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4" r:id="rId6"/>
    <p:sldId id="265" r:id="rId7"/>
    <p:sldId id="266" r:id="rId8"/>
    <p:sldId id="268" r:id="rId9"/>
    <p:sldId id="269" r:id="rId10"/>
    <p:sldId id="267" r:id="rId11"/>
    <p:sldId id="286" r:id="rId12"/>
    <p:sldId id="275" r:id="rId13"/>
    <p:sldId id="274" r:id="rId14"/>
    <p:sldId id="259" r:id="rId15"/>
    <p:sldId id="272" r:id="rId16"/>
    <p:sldId id="270" r:id="rId17"/>
    <p:sldId id="271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0" r:id="rId28"/>
    <p:sldId id="285" r:id="rId29"/>
    <p:sldId id="288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1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7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4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8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65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20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9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7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9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94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9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2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4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8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3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0896-3E11-42A1-AC58-3FCCA4F4C14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C6859-9DC0-4060-9BA9-A9E827E49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19A7-D034-4CBB-9903-60DD07707F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15A5-FD04-4793-A7C0-BEC2BA2FD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1660" y="1628800"/>
            <a:ext cx="65157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Near detector </a:t>
            </a:r>
            <a:r>
              <a:rPr lang="fr-CH" sz="2800" b="1" dirty="0" err="1" smtClean="0"/>
              <a:t>based</a:t>
            </a:r>
            <a:r>
              <a:rPr lang="fr-CH" sz="2800" b="1" dirty="0" smtClean="0"/>
              <a:t> on High Pressure TPC</a:t>
            </a:r>
          </a:p>
          <a:p>
            <a:endParaRPr lang="fr-CH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2573905"/>
            <a:ext cx="4902510" cy="32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895" y="2618910"/>
            <a:ext cx="178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CONCEPT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540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6995" y="368660"/>
            <a:ext cx="5715635" cy="384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562111" y="3293985"/>
            <a:ext cx="765085" cy="765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2081" y="3609020"/>
            <a:ext cx="106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=5000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196625" y="5183720"/>
            <a:ext cx="76292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Choice</a:t>
            </a:r>
            <a:r>
              <a:rPr lang="fr-CH" dirty="0" smtClean="0"/>
              <a:t> of </a:t>
            </a:r>
            <a:r>
              <a:rPr lang="fr-CH" dirty="0" err="1" smtClean="0"/>
              <a:t>pessure</a:t>
            </a:r>
            <a:r>
              <a:rPr lang="fr-CH" dirty="0" smtClean="0"/>
              <a:t> </a:t>
            </a:r>
            <a:r>
              <a:rPr lang="fr-CH" dirty="0" err="1" smtClean="0"/>
              <a:t>vessel</a:t>
            </a:r>
            <a:r>
              <a:rPr lang="fr-CH" dirty="0" smtClean="0"/>
              <a:t> </a:t>
            </a:r>
            <a:r>
              <a:rPr lang="fr-CH" dirty="0" err="1" smtClean="0"/>
              <a:t>around</a:t>
            </a:r>
            <a:r>
              <a:rPr lang="fr-CH" dirty="0" smtClean="0"/>
              <a:t> the </a:t>
            </a:r>
            <a:r>
              <a:rPr lang="fr-CH" dirty="0" err="1" smtClean="0"/>
              <a:t>scintillator</a:t>
            </a:r>
            <a:r>
              <a:rPr lang="fr-CH" dirty="0" smtClean="0"/>
              <a:t> 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calorimeter</a:t>
            </a:r>
            <a:r>
              <a:rPr lang="fr-CH" dirty="0" smtClean="0"/>
              <a:t> </a:t>
            </a:r>
            <a:r>
              <a:rPr lang="fr-CH" dirty="0" err="1" smtClean="0"/>
              <a:t>motivated</a:t>
            </a:r>
            <a:r>
              <a:rPr lang="fr-CH" dirty="0" smtClean="0"/>
              <a:t> by</a:t>
            </a:r>
          </a:p>
          <a:p>
            <a:pPr marL="342900" indent="-342900">
              <a:buAutoNum type="arabicPeriod"/>
            </a:pPr>
            <a:r>
              <a:rPr lang="fr-CH" dirty="0" err="1" smtClean="0"/>
              <a:t>Integration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 large </a:t>
            </a:r>
            <a:r>
              <a:rPr lang="fr-CH" dirty="0" err="1" smtClean="0"/>
              <a:t>amount</a:t>
            </a:r>
            <a:r>
              <a:rPr lang="fr-CH" dirty="0" smtClean="0"/>
              <a:t> of </a:t>
            </a:r>
            <a:r>
              <a:rPr lang="fr-CH" dirty="0" err="1" smtClean="0"/>
              <a:t>material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TPC and </a:t>
            </a:r>
            <a:r>
              <a:rPr lang="fr-CH" dirty="0" err="1" smtClean="0"/>
              <a:t>calorimeter</a:t>
            </a:r>
            <a:endParaRPr lang="fr-CH" dirty="0" smtClean="0"/>
          </a:p>
          <a:p>
            <a:pPr marL="342900" indent="-342900">
              <a:buAutoNum type="arabicPeriod"/>
            </a:pPr>
            <a:r>
              <a:rPr lang="fr-CH" dirty="0" smtClean="0"/>
              <a:t>TPC </a:t>
            </a:r>
            <a:r>
              <a:rPr lang="fr-CH" dirty="0" err="1" smtClean="0"/>
              <a:t>inside</a:t>
            </a:r>
            <a:r>
              <a:rPr lang="fr-CH" dirty="0" smtClean="0"/>
              <a:t> </a:t>
            </a:r>
            <a:r>
              <a:rPr lang="fr-CH" dirty="0" err="1" smtClean="0"/>
              <a:t>its</a:t>
            </a:r>
            <a:r>
              <a:rPr lang="fr-CH" dirty="0" smtClean="0"/>
              <a:t> </a:t>
            </a:r>
            <a:r>
              <a:rPr lang="fr-CH" dirty="0" err="1" smtClean="0"/>
              <a:t>own</a:t>
            </a:r>
            <a:r>
              <a:rPr lang="fr-CH" dirty="0" smtClean="0"/>
              <a:t> </a:t>
            </a:r>
            <a:r>
              <a:rPr lang="fr-CH" dirty="0" err="1" smtClean="0"/>
              <a:t>vessel</a:t>
            </a:r>
            <a:r>
              <a:rPr lang="fr-CH" dirty="0" smtClean="0"/>
              <a:t> but </a:t>
            </a:r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low</a:t>
            </a:r>
            <a:r>
              <a:rPr lang="fr-CH" dirty="0" smtClean="0"/>
              <a:t> pressure </a:t>
            </a:r>
            <a:r>
              <a:rPr lang="fr-CH" dirty="0" err="1" smtClean="0"/>
              <a:t>differential</a:t>
            </a:r>
            <a:r>
              <a:rPr lang="fr-CH" dirty="0"/>
              <a:t> </a:t>
            </a:r>
            <a:r>
              <a:rPr lang="fr-CH" dirty="0" smtClean="0"/>
              <a:t>(</a:t>
            </a:r>
            <a:r>
              <a:rPr lang="fr-CH" dirty="0" err="1" smtClean="0"/>
              <a:t>easier</a:t>
            </a:r>
            <a:r>
              <a:rPr lang="fr-CH" dirty="0" smtClean="0"/>
              <a:t>, </a:t>
            </a:r>
            <a:r>
              <a:rPr lang="fr-CH" dirty="0" err="1" smtClean="0"/>
              <a:t>thin</a:t>
            </a:r>
            <a:r>
              <a:rPr lang="fr-CH" dirty="0" smtClean="0"/>
              <a:t>)</a:t>
            </a:r>
          </a:p>
          <a:p>
            <a:pPr marL="342900" indent="-342900">
              <a:buAutoNum type="arabicPeriod"/>
            </a:pPr>
            <a:r>
              <a:rPr lang="fr-CH" dirty="0" err="1" smtClean="0"/>
              <a:t>Magnetic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not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high</a:t>
            </a:r>
            <a:endParaRPr lang="fr-CH" dirty="0" smtClean="0"/>
          </a:p>
          <a:p>
            <a:r>
              <a:rPr lang="fr-CH" dirty="0" smtClean="0"/>
              <a:t>4.   </a:t>
            </a:r>
            <a:r>
              <a:rPr lang="fr-CH" dirty="0" err="1" smtClean="0"/>
              <a:t>Difficulty</a:t>
            </a:r>
            <a:r>
              <a:rPr lang="fr-CH" dirty="0" smtClean="0"/>
              <a:t> and </a:t>
            </a:r>
            <a:r>
              <a:rPr lang="fr-CH" dirty="0" err="1" smtClean="0"/>
              <a:t>cost</a:t>
            </a:r>
            <a:r>
              <a:rPr lang="fr-CH" dirty="0" smtClean="0"/>
              <a:t> </a:t>
            </a:r>
            <a:r>
              <a:rPr lang="fr-CH" dirty="0" err="1" smtClean="0"/>
              <a:t>likely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in the large 5 m diam. </a:t>
            </a:r>
            <a:r>
              <a:rPr lang="fr-CH" dirty="0" err="1" smtClean="0"/>
              <a:t>flange</a:t>
            </a:r>
            <a:r>
              <a:rPr lang="fr-CH" dirty="0" smtClean="0"/>
              <a:t> </a:t>
            </a:r>
          </a:p>
          <a:p>
            <a:pPr marL="342900" indent="-342900">
              <a:buAutoNum type="arabicPeriod"/>
            </a:pPr>
            <a:endParaRPr lang="fr-CH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35514"/>
          <a:stretch/>
        </p:blipFill>
        <p:spPr bwMode="auto">
          <a:xfrm>
            <a:off x="161510" y="-21685"/>
            <a:ext cx="4052582" cy="45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323655"/>
            <a:ext cx="8293115" cy="606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852738"/>
            <a:ext cx="23082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ext Box 15"/>
          <p:cNvSpPr txBox="1">
            <a:spLocks noChangeArrowheads="1"/>
          </p:cNvSpPr>
          <p:nvPr/>
        </p:nvSpPr>
        <p:spPr bwMode="auto">
          <a:xfrm>
            <a:off x="746125" y="73025"/>
            <a:ext cx="3478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The NOMAD ECAL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8425" y="649288"/>
            <a:ext cx="4329113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7030A0"/>
                </a:solidFill>
              </a:rPr>
              <a:t>D.Autiero et al. NIM A 373 (1996) 358</a:t>
            </a:r>
            <a:endParaRPr lang="fr-FR" dirty="0">
              <a:solidFill>
                <a:srgbClr val="7030A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dirty="0"/>
              <a:t>Wall of 875 Lead glass blocks TF1-000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dirty="0"/>
              <a:t>Operating in B </a:t>
            </a:r>
            <a:r>
              <a:rPr lang="fr-FR" dirty="0" err="1"/>
              <a:t>field</a:t>
            </a:r>
            <a:r>
              <a:rPr lang="fr-FR" dirty="0"/>
              <a:t> 0.4 T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dirty="0"/>
              <a:t>Read out by Hamamatsu </a:t>
            </a:r>
            <a:r>
              <a:rPr lang="fr-FR" dirty="0" err="1"/>
              <a:t>tetrodes</a:t>
            </a:r>
            <a:r>
              <a:rPr lang="fr-FR" dirty="0"/>
              <a:t> R2186-01  (</a:t>
            </a:r>
            <a:r>
              <a:rPr lang="fr-FR" dirty="0" err="1"/>
              <a:t>at</a:t>
            </a:r>
            <a:r>
              <a:rPr lang="fr-FR" dirty="0"/>
              <a:t> 45° </a:t>
            </a:r>
            <a:r>
              <a:rPr lang="fr-FR" dirty="0" err="1"/>
              <a:t>wrt</a:t>
            </a:r>
            <a:r>
              <a:rPr lang="fr-FR" dirty="0"/>
              <a:t> B)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dirty="0" err="1"/>
              <a:t>Cell</a:t>
            </a:r>
            <a:r>
              <a:rPr lang="fr-FR" dirty="0"/>
              <a:t> size:  79x112 mm</a:t>
            </a:r>
            <a:r>
              <a:rPr lang="fr-FR" baseline="30000" dirty="0"/>
              <a:t>2</a:t>
            </a:r>
            <a:r>
              <a:rPr lang="fr-FR" dirty="0"/>
              <a:t> cross section,   19 </a:t>
            </a:r>
            <a:r>
              <a:rPr lang="fr-FR" dirty="0" err="1"/>
              <a:t>Xo</a:t>
            </a:r>
            <a:r>
              <a:rPr lang="fr-FR" dirty="0"/>
              <a:t> (52cm)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dirty="0" err="1"/>
              <a:t>Resolution</a:t>
            </a:r>
            <a:r>
              <a:rPr lang="fr-FR" dirty="0"/>
              <a:t>: 3.2%/</a:t>
            </a:r>
            <a:r>
              <a:rPr lang="fr-FR" dirty="0" err="1"/>
              <a:t>sqrt</a:t>
            </a:r>
            <a:r>
              <a:rPr lang="fr-FR" dirty="0"/>
              <a:t>(E) + 1%</a:t>
            </a:r>
          </a:p>
          <a:p>
            <a:pPr>
              <a:spcBef>
                <a:spcPct val="50000"/>
              </a:spcBef>
              <a:defRPr/>
            </a:pPr>
            <a:endParaRPr lang="fr-FR" dirty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44450"/>
            <a:ext cx="436245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Connecteur droit avec flèche 2"/>
          <p:cNvCxnSpPr/>
          <p:nvPr/>
        </p:nvCxnSpPr>
        <p:spPr>
          <a:xfrm>
            <a:off x="8532813" y="2492375"/>
            <a:ext cx="71437" cy="3457575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932363" y="2565400"/>
            <a:ext cx="3527425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ZoneTexte 5"/>
          <p:cNvSpPr txBox="1">
            <a:spLocks noChangeArrowheads="1"/>
          </p:cNvSpPr>
          <p:nvPr/>
        </p:nvSpPr>
        <p:spPr bwMode="auto">
          <a:xfrm>
            <a:off x="5219700" y="2133600"/>
            <a:ext cx="1881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25 columns  2.8 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3" name="ZoneTexte 11"/>
          <p:cNvSpPr txBox="1">
            <a:spLocks noChangeArrowheads="1"/>
          </p:cNvSpPr>
          <p:nvPr/>
        </p:nvSpPr>
        <p:spPr bwMode="auto">
          <a:xfrm>
            <a:off x="7308850" y="5251450"/>
            <a:ext cx="1585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35 rows  2.8 m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34925" y="53006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Detector with its original  supporting frame and its electronics stored in the ISR tunnel</a:t>
            </a:r>
          </a:p>
          <a:p>
            <a:pPr>
              <a:spcBef>
                <a:spcPct val="50000"/>
              </a:spcBef>
            </a:pPr>
            <a:r>
              <a:rPr lang="fr-FR"/>
              <a:t>Possibility to recover a 3 MCHF detector in a « plug&amp;play » configuration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427538" y="4652963"/>
            <a:ext cx="1512887" cy="93662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700" y="1808820"/>
            <a:ext cx="494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/>
              <a:t>I</a:t>
            </a:r>
            <a:r>
              <a:rPr lang="fr-CH" sz="2800" b="1" dirty="0" smtClean="0"/>
              <a:t>n the LBNO design </a:t>
            </a:r>
            <a:r>
              <a:rPr lang="fr-CH" sz="2800" b="1" dirty="0" err="1" smtClean="0"/>
              <a:t>study</a:t>
            </a:r>
            <a:r>
              <a:rPr lang="fr-CH" sz="2800" b="1" dirty="0" smtClean="0"/>
              <a:t> report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3549"/>
            <a:ext cx="8910990" cy="683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-11248"/>
            <a:ext cx="9027495" cy="687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9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1677"/>
            <a:ext cx="8595955" cy="65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9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401"/>
            <a:ext cx="8640960" cy="650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08890"/>
            <a:ext cx="8640960" cy="657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894"/>
            <a:ext cx="9144000" cy="69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998730"/>
            <a:ext cx="281583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(20 </a:t>
            </a:r>
            <a:r>
              <a:rPr lang="fr-CH" dirty="0" err="1" smtClean="0"/>
              <a:t>kton</a:t>
            </a:r>
            <a:r>
              <a:rPr lang="fr-CH" dirty="0" smtClean="0"/>
              <a:t> + SPS </a:t>
            </a:r>
            <a:r>
              <a:rPr lang="fr-CH" dirty="0" err="1" smtClean="0"/>
              <a:t>beam</a:t>
            </a:r>
            <a:r>
              <a:rPr lang="fr-CH" dirty="0" smtClean="0"/>
              <a:t> x 5 </a:t>
            </a:r>
            <a:r>
              <a:rPr lang="fr-CH" dirty="0" err="1" smtClean="0"/>
              <a:t>yrs</a:t>
            </a:r>
            <a:r>
              <a:rPr lang="fr-CH" dirty="0" smtClean="0"/>
              <a:t>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932041" y="1358770"/>
            <a:ext cx="90009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42"/>
            <a:ext cx="9144000" cy="691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9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" y="0"/>
            <a:ext cx="9096910" cy="689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5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9" y="233645"/>
            <a:ext cx="8514376" cy="641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" y="-2087476"/>
            <a:ext cx="9132527" cy="68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4" y="3041637"/>
            <a:ext cx="9027495" cy="3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6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261" y="-1"/>
            <a:ext cx="11207976" cy="437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764"/>
            <a:ext cx="9144000" cy="32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83" y="0"/>
            <a:ext cx="9919173" cy="41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010"/>
            <a:ext cx="9151375" cy="3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6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71" y="8620"/>
            <a:ext cx="8969378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Conclusion and (</a:t>
            </a:r>
            <a:r>
              <a:rPr lang="fr-CH" sz="2400" b="1" dirty="0" err="1" smtClean="0"/>
              <a:t>pre</a:t>
            </a:r>
            <a:r>
              <a:rPr lang="fr-CH" sz="2400" b="1" dirty="0" smtClean="0"/>
              <a:t>/post) </a:t>
            </a:r>
            <a:r>
              <a:rPr lang="fr-CH" sz="2400" b="1" dirty="0" err="1" smtClean="0"/>
              <a:t>judices</a:t>
            </a:r>
            <a:r>
              <a:rPr lang="fr-CH" sz="2400" b="1" dirty="0" smtClean="0"/>
              <a:t>. </a:t>
            </a:r>
          </a:p>
          <a:p>
            <a:endParaRPr lang="fr-CH" dirty="0"/>
          </a:p>
          <a:p>
            <a:r>
              <a:rPr lang="fr-CH" dirty="0" smtClean="0"/>
              <a:t>1.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had</a:t>
            </a:r>
            <a:r>
              <a:rPr lang="fr-CH" dirty="0" smtClean="0"/>
              <a:t> </a:t>
            </a:r>
            <a:r>
              <a:rPr lang="fr-CH" dirty="0" err="1" smtClean="0"/>
              <a:t>introduced</a:t>
            </a:r>
            <a:r>
              <a:rPr lang="fr-CH" dirty="0" smtClean="0"/>
              <a:t> the concept of High pressure TPC for the ND of LBNO in 2012</a:t>
            </a:r>
          </a:p>
          <a:p>
            <a:r>
              <a:rPr lang="fr-CH" dirty="0"/>
              <a:t> </a:t>
            </a:r>
            <a:r>
              <a:rPr lang="fr-CH" dirty="0" smtClean="0"/>
              <a:t>    and </a:t>
            </a:r>
            <a:r>
              <a:rPr lang="fr-CH" dirty="0" err="1" smtClean="0"/>
              <a:t>worked</a:t>
            </a:r>
            <a:r>
              <a:rPr lang="fr-CH" dirty="0" smtClean="0"/>
              <a:t> out a </a:t>
            </a:r>
            <a:r>
              <a:rPr lang="fr-CH" dirty="0" err="1" smtClean="0"/>
              <a:t>conceptual</a:t>
            </a:r>
            <a:r>
              <a:rPr lang="fr-CH" dirty="0" smtClean="0"/>
              <a:t> design.  </a:t>
            </a:r>
          </a:p>
          <a:p>
            <a:r>
              <a:rPr lang="fr-CH" dirty="0"/>
              <a:t> </a:t>
            </a:r>
            <a:r>
              <a:rPr lang="fr-CH" dirty="0" smtClean="0"/>
              <a:t>    20bar </a:t>
            </a:r>
            <a:r>
              <a:rPr lang="fr-CH" dirty="0" err="1" smtClean="0"/>
              <a:t>vessel</a:t>
            </a:r>
            <a:r>
              <a:rPr lang="fr-CH" dirty="0" smtClean="0"/>
              <a:t> of 20 mm Al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possible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integration</a:t>
            </a:r>
            <a:r>
              <a:rPr lang="fr-CH" dirty="0" smtClean="0"/>
              <a:t> in the (</a:t>
            </a:r>
            <a:r>
              <a:rPr lang="fr-CH" dirty="0" err="1" smtClean="0"/>
              <a:t>thicker</a:t>
            </a:r>
            <a:r>
              <a:rPr lang="fr-CH" dirty="0" smtClean="0"/>
              <a:t>) </a:t>
            </a:r>
            <a:r>
              <a:rPr lang="fr-CH" dirty="0" err="1" smtClean="0"/>
              <a:t>magnet</a:t>
            </a:r>
            <a:r>
              <a:rPr lang="fr-CH" dirty="0" smtClean="0"/>
              <a:t> </a:t>
            </a:r>
            <a:r>
              <a:rPr lang="fr-CH" dirty="0" err="1" smtClean="0"/>
              <a:t>mandrel</a:t>
            </a:r>
            <a:r>
              <a:rPr lang="fr-CH" dirty="0" smtClean="0"/>
              <a:t>  </a:t>
            </a:r>
          </a:p>
          <a:p>
            <a:r>
              <a:rPr lang="fr-CH" dirty="0" smtClean="0"/>
              <a:t>      </a:t>
            </a:r>
            <a:r>
              <a:rPr lang="fr-CH" dirty="0" err="1" smtClean="0"/>
              <a:t>normally</a:t>
            </a:r>
            <a:r>
              <a:rPr lang="fr-CH" dirty="0" smtClean="0"/>
              <a:t> </a:t>
            </a:r>
            <a:r>
              <a:rPr lang="fr-CH" dirty="0" err="1" smtClean="0"/>
              <a:t>its</a:t>
            </a:r>
            <a:r>
              <a:rPr lang="fr-CH" dirty="0" smtClean="0"/>
              <a:t> about 5mm Al per bar. (10 cm) </a:t>
            </a:r>
          </a:p>
          <a:p>
            <a:endParaRPr lang="fr-CH" dirty="0" smtClean="0"/>
          </a:p>
          <a:p>
            <a:r>
              <a:rPr lang="fr-CH" dirty="0" smtClean="0"/>
              <a:t>2. It </a:t>
            </a:r>
            <a:r>
              <a:rPr lang="fr-CH" dirty="0" err="1" smtClean="0"/>
              <a:t>is</a:t>
            </a:r>
            <a:r>
              <a:rPr lang="fr-CH" dirty="0" smtClean="0"/>
              <a:t> a good </a:t>
            </a:r>
            <a:r>
              <a:rPr lang="fr-CH" dirty="0" err="1" smtClean="0"/>
              <a:t>proposal</a:t>
            </a:r>
            <a:r>
              <a:rPr lang="fr-CH" dirty="0" smtClean="0"/>
              <a:t> for a LBL </a:t>
            </a:r>
            <a:r>
              <a:rPr lang="fr-CH" dirty="0" err="1" smtClean="0"/>
              <a:t>experiment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LArg</a:t>
            </a:r>
            <a:r>
              <a:rPr lang="fr-CH" dirty="0" smtClean="0"/>
              <a:t> as far detector </a:t>
            </a:r>
          </a:p>
          <a:p>
            <a:r>
              <a:rPr lang="fr-CH" dirty="0"/>
              <a:t> </a:t>
            </a:r>
            <a:r>
              <a:rPr lang="fr-CH" dirty="0" smtClean="0"/>
              <a:t>   BUT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 </a:t>
            </a:r>
            <a:r>
              <a:rPr lang="fr-CH" dirty="0" err="1" smtClean="0"/>
              <a:t>way</a:t>
            </a:r>
            <a:r>
              <a:rPr lang="fr-CH" dirty="0" smtClean="0"/>
              <a:t> to </a:t>
            </a:r>
            <a:r>
              <a:rPr lang="fr-CH" dirty="0" err="1" smtClean="0"/>
              <a:t>get</a:t>
            </a:r>
            <a:r>
              <a:rPr lang="fr-CH" dirty="0" smtClean="0"/>
              <a:t> a 20 bar TPC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significant</a:t>
            </a:r>
            <a:r>
              <a:rPr lang="fr-CH" dirty="0" smtClean="0"/>
              <a:t> partial pressure of </a:t>
            </a:r>
            <a:r>
              <a:rPr lang="fr-CH" dirty="0" err="1" smtClean="0"/>
              <a:t>e.g</a:t>
            </a:r>
            <a:r>
              <a:rPr lang="fr-CH" dirty="0" smtClean="0"/>
              <a:t>. CO2 or H2O</a:t>
            </a:r>
          </a:p>
          <a:p>
            <a:r>
              <a:rPr lang="fr-CH" dirty="0" smtClean="0"/>
              <a:t>    </a:t>
            </a:r>
            <a:r>
              <a:rPr lang="fr-CH" dirty="0" smtClean="0">
                <a:sym typeface="Wingdings" panose="05000000000000000000" pitchFamily="2" charset="2"/>
              </a:rPr>
              <a:t> a priori not a good </a:t>
            </a:r>
            <a:r>
              <a:rPr lang="fr-CH" dirty="0" err="1" smtClean="0">
                <a:sym typeface="Wingdings" panose="05000000000000000000" pitchFamily="2" charset="2"/>
              </a:rPr>
              <a:t>idea</a:t>
            </a:r>
            <a:r>
              <a:rPr lang="fr-CH" dirty="0" smtClean="0">
                <a:sym typeface="Wingdings" panose="05000000000000000000" pitchFamily="2" charset="2"/>
              </a:rPr>
              <a:t> for an </a:t>
            </a:r>
            <a:r>
              <a:rPr lang="fr-CH" dirty="0" err="1" smtClean="0">
                <a:sym typeface="Wingdings" panose="05000000000000000000" pitchFamily="2" charset="2"/>
              </a:rPr>
              <a:t>experiment</a:t>
            </a:r>
            <a:r>
              <a:rPr lang="fr-CH" dirty="0" smtClean="0">
                <a:sym typeface="Wingdings" panose="05000000000000000000" pitchFamily="2" charset="2"/>
              </a:rPr>
              <a:t> in water. </a:t>
            </a:r>
          </a:p>
          <a:p>
            <a:endParaRPr lang="fr-CH" dirty="0"/>
          </a:p>
          <a:p>
            <a:r>
              <a:rPr lang="fr-CH" dirty="0" smtClean="0"/>
              <a:t>3. It </a:t>
            </a:r>
            <a:r>
              <a:rPr lang="fr-CH" dirty="0" err="1" smtClean="0"/>
              <a:t>allows</a:t>
            </a:r>
            <a:r>
              <a:rPr lang="fr-CH" dirty="0" smtClean="0"/>
              <a:t> </a:t>
            </a:r>
            <a:r>
              <a:rPr lang="fr-CH" dirty="0" err="1" smtClean="0"/>
              <a:t>magnetic</a:t>
            </a:r>
            <a:r>
              <a:rPr lang="fr-CH" dirty="0" smtClean="0"/>
              <a:t> </a:t>
            </a:r>
            <a:r>
              <a:rPr lang="fr-CH" dirty="0" err="1" smtClean="0"/>
              <a:t>measurement</a:t>
            </a:r>
            <a:r>
              <a:rPr lang="fr-CH" dirty="0" smtClean="0"/>
              <a:t> of muons an </a:t>
            </a:r>
            <a:r>
              <a:rPr lang="fr-CH" dirty="0" err="1" smtClean="0"/>
              <a:t>electrons</a:t>
            </a:r>
            <a:r>
              <a:rPr lang="fr-CH" dirty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reasonable</a:t>
            </a:r>
            <a:r>
              <a:rPr lang="fr-CH" dirty="0" smtClean="0"/>
              <a:t> </a:t>
            </a:r>
            <a:r>
              <a:rPr lang="fr-CH" dirty="0" err="1" smtClean="0"/>
              <a:t>magnet</a:t>
            </a:r>
            <a:r>
              <a:rPr lang="fr-CH" dirty="0" smtClean="0"/>
              <a:t>.   </a:t>
            </a:r>
          </a:p>
          <a:p>
            <a:r>
              <a:rPr lang="fr-CH" dirty="0"/>
              <a:t> </a:t>
            </a:r>
            <a:r>
              <a:rPr lang="fr-CH" dirty="0" smtClean="0"/>
              <a:t>   important  condition for </a:t>
            </a:r>
            <a:r>
              <a:rPr lang="fr-CH" dirty="0" err="1" smtClean="0"/>
              <a:t>measuring</a:t>
            </a:r>
            <a:r>
              <a:rPr lang="fr-CH" dirty="0" smtClean="0"/>
              <a:t> anti-</a:t>
            </a:r>
            <a:r>
              <a:rPr lang="fr-CH" dirty="0" err="1" smtClean="0"/>
              <a:t>electron</a:t>
            </a:r>
            <a:r>
              <a:rPr lang="fr-CH" dirty="0" smtClean="0"/>
              <a:t>-neutrino  cross-sections  in Argon.  </a:t>
            </a:r>
          </a:p>
          <a:p>
            <a:endParaRPr lang="fr-CH" dirty="0"/>
          </a:p>
          <a:p>
            <a:r>
              <a:rPr lang="fr-CH" dirty="0" smtClean="0"/>
              <a:t>4. Must </a:t>
            </a:r>
            <a:r>
              <a:rPr lang="fr-CH" dirty="0" err="1" smtClean="0"/>
              <a:t>think</a:t>
            </a:r>
            <a:r>
              <a:rPr lang="fr-CH" dirty="0" smtClean="0"/>
              <a:t> of the </a:t>
            </a:r>
            <a:r>
              <a:rPr lang="fr-CH" dirty="0" err="1" smtClean="0"/>
              <a:t>integration</a:t>
            </a:r>
            <a:r>
              <a:rPr lang="fr-CH" dirty="0" smtClean="0"/>
              <a:t> of a good ECAL/neutron detector </a:t>
            </a:r>
          </a:p>
          <a:p>
            <a:r>
              <a:rPr lang="fr-CH" dirty="0"/>
              <a:t> </a:t>
            </a:r>
            <a:r>
              <a:rPr lang="fr-CH" dirty="0" smtClean="0"/>
              <a:t>    (a large </a:t>
            </a:r>
            <a:r>
              <a:rPr lang="fr-CH" dirty="0" err="1" smtClean="0"/>
              <a:t>amount</a:t>
            </a:r>
            <a:r>
              <a:rPr lang="fr-CH" dirty="0" smtClean="0"/>
              <a:t> of Gd </a:t>
            </a:r>
            <a:r>
              <a:rPr lang="fr-CH" dirty="0" err="1" smtClean="0"/>
              <a:t>loaded</a:t>
            </a:r>
            <a:r>
              <a:rPr lang="fr-CH" dirty="0" smtClean="0"/>
              <a:t> </a:t>
            </a:r>
            <a:r>
              <a:rPr lang="fr-CH" dirty="0" err="1" smtClean="0"/>
              <a:t>scintillator</a:t>
            </a:r>
            <a:r>
              <a:rPr lang="fr-CH" dirty="0" smtClean="0"/>
              <a:t> ?) 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proposed</a:t>
            </a:r>
            <a:r>
              <a:rPr lang="fr-CH" dirty="0" smtClean="0"/>
              <a:t> solution: TASD </a:t>
            </a:r>
            <a:r>
              <a:rPr lang="fr-CH" dirty="0" err="1" smtClean="0"/>
              <a:t>within</a:t>
            </a:r>
            <a:r>
              <a:rPr lang="fr-CH" dirty="0" smtClean="0"/>
              <a:t> the pressure </a:t>
            </a:r>
            <a:r>
              <a:rPr lang="fr-CH" dirty="0" err="1" smtClean="0"/>
              <a:t>vessel</a:t>
            </a:r>
            <a:r>
              <a:rPr lang="fr-CH" dirty="0" smtClean="0"/>
              <a:t>  and </a:t>
            </a:r>
            <a:r>
              <a:rPr lang="fr-CH" dirty="0" err="1" smtClean="0"/>
              <a:t>magnet</a:t>
            </a:r>
            <a:r>
              <a:rPr lang="fr-CH" dirty="0" smtClean="0"/>
              <a:t>.  </a:t>
            </a:r>
          </a:p>
          <a:p>
            <a:r>
              <a:rPr lang="fr-CH" dirty="0" smtClean="0"/>
              <a:t>               a solution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reduces</a:t>
            </a:r>
            <a:r>
              <a:rPr lang="fr-CH" dirty="0" smtClean="0"/>
              <a:t> X0 </a:t>
            </a:r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losing</a:t>
            </a:r>
            <a:r>
              <a:rPr lang="fr-CH" dirty="0" smtClean="0"/>
              <a:t> </a:t>
            </a:r>
            <a:r>
              <a:rPr lang="fr-CH" dirty="0" err="1" smtClean="0"/>
              <a:t>pointing</a:t>
            </a:r>
            <a:r>
              <a:rPr lang="fr-CH" dirty="0" smtClean="0"/>
              <a:t> </a:t>
            </a:r>
            <a:r>
              <a:rPr lang="fr-CH" dirty="0" err="1" smtClean="0"/>
              <a:t>quality</a:t>
            </a:r>
            <a:r>
              <a:rPr lang="fr-CH" dirty="0" smtClean="0"/>
              <a:t> and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resolution</a:t>
            </a:r>
            <a:r>
              <a:rPr lang="fr-CH" dirty="0" smtClean="0"/>
              <a:t> ?</a:t>
            </a:r>
          </a:p>
          <a:p>
            <a:endParaRPr lang="fr-CH" dirty="0" smtClean="0"/>
          </a:p>
          <a:p>
            <a:r>
              <a:rPr lang="fr-CH" dirty="0" smtClean="0"/>
              <a:t>5. time </a:t>
            </a:r>
            <a:r>
              <a:rPr lang="fr-CH" dirty="0" err="1" smtClean="0"/>
              <a:t>measurement</a:t>
            </a:r>
            <a:r>
              <a:rPr lang="fr-CH" dirty="0" smtClean="0"/>
              <a:t> of TPC </a:t>
            </a:r>
            <a:r>
              <a:rPr lang="fr-CH" dirty="0" err="1" smtClean="0"/>
              <a:t>events</a:t>
            </a:r>
            <a:r>
              <a:rPr lang="fr-CH" dirty="0" smtClean="0"/>
              <a:t> (not </a:t>
            </a:r>
            <a:r>
              <a:rPr lang="fr-CH" dirty="0" err="1" smtClean="0"/>
              <a:t>addressed</a:t>
            </a:r>
            <a:r>
              <a:rPr lang="fr-CH" dirty="0" smtClean="0"/>
              <a:t> </a:t>
            </a:r>
            <a:r>
              <a:rPr lang="fr-CH" dirty="0" err="1" smtClean="0"/>
              <a:t>here</a:t>
            </a:r>
            <a:r>
              <a:rPr lang="fr-CH" dirty="0" smtClean="0"/>
              <a:t>) </a:t>
            </a:r>
            <a:r>
              <a:rPr lang="fr-CH" dirty="0" err="1" smtClean="0"/>
              <a:t>is</a:t>
            </a:r>
            <a:r>
              <a:rPr lang="fr-CH" dirty="0" smtClean="0"/>
              <a:t> important  if drift time </a:t>
            </a:r>
            <a:r>
              <a:rPr lang="fr-CH" dirty="0" err="1" smtClean="0"/>
              <a:t>is</a:t>
            </a:r>
            <a:r>
              <a:rPr lang="fr-CH" dirty="0" smtClean="0"/>
              <a:t>  longer </a:t>
            </a:r>
          </a:p>
          <a:p>
            <a:r>
              <a:rPr lang="fr-CH" dirty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 neutrino </a:t>
            </a:r>
            <a:r>
              <a:rPr lang="fr-CH" dirty="0" err="1" smtClean="0"/>
              <a:t>spill</a:t>
            </a:r>
            <a:r>
              <a:rPr lang="fr-CH" dirty="0" smtClean="0"/>
              <a:t> </a:t>
            </a:r>
            <a:r>
              <a:rPr lang="fr-CH" dirty="0" err="1" smtClean="0"/>
              <a:t>gate</a:t>
            </a:r>
            <a:r>
              <a:rPr lang="fr-CH" dirty="0" smtClean="0"/>
              <a:t> (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case). Backgrounds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beam</a:t>
            </a:r>
            <a:r>
              <a:rPr lang="fr-CH" dirty="0" smtClean="0"/>
              <a:t> and rock are large. </a:t>
            </a:r>
          </a:p>
          <a:p>
            <a:endParaRPr lang="fr-CH" dirty="0"/>
          </a:p>
          <a:p>
            <a:r>
              <a:rPr lang="fr-CH" dirty="0" smtClean="0"/>
              <a:t>6. As a by-</a:t>
            </a:r>
            <a:r>
              <a:rPr lang="fr-CH" dirty="0" err="1" smtClean="0"/>
              <a:t>product</a:t>
            </a:r>
            <a:r>
              <a:rPr lang="fr-CH" dirty="0" smtClean="0"/>
              <a:t> one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lots of </a:t>
            </a:r>
            <a:r>
              <a:rPr lang="fr-CH" dirty="0" err="1" smtClean="0"/>
              <a:t>scattered</a:t>
            </a:r>
            <a:r>
              <a:rPr lang="fr-CH" dirty="0" smtClean="0"/>
              <a:t> or </a:t>
            </a:r>
            <a:r>
              <a:rPr lang="fr-CH" dirty="0" err="1" smtClean="0"/>
              <a:t>evaporated</a:t>
            </a:r>
            <a:r>
              <a:rPr lang="fr-CH" dirty="0" smtClean="0"/>
              <a:t> fragments </a:t>
            </a:r>
          </a:p>
          <a:p>
            <a:r>
              <a:rPr lang="fr-CH" dirty="0"/>
              <a:t> </a:t>
            </a:r>
            <a:r>
              <a:rPr lang="fr-CH" dirty="0" smtClean="0"/>
              <a:t>    but  I have no </a:t>
            </a:r>
            <a:r>
              <a:rPr lang="fr-CH" dirty="0" err="1" smtClean="0"/>
              <a:t>idea</a:t>
            </a:r>
            <a:r>
              <a:rPr lang="fr-CH" dirty="0" smtClean="0"/>
              <a:t> how  one </a:t>
            </a:r>
            <a:r>
              <a:rPr lang="fr-CH" dirty="0" err="1" smtClean="0"/>
              <a:t>would</a:t>
            </a:r>
            <a:r>
              <a:rPr lang="fr-CH" dirty="0" smtClean="0"/>
              <a:t> do </a:t>
            </a:r>
            <a:r>
              <a:rPr lang="fr-CH" dirty="0" err="1" smtClean="0"/>
              <a:t>something</a:t>
            </a:r>
            <a:r>
              <a:rPr lang="fr-CH" dirty="0" smtClean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865" y="2573905"/>
            <a:ext cx="14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err="1" smtClean="0"/>
              <a:t>Epilog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1620" y="4329100"/>
            <a:ext cx="403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LBNE (DUNE) has no HPTPC in </a:t>
            </a:r>
            <a:r>
              <a:rPr lang="fr-CH" dirty="0" err="1" smtClean="0"/>
              <a:t>its</a:t>
            </a:r>
            <a:r>
              <a:rPr lang="fr-CH" dirty="0" smtClean="0"/>
              <a:t> plans...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AA7-C88B-470D-AE99-7FDE3D1C989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July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11560" y="773705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endParaRPr lang="fr-CH" dirty="0"/>
          </a:p>
          <a:p>
            <a:r>
              <a:rPr lang="fr-CH" dirty="0" smtClean="0"/>
              <a:t>          </a:t>
            </a:r>
            <a:r>
              <a:rPr lang="fr-CH" b="1" dirty="0" smtClean="0"/>
              <a:t>--  High pressure TPC</a:t>
            </a:r>
          </a:p>
          <a:p>
            <a:r>
              <a:rPr lang="fr-CH" dirty="0" smtClean="0"/>
              <a:t>                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nice</a:t>
            </a:r>
            <a:r>
              <a:rPr lang="fr-CH" dirty="0" smtClean="0"/>
              <a:t> vision of vertex</a:t>
            </a:r>
          </a:p>
          <a:p>
            <a:r>
              <a:rPr lang="fr-CH" dirty="0" smtClean="0"/>
              <a:t>                             (but </a:t>
            </a:r>
            <a:r>
              <a:rPr lang="fr-CH" dirty="0" err="1" smtClean="0"/>
              <a:t>what</a:t>
            </a:r>
            <a:r>
              <a:rPr lang="fr-CH" dirty="0" smtClean="0"/>
              <a:t> do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learn</a:t>
            </a:r>
            <a:r>
              <a:rPr lang="fr-CH" dirty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?)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good solution for </a:t>
            </a:r>
            <a:r>
              <a:rPr lang="fr-CH" dirty="0" err="1" smtClean="0"/>
              <a:t>near</a:t>
            </a:r>
            <a:r>
              <a:rPr lang="fr-CH" dirty="0" smtClean="0"/>
              <a:t> detector in case far detector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LArg</a:t>
            </a:r>
            <a:r>
              <a:rPr lang="fr-CH" dirty="0" smtClean="0"/>
              <a:t> TPC </a:t>
            </a:r>
          </a:p>
          <a:p>
            <a:r>
              <a:rPr lang="fr-CH" dirty="0" smtClean="0"/>
              <a:t>                        (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proposed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for the ND of LBNO!) </a:t>
            </a:r>
            <a:endParaRPr lang="fr-CH" dirty="0"/>
          </a:p>
          <a:p>
            <a:r>
              <a:rPr lang="fr-CH" dirty="0" smtClean="0"/>
              <a:t>                  photon and neutron </a:t>
            </a:r>
            <a:r>
              <a:rPr lang="fr-CH" dirty="0" err="1" smtClean="0"/>
              <a:t>detection</a:t>
            </a:r>
            <a:r>
              <a:rPr lang="fr-CH" dirty="0" smtClean="0"/>
              <a:t> </a:t>
            </a:r>
            <a:r>
              <a:rPr lang="fr-CH" dirty="0" err="1" smtClean="0"/>
              <a:t>remains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addressed</a:t>
            </a:r>
            <a:r>
              <a:rPr lang="fr-CH" dirty="0" smtClean="0"/>
              <a:t> in </a:t>
            </a:r>
            <a:r>
              <a:rPr lang="fr-CH" dirty="0" err="1" smtClean="0"/>
              <a:t>detail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   </a:t>
            </a:r>
            <a:r>
              <a:rPr lang="fr-CH" dirty="0" err="1" smtClean="0"/>
              <a:t>need</a:t>
            </a:r>
            <a:r>
              <a:rPr lang="fr-CH" dirty="0" smtClean="0"/>
              <a:t> pressure </a:t>
            </a:r>
            <a:r>
              <a:rPr lang="fr-CH" dirty="0" err="1" smtClean="0"/>
              <a:t>vessel</a:t>
            </a:r>
            <a:r>
              <a:rPr lang="fr-CH" dirty="0" smtClean="0"/>
              <a:t> </a:t>
            </a:r>
            <a:r>
              <a:rPr lang="fr-CH" dirty="0" err="1" smtClean="0"/>
              <a:t>around</a:t>
            </a:r>
            <a:r>
              <a:rPr lang="fr-CH" dirty="0" smtClean="0"/>
              <a:t> photon detector (</a:t>
            </a:r>
            <a:r>
              <a:rPr lang="fr-CH" dirty="0" smtClean="0">
                <a:sym typeface="Wingdings" panose="05000000000000000000" pitchFamily="2" charset="2"/>
              </a:rPr>
              <a:t> LBNO prototype)</a:t>
            </a:r>
            <a:endParaRPr lang="fr-CH" dirty="0" smtClean="0"/>
          </a:p>
          <a:p>
            <a:r>
              <a:rPr lang="fr-CH" dirty="0" smtClean="0"/>
              <a:t>     </a:t>
            </a:r>
          </a:p>
          <a:p>
            <a:r>
              <a:rPr lang="fr-CH" b="1" dirty="0"/>
              <a:t> </a:t>
            </a:r>
            <a:r>
              <a:rPr lang="fr-CH" b="1" dirty="0" smtClean="0"/>
              <a:t>              </a:t>
            </a:r>
            <a:r>
              <a:rPr lang="fr-CH" b="1" dirty="0" smtClean="0">
                <a:solidFill>
                  <a:srgbClr val="C00000"/>
                </a:solidFill>
              </a:rPr>
              <a:t>In </a:t>
            </a:r>
            <a:r>
              <a:rPr lang="fr-CH" b="1" dirty="0" err="1" smtClean="0">
                <a:solidFill>
                  <a:srgbClr val="C00000"/>
                </a:solidFill>
              </a:rPr>
              <a:t>principle</a:t>
            </a:r>
            <a:r>
              <a:rPr lang="fr-CH" b="1" dirty="0" smtClean="0"/>
              <a:t> </a:t>
            </a:r>
            <a:r>
              <a:rPr lang="fr-CH" b="1" dirty="0" err="1" smtClean="0"/>
              <a:t>could</a:t>
            </a:r>
            <a:r>
              <a:rPr lang="fr-CH" b="1" dirty="0" smtClean="0"/>
              <a:t> </a:t>
            </a:r>
            <a:r>
              <a:rPr lang="fr-CH" b="1" dirty="0" err="1" smtClean="0"/>
              <a:t>reconstruct</a:t>
            </a:r>
            <a:r>
              <a:rPr lang="fr-CH" b="1" dirty="0" smtClean="0"/>
              <a:t> H2O cross-section by </a:t>
            </a:r>
            <a:r>
              <a:rPr lang="fr-CH" b="1" dirty="0" err="1" smtClean="0"/>
              <a:t>combination</a:t>
            </a:r>
            <a:r>
              <a:rPr lang="fr-CH" b="1" dirty="0" smtClean="0"/>
              <a:t> of </a:t>
            </a:r>
            <a:r>
              <a:rPr lang="fr-CH" b="1" dirty="0" err="1" smtClean="0"/>
              <a:t>gases</a:t>
            </a:r>
            <a:r>
              <a:rPr lang="fr-CH" b="1" dirty="0" smtClean="0"/>
              <a:t>   </a:t>
            </a:r>
            <a:endParaRPr lang="fr-CH" b="1" dirty="0"/>
          </a:p>
          <a:p>
            <a:r>
              <a:rPr lang="fr-CH" dirty="0" smtClean="0"/>
              <a:t>             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    e.g.     0.5 CO</a:t>
            </a:r>
            <a:r>
              <a:rPr lang="pt-BR" baseline="-25000" dirty="0" smtClean="0"/>
              <a:t>2</a:t>
            </a:r>
            <a:r>
              <a:rPr lang="pt-BR" dirty="0" smtClean="0"/>
              <a:t> + 13/6*CH</a:t>
            </a:r>
            <a:r>
              <a:rPr lang="pt-BR" baseline="-25000" dirty="0" smtClean="0"/>
              <a:t>4</a:t>
            </a:r>
            <a:r>
              <a:rPr lang="pt-BR" dirty="0" smtClean="0"/>
              <a:t> - 2/3 C</a:t>
            </a:r>
            <a:r>
              <a:rPr lang="pt-BR" baseline="-25000" dirty="0" smtClean="0"/>
              <a:t>4</a:t>
            </a:r>
            <a:r>
              <a:rPr lang="pt-BR" dirty="0" smtClean="0"/>
              <a:t>H</a:t>
            </a:r>
            <a:r>
              <a:rPr lang="pt-BR" baseline="-25000" dirty="0" smtClean="0"/>
              <a:t>10</a:t>
            </a:r>
            <a:r>
              <a:rPr lang="pt-BR" dirty="0" smtClean="0"/>
              <a:t> = 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br>
              <a:rPr lang="pt-BR" dirty="0" smtClean="0"/>
            </a:br>
            <a:r>
              <a:rPr lang="fr-CH" dirty="0" smtClean="0"/>
              <a:t>              </a:t>
            </a:r>
          </a:p>
          <a:p>
            <a:r>
              <a:rPr lang="fr-CH" dirty="0" smtClean="0"/>
              <a:t>               </a:t>
            </a:r>
            <a:r>
              <a:rPr lang="fr-CH" b="1" dirty="0" err="1" smtClean="0"/>
              <a:t>However</a:t>
            </a:r>
            <a:r>
              <a:rPr lang="fr-CH" b="1" dirty="0" smtClean="0"/>
              <a:t> high P  CO</a:t>
            </a:r>
            <a:r>
              <a:rPr lang="fr-CH" b="1" baseline="-25000" dirty="0" smtClean="0"/>
              <a:t>2</a:t>
            </a:r>
            <a:r>
              <a:rPr lang="fr-CH" b="1" dirty="0" smtClean="0"/>
              <a:t> captures </a:t>
            </a:r>
            <a:r>
              <a:rPr lang="fr-CH" b="1" dirty="0" err="1" smtClean="0"/>
              <a:t>electrons</a:t>
            </a:r>
            <a:r>
              <a:rPr lang="fr-CH" b="1" dirty="0" smtClean="0"/>
              <a:t>  </a:t>
            </a:r>
            <a:r>
              <a:rPr lang="fr-CH" b="1" dirty="0" err="1" smtClean="0"/>
              <a:t>heavily</a:t>
            </a:r>
            <a:r>
              <a:rPr lang="fr-CH" b="1" dirty="0" smtClean="0"/>
              <a:t> </a:t>
            </a:r>
            <a:r>
              <a:rPr lang="fr-CH" dirty="0" smtClean="0"/>
              <a:t>(capture </a:t>
            </a:r>
            <a:r>
              <a:rPr lang="fr-CH" dirty="0" smtClean="0">
                <a:sym typeface="Symbol"/>
              </a:rPr>
              <a:t> </a:t>
            </a:r>
            <a:r>
              <a:rPr lang="fr-CH" dirty="0" smtClean="0"/>
              <a:t>more </a:t>
            </a:r>
            <a:r>
              <a:rPr lang="fr-CH" dirty="0" err="1" smtClean="0"/>
              <a:t>than</a:t>
            </a:r>
            <a:r>
              <a:rPr lang="fr-CH" dirty="0"/>
              <a:t> </a:t>
            </a:r>
            <a:r>
              <a:rPr lang="fr-CH" dirty="0" smtClean="0"/>
              <a:t>P)</a:t>
            </a:r>
          </a:p>
          <a:p>
            <a:r>
              <a:rPr lang="fr-CH" dirty="0" smtClean="0"/>
              <a:t>                   </a:t>
            </a:r>
            <a:r>
              <a:rPr lang="fr-CH" i="1" dirty="0" smtClean="0">
                <a:solidFill>
                  <a:srgbClr val="00B050"/>
                </a:solidFill>
              </a:rPr>
              <a:t>(Rob </a:t>
            </a:r>
            <a:r>
              <a:rPr lang="fr-CH" i="1" dirty="0" err="1" smtClean="0">
                <a:solidFill>
                  <a:srgbClr val="00B050"/>
                </a:solidFill>
              </a:rPr>
              <a:t>Veenhof</a:t>
            </a:r>
            <a:r>
              <a:rPr lang="fr-CH" i="1" dirty="0" smtClean="0">
                <a:solidFill>
                  <a:srgbClr val="00B050"/>
                </a:solidFill>
              </a:rPr>
              <a:t>)</a:t>
            </a:r>
            <a:r>
              <a:rPr lang="fr-CH" dirty="0" smtClean="0"/>
              <a:t>       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1660" y="1538790"/>
            <a:ext cx="5985665" cy="34653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1700" y="2123855"/>
            <a:ext cx="4185465" cy="22052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27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For a far detector  </a:t>
            </a:r>
            <a:r>
              <a:rPr lang="fr-CH" dirty="0" err="1" smtClean="0"/>
              <a:t>with</a:t>
            </a:r>
            <a:r>
              <a:rPr lang="fr-CH" dirty="0" smtClean="0"/>
              <a:t> water (T2K/T2K2/T2HK)  </a:t>
            </a:r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requirements</a:t>
            </a:r>
            <a:r>
              <a:rPr lang="fr-CH" dirty="0" smtClean="0"/>
              <a:t> lead to  </a:t>
            </a:r>
            <a:r>
              <a:rPr lang="fr-CH" dirty="0" err="1" smtClean="0"/>
              <a:t>something</a:t>
            </a:r>
            <a:r>
              <a:rPr lang="fr-CH" dirty="0" smtClean="0"/>
              <a:t> </a:t>
            </a:r>
            <a:r>
              <a:rPr lang="fr-CH" dirty="0" err="1" smtClean="0"/>
              <a:t>like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: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1761" y="3068960"/>
            <a:ext cx="21602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/>
              <a:t>active water </a:t>
            </a:r>
            <a:r>
              <a:rPr lang="fr-CH" dirty="0" err="1" smtClean="0"/>
              <a:t>target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1811" y="3834045"/>
            <a:ext cx="266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Gas</a:t>
            </a:r>
            <a:r>
              <a:rPr lang="fr-CH" dirty="0" smtClean="0"/>
              <a:t> </a:t>
            </a:r>
            <a:r>
              <a:rPr lang="fr-CH" dirty="0" err="1" smtClean="0"/>
              <a:t>tracking</a:t>
            </a:r>
            <a:r>
              <a:rPr lang="fr-CH" dirty="0" smtClean="0"/>
              <a:t> volume(</a:t>
            </a:r>
            <a:r>
              <a:rPr lang="fr-CH" dirty="0" err="1" smtClean="0"/>
              <a:t>TPCs</a:t>
            </a:r>
            <a:r>
              <a:rPr lang="fr-CH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6676" y="4509120"/>
            <a:ext cx="560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pointing</a:t>
            </a:r>
            <a:r>
              <a:rPr lang="fr-CH" dirty="0" smtClean="0"/>
              <a:t> and timing </a:t>
            </a:r>
            <a:r>
              <a:rPr lang="fr-CH" dirty="0" err="1" smtClean="0"/>
              <a:t>calorimeter</a:t>
            </a:r>
            <a:r>
              <a:rPr lang="fr-CH" dirty="0" smtClean="0"/>
              <a:t> for photons and neutrons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570" y="6309320"/>
            <a:ext cx="737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But .... </a:t>
            </a:r>
            <a:r>
              <a:rPr lang="fr-CH" dirty="0" err="1" smtClean="0"/>
              <a:t>this</a:t>
            </a:r>
            <a:r>
              <a:rPr lang="fr-CH" dirty="0" smtClean="0"/>
              <a:t> looks a lot </a:t>
            </a:r>
            <a:r>
              <a:rPr lang="fr-CH" dirty="0" err="1" smtClean="0"/>
              <a:t>like</a:t>
            </a:r>
            <a:r>
              <a:rPr lang="fr-CH" dirty="0" smtClean="0"/>
              <a:t> ND280 </a:t>
            </a:r>
            <a:r>
              <a:rPr lang="fr-CH" dirty="0" err="1" smtClean="0"/>
              <a:t>with</a:t>
            </a:r>
            <a:r>
              <a:rPr lang="fr-CH" dirty="0" smtClean="0"/>
              <a:t> a </a:t>
            </a:r>
            <a:r>
              <a:rPr lang="fr-CH" dirty="0" err="1" smtClean="0"/>
              <a:t>different</a:t>
            </a:r>
            <a:r>
              <a:rPr lang="fr-CH" dirty="0" smtClean="0"/>
              <a:t> configuration! 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next</a:t>
            </a:r>
            <a:r>
              <a:rPr lang="fr-CH" dirty="0" smtClean="0"/>
              <a:t> talk.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66655" y="1358770"/>
            <a:ext cx="6075675" cy="900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66655" y="5094185"/>
            <a:ext cx="6075675" cy="900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66655" y="5184195"/>
            <a:ext cx="6120680" cy="6300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6655" y="683695"/>
            <a:ext cx="6120680" cy="6300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5449598" y="2956447"/>
            <a:ext cx="5130570" cy="5850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>
                <a:solidFill>
                  <a:schemeClr val="tx1"/>
                </a:solidFill>
              </a:rPr>
              <a:t>MIND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Flowchart: Summing Junction 14"/>
          <p:cNvSpPr/>
          <p:nvPr/>
        </p:nvSpPr>
        <p:spPr>
          <a:xfrm>
            <a:off x="4932040" y="2663915"/>
            <a:ext cx="405045" cy="405045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382090" y="2528900"/>
                <a:ext cx="557973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CH" sz="3200" b="0" i="1" dirty="0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90" y="2528900"/>
                <a:ext cx="557973" cy="644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4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545" y="143635"/>
            <a:ext cx="8316912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sz="2800" b="1" dirty="0" err="1">
                <a:solidFill>
                  <a:prstClr val="black"/>
                </a:solidFill>
              </a:rPr>
              <a:t>What</a:t>
            </a:r>
            <a:r>
              <a:rPr lang="fr-CH" sz="2800" b="1" dirty="0">
                <a:solidFill>
                  <a:prstClr val="black"/>
                </a:solidFill>
              </a:rPr>
              <a:t> </a:t>
            </a:r>
            <a:r>
              <a:rPr lang="fr-CH" sz="2800" b="1" dirty="0" err="1">
                <a:solidFill>
                  <a:prstClr val="black"/>
                </a:solidFill>
              </a:rPr>
              <a:t>is</a:t>
            </a:r>
            <a:r>
              <a:rPr lang="fr-CH" sz="2800" b="1" dirty="0">
                <a:solidFill>
                  <a:prstClr val="black"/>
                </a:solidFill>
              </a:rPr>
              <a:t> the </a:t>
            </a:r>
            <a:r>
              <a:rPr lang="fr-CH" sz="2800" b="1" dirty="0" err="1">
                <a:solidFill>
                  <a:prstClr val="black"/>
                </a:solidFill>
              </a:rPr>
              <a:t>near</a:t>
            </a:r>
            <a:r>
              <a:rPr lang="fr-CH" sz="2800" b="1" dirty="0">
                <a:solidFill>
                  <a:prstClr val="black"/>
                </a:solidFill>
              </a:rPr>
              <a:t> detector </a:t>
            </a:r>
            <a:r>
              <a:rPr lang="fr-CH" sz="2800" b="1" dirty="0" err="1">
                <a:solidFill>
                  <a:prstClr val="black"/>
                </a:solidFill>
              </a:rPr>
              <a:t>supposed</a:t>
            </a:r>
            <a:r>
              <a:rPr lang="fr-CH" sz="2800" b="1" dirty="0">
                <a:solidFill>
                  <a:prstClr val="black"/>
                </a:solidFill>
              </a:rPr>
              <a:t> to do? </a:t>
            </a:r>
          </a:p>
          <a:p>
            <a:pPr>
              <a:defRPr/>
            </a:pPr>
            <a:endParaRPr lang="fr-CH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CH" b="1" dirty="0">
                <a:solidFill>
                  <a:prstClr val="black"/>
                </a:solidFill>
              </a:rPr>
              <a:t>0. assure global </a:t>
            </a:r>
            <a:r>
              <a:rPr lang="fr-CH" b="1" dirty="0" err="1">
                <a:solidFill>
                  <a:prstClr val="black"/>
                </a:solidFill>
              </a:rPr>
              <a:t>normalization</a:t>
            </a:r>
            <a:r>
              <a:rPr lang="fr-CH" b="1" dirty="0">
                <a:solidFill>
                  <a:prstClr val="black"/>
                </a:solidFill>
              </a:rPr>
              <a:t> of the </a:t>
            </a:r>
            <a:r>
              <a:rPr lang="fr-CH" b="1" dirty="0" err="1">
                <a:solidFill>
                  <a:prstClr val="black"/>
                </a:solidFill>
              </a:rPr>
              <a:t>experiment</a:t>
            </a:r>
            <a:r>
              <a:rPr lang="fr-CH" b="1" dirty="0">
                <a:solidFill>
                  <a:prstClr val="black"/>
                </a:solidFill>
              </a:rPr>
              <a:t>  </a:t>
            </a:r>
          </a:p>
          <a:p>
            <a:pPr>
              <a:defRPr/>
            </a:pPr>
            <a:r>
              <a:rPr lang="fr-CH" b="1" dirty="0" err="1">
                <a:solidFill>
                  <a:prstClr val="black"/>
                </a:solidFill>
              </a:rPr>
              <a:t>from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event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numbers</a:t>
            </a:r>
            <a:r>
              <a:rPr lang="fr-CH" b="1" dirty="0">
                <a:solidFill>
                  <a:prstClr val="black"/>
                </a:solidFill>
              </a:rPr>
              <a:t> in ND </a:t>
            </a:r>
            <a:r>
              <a:rPr lang="fr-CH" b="1" dirty="0" err="1">
                <a:solidFill>
                  <a:prstClr val="black"/>
                </a:solidFill>
              </a:rPr>
              <a:t>predict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unoscillated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event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numbers</a:t>
            </a:r>
            <a:r>
              <a:rPr lang="fr-CH" b="1" dirty="0">
                <a:solidFill>
                  <a:prstClr val="black"/>
                </a:solidFill>
              </a:rPr>
              <a:t> in FD. </a:t>
            </a:r>
            <a:endParaRPr lang="fr-CH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CH" b="1" dirty="0" err="1">
                <a:solidFill>
                  <a:srgbClr val="0000FF"/>
                </a:solidFill>
              </a:rPr>
              <a:t>We</a:t>
            </a:r>
            <a:r>
              <a:rPr lang="fr-CH" b="1" dirty="0">
                <a:solidFill>
                  <a:srgbClr val="0000FF"/>
                </a:solidFill>
              </a:rPr>
              <a:t> have </a:t>
            </a:r>
            <a:r>
              <a:rPr lang="fr-CH" b="1" dirty="0" err="1">
                <a:solidFill>
                  <a:srgbClr val="0000FF"/>
                </a:solidFill>
              </a:rPr>
              <a:t>learned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from</a:t>
            </a:r>
            <a:r>
              <a:rPr lang="fr-CH" b="1" dirty="0">
                <a:solidFill>
                  <a:srgbClr val="0000FF"/>
                </a:solidFill>
              </a:rPr>
              <a:t> T2K </a:t>
            </a:r>
            <a:r>
              <a:rPr lang="fr-CH" b="1" dirty="0" err="1">
                <a:solidFill>
                  <a:srgbClr val="0000FF"/>
                </a:solidFill>
              </a:rPr>
              <a:t>that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low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systematics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requires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endParaRPr lang="fr-CH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>
                <a:solidFill>
                  <a:srgbClr val="0000FF"/>
                </a:solidFill>
              </a:rPr>
              <a:t>  -- </a:t>
            </a:r>
            <a:r>
              <a:rPr lang="fr-CH" b="1" dirty="0" err="1">
                <a:solidFill>
                  <a:srgbClr val="0000FF"/>
                </a:solidFill>
              </a:rPr>
              <a:t>same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acceptance</a:t>
            </a:r>
            <a:r>
              <a:rPr lang="fr-CH" b="1" dirty="0">
                <a:solidFill>
                  <a:srgbClr val="0000FF"/>
                </a:solidFill>
              </a:rPr>
              <a:t> in ND as FD</a:t>
            </a:r>
          </a:p>
          <a:p>
            <a:pPr>
              <a:defRPr/>
            </a:pP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>
                <a:solidFill>
                  <a:srgbClr val="0000FF"/>
                </a:solidFill>
              </a:rPr>
              <a:t>  -- </a:t>
            </a:r>
            <a:r>
              <a:rPr lang="fr-CH" b="1" dirty="0" err="1">
                <a:solidFill>
                  <a:srgbClr val="0000FF"/>
                </a:solidFill>
              </a:rPr>
              <a:t>same</a:t>
            </a:r>
            <a:r>
              <a:rPr lang="fr-CH" b="1" dirty="0">
                <a:solidFill>
                  <a:srgbClr val="0000FF"/>
                </a:solidFill>
              </a:rPr>
              <a:t> nucleus  </a:t>
            </a:r>
            <a:endParaRPr lang="fr-CH" b="1" dirty="0">
              <a:solidFill>
                <a:srgbClr val="0000FF"/>
              </a:solidFill>
            </a:endParaRPr>
          </a:p>
          <a:p>
            <a:pPr>
              <a:defRPr/>
            </a:pPr>
            <a:endParaRPr lang="fr-CH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fr-CH" b="1" dirty="0" err="1">
                <a:solidFill>
                  <a:srgbClr val="006600"/>
                </a:solidFill>
              </a:rPr>
              <a:t>Measure</a:t>
            </a:r>
            <a:r>
              <a:rPr lang="fr-CH" b="1" dirty="0">
                <a:solidFill>
                  <a:srgbClr val="006600"/>
                </a:solidFill>
              </a:rPr>
              <a:t> cross-sections for </a:t>
            </a:r>
            <a:r>
              <a:rPr lang="fr-CH" b="1" dirty="0" err="1">
                <a:solidFill>
                  <a:srgbClr val="006600"/>
                </a:solidFill>
              </a:rPr>
              <a:t>signals</a:t>
            </a:r>
            <a:r>
              <a:rPr lang="fr-CH" b="1" dirty="0">
                <a:solidFill>
                  <a:srgbClr val="00660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CH" b="1" dirty="0">
                <a:solidFill>
                  <a:srgbClr val="006600"/>
                </a:solidFill>
                <a:sym typeface="Symbol"/>
              </a:rPr>
              <a:t>      </a:t>
            </a:r>
            <a:r>
              <a:rPr lang="fr-CH" b="1" baseline="-25000" dirty="0">
                <a:solidFill>
                  <a:srgbClr val="006600"/>
                </a:solidFill>
                <a:sym typeface="Symbol"/>
              </a:rPr>
              <a:t></a:t>
            </a:r>
            <a:r>
              <a:rPr lang="fr-CH" b="1" dirty="0">
                <a:solidFill>
                  <a:srgbClr val="006600"/>
                </a:solidFill>
                <a:sym typeface="Symbol"/>
              </a:rPr>
              <a:t> </a:t>
            </a:r>
            <a:r>
              <a:rPr lang="fr-CH" b="1" baseline="-25000" dirty="0">
                <a:solidFill>
                  <a:srgbClr val="006600"/>
                </a:solidFill>
                <a:sym typeface="Symbol"/>
              </a:rPr>
              <a:t></a:t>
            </a:r>
            <a:r>
              <a:rPr lang="fr-CH" b="1" dirty="0">
                <a:solidFill>
                  <a:srgbClr val="006600"/>
                </a:solidFill>
                <a:sym typeface="Symbol"/>
              </a:rPr>
              <a:t> , (CC and NC)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CH" b="1" dirty="0">
                <a:solidFill>
                  <a:srgbClr val="006600"/>
                </a:solidFill>
                <a:sym typeface="Symbol"/>
              </a:rPr>
              <a:t>      </a:t>
            </a:r>
            <a:r>
              <a:rPr lang="fr-CH" b="1" baseline="-25000" dirty="0">
                <a:solidFill>
                  <a:srgbClr val="006600"/>
                </a:solidFill>
                <a:sym typeface="Symbol"/>
              </a:rPr>
              <a:t>e</a:t>
            </a:r>
            <a:r>
              <a:rPr lang="fr-CH" b="1" dirty="0">
                <a:solidFill>
                  <a:srgbClr val="006600"/>
                </a:solidFill>
                <a:sym typeface="Symbol"/>
              </a:rPr>
              <a:t>  and </a:t>
            </a:r>
            <a:r>
              <a:rPr lang="fr-CH" b="1" baseline="-25000" dirty="0">
                <a:solidFill>
                  <a:srgbClr val="006600"/>
                </a:solidFill>
                <a:sym typeface="Symbol"/>
              </a:rPr>
              <a:t>e</a:t>
            </a:r>
            <a:r>
              <a:rPr lang="fr-CH" b="1" dirty="0">
                <a:solidFill>
                  <a:srgbClr val="006600"/>
                </a:solidFill>
                <a:sym typeface="Symbol"/>
              </a:rPr>
              <a:t> 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CH" b="1" dirty="0">
                <a:solidFill>
                  <a:srgbClr val="006600"/>
                </a:solidFill>
              </a:rPr>
              <a:t> </a:t>
            </a:r>
            <a:r>
              <a:rPr lang="fr-CH" b="1" dirty="0" err="1">
                <a:solidFill>
                  <a:srgbClr val="006600"/>
                </a:solidFill>
              </a:rPr>
              <a:t>normalization</a:t>
            </a:r>
            <a:r>
              <a:rPr lang="fr-CH" b="1" dirty="0">
                <a:solidFill>
                  <a:srgbClr val="006600"/>
                </a:solidFill>
              </a:rPr>
              <a:t> </a:t>
            </a:r>
            <a:r>
              <a:rPr lang="fr-CH" b="1" dirty="0" err="1">
                <a:solidFill>
                  <a:srgbClr val="006600"/>
                </a:solidFill>
              </a:rPr>
              <a:t>channels</a:t>
            </a:r>
            <a:r>
              <a:rPr lang="fr-CH" b="1" dirty="0">
                <a:solidFill>
                  <a:srgbClr val="00660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CH" b="1" dirty="0">
                <a:solidFill>
                  <a:srgbClr val="006600"/>
                </a:solidFill>
              </a:rPr>
              <a:t>as </a:t>
            </a:r>
            <a:r>
              <a:rPr lang="fr-CH" b="1" dirty="0" err="1">
                <a:solidFill>
                  <a:srgbClr val="006600"/>
                </a:solidFill>
              </a:rPr>
              <a:t>function</a:t>
            </a:r>
            <a:r>
              <a:rPr lang="fr-CH" b="1" dirty="0">
                <a:solidFill>
                  <a:srgbClr val="006600"/>
                </a:solidFill>
              </a:rPr>
              <a:t> of neutrino </a:t>
            </a:r>
            <a:r>
              <a:rPr lang="fr-CH" b="1" dirty="0" err="1">
                <a:solidFill>
                  <a:srgbClr val="006600"/>
                </a:solidFill>
              </a:rPr>
              <a:t>energy</a:t>
            </a:r>
            <a:r>
              <a:rPr lang="fr-CH" b="1" dirty="0">
                <a:solidFill>
                  <a:srgbClr val="006600"/>
                </a:solidFill>
              </a:rPr>
              <a:t>. </a:t>
            </a:r>
          </a:p>
          <a:p>
            <a:pPr marL="342900" indent="-342900">
              <a:defRPr/>
            </a:pPr>
            <a:endParaRPr lang="fr-CH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CH" b="1" dirty="0">
                <a:solidFill>
                  <a:srgbClr val="C00000"/>
                </a:solidFill>
              </a:rPr>
              <a:t>2. </a:t>
            </a:r>
            <a:r>
              <a:rPr lang="fr-CH" b="1" dirty="0" err="1">
                <a:solidFill>
                  <a:srgbClr val="C00000"/>
                </a:solidFill>
              </a:rPr>
              <a:t>Magnetic</a:t>
            </a:r>
            <a:r>
              <a:rPr lang="fr-CH" b="1" dirty="0">
                <a:solidFill>
                  <a:srgbClr val="C00000"/>
                </a:solidFill>
              </a:rPr>
              <a:t> detector </a:t>
            </a:r>
            <a:r>
              <a:rPr lang="fr-CH" b="1" dirty="0" err="1">
                <a:solidFill>
                  <a:srgbClr val="C00000"/>
                </a:solidFill>
              </a:rPr>
              <a:t>necessary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especially</a:t>
            </a:r>
            <a:r>
              <a:rPr lang="fr-CH" b="1" dirty="0">
                <a:solidFill>
                  <a:prstClr val="black"/>
                </a:solidFill>
              </a:rPr>
              <a:t> for </a:t>
            </a:r>
            <a:r>
              <a:rPr lang="fr-CH" b="1" dirty="0" err="1">
                <a:solidFill>
                  <a:prstClr val="black"/>
                </a:solidFill>
              </a:rPr>
              <a:t>anti-neutrino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exposure</a:t>
            </a:r>
            <a:endParaRPr lang="fr-CH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CH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CH" b="1" dirty="0"/>
              <a:t>3. </a:t>
            </a:r>
            <a:r>
              <a:rPr lang="fr-CH" b="1" dirty="0" err="1"/>
              <a:t>Energy</a:t>
            </a:r>
            <a:r>
              <a:rPr lang="fr-CH" b="1" dirty="0"/>
              <a:t> </a:t>
            </a:r>
            <a:r>
              <a:rPr lang="fr-CH" b="1" dirty="0" err="1"/>
              <a:t>resolution</a:t>
            </a:r>
            <a:r>
              <a:rPr lang="fr-CH" b="1" dirty="0"/>
              <a:t> </a:t>
            </a:r>
            <a:r>
              <a:rPr lang="fr-CH" b="1" dirty="0" err="1"/>
              <a:t>should</a:t>
            </a:r>
            <a:r>
              <a:rPr lang="fr-CH" b="1" dirty="0"/>
              <a:t> </a:t>
            </a:r>
            <a:r>
              <a:rPr lang="fr-CH" b="1" dirty="0" err="1"/>
              <a:t>be</a:t>
            </a:r>
            <a:r>
              <a:rPr lang="fr-CH" b="1" dirty="0"/>
              <a:t> as good as in far detector  </a:t>
            </a:r>
          </a:p>
          <a:p>
            <a:pPr marL="342900" indent="-342900">
              <a:defRPr/>
            </a:pPr>
            <a:r>
              <a:rPr lang="fr-CH" b="1" dirty="0">
                <a:solidFill>
                  <a:prstClr val="black"/>
                </a:solidFill>
              </a:rPr>
              <a:t>   </a:t>
            </a:r>
            <a:r>
              <a:rPr lang="fr-CH" b="1" dirty="0">
                <a:solidFill>
                  <a:prstClr val="black"/>
                </a:solidFill>
                <a:sym typeface="Wingdings" pitchFamily="2" charset="2"/>
              </a:rPr>
              <a:t></a:t>
            </a:r>
            <a:r>
              <a:rPr lang="fr-CH" b="1" dirty="0">
                <a:solidFill>
                  <a:prstClr val="black"/>
                </a:solidFill>
              </a:rPr>
              <a:t>good </a:t>
            </a:r>
            <a:r>
              <a:rPr lang="fr-CH" b="1" dirty="0" err="1">
                <a:solidFill>
                  <a:prstClr val="black"/>
                </a:solidFill>
              </a:rPr>
              <a:t>containment</a:t>
            </a:r>
            <a:r>
              <a:rPr lang="fr-CH" b="1" dirty="0">
                <a:solidFill>
                  <a:prstClr val="black"/>
                </a:solidFill>
              </a:rPr>
              <a:t> of </a:t>
            </a:r>
            <a:r>
              <a:rPr lang="fr-CH" b="1" dirty="0" err="1">
                <a:solidFill>
                  <a:prstClr val="black"/>
                </a:solidFill>
              </a:rPr>
              <a:t>evts</a:t>
            </a:r>
            <a:r>
              <a:rPr lang="fr-CH" b="1" dirty="0">
                <a:solidFill>
                  <a:prstClr val="black"/>
                </a:solidFill>
              </a:rPr>
              <a:t>: 50/70tons of </a:t>
            </a:r>
            <a:r>
              <a:rPr lang="fr-CH" b="1" dirty="0" err="1">
                <a:solidFill>
                  <a:prstClr val="black"/>
                </a:solidFill>
              </a:rPr>
              <a:t>scintillator</a:t>
            </a:r>
            <a:r>
              <a:rPr lang="fr-CH" b="1" dirty="0">
                <a:solidFill>
                  <a:prstClr val="black"/>
                </a:solidFill>
              </a:rPr>
              <a:t>/</a:t>
            </a:r>
            <a:r>
              <a:rPr lang="fr-CH" b="1" dirty="0" err="1">
                <a:solidFill>
                  <a:prstClr val="black"/>
                </a:solidFill>
              </a:rPr>
              <a:t>Larg</a:t>
            </a:r>
            <a:r>
              <a:rPr lang="fr-CH" b="1" dirty="0">
                <a:solidFill>
                  <a:prstClr val="black"/>
                </a:solidFill>
              </a:rPr>
              <a:t>                                                                    </a:t>
            </a:r>
          </a:p>
          <a:p>
            <a:pPr marL="342900" indent="-342900">
              <a:defRPr/>
            </a:pPr>
            <a:r>
              <a:rPr lang="fr-CH" b="1" dirty="0">
                <a:solidFill>
                  <a:prstClr val="black"/>
                </a:solidFill>
              </a:rPr>
              <a:t>       </a:t>
            </a:r>
          </a:p>
          <a:p>
            <a:pPr marL="342900" indent="-342900">
              <a:defRPr/>
            </a:pPr>
            <a:r>
              <a:rPr lang="fr-CH" b="1" dirty="0">
                <a:solidFill>
                  <a:prstClr val="black"/>
                </a:solidFill>
              </a:rPr>
              <a:t>4. </a:t>
            </a:r>
            <a:r>
              <a:rPr lang="fr-CH" b="1" dirty="0" err="1">
                <a:solidFill>
                  <a:prstClr val="black"/>
                </a:solidFill>
              </a:rPr>
              <a:t>Also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need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hadro</a:t>
            </a:r>
            <a:r>
              <a:rPr lang="fr-CH" b="1" dirty="0">
                <a:solidFill>
                  <a:prstClr val="black"/>
                </a:solidFill>
              </a:rPr>
              <a:t>-</a:t>
            </a:r>
            <a:r>
              <a:rPr lang="fr-CH" b="1" dirty="0">
                <a:solidFill>
                  <a:prstClr val="black"/>
                </a:solidFill>
              </a:rPr>
              <a:t>production </a:t>
            </a:r>
            <a:r>
              <a:rPr lang="fr-CH" b="1" dirty="0" err="1">
                <a:solidFill>
                  <a:prstClr val="black"/>
                </a:solidFill>
              </a:rPr>
              <a:t>experiment</a:t>
            </a:r>
            <a:r>
              <a:rPr lang="fr-CH" b="1" dirty="0">
                <a:solidFill>
                  <a:prstClr val="black"/>
                </a:solidFill>
              </a:rPr>
              <a:t>, </a:t>
            </a:r>
          </a:p>
          <a:p>
            <a:pPr marL="342900" indent="-342900">
              <a:defRPr/>
            </a:pPr>
            <a:r>
              <a:rPr lang="fr-CH" b="1" dirty="0">
                <a:solidFill>
                  <a:prstClr val="black"/>
                </a:solidFill>
              </a:rPr>
              <a:t>    description of  NA61/SHINE </a:t>
            </a:r>
            <a:r>
              <a:rPr lang="fr-CH" b="1" dirty="0" err="1">
                <a:solidFill>
                  <a:prstClr val="black"/>
                </a:solidFill>
              </a:rPr>
              <a:t>acceptance</a:t>
            </a:r>
            <a:r>
              <a:rPr lang="fr-CH" b="1" dirty="0">
                <a:solidFill>
                  <a:prstClr val="black"/>
                </a:solidFill>
              </a:rPr>
              <a:t> for </a:t>
            </a:r>
            <a:r>
              <a:rPr lang="fr-CH" b="1" dirty="0">
                <a:solidFill>
                  <a:prstClr val="black"/>
                </a:solidFill>
              </a:rPr>
              <a:t>LBNO </a:t>
            </a:r>
            <a:r>
              <a:rPr lang="fr-CH" b="1" dirty="0" err="1">
                <a:solidFill>
                  <a:prstClr val="black"/>
                </a:solidFill>
              </a:rPr>
              <a:t>beam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given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</a:rPr>
              <a:t>in EOI </a:t>
            </a:r>
          </a:p>
          <a:p>
            <a:pPr marL="342900" indent="-342900">
              <a:defRPr/>
            </a:pPr>
            <a:r>
              <a:rPr lang="fr-CH" dirty="0">
                <a:solidFill>
                  <a:prstClr val="black"/>
                </a:solidFill>
              </a:rPr>
              <a:t>    </a:t>
            </a:r>
            <a:r>
              <a:rPr lang="fr-CH" b="1" dirty="0">
                <a:solidFill>
                  <a:srgbClr val="0000FF"/>
                </a:solidFill>
              </a:rPr>
              <a:t>In the case of T2K/T2K2/T2HK </a:t>
            </a:r>
            <a:r>
              <a:rPr lang="fr-CH" b="1" dirty="0" err="1">
                <a:solidFill>
                  <a:srgbClr val="0000FF"/>
                </a:solidFill>
              </a:rPr>
              <a:t>require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improvements</a:t>
            </a:r>
            <a:r>
              <a:rPr lang="fr-CH" b="1" dirty="0">
                <a:solidFill>
                  <a:srgbClr val="0000FF"/>
                </a:solidFill>
              </a:rPr>
              <a:t> in the NA61 long </a:t>
            </a:r>
            <a:r>
              <a:rPr lang="fr-CH" b="1" dirty="0" err="1">
                <a:solidFill>
                  <a:srgbClr val="0000FF"/>
                </a:solidFill>
              </a:rPr>
              <a:t>target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set-up</a:t>
            </a:r>
            <a:r>
              <a:rPr lang="fr-CH" b="1" dirty="0">
                <a:solidFill>
                  <a:srgbClr val="0000FF"/>
                </a:solidFill>
              </a:rPr>
              <a:t> (</a:t>
            </a:r>
            <a:r>
              <a:rPr lang="fr-CH" b="1" dirty="0" err="1">
                <a:solidFill>
                  <a:srgbClr val="0000FF"/>
                </a:solidFill>
              </a:rPr>
              <a:t>empty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target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measts</a:t>
            </a:r>
            <a:r>
              <a:rPr lang="fr-CH" b="1" dirty="0">
                <a:solidFill>
                  <a:srgbClr val="0000FF"/>
                </a:solidFill>
              </a:rPr>
              <a:t>, </a:t>
            </a:r>
            <a:r>
              <a:rPr lang="fr-CH" b="1" dirty="0" err="1">
                <a:solidFill>
                  <a:srgbClr val="0000FF"/>
                </a:solidFill>
              </a:rPr>
              <a:t>bring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target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closer</a:t>
            </a:r>
            <a:r>
              <a:rPr lang="fr-CH" b="1" dirty="0">
                <a:solidFill>
                  <a:srgbClr val="0000FF"/>
                </a:solidFill>
              </a:rPr>
              <a:t> to detector, </a:t>
            </a:r>
            <a:r>
              <a:rPr lang="fr-CH" b="1" dirty="0" err="1">
                <a:solidFill>
                  <a:srgbClr val="0000FF"/>
                </a:solidFill>
              </a:rPr>
              <a:t>some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near-target</a:t>
            </a:r>
            <a:r>
              <a:rPr lang="fr-CH" b="1" dirty="0">
                <a:solidFill>
                  <a:srgbClr val="0000FF"/>
                </a:solidFill>
              </a:rPr>
              <a:t> </a:t>
            </a:r>
            <a:r>
              <a:rPr lang="fr-CH" b="1" dirty="0" err="1">
                <a:solidFill>
                  <a:srgbClr val="0000FF"/>
                </a:solidFill>
              </a:rPr>
              <a:t>tracking</a:t>
            </a:r>
            <a:r>
              <a:rPr lang="fr-CH" b="1" dirty="0">
                <a:solidFill>
                  <a:srgbClr val="0000FF"/>
                </a:solidFill>
              </a:rPr>
              <a:t>)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2070" y="2213865"/>
            <a:ext cx="359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NB: original slide </a:t>
            </a:r>
            <a:r>
              <a:rPr lang="fr-CH" b="1" dirty="0" err="1" smtClean="0"/>
              <a:t>from</a:t>
            </a:r>
            <a:r>
              <a:rPr lang="fr-CH" b="1" dirty="0" smtClean="0"/>
              <a:t> July 2012 </a:t>
            </a:r>
          </a:p>
          <a:p>
            <a:r>
              <a:rPr lang="fr-CH" b="1" dirty="0" err="1" smtClean="0">
                <a:solidFill>
                  <a:srgbClr val="0000FF"/>
                </a:solidFill>
              </a:rPr>
              <a:t>Add-ups</a:t>
            </a:r>
            <a:r>
              <a:rPr lang="fr-CH" b="1" dirty="0" smtClean="0">
                <a:solidFill>
                  <a:srgbClr val="0000FF"/>
                </a:solidFill>
              </a:rPr>
              <a:t> for T2K/T2K2/T2HK in </a:t>
            </a:r>
            <a:r>
              <a:rPr lang="fr-CH" b="1" dirty="0" err="1" smtClean="0">
                <a:solidFill>
                  <a:srgbClr val="0000FF"/>
                </a:solidFill>
              </a:rPr>
              <a:t>blue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935038" y="404813"/>
            <a:ext cx="730885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/>
              <a:t>Global set up and some numbers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Underground (100m), located at 500m from target </a:t>
            </a:r>
          </a:p>
          <a:p>
            <a:pPr eaLnBrk="1" hangingPunct="1"/>
            <a:endParaRPr lang="fr-CH" altLang="en-US" dirty="0"/>
          </a:p>
          <a:p>
            <a:pPr eaLnBrk="1" hangingPunct="1"/>
            <a:r>
              <a:rPr lang="fr-CH" altLang="en-US" dirty="0"/>
              <a:t>Event rates are </a:t>
            </a:r>
            <a:r>
              <a:rPr lang="fr-CH" altLang="en-US" dirty="0" err="1"/>
              <a:t>very</a:t>
            </a:r>
            <a:r>
              <a:rPr lang="fr-CH" altLang="en-US" dirty="0"/>
              <a:t> large. </a:t>
            </a:r>
          </a:p>
          <a:p>
            <a:pPr eaLnBrk="1" hangingPunct="1"/>
            <a:endParaRPr lang="fr-CH" altLang="en-US" dirty="0"/>
          </a:p>
          <a:p>
            <a:pPr eaLnBrk="1" hangingPunct="1"/>
            <a:r>
              <a:rPr lang="fr-CH" altLang="en-US" dirty="0"/>
              <a:t>At 500m location </a:t>
            </a:r>
            <a:r>
              <a:rPr lang="fr-CH" altLang="en-US" dirty="0" err="1"/>
              <a:t>estimate</a:t>
            </a:r>
            <a:r>
              <a:rPr lang="fr-CH" altLang="en-US" dirty="0"/>
              <a:t> ~0.6 </a:t>
            </a:r>
            <a:r>
              <a:rPr lang="fr-CH" altLang="en-US" dirty="0" err="1"/>
              <a:t>events</a:t>
            </a:r>
            <a:r>
              <a:rPr lang="fr-CH" altLang="en-US" dirty="0"/>
              <a:t> per pulse per ton for 750kW,</a:t>
            </a:r>
          </a:p>
          <a:p>
            <a:pPr eaLnBrk="1" hangingPunct="1"/>
            <a:r>
              <a:rPr lang="fr-CH" altLang="en-US" dirty="0"/>
              <a:t> 2 pulses </a:t>
            </a:r>
            <a:r>
              <a:rPr lang="fr-CH" altLang="en-US" dirty="0" err="1"/>
              <a:t>every</a:t>
            </a:r>
            <a:r>
              <a:rPr lang="fr-CH" altLang="en-US" dirty="0"/>
              <a:t> 6s.  </a:t>
            </a:r>
            <a:r>
              <a:rPr lang="fr-CH" altLang="en-US" dirty="0">
                <a:solidFill>
                  <a:srgbClr val="FF0000"/>
                </a:solidFill>
              </a:rPr>
              <a:t>This </a:t>
            </a:r>
            <a:r>
              <a:rPr lang="fr-CH" altLang="en-US" dirty="0" err="1">
                <a:solidFill>
                  <a:srgbClr val="FF0000"/>
                </a:solidFill>
              </a:rPr>
              <a:t>needs</a:t>
            </a:r>
            <a:r>
              <a:rPr lang="fr-CH" altLang="en-US" dirty="0">
                <a:solidFill>
                  <a:srgbClr val="FF0000"/>
                </a:solidFill>
              </a:rPr>
              <a:t> to </a:t>
            </a:r>
            <a:r>
              <a:rPr lang="fr-CH" altLang="en-US" dirty="0" err="1">
                <a:solidFill>
                  <a:srgbClr val="FF0000"/>
                </a:solidFill>
              </a:rPr>
              <a:t>be</a:t>
            </a:r>
            <a:r>
              <a:rPr lang="fr-CH" altLang="en-US" dirty="0">
                <a:solidFill>
                  <a:srgbClr val="FF0000"/>
                </a:solidFill>
              </a:rPr>
              <a:t> </a:t>
            </a:r>
            <a:r>
              <a:rPr lang="fr-CH" altLang="en-US" dirty="0" err="1">
                <a:solidFill>
                  <a:srgbClr val="FF0000"/>
                </a:solidFill>
              </a:rPr>
              <a:t>verified</a:t>
            </a:r>
            <a:endParaRPr lang="fr-CH" altLang="en-US" dirty="0">
              <a:solidFill>
                <a:srgbClr val="FF0000"/>
              </a:solidFill>
            </a:endParaRPr>
          </a:p>
          <a:p>
            <a:pPr eaLnBrk="1" hangingPunct="1"/>
            <a:endParaRPr lang="fr-CH" altLang="en-US" dirty="0"/>
          </a:p>
          <a:p>
            <a:pPr eaLnBrk="1" hangingPunct="1"/>
            <a:r>
              <a:rPr lang="fr-CH" altLang="en-US" dirty="0"/>
              <a:t>1kton </a:t>
            </a:r>
            <a:r>
              <a:rPr lang="fr-CH" altLang="en-US" dirty="0" err="1"/>
              <a:t>magnetized</a:t>
            </a:r>
            <a:r>
              <a:rPr lang="fr-CH" altLang="en-US" dirty="0"/>
              <a:t> </a:t>
            </a:r>
            <a:r>
              <a:rPr lang="fr-CH" altLang="en-US" dirty="0" err="1"/>
              <a:t>iron</a:t>
            </a:r>
            <a:r>
              <a:rPr lang="fr-CH" altLang="en-US" dirty="0"/>
              <a:t> (MINOS ND) </a:t>
            </a:r>
            <a:r>
              <a:rPr lang="fr-CH" altLang="en-US" dirty="0">
                <a:sym typeface="Wingdings" pitchFamily="2" charset="2"/>
              </a:rPr>
              <a:t> 600 </a:t>
            </a:r>
            <a:r>
              <a:rPr lang="fr-CH" altLang="en-US" dirty="0" err="1">
                <a:sym typeface="Wingdings" pitchFamily="2" charset="2"/>
              </a:rPr>
              <a:t>events</a:t>
            </a:r>
            <a:r>
              <a:rPr lang="fr-CH" altLang="en-US" dirty="0">
                <a:sym typeface="Wingdings" pitchFamily="2" charset="2"/>
              </a:rPr>
              <a:t> per pulse of 10</a:t>
            </a:r>
            <a:r>
              <a:rPr lang="fr-CH" altLang="en-US" dirty="0">
                <a:sym typeface="Symbol" pitchFamily="18" charset="2"/>
              </a:rPr>
              <a:t>s </a:t>
            </a:r>
            <a:r>
              <a:rPr lang="fr-CH" altLang="en-US" dirty="0">
                <a:sym typeface="Wingdings" pitchFamily="2" charset="2"/>
              </a:rPr>
              <a:t>                        </a:t>
            </a:r>
            <a:r>
              <a:rPr lang="fr-CH" altLang="en-US" dirty="0">
                <a:sym typeface="Symbol" pitchFamily="18" charset="2"/>
              </a:rPr>
              <a:t>1 </a:t>
            </a:r>
            <a:r>
              <a:rPr lang="fr-CH" altLang="en-US" dirty="0" err="1">
                <a:sym typeface="Symbol" pitchFamily="18" charset="2"/>
              </a:rPr>
              <a:t>evt</a:t>
            </a:r>
            <a:r>
              <a:rPr lang="fr-CH" altLang="en-US" dirty="0">
                <a:sym typeface="Symbol" pitchFamily="18" charset="2"/>
              </a:rPr>
              <a:t> / 16ns.  pile-up</a:t>
            </a:r>
            <a:endParaRPr lang="fr-CH" altLang="en-US" b="1" dirty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/>
            <a:r>
              <a:rPr lang="fr-CH" altLang="en-US" dirty="0">
                <a:sym typeface="Symbol" pitchFamily="18" charset="2"/>
              </a:rPr>
              <a:t> </a:t>
            </a:r>
          </a:p>
          <a:p>
            <a:pPr eaLnBrk="1" hangingPunct="1"/>
            <a:r>
              <a:rPr lang="fr-CH" altLang="en-US" dirty="0" err="1">
                <a:sym typeface="Symbol" pitchFamily="18" charset="2"/>
              </a:rPr>
              <a:t>Even</a:t>
            </a:r>
            <a:r>
              <a:rPr lang="fr-CH" altLang="en-US" dirty="0">
                <a:sym typeface="Symbol" pitchFamily="18" charset="2"/>
              </a:rPr>
              <a:t> </a:t>
            </a:r>
            <a:r>
              <a:rPr lang="fr-CH" altLang="en-US" dirty="0" err="1">
                <a:sym typeface="Symbol" pitchFamily="18" charset="2"/>
              </a:rPr>
              <a:t>with</a:t>
            </a:r>
            <a:r>
              <a:rPr lang="fr-CH" altLang="en-US" dirty="0">
                <a:sym typeface="Symbol" pitchFamily="18" charset="2"/>
              </a:rPr>
              <a:t> 100ton </a:t>
            </a:r>
            <a:r>
              <a:rPr lang="fr-CH" altLang="en-US" dirty="0" err="1">
                <a:sym typeface="Symbol" pitchFamily="18" charset="2"/>
              </a:rPr>
              <a:t>scintillator</a:t>
            </a:r>
            <a:r>
              <a:rPr lang="fr-CH" altLang="en-US" dirty="0">
                <a:sym typeface="Symbol" pitchFamily="18" charset="2"/>
              </a:rPr>
              <a:t> </a:t>
            </a:r>
            <a:r>
              <a:rPr lang="fr-CH" altLang="en-US" dirty="0" err="1">
                <a:sym typeface="Symbol" pitchFamily="18" charset="2"/>
              </a:rPr>
              <a:t>this</a:t>
            </a:r>
            <a:r>
              <a:rPr lang="fr-CH" altLang="en-US" dirty="0">
                <a:sym typeface="Symbol" pitchFamily="18" charset="2"/>
              </a:rPr>
              <a:t> </a:t>
            </a:r>
            <a:r>
              <a:rPr lang="fr-CH" altLang="en-US" dirty="0" err="1">
                <a:sym typeface="Symbol" pitchFamily="18" charset="2"/>
              </a:rPr>
              <a:t>is</a:t>
            </a:r>
            <a:r>
              <a:rPr lang="fr-CH" altLang="en-US" dirty="0">
                <a:sym typeface="Symbol" pitchFamily="18" charset="2"/>
              </a:rPr>
              <a:t> not trivial and </a:t>
            </a:r>
            <a:r>
              <a:rPr lang="fr-CH" altLang="en-US" dirty="0" err="1">
                <a:sym typeface="Symbol" pitchFamily="18" charset="2"/>
              </a:rPr>
              <a:t>probably</a:t>
            </a:r>
            <a:r>
              <a:rPr lang="fr-CH" altLang="en-US" dirty="0">
                <a:sym typeface="Symbol" pitchFamily="18" charset="2"/>
              </a:rPr>
              <a:t> </a:t>
            </a:r>
            <a:r>
              <a:rPr lang="fr-CH" altLang="en-US" dirty="0" err="1">
                <a:sym typeface="Symbol" pitchFamily="18" charset="2"/>
              </a:rPr>
              <a:t>precludes</a:t>
            </a:r>
            <a:r>
              <a:rPr lang="fr-CH" altLang="en-US" dirty="0">
                <a:sym typeface="Symbol" pitchFamily="18" charset="2"/>
              </a:rPr>
              <a:t> </a:t>
            </a:r>
            <a:r>
              <a:rPr lang="fr-CH" altLang="en-US" dirty="0" err="1">
                <a:sym typeface="Symbol" pitchFamily="18" charset="2"/>
              </a:rPr>
              <a:t>liquid</a:t>
            </a:r>
            <a:r>
              <a:rPr lang="fr-CH" altLang="en-US" dirty="0">
                <a:sym typeface="Symbol" pitchFamily="18" charset="2"/>
              </a:rPr>
              <a:t> </a:t>
            </a:r>
            <a:r>
              <a:rPr lang="fr-CH" altLang="en-US" dirty="0" smtClean="0">
                <a:sym typeface="Symbol" pitchFamily="18" charset="2"/>
              </a:rPr>
              <a:t>Argon TPC</a:t>
            </a:r>
            <a:endParaRPr lang="fr-CH" altLang="en-US" dirty="0">
              <a:sym typeface="Symbol" pitchFamily="18" charset="2"/>
            </a:endParaRPr>
          </a:p>
          <a:p>
            <a:pPr eaLnBrk="1" hangingPunct="1"/>
            <a:endParaRPr lang="fr-CH" altLang="en-US" dirty="0">
              <a:sym typeface="Symbol" pitchFamily="18" charset="2"/>
            </a:endParaRPr>
          </a:p>
          <a:p>
            <a:pPr eaLnBrk="1" hangingPunct="1"/>
            <a:r>
              <a:rPr lang="fr-CH" altLang="en-US" dirty="0" err="1">
                <a:sym typeface="Symbol" pitchFamily="18" charset="2"/>
              </a:rPr>
              <a:t>Liquid</a:t>
            </a:r>
            <a:r>
              <a:rPr lang="fr-CH" altLang="en-US" dirty="0">
                <a:sym typeface="Symbol" pitchFamily="18" charset="2"/>
              </a:rPr>
              <a:t> Argon </a:t>
            </a:r>
            <a:r>
              <a:rPr lang="fr-CH" altLang="en-US" dirty="0" err="1">
                <a:sym typeface="Symbol" pitchFamily="18" charset="2"/>
              </a:rPr>
              <a:t>also</a:t>
            </a:r>
            <a:r>
              <a:rPr lang="fr-CH" altLang="en-US" dirty="0">
                <a:sym typeface="Symbol" pitchFamily="18" charset="2"/>
              </a:rPr>
              <a:t> </a:t>
            </a:r>
            <a:r>
              <a:rPr lang="fr-CH" altLang="en-US" dirty="0" err="1">
                <a:sym typeface="Symbol" pitchFamily="18" charset="2"/>
              </a:rPr>
              <a:t>ruled</a:t>
            </a:r>
            <a:r>
              <a:rPr lang="fr-CH" altLang="en-US" dirty="0">
                <a:sym typeface="Symbol" pitchFamily="18" charset="2"/>
              </a:rPr>
              <a:t> out </a:t>
            </a:r>
            <a:r>
              <a:rPr lang="fr-CH" altLang="en-US" dirty="0" err="1">
                <a:sym typeface="Symbol" pitchFamily="18" charset="2"/>
              </a:rPr>
              <a:t>because</a:t>
            </a:r>
            <a:r>
              <a:rPr lang="fr-CH" altLang="en-US" dirty="0">
                <a:sym typeface="Symbol" pitchFamily="18" charset="2"/>
              </a:rPr>
              <a:t> of </a:t>
            </a:r>
            <a:r>
              <a:rPr lang="fr-CH" altLang="en-US" dirty="0" err="1">
                <a:sym typeface="Symbol" pitchFamily="18" charset="2"/>
              </a:rPr>
              <a:t>neeed</a:t>
            </a:r>
            <a:r>
              <a:rPr lang="fr-CH" altLang="en-US" dirty="0">
                <a:sym typeface="Symbol" pitchFamily="18" charset="2"/>
              </a:rPr>
              <a:t> to </a:t>
            </a:r>
            <a:r>
              <a:rPr lang="fr-CH" altLang="en-US" dirty="0" err="1">
                <a:sym typeface="Symbol" pitchFamily="18" charset="2"/>
              </a:rPr>
              <a:t>measure</a:t>
            </a:r>
            <a:r>
              <a:rPr lang="fr-CH" altLang="en-US" dirty="0">
                <a:sym typeface="Symbol" pitchFamily="18" charset="2"/>
              </a:rPr>
              <a:t> </a:t>
            </a:r>
            <a:r>
              <a:rPr lang="fr-CH" altLang="en-US" dirty="0" err="1">
                <a:sym typeface="Symbol" pitchFamily="18" charset="2"/>
              </a:rPr>
              <a:t>sign</a:t>
            </a:r>
            <a:r>
              <a:rPr lang="fr-CH" altLang="en-US" dirty="0">
                <a:sym typeface="Symbol" pitchFamily="18" charset="2"/>
              </a:rPr>
              <a:t> of 5 </a:t>
            </a:r>
            <a:r>
              <a:rPr lang="fr-CH" altLang="en-US" dirty="0" err="1">
                <a:sym typeface="Symbol" pitchFamily="18" charset="2"/>
              </a:rPr>
              <a:t>GeV</a:t>
            </a:r>
            <a:r>
              <a:rPr lang="fr-CH" altLang="en-US" dirty="0">
                <a:sym typeface="Symbol" pitchFamily="18" charset="2"/>
              </a:rPr>
              <a:t> </a:t>
            </a:r>
            <a:r>
              <a:rPr lang="fr-CH" altLang="en-US" dirty="0" err="1">
                <a:sym typeface="Symbol" pitchFamily="18" charset="2"/>
              </a:rPr>
              <a:t>electrons</a:t>
            </a:r>
            <a:r>
              <a:rPr lang="fr-CH" altLang="en-US" dirty="0">
                <a:sym typeface="Symbol" pitchFamily="18" charset="2"/>
              </a:rPr>
              <a:t>.  </a:t>
            </a:r>
          </a:p>
          <a:p>
            <a:pPr eaLnBrk="1" hangingPunct="1"/>
            <a:endParaRPr lang="fr-CH" altLang="en-US" dirty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/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(Original slide </a:t>
            </a:r>
            <a:r>
              <a:rPr lang="fr-CH" altLang="en-US" b="1" dirty="0" err="1" smtClean="0">
                <a:solidFill>
                  <a:srgbClr val="0000FF"/>
                </a:solidFill>
                <a:sym typeface="Symbol" pitchFamily="18" charset="2"/>
              </a:rPr>
              <a:t>with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 typos for LBNO ND, </a:t>
            </a:r>
            <a:r>
              <a:rPr lang="fr-CH" altLang="en-US" b="1" dirty="0" err="1">
                <a:solidFill>
                  <a:srgbClr val="0000FF"/>
                </a:solidFill>
                <a:sym typeface="Symbol" pitchFamily="18" charset="2"/>
              </a:rPr>
              <a:t>F</a:t>
            </a:r>
            <a:r>
              <a:rPr lang="fr-CH" altLang="en-US" b="1" dirty="0" err="1" smtClean="0">
                <a:solidFill>
                  <a:srgbClr val="0000FF"/>
                </a:solidFill>
                <a:sym typeface="Symbol" pitchFamily="18" charset="2"/>
              </a:rPr>
              <a:t>eb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. 2013:</a:t>
            </a:r>
          </a:p>
          <a:p>
            <a:pPr eaLnBrk="1" hangingPunct="1"/>
            <a:r>
              <a:rPr lang="fr-CH" altLang="en-US" b="1" dirty="0" err="1" smtClean="0">
                <a:solidFill>
                  <a:srgbClr val="0000FF"/>
                </a:solidFill>
                <a:sym typeface="Symbol" pitchFamily="18" charset="2"/>
              </a:rPr>
              <a:t>liquid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 argon </a:t>
            </a:r>
            <a:r>
              <a:rPr lang="fr-CH" altLang="en-US" b="1" dirty="0" err="1" smtClean="0">
                <a:solidFill>
                  <a:srgbClr val="0000FF"/>
                </a:solidFill>
                <a:sym typeface="Symbol" pitchFamily="18" charset="2"/>
              </a:rPr>
              <a:t>ruled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 out </a:t>
            </a:r>
            <a:r>
              <a:rPr lang="fr-CH" altLang="en-US" b="1" dirty="0" err="1" smtClean="0">
                <a:solidFill>
                  <a:srgbClr val="0000FF"/>
                </a:solidFill>
                <a:sym typeface="Symbol" pitchFamily="18" charset="2"/>
              </a:rPr>
              <a:t>because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 of pile-up and </a:t>
            </a:r>
            <a:r>
              <a:rPr lang="fr-CH" altLang="en-US" b="1" dirty="0" err="1" smtClean="0">
                <a:solidFill>
                  <a:srgbClr val="0000FF"/>
                </a:solidFill>
                <a:sym typeface="Symbol" pitchFamily="18" charset="2"/>
              </a:rPr>
              <a:t>need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 to </a:t>
            </a:r>
            <a:r>
              <a:rPr lang="fr-CH" altLang="en-US" b="1" dirty="0" err="1" smtClean="0">
                <a:solidFill>
                  <a:srgbClr val="0000FF"/>
                </a:solidFill>
                <a:sym typeface="Symbol" pitchFamily="18" charset="2"/>
              </a:rPr>
              <a:t>measure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   </a:t>
            </a:r>
            <a:r>
              <a:rPr lang="fr-CH" altLang="en-US" b="1" dirty="0" err="1" smtClean="0">
                <a:solidFill>
                  <a:srgbClr val="0000FF"/>
                </a:solidFill>
                <a:sym typeface="Symbol" pitchFamily="18" charset="2"/>
              </a:rPr>
              <a:t>sign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 of 5 </a:t>
            </a:r>
            <a:r>
              <a:rPr lang="fr-CH" altLang="en-US" b="1" dirty="0" err="1" smtClean="0">
                <a:solidFill>
                  <a:srgbClr val="0000FF"/>
                </a:solidFill>
                <a:sym typeface="Symbol" pitchFamily="18" charset="2"/>
              </a:rPr>
              <a:t>GeV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fr-CH" altLang="en-US" b="1" dirty="0" err="1" smtClean="0">
                <a:solidFill>
                  <a:srgbClr val="0000FF"/>
                </a:solidFill>
                <a:sym typeface="Symbol" pitchFamily="18" charset="2"/>
              </a:rPr>
              <a:t>electrons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. </a:t>
            </a:r>
            <a:r>
              <a:rPr lang="fr-CH" alt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</a:t>
            </a:r>
            <a:r>
              <a:rPr lang="fr-CH" altLang="en-US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proposed</a:t>
            </a:r>
            <a:r>
              <a:rPr lang="fr-CH" alt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HPTPC in </a:t>
            </a:r>
            <a:r>
              <a:rPr lang="fr-CH" altLang="en-US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magnetic</a:t>
            </a:r>
            <a:r>
              <a:rPr lang="fr-CH" alt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altLang="en-US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field</a:t>
            </a:r>
            <a:r>
              <a:rPr lang="fr-CH" altLang="en-US" b="1" dirty="0" smtClean="0">
                <a:solidFill>
                  <a:srgbClr val="0000FF"/>
                </a:solidFill>
                <a:sym typeface="Symbol" pitchFamily="18" charset="2"/>
              </a:rPr>
              <a:t> )</a:t>
            </a:r>
            <a:endParaRPr lang="fr-CH" altLang="en-US" b="1" dirty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/>
            <a:r>
              <a:rPr lang="fr-CH" altLang="en-US" dirty="0" err="1" smtClean="0">
                <a:solidFill>
                  <a:srgbClr val="0000FF"/>
                </a:solidFill>
                <a:sym typeface="Symbol" pitchFamily="18" charset="2"/>
              </a:rPr>
              <a:t>verified</a:t>
            </a:r>
            <a:r>
              <a:rPr lang="fr-CH" altLang="en-US" dirty="0" smtClean="0">
                <a:solidFill>
                  <a:srgbClr val="0000FF"/>
                </a:solidFill>
                <a:sym typeface="Symbol" pitchFamily="18" charset="2"/>
              </a:rPr>
              <a:t> rates OK (0.1 </a:t>
            </a:r>
            <a:r>
              <a:rPr lang="fr-CH" altLang="en-US" dirty="0" err="1" smtClean="0">
                <a:solidFill>
                  <a:srgbClr val="0000FF"/>
                </a:solidFill>
                <a:sym typeface="Symbol" pitchFamily="18" charset="2"/>
              </a:rPr>
              <a:t>evt</a:t>
            </a:r>
            <a:r>
              <a:rPr lang="fr-CH" altLang="en-US" dirty="0" smtClean="0">
                <a:solidFill>
                  <a:srgbClr val="0000FF"/>
                </a:solidFill>
                <a:sym typeface="Symbol" pitchFamily="18" charset="2"/>
              </a:rPr>
              <a:t> per </a:t>
            </a:r>
            <a:r>
              <a:rPr lang="fr-CH" altLang="en-US" dirty="0" err="1" smtClean="0">
                <a:solidFill>
                  <a:srgbClr val="0000FF"/>
                </a:solidFill>
                <a:sym typeface="Symbol" pitchFamily="18" charset="2"/>
              </a:rPr>
              <a:t>spill</a:t>
            </a:r>
            <a:r>
              <a:rPr lang="fr-CH" altLang="en-US" dirty="0" smtClean="0">
                <a:solidFill>
                  <a:srgbClr val="0000FF"/>
                </a:solidFill>
                <a:sym typeface="Symbol" pitchFamily="18" charset="2"/>
              </a:rPr>
              <a:t> for 200kg of </a:t>
            </a:r>
            <a:r>
              <a:rPr lang="fr-CH" altLang="en-US" dirty="0" err="1" smtClean="0">
                <a:solidFill>
                  <a:srgbClr val="0000FF"/>
                </a:solidFill>
                <a:sym typeface="Symbol" pitchFamily="18" charset="2"/>
              </a:rPr>
              <a:t>gas</a:t>
            </a:r>
            <a:r>
              <a:rPr lang="fr-CH" altLang="en-US" dirty="0" smtClean="0">
                <a:solidFill>
                  <a:srgbClr val="0000FF"/>
                </a:solidFill>
                <a:sym typeface="Symbol" pitchFamily="18" charset="2"/>
              </a:rPr>
              <a:t>) </a:t>
            </a:r>
            <a:endParaRPr lang="fr-CH" altLang="en-US" dirty="0">
              <a:solidFill>
                <a:srgbClr val="0000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26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785" y="2258870"/>
            <a:ext cx="2842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/>
              <a:t>INITIAL IDEA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5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36361"/>
            <a:ext cx="8451591" cy="657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7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8538" y="1196975"/>
            <a:ext cx="4211637" cy="4211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040313" y="2816225"/>
            <a:ext cx="576262" cy="36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40313" y="3105150"/>
            <a:ext cx="147637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16"/>
          <p:cNvSpPr txBox="1">
            <a:spLocks noChangeArrowheads="1"/>
          </p:cNvSpPr>
          <p:nvPr/>
        </p:nvSpPr>
        <p:spPr bwMode="auto">
          <a:xfrm>
            <a:off x="5327650" y="2816225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/>
              <a:t>1.m</a:t>
            </a:r>
            <a:endParaRPr lang="en-US" alt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303463" y="2968625"/>
            <a:ext cx="576262" cy="36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03463" y="3257550"/>
            <a:ext cx="147637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9"/>
          <p:cNvSpPr txBox="1">
            <a:spLocks noChangeArrowheads="1"/>
          </p:cNvSpPr>
          <p:nvPr/>
        </p:nvSpPr>
        <p:spPr bwMode="auto">
          <a:xfrm>
            <a:off x="2592388" y="2968625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/>
              <a:t>1.m</a:t>
            </a:r>
            <a:endParaRPr lang="en-US" alt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636169" y="1916907"/>
            <a:ext cx="147478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618706" y="4671219"/>
            <a:ext cx="147478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22"/>
          <p:cNvSpPr txBox="1">
            <a:spLocks noChangeArrowheads="1"/>
          </p:cNvSpPr>
          <p:nvPr/>
        </p:nvSpPr>
        <p:spPr bwMode="auto">
          <a:xfrm>
            <a:off x="4392613" y="4473575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/>
              <a:t>1.m</a:t>
            </a:r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3779838" y="2636838"/>
            <a:ext cx="1296987" cy="129698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68538" y="1016000"/>
            <a:ext cx="4211637" cy="109538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68538" y="5445125"/>
            <a:ext cx="4211637" cy="10795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63713" y="260350"/>
            <a:ext cx="5221287" cy="6842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35150" y="5589588"/>
            <a:ext cx="5221288" cy="6842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 rot="5400000">
            <a:off x="3886994" y="2924969"/>
            <a:ext cx="6013450" cy="6842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-1116806" y="2924969"/>
            <a:ext cx="6013450" cy="6842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408738" y="476250"/>
            <a:ext cx="1476375" cy="558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6" name="TextBox 33"/>
          <p:cNvSpPr txBox="1">
            <a:spLocks noChangeArrowheads="1"/>
          </p:cNvSpPr>
          <p:nvPr/>
        </p:nvSpPr>
        <p:spPr bwMode="auto">
          <a:xfrm>
            <a:off x="7885113" y="296863"/>
            <a:ext cx="1068387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/>
              <a:t>(SC) coil</a:t>
            </a:r>
            <a:endParaRPr lang="en-US" altLang="en-US"/>
          </a:p>
        </p:txBody>
      </p:sp>
      <p:sp>
        <p:nvSpPr>
          <p:cNvPr id="35" name="Oval 34"/>
          <p:cNvSpPr/>
          <p:nvPr/>
        </p:nvSpPr>
        <p:spPr>
          <a:xfrm>
            <a:off x="2987675" y="1665288"/>
            <a:ext cx="396875" cy="39528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3059113" y="1700213"/>
            <a:ext cx="288925" cy="2889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24188" y="1736725"/>
            <a:ext cx="287337" cy="2873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37"/>
          <p:cNvSpPr txBox="1">
            <a:spLocks noChangeArrowheads="1"/>
          </p:cNvSpPr>
          <p:nvPr/>
        </p:nvSpPr>
        <p:spPr bwMode="auto">
          <a:xfrm>
            <a:off x="3455988" y="1628775"/>
            <a:ext cx="1087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 sz="2000" b="1">
                <a:sym typeface="Symbol" pitchFamily="18" charset="2"/>
              </a:rPr>
              <a:t> </a:t>
            </a:r>
            <a:r>
              <a:rPr lang="fr-CH" altLang="en-US" sz="2000" b="1"/>
              <a:t>Beam</a:t>
            </a:r>
            <a:endParaRPr lang="en-US" altLang="en-US" sz="2000" b="1"/>
          </a:p>
        </p:txBody>
      </p:sp>
      <p:sp>
        <p:nvSpPr>
          <p:cNvPr id="19481" name="TextBox 23"/>
          <p:cNvSpPr txBox="1">
            <a:spLocks noChangeArrowheads="1"/>
          </p:cNvSpPr>
          <p:nvPr/>
        </p:nvSpPr>
        <p:spPr bwMode="auto">
          <a:xfrm>
            <a:off x="3887788" y="2816225"/>
            <a:ext cx="1125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>
                <a:solidFill>
                  <a:srgbClr val="0000FF"/>
                </a:solidFill>
              </a:rPr>
              <a:t>Tracking </a:t>
            </a:r>
          </a:p>
          <a:p>
            <a:pPr eaLnBrk="1" hangingPunct="1"/>
            <a:r>
              <a:rPr lang="fr-CH" altLang="en-US">
                <a:solidFill>
                  <a:srgbClr val="0000FF"/>
                </a:solidFill>
              </a:rPr>
              <a:t>volume</a:t>
            </a:r>
            <a:endParaRPr lang="en-US" altLang="en-US">
              <a:solidFill>
                <a:srgbClr val="0000FF"/>
              </a:solidFill>
            </a:endParaRP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0938" y="1196975"/>
            <a:ext cx="6156325" cy="4211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28988" y="1179513"/>
            <a:ext cx="19050" cy="12049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11525" y="4221163"/>
            <a:ext cx="0" cy="11874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19"/>
          <p:cNvSpPr txBox="1">
            <a:spLocks noChangeArrowheads="1"/>
          </p:cNvSpPr>
          <p:nvPr/>
        </p:nvSpPr>
        <p:spPr bwMode="auto">
          <a:xfrm>
            <a:off x="3348038" y="447357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/>
              <a:t>1m</a:t>
            </a:r>
            <a:endParaRPr lang="en-US" alt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2663032" y="1340644"/>
            <a:ext cx="1763712" cy="3924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23963" y="1016000"/>
            <a:ext cx="6119812" cy="109538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3963" y="5445125"/>
            <a:ext cx="6119812" cy="10795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5650" y="260350"/>
            <a:ext cx="6659563" cy="6842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3600" y="5589588"/>
            <a:ext cx="6551613" cy="6842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 rot="5400000">
            <a:off x="5272882" y="2402681"/>
            <a:ext cx="6013450" cy="17287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364163" y="476250"/>
            <a:ext cx="1476375" cy="558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43663" y="368300"/>
            <a:ext cx="1069975" cy="3698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/>
              <a:t>(SC) </a:t>
            </a:r>
            <a:r>
              <a:rPr lang="fr-CH" dirty="0" err="1"/>
              <a:t>coil</a:t>
            </a:r>
            <a:endParaRPr lang="en-US" dirty="0"/>
          </a:p>
        </p:txBody>
      </p:sp>
      <p:sp>
        <p:nvSpPr>
          <p:cNvPr id="20494" name="TextBox 20"/>
          <p:cNvSpPr txBox="1">
            <a:spLocks noChangeArrowheads="1"/>
          </p:cNvSpPr>
          <p:nvPr/>
        </p:nvSpPr>
        <p:spPr bwMode="auto">
          <a:xfrm>
            <a:off x="3635896" y="2636912"/>
            <a:ext cx="1764197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 dirty="0" err="1">
                <a:solidFill>
                  <a:srgbClr val="0000FF"/>
                </a:solidFill>
              </a:rPr>
              <a:t>Tracking</a:t>
            </a:r>
            <a:r>
              <a:rPr lang="fr-CH" altLang="en-US" dirty="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fr-CH" altLang="en-US" dirty="0" smtClean="0">
                <a:solidFill>
                  <a:srgbClr val="0000FF"/>
                </a:solidFill>
              </a:rPr>
              <a:t>volume</a:t>
            </a:r>
          </a:p>
          <a:p>
            <a:pPr eaLnBrk="1" hangingPunct="1"/>
            <a:r>
              <a:rPr lang="fr-CH" altLang="en-US" dirty="0" smtClean="0">
                <a:solidFill>
                  <a:srgbClr val="0000FF"/>
                </a:solidFill>
              </a:rPr>
              <a:t>2x2x4=16m</a:t>
            </a:r>
            <a:r>
              <a:rPr lang="fr-CH" altLang="en-US" baseline="30000" dirty="0" smtClean="0">
                <a:solidFill>
                  <a:srgbClr val="0000FF"/>
                </a:solidFill>
              </a:rPr>
              <a:t>3</a:t>
            </a:r>
            <a:endParaRPr lang="en-US" altLang="en-US" baseline="30000" dirty="0">
              <a:solidFill>
                <a:srgbClr val="0000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943100" y="1665288"/>
            <a:ext cx="396875" cy="395287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2014538" y="1700213"/>
            <a:ext cx="288925" cy="2889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79613" y="1736725"/>
            <a:ext cx="287337" cy="28733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Box 66"/>
          <p:cNvSpPr txBox="1">
            <a:spLocks noChangeArrowheads="1"/>
          </p:cNvSpPr>
          <p:nvPr/>
        </p:nvSpPr>
        <p:spPr bwMode="auto">
          <a:xfrm>
            <a:off x="2411413" y="1628775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 sz="2000" b="1"/>
              <a:t>B</a:t>
            </a:r>
            <a:endParaRPr lang="en-US" altLang="en-US" sz="2000" b="1"/>
          </a:p>
        </p:txBody>
      </p:sp>
      <p:sp>
        <p:nvSpPr>
          <p:cNvPr id="20499" name="TextBox 68"/>
          <p:cNvSpPr txBox="1">
            <a:spLocks noChangeArrowheads="1"/>
          </p:cNvSpPr>
          <p:nvPr/>
        </p:nvSpPr>
        <p:spPr bwMode="auto">
          <a:xfrm>
            <a:off x="7667625" y="2816225"/>
            <a:ext cx="839788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/>
              <a:t>MIND</a:t>
            </a:r>
            <a:r>
              <a:rPr lang="fr-CH" altLang="en-US">
                <a:solidFill>
                  <a:srgbClr val="FF9999"/>
                </a:solidFill>
              </a:rPr>
              <a:t> </a:t>
            </a:r>
            <a:endParaRPr lang="en-US" altLang="en-US">
              <a:solidFill>
                <a:srgbClr val="FF9999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 rot="5400000">
            <a:off x="5075238" y="3213100"/>
            <a:ext cx="4537075" cy="142875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 rot="5400000">
            <a:off x="-1098550" y="3230563"/>
            <a:ext cx="4537075" cy="10795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02" name="TextBox 19"/>
          <p:cNvSpPr txBox="1">
            <a:spLocks noChangeArrowheads="1"/>
          </p:cNvSpPr>
          <p:nvPr/>
        </p:nvSpPr>
        <p:spPr bwMode="auto">
          <a:xfrm>
            <a:off x="2519363" y="2781300"/>
            <a:ext cx="50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/>
              <a:t>2m</a:t>
            </a:r>
            <a:endParaRPr lang="en-US" alt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483768" y="2492896"/>
            <a:ext cx="670" cy="169175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1582738" y="3861048"/>
            <a:ext cx="39243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TextBox 19"/>
          <p:cNvSpPr txBox="1">
            <a:spLocks noChangeArrowheads="1"/>
          </p:cNvSpPr>
          <p:nvPr/>
        </p:nvSpPr>
        <p:spPr bwMode="auto">
          <a:xfrm>
            <a:off x="3059832" y="3465004"/>
            <a:ext cx="506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altLang="en-US"/>
              <a:t>4m</a:t>
            </a:r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15916" y="1268760"/>
            <a:ext cx="3159839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Scintillator</a:t>
            </a:r>
            <a:r>
              <a:rPr lang="fr-CH" dirty="0" err="1"/>
              <a:t>-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calorimeter</a:t>
            </a:r>
            <a:endParaRPr lang="fr-CH" dirty="0" smtClean="0"/>
          </a:p>
          <a:p>
            <a:r>
              <a:rPr lang="fr-CH" dirty="0" err="1" smtClean="0"/>
              <a:t>with</a:t>
            </a:r>
            <a:r>
              <a:rPr lang="fr-CH" dirty="0" smtClean="0"/>
              <a:t> neutron-</a:t>
            </a:r>
            <a:r>
              <a:rPr lang="fr-CH" dirty="0" err="1" smtClean="0"/>
              <a:t>absorbing</a:t>
            </a:r>
            <a:r>
              <a:rPr lang="fr-CH" dirty="0" smtClean="0"/>
              <a:t> and </a:t>
            </a:r>
          </a:p>
          <a:p>
            <a:r>
              <a:rPr lang="fr-CH" dirty="0" smtClean="0"/>
              <a:t>photon-</a:t>
            </a:r>
            <a:r>
              <a:rPr lang="fr-CH" dirty="0" err="1" smtClean="0"/>
              <a:t>pointing</a:t>
            </a:r>
            <a:r>
              <a:rPr lang="fr-CH" dirty="0" smtClean="0"/>
              <a:t> </a:t>
            </a:r>
            <a:r>
              <a:rPr lang="fr-CH" dirty="0" err="1" smtClean="0"/>
              <a:t>capabilities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54383"/>
            <a:ext cx="8280920" cy="634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4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945</Words>
  <Application>Microsoft Office PowerPoint</Application>
  <PresentationFormat>On-screen Show (4:3)</PresentationFormat>
  <Paragraphs>135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25</cp:revision>
  <dcterms:created xsi:type="dcterms:W3CDTF">2015-07-16T02:39:24Z</dcterms:created>
  <dcterms:modified xsi:type="dcterms:W3CDTF">2015-07-16T11:06:45Z</dcterms:modified>
</cp:coreProperties>
</file>