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8" r:id="rId4"/>
    <p:sldId id="270" r:id="rId5"/>
    <p:sldId id="275" r:id="rId6"/>
    <p:sldId id="271" r:id="rId7"/>
    <p:sldId id="269" r:id="rId8"/>
    <p:sldId id="272" r:id="rId9"/>
    <p:sldId id="277" r:id="rId10"/>
    <p:sldId id="273" r:id="rId11"/>
    <p:sldId id="274" r:id="rId12"/>
    <p:sldId id="278" r:id="rId13"/>
    <p:sldId id="280" r:id="rId14"/>
    <p:sldId id="279" r:id="rId15"/>
    <p:sldId id="276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2A69-9947-489D-91BD-936B861143CC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2A69-9947-489D-91BD-936B861143CC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F9ED9-D81A-4464-9CAC-B5C3908A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Plans from last meeting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4525963"/>
          </a:xfrm>
        </p:spPr>
        <p:txBody>
          <a:bodyPr>
            <a:normAutofit/>
          </a:bodyPr>
          <a:lstStyle/>
          <a:p>
            <a:r>
              <a:rPr lang="en-GB" sz="2400" strike="sngStrike" smtClean="0"/>
              <a:t>Continuing of preparation of Master course ...</a:t>
            </a:r>
          </a:p>
          <a:p>
            <a:r>
              <a:rPr lang="en-GB" sz="2400" strike="sngStrike" smtClean="0"/>
              <a:t>First Thorlabs pieces will arrive today =&gt; start playing with them</a:t>
            </a:r>
          </a:p>
          <a:p>
            <a:r>
              <a:rPr lang="en-GB" sz="2400" strike="sngStrike" smtClean="0"/>
              <a:t>Work on DNA setup</a:t>
            </a:r>
          </a:p>
          <a:p>
            <a:r>
              <a:rPr lang="en-GB" sz="2400" smtClean="0"/>
              <a:t>MWPC: Stretch 4 wires on new PCB for testing, fixing current PCB, analysing data from this week</a:t>
            </a:r>
          </a:p>
          <a:p>
            <a:r>
              <a:rPr lang="en-GB" sz="2400" strike="sngStrike" smtClean="0"/>
              <a:t>3D MPGD project: Minutes of this week meeting and preparing meeting of next week</a:t>
            </a:r>
            <a:endParaRPr lang="en-GB" sz="2400" strike="sngStrik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WA105 Stuff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smtClean="0"/>
              <a:t>Last week collaboration meeting</a:t>
            </a:r>
          </a:p>
          <a:p>
            <a:r>
              <a:rPr lang="en-GB" sz="2400" smtClean="0"/>
              <a:t>No objections to do direct TPB coating </a:t>
            </a:r>
          </a:p>
          <a:p>
            <a:r>
              <a:rPr lang="en-GB" sz="2400" smtClean="0"/>
              <a:t>Can use Qeff setup at CERN for QC in Oct/Nov for free</a:t>
            </a:r>
          </a:p>
          <a:p>
            <a:r>
              <a:rPr lang="en-GB" sz="2400" smtClean="0"/>
              <a:t>Installation of PMTs shifted to March 2018 instead Nov 2017</a:t>
            </a:r>
          </a:p>
          <a:p>
            <a:r>
              <a:rPr lang="en-GB" sz="2400" smtClean="0"/>
              <a:t>Further delays are possible/likely</a:t>
            </a:r>
          </a:p>
          <a:p>
            <a:r>
              <a:rPr lang="en-GB" sz="2400" smtClean="0"/>
              <a:t>Discussion ongoing to postpone 666 construction until results from 311 =&gt; would mean no testbeam data before 2021</a:t>
            </a:r>
          </a:p>
          <a:p>
            <a:r>
              <a:rPr lang="en-GB" sz="2400" smtClean="0"/>
              <a:t>Hot meeting expected on Friday</a:t>
            </a:r>
            <a:endParaRPr lang="en-GB" sz="24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9638"/>
          <a:stretch>
            <a:fillRect/>
          </a:stretch>
        </p:blipFill>
        <p:spPr bwMode="auto">
          <a:xfrm>
            <a:off x="5436096" y="4725144"/>
            <a:ext cx="3558833" cy="177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DNA Setup</a:t>
            </a:r>
            <a:endParaRPr lang="en-GB"/>
          </a:p>
        </p:txBody>
      </p:sp>
      <p:sp>
        <p:nvSpPr>
          <p:cNvPr id="4" name="Snip Same Side Corner Rectangle 3"/>
          <p:cNvSpPr/>
          <p:nvPr/>
        </p:nvSpPr>
        <p:spPr>
          <a:xfrm rot="10800000">
            <a:off x="1907704" y="1916832"/>
            <a:ext cx="360040" cy="57606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15616" y="1772816"/>
            <a:ext cx="2088232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87624" y="112474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Kaputschinsky with blue LED</a:t>
            </a: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259632" y="3068960"/>
            <a:ext cx="1728192" cy="9361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DNA+ Scintillator</a:t>
            </a: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475656" y="2708920"/>
            <a:ext cx="1296144" cy="14401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Polarisor</a:t>
            </a:r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275856" y="2780928"/>
            <a:ext cx="144016" cy="122413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Polarisor</a:t>
            </a: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07904" y="3140968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SiPM</a:t>
            </a:r>
            <a:endParaRPr lang="en-GB"/>
          </a:p>
        </p:txBody>
      </p:sp>
      <p:sp>
        <p:nvSpPr>
          <p:cNvPr id="13" name="Rectangle 12"/>
          <p:cNvSpPr/>
          <p:nvPr/>
        </p:nvSpPr>
        <p:spPr>
          <a:xfrm rot="19413617">
            <a:off x="2737405" y="4715393"/>
            <a:ext cx="1008112" cy="216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nip Same Side Corner Rectangle 13"/>
          <p:cNvSpPr/>
          <p:nvPr/>
        </p:nvSpPr>
        <p:spPr>
          <a:xfrm rot="19291074">
            <a:off x="3607231" y="4936027"/>
            <a:ext cx="576064" cy="1034685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PMT</a:t>
            </a:r>
            <a:endParaRPr lang="en-GB"/>
          </a:p>
        </p:txBody>
      </p:sp>
      <p:cxnSp>
        <p:nvCxnSpPr>
          <p:cNvPr id="16" name="Straight Arrow Connector 15"/>
          <p:cNvCxnSpPr>
            <a:stCxn id="4" idx="3"/>
          </p:cNvCxnSpPr>
          <p:nvPr/>
        </p:nvCxnSpPr>
        <p:spPr>
          <a:xfrm flipH="1">
            <a:off x="2051720" y="2492896"/>
            <a:ext cx="36004" cy="936104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83568" y="3212976"/>
            <a:ext cx="828092" cy="72008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55576" y="3789040"/>
            <a:ext cx="1008112" cy="72008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83768" y="3789040"/>
            <a:ext cx="504056" cy="792088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699792" y="3356992"/>
            <a:ext cx="936104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35896" y="42210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500 nm filter</a:t>
            </a:r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076056" y="1556792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mtClean="0"/>
              <a:t> project with Mokhtar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aim to improve cancer detection system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excite DNA+scintillator with blue light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look for green light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visit from another institute on Tuesday with DNA samples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Took a lot of data but interpretation not clear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more detailed data analysis needed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several ideas what could have went wrong</a:t>
            </a: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70330_093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70328_125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4281794" cy="2408509"/>
          </a:xfrm>
        </p:spPr>
      </p:pic>
      <p:pic>
        <p:nvPicPr>
          <p:cNvPr id="5" name="Picture 4" descr="20170328_1254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15949" y="2372883"/>
            <a:ext cx="5376597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           Other Stuff Ongoing</a:t>
            </a:r>
            <a:endParaRPr lang="en-US" dirty="0"/>
          </a:p>
        </p:txBody>
      </p:sp>
      <p:pic>
        <p:nvPicPr>
          <p:cNvPr id="4" name="Content Placeholder 3" descr="20170330_0928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05064"/>
            <a:ext cx="4666942" cy="2625155"/>
          </a:xfrm>
        </p:spPr>
      </p:pic>
      <p:pic>
        <p:nvPicPr>
          <p:cNvPr id="5" name="Picture 4" descr="20170330_093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97698" y="2219126"/>
            <a:ext cx="5661248" cy="3184452"/>
          </a:xfrm>
          <a:prstGeom prst="rect">
            <a:avLst/>
          </a:prstGeom>
        </p:spPr>
      </p:pic>
      <p:pic>
        <p:nvPicPr>
          <p:cNvPr id="6" name="Picture 5" descr="20170324_122453.jpg"/>
          <p:cNvPicPr>
            <a:picLocks noChangeAspect="1"/>
          </p:cNvPicPr>
          <p:nvPr/>
        </p:nvPicPr>
        <p:blipFill>
          <a:blip r:embed="rId4" cstate="print"/>
          <a:srcRect l="8066" r="8044"/>
          <a:stretch>
            <a:fillRect/>
          </a:stretch>
        </p:blipFill>
        <p:spPr>
          <a:xfrm rot="5400000">
            <a:off x="-365334" y="733486"/>
            <a:ext cx="3744416" cy="25107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Plans for next week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r>
              <a:rPr lang="en-GB" sz="2000" smtClean="0"/>
              <a:t>MWPC: wire stretching today</a:t>
            </a:r>
          </a:p>
          <a:p>
            <a:r>
              <a:rPr lang="en-GB" sz="2000" smtClean="0"/>
              <a:t>Analysis of DNA setup data</a:t>
            </a:r>
          </a:p>
          <a:p>
            <a:r>
              <a:rPr lang="en-GB" sz="2000" smtClean="0"/>
              <a:t>Measurement of light at end of 30 m fiber</a:t>
            </a:r>
          </a:p>
          <a:p>
            <a:r>
              <a:rPr lang="en-GB" sz="2000" smtClean="0"/>
              <a:t>Look into charge readout options of gas detectors (AGET/DREAM chips)</a:t>
            </a:r>
          </a:p>
          <a:p>
            <a:r>
              <a:rPr lang="en-GB" sz="2000" smtClean="0"/>
              <a:t>Clarify if workshop available to contribute to ND T2K upgrade</a:t>
            </a:r>
          </a:p>
          <a:p>
            <a:r>
              <a:rPr lang="en-GB" sz="2000" smtClean="0"/>
              <a:t>Finish Master course on Monday</a:t>
            </a:r>
            <a:endParaRPr lang="en-GB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625" t="38000" r="19376" b="39999"/>
          <a:stretch>
            <a:fillRect/>
          </a:stretch>
        </p:blipFill>
        <p:spPr bwMode="auto">
          <a:xfrm rot="16200000">
            <a:off x="1274676" y="1397732"/>
            <a:ext cx="1286272" cy="8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827584" y="1700808"/>
            <a:ext cx="4536504" cy="4795135"/>
          </a:xfrm>
          <a:prstGeom prst="roundRect">
            <a:avLst/>
          </a:prstGeom>
          <a:solidFill>
            <a:schemeClr val="accent1">
              <a:alpha val="31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6" name="Freeform 10"/>
          <p:cNvSpPr>
            <a:spLocks/>
          </p:cNvSpPr>
          <p:nvPr/>
        </p:nvSpPr>
        <p:spPr bwMode="auto">
          <a:xfrm flipV="1">
            <a:off x="1475656" y="2420887"/>
            <a:ext cx="311374" cy="2808312"/>
          </a:xfrm>
          <a:custGeom>
            <a:avLst/>
            <a:gdLst>
              <a:gd name="T0" fmla="*/ 2147483647 w 960"/>
              <a:gd name="T1" fmla="*/ 2147483647 h 384"/>
              <a:gd name="T2" fmla="*/ 2147483647 w 960"/>
              <a:gd name="T3" fmla="*/ 2147483647 h 384"/>
              <a:gd name="T4" fmla="*/ 0 w 960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384">
                <a:moveTo>
                  <a:pt x="960" y="384"/>
                </a:moveTo>
                <a:cubicBezTo>
                  <a:pt x="680" y="344"/>
                  <a:pt x="400" y="304"/>
                  <a:pt x="240" y="240"/>
                </a:cubicBezTo>
                <a:cubicBezTo>
                  <a:pt x="80" y="176"/>
                  <a:pt x="40" y="40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9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2846301" cy="152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3059832" y="1196752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s-ES" dirty="0"/>
              <a:t>Air</a:t>
            </a:r>
          </a:p>
        </p:txBody>
      </p:sp>
      <p:sp>
        <p:nvSpPr>
          <p:cNvPr id="9" name="8 Forma libre"/>
          <p:cNvSpPr/>
          <p:nvPr/>
        </p:nvSpPr>
        <p:spPr>
          <a:xfrm>
            <a:off x="2411761" y="1124744"/>
            <a:ext cx="3528392" cy="572091"/>
          </a:xfrm>
          <a:custGeom>
            <a:avLst/>
            <a:gdLst>
              <a:gd name="connsiteX0" fmla="*/ 79644 w 4687154"/>
              <a:gd name="connsiteY0" fmla="*/ 1083197 h 1148155"/>
              <a:gd name="connsiteX1" fmla="*/ 97399 w 4687154"/>
              <a:gd name="connsiteY1" fmla="*/ 1029931 h 1148155"/>
              <a:gd name="connsiteX2" fmla="*/ 1047310 w 4687154"/>
              <a:gd name="connsiteY2" fmla="*/ 121 h 1148155"/>
              <a:gd name="connsiteX3" fmla="*/ 2769578 w 4687154"/>
              <a:gd name="connsiteY3" fmla="*/ 958909 h 1148155"/>
              <a:gd name="connsiteX4" fmla="*/ 3648467 w 4687154"/>
              <a:gd name="connsiteY4" fmla="*/ 683702 h 1148155"/>
              <a:gd name="connsiteX5" fmla="*/ 4687154 w 4687154"/>
              <a:gd name="connsiteY5" fmla="*/ 648191 h 1148155"/>
              <a:gd name="connsiteX0" fmla="*/ 79644 w 4607255"/>
              <a:gd name="connsiteY0" fmla="*/ 1083197 h 1148155"/>
              <a:gd name="connsiteX1" fmla="*/ 97399 w 4607255"/>
              <a:gd name="connsiteY1" fmla="*/ 1029931 h 1148155"/>
              <a:gd name="connsiteX2" fmla="*/ 1047310 w 4607255"/>
              <a:gd name="connsiteY2" fmla="*/ 121 h 1148155"/>
              <a:gd name="connsiteX3" fmla="*/ 2769578 w 4607255"/>
              <a:gd name="connsiteY3" fmla="*/ 958909 h 1148155"/>
              <a:gd name="connsiteX4" fmla="*/ 3648467 w 4607255"/>
              <a:gd name="connsiteY4" fmla="*/ 683702 h 1148155"/>
              <a:gd name="connsiteX5" fmla="*/ 4607255 w 4607255"/>
              <a:gd name="connsiteY5" fmla="*/ 772479 h 114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7255" h="1148155">
                <a:moveTo>
                  <a:pt x="79644" y="1083197"/>
                </a:moveTo>
                <a:cubicBezTo>
                  <a:pt x="7882" y="1146820"/>
                  <a:pt x="-63879" y="1210444"/>
                  <a:pt x="97399" y="1029931"/>
                </a:cubicBezTo>
                <a:cubicBezTo>
                  <a:pt x="258677" y="849418"/>
                  <a:pt x="601947" y="11958"/>
                  <a:pt x="1047310" y="121"/>
                </a:cubicBezTo>
                <a:cubicBezTo>
                  <a:pt x="1492673" y="-11716"/>
                  <a:pt x="2336052" y="844979"/>
                  <a:pt x="2769578" y="958909"/>
                </a:cubicBezTo>
                <a:cubicBezTo>
                  <a:pt x="3203104" y="1072839"/>
                  <a:pt x="3342188" y="714774"/>
                  <a:pt x="3648467" y="683702"/>
                </a:cubicBezTo>
                <a:cubicBezTo>
                  <a:pt x="3954747" y="652630"/>
                  <a:pt x="4247709" y="764341"/>
                  <a:pt x="4607255" y="7724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4572000" y="112474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259632" y="126876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pic>
        <p:nvPicPr>
          <p:cNvPr id="27" name="Picture 2" descr="Risultati immagini per hamamatsu pmt R5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157192"/>
            <a:ext cx="869706" cy="1145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Risultati immagini per hamamatsu pmt R5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57192"/>
            <a:ext cx="869706" cy="1145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isultati immagini per hamamatsu pmt R5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57192"/>
            <a:ext cx="869706" cy="1145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36"/>
          <p:cNvSpPr/>
          <p:nvPr/>
        </p:nvSpPr>
        <p:spPr>
          <a:xfrm>
            <a:off x="1353602" y="5238750"/>
            <a:ext cx="1058057" cy="457200"/>
          </a:xfrm>
          <a:custGeom>
            <a:avLst/>
            <a:gdLst>
              <a:gd name="connsiteX0" fmla="*/ 103723 w 1058057"/>
              <a:gd name="connsiteY0" fmla="*/ 0 h 457200"/>
              <a:gd name="connsiteX1" fmla="*/ 94198 w 1058057"/>
              <a:gd name="connsiteY1" fmla="*/ 66675 h 457200"/>
              <a:gd name="connsiteX2" fmla="*/ 37048 w 1058057"/>
              <a:gd name="connsiteY2" fmla="*/ 123825 h 457200"/>
              <a:gd name="connsiteX3" fmla="*/ 27523 w 1058057"/>
              <a:gd name="connsiteY3" fmla="*/ 180975 h 457200"/>
              <a:gd name="connsiteX4" fmla="*/ 8473 w 1058057"/>
              <a:gd name="connsiteY4" fmla="*/ 209550 h 457200"/>
              <a:gd name="connsiteX5" fmla="*/ 17998 w 1058057"/>
              <a:gd name="connsiteY5" fmla="*/ 409575 h 457200"/>
              <a:gd name="connsiteX6" fmla="*/ 103723 w 1058057"/>
              <a:gd name="connsiteY6" fmla="*/ 457200 h 457200"/>
              <a:gd name="connsiteX7" fmla="*/ 303748 w 1058057"/>
              <a:gd name="connsiteY7" fmla="*/ 447675 h 457200"/>
              <a:gd name="connsiteX8" fmla="*/ 360898 w 1058057"/>
              <a:gd name="connsiteY8" fmla="*/ 428625 h 457200"/>
              <a:gd name="connsiteX9" fmla="*/ 398998 w 1058057"/>
              <a:gd name="connsiteY9" fmla="*/ 400050 h 457200"/>
              <a:gd name="connsiteX10" fmla="*/ 427573 w 1058057"/>
              <a:gd name="connsiteY10" fmla="*/ 390525 h 457200"/>
              <a:gd name="connsiteX11" fmla="*/ 446623 w 1058057"/>
              <a:gd name="connsiteY11" fmla="*/ 361950 h 457200"/>
              <a:gd name="connsiteX12" fmla="*/ 475198 w 1058057"/>
              <a:gd name="connsiteY12" fmla="*/ 333375 h 457200"/>
              <a:gd name="connsiteX13" fmla="*/ 513298 w 1058057"/>
              <a:gd name="connsiteY13" fmla="*/ 304800 h 457200"/>
              <a:gd name="connsiteX14" fmla="*/ 532348 w 1058057"/>
              <a:gd name="connsiteY14" fmla="*/ 276225 h 457200"/>
              <a:gd name="connsiteX15" fmla="*/ 560923 w 1058057"/>
              <a:gd name="connsiteY15" fmla="*/ 257175 h 457200"/>
              <a:gd name="connsiteX16" fmla="*/ 589498 w 1058057"/>
              <a:gd name="connsiteY16" fmla="*/ 219075 h 457200"/>
              <a:gd name="connsiteX17" fmla="*/ 618073 w 1058057"/>
              <a:gd name="connsiteY17" fmla="*/ 190500 h 457200"/>
              <a:gd name="connsiteX18" fmla="*/ 627598 w 1058057"/>
              <a:gd name="connsiteY18" fmla="*/ 152400 h 457200"/>
              <a:gd name="connsiteX19" fmla="*/ 665698 w 1058057"/>
              <a:gd name="connsiteY19" fmla="*/ 95250 h 457200"/>
              <a:gd name="connsiteX20" fmla="*/ 722848 w 1058057"/>
              <a:gd name="connsiteY20" fmla="*/ 57150 h 457200"/>
              <a:gd name="connsiteX21" fmla="*/ 818098 w 1058057"/>
              <a:gd name="connsiteY21" fmla="*/ 28575 h 457200"/>
              <a:gd name="connsiteX22" fmla="*/ 980023 w 1058057"/>
              <a:gd name="connsiteY22" fmla="*/ 38100 h 457200"/>
              <a:gd name="connsiteX23" fmla="*/ 1008598 w 1058057"/>
              <a:gd name="connsiteY23" fmla="*/ 57150 h 457200"/>
              <a:gd name="connsiteX24" fmla="*/ 1056223 w 1058057"/>
              <a:gd name="connsiteY24" fmla="*/ 85725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58057" h="457200">
                <a:moveTo>
                  <a:pt x="103723" y="0"/>
                </a:moveTo>
                <a:cubicBezTo>
                  <a:pt x="100548" y="22225"/>
                  <a:pt x="104842" y="46908"/>
                  <a:pt x="94198" y="66675"/>
                </a:cubicBezTo>
                <a:cubicBezTo>
                  <a:pt x="81425" y="90396"/>
                  <a:pt x="37048" y="123825"/>
                  <a:pt x="37048" y="123825"/>
                </a:cubicBezTo>
                <a:cubicBezTo>
                  <a:pt x="33873" y="142875"/>
                  <a:pt x="33630" y="162653"/>
                  <a:pt x="27523" y="180975"/>
                </a:cubicBezTo>
                <a:cubicBezTo>
                  <a:pt x="23903" y="191835"/>
                  <a:pt x="8950" y="198112"/>
                  <a:pt x="8473" y="209550"/>
                </a:cubicBezTo>
                <a:cubicBezTo>
                  <a:pt x="5694" y="276243"/>
                  <a:pt x="0" y="345297"/>
                  <a:pt x="17998" y="409575"/>
                </a:cubicBezTo>
                <a:cubicBezTo>
                  <a:pt x="24741" y="433657"/>
                  <a:pt x="79196" y="449024"/>
                  <a:pt x="103723" y="457200"/>
                </a:cubicBezTo>
                <a:cubicBezTo>
                  <a:pt x="170398" y="454025"/>
                  <a:pt x="237406" y="455046"/>
                  <a:pt x="303748" y="447675"/>
                </a:cubicBezTo>
                <a:cubicBezTo>
                  <a:pt x="323706" y="445457"/>
                  <a:pt x="360898" y="428625"/>
                  <a:pt x="360898" y="428625"/>
                </a:cubicBezTo>
                <a:cubicBezTo>
                  <a:pt x="373598" y="419100"/>
                  <a:pt x="385215" y="407926"/>
                  <a:pt x="398998" y="400050"/>
                </a:cubicBezTo>
                <a:cubicBezTo>
                  <a:pt x="407715" y="395069"/>
                  <a:pt x="419733" y="396797"/>
                  <a:pt x="427573" y="390525"/>
                </a:cubicBezTo>
                <a:cubicBezTo>
                  <a:pt x="436512" y="383374"/>
                  <a:pt x="439294" y="370744"/>
                  <a:pt x="446623" y="361950"/>
                </a:cubicBezTo>
                <a:cubicBezTo>
                  <a:pt x="455247" y="351602"/>
                  <a:pt x="464971" y="342141"/>
                  <a:pt x="475198" y="333375"/>
                </a:cubicBezTo>
                <a:cubicBezTo>
                  <a:pt x="487251" y="323044"/>
                  <a:pt x="502073" y="316025"/>
                  <a:pt x="513298" y="304800"/>
                </a:cubicBezTo>
                <a:cubicBezTo>
                  <a:pt x="521393" y="296705"/>
                  <a:pt x="524253" y="284320"/>
                  <a:pt x="532348" y="276225"/>
                </a:cubicBezTo>
                <a:cubicBezTo>
                  <a:pt x="540443" y="268130"/>
                  <a:pt x="552828" y="265270"/>
                  <a:pt x="560923" y="257175"/>
                </a:cubicBezTo>
                <a:cubicBezTo>
                  <a:pt x="572148" y="245950"/>
                  <a:pt x="579167" y="231128"/>
                  <a:pt x="589498" y="219075"/>
                </a:cubicBezTo>
                <a:cubicBezTo>
                  <a:pt x="598264" y="208848"/>
                  <a:pt x="608548" y="200025"/>
                  <a:pt x="618073" y="190500"/>
                </a:cubicBezTo>
                <a:cubicBezTo>
                  <a:pt x="621248" y="177800"/>
                  <a:pt x="621744" y="164109"/>
                  <a:pt x="627598" y="152400"/>
                </a:cubicBezTo>
                <a:cubicBezTo>
                  <a:pt x="637837" y="131922"/>
                  <a:pt x="646648" y="107950"/>
                  <a:pt x="665698" y="95250"/>
                </a:cubicBezTo>
                <a:cubicBezTo>
                  <a:pt x="684748" y="82550"/>
                  <a:pt x="701128" y="64390"/>
                  <a:pt x="722848" y="57150"/>
                </a:cubicBezTo>
                <a:cubicBezTo>
                  <a:pt x="792417" y="33960"/>
                  <a:pt x="760517" y="42970"/>
                  <a:pt x="818098" y="28575"/>
                </a:cubicBezTo>
                <a:cubicBezTo>
                  <a:pt x="872073" y="31750"/>
                  <a:pt x="926553" y="30079"/>
                  <a:pt x="980023" y="38100"/>
                </a:cubicBezTo>
                <a:cubicBezTo>
                  <a:pt x="991344" y="39798"/>
                  <a:pt x="998359" y="52030"/>
                  <a:pt x="1008598" y="57150"/>
                </a:cubicBezTo>
                <a:cubicBezTo>
                  <a:pt x="1058057" y="81880"/>
                  <a:pt x="1019014" y="48516"/>
                  <a:pt x="1056223" y="85725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>
            <a:off x="1487531" y="5124450"/>
            <a:ext cx="1931944" cy="395395"/>
          </a:xfrm>
          <a:custGeom>
            <a:avLst/>
            <a:gdLst>
              <a:gd name="connsiteX0" fmla="*/ 17419 w 1931944"/>
              <a:gd name="connsiteY0" fmla="*/ 114300 h 395395"/>
              <a:gd name="connsiteX1" fmla="*/ 17419 w 1931944"/>
              <a:gd name="connsiteY1" fmla="*/ 219075 h 395395"/>
              <a:gd name="connsiteX2" fmla="*/ 26944 w 1931944"/>
              <a:gd name="connsiteY2" fmla="*/ 285750 h 395395"/>
              <a:gd name="connsiteX3" fmla="*/ 65044 w 1931944"/>
              <a:gd name="connsiteY3" fmla="*/ 361950 h 395395"/>
              <a:gd name="connsiteX4" fmla="*/ 93619 w 1931944"/>
              <a:gd name="connsiteY4" fmla="*/ 371475 h 395395"/>
              <a:gd name="connsiteX5" fmla="*/ 160294 w 1931944"/>
              <a:gd name="connsiteY5" fmla="*/ 390525 h 395395"/>
              <a:gd name="connsiteX6" fmla="*/ 407944 w 1931944"/>
              <a:gd name="connsiteY6" fmla="*/ 371475 h 395395"/>
              <a:gd name="connsiteX7" fmla="*/ 465094 w 1931944"/>
              <a:gd name="connsiteY7" fmla="*/ 333375 h 395395"/>
              <a:gd name="connsiteX8" fmla="*/ 531769 w 1931944"/>
              <a:gd name="connsiteY8" fmla="*/ 295275 h 395395"/>
              <a:gd name="connsiteX9" fmla="*/ 541294 w 1931944"/>
              <a:gd name="connsiteY9" fmla="*/ 266700 h 395395"/>
              <a:gd name="connsiteX10" fmla="*/ 617494 w 1931944"/>
              <a:gd name="connsiteY10" fmla="*/ 238125 h 395395"/>
              <a:gd name="connsiteX11" fmla="*/ 646069 w 1931944"/>
              <a:gd name="connsiteY11" fmla="*/ 209550 h 395395"/>
              <a:gd name="connsiteX12" fmla="*/ 760369 w 1931944"/>
              <a:gd name="connsiteY12" fmla="*/ 142875 h 395395"/>
              <a:gd name="connsiteX13" fmla="*/ 788944 w 1931944"/>
              <a:gd name="connsiteY13" fmla="*/ 123825 h 395395"/>
              <a:gd name="connsiteX14" fmla="*/ 827044 w 1931944"/>
              <a:gd name="connsiteY14" fmla="*/ 114300 h 395395"/>
              <a:gd name="connsiteX15" fmla="*/ 865144 w 1931944"/>
              <a:gd name="connsiteY15" fmla="*/ 95250 h 395395"/>
              <a:gd name="connsiteX16" fmla="*/ 922294 w 1931944"/>
              <a:gd name="connsiteY16" fmla="*/ 76200 h 395395"/>
              <a:gd name="connsiteX17" fmla="*/ 998494 w 1931944"/>
              <a:gd name="connsiteY17" fmla="*/ 47625 h 395395"/>
              <a:gd name="connsiteX18" fmla="*/ 1036594 w 1931944"/>
              <a:gd name="connsiteY18" fmla="*/ 19050 h 395395"/>
              <a:gd name="connsiteX19" fmla="*/ 1065169 w 1931944"/>
              <a:gd name="connsiteY19" fmla="*/ 9525 h 395395"/>
              <a:gd name="connsiteX20" fmla="*/ 1579519 w 1931944"/>
              <a:gd name="connsiteY20" fmla="*/ 0 h 395395"/>
              <a:gd name="connsiteX21" fmla="*/ 1770019 w 1931944"/>
              <a:gd name="connsiteY21" fmla="*/ 9525 h 395395"/>
              <a:gd name="connsiteX22" fmla="*/ 1798594 w 1931944"/>
              <a:gd name="connsiteY22" fmla="*/ 28575 h 395395"/>
              <a:gd name="connsiteX23" fmla="*/ 1836694 w 1931944"/>
              <a:gd name="connsiteY23" fmla="*/ 38100 h 395395"/>
              <a:gd name="connsiteX24" fmla="*/ 1865269 w 1931944"/>
              <a:gd name="connsiteY24" fmla="*/ 66675 h 395395"/>
              <a:gd name="connsiteX25" fmla="*/ 1893844 w 1931944"/>
              <a:gd name="connsiteY25" fmla="*/ 76200 h 395395"/>
              <a:gd name="connsiteX26" fmla="*/ 1931944 w 1931944"/>
              <a:gd name="connsiteY26" fmla="*/ 123825 h 39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31944" h="395395">
                <a:moveTo>
                  <a:pt x="17419" y="114300"/>
                </a:moveTo>
                <a:cubicBezTo>
                  <a:pt x="0" y="166556"/>
                  <a:pt x="6136" y="134451"/>
                  <a:pt x="17419" y="219075"/>
                </a:cubicBezTo>
                <a:cubicBezTo>
                  <a:pt x="20386" y="241329"/>
                  <a:pt x="23253" y="263605"/>
                  <a:pt x="26944" y="285750"/>
                </a:cubicBezTo>
                <a:cubicBezTo>
                  <a:pt x="33823" y="327025"/>
                  <a:pt x="29421" y="338201"/>
                  <a:pt x="65044" y="361950"/>
                </a:cubicBezTo>
                <a:cubicBezTo>
                  <a:pt x="73398" y="367519"/>
                  <a:pt x="83965" y="368717"/>
                  <a:pt x="93619" y="371475"/>
                </a:cubicBezTo>
                <a:cubicBezTo>
                  <a:pt x="177340" y="395395"/>
                  <a:pt x="91781" y="367687"/>
                  <a:pt x="160294" y="390525"/>
                </a:cubicBezTo>
                <a:cubicBezTo>
                  <a:pt x="242844" y="384175"/>
                  <a:pt x="326568" y="386733"/>
                  <a:pt x="407944" y="371475"/>
                </a:cubicBezTo>
                <a:cubicBezTo>
                  <a:pt x="430447" y="367256"/>
                  <a:pt x="446044" y="346075"/>
                  <a:pt x="465094" y="333375"/>
                </a:cubicBezTo>
                <a:cubicBezTo>
                  <a:pt x="505483" y="306449"/>
                  <a:pt x="483430" y="319445"/>
                  <a:pt x="531769" y="295275"/>
                </a:cubicBezTo>
                <a:cubicBezTo>
                  <a:pt x="534944" y="285750"/>
                  <a:pt x="535022" y="274540"/>
                  <a:pt x="541294" y="266700"/>
                </a:cubicBezTo>
                <a:cubicBezTo>
                  <a:pt x="559981" y="243341"/>
                  <a:pt x="591678" y="243288"/>
                  <a:pt x="617494" y="238125"/>
                </a:cubicBezTo>
                <a:cubicBezTo>
                  <a:pt x="627019" y="228600"/>
                  <a:pt x="635175" y="217473"/>
                  <a:pt x="646069" y="209550"/>
                </a:cubicBezTo>
                <a:cubicBezTo>
                  <a:pt x="739142" y="141861"/>
                  <a:pt x="693188" y="181264"/>
                  <a:pt x="760369" y="142875"/>
                </a:cubicBezTo>
                <a:cubicBezTo>
                  <a:pt x="770308" y="137195"/>
                  <a:pt x="778422" y="128334"/>
                  <a:pt x="788944" y="123825"/>
                </a:cubicBezTo>
                <a:cubicBezTo>
                  <a:pt x="800976" y="118668"/>
                  <a:pt x="814787" y="118897"/>
                  <a:pt x="827044" y="114300"/>
                </a:cubicBezTo>
                <a:cubicBezTo>
                  <a:pt x="840339" y="109314"/>
                  <a:pt x="851961" y="100523"/>
                  <a:pt x="865144" y="95250"/>
                </a:cubicBezTo>
                <a:cubicBezTo>
                  <a:pt x="883788" y="87792"/>
                  <a:pt x="903650" y="83658"/>
                  <a:pt x="922294" y="76200"/>
                </a:cubicBezTo>
                <a:cubicBezTo>
                  <a:pt x="979241" y="53421"/>
                  <a:pt x="953699" y="62557"/>
                  <a:pt x="998494" y="47625"/>
                </a:cubicBezTo>
                <a:cubicBezTo>
                  <a:pt x="1011194" y="38100"/>
                  <a:pt x="1022811" y="26926"/>
                  <a:pt x="1036594" y="19050"/>
                </a:cubicBezTo>
                <a:cubicBezTo>
                  <a:pt x="1045311" y="14069"/>
                  <a:pt x="1055135" y="9877"/>
                  <a:pt x="1065169" y="9525"/>
                </a:cubicBezTo>
                <a:cubicBezTo>
                  <a:pt x="1236543" y="3512"/>
                  <a:pt x="1408069" y="3175"/>
                  <a:pt x="1579519" y="0"/>
                </a:cubicBezTo>
                <a:cubicBezTo>
                  <a:pt x="1643019" y="3175"/>
                  <a:pt x="1706974" y="1302"/>
                  <a:pt x="1770019" y="9525"/>
                </a:cubicBezTo>
                <a:cubicBezTo>
                  <a:pt x="1781370" y="11006"/>
                  <a:pt x="1788072" y="24066"/>
                  <a:pt x="1798594" y="28575"/>
                </a:cubicBezTo>
                <a:cubicBezTo>
                  <a:pt x="1810626" y="33732"/>
                  <a:pt x="1823994" y="34925"/>
                  <a:pt x="1836694" y="38100"/>
                </a:cubicBezTo>
                <a:cubicBezTo>
                  <a:pt x="1846219" y="47625"/>
                  <a:pt x="1854061" y="59203"/>
                  <a:pt x="1865269" y="66675"/>
                </a:cubicBezTo>
                <a:cubicBezTo>
                  <a:pt x="1873623" y="72244"/>
                  <a:pt x="1885490" y="70631"/>
                  <a:pt x="1893844" y="76200"/>
                </a:cubicBezTo>
                <a:cubicBezTo>
                  <a:pt x="1919040" y="92998"/>
                  <a:pt x="1920821" y="101580"/>
                  <a:pt x="1931944" y="123825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1485900" y="5010150"/>
            <a:ext cx="2838450" cy="523875"/>
          </a:xfrm>
          <a:custGeom>
            <a:avLst/>
            <a:gdLst>
              <a:gd name="connsiteX0" fmla="*/ 0 w 2838450"/>
              <a:gd name="connsiteY0" fmla="*/ 247650 h 523875"/>
              <a:gd name="connsiteX1" fmla="*/ 47625 w 2838450"/>
              <a:gd name="connsiteY1" fmla="*/ 428625 h 523875"/>
              <a:gd name="connsiteX2" fmla="*/ 85725 w 2838450"/>
              <a:gd name="connsiteY2" fmla="*/ 504825 h 523875"/>
              <a:gd name="connsiteX3" fmla="*/ 161925 w 2838450"/>
              <a:gd name="connsiteY3" fmla="*/ 523875 h 523875"/>
              <a:gd name="connsiteX4" fmla="*/ 304800 w 2838450"/>
              <a:gd name="connsiteY4" fmla="*/ 514350 h 523875"/>
              <a:gd name="connsiteX5" fmla="*/ 371475 w 2838450"/>
              <a:gd name="connsiteY5" fmla="*/ 495300 h 523875"/>
              <a:gd name="connsiteX6" fmla="*/ 419100 w 2838450"/>
              <a:gd name="connsiteY6" fmla="*/ 485775 h 523875"/>
              <a:gd name="connsiteX7" fmla="*/ 457200 w 2838450"/>
              <a:gd name="connsiteY7" fmla="*/ 466725 h 523875"/>
              <a:gd name="connsiteX8" fmla="*/ 514350 w 2838450"/>
              <a:gd name="connsiteY8" fmla="*/ 447675 h 523875"/>
              <a:gd name="connsiteX9" fmla="*/ 571500 w 2838450"/>
              <a:gd name="connsiteY9" fmla="*/ 419100 h 523875"/>
              <a:gd name="connsiteX10" fmla="*/ 628650 w 2838450"/>
              <a:gd name="connsiteY10" fmla="*/ 390525 h 523875"/>
              <a:gd name="connsiteX11" fmla="*/ 704850 w 2838450"/>
              <a:gd name="connsiteY11" fmla="*/ 352425 h 523875"/>
              <a:gd name="connsiteX12" fmla="*/ 742950 w 2838450"/>
              <a:gd name="connsiteY12" fmla="*/ 323850 h 523875"/>
              <a:gd name="connsiteX13" fmla="*/ 828675 w 2838450"/>
              <a:gd name="connsiteY13" fmla="*/ 276225 h 523875"/>
              <a:gd name="connsiteX14" fmla="*/ 895350 w 2838450"/>
              <a:gd name="connsiteY14" fmla="*/ 238125 h 523875"/>
              <a:gd name="connsiteX15" fmla="*/ 923925 w 2838450"/>
              <a:gd name="connsiteY15" fmla="*/ 219075 h 523875"/>
              <a:gd name="connsiteX16" fmla="*/ 981075 w 2838450"/>
              <a:gd name="connsiteY16" fmla="*/ 200025 h 523875"/>
              <a:gd name="connsiteX17" fmla="*/ 1057275 w 2838450"/>
              <a:gd name="connsiteY17" fmla="*/ 180975 h 523875"/>
              <a:gd name="connsiteX18" fmla="*/ 1095375 w 2838450"/>
              <a:gd name="connsiteY18" fmla="*/ 171450 h 523875"/>
              <a:gd name="connsiteX19" fmla="*/ 1143000 w 2838450"/>
              <a:gd name="connsiteY19" fmla="*/ 161925 h 523875"/>
              <a:gd name="connsiteX20" fmla="*/ 1209675 w 2838450"/>
              <a:gd name="connsiteY20" fmla="*/ 133350 h 523875"/>
              <a:gd name="connsiteX21" fmla="*/ 1295400 w 2838450"/>
              <a:gd name="connsiteY21" fmla="*/ 104775 h 523875"/>
              <a:gd name="connsiteX22" fmla="*/ 1343025 w 2838450"/>
              <a:gd name="connsiteY22" fmla="*/ 85725 h 523875"/>
              <a:gd name="connsiteX23" fmla="*/ 1400175 w 2838450"/>
              <a:gd name="connsiteY23" fmla="*/ 76200 h 523875"/>
              <a:gd name="connsiteX24" fmla="*/ 1438275 w 2838450"/>
              <a:gd name="connsiteY24" fmla="*/ 57150 h 523875"/>
              <a:gd name="connsiteX25" fmla="*/ 1514475 w 2838450"/>
              <a:gd name="connsiteY25" fmla="*/ 47625 h 523875"/>
              <a:gd name="connsiteX26" fmla="*/ 1571625 w 2838450"/>
              <a:gd name="connsiteY26" fmla="*/ 38100 h 523875"/>
              <a:gd name="connsiteX27" fmla="*/ 1647825 w 2838450"/>
              <a:gd name="connsiteY27" fmla="*/ 19050 h 523875"/>
              <a:gd name="connsiteX28" fmla="*/ 1809750 w 2838450"/>
              <a:gd name="connsiteY28" fmla="*/ 0 h 523875"/>
              <a:gd name="connsiteX29" fmla="*/ 2343150 w 2838450"/>
              <a:gd name="connsiteY29" fmla="*/ 9525 h 523875"/>
              <a:gd name="connsiteX30" fmla="*/ 2400300 w 2838450"/>
              <a:gd name="connsiteY30" fmla="*/ 28575 h 523875"/>
              <a:gd name="connsiteX31" fmla="*/ 2438400 w 2838450"/>
              <a:gd name="connsiteY31" fmla="*/ 38100 h 523875"/>
              <a:gd name="connsiteX32" fmla="*/ 2533650 w 2838450"/>
              <a:gd name="connsiteY32" fmla="*/ 66675 h 523875"/>
              <a:gd name="connsiteX33" fmla="*/ 2581275 w 2838450"/>
              <a:gd name="connsiteY33" fmla="*/ 95250 h 523875"/>
              <a:gd name="connsiteX34" fmla="*/ 2609850 w 2838450"/>
              <a:gd name="connsiteY34" fmla="*/ 104775 h 523875"/>
              <a:gd name="connsiteX35" fmla="*/ 2647950 w 2838450"/>
              <a:gd name="connsiteY35" fmla="*/ 123825 h 523875"/>
              <a:gd name="connsiteX36" fmla="*/ 2676525 w 2838450"/>
              <a:gd name="connsiteY36" fmla="*/ 142875 h 523875"/>
              <a:gd name="connsiteX37" fmla="*/ 2733675 w 2838450"/>
              <a:gd name="connsiteY37" fmla="*/ 161925 h 523875"/>
              <a:gd name="connsiteX38" fmla="*/ 2790825 w 2838450"/>
              <a:gd name="connsiteY38" fmla="*/ 200025 h 523875"/>
              <a:gd name="connsiteX39" fmla="*/ 2838450 w 2838450"/>
              <a:gd name="connsiteY39" fmla="*/ 24765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38450" h="523875">
                <a:moveTo>
                  <a:pt x="0" y="247650"/>
                </a:moveTo>
                <a:cubicBezTo>
                  <a:pt x="51344" y="324667"/>
                  <a:pt x="575" y="240426"/>
                  <a:pt x="47625" y="428625"/>
                </a:cubicBezTo>
                <a:cubicBezTo>
                  <a:pt x="56257" y="463153"/>
                  <a:pt x="55048" y="479260"/>
                  <a:pt x="85725" y="504825"/>
                </a:cubicBezTo>
                <a:cubicBezTo>
                  <a:pt x="94974" y="512533"/>
                  <a:pt x="160382" y="523566"/>
                  <a:pt x="161925" y="523875"/>
                </a:cubicBezTo>
                <a:cubicBezTo>
                  <a:pt x="209550" y="520700"/>
                  <a:pt x="257507" y="520799"/>
                  <a:pt x="304800" y="514350"/>
                </a:cubicBezTo>
                <a:cubicBezTo>
                  <a:pt x="327702" y="511227"/>
                  <a:pt x="349051" y="500906"/>
                  <a:pt x="371475" y="495300"/>
                </a:cubicBezTo>
                <a:cubicBezTo>
                  <a:pt x="387181" y="491373"/>
                  <a:pt x="403225" y="488950"/>
                  <a:pt x="419100" y="485775"/>
                </a:cubicBezTo>
                <a:cubicBezTo>
                  <a:pt x="431800" y="479425"/>
                  <a:pt x="444017" y="471998"/>
                  <a:pt x="457200" y="466725"/>
                </a:cubicBezTo>
                <a:cubicBezTo>
                  <a:pt x="475844" y="459267"/>
                  <a:pt x="497642" y="458814"/>
                  <a:pt x="514350" y="447675"/>
                </a:cubicBezTo>
                <a:cubicBezTo>
                  <a:pt x="596242" y="393080"/>
                  <a:pt x="492630" y="458535"/>
                  <a:pt x="571500" y="419100"/>
                </a:cubicBezTo>
                <a:cubicBezTo>
                  <a:pt x="645358" y="382171"/>
                  <a:pt x="556826" y="414466"/>
                  <a:pt x="628650" y="390525"/>
                </a:cubicBezTo>
                <a:cubicBezTo>
                  <a:pt x="690944" y="328231"/>
                  <a:pt x="617249" y="391359"/>
                  <a:pt x="704850" y="352425"/>
                </a:cubicBezTo>
                <a:cubicBezTo>
                  <a:pt x="719357" y="345978"/>
                  <a:pt x="729945" y="332954"/>
                  <a:pt x="742950" y="323850"/>
                </a:cubicBezTo>
                <a:cubicBezTo>
                  <a:pt x="802499" y="282166"/>
                  <a:pt x="780991" y="292120"/>
                  <a:pt x="828675" y="276225"/>
                </a:cubicBezTo>
                <a:cubicBezTo>
                  <a:pt x="882960" y="221940"/>
                  <a:pt x="828192" y="266907"/>
                  <a:pt x="895350" y="238125"/>
                </a:cubicBezTo>
                <a:cubicBezTo>
                  <a:pt x="905872" y="233616"/>
                  <a:pt x="913464" y="223724"/>
                  <a:pt x="923925" y="219075"/>
                </a:cubicBezTo>
                <a:cubicBezTo>
                  <a:pt x="942275" y="210920"/>
                  <a:pt x="962025" y="206375"/>
                  <a:pt x="981075" y="200025"/>
                </a:cubicBezTo>
                <a:cubicBezTo>
                  <a:pt x="1032137" y="183004"/>
                  <a:pt x="988311" y="196300"/>
                  <a:pt x="1057275" y="180975"/>
                </a:cubicBezTo>
                <a:cubicBezTo>
                  <a:pt x="1070054" y="178135"/>
                  <a:pt x="1082596" y="174290"/>
                  <a:pt x="1095375" y="171450"/>
                </a:cubicBezTo>
                <a:cubicBezTo>
                  <a:pt x="1111179" y="167938"/>
                  <a:pt x="1127294" y="165852"/>
                  <a:pt x="1143000" y="161925"/>
                </a:cubicBezTo>
                <a:cubicBezTo>
                  <a:pt x="1187552" y="150787"/>
                  <a:pt x="1159050" y="152821"/>
                  <a:pt x="1209675" y="133350"/>
                </a:cubicBezTo>
                <a:cubicBezTo>
                  <a:pt x="1237788" y="122537"/>
                  <a:pt x="1267434" y="115962"/>
                  <a:pt x="1295400" y="104775"/>
                </a:cubicBezTo>
                <a:cubicBezTo>
                  <a:pt x="1311275" y="98425"/>
                  <a:pt x="1326530" y="90224"/>
                  <a:pt x="1343025" y="85725"/>
                </a:cubicBezTo>
                <a:cubicBezTo>
                  <a:pt x="1361657" y="80643"/>
                  <a:pt x="1381125" y="79375"/>
                  <a:pt x="1400175" y="76200"/>
                </a:cubicBezTo>
                <a:cubicBezTo>
                  <a:pt x="1412875" y="69850"/>
                  <a:pt x="1424500" y="60594"/>
                  <a:pt x="1438275" y="57150"/>
                </a:cubicBezTo>
                <a:cubicBezTo>
                  <a:pt x="1463108" y="50942"/>
                  <a:pt x="1489135" y="51245"/>
                  <a:pt x="1514475" y="47625"/>
                </a:cubicBezTo>
                <a:cubicBezTo>
                  <a:pt x="1533594" y="44894"/>
                  <a:pt x="1552741" y="42147"/>
                  <a:pt x="1571625" y="38100"/>
                </a:cubicBezTo>
                <a:cubicBezTo>
                  <a:pt x="1597226" y="32614"/>
                  <a:pt x="1622152" y="24185"/>
                  <a:pt x="1647825" y="19050"/>
                </a:cubicBezTo>
                <a:cubicBezTo>
                  <a:pt x="1689938" y="10627"/>
                  <a:pt x="1771965" y="3778"/>
                  <a:pt x="1809750" y="0"/>
                </a:cubicBezTo>
                <a:cubicBezTo>
                  <a:pt x="1987550" y="3175"/>
                  <a:pt x="2165529" y="930"/>
                  <a:pt x="2343150" y="9525"/>
                </a:cubicBezTo>
                <a:cubicBezTo>
                  <a:pt x="2363207" y="10495"/>
                  <a:pt x="2381066" y="22805"/>
                  <a:pt x="2400300" y="28575"/>
                </a:cubicBezTo>
                <a:cubicBezTo>
                  <a:pt x="2412839" y="32337"/>
                  <a:pt x="2425861" y="34338"/>
                  <a:pt x="2438400" y="38100"/>
                </a:cubicBezTo>
                <a:cubicBezTo>
                  <a:pt x="2554348" y="72885"/>
                  <a:pt x="2445833" y="44721"/>
                  <a:pt x="2533650" y="66675"/>
                </a:cubicBezTo>
                <a:cubicBezTo>
                  <a:pt x="2549525" y="76200"/>
                  <a:pt x="2564716" y="86971"/>
                  <a:pt x="2581275" y="95250"/>
                </a:cubicBezTo>
                <a:cubicBezTo>
                  <a:pt x="2590255" y="99740"/>
                  <a:pt x="2600622" y="100820"/>
                  <a:pt x="2609850" y="104775"/>
                </a:cubicBezTo>
                <a:cubicBezTo>
                  <a:pt x="2622901" y="110368"/>
                  <a:pt x="2635622" y="116780"/>
                  <a:pt x="2647950" y="123825"/>
                </a:cubicBezTo>
                <a:cubicBezTo>
                  <a:pt x="2657889" y="129505"/>
                  <a:pt x="2666064" y="138226"/>
                  <a:pt x="2676525" y="142875"/>
                </a:cubicBezTo>
                <a:cubicBezTo>
                  <a:pt x="2694875" y="151030"/>
                  <a:pt x="2716967" y="150786"/>
                  <a:pt x="2733675" y="161925"/>
                </a:cubicBezTo>
                <a:cubicBezTo>
                  <a:pt x="2752725" y="174625"/>
                  <a:pt x="2774636" y="183836"/>
                  <a:pt x="2790825" y="200025"/>
                </a:cubicBezTo>
                <a:lnTo>
                  <a:pt x="2838450" y="247650"/>
                </a:ln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4211960" y="2204864"/>
            <a:ext cx="9669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s-ES" smtClean="0"/>
              <a:t>Cryostat</a:t>
            </a:r>
            <a:endParaRPr lang="en-US" altLang="es-ES" dirty="0"/>
          </a:p>
        </p:txBody>
      </p:sp>
      <p:sp>
        <p:nvSpPr>
          <p:cNvPr id="43" name="TextBox 42"/>
          <p:cNvSpPr txBox="1"/>
          <p:nvPr/>
        </p:nvSpPr>
        <p:spPr>
          <a:xfrm>
            <a:off x="5580112" y="2996952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smtClean="0"/>
              <a:t> black box with light source outside of cryostat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2 fibers going to cryostat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each splitting into 20 micro fibers (~100 </a:t>
            </a:r>
            <a:r>
              <a:rPr lang="en-GB" sz="2000" smtClean="0">
                <a:sym typeface="Symbol"/>
              </a:rPr>
              <a:t>m thick)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>
                <a:sym typeface="Symbol"/>
              </a:rPr>
              <a:t> either directly on top of cryostat or at bottom of cryostat</a:t>
            </a:r>
          </a:p>
          <a:p>
            <a:pPr>
              <a:buFont typeface="Arial" pitchFamily="34" charset="0"/>
              <a:buChar char="•"/>
            </a:pPr>
            <a:endParaRPr lang="en-GB" sz="2000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-1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Light Monitor</a:t>
            </a:r>
            <a:r>
              <a:rPr kumimoji="0" lang="es-ES" sz="3600" b="1" i="0" u="none" strike="noStrike" kern="1200" cap="none" spc="-1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DejaVu Sans"/>
                <a:cs typeface="+mj-cs"/>
              </a:rPr>
              <a:t> System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22/03/2017</a:t>
            </a:r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WA105: Light </a:t>
            </a:r>
            <a:r>
              <a:rPr lang="en-US" b="1" dirty="0" smtClean="0"/>
              <a:t>Monitor System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92276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Light Monitor System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347864" y="2348880"/>
            <a:ext cx="1296144" cy="936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Reference Sensor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31768" y="2988568"/>
            <a:ext cx="1296144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SMA 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31768" y="4428728"/>
            <a:ext cx="1296144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SMA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47864" y="16288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sensors</a:t>
            </a:r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 rot="16200000">
            <a:off x="4635624" y="3060576"/>
            <a:ext cx="1728192" cy="2304256"/>
            <a:chOff x="3347864" y="4725144"/>
            <a:chExt cx="1728192" cy="2304256"/>
          </a:xfrm>
        </p:grpSpPr>
        <p:sp>
          <p:nvSpPr>
            <p:cNvPr id="19" name="Block Arc 18"/>
            <p:cNvSpPr/>
            <p:nvPr/>
          </p:nvSpPr>
          <p:spPr>
            <a:xfrm>
              <a:off x="3347864" y="5589240"/>
              <a:ext cx="1728192" cy="1440160"/>
            </a:xfrm>
            <a:prstGeom prst="blockArc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67944" y="4725144"/>
              <a:ext cx="216024" cy="9361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22"/>
          <p:cNvGrpSpPr/>
          <p:nvPr/>
        </p:nvGrpSpPr>
        <p:grpSpPr>
          <a:xfrm rot="16200000">
            <a:off x="2051720" y="2420888"/>
            <a:ext cx="1728192" cy="2304256"/>
            <a:chOff x="3347864" y="4725144"/>
            <a:chExt cx="1728192" cy="2304256"/>
          </a:xfrm>
        </p:grpSpPr>
        <p:sp>
          <p:nvSpPr>
            <p:cNvPr id="24" name="Block Arc 23"/>
            <p:cNvSpPr/>
            <p:nvPr/>
          </p:nvSpPr>
          <p:spPr>
            <a:xfrm>
              <a:off x="3347864" y="5589240"/>
              <a:ext cx="1728192" cy="1440160"/>
            </a:xfrm>
            <a:prstGeom prst="blockArc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67944" y="4725144"/>
              <a:ext cx="216024" cy="9361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2195736" y="1556792"/>
            <a:ext cx="3672408" cy="4536504"/>
          </a:xfrm>
          <a:prstGeom prst="rect">
            <a:avLst/>
          </a:prstGeom>
          <a:noFill/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11560" y="3212976"/>
            <a:ext cx="1224136" cy="7200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Laser/LED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347864" y="3717032"/>
            <a:ext cx="1368152" cy="11521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Filter wheel/ attenuator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22/03/2017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b="1" smtClean="0"/>
              <a:t>Light Monitor System</a:t>
            </a:r>
            <a:endParaRPr lang="en-GB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22/03/2017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2" descr="https://www.thorlabs.de/Images/GuideImages/45_BBEnclosureSystem6.jpg"/>
          <p:cNvPicPr>
            <a:picLocks noChangeAspect="1" noChangeArrowheads="1"/>
          </p:cNvPicPr>
          <p:nvPr/>
        </p:nvPicPr>
        <p:blipFill>
          <a:blip r:embed="rId2" cstate="print"/>
          <a:srcRect t="24554" r="57456"/>
          <a:stretch>
            <a:fillRect/>
          </a:stretch>
        </p:blipFill>
        <p:spPr bwMode="auto">
          <a:xfrm>
            <a:off x="6156176" y="908720"/>
            <a:ext cx="2636615" cy="1944216"/>
          </a:xfrm>
          <a:prstGeom prst="rect">
            <a:avLst/>
          </a:prstGeom>
          <a:noFill/>
        </p:spPr>
      </p:pic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323528" y="908720"/>
            <a:ext cx="5976664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commercial </a:t>
            </a:r>
            <a:r>
              <a:rPr lang="en-US" sz="2400" dirty="0" smtClean="0"/>
              <a:t>enclosure from </a:t>
            </a:r>
            <a:r>
              <a:rPr lang="en-US" sz="2400" dirty="0" err="1" smtClean="0"/>
              <a:t>Thorlabs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includes small bread board </a:t>
            </a:r>
            <a:r>
              <a:rPr lang="en-US" sz="2400" dirty="0" err="1" smtClean="0"/>
              <a:t>e.g</a:t>
            </a:r>
            <a:r>
              <a:rPr lang="en-US" sz="2400" dirty="0" smtClean="0"/>
              <a:t> 30x45 cm</a:t>
            </a:r>
            <a:r>
              <a:rPr lang="en-US" sz="2400" baseline="30000" dirty="0" smtClean="0"/>
              <a:t>2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only need to </a:t>
            </a:r>
            <a:r>
              <a:rPr lang="en-US" sz="2400" smtClean="0"/>
              <a:t>add feedthroughs</a:t>
            </a:r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Light source: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Laser (408 or 450 nm) =&gt; 30-40 ns pulses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LED with Kaputschinsky driver =&gt;      &lt;=10 ns pulses</a:t>
            </a:r>
          </a:p>
          <a:p>
            <a:endParaRPr lang="en-U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2875" t="44971" r="23750" b="32511"/>
          <a:stretch>
            <a:fillRect/>
          </a:stretch>
        </p:blipFill>
        <p:spPr bwMode="auto">
          <a:xfrm>
            <a:off x="395536" y="4725144"/>
            <a:ext cx="728228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ayout_LED_Pulser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852936"/>
            <a:ext cx="2513846" cy="18877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smtClean="0"/>
              <a:t>Characterization of Light Sources</a:t>
            </a:r>
            <a:endParaRPr lang="en-GB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22/03/2017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8900" t="22700" r="20267" b="10101"/>
          <a:stretch>
            <a:fillRect/>
          </a:stretch>
        </p:blipFill>
        <p:spPr bwMode="auto">
          <a:xfrm>
            <a:off x="4427984" y="980728"/>
            <a:ext cx="4464496" cy="277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18900" t="19550" r="20267" b="10101"/>
          <a:stretch>
            <a:fillRect/>
          </a:stretch>
        </p:blipFill>
        <p:spPr bwMode="auto">
          <a:xfrm>
            <a:off x="251520" y="3861048"/>
            <a:ext cx="4104456" cy="266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20170311_12523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427984" y="3861048"/>
            <a:ext cx="4480498" cy="2520280"/>
          </a:xfrm>
        </p:spPr>
      </p:pic>
      <p:sp>
        <p:nvSpPr>
          <p:cNvPr id="12" name="TextBox 11"/>
          <p:cNvSpPr txBox="1"/>
          <p:nvPr/>
        </p:nvSpPr>
        <p:spPr>
          <a:xfrm>
            <a:off x="251520" y="1052736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mtClean="0"/>
              <a:t> Light sources available at IFAE for tests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Characterization of light sources ongoing at IFAE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LED tested already in pulsed mode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Laser in constant current too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Laser pulses of 30 ns width measured with PMT 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Detailed analysis of laser data in pulsed mode ongoing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b="1" smtClean="0"/>
              <a:t>Light Monitor System</a:t>
            </a:r>
            <a:endParaRPr lang="en-GB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22/03/2017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 descr="https://www.thorlabs.de/Images/GuideImages/45_BBEnclosureSystem6.jpg"/>
          <p:cNvPicPr>
            <a:picLocks noChangeAspect="1" noChangeArrowheads="1"/>
          </p:cNvPicPr>
          <p:nvPr/>
        </p:nvPicPr>
        <p:blipFill>
          <a:blip r:embed="rId2" cstate="print"/>
          <a:srcRect t="24554" r="57456"/>
          <a:stretch>
            <a:fillRect/>
          </a:stretch>
        </p:blipFill>
        <p:spPr bwMode="auto">
          <a:xfrm>
            <a:off x="6156176" y="908720"/>
            <a:ext cx="2636615" cy="1944216"/>
          </a:xfrm>
          <a:prstGeom prst="rect">
            <a:avLst/>
          </a:prstGeom>
          <a:noFill/>
        </p:spPr>
      </p:pic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323528" y="908720"/>
            <a:ext cx="5976664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commercial </a:t>
            </a:r>
            <a:r>
              <a:rPr lang="en-US" sz="2400" dirty="0" smtClean="0"/>
              <a:t>enclosure from </a:t>
            </a:r>
            <a:r>
              <a:rPr lang="en-US" sz="2400" dirty="0" err="1" smtClean="0"/>
              <a:t>Thorlabs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includes small bread board </a:t>
            </a:r>
            <a:r>
              <a:rPr lang="en-US" sz="2400" dirty="0" err="1" smtClean="0"/>
              <a:t>e.g</a:t>
            </a:r>
            <a:r>
              <a:rPr lang="en-US" sz="2400" dirty="0" smtClean="0"/>
              <a:t> 30x45 cm</a:t>
            </a:r>
            <a:r>
              <a:rPr lang="en-US" sz="2400" baseline="30000" dirty="0" smtClean="0"/>
              <a:t>2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only need to </a:t>
            </a:r>
            <a:r>
              <a:rPr lang="en-US" sz="2400" smtClean="0"/>
              <a:t>add feedthroughs</a:t>
            </a:r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Light source: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Laser (408 or 450 nm) =&gt; 30-40 ns pulses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LED with Kaputschinsky driver =&gt;      &lt;=10 ns pulses</a:t>
            </a:r>
          </a:p>
          <a:p>
            <a:endParaRPr lang="en-U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2875" t="44971" r="23750" b="32511"/>
          <a:stretch>
            <a:fillRect/>
          </a:stretch>
        </p:blipFill>
        <p:spPr bwMode="auto">
          <a:xfrm>
            <a:off x="395536" y="4725144"/>
            <a:ext cx="728228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ayout_LED_Pulser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852936"/>
            <a:ext cx="2513846" cy="188770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31594" t="15350" r="33560" b="17451"/>
          <a:stretch>
            <a:fillRect/>
          </a:stretch>
        </p:blipFill>
        <p:spPr bwMode="auto">
          <a:xfrm>
            <a:off x="1619672" y="260648"/>
            <a:ext cx="584164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1520" y="1628800"/>
            <a:ext cx="30243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rgbClr val="FF0000"/>
                </a:solidFill>
              </a:rPr>
              <a:t>Perhaps worth to think about an alternative</a:t>
            </a:r>
            <a:endParaRPr lang="en-GB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Alternative Idea</a:t>
            </a:r>
            <a:endParaRPr lang="en-GB"/>
          </a:p>
        </p:txBody>
      </p:sp>
      <p:pic>
        <p:nvPicPr>
          <p:cNvPr id="5" name="Content Placeholder 4" descr="Alternative Id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556792"/>
            <a:ext cx="6034617" cy="4525963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3131840" y="1628800"/>
            <a:ext cx="374441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67944" y="11967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About 10 cm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7504" y="1628800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Put LED with Kaputschinsky driver directly in front of SMA feedthrough to shine on fibers inside the cryostat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smtClean="0"/>
              <a:t>First Tests</a:t>
            </a:r>
            <a:endParaRPr lang="en-GB"/>
          </a:p>
        </p:txBody>
      </p:sp>
      <p:sp>
        <p:nvSpPr>
          <p:cNvPr id="4" name="Snip Same Side Corner Rectangle 3"/>
          <p:cNvSpPr/>
          <p:nvPr/>
        </p:nvSpPr>
        <p:spPr>
          <a:xfrm rot="10800000">
            <a:off x="1907704" y="1916832"/>
            <a:ext cx="360040" cy="57606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15616" y="1772816"/>
            <a:ext cx="2088232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547664" y="2636912"/>
            <a:ext cx="288032" cy="1008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339752" y="2636912"/>
            <a:ext cx="288032" cy="1008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endCxn id="6" idx="1"/>
          </p:cNvCxnSpPr>
          <p:nvPr/>
        </p:nvCxnSpPr>
        <p:spPr>
          <a:xfrm>
            <a:off x="0" y="3140968"/>
            <a:ext cx="154766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27784" y="3068960"/>
            <a:ext cx="14401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475656" y="5229200"/>
            <a:ext cx="1224136" cy="5040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699792" y="25649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SMA feedthrough</a:t>
            </a:r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0" y="2780928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Black coat</a:t>
            </a:r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187624" y="112474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Kaputschinsky with blue LED</a:t>
            </a:r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331640" y="58052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Powermeter</a:t>
            </a:r>
            <a:endParaRPr lang="en-GB"/>
          </a:p>
        </p:txBody>
      </p:sp>
      <p:cxnSp>
        <p:nvCxnSpPr>
          <p:cNvPr id="19" name="Straight Arrow Connector 18"/>
          <p:cNvCxnSpPr>
            <a:endCxn id="6" idx="0"/>
          </p:cNvCxnSpPr>
          <p:nvPr/>
        </p:nvCxnSpPr>
        <p:spPr>
          <a:xfrm>
            <a:off x="1691680" y="2420888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835696" y="3645024"/>
            <a:ext cx="0" cy="158417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1600" y="22768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2 mm</a:t>
            </a:r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971600" y="44371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45 mm</a:t>
            </a:r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499992" y="1124744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mtClean="0"/>
              <a:t> Measured power released with Kaputschinsky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Result: 11.5 nW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Amazing result: E(465 nm)=430*10**-21 J =&gt; 11.5 nW correspond to 27 billion photons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1 kHz pulsing =&gt; each pulse 27 million photons which will directly go to fiber bundle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next step measure no of photons at end of 30 m fiber</a:t>
            </a:r>
          </a:p>
          <a:p>
            <a:pPr>
              <a:buFont typeface="Arial" pitchFamily="34" charset="0"/>
              <a:buChar char="•"/>
            </a:pPr>
            <a:endParaRPr lang="en-GB" smtClean="0"/>
          </a:p>
          <a:p>
            <a:r>
              <a:rPr lang="en-GB" smtClean="0"/>
              <a:t>Advantages of this approach: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much cheaper than laser approach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no safety issues at CERN</a:t>
            </a:r>
          </a:p>
          <a:p>
            <a:pPr>
              <a:buFont typeface="Arial" pitchFamily="34" charset="0"/>
              <a:buChar char="•"/>
            </a:pPr>
            <a:endParaRPr lang="en-GB" smtClean="0"/>
          </a:p>
          <a:p>
            <a:r>
              <a:rPr lang="en-GB" smtClean="0"/>
              <a:t>Question: Do we really need a reference sensor?</a:t>
            </a: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70330_093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836601" y="2068848"/>
            <a:ext cx="5632625" cy="3168352"/>
          </a:xfrm>
        </p:spPr>
      </p:pic>
      <p:pic>
        <p:nvPicPr>
          <p:cNvPr id="5" name="Picture 4" descr="20170330_093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60648"/>
            <a:ext cx="5004048" cy="2814777"/>
          </a:xfrm>
          <a:prstGeom prst="rect">
            <a:avLst/>
          </a:prstGeom>
        </p:spPr>
      </p:pic>
      <p:pic>
        <p:nvPicPr>
          <p:cNvPr id="6" name="Picture 5" descr="20170330_093222.jpg"/>
          <p:cNvPicPr>
            <a:picLocks noChangeAspect="1"/>
          </p:cNvPicPr>
          <p:nvPr/>
        </p:nvPicPr>
        <p:blipFill>
          <a:blip r:embed="rId4" cstate="print"/>
          <a:srcRect l="12201" r="16138"/>
          <a:stretch>
            <a:fillRect/>
          </a:stretch>
        </p:blipFill>
        <p:spPr>
          <a:xfrm>
            <a:off x="4067944" y="3212976"/>
            <a:ext cx="4193733" cy="32918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613</Words>
  <Application>Microsoft Office PowerPoint</Application>
  <PresentationFormat>On-screen Show (4:3)</PresentationFormat>
  <Paragraphs>113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Plans from last meeting</vt:lpstr>
      <vt:lpstr>WA105: Light Monitor System</vt:lpstr>
      <vt:lpstr>Light Monitor System</vt:lpstr>
      <vt:lpstr>Light Monitor System</vt:lpstr>
      <vt:lpstr>Characterization of Light Sources</vt:lpstr>
      <vt:lpstr>Light Monitor System</vt:lpstr>
      <vt:lpstr>Alternative Idea</vt:lpstr>
      <vt:lpstr>First Tests</vt:lpstr>
      <vt:lpstr>Slide 9</vt:lpstr>
      <vt:lpstr>Other WA105 Stuff</vt:lpstr>
      <vt:lpstr>DNA Setup</vt:lpstr>
      <vt:lpstr>Slide 12</vt:lpstr>
      <vt:lpstr>Slide 13</vt:lpstr>
      <vt:lpstr>           Other Stuff Ongoing</vt:lpstr>
      <vt:lpstr>Plans for next week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Lab Status</dc:title>
  <dc:creator>tlux</dc:creator>
  <cp:lastModifiedBy>tlux</cp:lastModifiedBy>
  <cp:revision>54</cp:revision>
  <dcterms:created xsi:type="dcterms:W3CDTF">2017-02-01T15:25:01Z</dcterms:created>
  <dcterms:modified xsi:type="dcterms:W3CDTF">2017-03-30T08:29:56Z</dcterms:modified>
</cp:coreProperties>
</file>