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media/image207.jpg" ContentType="image/jpeg"/>
  <Override PartName="/ppt/media/image208.jpg" ContentType="image/jpeg"/>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377.jp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1"/>
  </p:notesMasterIdLst>
  <p:handoutMasterIdLst>
    <p:handoutMasterId r:id="rId112"/>
  </p:handoutMasterIdLst>
  <p:sldIdLst>
    <p:sldId id="358" r:id="rId2"/>
    <p:sldId id="520" r:id="rId3"/>
    <p:sldId id="530" r:id="rId4"/>
    <p:sldId id="409" r:id="rId5"/>
    <p:sldId id="410" r:id="rId6"/>
    <p:sldId id="420" r:id="rId7"/>
    <p:sldId id="414" r:id="rId8"/>
    <p:sldId id="423" r:id="rId9"/>
    <p:sldId id="426" r:id="rId10"/>
    <p:sldId id="424" r:id="rId11"/>
    <p:sldId id="425" r:id="rId12"/>
    <p:sldId id="427" r:id="rId13"/>
    <p:sldId id="428" r:id="rId14"/>
    <p:sldId id="429" r:id="rId15"/>
    <p:sldId id="430" r:id="rId16"/>
    <p:sldId id="431" r:id="rId17"/>
    <p:sldId id="435" r:id="rId18"/>
    <p:sldId id="436" r:id="rId19"/>
    <p:sldId id="437" r:id="rId20"/>
    <p:sldId id="433" r:id="rId21"/>
    <p:sldId id="438" r:id="rId22"/>
    <p:sldId id="448" r:id="rId23"/>
    <p:sldId id="449" r:id="rId24"/>
    <p:sldId id="447" r:id="rId25"/>
    <p:sldId id="450" r:id="rId26"/>
    <p:sldId id="451" r:id="rId27"/>
    <p:sldId id="452" r:id="rId28"/>
    <p:sldId id="454" r:id="rId29"/>
    <p:sldId id="413" r:id="rId30"/>
    <p:sldId id="416" r:id="rId31"/>
    <p:sldId id="417" r:id="rId32"/>
    <p:sldId id="453" r:id="rId33"/>
    <p:sldId id="418" r:id="rId34"/>
    <p:sldId id="455" r:id="rId35"/>
    <p:sldId id="456" r:id="rId36"/>
    <p:sldId id="457" r:id="rId37"/>
    <p:sldId id="458" r:id="rId38"/>
    <p:sldId id="459" r:id="rId39"/>
    <p:sldId id="460" r:id="rId40"/>
    <p:sldId id="461" r:id="rId41"/>
    <p:sldId id="462" r:id="rId42"/>
    <p:sldId id="463" r:id="rId43"/>
    <p:sldId id="464" r:id="rId44"/>
    <p:sldId id="465" r:id="rId45"/>
    <p:sldId id="440" r:id="rId46"/>
    <p:sldId id="441" r:id="rId47"/>
    <p:sldId id="442" r:id="rId48"/>
    <p:sldId id="443" r:id="rId49"/>
    <p:sldId id="444" r:id="rId50"/>
    <p:sldId id="445" r:id="rId51"/>
    <p:sldId id="446" r:id="rId52"/>
    <p:sldId id="467" r:id="rId53"/>
    <p:sldId id="468" r:id="rId54"/>
    <p:sldId id="469" r:id="rId55"/>
    <p:sldId id="470" r:id="rId56"/>
    <p:sldId id="398" r:id="rId57"/>
    <p:sldId id="471" r:id="rId58"/>
    <p:sldId id="473" r:id="rId59"/>
    <p:sldId id="474" r:id="rId60"/>
    <p:sldId id="475" r:id="rId61"/>
    <p:sldId id="476" r:id="rId62"/>
    <p:sldId id="477" r:id="rId63"/>
    <p:sldId id="478" r:id="rId64"/>
    <p:sldId id="480" r:id="rId65"/>
    <p:sldId id="479" r:id="rId66"/>
    <p:sldId id="481" r:id="rId67"/>
    <p:sldId id="482" r:id="rId68"/>
    <p:sldId id="483" r:id="rId69"/>
    <p:sldId id="484" r:id="rId70"/>
    <p:sldId id="486" r:id="rId71"/>
    <p:sldId id="487" r:id="rId72"/>
    <p:sldId id="488" r:id="rId73"/>
    <p:sldId id="489" r:id="rId74"/>
    <p:sldId id="490" r:id="rId75"/>
    <p:sldId id="491" r:id="rId76"/>
    <p:sldId id="492" r:id="rId77"/>
    <p:sldId id="493" r:id="rId78"/>
    <p:sldId id="494" r:id="rId79"/>
    <p:sldId id="495" r:id="rId80"/>
    <p:sldId id="496" r:id="rId81"/>
    <p:sldId id="497" r:id="rId82"/>
    <p:sldId id="498" r:id="rId83"/>
    <p:sldId id="499" r:id="rId84"/>
    <p:sldId id="500" r:id="rId85"/>
    <p:sldId id="501" r:id="rId86"/>
    <p:sldId id="521" r:id="rId87"/>
    <p:sldId id="507" r:id="rId88"/>
    <p:sldId id="522" r:id="rId89"/>
    <p:sldId id="502" r:id="rId90"/>
    <p:sldId id="523" r:id="rId91"/>
    <p:sldId id="524" r:id="rId92"/>
    <p:sldId id="525" r:id="rId93"/>
    <p:sldId id="526" r:id="rId94"/>
    <p:sldId id="527" r:id="rId95"/>
    <p:sldId id="508" r:id="rId96"/>
    <p:sldId id="509" r:id="rId97"/>
    <p:sldId id="510" r:id="rId98"/>
    <p:sldId id="511" r:id="rId99"/>
    <p:sldId id="512" r:id="rId100"/>
    <p:sldId id="513" r:id="rId101"/>
    <p:sldId id="514" r:id="rId102"/>
    <p:sldId id="515" r:id="rId103"/>
    <p:sldId id="516" r:id="rId104"/>
    <p:sldId id="517" r:id="rId105"/>
    <p:sldId id="519" r:id="rId106"/>
    <p:sldId id="528" r:id="rId107"/>
    <p:sldId id="529" r:id="rId108"/>
    <p:sldId id="532" r:id="rId109"/>
    <p:sldId id="533" r:id="rId110"/>
  </p:sldIdLst>
  <p:sldSz cx="12192000" cy="6858000"/>
  <p:notesSz cx="7315200" cy="9601200"/>
  <p:defaultTextStyle>
    <a:defPPr>
      <a:defRPr lang="en-US"/>
    </a:defPPr>
    <a:lvl1pPr algn="l" rtl="0" eaLnBrk="0" fontAlgn="base" hangingPunct="0">
      <a:spcBef>
        <a:spcPct val="0"/>
      </a:spcBef>
      <a:spcAft>
        <a:spcPct val="0"/>
      </a:spcAft>
      <a:defRPr sz="2000" kern="1200">
        <a:solidFill>
          <a:srgbClr val="6666FF"/>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DA0000"/>
    <a:srgbClr val="4B4B4B"/>
    <a:srgbClr val="161616"/>
    <a:srgbClr val="FF015C"/>
    <a:srgbClr val="98866A"/>
    <a:srgbClr val="FFC552"/>
    <a:srgbClr val="FFBFC2"/>
    <a:srgbClr val="FFD3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64"/>
    <p:restoredTop sz="92642"/>
  </p:normalViewPr>
  <p:slideViewPr>
    <p:cSldViewPr>
      <p:cViewPr>
        <p:scale>
          <a:sx n="88" d="100"/>
          <a:sy n="88" d="100"/>
        </p:scale>
        <p:origin x="312"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notesMaster" Target="notesMasters/notesMaster1.xml"/><Relationship Id="rId112" Type="http://schemas.openxmlformats.org/officeDocument/2006/relationships/handoutMaster" Target="handoutMasters/handoutMaster1.xml"/><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59.wmf"/><Relationship Id="rId4" Type="http://schemas.openxmlformats.org/officeDocument/2006/relationships/image" Target="../media/image360.wmf"/><Relationship Id="rId5" Type="http://schemas.openxmlformats.org/officeDocument/2006/relationships/image" Target="../media/image361.wmf"/><Relationship Id="rId6" Type="http://schemas.openxmlformats.org/officeDocument/2006/relationships/image" Target="../media/image362.wmf"/><Relationship Id="rId1" Type="http://schemas.openxmlformats.org/officeDocument/2006/relationships/image" Target="../media/image353.wmf"/><Relationship Id="rId2" Type="http://schemas.openxmlformats.org/officeDocument/2006/relationships/image" Target="../media/image35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69.wmf"/><Relationship Id="rId4" Type="http://schemas.openxmlformats.org/officeDocument/2006/relationships/image" Target="../media/image370.wmf"/><Relationship Id="rId1" Type="http://schemas.openxmlformats.org/officeDocument/2006/relationships/image" Target="../media/image367.wmf"/><Relationship Id="rId2" Type="http://schemas.openxmlformats.org/officeDocument/2006/relationships/image" Target="../media/image36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4.wmf"/><Relationship Id="rId2" Type="http://schemas.openxmlformats.org/officeDocument/2006/relationships/image" Target="../media/image37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8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2.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87.wmf"/><Relationship Id="rId4" Type="http://schemas.openxmlformats.org/officeDocument/2006/relationships/image" Target="../media/image388.wmf"/><Relationship Id="rId5" Type="http://schemas.openxmlformats.org/officeDocument/2006/relationships/image" Target="../media/image389.wmf"/><Relationship Id="rId6" Type="http://schemas.openxmlformats.org/officeDocument/2006/relationships/image" Target="../media/image390.wmf"/><Relationship Id="rId7" Type="http://schemas.openxmlformats.org/officeDocument/2006/relationships/image" Target="../media/image391.wmf"/><Relationship Id="rId1" Type="http://schemas.openxmlformats.org/officeDocument/2006/relationships/image" Target="../media/image385.wmf"/><Relationship Id="rId2" Type="http://schemas.openxmlformats.org/officeDocument/2006/relationships/image" Target="../media/image38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97.wmf"/><Relationship Id="rId2" Type="http://schemas.openxmlformats.org/officeDocument/2006/relationships/image" Target="../media/image398.wmf"/></Relationships>
</file>

<file path=ppt/drawings/_rels/vmlDrawing2.vml.rels><?xml version="1.0" encoding="UTF-8" standalone="yes"?>
<Relationships xmlns="http://schemas.openxmlformats.org/package/2006/relationships"><Relationship Id="rId11" Type="http://schemas.openxmlformats.org/officeDocument/2006/relationships/image" Target="../media/image268.wmf"/><Relationship Id="rId12" Type="http://schemas.openxmlformats.org/officeDocument/2006/relationships/image" Target="../media/image269.wmf"/><Relationship Id="rId13" Type="http://schemas.openxmlformats.org/officeDocument/2006/relationships/image" Target="../media/image270.wmf"/><Relationship Id="rId1" Type="http://schemas.openxmlformats.org/officeDocument/2006/relationships/image" Target="../media/image258.wmf"/><Relationship Id="rId2" Type="http://schemas.openxmlformats.org/officeDocument/2006/relationships/image" Target="../media/image259.wmf"/><Relationship Id="rId3" Type="http://schemas.openxmlformats.org/officeDocument/2006/relationships/image" Target="../media/image260.wmf"/><Relationship Id="rId4" Type="http://schemas.openxmlformats.org/officeDocument/2006/relationships/image" Target="../media/image261.wmf"/><Relationship Id="rId5" Type="http://schemas.openxmlformats.org/officeDocument/2006/relationships/image" Target="../media/image262.wmf"/><Relationship Id="rId6" Type="http://schemas.openxmlformats.org/officeDocument/2006/relationships/image" Target="../media/image263.wmf"/><Relationship Id="rId7" Type="http://schemas.openxmlformats.org/officeDocument/2006/relationships/image" Target="../media/image264.wmf"/><Relationship Id="rId8" Type="http://schemas.openxmlformats.org/officeDocument/2006/relationships/image" Target="../media/image265.wmf"/><Relationship Id="rId9" Type="http://schemas.openxmlformats.org/officeDocument/2006/relationships/image" Target="../media/image266.wmf"/><Relationship Id="rId10" Type="http://schemas.openxmlformats.org/officeDocument/2006/relationships/image" Target="../media/image26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79.wmf"/><Relationship Id="rId4" Type="http://schemas.openxmlformats.org/officeDocument/2006/relationships/image" Target="../media/image280.wmf"/><Relationship Id="rId5" Type="http://schemas.openxmlformats.org/officeDocument/2006/relationships/image" Target="../media/image281.wmf"/><Relationship Id="rId1" Type="http://schemas.openxmlformats.org/officeDocument/2006/relationships/image" Target="../media/image277.wmf"/><Relationship Id="rId2" Type="http://schemas.openxmlformats.org/officeDocument/2006/relationships/image" Target="../media/image27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00.wmf"/><Relationship Id="rId4" Type="http://schemas.openxmlformats.org/officeDocument/2006/relationships/image" Target="../media/image301.wmf"/><Relationship Id="rId5" Type="http://schemas.openxmlformats.org/officeDocument/2006/relationships/image" Target="../media/image302.wmf"/><Relationship Id="rId6" Type="http://schemas.openxmlformats.org/officeDocument/2006/relationships/image" Target="../media/image303.wmf"/><Relationship Id="rId7" Type="http://schemas.openxmlformats.org/officeDocument/2006/relationships/image" Target="../media/image304.wmf"/><Relationship Id="rId8" Type="http://schemas.openxmlformats.org/officeDocument/2006/relationships/image" Target="../media/image305.wmf"/><Relationship Id="rId9" Type="http://schemas.openxmlformats.org/officeDocument/2006/relationships/image" Target="../media/image306.wmf"/><Relationship Id="rId10" Type="http://schemas.openxmlformats.org/officeDocument/2006/relationships/image" Target="../media/image307.wmf"/><Relationship Id="rId1" Type="http://schemas.openxmlformats.org/officeDocument/2006/relationships/image" Target="../media/image298.wmf"/><Relationship Id="rId2" Type="http://schemas.openxmlformats.org/officeDocument/2006/relationships/image" Target="../media/image29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14.wmf"/><Relationship Id="rId4" Type="http://schemas.openxmlformats.org/officeDocument/2006/relationships/image" Target="../media/image315.wmf"/><Relationship Id="rId5" Type="http://schemas.openxmlformats.org/officeDocument/2006/relationships/image" Target="../media/image316.wmf"/><Relationship Id="rId6" Type="http://schemas.openxmlformats.org/officeDocument/2006/relationships/image" Target="../media/image317.wmf"/><Relationship Id="rId7" Type="http://schemas.openxmlformats.org/officeDocument/2006/relationships/image" Target="../media/image318.wmf"/><Relationship Id="rId1" Type="http://schemas.openxmlformats.org/officeDocument/2006/relationships/image" Target="../media/image312.wmf"/><Relationship Id="rId2" Type="http://schemas.openxmlformats.org/officeDocument/2006/relationships/image" Target="../media/image3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4.wmf"/><Relationship Id="rId2" Type="http://schemas.openxmlformats.org/officeDocument/2006/relationships/image" Target="../media/image32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eaLnBrk="1" hangingPunct="1">
              <a:defRPr sz="1200" smtClean="0"/>
            </a:lvl1pPr>
          </a:lstStyle>
          <a:p>
            <a:pPr>
              <a:defRPr/>
            </a:pPr>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eaLnBrk="1" hangingPunct="1">
              <a:defRPr sz="1200" smtClean="0"/>
            </a:lvl1pPr>
          </a:lstStyle>
          <a:p>
            <a:pPr>
              <a:defRPr/>
            </a:pPr>
            <a:fld id="{A413E74C-7060-5749-B85E-64A5846942A7}" type="datetimeFigureOut">
              <a:rPr lang="en-US"/>
              <a:pPr>
                <a:defRPr/>
              </a:pPr>
              <a:t>9/8/17</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eaLnBrk="1" hangingPunct="1">
              <a:defRPr sz="1200" smtClean="0"/>
            </a:lvl1pPr>
          </a:lstStyle>
          <a:p>
            <a:pPr>
              <a:defRPr/>
            </a:pPr>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eaLnBrk="1" hangingPunct="1">
              <a:defRPr sz="1200" smtClean="0"/>
            </a:lvl1pPr>
          </a:lstStyle>
          <a:p>
            <a:pPr>
              <a:defRPr/>
            </a:pPr>
            <a:fld id="{2A0EFCF6-AC49-4B49-B2B6-15F65370CC3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200">
                <a:solidFill>
                  <a:schemeClr val="tx1"/>
                </a:solidFill>
                <a:ea typeface="+mn-ea"/>
              </a:defRPr>
            </a:lvl1pPr>
          </a:lstStyle>
          <a:p>
            <a:pPr>
              <a:defRPr/>
            </a:pPr>
            <a:endParaRPr lang="en-US"/>
          </a:p>
        </p:txBody>
      </p:sp>
      <p:sp>
        <p:nvSpPr>
          <p:cNvPr id="2539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a:solidFill>
                  <a:schemeClr val="tx1"/>
                </a:solidFill>
                <a:ea typeface="+mn-ea"/>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39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39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buFontTx/>
              <a:buNone/>
              <a:defRPr sz="1200">
                <a:solidFill>
                  <a:schemeClr val="tx1"/>
                </a:solidFill>
                <a:ea typeface="+mn-ea"/>
              </a:defRPr>
            </a:lvl1pPr>
          </a:lstStyle>
          <a:p>
            <a:pPr>
              <a:defRPr/>
            </a:pPr>
            <a:endParaRPr lang="en-US"/>
          </a:p>
        </p:txBody>
      </p:sp>
      <p:sp>
        <p:nvSpPr>
          <p:cNvPr id="2539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defRPr>
            </a:lvl1pPr>
          </a:lstStyle>
          <a:p>
            <a:pPr>
              <a:defRPr/>
            </a:pPr>
            <a:fld id="{44765D1F-4379-C040-94DA-DBEE51AFF96F}"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Particle_physics" TargetMode="External"/><Relationship Id="rId4" Type="http://schemas.openxmlformats.org/officeDocument/2006/relationships/hyperlink" Target="https://en.wikipedia.org/wiki/Hadron" TargetMode="External"/><Relationship Id="rId5" Type="http://schemas.openxmlformats.org/officeDocument/2006/relationships/hyperlink" Target="https://en.wikipedia.org/wiki/Weak_interaction" TargetMode="External"/><Relationship Id="rId6" Type="http://schemas.openxmlformats.org/officeDocument/2006/relationships/hyperlink" Target="https://en.wikipedia.org/wiki/Lepton" TargetMode="External"/><Relationship Id="rId7" Type="http://schemas.openxmlformats.org/officeDocument/2006/relationships/hyperlink" Target="https://en.wikipedia.org/wiki/Neutrino"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rxiv.org/find/hep-ph/1/au:+Giri_A/0/1/0/all/0/1" TargetMode="External"/><Relationship Id="rId4" Type="http://schemas.openxmlformats.org/officeDocument/2006/relationships/hyperlink" Target="https://arxiv.org/find/hep-ph/1/au:+Grossman_Y/0/1/0/all/0/1" TargetMode="External"/><Relationship Id="rId5" Type="http://schemas.openxmlformats.org/officeDocument/2006/relationships/hyperlink" Target="https://arxiv.org/find/hep-ph/1/au:+Soffer_A/0/1/0/all/0/1" TargetMode="External"/><Relationship Id="rId6" Type="http://schemas.openxmlformats.org/officeDocument/2006/relationships/hyperlink" Target="https://arxiv.org/find/hep-ph/1/au:+Zupan_J/0/1/0/all/0/1" TargetMode="External"/><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6</a:t>
            </a:fld>
            <a:endParaRPr lang="en-US" altLang="x-none"/>
          </a:p>
        </p:txBody>
      </p:sp>
    </p:spTree>
    <p:extLst>
      <p:ext uri="{BB962C8B-B14F-4D97-AF65-F5344CB8AC3E}">
        <p14:creationId xmlns:p14="http://schemas.microsoft.com/office/powerpoint/2010/main" val="1383844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FE8FA7-28F2-AF48-9C9A-7CC176A7CD39}" type="slidenum">
              <a:rPr lang="en-US"/>
              <a:pPr/>
              <a:t>31</a:t>
            </a:fld>
            <a:endParaRPr lang="en-US"/>
          </a:p>
        </p:txBody>
      </p:sp>
      <p:sp>
        <p:nvSpPr>
          <p:cNvPr id="306178" name="Rectangle 2"/>
          <p:cNvSpPr>
            <a:spLocks noGrp="1" noRot="1" noChangeAspect="1" noChangeArrowheads="1"/>
          </p:cNvSpPr>
          <p:nvPr>
            <p:ph type="sldImg"/>
          </p:nvPr>
        </p:nvSpPr>
        <p:spPr bwMode="auto">
          <a:xfrm>
            <a:off x="457200" y="719138"/>
            <a:ext cx="6402388" cy="3602037"/>
          </a:xfrm>
          <a:prstGeom prst="rect">
            <a:avLst/>
          </a:prstGeom>
          <a:solidFill>
            <a:srgbClr val="FFFFFF"/>
          </a:solidFill>
          <a:ln>
            <a:solidFill>
              <a:srgbClr val="000000"/>
            </a:solidFill>
            <a:miter lim="800000"/>
            <a:headEnd/>
            <a:tailEnd/>
          </a:ln>
        </p:spPr>
      </p:sp>
      <p:sp>
        <p:nvSpPr>
          <p:cNvPr id="306179" name="Rectangle 3"/>
          <p:cNvSpPr>
            <a:spLocks noGrp="1" noChangeArrowheads="1"/>
          </p:cNvSpPr>
          <p:nvPr>
            <p:ph type="body" idx="1"/>
          </p:nvPr>
        </p:nvSpPr>
        <p:spPr bwMode="auto">
          <a:xfrm>
            <a:off x="974725" y="4560888"/>
            <a:ext cx="5365750" cy="4321175"/>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endParaRPr lang="es-ES"/>
          </a:p>
        </p:txBody>
      </p:sp>
    </p:spTree>
    <p:extLst>
      <p:ext uri="{BB962C8B-B14F-4D97-AF65-F5344CB8AC3E}">
        <p14:creationId xmlns:p14="http://schemas.microsoft.com/office/powerpoint/2010/main" val="744728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FE8FA7-28F2-AF48-9C9A-7CC176A7CD39}" type="slidenum">
              <a:rPr lang="en-US"/>
              <a:pPr/>
              <a:t>33</a:t>
            </a:fld>
            <a:endParaRPr lang="en-US"/>
          </a:p>
        </p:txBody>
      </p:sp>
      <p:sp>
        <p:nvSpPr>
          <p:cNvPr id="306178" name="Rectangle 2"/>
          <p:cNvSpPr>
            <a:spLocks noGrp="1" noRot="1" noChangeAspect="1" noChangeArrowheads="1"/>
          </p:cNvSpPr>
          <p:nvPr>
            <p:ph type="sldImg"/>
          </p:nvPr>
        </p:nvSpPr>
        <p:spPr bwMode="auto">
          <a:xfrm>
            <a:off x="457200" y="719138"/>
            <a:ext cx="6402388" cy="3602037"/>
          </a:xfrm>
          <a:prstGeom prst="rect">
            <a:avLst/>
          </a:prstGeom>
          <a:solidFill>
            <a:srgbClr val="FFFFFF"/>
          </a:solidFill>
          <a:ln>
            <a:solidFill>
              <a:srgbClr val="000000"/>
            </a:solidFill>
            <a:miter lim="800000"/>
            <a:headEnd/>
            <a:tailEnd/>
          </a:ln>
        </p:spPr>
      </p:sp>
      <p:sp>
        <p:nvSpPr>
          <p:cNvPr id="306179" name="Rectangle 3"/>
          <p:cNvSpPr>
            <a:spLocks noGrp="1" noChangeArrowheads="1"/>
          </p:cNvSpPr>
          <p:nvPr>
            <p:ph type="body" idx="1"/>
          </p:nvPr>
        </p:nvSpPr>
        <p:spPr bwMode="auto">
          <a:xfrm>
            <a:off x="974725" y="4560888"/>
            <a:ext cx="5365750" cy="4321175"/>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endParaRPr lang="es-ES"/>
          </a:p>
        </p:txBody>
      </p:sp>
    </p:spTree>
    <p:extLst>
      <p:ext uri="{BB962C8B-B14F-4D97-AF65-F5344CB8AC3E}">
        <p14:creationId xmlns:p14="http://schemas.microsoft.com/office/powerpoint/2010/main" val="2115417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smtClean="0"/>
              <a:t>Superallowed</a:t>
            </a:r>
            <a:r>
              <a:rPr lang="en-US" dirty="0" smtClean="0"/>
              <a:t> beta decay: conserves spin and parity</a:t>
            </a:r>
            <a:endParaRPr lang="en-US" dirty="0"/>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34</a:t>
            </a:fld>
            <a:endParaRPr lang="en-US" altLang="x-none"/>
          </a:p>
        </p:txBody>
      </p:sp>
    </p:spTree>
    <p:extLst>
      <p:ext uri="{BB962C8B-B14F-4D97-AF65-F5344CB8AC3E}">
        <p14:creationId xmlns:p14="http://schemas.microsoft.com/office/powerpoint/2010/main" val="3555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Vcd</a:t>
            </a:r>
            <a:r>
              <a:rPr lang="en-US" dirty="0" smtClean="0"/>
              <a:t> </a:t>
            </a:r>
            <a:r>
              <a:rPr lang="en-US" sz="1200" kern="1200" dirty="0" err="1" smtClean="0">
                <a:solidFill>
                  <a:schemeClr val="tx1"/>
                </a:solidFill>
                <a:effectLst/>
                <a:latin typeface="Arial" charset="0"/>
                <a:ea typeface="ＭＳ Ｐゴシック" charset="-128"/>
                <a:cs typeface="+mn-cs"/>
              </a:rPr>
              <a:t>BaBar</a:t>
            </a:r>
            <a:r>
              <a:rPr lang="en-US" sz="1200" kern="1200" dirty="0" smtClean="0">
                <a:solidFill>
                  <a:schemeClr val="tx1"/>
                </a:solidFill>
                <a:effectLst/>
                <a:latin typeface="Arial" charset="0"/>
                <a:ea typeface="ＭＳ Ｐゴシック" charset="-128"/>
                <a:cs typeface="+mn-cs"/>
              </a:rPr>
              <a:t> [25] and BESIII [26] as well as CLEO-c [27] and Belle [28]  other CHORUS.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35</a:t>
            </a:fld>
            <a:endParaRPr lang="en-US" altLang="x-none"/>
          </a:p>
        </p:txBody>
      </p:sp>
    </p:spTree>
    <p:extLst>
      <p:ext uri="{BB962C8B-B14F-4D97-AF65-F5344CB8AC3E}">
        <p14:creationId xmlns:p14="http://schemas.microsoft.com/office/powerpoint/2010/main" val="26241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Arial" charset="0"/>
                <a:ea typeface="ＭＳ Ｐゴシック" charset="-128"/>
                <a:cs typeface="+mn-cs"/>
              </a:rPr>
              <a:t>In </a:t>
            </a:r>
            <a:r>
              <a:rPr lang="en-US" sz="1200" b="0" i="0" u="none" strike="noStrike" kern="1200" dirty="0" smtClean="0">
                <a:solidFill>
                  <a:schemeClr val="tx1"/>
                </a:solidFill>
                <a:effectLst/>
                <a:latin typeface="Arial" charset="0"/>
                <a:ea typeface="ＭＳ Ｐゴシック" charset="-128"/>
                <a:cs typeface="+mn-cs"/>
                <a:hlinkClick r:id="rId3" tooltip="Particle physics"/>
              </a:rPr>
              <a:t>particle physics</a:t>
            </a:r>
            <a:r>
              <a:rPr lang="en-US" sz="1200" b="0" i="0" kern="1200" dirty="0" smtClean="0">
                <a:solidFill>
                  <a:schemeClr val="tx1"/>
                </a:solidFill>
                <a:effectLst/>
                <a:latin typeface="Arial" charset="0"/>
                <a:ea typeface="ＭＳ Ｐゴシック" charset="-128"/>
                <a:cs typeface="+mn-cs"/>
              </a:rPr>
              <a:t> the </a:t>
            </a:r>
            <a:r>
              <a:rPr lang="en-US" sz="1200" b="1" i="0" kern="1200" dirty="0" err="1" smtClean="0">
                <a:solidFill>
                  <a:schemeClr val="tx1"/>
                </a:solidFill>
                <a:effectLst/>
                <a:latin typeface="Arial" charset="0"/>
                <a:ea typeface="ＭＳ Ｐゴシック" charset="-128"/>
                <a:cs typeface="+mn-cs"/>
              </a:rPr>
              <a:t>semileptonic</a:t>
            </a:r>
            <a:r>
              <a:rPr lang="en-US" sz="1200" b="1" i="0" kern="1200" dirty="0" smtClean="0">
                <a:solidFill>
                  <a:schemeClr val="tx1"/>
                </a:solidFill>
                <a:effectLst/>
                <a:latin typeface="Arial" charset="0"/>
                <a:ea typeface="ＭＳ Ｐゴシック" charset="-128"/>
                <a:cs typeface="+mn-cs"/>
              </a:rPr>
              <a:t> decay</a:t>
            </a:r>
            <a:r>
              <a:rPr lang="en-US" sz="1200" b="0" i="0" kern="1200" dirty="0" smtClean="0">
                <a:solidFill>
                  <a:schemeClr val="tx1"/>
                </a:solidFill>
                <a:effectLst/>
                <a:latin typeface="Arial" charset="0"/>
                <a:ea typeface="ＭＳ Ｐゴシック" charset="-128"/>
                <a:cs typeface="+mn-cs"/>
              </a:rPr>
              <a:t> of a </a:t>
            </a:r>
            <a:r>
              <a:rPr lang="en-US" sz="1200" b="0" i="0" u="none" strike="noStrike" kern="1200" dirty="0" smtClean="0">
                <a:solidFill>
                  <a:schemeClr val="tx1"/>
                </a:solidFill>
                <a:effectLst/>
                <a:latin typeface="Arial" charset="0"/>
                <a:ea typeface="ＭＳ Ｐゴシック" charset="-128"/>
                <a:cs typeface="+mn-cs"/>
                <a:hlinkClick r:id="rId4" tooltip="Hadron"/>
              </a:rPr>
              <a:t>hadron</a:t>
            </a:r>
            <a:r>
              <a:rPr lang="en-US" sz="1200" b="0" i="0" kern="1200" dirty="0" smtClean="0">
                <a:solidFill>
                  <a:schemeClr val="tx1"/>
                </a:solidFill>
                <a:effectLst/>
                <a:latin typeface="Arial" charset="0"/>
                <a:ea typeface="ＭＳ Ｐゴシック" charset="-128"/>
                <a:cs typeface="+mn-cs"/>
              </a:rPr>
              <a:t> is a decay caused by the </a:t>
            </a:r>
            <a:r>
              <a:rPr lang="en-US" sz="1200" b="0" i="0" u="none" strike="noStrike" kern="1200" dirty="0" smtClean="0">
                <a:solidFill>
                  <a:schemeClr val="tx1"/>
                </a:solidFill>
                <a:effectLst/>
                <a:latin typeface="Arial" charset="0"/>
                <a:ea typeface="ＭＳ Ｐゴシック" charset="-128"/>
                <a:cs typeface="+mn-cs"/>
                <a:hlinkClick r:id="rId5" tooltip="Weak interaction"/>
              </a:rPr>
              <a:t>weak force</a:t>
            </a:r>
            <a:r>
              <a:rPr lang="en-US" sz="1200" b="0" i="0" kern="1200" dirty="0" smtClean="0">
                <a:solidFill>
                  <a:schemeClr val="tx1"/>
                </a:solidFill>
                <a:effectLst/>
                <a:latin typeface="Arial" charset="0"/>
                <a:ea typeface="ＭＳ Ｐゴシック" charset="-128"/>
                <a:cs typeface="+mn-cs"/>
              </a:rPr>
              <a:t> in which one </a:t>
            </a:r>
            <a:r>
              <a:rPr lang="en-US" sz="1200" b="0" i="0" u="none" strike="noStrike" kern="1200" dirty="0" smtClean="0">
                <a:solidFill>
                  <a:schemeClr val="tx1"/>
                </a:solidFill>
                <a:effectLst/>
                <a:latin typeface="Arial" charset="0"/>
                <a:ea typeface="ＭＳ Ｐゴシック" charset="-128"/>
                <a:cs typeface="+mn-cs"/>
                <a:hlinkClick r:id="rId6" tooltip="Lepton"/>
              </a:rPr>
              <a:t>lepton</a:t>
            </a:r>
            <a:r>
              <a:rPr lang="en-US" sz="1200" b="0" i="0" kern="1200" dirty="0" smtClean="0">
                <a:solidFill>
                  <a:schemeClr val="tx1"/>
                </a:solidFill>
                <a:effectLst/>
                <a:latin typeface="Arial" charset="0"/>
                <a:ea typeface="ＭＳ Ｐゴシック" charset="-128"/>
                <a:cs typeface="+mn-cs"/>
              </a:rPr>
              <a:t> (and the corresponding </a:t>
            </a:r>
            <a:r>
              <a:rPr lang="en-US" sz="1200" b="0" i="0" u="none" strike="noStrike" kern="1200" dirty="0" smtClean="0">
                <a:solidFill>
                  <a:schemeClr val="tx1"/>
                </a:solidFill>
                <a:effectLst/>
                <a:latin typeface="Arial" charset="0"/>
                <a:ea typeface="ＭＳ Ｐゴシック" charset="-128"/>
                <a:cs typeface="+mn-cs"/>
                <a:hlinkClick r:id="rId7" tooltip="Neutrino"/>
              </a:rPr>
              <a:t>neutrino</a:t>
            </a:r>
            <a:r>
              <a:rPr lang="en-US" sz="1200" b="0" i="0" kern="1200" dirty="0" smtClean="0">
                <a:solidFill>
                  <a:schemeClr val="tx1"/>
                </a:solidFill>
                <a:effectLst/>
                <a:latin typeface="Arial" charset="0"/>
                <a:ea typeface="ＭＳ Ｐゴシック" charset="-128"/>
                <a:cs typeface="+mn-cs"/>
              </a:rPr>
              <a:t>) is produced in addition to one or more </a:t>
            </a:r>
            <a:r>
              <a:rPr lang="en-US" sz="1200" b="0" i="0" u="none" strike="noStrike" kern="1200" dirty="0" smtClean="0">
                <a:solidFill>
                  <a:schemeClr val="tx1"/>
                </a:solidFill>
                <a:effectLst/>
                <a:latin typeface="Arial" charset="0"/>
                <a:ea typeface="ＭＳ Ｐゴシック" charset="-128"/>
                <a:cs typeface="+mn-cs"/>
                <a:hlinkClick r:id="rId4" tooltip="Hadron"/>
              </a:rPr>
              <a:t>hadrons</a:t>
            </a:r>
            <a:r>
              <a:rPr lang="en-US" sz="1200" b="0" i="0" u="none" strike="noStrike" kern="1200" dirty="0" smtClean="0">
                <a:solidFill>
                  <a:schemeClr val="tx1"/>
                </a:solidFill>
                <a:effectLst/>
                <a:latin typeface="Arial" charset="0"/>
                <a:ea typeface="ＭＳ Ｐゴシック" charset="-128"/>
                <a:cs typeface="+mn-cs"/>
              </a:rPr>
              <a:t>. Again </a:t>
            </a:r>
            <a:r>
              <a:rPr lang="en-US" dirty="0" err="1" smtClean="0"/>
              <a:t>Vcs</a:t>
            </a:r>
            <a:r>
              <a:rPr lang="en-US" dirty="0" smtClean="0"/>
              <a:t>: </a:t>
            </a:r>
            <a:r>
              <a:rPr lang="en-US" sz="1200" kern="1200" dirty="0" err="1" smtClean="0">
                <a:solidFill>
                  <a:schemeClr val="tx1"/>
                </a:solidFill>
                <a:effectLst/>
                <a:latin typeface="Arial" charset="0"/>
                <a:ea typeface="ＭＳ Ｐゴシック" charset="-128"/>
                <a:cs typeface="+mn-cs"/>
              </a:rPr>
              <a:t>BaBar</a:t>
            </a:r>
            <a:r>
              <a:rPr lang="en-US" sz="1200" kern="1200" dirty="0" smtClean="0">
                <a:solidFill>
                  <a:schemeClr val="tx1"/>
                </a:solidFill>
                <a:effectLst/>
                <a:latin typeface="Arial" charset="0"/>
                <a:ea typeface="ＭＳ Ｐゴシック" charset="-128"/>
                <a:cs typeface="+mn-cs"/>
              </a:rPr>
              <a:t>,</a:t>
            </a:r>
            <a:r>
              <a:rPr lang="en-US" sz="1200" kern="1200" baseline="0" dirty="0" smtClean="0">
                <a:solidFill>
                  <a:schemeClr val="tx1"/>
                </a:solidFill>
                <a:effectLst/>
                <a:latin typeface="Arial" charset="0"/>
                <a:ea typeface="ＭＳ Ｐゴシック" charset="-128"/>
                <a:cs typeface="+mn-cs"/>
              </a:rPr>
              <a:t> </a:t>
            </a:r>
            <a:r>
              <a:rPr lang="en-US" sz="1200" kern="1200" dirty="0" smtClean="0">
                <a:solidFill>
                  <a:schemeClr val="tx1"/>
                </a:solidFill>
                <a:effectLst/>
                <a:latin typeface="Arial" charset="0"/>
                <a:ea typeface="ＭＳ Ｐゴシック" charset="-128"/>
                <a:cs typeface="+mn-cs"/>
              </a:rPr>
              <a:t>BESIII,</a:t>
            </a:r>
            <a:r>
              <a:rPr lang="en-US" sz="1200" kern="1200" baseline="0" dirty="0" smtClean="0">
                <a:solidFill>
                  <a:schemeClr val="tx1"/>
                </a:solidFill>
                <a:effectLst/>
                <a:latin typeface="Arial" charset="0"/>
                <a:ea typeface="ＭＳ Ｐゴシック" charset="-128"/>
                <a:cs typeface="+mn-cs"/>
              </a:rPr>
              <a:t> </a:t>
            </a:r>
            <a:r>
              <a:rPr lang="en-US" sz="1200" kern="1200" dirty="0" smtClean="0">
                <a:solidFill>
                  <a:schemeClr val="tx1"/>
                </a:solidFill>
                <a:effectLst/>
                <a:latin typeface="Arial" charset="0"/>
                <a:ea typeface="ＭＳ Ｐゴシック" charset="-128"/>
                <a:cs typeface="+mn-cs"/>
              </a:rPr>
              <a:t>CLEO-c, Belle</a:t>
            </a:r>
            <a:endParaRPr lang="en-US" dirty="0" smtClean="0"/>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36</a:t>
            </a:fld>
            <a:endParaRPr lang="en-US" altLang="x-none"/>
          </a:p>
        </p:txBody>
      </p:sp>
    </p:spTree>
    <p:extLst>
      <p:ext uri="{BB962C8B-B14F-4D97-AF65-F5344CB8AC3E}">
        <p14:creationId xmlns:p14="http://schemas.microsoft.com/office/powerpoint/2010/main" val="1512594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1"/>
            <a:r>
              <a:rPr lang="en-US" dirty="0" smtClean="0"/>
              <a:t>Using lattice calculations to take long-distance effects into account, and assuming |</a:t>
            </a:r>
            <a:r>
              <a:rPr lang="en-US" dirty="0" err="1" smtClean="0"/>
              <a:t>Vtb</a:t>
            </a:r>
            <a:r>
              <a:rPr lang="en-US" dirty="0" smtClean="0"/>
              <a:t>| = 1, yields: </a:t>
            </a:r>
            <a:endParaRPr lang="en-US" dirty="0"/>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37</a:t>
            </a:fld>
            <a:endParaRPr lang="en-US" altLang="x-none"/>
          </a:p>
        </p:txBody>
      </p:sp>
    </p:spTree>
    <p:extLst>
      <p:ext uri="{BB962C8B-B14F-4D97-AF65-F5344CB8AC3E}">
        <p14:creationId xmlns:p14="http://schemas.microsoft.com/office/powerpoint/2010/main" val="1961043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Recall what a neutral meson is!!</a:t>
            </a:r>
            <a:endParaRPr lang="en-US" dirty="0"/>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45</a:t>
            </a:fld>
            <a:endParaRPr lang="en-US" altLang="x-none"/>
          </a:p>
        </p:txBody>
      </p:sp>
    </p:spTree>
    <p:extLst>
      <p:ext uri="{BB962C8B-B14F-4D97-AF65-F5344CB8AC3E}">
        <p14:creationId xmlns:p14="http://schemas.microsoft.com/office/powerpoint/2010/main" val="862263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62</a:t>
            </a:fld>
            <a:endParaRPr lang="en-US" altLang="x-none"/>
          </a:p>
        </p:txBody>
      </p:sp>
    </p:spTree>
    <p:extLst>
      <p:ext uri="{BB962C8B-B14F-4D97-AF65-F5344CB8AC3E}">
        <p14:creationId xmlns:p14="http://schemas.microsoft.com/office/powerpoint/2010/main" val="702107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s-IS" sz="1200" kern="1200" dirty="0" smtClean="0">
                <a:solidFill>
                  <a:schemeClr val="tx1"/>
                </a:solidFill>
                <a:effectLst/>
                <a:latin typeface="Arial" charset="0"/>
                <a:ea typeface="ＭＳ Ｐゴシック" charset="-128"/>
                <a:cs typeface="+mn-cs"/>
              </a:rPr>
              <a:t>D+ → K−π+π+ </a:t>
            </a:r>
            <a:r>
              <a:rPr lang="en-US" dirty="0" smtClean="0"/>
              <a:t>and </a:t>
            </a:r>
            <a:r>
              <a:rPr lang="is-IS" sz="1200" kern="1200" dirty="0" smtClean="0">
                <a:solidFill>
                  <a:schemeClr val="tx1"/>
                </a:solidFill>
                <a:effectLst/>
                <a:latin typeface="Arial" charset="0"/>
                <a:ea typeface="ＭＳ Ｐゴシック" charset="-128"/>
                <a:cs typeface="+mn-cs"/>
              </a:rPr>
              <a:t>D+ → K−K+π+ </a:t>
            </a:r>
            <a:endParaRPr lang="is-IS" dirty="0" smtClean="0"/>
          </a:p>
          <a:p>
            <a:endParaRPr lang="en-US" dirty="0"/>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84</a:t>
            </a:fld>
            <a:endParaRPr lang="en-US" altLang="x-none"/>
          </a:p>
        </p:txBody>
      </p:sp>
    </p:spTree>
    <p:extLst>
      <p:ext uri="{BB962C8B-B14F-4D97-AF65-F5344CB8AC3E}">
        <p14:creationId xmlns:p14="http://schemas.microsoft.com/office/powerpoint/2010/main" val="1622836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Blue</a:t>
            </a:r>
            <a:r>
              <a:rPr lang="en-US" baseline="0" dirty="0" smtClean="0"/>
              <a:t> = CPV measurements, Black = “rates”</a:t>
            </a:r>
            <a:endParaRPr lang="en-US" dirty="0"/>
          </a:p>
        </p:txBody>
      </p:sp>
      <p:sp>
        <p:nvSpPr>
          <p:cNvPr id="4" name="Slide Number Placeholder 3"/>
          <p:cNvSpPr>
            <a:spLocks noGrp="1"/>
          </p:cNvSpPr>
          <p:nvPr>
            <p:ph type="sldNum" sz="quarter" idx="10"/>
          </p:nvPr>
        </p:nvSpPr>
        <p:spPr/>
        <p:txBody>
          <a:bodyPr/>
          <a:lstStyle/>
          <a:p>
            <a:fld id="{85642CCD-3639-4A03-A448-91AF94ED8C6E}" type="slidenum">
              <a:rPr lang="en-US" smtClean="0"/>
              <a:t>86</a:t>
            </a:fld>
            <a:endParaRPr lang="en-US"/>
          </a:p>
        </p:txBody>
      </p:sp>
    </p:spTree>
    <p:extLst>
      <p:ext uri="{BB962C8B-B14F-4D97-AF65-F5344CB8AC3E}">
        <p14:creationId xmlns:p14="http://schemas.microsoft.com/office/powerpoint/2010/main" val="181936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xfrm>
            <a:off x="457200" y="720725"/>
            <a:ext cx="6400800" cy="3600450"/>
          </a:xfrm>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nl-NL" altLang="x-none">
              <a:latin typeface="Times New Roman" charset="0"/>
              <a:ea typeface="ＭＳ Ｐゴシック" charset="-128"/>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eaLnBrk="0" hangingPunct="0">
              <a:defRPr sz="1400" b="1" i="1">
                <a:solidFill>
                  <a:schemeClr val="accent2"/>
                </a:solidFill>
                <a:latin typeface="Verdana" charset="0"/>
                <a:ea typeface="ＭＳ Ｐゴシック" charset="-128"/>
              </a:defRPr>
            </a:lvl1pPr>
            <a:lvl2pPr marL="742950" indent="-285750" defTabSz="949325" eaLnBrk="0" hangingPunct="0">
              <a:defRPr sz="1400" b="1" i="1">
                <a:solidFill>
                  <a:schemeClr val="accent2"/>
                </a:solidFill>
                <a:latin typeface="Verdana" charset="0"/>
                <a:ea typeface="ＭＳ Ｐゴシック" charset="-128"/>
              </a:defRPr>
            </a:lvl2pPr>
            <a:lvl3pPr marL="1143000" indent="-228600" defTabSz="949325" eaLnBrk="0" hangingPunct="0">
              <a:defRPr sz="1400" b="1" i="1">
                <a:solidFill>
                  <a:schemeClr val="accent2"/>
                </a:solidFill>
                <a:latin typeface="Verdana" charset="0"/>
                <a:ea typeface="ＭＳ Ｐゴシック" charset="-128"/>
              </a:defRPr>
            </a:lvl3pPr>
            <a:lvl4pPr marL="1600200" indent="-228600" defTabSz="949325" eaLnBrk="0" hangingPunct="0">
              <a:defRPr sz="1400" b="1" i="1">
                <a:solidFill>
                  <a:schemeClr val="accent2"/>
                </a:solidFill>
                <a:latin typeface="Verdana" charset="0"/>
                <a:ea typeface="ＭＳ Ｐゴシック" charset="-128"/>
              </a:defRPr>
            </a:lvl4pPr>
            <a:lvl5pPr marL="2057400" indent="-228600" defTabSz="949325" eaLnBrk="0" hangingPunct="0">
              <a:defRPr sz="1400" b="1" i="1">
                <a:solidFill>
                  <a:schemeClr val="accent2"/>
                </a:solidFill>
                <a:latin typeface="Verdana" charset="0"/>
                <a:ea typeface="ＭＳ Ｐゴシック" charset="-128"/>
              </a:defRPr>
            </a:lvl5pPr>
            <a:lvl6pPr marL="2514600" indent="-228600" defTabSz="949325"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defTabSz="949325"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defTabSz="949325"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defTabSz="949325"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fld id="{1135B3D9-75B0-AF4F-B9DF-480B167090D2}" type="slidenum">
              <a:rPr lang="en-US" altLang="x-none" sz="1300" b="0" i="0">
                <a:solidFill>
                  <a:schemeClr val="tx1"/>
                </a:solidFill>
                <a:latin typeface="Times New Roman" charset="0"/>
              </a:rPr>
              <a:pPr eaLnBrk="1" hangingPunct="1"/>
              <a:t>9</a:t>
            </a:fld>
            <a:endParaRPr lang="en-US" altLang="x-none" sz="1300" b="0" i="0">
              <a:solidFill>
                <a:schemeClr val="tx1"/>
              </a:solidFill>
              <a:latin typeface="Times New Roman" charset="0"/>
            </a:endParaRPr>
          </a:p>
        </p:txBody>
      </p:sp>
    </p:spTree>
    <p:extLst>
      <p:ext uri="{BB962C8B-B14F-4D97-AF65-F5344CB8AC3E}">
        <p14:creationId xmlns:p14="http://schemas.microsoft.com/office/powerpoint/2010/main" val="1320348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smtClean="0">
                <a:solidFill>
                  <a:schemeClr val="tx1"/>
                </a:solidFill>
                <a:effectLst/>
                <a:latin typeface="Arial" charset="0"/>
                <a:ea typeface="ＭＳ Ｐゴシック" charset="-128"/>
                <a:cs typeface="+mn-cs"/>
              </a:rPr>
              <a:t>Exclusive</a:t>
            </a:r>
            <a:r>
              <a:rPr lang="en-US" sz="1200" b="0" i="0" kern="1200" dirty="0" smtClean="0">
                <a:solidFill>
                  <a:schemeClr val="tx1"/>
                </a:solidFill>
                <a:effectLst/>
                <a:latin typeface="Arial" charset="0"/>
                <a:ea typeface="ＭＳ Ｐゴシック" charset="-128"/>
                <a:cs typeface="+mn-cs"/>
              </a:rPr>
              <a:t> implies that you have measured the energy and momenta of </a:t>
            </a:r>
            <a:r>
              <a:rPr lang="en-US" sz="1200" b="0" i="1" kern="1200" dirty="0" smtClean="0">
                <a:solidFill>
                  <a:schemeClr val="tx1"/>
                </a:solidFill>
                <a:effectLst/>
                <a:latin typeface="Arial" charset="0"/>
                <a:ea typeface="ＭＳ Ｐゴシック" charset="-128"/>
                <a:cs typeface="+mn-cs"/>
              </a:rPr>
              <a:t>all</a:t>
            </a:r>
            <a:r>
              <a:rPr lang="en-US" sz="1200" b="0" i="0" kern="1200" dirty="0" smtClean="0">
                <a:solidFill>
                  <a:schemeClr val="tx1"/>
                </a:solidFill>
                <a:effectLst/>
                <a:latin typeface="Arial" charset="0"/>
                <a:ea typeface="ＭＳ Ｐゴシック" charset="-128"/>
                <a:cs typeface="+mn-cs"/>
              </a:rPr>
              <a:t> the products (well, with an exception I'll discuss below). </a:t>
            </a:r>
            <a:r>
              <a:rPr lang="en-US" sz="1200" b="1" i="0" kern="1200" dirty="0" smtClean="0">
                <a:solidFill>
                  <a:schemeClr val="tx1"/>
                </a:solidFill>
                <a:effectLst/>
                <a:latin typeface="Arial" charset="0"/>
                <a:ea typeface="ＭＳ Ｐゴシック" charset="-128"/>
                <a:cs typeface="+mn-cs"/>
              </a:rPr>
              <a:t>Inclusive</a:t>
            </a:r>
            <a:r>
              <a:rPr lang="en-US" sz="1200" b="0" i="0" kern="1200" dirty="0" smtClean="0">
                <a:solidFill>
                  <a:schemeClr val="tx1"/>
                </a:solidFill>
                <a:effectLst/>
                <a:latin typeface="Arial" charset="0"/>
                <a:ea typeface="ＭＳ Ｐゴシック" charset="-128"/>
                <a:cs typeface="+mn-cs"/>
              </a:rPr>
              <a:t> means that you may have left some of the products unmeasured.</a:t>
            </a:r>
          </a:p>
          <a:p>
            <a:pPr fontAlgn="base"/>
            <a:r>
              <a:rPr lang="en-US" sz="1200" b="0" i="0" kern="1200" dirty="0" smtClean="0">
                <a:solidFill>
                  <a:schemeClr val="tx1"/>
                </a:solidFill>
                <a:effectLst/>
                <a:latin typeface="Arial" charset="0"/>
                <a:ea typeface="ＭＳ Ｐゴシック" charset="-128"/>
                <a:cs typeface="+mn-cs"/>
              </a:rPr>
              <a:t>This applies to scattering processes as well as decays.</a:t>
            </a:r>
          </a:p>
          <a:p>
            <a:pPr fontAlgn="base"/>
            <a:r>
              <a:rPr lang="en-US" sz="1200" b="0" i="0" kern="1200" dirty="0" smtClean="0">
                <a:solidFill>
                  <a:schemeClr val="tx1"/>
                </a:solidFill>
                <a:effectLst/>
                <a:latin typeface="Arial" charset="0"/>
                <a:ea typeface="ＭＳ Ｐゴシック" charset="-128"/>
                <a:cs typeface="+mn-cs"/>
              </a:rPr>
              <a:t>Some things to note:</a:t>
            </a:r>
          </a:p>
          <a:p>
            <a:pPr fontAlgn="base"/>
            <a:r>
              <a:rPr lang="en-US" sz="1200" b="0" i="0" kern="1200" dirty="0" smtClean="0">
                <a:solidFill>
                  <a:schemeClr val="tx1"/>
                </a:solidFill>
                <a:effectLst/>
                <a:latin typeface="Arial" charset="0"/>
                <a:ea typeface="ＭＳ Ｐゴシック" charset="-128"/>
                <a:cs typeface="+mn-cs"/>
              </a:rPr>
              <a:t>Exclusive measurements allow you to nail down </a:t>
            </a:r>
            <a:r>
              <a:rPr lang="en-US" sz="1200" b="0" i="1" kern="1200" dirty="0" smtClean="0">
                <a:solidFill>
                  <a:schemeClr val="tx1"/>
                </a:solidFill>
                <a:effectLst/>
                <a:latin typeface="Arial" charset="0"/>
                <a:ea typeface="ＭＳ Ｐゴシック" charset="-128"/>
                <a:cs typeface="+mn-cs"/>
              </a:rPr>
              <a:t>one</a:t>
            </a:r>
            <a:r>
              <a:rPr lang="en-US" sz="1200" b="0" i="0" kern="1200" dirty="0" smtClean="0">
                <a:solidFill>
                  <a:schemeClr val="tx1"/>
                </a:solidFill>
                <a:effectLst/>
                <a:latin typeface="Arial" charset="0"/>
                <a:ea typeface="ＭＳ Ｐゴシック" charset="-128"/>
                <a:cs typeface="+mn-cs"/>
              </a:rPr>
              <a:t>, well defined physics process, while inclusive measurements may tell you about a collection of processes</a:t>
            </a:r>
          </a:p>
          <a:p>
            <a:pPr fontAlgn="base"/>
            <a:r>
              <a:rPr lang="en-US" sz="1200" b="0" i="0" kern="1200" dirty="0" smtClean="0">
                <a:solidFill>
                  <a:schemeClr val="tx1"/>
                </a:solidFill>
                <a:effectLst/>
                <a:latin typeface="Arial" charset="0"/>
                <a:ea typeface="ＭＳ Ｐゴシック" charset="-128"/>
                <a:cs typeface="+mn-cs"/>
              </a:rPr>
              <a:t>It is generally difficult to measure neutral particles</a:t>
            </a:r>
          </a:p>
          <a:p>
            <a:pPr fontAlgn="base"/>
            <a:r>
              <a:rPr lang="en-US" sz="1200" b="0" i="0" kern="1200" dirty="0" smtClean="0">
                <a:solidFill>
                  <a:schemeClr val="tx1"/>
                </a:solidFill>
                <a:effectLst/>
                <a:latin typeface="Arial" charset="0"/>
                <a:ea typeface="ＭＳ Ｐゴシック" charset="-128"/>
                <a:cs typeface="+mn-cs"/>
              </a:rPr>
              <a:t>If there are more than a couple of products it begins to require a lot of instrumentation to reliably collect them all and (crucially) to know how well you have done so</a:t>
            </a:r>
          </a:p>
          <a:p>
            <a:pPr fontAlgn="base"/>
            <a:r>
              <a:rPr lang="en-US" sz="1200" b="0" i="0" kern="1200" dirty="0" smtClean="0">
                <a:solidFill>
                  <a:schemeClr val="tx1"/>
                </a:solidFill>
                <a:effectLst/>
                <a:latin typeface="Arial" charset="0"/>
                <a:ea typeface="ＭＳ Ｐゴシック" charset="-128"/>
                <a:cs typeface="+mn-cs"/>
              </a:rPr>
              <a:t>In the process you are asking about the neutrino is necessarily unobserved rendering the measurement inclusive, further an </a:t>
            </a:r>
            <a:r>
              <a:rPr lang="en-US" sz="1200" b="0" i="0" u="none" strike="noStrike" kern="1200" dirty="0" smtClean="0">
                <a:solidFill>
                  <a:schemeClr val="tx1"/>
                </a:solidFill>
                <a:effectLst/>
                <a:latin typeface="Arial" charset="0"/>
                <a:ea typeface="ＭＳ Ｐゴシック" charset="-128"/>
                <a:cs typeface="+mn-cs"/>
              </a:rPr>
              <a:t>XX</a:t>
            </a:r>
            <a:r>
              <a:rPr lang="en-US" sz="1200" b="0" i="0" kern="1200" dirty="0" smtClean="0">
                <a:solidFill>
                  <a:schemeClr val="tx1"/>
                </a:solidFill>
                <a:effectLst/>
                <a:latin typeface="Arial" charset="0"/>
                <a:ea typeface="ＭＳ Ｐゴシック" charset="-128"/>
                <a:cs typeface="+mn-cs"/>
              </a:rPr>
              <a:t> in the final state is often used to indicate unmeasured and unspecified stuff (i.e. it means the measurement is inclusive by design). Here unspecified includes case in high acceptance instruments where you consider all events with the specified products: those for which we know </a:t>
            </a:r>
            <a:r>
              <a:rPr lang="en-US" sz="1200" b="0" i="0" u="none" strike="noStrike" kern="1200" dirty="0" smtClean="0">
                <a:solidFill>
                  <a:schemeClr val="tx1"/>
                </a:solidFill>
                <a:effectLst/>
                <a:latin typeface="Arial" charset="0"/>
                <a:ea typeface="ＭＳ Ｐゴシック" charset="-128"/>
                <a:cs typeface="+mn-cs"/>
              </a:rPr>
              <a:t>XX</a:t>
            </a:r>
            <a:r>
              <a:rPr lang="en-US" sz="1200" b="0" i="0" kern="1200" dirty="0" smtClean="0">
                <a:solidFill>
                  <a:schemeClr val="tx1"/>
                </a:solidFill>
                <a:effectLst/>
                <a:latin typeface="Arial" charset="0"/>
                <a:ea typeface="ＭＳ Ｐゴシック" charset="-128"/>
                <a:cs typeface="+mn-cs"/>
              </a:rPr>
              <a:t> is empty those for which </a:t>
            </a:r>
            <a:r>
              <a:rPr lang="en-US" sz="1200" b="0" i="0" u="none" strike="noStrike" kern="1200" dirty="0" smtClean="0">
                <a:solidFill>
                  <a:schemeClr val="tx1"/>
                </a:solidFill>
                <a:effectLst/>
                <a:latin typeface="Arial" charset="0"/>
                <a:ea typeface="ＭＳ Ｐゴシック" charset="-128"/>
                <a:cs typeface="+mn-cs"/>
              </a:rPr>
              <a:t>XX</a:t>
            </a:r>
            <a:r>
              <a:rPr lang="en-US" sz="1200" b="0" i="0" kern="1200" dirty="0" smtClean="0">
                <a:solidFill>
                  <a:schemeClr val="tx1"/>
                </a:solidFill>
                <a:effectLst/>
                <a:latin typeface="Arial" charset="0"/>
                <a:ea typeface="ＭＳ Ｐゴシック" charset="-128"/>
                <a:cs typeface="+mn-cs"/>
              </a:rPr>
              <a:t> is non-empty and well characterized, and those for which </a:t>
            </a:r>
            <a:r>
              <a:rPr lang="en-US" sz="1200" b="0" i="0" u="none" strike="noStrike" kern="1200" dirty="0" smtClean="0">
                <a:solidFill>
                  <a:schemeClr val="tx1"/>
                </a:solidFill>
                <a:effectLst/>
                <a:latin typeface="Arial" charset="0"/>
                <a:ea typeface="ＭＳ Ｐゴシック" charset="-128"/>
                <a:cs typeface="+mn-cs"/>
              </a:rPr>
              <a:t>XX</a:t>
            </a:r>
            <a:r>
              <a:rPr lang="en-US" sz="1200" b="0" i="0" kern="1200" dirty="0" smtClean="0">
                <a:solidFill>
                  <a:schemeClr val="tx1"/>
                </a:solidFill>
                <a:effectLst/>
                <a:latin typeface="Arial" charset="0"/>
                <a:ea typeface="ＭＳ Ｐゴシック" charset="-128"/>
                <a:cs typeface="+mn-cs"/>
              </a:rPr>
              <a:t> is ill-characterized.</a:t>
            </a:r>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88</a:t>
            </a:fld>
            <a:endParaRPr lang="en-US" altLang="x-none"/>
          </a:p>
        </p:txBody>
      </p:sp>
    </p:spTree>
    <p:extLst>
      <p:ext uri="{BB962C8B-B14F-4D97-AF65-F5344CB8AC3E}">
        <p14:creationId xmlns:p14="http://schemas.microsoft.com/office/powerpoint/2010/main" val="1761508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Arial" charset="0"/>
                <a:ea typeface="ＭＳ Ｐゴシック" charset="-128"/>
                <a:cs typeface="+mn-cs"/>
              </a:rPr>
              <a:t>Gronau</a:t>
            </a:r>
            <a:r>
              <a:rPr lang="en-US" sz="1200" kern="1200" dirty="0" smtClean="0">
                <a:solidFill>
                  <a:schemeClr val="tx1"/>
                </a:solidFill>
                <a:effectLst/>
                <a:latin typeface="Arial" charset="0"/>
                <a:ea typeface="ＭＳ Ｐゴシック" charset="-128"/>
                <a:cs typeface="+mn-cs"/>
              </a:rPr>
              <a:t>-London-Wyler (GLW) and the Atwood-</a:t>
            </a:r>
            <a:r>
              <a:rPr lang="en-US" sz="1200" kern="1200" dirty="0" err="1" smtClean="0">
                <a:solidFill>
                  <a:schemeClr val="tx1"/>
                </a:solidFill>
                <a:effectLst/>
                <a:latin typeface="Arial" charset="0"/>
                <a:ea typeface="ＭＳ Ｐゴシック" charset="-128"/>
                <a:cs typeface="+mn-cs"/>
              </a:rPr>
              <a:t>Dunietz</a:t>
            </a:r>
            <a:r>
              <a:rPr lang="en-US" sz="1200" kern="1200" dirty="0" smtClean="0">
                <a:solidFill>
                  <a:schemeClr val="tx1"/>
                </a:solidFill>
                <a:effectLst/>
                <a:latin typeface="Arial" charset="0"/>
                <a:ea typeface="ＭＳ Ｐゴシック" charset="-128"/>
                <a:cs typeface="+mn-cs"/>
              </a:rPr>
              <a:t>-</a:t>
            </a:r>
            <a:r>
              <a:rPr lang="en-US" sz="1200" kern="1200" dirty="0" err="1" smtClean="0">
                <a:solidFill>
                  <a:schemeClr val="tx1"/>
                </a:solidFill>
                <a:effectLst/>
                <a:latin typeface="Arial" charset="0"/>
                <a:ea typeface="ＭＳ Ｐゴシック" charset="-128"/>
                <a:cs typeface="+mn-cs"/>
              </a:rPr>
              <a:t>Soni</a:t>
            </a:r>
            <a:r>
              <a:rPr lang="en-US" sz="1200" kern="1200" dirty="0" smtClean="0">
                <a:solidFill>
                  <a:schemeClr val="tx1"/>
                </a:solidFill>
                <a:effectLst/>
                <a:latin typeface="Arial" charset="0"/>
                <a:ea typeface="ＭＳ Ｐゴシック" charset="-128"/>
                <a:cs typeface="+mn-cs"/>
              </a:rPr>
              <a:t> (ADS) </a:t>
            </a:r>
            <a:r>
              <a:rPr lang="en-US" sz="1200" b="0" i="0" u="none" strike="noStrike" kern="1200" dirty="0" smtClean="0">
                <a:solidFill>
                  <a:schemeClr val="tx1"/>
                </a:solidFill>
                <a:effectLst/>
                <a:latin typeface="Arial" charset="0"/>
                <a:ea typeface="ＭＳ Ｐゴシック" charset="-128"/>
                <a:cs typeface="+mn-cs"/>
                <a:hlinkClick r:id="rId3"/>
              </a:rPr>
              <a:t>Anjan Giri</a:t>
            </a:r>
            <a:r>
              <a:rPr lang="en-US" sz="1200" b="0" i="0" kern="1200" dirty="0" smtClean="0">
                <a:solidFill>
                  <a:schemeClr val="tx1"/>
                </a:solidFill>
                <a:effectLst/>
                <a:latin typeface="Arial" charset="0"/>
                <a:ea typeface="ＭＳ Ｐゴシック" charset="-128"/>
                <a:cs typeface="+mn-cs"/>
              </a:rPr>
              <a:t>, </a:t>
            </a:r>
            <a:r>
              <a:rPr lang="en-US" sz="1200" b="0" i="0" u="none" strike="noStrike" kern="1200" dirty="0" smtClean="0">
                <a:solidFill>
                  <a:schemeClr val="tx1"/>
                </a:solidFill>
                <a:effectLst/>
                <a:latin typeface="Arial" charset="0"/>
                <a:ea typeface="ＭＳ Ｐゴシック" charset="-128"/>
                <a:cs typeface="+mn-cs"/>
                <a:hlinkClick r:id="rId4"/>
              </a:rPr>
              <a:t>Yuval Grossman</a:t>
            </a:r>
            <a:r>
              <a:rPr lang="en-US" sz="1200" b="0" i="0" kern="1200" dirty="0" smtClean="0">
                <a:solidFill>
                  <a:schemeClr val="tx1"/>
                </a:solidFill>
                <a:effectLst/>
                <a:latin typeface="Arial" charset="0"/>
                <a:ea typeface="ＭＳ Ｐゴシック" charset="-128"/>
                <a:cs typeface="+mn-cs"/>
              </a:rPr>
              <a:t>, </a:t>
            </a:r>
            <a:r>
              <a:rPr lang="en-US" sz="1200" b="0" i="0" u="none" strike="noStrike" kern="1200" dirty="0" smtClean="0">
                <a:solidFill>
                  <a:schemeClr val="tx1"/>
                </a:solidFill>
                <a:effectLst/>
                <a:latin typeface="Arial" charset="0"/>
                <a:ea typeface="ＭＳ Ｐゴシック" charset="-128"/>
                <a:cs typeface="+mn-cs"/>
                <a:hlinkClick r:id="rId5"/>
              </a:rPr>
              <a:t>Abner Soffer</a:t>
            </a:r>
            <a:r>
              <a:rPr lang="en-US" sz="1200" b="0" i="0" kern="1200" dirty="0" smtClean="0">
                <a:solidFill>
                  <a:schemeClr val="tx1"/>
                </a:solidFill>
                <a:effectLst/>
                <a:latin typeface="Arial" charset="0"/>
                <a:ea typeface="ＭＳ Ｐゴシック" charset="-128"/>
                <a:cs typeface="+mn-cs"/>
              </a:rPr>
              <a:t>, </a:t>
            </a:r>
            <a:r>
              <a:rPr lang="en-US" sz="1200" b="0" i="0" u="none" strike="noStrike" kern="1200" dirty="0" smtClean="0">
                <a:solidFill>
                  <a:schemeClr val="tx1"/>
                </a:solidFill>
                <a:effectLst/>
                <a:latin typeface="Arial" charset="0"/>
                <a:ea typeface="ＭＳ Ｐゴシック" charset="-128"/>
                <a:cs typeface="+mn-cs"/>
                <a:hlinkClick r:id="rId6"/>
              </a:rPr>
              <a:t>Jure Zupan</a:t>
            </a:r>
            <a:r>
              <a:rPr lang="en-US" sz="1200" b="0" i="0" u="none" strike="noStrike" kern="1200" dirty="0" smtClean="0">
                <a:solidFill>
                  <a:schemeClr val="tx1"/>
                </a:solidFill>
                <a:effectLst/>
                <a:latin typeface="Arial" charset="0"/>
                <a:ea typeface="ＭＳ Ｐゴシック" charset="-128"/>
                <a:cs typeface="+mn-cs"/>
              </a:rPr>
              <a:t> (GGSD)</a:t>
            </a:r>
            <a:endParaRPr lang="en-US" sz="1200" kern="1200" dirty="0" smtClean="0">
              <a:solidFill>
                <a:schemeClr val="tx1"/>
              </a:solidFill>
              <a:effectLst/>
              <a:latin typeface="Arial" charset="0"/>
              <a:ea typeface="ＭＳ Ｐゴシック"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128"/>
                <a:cs typeface="+mn-cs"/>
              </a:rPr>
              <a:t>In the first method the information of the CP even eigenstates, where a D ̃ decays to π+π− or K+K− is used. Note that re- construction of the CP odd eigenstates, which include neutral particles, is rather challenging in </a:t>
            </a:r>
            <a:r>
              <a:rPr lang="en-US" sz="1200" kern="1200" dirty="0" err="1" smtClean="0">
                <a:solidFill>
                  <a:schemeClr val="tx1"/>
                </a:solidFill>
                <a:effectLst/>
                <a:latin typeface="Arial" charset="0"/>
                <a:ea typeface="ＭＳ Ｐゴシック" charset="-128"/>
                <a:cs typeface="+mn-cs"/>
              </a:rPr>
              <a:t>LHCb</a:t>
            </a:r>
            <a:r>
              <a:rPr lang="en-US" sz="1200" kern="1200" dirty="0" smtClean="0">
                <a:solidFill>
                  <a:schemeClr val="tx1"/>
                </a:solidFill>
                <a:effectLst/>
                <a:latin typeface="Arial" charset="0"/>
                <a:ea typeface="ＭＳ Ｐゴシック" charset="-128"/>
                <a:cs typeface="+mn-cs"/>
              </a:rPr>
              <a:t> and is not considered in this analysis. The ADS method ex- </a:t>
            </a:r>
            <a:r>
              <a:rPr lang="en-US" sz="1200" kern="1200" dirty="0" err="1" smtClean="0">
                <a:solidFill>
                  <a:schemeClr val="tx1"/>
                </a:solidFill>
                <a:effectLst/>
                <a:latin typeface="Arial" charset="0"/>
                <a:ea typeface="ＭＳ Ｐゴシック" charset="-128"/>
                <a:cs typeface="+mn-cs"/>
              </a:rPr>
              <a:t>ploits</a:t>
            </a:r>
            <a:r>
              <a:rPr lang="en-US" sz="1200" kern="1200" dirty="0" smtClean="0">
                <a:solidFill>
                  <a:schemeClr val="tx1"/>
                </a:solidFill>
                <a:effectLst/>
                <a:latin typeface="Arial" charset="0"/>
                <a:ea typeface="ＭＳ Ｐゴシック" charset="-128"/>
                <a:cs typeface="+mn-cs"/>
              </a:rPr>
              <a:t> the interference between the </a:t>
            </a:r>
            <a:r>
              <a:rPr lang="en-US" sz="1200" kern="1200" dirty="0" err="1" smtClean="0">
                <a:solidFill>
                  <a:schemeClr val="tx1"/>
                </a:solidFill>
                <a:effectLst/>
                <a:latin typeface="Arial" charset="0"/>
                <a:ea typeface="ＭＳ Ｐゴシック" charset="-128"/>
                <a:cs typeface="+mn-cs"/>
              </a:rPr>
              <a:t>favoured</a:t>
            </a:r>
            <a:r>
              <a:rPr lang="en-US" sz="1200" kern="1200" dirty="0" smtClean="0">
                <a:solidFill>
                  <a:schemeClr val="tx1"/>
                </a:solidFill>
                <a:effectLst/>
                <a:latin typeface="Arial" charset="0"/>
                <a:ea typeface="ＭＳ Ｐゴシック" charset="-128"/>
                <a:cs typeface="+mn-cs"/>
              </a:rPr>
              <a:t> and </a:t>
            </a:r>
            <a:r>
              <a:rPr lang="en-US" sz="1200" kern="1200" dirty="0" err="1" smtClean="0">
                <a:solidFill>
                  <a:schemeClr val="tx1"/>
                </a:solidFill>
                <a:effectLst/>
                <a:latin typeface="Arial" charset="0"/>
                <a:ea typeface="ＭＳ Ｐゴシック" charset="-128"/>
                <a:cs typeface="+mn-cs"/>
              </a:rPr>
              <a:t>dou</a:t>
            </a:r>
            <a:r>
              <a:rPr lang="en-US" sz="1200" kern="1200" dirty="0" smtClean="0">
                <a:solidFill>
                  <a:schemeClr val="tx1"/>
                </a:solidFill>
                <a:effectLst/>
                <a:latin typeface="Arial" charset="0"/>
                <a:ea typeface="ＭＳ Ｐゴシック" charset="-128"/>
                <a:cs typeface="+mn-cs"/>
              </a:rPr>
              <a:t>- </a:t>
            </a:r>
            <a:r>
              <a:rPr lang="en-US" sz="1200" kern="1200" dirty="0" err="1" smtClean="0">
                <a:solidFill>
                  <a:schemeClr val="tx1"/>
                </a:solidFill>
                <a:effectLst/>
                <a:latin typeface="Arial" charset="0"/>
                <a:ea typeface="ＭＳ Ｐゴシック" charset="-128"/>
                <a:cs typeface="+mn-cs"/>
              </a:rPr>
              <a:t>ble</a:t>
            </a:r>
            <a:r>
              <a:rPr lang="en-US" sz="1200" kern="1200" dirty="0" smtClean="0">
                <a:solidFill>
                  <a:schemeClr val="tx1"/>
                </a:solidFill>
                <a:effectLst/>
                <a:latin typeface="Arial" charset="0"/>
                <a:ea typeface="ＭＳ Ｐゴシック" charset="-128"/>
                <a:cs typeface="+mn-cs"/>
              </a:rPr>
              <a:t> </a:t>
            </a:r>
            <a:r>
              <a:rPr lang="en-US" sz="1200" kern="1200" dirty="0" err="1" smtClean="0">
                <a:solidFill>
                  <a:schemeClr val="tx1"/>
                </a:solidFill>
                <a:effectLst/>
                <a:latin typeface="Arial" charset="0"/>
                <a:ea typeface="ＭＳ Ｐゴシック" charset="-128"/>
                <a:cs typeface="+mn-cs"/>
              </a:rPr>
              <a:t>Cabibbo</a:t>
            </a:r>
            <a:r>
              <a:rPr lang="en-US" sz="1200" kern="1200" dirty="0" smtClean="0">
                <a:solidFill>
                  <a:schemeClr val="tx1"/>
                </a:solidFill>
                <a:effectLst/>
                <a:latin typeface="Arial" charset="0"/>
                <a:ea typeface="ＭＳ Ｐゴシック" charset="-128"/>
                <a:cs typeface="+mn-cs"/>
              </a:rPr>
              <a:t> suppressed decay modes of the neutral D mesons to state such as Kπ or Kπππ.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128"/>
                <a:cs typeface="+mn-cs"/>
              </a:rPr>
              <a:t>5 unknowns (</a:t>
            </a:r>
            <a:r>
              <a:rPr lang="en-US" sz="1200" kern="1200" dirty="0" err="1" smtClean="0">
                <a:solidFill>
                  <a:schemeClr val="tx1"/>
                </a:solidFill>
                <a:effectLst/>
                <a:latin typeface="Arial" charset="0"/>
                <a:ea typeface="ＭＳ Ｐゴシック" charset="-128"/>
                <a:cs typeface="+mn-cs"/>
              </a:rPr>
              <a:t>γ</a:t>
            </a:r>
            <a:r>
              <a:rPr lang="en-US" sz="1200" kern="1200" dirty="0" smtClean="0">
                <a:solidFill>
                  <a:schemeClr val="tx1"/>
                </a:solidFill>
                <a:effectLst/>
                <a:latin typeface="Arial" charset="0"/>
                <a:ea typeface="ＭＳ Ｐゴシック" charset="-128"/>
                <a:cs typeface="+mn-cs"/>
              </a:rPr>
              <a:t>, </a:t>
            </a:r>
            <a:r>
              <a:rPr lang="en-US" sz="1200" kern="1200" dirty="0" err="1" smtClean="0">
                <a:solidFill>
                  <a:schemeClr val="tx1"/>
                </a:solidFill>
                <a:effectLst/>
                <a:latin typeface="Arial" charset="0"/>
                <a:ea typeface="ＭＳ Ｐゴシック" charset="-128"/>
                <a:cs typeface="+mn-cs"/>
              </a:rPr>
              <a:t>rB</a:t>
            </a:r>
            <a:r>
              <a:rPr lang="en-US" sz="1200" kern="1200" dirty="0" smtClean="0">
                <a:solidFill>
                  <a:schemeClr val="tx1"/>
                </a:solidFill>
                <a:effectLst/>
                <a:latin typeface="Arial" charset="0"/>
                <a:ea typeface="ＭＳ Ｐゴシック" charset="-128"/>
                <a:cs typeface="+mn-cs"/>
              </a:rPr>
              <a:t>, </a:t>
            </a:r>
            <a:r>
              <a:rPr lang="en-US" sz="1200" kern="1200" dirty="0" err="1" smtClean="0">
                <a:solidFill>
                  <a:schemeClr val="tx1"/>
                </a:solidFill>
                <a:effectLst/>
                <a:latin typeface="Arial" charset="0"/>
                <a:ea typeface="ＭＳ Ｐゴシック" charset="-128"/>
                <a:cs typeface="+mn-cs"/>
              </a:rPr>
              <a:t>δB</a:t>
            </a:r>
            <a:r>
              <a:rPr lang="en-US" sz="1200" kern="1200" dirty="0" smtClean="0">
                <a:solidFill>
                  <a:schemeClr val="tx1"/>
                </a:solidFill>
                <a:effectLst/>
                <a:latin typeface="Arial" charset="0"/>
                <a:ea typeface="ＭＳ Ｐゴシック" charset="-128"/>
                <a:cs typeface="+mn-cs"/>
              </a:rPr>
              <a:t>, </a:t>
            </a:r>
            <a:r>
              <a:rPr lang="en-US" sz="1200" kern="1200" dirty="0" err="1" smtClean="0">
                <a:solidFill>
                  <a:schemeClr val="tx1"/>
                </a:solidFill>
                <a:effectLst/>
                <a:latin typeface="Arial" charset="0"/>
                <a:ea typeface="ＭＳ Ｐゴシック" charset="-128"/>
                <a:cs typeface="+mn-cs"/>
              </a:rPr>
              <a:t>δD</a:t>
            </a:r>
            <a:r>
              <a:rPr lang="en-US" sz="1200" kern="1200" dirty="0" smtClean="0">
                <a:solidFill>
                  <a:schemeClr val="tx1"/>
                </a:solidFill>
                <a:effectLst/>
                <a:latin typeface="Arial" charset="0"/>
                <a:ea typeface="ＭＳ Ｐゴシック" charset="-128"/>
                <a:cs typeface="+mn-cs"/>
              </a:rPr>
              <a:t> and NKπ) and 6 observables.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89</a:t>
            </a:fld>
            <a:endParaRPr lang="en-US" altLang="x-none"/>
          </a:p>
        </p:txBody>
      </p:sp>
    </p:spTree>
    <p:extLst>
      <p:ext uri="{BB962C8B-B14F-4D97-AF65-F5344CB8AC3E}">
        <p14:creationId xmlns:p14="http://schemas.microsoft.com/office/powerpoint/2010/main" val="520091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96</a:t>
            </a:fld>
            <a:endParaRPr lang="en-US" altLang="x-none"/>
          </a:p>
        </p:txBody>
      </p:sp>
    </p:spTree>
    <p:extLst>
      <p:ext uri="{BB962C8B-B14F-4D97-AF65-F5344CB8AC3E}">
        <p14:creationId xmlns:p14="http://schemas.microsoft.com/office/powerpoint/2010/main" val="232181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97</a:t>
            </a:fld>
            <a:endParaRPr lang="en-US" altLang="x-none"/>
          </a:p>
        </p:txBody>
      </p:sp>
    </p:spTree>
    <p:extLst>
      <p:ext uri="{BB962C8B-B14F-4D97-AF65-F5344CB8AC3E}">
        <p14:creationId xmlns:p14="http://schemas.microsoft.com/office/powerpoint/2010/main" val="263954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642CCD-3639-4A03-A448-91AF94ED8C6E}" type="slidenum">
              <a:rPr lang="en-US" smtClean="0"/>
              <a:t>98</a:t>
            </a:fld>
            <a:endParaRPr lang="en-US"/>
          </a:p>
        </p:txBody>
      </p:sp>
    </p:spTree>
    <p:extLst>
      <p:ext uri="{BB962C8B-B14F-4D97-AF65-F5344CB8AC3E}">
        <p14:creationId xmlns:p14="http://schemas.microsoft.com/office/powerpoint/2010/main" val="325218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642CCD-3639-4A03-A448-91AF94ED8C6E}" type="slidenum">
              <a:rPr lang="en-US" smtClean="0"/>
              <a:t>99</a:t>
            </a:fld>
            <a:endParaRPr lang="en-US"/>
          </a:p>
        </p:txBody>
      </p:sp>
    </p:spTree>
    <p:extLst>
      <p:ext uri="{BB962C8B-B14F-4D97-AF65-F5344CB8AC3E}">
        <p14:creationId xmlns:p14="http://schemas.microsoft.com/office/powerpoint/2010/main" val="70852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degeneracy. Only the high state decays.</a:t>
            </a:r>
            <a:endParaRPr lang="en-US" dirty="0"/>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100</a:t>
            </a:fld>
            <a:endParaRPr lang="en-US" altLang="x-none"/>
          </a:p>
        </p:txBody>
      </p:sp>
    </p:spTree>
    <p:extLst>
      <p:ext uri="{BB962C8B-B14F-4D97-AF65-F5344CB8AC3E}">
        <p14:creationId xmlns:p14="http://schemas.microsoft.com/office/powerpoint/2010/main" val="117570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642CCD-3639-4A03-A448-91AF94ED8C6E}" type="slidenum">
              <a:rPr lang="en-US" smtClean="0"/>
              <a:t>102</a:t>
            </a:fld>
            <a:endParaRPr lang="en-US"/>
          </a:p>
        </p:txBody>
      </p:sp>
    </p:spTree>
    <p:extLst>
      <p:ext uri="{BB962C8B-B14F-4D97-AF65-F5344CB8AC3E}">
        <p14:creationId xmlns:p14="http://schemas.microsoft.com/office/powerpoint/2010/main" val="971239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642CCD-3639-4A03-A448-91AF94ED8C6E}" type="slidenum">
              <a:rPr lang="en-US" smtClean="0"/>
              <a:t>105</a:t>
            </a:fld>
            <a:endParaRPr lang="en-US"/>
          </a:p>
        </p:txBody>
      </p:sp>
    </p:spTree>
    <p:extLst>
      <p:ext uri="{BB962C8B-B14F-4D97-AF65-F5344CB8AC3E}">
        <p14:creationId xmlns:p14="http://schemas.microsoft.com/office/powerpoint/2010/main" val="193670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A discussion here on the P</a:t>
            </a:r>
            <a:r>
              <a:rPr lang="en-US" baseline="0" dirty="0" smtClean="0"/>
              <a:t> eigenvalue of three </a:t>
            </a:r>
            <a:r>
              <a:rPr lang="en-US" baseline="0" dirty="0" err="1" smtClean="0"/>
              <a:t>pions</a:t>
            </a:r>
            <a:r>
              <a:rPr lang="en-US" baseline="0" dirty="0" smtClean="0"/>
              <a:t> can be issued.</a:t>
            </a:r>
            <a:endParaRPr lang="en-US" dirty="0"/>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18</a:t>
            </a:fld>
            <a:endParaRPr lang="en-US" altLang="x-none"/>
          </a:p>
        </p:txBody>
      </p:sp>
    </p:spTree>
    <p:extLst>
      <p:ext uri="{BB962C8B-B14F-4D97-AF65-F5344CB8AC3E}">
        <p14:creationId xmlns:p14="http://schemas.microsoft.com/office/powerpoint/2010/main" val="676422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DC003-596F-433E-8F99-6085F7B374CD}" type="slidenum">
              <a:rPr lang="en-US"/>
              <a:pPr/>
              <a:t>20</a:t>
            </a:fld>
            <a:endParaRPr lang="en-US"/>
          </a:p>
        </p:txBody>
      </p:sp>
      <p:sp>
        <p:nvSpPr>
          <p:cNvPr id="524290" name="Rectangle 2"/>
          <p:cNvSpPr>
            <a:spLocks noGrp="1" noRot="1" noChangeAspect="1" noChangeArrowheads="1" noTextEdit="1"/>
          </p:cNvSpPr>
          <p:nvPr>
            <p:ph type="sldImg"/>
          </p:nvPr>
        </p:nvSpPr>
        <p:spPr>
          <a:xfrm>
            <a:off x="457200" y="720725"/>
            <a:ext cx="6400800" cy="3600450"/>
          </a:xfrm>
          <a:ln/>
        </p:spPr>
      </p:sp>
      <p:sp>
        <p:nvSpPr>
          <p:cNvPr id="524291" name="Rectangle 3"/>
          <p:cNvSpPr>
            <a:spLocks noGrp="1" noChangeArrowheads="1"/>
          </p:cNvSpPr>
          <p:nvPr>
            <p:ph type="body" idx="1"/>
          </p:nvPr>
        </p:nvSpPr>
        <p:spPr/>
        <p:txBody>
          <a:bodyPr/>
          <a:lstStyle/>
          <a:p>
            <a:r>
              <a:rPr lang="nl-NL" dirty="0" err="1" smtClean="0"/>
              <a:t>Kl-</a:t>
            </a:r>
            <a:r>
              <a:rPr lang="nl-NL" dirty="0" smtClean="0"/>
              <a:t>&gt; pi+pi-pi0</a:t>
            </a:r>
            <a:endParaRPr lang="nl-NL" dirty="0"/>
          </a:p>
        </p:txBody>
      </p:sp>
    </p:spTree>
    <p:extLst>
      <p:ext uri="{BB962C8B-B14F-4D97-AF65-F5344CB8AC3E}">
        <p14:creationId xmlns:p14="http://schemas.microsoft.com/office/powerpoint/2010/main" val="1865645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FE8FA7-28F2-AF48-9C9A-7CC176A7CD39}" type="slidenum">
              <a:rPr lang="en-US"/>
              <a:pPr/>
              <a:t>22</a:t>
            </a:fld>
            <a:endParaRPr lang="en-US"/>
          </a:p>
        </p:txBody>
      </p:sp>
      <p:sp>
        <p:nvSpPr>
          <p:cNvPr id="306178" name="Rectangle 2"/>
          <p:cNvSpPr>
            <a:spLocks noGrp="1" noRot="1" noChangeAspect="1" noChangeArrowheads="1"/>
          </p:cNvSpPr>
          <p:nvPr>
            <p:ph type="sldImg"/>
          </p:nvPr>
        </p:nvSpPr>
        <p:spPr bwMode="auto">
          <a:xfrm>
            <a:off x="457200" y="719138"/>
            <a:ext cx="6402388" cy="3602037"/>
          </a:xfrm>
          <a:prstGeom prst="rect">
            <a:avLst/>
          </a:prstGeom>
          <a:solidFill>
            <a:srgbClr val="FFFFFF"/>
          </a:solidFill>
          <a:ln>
            <a:solidFill>
              <a:srgbClr val="000000"/>
            </a:solidFill>
            <a:miter lim="800000"/>
            <a:headEnd/>
            <a:tailEnd/>
          </a:ln>
        </p:spPr>
      </p:sp>
      <p:sp>
        <p:nvSpPr>
          <p:cNvPr id="306179" name="Rectangle 3"/>
          <p:cNvSpPr>
            <a:spLocks noGrp="1" noChangeArrowheads="1"/>
          </p:cNvSpPr>
          <p:nvPr>
            <p:ph type="body" idx="1"/>
          </p:nvPr>
        </p:nvSpPr>
        <p:spPr bwMode="auto">
          <a:xfrm>
            <a:off x="974725" y="4560888"/>
            <a:ext cx="5365750" cy="4321175"/>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endParaRPr lang="es-ES"/>
          </a:p>
        </p:txBody>
      </p:sp>
    </p:spTree>
    <p:extLst>
      <p:ext uri="{BB962C8B-B14F-4D97-AF65-F5344CB8AC3E}">
        <p14:creationId xmlns:p14="http://schemas.microsoft.com/office/powerpoint/2010/main" val="30272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FE8FA7-28F2-AF48-9C9A-7CC176A7CD39}" type="slidenum">
              <a:rPr lang="en-US"/>
              <a:pPr/>
              <a:t>23</a:t>
            </a:fld>
            <a:endParaRPr lang="en-US"/>
          </a:p>
        </p:txBody>
      </p:sp>
      <p:sp>
        <p:nvSpPr>
          <p:cNvPr id="306178" name="Rectangle 2"/>
          <p:cNvSpPr>
            <a:spLocks noGrp="1" noRot="1" noChangeAspect="1" noChangeArrowheads="1"/>
          </p:cNvSpPr>
          <p:nvPr>
            <p:ph type="sldImg"/>
          </p:nvPr>
        </p:nvSpPr>
        <p:spPr bwMode="auto">
          <a:xfrm>
            <a:off x="457200" y="719138"/>
            <a:ext cx="6402388" cy="3602037"/>
          </a:xfrm>
          <a:prstGeom prst="rect">
            <a:avLst/>
          </a:prstGeom>
          <a:solidFill>
            <a:srgbClr val="FFFFFF"/>
          </a:solidFill>
          <a:ln>
            <a:solidFill>
              <a:srgbClr val="000000"/>
            </a:solidFill>
            <a:miter lim="800000"/>
            <a:headEnd/>
            <a:tailEnd/>
          </a:ln>
        </p:spPr>
      </p:sp>
      <p:sp>
        <p:nvSpPr>
          <p:cNvPr id="306179" name="Rectangle 3"/>
          <p:cNvSpPr>
            <a:spLocks noGrp="1" noChangeArrowheads="1"/>
          </p:cNvSpPr>
          <p:nvPr>
            <p:ph type="body" idx="1"/>
          </p:nvPr>
        </p:nvSpPr>
        <p:spPr bwMode="auto">
          <a:xfrm>
            <a:off x="974725" y="4560888"/>
            <a:ext cx="5365750" cy="4321175"/>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endParaRPr lang="es-ES"/>
          </a:p>
        </p:txBody>
      </p:sp>
    </p:spTree>
    <p:extLst>
      <p:ext uri="{BB962C8B-B14F-4D97-AF65-F5344CB8AC3E}">
        <p14:creationId xmlns:p14="http://schemas.microsoft.com/office/powerpoint/2010/main" val="687494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A</a:t>
            </a:r>
            <a:r>
              <a:rPr lang="en-US" baseline="0" dirty="0" smtClean="0"/>
              <a:t> similar diagram can explain the oscillation of neutral mesons.</a:t>
            </a:r>
            <a:endParaRPr lang="en-US" dirty="0"/>
          </a:p>
        </p:txBody>
      </p:sp>
      <p:sp>
        <p:nvSpPr>
          <p:cNvPr id="4" name="Slide Number Placeholder 3"/>
          <p:cNvSpPr>
            <a:spLocks noGrp="1"/>
          </p:cNvSpPr>
          <p:nvPr>
            <p:ph type="sldNum" sz="quarter" idx="10"/>
          </p:nvPr>
        </p:nvSpPr>
        <p:spPr/>
        <p:txBody>
          <a:bodyPr/>
          <a:lstStyle/>
          <a:p>
            <a:pPr>
              <a:defRPr/>
            </a:pPr>
            <a:fld id="{44765D1F-4379-C040-94DA-DBEE51AFF96F}" type="slidenum">
              <a:rPr lang="en-US" altLang="x-none" smtClean="0"/>
              <a:pPr>
                <a:defRPr/>
              </a:pPr>
              <a:t>27</a:t>
            </a:fld>
            <a:endParaRPr lang="en-US" altLang="x-none"/>
          </a:p>
        </p:txBody>
      </p:sp>
    </p:spTree>
    <p:extLst>
      <p:ext uri="{BB962C8B-B14F-4D97-AF65-F5344CB8AC3E}">
        <p14:creationId xmlns:p14="http://schemas.microsoft.com/office/powerpoint/2010/main" val="1938328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BF769416-6E59-C441-A0C7-AE33F0194169}" type="slidenum">
              <a:rPr lang="en-US">
                <a:latin typeface="Arial" charset="0"/>
              </a:rPr>
              <a:pPr/>
              <a:t>29</a:t>
            </a:fld>
            <a:endParaRPr lang="en-US">
              <a:latin typeface="Arial" charset="0"/>
            </a:endParaRPr>
          </a:p>
        </p:txBody>
      </p:sp>
      <p:sp>
        <p:nvSpPr>
          <p:cNvPr id="21507" name="Rectangle 2"/>
          <p:cNvSpPr>
            <a:spLocks noGrp="1" noRot="1" noChangeAspect="1" noChangeArrowheads="1" noTextEdit="1"/>
          </p:cNvSpPr>
          <p:nvPr>
            <p:ph type="sldImg"/>
          </p:nvPr>
        </p:nvSpPr>
        <p:spPr>
          <a:xfrm>
            <a:off x="457200" y="720725"/>
            <a:ext cx="6400800" cy="3600450"/>
          </a:xfrm>
          <a:ln/>
        </p:spPr>
      </p:sp>
      <p:sp>
        <p:nvSpPr>
          <p:cNvPr id="21508" name="Rectangle 3"/>
          <p:cNvSpPr>
            <a:spLocks noGrp="1" noChangeArrowheads="1"/>
          </p:cNvSpPr>
          <p:nvPr>
            <p:ph type="body" idx="1"/>
          </p:nvPr>
        </p:nvSpPr>
        <p:spPr>
          <a:noFill/>
          <a:ln/>
        </p:spPr>
        <p:txBody>
          <a:bodyPr/>
          <a:lstStyle/>
          <a:p>
            <a:endParaRPr lang="en-US">
              <a:latin typeface="Arial"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1219702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FE8FA7-28F2-AF48-9C9A-7CC176A7CD39}" type="slidenum">
              <a:rPr lang="en-US"/>
              <a:pPr/>
              <a:t>30</a:t>
            </a:fld>
            <a:endParaRPr lang="en-US"/>
          </a:p>
        </p:txBody>
      </p:sp>
      <p:sp>
        <p:nvSpPr>
          <p:cNvPr id="306178" name="Rectangle 2"/>
          <p:cNvSpPr>
            <a:spLocks noGrp="1" noRot="1" noChangeAspect="1" noChangeArrowheads="1"/>
          </p:cNvSpPr>
          <p:nvPr>
            <p:ph type="sldImg"/>
          </p:nvPr>
        </p:nvSpPr>
        <p:spPr bwMode="auto">
          <a:xfrm>
            <a:off x="457200" y="719138"/>
            <a:ext cx="6402388" cy="3602037"/>
          </a:xfrm>
          <a:prstGeom prst="rect">
            <a:avLst/>
          </a:prstGeom>
          <a:solidFill>
            <a:srgbClr val="FFFFFF"/>
          </a:solidFill>
          <a:ln>
            <a:solidFill>
              <a:srgbClr val="000000"/>
            </a:solidFill>
            <a:miter lim="800000"/>
            <a:headEnd/>
            <a:tailEnd/>
          </a:ln>
        </p:spPr>
      </p:sp>
      <p:sp>
        <p:nvSpPr>
          <p:cNvPr id="306179" name="Rectangle 3"/>
          <p:cNvSpPr>
            <a:spLocks noGrp="1" noChangeArrowheads="1"/>
          </p:cNvSpPr>
          <p:nvPr>
            <p:ph type="body" idx="1"/>
          </p:nvPr>
        </p:nvSpPr>
        <p:spPr bwMode="auto">
          <a:xfrm>
            <a:off x="974725" y="4560888"/>
            <a:ext cx="5365750" cy="4321175"/>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endParaRPr lang="es-ES"/>
          </a:p>
        </p:txBody>
      </p:sp>
    </p:spTree>
    <p:extLst>
      <p:ext uri="{BB962C8B-B14F-4D97-AF65-F5344CB8AC3E}">
        <p14:creationId xmlns:p14="http://schemas.microsoft.com/office/powerpoint/2010/main" val="663092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smtClean="0"/>
            </a:lvl1pPr>
          </a:lstStyle>
          <a:p>
            <a:pPr>
              <a:defRPr/>
            </a:pPr>
            <a:fld id="{92ABB1D9-020B-9047-AF27-CF83FCBA62F4}" type="slidenum">
              <a:rPr lang="en-US" altLang="x-none"/>
              <a:pPr>
                <a:defRPr/>
              </a:pPr>
              <a:t>‹#›</a:t>
            </a:fld>
            <a:endParaRPr lang="en-US" altLang="x-none"/>
          </a:p>
        </p:txBody>
      </p:sp>
      <p:sp>
        <p:nvSpPr>
          <p:cNvPr id="5" name="Rectangle 5"/>
          <p:cNvSpPr>
            <a:spLocks noGrp="1" noChangeArrowheads="1"/>
          </p:cNvSpPr>
          <p:nvPr>
            <p:ph type="ftr" sz="quarter" idx="11"/>
          </p:nvPr>
        </p:nvSpPr>
        <p:spPr>
          <a:xfrm>
            <a:off x="6299200" y="6248400"/>
            <a:ext cx="4309301" cy="476250"/>
          </a:xfrm>
          <a:prstGeom prst="rect">
            <a:avLst/>
          </a:prstGeom>
        </p:spPr>
        <p:txBody>
          <a:bodyPr/>
          <a:lstStyle>
            <a:lvl1pPr>
              <a:defRPr sz="1400" smtClean="0">
                <a:ea typeface="Arial Unicode MS" charset="0"/>
              </a:defRPr>
            </a:lvl1pPr>
          </a:lstStyle>
          <a:p>
            <a:pPr>
              <a:defRPr/>
            </a:pPr>
            <a:r>
              <a:rPr lang="en-US" altLang="x-none" sz="1800" b="1" dirty="0" smtClean="0">
                <a:ea typeface="ＭＳ Ｐゴシック" charset="-128"/>
              </a:rPr>
              <a:t>Cibrán Santamarina</a:t>
            </a:r>
          </a:p>
          <a:p>
            <a:pPr>
              <a:defRPr/>
            </a:pPr>
            <a:r>
              <a:rPr lang="en-US" altLang="x-none" sz="1200" i="1" dirty="0" smtClean="0">
                <a:ea typeface="ＭＳ Ｐゴシック" charset="-128"/>
              </a:rPr>
              <a:t>Universidade de Santiago de Compostela</a:t>
            </a:r>
            <a:endParaRPr lang="en-US" altLang="x-none" sz="1200" i="1" dirty="0"/>
          </a:p>
        </p:txBody>
      </p:sp>
      <p:sp>
        <p:nvSpPr>
          <p:cNvPr id="6" name="Rectangle 4"/>
          <p:cNvSpPr>
            <a:spLocks noGrp="1" noChangeArrowheads="1"/>
          </p:cNvSpPr>
          <p:nvPr>
            <p:ph type="dt" sz="half" idx="12"/>
          </p:nvPr>
        </p:nvSpPr>
        <p:spPr/>
        <p:txBody>
          <a:bodyPr/>
          <a:lstStyle>
            <a:lvl1pPr>
              <a:spcBef>
                <a:spcPct val="0"/>
              </a:spcBef>
              <a:buFontTx/>
              <a:buNone/>
              <a:defRPr sz="1200">
                <a:solidFill>
                  <a:srgbClr val="A50021"/>
                </a:solidFill>
                <a:latin typeface="Lucida Grande" charset="0"/>
              </a:defRPr>
            </a:lvl1pPr>
          </a:lstStyle>
          <a:p>
            <a:r>
              <a:rPr lang="gl-ES" altLang="x-none" smtClean="0">
                <a:solidFill>
                  <a:srgbClr val="990033"/>
                </a:solidFill>
              </a:rPr>
              <a:t>TAE 2017 Benasque, September 8-10</a:t>
            </a:r>
            <a:endParaRPr lang="en-US" altLang="x-none" dirty="0" smtClean="0"/>
          </a:p>
        </p:txBody>
      </p:sp>
    </p:spTree>
    <p:extLst>
      <p:ext uri="{BB962C8B-B14F-4D97-AF65-F5344CB8AC3E}">
        <p14:creationId xmlns:p14="http://schemas.microsoft.com/office/powerpoint/2010/main" val="811298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smtClean="0"/>
            </a:lvl1pPr>
          </a:lstStyle>
          <a:p>
            <a:pPr>
              <a:defRPr/>
            </a:pPr>
            <a:fld id="{16D98C42-D48D-6B4F-BF12-E853D8092755}" type="slidenum">
              <a:rPr lang="en-US" altLang="x-none"/>
              <a:pPr>
                <a:defRPr/>
              </a:pPr>
              <a:t>‹#›</a:t>
            </a:fld>
            <a:endParaRPr lang="en-US" altLang="x-none"/>
          </a:p>
        </p:txBody>
      </p:sp>
      <p:sp>
        <p:nvSpPr>
          <p:cNvPr id="5" name="Rectangle 5"/>
          <p:cNvSpPr>
            <a:spLocks noGrp="1" noChangeArrowheads="1"/>
          </p:cNvSpPr>
          <p:nvPr>
            <p:ph type="ftr" sz="quarter" idx="11"/>
          </p:nvPr>
        </p:nvSpPr>
        <p:spPr>
          <a:xfrm>
            <a:off x="6299200" y="6248400"/>
            <a:ext cx="4213291" cy="476250"/>
          </a:xfrm>
          <a:prstGeom prst="rect">
            <a:avLst/>
          </a:prstGeom>
        </p:spPr>
        <p:txBody>
          <a:bodyPr/>
          <a:lstStyle>
            <a:lvl1pPr>
              <a:defRPr sz="1800" smtClean="0">
                <a:ea typeface="Arial Unicode MS" charset="0"/>
              </a:defRPr>
            </a:lvl1pPr>
          </a:lstStyle>
          <a:p>
            <a:pPr>
              <a:defRPr/>
            </a:pPr>
            <a:r>
              <a:rPr lang="en-US" altLang="x-none" b="1" dirty="0" smtClean="0">
                <a:ea typeface="ＭＳ Ｐゴシック" charset="-128"/>
              </a:rPr>
              <a:t>Cibrán Santamarina </a:t>
            </a:r>
          </a:p>
          <a:p>
            <a:pPr>
              <a:defRPr/>
            </a:pPr>
            <a:r>
              <a:rPr lang="en-US" altLang="x-none" sz="1200" i="1" dirty="0" smtClean="0">
                <a:ea typeface="ＭＳ Ｐゴシック" charset="-128"/>
              </a:rPr>
              <a:t>Universidade de Santiago de Compostela</a:t>
            </a:r>
            <a:endParaRPr lang="en-US" altLang="x-none" sz="1200" i="1" dirty="0"/>
          </a:p>
        </p:txBody>
      </p:sp>
      <p:sp>
        <p:nvSpPr>
          <p:cNvPr id="6" name="Rectangle 4"/>
          <p:cNvSpPr>
            <a:spLocks noGrp="1" noChangeArrowheads="1"/>
          </p:cNvSpPr>
          <p:nvPr>
            <p:ph type="dt" sz="half" idx="12"/>
          </p:nvPr>
        </p:nvSpPr>
        <p:spPr/>
        <p:txBody>
          <a:bodyPr/>
          <a:lstStyle>
            <a:lvl1pPr>
              <a:spcBef>
                <a:spcPct val="0"/>
              </a:spcBef>
              <a:buFontTx/>
              <a:buNone/>
              <a:defRPr sz="1200">
                <a:solidFill>
                  <a:srgbClr val="A50021"/>
                </a:solidFill>
                <a:latin typeface="Lucida Grande" charset="0"/>
              </a:defRPr>
            </a:lvl1pPr>
          </a:lstStyle>
          <a:p>
            <a:r>
              <a:rPr lang="gl-ES" altLang="x-none" smtClean="0">
                <a:solidFill>
                  <a:srgbClr val="990033"/>
                </a:solidFill>
              </a:rPr>
              <a:t>TAE 2017 Benasque, September 8-10</a:t>
            </a:r>
            <a:endParaRPr lang="en-US" altLang="x-none" dirty="0"/>
          </a:p>
        </p:txBody>
      </p:sp>
    </p:spTree>
    <p:extLst>
      <p:ext uri="{BB962C8B-B14F-4D97-AF65-F5344CB8AC3E}">
        <p14:creationId xmlns:p14="http://schemas.microsoft.com/office/powerpoint/2010/main" val="618281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152401"/>
            <a:ext cx="29210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1"/>
            <a:ext cx="855980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smtClean="0"/>
            </a:lvl1pPr>
          </a:lstStyle>
          <a:p>
            <a:pPr>
              <a:defRPr/>
            </a:pPr>
            <a:fld id="{98889833-5FD6-EC45-B284-C5063FC68E2B}" type="slidenum">
              <a:rPr lang="en-US" altLang="x-none"/>
              <a:pPr>
                <a:defRPr/>
              </a:pPr>
              <a:t>‹#›</a:t>
            </a:fld>
            <a:endParaRPr lang="en-US" altLang="x-none"/>
          </a:p>
        </p:txBody>
      </p:sp>
      <p:sp>
        <p:nvSpPr>
          <p:cNvPr id="5" name="Rectangle 5"/>
          <p:cNvSpPr>
            <a:spLocks noGrp="1" noChangeArrowheads="1"/>
          </p:cNvSpPr>
          <p:nvPr>
            <p:ph type="ftr" sz="quarter" idx="11"/>
          </p:nvPr>
        </p:nvSpPr>
        <p:spPr>
          <a:xfrm>
            <a:off x="6299200" y="6248400"/>
            <a:ext cx="4213291" cy="476250"/>
          </a:xfrm>
          <a:prstGeom prst="rect">
            <a:avLst/>
          </a:prstGeom>
        </p:spPr>
        <p:txBody>
          <a:bodyPr/>
          <a:lstStyle>
            <a:lvl1pPr>
              <a:defRPr sz="1800" smtClean="0">
                <a:ea typeface="Arial Unicode MS" charset="0"/>
              </a:defRPr>
            </a:lvl1pPr>
          </a:lstStyle>
          <a:p>
            <a:pPr>
              <a:defRPr/>
            </a:pPr>
            <a:r>
              <a:rPr lang="en-US" altLang="x-none" b="1" dirty="0" smtClean="0">
                <a:ea typeface="ＭＳ Ｐゴシック" charset="-128"/>
              </a:rPr>
              <a:t>Cibrán Santamarina </a:t>
            </a:r>
          </a:p>
          <a:p>
            <a:pPr>
              <a:defRPr/>
            </a:pPr>
            <a:r>
              <a:rPr lang="en-US" altLang="x-none" sz="1200" i="1" dirty="0" smtClean="0">
                <a:ea typeface="ＭＳ Ｐゴシック" charset="-128"/>
              </a:rPr>
              <a:t>Universidade de Santiago de Compostela</a:t>
            </a:r>
            <a:endParaRPr lang="en-US" altLang="x-none" sz="1200" i="1" dirty="0"/>
          </a:p>
        </p:txBody>
      </p:sp>
      <p:sp>
        <p:nvSpPr>
          <p:cNvPr id="6" name="Rectangle 4"/>
          <p:cNvSpPr>
            <a:spLocks noGrp="1" noChangeArrowheads="1"/>
          </p:cNvSpPr>
          <p:nvPr>
            <p:ph type="dt" sz="half" idx="12"/>
          </p:nvPr>
        </p:nvSpPr>
        <p:spPr/>
        <p:txBody>
          <a:bodyPr/>
          <a:lstStyle>
            <a:lvl1pPr>
              <a:spcBef>
                <a:spcPct val="0"/>
              </a:spcBef>
              <a:buFontTx/>
              <a:buNone/>
              <a:defRPr sz="1200">
                <a:solidFill>
                  <a:srgbClr val="A50021"/>
                </a:solidFill>
                <a:latin typeface="Lucida Grande" charset="0"/>
              </a:defRPr>
            </a:lvl1pPr>
          </a:lstStyle>
          <a:p>
            <a:r>
              <a:rPr lang="gl-ES" altLang="x-none" smtClean="0">
                <a:solidFill>
                  <a:srgbClr val="990033"/>
                </a:solidFill>
              </a:rPr>
              <a:t>TAE 2017 Benasque, September 8-10</a:t>
            </a:r>
            <a:endParaRPr lang="en-US" altLang="x-none" dirty="0"/>
          </a:p>
        </p:txBody>
      </p:sp>
    </p:spTree>
    <p:extLst>
      <p:ext uri="{BB962C8B-B14F-4D97-AF65-F5344CB8AC3E}">
        <p14:creationId xmlns:p14="http://schemas.microsoft.com/office/powerpoint/2010/main" val="1938345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6840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09600" y="1524000"/>
            <a:ext cx="5384800" cy="4525963"/>
          </a:xfrm>
        </p:spPr>
        <p:txBody>
          <a:bodyPr/>
          <a:lstStyle/>
          <a:p>
            <a:pPr lvl="0"/>
            <a:r>
              <a:rPr lang="en-US" noProof="0" smtClean="0"/>
              <a:t>Click icon to add chart</a:t>
            </a:r>
            <a:endParaRPr lang="en-US" noProof="0"/>
          </a:p>
        </p:txBody>
      </p:sp>
      <p:sp>
        <p:nvSpPr>
          <p:cNvPr id="4" name="Text Placeholder 3"/>
          <p:cNvSpPr>
            <a:spLocks noGrp="1"/>
          </p:cNvSpPr>
          <p:nvPr>
            <p:ph type="body" sz="half" idx="2"/>
          </p:nvPr>
        </p:nvSpPr>
        <p:spPr>
          <a:xfrm>
            <a:off x="6197600" y="1524000"/>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a:lstStyle>
            <a:lvl1pPr>
              <a:defRPr smtClean="0"/>
            </a:lvl1pPr>
          </a:lstStyle>
          <a:p>
            <a:pPr>
              <a:defRPr/>
            </a:pPr>
            <a:fld id="{DC356C68-4517-1142-8AAC-02C93680EAD4}" type="slidenum">
              <a:rPr lang="en-US" altLang="x-none"/>
              <a:pPr>
                <a:defRPr/>
              </a:pPr>
              <a:t>‹#›</a:t>
            </a:fld>
            <a:endParaRPr lang="en-US" altLang="x-none"/>
          </a:p>
        </p:txBody>
      </p:sp>
      <p:sp>
        <p:nvSpPr>
          <p:cNvPr id="6" name="Footer Placeholder 5"/>
          <p:cNvSpPr>
            <a:spLocks noGrp="1" noChangeArrowheads="1"/>
          </p:cNvSpPr>
          <p:nvPr>
            <p:ph type="ftr" sz="quarter" idx="11"/>
          </p:nvPr>
        </p:nvSpPr>
        <p:spPr>
          <a:xfrm>
            <a:off x="6299200" y="6248400"/>
            <a:ext cx="4405312" cy="476250"/>
          </a:xfrm>
          <a:prstGeom prst="rect">
            <a:avLst/>
          </a:prstGeom>
        </p:spPr>
        <p:txBody>
          <a:bodyPr/>
          <a:lstStyle>
            <a:lvl1pPr>
              <a:defRPr sz="1800" smtClean="0">
                <a:ea typeface="Arial Unicode MS" charset="0"/>
              </a:defRPr>
            </a:lvl1pPr>
          </a:lstStyle>
          <a:p>
            <a:pPr>
              <a:defRPr/>
            </a:pPr>
            <a:r>
              <a:rPr lang="en-US" altLang="x-none" b="1" dirty="0" smtClean="0">
                <a:ea typeface="ＭＳ Ｐゴシック" charset="-128"/>
              </a:rPr>
              <a:t>Cibrán Santamarina </a:t>
            </a:r>
          </a:p>
          <a:p>
            <a:pPr>
              <a:defRPr/>
            </a:pPr>
            <a:r>
              <a:rPr lang="en-US" altLang="x-none" sz="1200" i="1" dirty="0" smtClean="0">
                <a:ea typeface="ＭＳ Ｐゴシック" charset="-128"/>
              </a:rPr>
              <a:t>Universidade de Santiago de Compostela</a:t>
            </a:r>
            <a:endParaRPr lang="en-US" altLang="x-none" sz="1200" i="1" dirty="0"/>
          </a:p>
        </p:txBody>
      </p:sp>
      <p:sp>
        <p:nvSpPr>
          <p:cNvPr id="7" name="Rectangle 4"/>
          <p:cNvSpPr>
            <a:spLocks noGrp="1" noChangeArrowheads="1"/>
          </p:cNvSpPr>
          <p:nvPr>
            <p:ph type="dt" sz="half" idx="12"/>
          </p:nvPr>
        </p:nvSpPr>
        <p:spPr/>
        <p:txBody>
          <a:bodyPr/>
          <a:lstStyle>
            <a:lvl1pPr>
              <a:spcBef>
                <a:spcPct val="0"/>
              </a:spcBef>
              <a:buFontTx/>
              <a:buNone/>
              <a:defRPr sz="1200">
                <a:solidFill>
                  <a:srgbClr val="A50021"/>
                </a:solidFill>
                <a:latin typeface="Lucida Grande" charset="0"/>
              </a:defRPr>
            </a:lvl1pPr>
          </a:lstStyle>
          <a:p>
            <a:r>
              <a:rPr lang="gl-ES" altLang="x-none" smtClean="0">
                <a:solidFill>
                  <a:srgbClr val="990033"/>
                </a:solidFill>
              </a:rPr>
              <a:t>TAE 2017 Benasque, September 8-10</a:t>
            </a:r>
            <a:endParaRPr lang="en-US" altLang="x-none" dirty="0"/>
          </a:p>
        </p:txBody>
      </p:sp>
    </p:spTree>
    <p:extLst>
      <p:ext uri="{BB962C8B-B14F-4D97-AF65-F5344CB8AC3E}">
        <p14:creationId xmlns:p14="http://schemas.microsoft.com/office/powerpoint/2010/main" val="44175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smtClean="0"/>
            </a:lvl1pPr>
          </a:lstStyle>
          <a:p>
            <a:pPr>
              <a:defRPr/>
            </a:pPr>
            <a:fld id="{D2762E48-1EA4-184C-B98B-E8AB950FD816}" type="slidenum">
              <a:rPr lang="en-US" altLang="x-none"/>
              <a:pPr>
                <a:defRPr/>
              </a:pPr>
              <a:t>‹#›</a:t>
            </a:fld>
            <a:endParaRPr lang="en-US" altLang="x-none"/>
          </a:p>
        </p:txBody>
      </p:sp>
      <p:sp>
        <p:nvSpPr>
          <p:cNvPr id="5" name="Rectangle 5"/>
          <p:cNvSpPr>
            <a:spLocks noGrp="1" noChangeArrowheads="1"/>
          </p:cNvSpPr>
          <p:nvPr>
            <p:ph type="ftr" sz="quarter" idx="11"/>
          </p:nvPr>
        </p:nvSpPr>
        <p:spPr>
          <a:xfrm>
            <a:off x="6299200" y="6248400"/>
            <a:ext cx="4213291" cy="476250"/>
          </a:xfrm>
          <a:prstGeom prst="rect">
            <a:avLst/>
          </a:prstGeom>
        </p:spPr>
        <p:txBody>
          <a:bodyPr/>
          <a:lstStyle>
            <a:lvl1pPr>
              <a:defRPr sz="1800" smtClean="0">
                <a:ea typeface="Arial Unicode MS" charset="0"/>
              </a:defRPr>
            </a:lvl1pPr>
          </a:lstStyle>
          <a:p>
            <a:pPr>
              <a:defRPr/>
            </a:pPr>
            <a:r>
              <a:rPr lang="en-US" altLang="x-none" b="1" dirty="0" smtClean="0">
                <a:ea typeface="ＭＳ Ｐゴシック" charset="-128"/>
              </a:rPr>
              <a:t>Cibrán Santamarina </a:t>
            </a:r>
          </a:p>
          <a:p>
            <a:pPr>
              <a:defRPr/>
            </a:pPr>
            <a:r>
              <a:rPr lang="en-US" altLang="x-none" sz="1200" i="1" dirty="0" smtClean="0">
                <a:ea typeface="ＭＳ Ｐゴシック" charset="-128"/>
              </a:rPr>
              <a:t>Universidade de Santiago de Compostela</a:t>
            </a:r>
            <a:endParaRPr lang="en-US" altLang="x-none" sz="1200" i="1" dirty="0"/>
          </a:p>
        </p:txBody>
      </p:sp>
      <p:sp>
        <p:nvSpPr>
          <p:cNvPr id="6" name="Rectangle 4"/>
          <p:cNvSpPr>
            <a:spLocks noGrp="1" noChangeArrowheads="1"/>
          </p:cNvSpPr>
          <p:nvPr>
            <p:ph type="dt" sz="half" idx="12"/>
          </p:nvPr>
        </p:nvSpPr>
        <p:spPr/>
        <p:txBody>
          <a:bodyPr/>
          <a:lstStyle>
            <a:lvl1pPr>
              <a:spcBef>
                <a:spcPct val="0"/>
              </a:spcBef>
              <a:buFontTx/>
              <a:buNone/>
              <a:defRPr sz="1200">
                <a:solidFill>
                  <a:srgbClr val="A50021"/>
                </a:solidFill>
                <a:latin typeface="Lucida Grande" charset="0"/>
              </a:defRPr>
            </a:lvl1pPr>
          </a:lstStyle>
          <a:p>
            <a:pPr>
              <a:defRPr/>
            </a:pPr>
            <a:r>
              <a:rPr lang="gl-ES" smtClean="0"/>
              <a:t>TAE 2017 Benasque, September 8-10</a:t>
            </a:r>
            <a:endParaRPr/>
          </a:p>
        </p:txBody>
      </p:sp>
    </p:spTree>
    <p:extLst>
      <p:ext uri="{BB962C8B-B14F-4D97-AF65-F5344CB8AC3E}">
        <p14:creationId xmlns:p14="http://schemas.microsoft.com/office/powerpoint/2010/main" val="112266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smtClean="0"/>
            </a:lvl1pPr>
          </a:lstStyle>
          <a:p>
            <a:pPr>
              <a:defRPr/>
            </a:pPr>
            <a:fld id="{4329E1F6-BEB2-3E46-8C69-961F311964D3}" type="slidenum">
              <a:rPr lang="en-US" altLang="x-none"/>
              <a:pPr>
                <a:defRPr/>
              </a:pPr>
              <a:t>‹#›</a:t>
            </a:fld>
            <a:endParaRPr lang="en-US" altLang="x-none"/>
          </a:p>
        </p:txBody>
      </p:sp>
      <p:sp>
        <p:nvSpPr>
          <p:cNvPr id="5" name="Rectangle 5"/>
          <p:cNvSpPr>
            <a:spLocks noGrp="1" noChangeArrowheads="1"/>
          </p:cNvSpPr>
          <p:nvPr>
            <p:ph type="ftr" sz="quarter" idx="11"/>
          </p:nvPr>
        </p:nvSpPr>
        <p:spPr>
          <a:xfrm>
            <a:off x="6299200" y="6248400"/>
            <a:ext cx="4309301" cy="476250"/>
          </a:xfrm>
          <a:prstGeom prst="rect">
            <a:avLst/>
          </a:prstGeom>
        </p:spPr>
        <p:txBody>
          <a:bodyPr/>
          <a:lstStyle>
            <a:lvl1pPr>
              <a:defRPr sz="1800" smtClean="0">
                <a:ea typeface="Arial Unicode MS" charset="0"/>
              </a:defRPr>
            </a:lvl1pPr>
          </a:lstStyle>
          <a:p>
            <a:pPr>
              <a:defRPr/>
            </a:pPr>
            <a:r>
              <a:rPr lang="en-US" altLang="x-none" b="1" dirty="0" smtClean="0">
                <a:ea typeface="ＭＳ Ｐゴシック" charset="-128"/>
              </a:rPr>
              <a:t>Cibrán Santamarina </a:t>
            </a:r>
          </a:p>
          <a:p>
            <a:pPr>
              <a:defRPr/>
            </a:pPr>
            <a:r>
              <a:rPr lang="en-US" altLang="x-none" sz="1200" i="1" dirty="0" smtClean="0">
                <a:ea typeface="ＭＳ Ｐゴシック" charset="-128"/>
              </a:rPr>
              <a:t>Universidade de Santiago de Compostela</a:t>
            </a:r>
            <a:endParaRPr lang="en-US" altLang="x-none" sz="1200" i="1" dirty="0"/>
          </a:p>
        </p:txBody>
      </p:sp>
      <p:sp>
        <p:nvSpPr>
          <p:cNvPr id="6" name="Rectangle 4"/>
          <p:cNvSpPr>
            <a:spLocks noGrp="1" noChangeArrowheads="1"/>
          </p:cNvSpPr>
          <p:nvPr>
            <p:ph type="dt" sz="half" idx="12"/>
          </p:nvPr>
        </p:nvSpPr>
        <p:spPr/>
        <p:txBody>
          <a:bodyPr/>
          <a:lstStyle>
            <a:lvl1pPr>
              <a:spcBef>
                <a:spcPct val="0"/>
              </a:spcBef>
              <a:buFontTx/>
              <a:buNone/>
              <a:defRPr sz="1200">
                <a:solidFill>
                  <a:srgbClr val="A50021"/>
                </a:solidFill>
                <a:latin typeface="Lucida Grande" charset="0"/>
              </a:defRPr>
            </a:lvl1pPr>
          </a:lstStyle>
          <a:p>
            <a:r>
              <a:rPr lang="gl-ES" altLang="x-none" smtClean="0">
                <a:solidFill>
                  <a:srgbClr val="990033"/>
                </a:solidFill>
              </a:rPr>
              <a:t>TAE 2017 Benasque, September 8-10</a:t>
            </a:r>
            <a:endParaRPr lang="en-US" altLang="x-none" dirty="0"/>
          </a:p>
        </p:txBody>
      </p:sp>
    </p:spTree>
    <p:extLst>
      <p:ext uri="{BB962C8B-B14F-4D97-AF65-F5344CB8AC3E}">
        <p14:creationId xmlns:p14="http://schemas.microsoft.com/office/powerpoint/2010/main" val="89847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5240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a:lstStyle>
            <a:lvl1pPr>
              <a:defRPr smtClean="0"/>
            </a:lvl1pPr>
          </a:lstStyle>
          <a:p>
            <a:pPr>
              <a:defRPr/>
            </a:pPr>
            <a:fld id="{6E8E469A-A52E-0443-B813-30931ACE4A10}" type="slidenum">
              <a:rPr lang="en-US" altLang="x-none"/>
              <a:pPr>
                <a:defRPr/>
              </a:pPr>
              <a:t>‹#›</a:t>
            </a:fld>
            <a:endParaRPr lang="en-US" altLang="x-none"/>
          </a:p>
        </p:txBody>
      </p:sp>
      <p:sp>
        <p:nvSpPr>
          <p:cNvPr id="6" name="Footer Placeholder 5"/>
          <p:cNvSpPr>
            <a:spLocks noGrp="1" noChangeArrowheads="1"/>
          </p:cNvSpPr>
          <p:nvPr>
            <p:ph type="ftr" sz="quarter" idx="11"/>
          </p:nvPr>
        </p:nvSpPr>
        <p:spPr>
          <a:xfrm>
            <a:off x="6299200" y="6248400"/>
            <a:ext cx="4309301" cy="476250"/>
          </a:xfrm>
          <a:prstGeom prst="rect">
            <a:avLst/>
          </a:prstGeom>
        </p:spPr>
        <p:txBody>
          <a:bodyPr/>
          <a:lstStyle>
            <a:lvl1pPr>
              <a:defRPr sz="1800" smtClean="0">
                <a:ea typeface="Arial Unicode MS" charset="0"/>
              </a:defRPr>
            </a:lvl1pPr>
          </a:lstStyle>
          <a:p>
            <a:pPr>
              <a:defRPr/>
            </a:pPr>
            <a:r>
              <a:rPr lang="en-US" altLang="x-none" b="1" dirty="0" smtClean="0">
                <a:ea typeface="ＭＳ Ｐゴシック" charset="-128"/>
              </a:rPr>
              <a:t>Cibrán Santamarina </a:t>
            </a:r>
          </a:p>
          <a:p>
            <a:pPr>
              <a:defRPr/>
            </a:pPr>
            <a:r>
              <a:rPr lang="en-US" altLang="x-none" sz="1200" i="1" dirty="0" smtClean="0">
                <a:ea typeface="ＭＳ Ｐゴシック" charset="-128"/>
              </a:rPr>
              <a:t>Universidade de Santiago de Compostela</a:t>
            </a:r>
            <a:endParaRPr lang="en-US" altLang="x-none" sz="1200" i="1" dirty="0"/>
          </a:p>
        </p:txBody>
      </p:sp>
      <p:sp>
        <p:nvSpPr>
          <p:cNvPr id="7" name="Rectangle 4"/>
          <p:cNvSpPr>
            <a:spLocks noGrp="1" noChangeArrowheads="1"/>
          </p:cNvSpPr>
          <p:nvPr>
            <p:ph type="dt" sz="half" idx="12"/>
          </p:nvPr>
        </p:nvSpPr>
        <p:spPr/>
        <p:txBody>
          <a:bodyPr/>
          <a:lstStyle>
            <a:lvl1pPr>
              <a:spcBef>
                <a:spcPct val="0"/>
              </a:spcBef>
              <a:buFontTx/>
              <a:buNone/>
              <a:defRPr sz="1200">
                <a:solidFill>
                  <a:srgbClr val="A50021"/>
                </a:solidFill>
                <a:latin typeface="Lucida Grande" charset="0"/>
              </a:defRPr>
            </a:lvl1pPr>
          </a:lstStyle>
          <a:p>
            <a:r>
              <a:rPr lang="gl-ES" altLang="x-none" smtClean="0">
                <a:solidFill>
                  <a:srgbClr val="990033"/>
                </a:solidFill>
              </a:rPr>
              <a:t>TAE 2017 Benasque, September 8-10</a:t>
            </a:r>
            <a:endParaRPr lang="en-US" altLang="x-none" dirty="0"/>
          </a:p>
        </p:txBody>
      </p:sp>
    </p:spTree>
    <p:extLst>
      <p:ext uri="{BB962C8B-B14F-4D97-AF65-F5344CB8AC3E}">
        <p14:creationId xmlns:p14="http://schemas.microsoft.com/office/powerpoint/2010/main" val="1733500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8"/>
          <p:cNvSpPr>
            <a:spLocks noGrp="1"/>
          </p:cNvSpPr>
          <p:nvPr>
            <p:ph type="sldNum" sz="quarter" idx="10"/>
          </p:nvPr>
        </p:nvSpPr>
        <p:spPr/>
        <p:txBody>
          <a:bodyPr/>
          <a:lstStyle>
            <a:lvl1pPr>
              <a:defRPr smtClean="0"/>
            </a:lvl1pPr>
          </a:lstStyle>
          <a:p>
            <a:pPr>
              <a:defRPr/>
            </a:pPr>
            <a:fld id="{67BB21E8-846C-1940-95FA-11337ACF63C3}" type="slidenum">
              <a:rPr lang="en-US" altLang="x-none"/>
              <a:pPr>
                <a:defRPr/>
              </a:pPr>
              <a:t>‹#›</a:t>
            </a:fld>
            <a:endParaRPr lang="en-US" altLang="x-none"/>
          </a:p>
        </p:txBody>
      </p:sp>
      <p:sp>
        <p:nvSpPr>
          <p:cNvPr id="8" name="Rectangle 5"/>
          <p:cNvSpPr>
            <a:spLocks noGrp="1" noChangeArrowheads="1"/>
          </p:cNvSpPr>
          <p:nvPr>
            <p:ph type="ftr" sz="quarter" idx="11"/>
          </p:nvPr>
        </p:nvSpPr>
        <p:spPr>
          <a:xfrm>
            <a:off x="6299200" y="6248400"/>
            <a:ext cx="4117280" cy="476250"/>
          </a:xfrm>
          <a:prstGeom prst="rect">
            <a:avLst/>
          </a:prstGeom>
        </p:spPr>
        <p:txBody>
          <a:bodyPr/>
          <a:lstStyle>
            <a:lvl1pPr>
              <a:defRPr sz="1800" smtClean="0">
                <a:ea typeface="Arial Unicode MS" charset="0"/>
              </a:defRPr>
            </a:lvl1pPr>
          </a:lstStyle>
          <a:p>
            <a:pPr>
              <a:defRPr/>
            </a:pPr>
            <a:r>
              <a:rPr lang="en-US" altLang="x-none" b="1" dirty="0" smtClean="0">
                <a:ea typeface="ＭＳ Ｐゴシック" charset="-128"/>
              </a:rPr>
              <a:t>Cibrán Santamarina </a:t>
            </a:r>
          </a:p>
          <a:p>
            <a:pPr>
              <a:defRPr/>
            </a:pPr>
            <a:r>
              <a:rPr lang="en-US" altLang="x-none" sz="1200" i="1" dirty="0" smtClean="0">
                <a:ea typeface="ＭＳ Ｐゴシック" charset="-128"/>
              </a:rPr>
              <a:t>Universidade de Santiago de Compostela</a:t>
            </a:r>
            <a:endParaRPr lang="en-US" altLang="x-none" sz="1200" i="1" dirty="0"/>
          </a:p>
        </p:txBody>
      </p:sp>
      <p:sp>
        <p:nvSpPr>
          <p:cNvPr id="9" name="Rectangle 4"/>
          <p:cNvSpPr>
            <a:spLocks noGrp="1" noChangeArrowheads="1"/>
          </p:cNvSpPr>
          <p:nvPr>
            <p:ph type="dt" sz="half" idx="12"/>
          </p:nvPr>
        </p:nvSpPr>
        <p:spPr/>
        <p:txBody>
          <a:bodyPr/>
          <a:lstStyle>
            <a:lvl1pPr>
              <a:spcBef>
                <a:spcPct val="0"/>
              </a:spcBef>
              <a:buFontTx/>
              <a:buNone/>
              <a:defRPr sz="1200">
                <a:solidFill>
                  <a:srgbClr val="A50021"/>
                </a:solidFill>
                <a:latin typeface="Lucida Grande" charset="0"/>
              </a:defRPr>
            </a:lvl1pPr>
          </a:lstStyle>
          <a:p>
            <a:r>
              <a:rPr lang="gl-ES" altLang="x-none" smtClean="0">
                <a:solidFill>
                  <a:srgbClr val="990033"/>
                </a:solidFill>
              </a:rPr>
              <a:t>TAE 2017 Benasque, September 8-10</a:t>
            </a:r>
            <a:endParaRPr lang="en-US" altLang="x-none" dirty="0"/>
          </a:p>
        </p:txBody>
      </p:sp>
    </p:spTree>
    <p:extLst>
      <p:ext uri="{BB962C8B-B14F-4D97-AF65-F5344CB8AC3E}">
        <p14:creationId xmlns:p14="http://schemas.microsoft.com/office/powerpoint/2010/main" val="36970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4"/>
          <p:cNvSpPr>
            <a:spLocks noGrp="1"/>
          </p:cNvSpPr>
          <p:nvPr>
            <p:ph type="sldNum" sz="quarter" idx="10"/>
          </p:nvPr>
        </p:nvSpPr>
        <p:spPr/>
        <p:txBody>
          <a:bodyPr/>
          <a:lstStyle>
            <a:lvl1pPr>
              <a:defRPr smtClean="0"/>
            </a:lvl1pPr>
          </a:lstStyle>
          <a:p>
            <a:pPr>
              <a:defRPr/>
            </a:pPr>
            <a:fld id="{614ED75A-3539-0F4A-8278-FE46B9FCBB28}" type="slidenum">
              <a:rPr lang="en-US" altLang="x-none"/>
              <a:pPr>
                <a:defRPr/>
              </a:pPr>
              <a:t>‹#›</a:t>
            </a:fld>
            <a:endParaRPr lang="en-US" altLang="x-none"/>
          </a:p>
        </p:txBody>
      </p:sp>
      <p:sp>
        <p:nvSpPr>
          <p:cNvPr id="4" name="Footer Placeholder 5"/>
          <p:cNvSpPr>
            <a:spLocks noGrp="1" noChangeArrowheads="1"/>
          </p:cNvSpPr>
          <p:nvPr>
            <p:ph type="ftr" sz="quarter" idx="11"/>
          </p:nvPr>
        </p:nvSpPr>
        <p:spPr>
          <a:xfrm>
            <a:off x="6299200" y="6248400"/>
            <a:ext cx="4213291" cy="476250"/>
          </a:xfrm>
          <a:prstGeom prst="rect">
            <a:avLst/>
          </a:prstGeom>
        </p:spPr>
        <p:txBody>
          <a:bodyPr/>
          <a:lstStyle>
            <a:lvl1pPr>
              <a:defRPr sz="1800" smtClean="0">
                <a:ea typeface="Arial Unicode MS" charset="0"/>
              </a:defRPr>
            </a:lvl1pPr>
          </a:lstStyle>
          <a:p>
            <a:pPr>
              <a:defRPr/>
            </a:pPr>
            <a:r>
              <a:rPr lang="en-US" altLang="x-none" b="1" dirty="0" smtClean="0">
                <a:ea typeface="ＭＳ Ｐゴシック" charset="-128"/>
              </a:rPr>
              <a:t>Cibrán Santamarina </a:t>
            </a:r>
          </a:p>
          <a:p>
            <a:pPr>
              <a:defRPr/>
            </a:pPr>
            <a:r>
              <a:rPr lang="en-US" altLang="x-none" sz="1200" i="1" dirty="0" smtClean="0">
                <a:ea typeface="ＭＳ Ｐゴシック" charset="-128"/>
              </a:rPr>
              <a:t>Universidade de Santiago de Compostela</a:t>
            </a:r>
            <a:endParaRPr lang="en-US" altLang="x-none" sz="1200" i="1" dirty="0"/>
          </a:p>
        </p:txBody>
      </p:sp>
      <p:sp>
        <p:nvSpPr>
          <p:cNvPr id="5" name="Rectangle 4"/>
          <p:cNvSpPr>
            <a:spLocks noGrp="1" noChangeArrowheads="1"/>
          </p:cNvSpPr>
          <p:nvPr>
            <p:ph type="dt" sz="half" idx="12"/>
          </p:nvPr>
        </p:nvSpPr>
        <p:spPr/>
        <p:txBody>
          <a:bodyPr/>
          <a:lstStyle>
            <a:lvl1pPr>
              <a:spcBef>
                <a:spcPct val="0"/>
              </a:spcBef>
              <a:buFontTx/>
              <a:buNone/>
              <a:defRPr sz="1200">
                <a:solidFill>
                  <a:srgbClr val="A50021"/>
                </a:solidFill>
                <a:latin typeface="Lucida Grande" charset="0"/>
              </a:defRPr>
            </a:lvl1pPr>
          </a:lstStyle>
          <a:p>
            <a:r>
              <a:rPr lang="gl-ES" altLang="x-none" smtClean="0">
                <a:solidFill>
                  <a:srgbClr val="990033"/>
                </a:solidFill>
              </a:rPr>
              <a:t>TAE 2017 Benasque, September 8-10</a:t>
            </a:r>
            <a:endParaRPr lang="en-US" altLang="x-none" dirty="0"/>
          </a:p>
        </p:txBody>
      </p:sp>
    </p:spTree>
    <p:extLst>
      <p:ext uri="{BB962C8B-B14F-4D97-AF65-F5344CB8AC3E}">
        <p14:creationId xmlns:p14="http://schemas.microsoft.com/office/powerpoint/2010/main" val="74228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mtClean="0"/>
            </a:lvl1pPr>
          </a:lstStyle>
          <a:p>
            <a:pPr>
              <a:defRPr/>
            </a:pPr>
            <a:fld id="{B2F2AA91-875C-214B-95DB-8EAB6DD7F442}" type="slidenum">
              <a:rPr lang="en-US" altLang="x-none"/>
              <a:pPr>
                <a:defRPr/>
              </a:pPr>
              <a:t>‹#›</a:t>
            </a:fld>
            <a:endParaRPr lang="en-US" altLang="x-none"/>
          </a:p>
        </p:txBody>
      </p:sp>
      <p:sp>
        <p:nvSpPr>
          <p:cNvPr id="3" name="Rectangle 5"/>
          <p:cNvSpPr>
            <a:spLocks noGrp="1" noChangeArrowheads="1"/>
          </p:cNvSpPr>
          <p:nvPr>
            <p:ph type="ftr" sz="quarter" idx="11"/>
          </p:nvPr>
        </p:nvSpPr>
        <p:spPr>
          <a:xfrm>
            <a:off x="6299200" y="6248400"/>
            <a:ext cx="4213291" cy="476250"/>
          </a:xfrm>
          <a:prstGeom prst="rect">
            <a:avLst/>
          </a:prstGeom>
        </p:spPr>
        <p:txBody>
          <a:bodyPr/>
          <a:lstStyle>
            <a:lvl1pPr>
              <a:defRPr sz="1800" smtClean="0">
                <a:ea typeface="Arial Unicode MS" charset="0"/>
              </a:defRPr>
            </a:lvl1pPr>
          </a:lstStyle>
          <a:p>
            <a:pPr>
              <a:defRPr/>
            </a:pPr>
            <a:r>
              <a:rPr lang="en-US" altLang="x-none" b="1" dirty="0" smtClean="0">
                <a:ea typeface="ＭＳ Ｐゴシック" charset="-128"/>
              </a:rPr>
              <a:t>Cibrán Santamarina </a:t>
            </a:r>
          </a:p>
          <a:p>
            <a:pPr>
              <a:defRPr/>
            </a:pPr>
            <a:r>
              <a:rPr lang="en-US" altLang="x-none" sz="1200" i="1" dirty="0" smtClean="0">
                <a:ea typeface="ＭＳ Ｐゴシック" charset="-128"/>
              </a:rPr>
              <a:t>Universidade de Santiago de Compostela</a:t>
            </a:r>
            <a:endParaRPr lang="en-US" altLang="x-none" sz="1200" i="1" dirty="0"/>
          </a:p>
        </p:txBody>
      </p:sp>
      <p:sp>
        <p:nvSpPr>
          <p:cNvPr id="4" name="Rectangle 4"/>
          <p:cNvSpPr>
            <a:spLocks noGrp="1" noChangeArrowheads="1"/>
          </p:cNvSpPr>
          <p:nvPr>
            <p:ph type="dt" sz="half" idx="12"/>
          </p:nvPr>
        </p:nvSpPr>
        <p:spPr/>
        <p:txBody>
          <a:bodyPr/>
          <a:lstStyle>
            <a:lvl1pPr>
              <a:spcBef>
                <a:spcPct val="0"/>
              </a:spcBef>
              <a:buFontTx/>
              <a:buNone/>
              <a:defRPr sz="1200">
                <a:solidFill>
                  <a:srgbClr val="A50021"/>
                </a:solidFill>
                <a:latin typeface="Lucida Grande" charset="0"/>
              </a:defRPr>
            </a:lvl1pPr>
          </a:lstStyle>
          <a:p>
            <a:r>
              <a:rPr lang="gl-ES" altLang="x-none" smtClean="0">
                <a:solidFill>
                  <a:srgbClr val="990033"/>
                </a:solidFill>
              </a:rPr>
              <a:t>TAE 2017 Benasque, September 8-10</a:t>
            </a:r>
            <a:endParaRPr lang="en-US" altLang="x-none" dirty="0"/>
          </a:p>
        </p:txBody>
      </p:sp>
    </p:spTree>
    <p:extLst>
      <p:ext uri="{BB962C8B-B14F-4D97-AF65-F5344CB8AC3E}">
        <p14:creationId xmlns:p14="http://schemas.microsoft.com/office/powerpoint/2010/main" val="85306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p:txBody>
          <a:bodyPr/>
          <a:lstStyle>
            <a:lvl1pPr>
              <a:defRPr smtClean="0"/>
            </a:lvl1pPr>
          </a:lstStyle>
          <a:p>
            <a:pPr>
              <a:defRPr/>
            </a:pPr>
            <a:fld id="{B6345988-12F4-6940-A5FB-09361EE97F48}" type="slidenum">
              <a:rPr lang="en-US" altLang="x-none"/>
              <a:pPr>
                <a:defRPr/>
              </a:pPr>
              <a:t>‹#›</a:t>
            </a:fld>
            <a:endParaRPr lang="en-US" altLang="x-none"/>
          </a:p>
        </p:txBody>
      </p:sp>
      <p:sp>
        <p:nvSpPr>
          <p:cNvPr id="6" name="Footer Placeholder 5"/>
          <p:cNvSpPr>
            <a:spLocks noGrp="1" noChangeArrowheads="1"/>
          </p:cNvSpPr>
          <p:nvPr>
            <p:ph type="ftr" sz="quarter" idx="11"/>
          </p:nvPr>
        </p:nvSpPr>
        <p:spPr>
          <a:xfrm>
            <a:off x="6197600" y="6248400"/>
            <a:ext cx="4122869" cy="476250"/>
          </a:xfrm>
          <a:prstGeom prst="rect">
            <a:avLst/>
          </a:prstGeom>
        </p:spPr>
        <p:txBody>
          <a:bodyPr/>
          <a:lstStyle>
            <a:lvl1pPr>
              <a:defRPr sz="1800" smtClean="0">
                <a:ea typeface="Arial Unicode MS" charset="0"/>
              </a:defRPr>
            </a:lvl1pPr>
          </a:lstStyle>
          <a:p>
            <a:pPr>
              <a:defRPr/>
            </a:pPr>
            <a:r>
              <a:rPr lang="en-US" altLang="x-none" b="1" dirty="0" smtClean="0">
                <a:ea typeface="ＭＳ Ｐゴシック" charset="-128"/>
              </a:rPr>
              <a:t>Cibrán Santamarina </a:t>
            </a:r>
          </a:p>
          <a:p>
            <a:pPr>
              <a:defRPr/>
            </a:pPr>
            <a:r>
              <a:rPr lang="en-US" altLang="x-none" sz="1200" i="1" dirty="0" smtClean="0">
                <a:ea typeface="ＭＳ Ｐゴシック" charset="-128"/>
              </a:rPr>
              <a:t>Universidade de Santiago de Compostela</a:t>
            </a:r>
            <a:endParaRPr lang="en-US" altLang="x-none" sz="1200" i="1" dirty="0"/>
          </a:p>
        </p:txBody>
      </p:sp>
      <p:sp>
        <p:nvSpPr>
          <p:cNvPr id="7" name="Rectangle 4"/>
          <p:cNvSpPr>
            <a:spLocks noGrp="1" noChangeArrowheads="1"/>
          </p:cNvSpPr>
          <p:nvPr>
            <p:ph type="dt" sz="half" idx="12"/>
          </p:nvPr>
        </p:nvSpPr>
        <p:spPr/>
        <p:txBody>
          <a:bodyPr/>
          <a:lstStyle>
            <a:lvl1pPr>
              <a:spcBef>
                <a:spcPct val="0"/>
              </a:spcBef>
              <a:buFontTx/>
              <a:buNone/>
              <a:defRPr sz="1200">
                <a:solidFill>
                  <a:srgbClr val="A50021"/>
                </a:solidFill>
                <a:latin typeface="Lucida Grande" charset="0"/>
              </a:defRPr>
            </a:lvl1pPr>
          </a:lstStyle>
          <a:p>
            <a:r>
              <a:rPr lang="gl-ES" altLang="x-none" smtClean="0">
                <a:solidFill>
                  <a:srgbClr val="990033"/>
                </a:solidFill>
              </a:rPr>
              <a:t>TAE 2017 Benasque, September 8-10</a:t>
            </a:r>
            <a:endParaRPr lang="en-US" altLang="x-none" dirty="0"/>
          </a:p>
        </p:txBody>
      </p:sp>
    </p:spTree>
    <p:extLst>
      <p:ext uri="{BB962C8B-B14F-4D97-AF65-F5344CB8AC3E}">
        <p14:creationId xmlns:p14="http://schemas.microsoft.com/office/powerpoint/2010/main" val="937166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p:txBody>
          <a:bodyPr/>
          <a:lstStyle>
            <a:lvl1pPr>
              <a:defRPr smtClean="0"/>
            </a:lvl1pPr>
          </a:lstStyle>
          <a:p>
            <a:pPr>
              <a:defRPr/>
            </a:pPr>
            <a:fld id="{A46FE1DB-AD9A-5B44-9596-B58EC46B0679}" type="slidenum">
              <a:rPr lang="en-US" altLang="x-none"/>
              <a:pPr>
                <a:defRPr/>
              </a:pPr>
              <a:t>‹#›</a:t>
            </a:fld>
            <a:endParaRPr lang="en-US" altLang="x-none"/>
          </a:p>
        </p:txBody>
      </p:sp>
      <p:sp>
        <p:nvSpPr>
          <p:cNvPr id="6" name="Footer Placeholder 5"/>
          <p:cNvSpPr>
            <a:spLocks noGrp="1" noChangeArrowheads="1"/>
          </p:cNvSpPr>
          <p:nvPr>
            <p:ph type="ftr" sz="quarter" idx="11"/>
          </p:nvPr>
        </p:nvSpPr>
        <p:spPr>
          <a:xfrm>
            <a:off x="6299200" y="6248400"/>
            <a:ext cx="4405312" cy="476250"/>
          </a:xfrm>
          <a:prstGeom prst="rect">
            <a:avLst/>
          </a:prstGeom>
        </p:spPr>
        <p:txBody>
          <a:bodyPr/>
          <a:lstStyle>
            <a:lvl1pPr>
              <a:defRPr sz="1800" smtClean="0">
                <a:ea typeface="Arial Unicode MS" charset="0"/>
              </a:defRPr>
            </a:lvl1pPr>
          </a:lstStyle>
          <a:p>
            <a:pPr>
              <a:defRPr/>
            </a:pPr>
            <a:r>
              <a:rPr lang="en-US" altLang="x-none" b="1" dirty="0" smtClean="0">
                <a:ea typeface="ＭＳ Ｐゴシック" charset="-128"/>
              </a:rPr>
              <a:t>Cibrán Santamarina </a:t>
            </a:r>
          </a:p>
          <a:p>
            <a:pPr>
              <a:defRPr/>
            </a:pPr>
            <a:r>
              <a:rPr lang="en-US" altLang="x-none" sz="1200" i="1" dirty="0" smtClean="0">
                <a:ea typeface="ＭＳ Ｐゴシック" charset="-128"/>
              </a:rPr>
              <a:t>Universidade de Santiago de Compostela</a:t>
            </a:r>
            <a:endParaRPr lang="en-US" altLang="x-none" sz="1200" i="1" dirty="0"/>
          </a:p>
        </p:txBody>
      </p:sp>
      <p:sp>
        <p:nvSpPr>
          <p:cNvPr id="7" name="Rectangle 4"/>
          <p:cNvSpPr>
            <a:spLocks noGrp="1" noChangeArrowheads="1"/>
          </p:cNvSpPr>
          <p:nvPr>
            <p:ph type="dt" sz="half" idx="12"/>
          </p:nvPr>
        </p:nvSpPr>
        <p:spPr/>
        <p:txBody>
          <a:bodyPr/>
          <a:lstStyle>
            <a:lvl1pPr>
              <a:spcBef>
                <a:spcPct val="0"/>
              </a:spcBef>
              <a:buFontTx/>
              <a:buNone/>
              <a:defRPr sz="1200">
                <a:solidFill>
                  <a:srgbClr val="A50021"/>
                </a:solidFill>
                <a:latin typeface="Lucida Grande" charset="0"/>
              </a:defRPr>
            </a:lvl1pPr>
          </a:lstStyle>
          <a:p>
            <a:r>
              <a:rPr lang="gl-ES" altLang="x-none" smtClean="0">
                <a:solidFill>
                  <a:srgbClr val="990033"/>
                </a:solidFill>
              </a:rPr>
              <a:t>TAE 2017 Benasque, September 8-10</a:t>
            </a:r>
            <a:endParaRPr lang="en-US" altLang="x-none" dirty="0"/>
          </a:p>
        </p:txBody>
      </p:sp>
    </p:spTree>
    <p:extLst>
      <p:ext uri="{BB962C8B-B14F-4D97-AF65-F5344CB8AC3E}">
        <p14:creationId xmlns:p14="http://schemas.microsoft.com/office/powerpoint/2010/main" val="13152060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5240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 para editar estilo título patrón</a:t>
            </a:r>
          </a:p>
        </p:txBody>
      </p:sp>
      <p:sp>
        <p:nvSpPr>
          <p:cNvPr id="1027" name="Rectangle 3"/>
          <p:cNvSpPr>
            <a:spLocks noGrp="1" noChangeArrowheads="1"/>
          </p:cNvSpPr>
          <p:nvPr>
            <p:ph type="body" idx="1"/>
          </p:nvPr>
        </p:nvSpPr>
        <p:spPr bwMode="auto">
          <a:xfrm>
            <a:off x="609600" y="15240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Haga clic para modificar el estilo de texto del patrón</a:t>
            </a:r>
          </a:p>
          <a:p>
            <a:pPr lvl="1"/>
            <a:r>
              <a:rPr lang="en-US" altLang="x-none"/>
              <a:t>Segundo nivel</a:t>
            </a:r>
          </a:p>
          <a:p>
            <a:pPr lvl="2"/>
            <a:r>
              <a:rPr lang="en-US" altLang="x-none"/>
              <a:t>Tercer nivel</a:t>
            </a:r>
          </a:p>
          <a:p>
            <a:pPr lvl="3"/>
            <a:r>
              <a:rPr lang="en-US" altLang="x-none"/>
              <a:t>Cuarto nivel</a:t>
            </a:r>
          </a:p>
          <a:p>
            <a:pPr lvl="4"/>
            <a:r>
              <a:rPr lang="en-US" altLang="x-none"/>
              <a:t>Quinto nivel</a:t>
            </a:r>
          </a:p>
        </p:txBody>
      </p:sp>
      <p:sp>
        <p:nvSpPr>
          <p:cNvPr id="1028" name="Rectangle 4"/>
          <p:cNvSpPr>
            <a:spLocks noGrp="1" noChangeArrowheads="1"/>
          </p:cNvSpPr>
          <p:nvPr>
            <p:ph type="dt" sz="half" idx="2"/>
          </p:nvPr>
        </p:nvSpPr>
        <p:spPr bwMode="auto">
          <a:xfrm>
            <a:off x="609600" y="6245225"/>
            <a:ext cx="314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lang="en-US" sz="1200">
                <a:solidFill>
                  <a:srgbClr val="6666FF"/>
                </a:solidFill>
                <a:ea typeface="+mn-ea"/>
              </a:defRPr>
            </a:lvl1pPr>
          </a:lstStyle>
          <a:p>
            <a:r>
              <a:rPr lang="gl-ES" altLang="x-none" smtClean="0">
                <a:solidFill>
                  <a:srgbClr val="990033"/>
                </a:solidFill>
                <a:latin typeface="Lucida Grande" charset="0"/>
              </a:rPr>
              <a:t>TAE 2017 Benasque, September 8-10</a:t>
            </a:r>
            <a:endParaRPr lang="en-US" altLang="x-none" dirty="0">
              <a:solidFill>
                <a:srgbClr val="A50021"/>
              </a:solidFill>
              <a:latin typeface="Lucida Grande" charset="0"/>
            </a:endParaRPr>
          </a:p>
        </p:txBody>
      </p:sp>
      <p:sp>
        <p:nvSpPr>
          <p:cNvPr id="1030" name="Rectangle 6"/>
          <p:cNvSpPr>
            <a:spLocks noGrp="1" noChangeArrowheads="1"/>
          </p:cNvSpPr>
          <p:nvPr>
            <p:ph type="sldNum" sz="quarter" idx="4"/>
          </p:nvPr>
        </p:nvSpPr>
        <p:spPr bwMode="auto">
          <a:xfrm>
            <a:off x="9550400" y="6245225"/>
            <a:ext cx="2032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tx1"/>
                </a:solidFill>
              </a:defRPr>
            </a:lvl1pPr>
          </a:lstStyle>
          <a:p>
            <a:pPr>
              <a:defRPr/>
            </a:pPr>
            <a:fld id="{FA6C75B7-0753-6C40-A019-BD80774C6EC5}" type="slidenum">
              <a:rPr lang="en-US" altLang="x-none"/>
              <a:pPr>
                <a:defRPr/>
              </a:pPr>
              <a:t>‹#›</a:t>
            </a:fld>
            <a:endParaRPr lang="en-US" altLang="x-none"/>
          </a:p>
        </p:txBody>
      </p:sp>
      <p:sp>
        <p:nvSpPr>
          <p:cNvPr id="1031" name="Line 8"/>
          <p:cNvSpPr>
            <a:spLocks noChangeShapeType="1"/>
          </p:cNvSpPr>
          <p:nvPr/>
        </p:nvSpPr>
        <p:spPr bwMode="auto">
          <a:xfrm>
            <a:off x="609600" y="6172200"/>
            <a:ext cx="10972800" cy="0"/>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1" name="Rectangle 5"/>
          <p:cNvSpPr>
            <a:spLocks noGrp="1" noChangeArrowheads="1"/>
          </p:cNvSpPr>
          <p:nvPr>
            <p:ph type="ftr" sz="quarter" idx="3"/>
          </p:nvPr>
        </p:nvSpPr>
        <p:spPr>
          <a:xfrm>
            <a:off x="6299200" y="6248400"/>
            <a:ext cx="4309301" cy="476250"/>
          </a:xfrm>
          <a:prstGeom prst="rect">
            <a:avLst/>
          </a:prstGeom>
        </p:spPr>
        <p:txBody>
          <a:bodyPr/>
          <a:lstStyle>
            <a:lvl1pPr>
              <a:defRPr sz="1400" baseline="0" smtClean="0">
                <a:solidFill>
                  <a:srgbClr val="C00000"/>
                </a:solidFill>
                <a:ea typeface="Arial Unicode MS" charset="0"/>
              </a:defRPr>
            </a:lvl1pPr>
          </a:lstStyle>
          <a:p>
            <a:pPr>
              <a:defRPr/>
            </a:pPr>
            <a:r>
              <a:rPr lang="en-US" altLang="x-none" sz="1800" b="1" dirty="0" smtClean="0">
                <a:ea typeface="ＭＳ Ｐゴシック" charset="-128"/>
              </a:rPr>
              <a:t>Cibrán Santamarina </a:t>
            </a:r>
          </a:p>
          <a:p>
            <a:pPr>
              <a:defRPr/>
            </a:pPr>
            <a:r>
              <a:rPr lang="en-US" altLang="x-none" sz="1200" i="1" dirty="0" smtClean="0">
                <a:ea typeface="ＭＳ Ｐゴシック" charset="-128"/>
              </a:rPr>
              <a:t>Universidade de Santiago de Compostela</a:t>
            </a:r>
            <a:endParaRPr lang="en-US" altLang="x-none" sz="1200" i="1" dirty="0"/>
          </a:p>
        </p:txBody>
      </p:sp>
      <p:pic>
        <p:nvPicPr>
          <p:cNvPr id="13" name="Picture 10" descr="logo-usc.jpg"/>
          <p:cNvPicPr>
            <a:picLocks noChangeAspect="1"/>
          </p:cNvPicPr>
          <p:nvPr userDrawn="1"/>
        </p:nvPicPr>
        <p:blipFill rotWithShape="1">
          <a:blip r:embed="rId14">
            <a:extLst>
              <a:ext uri="{28A0092B-C50C-407E-A947-70E740481C1C}">
                <a14:useLocalDpi xmlns:a14="http://schemas.microsoft.com/office/drawing/2010/main" val="0"/>
              </a:ext>
            </a:extLst>
          </a:blip>
          <a:srcRect t="15290" r="41402" b="18455"/>
          <a:stretch/>
        </p:blipFill>
        <p:spPr bwMode="auto">
          <a:xfrm>
            <a:off x="4986603" y="6248564"/>
            <a:ext cx="1013387" cy="49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p:txStyles>
    <p:titleStyle>
      <a:lvl1pPr algn="ctr" rtl="0" eaLnBrk="1" fontAlgn="base" hangingPunct="1">
        <a:spcBef>
          <a:spcPct val="0"/>
        </a:spcBef>
        <a:spcAft>
          <a:spcPct val="0"/>
        </a:spcAft>
        <a:defRPr sz="4400">
          <a:solidFill>
            <a:schemeClr val="tx2"/>
          </a:solidFill>
          <a:latin typeface="+mj-lt"/>
          <a:ea typeface="ＭＳ Ｐゴシック" charset="-128"/>
          <a:cs typeface="+mj-cs"/>
        </a:defRPr>
      </a:lvl1pPr>
      <a:lvl2pPr algn="ctr" rtl="0" eaLnBrk="1" fontAlgn="base" hangingPunct="1">
        <a:spcBef>
          <a:spcPct val="0"/>
        </a:spcBef>
        <a:spcAft>
          <a:spcPct val="0"/>
        </a:spcAft>
        <a:defRPr sz="4400">
          <a:solidFill>
            <a:schemeClr val="tx2"/>
          </a:solidFill>
          <a:latin typeface="Arial" charset="0"/>
          <a:ea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ヒラギノ角ゴ Pro W3" charset="-128"/>
        </a:defRPr>
      </a:lvl2pPr>
      <a:lvl3pPr marL="1143000" indent="-228600" algn="l" rtl="0" eaLnBrk="1" fontAlgn="base" hangingPunct="1">
        <a:spcBef>
          <a:spcPct val="20000"/>
        </a:spcBef>
        <a:spcAft>
          <a:spcPct val="0"/>
        </a:spcAft>
        <a:buChar char="•"/>
        <a:defRPr sz="2400">
          <a:solidFill>
            <a:schemeClr val="tx1"/>
          </a:solidFill>
          <a:latin typeface="+mn-lt"/>
          <a:ea typeface="ヒラギノ角ゴ Pro W3" charset="-128"/>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charset="-128"/>
        </a:defRPr>
      </a:lvl4pPr>
      <a:lvl5pPr marL="2057400" indent="-228600" algn="l" rtl="0" eaLnBrk="1" fontAlgn="base" hangingPunct="1">
        <a:spcBef>
          <a:spcPct val="20000"/>
        </a:spcBef>
        <a:spcAft>
          <a:spcPct val="0"/>
        </a:spcAft>
        <a:buChar char="»"/>
        <a:defRPr sz="2000">
          <a:solidFill>
            <a:schemeClr val="tx1"/>
          </a:solidFill>
          <a:latin typeface="+mn-lt"/>
          <a:ea typeface="ヒラギノ角ゴ Pro W3" charset="-128"/>
        </a:defRPr>
      </a:lvl5pPr>
      <a:lvl6pPr marL="2514600" indent="-228600" algn="l" rtl="0" eaLnBrk="1" fontAlgn="base" hangingPunct="1">
        <a:spcBef>
          <a:spcPct val="20000"/>
        </a:spcBef>
        <a:spcAft>
          <a:spcPct val="0"/>
        </a:spcAft>
        <a:buChar char="»"/>
        <a:defRPr sz="2000">
          <a:solidFill>
            <a:schemeClr val="tx1"/>
          </a:solidFill>
          <a:latin typeface="+mn-lt"/>
          <a:ea typeface="ヒラギノ角ゴ Pro W3" charset="-128"/>
        </a:defRPr>
      </a:lvl6pPr>
      <a:lvl7pPr marL="2971800" indent="-228600" algn="l" rtl="0" eaLnBrk="1" fontAlgn="base" hangingPunct="1">
        <a:spcBef>
          <a:spcPct val="20000"/>
        </a:spcBef>
        <a:spcAft>
          <a:spcPct val="0"/>
        </a:spcAft>
        <a:buChar char="»"/>
        <a:defRPr sz="2000">
          <a:solidFill>
            <a:schemeClr val="tx1"/>
          </a:solidFill>
          <a:latin typeface="+mn-lt"/>
          <a:ea typeface="ヒラギノ角ゴ Pro W3" charset="-128"/>
        </a:defRPr>
      </a:lvl7pPr>
      <a:lvl8pPr marL="3429000" indent="-228600" algn="l" rtl="0" eaLnBrk="1" fontAlgn="base" hangingPunct="1">
        <a:spcBef>
          <a:spcPct val="20000"/>
        </a:spcBef>
        <a:spcAft>
          <a:spcPct val="0"/>
        </a:spcAft>
        <a:buChar char="»"/>
        <a:defRPr sz="2000">
          <a:solidFill>
            <a:schemeClr val="tx1"/>
          </a:solidFill>
          <a:latin typeface="+mn-lt"/>
          <a:ea typeface="ヒラギノ角ゴ Pro W3" charset="-128"/>
        </a:defRPr>
      </a:lvl8pPr>
      <a:lvl9pPr marL="3886200" indent="-228600" algn="l" rtl="0" eaLnBrk="1" fontAlgn="base" hangingPunct="1">
        <a:spcBef>
          <a:spcPct val="20000"/>
        </a:spcBef>
        <a:spcAft>
          <a:spcPct val="0"/>
        </a:spcAft>
        <a:buChar char="»"/>
        <a:defRPr sz="20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image" Target="../media/image20.jpeg"/></Relationships>
</file>

<file path=ppt/slides/_rels/slide100.xml.rels><?xml version="1.0" encoding="UTF-8" standalone="yes"?>
<Relationships xmlns="http://schemas.openxmlformats.org/package/2006/relationships"><Relationship Id="rId11" Type="http://schemas.openxmlformats.org/officeDocument/2006/relationships/oleObject" Target="../embeddings/oleObject54.bin"/><Relationship Id="rId12" Type="http://schemas.openxmlformats.org/officeDocument/2006/relationships/image" Target="../media/image369.wmf"/><Relationship Id="rId13" Type="http://schemas.openxmlformats.org/officeDocument/2006/relationships/oleObject" Target="../embeddings/oleObject55.bin"/><Relationship Id="rId14" Type="http://schemas.openxmlformats.org/officeDocument/2006/relationships/image" Target="../media/image370.wmf"/><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notesSlide" Target="../notesSlides/notesSlide26.xml"/><Relationship Id="rId4" Type="http://schemas.openxmlformats.org/officeDocument/2006/relationships/oleObject" Target="../embeddings/oleObject52.bin"/><Relationship Id="rId5" Type="http://schemas.openxmlformats.org/officeDocument/2006/relationships/image" Target="../media/image367.wmf"/><Relationship Id="rId6" Type="http://schemas.openxmlformats.org/officeDocument/2006/relationships/image" Target="../media/image371.emf"/><Relationship Id="rId7" Type="http://schemas.openxmlformats.org/officeDocument/2006/relationships/image" Target="../media/image372.emf"/><Relationship Id="rId8" Type="http://schemas.openxmlformats.org/officeDocument/2006/relationships/oleObject" Target="../embeddings/oleObject53.bin"/><Relationship Id="rId9" Type="http://schemas.openxmlformats.org/officeDocument/2006/relationships/image" Target="../media/image368.wmf"/><Relationship Id="rId10" Type="http://schemas.openxmlformats.org/officeDocument/2006/relationships/image" Target="../media/image373.emf"/></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56.bin"/><Relationship Id="rId4" Type="http://schemas.openxmlformats.org/officeDocument/2006/relationships/image" Target="../media/image374.wmf"/><Relationship Id="rId5" Type="http://schemas.openxmlformats.org/officeDocument/2006/relationships/image" Target="../media/image376.emf"/><Relationship Id="rId6" Type="http://schemas.openxmlformats.org/officeDocument/2006/relationships/hyperlink" Target="https://indico.cern.ch/event/633880/" TargetMode="External"/><Relationship Id="rId7" Type="http://schemas.openxmlformats.org/officeDocument/2006/relationships/image" Target="../media/image377.jpg"/><Relationship Id="rId8" Type="http://schemas.openxmlformats.org/officeDocument/2006/relationships/image" Target="../media/image378.emf"/><Relationship Id="rId9" Type="http://schemas.openxmlformats.org/officeDocument/2006/relationships/image" Target="../media/image379.emf"/><Relationship Id="rId10" Type="http://schemas.openxmlformats.org/officeDocument/2006/relationships/oleObject" Target="../embeddings/oleObject57.bin"/><Relationship Id="rId11" Type="http://schemas.openxmlformats.org/officeDocument/2006/relationships/image" Target="../media/image375.w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381.emf"/><Relationship Id="rId5" Type="http://schemas.openxmlformats.org/officeDocument/2006/relationships/oleObject" Target="../embeddings/oleObject58.bin"/><Relationship Id="rId6" Type="http://schemas.openxmlformats.org/officeDocument/2006/relationships/image" Target="../media/image380.w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59.bin"/><Relationship Id="rId4" Type="http://schemas.openxmlformats.org/officeDocument/2006/relationships/image" Target="../media/image382.wmf"/><Relationship Id="rId5" Type="http://schemas.openxmlformats.org/officeDocument/2006/relationships/image" Target="../media/image383.emf"/><Relationship Id="rId6" Type="http://schemas.openxmlformats.org/officeDocument/2006/relationships/image" Target="../media/image384.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9" Type="http://schemas.openxmlformats.org/officeDocument/2006/relationships/oleObject" Target="../embeddings/oleObject62.bin"/><Relationship Id="rId20" Type="http://schemas.openxmlformats.org/officeDocument/2006/relationships/oleObject" Target="../embeddings/oleObject66.bin"/><Relationship Id="rId21" Type="http://schemas.openxmlformats.org/officeDocument/2006/relationships/image" Target="../media/image391.wmf"/><Relationship Id="rId10" Type="http://schemas.openxmlformats.org/officeDocument/2006/relationships/image" Target="../media/image387.wmf"/><Relationship Id="rId11" Type="http://schemas.openxmlformats.org/officeDocument/2006/relationships/image" Target="../media/image394.emf"/><Relationship Id="rId12" Type="http://schemas.openxmlformats.org/officeDocument/2006/relationships/image" Target="../media/image395.png"/><Relationship Id="rId13" Type="http://schemas.openxmlformats.org/officeDocument/2006/relationships/image" Target="../media/image396.png"/><Relationship Id="rId14" Type="http://schemas.openxmlformats.org/officeDocument/2006/relationships/oleObject" Target="../embeddings/oleObject63.bin"/><Relationship Id="rId15" Type="http://schemas.openxmlformats.org/officeDocument/2006/relationships/image" Target="../media/image388.wmf"/><Relationship Id="rId16" Type="http://schemas.openxmlformats.org/officeDocument/2006/relationships/oleObject" Target="../embeddings/oleObject64.bin"/><Relationship Id="rId17" Type="http://schemas.openxmlformats.org/officeDocument/2006/relationships/image" Target="../media/image389.wmf"/><Relationship Id="rId18" Type="http://schemas.openxmlformats.org/officeDocument/2006/relationships/oleObject" Target="../embeddings/oleObject65.bin"/><Relationship Id="rId19" Type="http://schemas.openxmlformats.org/officeDocument/2006/relationships/image" Target="../media/image390.wmf"/><Relationship Id="rId1" Type="http://schemas.openxmlformats.org/officeDocument/2006/relationships/vmlDrawing" Target="../drawings/vmlDrawing16.vml"/><Relationship Id="rId2" Type="http://schemas.openxmlformats.org/officeDocument/2006/relationships/slideLayout" Target="../slideLayouts/slideLayout2.xml"/><Relationship Id="rId3" Type="http://schemas.openxmlformats.org/officeDocument/2006/relationships/image" Target="../media/image392.emf"/><Relationship Id="rId4" Type="http://schemas.openxmlformats.org/officeDocument/2006/relationships/oleObject" Target="../embeddings/oleObject60.bin"/><Relationship Id="rId5" Type="http://schemas.openxmlformats.org/officeDocument/2006/relationships/image" Target="../media/image385.wmf"/><Relationship Id="rId6" Type="http://schemas.openxmlformats.org/officeDocument/2006/relationships/image" Target="../media/image393.emf"/><Relationship Id="rId7" Type="http://schemas.openxmlformats.org/officeDocument/2006/relationships/oleObject" Target="../embeddings/oleObject61.bin"/><Relationship Id="rId8" Type="http://schemas.openxmlformats.org/officeDocument/2006/relationships/image" Target="../media/image386.wmf"/></Relationships>
</file>

<file path=ppt/slides/_rels/slide105.xml.rels><?xml version="1.0" encoding="UTF-8" standalone="yes"?>
<Relationships xmlns="http://schemas.openxmlformats.org/package/2006/relationships"><Relationship Id="rId11" Type="http://schemas.openxmlformats.org/officeDocument/2006/relationships/oleObject" Target="../embeddings/oleObject68.bin"/><Relationship Id="rId12" Type="http://schemas.openxmlformats.org/officeDocument/2006/relationships/image" Target="../media/image398.wmf"/><Relationship Id="rId1" Type="http://schemas.openxmlformats.org/officeDocument/2006/relationships/vmlDrawing" Target="../drawings/vmlDrawing17.vml"/><Relationship Id="rId2" Type="http://schemas.openxmlformats.org/officeDocument/2006/relationships/slideLayout" Target="../slideLayouts/slideLayout2.xml"/><Relationship Id="rId3" Type="http://schemas.openxmlformats.org/officeDocument/2006/relationships/notesSlide" Target="../notesSlides/notesSlide28.xml"/><Relationship Id="rId4" Type="http://schemas.openxmlformats.org/officeDocument/2006/relationships/image" Target="../media/image399.emf"/><Relationship Id="rId5" Type="http://schemas.openxmlformats.org/officeDocument/2006/relationships/image" Target="../media/image400.emf"/><Relationship Id="rId6" Type="http://schemas.openxmlformats.org/officeDocument/2006/relationships/image" Target="../media/image401.emf"/><Relationship Id="rId7" Type="http://schemas.openxmlformats.org/officeDocument/2006/relationships/image" Target="../media/image402.emf"/><Relationship Id="rId8" Type="http://schemas.openxmlformats.org/officeDocument/2006/relationships/image" Target="../media/image403.png"/><Relationship Id="rId9" Type="http://schemas.openxmlformats.org/officeDocument/2006/relationships/oleObject" Target="../embeddings/oleObject67.bin"/><Relationship Id="rId10" Type="http://schemas.openxmlformats.org/officeDocument/2006/relationships/image" Target="../media/image397.w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ndico.cern.ch/event/633880/" TargetMode="External"/><Relationship Id="rId3" Type="http://schemas.openxmlformats.org/officeDocument/2006/relationships/image" Target="../media/image40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06.png"/><Relationship Id="rId4" Type="http://schemas.openxmlformats.org/officeDocument/2006/relationships/image" Target="../media/image407.png"/><Relationship Id="rId1" Type="http://schemas.openxmlformats.org/officeDocument/2006/relationships/slideLayout" Target="../slideLayouts/slideLayout2.xml"/><Relationship Id="rId2" Type="http://schemas.openxmlformats.org/officeDocument/2006/relationships/image" Target="../media/image40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8.png"/><Relationship Id="rId3" Type="http://schemas.openxmlformats.org/officeDocument/2006/relationships/image" Target="../media/image40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 Id="rId3"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ikhef.nl/~h71/Lectures/2015/ppII-cpviolation-29012015.pdf" TargetMode="External"/><Relationship Id="rId3" Type="http://schemas.openxmlformats.org/officeDocument/2006/relationships/hyperlink" Target="http://www.physik.uzh.ch/~olafs/presentations/130121_CHIPP.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emf"/><Relationship Id="rId7" Type="http://schemas.openxmlformats.org/officeDocument/2006/relationships/oleObject" Target="../embeddings/oleObject1.bin"/><Relationship Id="rId8" Type="http://schemas.openxmlformats.org/officeDocument/2006/relationships/image" Target="../media/image43.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gif"/><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29.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emf"/><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5" Type="http://schemas.openxmlformats.org/officeDocument/2006/relationships/image" Target="../media/image76.emf"/><Relationship Id="rId6" Type="http://schemas.openxmlformats.org/officeDocument/2006/relationships/image" Target="../media/image77.emf"/><Relationship Id="rId7" Type="http://schemas.openxmlformats.org/officeDocument/2006/relationships/image" Target="../media/image78.emf"/><Relationship Id="rId8" Type="http://schemas.openxmlformats.org/officeDocument/2006/relationships/image" Target="../media/image79.emf"/><Relationship Id="rId9" Type="http://schemas.openxmlformats.org/officeDocument/2006/relationships/image" Target="../media/image80.emf"/><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83.emf"/><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jpe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 Id="rId3"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115.emf"/><Relationship Id="rId5"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 Id="rId3"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emf"/><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3" Type="http://schemas.openxmlformats.org/officeDocument/2006/relationships/image" Target="../media/image132.emf"/><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image" Target="../media/image13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 Id="rId3" Type="http://schemas.openxmlformats.org/officeDocument/2006/relationships/image" Target="../media/image136.png"/></Relationships>
</file>

<file path=ppt/slides/_rels/slide48.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emf"/><Relationship Id="rId6"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49.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tiff"/></Relationships>
</file>

<file path=ppt/slides/_rels/slide50.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51.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52.xml.rels><?xml version="1.0" encoding="UTF-8" standalone="yes"?>
<Relationships xmlns="http://schemas.openxmlformats.org/package/2006/relationships"><Relationship Id="rId3" Type="http://schemas.openxmlformats.org/officeDocument/2006/relationships/image" Target="../media/image155.emf"/><Relationship Id="rId4" Type="http://schemas.openxmlformats.org/officeDocument/2006/relationships/image" Target="../media/image156.png"/><Relationship Id="rId5" Type="http://schemas.openxmlformats.org/officeDocument/2006/relationships/image" Target="../media/image157.emf"/><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 Id="rId3" Type="http://schemas.openxmlformats.org/officeDocument/2006/relationships/image" Target="../media/image159.png"/></Relationships>
</file>

<file path=ppt/slides/_rels/slide54.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image" Target="../media/image160.emf"/></Relationships>
</file>

<file path=ppt/slides/_rels/slide55.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emf"/><Relationship Id="rId5" Type="http://schemas.openxmlformats.org/officeDocument/2006/relationships/image" Target="../media/image166.emf"/><Relationship Id="rId6" Type="http://schemas.openxmlformats.org/officeDocument/2006/relationships/image" Target="../media/image167.png"/><Relationship Id="rId7" Type="http://schemas.openxmlformats.org/officeDocument/2006/relationships/image" Target="../media/image168.emf"/><Relationship Id="rId8" Type="http://schemas.openxmlformats.org/officeDocument/2006/relationships/image" Target="../media/image169.emf"/><Relationship Id="rId1" Type="http://schemas.openxmlformats.org/officeDocument/2006/relationships/slideLayout" Target="../slideLayouts/slideLayout2.xml"/><Relationship Id="rId2" Type="http://schemas.openxmlformats.org/officeDocument/2006/relationships/image" Target="../media/image163.emf"/></Relationships>
</file>

<file path=ppt/slides/_rels/slide56.xml.rels><?xml version="1.0" encoding="UTF-8" standalone="yes"?>
<Relationships xmlns="http://schemas.openxmlformats.org/package/2006/relationships"><Relationship Id="rId3" Type="http://schemas.openxmlformats.org/officeDocument/2006/relationships/image" Target="../media/image171.emf"/><Relationship Id="rId4" Type="http://schemas.openxmlformats.org/officeDocument/2006/relationships/image" Target="../media/image172.emf"/><Relationship Id="rId5" Type="http://schemas.openxmlformats.org/officeDocument/2006/relationships/image" Target="../media/image173.emf"/><Relationship Id="rId6" Type="http://schemas.openxmlformats.org/officeDocument/2006/relationships/image" Target="../media/image174.emf"/><Relationship Id="rId7" Type="http://schemas.openxmlformats.org/officeDocument/2006/relationships/image" Target="../media/image175.emf"/><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57.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emf"/><Relationship Id="rId5" Type="http://schemas.openxmlformats.org/officeDocument/2006/relationships/image" Target="../media/image179.emf"/><Relationship Id="rId6" Type="http://schemas.openxmlformats.org/officeDocument/2006/relationships/image" Target="../media/image180.emf"/><Relationship Id="rId7" Type="http://schemas.openxmlformats.org/officeDocument/2006/relationships/image" Target="../media/image181.emf"/><Relationship Id="rId8" Type="http://schemas.openxmlformats.org/officeDocument/2006/relationships/image" Target="../media/image182.emf"/><Relationship Id="rId9" Type="http://schemas.openxmlformats.org/officeDocument/2006/relationships/image" Target="../media/image183.png"/><Relationship Id="rId1" Type="http://schemas.openxmlformats.org/officeDocument/2006/relationships/slideLayout" Target="../slideLayouts/slideLayout2.xml"/><Relationship Id="rId2" Type="http://schemas.openxmlformats.org/officeDocument/2006/relationships/image" Target="../media/image176.jpg"/></Relationships>
</file>

<file path=ppt/slides/_rels/slide58.xml.rels><?xml version="1.0" encoding="UTF-8" standalone="yes"?>
<Relationships xmlns="http://schemas.openxmlformats.org/package/2006/relationships"><Relationship Id="rId11" Type="http://schemas.openxmlformats.org/officeDocument/2006/relationships/image" Target="../media/image190.emf"/><Relationship Id="rId12" Type="http://schemas.openxmlformats.org/officeDocument/2006/relationships/image" Target="../media/image191.emf"/><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slideLayout" Target="../slideLayouts/slideLayout2.xml"/><Relationship Id="rId5" Type="http://schemas.openxmlformats.org/officeDocument/2006/relationships/image" Target="../media/image184.png"/><Relationship Id="rId6" Type="http://schemas.openxmlformats.org/officeDocument/2006/relationships/image" Target="../media/image185.png"/><Relationship Id="rId7" Type="http://schemas.openxmlformats.org/officeDocument/2006/relationships/image" Target="../media/image186.png"/><Relationship Id="rId8" Type="http://schemas.openxmlformats.org/officeDocument/2006/relationships/image" Target="../media/image187.png"/><Relationship Id="rId9" Type="http://schemas.openxmlformats.org/officeDocument/2006/relationships/image" Target="../media/image188.emf"/><Relationship Id="rId10" Type="http://schemas.openxmlformats.org/officeDocument/2006/relationships/image" Target="../media/image189.png"/></Relationships>
</file>

<file path=ppt/slides/_rels/slide59.xml.rels><?xml version="1.0" encoding="UTF-8" standalone="yes"?>
<Relationships xmlns="http://schemas.openxmlformats.org/package/2006/relationships"><Relationship Id="rId3" Type="http://schemas.openxmlformats.org/officeDocument/2006/relationships/image" Target="../media/image193.emf"/><Relationship Id="rId4" Type="http://schemas.openxmlformats.org/officeDocument/2006/relationships/image" Target="../media/image190.emf"/><Relationship Id="rId5" Type="http://schemas.openxmlformats.org/officeDocument/2006/relationships/image" Target="../media/image191.emf"/><Relationship Id="rId6" Type="http://schemas.openxmlformats.org/officeDocument/2006/relationships/image" Target="../media/image194.emf"/><Relationship Id="rId7" Type="http://schemas.openxmlformats.org/officeDocument/2006/relationships/image" Target="../media/image195.png"/><Relationship Id="rId8" Type="http://schemas.openxmlformats.org/officeDocument/2006/relationships/image" Target="../media/image196.png"/><Relationship Id="rId9" Type="http://schemas.openxmlformats.org/officeDocument/2006/relationships/image" Target="../media/image197.emf"/><Relationship Id="rId10" Type="http://schemas.openxmlformats.org/officeDocument/2006/relationships/image" Target="../media/image198.emf"/><Relationship Id="rId11" Type="http://schemas.openxmlformats.org/officeDocument/2006/relationships/image" Target="../media/image199.png"/><Relationship Id="rId1" Type="http://schemas.openxmlformats.org/officeDocument/2006/relationships/slideLayout" Target="../slideLayouts/slideLayout2.xml"/><Relationship Id="rId2" Type="http://schemas.openxmlformats.org/officeDocument/2006/relationships/image" Target="../media/image192.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7" Type="http://schemas.openxmlformats.org/officeDocument/2006/relationships/image" Target="../media/image10.png"/><Relationship Id="rId8" Type="http://schemas.openxmlformats.org/officeDocument/2006/relationships/image" Target="../media/image11.emf"/><Relationship Id="rId9"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196.png"/><Relationship Id="rId5" Type="http://schemas.openxmlformats.org/officeDocument/2006/relationships/image" Target="../media/image201.png"/><Relationship Id="rId6" Type="http://schemas.openxmlformats.org/officeDocument/2006/relationships/image" Target="../media/image202.png"/><Relationship Id="rId7" Type="http://schemas.openxmlformats.org/officeDocument/2006/relationships/image" Target="../media/image203.png"/><Relationship Id="rId8" Type="http://schemas.openxmlformats.org/officeDocument/2006/relationships/image" Target="../media/image204.png"/><Relationship Id="rId9" Type="http://schemas.openxmlformats.org/officeDocument/2006/relationships/image" Target="../media/image205.png"/><Relationship Id="rId1" Type="http://schemas.openxmlformats.org/officeDocument/2006/relationships/slideLayout" Target="../slideLayouts/slideLayout2.xml"/><Relationship Id="rId2" Type="http://schemas.openxmlformats.org/officeDocument/2006/relationships/image" Target="../media/image19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06.emf"/><Relationship Id="rId4" Type="http://schemas.openxmlformats.org/officeDocument/2006/relationships/image" Target="../media/image207.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DESY" TargetMode="External"/><Relationship Id="rId3" Type="http://schemas.openxmlformats.org/officeDocument/2006/relationships/image" Target="../media/image20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tiff"/><Relationship Id="rId3" Type="http://schemas.openxmlformats.org/officeDocument/2006/relationships/image" Target="../media/image211.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3.jpg"/><Relationship Id="rId3" Type="http://schemas.openxmlformats.org/officeDocument/2006/relationships/hyperlink" Target="http://arxiv.org/abs/hep-ex/0105044"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jpg"/><Relationship Id="rId3" Type="http://schemas.openxmlformats.org/officeDocument/2006/relationships/hyperlink" Target="http://dx.doi.org/10.1016/S0168-9002(01)02013-7"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5.png"/><Relationship Id="rId3" Type="http://schemas.openxmlformats.org/officeDocument/2006/relationships/image" Target="../media/image21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218.jpg"/><Relationship Id="rId4" Type="http://schemas.openxmlformats.org/officeDocument/2006/relationships/image" Target="../media/image219.emf"/><Relationship Id="rId1" Type="http://schemas.openxmlformats.org/officeDocument/2006/relationships/slideLayout" Target="../slideLayouts/slideLayout2.xml"/><Relationship Id="rId2" Type="http://schemas.openxmlformats.org/officeDocument/2006/relationships/image" Target="../media/image21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png"/></Relationships>
</file>

<file path=ppt/slides/_rels/slide72.xml.rels><?xml version="1.0" encoding="UTF-8" standalone="yes"?>
<Relationships xmlns="http://schemas.openxmlformats.org/package/2006/relationships"><Relationship Id="rId3" Type="http://schemas.openxmlformats.org/officeDocument/2006/relationships/image" Target="../media/image222.jpg"/><Relationship Id="rId4" Type="http://schemas.openxmlformats.org/officeDocument/2006/relationships/image" Target="../media/image223.emf"/><Relationship Id="rId1" Type="http://schemas.openxmlformats.org/officeDocument/2006/relationships/slideLayout" Target="../slideLayouts/slideLayout2.xml"/><Relationship Id="rId2" Type="http://schemas.openxmlformats.org/officeDocument/2006/relationships/image" Target="../media/image221.png"/></Relationships>
</file>

<file path=ppt/slides/_rels/slide73.xml.rels><?xml version="1.0" encoding="UTF-8" standalone="yes"?>
<Relationships xmlns="http://schemas.openxmlformats.org/package/2006/relationships"><Relationship Id="rId3" Type="http://schemas.openxmlformats.org/officeDocument/2006/relationships/image" Target="../media/image225.jpg"/><Relationship Id="rId4" Type="http://schemas.openxmlformats.org/officeDocument/2006/relationships/image" Target="../media/image226.tiff"/><Relationship Id="rId1" Type="http://schemas.openxmlformats.org/officeDocument/2006/relationships/slideLayout" Target="../slideLayouts/slideLayout2.xml"/><Relationship Id="rId2" Type="http://schemas.openxmlformats.org/officeDocument/2006/relationships/image" Target="../media/image224.jpg"/></Relationships>
</file>

<file path=ppt/slides/_rels/slide74.xml.rels><?xml version="1.0" encoding="UTF-8" standalone="yes"?>
<Relationships xmlns="http://schemas.openxmlformats.org/package/2006/relationships"><Relationship Id="rId3" Type="http://schemas.openxmlformats.org/officeDocument/2006/relationships/image" Target="../media/image228.png"/><Relationship Id="rId4" Type="http://schemas.openxmlformats.org/officeDocument/2006/relationships/image" Target="../media/image2280.png"/><Relationship Id="rId1" Type="http://schemas.openxmlformats.org/officeDocument/2006/relationships/slideLayout" Target="../slideLayouts/slideLayout2.xml"/><Relationship Id="rId2" Type="http://schemas.openxmlformats.org/officeDocument/2006/relationships/image" Target="../media/image22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9.png"/><Relationship Id="rId3" Type="http://schemas.openxmlformats.org/officeDocument/2006/relationships/image" Target="../media/image230.png"/></Relationships>
</file>

<file path=ppt/slides/_rels/slide76.xml.rels><?xml version="1.0" encoding="UTF-8" standalone="yes"?>
<Relationships xmlns="http://schemas.openxmlformats.org/package/2006/relationships"><Relationship Id="rId3" Type="http://schemas.openxmlformats.org/officeDocument/2006/relationships/image" Target="../media/image231.png"/><Relationship Id="rId4" Type="http://schemas.openxmlformats.org/officeDocument/2006/relationships/image" Target="../media/image229.png"/><Relationship Id="rId1" Type="http://schemas.openxmlformats.org/officeDocument/2006/relationships/slideLayout" Target="../slideLayouts/slideLayout2.xml"/><Relationship Id="rId2" Type="http://schemas.openxmlformats.org/officeDocument/2006/relationships/image" Target="../media/image230.png"/></Relationships>
</file>

<file path=ppt/slides/_rels/slide77.xml.rels><?xml version="1.0" encoding="UTF-8" standalone="yes"?>
<Relationships xmlns="http://schemas.openxmlformats.org/package/2006/relationships"><Relationship Id="rId3" Type="http://schemas.openxmlformats.org/officeDocument/2006/relationships/image" Target="../media/image232.png"/><Relationship Id="rId4" Type="http://schemas.openxmlformats.org/officeDocument/2006/relationships/image" Target="../media/image233.png"/><Relationship Id="rId5" Type="http://schemas.openxmlformats.org/officeDocument/2006/relationships/image" Target="../media/image234.png"/><Relationship Id="rId1" Type="http://schemas.openxmlformats.org/officeDocument/2006/relationships/slideLayout" Target="../slideLayouts/slideLayout2.xml"/><Relationship Id="rId2" Type="http://schemas.openxmlformats.org/officeDocument/2006/relationships/image" Target="../media/image229.png"/></Relationships>
</file>

<file path=ppt/slides/_rels/slide78.xml.rels><?xml version="1.0" encoding="UTF-8" standalone="yes"?>
<Relationships xmlns="http://schemas.openxmlformats.org/package/2006/relationships"><Relationship Id="rId3" Type="http://schemas.openxmlformats.org/officeDocument/2006/relationships/image" Target="../media/image236.png"/><Relationship Id="rId4" Type="http://schemas.openxmlformats.org/officeDocument/2006/relationships/image" Target="../media/image237.wmf"/><Relationship Id="rId5" Type="http://schemas.openxmlformats.org/officeDocument/2006/relationships/image" Target="../media/image238.png"/><Relationship Id="rId6" Type="http://schemas.openxmlformats.org/officeDocument/2006/relationships/image" Target="../media/image239.png"/><Relationship Id="rId1" Type="http://schemas.openxmlformats.org/officeDocument/2006/relationships/slideLayout" Target="../slideLayouts/slideLayout2.xml"/><Relationship Id="rId2" Type="http://schemas.openxmlformats.org/officeDocument/2006/relationships/image" Target="../media/image23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0.png"/><Relationship Id="rId3" Type="http://schemas.openxmlformats.org/officeDocument/2006/relationships/image" Target="../media/image241.pn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165.emf"/><Relationship Id="rId7" Type="http://schemas.openxmlformats.org/officeDocument/2006/relationships/image" Target="../media/image168.emf"/><Relationship Id="rId1" Type="http://schemas.openxmlformats.org/officeDocument/2006/relationships/slideLayout" Target="../slideLayouts/slideLayout2.xml"/><Relationship Id="rId2" Type="http://schemas.openxmlformats.org/officeDocument/2006/relationships/image" Target="../media/image242.png"/></Relationships>
</file>

<file path=ppt/slides/_rels/slide82.xml.rels><?xml version="1.0" encoding="UTF-8" standalone="yes"?>
<Relationships xmlns="http://schemas.openxmlformats.org/package/2006/relationships"><Relationship Id="rId3" Type="http://schemas.openxmlformats.org/officeDocument/2006/relationships/image" Target="../media/image244.emf"/><Relationship Id="rId4" Type="http://schemas.openxmlformats.org/officeDocument/2006/relationships/image" Target="../media/image245.emf"/><Relationship Id="rId5" Type="http://schemas.openxmlformats.org/officeDocument/2006/relationships/image" Target="../media/image246.png"/><Relationship Id="rId1" Type="http://schemas.openxmlformats.org/officeDocument/2006/relationships/slideLayout" Target="../slideLayouts/slideLayout2.xml"/><Relationship Id="rId2" Type="http://schemas.openxmlformats.org/officeDocument/2006/relationships/image" Target="../media/image243.emf"/></Relationships>
</file>

<file path=ppt/slides/_rels/slide83.xml.rels><?xml version="1.0" encoding="UTF-8" standalone="yes"?>
<Relationships xmlns="http://schemas.openxmlformats.org/package/2006/relationships"><Relationship Id="rId3" Type="http://schemas.openxmlformats.org/officeDocument/2006/relationships/tags" Target="../tags/tag6.xml"/><Relationship Id="rId4" Type="http://schemas.openxmlformats.org/officeDocument/2006/relationships/slideLayout" Target="../slideLayouts/slideLayout2.xml"/><Relationship Id="rId5" Type="http://schemas.openxmlformats.org/officeDocument/2006/relationships/image" Target="../media/image247.png"/><Relationship Id="rId6" Type="http://schemas.openxmlformats.org/officeDocument/2006/relationships/image" Target="../media/image248.png"/><Relationship Id="rId7" Type="http://schemas.openxmlformats.org/officeDocument/2006/relationships/image" Target="../media/image249.png"/><Relationship Id="rId8" Type="http://schemas.openxmlformats.org/officeDocument/2006/relationships/image" Target="../media/image250.png"/><Relationship Id="rId9" Type="http://schemas.openxmlformats.org/officeDocument/2006/relationships/image" Target="../media/image251.png"/><Relationship Id="rId10" Type="http://schemas.openxmlformats.org/officeDocument/2006/relationships/image" Target="../media/image252.png"/><Relationship Id="rId1" Type="http://schemas.openxmlformats.org/officeDocument/2006/relationships/tags" Target="../tags/tag4.xml"/><Relationship Id="rId2" Type="http://schemas.openxmlformats.org/officeDocument/2006/relationships/tags" Target="../tags/tag5.xml"/></Relationships>
</file>

<file path=ppt/slides/_rels/slide84.xml.rels><?xml version="1.0" encoding="UTF-8" standalone="yes"?>
<Relationships xmlns="http://schemas.openxmlformats.org/package/2006/relationships"><Relationship Id="rId11" Type="http://schemas.openxmlformats.org/officeDocument/2006/relationships/image" Target="../media/image264.png"/><Relationship Id="rId12" Type="http://schemas.openxmlformats.org/officeDocument/2006/relationships/image" Target="../media/image265.png"/><Relationship Id="rId13" Type="http://schemas.openxmlformats.org/officeDocument/2006/relationships/image" Target="../media/image266.png"/><Relationship Id="rId14" Type="http://schemas.openxmlformats.org/officeDocument/2006/relationships/image" Target="../media/image267.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6.png"/><Relationship Id="rId4" Type="http://schemas.openxmlformats.org/officeDocument/2006/relationships/image" Target="../media/image253.png"/><Relationship Id="rId5" Type="http://schemas.openxmlformats.org/officeDocument/2006/relationships/image" Target="../media/image254.png"/><Relationship Id="rId6" Type="http://schemas.openxmlformats.org/officeDocument/2006/relationships/image" Target="../media/image255.png"/><Relationship Id="rId7" Type="http://schemas.openxmlformats.org/officeDocument/2006/relationships/image" Target="../media/image260.png"/><Relationship Id="rId8" Type="http://schemas.openxmlformats.org/officeDocument/2006/relationships/image" Target="../media/image261.png"/><Relationship Id="rId9" Type="http://schemas.openxmlformats.org/officeDocument/2006/relationships/image" Target="../media/image262.png"/><Relationship Id="rId10" Type="http://schemas.openxmlformats.org/officeDocument/2006/relationships/image" Target="../media/image26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7.png"/><Relationship Id="rId3" Type="http://schemas.openxmlformats.org/officeDocument/2006/relationships/image" Target="../media/image269.png"/></Relationships>
</file>

<file path=ppt/slides/_rels/slide86.xml.rels><?xml version="1.0" encoding="UTF-8" standalone="yes"?>
<Relationships xmlns="http://schemas.openxmlformats.org/package/2006/relationships"><Relationship Id="rId20" Type="http://schemas.openxmlformats.org/officeDocument/2006/relationships/image" Target="../media/image265.wmf"/><Relationship Id="rId21" Type="http://schemas.openxmlformats.org/officeDocument/2006/relationships/oleObject" Target="../embeddings/oleObject10.bin"/><Relationship Id="rId22" Type="http://schemas.openxmlformats.org/officeDocument/2006/relationships/oleObject" Target="../embeddings/oleObject11.bin"/><Relationship Id="rId23" Type="http://schemas.openxmlformats.org/officeDocument/2006/relationships/image" Target="../media/image266.wmf"/><Relationship Id="rId24" Type="http://schemas.openxmlformats.org/officeDocument/2006/relationships/oleObject" Target="../embeddings/oleObject12.bin"/><Relationship Id="rId25" Type="http://schemas.openxmlformats.org/officeDocument/2006/relationships/oleObject" Target="../embeddings/oleObject13.bin"/><Relationship Id="rId26" Type="http://schemas.openxmlformats.org/officeDocument/2006/relationships/image" Target="../media/image267.wmf"/><Relationship Id="rId27" Type="http://schemas.openxmlformats.org/officeDocument/2006/relationships/image" Target="../media/image272.emf"/><Relationship Id="rId28" Type="http://schemas.openxmlformats.org/officeDocument/2006/relationships/oleObject" Target="../embeddings/oleObject14.bin"/><Relationship Id="rId29" Type="http://schemas.openxmlformats.org/officeDocument/2006/relationships/image" Target="../media/image268.w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9.xml"/><Relationship Id="rId4" Type="http://schemas.openxmlformats.org/officeDocument/2006/relationships/image" Target="../media/image271.png"/><Relationship Id="rId5" Type="http://schemas.openxmlformats.org/officeDocument/2006/relationships/oleObject" Target="../embeddings/oleObject2.bin"/><Relationship Id="rId30" Type="http://schemas.openxmlformats.org/officeDocument/2006/relationships/oleObject" Target="../embeddings/oleObject15.bin"/><Relationship Id="rId31" Type="http://schemas.openxmlformats.org/officeDocument/2006/relationships/image" Target="../media/image269.wmf"/><Relationship Id="rId32" Type="http://schemas.openxmlformats.org/officeDocument/2006/relationships/image" Target="../media/image273.jpeg"/><Relationship Id="rId9" Type="http://schemas.openxmlformats.org/officeDocument/2006/relationships/oleObject" Target="../embeddings/oleObject4.bin"/><Relationship Id="rId6" Type="http://schemas.openxmlformats.org/officeDocument/2006/relationships/image" Target="../media/image258.wmf"/><Relationship Id="rId7" Type="http://schemas.openxmlformats.org/officeDocument/2006/relationships/oleObject" Target="../embeddings/oleObject3.bin"/><Relationship Id="rId8" Type="http://schemas.openxmlformats.org/officeDocument/2006/relationships/image" Target="../media/image259.wmf"/><Relationship Id="rId33" Type="http://schemas.openxmlformats.org/officeDocument/2006/relationships/oleObject" Target="../embeddings/oleObject16.bin"/><Relationship Id="rId34" Type="http://schemas.openxmlformats.org/officeDocument/2006/relationships/image" Target="../media/image270.wmf"/><Relationship Id="rId10" Type="http://schemas.openxmlformats.org/officeDocument/2006/relationships/image" Target="../media/image260.wmf"/><Relationship Id="rId11" Type="http://schemas.openxmlformats.org/officeDocument/2006/relationships/oleObject" Target="../embeddings/oleObject5.bin"/><Relationship Id="rId12" Type="http://schemas.openxmlformats.org/officeDocument/2006/relationships/image" Target="../media/image261.wmf"/><Relationship Id="rId13" Type="http://schemas.openxmlformats.org/officeDocument/2006/relationships/oleObject" Target="../embeddings/oleObject6.bin"/><Relationship Id="rId14" Type="http://schemas.openxmlformats.org/officeDocument/2006/relationships/image" Target="../media/image262.wmf"/><Relationship Id="rId15" Type="http://schemas.openxmlformats.org/officeDocument/2006/relationships/oleObject" Target="../embeddings/oleObject7.bin"/><Relationship Id="rId16" Type="http://schemas.openxmlformats.org/officeDocument/2006/relationships/image" Target="../media/image263.wmf"/><Relationship Id="rId17" Type="http://schemas.openxmlformats.org/officeDocument/2006/relationships/oleObject" Target="../embeddings/oleObject8.bin"/><Relationship Id="rId18" Type="http://schemas.openxmlformats.org/officeDocument/2006/relationships/image" Target="../media/image264.wmf"/><Relationship Id="rId19" Type="http://schemas.openxmlformats.org/officeDocument/2006/relationships/oleObject" Target="../embeddings/oleObject9.bin"/></Relationships>
</file>

<file path=ppt/slides/_rels/slide87.xml.rels><?xml version="1.0" encoding="UTF-8" standalone="yes"?>
<Relationships xmlns="http://schemas.openxmlformats.org/package/2006/relationships"><Relationship Id="rId3" Type="http://schemas.openxmlformats.org/officeDocument/2006/relationships/image" Target="../media/image275.jpg"/><Relationship Id="rId4" Type="http://schemas.openxmlformats.org/officeDocument/2006/relationships/image" Target="../media/image276.png"/><Relationship Id="rId1" Type="http://schemas.openxmlformats.org/officeDocument/2006/relationships/slideLayout" Target="../slideLayouts/slideLayout2.xml"/><Relationship Id="rId2" Type="http://schemas.openxmlformats.org/officeDocument/2006/relationships/image" Target="../media/image274.png"/></Relationships>
</file>

<file path=ppt/slides/_rels/slide88.xml.rels><?xml version="1.0" encoding="UTF-8" standalone="yes"?>
<Relationships xmlns="http://schemas.openxmlformats.org/package/2006/relationships"><Relationship Id="rId11" Type="http://schemas.openxmlformats.org/officeDocument/2006/relationships/image" Target="../media/image279.wmf"/><Relationship Id="rId12" Type="http://schemas.openxmlformats.org/officeDocument/2006/relationships/image" Target="../media/image284.emf"/><Relationship Id="rId13" Type="http://schemas.openxmlformats.org/officeDocument/2006/relationships/oleObject" Target="../embeddings/oleObject20.bin"/><Relationship Id="rId14" Type="http://schemas.openxmlformats.org/officeDocument/2006/relationships/image" Target="../media/image280.wmf"/><Relationship Id="rId15" Type="http://schemas.openxmlformats.org/officeDocument/2006/relationships/oleObject" Target="../embeddings/oleObject21.bin"/><Relationship Id="rId16" Type="http://schemas.openxmlformats.org/officeDocument/2006/relationships/image" Target="../media/image281.wmf"/><Relationship Id="rId17" Type="http://schemas.openxmlformats.org/officeDocument/2006/relationships/image" Target="../media/image285.emf"/><Relationship Id="rId18" Type="http://schemas.openxmlformats.org/officeDocument/2006/relationships/image" Target="../media/image286.png"/><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20.xml"/><Relationship Id="rId4" Type="http://schemas.openxmlformats.org/officeDocument/2006/relationships/image" Target="../media/image282.emf"/><Relationship Id="rId5" Type="http://schemas.openxmlformats.org/officeDocument/2006/relationships/image" Target="../media/image283.jpeg"/><Relationship Id="rId6" Type="http://schemas.openxmlformats.org/officeDocument/2006/relationships/oleObject" Target="../embeddings/oleObject17.bin"/><Relationship Id="rId7" Type="http://schemas.openxmlformats.org/officeDocument/2006/relationships/image" Target="../media/image277.wmf"/><Relationship Id="rId8" Type="http://schemas.openxmlformats.org/officeDocument/2006/relationships/oleObject" Target="../embeddings/oleObject18.bin"/><Relationship Id="rId9" Type="http://schemas.openxmlformats.org/officeDocument/2006/relationships/image" Target="../media/image278.wmf"/><Relationship Id="rId10" Type="http://schemas.openxmlformats.org/officeDocument/2006/relationships/oleObject" Target="../embeddings/oleObject19.bin"/></Relationships>
</file>

<file path=ppt/slides/_rels/slide89.xml.rels><?xml version="1.0" encoding="UTF-8" standalone="yes"?>
<Relationships xmlns="http://schemas.openxmlformats.org/package/2006/relationships"><Relationship Id="rId9" Type="http://schemas.openxmlformats.org/officeDocument/2006/relationships/tags" Target="../tags/tag15.xml"/><Relationship Id="rId20" Type="http://schemas.openxmlformats.org/officeDocument/2006/relationships/image" Target="../media/image295.png"/><Relationship Id="rId21" Type="http://schemas.openxmlformats.org/officeDocument/2006/relationships/image" Target="../media/image296.png"/><Relationship Id="rId22" Type="http://schemas.openxmlformats.org/officeDocument/2006/relationships/image" Target="../media/image297.png"/><Relationship Id="rId23" Type="http://schemas.openxmlformats.org/officeDocument/2006/relationships/image" Target="../media/image306.png"/><Relationship Id="rId24" Type="http://schemas.openxmlformats.org/officeDocument/2006/relationships/image" Target="../media/image307.png"/><Relationship Id="rId25" Type="http://schemas.openxmlformats.org/officeDocument/2006/relationships/image" Target="../media/image308.png"/><Relationship Id="rId10" Type="http://schemas.openxmlformats.org/officeDocument/2006/relationships/slideLayout" Target="../slideLayouts/slideLayout2.xml"/><Relationship Id="rId11" Type="http://schemas.openxmlformats.org/officeDocument/2006/relationships/notesSlide" Target="../notesSlides/notesSlide21.xml"/><Relationship Id="rId12" Type="http://schemas.openxmlformats.org/officeDocument/2006/relationships/image" Target="../media/image287.png"/><Relationship Id="rId13" Type="http://schemas.openxmlformats.org/officeDocument/2006/relationships/image" Target="../media/image288.png"/><Relationship Id="rId14" Type="http://schemas.openxmlformats.org/officeDocument/2006/relationships/image" Target="../media/image289.png"/><Relationship Id="rId15" Type="http://schemas.openxmlformats.org/officeDocument/2006/relationships/image" Target="../media/image290.png"/><Relationship Id="rId16" Type="http://schemas.openxmlformats.org/officeDocument/2006/relationships/image" Target="../media/image291.png"/><Relationship Id="rId17" Type="http://schemas.openxmlformats.org/officeDocument/2006/relationships/image" Target="../media/image292.png"/><Relationship Id="rId18" Type="http://schemas.openxmlformats.org/officeDocument/2006/relationships/image" Target="../media/image293.png"/><Relationship Id="rId19" Type="http://schemas.openxmlformats.org/officeDocument/2006/relationships/image" Target="../media/image294.png"/><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tags" Target="../tags/tag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emf"/></Relationships>
</file>

<file path=ppt/slides/_rels/slide90.xml.rels><?xml version="1.0" encoding="UTF-8" standalone="yes"?>
<Relationships xmlns="http://schemas.openxmlformats.org/package/2006/relationships"><Relationship Id="rId9" Type="http://schemas.openxmlformats.org/officeDocument/2006/relationships/oleObject" Target="../embeddings/oleObject24.bin"/><Relationship Id="rId20" Type="http://schemas.openxmlformats.org/officeDocument/2006/relationships/oleObject" Target="../embeddings/oleObject29.bin"/><Relationship Id="rId21" Type="http://schemas.openxmlformats.org/officeDocument/2006/relationships/image" Target="../media/image305.wmf"/><Relationship Id="rId22" Type="http://schemas.openxmlformats.org/officeDocument/2006/relationships/oleObject" Target="../embeddings/oleObject30.bin"/><Relationship Id="rId23" Type="http://schemas.openxmlformats.org/officeDocument/2006/relationships/image" Target="../media/image306.wmf"/><Relationship Id="rId24" Type="http://schemas.openxmlformats.org/officeDocument/2006/relationships/oleObject" Target="../embeddings/oleObject31.bin"/><Relationship Id="rId25" Type="http://schemas.openxmlformats.org/officeDocument/2006/relationships/image" Target="../media/image307.wmf"/><Relationship Id="rId26" Type="http://schemas.openxmlformats.org/officeDocument/2006/relationships/image" Target="../media/image311.png"/><Relationship Id="rId10" Type="http://schemas.openxmlformats.org/officeDocument/2006/relationships/image" Target="../media/image300.wmf"/><Relationship Id="rId11" Type="http://schemas.openxmlformats.org/officeDocument/2006/relationships/image" Target="../media/image310.emf"/><Relationship Id="rId12" Type="http://schemas.openxmlformats.org/officeDocument/2006/relationships/oleObject" Target="../embeddings/oleObject25.bin"/><Relationship Id="rId13" Type="http://schemas.openxmlformats.org/officeDocument/2006/relationships/image" Target="../media/image301.wmf"/><Relationship Id="rId14" Type="http://schemas.openxmlformats.org/officeDocument/2006/relationships/oleObject" Target="../embeddings/oleObject26.bin"/><Relationship Id="rId15" Type="http://schemas.openxmlformats.org/officeDocument/2006/relationships/image" Target="../media/image302.wmf"/><Relationship Id="rId16" Type="http://schemas.openxmlformats.org/officeDocument/2006/relationships/oleObject" Target="../embeddings/oleObject27.bin"/><Relationship Id="rId17" Type="http://schemas.openxmlformats.org/officeDocument/2006/relationships/image" Target="../media/image303.wmf"/><Relationship Id="rId18" Type="http://schemas.openxmlformats.org/officeDocument/2006/relationships/oleObject" Target="../embeddings/oleObject28.bin"/><Relationship Id="rId19" Type="http://schemas.openxmlformats.org/officeDocument/2006/relationships/image" Target="../media/image304.w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image" Target="../media/image308.emf"/><Relationship Id="rId4" Type="http://schemas.openxmlformats.org/officeDocument/2006/relationships/image" Target="../media/image309.emf"/><Relationship Id="rId5" Type="http://schemas.openxmlformats.org/officeDocument/2006/relationships/oleObject" Target="../embeddings/oleObject22.bin"/><Relationship Id="rId6" Type="http://schemas.openxmlformats.org/officeDocument/2006/relationships/image" Target="../media/image298.wmf"/><Relationship Id="rId7" Type="http://schemas.openxmlformats.org/officeDocument/2006/relationships/oleObject" Target="../embeddings/oleObject23.bin"/><Relationship Id="rId8" Type="http://schemas.openxmlformats.org/officeDocument/2006/relationships/image" Target="../media/image299.wmf"/></Relationships>
</file>

<file path=ppt/slides/_rels/slide91.xml.rels><?xml version="1.0" encoding="UTF-8" standalone="yes"?>
<Relationships xmlns="http://schemas.openxmlformats.org/package/2006/relationships"><Relationship Id="rId9" Type="http://schemas.openxmlformats.org/officeDocument/2006/relationships/oleObject" Target="../embeddings/oleObject34.bin"/><Relationship Id="rId20" Type="http://schemas.openxmlformats.org/officeDocument/2006/relationships/image" Target="../media/image318.wmf"/><Relationship Id="rId21" Type="http://schemas.openxmlformats.org/officeDocument/2006/relationships/image" Target="../media/image323.png"/><Relationship Id="rId10" Type="http://schemas.openxmlformats.org/officeDocument/2006/relationships/image" Target="../media/image314.wmf"/><Relationship Id="rId11" Type="http://schemas.openxmlformats.org/officeDocument/2006/relationships/oleObject" Target="../embeddings/oleObject35.bin"/><Relationship Id="rId12" Type="http://schemas.openxmlformats.org/officeDocument/2006/relationships/image" Target="../media/image315.wmf"/><Relationship Id="rId13" Type="http://schemas.openxmlformats.org/officeDocument/2006/relationships/image" Target="../media/image321.png"/><Relationship Id="rId14" Type="http://schemas.openxmlformats.org/officeDocument/2006/relationships/image" Target="../media/image322.png"/><Relationship Id="rId15" Type="http://schemas.openxmlformats.org/officeDocument/2006/relationships/oleObject" Target="../embeddings/oleObject36.bin"/><Relationship Id="rId16" Type="http://schemas.openxmlformats.org/officeDocument/2006/relationships/image" Target="../media/image316.wmf"/><Relationship Id="rId17" Type="http://schemas.openxmlformats.org/officeDocument/2006/relationships/oleObject" Target="../embeddings/oleObject37.bin"/><Relationship Id="rId18" Type="http://schemas.openxmlformats.org/officeDocument/2006/relationships/image" Target="../media/image317.wmf"/><Relationship Id="rId19" Type="http://schemas.openxmlformats.org/officeDocument/2006/relationships/oleObject" Target="../embeddings/oleObject38.bin"/><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image" Target="../media/image319.png"/><Relationship Id="rId4" Type="http://schemas.openxmlformats.org/officeDocument/2006/relationships/image" Target="../media/image320.gif"/><Relationship Id="rId5" Type="http://schemas.openxmlformats.org/officeDocument/2006/relationships/oleObject" Target="../embeddings/oleObject32.bin"/><Relationship Id="rId6" Type="http://schemas.openxmlformats.org/officeDocument/2006/relationships/image" Target="../media/image312.wmf"/><Relationship Id="rId7" Type="http://schemas.openxmlformats.org/officeDocument/2006/relationships/oleObject" Target="../embeddings/oleObject33.bin"/><Relationship Id="rId8" Type="http://schemas.openxmlformats.org/officeDocument/2006/relationships/image" Target="../media/image313.wmf"/></Relationships>
</file>

<file path=ppt/slides/_rels/slide92.xml.rels><?xml version="1.0" encoding="UTF-8" standalone="yes"?>
<Relationships xmlns="http://schemas.openxmlformats.org/package/2006/relationships"><Relationship Id="rId3" Type="http://schemas.openxmlformats.org/officeDocument/2006/relationships/image" Target="../media/image326.jpeg"/><Relationship Id="rId4" Type="http://schemas.openxmlformats.org/officeDocument/2006/relationships/oleObject" Target="../embeddings/oleObject39.bin"/><Relationship Id="rId5" Type="http://schemas.openxmlformats.org/officeDocument/2006/relationships/image" Target="../media/image324.wmf"/><Relationship Id="rId6" Type="http://schemas.openxmlformats.org/officeDocument/2006/relationships/oleObject" Target="../embeddings/oleObject40.bin"/><Relationship Id="rId7" Type="http://schemas.openxmlformats.org/officeDocument/2006/relationships/image" Target="../media/image325.wmf"/><Relationship Id="rId8" Type="http://schemas.openxmlformats.org/officeDocument/2006/relationships/image" Target="../media/image327.emf"/><Relationship Id="rId9" Type="http://schemas.openxmlformats.org/officeDocument/2006/relationships/image" Target="../media/image328.emf"/><Relationship Id="rId10" Type="http://schemas.openxmlformats.org/officeDocument/2006/relationships/image" Target="../media/image329.png"/><Relationship Id="rId11" Type="http://schemas.openxmlformats.org/officeDocument/2006/relationships/image" Target="../media/image330.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31.emf"/><Relationship Id="rId4" Type="http://schemas.openxmlformats.org/officeDocument/2006/relationships/image" Target="../media/image332.emf"/><Relationship Id="rId5" Type="http://schemas.openxmlformats.org/officeDocument/2006/relationships/image" Target="../media/image273.jpeg"/><Relationship Id="rId6" Type="http://schemas.openxmlformats.org/officeDocument/2006/relationships/oleObject" Target="../embeddings/oleObject41.bin"/><Relationship Id="rId7" Type="http://schemas.openxmlformats.org/officeDocument/2006/relationships/image" Target="../media/image314.wmf"/><Relationship Id="rId8" Type="http://schemas.openxmlformats.org/officeDocument/2006/relationships/oleObject" Target="../embeddings/oleObject42.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34.emf"/><Relationship Id="rId4" Type="http://schemas.openxmlformats.org/officeDocument/2006/relationships/image" Target="../media/image335.png"/><Relationship Id="rId5" Type="http://schemas.openxmlformats.org/officeDocument/2006/relationships/image" Target="../media/image336.png"/><Relationship Id="rId6" Type="http://schemas.openxmlformats.org/officeDocument/2006/relationships/oleObject" Target="../embeddings/oleObject43.bin"/><Relationship Id="rId7" Type="http://schemas.openxmlformats.org/officeDocument/2006/relationships/image" Target="../media/image333.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38.png"/><Relationship Id="rId4" Type="http://schemas.openxmlformats.org/officeDocument/2006/relationships/image" Target="../media/image339.png"/><Relationship Id="rId1" Type="http://schemas.openxmlformats.org/officeDocument/2006/relationships/slideLayout" Target="../slideLayouts/slideLayout2.xml"/><Relationship Id="rId2" Type="http://schemas.openxmlformats.org/officeDocument/2006/relationships/image" Target="../media/image337.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41.emf"/><Relationship Id="rId5" Type="http://schemas.openxmlformats.org/officeDocument/2006/relationships/image" Target="../media/image342.emf"/><Relationship Id="rId6" Type="http://schemas.openxmlformats.org/officeDocument/2006/relationships/oleObject" Target="../embeddings/oleObject44.bin"/><Relationship Id="rId7" Type="http://schemas.openxmlformats.org/officeDocument/2006/relationships/image" Target="../media/image340.wmf"/><Relationship Id="rId8" Type="http://schemas.openxmlformats.org/officeDocument/2006/relationships/image" Target="../media/image343.emf"/><Relationship Id="rId9" Type="http://schemas.openxmlformats.org/officeDocument/2006/relationships/image" Target="../media/image344.emf"/><Relationship Id="rId10" Type="http://schemas.openxmlformats.org/officeDocument/2006/relationships/image" Target="../media/image345.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46.emf"/><Relationship Id="rId4" Type="http://schemas.openxmlformats.org/officeDocument/2006/relationships/image" Target="../media/image347.emf"/><Relationship Id="rId5" Type="http://schemas.openxmlformats.org/officeDocument/2006/relationships/image" Target="../media/image348.emf"/><Relationship Id="rId6" Type="http://schemas.openxmlformats.org/officeDocument/2006/relationships/image" Target="../media/image349.emf"/><Relationship Id="rId7" Type="http://schemas.openxmlformats.org/officeDocument/2006/relationships/image" Target="../media/image350.emf"/><Relationship Id="rId8" Type="http://schemas.openxmlformats.org/officeDocument/2006/relationships/image" Target="../media/image351.emf"/><Relationship Id="rId9" Type="http://schemas.openxmlformats.org/officeDocument/2006/relationships/image" Target="../media/image352.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54.png"/><Relationship Id="rId5" Type="http://schemas.openxmlformats.org/officeDocument/2006/relationships/oleObject" Target="../embeddings/oleObject45.bin"/><Relationship Id="rId6" Type="http://schemas.openxmlformats.org/officeDocument/2006/relationships/image" Target="../media/image353.wmf"/><Relationship Id="rId7" Type="http://schemas.openxmlformats.org/officeDocument/2006/relationships/image" Target="../media/image355.emf"/><Relationship Id="rId8" Type="http://schemas.openxmlformats.org/officeDocument/2006/relationships/image" Target="../media/image356.png"/><Relationship Id="rId9" Type="http://schemas.openxmlformats.org/officeDocument/2006/relationships/image" Target="../media/image357.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9" Type="http://schemas.openxmlformats.org/officeDocument/2006/relationships/image" Target="../media/image363.emf"/><Relationship Id="rId20" Type="http://schemas.openxmlformats.org/officeDocument/2006/relationships/image" Target="../media/image361.wmf"/><Relationship Id="rId21" Type="http://schemas.openxmlformats.org/officeDocument/2006/relationships/oleObject" Target="../embeddings/oleObject51.bin"/><Relationship Id="rId22" Type="http://schemas.openxmlformats.org/officeDocument/2006/relationships/image" Target="../media/image362.wmf"/><Relationship Id="rId10" Type="http://schemas.openxmlformats.org/officeDocument/2006/relationships/image" Target="../media/image364.emf"/><Relationship Id="rId11" Type="http://schemas.openxmlformats.org/officeDocument/2006/relationships/image" Target="../media/image365.emf"/><Relationship Id="rId12" Type="http://schemas.openxmlformats.org/officeDocument/2006/relationships/image" Target="../media/image366.emf"/><Relationship Id="rId13" Type="http://schemas.openxmlformats.org/officeDocument/2006/relationships/oleObject" Target="../embeddings/oleObject47.bin"/><Relationship Id="rId14" Type="http://schemas.openxmlformats.org/officeDocument/2006/relationships/image" Target="../media/image358.wmf"/><Relationship Id="rId15" Type="http://schemas.openxmlformats.org/officeDocument/2006/relationships/oleObject" Target="../embeddings/oleObject48.bin"/><Relationship Id="rId16" Type="http://schemas.openxmlformats.org/officeDocument/2006/relationships/image" Target="../media/image359.wmf"/><Relationship Id="rId17" Type="http://schemas.openxmlformats.org/officeDocument/2006/relationships/oleObject" Target="../embeddings/oleObject49.bin"/><Relationship Id="rId18" Type="http://schemas.openxmlformats.org/officeDocument/2006/relationships/image" Target="../media/image360.wmf"/><Relationship Id="rId19" Type="http://schemas.openxmlformats.org/officeDocument/2006/relationships/oleObject" Target="../embeddings/oleObject50.bin"/><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notesSlide" Target="../notesSlides/notesSlide25.xml"/><Relationship Id="rId4" Type="http://schemas.openxmlformats.org/officeDocument/2006/relationships/image" Target="../media/image354.png"/><Relationship Id="rId5" Type="http://schemas.openxmlformats.org/officeDocument/2006/relationships/oleObject" Target="../embeddings/oleObject46.bin"/><Relationship Id="rId6" Type="http://schemas.openxmlformats.org/officeDocument/2006/relationships/image" Target="../media/image353.wmf"/><Relationship Id="rId7" Type="http://schemas.openxmlformats.org/officeDocument/2006/relationships/image" Target="../media/image355.emf"/><Relationship Id="rId8" Type="http://schemas.openxmlformats.org/officeDocument/2006/relationships/image" Target="../media/image3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fld id="{AD9FDF68-E4BC-D24C-92CE-4735B952E371}" type="slidenum">
              <a:rPr lang="en-US" altLang="x-none" sz="1400"/>
              <a:pPr>
                <a:spcBef>
                  <a:spcPct val="0"/>
                </a:spcBef>
                <a:buFontTx/>
                <a:buNone/>
              </a:pPr>
              <a:t>1</a:t>
            </a:fld>
            <a:endParaRPr lang="en-US" altLang="x-none" sz="1400"/>
          </a:p>
        </p:txBody>
      </p:sp>
      <p:sp>
        <p:nvSpPr>
          <p:cNvPr id="15362" name="Rectangle 2"/>
          <p:cNvSpPr>
            <a:spLocks noGrp="1" noChangeArrowheads="1"/>
          </p:cNvSpPr>
          <p:nvPr>
            <p:ph type="ctrTitle"/>
          </p:nvPr>
        </p:nvSpPr>
        <p:spPr>
          <a:xfrm>
            <a:off x="1676400" y="76200"/>
            <a:ext cx="8991600" cy="1447800"/>
          </a:xfrm>
        </p:spPr>
        <p:txBody>
          <a:bodyPr/>
          <a:lstStyle/>
          <a:p>
            <a:pPr eaLnBrk="1" hangingPunct="1"/>
            <a:r>
              <a:rPr lang="en-US" altLang="x-none" b="1" dirty="0" smtClean="0">
                <a:solidFill>
                  <a:srgbClr val="990033"/>
                </a:solidFill>
              </a:rPr>
              <a:t>Flavor Physics </a:t>
            </a:r>
            <a:endParaRPr lang="en-US" altLang="x-none" b="1" dirty="0">
              <a:solidFill>
                <a:srgbClr val="990033"/>
              </a:solidFill>
            </a:endParaRPr>
          </a:p>
        </p:txBody>
      </p:sp>
      <p:sp>
        <p:nvSpPr>
          <p:cNvPr id="15363" name="Rectangle 3"/>
          <p:cNvSpPr>
            <a:spLocks noGrp="1" noChangeArrowheads="1"/>
          </p:cNvSpPr>
          <p:nvPr>
            <p:ph type="subTitle" idx="1"/>
          </p:nvPr>
        </p:nvSpPr>
        <p:spPr>
          <a:xfrm>
            <a:off x="1524000" y="1772816"/>
            <a:ext cx="9144000" cy="1219200"/>
          </a:xfrm>
        </p:spPr>
        <p:txBody>
          <a:bodyPr/>
          <a:lstStyle/>
          <a:p>
            <a:pPr eaLnBrk="1" hangingPunct="1"/>
            <a:r>
              <a:rPr lang="en-US" altLang="x-none" dirty="0">
                <a:solidFill>
                  <a:srgbClr val="0033CC"/>
                </a:solidFill>
              </a:rPr>
              <a:t>Cibrán Santamarina</a:t>
            </a:r>
          </a:p>
          <a:p>
            <a:pPr eaLnBrk="1" hangingPunct="1"/>
            <a:r>
              <a:rPr lang="en-US" altLang="x-none" sz="2500" i="1" dirty="0">
                <a:solidFill>
                  <a:srgbClr val="0033CC"/>
                </a:solidFill>
              </a:rPr>
              <a:t>Universidade de Santiago de Compostela</a:t>
            </a:r>
          </a:p>
        </p:txBody>
      </p:sp>
      <p:sp>
        <p:nvSpPr>
          <p:cNvPr id="15364" name="Rectangle 4"/>
          <p:cNvSpPr>
            <a:spLocks noGrp="1" noChangeArrowheads="1"/>
          </p:cNvSpPr>
          <p:nvPr>
            <p:ph type="dt"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gl-ES" altLang="x-none" sz="1200">
                <a:solidFill>
                  <a:srgbClr val="990033"/>
                </a:solidFill>
                <a:latin typeface="Lucida Grande" charset="0"/>
              </a:rPr>
              <a:t>TAE 2017 Benasque, September 8-10</a:t>
            </a:r>
            <a:endParaRPr altLang="x-none" sz="1200" dirty="0">
              <a:solidFill>
                <a:srgbClr val="A50021"/>
              </a:solidFill>
              <a:latin typeface="Lucida Grande" charset="0"/>
            </a:endParaRPr>
          </a:p>
        </p:txBody>
      </p:sp>
      <p:sp>
        <p:nvSpPr>
          <p:cNvPr id="1536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pic>
        <p:nvPicPr>
          <p:cNvPr id="15367" name="Picture 10" descr="logo-usc.jpg"/>
          <p:cNvPicPr>
            <a:picLocks noChangeAspect="1"/>
          </p:cNvPicPr>
          <p:nvPr/>
        </p:nvPicPr>
        <p:blipFill rotWithShape="1">
          <a:blip r:embed="rId2">
            <a:extLst>
              <a:ext uri="{28A0092B-C50C-407E-A947-70E740481C1C}">
                <a14:useLocalDpi xmlns:a14="http://schemas.microsoft.com/office/drawing/2010/main" val="0"/>
              </a:ext>
            </a:extLst>
          </a:blip>
          <a:srcRect r="41402"/>
          <a:stretch/>
        </p:blipFill>
        <p:spPr bwMode="auto">
          <a:xfrm>
            <a:off x="5450334" y="3912184"/>
            <a:ext cx="144373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747"/>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497" y="116632"/>
            <a:ext cx="5544616" cy="756320"/>
          </a:xfrm>
        </p:spPr>
        <p:txBody>
          <a:bodyPr/>
          <a:lstStyle/>
          <a:p>
            <a:r>
              <a:rPr lang="es-ES" b="1" dirty="0" err="1" smtClean="0">
                <a:solidFill>
                  <a:srgbClr val="A50021"/>
                </a:solidFill>
              </a:rPr>
              <a:t>The</a:t>
            </a:r>
            <a:r>
              <a:rPr lang="es-ES" b="1" dirty="0" smtClean="0">
                <a:solidFill>
                  <a:srgbClr val="A50021"/>
                </a:solidFill>
              </a:rPr>
              <a:t> </a:t>
            </a:r>
            <a:r>
              <a:rPr lang="es-ES" b="1" dirty="0" err="1" smtClean="0">
                <a:solidFill>
                  <a:srgbClr val="A50021"/>
                </a:solidFill>
              </a:rPr>
              <a:t>Wu</a:t>
            </a:r>
            <a:r>
              <a:rPr lang="es-ES" b="1" dirty="0" smtClean="0">
                <a:solidFill>
                  <a:srgbClr val="A50021"/>
                </a:solidFill>
              </a:rPr>
              <a:t> </a:t>
            </a:r>
            <a:r>
              <a:rPr lang="es-ES" b="1" dirty="0" err="1" smtClean="0">
                <a:solidFill>
                  <a:srgbClr val="A50021"/>
                </a:solidFill>
              </a:rPr>
              <a:t>experiment</a:t>
            </a:r>
            <a:endParaRPr lang="es-ES" b="1" dirty="0">
              <a:solidFill>
                <a:srgbClr val="A50021"/>
              </a:solidFill>
            </a:endParaRPr>
          </a:p>
        </p:txBody>
      </p:sp>
      <p:sp>
        <p:nvSpPr>
          <p:cNvPr id="3" name="Content Placeholder 2"/>
          <p:cNvSpPr>
            <a:spLocks noGrp="1"/>
          </p:cNvSpPr>
          <p:nvPr>
            <p:ph idx="1"/>
          </p:nvPr>
        </p:nvSpPr>
        <p:spPr>
          <a:xfrm>
            <a:off x="1559497" y="836713"/>
            <a:ext cx="5378838" cy="5336505"/>
          </a:xfrm>
        </p:spPr>
        <p:txBody>
          <a:bodyPr>
            <a:normAutofit fontScale="55000" lnSpcReduction="20000"/>
          </a:bodyPr>
          <a:lstStyle/>
          <a:p>
            <a:r>
              <a:rPr lang="en-US" dirty="0"/>
              <a:t>E</a:t>
            </a:r>
            <a:r>
              <a:rPr lang="en-US" dirty="0" smtClean="0"/>
              <a:t>xperimental challenge: obtain </a:t>
            </a:r>
            <a:r>
              <a:rPr lang="en-US" dirty="0"/>
              <a:t>the highest </a:t>
            </a:r>
            <a:r>
              <a:rPr lang="en-US" dirty="0" smtClean="0"/>
              <a:t>polarization </a:t>
            </a:r>
            <a:r>
              <a:rPr lang="en-US" dirty="0"/>
              <a:t>of  </a:t>
            </a:r>
            <a:r>
              <a:rPr lang="en-US" baseline="30000" dirty="0"/>
              <a:t>60</a:t>
            </a:r>
            <a:r>
              <a:rPr lang="en-US" dirty="0"/>
              <a:t>Co nuclei. </a:t>
            </a:r>
            <a:endParaRPr lang="en-US" dirty="0" smtClean="0"/>
          </a:p>
          <a:p>
            <a:pPr lvl="1"/>
            <a:r>
              <a:rPr lang="en-US" dirty="0" smtClean="0"/>
              <a:t>Due </a:t>
            </a:r>
            <a:r>
              <a:rPr lang="en-US" dirty="0"/>
              <a:t>to the very small magnetic moments of </a:t>
            </a:r>
            <a:r>
              <a:rPr lang="en-US" dirty="0" smtClean="0"/>
              <a:t>nuclei high </a:t>
            </a:r>
            <a:r>
              <a:rPr lang="en-US" dirty="0"/>
              <a:t>magnetic fields were required at extremely low </a:t>
            </a:r>
            <a:r>
              <a:rPr lang="en-US" dirty="0" smtClean="0"/>
              <a:t>temperatures.</a:t>
            </a:r>
          </a:p>
          <a:p>
            <a:pPr lvl="1"/>
            <a:r>
              <a:rPr lang="en-US" dirty="0" smtClean="0"/>
              <a:t>Cryogenics in 1956 was not at the same stage as it is today.</a:t>
            </a:r>
          </a:p>
          <a:p>
            <a:endParaRPr lang="en-US" dirty="0" smtClean="0"/>
          </a:p>
          <a:p>
            <a:r>
              <a:rPr lang="en-US" dirty="0" smtClean="0"/>
              <a:t>Radioactive </a:t>
            </a:r>
            <a:r>
              <a:rPr lang="en-US" dirty="0"/>
              <a:t>cobalt was deposited </a:t>
            </a:r>
            <a:r>
              <a:rPr lang="en-US" dirty="0" smtClean="0"/>
              <a:t>on </a:t>
            </a:r>
            <a:r>
              <a:rPr lang="en-US" dirty="0"/>
              <a:t>a crystal of cerium-magnesium </a:t>
            </a:r>
            <a:r>
              <a:rPr lang="en-US" dirty="0" smtClean="0"/>
              <a:t>nitrate and magnetized.</a:t>
            </a:r>
          </a:p>
          <a:p>
            <a:endParaRPr lang="en-US" dirty="0" smtClean="0"/>
          </a:p>
          <a:p>
            <a:r>
              <a:rPr lang="en-US" dirty="0" smtClean="0"/>
              <a:t>A </a:t>
            </a:r>
            <a:r>
              <a:rPr lang="en-US" dirty="0"/>
              <a:t>vertical solenoid </a:t>
            </a:r>
            <a:r>
              <a:rPr lang="en-US" dirty="0" smtClean="0"/>
              <a:t>was introduced to </a:t>
            </a:r>
            <a:r>
              <a:rPr lang="en-US" dirty="0"/>
              <a:t>align the cobalt nuclei either upwards or downwards</a:t>
            </a:r>
            <a:r>
              <a:rPr lang="en-US" dirty="0" smtClean="0"/>
              <a:t>.</a:t>
            </a:r>
          </a:p>
          <a:p>
            <a:endParaRPr lang="en-US" dirty="0" smtClean="0"/>
          </a:p>
          <a:p>
            <a:r>
              <a:rPr lang="en-US" dirty="0" smtClean="0"/>
              <a:t>The </a:t>
            </a:r>
            <a:r>
              <a:rPr lang="en-US" dirty="0"/>
              <a:t>production of </a:t>
            </a:r>
            <a:r>
              <a:rPr lang="el-GR" dirty="0" smtClean="0"/>
              <a:t>γ</a:t>
            </a:r>
            <a:r>
              <a:rPr lang="en-US" dirty="0" smtClean="0"/>
              <a:t>-rays </a:t>
            </a:r>
            <a:r>
              <a:rPr lang="en-US" dirty="0"/>
              <a:t>was monitored using equatorial and polar counters as a measure of the polarization. </a:t>
            </a:r>
            <a:endParaRPr lang="en-US" dirty="0" smtClean="0"/>
          </a:p>
          <a:p>
            <a:pPr lvl="1"/>
            <a:r>
              <a:rPr lang="el-GR" dirty="0" smtClean="0"/>
              <a:t>γ</a:t>
            </a:r>
            <a:r>
              <a:rPr lang="en-US" dirty="0" smtClean="0"/>
              <a:t>-ray </a:t>
            </a:r>
            <a:r>
              <a:rPr lang="en-US" dirty="0"/>
              <a:t>polarization was continuously monitored over the next quarter-hour as the crystal warmed up and anisotropy was lost. </a:t>
            </a:r>
            <a:endParaRPr lang="en-US" dirty="0" smtClean="0"/>
          </a:p>
          <a:p>
            <a:pPr lvl="1"/>
            <a:r>
              <a:rPr lang="en-US" dirty="0" smtClean="0"/>
              <a:t>Likewise</a:t>
            </a:r>
            <a:r>
              <a:rPr lang="en-US" dirty="0"/>
              <a:t>, beta-ray emissions were continuously monitored during this warming period</a:t>
            </a:r>
            <a:r>
              <a:rPr lang="en-US" dirty="0" smtClean="0"/>
              <a: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10</a:t>
            </a:fld>
            <a:endParaRPr lang="en-US" altLang="x-none"/>
          </a:p>
        </p:txBody>
      </p:sp>
      <p:sp>
        <p:nvSpPr>
          <p:cNvPr id="6" name="Date Placeholder 5"/>
          <p:cNvSpPr>
            <a:spLocks noGrp="1"/>
          </p:cNvSpPr>
          <p:nvPr>
            <p:ph type="dt" sz="half" idx="12"/>
          </p:nvPr>
        </p:nvSpPr>
        <p:spPr/>
        <p:txBody>
          <a:bodyPr/>
          <a:lstStyle/>
          <a:p>
            <a:r>
              <a:rPr lang="gl-ES" altLang="x-none" smtClean="0">
                <a:solidFill>
                  <a:srgbClr val="990033"/>
                </a:solidFill>
              </a:rPr>
              <a:t>TAE 2017 Benasque, September 8-10</a:t>
            </a:r>
            <a:endParaRPr lang="en-US" altLang="x-none" dirty="0"/>
          </a:p>
        </p:txBody>
      </p:sp>
      <p:pic>
        <p:nvPicPr>
          <p:cNvPr id="9" name="Picture 8"/>
          <p:cNvPicPr>
            <a:picLocks noChangeAspect="1"/>
          </p:cNvPicPr>
          <p:nvPr/>
        </p:nvPicPr>
        <p:blipFill>
          <a:blip r:embed="rId2"/>
          <a:stretch>
            <a:fillRect/>
          </a:stretch>
        </p:blipFill>
        <p:spPr>
          <a:xfrm>
            <a:off x="7113862" y="260648"/>
            <a:ext cx="3400397" cy="2658492"/>
          </a:xfrm>
          <a:prstGeom prst="rect">
            <a:avLst/>
          </a:prstGeom>
        </p:spPr>
      </p:pic>
      <p:pic>
        <p:nvPicPr>
          <p:cNvPr id="12" name="Picture 4" descr="~AUT0004"/>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rot="60000">
            <a:off x="6961146" y="3345716"/>
            <a:ext cx="3530886" cy="26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68918633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4754860" cy="1143000"/>
          </a:xfrm>
        </p:spPr>
        <p:txBody>
          <a:bodyPr/>
          <a:lstStyle/>
          <a:p>
            <a:r>
              <a:rPr lang="en-US" b="1" dirty="0">
                <a:solidFill>
                  <a:srgbClr val="C00000"/>
                </a:solidFill>
              </a:rPr>
              <a:t>B</a:t>
            </a:r>
            <a:r>
              <a:rPr lang="en-US" b="1" baseline="-25000" dirty="0">
                <a:solidFill>
                  <a:srgbClr val="C00000"/>
                </a:solidFill>
              </a:rPr>
              <a:t>(s)</a:t>
            </a:r>
            <a:r>
              <a:rPr lang="en-US" b="1" dirty="0">
                <a:solidFill>
                  <a:srgbClr val="C00000"/>
                </a:solidFill>
                <a:sym typeface="Wingdings" panose="05000000000000000000" pitchFamily="2" charset="2"/>
              </a:rPr>
              <a:t></a:t>
            </a:r>
            <a:r>
              <a:rPr lang="en-US" b="1" dirty="0" err="1" smtClean="0">
                <a:solidFill>
                  <a:srgbClr val="C00000"/>
                </a:solidFill>
                <a:latin typeface="Symbol" panose="05050102010706020507" pitchFamily="18" charset="2"/>
                <a:sym typeface="Wingdings" panose="05000000000000000000" pitchFamily="2" charset="2"/>
              </a:rPr>
              <a:t>m</a:t>
            </a:r>
            <a:r>
              <a:rPr lang="en-US" b="1" baseline="30000" dirty="0" err="1" smtClean="0">
                <a:solidFill>
                  <a:srgbClr val="C00000"/>
                </a:solidFill>
                <a:latin typeface="Symbol" panose="05050102010706020507" pitchFamily="18" charset="2"/>
                <a:sym typeface="Wingdings" panose="05000000000000000000" pitchFamily="2" charset="2"/>
              </a:rPr>
              <a:t>+</a:t>
            </a:r>
            <a:r>
              <a:rPr lang="en-US" b="1" dirty="0" err="1" smtClean="0">
                <a:solidFill>
                  <a:srgbClr val="C00000"/>
                </a:solidFill>
                <a:latin typeface="Symbol" panose="05050102010706020507" pitchFamily="18" charset="2"/>
                <a:sym typeface="Wingdings" panose="05000000000000000000" pitchFamily="2" charset="2"/>
              </a:rPr>
              <a:t>m</a:t>
            </a:r>
            <a:r>
              <a:rPr lang="en-US" b="1" baseline="30000" dirty="0" smtClean="0">
                <a:solidFill>
                  <a:srgbClr val="C00000"/>
                </a:solidFill>
                <a:latin typeface="Symbol" panose="05050102010706020507" pitchFamily="18" charset="2"/>
                <a:sym typeface="Wingdings" panose="05000000000000000000" pitchFamily="2" charset="2"/>
              </a:rPr>
              <a:t>- </a:t>
            </a:r>
            <a:r>
              <a:rPr lang="en-US" b="1" dirty="0" smtClean="0">
                <a:solidFill>
                  <a:srgbClr val="C00000"/>
                </a:solidFill>
                <a:sym typeface="Wingdings" panose="05000000000000000000" pitchFamily="2" charset="2"/>
              </a:rPr>
              <a:t>lifetime</a:t>
            </a:r>
            <a:endParaRPr lang="en-US" b="1" dirty="0">
              <a:solidFill>
                <a:srgbClr val="C00000"/>
              </a:solidFill>
            </a:endParaRPr>
          </a:p>
        </p:txBody>
      </p:sp>
      <p:sp>
        <p:nvSpPr>
          <p:cNvPr id="5" name="TextBox 4"/>
          <p:cNvSpPr txBox="1"/>
          <p:nvPr/>
        </p:nvSpPr>
        <p:spPr>
          <a:xfrm>
            <a:off x="1524002" y="1430909"/>
            <a:ext cx="3686715" cy="2164695"/>
          </a:xfrm>
          <a:prstGeom prst="rect">
            <a:avLst/>
          </a:prstGeom>
          <a:noFill/>
        </p:spPr>
        <p:txBody>
          <a:bodyPr wrap="none" rtlCol="0">
            <a:spAutoFit/>
          </a:bodyPr>
          <a:lstStyle/>
          <a:p>
            <a:pPr marL="257175" indent="-257175">
              <a:buFont typeface="Wingdings" panose="05000000000000000000" pitchFamily="2" charset="2"/>
              <a:buChar char="q"/>
            </a:pPr>
            <a:r>
              <a:rPr lang="en-US" sz="1800" dirty="0">
                <a:latin typeface="Times New Roman" panose="02020603050405020304" pitchFamily="18" charset="0"/>
              </a:rPr>
              <a:t>Complementary probe of NP to BF</a:t>
            </a:r>
          </a:p>
          <a:p>
            <a:pPr marL="257175" indent="-257175">
              <a:buFont typeface="Wingdings" panose="05000000000000000000" pitchFamily="2" charset="2"/>
              <a:buChar char="q"/>
            </a:pPr>
            <a:endParaRPr lang="en-US" sz="1800" dirty="0">
              <a:latin typeface="Times New Roman" panose="02020603050405020304" pitchFamily="18" charset="0"/>
            </a:endParaRPr>
          </a:p>
          <a:p>
            <a:pPr marL="257175" indent="-257175">
              <a:buFont typeface="Wingdings" panose="05000000000000000000" pitchFamily="2" charset="2"/>
              <a:buChar char="q"/>
            </a:pPr>
            <a:endParaRPr lang="en-US" sz="1800" dirty="0">
              <a:latin typeface="Times New Roman" panose="02020603050405020304" pitchFamily="18" charset="0"/>
            </a:endParaRPr>
          </a:p>
          <a:p>
            <a:pPr marL="600075" lvl="1" indent="-257175">
              <a:buFont typeface="Wingdings" panose="05000000000000000000" pitchFamily="2" charset="2"/>
              <a:buChar char="q"/>
            </a:pPr>
            <a:endParaRPr lang="en-US" sz="1800" dirty="0">
              <a:latin typeface="Times New Roman" panose="02020603050405020304" pitchFamily="18" charset="0"/>
            </a:endParaRPr>
          </a:p>
          <a:p>
            <a:pPr lvl="1"/>
            <a:r>
              <a:rPr lang="en-US" sz="1800" dirty="0">
                <a:latin typeface="Times New Roman" panose="02020603050405020304" pitchFamily="18" charset="0"/>
              </a:rPr>
              <a:t/>
            </a:r>
            <a:br>
              <a:rPr lang="en-US" sz="1800" dirty="0">
                <a:latin typeface="Times New Roman" panose="02020603050405020304" pitchFamily="18" charset="0"/>
              </a:rPr>
            </a:br>
            <a:endParaRPr lang="en-US" sz="1800" dirty="0">
              <a:latin typeface="Times New Roman" panose="02020603050405020304" pitchFamily="18" charset="0"/>
            </a:endParaRPr>
          </a:p>
          <a:p>
            <a:pPr lvl="1">
              <a:spcBef>
                <a:spcPts val="1350"/>
              </a:spcBef>
            </a:pPr>
            <a:r>
              <a:rPr lang="en-US" sz="1500" dirty="0">
                <a:latin typeface="Times New Roman" panose="02020603050405020304" pitchFamily="18" charset="0"/>
                <a:sym typeface="Wingdings" panose="05000000000000000000" pitchFamily="2" charset="2"/>
              </a:rPr>
              <a:t>   </a:t>
            </a:r>
            <a:r>
              <a:rPr lang="en-US" sz="1500" dirty="0">
                <a:solidFill>
                  <a:srgbClr val="FF0000"/>
                </a:solidFill>
                <a:latin typeface="Times New Roman" panose="02020603050405020304" pitchFamily="18" charset="0"/>
              </a:rPr>
              <a:t>SM: </a:t>
            </a:r>
            <a:r>
              <a:rPr lang="en-US" sz="1500" dirty="0" err="1">
                <a:solidFill>
                  <a:srgbClr val="FF0000"/>
                </a:solidFill>
                <a:latin typeface="Symbol" panose="05050102010706020507" pitchFamily="18" charset="2"/>
              </a:rPr>
              <a:t>t</a:t>
            </a:r>
            <a:r>
              <a:rPr lang="en-US" sz="1500" baseline="-25000" dirty="0" err="1">
                <a:solidFill>
                  <a:srgbClr val="FF0000"/>
                </a:solidFill>
                <a:latin typeface="Symbol" panose="05050102010706020507" pitchFamily="18" charset="2"/>
              </a:rPr>
              <a:t>mm</a:t>
            </a:r>
            <a:r>
              <a:rPr lang="en-US" sz="1500" dirty="0">
                <a:solidFill>
                  <a:srgbClr val="FF0000"/>
                </a:solidFill>
                <a:latin typeface="Times New Roman" panose="02020603050405020304" pitchFamily="18" charset="0"/>
              </a:rPr>
              <a:t>= </a:t>
            </a:r>
            <a:r>
              <a:rPr lang="en-US" sz="1500" dirty="0" err="1">
                <a:solidFill>
                  <a:srgbClr val="FF0000"/>
                </a:solidFill>
                <a:latin typeface="Symbol" panose="05050102010706020507" pitchFamily="18" charset="2"/>
              </a:rPr>
              <a:t>t</a:t>
            </a:r>
            <a:r>
              <a:rPr lang="en-US" sz="1500" baseline="-25000" dirty="0" err="1">
                <a:solidFill>
                  <a:srgbClr val="FF0000"/>
                </a:solidFill>
                <a:latin typeface="Times New Roman" panose="02020603050405020304" pitchFamily="18" charset="0"/>
              </a:rPr>
              <a:t>H</a:t>
            </a:r>
            <a:r>
              <a:rPr lang="en-US" sz="1500" dirty="0">
                <a:solidFill>
                  <a:srgbClr val="FF0000"/>
                </a:solidFill>
                <a:latin typeface="Times New Roman" panose="02020603050405020304" pitchFamily="18" charset="0"/>
              </a:rPr>
              <a:t> = 1.61 </a:t>
            </a:r>
            <a:r>
              <a:rPr lang="en-US" sz="1500" dirty="0">
                <a:solidFill>
                  <a:srgbClr val="FF0000"/>
                </a:solidFill>
                <a:latin typeface="Calibri" panose="020F0502020204030204" pitchFamily="34" charset="0"/>
              </a:rPr>
              <a:t>± </a:t>
            </a:r>
            <a:r>
              <a:rPr lang="en-US" sz="1500" dirty="0">
                <a:solidFill>
                  <a:srgbClr val="FF0000"/>
                </a:solidFill>
                <a:latin typeface="Times New Roman" panose="02020603050405020304" pitchFamily="18" charset="0"/>
                <a:cs typeface="Times New Roman" panose="02020603050405020304" pitchFamily="18" charset="0"/>
              </a:rPr>
              <a:t>0.012 </a:t>
            </a:r>
            <a:r>
              <a:rPr lang="en-US" sz="1500" dirty="0" err="1">
                <a:solidFill>
                  <a:srgbClr val="FF0000"/>
                </a:solidFill>
                <a:latin typeface="Times New Roman" panose="02020603050405020304" pitchFamily="18" charset="0"/>
                <a:cs typeface="Times New Roman" panose="02020603050405020304" pitchFamily="18" charset="0"/>
              </a:rPr>
              <a:t>ps</a:t>
            </a:r>
            <a:endParaRPr lang="en-US" sz="1500" dirty="0">
              <a:solidFill>
                <a:srgbClr val="FF0000"/>
              </a:solidFill>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nvPr>
        </p:nvGraphicFramePr>
        <p:xfrm>
          <a:off x="1844145" y="2519430"/>
          <a:ext cx="3812069" cy="626334"/>
        </p:xfrm>
        <a:graphic>
          <a:graphicData uri="http://schemas.openxmlformats.org/presentationml/2006/ole">
            <mc:AlternateContent xmlns:mc="http://schemas.openxmlformats.org/markup-compatibility/2006">
              <mc:Choice xmlns:v="urn:schemas-microsoft-com:vml" Requires="v">
                <p:oleObj spid="_x0000_s12888" name="Equation" r:id="rId4" imgW="2781000" imgH="457200" progId="Equation.DSMT4">
                  <p:embed/>
                </p:oleObj>
              </mc:Choice>
              <mc:Fallback>
                <p:oleObj name="Equation" r:id="rId4" imgW="2781000" imgH="457200" progId="Equation.DSMT4">
                  <p:embed/>
                  <p:pic>
                    <p:nvPicPr>
                      <p:cNvPr id="0" name=""/>
                      <p:cNvPicPr/>
                      <p:nvPr/>
                    </p:nvPicPr>
                    <p:blipFill>
                      <a:blip r:embed="rId5"/>
                      <a:stretch>
                        <a:fillRect/>
                      </a:stretch>
                    </p:blipFill>
                    <p:spPr>
                      <a:xfrm>
                        <a:off x="1844145" y="2519430"/>
                        <a:ext cx="3812069" cy="626334"/>
                      </a:xfrm>
                      <a:prstGeom prst="rect">
                        <a:avLst/>
                      </a:prstGeom>
                    </p:spPr>
                  </p:pic>
                </p:oleObj>
              </mc:Fallback>
            </mc:AlternateContent>
          </a:graphicData>
        </a:graphic>
      </p:graphicFrame>
      <p:pic>
        <p:nvPicPr>
          <p:cNvPr id="9" name="Picture 8"/>
          <p:cNvPicPr>
            <a:picLocks noChangeAspect="1"/>
          </p:cNvPicPr>
          <p:nvPr/>
        </p:nvPicPr>
        <p:blipFill>
          <a:blip r:embed="rId6"/>
          <a:stretch>
            <a:fillRect/>
          </a:stretch>
        </p:blipFill>
        <p:spPr>
          <a:xfrm>
            <a:off x="6507460" y="884185"/>
            <a:ext cx="4179104" cy="3508136"/>
          </a:xfrm>
          <a:prstGeom prst="rect">
            <a:avLst/>
          </a:prstGeom>
        </p:spPr>
      </p:pic>
      <p:grpSp>
        <p:nvGrpSpPr>
          <p:cNvPr id="3" name="Group 2"/>
          <p:cNvGrpSpPr/>
          <p:nvPr/>
        </p:nvGrpSpPr>
        <p:grpSpPr>
          <a:xfrm>
            <a:off x="1524001" y="3663361"/>
            <a:ext cx="8434250" cy="2332890"/>
            <a:chOff x="0" y="3741481"/>
            <a:chExt cx="11245667" cy="3110520"/>
          </a:xfrm>
        </p:grpSpPr>
        <p:pic>
          <p:nvPicPr>
            <p:cNvPr id="8" name="Picture 7"/>
            <p:cNvPicPr>
              <a:picLocks noChangeAspect="1"/>
            </p:cNvPicPr>
            <p:nvPr/>
          </p:nvPicPr>
          <p:blipFill>
            <a:blip r:embed="rId7"/>
            <a:stretch>
              <a:fillRect/>
            </a:stretch>
          </p:blipFill>
          <p:spPr>
            <a:xfrm>
              <a:off x="0" y="3930255"/>
              <a:ext cx="4880473" cy="2921746"/>
            </a:xfrm>
            <a:prstGeom prst="rect">
              <a:avLst/>
            </a:prstGeom>
          </p:spPr>
        </p:pic>
        <p:graphicFrame>
          <p:nvGraphicFramePr>
            <p:cNvPr id="10" name="Object 9"/>
            <p:cNvGraphicFramePr>
              <a:graphicFrameLocks noChangeAspect="1"/>
            </p:cNvGraphicFramePr>
            <p:nvPr>
              <p:extLst/>
            </p:nvPr>
          </p:nvGraphicFramePr>
          <p:xfrm>
            <a:off x="5762542" y="5118138"/>
            <a:ext cx="5316121" cy="545980"/>
          </p:xfrm>
          <a:graphic>
            <a:graphicData uri="http://schemas.openxmlformats.org/presentationml/2006/ole">
              <mc:AlternateContent xmlns:mc="http://schemas.openxmlformats.org/markup-compatibility/2006">
                <mc:Choice xmlns:v="urn:schemas-microsoft-com:vml" Requires="v">
                  <p:oleObj spid="_x0000_s12889" name="Equation" r:id="rId8" imgW="2349360" imgH="241200" progId="Equation.DSMT4">
                    <p:embed/>
                  </p:oleObj>
                </mc:Choice>
                <mc:Fallback>
                  <p:oleObj name="Equation" r:id="rId8" imgW="2349360" imgH="241200" progId="Equation.DSMT4">
                    <p:embed/>
                    <p:pic>
                      <p:nvPicPr>
                        <p:cNvPr id="0" name=""/>
                        <p:cNvPicPr/>
                        <p:nvPr/>
                      </p:nvPicPr>
                      <p:blipFill>
                        <a:blip r:embed="rId9"/>
                        <a:stretch>
                          <a:fillRect/>
                        </a:stretch>
                      </p:blipFill>
                      <p:spPr>
                        <a:xfrm>
                          <a:off x="5762542" y="5118138"/>
                          <a:ext cx="5316121" cy="545980"/>
                        </a:xfrm>
                        <a:prstGeom prst="rect">
                          <a:avLst/>
                        </a:prstGeom>
                        <a:solidFill>
                          <a:srgbClr val="FFD966"/>
                        </a:solidFill>
                      </p:spPr>
                    </p:pic>
                  </p:oleObj>
                </mc:Fallback>
              </mc:AlternateContent>
            </a:graphicData>
          </a:graphic>
        </p:graphicFrame>
        <p:pic>
          <p:nvPicPr>
            <p:cNvPr id="11" name="Picture 10"/>
            <p:cNvPicPr>
              <a:picLocks noChangeAspect="1"/>
            </p:cNvPicPr>
            <p:nvPr/>
          </p:nvPicPr>
          <p:blipFill>
            <a:blip r:embed="rId10"/>
            <a:stretch>
              <a:fillRect/>
            </a:stretch>
          </p:blipFill>
          <p:spPr>
            <a:xfrm>
              <a:off x="1839881" y="3741481"/>
              <a:ext cx="2930423" cy="272698"/>
            </a:xfrm>
            <a:prstGeom prst="rect">
              <a:avLst/>
            </a:prstGeom>
          </p:spPr>
        </p:pic>
        <p:sp>
          <p:nvSpPr>
            <p:cNvPr id="12" name="TextBox 11"/>
            <p:cNvSpPr txBox="1"/>
            <p:nvPr/>
          </p:nvSpPr>
          <p:spPr>
            <a:xfrm>
              <a:off x="5762542" y="5851405"/>
              <a:ext cx="5483125" cy="861775"/>
            </a:xfrm>
            <a:prstGeom prst="rect">
              <a:avLst/>
            </a:prstGeom>
            <a:noFill/>
          </p:spPr>
          <p:txBody>
            <a:bodyPr wrap="none" rtlCol="0">
              <a:spAutoFit/>
            </a:bodyPr>
            <a:lstStyle/>
            <a:p>
              <a:pPr marL="257175" indent="-257175">
                <a:buFont typeface="Wingdings" panose="05000000000000000000" pitchFamily="2" charset="2"/>
                <a:buChar char="q"/>
              </a:pPr>
              <a:r>
                <a:rPr lang="en-US" sz="1800" b="1" dirty="0">
                  <a:latin typeface="Times New Roman" panose="02020603050405020304" pitchFamily="18" charset="0"/>
                </a:rPr>
                <a:t>A way to go here for a precision test</a:t>
              </a:r>
            </a:p>
            <a:p>
              <a:pPr marL="257175" indent="-257175">
                <a:buFont typeface="Wingdings" panose="05000000000000000000" pitchFamily="2" charset="2"/>
                <a:buChar char="q"/>
              </a:pPr>
              <a:r>
                <a:rPr lang="en-US" sz="1800" b="1" dirty="0">
                  <a:latin typeface="Times New Roman" panose="02020603050405020304" pitchFamily="18" charset="0"/>
                </a:rPr>
                <a:t>Will require LHCb upgrade statistics</a:t>
              </a:r>
            </a:p>
          </p:txBody>
        </p:sp>
      </p:grpSp>
      <p:graphicFrame>
        <p:nvGraphicFramePr>
          <p:cNvPr id="6" name="Object 5"/>
          <p:cNvGraphicFramePr>
            <a:graphicFrameLocks noChangeAspect="1"/>
          </p:cNvGraphicFramePr>
          <p:nvPr>
            <p:extLst/>
          </p:nvPr>
        </p:nvGraphicFramePr>
        <p:xfrm>
          <a:off x="1909707" y="1779427"/>
          <a:ext cx="2802981" cy="729543"/>
        </p:xfrm>
        <a:graphic>
          <a:graphicData uri="http://schemas.openxmlformats.org/presentationml/2006/ole">
            <mc:AlternateContent xmlns:mc="http://schemas.openxmlformats.org/markup-compatibility/2006">
              <mc:Choice xmlns:v="urn:schemas-microsoft-com:vml" Requires="v">
                <p:oleObj spid="_x0000_s12890" name="Equation" r:id="rId11" imgW="1854000" imgH="482400" progId="Equation.DSMT4">
                  <p:embed/>
                </p:oleObj>
              </mc:Choice>
              <mc:Fallback>
                <p:oleObj name="Equation" r:id="rId11" imgW="1854000" imgH="482400" progId="Equation.DSMT4">
                  <p:embed/>
                  <p:pic>
                    <p:nvPicPr>
                      <p:cNvPr id="0" name=""/>
                      <p:cNvPicPr/>
                      <p:nvPr/>
                    </p:nvPicPr>
                    <p:blipFill>
                      <a:blip r:embed="rId12"/>
                      <a:stretch>
                        <a:fillRect/>
                      </a:stretch>
                    </p:blipFill>
                    <p:spPr>
                      <a:xfrm>
                        <a:off x="1909707" y="1779427"/>
                        <a:ext cx="2802981" cy="729543"/>
                      </a:xfrm>
                      <a:prstGeom prst="rect">
                        <a:avLst/>
                      </a:prstGeom>
                    </p:spPr>
                  </p:pic>
                </p:oleObj>
              </mc:Fallback>
            </mc:AlternateContent>
          </a:graphicData>
        </a:graphic>
      </p:graphicFrame>
      <p:sp>
        <p:nvSpPr>
          <p:cNvPr id="13" name="TextBox 12"/>
          <p:cNvSpPr txBox="1"/>
          <p:nvPr/>
        </p:nvSpPr>
        <p:spPr>
          <a:xfrm>
            <a:off x="5669597" y="2613464"/>
            <a:ext cx="671979" cy="369332"/>
          </a:xfrm>
          <a:prstGeom prst="rect">
            <a:avLst/>
          </a:prstGeom>
          <a:noFill/>
        </p:spPr>
        <p:txBody>
          <a:bodyPr wrap="none" rtlCol="0">
            <a:spAutoFit/>
          </a:bodyPr>
          <a:lstStyle/>
          <a:p>
            <a:r>
              <a:rPr lang="en-US" sz="1800" dirty="0">
                <a:solidFill>
                  <a:srgbClr val="FF0000"/>
                </a:solidFill>
                <a:latin typeface="Times New Roman" panose="02020603050405020304" pitchFamily="18" charset="0"/>
              </a:rPr>
              <a:t>(SM)</a:t>
            </a:r>
          </a:p>
        </p:txBody>
      </p:sp>
      <p:graphicFrame>
        <p:nvGraphicFramePr>
          <p:cNvPr id="14" name="Object 13"/>
          <p:cNvGraphicFramePr>
            <a:graphicFrameLocks noChangeAspect="1"/>
          </p:cNvGraphicFramePr>
          <p:nvPr>
            <p:extLst/>
          </p:nvPr>
        </p:nvGraphicFramePr>
        <p:xfrm>
          <a:off x="5058673" y="1869682"/>
          <a:ext cx="817354" cy="578959"/>
        </p:xfrm>
        <a:graphic>
          <a:graphicData uri="http://schemas.openxmlformats.org/presentationml/2006/ole">
            <mc:AlternateContent xmlns:mc="http://schemas.openxmlformats.org/markup-compatibility/2006">
              <mc:Choice xmlns:v="urn:schemas-microsoft-com:vml" Requires="v">
                <p:oleObj spid="_x0000_s12891" name="Equation" r:id="rId13" imgW="609480" imgH="431640" progId="Equation.DSMT4">
                  <p:embed/>
                </p:oleObj>
              </mc:Choice>
              <mc:Fallback>
                <p:oleObj name="Equation" r:id="rId13" imgW="609480" imgH="431640" progId="Equation.DSMT4">
                  <p:embed/>
                  <p:pic>
                    <p:nvPicPr>
                      <p:cNvPr id="0" name=""/>
                      <p:cNvPicPr/>
                      <p:nvPr/>
                    </p:nvPicPr>
                    <p:blipFill>
                      <a:blip r:embed="rId14"/>
                      <a:stretch>
                        <a:fillRect/>
                      </a:stretch>
                    </p:blipFill>
                    <p:spPr>
                      <a:xfrm>
                        <a:off x="5058673" y="1869682"/>
                        <a:ext cx="817354" cy="578959"/>
                      </a:xfrm>
                      <a:prstGeom prst="rect">
                        <a:avLst/>
                      </a:prstGeom>
                    </p:spPr>
                  </p:pic>
                </p:oleObj>
              </mc:Fallback>
            </mc:AlternateContent>
          </a:graphicData>
        </a:graphic>
      </p:graphicFrame>
      <p:sp>
        <p:nvSpPr>
          <p:cNvPr id="15" name="Footer Placeholder 3"/>
          <p:cNvSpPr txBox="1">
            <a:spLocks/>
          </p:cNvSpPr>
          <p:nvPr/>
        </p:nvSpPr>
        <p:spPr bwMode="auto">
          <a:xfrm>
            <a:off x="8198780" y="537665"/>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16"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7"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18" name="Slide Number Placeholder 17"/>
          <p:cNvSpPr>
            <a:spLocks noGrp="1"/>
          </p:cNvSpPr>
          <p:nvPr>
            <p:ph type="sldNum" sz="quarter" idx="10"/>
          </p:nvPr>
        </p:nvSpPr>
        <p:spPr/>
        <p:txBody>
          <a:bodyPr/>
          <a:lstStyle/>
          <a:p>
            <a:pPr>
              <a:defRPr/>
            </a:pPr>
            <a:fld id="{D2762E48-1EA4-184C-B98B-E8AB950FD816}" type="slidenum">
              <a:rPr lang="en-US" altLang="x-none" smtClean="0"/>
              <a:pPr>
                <a:defRPr/>
              </a:pPr>
              <a:t>100</a:t>
            </a:fld>
            <a:endParaRPr lang="en-US" altLang="x-none"/>
          </a:p>
        </p:txBody>
      </p:sp>
    </p:spTree>
    <p:extLst>
      <p:ext uri="{BB962C8B-B14F-4D97-AF65-F5344CB8AC3E}">
        <p14:creationId xmlns:p14="http://schemas.microsoft.com/office/powerpoint/2010/main" val="110943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235" y="283241"/>
            <a:ext cx="7886700" cy="487193"/>
          </a:xfrm>
        </p:spPr>
        <p:txBody>
          <a:bodyPr>
            <a:normAutofit fontScale="90000"/>
          </a:bodyPr>
          <a:lstStyle/>
          <a:p>
            <a:r>
              <a:rPr lang="en-US" b="1" dirty="0" smtClean="0">
                <a:solidFill>
                  <a:srgbClr val="C00000"/>
                </a:solidFill>
              </a:rPr>
              <a:t>What is this all telling us?</a:t>
            </a:r>
            <a:endParaRPr lang="en-US" b="1" dirty="0">
              <a:solidFill>
                <a:srgbClr val="C00000"/>
              </a:solidFill>
            </a:endParaRPr>
          </a:p>
        </p:txBody>
      </p:sp>
      <p:sp>
        <p:nvSpPr>
          <p:cNvPr id="12" name="TextBox 11"/>
          <p:cNvSpPr txBox="1"/>
          <p:nvPr/>
        </p:nvSpPr>
        <p:spPr>
          <a:xfrm>
            <a:off x="1524001" y="1115425"/>
            <a:ext cx="7806881" cy="553998"/>
          </a:xfrm>
          <a:prstGeom prst="rect">
            <a:avLst/>
          </a:prstGeom>
          <a:noFill/>
        </p:spPr>
        <p:txBody>
          <a:bodyPr wrap="none" rtlCol="0">
            <a:spAutoFit/>
          </a:bodyPr>
          <a:lstStyle/>
          <a:p>
            <a:pPr marL="257175" indent="-257175">
              <a:buFont typeface="Wingdings" panose="05000000000000000000" pitchFamily="2" charset="2"/>
              <a:buChar char="q"/>
            </a:pPr>
            <a:r>
              <a:rPr lang="en-US" sz="1500" dirty="0">
                <a:latin typeface="Times New Roman" panose="02020603050405020304" pitchFamily="18" charset="0"/>
              </a:rPr>
              <a:t>Several global analyses performed to rare </a:t>
            </a:r>
            <a:r>
              <a:rPr lang="en-US" sz="1500" i="1" dirty="0">
                <a:latin typeface="Times New Roman" panose="02020603050405020304" pitchFamily="18" charset="0"/>
              </a:rPr>
              <a:t>b</a:t>
            </a:r>
            <a:r>
              <a:rPr lang="en-US" sz="1500" dirty="0">
                <a:latin typeface="Times New Roman" panose="02020603050405020304" pitchFamily="18" charset="0"/>
              </a:rPr>
              <a:t> decay data, assuming NP in one or more of the </a:t>
            </a:r>
            <a:r>
              <a:rPr lang="en-US" sz="1500" i="1" dirty="0">
                <a:latin typeface="Times New Roman" panose="02020603050405020304" pitchFamily="18" charset="0"/>
              </a:rPr>
              <a:t>C</a:t>
            </a:r>
            <a:r>
              <a:rPr lang="en-US" sz="1500" i="1" baseline="-25000" dirty="0">
                <a:latin typeface="Times New Roman" panose="02020603050405020304" pitchFamily="18" charset="0"/>
              </a:rPr>
              <a:t>i</a:t>
            </a:r>
            <a:r>
              <a:rPr lang="en-US" sz="1500" dirty="0">
                <a:latin typeface="Times New Roman" panose="02020603050405020304" pitchFamily="18" charset="0"/>
              </a:rPr>
              <a:t>’s.</a:t>
            </a:r>
          </a:p>
          <a:p>
            <a:pPr marL="431006" lvl="1" indent="-215504">
              <a:buFont typeface="Wingdings" panose="05000000000000000000" pitchFamily="2" charset="2"/>
              <a:buChar char="q"/>
            </a:pPr>
            <a:r>
              <a:rPr lang="en-US" sz="1500" dirty="0">
                <a:latin typeface="Times New Roman" panose="02020603050405020304" pitchFamily="18" charset="0"/>
              </a:rPr>
              <a:t>Tension in SM fits if no NP allowed.</a:t>
            </a:r>
          </a:p>
        </p:txBody>
      </p:sp>
      <p:graphicFrame>
        <p:nvGraphicFramePr>
          <p:cNvPr id="23" name="Object 22"/>
          <p:cNvGraphicFramePr>
            <a:graphicFrameLocks noChangeAspect="1"/>
          </p:cNvGraphicFramePr>
          <p:nvPr>
            <p:extLst>
              <p:ext uri="{D42A27DB-BD31-4B8C-83A1-F6EECF244321}">
                <p14:modId xmlns:p14="http://schemas.microsoft.com/office/powerpoint/2010/main" val="495074579"/>
              </p:ext>
            </p:extLst>
          </p:nvPr>
        </p:nvGraphicFramePr>
        <p:xfrm>
          <a:off x="1744034" y="1745168"/>
          <a:ext cx="4187994" cy="428180"/>
        </p:xfrm>
        <a:graphic>
          <a:graphicData uri="http://schemas.openxmlformats.org/presentationml/2006/ole">
            <mc:AlternateContent xmlns:mc="http://schemas.openxmlformats.org/markup-compatibility/2006">
              <mc:Choice xmlns:v="urn:schemas-microsoft-com:vml" Requires="v">
                <p:oleObj spid="_x0000_s13612" name="Equation" r:id="rId3" imgW="4356000" imgH="444240" progId="Equation.DSMT4">
                  <p:embed/>
                </p:oleObj>
              </mc:Choice>
              <mc:Fallback>
                <p:oleObj name="Equation" r:id="rId3" imgW="4356000" imgH="444240" progId="Equation.DSMT4">
                  <p:embed/>
                  <p:pic>
                    <p:nvPicPr>
                      <p:cNvPr id="0" name=""/>
                      <p:cNvPicPr/>
                      <p:nvPr/>
                    </p:nvPicPr>
                    <p:blipFill>
                      <a:blip r:embed="rId4"/>
                      <a:stretch>
                        <a:fillRect/>
                      </a:stretch>
                    </p:blipFill>
                    <p:spPr>
                      <a:xfrm>
                        <a:off x="1744034" y="1745168"/>
                        <a:ext cx="4187994" cy="428180"/>
                      </a:xfrm>
                      <a:prstGeom prst="rect">
                        <a:avLst/>
                      </a:prstGeom>
                      <a:solidFill>
                        <a:schemeClr val="accent4">
                          <a:lumMod val="20000"/>
                          <a:lumOff val="80000"/>
                        </a:schemeClr>
                      </a:solidFill>
                      <a:ln>
                        <a:solidFill>
                          <a:schemeClr val="tx1"/>
                        </a:solidFill>
                      </a:ln>
                    </p:spPr>
                  </p:pic>
                </p:oleObj>
              </mc:Fallback>
            </mc:AlternateContent>
          </a:graphicData>
        </a:graphic>
      </p:graphicFrame>
      <p:grpSp>
        <p:nvGrpSpPr>
          <p:cNvPr id="36" name="Group 35"/>
          <p:cNvGrpSpPr/>
          <p:nvPr/>
        </p:nvGrpSpPr>
        <p:grpSpPr>
          <a:xfrm>
            <a:off x="6384033" y="1823289"/>
            <a:ext cx="4291431" cy="3870725"/>
            <a:chOff x="7076175" y="1708661"/>
            <a:chExt cx="5779766" cy="5260429"/>
          </a:xfrm>
        </p:grpSpPr>
        <p:pic>
          <p:nvPicPr>
            <p:cNvPr id="19" name="Picture 18"/>
            <p:cNvPicPr>
              <a:picLocks noChangeAspect="1"/>
            </p:cNvPicPr>
            <p:nvPr/>
          </p:nvPicPr>
          <p:blipFill>
            <a:blip r:embed="rId5"/>
            <a:stretch>
              <a:fillRect/>
            </a:stretch>
          </p:blipFill>
          <p:spPr>
            <a:xfrm>
              <a:off x="7570594" y="3115846"/>
              <a:ext cx="2385686" cy="1388981"/>
            </a:xfrm>
            <a:prstGeom prst="rect">
              <a:avLst/>
            </a:prstGeom>
          </p:spPr>
        </p:pic>
        <p:sp>
          <p:nvSpPr>
            <p:cNvPr id="20" name="TextBox 19"/>
            <p:cNvSpPr txBox="1"/>
            <p:nvPr/>
          </p:nvSpPr>
          <p:spPr>
            <a:xfrm>
              <a:off x="7313961" y="2744385"/>
              <a:ext cx="4766850" cy="3388046"/>
            </a:xfrm>
            <a:prstGeom prst="rect">
              <a:avLst/>
            </a:prstGeom>
            <a:noFill/>
          </p:spPr>
          <p:txBody>
            <a:bodyPr wrap="square" rtlCol="0">
              <a:spAutoFit/>
            </a:bodyPr>
            <a:lstStyle/>
            <a:p>
              <a:pPr marL="257175" indent="-257175">
                <a:buFont typeface="Wingdings" panose="05000000000000000000" pitchFamily="2" charset="2"/>
                <a:buChar char="q"/>
              </a:pPr>
              <a:r>
                <a:rPr lang="en-US" sz="1500" b="1" dirty="0">
                  <a:latin typeface="Times New Roman" panose="02020603050405020304" pitchFamily="18" charset="0"/>
                </a:rPr>
                <a:t>Possibly</a:t>
              </a:r>
              <a:r>
                <a:rPr lang="en-US" sz="1500" dirty="0">
                  <a:latin typeface="Times New Roman" panose="02020603050405020304" pitchFamily="18" charset="0"/>
                </a:rPr>
                <a:t> </a:t>
              </a:r>
              <a:r>
                <a:rPr lang="en-US" sz="1500" b="1" dirty="0">
                  <a:latin typeface="Times New Roman" panose="02020603050405020304" pitchFamily="18" charset="0"/>
                </a:rPr>
                <a:t>NP in the vector couplings?</a:t>
              </a:r>
            </a:p>
            <a:p>
              <a:pPr marL="257175" indent="-257175">
                <a:buFont typeface="Wingdings" panose="05000000000000000000" pitchFamily="2" charset="2"/>
                <a:buChar char="q"/>
              </a:pPr>
              <a:endParaRPr lang="en-US" sz="1500" dirty="0">
                <a:latin typeface="Times New Roman" panose="02020603050405020304" pitchFamily="18" charset="0"/>
              </a:endParaRPr>
            </a:p>
            <a:p>
              <a:pPr marL="257175" indent="-257175">
                <a:buFont typeface="Wingdings" panose="05000000000000000000" pitchFamily="2" charset="2"/>
                <a:buChar char="q"/>
              </a:pPr>
              <a:endParaRPr lang="en-US" sz="1500" dirty="0">
                <a:latin typeface="Times New Roman" panose="02020603050405020304" pitchFamily="18" charset="0"/>
              </a:endParaRPr>
            </a:p>
            <a:p>
              <a:pPr marL="257175" indent="-257175">
                <a:buFont typeface="Wingdings" panose="05000000000000000000" pitchFamily="2" charset="2"/>
                <a:buChar char="q"/>
              </a:pPr>
              <a:endParaRPr lang="en-US" sz="1500" dirty="0">
                <a:latin typeface="Times New Roman" panose="02020603050405020304" pitchFamily="18" charset="0"/>
              </a:endParaRPr>
            </a:p>
            <a:p>
              <a:pPr marL="257175" indent="-257175">
                <a:buFont typeface="Wingdings" panose="05000000000000000000" pitchFamily="2" charset="2"/>
                <a:buChar char="q"/>
              </a:pPr>
              <a:endParaRPr lang="en-US" sz="1500" dirty="0">
                <a:latin typeface="Times New Roman" panose="02020603050405020304" pitchFamily="18" charset="0"/>
              </a:endParaRPr>
            </a:p>
            <a:p>
              <a:pPr marL="257175" indent="-257175">
                <a:buFont typeface="Wingdings" panose="05000000000000000000" pitchFamily="2" charset="2"/>
                <a:buChar char="q"/>
              </a:pPr>
              <a:endParaRPr lang="en-US" sz="1500" dirty="0">
                <a:latin typeface="Times New Roman" panose="02020603050405020304" pitchFamily="18" charset="0"/>
              </a:endParaRPr>
            </a:p>
            <a:p>
              <a:pPr marL="257175" indent="-257175">
                <a:buFont typeface="Wingdings" panose="05000000000000000000" pitchFamily="2" charset="2"/>
                <a:buChar char="q"/>
              </a:pPr>
              <a:endParaRPr lang="en-US" sz="1500" dirty="0">
                <a:latin typeface="Times New Roman" panose="02020603050405020304" pitchFamily="18" charset="0"/>
              </a:endParaRPr>
            </a:p>
            <a:p>
              <a:pPr marL="257175" indent="-257175">
                <a:buFont typeface="Wingdings" panose="05000000000000000000" pitchFamily="2" charset="2"/>
                <a:buChar char="q"/>
              </a:pPr>
              <a:endParaRPr lang="en-US" sz="1500" dirty="0">
                <a:latin typeface="Times New Roman" panose="02020603050405020304" pitchFamily="18" charset="0"/>
              </a:endParaRPr>
            </a:p>
            <a:p>
              <a:pPr marL="257175" indent="-257175">
                <a:buFont typeface="Wingdings" panose="05000000000000000000" pitchFamily="2" charset="2"/>
                <a:buChar char="q"/>
              </a:pPr>
              <a:r>
                <a:rPr lang="en-US" sz="1800" b="1" dirty="0">
                  <a:latin typeface="Times New Roman" panose="02020603050405020304" pitchFamily="18" charset="0"/>
                </a:rPr>
                <a:t>Larger samples should help illuminate the situation.</a:t>
              </a:r>
            </a:p>
          </p:txBody>
        </p:sp>
        <p:sp>
          <p:nvSpPr>
            <p:cNvPr id="29" name="TextBox 28"/>
            <p:cNvSpPr txBox="1"/>
            <p:nvPr/>
          </p:nvSpPr>
          <p:spPr>
            <a:xfrm>
              <a:off x="7076175" y="6216191"/>
              <a:ext cx="5779766" cy="752899"/>
            </a:xfrm>
            <a:prstGeom prst="rect">
              <a:avLst/>
            </a:prstGeom>
            <a:solidFill>
              <a:schemeClr val="accent4">
                <a:lumMod val="40000"/>
                <a:lumOff val="60000"/>
              </a:schemeClr>
            </a:solidFill>
            <a:ln>
              <a:solidFill>
                <a:schemeClr val="tx1"/>
              </a:solidFill>
            </a:ln>
          </p:spPr>
          <p:txBody>
            <a:bodyPr wrap="none" rtlCol="0">
              <a:spAutoFit/>
            </a:bodyPr>
            <a:lstStyle/>
            <a:p>
              <a:r>
                <a:rPr lang="en-US" sz="1500" b="1" u="sng" dirty="0">
                  <a:latin typeface="Times New Roman" panose="02020603050405020304" pitchFamily="18" charset="0"/>
                </a:rPr>
                <a:t>Many more details</a:t>
              </a:r>
              <a:r>
                <a:rPr lang="en-US" sz="1500" dirty="0">
                  <a:latin typeface="Times New Roman" panose="02020603050405020304" pitchFamily="18" charset="0"/>
                </a:rPr>
                <a:t> at </a:t>
              </a:r>
              <a:r>
                <a:rPr lang="en-US" sz="1500" i="1" dirty="0">
                  <a:latin typeface="Times New Roman" panose="02020603050405020304" pitchFamily="18" charset="0"/>
                </a:rPr>
                <a:t>Instant Workshop on B meson </a:t>
              </a:r>
              <a:br>
                <a:rPr lang="en-US" sz="1500" i="1" dirty="0">
                  <a:latin typeface="Times New Roman" panose="02020603050405020304" pitchFamily="18" charset="0"/>
                </a:rPr>
              </a:br>
              <a:r>
                <a:rPr lang="en-US" sz="1500" i="1" dirty="0">
                  <a:latin typeface="Times New Roman" panose="02020603050405020304" pitchFamily="18" charset="0"/>
                </a:rPr>
                <a:t>anomalies</a:t>
              </a:r>
              <a:r>
                <a:rPr lang="en-US" sz="1500" dirty="0">
                  <a:latin typeface="Times New Roman" panose="02020603050405020304" pitchFamily="18" charset="0"/>
                </a:rPr>
                <a:t>, </a:t>
              </a:r>
              <a:r>
                <a:rPr lang="en-US" sz="1500" dirty="0">
                  <a:latin typeface="Times New Roman" panose="02020603050405020304" pitchFamily="18" charset="0"/>
                  <a:hlinkClick r:id="rId6"/>
                </a:rPr>
                <a:t>https://indico.cern.ch/event/633880/</a:t>
              </a:r>
              <a:endParaRPr lang="en-US" sz="1500" dirty="0">
                <a:latin typeface="Times New Roman" panose="02020603050405020304" pitchFamily="18" charset="0"/>
              </a:endParaRPr>
            </a:p>
          </p:txBody>
        </p:sp>
        <p:sp>
          <p:nvSpPr>
            <p:cNvPr id="11" name="Rounded Rectangle 10"/>
            <p:cNvSpPr/>
            <p:nvPr/>
          </p:nvSpPr>
          <p:spPr>
            <a:xfrm>
              <a:off x="7486789" y="1708661"/>
              <a:ext cx="4572678" cy="879228"/>
            </a:xfrm>
            <a:prstGeom prst="roundRect">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Fits favor NP contribution </a:t>
              </a:r>
              <a:br>
                <a:rPr lang="en-US" sz="2100" dirty="0">
                  <a:solidFill>
                    <a:schemeClr val="tx1"/>
                  </a:solidFill>
                </a:rPr>
              </a:br>
              <a:r>
                <a:rPr lang="en-US" sz="2100" dirty="0">
                  <a:solidFill>
                    <a:schemeClr val="tx1"/>
                  </a:solidFill>
                </a:rPr>
                <a:t>to C</a:t>
              </a:r>
              <a:r>
                <a:rPr lang="en-US" sz="2100" baseline="-25000" dirty="0">
                  <a:solidFill>
                    <a:schemeClr val="tx1"/>
                  </a:solidFill>
                </a:rPr>
                <a:t>9 ,</a:t>
              </a:r>
              <a:r>
                <a:rPr lang="en-US" sz="2100" dirty="0">
                  <a:solidFill>
                    <a:schemeClr val="tx1"/>
                  </a:solidFill>
                </a:rPr>
                <a:t> possibly C</a:t>
              </a:r>
              <a:r>
                <a:rPr lang="en-US" sz="2100" baseline="-25000" dirty="0">
                  <a:solidFill>
                    <a:schemeClr val="tx1"/>
                  </a:solidFill>
                </a:rPr>
                <a:t>10 </a:t>
              </a:r>
              <a:endParaRPr lang="en-US" sz="2100" dirty="0">
                <a:solidFill>
                  <a:schemeClr val="tx1"/>
                </a:solidFill>
              </a:endParaRP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59219"/>
            <a:stretch/>
          </p:blipFill>
          <p:spPr>
            <a:xfrm>
              <a:off x="10099876" y="3191938"/>
              <a:ext cx="1959591" cy="1236799"/>
            </a:xfrm>
            <a:prstGeom prst="rect">
              <a:avLst/>
            </a:prstGeom>
            <a:ln>
              <a:solidFill>
                <a:schemeClr val="tx1"/>
              </a:solidFill>
            </a:ln>
            <a:effectLst>
              <a:outerShdw blurRad="50800" dist="38100" dir="18900000" algn="bl" rotWithShape="0">
                <a:prstClr val="black">
                  <a:alpha val="40000"/>
                </a:prstClr>
              </a:outerShdw>
            </a:effectLst>
          </p:spPr>
        </p:pic>
        <p:sp>
          <p:nvSpPr>
            <p:cNvPr id="14" name="TextBox 13"/>
            <p:cNvSpPr txBox="1"/>
            <p:nvPr/>
          </p:nvSpPr>
          <p:spPr>
            <a:xfrm>
              <a:off x="7486789" y="4497633"/>
              <a:ext cx="4128344" cy="439191"/>
            </a:xfrm>
            <a:prstGeom prst="rect">
              <a:avLst/>
            </a:prstGeom>
            <a:noFill/>
          </p:spPr>
          <p:txBody>
            <a:bodyPr wrap="none" rtlCol="0">
              <a:spAutoFit/>
            </a:bodyPr>
            <a:lstStyle/>
            <a:p>
              <a:r>
                <a:rPr lang="en-US" sz="1500" dirty="0">
                  <a:latin typeface="Times New Roman" panose="02020603050405020304" pitchFamily="18" charset="0"/>
                </a:rPr>
                <a:t>Z</a:t>
              </a:r>
              <a:r>
                <a:rPr lang="en-US" sz="1500" b="1" baseline="30000" dirty="0">
                  <a:latin typeface="Calibri" panose="020F0502020204030204" pitchFamily="34" charset="0"/>
                  <a:sym typeface="Euclid Symbol"/>
                </a:rPr>
                <a:t>′</a:t>
              </a:r>
              <a:r>
                <a:rPr lang="en-US" sz="1500" dirty="0">
                  <a:latin typeface="Times New Roman" panose="02020603050405020304" pitchFamily="18" charset="0"/>
                </a:rPr>
                <a:t>, </a:t>
              </a:r>
              <a:r>
                <a:rPr lang="en-US" sz="1500" dirty="0" err="1">
                  <a:latin typeface="Times New Roman" panose="02020603050405020304" pitchFamily="18" charset="0"/>
                </a:rPr>
                <a:t>Leptoquarks</a:t>
              </a:r>
              <a:r>
                <a:rPr lang="en-US" sz="1500" dirty="0">
                  <a:latin typeface="Times New Roman" panose="02020603050405020304" pitchFamily="18" charset="0"/>
                </a:rPr>
                <a:t>, composite models, ..</a:t>
              </a:r>
            </a:p>
          </p:txBody>
        </p:sp>
      </p:grpSp>
      <p:grpSp>
        <p:nvGrpSpPr>
          <p:cNvPr id="37" name="Group 36"/>
          <p:cNvGrpSpPr/>
          <p:nvPr/>
        </p:nvGrpSpPr>
        <p:grpSpPr>
          <a:xfrm>
            <a:off x="1667435" y="2334210"/>
            <a:ext cx="4803914" cy="2421378"/>
            <a:chOff x="764" y="3630706"/>
            <a:chExt cx="6405219" cy="3228504"/>
          </a:xfrm>
        </p:grpSpPr>
        <p:pic>
          <p:nvPicPr>
            <p:cNvPr id="7" name="Picture 6"/>
            <p:cNvPicPr>
              <a:picLocks noChangeAspect="1"/>
            </p:cNvPicPr>
            <p:nvPr/>
          </p:nvPicPr>
          <p:blipFill>
            <a:blip r:embed="rId8"/>
            <a:stretch>
              <a:fillRect/>
            </a:stretch>
          </p:blipFill>
          <p:spPr>
            <a:xfrm>
              <a:off x="3344178" y="3754967"/>
              <a:ext cx="3061805" cy="2981490"/>
            </a:xfrm>
            <a:prstGeom prst="rect">
              <a:avLst/>
            </a:prstGeom>
          </p:spPr>
        </p:pic>
        <p:sp>
          <p:nvSpPr>
            <p:cNvPr id="26" name="Oval 25"/>
            <p:cNvSpPr/>
            <p:nvPr/>
          </p:nvSpPr>
          <p:spPr>
            <a:xfrm>
              <a:off x="5180207" y="5285737"/>
              <a:ext cx="92597"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16" name="Group 15"/>
            <p:cNvGrpSpPr/>
            <p:nvPr/>
          </p:nvGrpSpPr>
          <p:grpSpPr>
            <a:xfrm>
              <a:off x="114507" y="3803844"/>
              <a:ext cx="3153809" cy="3055366"/>
              <a:chOff x="46773" y="3815133"/>
              <a:chExt cx="3153809" cy="3055366"/>
            </a:xfrm>
          </p:grpSpPr>
          <p:pic>
            <p:nvPicPr>
              <p:cNvPr id="15" name="Picture 14"/>
              <p:cNvPicPr>
                <a:picLocks noChangeAspect="1"/>
              </p:cNvPicPr>
              <p:nvPr/>
            </p:nvPicPr>
            <p:blipFill>
              <a:blip r:embed="rId9"/>
              <a:stretch>
                <a:fillRect/>
              </a:stretch>
            </p:blipFill>
            <p:spPr>
              <a:xfrm>
                <a:off x="46773" y="3815133"/>
                <a:ext cx="3153809" cy="3055366"/>
              </a:xfrm>
              <a:prstGeom prst="rect">
                <a:avLst/>
              </a:prstGeom>
            </p:spPr>
          </p:pic>
          <p:sp>
            <p:nvSpPr>
              <p:cNvPr id="25" name="Oval 24"/>
              <p:cNvSpPr/>
              <p:nvPr/>
            </p:nvSpPr>
            <p:spPr>
              <a:xfrm>
                <a:off x="1747320" y="5058685"/>
                <a:ext cx="92597"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TextBox 26"/>
              <p:cNvSpPr txBox="1"/>
              <p:nvPr/>
            </p:nvSpPr>
            <p:spPr>
              <a:xfrm>
                <a:off x="1696763" y="5036707"/>
                <a:ext cx="506976" cy="338555"/>
              </a:xfrm>
              <a:prstGeom prst="rect">
                <a:avLst/>
              </a:prstGeom>
              <a:noFill/>
            </p:spPr>
            <p:txBody>
              <a:bodyPr wrap="none" rtlCol="0">
                <a:spAutoFit/>
              </a:bodyPr>
              <a:lstStyle/>
              <a:p>
                <a:r>
                  <a:rPr lang="en-US" sz="1050" dirty="0">
                    <a:latin typeface="Times New Roman" panose="02020603050405020304" pitchFamily="18" charset="0"/>
                  </a:rPr>
                  <a:t>SM</a:t>
                </a:r>
              </a:p>
            </p:txBody>
          </p:sp>
        </p:grpSp>
        <p:sp>
          <p:nvSpPr>
            <p:cNvPr id="28" name="TextBox 27"/>
            <p:cNvSpPr txBox="1"/>
            <p:nvPr/>
          </p:nvSpPr>
          <p:spPr>
            <a:xfrm>
              <a:off x="5179912" y="5285737"/>
              <a:ext cx="506976" cy="338555"/>
            </a:xfrm>
            <a:prstGeom prst="rect">
              <a:avLst/>
            </a:prstGeom>
            <a:noFill/>
          </p:spPr>
          <p:txBody>
            <a:bodyPr wrap="none" rtlCol="0">
              <a:spAutoFit/>
            </a:bodyPr>
            <a:lstStyle/>
            <a:p>
              <a:r>
                <a:rPr lang="en-US" sz="1050" dirty="0">
                  <a:latin typeface="Times New Roman" panose="02020603050405020304" pitchFamily="18" charset="0"/>
                </a:rPr>
                <a:t>SM</a:t>
              </a:r>
            </a:p>
          </p:txBody>
        </p:sp>
        <p:sp>
          <p:nvSpPr>
            <p:cNvPr id="32" name="TextBox 31"/>
            <p:cNvSpPr txBox="1"/>
            <p:nvPr/>
          </p:nvSpPr>
          <p:spPr>
            <a:xfrm>
              <a:off x="764" y="3634213"/>
              <a:ext cx="1370460" cy="492443"/>
            </a:xfrm>
            <a:prstGeom prst="rect">
              <a:avLst/>
            </a:prstGeom>
            <a:solidFill>
              <a:schemeClr val="bg1"/>
            </a:solidFill>
            <a:ln>
              <a:solidFill>
                <a:schemeClr val="tx1"/>
              </a:solidFill>
            </a:ln>
          </p:spPr>
          <p:txBody>
            <a:bodyPr wrap="none" rtlCol="0">
              <a:spAutoFit/>
            </a:bodyPr>
            <a:lstStyle/>
            <a:p>
              <a:r>
                <a:rPr lang="en-US" sz="900" dirty="0" err="1">
                  <a:latin typeface="Times New Roman" panose="02020603050405020304" pitchFamily="18" charset="0"/>
                </a:rPr>
                <a:t>Capdevila</a:t>
              </a:r>
              <a:r>
                <a:rPr lang="en-US" sz="900" dirty="0">
                  <a:latin typeface="Times New Roman" panose="02020603050405020304" pitchFamily="18" charset="0"/>
                </a:rPr>
                <a:t> </a:t>
              </a:r>
              <a:r>
                <a:rPr lang="en-US" sz="900" i="1" dirty="0">
                  <a:latin typeface="Times New Roman" panose="02020603050405020304" pitchFamily="18" charset="0"/>
                </a:rPr>
                <a:t>et al</a:t>
              </a:r>
              <a:r>
                <a:rPr lang="en-US" sz="900" dirty="0">
                  <a:latin typeface="Times New Roman" panose="02020603050405020304" pitchFamily="18" charset="0"/>
                </a:rPr>
                <a:t/>
              </a:r>
              <a:br>
                <a:rPr lang="en-US" sz="900" dirty="0">
                  <a:latin typeface="Times New Roman" panose="02020603050405020304" pitchFamily="18" charset="0"/>
                </a:rPr>
              </a:br>
              <a:r>
                <a:rPr lang="en-US" sz="900" dirty="0">
                  <a:latin typeface="Times New Roman" panose="02020603050405020304" pitchFamily="18" charset="0"/>
                </a:rPr>
                <a:t>arXiv:1704.05340</a:t>
              </a:r>
            </a:p>
          </p:txBody>
        </p:sp>
        <p:sp>
          <p:nvSpPr>
            <p:cNvPr id="33" name="TextBox 32"/>
            <p:cNvSpPr txBox="1"/>
            <p:nvPr/>
          </p:nvSpPr>
          <p:spPr>
            <a:xfrm>
              <a:off x="3283012" y="3630706"/>
              <a:ext cx="1477328" cy="492443"/>
            </a:xfrm>
            <a:prstGeom prst="rect">
              <a:avLst/>
            </a:prstGeom>
            <a:solidFill>
              <a:schemeClr val="bg1"/>
            </a:solidFill>
            <a:ln>
              <a:solidFill>
                <a:schemeClr val="tx1"/>
              </a:solidFill>
            </a:ln>
          </p:spPr>
          <p:txBody>
            <a:bodyPr wrap="none" rtlCol="0">
              <a:spAutoFit/>
            </a:bodyPr>
            <a:lstStyle/>
            <a:p>
              <a:r>
                <a:rPr lang="en-US" sz="900" dirty="0" err="1">
                  <a:latin typeface="Times New Roman" panose="02020603050405020304" pitchFamily="18" charset="0"/>
                </a:rPr>
                <a:t>Altmannshofer</a:t>
              </a:r>
              <a:r>
                <a:rPr lang="en-US" sz="900" dirty="0">
                  <a:latin typeface="Times New Roman" panose="02020603050405020304" pitchFamily="18" charset="0"/>
                </a:rPr>
                <a:t> </a:t>
              </a:r>
              <a:r>
                <a:rPr lang="en-US" sz="900" i="1" dirty="0">
                  <a:latin typeface="Times New Roman" panose="02020603050405020304" pitchFamily="18" charset="0"/>
                </a:rPr>
                <a:t>et al</a:t>
              </a:r>
              <a:r>
                <a:rPr lang="en-US" sz="900" dirty="0">
                  <a:latin typeface="Times New Roman" panose="02020603050405020304" pitchFamily="18" charset="0"/>
                </a:rPr>
                <a:t/>
              </a:r>
              <a:br>
                <a:rPr lang="en-US" sz="900" dirty="0">
                  <a:latin typeface="Times New Roman" panose="02020603050405020304" pitchFamily="18" charset="0"/>
                </a:rPr>
              </a:br>
              <a:r>
                <a:rPr lang="en-US" sz="900" dirty="0">
                  <a:latin typeface="Times New Roman" panose="02020603050405020304" pitchFamily="18" charset="0"/>
                </a:rPr>
                <a:t>arXiv:1703.09189</a:t>
              </a:r>
            </a:p>
          </p:txBody>
        </p:sp>
      </p:grpSp>
      <p:grpSp>
        <p:nvGrpSpPr>
          <p:cNvPr id="41" name="Group 40"/>
          <p:cNvGrpSpPr/>
          <p:nvPr/>
        </p:nvGrpSpPr>
        <p:grpSpPr>
          <a:xfrm>
            <a:off x="1524000" y="4926198"/>
            <a:ext cx="4674338" cy="951074"/>
            <a:chOff x="0" y="5587562"/>
            <a:chExt cx="6232450" cy="1268098"/>
          </a:xfrm>
        </p:grpSpPr>
        <p:grpSp>
          <p:nvGrpSpPr>
            <p:cNvPr id="34" name="Group 33"/>
            <p:cNvGrpSpPr/>
            <p:nvPr/>
          </p:nvGrpSpPr>
          <p:grpSpPr>
            <a:xfrm>
              <a:off x="191246" y="6101293"/>
              <a:ext cx="6041204" cy="754367"/>
              <a:chOff x="698643" y="2759571"/>
              <a:chExt cx="6041204" cy="754367"/>
            </a:xfrm>
          </p:grpSpPr>
          <p:sp>
            <p:nvSpPr>
              <p:cNvPr id="9" name="Rounded Rectangle 8"/>
              <p:cNvSpPr/>
              <p:nvPr/>
            </p:nvSpPr>
            <p:spPr>
              <a:xfrm>
                <a:off x="698643" y="2759571"/>
                <a:ext cx="6041204" cy="66979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aphicFrame>
            <p:nvGraphicFramePr>
              <p:cNvPr id="3" name="Object 2"/>
              <p:cNvGraphicFramePr>
                <a:graphicFrameLocks noChangeAspect="1"/>
              </p:cNvGraphicFramePr>
              <p:nvPr>
                <p:extLst/>
              </p:nvPr>
            </p:nvGraphicFramePr>
            <p:xfrm>
              <a:off x="776669" y="2761213"/>
              <a:ext cx="5519738" cy="444500"/>
            </p:xfrm>
            <a:graphic>
              <a:graphicData uri="http://schemas.openxmlformats.org/presentationml/2006/ole">
                <mc:AlternateContent xmlns:mc="http://schemas.openxmlformats.org/markup-compatibility/2006">
                  <mc:Choice xmlns:v="urn:schemas-microsoft-com:vml" Requires="v">
                    <p:oleObj spid="_x0000_s13613" name="Equation" r:id="rId10" imgW="3479760" imgH="279360" progId="Equation.DSMT4">
                      <p:embed/>
                    </p:oleObj>
                  </mc:Choice>
                  <mc:Fallback>
                    <p:oleObj name="Equation" r:id="rId10" imgW="3479760" imgH="279360" progId="Equation.DSMT4">
                      <p:embed/>
                      <p:pic>
                        <p:nvPicPr>
                          <p:cNvPr id="0" name=""/>
                          <p:cNvPicPr/>
                          <p:nvPr/>
                        </p:nvPicPr>
                        <p:blipFill>
                          <a:blip r:embed="rId11"/>
                          <a:stretch>
                            <a:fillRect/>
                          </a:stretch>
                        </p:blipFill>
                        <p:spPr>
                          <a:xfrm>
                            <a:off x="776669" y="2761213"/>
                            <a:ext cx="5519738" cy="444500"/>
                          </a:xfrm>
                          <a:prstGeom prst="rect">
                            <a:avLst/>
                          </a:prstGeom>
                        </p:spPr>
                      </p:pic>
                    </p:oleObj>
                  </mc:Fallback>
                </mc:AlternateContent>
              </a:graphicData>
            </a:graphic>
          </p:graphicFrame>
          <p:sp>
            <p:nvSpPr>
              <p:cNvPr id="8" name="TextBox 7"/>
              <p:cNvSpPr txBox="1"/>
              <p:nvPr/>
            </p:nvSpPr>
            <p:spPr>
              <a:xfrm>
                <a:off x="2509390" y="3115291"/>
                <a:ext cx="821764" cy="369332"/>
              </a:xfrm>
              <a:prstGeom prst="rect">
                <a:avLst/>
              </a:prstGeom>
              <a:noFill/>
            </p:spPr>
            <p:txBody>
              <a:bodyPr wrap="none" rtlCol="0">
                <a:spAutoFit/>
              </a:bodyPr>
              <a:lstStyle/>
              <a:p>
                <a:r>
                  <a:rPr lang="en-US" sz="1200" b="1" dirty="0">
                    <a:solidFill>
                      <a:srgbClr val="0000FF"/>
                    </a:solidFill>
                    <a:latin typeface="Times New Roman" panose="02020603050405020304" pitchFamily="18" charset="0"/>
                  </a:rPr>
                  <a:t>Vector</a:t>
                </a:r>
              </a:p>
            </p:txBody>
          </p:sp>
          <p:sp>
            <p:nvSpPr>
              <p:cNvPr id="30" name="TextBox 29"/>
              <p:cNvSpPr txBox="1"/>
              <p:nvPr/>
            </p:nvSpPr>
            <p:spPr>
              <a:xfrm>
                <a:off x="5395602" y="3144606"/>
                <a:ext cx="1314889" cy="369332"/>
              </a:xfrm>
              <a:prstGeom prst="rect">
                <a:avLst/>
              </a:prstGeom>
              <a:noFill/>
            </p:spPr>
            <p:txBody>
              <a:bodyPr wrap="none" rtlCol="0">
                <a:spAutoFit/>
              </a:bodyPr>
              <a:lstStyle/>
              <a:p>
                <a:r>
                  <a:rPr lang="en-US" sz="1200" b="1" dirty="0">
                    <a:solidFill>
                      <a:srgbClr val="0000FF"/>
                    </a:solidFill>
                    <a:latin typeface="Times New Roman" panose="02020603050405020304" pitchFamily="18" charset="0"/>
                  </a:rPr>
                  <a:t>Axial vector</a:t>
                </a:r>
              </a:p>
            </p:txBody>
          </p:sp>
        </p:grpSp>
        <p:sp>
          <p:nvSpPr>
            <p:cNvPr id="39" name="Rectangle 38"/>
            <p:cNvSpPr/>
            <p:nvPr/>
          </p:nvSpPr>
          <p:spPr>
            <a:xfrm>
              <a:off x="0" y="5587562"/>
              <a:ext cx="5367965" cy="430886"/>
            </a:xfrm>
            <a:prstGeom prst="rect">
              <a:avLst/>
            </a:prstGeom>
          </p:spPr>
          <p:txBody>
            <a:bodyPr wrap="none">
              <a:spAutoFit/>
            </a:bodyPr>
            <a:lstStyle/>
            <a:p>
              <a:pPr marL="88106" indent="-215504">
                <a:spcBef>
                  <a:spcPts val="900"/>
                </a:spcBef>
                <a:buFont typeface="Wingdings" panose="05000000000000000000" pitchFamily="2" charset="2"/>
                <a:buChar char="q"/>
              </a:pPr>
              <a:r>
                <a:rPr lang="en-US" sz="1500" dirty="0">
                  <a:solidFill>
                    <a:prstClr val="black"/>
                  </a:solidFill>
                  <a:latin typeface="Times New Roman" panose="02020603050405020304" pitchFamily="18" charset="0"/>
                </a:rPr>
                <a:t>C</a:t>
              </a:r>
              <a:r>
                <a:rPr lang="en-US" sz="1500" baseline="-25000" dirty="0">
                  <a:solidFill>
                    <a:prstClr val="black"/>
                  </a:solidFill>
                  <a:latin typeface="Times New Roman" panose="02020603050405020304" pitchFamily="18" charset="0"/>
                </a:rPr>
                <a:t>9</a:t>
              </a:r>
              <a:r>
                <a:rPr lang="en-US" sz="1500" baseline="30000" dirty="0">
                  <a:solidFill>
                    <a:prstClr val="black"/>
                  </a:solidFill>
                  <a:latin typeface="Times New Roman" panose="02020603050405020304" pitchFamily="18" charset="0"/>
                </a:rPr>
                <a:t>(‘)</a:t>
              </a:r>
              <a:r>
                <a:rPr lang="en-US" sz="1500" dirty="0">
                  <a:solidFill>
                    <a:prstClr val="black"/>
                  </a:solidFill>
                  <a:latin typeface="Times New Roman" panose="02020603050405020304" pitchFamily="18" charset="0"/>
                </a:rPr>
                <a:t> &amp; C</a:t>
              </a:r>
              <a:r>
                <a:rPr lang="en-US" sz="1500" baseline="-25000" dirty="0">
                  <a:solidFill>
                    <a:prstClr val="black"/>
                  </a:solidFill>
                  <a:latin typeface="Times New Roman" panose="02020603050405020304" pitchFamily="18" charset="0"/>
                </a:rPr>
                <a:t>10</a:t>
              </a:r>
              <a:r>
                <a:rPr lang="en-US" sz="1500" baseline="30000" dirty="0">
                  <a:solidFill>
                    <a:prstClr val="black"/>
                  </a:solidFill>
                  <a:latin typeface="Times New Roman" panose="02020603050405020304" pitchFamily="18" charset="0"/>
                </a:rPr>
                <a:t>(‘)</a:t>
              </a:r>
              <a:r>
                <a:rPr lang="en-US" sz="1500" dirty="0">
                  <a:solidFill>
                    <a:prstClr val="black"/>
                  </a:solidFill>
                  <a:latin typeface="Times New Roman" panose="02020603050405020304" pitchFamily="18" charset="0"/>
                </a:rPr>
                <a:t> are Wilson </a:t>
              </a:r>
              <a:r>
                <a:rPr lang="en-US" sz="1500" dirty="0" err="1">
                  <a:solidFill>
                    <a:prstClr val="black"/>
                  </a:solidFill>
                  <a:latin typeface="Times New Roman" panose="02020603050405020304" pitchFamily="18" charset="0"/>
                </a:rPr>
                <a:t>coeff</a:t>
              </a:r>
              <a:r>
                <a:rPr lang="en-US" sz="1500" dirty="0">
                  <a:solidFill>
                    <a:prstClr val="black"/>
                  </a:solidFill>
                  <a:latin typeface="Times New Roman" panose="02020603050405020304" pitchFamily="18" charset="0"/>
                </a:rPr>
                <a:t> for EW penguins</a:t>
              </a:r>
            </a:p>
          </p:txBody>
        </p:sp>
      </p:grpSp>
      <p:sp>
        <p:nvSpPr>
          <p:cNvPr id="31" name="Footer Placeholder 3"/>
          <p:cNvSpPr txBox="1">
            <a:spLocks/>
          </p:cNvSpPr>
          <p:nvPr/>
        </p:nvSpPr>
        <p:spPr bwMode="auto">
          <a:xfrm>
            <a:off x="8198780" y="792510"/>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35"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38"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5" name="Slide Number Placeholder 4"/>
          <p:cNvSpPr>
            <a:spLocks noGrp="1"/>
          </p:cNvSpPr>
          <p:nvPr>
            <p:ph type="sldNum" sz="quarter" idx="10"/>
          </p:nvPr>
        </p:nvSpPr>
        <p:spPr/>
        <p:txBody>
          <a:bodyPr/>
          <a:lstStyle/>
          <a:p>
            <a:pPr>
              <a:defRPr/>
            </a:pPr>
            <a:fld id="{D2762E48-1EA4-184C-B98B-E8AB950FD816}" type="slidenum">
              <a:rPr lang="en-US" altLang="x-none" smtClean="0"/>
              <a:pPr>
                <a:defRPr/>
              </a:pPr>
              <a:t>101</a:t>
            </a:fld>
            <a:endParaRPr lang="en-US" altLang="x-none"/>
          </a:p>
        </p:txBody>
      </p:sp>
    </p:spTree>
    <p:extLst>
      <p:ext uri="{BB962C8B-B14F-4D97-AF65-F5344CB8AC3E}">
        <p14:creationId xmlns:p14="http://schemas.microsoft.com/office/powerpoint/2010/main" val="188461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2" y="1409985"/>
            <a:ext cx="9143999" cy="4590766"/>
          </a:xfrm>
        </p:spPr>
        <p:txBody>
          <a:bodyPr>
            <a:normAutofit fontScale="92500" lnSpcReduction="20000"/>
          </a:bodyPr>
          <a:lstStyle/>
          <a:p>
            <a:r>
              <a:rPr lang="en-US" sz="1800" b="1" dirty="0">
                <a:solidFill>
                  <a:srgbClr val="0000FF"/>
                </a:solidFill>
              </a:rPr>
              <a:t>In the SM, coupling of W</a:t>
            </a:r>
            <a:r>
              <a:rPr lang="en-US" sz="1800" b="1" baseline="30000" dirty="0">
                <a:solidFill>
                  <a:srgbClr val="0000FF"/>
                </a:solidFill>
                <a:latin typeface="Calibri" panose="020F0502020204030204" pitchFamily="34" charset="0"/>
              </a:rPr>
              <a:t>±</a:t>
            </a:r>
            <a:r>
              <a:rPr lang="en-US" sz="1800" b="1" dirty="0">
                <a:solidFill>
                  <a:srgbClr val="0000FF"/>
                </a:solidFill>
              </a:rPr>
              <a:t>, Z</a:t>
            </a:r>
            <a:r>
              <a:rPr lang="en-US" sz="1800" b="1" baseline="30000" dirty="0">
                <a:solidFill>
                  <a:srgbClr val="0000FF"/>
                </a:solidFill>
              </a:rPr>
              <a:t>0</a:t>
            </a:r>
            <a:r>
              <a:rPr lang="en-US" sz="1800" b="1" dirty="0">
                <a:solidFill>
                  <a:srgbClr val="0000FF"/>
                </a:solidFill>
              </a:rPr>
              <a:t> to </a:t>
            </a:r>
            <a:r>
              <a:rPr lang="en-US" sz="1800" b="1" i="1" dirty="0">
                <a:solidFill>
                  <a:srgbClr val="0000FF"/>
                </a:solidFill>
              </a:rPr>
              <a:t>e</a:t>
            </a:r>
            <a:r>
              <a:rPr lang="en-US" sz="1800" b="1" i="1" baseline="30000" dirty="0">
                <a:solidFill>
                  <a:srgbClr val="0000FF"/>
                </a:solidFill>
                <a:latin typeface="Symbol" panose="05050102010706020507" pitchFamily="18" charset="2"/>
              </a:rPr>
              <a:t>-</a:t>
            </a:r>
            <a:r>
              <a:rPr lang="en-US" sz="1800" b="1" dirty="0">
                <a:solidFill>
                  <a:srgbClr val="0000FF"/>
                </a:solidFill>
              </a:rPr>
              <a:t>, </a:t>
            </a:r>
            <a:r>
              <a:rPr lang="en-US" sz="1800" b="1" dirty="0">
                <a:solidFill>
                  <a:srgbClr val="0000FF"/>
                </a:solidFill>
                <a:latin typeface="Symbol" panose="05050102010706020507" pitchFamily="18" charset="2"/>
              </a:rPr>
              <a:t>m</a:t>
            </a:r>
            <a:r>
              <a:rPr lang="en-US" sz="1800" b="1" i="1" baseline="30000" dirty="0">
                <a:solidFill>
                  <a:srgbClr val="0000FF"/>
                </a:solidFill>
                <a:latin typeface="Symbol" panose="05050102010706020507" pitchFamily="18" charset="2"/>
              </a:rPr>
              <a:t>-</a:t>
            </a:r>
            <a:r>
              <a:rPr lang="en-US" sz="1800" b="1" dirty="0">
                <a:solidFill>
                  <a:srgbClr val="0000FF"/>
                </a:solidFill>
              </a:rPr>
              <a:t>, </a:t>
            </a:r>
            <a:r>
              <a:rPr lang="en-US" sz="1800" b="1" dirty="0">
                <a:solidFill>
                  <a:srgbClr val="0000FF"/>
                </a:solidFill>
                <a:latin typeface="Symbol" panose="05050102010706020507" pitchFamily="18" charset="2"/>
              </a:rPr>
              <a:t>t</a:t>
            </a:r>
            <a:r>
              <a:rPr lang="en-US" sz="1800" b="1" i="1" baseline="30000" dirty="0">
                <a:solidFill>
                  <a:srgbClr val="0000FF"/>
                </a:solidFill>
                <a:latin typeface="Symbol" panose="05050102010706020507" pitchFamily="18" charset="2"/>
              </a:rPr>
              <a:t>-</a:t>
            </a:r>
            <a:r>
              <a:rPr lang="en-US" sz="1800" b="1" dirty="0">
                <a:solidFill>
                  <a:srgbClr val="0000FF"/>
                </a:solidFill>
              </a:rPr>
              <a:t> same </a:t>
            </a:r>
            <a:r>
              <a:rPr lang="en-US" sz="1800" b="1" dirty="0">
                <a:solidFill>
                  <a:srgbClr val="0000FF"/>
                </a:solidFill>
                <a:sym typeface="Wingdings" panose="05000000000000000000" pitchFamily="2" charset="2"/>
              </a:rPr>
              <a:t> Lepton universality.</a:t>
            </a:r>
          </a:p>
          <a:p>
            <a:pPr marL="389335" lvl="1" indent="-177404"/>
            <a:r>
              <a:rPr lang="en-US" sz="1800" dirty="0">
                <a:sym typeface="Wingdings" panose="05000000000000000000" pitchFamily="2" charset="2"/>
              </a:rPr>
              <a:t>Confirmed with high precision in Z</a:t>
            </a:r>
            <a:r>
              <a:rPr lang="en-US" sz="1800" baseline="30000" dirty="0">
                <a:sym typeface="Wingdings" panose="05000000000000000000" pitchFamily="2" charset="2"/>
              </a:rPr>
              <a:t>0</a:t>
            </a:r>
            <a:r>
              <a:rPr lang="en-US" sz="1800" dirty="0">
                <a:sym typeface="Wingdings" panose="05000000000000000000" pitchFamily="2" charset="2"/>
              </a:rPr>
              <a:t></a:t>
            </a:r>
            <a:r>
              <a:rPr lang="en-US" sz="1800" dirty="0">
                <a:latin typeface="Script MT Bold" panose="03040602040607080904" pitchFamily="66" charset="0"/>
                <a:sym typeface="Wingdings" panose="05000000000000000000" pitchFamily="2" charset="2"/>
              </a:rPr>
              <a:t>l</a:t>
            </a:r>
            <a:r>
              <a:rPr lang="en-US" sz="1800" baseline="30000" dirty="0">
                <a:latin typeface="Script MT Bold" panose="03040602040607080904" pitchFamily="66" charset="0"/>
                <a:sym typeface="Wingdings" panose="05000000000000000000" pitchFamily="2" charset="2"/>
              </a:rPr>
              <a:t>+</a:t>
            </a:r>
            <a:r>
              <a:rPr lang="en-US" sz="1800" dirty="0">
                <a:latin typeface="Script MT Bold" panose="03040602040607080904" pitchFamily="66" charset="0"/>
                <a:sym typeface="Wingdings" panose="05000000000000000000" pitchFamily="2" charset="2"/>
              </a:rPr>
              <a:t>l</a:t>
            </a:r>
            <a:r>
              <a:rPr lang="en-US" sz="1800" baseline="30000" dirty="0">
                <a:latin typeface="Symbol" panose="05050102010706020507" pitchFamily="18" charset="2"/>
                <a:sym typeface="Wingdings" panose="05000000000000000000" pitchFamily="2" charset="2"/>
              </a:rPr>
              <a:t>-</a:t>
            </a:r>
          </a:p>
          <a:p>
            <a:pPr marL="389335" lvl="1" indent="-177404"/>
            <a:r>
              <a:rPr lang="en-US" sz="1800" dirty="0">
                <a:sym typeface="Wingdings" panose="05000000000000000000" pitchFamily="2" charset="2"/>
              </a:rPr>
              <a:t>Some “tension” here …</a:t>
            </a:r>
          </a:p>
          <a:p>
            <a:pPr marL="389335" lvl="1" indent="-177404"/>
            <a:endParaRPr lang="en-US" sz="1800" dirty="0">
              <a:sym typeface="Wingdings" panose="05000000000000000000" pitchFamily="2" charset="2"/>
            </a:endParaRPr>
          </a:p>
          <a:p>
            <a:pPr marL="389335" lvl="1" indent="-177404"/>
            <a:endParaRPr lang="en-US" sz="1800" dirty="0">
              <a:sym typeface="Wingdings" panose="05000000000000000000" pitchFamily="2" charset="2"/>
            </a:endParaRPr>
          </a:p>
          <a:p>
            <a:pPr marL="389335" lvl="1" indent="-177404"/>
            <a:endParaRPr lang="en-US" sz="1800" dirty="0">
              <a:sym typeface="Wingdings" panose="05000000000000000000" pitchFamily="2" charset="2"/>
            </a:endParaRPr>
          </a:p>
          <a:p>
            <a:pPr marL="389335" lvl="1" indent="-177404"/>
            <a:r>
              <a:rPr lang="en-US" sz="1800" dirty="0">
                <a:sym typeface="Wingdings" panose="05000000000000000000" pitchFamily="2" charset="2"/>
              </a:rPr>
              <a:t>A hint? Or a fluctuation? </a:t>
            </a:r>
          </a:p>
          <a:p>
            <a:pPr marL="389335" lvl="1" indent="-177404"/>
            <a:r>
              <a:rPr lang="en-US" sz="1800" dirty="0">
                <a:sym typeface="Wingdings" panose="05000000000000000000" pitchFamily="2" charset="2"/>
              </a:rPr>
              <a:t>(g</a:t>
            </a:r>
            <a:r>
              <a:rPr lang="en-US" sz="1800" dirty="0">
                <a:latin typeface="Symbol" panose="05050102010706020507" pitchFamily="18" charset="2"/>
                <a:sym typeface="Wingdings" panose="05000000000000000000" pitchFamily="2" charset="2"/>
              </a:rPr>
              <a:t>-</a:t>
            </a:r>
            <a:r>
              <a:rPr lang="en-US" sz="1800" dirty="0">
                <a:sym typeface="Wingdings" panose="05000000000000000000" pitchFamily="2" charset="2"/>
              </a:rPr>
              <a:t>2)</a:t>
            </a:r>
            <a:r>
              <a:rPr lang="en-US" sz="1800" baseline="-25000" dirty="0">
                <a:latin typeface="Symbol" panose="05050102010706020507" pitchFamily="18" charset="2"/>
                <a:sym typeface="Wingdings" panose="05000000000000000000" pitchFamily="2" charset="2"/>
              </a:rPr>
              <a:t>m</a:t>
            </a:r>
            <a:r>
              <a:rPr lang="en-US" sz="1800" dirty="0">
                <a:sym typeface="Wingdings" panose="05000000000000000000" pitchFamily="2" charset="2"/>
              </a:rPr>
              <a:t> ~ 3</a:t>
            </a:r>
            <a:r>
              <a:rPr lang="en-US" sz="1800" dirty="0">
                <a:latin typeface="Symbol" panose="05050102010706020507" pitchFamily="18" charset="2"/>
                <a:sym typeface="Wingdings" panose="05000000000000000000" pitchFamily="2" charset="2"/>
              </a:rPr>
              <a:t>s</a:t>
            </a:r>
            <a:r>
              <a:rPr lang="en-US" sz="1800" dirty="0">
                <a:sym typeface="Wingdings" panose="05000000000000000000" pitchFamily="2" charset="2"/>
              </a:rPr>
              <a:t> from SM ?</a:t>
            </a:r>
          </a:p>
          <a:p>
            <a:endParaRPr lang="en-US" sz="1800" dirty="0">
              <a:sym typeface="Wingdings" panose="05000000000000000000" pitchFamily="2" charset="2"/>
            </a:endParaRPr>
          </a:p>
          <a:p>
            <a:r>
              <a:rPr lang="en-US" sz="1800" b="1" dirty="0">
                <a:solidFill>
                  <a:srgbClr val="0000FF"/>
                </a:solidFill>
                <a:sym typeface="Wingdings" panose="05000000000000000000" pitchFamily="2" charset="2"/>
              </a:rPr>
              <a:t>(Semi)</a:t>
            </a:r>
            <a:r>
              <a:rPr lang="en-US" sz="1800" b="1" dirty="0" err="1">
                <a:solidFill>
                  <a:srgbClr val="0000FF"/>
                </a:solidFill>
                <a:sym typeface="Wingdings" panose="05000000000000000000" pitchFamily="2" charset="2"/>
              </a:rPr>
              <a:t>leptonic</a:t>
            </a:r>
            <a:r>
              <a:rPr lang="en-US" sz="1800" b="1" dirty="0">
                <a:solidFill>
                  <a:srgbClr val="0000FF"/>
                </a:solidFill>
                <a:sym typeface="Wingdings" panose="05000000000000000000" pitchFamily="2" charset="2"/>
              </a:rPr>
              <a:t> decays</a:t>
            </a:r>
          </a:p>
          <a:p>
            <a:pPr marL="389335" lvl="1" indent="-177404"/>
            <a:r>
              <a:rPr lang="en-US" sz="1500" b="1" dirty="0">
                <a:sym typeface="Wingdings" panose="05000000000000000000" pitchFamily="2" charset="2"/>
              </a:rPr>
              <a:t>SM:</a:t>
            </a:r>
            <a:r>
              <a:rPr lang="en-US" sz="1500" dirty="0">
                <a:sym typeface="Wingdings" panose="05000000000000000000" pitchFamily="2" charset="2"/>
              </a:rPr>
              <a:t>  Universal coupling of W</a:t>
            </a:r>
            <a:r>
              <a:rPr lang="en-US" sz="1500" baseline="30000" dirty="0">
                <a:latin typeface="Calibri" panose="020F0502020204030204" pitchFamily="34" charset="0"/>
                <a:sym typeface="Wingdings" panose="05000000000000000000" pitchFamily="2" charset="2"/>
              </a:rPr>
              <a:t>±</a:t>
            </a:r>
            <a:r>
              <a:rPr lang="en-US" sz="1500" dirty="0">
                <a:sym typeface="Wingdings" panose="05000000000000000000" pitchFamily="2" charset="2"/>
              </a:rPr>
              <a:t> to leptons</a:t>
            </a:r>
          </a:p>
          <a:p>
            <a:pPr marL="389335" lvl="1" indent="-177404"/>
            <a:r>
              <a:rPr lang="en-US" sz="1500" b="1" dirty="0">
                <a:solidFill>
                  <a:srgbClr val="FF0000"/>
                </a:solidFill>
                <a:sym typeface="Wingdings" panose="05000000000000000000" pitchFamily="2" charset="2"/>
              </a:rPr>
              <a:t>NP:  </a:t>
            </a:r>
            <a:r>
              <a:rPr lang="en-US" sz="1500" dirty="0">
                <a:solidFill>
                  <a:srgbClr val="FF0000"/>
                </a:solidFill>
                <a:sym typeface="Wingdings" panose="05000000000000000000" pitchFamily="2" charset="2"/>
              </a:rPr>
              <a:t>Could violate lepton universality</a:t>
            </a:r>
          </a:p>
          <a:p>
            <a:pPr marL="601266" lvl="2" indent="-169069"/>
            <a:r>
              <a:rPr lang="en-US" dirty="0" smtClean="0">
                <a:sym typeface="Wingdings" panose="05000000000000000000" pitchFamily="2" charset="2"/>
              </a:rPr>
              <a:t>Charged Higgs</a:t>
            </a:r>
          </a:p>
          <a:p>
            <a:pPr marL="601266" lvl="2" indent="-169069"/>
            <a:r>
              <a:rPr lang="en-US" dirty="0" smtClean="0">
                <a:sym typeface="Wingdings" panose="05000000000000000000" pitchFamily="2" charset="2"/>
              </a:rPr>
              <a:t>New, heavy W (W</a:t>
            </a:r>
            <a:r>
              <a:rPr lang="en-US" dirty="0" smtClean="0">
                <a:latin typeface="Calibri" panose="020F0502020204030204" pitchFamily="34" charset="0"/>
                <a:sym typeface="Wingdings" panose="05000000000000000000" pitchFamily="2" charset="2"/>
              </a:rPr>
              <a:t>′</a:t>
            </a:r>
            <a:r>
              <a:rPr lang="en-US" dirty="0" smtClean="0">
                <a:sym typeface="Wingdings" panose="05000000000000000000" pitchFamily="2" charset="2"/>
              </a:rPr>
              <a:t>)</a:t>
            </a:r>
          </a:p>
          <a:p>
            <a:pPr marL="601266" lvl="2" indent="-169069"/>
            <a:r>
              <a:rPr lang="en-US" dirty="0" err="1" smtClean="0">
                <a:sym typeface="Wingdings" panose="05000000000000000000" pitchFamily="2" charset="2"/>
              </a:rPr>
              <a:t>Leptoquarks</a:t>
            </a:r>
            <a:endParaRPr lang="en-US" dirty="0" smtClean="0">
              <a:sym typeface="Wingdings" panose="05000000000000000000" pitchFamily="2" charset="2"/>
            </a:endParaRPr>
          </a:p>
          <a:p>
            <a:pPr marL="601266" lvl="2" indent="-169069"/>
            <a:r>
              <a:rPr lang="en-US" sz="1350" dirty="0">
                <a:sym typeface="Wingdings" panose="05000000000000000000" pitchFamily="2" charset="2"/>
              </a:rPr>
              <a:t>…</a:t>
            </a:r>
          </a:p>
          <a:p>
            <a:pPr lvl="1"/>
            <a:endParaRPr lang="en-US" sz="1500" dirty="0">
              <a:sym typeface="Wingdings" panose="05000000000000000000" pitchFamily="2" charset="2"/>
            </a:endParaRPr>
          </a:p>
        </p:txBody>
      </p:sp>
      <p:sp>
        <p:nvSpPr>
          <p:cNvPr id="2" name="Title 1"/>
          <p:cNvSpPr>
            <a:spLocks noGrp="1"/>
          </p:cNvSpPr>
          <p:nvPr>
            <p:ph type="title"/>
          </p:nvPr>
        </p:nvSpPr>
        <p:spPr>
          <a:xfrm>
            <a:off x="2351584" y="196284"/>
            <a:ext cx="7882666" cy="754684"/>
          </a:xfrm>
        </p:spPr>
        <p:txBody>
          <a:bodyPr>
            <a:normAutofit/>
          </a:bodyPr>
          <a:lstStyle/>
          <a:p>
            <a:r>
              <a:rPr lang="en-US" sz="2700" b="1" dirty="0">
                <a:solidFill>
                  <a:srgbClr val="C00000"/>
                </a:solidFill>
              </a:rPr>
              <a:t>Anomalies in the SM</a:t>
            </a:r>
          </a:p>
        </p:txBody>
      </p:sp>
      <p:sp>
        <p:nvSpPr>
          <p:cNvPr id="6" name="TextBox 5"/>
          <p:cNvSpPr txBox="1"/>
          <p:nvPr/>
        </p:nvSpPr>
        <p:spPr>
          <a:xfrm>
            <a:off x="7820641" y="2290304"/>
            <a:ext cx="1689886" cy="461665"/>
          </a:xfrm>
          <a:prstGeom prst="rect">
            <a:avLst/>
          </a:prstGeom>
          <a:noFill/>
        </p:spPr>
        <p:txBody>
          <a:bodyPr wrap="none" rtlCol="0">
            <a:spAutoFit/>
          </a:bodyPr>
          <a:lstStyle/>
          <a:p>
            <a:r>
              <a:rPr lang="en-US" sz="1200" dirty="0">
                <a:latin typeface="Times New Roman" panose="02020603050405020304" pitchFamily="18" charset="0"/>
              </a:rPr>
              <a:t>PDG, see also</a:t>
            </a:r>
            <a:br>
              <a:rPr lang="en-US" sz="1200" dirty="0">
                <a:latin typeface="Times New Roman" panose="02020603050405020304" pitchFamily="18" charset="0"/>
              </a:rPr>
            </a:br>
            <a:r>
              <a:rPr lang="en-US" sz="1200" dirty="0">
                <a:latin typeface="Times New Roman" panose="02020603050405020304" pitchFamily="18" charset="0"/>
              </a:rPr>
              <a:t>J. Park, </a:t>
            </a:r>
            <a:r>
              <a:rPr lang="en-US" sz="1200" dirty="0" err="1">
                <a:latin typeface="Times New Roman" panose="02020603050405020304" pitchFamily="18" charset="0"/>
              </a:rPr>
              <a:t>hep-ph</a:t>
            </a:r>
            <a:r>
              <a:rPr lang="en-US" sz="1200" dirty="0">
                <a:latin typeface="Times New Roman" panose="02020603050405020304" pitchFamily="18" charset="0"/>
              </a:rPr>
              <a:t>/0607280</a:t>
            </a:r>
          </a:p>
        </p:txBody>
      </p:sp>
      <p:pic>
        <p:nvPicPr>
          <p:cNvPr id="7" name="Picture 6"/>
          <p:cNvPicPr>
            <a:picLocks noChangeAspect="1"/>
          </p:cNvPicPr>
          <p:nvPr/>
        </p:nvPicPr>
        <p:blipFill rotWithShape="1">
          <a:blip r:embed="rId4"/>
          <a:srcRect l="4332"/>
          <a:stretch/>
        </p:blipFill>
        <p:spPr>
          <a:xfrm>
            <a:off x="5462871" y="4036484"/>
            <a:ext cx="5071607" cy="1524000"/>
          </a:xfrm>
          <a:prstGeom prst="rect">
            <a:avLst/>
          </a:prstGeom>
          <a:solidFill>
            <a:schemeClr val="bg1"/>
          </a:solidFill>
        </p:spPr>
      </p:pic>
      <p:sp>
        <p:nvSpPr>
          <p:cNvPr id="8" name="TextBox 7"/>
          <p:cNvSpPr txBox="1"/>
          <p:nvPr/>
        </p:nvSpPr>
        <p:spPr>
          <a:xfrm>
            <a:off x="8401732" y="3897985"/>
            <a:ext cx="994183" cy="323165"/>
          </a:xfrm>
          <a:prstGeom prst="rect">
            <a:avLst/>
          </a:prstGeom>
          <a:noFill/>
        </p:spPr>
        <p:txBody>
          <a:bodyPr wrap="none" rtlCol="0">
            <a:spAutoFit/>
          </a:bodyPr>
          <a:lstStyle/>
          <a:p>
            <a:r>
              <a:rPr lang="en-US" sz="1500" dirty="0">
                <a:solidFill>
                  <a:srgbClr val="0000FF"/>
                </a:solidFill>
                <a:latin typeface="Times New Roman" panose="02020603050405020304" pitchFamily="18" charset="0"/>
              </a:rPr>
              <a:t>(Example)</a:t>
            </a:r>
          </a:p>
        </p:txBody>
      </p:sp>
      <p:graphicFrame>
        <p:nvGraphicFramePr>
          <p:cNvPr id="9" name="Object 8"/>
          <p:cNvGraphicFramePr>
            <a:graphicFrameLocks noChangeAspect="1"/>
          </p:cNvGraphicFramePr>
          <p:nvPr>
            <p:extLst/>
          </p:nvPr>
        </p:nvGraphicFramePr>
        <p:xfrm>
          <a:off x="2970840" y="2231035"/>
          <a:ext cx="4184362" cy="641282"/>
        </p:xfrm>
        <a:graphic>
          <a:graphicData uri="http://schemas.openxmlformats.org/presentationml/2006/ole">
            <mc:AlternateContent xmlns:mc="http://schemas.openxmlformats.org/markup-compatibility/2006">
              <mc:Choice xmlns:v="urn:schemas-microsoft-com:vml" Requires="v">
                <p:oleObj spid="_x0000_s14486" name="Equation" r:id="rId5" imgW="3314520" imgH="507960" progId="Equation.DSMT4">
                  <p:embed/>
                </p:oleObj>
              </mc:Choice>
              <mc:Fallback>
                <p:oleObj name="Equation" r:id="rId5" imgW="3314520" imgH="507960" progId="Equation.DSMT4">
                  <p:embed/>
                  <p:pic>
                    <p:nvPicPr>
                      <p:cNvPr id="0" name=""/>
                      <p:cNvPicPr/>
                      <p:nvPr/>
                    </p:nvPicPr>
                    <p:blipFill>
                      <a:blip r:embed="rId6"/>
                      <a:stretch>
                        <a:fillRect/>
                      </a:stretch>
                    </p:blipFill>
                    <p:spPr>
                      <a:xfrm>
                        <a:off x="2970840" y="2231035"/>
                        <a:ext cx="4184362" cy="641282"/>
                      </a:xfrm>
                      <a:prstGeom prst="rect">
                        <a:avLst/>
                      </a:prstGeom>
                      <a:solidFill>
                        <a:srgbClr val="FFFF99"/>
                      </a:solidFill>
                    </p:spPr>
                  </p:pic>
                </p:oleObj>
              </mc:Fallback>
            </mc:AlternateContent>
          </a:graphicData>
        </a:graphic>
      </p:graphicFrame>
      <p:sp>
        <p:nvSpPr>
          <p:cNvPr id="5" name="Rounded Rectangle 4"/>
          <p:cNvSpPr/>
          <p:nvPr/>
        </p:nvSpPr>
        <p:spPr>
          <a:xfrm>
            <a:off x="5300133" y="3897984"/>
            <a:ext cx="5300134" cy="1839370"/>
          </a:xfrm>
          <a:prstGeom prst="roundRect">
            <a:avLst>
              <a:gd name="adj" fmla="val 838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Footer Placeholder 3"/>
          <p:cNvSpPr txBox="1">
            <a:spLocks/>
          </p:cNvSpPr>
          <p:nvPr/>
        </p:nvSpPr>
        <p:spPr bwMode="auto">
          <a:xfrm>
            <a:off x="8198780" y="537665"/>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11"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13" name="Slide Number Placeholder 12"/>
          <p:cNvSpPr>
            <a:spLocks noGrp="1"/>
          </p:cNvSpPr>
          <p:nvPr>
            <p:ph type="sldNum" sz="quarter" idx="10"/>
          </p:nvPr>
        </p:nvSpPr>
        <p:spPr/>
        <p:txBody>
          <a:bodyPr/>
          <a:lstStyle/>
          <a:p>
            <a:pPr>
              <a:defRPr/>
            </a:pPr>
            <a:fld id="{D2762E48-1EA4-184C-B98B-E8AB950FD816}" type="slidenum">
              <a:rPr lang="en-US" altLang="x-none" smtClean="0"/>
              <a:pPr>
                <a:defRPr/>
              </a:pPr>
              <a:t>102</a:t>
            </a:fld>
            <a:endParaRPr lang="en-US" altLang="x-none"/>
          </a:p>
        </p:txBody>
      </p:sp>
    </p:spTree>
    <p:extLst>
      <p:ext uri="{BB962C8B-B14F-4D97-AF65-F5344CB8AC3E}">
        <p14:creationId xmlns:p14="http://schemas.microsoft.com/office/powerpoint/2010/main" val="122616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14737"/>
            <a:ext cx="6477720" cy="396742"/>
          </a:xfrm>
        </p:spPr>
        <p:txBody>
          <a:bodyPr>
            <a:normAutofit fontScale="90000"/>
          </a:bodyPr>
          <a:lstStyle/>
          <a:p>
            <a:r>
              <a:rPr lang="en-US" b="1" dirty="0" smtClean="0">
                <a:solidFill>
                  <a:srgbClr val="C00000"/>
                </a:solidFill>
              </a:rPr>
              <a:t>B</a:t>
            </a:r>
            <a:r>
              <a:rPr lang="en-US" b="1" dirty="0" smtClean="0">
                <a:solidFill>
                  <a:srgbClr val="C00000"/>
                </a:solidFill>
                <a:sym typeface="Wingdings" panose="05000000000000000000" pitchFamily="2" charset="2"/>
              </a:rPr>
              <a:t>D</a:t>
            </a:r>
            <a:r>
              <a:rPr lang="en-US" b="1" baseline="30000" dirty="0" smtClean="0">
                <a:solidFill>
                  <a:srgbClr val="C00000"/>
                </a:solidFill>
                <a:sym typeface="Wingdings" panose="05000000000000000000" pitchFamily="2" charset="2"/>
              </a:rPr>
              <a:t>(*)</a:t>
            </a:r>
            <a:r>
              <a:rPr lang="en-US" b="1" dirty="0" smtClean="0">
                <a:solidFill>
                  <a:srgbClr val="C00000"/>
                </a:solidFill>
                <a:latin typeface="Symbol" panose="05050102010706020507" pitchFamily="18" charset="2"/>
                <a:sym typeface="Wingdings" panose="05000000000000000000" pitchFamily="2" charset="2"/>
              </a:rPr>
              <a:t>t</a:t>
            </a:r>
            <a:r>
              <a:rPr lang="en-US" b="1" baseline="30000" dirty="0">
                <a:solidFill>
                  <a:srgbClr val="C00000"/>
                </a:solidFill>
                <a:latin typeface="Symbol" panose="05050102010706020507" pitchFamily="18" charset="2"/>
                <a:sym typeface="Wingdings" panose="05000000000000000000" pitchFamily="2" charset="2"/>
              </a:rPr>
              <a:t>-</a:t>
            </a:r>
            <a:r>
              <a:rPr lang="en-US" b="1" dirty="0" smtClean="0">
                <a:solidFill>
                  <a:srgbClr val="C00000"/>
                </a:solidFill>
                <a:latin typeface="Symbol" panose="05050102010706020507" pitchFamily="18" charset="2"/>
                <a:sym typeface="Wingdings" panose="05000000000000000000" pitchFamily="2" charset="2"/>
              </a:rPr>
              <a:t>n</a:t>
            </a:r>
            <a:r>
              <a:rPr lang="en-US" b="1" dirty="0" smtClean="0">
                <a:solidFill>
                  <a:srgbClr val="C00000"/>
                </a:solidFill>
                <a:sym typeface="Wingdings" panose="05000000000000000000" pitchFamily="2" charset="2"/>
              </a:rPr>
              <a:t> / </a:t>
            </a:r>
            <a:r>
              <a:rPr lang="en-US" b="1" dirty="0">
                <a:solidFill>
                  <a:srgbClr val="C00000"/>
                </a:solidFill>
              </a:rPr>
              <a:t>B</a:t>
            </a:r>
            <a:r>
              <a:rPr lang="en-US" b="1" dirty="0">
                <a:solidFill>
                  <a:srgbClr val="C00000"/>
                </a:solidFill>
                <a:sym typeface="Wingdings" panose="05000000000000000000" pitchFamily="2" charset="2"/>
              </a:rPr>
              <a:t>D</a:t>
            </a:r>
            <a:r>
              <a:rPr lang="en-US" b="1" baseline="30000" dirty="0" smtClean="0">
                <a:solidFill>
                  <a:srgbClr val="C00000"/>
                </a:solidFill>
                <a:sym typeface="Wingdings" panose="05000000000000000000" pitchFamily="2" charset="2"/>
              </a:rPr>
              <a:t>(*)</a:t>
            </a:r>
            <a:r>
              <a:rPr lang="en-US" b="1" dirty="0" smtClean="0">
                <a:solidFill>
                  <a:srgbClr val="C00000"/>
                </a:solidFill>
                <a:latin typeface="Symbol" panose="05050102010706020507" pitchFamily="18" charset="2"/>
                <a:sym typeface="Wingdings" panose="05000000000000000000" pitchFamily="2" charset="2"/>
              </a:rPr>
              <a:t>m</a:t>
            </a:r>
            <a:r>
              <a:rPr lang="en-US" b="1" baseline="30000" dirty="0" smtClean="0">
                <a:solidFill>
                  <a:srgbClr val="C00000"/>
                </a:solidFill>
                <a:latin typeface="Symbol" panose="05050102010706020507" pitchFamily="18" charset="2"/>
                <a:sym typeface="Wingdings" panose="05000000000000000000" pitchFamily="2" charset="2"/>
              </a:rPr>
              <a:t>-</a:t>
            </a:r>
            <a:r>
              <a:rPr lang="en-US" b="1" dirty="0" smtClean="0">
                <a:solidFill>
                  <a:srgbClr val="C00000"/>
                </a:solidFill>
                <a:latin typeface="Symbol" panose="05050102010706020507" pitchFamily="18" charset="2"/>
                <a:sym typeface="Wingdings" panose="05000000000000000000" pitchFamily="2" charset="2"/>
              </a:rPr>
              <a:t>n</a:t>
            </a:r>
            <a:r>
              <a:rPr lang="en-US" b="1" dirty="0" smtClean="0">
                <a:solidFill>
                  <a:srgbClr val="C00000"/>
                </a:solidFill>
                <a:sym typeface="Wingdings" panose="05000000000000000000" pitchFamily="2" charset="2"/>
              </a:rPr>
              <a:t> </a:t>
            </a:r>
            <a:endParaRPr lang="en-US" b="1" dirty="0">
              <a:solidFill>
                <a:srgbClr val="C00000"/>
              </a:solidFill>
            </a:endParaRPr>
          </a:p>
        </p:txBody>
      </p:sp>
      <p:sp>
        <p:nvSpPr>
          <p:cNvPr id="3" name="Content Placeholder 2"/>
          <p:cNvSpPr>
            <a:spLocks noGrp="1"/>
          </p:cNvSpPr>
          <p:nvPr>
            <p:ph idx="1"/>
          </p:nvPr>
        </p:nvSpPr>
        <p:spPr>
          <a:xfrm>
            <a:off x="1524002" y="1373462"/>
            <a:ext cx="9143999" cy="3943172"/>
          </a:xfrm>
        </p:spPr>
        <p:txBody>
          <a:bodyPr>
            <a:normAutofit/>
          </a:bodyPr>
          <a:lstStyle/>
          <a:p>
            <a:r>
              <a:rPr lang="en-US" sz="1650" b="1" dirty="0"/>
              <a:t>In 2012, </a:t>
            </a:r>
            <a:r>
              <a:rPr lang="en-US" sz="1650" b="1" dirty="0" err="1"/>
              <a:t>BaBar</a:t>
            </a:r>
            <a:r>
              <a:rPr lang="en-US" sz="1650" b="1" dirty="0"/>
              <a:t> reported ratios:</a:t>
            </a:r>
          </a:p>
          <a:p>
            <a:endParaRPr lang="en-US" sz="1650" dirty="0"/>
          </a:p>
          <a:p>
            <a:endParaRPr lang="en-US" sz="1650" dirty="0"/>
          </a:p>
          <a:p>
            <a:endParaRPr lang="en-US" sz="1650" dirty="0"/>
          </a:p>
          <a:p>
            <a:pPr>
              <a:spcBef>
                <a:spcPts val="0"/>
              </a:spcBef>
            </a:pPr>
            <a:endParaRPr lang="en-US" sz="1650" dirty="0"/>
          </a:p>
          <a:p>
            <a:pPr>
              <a:spcBef>
                <a:spcPts val="0"/>
              </a:spcBef>
            </a:pPr>
            <a:endParaRPr lang="en-US" sz="1650" b="1" dirty="0">
              <a:solidFill>
                <a:srgbClr val="0000FF"/>
              </a:solidFill>
            </a:endParaRPr>
          </a:p>
          <a:p>
            <a:pPr marL="0" indent="0">
              <a:buNone/>
            </a:pPr>
            <a:endParaRPr lang="en-US" sz="1650" dirty="0"/>
          </a:p>
        </p:txBody>
      </p:sp>
      <p:graphicFrame>
        <p:nvGraphicFramePr>
          <p:cNvPr id="7" name="Object 6"/>
          <p:cNvGraphicFramePr>
            <a:graphicFrameLocks noChangeAspect="1"/>
          </p:cNvGraphicFramePr>
          <p:nvPr>
            <p:extLst/>
          </p:nvPr>
        </p:nvGraphicFramePr>
        <p:xfrm>
          <a:off x="1840990" y="1728994"/>
          <a:ext cx="3390863" cy="1073774"/>
        </p:xfrm>
        <a:graphic>
          <a:graphicData uri="http://schemas.openxmlformats.org/presentationml/2006/ole">
            <mc:AlternateContent xmlns:mc="http://schemas.openxmlformats.org/markup-compatibility/2006">
              <mc:Choice xmlns:v="urn:schemas-microsoft-com:vml" Requires="v">
                <p:oleObj spid="_x0000_s15510" name="Equation" r:id="rId3" imgW="3047760" imgH="965160" progId="Equation.DSMT4">
                  <p:embed/>
                </p:oleObj>
              </mc:Choice>
              <mc:Fallback>
                <p:oleObj name="Equation" r:id="rId3" imgW="3047760" imgH="965160" progId="Equation.DSMT4">
                  <p:embed/>
                  <p:pic>
                    <p:nvPicPr>
                      <p:cNvPr id="0" name=""/>
                      <p:cNvPicPr/>
                      <p:nvPr/>
                    </p:nvPicPr>
                    <p:blipFill>
                      <a:blip r:embed="rId4"/>
                      <a:stretch>
                        <a:fillRect/>
                      </a:stretch>
                    </p:blipFill>
                    <p:spPr>
                      <a:xfrm>
                        <a:off x="1840990" y="1728994"/>
                        <a:ext cx="3390863" cy="1073774"/>
                      </a:xfrm>
                      <a:prstGeom prst="rect">
                        <a:avLst/>
                      </a:prstGeom>
                      <a:ln w="19050">
                        <a:solidFill>
                          <a:schemeClr val="tx1"/>
                        </a:solidFill>
                      </a:ln>
                    </p:spPr>
                  </p:pic>
                </p:oleObj>
              </mc:Fallback>
            </mc:AlternateContent>
          </a:graphicData>
        </a:graphic>
      </p:graphicFrame>
      <p:sp>
        <p:nvSpPr>
          <p:cNvPr id="9" name="Rectangle 8"/>
          <p:cNvSpPr/>
          <p:nvPr/>
        </p:nvSpPr>
        <p:spPr>
          <a:xfrm>
            <a:off x="5303594" y="1672854"/>
            <a:ext cx="2318520" cy="276999"/>
          </a:xfrm>
          <a:prstGeom prst="rect">
            <a:avLst/>
          </a:prstGeom>
        </p:spPr>
        <p:txBody>
          <a:bodyPr wrap="none">
            <a:spAutoFit/>
          </a:bodyPr>
          <a:lstStyle/>
          <a:p>
            <a:r>
              <a:rPr lang="en-US" sz="1200" dirty="0" err="1"/>
              <a:t>BaBar</a:t>
            </a:r>
            <a:r>
              <a:rPr lang="en-US" sz="1200" dirty="0"/>
              <a:t>, PRL 109,101802 (2012)</a:t>
            </a:r>
          </a:p>
        </p:txBody>
      </p:sp>
      <p:pic>
        <p:nvPicPr>
          <p:cNvPr id="10" name="Picture 9"/>
          <p:cNvPicPr>
            <a:picLocks noChangeAspect="1"/>
          </p:cNvPicPr>
          <p:nvPr/>
        </p:nvPicPr>
        <p:blipFill>
          <a:blip r:embed="rId5"/>
          <a:stretch>
            <a:fillRect/>
          </a:stretch>
        </p:blipFill>
        <p:spPr>
          <a:xfrm>
            <a:off x="8163236" y="1050108"/>
            <a:ext cx="2433020" cy="4687247"/>
          </a:xfrm>
          <a:prstGeom prst="rect">
            <a:avLst/>
          </a:prstGeom>
        </p:spPr>
      </p:pic>
      <p:sp>
        <p:nvSpPr>
          <p:cNvPr id="11" name="Rectangle 10"/>
          <p:cNvSpPr/>
          <p:nvPr/>
        </p:nvSpPr>
        <p:spPr>
          <a:xfrm>
            <a:off x="5373996" y="2053126"/>
            <a:ext cx="1714252" cy="600164"/>
          </a:xfrm>
          <a:prstGeom prst="rect">
            <a:avLst/>
          </a:prstGeom>
        </p:spPr>
        <p:txBody>
          <a:bodyPr wrap="none">
            <a:spAutoFit/>
          </a:bodyPr>
          <a:lstStyle/>
          <a:p>
            <a:pPr marL="214313" indent="-214313">
              <a:buFont typeface="Wingdings" panose="05000000000000000000" pitchFamily="2" charset="2"/>
              <a:buChar char="q"/>
            </a:pPr>
            <a:r>
              <a:rPr lang="en-US" sz="1650" dirty="0">
                <a:solidFill>
                  <a:srgbClr val="FF0000"/>
                </a:solidFill>
                <a:latin typeface="Times New Roman" panose="02020603050405020304" pitchFamily="18" charset="0"/>
                <a:cs typeface="Times New Roman" panose="02020603050405020304" pitchFamily="18" charset="0"/>
              </a:rPr>
              <a:t> Deviates from </a:t>
            </a:r>
            <a:br>
              <a:rPr lang="en-US" sz="1650" dirty="0">
                <a:solidFill>
                  <a:srgbClr val="FF0000"/>
                </a:solidFill>
                <a:latin typeface="Times New Roman" panose="02020603050405020304" pitchFamily="18" charset="0"/>
                <a:cs typeface="Times New Roman" panose="02020603050405020304" pitchFamily="18" charset="0"/>
              </a:rPr>
            </a:br>
            <a:r>
              <a:rPr lang="en-US" sz="1650" dirty="0">
                <a:solidFill>
                  <a:srgbClr val="FF0000"/>
                </a:solidFill>
                <a:latin typeface="Times New Roman" panose="02020603050405020304" pitchFamily="18" charset="0"/>
                <a:cs typeface="Times New Roman" panose="02020603050405020304" pitchFamily="18" charset="0"/>
              </a:rPr>
              <a:t> SM by 3.4</a:t>
            </a:r>
            <a:r>
              <a:rPr lang="en-US" sz="1650" dirty="0">
                <a:solidFill>
                  <a:srgbClr val="FF0000"/>
                </a:solidFill>
                <a:latin typeface="Symbol" panose="05050102010706020507" pitchFamily="18" charset="2"/>
                <a:cs typeface="Times New Roman" panose="02020603050405020304" pitchFamily="18" charset="0"/>
              </a:rPr>
              <a:t>s</a:t>
            </a:r>
            <a:r>
              <a:rPr lang="en-US" sz="1650" dirty="0">
                <a:solidFill>
                  <a:srgbClr val="FF0000"/>
                </a:solidFill>
                <a:latin typeface="Times New Roman" panose="02020603050405020304" pitchFamily="18" charset="0"/>
                <a:cs typeface="Times New Roman" panose="02020603050405020304" pitchFamily="18" charset="0"/>
              </a:rPr>
              <a:t>!</a:t>
            </a:r>
          </a:p>
        </p:txBody>
      </p:sp>
      <p:cxnSp>
        <p:nvCxnSpPr>
          <p:cNvPr id="13" name="Straight Arrow Connector 12"/>
          <p:cNvCxnSpPr/>
          <p:nvPr/>
        </p:nvCxnSpPr>
        <p:spPr>
          <a:xfrm>
            <a:off x="7575730" y="1811352"/>
            <a:ext cx="684113" cy="27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8163236" y="5390388"/>
            <a:ext cx="781361" cy="36026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TextBox 14"/>
          <p:cNvSpPr txBox="1"/>
          <p:nvPr/>
        </p:nvSpPr>
        <p:spPr>
          <a:xfrm>
            <a:off x="5325796" y="3425003"/>
            <a:ext cx="2675924" cy="2400657"/>
          </a:xfrm>
          <a:prstGeom prst="rect">
            <a:avLst/>
          </a:prstGeom>
          <a:solidFill>
            <a:srgbClr val="FFD966"/>
          </a:solidFill>
        </p:spPr>
        <p:txBody>
          <a:bodyPr wrap="square" rtlCol="0">
            <a:spAutoFit/>
          </a:bodyPr>
          <a:lstStyle/>
          <a:p>
            <a:pPr marL="257175" indent="-257175">
              <a:buFont typeface="Wingdings" panose="05000000000000000000" pitchFamily="2" charset="2"/>
              <a:buChar char="q"/>
            </a:pPr>
            <a:r>
              <a:rPr lang="en-US" sz="1500" dirty="0">
                <a:latin typeface="Times New Roman" panose="02020603050405020304" pitchFamily="18" charset="0"/>
              </a:rPr>
              <a:t>Including additional measurements, discrepancy of </a:t>
            </a:r>
            <a:r>
              <a:rPr lang="en-US" sz="1500" b="1" dirty="0">
                <a:latin typeface="Times New Roman" panose="02020603050405020304" pitchFamily="18" charset="0"/>
              </a:rPr>
              <a:t>4.1</a:t>
            </a:r>
            <a:r>
              <a:rPr lang="en-US" sz="1500" b="1" dirty="0">
                <a:latin typeface="Symbol" panose="05050102010706020507" pitchFamily="18" charset="2"/>
              </a:rPr>
              <a:t>s</a:t>
            </a:r>
            <a:r>
              <a:rPr lang="en-US" sz="1500" dirty="0">
                <a:latin typeface="Times New Roman" panose="02020603050405020304" pitchFamily="18" charset="0"/>
              </a:rPr>
              <a:t>.</a:t>
            </a:r>
          </a:p>
          <a:p>
            <a:pPr marL="257175" indent="-257175">
              <a:buFont typeface="Wingdings" panose="05000000000000000000" pitchFamily="2" charset="2"/>
              <a:buChar char="q"/>
            </a:pPr>
            <a:r>
              <a:rPr lang="en-US" sz="1500" dirty="0">
                <a:latin typeface="Times New Roman" panose="02020603050405020304" pitchFamily="18" charset="0"/>
              </a:rPr>
              <a:t>Several BSM scenarios possible (H</a:t>
            </a:r>
            <a:r>
              <a:rPr lang="en-US" sz="1500" baseline="30000" dirty="0">
                <a:latin typeface="Times New Roman" panose="02020603050405020304" pitchFamily="18" charset="0"/>
              </a:rPr>
              <a:t>+</a:t>
            </a:r>
            <a:r>
              <a:rPr lang="en-US" sz="1500" dirty="0">
                <a:latin typeface="Times New Roman" panose="02020603050405020304" pitchFamily="18" charset="0"/>
              </a:rPr>
              <a:t>, W</a:t>
            </a:r>
            <a:r>
              <a:rPr lang="en-US" sz="1500" dirty="0">
                <a:latin typeface="Calibri" panose="020F0502020204030204" pitchFamily="34" charset="0"/>
              </a:rPr>
              <a:t>′</a:t>
            </a:r>
            <a:r>
              <a:rPr lang="en-US" sz="1500" dirty="0">
                <a:latin typeface="Times New Roman" panose="02020603050405020304" pitchFamily="18" charset="0"/>
              </a:rPr>
              <a:t>, LQs), but must evade other </a:t>
            </a:r>
            <a:r>
              <a:rPr lang="en-US" sz="1500" dirty="0" err="1">
                <a:latin typeface="Times New Roman" panose="02020603050405020304" pitchFamily="18" charset="0"/>
              </a:rPr>
              <a:t>expt</a:t>
            </a:r>
            <a:r>
              <a:rPr lang="en-US" sz="1500" dirty="0">
                <a:latin typeface="Times New Roman" panose="02020603050405020304" pitchFamily="18" charset="0"/>
              </a:rPr>
              <a:t> constraints  </a:t>
            </a:r>
            <a:r>
              <a:rPr lang="en-US" sz="1500" dirty="0">
                <a:latin typeface="Times New Roman" panose="02020603050405020304" pitchFamily="18" charset="0"/>
                <a:sym typeface="Wingdings" panose="05000000000000000000" pitchFamily="2" charset="2"/>
              </a:rPr>
              <a:t> </a:t>
            </a:r>
            <a:r>
              <a:rPr lang="en-US" sz="1500" b="1" dirty="0">
                <a:solidFill>
                  <a:srgbClr val="FF0000"/>
                </a:solidFill>
                <a:latin typeface="Times New Roman" panose="02020603050405020304" pitchFamily="18" charset="0"/>
                <a:sym typeface="Wingdings" panose="05000000000000000000" pitchFamily="2" charset="2"/>
              </a:rPr>
              <a:t>challenging</a:t>
            </a:r>
            <a:r>
              <a:rPr lang="en-US" sz="1500" dirty="0">
                <a:solidFill>
                  <a:srgbClr val="FF0000"/>
                </a:solidFill>
                <a:latin typeface="Times New Roman" panose="02020603050405020304" pitchFamily="18" charset="0"/>
                <a:sym typeface="Wingdings" panose="05000000000000000000" pitchFamily="2" charset="2"/>
              </a:rPr>
              <a:t>.</a:t>
            </a:r>
          </a:p>
          <a:p>
            <a:pPr marL="257175" indent="-257175">
              <a:buFont typeface="Wingdings" panose="05000000000000000000" pitchFamily="2" charset="2"/>
              <a:buChar char="q"/>
            </a:pPr>
            <a:r>
              <a:rPr lang="en-US" sz="1500" b="1" dirty="0">
                <a:solidFill>
                  <a:srgbClr val="0000FF"/>
                </a:solidFill>
                <a:latin typeface="Times New Roman" panose="02020603050405020304" pitchFamily="18" charset="0"/>
                <a:sym typeface="Wingdings" panose="05000000000000000000" pitchFamily="2" charset="2"/>
              </a:rPr>
              <a:t>Better precision &amp; additional modes to come!   e.g. R(</a:t>
            </a:r>
            <a:r>
              <a:rPr lang="en-US" sz="1500" b="1" dirty="0" err="1">
                <a:solidFill>
                  <a:srgbClr val="0000FF"/>
                </a:solidFill>
                <a:latin typeface="Symbol" panose="05050102010706020507" pitchFamily="18" charset="2"/>
                <a:sym typeface="Wingdings" panose="05000000000000000000" pitchFamily="2" charset="2"/>
              </a:rPr>
              <a:t>L</a:t>
            </a:r>
            <a:r>
              <a:rPr lang="en-US" sz="1500" b="1" baseline="-25000" dirty="0" err="1">
                <a:solidFill>
                  <a:srgbClr val="0000FF"/>
                </a:solidFill>
                <a:latin typeface="Times New Roman" panose="02020603050405020304" pitchFamily="18" charset="0"/>
                <a:sym typeface="Wingdings" panose="05000000000000000000" pitchFamily="2" charset="2"/>
              </a:rPr>
              <a:t>c</a:t>
            </a:r>
            <a:r>
              <a:rPr lang="en-US" sz="1500" b="1" dirty="0">
                <a:solidFill>
                  <a:srgbClr val="0000FF"/>
                </a:solidFill>
                <a:latin typeface="Times New Roman" panose="02020603050405020304" pitchFamily="18" charset="0"/>
                <a:sym typeface="Wingdings" panose="05000000000000000000" pitchFamily="2" charset="2"/>
              </a:rPr>
              <a:t>)</a:t>
            </a:r>
          </a:p>
        </p:txBody>
      </p:sp>
      <p:grpSp>
        <p:nvGrpSpPr>
          <p:cNvPr id="17" name="Group 16"/>
          <p:cNvGrpSpPr/>
          <p:nvPr/>
        </p:nvGrpSpPr>
        <p:grpSpPr>
          <a:xfrm>
            <a:off x="1524000" y="3041500"/>
            <a:ext cx="6096000" cy="2954222"/>
            <a:chOff x="0" y="2912334"/>
            <a:chExt cx="8128000" cy="3938962"/>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131" t="3948" r="4220" b="4329"/>
            <a:stretch/>
          </p:blipFill>
          <p:spPr>
            <a:xfrm>
              <a:off x="0" y="3456077"/>
              <a:ext cx="5057775" cy="3395219"/>
            </a:xfrm>
            <a:prstGeom prst="rect">
              <a:avLst/>
            </a:prstGeom>
          </p:spPr>
        </p:pic>
        <p:sp>
          <p:nvSpPr>
            <p:cNvPr id="16" name="Rectangle 15"/>
            <p:cNvSpPr/>
            <p:nvPr/>
          </p:nvSpPr>
          <p:spPr>
            <a:xfrm>
              <a:off x="0" y="2912334"/>
              <a:ext cx="8128000" cy="427809"/>
            </a:xfrm>
            <a:prstGeom prst="rect">
              <a:avLst/>
            </a:prstGeom>
          </p:spPr>
          <p:txBody>
            <a:bodyPr wrap="square">
              <a:spAutoFit/>
            </a:bodyPr>
            <a:lstStyle/>
            <a:p>
              <a:pPr marL="171450" indent="-171450">
                <a:lnSpc>
                  <a:spcPct val="90000"/>
                </a:lnSpc>
                <a:buFont typeface="Arial" panose="020B0604020202020204" pitchFamily="34" charset="0"/>
                <a:buChar char="•"/>
              </a:pPr>
              <a:r>
                <a:rPr lang="en-US" sz="1650" b="1" dirty="0">
                  <a:solidFill>
                    <a:srgbClr val="0000FF"/>
                  </a:solidFill>
                  <a:latin typeface="Times New Roman" panose="02020603050405020304" pitchFamily="18" charset="0"/>
                  <a:cs typeface="Times New Roman" panose="02020603050405020304" pitchFamily="18" charset="0"/>
                </a:rPr>
                <a:t>Since that time, several new measurements from Belle &amp; LHCb</a:t>
              </a:r>
            </a:p>
          </p:txBody>
        </p:sp>
      </p:grpSp>
      <p:sp>
        <p:nvSpPr>
          <p:cNvPr id="18" name="Footer Placeholder 3"/>
          <p:cNvSpPr txBox="1">
            <a:spLocks/>
          </p:cNvSpPr>
          <p:nvPr/>
        </p:nvSpPr>
        <p:spPr bwMode="auto">
          <a:xfrm>
            <a:off x="8198780" y="537665"/>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19"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2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6" name="Slide Number Placeholder 5"/>
          <p:cNvSpPr>
            <a:spLocks noGrp="1"/>
          </p:cNvSpPr>
          <p:nvPr>
            <p:ph type="sldNum" sz="quarter" idx="10"/>
          </p:nvPr>
        </p:nvSpPr>
        <p:spPr/>
        <p:txBody>
          <a:bodyPr/>
          <a:lstStyle/>
          <a:p>
            <a:pPr>
              <a:defRPr/>
            </a:pPr>
            <a:fld id="{D2762E48-1EA4-184C-B98B-E8AB950FD816}" type="slidenum">
              <a:rPr lang="en-US" altLang="x-none" smtClean="0"/>
              <a:pPr>
                <a:defRPr/>
              </a:pPr>
              <a:t>103</a:t>
            </a:fld>
            <a:endParaRPr lang="en-US" altLang="x-none"/>
          </a:p>
        </p:txBody>
      </p:sp>
    </p:spTree>
    <p:extLst>
      <p:ext uri="{BB962C8B-B14F-4D97-AF65-F5344CB8AC3E}">
        <p14:creationId xmlns:p14="http://schemas.microsoft.com/office/powerpoint/2010/main" val="59391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354" y="297580"/>
            <a:ext cx="5235502" cy="459131"/>
          </a:xfrm>
        </p:spPr>
        <p:txBody>
          <a:bodyPr>
            <a:noAutofit/>
          </a:bodyPr>
          <a:lstStyle/>
          <a:p>
            <a:r>
              <a:rPr lang="en-US" sz="3000" b="1" dirty="0">
                <a:ln>
                  <a:solidFill>
                    <a:srgbClr val="C00000"/>
                  </a:solidFill>
                </a:ln>
                <a:solidFill>
                  <a:srgbClr val="C00000"/>
                </a:solidFill>
              </a:rPr>
              <a:t>R</a:t>
            </a:r>
            <a:r>
              <a:rPr lang="en-US" sz="3000" b="1" baseline="-25000" dirty="0">
                <a:ln>
                  <a:solidFill>
                    <a:srgbClr val="C00000"/>
                  </a:solidFill>
                </a:ln>
                <a:solidFill>
                  <a:srgbClr val="C00000"/>
                </a:solidFill>
              </a:rPr>
              <a:t>K</a:t>
            </a:r>
            <a:endParaRPr lang="en-US" b="1" baseline="-25000" dirty="0">
              <a:ln>
                <a:solidFill>
                  <a:srgbClr val="C00000"/>
                </a:solidFill>
              </a:ln>
              <a:solidFill>
                <a:srgbClr val="C00000"/>
              </a:solidFill>
              <a:latin typeface="Symbol" panose="05050102010706020507" pitchFamily="18" charset="2"/>
            </a:endParaRPr>
          </a:p>
        </p:txBody>
      </p:sp>
      <p:grpSp>
        <p:nvGrpSpPr>
          <p:cNvPr id="6" name="Group 5"/>
          <p:cNvGrpSpPr/>
          <p:nvPr/>
        </p:nvGrpSpPr>
        <p:grpSpPr>
          <a:xfrm>
            <a:off x="6225454" y="1627088"/>
            <a:ext cx="4367548" cy="4296446"/>
            <a:chOff x="6299818" y="1828633"/>
            <a:chExt cx="5823397" cy="5728594"/>
          </a:xfrm>
        </p:grpSpPr>
        <p:pic>
          <p:nvPicPr>
            <p:cNvPr id="51" name="Picture 50"/>
            <p:cNvPicPr>
              <a:picLocks noChangeAspect="1"/>
            </p:cNvPicPr>
            <p:nvPr/>
          </p:nvPicPr>
          <p:blipFill>
            <a:blip r:embed="rId3"/>
            <a:stretch>
              <a:fillRect/>
            </a:stretch>
          </p:blipFill>
          <p:spPr>
            <a:xfrm>
              <a:off x="6299818" y="2618508"/>
              <a:ext cx="5594347" cy="3994782"/>
            </a:xfrm>
            <a:prstGeom prst="rect">
              <a:avLst/>
            </a:prstGeom>
          </p:spPr>
        </p:pic>
        <p:graphicFrame>
          <p:nvGraphicFramePr>
            <p:cNvPr id="64" name="Object 63"/>
            <p:cNvGraphicFramePr>
              <a:graphicFrameLocks noChangeAspect="1"/>
            </p:cNvGraphicFramePr>
            <p:nvPr>
              <p:extLst/>
            </p:nvPr>
          </p:nvGraphicFramePr>
          <p:xfrm>
            <a:off x="9588962" y="1828633"/>
            <a:ext cx="2534253" cy="789875"/>
          </p:xfrm>
          <a:graphic>
            <a:graphicData uri="http://schemas.openxmlformats.org/presentationml/2006/ole">
              <mc:AlternateContent xmlns:mc="http://schemas.openxmlformats.org/markup-compatibility/2006">
                <mc:Choice xmlns:v="urn:schemas-microsoft-com:vml" Requires="v">
                  <p:oleObj spid="_x0000_s17396" name="Equation" r:id="rId4" imgW="2120760" imgH="660240" progId="Equation.DSMT4">
                    <p:embed/>
                  </p:oleObj>
                </mc:Choice>
                <mc:Fallback>
                  <p:oleObj name="Equation" r:id="rId4" imgW="2120760" imgH="660240" progId="Equation.DSMT4">
                    <p:embed/>
                    <p:pic>
                      <p:nvPicPr>
                        <p:cNvPr id="0" name=""/>
                        <p:cNvPicPr/>
                        <p:nvPr/>
                      </p:nvPicPr>
                      <p:blipFill>
                        <a:blip r:embed="rId5"/>
                        <a:stretch>
                          <a:fillRect/>
                        </a:stretch>
                      </p:blipFill>
                      <p:spPr>
                        <a:xfrm>
                          <a:off x="9588962" y="1828633"/>
                          <a:ext cx="2534253" cy="789875"/>
                        </a:xfrm>
                        <a:prstGeom prst="rect">
                          <a:avLst/>
                        </a:prstGeom>
                        <a:solidFill>
                          <a:schemeClr val="bg1"/>
                        </a:solidFill>
                        <a:ln>
                          <a:solidFill>
                            <a:schemeClr val="tx1"/>
                          </a:solidFill>
                        </a:ln>
                      </p:spPr>
                    </p:pic>
                  </p:oleObj>
                </mc:Fallback>
              </mc:AlternateContent>
            </a:graphicData>
          </a:graphic>
        </p:graphicFrame>
        <p:pic>
          <p:nvPicPr>
            <p:cNvPr id="65" name="Picture 64"/>
            <p:cNvPicPr>
              <a:picLocks noChangeAspect="1"/>
            </p:cNvPicPr>
            <p:nvPr/>
          </p:nvPicPr>
          <p:blipFill>
            <a:blip r:embed="rId6"/>
            <a:stretch>
              <a:fillRect/>
            </a:stretch>
          </p:blipFill>
          <p:spPr>
            <a:xfrm>
              <a:off x="6496355" y="6828131"/>
              <a:ext cx="5463038" cy="674144"/>
            </a:xfrm>
            <a:prstGeom prst="rect">
              <a:avLst/>
            </a:prstGeom>
          </p:spPr>
        </p:pic>
        <p:sp>
          <p:nvSpPr>
            <p:cNvPr id="66" name="Rounded Rectangle 65"/>
            <p:cNvSpPr/>
            <p:nvPr/>
          </p:nvSpPr>
          <p:spPr>
            <a:xfrm>
              <a:off x="6359976" y="6765315"/>
              <a:ext cx="5722706" cy="791912"/>
            </a:xfrm>
            <a:prstGeom prst="roundRect">
              <a:avLst/>
            </a:prstGeom>
            <a:noFill/>
            <a:ln w="7620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47" name="TextBox 46"/>
          <p:cNvSpPr txBox="1"/>
          <p:nvPr/>
        </p:nvSpPr>
        <p:spPr>
          <a:xfrm>
            <a:off x="5593351" y="1244279"/>
            <a:ext cx="2644814" cy="600164"/>
          </a:xfrm>
          <a:prstGeom prst="rect">
            <a:avLst/>
          </a:prstGeom>
          <a:noFill/>
        </p:spPr>
        <p:txBody>
          <a:bodyPr wrap="square" rtlCol="0">
            <a:spAutoFit/>
          </a:bodyPr>
          <a:lstStyle/>
          <a:p>
            <a:pPr marL="257175" indent="-257175">
              <a:buFont typeface="Wingdings" panose="05000000000000000000" pitchFamily="2" charset="2"/>
              <a:buChar char="q"/>
            </a:pPr>
            <a:r>
              <a:rPr lang="en-US" sz="1650" b="1" dirty="0">
                <a:solidFill>
                  <a:srgbClr val="0000FF"/>
                </a:solidFill>
                <a:latin typeface="Times New Roman" panose="02020603050405020304" pitchFamily="18" charset="0"/>
              </a:rPr>
              <a:t>Theoretically clean</a:t>
            </a:r>
          </a:p>
          <a:p>
            <a:pPr marL="257175" indent="-257175">
              <a:buFont typeface="Wingdings" panose="05000000000000000000" pitchFamily="2" charset="2"/>
              <a:buChar char="q"/>
            </a:pPr>
            <a:r>
              <a:rPr lang="en-US" sz="1650" b="1" dirty="0">
                <a:solidFill>
                  <a:srgbClr val="0000FF"/>
                </a:solidFill>
                <a:latin typeface="Times New Roman" panose="02020603050405020304" pitchFamily="18" charset="0"/>
              </a:rPr>
              <a:t>Stringent test of LFU</a:t>
            </a:r>
          </a:p>
        </p:txBody>
      </p:sp>
      <p:graphicFrame>
        <p:nvGraphicFramePr>
          <p:cNvPr id="4" name="Object 3"/>
          <p:cNvGraphicFramePr>
            <a:graphicFrameLocks noChangeAspect="1"/>
          </p:cNvGraphicFramePr>
          <p:nvPr>
            <p:extLst/>
          </p:nvPr>
        </p:nvGraphicFramePr>
        <p:xfrm>
          <a:off x="2703645" y="1144587"/>
          <a:ext cx="2731451" cy="796673"/>
        </p:xfrm>
        <a:graphic>
          <a:graphicData uri="http://schemas.openxmlformats.org/presentationml/2006/ole">
            <mc:AlternateContent xmlns:mc="http://schemas.openxmlformats.org/markup-compatibility/2006">
              <mc:Choice xmlns:v="urn:schemas-microsoft-com:vml" Requires="v">
                <p:oleObj spid="_x0000_s17397" name="Equation" r:id="rId7" imgW="1523880" imgH="444240" progId="Equation.DSMT4">
                  <p:embed/>
                </p:oleObj>
              </mc:Choice>
              <mc:Fallback>
                <p:oleObj name="Equation" r:id="rId7" imgW="1523880" imgH="444240" progId="Equation.DSMT4">
                  <p:embed/>
                  <p:pic>
                    <p:nvPicPr>
                      <p:cNvPr id="0" name=""/>
                      <p:cNvPicPr/>
                      <p:nvPr/>
                    </p:nvPicPr>
                    <p:blipFill>
                      <a:blip r:embed="rId8"/>
                      <a:stretch>
                        <a:fillRect/>
                      </a:stretch>
                    </p:blipFill>
                    <p:spPr>
                      <a:xfrm>
                        <a:off x="2703645" y="1144587"/>
                        <a:ext cx="2731451" cy="796673"/>
                      </a:xfrm>
                      <a:prstGeom prst="rect">
                        <a:avLst/>
                      </a:prstGeom>
                      <a:solidFill>
                        <a:schemeClr val="accent4">
                          <a:lumMod val="20000"/>
                          <a:lumOff val="80000"/>
                        </a:schemeClr>
                      </a:solidFill>
                      <a:ln>
                        <a:solidFill>
                          <a:schemeClr val="tx1"/>
                        </a:solidFill>
                      </a:ln>
                    </p:spPr>
                  </p:pic>
                </p:oleObj>
              </mc:Fallback>
            </mc:AlternateContent>
          </a:graphicData>
        </a:graphic>
      </p:graphicFrame>
      <p:sp>
        <p:nvSpPr>
          <p:cNvPr id="9" name="TextBox 8"/>
          <p:cNvSpPr txBox="1"/>
          <p:nvPr/>
        </p:nvSpPr>
        <p:spPr>
          <a:xfrm>
            <a:off x="9642656" y="5368246"/>
            <a:ext cx="756938" cy="323165"/>
          </a:xfrm>
          <a:prstGeom prst="rect">
            <a:avLst/>
          </a:prstGeom>
          <a:noFill/>
        </p:spPr>
        <p:txBody>
          <a:bodyPr wrap="none" rtlCol="0">
            <a:spAutoFit/>
          </a:bodyPr>
          <a:lstStyle/>
          <a:p>
            <a:r>
              <a:rPr lang="en-US" sz="1500" b="1" dirty="0">
                <a:latin typeface="Times New Roman" panose="02020603050405020304" pitchFamily="18" charset="0"/>
              </a:rPr>
              <a:t>LHCb </a:t>
            </a:r>
          </a:p>
        </p:txBody>
      </p:sp>
      <p:graphicFrame>
        <p:nvGraphicFramePr>
          <p:cNvPr id="8" name="Object 7"/>
          <p:cNvGraphicFramePr>
            <a:graphicFrameLocks noChangeAspect="1"/>
          </p:cNvGraphicFramePr>
          <p:nvPr>
            <p:extLst/>
          </p:nvPr>
        </p:nvGraphicFramePr>
        <p:xfrm>
          <a:off x="1710116" y="2585689"/>
          <a:ext cx="2184524" cy="209296"/>
        </p:xfrm>
        <a:graphic>
          <a:graphicData uri="http://schemas.openxmlformats.org/presentationml/2006/ole">
            <mc:AlternateContent xmlns:mc="http://schemas.openxmlformats.org/markup-compatibility/2006">
              <mc:Choice xmlns:v="urn:schemas-microsoft-com:vml" Requires="v">
                <p:oleObj spid="_x0000_s17398" name="Equation" r:id="rId9" imgW="2120760" imgH="203040" progId="Equation.DSMT4">
                  <p:embed/>
                </p:oleObj>
              </mc:Choice>
              <mc:Fallback>
                <p:oleObj name="Equation" r:id="rId9" imgW="2120760" imgH="203040" progId="Equation.DSMT4">
                  <p:embed/>
                  <p:pic>
                    <p:nvPicPr>
                      <p:cNvPr id="0" name=""/>
                      <p:cNvPicPr/>
                      <p:nvPr/>
                    </p:nvPicPr>
                    <p:blipFill>
                      <a:blip r:embed="rId10"/>
                      <a:stretch>
                        <a:fillRect/>
                      </a:stretch>
                    </p:blipFill>
                    <p:spPr>
                      <a:xfrm>
                        <a:off x="1710116" y="2585689"/>
                        <a:ext cx="2184524" cy="209296"/>
                      </a:xfrm>
                      <a:prstGeom prst="rect">
                        <a:avLst/>
                      </a:prstGeom>
                    </p:spPr>
                  </p:pic>
                </p:oleObj>
              </mc:Fallback>
            </mc:AlternateContent>
          </a:graphicData>
        </a:graphic>
      </p:graphicFrame>
      <p:sp>
        <p:nvSpPr>
          <p:cNvPr id="23" name="Footer Placeholder 3"/>
          <p:cNvSpPr txBox="1">
            <a:spLocks/>
          </p:cNvSpPr>
          <p:nvPr/>
        </p:nvSpPr>
        <p:spPr bwMode="auto">
          <a:xfrm>
            <a:off x="8198780" y="537665"/>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2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2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11" name="Slide Number Placeholder 10"/>
          <p:cNvSpPr>
            <a:spLocks noGrp="1"/>
          </p:cNvSpPr>
          <p:nvPr>
            <p:ph type="sldNum" sz="quarter" idx="10"/>
          </p:nvPr>
        </p:nvSpPr>
        <p:spPr/>
        <p:txBody>
          <a:bodyPr/>
          <a:lstStyle/>
          <a:p>
            <a:pPr>
              <a:defRPr/>
            </a:pPr>
            <a:fld id="{D2762E48-1EA4-184C-B98B-E8AB950FD816}" type="slidenum">
              <a:rPr lang="en-US" altLang="x-none" smtClean="0"/>
              <a:pPr>
                <a:defRPr/>
              </a:pPr>
              <a:t>104</a:t>
            </a:fld>
            <a:endParaRPr lang="en-US" altLang="x-none"/>
          </a:p>
        </p:txBody>
      </p:sp>
      <p:grpSp>
        <p:nvGrpSpPr>
          <p:cNvPr id="28" name="Group 27"/>
          <p:cNvGrpSpPr/>
          <p:nvPr/>
        </p:nvGrpSpPr>
        <p:grpSpPr>
          <a:xfrm>
            <a:off x="1740024" y="2924944"/>
            <a:ext cx="4355976" cy="3046202"/>
            <a:chOff x="75436" y="2616441"/>
            <a:chExt cx="5964119" cy="4138604"/>
          </a:xfrm>
        </p:grpSpPr>
        <p:grpSp>
          <p:nvGrpSpPr>
            <p:cNvPr id="29" name="Group 28"/>
            <p:cNvGrpSpPr/>
            <p:nvPr/>
          </p:nvGrpSpPr>
          <p:grpSpPr>
            <a:xfrm>
              <a:off x="248154" y="2616441"/>
              <a:ext cx="5607860" cy="4027070"/>
              <a:chOff x="67532" y="2830930"/>
              <a:chExt cx="5607860" cy="4027070"/>
            </a:xfrm>
          </p:grpSpPr>
          <p:pic>
            <p:nvPicPr>
              <p:cNvPr id="31" name="Picture 30"/>
              <p:cNvPicPr>
                <a:picLocks noChangeAspect="1"/>
              </p:cNvPicPr>
              <p:nvPr/>
            </p:nvPicPr>
            <p:blipFill>
              <a:blip r:embed="rId11"/>
              <a:stretch>
                <a:fillRect/>
              </a:stretch>
            </p:blipFill>
            <p:spPr>
              <a:xfrm>
                <a:off x="234445" y="2830930"/>
                <a:ext cx="5354834" cy="1935214"/>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532" y="4867253"/>
                <a:ext cx="2757858" cy="1981777"/>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84736" y="4897614"/>
                <a:ext cx="2728090" cy="1960386"/>
              </a:xfrm>
              <a:prstGeom prst="rect">
                <a:avLst/>
              </a:prstGeom>
            </p:spPr>
          </p:pic>
          <p:graphicFrame>
            <p:nvGraphicFramePr>
              <p:cNvPr id="34" name="Object 33"/>
              <p:cNvGraphicFramePr>
                <a:graphicFrameLocks noChangeAspect="1"/>
              </p:cNvGraphicFramePr>
              <p:nvPr>
                <p:extLst>
                  <p:ext uri="{D42A27DB-BD31-4B8C-83A1-F6EECF244321}">
                    <p14:modId xmlns:p14="http://schemas.microsoft.com/office/powerpoint/2010/main" val="1969246966"/>
                  </p:ext>
                </p:extLst>
              </p:nvPr>
            </p:nvGraphicFramePr>
            <p:xfrm>
              <a:off x="1542253" y="3492204"/>
              <a:ext cx="1283137" cy="427712"/>
            </p:xfrm>
            <a:graphic>
              <a:graphicData uri="http://schemas.openxmlformats.org/presentationml/2006/ole">
                <mc:AlternateContent xmlns:mc="http://schemas.openxmlformats.org/markup-compatibility/2006">
                  <mc:Choice xmlns:v="urn:schemas-microsoft-com:vml" Requires="v">
                    <p:oleObj spid="_x0000_s17399" name="Equation" r:id="rId14" imgW="838080" imgH="279360" progId="Equation.DSMT4">
                      <p:embed/>
                    </p:oleObj>
                  </mc:Choice>
                  <mc:Fallback>
                    <p:oleObj name="Equation" r:id="rId14" imgW="838080" imgH="279360" progId="Equation.DSMT4">
                      <p:embed/>
                      <p:pic>
                        <p:nvPicPr>
                          <p:cNvPr id="0" name=""/>
                          <p:cNvPicPr/>
                          <p:nvPr/>
                        </p:nvPicPr>
                        <p:blipFill>
                          <a:blip r:embed="rId15"/>
                          <a:stretch>
                            <a:fillRect/>
                          </a:stretch>
                        </p:blipFill>
                        <p:spPr>
                          <a:xfrm>
                            <a:off x="1542253" y="3492204"/>
                            <a:ext cx="1283137" cy="427712"/>
                          </a:xfrm>
                          <a:prstGeom prst="rect">
                            <a:avLst/>
                          </a:prstGeom>
                          <a:solidFill>
                            <a:schemeClr val="accent4">
                              <a:lumMod val="40000"/>
                              <a:lumOff val="60000"/>
                            </a:schemeClr>
                          </a:solidFill>
                          <a:ln>
                            <a:solidFill>
                              <a:schemeClr val="tx1"/>
                            </a:solidFill>
                          </a:ln>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15789998"/>
                  </p:ext>
                </p:extLst>
              </p:nvPr>
            </p:nvGraphicFramePr>
            <p:xfrm>
              <a:off x="4704826" y="3526386"/>
              <a:ext cx="913424" cy="373806"/>
            </p:xfrm>
            <a:graphic>
              <a:graphicData uri="http://schemas.openxmlformats.org/presentationml/2006/ole">
                <mc:AlternateContent xmlns:mc="http://schemas.openxmlformats.org/markup-compatibility/2006">
                  <mc:Choice xmlns:v="urn:schemas-microsoft-com:vml" Requires="v">
                    <p:oleObj spid="_x0000_s17400" name="Equation" r:id="rId16" imgW="558720" imgH="228600" progId="Equation.DSMT4">
                      <p:embed/>
                    </p:oleObj>
                  </mc:Choice>
                  <mc:Fallback>
                    <p:oleObj name="Equation" r:id="rId16" imgW="558720" imgH="228600" progId="Equation.DSMT4">
                      <p:embed/>
                      <p:pic>
                        <p:nvPicPr>
                          <p:cNvPr id="0" name=""/>
                          <p:cNvPicPr/>
                          <p:nvPr/>
                        </p:nvPicPr>
                        <p:blipFill>
                          <a:blip r:embed="rId17"/>
                          <a:stretch>
                            <a:fillRect/>
                          </a:stretch>
                        </p:blipFill>
                        <p:spPr>
                          <a:xfrm>
                            <a:off x="4704826" y="3526386"/>
                            <a:ext cx="913424" cy="373806"/>
                          </a:xfrm>
                          <a:prstGeom prst="rect">
                            <a:avLst/>
                          </a:prstGeom>
                          <a:solidFill>
                            <a:schemeClr val="accent4">
                              <a:lumMod val="40000"/>
                              <a:lumOff val="60000"/>
                            </a:schemeClr>
                          </a:solidFill>
                          <a:ln>
                            <a:solidFill>
                              <a:schemeClr val="tx1"/>
                            </a:solidFill>
                          </a:ln>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462312204"/>
                  </p:ext>
                </p:extLst>
              </p:nvPr>
            </p:nvGraphicFramePr>
            <p:xfrm>
              <a:off x="1673250" y="5497797"/>
              <a:ext cx="1122383" cy="360344"/>
            </p:xfrm>
            <a:graphic>
              <a:graphicData uri="http://schemas.openxmlformats.org/presentationml/2006/ole">
                <mc:AlternateContent xmlns:mc="http://schemas.openxmlformats.org/markup-compatibility/2006">
                  <mc:Choice xmlns:v="urn:schemas-microsoft-com:vml" Requires="v">
                    <p:oleObj spid="_x0000_s17401" name="Equation" r:id="rId18" imgW="787320" imgH="253800" progId="Equation.DSMT4">
                      <p:embed/>
                    </p:oleObj>
                  </mc:Choice>
                  <mc:Fallback>
                    <p:oleObj name="Equation" r:id="rId18" imgW="787320" imgH="253800" progId="Equation.DSMT4">
                      <p:embed/>
                      <p:pic>
                        <p:nvPicPr>
                          <p:cNvPr id="0" name=""/>
                          <p:cNvPicPr/>
                          <p:nvPr/>
                        </p:nvPicPr>
                        <p:blipFill>
                          <a:blip r:embed="rId19"/>
                          <a:stretch>
                            <a:fillRect/>
                          </a:stretch>
                        </p:blipFill>
                        <p:spPr>
                          <a:xfrm>
                            <a:off x="1673250" y="5497797"/>
                            <a:ext cx="1122383" cy="360344"/>
                          </a:xfrm>
                          <a:prstGeom prst="rect">
                            <a:avLst/>
                          </a:prstGeom>
                          <a:solidFill>
                            <a:schemeClr val="accent4">
                              <a:lumMod val="40000"/>
                              <a:lumOff val="60000"/>
                            </a:schemeClr>
                          </a:solidFill>
                          <a:ln>
                            <a:solidFill>
                              <a:schemeClr val="tx1"/>
                            </a:solidFill>
                          </a:ln>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485377782"/>
                  </p:ext>
                </p:extLst>
              </p:nvPr>
            </p:nvGraphicFramePr>
            <p:xfrm>
              <a:off x="4814967" y="5492854"/>
              <a:ext cx="860425" cy="363537"/>
            </p:xfrm>
            <a:graphic>
              <a:graphicData uri="http://schemas.openxmlformats.org/presentationml/2006/ole">
                <mc:AlternateContent xmlns:mc="http://schemas.openxmlformats.org/markup-compatibility/2006">
                  <mc:Choice xmlns:v="urn:schemas-microsoft-com:vml" Requires="v">
                    <p:oleObj spid="_x0000_s17402" name="Equation" r:id="rId20" imgW="482400" imgH="203040" progId="Equation.DSMT4">
                      <p:embed/>
                    </p:oleObj>
                  </mc:Choice>
                  <mc:Fallback>
                    <p:oleObj name="Equation" r:id="rId20" imgW="482400" imgH="203040" progId="Equation.DSMT4">
                      <p:embed/>
                      <p:pic>
                        <p:nvPicPr>
                          <p:cNvPr id="0" name=""/>
                          <p:cNvPicPr/>
                          <p:nvPr/>
                        </p:nvPicPr>
                        <p:blipFill>
                          <a:blip r:embed="rId21"/>
                          <a:stretch>
                            <a:fillRect/>
                          </a:stretch>
                        </p:blipFill>
                        <p:spPr>
                          <a:xfrm>
                            <a:off x="4814967" y="5492854"/>
                            <a:ext cx="860425" cy="363537"/>
                          </a:xfrm>
                          <a:prstGeom prst="rect">
                            <a:avLst/>
                          </a:prstGeom>
                          <a:solidFill>
                            <a:schemeClr val="accent4">
                              <a:lumMod val="40000"/>
                              <a:lumOff val="60000"/>
                            </a:schemeClr>
                          </a:solidFill>
                          <a:ln>
                            <a:solidFill>
                              <a:schemeClr val="tx1"/>
                            </a:solidFill>
                          </a:ln>
                        </p:spPr>
                      </p:pic>
                    </p:oleObj>
                  </mc:Fallback>
                </mc:AlternateContent>
              </a:graphicData>
            </a:graphic>
          </p:graphicFrame>
        </p:grpSp>
        <p:sp>
          <p:nvSpPr>
            <p:cNvPr id="30" name="Rounded Rectangle 29"/>
            <p:cNvSpPr/>
            <p:nvPr/>
          </p:nvSpPr>
          <p:spPr>
            <a:xfrm>
              <a:off x="75436" y="2616441"/>
              <a:ext cx="5964119" cy="4138604"/>
            </a:xfrm>
            <a:prstGeom prst="roundRect">
              <a:avLst>
                <a:gd name="adj" fmla="val 5543"/>
              </a:avLst>
            </a:prstGeom>
            <a:noFill/>
            <a:ln w="8890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524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4"/>
          <a:srcRect l="6965" t="2246"/>
          <a:stretch/>
        </p:blipFill>
        <p:spPr>
          <a:xfrm>
            <a:off x="6688171" y="1879600"/>
            <a:ext cx="3323520" cy="2541488"/>
          </a:xfrm>
          <a:prstGeom prst="rect">
            <a:avLst/>
          </a:prstGeom>
        </p:spPr>
      </p:pic>
      <p:sp>
        <p:nvSpPr>
          <p:cNvPr id="47" name="TextBox 46"/>
          <p:cNvSpPr txBox="1"/>
          <p:nvPr/>
        </p:nvSpPr>
        <p:spPr>
          <a:xfrm>
            <a:off x="8400256" y="908720"/>
            <a:ext cx="3562992" cy="1292662"/>
          </a:xfrm>
          <a:prstGeom prst="rect">
            <a:avLst/>
          </a:prstGeom>
          <a:noFill/>
        </p:spPr>
        <p:txBody>
          <a:bodyPr wrap="square" rtlCol="0">
            <a:spAutoFit/>
          </a:bodyPr>
          <a:lstStyle/>
          <a:p>
            <a:pPr marL="257175" indent="-257175">
              <a:buFont typeface="Wingdings" panose="05000000000000000000" pitchFamily="2" charset="2"/>
              <a:buChar char="q"/>
            </a:pPr>
            <a:r>
              <a:rPr lang="en-US" sz="1500" dirty="0">
                <a:solidFill>
                  <a:schemeClr val="tx1"/>
                </a:solidFill>
                <a:latin typeface="+mn-lt"/>
              </a:rPr>
              <a:t>Similar to </a:t>
            </a:r>
            <a:r>
              <a:rPr lang="en-US" sz="1500" dirty="0" smtClean="0">
                <a:solidFill>
                  <a:schemeClr val="tx1"/>
                </a:solidFill>
                <a:latin typeface="+mn-lt"/>
              </a:rPr>
              <a:t>R</a:t>
            </a:r>
            <a:r>
              <a:rPr lang="en-US" sz="1500" baseline="-25000" dirty="0" smtClean="0">
                <a:solidFill>
                  <a:schemeClr val="tx1"/>
                </a:solidFill>
                <a:latin typeface="+mn-lt"/>
              </a:rPr>
              <a:t>K</a:t>
            </a:r>
            <a:endParaRPr lang="en-US" sz="1500" dirty="0">
              <a:solidFill>
                <a:schemeClr val="tx1"/>
              </a:solidFill>
              <a:latin typeface="+mn-lt"/>
            </a:endParaRPr>
          </a:p>
          <a:p>
            <a:pPr marL="257175" indent="-257175">
              <a:buFont typeface="Wingdings" panose="05000000000000000000" pitchFamily="2" charset="2"/>
              <a:buChar char="q"/>
            </a:pPr>
            <a:r>
              <a:rPr lang="en-US" sz="1500" dirty="0">
                <a:solidFill>
                  <a:schemeClr val="tx1"/>
                </a:solidFill>
                <a:latin typeface="+mn-lt"/>
              </a:rPr>
              <a:t>Double-ratio, </a:t>
            </a:r>
            <a:r>
              <a:rPr lang="en-US" sz="1500" dirty="0" err="1">
                <a:solidFill>
                  <a:schemeClr val="tx1"/>
                </a:solidFill>
                <a:latin typeface="+mn-lt"/>
              </a:rPr>
              <a:t>wrt</a:t>
            </a:r>
            <a:r>
              <a:rPr lang="en-US" sz="1500" dirty="0">
                <a:solidFill>
                  <a:schemeClr val="tx1"/>
                </a:solidFill>
                <a:latin typeface="+mn-lt"/>
              </a:rPr>
              <a:t> B</a:t>
            </a:r>
            <a:r>
              <a:rPr lang="en-US" sz="1500" baseline="30000" dirty="0">
                <a:solidFill>
                  <a:schemeClr val="tx1"/>
                </a:solidFill>
                <a:latin typeface="+mn-lt"/>
              </a:rPr>
              <a:t>0</a:t>
            </a:r>
            <a:r>
              <a:rPr lang="en-US" sz="1500" dirty="0">
                <a:solidFill>
                  <a:schemeClr val="tx1"/>
                </a:solidFill>
                <a:latin typeface="+mn-lt"/>
                <a:sym typeface="Wingdings" panose="05000000000000000000" pitchFamily="2" charset="2"/>
              </a:rPr>
              <a:t></a:t>
            </a:r>
            <a:r>
              <a:rPr lang="en-US" sz="1500" dirty="0" smtClean="0">
                <a:solidFill>
                  <a:schemeClr val="tx1"/>
                </a:solidFill>
                <a:latin typeface="+mn-lt"/>
              </a:rPr>
              <a:t>J/</a:t>
            </a:r>
            <a:r>
              <a:rPr lang="el-GR" sz="1600" dirty="0" smtClean="0">
                <a:solidFill>
                  <a:schemeClr val="tx1"/>
                </a:solidFill>
              </a:rPr>
              <a:t>ψ</a:t>
            </a:r>
            <a:r>
              <a:rPr lang="el-GR" sz="1600" b="1" dirty="0" smtClean="0"/>
              <a:t> </a:t>
            </a:r>
            <a:r>
              <a:rPr lang="en-US" sz="1500" dirty="0" smtClean="0">
                <a:solidFill>
                  <a:schemeClr val="tx1"/>
                </a:solidFill>
                <a:latin typeface="+mn-lt"/>
              </a:rPr>
              <a:t>K*</a:t>
            </a:r>
            <a:r>
              <a:rPr lang="en-US" sz="1500" baseline="30000" dirty="0" smtClean="0">
                <a:solidFill>
                  <a:schemeClr val="tx1"/>
                </a:solidFill>
                <a:latin typeface="+mn-lt"/>
              </a:rPr>
              <a:t>0</a:t>
            </a:r>
            <a:endParaRPr lang="en-US" sz="1500" baseline="30000" dirty="0">
              <a:solidFill>
                <a:schemeClr val="tx1"/>
              </a:solidFill>
              <a:latin typeface="+mn-lt"/>
            </a:endParaRPr>
          </a:p>
          <a:p>
            <a:pPr marL="257175" indent="-257175">
              <a:buFont typeface="Wingdings" panose="05000000000000000000" pitchFamily="2" charset="2"/>
              <a:buChar char="q"/>
            </a:pPr>
            <a:r>
              <a:rPr lang="en-US" sz="1500" dirty="0">
                <a:solidFill>
                  <a:schemeClr val="tx1"/>
                </a:solidFill>
                <a:latin typeface="+mn-lt"/>
              </a:rPr>
              <a:t>Measured in two </a:t>
            </a:r>
            <a:r>
              <a:rPr lang="en-US" sz="1500" i="1" dirty="0">
                <a:solidFill>
                  <a:schemeClr val="tx1"/>
                </a:solidFill>
                <a:latin typeface="+mn-lt"/>
              </a:rPr>
              <a:t>q</a:t>
            </a:r>
            <a:r>
              <a:rPr lang="en-US" sz="1500" baseline="30000" dirty="0">
                <a:solidFill>
                  <a:schemeClr val="tx1"/>
                </a:solidFill>
                <a:latin typeface="+mn-lt"/>
              </a:rPr>
              <a:t>2</a:t>
            </a:r>
            <a:r>
              <a:rPr lang="en-US" sz="1500" dirty="0">
                <a:solidFill>
                  <a:schemeClr val="tx1"/>
                </a:solidFill>
                <a:latin typeface="+mn-lt"/>
              </a:rPr>
              <a:t> </a:t>
            </a:r>
            <a:r>
              <a:rPr lang="en-US" sz="1500" dirty="0" smtClean="0">
                <a:solidFill>
                  <a:schemeClr val="tx1"/>
                </a:solidFill>
                <a:latin typeface="+mn-lt"/>
              </a:rPr>
              <a:t>intervals</a:t>
            </a:r>
          </a:p>
          <a:p>
            <a:pPr marL="714375" lvl="1" indent="-257175">
              <a:buFont typeface="Wingdings" panose="05000000000000000000" pitchFamily="2" charset="2"/>
              <a:buChar char="q"/>
            </a:pPr>
            <a:r>
              <a:rPr lang="en-US" sz="1600" i="1" dirty="0" smtClean="0">
                <a:solidFill>
                  <a:schemeClr val="tx1"/>
                </a:solidFill>
              </a:rPr>
              <a:t>q</a:t>
            </a:r>
            <a:r>
              <a:rPr lang="en-US" sz="1600" baseline="30000" dirty="0" smtClean="0">
                <a:solidFill>
                  <a:schemeClr val="tx1"/>
                </a:solidFill>
              </a:rPr>
              <a:t>2</a:t>
            </a:r>
            <a:r>
              <a:rPr lang="en-US" sz="1600" dirty="0" smtClean="0">
                <a:solidFill>
                  <a:schemeClr val="tx1"/>
                </a:solidFill>
                <a:latin typeface="+mn-lt"/>
              </a:rPr>
              <a:t> is the </a:t>
            </a:r>
            <a:r>
              <a:rPr lang="en-US" sz="1600" dirty="0" err="1" smtClean="0">
                <a:solidFill>
                  <a:schemeClr val="tx1"/>
                </a:solidFill>
                <a:latin typeface="+mn-lt"/>
              </a:rPr>
              <a:t>μ</a:t>
            </a:r>
            <a:r>
              <a:rPr lang="en-US" sz="1600" baseline="30000" dirty="0" err="1" smtClean="0">
                <a:solidFill>
                  <a:schemeClr val="tx1"/>
                </a:solidFill>
                <a:latin typeface="+mn-lt"/>
              </a:rPr>
              <a:t>+</a:t>
            </a:r>
            <a:r>
              <a:rPr lang="en-US" sz="1600" dirty="0" err="1" smtClean="0">
                <a:solidFill>
                  <a:schemeClr val="tx1"/>
                </a:solidFill>
                <a:latin typeface="+mn-lt"/>
              </a:rPr>
              <a:t>μ</a:t>
            </a:r>
            <a:r>
              <a:rPr lang="en-US" sz="1600" baseline="30000" dirty="0" smtClean="0">
                <a:solidFill>
                  <a:schemeClr val="tx1"/>
                </a:solidFill>
                <a:latin typeface="+mn-lt"/>
              </a:rPr>
              <a:t>-</a:t>
            </a:r>
            <a:r>
              <a:rPr lang="en-US" sz="1600" dirty="0">
                <a:solidFill>
                  <a:schemeClr val="tx1"/>
                </a:solidFill>
                <a:latin typeface="+mn-lt"/>
              </a:rPr>
              <a:t> or </a:t>
            </a:r>
            <a:r>
              <a:rPr lang="en-US" sz="1600" dirty="0" err="1">
                <a:solidFill>
                  <a:schemeClr val="tx1"/>
                </a:solidFill>
                <a:latin typeface="+mn-lt"/>
              </a:rPr>
              <a:t>e</a:t>
            </a:r>
            <a:r>
              <a:rPr lang="en-US" sz="1600" baseline="30000" dirty="0" err="1">
                <a:solidFill>
                  <a:schemeClr val="tx1"/>
                </a:solidFill>
                <a:latin typeface="+mn-lt"/>
              </a:rPr>
              <a:t>+</a:t>
            </a:r>
            <a:r>
              <a:rPr lang="en-US" sz="1600" dirty="0" err="1">
                <a:solidFill>
                  <a:schemeClr val="tx1"/>
                </a:solidFill>
                <a:latin typeface="+mn-lt"/>
              </a:rPr>
              <a:t>e</a:t>
            </a:r>
            <a:r>
              <a:rPr lang="en-US" sz="1600" baseline="30000" dirty="0">
                <a:solidFill>
                  <a:schemeClr val="tx1"/>
                </a:solidFill>
                <a:latin typeface="+mn-lt"/>
              </a:rPr>
              <a:t>-</a:t>
            </a:r>
            <a:r>
              <a:rPr lang="en-US" sz="1600" dirty="0">
                <a:solidFill>
                  <a:schemeClr val="tx1"/>
                </a:solidFill>
                <a:latin typeface="+mn-lt"/>
              </a:rPr>
              <a:t> invariant mass squared, </a:t>
            </a:r>
            <a:r>
              <a:rPr lang="en-US" sz="1600" i="1" dirty="0">
                <a:solidFill>
                  <a:schemeClr val="tx1"/>
                </a:solidFill>
                <a:latin typeface="+mn-lt"/>
              </a:rPr>
              <a:t>q</a:t>
            </a:r>
            <a:r>
              <a:rPr lang="en-US" sz="1600" baseline="30000" dirty="0">
                <a:solidFill>
                  <a:schemeClr val="tx1"/>
                </a:solidFill>
                <a:latin typeface="+mn-lt"/>
              </a:rPr>
              <a:t>2</a:t>
            </a:r>
            <a:endParaRPr lang="en-US" sz="1500" dirty="0">
              <a:solidFill>
                <a:schemeClr val="tx1"/>
              </a:solidFill>
              <a:latin typeface="+mn-lt"/>
            </a:endParaRPr>
          </a:p>
        </p:txBody>
      </p:sp>
      <p:sp>
        <p:nvSpPr>
          <p:cNvPr id="2" name="Title 1"/>
          <p:cNvSpPr>
            <a:spLocks noGrp="1"/>
          </p:cNvSpPr>
          <p:nvPr>
            <p:ph type="title"/>
          </p:nvPr>
        </p:nvSpPr>
        <p:spPr>
          <a:xfrm>
            <a:off x="2324100" y="276340"/>
            <a:ext cx="7886700" cy="459131"/>
          </a:xfrm>
        </p:spPr>
        <p:txBody>
          <a:bodyPr>
            <a:noAutofit/>
          </a:bodyPr>
          <a:lstStyle/>
          <a:p>
            <a:r>
              <a:rPr lang="en-US" sz="3000" b="1" dirty="0">
                <a:solidFill>
                  <a:srgbClr val="C00000"/>
                </a:solidFill>
              </a:rPr>
              <a:t>R</a:t>
            </a:r>
            <a:r>
              <a:rPr lang="en-US" sz="3000" b="1" baseline="-25000" dirty="0">
                <a:solidFill>
                  <a:srgbClr val="C00000"/>
                </a:solidFill>
              </a:rPr>
              <a:t>K*</a:t>
            </a:r>
            <a:endParaRPr lang="en-US" b="1" baseline="-25000" dirty="0">
              <a:solidFill>
                <a:srgbClr val="C00000"/>
              </a:solidFill>
              <a:latin typeface="Symbol" panose="05050102010706020507" pitchFamily="18" charset="2"/>
            </a:endParaRPr>
          </a:p>
        </p:txBody>
      </p:sp>
      <p:grpSp>
        <p:nvGrpSpPr>
          <p:cNvPr id="16" name="Group 15"/>
          <p:cNvGrpSpPr/>
          <p:nvPr/>
        </p:nvGrpSpPr>
        <p:grpSpPr>
          <a:xfrm>
            <a:off x="1557869" y="4597071"/>
            <a:ext cx="4319649" cy="1360262"/>
            <a:chOff x="4890768" y="4913051"/>
            <a:chExt cx="5929812" cy="1843124"/>
          </a:xfrm>
        </p:grpSpPr>
        <p:pic>
          <p:nvPicPr>
            <p:cNvPr id="13" name="Picture 12"/>
            <p:cNvPicPr>
              <a:picLocks noChangeAspect="1"/>
            </p:cNvPicPr>
            <p:nvPr/>
          </p:nvPicPr>
          <p:blipFill>
            <a:blip r:embed="rId5"/>
            <a:stretch>
              <a:fillRect/>
            </a:stretch>
          </p:blipFill>
          <p:spPr>
            <a:xfrm>
              <a:off x="5155562" y="5760883"/>
              <a:ext cx="4913049" cy="899951"/>
            </a:xfrm>
            <a:prstGeom prst="rect">
              <a:avLst/>
            </a:prstGeom>
          </p:spPr>
        </p:pic>
        <p:sp>
          <p:nvSpPr>
            <p:cNvPr id="66" name="Rounded Rectangle 65"/>
            <p:cNvSpPr/>
            <p:nvPr/>
          </p:nvSpPr>
          <p:spPr>
            <a:xfrm>
              <a:off x="4890768" y="4913051"/>
              <a:ext cx="5929812" cy="1843124"/>
            </a:xfrm>
            <a:prstGeom prst="roundRect">
              <a:avLst/>
            </a:prstGeom>
            <a:noFill/>
            <a:ln w="7620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5" name="Picture 14"/>
            <p:cNvPicPr>
              <a:picLocks noChangeAspect="1"/>
            </p:cNvPicPr>
            <p:nvPr/>
          </p:nvPicPr>
          <p:blipFill rotWithShape="1">
            <a:blip r:embed="rId6"/>
            <a:srcRect l="4440"/>
            <a:stretch/>
          </p:blipFill>
          <p:spPr>
            <a:xfrm>
              <a:off x="5033207" y="5012274"/>
              <a:ext cx="5692081" cy="653269"/>
            </a:xfrm>
            <a:prstGeom prst="rect">
              <a:avLst/>
            </a:prstGeom>
          </p:spPr>
        </p:pic>
      </p:grpSp>
      <p:pic>
        <p:nvPicPr>
          <p:cNvPr id="31" name="Picture 30"/>
          <p:cNvPicPr>
            <a:picLocks noChangeAspect="1"/>
          </p:cNvPicPr>
          <p:nvPr/>
        </p:nvPicPr>
        <p:blipFill rotWithShape="1">
          <a:blip r:embed="rId7"/>
          <a:srcRect t="68713"/>
          <a:stretch/>
        </p:blipFill>
        <p:spPr>
          <a:xfrm>
            <a:off x="8911759" y="4466379"/>
            <a:ext cx="1661951" cy="835414"/>
          </a:xfrm>
          <a:prstGeom prst="rect">
            <a:avLst/>
          </a:prstGeom>
          <a:ln w="76200">
            <a:solidFill>
              <a:schemeClr val="tx1"/>
            </a:solidFill>
          </a:ln>
          <a:effectLst>
            <a:softEdge rad="31750"/>
          </a:effectLst>
        </p:spPr>
      </p:pic>
      <p:pic>
        <p:nvPicPr>
          <p:cNvPr id="33" name="Picture 32"/>
          <p:cNvPicPr>
            <a:picLocks noChangeAspect="1"/>
          </p:cNvPicPr>
          <p:nvPr/>
        </p:nvPicPr>
        <p:blipFill rotWithShape="1">
          <a:blip r:embed="rId7"/>
          <a:srcRect t="32952" b="35514"/>
          <a:stretch/>
        </p:blipFill>
        <p:spPr>
          <a:xfrm>
            <a:off x="7716360" y="5087352"/>
            <a:ext cx="1684082" cy="853252"/>
          </a:xfrm>
          <a:prstGeom prst="rect">
            <a:avLst/>
          </a:prstGeom>
          <a:ln w="76200">
            <a:solidFill>
              <a:schemeClr val="tx1"/>
            </a:solidFill>
          </a:ln>
          <a:effectLst>
            <a:softEdge rad="31750"/>
          </a:effectLst>
        </p:spPr>
      </p:pic>
      <p:pic>
        <p:nvPicPr>
          <p:cNvPr id="28" name="Picture 27"/>
          <p:cNvPicPr>
            <a:picLocks noChangeAspect="1"/>
          </p:cNvPicPr>
          <p:nvPr/>
        </p:nvPicPr>
        <p:blipFill rotWithShape="1">
          <a:blip r:embed="rId7"/>
          <a:srcRect b="69442"/>
          <a:stretch/>
        </p:blipFill>
        <p:spPr>
          <a:xfrm>
            <a:off x="6353369" y="4449447"/>
            <a:ext cx="1642294" cy="806323"/>
          </a:xfrm>
          <a:prstGeom prst="rect">
            <a:avLst/>
          </a:prstGeom>
          <a:ln w="76200">
            <a:solidFill>
              <a:schemeClr val="tx1"/>
            </a:solidFill>
          </a:ln>
          <a:effectLst>
            <a:softEdge rad="31750"/>
          </a:effectLst>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2278" t="5316" r="3694" b="4610"/>
          <a:stretch/>
        </p:blipFill>
        <p:spPr>
          <a:xfrm>
            <a:off x="1750760" y="1796698"/>
            <a:ext cx="3799706" cy="2730011"/>
          </a:xfrm>
          <a:prstGeom prst="rect">
            <a:avLst/>
          </a:prstGeom>
        </p:spPr>
      </p:pic>
      <p:graphicFrame>
        <p:nvGraphicFramePr>
          <p:cNvPr id="18" name="Object 17"/>
          <p:cNvGraphicFramePr>
            <a:graphicFrameLocks noChangeAspect="1"/>
          </p:cNvGraphicFramePr>
          <p:nvPr>
            <p:extLst/>
          </p:nvPr>
        </p:nvGraphicFramePr>
        <p:xfrm>
          <a:off x="4933546" y="1902249"/>
          <a:ext cx="1749111" cy="550805"/>
        </p:xfrm>
        <a:graphic>
          <a:graphicData uri="http://schemas.openxmlformats.org/presentationml/2006/ole">
            <mc:AlternateContent xmlns:mc="http://schemas.openxmlformats.org/markup-compatibility/2006">
              <mc:Choice xmlns:v="urn:schemas-microsoft-com:vml" Requires="v">
                <p:oleObj spid="_x0000_s18726" name="Equation" r:id="rId9" imgW="2095200" imgH="660240" progId="Equation.DSMT4">
                  <p:embed/>
                </p:oleObj>
              </mc:Choice>
              <mc:Fallback>
                <p:oleObj name="Equation" r:id="rId9" imgW="2095200" imgH="660240" progId="Equation.DSMT4">
                  <p:embed/>
                  <p:pic>
                    <p:nvPicPr>
                      <p:cNvPr id="0" name=""/>
                      <p:cNvPicPr/>
                      <p:nvPr/>
                    </p:nvPicPr>
                    <p:blipFill>
                      <a:blip r:embed="rId10"/>
                      <a:stretch>
                        <a:fillRect/>
                      </a:stretch>
                    </p:blipFill>
                    <p:spPr>
                      <a:xfrm>
                        <a:off x="4933546" y="1902249"/>
                        <a:ext cx="1749111" cy="550805"/>
                      </a:xfrm>
                      <a:prstGeom prst="rect">
                        <a:avLst/>
                      </a:prstGeom>
                      <a:solidFill>
                        <a:schemeClr val="bg1"/>
                      </a:solidFill>
                      <a:ln>
                        <a:solidFill>
                          <a:schemeClr val="tx1"/>
                        </a:solidFill>
                      </a:ln>
                    </p:spPr>
                  </p:pic>
                </p:oleObj>
              </mc:Fallback>
            </mc:AlternateContent>
          </a:graphicData>
        </a:graphic>
      </p:graphicFrame>
      <p:graphicFrame>
        <p:nvGraphicFramePr>
          <p:cNvPr id="35" name="Object 34"/>
          <p:cNvGraphicFramePr>
            <a:graphicFrameLocks noChangeAspect="1"/>
          </p:cNvGraphicFramePr>
          <p:nvPr>
            <p:extLst/>
          </p:nvPr>
        </p:nvGraphicFramePr>
        <p:xfrm>
          <a:off x="3038574" y="977620"/>
          <a:ext cx="2735660" cy="766076"/>
        </p:xfrm>
        <a:graphic>
          <a:graphicData uri="http://schemas.openxmlformats.org/presentationml/2006/ole">
            <mc:AlternateContent xmlns:mc="http://schemas.openxmlformats.org/markup-compatibility/2006">
              <mc:Choice xmlns:v="urn:schemas-microsoft-com:vml" Requires="v">
                <p:oleObj spid="_x0000_s18727" name="Equation" r:id="rId11" imgW="1587240" imgH="444240" progId="Equation.DSMT4">
                  <p:embed/>
                </p:oleObj>
              </mc:Choice>
              <mc:Fallback>
                <p:oleObj name="Equation" r:id="rId11" imgW="1587240" imgH="444240" progId="Equation.DSMT4">
                  <p:embed/>
                  <p:pic>
                    <p:nvPicPr>
                      <p:cNvPr id="0" name=""/>
                      <p:cNvPicPr/>
                      <p:nvPr/>
                    </p:nvPicPr>
                    <p:blipFill>
                      <a:blip r:embed="rId12"/>
                      <a:stretch>
                        <a:fillRect/>
                      </a:stretch>
                    </p:blipFill>
                    <p:spPr>
                      <a:xfrm>
                        <a:off x="3038574" y="977620"/>
                        <a:ext cx="2735660" cy="766076"/>
                      </a:xfrm>
                      <a:prstGeom prst="rect">
                        <a:avLst/>
                      </a:prstGeom>
                      <a:solidFill>
                        <a:schemeClr val="accent4">
                          <a:lumMod val="20000"/>
                          <a:lumOff val="80000"/>
                        </a:schemeClr>
                      </a:solidFill>
                      <a:ln>
                        <a:solidFill>
                          <a:schemeClr val="tx1"/>
                        </a:solidFill>
                      </a:ln>
                    </p:spPr>
                  </p:pic>
                </p:oleObj>
              </mc:Fallback>
            </mc:AlternateContent>
          </a:graphicData>
        </a:graphic>
      </p:graphicFrame>
      <p:sp>
        <p:nvSpPr>
          <p:cNvPr id="19"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2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105</a:t>
            </a:fld>
            <a:endParaRPr lang="en-US" altLang="x-none" dirty="0"/>
          </a:p>
        </p:txBody>
      </p:sp>
      <p:sp>
        <p:nvSpPr>
          <p:cNvPr id="21" name="Footer Placeholder 3"/>
          <p:cNvSpPr txBox="1">
            <a:spLocks/>
          </p:cNvSpPr>
          <p:nvPr/>
        </p:nvSpPr>
        <p:spPr bwMode="auto">
          <a:xfrm>
            <a:off x="8198780" y="537665"/>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Tree>
    <p:extLst>
      <p:ext uri="{BB962C8B-B14F-4D97-AF65-F5344CB8AC3E}">
        <p14:creationId xmlns:p14="http://schemas.microsoft.com/office/powerpoint/2010/main" val="144561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1336033"/>
            <a:ext cx="9084833" cy="4664719"/>
          </a:xfrm>
          <a:solidFill>
            <a:schemeClr val="bg1"/>
          </a:solidFill>
        </p:spPr>
        <p:txBody>
          <a:bodyPr>
            <a:normAutofit fontScale="92500" lnSpcReduction="20000"/>
          </a:bodyPr>
          <a:lstStyle/>
          <a:p>
            <a:r>
              <a:rPr lang="en-US" sz="1800" dirty="0">
                <a:solidFill>
                  <a:srgbClr val="FF0000"/>
                </a:solidFill>
              </a:rPr>
              <a:t>Several </a:t>
            </a:r>
            <a:r>
              <a:rPr lang="en-US" sz="1800" i="1" dirty="0">
                <a:solidFill>
                  <a:srgbClr val="FF0000"/>
                </a:solidFill>
              </a:rPr>
              <a:t>tensions</a:t>
            </a:r>
          </a:p>
          <a:p>
            <a:pPr lvl="1"/>
            <a:r>
              <a:rPr lang="en-US" sz="1500" dirty="0">
                <a:sym typeface="Wingdings" panose="05000000000000000000" pitchFamily="2" charset="2"/>
              </a:rPr>
              <a:t>Other “tensions”: B(</a:t>
            </a:r>
            <a:r>
              <a:rPr lang="en-US" sz="1500" dirty="0" err="1">
                <a:sym typeface="Wingdings" panose="05000000000000000000" pitchFamily="2" charset="2"/>
              </a:rPr>
              <a:t>W</a:t>
            </a:r>
            <a:r>
              <a:rPr lang="en-US" sz="1500" dirty="0" err="1">
                <a:latin typeface="Symbol" panose="05050102010706020507" pitchFamily="18" charset="2"/>
                <a:sym typeface="Wingdings" panose="05000000000000000000" pitchFamily="2" charset="2"/>
              </a:rPr>
              <a:t>tn</a:t>
            </a:r>
            <a:r>
              <a:rPr lang="en-US" sz="1500" dirty="0">
                <a:latin typeface="Symbol" panose="05050102010706020507" pitchFamily="18" charset="2"/>
                <a:sym typeface="Wingdings" panose="05000000000000000000" pitchFamily="2" charset="2"/>
              </a:rPr>
              <a:t>)/B(</a:t>
            </a:r>
            <a:r>
              <a:rPr lang="en-US" sz="1500" dirty="0" err="1">
                <a:sym typeface="Wingdings" panose="05000000000000000000" pitchFamily="2" charset="2"/>
              </a:rPr>
              <a:t>W</a:t>
            </a:r>
            <a:r>
              <a:rPr lang="en-US" sz="1500" dirty="0" err="1">
                <a:latin typeface="Symbol" panose="05050102010706020507" pitchFamily="18" charset="2"/>
                <a:sym typeface="Wingdings" panose="05000000000000000000" pitchFamily="2" charset="2"/>
              </a:rPr>
              <a:t>mn</a:t>
            </a:r>
            <a:r>
              <a:rPr lang="en-US" sz="1500" dirty="0">
                <a:latin typeface="Symbol" panose="05050102010706020507" pitchFamily="18" charset="2"/>
                <a:sym typeface="Wingdings" panose="05000000000000000000" pitchFamily="2" charset="2"/>
              </a:rPr>
              <a:t>)</a:t>
            </a:r>
            <a:r>
              <a:rPr lang="en-US" sz="1500" dirty="0">
                <a:sym typeface="Wingdings" panose="05000000000000000000" pitchFamily="2" charset="2"/>
              </a:rPr>
              <a:t>, </a:t>
            </a:r>
            <a:r>
              <a:rPr lang="en-US" sz="1500" dirty="0">
                <a:latin typeface="Symbol" panose="05050102010706020507" pitchFamily="18" charset="2"/>
                <a:sym typeface="Wingdings" panose="05000000000000000000" pitchFamily="2" charset="2"/>
              </a:rPr>
              <a:t>e</a:t>
            </a:r>
            <a:r>
              <a:rPr lang="en-US" sz="1500" dirty="0">
                <a:sym typeface="Wingdings" panose="05000000000000000000" pitchFamily="2" charset="2"/>
              </a:rPr>
              <a:t>’/</a:t>
            </a:r>
            <a:r>
              <a:rPr lang="en-US" sz="1500" dirty="0">
                <a:latin typeface="Symbol" panose="05050102010706020507" pitchFamily="18" charset="2"/>
                <a:sym typeface="Wingdings" panose="05000000000000000000" pitchFamily="2" charset="2"/>
              </a:rPr>
              <a:t>e</a:t>
            </a:r>
            <a:r>
              <a:rPr lang="en-US" sz="1500" dirty="0">
                <a:sym typeface="Wingdings" panose="05000000000000000000" pitchFamily="2" charset="2"/>
              </a:rPr>
              <a:t> (kaons)</a:t>
            </a:r>
          </a:p>
          <a:p>
            <a:endParaRPr lang="en-US" sz="1800" dirty="0">
              <a:solidFill>
                <a:srgbClr val="FF0000"/>
              </a:solidFill>
              <a:sym typeface="Wingdings" panose="05000000000000000000" pitchFamily="2" charset="2"/>
            </a:endParaRPr>
          </a:p>
          <a:p>
            <a:r>
              <a:rPr lang="en-US" sz="1800" dirty="0">
                <a:solidFill>
                  <a:srgbClr val="FF0000"/>
                </a:solidFill>
                <a:sym typeface="Wingdings" panose="05000000000000000000" pitchFamily="2" charset="2"/>
              </a:rPr>
              <a:t>But, many constraints as well</a:t>
            </a:r>
          </a:p>
          <a:p>
            <a:pPr lvl="1"/>
            <a:r>
              <a:rPr lang="en-US" sz="1500" dirty="0">
                <a:sym typeface="Wingdings" panose="05000000000000000000" pitchFamily="2" charset="2"/>
              </a:rPr>
              <a:t>No direct signatures from CMS or ATLAS</a:t>
            </a:r>
          </a:p>
          <a:p>
            <a:pPr lvl="1"/>
            <a:r>
              <a:rPr lang="en-US" sz="1500" b="1" dirty="0">
                <a:sym typeface="Wingdings" panose="05000000000000000000" pitchFamily="2" charset="2"/>
              </a:rPr>
              <a:t>B</a:t>
            </a:r>
            <a:r>
              <a:rPr lang="en-US" sz="1500" dirty="0">
                <a:sym typeface="Wingdings" panose="05000000000000000000" pitchFamily="2" charset="2"/>
              </a:rPr>
              <a:t>(</a:t>
            </a:r>
            <a:r>
              <a:rPr lang="en-US" sz="1500" dirty="0" err="1">
                <a:sym typeface="Wingdings" panose="05000000000000000000" pitchFamily="2" charset="2"/>
              </a:rPr>
              <a:t>B</a:t>
            </a:r>
            <a:r>
              <a:rPr lang="en-US" sz="1500" baseline="-25000" dirty="0" err="1">
                <a:sym typeface="Wingdings" panose="05000000000000000000" pitchFamily="2" charset="2"/>
              </a:rPr>
              <a:t>s</a:t>
            </a:r>
            <a:r>
              <a:rPr lang="en-US" sz="1500" dirty="0" err="1">
                <a:sym typeface="Wingdings" panose="05000000000000000000" pitchFamily="2" charset="2"/>
              </a:rPr>
              <a:t></a:t>
            </a:r>
            <a:r>
              <a:rPr lang="en-US" sz="1500" dirty="0" err="1">
                <a:latin typeface="Symbol" panose="05050102010706020507" pitchFamily="18" charset="2"/>
                <a:sym typeface="Wingdings" panose="05000000000000000000" pitchFamily="2" charset="2"/>
              </a:rPr>
              <a:t>m</a:t>
            </a:r>
            <a:r>
              <a:rPr lang="en-US" sz="1500" baseline="30000" dirty="0" err="1">
                <a:latin typeface="Symbol" panose="05050102010706020507" pitchFamily="18" charset="2"/>
                <a:sym typeface="Wingdings" panose="05000000000000000000" pitchFamily="2" charset="2"/>
              </a:rPr>
              <a:t>+</a:t>
            </a:r>
            <a:r>
              <a:rPr lang="en-US" sz="1500" dirty="0" err="1">
                <a:latin typeface="Symbol" panose="05050102010706020507" pitchFamily="18" charset="2"/>
                <a:sym typeface="Wingdings" panose="05000000000000000000" pitchFamily="2" charset="2"/>
              </a:rPr>
              <a:t>m</a:t>
            </a:r>
            <a:r>
              <a:rPr lang="en-US" sz="1500" baseline="30000" dirty="0">
                <a:latin typeface="Symbol" panose="05050102010706020507" pitchFamily="18" charset="2"/>
                <a:sym typeface="Wingdings" panose="05000000000000000000" pitchFamily="2" charset="2"/>
              </a:rPr>
              <a:t>-</a:t>
            </a:r>
            <a:r>
              <a:rPr lang="en-US" sz="1500" dirty="0">
                <a:latin typeface="Symbol" panose="05050102010706020507" pitchFamily="18" charset="2"/>
                <a:sym typeface="Wingdings" panose="05000000000000000000" pitchFamily="2" charset="2"/>
              </a:rPr>
              <a:t>)</a:t>
            </a:r>
          </a:p>
          <a:p>
            <a:pPr lvl="1"/>
            <a:r>
              <a:rPr lang="en-US" sz="1500" dirty="0">
                <a:sym typeface="Wingdings" panose="05000000000000000000" pitchFamily="2" charset="2"/>
              </a:rPr>
              <a:t>B</a:t>
            </a:r>
            <a:r>
              <a:rPr lang="en-US" sz="1500" baseline="-25000" dirty="0">
                <a:sym typeface="Wingdings" panose="05000000000000000000" pitchFamily="2" charset="2"/>
              </a:rPr>
              <a:t>(s) </a:t>
            </a:r>
            <a:r>
              <a:rPr lang="en-US" sz="1500" dirty="0">
                <a:sym typeface="Wingdings" panose="05000000000000000000" pitchFamily="2" charset="2"/>
              </a:rPr>
              <a:t>mixing.</a:t>
            </a:r>
          </a:p>
          <a:p>
            <a:pPr lvl="1"/>
            <a:r>
              <a:rPr lang="en-US" sz="1500" b="1" dirty="0">
                <a:sym typeface="Wingdings" panose="05000000000000000000" pitchFamily="2" charset="2"/>
              </a:rPr>
              <a:t>B</a:t>
            </a:r>
            <a:r>
              <a:rPr lang="en-US" sz="1500" dirty="0">
                <a:sym typeface="Wingdings" panose="05000000000000000000" pitchFamily="2" charset="2"/>
              </a:rPr>
              <a:t>(</a:t>
            </a:r>
            <a:r>
              <a:rPr lang="en-US" sz="1500" i="1" dirty="0" err="1">
                <a:sym typeface="Wingdings" panose="05000000000000000000" pitchFamily="2" charset="2"/>
              </a:rPr>
              <a:t>b</a:t>
            </a:r>
            <a:r>
              <a:rPr lang="en-US" sz="1500" dirty="0" err="1">
                <a:sym typeface="Wingdings" panose="05000000000000000000" pitchFamily="2" charset="2"/>
              </a:rPr>
              <a:t></a:t>
            </a:r>
            <a:r>
              <a:rPr lang="en-US" sz="1500" i="1" dirty="0" err="1">
                <a:sym typeface="Wingdings" panose="05000000000000000000" pitchFamily="2" charset="2"/>
              </a:rPr>
              <a:t>s</a:t>
            </a:r>
            <a:r>
              <a:rPr lang="en-US" sz="1500" dirty="0" err="1">
                <a:latin typeface="Symbol" panose="05050102010706020507" pitchFamily="18" charset="2"/>
                <a:sym typeface="Wingdings" panose="05000000000000000000" pitchFamily="2" charset="2"/>
              </a:rPr>
              <a:t>g</a:t>
            </a:r>
            <a:r>
              <a:rPr lang="en-US" sz="1500" dirty="0">
                <a:sym typeface="Wingdings" panose="05000000000000000000" pitchFamily="2" charset="2"/>
              </a:rPr>
              <a:t>) </a:t>
            </a:r>
          </a:p>
          <a:p>
            <a:pPr lvl="1"/>
            <a:r>
              <a:rPr lang="en-US" sz="1500" b="1" dirty="0" err="1">
                <a:sym typeface="Wingdings" panose="05000000000000000000" pitchFamily="2" charset="2"/>
              </a:rPr>
              <a:t>B</a:t>
            </a:r>
            <a:r>
              <a:rPr lang="en-US" sz="1500" b="1" baseline="-25000" dirty="0" err="1">
                <a:sym typeface="Wingdings" panose="05000000000000000000" pitchFamily="2" charset="2"/>
              </a:rPr>
              <a:t>c</a:t>
            </a:r>
            <a:r>
              <a:rPr lang="en-US" sz="1500" b="1" dirty="0">
                <a:sym typeface="Wingdings" panose="05000000000000000000" pitchFamily="2" charset="2"/>
              </a:rPr>
              <a:t> lifetime </a:t>
            </a:r>
            <a:r>
              <a:rPr lang="en-US" sz="1425" dirty="0">
                <a:sym typeface="Wingdings" panose="05000000000000000000" pitchFamily="2" charset="2"/>
              </a:rPr>
              <a:t>(see Alonso at al, arXiv:1611.06676)</a:t>
            </a:r>
          </a:p>
          <a:p>
            <a:pPr lvl="1"/>
            <a:r>
              <a:rPr lang="en-US" sz="1500" b="1" dirty="0">
                <a:sym typeface="Wingdings" panose="05000000000000000000" pitchFamily="2" charset="2"/>
              </a:rPr>
              <a:t>B</a:t>
            </a:r>
            <a:r>
              <a:rPr lang="en-US" sz="1500" dirty="0">
                <a:sym typeface="Wingdings" panose="05000000000000000000" pitchFamily="2" charset="2"/>
              </a:rPr>
              <a:t>(</a:t>
            </a:r>
            <a:r>
              <a:rPr lang="en-US" sz="1500" dirty="0">
                <a:latin typeface="Symbol" panose="05050102010706020507" pitchFamily="18" charset="2"/>
                <a:sym typeface="Wingdings" panose="05000000000000000000" pitchFamily="2" charset="2"/>
              </a:rPr>
              <a:t>t</a:t>
            </a:r>
            <a:r>
              <a:rPr lang="en-US" sz="1500" dirty="0">
                <a:sym typeface="Wingdings" panose="05000000000000000000" pitchFamily="2" charset="2"/>
              </a:rPr>
              <a:t>(</a:t>
            </a:r>
            <a:r>
              <a:rPr lang="en-US" sz="1500" dirty="0" err="1">
                <a:latin typeface="Symbol" panose="05050102010706020507" pitchFamily="18" charset="2"/>
                <a:sym typeface="Wingdings" panose="05000000000000000000" pitchFamily="2" charset="2"/>
              </a:rPr>
              <a:t>m,</a:t>
            </a:r>
            <a:r>
              <a:rPr lang="en-US" sz="1500" i="1" dirty="0" err="1">
                <a:sym typeface="Wingdings" panose="05000000000000000000" pitchFamily="2" charset="2"/>
              </a:rPr>
              <a:t>e</a:t>
            </a:r>
            <a:r>
              <a:rPr lang="en-US" sz="1500" dirty="0">
                <a:latin typeface="Symbol" panose="05050102010706020507" pitchFamily="18" charset="2"/>
                <a:sym typeface="Wingdings" panose="05000000000000000000" pitchFamily="2" charset="2"/>
              </a:rPr>
              <a:t>)</a:t>
            </a:r>
            <a:r>
              <a:rPr lang="en-US" sz="1500" dirty="0" err="1">
                <a:latin typeface="Symbol" panose="05050102010706020507" pitchFamily="18" charset="2"/>
                <a:sym typeface="Wingdings" panose="05000000000000000000" pitchFamily="2" charset="2"/>
              </a:rPr>
              <a:t>nn</a:t>
            </a:r>
            <a:r>
              <a:rPr lang="en-US" sz="1500" dirty="0">
                <a:sym typeface="Wingdings" panose="05000000000000000000" pitchFamily="2" charset="2"/>
              </a:rPr>
              <a:t>), rare/forbidden </a:t>
            </a:r>
            <a:r>
              <a:rPr lang="en-US" sz="1500" dirty="0">
                <a:latin typeface="Symbol" panose="05050102010706020507" pitchFamily="18" charset="2"/>
                <a:sym typeface="Wingdings" panose="05000000000000000000" pitchFamily="2" charset="2"/>
              </a:rPr>
              <a:t>t</a:t>
            </a:r>
            <a:r>
              <a:rPr lang="en-US" sz="1500" dirty="0">
                <a:sym typeface="Wingdings" panose="05000000000000000000" pitchFamily="2" charset="2"/>
              </a:rPr>
              <a:t> decays, .. </a:t>
            </a:r>
          </a:p>
          <a:p>
            <a:pPr lvl="1"/>
            <a:r>
              <a:rPr lang="en-US" sz="1500" dirty="0">
                <a:sym typeface="Wingdings" panose="05000000000000000000" pitchFamily="2" charset="2"/>
              </a:rPr>
              <a:t>+ many others</a:t>
            </a:r>
          </a:p>
          <a:p>
            <a:pPr marL="0" indent="0">
              <a:buNone/>
            </a:pPr>
            <a:endParaRPr lang="en-US" sz="1800" dirty="0">
              <a:solidFill>
                <a:srgbClr val="FF0000"/>
              </a:solidFill>
              <a:sym typeface="Wingdings" panose="05000000000000000000" pitchFamily="2" charset="2"/>
            </a:endParaRPr>
          </a:p>
          <a:p>
            <a:r>
              <a:rPr lang="en-US" sz="1800" dirty="0">
                <a:solidFill>
                  <a:srgbClr val="FF0000"/>
                </a:solidFill>
                <a:sym typeface="Wingdings" panose="05000000000000000000" pitchFamily="2" charset="2"/>
              </a:rPr>
              <a:t>A number of possibilities for NP to explain one or more of these deviations</a:t>
            </a:r>
          </a:p>
          <a:p>
            <a:pPr lvl="1"/>
            <a:r>
              <a:rPr lang="en-US" sz="1500" dirty="0">
                <a:sym typeface="Wingdings" panose="05000000000000000000" pitchFamily="2" charset="2"/>
              </a:rPr>
              <a:t>Scalar or vector </a:t>
            </a:r>
            <a:r>
              <a:rPr lang="en-US" sz="1500" dirty="0" err="1">
                <a:sym typeface="Wingdings" panose="05000000000000000000" pitchFamily="2" charset="2"/>
              </a:rPr>
              <a:t>leptoquarks</a:t>
            </a:r>
            <a:r>
              <a:rPr lang="en-US" sz="1500" dirty="0">
                <a:sym typeface="Wingdings" panose="05000000000000000000" pitchFamily="2" charset="2"/>
              </a:rPr>
              <a:t>, H</a:t>
            </a:r>
            <a:r>
              <a:rPr lang="en-US" sz="1500" baseline="30000" dirty="0">
                <a:sym typeface="Wingdings" panose="05000000000000000000" pitchFamily="2" charset="2"/>
              </a:rPr>
              <a:t>+</a:t>
            </a:r>
            <a:r>
              <a:rPr lang="en-US" sz="1500" dirty="0">
                <a:sym typeface="Wingdings" panose="05000000000000000000" pitchFamily="2" charset="2"/>
              </a:rPr>
              <a:t>, Z’, W’</a:t>
            </a:r>
          </a:p>
          <a:p>
            <a:pPr lvl="1"/>
            <a:r>
              <a:rPr lang="en-US" sz="1500" dirty="0">
                <a:sym typeface="Wingdings" panose="05000000000000000000" pitchFamily="2" charset="2"/>
              </a:rPr>
              <a:t>Analysis of Wilson coefficients can help identify the form of the interaction.</a:t>
            </a:r>
          </a:p>
          <a:p>
            <a:pPr lvl="1"/>
            <a:r>
              <a:rPr lang="en-US" sz="1500" dirty="0">
                <a:solidFill>
                  <a:srgbClr val="0000FF"/>
                </a:solidFill>
                <a:sym typeface="Wingdings" panose="05000000000000000000" pitchFamily="2" charset="2"/>
              </a:rPr>
              <a:t>Or, is it SM with theory and/or experimental errors underestimated ?</a:t>
            </a:r>
          </a:p>
          <a:p>
            <a:pPr lvl="1"/>
            <a:r>
              <a:rPr lang="en-US" sz="1500" dirty="0">
                <a:sym typeface="Wingdings" panose="05000000000000000000" pitchFamily="2" charset="2"/>
              </a:rPr>
              <a:t>Extensive presentations at the </a:t>
            </a:r>
            <a:r>
              <a:rPr lang="en-US" sz="1500" dirty="0">
                <a:sym typeface="Wingdings" panose="05000000000000000000" pitchFamily="2" charset="2"/>
                <a:hlinkClick r:id="rId2"/>
              </a:rPr>
              <a:t>Instant Workshop on B anomalies</a:t>
            </a:r>
            <a:r>
              <a:rPr lang="en-US" sz="1500" dirty="0">
                <a:sym typeface="Wingdings" panose="05000000000000000000" pitchFamily="2" charset="2"/>
              </a:rPr>
              <a:t> (May 17, 2017)</a:t>
            </a:r>
            <a:endParaRPr lang="en-US" sz="1500" dirty="0">
              <a:solidFill>
                <a:srgbClr val="0000FF"/>
              </a:solidFill>
              <a:sym typeface="Wingdings" panose="05000000000000000000" pitchFamily="2" charset="2"/>
            </a:endParaRPr>
          </a:p>
          <a:p>
            <a:pPr lvl="1"/>
            <a:endParaRPr lang="en-US" sz="1500" dirty="0">
              <a:sym typeface="Wingdings" panose="05000000000000000000" pitchFamily="2" charset="2"/>
            </a:endParaRPr>
          </a:p>
          <a:p>
            <a:r>
              <a:rPr lang="en-US" sz="1800" b="1" dirty="0">
                <a:solidFill>
                  <a:srgbClr val="0000FF"/>
                </a:solidFill>
                <a:sym typeface="Wingdings" panose="05000000000000000000" pitchFamily="2" charset="2"/>
              </a:rPr>
              <a:t>Improved precision (</a:t>
            </a:r>
            <a:r>
              <a:rPr lang="en-US" sz="1800" b="1" dirty="0" err="1">
                <a:solidFill>
                  <a:srgbClr val="0000FF"/>
                </a:solidFill>
                <a:sym typeface="Wingdings" panose="05000000000000000000" pitchFamily="2" charset="2"/>
              </a:rPr>
              <a:t>expt</a:t>
            </a:r>
            <a:r>
              <a:rPr lang="en-US" sz="1800" b="1" dirty="0">
                <a:solidFill>
                  <a:srgbClr val="0000FF"/>
                </a:solidFill>
                <a:sym typeface="Wingdings" panose="05000000000000000000" pitchFamily="2" charset="2"/>
              </a:rPr>
              <a:t> + theory) should provide some illumination here..</a:t>
            </a:r>
          </a:p>
          <a:p>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0122" y="980728"/>
            <a:ext cx="3204107" cy="2976364"/>
          </a:xfrm>
          <a:prstGeom prst="rect">
            <a:avLst/>
          </a:prstGeom>
        </p:spPr>
      </p:pic>
      <p:sp>
        <p:nvSpPr>
          <p:cNvPr id="2" name="Title 1"/>
          <p:cNvSpPr>
            <a:spLocks noGrp="1"/>
          </p:cNvSpPr>
          <p:nvPr>
            <p:ph type="title"/>
          </p:nvPr>
        </p:nvSpPr>
        <p:spPr>
          <a:xfrm>
            <a:off x="1847528" y="162930"/>
            <a:ext cx="7886700" cy="478781"/>
          </a:xfrm>
        </p:spPr>
        <p:txBody>
          <a:bodyPr>
            <a:normAutofit fontScale="90000"/>
          </a:bodyPr>
          <a:lstStyle/>
          <a:p>
            <a:r>
              <a:rPr lang="en-US" b="1" dirty="0" smtClean="0">
                <a:solidFill>
                  <a:srgbClr val="C00000"/>
                </a:solidFill>
              </a:rPr>
              <a:t>Summary of anomalies</a:t>
            </a:r>
            <a:endParaRPr lang="en-US" b="1" dirty="0">
              <a:solidFill>
                <a:srgbClr val="C00000"/>
              </a:solidFill>
            </a:endParaRPr>
          </a:p>
        </p:txBody>
      </p:sp>
      <p:cxnSp>
        <p:nvCxnSpPr>
          <p:cNvPr id="6" name="Straight Connector 5"/>
          <p:cNvCxnSpPr/>
          <p:nvPr/>
        </p:nvCxnSpPr>
        <p:spPr>
          <a:xfrm flipV="1">
            <a:off x="3032762" y="4358864"/>
            <a:ext cx="1129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90153" y="1118385"/>
            <a:ext cx="1202573" cy="784830"/>
          </a:xfrm>
          <a:prstGeom prst="rect">
            <a:avLst/>
          </a:prstGeom>
          <a:noFill/>
        </p:spPr>
        <p:txBody>
          <a:bodyPr wrap="none" rtlCol="0">
            <a:spAutoFit/>
          </a:bodyPr>
          <a:lstStyle/>
          <a:p>
            <a:r>
              <a:rPr lang="en-US" sz="1500" dirty="0">
                <a:latin typeface="Times New Roman" panose="02020603050405020304" pitchFamily="18" charset="0"/>
              </a:rPr>
              <a:t>Cartoon</a:t>
            </a:r>
            <a:br>
              <a:rPr lang="en-US" sz="1500" dirty="0">
                <a:latin typeface="Times New Roman" panose="02020603050405020304" pitchFamily="18" charset="0"/>
              </a:rPr>
            </a:br>
            <a:r>
              <a:rPr lang="en-US" sz="1500" dirty="0">
                <a:latin typeface="Times New Roman" panose="02020603050405020304" pitchFamily="18" charset="0"/>
              </a:rPr>
              <a:t>adapted from</a:t>
            </a:r>
            <a:br>
              <a:rPr lang="en-US" sz="1500" dirty="0">
                <a:latin typeface="Times New Roman" panose="02020603050405020304" pitchFamily="18" charset="0"/>
              </a:rPr>
            </a:br>
            <a:r>
              <a:rPr lang="en-US" sz="1500" dirty="0">
                <a:latin typeface="Times New Roman" panose="02020603050405020304" pitchFamily="18" charset="0"/>
              </a:rPr>
              <a:t>A. </a:t>
            </a:r>
            <a:r>
              <a:rPr lang="en-US" sz="1500" dirty="0" err="1">
                <a:latin typeface="Times New Roman" panose="02020603050405020304" pitchFamily="18" charset="0"/>
              </a:rPr>
              <a:t>Crivellin</a:t>
            </a:r>
            <a:endParaRPr lang="en-US" sz="1500" dirty="0">
              <a:latin typeface="Times New Roman" panose="02020603050405020304" pitchFamily="18" charset="0"/>
            </a:endParaRPr>
          </a:p>
        </p:txBody>
      </p:sp>
      <p:sp>
        <p:nvSpPr>
          <p:cNvPr id="10" name="Footer Placeholder 3"/>
          <p:cNvSpPr txBox="1">
            <a:spLocks/>
          </p:cNvSpPr>
          <p:nvPr/>
        </p:nvSpPr>
        <p:spPr bwMode="auto">
          <a:xfrm>
            <a:off x="8198780" y="537665"/>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13"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4"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15" name="Slide Number Placeholder 3"/>
          <p:cNvSpPr>
            <a:spLocks noGrp="1"/>
          </p:cNvSpPr>
          <p:nvPr>
            <p:ph type="sldNum" sz="quarter" idx="10"/>
          </p:nvPr>
        </p:nvSpPr>
        <p:spPr>
          <a:xfrm>
            <a:off x="8686800" y="6245225"/>
            <a:ext cx="1524000" cy="476250"/>
          </a:xfrm>
        </p:spPr>
        <p:txBody>
          <a:bodyPr/>
          <a:lstStyle/>
          <a:p>
            <a:pPr>
              <a:defRPr/>
            </a:pPr>
            <a:r>
              <a:rPr lang="en-US" altLang="x-none" dirty="0" smtClean="0"/>
              <a:t>106</a:t>
            </a:r>
            <a:endParaRPr lang="en-US" altLang="x-none" dirty="0"/>
          </a:p>
        </p:txBody>
      </p:sp>
    </p:spTree>
    <p:extLst>
      <p:ext uri="{BB962C8B-B14F-4D97-AF65-F5344CB8AC3E}">
        <p14:creationId xmlns:p14="http://schemas.microsoft.com/office/powerpoint/2010/main" val="37530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t>
            </a:r>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107</a:t>
            </a:fld>
            <a:endParaRPr lang="en-US" altLang="x-none"/>
          </a:p>
        </p:txBody>
      </p:sp>
      <p:sp>
        <p:nvSpPr>
          <p:cNvPr id="6" name="Date Placeholder 5"/>
          <p:cNvSpPr>
            <a:spLocks noGrp="1"/>
          </p:cNvSpPr>
          <p:nvPr>
            <p:ph type="dt" sz="half" idx="12"/>
          </p:nvPr>
        </p:nvSpPr>
        <p:spPr/>
        <p:txBody>
          <a:bodyPr/>
          <a:lstStyle/>
          <a:p>
            <a:pPr>
              <a:defRPr/>
            </a:pPr>
            <a:r>
              <a:rPr lang="en-US" smtClean="0"/>
              <a:t>TAE 2017 Benasque, September 8-10</a:t>
            </a:r>
            <a:endParaRPr lang="en-US"/>
          </a:p>
        </p:txBody>
      </p:sp>
      <p:sp>
        <p:nvSpPr>
          <p:cNvPr id="7"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8350074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4624"/>
            <a:ext cx="11684000" cy="540296"/>
          </a:xfrm>
        </p:spPr>
        <p:txBody>
          <a:bodyPr/>
          <a:lstStyle/>
          <a:p>
            <a:r>
              <a:rPr lang="en-US" b="1" dirty="0" smtClean="0">
                <a:solidFill>
                  <a:srgbClr val="C00000"/>
                </a:solidFill>
              </a:rPr>
              <a:t>Tetra and </a:t>
            </a:r>
            <a:r>
              <a:rPr lang="en-US" b="1" dirty="0" err="1" smtClean="0">
                <a:solidFill>
                  <a:srgbClr val="C00000"/>
                </a:solidFill>
              </a:rPr>
              <a:t>pentaquarks</a:t>
            </a:r>
            <a:endParaRPr lang="en-US" dirty="0"/>
          </a:p>
        </p:txBody>
      </p:sp>
      <p:sp>
        <p:nvSpPr>
          <p:cNvPr id="3" name="Content Placeholder 2"/>
          <p:cNvSpPr>
            <a:spLocks noGrp="1"/>
          </p:cNvSpPr>
          <p:nvPr>
            <p:ph idx="1"/>
          </p:nvPr>
        </p:nvSpPr>
        <p:spPr>
          <a:xfrm>
            <a:off x="6514256" y="584921"/>
            <a:ext cx="5486400" cy="2123999"/>
          </a:xfrm>
        </p:spPr>
        <p:txBody>
          <a:bodyPr>
            <a:normAutofit fontScale="77500" lnSpcReduction="20000"/>
          </a:bodyPr>
          <a:lstStyle/>
          <a:p>
            <a:r>
              <a:rPr lang="en-US" sz="2000" dirty="0" smtClean="0"/>
              <a:t>28 June 2016: </a:t>
            </a:r>
            <a:r>
              <a:rPr lang="en-US" sz="2000" dirty="0" err="1" smtClean="0"/>
              <a:t>LHCb</a:t>
            </a:r>
            <a:r>
              <a:rPr lang="en-US" sz="2000" dirty="0"/>
              <a:t> </a:t>
            </a:r>
            <a:r>
              <a:rPr lang="en-US" sz="2000" dirty="0" smtClean="0"/>
              <a:t>reported </a:t>
            </a:r>
            <a:r>
              <a:rPr lang="en-US" sz="2000" dirty="0"/>
              <a:t>the observation of three new "exotic" </a:t>
            </a:r>
            <a:r>
              <a:rPr lang="en-US" sz="2000" dirty="0" smtClean="0"/>
              <a:t>particles</a:t>
            </a:r>
            <a:r>
              <a:rPr lang="en-US" sz="2000" dirty="0"/>
              <a:t> X(4274), X(4500) and X(4700) </a:t>
            </a:r>
            <a:r>
              <a:rPr lang="en-US" sz="2000" dirty="0" smtClean="0"/>
              <a:t>and </a:t>
            </a:r>
            <a:r>
              <a:rPr lang="en-US" sz="2000" dirty="0"/>
              <a:t>the confirmation of the existence of </a:t>
            </a:r>
            <a:r>
              <a:rPr lang="en-US" sz="2000" dirty="0" smtClean="0"/>
              <a:t>X(4140) (already seen by CDF) in the analysis of final </a:t>
            </a:r>
            <a:r>
              <a:rPr lang="en-US" sz="2000" dirty="0"/>
              <a:t>J/</a:t>
            </a:r>
            <a:r>
              <a:rPr lang="en-US" sz="2000" dirty="0" err="1"/>
              <a:t>ψφ</a:t>
            </a:r>
            <a:r>
              <a:rPr lang="en-US" sz="2000" dirty="0"/>
              <a:t> </a:t>
            </a:r>
            <a:r>
              <a:rPr lang="en-US" sz="2000" dirty="0" smtClean="0"/>
              <a:t> states.</a:t>
            </a:r>
          </a:p>
          <a:p>
            <a:r>
              <a:rPr lang="en-US" sz="2000" dirty="0" smtClean="0"/>
              <a:t> These </a:t>
            </a:r>
            <a:r>
              <a:rPr lang="en-US" sz="2000" dirty="0"/>
              <a:t>particles </a:t>
            </a:r>
            <a:r>
              <a:rPr lang="en-US" sz="2000" dirty="0" smtClean="0"/>
              <a:t>seem</a:t>
            </a:r>
            <a:r>
              <a:rPr lang="en-US" sz="2000" dirty="0"/>
              <a:t> to be formed by </a:t>
            </a:r>
            <a:r>
              <a:rPr lang="en-US" sz="2000" dirty="0" smtClean="0"/>
              <a:t>two </a:t>
            </a:r>
            <a:r>
              <a:rPr lang="en-US" sz="2000" dirty="0"/>
              <a:t>quarks and two antiquarks </a:t>
            </a:r>
            <a:r>
              <a:rPr lang="en-US" sz="2000" dirty="0" smtClean="0"/>
              <a:t>(</a:t>
            </a:r>
            <a:r>
              <a:rPr lang="en-US" sz="2000" dirty="0" err="1" smtClean="0"/>
              <a:t>tetraquark</a:t>
            </a:r>
            <a:r>
              <a:rPr lang="en-US" sz="2000" dirty="0"/>
              <a:t>). </a:t>
            </a:r>
            <a:endParaRPr lang="en-US" sz="2000" dirty="0" smtClean="0"/>
          </a:p>
          <a:p>
            <a:pPr lvl="1"/>
            <a:r>
              <a:rPr lang="en-US" sz="1600" dirty="0" smtClean="0"/>
              <a:t>An alternative interpretation: strange </a:t>
            </a:r>
            <a:r>
              <a:rPr lang="en-US" sz="1600" dirty="0"/>
              <a:t>charm charged meson pairs D</a:t>
            </a:r>
            <a:r>
              <a:rPr lang="en-US" sz="1600" baseline="-25000" dirty="0"/>
              <a:t>s</a:t>
            </a:r>
            <a:r>
              <a:rPr lang="en-US" sz="1600" dirty="0"/>
              <a:t> D</a:t>
            </a:r>
            <a:r>
              <a:rPr lang="en-US" sz="1600" baseline="-25000" dirty="0"/>
              <a:t>s</a:t>
            </a:r>
            <a:r>
              <a:rPr lang="en-US" sz="1600" baseline="30000" dirty="0"/>
              <a:t>*</a:t>
            </a:r>
            <a:r>
              <a:rPr lang="en-US" sz="1600" dirty="0"/>
              <a:t> bouncing off each other and rearranging their quark content to emerge as a J/</a:t>
            </a:r>
            <a:r>
              <a:rPr lang="en-US" sz="1600" dirty="0" err="1"/>
              <a:t>ψφ</a:t>
            </a:r>
            <a:r>
              <a:rPr lang="en-US" sz="1600" dirty="0"/>
              <a:t> </a:t>
            </a:r>
            <a:r>
              <a:rPr lang="en-US" sz="1600" dirty="0" smtClean="0"/>
              <a:t>system.</a:t>
            </a:r>
            <a:endParaRPr lang="en-US" sz="16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108</a:t>
            </a:fld>
            <a:endParaRPr lang="en-US" altLang="x-none"/>
          </a:p>
        </p:txBody>
      </p:sp>
      <p:sp>
        <p:nvSpPr>
          <p:cNvPr id="5" name="Footer Placeholder 4"/>
          <p:cNvSpPr>
            <a:spLocks noGrp="1"/>
          </p:cNvSpPr>
          <p:nvPr>
            <p:ph type="ftr" sz="quarter" idx="11"/>
          </p:nvPr>
        </p:nvSpPr>
        <p:spPr/>
        <p:txBody>
          <a:bodyPr/>
          <a:lstStyle/>
          <a:p>
            <a:pPr>
              <a:defRPr/>
            </a:pPr>
            <a:r>
              <a:rPr lang="en-US" altLang="x-none" b="1" smtClean="0">
                <a:ea typeface="ＭＳ Ｐゴシック" charset="-128"/>
              </a:rPr>
              <a:t>Cibrán Santamarina </a:t>
            </a:r>
          </a:p>
          <a:p>
            <a:pPr>
              <a:defRPr/>
            </a:pPr>
            <a:r>
              <a:rPr lang="en-US" altLang="x-none" sz="1200" i="1" smtClean="0">
                <a:ea typeface="ＭＳ Ｐゴシック" charset="-128"/>
              </a:rPr>
              <a:t>Universidade de Santiago de Compostela</a:t>
            </a:r>
            <a:endParaRPr lang="en-US" altLang="x-none" sz="1200" i="1" dirty="0"/>
          </a:p>
        </p:txBody>
      </p:sp>
      <p:sp>
        <p:nvSpPr>
          <p:cNvPr id="6" name="Date Placeholder 5"/>
          <p:cNvSpPr>
            <a:spLocks noGrp="1"/>
          </p:cNvSpPr>
          <p:nvPr>
            <p:ph type="dt" sz="half" idx="12"/>
          </p:nvPr>
        </p:nvSpPr>
        <p:spPr>
          <a:xfrm>
            <a:off x="713966" y="6245225"/>
            <a:ext cx="3149600" cy="476250"/>
          </a:xfrm>
        </p:spPr>
        <p:txBody>
          <a:bodyPr/>
          <a:lstStyle/>
          <a:p>
            <a:pPr>
              <a:defRPr/>
            </a:pPr>
            <a:r>
              <a:rPr lang="en-US" smtClean="0"/>
              <a:t>TAE 2017 Benasque, September 8-10</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511" y="2636912"/>
            <a:ext cx="5041221" cy="3415227"/>
          </a:xfrm>
          <a:prstGeom prst="rect">
            <a:avLst/>
          </a:prstGeom>
        </p:spPr>
      </p:pic>
      <p:sp>
        <p:nvSpPr>
          <p:cNvPr id="8" name="Content Placeholder 2"/>
          <p:cNvSpPr txBox="1">
            <a:spLocks/>
          </p:cNvSpPr>
          <p:nvPr/>
        </p:nvSpPr>
        <p:spPr bwMode="auto">
          <a:xfrm>
            <a:off x="692932" y="584959"/>
            <a:ext cx="5486400" cy="140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ヒラギノ角ゴ Pro W3" charset="-128"/>
              </a:defRPr>
            </a:lvl2pPr>
            <a:lvl3pPr marL="1143000" indent="-228600" algn="l" rtl="0" eaLnBrk="1" fontAlgn="base" hangingPunct="1">
              <a:spcBef>
                <a:spcPct val="20000"/>
              </a:spcBef>
              <a:spcAft>
                <a:spcPct val="0"/>
              </a:spcAft>
              <a:buChar char="•"/>
              <a:defRPr sz="2400">
                <a:solidFill>
                  <a:schemeClr val="tx1"/>
                </a:solidFill>
                <a:latin typeface="+mn-lt"/>
                <a:ea typeface="ヒラギノ角ゴ Pro W3" charset="-128"/>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charset="-128"/>
              </a:defRPr>
            </a:lvl4pPr>
            <a:lvl5pPr marL="2057400" indent="-228600" algn="l" rtl="0" eaLnBrk="1" fontAlgn="base" hangingPunct="1">
              <a:spcBef>
                <a:spcPct val="20000"/>
              </a:spcBef>
              <a:spcAft>
                <a:spcPct val="0"/>
              </a:spcAft>
              <a:buChar char="»"/>
              <a:defRPr sz="2000">
                <a:solidFill>
                  <a:schemeClr val="tx1"/>
                </a:solidFill>
                <a:latin typeface="+mn-lt"/>
                <a:ea typeface="ヒラギノ角ゴ Pro W3" charset="-128"/>
              </a:defRPr>
            </a:lvl5pPr>
            <a:lvl6pPr marL="2514600" indent="-228600" algn="l" rtl="0" eaLnBrk="1" fontAlgn="base" hangingPunct="1">
              <a:spcBef>
                <a:spcPct val="20000"/>
              </a:spcBef>
              <a:spcAft>
                <a:spcPct val="0"/>
              </a:spcAft>
              <a:buChar char="»"/>
              <a:defRPr sz="2000">
                <a:solidFill>
                  <a:schemeClr val="tx1"/>
                </a:solidFill>
                <a:latin typeface="+mn-lt"/>
                <a:ea typeface="ヒラギノ角ゴ Pro W3" charset="-128"/>
              </a:defRPr>
            </a:lvl6pPr>
            <a:lvl7pPr marL="2971800" indent="-228600" algn="l" rtl="0" eaLnBrk="1" fontAlgn="base" hangingPunct="1">
              <a:spcBef>
                <a:spcPct val="20000"/>
              </a:spcBef>
              <a:spcAft>
                <a:spcPct val="0"/>
              </a:spcAft>
              <a:buChar char="»"/>
              <a:defRPr sz="2000">
                <a:solidFill>
                  <a:schemeClr val="tx1"/>
                </a:solidFill>
                <a:latin typeface="+mn-lt"/>
                <a:ea typeface="ヒラギノ角ゴ Pro W3" charset="-128"/>
              </a:defRPr>
            </a:lvl7pPr>
            <a:lvl8pPr marL="3429000" indent="-228600" algn="l" rtl="0" eaLnBrk="1" fontAlgn="base" hangingPunct="1">
              <a:spcBef>
                <a:spcPct val="20000"/>
              </a:spcBef>
              <a:spcAft>
                <a:spcPct val="0"/>
              </a:spcAft>
              <a:buChar char="»"/>
              <a:defRPr sz="2000">
                <a:solidFill>
                  <a:schemeClr val="tx1"/>
                </a:solidFill>
                <a:latin typeface="+mn-lt"/>
                <a:ea typeface="ヒラギノ角ゴ Pro W3" charset="-128"/>
              </a:defRPr>
            </a:lvl8pPr>
            <a:lvl9pPr marL="3886200" indent="-228600" algn="l" rtl="0" eaLnBrk="1" fontAlgn="base" hangingPunct="1">
              <a:spcBef>
                <a:spcPct val="20000"/>
              </a:spcBef>
              <a:spcAft>
                <a:spcPct val="0"/>
              </a:spcAft>
              <a:buChar char="»"/>
              <a:defRPr sz="2000">
                <a:solidFill>
                  <a:schemeClr val="tx1"/>
                </a:solidFill>
                <a:latin typeface="+mn-lt"/>
                <a:ea typeface="ヒラギノ角ゴ Pro W3" charset="-128"/>
              </a:defRPr>
            </a:lvl9pPr>
          </a:lstStyle>
          <a:p>
            <a:r>
              <a:rPr lang="en-US" sz="2000" kern="0" dirty="0" smtClean="0"/>
              <a:t>14 July 2015: </a:t>
            </a:r>
            <a:r>
              <a:rPr lang="en-US" sz="2000" kern="0" dirty="0" err="1" smtClean="0"/>
              <a:t>LHCb</a:t>
            </a:r>
            <a:r>
              <a:rPr lang="en-US" sz="2000" kern="0" dirty="0" smtClean="0"/>
              <a:t> reported the observation of two particles </a:t>
            </a:r>
            <a:r>
              <a:rPr lang="mr-IN" sz="1800" b="1" dirty="0" err="1"/>
              <a:t>P</a:t>
            </a:r>
            <a:r>
              <a:rPr lang="mr-IN" sz="1800" b="1" baseline="-25000" dirty="0" err="1"/>
              <a:t>c</a:t>
            </a:r>
            <a:r>
              <a:rPr lang="mr-IN" sz="1800" b="1" baseline="30000" dirty="0"/>
              <a:t>+</a:t>
            </a:r>
            <a:r>
              <a:rPr lang="mr-IN" sz="1800" b="1" dirty="0"/>
              <a:t>(4450</a:t>
            </a:r>
            <a:r>
              <a:rPr lang="mr-IN" sz="1800" b="1" dirty="0" smtClean="0"/>
              <a:t>)</a:t>
            </a:r>
            <a:r>
              <a:rPr lang="en-US" sz="1800" b="1" dirty="0" smtClean="0"/>
              <a:t> and </a:t>
            </a:r>
            <a:r>
              <a:rPr lang="mr-IN" sz="1600" b="1" dirty="0" err="1"/>
              <a:t>P</a:t>
            </a:r>
            <a:r>
              <a:rPr lang="mr-IN" sz="1600" b="1" baseline="-25000" dirty="0" err="1"/>
              <a:t>c</a:t>
            </a:r>
            <a:r>
              <a:rPr lang="mr-IN" sz="1600" b="1" baseline="30000" dirty="0"/>
              <a:t>+</a:t>
            </a:r>
            <a:r>
              <a:rPr lang="mr-IN" sz="1600" b="1" dirty="0"/>
              <a:t>(4380</a:t>
            </a:r>
            <a:r>
              <a:rPr lang="mr-IN" sz="1600" b="1" dirty="0" smtClean="0"/>
              <a:t>)</a:t>
            </a:r>
            <a:r>
              <a:rPr lang="en-US" sz="1600" b="1" dirty="0" smtClean="0"/>
              <a:t> analyzing </a:t>
            </a:r>
            <a:r>
              <a:rPr lang="is-IS" sz="1600" dirty="0"/>
              <a:t>26 000 Λ</a:t>
            </a:r>
            <a:r>
              <a:rPr lang="is-IS" sz="1600" baseline="-25000" dirty="0"/>
              <a:t>b</a:t>
            </a:r>
            <a:r>
              <a:rPr lang="is-IS" sz="1600" baseline="30000" dirty="0"/>
              <a:t>0</a:t>
            </a:r>
            <a:r>
              <a:rPr lang="is-IS" sz="1600" dirty="0"/>
              <a:t> → </a:t>
            </a:r>
            <a:r>
              <a:rPr lang="is-IS" sz="1600" dirty="0" smtClean="0"/>
              <a:t>J/ψpK</a:t>
            </a:r>
            <a:r>
              <a:rPr lang="is-IS" sz="1600" baseline="30000" dirty="0" smtClean="0"/>
              <a:t>-</a:t>
            </a:r>
            <a:r>
              <a:rPr lang="is-IS" sz="1600" dirty="0" smtClean="0"/>
              <a:t> decays.</a:t>
            </a:r>
          </a:p>
          <a:p>
            <a:r>
              <a:rPr lang="en-US" sz="2000" kern="0" dirty="0" smtClean="0"/>
              <a:t>More than 9 sigma significance.</a:t>
            </a:r>
          </a:p>
          <a:p>
            <a:r>
              <a:rPr lang="en-US" sz="2000" kern="0" dirty="0" smtClean="0"/>
              <a:t>The Argand plot analysis </a:t>
            </a:r>
            <a:r>
              <a:rPr lang="en-US" sz="2000" kern="0" dirty="0" err="1" smtClean="0"/>
              <a:t>favours</a:t>
            </a:r>
            <a:r>
              <a:rPr lang="en-US" sz="2000" kern="0" dirty="0" smtClean="0"/>
              <a:t> the interpretation of these resonances as </a:t>
            </a:r>
            <a:r>
              <a:rPr lang="en-US" sz="2000" kern="0" dirty="0" err="1" smtClean="0"/>
              <a:t>pentaquarks</a:t>
            </a:r>
            <a:r>
              <a:rPr lang="en-US" sz="2000" kern="0" dirty="0" smtClean="0"/>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305" y="3469002"/>
            <a:ext cx="3141653" cy="258313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316" y="2348880"/>
            <a:ext cx="5423660" cy="1092213"/>
          </a:xfrm>
          <a:prstGeom prst="rect">
            <a:avLst/>
          </a:prstGeom>
        </p:spPr>
      </p:pic>
    </p:spTree>
    <p:extLst>
      <p:ext uri="{BB962C8B-B14F-4D97-AF65-F5344CB8AC3E}">
        <p14:creationId xmlns:p14="http://schemas.microsoft.com/office/powerpoint/2010/main" val="11287258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151240" cy="1143000"/>
          </a:xfrm>
        </p:spPr>
        <p:txBody>
          <a:bodyPr/>
          <a:lstStyle/>
          <a:p>
            <a:r>
              <a:rPr lang="en-US" b="1" dirty="0" smtClean="0">
                <a:solidFill>
                  <a:srgbClr val="C00000"/>
                </a:solidFill>
              </a:rPr>
              <a:t>Discovery of </a:t>
            </a:r>
            <a:r>
              <a:rPr lang="mr-IN" b="1" dirty="0" err="1" smtClean="0">
                <a:solidFill>
                  <a:srgbClr val="C00000"/>
                </a:solidFill>
              </a:rPr>
              <a:t>Ξ</a:t>
            </a:r>
            <a:r>
              <a:rPr lang="mr-IN" b="1" baseline="-25000" dirty="0" err="1" smtClean="0">
                <a:solidFill>
                  <a:srgbClr val="C00000"/>
                </a:solidFill>
              </a:rPr>
              <a:t>cc</a:t>
            </a:r>
            <a:r>
              <a:rPr lang="mr-IN" b="1" baseline="30000" dirty="0" smtClean="0">
                <a:solidFill>
                  <a:srgbClr val="C00000"/>
                </a:solidFill>
              </a:rPr>
              <a:t>++</a:t>
            </a:r>
            <a:r>
              <a:rPr lang="en-US" b="1" baseline="30000" dirty="0" smtClean="0">
                <a:solidFill>
                  <a:srgbClr val="C00000"/>
                </a:solidFill>
              </a:rPr>
              <a:t> </a:t>
            </a:r>
            <a:endParaRPr lang="en-US" b="1" dirty="0">
              <a:solidFill>
                <a:srgbClr val="C00000"/>
              </a:solidFill>
            </a:endParaRPr>
          </a:p>
        </p:txBody>
      </p:sp>
      <p:sp>
        <p:nvSpPr>
          <p:cNvPr id="3" name="Content Placeholder 2"/>
          <p:cNvSpPr>
            <a:spLocks noGrp="1"/>
          </p:cNvSpPr>
          <p:nvPr>
            <p:ph idx="1"/>
          </p:nvPr>
        </p:nvSpPr>
        <p:spPr>
          <a:xfrm>
            <a:off x="537592" y="1279301"/>
            <a:ext cx="5270376" cy="4525963"/>
          </a:xfrm>
        </p:spPr>
        <p:txBody>
          <a:bodyPr>
            <a:normAutofit fontScale="85000" lnSpcReduction="20000"/>
          </a:bodyPr>
          <a:lstStyle/>
          <a:p>
            <a:r>
              <a:rPr lang="en-US" dirty="0" smtClean="0"/>
              <a:t>6th July 2017. The </a:t>
            </a:r>
            <a:r>
              <a:rPr lang="mr-IN" dirty="0" err="1"/>
              <a:t>Ξ</a:t>
            </a:r>
            <a:r>
              <a:rPr lang="mr-IN" baseline="-25000" dirty="0" err="1"/>
              <a:t>cc</a:t>
            </a:r>
            <a:r>
              <a:rPr lang="mr-IN" baseline="30000" dirty="0"/>
              <a:t>++</a:t>
            </a:r>
            <a:r>
              <a:rPr lang="en-US" dirty="0" smtClean="0"/>
              <a:t>baryon </a:t>
            </a:r>
            <a:r>
              <a:rPr lang="en-US" dirty="0"/>
              <a:t>is identified </a:t>
            </a:r>
            <a:r>
              <a:rPr lang="en-US" dirty="0" smtClean="0"/>
              <a:t>by </a:t>
            </a:r>
            <a:r>
              <a:rPr lang="en-US" dirty="0" err="1" smtClean="0"/>
              <a:t>LHCb</a:t>
            </a:r>
            <a:r>
              <a:rPr lang="en-US" dirty="0" smtClean="0"/>
              <a:t> in its decay </a:t>
            </a:r>
            <a:r>
              <a:rPr lang="mr-IN" dirty="0" err="1"/>
              <a:t>Ξ</a:t>
            </a:r>
            <a:r>
              <a:rPr lang="mr-IN" baseline="-25000" dirty="0" err="1"/>
              <a:t>cc</a:t>
            </a:r>
            <a:r>
              <a:rPr lang="mr-IN" baseline="30000" dirty="0"/>
              <a:t>++</a:t>
            </a:r>
            <a:r>
              <a:rPr lang="en-US" dirty="0" smtClean="0"/>
              <a:t> </a:t>
            </a:r>
            <a:r>
              <a:rPr lang="en-US" dirty="0">
                <a:cs typeface="Arial"/>
              </a:rPr>
              <a:t>→ </a:t>
            </a:r>
            <a:r>
              <a:rPr lang="en-US" dirty="0" err="1" smtClean="0"/>
              <a:t>Λ</a:t>
            </a:r>
            <a:r>
              <a:rPr lang="en-US" baseline="-25000" dirty="0" err="1" smtClean="0"/>
              <a:t>c</a:t>
            </a:r>
            <a:r>
              <a:rPr lang="en-US" baseline="30000" dirty="0" err="1" smtClean="0"/>
              <a:t>+</a:t>
            </a:r>
            <a:r>
              <a:rPr lang="en-US" dirty="0" err="1" smtClean="0"/>
              <a:t>K</a:t>
            </a:r>
            <a:r>
              <a:rPr lang="en-US" baseline="30000" dirty="0" smtClean="0"/>
              <a:t>-</a:t>
            </a:r>
            <a:r>
              <a:rPr lang="en-US" dirty="0" smtClean="0"/>
              <a:t>π</a:t>
            </a:r>
            <a:r>
              <a:rPr lang="en-US" baseline="30000" dirty="0" smtClean="0"/>
              <a:t>+</a:t>
            </a:r>
            <a:r>
              <a:rPr lang="en-US" dirty="0" smtClean="0"/>
              <a:t>π</a:t>
            </a:r>
            <a:r>
              <a:rPr lang="en-US" baseline="30000" dirty="0" smtClean="0"/>
              <a:t>+</a:t>
            </a:r>
          </a:p>
          <a:p>
            <a:r>
              <a:rPr lang="en-US" dirty="0" smtClean="0"/>
              <a:t>Obtained in the analysis of 1.7 </a:t>
            </a:r>
            <a:r>
              <a:rPr lang="en-US" dirty="0"/>
              <a:t>fb</a:t>
            </a:r>
            <a:r>
              <a:rPr lang="en-US" baseline="30000" dirty="0"/>
              <a:t>-1</a:t>
            </a:r>
            <a:r>
              <a:rPr lang="en-US" dirty="0"/>
              <a:t> </a:t>
            </a:r>
            <a:r>
              <a:rPr lang="en-US" dirty="0" smtClean="0"/>
              <a:t>2016 </a:t>
            </a:r>
            <a:r>
              <a:rPr lang="en-US" dirty="0" err="1" smtClean="0"/>
              <a:t>LHCb</a:t>
            </a:r>
            <a:r>
              <a:rPr lang="en-US" dirty="0" smtClean="0"/>
              <a:t> data.</a:t>
            </a:r>
          </a:p>
          <a:p>
            <a:r>
              <a:rPr lang="en-US" dirty="0" smtClean="0"/>
              <a:t>M</a:t>
            </a:r>
            <a:r>
              <a:rPr lang="mr-IN" baseline="-25000" dirty="0" err="1" smtClean="0"/>
              <a:t>Ξcc</a:t>
            </a:r>
            <a:r>
              <a:rPr lang="mr-IN" baseline="-25000" dirty="0"/>
              <a:t>++ </a:t>
            </a:r>
            <a:r>
              <a:rPr lang="en-US" dirty="0" smtClean="0"/>
              <a:t>=3621.40± </a:t>
            </a:r>
            <a:r>
              <a:rPr lang="en-US" dirty="0" smtClean="0">
                <a:cs typeface="Times New Roman" panose="02020603050405020304" pitchFamily="18" charset="0"/>
              </a:rPr>
              <a:t>0.78 </a:t>
            </a:r>
            <a:r>
              <a:rPr lang="en-US" dirty="0" smtClean="0"/>
              <a:t>MeV</a:t>
            </a:r>
            <a:endParaRPr lang="en-US" dirty="0">
              <a:cs typeface="Times New Roman" panose="02020603050405020304" pitchFamily="18" charset="0"/>
            </a:endParaRPr>
          </a:p>
          <a:p>
            <a:r>
              <a:rPr lang="en-US" dirty="0" smtClean="0"/>
              <a:t>The discovery </a:t>
            </a:r>
            <a:r>
              <a:rPr lang="en-US" dirty="0"/>
              <a:t>opens a new </a:t>
            </a:r>
            <a:r>
              <a:rPr lang="en-US" dirty="0" smtClean="0"/>
              <a:t>field</a:t>
            </a:r>
          </a:p>
          <a:p>
            <a:pPr lvl="1"/>
            <a:r>
              <a:rPr lang="en-US" dirty="0" smtClean="0"/>
              <a:t>Entire </a:t>
            </a:r>
            <a:r>
              <a:rPr lang="en-US" dirty="0"/>
              <a:t>family of doubly charmed baryons related to </a:t>
            </a:r>
            <a:r>
              <a:rPr lang="en-US" dirty="0" err="1" smtClean="0"/>
              <a:t>Ξ</a:t>
            </a:r>
            <a:r>
              <a:rPr lang="en-US" baseline="-25000" dirty="0" err="1" smtClean="0"/>
              <a:t>cc</a:t>
            </a:r>
            <a:r>
              <a:rPr lang="en-US" baseline="30000" dirty="0"/>
              <a:t>++</a:t>
            </a:r>
            <a:r>
              <a:rPr lang="en-US" dirty="0"/>
              <a:t> </a:t>
            </a:r>
            <a:r>
              <a:rPr lang="en-US" dirty="0" smtClean="0"/>
              <a:t>predicted and </a:t>
            </a:r>
            <a:r>
              <a:rPr lang="en-US" dirty="0"/>
              <a:t>will be searched </a:t>
            </a:r>
            <a:r>
              <a:rPr lang="en-US" dirty="0" smtClean="0"/>
              <a:t>for.</a:t>
            </a:r>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109</a:t>
            </a:fld>
            <a:endParaRPr lang="en-US" altLang="x-none"/>
          </a:p>
        </p:txBody>
      </p:sp>
      <p:sp>
        <p:nvSpPr>
          <p:cNvPr id="5" name="Footer Placeholder 4"/>
          <p:cNvSpPr>
            <a:spLocks noGrp="1"/>
          </p:cNvSpPr>
          <p:nvPr>
            <p:ph type="ftr" sz="quarter" idx="11"/>
          </p:nvPr>
        </p:nvSpPr>
        <p:spPr/>
        <p:txBody>
          <a:bodyPr/>
          <a:lstStyle/>
          <a:p>
            <a:pPr>
              <a:defRPr/>
            </a:pPr>
            <a:r>
              <a:rPr lang="en-US" altLang="x-none" b="1" smtClean="0">
                <a:ea typeface="ＭＳ Ｐゴシック" charset="-128"/>
              </a:rPr>
              <a:t>Cibrán Santamarina </a:t>
            </a:r>
          </a:p>
          <a:p>
            <a:pPr>
              <a:defRPr/>
            </a:pPr>
            <a:r>
              <a:rPr lang="en-US" altLang="x-none" sz="1200" i="1" smtClean="0">
                <a:ea typeface="ＭＳ Ｐゴシック" charset="-128"/>
              </a:rPr>
              <a:t>Universidade de Santiago de Compostela</a:t>
            </a:r>
            <a:endParaRPr lang="en-US" altLang="x-none" sz="1200" i="1" dirty="0"/>
          </a:p>
        </p:txBody>
      </p:sp>
      <p:sp>
        <p:nvSpPr>
          <p:cNvPr id="6" name="Date Placeholder 5"/>
          <p:cNvSpPr>
            <a:spLocks noGrp="1"/>
          </p:cNvSpPr>
          <p:nvPr>
            <p:ph type="dt" sz="half" idx="12"/>
          </p:nvPr>
        </p:nvSpPr>
        <p:spPr/>
        <p:txBody>
          <a:bodyPr/>
          <a:lstStyle/>
          <a:p>
            <a:pPr>
              <a:defRPr/>
            </a:pPr>
            <a:r>
              <a:rPr lang="en-US" smtClean="0"/>
              <a:t>TAE 2017 Benasque, September 8-10</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369" y="2949064"/>
            <a:ext cx="4157013" cy="312501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56" y="342900"/>
            <a:ext cx="4761640" cy="2582044"/>
          </a:xfrm>
          <a:prstGeom prst="rect">
            <a:avLst/>
          </a:prstGeom>
        </p:spPr>
      </p:pic>
    </p:spTree>
    <p:extLst>
      <p:ext uri="{BB962C8B-B14F-4D97-AF65-F5344CB8AC3E}">
        <p14:creationId xmlns:p14="http://schemas.microsoft.com/office/powerpoint/2010/main" val="714139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712" y="80392"/>
            <a:ext cx="5544616" cy="756320"/>
          </a:xfrm>
        </p:spPr>
        <p:txBody>
          <a:bodyPr/>
          <a:lstStyle/>
          <a:p>
            <a:r>
              <a:rPr lang="es-ES" b="1" dirty="0" err="1" smtClean="0">
                <a:solidFill>
                  <a:srgbClr val="A50021"/>
                </a:solidFill>
              </a:rPr>
              <a:t>The</a:t>
            </a:r>
            <a:r>
              <a:rPr lang="es-ES" b="1" dirty="0" smtClean="0">
                <a:solidFill>
                  <a:srgbClr val="A50021"/>
                </a:solidFill>
              </a:rPr>
              <a:t> </a:t>
            </a:r>
            <a:r>
              <a:rPr lang="es-ES" b="1" dirty="0" err="1" smtClean="0">
                <a:solidFill>
                  <a:srgbClr val="A50021"/>
                </a:solidFill>
              </a:rPr>
              <a:t>Wu</a:t>
            </a:r>
            <a:r>
              <a:rPr lang="es-ES" b="1" dirty="0" smtClean="0">
                <a:solidFill>
                  <a:srgbClr val="A50021"/>
                </a:solidFill>
              </a:rPr>
              <a:t> </a:t>
            </a:r>
            <a:r>
              <a:rPr lang="es-ES" b="1" dirty="0" err="1" smtClean="0">
                <a:solidFill>
                  <a:srgbClr val="A50021"/>
                </a:solidFill>
              </a:rPr>
              <a:t>experiment</a:t>
            </a:r>
            <a:endParaRPr lang="es-ES" b="1" dirty="0">
              <a:solidFill>
                <a:srgbClr val="A50021"/>
              </a:solidFill>
            </a:endParaRPr>
          </a:p>
        </p:txBody>
      </p:sp>
      <p:sp>
        <p:nvSpPr>
          <p:cNvPr id="3" name="Content Placeholder 2"/>
          <p:cNvSpPr>
            <a:spLocks noGrp="1"/>
          </p:cNvSpPr>
          <p:nvPr>
            <p:ph idx="1"/>
          </p:nvPr>
        </p:nvSpPr>
        <p:spPr>
          <a:xfrm>
            <a:off x="1559495" y="764704"/>
            <a:ext cx="8902576" cy="2923606"/>
          </a:xfrm>
        </p:spPr>
        <p:txBody>
          <a:bodyPr>
            <a:normAutofit fontScale="55000" lnSpcReduction="20000"/>
          </a:bodyPr>
          <a:lstStyle/>
          <a:p>
            <a:r>
              <a:rPr lang="en-US" altLang="x-none" b="1" dirty="0" smtClean="0">
                <a:ea typeface="ＭＳ Ｐゴシック" charset="-128"/>
              </a:rPr>
              <a:t>Electrons </a:t>
            </a:r>
            <a:r>
              <a:rPr lang="en-US" altLang="x-none" b="1" dirty="0">
                <a:ea typeface="ＭＳ Ｐゴシック" charset="-128"/>
              </a:rPr>
              <a:t>are preferentially emitted in direction opposite of </a:t>
            </a:r>
            <a:r>
              <a:rPr lang="en-US" altLang="x-none" b="1" baseline="30000" dirty="0">
                <a:ea typeface="ＭＳ Ｐゴシック" charset="-128"/>
              </a:rPr>
              <a:t>60</a:t>
            </a:r>
            <a:r>
              <a:rPr lang="en-US" altLang="x-none" b="1" dirty="0">
                <a:ea typeface="ＭＳ Ｐゴシック" charset="-128"/>
              </a:rPr>
              <a:t>Co </a:t>
            </a:r>
            <a:r>
              <a:rPr lang="en-US" altLang="x-none" b="1" dirty="0" smtClean="0">
                <a:ea typeface="ＭＳ Ｐゴシック" charset="-128"/>
              </a:rPr>
              <a:t>spin</a:t>
            </a:r>
            <a:r>
              <a:rPr lang="en-US" altLang="x-none" b="1" dirty="0" smtClean="0"/>
              <a:t>.</a:t>
            </a:r>
          </a:p>
          <a:p>
            <a:endParaRPr lang="en-US" altLang="x-none" b="1" dirty="0" smtClean="0">
              <a:ea typeface="ＭＳ Ｐゴシック" charset="-128"/>
            </a:endParaRPr>
          </a:p>
          <a:p>
            <a:pPr lvl="1"/>
            <a:r>
              <a:rPr lang="en-US" altLang="x-none" dirty="0" smtClean="0">
                <a:ea typeface="ＭＳ Ｐゴシック" charset="-128"/>
              </a:rPr>
              <a:t>Angular </a:t>
            </a:r>
            <a:r>
              <a:rPr lang="en-US" altLang="x-none" dirty="0">
                <a:ea typeface="ＭＳ Ｐゴシック" charset="-128"/>
              </a:rPr>
              <a:t>distribution of </a:t>
            </a:r>
            <a:r>
              <a:rPr lang="en-US" altLang="x-none" dirty="0" smtClean="0">
                <a:ea typeface="ＭＳ Ｐゴシック" charset="-128"/>
              </a:rPr>
              <a:t>electrons: only </a:t>
            </a:r>
            <a:r>
              <a:rPr lang="en-US" altLang="x-none" dirty="0">
                <a:ea typeface="ＭＳ Ｐゴシック" charset="-128"/>
              </a:rPr>
              <a:t>pairs of left-handed (H=-1) </a:t>
            </a:r>
            <a:r>
              <a:rPr lang="en-US" altLang="x-none" dirty="0" smtClean="0">
                <a:ea typeface="ＭＳ Ｐゴシック" charset="-128"/>
              </a:rPr>
              <a:t>electrons/right-handed </a:t>
            </a:r>
            <a:r>
              <a:rPr lang="en-US" altLang="x-none" dirty="0">
                <a:ea typeface="ＭＳ Ｐゴシック" charset="-128"/>
              </a:rPr>
              <a:t>anti-neutrinos are </a:t>
            </a:r>
            <a:r>
              <a:rPr lang="en-US" altLang="x-none" dirty="0" smtClean="0">
                <a:ea typeface="ＭＳ Ｐゴシック" charset="-128"/>
              </a:rPr>
              <a:t>emitted.</a:t>
            </a:r>
            <a:endParaRPr lang="en-US" altLang="x-none" dirty="0">
              <a:ea typeface="ＭＳ Ｐゴシック" charset="-128"/>
            </a:endParaRPr>
          </a:p>
          <a:p>
            <a:pPr lvl="1"/>
            <a:r>
              <a:rPr lang="en-US" altLang="x-none" dirty="0" smtClean="0">
                <a:ea typeface="ＭＳ Ｐゴシック" charset="-128"/>
              </a:rPr>
              <a:t>Right-handed </a:t>
            </a:r>
            <a:r>
              <a:rPr lang="en-US" altLang="x-none" dirty="0">
                <a:ea typeface="ＭＳ Ｐゴシック" charset="-128"/>
              </a:rPr>
              <a:t>electrons are known to </a:t>
            </a:r>
            <a:r>
              <a:rPr lang="en-US" altLang="x-none" dirty="0" smtClean="0">
                <a:ea typeface="ＭＳ Ｐゴシック" charset="-128"/>
              </a:rPr>
              <a:t>exist (H </a:t>
            </a:r>
            <a:r>
              <a:rPr lang="en-US" altLang="x-none" dirty="0">
                <a:ea typeface="ＭＳ Ｐゴシック" charset="-128"/>
              </a:rPr>
              <a:t>is not </a:t>
            </a:r>
            <a:r>
              <a:rPr lang="en-US" altLang="x-none" dirty="0" smtClean="0">
                <a:ea typeface="ＭＳ Ｐゴシック" charset="-128"/>
              </a:rPr>
              <a:t>Lorentz-invariant) this </a:t>
            </a:r>
            <a:r>
              <a:rPr lang="en-US" altLang="x-none" dirty="0">
                <a:ea typeface="ＭＳ Ｐゴシック" charset="-128"/>
              </a:rPr>
              <a:t>means </a:t>
            </a:r>
            <a:r>
              <a:rPr lang="en-US" altLang="x-none" b="1" dirty="0" smtClean="0">
                <a:ea typeface="ＭＳ Ｐゴシック" charset="-128"/>
              </a:rPr>
              <a:t>no </a:t>
            </a:r>
            <a:r>
              <a:rPr lang="en-US" altLang="x-none" b="1" dirty="0">
                <a:ea typeface="ＭＳ Ｐゴシック" charset="-128"/>
              </a:rPr>
              <a:t>left-handed anti-neutrinos are produced in weak </a:t>
            </a:r>
            <a:r>
              <a:rPr lang="en-US" altLang="x-none" b="1" dirty="0" smtClean="0">
                <a:ea typeface="ＭＳ Ｐゴシック" charset="-128"/>
              </a:rPr>
              <a:t>decay.</a:t>
            </a:r>
          </a:p>
          <a:p>
            <a:pPr lvl="1"/>
            <a:endParaRPr lang="en-US" altLang="x-none" b="1" dirty="0">
              <a:ea typeface="ＭＳ Ｐゴシック" charset="-128"/>
            </a:endParaRPr>
          </a:p>
          <a:p>
            <a:r>
              <a:rPr lang="en-US" altLang="x-none" b="1" dirty="0"/>
              <a:t>Parity is </a:t>
            </a:r>
            <a:r>
              <a:rPr lang="en-US" altLang="x-none" b="1" dirty="0" smtClean="0"/>
              <a:t>100% violated </a:t>
            </a:r>
            <a:r>
              <a:rPr lang="en-US" altLang="x-none" b="1" dirty="0"/>
              <a:t>in weak </a:t>
            </a:r>
            <a:r>
              <a:rPr lang="en-US" altLang="x-none" b="1" dirty="0" smtClean="0"/>
              <a:t>processes.</a:t>
            </a:r>
          </a:p>
          <a:p>
            <a:endParaRPr lang="en-US" altLang="x-none" b="1" dirty="0"/>
          </a:p>
          <a:p>
            <a:r>
              <a:rPr lang="en-US" altLang="x-none" dirty="0" smtClean="0"/>
              <a:t>How </a:t>
            </a:r>
            <a:r>
              <a:rPr lang="en-US" altLang="x-none" dirty="0"/>
              <a:t>can you see that </a:t>
            </a:r>
            <a:r>
              <a:rPr lang="en-US" altLang="x-none" baseline="30000" dirty="0"/>
              <a:t>60</a:t>
            </a:r>
            <a:r>
              <a:rPr lang="en-US" altLang="x-none" dirty="0"/>
              <a:t>Co violates parity symmetry?</a:t>
            </a:r>
          </a:p>
          <a:p>
            <a:pPr lvl="1"/>
            <a:r>
              <a:rPr lang="en-US" altLang="x-none" dirty="0">
                <a:ea typeface="ＭＳ Ｐゴシック" charset="-128"/>
                <a:sym typeface="Wingdings" charset="2"/>
              </a:rPr>
              <a:t>If there is parity symmetry there should exist no measurement that can distinguish our universe from a parity-flipped universe, but we can</a:t>
            </a:r>
            <a:r>
              <a:rPr lang="en-US" altLang="x-none" dirty="0" smtClean="0">
                <a:ea typeface="ＭＳ Ｐゴシック" charset="-128"/>
                <a:sym typeface="Wingdings" charset="2"/>
              </a:rPr>
              <a:t>!</a:t>
            </a:r>
            <a:endParaRPr lang="en-US" altLang="x-none" b="1" dirty="0">
              <a:ea typeface="ＭＳ Ｐゴシック" charset="-128"/>
            </a:endParaRP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11</a:t>
            </a:fld>
            <a:endParaRPr lang="en-US" altLang="x-none"/>
          </a:p>
        </p:txBody>
      </p:sp>
      <p:sp>
        <p:nvSpPr>
          <p:cNvPr id="6" name="Date Placeholder 5"/>
          <p:cNvSpPr>
            <a:spLocks noGrp="1"/>
          </p:cNvSpPr>
          <p:nvPr>
            <p:ph type="dt" sz="half" idx="12"/>
          </p:nvPr>
        </p:nvSpPr>
        <p:spPr/>
        <p:txBody>
          <a:bodyPr/>
          <a:lstStyle/>
          <a:p>
            <a:r>
              <a:rPr lang="gl-ES" altLang="x-none" smtClean="0">
                <a:solidFill>
                  <a:srgbClr val="990033"/>
                </a:solidFill>
              </a:rPr>
              <a:t>TAE 2017 Benasque, September 8-10</a:t>
            </a:r>
            <a:endParaRPr lang="en-US" altLang="x-none" dirty="0"/>
          </a:p>
        </p:txBody>
      </p:sp>
      <p:grpSp>
        <p:nvGrpSpPr>
          <p:cNvPr id="18" name="Group 6"/>
          <p:cNvGrpSpPr>
            <a:grpSpLocks/>
          </p:cNvGrpSpPr>
          <p:nvPr/>
        </p:nvGrpSpPr>
        <p:grpSpPr bwMode="auto">
          <a:xfrm>
            <a:off x="3590578" y="3669183"/>
            <a:ext cx="4948236" cy="2428876"/>
            <a:chOff x="550" y="616"/>
            <a:chExt cx="3117" cy="1530"/>
          </a:xfrm>
        </p:grpSpPr>
        <p:sp>
          <p:nvSpPr>
            <p:cNvPr id="19" name="Text Box 7"/>
            <p:cNvSpPr txBox="1">
              <a:spLocks noChangeArrowheads="1"/>
            </p:cNvSpPr>
            <p:nvPr/>
          </p:nvSpPr>
          <p:spPr bwMode="auto">
            <a:xfrm>
              <a:off x="1240" y="668"/>
              <a:ext cx="199" cy="250"/>
            </a:xfrm>
            <a:prstGeom prst="rect">
              <a:avLst/>
            </a:prstGeom>
            <a:noFill/>
            <a:ln w="9525">
              <a:noFill/>
              <a:miter lim="800000"/>
              <a:headEnd/>
              <a:tailEnd/>
            </a:ln>
            <a:effectLst/>
          </p:spPr>
          <p:txBody>
            <a:bodyPr wrap="none">
              <a:spAutoFit/>
            </a:bodyPr>
            <a:lstStyle/>
            <a:p>
              <a:r>
                <a:rPr lang="en-US">
                  <a:latin typeface="Symbol" pitchFamily="18" charset="2"/>
                </a:rPr>
                <a:t>q</a:t>
              </a:r>
            </a:p>
          </p:txBody>
        </p:sp>
        <p:grpSp>
          <p:nvGrpSpPr>
            <p:cNvPr id="20" name="Group 8"/>
            <p:cNvGrpSpPr>
              <a:grpSpLocks/>
            </p:cNvGrpSpPr>
            <p:nvPr/>
          </p:nvGrpSpPr>
          <p:grpSpPr bwMode="auto">
            <a:xfrm>
              <a:off x="550" y="616"/>
              <a:ext cx="3117" cy="1530"/>
              <a:chOff x="486" y="592"/>
              <a:chExt cx="3117" cy="1530"/>
            </a:xfrm>
          </p:grpSpPr>
          <p:sp>
            <p:nvSpPr>
              <p:cNvPr id="21" name="Text Box 9"/>
              <p:cNvSpPr txBox="1">
                <a:spLocks noChangeArrowheads="1"/>
              </p:cNvSpPr>
              <p:nvPr/>
            </p:nvSpPr>
            <p:spPr bwMode="auto">
              <a:xfrm>
                <a:off x="1008" y="592"/>
                <a:ext cx="271" cy="291"/>
              </a:xfrm>
              <a:prstGeom prst="rect">
                <a:avLst/>
              </a:prstGeom>
              <a:noFill/>
              <a:ln w="9525">
                <a:noFill/>
                <a:miter lim="800000"/>
                <a:headEnd/>
                <a:tailEnd/>
              </a:ln>
              <a:effectLst/>
            </p:spPr>
            <p:txBody>
              <a:bodyPr wrap="none">
                <a:spAutoFit/>
              </a:bodyPr>
              <a:lstStyle/>
              <a:p>
                <a:r>
                  <a:rPr lang="en-US">
                    <a:latin typeface="Verdana" pitchFamily="34" charset="0"/>
                  </a:rPr>
                  <a:t>e</a:t>
                </a:r>
                <a:r>
                  <a:rPr lang="en-US" sz="2400" baseline="30000">
                    <a:latin typeface="Verdana" pitchFamily="34" charset="0"/>
                  </a:rPr>
                  <a:t>-</a:t>
                </a:r>
                <a:endParaRPr lang="en-US" sz="2400">
                  <a:latin typeface="Verdana" pitchFamily="34" charset="0"/>
                </a:endParaRPr>
              </a:p>
            </p:txBody>
          </p:sp>
          <p:grpSp>
            <p:nvGrpSpPr>
              <p:cNvPr id="22" name="Group 10"/>
              <p:cNvGrpSpPr>
                <a:grpSpLocks/>
              </p:cNvGrpSpPr>
              <p:nvPr/>
            </p:nvGrpSpPr>
            <p:grpSpPr bwMode="auto">
              <a:xfrm>
                <a:off x="486" y="643"/>
                <a:ext cx="3117" cy="1479"/>
                <a:chOff x="486" y="643"/>
                <a:chExt cx="3117" cy="1479"/>
              </a:xfrm>
            </p:grpSpPr>
            <p:sp>
              <p:nvSpPr>
                <p:cNvPr id="23" name="Text Box 11"/>
                <p:cNvSpPr txBox="1">
                  <a:spLocks noChangeArrowheads="1"/>
                </p:cNvSpPr>
                <p:nvPr/>
              </p:nvSpPr>
              <p:spPr bwMode="auto">
                <a:xfrm>
                  <a:off x="486" y="1357"/>
                  <a:ext cx="840" cy="446"/>
                </a:xfrm>
                <a:prstGeom prst="rect">
                  <a:avLst/>
                </a:prstGeom>
                <a:noFill/>
                <a:ln w="9525">
                  <a:noFill/>
                  <a:miter lim="800000"/>
                  <a:headEnd/>
                  <a:tailEnd/>
                </a:ln>
                <a:effectLst/>
              </p:spPr>
              <p:txBody>
                <a:bodyPr wrap="none">
                  <a:spAutoFit/>
                </a:bodyPr>
                <a:lstStyle/>
                <a:p>
                  <a:pPr algn="ctr"/>
                  <a:r>
                    <a:rPr lang="en-US" dirty="0">
                      <a:solidFill>
                        <a:srgbClr val="990099"/>
                      </a:solidFill>
                      <a:latin typeface="Verdana" pitchFamily="34" charset="0"/>
                    </a:rPr>
                    <a:t>Magnetic</a:t>
                  </a:r>
                </a:p>
                <a:p>
                  <a:pPr algn="ctr"/>
                  <a:r>
                    <a:rPr lang="en-US" dirty="0">
                      <a:solidFill>
                        <a:srgbClr val="990099"/>
                      </a:solidFill>
                      <a:latin typeface="Verdana" pitchFamily="34" charset="0"/>
                    </a:rPr>
                    <a:t>field</a:t>
                  </a:r>
                </a:p>
              </p:txBody>
            </p:sp>
            <p:sp>
              <p:nvSpPr>
                <p:cNvPr id="24" name="Line 12"/>
                <p:cNvSpPr>
                  <a:spLocks noChangeShapeType="1"/>
                </p:cNvSpPr>
                <p:nvPr/>
              </p:nvSpPr>
              <p:spPr bwMode="auto">
                <a:xfrm flipV="1">
                  <a:off x="930" y="807"/>
                  <a:ext cx="0" cy="576"/>
                </a:xfrm>
                <a:prstGeom prst="line">
                  <a:avLst/>
                </a:prstGeom>
                <a:noFill/>
                <a:ln w="19050">
                  <a:solidFill>
                    <a:srgbClr val="990099"/>
                  </a:solidFill>
                  <a:round/>
                  <a:headEnd/>
                  <a:tailEnd type="triangle" w="med" len="med"/>
                </a:ln>
                <a:effectLst/>
              </p:spPr>
              <p:txBody>
                <a:bodyPr/>
                <a:lstStyle/>
                <a:p>
                  <a:endParaRPr lang="nl-NL"/>
                </a:p>
              </p:txBody>
            </p:sp>
            <p:sp>
              <p:nvSpPr>
                <p:cNvPr id="25" name="Line 13"/>
                <p:cNvSpPr>
                  <a:spLocks noChangeShapeType="1"/>
                </p:cNvSpPr>
                <p:nvPr/>
              </p:nvSpPr>
              <p:spPr bwMode="auto">
                <a:xfrm>
                  <a:off x="1500" y="791"/>
                  <a:ext cx="0" cy="624"/>
                </a:xfrm>
                <a:prstGeom prst="line">
                  <a:avLst/>
                </a:prstGeom>
                <a:noFill/>
                <a:ln w="19050">
                  <a:solidFill>
                    <a:schemeClr val="tx1"/>
                  </a:solidFill>
                  <a:prstDash val="sysDot"/>
                  <a:round/>
                  <a:headEnd/>
                  <a:tailEnd/>
                </a:ln>
                <a:effectLst/>
              </p:spPr>
              <p:txBody>
                <a:bodyPr/>
                <a:lstStyle/>
                <a:p>
                  <a:endParaRPr lang="nl-NL"/>
                </a:p>
              </p:txBody>
            </p:sp>
            <p:sp>
              <p:nvSpPr>
                <p:cNvPr id="26" name="Line 14"/>
                <p:cNvSpPr>
                  <a:spLocks noChangeShapeType="1"/>
                </p:cNvSpPr>
                <p:nvPr/>
              </p:nvSpPr>
              <p:spPr bwMode="auto">
                <a:xfrm flipH="1" flipV="1">
                  <a:off x="1164" y="791"/>
                  <a:ext cx="336" cy="624"/>
                </a:xfrm>
                <a:prstGeom prst="line">
                  <a:avLst/>
                </a:prstGeom>
                <a:noFill/>
                <a:ln w="19050">
                  <a:solidFill>
                    <a:schemeClr val="accent2"/>
                  </a:solidFill>
                  <a:round/>
                  <a:headEnd/>
                  <a:tailEnd type="triangle" w="med" len="med"/>
                </a:ln>
                <a:effectLst/>
              </p:spPr>
              <p:txBody>
                <a:bodyPr/>
                <a:lstStyle/>
                <a:p>
                  <a:endParaRPr lang="nl-NL"/>
                </a:p>
              </p:txBody>
            </p:sp>
            <p:sp>
              <p:nvSpPr>
                <p:cNvPr id="27" name="Arc 15"/>
                <p:cNvSpPr>
                  <a:spLocks/>
                </p:cNvSpPr>
                <p:nvPr/>
              </p:nvSpPr>
              <p:spPr bwMode="auto">
                <a:xfrm flipH="1">
                  <a:off x="1260" y="887"/>
                  <a:ext cx="236" cy="384"/>
                </a:xfrm>
                <a:custGeom>
                  <a:avLst/>
                  <a:gdLst>
                    <a:gd name="G0" fmla="+- 0 0 0"/>
                    <a:gd name="G1" fmla="+- 21600 0 0"/>
                    <a:gd name="G2" fmla="+- 21600 0 0"/>
                    <a:gd name="T0" fmla="*/ 0 w 15144"/>
                    <a:gd name="T1" fmla="*/ 0 h 21600"/>
                    <a:gd name="T2" fmla="*/ 15144 w 15144"/>
                    <a:gd name="T3" fmla="*/ 6198 h 21600"/>
                    <a:gd name="T4" fmla="*/ 0 w 15144"/>
                    <a:gd name="T5" fmla="*/ 21600 h 21600"/>
                  </a:gdLst>
                  <a:ahLst/>
                  <a:cxnLst>
                    <a:cxn ang="0">
                      <a:pos x="T0" y="T1"/>
                    </a:cxn>
                    <a:cxn ang="0">
                      <a:pos x="T2" y="T3"/>
                    </a:cxn>
                    <a:cxn ang="0">
                      <a:pos x="T4" y="T5"/>
                    </a:cxn>
                  </a:cxnLst>
                  <a:rect l="0" t="0" r="r" b="b"/>
                  <a:pathLst>
                    <a:path w="15144" h="21600" fill="none" extrusionOk="0">
                      <a:moveTo>
                        <a:pt x="-1" y="0"/>
                      </a:moveTo>
                      <a:cubicBezTo>
                        <a:pt x="5665" y="0"/>
                        <a:pt x="11104" y="2225"/>
                        <a:pt x="15143" y="6198"/>
                      </a:cubicBezTo>
                    </a:path>
                    <a:path w="15144" h="21600" stroke="0" extrusionOk="0">
                      <a:moveTo>
                        <a:pt x="-1" y="0"/>
                      </a:moveTo>
                      <a:cubicBezTo>
                        <a:pt x="5665" y="0"/>
                        <a:pt x="11104" y="2225"/>
                        <a:pt x="15143" y="6198"/>
                      </a:cubicBezTo>
                      <a:lnTo>
                        <a:pt x="0" y="21600"/>
                      </a:lnTo>
                      <a:close/>
                    </a:path>
                  </a:pathLst>
                </a:custGeom>
                <a:noFill/>
                <a:ln w="9525">
                  <a:solidFill>
                    <a:schemeClr val="tx1"/>
                  </a:solidFill>
                  <a:round/>
                  <a:headEnd/>
                  <a:tailEnd/>
                </a:ln>
                <a:effectLst/>
              </p:spPr>
              <p:txBody>
                <a:bodyPr wrap="none" anchor="ctr"/>
                <a:lstStyle/>
                <a:p>
                  <a:endParaRPr lang="nl-NL"/>
                </a:p>
              </p:txBody>
            </p:sp>
            <p:sp>
              <p:nvSpPr>
                <p:cNvPr id="28" name="AutoShape 16"/>
                <p:cNvSpPr>
                  <a:spLocks noChangeArrowheads="1"/>
                </p:cNvSpPr>
                <p:nvPr/>
              </p:nvSpPr>
              <p:spPr bwMode="auto">
                <a:xfrm>
                  <a:off x="1940" y="1167"/>
                  <a:ext cx="528" cy="240"/>
                </a:xfrm>
                <a:prstGeom prst="rightArrow">
                  <a:avLst>
                    <a:gd name="adj1" fmla="val 50000"/>
                    <a:gd name="adj2" fmla="val 55000"/>
                  </a:avLst>
                </a:prstGeom>
                <a:solidFill>
                  <a:schemeClr val="accent1"/>
                </a:solidFill>
                <a:ln w="9525">
                  <a:solidFill>
                    <a:schemeClr val="tx1"/>
                  </a:solidFill>
                  <a:miter lim="800000"/>
                  <a:headEnd/>
                  <a:tailEnd/>
                </a:ln>
                <a:effectLst/>
              </p:spPr>
              <p:txBody>
                <a:bodyPr wrap="none" anchor="ctr"/>
                <a:lstStyle/>
                <a:p>
                  <a:endParaRPr lang="nl-NL"/>
                </a:p>
              </p:txBody>
            </p:sp>
            <p:sp>
              <p:nvSpPr>
                <p:cNvPr id="29" name="Text Box 17"/>
                <p:cNvSpPr txBox="1">
                  <a:spLocks noChangeArrowheads="1"/>
                </p:cNvSpPr>
                <p:nvPr/>
              </p:nvSpPr>
              <p:spPr bwMode="auto">
                <a:xfrm>
                  <a:off x="1582" y="643"/>
                  <a:ext cx="1314" cy="446"/>
                </a:xfrm>
                <a:prstGeom prst="rect">
                  <a:avLst/>
                </a:prstGeom>
                <a:noFill/>
                <a:ln w="9525">
                  <a:noFill/>
                  <a:miter lim="800000"/>
                  <a:headEnd/>
                  <a:tailEnd/>
                </a:ln>
                <a:effectLst/>
              </p:spPr>
              <p:txBody>
                <a:bodyPr wrap="none">
                  <a:spAutoFit/>
                </a:bodyPr>
                <a:lstStyle/>
                <a:p>
                  <a:pPr algn="ctr"/>
                  <a:r>
                    <a:rPr lang="en-US" dirty="0">
                      <a:latin typeface="Verdana" pitchFamily="34" charset="0"/>
                    </a:rPr>
                    <a:t>Parity </a:t>
                  </a:r>
                </a:p>
                <a:p>
                  <a:pPr algn="ctr"/>
                  <a:r>
                    <a:rPr lang="en-US" dirty="0">
                      <a:latin typeface="Verdana" pitchFamily="34" charset="0"/>
                    </a:rPr>
                    <a:t>transformation</a:t>
                  </a:r>
                </a:p>
              </p:txBody>
            </p:sp>
            <p:grpSp>
              <p:nvGrpSpPr>
                <p:cNvPr id="30" name="Group 18"/>
                <p:cNvGrpSpPr>
                  <a:grpSpLocks/>
                </p:cNvGrpSpPr>
                <p:nvPr/>
              </p:nvGrpSpPr>
              <p:grpSpPr bwMode="auto">
                <a:xfrm>
                  <a:off x="2996" y="775"/>
                  <a:ext cx="607" cy="1347"/>
                  <a:chOff x="2996" y="775"/>
                  <a:chExt cx="607" cy="1347"/>
                </a:xfrm>
              </p:grpSpPr>
              <p:sp>
                <p:nvSpPr>
                  <p:cNvPr id="39" name="Line 19"/>
                  <p:cNvSpPr>
                    <a:spLocks noChangeShapeType="1"/>
                  </p:cNvSpPr>
                  <p:nvPr/>
                </p:nvSpPr>
                <p:spPr bwMode="auto">
                  <a:xfrm>
                    <a:off x="2996" y="775"/>
                    <a:ext cx="0" cy="624"/>
                  </a:xfrm>
                  <a:prstGeom prst="line">
                    <a:avLst/>
                  </a:prstGeom>
                  <a:noFill/>
                  <a:ln w="19050">
                    <a:solidFill>
                      <a:schemeClr val="tx1"/>
                    </a:solidFill>
                    <a:prstDash val="sysDot"/>
                    <a:round/>
                    <a:headEnd/>
                    <a:tailEnd/>
                  </a:ln>
                  <a:effectLst/>
                </p:spPr>
                <p:txBody>
                  <a:bodyPr/>
                  <a:lstStyle/>
                  <a:p>
                    <a:endParaRPr lang="nl-NL"/>
                  </a:p>
                </p:txBody>
              </p:sp>
              <p:sp>
                <p:nvSpPr>
                  <p:cNvPr id="40" name="Line 20"/>
                  <p:cNvSpPr>
                    <a:spLocks noChangeShapeType="1"/>
                  </p:cNvSpPr>
                  <p:nvPr/>
                </p:nvSpPr>
                <p:spPr bwMode="auto">
                  <a:xfrm>
                    <a:off x="2996" y="1399"/>
                    <a:ext cx="336" cy="624"/>
                  </a:xfrm>
                  <a:prstGeom prst="line">
                    <a:avLst/>
                  </a:prstGeom>
                  <a:noFill/>
                  <a:ln w="19050">
                    <a:solidFill>
                      <a:schemeClr val="accent2"/>
                    </a:solidFill>
                    <a:round/>
                    <a:headEnd/>
                    <a:tailEnd type="triangle" w="med" len="med"/>
                  </a:ln>
                  <a:effectLst/>
                </p:spPr>
                <p:txBody>
                  <a:bodyPr/>
                  <a:lstStyle/>
                  <a:p>
                    <a:endParaRPr lang="nl-NL"/>
                  </a:p>
                </p:txBody>
              </p:sp>
              <p:sp>
                <p:nvSpPr>
                  <p:cNvPr id="41" name="Text Box 21"/>
                  <p:cNvSpPr txBox="1">
                    <a:spLocks noChangeArrowheads="1"/>
                  </p:cNvSpPr>
                  <p:nvPr/>
                </p:nvSpPr>
                <p:spPr bwMode="auto">
                  <a:xfrm>
                    <a:off x="3332" y="1831"/>
                    <a:ext cx="271" cy="291"/>
                  </a:xfrm>
                  <a:prstGeom prst="rect">
                    <a:avLst/>
                  </a:prstGeom>
                  <a:noFill/>
                  <a:ln w="9525">
                    <a:noFill/>
                    <a:miter lim="800000"/>
                    <a:headEnd/>
                    <a:tailEnd/>
                  </a:ln>
                  <a:effectLst/>
                </p:spPr>
                <p:txBody>
                  <a:bodyPr wrap="none">
                    <a:spAutoFit/>
                  </a:bodyPr>
                  <a:lstStyle/>
                  <a:p>
                    <a:r>
                      <a:rPr lang="en-US">
                        <a:latin typeface="Verdana" pitchFamily="34" charset="0"/>
                      </a:rPr>
                      <a:t>e</a:t>
                    </a:r>
                    <a:r>
                      <a:rPr lang="en-US" sz="2400" baseline="30000">
                        <a:latin typeface="Verdana" pitchFamily="34" charset="0"/>
                      </a:rPr>
                      <a:t>-</a:t>
                    </a:r>
                    <a:endParaRPr lang="en-US" sz="2400">
                      <a:latin typeface="Verdana" pitchFamily="34" charset="0"/>
                    </a:endParaRPr>
                  </a:p>
                </p:txBody>
              </p:sp>
              <p:sp>
                <p:nvSpPr>
                  <p:cNvPr id="42" name="Arc 22"/>
                  <p:cNvSpPr>
                    <a:spLocks/>
                  </p:cNvSpPr>
                  <p:nvPr/>
                </p:nvSpPr>
                <p:spPr bwMode="auto">
                  <a:xfrm>
                    <a:off x="2996" y="1064"/>
                    <a:ext cx="337" cy="702"/>
                  </a:xfrm>
                  <a:custGeom>
                    <a:avLst/>
                    <a:gdLst>
                      <a:gd name="G0" fmla="+- 0 0 0"/>
                      <a:gd name="G1" fmla="+- 21600 0 0"/>
                      <a:gd name="G2" fmla="+- 21600 0 0"/>
                      <a:gd name="T0" fmla="*/ 0 w 21600"/>
                      <a:gd name="T1" fmla="*/ 0 h 39498"/>
                      <a:gd name="T2" fmla="*/ 12092 w 21600"/>
                      <a:gd name="T3" fmla="*/ 39498 h 39498"/>
                      <a:gd name="T4" fmla="*/ 0 w 21600"/>
                      <a:gd name="T5" fmla="*/ 21600 h 39498"/>
                    </a:gdLst>
                    <a:ahLst/>
                    <a:cxnLst>
                      <a:cxn ang="0">
                        <a:pos x="T0" y="T1"/>
                      </a:cxn>
                      <a:cxn ang="0">
                        <a:pos x="T2" y="T3"/>
                      </a:cxn>
                      <a:cxn ang="0">
                        <a:pos x="T4" y="T5"/>
                      </a:cxn>
                    </a:cxnLst>
                    <a:rect l="0" t="0" r="r" b="b"/>
                    <a:pathLst>
                      <a:path w="21600" h="39498" fill="none" extrusionOk="0">
                        <a:moveTo>
                          <a:pt x="-1" y="0"/>
                        </a:moveTo>
                        <a:cubicBezTo>
                          <a:pt x="11929" y="0"/>
                          <a:pt x="21600" y="9670"/>
                          <a:pt x="21600" y="21600"/>
                        </a:cubicBezTo>
                        <a:cubicBezTo>
                          <a:pt x="21600" y="28774"/>
                          <a:pt x="18037" y="35481"/>
                          <a:pt x="12092" y="39498"/>
                        </a:cubicBezTo>
                      </a:path>
                      <a:path w="21600" h="39498" stroke="0" extrusionOk="0">
                        <a:moveTo>
                          <a:pt x="-1" y="0"/>
                        </a:moveTo>
                        <a:cubicBezTo>
                          <a:pt x="11929" y="0"/>
                          <a:pt x="21600" y="9670"/>
                          <a:pt x="21600" y="21600"/>
                        </a:cubicBezTo>
                        <a:cubicBezTo>
                          <a:pt x="21600" y="28774"/>
                          <a:pt x="18037" y="35481"/>
                          <a:pt x="12092" y="39498"/>
                        </a:cubicBezTo>
                        <a:lnTo>
                          <a:pt x="0" y="21600"/>
                        </a:lnTo>
                        <a:close/>
                      </a:path>
                    </a:pathLst>
                  </a:custGeom>
                  <a:noFill/>
                  <a:ln w="9525">
                    <a:solidFill>
                      <a:schemeClr val="tx1"/>
                    </a:solidFill>
                    <a:round/>
                    <a:headEnd/>
                    <a:tailEnd/>
                  </a:ln>
                  <a:effectLst/>
                </p:spPr>
                <p:txBody>
                  <a:bodyPr wrap="none" anchor="ctr"/>
                  <a:lstStyle/>
                  <a:p>
                    <a:endParaRPr lang="nl-NL"/>
                  </a:p>
                </p:txBody>
              </p:sp>
              <p:sp>
                <p:nvSpPr>
                  <p:cNvPr id="43" name="Text Box 23"/>
                  <p:cNvSpPr txBox="1">
                    <a:spLocks noChangeArrowheads="1"/>
                  </p:cNvSpPr>
                  <p:nvPr/>
                </p:nvSpPr>
                <p:spPr bwMode="auto">
                  <a:xfrm>
                    <a:off x="3164" y="967"/>
                    <a:ext cx="199" cy="250"/>
                  </a:xfrm>
                  <a:prstGeom prst="rect">
                    <a:avLst/>
                  </a:prstGeom>
                  <a:noFill/>
                  <a:ln w="9525">
                    <a:noFill/>
                    <a:miter lim="800000"/>
                    <a:headEnd/>
                    <a:tailEnd/>
                  </a:ln>
                  <a:effectLst/>
                </p:spPr>
                <p:txBody>
                  <a:bodyPr wrap="none">
                    <a:spAutoFit/>
                  </a:bodyPr>
                  <a:lstStyle/>
                  <a:p>
                    <a:r>
                      <a:rPr lang="en-US">
                        <a:latin typeface="Symbol" pitchFamily="18" charset="2"/>
                      </a:rPr>
                      <a:t>q</a:t>
                    </a:r>
                  </a:p>
                </p:txBody>
              </p:sp>
            </p:grpSp>
            <p:sp>
              <p:nvSpPr>
                <p:cNvPr id="31" name="Text Box 24"/>
                <p:cNvSpPr txBox="1">
                  <a:spLocks noChangeArrowheads="1"/>
                </p:cNvSpPr>
                <p:nvPr/>
              </p:nvSpPr>
              <p:spPr bwMode="auto">
                <a:xfrm>
                  <a:off x="1404" y="1463"/>
                  <a:ext cx="465" cy="252"/>
                </a:xfrm>
                <a:prstGeom prst="rect">
                  <a:avLst/>
                </a:prstGeom>
                <a:noFill/>
                <a:ln w="9525">
                  <a:noFill/>
                  <a:miter lim="800000"/>
                  <a:headEnd/>
                  <a:tailEnd/>
                </a:ln>
                <a:effectLst/>
              </p:spPr>
              <p:txBody>
                <a:bodyPr wrap="none">
                  <a:spAutoFit/>
                </a:bodyPr>
                <a:lstStyle/>
                <a:p>
                  <a:r>
                    <a:rPr lang="en-US" baseline="30000">
                      <a:latin typeface="Verdana" pitchFamily="34" charset="0"/>
                    </a:rPr>
                    <a:t>60</a:t>
                  </a:r>
                  <a:r>
                    <a:rPr lang="en-US">
                      <a:latin typeface="Verdana" pitchFamily="34" charset="0"/>
                    </a:rPr>
                    <a:t>Co</a:t>
                  </a:r>
                  <a:endParaRPr lang="en-US" baseline="30000">
                    <a:latin typeface="Verdana" pitchFamily="34" charset="0"/>
                  </a:endParaRPr>
                </a:p>
              </p:txBody>
            </p:sp>
            <p:sp>
              <p:nvSpPr>
                <p:cNvPr id="32" name="Text Box 25"/>
                <p:cNvSpPr txBox="1">
                  <a:spLocks noChangeArrowheads="1"/>
                </p:cNvSpPr>
                <p:nvPr/>
              </p:nvSpPr>
              <p:spPr bwMode="auto">
                <a:xfrm>
                  <a:off x="2660" y="1447"/>
                  <a:ext cx="465" cy="252"/>
                </a:xfrm>
                <a:prstGeom prst="rect">
                  <a:avLst/>
                </a:prstGeom>
                <a:noFill/>
                <a:ln w="9525">
                  <a:noFill/>
                  <a:miter lim="800000"/>
                  <a:headEnd/>
                  <a:tailEnd/>
                </a:ln>
                <a:effectLst/>
              </p:spPr>
              <p:txBody>
                <a:bodyPr wrap="none">
                  <a:spAutoFit/>
                </a:bodyPr>
                <a:lstStyle/>
                <a:p>
                  <a:r>
                    <a:rPr lang="en-US" baseline="30000">
                      <a:latin typeface="Verdana" pitchFamily="34" charset="0"/>
                    </a:rPr>
                    <a:t>60</a:t>
                  </a:r>
                  <a:r>
                    <a:rPr lang="en-US">
                      <a:latin typeface="Verdana" pitchFamily="34" charset="0"/>
                    </a:rPr>
                    <a:t>Co</a:t>
                  </a:r>
                  <a:endParaRPr lang="en-US" baseline="30000">
                    <a:latin typeface="Verdana" pitchFamily="34" charset="0"/>
                  </a:endParaRPr>
                </a:p>
              </p:txBody>
            </p:sp>
            <p:sp>
              <p:nvSpPr>
                <p:cNvPr id="33" name="Line 26"/>
                <p:cNvSpPr>
                  <a:spLocks noChangeShapeType="1"/>
                </p:cNvSpPr>
                <p:nvPr/>
              </p:nvSpPr>
              <p:spPr bwMode="auto">
                <a:xfrm flipV="1">
                  <a:off x="1596" y="1127"/>
                  <a:ext cx="0" cy="288"/>
                </a:xfrm>
                <a:prstGeom prst="line">
                  <a:avLst/>
                </a:prstGeom>
                <a:noFill/>
                <a:ln w="28575">
                  <a:solidFill>
                    <a:schemeClr val="tx1"/>
                  </a:solidFill>
                  <a:round/>
                  <a:headEnd/>
                  <a:tailEnd type="triangle" w="med" len="med"/>
                </a:ln>
                <a:effectLst/>
              </p:spPr>
              <p:txBody>
                <a:bodyPr/>
                <a:lstStyle/>
                <a:p>
                  <a:endParaRPr lang="nl-NL"/>
                </a:p>
              </p:txBody>
            </p:sp>
            <p:sp>
              <p:nvSpPr>
                <p:cNvPr id="34" name="Line 27"/>
                <p:cNvSpPr>
                  <a:spLocks noChangeShapeType="1"/>
                </p:cNvSpPr>
                <p:nvPr/>
              </p:nvSpPr>
              <p:spPr bwMode="auto">
                <a:xfrm flipV="1">
                  <a:off x="2900" y="1123"/>
                  <a:ext cx="0" cy="288"/>
                </a:xfrm>
                <a:prstGeom prst="line">
                  <a:avLst/>
                </a:prstGeom>
                <a:noFill/>
                <a:ln w="28575">
                  <a:solidFill>
                    <a:schemeClr val="tx1"/>
                  </a:solidFill>
                  <a:round/>
                  <a:headEnd/>
                  <a:tailEnd type="triangle" w="med" len="med"/>
                </a:ln>
                <a:effectLst/>
              </p:spPr>
              <p:txBody>
                <a:bodyPr/>
                <a:lstStyle/>
                <a:p>
                  <a:endParaRPr lang="nl-NL"/>
                </a:p>
              </p:txBody>
            </p:sp>
            <p:sp>
              <p:nvSpPr>
                <p:cNvPr id="35" name="Text Box 28"/>
                <p:cNvSpPr txBox="1">
                  <a:spLocks noChangeArrowheads="1"/>
                </p:cNvSpPr>
                <p:nvPr/>
              </p:nvSpPr>
              <p:spPr bwMode="auto">
                <a:xfrm>
                  <a:off x="1644" y="1223"/>
                  <a:ext cx="181" cy="231"/>
                </a:xfrm>
                <a:prstGeom prst="rect">
                  <a:avLst/>
                </a:prstGeom>
                <a:noFill/>
                <a:ln w="9525">
                  <a:noFill/>
                  <a:miter lim="800000"/>
                  <a:headEnd/>
                  <a:tailEnd/>
                </a:ln>
                <a:effectLst/>
              </p:spPr>
              <p:txBody>
                <a:bodyPr wrap="none">
                  <a:spAutoFit/>
                </a:bodyPr>
                <a:lstStyle/>
                <a:p>
                  <a:r>
                    <a:rPr lang="en-US" sz="1800">
                      <a:latin typeface="Verdana" pitchFamily="34" charset="0"/>
                    </a:rPr>
                    <a:t>J</a:t>
                  </a:r>
                </a:p>
              </p:txBody>
            </p:sp>
            <p:sp>
              <p:nvSpPr>
                <p:cNvPr id="36" name="Text Box 29"/>
                <p:cNvSpPr txBox="1">
                  <a:spLocks noChangeArrowheads="1"/>
                </p:cNvSpPr>
                <p:nvPr/>
              </p:nvSpPr>
              <p:spPr bwMode="auto">
                <a:xfrm>
                  <a:off x="2660" y="1207"/>
                  <a:ext cx="181" cy="231"/>
                </a:xfrm>
                <a:prstGeom prst="rect">
                  <a:avLst/>
                </a:prstGeom>
                <a:noFill/>
                <a:ln w="9525">
                  <a:noFill/>
                  <a:miter lim="800000"/>
                  <a:headEnd/>
                  <a:tailEnd/>
                </a:ln>
                <a:effectLst/>
              </p:spPr>
              <p:txBody>
                <a:bodyPr wrap="none">
                  <a:spAutoFit/>
                </a:bodyPr>
                <a:lstStyle/>
                <a:p>
                  <a:r>
                    <a:rPr lang="en-US" sz="1800">
                      <a:latin typeface="Verdana" pitchFamily="34" charset="0"/>
                    </a:rPr>
                    <a:t>J</a:t>
                  </a:r>
                </a:p>
              </p:txBody>
            </p:sp>
            <p:sp>
              <p:nvSpPr>
                <p:cNvPr id="37" name="Text Box 30"/>
                <p:cNvSpPr txBox="1">
                  <a:spLocks noChangeArrowheads="1"/>
                </p:cNvSpPr>
                <p:nvPr/>
              </p:nvSpPr>
              <p:spPr bwMode="auto">
                <a:xfrm>
                  <a:off x="1640" y="1147"/>
                  <a:ext cx="211" cy="173"/>
                </a:xfrm>
                <a:prstGeom prst="rect">
                  <a:avLst/>
                </a:prstGeom>
                <a:noFill/>
                <a:ln w="9525">
                  <a:noFill/>
                  <a:miter lim="800000"/>
                  <a:headEnd/>
                  <a:tailEnd/>
                </a:ln>
                <a:effectLst/>
              </p:spPr>
              <p:txBody>
                <a:bodyPr wrap="none">
                  <a:spAutoFit/>
                </a:bodyPr>
                <a:lstStyle/>
                <a:p>
                  <a:r>
                    <a:rPr lang="en-US" sz="1200">
                      <a:latin typeface="Verdana" pitchFamily="34" charset="0"/>
                      <a:sym typeface="Symbol" pitchFamily="18" charset="2"/>
                    </a:rPr>
                    <a:t></a:t>
                  </a:r>
                  <a:endParaRPr lang="en-US" sz="1200">
                    <a:latin typeface="Verdana" pitchFamily="34" charset="0"/>
                  </a:endParaRPr>
                </a:p>
              </p:txBody>
            </p:sp>
            <p:sp>
              <p:nvSpPr>
                <p:cNvPr id="38" name="Text Box 31"/>
                <p:cNvSpPr txBox="1">
                  <a:spLocks noChangeArrowheads="1"/>
                </p:cNvSpPr>
                <p:nvPr/>
              </p:nvSpPr>
              <p:spPr bwMode="auto">
                <a:xfrm>
                  <a:off x="2652" y="1137"/>
                  <a:ext cx="211" cy="173"/>
                </a:xfrm>
                <a:prstGeom prst="rect">
                  <a:avLst/>
                </a:prstGeom>
                <a:noFill/>
                <a:ln w="9525">
                  <a:noFill/>
                  <a:miter lim="800000"/>
                  <a:headEnd/>
                  <a:tailEnd/>
                </a:ln>
                <a:effectLst/>
              </p:spPr>
              <p:txBody>
                <a:bodyPr wrap="none">
                  <a:spAutoFit/>
                </a:bodyPr>
                <a:lstStyle/>
                <a:p>
                  <a:r>
                    <a:rPr lang="en-US" sz="1200">
                      <a:latin typeface="Verdana" pitchFamily="34" charset="0"/>
                      <a:sym typeface="Symbol" pitchFamily="18" charset="2"/>
                    </a:rPr>
                    <a:t></a:t>
                  </a:r>
                  <a:endParaRPr lang="en-US" sz="1200">
                    <a:latin typeface="Verdana" pitchFamily="34" charset="0"/>
                  </a:endParaRPr>
                </a:p>
              </p:txBody>
            </p:sp>
          </p:grpSp>
        </p:grpSp>
      </p:grpSp>
      <p:sp>
        <p:nvSpPr>
          <p:cNvPr id="44"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953044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612304"/>
          </a:xfrm>
        </p:spPr>
        <p:txBody>
          <a:bodyPr/>
          <a:lstStyle/>
          <a:p>
            <a:r>
              <a:rPr lang="es-ES" b="1" dirty="0" err="1">
                <a:solidFill>
                  <a:srgbClr val="A50021"/>
                </a:solidFill>
              </a:rPr>
              <a:t>The</a:t>
            </a:r>
            <a:r>
              <a:rPr lang="es-ES" b="1" dirty="0">
                <a:solidFill>
                  <a:srgbClr val="A50021"/>
                </a:solidFill>
              </a:rPr>
              <a:t> </a:t>
            </a:r>
            <a:r>
              <a:rPr lang="es-ES" b="1" dirty="0" err="1" smtClean="0">
                <a:solidFill>
                  <a:srgbClr val="A50021"/>
                </a:solidFill>
              </a:rPr>
              <a:t>Lederman</a:t>
            </a:r>
            <a:r>
              <a:rPr lang="es-ES" b="1" dirty="0" smtClean="0">
                <a:solidFill>
                  <a:srgbClr val="A50021"/>
                </a:solidFill>
              </a:rPr>
              <a:t> </a:t>
            </a:r>
            <a:r>
              <a:rPr lang="es-ES" b="1" dirty="0" err="1" smtClean="0">
                <a:solidFill>
                  <a:srgbClr val="A50021"/>
                </a:solidFill>
              </a:rPr>
              <a:t>experiment</a:t>
            </a:r>
            <a:endParaRPr lang="en-US" dirty="0"/>
          </a:p>
        </p:txBody>
      </p:sp>
      <p:sp>
        <p:nvSpPr>
          <p:cNvPr id="3" name="Content Placeholder 2"/>
          <p:cNvSpPr>
            <a:spLocks noGrp="1"/>
          </p:cNvSpPr>
          <p:nvPr>
            <p:ph idx="1"/>
          </p:nvPr>
        </p:nvSpPr>
        <p:spPr>
          <a:xfrm>
            <a:off x="1721520" y="908721"/>
            <a:ext cx="5166568" cy="5118843"/>
          </a:xfrm>
        </p:spPr>
        <p:txBody>
          <a:bodyPr>
            <a:normAutofit fontScale="77500" lnSpcReduction="20000"/>
          </a:bodyPr>
          <a:lstStyle/>
          <a:p>
            <a:r>
              <a:rPr lang="en-US" dirty="0"/>
              <a:t>Charged </a:t>
            </a:r>
            <a:r>
              <a:rPr lang="en-US" dirty="0" err="1"/>
              <a:t>pions</a:t>
            </a:r>
            <a:r>
              <a:rPr lang="en-US" dirty="0"/>
              <a:t> of 85 MeV </a:t>
            </a:r>
            <a:r>
              <a:rPr lang="en-US" dirty="0" smtClean="0"/>
              <a:t>created </a:t>
            </a:r>
            <a:r>
              <a:rPr lang="en-US" dirty="0"/>
              <a:t>in pp collisions and separated magnetically according to their charge. </a:t>
            </a:r>
            <a:endParaRPr lang="en-US" dirty="0" smtClean="0"/>
          </a:p>
          <a:p>
            <a:r>
              <a:rPr lang="en-US" dirty="0" smtClean="0"/>
              <a:t>Subsequently decay</a:t>
            </a:r>
          </a:p>
          <a:p>
            <a:endParaRPr lang="en-US" dirty="0" smtClean="0"/>
          </a:p>
          <a:p>
            <a:r>
              <a:rPr lang="en-US" dirty="0" smtClean="0"/>
              <a:t>Muons </a:t>
            </a:r>
            <a:r>
              <a:rPr lang="en-US" dirty="0"/>
              <a:t>stopped </a:t>
            </a:r>
            <a:r>
              <a:rPr lang="en-US" dirty="0" smtClean="0"/>
              <a:t>in carbon target with </a:t>
            </a:r>
            <a:r>
              <a:rPr lang="en-US" dirty="0"/>
              <a:t>magnetic </a:t>
            </a:r>
            <a:r>
              <a:rPr lang="en-US" dirty="0" smtClean="0"/>
              <a:t>field </a:t>
            </a:r>
            <a:r>
              <a:rPr lang="en-US" dirty="0"/>
              <a:t>perpendicular to their line of flight. </a:t>
            </a:r>
            <a:endParaRPr lang="en-US" dirty="0" smtClean="0"/>
          </a:p>
          <a:p>
            <a:r>
              <a:rPr lang="en-US" dirty="0"/>
              <a:t>M</a:t>
            </a:r>
            <a:r>
              <a:rPr lang="en-US" dirty="0" smtClean="0"/>
              <a:t>uons </a:t>
            </a:r>
            <a:r>
              <a:rPr lang="en-US" dirty="0" err="1" smtClean="0"/>
              <a:t>precess</a:t>
            </a:r>
            <a:r>
              <a:rPr lang="en-US" dirty="0" smtClean="0"/>
              <a:t> </a:t>
            </a:r>
            <a:r>
              <a:rPr lang="en-US" dirty="0"/>
              <a:t>in </a:t>
            </a:r>
            <a:r>
              <a:rPr lang="en-US" dirty="0" smtClean="0"/>
              <a:t>magnetic </a:t>
            </a:r>
            <a:r>
              <a:rPr lang="en-US" dirty="0"/>
              <a:t>field and </a:t>
            </a:r>
            <a:r>
              <a:rPr lang="en-US" dirty="0" smtClean="0"/>
              <a:t>decay.</a:t>
            </a:r>
          </a:p>
          <a:p>
            <a:pPr lvl="1"/>
            <a:r>
              <a:rPr lang="en-US" dirty="0"/>
              <a:t>P</a:t>
            </a:r>
            <a:r>
              <a:rPr lang="en-US" dirty="0" smtClean="0"/>
              <a:t>recession frequency</a:t>
            </a:r>
          </a:p>
          <a:p>
            <a:pPr lvl="1"/>
            <a:r>
              <a:rPr lang="en-US" dirty="0" smtClean="0">
                <a:solidFill>
                  <a:schemeClr val="bg1"/>
                </a:solidFill>
              </a:rPr>
              <a:t> aa</a:t>
            </a:r>
          </a:p>
          <a:p>
            <a:pPr lvl="1"/>
            <a:r>
              <a:rPr lang="en-US" i="1" dirty="0" smtClean="0"/>
              <a:t>g</a:t>
            </a:r>
            <a:r>
              <a:rPr lang="en-US" b="1" dirty="0" smtClean="0"/>
              <a:t>~</a:t>
            </a:r>
            <a:r>
              <a:rPr lang="en-US" dirty="0" smtClean="0"/>
              <a:t>2 (gyromagnetic </a:t>
            </a:r>
            <a:r>
              <a:rPr lang="en-US" dirty="0"/>
              <a:t>ratio of the </a:t>
            </a:r>
            <a:r>
              <a:rPr lang="en-US" dirty="0" smtClean="0"/>
              <a:t>muon).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12</a:t>
            </a:fld>
            <a:endParaRPr lang="en-US" altLang="x-none"/>
          </a:p>
        </p:txBody>
      </p:sp>
      <p:sp>
        <p:nvSpPr>
          <p:cNvPr id="6" name="Date Placeholder 5"/>
          <p:cNvSpPr>
            <a:spLocks noGrp="1"/>
          </p:cNvSpPr>
          <p:nvPr>
            <p:ph type="dt" sz="half" idx="12"/>
          </p:nvPr>
        </p:nvSpPr>
        <p:spPr/>
        <p:txBody>
          <a:bodyPr/>
          <a:lstStyle/>
          <a:p>
            <a:r>
              <a:rPr lang="gl-ES" altLang="x-none" smtClean="0">
                <a:solidFill>
                  <a:srgbClr val="990033"/>
                </a:solidFill>
              </a:rPr>
              <a:t>TAE 2017 Benasque, September 8-10</a:t>
            </a:r>
            <a:endParaRPr lang="en-US" altLang="x-non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212" y="1295400"/>
            <a:ext cx="3499057" cy="4149080"/>
          </a:xfrm>
          <a:prstGeom prst="rect">
            <a:avLst/>
          </a:prstGeom>
        </p:spPr>
      </p:pic>
      <p:pic>
        <p:nvPicPr>
          <p:cNvPr id="8" name="Picture 7"/>
          <p:cNvPicPr>
            <a:picLocks noChangeAspect="1"/>
          </p:cNvPicPr>
          <p:nvPr/>
        </p:nvPicPr>
        <p:blipFill>
          <a:blip r:embed="rId3"/>
          <a:stretch>
            <a:fillRect/>
          </a:stretch>
        </p:blipFill>
        <p:spPr>
          <a:xfrm>
            <a:off x="3253482" y="2564905"/>
            <a:ext cx="2179836" cy="406903"/>
          </a:xfrm>
          <a:prstGeom prst="rect">
            <a:avLst/>
          </a:prstGeom>
        </p:spPr>
      </p:pic>
      <p:pic>
        <p:nvPicPr>
          <p:cNvPr id="9" name="Picture 8"/>
          <p:cNvPicPr>
            <a:picLocks noChangeAspect="1"/>
          </p:cNvPicPr>
          <p:nvPr/>
        </p:nvPicPr>
        <p:blipFill>
          <a:blip r:embed="rId4"/>
          <a:stretch>
            <a:fillRect/>
          </a:stretch>
        </p:blipFill>
        <p:spPr>
          <a:xfrm>
            <a:off x="5355022" y="4482804"/>
            <a:ext cx="1317042" cy="674389"/>
          </a:xfrm>
          <a:prstGeom prst="rect">
            <a:avLst/>
          </a:prstGeom>
        </p:spPr>
      </p:pic>
      <p:sp>
        <p:nvSpPr>
          <p:cNvPr id="1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949042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763000" cy="485676"/>
          </a:xfrm>
        </p:spPr>
        <p:txBody>
          <a:bodyPr/>
          <a:lstStyle/>
          <a:p>
            <a:r>
              <a:rPr lang="es-ES" b="1" dirty="0" err="1">
                <a:solidFill>
                  <a:srgbClr val="A50021"/>
                </a:solidFill>
              </a:rPr>
              <a:t>The</a:t>
            </a:r>
            <a:r>
              <a:rPr lang="es-ES" b="1" dirty="0">
                <a:solidFill>
                  <a:srgbClr val="A50021"/>
                </a:solidFill>
              </a:rPr>
              <a:t> </a:t>
            </a:r>
            <a:r>
              <a:rPr lang="es-ES" b="1" dirty="0" err="1">
                <a:solidFill>
                  <a:srgbClr val="A50021"/>
                </a:solidFill>
              </a:rPr>
              <a:t>Lederman</a:t>
            </a:r>
            <a:r>
              <a:rPr lang="es-ES" b="1" dirty="0">
                <a:solidFill>
                  <a:srgbClr val="A50021"/>
                </a:solidFill>
              </a:rPr>
              <a:t> </a:t>
            </a:r>
            <a:r>
              <a:rPr lang="es-ES" b="1" dirty="0" err="1" smtClean="0">
                <a:solidFill>
                  <a:srgbClr val="A50021"/>
                </a:solidFill>
              </a:rPr>
              <a:t>experiment</a:t>
            </a:r>
            <a:r>
              <a:rPr lang="es-ES" b="1" dirty="0" smtClean="0">
                <a:solidFill>
                  <a:srgbClr val="A50021"/>
                </a:solidFill>
              </a:rPr>
              <a:t> </a:t>
            </a:r>
            <a:endParaRPr lang="en-US" dirty="0"/>
          </a:p>
        </p:txBody>
      </p:sp>
      <p:sp>
        <p:nvSpPr>
          <p:cNvPr id="3" name="Content Placeholder 2"/>
          <p:cNvSpPr>
            <a:spLocks noGrp="1"/>
          </p:cNvSpPr>
          <p:nvPr>
            <p:ph idx="1"/>
          </p:nvPr>
        </p:nvSpPr>
        <p:spPr>
          <a:xfrm>
            <a:off x="1559496" y="764704"/>
            <a:ext cx="4536504" cy="5480521"/>
          </a:xfrm>
        </p:spPr>
        <p:txBody>
          <a:bodyPr>
            <a:normAutofit fontScale="55000" lnSpcReduction="20000"/>
          </a:bodyPr>
          <a:lstStyle/>
          <a:p>
            <a:r>
              <a:rPr lang="en-US" dirty="0"/>
              <a:t>A counter placed at fixed angle </a:t>
            </a:r>
            <a:r>
              <a:rPr lang="en-US" dirty="0" smtClean="0"/>
              <a:t>is </a:t>
            </a:r>
            <a:r>
              <a:rPr lang="en-US" dirty="0"/>
              <a:t>gated </a:t>
            </a:r>
            <a:r>
              <a:rPr lang="en-US" dirty="0" smtClean="0"/>
              <a:t>with </a:t>
            </a:r>
            <a:r>
              <a:rPr lang="en-US" dirty="0"/>
              <a:t>a fixed delay after the entry of the muon into the </a:t>
            </a:r>
            <a:r>
              <a:rPr lang="en-US" dirty="0" smtClean="0"/>
              <a:t>target</a:t>
            </a:r>
            <a:r>
              <a:rPr lang="en-US" dirty="0"/>
              <a:t>. </a:t>
            </a:r>
            <a:endParaRPr lang="en-US" dirty="0" smtClean="0"/>
          </a:p>
          <a:p>
            <a:pPr lvl="1"/>
            <a:r>
              <a:rPr lang="en-US" dirty="0"/>
              <a:t>D</a:t>
            </a:r>
            <a:r>
              <a:rPr lang="en-US" dirty="0" smtClean="0"/>
              <a:t>etects </a:t>
            </a:r>
            <a:r>
              <a:rPr lang="en-US" i="1" dirty="0" smtClean="0"/>
              <a:t>e</a:t>
            </a:r>
            <a:r>
              <a:rPr lang="en-US" baseline="30000" dirty="0" smtClean="0"/>
              <a:t>+</a:t>
            </a:r>
            <a:r>
              <a:rPr lang="en-US" dirty="0" smtClean="0"/>
              <a:t> from                               decays emitted with 1-1/3cos</a:t>
            </a:r>
            <a:r>
              <a:rPr lang="el-GR" dirty="0" smtClean="0"/>
              <a:t>θ</a:t>
            </a:r>
            <a:r>
              <a:rPr lang="en-US" dirty="0" smtClean="0"/>
              <a:t> distribution.</a:t>
            </a:r>
          </a:p>
          <a:p>
            <a:r>
              <a:rPr lang="en-US" dirty="0"/>
              <a:t>The experiment </a:t>
            </a:r>
            <a:r>
              <a:rPr lang="en-US" dirty="0" smtClean="0"/>
              <a:t>is repeated </a:t>
            </a:r>
            <a:r>
              <a:rPr lang="en-US" dirty="0"/>
              <a:t>for several different settings of the magnetic field and </a:t>
            </a:r>
            <a:r>
              <a:rPr lang="en-US" dirty="0" smtClean="0"/>
              <a:t>precession </a:t>
            </a:r>
            <a:r>
              <a:rPr lang="en-US" dirty="0"/>
              <a:t>frequency. </a:t>
            </a:r>
            <a:endParaRPr lang="en-US" dirty="0" smtClean="0"/>
          </a:p>
          <a:p>
            <a:pPr lvl="1"/>
            <a:r>
              <a:rPr lang="en-US" dirty="0" smtClean="0"/>
              <a:t>A </a:t>
            </a:r>
            <a:r>
              <a:rPr lang="en-US" dirty="0"/>
              <a:t>clear oscillation is </a:t>
            </a:r>
            <a:r>
              <a:rPr lang="en-US" dirty="0" smtClean="0"/>
              <a:t>seen:</a:t>
            </a:r>
          </a:p>
          <a:p>
            <a:pPr lvl="2"/>
            <a:r>
              <a:rPr lang="en-US" dirty="0" smtClean="0"/>
              <a:t>Muons </a:t>
            </a:r>
            <a:r>
              <a:rPr lang="en-US" dirty="0"/>
              <a:t>are produced with non-zero </a:t>
            </a:r>
            <a:r>
              <a:rPr lang="en-US" dirty="0" smtClean="0"/>
              <a:t>polarization </a:t>
            </a:r>
          </a:p>
          <a:p>
            <a:pPr lvl="2"/>
            <a:r>
              <a:rPr lang="en-US" dirty="0" smtClean="0"/>
              <a:t>Therefore, pion </a:t>
            </a:r>
            <a:r>
              <a:rPr lang="en-US" dirty="0"/>
              <a:t>decay parity is not conserved. </a:t>
            </a:r>
            <a:endParaRPr lang="en-US" dirty="0" smtClean="0"/>
          </a:p>
          <a:p>
            <a:r>
              <a:rPr lang="en-US" b="1" dirty="0"/>
              <a:t>T</a:t>
            </a:r>
            <a:r>
              <a:rPr lang="en-US" b="1" dirty="0" smtClean="0"/>
              <a:t>he hypothesis of </a:t>
            </a:r>
            <a:r>
              <a:rPr lang="en-US" b="1" dirty="0"/>
              <a:t>a single helicity for the neutrino can explain the result</a:t>
            </a:r>
            <a:r>
              <a:rPr lang="en-US" b="1" dirty="0" smtClean="0"/>
              <a:t>.</a:t>
            </a:r>
          </a:p>
          <a:p>
            <a:r>
              <a:rPr lang="en-US" dirty="0" smtClean="0"/>
              <a:t>The </a:t>
            </a:r>
            <a:r>
              <a:rPr lang="en-US" dirty="0"/>
              <a:t>wavelength of the oscillation allowed </a:t>
            </a:r>
            <a:r>
              <a:rPr lang="en-US" dirty="0" smtClean="0"/>
              <a:t>the </a:t>
            </a:r>
            <a:r>
              <a:rPr lang="en-US" dirty="0"/>
              <a:t>first </a:t>
            </a:r>
            <a:r>
              <a:rPr lang="en-US" dirty="0" smtClean="0"/>
              <a:t>measurement </a:t>
            </a:r>
            <a:r>
              <a:rPr lang="en-US" dirty="0"/>
              <a:t>of the gyromagnetic moment of the </a:t>
            </a:r>
            <a:r>
              <a:rPr lang="en-US" dirty="0" smtClean="0"/>
              <a:t>muon confirming its </a:t>
            </a:r>
            <a:r>
              <a:rPr lang="en-US" dirty="0"/>
              <a:t>spin 1/2 </a:t>
            </a:r>
            <a:r>
              <a:rPr lang="en-US" dirty="0" smtClean="0"/>
              <a:t>nature.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13</a:t>
            </a:fld>
            <a:endParaRPr lang="en-US" altLang="x-none"/>
          </a:p>
        </p:txBody>
      </p:sp>
      <p:sp>
        <p:nvSpPr>
          <p:cNvPr id="6" name="Date Placeholder 5"/>
          <p:cNvSpPr>
            <a:spLocks noGrp="1"/>
          </p:cNvSpPr>
          <p:nvPr>
            <p:ph type="dt" sz="half" idx="12"/>
          </p:nvPr>
        </p:nvSpPr>
        <p:spPr/>
        <p:txBody>
          <a:bodyPr/>
          <a:lstStyle/>
          <a:p>
            <a:r>
              <a:rPr lang="gl-ES" altLang="x-none" smtClean="0">
                <a:solidFill>
                  <a:srgbClr val="990033"/>
                </a:solidFill>
              </a:rPr>
              <a:t>TAE 2017 Benasque, September 8-10</a:t>
            </a:r>
            <a:endParaRPr lang="en-US" altLang="x-non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3624" y="1892697"/>
            <a:ext cx="4498881" cy="3052812"/>
          </a:xfrm>
          <a:prstGeom prst="rect">
            <a:avLst/>
          </a:prstGeom>
        </p:spPr>
      </p:pic>
      <p:pic>
        <p:nvPicPr>
          <p:cNvPr id="8" name="Picture 7"/>
          <p:cNvPicPr>
            <a:picLocks noChangeAspect="1"/>
          </p:cNvPicPr>
          <p:nvPr/>
        </p:nvPicPr>
        <p:blipFill>
          <a:blip r:embed="rId3"/>
          <a:stretch>
            <a:fillRect/>
          </a:stretch>
        </p:blipFill>
        <p:spPr>
          <a:xfrm>
            <a:off x="3781454" y="1484784"/>
            <a:ext cx="1522458" cy="216024"/>
          </a:xfrm>
          <a:prstGeom prst="rect">
            <a:avLst/>
          </a:prstGeom>
        </p:spPr>
      </p:pic>
      <p:sp>
        <p:nvSpPr>
          <p:cNvPr id="9"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689288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80392"/>
            <a:ext cx="8763000" cy="828328"/>
          </a:xfrm>
        </p:spPr>
        <p:txBody>
          <a:bodyPr/>
          <a:lstStyle/>
          <a:p>
            <a:r>
              <a:rPr lang="es-ES" b="1" dirty="0" err="1">
                <a:solidFill>
                  <a:srgbClr val="A50021"/>
                </a:solidFill>
              </a:rPr>
              <a:t>The</a:t>
            </a:r>
            <a:r>
              <a:rPr lang="es-ES" b="1" dirty="0">
                <a:solidFill>
                  <a:srgbClr val="A50021"/>
                </a:solidFill>
              </a:rPr>
              <a:t> </a:t>
            </a:r>
            <a:r>
              <a:rPr lang="es-ES" b="1" dirty="0" err="1">
                <a:solidFill>
                  <a:srgbClr val="A50021"/>
                </a:solidFill>
              </a:rPr>
              <a:t>Lederman</a:t>
            </a:r>
            <a:r>
              <a:rPr lang="es-ES" b="1" dirty="0">
                <a:solidFill>
                  <a:srgbClr val="A50021"/>
                </a:solidFill>
              </a:rPr>
              <a:t> </a:t>
            </a:r>
            <a:r>
              <a:rPr lang="es-ES" b="1" dirty="0" err="1">
                <a:solidFill>
                  <a:srgbClr val="A50021"/>
                </a:solidFill>
              </a:rPr>
              <a:t>experiment</a:t>
            </a:r>
            <a:r>
              <a:rPr lang="es-ES" b="1" dirty="0">
                <a:solidFill>
                  <a:srgbClr val="A50021"/>
                </a:solidFill>
              </a:rPr>
              <a:t> </a:t>
            </a:r>
            <a:endParaRPr lang="en-US" dirty="0"/>
          </a:p>
        </p:txBody>
      </p:sp>
      <p:sp>
        <p:nvSpPr>
          <p:cNvPr id="3" name="Content Placeholder 2"/>
          <p:cNvSpPr>
            <a:spLocks noGrp="1"/>
          </p:cNvSpPr>
          <p:nvPr>
            <p:ph idx="1"/>
          </p:nvPr>
        </p:nvSpPr>
        <p:spPr>
          <a:xfrm>
            <a:off x="1631504" y="908721"/>
            <a:ext cx="9036496" cy="4525963"/>
          </a:xfrm>
        </p:spPr>
        <p:txBody>
          <a:bodyPr/>
          <a:lstStyle/>
          <a:p>
            <a:r>
              <a:rPr lang="en-US" sz="2000" dirty="0"/>
              <a:t>What Lederman experiment shows is that all neutrinos are left handed and all anti-neutrinos are right handed:</a:t>
            </a:r>
          </a:p>
          <a:p>
            <a:endParaRPr lang="en-US" sz="2000" dirty="0"/>
          </a:p>
          <a:p>
            <a:endParaRPr lang="en-US" sz="2000" dirty="0"/>
          </a:p>
          <a:p>
            <a:endParaRPr lang="en-US" sz="2000" dirty="0"/>
          </a:p>
          <a:p>
            <a:endParaRPr lang="en-US" sz="2000" dirty="0"/>
          </a:p>
          <a:p>
            <a:r>
              <a:rPr lang="en-US" sz="2000" dirty="0"/>
              <a:t>Charge conjugation is the operation that exchanges particles into anti-particles.</a:t>
            </a:r>
          </a:p>
          <a:p>
            <a:r>
              <a:rPr lang="en-US" sz="2000" dirty="0"/>
              <a:t>C symmetry is broken just like P:</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14</a:t>
            </a:fld>
            <a:endParaRPr lang="en-US" altLang="x-none"/>
          </a:p>
        </p:txBody>
      </p:sp>
      <p:sp>
        <p:nvSpPr>
          <p:cNvPr id="6" name="Date Placeholder 5"/>
          <p:cNvSpPr>
            <a:spLocks noGrp="1"/>
          </p:cNvSpPr>
          <p:nvPr>
            <p:ph type="dt" sz="half" idx="12"/>
          </p:nvPr>
        </p:nvSpPr>
        <p:spPr/>
        <p:txBody>
          <a:bodyPr/>
          <a:lstStyle/>
          <a:p>
            <a:r>
              <a:rPr lang="gl-ES" altLang="x-none" smtClean="0">
                <a:solidFill>
                  <a:srgbClr val="990033"/>
                </a:solidFill>
              </a:rPr>
              <a:t>TAE 2017 Benasque, September 8-10</a:t>
            </a:r>
            <a:endParaRPr lang="en-US" altLang="x-none" dirty="0"/>
          </a:p>
        </p:txBody>
      </p:sp>
      <p:sp>
        <p:nvSpPr>
          <p:cNvPr id="7" name="Oval 36"/>
          <p:cNvSpPr>
            <a:spLocks noChangeArrowheads="1"/>
          </p:cNvSpPr>
          <p:nvPr/>
        </p:nvSpPr>
        <p:spPr bwMode="auto">
          <a:xfrm rot="5400000">
            <a:off x="5750321" y="1869976"/>
            <a:ext cx="304800" cy="304800"/>
          </a:xfrm>
          <a:prstGeom prst="ellipse">
            <a:avLst/>
          </a:prstGeom>
          <a:solidFill>
            <a:schemeClr val="accent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nvGrpSpPr>
          <p:cNvPr id="8" name="Group 37"/>
          <p:cNvGrpSpPr>
            <a:grpSpLocks/>
          </p:cNvGrpSpPr>
          <p:nvPr/>
        </p:nvGrpSpPr>
        <p:grpSpPr bwMode="auto">
          <a:xfrm rot="5400000">
            <a:off x="3769121" y="1793776"/>
            <a:ext cx="152400" cy="457200"/>
            <a:chOff x="1488" y="2256"/>
            <a:chExt cx="96" cy="288"/>
          </a:xfrm>
        </p:grpSpPr>
        <p:sp>
          <p:nvSpPr>
            <p:cNvPr id="9" name="Line 38"/>
            <p:cNvSpPr>
              <a:spLocks noChangeShapeType="1"/>
            </p:cNvSpPr>
            <p:nvPr/>
          </p:nvSpPr>
          <p:spPr bwMode="auto">
            <a:xfrm flipV="1">
              <a:off x="1536" y="2256"/>
              <a:ext cx="0" cy="288"/>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0" name="Oval 39"/>
            <p:cNvSpPr>
              <a:spLocks noChangeArrowheads="1"/>
            </p:cNvSpPr>
            <p:nvPr/>
          </p:nvSpPr>
          <p:spPr bwMode="auto">
            <a:xfrm>
              <a:off x="1488" y="2352"/>
              <a:ext cx="96" cy="96"/>
            </a:xfrm>
            <a:prstGeom prst="ellipse">
              <a:avLst/>
            </a:prstGeom>
            <a:solidFill>
              <a:srgbClr val="FF3300"/>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grpSp>
        <p:nvGrpSpPr>
          <p:cNvPr id="11" name="Group 40"/>
          <p:cNvGrpSpPr>
            <a:grpSpLocks/>
          </p:cNvGrpSpPr>
          <p:nvPr/>
        </p:nvGrpSpPr>
        <p:grpSpPr bwMode="auto">
          <a:xfrm rot="5400000">
            <a:off x="7960121" y="1793776"/>
            <a:ext cx="152400" cy="457200"/>
            <a:chOff x="4128" y="2256"/>
            <a:chExt cx="96" cy="288"/>
          </a:xfrm>
        </p:grpSpPr>
        <p:sp>
          <p:nvSpPr>
            <p:cNvPr id="12" name="Line 41"/>
            <p:cNvSpPr>
              <a:spLocks noChangeShapeType="1"/>
            </p:cNvSpPr>
            <p:nvPr/>
          </p:nvSpPr>
          <p:spPr bwMode="auto">
            <a:xfrm flipV="1">
              <a:off x="417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Oval 42"/>
            <p:cNvSpPr>
              <a:spLocks noChangeArrowheads="1"/>
            </p:cNvSpPr>
            <p:nvPr/>
          </p:nvSpPr>
          <p:spPr bwMode="auto">
            <a:xfrm>
              <a:off x="4128" y="2352"/>
              <a:ext cx="96" cy="96"/>
            </a:xfrm>
            <a:prstGeom prst="ellipse">
              <a:avLst/>
            </a:prstGeom>
            <a:solidFill>
              <a:schemeClr val="bg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sp>
        <p:nvSpPr>
          <p:cNvPr id="14" name="AutoShape 43"/>
          <p:cNvSpPr>
            <a:spLocks noChangeArrowheads="1"/>
          </p:cNvSpPr>
          <p:nvPr/>
        </p:nvSpPr>
        <p:spPr bwMode="auto">
          <a:xfrm>
            <a:off x="6283721" y="1869976"/>
            <a:ext cx="14478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AutoShape 44"/>
          <p:cNvSpPr>
            <a:spLocks noChangeArrowheads="1"/>
          </p:cNvSpPr>
          <p:nvPr/>
        </p:nvSpPr>
        <p:spPr bwMode="auto">
          <a:xfrm rot="10800000">
            <a:off x="4073921" y="1869976"/>
            <a:ext cx="14478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Oval 46"/>
          <p:cNvSpPr>
            <a:spLocks noChangeArrowheads="1"/>
          </p:cNvSpPr>
          <p:nvPr/>
        </p:nvSpPr>
        <p:spPr bwMode="auto">
          <a:xfrm rot="5400000">
            <a:off x="5750321" y="2479576"/>
            <a:ext cx="304800" cy="304800"/>
          </a:xfrm>
          <a:prstGeom prst="ellipse">
            <a:avLst/>
          </a:prstGeom>
          <a:solidFill>
            <a:schemeClr val="accent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nvGrpSpPr>
          <p:cNvPr id="17" name="Group 47"/>
          <p:cNvGrpSpPr>
            <a:grpSpLocks/>
          </p:cNvGrpSpPr>
          <p:nvPr/>
        </p:nvGrpSpPr>
        <p:grpSpPr bwMode="auto">
          <a:xfrm rot="5400000">
            <a:off x="3769121" y="2403376"/>
            <a:ext cx="152400" cy="457200"/>
            <a:chOff x="1488" y="2256"/>
            <a:chExt cx="96" cy="288"/>
          </a:xfrm>
        </p:grpSpPr>
        <p:sp>
          <p:nvSpPr>
            <p:cNvPr id="18" name="Line 48"/>
            <p:cNvSpPr>
              <a:spLocks noChangeShapeType="1"/>
            </p:cNvSpPr>
            <p:nvPr/>
          </p:nvSpPr>
          <p:spPr bwMode="auto">
            <a:xfrm flipV="1">
              <a:off x="153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Oval 49"/>
            <p:cNvSpPr>
              <a:spLocks noChangeArrowheads="1"/>
            </p:cNvSpPr>
            <p:nvPr/>
          </p:nvSpPr>
          <p:spPr bwMode="auto">
            <a:xfrm>
              <a:off x="1488" y="2352"/>
              <a:ext cx="96" cy="96"/>
            </a:xfrm>
            <a:prstGeom prst="ellipse">
              <a:avLst/>
            </a:prstGeom>
            <a:solidFill>
              <a:srgbClr val="FF3300"/>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grpSp>
        <p:nvGrpSpPr>
          <p:cNvPr id="20" name="Group 50"/>
          <p:cNvGrpSpPr>
            <a:grpSpLocks/>
          </p:cNvGrpSpPr>
          <p:nvPr/>
        </p:nvGrpSpPr>
        <p:grpSpPr bwMode="auto">
          <a:xfrm rot="5400000">
            <a:off x="7960121" y="2403376"/>
            <a:ext cx="152400" cy="457200"/>
            <a:chOff x="4128" y="2256"/>
            <a:chExt cx="96" cy="288"/>
          </a:xfrm>
        </p:grpSpPr>
        <p:sp>
          <p:nvSpPr>
            <p:cNvPr id="21" name="Line 51"/>
            <p:cNvSpPr>
              <a:spLocks noChangeShapeType="1"/>
            </p:cNvSpPr>
            <p:nvPr/>
          </p:nvSpPr>
          <p:spPr bwMode="auto">
            <a:xfrm flipV="1">
              <a:off x="4176" y="2256"/>
              <a:ext cx="0" cy="288"/>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2" name="Oval 52"/>
            <p:cNvSpPr>
              <a:spLocks noChangeArrowheads="1"/>
            </p:cNvSpPr>
            <p:nvPr/>
          </p:nvSpPr>
          <p:spPr bwMode="auto">
            <a:xfrm>
              <a:off x="4128" y="2352"/>
              <a:ext cx="96" cy="96"/>
            </a:xfrm>
            <a:prstGeom prst="ellipse">
              <a:avLst/>
            </a:prstGeom>
            <a:solidFill>
              <a:schemeClr val="bg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sp>
        <p:nvSpPr>
          <p:cNvPr id="23" name="AutoShape 53"/>
          <p:cNvSpPr>
            <a:spLocks noChangeArrowheads="1"/>
          </p:cNvSpPr>
          <p:nvPr/>
        </p:nvSpPr>
        <p:spPr bwMode="auto">
          <a:xfrm>
            <a:off x="6283721" y="2479576"/>
            <a:ext cx="14478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AutoShape 54"/>
          <p:cNvSpPr>
            <a:spLocks noChangeArrowheads="1"/>
          </p:cNvSpPr>
          <p:nvPr/>
        </p:nvSpPr>
        <p:spPr bwMode="auto">
          <a:xfrm rot="10800000">
            <a:off x="4073921" y="2479576"/>
            <a:ext cx="14478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Text Box 55"/>
          <p:cNvSpPr txBox="1">
            <a:spLocks noChangeArrowheads="1"/>
          </p:cNvSpPr>
          <p:nvPr/>
        </p:nvSpPr>
        <p:spPr bwMode="auto">
          <a:xfrm>
            <a:off x="5734446" y="1420714"/>
            <a:ext cx="4748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000">
                <a:latin typeface="Symbol" charset="2"/>
              </a:rPr>
              <a:t>p</a:t>
            </a:r>
            <a:r>
              <a:rPr lang="en-US" altLang="x-none" sz="2000" baseline="30000"/>
              <a:t>+</a:t>
            </a:r>
          </a:p>
        </p:txBody>
      </p:sp>
      <p:sp>
        <p:nvSpPr>
          <p:cNvPr id="26" name="Text Box 56"/>
          <p:cNvSpPr txBox="1">
            <a:spLocks noChangeArrowheads="1"/>
          </p:cNvSpPr>
          <p:nvPr/>
        </p:nvSpPr>
        <p:spPr bwMode="auto">
          <a:xfrm>
            <a:off x="3692921" y="1412776"/>
            <a:ext cx="4267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000">
                <a:latin typeface="Symbol" charset="2"/>
              </a:rPr>
              <a:t>m</a:t>
            </a:r>
            <a:r>
              <a:rPr lang="en-US" altLang="x-none" sz="2000" baseline="30000">
                <a:latin typeface="Symbol" charset="2"/>
              </a:rPr>
              <a:t>+</a:t>
            </a:r>
            <a:endParaRPr lang="en-US" altLang="x-none" sz="2000" baseline="30000"/>
          </a:p>
        </p:txBody>
      </p:sp>
      <p:sp>
        <p:nvSpPr>
          <p:cNvPr id="27" name="Text Box 57"/>
          <p:cNvSpPr txBox="1">
            <a:spLocks noChangeArrowheads="1"/>
          </p:cNvSpPr>
          <p:nvPr/>
        </p:nvSpPr>
        <p:spPr bwMode="auto">
          <a:xfrm>
            <a:off x="7798196" y="1412776"/>
            <a:ext cx="4154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000">
                <a:latin typeface="Symbol" charset="2"/>
              </a:rPr>
              <a:t>n</a:t>
            </a:r>
            <a:r>
              <a:rPr lang="en-US" altLang="x-none" sz="2000" baseline="-25000">
                <a:latin typeface="Symbol" charset="2"/>
              </a:rPr>
              <a:t>m</a:t>
            </a:r>
            <a:endParaRPr lang="en-US" altLang="x-none" sz="2000" baseline="-25000"/>
          </a:p>
        </p:txBody>
      </p:sp>
      <p:sp>
        <p:nvSpPr>
          <p:cNvPr id="28" name="Text Box 146"/>
          <p:cNvSpPr txBox="1">
            <a:spLocks noChangeArrowheads="1"/>
          </p:cNvSpPr>
          <p:nvPr/>
        </p:nvSpPr>
        <p:spPr bwMode="auto">
          <a:xfrm>
            <a:off x="8874522" y="1796951"/>
            <a:ext cx="677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400">
                <a:solidFill>
                  <a:srgbClr val="FF3300"/>
                </a:solidFill>
              </a:rPr>
              <a:t>OK</a:t>
            </a:r>
          </a:p>
        </p:txBody>
      </p:sp>
      <p:sp>
        <p:nvSpPr>
          <p:cNvPr id="29" name="Line 147"/>
          <p:cNvSpPr>
            <a:spLocks noChangeShapeType="1"/>
          </p:cNvSpPr>
          <p:nvPr/>
        </p:nvSpPr>
        <p:spPr bwMode="auto">
          <a:xfrm flipV="1">
            <a:off x="8950721" y="1644551"/>
            <a:ext cx="533400" cy="685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Text Box 145"/>
          <p:cNvSpPr txBox="1">
            <a:spLocks noChangeArrowheads="1"/>
          </p:cNvSpPr>
          <p:nvPr/>
        </p:nvSpPr>
        <p:spPr bwMode="auto">
          <a:xfrm>
            <a:off x="8874522" y="2368451"/>
            <a:ext cx="677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400">
                <a:solidFill>
                  <a:srgbClr val="339933"/>
                </a:solidFill>
              </a:rPr>
              <a:t>OK</a:t>
            </a:r>
          </a:p>
        </p:txBody>
      </p:sp>
      <p:sp>
        <p:nvSpPr>
          <p:cNvPr id="32" name="Oval 117"/>
          <p:cNvSpPr>
            <a:spLocks noChangeArrowheads="1"/>
          </p:cNvSpPr>
          <p:nvPr/>
        </p:nvSpPr>
        <p:spPr bwMode="auto">
          <a:xfrm rot="5400000">
            <a:off x="5786686" y="4420343"/>
            <a:ext cx="304800" cy="304800"/>
          </a:xfrm>
          <a:prstGeom prst="ellipse">
            <a:avLst/>
          </a:prstGeom>
          <a:solidFill>
            <a:schemeClr val="accent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nvGrpSpPr>
          <p:cNvPr id="33" name="Group 118"/>
          <p:cNvGrpSpPr>
            <a:grpSpLocks/>
          </p:cNvGrpSpPr>
          <p:nvPr/>
        </p:nvGrpSpPr>
        <p:grpSpPr bwMode="auto">
          <a:xfrm rot="5400000">
            <a:off x="3805486" y="4344143"/>
            <a:ext cx="152400" cy="457200"/>
            <a:chOff x="1488" y="2256"/>
            <a:chExt cx="96" cy="288"/>
          </a:xfrm>
        </p:grpSpPr>
        <p:sp>
          <p:nvSpPr>
            <p:cNvPr id="34" name="Line 119"/>
            <p:cNvSpPr>
              <a:spLocks noChangeShapeType="1"/>
            </p:cNvSpPr>
            <p:nvPr/>
          </p:nvSpPr>
          <p:spPr bwMode="auto">
            <a:xfrm flipV="1">
              <a:off x="153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Oval 120"/>
            <p:cNvSpPr>
              <a:spLocks noChangeArrowheads="1"/>
            </p:cNvSpPr>
            <p:nvPr/>
          </p:nvSpPr>
          <p:spPr bwMode="auto">
            <a:xfrm>
              <a:off x="1488" y="2352"/>
              <a:ext cx="96" cy="96"/>
            </a:xfrm>
            <a:prstGeom prst="ellipse">
              <a:avLst/>
            </a:prstGeom>
            <a:solidFill>
              <a:srgbClr val="FF3300"/>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grpSp>
        <p:nvGrpSpPr>
          <p:cNvPr id="36" name="Group 121"/>
          <p:cNvGrpSpPr>
            <a:grpSpLocks/>
          </p:cNvGrpSpPr>
          <p:nvPr/>
        </p:nvGrpSpPr>
        <p:grpSpPr bwMode="auto">
          <a:xfrm rot="5400000">
            <a:off x="7996486" y="4344143"/>
            <a:ext cx="152400" cy="457200"/>
            <a:chOff x="4128" y="2256"/>
            <a:chExt cx="96" cy="288"/>
          </a:xfrm>
        </p:grpSpPr>
        <p:sp>
          <p:nvSpPr>
            <p:cNvPr id="37" name="Line 122"/>
            <p:cNvSpPr>
              <a:spLocks noChangeShapeType="1"/>
            </p:cNvSpPr>
            <p:nvPr/>
          </p:nvSpPr>
          <p:spPr bwMode="auto">
            <a:xfrm flipV="1">
              <a:off x="4176" y="2256"/>
              <a:ext cx="0" cy="288"/>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8" name="Oval 123"/>
            <p:cNvSpPr>
              <a:spLocks noChangeArrowheads="1"/>
            </p:cNvSpPr>
            <p:nvPr/>
          </p:nvSpPr>
          <p:spPr bwMode="auto">
            <a:xfrm>
              <a:off x="4128" y="2352"/>
              <a:ext cx="96" cy="96"/>
            </a:xfrm>
            <a:prstGeom prst="ellipse">
              <a:avLst/>
            </a:prstGeom>
            <a:solidFill>
              <a:schemeClr val="bg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sp>
        <p:nvSpPr>
          <p:cNvPr id="39" name="AutoShape 124"/>
          <p:cNvSpPr>
            <a:spLocks noChangeArrowheads="1"/>
          </p:cNvSpPr>
          <p:nvPr/>
        </p:nvSpPr>
        <p:spPr bwMode="auto">
          <a:xfrm>
            <a:off x="6320086" y="4420343"/>
            <a:ext cx="14478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AutoShape 125"/>
          <p:cNvSpPr>
            <a:spLocks noChangeArrowheads="1"/>
          </p:cNvSpPr>
          <p:nvPr/>
        </p:nvSpPr>
        <p:spPr bwMode="auto">
          <a:xfrm rot="10800000">
            <a:off x="4110286" y="4420343"/>
            <a:ext cx="14478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Text Box 126"/>
          <p:cNvSpPr txBox="1">
            <a:spLocks noChangeArrowheads="1"/>
          </p:cNvSpPr>
          <p:nvPr/>
        </p:nvSpPr>
        <p:spPr bwMode="auto">
          <a:xfrm>
            <a:off x="5770811" y="3971081"/>
            <a:ext cx="4748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000">
                <a:latin typeface="Symbol" charset="2"/>
              </a:rPr>
              <a:t>p</a:t>
            </a:r>
            <a:r>
              <a:rPr lang="en-US" altLang="x-none" sz="2000" baseline="30000"/>
              <a:t>+</a:t>
            </a:r>
          </a:p>
        </p:txBody>
      </p:sp>
      <p:sp>
        <p:nvSpPr>
          <p:cNvPr id="42" name="Text Box 127"/>
          <p:cNvSpPr txBox="1">
            <a:spLocks noChangeArrowheads="1"/>
          </p:cNvSpPr>
          <p:nvPr/>
        </p:nvSpPr>
        <p:spPr bwMode="auto">
          <a:xfrm>
            <a:off x="3729286" y="3963143"/>
            <a:ext cx="4267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000">
                <a:latin typeface="Symbol" charset="2"/>
              </a:rPr>
              <a:t>m</a:t>
            </a:r>
            <a:r>
              <a:rPr lang="en-US" altLang="x-none" sz="2000" baseline="30000">
                <a:latin typeface="Symbol" charset="2"/>
              </a:rPr>
              <a:t>+</a:t>
            </a:r>
            <a:endParaRPr lang="en-US" altLang="x-none" sz="2000" baseline="30000"/>
          </a:p>
        </p:txBody>
      </p:sp>
      <p:sp>
        <p:nvSpPr>
          <p:cNvPr id="43" name="Text Box 128"/>
          <p:cNvSpPr txBox="1">
            <a:spLocks noChangeArrowheads="1"/>
          </p:cNvSpPr>
          <p:nvPr/>
        </p:nvSpPr>
        <p:spPr bwMode="auto">
          <a:xfrm>
            <a:off x="7834562" y="3963143"/>
            <a:ext cx="9845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000">
                <a:latin typeface="Symbol" charset="2"/>
              </a:rPr>
              <a:t>n</a:t>
            </a:r>
            <a:r>
              <a:rPr lang="en-US" altLang="x-none" sz="2000" baseline="-25000">
                <a:latin typeface="Symbol" charset="2"/>
              </a:rPr>
              <a:t>m</a:t>
            </a:r>
            <a:r>
              <a:rPr lang="en-US" altLang="x-none" sz="2000" b="0"/>
              <a:t>(LH)</a:t>
            </a:r>
          </a:p>
        </p:txBody>
      </p:sp>
      <p:sp>
        <p:nvSpPr>
          <p:cNvPr id="44" name="Line 129"/>
          <p:cNvSpPr>
            <a:spLocks noChangeShapeType="1"/>
          </p:cNvSpPr>
          <p:nvPr/>
        </p:nvSpPr>
        <p:spPr bwMode="auto">
          <a:xfrm>
            <a:off x="2510086" y="4940424"/>
            <a:ext cx="6781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Oval 130"/>
          <p:cNvSpPr>
            <a:spLocks noChangeArrowheads="1"/>
          </p:cNvSpPr>
          <p:nvPr/>
        </p:nvSpPr>
        <p:spPr bwMode="auto">
          <a:xfrm rot="5400000">
            <a:off x="5786686" y="5550768"/>
            <a:ext cx="304800" cy="304800"/>
          </a:xfrm>
          <a:prstGeom prst="ellipse">
            <a:avLst/>
          </a:prstGeom>
          <a:solidFill>
            <a:schemeClr val="accent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nvGrpSpPr>
          <p:cNvPr id="46" name="Group 131"/>
          <p:cNvGrpSpPr>
            <a:grpSpLocks/>
          </p:cNvGrpSpPr>
          <p:nvPr/>
        </p:nvGrpSpPr>
        <p:grpSpPr bwMode="auto">
          <a:xfrm rot="5400000">
            <a:off x="3805486" y="5474568"/>
            <a:ext cx="152400" cy="457200"/>
            <a:chOff x="1488" y="2256"/>
            <a:chExt cx="96" cy="288"/>
          </a:xfrm>
        </p:grpSpPr>
        <p:sp>
          <p:nvSpPr>
            <p:cNvPr id="47" name="Line 132"/>
            <p:cNvSpPr>
              <a:spLocks noChangeShapeType="1"/>
            </p:cNvSpPr>
            <p:nvPr/>
          </p:nvSpPr>
          <p:spPr bwMode="auto">
            <a:xfrm flipV="1">
              <a:off x="153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 name="Oval 133"/>
            <p:cNvSpPr>
              <a:spLocks noChangeArrowheads="1"/>
            </p:cNvSpPr>
            <p:nvPr/>
          </p:nvSpPr>
          <p:spPr bwMode="auto">
            <a:xfrm>
              <a:off x="1488" y="2352"/>
              <a:ext cx="96" cy="96"/>
            </a:xfrm>
            <a:prstGeom prst="ellipse">
              <a:avLst/>
            </a:prstGeom>
            <a:solidFill>
              <a:srgbClr val="FF3300"/>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grpSp>
        <p:nvGrpSpPr>
          <p:cNvPr id="49" name="Group 134"/>
          <p:cNvGrpSpPr>
            <a:grpSpLocks/>
          </p:cNvGrpSpPr>
          <p:nvPr/>
        </p:nvGrpSpPr>
        <p:grpSpPr bwMode="auto">
          <a:xfrm rot="5400000">
            <a:off x="7996486" y="5474568"/>
            <a:ext cx="152400" cy="457200"/>
            <a:chOff x="4128" y="2256"/>
            <a:chExt cx="96" cy="288"/>
          </a:xfrm>
        </p:grpSpPr>
        <p:sp>
          <p:nvSpPr>
            <p:cNvPr id="50" name="Line 135"/>
            <p:cNvSpPr>
              <a:spLocks noChangeShapeType="1"/>
            </p:cNvSpPr>
            <p:nvPr/>
          </p:nvSpPr>
          <p:spPr bwMode="auto">
            <a:xfrm flipV="1">
              <a:off x="4176" y="2256"/>
              <a:ext cx="0" cy="288"/>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51" name="Oval 136"/>
            <p:cNvSpPr>
              <a:spLocks noChangeArrowheads="1"/>
            </p:cNvSpPr>
            <p:nvPr/>
          </p:nvSpPr>
          <p:spPr bwMode="auto">
            <a:xfrm>
              <a:off x="4128" y="2352"/>
              <a:ext cx="96" cy="96"/>
            </a:xfrm>
            <a:prstGeom prst="ellipse">
              <a:avLst/>
            </a:prstGeom>
            <a:solidFill>
              <a:schemeClr val="bg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sp>
        <p:nvSpPr>
          <p:cNvPr id="52" name="AutoShape 137"/>
          <p:cNvSpPr>
            <a:spLocks noChangeArrowheads="1"/>
          </p:cNvSpPr>
          <p:nvPr/>
        </p:nvSpPr>
        <p:spPr bwMode="auto">
          <a:xfrm>
            <a:off x="6320086" y="5550768"/>
            <a:ext cx="14478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AutoShape 138"/>
          <p:cNvSpPr>
            <a:spLocks noChangeArrowheads="1"/>
          </p:cNvSpPr>
          <p:nvPr/>
        </p:nvSpPr>
        <p:spPr bwMode="auto">
          <a:xfrm rot="10800000">
            <a:off x="4110286" y="5550768"/>
            <a:ext cx="14478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Text Box 139"/>
          <p:cNvSpPr txBox="1">
            <a:spLocks noChangeArrowheads="1"/>
          </p:cNvSpPr>
          <p:nvPr/>
        </p:nvSpPr>
        <p:spPr bwMode="auto">
          <a:xfrm>
            <a:off x="5770811" y="5101506"/>
            <a:ext cx="4074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000">
                <a:latin typeface="Symbol" charset="2"/>
              </a:rPr>
              <a:t>p</a:t>
            </a:r>
            <a:r>
              <a:rPr lang="en-US" altLang="x-none" sz="2000" baseline="30000"/>
              <a:t>-</a:t>
            </a:r>
          </a:p>
        </p:txBody>
      </p:sp>
      <p:sp>
        <p:nvSpPr>
          <p:cNvPr id="55" name="Text Box 140"/>
          <p:cNvSpPr txBox="1">
            <a:spLocks noChangeArrowheads="1"/>
          </p:cNvSpPr>
          <p:nvPr/>
        </p:nvSpPr>
        <p:spPr bwMode="auto">
          <a:xfrm>
            <a:off x="3729286" y="5093568"/>
            <a:ext cx="4267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000">
                <a:latin typeface="Symbol" charset="2"/>
              </a:rPr>
              <a:t>m</a:t>
            </a:r>
            <a:r>
              <a:rPr lang="en-US" altLang="x-none" sz="2000" baseline="30000">
                <a:latin typeface="Symbol" charset="2"/>
              </a:rPr>
              <a:t>-</a:t>
            </a:r>
            <a:endParaRPr lang="en-US" altLang="x-none" sz="2000" baseline="30000"/>
          </a:p>
        </p:txBody>
      </p:sp>
      <p:sp>
        <p:nvSpPr>
          <p:cNvPr id="56" name="Text Box 142"/>
          <p:cNvSpPr txBox="1">
            <a:spLocks noChangeArrowheads="1"/>
          </p:cNvSpPr>
          <p:nvPr/>
        </p:nvSpPr>
        <p:spPr bwMode="auto">
          <a:xfrm>
            <a:off x="7844087" y="5077693"/>
            <a:ext cx="9845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000">
                <a:latin typeface="Symbol" charset="2"/>
              </a:rPr>
              <a:t>n</a:t>
            </a:r>
            <a:r>
              <a:rPr lang="en-US" altLang="x-none" sz="2000" baseline="-25000">
                <a:latin typeface="Symbol" charset="2"/>
              </a:rPr>
              <a:t>m</a:t>
            </a:r>
            <a:r>
              <a:rPr lang="en-US" altLang="x-none" sz="2000" b="0"/>
              <a:t>(LH)</a:t>
            </a:r>
          </a:p>
        </p:txBody>
      </p:sp>
      <p:sp>
        <p:nvSpPr>
          <p:cNvPr id="57" name="Line 143"/>
          <p:cNvSpPr>
            <a:spLocks noChangeShapeType="1"/>
          </p:cNvSpPr>
          <p:nvPr/>
        </p:nvSpPr>
        <p:spPr bwMode="auto">
          <a:xfrm>
            <a:off x="7920286" y="5169768"/>
            <a:ext cx="3048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Text Box 144"/>
          <p:cNvSpPr txBox="1">
            <a:spLocks noChangeArrowheads="1"/>
          </p:cNvSpPr>
          <p:nvPr/>
        </p:nvSpPr>
        <p:spPr bwMode="auto">
          <a:xfrm>
            <a:off x="1919536" y="4527674"/>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3600"/>
              <a:t>C</a:t>
            </a:r>
          </a:p>
        </p:txBody>
      </p:sp>
      <p:sp>
        <p:nvSpPr>
          <p:cNvPr id="59" name="Text Box 145"/>
          <p:cNvSpPr txBox="1">
            <a:spLocks noChangeArrowheads="1"/>
          </p:cNvSpPr>
          <p:nvPr/>
        </p:nvSpPr>
        <p:spPr bwMode="auto">
          <a:xfrm>
            <a:off x="8910887" y="3886943"/>
            <a:ext cx="677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400">
                <a:solidFill>
                  <a:srgbClr val="339933"/>
                </a:solidFill>
              </a:rPr>
              <a:t>OK</a:t>
            </a:r>
          </a:p>
        </p:txBody>
      </p:sp>
      <p:sp>
        <p:nvSpPr>
          <p:cNvPr id="60" name="Text Box 146"/>
          <p:cNvSpPr txBox="1">
            <a:spLocks noChangeArrowheads="1"/>
          </p:cNvSpPr>
          <p:nvPr/>
        </p:nvSpPr>
        <p:spPr bwMode="auto">
          <a:xfrm>
            <a:off x="8910887" y="5093568"/>
            <a:ext cx="677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400">
                <a:solidFill>
                  <a:srgbClr val="FF3300"/>
                </a:solidFill>
              </a:rPr>
              <a:t>OK</a:t>
            </a:r>
          </a:p>
        </p:txBody>
      </p:sp>
      <p:sp>
        <p:nvSpPr>
          <p:cNvPr id="61" name="Line 147"/>
          <p:cNvSpPr>
            <a:spLocks noChangeShapeType="1"/>
          </p:cNvSpPr>
          <p:nvPr/>
        </p:nvSpPr>
        <p:spPr bwMode="auto">
          <a:xfrm flipV="1">
            <a:off x="8987086" y="4941168"/>
            <a:ext cx="533400" cy="685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4120495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80392"/>
            <a:ext cx="8763000" cy="828328"/>
          </a:xfrm>
        </p:spPr>
        <p:txBody>
          <a:bodyPr/>
          <a:lstStyle/>
          <a:p>
            <a:r>
              <a:rPr lang="es-ES" b="1" dirty="0" err="1">
                <a:solidFill>
                  <a:srgbClr val="A50021"/>
                </a:solidFill>
              </a:rPr>
              <a:t>The</a:t>
            </a:r>
            <a:r>
              <a:rPr lang="es-ES" b="1" dirty="0">
                <a:solidFill>
                  <a:srgbClr val="A50021"/>
                </a:solidFill>
              </a:rPr>
              <a:t> </a:t>
            </a:r>
            <a:r>
              <a:rPr lang="es-ES" b="1" dirty="0" err="1">
                <a:solidFill>
                  <a:srgbClr val="A50021"/>
                </a:solidFill>
              </a:rPr>
              <a:t>Lederman</a:t>
            </a:r>
            <a:r>
              <a:rPr lang="es-ES" b="1" dirty="0">
                <a:solidFill>
                  <a:srgbClr val="A50021"/>
                </a:solidFill>
              </a:rPr>
              <a:t> </a:t>
            </a:r>
            <a:r>
              <a:rPr lang="es-ES" b="1" dirty="0" err="1">
                <a:solidFill>
                  <a:srgbClr val="A50021"/>
                </a:solidFill>
              </a:rPr>
              <a:t>experiment</a:t>
            </a:r>
            <a:r>
              <a:rPr lang="es-ES" b="1" dirty="0">
                <a:solidFill>
                  <a:srgbClr val="A50021"/>
                </a:solidFill>
              </a:rPr>
              <a:t> </a:t>
            </a:r>
            <a:endParaRPr lang="en-US" dirty="0"/>
          </a:p>
        </p:txBody>
      </p:sp>
      <p:sp>
        <p:nvSpPr>
          <p:cNvPr id="3" name="Content Placeholder 2"/>
          <p:cNvSpPr>
            <a:spLocks noGrp="1"/>
          </p:cNvSpPr>
          <p:nvPr>
            <p:ph idx="1"/>
          </p:nvPr>
        </p:nvSpPr>
        <p:spPr>
          <a:xfrm>
            <a:off x="1631504" y="908721"/>
            <a:ext cx="9036496" cy="4525963"/>
          </a:xfrm>
        </p:spPr>
        <p:txBody>
          <a:bodyPr/>
          <a:lstStyle/>
          <a:p>
            <a:r>
              <a:rPr lang="en-US" sz="2000" dirty="0"/>
              <a:t>An allowed reaction can be obtained if C and P transformations are combined:</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15</a:t>
            </a:fld>
            <a:endParaRPr lang="en-US" altLang="x-none"/>
          </a:p>
        </p:txBody>
      </p:sp>
      <p:sp>
        <p:nvSpPr>
          <p:cNvPr id="6" name="Date Placeholder 5"/>
          <p:cNvSpPr>
            <a:spLocks noGrp="1"/>
          </p:cNvSpPr>
          <p:nvPr>
            <p:ph type="dt" sz="half" idx="12"/>
          </p:nvPr>
        </p:nvSpPr>
        <p:spPr/>
        <p:txBody>
          <a:bodyPr/>
          <a:lstStyle/>
          <a:p>
            <a:r>
              <a:rPr lang="gl-ES" altLang="x-none" smtClean="0">
                <a:solidFill>
                  <a:srgbClr val="990033"/>
                </a:solidFill>
              </a:rPr>
              <a:t>TAE 2017 Benasque, September 8-10</a:t>
            </a:r>
            <a:endParaRPr lang="en-US" altLang="x-none" dirty="0"/>
          </a:p>
        </p:txBody>
      </p:sp>
      <p:sp>
        <p:nvSpPr>
          <p:cNvPr id="62" name="Line 47"/>
          <p:cNvSpPr>
            <a:spLocks noChangeShapeType="1"/>
          </p:cNvSpPr>
          <p:nvPr/>
        </p:nvSpPr>
        <p:spPr bwMode="auto">
          <a:xfrm flipV="1">
            <a:off x="5524500" y="2166145"/>
            <a:ext cx="0" cy="12033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63" name="Line 48"/>
          <p:cNvSpPr>
            <a:spLocks noChangeShapeType="1"/>
          </p:cNvSpPr>
          <p:nvPr/>
        </p:nvSpPr>
        <p:spPr bwMode="auto">
          <a:xfrm>
            <a:off x="5524500" y="3813970"/>
            <a:ext cx="0" cy="12033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64" name="Oval 49"/>
          <p:cNvSpPr>
            <a:spLocks noChangeArrowheads="1"/>
          </p:cNvSpPr>
          <p:nvPr/>
        </p:nvSpPr>
        <p:spPr bwMode="auto">
          <a:xfrm>
            <a:off x="5359400" y="3375323"/>
            <a:ext cx="330200" cy="432792"/>
          </a:xfrm>
          <a:prstGeom prst="ellipse">
            <a:avLst/>
          </a:prstGeom>
          <a:gradFill rotWithShape="0">
            <a:gsLst>
              <a:gs pos="0">
                <a:srgbClr val="76007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sp>
        <p:nvSpPr>
          <p:cNvPr id="65" name="AutoShape 50"/>
          <p:cNvSpPr>
            <a:spLocks noChangeArrowheads="1"/>
          </p:cNvSpPr>
          <p:nvPr/>
        </p:nvSpPr>
        <p:spPr bwMode="auto">
          <a:xfrm>
            <a:off x="5392739" y="2574131"/>
            <a:ext cx="263525" cy="376238"/>
          </a:xfrm>
          <a:prstGeom prst="upArrow">
            <a:avLst>
              <a:gd name="adj1" fmla="val 50000"/>
              <a:gd name="adj2" fmla="val 52861"/>
            </a:avLst>
          </a:prstGeom>
          <a:solidFill>
            <a:srgbClr val="FFFF00"/>
          </a:solidFill>
          <a:ln w="19050">
            <a:solidFill>
              <a:schemeClr val="tx1"/>
            </a:solidFill>
            <a:miter lim="800000"/>
            <a:headEnd/>
            <a:tailEnd/>
          </a:ln>
        </p:spPr>
        <p:txBody>
          <a:bodyPr anchor="ctr">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sp>
        <p:nvSpPr>
          <p:cNvPr id="66" name="AutoShape 51"/>
          <p:cNvSpPr>
            <a:spLocks noChangeArrowheads="1"/>
          </p:cNvSpPr>
          <p:nvPr/>
        </p:nvSpPr>
        <p:spPr bwMode="auto">
          <a:xfrm flipV="1">
            <a:off x="5392739" y="4157662"/>
            <a:ext cx="263525" cy="376238"/>
          </a:xfrm>
          <a:prstGeom prst="upArrow">
            <a:avLst>
              <a:gd name="adj1" fmla="val 50000"/>
              <a:gd name="adj2" fmla="val 53012"/>
            </a:avLst>
          </a:prstGeom>
          <a:solidFill>
            <a:srgbClr val="FFFF00"/>
          </a:solidFill>
          <a:ln w="19050">
            <a:solidFill>
              <a:schemeClr val="tx1"/>
            </a:solidFill>
            <a:miter lim="800000"/>
            <a:headEnd/>
            <a:tailEnd/>
          </a:ln>
        </p:spPr>
        <p:txBody>
          <a:bodyPr anchor="ctr">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sp>
        <p:nvSpPr>
          <p:cNvPr id="67" name="Text Box 52"/>
          <p:cNvSpPr txBox="1">
            <a:spLocks noChangeArrowheads="1"/>
          </p:cNvSpPr>
          <p:nvPr/>
        </p:nvSpPr>
        <p:spPr bwMode="auto">
          <a:xfrm>
            <a:off x="4876801" y="3117056"/>
            <a:ext cx="657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3600" b="0" i="0">
                <a:solidFill>
                  <a:srgbClr val="FF00FF"/>
                </a:solidFill>
                <a:latin typeface="Tahoma" charset="0"/>
                <a:sym typeface="Symbol" charset="2"/>
              </a:rPr>
              <a:t></a:t>
            </a:r>
            <a:r>
              <a:rPr lang="en-US" altLang="x-none" sz="3600" b="0" i="0" baseline="30000">
                <a:solidFill>
                  <a:srgbClr val="FF00FF"/>
                </a:solidFill>
                <a:latin typeface="Tahoma" charset="0"/>
                <a:sym typeface="Symbol" charset="2"/>
              </a:rPr>
              <a:t>+</a:t>
            </a:r>
            <a:endParaRPr lang="en-GB" altLang="x-none" sz="3600" b="0" i="0" baseline="30000">
              <a:solidFill>
                <a:srgbClr val="FF00FF"/>
              </a:solidFill>
              <a:latin typeface="Tahoma" charset="0"/>
              <a:sym typeface="Symbol" charset="2"/>
            </a:endParaRPr>
          </a:p>
        </p:txBody>
      </p:sp>
      <p:sp>
        <p:nvSpPr>
          <p:cNvPr id="68" name="Text Box 53"/>
          <p:cNvSpPr txBox="1">
            <a:spLocks noChangeArrowheads="1"/>
          </p:cNvSpPr>
          <p:nvPr/>
        </p:nvSpPr>
        <p:spPr bwMode="auto">
          <a:xfrm>
            <a:off x="5346701" y="1659731"/>
            <a:ext cx="669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3600" b="0" i="0">
                <a:solidFill>
                  <a:schemeClr val="tx1"/>
                </a:solidFill>
                <a:latin typeface="Tahoma" charset="0"/>
                <a:sym typeface="Symbol" charset="2"/>
              </a:rPr>
              <a:t></a:t>
            </a:r>
            <a:r>
              <a:rPr lang="en-US" altLang="x-none" sz="3600" b="0" i="0" baseline="30000">
                <a:solidFill>
                  <a:schemeClr val="tx1"/>
                </a:solidFill>
                <a:latin typeface="Tahoma" charset="0"/>
                <a:sym typeface="Symbol" charset="2"/>
              </a:rPr>
              <a:t>+</a:t>
            </a:r>
            <a:endParaRPr lang="en-GB" altLang="x-none" sz="3600" b="0" i="0" baseline="30000">
              <a:solidFill>
                <a:schemeClr val="tx1"/>
              </a:solidFill>
              <a:latin typeface="Tahoma" charset="0"/>
              <a:sym typeface="Symbol" charset="2"/>
            </a:endParaRPr>
          </a:p>
        </p:txBody>
      </p:sp>
      <p:sp>
        <p:nvSpPr>
          <p:cNvPr id="69" name="Text Box 54"/>
          <p:cNvSpPr txBox="1">
            <a:spLocks noChangeArrowheads="1"/>
          </p:cNvSpPr>
          <p:nvPr/>
        </p:nvSpPr>
        <p:spPr bwMode="auto">
          <a:xfrm>
            <a:off x="5359400" y="4826794"/>
            <a:ext cx="598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3600" b="0" i="0">
                <a:solidFill>
                  <a:schemeClr val="tx1"/>
                </a:solidFill>
                <a:latin typeface="Tahoma" charset="0"/>
                <a:sym typeface="Symbol" charset="2"/>
              </a:rPr>
              <a:t></a:t>
            </a:r>
            <a:r>
              <a:rPr lang="en-US" altLang="x-none" sz="3600" b="0" i="0" baseline="-25000">
                <a:solidFill>
                  <a:schemeClr val="tx1"/>
                </a:solidFill>
                <a:latin typeface="Tahoma" charset="0"/>
                <a:sym typeface="Symbol" charset="2"/>
              </a:rPr>
              <a:t></a:t>
            </a:r>
            <a:endParaRPr lang="en-GB" altLang="x-none" sz="3600" b="0" i="0" baseline="-25000">
              <a:solidFill>
                <a:schemeClr val="tx1"/>
              </a:solidFill>
              <a:latin typeface="Tahoma" charset="0"/>
              <a:sym typeface="Symbol" charset="2"/>
            </a:endParaRPr>
          </a:p>
        </p:txBody>
      </p:sp>
      <p:sp>
        <p:nvSpPr>
          <p:cNvPr id="70" name="Line 57"/>
          <p:cNvSpPr>
            <a:spLocks noChangeShapeType="1"/>
          </p:cNvSpPr>
          <p:nvPr/>
        </p:nvSpPr>
        <p:spPr bwMode="auto">
          <a:xfrm flipV="1">
            <a:off x="3686175" y="2166145"/>
            <a:ext cx="0" cy="12033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71" name="Line 58"/>
          <p:cNvSpPr>
            <a:spLocks noChangeShapeType="1"/>
          </p:cNvSpPr>
          <p:nvPr/>
        </p:nvSpPr>
        <p:spPr bwMode="auto">
          <a:xfrm>
            <a:off x="3686175" y="3813970"/>
            <a:ext cx="0" cy="12033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72" name="Oval 59"/>
          <p:cNvSpPr>
            <a:spLocks noChangeArrowheads="1"/>
          </p:cNvSpPr>
          <p:nvPr/>
        </p:nvSpPr>
        <p:spPr bwMode="auto">
          <a:xfrm>
            <a:off x="3521075" y="3375323"/>
            <a:ext cx="330200" cy="432792"/>
          </a:xfrm>
          <a:prstGeom prst="ellipse">
            <a:avLst/>
          </a:prstGeom>
          <a:gradFill rotWithShape="0">
            <a:gsLst>
              <a:gs pos="0">
                <a:srgbClr val="76007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sp>
        <p:nvSpPr>
          <p:cNvPr id="73" name="AutoShape 60"/>
          <p:cNvSpPr>
            <a:spLocks noChangeArrowheads="1"/>
          </p:cNvSpPr>
          <p:nvPr/>
        </p:nvSpPr>
        <p:spPr bwMode="auto">
          <a:xfrm flipV="1">
            <a:off x="3554414" y="2574131"/>
            <a:ext cx="263525" cy="376238"/>
          </a:xfrm>
          <a:prstGeom prst="upArrow">
            <a:avLst>
              <a:gd name="adj1" fmla="val 50000"/>
              <a:gd name="adj2" fmla="val 52861"/>
            </a:avLst>
          </a:prstGeom>
          <a:solidFill>
            <a:srgbClr val="FFFF00"/>
          </a:solidFill>
          <a:ln w="19050">
            <a:solidFill>
              <a:schemeClr val="tx1"/>
            </a:solidFill>
            <a:miter lim="800000"/>
            <a:headEnd/>
            <a:tailEnd/>
          </a:ln>
        </p:spPr>
        <p:txBody>
          <a:bodyPr anchor="ctr">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sp>
        <p:nvSpPr>
          <p:cNvPr id="74" name="AutoShape 61"/>
          <p:cNvSpPr>
            <a:spLocks noChangeArrowheads="1"/>
          </p:cNvSpPr>
          <p:nvPr/>
        </p:nvSpPr>
        <p:spPr bwMode="auto">
          <a:xfrm>
            <a:off x="3554414" y="4157662"/>
            <a:ext cx="263525" cy="376238"/>
          </a:xfrm>
          <a:prstGeom prst="upArrow">
            <a:avLst>
              <a:gd name="adj1" fmla="val 50000"/>
              <a:gd name="adj2" fmla="val 53012"/>
            </a:avLst>
          </a:prstGeom>
          <a:solidFill>
            <a:srgbClr val="FFFF00"/>
          </a:solidFill>
          <a:ln w="19050">
            <a:solidFill>
              <a:schemeClr val="tx1"/>
            </a:solidFill>
            <a:miter lim="800000"/>
            <a:headEnd/>
            <a:tailEnd/>
          </a:ln>
        </p:spPr>
        <p:txBody>
          <a:bodyPr anchor="ctr">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sp>
        <p:nvSpPr>
          <p:cNvPr id="75" name="Text Box 62"/>
          <p:cNvSpPr txBox="1">
            <a:spLocks noChangeArrowheads="1"/>
          </p:cNvSpPr>
          <p:nvPr/>
        </p:nvSpPr>
        <p:spPr bwMode="auto">
          <a:xfrm>
            <a:off x="3048001" y="3117056"/>
            <a:ext cx="657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3600" b="0" i="0">
                <a:solidFill>
                  <a:srgbClr val="FF00FF"/>
                </a:solidFill>
                <a:latin typeface="Tahoma" charset="0"/>
                <a:sym typeface="Symbol" charset="2"/>
              </a:rPr>
              <a:t></a:t>
            </a:r>
            <a:r>
              <a:rPr lang="en-US" altLang="x-none" sz="3600" b="0" i="0" baseline="30000">
                <a:solidFill>
                  <a:srgbClr val="FF00FF"/>
                </a:solidFill>
                <a:latin typeface="Tahoma" charset="0"/>
                <a:sym typeface="Symbol" charset="2"/>
              </a:rPr>
              <a:t>+</a:t>
            </a:r>
            <a:endParaRPr lang="en-GB" altLang="x-none" sz="3600" b="0" i="0" baseline="30000">
              <a:solidFill>
                <a:srgbClr val="FF00FF"/>
              </a:solidFill>
              <a:latin typeface="Tahoma" charset="0"/>
              <a:sym typeface="Symbol" charset="2"/>
            </a:endParaRPr>
          </a:p>
        </p:txBody>
      </p:sp>
      <p:sp>
        <p:nvSpPr>
          <p:cNvPr id="76" name="Text Box 63"/>
          <p:cNvSpPr txBox="1">
            <a:spLocks noChangeArrowheads="1"/>
          </p:cNvSpPr>
          <p:nvPr/>
        </p:nvSpPr>
        <p:spPr bwMode="auto">
          <a:xfrm>
            <a:off x="3530600" y="1723231"/>
            <a:ext cx="598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3600" b="0" i="0">
                <a:solidFill>
                  <a:schemeClr val="tx1"/>
                </a:solidFill>
                <a:latin typeface="Tahoma" charset="0"/>
                <a:sym typeface="Symbol" charset="2"/>
              </a:rPr>
              <a:t></a:t>
            </a:r>
            <a:r>
              <a:rPr lang="en-US" altLang="x-none" sz="3600" b="0" i="0" baseline="-25000">
                <a:solidFill>
                  <a:schemeClr val="tx1"/>
                </a:solidFill>
                <a:latin typeface="Tahoma" charset="0"/>
                <a:sym typeface="Symbol" charset="2"/>
              </a:rPr>
              <a:t></a:t>
            </a:r>
            <a:endParaRPr lang="en-GB" altLang="x-none" sz="3600" b="0" i="0" baseline="-25000">
              <a:solidFill>
                <a:schemeClr val="tx1"/>
              </a:solidFill>
              <a:latin typeface="Tahoma" charset="0"/>
              <a:sym typeface="Symbol" charset="2"/>
            </a:endParaRPr>
          </a:p>
        </p:txBody>
      </p:sp>
      <p:sp>
        <p:nvSpPr>
          <p:cNvPr id="77" name="Text Box 64"/>
          <p:cNvSpPr txBox="1">
            <a:spLocks noChangeArrowheads="1"/>
          </p:cNvSpPr>
          <p:nvPr/>
        </p:nvSpPr>
        <p:spPr bwMode="auto">
          <a:xfrm>
            <a:off x="3521076" y="4826794"/>
            <a:ext cx="669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3600" b="0" i="0">
                <a:solidFill>
                  <a:schemeClr val="tx1"/>
                </a:solidFill>
                <a:latin typeface="Tahoma" charset="0"/>
                <a:sym typeface="Symbol" charset="2"/>
              </a:rPr>
              <a:t></a:t>
            </a:r>
            <a:r>
              <a:rPr lang="en-US" altLang="x-none" sz="3600" b="0" i="0" baseline="30000">
                <a:solidFill>
                  <a:schemeClr val="tx1"/>
                </a:solidFill>
                <a:latin typeface="Tahoma" charset="0"/>
                <a:sym typeface="Symbol" charset="2"/>
              </a:rPr>
              <a:t>+</a:t>
            </a:r>
            <a:endParaRPr lang="en-GB" altLang="x-none" sz="3600" b="0" i="0" baseline="30000">
              <a:solidFill>
                <a:schemeClr val="tx1"/>
              </a:solidFill>
              <a:latin typeface="Tahoma" charset="0"/>
              <a:sym typeface="Symbol" charset="2"/>
            </a:endParaRPr>
          </a:p>
        </p:txBody>
      </p:sp>
      <p:grpSp>
        <p:nvGrpSpPr>
          <p:cNvPr id="78" name="Group 65"/>
          <p:cNvGrpSpPr>
            <a:grpSpLocks/>
          </p:cNvGrpSpPr>
          <p:nvPr/>
        </p:nvGrpSpPr>
        <p:grpSpPr bwMode="auto">
          <a:xfrm>
            <a:off x="3827464" y="2229645"/>
            <a:ext cx="1049337" cy="661987"/>
            <a:chOff x="528" y="1200"/>
            <a:chExt cx="765" cy="501"/>
          </a:xfrm>
        </p:grpSpPr>
        <p:sp>
          <p:nvSpPr>
            <p:cNvPr id="79" name="Text Box 66"/>
            <p:cNvSpPr txBox="1">
              <a:spLocks noChangeArrowheads="1"/>
            </p:cNvSpPr>
            <p:nvPr/>
          </p:nvSpPr>
          <p:spPr bwMode="auto">
            <a:xfrm>
              <a:off x="634" y="1200"/>
              <a:ext cx="659"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algn="ctr" eaLnBrk="1" hangingPunct="1"/>
              <a:r>
                <a:rPr lang="en-US" altLang="x-none" sz="1600" b="0" i="0" u="sng">
                  <a:solidFill>
                    <a:schemeClr val="tx1"/>
                  </a:solidFill>
                  <a:latin typeface="Tahoma" charset="0"/>
                </a:rPr>
                <a:t>Intrinsic</a:t>
              </a:r>
            </a:p>
            <a:p>
              <a:pPr algn="ctr" eaLnBrk="1" hangingPunct="1"/>
              <a:r>
                <a:rPr lang="en-US" altLang="x-none" sz="1600" b="0" i="0" u="sng">
                  <a:solidFill>
                    <a:schemeClr val="tx1"/>
                  </a:solidFill>
                  <a:latin typeface="Tahoma" charset="0"/>
                </a:rPr>
                <a:t>spin</a:t>
              </a:r>
              <a:endParaRPr lang="en-GB" altLang="x-none" sz="1600" b="0" i="0" u="sng">
                <a:solidFill>
                  <a:schemeClr val="tx1"/>
                </a:solidFill>
                <a:latin typeface="Tahoma" charset="0"/>
              </a:endParaRPr>
            </a:p>
          </p:txBody>
        </p:sp>
        <p:cxnSp>
          <p:nvCxnSpPr>
            <p:cNvPr id="80" name="AutoShape 67"/>
            <p:cNvCxnSpPr>
              <a:cxnSpLocks noChangeShapeType="1"/>
            </p:cNvCxnSpPr>
            <p:nvPr/>
          </p:nvCxnSpPr>
          <p:spPr bwMode="auto">
            <a:xfrm rot="-5400000" flipH="1" flipV="1">
              <a:off x="527" y="1423"/>
              <a:ext cx="279" cy="277"/>
            </a:xfrm>
            <a:prstGeom prst="bentConnector4">
              <a:avLst>
                <a:gd name="adj1" fmla="val 41218"/>
                <a:gd name="adj2" fmla="val -36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grpSp>
      <p:sp>
        <p:nvSpPr>
          <p:cNvPr id="81" name="Line 71"/>
          <p:cNvSpPr>
            <a:spLocks noChangeShapeType="1"/>
          </p:cNvSpPr>
          <p:nvPr/>
        </p:nvSpPr>
        <p:spPr bwMode="auto">
          <a:xfrm>
            <a:off x="4081463" y="3615531"/>
            <a:ext cx="7239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82" name="Text Box 72"/>
          <p:cNvSpPr txBox="1">
            <a:spLocks noChangeArrowheads="1"/>
          </p:cNvSpPr>
          <p:nvPr/>
        </p:nvSpPr>
        <p:spPr bwMode="auto">
          <a:xfrm>
            <a:off x="4267200" y="2990056"/>
            <a:ext cx="407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3200" b="0" i="0">
                <a:latin typeface="Tahoma" charset="0"/>
              </a:rPr>
              <a:t>P</a:t>
            </a:r>
            <a:endParaRPr lang="en-GB" altLang="x-none" sz="3200" b="0" i="0">
              <a:latin typeface="Tahoma" charset="0"/>
            </a:endParaRPr>
          </a:p>
        </p:txBody>
      </p:sp>
      <p:grpSp>
        <p:nvGrpSpPr>
          <p:cNvPr id="83" name="Group 74"/>
          <p:cNvGrpSpPr>
            <a:grpSpLocks/>
          </p:cNvGrpSpPr>
          <p:nvPr/>
        </p:nvGrpSpPr>
        <p:grpSpPr bwMode="auto">
          <a:xfrm>
            <a:off x="5026026" y="3759995"/>
            <a:ext cx="1052513" cy="1247775"/>
            <a:chOff x="4272" y="1440"/>
            <a:chExt cx="624" cy="2016"/>
          </a:xfrm>
        </p:grpSpPr>
        <p:sp>
          <p:nvSpPr>
            <p:cNvPr id="84" name="Line 75"/>
            <p:cNvSpPr>
              <a:spLocks noChangeShapeType="1"/>
            </p:cNvSpPr>
            <p:nvPr/>
          </p:nvSpPr>
          <p:spPr bwMode="auto">
            <a:xfrm>
              <a:off x="4272" y="1440"/>
              <a:ext cx="624" cy="2016"/>
            </a:xfrm>
            <a:prstGeom prst="line">
              <a:avLst/>
            </a:prstGeom>
            <a:noFill/>
            <a:ln w="76200">
              <a:solidFill>
                <a:srgbClr val="FF9999"/>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85" name="Line 76"/>
            <p:cNvSpPr>
              <a:spLocks noChangeShapeType="1"/>
            </p:cNvSpPr>
            <p:nvPr/>
          </p:nvSpPr>
          <p:spPr bwMode="auto">
            <a:xfrm flipH="1">
              <a:off x="4272" y="1440"/>
              <a:ext cx="624" cy="2016"/>
            </a:xfrm>
            <a:prstGeom prst="line">
              <a:avLst/>
            </a:prstGeom>
            <a:noFill/>
            <a:ln w="76200">
              <a:solidFill>
                <a:srgbClr val="FF9999"/>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sp>
        <p:nvSpPr>
          <p:cNvPr id="86" name="Line 79"/>
          <p:cNvSpPr>
            <a:spLocks noChangeShapeType="1"/>
          </p:cNvSpPr>
          <p:nvPr/>
        </p:nvSpPr>
        <p:spPr bwMode="auto">
          <a:xfrm>
            <a:off x="5815013" y="3569494"/>
            <a:ext cx="7239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87" name="Text Box 80"/>
          <p:cNvSpPr txBox="1">
            <a:spLocks noChangeArrowheads="1"/>
          </p:cNvSpPr>
          <p:nvPr/>
        </p:nvSpPr>
        <p:spPr bwMode="auto">
          <a:xfrm>
            <a:off x="6000751" y="2990056"/>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3200" b="0" i="0">
                <a:latin typeface="Tahoma" charset="0"/>
              </a:rPr>
              <a:t>C</a:t>
            </a:r>
            <a:endParaRPr lang="en-GB" altLang="x-none" sz="3200" b="0" i="0">
              <a:latin typeface="Tahoma" charset="0"/>
            </a:endParaRPr>
          </a:p>
        </p:txBody>
      </p:sp>
      <p:sp>
        <p:nvSpPr>
          <p:cNvPr id="88" name="Line 81"/>
          <p:cNvSpPr>
            <a:spLocks noChangeShapeType="1"/>
          </p:cNvSpPr>
          <p:nvPr/>
        </p:nvSpPr>
        <p:spPr bwMode="auto">
          <a:xfrm flipV="1">
            <a:off x="7173913" y="2177257"/>
            <a:ext cx="0" cy="12033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89" name="Line 82"/>
          <p:cNvSpPr>
            <a:spLocks noChangeShapeType="1"/>
          </p:cNvSpPr>
          <p:nvPr/>
        </p:nvSpPr>
        <p:spPr bwMode="auto">
          <a:xfrm>
            <a:off x="7173913" y="3823495"/>
            <a:ext cx="0" cy="12033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90" name="Oval 83"/>
          <p:cNvSpPr>
            <a:spLocks noChangeArrowheads="1"/>
          </p:cNvSpPr>
          <p:nvPr/>
        </p:nvSpPr>
        <p:spPr bwMode="auto">
          <a:xfrm>
            <a:off x="7010401" y="3385642"/>
            <a:ext cx="328613" cy="432792"/>
          </a:xfrm>
          <a:prstGeom prst="ellipse">
            <a:avLst/>
          </a:prstGeom>
          <a:gradFill rotWithShape="0">
            <a:gsLst>
              <a:gs pos="0">
                <a:srgbClr val="76007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sp>
        <p:nvSpPr>
          <p:cNvPr id="91" name="Text Box 84"/>
          <p:cNvSpPr txBox="1">
            <a:spLocks noChangeArrowheads="1"/>
          </p:cNvSpPr>
          <p:nvPr/>
        </p:nvSpPr>
        <p:spPr bwMode="auto">
          <a:xfrm>
            <a:off x="6637338" y="3126581"/>
            <a:ext cx="601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3600" b="0" i="0">
                <a:solidFill>
                  <a:srgbClr val="FF00FF"/>
                </a:solidFill>
                <a:latin typeface="Tahoma" charset="0"/>
                <a:sym typeface="Symbol" charset="2"/>
              </a:rPr>
              <a:t></a:t>
            </a:r>
            <a:r>
              <a:rPr lang="en-US" altLang="x-none" sz="3600" b="0" i="0" baseline="30000">
                <a:solidFill>
                  <a:srgbClr val="FF00FF"/>
                </a:solidFill>
                <a:latin typeface="Tahoma" charset="0"/>
                <a:sym typeface="Symbol" charset="2"/>
              </a:rPr>
              <a:t></a:t>
            </a:r>
            <a:endParaRPr lang="en-GB" altLang="x-none" sz="3600" b="0" i="0" baseline="30000">
              <a:solidFill>
                <a:srgbClr val="FF00FF"/>
              </a:solidFill>
              <a:latin typeface="Tahoma" charset="0"/>
              <a:sym typeface="Symbol" charset="2"/>
            </a:endParaRPr>
          </a:p>
        </p:txBody>
      </p:sp>
      <p:sp>
        <p:nvSpPr>
          <p:cNvPr id="92" name="Text Box 85"/>
          <p:cNvSpPr txBox="1">
            <a:spLocks noChangeArrowheads="1"/>
          </p:cNvSpPr>
          <p:nvPr/>
        </p:nvSpPr>
        <p:spPr bwMode="auto">
          <a:xfrm>
            <a:off x="6996113" y="1670844"/>
            <a:ext cx="6143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3600" b="0" i="0">
                <a:solidFill>
                  <a:schemeClr val="tx1"/>
                </a:solidFill>
                <a:latin typeface="Tahoma" charset="0"/>
                <a:sym typeface="Symbol" charset="2"/>
              </a:rPr>
              <a:t></a:t>
            </a:r>
            <a:r>
              <a:rPr lang="en-US" altLang="x-none" sz="3600" b="0" i="0" baseline="30000">
                <a:solidFill>
                  <a:schemeClr val="tx1"/>
                </a:solidFill>
                <a:latin typeface="Tahoma" charset="0"/>
                <a:sym typeface="Symbol" charset="2"/>
              </a:rPr>
              <a:t></a:t>
            </a:r>
            <a:endParaRPr lang="en-GB" altLang="x-none" sz="3600" b="0" i="0" baseline="30000">
              <a:solidFill>
                <a:schemeClr val="tx1"/>
              </a:solidFill>
              <a:latin typeface="Tahoma" charset="0"/>
              <a:sym typeface="Symbol" charset="2"/>
            </a:endParaRPr>
          </a:p>
        </p:txBody>
      </p:sp>
      <p:sp>
        <p:nvSpPr>
          <p:cNvPr id="93" name="Text Box 86"/>
          <p:cNvSpPr txBox="1">
            <a:spLocks noChangeArrowheads="1"/>
          </p:cNvSpPr>
          <p:nvPr/>
        </p:nvSpPr>
        <p:spPr bwMode="auto">
          <a:xfrm>
            <a:off x="7010400" y="4899819"/>
            <a:ext cx="598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3600" b="0" i="0">
                <a:solidFill>
                  <a:schemeClr val="tx1"/>
                </a:solidFill>
                <a:latin typeface="Tahoma" charset="0"/>
                <a:sym typeface="Symbol" charset="2"/>
              </a:rPr>
              <a:t></a:t>
            </a:r>
            <a:r>
              <a:rPr lang="en-US" altLang="x-none" sz="3600" b="0" i="0" baseline="-25000">
                <a:solidFill>
                  <a:schemeClr val="tx1"/>
                </a:solidFill>
                <a:latin typeface="Tahoma" charset="0"/>
                <a:sym typeface="Symbol" charset="2"/>
              </a:rPr>
              <a:t></a:t>
            </a:r>
            <a:endParaRPr lang="en-GB" altLang="x-none" sz="3600" b="0" i="0" baseline="-25000">
              <a:solidFill>
                <a:schemeClr val="tx1"/>
              </a:solidFill>
              <a:latin typeface="Tahoma" charset="0"/>
              <a:sym typeface="Symbol" charset="2"/>
            </a:endParaRPr>
          </a:p>
        </p:txBody>
      </p:sp>
      <p:sp>
        <p:nvSpPr>
          <p:cNvPr id="94" name="Line 87"/>
          <p:cNvSpPr>
            <a:spLocks noChangeShapeType="1"/>
          </p:cNvSpPr>
          <p:nvPr/>
        </p:nvSpPr>
        <p:spPr bwMode="auto">
          <a:xfrm>
            <a:off x="7127875" y="5090319"/>
            <a:ext cx="1984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95" name="Freeform 88"/>
          <p:cNvSpPr>
            <a:spLocks/>
          </p:cNvSpPr>
          <p:nvPr/>
        </p:nvSpPr>
        <p:spPr bwMode="auto">
          <a:xfrm>
            <a:off x="3735389" y="5342731"/>
            <a:ext cx="184731" cy="400110"/>
          </a:xfrm>
          <a:custGeom>
            <a:avLst/>
            <a:gdLst>
              <a:gd name="T0" fmla="*/ 0 w 2448"/>
              <a:gd name="T1" fmla="*/ 0 h 296"/>
              <a:gd name="T2" fmla="*/ 2147483647 w 2448"/>
              <a:gd name="T3" fmla="*/ 2147483647 h 296"/>
              <a:gd name="T4" fmla="*/ 2147483647 w 2448"/>
              <a:gd name="T5" fmla="*/ 2147483647 h 296"/>
              <a:gd name="T6" fmla="*/ 2147483647 w 2448"/>
              <a:gd name="T7" fmla="*/ 2147483647 h 296"/>
              <a:gd name="T8" fmla="*/ 2147483647 w 2448"/>
              <a:gd name="T9" fmla="*/ 2147483647 h 296"/>
              <a:gd name="T10" fmla="*/ 0 60000 65536"/>
              <a:gd name="T11" fmla="*/ 0 60000 65536"/>
              <a:gd name="T12" fmla="*/ 0 60000 65536"/>
              <a:gd name="T13" fmla="*/ 0 60000 65536"/>
              <a:gd name="T14" fmla="*/ 0 60000 65536"/>
              <a:gd name="T15" fmla="*/ 0 w 2448"/>
              <a:gd name="T16" fmla="*/ 0 h 296"/>
              <a:gd name="T17" fmla="*/ 2448 w 2448"/>
              <a:gd name="T18" fmla="*/ 296 h 296"/>
            </a:gdLst>
            <a:ahLst/>
            <a:cxnLst>
              <a:cxn ang="T10">
                <a:pos x="T0" y="T1"/>
              </a:cxn>
              <a:cxn ang="T11">
                <a:pos x="T2" y="T3"/>
              </a:cxn>
              <a:cxn ang="T12">
                <a:pos x="T4" y="T5"/>
              </a:cxn>
              <a:cxn ang="T13">
                <a:pos x="T6" y="T7"/>
              </a:cxn>
              <a:cxn ang="T14">
                <a:pos x="T8" y="T9"/>
              </a:cxn>
            </a:cxnLst>
            <a:rect l="T15" t="T16" r="T17" b="T18"/>
            <a:pathLst>
              <a:path w="2448" h="296">
                <a:moveTo>
                  <a:pt x="0" y="0"/>
                </a:moveTo>
                <a:cubicBezTo>
                  <a:pt x="116" y="72"/>
                  <a:pt x="232" y="144"/>
                  <a:pt x="432" y="192"/>
                </a:cubicBezTo>
                <a:cubicBezTo>
                  <a:pt x="632" y="240"/>
                  <a:pt x="920" y="296"/>
                  <a:pt x="1200" y="288"/>
                </a:cubicBezTo>
                <a:cubicBezTo>
                  <a:pt x="1480" y="280"/>
                  <a:pt x="1904" y="184"/>
                  <a:pt x="2112" y="144"/>
                </a:cubicBezTo>
                <a:cubicBezTo>
                  <a:pt x="2320" y="104"/>
                  <a:pt x="2384" y="76"/>
                  <a:pt x="2448" y="48"/>
                </a:cubicBezTo>
              </a:path>
            </a:pathLst>
          </a:custGeom>
          <a:noFill/>
          <a:ln w="571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96" name="Text Box 89"/>
          <p:cNvSpPr txBox="1">
            <a:spLocks noChangeArrowheads="1"/>
          </p:cNvSpPr>
          <p:nvPr/>
        </p:nvSpPr>
        <p:spPr bwMode="auto">
          <a:xfrm>
            <a:off x="4876801" y="5152232"/>
            <a:ext cx="652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3200" b="0" i="0">
                <a:latin typeface="Tahoma" charset="0"/>
              </a:rPr>
              <a:t>CP</a:t>
            </a:r>
            <a:endParaRPr lang="en-GB" altLang="x-none" sz="3200" b="0" i="0">
              <a:latin typeface="Tahoma" charset="0"/>
            </a:endParaRPr>
          </a:p>
        </p:txBody>
      </p:sp>
      <p:sp>
        <p:nvSpPr>
          <p:cNvPr id="97" name="AutoShape 91"/>
          <p:cNvSpPr>
            <a:spLocks noChangeArrowheads="1"/>
          </p:cNvSpPr>
          <p:nvPr/>
        </p:nvSpPr>
        <p:spPr bwMode="auto">
          <a:xfrm flipV="1">
            <a:off x="7043739" y="4167981"/>
            <a:ext cx="261937" cy="376238"/>
          </a:xfrm>
          <a:prstGeom prst="upArrow">
            <a:avLst>
              <a:gd name="adj1" fmla="val 50000"/>
              <a:gd name="adj2" fmla="val 53182"/>
            </a:avLst>
          </a:prstGeom>
          <a:solidFill>
            <a:srgbClr val="FFFF00"/>
          </a:solidFill>
          <a:ln w="19050">
            <a:solidFill>
              <a:schemeClr val="tx1"/>
            </a:solidFill>
            <a:miter lim="800000"/>
            <a:headEnd/>
            <a:tailEnd/>
          </a:ln>
        </p:spPr>
        <p:txBody>
          <a:bodyPr anchor="ctr">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sp>
        <p:nvSpPr>
          <p:cNvPr id="98" name="AutoShape 92"/>
          <p:cNvSpPr>
            <a:spLocks noChangeArrowheads="1"/>
          </p:cNvSpPr>
          <p:nvPr/>
        </p:nvSpPr>
        <p:spPr bwMode="auto">
          <a:xfrm>
            <a:off x="7043739" y="2426494"/>
            <a:ext cx="261937" cy="376238"/>
          </a:xfrm>
          <a:prstGeom prst="upArrow">
            <a:avLst>
              <a:gd name="adj1" fmla="val 50000"/>
              <a:gd name="adj2" fmla="val 53182"/>
            </a:avLst>
          </a:prstGeom>
          <a:solidFill>
            <a:srgbClr val="FFFF00"/>
          </a:solidFill>
          <a:ln w="19050">
            <a:solidFill>
              <a:schemeClr val="tx1"/>
            </a:solidFill>
            <a:miter lim="800000"/>
            <a:headEnd/>
            <a:tailEnd/>
          </a:ln>
        </p:spPr>
        <p:txBody>
          <a:bodyPr anchor="ctr">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sp>
        <p:nvSpPr>
          <p:cNvPr id="99" name="Text Box 93"/>
          <p:cNvSpPr txBox="1">
            <a:spLocks noChangeArrowheads="1"/>
          </p:cNvSpPr>
          <p:nvPr/>
        </p:nvSpPr>
        <p:spPr bwMode="auto">
          <a:xfrm>
            <a:off x="7727950" y="3002757"/>
            <a:ext cx="27610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2000" b="0" i="0" dirty="0">
                <a:solidFill>
                  <a:schemeClr val="tx1"/>
                </a:solidFill>
              </a:rPr>
              <a:t>CP was thought to </a:t>
            </a:r>
            <a:br>
              <a:rPr lang="en-US" altLang="x-none" sz="2000" b="0" i="0" dirty="0">
                <a:solidFill>
                  <a:schemeClr val="tx1"/>
                </a:solidFill>
              </a:rPr>
            </a:br>
            <a:r>
              <a:rPr lang="en-US" altLang="x-none" sz="2000" b="0" i="0" dirty="0">
                <a:solidFill>
                  <a:schemeClr val="tx1"/>
                </a:solidFill>
              </a:rPr>
              <a:t>be conserved</a:t>
            </a:r>
            <a:br>
              <a:rPr lang="en-US" altLang="x-none" sz="2000" b="0" i="0" dirty="0">
                <a:solidFill>
                  <a:schemeClr val="tx1"/>
                </a:solidFill>
              </a:rPr>
            </a:br>
            <a:r>
              <a:rPr lang="en-US" altLang="x-none" sz="2000" b="0" i="0" dirty="0">
                <a:solidFill>
                  <a:schemeClr val="tx1"/>
                </a:solidFill>
              </a:rPr>
              <a:t>in  the weak</a:t>
            </a:r>
            <a:br>
              <a:rPr lang="en-US" altLang="x-none" sz="2000" b="0" i="0" dirty="0">
                <a:solidFill>
                  <a:schemeClr val="tx1"/>
                </a:solidFill>
              </a:rPr>
            </a:br>
            <a:r>
              <a:rPr lang="en-US" altLang="x-none" sz="2000" b="0" i="0" dirty="0">
                <a:solidFill>
                  <a:schemeClr val="tx1"/>
                </a:solidFill>
              </a:rPr>
              <a:t>interaction</a:t>
            </a:r>
          </a:p>
        </p:txBody>
      </p:sp>
      <p:sp>
        <p:nvSpPr>
          <p:cNvPr id="4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0881705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83568"/>
            <a:ext cx="8763000" cy="670049"/>
          </a:xfrm>
        </p:spPr>
        <p:txBody>
          <a:bodyPr/>
          <a:lstStyle/>
          <a:p>
            <a:r>
              <a:rPr lang="es-ES" b="1" dirty="0" err="1">
                <a:solidFill>
                  <a:srgbClr val="C00000"/>
                </a:solidFill>
              </a:rPr>
              <a:t>The</a:t>
            </a:r>
            <a:r>
              <a:rPr lang="es-ES" b="1" dirty="0">
                <a:solidFill>
                  <a:srgbClr val="C00000"/>
                </a:solidFill>
              </a:rPr>
              <a:t> </a:t>
            </a:r>
            <a:r>
              <a:rPr lang="el-GR" b="1" dirty="0" smtClean="0">
                <a:solidFill>
                  <a:srgbClr val="C00000"/>
                </a:solidFill>
              </a:rPr>
              <a:t>θ</a:t>
            </a:r>
            <a:r>
              <a:rPr lang="en-US" b="1" dirty="0" smtClean="0">
                <a:solidFill>
                  <a:srgbClr val="C00000"/>
                </a:solidFill>
              </a:rPr>
              <a:t>-</a:t>
            </a:r>
            <a:r>
              <a:rPr lang="el-GR" b="1" dirty="0" smtClean="0">
                <a:solidFill>
                  <a:srgbClr val="C00000"/>
                </a:solidFill>
              </a:rPr>
              <a:t>τ</a:t>
            </a:r>
            <a:r>
              <a:rPr lang="en-US" b="1" dirty="0" smtClean="0">
                <a:solidFill>
                  <a:srgbClr val="C00000"/>
                </a:solidFill>
              </a:rPr>
              <a:t> </a:t>
            </a:r>
            <a:r>
              <a:rPr lang="es-ES" b="1" dirty="0" err="1" smtClean="0">
                <a:solidFill>
                  <a:srgbClr val="C00000"/>
                </a:solidFill>
              </a:rPr>
              <a:t>puzzle</a:t>
            </a:r>
            <a:endParaRPr lang="en-US" b="1" dirty="0">
              <a:solidFill>
                <a:srgbClr val="C00000"/>
              </a:solidFill>
            </a:endParaRPr>
          </a:p>
        </p:txBody>
      </p:sp>
      <p:sp>
        <p:nvSpPr>
          <p:cNvPr id="3" name="Content Placeholder 2"/>
          <p:cNvSpPr>
            <a:spLocks noGrp="1"/>
          </p:cNvSpPr>
          <p:nvPr>
            <p:ph idx="1"/>
          </p:nvPr>
        </p:nvSpPr>
        <p:spPr>
          <a:xfrm>
            <a:off x="1542336" y="836712"/>
            <a:ext cx="8973264" cy="5328592"/>
          </a:xfrm>
        </p:spPr>
        <p:txBody>
          <a:bodyPr>
            <a:normAutofit fontScale="92500" lnSpcReduction="20000"/>
          </a:bodyPr>
          <a:lstStyle/>
          <a:p>
            <a:r>
              <a:rPr lang="en-US" sz="2000" dirty="0"/>
              <a:t>60 years ago physicists knew of two mesons, </a:t>
            </a:r>
            <a:r>
              <a:rPr lang="el-GR" sz="2000" dirty="0"/>
              <a:t>θ</a:t>
            </a:r>
            <a:r>
              <a:rPr lang="en-US" sz="2000" dirty="0"/>
              <a:t> and </a:t>
            </a:r>
            <a:r>
              <a:rPr lang="el-GR" sz="2000" dirty="0"/>
              <a:t>τ</a:t>
            </a:r>
            <a:r>
              <a:rPr lang="en-US" sz="2000" dirty="0"/>
              <a:t>, with the same mass and spin.</a:t>
            </a:r>
          </a:p>
          <a:p>
            <a:pPr lvl="1"/>
            <a:r>
              <a:rPr lang="en-US" sz="2000" dirty="0"/>
              <a:t>These names are now used for other particles.</a:t>
            </a:r>
          </a:p>
          <a:p>
            <a:pPr lvl="1"/>
            <a:endParaRPr lang="en-US" sz="2000" dirty="0"/>
          </a:p>
          <a:p>
            <a:r>
              <a:rPr lang="en-US" sz="2000" dirty="0"/>
              <a:t>However, </a:t>
            </a:r>
            <a:r>
              <a:rPr lang="el-GR" sz="2000" dirty="0"/>
              <a:t>θ </a:t>
            </a:r>
            <a:r>
              <a:rPr lang="en-US" sz="2000" dirty="0"/>
              <a:t>decayed into two </a:t>
            </a:r>
            <a:r>
              <a:rPr lang="en-US" sz="2000" dirty="0" err="1"/>
              <a:t>pions</a:t>
            </a:r>
            <a:r>
              <a:rPr lang="en-US" sz="2000" dirty="0"/>
              <a:t>, and </a:t>
            </a:r>
            <a:r>
              <a:rPr lang="el-GR" sz="2000" dirty="0"/>
              <a:t>τ </a:t>
            </a:r>
            <a:r>
              <a:rPr lang="en-US" sz="2000" dirty="0"/>
              <a:t>decayed into three </a:t>
            </a:r>
            <a:r>
              <a:rPr lang="en-US" sz="2000" dirty="0" err="1"/>
              <a:t>pions</a:t>
            </a:r>
            <a:r>
              <a:rPr lang="en-US" sz="2000" dirty="0"/>
              <a:t>.</a:t>
            </a:r>
          </a:p>
          <a:p>
            <a:endParaRPr lang="en-US" sz="2000" dirty="0"/>
          </a:p>
          <a:p>
            <a:endParaRPr lang="en-US" sz="2000" dirty="0"/>
          </a:p>
          <a:p>
            <a:endParaRPr lang="en-US" sz="2000" dirty="0"/>
          </a:p>
          <a:p>
            <a:r>
              <a:rPr lang="en-US" sz="2000" dirty="0"/>
              <a:t>Since the intrinsic parity of a pion is </a:t>
            </a:r>
            <a:r>
              <a:rPr lang="en-US" sz="2000" i="1" dirty="0"/>
              <a:t>P </a:t>
            </a:r>
            <a:r>
              <a:rPr lang="en-US" sz="2000" dirty="0"/>
              <a:t>= −1 the two final states have </a:t>
            </a:r>
            <a:r>
              <a:rPr lang="en-US" sz="2000" i="1" dirty="0"/>
              <a:t>P </a:t>
            </a:r>
            <a:r>
              <a:rPr lang="en-US" sz="2000" dirty="0"/>
              <a:t>= +1 and </a:t>
            </a:r>
            <a:r>
              <a:rPr lang="en-US" sz="2000" i="1" dirty="0"/>
              <a:t>P </a:t>
            </a:r>
            <a:r>
              <a:rPr lang="en-US" sz="2000" dirty="0"/>
              <a:t>= −1.</a:t>
            </a:r>
          </a:p>
          <a:p>
            <a:endParaRPr lang="en-US" sz="2000" dirty="0"/>
          </a:p>
          <a:p>
            <a:r>
              <a:rPr lang="en-US" sz="2000" dirty="0"/>
              <a:t>The puzzle was resolved by the discovery of parity violation in weak interactions. </a:t>
            </a:r>
          </a:p>
          <a:p>
            <a:endParaRPr lang="en-US" sz="2000" dirty="0"/>
          </a:p>
          <a:p>
            <a:r>
              <a:rPr lang="en-US" sz="2000" dirty="0"/>
              <a:t>Since the mesons decay through weak interactions parity is not conserved and both modes are decays of the same particle, the </a:t>
            </a:r>
            <a:r>
              <a:rPr lang="en-US" sz="2000" i="1" dirty="0"/>
              <a:t>K</a:t>
            </a:r>
            <a:r>
              <a:rPr lang="en-US" sz="2000" baseline="30000" dirty="0"/>
              <a:t>+</a:t>
            </a:r>
            <a:r>
              <a:rPr lang="en-US" sz="2000" dirty="0"/>
              <a:t>.</a:t>
            </a:r>
          </a:p>
          <a:p>
            <a:endParaRPr lang="en-US" sz="2000" dirty="0"/>
          </a:p>
          <a:p>
            <a:r>
              <a:rPr lang="en-US" sz="2000" i="1" dirty="0"/>
              <a:t>K</a:t>
            </a:r>
            <a:r>
              <a:rPr lang="en-US" sz="2000" baseline="30000" dirty="0"/>
              <a:t>+</a:t>
            </a:r>
            <a:r>
              <a:rPr lang="en-US" sz="2000" dirty="0"/>
              <a:t> is not a CP eigenstate.</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16</a:t>
            </a:fld>
            <a:endParaRPr lang="en-US" altLang="x-none"/>
          </a:p>
        </p:txBody>
      </p:sp>
      <p:sp>
        <p:nvSpPr>
          <p:cNvPr id="6" name="Date Placeholder 5"/>
          <p:cNvSpPr>
            <a:spLocks noGrp="1"/>
          </p:cNvSpPr>
          <p:nvPr>
            <p:ph type="dt" sz="half" idx="12"/>
          </p:nvPr>
        </p:nvSpPr>
        <p:spPr/>
        <p:txBody>
          <a:bodyPr/>
          <a:lstStyle/>
          <a:p>
            <a:r>
              <a:rPr lang="gl-ES" altLang="x-none" smtClean="0">
                <a:solidFill>
                  <a:srgbClr val="990033"/>
                </a:solidFill>
              </a:rPr>
              <a:t>TAE 2017 Benasque, September 8-10</a:t>
            </a:r>
            <a:endParaRPr lang="en-US" altLang="x-none" dirty="0"/>
          </a:p>
        </p:txBody>
      </p:sp>
      <p:pic>
        <p:nvPicPr>
          <p:cNvPr id="7" name="Picture 6"/>
          <p:cNvPicPr>
            <a:picLocks noChangeAspect="1"/>
          </p:cNvPicPr>
          <p:nvPr/>
        </p:nvPicPr>
        <p:blipFill>
          <a:blip r:embed="rId2"/>
          <a:stretch>
            <a:fillRect/>
          </a:stretch>
        </p:blipFill>
        <p:spPr>
          <a:xfrm>
            <a:off x="3215680" y="2512578"/>
            <a:ext cx="2061316" cy="313678"/>
          </a:xfrm>
          <a:prstGeom prst="rect">
            <a:avLst/>
          </a:prstGeom>
        </p:spPr>
      </p:pic>
      <p:sp>
        <p:nvSpPr>
          <p:cNvPr id="9"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pic>
        <p:nvPicPr>
          <p:cNvPr id="5" name="Picture 4"/>
          <p:cNvPicPr>
            <a:picLocks noChangeAspect="1"/>
          </p:cNvPicPr>
          <p:nvPr/>
        </p:nvPicPr>
        <p:blipFill>
          <a:blip r:embed="rId3"/>
          <a:stretch>
            <a:fillRect/>
          </a:stretch>
        </p:blipFill>
        <p:spPr>
          <a:xfrm>
            <a:off x="5807968" y="2492897"/>
            <a:ext cx="3312368" cy="353043"/>
          </a:xfrm>
          <a:prstGeom prst="rect">
            <a:avLst/>
          </a:prstGeom>
        </p:spPr>
      </p:pic>
    </p:spTree>
    <p:extLst>
      <p:ext uri="{BB962C8B-B14F-4D97-AF65-F5344CB8AC3E}">
        <p14:creationId xmlns:p14="http://schemas.microsoft.com/office/powerpoint/2010/main" val="1107507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756320"/>
          </a:xfrm>
        </p:spPr>
        <p:txBody>
          <a:bodyPr/>
          <a:lstStyle/>
          <a:p>
            <a:r>
              <a:rPr lang="es-ES" b="1" dirty="0" smtClean="0">
                <a:solidFill>
                  <a:srgbClr val="C00000"/>
                </a:solidFill>
              </a:rPr>
              <a:t>Neutral </a:t>
            </a:r>
            <a:r>
              <a:rPr lang="es-ES" b="1" dirty="0" err="1" smtClean="0">
                <a:solidFill>
                  <a:srgbClr val="C00000"/>
                </a:solidFill>
              </a:rPr>
              <a:t>kaon</a:t>
            </a:r>
            <a:r>
              <a:rPr lang="es-ES" b="1" dirty="0" smtClean="0">
                <a:solidFill>
                  <a:srgbClr val="C00000"/>
                </a:solidFill>
              </a:rPr>
              <a:t> </a:t>
            </a:r>
            <a:r>
              <a:rPr lang="es-ES" b="1" dirty="0" err="1" smtClean="0">
                <a:solidFill>
                  <a:srgbClr val="C00000"/>
                </a:solidFill>
              </a:rPr>
              <a:t>mixing</a:t>
            </a:r>
            <a:endParaRPr lang="en-US" dirty="0"/>
          </a:p>
        </p:txBody>
      </p:sp>
      <p:sp>
        <p:nvSpPr>
          <p:cNvPr id="3" name="Content Placeholder 2"/>
          <p:cNvSpPr>
            <a:spLocks noGrp="1"/>
          </p:cNvSpPr>
          <p:nvPr>
            <p:ph idx="1"/>
          </p:nvPr>
        </p:nvSpPr>
        <p:spPr>
          <a:xfrm>
            <a:off x="1631504" y="836713"/>
            <a:ext cx="8884096" cy="4525963"/>
          </a:xfrm>
        </p:spPr>
        <p:txBody>
          <a:bodyPr/>
          <a:lstStyle/>
          <a:p>
            <a:r>
              <a:rPr lang="en-US" dirty="0" smtClean="0"/>
              <a:t>Strong interactions produce two different neutral </a:t>
            </a:r>
            <a:r>
              <a:rPr lang="en-US" i="1" dirty="0" smtClean="0"/>
              <a:t>K</a:t>
            </a:r>
            <a:r>
              <a:rPr lang="en-US" dirty="0" smtClean="0"/>
              <a:t> mesons of strangeness +1 (             ) and -1 (            ).</a:t>
            </a:r>
          </a:p>
          <a:p>
            <a:r>
              <a:rPr lang="en-US" dirty="0" smtClean="0"/>
              <a:t>These two mesons are related by</a:t>
            </a:r>
          </a:p>
          <a:p>
            <a:endParaRPr lang="en-US" dirty="0" smtClean="0"/>
          </a:p>
          <a:p>
            <a:r>
              <a:rPr lang="en-US" dirty="0" smtClean="0"/>
              <a:t>And to the CP eigenstates:</a:t>
            </a:r>
          </a:p>
          <a:p>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17</a:t>
            </a:fld>
            <a:endParaRPr lang="en-US" altLang="x-none"/>
          </a:p>
        </p:txBody>
      </p:sp>
      <p:sp>
        <p:nvSpPr>
          <p:cNvPr id="6" name="Date Placeholder 5"/>
          <p:cNvSpPr>
            <a:spLocks noGrp="1"/>
          </p:cNvSpPr>
          <p:nvPr>
            <p:ph type="dt" sz="half" idx="12"/>
          </p:nvPr>
        </p:nvSpPr>
        <p:spPr/>
        <p:txBody>
          <a:bodyPr/>
          <a:lstStyle/>
          <a:p>
            <a:r>
              <a:rPr lang="gl-ES" altLang="x-none" smtClean="0">
                <a:solidFill>
                  <a:srgbClr val="990033"/>
                </a:solidFill>
              </a:rPr>
              <a:t>TAE 2017 Benasque, September 8-10</a:t>
            </a:r>
            <a:endParaRPr lang="en-US" altLang="x-none" dirty="0"/>
          </a:p>
        </p:txBody>
      </p:sp>
      <p:pic>
        <p:nvPicPr>
          <p:cNvPr id="7" name="Picture 6"/>
          <p:cNvPicPr>
            <a:picLocks noChangeAspect="1"/>
          </p:cNvPicPr>
          <p:nvPr/>
        </p:nvPicPr>
        <p:blipFill>
          <a:blip r:embed="rId2"/>
          <a:stretch>
            <a:fillRect/>
          </a:stretch>
        </p:blipFill>
        <p:spPr>
          <a:xfrm>
            <a:off x="8839608" y="1430018"/>
            <a:ext cx="1371192" cy="342798"/>
          </a:xfrm>
          <a:prstGeom prst="rect">
            <a:avLst/>
          </a:prstGeom>
        </p:spPr>
      </p:pic>
      <p:pic>
        <p:nvPicPr>
          <p:cNvPr id="9" name="Picture 8"/>
          <p:cNvPicPr>
            <a:picLocks noChangeAspect="1"/>
          </p:cNvPicPr>
          <p:nvPr/>
        </p:nvPicPr>
        <p:blipFill>
          <a:blip r:embed="rId3"/>
          <a:stretch>
            <a:fillRect/>
          </a:stretch>
        </p:blipFill>
        <p:spPr>
          <a:xfrm>
            <a:off x="3431704" y="1916833"/>
            <a:ext cx="1414264" cy="359005"/>
          </a:xfrm>
          <a:prstGeom prst="rect">
            <a:avLst/>
          </a:prstGeom>
        </p:spPr>
      </p:pic>
      <p:pic>
        <p:nvPicPr>
          <p:cNvPr id="10" name="Picture 9"/>
          <p:cNvPicPr>
            <a:picLocks noChangeAspect="1"/>
          </p:cNvPicPr>
          <p:nvPr/>
        </p:nvPicPr>
        <p:blipFill>
          <a:blip r:embed="rId4"/>
          <a:stretch>
            <a:fillRect/>
          </a:stretch>
        </p:blipFill>
        <p:spPr>
          <a:xfrm>
            <a:off x="2717800" y="3038206"/>
            <a:ext cx="6832600" cy="5207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760" y="4293096"/>
            <a:ext cx="4653260" cy="1612516"/>
          </a:xfrm>
          <a:prstGeom prst="rect">
            <a:avLst/>
          </a:prstGeom>
        </p:spPr>
      </p:pic>
      <p:sp>
        <p:nvSpPr>
          <p:cNvPr id="11"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0033298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756320"/>
          </a:xfrm>
        </p:spPr>
        <p:txBody>
          <a:bodyPr/>
          <a:lstStyle/>
          <a:p>
            <a:r>
              <a:rPr lang="es-ES" b="1" dirty="0">
                <a:solidFill>
                  <a:srgbClr val="C00000"/>
                </a:solidFill>
              </a:rPr>
              <a:t>Neutral </a:t>
            </a:r>
            <a:r>
              <a:rPr lang="es-ES" b="1" dirty="0" err="1">
                <a:solidFill>
                  <a:srgbClr val="C00000"/>
                </a:solidFill>
              </a:rPr>
              <a:t>kaon</a:t>
            </a:r>
            <a:r>
              <a:rPr lang="es-ES" b="1" dirty="0">
                <a:solidFill>
                  <a:srgbClr val="C00000"/>
                </a:solidFill>
              </a:rPr>
              <a:t> </a:t>
            </a:r>
            <a:r>
              <a:rPr lang="es-ES" b="1" dirty="0" err="1">
                <a:solidFill>
                  <a:srgbClr val="C00000"/>
                </a:solidFill>
              </a:rPr>
              <a:t>mixing</a:t>
            </a:r>
            <a:endParaRPr lang="en-US" dirty="0"/>
          </a:p>
        </p:txBody>
      </p:sp>
      <p:sp>
        <p:nvSpPr>
          <p:cNvPr id="3" name="Content Placeholder 2"/>
          <p:cNvSpPr>
            <a:spLocks noGrp="1"/>
          </p:cNvSpPr>
          <p:nvPr>
            <p:ph idx="1"/>
          </p:nvPr>
        </p:nvSpPr>
        <p:spPr>
          <a:xfrm>
            <a:off x="1631504" y="728936"/>
            <a:ext cx="9036496" cy="5148336"/>
          </a:xfrm>
        </p:spPr>
        <p:txBody>
          <a:bodyPr>
            <a:normAutofit fontScale="92500" lnSpcReduction="10000"/>
          </a:bodyPr>
          <a:lstStyle/>
          <a:p>
            <a:r>
              <a:rPr lang="en-US" dirty="0" smtClean="0"/>
              <a:t>Therefore</a:t>
            </a:r>
            <a:endParaRPr lang="en-US" dirty="0"/>
          </a:p>
          <a:p>
            <a:r>
              <a:rPr lang="en-US" i="1" dirty="0" smtClean="0"/>
              <a:t>K</a:t>
            </a:r>
            <a:r>
              <a:rPr lang="en-US" baseline="-25000" dirty="0" smtClean="0"/>
              <a:t>1</a:t>
            </a:r>
            <a:r>
              <a:rPr lang="en-US" dirty="0" smtClean="0"/>
              <a:t> and </a:t>
            </a:r>
            <a:r>
              <a:rPr lang="en-US" i="1" dirty="0" smtClean="0"/>
              <a:t>K</a:t>
            </a:r>
            <a:r>
              <a:rPr lang="en-US" baseline="-25000" dirty="0" smtClean="0"/>
              <a:t>2</a:t>
            </a:r>
            <a:r>
              <a:rPr lang="en-US" dirty="0" smtClean="0"/>
              <a:t> are not physical states.</a:t>
            </a:r>
          </a:p>
          <a:p>
            <a:pPr lvl="1"/>
            <a:r>
              <a:rPr lang="en-US" dirty="0" smtClean="0"/>
              <a:t>They do not have definite mass and lifetime.</a:t>
            </a:r>
          </a:p>
          <a:p>
            <a:r>
              <a:rPr lang="en-US" b="1" dirty="0" smtClean="0"/>
              <a:t>CP not conserved in the weak interaction!!</a:t>
            </a:r>
          </a:p>
          <a:p>
            <a:r>
              <a:rPr lang="en-US" dirty="0" smtClean="0"/>
              <a:t>The physical states are </a:t>
            </a:r>
            <a:r>
              <a:rPr lang="en-US" i="1" dirty="0" smtClean="0"/>
              <a:t>K</a:t>
            </a:r>
            <a:r>
              <a:rPr lang="en-US" baseline="-25000" dirty="0" smtClean="0"/>
              <a:t>S</a:t>
            </a:r>
            <a:r>
              <a:rPr lang="en-US" dirty="0" smtClean="0"/>
              <a:t> and </a:t>
            </a:r>
            <a:r>
              <a:rPr lang="en-US" i="1" dirty="0" smtClean="0"/>
              <a:t>K</a:t>
            </a:r>
            <a:r>
              <a:rPr lang="en-US" baseline="-25000" dirty="0" smtClean="0"/>
              <a:t>L</a:t>
            </a:r>
            <a:r>
              <a:rPr lang="en-US" dirty="0" smtClean="0"/>
              <a:t>.</a:t>
            </a:r>
          </a:p>
          <a:p>
            <a:pPr lvl="1"/>
            <a:r>
              <a:rPr lang="en-US" dirty="0" smtClean="0"/>
              <a:t>With lifetimes and widths </a:t>
            </a:r>
          </a:p>
          <a:p>
            <a:pPr lvl="1"/>
            <a:endParaRPr lang="en-US" dirty="0"/>
          </a:p>
          <a:p>
            <a:pPr lvl="1"/>
            <a:endParaRPr lang="en-US" dirty="0" smtClean="0"/>
          </a:p>
          <a:p>
            <a:pPr lvl="1"/>
            <a:endParaRPr lang="en-US" dirty="0" smtClean="0"/>
          </a:p>
          <a:p>
            <a:pPr lvl="1"/>
            <a:endParaRPr lang="en-US" dirty="0" smtClean="0"/>
          </a:p>
          <a:p>
            <a:pPr lvl="1"/>
            <a:r>
              <a:rPr lang="en-US" dirty="0" smtClean="0"/>
              <a:t>And average and mass difference</a:t>
            </a:r>
          </a:p>
          <a:p>
            <a:endParaRPr lang="en-US" b="1"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18</a:t>
            </a:fld>
            <a:endParaRPr lang="en-US" altLang="x-none"/>
          </a:p>
        </p:txBody>
      </p:sp>
      <p:sp>
        <p:nvSpPr>
          <p:cNvPr id="6" name="Date Placeholder 5"/>
          <p:cNvSpPr>
            <a:spLocks noGrp="1"/>
          </p:cNvSpPr>
          <p:nvPr>
            <p:ph type="dt" sz="half" idx="12"/>
          </p:nvPr>
        </p:nvSpPr>
        <p:spPr/>
        <p:txBody>
          <a:bodyPr/>
          <a:lstStyle/>
          <a:p>
            <a:r>
              <a:rPr lang="gl-ES" altLang="x-none" smtClean="0">
                <a:solidFill>
                  <a:srgbClr val="990033"/>
                </a:solidFill>
              </a:rPr>
              <a:t>TAE 2017 Benasque, September 8-10</a:t>
            </a:r>
            <a:endParaRPr lang="en-US" altLang="x-none"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752" y="713836"/>
            <a:ext cx="6048672" cy="55492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616" y="3717033"/>
            <a:ext cx="7380312" cy="45145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3438" y="4266066"/>
            <a:ext cx="4921324" cy="38707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1572" y="5734741"/>
            <a:ext cx="3738364" cy="33780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3992" y="5713992"/>
            <a:ext cx="4432672" cy="37930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5720" y="4656144"/>
            <a:ext cx="5337390" cy="717073"/>
          </a:xfrm>
          <a:prstGeom prst="rect">
            <a:avLst/>
          </a:prstGeom>
        </p:spPr>
      </p:pic>
      <p:sp>
        <p:nvSpPr>
          <p:cNvPr id="13"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2106253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16632"/>
            <a:ext cx="8763000" cy="432048"/>
          </a:xfrm>
        </p:spPr>
        <p:txBody>
          <a:bodyPr>
            <a:noAutofit/>
          </a:bodyPr>
          <a:lstStyle/>
          <a:p>
            <a:r>
              <a:rPr lang="es-ES" sz="3200" b="1" dirty="0" err="1">
                <a:solidFill>
                  <a:srgbClr val="C00000"/>
                </a:solidFill>
              </a:rPr>
              <a:t>What</a:t>
            </a:r>
            <a:r>
              <a:rPr lang="es-ES" sz="3200" b="1" dirty="0">
                <a:solidFill>
                  <a:srgbClr val="C00000"/>
                </a:solidFill>
              </a:rPr>
              <a:t> </a:t>
            </a:r>
            <a:r>
              <a:rPr lang="es-ES" sz="3200" b="1" dirty="0" err="1">
                <a:solidFill>
                  <a:srgbClr val="C00000"/>
                </a:solidFill>
              </a:rPr>
              <a:t>if</a:t>
            </a:r>
            <a:r>
              <a:rPr lang="es-ES" sz="3200" b="1" dirty="0">
                <a:solidFill>
                  <a:srgbClr val="C00000"/>
                </a:solidFill>
              </a:rPr>
              <a:t> CP </a:t>
            </a:r>
            <a:r>
              <a:rPr lang="es-ES" sz="3200" b="1" dirty="0" err="1">
                <a:solidFill>
                  <a:srgbClr val="C00000"/>
                </a:solidFill>
              </a:rPr>
              <a:t>was</a:t>
            </a:r>
            <a:r>
              <a:rPr lang="es-ES" sz="3200" b="1" dirty="0">
                <a:solidFill>
                  <a:srgbClr val="C00000"/>
                </a:solidFill>
              </a:rPr>
              <a:t> </a:t>
            </a:r>
            <a:r>
              <a:rPr lang="es-ES" sz="3200" b="1" dirty="0" err="1">
                <a:solidFill>
                  <a:srgbClr val="C00000"/>
                </a:solidFill>
              </a:rPr>
              <a:t>conserved</a:t>
            </a:r>
            <a:r>
              <a:rPr lang="es-ES" sz="3200" b="1" dirty="0">
                <a:solidFill>
                  <a:srgbClr val="C00000"/>
                </a:solidFill>
              </a:rPr>
              <a:t> in </a:t>
            </a:r>
            <a:r>
              <a:rPr lang="es-ES" sz="3200" b="1" dirty="0" err="1">
                <a:solidFill>
                  <a:srgbClr val="C00000"/>
                </a:solidFill>
              </a:rPr>
              <a:t>kaon</a:t>
            </a:r>
            <a:r>
              <a:rPr lang="es-ES" sz="3200" b="1" dirty="0">
                <a:solidFill>
                  <a:srgbClr val="C00000"/>
                </a:solidFill>
              </a:rPr>
              <a:t> </a:t>
            </a:r>
            <a:r>
              <a:rPr lang="es-ES" sz="3200" b="1" dirty="0" err="1">
                <a:solidFill>
                  <a:srgbClr val="C00000"/>
                </a:solidFill>
              </a:rPr>
              <a:t>mixing</a:t>
            </a:r>
            <a:r>
              <a:rPr lang="es-ES" sz="3200" b="1" dirty="0">
                <a:solidFill>
                  <a:srgbClr val="C00000"/>
                </a:solidFill>
              </a:rPr>
              <a:t>?</a:t>
            </a:r>
            <a:endParaRPr lang="en-US" sz="3200" dirty="0"/>
          </a:p>
        </p:txBody>
      </p:sp>
      <p:sp>
        <p:nvSpPr>
          <p:cNvPr id="3" name="Content Placeholder 2"/>
          <p:cNvSpPr>
            <a:spLocks noGrp="1"/>
          </p:cNvSpPr>
          <p:nvPr>
            <p:ph idx="1"/>
          </p:nvPr>
        </p:nvSpPr>
        <p:spPr>
          <a:xfrm>
            <a:off x="1719156" y="836712"/>
            <a:ext cx="4977475" cy="5256584"/>
          </a:xfrm>
        </p:spPr>
        <p:txBody>
          <a:bodyPr>
            <a:normAutofit/>
          </a:bodyPr>
          <a:lstStyle/>
          <a:p>
            <a:r>
              <a:rPr lang="en-US" sz="2000" dirty="0"/>
              <a:t>In that case K</a:t>
            </a:r>
            <a:r>
              <a:rPr lang="en-US" sz="2000" baseline="-25000" dirty="0"/>
              <a:t>S </a:t>
            </a:r>
            <a:r>
              <a:rPr lang="en-US" sz="2000" dirty="0"/>
              <a:t>= K</a:t>
            </a:r>
            <a:r>
              <a:rPr lang="en-US" sz="2000" baseline="-25000" dirty="0"/>
              <a:t>1</a:t>
            </a:r>
            <a:r>
              <a:rPr lang="en-US" sz="2000" dirty="0"/>
              <a:t> and K</a:t>
            </a:r>
            <a:r>
              <a:rPr lang="en-US" sz="2000" baseline="-25000" dirty="0"/>
              <a:t>L </a:t>
            </a:r>
            <a:r>
              <a:rPr lang="en-US" sz="2000" dirty="0"/>
              <a:t>= K</a:t>
            </a:r>
            <a:r>
              <a:rPr lang="en-US" sz="2000" baseline="-25000" dirty="0"/>
              <a:t>2</a:t>
            </a:r>
            <a:r>
              <a:rPr lang="en-US" sz="2000" dirty="0"/>
              <a:t>.</a:t>
            </a:r>
          </a:p>
          <a:p>
            <a:endParaRPr lang="en-US" sz="2000" dirty="0"/>
          </a:p>
          <a:p>
            <a:r>
              <a:rPr lang="en-US" sz="2000" dirty="0"/>
              <a:t>Imagine we have an initial beam of K</a:t>
            </a:r>
            <a:r>
              <a:rPr lang="en-US" sz="2000" baseline="30000" dirty="0"/>
              <a:t>0</a:t>
            </a:r>
            <a:r>
              <a:rPr lang="en-US" sz="2000" dirty="0"/>
              <a:t>.</a:t>
            </a:r>
          </a:p>
          <a:p>
            <a:endParaRPr lang="en-US" sz="2000" dirty="0"/>
          </a:p>
          <a:p>
            <a:endParaRPr lang="en-US" sz="2000" dirty="0"/>
          </a:p>
          <a:p>
            <a:r>
              <a:rPr lang="en-US" sz="2000" dirty="0"/>
              <a:t>The time evolution (we shall see this in more detail) is given by:</a:t>
            </a:r>
          </a:p>
          <a:p>
            <a:endParaRPr lang="en-US" sz="2000" dirty="0"/>
          </a:p>
          <a:p>
            <a:endParaRPr lang="en-US" sz="2000" dirty="0"/>
          </a:p>
          <a:p>
            <a:endParaRPr lang="en-US" sz="2000" dirty="0"/>
          </a:p>
          <a:p>
            <a:endParaRPr lang="en-US" sz="2000" dirty="0"/>
          </a:p>
          <a:p>
            <a:r>
              <a:rPr lang="en-US" sz="2000" dirty="0"/>
              <a:t>Since the lifetime of K</a:t>
            </a:r>
            <a:r>
              <a:rPr lang="en-US" sz="2000" baseline="-25000" dirty="0"/>
              <a:t>S</a:t>
            </a:r>
            <a:r>
              <a:rPr lang="en-US" sz="2000" dirty="0"/>
              <a:t> is much smaller at a distance of  ~15m we expect a pure beam of K</a:t>
            </a:r>
            <a:r>
              <a:rPr lang="en-US" sz="2000" baseline="-25000" dirty="0"/>
              <a:t>L</a:t>
            </a:r>
            <a:r>
              <a:rPr lang="en-US" sz="2000" dirty="0"/>
              <a:t>.</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19</a:t>
            </a:fld>
            <a:endParaRPr lang="en-US" altLang="x-none"/>
          </a:p>
        </p:txBody>
      </p:sp>
      <p:sp>
        <p:nvSpPr>
          <p:cNvPr id="6" name="Date Placeholder 5"/>
          <p:cNvSpPr>
            <a:spLocks noGrp="1"/>
          </p:cNvSpPr>
          <p:nvPr>
            <p:ph type="dt" sz="half" idx="12"/>
          </p:nvPr>
        </p:nvSpPr>
        <p:spPr/>
        <p:txBody>
          <a:bodyPr/>
          <a:lstStyle/>
          <a:p>
            <a:r>
              <a:rPr lang="gl-ES" altLang="x-none" smtClean="0">
                <a:solidFill>
                  <a:srgbClr val="990033"/>
                </a:solidFill>
              </a:rPr>
              <a:t>TAE 2017 Benasque, September 8-10</a:t>
            </a:r>
            <a:endParaRPr lang="en-US" altLang="x-non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732" y="2166204"/>
            <a:ext cx="4301128" cy="3987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592" y="3673078"/>
            <a:ext cx="3684004" cy="76403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630" y="1037668"/>
            <a:ext cx="3719850" cy="2391332"/>
          </a:xfrm>
          <a:prstGeom prst="rect">
            <a:avLst/>
          </a:prstGeom>
        </p:spPr>
      </p:pic>
      <p:sp>
        <p:nvSpPr>
          <p:cNvPr id="11" name="Rectangle 10"/>
          <p:cNvSpPr/>
          <p:nvPr/>
        </p:nvSpPr>
        <p:spPr>
          <a:xfrm>
            <a:off x="6807968" y="4005064"/>
            <a:ext cx="3680520" cy="1569660"/>
          </a:xfrm>
          <a:prstGeom prst="rect">
            <a:avLst/>
          </a:prstGeom>
        </p:spPr>
        <p:txBody>
          <a:bodyPr wrap="square">
            <a:spAutoFit/>
          </a:bodyPr>
          <a:lstStyle/>
          <a:p>
            <a:r>
              <a:rPr lang="en-US" sz="3200" dirty="0">
                <a:solidFill>
                  <a:srgbClr val="FF0000"/>
                </a:solidFill>
              </a:rPr>
              <a:t>No decays into two </a:t>
            </a:r>
            <a:r>
              <a:rPr lang="en-US" sz="3200" dirty="0" err="1">
                <a:solidFill>
                  <a:srgbClr val="FF0000"/>
                </a:solidFill>
              </a:rPr>
              <a:t>pions</a:t>
            </a:r>
            <a:r>
              <a:rPr lang="en-US" sz="3200" dirty="0">
                <a:solidFill>
                  <a:srgbClr val="FF0000"/>
                </a:solidFill>
              </a:rPr>
              <a:t> are expected at this distance!!</a:t>
            </a:r>
          </a:p>
        </p:txBody>
      </p:sp>
      <p:sp>
        <p:nvSpPr>
          <p:cNvPr id="1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2662169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x-none" b="1" dirty="0" smtClean="0">
                <a:solidFill>
                  <a:srgbClr val="990033"/>
                </a:solidFill>
              </a:rPr>
              <a:t>Bibliography</a:t>
            </a:r>
            <a:endParaRPr lang="en-US" dirty="0"/>
          </a:p>
        </p:txBody>
      </p:sp>
      <p:sp>
        <p:nvSpPr>
          <p:cNvPr id="3" name="Content Placeholder 2"/>
          <p:cNvSpPr>
            <a:spLocks noGrp="1"/>
          </p:cNvSpPr>
          <p:nvPr>
            <p:ph idx="1"/>
          </p:nvPr>
        </p:nvSpPr>
        <p:spPr>
          <a:xfrm>
            <a:off x="1703512" y="1340769"/>
            <a:ext cx="8812088" cy="4525963"/>
          </a:xfrm>
        </p:spPr>
        <p:txBody>
          <a:bodyPr>
            <a:normAutofit fontScale="55000" lnSpcReduction="20000"/>
          </a:bodyPr>
          <a:lstStyle/>
          <a:p>
            <a:r>
              <a:rPr lang="en-US" dirty="0" smtClean="0"/>
              <a:t>For me the best reference (these slides reproduce a lot of them) are the notes:</a:t>
            </a:r>
          </a:p>
          <a:p>
            <a:r>
              <a:rPr lang="en-US" dirty="0" smtClean="0"/>
              <a:t>P. </a:t>
            </a:r>
            <a:r>
              <a:rPr lang="en-US" dirty="0" err="1" smtClean="0"/>
              <a:t>Kooijman</a:t>
            </a:r>
            <a:r>
              <a:rPr lang="en-US" dirty="0" smtClean="0"/>
              <a:t> &amp; N. Tuning. Lectures on CP violation (or: The Physics of Anti-matter). </a:t>
            </a:r>
          </a:p>
          <a:p>
            <a:pPr lvl="1"/>
            <a:r>
              <a:rPr lang="en-US" dirty="0"/>
              <a:t>Available online: </a:t>
            </a:r>
            <a:r>
              <a:rPr lang="en-US" dirty="0">
                <a:hlinkClick r:id="rId2"/>
              </a:rPr>
              <a:t>https://www.nikhef.nl/~</a:t>
            </a:r>
            <a:r>
              <a:rPr lang="en-US" dirty="0" smtClean="0">
                <a:hlinkClick r:id="rId2"/>
              </a:rPr>
              <a:t>h71/Lectures/2015/ppII-cpviolation-29012015.pdf</a:t>
            </a:r>
            <a:endParaRPr lang="en-US" dirty="0" smtClean="0"/>
          </a:p>
          <a:p>
            <a:pPr lvl="1"/>
            <a:r>
              <a:rPr lang="en-US" dirty="0" smtClean="0"/>
              <a:t>You can also find the slides by N. Tuning.</a:t>
            </a:r>
          </a:p>
          <a:p>
            <a:r>
              <a:rPr lang="en-US" dirty="0" smtClean="0"/>
              <a:t>Slides from three courses were also used:</a:t>
            </a:r>
          </a:p>
          <a:p>
            <a:pPr lvl="1"/>
            <a:r>
              <a:rPr lang="en-US" dirty="0" smtClean="0"/>
              <a:t>M. </a:t>
            </a:r>
            <a:r>
              <a:rPr lang="en-US" dirty="0" err="1" smtClean="0"/>
              <a:t>Merk</a:t>
            </a:r>
            <a:r>
              <a:rPr lang="en-US" dirty="0" smtClean="0"/>
              <a:t>. CP Violation and the Standard </a:t>
            </a:r>
            <a:r>
              <a:rPr lang="en-US" dirty="0"/>
              <a:t>Model. https://</a:t>
            </a:r>
            <a:r>
              <a:rPr lang="en-US" dirty="0" err="1"/>
              <a:t>www.nikhef.nl</a:t>
            </a:r>
            <a:r>
              <a:rPr lang="en-US" dirty="0"/>
              <a:t>/~i93/</a:t>
            </a:r>
            <a:r>
              <a:rPr lang="en-US" dirty="0" err="1"/>
              <a:t>Presentations.html</a:t>
            </a:r>
            <a:endParaRPr lang="en-US" dirty="0" smtClean="0"/>
          </a:p>
          <a:p>
            <a:pPr lvl="1"/>
            <a:r>
              <a:rPr lang="en-US" dirty="0" smtClean="0"/>
              <a:t>O. </a:t>
            </a:r>
            <a:r>
              <a:rPr lang="en-US" dirty="0" err="1" smtClean="0"/>
              <a:t>Steinkamp</a:t>
            </a:r>
            <a:r>
              <a:rPr lang="en-US" dirty="0" smtClean="0"/>
              <a:t>. </a:t>
            </a:r>
            <a:r>
              <a:rPr lang="en-US" dirty="0" err="1" smtClean="0"/>
              <a:t>Flavour</a:t>
            </a:r>
            <a:r>
              <a:rPr lang="en-US" dirty="0" smtClean="0"/>
              <a:t> Physics. </a:t>
            </a:r>
            <a:r>
              <a:rPr lang="en-US" dirty="0" err="1" smtClean="0"/>
              <a:t>Chipp</a:t>
            </a:r>
            <a:r>
              <a:rPr lang="en-US" dirty="0" smtClean="0"/>
              <a:t> PhD </a:t>
            </a:r>
            <a:r>
              <a:rPr lang="en-US" dirty="0"/>
              <a:t>W</a:t>
            </a:r>
            <a:r>
              <a:rPr lang="en-US" dirty="0" smtClean="0"/>
              <a:t>inter School 2013</a:t>
            </a:r>
            <a:r>
              <a:rPr lang="en-US" dirty="0"/>
              <a:t>. </a:t>
            </a:r>
            <a:r>
              <a:rPr lang="en-US" dirty="0">
                <a:hlinkClick r:id="rId3"/>
              </a:rPr>
              <a:t>http://www.physik.uzh.ch/~</a:t>
            </a:r>
            <a:r>
              <a:rPr lang="en-US" dirty="0" smtClean="0">
                <a:hlinkClick r:id="rId3"/>
              </a:rPr>
              <a:t>olafs/presentations/130121_CHIPP.pdf</a:t>
            </a:r>
            <a:endParaRPr lang="en-US" dirty="0" smtClean="0"/>
          </a:p>
          <a:p>
            <a:pPr lvl="1"/>
            <a:r>
              <a:rPr lang="en-US" dirty="0" smtClean="0"/>
              <a:t>F. </a:t>
            </a:r>
            <a:r>
              <a:rPr lang="en-US" dirty="0" err="1" smtClean="0"/>
              <a:t>Teubert</a:t>
            </a:r>
            <a:r>
              <a:rPr lang="en-US" dirty="0" smtClean="0"/>
              <a:t>. Indirect Searches of NP from </a:t>
            </a:r>
            <a:r>
              <a:rPr lang="en-US" dirty="0" err="1" smtClean="0"/>
              <a:t>Flavour</a:t>
            </a:r>
            <a:r>
              <a:rPr lang="en-US" dirty="0" smtClean="0"/>
              <a:t> Physics. TAE 2014.</a:t>
            </a:r>
          </a:p>
          <a:p>
            <a:r>
              <a:rPr lang="en-US" dirty="0" smtClean="0"/>
              <a:t>There are now several books that discuss CP violation with some detail. Two of them, that were also employed in the preparation of this material are:</a:t>
            </a:r>
          </a:p>
          <a:p>
            <a:pPr lvl="1"/>
            <a:r>
              <a:rPr lang="en-US" dirty="0" smtClean="0"/>
              <a:t>M. Thomson. Modern Particle Physics. Cambridge University Press 2013.</a:t>
            </a:r>
          </a:p>
          <a:p>
            <a:pPr lvl="1"/>
            <a:r>
              <a:rPr lang="en-US" dirty="0" smtClean="0"/>
              <a:t>A. Bettini. Introduction to Elementary Particle Physics. </a:t>
            </a:r>
            <a:r>
              <a:rPr lang="en-US" dirty="0"/>
              <a:t>Cambridge University Press 2013</a:t>
            </a:r>
            <a:r>
              <a:rPr lang="en-US" dirty="0" smtClean="0"/>
              <a:t>.</a:t>
            </a:r>
          </a:p>
          <a:p>
            <a:r>
              <a:rPr lang="en-US" dirty="0" smtClean="0"/>
              <a:t>Finally, there is material on the latest Flavor </a:t>
            </a:r>
            <a:r>
              <a:rPr lang="en-US" dirty="0"/>
              <a:t>P</a:t>
            </a:r>
            <a:r>
              <a:rPr lang="en-US" dirty="0" smtClean="0"/>
              <a:t>hysics results. I have taken a lot of material from two recent presentations:</a:t>
            </a:r>
          </a:p>
          <a:p>
            <a:pPr lvl="1"/>
            <a:r>
              <a:rPr lang="en-US" dirty="0" smtClean="0"/>
              <a:t>S. </a:t>
            </a:r>
            <a:r>
              <a:rPr lang="en-US" dirty="0" err="1" smtClean="0"/>
              <a:t>Blusk</a:t>
            </a:r>
            <a:r>
              <a:rPr lang="en-US" dirty="0" smtClean="0"/>
              <a:t>. New experimental results and prospects in flavor physics. DPF 2017, </a:t>
            </a:r>
            <a:r>
              <a:rPr lang="en-US" dirty="0" err="1" smtClean="0"/>
              <a:t>Fermilab</a:t>
            </a:r>
            <a:r>
              <a:rPr lang="en-US" dirty="0" smtClean="0"/>
              <a:t>.</a:t>
            </a:r>
          </a:p>
          <a:p>
            <a:pPr lvl="1"/>
            <a:r>
              <a:rPr lang="en-US" dirty="0" smtClean="0"/>
              <a:t>J.J </a:t>
            </a:r>
            <a:r>
              <a:rPr lang="en-US" dirty="0" err="1" smtClean="0"/>
              <a:t>Saborido</a:t>
            </a:r>
            <a:r>
              <a:rPr lang="en-US" dirty="0" smtClean="0"/>
              <a:t>. CP Violation at </a:t>
            </a:r>
            <a:r>
              <a:rPr lang="en-US" dirty="0" err="1" smtClean="0"/>
              <a:t>LHCb</a:t>
            </a:r>
            <a:r>
              <a:rPr lang="en-US" dirty="0" smtClean="0"/>
              <a:t>. REFIS </a:t>
            </a:r>
            <a:r>
              <a:rPr lang="en-US" dirty="0" err="1" smtClean="0"/>
              <a:t>Benasque</a:t>
            </a:r>
            <a:r>
              <a:rPr lang="en-US" dirty="0" smtClean="0"/>
              <a:t> 2017.</a:t>
            </a:r>
            <a:endParaRPr lang="en-US" dirty="0"/>
          </a:p>
          <a:p>
            <a:endParaRPr lang="en-US" dirty="0" smtClean="0"/>
          </a:p>
          <a:p>
            <a:endParaRPr lang="en-US" dirty="0" smtClean="0"/>
          </a:p>
          <a:p>
            <a:pPr lvl="1"/>
            <a:endParaRPr lang="en-US" dirty="0" smtClean="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2</a:t>
            </a:fld>
            <a:endParaRPr lang="en-US" altLang="x-none"/>
          </a:p>
        </p:txBody>
      </p:sp>
      <p:sp>
        <p:nvSpPr>
          <p:cNvPr id="6" name="Date Placeholder 5"/>
          <p:cNvSpPr>
            <a:spLocks noGrp="1"/>
          </p:cNvSpPr>
          <p:nvPr>
            <p:ph type="dt" sz="half" idx="12"/>
          </p:nvPr>
        </p:nvSpPr>
        <p:spPr/>
        <p:txBody>
          <a:bodyPr/>
          <a:lstStyle/>
          <a:p>
            <a:pPr>
              <a:defRPr/>
            </a:pPr>
            <a:r>
              <a:rPr lang="en-US" smtClean="0"/>
              <a:t>TAE 2017 Benasque, September 8-10</a:t>
            </a:r>
            <a:endParaRPr lang="en-US"/>
          </a:p>
        </p:txBody>
      </p:sp>
      <p:sp>
        <p:nvSpPr>
          <p:cNvPr id="7"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dirty="0">
                <a:solidFill>
                  <a:srgbClr val="A50021"/>
                </a:solidFill>
              </a:rPr>
              <a:t>Cibrán Santamarina</a:t>
            </a:r>
          </a:p>
          <a:p>
            <a:pPr>
              <a:spcBef>
                <a:spcPct val="0"/>
              </a:spcBef>
              <a:buFontTx/>
              <a:buNone/>
            </a:pPr>
            <a:r>
              <a:rPr lang="en-US" altLang="x-none" sz="1200" i="1">
                <a:solidFill>
                  <a:srgbClr val="A50021"/>
                </a:solidFill>
              </a:rPr>
              <a:t>Universidade de Santiago de Compostela</a:t>
            </a:r>
          </a:p>
        </p:txBody>
      </p:sp>
    </p:spTree>
    <p:extLst>
      <p:ext uri="{BB962C8B-B14F-4D97-AF65-F5344CB8AC3E}">
        <p14:creationId xmlns:p14="http://schemas.microsoft.com/office/powerpoint/2010/main" val="20397624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1524000" y="0"/>
            <a:ext cx="6096000" cy="785794"/>
          </a:xfrm>
        </p:spPr>
        <p:txBody>
          <a:bodyPr/>
          <a:lstStyle/>
          <a:p>
            <a:r>
              <a:rPr lang="en-US" sz="3200" dirty="0"/>
              <a:t>      </a:t>
            </a:r>
            <a:r>
              <a:rPr lang="es-ES" sz="3200" b="1" dirty="0">
                <a:solidFill>
                  <a:srgbClr val="C00000"/>
                </a:solidFill>
              </a:rPr>
              <a:t>Discovery of CP </a:t>
            </a:r>
            <a:r>
              <a:rPr lang="es-ES" sz="3200" b="1" dirty="0" err="1">
                <a:solidFill>
                  <a:srgbClr val="C00000"/>
                </a:solidFill>
              </a:rPr>
              <a:t>violation</a:t>
            </a:r>
            <a:endParaRPr lang="en-GB" sz="3200" dirty="0"/>
          </a:p>
        </p:txBody>
      </p:sp>
      <p:pic>
        <p:nvPicPr>
          <p:cNvPr id="497667" name="Picture 3" descr="CP-exp-diagram-w"/>
          <p:cNvPicPr>
            <a:picLocks noChangeAspect="1" noChangeArrowheads="1"/>
          </p:cNvPicPr>
          <p:nvPr/>
        </p:nvPicPr>
        <p:blipFill>
          <a:blip r:embed="rId3"/>
          <a:srcRect/>
          <a:stretch>
            <a:fillRect/>
          </a:stretch>
        </p:blipFill>
        <p:spPr bwMode="auto">
          <a:xfrm>
            <a:off x="2844800" y="1425750"/>
            <a:ext cx="4381500" cy="3227387"/>
          </a:xfrm>
          <a:prstGeom prst="rect">
            <a:avLst/>
          </a:prstGeom>
          <a:noFill/>
        </p:spPr>
      </p:pic>
      <p:sp>
        <p:nvSpPr>
          <p:cNvPr id="497668" name="Text Box 4"/>
          <p:cNvSpPr txBox="1">
            <a:spLocks noChangeArrowheads="1"/>
          </p:cNvSpPr>
          <p:nvPr/>
        </p:nvSpPr>
        <p:spPr bwMode="auto">
          <a:xfrm>
            <a:off x="1536700" y="593394"/>
            <a:ext cx="5702300" cy="1323439"/>
          </a:xfrm>
          <a:prstGeom prst="rect">
            <a:avLst/>
          </a:prstGeom>
          <a:noFill/>
          <a:ln w="9525">
            <a:noFill/>
            <a:miter lim="800000"/>
            <a:headEnd/>
            <a:tailEnd/>
          </a:ln>
          <a:effectLst/>
        </p:spPr>
        <p:txBody>
          <a:bodyPr>
            <a:spAutoFit/>
          </a:bodyPr>
          <a:lstStyle/>
          <a:p>
            <a:pPr marL="285750" indent="-285750">
              <a:buFont typeface="Arial" charset="0"/>
              <a:buChar char="•"/>
            </a:pPr>
            <a:r>
              <a:rPr lang="en-US" sz="1600" dirty="0">
                <a:solidFill>
                  <a:schemeClr val="tx1"/>
                </a:solidFill>
              </a:rPr>
              <a:t>Create a pure K</a:t>
            </a:r>
            <a:r>
              <a:rPr lang="en-US" sz="1600" baseline="-25000" dirty="0">
                <a:solidFill>
                  <a:schemeClr val="tx1"/>
                </a:solidFill>
              </a:rPr>
              <a:t>L</a:t>
            </a:r>
            <a:r>
              <a:rPr lang="en-US" sz="1600" dirty="0">
                <a:solidFill>
                  <a:schemeClr val="tx1"/>
                </a:solidFill>
              </a:rPr>
              <a:t> (CP=-1) beam: (Cronin &amp; Fitch BNL in 1964).</a:t>
            </a:r>
          </a:p>
          <a:p>
            <a:pPr marL="285750" indent="-285750">
              <a:buFont typeface="Arial" charset="0"/>
              <a:buChar char="•"/>
            </a:pPr>
            <a:r>
              <a:rPr lang="en-US" sz="1600" dirty="0">
                <a:solidFill>
                  <a:schemeClr val="tx1"/>
                </a:solidFill>
              </a:rPr>
              <a:t>Wait until the K</a:t>
            </a:r>
            <a:r>
              <a:rPr lang="en-US" sz="1600" baseline="-25000" dirty="0">
                <a:solidFill>
                  <a:schemeClr val="tx1"/>
                </a:solidFill>
              </a:rPr>
              <a:t>s</a:t>
            </a:r>
            <a:r>
              <a:rPr lang="en-US" sz="1600" dirty="0">
                <a:solidFill>
                  <a:schemeClr val="tx1"/>
                </a:solidFill>
              </a:rPr>
              <a:t> component has decayed.</a:t>
            </a:r>
          </a:p>
          <a:p>
            <a:pPr marL="285750" indent="-285750">
              <a:buFont typeface="Arial" charset="0"/>
              <a:buChar char="•"/>
            </a:pPr>
            <a:r>
              <a:rPr lang="en-US" sz="1600" dirty="0">
                <a:solidFill>
                  <a:schemeClr val="tx1"/>
                </a:solidFill>
              </a:rPr>
              <a:t>If CP conserved, should </a:t>
            </a:r>
            <a:r>
              <a:rPr lang="en-US" sz="1600" i="1" dirty="0">
                <a:solidFill>
                  <a:schemeClr val="tx1"/>
                </a:solidFill>
              </a:rPr>
              <a:t>not</a:t>
            </a:r>
            <a:r>
              <a:rPr lang="en-US" sz="1600" dirty="0">
                <a:solidFill>
                  <a:schemeClr val="tx1"/>
                </a:solidFill>
              </a:rPr>
              <a:t> observe the decay K</a:t>
            </a:r>
            <a:r>
              <a:rPr lang="en-US" sz="1600" baseline="-25000" dirty="0">
                <a:solidFill>
                  <a:schemeClr val="tx1"/>
                </a:solidFill>
              </a:rPr>
              <a:t>L</a:t>
            </a:r>
            <a:r>
              <a:rPr lang="en-US" sz="1600" dirty="0">
                <a:solidFill>
                  <a:schemeClr val="tx1"/>
                </a:solidFill>
                <a:cs typeface="Arial" pitchFamily="34" charset="0"/>
              </a:rPr>
              <a:t>→</a:t>
            </a:r>
            <a:r>
              <a:rPr lang="en-US" sz="1600" baseline="-25000" dirty="0">
                <a:solidFill>
                  <a:schemeClr val="tx1"/>
                </a:solidFill>
              </a:rPr>
              <a:t> </a:t>
            </a:r>
            <a:r>
              <a:rPr lang="en-US" sz="1600" dirty="0">
                <a:solidFill>
                  <a:schemeClr val="tx1"/>
                </a:solidFill>
              </a:rPr>
              <a:t> 2 </a:t>
            </a:r>
            <a:r>
              <a:rPr lang="en-US" sz="1600" dirty="0" err="1">
                <a:solidFill>
                  <a:schemeClr val="tx1"/>
                </a:solidFill>
              </a:rPr>
              <a:t>pions</a:t>
            </a:r>
            <a:r>
              <a:rPr lang="en-US" sz="1600" dirty="0">
                <a:solidFill>
                  <a:schemeClr val="tx1"/>
                </a:solidFill>
              </a:rPr>
              <a:t>.</a:t>
            </a:r>
            <a:endParaRPr lang="en-GB" sz="1600" dirty="0">
              <a:solidFill>
                <a:schemeClr val="tx1"/>
              </a:solidFill>
            </a:endParaRPr>
          </a:p>
        </p:txBody>
      </p:sp>
      <p:grpSp>
        <p:nvGrpSpPr>
          <p:cNvPr id="2" name="Group 5"/>
          <p:cNvGrpSpPr>
            <a:grpSpLocks/>
          </p:cNvGrpSpPr>
          <p:nvPr/>
        </p:nvGrpSpPr>
        <p:grpSpPr bwMode="auto">
          <a:xfrm>
            <a:off x="2209800" y="4191000"/>
            <a:ext cx="3550624" cy="774700"/>
            <a:chOff x="240" y="1344"/>
            <a:chExt cx="2880" cy="864"/>
          </a:xfrm>
        </p:grpSpPr>
        <p:sp>
          <p:nvSpPr>
            <p:cNvPr id="497670" name="Line 6"/>
            <p:cNvSpPr>
              <a:spLocks noChangeShapeType="1"/>
            </p:cNvSpPr>
            <p:nvPr/>
          </p:nvSpPr>
          <p:spPr bwMode="auto">
            <a:xfrm>
              <a:off x="240" y="1872"/>
              <a:ext cx="1152" cy="0"/>
            </a:xfrm>
            <a:prstGeom prst="line">
              <a:avLst/>
            </a:prstGeom>
            <a:noFill/>
            <a:ln w="9525">
              <a:solidFill>
                <a:schemeClr val="tx1"/>
              </a:solidFill>
              <a:round/>
              <a:headEnd/>
              <a:tailEnd type="triangle" w="med" len="med"/>
            </a:ln>
            <a:effectLst/>
          </p:spPr>
          <p:txBody>
            <a:bodyPr/>
            <a:lstStyle/>
            <a:p>
              <a:endParaRPr lang="nl-NL"/>
            </a:p>
          </p:txBody>
        </p:sp>
        <p:sp>
          <p:nvSpPr>
            <p:cNvPr id="497671" name="Line 7"/>
            <p:cNvSpPr>
              <a:spLocks noChangeShapeType="1"/>
            </p:cNvSpPr>
            <p:nvPr/>
          </p:nvSpPr>
          <p:spPr bwMode="auto">
            <a:xfrm flipV="1">
              <a:off x="1392" y="1344"/>
              <a:ext cx="864" cy="528"/>
            </a:xfrm>
            <a:prstGeom prst="line">
              <a:avLst/>
            </a:prstGeom>
            <a:noFill/>
            <a:ln w="9525">
              <a:solidFill>
                <a:schemeClr val="tx1"/>
              </a:solidFill>
              <a:round/>
              <a:headEnd/>
              <a:tailEnd type="triangle" w="med" len="med"/>
            </a:ln>
            <a:effectLst/>
          </p:spPr>
          <p:txBody>
            <a:bodyPr/>
            <a:lstStyle/>
            <a:p>
              <a:endParaRPr lang="nl-NL"/>
            </a:p>
          </p:txBody>
        </p:sp>
        <p:sp>
          <p:nvSpPr>
            <p:cNvPr id="497672" name="Line 8"/>
            <p:cNvSpPr>
              <a:spLocks noChangeShapeType="1"/>
            </p:cNvSpPr>
            <p:nvPr/>
          </p:nvSpPr>
          <p:spPr bwMode="auto">
            <a:xfrm>
              <a:off x="1392" y="1872"/>
              <a:ext cx="672" cy="336"/>
            </a:xfrm>
            <a:prstGeom prst="line">
              <a:avLst/>
            </a:prstGeom>
            <a:noFill/>
            <a:ln w="9525">
              <a:solidFill>
                <a:schemeClr val="tx1"/>
              </a:solidFill>
              <a:round/>
              <a:headEnd/>
              <a:tailEnd type="triangle" w="med" len="med"/>
            </a:ln>
            <a:effectLst/>
          </p:spPr>
          <p:txBody>
            <a:bodyPr/>
            <a:lstStyle/>
            <a:p>
              <a:endParaRPr lang="nl-NL"/>
            </a:p>
          </p:txBody>
        </p:sp>
        <p:sp>
          <p:nvSpPr>
            <p:cNvPr id="497673" name="Line 9"/>
            <p:cNvSpPr>
              <a:spLocks noChangeShapeType="1"/>
            </p:cNvSpPr>
            <p:nvPr/>
          </p:nvSpPr>
          <p:spPr bwMode="auto">
            <a:xfrm flipV="1">
              <a:off x="1392" y="1680"/>
              <a:ext cx="1488" cy="192"/>
            </a:xfrm>
            <a:prstGeom prst="line">
              <a:avLst/>
            </a:prstGeom>
            <a:noFill/>
            <a:ln w="9525">
              <a:solidFill>
                <a:srgbClr val="FF0000"/>
              </a:solidFill>
              <a:round/>
              <a:headEnd/>
              <a:tailEnd type="triangle" w="med" len="med"/>
            </a:ln>
            <a:effectLst/>
          </p:spPr>
          <p:txBody>
            <a:bodyPr/>
            <a:lstStyle/>
            <a:p>
              <a:endParaRPr lang="nl-NL"/>
            </a:p>
          </p:txBody>
        </p:sp>
        <p:sp>
          <p:nvSpPr>
            <p:cNvPr id="497674" name="Line 10"/>
            <p:cNvSpPr>
              <a:spLocks noChangeShapeType="1"/>
            </p:cNvSpPr>
            <p:nvPr/>
          </p:nvSpPr>
          <p:spPr bwMode="auto">
            <a:xfrm>
              <a:off x="1392" y="1872"/>
              <a:ext cx="1728" cy="0"/>
            </a:xfrm>
            <a:prstGeom prst="line">
              <a:avLst/>
            </a:prstGeom>
            <a:noFill/>
            <a:ln w="9525">
              <a:solidFill>
                <a:schemeClr val="tx1"/>
              </a:solidFill>
              <a:prstDash val="sysDot"/>
              <a:round/>
              <a:headEnd/>
              <a:tailEnd/>
            </a:ln>
            <a:effectLst/>
          </p:spPr>
          <p:txBody>
            <a:bodyPr/>
            <a:lstStyle/>
            <a:p>
              <a:endParaRPr lang="nl-NL"/>
            </a:p>
          </p:txBody>
        </p:sp>
        <p:sp>
          <p:nvSpPr>
            <p:cNvPr id="497675" name="Text Box 11"/>
            <p:cNvSpPr txBox="1">
              <a:spLocks noChangeArrowheads="1"/>
            </p:cNvSpPr>
            <p:nvPr/>
          </p:nvSpPr>
          <p:spPr bwMode="auto">
            <a:xfrm>
              <a:off x="2376" y="1654"/>
              <a:ext cx="280" cy="515"/>
            </a:xfrm>
            <a:prstGeom prst="rect">
              <a:avLst/>
            </a:prstGeom>
            <a:noFill/>
            <a:ln w="9525">
              <a:noFill/>
              <a:miter lim="800000"/>
              <a:headEnd/>
              <a:tailEnd/>
            </a:ln>
            <a:effectLst/>
          </p:spPr>
          <p:txBody>
            <a:bodyPr wrap="none">
              <a:spAutoFit/>
            </a:bodyPr>
            <a:lstStyle/>
            <a:p>
              <a:r>
                <a:rPr lang="en-US" sz="2400" dirty="0">
                  <a:solidFill>
                    <a:schemeClr val="tx1"/>
                  </a:solidFill>
                  <a:latin typeface="Symbol" pitchFamily="18" charset="2"/>
                </a:rPr>
                <a:t>q</a:t>
              </a:r>
              <a:endParaRPr lang="en-GB" sz="2400" dirty="0">
                <a:solidFill>
                  <a:schemeClr val="tx1"/>
                </a:solidFill>
                <a:latin typeface="Tahoma" pitchFamily="34" charset="0"/>
              </a:endParaRPr>
            </a:p>
          </p:txBody>
        </p:sp>
        <p:sp>
          <p:nvSpPr>
            <p:cNvPr id="497676" name="Line 12"/>
            <p:cNvSpPr>
              <a:spLocks noChangeShapeType="1"/>
            </p:cNvSpPr>
            <p:nvPr/>
          </p:nvSpPr>
          <p:spPr bwMode="auto">
            <a:xfrm>
              <a:off x="2208" y="1344"/>
              <a:ext cx="672" cy="336"/>
            </a:xfrm>
            <a:prstGeom prst="line">
              <a:avLst/>
            </a:prstGeom>
            <a:noFill/>
            <a:ln w="12700" cap="rnd">
              <a:solidFill>
                <a:schemeClr val="tx1"/>
              </a:solidFill>
              <a:prstDash val="sysDot"/>
              <a:round/>
              <a:headEnd/>
              <a:tailEnd type="triangle" w="med" len="med"/>
            </a:ln>
            <a:effectLst/>
          </p:spPr>
          <p:txBody>
            <a:bodyPr/>
            <a:lstStyle/>
            <a:p>
              <a:endParaRPr lang="nl-NL"/>
            </a:p>
          </p:txBody>
        </p:sp>
      </p:grpSp>
      <p:grpSp>
        <p:nvGrpSpPr>
          <p:cNvPr id="3" name="Group 13"/>
          <p:cNvGrpSpPr>
            <a:grpSpLocks/>
          </p:cNvGrpSpPr>
          <p:nvPr/>
        </p:nvGrpSpPr>
        <p:grpSpPr bwMode="auto">
          <a:xfrm>
            <a:off x="3598961" y="4488580"/>
            <a:ext cx="2114656" cy="381335"/>
            <a:chOff x="1162" y="1731"/>
            <a:chExt cx="1508" cy="333"/>
          </a:xfrm>
        </p:grpSpPr>
        <p:sp>
          <p:nvSpPr>
            <p:cNvPr id="497678" name="Line 14"/>
            <p:cNvSpPr>
              <a:spLocks noChangeShapeType="1"/>
            </p:cNvSpPr>
            <p:nvPr/>
          </p:nvSpPr>
          <p:spPr bwMode="auto">
            <a:xfrm>
              <a:off x="2496" y="1731"/>
              <a:ext cx="174" cy="154"/>
            </a:xfrm>
            <a:prstGeom prst="line">
              <a:avLst/>
            </a:prstGeom>
            <a:noFill/>
            <a:ln w="12700" cap="rnd">
              <a:solidFill>
                <a:schemeClr val="tx1"/>
              </a:solidFill>
              <a:prstDash val="sysDot"/>
              <a:round/>
              <a:headEnd/>
              <a:tailEnd type="triangle" w="med" len="med"/>
            </a:ln>
            <a:effectLst/>
          </p:spPr>
          <p:txBody>
            <a:bodyPr/>
            <a:lstStyle/>
            <a:p>
              <a:endParaRPr lang="nl-NL"/>
            </a:p>
          </p:txBody>
        </p:sp>
        <p:sp>
          <p:nvSpPr>
            <p:cNvPr id="497679" name="Line 15"/>
            <p:cNvSpPr>
              <a:spLocks noChangeShapeType="1"/>
            </p:cNvSpPr>
            <p:nvPr/>
          </p:nvSpPr>
          <p:spPr bwMode="auto">
            <a:xfrm>
              <a:off x="1162" y="1872"/>
              <a:ext cx="192" cy="192"/>
            </a:xfrm>
            <a:prstGeom prst="line">
              <a:avLst/>
            </a:prstGeom>
            <a:noFill/>
            <a:ln w="9525">
              <a:solidFill>
                <a:schemeClr val="tx1"/>
              </a:solidFill>
              <a:round/>
              <a:headEnd/>
              <a:tailEnd type="triangle" w="med" len="med"/>
            </a:ln>
            <a:effectLst/>
          </p:spPr>
          <p:txBody>
            <a:bodyPr/>
            <a:lstStyle/>
            <a:p>
              <a:endParaRPr lang="nl-NL"/>
            </a:p>
          </p:txBody>
        </p:sp>
      </p:grpSp>
      <p:grpSp>
        <p:nvGrpSpPr>
          <p:cNvPr id="4" name="Group 16"/>
          <p:cNvGrpSpPr>
            <a:grpSpLocks/>
          </p:cNvGrpSpPr>
          <p:nvPr/>
        </p:nvGrpSpPr>
        <p:grpSpPr bwMode="auto">
          <a:xfrm>
            <a:off x="2812674" y="5359639"/>
            <a:ext cx="2995295" cy="732787"/>
            <a:chOff x="432" y="2256"/>
            <a:chExt cx="3024" cy="1056"/>
          </a:xfrm>
        </p:grpSpPr>
        <p:sp>
          <p:nvSpPr>
            <p:cNvPr id="497681" name="Line 17"/>
            <p:cNvSpPr>
              <a:spLocks noChangeShapeType="1"/>
            </p:cNvSpPr>
            <p:nvPr/>
          </p:nvSpPr>
          <p:spPr bwMode="auto">
            <a:xfrm>
              <a:off x="432" y="2784"/>
              <a:ext cx="1152" cy="0"/>
            </a:xfrm>
            <a:prstGeom prst="line">
              <a:avLst/>
            </a:prstGeom>
            <a:noFill/>
            <a:ln w="9525">
              <a:solidFill>
                <a:schemeClr val="tx1"/>
              </a:solidFill>
              <a:round/>
              <a:headEnd/>
              <a:tailEnd type="triangle" w="med" len="med"/>
            </a:ln>
            <a:effectLst/>
          </p:spPr>
          <p:txBody>
            <a:bodyPr/>
            <a:lstStyle/>
            <a:p>
              <a:endParaRPr lang="nl-NL"/>
            </a:p>
          </p:txBody>
        </p:sp>
        <p:sp>
          <p:nvSpPr>
            <p:cNvPr id="497682" name="Line 18"/>
            <p:cNvSpPr>
              <a:spLocks noChangeShapeType="1"/>
            </p:cNvSpPr>
            <p:nvPr/>
          </p:nvSpPr>
          <p:spPr bwMode="auto">
            <a:xfrm flipV="1">
              <a:off x="1584" y="2256"/>
              <a:ext cx="864" cy="528"/>
            </a:xfrm>
            <a:prstGeom prst="line">
              <a:avLst/>
            </a:prstGeom>
            <a:noFill/>
            <a:ln w="9525">
              <a:solidFill>
                <a:schemeClr val="tx1"/>
              </a:solidFill>
              <a:round/>
              <a:headEnd/>
              <a:tailEnd type="triangle" w="med" len="med"/>
            </a:ln>
            <a:effectLst/>
          </p:spPr>
          <p:txBody>
            <a:bodyPr/>
            <a:lstStyle/>
            <a:p>
              <a:endParaRPr lang="nl-NL"/>
            </a:p>
          </p:txBody>
        </p:sp>
        <p:sp>
          <p:nvSpPr>
            <p:cNvPr id="497683" name="Line 19"/>
            <p:cNvSpPr>
              <a:spLocks noChangeShapeType="1"/>
            </p:cNvSpPr>
            <p:nvPr/>
          </p:nvSpPr>
          <p:spPr bwMode="auto">
            <a:xfrm flipV="1">
              <a:off x="1584" y="2784"/>
              <a:ext cx="1824" cy="0"/>
            </a:xfrm>
            <a:prstGeom prst="line">
              <a:avLst/>
            </a:prstGeom>
            <a:noFill/>
            <a:ln w="9525">
              <a:solidFill>
                <a:srgbClr val="FF0000"/>
              </a:solidFill>
              <a:round/>
              <a:headEnd/>
              <a:tailEnd type="triangle" w="med" len="med"/>
            </a:ln>
            <a:effectLst/>
          </p:spPr>
          <p:txBody>
            <a:bodyPr/>
            <a:lstStyle/>
            <a:p>
              <a:endParaRPr lang="nl-NL"/>
            </a:p>
          </p:txBody>
        </p:sp>
        <p:sp>
          <p:nvSpPr>
            <p:cNvPr id="497684" name="Line 20"/>
            <p:cNvSpPr>
              <a:spLocks noChangeShapeType="1"/>
            </p:cNvSpPr>
            <p:nvPr/>
          </p:nvSpPr>
          <p:spPr bwMode="auto">
            <a:xfrm>
              <a:off x="1584" y="2784"/>
              <a:ext cx="1728" cy="0"/>
            </a:xfrm>
            <a:prstGeom prst="line">
              <a:avLst/>
            </a:prstGeom>
            <a:noFill/>
            <a:ln w="9525">
              <a:solidFill>
                <a:schemeClr val="tx1"/>
              </a:solidFill>
              <a:prstDash val="sysDot"/>
              <a:round/>
              <a:headEnd/>
              <a:tailEnd/>
            </a:ln>
            <a:effectLst/>
          </p:spPr>
          <p:txBody>
            <a:bodyPr/>
            <a:lstStyle/>
            <a:p>
              <a:endParaRPr lang="nl-NL"/>
            </a:p>
          </p:txBody>
        </p:sp>
        <p:sp>
          <p:nvSpPr>
            <p:cNvPr id="497685" name="Line 21"/>
            <p:cNvSpPr>
              <a:spLocks noChangeShapeType="1"/>
            </p:cNvSpPr>
            <p:nvPr/>
          </p:nvSpPr>
          <p:spPr bwMode="auto">
            <a:xfrm>
              <a:off x="2448" y="2256"/>
              <a:ext cx="1008" cy="528"/>
            </a:xfrm>
            <a:prstGeom prst="line">
              <a:avLst/>
            </a:prstGeom>
            <a:noFill/>
            <a:ln w="12700" cap="rnd">
              <a:solidFill>
                <a:schemeClr val="tx1"/>
              </a:solidFill>
              <a:prstDash val="sysDot"/>
              <a:round/>
              <a:headEnd/>
              <a:tailEnd type="triangle" w="med" len="med"/>
            </a:ln>
            <a:effectLst/>
          </p:spPr>
          <p:txBody>
            <a:bodyPr/>
            <a:lstStyle/>
            <a:p>
              <a:endParaRPr lang="nl-NL"/>
            </a:p>
          </p:txBody>
        </p:sp>
        <p:sp>
          <p:nvSpPr>
            <p:cNvPr id="497686" name="Line 22"/>
            <p:cNvSpPr>
              <a:spLocks noChangeShapeType="1"/>
            </p:cNvSpPr>
            <p:nvPr/>
          </p:nvSpPr>
          <p:spPr bwMode="auto">
            <a:xfrm>
              <a:off x="1584" y="2784"/>
              <a:ext cx="1008" cy="528"/>
            </a:xfrm>
            <a:prstGeom prst="line">
              <a:avLst/>
            </a:prstGeom>
            <a:noFill/>
            <a:ln w="12700">
              <a:solidFill>
                <a:schemeClr val="tx1"/>
              </a:solidFill>
              <a:round/>
              <a:headEnd/>
              <a:tailEnd type="triangle" w="med" len="med"/>
            </a:ln>
            <a:effectLst/>
          </p:spPr>
          <p:txBody>
            <a:bodyPr/>
            <a:lstStyle/>
            <a:p>
              <a:endParaRPr lang="nl-NL"/>
            </a:p>
          </p:txBody>
        </p:sp>
      </p:grpSp>
      <p:sp>
        <p:nvSpPr>
          <p:cNvPr id="497687" name="Text Box 23"/>
          <p:cNvSpPr txBox="1">
            <a:spLocks noChangeArrowheads="1"/>
          </p:cNvSpPr>
          <p:nvPr/>
        </p:nvSpPr>
        <p:spPr bwMode="auto">
          <a:xfrm>
            <a:off x="1752600" y="4869160"/>
            <a:ext cx="3158942" cy="369332"/>
          </a:xfrm>
          <a:prstGeom prst="rect">
            <a:avLst/>
          </a:prstGeom>
          <a:noFill/>
          <a:ln w="9525">
            <a:noFill/>
            <a:miter lim="800000"/>
            <a:headEnd/>
            <a:tailEnd/>
          </a:ln>
          <a:effectLst/>
        </p:spPr>
        <p:txBody>
          <a:bodyPr wrap="none">
            <a:spAutoFit/>
          </a:bodyPr>
          <a:lstStyle/>
          <a:p>
            <a:r>
              <a:rPr lang="en-US" sz="1800" dirty="0">
                <a:solidFill>
                  <a:schemeClr val="tx1"/>
                </a:solidFill>
                <a:latin typeface="Tahoma" pitchFamily="34" charset="0"/>
              </a:rPr>
              <a:t>Main background: K</a:t>
            </a:r>
            <a:r>
              <a:rPr lang="en-US" sz="1800" baseline="-25000" dirty="0">
                <a:solidFill>
                  <a:schemeClr val="tx1"/>
                </a:solidFill>
                <a:latin typeface="Tahoma" pitchFamily="34" charset="0"/>
              </a:rPr>
              <a:t>L</a:t>
            </a:r>
            <a:r>
              <a:rPr lang="is-IS" sz="1800" dirty="0">
                <a:solidFill>
                  <a:schemeClr val="tx1"/>
                </a:solidFill>
              </a:rPr>
              <a:t>→</a:t>
            </a:r>
            <a:r>
              <a:rPr lang="en-US" sz="1800" dirty="0">
                <a:solidFill>
                  <a:schemeClr val="tx1"/>
                </a:solidFill>
                <a:latin typeface="Symbol" pitchFamily="18" charset="2"/>
              </a:rPr>
              <a:t>p</a:t>
            </a:r>
            <a:r>
              <a:rPr lang="en-US" sz="1800" baseline="30000" dirty="0">
                <a:solidFill>
                  <a:schemeClr val="tx1"/>
                </a:solidFill>
                <a:latin typeface="Tahoma" pitchFamily="34" charset="0"/>
              </a:rPr>
              <a:t>+</a:t>
            </a:r>
            <a:r>
              <a:rPr lang="en-US" sz="1800" dirty="0">
                <a:solidFill>
                  <a:schemeClr val="tx1"/>
                </a:solidFill>
                <a:latin typeface="Symbol" pitchFamily="18" charset="2"/>
              </a:rPr>
              <a:t>p</a:t>
            </a:r>
            <a:r>
              <a:rPr lang="en-US" sz="1800" baseline="30000" dirty="0">
                <a:solidFill>
                  <a:schemeClr val="tx1"/>
                </a:solidFill>
                <a:latin typeface="Tahoma" pitchFamily="34" charset="0"/>
              </a:rPr>
              <a:t>-</a:t>
            </a:r>
            <a:r>
              <a:rPr lang="en-US" sz="1800" dirty="0">
                <a:solidFill>
                  <a:schemeClr val="tx1"/>
                </a:solidFill>
                <a:latin typeface="Symbol" pitchFamily="18" charset="2"/>
              </a:rPr>
              <a:t>p</a:t>
            </a:r>
            <a:r>
              <a:rPr lang="en-US" sz="1800" baseline="30000" dirty="0">
                <a:solidFill>
                  <a:schemeClr val="tx1"/>
                </a:solidFill>
                <a:latin typeface="Tahoma" pitchFamily="34" charset="0"/>
              </a:rPr>
              <a:t>0</a:t>
            </a:r>
            <a:endParaRPr lang="en-GB" sz="1800" dirty="0">
              <a:solidFill>
                <a:schemeClr val="tx1"/>
              </a:solidFill>
              <a:latin typeface="Tahoma" pitchFamily="34" charset="0"/>
            </a:endParaRPr>
          </a:p>
        </p:txBody>
      </p:sp>
      <p:grpSp>
        <p:nvGrpSpPr>
          <p:cNvPr id="5" name="Group 24"/>
          <p:cNvGrpSpPr>
            <a:grpSpLocks/>
          </p:cNvGrpSpPr>
          <p:nvPr/>
        </p:nvGrpSpPr>
        <p:grpSpPr bwMode="auto">
          <a:xfrm>
            <a:off x="7176120" y="1484785"/>
            <a:ext cx="3433762" cy="4772025"/>
            <a:chOff x="3597" y="1122"/>
            <a:chExt cx="2163" cy="3006"/>
          </a:xfrm>
        </p:grpSpPr>
        <p:grpSp>
          <p:nvGrpSpPr>
            <p:cNvPr id="6" name="Group 25"/>
            <p:cNvGrpSpPr>
              <a:grpSpLocks/>
            </p:cNvGrpSpPr>
            <p:nvPr/>
          </p:nvGrpSpPr>
          <p:grpSpPr bwMode="auto">
            <a:xfrm>
              <a:off x="3597" y="1122"/>
              <a:ext cx="2163" cy="3006"/>
              <a:chOff x="3597" y="1122"/>
              <a:chExt cx="2163" cy="3006"/>
            </a:xfrm>
          </p:grpSpPr>
          <p:pic>
            <p:nvPicPr>
              <p:cNvPr id="497690" name="Picture 26"/>
              <p:cNvPicPr>
                <a:picLocks noChangeAspect="1" noChangeArrowheads="1"/>
              </p:cNvPicPr>
              <p:nvPr/>
            </p:nvPicPr>
            <p:blipFill>
              <a:blip r:embed="rId4"/>
              <a:srcRect/>
              <a:stretch>
                <a:fillRect/>
              </a:stretch>
            </p:blipFill>
            <p:spPr bwMode="auto">
              <a:xfrm>
                <a:off x="3597" y="1122"/>
                <a:ext cx="2163" cy="3006"/>
              </a:xfrm>
              <a:prstGeom prst="rect">
                <a:avLst/>
              </a:prstGeom>
              <a:noFill/>
              <a:ln w="9525">
                <a:noFill/>
                <a:miter lim="800000"/>
                <a:headEnd/>
                <a:tailEnd/>
              </a:ln>
              <a:effectLst/>
            </p:spPr>
          </p:pic>
          <p:grpSp>
            <p:nvGrpSpPr>
              <p:cNvPr id="7" name="Group 27"/>
              <p:cNvGrpSpPr>
                <a:grpSpLocks/>
              </p:cNvGrpSpPr>
              <p:nvPr/>
            </p:nvGrpSpPr>
            <p:grpSpPr bwMode="auto">
              <a:xfrm>
                <a:off x="3792" y="1632"/>
                <a:ext cx="1632" cy="2112"/>
                <a:chOff x="3792" y="1824"/>
                <a:chExt cx="1632" cy="2112"/>
              </a:xfrm>
            </p:grpSpPr>
            <p:sp>
              <p:nvSpPr>
                <p:cNvPr id="497692" name="Line 28"/>
                <p:cNvSpPr>
                  <a:spLocks noChangeShapeType="1"/>
                </p:cNvSpPr>
                <p:nvPr/>
              </p:nvSpPr>
              <p:spPr bwMode="auto">
                <a:xfrm flipV="1">
                  <a:off x="3792" y="3120"/>
                  <a:ext cx="1584" cy="48"/>
                </a:xfrm>
                <a:prstGeom prst="line">
                  <a:avLst/>
                </a:prstGeom>
                <a:noFill/>
                <a:ln w="9525">
                  <a:solidFill>
                    <a:schemeClr val="tx1"/>
                  </a:solidFill>
                  <a:round/>
                  <a:headEnd/>
                  <a:tailEnd/>
                </a:ln>
                <a:effectLst/>
              </p:spPr>
              <p:txBody>
                <a:bodyPr/>
                <a:lstStyle/>
                <a:p>
                  <a:endParaRPr lang="nl-NL"/>
                </a:p>
              </p:txBody>
            </p:sp>
            <p:sp>
              <p:nvSpPr>
                <p:cNvPr id="497693" name="Line 29"/>
                <p:cNvSpPr>
                  <a:spLocks noChangeShapeType="1"/>
                </p:cNvSpPr>
                <p:nvPr/>
              </p:nvSpPr>
              <p:spPr bwMode="auto">
                <a:xfrm flipV="1">
                  <a:off x="3792" y="1824"/>
                  <a:ext cx="1584" cy="48"/>
                </a:xfrm>
                <a:prstGeom prst="line">
                  <a:avLst/>
                </a:prstGeom>
                <a:noFill/>
                <a:ln w="9525">
                  <a:solidFill>
                    <a:schemeClr val="tx1"/>
                  </a:solidFill>
                  <a:round/>
                  <a:headEnd/>
                  <a:tailEnd/>
                </a:ln>
                <a:effectLst/>
              </p:spPr>
              <p:txBody>
                <a:bodyPr/>
                <a:lstStyle/>
                <a:p>
                  <a:endParaRPr lang="nl-NL"/>
                </a:p>
              </p:txBody>
            </p:sp>
            <p:sp>
              <p:nvSpPr>
                <p:cNvPr id="497694" name="Line 30"/>
                <p:cNvSpPr>
                  <a:spLocks noChangeShapeType="1"/>
                </p:cNvSpPr>
                <p:nvPr/>
              </p:nvSpPr>
              <p:spPr bwMode="auto">
                <a:xfrm flipV="1">
                  <a:off x="3840" y="3888"/>
                  <a:ext cx="1584" cy="48"/>
                </a:xfrm>
                <a:prstGeom prst="line">
                  <a:avLst/>
                </a:prstGeom>
                <a:noFill/>
                <a:ln w="9525">
                  <a:solidFill>
                    <a:schemeClr val="tx1"/>
                  </a:solidFill>
                  <a:round/>
                  <a:headEnd/>
                  <a:tailEnd/>
                </a:ln>
                <a:effectLst/>
              </p:spPr>
              <p:txBody>
                <a:bodyPr/>
                <a:lstStyle/>
                <a:p>
                  <a:endParaRPr lang="nl-NL"/>
                </a:p>
              </p:txBody>
            </p:sp>
          </p:grpSp>
        </p:grpSp>
        <p:sp>
          <p:nvSpPr>
            <p:cNvPr id="497695" name="AutoShape 31"/>
            <p:cNvSpPr>
              <a:spLocks noChangeArrowheads="1"/>
            </p:cNvSpPr>
            <p:nvPr/>
          </p:nvSpPr>
          <p:spPr bwMode="auto">
            <a:xfrm>
              <a:off x="3984" y="1920"/>
              <a:ext cx="1056" cy="336"/>
            </a:xfrm>
            <a:prstGeom prst="wedgeRectCallout">
              <a:avLst>
                <a:gd name="adj1" fmla="val 73106"/>
                <a:gd name="adj2" fmla="val 134819"/>
              </a:avLst>
            </a:prstGeom>
            <a:noFill/>
            <a:ln w="9525">
              <a:solidFill>
                <a:srgbClr val="00FF00"/>
              </a:solidFill>
              <a:miter lim="800000"/>
              <a:headEnd/>
              <a:tailEnd/>
            </a:ln>
            <a:effectLst/>
          </p:spPr>
          <p:txBody>
            <a:bodyPr/>
            <a:lstStyle/>
            <a:p>
              <a:pPr algn="ctr"/>
              <a:r>
                <a:rPr lang="en-US" sz="2400">
                  <a:latin typeface="Tahoma" pitchFamily="34" charset="0"/>
                </a:rPr>
                <a:t>K</a:t>
              </a:r>
              <a:r>
                <a:rPr lang="en-US" sz="2400" baseline="-25000">
                  <a:latin typeface="Tahoma" pitchFamily="34" charset="0"/>
                </a:rPr>
                <a:t>2</a:t>
              </a:r>
              <a:r>
                <a:rPr lang="en-US" sz="2400">
                  <a:latin typeface="Tahoma" pitchFamily="34" charset="0"/>
                  <a:sym typeface="Symbol" pitchFamily="18" charset="2"/>
                </a:rPr>
                <a:t></a:t>
              </a:r>
              <a:r>
                <a:rPr lang="en-US" sz="2400">
                  <a:latin typeface="Symbol" pitchFamily="18" charset="2"/>
                </a:rPr>
                <a:t>p</a:t>
              </a:r>
              <a:r>
                <a:rPr lang="en-US" sz="2400" baseline="30000">
                  <a:latin typeface="Tahoma" pitchFamily="34" charset="0"/>
                </a:rPr>
                <a:t>+</a:t>
              </a:r>
              <a:r>
                <a:rPr lang="en-US" sz="2400">
                  <a:latin typeface="Symbol" pitchFamily="18" charset="2"/>
                </a:rPr>
                <a:t>p</a:t>
              </a:r>
              <a:r>
                <a:rPr lang="en-US" sz="2400" baseline="30000">
                  <a:latin typeface="Tahoma" pitchFamily="34" charset="0"/>
                </a:rPr>
                <a:t>-</a:t>
              </a:r>
              <a:endParaRPr lang="en-GB" sz="2400">
                <a:latin typeface="Tahoma" pitchFamily="34" charset="0"/>
              </a:endParaRPr>
            </a:p>
          </p:txBody>
        </p:sp>
        <p:sp>
          <p:nvSpPr>
            <p:cNvPr id="497696" name="Text Box 32"/>
            <p:cNvSpPr txBox="1">
              <a:spLocks noChangeArrowheads="1"/>
            </p:cNvSpPr>
            <p:nvPr/>
          </p:nvSpPr>
          <p:spPr bwMode="auto">
            <a:xfrm>
              <a:off x="3888" y="2304"/>
              <a:ext cx="744" cy="288"/>
            </a:xfrm>
            <a:prstGeom prst="rect">
              <a:avLst/>
            </a:prstGeom>
            <a:noFill/>
            <a:ln w="9525">
              <a:noFill/>
              <a:miter lim="800000"/>
              <a:headEnd/>
              <a:tailEnd/>
            </a:ln>
            <a:effectLst/>
          </p:spPr>
          <p:txBody>
            <a:bodyPr wrap="none">
              <a:spAutoFit/>
            </a:bodyPr>
            <a:lstStyle/>
            <a:p>
              <a:r>
                <a:rPr lang="en-US" sz="1200">
                  <a:latin typeface="Tahoma" pitchFamily="34" charset="0"/>
                </a:rPr>
                <a:t>Effect is tiny:</a:t>
              </a:r>
            </a:p>
            <a:p>
              <a:r>
                <a:rPr lang="en-US" sz="1200">
                  <a:latin typeface="Tahoma" pitchFamily="34" charset="0"/>
                </a:rPr>
                <a:t>  about 2/1000</a:t>
              </a:r>
              <a:endParaRPr lang="en-GB" sz="1200">
                <a:latin typeface="Tahoma" pitchFamily="34" charset="0"/>
              </a:endParaRPr>
            </a:p>
          </p:txBody>
        </p:sp>
      </p:grpSp>
      <p:sp>
        <p:nvSpPr>
          <p:cNvPr id="40" name="TextBox 39"/>
          <p:cNvSpPr txBox="1"/>
          <p:nvPr/>
        </p:nvSpPr>
        <p:spPr>
          <a:xfrm>
            <a:off x="7752185" y="188641"/>
            <a:ext cx="2719655" cy="1200329"/>
          </a:xfrm>
          <a:prstGeom prst="rect">
            <a:avLst/>
          </a:prstGeom>
          <a:solidFill>
            <a:schemeClr val="bg1"/>
          </a:solidFill>
          <a:ln w="25400">
            <a:solidFill>
              <a:srgbClr val="0000FF"/>
            </a:solidFill>
          </a:ln>
        </p:spPr>
        <p:txBody>
          <a:bodyPr wrap="none" rtlCol="0">
            <a:spAutoFit/>
          </a:bodyPr>
          <a:lstStyle/>
          <a:p>
            <a:r>
              <a:rPr lang="en-US" sz="1800" dirty="0">
                <a:solidFill>
                  <a:srgbClr val="0000FF"/>
                </a:solidFill>
              </a:rPr>
              <a:t>K</a:t>
            </a:r>
            <a:r>
              <a:rPr lang="en-US" sz="1800" baseline="-25000" dirty="0">
                <a:solidFill>
                  <a:srgbClr val="0000FF"/>
                </a:solidFill>
              </a:rPr>
              <a:t>s</a:t>
            </a:r>
            <a:r>
              <a:rPr lang="en-US" sz="1800" dirty="0">
                <a:solidFill>
                  <a:srgbClr val="0000FF"/>
                </a:solidFill>
              </a:rPr>
              <a:t>: Short-lived CP even: </a:t>
            </a:r>
          </a:p>
          <a:p>
            <a:r>
              <a:rPr lang="en-US" sz="1800" dirty="0">
                <a:solidFill>
                  <a:srgbClr val="0000FF"/>
                </a:solidFill>
              </a:rPr>
              <a:t>K</a:t>
            </a:r>
            <a:r>
              <a:rPr lang="en-US" sz="1800" baseline="-25000" dirty="0">
                <a:solidFill>
                  <a:srgbClr val="0000FF"/>
                </a:solidFill>
              </a:rPr>
              <a:t>1</a:t>
            </a:r>
            <a:r>
              <a:rPr lang="en-US" sz="1800" baseline="30000" dirty="0">
                <a:solidFill>
                  <a:srgbClr val="0000FF"/>
                </a:solidFill>
              </a:rPr>
              <a:t>0</a:t>
            </a:r>
            <a:r>
              <a:rPr lang="en-US" sz="1800" dirty="0">
                <a:solidFill>
                  <a:srgbClr val="0000FF"/>
                </a:solidFill>
              </a:rPr>
              <a:t> </a:t>
            </a:r>
            <a:r>
              <a:rPr lang="en-US" sz="1800" dirty="0">
                <a:solidFill>
                  <a:srgbClr val="0000FF"/>
                </a:solidFill>
                <a:sym typeface="Wingdings"/>
              </a:rPr>
              <a:t></a:t>
            </a:r>
            <a:r>
              <a:rPr lang="en-US" sz="1800" dirty="0">
                <a:solidFill>
                  <a:srgbClr val="0000FF"/>
                </a:solidFill>
                <a:latin typeface="Symbol" charset="2"/>
                <a:cs typeface="Symbol" charset="2"/>
                <a:sym typeface="Wingdings"/>
              </a:rPr>
              <a:t> p</a:t>
            </a:r>
            <a:r>
              <a:rPr lang="en-US" sz="1800" baseline="30000" dirty="0">
                <a:solidFill>
                  <a:srgbClr val="0000FF"/>
                </a:solidFill>
                <a:latin typeface="Symbol" charset="2"/>
                <a:cs typeface="Symbol" charset="2"/>
                <a:sym typeface="Wingdings"/>
              </a:rPr>
              <a:t>+</a:t>
            </a:r>
            <a:r>
              <a:rPr lang="en-US" sz="1800" dirty="0">
                <a:solidFill>
                  <a:srgbClr val="0000FF"/>
                </a:solidFill>
                <a:latin typeface="Symbol" charset="2"/>
                <a:cs typeface="Symbol" charset="2"/>
                <a:sym typeface="Wingdings"/>
              </a:rPr>
              <a:t> p</a:t>
            </a:r>
            <a:r>
              <a:rPr lang="en-US" sz="1800" baseline="30000" dirty="0">
                <a:solidFill>
                  <a:srgbClr val="0000FF"/>
                </a:solidFill>
                <a:latin typeface="Symbol" charset="2"/>
                <a:cs typeface="Symbol" charset="2"/>
                <a:sym typeface="Wingdings"/>
              </a:rPr>
              <a:t>-</a:t>
            </a:r>
            <a:r>
              <a:rPr lang="en-US" sz="1800" dirty="0">
                <a:solidFill>
                  <a:srgbClr val="0000FF"/>
                </a:solidFill>
                <a:latin typeface="Symbol" charset="2"/>
                <a:cs typeface="Symbol" charset="2"/>
                <a:sym typeface="Wingdings"/>
              </a:rPr>
              <a:t> </a:t>
            </a:r>
          </a:p>
          <a:p>
            <a:r>
              <a:rPr lang="en-US" sz="1800" dirty="0">
                <a:solidFill>
                  <a:srgbClr val="0000FF"/>
                </a:solidFill>
                <a:sym typeface="Wingdings"/>
              </a:rPr>
              <a:t>K</a:t>
            </a:r>
            <a:r>
              <a:rPr lang="en-US" sz="1800" baseline="-25000" dirty="0">
                <a:solidFill>
                  <a:srgbClr val="0000FF"/>
                </a:solidFill>
                <a:sym typeface="Wingdings"/>
              </a:rPr>
              <a:t>L</a:t>
            </a:r>
            <a:r>
              <a:rPr lang="en-US" sz="1800" dirty="0">
                <a:solidFill>
                  <a:srgbClr val="0000FF"/>
                </a:solidFill>
                <a:sym typeface="Wingdings"/>
              </a:rPr>
              <a:t>: Long-lived CP odd: </a:t>
            </a:r>
          </a:p>
          <a:p>
            <a:r>
              <a:rPr lang="en-US" sz="1800" dirty="0">
                <a:solidFill>
                  <a:srgbClr val="0000FF"/>
                </a:solidFill>
                <a:sym typeface="Wingdings"/>
              </a:rPr>
              <a:t>K</a:t>
            </a:r>
            <a:r>
              <a:rPr lang="en-US" sz="1800" baseline="-25000" dirty="0">
                <a:solidFill>
                  <a:srgbClr val="0000FF"/>
                </a:solidFill>
                <a:sym typeface="Wingdings"/>
              </a:rPr>
              <a:t>2</a:t>
            </a:r>
            <a:r>
              <a:rPr lang="en-US" sz="1800" baseline="30000" dirty="0">
                <a:solidFill>
                  <a:srgbClr val="0000FF"/>
                </a:solidFill>
                <a:sym typeface="Wingdings"/>
              </a:rPr>
              <a:t>0</a:t>
            </a:r>
            <a:r>
              <a:rPr lang="en-US" sz="1800" dirty="0">
                <a:solidFill>
                  <a:srgbClr val="0000FF"/>
                </a:solidFill>
                <a:sym typeface="Wingdings"/>
              </a:rPr>
              <a:t> </a:t>
            </a:r>
            <a:r>
              <a:rPr lang="en-US" sz="1800" dirty="0">
                <a:solidFill>
                  <a:srgbClr val="0000FF"/>
                </a:solidFill>
                <a:latin typeface="Symbol" charset="2"/>
                <a:cs typeface="Symbol" charset="2"/>
                <a:sym typeface="Wingdings"/>
              </a:rPr>
              <a:t>p</a:t>
            </a:r>
            <a:r>
              <a:rPr lang="en-US" sz="1800" baseline="30000" dirty="0">
                <a:solidFill>
                  <a:srgbClr val="0000FF"/>
                </a:solidFill>
                <a:latin typeface="Symbol" charset="2"/>
                <a:cs typeface="Symbol" charset="2"/>
                <a:sym typeface="Wingdings"/>
              </a:rPr>
              <a:t>+</a:t>
            </a:r>
            <a:r>
              <a:rPr lang="en-US" sz="1800" dirty="0">
                <a:solidFill>
                  <a:srgbClr val="0000FF"/>
                </a:solidFill>
                <a:latin typeface="Symbol" charset="2"/>
                <a:cs typeface="Symbol" charset="2"/>
                <a:sym typeface="Wingdings"/>
              </a:rPr>
              <a:t> p</a:t>
            </a:r>
            <a:r>
              <a:rPr lang="en-US" sz="1800" baseline="30000" dirty="0">
                <a:solidFill>
                  <a:srgbClr val="0000FF"/>
                </a:solidFill>
                <a:latin typeface="Symbol" charset="2"/>
                <a:cs typeface="Symbol" charset="2"/>
                <a:sym typeface="Wingdings"/>
              </a:rPr>
              <a:t>-</a:t>
            </a:r>
            <a:r>
              <a:rPr lang="en-US" sz="1800" dirty="0">
                <a:solidFill>
                  <a:srgbClr val="0000FF"/>
                </a:solidFill>
                <a:latin typeface="Symbol" charset="2"/>
                <a:cs typeface="Symbol" charset="2"/>
                <a:sym typeface="Wingdings"/>
              </a:rPr>
              <a:t> p</a:t>
            </a:r>
            <a:r>
              <a:rPr lang="en-US" sz="1800" baseline="30000" dirty="0">
                <a:solidFill>
                  <a:srgbClr val="0000FF"/>
                </a:solidFill>
                <a:latin typeface="Symbol" charset="2"/>
                <a:cs typeface="Symbol" charset="2"/>
                <a:sym typeface="Wingdings"/>
              </a:rPr>
              <a:t>0</a:t>
            </a:r>
            <a:r>
              <a:rPr lang="en-US" sz="1800" dirty="0">
                <a:solidFill>
                  <a:srgbClr val="0000FF"/>
                </a:solidFill>
                <a:sym typeface="Wingdings"/>
              </a:rPr>
              <a:t> </a:t>
            </a:r>
            <a:endParaRPr lang="en-US" sz="1800" dirty="0">
              <a:solidFill>
                <a:srgbClr val="0000FF"/>
              </a:solidFill>
            </a:endParaRPr>
          </a:p>
        </p:txBody>
      </p:sp>
      <p:sp>
        <p:nvSpPr>
          <p:cNvPr id="36" name="Date Placeholder 5"/>
          <p:cNvSpPr>
            <a:spLocks noGrp="1"/>
          </p:cNvSpPr>
          <p:nvPr>
            <p:ph type="dt" sz="half" idx="12"/>
          </p:nvPr>
        </p:nvSpPr>
        <p:spPr>
          <a:xfrm>
            <a:off x="1981200" y="6245225"/>
            <a:ext cx="2362200" cy="476250"/>
          </a:xfrm>
        </p:spPr>
        <p:txBody>
          <a:bodyPr/>
          <a:lstStyle/>
          <a:p>
            <a:r>
              <a:rPr lang="en-US" altLang="x-none" dirty="0">
                <a:solidFill>
                  <a:srgbClr val="990033"/>
                </a:solidFill>
              </a:rPr>
              <a:t>TAE </a:t>
            </a:r>
            <a:r>
              <a:rPr lang="en-US" altLang="x-none" dirty="0" smtClean="0">
                <a:solidFill>
                  <a:srgbClr val="990033"/>
                </a:solidFill>
              </a:rPr>
              <a:t>2017</a:t>
            </a:r>
            <a:endParaRPr lang="en-US" altLang="x-none" dirty="0">
              <a:solidFill>
                <a:srgbClr val="990033"/>
              </a:solidFill>
            </a:endParaRPr>
          </a:p>
          <a:p>
            <a:r>
              <a:rPr lang="en-US" altLang="x-none" dirty="0" err="1">
                <a:solidFill>
                  <a:srgbClr val="990033"/>
                </a:solidFill>
              </a:rPr>
              <a:t>Benasque</a:t>
            </a:r>
            <a:r>
              <a:rPr lang="en-US" altLang="x-none" dirty="0">
                <a:solidFill>
                  <a:srgbClr val="990033"/>
                </a:solidFill>
              </a:rPr>
              <a:t>, September 8-10</a:t>
            </a:r>
            <a:endParaRPr lang="en-US" altLang="x-none" dirty="0"/>
          </a:p>
        </p:txBody>
      </p:sp>
      <p:sp>
        <p:nvSpPr>
          <p:cNvPr id="38"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8" name="Slide Number Placeholder 7"/>
          <p:cNvSpPr>
            <a:spLocks noGrp="1"/>
          </p:cNvSpPr>
          <p:nvPr>
            <p:ph type="sldNum" sz="quarter" idx="10"/>
          </p:nvPr>
        </p:nvSpPr>
        <p:spPr>
          <a:xfrm>
            <a:off x="8893001" y="6265118"/>
            <a:ext cx="1524000" cy="476250"/>
          </a:xfrm>
        </p:spPr>
        <p:txBody>
          <a:bodyPr/>
          <a:lstStyle/>
          <a:p>
            <a:pPr>
              <a:defRPr/>
            </a:pPr>
            <a:fld id="{614ED75A-3539-0F4A-8278-FE46B9FCBB28}" type="slidenum">
              <a:rPr lang="en-US" altLang="x-none" smtClean="0"/>
              <a:pPr>
                <a:defRPr/>
              </a:pPr>
              <a:t>20</a:t>
            </a:fld>
            <a:endParaRPr lang="en-US" altLang="x-none" dirty="0"/>
          </a:p>
        </p:txBody>
      </p:sp>
    </p:spTree>
    <p:extLst>
      <p:ext uri="{BB962C8B-B14F-4D97-AF65-F5344CB8AC3E}">
        <p14:creationId xmlns:p14="http://schemas.microsoft.com/office/powerpoint/2010/main" val="76789997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ChangeArrowheads="1"/>
          </p:cNvSpPr>
          <p:nvPr/>
        </p:nvSpPr>
        <p:spPr bwMode="auto">
          <a:xfrm>
            <a:off x="1524000" y="76200"/>
            <a:ext cx="9144000" cy="387350"/>
          </a:xfrm>
          <a:prstGeom prst="rect">
            <a:avLst/>
          </a:prstGeom>
          <a:noFill/>
          <a:ln w="9525">
            <a:noFill/>
            <a:miter lim="800000"/>
            <a:headEnd/>
            <a:tailEnd/>
          </a:ln>
          <a:effectLst/>
        </p:spPr>
        <p:txBody>
          <a:bodyPr anchor="ctr">
            <a:prstTxWarp prst="textNoShape">
              <a:avLst/>
            </a:prstTxWarp>
          </a:bodyPr>
          <a:lstStyle/>
          <a:p>
            <a:pPr algn="ctr">
              <a:spcBef>
                <a:spcPct val="0"/>
              </a:spcBef>
              <a:buFontTx/>
              <a:buNone/>
            </a:pPr>
            <a:r>
              <a:rPr lang="es-ES" sz="3000" b="1" dirty="0">
                <a:solidFill>
                  <a:srgbClr val="A50021"/>
                </a:solidFill>
              </a:rPr>
              <a:t>CP </a:t>
            </a:r>
            <a:r>
              <a:rPr lang="es-ES" sz="3000" b="1" dirty="0" err="1">
                <a:solidFill>
                  <a:srgbClr val="A50021"/>
                </a:solidFill>
              </a:rPr>
              <a:t>Violation</a:t>
            </a:r>
            <a:r>
              <a:rPr lang="es-ES" sz="3000" b="1" dirty="0">
                <a:solidFill>
                  <a:srgbClr val="A50021"/>
                </a:solidFill>
              </a:rPr>
              <a:t> in neutral </a:t>
            </a:r>
            <a:r>
              <a:rPr lang="es-ES" sz="3000" b="1" dirty="0" err="1">
                <a:solidFill>
                  <a:srgbClr val="A50021"/>
                </a:solidFill>
              </a:rPr>
              <a:t>kaons</a:t>
            </a:r>
            <a:endParaRPr lang="es-ES" sz="3000" b="1" dirty="0">
              <a:solidFill>
                <a:srgbClr val="A50021"/>
              </a:solidFill>
            </a:endParaRPr>
          </a:p>
        </p:txBody>
      </p:sp>
      <p:sp>
        <p:nvSpPr>
          <p:cNvPr id="8" name="Rectangle 10"/>
          <p:cNvSpPr>
            <a:spLocks noChangeArrowheads="1"/>
          </p:cNvSpPr>
          <p:nvPr/>
        </p:nvSpPr>
        <p:spPr bwMode="auto">
          <a:xfrm>
            <a:off x="1524000" y="457200"/>
            <a:ext cx="9144000" cy="5708104"/>
          </a:xfrm>
          <a:prstGeom prst="rect">
            <a:avLst/>
          </a:prstGeom>
          <a:noFill/>
          <a:ln w="9525">
            <a:noFill/>
            <a:miter lim="800000"/>
            <a:headEnd/>
            <a:tailEnd/>
          </a:ln>
          <a:effectLst/>
        </p:spPr>
        <p:txBody>
          <a:bodyPr>
            <a:prstTxWarp prst="textNoShape">
              <a:avLst/>
            </a:prstTxWarp>
          </a:bodyPr>
          <a:lstStyle/>
          <a:p>
            <a:r>
              <a:rPr lang="en-US" sz="1800" dirty="0">
                <a:solidFill>
                  <a:schemeClr val="tx1"/>
                </a:solidFill>
              </a:rPr>
              <a:t>There are two main ways of introducing CP violation into the neutral kaon system. </a:t>
            </a:r>
          </a:p>
          <a:p>
            <a:pPr marL="285750" indent="-285750">
              <a:buFont typeface="Arial" charset="0"/>
              <a:buChar char="•"/>
            </a:pPr>
            <a:r>
              <a:rPr lang="en-US" sz="1800" dirty="0">
                <a:solidFill>
                  <a:schemeClr val="tx1"/>
                </a:solidFill>
              </a:rPr>
              <a:t>CP violated in the K</a:t>
            </a:r>
            <a:r>
              <a:rPr lang="en-US" sz="1800" baseline="30000" dirty="0">
                <a:solidFill>
                  <a:schemeClr val="tx1"/>
                </a:solidFill>
              </a:rPr>
              <a:t>0</a:t>
            </a:r>
            <a:r>
              <a:rPr lang="en-US" sz="1800" dirty="0">
                <a:solidFill>
                  <a:schemeClr val="tx1"/>
                </a:solidFill>
              </a:rPr>
              <a:t> ↔ </a:t>
            </a:r>
            <a:r>
              <a:rPr lang="en-GB" sz="1800" dirty="0">
                <a:solidFill>
                  <a:schemeClr val="tx1"/>
                </a:solidFill>
              </a:rPr>
              <a:t>K</a:t>
            </a:r>
            <a:r>
              <a:rPr lang="en-GB" sz="1800" baseline="30000" dirty="0">
                <a:solidFill>
                  <a:schemeClr val="tx1"/>
                </a:solidFill>
              </a:rPr>
              <a:t>0</a:t>
            </a:r>
            <a:r>
              <a:rPr lang="en-US" sz="1800" dirty="0">
                <a:solidFill>
                  <a:schemeClr val="tx1"/>
                </a:solidFill>
              </a:rPr>
              <a:t> mixing process.</a:t>
            </a:r>
          </a:p>
          <a:p>
            <a:pPr marL="742950" lvl="1" indent="-285750">
              <a:buFont typeface="Arial" charset="0"/>
              <a:buChar char="•"/>
            </a:pPr>
            <a:r>
              <a:rPr lang="en-US" sz="1800" dirty="0">
                <a:solidFill>
                  <a:schemeClr val="tx1"/>
                </a:solidFill>
              </a:rPr>
              <a:t>K</a:t>
            </a:r>
            <a:r>
              <a:rPr lang="en-US" sz="1800" i="1" baseline="-25000" dirty="0">
                <a:solidFill>
                  <a:schemeClr val="tx1"/>
                </a:solidFill>
              </a:rPr>
              <a:t>S</a:t>
            </a:r>
            <a:r>
              <a:rPr lang="en-US" sz="1800" i="1" dirty="0">
                <a:solidFill>
                  <a:schemeClr val="tx1"/>
                </a:solidFill>
              </a:rPr>
              <a:t> </a:t>
            </a:r>
            <a:r>
              <a:rPr lang="en-US" sz="1800" dirty="0">
                <a:solidFill>
                  <a:schemeClr val="tx1"/>
                </a:solidFill>
              </a:rPr>
              <a:t>and K</a:t>
            </a:r>
            <a:r>
              <a:rPr lang="en-US" sz="1800" i="1" baseline="-25000" dirty="0">
                <a:solidFill>
                  <a:schemeClr val="tx1"/>
                </a:solidFill>
              </a:rPr>
              <a:t>L</a:t>
            </a:r>
            <a:r>
              <a:rPr lang="en-US" sz="1800" i="1" dirty="0">
                <a:solidFill>
                  <a:schemeClr val="tx1"/>
                </a:solidFill>
              </a:rPr>
              <a:t> </a:t>
            </a:r>
            <a:r>
              <a:rPr lang="en-US" sz="1800" dirty="0">
                <a:solidFill>
                  <a:schemeClr val="tx1"/>
                </a:solidFill>
              </a:rPr>
              <a:t>do not correspond to the CP eigenstates, K</a:t>
            </a:r>
            <a:r>
              <a:rPr lang="en-US" sz="1800" baseline="-25000" dirty="0">
                <a:solidFill>
                  <a:schemeClr val="tx1"/>
                </a:solidFill>
              </a:rPr>
              <a:t>1</a:t>
            </a:r>
            <a:r>
              <a:rPr lang="en-US" sz="1800" dirty="0">
                <a:solidFill>
                  <a:schemeClr val="tx1"/>
                </a:solidFill>
              </a:rPr>
              <a:t> and K</a:t>
            </a:r>
            <a:r>
              <a:rPr lang="en-US" sz="1800" baseline="-25000" dirty="0">
                <a:solidFill>
                  <a:schemeClr val="tx1"/>
                </a:solidFill>
              </a:rPr>
              <a:t>2</a:t>
            </a:r>
            <a:r>
              <a:rPr lang="en-US" sz="1800" dirty="0">
                <a:solidFill>
                  <a:schemeClr val="tx1"/>
                </a:solidFill>
              </a:rPr>
              <a:t>. </a:t>
            </a:r>
          </a:p>
          <a:p>
            <a:pPr marL="742950" lvl="1" indent="-285750">
              <a:buFont typeface="Arial" charset="0"/>
              <a:buChar char="•"/>
            </a:pPr>
            <a:r>
              <a:rPr lang="en-US" sz="1800" dirty="0">
                <a:solidFill>
                  <a:schemeClr val="tx1"/>
                </a:solidFill>
              </a:rPr>
              <a:t>K</a:t>
            </a:r>
            <a:r>
              <a:rPr lang="en-US" sz="1800" i="1" baseline="-25000" dirty="0">
                <a:solidFill>
                  <a:schemeClr val="tx1"/>
                </a:solidFill>
              </a:rPr>
              <a:t>S</a:t>
            </a:r>
            <a:r>
              <a:rPr lang="en-US" sz="1800" i="1" dirty="0">
                <a:solidFill>
                  <a:schemeClr val="tx1"/>
                </a:solidFill>
              </a:rPr>
              <a:t> </a:t>
            </a:r>
            <a:r>
              <a:rPr lang="en-US" sz="1800" dirty="0">
                <a:solidFill>
                  <a:schemeClr val="tx1"/>
                </a:solidFill>
              </a:rPr>
              <a:t>and K</a:t>
            </a:r>
            <a:r>
              <a:rPr lang="en-US" sz="1800" i="1" baseline="-25000" dirty="0">
                <a:solidFill>
                  <a:schemeClr val="tx1"/>
                </a:solidFill>
              </a:rPr>
              <a:t>L</a:t>
            </a:r>
            <a:r>
              <a:rPr lang="en-US" sz="1800" i="1" dirty="0">
                <a:solidFill>
                  <a:schemeClr val="tx1"/>
                </a:solidFill>
              </a:rPr>
              <a:t> </a:t>
            </a:r>
            <a:r>
              <a:rPr lang="en-US" sz="1800" dirty="0">
                <a:solidFill>
                  <a:schemeClr val="tx1"/>
                </a:solidFill>
              </a:rPr>
              <a:t>can be related to CP eigenstates by the small (complex) parameter </a:t>
            </a:r>
            <a:r>
              <a:rPr lang="en-US" sz="1800" dirty="0" err="1">
                <a:solidFill>
                  <a:schemeClr val="tx1"/>
                </a:solidFill>
              </a:rPr>
              <a:t>ε</a:t>
            </a:r>
            <a:r>
              <a:rPr lang="en-US" sz="1800" dirty="0">
                <a:solidFill>
                  <a:schemeClr val="tx1"/>
                </a:solidFill>
              </a:rPr>
              <a:t>.</a:t>
            </a:r>
          </a:p>
          <a:p>
            <a:pPr marL="742950" lvl="1" indent="-285750">
              <a:buFont typeface="Arial" charset="0"/>
              <a:buChar char="•"/>
            </a:pPr>
            <a:endParaRPr lang="en-US" sz="1800" dirty="0">
              <a:solidFill>
                <a:schemeClr val="tx1"/>
              </a:solidFill>
            </a:endParaRPr>
          </a:p>
          <a:p>
            <a:pPr marL="742950" lvl="1" indent="-285750">
              <a:buFont typeface="Arial" charset="0"/>
              <a:buChar char="•"/>
            </a:pPr>
            <a:endParaRPr lang="en-US" sz="1800" dirty="0">
              <a:solidFill>
                <a:schemeClr val="tx1"/>
              </a:solidFill>
            </a:endParaRPr>
          </a:p>
          <a:p>
            <a:pPr marL="742950" lvl="1" indent="-285750">
              <a:buFont typeface="Arial" charset="0"/>
              <a:buChar char="•"/>
            </a:pPr>
            <a:endParaRPr lang="en-US" sz="1800" dirty="0">
              <a:solidFill>
                <a:schemeClr val="tx1"/>
              </a:solidFill>
            </a:endParaRPr>
          </a:p>
          <a:p>
            <a:pPr marL="742950" lvl="1" indent="-285750">
              <a:buFont typeface="Arial" charset="0"/>
              <a:buChar char="•"/>
            </a:pPr>
            <a:endParaRPr lang="en-US" sz="1800" dirty="0">
              <a:solidFill>
                <a:schemeClr val="tx1"/>
              </a:solidFill>
            </a:endParaRPr>
          </a:p>
          <a:p>
            <a:pPr marL="742950" lvl="1" indent="-285750">
              <a:buFont typeface="Arial" charset="0"/>
              <a:buChar char="•"/>
            </a:pPr>
            <a:endParaRPr lang="en-US" sz="1800" dirty="0">
              <a:solidFill>
                <a:schemeClr val="tx1"/>
              </a:solidFill>
            </a:endParaRPr>
          </a:p>
          <a:p>
            <a:pPr marL="285750" indent="-285750">
              <a:buFont typeface="Arial" charset="0"/>
              <a:buChar char="•"/>
            </a:pPr>
            <a:r>
              <a:rPr lang="en-US" sz="1800" dirty="0">
                <a:solidFill>
                  <a:schemeClr val="tx1"/>
                </a:solidFill>
              </a:rPr>
              <a:t>Second possibility: CP violated directly in the decay of a CP eigenstate.</a:t>
            </a:r>
          </a:p>
          <a:p>
            <a:pPr marL="285750" indent="-285750">
              <a:buFont typeface="Arial" charset="0"/>
              <a:buChar char="•"/>
            </a:pPr>
            <a:endParaRPr lang="en-US" sz="1800" dirty="0">
              <a:solidFill>
                <a:schemeClr val="tx1"/>
              </a:solidFill>
            </a:endParaRPr>
          </a:p>
          <a:p>
            <a:pPr marL="285750" indent="-285750">
              <a:buFont typeface="Arial" charset="0"/>
              <a:buChar char="•"/>
            </a:pPr>
            <a:endParaRPr lang="en-US" sz="1800" dirty="0">
              <a:solidFill>
                <a:schemeClr val="tx1"/>
              </a:solidFill>
            </a:endParaRPr>
          </a:p>
          <a:p>
            <a:pPr marL="285750" indent="-285750">
              <a:buFont typeface="Arial" charset="0"/>
              <a:buChar char="•"/>
            </a:pPr>
            <a:endParaRPr lang="en-US" sz="1800" dirty="0">
              <a:solidFill>
                <a:schemeClr val="tx1"/>
              </a:solidFill>
            </a:endParaRPr>
          </a:p>
          <a:p>
            <a:pPr marL="742950" lvl="1" indent="-285750">
              <a:buFont typeface="Arial" charset="0"/>
              <a:buChar char="•"/>
            </a:pPr>
            <a:r>
              <a:rPr lang="en-US" sz="1800" dirty="0">
                <a:solidFill>
                  <a:schemeClr val="tx1"/>
                </a:solidFill>
              </a:rPr>
              <a:t>Relative strength of direct CPV </a:t>
            </a:r>
            <a:r>
              <a:rPr lang="en-US" sz="1800" dirty="0" err="1">
                <a:solidFill>
                  <a:schemeClr val="tx1"/>
                </a:solidFill>
              </a:rPr>
              <a:t>parameterised</a:t>
            </a:r>
            <a:r>
              <a:rPr lang="en-US" sz="1800" dirty="0">
                <a:solidFill>
                  <a:schemeClr val="tx1"/>
                </a:solidFill>
              </a:rPr>
              <a:t> by</a:t>
            </a:r>
          </a:p>
          <a:p>
            <a:pPr marL="742950" lvl="1" indent="-285750">
              <a:buFont typeface="Arial" charset="0"/>
              <a:buChar char="•"/>
            </a:pPr>
            <a:endParaRPr lang="en-US" sz="1800" dirty="0">
              <a:solidFill>
                <a:schemeClr val="tx1"/>
              </a:solidFill>
            </a:endParaRPr>
          </a:p>
          <a:p>
            <a:pPr marL="742950" lvl="1" indent="-285750">
              <a:buFont typeface="Arial" charset="0"/>
              <a:buChar char="•"/>
            </a:pPr>
            <a:r>
              <a:rPr lang="en-US" sz="1800" dirty="0">
                <a:solidFill>
                  <a:schemeClr val="tx1"/>
                </a:solidFill>
              </a:rPr>
              <a:t>It is known that CP is violated in both mixing and directly in the decay. </a:t>
            </a:r>
          </a:p>
          <a:p>
            <a:pPr marL="742950" lvl="1" indent="-285750">
              <a:buFont typeface="Arial" charset="0"/>
              <a:buChar char="•"/>
            </a:pPr>
            <a:r>
              <a:rPr lang="en-US" sz="1800" dirty="0">
                <a:solidFill>
                  <a:schemeClr val="tx1"/>
                </a:solidFill>
              </a:rPr>
              <a:t>NA48 (CERN) and </a:t>
            </a:r>
            <a:r>
              <a:rPr lang="en-US" sz="1800" dirty="0" err="1">
                <a:solidFill>
                  <a:schemeClr val="tx1"/>
                </a:solidFill>
              </a:rPr>
              <a:t>KTeV</a:t>
            </a:r>
            <a:r>
              <a:rPr lang="en-US" sz="1800" dirty="0">
                <a:solidFill>
                  <a:schemeClr val="tx1"/>
                </a:solidFill>
              </a:rPr>
              <a:t> (</a:t>
            </a:r>
            <a:r>
              <a:rPr lang="en-US" sz="1800" dirty="0" err="1">
                <a:solidFill>
                  <a:schemeClr val="tx1"/>
                </a:solidFill>
              </a:rPr>
              <a:t>Fermilab</a:t>
            </a:r>
            <a:r>
              <a:rPr lang="en-US" sz="1800" dirty="0">
                <a:solidFill>
                  <a:schemeClr val="tx1"/>
                </a:solidFill>
              </a:rPr>
              <a:t>) demonstrate direct CPV is relatively small.</a:t>
            </a:r>
          </a:p>
          <a:p>
            <a:pPr marL="742950" lvl="1" indent="-285750">
              <a:buFont typeface="Arial" charset="0"/>
              <a:buChar char="•"/>
            </a:pPr>
            <a:endParaRPr lang="en-US" sz="1800" dirty="0">
              <a:solidFill>
                <a:schemeClr val="tx1"/>
              </a:solidFill>
            </a:endParaRPr>
          </a:p>
          <a:p>
            <a:pPr marL="742950" lvl="1" indent="-285750">
              <a:buFont typeface="Arial" charset="0"/>
              <a:buChar char="•"/>
            </a:pPr>
            <a:endParaRPr lang="en-US" sz="1800" dirty="0">
              <a:solidFill>
                <a:schemeClr val="tx1"/>
              </a:solidFill>
            </a:endParaRPr>
          </a:p>
          <a:p>
            <a:pPr marL="742950" lvl="1" indent="-285750">
              <a:buFont typeface="Arial" charset="0"/>
              <a:buChar char="•"/>
            </a:pPr>
            <a:r>
              <a:rPr lang="en-US" sz="1800" dirty="0">
                <a:solidFill>
                  <a:schemeClr val="tx1"/>
                </a:solidFill>
              </a:rPr>
              <a:t>CPV </a:t>
            </a:r>
            <a:r>
              <a:rPr lang="en-US" sz="1800" b="1" dirty="0">
                <a:solidFill>
                  <a:srgbClr val="C00000"/>
                </a:solidFill>
              </a:rPr>
              <a:t>in mixing </a:t>
            </a:r>
            <a:r>
              <a:rPr lang="en-US" sz="1800" dirty="0">
                <a:solidFill>
                  <a:schemeClr val="tx1"/>
                </a:solidFill>
              </a:rPr>
              <a:t>is dominant in neutral kaon system.</a:t>
            </a:r>
          </a:p>
          <a:p>
            <a:pPr marL="742950" lvl="1" indent="-285750">
              <a:buFont typeface="Arial" charset="0"/>
              <a:buChar char="•"/>
            </a:pPr>
            <a:endParaRPr lang="en-US" sz="1800"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84" y="1888496"/>
            <a:ext cx="3187700" cy="74841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676" y="1865958"/>
            <a:ext cx="3234637" cy="986979"/>
          </a:xfrm>
          <a:prstGeom prst="rect">
            <a:avLst/>
          </a:prstGeom>
        </p:spPr>
      </p:pic>
      <p:cxnSp>
        <p:nvCxnSpPr>
          <p:cNvPr id="6" name="Straight Arrow Connector 5"/>
          <p:cNvCxnSpPr/>
          <p:nvPr/>
        </p:nvCxnSpPr>
        <p:spPr bwMode="auto">
          <a:xfrm flipH="1">
            <a:off x="8688288" y="2045810"/>
            <a:ext cx="246708" cy="369332"/>
          </a:xfrm>
          <a:prstGeom prst="straightConnector1">
            <a:avLst/>
          </a:prstGeom>
          <a:noFill/>
          <a:ln w="9525" cap="flat" cmpd="sng" algn="ctr">
            <a:solidFill>
              <a:srgbClr val="FF0000"/>
            </a:solidFill>
            <a:prstDash val="solid"/>
            <a:round/>
            <a:headEnd type="none" w="med" len="med"/>
            <a:tailEnd type="triangle"/>
          </a:ln>
          <a:effectLst/>
        </p:spPr>
      </p:cxnSp>
      <p:sp>
        <p:nvSpPr>
          <p:cNvPr id="24" name="Rectangle 23"/>
          <p:cNvSpPr/>
          <p:nvPr/>
        </p:nvSpPr>
        <p:spPr>
          <a:xfrm>
            <a:off x="8934995" y="1676478"/>
            <a:ext cx="1512168" cy="738664"/>
          </a:xfrm>
          <a:prstGeom prst="rect">
            <a:avLst/>
          </a:prstGeom>
        </p:spPr>
        <p:txBody>
          <a:bodyPr wrap="square">
            <a:spAutoFit/>
          </a:bodyPr>
          <a:lstStyle/>
          <a:p>
            <a:r>
              <a:rPr lang="en-US" sz="1400" dirty="0">
                <a:solidFill>
                  <a:schemeClr val="tx1"/>
                </a:solidFill>
              </a:rPr>
              <a:t>This explains long distance two pion decays</a:t>
            </a:r>
            <a:endParaRPr lang="en-US" sz="1400" dirty="0"/>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1878" y="3226840"/>
            <a:ext cx="1644202" cy="850233"/>
          </a:xfrm>
          <a:prstGeom prst="rect">
            <a:avLst/>
          </a:prstGeom>
        </p:spPr>
      </p:pic>
      <p:pic>
        <p:nvPicPr>
          <p:cNvPr id="26" name="Picture 25"/>
          <p:cNvPicPr>
            <a:picLocks noChangeAspect="1"/>
          </p:cNvPicPr>
          <p:nvPr/>
        </p:nvPicPr>
        <p:blipFill>
          <a:blip r:embed="rId6"/>
          <a:stretch>
            <a:fillRect/>
          </a:stretch>
        </p:blipFill>
        <p:spPr>
          <a:xfrm>
            <a:off x="7392144" y="3933056"/>
            <a:ext cx="2012950" cy="590832"/>
          </a:xfrm>
          <a:prstGeom prst="rect">
            <a:avLst/>
          </a:prstGeom>
        </p:spPr>
      </p:pic>
      <p:graphicFrame>
        <p:nvGraphicFramePr>
          <p:cNvPr id="32" name="Object 31"/>
          <p:cNvGraphicFramePr>
            <a:graphicFrameLocks noChangeAspect="1"/>
          </p:cNvGraphicFramePr>
          <p:nvPr>
            <p:extLst>
              <p:ext uri="{D42A27DB-BD31-4B8C-83A1-F6EECF244321}">
                <p14:modId xmlns:p14="http://schemas.microsoft.com/office/powerpoint/2010/main" val="50905025"/>
              </p:ext>
            </p:extLst>
          </p:nvPr>
        </p:nvGraphicFramePr>
        <p:xfrm>
          <a:off x="4842970" y="5190450"/>
          <a:ext cx="1973111" cy="542807"/>
        </p:xfrm>
        <a:graphic>
          <a:graphicData uri="http://schemas.openxmlformats.org/presentationml/2006/ole">
            <mc:AlternateContent xmlns:mc="http://schemas.openxmlformats.org/markup-compatibility/2006">
              <mc:Choice xmlns:v="urn:schemas-microsoft-com:vml" Requires="v">
                <p:oleObj spid="_x0000_s19602" name="Equation" r:id="rId7" imgW="1663560" imgH="457200" progId="Equation.DSMT4">
                  <p:embed/>
                </p:oleObj>
              </mc:Choice>
              <mc:Fallback>
                <p:oleObj name="Equation" r:id="rId7" imgW="1663560" imgH="457200" progId="Equation.DSMT4">
                  <p:embed/>
                  <p:pic>
                    <p:nvPicPr>
                      <p:cNvPr id="0" name=""/>
                      <p:cNvPicPr/>
                      <p:nvPr/>
                    </p:nvPicPr>
                    <p:blipFill>
                      <a:blip r:embed="rId8"/>
                      <a:stretch>
                        <a:fillRect/>
                      </a:stretch>
                    </p:blipFill>
                    <p:spPr>
                      <a:xfrm>
                        <a:off x="4842970" y="5190450"/>
                        <a:ext cx="1973111" cy="542807"/>
                      </a:xfrm>
                      <a:prstGeom prst="rect">
                        <a:avLst/>
                      </a:prstGeom>
                      <a:solidFill>
                        <a:schemeClr val="accent6">
                          <a:lumMod val="40000"/>
                          <a:lumOff val="60000"/>
                        </a:schemeClr>
                      </a:solidFill>
                    </p:spPr>
                  </p:pic>
                </p:oleObj>
              </mc:Fallback>
            </mc:AlternateContent>
          </a:graphicData>
        </a:graphic>
      </p:graphicFrame>
      <p:sp>
        <p:nvSpPr>
          <p:cNvPr id="33"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34"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35" name="Slide Number Placeholder 34"/>
          <p:cNvSpPr>
            <a:spLocks noGrp="1"/>
          </p:cNvSpPr>
          <p:nvPr>
            <p:ph type="sldNum" sz="quarter" idx="10"/>
          </p:nvPr>
        </p:nvSpPr>
        <p:spPr/>
        <p:txBody>
          <a:bodyPr/>
          <a:lstStyle/>
          <a:p>
            <a:pPr>
              <a:defRPr/>
            </a:pPr>
            <a:fld id="{D2762E48-1EA4-184C-B98B-E8AB950FD816}" type="slidenum">
              <a:rPr lang="en-US" altLang="x-none" smtClean="0"/>
              <a:pPr>
                <a:defRPr/>
              </a:pPr>
              <a:t>21</a:t>
            </a:fld>
            <a:endParaRPr lang="en-US" altLang="x-none"/>
          </a:p>
        </p:txBody>
      </p:sp>
      <p:cxnSp>
        <p:nvCxnSpPr>
          <p:cNvPr id="37" name="Straight Connector 36"/>
          <p:cNvCxnSpPr/>
          <p:nvPr/>
        </p:nvCxnSpPr>
        <p:spPr bwMode="auto">
          <a:xfrm>
            <a:off x="4367808" y="810000"/>
            <a:ext cx="119608" cy="0"/>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03822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alaxy-ngc-6050.jpg"/>
          <p:cNvPicPr>
            <a:picLocks noChangeAspect="1"/>
          </p:cNvPicPr>
          <p:nvPr/>
        </p:nvPicPr>
        <p:blipFill>
          <a:blip r:embed="rId3"/>
          <a:stretch>
            <a:fillRect/>
          </a:stretch>
        </p:blipFill>
        <p:spPr>
          <a:xfrm>
            <a:off x="7239000" y="2590800"/>
            <a:ext cx="1828800" cy="1828800"/>
          </a:xfrm>
          <a:prstGeom prst="rect">
            <a:avLst/>
          </a:prstGeom>
        </p:spPr>
      </p:pic>
      <p:pic>
        <p:nvPicPr>
          <p:cNvPr id="8" name="Picture 7" descr="sun.gif"/>
          <p:cNvPicPr>
            <a:picLocks noChangeAspect="1"/>
          </p:cNvPicPr>
          <p:nvPr/>
        </p:nvPicPr>
        <p:blipFill>
          <a:blip r:embed="rId4"/>
          <a:stretch>
            <a:fillRect/>
          </a:stretch>
        </p:blipFill>
        <p:spPr>
          <a:xfrm>
            <a:off x="7239000" y="762000"/>
            <a:ext cx="1752600" cy="1752600"/>
          </a:xfrm>
          <a:prstGeom prst="rect">
            <a:avLst/>
          </a:prstGeom>
        </p:spPr>
      </p:pic>
      <p:sp>
        <p:nvSpPr>
          <p:cNvPr id="305161" name="Rectangle 9"/>
          <p:cNvSpPr>
            <a:spLocks noChangeArrowheads="1"/>
          </p:cNvSpPr>
          <p:nvPr/>
        </p:nvSpPr>
        <p:spPr bwMode="auto">
          <a:xfrm>
            <a:off x="1828800" y="152400"/>
            <a:ext cx="7848600" cy="387350"/>
          </a:xfrm>
          <a:prstGeom prst="rect">
            <a:avLst/>
          </a:prstGeom>
          <a:noFill/>
          <a:ln w="9525">
            <a:noFill/>
            <a:miter lim="800000"/>
            <a:headEnd/>
            <a:tailEnd/>
          </a:ln>
          <a:effectLst/>
        </p:spPr>
        <p:txBody>
          <a:bodyPr anchor="ctr">
            <a:prstTxWarp prst="textNoShape">
              <a:avLst/>
            </a:prstTxWarp>
          </a:bodyPr>
          <a:lstStyle/>
          <a:p>
            <a:pPr algn="ctr">
              <a:spcBef>
                <a:spcPct val="0"/>
              </a:spcBef>
              <a:buFontTx/>
              <a:buNone/>
            </a:pPr>
            <a:r>
              <a:rPr lang="es-ES" sz="4000" b="1" dirty="0">
                <a:solidFill>
                  <a:srgbClr val="A50021"/>
                </a:solidFill>
              </a:rPr>
              <a:t>Why CP violation matters?</a:t>
            </a:r>
          </a:p>
        </p:txBody>
      </p:sp>
      <p:sp>
        <p:nvSpPr>
          <p:cNvPr id="305162" name="Rectangle 10"/>
          <p:cNvSpPr>
            <a:spLocks noChangeArrowheads="1"/>
          </p:cNvSpPr>
          <p:nvPr/>
        </p:nvSpPr>
        <p:spPr bwMode="auto">
          <a:xfrm>
            <a:off x="1524000" y="381000"/>
            <a:ext cx="5791200" cy="5638800"/>
          </a:xfrm>
          <a:prstGeom prst="rect">
            <a:avLst/>
          </a:prstGeom>
          <a:noFill/>
          <a:ln w="9525">
            <a:noFill/>
            <a:miter lim="800000"/>
            <a:headEnd/>
            <a:tailEnd/>
          </a:ln>
          <a:effectLst/>
        </p:spPr>
        <p:txBody>
          <a:bodyPr>
            <a:prstTxWarp prst="textNoShape">
              <a:avLst/>
            </a:prstTxWarp>
          </a:bodyPr>
          <a:lstStyle/>
          <a:p>
            <a:pPr>
              <a:buNone/>
            </a:pPr>
            <a:endParaRPr sz="2100" dirty="0"/>
          </a:p>
          <a:p>
            <a:pPr marL="342900" indent="-342900">
              <a:buFont typeface="Arial" charset="0"/>
              <a:buChar char="•"/>
            </a:pPr>
            <a:r>
              <a:rPr lang="en-US" sz="2100" dirty="0">
                <a:solidFill>
                  <a:schemeClr val="tx1"/>
                </a:solidFill>
              </a:rPr>
              <a:t>V</a:t>
            </a:r>
            <a:r>
              <a:rPr sz="2100" dirty="0">
                <a:solidFill>
                  <a:schemeClr val="tx1"/>
                </a:solidFill>
              </a:rPr>
              <a:t>isible </a:t>
            </a:r>
            <a:r>
              <a:rPr lang="en-US" sz="2100" dirty="0">
                <a:solidFill>
                  <a:schemeClr val="tx1"/>
                </a:solidFill>
              </a:rPr>
              <a:t>U</a:t>
            </a:r>
            <a:r>
              <a:rPr sz="2100" dirty="0">
                <a:solidFill>
                  <a:schemeClr val="tx1"/>
                </a:solidFill>
              </a:rPr>
              <a:t>niverse</a:t>
            </a:r>
            <a:r>
              <a:rPr lang="en-US" sz="2100" dirty="0">
                <a:solidFill>
                  <a:schemeClr val="tx1"/>
                </a:solidFill>
              </a:rPr>
              <a:t>:</a:t>
            </a:r>
            <a:r>
              <a:rPr sz="2100" dirty="0">
                <a:solidFill>
                  <a:schemeClr val="tx1"/>
                </a:solidFill>
              </a:rPr>
              <a:t> matter rather than antimatter</a:t>
            </a:r>
            <a:r>
              <a:rPr lang="en-US" sz="2100" dirty="0">
                <a:solidFill>
                  <a:schemeClr val="tx1"/>
                </a:solidFill>
              </a:rPr>
              <a:t>.</a:t>
            </a:r>
          </a:p>
          <a:p>
            <a:pPr marL="342900" indent="-342900">
              <a:buFont typeface="Arial" charset="0"/>
              <a:buChar char="•"/>
            </a:pPr>
            <a:r>
              <a:rPr sz="2100" dirty="0">
                <a:solidFill>
                  <a:schemeClr val="tx1"/>
                </a:solidFill>
              </a:rPr>
              <a:t>Moon</a:t>
            </a:r>
            <a:r>
              <a:rPr lang="en-US" sz="2100" dirty="0">
                <a:solidFill>
                  <a:schemeClr val="tx1"/>
                </a:solidFill>
              </a:rPr>
              <a:t>: </a:t>
            </a:r>
            <a:r>
              <a:rPr sz="2100" dirty="0">
                <a:solidFill>
                  <a:schemeClr val="tx1"/>
                </a:solidFill>
              </a:rPr>
              <a:t>lunar probes and astronauts would have vanished in a fireball</a:t>
            </a:r>
            <a:r>
              <a:rPr lang="en-US" sz="2100" dirty="0">
                <a:solidFill>
                  <a:schemeClr val="tx1"/>
                </a:solidFill>
              </a:rPr>
              <a:t>.</a:t>
            </a:r>
          </a:p>
          <a:p>
            <a:pPr marL="342900" indent="-342900">
              <a:buFont typeface="Arial" charset="0"/>
              <a:buChar char="•"/>
            </a:pPr>
            <a:r>
              <a:rPr sz="2100" dirty="0">
                <a:solidFill>
                  <a:schemeClr val="tx1"/>
                </a:solidFill>
              </a:rPr>
              <a:t>Sun and Milky Way</a:t>
            </a:r>
            <a:r>
              <a:rPr lang="en-US" sz="2100" dirty="0">
                <a:solidFill>
                  <a:schemeClr val="tx1"/>
                </a:solidFill>
              </a:rPr>
              <a:t>: </a:t>
            </a:r>
            <a:r>
              <a:rPr lang="en-US" sz="2100" dirty="0" err="1">
                <a:solidFill>
                  <a:schemeClr val="tx1"/>
                </a:solidFill>
              </a:rPr>
              <a:t>s</a:t>
            </a:r>
            <a:r>
              <a:rPr sz="2100" dirty="0">
                <a:solidFill>
                  <a:schemeClr val="tx1"/>
                </a:solidFill>
              </a:rPr>
              <a:t>olar wind and cosmic rays do not destroy us</a:t>
            </a:r>
            <a:r>
              <a:rPr lang="en-US" sz="2100" dirty="0">
                <a:solidFill>
                  <a:schemeClr val="tx1"/>
                </a:solidFill>
              </a:rPr>
              <a:t>.</a:t>
            </a:r>
            <a:endParaRPr sz="2100" dirty="0">
              <a:solidFill>
                <a:schemeClr val="tx1"/>
              </a:solidFill>
            </a:endParaRPr>
          </a:p>
          <a:p>
            <a:pPr marL="342900" indent="-342900">
              <a:buFont typeface="Arial" charset="0"/>
              <a:buChar char="•"/>
            </a:pPr>
            <a:r>
              <a:rPr lang="en-US" sz="2100" dirty="0">
                <a:solidFill>
                  <a:schemeClr val="tx1"/>
                </a:solidFill>
              </a:rPr>
              <a:t>Local</a:t>
            </a:r>
            <a:r>
              <a:rPr sz="2100" dirty="0">
                <a:solidFill>
                  <a:schemeClr val="tx1"/>
                </a:solidFill>
              </a:rPr>
              <a:t> cluster of galaxies</a:t>
            </a:r>
            <a:r>
              <a:rPr lang="en-US" sz="2100" dirty="0">
                <a:solidFill>
                  <a:schemeClr val="tx1"/>
                </a:solidFill>
              </a:rPr>
              <a:t>:</a:t>
            </a:r>
            <a:r>
              <a:rPr sz="2100" dirty="0">
                <a:solidFill>
                  <a:schemeClr val="tx1"/>
                </a:solidFill>
              </a:rPr>
              <a:t> radiation from annihilations at the boundaries.</a:t>
            </a:r>
            <a:endParaRPr lang="en-US" sz="2100" dirty="0">
              <a:solidFill>
                <a:schemeClr val="tx1"/>
              </a:solidFill>
            </a:endParaRPr>
          </a:p>
          <a:p>
            <a:pPr marL="342900" indent="-342900">
              <a:buFont typeface="Arial" charset="0"/>
              <a:buChar char="•"/>
            </a:pPr>
            <a:r>
              <a:rPr lang="en-US" sz="2100" dirty="0">
                <a:solidFill>
                  <a:schemeClr val="tx1"/>
                </a:solidFill>
              </a:rPr>
              <a:t>M</a:t>
            </a:r>
            <a:r>
              <a:rPr sz="2100" dirty="0">
                <a:solidFill>
                  <a:schemeClr val="tx1"/>
                </a:solidFill>
              </a:rPr>
              <a:t>icrowave background</a:t>
            </a:r>
            <a:r>
              <a:rPr lang="en-US" sz="2100" dirty="0">
                <a:solidFill>
                  <a:schemeClr val="tx1"/>
                </a:solidFill>
              </a:rPr>
              <a:t>:</a:t>
            </a:r>
            <a:r>
              <a:rPr sz="2100" dirty="0">
                <a:solidFill>
                  <a:schemeClr val="tx1"/>
                </a:solidFill>
              </a:rPr>
              <a:t> no disturbance by annihilation radiation</a:t>
            </a:r>
            <a:r>
              <a:rPr lang="en-US" sz="2100" dirty="0">
                <a:solidFill>
                  <a:schemeClr val="tx1"/>
                </a:solidFill>
              </a:rPr>
              <a:t>.</a:t>
            </a:r>
            <a:r>
              <a:rPr sz="2100" dirty="0">
                <a:solidFill>
                  <a:schemeClr val="tx1"/>
                </a:solidFill>
              </a:rPr>
              <a:t> </a:t>
            </a:r>
            <a:r>
              <a:rPr lang="en-US" sz="2100" dirty="0">
                <a:solidFill>
                  <a:schemeClr val="tx1"/>
                </a:solidFill>
              </a:rPr>
              <a:t>N</a:t>
            </a:r>
            <a:r>
              <a:rPr sz="2100" dirty="0">
                <a:solidFill>
                  <a:schemeClr val="tx1"/>
                </a:solidFill>
              </a:rPr>
              <a:t>o large regions of antimatter within 10 billion light years </a:t>
            </a:r>
            <a:r>
              <a:rPr lang="en-US" sz="2100" dirty="0">
                <a:solidFill>
                  <a:schemeClr val="tx1"/>
                </a:solidFill>
              </a:rPr>
              <a:t>(</a:t>
            </a:r>
            <a:r>
              <a:rPr sz="2100" dirty="0">
                <a:solidFill>
                  <a:schemeClr val="tx1"/>
                </a:solidFill>
              </a:rPr>
              <a:t>the whole visible universe</a:t>
            </a:r>
            <a:r>
              <a:rPr lang="en-US" sz="2100" dirty="0">
                <a:solidFill>
                  <a:schemeClr val="tx1"/>
                </a:solidFill>
              </a:rPr>
              <a:t>?)</a:t>
            </a:r>
            <a:r>
              <a:rPr sz="2100" dirty="0">
                <a:solidFill>
                  <a:schemeClr val="tx1"/>
                </a:solidFill>
              </a:rPr>
              <a:t>. </a:t>
            </a:r>
            <a:endParaRPr lang="en-US" sz="2100" dirty="0">
              <a:solidFill>
                <a:schemeClr val="tx1"/>
              </a:solidFill>
            </a:endParaRPr>
          </a:p>
          <a:p>
            <a:pPr marL="342900" indent="-342900">
              <a:buFont typeface="Arial" charset="0"/>
              <a:buChar char="•"/>
            </a:pPr>
            <a:r>
              <a:rPr sz="2100" dirty="0">
                <a:solidFill>
                  <a:schemeClr val="tx1"/>
                </a:solidFill>
              </a:rPr>
              <a:t>Big Bang</a:t>
            </a:r>
            <a:r>
              <a:rPr lang="en-US" sz="2100" dirty="0">
                <a:solidFill>
                  <a:schemeClr val="tx1"/>
                </a:solidFill>
              </a:rPr>
              <a:t>:</a:t>
            </a:r>
            <a:r>
              <a:rPr sz="2100" dirty="0">
                <a:solidFill>
                  <a:schemeClr val="tx1"/>
                </a:solidFill>
              </a:rPr>
              <a:t> equal amounts of matter and antimatter. </a:t>
            </a:r>
            <a:endParaRPr lang="en-US" sz="2100" dirty="0">
              <a:solidFill>
                <a:schemeClr val="tx1"/>
              </a:solidFill>
            </a:endParaRPr>
          </a:p>
          <a:p>
            <a:pPr marL="342900" indent="-342900">
              <a:buFont typeface="Arial" charset="0"/>
              <a:buChar char="•"/>
            </a:pPr>
            <a:r>
              <a:rPr sz="2100" dirty="0">
                <a:solidFill>
                  <a:schemeClr val="tx1"/>
                </a:solidFill>
              </a:rPr>
              <a:t>Why so much of one and so little of the other? CP violation. </a:t>
            </a:r>
          </a:p>
        </p:txBody>
      </p:sp>
      <p:pic>
        <p:nvPicPr>
          <p:cNvPr id="7" name="Picture 6" descr="gal_moon_color.jpg"/>
          <p:cNvPicPr>
            <a:picLocks noChangeAspect="1"/>
          </p:cNvPicPr>
          <p:nvPr/>
        </p:nvPicPr>
        <p:blipFill>
          <a:blip r:embed="rId5"/>
          <a:stretch>
            <a:fillRect/>
          </a:stretch>
        </p:blipFill>
        <p:spPr>
          <a:xfrm>
            <a:off x="8973302" y="762000"/>
            <a:ext cx="1694699" cy="1752600"/>
          </a:xfrm>
          <a:prstGeom prst="rect">
            <a:avLst/>
          </a:prstGeom>
        </p:spPr>
      </p:pic>
      <p:pic>
        <p:nvPicPr>
          <p:cNvPr id="11" name="Picture 10" descr="ngc1232_sm.jpg"/>
          <p:cNvPicPr>
            <a:picLocks noChangeAspect="1"/>
          </p:cNvPicPr>
          <p:nvPr/>
        </p:nvPicPr>
        <p:blipFill>
          <a:blip r:embed="rId6"/>
          <a:stretch>
            <a:fillRect/>
          </a:stretch>
        </p:blipFill>
        <p:spPr>
          <a:xfrm>
            <a:off x="9067800" y="2590800"/>
            <a:ext cx="1600200" cy="1828800"/>
          </a:xfrm>
          <a:prstGeom prst="rect">
            <a:avLst/>
          </a:prstGeom>
        </p:spPr>
      </p:pic>
      <p:pic>
        <p:nvPicPr>
          <p:cNvPr id="13" name="Picture 12" descr="sky_wmap_big.jpg"/>
          <p:cNvPicPr>
            <a:picLocks noChangeAspect="1"/>
          </p:cNvPicPr>
          <p:nvPr/>
        </p:nvPicPr>
        <p:blipFill>
          <a:blip r:embed="rId7"/>
          <a:stretch>
            <a:fillRect/>
          </a:stretch>
        </p:blipFill>
        <p:spPr>
          <a:xfrm>
            <a:off x="7315200" y="4495800"/>
            <a:ext cx="3200400" cy="1600200"/>
          </a:xfrm>
          <a:prstGeom prst="rect">
            <a:avLst/>
          </a:prstGeom>
        </p:spPr>
      </p:pic>
      <p:sp>
        <p:nvSpPr>
          <p:cNvPr id="1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2" name="Slide Number Placeholder 1"/>
          <p:cNvSpPr>
            <a:spLocks noGrp="1"/>
          </p:cNvSpPr>
          <p:nvPr>
            <p:ph type="sldNum" sz="quarter" idx="10"/>
          </p:nvPr>
        </p:nvSpPr>
        <p:spPr/>
        <p:txBody>
          <a:bodyPr/>
          <a:lstStyle/>
          <a:p>
            <a:pPr>
              <a:defRPr/>
            </a:pPr>
            <a:fld id="{DC356C68-4517-1142-8AAC-02C93680EAD4}" type="slidenum">
              <a:rPr lang="en-US" altLang="x-none" smtClean="0"/>
              <a:pPr>
                <a:defRPr/>
              </a:pPr>
              <a:t>22</a:t>
            </a:fld>
            <a:endParaRPr lang="en-US" altLang="x-none"/>
          </a:p>
        </p:txBody>
      </p:sp>
    </p:spTree>
    <p:extLst>
      <p:ext uri="{BB962C8B-B14F-4D97-AF65-F5344CB8AC3E}">
        <p14:creationId xmlns:p14="http://schemas.microsoft.com/office/powerpoint/2010/main" val="168176845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61" name="Rectangle 9"/>
          <p:cNvSpPr>
            <a:spLocks noChangeArrowheads="1"/>
          </p:cNvSpPr>
          <p:nvPr/>
        </p:nvSpPr>
        <p:spPr bwMode="auto">
          <a:xfrm>
            <a:off x="1524000" y="76200"/>
            <a:ext cx="8915400" cy="387350"/>
          </a:xfrm>
          <a:prstGeom prst="rect">
            <a:avLst/>
          </a:prstGeom>
          <a:noFill/>
          <a:ln w="9525">
            <a:noFill/>
            <a:miter lim="800000"/>
            <a:headEnd/>
            <a:tailEnd/>
          </a:ln>
          <a:effectLst/>
        </p:spPr>
        <p:txBody>
          <a:bodyPr anchor="ctr">
            <a:prstTxWarp prst="textNoShape">
              <a:avLst/>
            </a:prstTxWarp>
          </a:bodyPr>
          <a:lstStyle/>
          <a:p>
            <a:pPr algn="ctr">
              <a:spcBef>
                <a:spcPct val="0"/>
              </a:spcBef>
              <a:buFontTx/>
              <a:buNone/>
            </a:pPr>
            <a:r>
              <a:rPr lang="es-ES" sz="3000" b="1" dirty="0">
                <a:solidFill>
                  <a:srgbClr val="A50021"/>
                </a:solidFill>
              </a:rPr>
              <a:t>CP violation and matter-antimatter balance</a:t>
            </a:r>
          </a:p>
        </p:txBody>
      </p:sp>
      <p:sp>
        <p:nvSpPr>
          <p:cNvPr id="305162" name="Rectangle 10"/>
          <p:cNvSpPr>
            <a:spLocks noChangeArrowheads="1"/>
          </p:cNvSpPr>
          <p:nvPr/>
        </p:nvSpPr>
        <p:spPr bwMode="auto">
          <a:xfrm>
            <a:off x="1524000" y="609600"/>
            <a:ext cx="6934200" cy="5638800"/>
          </a:xfrm>
          <a:prstGeom prst="rect">
            <a:avLst/>
          </a:prstGeom>
          <a:noFill/>
          <a:ln w="9525">
            <a:noFill/>
            <a:miter lim="800000"/>
            <a:headEnd/>
            <a:tailEnd/>
          </a:ln>
          <a:effectLst/>
        </p:spPr>
        <p:txBody>
          <a:bodyPr>
            <a:prstTxWarp prst="textNoShape">
              <a:avLst/>
            </a:prstTxWarp>
          </a:bodyPr>
          <a:lstStyle/>
          <a:p>
            <a:pPr marL="342900" indent="-342900">
              <a:buFont typeface="Arial" charset="0"/>
              <a:buChar char="•"/>
            </a:pPr>
            <a:r>
              <a:rPr sz="2400" dirty="0">
                <a:solidFill>
                  <a:schemeClr val="tx1"/>
                </a:solidFill>
              </a:rPr>
              <a:t>A</a:t>
            </a:r>
            <a:r>
              <a:rPr lang="en-US" sz="2400" dirty="0">
                <a:solidFill>
                  <a:schemeClr val="tx1"/>
                </a:solidFill>
              </a:rPr>
              <a:t>.</a:t>
            </a:r>
            <a:r>
              <a:rPr sz="2400" dirty="0">
                <a:solidFill>
                  <a:schemeClr val="tx1"/>
                </a:solidFill>
              </a:rPr>
              <a:t> Sakharov</a:t>
            </a:r>
            <a:r>
              <a:rPr lang="en-US" sz="2400" dirty="0">
                <a:solidFill>
                  <a:schemeClr val="tx1"/>
                </a:solidFill>
              </a:rPr>
              <a:t>’</a:t>
            </a:r>
            <a:r>
              <a:rPr lang="en-US" sz="2400" dirty="0" err="1">
                <a:solidFill>
                  <a:schemeClr val="tx1"/>
                </a:solidFill>
              </a:rPr>
              <a:t>s</a:t>
            </a:r>
            <a:r>
              <a:rPr sz="2400" dirty="0">
                <a:solidFill>
                  <a:schemeClr val="tx1"/>
                </a:solidFill>
              </a:rPr>
              <a:t> conditions </a:t>
            </a:r>
            <a:r>
              <a:rPr lang="en-US" sz="2400" dirty="0">
                <a:solidFill>
                  <a:schemeClr val="tx1"/>
                </a:solidFill>
              </a:rPr>
              <a:t>(1967):</a:t>
            </a:r>
            <a:endParaRPr sz="2400" dirty="0">
              <a:solidFill>
                <a:schemeClr val="tx1"/>
              </a:solidFill>
            </a:endParaRPr>
          </a:p>
          <a:p>
            <a:pPr marL="800100" lvl="1" indent="-342900">
              <a:buFont typeface="Arial" charset="0"/>
              <a:buChar char="•"/>
            </a:pPr>
            <a:r>
              <a:rPr lang="en-US" sz="2400" dirty="0">
                <a:solidFill>
                  <a:srgbClr val="FF0000"/>
                </a:solidFill>
              </a:rPr>
              <a:t>Unstable P</a:t>
            </a:r>
            <a:r>
              <a:rPr sz="2400" dirty="0">
                <a:solidFill>
                  <a:srgbClr val="FF0000"/>
                </a:solidFill>
              </a:rPr>
              <a:t>roton</a:t>
            </a:r>
            <a:r>
              <a:rPr lang="en-US" sz="2400" dirty="0">
                <a:solidFill>
                  <a:schemeClr val="tx1"/>
                </a:solidFill>
              </a:rPr>
              <a:t>:</a:t>
            </a:r>
            <a:r>
              <a:rPr sz="2400" dirty="0">
                <a:solidFill>
                  <a:schemeClr val="tx1"/>
                </a:solidFill>
              </a:rPr>
              <a:t> </a:t>
            </a:r>
            <a:r>
              <a:rPr lang="en-US" sz="2400" dirty="0">
                <a:solidFill>
                  <a:schemeClr val="tx1"/>
                </a:solidFill>
              </a:rPr>
              <a:t>no baryon conservation</a:t>
            </a:r>
            <a:r>
              <a:rPr sz="2400" dirty="0">
                <a:solidFill>
                  <a:schemeClr val="tx1"/>
                </a:solidFill>
              </a:rPr>
              <a:t>. </a:t>
            </a:r>
            <a:endParaRPr lang="en-US" sz="2400" dirty="0">
              <a:solidFill>
                <a:schemeClr val="tx1"/>
              </a:solidFill>
            </a:endParaRPr>
          </a:p>
          <a:p>
            <a:pPr marL="800100" lvl="1" indent="-342900">
              <a:buFont typeface="Arial" charset="0"/>
              <a:buChar char="•"/>
            </a:pPr>
            <a:r>
              <a:rPr lang="en-US" sz="2400" dirty="0">
                <a:solidFill>
                  <a:schemeClr val="tx1"/>
                </a:solidFill>
              </a:rPr>
              <a:t>I</a:t>
            </a:r>
            <a:r>
              <a:rPr sz="2400" dirty="0">
                <a:solidFill>
                  <a:schemeClr val="tx1"/>
                </a:solidFill>
              </a:rPr>
              <a:t>nteractions </a:t>
            </a:r>
            <a:r>
              <a:rPr sz="2400" dirty="0">
                <a:solidFill>
                  <a:srgbClr val="FF0000"/>
                </a:solidFill>
              </a:rPr>
              <a:t>violating C</a:t>
            </a:r>
            <a:r>
              <a:rPr lang="en-US" sz="2400" dirty="0">
                <a:solidFill>
                  <a:srgbClr val="FF0000"/>
                </a:solidFill>
              </a:rPr>
              <a:t> conjugation</a:t>
            </a:r>
            <a:r>
              <a:rPr sz="2400" dirty="0">
                <a:solidFill>
                  <a:srgbClr val="FF0000"/>
                </a:solidFill>
              </a:rPr>
              <a:t> and CP</a:t>
            </a:r>
            <a:r>
              <a:rPr lang="en-US" sz="2400" dirty="0">
                <a:solidFill>
                  <a:srgbClr val="FF0000"/>
                </a:solidFill>
              </a:rPr>
              <a:t> symmetry</a:t>
            </a:r>
            <a:r>
              <a:rPr lang="en-US" sz="2400" dirty="0">
                <a:solidFill>
                  <a:schemeClr val="tx1"/>
                </a:solidFill>
              </a:rPr>
              <a:t>: </a:t>
            </a:r>
            <a:r>
              <a:rPr sz="2400" dirty="0">
                <a:solidFill>
                  <a:schemeClr val="tx1"/>
                </a:solidFill>
              </a:rPr>
              <a:t>initial matter­antimatter </a:t>
            </a:r>
            <a:r>
              <a:rPr lang="en-US" sz="2400" dirty="0">
                <a:solidFill>
                  <a:schemeClr val="tx1"/>
                </a:solidFill>
              </a:rPr>
              <a:t>balance</a:t>
            </a:r>
            <a:r>
              <a:rPr sz="2400" dirty="0">
                <a:solidFill>
                  <a:schemeClr val="tx1"/>
                </a:solidFill>
              </a:rPr>
              <a:t> upset</a:t>
            </a:r>
            <a:r>
              <a:rPr lang="en-US" sz="2400" dirty="0">
                <a:solidFill>
                  <a:schemeClr val="tx1"/>
                </a:solidFill>
              </a:rPr>
              <a:t>.  </a:t>
            </a:r>
          </a:p>
          <a:p>
            <a:pPr marL="800100" lvl="1" indent="-342900">
              <a:buFont typeface="Arial" charset="0"/>
              <a:buChar char="•"/>
            </a:pPr>
            <a:r>
              <a:rPr lang="en-US" sz="2400" dirty="0">
                <a:solidFill>
                  <a:srgbClr val="FF0000"/>
                </a:solidFill>
              </a:rPr>
              <a:t>U</a:t>
            </a:r>
            <a:r>
              <a:rPr sz="2400" dirty="0">
                <a:solidFill>
                  <a:srgbClr val="FF0000"/>
                </a:solidFill>
              </a:rPr>
              <a:t>niverse</a:t>
            </a:r>
            <a:r>
              <a:rPr lang="en-US" sz="2400" dirty="0">
                <a:solidFill>
                  <a:schemeClr val="tx1"/>
                </a:solidFill>
              </a:rPr>
              <a:t>:</a:t>
            </a:r>
            <a:r>
              <a:rPr sz="2400" dirty="0">
                <a:solidFill>
                  <a:schemeClr val="tx1"/>
                </a:solidFill>
              </a:rPr>
              <a:t> phase of extremely </a:t>
            </a:r>
            <a:r>
              <a:rPr sz="2400" dirty="0">
                <a:solidFill>
                  <a:srgbClr val="FF0000"/>
                </a:solidFill>
              </a:rPr>
              <a:t>rapid expansion</a:t>
            </a:r>
            <a:r>
              <a:rPr lang="en-US" sz="2400" dirty="0">
                <a:solidFill>
                  <a:schemeClr val="tx1"/>
                </a:solidFill>
              </a:rPr>
              <a:t>. Prevents restoration of balance due to CPT symmetry.</a:t>
            </a:r>
            <a:r>
              <a:rPr sz="2400" dirty="0">
                <a:solidFill>
                  <a:schemeClr val="tx1"/>
                </a:solidFill>
              </a:rPr>
              <a:t> </a:t>
            </a:r>
          </a:p>
          <a:p>
            <a:pPr marL="342900" indent="-342900">
              <a:buFont typeface="Arial" charset="0"/>
              <a:buChar char="•"/>
            </a:pPr>
            <a:r>
              <a:rPr sz="2400" dirty="0">
                <a:solidFill>
                  <a:schemeClr val="tx1"/>
                </a:solidFill>
              </a:rPr>
              <a:t>Standard Model</a:t>
            </a:r>
            <a:r>
              <a:rPr lang="en-US" sz="2400" dirty="0">
                <a:solidFill>
                  <a:schemeClr val="tx1"/>
                </a:solidFill>
              </a:rPr>
              <a:t>.</a:t>
            </a:r>
            <a:r>
              <a:rPr sz="2400" dirty="0">
                <a:solidFill>
                  <a:schemeClr val="tx1"/>
                </a:solidFill>
              </a:rPr>
              <a:t> </a:t>
            </a:r>
            <a:r>
              <a:rPr lang="en-US" sz="2400" dirty="0">
                <a:solidFill>
                  <a:srgbClr val="FF0000"/>
                </a:solidFill>
              </a:rPr>
              <a:t>T</a:t>
            </a:r>
            <a:r>
              <a:rPr sz="2400" dirty="0">
                <a:solidFill>
                  <a:srgbClr val="FF0000"/>
                </a:solidFill>
              </a:rPr>
              <a:t>wo ways to break CP</a:t>
            </a:r>
            <a:r>
              <a:rPr lang="en-US" sz="2400" dirty="0">
                <a:solidFill>
                  <a:schemeClr val="tx1"/>
                </a:solidFill>
              </a:rPr>
              <a:t>:</a:t>
            </a:r>
          </a:p>
          <a:p>
            <a:pPr marL="800100" lvl="1" indent="-342900">
              <a:buFont typeface="Arial" charset="0"/>
              <a:buChar char="•"/>
            </a:pPr>
            <a:r>
              <a:rPr lang="en-US" sz="2400" dirty="0">
                <a:solidFill>
                  <a:schemeClr val="tx1"/>
                </a:solidFill>
              </a:rPr>
              <a:t>QCD: unobserved.</a:t>
            </a:r>
          </a:p>
          <a:p>
            <a:pPr marL="800100" lvl="1" indent="-342900">
              <a:buFont typeface="Arial" charset="0"/>
              <a:buChar char="•"/>
            </a:pPr>
            <a:r>
              <a:rPr lang="en-US" sz="2400" dirty="0">
                <a:solidFill>
                  <a:schemeClr val="tx1"/>
                </a:solidFill>
              </a:rPr>
              <a:t>W</a:t>
            </a:r>
            <a:r>
              <a:rPr sz="2400" dirty="0">
                <a:solidFill>
                  <a:schemeClr val="tx1"/>
                </a:solidFill>
              </a:rPr>
              <a:t>eak force</a:t>
            </a:r>
            <a:r>
              <a:rPr lang="en-US" sz="2400" dirty="0">
                <a:solidFill>
                  <a:schemeClr val="tx1"/>
                </a:solidFill>
              </a:rPr>
              <a:t>:</a:t>
            </a:r>
            <a:r>
              <a:rPr sz="2400" dirty="0">
                <a:solidFill>
                  <a:schemeClr val="tx1"/>
                </a:solidFill>
              </a:rPr>
              <a:t> verified</a:t>
            </a:r>
            <a:r>
              <a:rPr lang="en-US" sz="2400" dirty="0">
                <a:solidFill>
                  <a:schemeClr val="tx1"/>
                </a:solidFill>
              </a:rPr>
              <a:t>. A</a:t>
            </a:r>
            <a:r>
              <a:rPr sz="2400" dirty="0">
                <a:solidFill>
                  <a:schemeClr val="tx1"/>
                </a:solidFill>
              </a:rPr>
              <a:t>ccount</a:t>
            </a:r>
            <a:r>
              <a:rPr lang="en-US" sz="2400" dirty="0" err="1">
                <a:solidFill>
                  <a:schemeClr val="tx1"/>
                </a:solidFill>
              </a:rPr>
              <a:t>s</a:t>
            </a:r>
            <a:r>
              <a:rPr sz="2400" dirty="0">
                <a:solidFill>
                  <a:schemeClr val="tx1"/>
                </a:solidFill>
              </a:rPr>
              <a:t> for a small portion. </a:t>
            </a:r>
            <a:r>
              <a:rPr lang="en-US" sz="2400" dirty="0">
                <a:solidFill>
                  <a:schemeClr val="tx1"/>
                </a:solidFill>
              </a:rPr>
              <a:t>N</a:t>
            </a:r>
            <a:r>
              <a:rPr sz="2400" dirty="0">
                <a:solidFill>
                  <a:schemeClr val="tx1"/>
                </a:solidFill>
              </a:rPr>
              <a:t>et mass</a:t>
            </a:r>
            <a:r>
              <a:rPr lang="en-US" sz="2400" dirty="0">
                <a:solidFill>
                  <a:schemeClr val="tx1"/>
                </a:solidFill>
              </a:rPr>
              <a:t> ~</a:t>
            </a:r>
            <a:r>
              <a:rPr sz="2400" dirty="0">
                <a:solidFill>
                  <a:schemeClr val="tx1"/>
                </a:solidFill>
              </a:rPr>
              <a:t> only a single galaxy</a:t>
            </a:r>
            <a:r>
              <a:rPr lang="en-US" sz="2400" dirty="0">
                <a:solidFill>
                  <a:schemeClr val="tx1"/>
                </a:solidFill>
              </a:rPr>
              <a:t> </a:t>
            </a:r>
            <a:r>
              <a:rPr lang="en-US" sz="2400" dirty="0" err="1">
                <a:solidFill>
                  <a:schemeClr val="tx1"/>
                </a:solidFill>
                <a:sym typeface="Wingdings"/>
              </a:rPr>
              <a:t></a:t>
            </a:r>
            <a:r>
              <a:rPr lang="en-US" sz="2400" dirty="0">
                <a:solidFill>
                  <a:schemeClr val="tx1"/>
                </a:solidFill>
                <a:sym typeface="Wingdings"/>
              </a:rPr>
              <a:t>.</a:t>
            </a:r>
            <a:endParaRPr sz="2400" dirty="0">
              <a:solidFill>
                <a:schemeClr val="tx1"/>
              </a:solidFill>
            </a:endParaRPr>
          </a:p>
          <a:p>
            <a:pPr marL="342900" indent="-342900">
              <a:buFont typeface="Arial" charset="0"/>
              <a:buChar char="•"/>
            </a:pPr>
            <a:r>
              <a:rPr lang="en-US" sz="2400" dirty="0">
                <a:solidFill>
                  <a:schemeClr val="tx1"/>
                </a:solidFill>
              </a:rPr>
              <a:t>Physics beyond SM?</a:t>
            </a:r>
            <a:endParaRPr sz="2400" dirty="0">
              <a:solidFill>
                <a:schemeClr val="tx1"/>
              </a:solidFill>
            </a:endParaRPr>
          </a:p>
          <a:p>
            <a:pPr>
              <a:buNone/>
            </a:pPr>
            <a:endParaRPr dirty="0"/>
          </a:p>
        </p:txBody>
      </p:sp>
      <p:pic>
        <p:nvPicPr>
          <p:cNvPr id="14" name="Picture 13" descr="andrei_sakharov1324346.jpg"/>
          <p:cNvPicPr>
            <a:picLocks noChangeAspect="1"/>
          </p:cNvPicPr>
          <p:nvPr/>
        </p:nvPicPr>
        <p:blipFill>
          <a:blip r:embed="rId3"/>
          <a:stretch>
            <a:fillRect/>
          </a:stretch>
        </p:blipFill>
        <p:spPr>
          <a:xfrm>
            <a:off x="8458200" y="730250"/>
            <a:ext cx="2070970" cy="2519680"/>
          </a:xfrm>
          <a:prstGeom prst="rect">
            <a:avLst/>
          </a:prstGeom>
        </p:spPr>
      </p:pic>
      <p:pic>
        <p:nvPicPr>
          <p:cNvPr id="15" name="Picture 14" descr="Big-Bang-Radiation-Could-Alter-Universal-Theories-2.jpg"/>
          <p:cNvPicPr>
            <a:picLocks noChangeAspect="1"/>
          </p:cNvPicPr>
          <p:nvPr/>
        </p:nvPicPr>
        <p:blipFill>
          <a:blip r:embed="rId4"/>
          <a:stretch>
            <a:fillRect/>
          </a:stretch>
        </p:blipFill>
        <p:spPr>
          <a:xfrm>
            <a:off x="8458200" y="3373434"/>
            <a:ext cx="2133600" cy="2570167"/>
          </a:xfrm>
          <a:prstGeom prst="rect">
            <a:avLst/>
          </a:prstGeom>
        </p:spPr>
      </p:pic>
      <p:sp>
        <p:nvSpPr>
          <p:cNvPr id="11"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2" name="Slide Number Placeholder 1"/>
          <p:cNvSpPr>
            <a:spLocks noGrp="1"/>
          </p:cNvSpPr>
          <p:nvPr>
            <p:ph type="sldNum" sz="quarter" idx="10"/>
          </p:nvPr>
        </p:nvSpPr>
        <p:spPr/>
        <p:txBody>
          <a:bodyPr/>
          <a:lstStyle/>
          <a:p>
            <a:pPr>
              <a:defRPr/>
            </a:pPr>
            <a:fld id="{DC356C68-4517-1142-8AAC-02C93680EAD4}" type="slidenum">
              <a:rPr lang="en-US" altLang="x-none" smtClean="0"/>
              <a:pPr>
                <a:defRPr/>
              </a:pPr>
              <a:t>23</a:t>
            </a:fld>
            <a:endParaRPr lang="en-US" altLang="x-none"/>
          </a:p>
        </p:txBody>
      </p:sp>
    </p:spTree>
    <p:extLst>
      <p:ext uri="{BB962C8B-B14F-4D97-AF65-F5344CB8AC3E}">
        <p14:creationId xmlns:p14="http://schemas.microsoft.com/office/powerpoint/2010/main" val="57080365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488" y="116632"/>
            <a:ext cx="8763000" cy="825152"/>
          </a:xfrm>
        </p:spPr>
        <p:txBody>
          <a:bodyPr/>
          <a:lstStyle/>
          <a:p>
            <a:r>
              <a:rPr lang="es-ES" b="1" dirty="0" err="1" smtClean="0">
                <a:solidFill>
                  <a:srgbClr val="A50021"/>
                </a:solidFill>
              </a:rPr>
              <a:t>The</a:t>
            </a:r>
            <a:r>
              <a:rPr lang="es-ES" b="1" dirty="0" smtClean="0">
                <a:solidFill>
                  <a:srgbClr val="A50021"/>
                </a:solidFill>
              </a:rPr>
              <a:t> </a:t>
            </a:r>
            <a:r>
              <a:rPr lang="es-ES" b="1" dirty="0" err="1" smtClean="0">
                <a:solidFill>
                  <a:srgbClr val="A50021"/>
                </a:solidFill>
              </a:rPr>
              <a:t>Cabibbo</a:t>
            </a:r>
            <a:r>
              <a:rPr lang="es-ES" b="1" dirty="0" smtClean="0">
                <a:solidFill>
                  <a:srgbClr val="A50021"/>
                </a:solidFill>
              </a:rPr>
              <a:t> </a:t>
            </a:r>
            <a:r>
              <a:rPr lang="es-ES" b="1" dirty="0" err="1" smtClean="0">
                <a:solidFill>
                  <a:srgbClr val="A50021"/>
                </a:solidFill>
              </a:rPr>
              <a:t>mechanism</a:t>
            </a:r>
            <a:endParaRPr lang="en-US" dirty="0"/>
          </a:p>
        </p:txBody>
      </p:sp>
      <p:sp>
        <p:nvSpPr>
          <p:cNvPr id="3" name="Content Placeholder 2"/>
          <p:cNvSpPr>
            <a:spLocks noGrp="1"/>
          </p:cNvSpPr>
          <p:nvPr>
            <p:ph idx="1"/>
          </p:nvPr>
        </p:nvSpPr>
        <p:spPr>
          <a:xfrm>
            <a:off x="1601924" y="980729"/>
            <a:ext cx="5482952" cy="5120481"/>
          </a:xfrm>
        </p:spPr>
        <p:txBody>
          <a:bodyPr>
            <a:noAutofit/>
          </a:bodyPr>
          <a:lstStyle/>
          <a:p>
            <a:r>
              <a:rPr lang="en-US" sz="2600" dirty="0"/>
              <a:t>In the SM the weak interaction to charged leptons and the corresponding neutrino is universal (</a:t>
            </a:r>
            <a:r>
              <a:rPr lang="en-US" sz="2600" i="1" dirty="0"/>
              <a:t>G</a:t>
            </a:r>
            <a:r>
              <a:rPr lang="en-US" sz="2600" baseline="30000" dirty="0"/>
              <a:t>(e)</a:t>
            </a:r>
            <a:r>
              <a:rPr lang="en-US" sz="2600" dirty="0"/>
              <a:t> = </a:t>
            </a:r>
            <a:r>
              <a:rPr lang="en-US" sz="2600" i="1" dirty="0"/>
              <a:t>G</a:t>
            </a:r>
            <a:r>
              <a:rPr lang="en-US" sz="2600" baseline="30000" dirty="0"/>
              <a:t>(</a:t>
            </a:r>
            <a:r>
              <a:rPr lang="en-US" sz="2600" baseline="30000" dirty="0" err="1"/>
              <a:t>μ</a:t>
            </a:r>
            <a:r>
              <a:rPr lang="en-US" sz="2600" baseline="30000" dirty="0"/>
              <a:t>)</a:t>
            </a:r>
            <a:r>
              <a:rPr lang="en-US" sz="2600" dirty="0"/>
              <a:t> = </a:t>
            </a:r>
            <a:r>
              <a:rPr lang="en-US" sz="2600" i="1" dirty="0"/>
              <a:t>G</a:t>
            </a:r>
            <a:r>
              <a:rPr lang="en-US" sz="2600" baseline="30000" dirty="0"/>
              <a:t>(</a:t>
            </a:r>
            <a:r>
              <a:rPr lang="en-US" sz="2600" baseline="30000" dirty="0" err="1"/>
              <a:t>τ</a:t>
            </a:r>
            <a:r>
              <a:rPr lang="en-US" sz="2600" baseline="30000" dirty="0"/>
              <a:t>)</a:t>
            </a:r>
            <a:r>
              <a:rPr lang="en-US" sz="2600" dirty="0"/>
              <a:t>)</a:t>
            </a:r>
          </a:p>
          <a:p>
            <a:endParaRPr lang="en-US" sz="2600" dirty="0"/>
          </a:p>
          <a:p>
            <a:r>
              <a:rPr lang="en-US" sz="2600" dirty="0"/>
              <a:t>The strength of the weak interaction for quarks can be determined from the study of nuclear β-decay.</a:t>
            </a:r>
          </a:p>
          <a:p>
            <a:pPr lvl="1"/>
            <a:r>
              <a:rPr lang="en-US" sz="2000" dirty="0"/>
              <a:t>The matrix element |M|</a:t>
            </a:r>
            <a:r>
              <a:rPr lang="en-US" sz="2000" baseline="30000" dirty="0"/>
              <a:t>2</a:t>
            </a:r>
            <a:r>
              <a:rPr lang="en-US" sz="2000" dirty="0"/>
              <a:t> ∝ </a:t>
            </a:r>
            <a:r>
              <a:rPr lang="en-US" sz="2000" i="1" dirty="0"/>
              <a:t>G</a:t>
            </a:r>
            <a:r>
              <a:rPr lang="en-US" sz="2000" baseline="30000" dirty="0"/>
              <a:t>(e)</a:t>
            </a:r>
            <a:r>
              <a:rPr lang="en-US" sz="2000" i="1" dirty="0"/>
              <a:t>G</a:t>
            </a:r>
            <a:r>
              <a:rPr lang="en-US" sz="2000" baseline="30000" dirty="0"/>
              <a:t>(β)</a:t>
            </a:r>
          </a:p>
          <a:p>
            <a:pPr lvl="1"/>
            <a:r>
              <a:rPr lang="en-US" sz="2000" i="1" dirty="0"/>
              <a:t>G</a:t>
            </a:r>
            <a:r>
              <a:rPr lang="en-US" sz="2000" baseline="30000" dirty="0"/>
              <a:t>(β)</a:t>
            </a:r>
            <a:r>
              <a:rPr lang="en-US" sz="2000" dirty="0"/>
              <a:t> gives the coupling at the weak interaction vertex of the quarks.</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24</a:t>
            </a:fld>
            <a:endParaRPr lang="en-US" altLang="x-none"/>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2104" y="980728"/>
            <a:ext cx="3267678" cy="24811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0202" y="3497064"/>
            <a:ext cx="3388286" cy="2524225"/>
          </a:xfrm>
          <a:prstGeom prst="rect">
            <a:avLst/>
          </a:prstGeom>
        </p:spPr>
      </p:pic>
      <p:sp>
        <p:nvSpPr>
          <p:cNvPr id="9"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5523725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488" y="116632"/>
            <a:ext cx="8763000" cy="825152"/>
          </a:xfrm>
        </p:spPr>
        <p:txBody>
          <a:bodyPr/>
          <a:lstStyle/>
          <a:p>
            <a:r>
              <a:rPr lang="es-ES" b="1" dirty="0" err="1">
                <a:solidFill>
                  <a:srgbClr val="A50021"/>
                </a:solidFill>
              </a:rPr>
              <a:t>The</a:t>
            </a:r>
            <a:r>
              <a:rPr lang="es-ES" b="1" dirty="0">
                <a:solidFill>
                  <a:srgbClr val="A50021"/>
                </a:solidFill>
              </a:rPr>
              <a:t> </a:t>
            </a:r>
            <a:r>
              <a:rPr lang="es-ES" b="1" dirty="0" err="1">
                <a:solidFill>
                  <a:srgbClr val="A50021"/>
                </a:solidFill>
              </a:rPr>
              <a:t>Cabibbo</a:t>
            </a:r>
            <a:r>
              <a:rPr lang="es-ES" b="1" dirty="0">
                <a:solidFill>
                  <a:srgbClr val="A50021"/>
                </a:solidFill>
              </a:rPr>
              <a:t> </a:t>
            </a:r>
            <a:r>
              <a:rPr lang="es-ES" b="1" dirty="0" err="1">
                <a:solidFill>
                  <a:srgbClr val="A50021"/>
                </a:solidFill>
              </a:rPr>
              <a:t>mechanism</a:t>
            </a:r>
            <a:endParaRPr lang="en-US" dirty="0"/>
          </a:p>
        </p:txBody>
      </p:sp>
      <p:sp>
        <p:nvSpPr>
          <p:cNvPr id="3" name="Content Placeholder 2"/>
          <p:cNvSpPr>
            <a:spLocks noGrp="1"/>
          </p:cNvSpPr>
          <p:nvPr>
            <p:ph idx="1"/>
          </p:nvPr>
        </p:nvSpPr>
        <p:spPr>
          <a:xfrm>
            <a:off x="1601924" y="980729"/>
            <a:ext cx="8886564" cy="5120481"/>
          </a:xfrm>
        </p:spPr>
        <p:txBody>
          <a:bodyPr>
            <a:noAutofit/>
          </a:bodyPr>
          <a:lstStyle/>
          <a:p>
            <a:r>
              <a:rPr lang="en-US" sz="2000" dirty="0"/>
              <a:t>From β-decay rates for </a:t>
            </a:r>
            <a:r>
              <a:rPr lang="en-US" sz="2000" dirty="0" err="1"/>
              <a:t>superallowed</a:t>
            </a:r>
            <a:r>
              <a:rPr lang="en-US" sz="2000" dirty="0"/>
              <a:t> nuclear transitions the strength of the coupling at </a:t>
            </a:r>
            <a:r>
              <a:rPr lang="en-US" sz="2000" dirty="0" err="1"/>
              <a:t>ud</a:t>
            </a:r>
            <a:r>
              <a:rPr lang="en-US" sz="2000" dirty="0"/>
              <a:t> vertex is found 5% smaller than that at </a:t>
            </a:r>
            <a:r>
              <a:rPr lang="en-US" sz="2000" dirty="0" err="1"/>
              <a:t>μν</a:t>
            </a:r>
            <a:r>
              <a:rPr lang="en-US" sz="2000" baseline="-25000" dirty="0" err="1"/>
              <a:t>μ</a:t>
            </a:r>
            <a:r>
              <a:rPr lang="en-US" sz="2000" dirty="0"/>
              <a:t> vertex.</a:t>
            </a:r>
          </a:p>
          <a:p>
            <a:endParaRPr lang="en-US" sz="2000" dirty="0"/>
          </a:p>
          <a:p>
            <a:endParaRPr lang="en-US" sz="2000" dirty="0"/>
          </a:p>
          <a:p>
            <a:endParaRPr lang="en-US" sz="2000" dirty="0"/>
          </a:p>
          <a:p>
            <a:r>
              <a:rPr lang="en-US" sz="2000" dirty="0"/>
              <a:t>Different coupling strengths are found for the </a:t>
            </a:r>
            <a:r>
              <a:rPr lang="en-US" sz="2000" dirty="0" err="1"/>
              <a:t>ud</a:t>
            </a:r>
            <a:r>
              <a:rPr lang="en-US" sz="2000" dirty="0"/>
              <a:t> and us weak charged- current vertices. </a:t>
            </a:r>
          </a:p>
          <a:p>
            <a:r>
              <a:rPr lang="en-US" sz="2000" dirty="0"/>
              <a:t>These observations explained by the </a:t>
            </a:r>
            <a:r>
              <a:rPr lang="en-US" sz="2000" dirty="0" err="1"/>
              <a:t>Cabibbo</a:t>
            </a:r>
            <a:r>
              <a:rPr lang="en-US" sz="2000" dirty="0"/>
              <a:t> hypothesis.</a:t>
            </a:r>
          </a:p>
          <a:p>
            <a:pPr lvl="1"/>
            <a:r>
              <a:rPr lang="en-US" sz="1800" dirty="0"/>
              <a:t>Weak interactions of quarks have the same strength as the leptons.</a:t>
            </a:r>
          </a:p>
          <a:p>
            <a:pPr lvl="1"/>
            <a:r>
              <a:rPr lang="en-US" sz="1800" dirty="0"/>
              <a:t>Weak eigenstates of quarks (d′ and s′) differ from mass eigenstates (d and s). </a:t>
            </a:r>
          </a:p>
          <a:p>
            <a:pPr lvl="1"/>
            <a:r>
              <a:rPr lang="en-US" sz="1800" dirty="0"/>
              <a:t>They are related by the unitary matrix:</a:t>
            </a:r>
            <a:br>
              <a:rPr lang="en-US" sz="1800" dirty="0"/>
            </a:br>
            <a:endParaRPr lang="en-US" sz="18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25</a:t>
            </a:fld>
            <a:endParaRPr lang="en-US" altLang="x-none"/>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5444" y="1772816"/>
            <a:ext cx="5183088" cy="89649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640" y="4958680"/>
            <a:ext cx="4089400" cy="990600"/>
          </a:xfrm>
          <a:prstGeom prst="rect">
            <a:avLst/>
          </a:prstGeom>
        </p:spPr>
      </p:pic>
      <p:sp>
        <p:nvSpPr>
          <p:cNvPr id="11" name="Rectangle 10"/>
          <p:cNvSpPr/>
          <p:nvPr/>
        </p:nvSpPr>
        <p:spPr>
          <a:xfrm>
            <a:off x="7104112" y="5655214"/>
            <a:ext cx="2577950" cy="400110"/>
          </a:xfrm>
          <a:prstGeom prst="rect">
            <a:avLst/>
          </a:prstGeom>
        </p:spPr>
        <p:txBody>
          <a:bodyPr wrap="none">
            <a:spAutoFit/>
          </a:bodyPr>
          <a:lstStyle/>
          <a:p>
            <a:r>
              <a:rPr lang="en-US" dirty="0" err="1">
                <a:solidFill>
                  <a:srgbClr val="FF0000"/>
                </a:solidFill>
                <a:latin typeface="rtxmi" charset="0"/>
              </a:rPr>
              <a:t>θ</a:t>
            </a:r>
            <a:r>
              <a:rPr lang="en-US" sz="1200" i="1" dirty="0" err="1">
                <a:solidFill>
                  <a:srgbClr val="FF0000"/>
                </a:solidFill>
                <a:latin typeface="Times" charset="0"/>
              </a:rPr>
              <a:t>c</a:t>
            </a:r>
            <a:r>
              <a:rPr lang="en-US" sz="1200" i="1" dirty="0">
                <a:solidFill>
                  <a:srgbClr val="FF0000"/>
                </a:solidFill>
                <a:latin typeface="Times" charset="0"/>
              </a:rPr>
              <a:t> </a:t>
            </a:r>
            <a:r>
              <a:rPr lang="en-US" dirty="0">
                <a:solidFill>
                  <a:srgbClr val="FF0000"/>
                </a:solidFill>
                <a:latin typeface="Times" charset="0"/>
              </a:rPr>
              <a:t>is the </a:t>
            </a:r>
            <a:r>
              <a:rPr lang="en-US" dirty="0" err="1">
                <a:solidFill>
                  <a:srgbClr val="FF0000"/>
                </a:solidFill>
                <a:latin typeface="Times" charset="0"/>
              </a:rPr>
              <a:t>Cabibbo</a:t>
            </a:r>
            <a:r>
              <a:rPr lang="en-US" dirty="0">
                <a:solidFill>
                  <a:srgbClr val="FF0000"/>
                </a:solidFill>
                <a:latin typeface="Times" charset="0"/>
              </a:rPr>
              <a:t> angle </a:t>
            </a:r>
            <a:endParaRPr lang="en-US" dirty="0">
              <a:solidFill>
                <a:srgbClr val="FF0000"/>
              </a:solidFill>
            </a:endParaRPr>
          </a:p>
        </p:txBody>
      </p:sp>
      <p:cxnSp>
        <p:nvCxnSpPr>
          <p:cNvPr id="12" name="Straight Arrow Connector 11"/>
          <p:cNvCxnSpPr>
            <a:stCxn id="11" idx="1"/>
          </p:cNvCxnSpPr>
          <p:nvPr/>
        </p:nvCxnSpPr>
        <p:spPr bwMode="auto">
          <a:xfrm flipH="1" flipV="1">
            <a:off x="6123618" y="5762823"/>
            <a:ext cx="980494" cy="92446"/>
          </a:xfrm>
          <a:prstGeom prst="straightConnector1">
            <a:avLst/>
          </a:prstGeom>
          <a:noFill/>
          <a:ln w="9525" cap="flat" cmpd="sng" algn="ctr">
            <a:solidFill>
              <a:srgbClr val="FF0000"/>
            </a:solidFill>
            <a:prstDash val="solid"/>
            <a:round/>
            <a:headEnd type="none" w="med" len="med"/>
            <a:tailEnd type="triangle"/>
          </a:ln>
          <a:effectLst/>
        </p:spPr>
      </p:cxnSp>
      <p:sp>
        <p:nvSpPr>
          <p:cNvPr id="1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625796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488" y="116632"/>
            <a:ext cx="8763000" cy="825152"/>
          </a:xfrm>
        </p:spPr>
        <p:txBody>
          <a:bodyPr/>
          <a:lstStyle/>
          <a:p>
            <a:r>
              <a:rPr lang="es-ES" b="1" dirty="0" err="1">
                <a:solidFill>
                  <a:srgbClr val="A50021"/>
                </a:solidFill>
              </a:rPr>
              <a:t>The</a:t>
            </a:r>
            <a:r>
              <a:rPr lang="es-ES" b="1" dirty="0">
                <a:solidFill>
                  <a:srgbClr val="A50021"/>
                </a:solidFill>
              </a:rPr>
              <a:t> </a:t>
            </a:r>
            <a:r>
              <a:rPr lang="es-ES" b="1" dirty="0" err="1">
                <a:solidFill>
                  <a:srgbClr val="A50021"/>
                </a:solidFill>
              </a:rPr>
              <a:t>Cabibbo</a:t>
            </a:r>
            <a:r>
              <a:rPr lang="es-ES" b="1" dirty="0">
                <a:solidFill>
                  <a:srgbClr val="A50021"/>
                </a:solidFill>
              </a:rPr>
              <a:t> </a:t>
            </a:r>
            <a:r>
              <a:rPr lang="es-ES" b="1" dirty="0" err="1">
                <a:solidFill>
                  <a:srgbClr val="A50021"/>
                </a:solidFill>
              </a:rPr>
              <a:t>mechanism</a:t>
            </a:r>
            <a:endParaRPr lang="en-US" dirty="0"/>
          </a:p>
        </p:txBody>
      </p:sp>
      <p:sp>
        <p:nvSpPr>
          <p:cNvPr id="3" name="Content Placeholder 2"/>
          <p:cNvSpPr>
            <a:spLocks noGrp="1"/>
          </p:cNvSpPr>
          <p:nvPr>
            <p:ph idx="1"/>
          </p:nvPr>
        </p:nvSpPr>
        <p:spPr>
          <a:xfrm>
            <a:off x="1601924" y="1052736"/>
            <a:ext cx="8886564" cy="3007508"/>
          </a:xfrm>
        </p:spPr>
        <p:txBody>
          <a:bodyPr>
            <a:noAutofit/>
          </a:bodyPr>
          <a:lstStyle/>
          <a:p>
            <a:r>
              <a:rPr lang="en-US" sz="2000" dirty="0"/>
              <a:t>Nuclear β-decay involves the weak coupling between u and d quarks.</a:t>
            </a:r>
          </a:p>
          <a:p>
            <a:pPr lvl="1"/>
            <a:r>
              <a:rPr lang="en-US" sz="2000" dirty="0"/>
              <a:t>With the </a:t>
            </a:r>
            <a:r>
              <a:rPr lang="en-US" sz="2000" dirty="0" err="1"/>
              <a:t>Cabibbo</a:t>
            </a:r>
            <a:r>
              <a:rPr lang="en-US" sz="2000" dirty="0"/>
              <a:t> hypothesis: β-decay matrix elements proportional to </a:t>
            </a:r>
            <a:r>
              <a:rPr lang="en-US" sz="2000" dirty="0" err="1"/>
              <a:t>g</a:t>
            </a:r>
            <a:r>
              <a:rPr lang="en-US" sz="2000" baseline="-25000" dirty="0" err="1"/>
              <a:t>W</a:t>
            </a:r>
            <a:r>
              <a:rPr lang="en-US" sz="2000" dirty="0"/>
              <a:t> </a:t>
            </a:r>
            <a:r>
              <a:rPr lang="en-US" sz="2000" dirty="0" err="1"/>
              <a:t>cosθ</a:t>
            </a:r>
            <a:r>
              <a:rPr lang="en-US" sz="2000" i="1" baseline="-25000" dirty="0" err="1"/>
              <a:t>c</a:t>
            </a:r>
            <a:r>
              <a:rPr lang="en-US" sz="2000" i="1" dirty="0"/>
              <a:t> </a:t>
            </a:r>
            <a:r>
              <a:rPr lang="en-US" sz="2000" dirty="0"/>
              <a:t>and decay rates to </a:t>
            </a:r>
            <a:r>
              <a:rPr lang="en-US" sz="2000" i="1" dirty="0"/>
              <a:t>G</a:t>
            </a:r>
            <a:r>
              <a:rPr lang="en-US" sz="2000" baseline="-25000" dirty="0"/>
              <a:t>F</a:t>
            </a:r>
            <a:r>
              <a:rPr lang="en-US" sz="2000" dirty="0"/>
              <a:t> cos</a:t>
            </a:r>
            <a:r>
              <a:rPr lang="en-US" sz="2000" baseline="30000" dirty="0"/>
              <a:t>2</a:t>
            </a:r>
            <a:r>
              <a:rPr lang="en-US" sz="2000" dirty="0"/>
              <a:t> </a:t>
            </a:r>
            <a:r>
              <a:rPr lang="en-US" sz="2000" dirty="0" err="1"/>
              <a:t>θ</a:t>
            </a:r>
            <a:r>
              <a:rPr lang="en-US" sz="2000" i="1" baseline="-25000" dirty="0" err="1"/>
              <a:t>c</a:t>
            </a:r>
            <a:r>
              <a:rPr lang="en-US" sz="2000" dirty="0"/>
              <a:t>. </a:t>
            </a:r>
          </a:p>
          <a:p>
            <a:pPr lvl="1"/>
            <a:r>
              <a:rPr lang="en-US" sz="2000" dirty="0"/>
              <a:t>Matrix elements for K</a:t>
            </a:r>
            <a:r>
              <a:rPr lang="en-US" sz="2000" baseline="30000" dirty="0"/>
              <a:t>−</a:t>
            </a:r>
            <a:r>
              <a:rPr lang="en-US" sz="2000" dirty="0"/>
              <a:t> → </a:t>
            </a:r>
            <a:r>
              <a:rPr lang="en-US" sz="2000" dirty="0" err="1"/>
              <a:t>μ</a:t>
            </a:r>
            <a:r>
              <a:rPr lang="en-US" sz="2000" baseline="30000" dirty="0" err="1"/>
              <a:t>−</a:t>
            </a:r>
            <a:r>
              <a:rPr lang="en-US" sz="2000" dirty="0" err="1"/>
              <a:t>ν</a:t>
            </a:r>
            <a:r>
              <a:rPr lang="en-US" sz="2000" baseline="-25000" dirty="0" err="1"/>
              <a:t>μ</a:t>
            </a:r>
            <a:r>
              <a:rPr lang="en-US" sz="2000" dirty="0"/>
              <a:t> and π</a:t>
            </a:r>
            <a:r>
              <a:rPr lang="en-US" sz="2000" baseline="30000" dirty="0"/>
              <a:t>−</a:t>
            </a:r>
            <a:r>
              <a:rPr lang="en-US" sz="2000" dirty="0"/>
              <a:t> → </a:t>
            </a:r>
            <a:r>
              <a:rPr lang="en-US" sz="2000" dirty="0" err="1"/>
              <a:t>μ</a:t>
            </a:r>
            <a:r>
              <a:rPr lang="en-US" sz="2000" baseline="30000" dirty="0"/>
              <a:t>−</a:t>
            </a:r>
            <a:r>
              <a:rPr lang="en-US" sz="2000" dirty="0"/>
              <a:t> </a:t>
            </a:r>
            <a:r>
              <a:rPr lang="en-US" sz="2000" dirty="0" err="1"/>
              <a:t>ν</a:t>
            </a:r>
            <a:r>
              <a:rPr lang="en-US" sz="2000" baseline="-25000" dirty="0" err="1"/>
              <a:t>μ</a:t>
            </a:r>
            <a:r>
              <a:rPr lang="en-US" sz="2000" dirty="0"/>
              <a:t>  include factors of </a:t>
            </a:r>
            <a:r>
              <a:rPr lang="en-US" sz="2000" dirty="0" err="1"/>
              <a:t>cosθ</a:t>
            </a:r>
            <a:r>
              <a:rPr lang="en-US" sz="2000" i="1" baseline="-25000" dirty="0" err="1"/>
              <a:t>c</a:t>
            </a:r>
            <a:r>
              <a:rPr lang="en-US" sz="2000" i="1" dirty="0"/>
              <a:t> </a:t>
            </a:r>
            <a:r>
              <a:rPr lang="en-US" sz="2000" dirty="0"/>
              <a:t>and </a:t>
            </a:r>
            <a:r>
              <a:rPr lang="en-US" sz="2000" dirty="0" err="1"/>
              <a:t>sinθ</a:t>
            </a:r>
            <a:r>
              <a:rPr lang="en-US" sz="2000" i="1" baseline="-25000" dirty="0" err="1"/>
              <a:t>c</a:t>
            </a:r>
            <a:r>
              <a:rPr lang="en-US" sz="2000" dirty="0"/>
              <a:t> and the K</a:t>
            </a:r>
            <a:r>
              <a:rPr lang="en-US" sz="2000" baseline="30000" dirty="0"/>
              <a:t>−</a:t>
            </a:r>
            <a:r>
              <a:rPr lang="en-US" sz="2000" dirty="0"/>
              <a:t> decay rate is suppressed by tan</a:t>
            </a:r>
            <a:r>
              <a:rPr lang="en-US" sz="2000" baseline="30000" dirty="0"/>
              <a:t>2</a:t>
            </a:r>
            <a:r>
              <a:rPr lang="en-US" sz="2000" dirty="0"/>
              <a:t> </a:t>
            </a:r>
            <a:r>
              <a:rPr lang="en-US" sz="2000" dirty="0" err="1"/>
              <a:t>θ</a:t>
            </a:r>
            <a:r>
              <a:rPr lang="en-US" sz="2000" i="1" baseline="-25000" dirty="0" err="1"/>
              <a:t>c</a:t>
            </a:r>
            <a:r>
              <a:rPr lang="en-US" sz="2000" i="1" dirty="0"/>
              <a:t> </a:t>
            </a:r>
            <a:r>
              <a:rPr lang="en-US" sz="2000" dirty="0"/>
              <a:t>relative to the π</a:t>
            </a:r>
            <a:r>
              <a:rPr lang="en-US" sz="2000" baseline="30000" dirty="0"/>
              <a:t>−</a:t>
            </a:r>
            <a:r>
              <a:rPr lang="en-US" sz="2000" dirty="0"/>
              <a:t> one.</a:t>
            </a:r>
          </a:p>
          <a:p>
            <a:pPr lvl="1"/>
            <a:r>
              <a:rPr lang="en-US" sz="2000" dirty="0"/>
              <a:t>Observed β-decay rates and measured ratio of </a:t>
            </a:r>
            <a:r>
              <a:rPr lang="en-US" sz="2000" dirty="0" err="1"/>
              <a:t>Γ</a:t>
            </a:r>
            <a:r>
              <a:rPr lang="en-US" sz="2000" dirty="0"/>
              <a:t>(K</a:t>
            </a:r>
            <a:r>
              <a:rPr lang="en-US" sz="2000" baseline="30000" dirty="0"/>
              <a:t>−</a:t>
            </a:r>
            <a:r>
              <a:rPr lang="en-US" sz="2000" dirty="0"/>
              <a:t> → </a:t>
            </a:r>
            <a:r>
              <a:rPr lang="en-US" sz="2000" dirty="0" err="1"/>
              <a:t>μ</a:t>
            </a:r>
            <a:r>
              <a:rPr lang="en-US" sz="2000" baseline="30000" dirty="0" err="1"/>
              <a:t>−</a:t>
            </a:r>
            <a:r>
              <a:rPr lang="en-US" sz="2000" dirty="0" err="1"/>
              <a:t>ν</a:t>
            </a:r>
            <a:r>
              <a:rPr lang="en-US" sz="2000" baseline="-25000" dirty="0" err="1"/>
              <a:t>μ</a:t>
            </a:r>
            <a:r>
              <a:rPr lang="en-US" sz="2000" dirty="0"/>
              <a:t>)/</a:t>
            </a:r>
            <a:r>
              <a:rPr lang="en-US" sz="2000" dirty="0" err="1"/>
              <a:t>Γ</a:t>
            </a:r>
            <a:r>
              <a:rPr lang="en-US" sz="2000" dirty="0"/>
              <a:t>(π</a:t>
            </a:r>
            <a:r>
              <a:rPr lang="en-US" sz="2000" baseline="30000" dirty="0"/>
              <a:t>−</a:t>
            </a:r>
            <a:r>
              <a:rPr lang="en-US" sz="2000" dirty="0"/>
              <a:t> → </a:t>
            </a:r>
            <a:r>
              <a:rPr lang="en-US" sz="2000" dirty="0" err="1"/>
              <a:t>μ</a:t>
            </a:r>
            <a:r>
              <a:rPr lang="en-US" sz="2000" baseline="30000" dirty="0"/>
              <a:t>−</a:t>
            </a:r>
            <a:r>
              <a:rPr lang="en-US" sz="2000" dirty="0"/>
              <a:t> </a:t>
            </a:r>
            <a:r>
              <a:rPr lang="en-US" sz="2000" dirty="0" err="1"/>
              <a:t>ν</a:t>
            </a:r>
            <a:r>
              <a:rPr lang="en-US" sz="2000" baseline="-25000" dirty="0" err="1"/>
              <a:t>μ</a:t>
            </a:r>
            <a:r>
              <a:rPr lang="en-US" sz="2000" dirty="0"/>
              <a:t>) can be explained if θ</a:t>
            </a:r>
            <a:r>
              <a:rPr lang="en-US" sz="2000" i="1" baseline="-25000" dirty="0"/>
              <a:t>c</a:t>
            </a:r>
            <a:r>
              <a:rPr lang="en-US" sz="2000" dirty="0"/>
              <a:t>≃13</a:t>
            </a:r>
            <a:r>
              <a:rPr lang="en-US" sz="2000" baseline="30000" dirty="0"/>
              <a:t>◦</a:t>
            </a:r>
            <a:r>
              <a:rPr lang="en-US" sz="2000" dirty="0"/>
              <a:t>. </a:t>
            </a:r>
          </a:p>
          <a:p>
            <a:endParaRPr lang="en-US" sz="20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26</a:t>
            </a:fld>
            <a:endParaRPr lang="en-US" altLang="x-none"/>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077072"/>
            <a:ext cx="9144000" cy="1805940"/>
          </a:xfrm>
          <a:prstGeom prst="rect">
            <a:avLst/>
          </a:prstGeom>
        </p:spPr>
      </p:pic>
      <p:sp>
        <p:nvSpPr>
          <p:cNvPr id="13"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4"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448807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488" y="127720"/>
            <a:ext cx="8763000" cy="708992"/>
          </a:xfrm>
        </p:spPr>
        <p:txBody>
          <a:bodyPr/>
          <a:lstStyle/>
          <a:p>
            <a:r>
              <a:rPr lang="es-ES" b="1" dirty="0" err="1">
                <a:solidFill>
                  <a:srgbClr val="A50021"/>
                </a:solidFill>
              </a:rPr>
              <a:t>The</a:t>
            </a:r>
            <a:r>
              <a:rPr lang="es-ES" b="1" dirty="0">
                <a:solidFill>
                  <a:srgbClr val="A50021"/>
                </a:solidFill>
              </a:rPr>
              <a:t> </a:t>
            </a:r>
            <a:r>
              <a:rPr lang="es-ES" b="1" dirty="0" err="1">
                <a:solidFill>
                  <a:srgbClr val="A50021"/>
                </a:solidFill>
              </a:rPr>
              <a:t>Cabibbo</a:t>
            </a:r>
            <a:r>
              <a:rPr lang="es-ES" b="1" dirty="0">
                <a:solidFill>
                  <a:srgbClr val="A50021"/>
                </a:solidFill>
              </a:rPr>
              <a:t> </a:t>
            </a:r>
            <a:r>
              <a:rPr lang="es-ES" b="1" dirty="0" err="1">
                <a:solidFill>
                  <a:srgbClr val="A50021"/>
                </a:solidFill>
              </a:rPr>
              <a:t>mechanism</a:t>
            </a:r>
            <a:endParaRPr lang="en-US" dirty="0"/>
          </a:p>
        </p:txBody>
      </p:sp>
      <p:sp>
        <p:nvSpPr>
          <p:cNvPr id="3" name="Content Placeholder 2"/>
          <p:cNvSpPr>
            <a:spLocks noGrp="1"/>
          </p:cNvSpPr>
          <p:nvPr>
            <p:ph idx="1"/>
          </p:nvPr>
        </p:nvSpPr>
        <p:spPr>
          <a:xfrm>
            <a:off x="1601924" y="908720"/>
            <a:ext cx="8886564" cy="3456384"/>
          </a:xfrm>
        </p:spPr>
        <p:txBody>
          <a:bodyPr>
            <a:normAutofit fontScale="92500"/>
          </a:bodyPr>
          <a:lstStyle/>
          <a:p>
            <a:r>
              <a:rPr lang="en-US" sz="2000" dirty="0"/>
              <a:t>When the </a:t>
            </a:r>
            <a:r>
              <a:rPr lang="en-US" sz="2000" dirty="0" err="1"/>
              <a:t>Cabibbo</a:t>
            </a:r>
            <a:r>
              <a:rPr lang="en-US" sz="2000" dirty="0"/>
              <a:t> mechanism was proposed the charm quark had not been discovered. </a:t>
            </a:r>
          </a:p>
          <a:p>
            <a:r>
              <a:rPr lang="en-US" sz="2000" dirty="0"/>
              <a:t>Since it allows for </a:t>
            </a:r>
            <a:r>
              <a:rPr lang="en-US" sz="2000" dirty="0" err="1"/>
              <a:t>ud</a:t>
            </a:r>
            <a:r>
              <a:rPr lang="en-US" sz="2000" dirty="0"/>
              <a:t> and us couplings, the </a:t>
            </a:r>
            <a:r>
              <a:rPr lang="en-US" sz="2000" dirty="0" err="1"/>
              <a:t>flavour</a:t>
            </a:r>
            <a:r>
              <a:rPr lang="en-US" sz="2000" dirty="0"/>
              <a:t> changing neutral current (FCNC) decay K</a:t>
            </a:r>
            <a:r>
              <a:rPr lang="en-US" sz="2000" i="1" baseline="-25000" dirty="0"/>
              <a:t>L</a:t>
            </a:r>
            <a:r>
              <a:rPr lang="en-US" sz="2000" i="1" dirty="0"/>
              <a:t> </a:t>
            </a:r>
            <a:r>
              <a:rPr lang="en-US" sz="2000" dirty="0"/>
              <a:t>→ </a:t>
            </a:r>
            <a:r>
              <a:rPr lang="en-US" sz="2000" dirty="0" err="1"/>
              <a:t>μ</a:t>
            </a:r>
            <a:r>
              <a:rPr lang="en-US" sz="2000" baseline="30000" dirty="0" err="1"/>
              <a:t>+</a:t>
            </a:r>
            <a:r>
              <a:rPr lang="en-US" sz="2000" dirty="0" err="1"/>
              <a:t>μ</a:t>
            </a:r>
            <a:r>
              <a:rPr lang="en-US" sz="2000" baseline="30000" dirty="0"/>
              <a:t>−</a:t>
            </a:r>
            <a:r>
              <a:rPr lang="en-US" sz="2000" dirty="0"/>
              <a:t> can occur via the exchange of a virtual up-quark.</a:t>
            </a:r>
          </a:p>
          <a:p>
            <a:r>
              <a:rPr lang="en-US" sz="2000" dirty="0"/>
              <a:t>Measured BR </a:t>
            </a:r>
            <a:r>
              <a:rPr lang="is-IS" sz="2000" dirty="0"/>
              <a:t>(6.84±0.11)×10</a:t>
            </a:r>
            <a:r>
              <a:rPr lang="is-IS" sz="2000" baseline="30000" dirty="0"/>
              <a:t>−9</a:t>
            </a:r>
            <a:r>
              <a:rPr lang="en-US" sz="2000" dirty="0"/>
              <a:t> much smaller than expected from this diagram alone. </a:t>
            </a:r>
          </a:p>
          <a:p>
            <a:r>
              <a:rPr lang="en-US" sz="2000" dirty="0"/>
              <a:t>Explained by the Glashow, Iliopoulos and </a:t>
            </a:r>
            <a:r>
              <a:rPr lang="en-US" sz="2000" dirty="0" err="1"/>
              <a:t>Maiani</a:t>
            </a:r>
            <a:r>
              <a:rPr lang="en-US" sz="2000" dirty="0"/>
              <a:t> (GIM) mechanism (1970). </a:t>
            </a:r>
          </a:p>
          <a:p>
            <a:pPr lvl="1"/>
            <a:r>
              <a:rPr lang="en-US" sz="1600" dirty="0"/>
              <a:t>A postulated fourth (charm) quark coupled to the s′ weak eigenstate.</a:t>
            </a:r>
          </a:p>
          <a:p>
            <a:pPr lvl="1"/>
            <a:r>
              <a:rPr lang="en-US" sz="1600" dirty="0"/>
              <a:t>The two diagrams of the figure interfere with matrix elements:</a:t>
            </a:r>
          </a:p>
          <a:p>
            <a:pPr lvl="1"/>
            <a:endParaRPr lang="en-US" sz="1600" dirty="0"/>
          </a:p>
          <a:p>
            <a:pPr lvl="1"/>
            <a:r>
              <a:rPr lang="en-US" sz="1600" dirty="0"/>
              <a:t>Cancellation is not exact because of the different masses of the up and charm quarks. </a:t>
            </a:r>
          </a:p>
          <a:p>
            <a:pPr lvl="1"/>
            <a:endParaRPr lang="en-US" sz="20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27</a:t>
            </a:fld>
            <a:endParaRPr lang="en-US" altLang="x-none"/>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080" y="4372456"/>
            <a:ext cx="7812360" cy="1792849"/>
          </a:xfrm>
          <a:prstGeom prst="rect">
            <a:avLst/>
          </a:prstGeom>
        </p:spPr>
      </p:pic>
      <p:pic>
        <p:nvPicPr>
          <p:cNvPr id="9" name="Picture 8"/>
          <p:cNvPicPr>
            <a:picLocks noChangeAspect="1"/>
          </p:cNvPicPr>
          <p:nvPr/>
        </p:nvPicPr>
        <p:blipFill>
          <a:blip r:embed="rId4"/>
          <a:stretch>
            <a:fillRect/>
          </a:stretch>
        </p:blipFill>
        <p:spPr>
          <a:xfrm>
            <a:off x="3647728" y="3731898"/>
            <a:ext cx="5040560" cy="273166"/>
          </a:xfrm>
          <a:prstGeom prst="rect">
            <a:avLst/>
          </a:prstGeom>
        </p:spPr>
      </p:pic>
      <p:sp>
        <p:nvSpPr>
          <p:cNvPr id="10"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1"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6543747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684312"/>
          </a:xfrm>
        </p:spPr>
        <p:txBody>
          <a:bodyPr/>
          <a:lstStyle/>
          <a:p>
            <a:r>
              <a:rPr lang="es-ES" b="1" dirty="0">
                <a:solidFill>
                  <a:srgbClr val="A50021"/>
                </a:solidFill>
              </a:rPr>
              <a:t>CP </a:t>
            </a:r>
            <a:r>
              <a:rPr lang="es-ES" b="1" dirty="0" err="1">
                <a:solidFill>
                  <a:srgbClr val="A50021"/>
                </a:solidFill>
              </a:rPr>
              <a:t>violation</a:t>
            </a:r>
            <a:r>
              <a:rPr lang="es-ES" b="1" dirty="0">
                <a:solidFill>
                  <a:srgbClr val="A50021"/>
                </a:solidFill>
              </a:rPr>
              <a:t> in </a:t>
            </a:r>
            <a:r>
              <a:rPr lang="es-ES" b="1" dirty="0" err="1">
                <a:solidFill>
                  <a:srgbClr val="A50021"/>
                </a:solidFill>
              </a:rPr>
              <a:t>the</a:t>
            </a:r>
            <a:r>
              <a:rPr lang="es-ES" b="1" dirty="0">
                <a:solidFill>
                  <a:srgbClr val="A50021"/>
                </a:solidFill>
              </a:rPr>
              <a:t> SM</a:t>
            </a:r>
            <a:endParaRPr lang="en-US" dirty="0"/>
          </a:p>
        </p:txBody>
      </p:sp>
      <p:sp>
        <p:nvSpPr>
          <p:cNvPr id="3" name="Content Placeholder 2"/>
          <p:cNvSpPr>
            <a:spLocks noGrp="1"/>
          </p:cNvSpPr>
          <p:nvPr>
            <p:ph idx="1"/>
          </p:nvPr>
        </p:nvSpPr>
        <p:spPr>
          <a:xfrm>
            <a:off x="1676400" y="860740"/>
            <a:ext cx="8956104" cy="4224444"/>
          </a:xfrm>
        </p:spPr>
        <p:txBody>
          <a:bodyPr>
            <a:normAutofit fontScale="92500"/>
          </a:bodyPr>
          <a:lstStyle/>
          <a:p>
            <a:r>
              <a:rPr lang="en-US" sz="2400" dirty="0"/>
              <a:t>The </a:t>
            </a:r>
            <a:r>
              <a:rPr lang="en-US" sz="2400" dirty="0" err="1"/>
              <a:t>Cabibbo</a:t>
            </a:r>
            <a:r>
              <a:rPr lang="en-US" sz="2400" dirty="0"/>
              <a:t> mixing matrix can be reduced to be real.</a:t>
            </a:r>
          </a:p>
          <a:p>
            <a:pPr lvl="1"/>
            <a:r>
              <a:rPr lang="en-US" sz="2400" dirty="0"/>
              <a:t>No CP violation involved.</a:t>
            </a:r>
          </a:p>
          <a:p>
            <a:r>
              <a:rPr lang="en-US" sz="2400" dirty="0"/>
              <a:t>The extension to the three quark generations of the SM is described by the unitary </a:t>
            </a:r>
            <a:r>
              <a:rPr lang="en-US" sz="2400" dirty="0" err="1"/>
              <a:t>Cabibbo</a:t>
            </a:r>
            <a:r>
              <a:rPr lang="en-US" sz="2400" dirty="0"/>
              <a:t>–Kobayashi–</a:t>
            </a:r>
            <a:r>
              <a:rPr lang="en-US" sz="2400" dirty="0" err="1"/>
              <a:t>Maskawa</a:t>
            </a:r>
            <a:r>
              <a:rPr lang="en-US" sz="2400" dirty="0"/>
              <a:t> (CKM) matrix. </a:t>
            </a:r>
          </a:p>
          <a:p>
            <a:r>
              <a:rPr lang="en-US" sz="2400" dirty="0"/>
              <a:t>The weak interaction eigenstates are related to the mass eigenstates by:</a:t>
            </a:r>
          </a:p>
          <a:p>
            <a:endParaRPr lang="en-US" sz="2400" dirty="0"/>
          </a:p>
          <a:p>
            <a:endParaRPr lang="en-US" sz="2400" dirty="0"/>
          </a:p>
          <a:p>
            <a:endParaRPr lang="en-US" sz="2400" dirty="0"/>
          </a:p>
          <a:p>
            <a:r>
              <a:rPr lang="en-US" sz="2400" dirty="0"/>
              <a:t>And the weak charged vertices are given by:</a:t>
            </a:r>
          </a:p>
          <a:p>
            <a:pPr lvl="1"/>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28</a:t>
            </a:fld>
            <a:endParaRPr lang="en-US" altLang="x-none"/>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792" y="3045586"/>
            <a:ext cx="4378052" cy="117550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640" y="4797153"/>
            <a:ext cx="6173316" cy="1216097"/>
          </a:xfrm>
          <a:prstGeom prst="rect">
            <a:avLst/>
          </a:prstGeom>
        </p:spPr>
      </p:pic>
      <p:sp>
        <p:nvSpPr>
          <p:cNvPr id="9"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2114528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8" name="Rectangle 2"/>
          <p:cNvSpPr>
            <a:spLocks noGrp="1" noChangeArrowheads="1"/>
          </p:cNvSpPr>
          <p:nvPr>
            <p:ph type="title"/>
          </p:nvPr>
        </p:nvSpPr>
        <p:spPr>
          <a:xfrm>
            <a:off x="1905000" y="76200"/>
            <a:ext cx="8534400" cy="304800"/>
          </a:xfrm>
        </p:spPr>
        <p:txBody>
          <a:bodyPr/>
          <a:lstStyle/>
          <a:p>
            <a:r>
              <a:rPr lang="en-US" sz="2000" b="1" dirty="0">
                <a:solidFill>
                  <a:srgbClr val="800000"/>
                </a:solidFill>
                <a:ea typeface="ＭＳ Ｐゴシック" pitchFamily="34" charset="-128"/>
                <a:cs typeface="ＭＳ Ｐゴシック" pitchFamily="34" charset="-128"/>
              </a:rPr>
              <a:t>SYMMETRIES OF THE EW INTERACTION</a:t>
            </a:r>
          </a:p>
        </p:txBody>
      </p:sp>
      <p:sp>
        <p:nvSpPr>
          <p:cNvPr id="15" name="Rectangle 12"/>
          <p:cNvSpPr>
            <a:spLocks noChangeArrowheads="1"/>
          </p:cNvSpPr>
          <p:nvPr/>
        </p:nvSpPr>
        <p:spPr bwMode="auto">
          <a:xfrm>
            <a:off x="1600200" y="304800"/>
            <a:ext cx="9067800" cy="2971800"/>
          </a:xfrm>
          <a:prstGeom prst="rect">
            <a:avLst/>
          </a:prstGeom>
          <a:noFill/>
          <a:ln w="9525">
            <a:noFill/>
            <a:miter lim="800000"/>
            <a:headEnd/>
            <a:tailEnd/>
          </a:ln>
        </p:spPr>
        <p:txBody>
          <a:bodyPr wrap="square">
            <a:prstTxWarp prst="textNoShape">
              <a:avLst/>
            </a:prstTxWarp>
            <a:normAutofit fontScale="85000" lnSpcReduction="10000"/>
          </a:bodyPr>
          <a:lstStyle/>
          <a:p>
            <a:pPr>
              <a:buFontTx/>
              <a:buChar char="-"/>
            </a:pPr>
            <a:r>
              <a:rPr lang="en-US" sz="2500" dirty="0"/>
              <a:t>Symmetry: a powerful idea.</a:t>
            </a:r>
          </a:p>
          <a:p>
            <a:pPr>
              <a:buFontTx/>
              <a:buChar char="-"/>
            </a:pPr>
            <a:r>
              <a:rPr lang="en-US" sz="2500" dirty="0"/>
              <a:t>Nature remains unaltered mixing-exchanging two particles.</a:t>
            </a:r>
          </a:p>
          <a:p>
            <a:pPr>
              <a:buFontTx/>
              <a:buChar char="-"/>
            </a:pPr>
            <a:r>
              <a:rPr lang="en-US" sz="2500" dirty="0" err="1"/>
              <a:t>Eg</a:t>
            </a:r>
            <a:r>
              <a:rPr lang="en-US" sz="2500" dirty="0"/>
              <a:t>.: strong sector, combine quarks (not loosing </a:t>
            </a:r>
            <a:r>
              <a:rPr lang="en-US" sz="2500" dirty="0" err="1"/>
              <a:t>unitarity</a:t>
            </a:r>
            <a:r>
              <a:rPr lang="en-US" sz="2500" dirty="0"/>
              <a:t>). SU(3). </a:t>
            </a:r>
            <a:r>
              <a:rPr lang="en-US" sz="2500" dirty="0" err="1"/>
              <a:t>Isospin</a:t>
            </a:r>
            <a:r>
              <a:rPr lang="en-US" sz="2500" dirty="0"/>
              <a:t>.</a:t>
            </a:r>
          </a:p>
          <a:p>
            <a:pPr lvl="1">
              <a:buFontTx/>
              <a:buChar char="-"/>
            </a:pPr>
            <a:r>
              <a:rPr lang="en-US" sz="2118" dirty="0"/>
              <a:t>This includes permutations.</a:t>
            </a:r>
          </a:p>
          <a:p>
            <a:pPr>
              <a:buFontTx/>
              <a:buChar char="-"/>
            </a:pPr>
            <a:r>
              <a:rPr lang="en-US" sz="2500" dirty="0"/>
              <a:t>In the electroweak sector: combining left-handed fermions.</a:t>
            </a:r>
          </a:p>
          <a:p>
            <a:pPr>
              <a:buFontTx/>
              <a:buChar char="-"/>
            </a:pPr>
            <a:r>
              <a:rPr lang="en-US" sz="2500" dirty="0"/>
              <a:t>Electroweak </a:t>
            </a:r>
            <a:r>
              <a:rPr lang="en-US" sz="2500" dirty="0" err="1"/>
              <a:t>isospin</a:t>
            </a:r>
            <a:r>
              <a:rPr lang="en-US" sz="2500" dirty="0"/>
              <a:t>.</a:t>
            </a:r>
          </a:p>
          <a:p>
            <a:pPr>
              <a:buFontTx/>
              <a:buChar char="-"/>
            </a:pPr>
            <a:r>
              <a:rPr lang="en-US" sz="2500" dirty="0"/>
              <a:t>There are not left-handed neutrinos.</a:t>
            </a:r>
          </a:p>
          <a:p>
            <a:pPr>
              <a:buFontTx/>
              <a:buChar char="-"/>
            </a:pPr>
            <a:r>
              <a:rPr lang="en-US" sz="2500" dirty="0"/>
              <a:t>Additionally there is a U(1) symmetry. Hypercharge:</a:t>
            </a:r>
          </a:p>
          <a:p>
            <a:pPr>
              <a:buFontTx/>
              <a:buChar char="-"/>
            </a:pPr>
            <a:r>
              <a:rPr lang="en-US" sz="2500" dirty="0"/>
              <a:t>The EW sector (before symmetry break-up) is SU(2)</a:t>
            </a:r>
            <a:r>
              <a:rPr lang="en-US" sz="2500" baseline="-25000" dirty="0"/>
              <a:t>L</a:t>
            </a:r>
            <a:r>
              <a:rPr lang="en-US" sz="2500" dirty="0"/>
              <a:t>xU(1)</a:t>
            </a:r>
            <a:r>
              <a:rPr lang="en-US" sz="2500" baseline="-25000" dirty="0"/>
              <a:t>Y</a:t>
            </a:r>
            <a:r>
              <a:rPr lang="en-US" sz="2500" dirty="0"/>
              <a:t> symmetric.</a:t>
            </a:r>
          </a:p>
          <a:p>
            <a:pPr lvl="1">
              <a:buFontTx/>
              <a:buChar char="-"/>
            </a:pPr>
            <a:r>
              <a:rPr lang="en-US" sz="2118" dirty="0"/>
              <a:t>Physicists discovered all these with experimental input(~1968) </a:t>
            </a:r>
          </a:p>
        </p:txBody>
      </p:sp>
      <p:pic>
        <p:nvPicPr>
          <p:cNvPr id="16" name="Picture 15" descr="Screen shot 2013-09-10 at 11.19.22 AM.png"/>
          <p:cNvPicPr>
            <a:picLocks noChangeAspect="1"/>
          </p:cNvPicPr>
          <p:nvPr/>
        </p:nvPicPr>
        <p:blipFill>
          <a:blip r:embed="rId3"/>
          <a:stretch>
            <a:fillRect/>
          </a:stretch>
        </p:blipFill>
        <p:spPr>
          <a:xfrm>
            <a:off x="1771650" y="3352801"/>
            <a:ext cx="5257800" cy="940993"/>
          </a:xfrm>
          <a:prstGeom prst="rect">
            <a:avLst/>
          </a:prstGeom>
        </p:spPr>
      </p:pic>
      <p:pic>
        <p:nvPicPr>
          <p:cNvPr id="19" name="Picture 18" descr="Screen shot 2013-09-10 at 11.20.11 AM.png"/>
          <p:cNvPicPr>
            <a:picLocks noChangeAspect="1"/>
          </p:cNvPicPr>
          <p:nvPr/>
        </p:nvPicPr>
        <p:blipFill>
          <a:blip r:embed="rId4"/>
          <a:stretch>
            <a:fillRect/>
          </a:stretch>
        </p:blipFill>
        <p:spPr>
          <a:xfrm>
            <a:off x="3340100" y="5029200"/>
            <a:ext cx="2133600" cy="518160"/>
          </a:xfrm>
          <a:prstGeom prst="rect">
            <a:avLst/>
          </a:prstGeom>
        </p:spPr>
      </p:pic>
      <p:pic>
        <p:nvPicPr>
          <p:cNvPr id="14" name="Picture 13" descr="Screen shot 2013-09-10 at 11.23.43 AM.png"/>
          <p:cNvPicPr>
            <a:picLocks noChangeAspect="1"/>
          </p:cNvPicPr>
          <p:nvPr/>
        </p:nvPicPr>
        <p:blipFill>
          <a:blip r:embed="rId5"/>
          <a:srcRect l="45056"/>
          <a:stretch>
            <a:fillRect/>
          </a:stretch>
        </p:blipFill>
        <p:spPr>
          <a:xfrm>
            <a:off x="7105650" y="3437839"/>
            <a:ext cx="2787650" cy="878969"/>
          </a:xfrm>
          <a:prstGeom prst="rect">
            <a:avLst/>
          </a:prstGeom>
        </p:spPr>
      </p:pic>
      <p:pic>
        <p:nvPicPr>
          <p:cNvPr id="20" name="Picture 19" descr="Screen shot 2013-09-10 at 11.24.10 AM.png"/>
          <p:cNvPicPr>
            <a:picLocks noChangeAspect="1"/>
          </p:cNvPicPr>
          <p:nvPr/>
        </p:nvPicPr>
        <p:blipFill>
          <a:blip r:embed="rId6"/>
          <a:stretch>
            <a:fillRect/>
          </a:stretch>
        </p:blipFill>
        <p:spPr>
          <a:xfrm>
            <a:off x="5778500" y="5486401"/>
            <a:ext cx="4267200" cy="618587"/>
          </a:xfrm>
          <a:prstGeom prst="rect">
            <a:avLst/>
          </a:prstGeom>
        </p:spPr>
      </p:pic>
      <p:pic>
        <p:nvPicPr>
          <p:cNvPr id="23" name="Picture 22" descr="latex-image-1.pdf"/>
          <p:cNvPicPr>
            <a:picLocks noChangeAspect="1"/>
          </p:cNvPicPr>
          <p:nvPr/>
        </p:nvPicPr>
        <p:blipFill>
          <a:blip r:embed="rId7"/>
          <a:stretch>
            <a:fillRect/>
          </a:stretch>
        </p:blipFill>
        <p:spPr>
          <a:xfrm>
            <a:off x="1739900" y="5076163"/>
            <a:ext cx="1498600" cy="318453"/>
          </a:xfrm>
          <a:prstGeom prst="rect">
            <a:avLst/>
          </a:prstGeom>
        </p:spPr>
      </p:pic>
      <p:pic>
        <p:nvPicPr>
          <p:cNvPr id="24" name="Picture 23" descr="Screen shot 2013-09-10 at 11.31.51 AM.png"/>
          <p:cNvPicPr>
            <a:picLocks noChangeAspect="1"/>
          </p:cNvPicPr>
          <p:nvPr/>
        </p:nvPicPr>
        <p:blipFill>
          <a:blip r:embed="rId8"/>
          <a:stretch>
            <a:fillRect/>
          </a:stretch>
        </p:blipFill>
        <p:spPr>
          <a:xfrm>
            <a:off x="7226300" y="4232564"/>
            <a:ext cx="2743200" cy="872837"/>
          </a:xfrm>
          <a:prstGeom prst="rect">
            <a:avLst/>
          </a:prstGeom>
        </p:spPr>
      </p:pic>
      <p:pic>
        <p:nvPicPr>
          <p:cNvPr id="25" name="Picture 24" descr="Screen shot 2013-09-10 at 11.39.58 AM.png"/>
          <p:cNvPicPr>
            <a:picLocks noChangeAspect="1"/>
          </p:cNvPicPr>
          <p:nvPr/>
        </p:nvPicPr>
        <p:blipFill>
          <a:blip r:embed="rId9"/>
          <a:stretch>
            <a:fillRect/>
          </a:stretch>
        </p:blipFill>
        <p:spPr>
          <a:xfrm>
            <a:off x="5778500" y="4953001"/>
            <a:ext cx="4279900" cy="536277"/>
          </a:xfrm>
          <a:prstGeom prst="rect">
            <a:avLst/>
          </a:prstGeom>
        </p:spPr>
      </p:pic>
      <p:pic>
        <p:nvPicPr>
          <p:cNvPr id="26" name="Picture 25" descr="Screen shot 2013-09-10 at 11.42.13 AM.png"/>
          <p:cNvPicPr>
            <a:picLocks noChangeAspect="1"/>
          </p:cNvPicPr>
          <p:nvPr/>
        </p:nvPicPr>
        <p:blipFill>
          <a:blip r:embed="rId10"/>
          <a:stretch>
            <a:fillRect/>
          </a:stretch>
        </p:blipFill>
        <p:spPr>
          <a:xfrm>
            <a:off x="3340100" y="5549900"/>
            <a:ext cx="2171700" cy="546100"/>
          </a:xfrm>
          <a:prstGeom prst="rect">
            <a:avLst/>
          </a:prstGeom>
        </p:spPr>
      </p:pic>
      <p:pic>
        <p:nvPicPr>
          <p:cNvPr id="27" name="Picture 26" descr="Screen shot 2013-09-10 at 11.42.54 AM.png"/>
          <p:cNvPicPr>
            <a:picLocks noChangeAspect="1"/>
          </p:cNvPicPr>
          <p:nvPr/>
        </p:nvPicPr>
        <p:blipFill>
          <a:blip r:embed="rId11"/>
          <a:stretch>
            <a:fillRect/>
          </a:stretch>
        </p:blipFill>
        <p:spPr>
          <a:xfrm>
            <a:off x="4124134" y="4267200"/>
            <a:ext cx="2873567" cy="762000"/>
          </a:xfrm>
          <a:prstGeom prst="rect">
            <a:avLst/>
          </a:prstGeom>
        </p:spPr>
      </p:pic>
      <p:pic>
        <p:nvPicPr>
          <p:cNvPr id="28" name="Picture 27" descr="latex-image-1.pdf"/>
          <p:cNvPicPr>
            <a:picLocks noChangeAspect="1"/>
          </p:cNvPicPr>
          <p:nvPr/>
        </p:nvPicPr>
        <p:blipFill>
          <a:blip r:embed="rId12"/>
          <a:stretch>
            <a:fillRect/>
          </a:stretch>
        </p:blipFill>
        <p:spPr>
          <a:xfrm>
            <a:off x="7924800" y="2362201"/>
            <a:ext cx="2057400" cy="276813"/>
          </a:xfrm>
          <a:prstGeom prst="rect">
            <a:avLst/>
          </a:prstGeom>
        </p:spPr>
      </p:pic>
      <p:sp>
        <p:nvSpPr>
          <p:cNvPr id="17"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21"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2" name="Slide Number Placeholder 1"/>
          <p:cNvSpPr>
            <a:spLocks noGrp="1"/>
          </p:cNvSpPr>
          <p:nvPr>
            <p:ph type="sldNum" sz="quarter" idx="10"/>
          </p:nvPr>
        </p:nvSpPr>
        <p:spPr/>
        <p:txBody>
          <a:bodyPr/>
          <a:lstStyle/>
          <a:p>
            <a:pPr>
              <a:defRPr/>
            </a:pPr>
            <a:fld id="{D2762E48-1EA4-184C-B98B-E8AB950FD816}" type="slidenum">
              <a:rPr lang="en-US" altLang="x-none" smtClean="0"/>
              <a:pPr>
                <a:defRPr/>
              </a:pPr>
              <a:t>29</a:t>
            </a:fld>
            <a:endParaRPr lang="en-US" altLang="x-none"/>
          </a:p>
        </p:txBody>
      </p:sp>
    </p:spTree>
    <p:extLst>
      <p:ext uri="{BB962C8B-B14F-4D97-AF65-F5344CB8AC3E}">
        <p14:creationId xmlns:p14="http://schemas.microsoft.com/office/powerpoint/2010/main" val="785238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x-none" b="1" dirty="0" smtClean="0">
                <a:solidFill>
                  <a:srgbClr val="990033"/>
                </a:solidFill>
              </a:rPr>
              <a:t>Roadmap</a:t>
            </a:r>
            <a:endParaRPr lang="en-US" dirty="0"/>
          </a:p>
        </p:txBody>
      </p:sp>
      <p:sp>
        <p:nvSpPr>
          <p:cNvPr id="3" name="Content Placeholder 2"/>
          <p:cNvSpPr>
            <a:spLocks noGrp="1"/>
          </p:cNvSpPr>
          <p:nvPr>
            <p:ph idx="1"/>
          </p:nvPr>
        </p:nvSpPr>
        <p:spPr>
          <a:xfrm>
            <a:off x="1703512" y="1340769"/>
            <a:ext cx="8812088" cy="4525963"/>
          </a:xfrm>
        </p:spPr>
        <p:txBody>
          <a:bodyPr>
            <a:normAutofit fontScale="77500" lnSpcReduction="20000"/>
          </a:bodyPr>
          <a:lstStyle/>
          <a:p>
            <a:r>
              <a:rPr lang="en-US" dirty="0" smtClean="0"/>
              <a:t>First an introduction on discrete symmetries.</a:t>
            </a:r>
          </a:p>
          <a:p>
            <a:pPr lvl="1"/>
            <a:r>
              <a:rPr lang="en-US" dirty="0" smtClean="0"/>
              <a:t>The weak interaction and flavor changes.</a:t>
            </a:r>
          </a:p>
          <a:p>
            <a:pPr lvl="1"/>
            <a:r>
              <a:rPr lang="en-US" dirty="0" smtClean="0"/>
              <a:t>P violation.</a:t>
            </a:r>
          </a:p>
          <a:p>
            <a:pPr lvl="1"/>
            <a:r>
              <a:rPr lang="en-US" dirty="0" smtClean="0"/>
              <a:t>CP violation and its relevance.</a:t>
            </a:r>
          </a:p>
          <a:p>
            <a:r>
              <a:rPr lang="en-US" dirty="0" smtClean="0"/>
              <a:t>Second a discussion of CPV in the Standard Model.</a:t>
            </a:r>
          </a:p>
          <a:p>
            <a:pPr lvl="1"/>
            <a:r>
              <a:rPr lang="en-US" dirty="0" smtClean="0"/>
              <a:t>The </a:t>
            </a:r>
            <a:r>
              <a:rPr lang="en-US" dirty="0" err="1" smtClean="0"/>
              <a:t>Cabbibbo</a:t>
            </a:r>
            <a:r>
              <a:rPr lang="en-US" dirty="0" smtClean="0"/>
              <a:t> mechanism.</a:t>
            </a:r>
          </a:p>
          <a:p>
            <a:pPr lvl="1"/>
            <a:r>
              <a:rPr lang="en-US" dirty="0" smtClean="0"/>
              <a:t>The CKM matrix and the SM.</a:t>
            </a:r>
          </a:p>
          <a:p>
            <a:pPr lvl="1"/>
            <a:r>
              <a:rPr lang="en-US" dirty="0" smtClean="0"/>
              <a:t>Neutral mesons oscillation.</a:t>
            </a:r>
          </a:p>
          <a:p>
            <a:pPr lvl="1"/>
            <a:r>
              <a:rPr lang="en-US" dirty="0" smtClean="0"/>
              <a:t>CPV classification.</a:t>
            </a:r>
          </a:p>
          <a:p>
            <a:r>
              <a:rPr lang="en-US" dirty="0" smtClean="0"/>
              <a:t>Third a discussion of relevant flavor physics results.</a:t>
            </a:r>
          </a:p>
          <a:p>
            <a:pPr lvl="1"/>
            <a:r>
              <a:rPr lang="en-US" dirty="0" smtClean="0"/>
              <a:t>Experiments.</a:t>
            </a:r>
          </a:p>
          <a:p>
            <a:pPr lvl="1"/>
            <a:r>
              <a:rPr lang="en-US" dirty="0" smtClean="0"/>
              <a:t>Measurements.</a:t>
            </a:r>
          </a:p>
          <a:p>
            <a:endParaRPr lang="en-US" dirty="0" smtClean="0"/>
          </a:p>
          <a:p>
            <a:pPr lvl="1"/>
            <a:endParaRPr lang="en-US" dirty="0" smtClean="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3</a:t>
            </a:fld>
            <a:endParaRPr lang="en-US" altLang="x-none"/>
          </a:p>
        </p:txBody>
      </p:sp>
      <p:sp>
        <p:nvSpPr>
          <p:cNvPr id="6" name="Date Placeholder 5"/>
          <p:cNvSpPr>
            <a:spLocks noGrp="1"/>
          </p:cNvSpPr>
          <p:nvPr>
            <p:ph type="dt" sz="half" idx="12"/>
          </p:nvPr>
        </p:nvSpPr>
        <p:spPr/>
        <p:txBody>
          <a:bodyPr/>
          <a:lstStyle/>
          <a:p>
            <a:pPr>
              <a:defRPr/>
            </a:pPr>
            <a:r>
              <a:rPr lang="en-US" smtClean="0"/>
              <a:t>TAE 2017 Benasque, September 8-10</a:t>
            </a:r>
            <a:endParaRPr lang="en-US"/>
          </a:p>
        </p:txBody>
      </p:sp>
      <p:sp>
        <p:nvSpPr>
          <p:cNvPr id="7"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dirty="0">
                <a:solidFill>
                  <a:srgbClr val="A50021"/>
                </a:solidFill>
              </a:rPr>
              <a:t>Cibrán Santamarina</a:t>
            </a:r>
          </a:p>
          <a:p>
            <a:pPr>
              <a:spcBef>
                <a:spcPct val="0"/>
              </a:spcBef>
              <a:buFontTx/>
              <a:buNone/>
            </a:pPr>
            <a:r>
              <a:rPr lang="en-US" altLang="x-none" sz="1200" i="1">
                <a:solidFill>
                  <a:srgbClr val="A50021"/>
                </a:solidFill>
              </a:rPr>
              <a:t>Universidade de Santiago de Compostela</a:t>
            </a:r>
          </a:p>
        </p:txBody>
      </p:sp>
    </p:spTree>
    <p:extLst>
      <p:ext uri="{BB962C8B-B14F-4D97-AF65-F5344CB8AC3E}">
        <p14:creationId xmlns:p14="http://schemas.microsoft.com/office/powerpoint/2010/main" val="12282954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61" name="Rectangle 9"/>
          <p:cNvSpPr>
            <a:spLocks noChangeArrowheads="1"/>
          </p:cNvSpPr>
          <p:nvPr/>
        </p:nvSpPr>
        <p:spPr bwMode="auto">
          <a:xfrm>
            <a:off x="1524000" y="76200"/>
            <a:ext cx="9144000" cy="387350"/>
          </a:xfrm>
          <a:prstGeom prst="rect">
            <a:avLst/>
          </a:prstGeom>
          <a:noFill/>
          <a:ln w="9525">
            <a:noFill/>
            <a:miter lim="800000"/>
            <a:headEnd/>
            <a:tailEnd/>
          </a:ln>
          <a:effectLst/>
        </p:spPr>
        <p:txBody>
          <a:bodyPr anchor="ctr">
            <a:prstTxWarp prst="textNoShape">
              <a:avLst/>
            </a:prstTxWarp>
          </a:bodyPr>
          <a:lstStyle/>
          <a:p>
            <a:pPr algn="ctr">
              <a:spcBef>
                <a:spcPct val="0"/>
              </a:spcBef>
              <a:buFontTx/>
              <a:buNone/>
            </a:pPr>
            <a:r>
              <a:rPr lang="gl-ES" sz="3000" b="1" dirty="0">
                <a:solidFill>
                  <a:srgbClr val="A50021"/>
                </a:solidFill>
              </a:rPr>
              <a:t>CP Violation in the Weak Sector of </a:t>
            </a:r>
            <a:r>
              <a:rPr lang="gl-ES" sz="3000" b="1" dirty="0" err="1">
                <a:solidFill>
                  <a:srgbClr val="A50021"/>
                </a:solidFill>
              </a:rPr>
              <a:t>the</a:t>
            </a:r>
            <a:r>
              <a:rPr lang="gl-ES" sz="3000" b="1" dirty="0">
                <a:solidFill>
                  <a:srgbClr val="A50021"/>
                </a:solidFill>
              </a:rPr>
              <a:t> SM</a:t>
            </a:r>
            <a:endParaRPr lang="es-ES" sz="3000" b="1" dirty="0">
              <a:solidFill>
                <a:srgbClr val="A50021"/>
              </a:solidFill>
            </a:endParaRPr>
          </a:p>
        </p:txBody>
      </p:sp>
      <p:sp>
        <p:nvSpPr>
          <p:cNvPr id="305162" name="Rectangle 10"/>
          <p:cNvSpPr>
            <a:spLocks noChangeArrowheads="1"/>
          </p:cNvSpPr>
          <p:nvPr/>
        </p:nvSpPr>
        <p:spPr bwMode="auto">
          <a:xfrm>
            <a:off x="1524000" y="533400"/>
            <a:ext cx="9144000" cy="1371600"/>
          </a:xfrm>
          <a:prstGeom prst="rect">
            <a:avLst/>
          </a:prstGeom>
          <a:noFill/>
          <a:ln w="9525">
            <a:noFill/>
            <a:miter lim="800000"/>
            <a:headEnd/>
            <a:tailEnd/>
          </a:ln>
          <a:effectLst/>
        </p:spPr>
        <p:txBody>
          <a:bodyPr>
            <a:prstTxWarp prst="textNoShape">
              <a:avLst/>
            </a:prstTxWarp>
          </a:bodyPr>
          <a:lstStyle/>
          <a:p>
            <a:r>
              <a:rPr lang="en-US" sz="1800" dirty="0">
                <a:solidFill>
                  <a:schemeClr val="tx1"/>
                </a:solidFill>
              </a:rPr>
              <a:t>Standard Model: unifies Strong and Electro-Weak interactions.</a:t>
            </a:r>
          </a:p>
          <a:p>
            <a:r>
              <a:rPr lang="en-US" sz="1800" dirty="0">
                <a:solidFill>
                  <a:schemeClr val="tx1"/>
                </a:solidFill>
              </a:rPr>
              <a:t>EW symmetry break-up: might describes mass generation.</a:t>
            </a:r>
          </a:p>
          <a:p>
            <a:r>
              <a:rPr lang="en-US" sz="1800" dirty="0">
                <a:solidFill>
                  <a:schemeClr val="tx1"/>
                </a:solidFill>
              </a:rPr>
              <a:t>Fermions: Yukawa couplings to the Higgs Boson (sandwich terms).</a:t>
            </a:r>
          </a:p>
        </p:txBody>
      </p:sp>
      <p:pic>
        <p:nvPicPr>
          <p:cNvPr id="19" name="Picture 18" descr="latex-image-1.pdf"/>
          <p:cNvPicPr>
            <a:picLocks noChangeAspect="1"/>
          </p:cNvPicPr>
          <p:nvPr/>
        </p:nvPicPr>
        <p:blipFill>
          <a:blip r:embed="rId3"/>
          <a:stretch>
            <a:fillRect/>
          </a:stretch>
        </p:blipFill>
        <p:spPr>
          <a:xfrm>
            <a:off x="3886200" y="2667000"/>
            <a:ext cx="965200" cy="311834"/>
          </a:xfrm>
          <a:prstGeom prst="rect">
            <a:avLst/>
          </a:prstGeom>
        </p:spPr>
      </p:pic>
      <p:pic>
        <p:nvPicPr>
          <p:cNvPr id="20" name="Picture 19" descr="latex-image-1.pdf"/>
          <p:cNvPicPr>
            <a:picLocks noChangeAspect="1"/>
          </p:cNvPicPr>
          <p:nvPr/>
        </p:nvPicPr>
        <p:blipFill>
          <a:blip r:embed="rId4"/>
          <a:stretch>
            <a:fillRect/>
          </a:stretch>
        </p:blipFill>
        <p:spPr>
          <a:xfrm>
            <a:off x="1752600" y="2514600"/>
            <a:ext cx="1828800" cy="548024"/>
          </a:xfrm>
          <a:prstGeom prst="rect">
            <a:avLst/>
          </a:prstGeom>
        </p:spPr>
      </p:pic>
      <p:sp>
        <p:nvSpPr>
          <p:cNvPr id="24" name="Rectangle 10"/>
          <p:cNvSpPr>
            <a:spLocks noChangeArrowheads="1"/>
          </p:cNvSpPr>
          <p:nvPr/>
        </p:nvSpPr>
        <p:spPr bwMode="auto">
          <a:xfrm>
            <a:off x="1524000" y="3048000"/>
            <a:ext cx="9144000" cy="1066800"/>
          </a:xfrm>
          <a:prstGeom prst="rect">
            <a:avLst/>
          </a:prstGeom>
          <a:noFill/>
          <a:ln w="9525">
            <a:noFill/>
            <a:miter lim="800000"/>
            <a:headEnd/>
            <a:tailEnd/>
          </a:ln>
          <a:effectLst/>
        </p:spPr>
        <p:txBody>
          <a:bodyPr>
            <a:prstTxWarp prst="textNoShape">
              <a:avLst/>
            </a:prstTxWarp>
          </a:bodyPr>
          <a:lstStyle/>
          <a:p>
            <a:pPr>
              <a:buNone/>
            </a:pPr>
            <a:r>
              <a:rPr lang="en-US" sz="1800" i="1" dirty="0" err="1">
                <a:solidFill>
                  <a:schemeClr val="tx1"/>
                </a:solidFill>
              </a:rPr>
              <a:t>h(x</a:t>
            </a:r>
            <a:r>
              <a:rPr lang="en-US" sz="1800" i="1" dirty="0">
                <a:solidFill>
                  <a:schemeClr val="tx1"/>
                </a:solidFill>
              </a:rPr>
              <a:t>)</a:t>
            </a:r>
            <a:r>
              <a:rPr lang="en-US" sz="1800" dirty="0">
                <a:solidFill>
                  <a:schemeClr val="tx1"/>
                </a:solidFill>
              </a:rPr>
              <a:t>: Higgs field </a:t>
            </a:r>
            <a:r>
              <a:rPr sz="1800" i="1" dirty="0">
                <a:solidFill>
                  <a:schemeClr val="tx1"/>
                </a:solidFill>
              </a:rPr>
              <a:t>ν</a:t>
            </a:r>
            <a:r>
              <a:rPr lang="en-US" sz="1800" i="1" dirty="0">
                <a:solidFill>
                  <a:schemeClr val="tx1"/>
                </a:solidFill>
              </a:rPr>
              <a:t>:</a:t>
            </a:r>
            <a:r>
              <a:rPr lang="en-US" sz="1800" dirty="0">
                <a:solidFill>
                  <a:schemeClr val="tx1"/>
                </a:solidFill>
              </a:rPr>
              <a:t> vacuum expectation.</a:t>
            </a:r>
          </a:p>
          <a:p>
            <a:pPr>
              <a:buNone/>
            </a:pPr>
            <a:r>
              <a:rPr lang="en-US" sz="1800" b="1" dirty="0">
                <a:solidFill>
                  <a:schemeClr val="tx1"/>
                </a:solidFill>
              </a:rPr>
              <a:t>M</a:t>
            </a:r>
            <a:r>
              <a:rPr lang="en-US" sz="1800" dirty="0">
                <a:solidFill>
                  <a:schemeClr val="tx1"/>
                </a:solidFill>
              </a:rPr>
              <a:t>’s: complex mass matrixes depending on the Yukawa coefficients.</a:t>
            </a:r>
          </a:p>
          <a:p>
            <a:pPr>
              <a:buNone/>
            </a:pPr>
            <a:r>
              <a:rPr lang="en-US" sz="1800" dirty="0">
                <a:solidFill>
                  <a:schemeClr val="tx1"/>
                </a:solidFill>
              </a:rPr>
              <a:t>Simultaneously </a:t>
            </a:r>
            <a:r>
              <a:rPr lang="en-US" sz="1800" dirty="0" err="1">
                <a:solidFill>
                  <a:schemeClr val="tx1"/>
                </a:solidFill>
              </a:rPr>
              <a:t>diagonalized</a:t>
            </a:r>
            <a:r>
              <a:rPr lang="en-US" sz="1800" dirty="0">
                <a:solidFill>
                  <a:schemeClr val="tx1"/>
                </a:solidFill>
              </a:rPr>
              <a:t> define physical quarks:</a:t>
            </a:r>
            <a:r>
              <a:rPr lang="en-US" sz="1800" dirty="0"/>
              <a:t> </a:t>
            </a:r>
          </a:p>
          <a:p>
            <a:pPr>
              <a:buNone/>
            </a:pPr>
            <a:r>
              <a:rPr lang="en-US" sz="1800" dirty="0"/>
              <a:t> </a:t>
            </a:r>
          </a:p>
          <a:p>
            <a:pPr>
              <a:buNone/>
            </a:pPr>
            <a:endParaRPr lang="en-US" sz="1800" dirty="0"/>
          </a:p>
        </p:txBody>
      </p:sp>
      <p:pic>
        <p:nvPicPr>
          <p:cNvPr id="25" name="Picture 24" descr="latex-image-1.pdf"/>
          <p:cNvPicPr>
            <a:picLocks noChangeAspect="1"/>
          </p:cNvPicPr>
          <p:nvPr/>
        </p:nvPicPr>
        <p:blipFill>
          <a:blip r:embed="rId5"/>
          <a:stretch>
            <a:fillRect/>
          </a:stretch>
        </p:blipFill>
        <p:spPr>
          <a:xfrm>
            <a:off x="1600200" y="4165160"/>
            <a:ext cx="3139244" cy="787841"/>
          </a:xfrm>
          <a:prstGeom prst="rect">
            <a:avLst/>
          </a:prstGeom>
        </p:spPr>
      </p:pic>
      <p:pic>
        <p:nvPicPr>
          <p:cNvPr id="26" name="Picture 25" descr="latex-image-1.pdf"/>
          <p:cNvPicPr>
            <a:picLocks noChangeAspect="1"/>
          </p:cNvPicPr>
          <p:nvPr/>
        </p:nvPicPr>
        <p:blipFill>
          <a:blip r:embed="rId6"/>
          <a:stretch>
            <a:fillRect/>
          </a:stretch>
        </p:blipFill>
        <p:spPr>
          <a:xfrm>
            <a:off x="5181600" y="4149810"/>
            <a:ext cx="3200400" cy="803190"/>
          </a:xfrm>
          <a:prstGeom prst="rect">
            <a:avLst/>
          </a:prstGeom>
        </p:spPr>
      </p:pic>
      <p:pic>
        <p:nvPicPr>
          <p:cNvPr id="27" name="Picture 26" descr="latex-image-1.pdf"/>
          <p:cNvPicPr>
            <a:picLocks noChangeAspect="1"/>
          </p:cNvPicPr>
          <p:nvPr/>
        </p:nvPicPr>
        <p:blipFill>
          <a:blip r:embed="rId7"/>
          <a:stretch>
            <a:fillRect/>
          </a:stretch>
        </p:blipFill>
        <p:spPr>
          <a:xfrm>
            <a:off x="1524000" y="1600200"/>
            <a:ext cx="9144000" cy="952500"/>
          </a:xfrm>
          <a:prstGeom prst="rect">
            <a:avLst/>
          </a:prstGeom>
        </p:spPr>
      </p:pic>
      <p:pic>
        <p:nvPicPr>
          <p:cNvPr id="14" name="Picture 13" descr="latex-image-1.pdf"/>
          <p:cNvPicPr>
            <a:picLocks noChangeAspect="1"/>
          </p:cNvPicPr>
          <p:nvPr/>
        </p:nvPicPr>
        <p:blipFill>
          <a:blip r:embed="rId8"/>
          <a:stretch>
            <a:fillRect/>
          </a:stretch>
        </p:blipFill>
        <p:spPr>
          <a:xfrm>
            <a:off x="1524000" y="5486401"/>
            <a:ext cx="9144000" cy="610981"/>
          </a:xfrm>
          <a:prstGeom prst="rect">
            <a:avLst/>
          </a:prstGeom>
        </p:spPr>
      </p:pic>
      <p:pic>
        <p:nvPicPr>
          <p:cNvPr id="15" name="Picture 14" descr="latex-image-1.pdf"/>
          <p:cNvPicPr>
            <a:picLocks noChangeAspect="1"/>
          </p:cNvPicPr>
          <p:nvPr/>
        </p:nvPicPr>
        <p:blipFill>
          <a:blip r:embed="rId9"/>
          <a:stretch>
            <a:fillRect/>
          </a:stretch>
        </p:blipFill>
        <p:spPr>
          <a:xfrm>
            <a:off x="8801100" y="4406900"/>
            <a:ext cx="1104900" cy="317500"/>
          </a:xfrm>
          <a:prstGeom prst="rect">
            <a:avLst/>
          </a:prstGeom>
        </p:spPr>
      </p:pic>
      <p:sp>
        <p:nvSpPr>
          <p:cNvPr id="17" name="Rectangle 10"/>
          <p:cNvSpPr>
            <a:spLocks noChangeArrowheads="1"/>
          </p:cNvSpPr>
          <p:nvPr/>
        </p:nvSpPr>
        <p:spPr bwMode="auto">
          <a:xfrm>
            <a:off x="1524000" y="5029200"/>
            <a:ext cx="9144000" cy="457200"/>
          </a:xfrm>
          <a:prstGeom prst="rect">
            <a:avLst/>
          </a:prstGeom>
          <a:noFill/>
          <a:ln w="9525">
            <a:noFill/>
            <a:miter lim="800000"/>
            <a:headEnd/>
            <a:tailEnd/>
          </a:ln>
          <a:effectLst/>
        </p:spPr>
        <p:txBody>
          <a:bodyPr>
            <a:prstTxWarp prst="textNoShape">
              <a:avLst/>
            </a:prstTxWarp>
          </a:bodyPr>
          <a:lstStyle/>
          <a:p>
            <a:pPr>
              <a:buNone/>
            </a:pPr>
            <a:r>
              <a:rPr lang="en-US" sz="1800" dirty="0">
                <a:solidFill>
                  <a:schemeClr val="tx1"/>
                </a:solidFill>
              </a:rPr>
              <a:t>Mass part becomes: </a:t>
            </a:r>
          </a:p>
          <a:p>
            <a:pPr>
              <a:buNone/>
            </a:pPr>
            <a:endParaRPr lang="en-US" sz="1800" dirty="0"/>
          </a:p>
        </p:txBody>
      </p:sp>
      <p:sp>
        <p:nvSpPr>
          <p:cNvPr id="18"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21"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2" name="Slide Number Placeholder 1"/>
          <p:cNvSpPr>
            <a:spLocks noGrp="1"/>
          </p:cNvSpPr>
          <p:nvPr>
            <p:ph type="sldNum" sz="quarter" idx="10"/>
          </p:nvPr>
        </p:nvSpPr>
        <p:spPr/>
        <p:txBody>
          <a:bodyPr/>
          <a:lstStyle/>
          <a:p>
            <a:pPr>
              <a:defRPr/>
            </a:pPr>
            <a:fld id="{DC356C68-4517-1142-8AAC-02C93680EAD4}" type="slidenum">
              <a:rPr lang="en-US" altLang="x-none" smtClean="0"/>
              <a:pPr>
                <a:defRPr/>
              </a:pPr>
              <a:t>30</a:t>
            </a:fld>
            <a:endParaRPr lang="en-US" altLang="x-none"/>
          </a:p>
        </p:txBody>
      </p:sp>
    </p:spTree>
    <p:extLst>
      <p:ext uri="{BB962C8B-B14F-4D97-AF65-F5344CB8AC3E}">
        <p14:creationId xmlns:p14="http://schemas.microsoft.com/office/powerpoint/2010/main" val="171564979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61" name="Rectangle 9"/>
          <p:cNvSpPr>
            <a:spLocks noChangeArrowheads="1"/>
          </p:cNvSpPr>
          <p:nvPr/>
        </p:nvSpPr>
        <p:spPr bwMode="auto">
          <a:xfrm>
            <a:off x="1524000" y="76200"/>
            <a:ext cx="9144000" cy="387350"/>
          </a:xfrm>
          <a:prstGeom prst="rect">
            <a:avLst/>
          </a:prstGeom>
          <a:noFill/>
          <a:ln w="9525">
            <a:noFill/>
            <a:miter lim="800000"/>
            <a:headEnd/>
            <a:tailEnd/>
          </a:ln>
          <a:effectLst/>
        </p:spPr>
        <p:txBody>
          <a:bodyPr anchor="ctr">
            <a:prstTxWarp prst="textNoShape">
              <a:avLst/>
            </a:prstTxWarp>
          </a:bodyPr>
          <a:lstStyle/>
          <a:p>
            <a:pPr algn="ctr">
              <a:spcBef>
                <a:spcPct val="0"/>
              </a:spcBef>
              <a:buFontTx/>
              <a:buNone/>
            </a:pPr>
            <a:r>
              <a:rPr lang="gl-ES" sz="3000" b="1" dirty="0">
                <a:solidFill>
                  <a:srgbClr val="A50021"/>
                </a:solidFill>
              </a:rPr>
              <a:t>CP Violation in the Weak Sector of the SM (2)</a:t>
            </a:r>
            <a:endParaRPr lang="es-ES" sz="3000" b="1" dirty="0">
              <a:solidFill>
                <a:srgbClr val="A50021"/>
              </a:solidFill>
            </a:endParaRPr>
          </a:p>
        </p:txBody>
      </p:sp>
      <p:sp>
        <p:nvSpPr>
          <p:cNvPr id="305162" name="Rectangle 10"/>
          <p:cNvSpPr>
            <a:spLocks noChangeArrowheads="1"/>
          </p:cNvSpPr>
          <p:nvPr/>
        </p:nvSpPr>
        <p:spPr bwMode="auto">
          <a:xfrm>
            <a:off x="1524000" y="533400"/>
            <a:ext cx="9144000" cy="762000"/>
          </a:xfrm>
          <a:prstGeom prst="rect">
            <a:avLst/>
          </a:prstGeom>
          <a:noFill/>
          <a:ln w="9525">
            <a:noFill/>
            <a:miter lim="800000"/>
            <a:headEnd/>
            <a:tailEnd/>
          </a:ln>
          <a:effectLst/>
        </p:spPr>
        <p:txBody>
          <a:bodyPr>
            <a:prstTxWarp prst="textNoShape">
              <a:avLst/>
            </a:prstTxWarp>
          </a:bodyPr>
          <a:lstStyle/>
          <a:p>
            <a:r>
              <a:rPr lang="en-US" sz="1800" dirty="0">
                <a:solidFill>
                  <a:schemeClr val="tx1"/>
                </a:solidFill>
              </a:rPr>
              <a:t>How does this transformation change the rest of the </a:t>
            </a:r>
            <a:r>
              <a:rPr lang="en-US" sz="1800" dirty="0" err="1">
                <a:solidFill>
                  <a:schemeClr val="tx1"/>
                </a:solidFill>
              </a:rPr>
              <a:t>Lagrangian</a:t>
            </a:r>
            <a:r>
              <a:rPr lang="en-US" sz="1800" dirty="0">
                <a:solidFill>
                  <a:schemeClr val="tx1"/>
                </a:solidFill>
              </a:rPr>
              <a:t>?</a:t>
            </a:r>
          </a:p>
          <a:p>
            <a:r>
              <a:rPr lang="en-US" sz="1800" dirty="0">
                <a:solidFill>
                  <a:schemeClr val="tx1"/>
                </a:solidFill>
              </a:rPr>
              <a:t>Invariant except for one term:</a:t>
            </a:r>
          </a:p>
        </p:txBody>
      </p:sp>
      <p:pic>
        <p:nvPicPr>
          <p:cNvPr id="18" name="Picture 17" descr="latex-image-1.pdf"/>
          <p:cNvPicPr>
            <a:picLocks noChangeAspect="1"/>
          </p:cNvPicPr>
          <p:nvPr/>
        </p:nvPicPr>
        <p:blipFill>
          <a:blip r:embed="rId3"/>
          <a:stretch>
            <a:fillRect/>
          </a:stretch>
        </p:blipFill>
        <p:spPr>
          <a:xfrm>
            <a:off x="4432300" y="1371600"/>
            <a:ext cx="3797300" cy="419100"/>
          </a:xfrm>
          <a:prstGeom prst="rect">
            <a:avLst/>
          </a:prstGeom>
        </p:spPr>
      </p:pic>
      <p:pic>
        <p:nvPicPr>
          <p:cNvPr id="21" name="Picture 20" descr="latex-image-1.pdf"/>
          <p:cNvPicPr>
            <a:picLocks noChangeAspect="1"/>
          </p:cNvPicPr>
          <p:nvPr/>
        </p:nvPicPr>
        <p:blipFill>
          <a:blip r:embed="rId4"/>
          <a:stretch>
            <a:fillRect/>
          </a:stretch>
        </p:blipFill>
        <p:spPr>
          <a:xfrm>
            <a:off x="1752600" y="2394562"/>
            <a:ext cx="8763000" cy="1034438"/>
          </a:xfrm>
          <a:prstGeom prst="rect">
            <a:avLst/>
          </a:prstGeom>
        </p:spPr>
      </p:pic>
      <p:sp>
        <p:nvSpPr>
          <p:cNvPr id="22" name="Rectangle 10"/>
          <p:cNvSpPr>
            <a:spLocks noChangeArrowheads="1"/>
          </p:cNvSpPr>
          <p:nvPr/>
        </p:nvSpPr>
        <p:spPr bwMode="auto">
          <a:xfrm>
            <a:off x="1524000" y="1981200"/>
            <a:ext cx="9144000" cy="457200"/>
          </a:xfrm>
          <a:prstGeom prst="rect">
            <a:avLst/>
          </a:prstGeom>
          <a:noFill/>
          <a:ln w="9525">
            <a:noFill/>
            <a:miter lim="800000"/>
            <a:headEnd/>
            <a:tailEnd/>
          </a:ln>
          <a:effectLst/>
        </p:spPr>
        <p:txBody>
          <a:bodyPr>
            <a:prstTxWarp prst="textNoShape">
              <a:avLst/>
            </a:prstTxWarp>
          </a:bodyPr>
          <a:lstStyle/>
          <a:p>
            <a:r>
              <a:rPr lang="en-US" sz="1800" dirty="0">
                <a:solidFill>
                  <a:schemeClr val="tx1"/>
                </a:solidFill>
              </a:rPr>
              <a:t>Charged currents </a:t>
            </a:r>
            <a:r>
              <a:rPr lang="en-US" sz="1800" dirty="0">
                <a:solidFill>
                  <a:srgbClr val="FF0000"/>
                </a:solidFill>
              </a:rPr>
              <a:t>only term containing </a:t>
            </a:r>
            <a:r>
              <a:rPr lang="en-US" sz="1800" dirty="0" err="1">
                <a:solidFill>
                  <a:srgbClr val="FF0000"/>
                </a:solidFill>
              </a:rPr>
              <a:t>u</a:t>
            </a:r>
            <a:r>
              <a:rPr lang="en-US" sz="1800" dirty="0">
                <a:solidFill>
                  <a:srgbClr val="FF0000"/>
                </a:solidFill>
              </a:rPr>
              <a:t>-type and </a:t>
            </a:r>
            <a:r>
              <a:rPr lang="en-US" sz="1800" dirty="0" err="1">
                <a:solidFill>
                  <a:srgbClr val="FF0000"/>
                </a:solidFill>
              </a:rPr>
              <a:t>d</a:t>
            </a:r>
            <a:r>
              <a:rPr lang="en-US" sz="1800" dirty="0">
                <a:solidFill>
                  <a:srgbClr val="FF0000"/>
                </a:solidFill>
              </a:rPr>
              <a:t>-type quarks product</a:t>
            </a:r>
            <a:r>
              <a:rPr lang="en-US" sz="1800" dirty="0">
                <a:solidFill>
                  <a:schemeClr val="tx1"/>
                </a:solidFill>
              </a:rPr>
              <a:t>:</a:t>
            </a:r>
          </a:p>
        </p:txBody>
      </p:sp>
      <p:sp>
        <p:nvSpPr>
          <p:cNvPr id="23" name="Rectangle 10"/>
          <p:cNvSpPr>
            <a:spLocks noChangeArrowheads="1"/>
          </p:cNvSpPr>
          <p:nvPr/>
        </p:nvSpPr>
        <p:spPr bwMode="auto">
          <a:xfrm>
            <a:off x="1524000" y="3505200"/>
            <a:ext cx="9144000" cy="762000"/>
          </a:xfrm>
          <a:prstGeom prst="rect">
            <a:avLst/>
          </a:prstGeom>
          <a:noFill/>
          <a:ln w="9525">
            <a:noFill/>
            <a:miter lim="800000"/>
            <a:headEnd/>
            <a:tailEnd/>
          </a:ln>
          <a:effectLst/>
        </p:spPr>
        <p:txBody>
          <a:bodyPr>
            <a:prstTxWarp prst="textNoShape">
              <a:avLst/>
            </a:prstTxWarp>
          </a:bodyPr>
          <a:lstStyle/>
          <a:p>
            <a:r>
              <a:rPr lang="en-US" sz="1800" dirty="0">
                <a:solidFill>
                  <a:schemeClr val="tx1"/>
                </a:solidFill>
              </a:rPr>
              <a:t>Only term allowing flavor changes and breaking CP symmetry.</a:t>
            </a:r>
          </a:p>
          <a:p>
            <a:r>
              <a:rPr lang="en-US" sz="1800" dirty="0">
                <a:solidFill>
                  <a:schemeClr val="tx1"/>
                </a:solidFill>
              </a:rPr>
              <a:t>The product of the two U matrixes can be re-written as:</a:t>
            </a:r>
          </a:p>
        </p:txBody>
      </p:sp>
      <p:pic>
        <p:nvPicPr>
          <p:cNvPr id="28" name="Picture 27" descr="latex-image-1.pdf"/>
          <p:cNvPicPr>
            <a:picLocks noChangeAspect="1"/>
          </p:cNvPicPr>
          <p:nvPr/>
        </p:nvPicPr>
        <p:blipFill>
          <a:blip r:embed="rId5"/>
          <a:stretch>
            <a:fillRect/>
          </a:stretch>
        </p:blipFill>
        <p:spPr>
          <a:xfrm>
            <a:off x="3429000" y="4381500"/>
            <a:ext cx="4800600" cy="1104900"/>
          </a:xfrm>
          <a:prstGeom prst="rect">
            <a:avLst/>
          </a:prstGeom>
        </p:spPr>
      </p:pic>
      <p:sp>
        <p:nvSpPr>
          <p:cNvPr id="29" name="Rectangle 10"/>
          <p:cNvSpPr>
            <a:spLocks noChangeArrowheads="1"/>
          </p:cNvSpPr>
          <p:nvPr/>
        </p:nvSpPr>
        <p:spPr bwMode="auto">
          <a:xfrm>
            <a:off x="4038600" y="5638800"/>
            <a:ext cx="5638800" cy="457200"/>
          </a:xfrm>
          <a:prstGeom prst="rect">
            <a:avLst/>
          </a:prstGeom>
          <a:noFill/>
          <a:ln w="9525">
            <a:noFill/>
            <a:miter lim="800000"/>
            <a:headEnd/>
            <a:tailEnd/>
          </a:ln>
          <a:effectLst/>
        </p:spPr>
        <p:txBody>
          <a:bodyPr>
            <a:prstTxWarp prst="textNoShape">
              <a:avLst/>
            </a:prstTxWarp>
          </a:bodyPr>
          <a:lstStyle/>
          <a:p>
            <a:pPr>
              <a:buNone/>
            </a:pPr>
            <a:r>
              <a:rPr lang="en-US" sz="1800" dirty="0">
                <a:solidFill>
                  <a:srgbClr val="FF0000"/>
                </a:solidFill>
              </a:rPr>
              <a:t> </a:t>
            </a:r>
            <a:r>
              <a:rPr lang="en-US" sz="1800" dirty="0" err="1">
                <a:solidFill>
                  <a:srgbClr val="FF0000"/>
                </a:solidFill>
              </a:rPr>
              <a:t>Cabibbo-Kobayashi-Maskawa</a:t>
            </a:r>
            <a:r>
              <a:rPr lang="en-US" sz="1800" dirty="0">
                <a:solidFill>
                  <a:srgbClr val="FF0000"/>
                </a:solidFill>
              </a:rPr>
              <a:t> matrix.</a:t>
            </a:r>
          </a:p>
        </p:txBody>
      </p:sp>
      <p:sp>
        <p:nvSpPr>
          <p:cNvPr id="1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2" name="Slide Number Placeholder 1"/>
          <p:cNvSpPr>
            <a:spLocks noGrp="1"/>
          </p:cNvSpPr>
          <p:nvPr>
            <p:ph type="sldNum" sz="quarter" idx="10"/>
          </p:nvPr>
        </p:nvSpPr>
        <p:spPr/>
        <p:txBody>
          <a:bodyPr/>
          <a:lstStyle/>
          <a:p>
            <a:pPr>
              <a:defRPr/>
            </a:pPr>
            <a:fld id="{DC356C68-4517-1142-8AAC-02C93680EAD4}" type="slidenum">
              <a:rPr lang="en-US" altLang="x-none" smtClean="0"/>
              <a:pPr>
                <a:defRPr/>
              </a:pPr>
              <a:t>31</a:t>
            </a:fld>
            <a:endParaRPr lang="en-US" altLang="x-none"/>
          </a:p>
        </p:txBody>
      </p:sp>
    </p:spTree>
    <p:extLst>
      <p:ext uri="{BB962C8B-B14F-4D97-AF65-F5344CB8AC3E}">
        <p14:creationId xmlns:p14="http://schemas.microsoft.com/office/powerpoint/2010/main" val="129898634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684312"/>
          </a:xfrm>
        </p:spPr>
        <p:txBody>
          <a:bodyPr/>
          <a:lstStyle/>
          <a:p>
            <a:r>
              <a:rPr lang="es-ES" b="1" dirty="0">
                <a:solidFill>
                  <a:srgbClr val="A50021"/>
                </a:solidFill>
              </a:rPr>
              <a:t>CP </a:t>
            </a:r>
            <a:r>
              <a:rPr lang="es-ES" b="1" dirty="0" err="1">
                <a:solidFill>
                  <a:srgbClr val="A50021"/>
                </a:solidFill>
              </a:rPr>
              <a:t>violation</a:t>
            </a:r>
            <a:r>
              <a:rPr lang="es-ES" b="1" dirty="0">
                <a:solidFill>
                  <a:srgbClr val="A50021"/>
                </a:solidFill>
              </a:rPr>
              <a:t> in </a:t>
            </a:r>
            <a:r>
              <a:rPr lang="es-ES" b="1" dirty="0" err="1">
                <a:solidFill>
                  <a:srgbClr val="A50021"/>
                </a:solidFill>
              </a:rPr>
              <a:t>the</a:t>
            </a:r>
            <a:r>
              <a:rPr lang="es-ES" b="1" dirty="0">
                <a:solidFill>
                  <a:srgbClr val="A50021"/>
                </a:solidFill>
              </a:rPr>
              <a:t> SM</a:t>
            </a:r>
            <a:endParaRPr lang="en-US" dirty="0"/>
          </a:p>
        </p:txBody>
      </p:sp>
      <p:sp>
        <p:nvSpPr>
          <p:cNvPr id="3" name="Content Placeholder 2"/>
          <p:cNvSpPr>
            <a:spLocks noGrp="1"/>
          </p:cNvSpPr>
          <p:nvPr>
            <p:ph idx="1"/>
          </p:nvPr>
        </p:nvSpPr>
        <p:spPr>
          <a:xfrm>
            <a:off x="1604392" y="620688"/>
            <a:ext cx="8956104" cy="4224444"/>
          </a:xfrm>
        </p:spPr>
        <p:txBody>
          <a:bodyPr>
            <a:normAutofit/>
          </a:bodyPr>
          <a:lstStyle/>
          <a:p>
            <a:r>
              <a:rPr lang="en-US" sz="2400" dirty="0"/>
              <a:t>The vertex factor for calculating Feynman diagrams involving </a:t>
            </a:r>
            <a:r>
              <a:rPr lang="en-US" sz="2400" dirty="0" err="1"/>
              <a:t>flavour</a:t>
            </a:r>
            <a:r>
              <a:rPr lang="en-US" sz="2400" dirty="0"/>
              <a:t> </a:t>
            </a:r>
            <a:r>
              <a:rPr lang="en-US" sz="2400" dirty="0" err="1"/>
              <a:t>ud</a:t>
            </a:r>
            <a:r>
              <a:rPr lang="en-US" sz="2400" dirty="0"/>
              <a:t> change in the weak interaction is</a:t>
            </a:r>
          </a:p>
          <a:p>
            <a:endParaRPr lang="en-US" sz="2400" dirty="0"/>
          </a:p>
          <a:p>
            <a:r>
              <a:rPr lang="en-US" sz="2400" dirty="0"/>
              <a:t>Whereas for du transitions we have</a:t>
            </a:r>
          </a:p>
          <a:p>
            <a:endParaRPr lang="en-US" sz="2400" dirty="0"/>
          </a:p>
          <a:p>
            <a:r>
              <a:rPr lang="en-US" sz="2400" dirty="0"/>
              <a:t>In general</a:t>
            </a:r>
          </a:p>
          <a:p>
            <a:pPr lvl="1"/>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32</a:t>
            </a:fld>
            <a:endParaRPr lang="en-US" altLang="x-none"/>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082" y="1484785"/>
            <a:ext cx="3409094" cy="46090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408" y="2347626"/>
            <a:ext cx="3192760" cy="43330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728" y="3109484"/>
            <a:ext cx="6624736" cy="2911805"/>
          </a:xfrm>
          <a:prstGeom prst="rect">
            <a:avLst/>
          </a:prstGeom>
        </p:spPr>
      </p:pic>
      <p:sp>
        <p:nvSpPr>
          <p:cNvPr id="12"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3"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0876512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61" name="Rectangle 9"/>
          <p:cNvSpPr>
            <a:spLocks noChangeArrowheads="1"/>
          </p:cNvSpPr>
          <p:nvPr/>
        </p:nvSpPr>
        <p:spPr bwMode="auto">
          <a:xfrm>
            <a:off x="1524000" y="76200"/>
            <a:ext cx="9144000" cy="387350"/>
          </a:xfrm>
          <a:prstGeom prst="rect">
            <a:avLst/>
          </a:prstGeom>
          <a:noFill/>
          <a:ln w="9525">
            <a:noFill/>
            <a:miter lim="800000"/>
            <a:headEnd/>
            <a:tailEnd/>
          </a:ln>
          <a:effectLst/>
        </p:spPr>
        <p:txBody>
          <a:bodyPr anchor="ctr">
            <a:prstTxWarp prst="textNoShape">
              <a:avLst/>
            </a:prstTxWarp>
          </a:bodyPr>
          <a:lstStyle/>
          <a:p>
            <a:pPr algn="ctr">
              <a:spcBef>
                <a:spcPct val="0"/>
              </a:spcBef>
              <a:buFontTx/>
              <a:buNone/>
            </a:pPr>
            <a:r>
              <a:rPr lang="es-ES" sz="3000" b="1" dirty="0">
                <a:solidFill>
                  <a:srgbClr val="A50021"/>
                </a:solidFill>
              </a:rPr>
              <a:t>CKM</a:t>
            </a:r>
          </a:p>
        </p:txBody>
      </p:sp>
      <p:sp>
        <p:nvSpPr>
          <p:cNvPr id="305162" name="Rectangle 10"/>
          <p:cNvSpPr>
            <a:spLocks noChangeArrowheads="1"/>
          </p:cNvSpPr>
          <p:nvPr/>
        </p:nvSpPr>
        <p:spPr bwMode="auto">
          <a:xfrm>
            <a:off x="1524000" y="762000"/>
            <a:ext cx="9144000" cy="2895600"/>
          </a:xfrm>
          <a:prstGeom prst="rect">
            <a:avLst/>
          </a:prstGeom>
          <a:noFill/>
          <a:ln w="9525">
            <a:noFill/>
            <a:miter lim="800000"/>
            <a:headEnd/>
            <a:tailEnd/>
          </a:ln>
          <a:effectLst/>
        </p:spPr>
        <p:txBody>
          <a:bodyPr>
            <a:prstTxWarp prst="textNoShape">
              <a:avLst/>
            </a:prstTxWarp>
          </a:bodyPr>
          <a:lstStyle/>
          <a:p>
            <a:r>
              <a:rPr lang="en-US" sz="2400" dirty="0">
                <a:solidFill>
                  <a:schemeClr val="tx1"/>
                </a:solidFill>
              </a:rPr>
              <a:t>CKM matrix: unitary.</a:t>
            </a:r>
          </a:p>
          <a:p>
            <a:r>
              <a:rPr lang="en-US" sz="2400" dirty="0">
                <a:solidFill>
                  <a:schemeClr val="tx1"/>
                </a:solidFill>
              </a:rPr>
              <a:t>Minimum dimension to include a complex phase (</a:t>
            </a:r>
            <a:r>
              <a:rPr lang="en-US" sz="2400" dirty="0">
                <a:solidFill>
                  <a:srgbClr val="FF0000"/>
                </a:solidFill>
              </a:rPr>
              <a:t>CP violation</a:t>
            </a:r>
            <a:r>
              <a:rPr lang="en-US" sz="2400" dirty="0">
                <a:solidFill>
                  <a:schemeClr val="tx1"/>
                </a:solidFill>
              </a:rPr>
              <a:t>): 3.</a:t>
            </a:r>
          </a:p>
          <a:p>
            <a:r>
              <a:rPr lang="en-US" sz="2400" dirty="0">
                <a:solidFill>
                  <a:schemeClr val="tx1"/>
                </a:solidFill>
              </a:rPr>
              <a:t>3x3 complex unitary matrix: three mixing angles and one phase.</a:t>
            </a:r>
          </a:p>
          <a:p>
            <a:r>
              <a:rPr lang="en-US" sz="2400" dirty="0">
                <a:solidFill>
                  <a:schemeClr val="tx1"/>
                </a:solidFill>
              </a:rPr>
              <a:t>1973 </a:t>
            </a:r>
            <a:r>
              <a:rPr sz="2400" dirty="0">
                <a:solidFill>
                  <a:schemeClr val="tx1"/>
                </a:solidFill>
              </a:rPr>
              <a:t>M</a:t>
            </a:r>
            <a:r>
              <a:rPr lang="en-US" sz="2400" dirty="0" err="1">
                <a:solidFill>
                  <a:schemeClr val="tx1"/>
                </a:solidFill>
              </a:rPr>
              <a:t>akoto</a:t>
            </a:r>
            <a:r>
              <a:rPr sz="2400" dirty="0">
                <a:solidFill>
                  <a:schemeClr val="tx1"/>
                </a:solidFill>
              </a:rPr>
              <a:t> Kobayashi</a:t>
            </a:r>
            <a:r>
              <a:rPr lang="en-US" sz="2400" dirty="0">
                <a:solidFill>
                  <a:schemeClr val="tx1"/>
                </a:solidFill>
              </a:rPr>
              <a:t> &amp;</a:t>
            </a:r>
            <a:r>
              <a:rPr sz="2400" dirty="0">
                <a:solidFill>
                  <a:schemeClr val="tx1"/>
                </a:solidFill>
              </a:rPr>
              <a:t> T</a:t>
            </a:r>
            <a:r>
              <a:rPr lang="en-US" sz="2400" dirty="0" err="1">
                <a:solidFill>
                  <a:schemeClr val="tx1"/>
                </a:solidFill>
              </a:rPr>
              <a:t>oshihide</a:t>
            </a:r>
            <a:r>
              <a:rPr sz="2400" dirty="0">
                <a:solidFill>
                  <a:schemeClr val="tx1"/>
                </a:solidFill>
              </a:rPr>
              <a:t> Maskawa</a:t>
            </a:r>
            <a:r>
              <a:rPr lang="en-US" sz="2400" dirty="0">
                <a:solidFill>
                  <a:schemeClr val="tx1"/>
                </a:solidFill>
              </a:rPr>
              <a:t>: </a:t>
            </a:r>
            <a:r>
              <a:rPr lang="en-US" sz="2400" dirty="0">
                <a:solidFill>
                  <a:srgbClr val="FF0000"/>
                </a:solidFill>
              </a:rPr>
              <a:t>3 quark families. </a:t>
            </a:r>
          </a:p>
          <a:p>
            <a:r>
              <a:rPr lang="en-US" sz="2400" dirty="0">
                <a:solidFill>
                  <a:schemeClr val="tx1"/>
                </a:solidFill>
              </a:rPr>
              <a:t>Extended </a:t>
            </a:r>
            <a:r>
              <a:rPr lang="en-US" sz="2400" dirty="0" err="1">
                <a:solidFill>
                  <a:schemeClr val="tx1"/>
                </a:solidFill>
              </a:rPr>
              <a:t>Cabbibo</a:t>
            </a:r>
            <a:r>
              <a:rPr lang="en-US" sz="2400" dirty="0">
                <a:solidFill>
                  <a:schemeClr val="tx1"/>
                </a:solidFill>
              </a:rPr>
              <a:t> 1963 idea of a unitary matrix of 2 quark families to explain weak interaction mixing.</a:t>
            </a:r>
          </a:p>
          <a:p>
            <a:r>
              <a:rPr lang="en-US" sz="2400" dirty="0">
                <a:solidFill>
                  <a:schemeClr val="tx1"/>
                </a:solidFill>
              </a:rPr>
              <a:t>2008 Nobel Prize of Physics.</a:t>
            </a:r>
          </a:p>
        </p:txBody>
      </p:sp>
      <p:pic>
        <p:nvPicPr>
          <p:cNvPr id="20" name="Picture 19"/>
          <p:cNvPicPr>
            <a:picLocks noChangeAspect="1"/>
          </p:cNvPicPr>
          <p:nvPr/>
        </p:nvPicPr>
        <p:blipFill>
          <a:blip r:embed="rId3"/>
          <a:stretch>
            <a:fillRect/>
          </a:stretch>
        </p:blipFill>
        <p:spPr>
          <a:xfrm>
            <a:off x="6629400" y="4367349"/>
            <a:ext cx="1168400" cy="1652451"/>
          </a:xfrm>
          <a:prstGeom prst="rect">
            <a:avLst/>
          </a:prstGeom>
        </p:spPr>
      </p:pic>
      <p:pic>
        <p:nvPicPr>
          <p:cNvPr id="24" name="Picture 23"/>
          <p:cNvPicPr>
            <a:picLocks noChangeAspect="1"/>
          </p:cNvPicPr>
          <p:nvPr/>
        </p:nvPicPr>
        <p:blipFill>
          <a:blip r:embed="rId4"/>
          <a:stretch>
            <a:fillRect/>
          </a:stretch>
        </p:blipFill>
        <p:spPr>
          <a:xfrm>
            <a:off x="8871090" y="4356100"/>
            <a:ext cx="1187310" cy="1663700"/>
          </a:xfrm>
          <a:prstGeom prst="rect">
            <a:avLst/>
          </a:prstGeom>
        </p:spPr>
      </p:pic>
      <p:sp>
        <p:nvSpPr>
          <p:cNvPr id="25" name="TextBox 24"/>
          <p:cNvSpPr txBox="1"/>
          <p:nvPr/>
        </p:nvSpPr>
        <p:spPr>
          <a:xfrm>
            <a:off x="2667000" y="4648200"/>
            <a:ext cx="3124200" cy="1077218"/>
          </a:xfrm>
          <a:prstGeom prst="rect">
            <a:avLst/>
          </a:prstGeom>
          <a:noFill/>
        </p:spPr>
        <p:txBody>
          <a:bodyPr wrap="square" rtlCol="0">
            <a:spAutoFit/>
          </a:bodyPr>
          <a:lstStyle/>
          <a:p>
            <a:pPr>
              <a:buNone/>
            </a:pPr>
            <a:r>
              <a:rPr lang="en-US" sz="1600" dirty="0">
                <a:solidFill>
                  <a:srgbClr val="FF0000"/>
                </a:solidFill>
              </a:rPr>
              <a:t>KM predicted a 3</a:t>
            </a:r>
            <a:r>
              <a:rPr lang="en-US" sz="1600" baseline="30000" dirty="0">
                <a:solidFill>
                  <a:srgbClr val="FF0000"/>
                </a:solidFill>
              </a:rPr>
              <a:t>rd</a:t>
            </a:r>
            <a:r>
              <a:rPr lang="en-US" sz="1600" dirty="0">
                <a:solidFill>
                  <a:srgbClr val="FF0000"/>
                </a:solidFill>
              </a:rPr>
              <a:t> family of quarks in 1973 to accommodate CP violation. At the time only 3 quarks were know (</a:t>
            </a:r>
            <a:r>
              <a:rPr lang="en-US" sz="1600" dirty="0" err="1">
                <a:solidFill>
                  <a:srgbClr val="FF0000"/>
                </a:solidFill>
              </a:rPr>
              <a:t>u,d,s</a:t>
            </a:r>
            <a:r>
              <a:rPr lang="en-US" sz="1600" dirty="0">
                <a:solidFill>
                  <a:srgbClr val="FF0000"/>
                </a:solidFill>
              </a:rPr>
              <a:t>).</a:t>
            </a:r>
          </a:p>
        </p:txBody>
      </p:sp>
      <p:pic>
        <p:nvPicPr>
          <p:cNvPr id="26" name="Picture 25" descr="Nobel_medal.jpg"/>
          <p:cNvPicPr>
            <a:picLocks noChangeAspect="1"/>
          </p:cNvPicPr>
          <p:nvPr/>
        </p:nvPicPr>
        <p:blipFill>
          <a:blip r:embed="rId5"/>
          <a:stretch>
            <a:fillRect/>
          </a:stretch>
        </p:blipFill>
        <p:spPr>
          <a:xfrm>
            <a:off x="7848600" y="4953000"/>
            <a:ext cx="990600" cy="990600"/>
          </a:xfrm>
          <a:prstGeom prst="rect">
            <a:avLst/>
          </a:prstGeom>
        </p:spPr>
      </p:pic>
      <p:sp>
        <p:nvSpPr>
          <p:cNvPr id="11"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2" name="Slide Number Placeholder 1"/>
          <p:cNvSpPr>
            <a:spLocks noGrp="1"/>
          </p:cNvSpPr>
          <p:nvPr>
            <p:ph type="sldNum" sz="quarter" idx="10"/>
          </p:nvPr>
        </p:nvSpPr>
        <p:spPr/>
        <p:txBody>
          <a:bodyPr/>
          <a:lstStyle/>
          <a:p>
            <a:pPr>
              <a:defRPr/>
            </a:pPr>
            <a:fld id="{DC356C68-4517-1142-8AAC-02C93680EAD4}" type="slidenum">
              <a:rPr lang="en-US" altLang="x-none" smtClean="0"/>
              <a:pPr>
                <a:defRPr/>
              </a:pPr>
              <a:t>33</a:t>
            </a:fld>
            <a:endParaRPr lang="en-US" altLang="x-none"/>
          </a:p>
        </p:txBody>
      </p:sp>
    </p:spTree>
    <p:extLst>
      <p:ext uri="{BB962C8B-B14F-4D97-AF65-F5344CB8AC3E}">
        <p14:creationId xmlns:p14="http://schemas.microsoft.com/office/powerpoint/2010/main" val="111226352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684312"/>
          </a:xfrm>
        </p:spPr>
        <p:txBody>
          <a:bodyPr/>
          <a:lstStyle/>
          <a:p>
            <a:r>
              <a:rPr lang="es-ES" b="1" dirty="0">
                <a:solidFill>
                  <a:srgbClr val="A50021"/>
                </a:solidFill>
              </a:rPr>
              <a:t>CP </a:t>
            </a:r>
            <a:r>
              <a:rPr lang="es-ES" b="1" dirty="0" err="1">
                <a:solidFill>
                  <a:srgbClr val="A50021"/>
                </a:solidFill>
              </a:rPr>
              <a:t>violation</a:t>
            </a:r>
            <a:r>
              <a:rPr lang="es-ES" b="1" dirty="0">
                <a:solidFill>
                  <a:srgbClr val="A50021"/>
                </a:solidFill>
              </a:rPr>
              <a:t> in </a:t>
            </a:r>
            <a:r>
              <a:rPr lang="es-ES" b="1" dirty="0" err="1">
                <a:solidFill>
                  <a:srgbClr val="A50021"/>
                </a:solidFill>
              </a:rPr>
              <a:t>the</a:t>
            </a:r>
            <a:r>
              <a:rPr lang="es-ES" b="1" dirty="0">
                <a:solidFill>
                  <a:srgbClr val="A50021"/>
                </a:solidFill>
              </a:rPr>
              <a:t> SM</a:t>
            </a:r>
            <a:endParaRPr lang="en-US" dirty="0"/>
          </a:p>
        </p:txBody>
      </p:sp>
      <p:sp>
        <p:nvSpPr>
          <p:cNvPr id="3" name="Content Placeholder 2"/>
          <p:cNvSpPr>
            <a:spLocks noGrp="1"/>
          </p:cNvSpPr>
          <p:nvPr>
            <p:ph idx="1"/>
          </p:nvPr>
        </p:nvSpPr>
        <p:spPr>
          <a:xfrm>
            <a:off x="1604392" y="620688"/>
            <a:ext cx="8956104" cy="4176464"/>
          </a:xfrm>
        </p:spPr>
        <p:txBody>
          <a:bodyPr>
            <a:normAutofit fontScale="92500"/>
          </a:bodyPr>
          <a:lstStyle/>
          <a:p>
            <a:r>
              <a:rPr lang="en-US" sz="2000" dirty="0"/>
              <a:t>A general </a:t>
            </a:r>
            <a:r>
              <a:rPr lang="en-US" sz="2000" dirty="0" err="1"/>
              <a:t>nxn</a:t>
            </a:r>
            <a:r>
              <a:rPr lang="en-US" sz="2000" dirty="0"/>
              <a:t> orthogonal matrix depends on n(n-1)/2 angles, describing the rotations among the n dimension and (n-1)(n-2) phases. </a:t>
            </a:r>
          </a:p>
          <a:p>
            <a:r>
              <a:rPr lang="en-US" sz="2000" dirty="0"/>
              <a:t>The CKM matrix is 3x3 and can be described by three rotation angles and a complex phase (</a:t>
            </a:r>
            <a:r>
              <a:rPr lang="en-US" sz="2000" i="1" dirty="0" err="1"/>
              <a:t>s</a:t>
            </a:r>
            <a:r>
              <a:rPr lang="en-US" sz="2000" i="1" baseline="-25000" dirty="0" err="1"/>
              <a:t>ij</a:t>
            </a:r>
            <a:r>
              <a:rPr lang="en-US" sz="2000" i="1" dirty="0"/>
              <a:t> </a:t>
            </a:r>
            <a:r>
              <a:rPr lang="en-US" sz="2000" dirty="0"/>
              <a:t>= sin </a:t>
            </a:r>
            <a:r>
              <a:rPr lang="en-US" sz="2000" dirty="0" err="1"/>
              <a:t>φ</a:t>
            </a:r>
            <a:r>
              <a:rPr lang="en-US" sz="2000" i="1" baseline="-25000" dirty="0" err="1"/>
              <a:t>ij</a:t>
            </a:r>
            <a:r>
              <a:rPr lang="en-US" sz="2000" i="1" dirty="0"/>
              <a:t> </a:t>
            </a:r>
            <a:r>
              <a:rPr lang="en-US" sz="2000" dirty="0"/>
              <a:t>and </a:t>
            </a:r>
            <a:r>
              <a:rPr lang="en-US" sz="2000" i="1" dirty="0" err="1"/>
              <a:t>c</a:t>
            </a:r>
            <a:r>
              <a:rPr lang="en-US" sz="2000" i="1" baseline="-25000" dirty="0" err="1"/>
              <a:t>ij</a:t>
            </a:r>
            <a:r>
              <a:rPr lang="en-US" sz="2000" i="1" dirty="0"/>
              <a:t> </a:t>
            </a:r>
            <a:r>
              <a:rPr lang="en-US" sz="2000" dirty="0"/>
              <a:t>= </a:t>
            </a:r>
            <a:r>
              <a:rPr lang="en-US" sz="2000" dirty="0" err="1"/>
              <a:t>cosφ</a:t>
            </a:r>
            <a:r>
              <a:rPr lang="en-US" sz="2000" i="1" baseline="-25000" dirty="0" err="1"/>
              <a:t>ij</a:t>
            </a:r>
            <a:r>
              <a:rPr lang="en-US" sz="2000" dirty="0"/>
              <a:t>):</a:t>
            </a:r>
          </a:p>
          <a:p>
            <a:endParaRPr lang="en-US" sz="2000" i="1" dirty="0"/>
          </a:p>
          <a:p>
            <a:endParaRPr lang="en-US" sz="2000" i="1" dirty="0"/>
          </a:p>
          <a:p>
            <a:endParaRPr lang="en-US" sz="2000" i="1" dirty="0"/>
          </a:p>
          <a:p>
            <a:endParaRPr lang="en-US" sz="2000" i="1" dirty="0"/>
          </a:p>
          <a:p>
            <a:r>
              <a:rPr lang="en-US" sz="2000" dirty="0"/>
              <a:t>The elements of the CKM matrix are measured from the </a:t>
            </a:r>
            <a:r>
              <a:rPr lang="en-US" sz="2000" dirty="0" err="1"/>
              <a:t>flavour</a:t>
            </a:r>
            <a:r>
              <a:rPr lang="en-US" sz="2000" dirty="0"/>
              <a:t> initial or final state eigenstates (mesons or baryons containing the corresponding quark).</a:t>
            </a:r>
          </a:p>
          <a:p>
            <a:r>
              <a:rPr lang="en-US" sz="2400" i="1" dirty="0"/>
              <a:t>|</a:t>
            </a:r>
            <a:r>
              <a:rPr lang="en-US" sz="2400" i="1" dirty="0" err="1"/>
              <a:t>V</a:t>
            </a:r>
            <a:r>
              <a:rPr lang="en-US" sz="2400" i="1" baseline="-25000" dirty="0" err="1"/>
              <a:t>ud</a:t>
            </a:r>
            <a:r>
              <a:rPr lang="en-US" sz="2400" i="1" dirty="0"/>
              <a:t>| </a:t>
            </a:r>
            <a:r>
              <a:rPr lang="en-US" sz="2400" dirty="0"/>
              <a:t>is determined from </a:t>
            </a:r>
            <a:r>
              <a:rPr lang="en-US" sz="2400" dirty="0" err="1"/>
              <a:t>superallowed</a:t>
            </a:r>
            <a:r>
              <a:rPr lang="en-US" sz="2400" dirty="0"/>
              <a:t> nuclear β-decays. </a:t>
            </a:r>
            <a:br>
              <a:rPr lang="en-US" sz="2400" dirty="0"/>
            </a:br>
            <a:endParaRPr lang="en-US" sz="2400" dirty="0"/>
          </a:p>
          <a:p>
            <a:endParaRPr lang="en-US" sz="24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34</a:t>
            </a:fld>
            <a:endParaRPr lang="en-US" altLang="x-none"/>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040" y="2204864"/>
            <a:ext cx="8172400" cy="9511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873" y="4509121"/>
            <a:ext cx="5221079" cy="152481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8056" y="4509120"/>
            <a:ext cx="3059832" cy="370668"/>
          </a:xfrm>
          <a:prstGeom prst="rect">
            <a:avLst/>
          </a:prstGeom>
        </p:spPr>
      </p:pic>
      <p:sp>
        <p:nvSpPr>
          <p:cNvPr id="13"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4"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21009781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5"/>
            <a:ext cx="8763000" cy="662683"/>
          </a:xfrm>
        </p:spPr>
        <p:txBody>
          <a:bodyPr/>
          <a:lstStyle/>
          <a:p>
            <a:r>
              <a:rPr lang="es-ES" b="1" dirty="0">
                <a:solidFill>
                  <a:srgbClr val="A50021"/>
                </a:solidFill>
              </a:rPr>
              <a:t>CP </a:t>
            </a:r>
            <a:r>
              <a:rPr lang="es-ES" b="1" dirty="0" err="1">
                <a:solidFill>
                  <a:srgbClr val="A50021"/>
                </a:solidFill>
              </a:rPr>
              <a:t>violation</a:t>
            </a:r>
            <a:r>
              <a:rPr lang="es-ES" b="1" dirty="0">
                <a:solidFill>
                  <a:srgbClr val="A50021"/>
                </a:solidFill>
              </a:rPr>
              <a:t> in </a:t>
            </a:r>
            <a:r>
              <a:rPr lang="es-ES" b="1" dirty="0" err="1">
                <a:solidFill>
                  <a:srgbClr val="A50021"/>
                </a:solidFill>
              </a:rPr>
              <a:t>the</a:t>
            </a:r>
            <a:r>
              <a:rPr lang="es-ES" b="1" dirty="0">
                <a:solidFill>
                  <a:srgbClr val="A50021"/>
                </a:solidFill>
              </a:rPr>
              <a:t> SM</a:t>
            </a:r>
            <a:endParaRPr lang="en-US" dirty="0"/>
          </a:p>
        </p:txBody>
      </p:sp>
      <p:sp>
        <p:nvSpPr>
          <p:cNvPr id="3" name="Content Placeholder 2"/>
          <p:cNvSpPr>
            <a:spLocks noGrp="1"/>
          </p:cNvSpPr>
          <p:nvPr>
            <p:ph idx="1"/>
          </p:nvPr>
        </p:nvSpPr>
        <p:spPr>
          <a:xfrm>
            <a:off x="1631504" y="620689"/>
            <a:ext cx="8884096" cy="4525963"/>
          </a:xfrm>
        </p:spPr>
        <p:txBody>
          <a:bodyPr/>
          <a:lstStyle/>
          <a:p>
            <a:r>
              <a:rPr lang="en-US" sz="2000" dirty="0"/>
              <a:t>|</a:t>
            </a:r>
            <a:r>
              <a:rPr lang="en-US" sz="2000" i="1" dirty="0" err="1"/>
              <a:t>V</a:t>
            </a:r>
            <a:r>
              <a:rPr lang="en-US" sz="2000" i="1" baseline="-25000" dirty="0" err="1"/>
              <a:t>us</a:t>
            </a:r>
            <a:r>
              <a:rPr lang="en-US" sz="2000" dirty="0"/>
              <a:t>|: is obtained analyzing semi-</a:t>
            </a:r>
            <a:r>
              <a:rPr lang="en-US" sz="2000" dirty="0" err="1"/>
              <a:t>leptonic</a:t>
            </a:r>
            <a:r>
              <a:rPr lang="en-US" sz="2000" dirty="0"/>
              <a:t> </a:t>
            </a:r>
            <a:r>
              <a:rPr lang="en-US" sz="2000" i="1" dirty="0"/>
              <a:t>K</a:t>
            </a:r>
            <a:r>
              <a:rPr lang="en-US" sz="2000" dirty="0"/>
              <a:t>-decays.</a:t>
            </a:r>
          </a:p>
          <a:p>
            <a:endParaRPr lang="en-US" sz="2000" dirty="0"/>
          </a:p>
          <a:p>
            <a:endParaRPr lang="en-US" sz="2000" dirty="0"/>
          </a:p>
          <a:p>
            <a:endParaRPr lang="en-US" sz="2000" dirty="0"/>
          </a:p>
          <a:p>
            <a:endParaRPr lang="en-US" sz="2000" dirty="0"/>
          </a:p>
          <a:p>
            <a:endParaRPr lang="en-US" sz="2000" dirty="0"/>
          </a:p>
          <a:p>
            <a:r>
              <a:rPr lang="en-US" sz="2000" dirty="0"/>
              <a:t>|</a:t>
            </a:r>
            <a:r>
              <a:rPr lang="en-US" sz="2000" i="1" dirty="0" err="1"/>
              <a:t>V</a:t>
            </a:r>
            <a:r>
              <a:rPr lang="en-US" sz="2000" i="1" baseline="-25000" dirty="0" err="1"/>
              <a:t>cd</a:t>
            </a:r>
            <a:r>
              <a:rPr lang="en-US" sz="2000" dirty="0"/>
              <a:t>|: Is obtained by the analysis of neutrino and anti-neutrino induced charm-particle production of the valence d-quark in a neutron (or proton) and on </a:t>
            </a:r>
            <a:r>
              <a:rPr lang="en-US" sz="2000" dirty="0" err="1"/>
              <a:t>semileptonic</a:t>
            </a:r>
            <a:r>
              <a:rPr lang="en-US" sz="2000" dirty="0"/>
              <a:t> charm decays.</a:t>
            </a:r>
          </a:p>
          <a:p>
            <a:endParaRPr lang="en-US" sz="20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35</a:t>
            </a:fld>
            <a:endParaRPr lang="en-US" altLang="x-none"/>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516" y="987560"/>
            <a:ext cx="7040484" cy="179931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912" y="1101770"/>
            <a:ext cx="3188444" cy="46162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7244" y="3885452"/>
            <a:ext cx="6355101" cy="220784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9992" y="3890225"/>
            <a:ext cx="2642365" cy="370858"/>
          </a:xfrm>
          <a:prstGeom prst="rect">
            <a:avLst/>
          </a:prstGeom>
        </p:spPr>
      </p:pic>
      <p:sp>
        <p:nvSpPr>
          <p:cNvPr id="11"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1740361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7258"/>
            <a:ext cx="8763000" cy="583430"/>
          </a:xfrm>
        </p:spPr>
        <p:txBody>
          <a:bodyPr/>
          <a:lstStyle/>
          <a:p>
            <a:r>
              <a:rPr lang="es-ES" b="1" dirty="0">
                <a:solidFill>
                  <a:srgbClr val="A50021"/>
                </a:solidFill>
              </a:rPr>
              <a:t>CP </a:t>
            </a:r>
            <a:r>
              <a:rPr lang="es-ES" b="1" dirty="0" err="1">
                <a:solidFill>
                  <a:srgbClr val="A50021"/>
                </a:solidFill>
              </a:rPr>
              <a:t>violation</a:t>
            </a:r>
            <a:r>
              <a:rPr lang="es-ES" b="1" dirty="0">
                <a:solidFill>
                  <a:srgbClr val="A50021"/>
                </a:solidFill>
              </a:rPr>
              <a:t> in </a:t>
            </a:r>
            <a:r>
              <a:rPr lang="es-ES" b="1" dirty="0" err="1">
                <a:solidFill>
                  <a:srgbClr val="A50021"/>
                </a:solidFill>
              </a:rPr>
              <a:t>the</a:t>
            </a:r>
            <a:r>
              <a:rPr lang="es-ES" b="1" dirty="0">
                <a:solidFill>
                  <a:srgbClr val="A50021"/>
                </a:solidFill>
              </a:rPr>
              <a:t> SM</a:t>
            </a:r>
            <a:endParaRPr lang="en-US" dirty="0"/>
          </a:p>
        </p:txBody>
      </p:sp>
      <p:sp>
        <p:nvSpPr>
          <p:cNvPr id="3" name="Content Placeholder 2"/>
          <p:cNvSpPr>
            <a:spLocks noGrp="1"/>
          </p:cNvSpPr>
          <p:nvPr>
            <p:ph idx="1"/>
          </p:nvPr>
        </p:nvSpPr>
        <p:spPr>
          <a:xfrm>
            <a:off x="1631504" y="548681"/>
            <a:ext cx="8884096" cy="4525963"/>
          </a:xfrm>
        </p:spPr>
        <p:txBody>
          <a:bodyPr/>
          <a:lstStyle/>
          <a:p>
            <a:r>
              <a:rPr lang="en-US" sz="2000" dirty="0"/>
              <a:t>|</a:t>
            </a:r>
            <a:r>
              <a:rPr lang="en-US" sz="2000" i="1" dirty="0" err="1"/>
              <a:t>V</a:t>
            </a:r>
            <a:r>
              <a:rPr lang="en-US" sz="2000" i="1" baseline="-25000" dirty="0" err="1"/>
              <a:t>cs</a:t>
            </a:r>
            <a:r>
              <a:rPr lang="en-US" sz="2000" dirty="0"/>
              <a:t>|: Main matrix element relevant for decay modes of the charm quark. Obtained analyzing semi-</a:t>
            </a:r>
            <a:r>
              <a:rPr lang="en-US" sz="2000" dirty="0" err="1"/>
              <a:t>leptonic</a:t>
            </a:r>
            <a:r>
              <a:rPr lang="en-US" sz="2000" dirty="0"/>
              <a:t> </a:t>
            </a:r>
            <a:r>
              <a:rPr lang="en-US" sz="2000" i="1" dirty="0"/>
              <a:t>D</a:t>
            </a:r>
            <a:r>
              <a:rPr lang="en-US" sz="2000" dirty="0"/>
              <a:t>-decays The major uncertainty is due to the form-factor of the D-meson. </a:t>
            </a:r>
          </a:p>
          <a:p>
            <a:endParaRPr lang="en-US" sz="2000" dirty="0"/>
          </a:p>
          <a:p>
            <a:endParaRPr lang="en-US" sz="2000" dirty="0"/>
          </a:p>
          <a:p>
            <a:endParaRPr lang="en-US" sz="2000" dirty="0"/>
          </a:p>
          <a:p>
            <a:endParaRPr lang="en-US" sz="2000" dirty="0"/>
          </a:p>
          <a:p>
            <a:endParaRPr lang="en-US" sz="2000" dirty="0"/>
          </a:p>
          <a:p>
            <a:r>
              <a:rPr lang="en-US" sz="2000" dirty="0"/>
              <a:t>|</a:t>
            </a:r>
            <a:r>
              <a:rPr lang="en-US" sz="2000" i="1" dirty="0" err="1"/>
              <a:t>V</a:t>
            </a:r>
            <a:r>
              <a:rPr lang="en-US" sz="2000" i="1" baseline="-25000" dirty="0" err="1"/>
              <a:t>cb</a:t>
            </a:r>
            <a:r>
              <a:rPr lang="en-US" sz="2000" dirty="0"/>
              <a:t>|: Determined from the </a:t>
            </a:r>
            <a:r>
              <a:rPr lang="en-US" sz="2000" i="1" dirty="0"/>
              <a:t>B</a:t>
            </a:r>
            <a:r>
              <a:rPr lang="en-US" sz="2000" baseline="30000" dirty="0"/>
              <a:t>0</a:t>
            </a:r>
            <a:r>
              <a:rPr lang="en-US" sz="2000" dirty="0"/>
              <a:t> →</a:t>
            </a:r>
            <a:r>
              <a:rPr lang="en-US" sz="2000" i="1" dirty="0"/>
              <a:t>D</a:t>
            </a:r>
            <a:r>
              <a:rPr lang="en-US" sz="2000" baseline="30000" dirty="0"/>
              <a:t>∗-</a:t>
            </a:r>
            <a:r>
              <a:rPr lang="en-US" sz="2000" i="1" dirty="0" err="1"/>
              <a:t>l</a:t>
            </a:r>
            <a:r>
              <a:rPr lang="en-US" sz="2000" baseline="30000" dirty="0" err="1"/>
              <a:t>+</a:t>
            </a:r>
            <a:r>
              <a:rPr lang="en-US" sz="2000" i="1" dirty="0" err="1"/>
              <a:t>ν</a:t>
            </a:r>
            <a:r>
              <a:rPr lang="en-US" sz="2000" i="1" baseline="-25000" dirty="0" err="1"/>
              <a:t>l</a:t>
            </a:r>
            <a:r>
              <a:rPr lang="en-US" sz="2000" dirty="0"/>
              <a:t> decay. A large amount of data is available on these decays from LEP and lower energy </a:t>
            </a:r>
            <a:r>
              <a:rPr lang="en-US" sz="2000" dirty="0" err="1"/>
              <a:t>e</a:t>
            </a:r>
            <a:r>
              <a:rPr lang="en-US" sz="2000" baseline="30000" dirty="0" err="1"/>
              <a:t>+</a:t>
            </a:r>
            <a:r>
              <a:rPr lang="en-US" sz="2000" dirty="0" err="1"/>
              <a:t>e</a:t>
            </a:r>
            <a:r>
              <a:rPr lang="en-US" sz="2000" baseline="30000" dirty="0"/>
              <a:t>−</a:t>
            </a:r>
            <a:r>
              <a:rPr lang="en-US" sz="2000" dirty="0"/>
              <a:t> accelerators.</a:t>
            </a:r>
          </a:p>
          <a:p>
            <a:endParaRPr lang="en-US" sz="20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36</a:t>
            </a:fld>
            <a:endParaRPr lang="en-US" altLang="x-none"/>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128" y="1547944"/>
            <a:ext cx="7092280" cy="173704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267" y="1412776"/>
            <a:ext cx="2803128" cy="44203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561" y="4149081"/>
            <a:ext cx="7923003" cy="1970271"/>
          </a:xfrm>
          <a:prstGeom prst="rect">
            <a:avLst/>
          </a:prstGeom>
        </p:spPr>
      </p:pic>
      <p:cxnSp>
        <p:nvCxnSpPr>
          <p:cNvPr id="15" name="Straight Connector 14"/>
          <p:cNvCxnSpPr/>
          <p:nvPr/>
        </p:nvCxnSpPr>
        <p:spPr bwMode="auto">
          <a:xfrm>
            <a:off x="5663952" y="3429000"/>
            <a:ext cx="144016" cy="0"/>
          </a:xfrm>
          <a:prstGeom prst="line">
            <a:avLst/>
          </a:prstGeom>
          <a:noFill/>
          <a:ln w="19050" cap="flat" cmpd="sng" algn="ctr">
            <a:solidFill>
              <a:schemeClr val="tx1"/>
            </a:solidFill>
            <a:prstDash val="solid"/>
            <a:round/>
            <a:headEnd type="none" w="med" len="med"/>
            <a:tailEnd type="none" w="med" len="med"/>
          </a:ln>
          <a:effectLst/>
        </p:spPr>
      </p:cxn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1984" y="4165580"/>
            <a:ext cx="3136652" cy="435336"/>
          </a:xfrm>
          <a:prstGeom prst="rect">
            <a:avLst/>
          </a:prstGeom>
        </p:spPr>
      </p:pic>
      <p:sp>
        <p:nvSpPr>
          <p:cNvPr id="19"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2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8921403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8384"/>
            <a:ext cx="8763000" cy="828328"/>
          </a:xfrm>
        </p:spPr>
        <p:txBody>
          <a:bodyPr/>
          <a:lstStyle/>
          <a:p>
            <a:r>
              <a:rPr lang="es-ES" b="1" dirty="0">
                <a:solidFill>
                  <a:srgbClr val="A50021"/>
                </a:solidFill>
              </a:rPr>
              <a:t>CP </a:t>
            </a:r>
            <a:r>
              <a:rPr lang="es-ES" b="1" dirty="0" err="1">
                <a:solidFill>
                  <a:srgbClr val="A50021"/>
                </a:solidFill>
              </a:rPr>
              <a:t>violation</a:t>
            </a:r>
            <a:r>
              <a:rPr lang="es-ES" b="1" dirty="0">
                <a:solidFill>
                  <a:srgbClr val="A50021"/>
                </a:solidFill>
              </a:rPr>
              <a:t> in </a:t>
            </a:r>
            <a:r>
              <a:rPr lang="es-ES" b="1" dirty="0" err="1">
                <a:solidFill>
                  <a:srgbClr val="A50021"/>
                </a:solidFill>
              </a:rPr>
              <a:t>the</a:t>
            </a:r>
            <a:r>
              <a:rPr lang="es-ES" b="1" dirty="0">
                <a:solidFill>
                  <a:srgbClr val="A50021"/>
                </a:solidFill>
              </a:rPr>
              <a:t> SM</a:t>
            </a:r>
            <a:endParaRPr lang="en-US" dirty="0"/>
          </a:p>
        </p:txBody>
      </p:sp>
      <p:sp>
        <p:nvSpPr>
          <p:cNvPr id="3" name="Content Placeholder 2"/>
          <p:cNvSpPr>
            <a:spLocks noGrp="1"/>
          </p:cNvSpPr>
          <p:nvPr>
            <p:ph idx="1"/>
          </p:nvPr>
        </p:nvSpPr>
        <p:spPr>
          <a:xfrm>
            <a:off x="1640904" y="764704"/>
            <a:ext cx="8991600" cy="5256584"/>
          </a:xfrm>
        </p:spPr>
        <p:txBody>
          <a:bodyPr>
            <a:normAutofit/>
          </a:bodyPr>
          <a:lstStyle/>
          <a:p>
            <a:r>
              <a:rPr lang="hr-HR" sz="2000" dirty="0"/>
              <a:t>|</a:t>
            </a:r>
            <a:r>
              <a:rPr lang="hr-HR" sz="2000" i="1" dirty="0" err="1"/>
              <a:t>V</a:t>
            </a:r>
            <a:r>
              <a:rPr lang="hr-HR" sz="2000" i="1" baseline="-25000" dirty="0" err="1"/>
              <a:t>ub</a:t>
            </a:r>
            <a:r>
              <a:rPr lang="hr-HR" sz="2000" dirty="0"/>
              <a:t>| </a:t>
            </a:r>
            <a:r>
              <a:rPr lang="hr-HR" sz="2000" dirty="0" err="1"/>
              <a:t>from</a:t>
            </a:r>
            <a:r>
              <a:rPr lang="hr-HR" sz="2000" dirty="0"/>
              <a:t> </a:t>
            </a:r>
            <a:r>
              <a:rPr lang="hr-HR" sz="2000" dirty="0" err="1"/>
              <a:t>inclusive</a:t>
            </a:r>
            <a:r>
              <a:rPr lang="hr-HR" sz="2000" dirty="0"/>
              <a:t>                       </a:t>
            </a:r>
            <a:r>
              <a:rPr lang="hr-HR" sz="2000" dirty="0" err="1"/>
              <a:t>analises</a:t>
            </a:r>
            <a:r>
              <a:rPr lang="hr-HR" sz="2000" dirty="0"/>
              <a:t>:  </a:t>
            </a:r>
          </a:p>
          <a:p>
            <a:r>
              <a:rPr lang="hr-HR" sz="2000" dirty="0"/>
              <a:t>|</a:t>
            </a:r>
            <a:r>
              <a:rPr lang="hr-HR" sz="2000" i="1" dirty="0" err="1"/>
              <a:t>V</a:t>
            </a:r>
            <a:r>
              <a:rPr lang="hr-HR" sz="2000" i="1" baseline="-25000" dirty="0" err="1"/>
              <a:t>td</a:t>
            </a:r>
            <a:r>
              <a:rPr lang="hr-HR" sz="2000" dirty="0"/>
              <a:t>| </a:t>
            </a:r>
            <a:r>
              <a:rPr lang="hr-HR" sz="2000" dirty="0" err="1"/>
              <a:t>and</a:t>
            </a:r>
            <a:r>
              <a:rPr lang="hr-HR" sz="2000" dirty="0"/>
              <a:t> |</a:t>
            </a:r>
            <a:r>
              <a:rPr lang="hr-HR" sz="2000" i="1" dirty="0" err="1"/>
              <a:t>V</a:t>
            </a:r>
            <a:r>
              <a:rPr lang="hr-HR" sz="2000" i="1" baseline="-25000" dirty="0" err="1"/>
              <a:t>ts</a:t>
            </a:r>
            <a:r>
              <a:rPr lang="hr-HR" sz="2000" dirty="0"/>
              <a:t>|: </a:t>
            </a:r>
          </a:p>
          <a:p>
            <a:pPr lvl="1"/>
            <a:r>
              <a:rPr lang="hr-HR" sz="2000" dirty="0"/>
              <a:t>Top </a:t>
            </a:r>
            <a:r>
              <a:rPr lang="hr-HR" sz="2000" dirty="0" err="1"/>
              <a:t>quark</a:t>
            </a:r>
            <a:r>
              <a:rPr lang="hr-HR" sz="2000" dirty="0"/>
              <a:t> </a:t>
            </a:r>
            <a:r>
              <a:rPr lang="hr-HR" sz="2000" dirty="0" err="1"/>
              <a:t>matrix</a:t>
            </a:r>
            <a:r>
              <a:rPr lang="hr-HR" sz="2000" dirty="0"/>
              <a:t> </a:t>
            </a:r>
            <a:r>
              <a:rPr lang="hr-HR" sz="2000" dirty="0" err="1"/>
              <a:t>elements</a:t>
            </a:r>
            <a:r>
              <a:rPr lang="hr-HR" sz="2000" dirty="0"/>
              <a:t> </a:t>
            </a:r>
            <a:r>
              <a:rPr lang="en-US" sz="2000" dirty="0"/>
              <a:t>cannot be measured from tree-level top-quark decays.</a:t>
            </a:r>
          </a:p>
          <a:p>
            <a:pPr lvl="1"/>
            <a:r>
              <a:rPr lang="en-US" sz="2000" dirty="0"/>
              <a:t> These elements are probed through loop diagrams</a:t>
            </a:r>
          </a:p>
          <a:p>
            <a:pPr lvl="1"/>
            <a:endParaRPr lang="en-US" sz="2000" dirty="0"/>
          </a:p>
          <a:p>
            <a:pPr lvl="1"/>
            <a:endParaRPr lang="en-US" sz="2000" dirty="0"/>
          </a:p>
          <a:p>
            <a:pPr lvl="1"/>
            <a:endParaRPr lang="en-US" sz="2000" dirty="0"/>
          </a:p>
          <a:p>
            <a:pPr lvl="1"/>
            <a:endParaRPr lang="en-US" sz="2000" dirty="0"/>
          </a:p>
          <a:p>
            <a:pPr lvl="1"/>
            <a:r>
              <a:rPr lang="en-US" sz="2000" dirty="0"/>
              <a:t>The reason for the previous matrix elements to remain not accessible is that top decays into something different than </a:t>
            </a:r>
            <a:r>
              <a:rPr lang="en-US" sz="2000" dirty="0" err="1"/>
              <a:t>Wb</a:t>
            </a:r>
            <a:r>
              <a:rPr lang="en-US" sz="2000" dirty="0"/>
              <a:t> remains unobserved.</a:t>
            </a:r>
          </a:p>
          <a:p>
            <a:r>
              <a:rPr lang="en-US" sz="2000" dirty="0"/>
              <a:t>CDF, D0, ATLAS and CMS measured the ratio of branching ratios    Br(</a:t>
            </a:r>
            <a:r>
              <a:rPr lang="en-US" sz="2000" dirty="0" err="1"/>
              <a:t>t→W</a:t>
            </a:r>
            <a:r>
              <a:rPr lang="en-US" sz="2000" dirty="0"/>
              <a:t> b)/Br(</a:t>
            </a:r>
            <a:r>
              <a:rPr lang="en-US" sz="2000" dirty="0" err="1"/>
              <a:t>t→Wq</a:t>
            </a:r>
            <a:r>
              <a:rPr lang="en-US" sz="2000" dirty="0"/>
              <a:t>) finding the 95% CL:</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37</a:t>
            </a:fld>
            <a:endParaRPr lang="en-US" altLang="x-none"/>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768" y="2636913"/>
            <a:ext cx="3099172" cy="111602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844" y="5464811"/>
            <a:ext cx="3023096" cy="444573"/>
          </a:xfrm>
          <a:prstGeom prst="rect">
            <a:avLst/>
          </a:prstGeom>
        </p:spPr>
      </p:pic>
      <p:sp>
        <p:nvSpPr>
          <p:cNvPr id="9"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3792" y="836712"/>
            <a:ext cx="1527200" cy="30319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080" y="764952"/>
            <a:ext cx="3035300" cy="431800"/>
          </a:xfrm>
          <a:prstGeom prst="rect">
            <a:avLst/>
          </a:prstGeom>
        </p:spPr>
      </p:pic>
    </p:spTree>
    <p:extLst>
      <p:ext uri="{BB962C8B-B14F-4D97-AF65-F5344CB8AC3E}">
        <p14:creationId xmlns:p14="http://schemas.microsoft.com/office/powerpoint/2010/main" val="764027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900336"/>
          </a:xfrm>
        </p:spPr>
        <p:txBody>
          <a:bodyPr/>
          <a:lstStyle/>
          <a:p>
            <a:r>
              <a:rPr lang="es-ES" b="1" dirty="0">
                <a:solidFill>
                  <a:srgbClr val="A50021"/>
                </a:solidFill>
              </a:rPr>
              <a:t>CP </a:t>
            </a:r>
            <a:r>
              <a:rPr lang="es-ES" b="1" dirty="0" err="1">
                <a:solidFill>
                  <a:srgbClr val="A50021"/>
                </a:solidFill>
              </a:rPr>
              <a:t>violation</a:t>
            </a:r>
            <a:r>
              <a:rPr lang="es-ES" b="1" dirty="0">
                <a:solidFill>
                  <a:srgbClr val="A50021"/>
                </a:solidFill>
              </a:rPr>
              <a:t> in </a:t>
            </a:r>
            <a:r>
              <a:rPr lang="es-ES" b="1" dirty="0" err="1">
                <a:solidFill>
                  <a:srgbClr val="A50021"/>
                </a:solidFill>
              </a:rPr>
              <a:t>the</a:t>
            </a:r>
            <a:r>
              <a:rPr lang="es-ES" b="1" dirty="0">
                <a:solidFill>
                  <a:srgbClr val="A50021"/>
                </a:solidFill>
              </a:rPr>
              <a:t> SM</a:t>
            </a:r>
            <a:endParaRPr lang="en-US" dirty="0"/>
          </a:p>
        </p:txBody>
      </p:sp>
      <p:sp>
        <p:nvSpPr>
          <p:cNvPr id="3" name="Content Placeholder 2"/>
          <p:cNvSpPr>
            <a:spLocks noGrp="1"/>
          </p:cNvSpPr>
          <p:nvPr>
            <p:ph idx="1"/>
          </p:nvPr>
        </p:nvSpPr>
        <p:spPr>
          <a:xfrm>
            <a:off x="1559496" y="764705"/>
            <a:ext cx="9108504" cy="4525963"/>
          </a:xfrm>
        </p:spPr>
        <p:txBody>
          <a:bodyPr/>
          <a:lstStyle/>
          <a:p>
            <a:r>
              <a:rPr lang="en-US" sz="2400" dirty="0"/>
              <a:t>In summary, our knowledge of the CKM matrix magnitudes is summarized in</a:t>
            </a:r>
          </a:p>
          <a:p>
            <a:endParaRPr lang="en-US" sz="2400" dirty="0"/>
          </a:p>
          <a:p>
            <a:endParaRPr lang="en-US" sz="2400" dirty="0"/>
          </a:p>
          <a:p>
            <a:endParaRPr lang="en-US" sz="2400" dirty="0"/>
          </a:p>
          <a:p>
            <a:r>
              <a:rPr lang="en-US" sz="2400" dirty="0"/>
              <a:t>Remember the expression for the CKM matrix as a function of the Euler angles</a:t>
            </a:r>
            <a:r>
              <a:rPr lang="en-US" sz="2400" dirty="0">
                <a:sym typeface="Wingdings"/>
              </a:rPr>
              <a:t> (I did not give the multiplication result):</a:t>
            </a:r>
          </a:p>
          <a:p>
            <a:endParaRPr lang="en-US" sz="2400" dirty="0">
              <a:sym typeface="Wingdings"/>
            </a:endParaRPr>
          </a:p>
          <a:p>
            <a:endParaRPr lang="en-US" sz="2400" dirty="0">
              <a:sym typeface="Wingdings"/>
            </a:endParaRPr>
          </a:p>
          <a:p>
            <a:endParaRPr lang="en-US" sz="2400" dirty="0">
              <a:sym typeface="Wingdings"/>
            </a:endParaRPr>
          </a:p>
          <a:p>
            <a:r>
              <a:rPr lang="en-US" sz="2400" dirty="0"/>
              <a:t>Comparing the two expressions we see that </a:t>
            </a:r>
            <a:r>
              <a:rPr lang="en-US" sz="2400" i="1" dirty="0" err="1"/>
              <a:t>s</a:t>
            </a:r>
            <a:r>
              <a:rPr lang="en-US" sz="2400" i="1" baseline="-25000" dirty="0" err="1"/>
              <a:t>ij</a:t>
            </a:r>
            <a:r>
              <a:rPr lang="en-US" sz="2400" dirty="0"/>
              <a:t> are small and </a:t>
            </a:r>
            <a:r>
              <a:rPr lang="en-US" sz="2400" i="1" dirty="0"/>
              <a:t>s</a:t>
            </a:r>
            <a:r>
              <a:rPr lang="en-US" sz="2400" baseline="-25000" dirty="0"/>
              <a:t>12</a:t>
            </a:r>
            <a:r>
              <a:rPr lang="en-US" sz="2400" dirty="0"/>
              <a:t>≫</a:t>
            </a:r>
            <a:r>
              <a:rPr lang="en-US" sz="2400" i="1" dirty="0"/>
              <a:t>s</a:t>
            </a:r>
            <a:r>
              <a:rPr lang="en-US" sz="2400" baseline="-25000" dirty="0"/>
              <a:t>23</a:t>
            </a:r>
            <a:r>
              <a:rPr lang="en-US" sz="2400" dirty="0"/>
              <a:t>≫</a:t>
            </a:r>
            <a:r>
              <a:rPr lang="en-US" sz="2400" i="1" dirty="0"/>
              <a:t>s</a:t>
            </a:r>
            <a:r>
              <a:rPr lang="en-US" sz="2400" baseline="-25000" dirty="0"/>
              <a:t>13</a:t>
            </a:r>
            <a:r>
              <a:rPr lang="en-US" sz="2400" dirty="0"/>
              <a:t>. This motivated a parameterization of the CKM matrix proposed by Wolfenstein. </a:t>
            </a:r>
          </a:p>
          <a:p>
            <a:endParaRPr lang="en-US" sz="24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38</a:t>
            </a:fld>
            <a:endParaRPr lang="en-US" altLang="x-none"/>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0636" y="3861048"/>
            <a:ext cx="6921500" cy="110490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88135"/>
          <a:stretch/>
        </p:blipFill>
        <p:spPr>
          <a:xfrm>
            <a:off x="2135560" y="3789040"/>
            <a:ext cx="946448" cy="1233370"/>
          </a:xfrm>
          <a:prstGeom prst="rect">
            <a:avLst/>
          </a:prstGeom>
        </p:spPr>
      </p:pic>
      <p:sp>
        <p:nvSpPr>
          <p:cNvPr id="10"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1"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569" y="1737048"/>
            <a:ext cx="7962931" cy="1043880"/>
          </a:xfrm>
          <a:prstGeom prst="rect">
            <a:avLst/>
          </a:prstGeom>
        </p:spPr>
      </p:pic>
    </p:spTree>
    <p:extLst>
      <p:ext uri="{BB962C8B-B14F-4D97-AF65-F5344CB8AC3E}">
        <p14:creationId xmlns:p14="http://schemas.microsoft.com/office/powerpoint/2010/main" val="2359052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892" y="53752"/>
            <a:ext cx="8833589" cy="778768"/>
          </a:xfrm>
        </p:spPr>
        <p:txBody>
          <a:bodyPr/>
          <a:lstStyle/>
          <a:p>
            <a:r>
              <a:rPr lang="en-US" sz="3200" b="1" dirty="0" err="1">
                <a:solidFill>
                  <a:srgbClr val="A50021"/>
                </a:solidFill>
              </a:rPr>
              <a:t>Wolfstein</a:t>
            </a:r>
            <a:r>
              <a:rPr lang="en-US" sz="3200" b="1" dirty="0">
                <a:solidFill>
                  <a:srgbClr val="A50021"/>
                </a:solidFill>
              </a:rPr>
              <a:t> parametrization of the CKM matrix</a:t>
            </a:r>
            <a:endParaRPr lang="en-US" sz="3200" dirty="0"/>
          </a:p>
        </p:txBody>
      </p:sp>
      <p:sp>
        <p:nvSpPr>
          <p:cNvPr id="3" name="Content Placeholder 2"/>
          <p:cNvSpPr>
            <a:spLocks noGrp="1"/>
          </p:cNvSpPr>
          <p:nvPr>
            <p:ph idx="1"/>
          </p:nvPr>
        </p:nvSpPr>
        <p:spPr>
          <a:xfrm>
            <a:off x="1546379" y="908721"/>
            <a:ext cx="9014117" cy="4525963"/>
          </a:xfrm>
        </p:spPr>
        <p:txBody>
          <a:bodyPr/>
          <a:lstStyle/>
          <a:p>
            <a:r>
              <a:rPr lang="en-US" sz="2400" dirty="0"/>
              <a:t>Defining</a:t>
            </a:r>
          </a:p>
          <a:p>
            <a:endParaRPr lang="en-US" sz="2400" dirty="0"/>
          </a:p>
          <a:p>
            <a:endParaRPr lang="en-US" sz="2400" dirty="0"/>
          </a:p>
          <a:p>
            <a:endParaRPr lang="en-US" sz="2400" dirty="0"/>
          </a:p>
          <a:p>
            <a:endParaRPr lang="en-US" sz="2400" dirty="0"/>
          </a:p>
          <a:p>
            <a:r>
              <a:rPr lang="en-US" sz="2400" dirty="0"/>
              <a:t>Being </a:t>
            </a:r>
            <a:r>
              <a:rPr lang="en-US" sz="2400" i="1" dirty="0"/>
              <a:t>A</a:t>
            </a:r>
            <a:r>
              <a:rPr lang="en-US" sz="2400" dirty="0"/>
              <a:t>, </a:t>
            </a:r>
            <a:r>
              <a:rPr lang="el-GR" sz="2400" i="1" dirty="0"/>
              <a:t>ρ</a:t>
            </a:r>
            <a:r>
              <a:rPr lang="en-US" sz="2400" dirty="0"/>
              <a:t> and</a:t>
            </a:r>
            <a:r>
              <a:rPr lang="el-GR" sz="2400" dirty="0"/>
              <a:t> </a:t>
            </a:r>
            <a:r>
              <a:rPr lang="el-GR" sz="2400" i="1" dirty="0"/>
              <a:t>η</a:t>
            </a:r>
            <a:r>
              <a:rPr lang="en-US" sz="2400" dirty="0"/>
              <a:t> of order unity.</a:t>
            </a:r>
          </a:p>
          <a:p>
            <a:r>
              <a:rPr lang="en-US" sz="2400" dirty="0"/>
              <a:t>With this parametrization</a:t>
            </a:r>
          </a:p>
          <a:p>
            <a:endParaRPr lang="en-US" sz="2400" dirty="0"/>
          </a:p>
          <a:p>
            <a:endParaRPr lang="en-US" sz="2400" dirty="0"/>
          </a:p>
          <a:p>
            <a:endParaRPr lang="en-US" sz="2400" dirty="0"/>
          </a:p>
          <a:p>
            <a:r>
              <a:rPr lang="en-US" sz="2400" dirty="0"/>
              <a:t>Which is accurate up to order of </a:t>
            </a:r>
            <a:r>
              <a:rPr lang="el-GR" sz="2400" i="1" dirty="0"/>
              <a:t>λ</a:t>
            </a:r>
            <a:r>
              <a:rPr lang="en-US" sz="2400" baseline="30000" dirty="0"/>
              <a:t>3</a:t>
            </a:r>
            <a:r>
              <a:rPr lang="en-US" sz="2400" dirty="0"/>
              <a:t>.</a:t>
            </a:r>
            <a:endParaRPr lang="en-US" sz="2400" baseline="300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39</a:t>
            </a:fld>
            <a:endParaRPr lang="en-US" altLang="x-none"/>
          </a:p>
        </p:txBody>
      </p:sp>
      <p:pic>
        <p:nvPicPr>
          <p:cNvPr id="7" name="Picture 16" descr="Screen shot 2012-10-03 at 5.07.4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05737" y="1043148"/>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2747881" y="1412776"/>
            <a:ext cx="3191038" cy="132524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4085855"/>
            <a:ext cx="7380312" cy="1231707"/>
          </a:xfrm>
          <a:prstGeom prst="rect">
            <a:avLst/>
          </a:prstGeom>
        </p:spPr>
      </p:pic>
      <p:sp>
        <p:nvSpPr>
          <p:cNvPr id="11"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904357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676400" y="228600"/>
            <a:ext cx="8763000" cy="533400"/>
          </a:xfrm>
        </p:spPr>
        <p:txBody>
          <a:bodyPr/>
          <a:lstStyle/>
          <a:p>
            <a:pPr eaLnBrk="1" hangingPunct="1"/>
            <a:r>
              <a:rPr lang="gl-ES" altLang="x-none" b="1" dirty="0" err="1" smtClean="0">
                <a:solidFill>
                  <a:srgbClr val="A50021"/>
                </a:solidFill>
              </a:rPr>
              <a:t>Flavour</a:t>
            </a:r>
            <a:r>
              <a:rPr lang="gl-ES" altLang="x-none" b="1" dirty="0" smtClean="0">
                <a:solidFill>
                  <a:srgbClr val="A50021"/>
                </a:solidFill>
              </a:rPr>
              <a:t> </a:t>
            </a:r>
            <a:r>
              <a:rPr lang="gl-ES" altLang="x-none" b="1" dirty="0" err="1" smtClean="0">
                <a:solidFill>
                  <a:srgbClr val="A50021"/>
                </a:solidFill>
              </a:rPr>
              <a:t>Physics</a:t>
            </a:r>
            <a:endParaRPr lang="en-US" altLang="x-none" dirty="0"/>
          </a:p>
        </p:txBody>
      </p:sp>
      <p:sp>
        <p:nvSpPr>
          <p:cNvPr id="16386" name="Content Placeholder 2"/>
          <p:cNvSpPr>
            <a:spLocks noGrp="1"/>
          </p:cNvSpPr>
          <p:nvPr>
            <p:ph idx="1"/>
          </p:nvPr>
        </p:nvSpPr>
        <p:spPr>
          <a:xfrm>
            <a:off x="1559496" y="838200"/>
            <a:ext cx="5999584" cy="5039072"/>
          </a:xfrm>
        </p:spPr>
        <p:txBody>
          <a:bodyPr>
            <a:normAutofit fontScale="85000" lnSpcReduction="20000"/>
          </a:bodyPr>
          <a:lstStyle/>
          <a:p>
            <a:pPr eaLnBrk="1" hangingPunct="1">
              <a:lnSpc>
                <a:spcPct val="120000"/>
              </a:lnSpc>
            </a:pPr>
            <a:r>
              <a:rPr lang="en-US" altLang="x-none" sz="2200" dirty="0"/>
              <a:t>In the Standard Model (SM) </a:t>
            </a:r>
            <a:r>
              <a:rPr lang="en-US" altLang="x-none" sz="2200" dirty="0" err="1"/>
              <a:t>flavour</a:t>
            </a:r>
            <a:r>
              <a:rPr lang="en-US" altLang="x-none" sz="2200" dirty="0"/>
              <a:t> physics is intimately related to the weak interaction.</a:t>
            </a:r>
          </a:p>
          <a:p>
            <a:pPr lvl="1">
              <a:lnSpc>
                <a:spcPct val="120000"/>
              </a:lnSpc>
            </a:pPr>
            <a:r>
              <a:rPr lang="en-US" altLang="x-none" sz="1800" dirty="0"/>
              <a:t>It is the only SM interaction allowing transitions between different </a:t>
            </a:r>
            <a:r>
              <a:rPr lang="en-US" altLang="x-none" sz="1800" dirty="0" err="1"/>
              <a:t>flavour</a:t>
            </a:r>
            <a:r>
              <a:rPr lang="en-US" altLang="x-none" sz="1800" dirty="0"/>
              <a:t> families of either quarks and leptons.</a:t>
            </a:r>
          </a:p>
          <a:p>
            <a:pPr lvl="1">
              <a:lnSpc>
                <a:spcPct val="120000"/>
              </a:lnSpc>
            </a:pPr>
            <a:r>
              <a:rPr lang="en-US" altLang="x-none" sz="1800" dirty="0" err="1"/>
              <a:t>Flavour</a:t>
            </a:r>
            <a:r>
              <a:rPr lang="en-US" altLang="x-none" sz="1800" dirty="0"/>
              <a:t> is conserved in strong and electromagnetic interactions.</a:t>
            </a:r>
          </a:p>
          <a:p>
            <a:pPr>
              <a:lnSpc>
                <a:spcPct val="120000"/>
              </a:lnSpc>
            </a:pPr>
            <a:r>
              <a:rPr lang="en-US" altLang="x-none" sz="2200" dirty="0"/>
              <a:t>Weak interaction is responsible for: </a:t>
            </a:r>
          </a:p>
          <a:p>
            <a:pPr lvl="1">
              <a:lnSpc>
                <a:spcPct val="120000"/>
              </a:lnSpc>
            </a:pPr>
            <a:r>
              <a:rPr lang="en-US" altLang="x-none" sz="1800" dirty="0"/>
              <a:t>Beta decay</a:t>
            </a:r>
          </a:p>
          <a:p>
            <a:pPr lvl="1">
              <a:lnSpc>
                <a:spcPct val="120000"/>
              </a:lnSpc>
            </a:pPr>
            <a:r>
              <a:rPr lang="en-US" altLang="x-none" sz="1800" dirty="0"/>
              <a:t>Muon decay</a:t>
            </a:r>
          </a:p>
          <a:p>
            <a:pPr lvl="1">
              <a:lnSpc>
                <a:spcPct val="120000"/>
              </a:lnSpc>
            </a:pPr>
            <a:r>
              <a:rPr lang="en-US" altLang="x-none" sz="1800" dirty="0"/>
              <a:t>Kaon decays</a:t>
            </a:r>
          </a:p>
          <a:p>
            <a:pPr lvl="1">
              <a:lnSpc>
                <a:spcPct val="120000"/>
              </a:lnSpc>
            </a:pPr>
            <a:r>
              <a:rPr lang="en-US" altLang="x-none" sz="1800" dirty="0"/>
              <a:t>Neutrino emission in nuclear reactions (solar neutrinos)</a:t>
            </a:r>
          </a:p>
          <a:p>
            <a:pPr>
              <a:lnSpc>
                <a:spcPct val="120000"/>
              </a:lnSpc>
            </a:pPr>
            <a:r>
              <a:rPr lang="en-US" altLang="x-none" sz="2200" dirty="0"/>
              <a:t>There are three very important sectors in which </a:t>
            </a:r>
            <a:r>
              <a:rPr lang="en-US" altLang="x-none" sz="2200" dirty="0" err="1"/>
              <a:t>flavour</a:t>
            </a:r>
            <a:r>
              <a:rPr lang="en-US" altLang="x-none" sz="2200" dirty="0"/>
              <a:t> physics is involved:</a:t>
            </a:r>
          </a:p>
          <a:p>
            <a:pPr lvl="1">
              <a:lnSpc>
                <a:spcPct val="120000"/>
              </a:lnSpc>
            </a:pPr>
            <a:r>
              <a:rPr lang="en-US" altLang="x-none" sz="1800" b="1" dirty="0"/>
              <a:t>Quarks: measure mixing parameters, test SM predictions.</a:t>
            </a:r>
          </a:p>
          <a:p>
            <a:pPr lvl="1">
              <a:lnSpc>
                <a:spcPct val="120000"/>
              </a:lnSpc>
            </a:pPr>
            <a:r>
              <a:rPr lang="en-US" altLang="x-none" sz="1800" dirty="0"/>
              <a:t>Charged leptons: test lepton number conservation.</a:t>
            </a:r>
          </a:p>
          <a:p>
            <a:pPr lvl="1">
              <a:lnSpc>
                <a:spcPct val="120000"/>
              </a:lnSpc>
            </a:pPr>
            <a:r>
              <a:rPr lang="en-US" altLang="x-none" sz="1800" dirty="0"/>
              <a:t>Neutrinos: measure neutrino masses and  mixing parameters and determine their </a:t>
            </a:r>
            <a:r>
              <a:rPr lang="en-US" altLang="x-none" sz="1800" dirty="0" err="1"/>
              <a:t>Majorana</a:t>
            </a:r>
            <a:r>
              <a:rPr lang="en-US" altLang="x-none" sz="1800" dirty="0"/>
              <a:t> or Dirac nature.</a:t>
            </a:r>
          </a:p>
        </p:txBody>
      </p:sp>
      <p:sp>
        <p:nvSpPr>
          <p:cNvPr id="1638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fld id="{8146BF4C-FA46-C94E-B668-0BF6386BF256}" type="slidenum">
              <a:rPr lang="en-US" altLang="x-none" sz="1400"/>
              <a:pPr>
                <a:spcBef>
                  <a:spcPct val="0"/>
                </a:spcBef>
                <a:buFontTx/>
                <a:buNone/>
              </a:pPr>
              <a:t>4</a:t>
            </a:fld>
            <a:endParaRPr lang="en-US" altLang="x-none" sz="1400"/>
          </a:p>
        </p:txBody>
      </p:sp>
      <p:sp>
        <p:nvSpPr>
          <p:cNvPr id="16388"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dirty="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16389" name="Rectangle 4"/>
          <p:cNvSpPr>
            <a:spLocks noGrp="1" noChangeArrowheads="1"/>
          </p:cNvSpPr>
          <p:nvPr>
            <p:ph type="dt"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None/>
            </a:pPr>
            <a:r>
              <a:rPr lang="gl-ES" altLang="x-none" sz="1200">
                <a:solidFill>
                  <a:srgbClr val="990033"/>
                </a:solidFill>
                <a:latin typeface="Lucida Grande" charset="0"/>
              </a:rPr>
              <a:t>TAE 2017 Benasque, September 8-10</a:t>
            </a:r>
            <a:endParaRPr lang="en-US" altLang="x-none" sz="1200" dirty="0">
              <a:solidFill>
                <a:srgbClr val="A50021"/>
              </a:solidFill>
              <a:latin typeface="Lucida Grande" charset="0"/>
            </a:endParaRPr>
          </a:p>
        </p:txBody>
      </p:sp>
      <p:sp>
        <p:nvSpPr>
          <p:cNvPr id="11" name="object 30"/>
          <p:cNvSpPr/>
          <p:nvPr/>
        </p:nvSpPr>
        <p:spPr>
          <a:xfrm>
            <a:off x="7225208" y="764705"/>
            <a:ext cx="3191273" cy="2804851"/>
          </a:xfrm>
          <a:prstGeom prst="rect">
            <a:avLst/>
          </a:prstGeom>
          <a:blipFill>
            <a:blip r:embed="rId2" cstate="print"/>
            <a:srcRect/>
            <a:stretch>
              <a:fillRect l="5690" r="1"/>
            </a:stretch>
          </a:blipFill>
        </p:spPr>
        <p:txBody>
          <a:bodyPr wrap="square" lIns="0" tIns="0" rIns="0" bIns="0" rtlCol="0"/>
          <a:lstStyle/>
          <a:p>
            <a:endParaRPr sz="1814"/>
          </a:p>
        </p:txBody>
      </p:sp>
      <p:pic>
        <p:nvPicPr>
          <p:cNvPr id="3" name="Picture 2"/>
          <p:cNvPicPr>
            <a:picLocks noChangeAspect="1"/>
          </p:cNvPicPr>
          <p:nvPr/>
        </p:nvPicPr>
        <p:blipFill>
          <a:blip r:embed="rId3"/>
          <a:stretch>
            <a:fillRect/>
          </a:stretch>
        </p:blipFill>
        <p:spPr>
          <a:xfrm>
            <a:off x="7248129" y="4005064"/>
            <a:ext cx="3222051" cy="1530474"/>
          </a:xfrm>
          <a:prstGeom prst="rect">
            <a:avLst/>
          </a:prstGeom>
        </p:spPr>
      </p:pic>
    </p:spTree>
    <p:extLst>
      <p:ext uri="{BB962C8B-B14F-4D97-AF65-F5344CB8AC3E}">
        <p14:creationId xmlns:p14="http://schemas.microsoft.com/office/powerpoint/2010/main" val="1886495198"/>
      </p:ext>
    </p:extLst>
  </p:cSld>
  <p:clrMapOvr>
    <a:masterClrMapping/>
  </p:clrMapOvr>
  <p:transition advTm="84318"/>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16632"/>
            <a:ext cx="8763000" cy="612304"/>
          </a:xfrm>
        </p:spPr>
        <p:txBody>
          <a:bodyPr/>
          <a:lstStyle/>
          <a:p>
            <a:r>
              <a:rPr lang="es-ES" b="1" dirty="0" err="1" smtClean="0">
                <a:solidFill>
                  <a:srgbClr val="A50021"/>
                </a:solidFill>
              </a:rPr>
              <a:t>The</a:t>
            </a:r>
            <a:r>
              <a:rPr lang="es-ES" b="1" dirty="0" smtClean="0">
                <a:solidFill>
                  <a:srgbClr val="A50021"/>
                </a:solidFill>
              </a:rPr>
              <a:t> </a:t>
            </a:r>
            <a:r>
              <a:rPr lang="es-ES" b="1" dirty="0" err="1" smtClean="0">
                <a:solidFill>
                  <a:srgbClr val="A50021"/>
                </a:solidFill>
              </a:rPr>
              <a:t>unitarity</a:t>
            </a:r>
            <a:r>
              <a:rPr lang="es-ES" b="1" dirty="0" smtClean="0">
                <a:solidFill>
                  <a:srgbClr val="A50021"/>
                </a:solidFill>
              </a:rPr>
              <a:t> of </a:t>
            </a:r>
            <a:r>
              <a:rPr lang="es-ES" b="1" dirty="0" err="1" smtClean="0">
                <a:solidFill>
                  <a:srgbClr val="A50021"/>
                </a:solidFill>
              </a:rPr>
              <a:t>the</a:t>
            </a:r>
            <a:r>
              <a:rPr lang="es-ES" b="1" dirty="0" smtClean="0">
                <a:solidFill>
                  <a:srgbClr val="A50021"/>
                </a:solidFill>
              </a:rPr>
              <a:t> CKM </a:t>
            </a:r>
            <a:r>
              <a:rPr lang="es-ES" b="1" dirty="0" err="1" smtClean="0">
                <a:solidFill>
                  <a:srgbClr val="A50021"/>
                </a:solidFill>
              </a:rPr>
              <a:t>matrix</a:t>
            </a:r>
            <a:endParaRPr lang="en-US" dirty="0"/>
          </a:p>
        </p:txBody>
      </p:sp>
      <p:sp>
        <p:nvSpPr>
          <p:cNvPr id="3" name="Content Placeholder 2"/>
          <p:cNvSpPr>
            <a:spLocks noGrp="1"/>
          </p:cNvSpPr>
          <p:nvPr>
            <p:ph idx="1"/>
          </p:nvPr>
        </p:nvSpPr>
        <p:spPr>
          <a:xfrm>
            <a:off x="1524000" y="836712"/>
            <a:ext cx="9144000" cy="5256584"/>
          </a:xfrm>
        </p:spPr>
        <p:txBody>
          <a:bodyPr/>
          <a:lstStyle/>
          <a:p>
            <a:r>
              <a:rPr lang="en-US" sz="2400" dirty="0"/>
              <a:t>The </a:t>
            </a:r>
            <a:r>
              <a:rPr lang="en-US" sz="2400" dirty="0" err="1"/>
              <a:t>unitarity</a:t>
            </a:r>
            <a:r>
              <a:rPr lang="en-US" sz="2400" dirty="0"/>
              <a:t> condition for the CKM matrix imposes constraints on its elements.</a:t>
            </a:r>
          </a:p>
          <a:p>
            <a:endParaRPr lang="en-US" sz="2400" dirty="0"/>
          </a:p>
          <a:p>
            <a:endParaRPr lang="en-US" sz="2400" dirty="0"/>
          </a:p>
          <a:p>
            <a:r>
              <a:rPr lang="en-US" sz="2400" dirty="0"/>
              <a:t>Three of them express the weak universality.</a:t>
            </a:r>
          </a:p>
          <a:p>
            <a:endParaRPr lang="en-US" sz="2400" dirty="0"/>
          </a:p>
          <a:p>
            <a:endParaRPr lang="en-US" sz="2400" dirty="0"/>
          </a:p>
          <a:p>
            <a:endParaRPr lang="en-US" sz="2400" dirty="0"/>
          </a:p>
          <a:p>
            <a:pPr lvl="1"/>
            <a:r>
              <a:rPr lang="en-US" sz="2000" dirty="0"/>
              <a:t>The squared sum of the coupling strengths of the u-quark to the d, s and b-quarks is equal to the overall charged coupling of the c and t-quarks. </a:t>
            </a:r>
          </a:p>
          <a:p>
            <a:r>
              <a:rPr lang="en-US" sz="2400" dirty="0"/>
              <a:t>Furthermore, the sums add up to 1, eliminating the possibility to couple to a 4th down-type quark. </a:t>
            </a:r>
          </a:p>
          <a:p>
            <a:pPr lvl="1"/>
            <a:r>
              <a:rPr lang="en-US" sz="2000" dirty="0"/>
              <a:t>This relation deserves continuous experimental scrutiny. </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40</a:t>
            </a:fld>
            <a:endParaRPr lang="en-US" altLang="x-none"/>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112" y="1628801"/>
            <a:ext cx="6732240" cy="92587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752" y="2996953"/>
            <a:ext cx="4032448" cy="1227605"/>
          </a:xfrm>
          <a:prstGeom prst="rect">
            <a:avLst/>
          </a:prstGeom>
        </p:spPr>
      </p:pic>
      <p:sp>
        <p:nvSpPr>
          <p:cNvPr id="9"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3554300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9372" y="4227884"/>
            <a:ext cx="4113132" cy="1937420"/>
          </a:xfrm>
          <a:prstGeom prst="rect">
            <a:avLst/>
          </a:prstGeom>
        </p:spPr>
      </p:pic>
      <p:sp>
        <p:nvSpPr>
          <p:cNvPr id="3" name="Content Placeholder 2"/>
          <p:cNvSpPr>
            <a:spLocks noGrp="1"/>
          </p:cNvSpPr>
          <p:nvPr>
            <p:ph idx="1"/>
          </p:nvPr>
        </p:nvSpPr>
        <p:spPr>
          <a:xfrm>
            <a:off x="1728529" y="836712"/>
            <a:ext cx="8787071" cy="5184576"/>
          </a:xfrm>
        </p:spPr>
        <p:txBody>
          <a:bodyPr/>
          <a:lstStyle/>
          <a:p>
            <a:r>
              <a:rPr lang="en-US" sz="2400" dirty="0"/>
              <a:t>There are three other independent relations</a:t>
            </a:r>
          </a:p>
          <a:p>
            <a:endParaRPr lang="en-US" sz="2400" dirty="0"/>
          </a:p>
          <a:p>
            <a:endParaRPr lang="en-US" sz="2400" dirty="0"/>
          </a:p>
          <a:p>
            <a:endParaRPr lang="en-US" sz="2400" dirty="0"/>
          </a:p>
          <a:p>
            <a:r>
              <a:rPr lang="en-US" sz="2400" dirty="0"/>
              <a:t>From the previous new relations, also obtained from             , can be derived:</a:t>
            </a:r>
          </a:p>
          <a:p>
            <a:endParaRPr lang="en-US" sz="2400" dirty="0"/>
          </a:p>
          <a:p>
            <a:endParaRPr lang="en-US" sz="24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41</a:t>
            </a:fld>
            <a:endParaRPr lang="en-US" altLang="x-none"/>
          </a:p>
        </p:txBody>
      </p:sp>
      <p:pic>
        <p:nvPicPr>
          <p:cNvPr id="7" name="Picture 6"/>
          <p:cNvPicPr>
            <a:picLocks noChangeAspect="1"/>
          </p:cNvPicPr>
          <p:nvPr/>
        </p:nvPicPr>
        <p:blipFill>
          <a:blip r:embed="rId3"/>
          <a:stretch>
            <a:fillRect/>
          </a:stretch>
        </p:blipFill>
        <p:spPr>
          <a:xfrm>
            <a:off x="4367808" y="1379416"/>
            <a:ext cx="3778746" cy="1185489"/>
          </a:xfrm>
          <a:prstGeom prst="rect">
            <a:avLst/>
          </a:prstGeom>
        </p:spPr>
      </p:pic>
      <p:sp>
        <p:nvSpPr>
          <p:cNvPr id="9" name="Title 1"/>
          <p:cNvSpPr txBox="1">
            <a:spLocks/>
          </p:cNvSpPr>
          <p:nvPr/>
        </p:nvSpPr>
        <p:spPr bwMode="auto">
          <a:xfrm>
            <a:off x="1752600" y="116632"/>
            <a:ext cx="8763000" cy="61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ＭＳ Ｐゴシック" charset="-128"/>
                <a:cs typeface="+mj-cs"/>
              </a:defRPr>
            </a:lvl1pPr>
            <a:lvl2pPr algn="ctr" rtl="0" eaLnBrk="1" fontAlgn="base" hangingPunct="1">
              <a:spcBef>
                <a:spcPct val="0"/>
              </a:spcBef>
              <a:spcAft>
                <a:spcPct val="0"/>
              </a:spcAft>
              <a:defRPr sz="4400">
                <a:solidFill>
                  <a:schemeClr val="tx2"/>
                </a:solidFill>
                <a:latin typeface="Arial" charset="0"/>
                <a:ea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ES" b="1" kern="0">
                <a:solidFill>
                  <a:srgbClr val="A50021"/>
                </a:solidFill>
              </a:rPr>
              <a:t>The unitarity of the CKM matrix</a:t>
            </a:r>
            <a:endParaRPr lang="en-US" kern="0" dirty="0"/>
          </a:p>
        </p:txBody>
      </p:sp>
      <p:pic>
        <p:nvPicPr>
          <p:cNvPr id="10" name="Picture 9"/>
          <p:cNvPicPr>
            <a:picLocks noChangeAspect="1"/>
          </p:cNvPicPr>
          <p:nvPr/>
        </p:nvPicPr>
        <p:blipFill>
          <a:blip r:embed="rId4"/>
          <a:stretch>
            <a:fillRect/>
          </a:stretch>
        </p:blipFill>
        <p:spPr>
          <a:xfrm>
            <a:off x="4404618" y="3068961"/>
            <a:ext cx="3707606" cy="117598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2344" y="2707472"/>
            <a:ext cx="1084326" cy="289481"/>
          </a:xfrm>
          <a:prstGeom prst="rect">
            <a:avLst/>
          </a:prstGeom>
        </p:spPr>
      </p:pic>
      <p:sp>
        <p:nvSpPr>
          <p:cNvPr id="12" name="Content Placeholder 2"/>
          <p:cNvSpPr txBox="1">
            <a:spLocks/>
          </p:cNvSpPr>
          <p:nvPr/>
        </p:nvSpPr>
        <p:spPr bwMode="auto">
          <a:xfrm>
            <a:off x="1844656" y="3933056"/>
            <a:ext cx="5119925" cy="188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ヒラギノ角ゴ Pro W3" charset="-128"/>
              </a:defRPr>
            </a:lvl2pPr>
            <a:lvl3pPr marL="1143000" indent="-228600" algn="l" rtl="0" eaLnBrk="1" fontAlgn="base" hangingPunct="1">
              <a:spcBef>
                <a:spcPct val="20000"/>
              </a:spcBef>
              <a:spcAft>
                <a:spcPct val="0"/>
              </a:spcAft>
              <a:buChar char="•"/>
              <a:defRPr sz="2400">
                <a:solidFill>
                  <a:schemeClr val="tx1"/>
                </a:solidFill>
                <a:latin typeface="+mn-lt"/>
                <a:ea typeface="ヒラギノ角ゴ Pro W3" charset="-128"/>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charset="-128"/>
              </a:defRPr>
            </a:lvl4pPr>
            <a:lvl5pPr marL="2057400" indent="-228600" algn="l" rtl="0" eaLnBrk="1" fontAlgn="base" hangingPunct="1">
              <a:spcBef>
                <a:spcPct val="20000"/>
              </a:spcBef>
              <a:spcAft>
                <a:spcPct val="0"/>
              </a:spcAft>
              <a:buChar char="»"/>
              <a:defRPr sz="2000">
                <a:solidFill>
                  <a:schemeClr val="tx1"/>
                </a:solidFill>
                <a:latin typeface="+mn-lt"/>
                <a:ea typeface="ヒラギノ角ゴ Pro W3" charset="-128"/>
              </a:defRPr>
            </a:lvl5pPr>
            <a:lvl6pPr marL="2514600" indent="-228600" algn="l" rtl="0" eaLnBrk="1" fontAlgn="base" hangingPunct="1">
              <a:spcBef>
                <a:spcPct val="20000"/>
              </a:spcBef>
              <a:spcAft>
                <a:spcPct val="0"/>
              </a:spcAft>
              <a:buChar char="»"/>
              <a:defRPr sz="2000">
                <a:solidFill>
                  <a:schemeClr val="tx1"/>
                </a:solidFill>
                <a:latin typeface="+mn-lt"/>
                <a:ea typeface="ヒラギノ角ゴ Pro W3" charset="-128"/>
              </a:defRPr>
            </a:lvl6pPr>
            <a:lvl7pPr marL="2971800" indent="-228600" algn="l" rtl="0" eaLnBrk="1" fontAlgn="base" hangingPunct="1">
              <a:spcBef>
                <a:spcPct val="20000"/>
              </a:spcBef>
              <a:spcAft>
                <a:spcPct val="0"/>
              </a:spcAft>
              <a:buChar char="»"/>
              <a:defRPr sz="2000">
                <a:solidFill>
                  <a:schemeClr val="tx1"/>
                </a:solidFill>
                <a:latin typeface="+mn-lt"/>
                <a:ea typeface="ヒラギノ角ゴ Pro W3" charset="-128"/>
              </a:defRPr>
            </a:lvl7pPr>
            <a:lvl8pPr marL="3429000" indent="-228600" algn="l" rtl="0" eaLnBrk="1" fontAlgn="base" hangingPunct="1">
              <a:spcBef>
                <a:spcPct val="20000"/>
              </a:spcBef>
              <a:spcAft>
                <a:spcPct val="0"/>
              </a:spcAft>
              <a:buChar char="»"/>
              <a:defRPr sz="2000">
                <a:solidFill>
                  <a:schemeClr val="tx1"/>
                </a:solidFill>
                <a:latin typeface="+mn-lt"/>
                <a:ea typeface="ヒラギノ角ゴ Pro W3" charset="-128"/>
              </a:defRPr>
            </a:lvl8pPr>
            <a:lvl9pPr marL="3886200" indent="-228600" algn="l" rtl="0" eaLnBrk="1" fontAlgn="base" hangingPunct="1">
              <a:spcBef>
                <a:spcPct val="20000"/>
              </a:spcBef>
              <a:spcAft>
                <a:spcPct val="0"/>
              </a:spcAft>
              <a:buChar char="»"/>
              <a:defRPr sz="2000">
                <a:solidFill>
                  <a:schemeClr val="tx1"/>
                </a:solidFill>
                <a:latin typeface="+mn-lt"/>
                <a:ea typeface="ヒラギノ角ゴ Pro W3" charset="-128"/>
              </a:defRPr>
            </a:lvl9pPr>
          </a:lstStyle>
          <a:p>
            <a:endParaRPr lang="en-US" sz="2400" kern="0" dirty="0"/>
          </a:p>
          <a:p>
            <a:r>
              <a:rPr lang="en-US" sz="2400" kern="0" dirty="0"/>
              <a:t>Each of the above can be interpreted as the sum of three complex numbers (2d vectors) forming a triangle.</a:t>
            </a:r>
          </a:p>
        </p:txBody>
      </p:sp>
      <p:sp>
        <p:nvSpPr>
          <p:cNvPr id="1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9218506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529" y="836712"/>
            <a:ext cx="8787071" cy="5184576"/>
          </a:xfrm>
        </p:spPr>
        <p:txBody>
          <a:bodyPr/>
          <a:lstStyle/>
          <a:p>
            <a:r>
              <a:rPr lang="en-US" sz="2400" dirty="0"/>
              <a:t>The </a:t>
            </a:r>
            <a:r>
              <a:rPr lang="en-US" sz="2400" dirty="0" err="1"/>
              <a:t>Wolfstein</a:t>
            </a:r>
            <a:r>
              <a:rPr lang="en-US" sz="2400" dirty="0"/>
              <a:t> parametrization reveals that all </a:t>
            </a:r>
            <a:r>
              <a:rPr lang="en-US" sz="2400" dirty="0" err="1"/>
              <a:t>unitarity</a:t>
            </a:r>
            <a:r>
              <a:rPr lang="en-US" sz="2400" dirty="0"/>
              <a:t> triangles contain terms of different order in </a:t>
            </a:r>
            <a:r>
              <a:rPr lang="el-GR" sz="2400" i="1" dirty="0"/>
              <a:t>λ</a:t>
            </a:r>
            <a:r>
              <a:rPr lang="en-US" sz="2400" i="1" dirty="0"/>
              <a:t> </a:t>
            </a:r>
            <a:r>
              <a:rPr lang="en-US" sz="2400" dirty="0"/>
              <a:t>except two.</a:t>
            </a:r>
          </a:p>
          <a:p>
            <a:endParaRPr lang="en-US" sz="2400" dirty="0"/>
          </a:p>
          <a:p>
            <a:endParaRPr lang="en-US" sz="2400" dirty="0"/>
          </a:p>
          <a:p>
            <a:endParaRPr lang="en-US" sz="2400" dirty="0"/>
          </a:p>
          <a:p>
            <a:r>
              <a:rPr lang="en-US" sz="2400" dirty="0"/>
              <a:t>This means that all the triangles except these two are very squeezed and less sensitive to CP violation.</a:t>
            </a:r>
          </a:p>
          <a:p>
            <a:r>
              <a:rPr lang="en-US" sz="2400" dirty="0"/>
              <a:t>The first relation can be rewritten, in terms of the </a:t>
            </a:r>
            <a:r>
              <a:rPr lang="en-US" sz="2400" dirty="0" err="1"/>
              <a:t>Wolfstein</a:t>
            </a:r>
            <a:r>
              <a:rPr lang="en-US" sz="2400" dirty="0"/>
              <a:t> parameters, as:</a:t>
            </a:r>
          </a:p>
          <a:p>
            <a:endParaRPr lang="en-US" sz="2400" dirty="0"/>
          </a:p>
          <a:p>
            <a:endParaRPr lang="en-US" sz="2400" dirty="0"/>
          </a:p>
          <a:p>
            <a:r>
              <a:rPr lang="en-US" sz="2400" dirty="0"/>
              <a:t>Where </a:t>
            </a:r>
          </a:p>
          <a:p>
            <a:endParaRPr lang="en-US" sz="2400" dirty="0"/>
          </a:p>
          <a:p>
            <a:endParaRPr lang="en-US" sz="2400" dirty="0"/>
          </a:p>
          <a:p>
            <a:endParaRPr lang="en-US" sz="24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42</a:t>
            </a:fld>
            <a:endParaRPr lang="en-US" altLang="x-none"/>
          </a:p>
        </p:txBody>
      </p:sp>
      <p:sp>
        <p:nvSpPr>
          <p:cNvPr id="9" name="Title 1"/>
          <p:cNvSpPr txBox="1">
            <a:spLocks/>
          </p:cNvSpPr>
          <p:nvPr/>
        </p:nvSpPr>
        <p:spPr bwMode="auto">
          <a:xfrm>
            <a:off x="1752600" y="116632"/>
            <a:ext cx="8763000" cy="61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ＭＳ Ｐゴシック" charset="-128"/>
                <a:cs typeface="+mj-cs"/>
              </a:defRPr>
            </a:lvl1pPr>
            <a:lvl2pPr algn="ctr" rtl="0" eaLnBrk="1" fontAlgn="base" hangingPunct="1">
              <a:spcBef>
                <a:spcPct val="0"/>
              </a:spcBef>
              <a:spcAft>
                <a:spcPct val="0"/>
              </a:spcAft>
              <a:defRPr sz="4400">
                <a:solidFill>
                  <a:schemeClr val="tx2"/>
                </a:solidFill>
                <a:latin typeface="Arial" charset="0"/>
                <a:ea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ES" b="1" kern="0" dirty="0" err="1">
                <a:solidFill>
                  <a:srgbClr val="A50021"/>
                </a:solidFill>
              </a:rPr>
              <a:t>The</a:t>
            </a:r>
            <a:r>
              <a:rPr lang="es-ES" b="1" kern="0" dirty="0">
                <a:solidFill>
                  <a:srgbClr val="A50021"/>
                </a:solidFill>
              </a:rPr>
              <a:t> </a:t>
            </a:r>
            <a:r>
              <a:rPr lang="es-ES" b="1" kern="0" dirty="0" err="1">
                <a:solidFill>
                  <a:srgbClr val="A50021"/>
                </a:solidFill>
              </a:rPr>
              <a:t>unitarity</a:t>
            </a:r>
            <a:r>
              <a:rPr lang="es-ES" b="1" kern="0" dirty="0">
                <a:solidFill>
                  <a:srgbClr val="A50021"/>
                </a:solidFill>
              </a:rPr>
              <a:t> of </a:t>
            </a:r>
            <a:r>
              <a:rPr lang="es-ES" b="1" kern="0" dirty="0" err="1">
                <a:solidFill>
                  <a:srgbClr val="A50021"/>
                </a:solidFill>
              </a:rPr>
              <a:t>the</a:t>
            </a:r>
            <a:r>
              <a:rPr lang="es-ES" b="1" kern="0" dirty="0">
                <a:solidFill>
                  <a:srgbClr val="A50021"/>
                </a:solidFill>
              </a:rPr>
              <a:t> CKM </a:t>
            </a:r>
            <a:r>
              <a:rPr lang="es-ES" b="1" kern="0" dirty="0" err="1">
                <a:solidFill>
                  <a:srgbClr val="A50021"/>
                </a:solidFill>
              </a:rPr>
              <a:t>matrix</a:t>
            </a:r>
            <a:endParaRPr lang="en-US" kern="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 b="83644"/>
          <a:stretch/>
        </p:blipFill>
        <p:spPr>
          <a:xfrm>
            <a:off x="3380093" y="1628800"/>
            <a:ext cx="5220568" cy="416674"/>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66729"/>
          <a:stretch/>
        </p:blipFill>
        <p:spPr>
          <a:xfrm>
            <a:off x="3359697" y="2153250"/>
            <a:ext cx="5240965" cy="87211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841" y="4221089"/>
            <a:ext cx="2645749" cy="98963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200" y="5383013"/>
            <a:ext cx="5652120" cy="639863"/>
          </a:xfrm>
          <a:prstGeom prst="rect">
            <a:avLst/>
          </a:prstGeom>
        </p:spPr>
      </p:pic>
      <p:sp>
        <p:nvSpPr>
          <p:cNvPr id="16"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7"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5377219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529" y="836712"/>
            <a:ext cx="8787071" cy="5184576"/>
          </a:xfrm>
        </p:spPr>
        <p:txBody>
          <a:bodyPr/>
          <a:lstStyle/>
          <a:p>
            <a:r>
              <a:rPr lang="en-US" sz="2400" dirty="0"/>
              <a:t>This is the celebrated </a:t>
            </a:r>
            <a:r>
              <a:rPr lang="en-US" sz="2400" dirty="0" err="1"/>
              <a:t>unitarity</a:t>
            </a:r>
            <a:r>
              <a:rPr lang="en-US" sz="2400" dirty="0"/>
              <a:t> triangle</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That motivates the angle definitions</a:t>
            </a:r>
          </a:p>
          <a:p>
            <a:endParaRPr lang="en-US" sz="2400" dirty="0"/>
          </a:p>
          <a:p>
            <a:endParaRPr lang="en-US" sz="24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43</a:t>
            </a:fld>
            <a:endParaRPr lang="en-US" altLang="x-none"/>
          </a:p>
        </p:txBody>
      </p:sp>
      <p:sp>
        <p:nvSpPr>
          <p:cNvPr id="9" name="Title 1"/>
          <p:cNvSpPr txBox="1">
            <a:spLocks/>
          </p:cNvSpPr>
          <p:nvPr/>
        </p:nvSpPr>
        <p:spPr bwMode="auto">
          <a:xfrm>
            <a:off x="1752600" y="116632"/>
            <a:ext cx="8763000" cy="61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ＭＳ Ｐゴシック" charset="-128"/>
                <a:cs typeface="+mj-cs"/>
              </a:defRPr>
            </a:lvl1pPr>
            <a:lvl2pPr algn="ctr" rtl="0" eaLnBrk="1" fontAlgn="base" hangingPunct="1">
              <a:spcBef>
                <a:spcPct val="0"/>
              </a:spcBef>
              <a:spcAft>
                <a:spcPct val="0"/>
              </a:spcAft>
              <a:defRPr sz="4400">
                <a:solidFill>
                  <a:schemeClr val="tx2"/>
                </a:solidFill>
                <a:latin typeface="Arial" charset="0"/>
                <a:ea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ES" b="1" kern="0" dirty="0" err="1">
                <a:solidFill>
                  <a:srgbClr val="A50021"/>
                </a:solidFill>
              </a:rPr>
              <a:t>The</a:t>
            </a:r>
            <a:r>
              <a:rPr lang="es-ES" b="1" kern="0" dirty="0">
                <a:solidFill>
                  <a:srgbClr val="A50021"/>
                </a:solidFill>
              </a:rPr>
              <a:t> </a:t>
            </a:r>
            <a:r>
              <a:rPr lang="es-ES" b="1" kern="0" dirty="0" err="1">
                <a:solidFill>
                  <a:srgbClr val="A50021"/>
                </a:solidFill>
              </a:rPr>
              <a:t>unitarity</a:t>
            </a:r>
            <a:r>
              <a:rPr lang="es-ES" b="1" kern="0" dirty="0">
                <a:solidFill>
                  <a:srgbClr val="A50021"/>
                </a:solidFill>
              </a:rPr>
              <a:t> of </a:t>
            </a:r>
            <a:r>
              <a:rPr lang="es-ES" b="1" kern="0" dirty="0" err="1">
                <a:solidFill>
                  <a:srgbClr val="A50021"/>
                </a:solidFill>
              </a:rPr>
              <a:t>the</a:t>
            </a:r>
            <a:r>
              <a:rPr lang="es-ES" b="1" kern="0" dirty="0">
                <a:solidFill>
                  <a:srgbClr val="A50021"/>
                </a:solidFill>
              </a:rPr>
              <a:t> CKM </a:t>
            </a:r>
            <a:r>
              <a:rPr lang="es-ES" b="1" kern="0" dirty="0" err="1">
                <a:solidFill>
                  <a:srgbClr val="A50021"/>
                </a:solidFill>
              </a:rPr>
              <a:t>matrix</a:t>
            </a:r>
            <a:endParaRPr lang="en-US" kern="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811" y="1268760"/>
            <a:ext cx="4774987" cy="27363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203" y="4437113"/>
            <a:ext cx="6372200" cy="685869"/>
          </a:xfrm>
          <a:prstGeom prst="rect">
            <a:avLst/>
          </a:prstGeom>
        </p:spPr>
      </p:pic>
      <p:sp>
        <p:nvSpPr>
          <p:cNvPr id="13"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6"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9667530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497" y="692696"/>
            <a:ext cx="8787071" cy="5256584"/>
          </a:xfrm>
        </p:spPr>
        <p:txBody>
          <a:bodyPr>
            <a:normAutofit fontScale="92500" lnSpcReduction="20000"/>
          </a:bodyPr>
          <a:lstStyle/>
          <a:p>
            <a:r>
              <a:rPr lang="en-US" sz="2400" dirty="0"/>
              <a:t>The other triangle is at the origin of the </a:t>
            </a:r>
            <a:r>
              <a:rPr lang="el-GR" sz="2400" i="1" dirty="0"/>
              <a:t>β</a:t>
            </a:r>
            <a:r>
              <a:rPr lang="en-US" sz="2400" baseline="-25000" dirty="0"/>
              <a:t>s</a:t>
            </a:r>
            <a:r>
              <a:rPr lang="en-US" sz="2400" dirty="0"/>
              <a:t> angle</a:t>
            </a:r>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r>
              <a:rPr lang="en-US" sz="2400" dirty="0"/>
              <a:t>The </a:t>
            </a:r>
            <a:r>
              <a:rPr lang="en-US" sz="2400" dirty="0" err="1"/>
              <a:t>Wolfstein</a:t>
            </a:r>
            <a:r>
              <a:rPr lang="en-US" sz="2400" dirty="0"/>
              <a:t> parametrization adopts a phase convention such that</a:t>
            </a:r>
          </a:p>
          <a:p>
            <a:endParaRPr lang="en-US" sz="2400" dirty="0"/>
          </a:p>
          <a:p>
            <a:endParaRPr lang="en-US" sz="2400" dirty="0"/>
          </a:p>
          <a:p>
            <a:r>
              <a:rPr lang="en-US" sz="2400" dirty="0"/>
              <a:t>Since CP violation requires that               turns out that the surface of the unitary triangle is different from zero.</a:t>
            </a:r>
          </a:p>
          <a:p>
            <a:r>
              <a:rPr lang="en-US" sz="2400" dirty="0"/>
              <a:t>In fact all triangles have the same, surface which is half the </a:t>
            </a:r>
            <a:r>
              <a:rPr lang="en-US" sz="2400" dirty="0" err="1"/>
              <a:t>Jarlskog</a:t>
            </a:r>
            <a:r>
              <a:rPr lang="en-US" sz="2400" dirty="0"/>
              <a:t> invariant</a:t>
            </a:r>
          </a:p>
          <a:p>
            <a:endParaRPr lang="en-US" sz="2400" dirty="0"/>
          </a:p>
          <a:p>
            <a:r>
              <a:rPr lang="en-US" sz="2400" dirty="0"/>
              <a:t>That in our known parametrizations can be expressed as</a:t>
            </a:r>
          </a:p>
          <a:p>
            <a:endParaRPr lang="en-US" sz="2400" dirty="0"/>
          </a:p>
          <a:p>
            <a:endParaRPr lang="en-US" sz="24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336" y="2725100"/>
            <a:ext cx="5329390" cy="808504"/>
          </a:xfrm>
          <a:prstGeom prst="rect">
            <a:avLst/>
          </a:prstGeom>
        </p:spPr>
      </p:pic>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44</a:t>
            </a:fld>
            <a:endParaRPr lang="en-US" altLang="x-none"/>
          </a:p>
        </p:txBody>
      </p:sp>
      <p:sp>
        <p:nvSpPr>
          <p:cNvPr id="9" name="Title 1"/>
          <p:cNvSpPr txBox="1">
            <a:spLocks/>
          </p:cNvSpPr>
          <p:nvPr/>
        </p:nvSpPr>
        <p:spPr bwMode="auto">
          <a:xfrm>
            <a:off x="1752600" y="44624"/>
            <a:ext cx="8763000" cy="61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ＭＳ Ｐゴシック" charset="-128"/>
                <a:cs typeface="+mj-cs"/>
              </a:defRPr>
            </a:lvl1pPr>
            <a:lvl2pPr algn="ctr" rtl="0" eaLnBrk="1" fontAlgn="base" hangingPunct="1">
              <a:spcBef>
                <a:spcPct val="0"/>
              </a:spcBef>
              <a:spcAft>
                <a:spcPct val="0"/>
              </a:spcAft>
              <a:defRPr sz="4400">
                <a:solidFill>
                  <a:schemeClr val="tx2"/>
                </a:solidFill>
                <a:latin typeface="Arial" charset="0"/>
                <a:ea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ES" b="1" kern="0" dirty="0" err="1">
                <a:solidFill>
                  <a:srgbClr val="A50021"/>
                </a:solidFill>
              </a:rPr>
              <a:t>The</a:t>
            </a:r>
            <a:r>
              <a:rPr lang="es-ES" b="1" kern="0" dirty="0">
                <a:solidFill>
                  <a:srgbClr val="A50021"/>
                </a:solidFill>
              </a:rPr>
              <a:t> </a:t>
            </a:r>
            <a:r>
              <a:rPr lang="es-ES" b="1" kern="0" dirty="0" err="1">
                <a:solidFill>
                  <a:srgbClr val="A50021"/>
                </a:solidFill>
              </a:rPr>
              <a:t>unitarity</a:t>
            </a:r>
            <a:r>
              <a:rPr lang="es-ES" b="1" kern="0" dirty="0">
                <a:solidFill>
                  <a:srgbClr val="A50021"/>
                </a:solidFill>
              </a:rPr>
              <a:t> of </a:t>
            </a:r>
            <a:r>
              <a:rPr lang="es-ES" b="1" kern="0" dirty="0" err="1">
                <a:solidFill>
                  <a:srgbClr val="A50021"/>
                </a:solidFill>
              </a:rPr>
              <a:t>the</a:t>
            </a:r>
            <a:r>
              <a:rPr lang="es-ES" b="1" kern="0" dirty="0">
                <a:solidFill>
                  <a:srgbClr val="A50021"/>
                </a:solidFill>
              </a:rPr>
              <a:t> CKM </a:t>
            </a:r>
            <a:r>
              <a:rPr lang="es-ES" b="1" kern="0" dirty="0" err="1">
                <a:solidFill>
                  <a:srgbClr val="A50021"/>
                </a:solidFill>
              </a:rPr>
              <a:t>matrix</a:t>
            </a:r>
            <a:endParaRPr lang="en-US" kern="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3581"/>
          <a:stretch/>
        </p:blipFill>
        <p:spPr>
          <a:xfrm>
            <a:off x="2670596" y="1083336"/>
            <a:ext cx="3096344" cy="127474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040" y="1095956"/>
            <a:ext cx="2458320" cy="826240"/>
          </a:xfrm>
          <a:prstGeom prst="rect">
            <a:avLst/>
          </a:prstGeom>
        </p:spPr>
      </p:pic>
      <p:pic>
        <p:nvPicPr>
          <p:cNvPr id="12" name="Picture 11"/>
          <p:cNvPicPr>
            <a:picLocks noChangeAspect="1"/>
          </p:cNvPicPr>
          <p:nvPr/>
        </p:nvPicPr>
        <p:blipFill>
          <a:blip r:embed="rId5"/>
          <a:stretch>
            <a:fillRect/>
          </a:stretch>
        </p:blipFill>
        <p:spPr>
          <a:xfrm>
            <a:off x="5953031" y="3690336"/>
            <a:ext cx="1011630" cy="31472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5800" y="4661828"/>
            <a:ext cx="5796136" cy="42335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7652" y="5525089"/>
            <a:ext cx="4089526" cy="479033"/>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8120" y="5581659"/>
            <a:ext cx="1807840" cy="445987"/>
          </a:xfrm>
          <a:prstGeom prst="rect">
            <a:avLst/>
          </a:prstGeom>
        </p:spPr>
      </p:pic>
      <p:sp>
        <p:nvSpPr>
          <p:cNvPr id="16"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7"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72079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80392"/>
            <a:ext cx="8763000" cy="756320"/>
          </a:xfrm>
        </p:spPr>
        <p:txBody>
          <a:bodyPr/>
          <a:lstStyle/>
          <a:p>
            <a:r>
              <a:rPr lang="en-US" b="1" dirty="0" smtClean="0">
                <a:solidFill>
                  <a:srgbClr val="A50021"/>
                </a:solidFill>
              </a:rPr>
              <a:t>Neutral meson oscillations</a:t>
            </a:r>
            <a:endParaRPr lang="en-US" dirty="0"/>
          </a:p>
        </p:txBody>
      </p:sp>
      <p:sp>
        <p:nvSpPr>
          <p:cNvPr id="3" name="Content Placeholder 2"/>
          <p:cNvSpPr>
            <a:spLocks noGrp="1"/>
          </p:cNvSpPr>
          <p:nvPr>
            <p:ph idx="1"/>
          </p:nvPr>
        </p:nvSpPr>
        <p:spPr>
          <a:xfrm>
            <a:off x="1631504" y="991270"/>
            <a:ext cx="5544616" cy="3877891"/>
          </a:xfrm>
        </p:spPr>
        <p:txBody>
          <a:bodyPr>
            <a:normAutofit/>
          </a:bodyPr>
          <a:lstStyle/>
          <a:p>
            <a:r>
              <a:rPr lang="en-US" sz="2200" dirty="0"/>
              <a:t>All neutral weak decaying mesons (</a:t>
            </a:r>
            <a:r>
              <a:rPr lang="en-US" sz="2200" i="1" dirty="0"/>
              <a:t>K</a:t>
            </a:r>
            <a:r>
              <a:rPr lang="en-US" sz="2200" baseline="30000" dirty="0"/>
              <a:t>0</a:t>
            </a:r>
            <a:r>
              <a:rPr lang="en-US" sz="2200" dirty="0"/>
              <a:t>, </a:t>
            </a:r>
            <a:r>
              <a:rPr lang="en-US" sz="2200" i="1" dirty="0"/>
              <a:t>D</a:t>
            </a:r>
            <a:r>
              <a:rPr lang="en-US" sz="2200" baseline="30000" dirty="0"/>
              <a:t>0</a:t>
            </a:r>
            <a:r>
              <a:rPr lang="en-US" sz="2200" dirty="0"/>
              <a:t>, </a:t>
            </a:r>
            <a:r>
              <a:rPr lang="en-US" sz="2200" i="1" dirty="0"/>
              <a:t>B</a:t>
            </a:r>
            <a:r>
              <a:rPr lang="en-US" sz="2200" baseline="30000" dirty="0"/>
              <a:t>0</a:t>
            </a:r>
            <a:r>
              <a:rPr lang="en-US" sz="2200" dirty="0"/>
              <a:t> and </a:t>
            </a:r>
            <a:r>
              <a:rPr lang="en-US" sz="2200" i="1" dirty="0"/>
              <a:t>B</a:t>
            </a:r>
            <a:r>
              <a:rPr lang="en-US" sz="2200" baseline="-25000" dirty="0"/>
              <a:t>s</a:t>
            </a:r>
            <a:r>
              <a:rPr lang="en-US" sz="2200" baseline="30000" dirty="0"/>
              <a:t>0</a:t>
            </a:r>
            <a:r>
              <a:rPr lang="en-US" sz="2200" dirty="0"/>
              <a:t>) can oscillate into each other antiparticle.</a:t>
            </a:r>
          </a:p>
          <a:p>
            <a:pPr lvl="1"/>
            <a:r>
              <a:rPr lang="en-US" sz="1800" dirty="0"/>
              <a:t>We take a </a:t>
            </a:r>
            <a:r>
              <a:rPr lang="en-US" sz="1800" i="1" dirty="0"/>
              <a:t>B</a:t>
            </a:r>
            <a:r>
              <a:rPr lang="en-US" sz="1800" baseline="30000" dirty="0"/>
              <a:t>0</a:t>
            </a:r>
            <a:r>
              <a:rPr lang="en-US" sz="1800" dirty="0"/>
              <a:t> meson as an example.</a:t>
            </a:r>
          </a:p>
          <a:p>
            <a:pPr lvl="1"/>
            <a:r>
              <a:rPr lang="en-US" sz="1800" dirty="0"/>
              <a:t>The formalism is valid for any of the previously mentioned mesons.</a:t>
            </a:r>
            <a:endParaRPr lang="en-US" sz="2200" dirty="0"/>
          </a:p>
          <a:p>
            <a:r>
              <a:rPr lang="en-US" sz="2200" dirty="0"/>
              <a:t>Consider |</a:t>
            </a:r>
            <a:r>
              <a:rPr lang="en-US" sz="2200" i="1" dirty="0"/>
              <a:t>B</a:t>
            </a:r>
            <a:r>
              <a:rPr lang="en-US" sz="2200" baseline="30000" dirty="0"/>
              <a:t>0</a:t>
            </a:r>
            <a:r>
              <a:rPr lang="en-US" sz="2200" dirty="0"/>
              <a:t>⟩ and |</a:t>
            </a:r>
            <a:r>
              <a:rPr lang="en-US" sz="2200" i="1" dirty="0"/>
              <a:t>B</a:t>
            </a:r>
            <a:r>
              <a:rPr lang="en-US" sz="2200" baseline="30000" dirty="0"/>
              <a:t>0</a:t>
            </a:r>
            <a:r>
              <a:rPr lang="en-US" sz="2200" dirty="0"/>
              <a:t>⟩, strong and EM eigenstates with mass </a:t>
            </a:r>
            <a:r>
              <a:rPr lang="en-US" sz="2200" i="1" dirty="0"/>
              <a:t>m</a:t>
            </a:r>
            <a:r>
              <a:rPr lang="en-US" sz="2200" dirty="0"/>
              <a:t> and opposite flavor.</a:t>
            </a:r>
          </a:p>
          <a:p>
            <a:r>
              <a:rPr lang="en-US" sz="2200" dirty="0"/>
              <a:t>An arbitrary superposition with time-dependent coefficients </a:t>
            </a:r>
            <a:r>
              <a:rPr lang="en-US" sz="2200" i="1" dirty="0"/>
              <a:t>a</a:t>
            </a:r>
            <a:r>
              <a:rPr lang="en-US" sz="2200" dirty="0"/>
              <a:t>(</a:t>
            </a:r>
            <a:r>
              <a:rPr lang="en-US" sz="2200" i="1" dirty="0"/>
              <a:t>t</a:t>
            </a:r>
            <a:r>
              <a:rPr lang="en-US" sz="2200" dirty="0"/>
              <a:t>) and </a:t>
            </a:r>
            <a:r>
              <a:rPr lang="en-US" sz="2200" i="1" dirty="0"/>
              <a:t>b</a:t>
            </a:r>
            <a:r>
              <a:rPr lang="en-US" sz="2200" dirty="0"/>
              <a:t>(</a:t>
            </a:r>
            <a:r>
              <a:rPr lang="en-US" sz="2200" i="1" dirty="0"/>
              <a:t>t</a:t>
            </a:r>
            <a:r>
              <a:rPr lang="en-US" sz="2200" dirty="0"/>
              <a:t>): </a:t>
            </a:r>
          </a:p>
          <a:p>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45</a:t>
            </a:fld>
            <a:endParaRPr lang="en-US" altLang="x-none"/>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3" y="1474373"/>
            <a:ext cx="3490635" cy="3510136"/>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920" y="5030564"/>
            <a:ext cx="5156200" cy="774700"/>
          </a:xfrm>
          <a:prstGeom prst="rect">
            <a:avLst/>
          </a:prstGeom>
        </p:spPr>
      </p:pic>
      <p:sp>
        <p:nvSpPr>
          <p:cNvPr id="9"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cxnSp>
        <p:nvCxnSpPr>
          <p:cNvPr id="11" name="Straight Connector 10"/>
          <p:cNvCxnSpPr/>
          <p:nvPr/>
        </p:nvCxnSpPr>
        <p:spPr bwMode="auto">
          <a:xfrm>
            <a:off x="4464224" y="3068960"/>
            <a:ext cx="119608" cy="0"/>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5494799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80392"/>
            <a:ext cx="8763000" cy="756320"/>
          </a:xfrm>
        </p:spPr>
        <p:txBody>
          <a:bodyPr/>
          <a:lstStyle/>
          <a:p>
            <a:r>
              <a:rPr lang="en-US" b="1" dirty="0" smtClean="0">
                <a:solidFill>
                  <a:srgbClr val="A50021"/>
                </a:solidFill>
              </a:rPr>
              <a:t>Neutral meson oscillations</a:t>
            </a:r>
            <a:endParaRPr lang="en-US" dirty="0"/>
          </a:p>
        </p:txBody>
      </p:sp>
      <p:sp>
        <p:nvSpPr>
          <p:cNvPr id="3" name="Content Placeholder 2"/>
          <p:cNvSpPr>
            <a:spLocks noGrp="1"/>
          </p:cNvSpPr>
          <p:nvPr>
            <p:ph idx="1"/>
          </p:nvPr>
        </p:nvSpPr>
        <p:spPr>
          <a:xfrm>
            <a:off x="1631504" y="991269"/>
            <a:ext cx="8884096" cy="4381947"/>
          </a:xfrm>
        </p:spPr>
        <p:txBody>
          <a:bodyPr>
            <a:noAutofit/>
          </a:bodyPr>
          <a:lstStyle/>
          <a:p>
            <a:r>
              <a:rPr lang="en-US" sz="2000" dirty="0"/>
              <a:t>The time evolution is governed by</a:t>
            </a:r>
          </a:p>
          <a:p>
            <a:endParaRPr lang="en-US" sz="2000" dirty="0"/>
          </a:p>
          <a:p>
            <a:r>
              <a:rPr lang="en-US" sz="2000" dirty="0"/>
              <a:t>Where</a:t>
            </a:r>
          </a:p>
          <a:p>
            <a:endParaRPr lang="en-US" sz="2200" dirty="0"/>
          </a:p>
          <a:p>
            <a:endParaRPr lang="en-US" sz="2400" dirty="0"/>
          </a:p>
          <a:p>
            <a:endParaRPr lang="en-US" sz="2400" dirty="0"/>
          </a:p>
          <a:p>
            <a:pPr lvl="1"/>
            <a:r>
              <a:rPr lang="en-US" sz="1800" dirty="0"/>
              <a:t>CPT invariance: </a:t>
            </a:r>
            <a:r>
              <a:rPr lang="en-US" sz="1800" i="1" dirty="0"/>
              <a:t>M</a:t>
            </a:r>
            <a:r>
              <a:rPr lang="en-US" sz="1800" dirty="0"/>
              <a:t> = </a:t>
            </a:r>
            <a:r>
              <a:rPr lang="en-US" sz="1800" i="1" dirty="0"/>
              <a:t>M</a:t>
            </a:r>
            <a:r>
              <a:rPr lang="en-US" sz="1800" baseline="-25000" dirty="0"/>
              <a:t>11</a:t>
            </a:r>
            <a:r>
              <a:rPr lang="en-US" sz="1800" dirty="0"/>
              <a:t> = </a:t>
            </a:r>
            <a:r>
              <a:rPr lang="en-US" sz="1800" i="1" dirty="0"/>
              <a:t>M</a:t>
            </a:r>
            <a:r>
              <a:rPr lang="en-US" sz="1800" baseline="-25000" dirty="0"/>
              <a:t>22</a:t>
            </a:r>
            <a:r>
              <a:rPr lang="en-US" sz="1800" dirty="0"/>
              <a:t>, </a:t>
            </a:r>
            <a:r>
              <a:rPr lang="en-US" sz="1800" i="1" dirty="0"/>
              <a:t>M</a:t>
            </a:r>
            <a:r>
              <a:rPr lang="en-US" sz="1800" baseline="-25000" dirty="0"/>
              <a:t>21</a:t>
            </a:r>
            <a:r>
              <a:rPr lang="en-US" sz="1800" dirty="0"/>
              <a:t> = </a:t>
            </a:r>
            <a:r>
              <a:rPr lang="en-US" sz="1800" i="1" dirty="0"/>
              <a:t>M</a:t>
            </a:r>
            <a:r>
              <a:rPr lang="en-US" sz="1800" baseline="-25000" dirty="0"/>
              <a:t>12</a:t>
            </a:r>
            <a:r>
              <a:rPr lang="en-US" sz="1800" baseline="30000" dirty="0"/>
              <a:t>∗</a:t>
            </a:r>
            <a:r>
              <a:rPr lang="en-US" sz="1800" dirty="0"/>
              <a:t> and Γ</a:t>
            </a:r>
            <a:r>
              <a:rPr lang="en-US" sz="1800" baseline="-25000" dirty="0"/>
              <a:t>11</a:t>
            </a:r>
            <a:r>
              <a:rPr lang="en-US" sz="1800" dirty="0"/>
              <a:t> = Γ</a:t>
            </a:r>
            <a:r>
              <a:rPr lang="en-US" sz="1800" baseline="-25000" dirty="0"/>
              <a:t>22</a:t>
            </a:r>
            <a:r>
              <a:rPr lang="en-US" sz="1800" dirty="0"/>
              <a:t>, Γ</a:t>
            </a:r>
            <a:r>
              <a:rPr lang="en-US" sz="1800" baseline="-25000" dirty="0"/>
              <a:t>21</a:t>
            </a:r>
            <a:r>
              <a:rPr lang="en-US" sz="1800" dirty="0"/>
              <a:t> = Γ</a:t>
            </a:r>
            <a:r>
              <a:rPr lang="en-US" sz="1800" baseline="-25000" dirty="0"/>
              <a:t>12</a:t>
            </a:r>
            <a:r>
              <a:rPr lang="en-US" sz="1800" baseline="30000" dirty="0"/>
              <a:t>*</a:t>
            </a:r>
            <a:r>
              <a:rPr lang="en-US" sz="1800" dirty="0"/>
              <a:t> </a:t>
            </a:r>
          </a:p>
          <a:p>
            <a:r>
              <a:rPr lang="en-US" sz="2000" dirty="0"/>
              <a:t>The first matrix provides a </a:t>
            </a:r>
            <a:r>
              <a:rPr lang="en-US" sz="2000" i="1" dirty="0"/>
              <a:t>mass</a:t>
            </a:r>
            <a:r>
              <a:rPr lang="en-US" sz="2000" dirty="0"/>
              <a:t> term.</a:t>
            </a:r>
          </a:p>
          <a:p>
            <a:r>
              <a:rPr lang="en-US" sz="2000" dirty="0"/>
              <a:t>Due to −</a:t>
            </a:r>
            <a:r>
              <a:rPr lang="en-US" sz="2000" dirty="0" err="1"/>
              <a:t>i</a:t>
            </a:r>
            <a:r>
              <a:rPr lang="en-US" sz="2000" dirty="0"/>
              <a:t>, </a:t>
            </a:r>
            <a:r>
              <a:rPr lang="en-US" sz="2000" dirty="0" err="1"/>
              <a:t>Γ</a:t>
            </a:r>
            <a:r>
              <a:rPr lang="en-US" sz="2000" dirty="0"/>
              <a:t> provides an exponential decay. </a:t>
            </a:r>
          </a:p>
          <a:p>
            <a:pPr lvl="1"/>
            <a:r>
              <a:rPr lang="en-US" sz="1800" dirty="0"/>
              <a:t>Because of this term H is not </a:t>
            </a:r>
            <a:r>
              <a:rPr lang="en-US" sz="1800" dirty="0" err="1"/>
              <a:t>hermitian</a:t>
            </a:r>
            <a:r>
              <a:rPr lang="en-US" sz="1800" dirty="0"/>
              <a:t>. The probability to observe either </a:t>
            </a:r>
            <a:r>
              <a:rPr lang="en-US" sz="1800" i="1" dirty="0"/>
              <a:t>P</a:t>
            </a:r>
            <a:r>
              <a:rPr lang="en-US" sz="1800" baseline="30000" dirty="0"/>
              <a:t>0</a:t>
            </a:r>
            <a:r>
              <a:rPr lang="en-US" sz="1800" dirty="0"/>
              <a:t> or </a:t>
            </a:r>
            <a:r>
              <a:rPr lang="en-US" sz="1800" i="1" dirty="0"/>
              <a:t>P</a:t>
            </a:r>
            <a:r>
              <a:rPr lang="en-US" sz="1800" baseline="30000" dirty="0"/>
              <a:t>0</a:t>
            </a:r>
            <a:r>
              <a:rPr lang="en-US" sz="1800" dirty="0"/>
              <a:t> goes down with time:</a:t>
            </a:r>
          </a:p>
          <a:p>
            <a:endParaRPr lang="en-US" sz="1800" dirty="0"/>
          </a:p>
          <a:p>
            <a:endParaRPr lang="en-US" sz="2200" dirty="0"/>
          </a:p>
          <a:p>
            <a:endParaRPr lang="en-US" sz="2200" dirty="0"/>
          </a:p>
          <a:p>
            <a:endParaRPr lang="en-US" sz="2200" dirty="0"/>
          </a:p>
          <a:p>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46</a:t>
            </a:fld>
            <a:endParaRPr lang="en-US" altLang="x-none"/>
          </a:p>
        </p:txBody>
      </p:sp>
      <p:pic>
        <p:nvPicPr>
          <p:cNvPr id="9" name="Picture 8"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8012" y="1404640"/>
            <a:ext cx="1485900" cy="584200"/>
          </a:xfrm>
          <a:prstGeom prst="rect">
            <a:avLst/>
          </a:prstGeom>
        </p:spPr>
      </p:pic>
      <p:pic>
        <p:nvPicPr>
          <p:cNvPr id="10" name="Picture 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3674" y="2204864"/>
            <a:ext cx="3940319" cy="11303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568" y="5121420"/>
            <a:ext cx="7781210" cy="899868"/>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6081" y="827878"/>
            <a:ext cx="3312149" cy="2529114"/>
          </a:xfrm>
          <a:prstGeom prst="rect">
            <a:avLst/>
          </a:prstGeom>
        </p:spPr>
      </p:pic>
      <p:sp>
        <p:nvSpPr>
          <p:cNvPr id="31"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3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cxnSp>
        <p:nvCxnSpPr>
          <p:cNvPr id="33" name="Straight Connector 32"/>
          <p:cNvCxnSpPr/>
          <p:nvPr/>
        </p:nvCxnSpPr>
        <p:spPr bwMode="auto">
          <a:xfrm>
            <a:off x="2495600" y="4770000"/>
            <a:ext cx="119608" cy="0"/>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822791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80392"/>
            <a:ext cx="8763000" cy="756320"/>
          </a:xfrm>
        </p:spPr>
        <p:txBody>
          <a:bodyPr/>
          <a:lstStyle/>
          <a:p>
            <a:r>
              <a:rPr lang="es-ES" b="1" smtClean="0">
                <a:solidFill>
                  <a:srgbClr val="A50021"/>
                </a:solidFill>
              </a:rPr>
              <a:t>Neutral </a:t>
            </a:r>
            <a:r>
              <a:rPr lang="es-ES" b="1" dirty="0" err="1" smtClean="0">
                <a:solidFill>
                  <a:srgbClr val="A50021"/>
                </a:solidFill>
              </a:rPr>
              <a:t>meson</a:t>
            </a:r>
            <a:r>
              <a:rPr lang="es-ES" b="1" dirty="0" smtClean="0">
                <a:solidFill>
                  <a:srgbClr val="A50021"/>
                </a:solidFill>
              </a:rPr>
              <a:t> </a:t>
            </a:r>
            <a:r>
              <a:rPr lang="es-ES" b="1" dirty="0" err="1" smtClean="0">
                <a:solidFill>
                  <a:srgbClr val="A50021"/>
                </a:solidFill>
              </a:rPr>
              <a:t>oscillations</a:t>
            </a:r>
            <a:endParaRPr lang="en-US" dirty="0"/>
          </a:p>
        </p:txBody>
      </p:sp>
      <p:sp>
        <p:nvSpPr>
          <p:cNvPr id="3" name="Content Placeholder 2"/>
          <p:cNvSpPr>
            <a:spLocks noGrp="1"/>
          </p:cNvSpPr>
          <p:nvPr>
            <p:ph idx="1"/>
          </p:nvPr>
        </p:nvSpPr>
        <p:spPr>
          <a:xfrm>
            <a:off x="1631504" y="991270"/>
            <a:ext cx="8884096" cy="5102027"/>
          </a:xfrm>
        </p:spPr>
        <p:txBody>
          <a:bodyPr>
            <a:normAutofit fontScale="92500" lnSpcReduction="10000"/>
          </a:bodyPr>
          <a:lstStyle/>
          <a:p>
            <a:r>
              <a:rPr lang="en-US" sz="2400" dirty="0"/>
              <a:t>There can be a relative phase between Γ</a:t>
            </a:r>
            <a:r>
              <a:rPr lang="en-US" sz="2400" baseline="-25000" dirty="0"/>
              <a:t>12</a:t>
            </a:r>
            <a:r>
              <a:rPr lang="en-US" sz="2400" dirty="0"/>
              <a:t>  (absorptive transition) and </a:t>
            </a:r>
            <a:r>
              <a:rPr lang="en-US" sz="2400" i="1" dirty="0"/>
              <a:t>M</a:t>
            </a:r>
            <a:r>
              <a:rPr lang="en-US" sz="2400" baseline="-25000" dirty="0"/>
              <a:t>12 </a:t>
            </a:r>
            <a:r>
              <a:rPr lang="en-US" sz="2400" dirty="0"/>
              <a:t>(dispersive transition)</a:t>
            </a:r>
          </a:p>
          <a:p>
            <a:endParaRPr lang="en-US" sz="2400" dirty="0"/>
          </a:p>
          <a:p>
            <a:endParaRPr lang="en-US" sz="2400" dirty="0"/>
          </a:p>
          <a:p>
            <a:endParaRPr lang="en-US" sz="2400" dirty="0"/>
          </a:p>
          <a:p>
            <a:r>
              <a:rPr lang="en-US" sz="2400" dirty="0"/>
              <a:t>This leads to</a:t>
            </a:r>
          </a:p>
          <a:p>
            <a:endParaRPr lang="en-US" sz="2400" dirty="0"/>
          </a:p>
          <a:p>
            <a:endParaRPr lang="en-US" sz="2400" dirty="0"/>
          </a:p>
          <a:p>
            <a:r>
              <a:rPr lang="en-US" sz="2400" dirty="0"/>
              <a:t>If T were conserved Γ</a:t>
            </a:r>
            <a:r>
              <a:rPr lang="en-US" sz="2400" baseline="-25000" dirty="0"/>
              <a:t>12</a:t>
            </a:r>
            <a:r>
              <a:rPr lang="en-US" sz="2400" baseline="30000" dirty="0"/>
              <a:t>∗</a:t>
            </a:r>
            <a:r>
              <a:rPr lang="en-US" sz="2400" dirty="0"/>
              <a:t> /Γ</a:t>
            </a:r>
            <a:r>
              <a:rPr lang="en-US" sz="2400" baseline="-25000" dirty="0"/>
              <a:t>12</a:t>
            </a:r>
            <a:r>
              <a:rPr lang="en-US" sz="2400" dirty="0"/>
              <a:t> = </a:t>
            </a:r>
            <a:r>
              <a:rPr lang="en-US" sz="2400" i="1" dirty="0"/>
              <a:t>M</a:t>
            </a:r>
            <a:r>
              <a:rPr lang="en-US" sz="2400" baseline="-25000" dirty="0"/>
              <a:t>12</a:t>
            </a:r>
            <a:r>
              <a:rPr lang="en-US" sz="2400" baseline="30000" dirty="0"/>
              <a:t>∗</a:t>
            </a:r>
            <a:r>
              <a:rPr lang="en-US" sz="2400" dirty="0"/>
              <a:t> /</a:t>
            </a:r>
            <a:r>
              <a:rPr lang="en-US" sz="2400" i="1" dirty="0"/>
              <a:t>M</a:t>
            </a:r>
            <a:r>
              <a:rPr lang="en-US" sz="2400" baseline="-25000" dirty="0"/>
              <a:t>12</a:t>
            </a:r>
            <a:r>
              <a:rPr lang="en-US" sz="2400" dirty="0"/>
              <a:t> and adding a free phase Γ</a:t>
            </a:r>
            <a:r>
              <a:rPr lang="en-US" sz="2400" baseline="-25000" dirty="0"/>
              <a:t>12</a:t>
            </a:r>
            <a:r>
              <a:rPr lang="en-US" sz="2400" dirty="0"/>
              <a:t> and </a:t>
            </a:r>
            <a:r>
              <a:rPr lang="en-US" sz="2400" i="1" dirty="0"/>
              <a:t>M</a:t>
            </a:r>
            <a:r>
              <a:rPr lang="en-US" sz="2400" baseline="-25000" dirty="0"/>
              <a:t>12</a:t>
            </a:r>
            <a:r>
              <a:rPr lang="en-US" sz="2400" dirty="0"/>
              <a:t> can be set real. </a:t>
            </a:r>
            <a:endParaRPr lang="en-US" sz="2200" dirty="0"/>
          </a:p>
          <a:p>
            <a:r>
              <a:rPr lang="en-US" sz="2200" dirty="0"/>
              <a:t>Solving the time dependent matrix means finding the eigenstates and eigenvalues of </a:t>
            </a:r>
            <a:r>
              <a:rPr lang="en-US" sz="2200" i="1" dirty="0"/>
              <a:t>H</a:t>
            </a:r>
            <a:r>
              <a:rPr lang="en-US" sz="2200" dirty="0"/>
              <a:t>.</a:t>
            </a:r>
          </a:p>
          <a:p>
            <a:pPr lvl="1"/>
            <a:r>
              <a:rPr lang="en-US" sz="2000" dirty="0"/>
              <a:t>This will describe the masses and decay widths and the </a:t>
            </a:r>
            <a:r>
              <a:rPr lang="en-US" sz="2000" i="1" dirty="0"/>
              <a:t>P</a:t>
            </a:r>
            <a:r>
              <a:rPr lang="en-US" sz="2000" baseline="30000" dirty="0"/>
              <a:t>0</a:t>
            </a:r>
            <a:r>
              <a:rPr lang="en-US" sz="2000" dirty="0"/>
              <a:t>, </a:t>
            </a:r>
            <a:r>
              <a:rPr lang="en-US" sz="2000" i="1" dirty="0"/>
              <a:t>P</a:t>
            </a:r>
            <a:r>
              <a:rPr lang="en-US" sz="2000" baseline="30000" dirty="0"/>
              <a:t>0</a:t>
            </a:r>
            <a:r>
              <a:rPr lang="en-US" sz="2000" dirty="0"/>
              <a:t> combinations that correspond to the physical particles.</a:t>
            </a:r>
          </a:p>
          <a:p>
            <a:endParaRPr lang="en-US" sz="2200" dirty="0"/>
          </a:p>
          <a:p>
            <a:pPr lvl="1"/>
            <a:endParaRPr lang="en-US" sz="1800" dirty="0"/>
          </a:p>
          <a:p>
            <a:endParaRPr lang="en-US" sz="2400" dirty="0"/>
          </a:p>
          <a:p>
            <a:endParaRPr lang="en-US" sz="2400" dirty="0"/>
          </a:p>
          <a:p>
            <a:endParaRPr lang="en-US" sz="2200" dirty="0"/>
          </a:p>
          <a:p>
            <a:endParaRPr lang="en-US" sz="2200" dirty="0"/>
          </a:p>
          <a:p>
            <a:endParaRPr lang="en-US" sz="2200" dirty="0"/>
          </a:p>
          <a:p>
            <a:endParaRPr lang="en-US" sz="2200" dirty="0"/>
          </a:p>
          <a:p>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47</a:t>
            </a:fld>
            <a:endParaRPr lang="en-US" altLang="x-none"/>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856" y="1847576"/>
            <a:ext cx="2188964" cy="71732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886" y="2844628"/>
            <a:ext cx="2310234" cy="800396"/>
          </a:xfrm>
          <a:prstGeom prst="rect">
            <a:avLst/>
          </a:prstGeom>
        </p:spPr>
      </p:pic>
      <p:sp>
        <p:nvSpPr>
          <p:cNvPr id="12"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3"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cxnSp>
        <p:nvCxnSpPr>
          <p:cNvPr id="14" name="Straight Connector 13"/>
          <p:cNvCxnSpPr/>
          <p:nvPr/>
        </p:nvCxnSpPr>
        <p:spPr bwMode="auto">
          <a:xfrm>
            <a:off x="8904312" y="5184000"/>
            <a:ext cx="119608" cy="0"/>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5209112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83568"/>
            <a:ext cx="8763000" cy="609129"/>
          </a:xfrm>
        </p:spPr>
        <p:txBody>
          <a:bodyPr/>
          <a:lstStyle/>
          <a:p>
            <a:r>
              <a:rPr lang="es-ES" b="1" dirty="0" smtClean="0">
                <a:solidFill>
                  <a:srgbClr val="A50021"/>
                </a:solidFill>
              </a:rPr>
              <a:t>Neutral </a:t>
            </a:r>
            <a:r>
              <a:rPr lang="es-ES" b="1" dirty="0" err="1" smtClean="0">
                <a:solidFill>
                  <a:srgbClr val="A50021"/>
                </a:solidFill>
              </a:rPr>
              <a:t>meson</a:t>
            </a:r>
            <a:r>
              <a:rPr lang="es-ES" b="1" dirty="0" smtClean="0">
                <a:solidFill>
                  <a:srgbClr val="A50021"/>
                </a:solidFill>
              </a:rPr>
              <a:t> </a:t>
            </a:r>
            <a:r>
              <a:rPr lang="es-ES" b="1" dirty="0" err="1" smtClean="0">
                <a:solidFill>
                  <a:srgbClr val="A50021"/>
                </a:solidFill>
              </a:rPr>
              <a:t>oscillations</a:t>
            </a:r>
            <a:endParaRPr lang="en-US" dirty="0"/>
          </a:p>
        </p:txBody>
      </p:sp>
      <p:sp>
        <p:nvSpPr>
          <p:cNvPr id="3" name="Content Placeholder 2"/>
          <p:cNvSpPr>
            <a:spLocks noGrp="1"/>
          </p:cNvSpPr>
          <p:nvPr>
            <p:ph idx="1"/>
          </p:nvPr>
        </p:nvSpPr>
        <p:spPr>
          <a:xfrm>
            <a:off x="1631504" y="692697"/>
            <a:ext cx="8884096" cy="5102027"/>
          </a:xfrm>
        </p:spPr>
        <p:txBody>
          <a:bodyPr>
            <a:normAutofit/>
          </a:bodyPr>
          <a:lstStyle/>
          <a:p>
            <a:r>
              <a:rPr lang="en-US" sz="2400" dirty="0"/>
              <a:t>The eigenvalue equation is</a:t>
            </a:r>
          </a:p>
          <a:p>
            <a:endParaRPr lang="en-US" sz="2400" dirty="0"/>
          </a:p>
          <a:p>
            <a:endParaRPr lang="en-US" sz="2400" dirty="0"/>
          </a:p>
          <a:p>
            <a:r>
              <a:rPr lang="en-US" sz="2400" dirty="0"/>
              <a:t>If we consider </a:t>
            </a:r>
            <a:r>
              <a:rPr lang="en-US" sz="2200" dirty="0"/>
              <a:t>                                             the resulting eigenvalues are                           .</a:t>
            </a:r>
            <a:endParaRPr lang="en-US" sz="1800" dirty="0"/>
          </a:p>
          <a:p>
            <a:endParaRPr lang="en-US" sz="2400" dirty="0"/>
          </a:p>
          <a:p>
            <a:endParaRPr lang="en-US" sz="2400" dirty="0"/>
          </a:p>
          <a:p>
            <a:endParaRPr lang="en-US" sz="2400" dirty="0"/>
          </a:p>
          <a:p>
            <a:r>
              <a:rPr lang="en-US" sz="2400" dirty="0"/>
              <a:t>Where the mass and width of the two physical states are identified.</a:t>
            </a:r>
          </a:p>
          <a:p>
            <a:r>
              <a:rPr lang="en-US" sz="2400" dirty="0"/>
              <a:t>Two standard definitions are:</a:t>
            </a:r>
          </a:p>
          <a:p>
            <a:endParaRPr lang="en-US" sz="2400" dirty="0"/>
          </a:p>
          <a:p>
            <a:endParaRPr lang="en-US" sz="2200" dirty="0"/>
          </a:p>
          <a:p>
            <a:endParaRPr lang="en-US" sz="2200" dirty="0"/>
          </a:p>
          <a:p>
            <a:endParaRPr lang="en-US" sz="2200" dirty="0"/>
          </a:p>
          <a:p>
            <a:endParaRPr lang="en-US" sz="2200" dirty="0"/>
          </a:p>
          <a:p>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48</a:t>
            </a:fld>
            <a:endParaRPr lang="en-US" altLang="x-none"/>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60" y="1124745"/>
            <a:ext cx="4628356" cy="9102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768" y="1988841"/>
            <a:ext cx="3456384" cy="51174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784" y="2420889"/>
            <a:ext cx="2016224" cy="354645"/>
          </a:xfrm>
          <a:prstGeom prst="rect">
            <a:avLst/>
          </a:prstGeom>
        </p:spPr>
      </p:pic>
      <p:pic>
        <p:nvPicPr>
          <p:cNvPr id="13" name="Picture 12"/>
          <p:cNvPicPr>
            <a:picLocks noChangeAspect="1"/>
          </p:cNvPicPr>
          <p:nvPr/>
        </p:nvPicPr>
        <p:blipFill>
          <a:blip r:embed="rId5"/>
          <a:stretch>
            <a:fillRect/>
          </a:stretch>
        </p:blipFill>
        <p:spPr>
          <a:xfrm>
            <a:off x="3750956" y="2819842"/>
            <a:ext cx="5225364" cy="125723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8008" y="5157192"/>
            <a:ext cx="3384376" cy="786944"/>
          </a:xfrm>
          <a:prstGeom prst="rect">
            <a:avLst/>
          </a:prstGeom>
        </p:spPr>
      </p:pic>
      <p:sp>
        <p:nvSpPr>
          <p:cNvPr id="15"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6"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4831602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1504" y="692696"/>
            <a:ext cx="8884096" cy="5549354"/>
          </a:xfrm>
        </p:spPr>
        <p:txBody>
          <a:bodyPr>
            <a:normAutofit/>
          </a:bodyPr>
          <a:lstStyle/>
          <a:p>
            <a:r>
              <a:rPr lang="en-US" sz="2400" dirty="0"/>
              <a:t>Let us find the eigenstates.</a:t>
            </a:r>
          </a:p>
          <a:p>
            <a:endParaRPr lang="en-US" sz="2400" dirty="0"/>
          </a:p>
          <a:p>
            <a:endParaRPr lang="en-US" sz="2400" dirty="0"/>
          </a:p>
          <a:p>
            <a:r>
              <a:rPr lang="en-US" sz="2400" dirty="0"/>
              <a:t>Solving</a:t>
            </a:r>
          </a:p>
          <a:p>
            <a:endParaRPr lang="en-US" sz="2400" dirty="0"/>
          </a:p>
          <a:p>
            <a:r>
              <a:rPr lang="en-US" sz="2400" dirty="0"/>
              <a:t>If </a:t>
            </a:r>
            <a:r>
              <a:rPr lang="en-US" sz="2400" i="1" dirty="0"/>
              <a:t>P</a:t>
            </a:r>
            <a:r>
              <a:rPr lang="en-US" sz="2400" baseline="-25000" dirty="0"/>
              <a:t>H</a:t>
            </a:r>
            <a:r>
              <a:rPr lang="en-US" sz="2400" dirty="0"/>
              <a:t> is the heavier state we have</a:t>
            </a:r>
          </a:p>
          <a:p>
            <a:endParaRPr lang="en-US" sz="2400" dirty="0"/>
          </a:p>
          <a:p>
            <a:endParaRPr lang="en-US" sz="2400" dirty="0"/>
          </a:p>
          <a:p>
            <a:r>
              <a:rPr lang="en-US" sz="2400" i="1" dirty="0"/>
              <a:t>q</a:t>
            </a:r>
            <a:r>
              <a:rPr lang="en-US" sz="2400" dirty="0"/>
              <a:t>/</a:t>
            </a:r>
            <a:r>
              <a:rPr lang="en-US" sz="2400" i="1" dirty="0"/>
              <a:t>p</a:t>
            </a:r>
            <a:r>
              <a:rPr lang="en-US" sz="2400" dirty="0"/>
              <a:t> can be related to the mixing phase as</a:t>
            </a:r>
          </a:p>
          <a:p>
            <a:endParaRPr lang="en-US" sz="2400" dirty="0"/>
          </a:p>
          <a:p>
            <a:endParaRPr lang="en-US" sz="1700" dirty="0"/>
          </a:p>
          <a:p>
            <a:endParaRPr lang="en-US" sz="1700" dirty="0"/>
          </a:p>
          <a:p>
            <a:r>
              <a:rPr lang="en-US" sz="1700" dirty="0"/>
              <a:t>This will be the size of a possible CP asymmetry for flavor-specific final states, </a:t>
            </a:r>
            <a:r>
              <a:rPr lang="en-US" sz="1700" i="1" dirty="0" err="1"/>
              <a:t>a</a:t>
            </a:r>
            <a:r>
              <a:rPr lang="en-US" sz="1700" baseline="-25000" dirty="0" err="1"/>
              <a:t>fs</a:t>
            </a:r>
            <a:r>
              <a:rPr lang="en-US" sz="1700" dirty="0"/>
              <a:t>. </a:t>
            </a:r>
          </a:p>
          <a:p>
            <a:endParaRPr lang="en-US" sz="2400" dirty="0"/>
          </a:p>
          <a:p>
            <a:endParaRPr lang="en-US" sz="2400" dirty="0"/>
          </a:p>
          <a:p>
            <a:endParaRPr lang="en-US" sz="2400" dirty="0"/>
          </a:p>
          <a:p>
            <a:endParaRPr lang="en-US" sz="2400" dirty="0"/>
          </a:p>
          <a:p>
            <a:endParaRPr lang="en-US" sz="2200" dirty="0"/>
          </a:p>
          <a:p>
            <a:endParaRPr lang="en-US" sz="2200" dirty="0"/>
          </a:p>
          <a:p>
            <a:endParaRPr lang="en-US" sz="2200" dirty="0"/>
          </a:p>
          <a:p>
            <a:endParaRPr lang="en-US" sz="2200" dirty="0"/>
          </a:p>
          <a:p>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64083"/>
          <a:stretch/>
        </p:blipFill>
        <p:spPr>
          <a:xfrm>
            <a:off x="3503712" y="1988841"/>
            <a:ext cx="6480720" cy="950123"/>
          </a:xfrm>
          <a:prstGeom prst="rect">
            <a:avLst/>
          </a:prstGeom>
        </p:spPr>
      </p:pic>
      <p:sp>
        <p:nvSpPr>
          <p:cNvPr id="2" name="Title 1"/>
          <p:cNvSpPr>
            <a:spLocks noGrp="1"/>
          </p:cNvSpPr>
          <p:nvPr>
            <p:ph type="title"/>
          </p:nvPr>
        </p:nvSpPr>
        <p:spPr>
          <a:xfrm>
            <a:off x="1752600" y="83568"/>
            <a:ext cx="8763000" cy="609129"/>
          </a:xfrm>
        </p:spPr>
        <p:txBody>
          <a:bodyPr/>
          <a:lstStyle/>
          <a:p>
            <a:r>
              <a:rPr lang="es-ES" b="1" dirty="0" smtClean="0">
                <a:solidFill>
                  <a:srgbClr val="A50021"/>
                </a:solidFill>
              </a:rPr>
              <a:t>Neutral </a:t>
            </a:r>
            <a:r>
              <a:rPr lang="es-ES" b="1" dirty="0" err="1" smtClean="0">
                <a:solidFill>
                  <a:srgbClr val="A50021"/>
                </a:solidFill>
              </a:rPr>
              <a:t>meson</a:t>
            </a:r>
            <a:r>
              <a:rPr lang="es-ES" b="1" dirty="0" smtClean="0">
                <a:solidFill>
                  <a:srgbClr val="A50021"/>
                </a:solidFill>
              </a:rPr>
              <a:t> </a:t>
            </a:r>
            <a:r>
              <a:rPr lang="es-ES" b="1" dirty="0" err="1" smtClean="0">
                <a:solidFill>
                  <a:srgbClr val="A50021"/>
                </a:solidFill>
              </a:rPr>
              <a:t>oscillations</a:t>
            </a:r>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49</a:t>
            </a:fld>
            <a:endParaRPr lang="en-US" altLang="x-none"/>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577" y="3284984"/>
            <a:ext cx="2307890" cy="957992"/>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420" y="4797152"/>
            <a:ext cx="4085828" cy="75172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882" y="1107126"/>
            <a:ext cx="3240302" cy="881715"/>
          </a:xfrm>
          <a:prstGeom prst="rect">
            <a:avLst/>
          </a:prstGeom>
        </p:spPr>
      </p:pic>
      <p:sp>
        <p:nvSpPr>
          <p:cNvPr id="17"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8"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606678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676400" y="228600"/>
            <a:ext cx="8763000" cy="533400"/>
          </a:xfrm>
        </p:spPr>
        <p:txBody>
          <a:bodyPr/>
          <a:lstStyle/>
          <a:p>
            <a:pPr eaLnBrk="1" hangingPunct="1"/>
            <a:r>
              <a:rPr lang="gl-ES" altLang="x-none" b="1" dirty="0" err="1" smtClean="0">
                <a:solidFill>
                  <a:srgbClr val="A50021"/>
                </a:solidFill>
              </a:rPr>
              <a:t>Weak</a:t>
            </a:r>
            <a:r>
              <a:rPr lang="gl-ES" altLang="x-none" b="1" dirty="0" smtClean="0">
                <a:solidFill>
                  <a:srgbClr val="A50021"/>
                </a:solidFill>
              </a:rPr>
              <a:t> </a:t>
            </a:r>
            <a:r>
              <a:rPr lang="gl-ES" altLang="x-none" b="1" dirty="0" err="1" smtClean="0">
                <a:solidFill>
                  <a:srgbClr val="A50021"/>
                </a:solidFill>
              </a:rPr>
              <a:t>Interaction</a:t>
            </a:r>
            <a:r>
              <a:rPr lang="gl-ES" altLang="x-none" b="1" dirty="0" smtClean="0">
                <a:solidFill>
                  <a:srgbClr val="A50021"/>
                </a:solidFill>
              </a:rPr>
              <a:t> </a:t>
            </a:r>
            <a:r>
              <a:rPr lang="gl-ES" altLang="x-none" b="1" dirty="0" err="1" smtClean="0">
                <a:solidFill>
                  <a:srgbClr val="A50021"/>
                </a:solidFill>
              </a:rPr>
              <a:t>and</a:t>
            </a:r>
            <a:r>
              <a:rPr lang="gl-ES" altLang="x-none" b="1" dirty="0" smtClean="0">
                <a:solidFill>
                  <a:srgbClr val="A50021"/>
                </a:solidFill>
              </a:rPr>
              <a:t> </a:t>
            </a:r>
            <a:r>
              <a:rPr lang="gl-ES" altLang="x-none" b="1" dirty="0" err="1" smtClean="0">
                <a:solidFill>
                  <a:srgbClr val="A50021"/>
                </a:solidFill>
              </a:rPr>
              <a:t>beyond</a:t>
            </a:r>
            <a:endParaRPr lang="en-US" altLang="x-none" dirty="0"/>
          </a:p>
        </p:txBody>
      </p:sp>
      <p:sp>
        <p:nvSpPr>
          <p:cNvPr id="16386" name="Content Placeholder 2"/>
          <p:cNvSpPr>
            <a:spLocks noGrp="1"/>
          </p:cNvSpPr>
          <p:nvPr>
            <p:ph idx="1"/>
          </p:nvPr>
        </p:nvSpPr>
        <p:spPr>
          <a:xfrm>
            <a:off x="1752600" y="838200"/>
            <a:ext cx="5999584" cy="5257800"/>
          </a:xfrm>
        </p:spPr>
        <p:txBody>
          <a:bodyPr>
            <a:normAutofit fontScale="92500"/>
          </a:bodyPr>
          <a:lstStyle/>
          <a:p>
            <a:pPr eaLnBrk="1" hangingPunct="1">
              <a:lnSpc>
                <a:spcPct val="120000"/>
              </a:lnSpc>
            </a:pPr>
            <a:r>
              <a:rPr lang="en-US" altLang="x-none" sz="2200" dirty="0"/>
              <a:t>Understanding the weak interaction implies</a:t>
            </a:r>
          </a:p>
          <a:p>
            <a:pPr lvl="1">
              <a:lnSpc>
                <a:spcPct val="120000"/>
              </a:lnSpc>
            </a:pPr>
            <a:r>
              <a:rPr lang="en-US" altLang="x-none" sz="1800" dirty="0"/>
              <a:t>Analyzing the break-up of discrete </a:t>
            </a:r>
            <a:r>
              <a:rPr lang="en-US" altLang="x-none" sz="1800" dirty="0" err="1"/>
              <a:t>simmetries</a:t>
            </a:r>
            <a:r>
              <a:rPr lang="en-US" altLang="x-none" sz="1800" dirty="0"/>
              <a:t>, Parity (P), Charge Parity (CP) and Time Reversal (T)</a:t>
            </a:r>
            <a:endParaRPr lang="en-US" altLang="x-none" sz="2200" dirty="0"/>
          </a:p>
          <a:p>
            <a:pPr eaLnBrk="1" hangingPunct="1">
              <a:lnSpc>
                <a:spcPct val="120000"/>
              </a:lnSpc>
            </a:pPr>
            <a:r>
              <a:rPr lang="en-US" altLang="x-none" sz="2200" dirty="0"/>
              <a:t>Study the properties of the fermion families and their interactions.</a:t>
            </a:r>
          </a:p>
          <a:p>
            <a:pPr lvl="1">
              <a:lnSpc>
                <a:spcPct val="120000"/>
              </a:lnSpc>
            </a:pPr>
            <a:r>
              <a:rPr lang="en-US" altLang="x-none" sz="1800" dirty="0">
                <a:solidFill>
                  <a:srgbClr val="000090"/>
                </a:solidFill>
              </a:rPr>
              <a:t>Masses, lifetimes, couplings, amplitudes, phases,</a:t>
            </a:r>
            <a:r>
              <a:rPr lang="mr-IN" altLang="x-none" sz="1800" dirty="0">
                <a:solidFill>
                  <a:srgbClr val="000090"/>
                </a:solidFill>
              </a:rPr>
              <a:t>…</a:t>
            </a:r>
            <a:endParaRPr lang="en-US" altLang="x-none" sz="1800" dirty="0">
              <a:solidFill>
                <a:srgbClr val="000090"/>
              </a:solidFill>
            </a:endParaRPr>
          </a:p>
          <a:p>
            <a:pPr marL="266700">
              <a:lnSpc>
                <a:spcPct val="120000"/>
              </a:lnSpc>
            </a:pPr>
            <a:r>
              <a:rPr lang="en-US" sz="2000" spc="-25" dirty="0">
                <a:latin typeface="Gill Sans"/>
                <a:cs typeface="Gill Sans"/>
              </a:rPr>
              <a:t>There is </a:t>
            </a:r>
            <a:r>
              <a:rPr lang="en-US" sz="2000" spc="-25" dirty="0" err="1">
                <a:latin typeface="Gill Sans"/>
                <a:cs typeface="Gill Sans"/>
              </a:rPr>
              <a:t>flavour</a:t>
            </a:r>
            <a:r>
              <a:rPr lang="en-US" sz="2000" spc="-25" dirty="0">
                <a:latin typeface="Gill Sans"/>
                <a:cs typeface="Gill Sans"/>
              </a:rPr>
              <a:t> physics in one of the evident examples of physics beyond the SM (BSM)</a:t>
            </a:r>
          </a:p>
          <a:p>
            <a:pPr marL="666750" lvl="1">
              <a:lnSpc>
                <a:spcPct val="120000"/>
              </a:lnSpc>
            </a:pPr>
            <a:r>
              <a:rPr lang="en-US" sz="1600" spc="-25" dirty="0">
                <a:latin typeface="Gill Sans"/>
                <a:cs typeface="Gill Sans"/>
              </a:rPr>
              <a:t>N</a:t>
            </a:r>
            <a:r>
              <a:rPr lang="en-US" sz="1600" dirty="0">
                <a:latin typeface="Gill Sans"/>
                <a:cs typeface="Gill Sans"/>
              </a:rPr>
              <a:t>eutri</a:t>
            </a:r>
            <a:r>
              <a:rPr lang="en-US" sz="1600" spc="-15" dirty="0">
                <a:latin typeface="Gill Sans"/>
                <a:cs typeface="Gill Sans"/>
              </a:rPr>
              <a:t>no </a:t>
            </a:r>
            <a:r>
              <a:rPr lang="en-US" sz="1600" spc="-305" dirty="0">
                <a:latin typeface="Gill Sans"/>
                <a:cs typeface="Gill Sans"/>
              </a:rPr>
              <a:t>  </a:t>
            </a:r>
            <a:r>
              <a:rPr lang="en-US" sz="1600" spc="-15" dirty="0">
                <a:latin typeface="Gill Sans"/>
                <a:cs typeface="Gill Sans"/>
              </a:rPr>
              <a:t>masses</a:t>
            </a:r>
            <a:r>
              <a:rPr lang="en-US" sz="1600" dirty="0">
                <a:latin typeface="Gill Sans"/>
                <a:cs typeface="Gill Sans"/>
              </a:rPr>
              <a:t>, evident in </a:t>
            </a:r>
            <a:r>
              <a:rPr lang="en-US" sz="1600" spc="-305" dirty="0">
                <a:latin typeface="Gill Sans"/>
                <a:cs typeface="Gill Sans"/>
              </a:rPr>
              <a:t> </a:t>
            </a:r>
            <a:r>
              <a:rPr lang="en-US" sz="1600" spc="-15" dirty="0">
                <a:latin typeface="Gill Sans"/>
                <a:cs typeface="Gill Sans"/>
              </a:rPr>
              <a:t>os</a:t>
            </a:r>
            <a:r>
              <a:rPr lang="en-US" sz="1600" dirty="0">
                <a:latin typeface="Gill Sans"/>
                <a:cs typeface="Gill Sans"/>
              </a:rPr>
              <a:t>c</a:t>
            </a:r>
            <a:r>
              <a:rPr lang="en-US" sz="1600" spc="-5" dirty="0">
                <a:latin typeface="Gill Sans"/>
                <a:cs typeface="Gill Sans"/>
              </a:rPr>
              <a:t>ill</a:t>
            </a:r>
            <a:r>
              <a:rPr lang="en-US" sz="1600" spc="-15" dirty="0">
                <a:latin typeface="Gill Sans"/>
                <a:cs typeface="Gill Sans"/>
              </a:rPr>
              <a:t>a</a:t>
            </a:r>
            <a:r>
              <a:rPr lang="en-US" sz="1600" dirty="0">
                <a:latin typeface="Gill Sans"/>
                <a:cs typeface="Gill Sans"/>
              </a:rPr>
              <a:t>t</a:t>
            </a:r>
            <a:r>
              <a:rPr lang="en-US" sz="1600" spc="-5" dirty="0">
                <a:latin typeface="Gill Sans"/>
                <a:cs typeface="Gill Sans"/>
              </a:rPr>
              <a:t>i</a:t>
            </a:r>
            <a:r>
              <a:rPr lang="en-US" sz="1600" spc="-15" dirty="0">
                <a:latin typeface="Gill Sans"/>
                <a:cs typeface="Gill Sans"/>
              </a:rPr>
              <a:t>ons</a:t>
            </a:r>
          </a:p>
          <a:p>
            <a:pPr marL="266700">
              <a:lnSpc>
                <a:spcPct val="120000"/>
              </a:lnSpc>
            </a:pPr>
            <a:r>
              <a:rPr lang="en-US" sz="2000" spc="-15" dirty="0">
                <a:latin typeface="Gill Sans"/>
                <a:cs typeface="Gill Sans"/>
              </a:rPr>
              <a:t>And </a:t>
            </a:r>
            <a:r>
              <a:rPr lang="en-US" sz="2000" spc="-15" dirty="0" err="1">
                <a:latin typeface="Gill Sans"/>
                <a:cs typeface="Gill Sans"/>
              </a:rPr>
              <a:t>flavour</a:t>
            </a:r>
            <a:r>
              <a:rPr lang="en-US" sz="2000" spc="-15" dirty="0">
                <a:latin typeface="Gill Sans"/>
                <a:cs typeface="Gill Sans"/>
              </a:rPr>
              <a:t> physics could be involved into:</a:t>
            </a:r>
          </a:p>
          <a:p>
            <a:pPr marL="666750" lvl="1">
              <a:lnSpc>
                <a:spcPct val="120000"/>
              </a:lnSpc>
            </a:pPr>
            <a:r>
              <a:rPr lang="en-US" sz="1600" spc="-15" dirty="0">
                <a:latin typeface="Gill Sans"/>
                <a:cs typeface="Gill Sans"/>
              </a:rPr>
              <a:t>CP violating interactions BSM</a:t>
            </a:r>
            <a:endParaRPr lang="en-US" sz="1600" dirty="0">
              <a:latin typeface="Gill Sans"/>
              <a:cs typeface="Gill Sans"/>
            </a:endParaRPr>
          </a:p>
          <a:p>
            <a:pPr marL="666750" lvl="1">
              <a:lnSpc>
                <a:spcPct val="120000"/>
              </a:lnSpc>
            </a:pPr>
            <a:r>
              <a:rPr lang="en-US" sz="1600" spc="-5" dirty="0">
                <a:latin typeface="Gill Sans"/>
                <a:cs typeface="Gill Sans"/>
              </a:rPr>
              <a:t>L</a:t>
            </a:r>
            <a:r>
              <a:rPr lang="en-US" sz="1600" spc="-15" dirty="0">
                <a:latin typeface="Gill Sans"/>
                <a:cs typeface="Gill Sans"/>
              </a:rPr>
              <a:t>epto</a:t>
            </a:r>
            <a:r>
              <a:rPr lang="en-US" sz="1600" dirty="0">
                <a:latin typeface="Gill Sans"/>
                <a:cs typeface="Gill Sans"/>
              </a:rPr>
              <a:t>n</a:t>
            </a:r>
            <a:r>
              <a:rPr lang="en-US" sz="1600" spc="-5" dirty="0">
                <a:latin typeface="Gill Sans"/>
                <a:cs typeface="Gill Sans"/>
              </a:rPr>
              <a:t> </a:t>
            </a:r>
            <a:r>
              <a:rPr lang="en-US" sz="1600" spc="-15" dirty="0">
                <a:latin typeface="Gill Sans"/>
                <a:cs typeface="Gill Sans"/>
              </a:rPr>
              <a:t>and</a:t>
            </a:r>
            <a:r>
              <a:rPr lang="en-US" sz="1600" spc="-5" dirty="0">
                <a:latin typeface="Gill Sans"/>
                <a:cs typeface="Gill Sans"/>
              </a:rPr>
              <a:t> </a:t>
            </a:r>
            <a:r>
              <a:rPr lang="en-US" sz="1600" spc="-15" dirty="0">
                <a:latin typeface="Gill Sans"/>
                <a:cs typeface="Gill Sans"/>
              </a:rPr>
              <a:t>ba</a:t>
            </a:r>
            <a:r>
              <a:rPr lang="en-US" sz="1600" spc="70" dirty="0">
                <a:latin typeface="Gill Sans"/>
                <a:cs typeface="Gill Sans"/>
              </a:rPr>
              <a:t>r</a:t>
            </a:r>
            <a:r>
              <a:rPr lang="en-US" sz="1600" spc="-75" dirty="0">
                <a:latin typeface="Gill Sans"/>
                <a:cs typeface="Gill Sans"/>
              </a:rPr>
              <a:t>y</a:t>
            </a:r>
            <a:r>
              <a:rPr lang="en-US" sz="1600" spc="-20" dirty="0">
                <a:latin typeface="Gill Sans"/>
                <a:cs typeface="Gill Sans"/>
              </a:rPr>
              <a:t>o</a:t>
            </a:r>
            <a:r>
              <a:rPr lang="en-US" sz="1600" dirty="0">
                <a:latin typeface="Gill Sans"/>
                <a:cs typeface="Gill Sans"/>
              </a:rPr>
              <a:t>n</a:t>
            </a:r>
            <a:r>
              <a:rPr lang="en-US" sz="1600" spc="-5" dirty="0">
                <a:latin typeface="Gill Sans"/>
                <a:cs typeface="Gill Sans"/>
              </a:rPr>
              <a:t> </a:t>
            </a:r>
            <a:r>
              <a:rPr lang="en-US" sz="1600" spc="-30" dirty="0">
                <a:latin typeface="Gill Sans"/>
                <a:cs typeface="Gill Sans"/>
              </a:rPr>
              <a:t>n</a:t>
            </a:r>
            <a:r>
              <a:rPr lang="en-US" sz="1600" spc="-20" dirty="0">
                <a:latin typeface="Gill Sans"/>
                <a:cs typeface="Gill Sans"/>
              </a:rPr>
              <a:t>umber</a:t>
            </a:r>
            <a:r>
              <a:rPr lang="en-US" sz="1600" spc="-5" dirty="0">
                <a:latin typeface="Gill Sans"/>
                <a:cs typeface="Gill Sans"/>
              </a:rPr>
              <a:t> </a:t>
            </a:r>
            <a:r>
              <a:rPr lang="en-US" sz="1600" dirty="0">
                <a:latin typeface="Gill Sans"/>
                <a:cs typeface="Gill Sans"/>
              </a:rPr>
              <a:t>v</a:t>
            </a:r>
            <a:r>
              <a:rPr lang="en-US" sz="1600" spc="-5" dirty="0">
                <a:latin typeface="Gill Sans"/>
                <a:cs typeface="Gill Sans"/>
              </a:rPr>
              <a:t>i</a:t>
            </a:r>
            <a:r>
              <a:rPr lang="en-US" sz="1600" spc="-20" dirty="0">
                <a:latin typeface="Gill Sans"/>
                <a:cs typeface="Gill Sans"/>
              </a:rPr>
              <a:t>o</a:t>
            </a:r>
            <a:r>
              <a:rPr lang="en-US" sz="1600" spc="-5" dirty="0">
                <a:latin typeface="Gill Sans"/>
                <a:cs typeface="Gill Sans"/>
              </a:rPr>
              <a:t>l</a:t>
            </a:r>
            <a:r>
              <a:rPr lang="en-US" sz="1600" spc="-15" dirty="0">
                <a:latin typeface="Gill Sans"/>
                <a:cs typeface="Gill Sans"/>
              </a:rPr>
              <a:t>a</a:t>
            </a:r>
            <a:r>
              <a:rPr lang="en-US" sz="1600" dirty="0">
                <a:latin typeface="Gill Sans"/>
                <a:cs typeface="Gill Sans"/>
              </a:rPr>
              <a:t>t</a:t>
            </a:r>
            <a:r>
              <a:rPr lang="en-US" sz="1600" spc="-5" dirty="0">
                <a:latin typeface="Gill Sans"/>
                <a:cs typeface="Gill Sans"/>
              </a:rPr>
              <a:t>i</a:t>
            </a:r>
            <a:r>
              <a:rPr lang="en-US" sz="1600" spc="-20" dirty="0">
                <a:latin typeface="Gill Sans"/>
                <a:cs typeface="Gill Sans"/>
              </a:rPr>
              <a:t>o</a:t>
            </a:r>
            <a:r>
              <a:rPr lang="en-US" sz="1600" dirty="0">
                <a:latin typeface="Gill Sans"/>
                <a:cs typeface="Gill Sans"/>
              </a:rPr>
              <a:t>n</a:t>
            </a:r>
          </a:p>
          <a:p>
            <a:pPr marL="666750" lvl="1">
              <a:lnSpc>
                <a:spcPct val="120000"/>
              </a:lnSpc>
            </a:pPr>
            <a:r>
              <a:rPr lang="en-US" sz="1600" dirty="0">
                <a:latin typeface="Gill Sans"/>
                <a:cs typeface="Gill Sans"/>
              </a:rPr>
              <a:t>Dark matter</a:t>
            </a:r>
          </a:p>
        </p:txBody>
      </p:sp>
      <p:sp>
        <p:nvSpPr>
          <p:cNvPr id="1638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fld id="{8146BF4C-FA46-C94E-B668-0BF6386BF256}" type="slidenum">
              <a:rPr lang="en-US" altLang="x-none" sz="1400"/>
              <a:pPr>
                <a:spcBef>
                  <a:spcPct val="0"/>
                </a:spcBef>
                <a:buFontTx/>
                <a:buNone/>
              </a:pPr>
              <a:t>5</a:t>
            </a:fld>
            <a:endParaRPr lang="en-US" altLang="x-none" sz="1400" dirty="0"/>
          </a:p>
        </p:txBody>
      </p:sp>
      <p:sp>
        <p:nvSpPr>
          <p:cNvPr id="16388"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a:solidFill>
                  <a:srgbClr val="A50021"/>
                </a:solidFill>
              </a:rPr>
              <a:t>Universidade de Santiago de Compostela</a:t>
            </a:r>
          </a:p>
        </p:txBody>
      </p:sp>
      <p:sp>
        <p:nvSpPr>
          <p:cNvPr id="16389" name="Rectangle 4"/>
          <p:cNvSpPr>
            <a:spLocks noGrp="1" noChangeArrowheads="1"/>
          </p:cNvSpPr>
          <p:nvPr>
            <p:ph type="dt"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None/>
            </a:pPr>
            <a:r>
              <a:rPr lang="gl-ES" altLang="x-none" sz="1200">
                <a:solidFill>
                  <a:srgbClr val="990033"/>
                </a:solidFill>
                <a:latin typeface="Lucida Grande" charset="0"/>
              </a:rPr>
              <a:t>TAE 2017 Benasque, September 8-10</a:t>
            </a:r>
            <a:endParaRPr lang="en-US" altLang="x-none" sz="1200" dirty="0">
              <a:solidFill>
                <a:srgbClr val="A50021"/>
              </a:solidFill>
              <a:latin typeface="Lucida Grande" charset="0"/>
            </a:endParaRPr>
          </a:p>
        </p:txBody>
      </p:sp>
      <p:sp>
        <p:nvSpPr>
          <p:cNvPr id="10" name="object 31"/>
          <p:cNvSpPr/>
          <p:nvPr/>
        </p:nvSpPr>
        <p:spPr>
          <a:xfrm>
            <a:off x="7824192" y="1196752"/>
            <a:ext cx="2640864" cy="2088232"/>
          </a:xfrm>
          <a:prstGeom prst="rect">
            <a:avLst/>
          </a:prstGeom>
          <a:blipFill>
            <a:blip r:embed="rId2" cstate="print"/>
            <a:stretch>
              <a:fillRect/>
            </a:stretch>
          </a:blipFill>
        </p:spPr>
        <p:txBody>
          <a:bodyPr wrap="square" lIns="0" tIns="0" rIns="0" bIns="0" rtlCol="0"/>
          <a:lstStyle/>
          <a:p>
            <a:endParaRPr sz="1814"/>
          </a:p>
        </p:txBody>
      </p:sp>
      <p:sp>
        <p:nvSpPr>
          <p:cNvPr id="14" name="object 6"/>
          <p:cNvSpPr/>
          <p:nvPr/>
        </p:nvSpPr>
        <p:spPr>
          <a:xfrm>
            <a:off x="1780814" y="3876986"/>
            <a:ext cx="0" cy="0"/>
          </a:xfrm>
          <a:custGeom>
            <a:avLst/>
            <a:gdLst/>
            <a:ahLst/>
            <a:cxnLst/>
            <a:rect l="l" t="t" r="r" b="b"/>
            <a:pathLst>
              <a:path>
                <a:moveTo>
                  <a:pt x="0" y="0"/>
                </a:moveTo>
                <a:lnTo>
                  <a:pt x="0" y="0"/>
                </a:lnTo>
              </a:path>
            </a:pathLst>
          </a:custGeom>
          <a:ln w="17970">
            <a:solidFill>
              <a:srgbClr val="7F0000"/>
            </a:solidFill>
          </a:ln>
        </p:spPr>
        <p:txBody>
          <a:bodyPr wrap="square" lIns="0" tIns="0" rIns="0" bIns="0" rtlCol="0"/>
          <a:lstStyle/>
          <a:p>
            <a:endParaRPr sz="1814"/>
          </a:p>
        </p:txBody>
      </p:sp>
      <p:sp>
        <p:nvSpPr>
          <p:cNvPr id="15" name="object 7"/>
          <p:cNvSpPr/>
          <p:nvPr/>
        </p:nvSpPr>
        <p:spPr>
          <a:xfrm>
            <a:off x="9797362" y="4278907"/>
            <a:ext cx="0" cy="0"/>
          </a:xfrm>
          <a:custGeom>
            <a:avLst/>
            <a:gdLst/>
            <a:ahLst/>
            <a:cxnLst/>
            <a:rect l="l" t="t" r="r" b="b"/>
            <a:pathLst>
              <a:path>
                <a:moveTo>
                  <a:pt x="0" y="0"/>
                </a:moveTo>
                <a:lnTo>
                  <a:pt x="0" y="0"/>
                </a:lnTo>
              </a:path>
            </a:pathLst>
          </a:custGeom>
          <a:ln w="17970">
            <a:solidFill>
              <a:srgbClr val="7F0000"/>
            </a:solidFill>
          </a:ln>
        </p:spPr>
        <p:txBody>
          <a:bodyPr wrap="square" lIns="0" tIns="0" rIns="0" bIns="0" rtlCol="0"/>
          <a:lstStyle/>
          <a:p>
            <a:endParaRPr sz="1814"/>
          </a:p>
        </p:txBody>
      </p:sp>
      <p:sp>
        <p:nvSpPr>
          <p:cNvPr id="26" name="object 34"/>
          <p:cNvSpPr/>
          <p:nvPr/>
        </p:nvSpPr>
        <p:spPr>
          <a:xfrm>
            <a:off x="9168567" y="4376797"/>
            <a:ext cx="0" cy="0"/>
          </a:xfrm>
          <a:custGeom>
            <a:avLst/>
            <a:gdLst/>
            <a:ahLst/>
            <a:cxnLst/>
            <a:rect l="l" t="t" r="r" b="b"/>
            <a:pathLst>
              <a:path>
                <a:moveTo>
                  <a:pt x="0" y="0"/>
                </a:moveTo>
                <a:lnTo>
                  <a:pt x="0" y="0"/>
                </a:lnTo>
              </a:path>
            </a:pathLst>
          </a:custGeom>
          <a:ln w="17970">
            <a:solidFill>
              <a:srgbClr val="7F0000"/>
            </a:solidFill>
          </a:ln>
        </p:spPr>
        <p:txBody>
          <a:bodyPr wrap="square" lIns="0" tIns="0" rIns="0" bIns="0" rtlCol="0"/>
          <a:lstStyle/>
          <a:p>
            <a:endParaRPr sz="1814"/>
          </a:p>
        </p:txBody>
      </p:sp>
      <p:sp>
        <p:nvSpPr>
          <p:cNvPr id="27" name="object 35"/>
          <p:cNvSpPr/>
          <p:nvPr/>
        </p:nvSpPr>
        <p:spPr>
          <a:xfrm>
            <a:off x="10510225" y="4693497"/>
            <a:ext cx="0" cy="0"/>
          </a:xfrm>
          <a:custGeom>
            <a:avLst/>
            <a:gdLst/>
            <a:ahLst/>
            <a:cxnLst/>
            <a:rect l="l" t="t" r="r" b="b"/>
            <a:pathLst>
              <a:path>
                <a:moveTo>
                  <a:pt x="0" y="0"/>
                </a:moveTo>
                <a:lnTo>
                  <a:pt x="0" y="0"/>
                </a:lnTo>
              </a:path>
            </a:pathLst>
          </a:custGeom>
          <a:ln w="17970">
            <a:solidFill>
              <a:srgbClr val="7F0000"/>
            </a:solidFill>
          </a:ln>
        </p:spPr>
        <p:txBody>
          <a:bodyPr wrap="square" lIns="0" tIns="0" rIns="0" bIns="0" rtlCol="0"/>
          <a:lstStyle/>
          <a:p>
            <a:endParaRPr sz="1814"/>
          </a:p>
        </p:txBody>
      </p:sp>
      <p:pic>
        <p:nvPicPr>
          <p:cNvPr id="2" name="Picture 1"/>
          <p:cNvPicPr>
            <a:picLocks noChangeAspect="1"/>
          </p:cNvPicPr>
          <p:nvPr/>
        </p:nvPicPr>
        <p:blipFill>
          <a:blip r:embed="rId3"/>
          <a:stretch>
            <a:fillRect/>
          </a:stretch>
        </p:blipFill>
        <p:spPr>
          <a:xfrm>
            <a:off x="7847625" y="3645025"/>
            <a:ext cx="2433689" cy="2433689"/>
          </a:xfrm>
          <a:prstGeom prst="rect">
            <a:avLst/>
          </a:prstGeom>
        </p:spPr>
      </p:pic>
    </p:spTree>
    <p:extLst>
      <p:ext uri="{BB962C8B-B14F-4D97-AF65-F5344CB8AC3E}">
        <p14:creationId xmlns:p14="http://schemas.microsoft.com/office/powerpoint/2010/main" val="1862972615"/>
      </p:ext>
    </p:extLst>
  </p:cSld>
  <p:clrMapOvr>
    <a:masterClrMapping/>
  </p:clrMapOvr>
  <p:transition advTm="84318"/>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848" y="2204865"/>
            <a:ext cx="2692744" cy="1235711"/>
          </a:xfrm>
          <a:prstGeom prst="rect">
            <a:avLst/>
          </a:prstGeom>
        </p:spPr>
      </p:pic>
      <p:sp>
        <p:nvSpPr>
          <p:cNvPr id="2" name="Title 1"/>
          <p:cNvSpPr>
            <a:spLocks noGrp="1"/>
          </p:cNvSpPr>
          <p:nvPr>
            <p:ph type="title"/>
          </p:nvPr>
        </p:nvSpPr>
        <p:spPr>
          <a:xfrm>
            <a:off x="1752600" y="44624"/>
            <a:ext cx="8763000" cy="756320"/>
          </a:xfrm>
        </p:spPr>
        <p:txBody>
          <a:bodyPr/>
          <a:lstStyle/>
          <a:p>
            <a:r>
              <a:rPr lang="es-ES" b="1" dirty="0">
                <a:solidFill>
                  <a:srgbClr val="A50021"/>
                </a:solidFill>
              </a:rPr>
              <a:t>Neutral </a:t>
            </a:r>
            <a:r>
              <a:rPr lang="es-ES" b="1" dirty="0" err="1">
                <a:solidFill>
                  <a:srgbClr val="A50021"/>
                </a:solidFill>
              </a:rPr>
              <a:t>meson</a:t>
            </a:r>
            <a:r>
              <a:rPr lang="es-ES" b="1" dirty="0">
                <a:solidFill>
                  <a:srgbClr val="A50021"/>
                </a:solidFill>
              </a:rPr>
              <a:t> </a:t>
            </a:r>
            <a:r>
              <a:rPr lang="es-ES" b="1" dirty="0" err="1">
                <a:solidFill>
                  <a:srgbClr val="A50021"/>
                </a:solidFill>
              </a:rPr>
              <a:t>oscillations</a:t>
            </a:r>
            <a:endParaRPr lang="en-US" dirty="0"/>
          </a:p>
        </p:txBody>
      </p:sp>
      <p:sp>
        <p:nvSpPr>
          <p:cNvPr id="3" name="Content Placeholder 2"/>
          <p:cNvSpPr>
            <a:spLocks noGrp="1"/>
          </p:cNvSpPr>
          <p:nvPr>
            <p:ph idx="1"/>
          </p:nvPr>
        </p:nvSpPr>
        <p:spPr>
          <a:xfrm>
            <a:off x="1744307" y="800944"/>
            <a:ext cx="8771293" cy="5220344"/>
          </a:xfrm>
        </p:spPr>
        <p:txBody>
          <a:bodyPr/>
          <a:lstStyle/>
          <a:p>
            <a:r>
              <a:rPr lang="en-US" sz="2000" dirty="0"/>
              <a:t>The time evolution of the eigenstates is given by</a:t>
            </a:r>
          </a:p>
          <a:p>
            <a:endParaRPr lang="en-US" sz="2000" dirty="0"/>
          </a:p>
          <a:p>
            <a:endParaRPr lang="en-US" sz="2000" dirty="0"/>
          </a:p>
          <a:p>
            <a:r>
              <a:rPr lang="en-US" sz="2000" dirty="0"/>
              <a:t>Since the physical states are related to the eigenstates by</a:t>
            </a:r>
          </a:p>
          <a:p>
            <a:endParaRPr lang="en-US" sz="2000" dirty="0"/>
          </a:p>
          <a:p>
            <a:endParaRPr lang="en-US" sz="2000" dirty="0"/>
          </a:p>
          <a:p>
            <a:endParaRPr lang="en-US" sz="2000" dirty="0"/>
          </a:p>
          <a:p>
            <a:r>
              <a:rPr lang="en-US" sz="2000" dirty="0"/>
              <a:t>The time evolution of a physical state is</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50</a:t>
            </a:fld>
            <a:endParaRPr lang="en-US" altLang="x-none"/>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816" y="1167380"/>
            <a:ext cx="3672408" cy="82146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537" y="3789041"/>
            <a:ext cx="8355129" cy="2320869"/>
          </a:xfrm>
          <a:prstGeom prst="rect">
            <a:avLst/>
          </a:prstGeom>
        </p:spPr>
      </p:pic>
      <p:sp>
        <p:nvSpPr>
          <p:cNvPr id="10" name="Rectangle 9"/>
          <p:cNvSpPr/>
          <p:nvPr/>
        </p:nvSpPr>
        <p:spPr bwMode="auto">
          <a:xfrm>
            <a:off x="9624393" y="5589240"/>
            <a:ext cx="891207"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1" hangingPunct="1">
              <a:spcBef>
                <a:spcPct val="20000"/>
              </a:spcBef>
              <a:buFontTx/>
              <a:buChar char="•"/>
            </a:pPr>
            <a:endParaRPr lang="en-US"/>
          </a:p>
        </p:txBody>
      </p:sp>
      <p:sp>
        <p:nvSpPr>
          <p:cNvPr id="11"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8069053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496" y="764704"/>
            <a:ext cx="8956104" cy="5256584"/>
          </a:xfrm>
        </p:spPr>
        <p:txBody>
          <a:bodyPr/>
          <a:lstStyle/>
          <a:p>
            <a:r>
              <a:rPr lang="en-US" sz="2000" dirty="0"/>
              <a:t>The functions </a:t>
            </a:r>
            <a:r>
              <a:rPr lang="en-US" sz="2000" i="1" dirty="0"/>
              <a:t>g</a:t>
            </a:r>
            <a:r>
              <a:rPr lang="en-US" sz="2000" baseline="-25000" dirty="0"/>
              <a:t>+</a:t>
            </a:r>
            <a:r>
              <a:rPr lang="en-US" sz="2000" dirty="0"/>
              <a:t> and </a:t>
            </a:r>
            <a:r>
              <a:rPr lang="en-US" sz="2000" i="1" dirty="0"/>
              <a:t>g</a:t>
            </a:r>
            <a:r>
              <a:rPr lang="en-US" sz="2000" baseline="-25000" dirty="0"/>
              <a:t>-</a:t>
            </a:r>
            <a:r>
              <a:rPr lang="en-US" sz="2000" dirty="0"/>
              <a:t> are defined as</a:t>
            </a:r>
          </a:p>
          <a:p>
            <a:endParaRPr lang="en-US" sz="2000" dirty="0"/>
          </a:p>
          <a:p>
            <a:endParaRPr lang="en-US" sz="2000" dirty="0"/>
          </a:p>
          <a:p>
            <a:endParaRPr lang="en-US" sz="2000" dirty="0"/>
          </a:p>
          <a:p>
            <a:endParaRPr lang="en-US" sz="2000" dirty="0"/>
          </a:p>
          <a:p>
            <a:r>
              <a:rPr lang="en-US" sz="2000" dirty="0"/>
              <a:t>The corresponding antiparticle evolution being</a:t>
            </a:r>
          </a:p>
          <a:p>
            <a:endParaRPr lang="en-US" sz="2000" dirty="0"/>
          </a:p>
          <a:p>
            <a:endParaRPr lang="en-US" sz="2000" dirty="0"/>
          </a:p>
          <a:p>
            <a:r>
              <a:rPr lang="en-US" sz="2000" dirty="0"/>
              <a:t>For an initial pure sample of </a:t>
            </a:r>
            <a:r>
              <a:rPr lang="en-US" sz="2000" i="1" dirty="0"/>
              <a:t>P</a:t>
            </a:r>
            <a:r>
              <a:rPr lang="en-US" sz="2000" baseline="30000" dirty="0"/>
              <a:t>0</a:t>
            </a:r>
            <a:r>
              <a:rPr lang="en-US" sz="2000" dirty="0"/>
              <a:t> the probability of finding a </a:t>
            </a:r>
            <a:r>
              <a:rPr lang="en-US" sz="2000" i="1" dirty="0"/>
              <a:t>P</a:t>
            </a:r>
            <a:r>
              <a:rPr lang="en-US" sz="2000" baseline="30000" dirty="0"/>
              <a:t>0 </a:t>
            </a:r>
            <a:r>
              <a:rPr lang="en-US" sz="2000" dirty="0"/>
              <a:t>at time </a:t>
            </a:r>
            <a:r>
              <a:rPr lang="en-US" sz="2000" i="1" dirty="0"/>
              <a:t>t</a:t>
            </a:r>
            <a:r>
              <a:rPr lang="en-US" sz="2000" dirty="0"/>
              <a:t> is</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0051"/>
          <a:stretch/>
        </p:blipFill>
        <p:spPr>
          <a:xfrm>
            <a:off x="4031380" y="2924944"/>
            <a:ext cx="4440884" cy="792088"/>
          </a:xfrm>
          <a:prstGeom prst="rect">
            <a:avLst/>
          </a:prstGeom>
        </p:spPr>
      </p:pic>
      <p:sp>
        <p:nvSpPr>
          <p:cNvPr id="2" name="Title 1"/>
          <p:cNvSpPr>
            <a:spLocks noGrp="1"/>
          </p:cNvSpPr>
          <p:nvPr>
            <p:ph type="title"/>
          </p:nvPr>
        </p:nvSpPr>
        <p:spPr>
          <a:xfrm>
            <a:off x="1752600" y="44624"/>
            <a:ext cx="8763000" cy="756320"/>
          </a:xfrm>
        </p:spPr>
        <p:txBody>
          <a:bodyPr/>
          <a:lstStyle/>
          <a:p>
            <a:r>
              <a:rPr lang="es-ES" b="1" dirty="0">
                <a:solidFill>
                  <a:srgbClr val="A50021"/>
                </a:solidFill>
              </a:rPr>
              <a:t>Neutral </a:t>
            </a:r>
            <a:r>
              <a:rPr lang="es-ES" b="1" dirty="0" err="1">
                <a:solidFill>
                  <a:srgbClr val="A50021"/>
                </a:solidFill>
              </a:rPr>
              <a:t>meson</a:t>
            </a:r>
            <a:r>
              <a:rPr lang="es-ES" b="1" dirty="0">
                <a:solidFill>
                  <a:srgbClr val="A50021"/>
                </a:solidFill>
              </a:rPr>
              <a:t> </a:t>
            </a:r>
            <a:r>
              <a:rPr lang="es-ES" b="1" dirty="0" err="1">
                <a:solidFill>
                  <a:srgbClr val="A50021"/>
                </a:solidFill>
              </a:rPr>
              <a:t>oscillations</a:t>
            </a:r>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51</a:t>
            </a:fld>
            <a:endParaRPr lang="en-US" altLang="x-none"/>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76488"/>
            <a:ext cx="9144000" cy="12884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7808" y="4051926"/>
            <a:ext cx="3460638" cy="817235"/>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65091"/>
          <a:stretch/>
        </p:blipFill>
        <p:spPr>
          <a:xfrm>
            <a:off x="2207568" y="4887965"/>
            <a:ext cx="4555232" cy="527695"/>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5282" t="64576" r="20317" b="-598"/>
          <a:stretch/>
        </p:blipFill>
        <p:spPr>
          <a:xfrm>
            <a:off x="6744072" y="4923968"/>
            <a:ext cx="2808312" cy="52125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5690" y="5639596"/>
            <a:ext cx="3078223" cy="311982"/>
          </a:xfrm>
          <a:prstGeom prst="rect">
            <a:avLst/>
          </a:prstGeom>
        </p:spPr>
      </p:pic>
      <p:cxnSp>
        <p:nvCxnSpPr>
          <p:cNvPr id="14" name="Straight Arrow Connector 13"/>
          <p:cNvCxnSpPr/>
          <p:nvPr/>
        </p:nvCxnSpPr>
        <p:spPr bwMode="auto">
          <a:xfrm flipH="1" flipV="1">
            <a:off x="7383760" y="5034830"/>
            <a:ext cx="152400" cy="482403"/>
          </a:xfrm>
          <a:prstGeom prst="straightConnector1">
            <a:avLst/>
          </a:prstGeom>
          <a:noFill/>
          <a:ln w="9525" cap="flat" cmpd="sng" algn="ctr">
            <a:solidFill>
              <a:srgbClr val="FF0000"/>
            </a:solidFill>
            <a:prstDash val="solid"/>
            <a:round/>
            <a:headEnd type="none" w="med" len="med"/>
            <a:tailEnd type="triangle"/>
          </a:ln>
          <a:effectLst/>
        </p:spPr>
      </p:cxnSp>
      <p:sp>
        <p:nvSpPr>
          <p:cNvPr id="15" name="Rectangle 14"/>
          <p:cNvSpPr/>
          <p:nvPr/>
        </p:nvSpPr>
        <p:spPr>
          <a:xfrm>
            <a:off x="7507451" y="5363924"/>
            <a:ext cx="2080429" cy="523220"/>
          </a:xfrm>
          <a:prstGeom prst="rect">
            <a:avLst/>
          </a:prstGeom>
        </p:spPr>
        <p:txBody>
          <a:bodyPr wrap="square">
            <a:spAutoFit/>
          </a:bodyPr>
          <a:lstStyle/>
          <a:p>
            <a:r>
              <a:rPr lang="en-US" sz="1400" dirty="0">
                <a:solidFill>
                  <a:srgbClr val="0070C0"/>
                </a:solidFill>
              </a:rPr>
              <a:t>Physical meaning of </a:t>
            </a:r>
            <a:r>
              <a:rPr lang="en-US" sz="1400" dirty="0" err="1">
                <a:solidFill>
                  <a:srgbClr val="0070C0"/>
                </a:solidFill>
              </a:rPr>
              <a:t>Γ</a:t>
            </a:r>
            <a:r>
              <a:rPr lang="en-US" sz="1400" dirty="0">
                <a:solidFill>
                  <a:srgbClr val="0070C0"/>
                </a:solidFill>
              </a:rPr>
              <a:t> as a decay length. </a:t>
            </a:r>
          </a:p>
        </p:txBody>
      </p:sp>
      <p:sp>
        <p:nvSpPr>
          <p:cNvPr id="19"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2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cxnSp>
        <p:nvCxnSpPr>
          <p:cNvPr id="16" name="Straight Connector 15"/>
          <p:cNvCxnSpPr/>
          <p:nvPr/>
        </p:nvCxnSpPr>
        <p:spPr bwMode="auto">
          <a:xfrm>
            <a:off x="8544272" y="3769200"/>
            <a:ext cx="119608" cy="0"/>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408015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756320"/>
          </a:xfrm>
        </p:spPr>
        <p:txBody>
          <a:bodyPr/>
          <a:lstStyle/>
          <a:p>
            <a:r>
              <a:rPr lang="en-US" b="1" dirty="0" smtClean="0">
                <a:solidFill>
                  <a:srgbClr val="A50021"/>
                </a:solidFill>
              </a:rPr>
              <a:t>Classification of CPV effects</a:t>
            </a:r>
            <a:endParaRPr lang="en-US" dirty="0"/>
          </a:p>
        </p:txBody>
      </p:sp>
      <p:sp>
        <p:nvSpPr>
          <p:cNvPr id="3" name="Content Placeholder 2"/>
          <p:cNvSpPr>
            <a:spLocks noGrp="1"/>
          </p:cNvSpPr>
          <p:nvPr>
            <p:ph idx="1"/>
          </p:nvPr>
        </p:nvSpPr>
        <p:spPr>
          <a:xfrm>
            <a:off x="1559496" y="703238"/>
            <a:ext cx="8884096" cy="4813995"/>
          </a:xfrm>
        </p:spPr>
        <p:txBody>
          <a:bodyPr/>
          <a:lstStyle/>
          <a:p>
            <a:r>
              <a:rPr lang="en-US" sz="2200" dirty="0"/>
              <a:t>Let us consider a meson, its CP conjugated, a final state and its CP conjugated. This results in four decay amplitudes:</a:t>
            </a:r>
          </a:p>
          <a:p>
            <a:endParaRPr lang="en-US" sz="2200" dirty="0"/>
          </a:p>
          <a:p>
            <a:endParaRPr lang="en-US" sz="2200" dirty="0"/>
          </a:p>
          <a:p>
            <a:r>
              <a:rPr lang="en-US" sz="2200" dirty="0"/>
              <a:t>If we define the parameters</a:t>
            </a:r>
          </a:p>
          <a:p>
            <a:endParaRPr lang="en-US" sz="2200" dirty="0"/>
          </a:p>
          <a:p>
            <a:endParaRPr lang="en-US" sz="2200" dirty="0"/>
          </a:p>
          <a:p>
            <a:r>
              <a:rPr lang="en-US" sz="2200" dirty="0"/>
              <a:t>And consider the time evolution</a:t>
            </a:r>
          </a:p>
          <a:p>
            <a:endParaRPr lang="en-US" sz="2200" dirty="0"/>
          </a:p>
          <a:p>
            <a:endParaRPr lang="en-US" sz="2200" dirty="0"/>
          </a:p>
          <a:p>
            <a:endParaRPr lang="en-US" sz="2200" dirty="0"/>
          </a:p>
          <a:p>
            <a:r>
              <a:rPr lang="en-US" sz="2200" dirty="0"/>
              <a:t>We can see that the time dependent decay rates, defined as</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52</a:t>
            </a:fld>
            <a:endParaRPr lang="en-US" altLang="x-none"/>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744" y="1484785"/>
            <a:ext cx="5008364" cy="804787"/>
          </a:xfrm>
          <a:prstGeom prst="rect">
            <a:avLst/>
          </a:prstGeom>
        </p:spPr>
      </p:pic>
      <p:pic>
        <p:nvPicPr>
          <p:cNvPr id="11" name="Picture 10"/>
          <p:cNvPicPr>
            <a:picLocks noChangeAspect="1"/>
          </p:cNvPicPr>
          <p:nvPr/>
        </p:nvPicPr>
        <p:blipFill>
          <a:blip r:embed="rId3"/>
          <a:stretch>
            <a:fillRect/>
          </a:stretch>
        </p:blipFill>
        <p:spPr>
          <a:xfrm>
            <a:off x="4237348" y="3900711"/>
            <a:ext cx="3528392" cy="113585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5640" y="2746408"/>
            <a:ext cx="6464560" cy="682593"/>
          </a:xfrm>
          <a:prstGeom prst="rect">
            <a:avLst/>
          </a:prstGeom>
        </p:spPr>
      </p:pic>
      <p:pic>
        <p:nvPicPr>
          <p:cNvPr id="13" name="Picture 12"/>
          <p:cNvPicPr>
            <a:picLocks noChangeAspect="1"/>
          </p:cNvPicPr>
          <p:nvPr/>
        </p:nvPicPr>
        <p:blipFill>
          <a:blip r:embed="rId5"/>
          <a:stretch>
            <a:fillRect/>
          </a:stretch>
        </p:blipFill>
        <p:spPr>
          <a:xfrm>
            <a:off x="4863846" y="5582393"/>
            <a:ext cx="2864160" cy="309638"/>
          </a:xfrm>
          <a:prstGeom prst="rect">
            <a:avLst/>
          </a:prstGeom>
        </p:spPr>
      </p:pic>
      <p:sp>
        <p:nvSpPr>
          <p:cNvPr id="1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4427628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756320"/>
          </a:xfrm>
        </p:spPr>
        <p:txBody>
          <a:bodyPr/>
          <a:lstStyle/>
          <a:p>
            <a:r>
              <a:rPr lang="en-US" b="1" dirty="0" smtClean="0">
                <a:solidFill>
                  <a:srgbClr val="A50021"/>
                </a:solidFill>
              </a:rPr>
              <a:t>Classification of CPV effects</a:t>
            </a:r>
            <a:endParaRPr lang="en-US" dirty="0"/>
          </a:p>
        </p:txBody>
      </p:sp>
      <p:sp>
        <p:nvSpPr>
          <p:cNvPr id="3" name="Content Placeholder 2"/>
          <p:cNvSpPr>
            <a:spLocks noGrp="1"/>
          </p:cNvSpPr>
          <p:nvPr>
            <p:ph idx="1"/>
          </p:nvPr>
        </p:nvSpPr>
        <p:spPr>
          <a:xfrm>
            <a:off x="1559496" y="703238"/>
            <a:ext cx="8884096" cy="4525963"/>
          </a:xfrm>
        </p:spPr>
        <p:txBody>
          <a:bodyPr/>
          <a:lstStyle/>
          <a:p>
            <a:r>
              <a:rPr lang="en-US" sz="2200" dirty="0"/>
              <a:t>Are given by:</a:t>
            </a:r>
          </a:p>
          <a:p>
            <a:endParaRPr lang="en-US" sz="2200" dirty="0"/>
          </a:p>
          <a:p>
            <a:endParaRPr lang="en-US" sz="2200" dirty="0"/>
          </a:p>
          <a:p>
            <a:endParaRPr lang="en-US" sz="2200" dirty="0"/>
          </a:p>
          <a:p>
            <a:endParaRPr lang="en-US" sz="2200" dirty="0"/>
          </a:p>
          <a:p>
            <a:r>
              <a:rPr lang="en-US" sz="2200" dirty="0"/>
              <a:t>Where</a:t>
            </a:r>
          </a:p>
          <a:p>
            <a:endParaRPr lang="en-US" sz="2200" dirty="0"/>
          </a:p>
          <a:p>
            <a:endParaRPr lang="en-US" sz="2200" dirty="0"/>
          </a:p>
          <a:p>
            <a:endParaRPr lang="en-US" sz="2200" dirty="0"/>
          </a:p>
          <a:p>
            <a:endParaRPr lang="en-US" sz="2200" dirty="0"/>
          </a:p>
          <a:p>
            <a:r>
              <a:rPr lang="en-US" sz="2000" dirty="0"/>
              <a:t>In the decay rates the terms proportional |</a:t>
            </a:r>
            <a:r>
              <a:rPr lang="en-US" sz="2000" i="1" dirty="0"/>
              <a:t>A</a:t>
            </a:r>
            <a:r>
              <a:rPr lang="en-US" sz="2000" dirty="0"/>
              <a:t>|</a:t>
            </a:r>
            <a:r>
              <a:rPr lang="en-US" sz="2000" baseline="30000" dirty="0"/>
              <a:t>2</a:t>
            </a:r>
            <a:r>
              <a:rPr lang="en-US" sz="2000" dirty="0"/>
              <a:t> are associated with decays without oscillation, the terms proportional to |</a:t>
            </a:r>
            <a:r>
              <a:rPr lang="en-US" sz="2000" i="1" dirty="0"/>
              <a:t>A</a:t>
            </a:r>
            <a:r>
              <a:rPr lang="en-US" sz="2000" dirty="0"/>
              <a:t>|</a:t>
            </a:r>
            <a:r>
              <a:rPr lang="en-US" sz="2000" baseline="30000" dirty="0"/>
              <a:t>2</a:t>
            </a:r>
            <a:r>
              <a:rPr lang="en-US" sz="2000" dirty="0"/>
              <a:t>(</a:t>
            </a:r>
            <a:r>
              <a:rPr lang="en-US" sz="2000" i="1" dirty="0"/>
              <a:t>q</a:t>
            </a:r>
            <a:r>
              <a:rPr lang="en-US" sz="2000" dirty="0"/>
              <a:t>/</a:t>
            </a:r>
            <a:r>
              <a:rPr lang="en-US" sz="2000" i="1" dirty="0"/>
              <a:t>p</a:t>
            </a:r>
            <a:r>
              <a:rPr lang="en-US" sz="2000" dirty="0"/>
              <a:t>)</a:t>
            </a:r>
            <a:r>
              <a:rPr lang="en-US" sz="2000" baseline="30000" dirty="0"/>
              <a:t>2</a:t>
            </a:r>
            <a:r>
              <a:rPr lang="en-US" sz="2000" dirty="0"/>
              <a:t> or |</a:t>
            </a:r>
            <a:r>
              <a:rPr lang="en-US" sz="2000" i="1" dirty="0"/>
              <a:t>A</a:t>
            </a:r>
            <a:r>
              <a:rPr lang="en-US" sz="2000" dirty="0"/>
              <a:t>|</a:t>
            </a:r>
            <a:r>
              <a:rPr lang="en-US" sz="2000" baseline="30000" dirty="0"/>
              <a:t>2</a:t>
            </a:r>
            <a:r>
              <a:rPr lang="en-US" sz="2000" dirty="0"/>
              <a:t>(</a:t>
            </a:r>
            <a:r>
              <a:rPr lang="en-US" sz="2000" i="1" dirty="0"/>
              <a:t>p</a:t>
            </a:r>
            <a:r>
              <a:rPr lang="en-US" sz="2000" dirty="0"/>
              <a:t>/</a:t>
            </a:r>
            <a:r>
              <a:rPr lang="en-US" sz="2000" i="1" dirty="0"/>
              <a:t>q</a:t>
            </a:r>
            <a:r>
              <a:rPr lang="en-US" sz="2000" dirty="0"/>
              <a:t>)</a:t>
            </a:r>
            <a:r>
              <a:rPr lang="en-US" sz="2000" baseline="30000" dirty="0"/>
              <a:t>2</a:t>
            </a:r>
            <a:r>
              <a:rPr lang="en-US" sz="2000" dirty="0"/>
              <a:t> are associated with decays following a net oscillation. The terms proportional to Re(</a:t>
            </a:r>
            <a:r>
              <a:rPr lang="en-US" sz="2000" i="1" dirty="0" err="1"/>
              <a:t>g</a:t>
            </a:r>
            <a:r>
              <a:rPr lang="en-US" sz="2000" baseline="30000" dirty="0" err="1"/>
              <a:t>∗</a:t>
            </a:r>
            <a:r>
              <a:rPr lang="en-US" sz="2000" i="1" dirty="0" err="1"/>
              <a:t>g</a:t>
            </a:r>
            <a:r>
              <a:rPr lang="en-US" sz="2000" dirty="0"/>
              <a:t>) are associated to the interference between the two cases. </a:t>
            </a:r>
          </a:p>
          <a:p>
            <a:endParaRPr lang="en-US" sz="22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53</a:t>
            </a:fld>
            <a:endParaRPr lang="en-US" altLang="x-none"/>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1480" y="764704"/>
            <a:ext cx="6530985" cy="201622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026" y="3017978"/>
            <a:ext cx="3887743" cy="1635159"/>
          </a:xfrm>
          <a:prstGeom prst="rect">
            <a:avLst/>
          </a:prstGeom>
        </p:spPr>
      </p:pic>
      <p:sp>
        <p:nvSpPr>
          <p:cNvPr id="1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5755151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756320"/>
          </a:xfrm>
        </p:spPr>
        <p:txBody>
          <a:bodyPr/>
          <a:lstStyle/>
          <a:p>
            <a:r>
              <a:rPr lang="en-US" b="1" dirty="0" smtClean="0">
                <a:solidFill>
                  <a:srgbClr val="A50021"/>
                </a:solidFill>
              </a:rPr>
              <a:t>Classification of CPV effects</a:t>
            </a:r>
            <a:endParaRPr lang="en-US" dirty="0"/>
          </a:p>
        </p:txBody>
      </p:sp>
      <p:sp>
        <p:nvSpPr>
          <p:cNvPr id="3" name="Content Placeholder 2"/>
          <p:cNvSpPr>
            <a:spLocks noGrp="1"/>
          </p:cNvSpPr>
          <p:nvPr>
            <p:ph idx="1"/>
          </p:nvPr>
        </p:nvSpPr>
        <p:spPr>
          <a:xfrm>
            <a:off x="1559496" y="703238"/>
            <a:ext cx="8884096" cy="5390059"/>
          </a:xfrm>
        </p:spPr>
        <p:txBody>
          <a:bodyPr/>
          <a:lstStyle/>
          <a:p>
            <a:r>
              <a:rPr lang="en-US" sz="2000" dirty="0"/>
              <a:t>The previous expressions can be combined to give the so-called </a:t>
            </a:r>
            <a:r>
              <a:rPr lang="en-US" sz="2000" b="1" dirty="0"/>
              <a:t>master equations</a:t>
            </a:r>
            <a:r>
              <a:rPr lang="en-US" sz="2000" dirty="0"/>
              <a:t>:</a:t>
            </a:r>
          </a:p>
          <a:p>
            <a:endParaRPr lang="en-US" sz="2000" dirty="0"/>
          </a:p>
          <a:p>
            <a:endParaRPr lang="en-US" sz="2000" dirty="0"/>
          </a:p>
          <a:p>
            <a:endParaRPr lang="en-US" sz="2000" dirty="0"/>
          </a:p>
          <a:p>
            <a:r>
              <a:rPr lang="en-US" sz="2000" dirty="0"/>
              <a:t>Where the </a:t>
            </a:r>
            <a:r>
              <a:rPr lang="en-US" sz="2000" dirty="0" err="1"/>
              <a:t>sinh</a:t>
            </a:r>
            <a:r>
              <a:rPr lang="en-US" sz="2000" dirty="0"/>
              <a:t> and sin terms are associated to the interference between the decays with and without oscillation.</a:t>
            </a:r>
          </a:p>
          <a:p>
            <a:r>
              <a:rPr lang="en-US" sz="2000" dirty="0"/>
              <a:t>The master equations are often expressed as </a:t>
            </a:r>
          </a:p>
          <a:p>
            <a:endParaRPr lang="en-US" sz="2200" dirty="0"/>
          </a:p>
          <a:p>
            <a:endParaRPr lang="en-US" sz="2200" dirty="0"/>
          </a:p>
          <a:p>
            <a:endParaRPr lang="en-US" sz="2200" dirty="0"/>
          </a:p>
          <a:p>
            <a:r>
              <a:rPr lang="en-US" sz="2200" dirty="0"/>
              <a:t>After defining</a:t>
            </a:r>
          </a:p>
          <a:p>
            <a:pPr marL="0" indent="0">
              <a:buNone/>
            </a:pPr>
            <a:r>
              <a:rPr lang="en-US" sz="2400" dirty="0"/>
              <a:t> </a:t>
            </a:r>
          </a:p>
          <a:p>
            <a:r>
              <a:rPr lang="en-US" sz="1800" dirty="0"/>
              <a:t>For a given final state </a:t>
            </a:r>
            <a:r>
              <a:rPr lang="en-US" sz="1800" i="1" dirty="0"/>
              <a:t>f</a:t>
            </a:r>
            <a:r>
              <a:rPr lang="en-US" sz="1800" dirty="0"/>
              <a:t> we only have to find </a:t>
            </a:r>
            <a:r>
              <a:rPr lang="en-US" sz="1800" i="1" dirty="0" err="1"/>
              <a:t>λ</a:t>
            </a:r>
            <a:r>
              <a:rPr lang="en-US" sz="1800" i="1" baseline="-25000" dirty="0" err="1"/>
              <a:t>f</a:t>
            </a:r>
            <a:r>
              <a:rPr lang="en-US" sz="1800" baseline="-25000" dirty="0"/>
              <a:t> </a:t>
            </a:r>
            <a:r>
              <a:rPr lang="en-US" sz="1800" dirty="0"/>
              <a:t>to fully describe the decay of the oscillating mesons</a:t>
            </a:r>
            <a:r>
              <a:rPr lang="en-US" sz="2200" dirty="0"/>
              <a:t>.</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54</a:t>
            </a:fld>
            <a:endParaRPr lang="en-US" altLang="x-none"/>
          </a:p>
        </p:txBody>
      </p:sp>
      <p:pic>
        <p:nvPicPr>
          <p:cNvPr id="7" name="Picture 6"/>
          <p:cNvPicPr>
            <a:picLocks noChangeAspect="1"/>
          </p:cNvPicPr>
          <p:nvPr/>
        </p:nvPicPr>
        <p:blipFill>
          <a:blip r:embed="rId2"/>
          <a:stretch>
            <a:fillRect/>
          </a:stretch>
        </p:blipFill>
        <p:spPr>
          <a:xfrm>
            <a:off x="1847528" y="1306532"/>
            <a:ext cx="8692580" cy="125837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706" y="3454500"/>
            <a:ext cx="8884096" cy="127064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242" y="4848550"/>
            <a:ext cx="5030316" cy="632679"/>
          </a:xfrm>
          <a:prstGeom prst="rect">
            <a:avLst/>
          </a:prstGeom>
        </p:spPr>
      </p:pic>
      <p:sp>
        <p:nvSpPr>
          <p:cNvPr id="12"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3"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8311875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756320"/>
          </a:xfrm>
        </p:spPr>
        <p:txBody>
          <a:bodyPr/>
          <a:lstStyle/>
          <a:p>
            <a:r>
              <a:rPr lang="en-US" b="1" dirty="0" smtClean="0">
                <a:solidFill>
                  <a:srgbClr val="A50021"/>
                </a:solidFill>
              </a:rPr>
              <a:t>CPV in decay</a:t>
            </a:r>
            <a:endParaRPr lang="en-US" dirty="0"/>
          </a:p>
        </p:txBody>
      </p:sp>
      <p:sp>
        <p:nvSpPr>
          <p:cNvPr id="3" name="Content Placeholder 2"/>
          <p:cNvSpPr>
            <a:spLocks noGrp="1"/>
          </p:cNvSpPr>
          <p:nvPr>
            <p:ph idx="1"/>
          </p:nvPr>
        </p:nvSpPr>
        <p:spPr>
          <a:xfrm>
            <a:off x="1706218" y="2814302"/>
            <a:ext cx="8887612" cy="3278995"/>
          </a:xfrm>
        </p:spPr>
        <p:txBody>
          <a:bodyPr/>
          <a:lstStyle/>
          <a:p>
            <a:r>
              <a:rPr lang="en-US" sz="2000" dirty="0"/>
              <a:t>This happens if</a:t>
            </a:r>
          </a:p>
          <a:p>
            <a:endParaRPr lang="en-US" sz="2000" dirty="0"/>
          </a:p>
          <a:p>
            <a:endParaRPr lang="en-US" sz="2000" dirty="0"/>
          </a:p>
          <a:p>
            <a:r>
              <a:rPr lang="en-US" sz="2000" dirty="0"/>
              <a:t>The canonical example of such a case are the                     and         decays.</a:t>
            </a:r>
          </a:p>
          <a:p>
            <a:r>
              <a:rPr lang="en-US" sz="2000" dirty="0"/>
              <a:t>A CP asymmetry is observed for such decays of</a:t>
            </a:r>
          </a:p>
          <a:p>
            <a:endParaRPr lang="en-US" sz="2000" dirty="0"/>
          </a:p>
          <a:p>
            <a:endParaRPr lang="en-US" sz="2000" dirty="0"/>
          </a:p>
          <a:p>
            <a:r>
              <a:rPr lang="en-US" sz="1600" dirty="0"/>
              <a:t>Since charged mesons do not oscillate this is the only type of asymmetry they present. </a:t>
            </a:r>
            <a:r>
              <a:rPr lang="en-US" sz="2400" dirty="0"/>
              <a:t/>
            </a:r>
            <a:br>
              <a:rPr lang="en-US" sz="2400" dirty="0"/>
            </a:br>
            <a:endParaRPr lang="en-US" sz="2400" dirty="0"/>
          </a:p>
          <a:p>
            <a:endParaRPr lang="en-US" sz="22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55</a:t>
            </a:fld>
            <a:endParaRPr lang="en-US" altLang="x-none"/>
          </a:p>
        </p:txBody>
      </p:sp>
      <p:pic>
        <p:nvPicPr>
          <p:cNvPr id="8" name="Picture 7"/>
          <p:cNvPicPr>
            <a:picLocks noChangeAspect="1"/>
          </p:cNvPicPr>
          <p:nvPr/>
        </p:nvPicPr>
        <p:blipFill>
          <a:blip r:embed="rId2"/>
          <a:stretch>
            <a:fillRect/>
          </a:stretch>
        </p:blipFill>
        <p:spPr>
          <a:xfrm>
            <a:off x="2491383" y="1966163"/>
            <a:ext cx="3704034" cy="39241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768" y="2621281"/>
            <a:ext cx="1562100" cy="1130932"/>
          </a:xfrm>
          <a:prstGeom prst="rect">
            <a:avLst/>
          </a:prstGeom>
        </p:spPr>
      </p:pic>
      <p:pic>
        <p:nvPicPr>
          <p:cNvPr id="12" name="Picture 11"/>
          <p:cNvPicPr>
            <a:picLocks noChangeAspect="1"/>
          </p:cNvPicPr>
          <p:nvPr/>
        </p:nvPicPr>
        <p:blipFill>
          <a:blip r:embed="rId4"/>
          <a:stretch>
            <a:fillRect/>
          </a:stretch>
        </p:blipFill>
        <p:spPr>
          <a:xfrm>
            <a:off x="7411510" y="4005064"/>
            <a:ext cx="1348787" cy="223668"/>
          </a:xfrm>
          <a:prstGeom prst="rect">
            <a:avLst/>
          </a:prstGeom>
        </p:spPr>
      </p:pic>
      <p:pic>
        <p:nvPicPr>
          <p:cNvPr id="13" name="Picture 12"/>
          <p:cNvPicPr>
            <a:picLocks noChangeAspect="1"/>
          </p:cNvPicPr>
          <p:nvPr/>
        </p:nvPicPr>
        <p:blipFill>
          <a:blip r:embed="rId5"/>
          <a:stretch>
            <a:fillRect/>
          </a:stretch>
        </p:blipFill>
        <p:spPr>
          <a:xfrm>
            <a:off x="1752600" y="5102909"/>
            <a:ext cx="4271392" cy="43564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2880" y="845720"/>
            <a:ext cx="3887616" cy="2871313"/>
          </a:xfrm>
          <a:prstGeom prst="rect">
            <a:avLst/>
          </a:prstGeom>
        </p:spPr>
      </p:pic>
      <p:sp>
        <p:nvSpPr>
          <p:cNvPr id="15" name="Content Placeholder 2"/>
          <p:cNvSpPr txBox="1">
            <a:spLocks/>
          </p:cNvSpPr>
          <p:nvPr/>
        </p:nvSpPr>
        <p:spPr bwMode="auto">
          <a:xfrm>
            <a:off x="1706218" y="674700"/>
            <a:ext cx="5036774" cy="11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ヒラギノ角ゴ Pro W3" charset="-128"/>
              </a:defRPr>
            </a:lvl2pPr>
            <a:lvl3pPr marL="1143000" indent="-228600" algn="l" rtl="0" eaLnBrk="1" fontAlgn="base" hangingPunct="1">
              <a:spcBef>
                <a:spcPct val="20000"/>
              </a:spcBef>
              <a:spcAft>
                <a:spcPct val="0"/>
              </a:spcAft>
              <a:buChar char="•"/>
              <a:defRPr sz="2400">
                <a:solidFill>
                  <a:schemeClr val="tx1"/>
                </a:solidFill>
                <a:latin typeface="+mn-lt"/>
                <a:ea typeface="ヒラギノ角ゴ Pro W3" charset="-128"/>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charset="-128"/>
              </a:defRPr>
            </a:lvl4pPr>
            <a:lvl5pPr marL="2057400" indent="-228600" algn="l" rtl="0" eaLnBrk="1" fontAlgn="base" hangingPunct="1">
              <a:spcBef>
                <a:spcPct val="20000"/>
              </a:spcBef>
              <a:spcAft>
                <a:spcPct val="0"/>
              </a:spcAft>
              <a:buChar char="»"/>
              <a:defRPr sz="2000">
                <a:solidFill>
                  <a:schemeClr val="tx1"/>
                </a:solidFill>
                <a:latin typeface="+mn-lt"/>
                <a:ea typeface="ヒラギノ角ゴ Pro W3" charset="-128"/>
              </a:defRPr>
            </a:lvl5pPr>
            <a:lvl6pPr marL="2514600" indent="-228600" algn="l" rtl="0" eaLnBrk="1" fontAlgn="base" hangingPunct="1">
              <a:spcBef>
                <a:spcPct val="20000"/>
              </a:spcBef>
              <a:spcAft>
                <a:spcPct val="0"/>
              </a:spcAft>
              <a:buChar char="»"/>
              <a:defRPr sz="2000">
                <a:solidFill>
                  <a:schemeClr val="tx1"/>
                </a:solidFill>
                <a:latin typeface="+mn-lt"/>
                <a:ea typeface="ヒラギノ角ゴ Pro W3" charset="-128"/>
              </a:defRPr>
            </a:lvl6pPr>
            <a:lvl7pPr marL="2971800" indent="-228600" algn="l" rtl="0" eaLnBrk="1" fontAlgn="base" hangingPunct="1">
              <a:spcBef>
                <a:spcPct val="20000"/>
              </a:spcBef>
              <a:spcAft>
                <a:spcPct val="0"/>
              </a:spcAft>
              <a:buChar char="»"/>
              <a:defRPr sz="2000">
                <a:solidFill>
                  <a:schemeClr val="tx1"/>
                </a:solidFill>
                <a:latin typeface="+mn-lt"/>
                <a:ea typeface="ヒラギノ角ゴ Pro W3" charset="-128"/>
              </a:defRPr>
            </a:lvl7pPr>
            <a:lvl8pPr marL="3429000" indent="-228600" algn="l" rtl="0" eaLnBrk="1" fontAlgn="base" hangingPunct="1">
              <a:spcBef>
                <a:spcPct val="20000"/>
              </a:spcBef>
              <a:spcAft>
                <a:spcPct val="0"/>
              </a:spcAft>
              <a:buChar char="»"/>
              <a:defRPr sz="2000">
                <a:solidFill>
                  <a:schemeClr val="tx1"/>
                </a:solidFill>
                <a:latin typeface="+mn-lt"/>
                <a:ea typeface="ヒラギノ角ゴ Pro W3" charset="-128"/>
              </a:defRPr>
            </a:lvl8pPr>
            <a:lvl9pPr marL="3886200" indent="-228600" algn="l" rtl="0" eaLnBrk="1" fontAlgn="base" hangingPunct="1">
              <a:spcBef>
                <a:spcPct val="20000"/>
              </a:spcBef>
              <a:spcAft>
                <a:spcPct val="0"/>
              </a:spcAft>
              <a:buChar char="»"/>
              <a:defRPr sz="2000">
                <a:solidFill>
                  <a:schemeClr val="tx1"/>
                </a:solidFill>
                <a:latin typeface="+mn-lt"/>
                <a:ea typeface="ヒラギノ角ゴ Pro W3" charset="-128"/>
              </a:defRPr>
            </a:lvl9pPr>
          </a:lstStyle>
          <a:p>
            <a:r>
              <a:rPr lang="en-US" sz="2000" kern="0" dirty="0"/>
              <a:t>When the decay rate of a B to a final state f differs from the decay rate of an anti-B to the CP-conjugated final </a:t>
            </a:r>
            <a:r>
              <a:rPr lang="en-US" sz="2000" kern="0"/>
              <a:t>state.</a:t>
            </a:r>
            <a:endParaRPr lang="en-US" sz="2000" kern="0" dirty="0"/>
          </a:p>
        </p:txBody>
      </p:sp>
      <p:pic>
        <p:nvPicPr>
          <p:cNvPr id="16" name="Picture 15"/>
          <p:cNvPicPr>
            <a:picLocks noChangeAspect="1"/>
          </p:cNvPicPr>
          <p:nvPr/>
        </p:nvPicPr>
        <p:blipFill>
          <a:blip r:embed="rId7"/>
          <a:stretch>
            <a:fillRect/>
          </a:stretch>
        </p:blipFill>
        <p:spPr>
          <a:xfrm>
            <a:off x="9264352" y="4005065"/>
            <a:ext cx="1329478" cy="272543"/>
          </a:xfrm>
          <a:prstGeom prst="rect">
            <a:avLst/>
          </a:prstGeom>
        </p:spPr>
      </p:pic>
      <p:pic>
        <p:nvPicPr>
          <p:cNvPr id="17" name="Picture 16"/>
          <p:cNvPicPr>
            <a:picLocks noChangeAspect="1"/>
          </p:cNvPicPr>
          <p:nvPr/>
        </p:nvPicPr>
        <p:blipFill>
          <a:blip r:embed="rId8"/>
          <a:stretch>
            <a:fillRect/>
          </a:stretch>
        </p:blipFill>
        <p:spPr>
          <a:xfrm>
            <a:off x="6346132" y="5065775"/>
            <a:ext cx="4252510" cy="528691"/>
          </a:xfrm>
          <a:prstGeom prst="rect">
            <a:avLst/>
          </a:prstGeom>
        </p:spPr>
      </p:pic>
      <p:sp>
        <p:nvSpPr>
          <p:cNvPr id="18"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9"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20311345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
          <p:cNvSpPr>
            <a:spLocks noChangeArrowheads="1"/>
          </p:cNvSpPr>
          <p:nvPr/>
        </p:nvSpPr>
        <p:spPr bwMode="auto">
          <a:xfrm>
            <a:off x="1524000" y="68580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eaLnBrk="1" hangingPunct="1">
              <a:buFontTx/>
              <a:buNone/>
            </a:pPr>
            <a:r>
              <a:rPr lang="en-US" altLang="x-none" sz="2400"/>
              <a:t>Decays with Tree and Penguin contributions: interfere ⇒ CPV</a:t>
            </a:r>
          </a:p>
        </p:txBody>
      </p:sp>
      <p:sp>
        <p:nvSpPr>
          <p:cNvPr id="184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400" dirty="0"/>
              <a:t>56</a:t>
            </a:r>
          </a:p>
        </p:txBody>
      </p:sp>
      <p:pic>
        <p:nvPicPr>
          <p:cNvPr id="18435" name="Picture 7" descr="Screen shot 2011-08-30 at 10.50.17 AM.png"/>
          <p:cNvPicPr>
            <a:picLocks noChangeAspect="1"/>
          </p:cNvPicPr>
          <p:nvPr/>
        </p:nvPicPr>
        <p:blipFill>
          <a:blip r:embed="rId2">
            <a:extLst>
              <a:ext uri="{28A0092B-C50C-407E-A947-70E740481C1C}">
                <a14:useLocalDpi xmlns:a14="http://schemas.microsoft.com/office/drawing/2010/main" val="0"/>
              </a:ext>
            </a:extLst>
          </a:blip>
          <a:srcRect r="57954"/>
          <a:stretch>
            <a:fillRect/>
          </a:stretch>
        </p:blipFill>
        <p:spPr bwMode="auto">
          <a:xfrm>
            <a:off x="2590800" y="2514600"/>
            <a:ext cx="28194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9"/>
          <p:cNvSpPr>
            <a:spLocks noChangeArrowheads="1"/>
          </p:cNvSpPr>
          <p:nvPr/>
        </p:nvSpPr>
        <p:spPr bwMode="auto">
          <a:xfrm>
            <a:off x="1524000" y="222250"/>
            <a:ext cx="91440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lgn="ctr" eaLnBrk="1" hangingPunct="1">
              <a:spcBef>
                <a:spcPct val="0"/>
              </a:spcBef>
              <a:buFontTx/>
              <a:buNone/>
            </a:pPr>
            <a:r>
              <a:rPr lang="gl-ES" altLang="x-none" sz="3000" b="1" dirty="0">
                <a:solidFill>
                  <a:srgbClr val="A50021"/>
                </a:solidFill>
              </a:rPr>
              <a:t>CPV </a:t>
            </a:r>
            <a:r>
              <a:rPr lang="gl-ES" altLang="x-none" sz="3000" b="1" dirty="0" err="1">
                <a:solidFill>
                  <a:srgbClr val="A50021"/>
                </a:solidFill>
              </a:rPr>
              <a:t>in</a:t>
            </a:r>
            <a:r>
              <a:rPr lang="gl-ES" altLang="x-none" sz="3000" b="1" dirty="0">
                <a:solidFill>
                  <a:srgbClr val="A50021"/>
                </a:solidFill>
              </a:rPr>
              <a:t> </a:t>
            </a:r>
            <a:r>
              <a:rPr lang="gl-ES" altLang="x-none" sz="3000" b="1" dirty="0" err="1">
                <a:solidFill>
                  <a:srgbClr val="A50021"/>
                </a:solidFill>
              </a:rPr>
              <a:t>decay</a:t>
            </a:r>
            <a:r>
              <a:rPr lang="gl-ES" altLang="x-none" sz="3000" b="1" dirty="0">
                <a:solidFill>
                  <a:srgbClr val="A50021"/>
                </a:solidFill>
              </a:rPr>
              <a:t> </a:t>
            </a:r>
            <a:r>
              <a:rPr lang="gl-ES" altLang="x-none" sz="3000" b="1" dirty="0" err="1">
                <a:solidFill>
                  <a:srgbClr val="A50021"/>
                </a:solidFill>
              </a:rPr>
              <a:t>in</a:t>
            </a:r>
            <a:r>
              <a:rPr lang="gl-ES" altLang="x-none" sz="3000" b="1" dirty="0">
                <a:solidFill>
                  <a:srgbClr val="A50021"/>
                </a:solidFill>
              </a:rPr>
              <a:t> a </a:t>
            </a:r>
            <a:r>
              <a:rPr lang="gl-ES" altLang="x-none" sz="3000" b="1" dirty="0" err="1">
                <a:solidFill>
                  <a:srgbClr val="A50021"/>
                </a:solidFill>
              </a:rPr>
              <a:t>nutshel</a:t>
            </a:r>
            <a:endParaRPr lang="es-ES" altLang="x-none" sz="3000" b="1" dirty="0">
              <a:solidFill>
                <a:srgbClr val="A50021"/>
              </a:solidFill>
            </a:endParaRPr>
          </a:p>
        </p:txBody>
      </p:sp>
      <p:pic>
        <p:nvPicPr>
          <p:cNvPr id="18437" name="Picture 23" descr="Screen shot 2011-08-30 at 10.50.17 AM.png"/>
          <p:cNvPicPr>
            <a:picLocks noChangeAspect="1"/>
          </p:cNvPicPr>
          <p:nvPr/>
        </p:nvPicPr>
        <p:blipFill>
          <a:blip r:embed="rId2">
            <a:extLst>
              <a:ext uri="{28A0092B-C50C-407E-A947-70E740481C1C}">
                <a14:useLocalDpi xmlns:a14="http://schemas.microsoft.com/office/drawing/2010/main" val="0"/>
              </a:ext>
            </a:extLst>
          </a:blip>
          <a:srcRect l="55682"/>
          <a:stretch>
            <a:fillRect/>
          </a:stretch>
        </p:blipFill>
        <p:spPr bwMode="auto">
          <a:xfrm>
            <a:off x="6400800" y="2608264"/>
            <a:ext cx="297180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18439" name="Rectangle 15"/>
          <p:cNvSpPr>
            <a:spLocks noChangeArrowheads="1"/>
          </p:cNvSpPr>
          <p:nvPr/>
        </p:nvSpPr>
        <p:spPr bwMode="auto">
          <a:xfrm>
            <a:off x="3581400" y="1143000"/>
            <a:ext cx="525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eaLnBrk="1" hangingPunct="1">
              <a:buFontTx/>
              <a:buNone/>
            </a:pPr>
            <a:r>
              <a:rPr lang="en-US" altLang="x-none" sz="2000" dirty="0">
                <a:solidFill>
                  <a:srgbClr val="000000"/>
                </a:solidFill>
                <a:sym typeface="Symbol" charset="2"/>
              </a:rPr>
              <a:t>- </a:t>
            </a:r>
            <a:r>
              <a:rPr lang="en-US" altLang="x-none" sz="2000" baseline="-25000" dirty="0">
                <a:solidFill>
                  <a:srgbClr val="000000"/>
                </a:solidFill>
                <a:sym typeface="Symbol" charset="2"/>
              </a:rPr>
              <a:t>1,2</a:t>
            </a:r>
            <a:r>
              <a:rPr lang="en-US" altLang="x-none" sz="2000" dirty="0">
                <a:solidFill>
                  <a:srgbClr val="000000"/>
                </a:solidFill>
                <a:sym typeface="Symbol" charset="2"/>
              </a:rPr>
              <a:t> </a:t>
            </a:r>
            <a:r>
              <a:rPr lang="en-US" altLang="x-none" sz="2000" dirty="0"/>
              <a:t>weak phases.	- θ</a:t>
            </a:r>
            <a:r>
              <a:rPr lang="en-US" altLang="x-none" sz="2000" baseline="-25000" dirty="0">
                <a:solidFill>
                  <a:srgbClr val="000000"/>
                </a:solidFill>
                <a:sym typeface="Symbol" charset="2"/>
              </a:rPr>
              <a:t>1,2  </a:t>
            </a:r>
            <a:r>
              <a:rPr lang="en-US" altLang="x-none" sz="2000" dirty="0">
                <a:solidFill>
                  <a:srgbClr val="000000"/>
                </a:solidFill>
                <a:sym typeface="Symbol" charset="2"/>
              </a:rPr>
              <a:t>strong phases.</a:t>
            </a:r>
            <a:endParaRPr lang="en-US" altLang="x-none" sz="2000" dirty="0">
              <a:solidFill>
                <a:srgbClr val="6666FF"/>
              </a:solidFill>
            </a:endParaRPr>
          </a:p>
        </p:txBody>
      </p:sp>
      <p:pic>
        <p:nvPicPr>
          <p:cNvPr id="18440" name="Picture 16"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76400"/>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7"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92926" y="1676400"/>
            <a:ext cx="2403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4"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060576"/>
            <a:ext cx="25908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5"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84500" y="2133601"/>
            <a:ext cx="250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26"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4845050"/>
            <a:ext cx="80010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Tree>
  </p:cSld>
  <p:clrMapOvr>
    <a:masterClrMapping/>
  </p:clrMapOvr>
  <p:transition advTm="528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0"/>
          <p:cNvSpPr/>
          <p:nvPr/>
        </p:nvSpPr>
        <p:spPr>
          <a:xfrm>
            <a:off x="7176121" y="4404968"/>
            <a:ext cx="3196209" cy="1688328"/>
          </a:xfrm>
          <a:prstGeom prst="rect">
            <a:avLst/>
          </a:prstGeom>
          <a:blipFill>
            <a:blip r:embed="rId2" cstate="print"/>
            <a:stretch>
              <a:fillRect/>
            </a:stretch>
          </a:blipFill>
        </p:spPr>
        <p:txBody>
          <a:bodyPr wrap="square" lIns="0" tIns="0" rIns="0" bIns="0" rtlCol="0"/>
          <a:lstStyle/>
          <a:p>
            <a:endParaRPr/>
          </a:p>
        </p:txBody>
      </p:sp>
      <p:sp>
        <p:nvSpPr>
          <p:cNvPr id="2" name="Title 1"/>
          <p:cNvSpPr>
            <a:spLocks noGrp="1"/>
          </p:cNvSpPr>
          <p:nvPr>
            <p:ph type="title"/>
          </p:nvPr>
        </p:nvSpPr>
        <p:spPr>
          <a:xfrm>
            <a:off x="1752600" y="44624"/>
            <a:ext cx="8763000" cy="756320"/>
          </a:xfrm>
        </p:spPr>
        <p:txBody>
          <a:bodyPr/>
          <a:lstStyle/>
          <a:p>
            <a:r>
              <a:rPr lang="en-US" b="1" dirty="0" smtClean="0">
                <a:solidFill>
                  <a:srgbClr val="A50021"/>
                </a:solidFill>
              </a:rPr>
              <a:t>CPV in mixing</a:t>
            </a:r>
            <a:endParaRPr lang="en-US" dirty="0"/>
          </a:p>
        </p:txBody>
      </p:sp>
      <p:sp>
        <p:nvSpPr>
          <p:cNvPr id="3" name="Content Placeholder 2"/>
          <p:cNvSpPr>
            <a:spLocks noGrp="1"/>
          </p:cNvSpPr>
          <p:nvPr>
            <p:ph idx="1"/>
          </p:nvPr>
        </p:nvSpPr>
        <p:spPr>
          <a:xfrm>
            <a:off x="1524000" y="727578"/>
            <a:ext cx="8887612" cy="3278995"/>
          </a:xfrm>
        </p:spPr>
        <p:txBody>
          <a:bodyPr/>
          <a:lstStyle/>
          <a:p>
            <a:r>
              <a:rPr lang="en-US" sz="2000" dirty="0"/>
              <a:t>This occurs if the oscillation from meson to anti-meson is different from the oscillation from anti-meson to meson:</a:t>
            </a:r>
          </a:p>
          <a:p>
            <a:endParaRPr lang="en-US" sz="2000" dirty="0"/>
          </a:p>
          <a:p>
            <a:endParaRPr lang="en-US" sz="2000" dirty="0"/>
          </a:p>
          <a:p>
            <a:r>
              <a:rPr lang="en-US" sz="2000" dirty="0"/>
              <a:t>There us CPV if |</a:t>
            </a:r>
            <a:r>
              <a:rPr lang="en-US" sz="2000" i="1" dirty="0"/>
              <a:t>q</a:t>
            </a:r>
            <a:r>
              <a:rPr lang="en-US" sz="2000" dirty="0"/>
              <a:t>/</a:t>
            </a:r>
            <a:r>
              <a:rPr lang="en-US" sz="2000" i="1" dirty="0"/>
              <a:t>p</a:t>
            </a:r>
            <a:r>
              <a:rPr lang="en-US" sz="2000" dirty="0"/>
              <a:t>| ≠ 1.</a:t>
            </a:r>
          </a:p>
          <a:p>
            <a:r>
              <a:rPr lang="en-US" sz="2000" dirty="0"/>
              <a:t>A final flavor specific decay, in which </a:t>
            </a:r>
            <a:r>
              <a:rPr lang="en-US" sz="2000" i="1" dirty="0"/>
              <a:t>f </a:t>
            </a:r>
            <a:r>
              <a:rPr lang="en-US" sz="2000" dirty="0"/>
              <a:t>is only accessible to </a:t>
            </a:r>
            <a:r>
              <a:rPr lang="en-US" sz="2000" i="1" dirty="0"/>
              <a:t>B</a:t>
            </a:r>
            <a:r>
              <a:rPr lang="en-US" sz="2000" baseline="30000" dirty="0"/>
              <a:t>0</a:t>
            </a:r>
            <a:r>
              <a:rPr lang="en-US" sz="2000" dirty="0"/>
              <a:t>, and its CP conjugate are considered:</a:t>
            </a:r>
          </a:p>
          <a:p>
            <a:r>
              <a:rPr lang="en-US" sz="2000" dirty="0"/>
              <a:t>To measure that decay rates in which the   -quark in the </a:t>
            </a:r>
            <a:r>
              <a:rPr lang="en-US" sz="2000" i="1" dirty="0"/>
              <a:t>B</a:t>
            </a:r>
            <a:r>
              <a:rPr lang="en-US" sz="2000" baseline="30000" dirty="0"/>
              <a:t>0</a:t>
            </a:r>
            <a:r>
              <a:rPr lang="en-US" sz="2000" dirty="0"/>
              <a:t>-meson decays weakly to a positively charged lepton are compared to rates of the </a:t>
            </a:r>
            <a:r>
              <a:rPr lang="en-US" sz="2000" i="1" dirty="0"/>
              <a:t>b</a:t>
            </a:r>
            <a:r>
              <a:rPr lang="en-US" sz="2000" dirty="0"/>
              <a:t>-quark in the      meson into a negatively lepton.</a:t>
            </a:r>
          </a:p>
          <a:p>
            <a:pPr lvl="1"/>
            <a:r>
              <a:rPr lang="en-US" sz="1600" dirty="0"/>
              <a:t>An event with two leptons with equal charge in the final state means that one of the two </a:t>
            </a:r>
            <a:r>
              <a:rPr lang="en-US" sz="1600" i="1" dirty="0"/>
              <a:t>B</a:t>
            </a:r>
            <a:r>
              <a:rPr lang="en-US" sz="1600" dirty="0"/>
              <a:t>-mesons oscillated. </a:t>
            </a:r>
          </a:p>
          <a:p>
            <a:pPr lvl="1"/>
            <a:r>
              <a:rPr lang="en-US" sz="1600" dirty="0"/>
              <a:t>The asymmetry in the number of two positive and two negative                               leptons allows to compare the oscillation rates.</a:t>
            </a:r>
          </a:p>
          <a:p>
            <a:pPr lvl="1"/>
            <a:r>
              <a:rPr lang="en-US" sz="1600" dirty="0"/>
              <a:t>Examples are                                modes          </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57</a:t>
            </a:fld>
            <a:endParaRPr lang="en-US" altLang="x-none"/>
          </a:p>
        </p:txBody>
      </p:sp>
      <p:sp>
        <p:nvSpPr>
          <p:cNvPr id="18" name="object 6"/>
          <p:cNvSpPr/>
          <p:nvPr/>
        </p:nvSpPr>
        <p:spPr>
          <a:xfrm>
            <a:off x="7323269" y="1313910"/>
            <a:ext cx="3049060" cy="992748"/>
          </a:xfrm>
          <a:prstGeom prst="rect">
            <a:avLst/>
          </a:prstGeom>
          <a:blipFill>
            <a:blip r:embed="rId3" cstate="print"/>
            <a:stretch>
              <a:fillRect/>
            </a:stretch>
          </a:blipFill>
        </p:spPr>
        <p:txBody>
          <a:bodyPr wrap="square" lIns="0" tIns="0" rIns="0" bIns="0" rtlCol="0"/>
          <a:lstStyle/>
          <a:p>
            <a:endParaRPr/>
          </a:p>
        </p:txBody>
      </p:sp>
      <p:pic>
        <p:nvPicPr>
          <p:cNvPr id="10" name="Picture 9"/>
          <p:cNvPicPr>
            <a:picLocks noChangeAspect="1"/>
          </p:cNvPicPr>
          <p:nvPr/>
        </p:nvPicPr>
        <p:blipFill>
          <a:blip r:embed="rId4"/>
          <a:stretch>
            <a:fillRect/>
          </a:stretch>
        </p:blipFill>
        <p:spPr>
          <a:xfrm>
            <a:off x="1621580" y="1556792"/>
            <a:ext cx="5554540" cy="506984"/>
          </a:xfrm>
          <a:prstGeom prst="rect">
            <a:avLst/>
          </a:prstGeom>
        </p:spPr>
      </p:pic>
      <p:pic>
        <p:nvPicPr>
          <p:cNvPr id="11" name="Picture 10"/>
          <p:cNvPicPr>
            <a:picLocks noChangeAspect="1"/>
          </p:cNvPicPr>
          <p:nvPr/>
        </p:nvPicPr>
        <p:blipFill>
          <a:blip r:embed="rId5"/>
          <a:stretch>
            <a:fillRect/>
          </a:stretch>
        </p:blipFill>
        <p:spPr>
          <a:xfrm>
            <a:off x="3681616" y="5248800"/>
            <a:ext cx="1694304" cy="288032"/>
          </a:xfrm>
          <a:prstGeom prst="rect">
            <a:avLst/>
          </a:prstGeom>
        </p:spPr>
      </p:pic>
      <p:pic>
        <p:nvPicPr>
          <p:cNvPr id="21" name="Picture 20"/>
          <p:cNvPicPr>
            <a:picLocks noChangeAspect="1"/>
          </p:cNvPicPr>
          <p:nvPr/>
        </p:nvPicPr>
        <p:blipFill>
          <a:blip r:embed="rId6"/>
          <a:stretch>
            <a:fillRect/>
          </a:stretch>
        </p:blipFill>
        <p:spPr>
          <a:xfrm>
            <a:off x="2999656" y="5557260"/>
            <a:ext cx="2252924" cy="576064"/>
          </a:xfrm>
          <a:prstGeom prst="rect">
            <a:avLst/>
          </a:prstGeom>
        </p:spPr>
      </p:pic>
      <p:pic>
        <p:nvPicPr>
          <p:cNvPr id="22" name="Picture 21"/>
          <p:cNvPicPr>
            <a:picLocks noChangeAspect="1"/>
          </p:cNvPicPr>
          <p:nvPr/>
        </p:nvPicPr>
        <p:blipFill>
          <a:blip r:embed="rId7"/>
          <a:stretch>
            <a:fillRect/>
          </a:stretch>
        </p:blipFill>
        <p:spPr>
          <a:xfrm>
            <a:off x="6672064" y="3212976"/>
            <a:ext cx="119400" cy="254720"/>
          </a:xfrm>
          <a:prstGeom prst="rect">
            <a:avLst/>
          </a:prstGeom>
        </p:spPr>
      </p:pic>
      <p:pic>
        <p:nvPicPr>
          <p:cNvPr id="23" name="Picture 22"/>
          <p:cNvPicPr>
            <a:picLocks noChangeAspect="1"/>
          </p:cNvPicPr>
          <p:nvPr/>
        </p:nvPicPr>
        <p:blipFill>
          <a:blip r:embed="rId8"/>
          <a:stretch>
            <a:fillRect/>
          </a:stretch>
        </p:blipFill>
        <p:spPr>
          <a:xfrm>
            <a:off x="2639616" y="3857620"/>
            <a:ext cx="288032" cy="219453"/>
          </a:xfrm>
          <a:prstGeom prst="rect">
            <a:avLst/>
          </a:prstGeom>
        </p:spPr>
      </p:pic>
      <p:sp>
        <p:nvSpPr>
          <p:cNvPr id="2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2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3872" y="2852936"/>
            <a:ext cx="2265040" cy="324656"/>
          </a:xfrm>
          <a:prstGeom prst="rect">
            <a:avLst/>
          </a:prstGeom>
        </p:spPr>
      </p:pic>
    </p:spTree>
    <p:extLst>
      <p:ext uri="{BB962C8B-B14F-4D97-AF65-F5344CB8AC3E}">
        <p14:creationId xmlns:p14="http://schemas.microsoft.com/office/powerpoint/2010/main" val="7727945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756320"/>
          </a:xfrm>
        </p:spPr>
        <p:txBody>
          <a:bodyPr/>
          <a:lstStyle/>
          <a:p>
            <a:r>
              <a:rPr lang="en-US" sz="2800" b="1" dirty="0">
                <a:solidFill>
                  <a:srgbClr val="A50021"/>
                </a:solidFill>
              </a:rPr>
              <a:t>CPV in interference between a decay with and without mixing</a:t>
            </a:r>
            <a:endParaRPr lang="en-US" sz="2800" dirty="0"/>
          </a:p>
        </p:txBody>
      </p:sp>
      <p:sp>
        <p:nvSpPr>
          <p:cNvPr id="3" name="Content Placeholder 2"/>
          <p:cNvSpPr>
            <a:spLocks noGrp="1"/>
          </p:cNvSpPr>
          <p:nvPr>
            <p:ph idx="1"/>
          </p:nvPr>
        </p:nvSpPr>
        <p:spPr>
          <a:xfrm>
            <a:off x="1536010" y="871592"/>
            <a:ext cx="9131990" cy="4573632"/>
          </a:xfrm>
        </p:spPr>
        <p:txBody>
          <a:bodyPr wrap="square">
            <a:normAutofit lnSpcReduction="10000"/>
          </a:bodyPr>
          <a:lstStyle/>
          <a:p>
            <a:r>
              <a:rPr lang="en-US" sz="2000" dirty="0"/>
              <a:t>Also referred to as CPV involving oscillations. </a:t>
            </a:r>
          </a:p>
          <a:p>
            <a:r>
              <a:rPr lang="en-US" sz="2000" dirty="0"/>
              <a:t>It is measured in decays to a final state that is common for the </a:t>
            </a:r>
            <a:r>
              <a:rPr lang="en-US" sz="2000" dirty="0">
                <a:solidFill>
                  <a:schemeClr val="bg1"/>
                </a:solidFill>
              </a:rPr>
              <a:t>B0 </a:t>
            </a:r>
            <a:r>
              <a:rPr lang="en-US" sz="2000" dirty="0"/>
              <a:t>and </a:t>
            </a:r>
            <a:r>
              <a:rPr lang="en-US" sz="2000" dirty="0">
                <a:solidFill>
                  <a:schemeClr val="bg1"/>
                </a:solidFill>
              </a:rPr>
              <a:t>B ̄  </a:t>
            </a:r>
            <a:r>
              <a:rPr lang="en-US" sz="2000" dirty="0"/>
              <a:t>meson.</a:t>
            </a:r>
          </a:p>
          <a:p>
            <a:r>
              <a:rPr lang="en-US" sz="2000" dirty="0"/>
              <a:t>CP is violated if</a:t>
            </a:r>
          </a:p>
          <a:p>
            <a:r>
              <a:rPr lang="en-US" sz="2000" dirty="0"/>
              <a:t>In particular CP-eigenstates verify that two amplitudes contribute to the transition.</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If there is not CPV in mixing,           ,  the time dependent CP asymmetry is given by  </a:t>
            </a:r>
          </a:p>
          <a:p>
            <a:endParaRPr lang="en-US" sz="2000" dirty="0"/>
          </a:p>
          <a:p>
            <a:endParaRPr lang="en-US" sz="2000" dirty="0"/>
          </a:p>
          <a:p>
            <a:endParaRPr lang="en-US" sz="20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58</a:t>
            </a:fld>
            <a:endParaRPr lang="en-US" altLang="x-none"/>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1744" y="1844824"/>
            <a:ext cx="4030960" cy="330068"/>
          </a:xfrm>
          <a:prstGeom prst="rect">
            <a:avLst/>
          </a:prstGeom>
        </p:spPr>
      </p:pic>
      <p:pic>
        <p:nvPicPr>
          <p:cNvPr id="25" name="20 Imagen"/>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213422" y="3747395"/>
            <a:ext cx="359598" cy="336301"/>
          </a:xfrm>
          <a:prstGeom prst="rect">
            <a:avLst/>
          </a:prstGeom>
        </p:spPr>
      </p:pic>
      <p:pic>
        <p:nvPicPr>
          <p:cNvPr id="26" name="21 Imagen"/>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5425124" y="2747305"/>
            <a:ext cx="372475" cy="400443"/>
          </a:xfrm>
          <a:prstGeom prst="rect">
            <a:avLst/>
          </a:prstGeom>
        </p:spPr>
      </p:pic>
      <p:pic>
        <p:nvPicPr>
          <p:cNvPr id="27" name="23 Imagen"/>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6589687" y="3806439"/>
            <a:ext cx="484061" cy="256711"/>
          </a:xfrm>
          <a:prstGeom prst="rect">
            <a:avLst/>
          </a:prstGeom>
        </p:spPr>
      </p:pic>
      <p:cxnSp>
        <p:nvCxnSpPr>
          <p:cNvPr id="28" name="24 Conector recto de flecha"/>
          <p:cNvCxnSpPr/>
          <p:nvPr/>
        </p:nvCxnSpPr>
        <p:spPr>
          <a:xfrm>
            <a:off x="4789486" y="3934794"/>
            <a:ext cx="1728192"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flipV="1">
            <a:off x="4789486" y="3147748"/>
            <a:ext cx="720080" cy="64303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a:off x="5797598" y="3214714"/>
            <a:ext cx="720080" cy="591724"/>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13 Rectángulo"/>
          <p:cNvSpPr/>
          <p:nvPr/>
        </p:nvSpPr>
        <p:spPr>
          <a:xfrm>
            <a:off x="4105410" y="2636912"/>
            <a:ext cx="3142718"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2" name="Picture 31"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2994" y="4581128"/>
            <a:ext cx="890999" cy="700786"/>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9656" y="5288800"/>
            <a:ext cx="6732240" cy="732489"/>
          </a:xfrm>
          <a:prstGeom prst="rect">
            <a:avLst/>
          </a:prstGeom>
        </p:spPr>
      </p:pic>
      <p:pic>
        <p:nvPicPr>
          <p:cNvPr id="33" name="Picture 32"/>
          <p:cNvPicPr>
            <a:picLocks noChangeAspect="1"/>
          </p:cNvPicPr>
          <p:nvPr/>
        </p:nvPicPr>
        <p:blipFill>
          <a:blip r:embed="rId11"/>
          <a:stretch>
            <a:fillRect/>
          </a:stretch>
        </p:blipFill>
        <p:spPr>
          <a:xfrm>
            <a:off x="8976320" y="1258576"/>
            <a:ext cx="304398" cy="226208"/>
          </a:xfrm>
          <a:prstGeom prst="rect">
            <a:avLst/>
          </a:prstGeom>
        </p:spPr>
      </p:pic>
      <p:pic>
        <p:nvPicPr>
          <p:cNvPr id="34" name="Picture 33"/>
          <p:cNvPicPr>
            <a:picLocks noChangeAspect="1"/>
          </p:cNvPicPr>
          <p:nvPr/>
        </p:nvPicPr>
        <p:blipFill>
          <a:blip r:embed="rId12"/>
          <a:stretch>
            <a:fillRect/>
          </a:stretch>
        </p:blipFill>
        <p:spPr>
          <a:xfrm>
            <a:off x="9880915" y="1265332"/>
            <a:ext cx="295308" cy="219453"/>
          </a:xfrm>
          <a:prstGeom prst="rect">
            <a:avLst/>
          </a:prstGeom>
        </p:spPr>
      </p:pic>
      <p:sp>
        <p:nvSpPr>
          <p:cNvPr id="35"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36"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5392213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756320"/>
          </a:xfrm>
        </p:spPr>
        <p:txBody>
          <a:bodyPr/>
          <a:lstStyle/>
          <a:p>
            <a:r>
              <a:rPr lang="en-US" sz="2800" b="1" dirty="0">
                <a:solidFill>
                  <a:srgbClr val="A50021"/>
                </a:solidFill>
              </a:rPr>
              <a:t>CPV in interference between a decay with and without mixing</a:t>
            </a:r>
            <a:endParaRPr lang="en-US" sz="2800" dirty="0"/>
          </a:p>
        </p:txBody>
      </p:sp>
      <p:sp>
        <p:nvSpPr>
          <p:cNvPr id="3" name="Content Placeholder 2"/>
          <p:cNvSpPr>
            <a:spLocks noGrp="1"/>
          </p:cNvSpPr>
          <p:nvPr>
            <p:ph idx="1"/>
          </p:nvPr>
        </p:nvSpPr>
        <p:spPr>
          <a:xfrm>
            <a:off x="1559496" y="847254"/>
            <a:ext cx="9108504" cy="4525963"/>
          </a:xfrm>
        </p:spPr>
        <p:txBody>
          <a:bodyPr/>
          <a:lstStyle/>
          <a:p>
            <a:r>
              <a:rPr lang="en-US" sz="1900" dirty="0"/>
              <a:t>The canonical example is the                     decay.</a:t>
            </a:r>
          </a:p>
          <a:p>
            <a:r>
              <a:rPr lang="en-US" sz="1900" dirty="0"/>
              <a:t>If we had considered the                    mode we would have a different state for </a:t>
            </a:r>
            <a:r>
              <a:rPr lang="en-US" sz="1900" dirty="0">
                <a:solidFill>
                  <a:schemeClr val="bg1"/>
                </a:solidFill>
              </a:rPr>
              <a:t>B0 </a:t>
            </a:r>
            <a:r>
              <a:rPr lang="en-US" sz="1900" dirty="0"/>
              <a:t>and </a:t>
            </a:r>
            <a:r>
              <a:rPr lang="en-US" sz="1900" dirty="0">
                <a:solidFill>
                  <a:schemeClr val="bg1"/>
                </a:solidFill>
              </a:rPr>
              <a:t>B0</a:t>
            </a:r>
            <a:r>
              <a:rPr lang="en-US" sz="1900" dirty="0"/>
              <a:t>, since                  .</a:t>
            </a:r>
          </a:p>
          <a:p>
            <a:r>
              <a:rPr lang="en-US" sz="1900" dirty="0"/>
              <a:t>For the meson and anti-meson to have a common final state the mass eigenstates are considered:</a:t>
            </a:r>
          </a:p>
          <a:p>
            <a:r>
              <a:rPr lang="en-US" sz="1900" dirty="0"/>
              <a:t>The considered diagrams are </a:t>
            </a:r>
            <a:r>
              <a:rPr lang="en-US" sz="1900" dirty="0" err="1"/>
              <a:t>b+c</a:t>
            </a:r>
            <a:r>
              <a:rPr lang="en-US" sz="1900" dirty="0"/>
              <a:t> and </a:t>
            </a:r>
            <a:r>
              <a:rPr lang="en-US" sz="1900" dirty="0" err="1"/>
              <a:t>a+b+c</a:t>
            </a:r>
            <a:r>
              <a:rPr lang="en-US" sz="1900" dirty="0"/>
              <a:t> and the corresponding CP conjugated.</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59</a:t>
            </a:fld>
            <a:endParaRPr lang="en-US" altLang="x-none"/>
          </a:p>
        </p:txBody>
      </p:sp>
      <p:pic>
        <p:nvPicPr>
          <p:cNvPr id="7" name="Picture 6"/>
          <p:cNvPicPr>
            <a:picLocks noChangeAspect="1"/>
          </p:cNvPicPr>
          <p:nvPr/>
        </p:nvPicPr>
        <p:blipFill>
          <a:blip r:embed="rId2"/>
          <a:stretch>
            <a:fillRect/>
          </a:stretch>
        </p:blipFill>
        <p:spPr>
          <a:xfrm>
            <a:off x="5187008" y="919262"/>
            <a:ext cx="1312888" cy="252501"/>
          </a:xfrm>
          <a:prstGeom prst="rect">
            <a:avLst/>
          </a:prstGeom>
        </p:spPr>
      </p:pic>
      <p:pic>
        <p:nvPicPr>
          <p:cNvPr id="8" name="Picture 7"/>
          <p:cNvPicPr>
            <a:picLocks noChangeAspect="1"/>
          </p:cNvPicPr>
          <p:nvPr/>
        </p:nvPicPr>
        <p:blipFill>
          <a:blip r:embed="rId3"/>
          <a:stretch>
            <a:fillRect/>
          </a:stretch>
        </p:blipFill>
        <p:spPr>
          <a:xfrm>
            <a:off x="4682952" y="1279302"/>
            <a:ext cx="1255057" cy="238998"/>
          </a:xfrm>
          <a:prstGeom prst="rect">
            <a:avLst/>
          </a:prstGeom>
        </p:spPr>
      </p:pic>
      <p:pic>
        <p:nvPicPr>
          <p:cNvPr id="9" name="Picture 8"/>
          <p:cNvPicPr>
            <a:picLocks noChangeAspect="1"/>
          </p:cNvPicPr>
          <p:nvPr/>
        </p:nvPicPr>
        <p:blipFill>
          <a:blip r:embed="rId4"/>
          <a:stretch>
            <a:fillRect/>
          </a:stretch>
        </p:blipFill>
        <p:spPr>
          <a:xfrm>
            <a:off x="1967980" y="1567333"/>
            <a:ext cx="273437" cy="203200"/>
          </a:xfrm>
          <a:prstGeom prst="rect">
            <a:avLst/>
          </a:prstGeom>
        </p:spPr>
      </p:pic>
      <p:pic>
        <p:nvPicPr>
          <p:cNvPr id="10" name="Picture 9"/>
          <p:cNvPicPr>
            <a:picLocks noChangeAspect="1"/>
          </p:cNvPicPr>
          <p:nvPr/>
        </p:nvPicPr>
        <p:blipFill>
          <a:blip r:embed="rId5"/>
          <a:stretch>
            <a:fillRect/>
          </a:stretch>
        </p:blipFill>
        <p:spPr>
          <a:xfrm>
            <a:off x="2810744" y="1563905"/>
            <a:ext cx="295308" cy="219453"/>
          </a:xfrm>
          <a:prstGeom prst="rect">
            <a:avLst/>
          </a:prstGeom>
        </p:spPr>
      </p:pic>
      <p:pic>
        <p:nvPicPr>
          <p:cNvPr id="12" name="Picture 11"/>
          <p:cNvPicPr>
            <a:picLocks noChangeAspect="1"/>
          </p:cNvPicPr>
          <p:nvPr/>
        </p:nvPicPr>
        <p:blipFill>
          <a:blip r:embed="rId6"/>
          <a:stretch>
            <a:fillRect/>
          </a:stretch>
        </p:blipFill>
        <p:spPr>
          <a:xfrm>
            <a:off x="3890864" y="1567334"/>
            <a:ext cx="1181230" cy="224939"/>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b="7293"/>
          <a:stretch/>
        </p:blipFill>
        <p:spPr>
          <a:xfrm>
            <a:off x="4970984" y="2194271"/>
            <a:ext cx="2326679" cy="30916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4188" y="2905435"/>
            <a:ext cx="4226308" cy="3002082"/>
          </a:xfrm>
          <a:prstGeom prst="rect">
            <a:avLst/>
          </a:prstGeom>
        </p:spPr>
      </p:pic>
      <p:sp>
        <p:nvSpPr>
          <p:cNvPr id="15" name="Content Placeholder 2"/>
          <p:cNvSpPr txBox="1">
            <a:spLocks/>
          </p:cNvSpPr>
          <p:nvPr/>
        </p:nvSpPr>
        <p:spPr bwMode="auto">
          <a:xfrm>
            <a:off x="1564108" y="3123892"/>
            <a:ext cx="4770080" cy="30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ヒラギノ角ゴ Pro W3" charset="-128"/>
              </a:defRPr>
            </a:lvl2pPr>
            <a:lvl3pPr marL="1143000" indent="-228600" algn="l" rtl="0" eaLnBrk="1" fontAlgn="base" hangingPunct="1">
              <a:spcBef>
                <a:spcPct val="20000"/>
              </a:spcBef>
              <a:spcAft>
                <a:spcPct val="0"/>
              </a:spcAft>
              <a:buChar char="•"/>
              <a:defRPr sz="2400">
                <a:solidFill>
                  <a:schemeClr val="tx1"/>
                </a:solidFill>
                <a:latin typeface="+mn-lt"/>
                <a:ea typeface="ヒラギノ角ゴ Pro W3" charset="-128"/>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charset="-128"/>
              </a:defRPr>
            </a:lvl4pPr>
            <a:lvl5pPr marL="2057400" indent="-228600" algn="l" rtl="0" eaLnBrk="1" fontAlgn="base" hangingPunct="1">
              <a:spcBef>
                <a:spcPct val="20000"/>
              </a:spcBef>
              <a:spcAft>
                <a:spcPct val="0"/>
              </a:spcAft>
              <a:buChar char="»"/>
              <a:defRPr sz="2000">
                <a:solidFill>
                  <a:schemeClr val="tx1"/>
                </a:solidFill>
                <a:latin typeface="+mn-lt"/>
                <a:ea typeface="ヒラギノ角ゴ Pro W3" charset="-128"/>
              </a:defRPr>
            </a:lvl5pPr>
            <a:lvl6pPr marL="2514600" indent="-228600" algn="l" rtl="0" eaLnBrk="1" fontAlgn="base" hangingPunct="1">
              <a:spcBef>
                <a:spcPct val="20000"/>
              </a:spcBef>
              <a:spcAft>
                <a:spcPct val="0"/>
              </a:spcAft>
              <a:buChar char="»"/>
              <a:defRPr sz="2000">
                <a:solidFill>
                  <a:schemeClr val="tx1"/>
                </a:solidFill>
                <a:latin typeface="+mn-lt"/>
                <a:ea typeface="ヒラギノ角ゴ Pro W3" charset="-128"/>
              </a:defRPr>
            </a:lvl6pPr>
            <a:lvl7pPr marL="2971800" indent="-228600" algn="l" rtl="0" eaLnBrk="1" fontAlgn="base" hangingPunct="1">
              <a:spcBef>
                <a:spcPct val="20000"/>
              </a:spcBef>
              <a:spcAft>
                <a:spcPct val="0"/>
              </a:spcAft>
              <a:buChar char="»"/>
              <a:defRPr sz="2000">
                <a:solidFill>
                  <a:schemeClr val="tx1"/>
                </a:solidFill>
                <a:latin typeface="+mn-lt"/>
                <a:ea typeface="ヒラギノ角ゴ Pro W3" charset="-128"/>
              </a:defRPr>
            </a:lvl7pPr>
            <a:lvl8pPr marL="3429000" indent="-228600" algn="l" rtl="0" eaLnBrk="1" fontAlgn="base" hangingPunct="1">
              <a:spcBef>
                <a:spcPct val="20000"/>
              </a:spcBef>
              <a:spcAft>
                <a:spcPct val="0"/>
              </a:spcAft>
              <a:buChar char="»"/>
              <a:defRPr sz="2000">
                <a:solidFill>
                  <a:schemeClr val="tx1"/>
                </a:solidFill>
                <a:latin typeface="+mn-lt"/>
                <a:ea typeface="ヒラギノ角ゴ Pro W3" charset="-128"/>
              </a:defRPr>
            </a:lvl8pPr>
            <a:lvl9pPr marL="3886200" indent="-228600" algn="l" rtl="0" eaLnBrk="1" fontAlgn="base" hangingPunct="1">
              <a:spcBef>
                <a:spcPct val="20000"/>
              </a:spcBef>
              <a:spcAft>
                <a:spcPct val="0"/>
              </a:spcAft>
              <a:buChar char="»"/>
              <a:defRPr sz="2000">
                <a:solidFill>
                  <a:schemeClr val="tx1"/>
                </a:solidFill>
                <a:latin typeface="+mn-lt"/>
                <a:ea typeface="ヒラギノ角ゴ Pro W3" charset="-128"/>
              </a:defRPr>
            </a:lvl9pPr>
          </a:lstStyle>
          <a:p>
            <a:r>
              <a:rPr lang="en-US" sz="1900" kern="0" dirty="0"/>
              <a:t>In this case the CP asymmetry simplifies because of the common final state and              </a:t>
            </a:r>
          </a:p>
          <a:p>
            <a:endParaRPr lang="en-US" sz="1900" kern="0" dirty="0"/>
          </a:p>
          <a:p>
            <a:endParaRPr lang="en-US" sz="1900" kern="0" dirty="0"/>
          </a:p>
          <a:p>
            <a:r>
              <a:rPr lang="en-US" sz="1900" kern="0" dirty="0"/>
              <a:t>For this decay </a:t>
            </a:r>
            <a:r>
              <a:rPr lang="el-GR" sz="2000" dirty="0"/>
              <a:t>λ</a:t>
            </a:r>
            <a:r>
              <a:rPr lang="en-US" sz="2000" dirty="0"/>
              <a:t> has three parts</a:t>
            </a:r>
            <a:r>
              <a:rPr lang="en-US" sz="1900" kern="0" dirty="0"/>
              <a:t> </a:t>
            </a:r>
          </a:p>
        </p:txBody>
      </p:sp>
      <p:pic>
        <p:nvPicPr>
          <p:cNvPr id="16" name="Picture 15"/>
          <p:cNvPicPr>
            <a:picLocks noChangeAspect="1"/>
          </p:cNvPicPr>
          <p:nvPr/>
        </p:nvPicPr>
        <p:blipFill>
          <a:blip r:embed="rId9"/>
          <a:stretch>
            <a:fillRect/>
          </a:stretch>
        </p:blipFill>
        <p:spPr>
          <a:xfrm>
            <a:off x="3022940" y="3789040"/>
            <a:ext cx="894957" cy="216024"/>
          </a:xfrm>
          <a:prstGeom prst="rect">
            <a:avLst/>
          </a:prstGeom>
        </p:spPr>
      </p:pic>
      <p:pic>
        <p:nvPicPr>
          <p:cNvPr id="17" name="Picture 16"/>
          <p:cNvPicPr>
            <a:picLocks noChangeAspect="1"/>
          </p:cNvPicPr>
          <p:nvPr/>
        </p:nvPicPr>
        <p:blipFill>
          <a:blip r:embed="rId10"/>
          <a:stretch>
            <a:fillRect/>
          </a:stretch>
        </p:blipFill>
        <p:spPr>
          <a:xfrm>
            <a:off x="1752600" y="4149081"/>
            <a:ext cx="4497004" cy="53987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22434" y="5229200"/>
            <a:ext cx="6145775" cy="662702"/>
          </a:xfrm>
          <a:prstGeom prst="rect">
            <a:avLst/>
          </a:prstGeom>
        </p:spPr>
      </p:pic>
      <p:sp>
        <p:nvSpPr>
          <p:cNvPr id="19"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2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cxnSp>
        <p:nvCxnSpPr>
          <p:cNvPr id="21" name="Straight Connector 20"/>
          <p:cNvCxnSpPr/>
          <p:nvPr/>
        </p:nvCxnSpPr>
        <p:spPr bwMode="auto">
          <a:xfrm>
            <a:off x="6139200" y="2538000"/>
            <a:ext cx="119608" cy="0"/>
          </a:xfrm>
          <a:prstGeom prst="line">
            <a:avLst/>
          </a:prstGeom>
          <a:noFill/>
          <a:ln w="19050"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6438000" y="2538000"/>
            <a:ext cx="119608" cy="0"/>
          </a:xfrm>
          <a:prstGeom prst="line">
            <a:avLst/>
          </a:prstGeom>
          <a:noFill/>
          <a:ln w="1905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696472" y="2538000"/>
            <a:ext cx="119608" cy="0"/>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963603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ChangeArrowheads="1"/>
          </p:cNvSpPr>
          <p:nvPr/>
        </p:nvSpPr>
        <p:spPr bwMode="auto">
          <a:xfrm>
            <a:off x="1676400" y="146050"/>
            <a:ext cx="5334000" cy="387350"/>
          </a:xfrm>
          <a:prstGeom prst="rect">
            <a:avLst/>
          </a:prstGeom>
          <a:noFill/>
          <a:ln w="9525">
            <a:noFill/>
            <a:miter lim="800000"/>
            <a:headEnd/>
            <a:tailEnd/>
          </a:ln>
          <a:effectLst/>
        </p:spPr>
        <p:txBody>
          <a:bodyPr anchor="ctr">
            <a:prstTxWarp prst="textNoShape">
              <a:avLst/>
            </a:prstTxWarp>
          </a:bodyPr>
          <a:lstStyle/>
          <a:p>
            <a:pPr algn="ctr">
              <a:spcBef>
                <a:spcPct val="0"/>
              </a:spcBef>
              <a:buFontTx/>
              <a:buNone/>
            </a:pPr>
            <a:r>
              <a:rPr lang="es-ES" sz="4000" b="1" dirty="0">
                <a:solidFill>
                  <a:srgbClr val="A50021"/>
                </a:solidFill>
              </a:rPr>
              <a:t> </a:t>
            </a:r>
            <a:r>
              <a:rPr lang="es-ES" sz="4000" b="1" dirty="0" err="1">
                <a:solidFill>
                  <a:srgbClr val="A50021"/>
                </a:solidFill>
              </a:rPr>
              <a:t>Parity</a:t>
            </a:r>
            <a:endParaRPr lang="es-ES" sz="4000" b="1" dirty="0">
              <a:solidFill>
                <a:srgbClr val="A50021"/>
              </a:solidFill>
            </a:endParaRPr>
          </a:p>
        </p:txBody>
      </p:sp>
      <p:sp>
        <p:nvSpPr>
          <p:cNvPr id="8" name="Rectangle 10"/>
          <p:cNvSpPr>
            <a:spLocks noChangeArrowheads="1"/>
          </p:cNvSpPr>
          <p:nvPr/>
        </p:nvSpPr>
        <p:spPr bwMode="auto">
          <a:xfrm>
            <a:off x="1600200" y="609601"/>
            <a:ext cx="6079976" cy="3344515"/>
          </a:xfrm>
          <a:prstGeom prst="rect">
            <a:avLst/>
          </a:prstGeom>
          <a:noFill/>
          <a:ln w="9525">
            <a:noFill/>
            <a:miter lim="800000"/>
            <a:headEnd/>
            <a:tailEnd/>
          </a:ln>
          <a:effectLst/>
        </p:spPr>
        <p:txBody>
          <a:bodyPr>
            <a:prstTxWarp prst="textNoShape">
              <a:avLst/>
            </a:prstTxWarp>
          </a:bodyPr>
          <a:lstStyle/>
          <a:p>
            <a:pPr marL="342900" indent="-342900">
              <a:buFont typeface="Arial" charset="0"/>
              <a:buChar char="•"/>
            </a:pPr>
            <a:r>
              <a:rPr lang="en-US" sz="2400" dirty="0">
                <a:solidFill>
                  <a:schemeClr val="tx1"/>
                </a:solidFill>
              </a:rPr>
              <a:t>Parity: creates the mirror of a physical system.</a:t>
            </a:r>
          </a:p>
          <a:p>
            <a:pPr marL="342900" indent="-342900">
              <a:buFont typeface="Arial" charset="0"/>
              <a:buChar char="•"/>
            </a:pPr>
            <a:endParaRPr lang="en-US" sz="2400" dirty="0">
              <a:solidFill>
                <a:schemeClr val="tx1"/>
              </a:solidFill>
            </a:endParaRPr>
          </a:p>
          <a:p>
            <a:pPr marL="342900" indent="-342900">
              <a:buFont typeface="Arial" charset="0"/>
              <a:buChar char="•"/>
            </a:pPr>
            <a:endParaRPr lang="en-US" sz="2400" dirty="0">
              <a:solidFill>
                <a:schemeClr val="tx1"/>
              </a:solidFill>
            </a:endParaRPr>
          </a:p>
          <a:p>
            <a:pPr marL="342900" indent="-342900">
              <a:buFont typeface="Arial" charset="0"/>
              <a:buChar char="•"/>
            </a:pPr>
            <a:endParaRPr lang="en-US" sz="2400" dirty="0">
              <a:solidFill>
                <a:schemeClr val="tx1"/>
              </a:solidFill>
            </a:endParaRPr>
          </a:p>
          <a:p>
            <a:pPr marL="342900" indent="-342900">
              <a:buFont typeface="Arial" charset="0"/>
              <a:buChar char="•"/>
            </a:pPr>
            <a:r>
              <a:rPr lang="en-US" sz="2400" dirty="0">
                <a:solidFill>
                  <a:schemeClr val="tx1"/>
                </a:solidFill>
              </a:rPr>
              <a:t>Until 1956, assumed that physical laws obey mirror symmetry:</a:t>
            </a:r>
            <a:endParaRPr sz="2400" dirty="0">
              <a:solidFill>
                <a:schemeClr val="tx1"/>
              </a:solidFill>
            </a:endParaRPr>
          </a:p>
          <a:p>
            <a:pPr>
              <a:buNone/>
            </a:pPr>
            <a:endParaRPr sz="2100" dirty="0">
              <a:solidFill>
                <a:schemeClr val="tx1"/>
              </a:solidFill>
            </a:endParaRPr>
          </a:p>
        </p:txBody>
      </p:sp>
      <p:pic>
        <p:nvPicPr>
          <p:cNvPr id="9" name="Picture 8" descr="Screen shot 2011-09-14 at 6.53.00 PM.png"/>
          <p:cNvPicPr>
            <a:picLocks noChangeAspect="1"/>
          </p:cNvPicPr>
          <p:nvPr/>
        </p:nvPicPr>
        <p:blipFill rotWithShape="1">
          <a:blip r:embed="rId3"/>
          <a:srcRect l="4607"/>
          <a:stretch/>
        </p:blipFill>
        <p:spPr>
          <a:xfrm>
            <a:off x="7320136" y="698871"/>
            <a:ext cx="2982244" cy="2514600"/>
          </a:xfrm>
          <a:prstGeom prst="rect">
            <a:avLst/>
          </a:prstGeom>
        </p:spPr>
      </p:pic>
      <p:pic>
        <p:nvPicPr>
          <p:cNvPr id="2" name="Picture 1"/>
          <p:cNvPicPr>
            <a:picLocks noChangeAspect="1"/>
          </p:cNvPicPr>
          <p:nvPr/>
        </p:nvPicPr>
        <p:blipFill>
          <a:blip r:embed="rId4"/>
          <a:stretch>
            <a:fillRect/>
          </a:stretch>
        </p:blipFill>
        <p:spPr>
          <a:xfrm>
            <a:off x="2530644" y="1412776"/>
            <a:ext cx="1462316" cy="432048"/>
          </a:xfrm>
          <a:prstGeom prst="rect">
            <a:avLst/>
          </a:prstGeom>
        </p:spPr>
      </p:pic>
      <p:pic>
        <p:nvPicPr>
          <p:cNvPr id="3" name="Picture 2"/>
          <p:cNvPicPr>
            <a:picLocks noChangeAspect="1"/>
          </p:cNvPicPr>
          <p:nvPr/>
        </p:nvPicPr>
        <p:blipFill>
          <a:blip r:embed="rId5"/>
          <a:stretch>
            <a:fillRect/>
          </a:stretch>
        </p:blipFill>
        <p:spPr>
          <a:xfrm>
            <a:off x="4583832" y="1412777"/>
            <a:ext cx="1443112" cy="488111"/>
          </a:xfrm>
          <a:prstGeom prst="rect">
            <a:avLst/>
          </a:prstGeom>
        </p:spPr>
      </p:pic>
      <p:pic>
        <p:nvPicPr>
          <p:cNvPr id="4" name="Picture 3"/>
          <p:cNvPicPr>
            <a:picLocks noChangeAspect="1"/>
          </p:cNvPicPr>
          <p:nvPr/>
        </p:nvPicPr>
        <p:blipFill>
          <a:blip r:embed="rId6"/>
          <a:stretch>
            <a:fillRect/>
          </a:stretch>
        </p:blipFill>
        <p:spPr>
          <a:xfrm>
            <a:off x="2530644" y="1956172"/>
            <a:ext cx="3653904" cy="392709"/>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318" y="3212977"/>
            <a:ext cx="1684164" cy="555219"/>
          </a:xfrm>
          <a:prstGeom prst="rect">
            <a:avLst/>
          </a:prstGeom>
        </p:spPr>
      </p:pic>
      <p:sp>
        <p:nvSpPr>
          <p:cNvPr id="21" name="Rectangle 10"/>
          <p:cNvSpPr>
            <a:spLocks noChangeArrowheads="1"/>
          </p:cNvSpPr>
          <p:nvPr/>
        </p:nvSpPr>
        <p:spPr bwMode="auto">
          <a:xfrm>
            <a:off x="1600200" y="3717033"/>
            <a:ext cx="8888288" cy="2257377"/>
          </a:xfrm>
          <a:prstGeom prst="rect">
            <a:avLst/>
          </a:prstGeom>
          <a:noFill/>
          <a:ln w="9525">
            <a:noFill/>
            <a:miter lim="800000"/>
            <a:headEnd/>
            <a:tailEnd/>
          </a:ln>
          <a:effectLst/>
        </p:spPr>
        <p:txBody>
          <a:bodyPr>
            <a:prstTxWarp prst="textNoShape">
              <a:avLst/>
            </a:prstTxWarp>
          </a:bodyPr>
          <a:lstStyle/>
          <a:p>
            <a:pPr marL="342900" indent="-342900">
              <a:buFont typeface="Arial" charset="0"/>
              <a:buChar char="•"/>
            </a:pPr>
            <a:r>
              <a:rPr lang="en-US" sz="2400" dirty="0">
                <a:solidFill>
                  <a:schemeClr val="tx1"/>
                </a:solidFill>
              </a:rPr>
              <a:t>Parity is a unitary operator with eigenvalues either 1 or -1:</a:t>
            </a:r>
          </a:p>
          <a:p>
            <a:pPr marL="342900" indent="-342900">
              <a:buFont typeface="Arial" charset="0"/>
              <a:buChar char="•"/>
            </a:pPr>
            <a:endParaRPr lang="en-US" sz="2400" dirty="0">
              <a:solidFill>
                <a:schemeClr val="tx1"/>
              </a:solidFill>
            </a:endParaRPr>
          </a:p>
          <a:p>
            <a:pPr marL="342900" indent="-342900">
              <a:buFont typeface="Arial" charset="0"/>
              <a:buChar char="•"/>
            </a:pPr>
            <a:r>
              <a:rPr lang="en-US" sz="2400" dirty="0" err="1">
                <a:solidFill>
                  <a:schemeClr val="tx1"/>
                </a:solidFill>
              </a:rPr>
              <a:t>Eigenfunctions</a:t>
            </a:r>
            <a:r>
              <a:rPr lang="en-US" sz="2400" dirty="0">
                <a:solidFill>
                  <a:schemeClr val="tx1"/>
                </a:solidFill>
              </a:rPr>
              <a:t>                                       have (-1)</a:t>
            </a:r>
            <a:r>
              <a:rPr lang="en-US" sz="2400" i="1" baseline="30000" dirty="0">
                <a:solidFill>
                  <a:schemeClr val="tx1"/>
                </a:solidFill>
              </a:rPr>
              <a:t>l</a:t>
            </a:r>
            <a:r>
              <a:rPr lang="en-US" sz="2400" dirty="0">
                <a:solidFill>
                  <a:schemeClr val="tx1"/>
                </a:solidFill>
              </a:rPr>
              <a:t> parity.</a:t>
            </a:r>
          </a:p>
          <a:p>
            <a:pPr marL="342900" indent="-342900">
              <a:buFont typeface="Arial" charset="0"/>
              <a:buChar char="•"/>
            </a:pPr>
            <a:r>
              <a:rPr lang="en-US" sz="2400" dirty="0">
                <a:solidFill>
                  <a:schemeClr val="tx1"/>
                </a:solidFill>
              </a:rPr>
              <a:t>A nucleon (n or p) is an eigenstate of P.</a:t>
            </a:r>
          </a:p>
          <a:p>
            <a:pPr marL="800100" lvl="1" indent="-342900">
              <a:buFont typeface="Arial" charset="0"/>
              <a:buChar char="•"/>
            </a:pPr>
            <a:r>
              <a:rPr lang="en-US" sz="1400" dirty="0">
                <a:solidFill>
                  <a:schemeClr val="tx1"/>
                </a:solidFill>
              </a:rPr>
              <a:t>No other object exists with the same charge, mass, etc.</a:t>
            </a:r>
          </a:p>
          <a:p>
            <a:pPr marL="800100" lvl="1" indent="-342900">
              <a:buFont typeface="Arial" charset="0"/>
              <a:buChar char="•"/>
            </a:pPr>
            <a:r>
              <a:rPr lang="en-US" sz="1400" dirty="0">
                <a:solidFill>
                  <a:schemeClr val="tx1"/>
                </a:solidFill>
              </a:rPr>
              <a:t>The relative parity between states with different quantum numbers Q and B is arbitrary.</a:t>
            </a:r>
          </a:p>
          <a:p>
            <a:pPr marL="800100" lvl="1" indent="-342900">
              <a:buFont typeface="Arial" charset="0"/>
              <a:buChar char="•"/>
            </a:pPr>
            <a:r>
              <a:rPr lang="en-US" sz="1400" dirty="0">
                <a:solidFill>
                  <a:schemeClr val="tx1"/>
                </a:solidFill>
              </a:rPr>
              <a:t>Due to conservation of baryon number and charge the </a:t>
            </a:r>
            <a:r>
              <a:rPr lang="en-US" sz="1400" dirty="0" err="1">
                <a:solidFill>
                  <a:schemeClr val="tx1"/>
                </a:solidFill>
              </a:rPr>
              <a:t>eigenparity</a:t>
            </a:r>
            <a:r>
              <a:rPr lang="en-US" sz="1400" dirty="0">
                <a:solidFill>
                  <a:schemeClr val="tx1"/>
                </a:solidFill>
              </a:rPr>
              <a:t> of electron, proton, and neutron can be fixed at +1.</a:t>
            </a:r>
          </a:p>
          <a:p>
            <a:pPr marL="342900" indent="-342900">
              <a:buFont typeface="Arial" charset="0"/>
              <a:buChar char="•"/>
            </a:pPr>
            <a:endParaRPr sz="2100" dirty="0">
              <a:solidFill>
                <a:schemeClr val="tx1"/>
              </a:solidFill>
            </a:endParaRPr>
          </a:p>
        </p:txBody>
      </p:sp>
      <p:pic>
        <p:nvPicPr>
          <p:cNvPr id="22" name="Picture 21"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4179" y="3971528"/>
            <a:ext cx="8440738" cy="609600"/>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9776" y="4437112"/>
            <a:ext cx="3240360" cy="478600"/>
          </a:xfrm>
          <a:prstGeom prst="rect">
            <a:avLst/>
          </a:prstGeom>
        </p:spPr>
      </p:pic>
      <p:sp>
        <p:nvSpPr>
          <p:cNvPr id="15" name="Rectangle 4"/>
          <p:cNvSpPr>
            <a:spLocks noGrp="1" noChangeArrowheads="1"/>
          </p:cNvSpPr>
          <p:nvPr>
            <p:ph type="dt" sz="quarter" idx="12"/>
          </p:nvPr>
        </p:nvSpPr>
        <p:spPr>
          <a:xfrm>
            <a:off x="1981200" y="6245225"/>
            <a:ext cx="2362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None/>
            </a:pPr>
            <a:r>
              <a:rPr lang="gl-ES" altLang="x-none" sz="1200">
                <a:solidFill>
                  <a:srgbClr val="990033"/>
                </a:solidFill>
                <a:latin typeface="Lucida Grande" charset="0"/>
              </a:rPr>
              <a:t>TAE 2017 Benasque, September 8-10</a:t>
            </a:r>
            <a:endParaRPr lang="en-US" altLang="x-none" sz="1200" dirty="0">
              <a:solidFill>
                <a:srgbClr val="A50021"/>
              </a:solidFill>
              <a:latin typeface="Lucida Grande" charset="0"/>
            </a:endParaRPr>
          </a:p>
        </p:txBody>
      </p:sp>
      <p:sp>
        <p:nvSpPr>
          <p:cNvPr id="16"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6" name="Slide Number Placeholder 5"/>
          <p:cNvSpPr>
            <a:spLocks noGrp="1"/>
          </p:cNvSpPr>
          <p:nvPr>
            <p:ph type="sldNum" sz="quarter" idx="10"/>
          </p:nvPr>
        </p:nvSpPr>
        <p:spPr/>
        <p:txBody>
          <a:bodyPr/>
          <a:lstStyle/>
          <a:p>
            <a:pPr>
              <a:defRPr/>
            </a:pPr>
            <a:fld id="{D2762E48-1EA4-184C-B98B-E8AB950FD816}" type="slidenum">
              <a:rPr lang="en-US" altLang="x-none" smtClean="0"/>
              <a:pPr>
                <a:defRPr/>
              </a:pPr>
              <a:t>6</a:t>
            </a:fld>
            <a:endParaRPr lang="en-US" altLang="x-none"/>
          </a:p>
        </p:txBody>
      </p:sp>
    </p:spTree>
    <p:extLst>
      <p:ext uri="{BB962C8B-B14F-4D97-AF65-F5344CB8AC3E}">
        <p14:creationId xmlns:p14="http://schemas.microsoft.com/office/powerpoint/2010/main" val="155702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756320"/>
          </a:xfrm>
        </p:spPr>
        <p:txBody>
          <a:bodyPr/>
          <a:lstStyle/>
          <a:p>
            <a:r>
              <a:rPr lang="en-US" sz="2800" b="1" dirty="0">
                <a:solidFill>
                  <a:srgbClr val="A50021"/>
                </a:solidFill>
              </a:rPr>
              <a:t>CPV in interference between a decay with and without mixing</a:t>
            </a:r>
            <a:endParaRPr lang="en-US" sz="2800" dirty="0"/>
          </a:p>
        </p:txBody>
      </p:sp>
      <p:sp>
        <p:nvSpPr>
          <p:cNvPr id="3" name="Content Placeholder 2"/>
          <p:cNvSpPr>
            <a:spLocks noGrp="1"/>
          </p:cNvSpPr>
          <p:nvPr>
            <p:ph idx="1"/>
          </p:nvPr>
        </p:nvSpPr>
        <p:spPr>
          <a:xfrm>
            <a:off x="1559496" y="847253"/>
            <a:ext cx="9108504" cy="5193500"/>
          </a:xfrm>
        </p:spPr>
        <p:txBody>
          <a:bodyPr/>
          <a:lstStyle/>
          <a:p>
            <a:r>
              <a:rPr lang="en-US" sz="1900" dirty="0"/>
              <a:t>Let us analyze these three parts</a:t>
            </a:r>
          </a:p>
          <a:p>
            <a:endParaRPr lang="en-US" sz="1900" dirty="0"/>
          </a:p>
          <a:p>
            <a:endParaRPr lang="en-US" sz="1900" dirty="0"/>
          </a:p>
          <a:p>
            <a:endParaRPr lang="en-US" sz="1900" dirty="0"/>
          </a:p>
          <a:p>
            <a:endParaRPr lang="en-US" sz="1900" dirty="0"/>
          </a:p>
          <a:p>
            <a:endParaRPr lang="en-US" sz="1900" dirty="0"/>
          </a:p>
          <a:p>
            <a:endParaRPr lang="en-US" sz="1900" dirty="0"/>
          </a:p>
          <a:p>
            <a:r>
              <a:rPr lang="en-US" sz="1900" dirty="0"/>
              <a:t>Therefore</a:t>
            </a:r>
          </a:p>
          <a:p>
            <a:endParaRPr lang="en-US" sz="1900" dirty="0"/>
          </a:p>
          <a:p>
            <a:endParaRPr lang="en-US" sz="1900" dirty="0"/>
          </a:p>
          <a:p>
            <a:endParaRPr lang="en-US" sz="1900" dirty="0"/>
          </a:p>
          <a:p>
            <a:r>
              <a:rPr lang="en-US" sz="1900" dirty="0"/>
              <a:t>And</a:t>
            </a:r>
          </a:p>
          <a:p>
            <a:r>
              <a:rPr lang="en-US" sz="1900" dirty="0"/>
              <a:t>In summary, a time-dependent analysis of this channel provides a measurement of the beta angle</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60</a:t>
            </a:fld>
            <a:endParaRPr lang="en-US" altLang="x-none"/>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56" t="2211" r="184" b="-2211"/>
          <a:stretch/>
        </p:blipFill>
        <p:spPr>
          <a:xfrm>
            <a:off x="3431704" y="1268760"/>
            <a:ext cx="6131024" cy="662702"/>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065" y="2060849"/>
            <a:ext cx="2790090" cy="78056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9857" y="2060849"/>
            <a:ext cx="3472023" cy="2466289"/>
          </a:xfrm>
          <a:prstGeom prst="rect">
            <a:avLst/>
          </a:prstGeom>
        </p:spPr>
      </p:pic>
      <p:cxnSp>
        <p:nvCxnSpPr>
          <p:cNvPr id="26" name="Straight Arrow Connector 25"/>
          <p:cNvCxnSpPr/>
          <p:nvPr/>
        </p:nvCxnSpPr>
        <p:spPr bwMode="auto">
          <a:xfrm>
            <a:off x="4307028" y="2904901"/>
            <a:ext cx="492828" cy="169768"/>
          </a:xfrm>
          <a:prstGeom prst="straightConnector1">
            <a:avLst/>
          </a:prstGeom>
          <a:noFill/>
          <a:ln w="9525" cap="flat" cmpd="sng" algn="ctr">
            <a:solidFill>
              <a:srgbClr val="C00000"/>
            </a:solidFill>
            <a:prstDash val="solid"/>
            <a:round/>
            <a:headEnd type="none" w="med" len="med"/>
            <a:tailEnd type="triangle"/>
          </a:ln>
          <a:effectLst/>
        </p:spPr>
      </p:cxn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8886" y="2272904"/>
            <a:ext cx="1769727" cy="810562"/>
          </a:xfrm>
          <a:prstGeom prst="rect">
            <a:avLst/>
          </a:prstGeom>
        </p:spPr>
      </p:pic>
      <p:cxnSp>
        <p:nvCxnSpPr>
          <p:cNvPr id="29" name="Straight Arrow Connector 28"/>
          <p:cNvCxnSpPr/>
          <p:nvPr/>
        </p:nvCxnSpPr>
        <p:spPr bwMode="auto">
          <a:xfrm flipV="1">
            <a:off x="8256240" y="1973748"/>
            <a:ext cx="0" cy="275590"/>
          </a:xfrm>
          <a:prstGeom prst="straightConnector1">
            <a:avLst/>
          </a:prstGeom>
          <a:noFill/>
          <a:ln w="9525" cap="flat" cmpd="sng" algn="ctr">
            <a:solidFill>
              <a:srgbClr val="C00000"/>
            </a:solidFill>
            <a:prstDash val="solid"/>
            <a:round/>
            <a:headEnd type="none" w="med" len="med"/>
            <a:tailEnd type="triangle"/>
          </a:ln>
          <a:effectLst/>
        </p:spPr>
      </p:cxnSp>
      <p:cxnSp>
        <p:nvCxnSpPr>
          <p:cNvPr id="32" name="Straight Arrow Connector 31"/>
          <p:cNvCxnSpPr/>
          <p:nvPr/>
        </p:nvCxnSpPr>
        <p:spPr bwMode="auto">
          <a:xfrm flipH="1">
            <a:off x="7618170" y="2681927"/>
            <a:ext cx="388526" cy="89094"/>
          </a:xfrm>
          <a:prstGeom prst="straightConnector1">
            <a:avLst/>
          </a:prstGeom>
          <a:noFill/>
          <a:ln w="9525" cap="flat" cmpd="sng" algn="ctr">
            <a:solidFill>
              <a:srgbClr val="C00000"/>
            </a:solidFill>
            <a:prstDash val="solid"/>
            <a:round/>
            <a:headEnd type="none" w="med" len="med"/>
            <a:tailEnd type="triangle"/>
          </a:ln>
          <a:effectLst/>
        </p:spPr>
      </p:cxnSp>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4141" y="3516145"/>
            <a:ext cx="2298363" cy="676620"/>
          </a:xfrm>
          <a:prstGeom prst="rect">
            <a:avLst/>
          </a:prstGeom>
        </p:spPr>
      </p:pic>
      <p:cxnSp>
        <p:nvCxnSpPr>
          <p:cNvPr id="40" name="Straight Arrow Connector 39"/>
          <p:cNvCxnSpPr/>
          <p:nvPr/>
        </p:nvCxnSpPr>
        <p:spPr bwMode="auto">
          <a:xfrm flipH="1" flipV="1">
            <a:off x="9448801" y="1931462"/>
            <a:ext cx="676305" cy="1581508"/>
          </a:xfrm>
          <a:prstGeom prst="straightConnector1">
            <a:avLst/>
          </a:prstGeom>
          <a:noFill/>
          <a:ln w="9525" cap="flat" cmpd="sng" algn="ctr">
            <a:solidFill>
              <a:srgbClr val="C00000"/>
            </a:solidFill>
            <a:prstDash val="solid"/>
            <a:round/>
            <a:headEnd type="none" w="med" len="med"/>
            <a:tailEnd type="triangle"/>
          </a:ln>
          <a:effectLst/>
        </p:spPr>
      </p:cxnSp>
      <p:cxnSp>
        <p:nvCxnSpPr>
          <p:cNvPr id="42" name="Straight Arrow Connector 41"/>
          <p:cNvCxnSpPr>
            <a:stCxn id="36" idx="1"/>
          </p:cNvCxnSpPr>
          <p:nvPr/>
        </p:nvCxnSpPr>
        <p:spPr bwMode="auto">
          <a:xfrm flipH="1">
            <a:off x="8184232" y="3854456"/>
            <a:ext cx="149908" cy="82263"/>
          </a:xfrm>
          <a:prstGeom prst="straightConnector1">
            <a:avLst/>
          </a:prstGeom>
          <a:noFill/>
          <a:ln w="9525" cap="flat" cmpd="sng" algn="ctr">
            <a:solidFill>
              <a:srgbClr val="C00000"/>
            </a:solidFill>
            <a:prstDash val="solid"/>
            <a:round/>
            <a:headEnd type="none" w="med" len="med"/>
            <a:tailEnd type="triangle"/>
          </a:ln>
          <a:effectLst/>
        </p:spPr>
      </p:cxn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100" y="3789041"/>
            <a:ext cx="5038956" cy="545887"/>
          </a:xfrm>
          <a:prstGeom prst="rect">
            <a:avLst/>
          </a:prstGeom>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8426" y="4546366"/>
            <a:ext cx="6139863" cy="538818"/>
          </a:xfrm>
          <a:prstGeom prst="rect">
            <a:avLst/>
          </a:prstGeom>
        </p:spPr>
      </p:pic>
      <p:pic>
        <p:nvPicPr>
          <p:cNvPr id="65" name="Picture 6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9857" y="5703459"/>
            <a:ext cx="3744416" cy="325602"/>
          </a:xfrm>
          <a:prstGeom prst="rect">
            <a:avLst/>
          </a:prstGeom>
        </p:spPr>
      </p:pic>
      <p:sp>
        <p:nvSpPr>
          <p:cNvPr id="66"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67"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cxnSp>
        <p:nvCxnSpPr>
          <p:cNvPr id="23" name="Straight Arrow Connector 22"/>
          <p:cNvCxnSpPr/>
          <p:nvPr/>
        </p:nvCxnSpPr>
        <p:spPr bwMode="auto">
          <a:xfrm flipV="1">
            <a:off x="4535156" y="1849418"/>
            <a:ext cx="2570921" cy="302180"/>
          </a:xfrm>
          <a:prstGeom prst="straightConnector1">
            <a:avLst/>
          </a:prstGeom>
          <a:noFill/>
          <a:ln w="9525"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7589271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684312"/>
          </a:xfrm>
        </p:spPr>
        <p:txBody>
          <a:bodyPr/>
          <a:lstStyle/>
          <a:p>
            <a:r>
              <a:rPr lang="en-US" b="1" dirty="0" smtClean="0">
                <a:solidFill>
                  <a:srgbClr val="A50021"/>
                </a:solidFill>
              </a:rPr>
              <a:t>How is this done?</a:t>
            </a:r>
            <a:endParaRPr lang="en-US" dirty="0"/>
          </a:p>
        </p:txBody>
      </p:sp>
      <p:sp>
        <p:nvSpPr>
          <p:cNvPr id="3" name="Content Placeholder 2"/>
          <p:cNvSpPr>
            <a:spLocks noGrp="1"/>
          </p:cNvSpPr>
          <p:nvPr>
            <p:ph idx="1"/>
          </p:nvPr>
        </p:nvSpPr>
        <p:spPr>
          <a:xfrm>
            <a:off x="1724713" y="703576"/>
            <a:ext cx="8790887" cy="5317713"/>
          </a:xfrm>
        </p:spPr>
        <p:txBody>
          <a:bodyPr>
            <a:normAutofit lnSpcReduction="10000"/>
          </a:bodyPr>
          <a:lstStyle/>
          <a:p>
            <a:r>
              <a:rPr lang="en-US" dirty="0" smtClean="0"/>
              <a:t>We have seen so far the formalism to access relevant magnitudes involving B meson decays.</a:t>
            </a:r>
          </a:p>
          <a:p>
            <a:r>
              <a:rPr lang="en-US" dirty="0" smtClean="0"/>
              <a:t>Which are the key experiments to perform such measurements and their characteristics are the topic of the following slides.</a:t>
            </a:r>
          </a:p>
          <a:p>
            <a:r>
              <a:rPr lang="en-US" dirty="0" smtClean="0"/>
              <a:t>We will cover also relevant measurements that have not been treated in the canonical examples.</a:t>
            </a:r>
          </a:p>
          <a:p>
            <a:r>
              <a:rPr lang="en-US" dirty="0" smtClean="0"/>
              <a:t>And will cover how to search for physics BSM.</a:t>
            </a:r>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61</a:t>
            </a:fld>
            <a:endParaRPr lang="en-US" altLang="x-none"/>
          </a:p>
        </p:txBody>
      </p:sp>
      <p:sp>
        <p:nvSpPr>
          <p:cNvPr id="7"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8"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8848351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684312"/>
          </a:xfrm>
        </p:spPr>
        <p:txBody>
          <a:bodyPr/>
          <a:lstStyle/>
          <a:p>
            <a:r>
              <a:rPr lang="en-US" b="1" dirty="0" smtClean="0">
                <a:solidFill>
                  <a:srgbClr val="A50021"/>
                </a:solidFill>
              </a:rPr>
              <a:t>CLEO</a:t>
            </a:r>
            <a:endParaRPr lang="en-US" dirty="0"/>
          </a:p>
        </p:txBody>
      </p:sp>
      <p:sp>
        <p:nvSpPr>
          <p:cNvPr id="3" name="Content Placeholder 2"/>
          <p:cNvSpPr>
            <a:spLocks noGrp="1"/>
          </p:cNvSpPr>
          <p:nvPr>
            <p:ph idx="1"/>
          </p:nvPr>
        </p:nvSpPr>
        <p:spPr>
          <a:xfrm>
            <a:off x="1631504" y="731284"/>
            <a:ext cx="5442094" cy="5362012"/>
          </a:xfrm>
        </p:spPr>
        <p:txBody>
          <a:bodyPr/>
          <a:lstStyle/>
          <a:p>
            <a:r>
              <a:rPr lang="en-US" sz="2000" dirty="0"/>
              <a:t>A wise way of producing B-mesons is in </a:t>
            </a:r>
            <a:r>
              <a:rPr lang="en-US" sz="2000" dirty="0" err="1"/>
              <a:t>e</a:t>
            </a:r>
            <a:r>
              <a:rPr lang="en-US" sz="2000" baseline="30000" dirty="0" err="1"/>
              <a:t>+</a:t>
            </a:r>
            <a:r>
              <a:rPr lang="en-US" sz="2000" dirty="0" err="1"/>
              <a:t>e</a:t>
            </a:r>
            <a:r>
              <a:rPr lang="en-US" sz="2000" baseline="30000" dirty="0"/>
              <a:t>-</a:t>
            </a:r>
            <a:r>
              <a:rPr lang="en-US" sz="2000" dirty="0"/>
              <a:t> colliders.</a:t>
            </a:r>
          </a:p>
          <a:p>
            <a:r>
              <a:rPr lang="en-US" sz="2000" dirty="0"/>
              <a:t>The CMS energy is tuned to the </a:t>
            </a:r>
            <a:r>
              <a:rPr lang="el-GR" sz="2000" dirty="0"/>
              <a:t>Υ</a:t>
            </a:r>
            <a:r>
              <a:rPr lang="en-US" sz="2000" dirty="0"/>
              <a:t>(4s) resonance (the 4-th lowest mass bb meson) that almost exclusively decays into B</a:t>
            </a:r>
            <a:r>
              <a:rPr lang="en-US" sz="2000" baseline="30000" dirty="0"/>
              <a:t>0</a:t>
            </a:r>
            <a:r>
              <a:rPr lang="en-US" sz="2000" dirty="0"/>
              <a:t>-B</a:t>
            </a:r>
            <a:r>
              <a:rPr lang="en-US" sz="2000" baseline="30000" dirty="0"/>
              <a:t>0</a:t>
            </a:r>
            <a:r>
              <a:rPr lang="en-US" sz="2000" dirty="0"/>
              <a:t>  and B</a:t>
            </a:r>
            <a:r>
              <a:rPr lang="en-US" sz="2000" baseline="30000" dirty="0"/>
              <a:t>+</a:t>
            </a:r>
            <a:r>
              <a:rPr lang="en-US" sz="2000" dirty="0"/>
              <a:t>-B</a:t>
            </a:r>
            <a:r>
              <a:rPr lang="en-US" sz="2000" baseline="30000" dirty="0"/>
              <a:t>-</a:t>
            </a:r>
            <a:r>
              <a:rPr lang="en-US" sz="2000" dirty="0"/>
              <a:t> (50% each) pairs.</a:t>
            </a:r>
          </a:p>
          <a:p>
            <a:endParaRPr lang="en-US" sz="2000" dirty="0"/>
          </a:p>
          <a:p>
            <a:endParaRPr lang="en-US" sz="2000" dirty="0"/>
          </a:p>
          <a:p>
            <a:r>
              <a:rPr lang="en-US" sz="2000" dirty="0"/>
              <a:t>This resonance was discovered at CLEO and CUSB experiments at Cornell</a:t>
            </a:r>
          </a:p>
          <a:p>
            <a:r>
              <a:rPr lang="en-US" sz="2000" dirty="0"/>
              <a:t>CLEO was the main experiment in this lab dedicated to the study of B-mesons.</a:t>
            </a:r>
          </a:p>
          <a:p>
            <a:r>
              <a:rPr lang="en-US" sz="2000" dirty="0"/>
              <a:t>The </a:t>
            </a:r>
            <a:r>
              <a:rPr lang="en-US" sz="2000" dirty="0" err="1"/>
              <a:t>e</a:t>
            </a:r>
            <a:r>
              <a:rPr lang="en-US" sz="2000" baseline="30000" dirty="0" err="1"/>
              <a:t>+</a:t>
            </a:r>
            <a:r>
              <a:rPr lang="en-US" sz="2000" dirty="0" err="1"/>
              <a:t>e</a:t>
            </a:r>
            <a:r>
              <a:rPr lang="en-US" sz="2000" baseline="30000" dirty="0"/>
              <a:t>-</a:t>
            </a:r>
            <a:r>
              <a:rPr lang="en-US" sz="2000" dirty="0"/>
              <a:t> beams were symmetric.</a:t>
            </a:r>
          </a:p>
          <a:p>
            <a:endParaRPr lang="en-US" sz="16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62</a:t>
            </a:fld>
            <a:endParaRPr lang="en-US" altLang="x-none"/>
          </a:p>
        </p:txBody>
      </p:sp>
      <p:pic>
        <p:nvPicPr>
          <p:cNvPr id="8" name="Picture 7"/>
          <p:cNvPicPr>
            <a:picLocks noChangeAspect="1"/>
          </p:cNvPicPr>
          <p:nvPr/>
        </p:nvPicPr>
        <p:blipFill>
          <a:blip r:embed="rId3"/>
          <a:stretch>
            <a:fillRect/>
          </a:stretch>
        </p:blipFill>
        <p:spPr>
          <a:xfrm>
            <a:off x="2200424" y="2780929"/>
            <a:ext cx="3823568" cy="42369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5343" r="19996"/>
          <a:stretch/>
        </p:blipFill>
        <p:spPr>
          <a:xfrm>
            <a:off x="7205990" y="1379292"/>
            <a:ext cx="3164458" cy="3129828"/>
          </a:xfrm>
          <a:prstGeom prst="rect">
            <a:avLst/>
          </a:prstGeom>
        </p:spPr>
      </p:pic>
      <p:sp>
        <p:nvSpPr>
          <p:cNvPr id="11"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cxnSp>
        <p:nvCxnSpPr>
          <p:cNvPr id="9" name="Straight Connector 8"/>
          <p:cNvCxnSpPr/>
          <p:nvPr/>
        </p:nvCxnSpPr>
        <p:spPr bwMode="auto">
          <a:xfrm>
            <a:off x="2423592" y="2383200"/>
            <a:ext cx="119608" cy="0"/>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8004454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684312"/>
          </a:xfrm>
        </p:spPr>
        <p:txBody>
          <a:bodyPr/>
          <a:lstStyle/>
          <a:p>
            <a:r>
              <a:rPr lang="en-US" b="1" dirty="0" smtClean="0">
                <a:solidFill>
                  <a:srgbClr val="A50021"/>
                </a:solidFill>
              </a:rPr>
              <a:t>ARGUS</a:t>
            </a:r>
            <a:endParaRPr lang="en-US" dirty="0"/>
          </a:p>
        </p:txBody>
      </p:sp>
      <p:sp>
        <p:nvSpPr>
          <p:cNvPr id="3" name="Content Placeholder 2"/>
          <p:cNvSpPr>
            <a:spLocks noGrp="1"/>
          </p:cNvSpPr>
          <p:nvPr>
            <p:ph idx="1"/>
          </p:nvPr>
        </p:nvSpPr>
        <p:spPr>
          <a:xfrm>
            <a:off x="1631504" y="620688"/>
            <a:ext cx="5442094" cy="5616624"/>
          </a:xfrm>
        </p:spPr>
        <p:txBody>
          <a:bodyPr/>
          <a:lstStyle/>
          <a:p>
            <a:endParaRPr lang="en-US" sz="2000" dirty="0"/>
          </a:p>
          <a:p>
            <a:r>
              <a:rPr lang="en-US" sz="2000" dirty="0"/>
              <a:t>The European competitor of CLEO was ARGUS.</a:t>
            </a:r>
          </a:p>
          <a:p>
            <a:r>
              <a:rPr lang="en-US" sz="2000" dirty="0"/>
              <a:t>The ARGUS </a:t>
            </a:r>
            <a:r>
              <a:rPr lang="en-US" sz="2000" b="1" dirty="0"/>
              <a:t>A</a:t>
            </a:r>
            <a:r>
              <a:rPr lang="en-US" sz="2000" dirty="0"/>
              <a:t> </a:t>
            </a:r>
            <a:r>
              <a:rPr lang="en-US" sz="2000" b="1" dirty="0"/>
              <a:t>R</a:t>
            </a:r>
            <a:r>
              <a:rPr lang="en-US" sz="2000" dirty="0"/>
              <a:t>ussian-</a:t>
            </a:r>
            <a:r>
              <a:rPr lang="en-US" sz="2000" b="1" dirty="0"/>
              <a:t>G</a:t>
            </a:r>
            <a:r>
              <a:rPr lang="en-US" sz="2000" dirty="0"/>
              <a:t>erman-</a:t>
            </a:r>
            <a:r>
              <a:rPr lang="en-US" sz="2000" b="1" dirty="0"/>
              <a:t>U</a:t>
            </a:r>
            <a:r>
              <a:rPr lang="en-US" sz="2000" dirty="0"/>
              <a:t>nited States-</a:t>
            </a:r>
            <a:r>
              <a:rPr lang="en-US" sz="2000" b="1" dirty="0"/>
              <a:t>S</a:t>
            </a:r>
            <a:r>
              <a:rPr lang="en-US" sz="2000" dirty="0"/>
              <a:t>wedish Collaboration) experiment performed such measurements using the electron-positon pairs of  </a:t>
            </a:r>
            <a:r>
              <a:rPr lang="en-US" sz="2000" i="1" dirty="0"/>
              <a:t>DORIS II</a:t>
            </a:r>
            <a:r>
              <a:rPr lang="en-US" sz="2000" dirty="0"/>
              <a:t> at </a:t>
            </a:r>
            <a:r>
              <a:rPr lang="en-US" sz="2000" dirty="0">
                <a:hlinkClick r:id="rId2" tooltip="DESY"/>
              </a:rPr>
              <a:t>DESY</a:t>
            </a:r>
            <a:r>
              <a:rPr lang="en-US" sz="2000" dirty="0"/>
              <a:t>. </a:t>
            </a:r>
          </a:p>
          <a:p>
            <a:pPr lvl="1"/>
            <a:r>
              <a:rPr lang="en-US" sz="1600" dirty="0"/>
              <a:t>Construction started in 1979</a:t>
            </a:r>
          </a:p>
          <a:p>
            <a:pPr lvl="1"/>
            <a:r>
              <a:rPr lang="en-US" sz="1600" dirty="0"/>
              <a:t>Operation 1982-1992</a:t>
            </a:r>
          </a:p>
          <a:p>
            <a:r>
              <a:rPr lang="en-US" sz="2000" dirty="0"/>
              <a:t>The problem with symmetric </a:t>
            </a:r>
            <a:r>
              <a:rPr lang="en-US" sz="2000" dirty="0" err="1"/>
              <a:t>e</a:t>
            </a:r>
            <a:r>
              <a:rPr lang="en-US" sz="2000" baseline="30000" dirty="0" err="1"/>
              <a:t>+</a:t>
            </a:r>
            <a:r>
              <a:rPr lang="en-US" sz="2000" dirty="0" err="1"/>
              <a:t>e</a:t>
            </a:r>
            <a:r>
              <a:rPr lang="en-US" sz="2000" baseline="30000" dirty="0"/>
              <a:t>-</a:t>
            </a:r>
            <a:r>
              <a:rPr lang="en-US" sz="2000" dirty="0"/>
              <a:t> beams is</a:t>
            </a:r>
          </a:p>
          <a:p>
            <a:pPr marL="0" indent="0" algn="ctr">
              <a:lnSpc>
                <a:spcPts val="1955"/>
              </a:lnSpc>
              <a:buNone/>
              <a:tabLst>
                <a:tab pos="644525" algn="l"/>
              </a:tabLst>
            </a:pPr>
            <a:r>
              <a:rPr lang="mr-IN" sz="1800" spc="-20" dirty="0" err="1">
                <a:cs typeface="Comic Sans MS"/>
              </a:rPr>
              <a:t>m</a:t>
            </a:r>
            <a:r>
              <a:rPr lang="el-GR" sz="1800" baseline="-25000" dirty="0"/>
              <a:t>Υ</a:t>
            </a:r>
            <a:r>
              <a:rPr lang="en-US" sz="1800" baseline="-25000" dirty="0"/>
              <a:t>(4s) </a:t>
            </a:r>
            <a:r>
              <a:rPr lang="mr-IN" sz="1800" spc="-20" dirty="0">
                <a:cs typeface="Comic Sans MS"/>
              </a:rPr>
              <a:t>=</a:t>
            </a:r>
            <a:r>
              <a:rPr lang="mr-IN" sz="1800" spc="-10" dirty="0">
                <a:cs typeface="Comic Sans MS"/>
              </a:rPr>
              <a:t> </a:t>
            </a:r>
            <a:r>
              <a:rPr lang="mr-IN" sz="1800" spc="5" dirty="0"/>
              <a:t>1</a:t>
            </a:r>
            <a:r>
              <a:rPr lang="mr-IN" sz="1800" spc="-5" dirty="0"/>
              <a:t>0.</a:t>
            </a:r>
            <a:r>
              <a:rPr lang="mr-IN" sz="1800" spc="5" dirty="0"/>
              <a:t>5</a:t>
            </a:r>
            <a:r>
              <a:rPr lang="mr-IN" sz="1800" dirty="0"/>
              <a:t>8</a:t>
            </a:r>
            <a:r>
              <a:rPr lang="mr-IN" sz="1800" spc="-5" dirty="0">
                <a:cs typeface="Comic Sans MS"/>
              </a:rPr>
              <a:t> </a:t>
            </a:r>
            <a:r>
              <a:rPr lang="mr-IN" sz="1800" spc="-10" dirty="0" err="1">
                <a:cs typeface="Comic Sans MS"/>
              </a:rPr>
              <a:t>G</a:t>
            </a:r>
            <a:r>
              <a:rPr lang="mr-IN" sz="1800" spc="-25" dirty="0" err="1">
                <a:cs typeface="Comic Sans MS"/>
              </a:rPr>
              <a:t>e</a:t>
            </a:r>
            <a:r>
              <a:rPr lang="mr-IN" sz="1800" spc="-15" dirty="0" err="1">
                <a:cs typeface="Comic Sans MS"/>
              </a:rPr>
              <a:t>V</a:t>
            </a:r>
            <a:r>
              <a:rPr lang="en-US" sz="1800" spc="-15" dirty="0">
                <a:cs typeface="Comic Sans MS"/>
              </a:rPr>
              <a:t> </a:t>
            </a:r>
            <a:r>
              <a:rPr lang="is-IS" sz="1800" dirty="0">
                <a:cs typeface="Arial"/>
              </a:rPr>
              <a:t>→ p</a:t>
            </a:r>
            <a:r>
              <a:rPr lang="is-IS" sz="1800" baseline="-25000" dirty="0">
                <a:cs typeface="Arial"/>
              </a:rPr>
              <a:t>B</a:t>
            </a:r>
            <a:r>
              <a:rPr lang="is-IS" sz="1800" dirty="0">
                <a:cs typeface="Arial"/>
              </a:rPr>
              <a:t>= 340 MeV</a:t>
            </a:r>
            <a:r>
              <a:rPr lang="is-IS" sz="1800" spc="100" dirty="0">
                <a:cs typeface="STIXGeneral"/>
              </a:rPr>
              <a:t> </a:t>
            </a:r>
            <a:r>
              <a:rPr lang="is-IS" sz="1800" dirty="0">
                <a:cs typeface="Arial"/>
              </a:rPr>
              <a:t>→ </a:t>
            </a:r>
            <a:r>
              <a:rPr lang="el-GR" sz="1800" i="1" dirty="0" err="1"/>
              <a:t>β</a:t>
            </a:r>
            <a:r>
              <a:rPr lang="el-GR" sz="1800" dirty="0" err="1"/>
              <a:t>γ</a:t>
            </a:r>
            <a:r>
              <a:rPr lang="el-GR" sz="1800" dirty="0"/>
              <a:t> </a:t>
            </a:r>
            <a:r>
              <a:rPr lang="is-IS" sz="1800" dirty="0">
                <a:cs typeface="Comic Sans MS"/>
              </a:rPr>
              <a:t>=</a:t>
            </a:r>
            <a:r>
              <a:rPr lang="is-IS" sz="1800" spc="-5" dirty="0">
                <a:cs typeface="Comic Sans MS"/>
              </a:rPr>
              <a:t> 0</a:t>
            </a:r>
            <a:r>
              <a:rPr lang="is-IS" sz="1800" spc="10" dirty="0">
                <a:cs typeface="Comic Sans MS"/>
              </a:rPr>
              <a:t>.</a:t>
            </a:r>
            <a:r>
              <a:rPr lang="is-IS" sz="1800" spc="-5" dirty="0">
                <a:cs typeface="Comic Sans MS"/>
              </a:rPr>
              <a:t>064</a:t>
            </a:r>
          </a:p>
          <a:p>
            <a:pPr>
              <a:lnSpc>
                <a:spcPts val="1955"/>
              </a:lnSpc>
              <a:tabLst>
                <a:tab pos="644525" algn="l"/>
              </a:tabLst>
            </a:pPr>
            <a:r>
              <a:rPr lang="is-IS" sz="2000" spc="-5" dirty="0">
                <a:cs typeface="Comic Sans MS"/>
              </a:rPr>
              <a:t>Therefore the mean B decay length c</a:t>
            </a:r>
            <a:r>
              <a:rPr lang="el-GR" sz="2000" dirty="0" err="1"/>
              <a:t>τ</a:t>
            </a:r>
            <a:r>
              <a:rPr lang="el-GR" sz="2000" i="1" dirty="0" err="1"/>
              <a:t>β</a:t>
            </a:r>
            <a:r>
              <a:rPr lang="el-GR" sz="2000" dirty="0" err="1"/>
              <a:t>γ</a:t>
            </a:r>
            <a:r>
              <a:rPr lang="en-US" sz="2000" dirty="0"/>
              <a:t> ~ 30 </a:t>
            </a:r>
            <a:r>
              <a:rPr lang="el-GR" sz="2000" i="1" dirty="0"/>
              <a:t>μ</a:t>
            </a:r>
            <a:r>
              <a:rPr lang="en-US" sz="2000" dirty="0"/>
              <a:t>m.</a:t>
            </a:r>
          </a:p>
          <a:p>
            <a:pPr lvl="1">
              <a:lnSpc>
                <a:spcPts val="1955"/>
              </a:lnSpc>
              <a:tabLst>
                <a:tab pos="644525" algn="l"/>
              </a:tabLst>
            </a:pPr>
            <a:r>
              <a:rPr lang="en-US" sz="1600" dirty="0"/>
              <a:t>This is too close to be resolved by tracking detectors.</a:t>
            </a:r>
          </a:p>
          <a:p>
            <a:pPr marL="0" indent="0" algn="ctr">
              <a:lnSpc>
                <a:spcPts val="1955"/>
              </a:lnSpc>
              <a:buNone/>
              <a:tabLst>
                <a:tab pos="644525" algn="l"/>
              </a:tabLst>
            </a:pPr>
            <a:endParaRPr lang="is-IS" sz="1800" spc="-5" dirty="0">
              <a:cs typeface="Comic Sans MS"/>
            </a:endParaRPr>
          </a:p>
          <a:p>
            <a:pPr marL="0" indent="0" algn="ctr">
              <a:lnSpc>
                <a:spcPts val="1955"/>
              </a:lnSpc>
              <a:buNone/>
              <a:tabLst>
                <a:tab pos="644525" algn="l"/>
              </a:tabLst>
            </a:pPr>
            <a:endParaRPr lang="is-IS" sz="1800" dirty="0">
              <a:cs typeface="Comic Sans MS"/>
            </a:endParaRP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63</a:t>
            </a:fld>
            <a:endParaRPr lang="en-US" altLang="x-none"/>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598" y="836713"/>
            <a:ext cx="3468464" cy="5012231"/>
          </a:xfrm>
          <a:prstGeom prst="rect">
            <a:avLst/>
          </a:prstGeom>
        </p:spPr>
      </p:pic>
      <p:sp>
        <p:nvSpPr>
          <p:cNvPr id="10"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1"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6049299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684312"/>
          </a:xfrm>
        </p:spPr>
        <p:txBody>
          <a:bodyPr/>
          <a:lstStyle/>
          <a:p>
            <a:r>
              <a:rPr lang="en-US" b="1" dirty="0" smtClean="0">
                <a:solidFill>
                  <a:srgbClr val="A50021"/>
                </a:solidFill>
              </a:rPr>
              <a:t>Coherent B-B pairs</a:t>
            </a:r>
            <a:endParaRPr lang="en-US" dirty="0"/>
          </a:p>
        </p:txBody>
      </p:sp>
      <p:sp>
        <p:nvSpPr>
          <p:cNvPr id="3" name="Content Placeholder 2"/>
          <p:cNvSpPr>
            <a:spLocks noGrp="1"/>
          </p:cNvSpPr>
          <p:nvPr>
            <p:ph idx="1"/>
          </p:nvPr>
        </p:nvSpPr>
        <p:spPr>
          <a:xfrm>
            <a:off x="1631504" y="548680"/>
            <a:ext cx="8884096" cy="5616624"/>
          </a:xfrm>
        </p:spPr>
        <p:txBody>
          <a:bodyPr/>
          <a:lstStyle/>
          <a:p>
            <a:endParaRPr lang="en-US" sz="2000" dirty="0"/>
          </a:p>
          <a:p>
            <a:pPr marL="12700"/>
            <a:r>
              <a:rPr lang="en-US" sz="2000" spc="-5" dirty="0">
                <a:cs typeface="Comic Sans MS"/>
              </a:rPr>
              <a:t>The advantage of producing meson-</a:t>
            </a:r>
            <a:r>
              <a:rPr lang="en-US" sz="2000" spc="-5" dirty="0" err="1">
                <a:cs typeface="Comic Sans MS"/>
              </a:rPr>
              <a:t>antimeson</a:t>
            </a:r>
            <a:r>
              <a:rPr lang="en-US" sz="2000" spc="-5" dirty="0">
                <a:cs typeface="Comic Sans MS"/>
              </a:rPr>
              <a:t> pairs in colliders is that the pair is pro</a:t>
            </a:r>
            <a:r>
              <a:rPr lang="en-US" sz="2000" dirty="0">
                <a:cs typeface="Comic Sans MS"/>
              </a:rPr>
              <a:t>d</a:t>
            </a:r>
            <a:r>
              <a:rPr lang="en-US" sz="2000" spc="-15" dirty="0">
                <a:cs typeface="Comic Sans MS"/>
              </a:rPr>
              <a:t>uc</a:t>
            </a:r>
            <a:r>
              <a:rPr lang="en-US" sz="2000" spc="-5" dirty="0">
                <a:cs typeface="Comic Sans MS"/>
              </a:rPr>
              <a:t>e</a:t>
            </a:r>
            <a:r>
              <a:rPr lang="en-US" sz="2000" dirty="0">
                <a:cs typeface="Comic Sans MS"/>
              </a:rPr>
              <a:t>d</a:t>
            </a:r>
            <a:r>
              <a:rPr lang="en-US" sz="2000" spc="-5" dirty="0">
                <a:cs typeface="Comic Sans MS"/>
              </a:rPr>
              <a:t> i</a:t>
            </a:r>
            <a:r>
              <a:rPr lang="en-US" sz="2000" dirty="0">
                <a:cs typeface="Comic Sans MS"/>
              </a:rPr>
              <a:t>n</a:t>
            </a:r>
            <a:r>
              <a:rPr lang="en-US" sz="2000" spc="-10" dirty="0">
                <a:cs typeface="Comic Sans MS"/>
              </a:rPr>
              <a:t> a </a:t>
            </a:r>
            <a:r>
              <a:rPr lang="en-US" sz="2000" spc="-5" dirty="0">
                <a:cs typeface="Comic Sans MS"/>
              </a:rPr>
              <a:t>c</a:t>
            </a:r>
            <a:r>
              <a:rPr lang="en-US" sz="2000" spc="-20" dirty="0">
                <a:cs typeface="Comic Sans MS"/>
              </a:rPr>
              <a:t>o</a:t>
            </a:r>
            <a:r>
              <a:rPr lang="en-US" sz="2000" spc="-25" dirty="0">
                <a:cs typeface="Comic Sans MS"/>
              </a:rPr>
              <a:t>h</a:t>
            </a:r>
            <a:r>
              <a:rPr lang="en-US" sz="2000" spc="-5" dirty="0">
                <a:cs typeface="Comic Sans MS"/>
              </a:rPr>
              <a:t>ere</a:t>
            </a:r>
            <a:r>
              <a:rPr lang="en-US" sz="2000" spc="-10" dirty="0">
                <a:cs typeface="Comic Sans MS"/>
              </a:rPr>
              <a:t>n</a:t>
            </a:r>
            <a:r>
              <a:rPr lang="en-US" sz="2000" dirty="0">
                <a:cs typeface="Comic Sans MS"/>
              </a:rPr>
              <a:t>t</a:t>
            </a:r>
            <a:r>
              <a:rPr lang="en-US" sz="2000" spc="-5" dirty="0">
                <a:cs typeface="Comic Sans MS"/>
              </a:rPr>
              <a:t> </a:t>
            </a:r>
            <a:r>
              <a:rPr lang="en-US" sz="2000" dirty="0">
                <a:cs typeface="Comic Sans MS"/>
              </a:rPr>
              <a:t>q</a:t>
            </a:r>
            <a:r>
              <a:rPr lang="en-US" sz="2000" spc="5" dirty="0">
                <a:cs typeface="Comic Sans MS"/>
              </a:rPr>
              <a:t>u</a:t>
            </a:r>
            <a:r>
              <a:rPr lang="en-US" sz="2000" spc="-5" dirty="0">
                <a:cs typeface="Comic Sans MS"/>
              </a:rPr>
              <a:t>a</a:t>
            </a:r>
            <a:r>
              <a:rPr lang="en-US" sz="2000" dirty="0">
                <a:cs typeface="Comic Sans MS"/>
              </a:rPr>
              <a:t>n</a:t>
            </a:r>
            <a:r>
              <a:rPr lang="en-US" sz="2000" spc="5" dirty="0">
                <a:cs typeface="Comic Sans MS"/>
              </a:rPr>
              <a:t>t</a:t>
            </a:r>
            <a:r>
              <a:rPr lang="en-US" sz="2000" spc="-15" dirty="0">
                <a:cs typeface="Comic Sans MS"/>
              </a:rPr>
              <a:t>um</a:t>
            </a:r>
            <a:r>
              <a:rPr lang="en-US" sz="2000" dirty="0">
                <a:cs typeface="Comic Sans MS"/>
              </a:rPr>
              <a:t> </a:t>
            </a:r>
            <a:r>
              <a:rPr lang="en-US" sz="2000" spc="-25" dirty="0">
                <a:cs typeface="Comic Sans MS"/>
              </a:rPr>
              <a:t>s</a:t>
            </a:r>
            <a:r>
              <a:rPr lang="en-US" sz="2000" spc="5" dirty="0">
                <a:cs typeface="Comic Sans MS"/>
              </a:rPr>
              <a:t>t</a:t>
            </a:r>
            <a:r>
              <a:rPr lang="en-US" sz="2000" spc="-10" dirty="0">
                <a:cs typeface="Comic Sans MS"/>
              </a:rPr>
              <a:t>a</a:t>
            </a:r>
            <a:r>
              <a:rPr lang="en-US" sz="2000" spc="5" dirty="0">
                <a:cs typeface="Comic Sans MS"/>
              </a:rPr>
              <a:t>t</a:t>
            </a:r>
            <a:r>
              <a:rPr lang="en-US" sz="2000" spc="-10" dirty="0">
                <a:cs typeface="Comic Sans MS"/>
              </a:rPr>
              <a:t>e.</a:t>
            </a:r>
          </a:p>
          <a:p>
            <a:pPr marL="12700"/>
            <a:r>
              <a:rPr lang="en-US" sz="2000" spc="-10" dirty="0">
                <a:cs typeface="Comic Sans MS"/>
              </a:rPr>
              <a:t>Both mesons o</a:t>
            </a:r>
            <a:r>
              <a:rPr lang="en-US" sz="2000" spc="-15" dirty="0">
                <a:cs typeface="Comic Sans MS"/>
              </a:rPr>
              <a:t>sc</a:t>
            </a:r>
            <a:r>
              <a:rPr lang="en-US" sz="2000" spc="5" dirty="0">
                <a:cs typeface="Comic Sans MS"/>
              </a:rPr>
              <a:t>i</a:t>
            </a:r>
            <a:r>
              <a:rPr lang="en-US" sz="2000" spc="-10" dirty="0">
                <a:cs typeface="Comic Sans MS"/>
              </a:rPr>
              <a:t>lla</a:t>
            </a:r>
            <a:r>
              <a:rPr lang="en-US" sz="2000" spc="-5" dirty="0">
                <a:cs typeface="Comic Sans MS"/>
              </a:rPr>
              <a:t>t</a:t>
            </a:r>
            <a:r>
              <a:rPr lang="en-US" sz="2000" dirty="0">
                <a:cs typeface="Comic Sans MS"/>
              </a:rPr>
              <a:t>e</a:t>
            </a:r>
            <a:r>
              <a:rPr lang="en-US" sz="2000" spc="-10" dirty="0">
                <a:cs typeface="Comic Sans MS"/>
              </a:rPr>
              <a:t> </a:t>
            </a:r>
            <a:r>
              <a:rPr lang="en-US" sz="2000" spc="5" dirty="0">
                <a:cs typeface="Comic Sans MS"/>
              </a:rPr>
              <a:t>i</a:t>
            </a:r>
            <a:r>
              <a:rPr lang="en-US" sz="2000" dirty="0">
                <a:cs typeface="Comic Sans MS"/>
              </a:rPr>
              <a:t>n</a:t>
            </a:r>
            <a:r>
              <a:rPr lang="en-US" sz="2000" spc="-10" dirty="0">
                <a:cs typeface="Comic Sans MS"/>
              </a:rPr>
              <a:t> </a:t>
            </a:r>
            <a:r>
              <a:rPr lang="en-US" sz="2000" spc="-25" dirty="0">
                <a:cs typeface="Comic Sans MS"/>
              </a:rPr>
              <a:t>p</a:t>
            </a:r>
            <a:r>
              <a:rPr lang="en-US" sz="2000" spc="-15" dirty="0">
                <a:cs typeface="Comic Sans MS"/>
              </a:rPr>
              <a:t>h</a:t>
            </a:r>
            <a:r>
              <a:rPr lang="en-US" sz="2000" spc="-20" dirty="0">
                <a:cs typeface="Comic Sans MS"/>
              </a:rPr>
              <a:t>as</a:t>
            </a:r>
            <a:r>
              <a:rPr lang="en-US" sz="2000" dirty="0">
                <a:cs typeface="Comic Sans MS"/>
              </a:rPr>
              <a:t>e</a:t>
            </a:r>
            <a:r>
              <a:rPr lang="en-US" sz="2000" spc="-10" dirty="0">
                <a:cs typeface="Comic Sans MS"/>
              </a:rPr>
              <a:t> </a:t>
            </a:r>
            <a:r>
              <a:rPr lang="en-US" sz="2000" spc="5" dirty="0">
                <a:cs typeface="Comic Sans MS"/>
              </a:rPr>
              <a:t>u</a:t>
            </a:r>
            <a:r>
              <a:rPr lang="en-US" sz="2000" spc="-10" dirty="0">
                <a:cs typeface="Comic Sans MS"/>
              </a:rPr>
              <a:t>n</a:t>
            </a:r>
            <a:r>
              <a:rPr lang="en-US" sz="2000" spc="5" dirty="0">
                <a:cs typeface="Comic Sans MS"/>
              </a:rPr>
              <a:t>t</a:t>
            </a:r>
            <a:r>
              <a:rPr lang="en-US" sz="2000" spc="-5" dirty="0">
                <a:cs typeface="Comic Sans MS"/>
              </a:rPr>
              <a:t>i</a:t>
            </a:r>
            <a:r>
              <a:rPr lang="en-US" sz="2000" dirty="0">
                <a:cs typeface="Comic Sans MS"/>
              </a:rPr>
              <a:t>l </a:t>
            </a:r>
            <a:r>
              <a:rPr lang="en-US" sz="2000" spc="-10" dirty="0">
                <a:cs typeface="Comic Sans MS"/>
              </a:rPr>
              <a:t>on</a:t>
            </a:r>
            <a:r>
              <a:rPr lang="en-US" sz="2000" dirty="0">
                <a:cs typeface="Comic Sans MS"/>
              </a:rPr>
              <a:t>e</a:t>
            </a:r>
            <a:r>
              <a:rPr lang="en-US" sz="2000" spc="-10" dirty="0">
                <a:cs typeface="Comic Sans MS"/>
              </a:rPr>
              <a:t> </a:t>
            </a:r>
            <a:r>
              <a:rPr lang="en-US" sz="2000" dirty="0">
                <a:cs typeface="Comic Sans MS"/>
              </a:rPr>
              <a:t>d</a:t>
            </a:r>
            <a:r>
              <a:rPr lang="en-US" sz="2000" spc="-10" dirty="0">
                <a:cs typeface="Comic Sans MS"/>
              </a:rPr>
              <a:t>e</a:t>
            </a:r>
            <a:r>
              <a:rPr lang="en-US" sz="2000" spc="-15" dirty="0">
                <a:cs typeface="Comic Sans MS"/>
              </a:rPr>
              <a:t>c</a:t>
            </a:r>
            <a:r>
              <a:rPr lang="en-US" sz="2000" spc="-10" dirty="0">
                <a:cs typeface="Comic Sans MS"/>
              </a:rPr>
              <a:t>a</a:t>
            </a:r>
            <a:r>
              <a:rPr lang="en-US" sz="2000" spc="-25" dirty="0">
                <a:cs typeface="Comic Sans MS"/>
              </a:rPr>
              <a:t>y</a:t>
            </a:r>
            <a:r>
              <a:rPr lang="en-US" sz="2000" spc="-10" dirty="0">
                <a:cs typeface="Comic Sans MS"/>
              </a:rPr>
              <a:t>s.</a:t>
            </a:r>
          </a:p>
          <a:p>
            <a:pPr marL="12700"/>
            <a:r>
              <a:rPr lang="en-US" sz="2000" spc="-10" dirty="0">
                <a:cs typeface="Comic Sans MS"/>
              </a:rPr>
              <a:t>Simply counting the asymmetry in charged leptons CPV in mixing can be detected.</a:t>
            </a:r>
          </a:p>
          <a:p>
            <a:pPr marL="12700"/>
            <a:r>
              <a:rPr lang="en-US" sz="2000" spc="-10" dirty="0">
                <a:cs typeface="Comic Sans MS"/>
              </a:rPr>
              <a:t>However, to observe the oscillation pattern the difference of decay times needs to be measured.</a:t>
            </a:r>
          </a:p>
          <a:p>
            <a:pPr marL="12700"/>
            <a:r>
              <a:rPr lang="en-US" sz="2000" dirty="0">
                <a:cs typeface="Comic Sans MS"/>
              </a:rPr>
              <a:t>How can this be achieved?</a:t>
            </a:r>
          </a:p>
          <a:p>
            <a:pPr marL="0" indent="0" algn="ctr">
              <a:lnSpc>
                <a:spcPts val="1955"/>
              </a:lnSpc>
              <a:buNone/>
              <a:tabLst>
                <a:tab pos="644525" algn="l"/>
              </a:tabLst>
            </a:pPr>
            <a:endParaRPr lang="is-IS" sz="1800" spc="-5" dirty="0">
              <a:cs typeface="Comic Sans MS"/>
            </a:endParaRPr>
          </a:p>
          <a:p>
            <a:pPr marL="0" indent="0" algn="ctr">
              <a:lnSpc>
                <a:spcPts val="1955"/>
              </a:lnSpc>
              <a:buNone/>
              <a:tabLst>
                <a:tab pos="644525" algn="l"/>
              </a:tabLst>
            </a:pPr>
            <a:endParaRPr lang="is-IS" sz="1800" dirty="0">
              <a:cs typeface="Comic Sans MS"/>
            </a:endParaRP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64</a:t>
            </a:fld>
            <a:endParaRPr lang="en-US" altLang="x-none"/>
          </a:p>
        </p:txBody>
      </p:sp>
      <p:sp>
        <p:nvSpPr>
          <p:cNvPr id="8" name="object 27"/>
          <p:cNvSpPr/>
          <p:nvPr/>
        </p:nvSpPr>
        <p:spPr>
          <a:xfrm>
            <a:off x="4004320" y="3789040"/>
            <a:ext cx="4488160" cy="2259702"/>
          </a:xfrm>
          <a:prstGeom prst="rect">
            <a:avLst/>
          </a:prstGeom>
          <a:blipFill>
            <a:blip r:embed="rId2" cstate="print"/>
            <a:stretch>
              <a:fillRect/>
            </a:stretch>
          </a:blipFill>
        </p:spPr>
        <p:txBody>
          <a:bodyPr wrap="square" lIns="0" tIns="0" rIns="0" bIns="0" rtlCol="0"/>
          <a:lstStyle/>
          <a:p>
            <a:endParaRPr/>
          </a:p>
        </p:txBody>
      </p:sp>
      <p:sp>
        <p:nvSpPr>
          <p:cNvPr id="10"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1"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6397280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80392"/>
            <a:ext cx="8763000" cy="540296"/>
          </a:xfrm>
        </p:spPr>
        <p:txBody>
          <a:bodyPr/>
          <a:lstStyle/>
          <a:p>
            <a:r>
              <a:rPr lang="en-US" b="1" dirty="0" smtClean="0">
                <a:solidFill>
                  <a:srgbClr val="A50021"/>
                </a:solidFill>
              </a:rPr>
              <a:t>B-factories</a:t>
            </a:r>
            <a:endParaRPr lang="en-US" dirty="0"/>
          </a:p>
        </p:txBody>
      </p:sp>
      <p:sp>
        <p:nvSpPr>
          <p:cNvPr id="3" name="Content Placeholder 2"/>
          <p:cNvSpPr>
            <a:spLocks noGrp="1"/>
          </p:cNvSpPr>
          <p:nvPr>
            <p:ph idx="1"/>
          </p:nvPr>
        </p:nvSpPr>
        <p:spPr>
          <a:xfrm>
            <a:off x="1549330" y="692696"/>
            <a:ext cx="8966270" cy="2729148"/>
          </a:xfrm>
        </p:spPr>
        <p:txBody>
          <a:bodyPr>
            <a:normAutofit fontScale="70000" lnSpcReduction="20000"/>
          </a:bodyPr>
          <a:lstStyle/>
          <a:p>
            <a:r>
              <a:rPr lang="en-US" dirty="0" smtClean="0"/>
              <a:t>With the use of asymmetric </a:t>
            </a:r>
            <a:r>
              <a:rPr lang="en-US" dirty="0" err="1" smtClean="0"/>
              <a:t>e</a:t>
            </a:r>
            <a:r>
              <a:rPr lang="en-US" baseline="30000" dirty="0" err="1" smtClean="0"/>
              <a:t>+</a:t>
            </a:r>
            <a:r>
              <a:rPr lang="en-US" dirty="0" err="1" smtClean="0"/>
              <a:t>e</a:t>
            </a:r>
            <a:r>
              <a:rPr lang="en-US" baseline="30000" dirty="0" smtClean="0"/>
              <a:t>-</a:t>
            </a:r>
            <a:r>
              <a:rPr lang="en-US" dirty="0" smtClean="0"/>
              <a:t> beams.</a:t>
            </a:r>
          </a:p>
          <a:p>
            <a:r>
              <a:rPr lang="en-US" dirty="0" smtClean="0"/>
              <a:t>The </a:t>
            </a:r>
            <a:r>
              <a:rPr lang="el-GR" dirty="0"/>
              <a:t>Υ</a:t>
            </a:r>
            <a:r>
              <a:rPr lang="en-US" dirty="0"/>
              <a:t>(4s</a:t>
            </a:r>
            <a:r>
              <a:rPr lang="en-US" dirty="0" smtClean="0"/>
              <a:t>) will not be produced at rest in the laboratory.</a:t>
            </a:r>
          </a:p>
          <a:p>
            <a:pPr lvl="1"/>
            <a:r>
              <a:rPr lang="en-US" dirty="0" smtClean="0"/>
              <a:t>The two B mesons will have significant momentum with respect each other to produce measurable distances.</a:t>
            </a:r>
          </a:p>
          <a:p>
            <a:pPr lvl="1"/>
            <a:r>
              <a:rPr lang="en-US" dirty="0" smtClean="0"/>
              <a:t>For example, the PEP-II collider at SLAC collides beams of 9 GeV e</a:t>
            </a:r>
            <a:r>
              <a:rPr lang="en-US" baseline="30000" dirty="0" smtClean="0"/>
              <a:t>-</a:t>
            </a:r>
            <a:r>
              <a:rPr lang="en-US" dirty="0" smtClean="0"/>
              <a:t> with beams of 3.1 GeV e</a:t>
            </a:r>
            <a:r>
              <a:rPr lang="en-US" baseline="30000" dirty="0" smtClean="0"/>
              <a:t>+</a:t>
            </a:r>
            <a:r>
              <a:rPr lang="en-US" dirty="0" smtClean="0"/>
              <a:t>.</a:t>
            </a:r>
          </a:p>
          <a:p>
            <a:pPr lvl="2"/>
            <a:r>
              <a:rPr lang="en-US" dirty="0" smtClean="0"/>
              <a:t>With that </a:t>
            </a:r>
            <a:r>
              <a:rPr lang="el-GR" dirty="0" err="1" smtClean="0"/>
              <a:t>βγ</a:t>
            </a:r>
            <a:r>
              <a:rPr lang="el-GR" dirty="0" smtClean="0"/>
              <a:t> </a:t>
            </a:r>
            <a:r>
              <a:rPr lang="en-US" dirty="0"/>
              <a:t>~</a:t>
            </a:r>
            <a:r>
              <a:rPr lang="el-GR" dirty="0" smtClean="0"/>
              <a:t> </a:t>
            </a:r>
            <a:r>
              <a:rPr lang="el-GR" dirty="0"/>
              <a:t>0,56 </a:t>
            </a:r>
            <a:r>
              <a:rPr lang="en-US" dirty="0" smtClean="0"/>
              <a:t>and </a:t>
            </a:r>
            <a:r>
              <a:rPr lang="is-IS" spc="-5" dirty="0">
                <a:cs typeface="Comic Sans MS"/>
              </a:rPr>
              <a:t>c</a:t>
            </a:r>
            <a:r>
              <a:rPr lang="el-GR" dirty="0" err="1"/>
              <a:t>τ</a:t>
            </a:r>
            <a:r>
              <a:rPr lang="el-GR" i="1" dirty="0" err="1"/>
              <a:t>β</a:t>
            </a:r>
            <a:r>
              <a:rPr lang="el-GR" dirty="0" err="1"/>
              <a:t>γ</a:t>
            </a:r>
            <a:r>
              <a:rPr lang="en-US" dirty="0"/>
              <a:t> ~ </a:t>
            </a:r>
            <a:r>
              <a:rPr lang="en-US" dirty="0" smtClean="0"/>
              <a:t>260 </a:t>
            </a:r>
            <a:r>
              <a:rPr lang="el-GR" i="1" dirty="0"/>
              <a:t>μ</a:t>
            </a:r>
            <a:r>
              <a:rPr lang="en-US" dirty="0"/>
              <a:t>m</a:t>
            </a:r>
            <a:r>
              <a:rPr lang="en-US" dirty="0" smtClean="0"/>
              <a:t>.</a:t>
            </a:r>
          </a:p>
          <a:p>
            <a:pPr lvl="1"/>
            <a:r>
              <a:rPr lang="en-US" dirty="0" smtClean="0"/>
              <a:t>KEKB collided 7GeV e</a:t>
            </a:r>
            <a:r>
              <a:rPr lang="en-US" baseline="30000" dirty="0" smtClean="0"/>
              <a:t>-</a:t>
            </a:r>
            <a:r>
              <a:rPr lang="en-US" dirty="0" smtClean="0"/>
              <a:t> with 2.6 e</a:t>
            </a:r>
            <a:r>
              <a:rPr lang="en-US" baseline="30000" dirty="0" smtClean="0"/>
              <a:t>+</a:t>
            </a:r>
            <a:r>
              <a:rPr lang="en-US" dirty="0" smtClean="0"/>
              <a:t>.</a:t>
            </a:r>
            <a:endParaRPr lang="en-US" baseline="30000" dirty="0" smtClean="0"/>
          </a:p>
          <a:p>
            <a:pPr lvl="2"/>
            <a:r>
              <a:rPr lang="el-GR" dirty="0" err="1"/>
              <a:t>βγ</a:t>
            </a:r>
            <a:r>
              <a:rPr lang="el-GR" dirty="0"/>
              <a:t> </a:t>
            </a:r>
            <a:r>
              <a:rPr lang="en-US" dirty="0" smtClean="0"/>
              <a:t>Calculate and </a:t>
            </a:r>
            <a:r>
              <a:rPr lang="is-IS" spc="-5" dirty="0">
                <a:cs typeface="Comic Sans MS"/>
              </a:rPr>
              <a:t>c</a:t>
            </a:r>
            <a:r>
              <a:rPr lang="el-GR" dirty="0" err="1"/>
              <a:t>τ</a:t>
            </a:r>
            <a:r>
              <a:rPr lang="el-GR" i="1" dirty="0" err="1"/>
              <a:t>β</a:t>
            </a:r>
            <a:r>
              <a:rPr lang="el-GR" dirty="0" err="1"/>
              <a:t>γ</a:t>
            </a:r>
            <a:r>
              <a:rPr lang="en-US" dirty="0"/>
              <a:t> ~ </a:t>
            </a:r>
            <a:r>
              <a:rPr lang="en-US" dirty="0" smtClean="0"/>
              <a:t>Calculate </a:t>
            </a:r>
            <a:r>
              <a:rPr lang="el-GR" i="1" dirty="0"/>
              <a:t>μ</a:t>
            </a:r>
            <a:r>
              <a:rPr lang="en-US" dirty="0" smtClean="0"/>
              <a:t>m.</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65</a:t>
            </a:fld>
            <a:endParaRPr lang="en-US" altLang="x-none"/>
          </a:p>
        </p:txBody>
      </p:sp>
      <p:pic>
        <p:nvPicPr>
          <p:cNvPr id="101" name="Picture 100"/>
          <p:cNvPicPr>
            <a:picLocks noChangeAspect="1"/>
          </p:cNvPicPr>
          <p:nvPr/>
        </p:nvPicPr>
        <p:blipFill>
          <a:blip r:embed="rId2"/>
          <a:stretch>
            <a:fillRect/>
          </a:stretch>
        </p:blipFill>
        <p:spPr>
          <a:xfrm>
            <a:off x="2495601" y="3309993"/>
            <a:ext cx="4110223" cy="2729770"/>
          </a:xfrm>
          <a:prstGeom prst="rect">
            <a:avLst/>
          </a:prstGeom>
        </p:spPr>
      </p:pic>
      <p:pic>
        <p:nvPicPr>
          <p:cNvPr id="103" name="Picture 102"/>
          <p:cNvPicPr>
            <a:picLocks noChangeAspect="1"/>
          </p:cNvPicPr>
          <p:nvPr/>
        </p:nvPicPr>
        <p:blipFill>
          <a:blip r:embed="rId3"/>
          <a:stretch>
            <a:fillRect/>
          </a:stretch>
        </p:blipFill>
        <p:spPr>
          <a:xfrm>
            <a:off x="6816080" y="2420888"/>
            <a:ext cx="3115023" cy="3528392"/>
          </a:xfrm>
          <a:prstGeom prst="rect">
            <a:avLst/>
          </a:prstGeom>
        </p:spPr>
      </p:pic>
      <p:sp>
        <p:nvSpPr>
          <p:cNvPr id="10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0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6269336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108176"/>
            <a:ext cx="9144000" cy="2985120"/>
          </a:xfrm>
        </p:spPr>
        <p:txBody>
          <a:bodyPr>
            <a:normAutofit/>
          </a:bodyPr>
          <a:lstStyle/>
          <a:p>
            <a:r>
              <a:rPr lang="en-US" sz="2000" spc="-5" dirty="0">
                <a:cs typeface="Comic Sans MS"/>
              </a:rPr>
              <a:t>The B factories strategy for mixing analysis consisted of:</a:t>
            </a:r>
          </a:p>
          <a:p>
            <a:pPr marL="514350" indent="-514350">
              <a:buFont typeface="+mj-lt"/>
              <a:buAutoNum type="arabicPeriod"/>
            </a:pPr>
            <a:r>
              <a:rPr lang="en-US" sz="2000" spc="-5" dirty="0">
                <a:cs typeface="Comic Sans MS"/>
              </a:rPr>
              <a:t>R</a:t>
            </a:r>
            <a:r>
              <a:rPr lang="en-US" sz="2000" spc="-10" dirty="0">
                <a:cs typeface="Comic Sans MS"/>
              </a:rPr>
              <a:t>e</a:t>
            </a:r>
            <a:r>
              <a:rPr lang="en-US" sz="2000" spc="-15" dirty="0">
                <a:cs typeface="Comic Sans MS"/>
              </a:rPr>
              <a:t>c</a:t>
            </a:r>
            <a:r>
              <a:rPr lang="en-US" sz="2000" spc="-10" dirty="0">
                <a:cs typeface="Comic Sans MS"/>
              </a:rPr>
              <a:t>o</a:t>
            </a:r>
            <a:r>
              <a:rPr lang="en-US" sz="2000" dirty="0">
                <a:cs typeface="Comic Sans MS"/>
              </a:rPr>
              <a:t>n</a:t>
            </a:r>
            <a:r>
              <a:rPr lang="en-US" sz="2000" spc="-15" dirty="0">
                <a:cs typeface="Comic Sans MS"/>
              </a:rPr>
              <a:t>s</a:t>
            </a:r>
            <a:r>
              <a:rPr lang="en-US" sz="2000" spc="5" dirty="0">
                <a:cs typeface="Comic Sans MS"/>
              </a:rPr>
              <a:t>t</a:t>
            </a:r>
            <a:r>
              <a:rPr lang="en-US" sz="2000" spc="-5" dirty="0">
                <a:cs typeface="Comic Sans MS"/>
              </a:rPr>
              <a:t>ru</a:t>
            </a:r>
            <a:r>
              <a:rPr lang="en-US" sz="2000" dirty="0">
                <a:cs typeface="Comic Sans MS"/>
              </a:rPr>
              <a:t>ct</a:t>
            </a:r>
            <a:r>
              <a:rPr lang="en-US" sz="2000" spc="-5" dirty="0">
                <a:cs typeface="Comic Sans MS"/>
              </a:rPr>
              <a:t> </a:t>
            </a:r>
            <a:r>
              <a:rPr lang="en-US" sz="2000" spc="10" dirty="0" err="1">
                <a:cs typeface="Comic Sans MS"/>
              </a:rPr>
              <a:t>B</a:t>
            </a:r>
            <a:r>
              <a:rPr lang="en-US" sz="2000" spc="15" baseline="-31400" dirty="0" err="1">
                <a:cs typeface="Comic Sans MS"/>
              </a:rPr>
              <a:t>r</a:t>
            </a:r>
            <a:r>
              <a:rPr lang="en-US" sz="2000" baseline="-31400" dirty="0" err="1">
                <a:cs typeface="Comic Sans MS"/>
              </a:rPr>
              <a:t>ec</a:t>
            </a:r>
            <a:r>
              <a:rPr lang="en-US" sz="2000" baseline="-31400" dirty="0">
                <a:cs typeface="Comic Sans MS"/>
              </a:rPr>
              <a:t> </a:t>
            </a:r>
            <a:r>
              <a:rPr lang="en-US" sz="2000" spc="-202" baseline="-31400" dirty="0">
                <a:cs typeface="Comic Sans MS"/>
              </a:rPr>
              <a:t> </a:t>
            </a:r>
            <a:r>
              <a:rPr lang="en-US" sz="2000" dirty="0">
                <a:cs typeface="Comic Sans MS"/>
              </a:rPr>
              <a:t>f</a:t>
            </a:r>
            <a:r>
              <a:rPr lang="en-US" sz="2000" spc="-15" dirty="0">
                <a:cs typeface="Comic Sans MS"/>
              </a:rPr>
              <a:t>u</a:t>
            </a:r>
            <a:r>
              <a:rPr lang="en-US" sz="2000" dirty="0">
                <a:cs typeface="Comic Sans MS"/>
              </a:rPr>
              <a:t>l</a:t>
            </a:r>
            <a:r>
              <a:rPr lang="en-US" sz="2000" spc="-10" dirty="0">
                <a:cs typeface="Comic Sans MS"/>
              </a:rPr>
              <a:t>ly</a:t>
            </a:r>
            <a:r>
              <a:rPr lang="en-US" sz="2000" dirty="0">
                <a:cs typeface="Comic Sans MS"/>
              </a:rPr>
              <a:t> </a:t>
            </a:r>
            <a:r>
              <a:rPr lang="en-US" sz="2000" dirty="0">
                <a:cs typeface="Arial"/>
              </a:rPr>
              <a:t>→ </a:t>
            </a:r>
            <a:r>
              <a:rPr lang="en-US" sz="2000" spc="-265" dirty="0">
                <a:cs typeface="Arial"/>
              </a:rPr>
              <a:t> </a:t>
            </a:r>
            <a:r>
              <a:rPr lang="en-US" sz="2000" spc="5" dirty="0" err="1">
                <a:cs typeface="Comic Sans MS"/>
              </a:rPr>
              <a:t>B</a:t>
            </a:r>
            <a:r>
              <a:rPr lang="en-US" sz="2000" spc="15" baseline="-31400" dirty="0" err="1">
                <a:cs typeface="Comic Sans MS"/>
              </a:rPr>
              <a:t>r</a:t>
            </a:r>
            <a:r>
              <a:rPr lang="en-US" sz="2000" baseline="-31400" dirty="0" err="1">
                <a:cs typeface="Comic Sans MS"/>
              </a:rPr>
              <a:t>ec</a:t>
            </a:r>
            <a:r>
              <a:rPr lang="en-US" sz="2000" baseline="-31400" dirty="0">
                <a:cs typeface="Comic Sans MS"/>
              </a:rPr>
              <a:t> </a:t>
            </a:r>
            <a:r>
              <a:rPr lang="en-US" sz="2000" spc="-202" baseline="-31400" dirty="0">
                <a:cs typeface="Comic Sans MS"/>
              </a:rPr>
              <a:t> </a:t>
            </a:r>
            <a:r>
              <a:rPr lang="en-US" sz="2000" spc="-5" dirty="0">
                <a:cs typeface="Comic Sans MS"/>
              </a:rPr>
              <a:t>d</a:t>
            </a:r>
            <a:r>
              <a:rPr lang="en-US" sz="2000" spc="-20" dirty="0">
                <a:cs typeface="Comic Sans MS"/>
              </a:rPr>
              <a:t>e</a:t>
            </a:r>
            <a:r>
              <a:rPr lang="en-US" sz="2000" spc="-15" dirty="0">
                <a:cs typeface="Comic Sans MS"/>
              </a:rPr>
              <a:t>c</a:t>
            </a:r>
            <a:r>
              <a:rPr lang="en-US" sz="2000" spc="-10" dirty="0">
                <a:cs typeface="Comic Sans MS"/>
              </a:rPr>
              <a:t>a</a:t>
            </a:r>
            <a:r>
              <a:rPr lang="en-US" sz="2000" spc="-15" dirty="0">
                <a:cs typeface="Comic Sans MS"/>
              </a:rPr>
              <a:t>y </a:t>
            </a:r>
            <a:r>
              <a:rPr lang="en-US" sz="2000" spc="5" dirty="0">
                <a:cs typeface="Comic Sans MS"/>
              </a:rPr>
              <a:t>v</a:t>
            </a:r>
            <a:r>
              <a:rPr lang="en-US" sz="2000" spc="-10" dirty="0">
                <a:cs typeface="Comic Sans MS"/>
              </a:rPr>
              <a:t>e</a:t>
            </a:r>
            <a:r>
              <a:rPr lang="en-US" sz="2000" spc="-5" dirty="0">
                <a:cs typeface="Comic Sans MS"/>
              </a:rPr>
              <a:t>r</a:t>
            </a:r>
            <a:r>
              <a:rPr lang="en-US" sz="2000" spc="5" dirty="0">
                <a:cs typeface="Comic Sans MS"/>
              </a:rPr>
              <a:t>t</a:t>
            </a:r>
            <a:r>
              <a:rPr lang="en-US" sz="2000" spc="-5" dirty="0">
                <a:cs typeface="Comic Sans MS"/>
              </a:rPr>
              <a:t>e</a:t>
            </a:r>
            <a:r>
              <a:rPr lang="en-US" sz="2000" spc="5" dirty="0">
                <a:cs typeface="Comic Sans MS"/>
              </a:rPr>
              <a:t>x</a:t>
            </a:r>
            <a:r>
              <a:rPr lang="en-US" sz="2000" spc="-10" dirty="0">
                <a:cs typeface="Comic Sans MS"/>
              </a:rPr>
              <a:t>, </a:t>
            </a:r>
            <a:r>
              <a:rPr lang="en-US" sz="2000" spc="-25" dirty="0">
                <a:cs typeface="Comic Sans MS"/>
              </a:rPr>
              <a:t>m</a:t>
            </a:r>
            <a:r>
              <a:rPr lang="en-US" sz="2000" spc="-10" dirty="0">
                <a:cs typeface="Comic Sans MS"/>
              </a:rPr>
              <a:t>o</a:t>
            </a:r>
            <a:r>
              <a:rPr lang="en-US" sz="2000" spc="-20" dirty="0">
                <a:cs typeface="Comic Sans MS"/>
              </a:rPr>
              <a:t>m</a:t>
            </a:r>
            <a:r>
              <a:rPr lang="en-US" sz="2000" spc="-10" dirty="0">
                <a:cs typeface="Comic Sans MS"/>
              </a:rPr>
              <a:t>e</a:t>
            </a:r>
            <a:r>
              <a:rPr lang="en-US" sz="2000" dirty="0">
                <a:cs typeface="Comic Sans MS"/>
              </a:rPr>
              <a:t>n</a:t>
            </a:r>
            <a:r>
              <a:rPr lang="en-US" sz="2000" spc="5" dirty="0">
                <a:cs typeface="Comic Sans MS"/>
              </a:rPr>
              <a:t>t</a:t>
            </a:r>
            <a:r>
              <a:rPr lang="en-US" sz="2000" spc="-15" dirty="0">
                <a:cs typeface="Comic Sans MS"/>
              </a:rPr>
              <a:t>um</a:t>
            </a:r>
            <a:r>
              <a:rPr lang="en-US" sz="2000" dirty="0">
                <a:cs typeface="Comic Sans MS"/>
              </a:rPr>
              <a:t> </a:t>
            </a:r>
            <a:r>
              <a:rPr lang="en-US" sz="2000" spc="-5" dirty="0">
                <a:cs typeface="Comic Sans MS"/>
              </a:rPr>
              <a:t>a</a:t>
            </a:r>
            <a:r>
              <a:rPr lang="en-US" sz="2000" dirty="0">
                <a:cs typeface="Comic Sans MS"/>
              </a:rPr>
              <a:t>nd</a:t>
            </a:r>
            <a:r>
              <a:rPr lang="en-US" sz="2000" spc="-5" dirty="0">
                <a:cs typeface="Comic Sans MS"/>
              </a:rPr>
              <a:t> </a:t>
            </a:r>
            <a:r>
              <a:rPr lang="en-US" sz="2000" dirty="0">
                <a:cs typeface="Comic Sans MS"/>
              </a:rPr>
              <a:t>flavor</a:t>
            </a:r>
            <a:r>
              <a:rPr lang="en-US" sz="2000" spc="-10" dirty="0">
                <a:cs typeface="Comic Sans MS"/>
              </a:rPr>
              <a:t> </a:t>
            </a:r>
            <a:r>
              <a:rPr lang="en-US" sz="2000" spc="-20" dirty="0">
                <a:cs typeface="Comic Sans MS"/>
              </a:rPr>
              <a:t>a</a:t>
            </a:r>
            <a:r>
              <a:rPr lang="en-US" sz="2000" spc="-10" dirty="0">
                <a:cs typeface="Comic Sans MS"/>
              </a:rPr>
              <a:t>t</a:t>
            </a:r>
            <a:r>
              <a:rPr lang="en-US" sz="2000" spc="5" dirty="0">
                <a:cs typeface="Comic Sans MS"/>
              </a:rPr>
              <a:t> </a:t>
            </a:r>
            <a:r>
              <a:rPr lang="en-US" sz="2000" dirty="0">
                <a:cs typeface="Comic Sans MS"/>
              </a:rPr>
              <a:t>d</a:t>
            </a:r>
            <a:r>
              <a:rPr lang="en-US" sz="2000" spc="-10" dirty="0">
                <a:cs typeface="Comic Sans MS"/>
              </a:rPr>
              <a:t>e</a:t>
            </a:r>
            <a:r>
              <a:rPr lang="en-US" sz="2000" spc="-15" dirty="0">
                <a:cs typeface="Comic Sans MS"/>
              </a:rPr>
              <a:t>c</a:t>
            </a:r>
            <a:r>
              <a:rPr lang="en-US" sz="2000" spc="-10" dirty="0">
                <a:cs typeface="Comic Sans MS"/>
              </a:rPr>
              <a:t>a</a:t>
            </a:r>
            <a:r>
              <a:rPr lang="en-US" sz="2000" spc="-15" dirty="0">
                <a:cs typeface="Comic Sans MS"/>
              </a:rPr>
              <a:t>y</a:t>
            </a:r>
            <a:r>
              <a:rPr lang="en-US" sz="2000" spc="-10" dirty="0">
                <a:cs typeface="Comic Sans MS"/>
              </a:rPr>
              <a:t> </a:t>
            </a:r>
            <a:r>
              <a:rPr lang="en-US" sz="2000" spc="-20" dirty="0">
                <a:cs typeface="Comic Sans MS"/>
              </a:rPr>
              <a:t>a</a:t>
            </a:r>
            <a:r>
              <a:rPr lang="en-US" sz="2000" spc="-10" dirty="0">
                <a:cs typeface="Comic Sans MS"/>
              </a:rPr>
              <a:t>s</a:t>
            </a:r>
            <a:r>
              <a:rPr lang="en-US" sz="2000" spc="-15" dirty="0">
                <a:cs typeface="Comic Sans MS"/>
              </a:rPr>
              <a:t>s</a:t>
            </a:r>
            <a:r>
              <a:rPr lang="en-US" sz="2000" spc="-5" dirty="0">
                <a:cs typeface="Comic Sans MS"/>
              </a:rPr>
              <a:t>i</a:t>
            </a:r>
            <a:r>
              <a:rPr lang="en-US" sz="2000" spc="5" dirty="0">
                <a:cs typeface="Comic Sans MS"/>
              </a:rPr>
              <a:t>g</a:t>
            </a:r>
            <a:r>
              <a:rPr lang="en-US" sz="2000" dirty="0">
                <a:cs typeface="Comic Sans MS"/>
              </a:rPr>
              <a:t>n</a:t>
            </a:r>
            <a:r>
              <a:rPr lang="en-US" sz="2000" spc="-10" dirty="0">
                <a:cs typeface="Comic Sans MS"/>
              </a:rPr>
              <a:t> </a:t>
            </a:r>
            <a:r>
              <a:rPr lang="en-US" sz="2000" spc="-5" dirty="0">
                <a:cs typeface="Comic Sans MS"/>
              </a:rPr>
              <a:t>r</a:t>
            </a:r>
            <a:r>
              <a:rPr lang="en-US" sz="2000" spc="-10" dirty="0">
                <a:cs typeface="Comic Sans MS"/>
              </a:rPr>
              <a:t>e</a:t>
            </a:r>
            <a:r>
              <a:rPr lang="en-US" sz="2000" spc="-20" dirty="0">
                <a:cs typeface="Comic Sans MS"/>
              </a:rPr>
              <a:t>m</a:t>
            </a:r>
            <a:r>
              <a:rPr lang="en-US" sz="2000" spc="-10" dirty="0">
                <a:cs typeface="Comic Sans MS"/>
              </a:rPr>
              <a:t>a</a:t>
            </a:r>
            <a:r>
              <a:rPr lang="en-US" sz="2000" spc="-5" dirty="0">
                <a:cs typeface="Comic Sans MS"/>
              </a:rPr>
              <a:t>i</a:t>
            </a:r>
            <a:r>
              <a:rPr lang="en-US" sz="2000" dirty="0">
                <a:cs typeface="Comic Sans MS"/>
              </a:rPr>
              <a:t>n</a:t>
            </a:r>
            <a:r>
              <a:rPr lang="en-US" sz="2000" spc="-5" dirty="0">
                <a:cs typeface="Comic Sans MS"/>
              </a:rPr>
              <a:t>i</a:t>
            </a:r>
            <a:r>
              <a:rPr lang="en-US" sz="2000" dirty="0">
                <a:cs typeface="Comic Sans MS"/>
              </a:rPr>
              <a:t>n</a:t>
            </a:r>
            <a:r>
              <a:rPr lang="en-US" sz="2000" spc="-15" dirty="0">
                <a:cs typeface="Comic Sans MS"/>
              </a:rPr>
              <a:t>g</a:t>
            </a:r>
            <a:r>
              <a:rPr lang="en-US" sz="2000" spc="-5" dirty="0">
                <a:cs typeface="Comic Sans MS"/>
              </a:rPr>
              <a:t> </a:t>
            </a:r>
            <a:r>
              <a:rPr lang="en-US" sz="2000" dirty="0">
                <a:cs typeface="Comic Sans MS"/>
              </a:rPr>
              <a:t>f</a:t>
            </a:r>
            <a:r>
              <a:rPr lang="en-US" sz="2000" spc="-5" dirty="0">
                <a:cs typeface="Comic Sans MS"/>
              </a:rPr>
              <a:t>i</a:t>
            </a:r>
            <a:r>
              <a:rPr lang="en-US" sz="2000" dirty="0">
                <a:cs typeface="Comic Sans MS"/>
              </a:rPr>
              <a:t>n</a:t>
            </a:r>
            <a:r>
              <a:rPr lang="en-US" sz="2000" spc="-20" dirty="0">
                <a:cs typeface="Comic Sans MS"/>
              </a:rPr>
              <a:t>a</a:t>
            </a:r>
            <a:r>
              <a:rPr lang="en-US" sz="2000" spc="-10" dirty="0">
                <a:cs typeface="Comic Sans MS"/>
              </a:rPr>
              <a:t>l</a:t>
            </a:r>
            <a:r>
              <a:rPr lang="en-US" sz="2000" spc="5" dirty="0">
                <a:cs typeface="Comic Sans MS"/>
              </a:rPr>
              <a:t>-</a:t>
            </a:r>
            <a:r>
              <a:rPr lang="en-US" sz="2000" spc="-15" dirty="0">
                <a:cs typeface="Comic Sans MS"/>
              </a:rPr>
              <a:t>s</a:t>
            </a:r>
            <a:r>
              <a:rPr lang="en-US" sz="2000" spc="5" dirty="0">
                <a:cs typeface="Comic Sans MS"/>
              </a:rPr>
              <a:t>t</a:t>
            </a:r>
            <a:r>
              <a:rPr lang="en-US" sz="2000" spc="-20" dirty="0">
                <a:cs typeface="Comic Sans MS"/>
              </a:rPr>
              <a:t>a</a:t>
            </a:r>
            <a:r>
              <a:rPr lang="en-US" sz="2000" spc="-5" dirty="0">
                <a:cs typeface="Comic Sans MS"/>
              </a:rPr>
              <a:t>t</a:t>
            </a:r>
            <a:r>
              <a:rPr lang="en-US" sz="2000" dirty="0">
                <a:cs typeface="Comic Sans MS"/>
              </a:rPr>
              <a:t>e</a:t>
            </a:r>
            <a:r>
              <a:rPr lang="en-US" sz="2000" spc="-10" dirty="0">
                <a:cs typeface="Comic Sans MS"/>
              </a:rPr>
              <a:t> </a:t>
            </a:r>
            <a:r>
              <a:rPr lang="en-US" sz="2000" spc="-20" dirty="0">
                <a:cs typeface="Comic Sans MS"/>
              </a:rPr>
              <a:t>p</a:t>
            </a:r>
            <a:r>
              <a:rPr lang="en-US" sz="2000" spc="-10" dirty="0">
                <a:cs typeface="Comic Sans MS"/>
              </a:rPr>
              <a:t>a</a:t>
            </a:r>
            <a:r>
              <a:rPr lang="en-US" sz="2000" spc="-5" dirty="0">
                <a:cs typeface="Comic Sans MS"/>
              </a:rPr>
              <a:t>rt</a:t>
            </a:r>
            <a:r>
              <a:rPr lang="en-US" sz="2000" spc="5" dirty="0">
                <a:cs typeface="Comic Sans MS"/>
              </a:rPr>
              <a:t>i</a:t>
            </a:r>
            <a:r>
              <a:rPr lang="en-US" sz="2000" spc="-10" dirty="0">
                <a:cs typeface="Comic Sans MS"/>
              </a:rPr>
              <a:t>cl</a:t>
            </a:r>
            <a:r>
              <a:rPr lang="en-US" sz="2000" spc="-20" dirty="0">
                <a:cs typeface="Comic Sans MS"/>
              </a:rPr>
              <a:t>e</a:t>
            </a:r>
            <a:r>
              <a:rPr lang="en-US" sz="2000" spc="-10" dirty="0">
                <a:cs typeface="Comic Sans MS"/>
              </a:rPr>
              <a:t>s</a:t>
            </a:r>
            <a:r>
              <a:rPr lang="en-US" sz="2000" spc="-15" dirty="0">
                <a:cs typeface="Comic Sans MS"/>
              </a:rPr>
              <a:t> </a:t>
            </a:r>
            <a:r>
              <a:rPr lang="en-US" sz="2000" spc="5" dirty="0">
                <a:cs typeface="Comic Sans MS"/>
              </a:rPr>
              <a:t>t</a:t>
            </a:r>
            <a:r>
              <a:rPr lang="en-US" sz="2000" spc="-15" dirty="0">
                <a:cs typeface="Comic Sans MS"/>
              </a:rPr>
              <a:t>o</a:t>
            </a:r>
            <a:r>
              <a:rPr lang="en-US" sz="2000" spc="-5" dirty="0">
                <a:cs typeface="Comic Sans MS"/>
              </a:rPr>
              <a:t> </a:t>
            </a:r>
            <a:r>
              <a:rPr lang="en-US" sz="2000" spc="45" dirty="0" err="1">
                <a:cs typeface="Comic Sans MS"/>
              </a:rPr>
              <a:t>B</a:t>
            </a:r>
            <a:r>
              <a:rPr lang="en-US" sz="2000" baseline="-31400" dirty="0" err="1">
                <a:cs typeface="Comic Sans MS"/>
              </a:rPr>
              <a:t>tag</a:t>
            </a:r>
            <a:r>
              <a:rPr lang="en-US" sz="2000" baseline="-31400" dirty="0">
                <a:cs typeface="Comic Sans MS"/>
              </a:rPr>
              <a:t> </a:t>
            </a:r>
            <a:r>
              <a:rPr lang="en-US" sz="2000" spc="-202" baseline="-31400" dirty="0">
                <a:cs typeface="Comic Sans MS"/>
              </a:rPr>
              <a:t> </a:t>
            </a:r>
            <a:r>
              <a:rPr lang="en-US" sz="2000" spc="-5" dirty="0">
                <a:cs typeface="Comic Sans MS"/>
              </a:rPr>
              <a:t>d</a:t>
            </a:r>
            <a:r>
              <a:rPr lang="en-US" sz="2000" spc="-20" dirty="0">
                <a:cs typeface="Comic Sans MS"/>
              </a:rPr>
              <a:t>e</a:t>
            </a:r>
            <a:r>
              <a:rPr lang="en-US" sz="2000" spc="-15" dirty="0">
                <a:cs typeface="Comic Sans MS"/>
              </a:rPr>
              <a:t>c</a:t>
            </a:r>
            <a:r>
              <a:rPr lang="en-US" sz="2000" spc="-10" dirty="0">
                <a:cs typeface="Comic Sans MS"/>
              </a:rPr>
              <a:t>a</a:t>
            </a:r>
            <a:r>
              <a:rPr lang="en-US" sz="2000" spc="-15" dirty="0">
                <a:cs typeface="Comic Sans MS"/>
              </a:rPr>
              <a:t>y </a:t>
            </a:r>
            <a:r>
              <a:rPr lang="en-US" sz="2000" spc="15" dirty="0">
                <a:cs typeface="Comic Sans MS"/>
              </a:rPr>
              <a:t>(</a:t>
            </a:r>
            <a:r>
              <a:rPr lang="en-US" sz="2000" spc="-10" dirty="0">
                <a:cs typeface="Comic Sans MS"/>
              </a:rPr>
              <a:t>n</a:t>
            </a:r>
            <a:r>
              <a:rPr lang="en-US" sz="2000" spc="-15" dirty="0">
                <a:cs typeface="Comic Sans MS"/>
              </a:rPr>
              <a:t>ot necessarily</a:t>
            </a:r>
            <a:r>
              <a:rPr lang="en-US" sz="2000" spc="5" dirty="0">
                <a:cs typeface="Comic Sans MS"/>
              </a:rPr>
              <a:t> </a:t>
            </a:r>
            <a:r>
              <a:rPr lang="en-US" sz="2000" dirty="0">
                <a:cs typeface="Comic Sans MS"/>
              </a:rPr>
              <a:t>f</a:t>
            </a:r>
            <a:r>
              <a:rPr lang="en-US" sz="2000" spc="-10" dirty="0">
                <a:cs typeface="Comic Sans MS"/>
              </a:rPr>
              <a:t>ull</a:t>
            </a:r>
            <a:r>
              <a:rPr lang="en-US" sz="2000" spc="10" dirty="0">
                <a:cs typeface="Comic Sans MS"/>
              </a:rPr>
              <a:t> </a:t>
            </a:r>
            <a:r>
              <a:rPr lang="en-US" sz="2000" spc="-15" dirty="0">
                <a:cs typeface="Comic Sans MS"/>
              </a:rPr>
              <a:t>rec</a:t>
            </a:r>
            <a:r>
              <a:rPr lang="en-US" sz="2000" spc="-10" dirty="0">
                <a:cs typeface="Comic Sans MS"/>
              </a:rPr>
              <a:t>on</a:t>
            </a:r>
            <a:r>
              <a:rPr lang="en-US" sz="2000" spc="-15" dirty="0">
                <a:cs typeface="Comic Sans MS"/>
              </a:rPr>
              <a:t>s</a:t>
            </a:r>
            <a:r>
              <a:rPr lang="en-US" sz="2000" spc="5" dirty="0">
                <a:cs typeface="Comic Sans MS"/>
              </a:rPr>
              <a:t>t</a:t>
            </a:r>
            <a:r>
              <a:rPr lang="en-US" sz="2000" spc="-5" dirty="0">
                <a:cs typeface="Comic Sans MS"/>
              </a:rPr>
              <a:t>ru</a:t>
            </a:r>
            <a:r>
              <a:rPr lang="en-US" sz="2000" spc="10" dirty="0">
                <a:cs typeface="Comic Sans MS"/>
              </a:rPr>
              <a:t>c</a:t>
            </a:r>
            <a:r>
              <a:rPr lang="en-US" sz="2000" spc="-5" dirty="0">
                <a:cs typeface="Comic Sans MS"/>
              </a:rPr>
              <a:t>t</a:t>
            </a:r>
            <a:r>
              <a:rPr lang="en-US" sz="2000" spc="5" dirty="0">
                <a:cs typeface="Comic Sans MS"/>
              </a:rPr>
              <a:t>i</a:t>
            </a:r>
            <a:r>
              <a:rPr lang="en-US" sz="2000" spc="-5" dirty="0">
                <a:cs typeface="Comic Sans MS"/>
              </a:rPr>
              <a:t>o</a:t>
            </a:r>
            <a:r>
              <a:rPr lang="en-US" sz="2000" spc="25" dirty="0">
                <a:cs typeface="Comic Sans MS"/>
              </a:rPr>
              <a:t>n</a:t>
            </a:r>
            <a:r>
              <a:rPr lang="en-US" sz="2000" dirty="0">
                <a:cs typeface="Comic Sans MS"/>
              </a:rPr>
              <a:t>).</a:t>
            </a:r>
          </a:p>
          <a:p>
            <a:pPr marL="514350" indent="-514350">
              <a:buFont typeface="+mj-lt"/>
              <a:buAutoNum type="arabicPeriod"/>
            </a:pPr>
            <a:r>
              <a:rPr lang="en-US" sz="2000" spc="-5" dirty="0">
                <a:cs typeface="Comic Sans MS"/>
              </a:rPr>
              <a:t>R</a:t>
            </a:r>
            <a:r>
              <a:rPr lang="en-US" sz="2000" spc="-10" dirty="0">
                <a:cs typeface="Comic Sans MS"/>
              </a:rPr>
              <a:t>e</a:t>
            </a:r>
            <a:r>
              <a:rPr lang="en-US" sz="2000" spc="-15" dirty="0">
                <a:cs typeface="Comic Sans MS"/>
              </a:rPr>
              <a:t>c</a:t>
            </a:r>
            <a:r>
              <a:rPr lang="en-US" sz="2000" spc="-10" dirty="0">
                <a:cs typeface="Comic Sans MS"/>
              </a:rPr>
              <a:t>ons</a:t>
            </a:r>
            <a:r>
              <a:rPr lang="en-US" sz="2000" spc="-5" dirty="0">
                <a:cs typeface="Comic Sans MS"/>
              </a:rPr>
              <a:t>tr</a:t>
            </a:r>
            <a:r>
              <a:rPr lang="en-US" sz="2000" spc="5" dirty="0">
                <a:cs typeface="Comic Sans MS"/>
              </a:rPr>
              <a:t>u</a:t>
            </a:r>
            <a:r>
              <a:rPr lang="en-US" sz="2000" spc="-15" dirty="0">
                <a:cs typeface="Comic Sans MS"/>
              </a:rPr>
              <a:t>c</a:t>
            </a:r>
            <a:r>
              <a:rPr lang="en-US" sz="2000" dirty="0">
                <a:cs typeface="Comic Sans MS"/>
              </a:rPr>
              <a:t>t</a:t>
            </a:r>
            <a:r>
              <a:rPr lang="en-US" sz="2000" spc="5" dirty="0">
                <a:cs typeface="Comic Sans MS"/>
              </a:rPr>
              <a:t> </a:t>
            </a:r>
            <a:r>
              <a:rPr lang="en-US" sz="2000" spc="10" dirty="0" err="1">
                <a:cs typeface="Comic Sans MS"/>
              </a:rPr>
              <a:t>B</a:t>
            </a:r>
            <a:r>
              <a:rPr lang="en-US" sz="2000" baseline="-31400" dirty="0" err="1">
                <a:cs typeface="Comic Sans MS"/>
              </a:rPr>
              <a:t>t</a:t>
            </a:r>
            <a:r>
              <a:rPr lang="en-US" sz="2000" spc="7" baseline="-31400" dirty="0" err="1">
                <a:cs typeface="Comic Sans MS"/>
              </a:rPr>
              <a:t>a</a:t>
            </a:r>
            <a:r>
              <a:rPr lang="en-US" sz="2000" baseline="-31400" dirty="0" err="1">
                <a:cs typeface="Comic Sans MS"/>
              </a:rPr>
              <a:t>g</a:t>
            </a:r>
            <a:r>
              <a:rPr lang="en-US" sz="2000" baseline="-31400" dirty="0">
                <a:cs typeface="Comic Sans MS"/>
              </a:rPr>
              <a:t> </a:t>
            </a:r>
            <a:r>
              <a:rPr lang="en-US" sz="2000" spc="-142" baseline="-31400" dirty="0">
                <a:cs typeface="Comic Sans MS"/>
              </a:rPr>
              <a:t> </a:t>
            </a:r>
            <a:r>
              <a:rPr lang="en-US" sz="2000" dirty="0">
                <a:cs typeface="Comic Sans MS"/>
              </a:rPr>
              <a:t>d</a:t>
            </a:r>
            <a:r>
              <a:rPr lang="en-US" sz="2000" spc="-25" dirty="0">
                <a:cs typeface="Comic Sans MS"/>
              </a:rPr>
              <a:t>e</a:t>
            </a:r>
            <a:r>
              <a:rPr lang="en-US" sz="2000" spc="-15" dirty="0">
                <a:cs typeface="Comic Sans MS"/>
              </a:rPr>
              <a:t>c</a:t>
            </a:r>
            <a:r>
              <a:rPr lang="en-US" sz="2000" spc="-20" dirty="0">
                <a:cs typeface="Comic Sans MS"/>
              </a:rPr>
              <a:t>a</a:t>
            </a:r>
            <a:r>
              <a:rPr lang="en-US" sz="2000" spc="-15" dirty="0">
                <a:cs typeface="Comic Sans MS"/>
              </a:rPr>
              <a:t>y</a:t>
            </a:r>
            <a:r>
              <a:rPr lang="en-US" sz="2000" spc="5" dirty="0">
                <a:cs typeface="Comic Sans MS"/>
              </a:rPr>
              <a:t> </a:t>
            </a:r>
            <a:r>
              <a:rPr lang="en-US" sz="2000" spc="-5" dirty="0">
                <a:cs typeface="Comic Sans MS"/>
              </a:rPr>
              <a:t>v</a:t>
            </a:r>
            <a:r>
              <a:rPr lang="en-US" sz="2000" spc="-25" dirty="0">
                <a:cs typeface="Comic Sans MS"/>
              </a:rPr>
              <a:t>e</a:t>
            </a:r>
            <a:r>
              <a:rPr lang="en-US" sz="2000" spc="-5" dirty="0">
                <a:cs typeface="Comic Sans MS"/>
              </a:rPr>
              <a:t>r</a:t>
            </a:r>
            <a:r>
              <a:rPr lang="en-US" sz="2000" spc="5" dirty="0">
                <a:cs typeface="Comic Sans MS"/>
              </a:rPr>
              <a:t>t</a:t>
            </a:r>
            <a:r>
              <a:rPr lang="en-US" sz="2000" spc="-25" dirty="0">
                <a:cs typeface="Comic Sans MS"/>
              </a:rPr>
              <a:t>e</a:t>
            </a:r>
            <a:r>
              <a:rPr lang="en-US" sz="2000" dirty="0">
                <a:cs typeface="Comic Sans MS"/>
              </a:rPr>
              <a:t>x</a:t>
            </a:r>
            <a:r>
              <a:rPr lang="en-US" sz="2000" spc="20" dirty="0">
                <a:cs typeface="Comic Sans MS"/>
              </a:rPr>
              <a:t> </a:t>
            </a:r>
            <a:r>
              <a:rPr lang="en-US" sz="2000" dirty="0">
                <a:cs typeface="Arial"/>
              </a:rPr>
              <a:t>→</a:t>
            </a:r>
            <a:r>
              <a:rPr lang="en-US" sz="2000" spc="25" dirty="0">
                <a:cs typeface="Arial"/>
              </a:rPr>
              <a:t> </a:t>
            </a:r>
            <a:r>
              <a:rPr lang="en-US" sz="2000" dirty="0">
                <a:cs typeface="Comic Sans MS"/>
              </a:rPr>
              <a:t>f</a:t>
            </a:r>
            <a:r>
              <a:rPr lang="en-US" sz="2000" spc="-5" dirty="0">
                <a:cs typeface="Comic Sans MS"/>
              </a:rPr>
              <a:t>i</a:t>
            </a:r>
            <a:r>
              <a:rPr lang="en-US" sz="2000" spc="5" dirty="0">
                <a:cs typeface="Comic Sans MS"/>
              </a:rPr>
              <a:t>x</a:t>
            </a:r>
            <a:r>
              <a:rPr lang="en-US" sz="2000" spc="-15" dirty="0">
                <a:cs typeface="Comic Sans MS"/>
              </a:rPr>
              <a:t>es</a:t>
            </a:r>
            <a:r>
              <a:rPr lang="en-US" sz="2000" spc="-5" dirty="0">
                <a:cs typeface="Comic Sans MS"/>
              </a:rPr>
              <a:t> </a:t>
            </a:r>
            <a:r>
              <a:rPr lang="en-US" sz="2000" spc="5" dirty="0">
                <a:cs typeface="Comic Sans MS"/>
              </a:rPr>
              <a:t>t</a:t>
            </a:r>
            <a:r>
              <a:rPr lang="en-US" sz="2000" spc="-15" dirty="0">
                <a:cs typeface="Comic Sans MS"/>
              </a:rPr>
              <a:t>=</a:t>
            </a:r>
            <a:r>
              <a:rPr lang="en-US" sz="2000" dirty="0">
                <a:cs typeface="Comic Sans MS"/>
              </a:rPr>
              <a:t>0</a:t>
            </a:r>
            <a:r>
              <a:rPr lang="en-US" sz="2000" spc="5" dirty="0">
                <a:cs typeface="Comic Sans MS"/>
              </a:rPr>
              <a:t> </a:t>
            </a:r>
            <a:r>
              <a:rPr lang="en-US" sz="2000" dirty="0">
                <a:cs typeface="Comic Sans MS"/>
              </a:rPr>
              <a:t>f</a:t>
            </a:r>
            <a:r>
              <a:rPr lang="en-US" sz="2000" spc="-5" dirty="0">
                <a:cs typeface="Comic Sans MS"/>
              </a:rPr>
              <a:t>o</a:t>
            </a:r>
            <a:r>
              <a:rPr lang="en-US" sz="2000" dirty="0">
                <a:cs typeface="Comic Sans MS"/>
              </a:rPr>
              <a:t>r</a:t>
            </a:r>
            <a:r>
              <a:rPr lang="en-US" sz="2000" spc="10" dirty="0">
                <a:cs typeface="Comic Sans MS"/>
              </a:rPr>
              <a:t> </a:t>
            </a:r>
            <a:r>
              <a:rPr lang="en-US" sz="2000" spc="-20" dirty="0">
                <a:cs typeface="Comic Sans MS"/>
              </a:rPr>
              <a:t>os</a:t>
            </a:r>
            <a:r>
              <a:rPr lang="en-US" sz="2000" spc="-15" dirty="0">
                <a:cs typeface="Comic Sans MS"/>
              </a:rPr>
              <a:t>c</a:t>
            </a:r>
            <a:r>
              <a:rPr lang="en-US" sz="2000" spc="5" dirty="0">
                <a:cs typeface="Comic Sans MS"/>
              </a:rPr>
              <a:t>i</a:t>
            </a:r>
            <a:r>
              <a:rPr lang="en-US" sz="2000" spc="-10" dirty="0">
                <a:cs typeface="Comic Sans MS"/>
              </a:rPr>
              <a:t>ll</a:t>
            </a:r>
            <a:r>
              <a:rPr lang="en-US" sz="2000" spc="-20" dirty="0">
                <a:cs typeface="Comic Sans MS"/>
              </a:rPr>
              <a:t>a</a:t>
            </a:r>
            <a:r>
              <a:rPr lang="en-US" sz="2000" spc="5" dirty="0">
                <a:cs typeface="Comic Sans MS"/>
              </a:rPr>
              <a:t>ti</a:t>
            </a:r>
            <a:r>
              <a:rPr lang="en-US" sz="2000" spc="-5" dirty="0">
                <a:cs typeface="Comic Sans MS"/>
              </a:rPr>
              <a:t>o</a:t>
            </a:r>
            <a:r>
              <a:rPr lang="en-US" sz="2000" dirty="0">
                <a:cs typeface="Comic Sans MS"/>
              </a:rPr>
              <a:t>n</a:t>
            </a:r>
            <a:r>
              <a:rPr lang="en-US" sz="2000" spc="-10" dirty="0">
                <a:cs typeface="Comic Sans MS"/>
              </a:rPr>
              <a:t> m</a:t>
            </a:r>
            <a:r>
              <a:rPr lang="en-US" sz="2000" spc="-25" dirty="0">
                <a:cs typeface="Comic Sans MS"/>
              </a:rPr>
              <a:t>e</a:t>
            </a:r>
            <a:r>
              <a:rPr lang="en-US" sz="2000" spc="-15" dirty="0">
                <a:cs typeface="Comic Sans MS"/>
              </a:rPr>
              <a:t>as</a:t>
            </a:r>
            <a:r>
              <a:rPr lang="en-US" sz="2000" dirty="0">
                <a:cs typeface="Comic Sans MS"/>
              </a:rPr>
              <a:t>ure</a:t>
            </a:r>
            <a:r>
              <a:rPr lang="en-US" sz="2000" spc="-25" dirty="0">
                <a:cs typeface="Comic Sans MS"/>
              </a:rPr>
              <a:t>m</a:t>
            </a:r>
            <a:r>
              <a:rPr lang="en-US" sz="2000" spc="-15" dirty="0">
                <a:cs typeface="Comic Sans MS"/>
              </a:rPr>
              <a:t>e</a:t>
            </a:r>
            <a:r>
              <a:rPr lang="en-US" sz="2000" spc="-10" dirty="0">
                <a:cs typeface="Comic Sans MS"/>
              </a:rPr>
              <a:t>n</a:t>
            </a:r>
            <a:r>
              <a:rPr lang="en-US" sz="2000" dirty="0">
                <a:cs typeface="Comic Sans MS"/>
              </a:rPr>
              <a:t>t </a:t>
            </a:r>
            <a:r>
              <a:rPr lang="en-US" sz="2000" spc="-5" dirty="0">
                <a:cs typeface="Comic Sans MS"/>
              </a:rPr>
              <a:t>i</a:t>
            </a:r>
            <a:r>
              <a:rPr lang="en-US" sz="2000" dirty="0">
                <a:cs typeface="Comic Sans MS"/>
              </a:rPr>
              <a:t>nf</a:t>
            </a:r>
            <a:r>
              <a:rPr lang="en-US" sz="2000" spc="-25" dirty="0">
                <a:cs typeface="Comic Sans MS"/>
              </a:rPr>
              <a:t>e</a:t>
            </a:r>
            <a:r>
              <a:rPr lang="en-US" sz="2000" dirty="0">
                <a:cs typeface="Comic Sans MS"/>
              </a:rPr>
              <a:t>r</a:t>
            </a:r>
            <a:r>
              <a:rPr lang="en-US" sz="2000" spc="-5" dirty="0">
                <a:cs typeface="Comic Sans MS"/>
              </a:rPr>
              <a:t> </a:t>
            </a:r>
            <a:r>
              <a:rPr lang="en-US" sz="2000" dirty="0">
                <a:cs typeface="Comic Sans MS"/>
              </a:rPr>
              <a:t>flavor</a:t>
            </a:r>
            <a:r>
              <a:rPr lang="en-US" sz="2000" spc="-5" dirty="0">
                <a:cs typeface="Comic Sans MS"/>
              </a:rPr>
              <a:t> </a:t>
            </a:r>
            <a:r>
              <a:rPr lang="en-US" sz="2000" spc="-10" dirty="0">
                <a:cs typeface="Comic Sans MS"/>
              </a:rPr>
              <a:t>o</a:t>
            </a:r>
            <a:r>
              <a:rPr lang="en-US" sz="2000" dirty="0">
                <a:cs typeface="Comic Sans MS"/>
              </a:rPr>
              <a:t>f </a:t>
            </a:r>
            <a:r>
              <a:rPr lang="en-US" sz="2000" spc="15" dirty="0" err="1">
                <a:cs typeface="Comic Sans MS"/>
              </a:rPr>
              <a:t>B</a:t>
            </a:r>
            <a:r>
              <a:rPr lang="en-US" sz="2000" baseline="-31400" dirty="0" err="1">
                <a:cs typeface="Comic Sans MS"/>
              </a:rPr>
              <a:t>t</a:t>
            </a:r>
            <a:r>
              <a:rPr lang="en-US" sz="2000" spc="7" baseline="-31400" dirty="0" err="1">
                <a:cs typeface="Comic Sans MS"/>
              </a:rPr>
              <a:t>a</a:t>
            </a:r>
            <a:r>
              <a:rPr lang="en-US" sz="2000" baseline="-31400" dirty="0" err="1">
                <a:cs typeface="Comic Sans MS"/>
              </a:rPr>
              <a:t>g</a:t>
            </a:r>
            <a:r>
              <a:rPr lang="en-US" sz="2000" baseline="-31400" dirty="0">
                <a:cs typeface="Comic Sans MS"/>
              </a:rPr>
              <a:t> </a:t>
            </a:r>
            <a:r>
              <a:rPr lang="en-US" sz="2000" spc="-142" baseline="-31400" dirty="0">
                <a:cs typeface="Comic Sans MS"/>
              </a:rPr>
              <a:t> </a:t>
            </a:r>
            <a:r>
              <a:rPr lang="en-US" sz="2000" spc="-20" dirty="0">
                <a:cs typeface="Comic Sans MS"/>
              </a:rPr>
              <a:t>a</a:t>
            </a:r>
            <a:r>
              <a:rPr lang="en-US" sz="2000" dirty="0">
                <a:cs typeface="Comic Sans MS"/>
              </a:rPr>
              <a:t>t</a:t>
            </a:r>
            <a:r>
              <a:rPr lang="en-US" sz="2000" spc="5" dirty="0">
                <a:cs typeface="Comic Sans MS"/>
              </a:rPr>
              <a:t> i</a:t>
            </a:r>
            <a:r>
              <a:rPr lang="en-US" sz="2000" spc="-5" dirty="0">
                <a:cs typeface="Comic Sans MS"/>
              </a:rPr>
              <a:t>t</a:t>
            </a:r>
            <a:r>
              <a:rPr lang="en-US" sz="2000" spc="-10" dirty="0">
                <a:cs typeface="Comic Sans MS"/>
              </a:rPr>
              <a:t>s</a:t>
            </a:r>
            <a:r>
              <a:rPr lang="en-US" sz="2000" dirty="0">
                <a:cs typeface="Comic Sans MS"/>
              </a:rPr>
              <a:t> </a:t>
            </a:r>
            <a:r>
              <a:rPr lang="en-US" sz="2000" spc="-5" dirty="0">
                <a:cs typeface="Comic Sans MS"/>
              </a:rPr>
              <a:t>d</a:t>
            </a:r>
            <a:r>
              <a:rPr lang="en-US" sz="2000" spc="-25" dirty="0">
                <a:cs typeface="Comic Sans MS"/>
              </a:rPr>
              <a:t>e</a:t>
            </a:r>
            <a:r>
              <a:rPr lang="en-US" sz="2000" spc="-5" dirty="0">
                <a:cs typeface="Comic Sans MS"/>
              </a:rPr>
              <a:t>c</a:t>
            </a:r>
            <a:r>
              <a:rPr lang="en-US" sz="2000" spc="-20" dirty="0">
                <a:cs typeface="Comic Sans MS"/>
              </a:rPr>
              <a:t>a</a:t>
            </a:r>
            <a:r>
              <a:rPr lang="en-US" sz="2000" spc="-15" dirty="0">
                <a:cs typeface="Comic Sans MS"/>
              </a:rPr>
              <a:t>y</a:t>
            </a:r>
            <a:r>
              <a:rPr lang="en-US" sz="2000" spc="15" dirty="0">
                <a:cs typeface="Comic Sans MS"/>
              </a:rPr>
              <a:t> </a:t>
            </a:r>
            <a:r>
              <a:rPr lang="en-US" sz="2000" dirty="0">
                <a:cs typeface="Arial"/>
              </a:rPr>
              <a:t>→</a:t>
            </a:r>
            <a:r>
              <a:rPr lang="en-US" sz="2000" spc="25" dirty="0">
                <a:cs typeface="Arial"/>
              </a:rPr>
              <a:t> </a:t>
            </a:r>
            <a:r>
              <a:rPr lang="en-US" sz="2000" dirty="0">
                <a:cs typeface="Comic Sans MS"/>
              </a:rPr>
              <a:t>f</a:t>
            </a:r>
            <a:r>
              <a:rPr lang="en-US" sz="2000" spc="5" dirty="0">
                <a:cs typeface="Comic Sans MS"/>
              </a:rPr>
              <a:t>i</a:t>
            </a:r>
            <a:r>
              <a:rPr lang="en-US" sz="2000" spc="-5" dirty="0">
                <a:cs typeface="Comic Sans MS"/>
              </a:rPr>
              <a:t>x</a:t>
            </a:r>
            <a:r>
              <a:rPr lang="en-US" sz="2000" dirty="0">
                <a:cs typeface="Comic Sans MS"/>
              </a:rPr>
              <a:t>e</a:t>
            </a:r>
            <a:r>
              <a:rPr lang="en-US" sz="2000" spc="-10" dirty="0">
                <a:cs typeface="Comic Sans MS"/>
              </a:rPr>
              <a:t>s</a:t>
            </a:r>
            <a:r>
              <a:rPr lang="en-US" sz="2000" spc="-5" dirty="0">
                <a:cs typeface="Comic Sans MS"/>
              </a:rPr>
              <a:t> </a:t>
            </a:r>
            <a:r>
              <a:rPr lang="en-US" sz="2000" dirty="0">
                <a:cs typeface="Comic Sans MS"/>
              </a:rPr>
              <a:t>flavor</a:t>
            </a:r>
            <a:r>
              <a:rPr lang="en-US" sz="2000" spc="-5" dirty="0">
                <a:cs typeface="Comic Sans MS"/>
              </a:rPr>
              <a:t> </a:t>
            </a:r>
            <a:r>
              <a:rPr lang="en-US" sz="2000" spc="-10" dirty="0">
                <a:cs typeface="Comic Sans MS"/>
              </a:rPr>
              <a:t>o</a:t>
            </a:r>
            <a:r>
              <a:rPr lang="en-US" sz="2000" dirty="0">
                <a:cs typeface="Comic Sans MS"/>
              </a:rPr>
              <a:t>f </a:t>
            </a:r>
            <a:r>
              <a:rPr lang="en-US" sz="2000" spc="35" dirty="0" err="1">
                <a:cs typeface="Comic Sans MS"/>
              </a:rPr>
              <a:t>B</a:t>
            </a:r>
            <a:r>
              <a:rPr lang="en-US" sz="2000" baseline="-31400" dirty="0" err="1">
                <a:cs typeface="Comic Sans MS"/>
              </a:rPr>
              <a:t>rec</a:t>
            </a:r>
            <a:r>
              <a:rPr lang="en-US" sz="2000" baseline="-31400" dirty="0">
                <a:cs typeface="Comic Sans MS"/>
              </a:rPr>
              <a:t> </a:t>
            </a:r>
            <a:r>
              <a:rPr lang="en-US" sz="2000" spc="-127" baseline="-31400" dirty="0">
                <a:cs typeface="Comic Sans MS"/>
              </a:rPr>
              <a:t> </a:t>
            </a:r>
            <a:r>
              <a:rPr lang="en-US" sz="2000" spc="-20" dirty="0">
                <a:cs typeface="Comic Sans MS"/>
              </a:rPr>
              <a:t>a</a:t>
            </a:r>
            <a:r>
              <a:rPr lang="en-US" sz="2000" dirty="0">
                <a:cs typeface="Comic Sans MS"/>
              </a:rPr>
              <a:t>t</a:t>
            </a:r>
            <a:r>
              <a:rPr lang="en-US" sz="2000" spc="5" dirty="0">
                <a:cs typeface="Comic Sans MS"/>
              </a:rPr>
              <a:t> t</a:t>
            </a:r>
            <a:r>
              <a:rPr lang="en-US" sz="2000" spc="-5" dirty="0">
                <a:cs typeface="Comic Sans MS"/>
              </a:rPr>
              <a:t>=0.</a:t>
            </a:r>
            <a:endParaRPr lang="en-US" sz="2000" dirty="0">
              <a:cs typeface="Comic Sans MS"/>
            </a:endParaRPr>
          </a:p>
          <a:p>
            <a:pPr marL="514350" indent="-514350">
              <a:buFont typeface="+mj-lt"/>
              <a:buAutoNum type="arabicPeriod"/>
            </a:pPr>
            <a:r>
              <a:rPr lang="en-US" sz="2000" spc="10" dirty="0" err="1">
                <a:cs typeface="Comic Sans MS"/>
              </a:rPr>
              <a:t>B</a:t>
            </a:r>
            <a:r>
              <a:rPr lang="en-US" sz="2000" spc="15" baseline="-31400" dirty="0" err="1">
                <a:cs typeface="Comic Sans MS"/>
              </a:rPr>
              <a:t>r</a:t>
            </a:r>
            <a:r>
              <a:rPr lang="en-US" sz="2000" baseline="-31400" dirty="0" err="1">
                <a:cs typeface="Comic Sans MS"/>
              </a:rPr>
              <a:t>ec</a:t>
            </a:r>
            <a:r>
              <a:rPr lang="en-US" sz="2000" baseline="-31400" dirty="0">
                <a:cs typeface="Comic Sans MS"/>
              </a:rPr>
              <a:t> </a:t>
            </a:r>
            <a:r>
              <a:rPr lang="en-US" sz="2000" spc="-20" dirty="0">
                <a:cs typeface="Comic Sans MS"/>
              </a:rPr>
              <a:t>os</a:t>
            </a:r>
            <a:r>
              <a:rPr lang="en-US" sz="2000" spc="-15" dirty="0">
                <a:cs typeface="Comic Sans MS"/>
              </a:rPr>
              <a:t>c</a:t>
            </a:r>
            <a:r>
              <a:rPr lang="en-US" sz="2000" spc="5" dirty="0">
                <a:cs typeface="Comic Sans MS"/>
              </a:rPr>
              <a:t>i</a:t>
            </a:r>
            <a:r>
              <a:rPr lang="en-US" sz="2000" spc="-10" dirty="0">
                <a:cs typeface="Comic Sans MS"/>
              </a:rPr>
              <a:t>lla</a:t>
            </a:r>
            <a:r>
              <a:rPr lang="en-US" sz="2000" spc="5" dirty="0">
                <a:cs typeface="Comic Sans MS"/>
              </a:rPr>
              <a:t>t</a:t>
            </a:r>
            <a:r>
              <a:rPr lang="en-US" sz="2000" spc="-10" dirty="0">
                <a:cs typeface="Comic Sans MS"/>
              </a:rPr>
              <a:t>e</a:t>
            </a:r>
            <a:r>
              <a:rPr lang="en-US" sz="2000" dirty="0">
                <a:cs typeface="Comic Sans MS"/>
              </a:rPr>
              <a:t>d</a:t>
            </a:r>
            <a:r>
              <a:rPr lang="en-US" sz="2000" spc="-5" dirty="0">
                <a:cs typeface="Comic Sans MS"/>
              </a:rPr>
              <a:t> (</a:t>
            </a:r>
            <a:r>
              <a:rPr lang="en-US" sz="2000" dirty="0">
                <a:cs typeface="Comic Sans MS"/>
              </a:rPr>
              <a:t>n</a:t>
            </a:r>
            <a:r>
              <a:rPr lang="en-US" sz="2000" spc="-5" dirty="0">
                <a:cs typeface="Comic Sans MS"/>
              </a:rPr>
              <a:t>o</a:t>
            </a:r>
            <a:r>
              <a:rPr lang="en-US" sz="2000" dirty="0">
                <a:cs typeface="Comic Sans MS"/>
              </a:rPr>
              <a:t>t</a:t>
            </a:r>
            <a:r>
              <a:rPr lang="en-US" sz="2000" spc="5" dirty="0">
                <a:cs typeface="Comic Sans MS"/>
              </a:rPr>
              <a:t> </a:t>
            </a:r>
            <a:r>
              <a:rPr lang="en-US" sz="2000" spc="-20" dirty="0">
                <a:cs typeface="Comic Sans MS"/>
              </a:rPr>
              <a:t>os</a:t>
            </a:r>
            <a:r>
              <a:rPr lang="en-US" sz="2000" spc="-5" dirty="0">
                <a:cs typeface="Comic Sans MS"/>
              </a:rPr>
              <a:t>ci</a:t>
            </a:r>
            <a:r>
              <a:rPr lang="en-US" sz="2000" dirty="0">
                <a:cs typeface="Comic Sans MS"/>
              </a:rPr>
              <a:t>l</a:t>
            </a:r>
            <a:r>
              <a:rPr lang="en-US" sz="2000" spc="-10" dirty="0">
                <a:cs typeface="Comic Sans MS"/>
              </a:rPr>
              <a:t>la</a:t>
            </a:r>
            <a:r>
              <a:rPr lang="en-US" sz="2000" spc="5" dirty="0">
                <a:cs typeface="Comic Sans MS"/>
              </a:rPr>
              <a:t>t</a:t>
            </a:r>
            <a:r>
              <a:rPr lang="en-US" sz="2000" spc="-10" dirty="0">
                <a:cs typeface="Comic Sans MS"/>
              </a:rPr>
              <a:t>e</a:t>
            </a:r>
            <a:r>
              <a:rPr lang="en-US" sz="2000" dirty="0">
                <a:cs typeface="Comic Sans MS"/>
              </a:rPr>
              <a:t>d)</a:t>
            </a:r>
            <a:r>
              <a:rPr lang="en-US" sz="2000" spc="-5" dirty="0">
                <a:cs typeface="Comic Sans MS"/>
              </a:rPr>
              <a:t> i</a:t>
            </a:r>
            <a:r>
              <a:rPr lang="en-US" sz="2000" dirty="0">
                <a:cs typeface="Comic Sans MS"/>
              </a:rPr>
              <a:t>f </a:t>
            </a:r>
            <a:r>
              <a:rPr lang="en-US" sz="2000" spc="-20" dirty="0">
                <a:cs typeface="Comic Sans MS"/>
              </a:rPr>
              <a:t>oppos</a:t>
            </a:r>
            <a:r>
              <a:rPr lang="en-US" sz="2000" spc="5" dirty="0">
                <a:cs typeface="Comic Sans MS"/>
              </a:rPr>
              <a:t>it</a:t>
            </a:r>
            <a:r>
              <a:rPr lang="en-US" sz="2000" dirty="0">
                <a:cs typeface="Comic Sans MS"/>
              </a:rPr>
              <a:t>e</a:t>
            </a:r>
            <a:r>
              <a:rPr lang="en-US" sz="2000" spc="-10" dirty="0">
                <a:cs typeface="Comic Sans MS"/>
              </a:rPr>
              <a:t> </a:t>
            </a:r>
            <a:r>
              <a:rPr lang="en-US" sz="2000" spc="-5" dirty="0">
                <a:cs typeface="Comic Sans MS"/>
              </a:rPr>
              <a:t>(</a:t>
            </a:r>
            <a:r>
              <a:rPr lang="en-US" sz="2000" spc="-15" dirty="0">
                <a:cs typeface="Comic Sans MS"/>
              </a:rPr>
              <a:t>s</a:t>
            </a:r>
            <a:r>
              <a:rPr lang="en-US" sz="2000" spc="-10" dirty="0">
                <a:cs typeface="Comic Sans MS"/>
              </a:rPr>
              <a:t>a</a:t>
            </a:r>
            <a:r>
              <a:rPr lang="en-US" sz="2000" spc="-20" dirty="0">
                <a:cs typeface="Comic Sans MS"/>
              </a:rPr>
              <a:t>m</a:t>
            </a:r>
            <a:r>
              <a:rPr lang="en-US" sz="2000" spc="-10" dirty="0">
                <a:cs typeface="Comic Sans MS"/>
              </a:rPr>
              <a:t>e</a:t>
            </a:r>
            <a:r>
              <a:rPr lang="en-US" sz="2000" dirty="0">
                <a:cs typeface="Comic Sans MS"/>
              </a:rPr>
              <a:t>)</a:t>
            </a:r>
            <a:r>
              <a:rPr lang="en-US" sz="2000" spc="-5" dirty="0">
                <a:cs typeface="Comic Sans MS"/>
              </a:rPr>
              <a:t> </a:t>
            </a:r>
            <a:r>
              <a:rPr lang="en-US" sz="2000" dirty="0">
                <a:cs typeface="Comic Sans MS"/>
              </a:rPr>
              <a:t>flavor</a:t>
            </a:r>
            <a:r>
              <a:rPr lang="en-US" sz="2000" spc="-10" dirty="0">
                <a:cs typeface="Comic Sans MS"/>
              </a:rPr>
              <a:t> a</a:t>
            </a:r>
            <a:r>
              <a:rPr lang="en-US" sz="2000" dirty="0">
                <a:cs typeface="Comic Sans MS"/>
              </a:rPr>
              <a:t>t</a:t>
            </a:r>
            <a:r>
              <a:rPr lang="en-US" sz="2000" spc="-5" dirty="0">
                <a:cs typeface="Comic Sans MS"/>
              </a:rPr>
              <a:t> </a:t>
            </a:r>
            <a:r>
              <a:rPr lang="en-US" sz="2000" spc="5" dirty="0">
                <a:cs typeface="Comic Sans MS"/>
              </a:rPr>
              <a:t>t</a:t>
            </a:r>
            <a:r>
              <a:rPr lang="en-US" sz="2000" spc="-5" dirty="0">
                <a:cs typeface="Comic Sans MS"/>
              </a:rPr>
              <a:t>=</a:t>
            </a:r>
            <a:r>
              <a:rPr lang="en-US" sz="2000" dirty="0">
                <a:cs typeface="Comic Sans MS"/>
              </a:rPr>
              <a:t>0</a:t>
            </a:r>
            <a:r>
              <a:rPr lang="en-US" sz="2000" spc="-5" dirty="0">
                <a:cs typeface="Comic Sans MS"/>
              </a:rPr>
              <a:t> </a:t>
            </a:r>
            <a:r>
              <a:rPr lang="en-US" sz="2000" spc="-10" dirty="0">
                <a:cs typeface="Comic Sans MS"/>
              </a:rPr>
              <a:t>an</a:t>
            </a:r>
            <a:r>
              <a:rPr lang="en-US" sz="2000" dirty="0">
                <a:cs typeface="Comic Sans MS"/>
              </a:rPr>
              <a:t>d</a:t>
            </a:r>
            <a:r>
              <a:rPr lang="en-US" sz="2000" spc="-5" dirty="0">
                <a:cs typeface="Comic Sans MS"/>
              </a:rPr>
              <a:t> </a:t>
            </a:r>
            <a:r>
              <a:rPr lang="en-US" sz="2000" dirty="0">
                <a:cs typeface="Comic Sans MS"/>
              </a:rPr>
              <a:t>d</a:t>
            </a:r>
            <a:r>
              <a:rPr lang="en-US" sz="2000" spc="-10" dirty="0">
                <a:cs typeface="Comic Sans MS"/>
              </a:rPr>
              <a:t>e</a:t>
            </a:r>
            <a:r>
              <a:rPr lang="en-US" sz="2000" spc="-5" dirty="0">
                <a:cs typeface="Comic Sans MS"/>
              </a:rPr>
              <a:t>c</a:t>
            </a:r>
            <a:r>
              <a:rPr lang="en-US" sz="2000" spc="-20" dirty="0">
                <a:cs typeface="Comic Sans MS"/>
              </a:rPr>
              <a:t>ay</a:t>
            </a:r>
            <a:r>
              <a:rPr lang="en-US" sz="2000" dirty="0">
                <a:cs typeface="Comic Sans MS"/>
              </a:rPr>
              <a:t>.</a:t>
            </a:r>
          </a:p>
          <a:p>
            <a:pPr marL="514350" indent="-514350">
              <a:buFont typeface="+mj-lt"/>
              <a:buAutoNum type="arabicPeriod"/>
            </a:pPr>
            <a:r>
              <a:rPr lang="en-US" sz="2000" spc="-15" dirty="0">
                <a:cs typeface="Comic Sans MS"/>
              </a:rPr>
              <a:t>C</a:t>
            </a:r>
            <a:r>
              <a:rPr lang="en-US" sz="2000" spc="-10" dirty="0">
                <a:cs typeface="Comic Sans MS"/>
              </a:rPr>
              <a:t>alcu</a:t>
            </a:r>
            <a:r>
              <a:rPr lang="en-US" sz="2000" dirty="0">
                <a:cs typeface="Comic Sans MS"/>
              </a:rPr>
              <a:t>l</a:t>
            </a:r>
            <a:r>
              <a:rPr lang="en-US" sz="2000" spc="-20" dirty="0">
                <a:cs typeface="Comic Sans MS"/>
              </a:rPr>
              <a:t>a</a:t>
            </a:r>
            <a:r>
              <a:rPr lang="en-US" sz="2000" spc="-5" dirty="0">
                <a:cs typeface="Comic Sans MS"/>
              </a:rPr>
              <a:t>t</a:t>
            </a:r>
            <a:r>
              <a:rPr lang="en-US" sz="2000" dirty="0">
                <a:cs typeface="Comic Sans MS"/>
              </a:rPr>
              <a:t>e</a:t>
            </a:r>
            <a:r>
              <a:rPr lang="en-US" sz="2000" spc="-10" dirty="0">
                <a:cs typeface="Comic Sans MS"/>
              </a:rPr>
              <a:t> o</a:t>
            </a:r>
            <a:r>
              <a:rPr lang="en-US" sz="2000" spc="-15" dirty="0">
                <a:cs typeface="Comic Sans MS"/>
              </a:rPr>
              <a:t>sc</a:t>
            </a:r>
            <a:r>
              <a:rPr lang="en-US" sz="2000" spc="-5" dirty="0">
                <a:cs typeface="Comic Sans MS"/>
              </a:rPr>
              <a:t>i</a:t>
            </a:r>
            <a:r>
              <a:rPr lang="en-US" sz="2000" dirty="0">
                <a:cs typeface="Comic Sans MS"/>
              </a:rPr>
              <a:t>ll</a:t>
            </a:r>
            <a:r>
              <a:rPr lang="en-US" sz="2000" spc="-20" dirty="0">
                <a:cs typeface="Comic Sans MS"/>
              </a:rPr>
              <a:t>a</a:t>
            </a:r>
            <a:r>
              <a:rPr lang="en-US" sz="2000" spc="-5" dirty="0">
                <a:cs typeface="Comic Sans MS"/>
              </a:rPr>
              <a:t>t</a:t>
            </a:r>
            <a:r>
              <a:rPr lang="en-US" sz="2000" spc="5" dirty="0">
                <a:cs typeface="Comic Sans MS"/>
              </a:rPr>
              <a:t>i</a:t>
            </a:r>
            <a:r>
              <a:rPr lang="en-US" sz="2000" spc="-5" dirty="0">
                <a:cs typeface="Comic Sans MS"/>
              </a:rPr>
              <a:t>o</a:t>
            </a:r>
            <a:r>
              <a:rPr lang="en-US" sz="2000" dirty="0">
                <a:cs typeface="Comic Sans MS"/>
              </a:rPr>
              <a:t>n</a:t>
            </a:r>
            <a:r>
              <a:rPr lang="en-US" sz="2000" spc="-10" dirty="0">
                <a:cs typeface="Comic Sans MS"/>
              </a:rPr>
              <a:t> </a:t>
            </a:r>
            <a:r>
              <a:rPr lang="en-US" sz="2000" spc="5" dirty="0">
                <a:cs typeface="Comic Sans MS"/>
              </a:rPr>
              <a:t>t</a:t>
            </a:r>
            <a:r>
              <a:rPr lang="en-US" sz="2000" spc="-5" dirty="0">
                <a:cs typeface="Comic Sans MS"/>
              </a:rPr>
              <a:t>i</a:t>
            </a:r>
            <a:r>
              <a:rPr lang="en-US" sz="2000" dirty="0">
                <a:cs typeface="Comic Sans MS"/>
              </a:rPr>
              <a:t>me</a:t>
            </a:r>
            <a:r>
              <a:rPr lang="en-US" sz="2000" spc="-10" dirty="0">
                <a:cs typeface="Comic Sans MS"/>
              </a:rPr>
              <a:t> </a:t>
            </a:r>
            <a:r>
              <a:rPr lang="en-US" sz="2000" dirty="0">
                <a:cs typeface="Comic Sans MS"/>
              </a:rPr>
              <a:t>f</a:t>
            </a:r>
            <a:r>
              <a:rPr lang="en-US" sz="2000" spc="-5" dirty="0">
                <a:cs typeface="Comic Sans MS"/>
              </a:rPr>
              <a:t>r</a:t>
            </a:r>
            <a:r>
              <a:rPr lang="en-US" sz="2000" spc="5" dirty="0">
                <a:cs typeface="Comic Sans MS"/>
              </a:rPr>
              <a:t>o</a:t>
            </a:r>
            <a:r>
              <a:rPr lang="en-US" sz="2000" spc="-20" dirty="0">
                <a:cs typeface="Comic Sans MS"/>
              </a:rPr>
              <a:t>m</a:t>
            </a:r>
            <a:r>
              <a:rPr lang="en-US" sz="2000" spc="-5" dirty="0">
                <a:cs typeface="Comic Sans MS"/>
              </a:rPr>
              <a:t> </a:t>
            </a:r>
            <a:r>
              <a:rPr lang="en-US" sz="2000" spc="35" dirty="0" err="1">
                <a:cs typeface="Comic Sans MS"/>
              </a:rPr>
              <a:t>B</a:t>
            </a:r>
            <a:r>
              <a:rPr lang="en-US" sz="2000" spc="15" baseline="-31400" dirty="0" err="1">
                <a:cs typeface="Comic Sans MS"/>
              </a:rPr>
              <a:t>r</a:t>
            </a:r>
            <a:r>
              <a:rPr lang="en-US" sz="2000" baseline="-31400" dirty="0" err="1">
                <a:cs typeface="Comic Sans MS"/>
              </a:rPr>
              <a:t>ec</a:t>
            </a:r>
            <a:r>
              <a:rPr lang="en-US" sz="2000" baseline="-31400" dirty="0">
                <a:cs typeface="Comic Sans MS"/>
              </a:rPr>
              <a:t> </a:t>
            </a:r>
            <a:r>
              <a:rPr lang="en-US" sz="2000" spc="-202" baseline="-31400" dirty="0">
                <a:cs typeface="Comic Sans MS"/>
              </a:rPr>
              <a:t> </a:t>
            </a:r>
            <a:r>
              <a:rPr lang="en-US" sz="2000" spc="-20" dirty="0">
                <a:cs typeface="Comic Sans MS"/>
              </a:rPr>
              <a:t>mom</a:t>
            </a:r>
            <a:r>
              <a:rPr lang="en-US" sz="2000" spc="-5" dirty="0">
                <a:cs typeface="Comic Sans MS"/>
              </a:rPr>
              <a:t>e</a:t>
            </a:r>
            <a:r>
              <a:rPr lang="en-US" sz="2000" spc="-10" dirty="0">
                <a:cs typeface="Comic Sans MS"/>
              </a:rPr>
              <a:t>n</a:t>
            </a:r>
            <a:r>
              <a:rPr lang="en-US" sz="2000" spc="5" dirty="0">
                <a:cs typeface="Comic Sans MS"/>
              </a:rPr>
              <a:t>tu</a:t>
            </a:r>
            <a:r>
              <a:rPr lang="en-US" sz="2000" spc="-20" dirty="0">
                <a:cs typeface="Comic Sans MS"/>
              </a:rPr>
              <a:t>m</a:t>
            </a:r>
            <a:r>
              <a:rPr lang="en-US" sz="2000" spc="-5" dirty="0">
                <a:cs typeface="Comic Sans MS"/>
              </a:rPr>
              <a:t> </a:t>
            </a:r>
            <a:r>
              <a:rPr lang="en-US" sz="2000" spc="-10" dirty="0">
                <a:cs typeface="Comic Sans MS"/>
              </a:rPr>
              <a:t>an</a:t>
            </a:r>
            <a:r>
              <a:rPr lang="en-US" sz="2000" dirty="0">
                <a:cs typeface="Comic Sans MS"/>
              </a:rPr>
              <a:t>d</a:t>
            </a:r>
            <a:r>
              <a:rPr lang="el-GR" sz="2000" i="1" dirty="0"/>
              <a:t> Δ</a:t>
            </a:r>
            <a:r>
              <a:rPr lang="en-US" sz="2000" dirty="0">
                <a:cs typeface="Comic Sans MS"/>
              </a:rPr>
              <a:t>z </a:t>
            </a:r>
            <a:r>
              <a:rPr lang="en-US" sz="2000" spc="-5" dirty="0">
                <a:cs typeface="Comic Sans MS"/>
              </a:rPr>
              <a:t>o</a:t>
            </a:r>
            <a:r>
              <a:rPr lang="en-US" sz="2000" dirty="0">
                <a:cs typeface="Comic Sans MS"/>
              </a:rPr>
              <a:t>f </a:t>
            </a:r>
            <a:r>
              <a:rPr lang="en-US" sz="2000" spc="-5" dirty="0">
                <a:cs typeface="Comic Sans MS"/>
              </a:rPr>
              <a:t>d</a:t>
            </a:r>
            <a:r>
              <a:rPr lang="en-US" sz="2000" spc="-20" dirty="0">
                <a:cs typeface="Comic Sans MS"/>
              </a:rPr>
              <a:t>e</a:t>
            </a:r>
            <a:r>
              <a:rPr lang="en-US" sz="2000" spc="-15" dirty="0">
                <a:cs typeface="Comic Sans MS"/>
              </a:rPr>
              <a:t>c</a:t>
            </a:r>
            <a:r>
              <a:rPr lang="en-US" sz="2000" spc="-10" dirty="0">
                <a:cs typeface="Comic Sans MS"/>
              </a:rPr>
              <a:t>a</a:t>
            </a:r>
            <a:r>
              <a:rPr lang="en-US" sz="2000" spc="-15" dirty="0">
                <a:cs typeface="Comic Sans MS"/>
              </a:rPr>
              <a:t>y</a:t>
            </a:r>
            <a:r>
              <a:rPr lang="en-US" sz="2000" spc="-10" dirty="0">
                <a:cs typeface="Comic Sans MS"/>
              </a:rPr>
              <a:t> </a:t>
            </a:r>
            <a:r>
              <a:rPr lang="en-US" sz="2000" spc="-5" dirty="0">
                <a:cs typeface="Comic Sans MS"/>
              </a:rPr>
              <a:t>v</a:t>
            </a:r>
            <a:r>
              <a:rPr lang="en-US" sz="2000" spc="-10" dirty="0">
                <a:cs typeface="Comic Sans MS"/>
              </a:rPr>
              <a:t>e</a:t>
            </a:r>
            <a:r>
              <a:rPr lang="en-US" sz="2000" spc="-5" dirty="0">
                <a:cs typeface="Comic Sans MS"/>
              </a:rPr>
              <a:t>r</a:t>
            </a:r>
            <a:r>
              <a:rPr lang="en-US" sz="2000" spc="5" dirty="0">
                <a:cs typeface="Comic Sans MS"/>
              </a:rPr>
              <a:t>ti</a:t>
            </a:r>
            <a:r>
              <a:rPr lang="en-US" sz="2000" spc="-15" dirty="0">
                <a:cs typeface="Comic Sans MS"/>
              </a:rPr>
              <a:t>c</a:t>
            </a:r>
            <a:r>
              <a:rPr lang="en-US" sz="2000" spc="-10" dirty="0">
                <a:cs typeface="Comic Sans MS"/>
              </a:rPr>
              <a:t>es.</a:t>
            </a:r>
            <a:endParaRPr lang="en-US" sz="2000" dirty="0">
              <a:cs typeface="Comic Sans MS"/>
            </a:endParaRPr>
          </a:p>
          <a:p>
            <a:endParaRPr lang="en-US" sz="20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66</a:t>
            </a:fld>
            <a:endParaRPr lang="en-US" altLang="x-none"/>
          </a:p>
        </p:txBody>
      </p:sp>
      <p:pic>
        <p:nvPicPr>
          <p:cNvPr id="102" name="Picture 1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784" y="188641"/>
            <a:ext cx="6328354" cy="2978385"/>
          </a:xfrm>
          <a:prstGeom prst="rect">
            <a:avLst/>
          </a:prstGeom>
        </p:spPr>
      </p:pic>
      <p:sp>
        <p:nvSpPr>
          <p:cNvPr id="2" name="Title 1"/>
          <p:cNvSpPr>
            <a:spLocks noGrp="1"/>
          </p:cNvSpPr>
          <p:nvPr>
            <p:ph type="title"/>
          </p:nvPr>
        </p:nvSpPr>
        <p:spPr>
          <a:xfrm>
            <a:off x="1559496" y="44624"/>
            <a:ext cx="3271054" cy="756320"/>
          </a:xfrm>
          <a:solidFill>
            <a:schemeClr val="bg1"/>
          </a:solidFill>
        </p:spPr>
        <p:txBody>
          <a:bodyPr/>
          <a:lstStyle/>
          <a:p>
            <a:r>
              <a:rPr lang="en-US" b="1" dirty="0">
                <a:solidFill>
                  <a:srgbClr val="A50021"/>
                </a:solidFill>
              </a:rPr>
              <a:t>B-factories</a:t>
            </a:r>
            <a:endParaRPr lang="en-US" dirty="0"/>
          </a:p>
        </p:txBody>
      </p:sp>
      <p:sp>
        <p:nvSpPr>
          <p:cNvPr id="103" name="Rectangle 102"/>
          <p:cNvSpPr/>
          <p:nvPr/>
        </p:nvSpPr>
        <p:spPr bwMode="auto">
          <a:xfrm>
            <a:off x="3863752" y="1628800"/>
            <a:ext cx="479648"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1" hangingPunct="1">
              <a:spcBef>
                <a:spcPct val="20000"/>
              </a:spcBef>
              <a:buFontTx/>
              <a:buChar char="•"/>
            </a:pPr>
            <a:endParaRPr lang="en-US"/>
          </a:p>
        </p:txBody>
      </p:sp>
      <p:sp>
        <p:nvSpPr>
          <p:cNvPr id="10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0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1057678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367" y="92818"/>
            <a:ext cx="5812949" cy="756320"/>
          </a:xfrm>
        </p:spPr>
        <p:txBody>
          <a:bodyPr/>
          <a:lstStyle/>
          <a:p>
            <a:r>
              <a:rPr lang="en-US" sz="3200" b="1" dirty="0">
                <a:solidFill>
                  <a:srgbClr val="A50021"/>
                </a:solidFill>
              </a:rPr>
              <a:t>The </a:t>
            </a:r>
            <a:r>
              <a:rPr lang="en-US" sz="3200" b="1" dirty="0" err="1">
                <a:solidFill>
                  <a:srgbClr val="A50021"/>
                </a:solidFill>
              </a:rPr>
              <a:t>BaBar</a:t>
            </a:r>
            <a:r>
              <a:rPr lang="en-US" sz="3200" b="1" dirty="0">
                <a:solidFill>
                  <a:srgbClr val="A50021"/>
                </a:solidFill>
              </a:rPr>
              <a:t> spectrometer</a:t>
            </a:r>
            <a:endParaRPr lang="en-US" sz="32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67</a:t>
            </a:fld>
            <a:endParaRPr lang="en-US" altLang="x-none"/>
          </a:p>
        </p:txBody>
      </p:sp>
      <p:grpSp>
        <p:nvGrpSpPr>
          <p:cNvPr id="58" name="Group 57"/>
          <p:cNvGrpSpPr/>
          <p:nvPr/>
        </p:nvGrpSpPr>
        <p:grpSpPr>
          <a:xfrm>
            <a:off x="1981201" y="585626"/>
            <a:ext cx="8028483" cy="5482114"/>
            <a:chOff x="-541204" y="495693"/>
            <a:chExt cx="10850110" cy="6861298"/>
          </a:xfrm>
        </p:grpSpPr>
        <p:sp>
          <p:nvSpPr>
            <p:cNvPr id="8" name="object 5"/>
            <p:cNvSpPr/>
            <p:nvPr/>
          </p:nvSpPr>
          <p:spPr>
            <a:xfrm>
              <a:off x="938848" y="2085339"/>
              <a:ext cx="7466330" cy="4756150"/>
            </a:xfrm>
            <a:prstGeom prst="rect">
              <a:avLst/>
            </a:prstGeom>
            <a:blipFill>
              <a:blip r:embed="rId2" cstate="print"/>
              <a:stretch>
                <a:fillRect/>
              </a:stretch>
            </a:blipFill>
          </p:spPr>
          <p:txBody>
            <a:bodyPr wrap="square" lIns="0" tIns="0" rIns="0" bIns="0" rtlCol="0"/>
            <a:lstStyle/>
            <a:p>
              <a:endParaRPr/>
            </a:p>
          </p:txBody>
        </p:sp>
        <p:sp>
          <p:nvSpPr>
            <p:cNvPr id="9" name="object 6"/>
            <p:cNvSpPr txBox="1"/>
            <p:nvPr/>
          </p:nvSpPr>
          <p:spPr>
            <a:xfrm>
              <a:off x="7775259" y="3017882"/>
              <a:ext cx="2304891" cy="385207"/>
            </a:xfrm>
            <a:prstGeom prst="rect">
              <a:avLst/>
            </a:prstGeom>
          </p:spPr>
          <p:txBody>
            <a:bodyPr vert="horz" wrap="square" lIns="0" tIns="0" rIns="0" bIns="0" rtlCol="0">
              <a:spAutoFit/>
            </a:bodyPr>
            <a:lstStyle/>
            <a:p>
              <a:pPr marL="12700"/>
              <a:r>
                <a:rPr b="1" dirty="0">
                  <a:solidFill>
                    <a:srgbClr val="0099FF"/>
                  </a:solidFill>
                  <a:cs typeface="Comic Sans MS"/>
                </a:rPr>
                <a:t>e</a:t>
              </a:r>
              <a:r>
                <a:rPr sz="2100" b="1" baseline="31746" dirty="0">
                  <a:solidFill>
                    <a:srgbClr val="0099FF"/>
                  </a:solidFill>
                  <a:cs typeface="Comic Sans MS"/>
                </a:rPr>
                <a:t>+</a:t>
              </a:r>
              <a:r>
                <a:rPr sz="2100" b="1" spc="-157" baseline="31746" dirty="0">
                  <a:solidFill>
                    <a:srgbClr val="0099FF"/>
                  </a:solidFill>
                  <a:cs typeface="Comic Sans MS"/>
                </a:rPr>
                <a:t> </a:t>
              </a:r>
              <a:r>
                <a:rPr b="1" spc="-5" dirty="0">
                  <a:solidFill>
                    <a:srgbClr val="0099FF"/>
                  </a:solidFill>
                  <a:cs typeface="Comic Sans MS"/>
                </a:rPr>
                <a:t>[</a:t>
              </a:r>
              <a:r>
                <a:rPr b="1" spc="5" dirty="0">
                  <a:solidFill>
                    <a:srgbClr val="0099FF"/>
                  </a:solidFill>
                  <a:cs typeface="Comic Sans MS"/>
                </a:rPr>
                <a:t>3</a:t>
              </a:r>
              <a:r>
                <a:rPr b="1" spc="-20" dirty="0">
                  <a:solidFill>
                    <a:srgbClr val="0099FF"/>
                  </a:solidFill>
                  <a:cs typeface="Comic Sans MS"/>
                </a:rPr>
                <a:t>.</a:t>
              </a:r>
              <a:r>
                <a:rPr b="1" dirty="0">
                  <a:solidFill>
                    <a:srgbClr val="0099FF"/>
                  </a:solidFill>
                  <a:cs typeface="Comic Sans MS"/>
                </a:rPr>
                <a:t>1</a:t>
              </a:r>
              <a:r>
                <a:rPr b="1" spc="-5" dirty="0">
                  <a:solidFill>
                    <a:srgbClr val="0099FF"/>
                  </a:solidFill>
                  <a:cs typeface="Comic Sans MS"/>
                </a:rPr>
                <a:t> </a:t>
              </a:r>
              <a:r>
                <a:rPr b="1" spc="-10" dirty="0">
                  <a:solidFill>
                    <a:srgbClr val="0099FF"/>
                  </a:solidFill>
                  <a:cs typeface="Comic Sans MS"/>
                </a:rPr>
                <a:t>GeV</a:t>
              </a:r>
              <a:r>
                <a:rPr b="1" dirty="0">
                  <a:solidFill>
                    <a:srgbClr val="0099FF"/>
                  </a:solidFill>
                  <a:cs typeface="Comic Sans MS"/>
                </a:rPr>
                <a:t>]</a:t>
              </a:r>
              <a:endParaRPr dirty="0">
                <a:cs typeface="Comic Sans MS"/>
              </a:endParaRPr>
            </a:p>
          </p:txBody>
        </p:sp>
        <p:sp>
          <p:nvSpPr>
            <p:cNvPr id="10" name="object 7"/>
            <p:cNvSpPr txBox="1"/>
            <p:nvPr/>
          </p:nvSpPr>
          <p:spPr>
            <a:xfrm>
              <a:off x="-541204" y="5769972"/>
              <a:ext cx="1788662" cy="385207"/>
            </a:xfrm>
            <a:prstGeom prst="rect">
              <a:avLst/>
            </a:prstGeom>
          </p:spPr>
          <p:txBody>
            <a:bodyPr vert="horz" wrap="square" lIns="0" tIns="0" rIns="0" bIns="0" rtlCol="0">
              <a:spAutoFit/>
            </a:bodyPr>
            <a:lstStyle/>
            <a:p>
              <a:pPr marL="12700"/>
              <a:r>
                <a:rPr b="1" dirty="0">
                  <a:solidFill>
                    <a:srgbClr val="EA603C"/>
                  </a:solidFill>
                  <a:cs typeface="Comic Sans MS"/>
                </a:rPr>
                <a:t>e</a:t>
              </a:r>
              <a:r>
                <a:rPr sz="2100" b="1" baseline="31746" dirty="0">
                  <a:solidFill>
                    <a:srgbClr val="EA603C"/>
                  </a:solidFill>
                  <a:cs typeface="Comic Sans MS"/>
                </a:rPr>
                <a:t>-</a:t>
              </a:r>
              <a:r>
                <a:rPr sz="2100" b="1" spc="-157" baseline="31746" dirty="0">
                  <a:solidFill>
                    <a:srgbClr val="EA603C"/>
                  </a:solidFill>
                  <a:cs typeface="Comic Sans MS"/>
                </a:rPr>
                <a:t> </a:t>
              </a:r>
              <a:r>
                <a:rPr b="1" spc="-5" dirty="0">
                  <a:solidFill>
                    <a:srgbClr val="EA603C"/>
                  </a:solidFill>
                  <a:cs typeface="Comic Sans MS"/>
                </a:rPr>
                <a:t>[</a:t>
              </a:r>
              <a:r>
                <a:rPr b="1" dirty="0">
                  <a:solidFill>
                    <a:srgbClr val="EA603C"/>
                  </a:solidFill>
                  <a:cs typeface="Comic Sans MS"/>
                </a:rPr>
                <a:t>9</a:t>
              </a:r>
              <a:r>
                <a:rPr b="1" spc="-5" dirty="0">
                  <a:solidFill>
                    <a:srgbClr val="EA603C"/>
                  </a:solidFill>
                  <a:cs typeface="Comic Sans MS"/>
                </a:rPr>
                <a:t> </a:t>
              </a:r>
              <a:r>
                <a:rPr b="1" spc="-10" dirty="0">
                  <a:solidFill>
                    <a:srgbClr val="EA603C"/>
                  </a:solidFill>
                  <a:cs typeface="Comic Sans MS"/>
                </a:rPr>
                <a:t>GeV</a:t>
              </a:r>
              <a:r>
                <a:rPr b="1" dirty="0">
                  <a:solidFill>
                    <a:srgbClr val="EA603C"/>
                  </a:solidFill>
                  <a:cs typeface="Comic Sans MS"/>
                </a:rPr>
                <a:t>]</a:t>
              </a:r>
              <a:endParaRPr dirty="0">
                <a:cs typeface="Comic Sans MS"/>
              </a:endParaRPr>
            </a:p>
          </p:txBody>
        </p:sp>
        <p:sp>
          <p:nvSpPr>
            <p:cNvPr id="11" name="object 8"/>
            <p:cNvSpPr/>
            <p:nvPr/>
          </p:nvSpPr>
          <p:spPr>
            <a:xfrm>
              <a:off x="726759" y="4748529"/>
              <a:ext cx="3012440" cy="806450"/>
            </a:xfrm>
            <a:custGeom>
              <a:avLst/>
              <a:gdLst/>
              <a:ahLst/>
              <a:cxnLst/>
              <a:rect l="l" t="t" r="r" b="b"/>
              <a:pathLst>
                <a:path w="3012440" h="806450">
                  <a:moveTo>
                    <a:pt x="0" y="806450"/>
                  </a:moveTo>
                  <a:lnTo>
                    <a:pt x="3012440" y="0"/>
                  </a:lnTo>
                </a:path>
              </a:pathLst>
            </a:custGeom>
            <a:ln w="54610">
              <a:solidFill>
                <a:srgbClr val="EA603C"/>
              </a:solidFill>
            </a:ln>
          </p:spPr>
          <p:txBody>
            <a:bodyPr wrap="square" lIns="0" tIns="0" rIns="0" bIns="0" rtlCol="0"/>
            <a:lstStyle/>
            <a:p>
              <a:endParaRPr/>
            </a:p>
          </p:txBody>
        </p:sp>
        <p:sp>
          <p:nvSpPr>
            <p:cNvPr id="12" name="object 9"/>
            <p:cNvSpPr/>
            <p:nvPr/>
          </p:nvSpPr>
          <p:spPr>
            <a:xfrm>
              <a:off x="3707449" y="4672329"/>
              <a:ext cx="255270" cy="157480"/>
            </a:xfrm>
            <a:custGeom>
              <a:avLst/>
              <a:gdLst/>
              <a:ahLst/>
              <a:cxnLst/>
              <a:rect l="l" t="t" r="r" b="b"/>
              <a:pathLst>
                <a:path w="255270" h="157479">
                  <a:moveTo>
                    <a:pt x="0" y="0"/>
                  </a:moveTo>
                  <a:lnTo>
                    <a:pt x="41910" y="157480"/>
                  </a:lnTo>
                  <a:lnTo>
                    <a:pt x="255270" y="16510"/>
                  </a:lnTo>
                  <a:lnTo>
                    <a:pt x="0" y="0"/>
                  </a:lnTo>
                  <a:close/>
                </a:path>
              </a:pathLst>
            </a:custGeom>
            <a:solidFill>
              <a:srgbClr val="EA603C"/>
            </a:solidFill>
          </p:spPr>
          <p:txBody>
            <a:bodyPr wrap="square" lIns="0" tIns="0" rIns="0" bIns="0" rtlCol="0"/>
            <a:lstStyle/>
            <a:p>
              <a:endParaRPr/>
            </a:p>
          </p:txBody>
        </p:sp>
        <p:sp>
          <p:nvSpPr>
            <p:cNvPr id="13" name="object 10"/>
            <p:cNvSpPr/>
            <p:nvPr/>
          </p:nvSpPr>
          <p:spPr>
            <a:xfrm>
              <a:off x="5865179" y="3472179"/>
              <a:ext cx="2745740" cy="736600"/>
            </a:xfrm>
            <a:custGeom>
              <a:avLst/>
              <a:gdLst/>
              <a:ahLst/>
              <a:cxnLst/>
              <a:rect l="l" t="t" r="r" b="b"/>
              <a:pathLst>
                <a:path w="2745740" h="736600">
                  <a:moveTo>
                    <a:pt x="2745739" y="0"/>
                  </a:moveTo>
                  <a:lnTo>
                    <a:pt x="0" y="736600"/>
                  </a:lnTo>
                </a:path>
              </a:pathLst>
            </a:custGeom>
            <a:ln w="35560">
              <a:solidFill>
                <a:srgbClr val="0099FF"/>
              </a:solidFill>
            </a:ln>
          </p:spPr>
          <p:txBody>
            <a:bodyPr wrap="square" lIns="0" tIns="0" rIns="0" bIns="0" rtlCol="0"/>
            <a:lstStyle/>
            <a:p>
              <a:endParaRPr/>
            </a:p>
          </p:txBody>
        </p:sp>
        <p:sp>
          <p:nvSpPr>
            <p:cNvPr id="14" name="object 11"/>
            <p:cNvSpPr/>
            <p:nvPr/>
          </p:nvSpPr>
          <p:spPr>
            <a:xfrm>
              <a:off x="5715318" y="4154170"/>
              <a:ext cx="170180" cy="104139"/>
            </a:xfrm>
            <a:custGeom>
              <a:avLst/>
              <a:gdLst/>
              <a:ahLst/>
              <a:cxnLst/>
              <a:rect l="l" t="t" r="r" b="b"/>
              <a:pathLst>
                <a:path w="170179" h="104139">
                  <a:moveTo>
                    <a:pt x="142239" y="0"/>
                  </a:moveTo>
                  <a:lnTo>
                    <a:pt x="0" y="93979"/>
                  </a:lnTo>
                  <a:lnTo>
                    <a:pt x="170179" y="104139"/>
                  </a:lnTo>
                  <a:lnTo>
                    <a:pt x="142239" y="0"/>
                  </a:lnTo>
                  <a:close/>
                </a:path>
              </a:pathLst>
            </a:custGeom>
            <a:solidFill>
              <a:srgbClr val="0099FF"/>
            </a:solidFill>
          </p:spPr>
          <p:txBody>
            <a:bodyPr wrap="square" lIns="0" tIns="0" rIns="0" bIns="0" rtlCol="0"/>
            <a:lstStyle/>
            <a:p>
              <a:endParaRPr/>
            </a:p>
          </p:txBody>
        </p:sp>
        <p:sp>
          <p:nvSpPr>
            <p:cNvPr id="15" name="object 12"/>
            <p:cNvSpPr/>
            <p:nvPr/>
          </p:nvSpPr>
          <p:spPr>
            <a:xfrm>
              <a:off x="6011229" y="2315210"/>
              <a:ext cx="1325880" cy="820419"/>
            </a:xfrm>
            <a:custGeom>
              <a:avLst/>
              <a:gdLst/>
              <a:ahLst/>
              <a:cxnLst/>
              <a:rect l="l" t="t" r="r" b="b"/>
              <a:pathLst>
                <a:path w="1325879" h="820419">
                  <a:moveTo>
                    <a:pt x="1325879" y="0"/>
                  </a:moveTo>
                  <a:lnTo>
                    <a:pt x="0" y="820419"/>
                  </a:lnTo>
                </a:path>
              </a:pathLst>
            </a:custGeom>
            <a:ln w="35560">
              <a:solidFill>
                <a:srgbClr val="333333"/>
              </a:solidFill>
            </a:ln>
          </p:spPr>
          <p:txBody>
            <a:bodyPr wrap="square" lIns="0" tIns="0" rIns="0" bIns="0" rtlCol="0"/>
            <a:lstStyle/>
            <a:p>
              <a:endParaRPr/>
            </a:p>
          </p:txBody>
        </p:sp>
        <p:sp>
          <p:nvSpPr>
            <p:cNvPr id="16" name="object 13"/>
            <p:cNvSpPr/>
            <p:nvPr/>
          </p:nvSpPr>
          <p:spPr>
            <a:xfrm>
              <a:off x="5858829" y="3077210"/>
              <a:ext cx="193040" cy="153670"/>
            </a:xfrm>
            <a:custGeom>
              <a:avLst/>
              <a:gdLst/>
              <a:ahLst/>
              <a:cxnLst/>
              <a:rect l="l" t="t" r="r" b="b"/>
              <a:pathLst>
                <a:path w="193039" h="153669">
                  <a:moveTo>
                    <a:pt x="127000" y="0"/>
                  </a:moveTo>
                  <a:lnTo>
                    <a:pt x="0" y="153669"/>
                  </a:lnTo>
                  <a:lnTo>
                    <a:pt x="193039" y="106679"/>
                  </a:lnTo>
                  <a:lnTo>
                    <a:pt x="127000" y="0"/>
                  </a:lnTo>
                  <a:close/>
                </a:path>
              </a:pathLst>
            </a:custGeom>
            <a:solidFill>
              <a:srgbClr val="333333"/>
            </a:solidFill>
          </p:spPr>
          <p:txBody>
            <a:bodyPr wrap="square" lIns="0" tIns="0" rIns="0" bIns="0" rtlCol="0"/>
            <a:lstStyle/>
            <a:p>
              <a:endParaRPr/>
            </a:p>
          </p:txBody>
        </p:sp>
        <p:sp>
          <p:nvSpPr>
            <p:cNvPr id="17" name="object 14"/>
            <p:cNvSpPr/>
            <p:nvPr/>
          </p:nvSpPr>
          <p:spPr>
            <a:xfrm>
              <a:off x="5983288" y="2286000"/>
              <a:ext cx="1324610" cy="820419"/>
            </a:xfrm>
            <a:custGeom>
              <a:avLst/>
              <a:gdLst/>
              <a:ahLst/>
              <a:cxnLst/>
              <a:rect l="l" t="t" r="r" b="b"/>
              <a:pathLst>
                <a:path w="1324609" h="820419">
                  <a:moveTo>
                    <a:pt x="1324610" y="0"/>
                  </a:moveTo>
                  <a:lnTo>
                    <a:pt x="0" y="820420"/>
                  </a:lnTo>
                </a:path>
              </a:pathLst>
            </a:custGeom>
            <a:ln w="35560">
              <a:solidFill>
                <a:srgbClr val="FFFFCC"/>
              </a:solidFill>
            </a:ln>
          </p:spPr>
          <p:txBody>
            <a:bodyPr wrap="square" lIns="0" tIns="0" rIns="0" bIns="0" rtlCol="0"/>
            <a:lstStyle/>
            <a:p>
              <a:endParaRPr/>
            </a:p>
          </p:txBody>
        </p:sp>
        <p:sp>
          <p:nvSpPr>
            <p:cNvPr id="18" name="object 15"/>
            <p:cNvSpPr/>
            <p:nvPr/>
          </p:nvSpPr>
          <p:spPr>
            <a:xfrm>
              <a:off x="5829618" y="3048000"/>
              <a:ext cx="193040" cy="153670"/>
            </a:xfrm>
            <a:custGeom>
              <a:avLst/>
              <a:gdLst/>
              <a:ahLst/>
              <a:cxnLst/>
              <a:rect l="l" t="t" r="r" b="b"/>
              <a:pathLst>
                <a:path w="193039" h="153669">
                  <a:moveTo>
                    <a:pt x="127000" y="0"/>
                  </a:moveTo>
                  <a:lnTo>
                    <a:pt x="0" y="153670"/>
                  </a:lnTo>
                  <a:lnTo>
                    <a:pt x="193039" y="107950"/>
                  </a:lnTo>
                  <a:lnTo>
                    <a:pt x="127000" y="0"/>
                  </a:lnTo>
                  <a:close/>
                </a:path>
              </a:pathLst>
            </a:custGeom>
            <a:solidFill>
              <a:srgbClr val="FFFFCC"/>
            </a:solidFill>
          </p:spPr>
          <p:txBody>
            <a:bodyPr wrap="square" lIns="0" tIns="0" rIns="0" bIns="0" rtlCol="0"/>
            <a:lstStyle/>
            <a:p>
              <a:endParaRPr/>
            </a:p>
          </p:txBody>
        </p:sp>
        <p:sp>
          <p:nvSpPr>
            <p:cNvPr id="19" name="object 16"/>
            <p:cNvSpPr/>
            <p:nvPr/>
          </p:nvSpPr>
          <p:spPr>
            <a:xfrm>
              <a:off x="3938588" y="1990089"/>
              <a:ext cx="1352550" cy="1727200"/>
            </a:xfrm>
            <a:custGeom>
              <a:avLst/>
              <a:gdLst/>
              <a:ahLst/>
              <a:cxnLst/>
              <a:rect l="l" t="t" r="r" b="b"/>
              <a:pathLst>
                <a:path w="1352550" h="1727200">
                  <a:moveTo>
                    <a:pt x="0" y="0"/>
                  </a:moveTo>
                  <a:lnTo>
                    <a:pt x="1352550" y="1727200"/>
                  </a:lnTo>
                </a:path>
              </a:pathLst>
            </a:custGeom>
            <a:ln w="35560">
              <a:solidFill>
                <a:srgbClr val="333333"/>
              </a:solidFill>
            </a:ln>
          </p:spPr>
          <p:txBody>
            <a:bodyPr wrap="square" lIns="0" tIns="0" rIns="0" bIns="0" rtlCol="0"/>
            <a:lstStyle/>
            <a:p>
              <a:endParaRPr/>
            </a:p>
          </p:txBody>
        </p:sp>
        <p:sp>
          <p:nvSpPr>
            <p:cNvPr id="20" name="object 17"/>
            <p:cNvSpPr/>
            <p:nvPr/>
          </p:nvSpPr>
          <p:spPr>
            <a:xfrm>
              <a:off x="5236529" y="3672840"/>
              <a:ext cx="165100" cy="186690"/>
            </a:xfrm>
            <a:custGeom>
              <a:avLst/>
              <a:gdLst/>
              <a:ahLst/>
              <a:cxnLst/>
              <a:rect l="l" t="t" r="r" b="b"/>
              <a:pathLst>
                <a:path w="165100" h="186689">
                  <a:moveTo>
                    <a:pt x="99059" y="0"/>
                  </a:moveTo>
                  <a:lnTo>
                    <a:pt x="0" y="77470"/>
                  </a:lnTo>
                  <a:lnTo>
                    <a:pt x="165100" y="186689"/>
                  </a:lnTo>
                  <a:lnTo>
                    <a:pt x="99059" y="0"/>
                  </a:lnTo>
                  <a:close/>
                </a:path>
              </a:pathLst>
            </a:custGeom>
            <a:solidFill>
              <a:srgbClr val="333333"/>
            </a:solidFill>
          </p:spPr>
          <p:txBody>
            <a:bodyPr wrap="square" lIns="0" tIns="0" rIns="0" bIns="0" rtlCol="0"/>
            <a:lstStyle/>
            <a:p>
              <a:endParaRPr/>
            </a:p>
          </p:txBody>
        </p:sp>
        <p:sp>
          <p:nvSpPr>
            <p:cNvPr id="21" name="object 18"/>
            <p:cNvSpPr/>
            <p:nvPr/>
          </p:nvSpPr>
          <p:spPr>
            <a:xfrm>
              <a:off x="3966529" y="1962150"/>
              <a:ext cx="1353820" cy="1727200"/>
            </a:xfrm>
            <a:custGeom>
              <a:avLst/>
              <a:gdLst/>
              <a:ahLst/>
              <a:cxnLst/>
              <a:rect l="l" t="t" r="r" b="b"/>
              <a:pathLst>
                <a:path w="1353820" h="1727200">
                  <a:moveTo>
                    <a:pt x="0" y="0"/>
                  </a:moveTo>
                  <a:lnTo>
                    <a:pt x="1353819" y="1727200"/>
                  </a:lnTo>
                </a:path>
              </a:pathLst>
            </a:custGeom>
            <a:ln w="35560">
              <a:solidFill>
                <a:srgbClr val="FFFFCC"/>
              </a:solidFill>
            </a:ln>
          </p:spPr>
          <p:txBody>
            <a:bodyPr wrap="square" lIns="0" tIns="0" rIns="0" bIns="0" rtlCol="0"/>
            <a:lstStyle/>
            <a:p>
              <a:endParaRPr/>
            </a:p>
          </p:txBody>
        </p:sp>
        <p:sp>
          <p:nvSpPr>
            <p:cNvPr id="22" name="object 19"/>
            <p:cNvSpPr/>
            <p:nvPr/>
          </p:nvSpPr>
          <p:spPr>
            <a:xfrm>
              <a:off x="5264468" y="3643629"/>
              <a:ext cx="166370" cy="187960"/>
            </a:xfrm>
            <a:custGeom>
              <a:avLst/>
              <a:gdLst/>
              <a:ahLst/>
              <a:cxnLst/>
              <a:rect l="l" t="t" r="r" b="b"/>
              <a:pathLst>
                <a:path w="166370" h="187960">
                  <a:moveTo>
                    <a:pt x="99060" y="0"/>
                  </a:moveTo>
                  <a:lnTo>
                    <a:pt x="0" y="77470"/>
                  </a:lnTo>
                  <a:lnTo>
                    <a:pt x="166369" y="187960"/>
                  </a:lnTo>
                  <a:lnTo>
                    <a:pt x="99060" y="0"/>
                  </a:lnTo>
                  <a:close/>
                </a:path>
              </a:pathLst>
            </a:custGeom>
            <a:solidFill>
              <a:srgbClr val="FFFFCC"/>
            </a:solidFill>
          </p:spPr>
          <p:txBody>
            <a:bodyPr wrap="square" lIns="0" tIns="0" rIns="0" bIns="0" rtlCol="0"/>
            <a:lstStyle/>
            <a:p>
              <a:endParaRPr/>
            </a:p>
          </p:txBody>
        </p:sp>
        <p:sp>
          <p:nvSpPr>
            <p:cNvPr id="23" name="object 20"/>
            <p:cNvSpPr/>
            <p:nvPr/>
          </p:nvSpPr>
          <p:spPr>
            <a:xfrm>
              <a:off x="5468938" y="4278629"/>
              <a:ext cx="1789430" cy="580390"/>
            </a:xfrm>
            <a:custGeom>
              <a:avLst/>
              <a:gdLst/>
              <a:ahLst/>
              <a:cxnLst/>
              <a:rect l="l" t="t" r="r" b="b"/>
              <a:pathLst>
                <a:path w="1789429" h="580389">
                  <a:moveTo>
                    <a:pt x="1789429" y="580390"/>
                  </a:moveTo>
                  <a:lnTo>
                    <a:pt x="0" y="0"/>
                  </a:lnTo>
                </a:path>
              </a:pathLst>
            </a:custGeom>
            <a:ln w="35560">
              <a:solidFill>
                <a:srgbClr val="333333"/>
              </a:solidFill>
            </a:ln>
          </p:spPr>
          <p:txBody>
            <a:bodyPr wrap="square" lIns="0" tIns="0" rIns="0" bIns="0" rtlCol="0"/>
            <a:lstStyle/>
            <a:p>
              <a:endParaRPr/>
            </a:p>
          </p:txBody>
        </p:sp>
        <p:sp>
          <p:nvSpPr>
            <p:cNvPr id="24" name="object 21"/>
            <p:cNvSpPr/>
            <p:nvPr/>
          </p:nvSpPr>
          <p:spPr>
            <a:xfrm>
              <a:off x="5296218" y="4221479"/>
              <a:ext cx="199390" cy="119380"/>
            </a:xfrm>
            <a:custGeom>
              <a:avLst/>
              <a:gdLst/>
              <a:ahLst/>
              <a:cxnLst/>
              <a:rect l="l" t="t" r="r" b="b"/>
              <a:pathLst>
                <a:path w="199389" h="119379">
                  <a:moveTo>
                    <a:pt x="199389" y="0"/>
                  </a:moveTo>
                  <a:lnTo>
                    <a:pt x="0" y="1270"/>
                  </a:lnTo>
                  <a:lnTo>
                    <a:pt x="161289" y="119380"/>
                  </a:lnTo>
                  <a:lnTo>
                    <a:pt x="199389" y="0"/>
                  </a:lnTo>
                  <a:close/>
                </a:path>
              </a:pathLst>
            </a:custGeom>
            <a:solidFill>
              <a:srgbClr val="333333"/>
            </a:solidFill>
          </p:spPr>
          <p:txBody>
            <a:bodyPr wrap="square" lIns="0" tIns="0" rIns="0" bIns="0" rtlCol="0"/>
            <a:lstStyle/>
            <a:p>
              <a:endParaRPr/>
            </a:p>
          </p:txBody>
        </p:sp>
        <p:sp>
          <p:nvSpPr>
            <p:cNvPr id="25" name="object 22"/>
            <p:cNvSpPr/>
            <p:nvPr/>
          </p:nvSpPr>
          <p:spPr>
            <a:xfrm>
              <a:off x="5496879" y="4249420"/>
              <a:ext cx="1789430" cy="581660"/>
            </a:xfrm>
            <a:custGeom>
              <a:avLst/>
              <a:gdLst/>
              <a:ahLst/>
              <a:cxnLst/>
              <a:rect l="l" t="t" r="r" b="b"/>
              <a:pathLst>
                <a:path w="1789429" h="581660">
                  <a:moveTo>
                    <a:pt x="1789429" y="581659"/>
                  </a:moveTo>
                  <a:lnTo>
                    <a:pt x="0" y="0"/>
                  </a:lnTo>
                </a:path>
              </a:pathLst>
            </a:custGeom>
            <a:ln w="35560">
              <a:solidFill>
                <a:srgbClr val="FFFFCC"/>
              </a:solidFill>
            </a:ln>
          </p:spPr>
          <p:txBody>
            <a:bodyPr wrap="square" lIns="0" tIns="0" rIns="0" bIns="0" rtlCol="0"/>
            <a:lstStyle/>
            <a:p>
              <a:endParaRPr/>
            </a:p>
          </p:txBody>
        </p:sp>
        <p:sp>
          <p:nvSpPr>
            <p:cNvPr id="26" name="object 23"/>
            <p:cNvSpPr/>
            <p:nvPr/>
          </p:nvSpPr>
          <p:spPr>
            <a:xfrm>
              <a:off x="5325429" y="4192270"/>
              <a:ext cx="199390" cy="120650"/>
            </a:xfrm>
            <a:custGeom>
              <a:avLst/>
              <a:gdLst/>
              <a:ahLst/>
              <a:cxnLst/>
              <a:rect l="l" t="t" r="r" b="b"/>
              <a:pathLst>
                <a:path w="199389" h="120650">
                  <a:moveTo>
                    <a:pt x="199389" y="0"/>
                  </a:moveTo>
                  <a:lnTo>
                    <a:pt x="0" y="1269"/>
                  </a:lnTo>
                  <a:lnTo>
                    <a:pt x="160019" y="120649"/>
                  </a:lnTo>
                  <a:lnTo>
                    <a:pt x="199389" y="0"/>
                  </a:lnTo>
                  <a:close/>
                </a:path>
              </a:pathLst>
            </a:custGeom>
            <a:solidFill>
              <a:srgbClr val="FFFFCC"/>
            </a:solidFill>
          </p:spPr>
          <p:txBody>
            <a:bodyPr wrap="square" lIns="0" tIns="0" rIns="0" bIns="0" rtlCol="0"/>
            <a:lstStyle/>
            <a:p>
              <a:endParaRPr/>
            </a:p>
          </p:txBody>
        </p:sp>
        <p:sp>
          <p:nvSpPr>
            <p:cNvPr id="27" name="object 24"/>
            <p:cNvSpPr/>
            <p:nvPr/>
          </p:nvSpPr>
          <p:spPr>
            <a:xfrm>
              <a:off x="5013009" y="4683759"/>
              <a:ext cx="2002789" cy="1516380"/>
            </a:xfrm>
            <a:custGeom>
              <a:avLst/>
              <a:gdLst/>
              <a:ahLst/>
              <a:cxnLst/>
              <a:rect l="l" t="t" r="r" b="b"/>
              <a:pathLst>
                <a:path w="2002790" h="1516379">
                  <a:moveTo>
                    <a:pt x="2002790" y="1516380"/>
                  </a:moveTo>
                  <a:lnTo>
                    <a:pt x="0" y="0"/>
                  </a:lnTo>
                </a:path>
              </a:pathLst>
            </a:custGeom>
            <a:ln w="35560">
              <a:solidFill>
                <a:srgbClr val="333333"/>
              </a:solidFill>
            </a:ln>
          </p:spPr>
          <p:txBody>
            <a:bodyPr wrap="square" lIns="0" tIns="0" rIns="0" bIns="0" rtlCol="0"/>
            <a:lstStyle/>
            <a:p>
              <a:endParaRPr/>
            </a:p>
          </p:txBody>
        </p:sp>
        <p:sp>
          <p:nvSpPr>
            <p:cNvPr id="28" name="object 25"/>
            <p:cNvSpPr/>
            <p:nvPr/>
          </p:nvSpPr>
          <p:spPr>
            <a:xfrm>
              <a:off x="4865688" y="4570729"/>
              <a:ext cx="193040" cy="168910"/>
            </a:xfrm>
            <a:custGeom>
              <a:avLst/>
              <a:gdLst/>
              <a:ahLst/>
              <a:cxnLst/>
              <a:rect l="l" t="t" r="r" b="b"/>
              <a:pathLst>
                <a:path w="193039" h="168910">
                  <a:moveTo>
                    <a:pt x="0" y="0"/>
                  </a:moveTo>
                  <a:lnTo>
                    <a:pt x="115570" y="168910"/>
                  </a:lnTo>
                  <a:lnTo>
                    <a:pt x="193040" y="66040"/>
                  </a:lnTo>
                  <a:lnTo>
                    <a:pt x="0" y="0"/>
                  </a:lnTo>
                  <a:close/>
                </a:path>
              </a:pathLst>
            </a:custGeom>
            <a:solidFill>
              <a:srgbClr val="333333"/>
            </a:solidFill>
          </p:spPr>
          <p:txBody>
            <a:bodyPr wrap="square" lIns="0" tIns="0" rIns="0" bIns="0" rtlCol="0"/>
            <a:lstStyle/>
            <a:p>
              <a:endParaRPr/>
            </a:p>
          </p:txBody>
        </p:sp>
        <p:sp>
          <p:nvSpPr>
            <p:cNvPr id="29" name="object 26"/>
            <p:cNvSpPr/>
            <p:nvPr/>
          </p:nvSpPr>
          <p:spPr>
            <a:xfrm>
              <a:off x="5042218" y="4654550"/>
              <a:ext cx="2002789" cy="1516380"/>
            </a:xfrm>
            <a:custGeom>
              <a:avLst/>
              <a:gdLst/>
              <a:ahLst/>
              <a:cxnLst/>
              <a:rect l="l" t="t" r="r" b="b"/>
              <a:pathLst>
                <a:path w="2002790" h="1516379">
                  <a:moveTo>
                    <a:pt x="2002789" y="1516380"/>
                  </a:moveTo>
                  <a:lnTo>
                    <a:pt x="0" y="0"/>
                  </a:lnTo>
                </a:path>
              </a:pathLst>
            </a:custGeom>
            <a:ln w="35560">
              <a:solidFill>
                <a:srgbClr val="FFFFCC"/>
              </a:solidFill>
            </a:ln>
          </p:spPr>
          <p:txBody>
            <a:bodyPr wrap="square" lIns="0" tIns="0" rIns="0" bIns="0" rtlCol="0"/>
            <a:lstStyle/>
            <a:p>
              <a:endParaRPr/>
            </a:p>
          </p:txBody>
        </p:sp>
        <p:sp>
          <p:nvSpPr>
            <p:cNvPr id="30" name="object 27"/>
            <p:cNvSpPr/>
            <p:nvPr/>
          </p:nvSpPr>
          <p:spPr>
            <a:xfrm>
              <a:off x="4893629" y="4542790"/>
              <a:ext cx="194310" cy="168910"/>
            </a:xfrm>
            <a:custGeom>
              <a:avLst/>
              <a:gdLst/>
              <a:ahLst/>
              <a:cxnLst/>
              <a:rect l="l" t="t" r="r" b="b"/>
              <a:pathLst>
                <a:path w="194310" h="168910">
                  <a:moveTo>
                    <a:pt x="0" y="0"/>
                  </a:moveTo>
                  <a:lnTo>
                    <a:pt x="116839" y="168910"/>
                  </a:lnTo>
                  <a:lnTo>
                    <a:pt x="194309" y="64770"/>
                  </a:lnTo>
                  <a:lnTo>
                    <a:pt x="0" y="0"/>
                  </a:lnTo>
                  <a:close/>
                </a:path>
              </a:pathLst>
            </a:custGeom>
            <a:solidFill>
              <a:srgbClr val="FFFFCC"/>
            </a:solidFill>
          </p:spPr>
          <p:txBody>
            <a:bodyPr wrap="square" lIns="0" tIns="0" rIns="0" bIns="0" rtlCol="0"/>
            <a:lstStyle/>
            <a:p>
              <a:endParaRPr/>
            </a:p>
          </p:txBody>
        </p:sp>
        <p:sp>
          <p:nvSpPr>
            <p:cNvPr id="31" name="object 28"/>
            <p:cNvSpPr/>
            <p:nvPr/>
          </p:nvSpPr>
          <p:spPr>
            <a:xfrm>
              <a:off x="2069148" y="3343909"/>
              <a:ext cx="2731770" cy="769620"/>
            </a:xfrm>
            <a:custGeom>
              <a:avLst/>
              <a:gdLst/>
              <a:ahLst/>
              <a:cxnLst/>
              <a:rect l="l" t="t" r="r" b="b"/>
              <a:pathLst>
                <a:path w="2731770" h="769620">
                  <a:moveTo>
                    <a:pt x="0" y="0"/>
                  </a:moveTo>
                  <a:lnTo>
                    <a:pt x="2731770" y="769619"/>
                  </a:lnTo>
                </a:path>
              </a:pathLst>
            </a:custGeom>
            <a:ln w="29209">
              <a:solidFill>
                <a:srgbClr val="333333"/>
              </a:solidFill>
            </a:ln>
          </p:spPr>
          <p:txBody>
            <a:bodyPr wrap="square" lIns="0" tIns="0" rIns="0" bIns="0" rtlCol="0"/>
            <a:lstStyle/>
            <a:p>
              <a:endParaRPr/>
            </a:p>
          </p:txBody>
        </p:sp>
        <p:sp>
          <p:nvSpPr>
            <p:cNvPr id="32" name="object 29"/>
            <p:cNvSpPr/>
            <p:nvPr/>
          </p:nvSpPr>
          <p:spPr>
            <a:xfrm>
              <a:off x="4776788" y="4053840"/>
              <a:ext cx="187960" cy="115570"/>
            </a:xfrm>
            <a:custGeom>
              <a:avLst/>
              <a:gdLst/>
              <a:ahLst/>
              <a:cxnLst/>
              <a:rect l="l" t="t" r="r" b="b"/>
              <a:pathLst>
                <a:path w="187960" h="115570">
                  <a:moveTo>
                    <a:pt x="31750" y="0"/>
                  </a:moveTo>
                  <a:lnTo>
                    <a:pt x="0" y="115570"/>
                  </a:lnTo>
                  <a:lnTo>
                    <a:pt x="187960" y="105410"/>
                  </a:lnTo>
                  <a:lnTo>
                    <a:pt x="31750" y="0"/>
                  </a:lnTo>
                  <a:close/>
                </a:path>
              </a:pathLst>
            </a:custGeom>
            <a:solidFill>
              <a:srgbClr val="333333"/>
            </a:solidFill>
          </p:spPr>
          <p:txBody>
            <a:bodyPr wrap="square" lIns="0" tIns="0" rIns="0" bIns="0" rtlCol="0"/>
            <a:lstStyle/>
            <a:p>
              <a:endParaRPr/>
            </a:p>
          </p:txBody>
        </p:sp>
        <p:sp>
          <p:nvSpPr>
            <p:cNvPr id="33" name="object 30"/>
            <p:cNvSpPr/>
            <p:nvPr/>
          </p:nvSpPr>
          <p:spPr>
            <a:xfrm>
              <a:off x="2069148" y="3315970"/>
              <a:ext cx="2731770" cy="768350"/>
            </a:xfrm>
            <a:custGeom>
              <a:avLst/>
              <a:gdLst/>
              <a:ahLst/>
              <a:cxnLst/>
              <a:rect l="l" t="t" r="r" b="b"/>
              <a:pathLst>
                <a:path w="2731770" h="768350">
                  <a:moveTo>
                    <a:pt x="0" y="0"/>
                  </a:moveTo>
                  <a:lnTo>
                    <a:pt x="2731770" y="768350"/>
                  </a:lnTo>
                </a:path>
              </a:pathLst>
            </a:custGeom>
            <a:ln w="29209">
              <a:solidFill>
                <a:srgbClr val="FFFFCC"/>
              </a:solidFill>
            </a:ln>
          </p:spPr>
          <p:txBody>
            <a:bodyPr wrap="square" lIns="0" tIns="0" rIns="0" bIns="0" rtlCol="0"/>
            <a:lstStyle/>
            <a:p>
              <a:endParaRPr/>
            </a:p>
          </p:txBody>
        </p:sp>
        <p:sp>
          <p:nvSpPr>
            <p:cNvPr id="34" name="object 31"/>
            <p:cNvSpPr/>
            <p:nvPr/>
          </p:nvSpPr>
          <p:spPr>
            <a:xfrm>
              <a:off x="4776788" y="4025900"/>
              <a:ext cx="187960" cy="114300"/>
            </a:xfrm>
            <a:custGeom>
              <a:avLst/>
              <a:gdLst/>
              <a:ahLst/>
              <a:cxnLst/>
              <a:rect l="l" t="t" r="r" b="b"/>
              <a:pathLst>
                <a:path w="187960" h="114300">
                  <a:moveTo>
                    <a:pt x="31750" y="0"/>
                  </a:moveTo>
                  <a:lnTo>
                    <a:pt x="0" y="114300"/>
                  </a:lnTo>
                  <a:lnTo>
                    <a:pt x="187960" y="105410"/>
                  </a:lnTo>
                  <a:lnTo>
                    <a:pt x="31750" y="0"/>
                  </a:lnTo>
                  <a:close/>
                </a:path>
              </a:pathLst>
            </a:custGeom>
            <a:solidFill>
              <a:srgbClr val="FFFFCC"/>
            </a:solidFill>
          </p:spPr>
          <p:txBody>
            <a:bodyPr wrap="square" lIns="0" tIns="0" rIns="0" bIns="0" rtlCol="0"/>
            <a:lstStyle/>
            <a:p>
              <a:endParaRPr/>
            </a:p>
          </p:txBody>
        </p:sp>
        <p:sp>
          <p:nvSpPr>
            <p:cNvPr id="35" name="object 32"/>
            <p:cNvSpPr/>
            <p:nvPr/>
          </p:nvSpPr>
          <p:spPr>
            <a:xfrm>
              <a:off x="1850709" y="5392420"/>
              <a:ext cx="2642870" cy="1198880"/>
            </a:xfrm>
            <a:custGeom>
              <a:avLst/>
              <a:gdLst/>
              <a:ahLst/>
              <a:cxnLst/>
              <a:rect l="l" t="t" r="r" b="b"/>
              <a:pathLst>
                <a:path w="2642870" h="1198879">
                  <a:moveTo>
                    <a:pt x="0" y="1198879"/>
                  </a:moveTo>
                  <a:lnTo>
                    <a:pt x="2642870" y="0"/>
                  </a:lnTo>
                </a:path>
              </a:pathLst>
            </a:custGeom>
            <a:ln w="35560">
              <a:solidFill>
                <a:srgbClr val="333333"/>
              </a:solidFill>
            </a:ln>
          </p:spPr>
          <p:txBody>
            <a:bodyPr wrap="square" lIns="0" tIns="0" rIns="0" bIns="0" rtlCol="0"/>
            <a:lstStyle/>
            <a:p>
              <a:endParaRPr/>
            </a:p>
          </p:txBody>
        </p:sp>
        <p:sp>
          <p:nvSpPr>
            <p:cNvPr id="36" name="object 33"/>
            <p:cNvSpPr/>
            <p:nvPr/>
          </p:nvSpPr>
          <p:spPr>
            <a:xfrm>
              <a:off x="4459288" y="5316220"/>
              <a:ext cx="204470" cy="138430"/>
            </a:xfrm>
            <a:custGeom>
              <a:avLst/>
              <a:gdLst/>
              <a:ahLst/>
              <a:cxnLst/>
              <a:rect l="l" t="t" r="r" b="b"/>
              <a:pathLst>
                <a:path w="204470" h="138429">
                  <a:moveTo>
                    <a:pt x="204470" y="0"/>
                  </a:moveTo>
                  <a:lnTo>
                    <a:pt x="0" y="20319"/>
                  </a:lnTo>
                  <a:lnTo>
                    <a:pt x="53340" y="138429"/>
                  </a:lnTo>
                  <a:lnTo>
                    <a:pt x="204470" y="0"/>
                  </a:lnTo>
                  <a:close/>
                </a:path>
              </a:pathLst>
            </a:custGeom>
            <a:solidFill>
              <a:srgbClr val="333333"/>
            </a:solidFill>
          </p:spPr>
          <p:txBody>
            <a:bodyPr wrap="square" lIns="0" tIns="0" rIns="0" bIns="0" rtlCol="0"/>
            <a:lstStyle/>
            <a:p>
              <a:endParaRPr/>
            </a:p>
          </p:txBody>
        </p:sp>
        <p:sp>
          <p:nvSpPr>
            <p:cNvPr id="37" name="object 34"/>
            <p:cNvSpPr/>
            <p:nvPr/>
          </p:nvSpPr>
          <p:spPr>
            <a:xfrm>
              <a:off x="1822769" y="5363209"/>
              <a:ext cx="2642870" cy="1198880"/>
            </a:xfrm>
            <a:custGeom>
              <a:avLst/>
              <a:gdLst/>
              <a:ahLst/>
              <a:cxnLst/>
              <a:rect l="l" t="t" r="r" b="b"/>
              <a:pathLst>
                <a:path w="2642870" h="1198879">
                  <a:moveTo>
                    <a:pt x="0" y="1198880"/>
                  </a:moveTo>
                  <a:lnTo>
                    <a:pt x="2642869" y="0"/>
                  </a:lnTo>
                </a:path>
              </a:pathLst>
            </a:custGeom>
            <a:ln w="35560">
              <a:solidFill>
                <a:srgbClr val="FFFFCC"/>
              </a:solidFill>
            </a:ln>
          </p:spPr>
          <p:txBody>
            <a:bodyPr wrap="square" lIns="0" tIns="0" rIns="0" bIns="0" rtlCol="0"/>
            <a:lstStyle/>
            <a:p>
              <a:endParaRPr/>
            </a:p>
          </p:txBody>
        </p:sp>
        <p:sp>
          <p:nvSpPr>
            <p:cNvPr id="38" name="object 35"/>
            <p:cNvSpPr/>
            <p:nvPr/>
          </p:nvSpPr>
          <p:spPr>
            <a:xfrm>
              <a:off x="4430079" y="5287009"/>
              <a:ext cx="204470" cy="139700"/>
            </a:xfrm>
            <a:custGeom>
              <a:avLst/>
              <a:gdLst/>
              <a:ahLst/>
              <a:cxnLst/>
              <a:rect l="l" t="t" r="r" b="b"/>
              <a:pathLst>
                <a:path w="204470" h="139700">
                  <a:moveTo>
                    <a:pt x="204469" y="0"/>
                  </a:moveTo>
                  <a:lnTo>
                    <a:pt x="0" y="21589"/>
                  </a:lnTo>
                  <a:lnTo>
                    <a:pt x="54609" y="139700"/>
                  </a:lnTo>
                  <a:lnTo>
                    <a:pt x="204469" y="0"/>
                  </a:lnTo>
                  <a:close/>
                </a:path>
              </a:pathLst>
            </a:custGeom>
            <a:solidFill>
              <a:srgbClr val="FFFFCC"/>
            </a:solidFill>
          </p:spPr>
          <p:txBody>
            <a:bodyPr wrap="square" lIns="0" tIns="0" rIns="0" bIns="0" rtlCol="0"/>
            <a:lstStyle/>
            <a:p>
              <a:endParaRPr/>
            </a:p>
          </p:txBody>
        </p:sp>
        <p:sp>
          <p:nvSpPr>
            <p:cNvPr id="39" name="object 36"/>
            <p:cNvSpPr/>
            <p:nvPr/>
          </p:nvSpPr>
          <p:spPr>
            <a:xfrm>
              <a:off x="134939" y="245491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40" name="object 37"/>
            <p:cNvSpPr/>
            <p:nvPr/>
          </p:nvSpPr>
          <p:spPr>
            <a:xfrm>
              <a:off x="2537779" y="33401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41" name="object 38"/>
            <p:cNvSpPr txBox="1"/>
            <p:nvPr/>
          </p:nvSpPr>
          <p:spPr>
            <a:xfrm>
              <a:off x="-541204" y="2454910"/>
              <a:ext cx="3078982" cy="804360"/>
            </a:xfrm>
            <a:prstGeom prst="rect">
              <a:avLst/>
            </a:prstGeom>
            <a:solidFill>
              <a:srgbClr val="FFFFCC"/>
            </a:solidFill>
            <a:ln w="9344">
              <a:solidFill>
                <a:srgbClr val="000000"/>
              </a:solidFill>
            </a:ln>
          </p:spPr>
          <p:txBody>
            <a:bodyPr vert="horz" wrap="square" lIns="0" tIns="0" rIns="0" bIns="0" rtlCol="0">
              <a:spAutoFit/>
            </a:bodyPr>
            <a:lstStyle/>
            <a:p>
              <a:pPr marL="396240" marR="335915" indent="-54610">
                <a:lnSpc>
                  <a:spcPct val="116399"/>
                </a:lnSpc>
              </a:pPr>
              <a:r>
                <a:rPr sz="1200" b="1" spc="-20" dirty="0">
                  <a:solidFill>
                    <a:srgbClr val="00007F"/>
                  </a:solidFill>
                  <a:cs typeface="Comic Sans MS"/>
                </a:rPr>
                <a:t>C</a:t>
              </a:r>
              <a:r>
                <a:rPr sz="1200" b="1" dirty="0">
                  <a:solidFill>
                    <a:srgbClr val="00007F"/>
                  </a:solidFill>
                  <a:cs typeface="Comic Sans MS"/>
                </a:rPr>
                <a:t>h</a:t>
              </a:r>
              <a:r>
                <a:rPr sz="1200" b="1" spc="-5" dirty="0">
                  <a:solidFill>
                    <a:srgbClr val="00007F"/>
                  </a:solidFill>
                  <a:cs typeface="Comic Sans MS"/>
                </a:rPr>
                <a:t>eren</a:t>
              </a:r>
              <a:r>
                <a:rPr sz="1200" b="1" dirty="0">
                  <a:solidFill>
                    <a:srgbClr val="00007F"/>
                  </a:solidFill>
                  <a:cs typeface="Comic Sans MS"/>
                </a:rPr>
                <a:t>k</a:t>
              </a:r>
              <a:r>
                <a:rPr sz="1200" b="1" spc="-10" dirty="0">
                  <a:solidFill>
                    <a:srgbClr val="00007F"/>
                  </a:solidFill>
                  <a:cs typeface="Comic Sans MS"/>
                </a:rPr>
                <a:t>o</a:t>
              </a:r>
              <a:r>
                <a:rPr sz="1200" b="1" dirty="0">
                  <a:solidFill>
                    <a:srgbClr val="00007F"/>
                  </a:solidFill>
                  <a:cs typeface="Comic Sans MS"/>
                </a:rPr>
                <a:t>v</a:t>
              </a:r>
              <a:r>
                <a:rPr sz="1200" b="1" spc="10" dirty="0">
                  <a:solidFill>
                    <a:srgbClr val="00007F"/>
                  </a:solidFill>
                  <a:cs typeface="Comic Sans MS"/>
                </a:rPr>
                <a:t> </a:t>
              </a:r>
              <a:r>
                <a:rPr sz="1200" b="1" spc="-30" dirty="0">
                  <a:solidFill>
                    <a:srgbClr val="00007F"/>
                  </a:solidFill>
                  <a:cs typeface="Comic Sans MS"/>
                </a:rPr>
                <a:t>D</a:t>
              </a:r>
              <a:r>
                <a:rPr sz="1200" b="1" spc="-5" dirty="0">
                  <a:solidFill>
                    <a:srgbClr val="00007F"/>
                  </a:solidFill>
                  <a:cs typeface="Comic Sans MS"/>
                </a:rPr>
                <a:t>ete</a:t>
              </a:r>
              <a:r>
                <a:rPr sz="1200" b="1" spc="-15" dirty="0">
                  <a:solidFill>
                    <a:srgbClr val="00007F"/>
                  </a:solidFill>
                  <a:cs typeface="Comic Sans MS"/>
                </a:rPr>
                <a:t>ct</a:t>
              </a:r>
              <a:r>
                <a:rPr sz="1200" b="1" dirty="0">
                  <a:solidFill>
                    <a:srgbClr val="00007F"/>
                  </a:solidFill>
                  <a:cs typeface="Comic Sans MS"/>
                </a:rPr>
                <a:t>or </a:t>
              </a:r>
              <a:r>
                <a:rPr sz="1200" b="1" spc="-5" dirty="0">
                  <a:solidFill>
                    <a:srgbClr val="007F7F"/>
                  </a:solidFill>
                  <a:cs typeface="Comic Sans MS"/>
                </a:rPr>
                <a:t>14</a:t>
              </a:r>
              <a:r>
                <a:rPr sz="1200" b="1" dirty="0">
                  <a:solidFill>
                    <a:srgbClr val="007F7F"/>
                  </a:solidFill>
                  <a:cs typeface="Comic Sans MS"/>
                </a:rPr>
                <a:t>4</a:t>
              </a:r>
              <a:r>
                <a:rPr sz="1200" b="1" spc="5" dirty="0">
                  <a:solidFill>
                    <a:srgbClr val="007F7F"/>
                  </a:solidFill>
                  <a:cs typeface="Comic Sans MS"/>
                </a:rPr>
                <a:t> </a:t>
              </a:r>
              <a:r>
                <a:rPr sz="1200" b="1" spc="-10" dirty="0">
                  <a:solidFill>
                    <a:srgbClr val="007F7F"/>
                  </a:solidFill>
                  <a:cs typeface="Comic Sans MS"/>
                </a:rPr>
                <a:t>qua</a:t>
              </a:r>
              <a:r>
                <a:rPr sz="1200" b="1" spc="-5" dirty="0">
                  <a:solidFill>
                    <a:srgbClr val="007F7F"/>
                  </a:solidFill>
                  <a:cs typeface="Comic Sans MS"/>
                </a:rPr>
                <a:t>rt</a:t>
              </a:r>
              <a:r>
                <a:rPr sz="1200" b="1" dirty="0">
                  <a:solidFill>
                    <a:srgbClr val="007F7F"/>
                  </a:solidFill>
                  <a:cs typeface="Comic Sans MS"/>
                </a:rPr>
                <a:t>z</a:t>
              </a:r>
              <a:r>
                <a:rPr sz="1200" b="1" spc="5" dirty="0">
                  <a:solidFill>
                    <a:srgbClr val="007F7F"/>
                  </a:solidFill>
                  <a:cs typeface="Comic Sans MS"/>
                </a:rPr>
                <a:t> </a:t>
              </a:r>
              <a:r>
                <a:rPr sz="1200" b="1" spc="-15" dirty="0">
                  <a:solidFill>
                    <a:srgbClr val="007F7F"/>
                  </a:solidFill>
                  <a:cs typeface="Comic Sans MS"/>
                </a:rPr>
                <a:t>b</a:t>
              </a:r>
              <a:r>
                <a:rPr sz="1200" b="1" spc="-10" dirty="0">
                  <a:solidFill>
                    <a:srgbClr val="007F7F"/>
                  </a:solidFill>
                  <a:cs typeface="Comic Sans MS"/>
                </a:rPr>
                <a:t>a</a:t>
              </a:r>
              <a:r>
                <a:rPr sz="1200" b="1" spc="-5" dirty="0">
                  <a:solidFill>
                    <a:srgbClr val="007F7F"/>
                  </a:solidFill>
                  <a:cs typeface="Comic Sans MS"/>
                </a:rPr>
                <a:t>r</a:t>
              </a:r>
              <a:r>
                <a:rPr sz="1200" b="1" spc="-10" dirty="0">
                  <a:solidFill>
                    <a:srgbClr val="007F7F"/>
                  </a:solidFill>
                  <a:cs typeface="Comic Sans MS"/>
                </a:rPr>
                <a:t>s </a:t>
              </a:r>
              <a:r>
                <a:rPr sz="1200" b="1" spc="-20" dirty="0">
                  <a:solidFill>
                    <a:srgbClr val="7F0000"/>
                  </a:solidFill>
                  <a:cs typeface="Comic Sans MS"/>
                </a:rPr>
                <a:t>K</a:t>
              </a:r>
              <a:r>
                <a:rPr sz="1200" b="1" spc="-10" dirty="0">
                  <a:solidFill>
                    <a:srgbClr val="7F0000"/>
                  </a:solidFill>
                  <a:cs typeface="Comic Sans MS"/>
                </a:rPr>
                <a:t>,</a:t>
              </a:r>
              <a:r>
                <a:rPr sz="1200" b="1" dirty="0">
                  <a:solidFill>
                    <a:srgbClr val="7F0000"/>
                  </a:solidFill>
                  <a:cs typeface="Comic Sans MS"/>
                </a:rPr>
                <a:t> </a:t>
              </a:r>
              <a:r>
                <a:rPr sz="1200" b="1" spc="-10" dirty="0">
                  <a:solidFill>
                    <a:srgbClr val="7F0000"/>
                  </a:solidFill>
                  <a:cs typeface="Comic Sans MS"/>
                </a:rPr>
                <a:t>π,</a:t>
              </a:r>
              <a:r>
                <a:rPr sz="1200" b="1" dirty="0">
                  <a:solidFill>
                    <a:srgbClr val="7F0000"/>
                  </a:solidFill>
                  <a:cs typeface="Comic Sans MS"/>
                </a:rPr>
                <a:t> </a:t>
              </a:r>
              <a:r>
                <a:rPr sz="1200" b="1" spc="-10" dirty="0">
                  <a:solidFill>
                    <a:srgbClr val="7F0000"/>
                  </a:solidFill>
                  <a:cs typeface="Comic Sans MS"/>
                </a:rPr>
                <a:t>p</a:t>
              </a:r>
              <a:r>
                <a:rPr sz="1200" b="1" spc="10" dirty="0">
                  <a:solidFill>
                    <a:srgbClr val="7F0000"/>
                  </a:solidFill>
                  <a:cs typeface="Comic Sans MS"/>
                </a:rPr>
                <a:t> </a:t>
              </a:r>
              <a:r>
                <a:rPr sz="1200" b="1" spc="-15" dirty="0">
                  <a:solidFill>
                    <a:srgbClr val="7F0000"/>
                  </a:solidFill>
                  <a:cs typeface="Comic Sans MS"/>
                </a:rPr>
                <a:t>se</a:t>
              </a:r>
              <a:r>
                <a:rPr sz="1200" b="1" dirty="0">
                  <a:solidFill>
                    <a:srgbClr val="7F0000"/>
                  </a:solidFill>
                  <a:cs typeface="Comic Sans MS"/>
                </a:rPr>
                <a:t>p</a:t>
              </a:r>
              <a:r>
                <a:rPr sz="1200" b="1" spc="-10" dirty="0">
                  <a:solidFill>
                    <a:srgbClr val="7F0000"/>
                  </a:solidFill>
                  <a:cs typeface="Comic Sans MS"/>
                </a:rPr>
                <a:t>a</a:t>
              </a:r>
              <a:r>
                <a:rPr sz="1200" b="1" spc="-5" dirty="0">
                  <a:solidFill>
                    <a:srgbClr val="7F0000"/>
                  </a:solidFill>
                  <a:cs typeface="Comic Sans MS"/>
                </a:rPr>
                <a:t>r</a:t>
              </a:r>
              <a:r>
                <a:rPr sz="1200" b="1" spc="-10" dirty="0">
                  <a:solidFill>
                    <a:srgbClr val="7F0000"/>
                  </a:solidFill>
                  <a:cs typeface="Comic Sans MS"/>
                </a:rPr>
                <a:t>a</a:t>
              </a:r>
              <a:r>
                <a:rPr sz="1200" b="1" spc="-5" dirty="0">
                  <a:solidFill>
                    <a:srgbClr val="7F0000"/>
                  </a:solidFill>
                  <a:cs typeface="Comic Sans MS"/>
                </a:rPr>
                <a:t>t</a:t>
              </a:r>
              <a:r>
                <a:rPr sz="1200" b="1" spc="5" dirty="0">
                  <a:solidFill>
                    <a:srgbClr val="7F0000"/>
                  </a:solidFill>
                  <a:cs typeface="Comic Sans MS"/>
                </a:rPr>
                <a:t>i</a:t>
              </a:r>
              <a:r>
                <a:rPr sz="1200" b="1" spc="-10" dirty="0">
                  <a:solidFill>
                    <a:srgbClr val="7F0000"/>
                  </a:solidFill>
                  <a:cs typeface="Comic Sans MS"/>
                </a:rPr>
                <a:t>o</a:t>
              </a:r>
              <a:r>
                <a:rPr sz="1200" b="1" dirty="0">
                  <a:solidFill>
                    <a:srgbClr val="7F0000"/>
                  </a:solidFill>
                  <a:cs typeface="Comic Sans MS"/>
                </a:rPr>
                <a:t>n</a:t>
              </a:r>
              <a:endParaRPr sz="1200" b="1" dirty="0">
                <a:cs typeface="Comic Sans MS"/>
              </a:endParaRPr>
            </a:p>
          </p:txBody>
        </p:sp>
        <p:sp>
          <p:nvSpPr>
            <p:cNvPr id="42" name="object 39"/>
            <p:cNvSpPr/>
            <p:nvPr/>
          </p:nvSpPr>
          <p:spPr>
            <a:xfrm>
              <a:off x="1986598" y="10414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43" name="object 40"/>
            <p:cNvSpPr/>
            <p:nvPr/>
          </p:nvSpPr>
          <p:spPr>
            <a:xfrm>
              <a:off x="5085399" y="1992629"/>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44" name="object 41"/>
            <p:cNvSpPr txBox="1"/>
            <p:nvPr/>
          </p:nvSpPr>
          <p:spPr>
            <a:xfrm>
              <a:off x="1127137" y="1041400"/>
              <a:ext cx="3738551" cy="900421"/>
            </a:xfrm>
            <a:prstGeom prst="rect">
              <a:avLst/>
            </a:prstGeom>
            <a:solidFill>
              <a:srgbClr val="FFFFCC"/>
            </a:solidFill>
            <a:ln w="9344">
              <a:solidFill>
                <a:srgbClr val="000000"/>
              </a:solidFill>
            </a:ln>
          </p:spPr>
          <p:txBody>
            <a:bodyPr vert="horz" wrap="square" lIns="0" tIns="0" rIns="0" bIns="0" rtlCol="0">
              <a:spAutoFit/>
            </a:bodyPr>
            <a:lstStyle/>
            <a:p>
              <a:pPr marL="326390" marR="320675" algn="ctr">
                <a:lnSpc>
                  <a:spcPct val="116700"/>
                </a:lnSpc>
              </a:pPr>
              <a:r>
                <a:rPr sz="1200" b="1" spc="-10" dirty="0">
                  <a:solidFill>
                    <a:srgbClr val="00007F"/>
                  </a:solidFill>
                  <a:cs typeface="Comic Sans MS"/>
                </a:rPr>
                <a:t>El</a:t>
              </a:r>
              <a:r>
                <a:rPr sz="1200" b="1" spc="-5" dirty="0">
                  <a:solidFill>
                    <a:srgbClr val="00007F"/>
                  </a:solidFill>
                  <a:cs typeface="Comic Sans MS"/>
                </a:rPr>
                <a:t>ect</a:t>
              </a:r>
              <a:r>
                <a:rPr sz="1200" b="1" spc="5" dirty="0">
                  <a:solidFill>
                    <a:srgbClr val="00007F"/>
                  </a:solidFill>
                  <a:cs typeface="Comic Sans MS"/>
                </a:rPr>
                <a:t>r</a:t>
              </a:r>
              <a:r>
                <a:rPr sz="1200" b="1" spc="-10" dirty="0">
                  <a:solidFill>
                    <a:srgbClr val="00007F"/>
                  </a:solidFill>
                  <a:cs typeface="Comic Sans MS"/>
                </a:rPr>
                <a:t>oma</a:t>
              </a:r>
              <a:r>
                <a:rPr sz="1200" b="1" spc="-5" dirty="0">
                  <a:solidFill>
                    <a:srgbClr val="00007F"/>
                  </a:solidFill>
                  <a:cs typeface="Comic Sans MS"/>
                </a:rPr>
                <a:t>gneti</a:t>
              </a:r>
              <a:r>
                <a:rPr sz="1200" b="1" spc="-10" dirty="0">
                  <a:solidFill>
                    <a:srgbClr val="00007F"/>
                  </a:solidFill>
                  <a:cs typeface="Comic Sans MS"/>
                </a:rPr>
                <a:t>c</a:t>
              </a:r>
              <a:r>
                <a:rPr sz="1200" b="1" spc="10" dirty="0">
                  <a:solidFill>
                    <a:srgbClr val="00007F"/>
                  </a:solidFill>
                  <a:cs typeface="Comic Sans MS"/>
                </a:rPr>
                <a:t> </a:t>
              </a:r>
              <a:r>
                <a:rPr sz="1200" b="1" spc="-20" dirty="0">
                  <a:solidFill>
                    <a:srgbClr val="00007F"/>
                  </a:solidFill>
                  <a:cs typeface="Comic Sans MS"/>
                </a:rPr>
                <a:t>C</a:t>
              </a:r>
              <a:r>
                <a:rPr sz="1200" b="1" spc="-10" dirty="0">
                  <a:solidFill>
                    <a:srgbClr val="00007F"/>
                  </a:solidFill>
                  <a:cs typeface="Comic Sans MS"/>
                </a:rPr>
                <a:t>al</a:t>
              </a:r>
              <a:r>
                <a:rPr sz="1200" b="1" dirty="0">
                  <a:solidFill>
                    <a:srgbClr val="00007F"/>
                  </a:solidFill>
                  <a:cs typeface="Comic Sans MS"/>
                </a:rPr>
                <a:t>o</a:t>
              </a:r>
              <a:r>
                <a:rPr sz="1200" b="1" spc="-5" dirty="0">
                  <a:solidFill>
                    <a:srgbClr val="00007F"/>
                  </a:solidFill>
                  <a:cs typeface="Comic Sans MS"/>
                </a:rPr>
                <a:t>rimete</a:t>
              </a:r>
              <a:r>
                <a:rPr sz="1200" b="1" dirty="0">
                  <a:solidFill>
                    <a:srgbClr val="00007F"/>
                  </a:solidFill>
                  <a:cs typeface="Comic Sans MS"/>
                </a:rPr>
                <a:t>r </a:t>
              </a:r>
              <a:r>
                <a:rPr sz="1200" b="1" spc="-5" dirty="0">
                  <a:solidFill>
                    <a:srgbClr val="007F7F"/>
                  </a:solidFill>
                  <a:cs typeface="Comic Sans MS"/>
                </a:rPr>
                <a:t>658</a:t>
              </a:r>
              <a:r>
                <a:rPr sz="1200" b="1" dirty="0">
                  <a:solidFill>
                    <a:srgbClr val="007F7F"/>
                  </a:solidFill>
                  <a:cs typeface="Comic Sans MS"/>
                </a:rPr>
                <a:t>0</a:t>
              </a:r>
              <a:r>
                <a:rPr sz="1200" b="1" spc="5" dirty="0">
                  <a:solidFill>
                    <a:srgbClr val="007F7F"/>
                  </a:solidFill>
                  <a:cs typeface="Comic Sans MS"/>
                </a:rPr>
                <a:t> </a:t>
              </a:r>
              <a:r>
                <a:rPr sz="1200" b="1" spc="-20" dirty="0">
                  <a:solidFill>
                    <a:srgbClr val="007F7F"/>
                  </a:solidFill>
                  <a:cs typeface="Comic Sans MS"/>
                </a:rPr>
                <a:t>C</a:t>
              </a:r>
              <a:r>
                <a:rPr sz="1200" b="1" spc="-5" dirty="0">
                  <a:solidFill>
                    <a:srgbClr val="007F7F"/>
                  </a:solidFill>
                  <a:cs typeface="Comic Sans MS"/>
                </a:rPr>
                <a:t>s</a:t>
              </a:r>
              <a:r>
                <a:rPr sz="1200" b="1" dirty="0">
                  <a:solidFill>
                    <a:srgbClr val="007F7F"/>
                  </a:solidFill>
                  <a:cs typeface="Comic Sans MS"/>
                </a:rPr>
                <a:t>I</a:t>
              </a:r>
              <a:r>
                <a:rPr sz="1200" b="1" spc="5" dirty="0">
                  <a:solidFill>
                    <a:srgbClr val="007F7F"/>
                  </a:solidFill>
                  <a:cs typeface="Comic Sans MS"/>
                </a:rPr>
                <a:t> </a:t>
              </a:r>
              <a:r>
                <a:rPr sz="1200" b="1" spc="-5" dirty="0">
                  <a:solidFill>
                    <a:srgbClr val="007F7F"/>
                  </a:solidFill>
                  <a:cs typeface="Comic Sans MS"/>
                </a:rPr>
                <a:t>c</a:t>
              </a:r>
              <a:r>
                <a:rPr sz="1200" b="1" spc="5" dirty="0">
                  <a:solidFill>
                    <a:srgbClr val="007F7F"/>
                  </a:solidFill>
                  <a:cs typeface="Comic Sans MS"/>
                </a:rPr>
                <a:t>r</a:t>
              </a:r>
              <a:r>
                <a:rPr sz="1200" b="1" spc="-10" dirty="0">
                  <a:solidFill>
                    <a:srgbClr val="007F7F"/>
                  </a:solidFill>
                  <a:cs typeface="Comic Sans MS"/>
                </a:rPr>
                <a:t>y</a:t>
              </a:r>
              <a:r>
                <a:rPr sz="1200" b="1" spc="-15" dirty="0">
                  <a:solidFill>
                    <a:srgbClr val="007F7F"/>
                  </a:solidFill>
                  <a:cs typeface="Comic Sans MS"/>
                </a:rPr>
                <a:t>st</a:t>
              </a:r>
              <a:r>
                <a:rPr sz="1200" b="1" spc="-10" dirty="0">
                  <a:solidFill>
                    <a:srgbClr val="007F7F"/>
                  </a:solidFill>
                  <a:cs typeface="Comic Sans MS"/>
                </a:rPr>
                <a:t>als</a:t>
              </a:r>
              <a:endParaRPr sz="1200" dirty="0">
                <a:cs typeface="Comic Sans MS"/>
              </a:endParaRPr>
            </a:p>
            <a:p>
              <a:pPr algn="ctr">
                <a:spcBef>
                  <a:spcPts val="760"/>
                </a:spcBef>
              </a:pPr>
              <a:r>
                <a:rPr sz="1200" b="1" spc="-5" dirty="0">
                  <a:solidFill>
                    <a:srgbClr val="7F0000"/>
                  </a:solidFill>
                  <a:cs typeface="Comic Sans MS"/>
                </a:rPr>
                <a:t>e</a:t>
              </a:r>
              <a:r>
                <a:rPr sz="1200" b="1" spc="22" baseline="32163" dirty="0">
                  <a:solidFill>
                    <a:srgbClr val="7F0000"/>
                  </a:solidFill>
                  <a:cs typeface="Comic Sans MS"/>
                </a:rPr>
                <a:t>±</a:t>
              </a:r>
              <a:r>
                <a:rPr sz="1200" b="1" spc="277" baseline="32163" dirty="0">
                  <a:solidFill>
                    <a:srgbClr val="7F0000"/>
                  </a:solidFill>
                  <a:cs typeface="Comic Sans MS"/>
                </a:rPr>
                <a:t> </a:t>
              </a:r>
              <a:r>
                <a:rPr sz="1200" b="1" dirty="0">
                  <a:solidFill>
                    <a:srgbClr val="7F0000"/>
                  </a:solidFill>
                  <a:cs typeface="Comic Sans MS"/>
                </a:rPr>
                <a:t>I</a:t>
              </a:r>
              <a:r>
                <a:rPr sz="1200" b="1" spc="-20" dirty="0">
                  <a:solidFill>
                    <a:srgbClr val="7F0000"/>
                  </a:solidFill>
                  <a:cs typeface="Comic Sans MS"/>
                </a:rPr>
                <a:t>D</a:t>
              </a:r>
              <a:r>
                <a:rPr sz="1200" b="1" spc="-10" dirty="0">
                  <a:solidFill>
                    <a:srgbClr val="7F0000"/>
                  </a:solidFill>
                  <a:cs typeface="Comic Sans MS"/>
                </a:rPr>
                <a:t>,</a:t>
              </a:r>
              <a:r>
                <a:rPr sz="1200" b="1" dirty="0">
                  <a:solidFill>
                    <a:srgbClr val="7F0000"/>
                  </a:solidFill>
                  <a:cs typeface="Comic Sans MS"/>
                </a:rPr>
                <a:t> </a:t>
              </a:r>
              <a:r>
                <a:rPr sz="1200" b="1" spc="-5" dirty="0">
                  <a:solidFill>
                    <a:srgbClr val="7F0000"/>
                  </a:solidFill>
                  <a:cs typeface="Comic Sans MS"/>
                </a:rPr>
                <a:t>π</a:t>
              </a:r>
              <a:r>
                <a:rPr sz="1200" b="1" baseline="27777" dirty="0">
                  <a:solidFill>
                    <a:srgbClr val="7F0000"/>
                  </a:solidFill>
                  <a:cs typeface="Comic Sans MS"/>
                </a:rPr>
                <a:t>0 </a:t>
              </a:r>
              <a:r>
                <a:rPr sz="1200" b="1" spc="-120" baseline="27777" dirty="0">
                  <a:solidFill>
                    <a:srgbClr val="7F0000"/>
                  </a:solidFill>
                  <a:cs typeface="Comic Sans MS"/>
                </a:rPr>
                <a:t> </a:t>
              </a:r>
              <a:r>
                <a:rPr sz="1200" b="1" spc="-10" dirty="0">
                  <a:solidFill>
                    <a:srgbClr val="7F0000"/>
                  </a:solidFill>
                  <a:cs typeface="Comic Sans MS"/>
                </a:rPr>
                <a:t>a</a:t>
              </a:r>
              <a:r>
                <a:rPr sz="1200" b="1" spc="-5" dirty="0">
                  <a:solidFill>
                    <a:srgbClr val="7F0000"/>
                  </a:solidFill>
                  <a:cs typeface="Comic Sans MS"/>
                </a:rPr>
                <a:t>n</a:t>
              </a:r>
              <a:r>
                <a:rPr sz="1200" b="1" dirty="0">
                  <a:solidFill>
                    <a:srgbClr val="7F0000"/>
                  </a:solidFill>
                  <a:cs typeface="Comic Sans MS"/>
                </a:rPr>
                <a:t>d</a:t>
              </a:r>
              <a:r>
                <a:rPr sz="1200" b="1" spc="5" dirty="0">
                  <a:solidFill>
                    <a:srgbClr val="7F0000"/>
                  </a:solidFill>
                  <a:cs typeface="Comic Sans MS"/>
                </a:rPr>
                <a:t> </a:t>
              </a:r>
              <a:r>
                <a:rPr sz="1200" b="1" spc="-10" dirty="0">
                  <a:solidFill>
                    <a:srgbClr val="7F0000"/>
                  </a:solidFill>
                  <a:cs typeface="Comic Sans MS"/>
                </a:rPr>
                <a:t>γ</a:t>
              </a:r>
              <a:r>
                <a:rPr sz="1200" b="1" spc="5" dirty="0">
                  <a:solidFill>
                    <a:srgbClr val="7F0000"/>
                  </a:solidFill>
                  <a:cs typeface="Comic Sans MS"/>
                </a:rPr>
                <a:t> </a:t>
              </a:r>
              <a:r>
                <a:rPr sz="1200" b="1" spc="-5" dirty="0">
                  <a:solidFill>
                    <a:srgbClr val="7F0000"/>
                  </a:solidFill>
                  <a:cs typeface="Comic Sans MS"/>
                </a:rPr>
                <a:t>re</a:t>
              </a:r>
              <a:r>
                <a:rPr sz="1200" b="1" spc="-15" dirty="0">
                  <a:solidFill>
                    <a:srgbClr val="7F0000"/>
                  </a:solidFill>
                  <a:cs typeface="Comic Sans MS"/>
                </a:rPr>
                <a:t>c</a:t>
              </a:r>
              <a:r>
                <a:rPr sz="1200" b="1" spc="-10" dirty="0">
                  <a:solidFill>
                    <a:srgbClr val="7F0000"/>
                  </a:solidFill>
                  <a:cs typeface="Comic Sans MS"/>
                </a:rPr>
                <a:t>o</a:t>
              </a:r>
              <a:r>
                <a:rPr sz="1200" b="1" spc="5" dirty="0">
                  <a:solidFill>
                    <a:srgbClr val="7F0000"/>
                  </a:solidFill>
                  <a:cs typeface="Comic Sans MS"/>
                </a:rPr>
                <a:t>n</a:t>
              </a:r>
              <a:r>
                <a:rPr sz="1200" b="1" spc="-5" dirty="0">
                  <a:solidFill>
                    <a:srgbClr val="7F0000"/>
                  </a:solidFill>
                  <a:cs typeface="Comic Sans MS"/>
                </a:rPr>
                <a:t>str</a:t>
              </a:r>
              <a:r>
                <a:rPr sz="1200" b="1" spc="10" dirty="0">
                  <a:solidFill>
                    <a:srgbClr val="7F0000"/>
                  </a:solidFill>
                  <a:cs typeface="Comic Sans MS"/>
                </a:rPr>
                <a:t>u</a:t>
              </a:r>
              <a:r>
                <a:rPr sz="1200" b="1" spc="-5" dirty="0">
                  <a:solidFill>
                    <a:srgbClr val="7F0000"/>
                  </a:solidFill>
                  <a:cs typeface="Comic Sans MS"/>
                </a:rPr>
                <a:t>cti</a:t>
              </a:r>
              <a:r>
                <a:rPr sz="1200" b="1" dirty="0">
                  <a:solidFill>
                    <a:srgbClr val="7F0000"/>
                  </a:solidFill>
                  <a:cs typeface="Comic Sans MS"/>
                </a:rPr>
                <a:t>on</a:t>
              </a:r>
              <a:endParaRPr sz="1200" dirty="0">
                <a:cs typeface="Comic Sans MS"/>
              </a:endParaRPr>
            </a:p>
          </p:txBody>
        </p:sp>
        <p:sp>
          <p:nvSpPr>
            <p:cNvPr id="45" name="object 42"/>
            <p:cNvSpPr/>
            <p:nvPr/>
          </p:nvSpPr>
          <p:spPr>
            <a:xfrm>
              <a:off x="7286309" y="44450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46" name="object 43"/>
            <p:cNvSpPr/>
            <p:nvPr/>
          </p:nvSpPr>
          <p:spPr>
            <a:xfrm>
              <a:off x="9289099" y="533019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47" name="object 44"/>
            <p:cNvSpPr txBox="1"/>
            <p:nvPr/>
          </p:nvSpPr>
          <p:spPr>
            <a:xfrm>
              <a:off x="7286309" y="4445000"/>
              <a:ext cx="2002788" cy="1608720"/>
            </a:xfrm>
            <a:prstGeom prst="rect">
              <a:avLst/>
            </a:prstGeom>
            <a:solidFill>
              <a:srgbClr val="FFFFCC"/>
            </a:solidFill>
            <a:ln w="9344">
              <a:solidFill>
                <a:srgbClr val="000000"/>
              </a:solidFill>
            </a:ln>
          </p:spPr>
          <p:txBody>
            <a:bodyPr vert="horz" wrap="square" lIns="0" tIns="0" rIns="0" bIns="0" rtlCol="0">
              <a:spAutoFit/>
            </a:bodyPr>
            <a:lstStyle/>
            <a:p>
              <a:pPr marL="312420" marR="306705" indent="55880" algn="just">
                <a:lnSpc>
                  <a:spcPct val="116399"/>
                </a:lnSpc>
              </a:pPr>
              <a:r>
                <a:rPr sz="1200" b="1" spc="-5" dirty="0">
                  <a:solidFill>
                    <a:srgbClr val="00007F"/>
                  </a:solidFill>
                  <a:cs typeface="Comic Sans MS"/>
                </a:rPr>
                <a:t>Dr</a:t>
              </a:r>
              <a:r>
                <a:rPr sz="1200" b="1" spc="5" dirty="0">
                  <a:solidFill>
                    <a:srgbClr val="00007F"/>
                  </a:solidFill>
                  <a:cs typeface="Comic Sans MS"/>
                </a:rPr>
                <a:t>i</a:t>
              </a:r>
              <a:r>
                <a:rPr sz="1200" b="1" spc="-15" dirty="0">
                  <a:solidFill>
                    <a:srgbClr val="00007F"/>
                  </a:solidFill>
                  <a:cs typeface="Comic Sans MS"/>
                </a:rPr>
                <a:t>f</a:t>
              </a:r>
              <a:r>
                <a:rPr sz="1200" b="1" dirty="0">
                  <a:solidFill>
                    <a:srgbClr val="00007F"/>
                  </a:solidFill>
                  <a:cs typeface="Comic Sans MS"/>
                </a:rPr>
                <a:t>t</a:t>
              </a:r>
              <a:r>
                <a:rPr sz="1200" b="1" spc="10" dirty="0">
                  <a:solidFill>
                    <a:srgbClr val="00007F"/>
                  </a:solidFill>
                  <a:cs typeface="Comic Sans MS"/>
                </a:rPr>
                <a:t> </a:t>
              </a:r>
              <a:r>
                <a:rPr sz="1200" b="1" spc="-20" dirty="0">
                  <a:solidFill>
                    <a:srgbClr val="00007F"/>
                  </a:solidFill>
                  <a:cs typeface="Comic Sans MS"/>
                </a:rPr>
                <a:t>C</a:t>
              </a:r>
              <a:r>
                <a:rPr sz="1200" b="1" dirty="0">
                  <a:solidFill>
                    <a:srgbClr val="00007F"/>
                  </a:solidFill>
                  <a:cs typeface="Comic Sans MS"/>
                </a:rPr>
                <a:t>h</a:t>
              </a:r>
              <a:r>
                <a:rPr sz="1200" b="1" spc="-10" dirty="0">
                  <a:solidFill>
                    <a:srgbClr val="00007F"/>
                  </a:solidFill>
                  <a:cs typeface="Comic Sans MS"/>
                </a:rPr>
                <a:t>am</a:t>
              </a:r>
              <a:r>
                <a:rPr sz="1200" b="1" spc="-5" dirty="0">
                  <a:solidFill>
                    <a:srgbClr val="00007F"/>
                  </a:solidFill>
                  <a:cs typeface="Comic Sans MS"/>
                </a:rPr>
                <a:t>be</a:t>
              </a:r>
              <a:r>
                <a:rPr sz="1200" b="1" dirty="0">
                  <a:solidFill>
                    <a:srgbClr val="00007F"/>
                  </a:solidFill>
                  <a:cs typeface="Comic Sans MS"/>
                </a:rPr>
                <a:t>r </a:t>
              </a:r>
              <a:r>
                <a:rPr sz="1200" b="1" spc="-5" dirty="0">
                  <a:solidFill>
                    <a:srgbClr val="007F7F"/>
                  </a:solidFill>
                  <a:cs typeface="Comic Sans MS"/>
                </a:rPr>
                <a:t>4</a:t>
              </a:r>
              <a:r>
                <a:rPr sz="1200" b="1" dirty="0">
                  <a:solidFill>
                    <a:srgbClr val="007F7F"/>
                  </a:solidFill>
                  <a:cs typeface="Comic Sans MS"/>
                </a:rPr>
                <a:t>0</a:t>
              </a:r>
              <a:r>
                <a:rPr sz="1200" b="1" spc="-5" dirty="0">
                  <a:solidFill>
                    <a:srgbClr val="007F7F"/>
                  </a:solidFill>
                  <a:cs typeface="Comic Sans MS"/>
                </a:rPr>
                <a:t> </a:t>
              </a:r>
              <a:r>
                <a:rPr sz="1200" b="1" dirty="0">
                  <a:solidFill>
                    <a:srgbClr val="007F7F"/>
                  </a:solidFill>
                  <a:cs typeface="Comic Sans MS"/>
                </a:rPr>
                <a:t>w</a:t>
              </a:r>
              <a:r>
                <a:rPr sz="1200" b="1" spc="5" dirty="0">
                  <a:solidFill>
                    <a:srgbClr val="007F7F"/>
                  </a:solidFill>
                  <a:cs typeface="Comic Sans MS"/>
                </a:rPr>
                <a:t>i</a:t>
              </a:r>
              <a:r>
                <a:rPr sz="1200" b="1" spc="-5" dirty="0">
                  <a:solidFill>
                    <a:srgbClr val="007F7F"/>
                  </a:solidFill>
                  <a:cs typeface="Comic Sans MS"/>
                </a:rPr>
                <a:t>r</a:t>
              </a:r>
              <a:r>
                <a:rPr sz="1200" b="1" dirty="0">
                  <a:solidFill>
                    <a:srgbClr val="007F7F"/>
                  </a:solidFill>
                  <a:cs typeface="Comic Sans MS"/>
                </a:rPr>
                <a:t>e</a:t>
              </a:r>
              <a:r>
                <a:rPr sz="1200" b="1" spc="-5" dirty="0">
                  <a:solidFill>
                    <a:srgbClr val="007F7F"/>
                  </a:solidFill>
                  <a:cs typeface="Comic Sans MS"/>
                </a:rPr>
                <a:t> </a:t>
              </a:r>
              <a:r>
                <a:rPr sz="1200" b="1" dirty="0">
                  <a:solidFill>
                    <a:srgbClr val="007F7F"/>
                  </a:solidFill>
                  <a:cs typeface="Comic Sans MS"/>
                </a:rPr>
                <a:t>l</a:t>
              </a:r>
              <a:r>
                <a:rPr sz="1200" b="1" spc="-20" dirty="0">
                  <a:solidFill>
                    <a:srgbClr val="007F7F"/>
                  </a:solidFill>
                  <a:cs typeface="Comic Sans MS"/>
                </a:rPr>
                <a:t>a</a:t>
              </a:r>
              <a:r>
                <a:rPr sz="1200" b="1" spc="-10" dirty="0">
                  <a:solidFill>
                    <a:srgbClr val="007F7F"/>
                  </a:solidFill>
                  <a:cs typeface="Comic Sans MS"/>
                </a:rPr>
                <a:t>y</a:t>
              </a:r>
              <a:r>
                <a:rPr sz="1200" b="1" spc="5" dirty="0">
                  <a:solidFill>
                    <a:srgbClr val="007F7F"/>
                  </a:solidFill>
                  <a:cs typeface="Comic Sans MS"/>
                </a:rPr>
                <a:t>e</a:t>
              </a:r>
              <a:r>
                <a:rPr sz="1200" b="1" spc="-5" dirty="0">
                  <a:solidFill>
                    <a:srgbClr val="007F7F"/>
                  </a:solidFill>
                  <a:cs typeface="Comic Sans MS"/>
                </a:rPr>
                <a:t>r</a:t>
              </a:r>
              <a:r>
                <a:rPr sz="1200" b="1" spc="-10" dirty="0">
                  <a:solidFill>
                    <a:srgbClr val="007F7F"/>
                  </a:solidFill>
                  <a:cs typeface="Comic Sans MS"/>
                </a:rPr>
                <a:t>s </a:t>
              </a:r>
              <a:r>
                <a:rPr sz="1200" b="1" spc="-5" dirty="0">
                  <a:solidFill>
                    <a:srgbClr val="7F0000"/>
                  </a:solidFill>
                  <a:cs typeface="Comic Sans MS"/>
                </a:rPr>
                <a:t>tr</a:t>
              </a:r>
              <a:r>
                <a:rPr sz="1200" b="1" spc="-10" dirty="0">
                  <a:solidFill>
                    <a:srgbClr val="7F0000"/>
                  </a:solidFill>
                  <a:cs typeface="Comic Sans MS"/>
                </a:rPr>
                <a:t>a</a:t>
              </a:r>
              <a:r>
                <a:rPr sz="1200" b="1" spc="-15" dirty="0">
                  <a:solidFill>
                    <a:srgbClr val="7F0000"/>
                  </a:solidFill>
                  <a:cs typeface="Comic Sans MS"/>
                </a:rPr>
                <a:t>c</a:t>
              </a:r>
              <a:r>
                <a:rPr sz="1200" b="1" spc="-10" dirty="0">
                  <a:solidFill>
                    <a:srgbClr val="7F0000"/>
                  </a:solidFill>
                  <a:cs typeface="Comic Sans MS"/>
                </a:rPr>
                <a:t>k</a:t>
              </a:r>
              <a:r>
                <a:rPr sz="1200" b="1" spc="-5" dirty="0">
                  <a:solidFill>
                    <a:srgbClr val="7F0000"/>
                  </a:solidFill>
                  <a:cs typeface="Comic Sans MS"/>
                </a:rPr>
                <a:t>i</a:t>
              </a:r>
              <a:r>
                <a:rPr sz="1200" b="1" spc="5" dirty="0">
                  <a:solidFill>
                    <a:srgbClr val="7F0000"/>
                  </a:solidFill>
                  <a:cs typeface="Comic Sans MS"/>
                </a:rPr>
                <a:t>n</a:t>
              </a:r>
              <a:r>
                <a:rPr sz="1200" b="1" spc="-15" dirty="0">
                  <a:solidFill>
                    <a:srgbClr val="7F0000"/>
                  </a:solidFill>
                  <a:cs typeface="Comic Sans MS"/>
                </a:rPr>
                <a:t>g</a:t>
              </a:r>
              <a:r>
                <a:rPr sz="1200" b="1" spc="-10" dirty="0">
                  <a:solidFill>
                    <a:srgbClr val="7F0000"/>
                  </a:solidFill>
                  <a:cs typeface="Comic Sans MS"/>
                </a:rPr>
                <a:t>,</a:t>
              </a:r>
              <a:r>
                <a:rPr sz="1200" b="1" spc="10" dirty="0">
                  <a:solidFill>
                    <a:srgbClr val="7F0000"/>
                  </a:solidFill>
                  <a:cs typeface="Comic Sans MS"/>
                </a:rPr>
                <a:t> </a:t>
              </a:r>
              <a:r>
                <a:rPr sz="1200" b="1" spc="-5" dirty="0">
                  <a:solidFill>
                    <a:srgbClr val="7F0000"/>
                  </a:solidFill>
                  <a:cs typeface="Comic Sans MS"/>
                </a:rPr>
                <a:t>d</a:t>
              </a:r>
              <a:r>
                <a:rPr sz="1200" b="1" spc="-10" dirty="0">
                  <a:solidFill>
                    <a:srgbClr val="7F0000"/>
                  </a:solidFill>
                  <a:cs typeface="Comic Sans MS"/>
                </a:rPr>
                <a:t>E/</a:t>
              </a:r>
              <a:r>
                <a:rPr sz="1200" b="1" spc="5" dirty="0">
                  <a:solidFill>
                    <a:srgbClr val="7F0000"/>
                  </a:solidFill>
                  <a:cs typeface="Comic Sans MS"/>
                </a:rPr>
                <a:t>d</a:t>
              </a:r>
              <a:r>
                <a:rPr sz="1200" b="1" dirty="0">
                  <a:solidFill>
                    <a:srgbClr val="7F0000"/>
                  </a:solidFill>
                  <a:cs typeface="Comic Sans MS"/>
                </a:rPr>
                <a:t>x</a:t>
              </a:r>
              <a:endParaRPr sz="1200" dirty="0">
                <a:cs typeface="Comic Sans MS"/>
              </a:endParaRPr>
            </a:p>
          </p:txBody>
        </p:sp>
        <p:sp>
          <p:nvSpPr>
            <p:cNvPr id="48" name="object 45"/>
            <p:cNvSpPr/>
            <p:nvPr/>
          </p:nvSpPr>
          <p:spPr>
            <a:xfrm>
              <a:off x="6544628" y="141478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49" name="object 46"/>
            <p:cNvSpPr/>
            <p:nvPr/>
          </p:nvSpPr>
          <p:spPr>
            <a:xfrm>
              <a:off x="9403399" y="229997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50" name="object 47"/>
            <p:cNvSpPr txBox="1"/>
            <p:nvPr/>
          </p:nvSpPr>
          <p:spPr>
            <a:xfrm>
              <a:off x="6544628" y="1414780"/>
              <a:ext cx="3261359" cy="1090616"/>
            </a:xfrm>
            <a:prstGeom prst="rect">
              <a:avLst/>
            </a:prstGeom>
            <a:solidFill>
              <a:srgbClr val="FFFFCC"/>
            </a:solidFill>
            <a:ln w="9344">
              <a:solidFill>
                <a:srgbClr val="000000"/>
              </a:solidFill>
            </a:ln>
          </p:spPr>
          <p:txBody>
            <a:bodyPr vert="horz" wrap="square" lIns="0" tIns="0" rIns="0" bIns="0" rtlCol="0">
              <a:spAutoFit/>
            </a:bodyPr>
            <a:lstStyle/>
            <a:p>
              <a:pPr marL="240029" marR="300990" indent="64769">
                <a:lnSpc>
                  <a:spcPct val="116700"/>
                </a:lnSpc>
              </a:pPr>
              <a:r>
                <a:rPr sz="1200" b="1" dirty="0">
                  <a:solidFill>
                    <a:srgbClr val="00007F"/>
                  </a:solidFill>
                  <a:cs typeface="Comic Sans MS"/>
                </a:rPr>
                <a:t>I</a:t>
              </a:r>
              <a:r>
                <a:rPr sz="1200" b="1" spc="-5" dirty="0">
                  <a:solidFill>
                    <a:srgbClr val="00007F"/>
                  </a:solidFill>
                  <a:cs typeface="Comic Sans MS"/>
                </a:rPr>
                <a:t>nstr</a:t>
              </a:r>
              <a:r>
                <a:rPr sz="1200" b="1" spc="-10" dirty="0">
                  <a:solidFill>
                    <a:srgbClr val="00007F"/>
                  </a:solidFill>
                  <a:cs typeface="Comic Sans MS"/>
                </a:rPr>
                <a:t>um</a:t>
              </a:r>
              <a:r>
                <a:rPr sz="1200" b="1" spc="-5" dirty="0">
                  <a:solidFill>
                    <a:srgbClr val="00007F"/>
                  </a:solidFill>
                  <a:cs typeface="Comic Sans MS"/>
                </a:rPr>
                <a:t>ente</a:t>
              </a:r>
              <a:r>
                <a:rPr sz="1200" b="1" dirty="0">
                  <a:solidFill>
                    <a:srgbClr val="00007F"/>
                  </a:solidFill>
                  <a:cs typeface="Comic Sans MS"/>
                </a:rPr>
                <a:t>d</a:t>
              </a:r>
              <a:r>
                <a:rPr sz="1200" b="1" spc="5" dirty="0">
                  <a:solidFill>
                    <a:srgbClr val="00007F"/>
                  </a:solidFill>
                  <a:cs typeface="Comic Sans MS"/>
                </a:rPr>
                <a:t> </a:t>
              </a:r>
              <a:r>
                <a:rPr sz="1200" b="1" spc="-5" dirty="0">
                  <a:solidFill>
                    <a:srgbClr val="00007F"/>
                  </a:solidFill>
                  <a:cs typeface="Comic Sans MS"/>
                </a:rPr>
                <a:t>F</a:t>
              </a:r>
              <a:r>
                <a:rPr sz="1200" b="1" spc="-10" dirty="0">
                  <a:solidFill>
                    <a:srgbClr val="00007F"/>
                  </a:solidFill>
                  <a:cs typeface="Comic Sans MS"/>
                </a:rPr>
                <a:t>l</a:t>
              </a:r>
              <a:r>
                <a:rPr sz="1200" b="1" dirty="0">
                  <a:solidFill>
                    <a:srgbClr val="00007F"/>
                  </a:solidFill>
                  <a:cs typeface="Comic Sans MS"/>
                </a:rPr>
                <a:t>ux R</a:t>
              </a:r>
              <a:r>
                <a:rPr sz="1200" b="1" spc="-5" dirty="0">
                  <a:solidFill>
                    <a:srgbClr val="00007F"/>
                  </a:solidFill>
                  <a:cs typeface="Comic Sans MS"/>
                </a:rPr>
                <a:t>etu</a:t>
              </a:r>
              <a:r>
                <a:rPr sz="1200" b="1" spc="5" dirty="0">
                  <a:solidFill>
                    <a:srgbClr val="00007F"/>
                  </a:solidFill>
                  <a:cs typeface="Comic Sans MS"/>
                </a:rPr>
                <a:t>r</a:t>
              </a:r>
              <a:r>
                <a:rPr sz="1200" b="1" dirty="0">
                  <a:solidFill>
                    <a:srgbClr val="00007F"/>
                  </a:solidFill>
                  <a:cs typeface="Comic Sans MS"/>
                </a:rPr>
                <a:t>n </a:t>
              </a:r>
              <a:r>
                <a:rPr sz="1200" b="1" spc="-5" dirty="0">
                  <a:solidFill>
                    <a:srgbClr val="007F7F"/>
                  </a:solidFill>
                  <a:cs typeface="Comic Sans MS"/>
                </a:rPr>
                <a:t>12</a:t>
              </a:r>
              <a:r>
                <a:rPr sz="1200" b="1" dirty="0">
                  <a:solidFill>
                    <a:srgbClr val="007F7F"/>
                  </a:solidFill>
                  <a:cs typeface="Comic Sans MS"/>
                </a:rPr>
                <a:t>-</a:t>
              </a:r>
              <a:r>
                <a:rPr sz="1200" b="1" spc="-5" dirty="0">
                  <a:solidFill>
                    <a:srgbClr val="007F7F"/>
                  </a:solidFill>
                  <a:cs typeface="Comic Sans MS"/>
                </a:rPr>
                <a:t>1</a:t>
              </a:r>
              <a:r>
                <a:rPr sz="1200" b="1" dirty="0">
                  <a:solidFill>
                    <a:srgbClr val="007F7F"/>
                  </a:solidFill>
                  <a:cs typeface="Comic Sans MS"/>
                </a:rPr>
                <a:t>8</a:t>
              </a:r>
              <a:r>
                <a:rPr sz="1200" b="1" spc="-5" dirty="0">
                  <a:solidFill>
                    <a:srgbClr val="007F7F"/>
                  </a:solidFill>
                  <a:cs typeface="Comic Sans MS"/>
                </a:rPr>
                <a:t> </a:t>
              </a:r>
              <a:r>
                <a:rPr sz="1200" b="1" dirty="0">
                  <a:solidFill>
                    <a:srgbClr val="007F7F"/>
                  </a:solidFill>
                  <a:cs typeface="Comic Sans MS"/>
                </a:rPr>
                <a:t>l</a:t>
              </a:r>
              <a:r>
                <a:rPr sz="1200" b="1" spc="-20" dirty="0">
                  <a:solidFill>
                    <a:srgbClr val="007F7F"/>
                  </a:solidFill>
                  <a:cs typeface="Comic Sans MS"/>
                </a:rPr>
                <a:t>a</a:t>
              </a:r>
              <a:r>
                <a:rPr sz="1200" b="1" dirty="0">
                  <a:solidFill>
                    <a:srgbClr val="007F7F"/>
                  </a:solidFill>
                  <a:cs typeface="Comic Sans MS"/>
                </a:rPr>
                <a:t>y</a:t>
              </a:r>
              <a:r>
                <a:rPr sz="1200" b="1" spc="-5" dirty="0">
                  <a:solidFill>
                    <a:srgbClr val="007F7F"/>
                  </a:solidFill>
                  <a:cs typeface="Comic Sans MS"/>
                </a:rPr>
                <a:t>er</a:t>
              </a:r>
              <a:r>
                <a:rPr sz="1200" b="1" spc="-10" dirty="0">
                  <a:solidFill>
                    <a:srgbClr val="007F7F"/>
                  </a:solidFill>
                  <a:cs typeface="Comic Sans MS"/>
                </a:rPr>
                <a:t>s</a:t>
              </a:r>
              <a:r>
                <a:rPr sz="1200" b="1" dirty="0">
                  <a:solidFill>
                    <a:srgbClr val="007F7F"/>
                  </a:solidFill>
                  <a:cs typeface="Comic Sans MS"/>
                </a:rPr>
                <a:t> of</a:t>
              </a:r>
              <a:r>
                <a:rPr sz="1200" b="1" spc="-5" dirty="0">
                  <a:solidFill>
                    <a:srgbClr val="007F7F"/>
                  </a:solidFill>
                  <a:cs typeface="Comic Sans MS"/>
                </a:rPr>
                <a:t> </a:t>
              </a:r>
              <a:r>
                <a:rPr sz="1200" b="1" dirty="0">
                  <a:solidFill>
                    <a:srgbClr val="007F7F"/>
                  </a:solidFill>
                  <a:cs typeface="Comic Sans MS"/>
                </a:rPr>
                <a:t>R</a:t>
              </a:r>
              <a:r>
                <a:rPr sz="1200" b="1" spc="-20" dirty="0">
                  <a:solidFill>
                    <a:srgbClr val="007F7F"/>
                  </a:solidFill>
                  <a:cs typeface="Comic Sans MS"/>
                </a:rPr>
                <a:t>P</a:t>
              </a:r>
              <a:r>
                <a:rPr sz="1200" b="1" spc="-10" dirty="0">
                  <a:solidFill>
                    <a:srgbClr val="007F7F"/>
                  </a:solidFill>
                  <a:cs typeface="Comic Sans MS"/>
                </a:rPr>
                <a:t>C/</a:t>
              </a:r>
              <a:r>
                <a:rPr sz="1200" b="1" spc="-25" dirty="0">
                  <a:solidFill>
                    <a:srgbClr val="007F7F"/>
                  </a:solidFill>
                  <a:cs typeface="Comic Sans MS"/>
                </a:rPr>
                <a:t>L</a:t>
              </a:r>
              <a:r>
                <a:rPr sz="1200" b="1" spc="5" dirty="0">
                  <a:solidFill>
                    <a:srgbClr val="007F7F"/>
                  </a:solidFill>
                  <a:cs typeface="Comic Sans MS"/>
                </a:rPr>
                <a:t>S</a:t>
              </a:r>
              <a:r>
                <a:rPr sz="1200" b="1" spc="-10" dirty="0">
                  <a:solidFill>
                    <a:srgbClr val="007F7F"/>
                  </a:solidFill>
                  <a:cs typeface="Comic Sans MS"/>
                </a:rPr>
                <a:t>T</a:t>
              </a:r>
              <a:endParaRPr sz="1200" dirty="0">
                <a:cs typeface="Comic Sans MS"/>
              </a:endParaRPr>
            </a:p>
            <a:p>
              <a:pPr algn="ctr">
                <a:spcBef>
                  <a:spcPts val="270"/>
                </a:spcBef>
              </a:pPr>
              <a:r>
                <a:rPr sz="1200" b="1" dirty="0">
                  <a:solidFill>
                    <a:srgbClr val="7F0000"/>
                  </a:solidFill>
                  <a:cs typeface="Comic Sans MS"/>
                </a:rPr>
                <a:t>μ I</a:t>
              </a:r>
              <a:r>
                <a:rPr sz="1200" b="1" spc="-15" dirty="0">
                  <a:solidFill>
                    <a:srgbClr val="7F0000"/>
                  </a:solidFill>
                  <a:cs typeface="Comic Sans MS"/>
                </a:rPr>
                <a:t>D</a:t>
              </a:r>
              <a:endParaRPr sz="1200" dirty="0">
                <a:cs typeface="Comic Sans MS"/>
              </a:endParaRPr>
            </a:p>
          </p:txBody>
        </p:sp>
        <p:sp>
          <p:nvSpPr>
            <p:cNvPr id="51" name="object 48"/>
            <p:cNvSpPr/>
            <p:nvPr/>
          </p:nvSpPr>
          <p:spPr>
            <a:xfrm>
              <a:off x="5847399" y="61468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52" name="object 49"/>
            <p:cNvSpPr/>
            <p:nvPr/>
          </p:nvSpPr>
          <p:spPr>
            <a:xfrm>
              <a:off x="9402128" y="703199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53" name="object 50"/>
            <p:cNvSpPr txBox="1"/>
            <p:nvPr/>
          </p:nvSpPr>
          <p:spPr>
            <a:xfrm>
              <a:off x="5847399" y="6146800"/>
              <a:ext cx="3554728" cy="1210191"/>
            </a:xfrm>
            <a:prstGeom prst="rect">
              <a:avLst/>
            </a:prstGeom>
            <a:solidFill>
              <a:srgbClr val="FFFFCC"/>
            </a:solidFill>
            <a:ln w="9344">
              <a:solidFill>
                <a:srgbClr val="000000"/>
              </a:solidFill>
            </a:ln>
          </p:spPr>
          <p:txBody>
            <a:bodyPr vert="horz" wrap="square" lIns="0" tIns="0" rIns="0" bIns="0" rtlCol="0">
              <a:spAutoFit/>
            </a:bodyPr>
            <a:lstStyle/>
            <a:p>
              <a:pPr algn="ctr">
                <a:lnSpc>
                  <a:spcPct val="100000"/>
                </a:lnSpc>
              </a:pPr>
              <a:r>
                <a:rPr sz="1200" b="1" spc="-5" dirty="0">
                  <a:solidFill>
                    <a:srgbClr val="00007F"/>
                  </a:solidFill>
                  <a:cs typeface="Comic Sans MS"/>
                </a:rPr>
                <a:t>S</a:t>
              </a:r>
              <a:r>
                <a:rPr sz="1200" b="1" spc="5" dirty="0">
                  <a:solidFill>
                    <a:srgbClr val="00007F"/>
                  </a:solidFill>
                  <a:cs typeface="Comic Sans MS"/>
                </a:rPr>
                <a:t>i</a:t>
              </a:r>
              <a:r>
                <a:rPr sz="1200" b="1" spc="-10" dirty="0">
                  <a:solidFill>
                    <a:srgbClr val="00007F"/>
                  </a:solidFill>
                  <a:cs typeface="Comic Sans MS"/>
                </a:rPr>
                <a:t>l</a:t>
              </a:r>
              <a:r>
                <a:rPr sz="1200" b="1" spc="5" dirty="0">
                  <a:solidFill>
                    <a:srgbClr val="00007F"/>
                  </a:solidFill>
                  <a:cs typeface="Comic Sans MS"/>
                </a:rPr>
                <a:t>i</a:t>
              </a:r>
              <a:r>
                <a:rPr sz="1200" b="1" spc="-15" dirty="0">
                  <a:solidFill>
                    <a:srgbClr val="00007F"/>
                  </a:solidFill>
                  <a:cs typeface="Comic Sans MS"/>
                </a:rPr>
                <a:t>c</a:t>
              </a:r>
              <a:r>
                <a:rPr sz="1200" b="1" spc="-10" dirty="0">
                  <a:solidFill>
                    <a:srgbClr val="00007F"/>
                  </a:solidFill>
                  <a:cs typeface="Comic Sans MS"/>
                </a:rPr>
                <a:t>o</a:t>
              </a:r>
              <a:r>
                <a:rPr sz="1200" b="1" dirty="0">
                  <a:solidFill>
                    <a:srgbClr val="00007F"/>
                  </a:solidFill>
                  <a:cs typeface="Comic Sans MS"/>
                </a:rPr>
                <a:t>n</a:t>
              </a:r>
              <a:r>
                <a:rPr sz="1200" b="1" spc="5" dirty="0">
                  <a:solidFill>
                    <a:srgbClr val="00007F"/>
                  </a:solidFill>
                  <a:cs typeface="Comic Sans MS"/>
                </a:rPr>
                <a:t> </a:t>
              </a:r>
              <a:r>
                <a:rPr sz="1200" b="1" spc="-10" dirty="0">
                  <a:solidFill>
                    <a:srgbClr val="00007F"/>
                  </a:solidFill>
                  <a:cs typeface="Comic Sans MS"/>
                </a:rPr>
                <a:t>V</a:t>
              </a:r>
              <a:r>
                <a:rPr sz="1200" b="1" spc="-15" dirty="0">
                  <a:solidFill>
                    <a:srgbClr val="00007F"/>
                  </a:solidFill>
                  <a:cs typeface="Comic Sans MS"/>
                </a:rPr>
                <a:t>e</a:t>
              </a:r>
              <a:r>
                <a:rPr sz="1200" b="1" spc="5" dirty="0">
                  <a:solidFill>
                    <a:srgbClr val="00007F"/>
                  </a:solidFill>
                  <a:cs typeface="Comic Sans MS"/>
                </a:rPr>
                <a:t>r</a:t>
              </a:r>
              <a:r>
                <a:rPr sz="1200" b="1" spc="-5" dirty="0">
                  <a:solidFill>
                    <a:srgbClr val="00007F"/>
                  </a:solidFill>
                  <a:cs typeface="Comic Sans MS"/>
                </a:rPr>
                <a:t>te</a:t>
              </a:r>
              <a:r>
                <a:rPr sz="1200" b="1" dirty="0">
                  <a:solidFill>
                    <a:srgbClr val="00007F"/>
                  </a:solidFill>
                  <a:cs typeface="Comic Sans MS"/>
                </a:rPr>
                <a:t>x</a:t>
              </a:r>
              <a:r>
                <a:rPr sz="1200" b="1" spc="5" dirty="0">
                  <a:solidFill>
                    <a:srgbClr val="00007F"/>
                  </a:solidFill>
                  <a:cs typeface="Comic Sans MS"/>
                </a:rPr>
                <a:t> </a:t>
              </a:r>
              <a:r>
                <a:rPr sz="1200" b="1" spc="-15" dirty="0">
                  <a:solidFill>
                    <a:srgbClr val="00007F"/>
                  </a:solidFill>
                  <a:cs typeface="Comic Sans MS"/>
                </a:rPr>
                <a:t>T</a:t>
              </a:r>
              <a:r>
                <a:rPr sz="1200" b="1" spc="-5" dirty="0">
                  <a:solidFill>
                    <a:srgbClr val="00007F"/>
                  </a:solidFill>
                  <a:cs typeface="Comic Sans MS"/>
                </a:rPr>
                <a:t>r</a:t>
              </a:r>
              <a:r>
                <a:rPr sz="1200" b="1" spc="-10" dirty="0">
                  <a:solidFill>
                    <a:srgbClr val="00007F"/>
                  </a:solidFill>
                  <a:cs typeface="Comic Sans MS"/>
                </a:rPr>
                <a:t>a</a:t>
              </a:r>
              <a:r>
                <a:rPr sz="1200" b="1" spc="-15" dirty="0">
                  <a:solidFill>
                    <a:srgbClr val="00007F"/>
                  </a:solidFill>
                  <a:cs typeface="Comic Sans MS"/>
                </a:rPr>
                <a:t>c</a:t>
              </a:r>
              <a:r>
                <a:rPr sz="1200" b="1" spc="-10" dirty="0">
                  <a:solidFill>
                    <a:srgbClr val="00007F"/>
                  </a:solidFill>
                  <a:cs typeface="Comic Sans MS"/>
                </a:rPr>
                <a:t>k</a:t>
              </a:r>
              <a:r>
                <a:rPr sz="1200" b="1" spc="-5" dirty="0">
                  <a:solidFill>
                    <a:srgbClr val="00007F"/>
                  </a:solidFill>
                  <a:cs typeface="Comic Sans MS"/>
                </a:rPr>
                <a:t>e</a:t>
              </a:r>
              <a:r>
                <a:rPr sz="1200" b="1" dirty="0">
                  <a:solidFill>
                    <a:srgbClr val="00007F"/>
                  </a:solidFill>
                  <a:cs typeface="Comic Sans MS"/>
                </a:rPr>
                <a:t>r</a:t>
              </a:r>
              <a:endParaRPr sz="1200" dirty="0">
                <a:cs typeface="Comic Sans MS"/>
              </a:endParaRPr>
            </a:p>
            <a:p>
              <a:pPr marL="476250" marR="470534" algn="ctr">
                <a:lnSpc>
                  <a:spcPts val="1960"/>
                </a:lnSpc>
                <a:spcBef>
                  <a:spcPts val="100"/>
                </a:spcBef>
              </a:pPr>
              <a:r>
                <a:rPr sz="1200" b="1" dirty="0">
                  <a:solidFill>
                    <a:srgbClr val="007F7F"/>
                  </a:solidFill>
                  <a:cs typeface="Comic Sans MS"/>
                </a:rPr>
                <a:t>5</a:t>
              </a:r>
              <a:r>
                <a:rPr sz="1200" b="1" spc="-5" dirty="0">
                  <a:solidFill>
                    <a:srgbClr val="007F7F"/>
                  </a:solidFill>
                  <a:cs typeface="Comic Sans MS"/>
                </a:rPr>
                <a:t> </a:t>
              </a:r>
              <a:r>
                <a:rPr sz="1200" b="1" dirty="0">
                  <a:solidFill>
                    <a:srgbClr val="007F7F"/>
                  </a:solidFill>
                  <a:cs typeface="Comic Sans MS"/>
                </a:rPr>
                <a:t>l</a:t>
              </a:r>
              <a:r>
                <a:rPr sz="1200" b="1" spc="-10" dirty="0">
                  <a:solidFill>
                    <a:srgbClr val="007F7F"/>
                  </a:solidFill>
                  <a:cs typeface="Comic Sans MS"/>
                </a:rPr>
                <a:t>ay</a:t>
              </a:r>
              <a:r>
                <a:rPr sz="1200" b="1" spc="-5" dirty="0">
                  <a:solidFill>
                    <a:srgbClr val="007F7F"/>
                  </a:solidFill>
                  <a:cs typeface="Comic Sans MS"/>
                </a:rPr>
                <a:t>er</a:t>
              </a:r>
              <a:r>
                <a:rPr sz="1200" b="1" spc="-10" dirty="0">
                  <a:solidFill>
                    <a:srgbClr val="007F7F"/>
                  </a:solidFill>
                  <a:cs typeface="Comic Sans MS"/>
                </a:rPr>
                <a:t>s</a:t>
              </a:r>
              <a:r>
                <a:rPr sz="1200" b="1" spc="10" dirty="0">
                  <a:solidFill>
                    <a:srgbClr val="007F7F"/>
                  </a:solidFill>
                  <a:cs typeface="Comic Sans MS"/>
                </a:rPr>
                <a:t> </a:t>
              </a:r>
              <a:r>
                <a:rPr sz="1200" b="1" spc="-5" dirty="0">
                  <a:solidFill>
                    <a:srgbClr val="007F7F"/>
                  </a:solidFill>
                  <a:cs typeface="Comic Sans MS"/>
                </a:rPr>
                <a:t>d</a:t>
              </a:r>
              <a:r>
                <a:rPr sz="1200" b="1" dirty="0">
                  <a:solidFill>
                    <a:srgbClr val="007F7F"/>
                  </a:solidFill>
                  <a:cs typeface="Comic Sans MS"/>
                </a:rPr>
                <a:t>oub</a:t>
              </a:r>
              <a:r>
                <a:rPr sz="1200" b="1" spc="-5" dirty="0">
                  <a:solidFill>
                    <a:srgbClr val="007F7F"/>
                  </a:solidFill>
                  <a:cs typeface="Comic Sans MS"/>
                </a:rPr>
                <a:t>le-si</a:t>
              </a:r>
              <a:r>
                <a:rPr sz="1200" b="1" spc="5" dirty="0">
                  <a:solidFill>
                    <a:srgbClr val="007F7F"/>
                  </a:solidFill>
                  <a:cs typeface="Comic Sans MS"/>
                </a:rPr>
                <a:t>d</a:t>
              </a:r>
              <a:r>
                <a:rPr sz="1200" b="1" spc="-5" dirty="0">
                  <a:solidFill>
                    <a:srgbClr val="007F7F"/>
                  </a:solidFill>
                  <a:cs typeface="Comic Sans MS"/>
                </a:rPr>
                <a:t>e</a:t>
              </a:r>
              <a:r>
                <a:rPr sz="1200" b="1" dirty="0">
                  <a:solidFill>
                    <a:srgbClr val="007F7F"/>
                  </a:solidFill>
                  <a:cs typeface="Comic Sans MS"/>
                </a:rPr>
                <a:t>d</a:t>
              </a:r>
              <a:r>
                <a:rPr sz="1200" b="1" spc="5" dirty="0">
                  <a:solidFill>
                    <a:srgbClr val="007F7F"/>
                  </a:solidFill>
                  <a:cs typeface="Comic Sans MS"/>
                </a:rPr>
                <a:t> </a:t>
              </a:r>
              <a:r>
                <a:rPr sz="1200" b="1" spc="-15" dirty="0">
                  <a:solidFill>
                    <a:srgbClr val="007F7F"/>
                  </a:solidFill>
                  <a:cs typeface="Comic Sans MS"/>
                </a:rPr>
                <a:t>s</a:t>
              </a:r>
              <a:r>
                <a:rPr sz="1200" b="1" spc="-5" dirty="0">
                  <a:solidFill>
                    <a:srgbClr val="007F7F"/>
                  </a:solidFill>
                  <a:cs typeface="Comic Sans MS"/>
                </a:rPr>
                <a:t>en</a:t>
              </a:r>
              <a:r>
                <a:rPr sz="1200" b="1" spc="-15" dirty="0">
                  <a:solidFill>
                    <a:srgbClr val="007F7F"/>
                  </a:solidFill>
                  <a:cs typeface="Comic Sans MS"/>
                </a:rPr>
                <a:t>s</a:t>
              </a:r>
              <a:r>
                <a:rPr sz="1200" b="1" dirty="0">
                  <a:solidFill>
                    <a:srgbClr val="007F7F"/>
                  </a:solidFill>
                  <a:cs typeface="Comic Sans MS"/>
                </a:rPr>
                <a:t>o</a:t>
              </a:r>
              <a:r>
                <a:rPr sz="1200" b="1" spc="-5" dirty="0">
                  <a:solidFill>
                    <a:srgbClr val="007F7F"/>
                  </a:solidFill>
                  <a:cs typeface="Comic Sans MS"/>
                </a:rPr>
                <a:t>r</a:t>
              </a:r>
              <a:r>
                <a:rPr sz="1200" b="1" spc="-10" dirty="0">
                  <a:solidFill>
                    <a:srgbClr val="007F7F"/>
                  </a:solidFill>
                  <a:cs typeface="Comic Sans MS"/>
                </a:rPr>
                <a:t>s </a:t>
              </a:r>
              <a:r>
                <a:rPr sz="1200" b="1" spc="-5" dirty="0">
                  <a:solidFill>
                    <a:srgbClr val="7F0000"/>
                  </a:solidFill>
                  <a:cs typeface="Comic Sans MS"/>
                </a:rPr>
                <a:t>ve</a:t>
              </a:r>
              <a:r>
                <a:rPr sz="1200" b="1" spc="5" dirty="0">
                  <a:solidFill>
                    <a:srgbClr val="7F0000"/>
                  </a:solidFill>
                  <a:cs typeface="Comic Sans MS"/>
                </a:rPr>
                <a:t>r</a:t>
              </a:r>
              <a:r>
                <a:rPr sz="1200" b="1" spc="-5" dirty="0">
                  <a:solidFill>
                    <a:srgbClr val="7F0000"/>
                  </a:solidFill>
                  <a:cs typeface="Comic Sans MS"/>
                </a:rPr>
                <a:t>te</a:t>
              </a:r>
              <a:r>
                <a:rPr sz="1200" b="1" dirty="0">
                  <a:solidFill>
                    <a:srgbClr val="7F0000"/>
                  </a:solidFill>
                  <a:cs typeface="Comic Sans MS"/>
                </a:rPr>
                <a:t>x</a:t>
              </a:r>
              <a:r>
                <a:rPr sz="1200" b="1" spc="-5" dirty="0">
                  <a:solidFill>
                    <a:srgbClr val="7F0000"/>
                  </a:solidFill>
                  <a:cs typeface="Comic Sans MS"/>
                </a:rPr>
                <a:t>ing</a:t>
              </a:r>
              <a:r>
                <a:rPr sz="1200" b="1" spc="-10" dirty="0">
                  <a:solidFill>
                    <a:srgbClr val="7F0000"/>
                  </a:solidFill>
                  <a:cs typeface="Comic Sans MS"/>
                </a:rPr>
                <a:t>,</a:t>
              </a:r>
              <a:r>
                <a:rPr sz="1200" b="1" dirty="0">
                  <a:solidFill>
                    <a:srgbClr val="7F0000"/>
                  </a:solidFill>
                  <a:cs typeface="Comic Sans MS"/>
                </a:rPr>
                <a:t> </a:t>
              </a:r>
              <a:r>
                <a:rPr sz="1200" b="1" spc="-5" dirty="0">
                  <a:solidFill>
                    <a:srgbClr val="7F0000"/>
                  </a:solidFill>
                  <a:cs typeface="Comic Sans MS"/>
                </a:rPr>
                <a:t>tr</a:t>
              </a:r>
              <a:r>
                <a:rPr sz="1200" b="1" spc="-10" dirty="0">
                  <a:solidFill>
                    <a:srgbClr val="7F0000"/>
                  </a:solidFill>
                  <a:cs typeface="Comic Sans MS"/>
                </a:rPr>
                <a:t>a</a:t>
              </a:r>
              <a:r>
                <a:rPr sz="1200" b="1" spc="-15" dirty="0">
                  <a:solidFill>
                    <a:srgbClr val="7F0000"/>
                  </a:solidFill>
                  <a:cs typeface="Comic Sans MS"/>
                </a:rPr>
                <a:t>c</a:t>
              </a:r>
              <a:r>
                <a:rPr sz="1200" b="1" spc="-10" dirty="0">
                  <a:solidFill>
                    <a:srgbClr val="7F0000"/>
                  </a:solidFill>
                  <a:cs typeface="Comic Sans MS"/>
                </a:rPr>
                <a:t>k</a:t>
              </a:r>
              <a:r>
                <a:rPr sz="1200" b="1" spc="-5" dirty="0">
                  <a:solidFill>
                    <a:srgbClr val="7F0000"/>
                  </a:solidFill>
                  <a:cs typeface="Comic Sans MS"/>
                </a:rPr>
                <a:t>i</a:t>
              </a:r>
              <a:r>
                <a:rPr sz="1200" b="1" spc="5" dirty="0">
                  <a:solidFill>
                    <a:srgbClr val="7F0000"/>
                  </a:solidFill>
                  <a:cs typeface="Comic Sans MS"/>
                </a:rPr>
                <a:t>n</a:t>
              </a:r>
              <a:r>
                <a:rPr sz="1200" b="1" spc="-10" dirty="0">
                  <a:solidFill>
                    <a:srgbClr val="7F0000"/>
                  </a:solidFill>
                  <a:cs typeface="Comic Sans MS"/>
                </a:rPr>
                <a:t>g</a:t>
              </a:r>
              <a:r>
                <a:rPr sz="1200" b="1" spc="-5" dirty="0">
                  <a:solidFill>
                    <a:srgbClr val="7F0000"/>
                  </a:solidFill>
                  <a:cs typeface="Comic Sans MS"/>
                </a:rPr>
                <a:t> </a:t>
              </a:r>
              <a:r>
                <a:rPr sz="1200" b="1" spc="5" dirty="0">
                  <a:solidFill>
                    <a:srgbClr val="7F0000"/>
                  </a:solidFill>
                  <a:cs typeface="Comic Sans MS"/>
                </a:rPr>
                <a:t>(</a:t>
              </a:r>
              <a:r>
                <a:rPr sz="1200" b="1" dirty="0">
                  <a:solidFill>
                    <a:srgbClr val="7F0000"/>
                  </a:solidFill>
                  <a:cs typeface="Comic Sans MS"/>
                </a:rPr>
                <a:t>+</a:t>
              </a:r>
              <a:r>
                <a:rPr sz="1200" b="1" spc="-5" dirty="0">
                  <a:solidFill>
                    <a:srgbClr val="7F0000"/>
                  </a:solidFill>
                  <a:cs typeface="Comic Sans MS"/>
                </a:rPr>
                <a:t> </a:t>
              </a:r>
              <a:r>
                <a:rPr sz="1200" b="1" spc="5" dirty="0">
                  <a:solidFill>
                    <a:srgbClr val="7F0000"/>
                  </a:solidFill>
                  <a:cs typeface="Comic Sans MS"/>
                </a:rPr>
                <a:t>d</a:t>
              </a:r>
              <a:r>
                <a:rPr sz="1200" b="1" spc="-10" dirty="0">
                  <a:solidFill>
                    <a:srgbClr val="7F0000"/>
                  </a:solidFill>
                  <a:cs typeface="Comic Sans MS"/>
                </a:rPr>
                <a:t>E/</a:t>
              </a:r>
              <a:r>
                <a:rPr sz="1200" b="1" spc="5" dirty="0">
                  <a:solidFill>
                    <a:srgbClr val="7F0000"/>
                  </a:solidFill>
                  <a:cs typeface="Comic Sans MS"/>
                </a:rPr>
                <a:t>d</a:t>
              </a:r>
              <a:r>
                <a:rPr sz="1200" b="1" spc="-10" dirty="0">
                  <a:solidFill>
                    <a:srgbClr val="7F0000"/>
                  </a:solidFill>
                  <a:cs typeface="Comic Sans MS"/>
                </a:rPr>
                <a:t>x</a:t>
              </a:r>
              <a:r>
                <a:rPr sz="1200" b="1" dirty="0">
                  <a:solidFill>
                    <a:srgbClr val="7F0000"/>
                  </a:solidFill>
                  <a:cs typeface="Comic Sans MS"/>
                </a:rPr>
                <a:t>)</a:t>
              </a:r>
              <a:endParaRPr sz="1200" dirty="0">
                <a:cs typeface="Comic Sans MS"/>
              </a:endParaRPr>
            </a:p>
          </p:txBody>
        </p:sp>
        <p:sp>
          <p:nvSpPr>
            <p:cNvPr id="54" name="object 51"/>
            <p:cNvSpPr/>
            <p:nvPr/>
          </p:nvSpPr>
          <p:spPr>
            <a:xfrm>
              <a:off x="424499" y="655828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55" name="object 52"/>
            <p:cNvSpPr/>
            <p:nvPr/>
          </p:nvSpPr>
          <p:spPr>
            <a:xfrm>
              <a:off x="2353629" y="692023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56" name="object 53"/>
            <p:cNvSpPr txBox="1"/>
            <p:nvPr/>
          </p:nvSpPr>
          <p:spPr>
            <a:xfrm>
              <a:off x="424499" y="6558280"/>
              <a:ext cx="1929130" cy="231124"/>
            </a:xfrm>
            <a:prstGeom prst="rect">
              <a:avLst/>
            </a:prstGeom>
            <a:solidFill>
              <a:srgbClr val="FFFFCC"/>
            </a:solidFill>
            <a:ln w="9344">
              <a:solidFill>
                <a:srgbClr val="000000"/>
              </a:solidFill>
            </a:ln>
          </p:spPr>
          <p:txBody>
            <a:bodyPr vert="horz" wrap="square" lIns="0" tIns="0" rIns="0" bIns="0" rtlCol="0">
              <a:spAutoFit/>
            </a:bodyPr>
            <a:lstStyle/>
            <a:p>
              <a:pPr marL="398780"/>
              <a:r>
                <a:rPr sz="1200" b="1" spc="-5" dirty="0">
                  <a:solidFill>
                    <a:srgbClr val="00007F"/>
                  </a:solidFill>
                  <a:cs typeface="Comic Sans MS"/>
                </a:rPr>
                <a:t>1</a:t>
              </a:r>
              <a:r>
                <a:rPr sz="1200" b="1" spc="-10" dirty="0">
                  <a:solidFill>
                    <a:srgbClr val="00007F"/>
                  </a:solidFill>
                  <a:cs typeface="Comic Sans MS"/>
                </a:rPr>
                <a:t>.</a:t>
              </a:r>
              <a:r>
                <a:rPr sz="1200" b="1" dirty="0">
                  <a:solidFill>
                    <a:srgbClr val="00007F"/>
                  </a:solidFill>
                  <a:cs typeface="Comic Sans MS"/>
                </a:rPr>
                <a:t>5</a:t>
              </a:r>
              <a:r>
                <a:rPr sz="1200" b="1" spc="-10" dirty="0">
                  <a:solidFill>
                    <a:srgbClr val="00007F"/>
                  </a:solidFill>
                  <a:cs typeface="Comic Sans MS"/>
                </a:rPr>
                <a:t>T</a:t>
              </a:r>
              <a:r>
                <a:rPr sz="1200" b="1" spc="-5" dirty="0">
                  <a:solidFill>
                    <a:srgbClr val="00007F"/>
                  </a:solidFill>
                  <a:cs typeface="Comic Sans MS"/>
                </a:rPr>
                <a:t> </a:t>
              </a:r>
              <a:r>
                <a:rPr sz="1200" b="1" spc="-10" dirty="0">
                  <a:solidFill>
                    <a:srgbClr val="00007F"/>
                  </a:solidFill>
                  <a:cs typeface="Comic Sans MS"/>
                </a:rPr>
                <a:t>Ma</a:t>
              </a:r>
              <a:r>
                <a:rPr sz="1200" b="1" spc="-15" dirty="0">
                  <a:solidFill>
                    <a:srgbClr val="00007F"/>
                  </a:solidFill>
                  <a:cs typeface="Comic Sans MS"/>
                </a:rPr>
                <a:t>g</a:t>
              </a:r>
              <a:r>
                <a:rPr sz="1200" b="1" spc="-5" dirty="0">
                  <a:solidFill>
                    <a:srgbClr val="00007F"/>
                  </a:solidFill>
                  <a:cs typeface="Comic Sans MS"/>
                </a:rPr>
                <a:t>ne</a:t>
              </a:r>
              <a:r>
                <a:rPr sz="1200" b="1" dirty="0">
                  <a:solidFill>
                    <a:srgbClr val="00007F"/>
                  </a:solidFill>
                  <a:cs typeface="Comic Sans MS"/>
                </a:rPr>
                <a:t>t</a:t>
              </a:r>
              <a:endParaRPr sz="1200" dirty="0">
                <a:cs typeface="Comic Sans MS"/>
              </a:endParaRPr>
            </a:p>
          </p:txBody>
        </p:sp>
        <p:sp>
          <p:nvSpPr>
            <p:cNvPr id="57" name="object 54"/>
            <p:cNvSpPr txBox="1"/>
            <p:nvPr/>
          </p:nvSpPr>
          <p:spPr>
            <a:xfrm>
              <a:off x="7337109" y="495693"/>
              <a:ext cx="2971797" cy="269645"/>
            </a:xfrm>
            <a:prstGeom prst="rect">
              <a:avLst/>
            </a:prstGeom>
            <a:solidFill>
              <a:srgbClr val="E5E5FF"/>
            </a:solidFill>
          </p:spPr>
          <p:txBody>
            <a:bodyPr vert="horz" wrap="square" lIns="0" tIns="0" rIns="0" bIns="0" rtlCol="0">
              <a:spAutoFit/>
            </a:bodyPr>
            <a:lstStyle/>
            <a:p>
              <a:pPr>
                <a:lnSpc>
                  <a:spcPct val="100000"/>
                </a:lnSpc>
              </a:pPr>
              <a:r>
                <a:rPr sz="1400" spc="-5" dirty="0">
                  <a:ln>
                    <a:solidFill>
                      <a:sysClr val="windowText" lastClr="000000"/>
                    </a:solidFill>
                  </a:ln>
                  <a:solidFill>
                    <a:srgbClr val="00007F"/>
                  </a:solidFill>
                  <a:latin typeface="Courier New"/>
                  <a:cs typeface="Courier New"/>
                  <a:hlinkClick r:id="rId3"/>
                </a:rPr>
                <a:t>[NI</a:t>
              </a:r>
              <a:r>
                <a:rPr sz="1400" dirty="0">
                  <a:ln>
                    <a:solidFill>
                      <a:sysClr val="windowText" lastClr="000000"/>
                    </a:solidFill>
                  </a:ln>
                  <a:solidFill>
                    <a:srgbClr val="00007F"/>
                  </a:solidFill>
                  <a:latin typeface="Courier New"/>
                  <a:cs typeface="Courier New"/>
                  <a:hlinkClick r:id="rId3"/>
                </a:rPr>
                <a:t>M </a:t>
              </a:r>
              <a:r>
                <a:rPr sz="1400" spc="-5" dirty="0">
                  <a:ln>
                    <a:solidFill>
                      <a:sysClr val="windowText" lastClr="000000"/>
                    </a:solidFill>
                  </a:ln>
                  <a:solidFill>
                    <a:srgbClr val="00007F"/>
                  </a:solidFill>
                  <a:latin typeface="Courier New"/>
                  <a:cs typeface="Courier New"/>
                  <a:hlinkClick r:id="rId3"/>
                </a:rPr>
                <a:t>A47</a:t>
              </a:r>
              <a:r>
                <a:rPr sz="1400" dirty="0">
                  <a:ln>
                    <a:solidFill>
                      <a:sysClr val="windowText" lastClr="000000"/>
                    </a:solidFill>
                  </a:ln>
                  <a:solidFill>
                    <a:srgbClr val="00007F"/>
                  </a:solidFill>
                  <a:latin typeface="Courier New"/>
                  <a:cs typeface="Courier New"/>
                  <a:hlinkClick r:id="rId3"/>
                </a:rPr>
                <a:t>9 </a:t>
              </a:r>
              <a:r>
                <a:rPr sz="1400" spc="-5" dirty="0">
                  <a:ln>
                    <a:solidFill>
                      <a:sysClr val="windowText" lastClr="000000"/>
                    </a:solidFill>
                  </a:ln>
                  <a:solidFill>
                    <a:srgbClr val="00007F"/>
                  </a:solidFill>
                  <a:latin typeface="Courier New"/>
                  <a:cs typeface="Courier New"/>
                  <a:hlinkClick r:id="rId3"/>
                </a:rPr>
                <a:t>(2002</a:t>
              </a:r>
              <a:r>
                <a:rPr sz="1400" dirty="0">
                  <a:ln>
                    <a:solidFill>
                      <a:sysClr val="windowText" lastClr="000000"/>
                    </a:solidFill>
                  </a:ln>
                  <a:solidFill>
                    <a:srgbClr val="00007F"/>
                  </a:solidFill>
                  <a:latin typeface="Courier New"/>
                  <a:cs typeface="Courier New"/>
                  <a:hlinkClick r:id="rId3"/>
                </a:rPr>
                <a:t>) </a:t>
              </a:r>
              <a:r>
                <a:rPr sz="1400" spc="-5" dirty="0">
                  <a:ln>
                    <a:solidFill>
                      <a:sysClr val="windowText" lastClr="000000"/>
                    </a:solidFill>
                  </a:ln>
                  <a:solidFill>
                    <a:srgbClr val="00007F"/>
                  </a:solidFill>
                  <a:latin typeface="Courier New"/>
                  <a:cs typeface="Courier New"/>
                  <a:hlinkClick r:id="rId3"/>
                </a:rPr>
                <a:t>1]</a:t>
              </a:r>
              <a:endParaRPr sz="1400" dirty="0">
                <a:ln>
                  <a:solidFill>
                    <a:sysClr val="windowText" lastClr="000000"/>
                  </a:solidFill>
                </a:ln>
                <a:latin typeface="Courier New"/>
                <a:cs typeface="Courier New"/>
              </a:endParaRPr>
            </a:p>
          </p:txBody>
        </p:sp>
      </p:grpSp>
      <p:sp>
        <p:nvSpPr>
          <p:cNvPr id="59"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6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7527735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367" y="92818"/>
            <a:ext cx="5812949" cy="756320"/>
          </a:xfrm>
        </p:spPr>
        <p:txBody>
          <a:bodyPr/>
          <a:lstStyle/>
          <a:p>
            <a:r>
              <a:rPr lang="en-US" sz="3200" b="1" dirty="0">
                <a:solidFill>
                  <a:srgbClr val="A50021"/>
                </a:solidFill>
              </a:rPr>
              <a:t>The Belle spectrometer</a:t>
            </a:r>
            <a:endParaRPr lang="en-US" sz="32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68</a:t>
            </a:fld>
            <a:endParaRPr lang="en-US" altLang="x-none"/>
          </a:p>
        </p:txBody>
      </p:sp>
      <p:sp>
        <p:nvSpPr>
          <p:cNvPr id="60" name="object 5"/>
          <p:cNvSpPr/>
          <p:nvPr/>
        </p:nvSpPr>
        <p:spPr>
          <a:xfrm>
            <a:off x="2423593" y="948573"/>
            <a:ext cx="7412577" cy="5176118"/>
          </a:xfrm>
          <a:prstGeom prst="rect">
            <a:avLst/>
          </a:prstGeom>
          <a:blipFill>
            <a:blip r:embed="rId2" cstate="print"/>
            <a:stretch>
              <a:fillRect/>
            </a:stretch>
          </a:blipFill>
        </p:spPr>
        <p:txBody>
          <a:bodyPr wrap="square" lIns="0" tIns="0" rIns="0" bIns="0" rtlCol="0"/>
          <a:lstStyle/>
          <a:p>
            <a:endParaRPr/>
          </a:p>
        </p:txBody>
      </p:sp>
      <p:sp>
        <p:nvSpPr>
          <p:cNvPr id="62" name="object 7"/>
          <p:cNvSpPr txBox="1"/>
          <p:nvPr/>
        </p:nvSpPr>
        <p:spPr>
          <a:xfrm>
            <a:off x="8247170" y="255534"/>
            <a:ext cx="2403261" cy="215444"/>
          </a:xfrm>
          <a:prstGeom prst="rect">
            <a:avLst/>
          </a:prstGeom>
        </p:spPr>
        <p:txBody>
          <a:bodyPr vert="horz" wrap="square" lIns="0" tIns="0" rIns="0" bIns="0" rtlCol="0">
            <a:spAutoFit/>
          </a:bodyPr>
          <a:lstStyle/>
          <a:p>
            <a:pPr marL="12700"/>
            <a:r>
              <a:rPr sz="1400" b="1" spc="-5" dirty="0">
                <a:solidFill>
                  <a:schemeClr val="tx1"/>
                </a:solidFill>
                <a:latin typeface="Courier New"/>
                <a:cs typeface="Courier New"/>
                <a:hlinkClick r:id="rId3"/>
              </a:rPr>
              <a:t>[NI</a:t>
            </a:r>
            <a:r>
              <a:rPr sz="1400" b="1" dirty="0">
                <a:solidFill>
                  <a:schemeClr val="tx1"/>
                </a:solidFill>
                <a:latin typeface="Courier New"/>
                <a:cs typeface="Courier New"/>
                <a:hlinkClick r:id="rId3"/>
              </a:rPr>
              <a:t>M </a:t>
            </a:r>
            <a:r>
              <a:rPr sz="1400" b="1" spc="-5" dirty="0">
                <a:solidFill>
                  <a:schemeClr val="tx1"/>
                </a:solidFill>
                <a:latin typeface="Courier New"/>
                <a:cs typeface="Courier New"/>
                <a:hlinkClick r:id="rId3"/>
              </a:rPr>
              <a:t>A47</a:t>
            </a:r>
            <a:r>
              <a:rPr sz="1400" b="1" dirty="0">
                <a:solidFill>
                  <a:schemeClr val="tx1"/>
                </a:solidFill>
                <a:latin typeface="Courier New"/>
                <a:cs typeface="Courier New"/>
                <a:hlinkClick r:id="rId3"/>
              </a:rPr>
              <a:t>9 </a:t>
            </a:r>
            <a:r>
              <a:rPr sz="1400" b="1" spc="-5" dirty="0">
                <a:solidFill>
                  <a:schemeClr val="tx1"/>
                </a:solidFill>
                <a:latin typeface="Courier New"/>
                <a:cs typeface="Courier New"/>
                <a:hlinkClick r:id="rId3"/>
              </a:rPr>
              <a:t>(2002</a:t>
            </a:r>
            <a:r>
              <a:rPr sz="1400" b="1" dirty="0">
                <a:solidFill>
                  <a:schemeClr val="tx1"/>
                </a:solidFill>
                <a:latin typeface="Courier New"/>
                <a:cs typeface="Courier New"/>
                <a:hlinkClick r:id="rId3"/>
              </a:rPr>
              <a:t>) </a:t>
            </a:r>
            <a:r>
              <a:rPr sz="1400" b="1" spc="-5" dirty="0">
                <a:solidFill>
                  <a:schemeClr val="tx1"/>
                </a:solidFill>
                <a:latin typeface="Courier New"/>
                <a:cs typeface="Courier New"/>
                <a:hlinkClick r:id="rId3"/>
              </a:rPr>
              <a:t>117]</a:t>
            </a:r>
            <a:endParaRPr sz="1400" dirty="0">
              <a:solidFill>
                <a:schemeClr val="tx1"/>
              </a:solidFill>
              <a:latin typeface="Courier New"/>
              <a:cs typeface="Courier New"/>
            </a:endParaRPr>
          </a:p>
        </p:txBody>
      </p:sp>
      <p:sp>
        <p:nvSpPr>
          <p:cNvPr id="63"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64"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2173469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2144" y="44624"/>
            <a:ext cx="3123456" cy="540296"/>
          </a:xfrm>
        </p:spPr>
        <p:txBody>
          <a:bodyPr/>
          <a:lstStyle/>
          <a:p>
            <a:r>
              <a:rPr lang="en-US" b="1" smtClean="0">
                <a:solidFill>
                  <a:srgbClr val="A50021"/>
                </a:solidFill>
              </a:rPr>
              <a:t>Belle II</a:t>
            </a:r>
            <a:endParaRPr lang="en-US"/>
          </a:p>
        </p:txBody>
      </p:sp>
      <p:sp>
        <p:nvSpPr>
          <p:cNvPr id="3" name="Content Placeholder 2"/>
          <p:cNvSpPr>
            <a:spLocks noGrp="1"/>
          </p:cNvSpPr>
          <p:nvPr>
            <p:ph idx="1"/>
          </p:nvPr>
        </p:nvSpPr>
        <p:spPr>
          <a:xfrm>
            <a:off x="1588306" y="74489"/>
            <a:ext cx="6379903" cy="4525963"/>
          </a:xfrm>
        </p:spPr>
        <p:txBody>
          <a:bodyPr/>
          <a:lstStyle/>
          <a:p>
            <a:r>
              <a:rPr lang="en-US" sz="2000" dirty="0"/>
              <a:t>An upgraded version of both the KEKB and Belle spectrometers is ongoing.</a:t>
            </a:r>
          </a:p>
          <a:p>
            <a:r>
              <a:rPr lang="en-US" sz="2000" dirty="0" err="1"/>
              <a:t>BaBar</a:t>
            </a:r>
            <a:r>
              <a:rPr lang="en-US" sz="2000" dirty="0"/>
              <a:t> stopped taking data in 2008.</a:t>
            </a:r>
          </a:p>
          <a:p>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69</a:t>
            </a:fld>
            <a:endParaRPr lang="en-US" altLang="x-none"/>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0988" y="1502852"/>
            <a:ext cx="4851648" cy="3613747"/>
          </a:xfrm>
          <a:prstGeom prst="rect">
            <a:avLst/>
          </a:prstGeom>
        </p:spPr>
      </p:pic>
      <p:sp>
        <p:nvSpPr>
          <p:cNvPr id="8" name="Content Placeholder 2"/>
          <p:cNvSpPr txBox="1">
            <a:spLocks/>
          </p:cNvSpPr>
          <p:nvPr/>
        </p:nvSpPr>
        <p:spPr bwMode="auto">
          <a:xfrm>
            <a:off x="1588305" y="1106783"/>
            <a:ext cx="38855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ヒラギノ角ゴ Pro W3" charset="-128"/>
              </a:defRPr>
            </a:lvl2pPr>
            <a:lvl3pPr marL="1143000" indent="-228600" algn="l" rtl="0" eaLnBrk="1" fontAlgn="base" hangingPunct="1">
              <a:spcBef>
                <a:spcPct val="20000"/>
              </a:spcBef>
              <a:spcAft>
                <a:spcPct val="0"/>
              </a:spcAft>
              <a:buChar char="•"/>
              <a:defRPr sz="2400">
                <a:solidFill>
                  <a:schemeClr val="tx1"/>
                </a:solidFill>
                <a:latin typeface="+mn-lt"/>
                <a:ea typeface="ヒラギノ角ゴ Pro W3" charset="-128"/>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charset="-128"/>
              </a:defRPr>
            </a:lvl4pPr>
            <a:lvl5pPr marL="2057400" indent="-228600" algn="l" rtl="0" eaLnBrk="1" fontAlgn="base" hangingPunct="1">
              <a:spcBef>
                <a:spcPct val="20000"/>
              </a:spcBef>
              <a:spcAft>
                <a:spcPct val="0"/>
              </a:spcAft>
              <a:buChar char="»"/>
              <a:defRPr sz="2000">
                <a:solidFill>
                  <a:schemeClr val="tx1"/>
                </a:solidFill>
                <a:latin typeface="+mn-lt"/>
                <a:ea typeface="ヒラギノ角ゴ Pro W3" charset="-128"/>
              </a:defRPr>
            </a:lvl5pPr>
            <a:lvl6pPr marL="2514600" indent="-228600" algn="l" rtl="0" eaLnBrk="1" fontAlgn="base" hangingPunct="1">
              <a:spcBef>
                <a:spcPct val="20000"/>
              </a:spcBef>
              <a:spcAft>
                <a:spcPct val="0"/>
              </a:spcAft>
              <a:buChar char="»"/>
              <a:defRPr sz="2000">
                <a:solidFill>
                  <a:schemeClr val="tx1"/>
                </a:solidFill>
                <a:latin typeface="+mn-lt"/>
                <a:ea typeface="ヒラギノ角ゴ Pro W3" charset="-128"/>
              </a:defRPr>
            </a:lvl6pPr>
            <a:lvl7pPr marL="2971800" indent="-228600" algn="l" rtl="0" eaLnBrk="1" fontAlgn="base" hangingPunct="1">
              <a:spcBef>
                <a:spcPct val="20000"/>
              </a:spcBef>
              <a:spcAft>
                <a:spcPct val="0"/>
              </a:spcAft>
              <a:buChar char="»"/>
              <a:defRPr sz="2000">
                <a:solidFill>
                  <a:schemeClr val="tx1"/>
                </a:solidFill>
                <a:latin typeface="+mn-lt"/>
                <a:ea typeface="ヒラギノ角ゴ Pro W3" charset="-128"/>
              </a:defRPr>
            </a:lvl7pPr>
            <a:lvl8pPr marL="3429000" indent="-228600" algn="l" rtl="0" eaLnBrk="1" fontAlgn="base" hangingPunct="1">
              <a:spcBef>
                <a:spcPct val="20000"/>
              </a:spcBef>
              <a:spcAft>
                <a:spcPct val="0"/>
              </a:spcAft>
              <a:buChar char="»"/>
              <a:defRPr sz="2000">
                <a:solidFill>
                  <a:schemeClr val="tx1"/>
                </a:solidFill>
                <a:latin typeface="+mn-lt"/>
                <a:ea typeface="ヒラギノ角ゴ Pro W3" charset="-128"/>
              </a:defRPr>
            </a:lvl8pPr>
            <a:lvl9pPr marL="3886200" indent="-228600" algn="l" rtl="0" eaLnBrk="1" fontAlgn="base" hangingPunct="1">
              <a:spcBef>
                <a:spcPct val="20000"/>
              </a:spcBef>
              <a:spcAft>
                <a:spcPct val="0"/>
              </a:spcAft>
              <a:buChar char="»"/>
              <a:defRPr sz="2000">
                <a:solidFill>
                  <a:schemeClr val="tx1"/>
                </a:solidFill>
                <a:latin typeface="+mn-lt"/>
                <a:ea typeface="ヒラギノ角ゴ Pro W3" charset="-128"/>
              </a:defRPr>
            </a:lvl9pPr>
          </a:lstStyle>
          <a:p>
            <a:r>
              <a:rPr lang="en-US" sz="2000" kern="0" dirty="0"/>
              <a:t>Aims at a luminosity of 8x10</a:t>
            </a:r>
            <a:r>
              <a:rPr lang="en-US" sz="2000" kern="0" baseline="30000" dirty="0"/>
              <a:t>35</a:t>
            </a:r>
            <a:r>
              <a:rPr lang="en-US" sz="2000" kern="0" dirty="0"/>
              <a:t> cm</a:t>
            </a:r>
            <a:r>
              <a:rPr lang="en-US" sz="2000" kern="0" baseline="30000" dirty="0"/>
              <a:t>-2</a:t>
            </a:r>
            <a:r>
              <a:rPr lang="en-US" sz="2000" kern="0" dirty="0"/>
              <a:t>s</a:t>
            </a:r>
            <a:r>
              <a:rPr lang="en-US" sz="2000" kern="0" baseline="30000" dirty="0"/>
              <a:t>-1 </a:t>
            </a:r>
            <a:r>
              <a:rPr lang="en-US" sz="2000" kern="0" dirty="0"/>
              <a:t>thus 10</a:t>
            </a:r>
            <a:r>
              <a:rPr lang="en-US" sz="2000" kern="0" baseline="30000" dirty="0"/>
              <a:t>10</a:t>
            </a:r>
            <a:r>
              <a:rPr lang="en-US" sz="2000" kern="0" dirty="0"/>
              <a:t> BB pairs per year.</a:t>
            </a:r>
          </a:p>
          <a:p>
            <a:r>
              <a:rPr lang="en-US" sz="2000" kern="0" dirty="0"/>
              <a:t>First physics runs in fall 2018.</a:t>
            </a:r>
            <a:endParaRPr lang="en-US" kern="0" dirty="0"/>
          </a:p>
        </p:txBody>
      </p:sp>
      <p:pic>
        <p:nvPicPr>
          <p:cNvPr id="9" name="Picture 8"/>
          <p:cNvPicPr>
            <a:picLocks noChangeAspect="1"/>
          </p:cNvPicPr>
          <p:nvPr/>
        </p:nvPicPr>
        <p:blipFill>
          <a:blip r:embed="rId3"/>
          <a:stretch>
            <a:fillRect/>
          </a:stretch>
        </p:blipFill>
        <p:spPr>
          <a:xfrm>
            <a:off x="1605992" y="2492897"/>
            <a:ext cx="4044997" cy="3634415"/>
          </a:xfrm>
          <a:prstGeom prst="rect">
            <a:avLst/>
          </a:prstGeom>
        </p:spPr>
      </p:pic>
      <p:sp>
        <p:nvSpPr>
          <p:cNvPr id="10"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1"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732869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ChangeArrowheads="1"/>
          </p:cNvSpPr>
          <p:nvPr/>
        </p:nvSpPr>
        <p:spPr bwMode="auto">
          <a:xfrm>
            <a:off x="3431704" y="133350"/>
            <a:ext cx="5334000" cy="387350"/>
          </a:xfrm>
          <a:prstGeom prst="rect">
            <a:avLst/>
          </a:prstGeom>
          <a:noFill/>
          <a:ln w="9525">
            <a:noFill/>
            <a:miter lim="800000"/>
            <a:headEnd/>
            <a:tailEnd/>
          </a:ln>
          <a:effectLst/>
        </p:spPr>
        <p:txBody>
          <a:bodyPr anchor="ctr">
            <a:prstTxWarp prst="textNoShape">
              <a:avLst/>
            </a:prstTxWarp>
          </a:bodyPr>
          <a:lstStyle/>
          <a:p>
            <a:pPr algn="ctr">
              <a:spcBef>
                <a:spcPct val="0"/>
              </a:spcBef>
              <a:buFontTx/>
              <a:buNone/>
            </a:pPr>
            <a:r>
              <a:rPr lang="es-ES" sz="4000" b="1" dirty="0">
                <a:solidFill>
                  <a:srgbClr val="A50021"/>
                </a:solidFill>
              </a:rPr>
              <a:t> </a:t>
            </a:r>
            <a:r>
              <a:rPr lang="es-ES" sz="4000" b="1" dirty="0" err="1">
                <a:solidFill>
                  <a:srgbClr val="A50021"/>
                </a:solidFill>
              </a:rPr>
              <a:t>Parity</a:t>
            </a:r>
            <a:r>
              <a:rPr lang="es-ES" sz="4000" b="1" dirty="0">
                <a:solidFill>
                  <a:srgbClr val="A50021"/>
                </a:solidFill>
              </a:rPr>
              <a:t> </a:t>
            </a:r>
            <a:r>
              <a:rPr lang="es-ES" sz="4000" b="1" dirty="0" err="1">
                <a:solidFill>
                  <a:srgbClr val="A50021"/>
                </a:solidFill>
              </a:rPr>
              <a:t>Violation</a:t>
            </a:r>
            <a:endParaRPr lang="es-ES" sz="4000" b="1" dirty="0">
              <a:solidFill>
                <a:srgbClr val="A50021"/>
              </a:solidFill>
            </a:endParaRPr>
          </a:p>
        </p:txBody>
      </p:sp>
      <p:sp>
        <p:nvSpPr>
          <p:cNvPr id="8" name="Rectangle 10"/>
          <p:cNvSpPr>
            <a:spLocks noChangeArrowheads="1"/>
          </p:cNvSpPr>
          <p:nvPr/>
        </p:nvSpPr>
        <p:spPr bwMode="auto">
          <a:xfrm>
            <a:off x="1600200" y="609600"/>
            <a:ext cx="5575920" cy="5638800"/>
          </a:xfrm>
          <a:prstGeom prst="rect">
            <a:avLst/>
          </a:prstGeom>
          <a:noFill/>
          <a:ln w="9525">
            <a:noFill/>
            <a:miter lim="800000"/>
            <a:headEnd/>
            <a:tailEnd/>
          </a:ln>
          <a:effectLst/>
        </p:spPr>
        <p:txBody>
          <a:bodyPr>
            <a:prstTxWarp prst="textNoShape">
              <a:avLst/>
            </a:prstTxWarp>
          </a:bodyPr>
          <a:lstStyle/>
          <a:p>
            <a:pPr marL="342900" indent="-342900">
              <a:buFont typeface="Arial" charset="0"/>
              <a:buChar char="•"/>
            </a:pPr>
            <a:r>
              <a:rPr sz="2400" b="1" dirty="0">
                <a:solidFill>
                  <a:schemeClr val="tx1"/>
                </a:solidFill>
              </a:rPr>
              <a:t>Parity violation</a:t>
            </a:r>
          </a:p>
          <a:p>
            <a:pPr marL="800100" lvl="1" indent="-342900">
              <a:buFont typeface="Arial" charset="0"/>
              <a:buChar char="•"/>
            </a:pPr>
            <a:r>
              <a:rPr lang="en-US" sz="2400" dirty="0">
                <a:solidFill>
                  <a:schemeClr val="tx1"/>
                </a:solidFill>
              </a:rPr>
              <a:t>Maximally </a:t>
            </a:r>
            <a:r>
              <a:rPr sz="2400" dirty="0">
                <a:solidFill>
                  <a:schemeClr val="tx1"/>
                </a:solidFill>
              </a:rPr>
              <a:t>violated in weak interactions. </a:t>
            </a:r>
            <a:endParaRPr lang="en-US" sz="2400" dirty="0">
              <a:solidFill>
                <a:schemeClr val="tx1"/>
              </a:solidFill>
            </a:endParaRPr>
          </a:p>
          <a:p>
            <a:pPr marL="800100" lvl="1" indent="-342900">
              <a:buFont typeface="Arial" charset="0"/>
              <a:buChar char="•"/>
            </a:pPr>
            <a:r>
              <a:rPr sz="2400" dirty="0">
                <a:solidFill>
                  <a:srgbClr val="FF0000"/>
                </a:solidFill>
              </a:rPr>
              <a:t>Only left-handed components of particles participate in weak interaction</a:t>
            </a:r>
            <a:r>
              <a:rPr lang="en-US" sz="2400" dirty="0">
                <a:solidFill>
                  <a:srgbClr val="FF0000"/>
                </a:solidFill>
              </a:rPr>
              <a:t>s</a:t>
            </a:r>
            <a:r>
              <a:rPr lang="en-US" sz="2400" dirty="0">
                <a:solidFill>
                  <a:schemeClr val="tx1"/>
                </a:solidFill>
              </a:rPr>
              <a:t>.</a:t>
            </a:r>
          </a:p>
          <a:p>
            <a:pPr marL="800100" lvl="1" indent="-342900">
              <a:buFont typeface="Arial" charset="0"/>
              <a:buChar char="•"/>
            </a:pPr>
            <a:r>
              <a:rPr lang="en-US" sz="2400" dirty="0">
                <a:solidFill>
                  <a:schemeClr val="tx1"/>
                </a:solidFill>
              </a:rPr>
              <a:t>Right-handed of antiparticles.</a:t>
            </a:r>
          </a:p>
          <a:p>
            <a:pPr marL="342900" indent="-342900">
              <a:buFont typeface="Arial" charset="0"/>
              <a:buChar char="•"/>
            </a:pPr>
            <a:r>
              <a:rPr lang="en-US" sz="2400" dirty="0">
                <a:solidFill>
                  <a:schemeClr val="tx1"/>
                </a:solidFill>
              </a:rPr>
              <a:t>Predicted by Lee and Yang (Nobel 1957), found by Wu in 1956 (Nobel </a:t>
            </a:r>
            <a:r>
              <a:rPr lang="en-US" sz="2400" dirty="0"/>
              <a:t>1978</a:t>
            </a:r>
            <a:r>
              <a:rPr lang="en-US" sz="2400" dirty="0">
                <a:solidFill>
                  <a:schemeClr val="tx1"/>
                </a:solidFill>
              </a:rPr>
              <a:t>).</a:t>
            </a:r>
            <a:endParaRPr sz="2400" dirty="0">
              <a:solidFill>
                <a:schemeClr val="tx1"/>
              </a:solidFill>
            </a:endParaRPr>
          </a:p>
          <a:p>
            <a:pPr>
              <a:buNone/>
            </a:pPr>
            <a:endParaRPr sz="2100" dirty="0">
              <a:solidFill>
                <a:schemeClr val="tx1"/>
              </a:solidFill>
            </a:endParaRPr>
          </a:p>
        </p:txBody>
      </p:sp>
      <p:pic>
        <p:nvPicPr>
          <p:cNvPr id="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4891" t="47945" r="39349" b="18063"/>
          <a:stretch>
            <a:fillRect/>
          </a:stretch>
        </p:blipFill>
        <p:spPr>
          <a:xfrm>
            <a:off x="7320136" y="1434530"/>
            <a:ext cx="2408238" cy="19224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4"/>
          <p:cNvSpPr>
            <a:spLocks noGrp="1" noChangeArrowheads="1"/>
          </p:cNvSpPr>
          <p:nvPr>
            <p:ph type="dt" sz="quarter" idx="12"/>
          </p:nvPr>
        </p:nvSpPr>
        <p:spPr>
          <a:xfrm>
            <a:off x="1981200" y="6245225"/>
            <a:ext cx="2362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None/>
            </a:pPr>
            <a:r>
              <a:rPr lang="gl-ES" altLang="x-none" sz="1200">
                <a:solidFill>
                  <a:srgbClr val="990033"/>
                </a:solidFill>
                <a:latin typeface="Lucida Grande" charset="0"/>
              </a:rPr>
              <a:t>TAE 2017 Benasque, September 8-10</a:t>
            </a:r>
            <a:endParaRPr lang="en-US" altLang="x-none" sz="1200" dirty="0">
              <a:solidFill>
                <a:srgbClr val="A50021"/>
              </a:solidFill>
              <a:latin typeface="Lucida Grande" charset="0"/>
            </a:endParaRPr>
          </a:p>
        </p:txBody>
      </p:sp>
      <p:sp>
        <p:nvSpPr>
          <p:cNvPr id="1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2" name="Slide Number Placeholder 1"/>
          <p:cNvSpPr>
            <a:spLocks noGrp="1"/>
          </p:cNvSpPr>
          <p:nvPr>
            <p:ph type="sldNum" sz="quarter" idx="10"/>
          </p:nvPr>
        </p:nvSpPr>
        <p:spPr/>
        <p:txBody>
          <a:bodyPr/>
          <a:lstStyle/>
          <a:p>
            <a:pPr>
              <a:defRPr/>
            </a:pPr>
            <a:fld id="{D2762E48-1EA4-184C-B98B-E8AB950FD816}" type="slidenum">
              <a:rPr lang="en-US" altLang="x-none" smtClean="0"/>
              <a:pPr>
                <a:defRPr/>
              </a:pPr>
              <a:t>7</a:t>
            </a:fld>
            <a:endParaRPr lang="en-US" altLang="x-none"/>
          </a:p>
        </p:txBody>
      </p:sp>
    </p:spTree>
    <p:extLst>
      <p:ext uri="{BB962C8B-B14F-4D97-AF65-F5344CB8AC3E}">
        <p14:creationId xmlns:p14="http://schemas.microsoft.com/office/powerpoint/2010/main" val="1680733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6080" y="44624"/>
            <a:ext cx="3843536" cy="684312"/>
          </a:xfrm>
        </p:spPr>
        <p:txBody>
          <a:bodyPr/>
          <a:lstStyle/>
          <a:p>
            <a:r>
              <a:rPr lang="en-US" sz="3600" b="1" dirty="0">
                <a:solidFill>
                  <a:srgbClr val="A50021"/>
                </a:solidFill>
              </a:rPr>
              <a:t>Hadron colliders</a:t>
            </a:r>
            <a:endParaRPr lang="en-US" sz="3600" dirty="0"/>
          </a:p>
        </p:txBody>
      </p:sp>
      <p:sp>
        <p:nvSpPr>
          <p:cNvPr id="3" name="Content Placeholder 2"/>
          <p:cNvSpPr>
            <a:spLocks noGrp="1"/>
          </p:cNvSpPr>
          <p:nvPr>
            <p:ph idx="1"/>
          </p:nvPr>
        </p:nvSpPr>
        <p:spPr>
          <a:xfrm>
            <a:off x="1596009" y="260649"/>
            <a:ext cx="5193771" cy="5390059"/>
          </a:xfrm>
        </p:spPr>
        <p:txBody>
          <a:bodyPr/>
          <a:lstStyle/>
          <a:p>
            <a:r>
              <a:rPr lang="en-US" sz="2000" dirty="0"/>
              <a:t>The other way of producing b hadrons is in hadron colliders.</a:t>
            </a:r>
          </a:p>
          <a:p>
            <a:r>
              <a:rPr lang="en-US" sz="2000" dirty="0"/>
              <a:t>Hadron collider advantages:</a:t>
            </a:r>
          </a:p>
          <a:p>
            <a:pPr lvl="1"/>
            <a:r>
              <a:rPr lang="en-US" sz="2000" spc="-20" dirty="0">
                <a:cs typeface="Comic Sans MS"/>
              </a:rPr>
              <a:t>A</a:t>
            </a:r>
            <a:r>
              <a:rPr lang="en-US" sz="2000" spc="-10" dirty="0">
                <a:cs typeface="Comic Sans MS"/>
              </a:rPr>
              <a:t>ll</a:t>
            </a:r>
            <a:r>
              <a:rPr lang="en-US" sz="2000" dirty="0">
                <a:cs typeface="Comic Sans MS"/>
              </a:rPr>
              <a:t> </a:t>
            </a:r>
            <a:r>
              <a:rPr lang="en-US" sz="2000" spc="-20" dirty="0">
                <a:cs typeface="Comic Sans MS"/>
              </a:rPr>
              <a:t>sp</a:t>
            </a:r>
            <a:r>
              <a:rPr lang="en-US" sz="2000" spc="-25" dirty="0">
                <a:cs typeface="Comic Sans MS"/>
              </a:rPr>
              <a:t>e</a:t>
            </a:r>
            <a:r>
              <a:rPr lang="en-US" sz="2000" spc="-5" dirty="0">
                <a:cs typeface="Comic Sans MS"/>
              </a:rPr>
              <a:t>cie</a:t>
            </a:r>
            <a:r>
              <a:rPr lang="en-US" sz="2000" dirty="0">
                <a:cs typeface="Comic Sans MS"/>
              </a:rPr>
              <a:t>s</a:t>
            </a:r>
            <a:r>
              <a:rPr lang="en-US" sz="2000" spc="-15" dirty="0">
                <a:cs typeface="Comic Sans MS"/>
              </a:rPr>
              <a:t> </a:t>
            </a:r>
            <a:r>
              <a:rPr lang="en-US" sz="2000" spc="-10" dirty="0">
                <a:cs typeface="Comic Sans MS"/>
              </a:rPr>
              <a:t>o</a:t>
            </a:r>
            <a:r>
              <a:rPr lang="en-US" sz="2000" dirty="0">
                <a:cs typeface="Comic Sans MS"/>
              </a:rPr>
              <a:t>f</a:t>
            </a:r>
            <a:r>
              <a:rPr lang="en-US" sz="2000" spc="-10" dirty="0">
                <a:cs typeface="Comic Sans MS"/>
              </a:rPr>
              <a:t> </a:t>
            </a:r>
            <a:r>
              <a:rPr lang="en-US" sz="2000" dirty="0">
                <a:cs typeface="Comic Sans MS"/>
              </a:rPr>
              <a:t>b </a:t>
            </a:r>
            <a:r>
              <a:rPr lang="en-US" sz="2000" spc="-25" dirty="0">
                <a:cs typeface="Comic Sans MS"/>
              </a:rPr>
              <a:t>h</a:t>
            </a:r>
            <a:r>
              <a:rPr lang="en-US" sz="2000" spc="-5" dirty="0">
                <a:cs typeface="Comic Sans MS"/>
              </a:rPr>
              <a:t>a</a:t>
            </a:r>
            <a:r>
              <a:rPr lang="en-US" sz="2000" dirty="0">
                <a:cs typeface="Comic Sans MS"/>
              </a:rPr>
              <a:t>d</a:t>
            </a:r>
            <a:r>
              <a:rPr lang="en-US" sz="2000" spc="-5" dirty="0">
                <a:cs typeface="Comic Sans MS"/>
              </a:rPr>
              <a:t>r</a:t>
            </a:r>
            <a:r>
              <a:rPr lang="en-US" sz="2000" spc="5" dirty="0">
                <a:cs typeface="Comic Sans MS"/>
              </a:rPr>
              <a:t>o</a:t>
            </a:r>
            <a:r>
              <a:rPr lang="en-US" sz="2000" spc="-10" dirty="0">
                <a:cs typeface="Comic Sans MS"/>
              </a:rPr>
              <a:t>ns</a:t>
            </a:r>
            <a:r>
              <a:rPr lang="en-US" sz="2000" spc="-5" dirty="0">
                <a:cs typeface="Comic Sans MS"/>
              </a:rPr>
              <a:t> </a:t>
            </a:r>
            <a:r>
              <a:rPr lang="en-US" sz="2000" spc="-25" dirty="0">
                <a:cs typeface="Comic Sans MS"/>
              </a:rPr>
              <a:t>p</a:t>
            </a:r>
            <a:r>
              <a:rPr lang="en-US" sz="2000" spc="-5" dirty="0">
                <a:cs typeface="Comic Sans MS"/>
              </a:rPr>
              <a:t>r</a:t>
            </a:r>
            <a:r>
              <a:rPr lang="en-US" sz="2000" spc="5" dirty="0">
                <a:cs typeface="Comic Sans MS"/>
              </a:rPr>
              <a:t>o</a:t>
            </a:r>
            <a:r>
              <a:rPr lang="en-US" sz="2000" dirty="0">
                <a:cs typeface="Comic Sans MS"/>
              </a:rPr>
              <a:t>d</a:t>
            </a:r>
            <a:r>
              <a:rPr lang="en-US" sz="2000" spc="-15" dirty="0">
                <a:cs typeface="Comic Sans MS"/>
              </a:rPr>
              <a:t>uc</a:t>
            </a:r>
            <a:r>
              <a:rPr lang="en-US" sz="2000" spc="-5" dirty="0">
                <a:cs typeface="Comic Sans MS"/>
              </a:rPr>
              <a:t>ed</a:t>
            </a:r>
            <a:r>
              <a:rPr lang="en-US" sz="2000" spc="-10" dirty="0">
                <a:cs typeface="Comic Sans MS"/>
              </a:rPr>
              <a:t>: </a:t>
            </a:r>
            <a:r>
              <a:rPr lang="mr-IN" sz="2000" spc="-5" dirty="0" err="1">
                <a:cs typeface="Comic Sans MS"/>
              </a:rPr>
              <a:t>B</a:t>
            </a:r>
            <a:r>
              <a:rPr lang="mr-IN" sz="2000" baseline="31400" dirty="0">
                <a:cs typeface="Comic Sans MS"/>
              </a:rPr>
              <a:t>±</a:t>
            </a:r>
            <a:r>
              <a:rPr lang="mr-IN" sz="2000" spc="-10" dirty="0">
                <a:cs typeface="Comic Sans MS"/>
              </a:rPr>
              <a:t>, </a:t>
            </a:r>
            <a:r>
              <a:rPr lang="mr-IN" sz="2000" dirty="0">
                <a:cs typeface="Comic Sans MS"/>
              </a:rPr>
              <a:t>B</a:t>
            </a:r>
            <a:r>
              <a:rPr lang="mr-IN" sz="2000" spc="-15" baseline="31400" dirty="0">
                <a:cs typeface="Comic Sans MS"/>
              </a:rPr>
              <a:t>0</a:t>
            </a:r>
            <a:r>
              <a:rPr lang="en-US" sz="2000" spc="-15" baseline="-25000" dirty="0">
                <a:cs typeface="Comic Sans MS"/>
              </a:rPr>
              <a:t>s</a:t>
            </a:r>
            <a:r>
              <a:rPr lang="mr-IN" sz="2000" spc="-10" dirty="0">
                <a:cs typeface="Comic Sans MS"/>
              </a:rPr>
              <a:t>, </a:t>
            </a:r>
            <a:r>
              <a:rPr lang="mr-IN" sz="2000" dirty="0">
                <a:cs typeface="Comic Sans MS"/>
              </a:rPr>
              <a:t>B</a:t>
            </a:r>
            <a:r>
              <a:rPr lang="mr-IN" sz="2000" baseline="31400" dirty="0">
                <a:cs typeface="Comic Sans MS"/>
              </a:rPr>
              <a:t>0</a:t>
            </a:r>
            <a:r>
              <a:rPr lang="mr-IN" sz="2000" spc="-10" dirty="0">
                <a:cs typeface="Comic Sans MS"/>
              </a:rPr>
              <a:t>, </a:t>
            </a:r>
            <a:r>
              <a:rPr lang="mr-IN" sz="2000" dirty="0" err="1">
                <a:cs typeface="Comic Sans MS"/>
              </a:rPr>
              <a:t>B</a:t>
            </a:r>
            <a:r>
              <a:rPr lang="mr-IN" sz="2000" baseline="31400" dirty="0">
                <a:cs typeface="Comic Sans MS"/>
              </a:rPr>
              <a:t>+</a:t>
            </a:r>
            <a:r>
              <a:rPr lang="en-US" sz="2000" baseline="-25000" dirty="0">
                <a:cs typeface="Comic Sans MS"/>
              </a:rPr>
              <a:t>c</a:t>
            </a:r>
            <a:r>
              <a:rPr lang="mr-IN" sz="2000" spc="150" baseline="31400" dirty="0">
                <a:cs typeface="Comic Sans MS"/>
              </a:rPr>
              <a:t> </a:t>
            </a:r>
            <a:r>
              <a:rPr lang="mr-IN" sz="2000" spc="-10" dirty="0">
                <a:cs typeface="Comic Sans MS"/>
              </a:rPr>
              <a:t>, </a:t>
            </a:r>
            <a:r>
              <a:rPr lang="mr-IN" sz="2000" spc="-30" dirty="0" err="1">
                <a:cs typeface="STIXGeneral"/>
              </a:rPr>
              <a:t>Λ</a:t>
            </a:r>
            <a:r>
              <a:rPr lang="en-US" sz="2000" spc="-30" baseline="-25000" dirty="0">
                <a:cs typeface="STIXGeneral"/>
              </a:rPr>
              <a:t>b</a:t>
            </a:r>
            <a:r>
              <a:rPr lang="en-US" sz="2000" spc="-10" dirty="0">
                <a:cs typeface="Comic Sans MS"/>
              </a:rPr>
              <a:t>.</a:t>
            </a:r>
            <a:endParaRPr lang="en-US" sz="2000" spc="-30" baseline="-25000" dirty="0">
              <a:cs typeface="STIXGeneral"/>
            </a:endParaRPr>
          </a:p>
          <a:p>
            <a:pPr lvl="1"/>
            <a:r>
              <a:rPr lang="el-GR" sz="2000" spc="217" dirty="0" err="1">
                <a:cs typeface="STIXGeneral"/>
              </a:rPr>
              <a:t>σ</a:t>
            </a:r>
            <a:r>
              <a:rPr lang="el-GR" sz="2000" spc="10" baseline="-25000" dirty="0" err="1">
                <a:cs typeface="Comic Sans MS"/>
              </a:rPr>
              <a:t>b</a:t>
            </a:r>
            <a:r>
              <a:rPr lang="el-GR" sz="2000" baseline="-25000" dirty="0" err="1">
                <a:cs typeface="Comic Sans MS"/>
              </a:rPr>
              <a:t>b</a:t>
            </a:r>
            <a:r>
              <a:rPr lang="en-US" sz="2000" dirty="0">
                <a:cs typeface="Comic Sans MS"/>
              </a:rPr>
              <a:t> </a:t>
            </a:r>
            <a:r>
              <a:rPr lang="en-US" sz="2000" spc="-15" dirty="0">
                <a:cs typeface="Comic Sans MS"/>
              </a:rPr>
              <a:t>mu</a:t>
            </a:r>
            <a:r>
              <a:rPr lang="en-US" sz="2000" spc="-5" dirty="0">
                <a:cs typeface="Comic Sans MS"/>
              </a:rPr>
              <a:t>c</a:t>
            </a:r>
            <a:r>
              <a:rPr lang="en-US" sz="2000" spc="-15" dirty="0">
                <a:cs typeface="Comic Sans MS"/>
              </a:rPr>
              <a:t>h </a:t>
            </a:r>
            <a:r>
              <a:rPr lang="en-US" sz="2000" spc="-25" dirty="0">
                <a:cs typeface="Comic Sans MS"/>
              </a:rPr>
              <a:t>h</a:t>
            </a:r>
            <a:r>
              <a:rPr lang="en-US" sz="2000" spc="5" dirty="0">
                <a:cs typeface="Comic Sans MS"/>
              </a:rPr>
              <a:t>i</a:t>
            </a:r>
            <a:r>
              <a:rPr lang="en-US" sz="2000" spc="-10" dirty="0">
                <a:cs typeface="Comic Sans MS"/>
              </a:rPr>
              <a:t>g</a:t>
            </a:r>
            <a:r>
              <a:rPr lang="en-US" sz="2000" spc="-25" dirty="0">
                <a:cs typeface="Comic Sans MS"/>
              </a:rPr>
              <a:t>h</a:t>
            </a:r>
            <a:r>
              <a:rPr lang="en-US" sz="2000" spc="-10" dirty="0">
                <a:cs typeface="Comic Sans MS"/>
              </a:rPr>
              <a:t>e</a:t>
            </a:r>
            <a:r>
              <a:rPr lang="en-US" sz="2000" dirty="0">
                <a:cs typeface="Comic Sans MS"/>
              </a:rPr>
              <a:t>r</a:t>
            </a:r>
            <a:r>
              <a:rPr lang="en-US" sz="2000" spc="-5" dirty="0">
                <a:cs typeface="Comic Sans MS"/>
              </a:rPr>
              <a:t> </a:t>
            </a:r>
            <a:r>
              <a:rPr lang="en-US" sz="2000" spc="5" dirty="0">
                <a:cs typeface="Comic Sans MS"/>
              </a:rPr>
              <a:t>t</a:t>
            </a:r>
            <a:r>
              <a:rPr lang="en-US" sz="2000" spc="-25" dirty="0">
                <a:cs typeface="Comic Sans MS"/>
              </a:rPr>
              <a:t>h</a:t>
            </a:r>
            <a:r>
              <a:rPr lang="en-US" sz="2000" spc="-5" dirty="0">
                <a:cs typeface="Comic Sans MS"/>
              </a:rPr>
              <a:t>a</a:t>
            </a:r>
            <a:r>
              <a:rPr lang="en-US" sz="2000" dirty="0">
                <a:cs typeface="Comic Sans MS"/>
              </a:rPr>
              <a:t>n</a:t>
            </a:r>
            <a:r>
              <a:rPr lang="en-US" sz="2000" spc="-10" dirty="0">
                <a:cs typeface="Comic Sans MS"/>
              </a:rPr>
              <a:t> a</a:t>
            </a:r>
            <a:r>
              <a:rPr lang="en-US" sz="2000" dirty="0">
                <a:cs typeface="Comic Sans MS"/>
              </a:rPr>
              <a:t>t</a:t>
            </a:r>
            <a:r>
              <a:rPr lang="en-US" sz="2000" spc="-5" dirty="0">
                <a:cs typeface="Comic Sans MS"/>
              </a:rPr>
              <a:t> </a:t>
            </a:r>
            <a:r>
              <a:rPr lang="en-US" sz="2000" dirty="0">
                <a:cs typeface="Comic Sans MS"/>
              </a:rPr>
              <a:t>B</a:t>
            </a:r>
            <a:r>
              <a:rPr lang="en-US" sz="2000" spc="-10" dirty="0">
                <a:cs typeface="Comic Sans MS"/>
              </a:rPr>
              <a:t> </a:t>
            </a:r>
            <a:r>
              <a:rPr lang="en-US" sz="2000" dirty="0">
                <a:cs typeface="Comic Sans MS"/>
              </a:rPr>
              <a:t>f</a:t>
            </a:r>
            <a:r>
              <a:rPr lang="en-US" sz="2000" spc="-10" dirty="0">
                <a:cs typeface="Comic Sans MS"/>
              </a:rPr>
              <a:t>a</a:t>
            </a:r>
            <a:r>
              <a:rPr lang="en-US" sz="2000" spc="-15" dirty="0">
                <a:cs typeface="Comic Sans MS"/>
              </a:rPr>
              <a:t>c</a:t>
            </a:r>
            <a:r>
              <a:rPr lang="en-US" sz="2000" spc="5" dirty="0">
                <a:cs typeface="Comic Sans MS"/>
              </a:rPr>
              <a:t>t</a:t>
            </a:r>
            <a:r>
              <a:rPr lang="en-US" sz="2000" spc="-10" dirty="0">
                <a:cs typeface="Comic Sans MS"/>
              </a:rPr>
              <a:t>o</a:t>
            </a:r>
            <a:r>
              <a:rPr lang="en-US" sz="2000" spc="-5" dirty="0">
                <a:cs typeface="Comic Sans MS"/>
              </a:rPr>
              <a:t>ri</a:t>
            </a:r>
            <a:r>
              <a:rPr lang="en-US" sz="2000" spc="-10" dirty="0">
                <a:cs typeface="Comic Sans MS"/>
              </a:rPr>
              <a:t>es.</a:t>
            </a:r>
          </a:p>
          <a:p>
            <a:r>
              <a:rPr lang="en-US" sz="2000" dirty="0"/>
              <a:t>Hadron collider disadvantages:</a:t>
            </a:r>
          </a:p>
          <a:p>
            <a:pPr lvl="1"/>
            <a:r>
              <a:rPr lang="el-GR" sz="2000" spc="217" dirty="0" err="1">
                <a:cs typeface="STIXGeneral"/>
              </a:rPr>
              <a:t>σ</a:t>
            </a:r>
            <a:r>
              <a:rPr lang="el-GR" sz="2000" spc="10" baseline="-25000" dirty="0" err="1">
                <a:cs typeface="Comic Sans MS"/>
              </a:rPr>
              <a:t>b</a:t>
            </a:r>
            <a:r>
              <a:rPr lang="el-GR" sz="2000" baseline="-25000" dirty="0" err="1">
                <a:cs typeface="Comic Sans MS"/>
              </a:rPr>
              <a:t>b</a:t>
            </a:r>
            <a:r>
              <a:rPr lang="mr-IN" sz="2000" spc="-30" baseline="18055" dirty="0">
                <a:cs typeface="Comic Sans MS"/>
              </a:rPr>
              <a:t>/</a:t>
            </a:r>
            <a:r>
              <a:rPr lang="mr-IN" sz="2000" spc="225" dirty="0" err="1">
                <a:cs typeface="STIXGeneral"/>
              </a:rPr>
              <a:t>σ</a:t>
            </a:r>
            <a:r>
              <a:rPr lang="mr-IN" sz="2000" baseline="-25000" dirty="0" err="1">
                <a:cs typeface="Comic Sans MS"/>
              </a:rPr>
              <a:t>t</a:t>
            </a:r>
            <a:r>
              <a:rPr lang="mr-IN" sz="2000" spc="-5" baseline="-25000" dirty="0" err="1">
                <a:cs typeface="Comic Sans MS"/>
              </a:rPr>
              <a:t>ot</a:t>
            </a:r>
            <a:r>
              <a:rPr lang="en-US" sz="2000" spc="-5" dirty="0">
                <a:cs typeface="Comic Sans MS"/>
              </a:rPr>
              <a:t> </a:t>
            </a:r>
            <a:r>
              <a:rPr lang="en-US" sz="2000" spc="-25" dirty="0">
                <a:cs typeface="Comic Sans MS"/>
              </a:rPr>
              <a:t>m</a:t>
            </a:r>
            <a:r>
              <a:rPr lang="en-US" sz="2000" spc="5" dirty="0">
                <a:cs typeface="Comic Sans MS"/>
              </a:rPr>
              <a:t>u</a:t>
            </a:r>
            <a:r>
              <a:rPr lang="en-US" sz="2000" spc="-15" dirty="0">
                <a:cs typeface="Comic Sans MS"/>
              </a:rPr>
              <a:t>ch</a:t>
            </a:r>
            <a:r>
              <a:rPr lang="en-US" sz="2000" spc="-10" dirty="0">
                <a:cs typeface="Comic Sans MS"/>
              </a:rPr>
              <a:t> </a:t>
            </a:r>
            <a:r>
              <a:rPr lang="en-US" sz="2000" spc="-15" dirty="0">
                <a:cs typeface="Comic Sans MS"/>
              </a:rPr>
              <a:t>s</a:t>
            </a:r>
            <a:r>
              <a:rPr lang="en-US" sz="2000" spc="-20" dirty="0">
                <a:cs typeface="Comic Sans MS"/>
              </a:rPr>
              <a:t>m</a:t>
            </a:r>
            <a:r>
              <a:rPr lang="en-US" sz="2000" spc="-10" dirty="0">
                <a:cs typeface="Comic Sans MS"/>
              </a:rPr>
              <a:t>all</a:t>
            </a:r>
            <a:r>
              <a:rPr lang="en-US" sz="2000" spc="-5" dirty="0">
                <a:cs typeface="Comic Sans MS"/>
              </a:rPr>
              <a:t>e</a:t>
            </a:r>
            <a:r>
              <a:rPr lang="en-US" sz="2000" dirty="0">
                <a:cs typeface="Comic Sans MS"/>
              </a:rPr>
              <a:t>r</a:t>
            </a:r>
            <a:r>
              <a:rPr lang="en-US" sz="2000" spc="-10" dirty="0">
                <a:cs typeface="Comic Sans MS"/>
              </a:rPr>
              <a:t> </a:t>
            </a:r>
            <a:r>
              <a:rPr lang="en-US" sz="2000" spc="5" dirty="0">
                <a:cs typeface="Comic Sans MS"/>
              </a:rPr>
              <a:t>t</a:t>
            </a:r>
            <a:r>
              <a:rPr lang="en-US" sz="2000" spc="-25" dirty="0">
                <a:cs typeface="Comic Sans MS"/>
              </a:rPr>
              <a:t>h</a:t>
            </a:r>
            <a:r>
              <a:rPr lang="en-US" sz="2000" spc="-10" dirty="0">
                <a:cs typeface="Comic Sans MS"/>
              </a:rPr>
              <a:t>a</a:t>
            </a:r>
            <a:r>
              <a:rPr lang="en-US" sz="2000" dirty="0">
                <a:cs typeface="Comic Sans MS"/>
              </a:rPr>
              <a:t>n</a:t>
            </a:r>
            <a:r>
              <a:rPr lang="en-US" sz="2000" spc="-15" dirty="0">
                <a:cs typeface="Comic Sans MS"/>
              </a:rPr>
              <a:t> </a:t>
            </a:r>
            <a:r>
              <a:rPr lang="en-US" sz="2000" spc="-10" dirty="0">
                <a:cs typeface="Comic Sans MS"/>
              </a:rPr>
              <a:t>a</a:t>
            </a:r>
            <a:r>
              <a:rPr lang="en-US" sz="2000" dirty="0">
                <a:cs typeface="Comic Sans MS"/>
              </a:rPr>
              <a:t>t</a:t>
            </a:r>
            <a:r>
              <a:rPr lang="en-US" sz="2000" spc="-5" dirty="0">
                <a:cs typeface="Comic Sans MS"/>
              </a:rPr>
              <a:t> </a:t>
            </a:r>
            <a:r>
              <a:rPr lang="en-US" sz="2000" dirty="0">
                <a:cs typeface="Comic Sans MS"/>
              </a:rPr>
              <a:t>B</a:t>
            </a:r>
            <a:r>
              <a:rPr lang="en-US" sz="2000" spc="-10" dirty="0">
                <a:cs typeface="Comic Sans MS"/>
              </a:rPr>
              <a:t> </a:t>
            </a:r>
            <a:r>
              <a:rPr lang="en-US" sz="2000" dirty="0">
                <a:cs typeface="Comic Sans MS"/>
              </a:rPr>
              <a:t>f</a:t>
            </a:r>
            <a:r>
              <a:rPr lang="en-US" sz="2000" spc="-10" dirty="0">
                <a:cs typeface="Comic Sans MS"/>
              </a:rPr>
              <a:t>a</a:t>
            </a:r>
            <a:r>
              <a:rPr lang="en-US" sz="2000" spc="-15" dirty="0">
                <a:cs typeface="Comic Sans MS"/>
              </a:rPr>
              <a:t>c</a:t>
            </a:r>
            <a:r>
              <a:rPr lang="en-US" sz="2000" spc="5" dirty="0">
                <a:cs typeface="Comic Sans MS"/>
              </a:rPr>
              <a:t>t</a:t>
            </a:r>
            <a:r>
              <a:rPr lang="en-US" sz="2000" spc="-10" dirty="0">
                <a:cs typeface="Comic Sans MS"/>
              </a:rPr>
              <a:t>o</a:t>
            </a:r>
            <a:r>
              <a:rPr lang="en-US" sz="2000" spc="-5" dirty="0">
                <a:cs typeface="Comic Sans MS"/>
              </a:rPr>
              <a:t>ries.</a:t>
            </a:r>
          </a:p>
          <a:p>
            <a:pPr lvl="1"/>
            <a:r>
              <a:rPr lang="en-US" sz="2000" spc="-10" dirty="0">
                <a:cs typeface="Comic Sans MS"/>
              </a:rPr>
              <a:t>L</a:t>
            </a:r>
            <a:r>
              <a:rPr lang="en-US" sz="2000" spc="-20" dirty="0">
                <a:cs typeface="Comic Sans MS"/>
              </a:rPr>
              <a:t>ar</a:t>
            </a:r>
            <a:r>
              <a:rPr lang="en-US" sz="2000" spc="-10" dirty="0">
                <a:cs typeface="Comic Sans MS"/>
              </a:rPr>
              <a:t>g</a:t>
            </a:r>
            <a:r>
              <a:rPr lang="en-US" sz="2000" dirty="0">
                <a:cs typeface="Comic Sans MS"/>
              </a:rPr>
              <a:t>e</a:t>
            </a:r>
            <a:r>
              <a:rPr lang="en-US" sz="2000" spc="-10" dirty="0">
                <a:cs typeface="Comic Sans MS"/>
              </a:rPr>
              <a:t> </a:t>
            </a:r>
            <a:r>
              <a:rPr lang="en-US" sz="2000" dirty="0">
                <a:cs typeface="Comic Sans MS"/>
              </a:rPr>
              <a:t>n</a:t>
            </a:r>
            <a:r>
              <a:rPr lang="en-US" sz="2000" spc="-15" dirty="0">
                <a:cs typeface="Comic Sans MS"/>
              </a:rPr>
              <a:t>um</a:t>
            </a:r>
            <a:r>
              <a:rPr lang="en-US" sz="2000" dirty="0">
                <a:cs typeface="Comic Sans MS"/>
              </a:rPr>
              <a:t>b</a:t>
            </a:r>
            <a:r>
              <a:rPr lang="en-US" sz="2000" spc="-10" dirty="0">
                <a:cs typeface="Comic Sans MS"/>
              </a:rPr>
              <a:t>e</a:t>
            </a:r>
            <a:r>
              <a:rPr lang="en-US" sz="2000" dirty="0">
                <a:cs typeface="Comic Sans MS"/>
              </a:rPr>
              <a:t>r</a:t>
            </a:r>
            <a:r>
              <a:rPr lang="en-US" sz="2000" spc="-5" dirty="0">
                <a:cs typeface="Comic Sans MS"/>
              </a:rPr>
              <a:t> o</a:t>
            </a:r>
            <a:r>
              <a:rPr lang="en-US" sz="2000" dirty="0">
                <a:cs typeface="Comic Sans MS"/>
              </a:rPr>
              <a:t>f </a:t>
            </a:r>
            <a:r>
              <a:rPr lang="en-US" sz="2000" spc="-5" dirty="0">
                <a:cs typeface="Comic Sans MS"/>
              </a:rPr>
              <a:t>a</a:t>
            </a:r>
            <a:r>
              <a:rPr lang="en-US" sz="2000" dirty="0">
                <a:cs typeface="Comic Sans MS"/>
              </a:rPr>
              <a:t>d</a:t>
            </a:r>
            <a:r>
              <a:rPr lang="en-US" sz="2000" spc="-5" dirty="0">
                <a:cs typeface="Comic Sans MS"/>
              </a:rPr>
              <a:t>d</a:t>
            </a:r>
            <a:r>
              <a:rPr lang="en-US" sz="2000" spc="5" dirty="0">
                <a:cs typeface="Comic Sans MS"/>
              </a:rPr>
              <a:t>it</a:t>
            </a:r>
            <a:r>
              <a:rPr lang="en-US" sz="2000" spc="-5" dirty="0">
                <a:cs typeface="Comic Sans MS"/>
              </a:rPr>
              <a:t>i</a:t>
            </a:r>
            <a:r>
              <a:rPr lang="en-US" sz="2000" spc="5" dirty="0">
                <a:cs typeface="Comic Sans MS"/>
              </a:rPr>
              <a:t>o</a:t>
            </a:r>
            <a:r>
              <a:rPr lang="en-US" sz="2000" spc="-10" dirty="0">
                <a:cs typeface="Comic Sans MS"/>
              </a:rPr>
              <a:t>nal </a:t>
            </a:r>
            <a:r>
              <a:rPr lang="en-US" sz="2000" spc="-20" dirty="0">
                <a:cs typeface="Comic Sans MS"/>
              </a:rPr>
              <a:t>p</a:t>
            </a:r>
            <a:r>
              <a:rPr lang="en-US" sz="2000" spc="-10" dirty="0">
                <a:cs typeface="Comic Sans MS"/>
              </a:rPr>
              <a:t>a</a:t>
            </a:r>
            <a:r>
              <a:rPr lang="en-US" sz="2000" spc="-5" dirty="0">
                <a:cs typeface="Comic Sans MS"/>
              </a:rPr>
              <a:t>rt</a:t>
            </a:r>
            <a:r>
              <a:rPr lang="en-US" sz="2000" spc="5" dirty="0">
                <a:cs typeface="Comic Sans MS"/>
              </a:rPr>
              <a:t>i</a:t>
            </a:r>
            <a:r>
              <a:rPr lang="en-US" sz="2000" spc="-10" dirty="0">
                <a:cs typeface="Comic Sans MS"/>
              </a:rPr>
              <a:t>cl</a:t>
            </a:r>
            <a:r>
              <a:rPr lang="en-US" sz="2000" spc="-20" dirty="0">
                <a:cs typeface="Comic Sans MS"/>
              </a:rPr>
              <a:t>e</a:t>
            </a:r>
            <a:r>
              <a:rPr lang="en-US" sz="2000" spc="-10" dirty="0">
                <a:cs typeface="Comic Sans MS"/>
              </a:rPr>
              <a:t>s</a:t>
            </a:r>
            <a:r>
              <a:rPr lang="en-US" sz="2000" spc="-15" dirty="0">
                <a:cs typeface="Comic Sans MS"/>
              </a:rPr>
              <a:t> </a:t>
            </a:r>
            <a:r>
              <a:rPr lang="en-US" sz="2000" dirty="0">
                <a:cs typeface="Comic Sans MS"/>
              </a:rPr>
              <a:t>f</a:t>
            </a:r>
            <a:r>
              <a:rPr lang="en-US" sz="2000" spc="5" dirty="0">
                <a:cs typeface="Comic Sans MS"/>
              </a:rPr>
              <a:t>r</a:t>
            </a:r>
            <a:r>
              <a:rPr lang="en-US" sz="2000" spc="-20" dirty="0">
                <a:cs typeface="Comic Sans MS"/>
              </a:rPr>
              <a:t>om</a:t>
            </a:r>
            <a:r>
              <a:rPr lang="en-US" sz="2000" spc="-15" dirty="0">
                <a:cs typeface="Comic Sans MS"/>
              </a:rPr>
              <a:t> </a:t>
            </a:r>
            <a:r>
              <a:rPr lang="en-US" sz="2000" dirty="0">
                <a:cs typeface="Comic Sans MS"/>
              </a:rPr>
              <a:t>u</a:t>
            </a:r>
            <a:r>
              <a:rPr lang="en-US" sz="2000" spc="-10" dirty="0">
                <a:cs typeface="Comic Sans MS"/>
              </a:rPr>
              <a:t>n</a:t>
            </a:r>
            <a:r>
              <a:rPr lang="en-US" sz="2000" dirty="0">
                <a:cs typeface="Comic Sans MS"/>
              </a:rPr>
              <a:t>d</a:t>
            </a:r>
            <a:r>
              <a:rPr lang="en-US" sz="2000" spc="-10" dirty="0">
                <a:cs typeface="Comic Sans MS"/>
              </a:rPr>
              <a:t>e</a:t>
            </a:r>
            <a:r>
              <a:rPr lang="en-US" sz="2000" spc="5" dirty="0">
                <a:cs typeface="Comic Sans MS"/>
              </a:rPr>
              <a:t>r</a:t>
            </a:r>
            <a:r>
              <a:rPr lang="en-US" sz="2000" spc="-10" dirty="0">
                <a:cs typeface="Comic Sans MS"/>
              </a:rPr>
              <a:t>l</a:t>
            </a:r>
            <a:r>
              <a:rPr lang="en-US" sz="2000" spc="-25" dirty="0">
                <a:cs typeface="Comic Sans MS"/>
              </a:rPr>
              <a:t>y</a:t>
            </a:r>
            <a:r>
              <a:rPr lang="en-US" sz="2000" spc="5" dirty="0">
                <a:cs typeface="Comic Sans MS"/>
              </a:rPr>
              <a:t>i</a:t>
            </a:r>
            <a:r>
              <a:rPr lang="en-US" sz="2000" spc="-10" dirty="0">
                <a:cs typeface="Comic Sans MS"/>
              </a:rPr>
              <a:t>n</a:t>
            </a:r>
            <a:r>
              <a:rPr lang="en-US" sz="2000" spc="-15" dirty="0">
                <a:cs typeface="Comic Sans MS"/>
              </a:rPr>
              <a:t>g</a:t>
            </a:r>
            <a:r>
              <a:rPr lang="en-US" sz="2000" spc="-5" dirty="0">
                <a:cs typeface="Comic Sans MS"/>
              </a:rPr>
              <a:t> </a:t>
            </a:r>
            <a:r>
              <a:rPr lang="en-US" sz="2000" spc="-25" dirty="0">
                <a:cs typeface="Comic Sans MS"/>
              </a:rPr>
              <a:t>h</a:t>
            </a:r>
            <a:r>
              <a:rPr lang="en-US" sz="2000" spc="-10" dirty="0">
                <a:cs typeface="Comic Sans MS"/>
              </a:rPr>
              <a:t>a</a:t>
            </a:r>
            <a:r>
              <a:rPr lang="en-US" sz="2000" dirty="0">
                <a:cs typeface="Comic Sans MS"/>
              </a:rPr>
              <a:t>d</a:t>
            </a:r>
            <a:r>
              <a:rPr lang="en-US" sz="2000" spc="-5" dirty="0">
                <a:cs typeface="Comic Sans MS"/>
              </a:rPr>
              <a:t>ro</a:t>
            </a:r>
            <a:r>
              <a:rPr lang="en-US" sz="2000" spc="-10" dirty="0">
                <a:cs typeface="Comic Sans MS"/>
              </a:rPr>
              <a:t>n</a:t>
            </a:r>
            <a:r>
              <a:rPr lang="en-US" sz="2000" spc="5" dirty="0">
                <a:cs typeface="Comic Sans MS"/>
              </a:rPr>
              <a:t>i</a:t>
            </a:r>
            <a:r>
              <a:rPr lang="en-US" sz="2000" spc="-15" dirty="0">
                <a:cs typeface="Comic Sans MS"/>
              </a:rPr>
              <a:t>c</a:t>
            </a:r>
            <a:r>
              <a:rPr lang="en-US" sz="2000" spc="-10" dirty="0">
                <a:cs typeface="Comic Sans MS"/>
              </a:rPr>
              <a:t> </a:t>
            </a:r>
            <a:r>
              <a:rPr lang="en-US" sz="2000" spc="5" dirty="0">
                <a:cs typeface="Comic Sans MS"/>
              </a:rPr>
              <a:t>i</a:t>
            </a:r>
            <a:r>
              <a:rPr lang="en-US" sz="2000" spc="-10" dirty="0">
                <a:cs typeface="Comic Sans MS"/>
              </a:rPr>
              <a:t>n</a:t>
            </a:r>
            <a:r>
              <a:rPr lang="en-US" sz="2000" spc="5" dirty="0">
                <a:cs typeface="Comic Sans MS"/>
              </a:rPr>
              <a:t>t</a:t>
            </a:r>
            <a:r>
              <a:rPr lang="en-US" sz="2000" spc="-20" dirty="0">
                <a:cs typeface="Comic Sans MS"/>
              </a:rPr>
              <a:t>era</a:t>
            </a:r>
            <a:r>
              <a:rPr lang="en-US" sz="2000" spc="-10" dirty="0">
                <a:cs typeface="Comic Sans MS"/>
              </a:rPr>
              <a:t>c</a:t>
            </a:r>
            <a:r>
              <a:rPr lang="en-US" sz="2000" spc="-5" dirty="0">
                <a:cs typeface="Comic Sans MS"/>
              </a:rPr>
              <a:t>t</a:t>
            </a:r>
            <a:r>
              <a:rPr lang="en-US" sz="2000" spc="5" dirty="0">
                <a:cs typeface="Comic Sans MS"/>
              </a:rPr>
              <a:t>i</a:t>
            </a:r>
            <a:r>
              <a:rPr lang="en-US" sz="2000" spc="-5" dirty="0">
                <a:cs typeface="Comic Sans MS"/>
              </a:rPr>
              <a:t>on.</a:t>
            </a:r>
          </a:p>
          <a:p>
            <a:r>
              <a:rPr lang="en-US" sz="2000" spc="-5" dirty="0">
                <a:cs typeface="Comic Sans MS"/>
              </a:rPr>
              <a:t>The way to overcome these difficulties is to rely in the high transverse momentum originated in the heavy mass of the b-particles and the large impact parameter originated in the long lifetime of b-particles in the lab system.</a:t>
            </a:r>
            <a:endParaRPr lang="en-US" sz="2000" dirty="0">
              <a:cs typeface="Comic Sans MS"/>
            </a:endParaRPr>
          </a:p>
          <a:p>
            <a:pPr marL="412750" lvl="1">
              <a:lnSpc>
                <a:spcPts val="2345"/>
              </a:lnSpc>
            </a:pPr>
            <a:endParaRPr lang="mr-IN" sz="2000" dirty="0">
              <a:latin typeface="Comic Sans MS"/>
              <a:cs typeface="Comic Sans MS"/>
            </a:endParaRPr>
          </a:p>
          <a:p>
            <a:endParaRPr lang="en-US" sz="2400" dirty="0"/>
          </a:p>
          <a:p>
            <a:pPr lvl="1"/>
            <a:endParaRPr lang="en-US" sz="2000" spc="-10" dirty="0">
              <a:cs typeface="Comic Sans MS"/>
            </a:endParaRPr>
          </a:p>
          <a:p>
            <a:endParaRPr lang="en-US" sz="2400" spc="-10" dirty="0">
              <a:cs typeface="Comic Sans MS"/>
            </a:endParaRPr>
          </a:p>
          <a:p>
            <a:pPr lvl="1"/>
            <a:endParaRPr lang="en-US" sz="2000" spc="-10" dirty="0">
              <a:cs typeface="Comic Sans MS"/>
            </a:endParaRPr>
          </a:p>
          <a:p>
            <a:pPr lvl="1"/>
            <a:endParaRPr lang="en-US" sz="2000" dirty="0">
              <a:cs typeface="Comic Sans MS"/>
            </a:endParaRPr>
          </a:p>
          <a:p>
            <a:pPr lvl="1"/>
            <a:endParaRPr lang="el-GR" dirty="0">
              <a:latin typeface="Comic Sans MS"/>
              <a:cs typeface="Comic Sans MS"/>
            </a:endParaRPr>
          </a:p>
          <a:p>
            <a:pPr lvl="1"/>
            <a:endParaRPr lang="mr-IN" dirty="0">
              <a:latin typeface="STIXGeneral"/>
              <a:cs typeface="STIXGeneral"/>
            </a:endParaRPr>
          </a:p>
          <a:p>
            <a:pPr lvl="1"/>
            <a:endParaRPr lang="en-US" dirty="0">
              <a:latin typeface="Comic Sans MS"/>
              <a:cs typeface="Comic Sans MS"/>
            </a:endParaRPr>
          </a:p>
          <a:p>
            <a:pPr lvl="1"/>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70</a:t>
            </a:fld>
            <a:endParaRPr lang="en-US" altLang="x-none"/>
          </a:p>
        </p:txBody>
      </p:sp>
      <p:sp>
        <p:nvSpPr>
          <p:cNvPr id="7" name="object 4"/>
          <p:cNvSpPr/>
          <p:nvPr/>
        </p:nvSpPr>
        <p:spPr>
          <a:xfrm>
            <a:off x="6562577" y="4045765"/>
            <a:ext cx="1918842" cy="1784498"/>
          </a:xfrm>
          <a:prstGeom prst="rect">
            <a:avLst/>
          </a:prstGeom>
          <a:blipFill>
            <a:blip r:embed="rId2" cstate="print"/>
            <a:stretch>
              <a:fillRect/>
            </a:stretch>
          </a:blipFill>
        </p:spPr>
        <p:txBody>
          <a:bodyPr wrap="square" lIns="0" tIns="0" rIns="0" bIns="0" rtlCol="0"/>
          <a:lstStyle/>
          <a:p>
            <a:endParaRPr/>
          </a:p>
        </p:txBody>
      </p:sp>
      <p:sp>
        <p:nvSpPr>
          <p:cNvPr id="8" name="object 5"/>
          <p:cNvSpPr/>
          <p:nvPr/>
        </p:nvSpPr>
        <p:spPr>
          <a:xfrm>
            <a:off x="8686800" y="4070973"/>
            <a:ext cx="1767922" cy="1784498"/>
          </a:xfrm>
          <a:prstGeom prst="rect">
            <a:avLst/>
          </a:prstGeom>
          <a:blipFill>
            <a:blip r:embed="rId3" cstate="print"/>
            <a:stretch>
              <a:fillRect/>
            </a:stretch>
          </a:blipFill>
        </p:spPr>
        <p:txBody>
          <a:bodyPr wrap="square" lIns="0" tIns="0" rIns="0" bIns="0" rtlCol="0"/>
          <a:lstStyle/>
          <a:p>
            <a:endParaRPr/>
          </a:p>
        </p:txBody>
      </p:sp>
      <p:sp>
        <p:nvSpPr>
          <p:cNvPr id="9" name="object 29"/>
          <p:cNvSpPr/>
          <p:nvPr/>
        </p:nvSpPr>
        <p:spPr>
          <a:xfrm flipV="1">
            <a:off x="9746467" y="1297633"/>
            <a:ext cx="56056" cy="45719"/>
          </a:xfrm>
          <a:custGeom>
            <a:avLst/>
            <a:gdLst/>
            <a:ahLst/>
            <a:cxnLst/>
            <a:rect l="l" t="t" r="r" b="b"/>
            <a:pathLst>
              <a:path w="66040">
                <a:moveTo>
                  <a:pt x="0" y="0"/>
                </a:moveTo>
                <a:lnTo>
                  <a:pt x="66040" y="0"/>
                </a:lnTo>
              </a:path>
            </a:pathLst>
          </a:custGeom>
          <a:ln w="11430">
            <a:solidFill>
              <a:srgbClr val="00007F"/>
            </a:solidFill>
          </a:ln>
        </p:spPr>
        <p:txBody>
          <a:bodyPr wrap="square" lIns="0" tIns="0" rIns="0" bIns="0" rtlCol="0"/>
          <a:lstStyle/>
          <a:p>
            <a:endParaRPr/>
          </a:p>
        </p:txBody>
      </p:sp>
      <p:sp>
        <p:nvSpPr>
          <p:cNvPr id="11" name="object 31"/>
          <p:cNvSpPr/>
          <p:nvPr/>
        </p:nvSpPr>
        <p:spPr>
          <a:xfrm flipV="1">
            <a:off x="8098007" y="2375862"/>
            <a:ext cx="86240" cy="45719"/>
          </a:xfrm>
          <a:custGeom>
            <a:avLst/>
            <a:gdLst/>
            <a:ahLst/>
            <a:cxnLst/>
            <a:rect l="l" t="t" r="r" b="b"/>
            <a:pathLst>
              <a:path w="101600">
                <a:moveTo>
                  <a:pt x="0" y="0"/>
                </a:moveTo>
                <a:lnTo>
                  <a:pt x="101600" y="0"/>
                </a:lnTo>
              </a:path>
            </a:pathLst>
          </a:custGeom>
          <a:ln w="19050">
            <a:solidFill>
              <a:srgbClr val="00007F"/>
            </a:solidFill>
          </a:ln>
        </p:spPr>
        <p:txBody>
          <a:bodyPr wrap="square" lIns="0" tIns="0" rIns="0" bIns="0" rtlCol="0"/>
          <a:lstStyle/>
          <a:p>
            <a:endParaRPr/>
          </a:p>
        </p:txBody>
      </p:sp>
      <p:sp>
        <p:nvSpPr>
          <p:cNvPr id="12" name="object 33"/>
          <p:cNvSpPr txBox="1"/>
          <p:nvPr/>
        </p:nvSpPr>
        <p:spPr>
          <a:xfrm>
            <a:off x="6965286" y="5924070"/>
            <a:ext cx="1434971" cy="215444"/>
          </a:xfrm>
          <a:prstGeom prst="rect">
            <a:avLst/>
          </a:prstGeom>
        </p:spPr>
        <p:txBody>
          <a:bodyPr vert="horz" wrap="square" lIns="0" tIns="0" rIns="0" bIns="0" rtlCol="0">
            <a:spAutoFit/>
          </a:bodyPr>
          <a:lstStyle/>
          <a:p>
            <a:pPr marL="12700"/>
            <a:r>
              <a:rPr sz="1400" b="1" spc="-5" dirty="0">
                <a:latin typeface="+mn-lt"/>
                <a:cs typeface="Comic Sans MS"/>
              </a:rPr>
              <a:t>eve</a:t>
            </a:r>
            <a:r>
              <a:rPr sz="1400" b="1" spc="5" dirty="0">
                <a:latin typeface="+mn-lt"/>
                <a:cs typeface="Comic Sans MS"/>
              </a:rPr>
              <a:t>n</a:t>
            </a:r>
            <a:r>
              <a:rPr sz="1400" b="1" dirty="0">
                <a:latin typeface="+mn-lt"/>
                <a:cs typeface="Comic Sans MS"/>
              </a:rPr>
              <a:t>t </a:t>
            </a:r>
            <a:r>
              <a:rPr sz="1400" b="1" spc="-5" dirty="0">
                <a:latin typeface="+mn-lt"/>
                <a:cs typeface="Comic Sans MS"/>
              </a:rPr>
              <a:t>i</a:t>
            </a:r>
            <a:r>
              <a:rPr sz="1400" b="1" dirty="0">
                <a:latin typeface="+mn-lt"/>
                <a:cs typeface="Comic Sans MS"/>
              </a:rPr>
              <a:t>n</a:t>
            </a:r>
            <a:r>
              <a:rPr sz="1400" b="1" spc="5" dirty="0">
                <a:latin typeface="+mn-lt"/>
                <a:cs typeface="Comic Sans MS"/>
              </a:rPr>
              <a:t> B</a:t>
            </a:r>
            <a:r>
              <a:rPr sz="1400" b="1" spc="-10" dirty="0">
                <a:latin typeface="+mn-lt"/>
                <a:cs typeface="Comic Sans MS"/>
              </a:rPr>
              <a:t>a</a:t>
            </a:r>
            <a:r>
              <a:rPr sz="1400" b="1" spc="-5" dirty="0">
                <a:latin typeface="+mn-lt"/>
                <a:cs typeface="Comic Sans MS"/>
              </a:rPr>
              <a:t>B</a:t>
            </a:r>
            <a:r>
              <a:rPr sz="1400" b="1" spc="-10" dirty="0">
                <a:latin typeface="+mn-lt"/>
                <a:cs typeface="Comic Sans MS"/>
              </a:rPr>
              <a:t>a</a:t>
            </a:r>
            <a:r>
              <a:rPr sz="1400" b="1" dirty="0">
                <a:latin typeface="+mn-lt"/>
                <a:cs typeface="Comic Sans MS"/>
              </a:rPr>
              <a:t>r</a:t>
            </a:r>
            <a:endParaRPr sz="1400" dirty="0">
              <a:latin typeface="+mn-lt"/>
              <a:cs typeface="Comic Sans MS"/>
            </a:endParaRPr>
          </a:p>
        </p:txBody>
      </p:sp>
      <p:sp>
        <p:nvSpPr>
          <p:cNvPr id="13" name="object 34"/>
          <p:cNvSpPr txBox="1"/>
          <p:nvPr/>
        </p:nvSpPr>
        <p:spPr>
          <a:xfrm>
            <a:off x="8976320" y="5892418"/>
            <a:ext cx="1224136" cy="215444"/>
          </a:xfrm>
          <a:prstGeom prst="rect">
            <a:avLst/>
          </a:prstGeom>
        </p:spPr>
        <p:txBody>
          <a:bodyPr vert="horz" wrap="square" lIns="0" tIns="0" rIns="0" bIns="0" rtlCol="0">
            <a:spAutoFit/>
          </a:bodyPr>
          <a:lstStyle/>
          <a:p>
            <a:pPr marL="59690"/>
            <a:r>
              <a:rPr sz="1400" b="1" spc="-15" dirty="0">
                <a:latin typeface="+mn-lt"/>
                <a:cs typeface="Comic Sans MS"/>
              </a:rPr>
              <a:t>e</a:t>
            </a:r>
            <a:r>
              <a:rPr sz="1400" b="1" spc="5" dirty="0">
                <a:latin typeface="+mn-lt"/>
                <a:cs typeface="Comic Sans MS"/>
              </a:rPr>
              <a:t>v</a:t>
            </a:r>
            <a:r>
              <a:rPr sz="1400" b="1" spc="-5" dirty="0">
                <a:latin typeface="+mn-lt"/>
                <a:cs typeface="Comic Sans MS"/>
              </a:rPr>
              <a:t>en</a:t>
            </a:r>
            <a:r>
              <a:rPr sz="1400" b="1" dirty="0">
                <a:latin typeface="+mn-lt"/>
                <a:cs typeface="Comic Sans MS"/>
              </a:rPr>
              <a:t>t </a:t>
            </a:r>
            <a:r>
              <a:rPr sz="1400" b="1" spc="5" dirty="0">
                <a:latin typeface="+mn-lt"/>
                <a:cs typeface="Comic Sans MS"/>
              </a:rPr>
              <a:t>i</a:t>
            </a:r>
            <a:r>
              <a:rPr sz="1400" b="1" dirty="0">
                <a:latin typeface="+mn-lt"/>
                <a:cs typeface="Comic Sans MS"/>
              </a:rPr>
              <a:t>n</a:t>
            </a:r>
            <a:r>
              <a:rPr sz="1400" b="1" spc="-5" dirty="0">
                <a:latin typeface="+mn-lt"/>
                <a:cs typeface="Comic Sans MS"/>
              </a:rPr>
              <a:t> </a:t>
            </a:r>
            <a:r>
              <a:rPr sz="1400" b="1" spc="-10" dirty="0">
                <a:latin typeface="+mn-lt"/>
                <a:cs typeface="Comic Sans MS"/>
              </a:rPr>
              <a:t>C</a:t>
            </a:r>
            <a:r>
              <a:rPr sz="1400" b="1" spc="-15" dirty="0">
                <a:latin typeface="+mn-lt"/>
                <a:cs typeface="Comic Sans MS"/>
              </a:rPr>
              <a:t>DF</a:t>
            </a:r>
            <a:endParaRPr sz="1400" dirty="0">
              <a:latin typeface="+mn-lt"/>
              <a:cs typeface="Comic Sans MS"/>
            </a:endParaRPr>
          </a:p>
        </p:txBody>
      </p:sp>
      <p:graphicFrame>
        <p:nvGraphicFramePr>
          <p:cNvPr id="16" name="object 32"/>
          <p:cNvGraphicFramePr>
            <a:graphicFrameLocks noGrp="1"/>
          </p:cNvGraphicFramePr>
          <p:nvPr>
            <p:extLst>
              <p:ext uri="{D42A27DB-BD31-4B8C-83A1-F6EECF244321}">
                <p14:modId xmlns:p14="http://schemas.microsoft.com/office/powerpoint/2010/main" val="2039229286"/>
              </p:ext>
            </p:extLst>
          </p:nvPr>
        </p:nvGraphicFramePr>
        <p:xfrm>
          <a:off x="6987393" y="822447"/>
          <a:ext cx="3463616" cy="2801821"/>
        </p:xfrm>
        <a:graphic>
          <a:graphicData uri="http://schemas.openxmlformats.org/drawingml/2006/table">
            <a:tbl>
              <a:tblPr firstRow="1" bandRow="1">
                <a:tableStyleId>{2D5ABB26-0587-4C30-8999-92F81FD0307C}</a:tableStyleId>
              </a:tblPr>
              <a:tblGrid>
                <a:gridCol w="1103872"/>
                <a:gridCol w="972357"/>
                <a:gridCol w="753522"/>
                <a:gridCol w="633865"/>
              </a:tblGrid>
              <a:tr h="392635">
                <a:tc>
                  <a:txBody>
                    <a:bodyPr/>
                    <a:lstStyle/>
                    <a:p>
                      <a:pPr marL="303530">
                        <a:lnSpc>
                          <a:spcPct val="100000"/>
                        </a:lnSpc>
                      </a:pPr>
                      <a:r>
                        <a:rPr sz="1500" b="1" spc="5" dirty="0">
                          <a:solidFill>
                            <a:srgbClr val="00007F"/>
                          </a:solidFill>
                          <a:latin typeface="+mn-lt"/>
                          <a:cs typeface="Comic Sans MS"/>
                        </a:rPr>
                        <a:t>F</a:t>
                      </a:r>
                      <a:r>
                        <a:rPr sz="1500" b="1" spc="-15" dirty="0">
                          <a:solidFill>
                            <a:srgbClr val="00007F"/>
                          </a:solidFill>
                          <a:latin typeface="+mn-lt"/>
                          <a:cs typeface="Comic Sans MS"/>
                        </a:rPr>
                        <a:t>a</a:t>
                      </a:r>
                      <a:r>
                        <a:rPr sz="1500" b="1" spc="-5" dirty="0">
                          <a:solidFill>
                            <a:srgbClr val="00007F"/>
                          </a:solidFill>
                          <a:latin typeface="+mn-lt"/>
                          <a:cs typeface="Comic Sans MS"/>
                        </a:rPr>
                        <a:t>cili</a:t>
                      </a:r>
                      <a:r>
                        <a:rPr sz="1500" b="1" dirty="0">
                          <a:solidFill>
                            <a:srgbClr val="00007F"/>
                          </a:solidFill>
                          <a:latin typeface="+mn-lt"/>
                          <a:cs typeface="Comic Sans MS"/>
                        </a:rPr>
                        <a:t>ty</a:t>
                      </a:r>
                      <a:endParaRPr sz="1500" dirty="0">
                        <a:latin typeface="+mn-lt"/>
                        <a:cs typeface="Comic Sans MS"/>
                      </a:endParaRPr>
                    </a:p>
                  </a:txBody>
                  <a:tcPr marL="0" marR="0" marT="0" marB="0">
                    <a:lnL w="19050">
                      <a:solidFill>
                        <a:srgbClr val="00007F"/>
                      </a:solidFill>
                      <a:prstDash val="solid"/>
                    </a:lnL>
                    <a:lnR w="19050">
                      <a:solidFill>
                        <a:srgbClr val="00007F"/>
                      </a:solidFill>
                      <a:prstDash val="solid"/>
                    </a:lnR>
                    <a:lnT w="20320">
                      <a:solidFill>
                        <a:srgbClr val="00007F"/>
                      </a:solidFill>
                      <a:prstDash val="solid"/>
                    </a:lnT>
                    <a:lnB w="19050">
                      <a:solidFill>
                        <a:srgbClr val="00007F"/>
                      </a:solidFill>
                      <a:prstDash val="solid"/>
                    </a:lnB>
                    <a:solidFill>
                      <a:srgbClr val="CCCCCC"/>
                    </a:solidFill>
                  </a:tcPr>
                </a:tc>
                <a:tc>
                  <a:txBody>
                    <a:bodyPr/>
                    <a:lstStyle/>
                    <a:p>
                      <a:pPr algn="ctr">
                        <a:lnSpc>
                          <a:spcPct val="100000"/>
                        </a:lnSpc>
                      </a:pPr>
                      <a:r>
                        <a:rPr sz="1500" b="1" spc="5" dirty="0">
                          <a:solidFill>
                            <a:srgbClr val="00007F"/>
                          </a:solidFill>
                          <a:latin typeface="+mn-lt"/>
                          <a:cs typeface="Comic Sans MS"/>
                        </a:rPr>
                        <a:t>√</a:t>
                      </a:r>
                      <a:r>
                        <a:rPr sz="1600" b="1" dirty="0">
                          <a:solidFill>
                            <a:srgbClr val="00007F"/>
                          </a:solidFill>
                          <a:latin typeface="+mn-lt"/>
                          <a:cs typeface="Comic Sans MS"/>
                        </a:rPr>
                        <a:t>s</a:t>
                      </a:r>
                      <a:endParaRPr sz="1600">
                        <a:latin typeface="+mn-lt"/>
                        <a:cs typeface="Comic Sans MS"/>
                      </a:endParaRPr>
                    </a:p>
                  </a:txBody>
                  <a:tcPr marL="0" marR="0" marT="0" marB="0">
                    <a:lnL w="19050">
                      <a:solidFill>
                        <a:srgbClr val="00007F"/>
                      </a:solidFill>
                      <a:prstDash val="solid"/>
                    </a:lnL>
                    <a:lnR w="19050">
                      <a:solidFill>
                        <a:srgbClr val="00007F"/>
                      </a:solidFill>
                      <a:prstDash val="solid"/>
                    </a:lnR>
                    <a:lnT w="20320">
                      <a:solidFill>
                        <a:srgbClr val="00007F"/>
                      </a:solidFill>
                      <a:prstDash val="solid"/>
                    </a:lnT>
                    <a:lnB w="19050">
                      <a:solidFill>
                        <a:srgbClr val="00007F"/>
                      </a:solidFill>
                      <a:prstDash val="solid"/>
                    </a:lnB>
                    <a:solidFill>
                      <a:srgbClr val="CCCCCC"/>
                    </a:solidFill>
                  </a:tcPr>
                </a:tc>
                <a:tc>
                  <a:txBody>
                    <a:bodyPr/>
                    <a:lstStyle/>
                    <a:p>
                      <a:pPr marL="106680">
                        <a:lnSpc>
                          <a:spcPct val="100000"/>
                        </a:lnSpc>
                      </a:pPr>
                      <a:r>
                        <a:rPr sz="1500" b="1" spc="55" dirty="0">
                          <a:solidFill>
                            <a:srgbClr val="00007F"/>
                          </a:solidFill>
                          <a:latin typeface="+mn-lt"/>
                          <a:cs typeface="STIXGeneral"/>
                        </a:rPr>
                        <a:t>σ</a:t>
                      </a:r>
                      <a:r>
                        <a:rPr sz="1275" b="1" spc="-15" baseline="-32679" dirty="0">
                          <a:solidFill>
                            <a:srgbClr val="00007F"/>
                          </a:solidFill>
                          <a:latin typeface="+mn-lt"/>
                          <a:cs typeface="Comic Sans MS"/>
                        </a:rPr>
                        <a:t>b</a:t>
                      </a:r>
                      <a:r>
                        <a:rPr sz="1275" b="1" baseline="-32679" dirty="0">
                          <a:solidFill>
                            <a:srgbClr val="00007F"/>
                          </a:solidFill>
                          <a:latin typeface="+mn-lt"/>
                          <a:cs typeface="Comic Sans MS"/>
                        </a:rPr>
                        <a:t>b</a:t>
                      </a:r>
                      <a:r>
                        <a:rPr sz="1275" b="1" spc="7" baseline="-32679" dirty="0">
                          <a:solidFill>
                            <a:srgbClr val="00007F"/>
                          </a:solidFill>
                          <a:latin typeface="+mn-lt"/>
                          <a:cs typeface="Comic Sans MS"/>
                        </a:rPr>
                        <a:t> </a:t>
                      </a:r>
                      <a:r>
                        <a:rPr sz="1500" b="1" spc="-10" dirty="0">
                          <a:solidFill>
                            <a:srgbClr val="00007F"/>
                          </a:solidFill>
                          <a:latin typeface="+mn-lt"/>
                          <a:cs typeface="Comic Sans MS"/>
                        </a:rPr>
                        <a:t>[n</a:t>
                      </a:r>
                      <a:r>
                        <a:rPr sz="1500" b="1" spc="-5" dirty="0">
                          <a:solidFill>
                            <a:srgbClr val="00007F"/>
                          </a:solidFill>
                          <a:latin typeface="+mn-lt"/>
                          <a:cs typeface="Comic Sans MS"/>
                        </a:rPr>
                        <a:t>b]</a:t>
                      </a:r>
                      <a:endParaRPr sz="1500">
                        <a:latin typeface="+mn-lt"/>
                        <a:cs typeface="Comic Sans MS"/>
                      </a:endParaRPr>
                    </a:p>
                  </a:txBody>
                  <a:tcPr marL="0" marR="0" marT="0" marB="0">
                    <a:lnL w="19050">
                      <a:solidFill>
                        <a:srgbClr val="00007F"/>
                      </a:solidFill>
                      <a:prstDash val="solid"/>
                    </a:lnL>
                    <a:lnR w="19050">
                      <a:solidFill>
                        <a:srgbClr val="00007F"/>
                      </a:solidFill>
                      <a:prstDash val="solid"/>
                    </a:lnR>
                    <a:lnT w="20320">
                      <a:solidFill>
                        <a:srgbClr val="00007F"/>
                      </a:solidFill>
                      <a:prstDash val="solid"/>
                    </a:lnT>
                    <a:lnB w="19050">
                      <a:solidFill>
                        <a:srgbClr val="00007F"/>
                      </a:solidFill>
                      <a:prstDash val="solid"/>
                    </a:lnB>
                    <a:solidFill>
                      <a:srgbClr val="CCCCCC"/>
                    </a:solidFill>
                  </a:tcPr>
                </a:tc>
                <a:tc>
                  <a:txBody>
                    <a:bodyPr/>
                    <a:lstStyle/>
                    <a:p>
                      <a:pPr marL="85725">
                        <a:lnSpc>
                          <a:spcPct val="100000"/>
                        </a:lnSpc>
                      </a:pPr>
                      <a:r>
                        <a:rPr sz="2250" spc="-7" baseline="18518" dirty="0">
                          <a:solidFill>
                            <a:srgbClr val="00007F"/>
                          </a:solidFill>
                          <a:latin typeface="+mn-lt"/>
                          <a:cs typeface="STIXGeneral"/>
                        </a:rPr>
                        <a:t>σ</a:t>
                      </a:r>
                      <a:r>
                        <a:rPr sz="850" spc="-5" dirty="0">
                          <a:solidFill>
                            <a:srgbClr val="00007F"/>
                          </a:solidFill>
                          <a:latin typeface="+mn-lt"/>
                          <a:cs typeface="Arial"/>
                        </a:rPr>
                        <a:t>b</a:t>
                      </a:r>
                      <a:r>
                        <a:rPr sz="850" dirty="0">
                          <a:solidFill>
                            <a:srgbClr val="00007F"/>
                          </a:solidFill>
                          <a:latin typeface="+mn-lt"/>
                          <a:cs typeface="Arial"/>
                        </a:rPr>
                        <a:t>b</a:t>
                      </a:r>
                      <a:r>
                        <a:rPr sz="850" spc="-5" dirty="0">
                          <a:solidFill>
                            <a:srgbClr val="00007F"/>
                          </a:solidFill>
                          <a:latin typeface="+mn-lt"/>
                          <a:cs typeface="Arial"/>
                        </a:rPr>
                        <a:t> </a:t>
                      </a:r>
                      <a:r>
                        <a:rPr sz="2250" baseline="18518" dirty="0">
                          <a:solidFill>
                            <a:srgbClr val="00007F"/>
                          </a:solidFill>
                          <a:latin typeface="+mn-lt"/>
                          <a:cs typeface="Arial"/>
                        </a:rPr>
                        <a:t>/</a:t>
                      </a:r>
                      <a:r>
                        <a:rPr sz="2250" spc="-7" baseline="18518" dirty="0">
                          <a:solidFill>
                            <a:srgbClr val="00007F"/>
                          </a:solidFill>
                          <a:latin typeface="+mn-lt"/>
                          <a:cs typeface="STIXGeneral"/>
                        </a:rPr>
                        <a:t>σ</a:t>
                      </a:r>
                      <a:r>
                        <a:rPr sz="850" spc="-5" dirty="0">
                          <a:solidFill>
                            <a:srgbClr val="00007F"/>
                          </a:solidFill>
                          <a:latin typeface="+mn-lt"/>
                          <a:cs typeface="Arial"/>
                        </a:rPr>
                        <a:t>to</a:t>
                      </a:r>
                      <a:r>
                        <a:rPr sz="850" dirty="0">
                          <a:solidFill>
                            <a:srgbClr val="00007F"/>
                          </a:solidFill>
                          <a:latin typeface="+mn-lt"/>
                          <a:cs typeface="Arial"/>
                        </a:rPr>
                        <a:t>t</a:t>
                      </a:r>
                      <a:endParaRPr sz="850">
                        <a:latin typeface="+mn-lt"/>
                        <a:cs typeface="Arial"/>
                      </a:endParaRPr>
                    </a:p>
                  </a:txBody>
                  <a:tcPr marL="0" marR="0" marT="0" marB="0">
                    <a:lnL w="19050">
                      <a:solidFill>
                        <a:srgbClr val="00007F"/>
                      </a:solidFill>
                      <a:prstDash val="solid"/>
                    </a:lnL>
                    <a:lnR w="19050">
                      <a:solidFill>
                        <a:srgbClr val="00007F"/>
                      </a:solidFill>
                      <a:prstDash val="solid"/>
                    </a:lnR>
                    <a:lnT w="20320">
                      <a:solidFill>
                        <a:srgbClr val="00007F"/>
                      </a:solidFill>
                      <a:prstDash val="solid"/>
                    </a:lnT>
                    <a:lnB w="19050">
                      <a:solidFill>
                        <a:srgbClr val="00007F"/>
                      </a:solidFill>
                      <a:prstDash val="solid"/>
                    </a:lnB>
                    <a:solidFill>
                      <a:srgbClr val="CCCCCC"/>
                    </a:solidFill>
                  </a:tcPr>
                </a:tc>
              </a:tr>
              <a:tr h="351580">
                <a:tc>
                  <a:txBody>
                    <a:bodyPr/>
                    <a:lstStyle/>
                    <a:p>
                      <a:pPr marL="60960" algn="l">
                        <a:lnSpc>
                          <a:spcPct val="100000"/>
                        </a:lnSpc>
                      </a:pPr>
                      <a:r>
                        <a:rPr sz="1500" b="1" dirty="0">
                          <a:solidFill>
                            <a:srgbClr val="007F7F"/>
                          </a:solidFill>
                          <a:latin typeface="+mn-lt"/>
                          <a:cs typeface="Comic Sans MS"/>
                        </a:rPr>
                        <a:t>e</a:t>
                      </a:r>
                      <a:r>
                        <a:rPr sz="1275" b="1" spc="-7" baseline="32679" dirty="0">
                          <a:solidFill>
                            <a:srgbClr val="007F7F"/>
                          </a:solidFill>
                          <a:latin typeface="+mn-lt"/>
                          <a:cs typeface="Comic Sans MS"/>
                        </a:rPr>
                        <a:t>+</a:t>
                      </a:r>
                      <a:r>
                        <a:rPr sz="1500" b="1" dirty="0">
                          <a:solidFill>
                            <a:srgbClr val="007F7F"/>
                          </a:solidFill>
                          <a:latin typeface="+mn-lt"/>
                          <a:cs typeface="Comic Sans MS"/>
                        </a:rPr>
                        <a:t>e</a:t>
                      </a:r>
                      <a:r>
                        <a:rPr sz="1275" b="1" baseline="32679" dirty="0">
                          <a:solidFill>
                            <a:srgbClr val="007F7F"/>
                          </a:solidFill>
                          <a:latin typeface="+mn-lt"/>
                          <a:cs typeface="Comic Sans MS"/>
                        </a:rPr>
                        <a:t>- </a:t>
                      </a:r>
                      <a:r>
                        <a:rPr sz="1275" b="1" spc="-150" baseline="32679" dirty="0">
                          <a:solidFill>
                            <a:srgbClr val="007F7F"/>
                          </a:solidFill>
                          <a:latin typeface="+mn-lt"/>
                          <a:cs typeface="Comic Sans MS"/>
                        </a:rPr>
                        <a:t> </a:t>
                      </a:r>
                      <a:r>
                        <a:rPr sz="1500" b="1" dirty="0">
                          <a:solidFill>
                            <a:srgbClr val="007F7F"/>
                          </a:solidFill>
                          <a:latin typeface="+mn-lt"/>
                          <a:cs typeface="Comic Sans MS"/>
                        </a:rPr>
                        <a:t>@</a:t>
                      </a:r>
                      <a:r>
                        <a:rPr sz="1500" b="1" spc="-10" dirty="0">
                          <a:solidFill>
                            <a:srgbClr val="007F7F"/>
                          </a:solidFill>
                          <a:latin typeface="+mn-lt"/>
                          <a:cs typeface="Comic Sans MS"/>
                        </a:rPr>
                        <a:t> </a:t>
                      </a:r>
                      <a:r>
                        <a:rPr lang="el-GR" sz="1600" dirty="0" smtClean="0"/>
                        <a:t>Υ</a:t>
                      </a:r>
                      <a:r>
                        <a:rPr lang="en-US" sz="1600" dirty="0" smtClean="0"/>
                        <a:t>(4s) </a:t>
                      </a:r>
                      <a:r>
                        <a:rPr sz="1500" b="1" spc="65" dirty="0" smtClean="0">
                          <a:solidFill>
                            <a:srgbClr val="007F7F"/>
                          </a:solidFill>
                          <a:latin typeface="+mn-lt"/>
                          <a:cs typeface="STIXGeneral"/>
                        </a:rPr>
                        <a:t></a:t>
                      </a:r>
                      <a:r>
                        <a:rPr sz="1500" b="1" spc="-5" dirty="0">
                          <a:solidFill>
                            <a:srgbClr val="007F7F"/>
                          </a:solidFill>
                          <a:latin typeface="+mn-lt"/>
                          <a:cs typeface="Comic Sans MS"/>
                        </a:rPr>
                        <a:t>(4</a:t>
                      </a:r>
                      <a:r>
                        <a:rPr sz="1500" b="1" spc="5" dirty="0">
                          <a:solidFill>
                            <a:srgbClr val="007F7F"/>
                          </a:solidFill>
                          <a:latin typeface="+mn-lt"/>
                          <a:cs typeface="Comic Sans MS"/>
                        </a:rPr>
                        <a:t>s</a:t>
                      </a:r>
                      <a:r>
                        <a:rPr sz="1500" b="1" dirty="0">
                          <a:solidFill>
                            <a:srgbClr val="007F7F"/>
                          </a:solidFill>
                          <a:latin typeface="+mn-lt"/>
                          <a:cs typeface="Comic Sans MS"/>
                        </a:rPr>
                        <a:t>)</a:t>
                      </a:r>
                      <a:endParaRPr sz="1500" dirty="0">
                        <a:latin typeface="+mn-lt"/>
                        <a:cs typeface="Comic Sans MS"/>
                      </a:endParaRPr>
                    </a:p>
                  </a:txBody>
                  <a:tcPr marL="0" marR="0" marT="0" marB="0">
                    <a:lnL w="19050">
                      <a:solidFill>
                        <a:srgbClr val="00007F"/>
                      </a:solidFill>
                      <a:prstDash val="solid"/>
                    </a:lnL>
                    <a:lnR w="19050">
                      <a:solidFill>
                        <a:srgbClr val="00007F"/>
                      </a:solidFill>
                      <a:prstDash val="solid"/>
                    </a:lnR>
                    <a:lnT w="19050">
                      <a:solidFill>
                        <a:srgbClr val="00007F"/>
                      </a:solidFill>
                      <a:prstDash val="solid"/>
                    </a:lnT>
                    <a:lnB w="19050">
                      <a:solidFill>
                        <a:srgbClr val="00007F"/>
                      </a:solidFill>
                      <a:prstDash val="solid"/>
                    </a:lnB>
                    <a:solidFill>
                      <a:srgbClr val="E5E5E5"/>
                    </a:solidFill>
                  </a:tcPr>
                </a:tc>
                <a:tc>
                  <a:txBody>
                    <a:bodyPr/>
                    <a:lstStyle/>
                    <a:p>
                      <a:pPr marL="66675">
                        <a:lnSpc>
                          <a:spcPct val="100000"/>
                        </a:lnSpc>
                      </a:pPr>
                      <a:r>
                        <a:rPr sz="1500" b="1" spc="-5" dirty="0">
                          <a:solidFill>
                            <a:srgbClr val="007F7F"/>
                          </a:solidFill>
                          <a:latin typeface="+mn-lt"/>
                          <a:cs typeface="Comic Sans MS"/>
                        </a:rPr>
                        <a:t>10.</a:t>
                      </a:r>
                      <a:r>
                        <a:rPr sz="1500" b="1" dirty="0">
                          <a:solidFill>
                            <a:srgbClr val="007F7F"/>
                          </a:solidFill>
                          <a:latin typeface="+mn-lt"/>
                          <a:cs typeface="Comic Sans MS"/>
                        </a:rPr>
                        <a:t>58</a:t>
                      </a:r>
                      <a:r>
                        <a:rPr sz="1500" b="1" spc="-20" dirty="0">
                          <a:solidFill>
                            <a:srgbClr val="007F7F"/>
                          </a:solidFill>
                          <a:latin typeface="+mn-lt"/>
                          <a:cs typeface="Comic Sans MS"/>
                        </a:rPr>
                        <a:t> </a:t>
                      </a:r>
                      <a:r>
                        <a:rPr sz="1500" b="1" spc="5" dirty="0">
                          <a:solidFill>
                            <a:srgbClr val="007F7F"/>
                          </a:solidFill>
                          <a:latin typeface="+mn-lt"/>
                          <a:cs typeface="Comic Sans MS"/>
                        </a:rPr>
                        <a:t>G</a:t>
                      </a:r>
                      <a:r>
                        <a:rPr sz="1500" b="1" spc="-10" dirty="0">
                          <a:solidFill>
                            <a:srgbClr val="007F7F"/>
                          </a:solidFill>
                          <a:latin typeface="+mn-lt"/>
                          <a:cs typeface="Comic Sans MS"/>
                        </a:rPr>
                        <a:t>e</a:t>
                      </a:r>
                      <a:r>
                        <a:rPr sz="1500" b="1" dirty="0">
                          <a:solidFill>
                            <a:srgbClr val="007F7F"/>
                          </a:solidFill>
                          <a:latin typeface="+mn-lt"/>
                          <a:cs typeface="Comic Sans MS"/>
                        </a:rPr>
                        <a:t>V</a:t>
                      </a:r>
                      <a:endParaRPr sz="1500" dirty="0">
                        <a:latin typeface="+mn-lt"/>
                        <a:cs typeface="Comic Sans MS"/>
                      </a:endParaRPr>
                    </a:p>
                  </a:txBody>
                  <a:tcPr marL="0" marR="0" marT="0" marB="0">
                    <a:lnL w="19050">
                      <a:solidFill>
                        <a:srgbClr val="00007F"/>
                      </a:solidFill>
                      <a:prstDash val="solid"/>
                    </a:lnL>
                    <a:lnR w="19050">
                      <a:solidFill>
                        <a:srgbClr val="00007F"/>
                      </a:solidFill>
                      <a:prstDash val="solid"/>
                    </a:lnR>
                    <a:lnT w="19050">
                      <a:solidFill>
                        <a:srgbClr val="00007F"/>
                      </a:solidFill>
                      <a:prstDash val="solid"/>
                    </a:lnT>
                    <a:lnB w="19050">
                      <a:solidFill>
                        <a:srgbClr val="00007F"/>
                      </a:solidFill>
                      <a:prstDash val="solid"/>
                    </a:lnB>
                    <a:solidFill>
                      <a:srgbClr val="E5E5E5"/>
                    </a:solidFill>
                  </a:tcPr>
                </a:tc>
                <a:tc>
                  <a:txBody>
                    <a:bodyPr/>
                    <a:lstStyle/>
                    <a:p>
                      <a:pPr marL="635" algn="ctr">
                        <a:lnSpc>
                          <a:spcPct val="100000"/>
                        </a:lnSpc>
                      </a:pPr>
                      <a:r>
                        <a:rPr sz="1500" b="1" dirty="0">
                          <a:solidFill>
                            <a:srgbClr val="007F7F"/>
                          </a:solidFill>
                          <a:latin typeface="+mn-lt"/>
                          <a:cs typeface="Comic Sans MS"/>
                        </a:rPr>
                        <a:t>1</a:t>
                      </a:r>
                      <a:endParaRPr sz="1500">
                        <a:latin typeface="+mn-lt"/>
                        <a:cs typeface="Comic Sans MS"/>
                      </a:endParaRPr>
                    </a:p>
                  </a:txBody>
                  <a:tcPr marL="0" marR="0" marT="0" marB="0">
                    <a:lnL w="19050">
                      <a:solidFill>
                        <a:srgbClr val="00007F"/>
                      </a:solidFill>
                      <a:prstDash val="solid"/>
                    </a:lnL>
                    <a:lnR w="19050">
                      <a:solidFill>
                        <a:srgbClr val="00007F"/>
                      </a:solidFill>
                      <a:prstDash val="solid"/>
                    </a:lnR>
                    <a:lnT w="19050">
                      <a:solidFill>
                        <a:srgbClr val="00007F"/>
                      </a:solidFill>
                      <a:prstDash val="solid"/>
                    </a:lnT>
                    <a:lnB w="19050">
                      <a:solidFill>
                        <a:srgbClr val="00007F"/>
                      </a:solidFill>
                      <a:prstDash val="solid"/>
                    </a:lnB>
                    <a:solidFill>
                      <a:srgbClr val="E5E5E5"/>
                    </a:solidFill>
                  </a:tcPr>
                </a:tc>
                <a:tc>
                  <a:txBody>
                    <a:bodyPr/>
                    <a:lstStyle/>
                    <a:p>
                      <a:pPr marL="149225">
                        <a:lnSpc>
                          <a:spcPct val="100000"/>
                        </a:lnSpc>
                      </a:pPr>
                      <a:r>
                        <a:rPr sz="1500" b="1" spc="-5" dirty="0">
                          <a:solidFill>
                            <a:srgbClr val="007F7F"/>
                          </a:solidFill>
                          <a:latin typeface="+mn-lt"/>
                          <a:cs typeface="Comic Sans MS"/>
                        </a:rPr>
                        <a:t>0.2</a:t>
                      </a:r>
                      <a:r>
                        <a:rPr sz="1500" b="1" dirty="0">
                          <a:solidFill>
                            <a:srgbClr val="007F7F"/>
                          </a:solidFill>
                          <a:latin typeface="+mn-lt"/>
                          <a:cs typeface="Comic Sans MS"/>
                        </a:rPr>
                        <a:t>5</a:t>
                      </a:r>
                      <a:endParaRPr sz="1500">
                        <a:latin typeface="+mn-lt"/>
                        <a:cs typeface="Comic Sans MS"/>
                      </a:endParaRPr>
                    </a:p>
                  </a:txBody>
                  <a:tcPr marL="0" marR="0" marT="0" marB="0">
                    <a:lnL w="19050">
                      <a:solidFill>
                        <a:srgbClr val="00007F"/>
                      </a:solidFill>
                      <a:prstDash val="solid"/>
                    </a:lnL>
                    <a:lnR w="19050">
                      <a:solidFill>
                        <a:srgbClr val="00007F"/>
                      </a:solidFill>
                      <a:prstDash val="solid"/>
                    </a:lnR>
                    <a:lnT w="19050">
                      <a:solidFill>
                        <a:srgbClr val="00007F"/>
                      </a:solidFill>
                      <a:prstDash val="solid"/>
                    </a:lnT>
                    <a:lnB w="19050">
                      <a:solidFill>
                        <a:srgbClr val="00007F"/>
                      </a:solidFill>
                      <a:prstDash val="solid"/>
                    </a:lnB>
                    <a:solidFill>
                      <a:srgbClr val="E5E5E5"/>
                    </a:solidFill>
                  </a:tcPr>
                </a:tc>
              </a:tr>
              <a:tr h="364301">
                <a:tc>
                  <a:txBody>
                    <a:bodyPr/>
                    <a:lstStyle/>
                    <a:p>
                      <a:pPr marL="98425" algn="l">
                        <a:lnSpc>
                          <a:spcPct val="100000"/>
                        </a:lnSpc>
                      </a:pPr>
                      <a:r>
                        <a:rPr sz="1500" b="1" spc="-5" dirty="0">
                          <a:solidFill>
                            <a:srgbClr val="00007F"/>
                          </a:solidFill>
                          <a:latin typeface="+mn-lt"/>
                          <a:cs typeface="Comic Sans MS"/>
                        </a:rPr>
                        <a:t>H</a:t>
                      </a:r>
                      <a:r>
                        <a:rPr sz="1500" b="1" dirty="0">
                          <a:solidFill>
                            <a:srgbClr val="00007F"/>
                          </a:solidFill>
                          <a:latin typeface="+mn-lt"/>
                          <a:cs typeface="Comic Sans MS"/>
                        </a:rPr>
                        <a:t>E</a:t>
                      </a:r>
                      <a:r>
                        <a:rPr sz="1500" b="1" spc="-5" dirty="0">
                          <a:solidFill>
                            <a:srgbClr val="00007F"/>
                          </a:solidFill>
                          <a:latin typeface="+mn-lt"/>
                          <a:cs typeface="Comic Sans MS"/>
                        </a:rPr>
                        <a:t>R</a:t>
                      </a:r>
                      <a:r>
                        <a:rPr sz="1500" b="1" spc="-10" dirty="0">
                          <a:solidFill>
                            <a:srgbClr val="00007F"/>
                          </a:solidFill>
                          <a:latin typeface="+mn-lt"/>
                          <a:cs typeface="Comic Sans MS"/>
                        </a:rPr>
                        <a:t>A</a:t>
                      </a:r>
                      <a:r>
                        <a:rPr sz="1500" b="1" spc="-5" dirty="0">
                          <a:solidFill>
                            <a:srgbClr val="00007F"/>
                          </a:solidFill>
                          <a:latin typeface="+mn-lt"/>
                          <a:cs typeface="Comic Sans MS"/>
                        </a:rPr>
                        <a:t>-</a:t>
                      </a:r>
                      <a:r>
                        <a:rPr sz="1500" b="1" dirty="0">
                          <a:solidFill>
                            <a:srgbClr val="00007F"/>
                          </a:solidFill>
                          <a:latin typeface="+mn-lt"/>
                          <a:cs typeface="Comic Sans MS"/>
                        </a:rPr>
                        <a:t>B </a:t>
                      </a:r>
                      <a:r>
                        <a:rPr sz="1500" b="1" spc="-5" dirty="0">
                          <a:solidFill>
                            <a:srgbClr val="00007F"/>
                          </a:solidFill>
                          <a:latin typeface="+mn-lt"/>
                          <a:cs typeface="Comic Sans MS"/>
                        </a:rPr>
                        <a:t>p</a:t>
                      </a:r>
                      <a:r>
                        <a:rPr sz="1500" b="1" dirty="0">
                          <a:solidFill>
                            <a:srgbClr val="00007F"/>
                          </a:solidFill>
                          <a:latin typeface="+mn-lt"/>
                          <a:cs typeface="Comic Sans MS"/>
                        </a:rPr>
                        <a:t>A</a:t>
                      </a:r>
                      <a:endParaRPr sz="1500" dirty="0">
                        <a:latin typeface="+mn-lt"/>
                        <a:cs typeface="Comic Sans MS"/>
                      </a:endParaRPr>
                    </a:p>
                  </a:txBody>
                  <a:tcPr marL="0" marR="0" marT="0" marB="0">
                    <a:lnL w="19050">
                      <a:solidFill>
                        <a:srgbClr val="00007F"/>
                      </a:solidFill>
                      <a:prstDash val="solid"/>
                    </a:lnL>
                    <a:lnR w="19050">
                      <a:solidFill>
                        <a:srgbClr val="00007F"/>
                      </a:solidFill>
                      <a:prstDash val="solid"/>
                    </a:lnR>
                    <a:lnT w="19050">
                      <a:solidFill>
                        <a:srgbClr val="00007F"/>
                      </a:solidFill>
                      <a:prstDash val="solid"/>
                    </a:lnT>
                    <a:lnB w="19050">
                      <a:solidFill>
                        <a:srgbClr val="00007F"/>
                      </a:solidFill>
                      <a:prstDash val="solid"/>
                    </a:lnB>
                    <a:solidFill>
                      <a:srgbClr val="E5E5E5"/>
                    </a:solidFill>
                  </a:tcPr>
                </a:tc>
                <a:tc>
                  <a:txBody>
                    <a:bodyPr/>
                    <a:lstStyle/>
                    <a:p>
                      <a:pPr marL="223520">
                        <a:lnSpc>
                          <a:spcPct val="100000"/>
                        </a:lnSpc>
                      </a:pPr>
                      <a:r>
                        <a:rPr sz="1500" b="1" spc="-5" dirty="0">
                          <a:solidFill>
                            <a:srgbClr val="00007F"/>
                          </a:solidFill>
                          <a:latin typeface="+mn-lt"/>
                          <a:cs typeface="Comic Sans MS"/>
                        </a:rPr>
                        <a:t>4</a:t>
                      </a:r>
                      <a:r>
                        <a:rPr sz="1500" b="1" dirty="0">
                          <a:solidFill>
                            <a:srgbClr val="00007F"/>
                          </a:solidFill>
                          <a:latin typeface="+mn-lt"/>
                          <a:cs typeface="Comic Sans MS"/>
                        </a:rPr>
                        <a:t>2</a:t>
                      </a:r>
                      <a:r>
                        <a:rPr sz="1500" b="1" spc="-10" dirty="0">
                          <a:solidFill>
                            <a:srgbClr val="00007F"/>
                          </a:solidFill>
                          <a:latin typeface="+mn-lt"/>
                          <a:cs typeface="Comic Sans MS"/>
                        </a:rPr>
                        <a:t> </a:t>
                      </a:r>
                      <a:r>
                        <a:rPr sz="1500" b="1" spc="-5" dirty="0">
                          <a:solidFill>
                            <a:srgbClr val="00007F"/>
                          </a:solidFill>
                          <a:latin typeface="+mn-lt"/>
                          <a:cs typeface="Comic Sans MS"/>
                        </a:rPr>
                        <a:t>GeV</a:t>
                      </a:r>
                      <a:endParaRPr sz="1500" dirty="0">
                        <a:latin typeface="+mn-lt"/>
                        <a:cs typeface="Comic Sans MS"/>
                      </a:endParaRPr>
                    </a:p>
                  </a:txBody>
                  <a:tcPr marL="0" marR="0" marT="0" marB="0">
                    <a:lnL w="19050">
                      <a:solidFill>
                        <a:srgbClr val="00007F"/>
                      </a:solidFill>
                      <a:prstDash val="solid"/>
                    </a:lnL>
                    <a:lnR w="19050">
                      <a:solidFill>
                        <a:srgbClr val="00007F"/>
                      </a:solidFill>
                      <a:prstDash val="solid"/>
                    </a:lnR>
                    <a:lnT w="19050">
                      <a:solidFill>
                        <a:srgbClr val="00007F"/>
                      </a:solidFill>
                      <a:prstDash val="solid"/>
                    </a:lnT>
                    <a:lnB w="19050">
                      <a:solidFill>
                        <a:srgbClr val="00007F"/>
                      </a:solidFill>
                      <a:prstDash val="solid"/>
                    </a:lnB>
                    <a:solidFill>
                      <a:srgbClr val="E5E5E5"/>
                    </a:solidFill>
                  </a:tcPr>
                </a:tc>
                <a:tc>
                  <a:txBody>
                    <a:bodyPr/>
                    <a:lstStyle/>
                    <a:p>
                      <a:pPr marL="219075">
                        <a:lnSpc>
                          <a:spcPct val="100000"/>
                        </a:lnSpc>
                      </a:pPr>
                      <a:r>
                        <a:rPr sz="1500" b="1" dirty="0">
                          <a:solidFill>
                            <a:srgbClr val="00007F"/>
                          </a:solidFill>
                          <a:latin typeface="+mn-lt"/>
                          <a:cs typeface="Comic Sans MS"/>
                        </a:rPr>
                        <a:t>~</a:t>
                      </a:r>
                      <a:r>
                        <a:rPr sz="1500" b="1" spc="-10" dirty="0">
                          <a:solidFill>
                            <a:srgbClr val="00007F"/>
                          </a:solidFill>
                          <a:latin typeface="+mn-lt"/>
                          <a:cs typeface="Comic Sans MS"/>
                        </a:rPr>
                        <a:t> </a:t>
                      </a:r>
                      <a:r>
                        <a:rPr sz="1500" b="1" spc="-5" dirty="0">
                          <a:solidFill>
                            <a:srgbClr val="00007F"/>
                          </a:solidFill>
                          <a:latin typeface="+mn-lt"/>
                          <a:cs typeface="Comic Sans MS"/>
                        </a:rPr>
                        <a:t>3</a:t>
                      </a:r>
                      <a:r>
                        <a:rPr sz="1500" b="1" dirty="0">
                          <a:solidFill>
                            <a:srgbClr val="00007F"/>
                          </a:solidFill>
                          <a:latin typeface="+mn-lt"/>
                          <a:cs typeface="Comic Sans MS"/>
                        </a:rPr>
                        <a:t>0</a:t>
                      </a:r>
                      <a:endParaRPr sz="1500">
                        <a:latin typeface="+mn-lt"/>
                        <a:cs typeface="Comic Sans MS"/>
                      </a:endParaRPr>
                    </a:p>
                  </a:txBody>
                  <a:tcPr marL="0" marR="0" marT="0" marB="0">
                    <a:lnL w="19050">
                      <a:solidFill>
                        <a:srgbClr val="00007F"/>
                      </a:solidFill>
                      <a:prstDash val="solid"/>
                    </a:lnL>
                    <a:lnR w="19050">
                      <a:solidFill>
                        <a:srgbClr val="00007F"/>
                      </a:solidFill>
                      <a:prstDash val="solid"/>
                    </a:lnR>
                    <a:lnT w="19050">
                      <a:solidFill>
                        <a:srgbClr val="00007F"/>
                      </a:solidFill>
                      <a:prstDash val="solid"/>
                    </a:lnT>
                    <a:lnB w="19050">
                      <a:solidFill>
                        <a:srgbClr val="00007F"/>
                      </a:solidFill>
                      <a:prstDash val="solid"/>
                    </a:lnB>
                    <a:solidFill>
                      <a:srgbClr val="E5E5E5"/>
                    </a:solidFill>
                  </a:tcPr>
                </a:tc>
                <a:tc>
                  <a:txBody>
                    <a:bodyPr/>
                    <a:lstStyle/>
                    <a:p>
                      <a:pPr marL="167005">
                        <a:lnSpc>
                          <a:spcPct val="100000"/>
                        </a:lnSpc>
                      </a:pPr>
                      <a:r>
                        <a:rPr sz="2250" b="1" spc="-7" baseline="-22222" dirty="0">
                          <a:solidFill>
                            <a:srgbClr val="00007F"/>
                          </a:solidFill>
                          <a:latin typeface="+mn-lt"/>
                          <a:cs typeface="Comic Sans MS"/>
                        </a:rPr>
                        <a:t>1</a:t>
                      </a:r>
                      <a:r>
                        <a:rPr sz="2250" b="1" spc="-15" baseline="-22222" dirty="0">
                          <a:solidFill>
                            <a:srgbClr val="00007F"/>
                          </a:solidFill>
                          <a:latin typeface="+mn-lt"/>
                          <a:cs typeface="Comic Sans MS"/>
                        </a:rPr>
                        <a:t>0</a:t>
                      </a:r>
                      <a:r>
                        <a:rPr sz="1050" b="1" spc="-5" dirty="0">
                          <a:solidFill>
                            <a:srgbClr val="00007F"/>
                          </a:solidFill>
                          <a:latin typeface="+mn-lt"/>
                          <a:cs typeface="Comic Sans MS"/>
                        </a:rPr>
                        <a:t>-6</a:t>
                      </a:r>
                      <a:endParaRPr sz="1050">
                        <a:latin typeface="+mn-lt"/>
                        <a:cs typeface="Comic Sans MS"/>
                      </a:endParaRPr>
                    </a:p>
                  </a:txBody>
                  <a:tcPr marL="0" marR="0" marT="0" marB="0">
                    <a:lnL w="19050">
                      <a:solidFill>
                        <a:srgbClr val="00007F"/>
                      </a:solidFill>
                      <a:prstDash val="solid"/>
                    </a:lnL>
                    <a:lnR w="19050">
                      <a:solidFill>
                        <a:srgbClr val="00007F"/>
                      </a:solidFill>
                      <a:prstDash val="solid"/>
                    </a:lnR>
                    <a:lnT w="19050">
                      <a:solidFill>
                        <a:srgbClr val="00007F"/>
                      </a:solidFill>
                      <a:prstDash val="solid"/>
                    </a:lnT>
                    <a:lnB w="19050">
                      <a:solidFill>
                        <a:srgbClr val="00007F"/>
                      </a:solidFill>
                      <a:prstDash val="solid"/>
                    </a:lnB>
                    <a:solidFill>
                      <a:srgbClr val="E5E5E5"/>
                    </a:solidFill>
                  </a:tcPr>
                </a:tc>
              </a:tr>
              <a:tr h="363722">
                <a:tc>
                  <a:txBody>
                    <a:bodyPr/>
                    <a:lstStyle/>
                    <a:p>
                      <a:pPr marL="87630" algn="l">
                        <a:lnSpc>
                          <a:spcPct val="100000"/>
                        </a:lnSpc>
                      </a:pPr>
                      <a:r>
                        <a:rPr sz="1500" b="1" spc="-5" dirty="0">
                          <a:solidFill>
                            <a:srgbClr val="00007F"/>
                          </a:solidFill>
                          <a:latin typeface="+mn-lt"/>
                          <a:cs typeface="Comic Sans MS"/>
                        </a:rPr>
                        <a:t>Te</a:t>
                      </a:r>
                      <a:r>
                        <a:rPr sz="1500" b="1" spc="5" dirty="0">
                          <a:solidFill>
                            <a:srgbClr val="00007F"/>
                          </a:solidFill>
                          <a:latin typeface="+mn-lt"/>
                          <a:cs typeface="Comic Sans MS"/>
                        </a:rPr>
                        <a:t>v</a:t>
                      </a:r>
                      <a:r>
                        <a:rPr sz="1500" b="1" spc="-15" dirty="0">
                          <a:solidFill>
                            <a:srgbClr val="00007F"/>
                          </a:solidFill>
                          <a:latin typeface="+mn-lt"/>
                          <a:cs typeface="Comic Sans MS"/>
                        </a:rPr>
                        <a:t>a</a:t>
                      </a:r>
                      <a:r>
                        <a:rPr sz="1500" b="1" dirty="0">
                          <a:solidFill>
                            <a:srgbClr val="00007F"/>
                          </a:solidFill>
                          <a:latin typeface="+mn-lt"/>
                          <a:cs typeface="Comic Sans MS"/>
                        </a:rPr>
                        <a:t>t</a:t>
                      </a:r>
                      <a:r>
                        <a:rPr sz="1500" b="1" spc="-5" dirty="0">
                          <a:solidFill>
                            <a:srgbClr val="00007F"/>
                          </a:solidFill>
                          <a:latin typeface="+mn-lt"/>
                          <a:cs typeface="Comic Sans MS"/>
                        </a:rPr>
                        <a:t>r</a:t>
                      </a:r>
                      <a:r>
                        <a:rPr sz="1500" b="1" dirty="0">
                          <a:solidFill>
                            <a:srgbClr val="00007F"/>
                          </a:solidFill>
                          <a:latin typeface="+mn-lt"/>
                          <a:cs typeface="Comic Sans MS"/>
                        </a:rPr>
                        <a:t>on</a:t>
                      </a:r>
                      <a:r>
                        <a:rPr sz="1500" b="1" spc="-10" dirty="0">
                          <a:solidFill>
                            <a:srgbClr val="00007F"/>
                          </a:solidFill>
                          <a:latin typeface="+mn-lt"/>
                          <a:cs typeface="Comic Sans MS"/>
                        </a:rPr>
                        <a:t> </a:t>
                      </a:r>
                      <a:r>
                        <a:rPr sz="1500" b="1" spc="15" dirty="0">
                          <a:solidFill>
                            <a:srgbClr val="00007F"/>
                          </a:solidFill>
                          <a:latin typeface="+mn-lt"/>
                          <a:cs typeface="Comic Sans MS"/>
                        </a:rPr>
                        <a:t>p</a:t>
                      </a:r>
                      <a:r>
                        <a:rPr sz="1500" b="1" dirty="0">
                          <a:solidFill>
                            <a:srgbClr val="00007F"/>
                          </a:solidFill>
                          <a:latin typeface="+mn-lt"/>
                          <a:cs typeface="Comic Sans MS"/>
                        </a:rPr>
                        <a:t>p</a:t>
                      </a:r>
                      <a:endParaRPr sz="1500" dirty="0">
                        <a:latin typeface="+mn-lt"/>
                        <a:cs typeface="Comic Sans MS"/>
                      </a:endParaRPr>
                    </a:p>
                  </a:txBody>
                  <a:tcPr marL="0" marR="0" marT="0" marB="0">
                    <a:lnL w="19050">
                      <a:solidFill>
                        <a:srgbClr val="00007F"/>
                      </a:solidFill>
                      <a:prstDash val="solid"/>
                    </a:lnL>
                    <a:lnR w="19050">
                      <a:solidFill>
                        <a:srgbClr val="00007F"/>
                      </a:solidFill>
                      <a:prstDash val="solid"/>
                    </a:lnR>
                    <a:lnT w="19050">
                      <a:solidFill>
                        <a:srgbClr val="00007F"/>
                      </a:solidFill>
                      <a:prstDash val="solid"/>
                    </a:lnT>
                    <a:lnB w="20320">
                      <a:solidFill>
                        <a:srgbClr val="00007F"/>
                      </a:solidFill>
                      <a:prstDash val="solid"/>
                    </a:lnB>
                    <a:solidFill>
                      <a:srgbClr val="E5E5E5"/>
                    </a:solidFill>
                  </a:tcPr>
                </a:tc>
                <a:tc>
                  <a:txBody>
                    <a:bodyPr/>
                    <a:lstStyle/>
                    <a:p>
                      <a:pPr marL="123825">
                        <a:lnSpc>
                          <a:spcPct val="100000"/>
                        </a:lnSpc>
                      </a:pPr>
                      <a:r>
                        <a:rPr sz="1500" b="1" spc="-5" dirty="0">
                          <a:solidFill>
                            <a:srgbClr val="00007F"/>
                          </a:solidFill>
                          <a:latin typeface="+mn-lt"/>
                          <a:cs typeface="Comic Sans MS"/>
                        </a:rPr>
                        <a:t>1.9</a:t>
                      </a:r>
                      <a:r>
                        <a:rPr sz="1500" b="1" dirty="0">
                          <a:solidFill>
                            <a:srgbClr val="00007F"/>
                          </a:solidFill>
                          <a:latin typeface="+mn-lt"/>
                          <a:cs typeface="Comic Sans MS"/>
                        </a:rPr>
                        <a:t>6</a:t>
                      </a:r>
                      <a:r>
                        <a:rPr sz="1500" b="1" spc="-10" dirty="0">
                          <a:solidFill>
                            <a:srgbClr val="00007F"/>
                          </a:solidFill>
                          <a:latin typeface="+mn-lt"/>
                          <a:cs typeface="Comic Sans MS"/>
                        </a:rPr>
                        <a:t> </a:t>
                      </a:r>
                      <a:r>
                        <a:rPr sz="1500" b="1" spc="-5" dirty="0">
                          <a:solidFill>
                            <a:srgbClr val="00007F"/>
                          </a:solidFill>
                          <a:latin typeface="+mn-lt"/>
                          <a:cs typeface="Comic Sans MS"/>
                        </a:rPr>
                        <a:t>TeV</a:t>
                      </a:r>
                      <a:endParaRPr sz="1500" dirty="0">
                        <a:latin typeface="+mn-lt"/>
                        <a:cs typeface="Comic Sans MS"/>
                      </a:endParaRPr>
                    </a:p>
                  </a:txBody>
                  <a:tcPr marL="0" marR="0" marT="0" marB="0">
                    <a:lnL w="19050">
                      <a:solidFill>
                        <a:srgbClr val="00007F"/>
                      </a:solidFill>
                      <a:prstDash val="solid"/>
                    </a:lnL>
                    <a:lnR w="19050">
                      <a:solidFill>
                        <a:srgbClr val="00007F"/>
                      </a:solidFill>
                      <a:prstDash val="solid"/>
                    </a:lnR>
                    <a:lnT w="19050">
                      <a:solidFill>
                        <a:srgbClr val="00007F"/>
                      </a:solidFill>
                      <a:prstDash val="solid"/>
                    </a:lnT>
                    <a:lnB w="20320">
                      <a:solidFill>
                        <a:srgbClr val="00007F"/>
                      </a:solidFill>
                      <a:prstDash val="solid"/>
                    </a:lnB>
                    <a:solidFill>
                      <a:srgbClr val="E5E5E5"/>
                    </a:solidFill>
                  </a:tcPr>
                </a:tc>
                <a:tc>
                  <a:txBody>
                    <a:bodyPr/>
                    <a:lstStyle/>
                    <a:p>
                      <a:pPr marL="81280">
                        <a:lnSpc>
                          <a:spcPct val="100000"/>
                        </a:lnSpc>
                      </a:pPr>
                      <a:r>
                        <a:rPr sz="1500" b="1" dirty="0">
                          <a:solidFill>
                            <a:srgbClr val="00007F"/>
                          </a:solidFill>
                          <a:latin typeface="+mn-lt"/>
                          <a:cs typeface="Comic Sans MS"/>
                        </a:rPr>
                        <a:t>5</a:t>
                      </a:r>
                      <a:r>
                        <a:rPr sz="1500" b="1" spc="-10" dirty="0">
                          <a:solidFill>
                            <a:srgbClr val="00007F"/>
                          </a:solidFill>
                          <a:latin typeface="+mn-lt"/>
                          <a:cs typeface="Comic Sans MS"/>
                        </a:rPr>
                        <a:t> </a:t>
                      </a:r>
                      <a:r>
                        <a:rPr sz="1500" b="1" dirty="0">
                          <a:solidFill>
                            <a:srgbClr val="00007F"/>
                          </a:solidFill>
                          <a:latin typeface="+mn-lt"/>
                          <a:cs typeface="Comic Sans MS"/>
                        </a:rPr>
                        <a:t>x</a:t>
                      </a:r>
                      <a:r>
                        <a:rPr sz="1500" b="1" spc="-10" dirty="0">
                          <a:solidFill>
                            <a:srgbClr val="00007F"/>
                          </a:solidFill>
                          <a:latin typeface="+mn-lt"/>
                          <a:cs typeface="Comic Sans MS"/>
                        </a:rPr>
                        <a:t> </a:t>
                      </a:r>
                      <a:r>
                        <a:rPr sz="1500" b="1" dirty="0">
                          <a:solidFill>
                            <a:srgbClr val="00007F"/>
                          </a:solidFill>
                          <a:latin typeface="+mn-lt"/>
                          <a:cs typeface="Comic Sans MS"/>
                        </a:rPr>
                        <a:t>1</a:t>
                      </a:r>
                      <a:r>
                        <a:rPr sz="1500" b="1" spc="-5" dirty="0">
                          <a:solidFill>
                            <a:srgbClr val="00007F"/>
                          </a:solidFill>
                          <a:latin typeface="+mn-lt"/>
                          <a:cs typeface="Comic Sans MS"/>
                        </a:rPr>
                        <a:t>0</a:t>
                      </a:r>
                      <a:r>
                        <a:rPr sz="1575" b="1" baseline="31746" dirty="0">
                          <a:solidFill>
                            <a:srgbClr val="00007F"/>
                          </a:solidFill>
                          <a:latin typeface="+mn-lt"/>
                          <a:cs typeface="Comic Sans MS"/>
                        </a:rPr>
                        <a:t>3</a:t>
                      </a:r>
                      <a:endParaRPr sz="1575" baseline="31746" dirty="0">
                        <a:latin typeface="+mn-lt"/>
                        <a:cs typeface="Comic Sans MS"/>
                      </a:endParaRPr>
                    </a:p>
                  </a:txBody>
                  <a:tcPr marL="0" marR="0" marT="0" marB="0">
                    <a:lnL w="19050">
                      <a:solidFill>
                        <a:srgbClr val="00007F"/>
                      </a:solidFill>
                      <a:prstDash val="solid"/>
                    </a:lnL>
                    <a:lnR w="19050">
                      <a:solidFill>
                        <a:srgbClr val="00007F"/>
                      </a:solidFill>
                      <a:prstDash val="solid"/>
                    </a:lnR>
                    <a:lnT w="19050">
                      <a:solidFill>
                        <a:srgbClr val="00007F"/>
                      </a:solidFill>
                      <a:prstDash val="solid"/>
                    </a:lnT>
                    <a:lnB w="20320">
                      <a:solidFill>
                        <a:srgbClr val="00007F"/>
                      </a:solidFill>
                      <a:prstDash val="solid"/>
                    </a:lnB>
                    <a:solidFill>
                      <a:srgbClr val="E5E5E5"/>
                    </a:solidFill>
                  </a:tcPr>
                </a:tc>
                <a:tc>
                  <a:txBody>
                    <a:bodyPr/>
                    <a:lstStyle/>
                    <a:p>
                      <a:pPr marL="167005">
                        <a:lnSpc>
                          <a:spcPct val="100000"/>
                        </a:lnSpc>
                      </a:pPr>
                      <a:r>
                        <a:rPr sz="2250" b="1" spc="-7" baseline="-22222" dirty="0">
                          <a:solidFill>
                            <a:srgbClr val="00007F"/>
                          </a:solidFill>
                          <a:latin typeface="+mn-lt"/>
                          <a:cs typeface="Comic Sans MS"/>
                        </a:rPr>
                        <a:t>1</a:t>
                      </a:r>
                      <a:r>
                        <a:rPr sz="2250" b="1" spc="-15" baseline="-22222" dirty="0">
                          <a:solidFill>
                            <a:srgbClr val="00007F"/>
                          </a:solidFill>
                          <a:latin typeface="+mn-lt"/>
                          <a:cs typeface="Comic Sans MS"/>
                        </a:rPr>
                        <a:t>0</a:t>
                      </a:r>
                      <a:r>
                        <a:rPr sz="1050" b="1" spc="-5" dirty="0">
                          <a:solidFill>
                            <a:srgbClr val="00007F"/>
                          </a:solidFill>
                          <a:latin typeface="+mn-lt"/>
                          <a:cs typeface="Comic Sans MS"/>
                        </a:rPr>
                        <a:t>-3</a:t>
                      </a:r>
                      <a:endParaRPr sz="1050">
                        <a:latin typeface="+mn-lt"/>
                        <a:cs typeface="Comic Sans MS"/>
                      </a:endParaRPr>
                    </a:p>
                  </a:txBody>
                  <a:tcPr marL="0" marR="0" marT="0" marB="0">
                    <a:lnL w="19050">
                      <a:solidFill>
                        <a:srgbClr val="00007F"/>
                      </a:solidFill>
                      <a:prstDash val="solid"/>
                    </a:lnL>
                    <a:lnR w="19050">
                      <a:solidFill>
                        <a:srgbClr val="00007F"/>
                      </a:solidFill>
                      <a:prstDash val="solid"/>
                    </a:lnR>
                    <a:lnT w="19050">
                      <a:solidFill>
                        <a:srgbClr val="00007F"/>
                      </a:solidFill>
                      <a:prstDash val="solid"/>
                    </a:lnT>
                    <a:lnB w="20320">
                      <a:solidFill>
                        <a:srgbClr val="00007F"/>
                      </a:solidFill>
                      <a:prstDash val="solid"/>
                    </a:lnB>
                    <a:solidFill>
                      <a:srgbClr val="E5E5E5"/>
                    </a:solidFill>
                  </a:tcPr>
                </a:tc>
              </a:tr>
              <a:tr h="364301">
                <a:tc>
                  <a:txBody>
                    <a:bodyPr/>
                    <a:lstStyle/>
                    <a:p>
                      <a:pPr marL="312420" algn="l">
                        <a:lnSpc>
                          <a:spcPct val="100000"/>
                        </a:lnSpc>
                      </a:pPr>
                      <a:r>
                        <a:rPr sz="1500" b="1" dirty="0">
                          <a:solidFill>
                            <a:srgbClr val="00007F"/>
                          </a:solidFill>
                          <a:latin typeface="+mn-lt"/>
                          <a:cs typeface="Comic Sans MS"/>
                        </a:rPr>
                        <a:t>L</a:t>
                      </a:r>
                      <a:r>
                        <a:rPr sz="1500" b="1" spc="-5" dirty="0">
                          <a:solidFill>
                            <a:srgbClr val="00007F"/>
                          </a:solidFill>
                          <a:latin typeface="+mn-lt"/>
                          <a:cs typeface="Comic Sans MS"/>
                        </a:rPr>
                        <a:t>H</a:t>
                      </a:r>
                      <a:r>
                        <a:rPr sz="1500" b="1" dirty="0">
                          <a:solidFill>
                            <a:srgbClr val="00007F"/>
                          </a:solidFill>
                          <a:latin typeface="+mn-lt"/>
                          <a:cs typeface="Comic Sans MS"/>
                        </a:rPr>
                        <a:t>C</a:t>
                      </a:r>
                      <a:r>
                        <a:rPr sz="1500" b="1" spc="-10" dirty="0">
                          <a:solidFill>
                            <a:srgbClr val="00007F"/>
                          </a:solidFill>
                          <a:latin typeface="+mn-lt"/>
                          <a:cs typeface="Comic Sans MS"/>
                        </a:rPr>
                        <a:t> </a:t>
                      </a:r>
                      <a:r>
                        <a:rPr sz="1500" b="1" spc="5" dirty="0">
                          <a:solidFill>
                            <a:srgbClr val="00007F"/>
                          </a:solidFill>
                          <a:latin typeface="+mn-lt"/>
                          <a:cs typeface="Comic Sans MS"/>
                        </a:rPr>
                        <a:t>p</a:t>
                      </a:r>
                      <a:r>
                        <a:rPr sz="1500" b="1" dirty="0">
                          <a:solidFill>
                            <a:srgbClr val="00007F"/>
                          </a:solidFill>
                          <a:latin typeface="+mn-lt"/>
                          <a:cs typeface="Comic Sans MS"/>
                        </a:rPr>
                        <a:t>p</a:t>
                      </a:r>
                      <a:endParaRPr sz="1500" dirty="0">
                        <a:latin typeface="+mn-lt"/>
                        <a:cs typeface="Comic Sans MS"/>
                      </a:endParaRPr>
                    </a:p>
                  </a:txBody>
                  <a:tcPr marL="0" marR="0" marT="0" marB="0">
                    <a:lnL w="19050">
                      <a:solidFill>
                        <a:srgbClr val="00007F"/>
                      </a:solidFill>
                      <a:prstDash val="solid"/>
                    </a:lnL>
                    <a:lnR w="19050">
                      <a:solidFill>
                        <a:srgbClr val="00007F"/>
                      </a:solidFill>
                      <a:prstDash val="solid"/>
                    </a:lnR>
                    <a:lnT w="20320">
                      <a:solidFill>
                        <a:srgbClr val="00007F"/>
                      </a:solidFill>
                      <a:prstDash val="solid"/>
                    </a:lnT>
                    <a:lnB w="20320">
                      <a:solidFill>
                        <a:srgbClr val="00007F"/>
                      </a:solidFill>
                      <a:prstDash val="solid"/>
                    </a:lnB>
                    <a:solidFill>
                      <a:srgbClr val="E5E5E5"/>
                    </a:solidFill>
                  </a:tcPr>
                </a:tc>
                <a:tc>
                  <a:txBody>
                    <a:bodyPr/>
                    <a:lstStyle/>
                    <a:p>
                      <a:pPr marL="279400">
                        <a:lnSpc>
                          <a:spcPct val="100000"/>
                        </a:lnSpc>
                      </a:pPr>
                      <a:r>
                        <a:rPr sz="1500" b="1" dirty="0">
                          <a:solidFill>
                            <a:srgbClr val="00007F"/>
                          </a:solidFill>
                          <a:latin typeface="+mn-lt"/>
                          <a:cs typeface="Comic Sans MS"/>
                        </a:rPr>
                        <a:t>7</a:t>
                      </a:r>
                      <a:r>
                        <a:rPr sz="1500" b="1" spc="-10" dirty="0">
                          <a:solidFill>
                            <a:srgbClr val="00007F"/>
                          </a:solidFill>
                          <a:latin typeface="+mn-lt"/>
                          <a:cs typeface="Comic Sans MS"/>
                        </a:rPr>
                        <a:t> </a:t>
                      </a:r>
                      <a:r>
                        <a:rPr sz="1500" b="1" dirty="0">
                          <a:solidFill>
                            <a:srgbClr val="00007F"/>
                          </a:solidFill>
                          <a:latin typeface="+mn-lt"/>
                          <a:cs typeface="Comic Sans MS"/>
                        </a:rPr>
                        <a:t>T</a:t>
                      </a:r>
                      <a:r>
                        <a:rPr sz="1500" b="1" spc="-5" dirty="0">
                          <a:solidFill>
                            <a:srgbClr val="00007F"/>
                          </a:solidFill>
                          <a:latin typeface="+mn-lt"/>
                          <a:cs typeface="Comic Sans MS"/>
                        </a:rPr>
                        <a:t>eV</a:t>
                      </a:r>
                      <a:endParaRPr sz="1500">
                        <a:latin typeface="+mn-lt"/>
                        <a:cs typeface="Comic Sans MS"/>
                      </a:endParaRPr>
                    </a:p>
                  </a:txBody>
                  <a:tcPr marL="0" marR="0" marT="0" marB="0">
                    <a:lnL w="19050">
                      <a:solidFill>
                        <a:srgbClr val="00007F"/>
                      </a:solidFill>
                      <a:prstDash val="solid"/>
                    </a:lnL>
                    <a:lnR w="19050">
                      <a:solidFill>
                        <a:srgbClr val="00007F"/>
                      </a:solidFill>
                      <a:prstDash val="solid"/>
                    </a:lnR>
                    <a:lnT w="20320">
                      <a:solidFill>
                        <a:srgbClr val="00007F"/>
                      </a:solidFill>
                      <a:prstDash val="solid"/>
                    </a:lnT>
                    <a:lnB w="20320">
                      <a:solidFill>
                        <a:srgbClr val="00007F"/>
                      </a:solidFill>
                      <a:prstDash val="solid"/>
                    </a:lnB>
                    <a:solidFill>
                      <a:srgbClr val="E5E5E5"/>
                    </a:solidFill>
                  </a:tcPr>
                </a:tc>
                <a:tc>
                  <a:txBody>
                    <a:bodyPr/>
                    <a:lstStyle/>
                    <a:p>
                      <a:pPr marL="81280">
                        <a:lnSpc>
                          <a:spcPct val="100000"/>
                        </a:lnSpc>
                      </a:pPr>
                      <a:r>
                        <a:rPr sz="1500" b="1" dirty="0">
                          <a:solidFill>
                            <a:srgbClr val="00007F"/>
                          </a:solidFill>
                          <a:latin typeface="+mn-lt"/>
                          <a:cs typeface="Comic Sans MS"/>
                        </a:rPr>
                        <a:t>3</a:t>
                      </a:r>
                      <a:r>
                        <a:rPr sz="1500" b="1" spc="-10" dirty="0">
                          <a:solidFill>
                            <a:srgbClr val="00007F"/>
                          </a:solidFill>
                          <a:latin typeface="+mn-lt"/>
                          <a:cs typeface="Comic Sans MS"/>
                        </a:rPr>
                        <a:t> </a:t>
                      </a:r>
                      <a:r>
                        <a:rPr sz="1500" b="1" dirty="0">
                          <a:solidFill>
                            <a:srgbClr val="00007F"/>
                          </a:solidFill>
                          <a:latin typeface="+mn-lt"/>
                          <a:cs typeface="Comic Sans MS"/>
                        </a:rPr>
                        <a:t>x</a:t>
                      </a:r>
                      <a:r>
                        <a:rPr sz="1500" b="1" spc="-10" dirty="0">
                          <a:solidFill>
                            <a:srgbClr val="00007F"/>
                          </a:solidFill>
                          <a:latin typeface="+mn-lt"/>
                          <a:cs typeface="Comic Sans MS"/>
                        </a:rPr>
                        <a:t> </a:t>
                      </a:r>
                      <a:r>
                        <a:rPr sz="1500" b="1" dirty="0">
                          <a:solidFill>
                            <a:srgbClr val="00007F"/>
                          </a:solidFill>
                          <a:latin typeface="+mn-lt"/>
                          <a:cs typeface="Comic Sans MS"/>
                        </a:rPr>
                        <a:t>1</a:t>
                      </a:r>
                      <a:r>
                        <a:rPr sz="1500" b="1" spc="-5" dirty="0">
                          <a:solidFill>
                            <a:srgbClr val="00007F"/>
                          </a:solidFill>
                          <a:latin typeface="+mn-lt"/>
                          <a:cs typeface="Comic Sans MS"/>
                        </a:rPr>
                        <a:t>0</a:t>
                      </a:r>
                      <a:r>
                        <a:rPr sz="1575" b="1" baseline="31746" dirty="0">
                          <a:solidFill>
                            <a:srgbClr val="00007F"/>
                          </a:solidFill>
                          <a:latin typeface="+mn-lt"/>
                          <a:cs typeface="Comic Sans MS"/>
                        </a:rPr>
                        <a:t>5</a:t>
                      </a:r>
                      <a:endParaRPr sz="1575" baseline="31746" dirty="0">
                        <a:latin typeface="+mn-lt"/>
                        <a:cs typeface="Comic Sans MS"/>
                      </a:endParaRPr>
                    </a:p>
                  </a:txBody>
                  <a:tcPr marL="0" marR="0" marT="0" marB="0">
                    <a:lnL w="19050">
                      <a:solidFill>
                        <a:srgbClr val="00007F"/>
                      </a:solidFill>
                      <a:prstDash val="solid"/>
                    </a:lnL>
                    <a:lnR w="19050">
                      <a:solidFill>
                        <a:srgbClr val="00007F"/>
                      </a:solidFill>
                      <a:prstDash val="solid"/>
                    </a:lnR>
                    <a:lnT w="20320">
                      <a:solidFill>
                        <a:srgbClr val="00007F"/>
                      </a:solidFill>
                      <a:prstDash val="solid"/>
                    </a:lnT>
                    <a:lnB w="20320">
                      <a:solidFill>
                        <a:srgbClr val="00007F"/>
                      </a:solidFill>
                      <a:prstDash val="solid"/>
                    </a:lnB>
                    <a:solidFill>
                      <a:srgbClr val="E5E5E5"/>
                    </a:solidFill>
                  </a:tcPr>
                </a:tc>
                <a:tc>
                  <a:txBody>
                    <a:bodyPr/>
                    <a:lstStyle/>
                    <a:p>
                      <a:pPr marL="167005">
                        <a:lnSpc>
                          <a:spcPct val="100000"/>
                        </a:lnSpc>
                      </a:pPr>
                      <a:r>
                        <a:rPr sz="2250" b="1" spc="-7" baseline="-22222" dirty="0">
                          <a:solidFill>
                            <a:srgbClr val="00007F"/>
                          </a:solidFill>
                          <a:latin typeface="+mn-lt"/>
                          <a:cs typeface="Comic Sans MS"/>
                        </a:rPr>
                        <a:t>1</a:t>
                      </a:r>
                      <a:r>
                        <a:rPr sz="2250" b="1" spc="-15" baseline="-22222" dirty="0">
                          <a:solidFill>
                            <a:srgbClr val="00007F"/>
                          </a:solidFill>
                          <a:latin typeface="+mn-lt"/>
                          <a:cs typeface="Comic Sans MS"/>
                        </a:rPr>
                        <a:t>0</a:t>
                      </a:r>
                      <a:r>
                        <a:rPr sz="1050" b="1" spc="-5" dirty="0">
                          <a:solidFill>
                            <a:srgbClr val="00007F"/>
                          </a:solidFill>
                          <a:latin typeface="+mn-lt"/>
                          <a:cs typeface="Comic Sans MS"/>
                        </a:rPr>
                        <a:t>-2</a:t>
                      </a:r>
                      <a:endParaRPr sz="1050" dirty="0">
                        <a:latin typeface="+mn-lt"/>
                        <a:cs typeface="Comic Sans MS"/>
                      </a:endParaRPr>
                    </a:p>
                  </a:txBody>
                  <a:tcPr marL="0" marR="0" marT="0" marB="0">
                    <a:lnL w="19050">
                      <a:solidFill>
                        <a:srgbClr val="00007F"/>
                      </a:solidFill>
                      <a:prstDash val="solid"/>
                    </a:lnL>
                    <a:lnR w="19050">
                      <a:solidFill>
                        <a:srgbClr val="00007F"/>
                      </a:solidFill>
                      <a:prstDash val="solid"/>
                    </a:lnR>
                    <a:lnT w="20320">
                      <a:solidFill>
                        <a:srgbClr val="00007F"/>
                      </a:solidFill>
                      <a:prstDash val="solid"/>
                    </a:lnT>
                    <a:lnB w="20320">
                      <a:solidFill>
                        <a:srgbClr val="00007F"/>
                      </a:solidFill>
                      <a:prstDash val="solid"/>
                    </a:lnB>
                    <a:solidFill>
                      <a:srgbClr val="E5E5E5"/>
                    </a:solidFill>
                  </a:tcPr>
                </a:tc>
              </a:tr>
              <a:tr h="364880">
                <a:tc>
                  <a:txBody>
                    <a:bodyPr/>
                    <a:lstStyle/>
                    <a:p>
                      <a:pPr marL="312420" algn="l">
                        <a:lnSpc>
                          <a:spcPct val="100000"/>
                        </a:lnSpc>
                      </a:pPr>
                      <a:r>
                        <a:rPr sz="1500" b="1" dirty="0">
                          <a:solidFill>
                            <a:srgbClr val="00007F"/>
                          </a:solidFill>
                          <a:latin typeface="+mn-lt"/>
                          <a:cs typeface="Comic Sans MS"/>
                        </a:rPr>
                        <a:t>L</a:t>
                      </a:r>
                      <a:r>
                        <a:rPr sz="1500" b="1" spc="-5" dirty="0">
                          <a:solidFill>
                            <a:srgbClr val="00007F"/>
                          </a:solidFill>
                          <a:latin typeface="+mn-lt"/>
                          <a:cs typeface="Comic Sans MS"/>
                        </a:rPr>
                        <a:t>H</a:t>
                      </a:r>
                      <a:r>
                        <a:rPr sz="1500" b="1" dirty="0">
                          <a:solidFill>
                            <a:srgbClr val="00007F"/>
                          </a:solidFill>
                          <a:latin typeface="+mn-lt"/>
                          <a:cs typeface="Comic Sans MS"/>
                        </a:rPr>
                        <a:t>C</a:t>
                      </a:r>
                      <a:r>
                        <a:rPr sz="1500" b="1" spc="-10" dirty="0">
                          <a:solidFill>
                            <a:srgbClr val="00007F"/>
                          </a:solidFill>
                          <a:latin typeface="+mn-lt"/>
                          <a:cs typeface="Comic Sans MS"/>
                        </a:rPr>
                        <a:t> </a:t>
                      </a:r>
                      <a:r>
                        <a:rPr sz="1500" b="1" spc="5" dirty="0">
                          <a:solidFill>
                            <a:srgbClr val="00007F"/>
                          </a:solidFill>
                          <a:latin typeface="+mn-lt"/>
                          <a:cs typeface="Comic Sans MS"/>
                        </a:rPr>
                        <a:t>p</a:t>
                      </a:r>
                      <a:r>
                        <a:rPr sz="1500" b="1" dirty="0">
                          <a:solidFill>
                            <a:srgbClr val="00007F"/>
                          </a:solidFill>
                          <a:latin typeface="+mn-lt"/>
                          <a:cs typeface="Comic Sans MS"/>
                        </a:rPr>
                        <a:t>p</a:t>
                      </a:r>
                      <a:endParaRPr sz="1500" dirty="0">
                        <a:latin typeface="+mn-lt"/>
                        <a:cs typeface="Comic Sans MS"/>
                      </a:endParaRPr>
                    </a:p>
                  </a:txBody>
                  <a:tcPr marL="0" marR="0" marT="0" marB="0">
                    <a:lnL w="19050">
                      <a:solidFill>
                        <a:srgbClr val="00007F"/>
                      </a:solidFill>
                      <a:prstDash val="solid"/>
                    </a:lnL>
                    <a:lnR w="19050">
                      <a:solidFill>
                        <a:srgbClr val="00007F"/>
                      </a:solidFill>
                      <a:prstDash val="solid"/>
                    </a:lnR>
                    <a:lnT w="20320">
                      <a:solidFill>
                        <a:srgbClr val="00007F"/>
                      </a:solidFill>
                      <a:prstDash val="solid"/>
                    </a:lnT>
                    <a:lnB w="19050">
                      <a:solidFill>
                        <a:srgbClr val="00007F"/>
                      </a:solidFill>
                      <a:prstDash val="solid"/>
                    </a:lnB>
                    <a:solidFill>
                      <a:srgbClr val="E5E5E5"/>
                    </a:solidFill>
                  </a:tcPr>
                </a:tc>
                <a:tc>
                  <a:txBody>
                    <a:bodyPr/>
                    <a:lstStyle/>
                    <a:p>
                      <a:pPr marL="222250">
                        <a:lnSpc>
                          <a:spcPct val="100000"/>
                        </a:lnSpc>
                      </a:pPr>
                      <a:r>
                        <a:rPr sz="1500" b="1" spc="-5" dirty="0">
                          <a:solidFill>
                            <a:srgbClr val="00007F"/>
                          </a:solidFill>
                          <a:latin typeface="+mn-lt"/>
                          <a:cs typeface="Comic Sans MS"/>
                        </a:rPr>
                        <a:t>1</a:t>
                      </a:r>
                      <a:r>
                        <a:rPr sz="1500" b="1" dirty="0">
                          <a:solidFill>
                            <a:srgbClr val="00007F"/>
                          </a:solidFill>
                          <a:latin typeface="+mn-lt"/>
                          <a:cs typeface="Comic Sans MS"/>
                        </a:rPr>
                        <a:t>4</a:t>
                      </a:r>
                      <a:r>
                        <a:rPr sz="1500" b="1" spc="-10" dirty="0">
                          <a:solidFill>
                            <a:srgbClr val="00007F"/>
                          </a:solidFill>
                          <a:latin typeface="+mn-lt"/>
                          <a:cs typeface="Comic Sans MS"/>
                        </a:rPr>
                        <a:t> </a:t>
                      </a:r>
                      <a:r>
                        <a:rPr sz="1500" b="1" spc="-5" dirty="0">
                          <a:solidFill>
                            <a:srgbClr val="00007F"/>
                          </a:solidFill>
                          <a:latin typeface="+mn-lt"/>
                          <a:cs typeface="Comic Sans MS"/>
                        </a:rPr>
                        <a:t>TeV</a:t>
                      </a:r>
                      <a:endParaRPr sz="1500">
                        <a:latin typeface="+mn-lt"/>
                        <a:cs typeface="Comic Sans MS"/>
                      </a:endParaRPr>
                    </a:p>
                  </a:txBody>
                  <a:tcPr marL="0" marR="0" marT="0" marB="0">
                    <a:lnL w="19050">
                      <a:solidFill>
                        <a:srgbClr val="00007F"/>
                      </a:solidFill>
                      <a:prstDash val="solid"/>
                    </a:lnL>
                    <a:lnR w="19050">
                      <a:solidFill>
                        <a:srgbClr val="00007F"/>
                      </a:solidFill>
                      <a:prstDash val="solid"/>
                    </a:lnR>
                    <a:lnT w="20320">
                      <a:solidFill>
                        <a:srgbClr val="00007F"/>
                      </a:solidFill>
                      <a:prstDash val="solid"/>
                    </a:lnT>
                    <a:lnB w="19050">
                      <a:solidFill>
                        <a:srgbClr val="00007F"/>
                      </a:solidFill>
                      <a:prstDash val="solid"/>
                    </a:lnB>
                    <a:solidFill>
                      <a:srgbClr val="E5E5E5"/>
                    </a:solidFill>
                  </a:tcPr>
                </a:tc>
                <a:tc>
                  <a:txBody>
                    <a:bodyPr/>
                    <a:lstStyle/>
                    <a:p>
                      <a:pPr marL="81280">
                        <a:lnSpc>
                          <a:spcPct val="100000"/>
                        </a:lnSpc>
                      </a:pPr>
                      <a:r>
                        <a:rPr sz="1500" b="1" dirty="0">
                          <a:solidFill>
                            <a:srgbClr val="00007F"/>
                          </a:solidFill>
                          <a:latin typeface="+mn-lt"/>
                          <a:cs typeface="Comic Sans MS"/>
                        </a:rPr>
                        <a:t>6</a:t>
                      </a:r>
                      <a:r>
                        <a:rPr sz="1500" b="1" spc="-10" dirty="0">
                          <a:solidFill>
                            <a:srgbClr val="00007F"/>
                          </a:solidFill>
                          <a:latin typeface="+mn-lt"/>
                          <a:cs typeface="Comic Sans MS"/>
                        </a:rPr>
                        <a:t> </a:t>
                      </a:r>
                      <a:r>
                        <a:rPr sz="1500" b="1" dirty="0">
                          <a:solidFill>
                            <a:srgbClr val="00007F"/>
                          </a:solidFill>
                          <a:latin typeface="+mn-lt"/>
                          <a:cs typeface="Comic Sans MS"/>
                        </a:rPr>
                        <a:t>x</a:t>
                      </a:r>
                      <a:r>
                        <a:rPr sz="1500" b="1" spc="-10" dirty="0">
                          <a:solidFill>
                            <a:srgbClr val="00007F"/>
                          </a:solidFill>
                          <a:latin typeface="+mn-lt"/>
                          <a:cs typeface="Comic Sans MS"/>
                        </a:rPr>
                        <a:t> </a:t>
                      </a:r>
                      <a:r>
                        <a:rPr sz="1500" b="1" dirty="0">
                          <a:solidFill>
                            <a:srgbClr val="00007F"/>
                          </a:solidFill>
                          <a:latin typeface="+mn-lt"/>
                          <a:cs typeface="Comic Sans MS"/>
                        </a:rPr>
                        <a:t>1</a:t>
                      </a:r>
                      <a:r>
                        <a:rPr sz="1500" b="1" spc="-5" dirty="0">
                          <a:solidFill>
                            <a:srgbClr val="00007F"/>
                          </a:solidFill>
                          <a:latin typeface="+mn-lt"/>
                          <a:cs typeface="Comic Sans MS"/>
                        </a:rPr>
                        <a:t>0</a:t>
                      </a:r>
                      <a:r>
                        <a:rPr sz="1575" b="1" baseline="31746" dirty="0">
                          <a:solidFill>
                            <a:srgbClr val="00007F"/>
                          </a:solidFill>
                          <a:latin typeface="+mn-lt"/>
                          <a:cs typeface="Comic Sans MS"/>
                        </a:rPr>
                        <a:t>5</a:t>
                      </a:r>
                      <a:endParaRPr sz="1575" baseline="31746">
                        <a:latin typeface="+mn-lt"/>
                        <a:cs typeface="Comic Sans MS"/>
                      </a:endParaRPr>
                    </a:p>
                  </a:txBody>
                  <a:tcPr marL="0" marR="0" marT="0" marB="0">
                    <a:lnL w="19050">
                      <a:solidFill>
                        <a:srgbClr val="00007F"/>
                      </a:solidFill>
                      <a:prstDash val="solid"/>
                    </a:lnL>
                    <a:lnR w="19050">
                      <a:solidFill>
                        <a:srgbClr val="00007F"/>
                      </a:solidFill>
                      <a:prstDash val="solid"/>
                    </a:lnR>
                    <a:lnT w="20320">
                      <a:solidFill>
                        <a:srgbClr val="00007F"/>
                      </a:solidFill>
                      <a:prstDash val="solid"/>
                    </a:lnT>
                    <a:lnB w="19050">
                      <a:solidFill>
                        <a:srgbClr val="00007F"/>
                      </a:solidFill>
                      <a:prstDash val="solid"/>
                    </a:lnB>
                    <a:solidFill>
                      <a:srgbClr val="E5E5E5"/>
                    </a:solidFill>
                  </a:tcPr>
                </a:tc>
                <a:tc>
                  <a:txBody>
                    <a:bodyPr/>
                    <a:lstStyle/>
                    <a:p>
                      <a:pPr marL="167005">
                        <a:lnSpc>
                          <a:spcPct val="100000"/>
                        </a:lnSpc>
                      </a:pPr>
                      <a:r>
                        <a:rPr sz="2250" b="1" spc="-7" baseline="-22222" dirty="0">
                          <a:solidFill>
                            <a:srgbClr val="00007F"/>
                          </a:solidFill>
                          <a:latin typeface="+mn-lt"/>
                          <a:cs typeface="Comic Sans MS"/>
                        </a:rPr>
                        <a:t>1</a:t>
                      </a:r>
                      <a:r>
                        <a:rPr sz="2250" b="1" spc="-15" baseline="-22222" dirty="0">
                          <a:solidFill>
                            <a:srgbClr val="00007F"/>
                          </a:solidFill>
                          <a:latin typeface="+mn-lt"/>
                          <a:cs typeface="Comic Sans MS"/>
                        </a:rPr>
                        <a:t>0</a:t>
                      </a:r>
                      <a:r>
                        <a:rPr sz="1050" b="1" spc="-5" dirty="0">
                          <a:solidFill>
                            <a:srgbClr val="00007F"/>
                          </a:solidFill>
                          <a:latin typeface="+mn-lt"/>
                          <a:cs typeface="Comic Sans MS"/>
                        </a:rPr>
                        <a:t>-2</a:t>
                      </a:r>
                      <a:endParaRPr sz="1050" dirty="0">
                        <a:latin typeface="+mn-lt"/>
                        <a:cs typeface="Comic Sans MS"/>
                      </a:endParaRPr>
                    </a:p>
                  </a:txBody>
                  <a:tcPr marL="0" marR="0" marT="0" marB="0">
                    <a:lnL w="19050">
                      <a:solidFill>
                        <a:srgbClr val="00007F"/>
                      </a:solidFill>
                      <a:prstDash val="solid"/>
                    </a:lnL>
                    <a:lnR w="19050">
                      <a:solidFill>
                        <a:srgbClr val="00007F"/>
                      </a:solidFill>
                      <a:prstDash val="solid"/>
                    </a:lnR>
                    <a:lnT w="20320">
                      <a:solidFill>
                        <a:srgbClr val="00007F"/>
                      </a:solidFill>
                      <a:prstDash val="solid"/>
                    </a:lnT>
                    <a:lnB w="19050">
                      <a:solidFill>
                        <a:srgbClr val="00007F"/>
                      </a:solidFill>
                      <a:prstDash val="solid"/>
                    </a:lnB>
                    <a:solidFill>
                      <a:srgbClr val="E5E5E5"/>
                    </a:solidFill>
                  </a:tcPr>
                </a:tc>
              </a:tr>
            </a:tbl>
          </a:graphicData>
        </a:graphic>
      </p:graphicFrame>
      <p:pic>
        <p:nvPicPr>
          <p:cNvPr id="17" name="Picture 16"/>
          <p:cNvPicPr>
            <a:picLocks noChangeAspect="1"/>
          </p:cNvPicPr>
          <p:nvPr/>
        </p:nvPicPr>
        <p:blipFill>
          <a:blip r:embed="rId4"/>
          <a:stretch>
            <a:fillRect/>
          </a:stretch>
        </p:blipFill>
        <p:spPr>
          <a:xfrm>
            <a:off x="7891948" y="3733153"/>
            <a:ext cx="1178942" cy="251348"/>
          </a:xfrm>
          <a:prstGeom prst="rect">
            <a:avLst/>
          </a:prstGeom>
        </p:spPr>
      </p:pic>
      <p:sp>
        <p:nvSpPr>
          <p:cNvPr id="18"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9"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4575032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0" y="188640"/>
            <a:ext cx="8763000" cy="432048"/>
          </a:xfrm>
        </p:spPr>
        <p:txBody>
          <a:bodyPr>
            <a:noAutofit/>
          </a:bodyPr>
          <a:lstStyle/>
          <a:p>
            <a:r>
              <a:rPr lang="en-US" sz="3600" b="1" dirty="0">
                <a:solidFill>
                  <a:srgbClr val="A50021"/>
                </a:solidFill>
              </a:rPr>
              <a:t>Production of bb in hadron colliders</a:t>
            </a:r>
            <a:endParaRPr lang="en-US" sz="3600" dirty="0"/>
          </a:p>
        </p:txBody>
      </p:sp>
      <p:sp>
        <p:nvSpPr>
          <p:cNvPr id="3" name="Content Placeholder 2"/>
          <p:cNvSpPr>
            <a:spLocks noGrp="1"/>
          </p:cNvSpPr>
          <p:nvPr>
            <p:ph idx="1"/>
          </p:nvPr>
        </p:nvSpPr>
        <p:spPr>
          <a:xfrm>
            <a:off x="1685302" y="764705"/>
            <a:ext cx="4842746" cy="5413251"/>
          </a:xfrm>
        </p:spPr>
        <p:txBody>
          <a:bodyPr>
            <a:normAutofit/>
          </a:bodyPr>
          <a:lstStyle/>
          <a:p>
            <a:pPr marL="12700" marR="103505">
              <a:lnSpc>
                <a:spcPct val="128299"/>
              </a:lnSpc>
            </a:pPr>
            <a:r>
              <a:rPr lang="en-US" sz="2000" b="1" u="heavy" dirty="0">
                <a:cs typeface="Comic Sans MS"/>
              </a:rPr>
              <a:t>The bb</a:t>
            </a:r>
            <a:r>
              <a:rPr lang="en-US" sz="2000" b="1" u="heavy" spc="-20" dirty="0">
                <a:cs typeface="Comic Sans MS"/>
              </a:rPr>
              <a:t> </a:t>
            </a:r>
            <a:r>
              <a:rPr lang="en-US" sz="2000" b="1" u="heavy" spc="-15" dirty="0">
                <a:cs typeface="Comic Sans MS"/>
              </a:rPr>
              <a:t>p</a:t>
            </a:r>
            <a:r>
              <a:rPr lang="en-US" sz="2000" b="1" u="heavy" spc="-20" dirty="0">
                <a:cs typeface="Comic Sans MS"/>
              </a:rPr>
              <a:t>a</a:t>
            </a:r>
            <a:r>
              <a:rPr lang="en-US" sz="2000" b="1" u="heavy" spc="-10" dirty="0">
                <a:cs typeface="Comic Sans MS"/>
              </a:rPr>
              <a:t>i</a:t>
            </a:r>
            <a:r>
              <a:rPr lang="en-US" sz="2000" b="1" u="heavy" dirty="0">
                <a:cs typeface="Comic Sans MS"/>
              </a:rPr>
              <a:t>r</a:t>
            </a:r>
            <a:r>
              <a:rPr lang="en-US" sz="2000" b="1" u="heavy" spc="-25" dirty="0">
                <a:cs typeface="Comic Sans MS"/>
              </a:rPr>
              <a:t> </a:t>
            </a:r>
            <a:r>
              <a:rPr lang="en-US" sz="2000" b="1" u="heavy" spc="-10" dirty="0">
                <a:cs typeface="Comic Sans MS"/>
              </a:rPr>
              <a:t>i</a:t>
            </a:r>
            <a:r>
              <a:rPr lang="en-US" sz="2000" b="1" u="heavy" spc="-15" dirty="0">
                <a:cs typeface="Comic Sans MS"/>
              </a:rPr>
              <a:t>s</a:t>
            </a:r>
            <a:r>
              <a:rPr lang="en-US" sz="2000" b="1" u="heavy" spc="-20" dirty="0">
                <a:cs typeface="Comic Sans MS"/>
              </a:rPr>
              <a:t> </a:t>
            </a:r>
            <a:r>
              <a:rPr lang="en-US" sz="2000" b="1" u="heavy" spc="-5" dirty="0">
                <a:cs typeface="Comic Sans MS"/>
              </a:rPr>
              <a:t>n</a:t>
            </a:r>
            <a:r>
              <a:rPr lang="en-US" sz="2000" b="1" u="heavy" spc="-10" dirty="0">
                <a:cs typeface="Comic Sans MS"/>
              </a:rPr>
              <a:t>o</a:t>
            </a:r>
            <a:r>
              <a:rPr lang="en-US" sz="2000" b="1" u="heavy" dirty="0">
                <a:cs typeface="Comic Sans MS"/>
              </a:rPr>
              <a:t>t</a:t>
            </a:r>
            <a:r>
              <a:rPr lang="en-US" sz="2000" b="1" u="heavy" spc="-25" dirty="0">
                <a:cs typeface="Comic Sans MS"/>
              </a:rPr>
              <a:t> </a:t>
            </a:r>
            <a:r>
              <a:rPr lang="en-US" sz="2000" b="1" u="heavy" spc="-5" dirty="0">
                <a:cs typeface="Comic Sans MS"/>
              </a:rPr>
              <a:t>c</a:t>
            </a:r>
            <a:r>
              <a:rPr lang="en-US" sz="2000" b="1" u="heavy" dirty="0">
                <a:cs typeface="Comic Sans MS"/>
              </a:rPr>
              <a:t>r</a:t>
            </a:r>
            <a:r>
              <a:rPr lang="en-US" sz="2000" b="1" u="heavy" spc="-10" dirty="0">
                <a:cs typeface="Comic Sans MS"/>
              </a:rPr>
              <a:t>e</a:t>
            </a:r>
            <a:r>
              <a:rPr lang="en-US" sz="2000" b="1" u="heavy" spc="-20" dirty="0">
                <a:cs typeface="Comic Sans MS"/>
              </a:rPr>
              <a:t>a</a:t>
            </a:r>
            <a:r>
              <a:rPr lang="en-US" sz="2000" b="1" u="heavy" spc="-15" dirty="0">
                <a:cs typeface="Comic Sans MS"/>
              </a:rPr>
              <a:t>t</a:t>
            </a:r>
            <a:r>
              <a:rPr lang="en-US" sz="2000" b="1" u="heavy" spc="-10" dirty="0">
                <a:cs typeface="Comic Sans MS"/>
              </a:rPr>
              <a:t>e</a:t>
            </a:r>
            <a:r>
              <a:rPr lang="en-US" sz="2000" b="1" u="heavy" dirty="0">
                <a:cs typeface="Comic Sans MS"/>
              </a:rPr>
              <a:t>d</a:t>
            </a:r>
            <a:r>
              <a:rPr lang="en-US" sz="2000" b="1" u="heavy" spc="-20" dirty="0">
                <a:cs typeface="Comic Sans MS"/>
              </a:rPr>
              <a:t> </a:t>
            </a:r>
            <a:r>
              <a:rPr lang="en-US" sz="2000" b="1" u="heavy" dirty="0">
                <a:cs typeface="Comic Sans MS"/>
              </a:rPr>
              <a:t>in</a:t>
            </a:r>
            <a:r>
              <a:rPr lang="en-US" sz="2000" b="1" u="heavy" spc="-15" dirty="0">
                <a:cs typeface="Comic Sans MS"/>
              </a:rPr>
              <a:t> a</a:t>
            </a:r>
            <a:r>
              <a:rPr lang="en-US" sz="2000" b="1" u="heavy" spc="-20" dirty="0">
                <a:cs typeface="Comic Sans MS"/>
              </a:rPr>
              <a:t> c</a:t>
            </a:r>
            <a:r>
              <a:rPr lang="en-US" sz="2000" b="1" u="heavy" spc="-25" dirty="0">
                <a:cs typeface="Comic Sans MS"/>
              </a:rPr>
              <a:t>o</a:t>
            </a:r>
            <a:r>
              <a:rPr lang="en-US" sz="2000" b="1" u="heavy" spc="-5" dirty="0">
                <a:cs typeface="Comic Sans MS"/>
              </a:rPr>
              <a:t>he</a:t>
            </a:r>
            <a:r>
              <a:rPr lang="en-US" sz="2000" b="1" u="heavy" spc="-10" dirty="0">
                <a:cs typeface="Comic Sans MS"/>
              </a:rPr>
              <a:t>re</a:t>
            </a:r>
            <a:r>
              <a:rPr lang="en-US" sz="2000" b="1" u="heavy" spc="5" dirty="0">
                <a:cs typeface="Comic Sans MS"/>
              </a:rPr>
              <a:t>n</a:t>
            </a:r>
            <a:r>
              <a:rPr lang="en-US" sz="2000" b="1" u="heavy" dirty="0">
                <a:cs typeface="Comic Sans MS"/>
              </a:rPr>
              <a:t>t</a:t>
            </a:r>
            <a:r>
              <a:rPr lang="en-US" sz="2000" b="1" u="heavy" spc="-25" dirty="0">
                <a:cs typeface="Comic Sans MS"/>
              </a:rPr>
              <a:t> </a:t>
            </a:r>
            <a:r>
              <a:rPr lang="en-US" sz="2000" b="1" u="heavy" spc="-5" dirty="0">
                <a:cs typeface="Comic Sans MS"/>
              </a:rPr>
              <a:t>quan</a:t>
            </a:r>
            <a:r>
              <a:rPr lang="en-US" sz="2000" b="1" u="heavy" dirty="0">
                <a:cs typeface="Comic Sans MS"/>
              </a:rPr>
              <a:t>t</a:t>
            </a:r>
            <a:r>
              <a:rPr lang="en-US" sz="2000" b="1" u="heavy" spc="-5" dirty="0">
                <a:cs typeface="Comic Sans MS"/>
              </a:rPr>
              <a:t>u</a:t>
            </a:r>
            <a:r>
              <a:rPr lang="en-US" sz="2000" b="1" u="heavy" spc="-20" dirty="0">
                <a:cs typeface="Comic Sans MS"/>
              </a:rPr>
              <a:t>m</a:t>
            </a:r>
            <a:r>
              <a:rPr lang="en-US" sz="2000" b="1" u="heavy" spc="-30" dirty="0">
                <a:cs typeface="Comic Sans MS"/>
              </a:rPr>
              <a:t> s</a:t>
            </a:r>
            <a:r>
              <a:rPr lang="en-US" sz="2000" b="1" u="heavy" dirty="0">
                <a:cs typeface="Comic Sans MS"/>
              </a:rPr>
              <a:t>t</a:t>
            </a:r>
            <a:r>
              <a:rPr lang="en-US" sz="2000" b="1" u="heavy" spc="-20" dirty="0">
                <a:cs typeface="Comic Sans MS"/>
              </a:rPr>
              <a:t>a</a:t>
            </a:r>
            <a:r>
              <a:rPr lang="en-US" sz="2000" b="1" u="heavy" spc="-25" dirty="0">
                <a:cs typeface="Comic Sans MS"/>
              </a:rPr>
              <a:t>t</a:t>
            </a:r>
            <a:r>
              <a:rPr lang="en-US" sz="2000" b="1" u="heavy" dirty="0">
                <a:cs typeface="Comic Sans MS"/>
              </a:rPr>
              <a:t>e</a:t>
            </a:r>
            <a:endParaRPr lang="en-US" sz="2000" dirty="0">
              <a:cs typeface="Comic Sans MS"/>
            </a:endParaRPr>
          </a:p>
          <a:p>
            <a:pPr marL="412750" marR="103505" lvl="1">
              <a:lnSpc>
                <a:spcPct val="128299"/>
              </a:lnSpc>
            </a:pPr>
            <a:r>
              <a:rPr lang="en-US" sz="1600" spc="-5" dirty="0">
                <a:cs typeface="Comic Sans MS"/>
              </a:rPr>
              <a:t>The</a:t>
            </a:r>
            <a:r>
              <a:rPr lang="en-US" sz="1600" spc="-10" dirty="0">
                <a:cs typeface="Comic Sans MS"/>
              </a:rPr>
              <a:t> o</a:t>
            </a:r>
            <a:r>
              <a:rPr lang="en-US" sz="1600" spc="-15" dirty="0">
                <a:cs typeface="Comic Sans MS"/>
              </a:rPr>
              <a:t>sc</a:t>
            </a:r>
            <a:r>
              <a:rPr lang="en-US" sz="1600" spc="-5" dirty="0">
                <a:cs typeface="Comic Sans MS"/>
              </a:rPr>
              <a:t>i</a:t>
            </a:r>
            <a:r>
              <a:rPr lang="en-US" sz="1600" spc="10" dirty="0">
                <a:cs typeface="Comic Sans MS"/>
              </a:rPr>
              <a:t>l</a:t>
            </a:r>
            <a:r>
              <a:rPr lang="en-US" sz="1600" spc="-10" dirty="0">
                <a:cs typeface="Comic Sans MS"/>
              </a:rPr>
              <a:t>la</a:t>
            </a:r>
            <a:r>
              <a:rPr lang="en-US" sz="1600" spc="-5" dirty="0">
                <a:cs typeface="Comic Sans MS"/>
              </a:rPr>
              <a:t>t</a:t>
            </a:r>
            <a:r>
              <a:rPr lang="en-US" sz="1600" spc="5" dirty="0">
                <a:cs typeface="Comic Sans MS"/>
              </a:rPr>
              <a:t>i</a:t>
            </a:r>
            <a:r>
              <a:rPr lang="en-US" sz="1600" spc="-10" dirty="0">
                <a:cs typeface="Comic Sans MS"/>
              </a:rPr>
              <a:t>o</a:t>
            </a:r>
            <a:r>
              <a:rPr lang="en-US" sz="1600" dirty="0">
                <a:cs typeface="Comic Sans MS"/>
              </a:rPr>
              <a:t>n</a:t>
            </a:r>
            <a:r>
              <a:rPr lang="en-US" sz="1600" spc="-15" dirty="0">
                <a:cs typeface="Comic Sans MS"/>
              </a:rPr>
              <a:t> </a:t>
            </a:r>
            <a:r>
              <a:rPr lang="en-US" sz="1600" spc="-20" dirty="0">
                <a:cs typeface="Comic Sans MS"/>
              </a:rPr>
              <a:t>mea</a:t>
            </a:r>
            <a:r>
              <a:rPr lang="en-US" sz="1600" spc="-10" dirty="0">
                <a:cs typeface="Comic Sans MS"/>
              </a:rPr>
              <a:t>s</a:t>
            </a:r>
            <a:r>
              <a:rPr lang="en-US" sz="1600" dirty="0">
                <a:cs typeface="Comic Sans MS"/>
              </a:rPr>
              <a:t>urem</a:t>
            </a:r>
            <a:r>
              <a:rPr lang="en-US" sz="1600" spc="-10" dirty="0">
                <a:cs typeface="Comic Sans MS"/>
              </a:rPr>
              <a:t>e</a:t>
            </a:r>
            <a:r>
              <a:rPr lang="en-US" sz="1600" dirty="0">
                <a:cs typeface="Comic Sans MS"/>
              </a:rPr>
              <a:t>n</a:t>
            </a:r>
            <a:r>
              <a:rPr lang="en-US" sz="1600" spc="-5" dirty="0">
                <a:cs typeface="Comic Sans MS"/>
              </a:rPr>
              <a:t>t</a:t>
            </a:r>
            <a:r>
              <a:rPr lang="en-US" sz="1600" spc="-10" dirty="0">
                <a:cs typeface="Comic Sans MS"/>
              </a:rPr>
              <a:t> is made with respect to the </a:t>
            </a:r>
            <a:r>
              <a:rPr lang="en-US" sz="1600" spc="-5" dirty="0">
                <a:cs typeface="Comic Sans MS"/>
              </a:rPr>
              <a:t>p</a:t>
            </a:r>
            <a:r>
              <a:rPr lang="en-US" sz="1600" spc="-15" dirty="0">
                <a:cs typeface="Comic Sans MS"/>
              </a:rPr>
              <a:t>r</a:t>
            </a:r>
            <a:r>
              <a:rPr lang="en-US" sz="1600" spc="5" dirty="0">
                <a:cs typeface="Comic Sans MS"/>
              </a:rPr>
              <a:t>i</a:t>
            </a:r>
            <a:r>
              <a:rPr lang="en-US" sz="1600" spc="-20" dirty="0">
                <a:cs typeface="Comic Sans MS"/>
              </a:rPr>
              <a:t>m</a:t>
            </a:r>
            <a:r>
              <a:rPr lang="en-US" sz="1600" spc="-5" dirty="0">
                <a:cs typeface="Comic Sans MS"/>
              </a:rPr>
              <a:t>a</a:t>
            </a:r>
            <a:r>
              <a:rPr lang="en-US" sz="1600" spc="5" dirty="0">
                <a:cs typeface="Comic Sans MS"/>
              </a:rPr>
              <a:t>r</a:t>
            </a:r>
            <a:r>
              <a:rPr lang="en-US" sz="1600" spc="-15" dirty="0">
                <a:cs typeface="Comic Sans MS"/>
              </a:rPr>
              <a:t>y </a:t>
            </a:r>
            <a:r>
              <a:rPr lang="en-US" sz="1600" spc="5" dirty="0">
                <a:cs typeface="Comic Sans MS"/>
              </a:rPr>
              <a:t>v</a:t>
            </a:r>
            <a:r>
              <a:rPr lang="en-US" sz="1600" spc="-10" dirty="0">
                <a:cs typeface="Comic Sans MS"/>
              </a:rPr>
              <a:t>e</a:t>
            </a:r>
            <a:r>
              <a:rPr lang="en-US" sz="1600" spc="-5" dirty="0">
                <a:cs typeface="Comic Sans MS"/>
              </a:rPr>
              <a:t>r</a:t>
            </a:r>
            <a:r>
              <a:rPr lang="en-US" sz="1600" spc="5" dirty="0">
                <a:cs typeface="Comic Sans MS"/>
              </a:rPr>
              <a:t>t</a:t>
            </a:r>
            <a:r>
              <a:rPr lang="en-US" sz="1600" spc="-5" dirty="0">
                <a:cs typeface="Comic Sans MS"/>
              </a:rPr>
              <a:t>ex</a:t>
            </a:r>
            <a:r>
              <a:rPr lang="en-US" sz="1600" dirty="0">
                <a:cs typeface="Comic Sans MS"/>
              </a:rPr>
              <a:t>.</a:t>
            </a:r>
          </a:p>
          <a:p>
            <a:pPr marL="812800" marR="103505" lvl="2">
              <a:lnSpc>
                <a:spcPct val="128299"/>
              </a:lnSpc>
            </a:pPr>
            <a:r>
              <a:rPr lang="en-US" sz="1200" dirty="0">
                <a:cs typeface="Comic Sans MS"/>
              </a:rPr>
              <a:t>B</a:t>
            </a:r>
            <a:r>
              <a:rPr lang="en-US" sz="1200" spc="-5" dirty="0">
                <a:cs typeface="Comic Sans MS"/>
              </a:rPr>
              <a:t> </a:t>
            </a:r>
            <a:r>
              <a:rPr lang="en-US" sz="1200" dirty="0">
                <a:cs typeface="Comic Sans MS"/>
              </a:rPr>
              <a:t>f</a:t>
            </a:r>
            <a:r>
              <a:rPr lang="en-US" sz="1200" spc="-10" dirty="0">
                <a:cs typeface="Comic Sans MS"/>
              </a:rPr>
              <a:t>l</a:t>
            </a:r>
            <a:r>
              <a:rPr lang="en-US" sz="1200" spc="-20" dirty="0">
                <a:cs typeface="Comic Sans MS"/>
              </a:rPr>
              <a:t>a</a:t>
            </a:r>
            <a:r>
              <a:rPr lang="en-US" sz="1200" spc="-5" dirty="0">
                <a:cs typeface="Comic Sans MS"/>
              </a:rPr>
              <a:t>v</a:t>
            </a:r>
            <a:r>
              <a:rPr lang="en-US" sz="1200" spc="-20" dirty="0">
                <a:cs typeface="Comic Sans MS"/>
              </a:rPr>
              <a:t>o</a:t>
            </a:r>
            <a:r>
              <a:rPr lang="en-US" sz="1200" dirty="0">
                <a:cs typeface="Comic Sans MS"/>
              </a:rPr>
              <a:t>r</a:t>
            </a:r>
            <a:r>
              <a:rPr lang="en-US" sz="1200" spc="-15" dirty="0">
                <a:cs typeface="Comic Sans MS"/>
              </a:rPr>
              <a:t> needs to be known </a:t>
            </a:r>
            <a:r>
              <a:rPr lang="en-US" sz="1200" spc="-10" dirty="0">
                <a:cs typeface="Comic Sans MS"/>
              </a:rPr>
              <a:t>a</a:t>
            </a:r>
            <a:r>
              <a:rPr lang="en-US" sz="1200" dirty="0">
                <a:cs typeface="Comic Sans MS"/>
              </a:rPr>
              <a:t>t</a:t>
            </a:r>
            <a:r>
              <a:rPr lang="en-US" sz="1200" spc="-5" dirty="0">
                <a:cs typeface="Comic Sans MS"/>
              </a:rPr>
              <a:t> pro</a:t>
            </a:r>
            <a:r>
              <a:rPr lang="en-US" sz="1200" dirty="0">
                <a:cs typeface="Comic Sans MS"/>
              </a:rPr>
              <a:t>d</a:t>
            </a:r>
            <a:r>
              <a:rPr lang="en-US" sz="1200" spc="-15" dirty="0">
                <a:cs typeface="Comic Sans MS"/>
              </a:rPr>
              <a:t>uc</a:t>
            </a:r>
            <a:r>
              <a:rPr lang="en-US" sz="1200" spc="5" dirty="0">
                <a:cs typeface="Comic Sans MS"/>
              </a:rPr>
              <a:t>ti</a:t>
            </a:r>
            <a:r>
              <a:rPr lang="en-US" sz="1200" spc="-5" dirty="0">
                <a:cs typeface="Comic Sans MS"/>
              </a:rPr>
              <a:t>on.</a:t>
            </a:r>
            <a:endParaRPr lang="en-US" sz="1200" dirty="0">
              <a:cs typeface="Comic Sans MS"/>
            </a:endParaRPr>
          </a:p>
          <a:p>
            <a:pPr marL="412750" marR="103505" lvl="1">
              <a:lnSpc>
                <a:spcPct val="128299"/>
              </a:lnSpc>
            </a:pPr>
            <a:r>
              <a:rPr lang="en-US" sz="1600" spc="-5" dirty="0">
                <a:cs typeface="Comic Sans MS"/>
              </a:rPr>
              <a:t>P</a:t>
            </a:r>
            <a:r>
              <a:rPr lang="en-US" sz="1600" spc="-15" dirty="0">
                <a:cs typeface="Comic Sans MS"/>
              </a:rPr>
              <a:t>r</a:t>
            </a:r>
            <a:r>
              <a:rPr lang="en-US" sz="1600" spc="5" dirty="0">
                <a:cs typeface="Comic Sans MS"/>
              </a:rPr>
              <a:t>i</a:t>
            </a:r>
            <a:r>
              <a:rPr lang="en-US" sz="1600" spc="-20" dirty="0">
                <a:cs typeface="Comic Sans MS"/>
              </a:rPr>
              <a:t>m</a:t>
            </a:r>
            <a:r>
              <a:rPr lang="en-US" sz="1600" spc="-5" dirty="0">
                <a:cs typeface="Comic Sans MS"/>
              </a:rPr>
              <a:t>a</a:t>
            </a:r>
            <a:r>
              <a:rPr lang="en-US" sz="1600" spc="5" dirty="0">
                <a:cs typeface="Comic Sans MS"/>
              </a:rPr>
              <a:t>r</a:t>
            </a:r>
            <a:r>
              <a:rPr lang="en-US" sz="1600" spc="-15" dirty="0">
                <a:cs typeface="Comic Sans MS"/>
              </a:rPr>
              <a:t>y </a:t>
            </a:r>
            <a:r>
              <a:rPr lang="en-US" sz="1600" spc="5" dirty="0">
                <a:cs typeface="Comic Sans MS"/>
              </a:rPr>
              <a:t>v</a:t>
            </a:r>
            <a:r>
              <a:rPr lang="en-US" sz="1600" spc="-10" dirty="0">
                <a:cs typeface="Comic Sans MS"/>
              </a:rPr>
              <a:t>e</a:t>
            </a:r>
            <a:r>
              <a:rPr lang="en-US" sz="1600" spc="-5" dirty="0">
                <a:cs typeface="Comic Sans MS"/>
              </a:rPr>
              <a:t>r</a:t>
            </a:r>
            <a:r>
              <a:rPr lang="en-US" sz="1600" spc="5" dirty="0">
                <a:cs typeface="Comic Sans MS"/>
              </a:rPr>
              <a:t>t</a:t>
            </a:r>
            <a:r>
              <a:rPr lang="en-US" sz="1600" spc="-5" dirty="0">
                <a:cs typeface="Comic Sans MS"/>
              </a:rPr>
              <a:t>e</a:t>
            </a:r>
            <a:r>
              <a:rPr lang="en-US" sz="1600" dirty="0">
                <a:cs typeface="Comic Sans MS"/>
              </a:rPr>
              <a:t>x</a:t>
            </a:r>
            <a:r>
              <a:rPr lang="en-US" sz="1600" spc="-5" dirty="0">
                <a:cs typeface="Comic Sans MS"/>
              </a:rPr>
              <a:t> r</a:t>
            </a:r>
            <a:r>
              <a:rPr lang="en-US" sz="1600" spc="-10" dirty="0">
                <a:cs typeface="Comic Sans MS"/>
              </a:rPr>
              <a:t>e</a:t>
            </a:r>
            <a:r>
              <a:rPr lang="en-US" sz="1600" spc="-5" dirty="0">
                <a:cs typeface="Comic Sans MS"/>
              </a:rPr>
              <a:t>co</a:t>
            </a:r>
            <a:r>
              <a:rPr lang="en-US" sz="1600" dirty="0">
                <a:cs typeface="Comic Sans MS"/>
              </a:rPr>
              <a:t>n</a:t>
            </a:r>
            <a:r>
              <a:rPr lang="en-US" sz="1600" spc="-15" dirty="0">
                <a:cs typeface="Comic Sans MS"/>
              </a:rPr>
              <a:t>s</a:t>
            </a:r>
            <a:r>
              <a:rPr lang="en-US" sz="1600" spc="5" dirty="0">
                <a:cs typeface="Comic Sans MS"/>
              </a:rPr>
              <a:t>t</a:t>
            </a:r>
            <a:r>
              <a:rPr lang="en-US" sz="1600" spc="-5" dirty="0">
                <a:cs typeface="Comic Sans MS"/>
              </a:rPr>
              <a:t>ru</a:t>
            </a:r>
            <a:r>
              <a:rPr lang="en-US" sz="1600" dirty="0">
                <a:cs typeface="Comic Sans MS"/>
              </a:rPr>
              <a:t>c</a:t>
            </a:r>
            <a:r>
              <a:rPr lang="en-US" sz="1600" spc="5" dirty="0">
                <a:cs typeface="Comic Sans MS"/>
              </a:rPr>
              <a:t>t</a:t>
            </a:r>
            <a:r>
              <a:rPr lang="en-US" sz="1600" spc="-5" dirty="0">
                <a:cs typeface="Comic Sans MS"/>
              </a:rPr>
              <a:t>i</a:t>
            </a:r>
            <a:r>
              <a:rPr lang="en-US" sz="1600" spc="5" dirty="0">
                <a:cs typeface="Comic Sans MS"/>
              </a:rPr>
              <a:t>o</a:t>
            </a:r>
            <a:r>
              <a:rPr lang="en-US" sz="1600" dirty="0">
                <a:cs typeface="Comic Sans MS"/>
              </a:rPr>
              <a:t>n</a:t>
            </a:r>
            <a:r>
              <a:rPr lang="en-US" sz="1600" spc="-10" dirty="0">
                <a:cs typeface="Comic Sans MS"/>
              </a:rPr>
              <a:t>:  e</a:t>
            </a:r>
            <a:r>
              <a:rPr lang="en-US" sz="1600" spc="5" dirty="0">
                <a:cs typeface="Comic Sans MS"/>
              </a:rPr>
              <a:t>x</a:t>
            </a:r>
            <a:r>
              <a:rPr lang="en-US" sz="1600" spc="-15" dirty="0">
                <a:cs typeface="Comic Sans MS"/>
              </a:rPr>
              <a:t>c</a:t>
            </a:r>
            <a:r>
              <a:rPr lang="en-US" sz="1600" spc="-5" dirty="0">
                <a:cs typeface="Comic Sans MS"/>
              </a:rPr>
              <a:t>e</a:t>
            </a:r>
            <a:r>
              <a:rPr lang="en-US" sz="1600" dirty="0">
                <a:cs typeface="Comic Sans MS"/>
              </a:rPr>
              <a:t>l</a:t>
            </a:r>
            <a:r>
              <a:rPr lang="en-US" sz="1600" spc="-10" dirty="0">
                <a:cs typeface="Comic Sans MS"/>
              </a:rPr>
              <a:t>l</a:t>
            </a:r>
            <a:r>
              <a:rPr lang="en-US" sz="1600" spc="-5" dirty="0">
                <a:cs typeface="Comic Sans MS"/>
              </a:rPr>
              <a:t>e</a:t>
            </a:r>
            <a:r>
              <a:rPr lang="en-US" sz="1600" spc="-10" dirty="0">
                <a:cs typeface="Comic Sans MS"/>
              </a:rPr>
              <a:t>n</a:t>
            </a:r>
            <a:r>
              <a:rPr lang="en-US" sz="1600" dirty="0">
                <a:cs typeface="Comic Sans MS"/>
              </a:rPr>
              <a:t>t</a:t>
            </a:r>
            <a:r>
              <a:rPr lang="en-US" sz="1600" spc="5" dirty="0">
                <a:cs typeface="Comic Sans MS"/>
              </a:rPr>
              <a:t> </a:t>
            </a:r>
            <a:r>
              <a:rPr lang="en-US" sz="1600" spc="-25" dirty="0">
                <a:cs typeface="Comic Sans MS"/>
              </a:rPr>
              <a:t>p</a:t>
            </a:r>
            <a:r>
              <a:rPr lang="en-US" sz="1600" spc="-5" dirty="0">
                <a:cs typeface="Comic Sans MS"/>
              </a:rPr>
              <a:t>re</a:t>
            </a:r>
            <a:r>
              <a:rPr lang="en-US" sz="1600" dirty="0">
                <a:cs typeface="Comic Sans MS"/>
              </a:rPr>
              <a:t>c</a:t>
            </a:r>
            <a:r>
              <a:rPr lang="en-US" sz="1600" spc="-5" dirty="0">
                <a:cs typeface="Comic Sans MS"/>
              </a:rPr>
              <a:t>i</a:t>
            </a:r>
            <a:r>
              <a:rPr lang="en-US" sz="1600" dirty="0">
                <a:cs typeface="Comic Sans MS"/>
              </a:rPr>
              <a:t>s</a:t>
            </a:r>
            <a:r>
              <a:rPr lang="en-US" sz="1600" spc="-5" dirty="0">
                <a:cs typeface="Comic Sans MS"/>
              </a:rPr>
              <a:t>i</a:t>
            </a:r>
            <a:r>
              <a:rPr lang="en-US" sz="1600" spc="5" dirty="0">
                <a:cs typeface="Comic Sans MS"/>
              </a:rPr>
              <a:t>o</a:t>
            </a:r>
            <a:r>
              <a:rPr lang="en-US" sz="1600" dirty="0">
                <a:cs typeface="Comic Sans MS"/>
              </a:rPr>
              <a:t>n</a:t>
            </a:r>
            <a:r>
              <a:rPr lang="en-US" sz="1600" spc="-10" dirty="0">
                <a:cs typeface="Comic Sans MS"/>
              </a:rPr>
              <a:t> </a:t>
            </a:r>
            <a:r>
              <a:rPr lang="en-US" sz="1600" spc="-5" dirty="0">
                <a:cs typeface="Comic Sans MS"/>
              </a:rPr>
              <a:t>d</a:t>
            </a:r>
            <a:r>
              <a:rPr lang="en-US" sz="1600" spc="5" dirty="0">
                <a:cs typeface="Comic Sans MS"/>
              </a:rPr>
              <a:t>u</a:t>
            </a:r>
            <a:r>
              <a:rPr lang="en-US" sz="1600" dirty="0">
                <a:cs typeface="Comic Sans MS"/>
              </a:rPr>
              <a:t>e</a:t>
            </a:r>
            <a:r>
              <a:rPr lang="en-US" sz="1600" spc="-10" dirty="0">
                <a:cs typeface="Comic Sans MS"/>
              </a:rPr>
              <a:t> </a:t>
            </a:r>
            <a:r>
              <a:rPr lang="en-US" sz="1600" spc="-5" dirty="0">
                <a:cs typeface="Comic Sans MS"/>
              </a:rPr>
              <a:t>t</a:t>
            </a:r>
            <a:r>
              <a:rPr lang="en-US" sz="1600" spc="-15" dirty="0">
                <a:cs typeface="Comic Sans MS"/>
              </a:rPr>
              <a:t>o</a:t>
            </a:r>
            <a:r>
              <a:rPr lang="en-US" sz="1600" spc="-5" dirty="0">
                <a:cs typeface="Comic Sans MS"/>
              </a:rPr>
              <a:t> </a:t>
            </a:r>
            <a:r>
              <a:rPr lang="en-US" sz="1600" dirty="0">
                <a:cs typeface="Comic Sans MS"/>
              </a:rPr>
              <a:t>l</a:t>
            </a:r>
            <a:r>
              <a:rPr lang="en-US" sz="1600" spc="-20" dirty="0">
                <a:cs typeface="Comic Sans MS"/>
              </a:rPr>
              <a:t>ar</a:t>
            </a:r>
            <a:r>
              <a:rPr lang="en-US" sz="1600" spc="-10" dirty="0">
                <a:cs typeface="Comic Sans MS"/>
              </a:rPr>
              <a:t>g</a:t>
            </a:r>
            <a:r>
              <a:rPr lang="en-US" sz="1600" dirty="0">
                <a:cs typeface="Comic Sans MS"/>
              </a:rPr>
              <a:t>e</a:t>
            </a:r>
            <a:r>
              <a:rPr lang="en-US" sz="1600" spc="-10" dirty="0">
                <a:cs typeface="Comic Sans MS"/>
              </a:rPr>
              <a:t> n</a:t>
            </a:r>
            <a:r>
              <a:rPr lang="en-US" sz="1600" spc="5" dirty="0">
                <a:cs typeface="Comic Sans MS"/>
              </a:rPr>
              <a:t>u</a:t>
            </a:r>
            <a:r>
              <a:rPr lang="en-US" sz="1600" spc="-20" dirty="0">
                <a:cs typeface="Comic Sans MS"/>
              </a:rPr>
              <a:t>m</a:t>
            </a:r>
            <a:r>
              <a:rPr lang="en-US" sz="1600" dirty="0">
                <a:cs typeface="Comic Sans MS"/>
              </a:rPr>
              <a:t>b</a:t>
            </a:r>
            <a:r>
              <a:rPr lang="en-US" sz="1600" spc="-10" dirty="0">
                <a:cs typeface="Comic Sans MS"/>
              </a:rPr>
              <a:t>e</a:t>
            </a:r>
            <a:r>
              <a:rPr lang="en-US" sz="1600" dirty="0">
                <a:cs typeface="Comic Sans MS"/>
              </a:rPr>
              <a:t>r </a:t>
            </a:r>
            <a:r>
              <a:rPr lang="en-US" sz="1600" spc="-10" dirty="0">
                <a:cs typeface="Comic Sans MS"/>
              </a:rPr>
              <a:t>o</a:t>
            </a:r>
            <a:r>
              <a:rPr lang="en-US" sz="1600" dirty="0">
                <a:cs typeface="Comic Sans MS"/>
              </a:rPr>
              <a:t>f</a:t>
            </a:r>
            <a:r>
              <a:rPr lang="en-US" sz="1600" spc="-10" dirty="0">
                <a:cs typeface="Comic Sans MS"/>
              </a:rPr>
              <a:t> </a:t>
            </a:r>
            <a:r>
              <a:rPr lang="en-US" sz="1600" spc="-15" dirty="0">
                <a:cs typeface="Comic Sans MS"/>
              </a:rPr>
              <a:t>c</a:t>
            </a:r>
            <a:r>
              <a:rPr lang="en-US" sz="1600" spc="-25" dirty="0">
                <a:cs typeface="Comic Sans MS"/>
              </a:rPr>
              <a:t>h</a:t>
            </a:r>
            <a:r>
              <a:rPr lang="en-US" sz="1600" spc="-10" dirty="0">
                <a:cs typeface="Comic Sans MS"/>
              </a:rPr>
              <a:t>a</a:t>
            </a:r>
            <a:r>
              <a:rPr lang="en-US" sz="1600" spc="-5" dirty="0">
                <a:cs typeface="Comic Sans MS"/>
              </a:rPr>
              <a:t>r</a:t>
            </a:r>
            <a:r>
              <a:rPr lang="en-US" sz="1600" spc="5" dirty="0">
                <a:cs typeface="Comic Sans MS"/>
              </a:rPr>
              <a:t>g</a:t>
            </a:r>
            <a:r>
              <a:rPr lang="en-US" sz="1600" spc="-10" dirty="0">
                <a:cs typeface="Comic Sans MS"/>
              </a:rPr>
              <a:t>e</a:t>
            </a:r>
            <a:r>
              <a:rPr lang="en-US" sz="1600" dirty="0">
                <a:cs typeface="Comic Sans MS"/>
              </a:rPr>
              <a:t>d</a:t>
            </a:r>
            <a:r>
              <a:rPr lang="en-US" sz="1600" spc="-5" dirty="0">
                <a:cs typeface="Comic Sans MS"/>
              </a:rPr>
              <a:t> </a:t>
            </a:r>
            <a:r>
              <a:rPr lang="en-US" sz="1600" spc="5" dirty="0">
                <a:cs typeface="Comic Sans MS"/>
              </a:rPr>
              <a:t>t</a:t>
            </a:r>
            <a:r>
              <a:rPr lang="en-US" sz="1600" spc="-5" dirty="0">
                <a:cs typeface="Comic Sans MS"/>
              </a:rPr>
              <a:t>r</a:t>
            </a:r>
            <a:r>
              <a:rPr lang="en-US" sz="1600" spc="5" dirty="0">
                <a:cs typeface="Comic Sans MS"/>
              </a:rPr>
              <a:t>a</a:t>
            </a:r>
            <a:r>
              <a:rPr lang="en-US" sz="1600" spc="-15" dirty="0">
                <a:cs typeface="Comic Sans MS"/>
              </a:rPr>
              <a:t>cks </a:t>
            </a:r>
            <a:r>
              <a:rPr lang="en-US" sz="1600" spc="10" dirty="0">
                <a:cs typeface="Comic Sans MS"/>
              </a:rPr>
              <a:t>f</a:t>
            </a:r>
            <a:r>
              <a:rPr lang="en-US" sz="1600" spc="-15" dirty="0">
                <a:cs typeface="Comic Sans MS"/>
              </a:rPr>
              <a:t>r</a:t>
            </a:r>
            <a:r>
              <a:rPr lang="en-US" sz="1600" spc="-10" dirty="0">
                <a:cs typeface="Comic Sans MS"/>
              </a:rPr>
              <a:t>o</a:t>
            </a:r>
            <a:r>
              <a:rPr lang="en-US" sz="1600" spc="-20" dirty="0">
                <a:cs typeface="Comic Sans MS"/>
              </a:rPr>
              <a:t>m</a:t>
            </a:r>
            <a:r>
              <a:rPr lang="en-US" sz="1600" spc="-5" dirty="0">
                <a:cs typeface="Comic Sans MS"/>
              </a:rPr>
              <a:t> </a:t>
            </a:r>
            <a:r>
              <a:rPr lang="en-US" sz="1600" spc="5" dirty="0">
                <a:cs typeface="Comic Sans MS"/>
              </a:rPr>
              <a:t>u</a:t>
            </a:r>
            <a:r>
              <a:rPr lang="en-US" sz="1600" spc="-10" dirty="0">
                <a:cs typeface="Comic Sans MS"/>
              </a:rPr>
              <a:t>n</a:t>
            </a:r>
            <a:r>
              <a:rPr lang="en-US" sz="1600" dirty="0">
                <a:cs typeface="Comic Sans MS"/>
              </a:rPr>
              <a:t>d</a:t>
            </a:r>
            <a:r>
              <a:rPr lang="en-US" sz="1600" spc="-10" dirty="0">
                <a:cs typeface="Comic Sans MS"/>
              </a:rPr>
              <a:t>e</a:t>
            </a:r>
            <a:r>
              <a:rPr lang="en-US" sz="1600" spc="-5" dirty="0">
                <a:cs typeface="Comic Sans MS"/>
              </a:rPr>
              <a:t>r</a:t>
            </a:r>
            <a:r>
              <a:rPr lang="en-US" sz="1600" dirty="0">
                <a:cs typeface="Comic Sans MS"/>
              </a:rPr>
              <a:t>l</a:t>
            </a:r>
            <a:r>
              <a:rPr lang="en-US" sz="1600" spc="-15" dirty="0">
                <a:cs typeface="Comic Sans MS"/>
              </a:rPr>
              <a:t>y</a:t>
            </a:r>
            <a:r>
              <a:rPr lang="en-US" sz="1600" spc="-5" dirty="0">
                <a:cs typeface="Comic Sans MS"/>
              </a:rPr>
              <a:t>i</a:t>
            </a:r>
            <a:r>
              <a:rPr lang="en-US" sz="1600" dirty="0">
                <a:cs typeface="Comic Sans MS"/>
              </a:rPr>
              <a:t>n</a:t>
            </a:r>
            <a:r>
              <a:rPr lang="en-US" sz="1600" spc="-15" dirty="0">
                <a:cs typeface="Comic Sans MS"/>
              </a:rPr>
              <a:t>g</a:t>
            </a:r>
            <a:r>
              <a:rPr lang="en-US" sz="1600" spc="-5" dirty="0">
                <a:cs typeface="Comic Sans MS"/>
              </a:rPr>
              <a:t> </a:t>
            </a:r>
            <a:r>
              <a:rPr lang="en-US" sz="1600" spc="-10" dirty="0">
                <a:cs typeface="Comic Sans MS"/>
              </a:rPr>
              <a:t>e</a:t>
            </a:r>
            <a:r>
              <a:rPr lang="en-US" sz="1600" spc="5" dirty="0">
                <a:cs typeface="Comic Sans MS"/>
              </a:rPr>
              <a:t>v</a:t>
            </a:r>
            <a:r>
              <a:rPr lang="en-US" sz="1600" spc="-10" dirty="0">
                <a:cs typeface="Comic Sans MS"/>
              </a:rPr>
              <a:t>e</a:t>
            </a:r>
            <a:r>
              <a:rPr lang="en-US" sz="1600" dirty="0">
                <a:cs typeface="Comic Sans MS"/>
              </a:rPr>
              <a:t>nt.</a:t>
            </a:r>
          </a:p>
          <a:p>
            <a:pPr marL="12700" marR="103505">
              <a:lnSpc>
                <a:spcPct val="128299"/>
              </a:lnSpc>
            </a:pPr>
            <a:r>
              <a:rPr lang="en-US" sz="2000" dirty="0">
                <a:cs typeface="Comic Sans MS"/>
              </a:rPr>
              <a:t>The flavor tagging is performed in messier environment. Tagging power of </a:t>
            </a:r>
            <a:r>
              <a:rPr lang="mr-IN" sz="2000" dirty="0"/>
              <a:t>∼ 5%</a:t>
            </a:r>
            <a:r>
              <a:rPr lang="en-US" sz="2000" dirty="0"/>
              <a:t>.</a:t>
            </a:r>
            <a:endParaRPr lang="en-US" sz="2000" dirty="0">
              <a:cs typeface="Comic Sans MS"/>
            </a:endParaRPr>
          </a:p>
          <a:p>
            <a:pPr marL="412750" marR="103505" lvl="1">
              <a:lnSpc>
                <a:spcPct val="128299"/>
              </a:lnSpc>
            </a:pPr>
            <a:r>
              <a:rPr lang="en-US" sz="1600" spc="-20" dirty="0">
                <a:cs typeface="Comic Sans MS"/>
              </a:rPr>
              <a:t>“</a:t>
            </a:r>
            <a:r>
              <a:rPr lang="en-US" sz="1600" spc="-10" dirty="0">
                <a:cs typeface="Comic Sans MS"/>
              </a:rPr>
              <a:t>O</a:t>
            </a:r>
            <a:r>
              <a:rPr lang="en-US" sz="1600" spc="-20" dirty="0">
                <a:cs typeface="Comic Sans MS"/>
              </a:rPr>
              <a:t>p</a:t>
            </a:r>
            <a:r>
              <a:rPr lang="en-US" sz="1600" spc="-25" dirty="0">
                <a:cs typeface="Comic Sans MS"/>
              </a:rPr>
              <a:t>p</a:t>
            </a:r>
            <a:r>
              <a:rPr lang="en-US" sz="1600" spc="-10" dirty="0">
                <a:cs typeface="Comic Sans MS"/>
              </a:rPr>
              <a:t>o</a:t>
            </a:r>
            <a:r>
              <a:rPr lang="en-US" sz="1600" spc="-15" dirty="0">
                <a:cs typeface="Comic Sans MS"/>
              </a:rPr>
              <a:t>s</a:t>
            </a:r>
            <a:r>
              <a:rPr lang="en-US" sz="1600" spc="5" dirty="0">
                <a:cs typeface="Comic Sans MS"/>
              </a:rPr>
              <a:t>i</a:t>
            </a:r>
            <a:r>
              <a:rPr lang="en-US" sz="1600" spc="-5" dirty="0">
                <a:cs typeface="Comic Sans MS"/>
              </a:rPr>
              <a:t>t</a:t>
            </a:r>
            <a:r>
              <a:rPr lang="en-US" sz="1600" dirty="0">
                <a:cs typeface="Comic Sans MS"/>
              </a:rPr>
              <a:t>e</a:t>
            </a:r>
            <a:r>
              <a:rPr lang="en-US" sz="1600" spc="-10" dirty="0">
                <a:cs typeface="Comic Sans MS"/>
              </a:rPr>
              <a:t> s</a:t>
            </a:r>
            <a:r>
              <a:rPr lang="en-US" sz="1600" spc="-5" dirty="0">
                <a:cs typeface="Comic Sans MS"/>
              </a:rPr>
              <a:t>i</a:t>
            </a:r>
            <a:r>
              <a:rPr lang="en-US" sz="1600" dirty="0">
                <a:cs typeface="Comic Sans MS"/>
              </a:rPr>
              <a:t>de</a:t>
            </a:r>
            <a:r>
              <a:rPr lang="en-US" sz="1600" spc="-10" dirty="0">
                <a:cs typeface="Comic Sans MS"/>
              </a:rPr>
              <a:t> </a:t>
            </a:r>
            <a:r>
              <a:rPr lang="en-US" sz="1600" spc="-5" dirty="0">
                <a:cs typeface="Comic Sans MS"/>
              </a:rPr>
              <a:t>t</a:t>
            </a:r>
            <a:r>
              <a:rPr lang="en-US" sz="1600" spc="-10" dirty="0">
                <a:cs typeface="Comic Sans MS"/>
              </a:rPr>
              <a:t>agg</a:t>
            </a:r>
            <a:r>
              <a:rPr lang="en-US" sz="1600" spc="-5" dirty="0">
                <a:cs typeface="Comic Sans MS"/>
              </a:rPr>
              <a:t>i</a:t>
            </a:r>
            <a:r>
              <a:rPr lang="en-US" sz="1600" dirty="0">
                <a:cs typeface="Comic Sans MS"/>
              </a:rPr>
              <a:t>n</a:t>
            </a:r>
            <a:r>
              <a:rPr lang="en-US" sz="1600" spc="-20" dirty="0">
                <a:cs typeface="Comic Sans MS"/>
              </a:rPr>
              <a:t>g</a:t>
            </a:r>
            <a:r>
              <a:rPr lang="en-US" sz="1600" spc="-10" dirty="0">
                <a:cs typeface="Comic Sans MS"/>
              </a:rPr>
              <a:t>” </a:t>
            </a:r>
            <a:r>
              <a:rPr lang="en-US" sz="1600" spc="-15" dirty="0">
                <a:cs typeface="Comic Sans MS"/>
              </a:rPr>
              <a:t>as in</a:t>
            </a:r>
            <a:r>
              <a:rPr lang="en-US" sz="1600" spc="-5" dirty="0">
                <a:cs typeface="Comic Sans MS"/>
              </a:rPr>
              <a:t> </a:t>
            </a:r>
            <a:r>
              <a:rPr lang="en-US" sz="1600" dirty="0">
                <a:cs typeface="Comic Sans MS"/>
              </a:rPr>
              <a:t>B</a:t>
            </a:r>
            <a:r>
              <a:rPr lang="en-US" sz="1600" spc="-5" dirty="0">
                <a:cs typeface="Comic Sans MS"/>
              </a:rPr>
              <a:t> </a:t>
            </a:r>
            <a:r>
              <a:rPr lang="en-US" sz="1600" dirty="0">
                <a:cs typeface="Comic Sans MS"/>
              </a:rPr>
              <a:t>f</a:t>
            </a:r>
            <a:r>
              <a:rPr lang="en-US" sz="1600" spc="-20" dirty="0">
                <a:cs typeface="Comic Sans MS"/>
              </a:rPr>
              <a:t>a</a:t>
            </a:r>
            <a:r>
              <a:rPr lang="en-US" sz="1600" spc="-5" dirty="0">
                <a:cs typeface="Comic Sans MS"/>
              </a:rPr>
              <a:t>ct</a:t>
            </a:r>
            <a:r>
              <a:rPr lang="en-US" sz="1600" spc="-10" dirty="0">
                <a:cs typeface="Comic Sans MS"/>
              </a:rPr>
              <a:t>o</a:t>
            </a:r>
            <a:r>
              <a:rPr lang="en-US" sz="1600" spc="-5" dirty="0">
                <a:cs typeface="Comic Sans MS"/>
              </a:rPr>
              <a:t>rie</a:t>
            </a:r>
            <a:r>
              <a:rPr lang="en-US" sz="1600" dirty="0">
                <a:cs typeface="Comic Sans MS"/>
              </a:rPr>
              <a:t>s</a:t>
            </a:r>
            <a:r>
              <a:rPr lang="en-US" sz="1600" spc="40" dirty="0">
                <a:cs typeface="Comic Sans MS"/>
              </a:rPr>
              <a:t> </a:t>
            </a:r>
            <a:r>
              <a:rPr lang="en-US" sz="1600" spc="-5" dirty="0">
                <a:cs typeface="Comic Sans MS"/>
              </a:rPr>
              <a:t>(</a:t>
            </a:r>
            <a:r>
              <a:rPr lang="en-US" sz="1600" spc="-10" dirty="0">
                <a:cs typeface="Comic Sans MS"/>
              </a:rPr>
              <a:t>l</a:t>
            </a:r>
            <a:r>
              <a:rPr lang="en-US" sz="1600" spc="-25" dirty="0">
                <a:cs typeface="Comic Sans MS"/>
              </a:rPr>
              <a:t>e</a:t>
            </a:r>
            <a:r>
              <a:rPr lang="en-US" sz="1600" spc="-20" dirty="0">
                <a:cs typeface="Comic Sans MS"/>
              </a:rPr>
              <a:t>p</a:t>
            </a:r>
            <a:r>
              <a:rPr lang="en-US" sz="1600" spc="-5" dirty="0">
                <a:cs typeface="Comic Sans MS"/>
              </a:rPr>
              <a:t>to</a:t>
            </a:r>
            <a:r>
              <a:rPr lang="en-US" sz="1600" dirty="0">
                <a:cs typeface="Comic Sans MS"/>
              </a:rPr>
              <a:t>n</a:t>
            </a:r>
            <a:r>
              <a:rPr lang="en-US" sz="1600" spc="-10" dirty="0">
                <a:cs typeface="Comic Sans MS"/>
              </a:rPr>
              <a:t>,</a:t>
            </a:r>
            <a:r>
              <a:rPr lang="en-US" sz="1600" spc="-5" dirty="0">
                <a:cs typeface="Comic Sans MS"/>
              </a:rPr>
              <a:t> </a:t>
            </a:r>
            <a:r>
              <a:rPr lang="en-US" sz="1600" spc="-10" dirty="0">
                <a:cs typeface="Comic Sans MS"/>
              </a:rPr>
              <a:t>k</a:t>
            </a:r>
            <a:r>
              <a:rPr lang="en-US" sz="1600" spc="-20" dirty="0">
                <a:cs typeface="Comic Sans MS"/>
              </a:rPr>
              <a:t>a</a:t>
            </a:r>
            <a:r>
              <a:rPr lang="en-US" sz="1600" spc="-5" dirty="0">
                <a:cs typeface="Comic Sans MS"/>
              </a:rPr>
              <a:t>o</a:t>
            </a:r>
            <a:r>
              <a:rPr lang="en-US" sz="1600" dirty="0">
                <a:cs typeface="Comic Sans MS"/>
              </a:rPr>
              <a:t>n</a:t>
            </a:r>
            <a:r>
              <a:rPr lang="en-US" sz="1600" spc="-10" dirty="0">
                <a:cs typeface="Comic Sans MS"/>
              </a:rPr>
              <a:t>,</a:t>
            </a:r>
            <a:r>
              <a:rPr lang="en-US" sz="1600" spc="-5" dirty="0">
                <a:cs typeface="Comic Sans MS"/>
              </a:rPr>
              <a:t> v</a:t>
            </a:r>
            <a:r>
              <a:rPr lang="en-US" sz="1600" spc="-15" dirty="0">
                <a:cs typeface="Comic Sans MS"/>
              </a:rPr>
              <a:t>er</a:t>
            </a:r>
            <a:r>
              <a:rPr lang="en-US" sz="1600" spc="5" dirty="0">
                <a:cs typeface="Comic Sans MS"/>
              </a:rPr>
              <a:t>t</a:t>
            </a:r>
            <a:r>
              <a:rPr lang="en-US" sz="1600" spc="-25" dirty="0">
                <a:cs typeface="Comic Sans MS"/>
              </a:rPr>
              <a:t>e</a:t>
            </a:r>
            <a:r>
              <a:rPr lang="en-US" sz="1600" dirty="0">
                <a:cs typeface="Comic Sans MS"/>
              </a:rPr>
              <a:t>x</a:t>
            </a:r>
            <a:r>
              <a:rPr lang="en-US" sz="1600" spc="5" dirty="0">
                <a:cs typeface="Comic Sans MS"/>
              </a:rPr>
              <a:t> </a:t>
            </a:r>
            <a:r>
              <a:rPr lang="en-US" sz="1600" spc="-15" dirty="0">
                <a:cs typeface="Comic Sans MS"/>
              </a:rPr>
              <a:t>ch</a:t>
            </a:r>
            <a:r>
              <a:rPr lang="en-US" sz="1600" spc="-20" dirty="0">
                <a:cs typeface="Comic Sans MS"/>
              </a:rPr>
              <a:t>a</a:t>
            </a:r>
            <a:r>
              <a:rPr lang="en-US" sz="1600" spc="-5" dirty="0">
                <a:cs typeface="Comic Sans MS"/>
              </a:rPr>
              <a:t>rg</a:t>
            </a:r>
            <a:r>
              <a:rPr lang="en-US" sz="1600" dirty="0">
                <a:cs typeface="Comic Sans MS"/>
              </a:rPr>
              <a:t>e).</a:t>
            </a:r>
          </a:p>
          <a:p>
            <a:pPr marL="412750" marR="103505" lvl="1">
              <a:lnSpc>
                <a:spcPct val="128299"/>
              </a:lnSpc>
            </a:pPr>
            <a:r>
              <a:rPr lang="en-US" sz="1600" spc="-20" dirty="0">
                <a:cs typeface="Comic Sans MS"/>
              </a:rPr>
              <a:t>“</a:t>
            </a:r>
            <a:r>
              <a:rPr lang="en-US" sz="1600" spc="-15" dirty="0">
                <a:cs typeface="Comic Sans MS"/>
              </a:rPr>
              <a:t>S</a:t>
            </a:r>
            <a:r>
              <a:rPr lang="en-US" sz="1600" spc="-10" dirty="0">
                <a:cs typeface="Comic Sans MS"/>
              </a:rPr>
              <a:t>a</a:t>
            </a:r>
            <a:r>
              <a:rPr lang="en-US" sz="1600" spc="-20" dirty="0">
                <a:cs typeface="Comic Sans MS"/>
              </a:rPr>
              <a:t>m</a:t>
            </a:r>
            <a:r>
              <a:rPr lang="en-US" sz="1600" dirty="0">
                <a:cs typeface="Comic Sans MS"/>
              </a:rPr>
              <a:t>e</a:t>
            </a:r>
            <a:r>
              <a:rPr lang="en-US" sz="1600" spc="-10" dirty="0">
                <a:cs typeface="Comic Sans MS"/>
              </a:rPr>
              <a:t> </a:t>
            </a:r>
            <a:r>
              <a:rPr lang="en-US" sz="1600" spc="-15" dirty="0">
                <a:cs typeface="Comic Sans MS"/>
              </a:rPr>
              <a:t>s</a:t>
            </a:r>
            <a:r>
              <a:rPr lang="en-US" sz="1600" spc="5" dirty="0">
                <a:cs typeface="Comic Sans MS"/>
              </a:rPr>
              <a:t>i</a:t>
            </a:r>
            <a:r>
              <a:rPr lang="en-US" sz="1600" spc="-5" dirty="0">
                <a:cs typeface="Comic Sans MS"/>
              </a:rPr>
              <a:t>d</a:t>
            </a:r>
            <a:r>
              <a:rPr lang="en-US" sz="1600" dirty="0">
                <a:cs typeface="Comic Sans MS"/>
              </a:rPr>
              <a:t>e</a:t>
            </a:r>
            <a:r>
              <a:rPr lang="en-US" sz="1600" spc="-10" dirty="0">
                <a:cs typeface="Comic Sans MS"/>
              </a:rPr>
              <a:t> </a:t>
            </a:r>
            <a:r>
              <a:rPr lang="en-US" sz="1600" spc="5" dirty="0">
                <a:cs typeface="Comic Sans MS"/>
              </a:rPr>
              <a:t>t</a:t>
            </a:r>
            <a:r>
              <a:rPr lang="en-US" sz="1600" spc="-10" dirty="0">
                <a:cs typeface="Comic Sans MS"/>
              </a:rPr>
              <a:t>a</a:t>
            </a:r>
            <a:r>
              <a:rPr lang="en-US" sz="1600" spc="-20" dirty="0">
                <a:cs typeface="Comic Sans MS"/>
              </a:rPr>
              <a:t>g</a:t>
            </a:r>
            <a:r>
              <a:rPr lang="en-US" sz="1600" spc="-10" dirty="0">
                <a:cs typeface="Comic Sans MS"/>
              </a:rPr>
              <a:t>g</a:t>
            </a:r>
            <a:r>
              <a:rPr lang="en-US" sz="1600" spc="5" dirty="0">
                <a:cs typeface="Comic Sans MS"/>
              </a:rPr>
              <a:t>i</a:t>
            </a:r>
            <a:r>
              <a:rPr lang="en-US" sz="1600" spc="-10" dirty="0">
                <a:cs typeface="Comic Sans MS"/>
              </a:rPr>
              <a:t>ng</a:t>
            </a:r>
            <a:r>
              <a:rPr lang="en-US" sz="1600" spc="-20" dirty="0">
                <a:cs typeface="Comic Sans MS"/>
              </a:rPr>
              <a:t>”</a:t>
            </a:r>
            <a:r>
              <a:rPr lang="en-US" sz="1600" spc="-10" dirty="0">
                <a:cs typeface="Comic Sans MS"/>
              </a:rPr>
              <a:t>:</a:t>
            </a:r>
            <a:r>
              <a:rPr lang="en-US" sz="1600" dirty="0">
                <a:cs typeface="Comic Sans MS"/>
              </a:rPr>
              <a:t> </a:t>
            </a:r>
            <a:r>
              <a:rPr lang="en-US" sz="1600" spc="-15" dirty="0">
                <a:cs typeface="Comic Sans MS"/>
              </a:rPr>
              <a:t>c</a:t>
            </a:r>
            <a:r>
              <a:rPr lang="en-US" sz="1600" spc="-25" dirty="0">
                <a:cs typeface="Comic Sans MS"/>
              </a:rPr>
              <a:t>h</a:t>
            </a:r>
            <a:r>
              <a:rPr lang="en-US" sz="1600" spc="-10" dirty="0">
                <a:cs typeface="Comic Sans MS"/>
              </a:rPr>
              <a:t>a</a:t>
            </a:r>
            <a:r>
              <a:rPr lang="en-US" sz="1600" spc="-5" dirty="0">
                <a:cs typeface="Comic Sans MS"/>
              </a:rPr>
              <a:t>r</a:t>
            </a:r>
            <a:r>
              <a:rPr lang="en-US" sz="1600" spc="5" dirty="0">
                <a:cs typeface="Comic Sans MS"/>
              </a:rPr>
              <a:t>g</a:t>
            </a:r>
            <a:r>
              <a:rPr lang="en-US" sz="1600" dirty="0">
                <a:cs typeface="Comic Sans MS"/>
              </a:rPr>
              <a:t>e</a:t>
            </a:r>
            <a:r>
              <a:rPr lang="en-US" sz="1600" spc="-10" dirty="0">
                <a:cs typeface="Comic Sans MS"/>
              </a:rPr>
              <a:t> </a:t>
            </a:r>
            <a:r>
              <a:rPr lang="en-US" sz="1600" spc="-5" dirty="0">
                <a:cs typeface="Comic Sans MS"/>
              </a:rPr>
              <a:t>o</a:t>
            </a:r>
            <a:r>
              <a:rPr lang="en-US" sz="1600" dirty="0">
                <a:cs typeface="Comic Sans MS"/>
              </a:rPr>
              <a:t>f </a:t>
            </a:r>
            <a:r>
              <a:rPr lang="en-US" sz="1600" spc="-15" dirty="0">
                <a:cs typeface="Comic Sans MS"/>
              </a:rPr>
              <a:t>a</a:t>
            </a:r>
            <a:r>
              <a:rPr lang="en-US" sz="1600" spc="-5" dirty="0">
                <a:cs typeface="Comic Sans MS"/>
              </a:rPr>
              <a:t> lepton or a </a:t>
            </a:r>
            <a:r>
              <a:rPr lang="en-US" sz="1600" spc="-15" dirty="0">
                <a:cs typeface="Comic Sans MS"/>
              </a:rPr>
              <a:t>ka</a:t>
            </a:r>
            <a:r>
              <a:rPr lang="en-US" sz="1600" spc="-10" dirty="0">
                <a:cs typeface="Comic Sans MS"/>
              </a:rPr>
              <a:t>o</a:t>
            </a:r>
            <a:r>
              <a:rPr lang="en-US" sz="1600" dirty="0">
                <a:cs typeface="Comic Sans MS"/>
              </a:rPr>
              <a:t>n</a:t>
            </a:r>
            <a:r>
              <a:rPr lang="en-US" sz="1600" spc="-10" dirty="0">
                <a:cs typeface="Comic Sans MS"/>
              </a:rPr>
              <a:t> </a:t>
            </a:r>
            <a:r>
              <a:rPr lang="en-US" sz="1600" dirty="0">
                <a:cs typeface="Comic Sans MS"/>
              </a:rPr>
              <a:t>f</a:t>
            </a:r>
            <a:r>
              <a:rPr lang="en-US" sz="1600" spc="-5" dirty="0">
                <a:cs typeface="Comic Sans MS"/>
              </a:rPr>
              <a:t>ro</a:t>
            </a:r>
            <a:r>
              <a:rPr lang="en-US" sz="1600" dirty="0">
                <a:cs typeface="Comic Sans MS"/>
              </a:rPr>
              <a:t>m b</a:t>
            </a:r>
            <a:r>
              <a:rPr lang="en-US" sz="1600" spc="-10" dirty="0">
                <a:cs typeface="Comic Sans MS"/>
              </a:rPr>
              <a:t> </a:t>
            </a:r>
            <a:r>
              <a:rPr lang="en-US" sz="1600" dirty="0">
                <a:cs typeface="Comic Sans MS"/>
              </a:rPr>
              <a:t>decay</a:t>
            </a:r>
            <a:r>
              <a:rPr lang="en-US" sz="1600" spc="-10" dirty="0">
                <a:cs typeface="Comic Sans MS"/>
              </a:rPr>
              <a:t>.</a:t>
            </a:r>
            <a:endParaRPr lang="en-US" sz="1600" dirty="0">
              <a:cs typeface="Comic Sans MS"/>
            </a:endParaRPr>
          </a:p>
          <a:p>
            <a:pPr marL="12700" marR="103505">
              <a:lnSpc>
                <a:spcPct val="128299"/>
              </a:lnSpc>
            </a:pPr>
            <a:endParaRPr lang="en-US" sz="2000" dirty="0">
              <a:cs typeface="Comic Sans MS"/>
            </a:endParaRPr>
          </a:p>
          <a:p>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71</a:t>
            </a:fld>
            <a:endParaRPr lang="en-US" altLang="x-none"/>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042" y="1311318"/>
            <a:ext cx="4140447" cy="4349930"/>
          </a:xfrm>
          <a:prstGeom prst="rect">
            <a:avLst/>
          </a:prstGeom>
        </p:spPr>
      </p:pic>
      <p:sp>
        <p:nvSpPr>
          <p:cNvPr id="10"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1"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0816575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5" y="127224"/>
            <a:ext cx="5135547" cy="756320"/>
          </a:xfrm>
        </p:spPr>
        <p:txBody>
          <a:bodyPr/>
          <a:lstStyle/>
          <a:p>
            <a:r>
              <a:rPr lang="en-US" sz="3600" b="1" dirty="0">
                <a:solidFill>
                  <a:srgbClr val="A50021"/>
                </a:solidFill>
              </a:rPr>
              <a:t>The </a:t>
            </a:r>
            <a:r>
              <a:rPr lang="en-US" sz="3600" b="1" dirty="0" err="1">
                <a:solidFill>
                  <a:srgbClr val="A50021"/>
                </a:solidFill>
              </a:rPr>
              <a:t>Tevatron</a:t>
            </a:r>
            <a:r>
              <a:rPr lang="en-US" sz="3600" b="1" dirty="0">
                <a:solidFill>
                  <a:srgbClr val="A50021"/>
                </a:solidFill>
              </a:rPr>
              <a:t> GDPs</a:t>
            </a:r>
            <a:endParaRPr lang="en-US" sz="3600"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18774" y="188640"/>
            <a:ext cx="4141723" cy="2819400"/>
          </a:xfrm>
        </p:spPr>
      </p:pic>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72</a:t>
            </a:fld>
            <a:endParaRPr lang="en-US" altLang="x-none"/>
          </a:p>
        </p:txBody>
      </p:sp>
      <p:sp>
        <p:nvSpPr>
          <p:cNvPr id="7" name="object 5"/>
          <p:cNvSpPr/>
          <p:nvPr/>
        </p:nvSpPr>
        <p:spPr>
          <a:xfrm>
            <a:off x="6685340" y="3068960"/>
            <a:ext cx="3731141" cy="3096344"/>
          </a:xfrm>
          <a:prstGeom prst="rect">
            <a:avLst/>
          </a:prstGeom>
          <a:blipFill>
            <a:blip r:embed="rId3" cstate="print"/>
            <a:stretch>
              <a:fillRect/>
            </a:stretch>
          </a:blipFill>
        </p:spPr>
        <p:txBody>
          <a:bodyPr wrap="square" lIns="0" tIns="0" rIns="0" bIns="0" rtlCol="0"/>
          <a:lstStyle/>
          <a:p>
            <a:endParaRPr/>
          </a:p>
        </p:txBody>
      </p:sp>
      <p:sp>
        <p:nvSpPr>
          <p:cNvPr id="11" name="TextBox 10"/>
          <p:cNvSpPr txBox="1"/>
          <p:nvPr/>
        </p:nvSpPr>
        <p:spPr>
          <a:xfrm>
            <a:off x="1631505" y="883545"/>
            <a:ext cx="4787269" cy="5324535"/>
          </a:xfrm>
          <a:prstGeom prst="rect">
            <a:avLst/>
          </a:prstGeom>
          <a:noFill/>
        </p:spPr>
        <p:txBody>
          <a:bodyPr wrap="square" rtlCol="0">
            <a:spAutoFit/>
          </a:bodyPr>
          <a:lstStyle/>
          <a:p>
            <a:pPr marL="342900" indent="-342900">
              <a:buFont typeface="Arial" charset="0"/>
              <a:buChar char="•"/>
            </a:pPr>
            <a:r>
              <a:rPr lang="en-US" dirty="0">
                <a:solidFill>
                  <a:schemeClr val="tx1"/>
                </a:solidFill>
              </a:rPr>
              <a:t>At the p-</a:t>
            </a:r>
            <a:r>
              <a:rPr lang="en-US" dirty="0" err="1">
                <a:solidFill>
                  <a:schemeClr val="tx1"/>
                </a:solidFill>
              </a:rPr>
              <a:t>pbar</a:t>
            </a:r>
            <a:r>
              <a:rPr lang="en-US" dirty="0">
                <a:solidFill>
                  <a:schemeClr val="tx1"/>
                </a:solidFill>
              </a:rPr>
              <a:t> collider in </a:t>
            </a:r>
            <a:r>
              <a:rPr lang="en-US" dirty="0" err="1">
                <a:solidFill>
                  <a:schemeClr val="tx1"/>
                </a:solidFill>
              </a:rPr>
              <a:t>Fermilab</a:t>
            </a:r>
            <a:r>
              <a:rPr lang="en-US" dirty="0">
                <a:solidFill>
                  <a:schemeClr val="tx1"/>
                </a:solidFill>
              </a:rPr>
              <a:t> two General Purpose Detectors were installed: CDF and D0.</a:t>
            </a:r>
          </a:p>
          <a:p>
            <a:pPr marL="342900" indent="-342900">
              <a:buFont typeface="Arial" charset="0"/>
              <a:buChar char="•"/>
            </a:pPr>
            <a:r>
              <a:rPr lang="en-US" dirty="0">
                <a:solidFill>
                  <a:schemeClr val="tx1"/>
                </a:solidFill>
              </a:rPr>
              <a:t>Their main target was to discover the top quark and eventually the Higgs boson.</a:t>
            </a:r>
          </a:p>
          <a:p>
            <a:pPr marL="342900" indent="-342900">
              <a:buFont typeface="Arial" charset="0"/>
              <a:buChar char="•"/>
            </a:pPr>
            <a:r>
              <a:rPr lang="en-US" dirty="0">
                <a:solidFill>
                  <a:schemeClr val="tx1"/>
                </a:solidFill>
              </a:rPr>
              <a:t>However they also had an ambitious B-physics program.</a:t>
            </a:r>
          </a:p>
          <a:p>
            <a:pPr marL="800100" lvl="1" indent="-342900">
              <a:buFont typeface="Arial" charset="0"/>
              <a:buChar char="•"/>
            </a:pPr>
            <a:r>
              <a:rPr lang="en-US" dirty="0">
                <a:solidFill>
                  <a:schemeClr val="tx1"/>
                </a:solidFill>
              </a:rPr>
              <a:t>Their main challenge was the trigger and the </a:t>
            </a:r>
            <a:r>
              <a:rPr lang="el-GR" dirty="0">
                <a:solidFill>
                  <a:schemeClr val="tx1"/>
                </a:solidFill>
              </a:rPr>
              <a:t>π</a:t>
            </a:r>
            <a:r>
              <a:rPr lang="en-US" dirty="0">
                <a:solidFill>
                  <a:schemeClr val="tx1"/>
                </a:solidFill>
              </a:rPr>
              <a:t>/K identification.</a:t>
            </a:r>
          </a:p>
          <a:p>
            <a:pPr marL="800100" lvl="1" indent="-342900">
              <a:buFont typeface="Arial" charset="0"/>
              <a:buChar char="•"/>
            </a:pPr>
            <a:r>
              <a:rPr lang="en-US" dirty="0">
                <a:solidFill>
                  <a:schemeClr val="tx1"/>
                </a:solidFill>
              </a:rPr>
              <a:t>The achieved very good results for example in the analysis of the </a:t>
            </a:r>
            <a:r>
              <a:rPr lang="en-US" dirty="0" err="1">
                <a:solidFill>
                  <a:schemeClr val="bg1"/>
                </a:solidFill>
              </a:rPr>
              <a:t>xxxxxxxxxx</a:t>
            </a:r>
            <a:r>
              <a:rPr lang="en-US" dirty="0">
                <a:solidFill>
                  <a:schemeClr val="tx1"/>
                </a:solidFill>
              </a:rPr>
              <a:t> decay (</a:t>
            </a:r>
            <a:r>
              <a:rPr lang="en-US" i="1" dirty="0">
                <a:solidFill>
                  <a:schemeClr val="tx1"/>
                </a:solidFill>
              </a:rPr>
              <a:t>B</a:t>
            </a:r>
            <a:r>
              <a:rPr lang="en-US" baseline="30000" dirty="0">
                <a:solidFill>
                  <a:schemeClr val="tx1"/>
                </a:solidFill>
              </a:rPr>
              <a:t>0</a:t>
            </a:r>
            <a:r>
              <a:rPr lang="en-US" baseline="-25000" dirty="0">
                <a:solidFill>
                  <a:schemeClr val="tx1"/>
                </a:solidFill>
              </a:rPr>
              <a:t>s</a:t>
            </a:r>
            <a:r>
              <a:rPr lang="en-US" dirty="0">
                <a:solidFill>
                  <a:schemeClr val="tx1"/>
                </a:solidFill>
              </a:rPr>
              <a:t> was not usually produced in the B factories although Belle had dedicated runs)</a:t>
            </a:r>
          </a:p>
          <a:p>
            <a:endParaRPr lang="en-US" dirty="0"/>
          </a:p>
        </p:txBody>
      </p:sp>
      <p:pic>
        <p:nvPicPr>
          <p:cNvPr id="12" name="Picture 11"/>
          <p:cNvPicPr>
            <a:picLocks noChangeAspect="1"/>
          </p:cNvPicPr>
          <p:nvPr/>
        </p:nvPicPr>
        <p:blipFill>
          <a:blip r:embed="rId4"/>
          <a:stretch>
            <a:fillRect/>
          </a:stretch>
        </p:blipFill>
        <p:spPr>
          <a:xfrm>
            <a:off x="2567609" y="4631379"/>
            <a:ext cx="1212433" cy="268701"/>
          </a:xfrm>
          <a:prstGeom prst="rect">
            <a:avLst/>
          </a:prstGeom>
        </p:spPr>
      </p:pic>
      <p:sp>
        <p:nvSpPr>
          <p:cNvPr id="13"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4"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6658013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5" y="127224"/>
            <a:ext cx="5135547" cy="756320"/>
          </a:xfrm>
        </p:spPr>
        <p:txBody>
          <a:bodyPr/>
          <a:lstStyle/>
          <a:p>
            <a:r>
              <a:rPr lang="en-US" sz="3600" b="1" dirty="0">
                <a:solidFill>
                  <a:srgbClr val="A50021"/>
                </a:solidFill>
              </a:rPr>
              <a:t>The LHC GDPs</a:t>
            </a:r>
            <a:endParaRPr lang="en-US" sz="36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73</a:t>
            </a:fld>
            <a:endParaRPr lang="en-US" altLang="x-none"/>
          </a:p>
        </p:txBody>
      </p:sp>
      <p:sp>
        <p:nvSpPr>
          <p:cNvPr id="3" name="Content Placeholder 2"/>
          <p:cNvSpPr>
            <a:spLocks noGrp="1"/>
          </p:cNvSpPr>
          <p:nvPr>
            <p:ph idx="1"/>
          </p:nvPr>
        </p:nvSpPr>
        <p:spPr>
          <a:xfrm>
            <a:off x="1634588" y="854839"/>
            <a:ext cx="5174832" cy="2332962"/>
          </a:xfrm>
        </p:spPr>
        <p:txBody>
          <a:bodyPr>
            <a:normAutofit fontScale="77500" lnSpcReduction="20000"/>
          </a:bodyPr>
          <a:lstStyle/>
          <a:p>
            <a:pPr fontAlgn="auto">
              <a:spcBef>
                <a:spcPts val="0"/>
              </a:spcBef>
              <a:spcAft>
                <a:spcPts val="0"/>
              </a:spcAft>
            </a:pPr>
            <a:r>
              <a:rPr lang="en-US" dirty="0" smtClean="0"/>
              <a:t>As for the </a:t>
            </a:r>
            <a:r>
              <a:rPr lang="en-US" dirty="0" err="1" smtClean="0"/>
              <a:t>Tevatron</a:t>
            </a:r>
            <a:r>
              <a:rPr lang="en-US" dirty="0" smtClean="0"/>
              <a:t> the LHC GDPs, ATLAS and CMS also have a B-physics program.</a:t>
            </a:r>
          </a:p>
          <a:p>
            <a:pPr lvl="1" fontAlgn="auto">
              <a:spcBef>
                <a:spcPts val="0"/>
              </a:spcBef>
              <a:spcAft>
                <a:spcPts val="0"/>
              </a:spcAft>
            </a:pPr>
            <a:r>
              <a:rPr lang="en-US" dirty="0" smtClean="0"/>
              <a:t>It has produced excellent results.</a:t>
            </a:r>
          </a:p>
          <a:p>
            <a:pPr fontAlgn="auto">
              <a:spcBef>
                <a:spcPts val="0"/>
              </a:spcBef>
              <a:spcAft>
                <a:spcPts val="0"/>
              </a:spcAft>
            </a:pPr>
            <a:r>
              <a:rPr lang="en-US" dirty="0" smtClean="0"/>
              <a:t>The challenge is to trigger and select b-hadron decays in the midst of the pile up environment.</a:t>
            </a:r>
            <a:endParaRPr lang="en-US" dirty="0"/>
          </a:p>
        </p:txBody>
      </p:sp>
      <p:sp>
        <p:nvSpPr>
          <p:cNvPr id="12" name="object 3"/>
          <p:cNvSpPr/>
          <p:nvPr/>
        </p:nvSpPr>
        <p:spPr>
          <a:xfrm>
            <a:off x="6520520" y="127225"/>
            <a:ext cx="3690280" cy="2462215"/>
          </a:xfrm>
          <a:prstGeom prst="rect">
            <a:avLst/>
          </a:prstGeom>
          <a:blipFill>
            <a:blip r:embed="rId2" cstate="print"/>
            <a:stretch>
              <a:fillRect/>
            </a:stretch>
          </a:blipFill>
        </p:spPr>
        <p:txBody>
          <a:bodyPr wrap="square" lIns="0" tIns="0" rIns="0" bIns="0" rtlCol="0"/>
          <a:lstStyle/>
          <a:p>
            <a:endParaRPr/>
          </a:p>
        </p:txBody>
      </p:sp>
      <p:sp>
        <p:nvSpPr>
          <p:cNvPr id="13" name="object 6"/>
          <p:cNvSpPr/>
          <p:nvPr/>
        </p:nvSpPr>
        <p:spPr>
          <a:xfrm>
            <a:off x="6733728" y="3234454"/>
            <a:ext cx="3754760" cy="2670034"/>
          </a:xfrm>
          <a:prstGeom prst="rect">
            <a:avLst/>
          </a:prstGeom>
          <a:blipFill>
            <a:blip r:embed="rId3" cstate="print"/>
            <a:stretch>
              <a:fillRect/>
            </a:stretch>
          </a:blipFill>
        </p:spPr>
        <p:txBody>
          <a:bodyPr wrap="square" lIns="0" tIns="0" rIns="0" bIns="0" rtlCol="0"/>
          <a:lstStyle/>
          <a:p>
            <a:endParaRPr/>
          </a:p>
        </p:txBody>
      </p:sp>
      <p:pic>
        <p:nvPicPr>
          <p:cNvPr id="8" name="Picture 7"/>
          <p:cNvPicPr>
            <a:picLocks noChangeAspect="1"/>
          </p:cNvPicPr>
          <p:nvPr/>
        </p:nvPicPr>
        <p:blipFill>
          <a:blip r:embed="rId4"/>
          <a:stretch>
            <a:fillRect/>
          </a:stretch>
        </p:blipFill>
        <p:spPr>
          <a:xfrm>
            <a:off x="2200543" y="3187801"/>
            <a:ext cx="4030407" cy="2889298"/>
          </a:xfrm>
          <a:prstGeom prst="rect">
            <a:avLst/>
          </a:prstGeom>
        </p:spPr>
      </p:pic>
      <p:sp>
        <p:nvSpPr>
          <p:cNvPr id="1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3408664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576" y="5480992"/>
            <a:ext cx="1690618" cy="612304"/>
          </a:xfrm>
        </p:spPr>
        <p:txBody>
          <a:bodyPr/>
          <a:lstStyle/>
          <a:p>
            <a:r>
              <a:rPr lang="en-US" b="1" dirty="0" err="1" smtClean="0">
                <a:solidFill>
                  <a:srgbClr val="A50021"/>
                </a:solidFill>
              </a:rPr>
              <a:t>LHCb</a:t>
            </a:r>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74</a:t>
            </a:fld>
            <a:endParaRPr lang="en-US" altLang="x-none"/>
          </a:p>
        </p:txBody>
      </p:sp>
      <p:pic>
        <p:nvPicPr>
          <p:cNvPr id="7" name="Picture 4" descr="ttp://lhcb-public.web.cern.ch/lhcb-public/en/LHCb-outreach/multimedia/LHCbDetectorpngligh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966" y="846832"/>
            <a:ext cx="8392371" cy="45060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6"/>
          <p:cNvCxnSpPr/>
          <p:nvPr/>
        </p:nvCxnSpPr>
        <p:spPr bwMode="auto">
          <a:xfrm flipV="1">
            <a:off x="3028750" y="2959322"/>
            <a:ext cx="7384762" cy="1041229"/>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auto">
          <a:xfrm>
            <a:off x="9924410" y="2642062"/>
            <a:ext cx="832279" cy="400110"/>
          </a:xfrm>
          <a:prstGeom prst="rect">
            <a:avLst/>
          </a:prstGeom>
          <a:noFill/>
        </p:spPr>
        <p:txBody>
          <a:bodyPr wrap="none">
            <a:spAutoFit/>
          </a:bodyPr>
          <a:lstStyle/>
          <a:p>
            <a:pPr>
              <a:defRPr/>
            </a:pPr>
            <a:r>
              <a:rPr lang="en-GB" b="1">
                <a:solidFill>
                  <a:srgbClr val="FF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~20m</a:t>
            </a:r>
          </a:p>
        </p:txBody>
      </p:sp>
      <p:cxnSp>
        <p:nvCxnSpPr>
          <p:cNvPr id="10" name="Straight Arrow Connector 21"/>
          <p:cNvCxnSpPr/>
          <p:nvPr/>
        </p:nvCxnSpPr>
        <p:spPr bwMode="auto">
          <a:xfrm flipV="1">
            <a:off x="9662054" y="1293793"/>
            <a:ext cx="316427" cy="289074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23"/>
          <p:cNvSpPr txBox="1"/>
          <p:nvPr/>
        </p:nvSpPr>
        <p:spPr bwMode="auto">
          <a:xfrm>
            <a:off x="9786343" y="2146757"/>
            <a:ext cx="832279" cy="400110"/>
          </a:xfrm>
          <a:prstGeom prst="rect">
            <a:avLst/>
          </a:prstGeom>
          <a:noFill/>
        </p:spPr>
        <p:txBody>
          <a:bodyPr wrap="none">
            <a:spAutoFit/>
          </a:bodyPr>
          <a:lstStyle/>
          <a:p>
            <a:pPr>
              <a:defRPr/>
            </a:pPr>
            <a:r>
              <a:rPr lang="en-GB" b="1">
                <a:solidFill>
                  <a:srgbClr val="FF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~12m</a:t>
            </a:r>
          </a:p>
        </p:txBody>
      </p:sp>
      <p:cxnSp>
        <p:nvCxnSpPr>
          <p:cNvPr id="12" name="Straight Arrow Connector 24"/>
          <p:cNvCxnSpPr/>
          <p:nvPr/>
        </p:nvCxnSpPr>
        <p:spPr bwMode="auto">
          <a:xfrm flipV="1">
            <a:off x="4838830" y="3149466"/>
            <a:ext cx="4249738" cy="565150"/>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26"/>
          <p:cNvCxnSpPr/>
          <p:nvPr/>
        </p:nvCxnSpPr>
        <p:spPr bwMode="auto">
          <a:xfrm flipV="1">
            <a:off x="4838830" y="3396839"/>
            <a:ext cx="5392608" cy="293967"/>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31"/>
          <p:cNvSpPr txBox="1"/>
          <p:nvPr/>
        </p:nvSpPr>
        <p:spPr bwMode="auto">
          <a:xfrm>
            <a:off x="9263972" y="3459787"/>
            <a:ext cx="1428596" cy="369332"/>
          </a:xfrm>
          <a:prstGeom prst="rect">
            <a:avLst/>
          </a:prstGeom>
          <a:noFill/>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altLang="fr-FR" sz="1800" b="1">
                <a:solidFill>
                  <a:srgbClr val="FF0000"/>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10-300mrad</a:t>
            </a:r>
          </a:p>
        </p:txBody>
      </p:sp>
      <p:cxnSp>
        <p:nvCxnSpPr>
          <p:cNvPr id="15" name="Straight Connector 18"/>
          <p:cNvCxnSpPr/>
          <p:nvPr/>
        </p:nvCxnSpPr>
        <p:spPr bwMode="auto">
          <a:xfrm>
            <a:off x="9088568" y="3149466"/>
            <a:ext cx="1217810" cy="23315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Arrow Connector 34"/>
          <p:cNvCxnSpPr/>
          <p:nvPr/>
        </p:nvCxnSpPr>
        <p:spPr bwMode="auto">
          <a:xfrm flipV="1">
            <a:off x="4781680" y="1540742"/>
            <a:ext cx="4306888" cy="2173875"/>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41"/>
          <p:cNvCxnSpPr/>
          <p:nvPr/>
        </p:nvCxnSpPr>
        <p:spPr bwMode="auto">
          <a:xfrm>
            <a:off x="9088568" y="1513382"/>
            <a:ext cx="0" cy="163608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22"/>
          <p:cNvSpPr txBox="1"/>
          <p:nvPr/>
        </p:nvSpPr>
        <p:spPr bwMode="auto">
          <a:xfrm>
            <a:off x="1557811" y="4324454"/>
            <a:ext cx="2053767" cy="861774"/>
          </a:xfrm>
          <a:prstGeom prst="rect">
            <a:avLst/>
          </a:prstGeom>
          <a:solidFill>
            <a:schemeClr val="bg1"/>
          </a:solidFill>
          <a:ln w="12700">
            <a:solidFill>
              <a:srgbClr val="C00000"/>
            </a:solidFill>
          </a:ln>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altLang="fr-FR" sz="1400" b="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Vertex Detector</a:t>
            </a:r>
          </a:p>
          <a:p>
            <a:pPr eaLnBrk="1" hangingPunct="1"/>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reconstruct vertices</a:t>
            </a:r>
          </a:p>
          <a:p>
            <a:pPr eaLnBrk="1" hangingPunct="1"/>
            <a:r>
              <a:rPr lang="en-US"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decay time resolution: 45 fs</a:t>
            </a:r>
          </a:p>
          <a:p>
            <a:pPr eaLnBrk="1" hangingPunct="1"/>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IP resolution: 20 </a:t>
            </a:r>
            <a:r>
              <a:rPr lang="el-GR"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μ</a:t>
            </a:r>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m</a:t>
            </a:r>
          </a:p>
        </p:txBody>
      </p:sp>
      <p:sp>
        <p:nvSpPr>
          <p:cNvPr id="19" name="TextBox 25"/>
          <p:cNvSpPr txBox="1"/>
          <p:nvPr/>
        </p:nvSpPr>
        <p:spPr bwMode="auto">
          <a:xfrm>
            <a:off x="5080288" y="425480"/>
            <a:ext cx="1598515" cy="861774"/>
          </a:xfrm>
          <a:prstGeom prst="rect">
            <a:avLst/>
          </a:prstGeom>
          <a:solidFill>
            <a:schemeClr val="bg1"/>
          </a:solidFill>
          <a:ln w="12700">
            <a:solidFill>
              <a:srgbClr val="C00000"/>
            </a:solidFill>
          </a:ln>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altLang="fr-FR" sz="1400" b="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RICH detectors</a:t>
            </a:r>
          </a:p>
          <a:p>
            <a:pPr eaLnBrk="1" hangingPunct="1"/>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K/</a:t>
            </a:r>
            <a:r>
              <a:rPr lang="el-GR"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π/</a:t>
            </a:r>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p separation</a:t>
            </a:r>
          </a:p>
          <a:p>
            <a:pPr eaLnBrk="1" hangingPunct="1"/>
            <a:r>
              <a:rPr lang="el-GR"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ε(</a:t>
            </a:r>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K→K) ~ 95 %, </a:t>
            </a:r>
          </a:p>
          <a:p>
            <a:pPr eaLnBrk="1" hangingPunct="1"/>
            <a:r>
              <a:rPr lang="en-GB" altLang="fr-FR" sz="1200" err="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mis</a:t>
            </a:r>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-ID </a:t>
            </a:r>
            <a:r>
              <a:rPr lang="el-GR"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ε(π→</a:t>
            </a:r>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K) ~ 5 %</a:t>
            </a:r>
          </a:p>
        </p:txBody>
      </p:sp>
      <p:sp>
        <p:nvSpPr>
          <p:cNvPr id="20" name="TextBox 27"/>
          <p:cNvSpPr txBox="1"/>
          <p:nvPr/>
        </p:nvSpPr>
        <p:spPr bwMode="auto">
          <a:xfrm>
            <a:off x="4902282" y="4318893"/>
            <a:ext cx="1625766" cy="492443"/>
          </a:xfrm>
          <a:prstGeom prst="rect">
            <a:avLst/>
          </a:prstGeom>
          <a:solidFill>
            <a:schemeClr val="bg1"/>
          </a:solidFill>
          <a:ln w="12700">
            <a:solidFill>
              <a:srgbClr val="C00000"/>
            </a:solidFill>
          </a:ln>
        </p:spPr>
        <p:txBody>
          <a:bodyPr wrap="none">
            <a:spAutoFit/>
          </a:bodyPr>
          <a:lstStyle/>
          <a:p>
            <a:pPr>
              <a:defRPr/>
            </a:pPr>
            <a:r>
              <a:rPr lang="en-GB" sz="1400" b="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Dipole Magnet</a:t>
            </a:r>
          </a:p>
          <a:p>
            <a:pPr>
              <a:defRPr/>
            </a:pPr>
            <a:r>
              <a:rPr lang="en-GB"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bending power: 4 Tm</a:t>
            </a:r>
          </a:p>
        </p:txBody>
      </p:sp>
      <p:sp>
        <p:nvSpPr>
          <p:cNvPr id="21" name="TextBox 28"/>
          <p:cNvSpPr txBox="1"/>
          <p:nvPr/>
        </p:nvSpPr>
        <p:spPr bwMode="auto">
          <a:xfrm>
            <a:off x="4514530" y="5219751"/>
            <a:ext cx="2709396" cy="861774"/>
          </a:xfrm>
          <a:prstGeom prst="rect">
            <a:avLst/>
          </a:prstGeom>
          <a:solidFill>
            <a:schemeClr val="bg1"/>
          </a:solidFill>
          <a:ln w="12700">
            <a:solidFill>
              <a:srgbClr val="C00000"/>
            </a:solidFill>
          </a:ln>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altLang="fr-FR" sz="1400" b="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Tracking system: IT, TT and OT</a:t>
            </a:r>
          </a:p>
          <a:p>
            <a:pPr eaLnBrk="1" hangingPunct="1"/>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momentum resolution</a:t>
            </a:r>
          </a:p>
          <a:p>
            <a:pPr eaLnBrk="1" hangingPunct="1"/>
            <a:r>
              <a:rPr lang="el-GR"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Δ</a:t>
            </a:r>
            <a:r>
              <a:rPr lang="en-GB" altLang="fr-FR" sz="1200" i="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p</a:t>
            </a:r>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fr-FR" sz="1200" i="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p </a:t>
            </a:r>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0.4%–0.8%</a:t>
            </a:r>
          </a:p>
          <a:p>
            <a:pPr eaLnBrk="1" hangingPunct="1"/>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(5 </a:t>
            </a:r>
            <a:r>
              <a:rPr lang="en-GB" altLang="fr-FR" sz="1200" err="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GeV</a:t>
            </a:r>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/c – 100 </a:t>
            </a:r>
            <a:r>
              <a:rPr lang="en-GB" altLang="fr-FR" sz="1200" err="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GeV</a:t>
            </a:r>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/c)</a:t>
            </a:r>
          </a:p>
        </p:txBody>
      </p:sp>
      <p:sp>
        <p:nvSpPr>
          <p:cNvPr id="22" name="Rectangle 23"/>
          <p:cNvSpPr/>
          <p:nvPr/>
        </p:nvSpPr>
        <p:spPr bwMode="auto">
          <a:xfrm>
            <a:off x="7776565" y="5139684"/>
            <a:ext cx="2624007" cy="861774"/>
          </a:xfrm>
          <a:prstGeom prst="rect">
            <a:avLst/>
          </a:prstGeom>
          <a:solidFill>
            <a:schemeClr val="bg1"/>
          </a:solidFill>
          <a:ln w="12700">
            <a:solidFill>
              <a:srgbClr val="C00000"/>
            </a:solidFill>
          </a:ln>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altLang="fr-FR" sz="1400" b="1">
                <a:solidFill>
                  <a:schemeClr val="accent2">
                    <a:lumMod val="75000"/>
                  </a:schemeClr>
                </a:solidFill>
                <a:latin typeface="Calibri" charset="0"/>
              </a:rPr>
              <a:t>Calorimeters (ECAL, HCAL)</a:t>
            </a:r>
          </a:p>
          <a:p>
            <a:pPr eaLnBrk="1" hangingPunct="1"/>
            <a:r>
              <a:rPr lang="en-GB" altLang="fr-FR" sz="1200">
                <a:solidFill>
                  <a:schemeClr val="accent2">
                    <a:lumMod val="75000"/>
                  </a:schemeClr>
                </a:solidFill>
                <a:latin typeface="Calibri" charset="0"/>
              </a:rPr>
              <a:t>energy measurement</a:t>
            </a:r>
          </a:p>
          <a:p>
            <a:pPr eaLnBrk="1" hangingPunct="1"/>
            <a:r>
              <a:rPr lang="en-GB" altLang="fr-FR" sz="1200">
                <a:solidFill>
                  <a:schemeClr val="accent2">
                    <a:lumMod val="75000"/>
                  </a:schemeClr>
                </a:solidFill>
                <a:latin typeface="Calibri" charset="0"/>
              </a:rPr>
              <a:t>e/</a:t>
            </a:r>
            <a:r>
              <a:rPr lang="el-GR" altLang="fr-FR" sz="1200">
                <a:solidFill>
                  <a:schemeClr val="accent2">
                    <a:lumMod val="75000"/>
                  </a:schemeClr>
                </a:solidFill>
                <a:latin typeface="Calibri" charset="0"/>
              </a:rPr>
              <a:t>γ</a:t>
            </a:r>
            <a:r>
              <a:rPr lang="en-GB" altLang="fr-FR" sz="1200">
                <a:solidFill>
                  <a:schemeClr val="accent2">
                    <a:lumMod val="75000"/>
                  </a:schemeClr>
                </a:solidFill>
                <a:latin typeface="Calibri" charset="0"/>
              </a:rPr>
              <a:t> identification</a:t>
            </a:r>
          </a:p>
          <a:p>
            <a:pPr eaLnBrk="1" hangingPunct="1"/>
            <a:r>
              <a:rPr lang="pt-BR" altLang="fr-FR" sz="1200">
                <a:solidFill>
                  <a:schemeClr val="accent2">
                    <a:lumMod val="75000"/>
                  </a:schemeClr>
                </a:solidFill>
                <a:latin typeface="Calibri" charset="0"/>
              </a:rPr>
              <a:t>ΔE/E = 1 % ⨁10 %/√E (GeV)</a:t>
            </a:r>
            <a:endParaRPr lang="en-GB" altLang="fr-FR" sz="1200">
              <a:solidFill>
                <a:schemeClr val="accent2">
                  <a:lumMod val="75000"/>
                </a:schemeClr>
              </a:solidFill>
              <a:latin typeface="Calibri" charset="0"/>
            </a:endParaRPr>
          </a:p>
        </p:txBody>
      </p:sp>
      <p:sp>
        <p:nvSpPr>
          <p:cNvPr id="23" name="TextBox 30"/>
          <p:cNvSpPr txBox="1"/>
          <p:nvPr/>
        </p:nvSpPr>
        <p:spPr bwMode="auto">
          <a:xfrm>
            <a:off x="7970002" y="188640"/>
            <a:ext cx="2268570" cy="677108"/>
          </a:xfrm>
          <a:prstGeom prst="rect">
            <a:avLst/>
          </a:prstGeom>
          <a:solidFill>
            <a:schemeClr val="bg1"/>
          </a:solidFill>
          <a:ln w="12700">
            <a:solidFill>
              <a:srgbClr val="C00000"/>
            </a:solidFill>
          </a:ln>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fr-FR" sz="1400" b="1" err="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Muon</a:t>
            </a:r>
            <a:r>
              <a:rPr lang="en-US" altLang="fr-FR" sz="1400" b="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system</a:t>
            </a:r>
          </a:p>
          <a:p>
            <a:pPr eaLnBrk="1" hangingPunct="1"/>
            <a:r>
              <a:rPr lang="el-GR"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μ</a:t>
            </a:r>
            <a:r>
              <a:rPr lang="en-US"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identification </a:t>
            </a:r>
            <a:r>
              <a:rPr lang="el-GR"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ε(</a:t>
            </a:r>
            <a:r>
              <a:rPr lang="el-GR" altLang="fr-FR" sz="1200" err="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μ→μ</a:t>
            </a:r>
            <a:r>
              <a:rPr lang="el-GR"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 97 %, </a:t>
            </a:r>
            <a:endPar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r>
              <a:rPr lang="en-GB" altLang="fr-FR" sz="1200" err="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mis</a:t>
            </a:r>
            <a:r>
              <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-ID </a:t>
            </a:r>
            <a:r>
              <a:rPr lang="el-GR"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ε(</a:t>
            </a:r>
            <a:r>
              <a:rPr lang="el-GR" altLang="fr-FR" sz="1200" err="1">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π→μ</a:t>
            </a:r>
            <a:r>
              <a:rPr lang="el-GR"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 1-3 %</a:t>
            </a:r>
            <a:endParaRPr lang="en-GB" altLang="fr-FR" sz="1200">
              <a:solidFill>
                <a:schemeClr val="accent2">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4" name="Group 32"/>
          <p:cNvGrpSpPr>
            <a:grpSpLocks/>
          </p:cNvGrpSpPr>
          <p:nvPr/>
        </p:nvGrpSpPr>
        <p:grpSpPr bwMode="auto">
          <a:xfrm>
            <a:off x="4126996" y="948824"/>
            <a:ext cx="990713" cy="1381343"/>
            <a:chOff x="2677542" y="3429000"/>
            <a:chExt cx="582567" cy="818198"/>
          </a:xfrm>
        </p:grpSpPr>
        <p:cxnSp>
          <p:nvCxnSpPr>
            <p:cNvPr id="25" name="Straight Arrow Connector 33"/>
            <p:cNvCxnSpPr/>
            <p:nvPr/>
          </p:nvCxnSpPr>
          <p:spPr>
            <a:xfrm>
              <a:off x="2677853" y="3429312"/>
              <a:ext cx="0" cy="818508"/>
            </a:xfrm>
            <a:prstGeom prst="straightConnector1">
              <a:avLst/>
            </a:prstGeom>
            <a:ln w="25400">
              <a:solidFill>
                <a:schemeClr val="bg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35"/>
            <p:cNvCxnSpPr/>
            <p:nvPr/>
          </p:nvCxnSpPr>
          <p:spPr>
            <a:xfrm>
              <a:off x="2677853" y="3429312"/>
              <a:ext cx="581557" cy="0"/>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36"/>
          <p:cNvGrpSpPr>
            <a:grpSpLocks/>
          </p:cNvGrpSpPr>
          <p:nvPr/>
        </p:nvGrpSpPr>
        <p:grpSpPr bwMode="auto">
          <a:xfrm>
            <a:off x="6678803" y="971031"/>
            <a:ext cx="651420" cy="849156"/>
            <a:chOff x="4371806" y="3429000"/>
            <a:chExt cx="392556" cy="432048"/>
          </a:xfrm>
        </p:grpSpPr>
        <p:cxnSp>
          <p:nvCxnSpPr>
            <p:cNvPr id="28" name="Straight Arrow Connector 37"/>
            <p:cNvCxnSpPr/>
            <p:nvPr/>
          </p:nvCxnSpPr>
          <p:spPr>
            <a:xfrm>
              <a:off x="4764845" y="3429793"/>
              <a:ext cx="0" cy="432112"/>
            </a:xfrm>
            <a:prstGeom prst="straightConnector1">
              <a:avLst/>
            </a:prstGeom>
            <a:ln w="25400">
              <a:solidFill>
                <a:schemeClr val="bg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38"/>
            <p:cNvCxnSpPr/>
            <p:nvPr/>
          </p:nvCxnSpPr>
          <p:spPr>
            <a:xfrm>
              <a:off x="4371947" y="3429793"/>
              <a:ext cx="392898" cy="0"/>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39"/>
          <p:cNvGrpSpPr>
            <a:grpSpLocks/>
          </p:cNvGrpSpPr>
          <p:nvPr/>
        </p:nvGrpSpPr>
        <p:grpSpPr bwMode="auto">
          <a:xfrm>
            <a:off x="4543234" y="3511118"/>
            <a:ext cx="45719" cy="1759677"/>
            <a:chOff x="3275856" y="5468452"/>
            <a:chExt cx="1777417" cy="418111"/>
          </a:xfrm>
        </p:grpSpPr>
        <p:cxnSp>
          <p:nvCxnSpPr>
            <p:cNvPr id="31" name="Straight Arrow Connector 40"/>
            <p:cNvCxnSpPr/>
            <p:nvPr/>
          </p:nvCxnSpPr>
          <p:spPr>
            <a:xfrm flipV="1">
              <a:off x="3275317" y="5469062"/>
              <a:ext cx="0" cy="417277"/>
            </a:xfrm>
            <a:prstGeom prst="straightConnector1">
              <a:avLst/>
            </a:prstGeom>
            <a:ln w="25400">
              <a:solidFill>
                <a:schemeClr val="bg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42"/>
            <p:cNvCxnSpPr/>
            <p:nvPr/>
          </p:nvCxnSpPr>
          <p:spPr>
            <a:xfrm>
              <a:off x="3275317" y="5877065"/>
              <a:ext cx="1777559" cy="9273"/>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Arrow Connector 43"/>
          <p:cNvCxnSpPr/>
          <p:nvPr/>
        </p:nvCxnSpPr>
        <p:spPr bwMode="auto">
          <a:xfrm flipV="1">
            <a:off x="6721131" y="4111186"/>
            <a:ext cx="257862" cy="1075042"/>
          </a:xfrm>
          <a:prstGeom prst="straightConnector1">
            <a:avLst/>
          </a:prstGeom>
          <a:ln w="25400">
            <a:solidFill>
              <a:schemeClr val="bg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44"/>
          <p:cNvCxnSpPr/>
          <p:nvPr/>
        </p:nvCxnSpPr>
        <p:spPr bwMode="auto">
          <a:xfrm flipH="1" flipV="1">
            <a:off x="7690575" y="4184542"/>
            <a:ext cx="263630" cy="945547"/>
          </a:xfrm>
          <a:prstGeom prst="straightConnector1">
            <a:avLst/>
          </a:prstGeom>
          <a:ln w="25400">
            <a:solidFill>
              <a:schemeClr val="bg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45"/>
          <p:cNvCxnSpPr>
            <a:stCxn id="25" idx="2"/>
          </p:cNvCxnSpPr>
          <p:nvPr/>
        </p:nvCxnSpPr>
        <p:spPr bwMode="auto">
          <a:xfrm>
            <a:off x="9104287" y="865749"/>
            <a:ext cx="50826" cy="331187"/>
          </a:xfrm>
          <a:prstGeom prst="straightConnector1">
            <a:avLst/>
          </a:prstGeom>
          <a:ln w="254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47"/>
          <p:cNvCxnSpPr/>
          <p:nvPr/>
        </p:nvCxnSpPr>
        <p:spPr bwMode="auto">
          <a:xfrm flipV="1">
            <a:off x="2351584" y="3266044"/>
            <a:ext cx="864096" cy="1052849"/>
          </a:xfrm>
          <a:prstGeom prst="straightConnector1">
            <a:avLst/>
          </a:prstGeom>
          <a:ln w="25400">
            <a:solidFill>
              <a:schemeClr val="bg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7" name="Picture 6" descr="ttp://lhcb.web.cern.ch/lhcb/speakersbureau/html/bb_ProductionAngles/14_eta_col_ac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2283" y="349940"/>
            <a:ext cx="2208173" cy="20999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8" name="ZoneTexte 52"/>
              <p:cNvSpPr txBox="1"/>
              <p:nvPr/>
            </p:nvSpPr>
            <p:spPr>
              <a:xfrm>
                <a:off x="1835086" y="217677"/>
                <a:ext cx="1608133" cy="344261"/>
              </a:xfrm>
              <a:prstGeom prst="rect">
                <a:avLst/>
              </a:prstGeom>
              <a:noFill/>
            </p:spPr>
            <p:txBody>
              <a:bodyPr wrap="none" rtlCol="0">
                <a:spAutoFit/>
              </a:bodyPr>
              <a:lstStyle/>
              <a:p>
                <a:r>
                  <a:rPr lang="fr-FR" sz="1600" b="1" i="1">
                    <a:solidFill>
                      <a:schemeClr val="accent2">
                        <a:lumMod val="75000"/>
                      </a:schemeClr>
                    </a:solidFill>
                  </a:rPr>
                  <a:t>b</a:t>
                </a:r>
                <a14:m>
                  <m:oMath xmlns:m="http://schemas.openxmlformats.org/officeDocument/2006/math">
                    <m:acc>
                      <m:accPr>
                        <m:chr m:val="̅"/>
                        <m:ctrlPr>
                          <a:rPr lang="fr-FR" sz="1600" b="1" i="1">
                            <a:solidFill>
                              <a:schemeClr val="accent2">
                                <a:lumMod val="75000"/>
                              </a:schemeClr>
                            </a:solidFill>
                            <a:latin typeface="Cambria Math" charset="0"/>
                          </a:rPr>
                        </m:ctrlPr>
                      </m:accPr>
                      <m:e>
                        <m:r>
                          <a:rPr lang="en-US" sz="1600" b="1" i="1">
                            <a:solidFill>
                              <a:schemeClr val="accent2">
                                <a:lumMod val="75000"/>
                              </a:schemeClr>
                            </a:solidFill>
                            <a:latin typeface="Cambria Math" charset="0"/>
                          </a:rPr>
                          <m:t>𝒃</m:t>
                        </m:r>
                      </m:e>
                    </m:acc>
                  </m:oMath>
                </a14:m>
                <a:r>
                  <a:rPr lang="fr-FR" sz="1600" b="1">
                    <a:solidFill>
                      <a:schemeClr val="accent2">
                        <a:lumMod val="75000"/>
                      </a:schemeClr>
                    </a:solidFill>
                  </a:rPr>
                  <a:t> </a:t>
                </a:r>
                <a:r>
                  <a:rPr lang="fr-FR" sz="1600" b="1" err="1">
                    <a:solidFill>
                      <a:schemeClr val="accent2">
                        <a:lumMod val="75000"/>
                      </a:schemeClr>
                    </a:solidFill>
                  </a:rPr>
                  <a:t>acceptance</a:t>
                </a:r>
                <a:endParaRPr lang="fr-FR" sz="1600" b="1">
                  <a:solidFill>
                    <a:schemeClr val="accent2">
                      <a:lumMod val="75000"/>
                    </a:schemeClr>
                  </a:solidFill>
                </a:endParaRPr>
              </a:p>
            </p:txBody>
          </p:sp>
        </mc:Choice>
        <mc:Fallback xmlns="">
          <p:sp>
            <p:nvSpPr>
              <p:cNvPr id="38" name="ZoneTexte 52"/>
              <p:cNvSpPr txBox="1">
                <a:spLocks noRot="1" noChangeAspect="1" noMove="1" noResize="1" noEditPoints="1" noAdjustHandles="1" noChangeArrowheads="1" noChangeShapeType="1" noTextEdit="1"/>
              </p:cNvSpPr>
              <p:nvPr/>
            </p:nvSpPr>
            <p:spPr>
              <a:xfrm>
                <a:off x="311085" y="217676"/>
                <a:ext cx="1608133" cy="344261"/>
              </a:xfrm>
              <a:prstGeom prst="rect">
                <a:avLst/>
              </a:prstGeom>
              <a:blipFill rotWithShape="0">
                <a:blip r:embed="rId4"/>
                <a:stretch>
                  <a:fillRect l="-1894" t="-3571" b="-23214"/>
                </a:stretch>
              </a:blipFill>
            </p:spPr>
            <p:txBody>
              <a:bodyPr/>
              <a:lstStyle/>
              <a:p>
                <a:r>
                  <a:rPr lang="en-US">
                    <a:noFill/>
                  </a:rPr>
                  <a:t> </a:t>
                </a:r>
              </a:p>
            </p:txBody>
          </p:sp>
        </mc:Fallback>
      </mc:AlternateContent>
      <p:sp>
        <p:nvSpPr>
          <p:cNvPr id="39" name="TextBox 31"/>
          <p:cNvSpPr txBox="1"/>
          <p:nvPr/>
        </p:nvSpPr>
        <p:spPr bwMode="auto">
          <a:xfrm>
            <a:off x="7726517" y="1269218"/>
            <a:ext cx="1428596" cy="369332"/>
          </a:xfrm>
          <a:prstGeom prst="rect">
            <a:avLst/>
          </a:prstGeom>
          <a:noFill/>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altLang="fr-FR" sz="1800" b="1">
                <a:solidFill>
                  <a:srgbClr val="FF0000"/>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10-250mrad</a:t>
            </a:r>
          </a:p>
        </p:txBody>
      </p:sp>
      <p:sp>
        <p:nvSpPr>
          <p:cNvPr id="40" name="Rectangle 49"/>
          <p:cNvSpPr/>
          <p:nvPr/>
        </p:nvSpPr>
        <p:spPr bwMode="auto">
          <a:xfrm>
            <a:off x="8368938" y="4063499"/>
            <a:ext cx="2165399" cy="861774"/>
          </a:xfrm>
          <a:prstGeom prst="rect">
            <a:avLst/>
          </a:prstGeom>
          <a:solidFill>
            <a:schemeClr val="bg1"/>
          </a:solidFill>
          <a:ln w="12700">
            <a:solidFill>
              <a:srgbClr val="C00000"/>
            </a:solidFill>
          </a:ln>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altLang="fr-FR" sz="1400" b="1">
                <a:solidFill>
                  <a:schemeClr val="accent2">
                    <a:lumMod val="75000"/>
                  </a:schemeClr>
                </a:solidFill>
                <a:latin typeface="Calibri" charset="0"/>
              </a:rPr>
              <a:t>+ Herschel</a:t>
            </a:r>
          </a:p>
          <a:p>
            <a:pPr eaLnBrk="1" hangingPunct="1"/>
            <a:r>
              <a:rPr lang="en-GB" altLang="fr-FR" sz="1200">
                <a:solidFill>
                  <a:schemeClr val="accent2">
                    <a:lumMod val="75000"/>
                  </a:schemeClr>
                </a:solidFill>
                <a:latin typeface="Calibri" charset="0"/>
              </a:rPr>
              <a:t>energy measurement</a:t>
            </a:r>
          </a:p>
          <a:p>
            <a:pPr eaLnBrk="1" hangingPunct="1"/>
            <a:r>
              <a:rPr lang="en-GB" altLang="fr-FR" sz="1200">
                <a:solidFill>
                  <a:schemeClr val="accent2">
                    <a:lumMod val="75000"/>
                  </a:schemeClr>
                </a:solidFill>
                <a:latin typeface="Calibri" charset="0"/>
              </a:rPr>
              <a:t>e/</a:t>
            </a:r>
            <a:r>
              <a:rPr lang="el-GR" altLang="fr-FR" sz="1200">
                <a:solidFill>
                  <a:schemeClr val="accent2">
                    <a:lumMod val="75000"/>
                  </a:schemeClr>
                </a:solidFill>
                <a:latin typeface="Calibri" charset="0"/>
              </a:rPr>
              <a:t>γ</a:t>
            </a:r>
            <a:r>
              <a:rPr lang="en-GB" altLang="fr-FR" sz="1200">
                <a:solidFill>
                  <a:schemeClr val="accent2">
                    <a:lumMod val="75000"/>
                  </a:schemeClr>
                </a:solidFill>
                <a:latin typeface="Calibri" charset="0"/>
              </a:rPr>
              <a:t> identification</a:t>
            </a:r>
          </a:p>
          <a:p>
            <a:pPr eaLnBrk="1" hangingPunct="1"/>
            <a:r>
              <a:rPr lang="pt-BR" altLang="fr-FR" sz="1200">
                <a:solidFill>
                  <a:schemeClr val="accent2">
                    <a:lumMod val="75000"/>
                  </a:schemeClr>
                </a:solidFill>
                <a:latin typeface="Calibri" charset="0"/>
              </a:rPr>
              <a:t>ΔE/E = 1 % ⨁10 %/√E (GeV)</a:t>
            </a:r>
            <a:endParaRPr lang="en-GB" altLang="fr-FR" sz="1200">
              <a:solidFill>
                <a:schemeClr val="accent2">
                  <a:lumMod val="75000"/>
                </a:schemeClr>
              </a:solidFill>
              <a:latin typeface="Calibri" charset="0"/>
            </a:endParaRPr>
          </a:p>
        </p:txBody>
      </p:sp>
      <p:sp>
        <p:nvSpPr>
          <p:cNvPr id="41" name="38 CuadroTexto"/>
          <p:cNvSpPr txBox="1"/>
          <p:nvPr/>
        </p:nvSpPr>
        <p:spPr>
          <a:xfrm>
            <a:off x="6017831" y="118223"/>
            <a:ext cx="1891737" cy="288032"/>
          </a:xfrm>
          <a:prstGeom prst="rect">
            <a:avLst/>
          </a:prstGeom>
          <a:solidFill>
            <a:schemeClr val="accent3">
              <a:lumMod val="40000"/>
              <a:lumOff val="60000"/>
            </a:schemeClr>
          </a:solidFill>
        </p:spPr>
        <p:txBody>
          <a:bodyPr>
            <a:normAutofit fontScale="55000" lnSpcReduction="20000"/>
          </a:bodyPr>
          <a:lstStyle/>
          <a:p>
            <a:pPr>
              <a:defRPr/>
            </a:pPr>
            <a:r>
              <a:rPr lang="fr-FR" b="1">
                <a:solidFill>
                  <a:schemeClr val="tx2">
                    <a:lumMod val="75000"/>
                  </a:schemeClr>
                </a:solidFill>
                <a:latin typeface="+mj-lt"/>
                <a:cs typeface="Arial" charset="0"/>
              </a:rPr>
              <a:t>JINST 3 (2008) S08005</a:t>
            </a:r>
          </a:p>
        </p:txBody>
      </p:sp>
      <p:sp>
        <p:nvSpPr>
          <p:cNvPr id="42"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43"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1281538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756320"/>
          </a:xfrm>
        </p:spPr>
        <p:txBody>
          <a:bodyPr/>
          <a:lstStyle/>
          <a:p>
            <a:r>
              <a:rPr lang="en-US" b="1" dirty="0" err="1" smtClean="0">
                <a:solidFill>
                  <a:srgbClr val="A50021"/>
                </a:solidFill>
              </a:rPr>
              <a:t>LHCb</a:t>
            </a:r>
            <a:r>
              <a:rPr lang="en-US" b="1" dirty="0" smtClean="0">
                <a:solidFill>
                  <a:srgbClr val="A50021"/>
                </a:solidFill>
              </a:rPr>
              <a:t> </a:t>
            </a:r>
            <a:r>
              <a:rPr lang="en-US" b="1" dirty="0" err="1" smtClean="0">
                <a:solidFill>
                  <a:srgbClr val="A50021"/>
                </a:solidFill>
              </a:rPr>
              <a:t>Velo</a:t>
            </a:r>
            <a:endParaRPr lang="en-US" dirty="0"/>
          </a:p>
        </p:txBody>
      </p:sp>
      <p:sp>
        <p:nvSpPr>
          <p:cNvPr id="3" name="Content Placeholder 2"/>
          <p:cNvSpPr>
            <a:spLocks noGrp="1"/>
          </p:cNvSpPr>
          <p:nvPr>
            <p:ph idx="1"/>
          </p:nvPr>
        </p:nvSpPr>
        <p:spPr>
          <a:xfrm>
            <a:off x="1629104" y="800944"/>
            <a:ext cx="4178865" cy="5292352"/>
          </a:xfrm>
        </p:spPr>
        <p:txBody>
          <a:bodyPr>
            <a:normAutofit fontScale="92500" lnSpcReduction="20000"/>
          </a:bodyPr>
          <a:lstStyle/>
          <a:p>
            <a:r>
              <a:rPr lang="en-US" dirty="0" smtClean="0"/>
              <a:t>One of the mains characteristics of </a:t>
            </a:r>
            <a:r>
              <a:rPr lang="en-US" dirty="0" err="1" smtClean="0"/>
              <a:t>LHCb</a:t>
            </a:r>
            <a:r>
              <a:rPr lang="en-US" dirty="0" smtClean="0"/>
              <a:t> is its capability of resolving secondary vertices.</a:t>
            </a:r>
          </a:p>
          <a:p>
            <a:r>
              <a:rPr lang="en-US" dirty="0" smtClean="0"/>
              <a:t>This is possible thanks to the Vertex Locator detector.</a:t>
            </a:r>
          </a:p>
          <a:p>
            <a:pPr>
              <a:lnSpc>
                <a:spcPct val="90000"/>
              </a:lnSpc>
            </a:pPr>
            <a:r>
              <a:rPr lang="en-US" altLang="x-none" sz="2800" dirty="0"/>
              <a:t>21 modules per half + 2 Pile Up sensors</a:t>
            </a:r>
          </a:p>
          <a:p>
            <a:pPr>
              <a:lnSpc>
                <a:spcPct val="90000"/>
              </a:lnSpc>
            </a:pPr>
            <a:r>
              <a:rPr lang="en-US" altLang="x-none" sz="2800" dirty="0"/>
              <a:t>Per module, one R and one </a:t>
            </a:r>
            <a:r>
              <a:rPr lang="el-GR" altLang="x-none" sz="2800" dirty="0">
                <a:ea typeface="Arial" charset="0"/>
                <a:cs typeface="Arial" charset="0"/>
              </a:rPr>
              <a:t>Φ</a:t>
            </a:r>
            <a:r>
              <a:rPr lang="en-US" altLang="x-none" sz="2800" dirty="0">
                <a:ea typeface="Arial" charset="0"/>
                <a:cs typeface="Arial" charset="0"/>
              </a:rPr>
              <a:t> sensor</a:t>
            </a:r>
            <a:endParaRPr lang="en-US" altLang="x-none" sz="2800" dirty="0"/>
          </a:p>
          <a:p>
            <a:pPr lvl="1">
              <a:lnSpc>
                <a:spcPct val="90000"/>
              </a:lnSpc>
            </a:pPr>
            <a:r>
              <a:rPr lang="en-US" altLang="x-none" sz="2400" dirty="0"/>
              <a:t>Silicon strip sensors</a:t>
            </a:r>
          </a:p>
          <a:p>
            <a:pPr lvl="1">
              <a:lnSpc>
                <a:spcPct val="90000"/>
              </a:lnSpc>
            </a:pPr>
            <a:r>
              <a:rPr lang="en-US" altLang="x-none" sz="2400" dirty="0"/>
              <a:t>2048 channels </a:t>
            </a:r>
          </a:p>
          <a:p>
            <a:pPr lvl="1">
              <a:lnSpc>
                <a:spcPct val="90000"/>
              </a:lnSpc>
            </a:pPr>
            <a:r>
              <a:rPr lang="en-US" altLang="x-none" sz="2400" dirty="0"/>
              <a:t>300 </a:t>
            </a:r>
            <a:r>
              <a:rPr lang="el-GR" altLang="x-none" sz="2400" dirty="0">
                <a:ea typeface="Arial" charset="0"/>
                <a:cs typeface="Arial" charset="0"/>
              </a:rPr>
              <a:t>μ</a:t>
            </a:r>
            <a:r>
              <a:rPr lang="en-US" altLang="x-none" sz="2400" dirty="0">
                <a:ea typeface="Arial" charset="0"/>
                <a:cs typeface="Arial" charset="0"/>
              </a:rPr>
              <a:t>m thick</a:t>
            </a:r>
            <a:endParaRPr lang="en-US" altLang="x-none" sz="2400"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75</a:t>
            </a:fld>
            <a:endParaRPr lang="en-US" altLang="x-none"/>
          </a:p>
        </p:txBody>
      </p:sp>
      <p:pic>
        <p:nvPicPr>
          <p:cNvPr id="7" name="Picture 32" descr="detectorsup_detectorbo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985" y="1844824"/>
            <a:ext cx="4649611" cy="3608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3067050"/>
            <a:ext cx="40386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3219450"/>
            <a:ext cx="40386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75" y="3371850"/>
            <a:ext cx="4038600" cy="2190750"/>
          </a:xfrm>
          <a:prstGeom prst="rect">
            <a:avLst/>
          </a:prstGeom>
          <a:noFill/>
          <a:extLst>
            <a:ext uri="{909E8E84-426E-40DD-AFC4-6F175D3DCCD1}">
              <a14:hiddenFill xmlns:a14="http://schemas.microsoft.com/office/drawing/2010/main">
                <a:solidFill>
                  <a:srgbClr val="FFFFFF"/>
                </a:solidFill>
              </a14:hiddenFill>
            </a:ext>
          </a:extLst>
        </p:spPr>
      </p:pic>
      <p:sp>
        <p:nvSpPr>
          <p:cNvPr id="11"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92851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98" name="Picture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2719784"/>
            <a:ext cx="4038600" cy="2190750"/>
          </a:xfrm>
          <a:prstGeom prst="rect">
            <a:avLst/>
          </a:prstGeom>
          <a:noFill/>
          <a:extLst>
            <a:ext uri="{909E8E84-426E-40DD-AFC4-6F175D3DCCD1}">
              <a14:hiddenFill xmlns:a14="http://schemas.microsoft.com/office/drawing/2010/main">
                <a:solidFill>
                  <a:srgbClr val="FFFFFF"/>
                </a:solidFill>
              </a14:hiddenFill>
            </a:ext>
          </a:extLst>
        </p:spPr>
      </p:pic>
      <p:sp>
        <p:nvSpPr>
          <p:cNvPr id="104450" name="Rectangle 2"/>
          <p:cNvSpPr>
            <a:spLocks noGrp="1" noChangeArrowheads="1"/>
          </p:cNvSpPr>
          <p:nvPr>
            <p:ph type="title"/>
          </p:nvPr>
        </p:nvSpPr>
        <p:spPr>
          <a:xfrm>
            <a:off x="6248400" y="260648"/>
            <a:ext cx="4052888" cy="804862"/>
          </a:xfrm>
        </p:spPr>
        <p:txBody>
          <a:bodyPr/>
          <a:lstStyle/>
          <a:p>
            <a:r>
              <a:rPr lang="en-US" b="1" dirty="0" err="1">
                <a:solidFill>
                  <a:srgbClr val="A50021"/>
                </a:solidFill>
              </a:rPr>
              <a:t>LHCb</a:t>
            </a:r>
            <a:r>
              <a:rPr lang="en-US" b="1" dirty="0">
                <a:solidFill>
                  <a:srgbClr val="A50021"/>
                </a:solidFill>
              </a:rPr>
              <a:t> </a:t>
            </a:r>
            <a:r>
              <a:rPr lang="en-US" b="1" dirty="0" err="1">
                <a:solidFill>
                  <a:srgbClr val="A50021"/>
                </a:solidFill>
              </a:rPr>
              <a:t>Velo</a:t>
            </a:r>
            <a:endParaRPr lang="en-US" altLang="x-none" dirty="0"/>
          </a:p>
        </p:txBody>
      </p:sp>
      <p:sp>
        <p:nvSpPr>
          <p:cNvPr id="104451" name="Rectangle 3"/>
          <p:cNvSpPr>
            <a:spLocks noGrp="1" noChangeArrowheads="1"/>
          </p:cNvSpPr>
          <p:nvPr>
            <p:ph type="body" idx="1"/>
          </p:nvPr>
        </p:nvSpPr>
        <p:spPr>
          <a:xfrm>
            <a:off x="1905000" y="548680"/>
            <a:ext cx="3657600" cy="5487888"/>
          </a:xfrm>
        </p:spPr>
        <p:txBody>
          <a:bodyPr>
            <a:normAutofit fontScale="92500" lnSpcReduction="10000"/>
          </a:bodyPr>
          <a:lstStyle/>
          <a:p>
            <a:pPr>
              <a:lnSpc>
                <a:spcPct val="80000"/>
              </a:lnSpc>
            </a:pPr>
            <a:endParaRPr lang="en-US" altLang="x-none" sz="2800" dirty="0"/>
          </a:p>
          <a:p>
            <a:pPr>
              <a:lnSpc>
                <a:spcPct val="80000"/>
              </a:lnSpc>
            </a:pPr>
            <a:r>
              <a:rPr lang="en-US" sz="2800" dirty="0"/>
              <a:t>One of the mains characteristics of </a:t>
            </a:r>
            <a:r>
              <a:rPr lang="en-US" sz="2800" dirty="0" err="1"/>
              <a:t>LHCb</a:t>
            </a:r>
            <a:r>
              <a:rPr lang="en-US" sz="2800" dirty="0"/>
              <a:t> is its capability of resolving secondary vertices.</a:t>
            </a:r>
          </a:p>
          <a:p>
            <a:pPr>
              <a:lnSpc>
                <a:spcPct val="80000"/>
              </a:lnSpc>
            </a:pPr>
            <a:r>
              <a:rPr lang="en-US" altLang="x-none" sz="2800" dirty="0"/>
              <a:t>Detector divided in two halves</a:t>
            </a:r>
          </a:p>
          <a:p>
            <a:pPr>
              <a:lnSpc>
                <a:spcPct val="80000"/>
              </a:lnSpc>
            </a:pPr>
            <a:r>
              <a:rPr lang="en-US" altLang="x-none" sz="2800" dirty="0"/>
              <a:t>Sensors placed in vacuum, separated from LHC by an RF foil</a:t>
            </a:r>
          </a:p>
          <a:p>
            <a:pPr>
              <a:lnSpc>
                <a:spcPct val="80000"/>
              </a:lnSpc>
            </a:pPr>
            <a:r>
              <a:rPr lang="en-US" altLang="x-none" sz="2800" dirty="0"/>
              <a:t>Entire half can be moved </a:t>
            </a:r>
          </a:p>
          <a:p>
            <a:pPr lvl="1">
              <a:lnSpc>
                <a:spcPct val="80000"/>
              </a:lnSpc>
            </a:pPr>
            <a:r>
              <a:rPr lang="en-US" altLang="x-none" sz="2400" dirty="0"/>
              <a:t>Beam position unknown</a:t>
            </a:r>
          </a:p>
          <a:p>
            <a:pPr lvl="1">
              <a:lnSpc>
                <a:spcPct val="80000"/>
              </a:lnSpc>
            </a:pPr>
            <a:r>
              <a:rPr lang="en-US" altLang="x-none" sz="2400" dirty="0"/>
              <a:t>Beam halo during injection</a:t>
            </a:r>
          </a:p>
        </p:txBody>
      </p:sp>
      <p:pic>
        <p:nvPicPr>
          <p:cNvPr id="104478" name="Picture 30" descr="detectorsup_detectorbo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600000">
            <a:off x="5643564" y="1633934"/>
            <a:ext cx="5024437" cy="3898900"/>
          </a:xfrm>
          <a:prstGeom prst="rect">
            <a:avLst/>
          </a:prstGeom>
          <a:noFill/>
          <a:extLst>
            <a:ext uri="{909E8E84-426E-40DD-AFC4-6F175D3DCCD1}">
              <a14:hiddenFill xmlns:a14="http://schemas.microsoft.com/office/drawing/2010/main">
                <a:solidFill>
                  <a:srgbClr val="FFFFFF"/>
                </a:solidFill>
              </a14:hiddenFill>
            </a:ext>
          </a:extLst>
        </p:spPr>
      </p:pic>
      <p:pic>
        <p:nvPicPr>
          <p:cNvPr id="104480" name="Picture 32" descr="detectorsup_detectorbo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4" y="1633934"/>
            <a:ext cx="5024437" cy="3898900"/>
          </a:xfrm>
          <a:prstGeom prst="rect">
            <a:avLst/>
          </a:prstGeom>
          <a:noFill/>
          <a:extLst>
            <a:ext uri="{909E8E84-426E-40DD-AFC4-6F175D3DCCD1}">
              <a14:hiddenFill xmlns:a14="http://schemas.microsoft.com/office/drawing/2010/main">
                <a:solidFill>
                  <a:srgbClr val="FFFFFF"/>
                </a:solidFill>
              </a14:hiddenFill>
            </a:ext>
          </a:extLst>
        </p:spPr>
      </p:pic>
      <p:sp>
        <p:nvSpPr>
          <p:cNvPr id="104481" name="Rectangle 33"/>
          <p:cNvSpPr>
            <a:spLocks noChangeArrowheads="1"/>
          </p:cNvSpPr>
          <p:nvPr/>
        </p:nvSpPr>
        <p:spPr bwMode="auto">
          <a:xfrm>
            <a:off x="1925960" y="764704"/>
            <a:ext cx="3810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bg2"/>
              </a:buClr>
              <a:buSzPct val="75000"/>
              <a:buFont typeface="Wingdings" charset="2"/>
              <a:buChar char="n"/>
              <a:defRPr sz="3200">
                <a:solidFill>
                  <a:schemeClr val="tx1"/>
                </a:solidFill>
                <a:latin typeface="Arial" charset="0"/>
              </a:defRPr>
            </a:lvl1pPr>
            <a:lvl2pPr marL="742950" indent="-285750">
              <a:spcBef>
                <a:spcPct val="20000"/>
              </a:spcBef>
              <a:buClr>
                <a:schemeClr val="accent2"/>
              </a:buClr>
              <a:buSzPct val="80000"/>
              <a:buFont typeface="Wingdings" charset="2"/>
              <a:buChar char="¨"/>
              <a:defRPr sz="2800">
                <a:solidFill>
                  <a:schemeClr val="tx1"/>
                </a:solidFill>
                <a:latin typeface="Arial" charset="0"/>
              </a:defRPr>
            </a:lvl2pPr>
            <a:lvl3pPr marL="1143000" indent="-228600">
              <a:spcBef>
                <a:spcPct val="20000"/>
              </a:spcBef>
              <a:buClr>
                <a:schemeClr val="bg2"/>
              </a:buClr>
              <a:buSzPct val="65000"/>
              <a:buFont typeface="Wingdings" charset="2"/>
              <a:buChar char="n"/>
              <a:defRPr sz="2400">
                <a:solidFill>
                  <a:schemeClr val="tx1"/>
                </a:solidFill>
                <a:latin typeface="Arial" charset="0"/>
              </a:defRPr>
            </a:lvl3pPr>
            <a:lvl4pPr marL="1600200" indent="-228600">
              <a:spcBef>
                <a:spcPct val="20000"/>
              </a:spcBef>
              <a:buClr>
                <a:schemeClr val="accent2"/>
              </a:buClr>
              <a:buSzPct val="70000"/>
              <a:buFont typeface="Wingdings" charset="2"/>
              <a:buChar char="¨"/>
              <a:defRPr sz="2000">
                <a:solidFill>
                  <a:schemeClr val="tx1"/>
                </a:solidFill>
                <a:latin typeface="Arial" charset="0"/>
              </a:defRPr>
            </a:lvl4pPr>
            <a:lvl5pPr marL="2057400" indent="-228600">
              <a:spcBef>
                <a:spcPct val="20000"/>
              </a:spcBef>
              <a:buClr>
                <a:schemeClr val="bg2"/>
              </a:buClr>
              <a:buFont typeface="Wingdings" charset="2"/>
              <a:buChar char="§"/>
              <a:defRPr sz="2000">
                <a:solidFill>
                  <a:schemeClr val="tx1"/>
                </a:solidFill>
                <a:latin typeface="Arial" charset="0"/>
              </a:defRPr>
            </a:lvl5pPr>
            <a:lvl6pPr marL="2514600" indent="-228600" fontAlgn="base">
              <a:spcBef>
                <a:spcPct val="20000"/>
              </a:spcBef>
              <a:spcAft>
                <a:spcPct val="0"/>
              </a:spcAft>
              <a:buClr>
                <a:schemeClr val="bg2"/>
              </a:buClr>
              <a:buFont typeface="Wingdings" charset="2"/>
              <a:buChar char="§"/>
              <a:defRPr sz="2000">
                <a:solidFill>
                  <a:schemeClr val="tx1"/>
                </a:solidFill>
                <a:latin typeface="Arial" charset="0"/>
              </a:defRPr>
            </a:lvl6pPr>
            <a:lvl7pPr marL="2971800" indent="-228600" fontAlgn="base">
              <a:spcBef>
                <a:spcPct val="20000"/>
              </a:spcBef>
              <a:spcAft>
                <a:spcPct val="0"/>
              </a:spcAft>
              <a:buClr>
                <a:schemeClr val="bg2"/>
              </a:buClr>
              <a:buFont typeface="Wingdings" charset="2"/>
              <a:buChar char="§"/>
              <a:defRPr sz="2000">
                <a:solidFill>
                  <a:schemeClr val="tx1"/>
                </a:solidFill>
                <a:latin typeface="Arial" charset="0"/>
              </a:defRPr>
            </a:lvl7pPr>
            <a:lvl8pPr marL="3429000" indent="-228600" fontAlgn="base">
              <a:spcBef>
                <a:spcPct val="20000"/>
              </a:spcBef>
              <a:spcAft>
                <a:spcPct val="0"/>
              </a:spcAft>
              <a:buClr>
                <a:schemeClr val="bg2"/>
              </a:buClr>
              <a:buFont typeface="Wingdings" charset="2"/>
              <a:buChar char="§"/>
              <a:defRPr sz="2000">
                <a:solidFill>
                  <a:schemeClr val="tx1"/>
                </a:solidFill>
                <a:latin typeface="Arial" charset="0"/>
              </a:defRPr>
            </a:lvl8pPr>
            <a:lvl9pPr marL="3886200" indent="-228600" fontAlgn="base">
              <a:spcBef>
                <a:spcPct val="20000"/>
              </a:spcBef>
              <a:spcAft>
                <a:spcPct val="0"/>
              </a:spcAft>
              <a:buClr>
                <a:schemeClr val="bg2"/>
              </a:buClr>
              <a:buFont typeface="Wingdings" charset="2"/>
              <a:buChar char="§"/>
              <a:defRPr sz="2000">
                <a:solidFill>
                  <a:schemeClr val="tx1"/>
                </a:solidFill>
                <a:latin typeface="Arial" charset="0"/>
              </a:defRPr>
            </a:lvl9pPr>
          </a:lstStyle>
          <a:p>
            <a:pPr>
              <a:lnSpc>
                <a:spcPct val="90000"/>
              </a:lnSpc>
              <a:buFont typeface="Arial" charset="0"/>
              <a:buChar char="•"/>
            </a:pPr>
            <a:r>
              <a:rPr lang="en-US" altLang="x-none" sz="2800" dirty="0"/>
              <a:t>21 modules per half + 2 Pile Up sensors</a:t>
            </a:r>
          </a:p>
          <a:p>
            <a:pPr>
              <a:lnSpc>
                <a:spcPct val="90000"/>
              </a:lnSpc>
              <a:buFont typeface="Arial" charset="0"/>
              <a:buChar char="•"/>
            </a:pPr>
            <a:r>
              <a:rPr lang="en-US" altLang="x-none" sz="2800" dirty="0"/>
              <a:t>Per module, one R and one </a:t>
            </a:r>
            <a:r>
              <a:rPr lang="el-GR" altLang="x-none" sz="2800" dirty="0">
                <a:ea typeface="Arial" charset="0"/>
                <a:cs typeface="Arial" charset="0"/>
              </a:rPr>
              <a:t>Φ</a:t>
            </a:r>
            <a:r>
              <a:rPr lang="en-US" altLang="x-none" sz="2800" dirty="0">
                <a:ea typeface="Arial" charset="0"/>
                <a:cs typeface="Arial" charset="0"/>
              </a:rPr>
              <a:t> sensor</a:t>
            </a:r>
            <a:endParaRPr lang="en-US" altLang="x-none" sz="2800" dirty="0"/>
          </a:p>
          <a:p>
            <a:pPr lvl="1">
              <a:lnSpc>
                <a:spcPct val="90000"/>
              </a:lnSpc>
            </a:pPr>
            <a:r>
              <a:rPr lang="en-US" altLang="x-none" sz="2400" dirty="0"/>
              <a:t>Silicon strip sensors</a:t>
            </a:r>
          </a:p>
          <a:p>
            <a:pPr lvl="1">
              <a:lnSpc>
                <a:spcPct val="90000"/>
              </a:lnSpc>
            </a:pPr>
            <a:endParaRPr lang="en-US" altLang="x-none" sz="2400" dirty="0"/>
          </a:p>
          <a:p>
            <a:pPr lvl="1">
              <a:lnSpc>
                <a:spcPct val="90000"/>
              </a:lnSpc>
            </a:pPr>
            <a:endParaRPr lang="en-US" altLang="x-none" sz="2400" dirty="0"/>
          </a:p>
          <a:p>
            <a:pPr lvl="1">
              <a:lnSpc>
                <a:spcPct val="90000"/>
              </a:lnSpc>
              <a:buFont typeface="Wingdings" charset="2"/>
              <a:buNone/>
            </a:pPr>
            <a:endParaRPr lang="en-US" altLang="x-none" sz="2400" dirty="0"/>
          </a:p>
          <a:p>
            <a:pPr lvl="1">
              <a:lnSpc>
                <a:spcPct val="90000"/>
              </a:lnSpc>
              <a:buFont typeface="Wingdings" charset="2"/>
              <a:buNone/>
            </a:pPr>
            <a:endParaRPr lang="en-US" altLang="x-none" sz="2400" dirty="0"/>
          </a:p>
          <a:p>
            <a:pPr lvl="1">
              <a:lnSpc>
                <a:spcPct val="90000"/>
              </a:lnSpc>
              <a:buFont typeface="Wingdings" charset="2"/>
              <a:buNone/>
            </a:pPr>
            <a:endParaRPr lang="en-US" altLang="x-none" sz="2400" dirty="0"/>
          </a:p>
          <a:p>
            <a:pPr lvl="1">
              <a:lnSpc>
                <a:spcPct val="90000"/>
              </a:lnSpc>
            </a:pPr>
            <a:r>
              <a:rPr lang="en-US" altLang="x-none" sz="2400" dirty="0"/>
              <a:t>2048 channels </a:t>
            </a:r>
          </a:p>
          <a:p>
            <a:pPr lvl="1">
              <a:lnSpc>
                <a:spcPct val="90000"/>
              </a:lnSpc>
            </a:pPr>
            <a:r>
              <a:rPr lang="en-US" altLang="x-none" sz="2400" dirty="0"/>
              <a:t>300 </a:t>
            </a:r>
            <a:r>
              <a:rPr lang="el-GR" altLang="x-none" sz="2400" dirty="0">
                <a:ea typeface="Arial" charset="0"/>
                <a:cs typeface="Arial" charset="0"/>
              </a:rPr>
              <a:t>μ</a:t>
            </a:r>
            <a:r>
              <a:rPr lang="en-US" altLang="x-none" sz="2400" dirty="0">
                <a:ea typeface="Arial" charset="0"/>
                <a:cs typeface="Arial" charset="0"/>
              </a:rPr>
              <a:t>m thick</a:t>
            </a:r>
            <a:endParaRPr lang="en-US" altLang="x-none" sz="2400" dirty="0"/>
          </a:p>
        </p:txBody>
      </p:sp>
      <p:sp>
        <p:nvSpPr>
          <p:cNvPr id="11"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2" name="Slide Number Placeholder 1"/>
          <p:cNvSpPr>
            <a:spLocks noGrp="1"/>
          </p:cNvSpPr>
          <p:nvPr>
            <p:ph type="sldNum" sz="quarter" idx="10"/>
          </p:nvPr>
        </p:nvSpPr>
        <p:spPr/>
        <p:txBody>
          <a:bodyPr/>
          <a:lstStyle/>
          <a:p>
            <a:pPr>
              <a:defRPr/>
            </a:pPr>
            <a:fld id="{D2762E48-1EA4-184C-B98B-E8AB950FD816}" type="slidenum">
              <a:rPr lang="en-US" altLang="x-none" smtClean="0"/>
              <a:pPr>
                <a:defRPr/>
              </a:pPr>
              <a:t>76</a:t>
            </a:fld>
            <a:endParaRPr lang="en-US" altLang="x-none"/>
          </a:p>
        </p:txBody>
      </p:sp>
    </p:spTree>
    <p:extLst>
      <p:ext uri="{BB962C8B-B14F-4D97-AF65-F5344CB8AC3E}">
        <p14:creationId xmlns:p14="http://schemas.microsoft.com/office/powerpoint/2010/main" val="919624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4480"/>
                                        </p:tgtEl>
                                        <p:attrNameLst>
                                          <p:attrName>style.visibility</p:attrName>
                                        </p:attrNameLst>
                                      </p:cBhvr>
                                      <p:to>
                                        <p:strVal val="visible"/>
                                      </p:to>
                                    </p:set>
                                    <p:animEffect transition="in" filter="fade">
                                      <p:cBhvr>
                                        <p:cTn id="7" dur="2000"/>
                                        <p:tgtEl>
                                          <p:spTgt spid="104480"/>
                                        </p:tgtEl>
                                      </p:cBhvr>
                                    </p:animEffect>
                                  </p:childTnLst>
                                </p:cTn>
                              </p:par>
                            </p:childTnLst>
                          </p:cTn>
                        </p:par>
                        <p:par>
                          <p:cTn id="8" fill="hold">
                            <p:stCondLst>
                              <p:cond delay="2000"/>
                            </p:stCondLst>
                            <p:childTnLst>
                              <p:par>
                                <p:cTn id="9" presetID="1" presetClass="exit" presetSubtype="0" fill="hold" grpId="0" nodeType="afterEffect">
                                  <p:stCondLst>
                                    <p:cond delay="0"/>
                                  </p:stCondLst>
                                  <p:childTnLst>
                                    <p:set>
                                      <p:cBhvr>
                                        <p:cTn id="10" dur="1" fill="hold">
                                          <p:stCondLst>
                                            <p:cond delay="0"/>
                                          </p:stCondLst>
                                        </p:cTn>
                                        <p:tgtEl>
                                          <p:spTgt spid="104451">
                                            <p:txEl>
                                              <p:pRg st="1" end="1"/>
                                            </p:txEl>
                                          </p:spTgt>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104451">
                                            <p:txEl>
                                              <p:pRg st="2" end="2"/>
                                            </p:txEl>
                                          </p:spTgt>
                                        </p:tgtEl>
                                        <p:attrNameLst>
                                          <p:attrName>style.visibility</p:attrName>
                                        </p:attrNameLst>
                                      </p:cBhvr>
                                      <p:to>
                                        <p:strVal val="hidden"/>
                                      </p:to>
                                    </p:set>
                                  </p:childTnLst>
                                </p:cTn>
                              </p:par>
                            </p:childTnLst>
                          </p:cTn>
                        </p:par>
                        <p:par>
                          <p:cTn id="14" fill="hold" nodeType="afterGroup">
                            <p:stCondLst>
                              <p:cond delay="2000"/>
                            </p:stCondLst>
                            <p:childTnLst>
                              <p:par>
                                <p:cTn id="15" presetID="1" presetClass="exit" presetSubtype="0" fill="hold" grpId="0" nodeType="afterEffect">
                                  <p:stCondLst>
                                    <p:cond delay="0"/>
                                  </p:stCondLst>
                                  <p:childTnLst>
                                    <p:set>
                                      <p:cBhvr>
                                        <p:cTn id="16" dur="1" fill="hold">
                                          <p:stCondLst>
                                            <p:cond delay="0"/>
                                          </p:stCondLst>
                                        </p:cTn>
                                        <p:tgtEl>
                                          <p:spTgt spid="104451">
                                            <p:txEl>
                                              <p:pRg st="3" end="3"/>
                                            </p:txEl>
                                          </p:spTgt>
                                        </p:tgtEl>
                                        <p:attrNameLst>
                                          <p:attrName>style.visibility</p:attrName>
                                        </p:attrNameLst>
                                      </p:cBhvr>
                                      <p:to>
                                        <p:strVal val="hidden"/>
                                      </p:to>
                                    </p:set>
                                  </p:childTnLst>
                                </p:cTn>
                              </p:par>
                            </p:childTnLst>
                          </p:cTn>
                        </p:par>
                        <p:par>
                          <p:cTn id="17" fill="hold" nodeType="afterGroup">
                            <p:stCondLst>
                              <p:cond delay="2000"/>
                            </p:stCondLst>
                            <p:childTnLst>
                              <p:par>
                                <p:cTn id="18" presetID="1" presetClass="exit" presetSubtype="0" fill="hold" grpId="0" nodeType="afterEffect">
                                  <p:stCondLst>
                                    <p:cond delay="0"/>
                                  </p:stCondLst>
                                  <p:childTnLst>
                                    <p:set>
                                      <p:cBhvr>
                                        <p:cTn id="19" dur="1" fill="hold">
                                          <p:stCondLst>
                                            <p:cond delay="0"/>
                                          </p:stCondLst>
                                        </p:cTn>
                                        <p:tgtEl>
                                          <p:spTgt spid="104451">
                                            <p:txEl>
                                              <p:pRg st="4" end="4"/>
                                            </p:txEl>
                                          </p:spTgt>
                                        </p:tgtEl>
                                        <p:attrNameLst>
                                          <p:attrName>style.visibility</p:attrName>
                                        </p:attrNameLst>
                                      </p:cBhvr>
                                      <p:to>
                                        <p:strVal val="hidden"/>
                                      </p:to>
                                    </p:set>
                                  </p:childTnLst>
                                </p:cTn>
                              </p:par>
                            </p:childTnLst>
                          </p:cTn>
                        </p:par>
                        <p:par>
                          <p:cTn id="20" fill="hold" nodeType="afterGroup">
                            <p:stCondLst>
                              <p:cond delay="2000"/>
                            </p:stCondLst>
                            <p:childTnLst>
                              <p:par>
                                <p:cTn id="21" presetID="1" presetClass="exit" presetSubtype="0" fill="hold" grpId="0" nodeType="afterEffect">
                                  <p:stCondLst>
                                    <p:cond delay="0"/>
                                  </p:stCondLst>
                                  <p:childTnLst>
                                    <p:set>
                                      <p:cBhvr>
                                        <p:cTn id="22" dur="1" fill="hold">
                                          <p:stCondLst>
                                            <p:cond delay="0"/>
                                          </p:stCondLst>
                                        </p:cTn>
                                        <p:tgtEl>
                                          <p:spTgt spid="104451">
                                            <p:txEl>
                                              <p:pRg st="5" end="5"/>
                                            </p:txEl>
                                          </p:spTgt>
                                        </p:tgtEl>
                                        <p:attrNameLst>
                                          <p:attrName>style.visibility</p:attrName>
                                        </p:attrNameLst>
                                      </p:cBhvr>
                                      <p:to>
                                        <p:strVal val="hidden"/>
                                      </p:to>
                                    </p:set>
                                  </p:childTnLst>
                                </p:cTn>
                              </p:par>
                            </p:childTnLst>
                          </p:cTn>
                        </p:par>
                        <p:par>
                          <p:cTn id="23" fill="hold" nodeType="afterGroup">
                            <p:stCondLst>
                              <p:cond delay="2000"/>
                            </p:stCondLst>
                            <p:childTnLst>
                              <p:par>
                                <p:cTn id="24" presetID="1" presetClass="exit" presetSubtype="0" fill="hold" grpId="0" nodeType="afterEffect">
                                  <p:stCondLst>
                                    <p:cond delay="0"/>
                                  </p:stCondLst>
                                  <p:childTnLst>
                                    <p:set>
                                      <p:cBhvr>
                                        <p:cTn id="25" dur="1" fill="hold">
                                          <p:stCondLst>
                                            <p:cond delay="0"/>
                                          </p:stCondLst>
                                        </p:cTn>
                                        <p:tgtEl>
                                          <p:spTgt spid="104451">
                                            <p:txEl>
                                              <p:pRg st="6" end="6"/>
                                            </p:txEl>
                                          </p:spTgt>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10448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4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p:bldP spid="10448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5" name="Picture 85" descr="detectorsup_detectorbo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564" y="1981200"/>
            <a:ext cx="5024437" cy="3898900"/>
          </a:xfrm>
          <a:prstGeom prst="rect">
            <a:avLst/>
          </a:prstGeom>
          <a:noFill/>
          <a:extLst>
            <a:ext uri="{909E8E84-426E-40DD-AFC4-6F175D3DCCD1}">
              <a14:hiddenFill xmlns:a14="http://schemas.microsoft.com/office/drawing/2010/main">
                <a:solidFill>
                  <a:srgbClr val="FFFFFF"/>
                </a:solidFill>
              </a14:hiddenFill>
            </a:ext>
          </a:extLst>
        </p:spPr>
      </p:pic>
      <p:pic>
        <p:nvPicPr>
          <p:cNvPr id="102414" name="Picture 14" descr="detectorsup_detectorbo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838" y="1543050"/>
            <a:ext cx="4627562" cy="4540250"/>
          </a:xfrm>
          <a:prstGeom prst="rect">
            <a:avLst/>
          </a:prstGeom>
          <a:noFill/>
          <a:extLst>
            <a:ext uri="{909E8E84-426E-40DD-AFC4-6F175D3DCCD1}">
              <a14:hiddenFill xmlns:a14="http://schemas.microsoft.com/office/drawing/2010/main">
                <a:solidFill>
                  <a:srgbClr val="FFFFFF"/>
                </a:solidFill>
              </a14:hiddenFill>
            </a:ext>
          </a:extLst>
        </p:spPr>
      </p:pic>
      <p:pic>
        <p:nvPicPr>
          <p:cNvPr id="102487" name="Picture 87" descr="phiSens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1" y="2743200"/>
            <a:ext cx="124301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490" name="Picture 90" descr="rSensor_indicateQuadra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8550" y="3062288"/>
            <a:ext cx="122555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2402" name="Rectangle 2"/>
          <p:cNvSpPr>
            <a:spLocks noGrp="1" noChangeArrowheads="1"/>
          </p:cNvSpPr>
          <p:nvPr>
            <p:ph type="title"/>
          </p:nvPr>
        </p:nvSpPr>
        <p:spPr>
          <a:xfrm>
            <a:off x="1905000" y="88900"/>
            <a:ext cx="8229600" cy="1371600"/>
          </a:xfrm>
        </p:spPr>
        <p:txBody>
          <a:bodyPr/>
          <a:lstStyle/>
          <a:p>
            <a:r>
              <a:rPr lang="en-US" b="1" dirty="0" err="1">
                <a:solidFill>
                  <a:srgbClr val="A50021"/>
                </a:solidFill>
              </a:rPr>
              <a:t>LHCb</a:t>
            </a:r>
            <a:r>
              <a:rPr lang="en-US" b="1" dirty="0">
                <a:solidFill>
                  <a:srgbClr val="A50021"/>
                </a:solidFill>
              </a:rPr>
              <a:t> </a:t>
            </a:r>
            <a:r>
              <a:rPr lang="en-US" b="1" dirty="0" err="1">
                <a:solidFill>
                  <a:srgbClr val="A50021"/>
                </a:solidFill>
              </a:rPr>
              <a:t>Velo</a:t>
            </a:r>
            <a:endParaRPr lang="en-US" altLang="x-none" dirty="0"/>
          </a:p>
        </p:txBody>
      </p:sp>
      <p:sp>
        <p:nvSpPr>
          <p:cNvPr id="102403" name="Rectangle 3"/>
          <p:cNvSpPr>
            <a:spLocks noGrp="1" noChangeArrowheads="1"/>
          </p:cNvSpPr>
          <p:nvPr>
            <p:ph type="body" idx="1"/>
          </p:nvPr>
        </p:nvSpPr>
        <p:spPr>
          <a:xfrm>
            <a:off x="1676400" y="1219200"/>
            <a:ext cx="4114800" cy="5029200"/>
          </a:xfrm>
        </p:spPr>
        <p:txBody>
          <a:bodyPr/>
          <a:lstStyle/>
          <a:p>
            <a:pPr>
              <a:lnSpc>
                <a:spcPct val="80000"/>
              </a:lnSpc>
            </a:pPr>
            <a:r>
              <a:rPr lang="en-US" altLang="x-none" sz="2400"/>
              <a:t>Proton beams collide inside VELO</a:t>
            </a:r>
          </a:p>
          <a:p>
            <a:pPr>
              <a:lnSpc>
                <a:spcPct val="80000"/>
              </a:lnSpc>
            </a:pPr>
            <a:r>
              <a:rPr lang="en-US" altLang="x-none" sz="2400"/>
              <a:t>B mesons and other particles produced in p-p interaction </a:t>
            </a:r>
          </a:p>
          <a:p>
            <a:pPr>
              <a:lnSpc>
                <a:spcPct val="80000"/>
              </a:lnSpc>
            </a:pPr>
            <a:r>
              <a:rPr lang="en-US" altLang="x-none" sz="2400"/>
              <a:t>B mesons decay, produce new particles</a:t>
            </a:r>
          </a:p>
          <a:p>
            <a:pPr>
              <a:lnSpc>
                <a:spcPct val="80000"/>
              </a:lnSpc>
            </a:pPr>
            <a:r>
              <a:rPr lang="en-US" altLang="x-none" sz="2400"/>
              <a:t>Decay products pass through sensors</a:t>
            </a:r>
          </a:p>
          <a:p>
            <a:pPr>
              <a:lnSpc>
                <a:spcPct val="80000"/>
              </a:lnSpc>
            </a:pPr>
            <a:r>
              <a:rPr lang="en-US" altLang="x-none" sz="2400"/>
              <a:t>Primary and secondary Vertex can be reconstructed</a:t>
            </a:r>
          </a:p>
          <a:p>
            <a:pPr>
              <a:lnSpc>
                <a:spcPct val="80000"/>
              </a:lnSpc>
            </a:pPr>
            <a:r>
              <a:rPr lang="en-US" altLang="x-none" sz="2400"/>
              <a:t>Vertices displaced (</a:t>
            </a:r>
            <a:r>
              <a:rPr lang="en-US" altLang="x-none" sz="2400">
                <a:ea typeface="Arial" charset="0"/>
                <a:cs typeface="Arial" charset="0"/>
              </a:rPr>
              <a:t>≈1cm)</a:t>
            </a:r>
          </a:p>
          <a:p>
            <a:pPr lvl="1">
              <a:lnSpc>
                <a:spcPct val="80000"/>
              </a:lnSpc>
            </a:pPr>
            <a:r>
              <a:rPr lang="en-US" altLang="x-none" sz="2000">
                <a:ea typeface="Arial" charset="0"/>
                <a:cs typeface="Arial" charset="0"/>
              </a:rPr>
              <a:t>Identify B mesons </a:t>
            </a:r>
          </a:p>
          <a:p>
            <a:pPr lvl="1">
              <a:lnSpc>
                <a:spcPct val="80000"/>
              </a:lnSpc>
            </a:pPr>
            <a:r>
              <a:rPr lang="en-US" altLang="x-none" sz="2000">
                <a:ea typeface="Arial" charset="0"/>
                <a:cs typeface="Arial" charset="0"/>
              </a:rPr>
              <a:t>Determine B meson lifetime</a:t>
            </a:r>
          </a:p>
        </p:txBody>
      </p:sp>
      <p:sp>
        <p:nvSpPr>
          <p:cNvPr id="102412" name="Line 12"/>
          <p:cNvSpPr>
            <a:spLocks noChangeShapeType="1"/>
          </p:cNvSpPr>
          <p:nvPr/>
        </p:nvSpPr>
        <p:spPr bwMode="auto">
          <a:xfrm>
            <a:off x="7529514" y="3978276"/>
            <a:ext cx="471487" cy="1365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18" name="Oval 18"/>
          <p:cNvSpPr>
            <a:spLocks noChangeArrowheads="1"/>
          </p:cNvSpPr>
          <p:nvPr/>
        </p:nvSpPr>
        <p:spPr bwMode="auto">
          <a:xfrm>
            <a:off x="7453313" y="3902075"/>
            <a:ext cx="152400" cy="152400"/>
          </a:xfrm>
          <a:prstGeom prst="ellipse">
            <a:avLst/>
          </a:prstGeom>
          <a:solidFill>
            <a:srgbClr val="FF0000"/>
          </a:solidFill>
          <a:ln w="9525" cap="rnd">
            <a:solidFill>
              <a:schemeClr val="tx1"/>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16" name="Line 16"/>
          <p:cNvSpPr>
            <a:spLocks noChangeShapeType="1"/>
          </p:cNvSpPr>
          <p:nvPr/>
        </p:nvSpPr>
        <p:spPr bwMode="auto">
          <a:xfrm>
            <a:off x="5715001" y="3276600"/>
            <a:ext cx="1738313" cy="679450"/>
          </a:xfrm>
          <a:prstGeom prst="line">
            <a:avLst/>
          </a:prstGeom>
          <a:noFill/>
          <a:ln w="25400">
            <a:solidFill>
              <a:srgbClr val="0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17" name="Line 17"/>
          <p:cNvSpPr>
            <a:spLocks noChangeShapeType="1"/>
          </p:cNvSpPr>
          <p:nvPr/>
        </p:nvSpPr>
        <p:spPr bwMode="auto">
          <a:xfrm flipH="1" flipV="1">
            <a:off x="7605714" y="4021138"/>
            <a:ext cx="2909887" cy="1084262"/>
          </a:xfrm>
          <a:prstGeom prst="line">
            <a:avLst/>
          </a:prstGeom>
          <a:noFill/>
          <a:ln w="25400">
            <a:solidFill>
              <a:srgbClr val="0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21" name="Text Box 21"/>
          <p:cNvSpPr txBox="1">
            <a:spLocks noChangeArrowheads="1"/>
          </p:cNvSpPr>
          <p:nvPr/>
        </p:nvSpPr>
        <p:spPr bwMode="auto">
          <a:xfrm>
            <a:off x="6096000" y="3048001"/>
            <a:ext cx="838200" cy="346075"/>
          </a:xfrm>
          <a:prstGeom prst="rect">
            <a:avLst/>
          </a:prstGeom>
          <a:solidFill>
            <a:schemeClr val="bg1"/>
          </a:solidFill>
          <a:ln w="9525">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x-none" sz="1600">
                <a:solidFill>
                  <a:srgbClr val="008000"/>
                </a:solidFill>
              </a:rPr>
              <a:t>proton</a:t>
            </a:r>
          </a:p>
        </p:txBody>
      </p:sp>
      <p:sp>
        <p:nvSpPr>
          <p:cNvPr id="102422" name="Text Box 22"/>
          <p:cNvSpPr txBox="1">
            <a:spLocks noChangeArrowheads="1"/>
          </p:cNvSpPr>
          <p:nvPr/>
        </p:nvSpPr>
        <p:spPr bwMode="auto">
          <a:xfrm>
            <a:off x="8748714" y="3978276"/>
            <a:ext cx="852487" cy="346075"/>
          </a:xfrm>
          <a:prstGeom prst="rect">
            <a:avLst/>
          </a:prstGeom>
          <a:solidFill>
            <a:schemeClr val="bg1"/>
          </a:solidFill>
          <a:ln w="9525">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x-none" sz="1600">
                <a:solidFill>
                  <a:srgbClr val="008000"/>
                </a:solidFill>
              </a:rPr>
              <a:t>proton</a:t>
            </a:r>
          </a:p>
        </p:txBody>
      </p:sp>
      <p:sp>
        <p:nvSpPr>
          <p:cNvPr id="102425" name="Text Box 25"/>
          <p:cNvSpPr txBox="1">
            <a:spLocks noChangeArrowheads="1"/>
          </p:cNvSpPr>
          <p:nvPr/>
        </p:nvSpPr>
        <p:spPr bwMode="auto">
          <a:xfrm>
            <a:off x="7162800" y="4419601"/>
            <a:ext cx="1066800" cy="346075"/>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x-none" sz="1600">
                <a:solidFill>
                  <a:srgbClr val="0000FF"/>
                </a:solidFill>
              </a:rPr>
              <a:t>B meson</a:t>
            </a:r>
          </a:p>
        </p:txBody>
      </p:sp>
      <p:sp>
        <p:nvSpPr>
          <p:cNvPr id="102428" name="Text Box 28"/>
          <p:cNvSpPr txBox="1">
            <a:spLocks noChangeArrowheads="1"/>
          </p:cNvSpPr>
          <p:nvPr/>
        </p:nvSpPr>
        <p:spPr bwMode="auto">
          <a:xfrm>
            <a:off x="7162800" y="3124201"/>
            <a:ext cx="1524000" cy="34607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x-none" sz="1600">
                <a:solidFill>
                  <a:srgbClr val="FF0000"/>
                </a:solidFill>
              </a:rPr>
              <a:t>Primary vertex</a:t>
            </a:r>
          </a:p>
        </p:txBody>
      </p:sp>
      <p:grpSp>
        <p:nvGrpSpPr>
          <p:cNvPr id="102444" name="Group 44"/>
          <p:cNvGrpSpPr>
            <a:grpSpLocks/>
          </p:cNvGrpSpPr>
          <p:nvPr/>
        </p:nvGrpSpPr>
        <p:grpSpPr bwMode="auto">
          <a:xfrm>
            <a:off x="6248401" y="2438401"/>
            <a:ext cx="2022475" cy="2187575"/>
            <a:chOff x="2976" y="1536"/>
            <a:chExt cx="1274" cy="1378"/>
          </a:xfrm>
        </p:grpSpPr>
        <p:sp>
          <p:nvSpPr>
            <p:cNvPr id="102407" name="Line 7"/>
            <p:cNvSpPr>
              <a:spLocks noChangeShapeType="1"/>
            </p:cNvSpPr>
            <p:nvPr/>
          </p:nvSpPr>
          <p:spPr bwMode="auto">
            <a:xfrm flipV="1">
              <a:off x="3770" y="2298"/>
              <a:ext cx="480" cy="209"/>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08" name="Line 8"/>
            <p:cNvSpPr>
              <a:spLocks noChangeShapeType="1"/>
            </p:cNvSpPr>
            <p:nvPr/>
          </p:nvSpPr>
          <p:spPr bwMode="auto">
            <a:xfrm flipV="1">
              <a:off x="3509" y="2507"/>
              <a:ext cx="271" cy="407"/>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09" name="Line 9"/>
            <p:cNvSpPr>
              <a:spLocks noChangeShapeType="1"/>
            </p:cNvSpPr>
            <p:nvPr/>
          </p:nvSpPr>
          <p:spPr bwMode="auto">
            <a:xfrm flipV="1">
              <a:off x="3098" y="2507"/>
              <a:ext cx="682" cy="17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10" name="Line 10"/>
            <p:cNvSpPr>
              <a:spLocks noChangeShapeType="1"/>
            </p:cNvSpPr>
            <p:nvPr/>
          </p:nvSpPr>
          <p:spPr bwMode="auto">
            <a:xfrm>
              <a:off x="2976" y="1536"/>
              <a:ext cx="804" cy="97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02429" name="Oval 29"/>
          <p:cNvSpPr>
            <a:spLocks noChangeArrowheads="1"/>
          </p:cNvSpPr>
          <p:nvPr/>
        </p:nvSpPr>
        <p:spPr bwMode="auto">
          <a:xfrm>
            <a:off x="8001000" y="4038600"/>
            <a:ext cx="152400" cy="152400"/>
          </a:xfrm>
          <a:prstGeom prst="ellipse">
            <a:avLst/>
          </a:prstGeom>
          <a:solidFill>
            <a:srgbClr val="FF6600"/>
          </a:solidFill>
          <a:ln w="9525" cap="rnd">
            <a:solidFill>
              <a:schemeClr val="tx1"/>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30" name="Text Box 30"/>
          <p:cNvSpPr txBox="1">
            <a:spLocks noChangeArrowheads="1"/>
          </p:cNvSpPr>
          <p:nvPr/>
        </p:nvSpPr>
        <p:spPr bwMode="auto">
          <a:xfrm>
            <a:off x="8763000" y="3124200"/>
            <a:ext cx="1219200" cy="590550"/>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x-none" sz="1600">
                <a:solidFill>
                  <a:srgbClr val="FF9900"/>
                </a:solidFill>
              </a:rPr>
              <a:t>Secondary vertex</a:t>
            </a:r>
          </a:p>
        </p:txBody>
      </p:sp>
      <p:grpSp>
        <p:nvGrpSpPr>
          <p:cNvPr id="102448" name="Group 48"/>
          <p:cNvGrpSpPr>
            <a:grpSpLocks/>
          </p:cNvGrpSpPr>
          <p:nvPr/>
        </p:nvGrpSpPr>
        <p:grpSpPr bwMode="auto">
          <a:xfrm>
            <a:off x="8077200" y="4114800"/>
            <a:ext cx="1219200" cy="609600"/>
            <a:chOff x="4128" y="2592"/>
            <a:chExt cx="624" cy="336"/>
          </a:xfrm>
        </p:grpSpPr>
        <p:sp>
          <p:nvSpPr>
            <p:cNvPr id="102431" name="Line 31"/>
            <p:cNvSpPr>
              <a:spLocks noChangeShapeType="1"/>
            </p:cNvSpPr>
            <p:nvPr/>
          </p:nvSpPr>
          <p:spPr bwMode="auto">
            <a:xfrm>
              <a:off x="4128" y="2592"/>
              <a:ext cx="624" cy="0"/>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32" name="Line 32"/>
            <p:cNvSpPr>
              <a:spLocks noChangeShapeType="1"/>
            </p:cNvSpPr>
            <p:nvPr/>
          </p:nvSpPr>
          <p:spPr bwMode="auto">
            <a:xfrm>
              <a:off x="4128" y="2592"/>
              <a:ext cx="576" cy="336"/>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02505" name="Group 105"/>
          <p:cNvGrpSpPr>
            <a:grpSpLocks/>
          </p:cNvGrpSpPr>
          <p:nvPr/>
        </p:nvGrpSpPr>
        <p:grpSpPr bwMode="auto">
          <a:xfrm>
            <a:off x="6518275" y="2743201"/>
            <a:ext cx="2667000" cy="1947863"/>
            <a:chOff x="3188" y="1735"/>
            <a:chExt cx="1680" cy="1227"/>
          </a:xfrm>
        </p:grpSpPr>
        <p:sp>
          <p:nvSpPr>
            <p:cNvPr id="102434" name="Oval 34"/>
            <p:cNvSpPr>
              <a:spLocks noChangeArrowheads="1"/>
            </p:cNvSpPr>
            <p:nvPr/>
          </p:nvSpPr>
          <p:spPr bwMode="auto">
            <a:xfrm>
              <a:off x="4772" y="2914"/>
              <a:ext cx="48" cy="48"/>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35" name="Oval 35"/>
            <p:cNvSpPr>
              <a:spLocks noChangeArrowheads="1"/>
            </p:cNvSpPr>
            <p:nvPr/>
          </p:nvSpPr>
          <p:spPr bwMode="auto">
            <a:xfrm>
              <a:off x="4362" y="2695"/>
              <a:ext cx="48" cy="48"/>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36" name="Oval 36"/>
            <p:cNvSpPr>
              <a:spLocks noChangeArrowheads="1"/>
            </p:cNvSpPr>
            <p:nvPr/>
          </p:nvSpPr>
          <p:spPr bwMode="auto">
            <a:xfrm>
              <a:off x="4820" y="2565"/>
              <a:ext cx="48" cy="48"/>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37" name="Oval 37"/>
            <p:cNvSpPr>
              <a:spLocks noChangeArrowheads="1"/>
            </p:cNvSpPr>
            <p:nvPr/>
          </p:nvSpPr>
          <p:spPr bwMode="auto">
            <a:xfrm>
              <a:off x="4368" y="2572"/>
              <a:ext cx="48" cy="48"/>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40" name="Oval 40"/>
            <p:cNvSpPr>
              <a:spLocks noChangeArrowheads="1"/>
            </p:cNvSpPr>
            <p:nvPr/>
          </p:nvSpPr>
          <p:spPr bwMode="auto">
            <a:xfrm>
              <a:off x="4224" y="2304"/>
              <a:ext cx="48" cy="4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41" name="Oval 41"/>
            <p:cNvSpPr>
              <a:spLocks noChangeArrowheads="1"/>
            </p:cNvSpPr>
            <p:nvPr/>
          </p:nvSpPr>
          <p:spPr bwMode="auto">
            <a:xfrm>
              <a:off x="4032" y="2386"/>
              <a:ext cx="48" cy="4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42" name="Oval 42"/>
            <p:cNvSpPr>
              <a:spLocks noChangeArrowheads="1"/>
            </p:cNvSpPr>
            <p:nvPr/>
          </p:nvSpPr>
          <p:spPr bwMode="auto">
            <a:xfrm>
              <a:off x="3264" y="2633"/>
              <a:ext cx="48" cy="4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43" name="Oval 43"/>
            <p:cNvSpPr>
              <a:spLocks noChangeArrowheads="1"/>
            </p:cNvSpPr>
            <p:nvPr/>
          </p:nvSpPr>
          <p:spPr bwMode="auto">
            <a:xfrm>
              <a:off x="3573" y="2558"/>
              <a:ext cx="48" cy="4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45" name="Oval 45"/>
            <p:cNvSpPr>
              <a:spLocks noChangeArrowheads="1"/>
            </p:cNvSpPr>
            <p:nvPr/>
          </p:nvSpPr>
          <p:spPr bwMode="auto">
            <a:xfrm>
              <a:off x="3538" y="2160"/>
              <a:ext cx="48" cy="4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46" name="Oval 46"/>
            <p:cNvSpPr>
              <a:spLocks noChangeArrowheads="1"/>
            </p:cNvSpPr>
            <p:nvPr/>
          </p:nvSpPr>
          <p:spPr bwMode="auto">
            <a:xfrm>
              <a:off x="3188" y="1735"/>
              <a:ext cx="48" cy="4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02469" name="Group 69"/>
          <p:cNvGrpSpPr>
            <a:grpSpLocks/>
          </p:cNvGrpSpPr>
          <p:nvPr/>
        </p:nvGrpSpPr>
        <p:grpSpPr bwMode="auto">
          <a:xfrm>
            <a:off x="6257925" y="2438400"/>
            <a:ext cx="2209800" cy="1905000"/>
            <a:chOff x="960" y="2304"/>
            <a:chExt cx="1392" cy="1200"/>
          </a:xfrm>
        </p:grpSpPr>
        <p:sp>
          <p:nvSpPr>
            <p:cNvPr id="102463" name="Line 63"/>
            <p:cNvSpPr>
              <a:spLocks noChangeShapeType="1"/>
            </p:cNvSpPr>
            <p:nvPr/>
          </p:nvSpPr>
          <p:spPr bwMode="auto">
            <a:xfrm flipV="1">
              <a:off x="1754" y="3066"/>
              <a:ext cx="480" cy="209"/>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64" name="Line 64"/>
            <p:cNvSpPr>
              <a:spLocks noChangeShapeType="1"/>
            </p:cNvSpPr>
            <p:nvPr/>
          </p:nvSpPr>
          <p:spPr bwMode="auto">
            <a:xfrm flipV="1">
              <a:off x="1082" y="3275"/>
              <a:ext cx="682" cy="176"/>
            </a:xfrm>
            <a:prstGeom prst="line">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65" name="Line 65"/>
            <p:cNvSpPr>
              <a:spLocks noChangeShapeType="1"/>
            </p:cNvSpPr>
            <p:nvPr/>
          </p:nvSpPr>
          <p:spPr bwMode="auto">
            <a:xfrm>
              <a:off x="960" y="2304"/>
              <a:ext cx="804" cy="971"/>
            </a:xfrm>
            <a:prstGeom prst="line">
              <a:avLst/>
            </a:prstGeom>
            <a:noFill/>
            <a:ln w="12700">
              <a:solidFill>
                <a:schemeClr val="tx1"/>
              </a:solidFill>
              <a:round/>
              <a:headEnd type="none" w="lg"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66" name="Line 66"/>
            <p:cNvSpPr>
              <a:spLocks noChangeShapeType="1"/>
            </p:cNvSpPr>
            <p:nvPr/>
          </p:nvSpPr>
          <p:spPr bwMode="auto">
            <a:xfrm>
              <a:off x="1248" y="2640"/>
              <a:ext cx="624" cy="7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67" name="Line 67"/>
            <p:cNvSpPr>
              <a:spLocks noChangeShapeType="1"/>
            </p:cNvSpPr>
            <p:nvPr/>
          </p:nvSpPr>
          <p:spPr bwMode="auto">
            <a:xfrm flipH="1">
              <a:off x="1248" y="3093"/>
              <a:ext cx="912" cy="41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68" name="Line 68"/>
            <p:cNvSpPr>
              <a:spLocks noChangeShapeType="1"/>
            </p:cNvSpPr>
            <p:nvPr/>
          </p:nvSpPr>
          <p:spPr bwMode="auto">
            <a:xfrm flipV="1">
              <a:off x="1200" y="3127"/>
              <a:ext cx="1152"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02484" name="Group 84"/>
          <p:cNvGrpSpPr>
            <a:grpSpLocks/>
          </p:cNvGrpSpPr>
          <p:nvPr/>
        </p:nvGrpSpPr>
        <p:grpSpPr bwMode="auto">
          <a:xfrm>
            <a:off x="7467601" y="3843338"/>
            <a:ext cx="1882775" cy="914400"/>
            <a:chOff x="384" y="2784"/>
            <a:chExt cx="912" cy="480"/>
          </a:xfrm>
        </p:grpSpPr>
        <p:grpSp>
          <p:nvGrpSpPr>
            <p:cNvPr id="102476" name="Group 76"/>
            <p:cNvGrpSpPr>
              <a:grpSpLocks/>
            </p:cNvGrpSpPr>
            <p:nvPr/>
          </p:nvGrpSpPr>
          <p:grpSpPr bwMode="auto">
            <a:xfrm>
              <a:off x="672" y="2928"/>
              <a:ext cx="624" cy="336"/>
              <a:chOff x="4128" y="2592"/>
              <a:chExt cx="624" cy="336"/>
            </a:xfrm>
          </p:grpSpPr>
          <p:sp>
            <p:nvSpPr>
              <p:cNvPr id="102477" name="Line 77"/>
              <p:cNvSpPr>
                <a:spLocks noChangeShapeType="1"/>
              </p:cNvSpPr>
              <p:nvPr/>
            </p:nvSpPr>
            <p:spPr bwMode="auto">
              <a:xfrm>
                <a:off x="4128" y="2592"/>
                <a:ext cx="624" cy="0"/>
              </a:xfrm>
              <a:prstGeom prst="line">
                <a:avLst/>
              </a:prstGeom>
              <a:noFill/>
              <a:ln w="12700">
                <a:solidFill>
                  <a:schemeClr val="tx1"/>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78" name="Line 78"/>
              <p:cNvSpPr>
                <a:spLocks noChangeShapeType="1"/>
              </p:cNvSpPr>
              <p:nvPr/>
            </p:nvSpPr>
            <p:spPr bwMode="auto">
              <a:xfrm>
                <a:off x="4128" y="2592"/>
                <a:ext cx="576" cy="336"/>
              </a:xfrm>
              <a:prstGeom prst="line">
                <a:avLst/>
              </a:prstGeom>
              <a:noFill/>
              <a:ln w="12700">
                <a:solidFill>
                  <a:schemeClr val="tx1"/>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02479" name="Line 79"/>
            <p:cNvSpPr>
              <a:spLocks noChangeShapeType="1"/>
            </p:cNvSpPr>
            <p:nvPr/>
          </p:nvSpPr>
          <p:spPr bwMode="auto">
            <a:xfrm>
              <a:off x="432" y="2784"/>
              <a:ext cx="576" cy="33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83" name="Line 83"/>
            <p:cNvSpPr>
              <a:spLocks noChangeShapeType="1"/>
            </p:cNvSpPr>
            <p:nvPr/>
          </p:nvSpPr>
          <p:spPr bwMode="auto">
            <a:xfrm flipH="1">
              <a:off x="384" y="2928"/>
              <a:ext cx="57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3" name="Footer Placeholder 3"/>
          <p:cNvSpPr txBox="1">
            <a:spLocks/>
          </p:cNvSpPr>
          <p:nvPr/>
        </p:nvSpPr>
        <p:spPr bwMode="auto">
          <a:xfrm>
            <a:off x="8077200" y="672725"/>
            <a:ext cx="20818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a:t>Slide from Ivan </a:t>
            </a:r>
            <a:r>
              <a:rPr lang="en-US" altLang="x-none" dirty="0" err="1"/>
              <a:t>Mous</a:t>
            </a:r>
            <a:endParaRPr lang="en-US" altLang="x-none" dirty="0"/>
          </a:p>
        </p:txBody>
      </p:sp>
      <p:sp>
        <p:nvSpPr>
          <p:cNvPr id="5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5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2" name="Slide Number Placeholder 1"/>
          <p:cNvSpPr>
            <a:spLocks noGrp="1"/>
          </p:cNvSpPr>
          <p:nvPr>
            <p:ph type="sldNum" sz="quarter" idx="10"/>
          </p:nvPr>
        </p:nvSpPr>
        <p:spPr/>
        <p:txBody>
          <a:bodyPr/>
          <a:lstStyle/>
          <a:p>
            <a:pPr>
              <a:defRPr/>
            </a:pPr>
            <a:fld id="{D2762E48-1EA4-184C-B98B-E8AB950FD816}" type="slidenum">
              <a:rPr lang="en-US" altLang="x-none" smtClean="0"/>
              <a:pPr>
                <a:defRPr/>
              </a:pPr>
              <a:t>77</a:t>
            </a:fld>
            <a:endParaRPr lang="en-US" altLang="x-none"/>
          </a:p>
        </p:txBody>
      </p:sp>
    </p:spTree>
    <p:extLst>
      <p:ext uri="{BB962C8B-B14F-4D97-AF65-F5344CB8AC3E}">
        <p14:creationId xmlns:p14="http://schemas.microsoft.com/office/powerpoint/2010/main" val="375748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1000"/>
                                        <p:tgtEl>
                                          <p:spTgt spid="102485"/>
                                        </p:tgtEl>
                                      </p:cBhvr>
                                    </p:animEffect>
                                    <p:set>
                                      <p:cBhvr>
                                        <p:cTn id="7" dur="1" fill="hold">
                                          <p:stCondLst>
                                            <p:cond delay="999"/>
                                          </p:stCondLst>
                                        </p:cTn>
                                        <p:tgtEl>
                                          <p:spTgt spid="102485"/>
                                        </p:tgtEl>
                                        <p:attrNameLst>
                                          <p:attrName>style.visibility</p:attrName>
                                        </p:attrNameLst>
                                      </p:cBhvr>
                                      <p:to>
                                        <p:strVal val="hidden"/>
                                      </p:to>
                                    </p:set>
                                  </p:childTnLst>
                                </p:cTn>
                              </p:par>
                              <p:par>
                                <p:cTn id="8" presetID="23" presetClass="entr" presetSubtype="16" fill="hold" nodeType="withEffect">
                                  <p:stCondLst>
                                    <p:cond delay="0"/>
                                  </p:stCondLst>
                                  <p:childTnLst>
                                    <p:set>
                                      <p:cBhvr>
                                        <p:cTn id="9" dur="1" fill="hold">
                                          <p:stCondLst>
                                            <p:cond delay="0"/>
                                          </p:stCondLst>
                                        </p:cTn>
                                        <p:tgtEl>
                                          <p:spTgt spid="102414"/>
                                        </p:tgtEl>
                                        <p:attrNameLst>
                                          <p:attrName>style.visibility</p:attrName>
                                        </p:attrNameLst>
                                      </p:cBhvr>
                                      <p:to>
                                        <p:strVal val="visible"/>
                                      </p:to>
                                    </p:set>
                                    <p:anim calcmode="lin" valueType="num">
                                      <p:cBhvr>
                                        <p:cTn id="10" dur="1000" fill="hold"/>
                                        <p:tgtEl>
                                          <p:spTgt spid="102414"/>
                                        </p:tgtEl>
                                        <p:attrNameLst>
                                          <p:attrName>ppt_w</p:attrName>
                                        </p:attrNameLst>
                                      </p:cBhvr>
                                      <p:tavLst>
                                        <p:tav tm="0">
                                          <p:val>
                                            <p:fltVal val="0"/>
                                          </p:val>
                                        </p:tav>
                                        <p:tav tm="100000">
                                          <p:val>
                                            <p:strVal val="#ppt_w"/>
                                          </p:val>
                                        </p:tav>
                                      </p:tavLst>
                                    </p:anim>
                                    <p:anim calcmode="lin" valueType="num">
                                      <p:cBhvr>
                                        <p:cTn id="11" dur="1000" fill="hold"/>
                                        <p:tgtEl>
                                          <p:spTgt spid="102414"/>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2422"/>
                                        </p:tgtEl>
                                        <p:attrNameLst>
                                          <p:attrName>style.visibility</p:attrName>
                                        </p:attrNameLst>
                                      </p:cBhvr>
                                      <p:to>
                                        <p:strVal val="visible"/>
                                      </p:to>
                                    </p:set>
                                    <p:animEffect transition="in" filter="fade">
                                      <p:cBhvr>
                                        <p:cTn id="16" dur="1000"/>
                                        <p:tgtEl>
                                          <p:spTgt spid="1024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421"/>
                                        </p:tgtEl>
                                        <p:attrNameLst>
                                          <p:attrName>style.visibility</p:attrName>
                                        </p:attrNameLst>
                                      </p:cBhvr>
                                      <p:to>
                                        <p:strVal val="visible"/>
                                      </p:to>
                                    </p:set>
                                    <p:animEffect transition="in" filter="fade">
                                      <p:cBhvr>
                                        <p:cTn id="19" dur="1000"/>
                                        <p:tgtEl>
                                          <p:spTgt spid="10242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2416"/>
                                        </p:tgtEl>
                                        <p:attrNameLst>
                                          <p:attrName>style.visibility</p:attrName>
                                        </p:attrNameLst>
                                      </p:cBhvr>
                                      <p:to>
                                        <p:strVal val="visible"/>
                                      </p:to>
                                    </p:set>
                                    <p:animEffect transition="in" filter="wipe(left)">
                                      <p:cBhvr>
                                        <p:cTn id="22" dur="1000"/>
                                        <p:tgtEl>
                                          <p:spTgt spid="10241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02417"/>
                                        </p:tgtEl>
                                        <p:attrNameLst>
                                          <p:attrName>style.visibility</p:attrName>
                                        </p:attrNameLst>
                                      </p:cBhvr>
                                      <p:to>
                                        <p:strVal val="visible"/>
                                      </p:to>
                                    </p:set>
                                    <p:animEffect transition="in" filter="wipe(right)">
                                      <p:cBhvr>
                                        <p:cTn id="25" dur="1000"/>
                                        <p:tgtEl>
                                          <p:spTgt spid="102417"/>
                                        </p:tgtEl>
                                      </p:cBhvr>
                                    </p:animEffect>
                                  </p:childTnLst>
                                </p:cTn>
                              </p:par>
                              <p:par>
                                <p:cTn id="26" presetID="1" presetClass="entr" presetSubtype="0" fill="hold" nodeType="withEffect">
                                  <p:stCondLst>
                                    <p:cond delay="0"/>
                                  </p:stCondLst>
                                  <p:childTnLst>
                                    <p:set>
                                      <p:cBhvr>
                                        <p:cTn id="27" dur="1" fill="hold">
                                          <p:stCondLst>
                                            <p:cond delay="0"/>
                                          </p:stCondLst>
                                        </p:cTn>
                                        <p:tgtEl>
                                          <p:spTgt spid="102403">
                                            <p:txEl>
                                              <p:pRg st="0" end="0"/>
                                            </p:txEl>
                                          </p:spTgt>
                                        </p:tgtEl>
                                        <p:attrNameLst>
                                          <p:attrName>style.visibility</p:attrName>
                                        </p:attrNameLst>
                                      </p:cBhvr>
                                      <p:to>
                                        <p:strVal val="visible"/>
                                      </p:to>
                                    </p:set>
                                  </p:childTnLst>
                                </p:cTn>
                              </p:par>
                            </p:childTnLst>
                          </p:cTn>
                        </p:par>
                        <p:par>
                          <p:cTn id="28" fill="hold" nodeType="afterGroup">
                            <p:stCondLst>
                              <p:cond delay="1000"/>
                            </p:stCondLst>
                            <p:childTnLst>
                              <p:par>
                                <p:cTn id="29" presetID="6" presetClass="entr" presetSubtype="32" fill="hold" grpId="0" nodeType="afterEffect">
                                  <p:stCondLst>
                                    <p:cond delay="0"/>
                                  </p:stCondLst>
                                  <p:childTnLst>
                                    <p:set>
                                      <p:cBhvr>
                                        <p:cTn id="30" dur="1" fill="hold">
                                          <p:stCondLst>
                                            <p:cond delay="0"/>
                                          </p:stCondLst>
                                        </p:cTn>
                                        <p:tgtEl>
                                          <p:spTgt spid="102418"/>
                                        </p:tgtEl>
                                        <p:attrNameLst>
                                          <p:attrName>style.visibility</p:attrName>
                                        </p:attrNameLst>
                                      </p:cBhvr>
                                      <p:to>
                                        <p:strVal val="visible"/>
                                      </p:to>
                                    </p:set>
                                    <p:animEffect transition="in" filter="circle(out)">
                                      <p:cBhvr>
                                        <p:cTn id="31" dur="500"/>
                                        <p:tgtEl>
                                          <p:spTgt spid="10241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xit" presetSubtype="0" fill="hold" grpId="1" nodeType="clickEffect">
                                  <p:stCondLst>
                                    <p:cond delay="0"/>
                                  </p:stCondLst>
                                  <p:childTnLst>
                                    <p:animEffect transition="out" filter="fade">
                                      <p:cBhvr>
                                        <p:cTn id="35" dur="1000"/>
                                        <p:tgtEl>
                                          <p:spTgt spid="102416"/>
                                        </p:tgtEl>
                                      </p:cBhvr>
                                    </p:animEffect>
                                    <p:set>
                                      <p:cBhvr>
                                        <p:cTn id="36" dur="1" fill="hold">
                                          <p:stCondLst>
                                            <p:cond delay="999"/>
                                          </p:stCondLst>
                                        </p:cTn>
                                        <p:tgtEl>
                                          <p:spTgt spid="10241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102421"/>
                                        </p:tgtEl>
                                      </p:cBhvr>
                                    </p:animEffect>
                                    <p:set>
                                      <p:cBhvr>
                                        <p:cTn id="39" dur="1" fill="hold">
                                          <p:stCondLst>
                                            <p:cond delay="999"/>
                                          </p:stCondLst>
                                        </p:cTn>
                                        <p:tgtEl>
                                          <p:spTgt spid="10242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102422"/>
                                        </p:tgtEl>
                                      </p:cBhvr>
                                    </p:animEffect>
                                    <p:set>
                                      <p:cBhvr>
                                        <p:cTn id="42" dur="1" fill="hold">
                                          <p:stCondLst>
                                            <p:cond delay="999"/>
                                          </p:stCondLst>
                                        </p:cTn>
                                        <p:tgtEl>
                                          <p:spTgt spid="10242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102417"/>
                                        </p:tgtEl>
                                      </p:cBhvr>
                                    </p:animEffect>
                                    <p:set>
                                      <p:cBhvr>
                                        <p:cTn id="45" dur="1" fill="hold">
                                          <p:stCondLst>
                                            <p:cond delay="999"/>
                                          </p:stCondLst>
                                        </p:cTn>
                                        <p:tgtEl>
                                          <p:spTgt spid="102417"/>
                                        </p:tgtEl>
                                        <p:attrNameLst>
                                          <p:attrName>style.visibility</p:attrName>
                                        </p:attrNameLst>
                                      </p:cBhvr>
                                      <p:to>
                                        <p:strVal val="hidden"/>
                                      </p:to>
                                    </p:set>
                                  </p:childTnLst>
                                </p:cTn>
                              </p:par>
                            </p:childTnLst>
                          </p:cTn>
                        </p:par>
                        <p:par>
                          <p:cTn id="46" fill="hold" nodeType="afterGroup">
                            <p:stCondLst>
                              <p:cond delay="1000"/>
                            </p:stCondLst>
                            <p:childTnLst>
                              <p:par>
                                <p:cTn id="47" presetID="6" presetClass="entr" presetSubtype="32" fill="hold" nodeType="afterEffect">
                                  <p:stCondLst>
                                    <p:cond delay="0"/>
                                  </p:stCondLst>
                                  <p:childTnLst>
                                    <p:set>
                                      <p:cBhvr>
                                        <p:cTn id="48" dur="1" fill="hold">
                                          <p:stCondLst>
                                            <p:cond delay="0"/>
                                          </p:stCondLst>
                                        </p:cTn>
                                        <p:tgtEl>
                                          <p:spTgt spid="102444"/>
                                        </p:tgtEl>
                                        <p:attrNameLst>
                                          <p:attrName>style.visibility</p:attrName>
                                        </p:attrNameLst>
                                      </p:cBhvr>
                                      <p:to>
                                        <p:strVal val="visible"/>
                                      </p:to>
                                    </p:set>
                                    <p:animEffect transition="in" filter="circle(out)">
                                      <p:cBhvr>
                                        <p:cTn id="49" dur="1000"/>
                                        <p:tgtEl>
                                          <p:spTgt spid="10244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02412"/>
                                        </p:tgtEl>
                                        <p:attrNameLst>
                                          <p:attrName>style.visibility</p:attrName>
                                        </p:attrNameLst>
                                      </p:cBhvr>
                                      <p:to>
                                        <p:strVal val="visible"/>
                                      </p:to>
                                    </p:set>
                                    <p:animEffect transition="in" filter="wipe(left)">
                                      <p:cBhvr>
                                        <p:cTn id="52" dur="1000"/>
                                        <p:tgtEl>
                                          <p:spTgt spid="1024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2428"/>
                                        </p:tgtEl>
                                        <p:attrNameLst>
                                          <p:attrName>style.visibility</p:attrName>
                                        </p:attrNameLst>
                                      </p:cBhvr>
                                      <p:to>
                                        <p:strVal val="visible"/>
                                      </p:to>
                                    </p:set>
                                    <p:animEffect transition="in" filter="fade">
                                      <p:cBhvr>
                                        <p:cTn id="55" dur="1000"/>
                                        <p:tgtEl>
                                          <p:spTgt spid="10242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2425"/>
                                        </p:tgtEl>
                                        <p:attrNameLst>
                                          <p:attrName>style.visibility</p:attrName>
                                        </p:attrNameLst>
                                      </p:cBhvr>
                                      <p:to>
                                        <p:strVal val="visible"/>
                                      </p:to>
                                    </p:set>
                                    <p:animEffect transition="in" filter="fade">
                                      <p:cBhvr>
                                        <p:cTn id="58" dur="1000"/>
                                        <p:tgtEl>
                                          <p:spTgt spid="102425"/>
                                        </p:tgtEl>
                                      </p:cBhvr>
                                    </p:animEffect>
                                  </p:childTnLst>
                                </p:cTn>
                              </p:par>
                              <p:par>
                                <p:cTn id="59" presetID="1" presetClass="entr" presetSubtype="0" fill="hold" nodeType="withEffect">
                                  <p:stCondLst>
                                    <p:cond delay="0"/>
                                  </p:stCondLst>
                                  <p:childTnLst>
                                    <p:set>
                                      <p:cBhvr>
                                        <p:cTn id="60" dur="1" fill="hold">
                                          <p:stCondLst>
                                            <p:cond delay="0"/>
                                          </p:stCondLst>
                                        </p:cTn>
                                        <p:tgtEl>
                                          <p:spTgt spid="102403">
                                            <p:txEl>
                                              <p:pRg st="1" end="1"/>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6" presetClass="entr" presetSubtype="32" fill="hold" grpId="0" nodeType="clickEffect">
                                  <p:stCondLst>
                                    <p:cond delay="0"/>
                                  </p:stCondLst>
                                  <p:childTnLst>
                                    <p:set>
                                      <p:cBhvr>
                                        <p:cTn id="64" dur="1" fill="hold">
                                          <p:stCondLst>
                                            <p:cond delay="0"/>
                                          </p:stCondLst>
                                        </p:cTn>
                                        <p:tgtEl>
                                          <p:spTgt spid="102429"/>
                                        </p:tgtEl>
                                        <p:attrNameLst>
                                          <p:attrName>style.visibility</p:attrName>
                                        </p:attrNameLst>
                                      </p:cBhvr>
                                      <p:to>
                                        <p:strVal val="visible"/>
                                      </p:to>
                                    </p:set>
                                    <p:animEffect transition="in" filter="circle(out)">
                                      <p:cBhvr>
                                        <p:cTn id="65" dur="1000"/>
                                        <p:tgtEl>
                                          <p:spTgt spid="102429"/>
                                        </p:tgtEl>
                                      </p:cBhvr>
                                    </p:animEffect>
                                  </p:childTnLst>
                                </p:cTn>
                              </p:par>
                              <p:par>
                                <p:cTn id="66" presetID="22" presetClass="entr" presetSubtype="8" fill="hold" nodeType="withEffect">
                                  <p:stCondLst>
                                    <p:cond delay="500"/>
                                  </p:stCondLst>
                                  <p:childTnLst>
                                    <p:set>
                                      <p:cBhvr>
                                        <p:cTn id="67" dur="1" fill="hold">
                                          <p:stCondLst>
                                            <p:cond delay="0"/>
                                          </p:stCondLst>
                                        </p:cTn>
                                        <p:tgtEl>
                                          <p:spTgt spid="102448"/>
                                        </p:tgtEl>
                                        <p:attrNameLst>
                                          <p:attrName>style.visibility</p:attrName>
                                        </p:attrNameLst>
                                      </p:cBhvr>
                                      <p:to>
                                        <p:strVal val="visible"/>
                                      </p:to>
                                    </p:set>
                                    <p:animEffect transition="in" filter="wipe(left)">
                                      <p:cBhvr>
                                        <p:cTn id="68" dur="1000"/>
                                        <p:tgtEl>
                                          <p:spTgt spid="10244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2430"/>
                                        </p:tgtEl>
                                        <p:attrNameLst>
                                          <p:attrName>style.visibility</p:attrName>
                                        </p:attrNameLst>
                                      </p:cBhvr>
                                      <p:to>
                                        <p:strVal val="visible"/>
                                      </p:to>
                                    </p:set>
                                    <p:animEffect transition="in" filter="fade">
                                      <p:cBhvr>
                                        <p:cTn id="71" dur="1000"/>
                                        <p:tgtEl>
                                          <p:spTgt spid="102430"/>
                                        </p:tgtEl>
                                      </p:cBhvr>
                                    </p:animEffect>
                                  </p:childTnLst>
                                </p:cTn>
                              </p:par>
                              <p:par>
                                <p:cTn id="72" presetID="1" presetClass="entr" presetSubtype="0" fill="hold" nodeType="withEffect">
                                  <p:stCondLst>
                                    <p:cond delay="0"/>
                                  </p:stCondLst>
                                  <p:childTnLst>
                                    <p:set>
                                      <p:cBhvr>
                                        <p:cTn id="73" dur="1" fill="hold">
                                          <p:stCondLst>
                                            <p:cond delay="0"/>
                                          </p:stCondLst>
                                        </p:cTn>
                                        <p:tgtEl>
                                          <p:spTgt spid="102403">
                                            <p:txEl>
                                              <p:pRg st="2" end="2"/>
                                            </p:txEl>
                                          </p:spTgt>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nodeType="clickEffect">
                                  <p:stCondLst>
                                    <p:cond delay="0"/>
                                  </p:stCondLst>
                                  <p:childTnLst>
                                    <p:set>
                                      <p:cBhvr>
                                        <p:cTn id="77" dur="1" fill="hold">
                                          <p:stCondLst>
                                            <p:cond delay="0"/>
                                          </p:stCondLst>
                                        </p:cTn>
                                        <p:tgtEl>
                                          <p:spTgt spid="102490"/>
                                        </p:tgtEl>
                                        <p:attrNameLst>
                                          <p:attrName>style.visibility</p:attrName>
                                        </p:attrNameLst>
                                      </p:cBhvr>
                                      <p:to>
                                        <p:strVal val="visible"/>
                                      </p:to>
                                    </p:set>
                                    <p:animEffect transition="in" filter="fade">
                                      <p:cBhvr>
                                        <p:cTn id="78" dur="1000"/>
                                        <p:tgtEl>
                                          <p:spTgt spid="102490"/>
                                        </p:tgtEl>
                                      </p:cBhvr>
                                    </p:animEffect>
                                  </p:childTnLst>
                                </p:cTn>
                              </p:par>
                              <p:par>
                                <p:cTn id="79" presetID="10" presetClass="entr" presetSubtype="0" fill="hold" nodeType="withEffect">
                                  <p:stCondLst>
                                    <p:cond delay="0"/>
                                  </p:stCondLst>
                                  <p:childTnLst>
                                    <p:set>
                                      <p:cBhvr>
                                        <p:cTn id="80" dur="1" fill="hold">
                                          <p:stCondLst>
                                            <p:cond delay="0"/>
                                          </p:stCondLst>
                                        </p:cTn>
                                        <p:tgtEl>
                                          <p:spTgt spid="102487"/>
                                        </p:tgtEl>
                                        <p:attrNameLst>
                                          <p:attrName>style.visibility</p:attrName>
                                        </p:attrNameLst>
                                      </p:cBhvr>
                                      <p:to>
                                        <p:strVal val="visible"/>
                                      </p:to>
                                    </p:set>
                                    <p:animEffect transition="in" filter="fade">
                                      <p:cBhvr>
                                        <p:cTn id="81" dur="1000"/>
                                        <p:tgtEl>
                                          <p:spTgt spid="102487"/>
                                        </p:tgtEl>
                                      </p:cBhvr>
                                    </p:animEffect>
                                  </p:childTnLst>
                                </p:cTn>
                              </p:par>
                              <p:par>
                                <p:cTn id="82" presetID="1" presetClass="entr" presetSubtype="0" fill="hold" nodeType="withEffect">
                                  <p:stCondLst>
                                    <p:cond delay="0"/>
                                  </p:stCondLst>
                                  <p:childTnLst>
                                    <p:set>
                                      <p:cBhvr>
                                        <p:cTn id="83" dur="1" fill="hold">
                                          <p:stCondLst>
                                            <p:cond delay="0"/>
                                          </p:stCondLst>
                                        </p:cTn>
                                        <p:tgtEl>
                                          <p:spTgt spid="102403">
                                            <p:txEl>
                                              <p:pRg st="3" end="3"/>
                                            </p:txEl>
                                          </p:spTgt>
                                        </p:tgtEl>
                                        <p:attrNameLst>
                                          <p:attrName>style.visibility</p:attrName>
                                        </p:attrNameLst>
                                      </p:cBhvr>
                                      <p:to>
                                        <p:strVal val="visible"/>
                                      </p:to>
                                    </p:set>
                                  </p:childTnLst>
                                </p:cTn>
                              </p:par>
                            </p:childTnLst>
                          </p:cTn>
                        </p:par>
                        <p:par>
                          <p:cTn id="84" fill="hold" nodeType="afterGroup">
                            <p:stCondLst>
                              <p:cond delay="1000"/>
                            </p:stCondLst>
                            <p:childTnLst>
                              <p:par>
                                <p:cTn id="85" presetID="6" presetClass="entr" presetSubtype="32" fill="hold" nodeType="afterEffect">
                                  <p:stCondLst>
                                    <p:cond delay="0"/>
                                  </p:stCondLst>
                                  <p:childTnLst>
                                    <p:set>
                                      <p:cBhvr>
                                        <p:cTn id="86" dur="1" fill="hold">
                                          <p:stCondLst>
                                            <p:cond delay="0"/>
                                          </p:stCondLst>
                                        </p:cTn>
                                        <p:tgtEl>
                                          <p:spTgt spid="102505"/>
                                        </p:tgtEl>
                                        <p:attrNameLst>
                                          <p:attrName>style.visibility</p:attrName>
                                        </p:attrNameLst>
                                      </p:cBhvr>
                                      <p:to>
                                        <p:strVal val="visible"/>
                                      </p:to>
                                    </p:set>
                                    <p:animEffect transition="in" filter="circle(out)">
                                      <p:cBhvr>
                                        <p:cTn id="87" dur="1000"/>
                                        <p:tgtEl>
                                          <p:spTgt spid="10250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6" presetClass="entr" presetSubtype="16" fill="hold" nodeType="clickEffect">
                                  <p:stCondLst>
                                    <p:cond delay="0"/>
                                  </p:stCondLst>
                                  <p:childTnLst>
                                    <p:set>
                                      <p:cBhvr>
                                        <p:cTn id="91" dur="1" fill="hold">
                                          <p:stCondLst>
                                            <p:cond delay="0"/>
                                          </p:stCondLst>
                                        </p:cTn>
                                        <p:tgtEl>
                                          <p:spTgt spid="102469"/>
                                        </p:tgtEl>
                                        <p:attrNameLst>
                                          <p:attrName>style.visibility</p:attrName>
                                        </p:attrNameLst>
                                      </p:cBhvr>
                                      <p:to>
                                        <p:strVal val="visible"/>
                                      </p:to>
                                    </p:set>
                                    <p:animEffect transition="in" filter="circle(in)">
                                      <p:cBhvr>
                                        <p:cTn id="92" dur="2000"/>
                                        <p:tgtEl>
                                          <p:spTgt spid="102469"/>
                                        </p:tgtEl>
                                      </p:cBhvr>
                                    </p:animEffect>
                                  </p:childTnLst>
                                </p:cTn>
                              </p:par>
                              <p:par>
                                <p:cTn id="93" presetID="22" presetClass="entr" presetSubtype="2" fill="hold" nodeType="withEffect">
                                  <p:stCondLst>
                                    <p:cond delay="0"/>
                                  </p:stCondLst>
                                  <p:childTnLst>
                                    <p:set>
                                      <p:cBhvr>
                                        <p:cTn id="94" dur="1" fill="hold">
                                          <p:stCondLst>
                                            <p:cond delay="0"/>
                                          </p:stCondLst>
                                        </p:cTn>
                                        <p:tgtEl>
                                          <p:spTgt spid="102484"/>
                                        </p:tgtEl>
                                        <p:attrNameLst>
                                          <p:attrName>style.visibility</p:attrName>
                                        </p:attrNameLst>
                                      </p:cBhvr>
                                      <p:to>
                                        <p:strVal val="visible"/>
                                      </p:to>
                                    </p:set>
                                    <p:animEffect transition="in" filter="wipe(right)">
                                      <p:cBhvr>
                                        <p:cTn id="95" dur="1000"/>
                                        <p:tgtEl>
                                          <p:spTgt spid="102484"/>
                                        </p:tgtEl>
                                      </p:cBhvr>
                                    </p:animEffect>
                                  </p:childTnLst>
                                </p:cTn>
                              </p:par>
                              <p:par>
                                <p:cTn id="96" presetID="1" presetClass="entr" presetSubtype="0" fill="hold" nodeType="withEffect">
                                  <p:stCondLst>
                                    <p:cond delay="0"/>
                                  </p:stCondLst>
                                  <p:childTnLst>
                                    <p:set>
                                      <p:cBhvr>
                                        <p:cTn id="97" dur="1" fill="hold">
                                          <p:stCondLst>
                                            <p:cond delay="0"/>
                                          </p:stCondLst>
                                        </p:cTn>
                                        <p:tgtEl>
                                          <p:spTgt spid="102403">
                                            <p:txEl>
                                              <p:pRg st="4" end="4"/>
                                            </p:txEl>
                                          </p:spTgt>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102403">
                                            <p:txEl>
                                              <p:pRg st="5" end="5"/>
                                            </p:txEl>
                                          </p:spTgt>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02403">
                                            <p:txEl>
                                              <p:pRg st="6" end="6"/>
                                            </p:txEl>
                                          </p:spTgt>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024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2" grpId="0" animBg="1"/>
      <p:bldP spid="102418" grpId="0" animBg="1"/>
      <p:bldP spid="102416" grpId="0" animBg="1"/>
      <p:bldP spid="102416" grpId="1" animBg="1"/>
      <p:bldP spid="102417" grpId="0" animBg="1"/>
      <p:bldP spid="102417" grpId="1" animBg="1"/>
      <p:bldP spid="102421" grpId="0" animBg="1"/>
      <p:bldP spid="102421" grpId="1" animBg="1"/>
      <p:bldP spid="102422" grpId="0" animBg="1"/>
      <p:bldP spid="102422" grpId="1" animBg="1"/>
      <p:bldP spid="102425" grpId="0" animBg="1"/>
      <p:bldP spid="102428" grpId="0" animBg="1"/>
      <p:bldP spid="102429" grpId="0" animBg="1"/>
      <p:bldP spid="10243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614"/>
            <a:ext cx="3623320" cy="665082"/>
          </a:xfrm>
        </p:spPr>
        <p:txBody>
          <a:bodyPr/>
          <a:lstStyle/>
          <a:p>
            <a:r>
              <a:rPr lang="en-US" b="1" dirty="0" err="1">
                <a:solidFill>
                  <a:srgbClr val="A50021"/>
                </a:solidFill>
              </a:rPr>
              <a:t>LHCb</a:t>
            </a:r>
            <a:r>
              <a:rPr lang="en-US" b="1" dirty="0">
                <a:solidFill>
                  <a:srgbClr val="A50021"/>
                </a:solidFill>
              </a:rPr>
              <a:t> </a:t>
            </a:r>
            <a:r>
              <a:rPr lang="en-US" b="1" dirty="0" smtClean="0">
                <a:solidFill>
                  <a:srgbClr val="A50021"/>
                </a:solidFill>
              </a:rPr>
              <a:t>RICH</a:t>
            </a:r>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78</a:t>
            </a:fld>
            <a:endParaRPr lang="en-US" altLang="x-none"/>
          </a:p>
        </p:txBody>
      </p:sp>
      <p:sp>
        <p:nvSpPr>
          <p:cNvPr id="7" name="Rectangle 3"/>
          <p:cNvSpPr txBox="1">
            <a:spLocks noChangeArrowheads="1"/>
          </p:cNvSpPr>
          <p:nvPr/>
        </p:nvSpPr>
        <p:spPr bwMode="auto">
          <a:xfrm>
            <a:off x="1636714" y="692697"/>
            <a:ext cx="4226935"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ヒラギノ角ゴ Pro W3" charset="-128"/>
              </a:defRPr>
            </a:lvl2pPr>
            <a:lvl3pPr marL="1143000" indent="-228600" algn="l" rtl="0" eaLnBrk="1" fontAlgn="base" hangingPunct="1">
              <a:spcBef>
                <a:spcPct val="20000"/>
              </a:spcBef>
              <a:spcAft>
                <a:spcPct val="0"/>
              </a:spcAft>
              <a:buChar char="•"/>
              <a:defRPr sz="2400">
                <a:solidFill>
                  <a:schemeClr val="tx1"/>
                </a:solidFill>
                <a:latin typeface="+mn-lt"/>
                <a:ea typeface="ヒラギノ角ゴ Pro W3" charset="-128"/>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charset="-128"/>
              </a:defRPr>
            </a:lvl4pPr>
            <a:lvl5pPr marL="2057400" indent="-228600" algn="l" rtl="0" eaLnBrk="1" fontAlgn="base" hangingPunct="1">
              <a:spcBef>
                <a:spcPct val="20000"/>
              </a:spcBef>
              <a:spcAft>
                <a:spcPct val="0"/>
              </a:spcAft>
              <a:buChar char="»"/>
              <a:defRPr sz="2000">
                <a:solidFill>
                  <a:schemeClr val="tx1"/>
                </a:solidFill>
                <a:latin typeface="+mn-lt"/>
                <a:ea typeface="ヒラギノ角ゴ Pro W3" charset="-128"/>
              </a:defRPr>
            </a:lvl5pPr>
            <a:lvl6pPr marL="2514600" indent="-228600" algn="l" rtl="0" eaLnBrk="1" fontAlgn="base" hangingPunct="1">
              <a:spcBef>
                <a:spcPct val="20000"/>
              </a:spcBef>
              <a:spcAft>
                <a:spcPct val="0"/>
              </a:spcAft>
              <a:buChar char="»"/>
              <a:defRPr sz="2000">
                <a:solidFill>
                  <a:schemeClr val="tx1"/>
                </a:solidFill>
                <a:latin typeface="+mn-lt"/>
                <a:ea typeface="ヒラギノ角ゴ Pro W3" charset="-128"/>
              </a:defRPr>
            </a:lvl6pPr>
            <a:lvl7pPr marL="2971800" indent="-228600" algn="l" rtl="0" eaLnBrk="1" fontAlgn="base" hangingPunct="1">
              <a:spcBef>
                <a:spcPct val="20000"/>
              </a:spcBef>
              <a:spcAft>
                <a:spcPct val="0"/>
              </a:spcAft>
              <a:buChar char="»"/>
              <a:defRPr sz="2000">
                <a:solidFill>
                  <a:schemeClr val="tx1"/>
                </a:solidFill>
                <a:latin typeface="+mn-lt"/>
                <a:ea typeface="ヒラギノ角ゴ Pro W3" charset="-128"/>
              </a:defRPr>
            </a:lvl7pPr>
            <a:lvl8pPr marL="3429000" indent="-228600" algn="l" rtl="0" eaLnBrk="1" fontAlgn="base" hangingPunct="1">
              <a:spcBef>
                <a:spcPct val="20000"/>
              </a:spcBef>
              <a:spcAft>
                <a:spcPct val="0"/>
              </a:spcAft>
              <a:buChar char="»"/>
              <a:defRPr sz="2000">
                <a:solidFill>
                  <a:schemeClr val="tx1"/>
                </a:solidFill>
                <a:latin typeface="+mn-lt"/>
                <a:ea typeface="ヒラギノ角ゴ Pro W3" charset="-128"/>
              </a:defRPr>
            </a:lvl8pPr>
            <a:lvl9pPr marL="3886200" indent="-228600" algn="l" rtl="0" eaLnBrk="1" fontAlgn="base" hangingPunct="1">
              <a:spcBef>
                <a:spcPct val="20000"/>
              </a:spcBef>
              <a:spcAft>
                <a:spcPct val="0"/>
              </a:spcAft>
              <a:buChar char="»"/>
              <a:defRPr sz="2000">
                <a:solidFill>
                  <a:schemeClr val="tx1"/>
                </a:solidFill>
                <a:latin typeface="+mn-lt"/>
                <a:ea typeface="ヒラギノ角ゴ Pro W3" charset="-128"/>
              </a:defRPr>
            </a:lvl9pPr>
          </a:lstStyle>
          <a:p>
            <a:r>
              <a:rPr lang="en-GB" altLang="x-none" sz="2000" kern="0" dirty="0">
                <a:ea typeface="MS PGothic" charset="-128"/>
                <a:cs typeface="MS PGothic" charset="-128"/>
              </a:rPr>
              <a:t>Particle ID: p~2-100 GeV provided by two RICH detectors.</a:t>
            </a:r>
          </a:p>
          <a:p>
            <a:r>
              <a:rPr lang="en-GB" altLang="x-none" sz="2000" dirty="0"/>
              <a:t>Cherenkov light produced in a radiator gas is focused with mirrors, to produce ring images in a fly eye array of PMs.</a:t>
            </a:r>
          </a:p>
          <a:p>
            <a:r>
              <a:rPr lang="en-GB" altLang="x-none" sz="2000" dirty="0"/>
              <a:t>The ring pattern permits identification of hadron species.</a:t>
            </a:r>
          </a:p>
          <a:p>
            <a:pPr marL="419100" indent="-419100">
              <a:buNone/>
            </a:pPr>
            <a:endParaRPr lang="en-US" altLang="x-none" sz="2000" kern="0" dirty="0">
              <a:ea typeface="MS PGothic" charset="-128"/>
              <a:cs typeface="MS PGothic" charset="-128"/>
            </a:endParaRPr>
          </a:p>
        </p:txBody>
      </p:sp>
      <p:grpSp>
        <p:nvGrpSpPr>
          <p:cNvPr id="24" name="Group 23"/>
          <p:cNvGrpSpPr/>
          <p:nvPr/>
        </p:nvGrpSpPr>
        <p:grpSpPr>
          <a:xfrm>
            <a:off x="5951984" y="181667"/>
            <a:ext cx="2509838" cy="1695450"/>
            <a:chOff x="5843414" y="1383112"/>
            <a:chExt cx="2509838" cy="1695450"/>
          </a:xfrm>
        </p:grpSpPr>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l="4376" t="10223" r="43608" b="17690"/>
            <a:stretch>
              <a:fillRect/>
            </a:stretch>
          </p:blipFill>
          <p:spPr bwMode="auto">
            <a:xfrm>
              <a:off x="5843414" y="1383112"/>
              <a:ext cx="2444750" cy="1695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Oval 8"/>
            <p:cNvSpPr>
              <a:spLocks noChangeArrowheads="1"/>
            </p:cNvSpPr>
            <p:nvPr/>
          </p:nvSpPr>
          <p:spPr bwMode="auto">
            <a:xfrm>
              <a:off x="6068839" y="1899050"/>
              <a:ext cx="604838" cy="7159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MS PGothic" charset="-128"/>
                  <a:cs typeface="MS PGothic" charset="-128"/>
                </a:defRPr>
              </a:lvl1pPr>
              <a:lvl2pPr marL="37931725" indent="-37474525" eaLnBrk="0" hangingPunct="0">
                <a:defRPr sz="2400">
                  <a:solidFill>
                    <a:schemeClr val="tx1"/>
                  </a:solidFill>
                  <a:latin typeface="Arial" charset="0"/>
                  <a:ea typeface="MS PGothic" charset="-128"/>
                  <a:cs typeface="MS PGothic" charset="-128"/>
                </a:defRPr>
              </a:lvl2pPr>
              <a:lvl3pPr eaLnBrk="0" hangingPunct="0">
                <a:defRPr sz="2400">
                  <a:solidFill>
                    <a:schemeClr val="tx1"/>
                  </a:solidFill>
                  <a:latin typeface="Arial" charset="0"/>
                  <a:ea typeface="MS PGothic" charset="-128"/>
                  <a:cs typeface="MS PGothic" charset="-128"/>
                </a:defRPr>
              </a:lvl3pPr>
              <a:lvl4pPr eaLnBrk="0" hangingPunct="0">
                <a:defRPr sz="2400">
                  <a:solidFill>
                    <a:schemeClr val="tx1"/>
                  </a:solidFill>
                  <a:latin typeface="Arial" charset="0"/>
                  <a:ea typeface="MS PGothic" charset="-128"/>
                  <a:cs typeface="MS PGothic" charset="-128"/>
                </a:defRPr>
              </a:lvl4pPr>
              <a:lvl5pPr eaLnBrk="0" hangingPunct="0">
                <a:defRPr sz="2400">
                  <a:solidFill>
                    <a:schemeClr val="tx1"/>
                  </a:solidFill>
                  <a:latin typeface="Arial" charset="0"/>
                  <a:ea typeface="MS PGothic" charset="-128"/>
                  <a:cs typeface="MS PGothic" charset="-128"/>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defRPr>
              </a:lvl9pPr>
            </a:lstStyle>
            <a:p>
              <a:pPr eaLnBrk="1" hangingPunct="1"/>
              <a:endParaRPr lang="x-none" altLang="x-none" sz="1800"/>
            </a:p>
          </p:txBody>
        </p:sp>
        <p:sp>
          <p:nvSpPr>
            <p:cNvPr id="11" name="Oval 9"/>
            <p:cNvSpPr>
              <a:spLocks noChangeArrowheads="1"/>
            </p:cNvSpPr>
            <p:nvPr/>
          </p:nvSpPr>
          <p:spPr bwMode="auto">
            <a:xfrm>
              <a:off x="7545214" y="1606950"/>
              <a:ext cx="808038" cy="125888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MS PGothic" charset="-128"/>
                  <a:cs typeface="MS PGothic" charset="-128"/>
                </a:defRPr>
              </a:lvl1pPr>
              <a:lvl2pPr marL="37931725" indent="-37474525" eaLnBrk="0" hangingPunct="0">
                <a:defRPr sz="2400">
                  <a:solidFill>
                    <a:schemeClr val="tx1"/>
                  </a:solidFill>
                  <a:latin typeface="Arial" charset="0"/>
                  <a:ea typeface="MS PGothic" charset="-128"/>
                  <a:cs typeface="MS PGothic" charset="-128"/>
                </a:defRPr>
              </a:lvl2pPr>
              <a:lvl3pPr eaLnBrk="0" hangingPunct="0">
                <a:defRPr sz="2400">
                  <a:solidFill>
                    <a:schemeClr val="tx1"/>
                  </a:solidFill>
                  <a:latin typeface="Arial" charset="0"/>
                  <a:ea typeface="MS PGothic" charset="-128"/>
                  <a:cs typeface="MS PGothic" charset="-128"/>
                </a:defRPr>
              </a:lvl3pPr>
              <a:lvl4pPr eaLnBrk="0" hangingPunct="0">
                <a:defRPr sz="2400">
                  <a:solidFill>
                    <a:schemeClr val="tx1"/>
                  </a:solidFill>
                  <a:latin typeface="Arial" charset="0"/>
                  <a:ea typeface="MS PGothic" charset="-128"/>
                  <a:cs typeface="MS PGothic" charset="-128"/>
                </a:defRPr>
              </a:lvl4pPr>
              <a:lvl5pPr eaLnBrk="0" hangingPunct="0">
                <a:defRPr sz="2400">
                  <a:solidFill>
                    <a:schemeClr val="tx1"/>
                  </a:solidFill>
                  <a:latin typeface="Arial" charset="0"/>
                  <a:ea typeface="MS PGothic" charset="-128"/>
                  <a:cs typeface="MS PGothic" charset="-128"/>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defRPr>
              </a:lvl9pPr>
            </a:lstStyle>
            <a:p>
              <a:pPr eaLnBrk="1" hangingPunct="1"/>
              <a:endParaRPr lang="x-none" altLang="x-none" sz="1800"/>
            </a:p>
          </p:txBody>
        </p:sp>
      </p:grpSp>
      <p:grpSp>
        <p:nvGrpSpPr>
          <p:cNvPr id="15" name="Group 20"/>
          <p:cNvGrpSpPr>
            <a:grpSpLocks/>
          </p:cNvGrpSpPr>
          <p:nvPr/>
        </p:nvGrpSpPr>
        <p:grpSpPr bwMode="auto">
          <a:xfrm>
            <a:off x="8723587" y="148633"/>
            <a:ext cx="1748025" cy="2186859"/>
            <a:chOff x="1387" y="935"/>
            <a:chExt cx="2542" cy="2373"/>
          </a:xfrm>
        </p:grpSpPr>
        <p:pic>
          <p:nvPicPr>
            <p:cNvPr id="16" name="Picture 14" descr="ptheta"/>
            <p:cNvPicPr>
              <a:picLocks noChangeAspect="1" noChangeArrowheads="1"/>
            </p:cNvPicPr>
            <p:nvPr/>
          </p:nvPicPr>
          <p:blipFill>
            <a:blip r:embed="rId3">
              <a:extLst>
                <a:ext uri="{28A0092B-C50C-407E-A947-70E740481C1C}">
                  <a14:useLocalDpi xmlns:a14="http://schemas.microsoft.com/office/drawing/2010/main" val="0"/>
                </a:ext>
              </a:extLst>
            </a:blip>
            <a:srcRect l="2905" t="14246" r="8121" b="2695"/>
            <a:stretch>
              <a:fillRect/>
            </a:stretch>
          </p:blipFill>
          <p:spPr bwMode="auto">
            <a:xfrm>
              <a:off x="1387" y="935"/>
              <a:ext cx="2542" cy="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17" name="Group 15"/>
            <p:cNvGrpSpPr>
              <a:grpSpLocks/>
            </p:cNvGrpSpPr>
            <p:nvPr/>
          </p:nvGrpSpPr>
          <p:grpSpPr bwMode="auto">
            <a:xfrm>
              <a:off x="1803" y="1479"/>
              <a:ext cx="1887" cy="1374"/>
              <a:chOff x="657" y="1479"/>
              <a:chExt cx="1887" cy="1374"/>
            </a:xfrm>
          </p:grpSpPr>
          <p:sp>
            <p:nvSpPr>
              <p:cNvPr id="18" name="Rectangle 16"/>
              <p:cNvSpPr>
                <a:spLocks noChangeArrowheads="1"/>
              </p:cNvSpPr>
              <p:nvPr/>
            </p:nvSpPr>
            <p:spPr bwMode="auto">
              <a:xfrm>
                <a:off x="838" y="2341"/>
                <a:ext cx="1270" cy="512"/>
              </a:xfrm>
              <a:prstGeom prst="rect">
                <a:avLst/>
              </a:prstGeom>
              <a:solidFill>
                <a:srgbClr val="FFCC00">
                  <a:alpha val="76077"/>
                </a:srgbClr>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MS PGothic" charset="-128"/>
                    <a:cs typeface="MS PGothic" charset="-128"/>
                  </a:defRPr>
                </a:lvl1pPr>
                <a:lvl2pPr marL="37931725" indent="-37474525" eaLnBrk="0" hangingPunct="0">
                  <a:defRPr sz="2400">
                    <a:solidFill>
                      <a:schemeClr val="tx1"/>
                    </a:solidFill>
                    <a:latin typeface="Arial" charset="0"/>
                    <a:ea typeface="MS PGothic" charset="-128"/>
                    <a:cs typeface="MS PGothic" charset="-128"/>
                  </a:defRPr>
                </a:lvl2pPr>
                <a:lvl3pPr eaLnBrk="0" hangingPunct="0">
                  <a:defRPr sz="2400">
                    <a:solidFill>
                      <a:schemeClr val="tx1"/>
                    </a:solidFill>
                    <a:latin typeface="Arial" charset="0"/>
                    <a:ea typeface="MS PGothic" charset="-128"/>
                    <a:cs typeface="MS PGothic" charset="-128"/>
                  </a:defRPr>
                </a:lvl3pPr>
                <a:lvl4pPr eaLnBrk="0" hangingPunct="0">
                  <a:defRPr sz="2400">
                    <a:solidFill>
                      <a:schemeClr val="tx1"/>
                    </a:solidFill>
                    <a:latin typeface="Arial" charset="0"/>
                    <a:ea typeface="MS PGothic" charset="-128"/>
                    <a:cs typeface="MS PGothic" charset="-128"/>
                  </a:defRPr>
                </a:lvl4pPr>
                <a:lvl5pPr eaLnBrk="0" hangingPunct="0">
                  <a:defRPr sz="2400">
                    <a:solidFill>
                      <a:schemeClr val="tx1"/>
                    </a:solidFill>
                    <a:latin typeface="Arial" charset="0"/>
                    <a:ea typeface="MS PGothic" charset="-128"/>
                    <a:cs typeface="MS PGothic" charset="-128"/>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defRPr>
                </a:lvl9pPr>
              </a:lstStyle>
              <a:p>
                <a:pPr eaLnBrk="1" hangingPunct="1"/>
                <a:endParaRPr lang="x-none" altLang="x-none" sz="1800"/>
              </a:p>
            </p:txBody>
          </p:sp>
          <p:sp>
            <p:nvSpPr>
              <p:cNvPr id="19" name="Rectangle 17"/>
              <p:cNvSpPr>
                <a:spLocks noChangeArrowheads="1"/>
              </p:cNvSpPr>
              <p:nvPr/>
            </p:nvSpPr>
            <p:spPr bwMode="auto">
              <a:xfrm>
                <a:off x="657" y="1479"/>
                <a:ext cx="681" cy="1294"/>
              </a:xfrm>
              <a:prstGeom prst="rect">
                <a:avLst/>
              </a:prstGeom>
              <a:solidFill>
                <a:srgbClr val="66CCFF">
                  <a:alpha val="81960"/>
                </a:srgbClr>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MS PGothic" charset="-128"/>
                    <a:cs typeface="MS PGothic" charset="-128"/>
                  </a:defRPr>
                </a:lvl1pPr>
                <a:lvl2pPr marL="37931725" indent="-37474525" eaLnBrk="0" hangingPunct="0">
                  <a:defRPr sz="2400">
                    <a:solidFill>
                      <a:schemeClr val="tx1"/>
                    </a:solidFill>
                    <a:latin typeface="Arial" charset="0"/>
                    <a:ea typeface="MS PGothic" charset="-128"/>
                    <a:cs typeface="MS PGothic" charset="-128"/>
                  </a:defRPr>
                </a:lvl2pPr>
                <a:lvl3pPr eaLnBrk="0" hangingPunct="0">
                  <a:defRPr sz="2400">
                    <a:solidFill>
                      <a:schemeClr val="tx1"/>
                    </a:solidFill>
                    <a:latin typeface="Arial" charset="0"/>
                    <a:ea typeface="MS PGothic" charset="-128"/>
                    <a:cs typeface="MS PGothic" charset="-128"/>
                  </a:defRPr>
                </a:lvl3pPr>
                <a:lvl4pPr eaLnBrk="0" hangingPunct="0">
                  <a:defRPr sz="2400">
                    <a:solidFill>
                      <a:schemeClr val="tx1"/>
                    </a:solidFill>
                    <a:latin typeface="Arial" charset="0"/>
                    <a:ea typeface="MS PGothic" charset="-128"/>
                    <a:cs typeface="MS PGothic" charset="-128"/>
                  </a:defRPr>
                </a:lvl4pPr>
                <a:lvl5pPr eaLnBrk="0" hangingPunct="0">
                  <a:defRPr sz="2400">
                    <a:solidFill>
                      <a:schemeClr val="tx1"/>
                    </a:solidFill>
                    <a:latin typeface="Arial" charset="0"/>
                    <a:ea typeface="MS PGothic" charset="-128"/>
                    <a:cs typeface="MS PGothic" charset="-128"/>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defRPr>
                </a:lvl9pPr>
              </a:lstStyle>
              <a:p>
                <a:pPr algn="ctr" eaLnBrk="1" hangingPunct="1"/>
                <a:endParaRPr lang="en-GB" altLang="x-none" sz="1800"/>
              </a:p>
            </p:txBody>
          </p:sp>
          <p:sp>
            <p:nvSpPr>
              <p:cNvPr id="20" name="Text Box 18"/>
              <p:cNvSpPr txBox="1">
                <a:spLocks noChangeArrowheads="1"/>
              </p:cNvSpPr>
              <p:nvPr/>
            </p:nvSpPr>
            <p:spPr bwMode="auto">
              <a:xfrm>
                <a:off x="746" y="1512"/>
                <a:ext cx="1024"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128"/>
                    <a:cs typeface="MS PGothic" charset="-128"/>
                  </a:defRPr>
                </a:lvl1pPr>
                <a:lvl2pPr marL="37931725" indent="-37474525" eaLnBrk="0" hangingPunct="0">
                  <a:defRPr sz="2400">
                    <a:solidFill>
                      <a:schemeClr val="tx1"/>
                    </a:solidFill>
                    <a:latin typeface="Arial" charset="0"/>
                    <a:ea typeface="MS PGothic" charset="-128"/>
                    <a:cs typeface="MS PGothic" charset="-128"/>
                  </a:defRPr>
                </a:lvl2pPr>
                <a:lvl3pPr eaLnBrk="0" hangingPunct="0">
                  <a:defRPr sz="2400">
                    <a:solidFill>
                      <a:schemeClr val="tx1"/>
                    </a:solidFill>
                    <a:latin typeface="Arial" charset="0"/>
                    <a:ea typeface="MS PGothic" charset="-128"/>
                    <a:cs typeface="MS PGothic" charset="-128"/>
                  </a:defRPr>
                </a:lvl3pPr>
                <a:lvl4pPr eaLnBrk="0" hangingPunct="0">
                  <a:defRPr sz="2400">
                    <a:solidFill>
                      <a:schemeClr val="tx1"/>
                    </a:solidFill>
                    <a:latin typeface="Arial" charset="0"/>
                    <a:ea typeface="MS PGothic" charset="-128"/>
                    <a:cs typeface="MS PGothic" charset="-128"/>
                  </a:defRPr>
                </a:lvl4pPr>
                <a:lvl5pPr eaLnBrk="0" hangingPunct="0">
                  <a:defRPr sz="2400">
                    <a:solidFill>
                      <a:schemeClr val="tx1"/>
                    </a:solidFill>
                    <a:latin typeface="Arial" charset="0"/>
                    <a:ea typeface="MS PGothic" charset="-128"/>
                    <a:cs typeface="MS PGothic" charset="-128"/>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defRPr>
                </a:lvl9pPr>
              </a:lstStyle>
              <a:p>
                <a:pPr eaLnBrk="1" hangingPunct="1"/>
                <a:r>
                  <a:rPr lang="en-US" altLang="x-none" sz="1400">
                    <a:solidFill>
                      <a:srgbClr val="008000"/>
                    </a:solidFill>
                    <a:latin typeface="Times New Roman" charset="0"/>
                  </a:rPr>
                  <a:t>RICH1</a:t>
                </a:r>
              </a:p>
            </p:txBody>
          </p:sp>
          <p:sp>
            <p:nvSpPr>
              <p:cNvPr id="21" name="Text Box 19"/>
              <p:cNvSpPr txBox="1">
                <a:spLocks noChangeArrowheads="1"/>
              </p:cNvSpPr>
              <p:nvPr/>
            </p:nvSpPr>
            <p:spPr bwMode="auto">
              <a:xfrm>
                <a:off x="1520" y="2372"/>
                <a:ext cx="1024"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128"/>
                    <a:cs typeface="MS PGothic" charset="-128"/>
                  </a:defRPr>
                </a:lvl1pPr>
                <a:lvl2pPr marL="37931725" indent="-37474525" eaLnBrk="0" hangingPunct="0">
                  <a:defRPr sz="2400">
                    <a:solidFill>
                      <a:schemeClr val="tx1"/>
                    </a:solidFill>
                    <a:latin typeface="Arial" charset="0"/>
                    <a:ea typeface="MS PGothic" charset="-128"/>
                    <a:cs typeface="MS PGothic" charset="-128"/>
                  </a:defRPr>
                </a:lvl2pPr>
                <a:lvl3pPr eaLnBrk="0" hangingPunct="0">
                  <a:defRPr sz="2400">
                    <a:solidFill>
                      <a:schemeClr val="tx1"/>
                    </a:solidFill>
                    <a:latin typeface="Arial" charset="0"/>
                    <a:ea typeface="MS PGothic" charset="-128"/>
                    <a:cs typeface="MS PGothic" charset="-128"/>
                  </a:defRPr>
                </a:lvl3pPr>
                <a:lvl4pPr eaLnBrk="0" hangingPunct="0">
                  <a:defRPr sz="2400">
                    <a:solidFill>
                      <a:schemeClr val="tx1"/>
                    </a:solidFill>
                    <a:latin typeface="Arial" charset="0"/>
                    <a:ea typeface="MS PGothic" charset="-128"/>
                    <a:cs typeface="MS PGothic" charset="-128"/>
                  </a:defRPr>
                </a:lvl4pPr>
                <a:lvl5pPr eaLnBrk="0" hangingPunct="0">
                  <a:defRPr sz="2400">
                    <a:solidFill>
                      <a:schemeClr val="tx1"/>
                    </a:solidFill>
                    <a:latin typeface="Arial" charset="0"/>
                    <a:ea typeface="MS PGothic" charset="-128"/>
                    <a:cs typeface="MS PGothic" charset="-128"/>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defRPr>
                </a:lvl9pPr>
              </a:lstStyle>
              <a:p>
                <a:pPr eaLnBrk="1" hangingPunct="1"/>
                <a:r>
                  <a:rPr lang="en-US" altLang="x-none" sz="1400">
                    <a:solidFill>
                      <a:srgbClr val="FF0000"/>
                    </a:solidFill>
                    <a:latin typeface="Times New Roman" charset="0"/>
                  </a:rPr>
                  <a:t>RICH2</a:t>
                </a:r>
              </a:p>
            </p:txBody>
          </p:sp>
        </p:grpSp>
      </p:grpSp>
      <p:pic>
        <p:nvPicPr>
          <p:cNvPr id="25" name="Picture 9" descr="ric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4428" y="2714647"/>
            <a:ext cx="2633572" cy="33210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7626" y="3933057"/>
            <a:ext cx="6300582" cy="2126237"/>
          </a:xfrm>
          <a:prstGeom prst="rect">
            <a:avLst/>
          </a:prstGeom>
        </p:spPr>
      </p:pic>
      <p:pic>
        <p:nvPicPr>
          <p:cNvPr id="27" name="Picture 17"/>
          <p:cNvPicPr>
            <a:picLocks noChangeAspect="1" noChangeArrowheads="1"/>
          </p:cNvPicPr>
          <p:nvPr/>
        </p:nvPicPr>
        <p:blipFill>
          <a:blip r:embed="rId6">
            <a:extLst>
              <a:ext uri="{28A0092B-C50C-407E-A947-70E740481C1C}">
                <a14:useLocalDpi xmlns:a14="http://schemas.microsoft.com/office/drawing/2010/main" val="0"/>
              </a:ext>
            </a:extLst>
          </a:blip>
          <a:srcRect t="6329"/>
          <a:stretch>
            <a:fillRect/>
          </a:stretch>
        </p:blipFill>
        <p:spPr bwMode="auto">
          <a:xfrm>
            <a:off x="6149684" y="2148368"/>
            <a:ext cx="1863181" cy="151965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29"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0609554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7728" y="44624"/>
            <a:ext cx="6461914" cy="788660"/>
          </a:xfrm>
        </p:spPr>
        <p:txBody>
          <a:bodyPr/>
          <a:lstStyle/>
          <a:p>
            <a:r>
              <a:rPr lang="en-US" b="1" dirty="0" err="1">
                <a:solidFill>
                  <a:srgbClr val="A50021"/>
                </a:solidFill>
              </a:rPr>
              <a:t>LHCb</a:t>
            </a:r>
            <a:r>
              <a:rPr lang="en-US" b="1" dirty="0">
                <a:solidFill>
                  <a:srgbClr val="A50021"/>
                </a:solidFill>
              </a:rPr>
              <a:t> </a:t>
            </a:r>
            <a:r>
              <a:rPr lang="en-US" b="1" dirty="0" smtClean="0">
                <a:solidFill>
                  <a:srgbClr val="A50021"/>
                </a:solidFill>
              </a:rPr>
              <a:t>new trigger</a:t>
            </a:r>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79</a:t>
            </a:fld>
            <a:endParaRPr lang="en-US" altLang="x-none"/>
          </a:p>
        </p:txBody>
      </p:sp>
      <p:pic>
        <p:nvPicPr>
          <p:cNvPr id="7" name="Picture 17"/>
          <p:cNvPicPr>
            <a:picLocks noChangeAspect="1"/>
          </p:cNvPicPr>
          <p:nvPr/>
        </p:nvPicPr>
        <p:blipFill>
          <a:blip r:embed="rId2"/>
          <a:stretch>
            <a:fillRect/>
          </a:stretch>
        </p:blipFill>
        <p:spPr>
          <a:xfrm>
            <a:off x="1663337" y="1272435"/>
            <a:ext cx="3097658" cy="4480229"/>
          </a:xfrm>
          <a:prstGeom prst="rect">
            <a:avLst/>
          </a:prstGeom>
        </p:spPr>
      </p:pic>
      <p:grpSp>
        <p:nvGrpSpPr>
          <p:cNvPr id="8" name="Group 5"/>
          <p:cNvGrpSpPr/>
          <p:nvPr/>
        </p:nvGrpSpPr>
        <p:grpSpPr>
          <a:xfrm>
            <a:off x="5141532" y="786986"/>
            <a:ext cx="5328151" cy="3362094"/>
            <a:chOff x="1040027" y="1213504"/>
            <a:chExt cx="7210199" cy="4926752"/>
          </a:xfrm>
        </p:grpSpPr>
        <p:pic>
          <p:nvPicPr>
            <p:cNvPr id="9" name="Picture 6"/>
            <p:cNvPicPr>
              <a:picLocks noChangeAspect="1"/>
            </p:cNvPicPr>
            <p:nvPr/>
          </p:nvPicPr>
          <p:blipFill>
            <a:blip r:embed="rId3"/>
            <a:stretch>
              <a:fillRect/>
            </a:stretch>
          </p:blipFill>
          <p:spPr>
            <a:xfrm>
              <a:off x="1040027" y="1213504"/>
              <a:ext cx="6973941" cy="4926752"/>
            </a:xfrm>
            <a:prstGeom prst="rect">
              <a:avLst/>
            </a:prstGeom>
          </p:spPr>
        </p:pic>
        <p:cxnSp>
          <p:nvCxnSpPr>
            <p:cNvPr id="10" name="Straight Connector 7"/>
            <p:cNvCxnSpPr/>
            <p:nvPr/>
          </p:nvCxnSpPr>
          <p:spPr>
            <a:xfrm flipV="1">
              <a:off x="7580207" y="4130302"/>
              <a:ext cx="670019"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8"/>
            <p:cNvCxnSpPr/>
            <p:nvPr/>
          </p:nvCxnSpPr>
          <p:spPr>
            <a:xfrm>
              <a:off x="8250226" y="2630192"/>
              <a:ext cx="0" cy="150011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9"/>
            <p:cNvCxnSpPr/>
            <p:nvPr/>
          </p:nvCxnSpPr>
          <p:spPr>
            <a:xfrm>
              <a:off x="8250226" y="4130302"/>
              <a:ext cx="0" cy="81005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0"/>
            <p:cNvCxnSpPr/>
            <p:nvPr/>
          </p:nvCxnSpPr>
          <p:spPr>
            <a:xfrm flipH="1">
              <a:off x="7580207" y="2630192"/>
              <a:ext cx="670019"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1"/>
            <p:cNvCxnSpPr/>
            <p:nvPr/>
          </p:nvCxnSpPr>
          <p:spPr>
            <a:xfrm flipH="1">
              <a:off x="7564998" y="4932749"/>
              <a:ext cx="670019"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2"/>
            <p:cNvSpPr txBox="1"/>
            <p:nvPr/>
          </p:nvSpPr>
          <p:spPr>
            <a:xfrm>
              <a:off x="5655314" y="3358200"/>
              <a:ext cx="735802" cy="451011"/>
            </a:xfrm>
            <a:prstGeom prst="rect">
              <a:avLst/>
            </a:prstGeom>
            <a:noFill/>
          </p:spPr>
          <p:txBody>
            <a:bodyPr wrap="none" rtlCol="0">
              <a:spAutoFit/>
            </a:bodyPr>
            <a:lstStyle/>
            <a:p>
              <a:r>
                <a:rPr lang="fr-FR" sz="1400" i="1">
                  <a:solidFill>
                    <a:srgbClr val="FF0000"/>
                  </a:solidFill>
                </a:rPr>
                <a:t>New</a:t>
              </a:r>
            </a:p>
          </p:txBody>
        </p:sp>
        <p:sp>
          <p:nvSpPr>
            <p:cNvPr id="16" name="TextBox 13"/>
            <p:cNvSpPr txBox="1"/>
            <p:nvPr/>
          </p:nvSpPr>
          <p:spPr>
            <a:xfrm>
              <a:off x="6186144" y="4130301"/>
              <a:ext cx="735802" cy="451011"/>
            </a:xfrm>
            <a:prstGeom prst="rect">
              <a:avLst/>
            </a:prstGeom>
            <a:noFill/>
          </p:spPr>
          <p:txBody>
            <a:bodyPr wrap="none" rtlCol="0">
              <a:spAutoFit/>
            </a:bodyPr>
            <a:lstStyle/>
            <a:p>
              <a:r>
                <a:rPr lang="fr-FR" sz="1400" i="1">
                  <a:solidFill>
                    <a:srgbClr val="FF0000"/>
                  </a:solidFill>
                </a:rPr>
                <a:t>New</a:t>
              </a:r>
            </a:p>
          </p:txBody>
        </p:sp>
        <p:sp>
          <p:nvSpPr>
            <p:cNvPr id="17" name="TextBox 14"/>
            <p:cNvSpPr txBox="1"/>
            <p:nvPr/>
          </p:nvSpPr>
          <p:spPr>
            <a:xfrm>
              <a:off x="2975122" y="4567620"/>
              <a:ext cx="735802" cy="451011"/>
            </a:xfrm>
            <a:prstGeom prst="rect">
              <a:avLst/>
            </a:prstGeom>
            <a:noFill/>
          </p:spPr>
          <p:txBody>
            <a:bodyPr wrap="none" rtlCol="0">
              <a:spAutoFit/>
            </a:bodyPr>
            <a:lstStyle/>
            <a:p>
              <a:r>
                <a:rPr lang="fr-FR" sz="1400" i="1">
                  <a:solidFill>
                    <a:srgbClr val="FF0000"/>
                  </a:solidFill>
                </a:rPr>
                <a:t>New</a:t>
              </a:r>
            </a:p>
          </p:txBody>
        </p:sp>
      </p:grpSp>
      <p:sp>
        <p:nvSpPr>
          <p:cNvPr id="18" name="Rectangle 1"/>
          <p:cNvSpPr/>
          <p:nvPr/>
        </p:nvSpPr>
        <p:spPr>
          <a:xfrm>
            <a:off x="5581651" y="4224703"/>
            <a:ext cx="5434149" cy="1938992"/>
          </a:xfrm>
          <a:prstGeom prst="rect">
            <a:avLst/>
          </a:prstGeom>
        </p:spPr>
        <p:txBody>
          <a:bodyPr wrap="square">
            <a:spAutoFit/>
          </a:bodyPr>
          <a:lstStyle/>
          <a:p>
            <a:r>
              <a:rPr lang="fr-FR"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Same</a:t>
            </a:r>
            <a:r>
              <a:rPr lang="fr-FR">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online and offline reconstruction and PID! </a:t>
            </a:r>
          </a:p>
          <a:p>
            <a:pPr marL="285750" indent="-285750">
              <a:buFont typeface="Arial" panose="020B0604020202020204" pitchFamily="34" charset="0"/>
              <a:buChar char="•"/>
            </a:pPr>
            <a:r>
              <a:rPr lang="fr-FR" sz="16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prompt </a:t>
            </a:r>
            <a:r>
              <a:rPr lang="fr-FR" sz="16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alignment</a:t>
            </a:r>
            <a:r>
              <a:rPr lang="fr-FR" sz="16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 and calibration</a:t>
            </a:r>
          </a:p>
          <a:p>
            <a:pPr marL="285750" indent="-285750">
              <a:buFont typeface="Arial" panose="020B0604020202020204" pitchFamily="34" charset="0"/>
              <a:buChar char="•"/>
            </a:pPr>
            <a:r>
              <a:rPr lang="fr-FR" sz="16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completely</a:t>
            </a:r>
            <a:r>
              <a:rPr lang="fr-FR" sz="16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fr-FR" sz="16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automatic</a:t>
            </a:r>
            <a:r>
              <a:rPr lang="fr-FR" sz="16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 and in real-time</a:t>
            </a:r>
          </a:p>
          <a:p>
            <a:r>
              <a:rPr lang="fr-FR" sz="160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Physics</a:t>
            </a:r>
            <a:r>
              <a:rPr lang="fr-FR" sz="160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out of the trigger </a:t>
            </a:r>
            <a:r>
              <a:rPr lang="fr-FR" sz="160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with</a:t>
            </a:r>
            <a:r>
              <a:rPr lang="fr-FR" sz="160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Turbo Stream</a:t>
            </a:r>
          </a:p>
          <a:p>
            <a:pPr marL="285750" indent="-285750">
              <a:buFont typeface="Arial" panose="020B0604020202020204" pitchFamily="34" charset="0"/>
              <a:buChar char="•"/>
            </a:pPr>
            <a:r>
              <a:rPr lang="fr-FR" sz="16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Raw</a:t>
            </a:r>
            <a:r>
              <a:rPr lang="fr-FR" sz="16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 info </a:t>
            </a:r>
            <a:r>
              <a:rPr lang="fr-FR" sz="16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discarded</a:t>
            </a:r>
            <a:r>
              <a:rPr lang="fr-FR" sz="16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 candidates </a:t>
            </a:r>
            <a:r>
              <a:rPr lang="fr-FR" sz="16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direclty</a:t>
            </a:r>
            <a:r>
              <a:rPr lang="fr-FR" sz="16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fr-FR" sz="16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available</a:t>
            </a:r>
            <a:r>
              <a:rPr lang="fr-FR" sz="16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     24h </a:t>
            </a:r>
            <a:r>
              <a:rPr lang="fr-FR" sz="16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after</a:t>
            </a:r>
            <a:r>
              <a:rPr lang="fr-FR" sz="16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fr-FR" sz="16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being</a:t>
            </a:r>
            <a:r>
              <a:rPr lang="fr-FR" sz="16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fr-FR" sz="16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recorded</a:t>
            </a:r>
            <a:endParaRPr lang="fr-FR" sz="16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 name="Rectangle 18"/>
          <p:cNvSpPr/>
          <p:nvPr/>
        </p:nvSpPr>
        <p:spPr>
          <a:xfrm>
            <a:off x="4591160" y="3340297"/>
            <a:ext cx="689709" cy="738664"/>
          </a:xfrm>
          <a:prstGeom prst="rect">
            <a:avLst/>
          </a:prstGeom>
          <a:solidFill>
            <a:schemeClr val="bg1"/>
          </a:solidFill>
          <a:ln>
            <a:solidFill>
              <a:schemeClr val="tx1"/>
            </a:solidFill>
          </a:ln>
        </p:spPr>
        <p:txBody>
          <a:bodyPr wrap="square">
            <a:spAutoFit/>
          </a:bodyPr>
          <a:lstStyle/>
          <a:p>
            <a:pPr algn="ctr"/>
            <a:r>
              <a:rPr lang="fr-FR" sz="14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~50k </a:t>
            </a:r>
            <a:r>
              <a:rPr lang="fr-FR" sz="14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logical</a:t>
            </a:r>
            <a:r>
              <a:rPr lang="fr-FR" sz="14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fr-FR" sz="14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cores</a:t>
            </a:r>
            <a:endParaRPr lang="fr-FR" sz="14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Rectangle 19"/>
          <p:cNvSpPr/>
          <p:nvPr/>
        </p:nvSpPr>
        <p:spPr>
          <a:xfrm>
            <a:off x="4621156" y="4461348"/>
            <a:ext cx="670214" cy="738664"/>
          </a:xfrm>
          <a:prstGeom prst="rect">
            <a:avLst/>
          </a:prstGeom>
          <a:solidFill>
            <a:schemeClr val="bg1"/>
          </a:solidFill>
          <a:ln>
            <a:solidFill>
              <a:schemeClr val="tx1"/>
            </a:solidFill>
          </a:ln>
        </p:spPr>
        <p:txBody>
          <a:bodyPr wrap="square">
            <a:spAutoFit/>
          </a:bodyPr>
          <a:lstStyle/>
          <a:p>
            <a:pPr algn="ctr"/>
            <a:r>
              <a:rPr lang="fr-FR" sz="14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~5PB </a:t>
            </a:r>
            <a:r>
              <a:rPr lang="fr-FR" sz="14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disk</a:t>
            </a:r>
            <a:r>
              <a:rPr lang="fr-FR" sz="14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fr-FR" sz="1400" err="1">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rPr>
              <a:t>space</a:t>
            </a:r>
            <a:endParaRPr lang="fr-FR" sz="14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 name="Rectangle 21"/>
          <p:cNvSpPr/>
          <p:nvPr/>
        </p:nvSpPr>
        <p:spPr>
          <a:xfrm>
            <a:off x="1951368" y="922674"/>
            <a:ext cx="2632464" cy="400110"/>
          </a:xfrm>
          <a:prstGeom prst="rect">
            <a:avLst/>
          </a:prstGeom>
        </p:spPr>
        <p:txBody>
          <a:bodyPr wrap="square">
            <a:spAutoFit/>
          </a:bodyPr>
          <a:lstStyle/>
          <a:p>
            <a:r>
              <a:rPr lang="fr-FR">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New trigger system</a:t>
            </a:r>
            <a:endParaRPr lang="fr-FR" sz="1600">
              <a:solidFill>
                <a:srgbClr val="0066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19 CuadroTexto"/>
          <p:cNvSpPr txBox="1"/>
          <p:nvPr/>
        </p:nvSpPr>
        <p:spPr>
          <a:xfrm>
            <a:off x="1639543" y="332657"/>
            <a:ext cx="1686487" cy="276999"/>
          </a:xfrm>
          <a:prstGeom prst="rect">
            <a:avLst/>
          </a:prstGeom>
          <a:noFill/>
          <a:ln>
            <a:solidFill>
              <a:schemeClr val="accent1"/>
            </a:solidFill>
          </a:ln>
        </p:spPr>
        <p:txBody>
          <a:bodyPr wrap="none" rtlCol="0">
            <a:spAutoFit/>
          </a:bodyPr>
          <a:lstStyle/>
          <a:p>
            <a:r>
              <a:rPr lang="es-ES" sz="1200" b="1" err="1">
                <a:latin typeface="+mj-lt"/>
              </a:rPr>
              <a:t>Slide</a:t>
            </a:r>
            <a:r>
              <a:rPr lang="es-ES" sz="1200" b="1">
                <a:latin typeface="+mj-lt"/>
              </a:rPr>
              <a:t> </a:t>
            </a:r>
            <a:r>
              <a:rPr lang="es-ES" sz="1200" b="1" err="1">
                <a:latin typeface="+mj-lt"/>
              </a:rPr>
              <a:t>from</a:t>
            </a:r>
            <a:r>
              <a:rPr lang="es-ES" sz="1200" b="1">
                <a:latin typeface="+mj-lt"/>
              </a:rPr>
              <a:t> F. </a:t>
            </a:r>
            <a:r>
              <a:rPr lang="es-ES" sz="1200" b="1" err="1">
                <a:latin typeface="+mj-lt"/>
              </a:rPr>
              <a:t>Alessio</a:t>
            </a:r>
            <a:endParaRPr lang="es-ES" sz="1200" b="1">
              <a:latin typeface="+mj-lt"/>
            </a:endParaRPr>
          </a:p>
        </p:txBody>
      </p:sp>
      <p:sp>
        <p:nvSpPr>
          <p:cNvPr id="2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2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424146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1" y="152400"/>
            <a:ext cx="5739633" cy="756320"/>
          </a:xfrm>
        </p:spPr>
        <p:txBody>
          <a:bodyPr/>
          <a:lstStyle/>
          <a:p>
            <a:r>
              <a:rPr lang="es-ES" b="1" dirty="0" err="1" smtClean="0">
                <a:solidFill>
                  <a:srgbClr val="A50021"/>
                </a:solidFill>
              </a:rPr>
              <a:t>The</a:t>
            </a:r>
            <a:r>
              <a:rPr lang="es-ES" b="1" dirty="0" smtClean="0">
                <a:solidFill>
                  <a:srgbClr val="A50021"/>
                </a:solidFill>
              </a:rPr>
              <a:t> </a:t>
            </a:r>
            <a:r>
              <a:rPr lang="es-ES" b="1" dirty="0" err="1" smtClean="0">
                <a:solidFill>
                  <a:srgbClr val="A50021"/>
                </a:solidFill>
              </a:rPr>
              <a:t>Wu</a:t>
            </a:r>
            <a:r>
              <a:rPr lang="es-ES" b="1" dirty="0" smtClean="0">
                <a:solidFill>
                  <a:srgbClr val="A50021"/>
                </a:solidFill>
              </a:rPr>
              <a:t> </a:t>
            </a:r>
            <a:r>
              <a:rPr lang="es-ES" b="1" dirty="0" err="1" smtClean="0">
                <a:solidFill>
                  <a:srgbClr val="A50021"/>
                </a:solidFill>
              </a:rPr>
              <a:t>experiment</a:t>
            </a:r>
            <a:endParaRPr lang="es-ES" b="1" dirty="0">
              <a:solidFill>
                <a:srgbClr val="A50021"/>
              </a:solidFill>
            </a:endParaRPr>
          </a:p>
        </p:txBody>
      </p:sp>
      <p:sp>
        <p:nvSpPr>
          <p:cNvPr id="3" name="Content Placeholder 2"/>
          <p:cNvSpPr>
            <a:spLocks noGrp="1"/>
          </p:cNvSpPr>
          <p:nvPr>
            <p:ph idx="1"/>
          </p:nvPr>
        </p:nvSpPr>
        <p:spPr>
          <a:xfrm>
            <a:off x="1719537" y="908720"/>
            <a:ext cx="5648289" cy="5336505"/>
          </a:xfrm>
        </p:spPr>
        <p:txBody>
          <a:bodyPr>
            <a:normAutofit fontScale="70000" lnSpcReduction="20000"/>
          </a:bodyPr>
          <a:lstStyle/>
          <a:p>
            <a:r>
              <a:rPr lang="en-US" dirty="0" smtClean="0"/>
              <a:t>Analyze the decays:</a:t>
            </a:r>
          </a:p>
          <a:p>
            <a:endParaRPr lang="en-US" dirty="0"/>
          </a:p>
          <a:p>
            <a:pPr marL="342900" lvl="1" indent="-342900">
              <a:buFontTx/>
              <a:buChar char="•"/>
            </a:pPr>
            <a:endParaRPr lang="en-US" altLang="x-none" b="1" baseline="30000" dirty="0" smtClean="0">
              <a:solidFill>
                <a:srgbClr val="FF3300"/>
              </a:solidFill>
              <a:ea typeface="ＭＳ Ｐゴシック" charset="-128"/>
              <a:sym typeface="Wingdings" charset="2"/>
            </a:endParaRPr>
          </a:p>
          <a:p>
            <a:pPr marL="342900" lvl="1" indent="-342900">
              <a:buFontTx/>
              <a:buChar char="•"/>
            </a:pPr>
            <a:r>
              <a:rPr lang="en-US" altLang="x-none" b="1" baseline="30000" dirty="0" smtClean="0">
                <a:solidFill>
                  <a:srgbClr val="FF3300"/>
                </a:solidFill>
                <a:ea typeface="ＭＳ Ｐゴシック" charset="-128"/>
                <a:sym typeface="Wingdings" charset="2"/>
              </a:rPr>
              <a:t>60</a:t>
            </a:r>
            <a:r>
              <a:rPr lang="en-US" altLang="x-none" b="1" dirty="0" smtClean="0">
                <a:solidFill>
                  <a:srgbClr val="FF3300"/>
                </a:solidFill>
                <a:ea typeface="ＭＳ Ｐゴシック" charset="-128"/>
                <a:sym typeface="Wingdings" charset="2"/>
              </a:rPr>
              <a:t>Co </a:t>
            </a:r>
            <a:r>
              <a:rPr lang="en-US" altLang="x-none" b="1" dirty="0">
                <a:solidFill>
                  <a:srgbClr val="FF3300"/>
                </a:solidFill>
                <a:ea typeface="ＭＳ Ｐゴシック" charset="-128"/>
                <a:sym typeface="Wingdings" charset="2"/>
              </a:rPr>
              <a:t>is spin-5 and </a:t>
            </a:r>
            <a:r>
              <a:rPr lang="en-US" altLang="x-none" b="1" baseline="30000" dirty="0" smtClean="0">
                <a:solidFill>
                  <a:srgbClr val="FF3300"/>
                </a:solidFill>
                <a:ea typeface="ＭＳ Ｐゴシック" charset="-128"/>
                <a:sym typeface="Wingdings" charset="2"/>
              </a:rPr>
              <a:t>60</a:t>
            </a:r>
            <a:r>
              <a:rPr lang="en-US" altLang="x-none" b="1" dirty="0" smtClean="0">
                <a:solidFill>
                  <a:srgbClr val="FF3300"/>
                </a:solidFill>
                <a:ea typeface="ＭＳ Ｐゴシック" charset="-128"/>
                <a:sym typeface="Wingdings" charset="2"/>
              </a:rPr>
              <a:t>Ni </a:t>
            </a:r>
            <a:r>
              <a:rPr lang="en-US" altLang="x-none" b="1" dirty="0">
                <a:solidFill>
                  <a:srgbClr val="FF3300"/>
                </a:solidFill>
                <a:ea typeface="ＭＳ Ｐゴシック" charset="-128"/>
                <a:sym typeface="Wingdings" charset="2"/>
              </a:rPr>
              <a:t>is spin-4, both e</a:t>
            </a:r>
            <a:r>
              <a:rPr lang="en-US" altLang="x-none" b="1" baseline="30000" dirty="0">
                <a:solidFill>
                  <a:srgbClr val="FF3300"/>
                </a:solidFill>
                <a:ea typeface="ＭＳ Ｐゴシック" charset="-128"/>
                <a:sym typeface="Wingdings" charset="2"/>
              </a:rPr>
              <a:t>-</a:t>
            </a:r>
            <a:r>
              <a:rPr lang="en-US" altLang="x-none" b="1" dirty="0">
                <a:solidFill>
                  <a:srgbClr val="FF3300"/>
                </a:solidFill>
                <a:ea typeface="ＭＳ Ｐゴシック" charset="-128"/>
                <a:sym typeface="Wingdings" charset="2"/>
              </a:rPr>
              <a:t> and </a:t>
            </a:r>
            <a:r>
              <a:rPr lang="en-US" altLang="x-none" b="1" dirty="0" smtClean="0">
                <a:solidFill>
                  <a:srgbClr val="FF3300"/>
                </a:solidFill>
                <a:ea typeface="ＭＳ Ｐゴシック" charset="-128"/>
                <a:sym typeface="Wingdings" charset="2"/>
              </a:rPr>
              <a:t>     are </a:t>
            </a:r>
            <a:r>
              <a:rPr lang="en-US" altLang="x-none" b="1" dirty="0">
                <a:solidFill>
                  <a:srgbClr val="FF3300"/>
                </a:solidFill>
                <a:ea typeface="ＭＳ Ｐゴシック" charset="-128"/>
                <a:sym typeface="Wingdings" charset="2"/>
              </a:rPr>
              <a:t>spin-½</a:t>
            </a:r>
            <a:r>
              <a:rPr lang="en-US" altLang="x-none" dirty="0">
                <a:ea typeface="ＭＳ Ｐゴシック" charset="-128"/>
                <a:sym typeface="Wingdings" charset="2"/>
              </a:rPr>
              <a:t>  </a:t>
            </a:r>
            <a:endParaRPr lang="en-US" dirty="0" smtClean="0"/>
          </a:p>
          <a:p>
            <a:r>
              <a:rPr lang="el-GR" dirty="0" smtClean="0"/>
              <a:t>γ</a:t>
            </a:r>
            <a:r>
              <a:rPr lang="en-US" dirty="0" smtClean="0"/>
              <a:t>-rays release </a:t>
            </a:r>
            <a:r>
              <a:rPr lang="en-US" dirty="0"/>
              <a:t>from the </a:t>
            </a:r>
            <a:r>
              <a:rPr lang="en-US" baseline="30000" dirty="0" smtClean="0"/>
              <a:t>60</a:t>
            </a:r>
            <a:r>
              <a:rPr lang="en-US" dirty="0" smtClean="0"/>
              <a:t>Ni in</a:t>
            </a:r>
            <a:r>
              <a:rPr lang="en-US" dirty="0"/>
              <a:t> </a:t>
            </a:r>
            <a:r>
              <a:rPr lang="en-US" dirty="0" smtClean="0"/>
              <a:t>EM </a:t>
            </a:r>
            <a:r>
              <a:rPr lang="en-US" dirty="0"/>
              <a:t>process</a:t>
            </a:r>
            <a:r>
              <a:rPr lang="en-US" dirty="0" smtClean="0"/>
              <a:t>.</a:t>
            </a:r>
          </a:p>
          <a:p>
            <a:pPr lvl="1"/>
            <a:r>
              <a:rPr lang="en-US" dirty="0" smtClean="0"/>
              <a:t>EM respects P-conservation: </a:t>
            </a:r>
            <a:r>
              <a:rPr lang="en-US" dirty="0"/>
              <a:t>distribution of </a:t>
            </a:r>
            <a:r>
              <a:rPr lang="el-GR" dirty="0" smtClean="0"/>
              <a:t>γ</a:t>
            </a:r>
            <a:r>
              <a:rPr lang="en-US" dirty="0" smtClean="0"/>
              <a:t>-rays controls </a:t>
            </a:r>
            <a:r>
              <a:rPr lang="en-US" dirty="0"/>
              <a:t>the polarization of </a:t>
            </a:r>
            <a:r>
              <a:rPr lang="en-US" dirty="0" smtClean="0"/>
              <a:t>emitted </a:t>
            </a:r>
            <a:r>
              <a:rPr lang="en-US" dirty="0"/>
              <a:t>electrons </a:t>
            </a:r>
            <a:r>
              <a:rPr lang="en-US" dirty="0" smtClean="0"/>
              <a:t>and </a:t>
            </a:r>
            <a:r>
              <a:rPr lang="en-US" dirty="0"/>
              <a:t>uniformity of </a:t>
            </a:r>
            <a:r>
              <a:rPr lang="en-US" altLang="x-none" baseline="30000" dirty="0" smtClean="0">
                <a:ea typeface="ＭＳ Ｐゴシック" charset="-128"/>
                <a:sym typeface="Wingdings" charset="2"/>
              </a:rPr>
              <a:t>60</a:t>
            </a:r>
            <a:r>
              <a:rPr lang="en-US" altLang="x-none" dirty="0" smtClean="0">
                <a:ea typeface="ＭＳ Ｐゴシック" charset="-128"/>
                <a:sym typeface="Wingdings" charset="2"/>
              </a:rPr>
              <a:t>Co</a:t>
            </a:r>
            <a:r>
              <a:rPr lang="en-US" dirty="0" smtClean="0"/>
              <a:t> </a:t>
            </a:r>
            <a:r>
              <a:rPr lang="en-US" dirty="0"/>
              <a:t>atoms</a:t>
            </a:r>
            <a:r>
              <a:rPr lang="en-US" dirty="0" smtClean="0"/>
              <a:t>.</a:t>
            </a:r>
          </a:p>
          <a:p>
            <a:pPr lvl="1"/>
            <a:r>
              <a:rPr lang="en-US" dirty="0" smtClean="0"/>
              <a:t> The experiment </a:t>
            </a:r>
            <a:r>
              <a:rPr lang="en-US" dirty="0"/>
              <a:t>compared the distribution of </a:t>
            </a:r>
            <a:r>
              <a:rPr lang="el-GR" dirty="0"/>
              <a:t>γ </a:t>
            </a:r>
            <a:r>
              <a:rPr lang="en-US" dirty="0" smtClean="0"/>
              <a:t>and e- </a:t>
            </a:r>
            <a:r>
              <a:rPr lang="en-US" dirty="0"/>
              <a:t>emissions with the nuclear spins in opposite orientations. </a:t>
            </a:r>
            <a:endParaRPr lang="en-US" dirty="0" smtClean="0"/>
          </a:p>
          <a:p>
            <a:pPr lvl="2"/>
            <a:r>
              <a:rPr lang="en-US" b="1" dirty="0" smtClean="0"/>
              <a:t>If e</a:t>
            </a:r>
            <a:r>
              <a:rPr lang="en-US" b="1" baseline="30000" dirty="0" smtClean="0"/>
              <a:t>-</a:t>
            </a:r>
            <a:r>
              <a:rPr lang="en-US" b="1" dirty="0" smtClean="0"/>
              <a:t> were </a:t>
            </a:r>
            <a:r>
              <a:rPr lang="en-US" b="1" dirty="0"/>
              <a:t>always </a:t>
            </a:r>
            <a:r>
              <a:rPr lang="en-US" b="1" dirty="0" smtClean="0"/>
              <a:t>emitted </a:t>
            </a:r>
            <a:r>
              <a:rPr lang="en-US" b="1" dirty="0"/>
              <a:t>in the </a:t>
            </a:r>
            <a:r>
              <a:rPr lang="en-US" b="1" dirty="0" smtClean="0"/>
              <a:t>same </a:t>
            </a:r>
            <a:r>
              <a:rPr lang="en-US" b="1" dirty="0"/>
              <a:t>direction and </a:t>
            </a:r>
            <a:r>
              <a:rPr lang="en-US" b="1" dirty="0" smtClean="0"/>
              <a:t>proportion </a:t>
            </a:r>
            <a:r>
              <a:rPr lang="en-US" b="1" dirty="0"/>
              <a:t>as the </a:t>
            </a:r>
            <a:r>
              <a:rPr lang="el-GR" b="1" dirty="0"/>
              <a:t>γ </a:t>
            </a:r>
            <a:r>
              <a:rPr lang="en-US" b="1" dirty="0" smtClean="0"/>
              <a:t>rays</a:t>
            </a:r>
            <a:r>
              <a:rPr lang="en-US" dirty="0" smtClean="0"/>
              <a:t>:</a:t>
            </a:r>
            <a:r>
              <a:rPr lang="en-US" dirty="0"/>
              <a:t> </a:t>
            </a:r>
            <a:r>
              <a:rPr lang="en-US" i="1" dirty="0"/>
              <a:t>P</a:t>
            </a:r>
            <a:r>
              <a:rPr lang="en-US" dirty="0"/>
              <a:t>-conservation would be true</a:t>
            </a:r>
            <a:r>
              <a:rPr lang="en-US" dirty="0" smtClean="0"/>
              <a:t>.</a:t>
            </a:r>
          </a:p>
          <a:p>
            <a:pPr lvl="2"/>
            <a:r>
              <a:rPr lang="en-US" dirty="0"/>
              <a:t>I</a:t>
            </a:r>
            <a:r>
              <a:rPr lang="en-US" dirty="0" smtClean="0"/>
              <a:t>f </a:t>
            </a:r>
            <a:r>
              <a:rPr lang="en-US" dirty="0"/>
              <a:t>the distribution of </a:t>
            </a:r>
            <a:r>
              <a:rPr lang="en-US" dirty="0" smtClean="0"/>
              <a:t>e</a:t>
            </a:r>
            <a:r>
              <a:rPr lang="en-US" baseline="30000" dirty="0" smtClean="0"/>
              <a:t>-</a:t>
            </a:r>
            <a:r>
              <a:rPr lang="en-US" dirty="0" smtClean="0"/>
              <a:t> did </a:t>
            </a:r>
            <a:r>
              <a:rPr lang="en-US" dirty="0"/>
              <a:t>not follow the distribution of </a:t>
            </a:r>
            <a:r>
              <a:rPr lang="el-GR" dirty="0" smtClean="0"/>
              <a:t>γ </a:t>
            </a:r>
            <a:r>
              <a:rPr lang="en-US" dirty="0" smtClean="0"/>
              <a:t>rays:</a:t>
            </a:r>
            <a:r>
              <a:rPr lang="en-US" dirty="0"/>
              <a:t> </a:t>
            </a:r>
            <a:r>
              <a:rPr lang="en-US" i="1" dirty="0"/>
              <a:t>P</a:t>
            </a:r>
            <a:r>
              <a:rPr lang="en-US" dirty="0"/>
              <a:t>-violation would be established. </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8</a:t>
            </a:fld>
            <a:endParaRPr lang="en-US" altLang="x-none"/>
          </a:p>
        </p:txBody>
      </p:sp>
      <p:sp>
        <p:nvSpPr>
          <p:cNvPr id="6" name="Date Placeholder 5"/>
          <p:cNvSpPr>
            <a:spLocks noGrp="1"/>
          </p:cNvSpPr>
          <p:nvPr>
            <p:ph type="dt" sz="half" idx="12"/>
          </p:nvPr>
        </p:nvSpPr>
        <p:spPr/>
        <p:txBody>
          <a:bodyPr/>
          <a:lstStyle/>
          <a:p>
            <a:r>
              <a:rPr lang="gl-ES" altLang="x-none" smtClean="0">
                <a:solidFill>
                  <a:srgbClr val="990033"/>
                </a:solidFill>
              </a:rPr>
              <a:t>TAE 2017 Benasque, September 8-10</a:t>
            </a:r>
            <a:endParaRPr lang="en-US" altLang="x-none" dirty="0"/>
          </a:p>
        </p:txBody>
      </p:sp>
      <p:pic>
        <p:nvPicPr>
          <p:cNvPr id="7" name="Picture 6"/>
          <p:cNvPicPr>
            <a:picLocks noChangeAspect="1"/>
          </p:cNvPicPr>
          <p:nvPr/>
        </p:nvPicPr>
        <p:blipFill>
          <a:blip r:embed="rId2"/>
          <a:stretch>
            <a:fillRect/>
          </a:stretch>
        </p:blipFill>
        <p:spPr>
          <a:xfrm>
            <a:off x="7675984" y="168425"/>
            <a:ext cx="2839616" cy="2303961"/>
          </a:xfrm>
          <a:prstGeom prst="rect">
            <a:avLst/>
          </a:prstGeom>
        </p:spPr>
      </p:pic>
      <p:pic>
        <p:nvPicPr>
          <p:cNvPr id="8" name="Picture 7"/>
          <p:cNvPicPr>
            <a:picLocks noChangeAspect="1"/>
          </p:cNvPicPr>
          <p:nvPr/>
        </p:nvPicPr>
        <p:blipFill>
          <a:blip r:embed="rId3"/>
          <a:stretch>
            <a:fillRect/>
          </a:stretch>
        </p:blipFill>
        <p:spPr>
          <a:xfrm>
            <a:off x="1679802" y="1268761"/>
            <a:ext cx="5640335" cy="397473"/>
          </a:xfrm>
          <a:prstGeom prst="rect">
            <a:avLst/>
          </a:prstGeom>
        </p:spPr>
      </p:pic>
      <p:pic>
        <p:nvPicPr>
          <p:cNvPr id="10" name="Picture 9"/>
          <p:cNvPicPr>
            <a:picLocks noChangeAspect="1"/>
          </p:cNvPicPr>
          <p:nvPr/>
        </p:nvPicPr>
        <p:blipFill>
          <a:blip r:embed="rId4"/>
          <a:stretch>
            <a:fillRect/>
          </a:stretch>
        </p:blipFill>
        <p:spPr>
          <a:xfrm>
            <a:off x="2698572" y="2060848"/>
            <a:ext cx="229076" cy="213804"/>
          </a:xfrm>
          <a:prstGeom prst="rect">
            <a:avLst/>
          </a:prstGeom>
        </p:spPr>
      </p:pic>
      <p:pic>
        <p:nvPicPr>
          <p:cNvPr id="11" name="Picture 10"/>
          <p:cNvPicPr>
            <a:picLocks noChangeAspect="1"/>
          </p:cNvPicPr>
          <p:nvPr/>
        </p:nvPicPr>
        <p:blipFill>
          <a:blip r:embed="rId5"/>
          <a:stretch>
            <a:fillRect/>
          </a:stretch>
        </p:blipFill>
        <p:spPr>
          <a:xfrm>
            <a:off x="7599784" y="2899310"/>
            <a:ext cx="2915816" cy="2915816"/>
          </a:xfrm>
          <a:prstGeom prst="rect">
            <a:avLst/>
          </a:prstGeom>
        </p:spPr>
      </p:pic>
      <p:sp>
        <p:nvSpPr>
          <p:cNvPr id="1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420989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50021"/>
                </a:solidFill>
              </a:rPr>
              <a:t>Flavor Physics highlights</a:t>
            </a:r>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80</a:t>
            </a:fld>
            <a:endParaRPr lang="en-US" altLang="x-none"/>
          </a:p>
        </p:txBody>
      </p:sp>
      <p:sp>
        <p:nvSpPr>
          <p:cNvPr id="7"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8"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21378779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785" y="90156"/>
            <a:ext cx="7727776" cy="674549"/>
          </a:xfrm>
        </p:spPr>
        <p:txBody>
          <a:bodyPr/>
          <a:lstStyle/>
          <a:p>
            <a:r>
              <a:rPr lang="en-US" b="1" dirty="0" smtClean="0">
                <a:solidFill>
                  <a:srgbClr val="A50021"/>
                </a:solidFill>
              </a:rPr>
              <a:t>Direct CPV</a:t>
            </a:r>
            <a:endParaRPr lang="en-US" dirty="0"/>
          </a:p>
        </p:txBody>
      </p:sp>
      <p:sp>
        <p:nvSpPr>
          <p:cNvPr id="3" name="Content Placeholder 2"/>
          <p:cNvSpPr>
            <a:spLocks noGrp="1"/>
          </p:cNvSpPr>
          <p:nvPr>
            <p:ph idx="1"/>
          </p:nvPr>
        </p:nvSpPr>
        <p:spPr>
          <a:xfrm>
            <a:off x="1559496" y="692697"/>
            <a:ext cx="8860250" cy="4525963"/>
          </a:xfrm>
        </p:spPr>
        <p:txBody>
          <a:bodyPr/>
          <a:lstStyle/>
          <a:p>
            <a:r>
              <a:rPr lang="en-US" sz="2000" dirty="0"/>
              <a:t>Not only the already shown canonical                     and                    .</a:t>
            </a:r>
          </a:p>
          <a:p>
            <a:r>
              <a:rPr lang="en-US" sz="2000" dirty="0"/>
              <a:t>Also charmless three body decays.</a:t>
            </a:r>
          </a:p>
          <a:p>
            <a:r>
              <a:rPr lang="en-US" sz="2000" dirty="0"/>
              <a:t>These modes can show huge </a:t>
            </a:r>
            <a:r>
              <a:rPr lang="en-US" sz="2000" dirty="0" err="1"/>
              <a:t>assymetries</a:t>
            </a:r>
            <a:r>
              <a:rPr lang="en-US" sz="2000" dirty="0"/>
              <a:t> in regions of the </a:t>
            </a:r>
            <a:r>
              <a:rPr lang="en-US" sz="2000" dirty="0" err="1"/>
              <a:t>Dalitz</a:t>
            </a:r>
            <a:r>
              <a:rPr lang="en-US" sz="2000" dirty="0"/>
              <a:t>-plot. </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81</a:t>
            </a:fld>
            <a:endParaRPr lang="en-US" altLang="x-none"/>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6087" y="2584945"/>
            <a:ext cx="6009544" cy="3521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4 CuadroTexto"/>
              <p:cNvSpPr txBox="1"/>
              <p:nvPr/>
            </p:nvSpPr>
            <p:spPr>
              <a:xfrm>
                <a:off x="6384033" y="2160436"/>
                <a:ext cx="2312621" cy="4764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400" b="1" i="1">
                              <a:solidFill>
                                <a:srgbClr val="4848E2"/>
                              </a:solidFill>
                              <a:latin typeface="Cambria Math" charset="0"/>
                            </a:rPr>
                          </m:ctrlPr>
                        </m:sSupPr>
                        <m:e>
                          <m:r>
                            <a:rPr lang="en-GB" sz="2400" b="1" i="1">
                              <a:solidFill>
                                <a:srgbClr val="4848E2"/>
                              </a:solidFill>
                              <a:latin typeface="Cambria Math" charset="0"/>
                            </a:rPr>
                            <m:t>𝑩</m:t>
                          </m:r>
                        </m:e>
                        <m:sup>
                          <m:r>
                            <a:rPr lang="en-GB" sz="2400" b="1" i="1">
                              <a:solidFill>
                                <a:srgbClr val="FF0000"/>
                              </a:solidFill>
                              <a:latin typeface="Cambria Math" charset="0"/>
                            </a:rPr>
                            <m:t>+</m:t>
                          </m:r>
                        </m:sup>
                      </m:sSup>
                      <m:r>
                        <a:rPr lang="en-GB" sz="2400" b="1" i="1">
                          <a:solidFill>
                            <a:srgbClr val="4848E2"/>
                          </a:solidFill>
                          <a:latin typeface="Cambria Math" charset="0"/>
                          <a:ea typeface="Cambria Math"/>
                        </a:rPr>
                        <m:t>→</m:t>
                      </m:r>
                      <m:sSup>
                        <m:sSupPr>
                          <m:ctrlPr>
                            <a:rPr lang="en-GB" sz="2400" b="1" i="1">
                              <a:solidFill>
                                <a:srgbClr val="4848E2"/>
                              </a:solidFill>
                              <a:latin typeface="Cambria Math" charset="0"/>
                              <a:ea typeface="Cambria Math"/>
                            </a:rPr>
                          </m:ctrlPr>
                        </m:sSupPr>
                        <m:e>
                          <m:r>
                            <a:rPr lang="en-GB" sz="2400" b="1" i="1">
                              <a:solidFill>
                                <a:srgbClr val="4848E2"/>
                              </a:solidFill>
                              <a:latin typeface="Cambria Math" charset="0"/>
                              <a:ea typeface="Cambria Math"/>
                            </a:rPr>
                            <m:t>𝝅</m:t>
                          </m:r>
                        </m:e>
                        <m:sup>
                          <m:r>
                            <a:rPr lang="en-GB" sz="2400" b="1" i="1">
                              <a:solidFill>
                                <a:srgbClr val="4848E2"/>
                              </a:solidFill>
                              <a:latin typeface="Cambria Math" charset="0"/>
                              <a:ea typeface="Cambria Math"/>
                            </a:rPr>
                            <m:t>+</m:t>
                          </m:r>
                        </m:sup>
                      </m:sSup>
                      <m:sSup>
                        <m:sSupPr>
                          <m:ctrlPr>
                            <a:rPr lang="en-GB" sz="2400" b="1" i="1">
                              <a:solidFill>
                                <a:srgbClr val="4848E2"/>
                              </a:solidFill>
                              <a:latin typeface="Cambria Math" charset="0"/>
                              <a:ea typeface="Cambria Math"/>
                            </a:rPr>
                          </m:ctrlPr>
                        </m:sSupPr>
                        <m:e>
                          <m:r>
                            <a:rPr lang="en-GB" sz="2400" b="1" i="1">
                              <a:solidFill>
                                <a:srgbClr val="4848E2"/>
                              </a:solidFill>
                              <a:latin typeface="Cambria Math" charset="0"/>
                              <a:ea typeface="Cambria Math"/>
                            </a:rPr>
                            <m:t>𝑲</m:t>
                          </m:r>
                        </m:e>
                        <m:sup>
                          <m:r>
                            <a:rPr lang="en-GB" sz="2400" b="1" i="1">
                              <a:solidFill>
                                <a:srgbClr val="4848E2"/>
                              </a:solidFill>
                              <a:latin typeface="Cambria Math" charset="0"/>
                              <a:ea typeface="Cambria Math"/>
                            </a:rPr>
                            <m:t>+</m:t>
                          </m:r>
                        </m:sup>
                      </m:sSup>
                      <m:sSup>
                        <m:sSupPr>
                          <m:ctrlPr>
                            <a:rPr lang="en-GB" sz="2400" b="1" i="1">
                              <a:solidFill>
                                <a:srgbClr val="4848E2"/>
                              </a:solidFill>
                              <a:latin typeface="Cambria Math" charset="0"/>
                              <a:ea typeface="Cambria Math"/>
                            </a:rPr>
                          </m:ctrlPr>
                        </m:sSupPr>
                        <m:e>
                          <m:r>
                            <a:rPr lang="en-GB" sz="2400" b="1" i="1">
                              <a:solidFill>
                                <a:srgbClr val="4848E2"/>
                              </a:solidFill>
                              <a:latin typeface="Cambria Math" charset="0"/>
                              <a:ea typeface="Cambria Math"/>
                            </a:rPr>
                            <m:t>𝑲</m:t>
                          </m:r>
                        </m:e>
                        <m:sup>
                          <m:r>
                            <a:rPr lang="en-GB" sz="2400" b="1" i="1">
                              <a:solidFill>
                                <a:srgbClr val="4848E2"/>
                              </a:solidFill>
                              <a:latin typeface="Cambria Math" charset="0"/>
                              <a:ea typeface="Cambria Math"/>
                            </a:rPr>
                            <m:t>−</m:t>
                          </m:r>
                        </m:sup>
                      </m:sSup>
                    </m:oMath>
                  </m:oMathPara>
                </a14:m>
                <a:endParaRPr lang="en-GB" sz="2400" b="1" dirty="0">
                  <a:solidFill>
                    <a:srgbClr val="4848E2"/>
                  </a:solidFill>
                  <a:latin typeface="+mj-lt"/>
                </a:endParaRPr>
              </a:p>
            </p:txBody>
          </p:sp>
        </mc:Choice>
        <mc:Fallback xmlns="">
          <p:sp>
            <p:nvSpPr>
              <p:cNvPr id="9" name="4 CuadroTexto"/>
              <p:cNvSpPr txBox="1">
                <a:spLocks noRot="1" noChangeAspect="1" noMove="1" noResize="1" noEditPoints="1" noAdjustHandles="1" noChangeArrowheads="1" noChangeShapeType="1" noTextEdit="1"/>
              </p:cNvSpPr>
              <p:nvPr/>
            </p:nvSpPr>
            <p:spPr>
              <a:xfrm>
                <a:off x="4860032" y="2160435"/>
                <a:ext cx="2312621" cy="47647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27 CuadroTexto"/>
              <p:cNvSpPr txBox="1"/>
              <p:nvPr/>
            </p:nvSpPr>
            <p:spPr>
              <a:xfrm>
                <a:off x="3647728" y="2175248"/>
                <a:ext cx="229338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400" b="1" i="1">
                              <a:solidFill>
                                <a:srgbClr val="4848E2"/>
                              </a:solidFill>
                              <a:latin typeface="Cambria Math" charset="0"/>
                            </a:rPr>
                          </m:ctrlPr>
                        </m:sSupPr>
                        <m:e>
                          <m:r>
                            <a:rPr lang="en-GB" sz="2400" b="1" i="1">
                              <a:solidFill>
                                <a:srgbClr val="4848E2"/>
                              </a:solidFill>
                              <a:latin typeface="Cambria Math" charset="0"/>
                            </a:rPr>
                            <m:t>𝑩</m:t>
                          </m:r>
                        </m:e>
                        <m:sup>
                          <m:r>
                            <a:rPr lang="en-GB" sz="2400" b="1" i="1">
                              <a:solidFill>
                                <a:srgbClr val="FF0000"/>
                              </a:solidFill>
                              <a:latin typeface="Cambria Math"/>
                            </a:rPr>
                            <m:t>−</m:t>
                          </m:r>
                        </m:sup>
                      </m:sSup>
                      <m:r>
                        <a:rPr lang="en-GB" sz="2400" b="1" i="1">
                          <a:solidFill>
                            <a:srgbClr val="4848E2"/>
                          </a:solidFill>
                          <a:latin typeface="Cambria Math" charset="0"/>
                          <a:ea typeface="Cambria Math"/>
                        </a:rPr>
                        <m:t>→</m:t>
                      </m:r>
                      <m:sSup>
                        <m:sSupPr>
                          <m:ctrlPr>
                            <a:rPr lang="en-GB" sz="2400" b="1" i="1">
                              <a:solidFill>
                                <a:srgbClr val="4848E2"/>
                              </a:solidFill>
                              <a:latin typeface="Cambria Math" charset="0"/>
                              <a:ea typeface="Cambria Math"/>
                            </a:rPr>
                          </m:ctrlPr>
                        </m:sSupPr>
                        <m:e>
                          <m:r>
                            <a:rPr lang="en-GB" sz="2400" b="1" i="1">
                              <a:solidFill>
                                <a:srgbClr val="4848E2"/>
                              </a:solidFill>
                              <a:latin typeface="Cambria Math" charset="0"/>
                              <a:ea typeface="Cambria Math"/>
                            </a:rPr>
                            <m:t>𝝅</m:t>
                          </m:r>
                        </m:e>
                        <m:sup>
                          <m:r>
                            <a:rPr lang="en-GB" sz="2400" b="1" i="1">
                              <a:solidFill>
                                <a:srgbClr val="4848E2"/>
                              </a:solidFill>
                              <a:latin typeface="Cambria Math"/>
                              <a:ea typeface="Cambria Math"/>
                            </a:rPr>
                            <m:t>−</m:t>
                          </m:r>
                        </m:sup>
                      </m:sSup>
                      <m:sSup>
                        <m:sSupPr>
                          <m:ctrlPr>
                            <a:rPr lang="en-GB" sz="2400" b="1" i="1">
                              <a:solidFill>
                                <a:srgbClr val="4848E2"/>
                              </a:solidFill>
                              <a:latin typeface="Cambria Math" charset="0"/>
                              <a:ea typeface="Cambria Math"/>
                            </a:rPr>
                          </m:ctrlPr>
                        </m:sSupPr>
                        <m:e>
                          <m:r>
                            <a:rPr lang="en-GB" sz="2400" b="1" i="1">
                              <a:solidFill>
                                <a:srgbClr val="4848E2"/>
                              </a:solidFill>
                              <a:latin typeface="Cambria Math" charset="0"/>
                              <a:ea typeface="Cambria Math"/>
                            </a:rPr>
                            <m:t>𝑲</m:t>
                          </m:r>
                        </m:e>
                        <m:sup>
                          <m:r>
                            <a:rPr lang="en-GB" sz="2400" b="1" i="1">
                              <a:solidFill>
                                <a:srgbClr val="4848E2"/>
                              </a:solidFill>
                              <a:latin typeface="Cambria Math" charset="0"/>
                              <a:ea typeface="Cambria Math"/>
                            </a:rPr>
                            <m:t>+</m:t>
                          </m:r>
                        </m:sup>
                      </m:sSup>
                      <m:sSup>
                        <m:sSupPr>
                          <m:ctrlPr>
                            <a:rPr lang="en-GB" sz="2400" b="1" i="1">
                              <a:solidFill>
                                <a:srgbClr val="4848E2"/>
                              </a:solidFill>
                              <a:latin typeface="Cambria Math" charset="0"/>
                              <a:ea typeface="Cambria Math"/>
                            </a:rPr>
                          </m:ctrlPr>
                        </m:sSupPr>
                        <m:e>
                          <m:r>
                            <a:rPr lang="en-GB" sz="2400" b="1" i="1">
                              <a:solidFill>
                                <a:srgbClr val="4848E2"/>
                              </a:solidFill>
                              <a:latin typeface="Cambria Math" charset="0"/>
                              <a:ea typeface="Cambria Math"/>
                            </a:rPr>
                            <m:t>𝑲</m:t>
                          </m:r>
                        </m:e>
                        <m:sup>
                          <m:r>
                            <a:rPr lang="en-GB" sz="2400" b="1" i="1">
                              <a:solidFill>
                                <a:srgbClr val="4848E2"/>
                              </a:solidFill>
                              <a:latin typeface="Cambria Math" charset="0"/>
                              <a:ea typeface="Cambria Math"/>
                            </a:rPr>
                            <m:t>−</m:t>
                          </m:r>
                        </m:sup>
                      </m:sSup>
                    </m:oMath>
                  </m:oMathPara>
                </a14:m>
                <a:endParaRPr lang="en-GB" sz="2400" b="1" dirty="0">
                  <a:solidFill>
                    <a:srgbClr val="4848E2"/>
                  </a:solidFill>
                  <a:latin typeface="+mj-lt"/>
                </a:endParaRPr>
              </a:p>
            </p:txBody>
          </p:sp>
        </mc:Choice>
        <mc:Fallback xmlns="">
          <p:sp>
            <p:nvSpPr>
              <p:cNvPr id="10" name="27 CuadroTexto"/>
              <p:cNvSpPr txBox="1">
                <a:spLocks noRot="1" noChangeAspect="1" noMove="1" noResize="1" noEditPoints="1" noAdjustHandles="1" noChangeArrowheads="1" noChangeShapeType="1" noTextEdit="1"/>
              </p:cNvSpPr>
              <p:nvPr/>
            </p:nvSpPr>
            <p:spPr>
              <a:xfrm>
                <a:off x="2123728" y="2175247"/>
                <a:ext cx="2293384" cy="461665"/>
              </a:xfrm>
              <a:prstGeom prst="rect">
                <a:avLst/>
              </a:prstGeom>
              <a:blipFill rotWithShape="0">
                <a:blip r:embed="rId4"/>
                <a:stretch>
                  <a:fillRect/>
                </a:stretch>
              </a:blipFill>
            </p:spPr>
            <p:txBody>
              <a:bodyPr/>
              <a:lstStyle/>
              <a:p>
                <a:r>
                  <a:rPr lang="en-US">
                    <a:noFill/>
                  </a:rPr>
                  <a:t> </a:t>
                </a:r>
              </a:p>
            </p:txBody>
          </p:sp>
        </mc:Fallback>
      </mc:AlternateContent>
      <p:sp>
        <p:nvSpPr>
          <p:cNvPr id="11" name="28 CuadroTexto"/>
          <p:cNvSpPr txBox="1"/>
          <p:nvPr/>
        </p:nvSpPr>
        <p:spPr>
          <a:xfrm>
            <a:off x="1720887" y="5756541"/>
            <a:ext cx="1944216" cy="288032"/>
          </a:xfrm>
          <a:prstGeom prst="rect">
            <a:avLst/>
          </a:prstGeom>
          <a:solidFill>
            <a:schemeClr val="accent3">
              <a:lumMod val="40000"/>
              <a:lumOff val="60000"/>
            </a:schemeClr>
          </a:solidFill>
        </p:spPr>
        <p:txBody>
          <a:bodyPr>
            <a:normAutofit fontScale="62500" lnSpcReduction="20000"/>
          </a:bodyPr>
          <a:lstStyle/>
          <a:p>
            <a:pPr>
              <a:defRPr/>
            </a:pPr>
            <a:r>
              <a:rPr lang="fr-FR" b="1">
                <a:solidFill>
                  <a:schemeClr val="tx2">
                    <a:lumMod val="75000"/>
                  </a:schemeClr>
                </a:solidFill>
                <a:latin typeface="+mj-lt"/>
                <a:cs typeface="Arial" charset="0"/>
              </a:rPr>
              <a:t>PRD 90, 112004 (2014)</a:t>
            </a:r>
          </a:p>
        </p:txBody>
      </p:sp>
      <mc:AlternateContent xmlns:mc="http://schemas.openxmlformats.org/markup-compatibility/2006" xmlns:a14="http://schemas.microsoft.com/office/drawing/2010/main">
        <mc:Choice Requires="a14">
          <p:sp>
            <p:nvSpPr>
              <p:cNvPr id="13" name="15 CuadroTexto"/>
              <p:cNvSpPr txBox="1"/>
              <p:nvPr/>
            </p:nvSpPr>
            <p:spPr>
              <a:xfrm>
                <a:off x="3909088" y="1760126"/>
                <a:ext cx="4857805" cy="4040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1" i="1">
                              <a:solidFill>
                                <a:schemeClr val="tx1"/>
                              </a:solidFill>
                              <a:latin typeface="Cambria Math" charset="0"/>
                            </a:rPr>
                          </m:ctrlPr>
                        </m:sSubPr>
                        <m:e>
                          <m:r>
                            <a:rPr lang="en-GB" b="1" i="1">
                              <a:solidFill>
                                <a:schemeClr val="tx1"/>
                              </a:solidFill>
                              <a:latin typeface="Cambria Math"/>
                            </a:rPr>
                            <m:t>𝑨</m:t>
                          </m:r>
                        </m:e>
                        <m:sub>
                          <m:r>
                            <a:rPr lang="en-GB" b="1" i="1">
                              <a:solidFill>
                                <a:schemeClr val="tx1"/>
                              </a:solidFill>
                              <a:latin typeface="Cambria Math"/>
                            </a:rPr>
                            <m:t>𝑪𝑷</m:t>
                          </m:r>
                        </m:sub>
                      </m:sSub>
                      <m:d>
                        <m:dPr>
                          <m:ctrlPr>
                            <a:rPr lang="en-GB" b="1" i="1">
                              <a:solidFill>
                                <a:schemeClr val="tx1"/>
                              </a:solidFill>
                              <a:latin typeface="Cambria Math" charset="0"/>
                            </a:rPr>
                          </m:ctrlPr>
                        </m:dPr>
                        <m:e>
                          <m:sSup>
                            <m:sSupPr>
                              <m:ctrlPr>
                                <a:rPr lang="en-GB" b="1" i="1">
                                  <a:solidFill>
                                    <a:schemeClr val="tx1"/>
                                  </a:solidFill>
                                  <a:latin typeface="Cambria Math" charset="0"/>
                                </a:rPr>
                              </m:ctrlPr>
                            </m:sSupPr>
                            <m:e>
                              <m:r>
                                <a:rPr lang="en-GB" b="1" i="1">
                                  <a:solidFill>
                                    <a:schemeClr val="tx1"/>
                                  </a:solidFill>
                                  <a:latin typeface="Cambria Math" charset="0"/>
                                </a:rPr>
                                <m:t>𝑩</m:t>
                              </m:r>
                            </m:e>
                            <m:sup>
                              <m:r>
                                <a:rPr lang="en-GB" b="1" i="1">
                                  <a:solidFill>
                                    <a:schemeClr val="tx1"/>
                                  </a:solidFill>
                                  <a:latin typeface="Cambria Math"/>
                                  <a:ea typeface="Cambria Math"/>
                                </a:rPr>
                                <m:t>±</m:t>
                              </m:r>
                            </m:sup>
                          </m:sSup>
                          <m:r>
                            <a:rPr lang="en-GB" b="1" i="1">
                              <a:solidFill>
                                <a:schemeClr val="tx1"/>
                              </a:solidFill>
                              <a:latin typeface="Cambria Math" charset="0"/>
                              <a:ea typeface="Cambria Math"/>
                            </a:rPr>
                            <m:t>→</m:t>
                          </m:r>
                          <m:sSup>
                            <m:sSupPr>
                              <m:ctrlPr>
                                <a:rPr lang="en-GB" b="1" i="1">
                                  <a:solidFill>
                                    <a:schemeClr val="tx1"/>
                                  </a:solidFill>
                                  <a:latin typeface="Cambria Math" charset="0"/>
                                  <a:ea typeface="Cambria Math"/>
                                </a:rPr>
                              </m:ctrlPr>
                            </m:sSupPr>
                            <m:e>
                              <m:r>
                                <a:rPr lang="en-GB" b="1" i="1">
                                  <a:solidFill>
                                    <a:schemeClr val="tx1"/>
                                  </a:solidFill>
                                  <a:latin typeface="Cambria Math" charset="0"/>
                                  <a:ea typeface="Cambria Math"/>
                                </a:rPr>
                                <m:t>𝝅</m:t>
                              </m:r>
                            </m:e>
                            <m:sup>
                              <m:r>
                                <a:rPr lang="en-GB" b="1" i="1">
                                  <a:solidFill>
                                    <a:schemeClr val="tx1"/>
                                  </a:solidFill>
                                  <a:latin typeface="Cambria Math"/>
                                  <a:ea typeface="Cambria Math"/>
                                </a:rPr>
                                <m:t>±</m:t>
                              </m:r>
                            </m:sup>
                          </m:sSup>
                          <m:sSup>
                            <m:sSupPr>
                              <m:ctrlPr>
                                <a:rPr lang="en-GB" b="1" i="1">
                                  <a:solidFill>
                                    <a:schemeClr val="tx1"/>
                                  </a:solidFill>
                                  <a:latin typeface="Cambria Math" charset="0"/>
                                  <a:ea typeface="Cambria Math"/>
                                </a:rPr>
                              </m:ctrlPr>
                            </m:sSupPr>
                            <m:e>
                              <m:r>
                                <a:rPr lang="en-GB" b="1" i="1">
                                  <a:solidFill>
                                    <a:schemeClr val="tx1"/>
                                  </a:solidFill>
                                  <a:latin typeface="Cambria Math" charset="0"/>
                                  <a:ea typeface="Cambria Math"/>
                                </a:rPr>
                                <m:t>𝑲</m:t>
                              </m:r>
                            </m:e>
                            <m:sup>
                              <m:r>
                                <a:rPr lang="en-GB" b="1" i="1">
                                  <a:solidFill>
                                    <a:schemeClr val="tx1"/>
                                  </a:solidFill>
                                  <a:latin typeface="Cambria Math" charset="0"/>
                                  <a:ea typeface="Cambria Math"/>
                                </a:rPr>
                                <m:t>+</m:t>
                              </m:r>
                            </m:sup>
                          </m:sSup>
                          <m:sSup>
                            <m:sSupPr>
                              <m:ctrlPr>
                                <a:rPr lang="en-GB" b="1" i="1">
                                  <a:solidFill>
                                    <a:schemeClr val="tx1"/>
                                  </a:solidFill>
                                  <a:latin typeface="Cambria Math" charset="0"/>
                                  <a:ea typeface="Cambria Math"/>
                                </a:rPr>
                              </m:ctrlPr>
                            </m:sSupPr>
                            <m:e>
                              <m:r>
                                <a:rPr lang="en-GB" b="1" i="1">
                                  <a:solidFill>
                                    <a:schemeClr val="tx1"/>
                                  </a:solidFill>
                                  <a:latin typeface="Cambria Math" charset="0"/>
                                  <a:ea typeface="Cambria Math"/>
                                </a:rPr>
                                <m:t>𝑲</m:t>
                              </m:r>
                            </m:e>
                            <m:sup>
                              <m:r>
                                <a:rPr lang="en-GB" b="1" i="1">
                                  <a:solidFill>
                                    <a:schemeClr val="tx1"/>
                                  </a:solidFill>
                                  <a:latin typeface="Cambria Math" charset="0"/>
                                  <a:ea typeface="Cambria Math"/>
                                </a:rPr>
                                <m:t>−</m:t>
                              </m:r>
                            </m:sup>
                          </m:sSup>
                        </m:e>
                      </m:d>
                      <m:r>
                        <a:rPr lang="en-GB" b="1" i="1">
                          <a:solidFill>
                            <a:schemeClr val="tx1"/>
                          </a:solidFill>
                          <a:latin typeface="Cambria Math"/>
                        </a:rPr>
                        <m:t>=−</m:t>
                      </m:r>
                      <m:r>
                        <a:rPr lang="en-GB" b="1" i="1">
                          <a:solidFill>
                            <a:schemeClr val="tx1"/>
                          </a:solidFill>
                          <a:latin typeface="Cambria Math"/>
                        </a:rPr>
                        <m:t>𝟎</m:t>
                      </m:r>
                      <m:r>
                        <a:rPr lang="en-GB" b="1" i="1">
                          <a:solidFill>
                            <a:schemeClr val="tx1"/>
                          </a:solidFill>
                          <a:latin typeface="Cambria Math"/>
                        </a:rPr>
                        <m:t>.</m:t>
                      </m:r>
                      <m:r>
                        <a:rPr lang="en-GB" b="1" i="1">
                          <a:solidFill>
                            <a:schemeClr val="tx1"/>
                          </a:solidFill>
                          <a:latin typeface="Cambria Math"/>
                        </a:rPr>
                        <m:t>𝟏𝟐𝟑</m:t>
                      </m:r>
                      <m:r>
                        <a:rPr lang="en-GB" b="1" i="1">
                          <a:solidFill>
                            <a:schemeClr val="tx1"/>
                          </a:solidFill>
                          <a:latin typeface="Cambria Math"/>
                          <a:ea typeface="Cambria Math"/>
                        </a:rPr>
                        <m:t>±</m:t>
                      </m:r>
                      <m:r>
                        <a:rPr lang="en-GB" b="1" i="1">
                          <a:solidFill>
                            <a:schemeClr val="tx1"/>
                          </a:solidFill>
                          <a:latin typeface="Cambria Math"/>
                          <a:ea typeface="Cambria Math"/>
                        </a:rPr>
                        <m:t>𝟎</m:t>
                      </m:r>
                      <m:r>
                        <a:rPr lang="en-GB" b="1" i="1">
                          <a:solidFill>
                            <a:schemeClr val="tx1"/>
                          </a:solidFill>
                          <a:latin typeface="Cambria Math"/>
                          <a:ea typeface="Cambria Math"/>
                        </a:rPr>
                        <m:t>.</m:t>
                      </m:r>
                      <m:r>
                        <a:rPr lang="en-GB" b="1" i="1">
                          <a:solidFill>
                            <a:schemeClr val="tx1"/>
                          </a:solidFill>
                          <a:latin typeface="Cambria Math"/>
                          <a:ea typeface="Cambria Math"/>
                        </a:rPr>
                        <m:t>𝟎𝟐𝟐</m:t>
                      </m:r>
                    </m:oMath>
                  </m:oMathPara>
                </a14:m>
                <a:endParaRPr lang="en-GB" b="1" dirty="0">
                  <a:solidFill>
                    <a:schemeClr val="tx1"/>
                  </a:solidFill>
                  <a:latin typeface="+mj-lt"/>
                </a:endParaRPr>
              </a:p>
            </p:txBody>
          </p:sp>
        </mc:Choice>
        <mc:Fallback xmlns="">
          <p:sp>
            <p:nvSpPr>
              <p:cNvPr id="13" name="15 CuadroTexto"/>
              <p:cNvSpPr txBox="1">
                <a:spLocks noRot="1" noChangeAspect="1" noMove="1" noResize="1" noEditPoints="1" noAdjustHandles="1" noChangeArrowheads="1" noChangeShapeType="1" noTextEdit="1"/>
              </p:cNvSpPr>
              <p:nvPr/>
            </p:nvSpPr>
            <p:spPr>
              <a:xfrm>
                <a:off x="2385087" y="1760125"/>
                <a:ext cx="4373826" cy="372731"/>
              </a:xfrm>
              <a:prstGeom prst="rect">
                <a:avLst/>
              </a:prstGeom>
              <a:blipFill rotWithShape="0">
                <a:blip r:embed="rId5"/>
                <a:stretch>
                  <a:fillRect r="-8357" b="-13115"/>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6240017" y="764704"/>
            <a:ext cx="1348787" cy="223668"/>
          </a:xfrm>
          <a:prstGeom prst="rect">
            <a:avLst/>
          </a:prstGeom>
        </p:spPr>
      </p:pic>
      <p:pic>
        <p:nvPicPr>
          <p:cNvPr id="15" name="Picture 14"/>
          <p:cNvPicPr>
            <a:picLocks noChangeAspect="1"/>
          </p:cNvPicPr>
          <p:nvPr/>
        </p:nvPicPr>
        <p:blipFill>
          <a:blip r:embed="rId7"/>
          <a:stretch>
            <a:fillRect/>
          </a:stretch>
        </p:blipFill>
        <p:spPr>
          <a:xfrm>
            <a:off x="8150898" y="768067"/>
            <a:ext cx="1329478" cy="272543"/>
          </a:xfrm>
          <a:prstGeom prst="rect">
            <a:avLst/>
          </a:prstGeom>
        </p:spPr>
      </p:pic>
      <p:sp>
        <p:nvSpPr>
          <p:cNvPr id="16"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7"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18" name="Footer Placeholder 3"/>
          <p:cNvSpPr txBox="1">
            <a:spLocks/>
          </p:cNvSpPr>
          <p:nvPr/>
        </p:nvSpPr>
        <p:spPr bwMode="auto">
          <a:xfrm>
            <a:off x="8248734" y="116632"/>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J </a:t>
            </a:r>
            <a:r>
              <a:rPr lang="en-US" altLang="x-none" dirty="0" err="1"/>
              <a:t>Saborido</a:t>
            </a:r>
            <a:endParaRPr lang="en-US" altLang="x-none" dirty="0"/>
          </a:p>
        </p:txBody>
      </p:sp>
    </p:spTree>
    <p:extLst>
      <p:ext uri="{BB962C8B-B14F-4D97-AF65-F5344CB8AC3E}">
        <p14:creationId xmlns:p14="http://schemas.microsoft.com/office/powerpoint/2010/main" val="6546305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756320"/>
          </a:xfrm>
        </p:spPr>
        <p:txBody>
          <a:bodyPr/>
          <a:lstStyle/>
          <a:p>
            <a:r>
              <a:rPr lang="en-US" b="1" dirty="0" err="1" smtClean="0">
                <a:solidFill>
                  <a:srgbClr val="A50021"/>
                </a:solidFill>
              </a:rPr>
              <a:t>Dalitz</a:t>
            </a:r>
            <a:r>
              <a:rPr lang="en-US" b="1" dirty="0" smtClean="0">
                <a:solidFill>
                  <a:srgbClr val="A50021"/>
                </a:solidFill>
              </a:rPr>
              <a:t> plot</a:t>
            </a:r>
            <a:endParaRPr lang="en-US" dirty="0"/>
          </a:p>
        </p:txBody>
      </p:sp>
      <p:sp>
        <p:nvSpPr>
          <p:cNvPr id="3" name="Content Placeholder 2"/>
          <p:cNvSpPr>
            <a:spLocks noGrp="1"/>
          </p:cNvSpPr>
          <p:nvPr>
            <p:ph idx="1"/>
          </p:nvPr>
        </p:nvSpPr>
        <p:spPr>
          <a:xfrm>
            <a:off x="1631504" y="800945"/>
            <a:ext cx="5688632" cy="4525963"/>
          </a:xfrm>
        </p:spPr>
        <p:txBody>
          <a:bodyPr/>
          <a:lstStyle/>
          <a:p>
            <a:r>
              <a:rPr lang="en-US" sz="2000" dirty="0"/>
              <a:t>A </a:t>
            </a:r>
            <a:r>
              <a:rPr lang="en-US" sz="2000" dirty="0" err="1"/>
              <a:t>Dalitz</a:t>
            </a:r>
            <a:r>
              <a:rPr lang="en-US" sz="2000" dirty="0"/>
              <a:t> plot is a useful technique for the analysis of three body decays.</a:t>
            </a:r>
          </a:p>
          <a:p>
            <a:r>
              <a:rPr lang="en-US" sz="2000" dirty="0"/>
              <a:t>Two invariant relativistic variables are constructed in a                        decay:</a:t>
            </a:r>
          </a:p>
          <a:p>
            <a:endParaRPr lang="en-US" sz="2000" dirty="0"/>
          </a:p>
          <a:p>
            <a:endParaRPr lang="en-US" sz="2000" dirty="0"/>
          </a:p>
          <a:p>
            <a:endParaRPr lang="en-US" sz="2000" dirty="0"/>
          </a:p>
          <a:p>
            <a:r>
              <a:rPr lang="en-US" sz="2000" dirty="0"/>
              <a:t>The third combination, </a:t>
            </a:r>
            <a:r>
              <a:rPr lang="en-US" sz="2000" i="1" dirty="0" err="1"/>
              <a:t>m</a:t>
            </a:r>
            <a:r>
              <a:rPr lang="en-US" sz="2000" i="1" baseline="-25000" dirty="0" err="1"/>
              <a:t>bc</a:t>
            </a:r>
            <a:r>
              <a:rPr lang="en-US" sz="2000" dirty="0"/>
              <a:t> depends on these two (the choice is arbitrary).</a:t>
            </a:r>
          </a:p>
          <a:p>
            <a:pPr lvl="1"/>
            <a:r>
              <a:rPr lang="en-US" sz="1600" dirty="0"/>
              <a:t>It can be shown (exercise) that: </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82</a:t>
            </a:fld>
            <a:endParaRPr lang="en-US" altLang="x-none"/>
          </a:p>
        </p:txBody>
      </p:sp>
      <p:pic>
        <p:nvPicPr>
          <p:cNvPr id="7" name="Picture 6"/>
          <p:cNvPicPr>
            <a:picLocks noChangeAspect="1"/>
          </p:cNvPicPr>
          <p:nvPr/>
        </p:nvPicPr>
        <p:blipFill>
          <a:blip r:embed="rId2"/>
          <a:stretch>
            <a:fillRect/>
          </a:stretch>
        </p:blipFill>
        <p:spPr>
          <a:xfrm>
            <a:off x="3935760" y="1916833"/>
            <a:ext cx="1512168" cy="198429"/>
          </a:xfrm>
          <a:prstGeom prst="rect">
            <a:avLst/>
          </a:prstGeom>
        </p:spPr>
      </p:pic>
      <p:pic>
        <p:nvPicPr>
          <p:cNvPr id="8" name="Picture 7"/>
          <p:cNvPicPr>
            <a:picLocks noChangeAspect="1"/>
          </p:cNvPicPr>
          <p:nvPr/>
        </p:nvPicPr>
        <p:blipFill>
          <a:blip r:embed="rId3"/>
          <a:stretch>
            <a:fillRect/>
          </a:stretch>
        </p:blipFill>
        <p:spPr>
          <a:xfrm>
            <a:off x="2639616" y="2335709"/>
            <a:ext cx="3276972" cy="728216"/>
          </a:xfrm>
          <a:prstGeom prst="rect">
            <a:avLst/>
          </a:prstGeom>
        </p:spPr>
      </p:pic>
      <p:pic>
        <p:nvPicPr>
          <p:cNvPr id="9" name="Picture 8"/>
          <p:cNvPicPr>
            <a:picLocks noChangeAspect="1"/>
          </p:cNvPicPr>
          <p:nvPr/>
        </p:nvPicPr>
        <p:blipFill>
          <a:blip r:embed="rId4"/>
          <a:stretch>
            <a:fillRect/>
          </a:stretch>
        </p:blipFill>
        <p:spPr>
          <a:xfrm>
            <a:off x="1747921" y="4422841"/>
            <a:ext cx="5541385" cy="35169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6553" y="1579176"/>
            <a:ext cx="3037487" cy="3019514"/>
          </a:xfrm>
          <a:prstGeom prst="rect">
            <a:avLst/>
          </a:prstGeom>
        </p:spPr>
      </p:pic>
      <p:sp>
        <p:nvSpPr>
          <p:cNvPr id="11"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2"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9238986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1"/>
            <a:ext cx="8763000" cy="639975"/>
          </a:xfrm>
        </p:spPr>
        <p:txBody>
          <a:bodyPr/>
          <a:lstStyle/>
          <a:p>
            <a:r>
              <a:rPr lang="en-US" b="1" dirty="0" smtClean="0">
                <a:solidFill>
                  <a:srgbClr val="C00000"/>
                </a:solidFill>
              </a:rPr>
              <a:t>sin(2</a:t>
            </a:r>
            <a:r>
              <a:rPr lang="el-GR" b="1" i="1" dirty="0" smtClean="0">
                <a:solidFill>
                  <a:srgbClr val="C00000"/>
                </a:solidFill>
              </a:rPr>
              <a:t>β</a:t>
            </a:r>
            <a:r>
              <a:rPr lang="en-US" b="1" dirty="0" smtClean="0">
                <a:solidFill>
                  <a:srgbClr val="C00000"/>
                </a:solidFill>
              </a:rPr>
              <a:t>)</a:t>
            </a:r>
            <a:endParaRPr lang="en-US" b="1" dirty="0">
              <a:solidFill>
                <a:srgbClr val="C00000"/>
              </a:solidFill>
            </a:endParaRP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83</a:t>
            </a:fld>
            <a:endParaRPr lang="en-US" altLang="x-none"/>
          </a:p>
        </p:txBody>
      </p:sp>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513" y="1268761"/>
            <a:ext cx="3376132" cy="2372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9977" y="2492896"/>
            <a:ext cx="3895711" cy="266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1 Imagen"/>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5469546" y="1482156"/>
            <a:ext cx="2468800" cy="541393"/>
          </a:xfrm>
          <a:prstGeom prst="rect">
            <a:avLst/>
          </a:prstGeom>
        </p:spPr>
      </p:pic>
      <p:sp>
        <p:nvSpPr>
          <p:cNvPr id="10" name="24 CuadroTexto"/>
          <p:cNvSpPr txBox="1"/>
          <p:nvPr/>
        </p:nvSpPr>
        <p:spPr>
          <a:xfrm>
            <a:off x="1524001" y="908720"/>
            <a:ext cx="7205819" cy="400110"/>
          </a:xfrm>
          <a:prstGeom prst="rect">
            <a:avLst/>
          </a:prstGeom>
          <a:noFill/>
        </p:spPr>
        <p:txBody>
          <a:bodyPr wrap="none" rtlCol="0">
            <a:spAutoFit/>
          </a:bodyPr>
          <a:lstStyle/>
          <a:p>
            <a:r>
              <a:rPr lang="en-US" dirty="0" err="1">
                <a:latin typeface="+mj-lt"/>
              </a:rPr>
              <a:t>LHCb</a:t>
            </a:r>
            <a:r>
              <a:rPr lang="en-US" dirty="0">
                <a:latin typeface="+mj-lt"/>
              </a:rPr>
              <a:t> has become competitive with B-factory measurements.</a:t>
            </a:r>
          </a:p>
        </p:txBody>
      </p:sp>
      <p:pic>
        <p:nvPicPr>
          <p:cNvPr id="11" name="6 Imagen"/>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6181380" y="5330092"/>
            <a:ext cx="3515021" cy="502556"/>
          </a:xfrm>
          <a:prstGeom prst="rect">
            <a:avLst/>
          </a:prstGeom>
        </p:spPr>
      </p:pic>
      <p:sp>
        <p:nvSpPr>
          <p:cNvPr id="12" name="28 CuadroTexto"/>
          <p:cNvSpPr txBox="1"/>
          <p:nvPr/>
        </p:nvSpPr>
        <p:spPr>
          <a:xfrm>
            <a:off x="7622209" y="125801"/>
            <a:ext cx="3026610" cy="1077218"/>
          </a:xfrm>
          <a:prstGeom prst="rect">
            <a:avLst/>
          </a:prstGeom>
          <a:noFill/>
        </p:spPr>
        <p:txBody>
          <a:bodyPr wrap="square" rtlCol="0">
            <a:spAutoFit/>
          </a:bodyPr>
          <a:lstStyle/>
          <a:p>
            <a:r>
              <a:rPr lang="en-US" sz="1600" dirty="0">
                <a:latin typeface="+mj-lt"/>
              </a:rPr>
              <a:t>Effective tagging efficiency: (3.02 ± 0.05) %</a:t>
            </a:r>
          </a:p>
          <a:p>
            <a:r>
              <a:rPr lang="en-US" sz="1600" dirty="0"/>
              <a:t>Typical time resolution: 45 fs </a:t>
            </a:r>
          </a:p>
          <a:p>
            <a:endParaRPr lang="en-US" sz="1600" dirty="0">
              <a:latin typeface="+mj-lt"/>
            </a:endParaRPr>
          </a:p>
        </p:txBody>
      </p:sp>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5521" y="3717032"/>
            <a:ext cx="3367799"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7 Imagen"/>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6370686" y="2145079"/>
            <a:ext cx="3325714" cy="226286"/>
          </a:xfrm>
          <a:prstGeom prst="rect">
            <a:avLst/>
          </a:prstGeom>
        </p:spPr>
      </p:pic>
      <p:sp>
        <p:nvSpPr>
          <p:cNvPr id="15" name="8 Rectángulo redondeado"/>
          <p:cNvSpPr/>
          <p:nvPr/>
        </p:nvSpPr>
        <p:spPr>
          <a:xfrm>
            <a:off x="6096000" y="5203612"/>
            <a:ext cx="3744416" cy="7730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8"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19" name="Footer Placeholder 3"/>
          <p:cNvSpPr txBox="1">
            <a:spLocks/>
          </p:cNvSpPr>
          <p:nvPr/>
        </p:nvSpPr>
        <p:spPr bwMode="auto">
          <a:xfrm>
            <a:off x="1619381" y="125801"/>
            <a:ext cx="196668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J </a:t>
            </a:r>
            <a:r>
              <a:rPr lang="en-US" altLang="x-none" dirty="0" err="1"/>
              <a:t>Saborido</a:t>
            </a:r>
            <a:endParaRPr lang="en-US" altLang="x-none" dirty="0"/>
          </a:p>
        </p:txBody>
      </p:sp>
    </p:spTree>
    <p:extLst>
      <p:ext uri="{BB962C8B-B14F-4D97-AF65-F5344CB8AC3E}">
        <p14:creationId xmlns:p14="http://schemas.microsoft.com/office/powerpoint/2010/main" val="20584341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752600" y="139914"/>
                <a:ext cx="8763000" cy="624791"/>
              </a:xfrm>
            </p:spPr>
            <p:txBody>
              <a:bodyPr/>
              <a:lstStyle/>
              <a:p>
                <a:r>
                  <a:rPr lang="en-GB" sz="2800" b="1" dirty="0">
                    <a:solidFill>
                      <a:srgbClr val="C00000"/>
                    </a:solidFill>
                    <a:ea typeface="Calibri" charset="0"/>
                    <a:cs typeface="Calibri" charset="0"/>
                  </a:rPr>
                  <a:t>Time-dependent CPV in </a:t>
                </a:r>
                <a14:m>
                  <m:oMath xmlns:m="http://schemas.openxmlformats.org/officeDocument/2006/math">
                    <m:sSup>
                      <m:sSupPr>
                        <m:ctrlPr>
                          <a:rPr lang="en-GB" sz="2800" b="1" i="1">
                            <a:solidFill>
                              <a:srgbClr val="C00000"/>
                            </a:solidFill>
                            <a:latin typeface="Cambria Math" charset="0"/>
                            <a:ea typeface="Calibri" charset="0"/>
                            <a:cs typeface="Calibri" charset="0"/>
                          </a:rPr>
                        </m:ctrlPr>
                      </m:sSupPr>
                      <m:e>
                        <m:r>
                          <a:rPr lang="en-US" sz="2800" b="1" i="1">
                            <a:solidFill>
                              <a:srgbClr val="C00000"/>
                            </a:solidFill>
                            <a:latin typeface="Cambria Math" charset="0"/>
                            <a:ea typeface="Calibri" charset="0"/>
                            <a:cs typeface="Calibri" charset="0"/>
                          </a:rPr>
                          <m:t>𝑩</m:t>
                        </m:r>
                      </m:e>
                      <m:sup>
                        <m:r>
                          <a:rPr lang="en-US" sz="2800" b="1" i="1">
                            <a:solidFill>
                              <a:srgbClr val="C00000"/>
                            </a:solidFill>
                            <a:latin typeface="Cambria Math" charset="0"/>
                            <a:ea typeface="Calibri" charset="0"/>
                            <a:cs typeface="Calibri" charset="0"/>
                          </a:rPr>
                          <m:t>𝟎</m:t>
                        </m:r>
                      </m:sup>
                    </m:sSup>
                    <m:r>
                      <a:rPr lang="is-IS" sz="2800" b="1" i="1">
                        <a:solidFill>
                          <a:srgbClr val="C00000"/>
                        </a:solidFill>
                        <a:latin typeface="Cambria Math" charset="0"/>
                        <a:ea typeface="Calibri" charset="0"/>
                        <a:cs typeface="Calibri" charset="0"/>
                      </a:rPr>
                      <m:t>→</m:t>
                    </m:r>
                    <m:sSup>
                      <m:sSupPr>
                        <m:ctrlPr>
                          <a:rPr lang="is-IS" sz="2800" b="1" i="1">
                            <a:solidFill>
                              <a:srgbClr val="C00000"/>
                            </a:solidFill>
                            <a:latin typeface="Cambria Math" charset="0"/>
                            <a:ea typeface="Calibri" charset="0"/>
                            <a:cs typeface="Calibri" charset="0"/>
                          </a:rPr>
                        </m:ctrlPr>
                      </m:sSupPr>
                      <m:e>
                        <m:r>
                          <a:rPr lang="en-US" sz="2800" b="1" i="1">
                            <a:solidFill>
                              <a:srgbClr val="C00000"/>
                            </a:solidFill>
                            <a:latin typeface="Cambria Math" charset="0"/>
                            <a:ea typeface="Calibri" charset="0"/>
                            <a:cs typeface="Calibri" charset="0"/>
                          </a:rPr>
                          <m:t>𝑫</m:t>
                        </m:r>
                      </m:e>
                      <m:sup>
                        <m:r>
                          <a:rPr lang="en-US" sz="2800" b="1" i="1">
                            <a:solidFill>
                              <a:srgbClr val="C00000"/>
                            </a:solidFill>
                            <a:latin typeface="Cambria Math" charset="0"/>
                            <a:ea typeface="Calibri" charset="0"/>
                            <a:cs typeface="Calibri" charset="0"/>
                          </a:rPr>
                          <m:t>+</m:t>
                        </m:r>
                      </m:sup>
                    </m:sSup>
                    <m:sSup>
                      <m:sSupPr>
                        <m:ctrlPr>
                          <a:rPr lang="is-IS" sz="2800" b="1" i="1">
                            <a:solidFill>
                              <a:srgbClr val="C00000"/>
                            </a:solidFill>
                            <a:latin typeface="Cambria Math" charset="0"/>
                            <a:ea typeface="Calibri" charset="0"/>
                            <a:cs typeface="Calibri" charset="0"/>
                          </a:rPr>
                        </m:ctrlPr>
                      </m:sSupPr>
                      <m:e>
                        <m:r>
                          <a:rPr lang="en-US" sz="2800" b="1" i="1">
                            <a:solidFill>
                              <a:srgbClr val="C00000"/>
                            </a:solidFill>
                            <a:latin typeface="Cambria Math" charset="0"/>
                            <a:ea typeface="Calibri" charset="0"/>
                            <a:cs typeface="Calibri" charset="0"/>
                          </a:rPr>
                          <m:t>𝑫</m:t>
                        </m:r>
                      </m:e>
                      <m:sup>
                        <m:r>
                          <a:rPr lang="en-US" sz="2800" b="1" i="1">
                            <a:solidFill>
                              <a:srgbClr val="C00000"/>
                            </a:solidFill>
                            <a:latin typeface="Cambria Math" charset="0"/>
                            <a:ea typeface="Calibri" charset="0"/>
                            <a:cs typeface="Calibri" charset="0"/>
                          </a:rPr>
                          <m:t>−</m:t>
                        </m:r>
                      </m:sup>
                    </m:sSup>
                  </m:oMath>
                </a14:m>
                <a:r>
                  <a:rPr lang="en-GB" sz="2800" b="1" dirty="0">
                    <a:solidFill>
                      <a:srgbClr val="C00000"/>
                    </a:solidFill>
                    <a:ea typeface="Calibri" charset="0"/>
                    <a:cs typeface="Calibri" charset="0"/>
                  </a:rPr>
                  <a:t> decays</a:t>
                </a:r>
                <a:endParaRPr lang="en-US" sz="2800" dirty="0">
                  <a:solidFill>
                    <a:srgbClr val="C00000"/>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28600" y="139913"/>
                <a:ext cx="8763000" cy="624791"/>
              </a:xfrm>
              <a:blipFill rotWithShape="0">
                <a:blip r:embed="rId3"/>
                <a:stretch>
                  <a:fillRect t="-1961" b="-1960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84</a:t>
            </a:fld>
            <a:endParaRPr lang="en-US" altLang="x-none"/>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5521" y="836712"/>
            <a:ext cx="3456384" cy="2312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3992" y="1011846"/>
            <a:ext cx="3418046" cy="241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5521" y="3212977"/>
            <a:ext cx="3432413" cy="2320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14 Rectángulo"/>
              <p:cNvSpPr/>
              <p:nvPr/>
            </p:nvSpPr>
            <p:spPr>
              <a:xfrm>
                <a:off x="5231905" y="5323116"/>
                <a:ext cx="2634529" cy="356829"/>
              </a:xfrm>
              <a:prstGeom prst="rect">
                <a:avLst/>
              </a:prstGeom>
              <a:ln w="31750">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600" b="1" i="1">
                              <a:solidFill>
                                <a:srgbClr val="FF0000"/>
                              </a:solidFill>
                              <a:latin typeface="Cambria Math" charset="0"/>
                              <a:ea typeface="Cambria Math" charset="0"/>
                              <a:cs typeface="Cambria Math" charset="0"/>
                            </a:rPr>
                          </m:ctrlPr>
                        </m:sSubSupPr>
                        <m:e>
                          <m:r>
                            <a:rPr lang="en-GB" sz="1600" b="1" i="1">
                              <a:solidFill>
                                <a:srgbClr val="FF0000"/>
                              </a:solidFill>
                              <a:latin typeface="Cambria Math"/>
                              <a:ea typeface="Cambria Math" charset="0"/>
                              <a:cs typeface="Cambria Math" charset="0"/>
                            </a:rPr>
                            <m:t>𝑺</m:t>
                          </m:r>
                          <m:r>
                            <a:rPr lang="en-GB" sz="1600" b="1" i="1">
                              <a:solidFill>
                                <a:srgbClr val="FF0000"/>
                              </a:solidFill>
                              <a:latin typeface="Cambria Math"/>
                              <a:ea typeface="Cambria Math" charset="0"/>
                              <a:cs typeface="Cambria Math" charset="0"/>
                            </a:rPr>
                            <m:t>=−</m:t>
                          </m:r>
                          <m:r>
                            <a:rPr lang="en-GB" sz="1600" b="1" i="1">
                              <a:solidFill>
                                <a:srgbClr val="FF0000"/>
                              </a:solidFill>
                              <a:latin typeface="Cambria Math"/>
                              <a:ea typeface="Cambria Math" charset="0"/>
                              <a:cs typeface="Cambria Math" charset="0"/>
                            </a:rPr>
                            <m:t>𝟎</m:t>
                          </m:r>
                          <m:r>
                            <a:rPr lang="en-GB" sz="1600" b="1" i="1">
                              <a:solidFill>
                                <a:srgbClr val="FF0000"/>
                              </a:solidFill>
                              <a:latin typeface="Cambria Math"/>
                              <a:ea typeface="Cambria Math" charset="0"/>
                              <a:cs typeface="Cambria Math" charset="0"/>
                            </a:rPr>
                            <m:t>.</m:t>
                          </m:r>
                          <m:r>
                            <a:rPr lang="en-GB" sz="1600" b="1" i="1">
                              <a:solidFill>
                                <a:srgbClr val="FF0000"/>
                              </a:solidFill>
                              <a:latin typeface="Cambria Math"/>
                              <a:ea typeface="Cambria Math" charset="0"/>
                              <a:cs typeface="Cambria Math" charset="0"/>
                            </a:rPr>
                            <m:t>𝟓𝟒</m:t>
                          </m:r>
                        </m:e>
                        <m:sub>
                          <m:r>
                            <a:rPr lang="en-US" sz="1600" b="1" i="1">
                              <a:solidFill>
                                <a:srgbClr val="FF0000"/>
                              </a:solidFill>
                              <a:latin typeface="Cambria Math" charset="0"/>
                              <a:ea typeface="Cambria Math" charset="0"/>
                              <a:cs typeface="Cambria Math" charset="0"/>
                            </a:rPr>
                            <m:t>−</m:t>
                          </m:r>
                          <m:r>
                            <a:rPr lang="en-GB" sz="1600" b="1" i="1">
                              <a:solidFill>
                                <a:srgbClr val="FF0000"/>
                              </a:solidFill>
                              <a:latin typeface="Cambria Math"/>
                              <a:ea typeface="Cambria Math" charset="0"/>
                              <a:cs typeface="Cambria Math" charset="0"/>
                            </a:rPr>
                            <m:t>𝟎</m:t>
                          </m:r>
                          <m:r>
                            <a:rPr lang="en-GB" sz="1600" b="1" i="1">
                              <a:solidFill>
                                <a:srgbClr val="FF0000"/>
                              </a:solidFill>
                              <a:latin typeface="Cambria Math"/>
                              <a:ea typeface="Cambria Math" charset="0"/>
                              <a:cs typeface="Cambria Math" charset="0"/>
                            </a:rPr>
                            <m:t>.</m:t>
                          </m:r>
                          <m:r>
                            <a:rPr lang="en-GB" sz="1600" b="1" i="1">
                              <a:solidFill>
                                <a:srgbClr val="FF0000"/>
                              </a:solidFill>
                              <a:latin typeface="Cambria Math"/>
                              <a:ea typeface="Cambria Math" charset="0"/>
                              <a:cs typeface="Cambria Math" charset="0"/>
                            </a:rPr>
                            <m:t>𝟏𝟔</m:t>
                          </m:r>
                        </m:sub>
                        <m:sup>
                          <m:r>
                            <a:rPr lang="en-US" sz="1600" b="1" i="1">
                              <a:solidFill>
                                <a:srgbClr val="FF0000"/>
                              </a:solidFill>
                              <a:latin typeface="Cambria Math" charset="0"/>
                              <a:ea typeface="Cambria Math" charset="0"/>
                              <a:cs typeface="Cambria Math" charset="0"/>
                            </a:rPr>
                            <m:t>+</m:t>
                          </m:r>
                          <m:r>
                            <a:rPr lang="en-GB" sz="1600" b="1" i="1">
                              <a:solidFill>
                                <a:srgbClr val="FF0000"/>
                              </a:solidFill>
                              <a:latin typeface="Cambria Math"/>
                              <a:ea typeface="Cambria Math" charset="0"/>
                              <a:cs typeface="Cambria Math" charset="0"/>
                            </a:rPr>
                            <m:t>𝟎</m:t>
                          </m:r>
                          <m:r>
                            <a:rPr lang="en-GB" sz="1600" b="1" i="1">
                              <a:solidFill>
                                <a:srgbClr val="FF0000"/>
                              </a:solidFill>
                              <a:latin typeface="Cambria Math"/>
                              <a:ea typeface="Cambria Math" charset="0"/>
                              <a:cs typeface="Cambria Math" charset="0"/>
                            </a:rPr>
                            <m:t>.</m:t>
                          </m:r>
                          <m:r>
                            <a:rPr lang="en-GB" sz="1600" b="1" i="1">
                              <a:solidFill>
                                <a:srgbClr val="FF0000"/>
                              </a:solidFill>
                              <a:latin typeface="Cambria Math"/>
                              <a:ea typeface="Cambria Math" charset="0"/>
                              <a:cs typeface="Cambria Math" charset="0"/>
                            </a:rPr>
                            <m:t>𝟏𝟕</m:t>
                          </m:r>
                        </m:sup>
                      </m:sSubSup>
                      <m:r>
                        <a:rPr lang="en-GB" sz="1600" b="1" i="1">
                          <a:solidFill>
                            <a:srgbClr val="FF0000"/>
                          </a:solidFill>
                          <a:latin typeface="Cambria Math"/>
                          <a:ea typeface="Cambria Math"/>
                          <a:cs typeface="Cambria Math" charset="0"/>
                        </a:rPr>
                        <m:t>±</m:t>
                      </m:r>
                      <m:r>
                        <a:rPr lang="en-GB" sz="1600" b="1" i="1">
                          <a:solidFill>
                            <a:srgbClr val="FF0000"/>
                          </a:solidFill>
                          <a:latin typeface="Cambria Math"/>
                          <a:ea typeface="Cambria Math"/>
                          <a:cs typeface="Cambria Math" charset="0"/>
                        </a:rPr>
                        <m:t>𝟎</m:t>
                      </m:r>
                      <m:r>
                        <a:rPr lang="en-GB" sz="1600" b="1" i="1">
                          <a:solidFill>
                            <a:srgbClr val="FF0000"/>
                          </a:solidFill>
                          <a:latin typeface="Cambria Math"/>
                          <a:ea typeface="Cambria Math"/>
                          <a:cs typeface="Cambria Math" charset="0"/>
                        </a:rPr>
                        <m:t>.</m:t>
                      </m:r>
                      <m:r>
                        <a:rPr lang="en-GB" sz="1600" b="1" i="1">
                          <a:solidFill>
                            <a:srgbClr val="FF0000"/>
                          </a:solidFill>
                          <a:latin typeface="Cambria Math"/>
                          <a:ea typeface="Cambria Math"/>
                          <a:cs typeface="Cambria Math" charset="0"/>
                        </a:rPr>
                        <m:t>𝟎𝟓</m:t>
                      </m:r>
                    </m:oMath>
                  </m:oMathPara>
                </a14:m>
                <a:endParaRPr lang="en-US" sz="1600" b="1" dirty="0">
                  <a:solidFill>
                    <a:srgbClr val="FF0000"/>
                  </a:solidFill>
                  <a:ea typeface="Cambria Math"/>
                  <a:cs typeface="Cambria Math" charset="0"/>
                </a:endParaRPr>
              </a:p>
            </p:txBody>
          </p:sp>
        </mc:Choice>
        <mc:Fallback xmlns="">
          <p:sp>
            <p:nvSpPr>
              <p:cNvPr id="10" name="14 Rectángulo"/>
              <p:cNvSpPr>
                <a:spLocks noRot="1" noChangeAspect="1" noMove="1" noResize="1" noEditPoints="1" noAdjustHandles="1" noChangeArrowheads="1" noChangeShapeType="1" noTextEdit="1"/>
              </p:cNvSpPr>
              <p:nvPr/>
            </p:nvSpPr>
            <p:spPr>
              <a:xfrm>
                <a:off x="3707904" y="5323115"/>
                <a:ext cx="2634529" cy="356829"/>
              </a:xfrm>
              <a:prstGeom prst="rect">
                <a:avLst/>
              </a:prstGeom>
              <a:blipFill rotWithShape="0">
                <a:blip r:embed="rId7"/>
                <a:stretch>
                  <a:fillRect/>
                </a:stretch>
              </a:blipFill>
              <a:ln w="3175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15 CuadroTexto"/>
              <p:cNvSpPr txBox="1"/>
              <p:nvPr/>
            </p:nvSpPr>
            <p:spPr>
              <a:xfrm>
                <a:off x="1873380" y="5755272"/>
                <a:ext cx="4150613" cy="400110"/>
              </a:xfrm>
              <a:prstGeom prst="rect">
                <a:avLst/>
              </a:prstGeom>
              <a:noFill/>
            </p:spPr>
            <p:txBody>
              <a:bodyPr wrap="square" rtlCol="0">
                <a:spAutoFit/>
              </a:bodyPr>
              <a:lstStyle/>
              <a:p>
                <a:r>
                  <a:rPr lang="en-GB" b="1" dirty="0">
                    <a:latin typeface="+mj-lt"/>
                  </a:rPr>
                  <a:t>Observed CPV at a level of </a:t>
                </a:r>
                <a14:m>
                  <m:oMath xmlns:m="http://schemas.openxmlformats.org/officeDocument/2006/math">
                    <m:r>
                      <a:rPr lang="en-GB" b="1" i="1">
                        <a:solidFill>
                          <a:srgbClr val="4848E2"/>
                        </a:solidFill>
                        <a:latin typeface="Cambria Math"/>
                      </a:rPr>
                      <m:t>𝟒</m:t>
                    </m:r>
                    <m:r>
                      <a:rPr lang="en-GB" b="1" i="1">
                        <a:solidFill>
                          <a:srgbClr val="4848E2"/>
                        </a:solidFill>
                        <a:latin typeface="Cambria Math"/>
                      </a:rPr>
                      <m:t>.</m:t>
                    </m:r>
                    <m:r>
                      <a:rPr lang="en-GB" b="1" i="1">
                        <a:solidFill>
                          <a:srgbClr val="4848E2"/>
                        </a:solidFill>
                        <a:latin typeface="Cambria Math"/>
                      </a:rPr>
                      <m:t>𝟎</m:t>
                    </m:r>
                    <m:r>
                      <a:rPr lang="en-GB" b="1" i="1">
                        <a:solidFill>
                          <a:srgbClr val="4848E2"/>
                        </a:solidFill>
                        <a:latin typeface="Cambria Math"/>
                      </a:rPr>
                      <m:t> </m:t>
                    </m:r>
                    <m:r>
                      <a:rPr lang="en-GB" b="1" i="1">
                        <a:solidFill>
                          <a:srgbClr val="4848E2"/>
                        </a:solidFill>
                        <a:latin typeface="Cambria Math"/>
                        <a:ea typeface="Cambria Math"/>
                      </a:rPr>
                      <m:t>𝝈</m:t>
                    </m:r>
                  </m:oMath>
                </a14:m>
                <a:endParaRPr lang="en-GB" b="1" dirty="0">
                  <a:solidFill>
                    <a:srgbClr val="4848E2"/>
                  </a:solidFill>
                  <a:latin typeface="+mj-lt"/>
                </a:endParaRPr>
              </a:p>
            </p:txBody>
          </p:sp>
        </mc:Choice>
        <mc:Fallback xmlns="">
          <p:sp>
            <p:nvSpPr>
              <p:cNvPr id="11" name="15 CuadroTexto"/>
              <p:cNvSpPr txBox="1">
                <a:spLocks noRot="1" noChangeAspect="1" noMove="1" noResize="1" noEditPoints="1" noAdjustHandles="1" noChangeArrowheads="1" noChangeShapeType="1" noTextEdit="1"/>
              </p:cNvSpPr>
              <p:nvPr/>
            </p:nvSpPr>
            <p:spPr>
              <a:xfrm>
                <a:off x="349379" y="5755272"/>
                <a:ext cx="4150613" cy="400110"/>
              </a:xfrm>
              <a:prstGeom prst="rect">
                <a:avLst/>
              </a:prstGeom>
              <a:blipFill rotWithShape="0">
                <a:blip r:embed="rId8"/>
                <a:stretch>
                  <a:fillRect l="-1468" t="-95455" b="-1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1 CuadroTexto"/>
              <p:cNvSpPr txBox="1"/>
              <p:nvPr/>
            </p:nvSpPr>
            <p:spPr>
              <a:xfrm>
                <a:off x="5528814" y="4497263"/>
                <a:ext cx="3399029" cy="7280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b="1" i="1">
                              <a:latin typeface="Cambria Math" charset="0"/>
                            </a:rPr>
                          </m:ctrlPr>
                        </m:fPr>
                        <m:num>
                          <m:r>
                            <a:rPr lang="en-GB" b="1" i="1">
                              <a:solidFill>
                                <a:srgbClr val="FF0000"/>
                              </a:solidFill>
                              <a:latin typeface="Cambria Math"/>
                            </a:rPr>
                            <m:t>𝑺</m:t>
                          </m:r>
                        </m:num>
                        <m:den>
                          <m:rad>
                            <m:radPr>
                              <m:degHide m:val="on"/>
                              <m:ctrlPr>
                                <a:rPr lang="en-GB" b="1" i="1">
                                  <a:latin typeface="Cambria Math" charset="0"/>
                                </a:rPr>
                              </m:ctrlPr>
                            </m:radPr>
                            <m:deg/>
                            <m:e>
                              <m:r>
                                <a:rPr lang="en-GB" b="1" i="1">
                                  <a:latin typeface="Cambria Math"/>
                                </a:rPr>
                                <m:t>𝟏</m:t>
                              </m:r>
                              <m:r>
                                <a:rPr lang="en-GB" b="1" i="1">
                                  <a:latin typeface="Cambria Math"/>
                                </a:rPr>
                                <m:t>−</m:t>
                              </m:r>
                              <m:sSup>
                                <m:sSupPr>
                                  <m:ctrlPr>
                                    <a:rPr lang="en-GB" b="1" i="1">
                                      <a:latin typeface="Cambria Math" charset="0"/>
                                    </a:rPr>
                                  </m:ctrlPr>
                                </m:sSupPr>
                                <m:e>
                                  <m:r>
                                    <a:rPr lang="en-GB" b="1" i="1">
                                      <a:latin typeface="Cambria Math"/>
                                    </a:rPr>
                                    <m:t>𝑪</m:t>
                                  </m:r>
                                </m:e>
                                <m:sup>
                                  <m:r>
                                    <a:rPr lang="en-GB" b="1" i="1">
                                      <a:latin typeface="Cambria Math"/>
                                    </a:rPr>
                                    <m:t>𝟐</m:t>
                                  </m:r>
                                </m:sup>
                              </m:sSup>
                            </m:e>
                          </m:rad>
                        </m:den>
                      </m:f>
                      <m:r>
                        <a:rPr lang="en-GB" b="1" i="1">
                          <a:latin typeface="Cambria Math"/>
                        </a:rPr>
                        <m:t>=−</m:t>
                      </m:r>
                      <m:func>
                        <m:funcPr>
                          <m:ctrlPr>
                            <a:rPr lang="en-GB" b="1" i="1">
                              <a:latin typeface="Cambria Math" charset="0"/>
                            </a:rPr>
                          </m:ctrlPr>
                        </m:funcPr>
                        <m:fName>
                          <m:r>
                            <a:rPr lang="en-GB" b="1">
                              <a:latin typeface="Cambria Math"/>
                            </a:rPr>
                            <m:t>𝐬𝐢𝐧</m:t>
                          </m:r>
                        </m:fName>
                        <m:e>
                          <m:d>
                            <m:dPr>
                              <m:ctrlPr>
                                <a:rPr lang="en-GB" b="1" i="1">
                                  <a:latin typeface="Cambria Math" charset="0"/>
                                </a:rPr>
                              </m:ctrlPr>
                            </m:dPr>
                            <m:e>
                              <m:sSub>
                                <m:sSubPr>
                                  <m:ctrlPr>
                                    <a:rPr lang="en-GB" b="1" i="1">
                                      <a:latin typeface="Cambria Math" charset="0"/>
                                    </a:rPr>
                                  </m:ctrlPr>
                                </m:sSubPr>
                                <m:e>
                                  <m:r>
                                    <a:rPr lang="en-GB" b="1" i="1">
                                      <a:solidFill>
                                        <a:srgbClr val="FF0000"/>
                                      </a:solidFill>
                                      <a:latin typeface="Cambria Math"/>
                                    </a:rPr>
                                    <m:t>𝝓</m:t>
                                  </m:r>
                                </m:e>
                                <m:sub>
                                  <m:r>
                                    <a:rPr lang="en-GB" b="1" i="1">
                                      <a:solidFill>
                                        <a:srgbClr val="FF0000"/>
                                      </a:solidFill>
                                      <a:latin typeface="Cambria Math"/>
                                    </a:rPr>
                                    <m:t>𝒅</m:t>
                                  </m:r>
                                </m:sub>
                              </m:sSub>
                              <m:r>
                                <a:rPr lang="en-GB" b="1" i="1">
                                  <a:latin typeface="Cambria Math"/>
                                </a:rPr>
                                <m:t>+</m:t>
                              </m:r>
                              <m:r>
                                <a:rPr lang="en-GB" b="1" i="1">
                                  <a:solidFill>
                                    <a:schemeClr val="accent3">
                                      <a:lumMod val="75000"/>
                                    </a:schemeClr>
                                  </a:solidFill>
                                  <a:latin typeface="Cambria Math"/>
                                  <a:ea typeface="Cambria Math"/>
                                </a:rPr>
                                <m:t>∆</m:t>
                              </m:r>
                              <m:r>
                                <a:rPr lang="en-GB" b="1" i="1">
                                  <a:solidFill>
                                    <a:schemeClr val="accent3">
                                      <a:lumMod val="75000"/>
                                    </a:schemeClr>
                                  </a:solidFill>
                                  <a:latin typeface="Cambria Math"/>
                                </a:rPr>
                                <m:t>𝝓</m:t>
                              </m:r>
                            </m:e>
                          </m:d>
                        </m:e>
                      </m:func>
                    </m:oMath>
                  </m:oMathPara>
                </a14:m>
                <a:endParaRPr lang="en-GB" b="1" dirty="0">
                  <a:latin typeface="+mj-lt"/>
                </a:endParaRPr>
              </a:p>
            </p:txBody>
          </p:sp>
        </mc:Choice>
        <mc:Fallback xmlns="">
          <p:sp>
            <p:nvSpPr>
              <p:cNvPr id="12" name="1 CuadroTexto"/>
              <p:cNvSpPr txBox="1">
                <a:spLocks noRot="1" noChangeAspect="1" noMove="1" noResize="1" noEditPoints="1" noAdjustHandles="1" noChangeArrowheads="1" noChangeShapeType="1" noTextEdit="1"/>
              </p:cNvSpPr>
              <p:nvPr/>
            </p:nvSpPr>
            <p:spPr>
              <a:xfrm>
                <a:off x="4004813" y="4497263"/>
                <a:ext cx="3399029" cy="728084"/>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2 Rectángulo"/>
              <p:cNvSpPr/>
              <p:nvPr/>
            </p:nvSpPr>
            <p:spPr>
              <a:xfrm>
                <a:off x="9144001" y="4653136"/>
                <a:ext cx="1188061"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a:solidFill>
                                <a:srgbClr val="FF0000"/>
                              </a:solidFill>
                              <a:latin typeface="Cambria Math" charset="0"/>
                            </a:rPr>
                          </m:ctrlPr>
                        </m:sSubPr>
                        <m:e>
                          <m:r>
                            <a:rPr lang="en-GB" sz="1600" b="1" i="1">
                              <a:solidFill>
                                <a:srgbClr val="FF0000"/>
                              </a:solidFill>
                              <a:latin typeface="Cambria Math"/>
                            </a:rPr>
                            <m:t>𝝓</m:t>
                          </m:r>
                        </m:e>
                        <m:sub>
                          <m:r>
                            <a:rPr lang="en-GB" sz="1600" b="1" i="1">
                              <a:solidFill>
                                <a:srgbClr val="FF0000"/>
                              </a:solidFill>
                              <a:latin typeface="Cambria Math"/>
                            </a:rPr>
                            <m:t>𝒅</m:t>
                          </m:r>
                        </m:sub>
                      </m:sSub>
                      <m:r>
                        <a:rPr lang="en-GB" sz="1600" b="1" i="1">
                          <a:solidFill>
                            <a:srgbClr val="FF0000"/>
                          </a:solidFill>
                          <a:latin typeface="Cambria Math"/>
                        </a:rPr>
                        <m:t>=</m:t>
                      </m:r>
                      <m:r>
                        <a:rPr lang="en-GB" sz="1600" b="1" i="1">
                          <a:solidFill>
                            <a:srgbClr val="FF0000"/>
                          </a:solidFill>
                          <a:latin typeface="Cambria Math"/>
                        </a:rPr>
                        <m:t>𝟐</m:t>
                      </m:r>
                      <m:r>
                        <a:rPr lang="en-GB" sz="1600" b="1" i="1">
                          <a:solidFill>
                            <a:srgbClr val="FF0000"/>
                          </a:solidFill>
                          <a:latin typeface="Cambria Math"/>
                          <a:ea typeface="Cambria Math"/>
                        </a:rPr>
                        <m:t>𝜷</m:t>
                      </m:r>
                    </m:oMath>
                  </m:oMathPara>
                </a14:m>
                <a:endParaRPr lang="en-GB" sz="1600" b="1" dirty="0">
                  <a:latin typeface="+mj-lt"/>
                </a:endParaRPr>
              </a:p>
            </p:txBody>
          </p:sp>
        </mc:Choice>
        <mc:Fallback xmlns="">
          <p:sp>
            <p:nvSpPr>
              <p:cNvPr id="13" name="2 Rectángulo"/>
              <p:cNvSpPr>
                <a:spLocks noRot="1" noChangeAspect="1" noMove="1" noResize="1" noEditPoints="1" noAdjustHandles="1" noChangeArrowheads="1" noChangeShapeType="1" noTextEdit="1"/>
              </p:cNvSpPr>
              <p:nvPr/>
            </p:nvSpPr>
            <p:spPr>
              <a:xfrm>
                <a:off x="7620000" y="4653136"/>
                <a:ext cx="1188061" cy="338554"/>
              </a:xfrm>
              <a:prstGeom prst="rect">
                <a:avLst/>
              </a:prstGeom>
              <a:blipFill rotWithShape="0">
                <a:blip r:embed="rId10"/>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3 CuadroTexto"/>
              <p:cNvSpPr txBox="1"/>
              <p:nvPr/>
            </p:nvSpPr>
            <p:spPr>
              <a:xfrm>
                <a:off x="5231906" y="3551627"/>
                <a:ext cx="4919157" cy="5613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sz="1600" b="1" i="1">
                              <a:solidFill>
                                <a:schemeClr val="tx1"/>
                              </a:solidFill>
                              <a:latin typeface="Cambria Math" charset="0"/>
                            </a:rPr>
                          </m:ctrlPr>
                        </m:fPr>
                        <m:num>
                          <m:r>
                            <a:rPr lang="en-GB" sz="1600" b="1" i="1">
                              <a:solidFill>
                                <a:schemeClr val="tx1"/>
                              </a:solidFill>
                              <a:latin typeface="Cambria Math"/>
                            </a:rPr>
                            <m:t>𝒅</m:t>
                          </m:r>
                          <m:r>
                            <a:rPr lang="az-Cyrl-AZ" sz="1600" b="1" i="1">
                              <a:solidFill>
                                <a:schemeClr val="tx1"/>
                              </a:solidFill>
                              <a:latin typeface="Cambria Math"/>
                            </a:rPr>
                            <m:t>Г</m:t>
                          </m:r>
                          <m:r>
                            <a:rPr lang="en-GB" sz="1600" b="1" i="1">
                              <a:solidFill>
                                <a:schemeClr val="tx1"/>
                              </a:solidFill>
                              <a:latin typeface="Cambria Math"/>
                            </a:rPr>
                            <m:t>(</m:t>
                          </m:r>
                          <m:r>
                            <a:rPr lang="en-GB" sz="1600" b="1" i="1">
                              <a:solidFill>
                                <a:schemeClr val="tx1"/>
                              </a:solidFill>
                              <a:latin typeface="Cambria Math"/>
                            </a:rPr>
                            <m:t>𝒕</m:t>
                          </m:r>
                          <m:r>
                            <a:rPr lang="en-GB" sz="1600" b="1" i="1">
                              <a:solidFill>
                                <a:schemeClr val="tx1"/>
                              </a:solidFill>
                              <a:latin typeface="Cambria Math"/>
                            </a:rPr>
                            <m:t>,</m:t>
                          </m:r>
                          <m:r>
                            <a:rPr lang="en-GB" sz="1600" b="1" i="1">
                              <a:solidFill>
                                <a:schemeClr val="tx1"/>
                              </a:solidFill>
                              <a:latin typeface="Cambria Math"/>
                            </a:rPr>
                            <m:t>𝒅</m:t>
                          </m:r>
                          <m:r>
                            <a:rPr lang="en-GB" sz="1600" b="1" i="1">
                              <a:solidFill>
                                <a:schemeClr val="tx1"/>
                              </a:solidFill>
                              <a:latin typeface="Cambria Math"/>
                            </a:rPr>
                            <m:t>)</m:t>
                          </m:r>
                        </m:num>
                        <m:den>
                          <m:r>
                            <a:rPr lang="en-GB" sz="1600" b="1" i="1">
                              <a:solidFill>
                                <a:schemeClr val="tx1"/>
                              </a:solidFill>
                              <a:latin typeface="Cambria Math"/>
                            </a:rPr>
                            <m:t>𝒅𝒕</m:t>
                          </m:r>
                        </m:den>
                      </m:f>
                      <m:r>
                        <a:rPr lang="en-GB" sz="1600" b="1" i="1">
                          <a:solidFill>
                            <a:schemeClr val="tx1"/>
                          </a:solidFill>
                          <a:latin typeface="Cambria Math"/>
                        </a:rPr>
                        <m:t>=</m:t>
                      </m:r>
                      <m:r>
                        <a:rPr lang="en-GB" sz="1600" b="1" i="1">
                          <a:solidFill>
                            <a:schemeClr val="tx1"/>
                          </a:solidFill>
                          <a:latin typeface="Cambria Math"/>
                          <a:ea typeface="Cambria Math"/>
                        </a:rPr>
                        <m:t>∝</m:t>
                      </m:r>
                      <m:sSup>
                        <m:sSupPr>
                          <m:ctrlPr>
                            <a:rPr lang="en-GB" sz="1600" b="1" i="1">
                              <a:solidFill>
                                <a:schemeClr val="tx1"/>
                              </a:solidFill>
                              <a:latin typeface="Cambria Math" charset="0"/>
                              <a:ea typeface="Cambria Math"/>
                            </a:rPr>
                          </m:ctrlPr>
                        </m:sSupPr>
                        <m:e>
                          <m:r>
                            <a:rPr lang="en-GB" sz="1600" b="1" i="1">
                              <a:solidFill>
                                <a:schemeClr val="tx1"/>
                              </a:solidFill>
                              <a:latin typeface="Cambria Math"/>
                              <a:ea typeface="Cambria Math"/>
                            </a:rPr>
                            <m:t>𝒆</m:t>
                          </m:r>
                        </m:e>
                        <m:sup>
                          <m:r>
                            <a:rPr lang="en-GB" sz="1600" b="1" i="1">
                              <a:solidFill>
                                <a:schemeClr val="tx1"/>
                              </a:solidFill>
                              <a:latin typeface="Cambria Math"/>
                              <a:ea typeface="Cambria Math"/>
                            </a:rPr>
                            <m:t>−</m:t>
                          </m:r>
                          <m:r>
                            <a:rPr lang="en-GB" sz="1600" b="1" i="1">
                              <a:solidFill>
                                <a:schemeClr val="tx1"/>
                              </a:solidFill>
                              <a:latin typeface="Cambria Math"/>
                              <a:ea typeface="Cambria Math"/>
                            </a:rPr>
                            <m:t>𝒕</m:t>
                          </m:r>
                          <m:r>
                            <a:rPr lang="en-GB" sz="1600" b="1" i="1">
                              <a:solidFill>
                                <a:schemeClr val="tx1"/>
                              </a:solidFill>
                              <a:latin typeface="Cambria Math"/>
                              <a:ea typeface="Cambria Math"/>
                            </a:rPr>
                            <m:t>/</m:t>
                          </m:r>
                          <m:r>
                            <a:rPr lang="en-GB" sz="1600" b="1" i="1">
                              <a:solidFill>
                                <a:schemeClr val="tx1"/>
                              </a:solidFill>
                              <a:latin typeface="Cambria Math"/>
                              <a:ea typeface="Cambria Math"/>
                            </a:rPr>
                            <m:t>𝝉</m:t>
                          </m:r>
                        </m:sup>
                      </m:sSup>
                      <m:d>
                        <m:dPr>
                          <m:begChr m:val="["/>
                          <m:endChr m:val="]"/>
                          <m:ctrlPr>
                            <a:rPr lang="en-GB" sz="1600" b="1" i="1">
                              <a:solidFill>
                                <a:schemeClr val="tx1"/>
                              </a:solidFill>
                              <a:latin typeface="Cambria Math" charset="0"/>
                              <a:ea typeface="Cambria Math"/>
                            </a:rPr>
                          </m:ctrlPr>
                        </m:dPr>
                        <m:e>
                          <m:r>
                            <a:rPr lang="en-GB" sz="1600" b="1" i="1">
                              <a:solidFill>
                                <a:schemeClr val="tx1"/>
                              </a:solidFill>
                              <a:latin typeface="Cambria Math"/>
                              <a:ea typeface="Cambria Math"/>
                            </a:rPr>
                            <m:t>𝟏</m:t>
                          </m:r>
                          <m:r>
                            <a:rPr lang="en-GB" sz="1600" b="1" i="1">
                              <a:solidFill>
                                <a:schemeClr val="tx1"/>
                              </a:solidFill>
                              <a:latin typeface="Cambria Math"/>
                              <a:ea typeface="Cambria Math"/>
                            </a:rPr>
                            <m:t>−</m:t>
                          </m:r>
                          <m:r>
                            <a:rPr lang="en-GB" sz="1600" b="1" i="1">
                              <a:solidFill>
                                <a:schemeClr val="tx1"/>
                              </a:solidFill>
                              <a:latin typeface="Cambria Math"/>
                              <a:ea typeface="Cambria Math"/>
                            </a:rPr>
                            <m:t>𝒅</m:t>
                          </m:r>
                          <m:r>
                            <a:rPr lang="en-GB" sz="1600" b="1" i="1">
                              <a:solidFill>
                                <a:schemeClr val="tx1"/>
                              </a:solidFill>
                              <a:latin typeface="Cambria Math"/>
                              <a:ea typeface="Cambria Math"/>
                            </a:rPr>
                            <m:t> </m:t>
                          </m:r>
                          <m:r>
                            <a:rPr lang="en-GB" sz="1600" b="1" i="1">
                              <a:solidFill>
                                <a:schemeClr val="tx1"/>
                              </a:solidFill>
                              <a:latin typeface="Cambria Math"/>
                              <a:ea typeface="Cambria Math"/>
                            </a:rPr>
                            <m:t>𝑺</m:t>
                          </m:r>
                          <m:func>
                            <m:funcPr>
                              <m:ctrlPr>
                                <a:rPr lang="en-GB" sz="1600" b="1" i="1">
                                  <a:solidFill>
                                    <a:schemeClr val="tx1"/>
                                  </a:solidFill>
                                  <a:latin typeface="Cambria Math" charset="0"/>
                                  <a:ea typeface="Cambria Math"/>
                                </a:rPr>
                              </m:ctrlPr>
                            </m:funcPr>
                            <m:fName>
                              <m:r>
                                <a:rPr lang="en-GB" sz="1600" b="1">
                                  <a:solidFill>
                                    <a:schemeClr val="tx1"/>
                                  </a:solidFill>
                                  <a:latin typeface="Cambria Math"/>
                                  <a:ea typeface="Cambria Math"/>
                                </a:rPr>
                                <m:t>𝐬𝐢𝐧</m:t>
                              </m:r>
                            </m:fName>
                            <m:e>
                              <m:d>
                                <m:dPr>
                                  <m:ctrlPr>
                                    <a:rPr lang="en-GB" sz="1600" b="1" i="1">
                                      <a:solidFill>
                                        <a:schemeClr val="tx1"/>
                                      </a:solidFill>
                                      <a:latin typeface="Cambria Math" charset="0"/>
                                      <a:ea typeface="Cambria Math"/>
                                    </a:rPr>
                                  </m:ctrlPr>
                                </m:dPr>
                                <m:e>
                                  <m:r>
                                    <a:rPr lang="en-GB" sz="1600" b="1" i="1">
                                      <a:solidFill>
                                        <a:schemeClr val="tx1"/>
                                      </a:solidFill>
                                      <a:latin typeface="Cambria Math"/>
                                      <a:ea typeface="Cambria Math"/>
                                    </a:rPr>
                                    <m:t>∆</m:t>
                                  </m:r>
                                  <m:r>
                                    <a:rPr lang="en-GB" sz="1600" b="1" i="1">
                                      <a:solidFill>
                                        <a:schemeClr val="tx1"/>
                                      </a:solidFill>
                                      <a:latin typeface="Cambria Math"/>
                                      <a:ea typeface="Cambria Math"/>
                                    </a:rPr>
                                    <m:t>𝒎𝒕</m:t>
                                  </m:r>
                                </m:e>
                              </m:d>
                              <m:r>
                                <a:rPr lang="en-GB" sz="1600" b="1" i="1">
                                  <a:solidFill>
                                    <a:schemeClr val="tx1"/>
                                  </a:solidFill>
                                  <a:latin typeface="Cambria Math"/>
                                  <a:ea typeface="Cambria Math"/>
                                </a:rPr>
                                <m:t>+</m:t>
                              </m:r>
                              <m:r>
                                <a:rPr lang="en-GB" sz="1600" b="1" i="1">
                                  <a:solidFill>
                                    <a:schemeClr val="tx1"/>
                                  </a:solidFill>
                                  <a:latin typeface="Cambria Math"/>
                                  <a:ea typeface="Cambria Math"/>
                                </a:rPr>
                                <m:t>𝒅</m:t>
                              </m:r>
                              <m:r>
                                <a:rPr lang="en-GB" sz="1600" b="1" i="1">
                                  <a:solidFill>
                                    <a:schemeClr val="tx1"/>
                                  </a:solidFill>
                                  <a:latin typeface="Cambria Math"/>
                                  <a:ea typeface="Cambria Math"/>
                                </a:rPr>
                                <m:t> </m:t>
                              </m:r>
                              <m:r>
                                <a:rPr lang="en-GB" sz="1600" b="1" i="1">
                                  <a:solidFill>
                                    <a:schemeClr val="tx1"/>
                                  </a:solidFill>
                                  <a:latin typeface="Cambria Math"/>
                                  <a:ea typeface="Cambria Math"/>
                                </a:rPr>
                                <m:t>𝑪</m:t>
                              </m:r>
                              <m:func>
                                <m:funcPr>
                                  <m:ctrlPr>
                                    <a:rPr lang="en-GB" sz="1600" b="1" i="1">
                                      <a:solidFill>
                                        <a:schemeClr val="tx1"/>
                                      </a:solidFill>
                                      <a:latin typeface="Cambria Math" charset="0"/>
                                      <a:ea typeface="Cambria Math"/>
                                    </a:rPr>
                                  </m:ctrlPr>
                                </m:funcPr>
                                <m:fName>
                                  <m:r>
                                    <a:rPr lang="en-GB" sz="1600" b="1">
                                      <a:solidFill>
                                        <a:schemeClr val="tx1"/>
                                      </a:solidFill>
                                      <a:latin typeface="Cambria Math"/>
                                      <a:ea typeface="Cambria Math"/>
                                    </a:rPr>
                                    <m:t>𝐜𝐨𝐬</m:t>
                                  </m:r>
                                </m:fName>
                                <m:e>
                                  <m:d>
                                    <m:dPr>
                                      <m:ctrlPr>
                                        <a:rPr lang="en-GB" sz="1600" b="1" i="1">
                                          <a:solidFill>
                                            <a:schemeClr val="tx1"/>
                                          </a:solidFill>
                                          <a:latin typeface="Cambria Math" charset="0"/>
                                          <a:ea typeface="Cambria Math"/>
                                        </a:rPr>
                                      </m:ctrlPr>
                                    </m:dPr>
                                    <m:e>
                                      <m:r>
                                        <a:rPr lang="en-GB" sz="1600" b="1" i="1">
                                          <a:solidFill>
                                            <a:schemeClr val="tx1"/>
                                          </a:solidFill>
                                          <a:latin typeface="Cambria Math"/>
                                          <a:ea typeface="Cambria Math"/>
                                        </a:rPr>
                                        <m:t>∆</m:t>
                                      </m:r>
                                      <m:r>
                                        <a:rPr lang="en-GB" sz="1600" b="1" i="1">
                                          <a:solidFill>
                                            <a:schemeClr val="tx1"/>
                                          </a:solidFill>
                                          <a:latin typeface="Cambria Math"/>
                                          <a:ea typeface="Cambria Math"/>
                                        </a:rPr>
                                        <m:t>𝒎𝒕</m:t>
                                      </m:r>
                                    </m:e>
                                  </m:d>
                                </m:e>
                              </m:func>
                            </m:e>
                          </m:func>
                        </m:e>
                      </m:d>
                    </m:oMath>
                  </m:oMathPara>
                </a14:m>
                <a:endParaRPr lang="en-GB" sz="1600" b="1" dirty="0">
                  <a:solidFill>
                    <a:schemeClr val="tx1"/>
                  </a:solidFill>
                  <a:latin typeface="+mj-lt"/>
                </a:endParaRPr>
              </a:p>
            </p:txBody>
          </p:sp>
        </mc:Choice>
        <mc:Fallback xmlns="">
          <p:sp>
            <p:nvSpPr>
              <p:cNvPr id="14" name="3 CuadroTexto"/>
              <p:cNvSpPr txBox="1">
                <a:spLocks noRot="1" noChangeAspect="1" noMove="1" noResize="1" noEditPoints="1" noAdjustHandles="1" noChangeArrowheads="1" noChangeShapeType="1" noTextEdit="1"/>
              </p:cNvSpPr>
              <p:nvPr/>
            </p:nvSpPr>
            <p:spPr>
              <a:xfrm>
                <a:off x="3707905" y="3551627"/>
                <a:ext cx="4919157" cy="561372"/>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528814" y="4129122"/>
                <a:ext cx="4291833" cy="344133"/>
              </a:xfrm>
              <a:prstGeom prst="rect">
                <a:avLst/>
              </a:prstGeom>
              <a:noFill/>
            </p:spPr>
            <p:txBody>
              <a:bodyPr wrap="square" rtlCol="0">
                <a:spAutoFit/>
              </a:bodyPr>
              <a:lstStyle/>
              <a:p>
                <a:r>
                  <a:rPr lang="en-GB" sz="1600" b="1" dirty="0">
                    <a:solidFill>
                      <a:schemeClr val="tx1"/>
                    </a:solidFill>
                    <a:ea typeface="Cambria Math"/>
                  </a:rPr>
                  <a:t>( </a:t>
                </a:r>
                <a14:m>
                  <m:oMath xmlns:m="http://schemas.openxmlformats.org/officeDocument/2006/math">
                    <m:r>
                      <a:rPr lang="en-GB" sz="1600" b="1" i="1">
                        <a:solidFill>
                          <a:schemeClr val="tx1"/>
                        </a:solidFill>
                        <a:latin typeface="Cambria Math"/>
                        <a:ea typeface="Cambria Math"/>
                      </a:rPr>
                      <m:t>𝒅</m:t>
                    </m:r>
                  </m:oMath>
                </a14:m>
                <a:r>
                  <a:rPr lang="en-GB" sz="1600" dirty="0">
                    <a:solidFill>
                      <a:schemeClr val="tx1"/>
                    </a:solidFill>
                  </a:rPr>
                  <a:t>  is the </a:t>
                </a:r>
                <a14:m>
                  <m:oMath xmlns:m="http://schemas.openxmlformats.org/officeDocument/2006/math">
                    <m:sSup>
                      <m:sSupPr>
                        <m:ctrlPr>
                          <a:rPr lang="en-GB" sz="1600" b="1" i="1">
                            <a:solidFill>
                              <a:schemeClr val="tx1"/>
                            </a:solidFill>
                            <a:latin typeface="Cambria Math" charset="0"/>
                          </a:rPr>
                        </m:ctrlPr>
                      </m:sSupPr>
                      <m:e>
                        <m:r>
                          <a:rPr lang="en-GB" sz="1600" b="1" i="1">
                            <a:solidFill>
                              <a:schemeClr val="tx1"/>
                            </a:solidFill>
                            <a:latin typeface="Cambria Math"/>
                          </a:rPr>
                          <m:t>𝑩</m:t>
                        </m:r>
                      </m:e>
                      <m:sup>
                        <m:r>
                          <a:rPr lang="en-GB" sz="1600" b="1" i="1">
                            <a:solidFill>
                              <a:schemeClr val="tx1"/>
                            </a:solidFill>
                            <a:latin typeface="Cambria Math"/>
                          </a:rPr>
                          <m:t>𝟎</m:t>
                        </m:r>
                      </m:sup>
                    </m:sSup>
                  </m:oMath>
                </a14:m>
                <a:r>
                  <a:rPr lang="en-GB" sz="1600" dirty="0">
                    <a:solidFill>
                      <a:schemeClr val="tx1"/>
                    </a:solidFill>
                  </a:rPr>
                  <a:t> flavour at production time)</a:t>
                </a:r>
              </a:p>
            </p:txBody>
          </p:sp>
        </mc:Choice>
        <mc:Fallback xmlns="">
          <p:sp>
            <p:nvSpPr>
              <p:cNvPr id="15" name="TextBox 14"/>
              <p:cNvSpPr txBox="1">
                <a:spLocks noRot="1" noChangeAspect="1" noMove="1" noResize="1" noEditPoints="1" noAdjustHandles="1" noChangeArrowheads="1" noChangeShapeType="1" noTextEdit="1"/>
              </p:cNvSpPr>
              <p:nvPr/>
            </p:nvSpPr>
            <p:spPr>
              <a:xfrm>
                <a:off x="4004813" y="4129121"/>
                <a:ext cx="4291833" cy="344133"/>
              </a:xfrm>
              <a:prstGeom prst="rect">
                <a:avLst/>
              </a:prstGeom>
              <a:blipFill rotWithShape="0">
                <a:blip r:embed="rId12"/>
                <a:stretch>
                  <a:fillRect l="-852" t="-3509" b="-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914240" y="5755273"/>
                <a:ext cx="2027375" cy="356829"/>
              </a:xfrm>
              <a:prstGeom prst="rect">
                <a:avLst/>
              </a:prstGeom>
              <a:noFill/>
              <a:ln w="25400">
                <a:solidFill>
                  <a:schemeClr val="accent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1" i="1">
                              <a:solidFill>
                                <a:schemeClr val="accent3">
                                  <a:lumMod val="75000"/>
                                </a:schemeClr>
                              </a:solidFill>
                              <a:latin typeface="Cambria Math" charset="0"/>
                              <a:ea typeface="Cambria Math" charset="0"/>
                              <a:cs typeface="Cambria Math" charset="0"/>
                            </a:rPr>
                          </m:ctrlPr>
                        </m:sSubSupPr>
                        <m:e>
                          <m:r>
                            <a:rPr lang="en-GB" sz="1600" b="1" i="1">
                              <a:solidFill>
                                <a:schemeClr val="accent3">
                                  <a:lumMod val="75000"/>
                                </a:schemeClr>
                              </a:solidFill>
                              <a:latin typeface="Cambria Math"/>
                              <a:ea typeface="Cambria Math"/>
                            </a:rPr>
                            <m:t>∆</m:t>
                          </m:r>
                          <m:r>
                            <a:rPr lang="en-GB" sz="1600" b="1" i="1">
                              <a:solidFill>
                                <a:schemeClr val="accent3">
                                  <a:lumMod val="75000"/>
                                </a:schemeClr>
                              </a:solidFill>
                              <a:latin typeface="Cambria Math"/>
                            </a:rPr>
                            <m:t>𝝓</m:t>
                          </m:r>
                          <m:r>
                            <a:rPr lang="en-GB" sz="1600" b="1" i="1">
                              <a:solidFill>
                                <a:schemeClr val="accent3">
                                  <a:lumMod val="75000"/>
                                </a:schemeClr>
                              </a:solidFill>
                              <a:latin typeface="Cambria Math"/>
                              <a:ea typeface="Cambria Math" charset="0"/>
                              <a:cs typeface="Cambria Math" charset="0"/>
                            </a:rPr>
                            <m:t>=−</m:t>
                          </m:r>
                          <m:r>
                            <a:rPr lang="en-GB" sz="1600" b="1" i="1">
                              <a:solidFill>
                                <a:schemeClr val="accent3">
                                  <a:lumMod val="75000"/>
                                </a:schemeClr>
                              </a:solidFill>
                              <a:latin typeface="Cambria Math"/>
                              <a:ea typeface="Cambria Math" charset="0"/>
                              <a:cs typeface="Cambria Math" charset="0"/>
                            </a:rPr>
                            <m:t>𝟎</m:t>
                          </m:r>
                          <m:r>
                            <a:rPr lang="en-GB" sz="1600" b="1" i="1">
                              <a:solidFill>
                                <a:schemeClr val="accent3">
                                  <a:lumMod val="75000"/>
                                </a:schemeClr>
                              </a:solidFill>
                              <a:latin typeface="Cambria Math"/>
                              <a:ea typeface="Cambria Math" charset="0"/>
                              <a:cs typeface="Cambria Math" charset="0"/>
                            </a:rPr>
                            <m:t>.</m:t>
                          </m:r>
                          <m:r>
                            <a:rPr lang="en-US" sz="1600" b="1" i="1">
                              <a:solidFill>
                                <a:schemeClr val="accent3">
                                  <a:lumMod val="75000"/>
                                </a:schemeClr>
                              </a:solidFill>
                              <a:latin typeface="Cambria Math" charset="0"/>
                              <a:ea typeface="Cambria Math" charset="0"/>
                              <a:cs typeface="Cambria Math" charset="0"/>
                            </a:rPr>
                            <m:t>𝟏𝟔</m:t>
                          </m:r>
                        </m:e>
                        <m:sub>
                          <m:r>
                            <a:rPr lang="en-US" sz="1600" b="1" i="1">
                              <a:solidFill>
                                <a:schemeClr val="accent3">
                                  <a:lumMod val="75000"/>
                                </a:schemeClr>
                              </a:solidFill>
                              <a:latin typeface="Cambria Math" charset="0"/>
                              <a:ea typeface="Cambria Math" charset="0"/>
                              <a:cs typeface="Cambria Math" charset="0"/>
                            </a:rPr>
                            <m:t>−</m:t>
                          </m:r>
                          <m:r>
                            <a:rPr lang="en-GB" sz="1600" b="1" i="1">
                              <a:solidFill>
                                <a:schemeClr val="accent3">
                                  <a:lumMod val="75000"/>
                                </a:schemeClr>
                              </a:solidFill>
                              <a:latin typeface="Cambria Math"/>
                              <a:ea typeface="Cambria Math" charset="0"/>
                              <a:cs typeface="Cambria Math" charset="0"/>
                            </a:rPr>
                            <m:t>𝟎</m:t>
                          </m:r>
                          <m:r>
                            <a:rPr lang="en-GB" sz="1600" b="1" i="1">
                              <a:solidFill>
                                <a:schemeClr val="accent3">
                                  <a:lumMod val="75000"/>
                                </a:schemeClr>
                              </a:solidFill>
                              <a:latin typeface="Cambria Math"/>
                              <a:ea typeface="Cambria Math" charset="0"/>
                              <a:cs typeface="Cambria Math" charset="0"/>
                            </a:rPr>
                            <m:t>.</m:t>
                          </m:r>
                          <m:r>
                            <a:rPr lang="en-US" sz="1600" b="1" i="1">
                              <a:solidFill>
                                <a:schemeClr val="accent3">
                                  <a:lumMod val="75000"/>
                                </a:schemeClr>
                              </a:solidFill>
                              <a:latin typeface="Cambria Math" charset="0"/>
                              <a:ea typeface="Cambria Math" charset="0"/>
                              <a:cs typeface="Cambria Math" charset="0"/>
                            </a:rPr>
                            <m:t>𝟐𝟏</m:t>
                          </m:r>
                        </m:sub>
                        <m:sup>
                          <m:r>
                            <a:rPr lang="en-US" sz="1600" b="1" i="1">
                              <a:solidFill>
                                <a:schemeClr val="accent3">
                                  <a:lumMod val="75000"/>
                                </a:schemeClr>
                              </a:solidFill>
                              <a:latin typeface="Cambria Math" charset="0"/>
                              <a:ea typeface="Cambria Math" charset="0"/>
                              <a:cs typeface="Cambria Math" charset="0"/>
                            </a:rPr>
                            <m:t>+</m:t>
                          </m:r>
                          <m:r>
                            <a:rPr lang="en-GB" sz="1600" b="1" i="1">
                              <a:solidFill>
                                <a:schemeClr val="accent3">
                                  <a:lumMod val="75000"/>
                                </a:schemeClr>
                              </a:solidFill>
                              <a:latin typeface="Cambria Math"/>
                              <a:ea typeface="Cambria Math" charset="0"/>
                              <a:cs typeface="Cambria Math" charset="0"/>
                            </a:rPr>
                            <m:t>𝟎</m:t>
                          </m:r>
                          <m:r>
                            <a:rPr lang="en-GB" sz="1600" b="1" i="1">
                              <a:solidFill>
                                <a:schemeClr val="accent3">
                                  <a:lumMod val="75000"/>
                                </a:schemeClr>
                              </a:solidFill>
                              <a:latin typeface="Cambria Math"/>
                              <a:ea typeface="Cambria Math" charset="0"/>
                              <a:cs typeface="Cambria Math" charset="0"/>
                            </a:rPr>
                            <m:t>.</m:t>
                          </m:r>
                          <m:r>
                            <a:rPr lang="en-GB" sz="1600" b="1" i="1">
                              <a:solidFill>
                                <a:schemeClr val="accent3">
                                  <a:lumMod val="75000"/>
                                </a:schemeClr>
                              </a:solidFill>
                              <a:latin typeface="Cambria Math"/>
                              <a:ea typeface="Cambria Math" charset="0"/>
                              <a:cs typeface="Cambria Math" charset="0"/>
                            </a:rPr>
                            <m:t>𝟏𝟗</m:t>
                          </m:r>
                        </m:sup>
                      </m:sSubSup>
                    </m:oMath>
                  </m:oMathPara>
                </a14:m>
                <a:endParaRPr lang="en-GB" sz="1600" dirty="0">
                  <a:solidFill>
                    <a:schemeClr val="accent3">
                      <a:lumMod val="75000"/>
                    </a:schemeClr>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390239" y="5755272"/>
                <a:ext cx="2027375" cy="356829"/>
              </a:xfrm>
              <a:prstGeom prst="rect">
                <a:avLst/>
              </a:prstGeom>
              <a:blipFill rotWithShape="0">
                <a:blip r:embed="rId13"/>
                <a:stretch>
                  <a:fillRect b="-6349"/>
                </a:stretch>
              </a:blipFill>
              <a:ln w="254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14 Rectángulo"/>
              <p:cNvSpPr/>
              <p:nvPr/>
            </p:nvSpPr>
            <p:spPr>
              <a:xfrm>
                <a:off x="7973783" y="5300786"/>
                <a:ext cx="2481942" cy="356893"/>
              </a:xfrm>
              <a:prstGeom prst="rect">
                <a:avLst/>
              </a:prstGeom>
              <a:ln w="31750">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600" b="1" i="1">
                              <a:solidFill>
                                <a:srgbClr val="4848E2"/>
                              </a:solidFill>
                              <a:latin typeface="Cambria Math" charset="0"/>
                              <a:ea typeface="Cambria Math" charset="0"/>
                              <a:cs typeface="Cambria Math" charset="0"/>
                            </a:rPr>
                          </m:ctrlPr>
                        </m:sSubSupPr>
                        <m:e>
                          <m:r>
                            <a:rPr lang="en-GB" sz="1600" b="1" i="1">
                              <a:solidFill>
                                <a:srgbClr val="4848E2"/>
                              </a:solidFill>
                              <a:latin typeface="Cambria Math"/>
                              <a:ea typeface="Cambria Math" charset="0"/>
                              <a:cs typeface="Cambria Math" charset="0"/>
                            </a:rPr>
                            <m:t>𝑪</m:t>
                          </m:r>
                          <m:r>
                            <a:rPr lang="en-GB" sz="1600" b="1" i="1">
                              <a:solidFill>
                                <a:srgbClr val="4848E2"/>
                              </a:solidFill>
                              <a:latin typeface="Cambria Math"/>
                              <a:ea typeface="Cambria Math" charset="0"/>
                              <a:cs typeface="Cambria Math" charset="0"/>
                            </a:rPr>
                            <m:t>=+</m:t>
                          </m:r>
                          <m:r>
                            <a:rPr lang="en-GB" sz="1600" b="1" i="1">
                              <a:solidFill>
                                <a:srgbClr val="4848E2"/>
                              </a:solidFill>
                              <a:latin typeface="Cambria Math"/>
                              <a:ea typeface="Cambria Math" charset="0"/>
                              <a:cs typeface="Cambria Math" charset="0"/>
                            </a:rPr>
                            <m:t>𝟎</m:t>
                          </m:r>
                          <m:r>
                            <a:rPr lang="en-GB" sz="1600" b="1" i="1">
                              <a:solidFill>
                                <a:srgbClr val="4848E2"/>
                              </a:solidFill>
                              <a:latin typeface="Cambria Math"/>
                              <a:ea typeface="Cambria Math" charset="0"/>
                              <a:cs typeface="Cambria Math" charset="0"/>
                            </a:rPr>
                            <m:t>.</m:t>
                          </m:r>
                          <m:r>
                            <a:rPr lang="en-GB" sz="1600" b="1" i="1">
                              <a:solidFill>
                                <a:srgbClr val="4848E2"/>
                              </a:solidFill>
                              <a:latin typeface="Cambria Math"/>
                              <a:ea typeface="Cambria Math" charset="0"/>
                              <a:cs typeface="Cambria Math" charset="0"/>
                            </a:rPr>
                            <m:t>𝟐𝟔</m:t>
                          </m:r>
                        </m:e>
                        <m:sub>
                          <m:r>
                            <a:rPr lang="en-US" sz="1600" b="1" i="1">
                              <a:solidFill>
                                <a:srgbClr val="4848E2"/>
                              </a:solidFill>
                              <a:latin typeface="Cambria Math" charset="0"/>
                              <a:ea typeface="Cambria Math" charset="0"/>
                              <a:cs typeface="Cambria Math" charset="0"/>
                            </a:rPr>
                            <m:t>−</m:t>
                          </m:r>
                          <m:r>
                            <a:rPr lang="en-GB" sz="1600" b="1" i="1">
                              <a:solidFill>
                                <a:srgbClr val="4848E2"/>
                              </a:solidFill>
                              <a:latin typeface="Cambria Math"/>
                              <a:ea typeface="Cambria Math" charset="0"/>
                              <a:cs typeface="Cambria Math" charset="0"/>
                            </a:rPr>
                            <m:t>𝟎</m:t>
                          </m:r>
                          <m:r>
                            <a:rPr lang="en-GB" sz="1600" b="1" i="1">
                              <a:solidFill>
                                <a:srgbClr val="4848E2"/>
                              </a:solidFill>
                              <a:latin typeface="Cambria Math"/>
                              <a:ea typeface="Cambria Math" charset="0"/>
                              <a:cs typeface="Cambria Math" charset="0"/>
                            </a:rPr>
                            <m:t>.</m:t>
                          </m:r>
                          <m:r>
                            <a:rPr lang="en-GB" sz="1600" b="1" i="1">
                              <a:solidFill>
                                <a:srgbClr val="4848E2"/>
                              </a:solidFill>
                              <a:latin typeface="Cambria Math"/>
                              <a:ea typeface="Cambria Math" charset="0"/>
                              <a:cs typeface="Cambria Math" charset="0"/>
                            </a:rPr>
                            <m:t>𝟏𝟕</m:t>
                          </m:r>
                        </m:sub>
                        <m:sup>
                          <m:r>
                            <a:rPr lang="en-US" sz="1600" b="1" i="1">
                              <a:solidFill>
                                <a:srgbClr val="4848E2"/>
                              </a:solidFill>
                              <a:latin typeface="Cambria Math" charset="0"/>
                              <a:ea typeface="Cambria Math" charset="0"/>
                              <a:cs typeface="Cambria Math" charset="0"/>
                            </a:rPr>
                            <m:t>+</m:t>
                          </m:r>
                          <m:r>
                            <a:rPr lang="en-GB" sz="1600" b="1" i="1">
                              <a:solidFill>
                                <a:srgbClr val="4848E2"/>
                              </a:solidFill>
                              <a:latin typeface="Cambria Math"/>
                              <a:ea typeface="Cambria Math" charset="0"/>
                              <a:cs typeface="Cambria Math" charset="0"/>
                            </a:rPr>
                            <m:t>𝟎</m:t>
                          </m:r>
                          <m:r>
                            <a:rPr lang="en-GB" sz="1600" b="1" i="1">
                              <a:solidFill>
                                <a:srgbClr val="4848E2"/>
                              </a:solidFill>
                              <a:latin typeface="Cambria Math"/>
                              <a:ea typeface="Cambria Math" charset="0"/>
                              <a:cs typeface="Cambria Math" charset="0"/>
                            </a:rPr>
                            <m:t>.</m:t>
                          </m:r>
                          <m:r>
                            <a:rPr lang="en-GB" sz="1600" b="1" i="1">
                              <a:solidFill>
                                <a:srgbClr val="4848E2"/>
                              </a:solidFill>
                              <a:latin typeface="Cambria Math"/>
                              <a:ea typeface="Cambria Math" charset="0"/>
                              <a:cs typeface="Cambria Math" charset="0"/>
                            </a:rPr>
                            <m:t>𝟏𝟖</m:t>
                          </m:r>
                        </m:sup>
                      </m:sSubSup>
                      <m:r>
                        <a:rPr lang="en-GB" sz="1600" b="1" i="1">
                          <a:solidFill>
                            <a:srgbClr val="4848E2"/>
                          </a:solidFill>
                          <a:latin typeface="Cambria Math"/>
                          <a:ea typeface="Cambria Math"/>
                          <a:cs typeface="Cambria Math" charset="0"/>
                        </a:rPr>
                        <m:t>±</m:t>
                      </m:r>
                      <m:r>
                        <a:rPr lang="en-GB" sz="1600" b="1" i="1">
                          <a:solidFill>
                            <a:srgbClr val="4848E2"/>
                          </a:solidFill>
                          <a:latin typeface="Cambria Math"/>
                          <a:ea typeface="Cambria Math"/>
                          <a:cs typeface="Cambria Math" charset="0"/>
                        </a:rPr>
                        <m:t>𝟎</m:t>
                      </m:r>
                      <m:r>
                        <a:rPr lang="en-GB" sz="1600" b="1" i="1">
                          <a:solidFill>
                            <a:srgbClr val="4848E2"/>
                          </a:solidFill>
                          <a:latin typeface="Cambria Math"/>
                          <a:ea typeface="Cambria Math"/>
                          <a:cs typeface="Cambria Math" charset="0"/>
                        </a:rPr>
                        <m:t>.</m:t>
                      </m:r>
                      <m:r>
                        <a:rPr lang="en-GB" sz="1600" b="1" i="1">
                          <a:solidFill>
                            <a:srgbClr val="4848E2"/>
                          </a:solidFill>
                          <a:latin typeface="Cambria Math"/>
                          <a:ea typeface="Cambria Math"/>
                          <a:cs typeface="Cambria Math" charset="0"/>
                        </a:rPr>
                        <m:t>𝟎𝟓</m:t>
                      </m:r>
                    </m:oMath>
                  </m:oMathPara>
                </a14:m>
                <a:endParaRPr lang="en-GB" sz="1600" dirty="0"/>
              </a:p>
            </p:txBody>
          </p:sp>
        </mc:Choice>
        <mc:Fallback xmlns="">
          <p:sp>
            <p:nvSpPr>
              <p:cNvPr id="17" name="14 Rectángulo"/>
              <p:cNvSpPr>
                <a:spLocks noRot="1" noChangeAspect="1" noMove="1" noResize="1" noEditPoints="1" noAdjustHandles="1" noChangeArrowheads="1" noChangeShapeType="1" noTextEdit="1"/>
              </p:cNvSpPr>
              <p:nvPr/>
            </p:nvSpPr>
            <p:spPr>
              <a:xfrm>
                <a:off x="6449783" y="5300785"/>
                <a:ext cx="2481942" cy="356893"/>
              </a:xfrm>
              <a:prstGeom prst="rect">
                <a:avLst/>
              </a:prstGeom>
              <a:blipFill rotWithShape="0">
                <a:blip r:embed="rId14"/>
                <a:stretch>
                  <a:fillRect/>
                </a:stretch>
              </a:blipFill>
              <a:ln w="31750">
                <a:solidFill>
                  <a:schemeClr val="accent1"/>
                </a:solidFill>
              </a:ln>
            </p:spPr>
            <p:txBody>
              <a:bodyPr/>
              <a:lstStyle/>
              <a:p>
                <a:r>
                  <a:rPr lang="en-US">
                    <a:noFill/>
                  </a:rPr>
                  <a:t> </a:t>
                </a:r>
              </a:p>
            </p:txBody>
          </p:sp>
        </mc:Fallback>
      </mc:AlternateContent>
      <p:sp>
        <p:nvSpPr>
          <p:cNvPr id="18" name="26 CuadroTexto"/>
          <p:cNvSpPr txBox="1"/>
          <p:nvPr/>
        </p:nvSpPr>
        <p:spPr>
          <a:xfrm>
            <a:off x="8797033" y="700201"/>
            <a:ext cx="1800200" cy="288131"/>
          </a:xfrm>
          <a:prstGeom prst="rect">
            <a:avLst/>
          </a:prstGeom>
          <a:solidFill>
            <a:schemeClr val="accent3">
              <a:lumMod val="40000"/>
              <a:lumOff val="60000"/>
            </a:schemeClr>
          </a:solidFill>
        </p:spPr>
        <p:txBody>
          <a:bodyPr>
            <a:normAutofit fontScale="55000" lnSpcReduction="20000"/>
          </a:bodyPr>
          <a:lstStyle/>
          <a:p>
            <a:pPr>
              <a:defRPr/>
            </a:pPr>
            <a:r>
              <a:rPr lang="es-ES" b="1" dirty="0">
                <a:solidFill>
                  <a:schemeClr val="tx2">
                    <a:lumMod val="75000"/>
                  </a:schemeClr>
                </a:solidFill>
                <a:latin typeface="+mj-lt"/>
                <a:cs typeface="Arial" charset="0"/>
              </a:rPr>
              <a:t>PRL 117, 261801 (2016)</a:t>
            </a:r>
          </a:p>
        </p:txBody>
      </p:sp>
      <p:sp>
        <p:nvSpPr>
          <p:cNvPr id="19"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2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21" name="Footer Placeholder 3"/>
          <p:cNvSpPr txBox="1">
            <a:spLocks/>
          </p:cNvSpPr>
          <p:nvPr/>
        </p:nvSpPr>
        <p:spPr bwMode="auto">
          <a:xfrm>
            <a:off x="8248734" y="76569"/>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J </a:t>
            </a:r>
            <a:r>
              <a:rPr lang="en-US" altLang="x-none" dirty="0" err="1"/>
              <a:t>Saborido</a:t>
            </a:r>
            <a:endParaRPr lang="en-US" altLang="x-none" dirty="0"/>
          </a:p>
        </p:txBody>
      </p:sp>
    </p:spTree>
    <p:extLst>
      <p:ext uri="{BB962C8B-B14F-4D97-AF65-F5344CB8AC3E}">
        <p14:creationId xmlns:p14="http://schemas.microsoft.com/office/powerpoint/2010/main" val="19468144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5"/>
            <a:ext cx="8763000" cy="500881"/>
          </a:xfrm>
        </p:spPr>
        <p:txBody>
          <a:bodyPr/>
          <a:lstStyle/>
          <a:p>
            <a:r>
              <a:rPr lang="en-US" b="1" dirty="0">
                <a:solidFill>
                  <a:srgbClr val="C00000"/>
                </a:solidFill>
              </a:rPr>
              <a:t>sin(2</a:t>
            </a:r>
            <a:r>
              <a:rPr lang="el-GR" b="1" i="1" dirty="0">
                <a:solidFill>
                  <a:srgbClr val="C00000"/>
                </a:solidFill>
              </a:rPr>
              <a:t>β</a:t>
            </a:r>
            <a:r>
              <a:rPr lang="en-US" b="1" dirty="0">
                <a:solidFill>
                  <a:srgbClr val="C00000"/>
                </a:solidFill>
              </a:rPr>
              <a:t>)</a:t>
            </a:r>
            <a:endParaRPr lang="en-US" dirty="0"/>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85</a:t>
            </a:fld>
            <a:endParaRPr lang="en-US" altLang="x-none"/>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142" y="548680"/>
            <a:ext cx="5675170" cy="5088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4 Rectángulo redondeado"/>
          <p:cNvSpPr/>
          <p:nvPr/>
        </p:nvSpPr>
        <p:spPr>
          <a:xfrm>
            <a:off x="6023992" y="1346652"/>
            <a:ext cx="504056" cy="2880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12 Rectángulo redondeado"/>
          <p:cNvSpPr/>
          <p:nvPr/>
        </p:nvSpPr>
        <p:spPr>
          <a:xfrm>
            <a:off x="6023992" y="2504559"/>
            <a:ext cx="504056" cy="2880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2 Elipse"/>
          <p:cNvSpPr/>
          <p:nvPr/>
        </p:nvSpPr>
        <p:spPr>
          <a:xfrm>
            <a:off x="6026714" y="4082956"/>
            <a:ext cx="573343"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1" name="3 CuadroTexto"/>
              <p:cNvSpPr txBox="1"/>
              <p:nvPr/>
            </p:nvSpPr>
            <p:spPr>
              <a:xfrm>
                <a:off x="3287688" y="5631632"/>
                <a:ext cx="5472608" cy="461665"/>
              </a:xfrm>
              <a:prstGeom prst="rect">
                <a:avLst/>
              </a:prstGeom>
              <a:noFill/>
              <a:ln w="31750">
                <a:solidFill>
                  <a:srgbClr val="7030A0"/>
                </a:solidFill>
              </a:ln>
            </p:spPr>
            <p:txBody>
              <a:bodyPr wrap="square" rtlCol="0">
                <a:spAutoFit/>
              </a:bodyPr>
              <a:lstStyle/>
              <a:p>
                <a:r>
                  <a:rPr lang="en-GB" sz="2400" b="1">
                    <a:latin typeface="+mj-lt"/>
                  </a:rPr>
                  <a:t>World average  </a:t>
                </a:r>
                <a14:m>
                  <m:oMath xmlns:m="http://schemas.openxmlformats.org/officeDocument/2006/math">
                    <m:func>
                      <m:funcPr>
                        <m:ctrlPr>
                          <a:rPr lang="en-GB" sz="2400" b="1" i="1">
                            <a:solidFill>
                              <a:srgbClr val="C00000"/>
                            </a:solidFill>
                            <a:latin typeface="Cambria Math" charset="0"/>
                          </a:rPr>
                        </m:ctrlPr>
                      </m:funcPr>
                      <m:fName>
                        <m:r>
                          <a:rPr lang="en-GB" sz="2400" b="1">
                            <a:solidFill>
                              <a:srgbClr val="C00000"/>
                            </a:solidFill>
                            <a:latin typeface="Cambria Math"/>
                          </a:rPr>
                          <m:t>𝐬𝐢𝐧</m:t>
                        </m:r>
                      </m:fName>
                      <m:e>
                        <m:r>
                          <a:rPr lang="en-GB" sz="2400" b="1" i="1">
                            <a:solidFill>
                              <a:srgbClr val="C00000"/>
                            </a:solidFill>
                            <a:latin typeface="Cambria Math"/>
                          </a:rPr>
                          <m:t>𝟐</m:t>
                        </m:r>
                        <m:r>
                          <a:rPr lang="en-GB" sz="2400" b="1" i="1">
                            <a:solidFill>
                              <a:srgbClr val="C00000"/>
                            </a:solidFill>
                            <a:latin typeface="Cambria Math"/>
                            <a:ea typeface="Cambria Math"/>
                          </a:rPr>
                          <m:t>𝜷</m:t>
                        </m:r>
                        <m:r>
                          <a:rPr lang="en-GB" sz="2400" b="1" i="1">
                            <a:solidFill>
                              <a:srgbClr val="C00000"/>
                            </a:solidFill>
                            <a:latin typeface="Cambria Math"/>
                            <a:ea typeface="Cambria Math"/>
                          </a:rPr>
                          <m:t>=</m:t>
                        </m:r>
                        <m:r>
                          <a:rPr lang="en-GB" sz="2400" b="1" i="1">
                            <a:solidFill>
                              <a:srgbClr val="C00000"/>
                            </a:solidFill>
                            <a:latin typeface="Cambria Math"/>
                            <a:ea typeface="Cambria Math"/>
                          </a:rPr>
                          <m:t>𝟎</m:t>
                        </m:r>
                        <m:r>
                          <a:rPr lang="en-GB" sz="2400" b="1" i="1">
                            <a:solidFill>
                              <a:srgbClr val="C00000"/>
                            </a:solidFill>
                            <a:latin typeface="Cambria Math"/>
                            <a:ea typeface="Cambria Math"/>
                          </a:rPr>
                          <m:t>.</m:t>
                        </m:r>
                        <m:r>
                          <a:rPr lang="en-GB" sz="2400" b="1" i="1">
                            <a:solidFill>
                              <a:srgbClr val="C00000"/>
                            </a:solidFill>
                            <a:latin typeface="Cambria Math"/>
                            <a:ea typeface="Cambria Math"/>
                          </a:rPr>
                          <m:t>𝟔𝟗</m:t>
                        </m:r>
                        <m:r>
                          <a:rPr lang="en-GB" sz="2400" b="1" i="1">
                            <a:solidFill>
                              <a:srgbClr val="C00000"/>
                            </a:solidFill>
                            <a:latin typeface="Cambria Math"/>
                            <a:ea typeface="Cambria Math"/>
                          </a:rPr>
                          <m:t>±</m:t>
                        </m:r>
                        <m:r>
                          <a:rPr lang="en-GB" sz="2400" b="1" i="1">
                            <a:solidFill>
                              <a:srgbClr val="C00000"/>
                            </a:solidFill>
                            <a:latin typeface="Cambria Math"/>
                            <a:ea typeface="Cambria Math"/>
                          </a:rPr>
                          <m:t>𝟎</m:t>
                        </m:r>
                        <m:r>
                          <a:rPr lang="en-GB" sz="2400" b="1" i="1">
                            <a:solidFill>
                              <a:srgbClr val="C00000"/>
                            </a:solidFill>
                            <a:latin typeface="Cambria Math"/>
                            <a:ea typeface="Cambria Math"/>
                          </a:rPr>
                          <m:t>.</m:t>
                        </m:r>
                        <m:r>
                          <a:rPr lang="en-GB" sz="2400" b="1" i="1">
                            <a:solidFill>
                              <a:srgbClr val="C00000"/>
                            </a:solidFill>
                            <a:latin typeface="Cambria Math"/>
                            <a:ea typeface="Cambria Math"/>
                          </a:rPr>
                          <m:t>𝟎𝟐</m:t>
                        </m:r>
                      </m:e>
                    </m:func>
                  </m:oMath>
                </a14:m>
                <a:endParaRPr lang="en-GB" sz="2400" b="1">
                  <a:latin typeface="+mj-lt"/>
                </a:endParaRPr>
              </a:p>
            </p:txBody>
          </p:sp>
        </mc:Choice>
        <mc:Fallback xmlns="">
          <p:sp>
            <p:nvSpPr>
              <p:cNvPr id="11" name="3 CuadroTexto"/>
              <p:cNvSpPr txBox="1">
                <a:spLocks noRot="1" noChangeAspect="1" noMove="1" noResize="1" noEditPoints="1" noAdjustHandles="1" noChangeArrowheads="1" noChangeShapeType="1" noTextEdit="1"/>
              </p:cNvSpPr>
              <p:nvPr/>
            </p:nvSpPr>
            <p:spPr>
              <a:xfrm>
                <a:off x="1763688" y="5631631"/>
                <a:ext cx="5472608" cy="461665"/>
              </a:xfrm>
              <a:prstGeom prst="rect">
                <a:avLst/>
              </a:prstGeom>
              <a:blipFill rotWithShape="0">
                <a:blip r:embed="rId3"/>
                <a:stretch>
                  <a:fillRect l="-1440" t="-6173" b="-24691"/>
                </a:stretch>
              </a:blipFill>
              <a:ln w="31750">
                <a:solidFill>
                  <a:srgbClr val="7030A0"/>
                </a:solidFill>
              </a:ln>
            </p:spPr>
            <p:txBody>
              <a:bodyPr/>
              <a:lstStyle/>
              <a:p>
                <a:r>
                  <a:rPr lang="en-US">
                    <a:noFill/>
                  </a:rPr>
                  <a:t> </a:t>
                </a:r>
              </a:p>
            </p:txBody>
          </p:sp>
        </mc:Fallback>
      </mc:AlternateContent>
      <p:sp>
        <p:nvSpPr>
          <p:cNvPr id="12"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3"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14" name="Footer Placeholder 3"/>
          <p:cNvSpPr txBox="1">
            <a:spLocks/>
          </p:cNvSpPr>
          <p:nvPr/>
        </p:nvSpPr>
        <p:spPr bwMode="auto">
          <a:xfrm>
            <a:off x="8212847" y="225781"/>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J </a:t>
            </a:r>
            <a:r>
              <a:rPr lang="en-US" altLang="x-none" dirty="0" err="1"/>
              <a:t>Saborido</a:t>
            </a:r>
            <a:endParaRPr lang="en-US" altLang="x-none" dirty="0"/>
          </a:p>
        </p:txBody>
      </p:sp>
    </p:spTree>
    <p:extLst>
      <p:ext uri="{BB962C8B-B14F-4D97-AF65-F5344CB8AC3E}">
        <p14:creationId xmlns:p14="http://schemas.microsoft.com/office/powerpoint/2010/main" val="6478428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772" y="391755"/>
            <a:ext cx="7886700" cy="470452"/>
          </a:xfrm>
        </p:spPr>
        <p:txBody>
          <a:bodyPr>
            <a:normAutofit fontScale="90000"/>
          </a:bodyPr>
          <a:lstStyle/>
          <a:p>
            <a:r>
              <a:rPr lang="en-US" sz="2700" b="1" dirty="0">
                <a:solidFill>
                  <a:srgbClr val="C00000"/>
                </a:solidFill>
              </a:rPr>
              <a:t>Probing CKM: </a:t>
            </a:r>
            <a:r>
              <a:rPr lang="en-US" sz="2700" b="1" dirty="0" err="1">
                <a:solidFill>
                  <a:srgbClr val="C00000"/>
                </a:solidFill>
              </a:rPr>
              <a:t>Unitarity</a:t>
            </a:r>
            <a:r>
              <a:rPr lang="en-US" sz="2700" b="1" dirty="0">
                <a:solidFill>
                  <a:srgbClr val="C00000"/>
                </a:solidFill>
              </a:rPr>
              <a:t> triangle</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578" t="7936" r="3442"/>
          <a:stretch/>
        </p:blipFill>
        <p:spPr>
          <a:xfrm>
            <a:off x="3046413" y="1750521"/>
            <a:ext cx="4727342" cy="2432683"/>
          </a:xfrm>
          <a:prstGeom prst="rect">
            <a:avLst/>
          </a:prstGeom>
        </p:spPr>
      </p:pic>
      <p:sp>
        <p:nvSpPr>
          <p:cNvPr id="9" name="TextBox 8"/>
          <p:cNvSpPr txBox="1"/>
          <p:nvPr/>
        </p:nvSpPr>
        <p:spPr>
          <a:xfrm>
            <a:off x="1611897" y="5000009"/>
            <a:ext cx="9581597" cy="954107"/>
          </a:xfrm>
          <a:prstGeom prst="rect">
            <a:avLst/>
          </a:prstGeom>
          <a:noFill/>
        </p:spPr>
        <p:txBody>
          <a:bodyPr wrap="none" rtlCol="0">
            <a:spAutoFit/>
          </a:bodyPr>
          <a:lstStyle/>
          <a:p>
            <a:pPr marL="257175" indent="-257175">
              <a:buFont typeface="Wingdings" panose="05000000000000000000" pitchFamily="2" charset="2"/>
              <a:buChar char="q"/>
            </a:pPr>
            <a:r>
              <a:rPr lang="en-US" sz="1800" dirty="0">
                <a:solidFill>
                  <a:schemeClr val="tx1"/>
                </a:solidFill>
                <a:latin typeface="+mn-lt"/>
              </a:rPr>
              <a:t>Worldwide amalgamation of many results in B decays (and kaons, for </a:t>
            </a:r>
            <a:r>
              <a:rPr lang="en-US" sz="1800" dirty="0" err="1">
                <a:solidFill>
                  <a:schemeClr val="tx1"/>
                </a:solidFill>
                <a:latin typeface="+mn-lt"/>
              </a:rPr>
              <a:t>e</a:t>
            </a:r>
            <a:r>
              <a:rPr lang="en-US" sz="1800" baseline="-25000" dirty="0" err="1">
                <a:solidFill>
                  <a:schemeClr val="tx1"/>
                </a:solidFill>
                <a:latin typeface="+mn-lt"/>
              </a:rPr>
              <a:t>K</a:t>
            </a:r>
            <a:r>
              <a:rPr lang="en-US" sz="1800" dirty="0">
                <a:solidFill>
                  <a:schemeClr val="tx1"/>
                </a:solidFill>
                <a:latin typeface="+mn-lt"/>
              </a:rPr>
              <a:t>)</a:t>
            </a:r>
          </a:p>
          <a:p>
            <a:pPr marL="600075" lvl="1" indent="-257175">
              <a:buFont typeface="Wingdings" panose="05000000000000000000" pitchFamily="2" charset="2"/>
              <a:buChar char="q"/>
            </a:pPr>
            <a:r>
              <a:rPr lang="en-US" sz="1800" b="1" dirty="0">
                <a:solidFill>
                  <a:schemeClr val="tx1"/>
                </a:solidFill>
                <a:latin typeface="+mn-lt"/>
              </a:rPr>
              <a:t>|</a:t>
            </a:r>
            <a:r>
              <a:rPr lang="en-US" sz="1800" b="1" dirty="0" err="1">
                <a:solidFill>
                  <a:schemeClr val="tx1"/>
                </a:solidFill>
                <a:latin typeface="+mn-lt"/>
              </a:rPr>
              <a:t>V</a:t>
            </a:r>
            <a:r>
              <a:rPr lang="en-US" sz="1800" b="1" baseline="-25000" dirty="0" err="1">
                <a:solidFill>
                  <a:schemeClr val="tx1"/>
                </a:solidFill>
                <a:latin typeface="+mn-lt"/>
              </a:rPr>
              <a:t>ub</a:t>
            </a:r>
            <a:r>
              <a:rPr lang="en-US" sz="1800" b="1" dirty="0">
                <a:solidFill>
                  <a:schemeClr val="tx1"/>
                </a:solidFill>
                <a:latin typeface="+mn-lt"/>
              </a:rPr>
              <a:t>/</a:t>
            </a:r>
            <a:r>
              <a:rPr lang="en-US" sz="1800" b="1" dirty="0" err="1">
                <a:solidFill>
                  <a:schemeClr val="tx1"/>
                </a:solidFill>
                <a:latin typeface="+mn-lt"/>
              </a:rPr>
              <a:t>V</a:t>
            </a:r>
            <a:r>
              <a:rPr lang="en-US" sz="1800" b="1" baseline="-25000" dirty="0" err="1">
                <a:solidFill>
                  <a:schemeClr val="tx1"/>
                </a:solidFill>
                <a:latin typeface="+mn-lt"/>
              </a:rPr>
              <a:t>cb</a:t>
            </a:r>
            <a:r>
              <a:rPr lang="en-US" sz="1800" b="1" dirty="0">
                <a:solidFill>
                  <a:schemeClr val="tx1"/>
                </a:solidFill>
                <a:latin typeface="+mn-lt"/>
              </a:rPr>
              <a:t>| &amp; </a:t>
            </a:r>
            <a:r>
              <a:rPr lang="el-GR" sz="1800" b="1" dirty="0">
                <a:solidFill>
                  <a:schemeClr val="tx1"/>
                </a:solidFill>
              </a:rPr>
              <a:t>γ</a:t>
            </a:r>
            <a:r>
              <a:rPr lang="en-US" sz="1800" b="1" dirty="0" smtClean="0">
                <a:solidFill>
                  <a:schemeClr val="tx1"/>
                </a:solidFill>
                <a:latin typeface="+mn-lt"/>
              </a:rPr>
              <a:t> </a:t>
            </a:r>
            <a:r>
              <a:rPr lang="en-US" sz="1800" b="1" dirty="0">
                <a:solidFill>
                  <a:schemeClr val="tx1"/>
                </a:solidFill>
                <a:latin typeface="+mn-lt"/>
              </a:rPr>
              <a:t>(tree level) </a:t>
            </a:r>
            <a:r>
              <a:rPr lang="en-US" sz="1800" dirty="0">
                <a:solidFill>
                  <a:schemeClr val="tx1"/>
                </a:solidFill>
                <a:latin typeface="+mn-lt"/>
              </a:rPr>
              <a:t>----  </a:t>
            </a:r>
            <a:r>
              <a:rPr lang="el-GR" sz="1800" b="1" dirty="0">
                <a:solidFill>
                  <a:schemeClr val="tx1"/>
                </a:solidFill>
              </a:rPr>
              <a:t>β</a:t>
            </a:r>
            <a:r>
              <a:rPr lang="en-US" sz="1800" b="1" dirty="0" smtClean="0">
                <a:solidFill>
                  <a:schemeClr val="tx1"/>
                </a:solidFill>
                <a:latin typeface="+mn-lt"/>
              </a:rPr>
              <a:t>, </a:t>
            </a:r>
            <a:r>
              <a:rPr lang="el-GR" sz="1800" b="1" dirty="0">
                <a:solidFill>
                  <a:schemeClr val="tx1"/>
                </a:solidFill>
              </a:rPr>
              <a:t>α</a:t>
            </a:r>
            <a:r>
              <a:rPr lang="en-US" sz="1800" b="1" dirty="0" smtClean="0">
                <a:solidFill>
                  <a:schemeClr val="tx1"/>
                </a:solidFill>
                <a:latin typeface="+mn-lt"/>
              </a:rPr>
              <a:t>, </a:t>
            </a:r>
            <a:r>
              <a:rPr lang="en-US" sz="1800" b="1" dirty="0" err="1">
                <a:solidFill>
                  <a:schemeClr val="tx1"/>
                </a:solidFill>
                <a:latin typeface="+mn-lt"/>
                <a:cs typeface="Times New Roman" panose="02020603050405020304" pitchFamily="18" charset="0"/>
              </a:rPr>
              <a:t>V</a:t>
            </a:r>
            <a:r>
              <a:rPr lang="en-US" sz="1800" b="1" baseline="-25000" dirty="0" err="1">
                <a:solidFill>
                  <a:schemeClr val="tx1"/>
                </a:solidFill>
                <a:latin typeface="+mn-lt"/>
                <a:cs typeface="Times New Roman" panose="02020603050405020304" pitchFamily="18" charset="0"/>
              </a:rPr>
              <a:t>td</a:t>
            </a:r>
            <a:r>
              <a:rPr lang="en-US" sz="1800" b="1" baseline="-25000" dirty="0">
                <a:solidFill>
                  <a:schemeClr val="tx1"/>
                </a:solidFill>
                <a:latin typeface="+mn-lt"/>
                <a:cs typeface="Times New Roman" panose="02020603050405020304" pitchFamily="18" charset="0"/>
              </a:rPr>
              <a:t> </a:t>
            </a:r>
            <a:r>
              <a:rPr lang="en-US" sz="1800" b="1" dirty="0">
                <a:solidFill>
                  <a:schemeClr val="tx1"/>
                </a:solidFill>
                <a:latin typeface="+mn-lt"/>
                <a:cs typeface="Times New Roman" panose="02020603050405020304" pitchFamily="18" charset="0"/>
              </a:rPr>
              <a:t>, </a:t>
            </a:r>
            <a:r>
              <a:rPr lang="en-US" sz="1800" b="1" dirty="0" err="1">
                <a:solidFill>
                  <a:schemeClr val="tx1"/>
                </a:solidFill>
                <a:latin typeface="+mn-lt"/>
                <a:cs typeface="Times New Roman" panose="02020603050405020304" pitchFamily="18" charset="0"/>
              </a:rPr>
              <a:t>V</a:t>
            </a:r>
            <a:r>
              <a:rPr lang="en-US" sz="1800" b="1" baseline="-25000" dirty="0" err="1">
                <a:solidFill>
                  <a:schemeClr val="tx1"/>
                </a:solidFill>
                <a:latin typeface="+mn-lt"/>
                <a:cs typeface="Times New Roman" panose="02020603050405020304" pitchFamily="18" charset="0"/>
              </a:rPr>
              <a:t>ts</a:t>
            </a:r>
            <a:r>
              <a:rPr lang="en-US" sz="1800" b="1" dirty="0">
                <a:solidFill>
                  <a:schemeClr val="tx1"/>
                </a:solidFill>
                <a:latin typeface="+mn-lt"/>
              </a:rPr>
              <a:t> (loop level) </a:t>
            </a:r>
            <a:r>
              <a:rPr lang="en-US" sz="1800" dirty="0">
                <a:solidFill>
                  <a:schemeClr val="tx1"/>
                </a:solidFill>
                <a:latin typeface="+mn-lt"/>
              </a:rPr>
              <a:t>could contain NP in B</a:t>
            </a:r>
            <a:r>
              <a:rPr lang="en-US" sz="1800" baseline="-25000" dirty="0">
                <a:solidFill>
                  <a:schemeClr val="tx1"/>
                </a:solidFill>
                <a:latin typeface="+mn-lt"/>
              </a:rPr>
              <a:t>(s) </a:t>
            </a:r>
            <a:r>
              <a:rPr lang="en-US" sz="1800" dirty="0">
                <a:solidFill>
                  <a:schemeClr val="tx1"/>
                </a:solidFill>
                <a:latin typeface="+mn-lt"/>
              </a:rPr>
              <a:t>mixing.</a:t>
            </a:r>
          </a:p>
          <a:p>
            <a:pPr marL="600075" lvl="1" indent="-257175">
              <a:buFont typeface="Wingdings" panose="05000000000000000000" pitchFamily="2" charset="2"/>
              <a:buChar char="q"/>
            </a:pPr>
            <a:r>
              <a:rPr lang="en-US" sz="1800" dirty="0">
                <a:solidFill>
                  <a:schemeClr val="tx1"/>
                </a:solidFill>
                <a:latin typeface="+mn-lt"/>
              </a:rPr>
              <a:t>If SM CKM is correct, </a:t>
            </a:r>
            <a:r>
              <a:rPr lang="en-US" sz="1800" u="sng" dirty="0">
                <a:solidFill>
                  <a:schemeClr val="tx1"/>
                </a:solidFill>
                <a:latin typeface="+mn-lt"/>
              </a:rPr>
              <a:t>all measurements must agree on the apex </a:t>
            </a:r>
            <a:r>
              <a:rPr lang="en-US" sz="1800" dirty="0">
                <a:solidFill>
                  <a:schemeClr val="tx1"/>
                </a:solidFill>
                <a:latin typeface="+mn-lt"/>
              </a:rPr>
              <a:t>of this triangle.</a:t>
            </a:r>
          </a:p>
        </p:txBody>
      </p:sp>
      <p:sp>
        <p:nvSpPr>
          <p:cNvPr id="78" name="Arc 77"/>
          <p:cNvSpPr/>
          <p:nvPr/>
        </p:nvSpPr>
        <p:spPr>
          <a:xfrm rot="20048825">
            <a:off x="7028494" y="3405630"/>
            <a:ext cx="685800" cy="658408"/>
          </a:xfrm>
          <a:prstGeom prst="arc">
            <a:avLst>
              <a:gd name="adj1" fmla="val 11531039"/>
              <a:gd name="adj2" fmla="val 14429955"/>
            </a:avLst>
          </a:prstGeom>
          <a:ln w="571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119" name="Arc 118"/>
          <p:cNvSpPr/>
          <p:nvPr/>
        </p:nvSpPr>
        <p:spPr>
          <a:xfrm rot="6813830">
            <a:off x="4299306" y="3337853"/>
            <a:ext cx="810573" cy="841289"/>
          </a:xfrm>
          <a:prstGeom prst="arc">
            <a:avLst>
              <a:gd name="adj1" fmla="val 11079962"/>
              <a:gd name="adj2" fmla="val 15348767"/>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grpSp>
        <p:nvGrpSpPr>
          <p:cNvPr id="32" name="Group 31"/>
          <p:cNvGrpSpPr/>
          <p:nvPr/>
        </p:nvGrpSpPr>
        <p:grpSpPr>
          <a:xfrm>
            <a:off x="7264587" y="3182775"/>
            <a:ext cx="3379209" cy="641630"/>
            <a:chOff x="7654114" y="3100699"/>
            <a:chExt cx="4505612" cy="855507"/>
          </a:xfrm>
        </p:grpSpPr>
        <p:graphicFrame>
          <p:nvGraphicFramePr>
            <p:cNvPr id="33" name="Object 32"/>
            <p:cNvGraphicFramePr>
              <a:graphicFrameLocks noChangeAspect="1"/>
            </p:cNvGraphicFramePr>
            <p:nvPr>
              <p:extLst/>
            </p:nvPr>
          </p:nvGraphicFramePr>
          <p:xfrm>
            <a:off x="8793355" y="3276370"/>
            <a:ext cx="558474" cy="523570"/>
          </p:xfrm>
          <a:graphic>
            <a:graphicData uri="http://schemas.openxmlformats.org/presentationml/2006/ole">
              <mc:AlternateContent xmlns:mc="http://schemas.openxmlformats.org/markup-compatibility/2006">
                <mc:Choice xmlns:v="urn:schemas-microsoft-com:vml" Requires="v">
                  <p:oleObj spid="_x0000_s1549" name="Equation" r:id="rId5" imgW="203040" imgH="190440" progId="Equation.DSMT4">
                    <p:embed/>
                  </p:oleObj>
                </mc:Choice>
                <mc:Fallback>
                  <p:oleObj name="Equation" r:id="rId5" imgW="203040" imgH="190440" progId="Equation.DSMT4">
                    <p:embed/>
                    <p:pic>
                      <p:nvPicPr>
                        <p:cNvPr id="0" name=""/>
                        <p:cNvPicPr/>
                        <p:nvPr/>
                      </p:nvPicPr>
                      <p:blipFill>
                        <a:blip r:embed="rId6"/>
                        <a:stretch>
                          <a:fillRect/>
                        </a:stretch>
                      </p:blipFill>
                      <p:spPr>
                        <a:xfrm>
                          <a:off x="8793355" y="3276370"/>
                          <a:ext cx="558474" cy="523570"/>
                        </a:xfrm>
                        <a:prstGeom prst="rect">
                          <a:avLst/>
                        </a:prstGeom>
                        <a:solidFill>
                          <a:schemeClr val="accent4">
                            <a:lumMod val="20000"/>
                            <a:lumOff val="80000"/>
                          </a:schemeClr>
                        </a:solidFill>
                      </p:spPr>
                    </p:pic>
                  </p:oleObj>
                </mc:Fallback>
              </mc:AlternateContent>
            </a:graphicData>
          </a:graphic>
        </p:graphicFrame>
        <p:graphicFrame>
          <p:nvGraphicFramePr>
            <p:cNvPr id="41" name="Object 40"/>
            <p:cNvGraphicFramePr>
              <a:graphicFrameLocks noChangeAspect="1"/>
            </p:cNvGraphicFramePr>
            <p:nvPr>
              <p:extLst/>
            </p:nvPr>
          </p:nvGraphicFramePr>
          <p:xfrm>
            <a:off x="10692616" y="3280034"/>
            <a:ext cx="631710" cy="599148"/>
          </p:xfrm>
          <a:graphic>
            <a:graphicData uri="http://schemas.openxmlformats.org/presentationml/2006/ole">
              <mc:AlternateContent xmlns:mc="http://schemas.openxmlformats.org/markup-compatibility/2006">
                <mc:Choice xmlns:v="urn:schemas-microsoft-com:vml" Requires="v">
                  <p:oleObj spid="_x0000_s1550" name="Equation" r:id="rId7" imgW="241200" imgH="228600" progId="Equation.DSMT4">
                    <p:embed/>
                  </p:oleObj>
                </mc:Choice>
                <mc:Fallback>
                  <p:oleObj name="Equation" r:id="rId7" imgW="241200" imgH="228600" progId="Equation.DSMT4">
                    <p:embed/>
                    <p:pic>
                      <p:nvPicPr>
                        <p:cNvPr id="0" name=""/>
                        <p:cNvPicPr/>
                        <p:nvPr/>
                      </p:nvPicPr>
                      <p:blipFill>
                        <a:blip r:embed="rId8"/>
                        <a:stretch>
                          <a:fillRect/>
                        </a:stretch>
                      </p:blipFill>
                      <p:spPr>
                        <a:xfrm>
                          <a:off x="10692616" y="3280034"/>
                          <a:ext cx="631710" cy="599148"/>
                        </a:xfrm>
                        <a:prstGeom prst="rect">
                          <a:avLst/>
                        </a:prstGeom>
                        <a:solidFill>
                          <a:schemeClr val="accent4">
                            <a:lumMod val="20000"/>
                            <a:lumOff val="80000"/>
                          </a:schemeClr>
                        </a:solidFill>
                      </p:spPr>
                    </p:pic>
                  </p:oleObj>
                </mc:Fallback>
              </mc:AlternateContent>
            </a:graphicData>
          </a:graphic>
        </p:graphicFrame>
        <p:cxnSp>
          <p:nvCxnSpPr>
            <p:cNvPr id="52" name="Straight Arrow Connector 51"/>
            <p:cNvCxnSpPr/>
            <p:nvPr/>
          </p:nvCxnSpPr>
          <p:spPr>
            <a:xfrm>
              <a:off x="9359651" y="3416681"/>
              <a:ext cx="589653"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36" name="Object 35"/>
            <p:cNvGraphicFramePr>
              <a:graphicFrameLocks noChangeAspect="1"/>
            </p:cNvGraphicFramePr>
            <p:nvPr>
              <p:extLst/>
            </p:nvPr>
          </p:nvGraphicFramePr>
          <p:xfrm>
            <a:off x="9949304" y="3213869"/>
            <a:ext cx="340154" cy="341463"/>
          </p:xfrm>
          <a:graphic>
            <a:graphicData uri="http://schemas.openxmlformats.org/presentationml/2006/ole">
              <mc:AlternateContent xmlns:mc="http://schemas.openxmlformats.org/markup-compatibility/2006">
                <mc:Choice xmlns:v="urn:schemas-microsoft-com:vml" Requires="v">
                  <p:oleObj spid="_x0000_s1551" name="Equation" r:id="rId9" imgW="215640" imgH="215640" progId="Equation.DSMT4">
                    <p:embed/>
                  </p:oleObj>
                </mc:Choice>
                <mc:Fallback>
                  <p:oleObj name="Equation" r:id="rId9" imgW="215640" imgH="215640" progId="Equation.DSMT4">
                    <p:embed/>
                    <p:pic>
                      <p:nvPicPr>
                        <p:cNvPr id="0" name=""/>
                        <p:cNvPicPr/>
                        <p:nvPr/>
                      </p:nvPicPr>
                      <p:blipFill>
                        <a:blip r:embed="rId10"/>
                        <a:stretch>
                          <a:fillRect/>
                        </a:stretch>
                      </p:blipFill>
                      <p:spPr>
                        <a:xfrm>
                          <a:off x="9949304" y="3213869"/>
                          <a:ext cx="340154" cy="341463"/>
                        </a:xfrm>
                        <a:prstGeom prst="rect">
                          <a:avLst/>
                        </a:prstGeom>
                        <a:solidFill>
                          <a:schemeClr val="bg1"/>
                        </a:solidFill>
                      </p:spPr>
                    </p:pic>
                  </p:oleObj>
                </mc:Fallback>
              </mc:AlternateContent>
            </a:graphicData>
          </a:graphic>
        </p:graphicFrame>
        <p:cxnSp>
          <p:nvCxnSpPr>
            <p:cNvPr id="73" name="Straight Arrow Connector 72"/>
            <p:cNvCxnSpPr/>
            <p:nvPr/>
          </p:nvCxnSpPr>
          <p:spPr>
            <a:xfrm>
              <a:off x="10232269" y="3434679"/>
              <a:ext cx="484588"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9359651" y="3676843"/>
              <a:ext cx="1332965"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7" name="Rounded Rectangle 76"/>
            <p:cNvSpPr/>
            <p:nvPr/>
          </p:nvSpPr>
          <p:spPr>
            <a:xfrm>
              <a:off x="8642113" y="3100699"/>
              <a:ext cx="3517613" cy="855507"/>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79" name="Straight Arrow Connector 78"/>
            <p:cNvCxnSpPr>
              <a:stCxn id="77" idx="1"/>
            </p:cNvCxnSpPr>
            <p:nvPr/>
          </p:nvCxnSpPr>
          <p:spPr>
            <a:xfrm flipH="1">
              <a:off x="7654114" y="3528453"/>
              <a:ext cx="987999" cy="334708"/>
            </a:xfrm>
            <a:prstGeom prst="straightConnector1">
              <a:avLst/>
            </a:prstGeom>
            <a:ln w="28575">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3" name="Object 2"/>
            <p:cNvGraphicFramePr>
              <a:graphicFrameLocks noChangeAspect="1"/>
            </p:cNvGraphicFramePr>
            <p:nvPr>
              <p:extLst/>
            </p:nvPr>
          </p:nvGraphicFramePr>
          <p:xfrm>
            <a:off x="11314332" y="3413874"/>
            <a:ext cx="754562" cy="358417"/>
          </p:xfrm>
          <a:graphic>
            <a:graphicData uri="http://schemas.openxmlformats.org/presentationml/2006/ole">
              <mc:AlternateContent xmlns:mc="http://schemas.openxmlformats.org/markup-compatibility/2006">
                <mc:Choice xmlns:v="urn:schemas-microsoft-com:vml" Requires="v">
                  <p:oleObj spid="_x0000_s1552" name="Equation" r:id="rId11" imgW="507960" imgH="241200" progId="Equation.DSMT4">
                    <p:embed/>
                  </p:oleObj>
                </mc:Choice>
                <mc:Fallback>
                  <p:oleObj name="Equation" r:id="rId11" imgW="507960" imgH="241200" progId="Equation.DSMT4">
                    <p:embed/>
                    <p:pic>
                      <p:nvPicPr>
                        <p:cNvPr id="0" name=""/>
                        <p:cNvPicPr/>
                        <p:nvPr/>
                      </p:nvPicPr>
                      <p:blipFill>
                        <a:blip r:embed="rId12"/>
                        <a:stretch>
                          <a:fillRect/>
                        </a:stretch>
                      </p:blipFill>
                      <p:spPr>
                        <a:xfrm>
                          <a:off x="11314332" y="3413874"/>
                          <a:ext cx="754562" cy="358417"/>
                        </a:xfrm>
                        <a:prstGeom prst="rect">
                          <a:avLst/>
                        </a:prstGeom>
                      </p:spPr>
                    </p:pic>
                  </p:oleObj>
                </mc:Fallback>
              </mc:AlternateContent>
            </a:graphicData>
          </a:graphic>
        </p:graphicFrame>
      </p:grpSp>
      <p:grpSp>
        <p:nvGrpSpPr>
          <p:cNvPr id="30" name="Group 29"/>
          <p:cNvGrpSpPr/>
          <p:nvPr/>
        </p:nvGrpSpPr>
        <p:grpSpPr>
          <a:xfrm>
            <a:off x="1587802" y="3710992"/>
            <a:ext cx="3342540" cy="885784"/>
            <a:chOff x="85069" y="3804988"/>
            <a:chExt cx="4456720" cy="1181045"/>
          </a:xfrm>
        </p:grpSpPr>
        <p:cxnSp>
          <p:nvCxnSpPr>
            <p:cNvPr id="116" name="Straight Arrow Connector 115"/>
            <p:cNvCxnSpPr>
              <a:stCxn id="92" idx="3"/>
              <a:endCxn id="129" idx="2"/>
            </p:cNvCxnSpPr>
            <p:nvPr/>
          </p:nvCxnSpPr>
          <p:spPr>
            <a:xfrm flipV="1">
              <a:off x="3600372" y="3905068"/>
              <a:ext cx="941417" cy="490443"/>
            </a:xfrm>
            <a:prstGeom prst="straightConnector1">
              <a:avLst/>
            </a:prstGeom>
            <a:ln w="28575">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85069" y="3804988"/>
              <a:ext cx="3515303" cy="1181045"/>
              <a:chOff x="391514" y="4202701"/>
              <a:chExt cx="3515303" cy="1181045"/>
            </a:xfrm>
          </p:grpSpPr>
          <p:sp>
            <p:nvSpPr>
              <p:cNvPr id="92" name="Rounded Rectangle 91"/>
              <p:cNvSpPr/>
              <p:nvPr/>
            </p:nvSpPr>
            <p:spPr>
              <a:xfrm>
                <a:off x="391514" y="4202701"/>
                <a:ext cx="3515303" cy="1181045"/>
              </a:xfrm>
              <a:prstGeom prst="roundRect">
                <a:avLst>
                  <a:gd name="adj" fmla="val 12767"/>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graphicFrame>
            <p:nvGraphicFramePr>
              <p:cNvPr id="84" name="Object 83"/>
              <p:cNvGraphicFramePr>
                <a:graphicFrameLocks noChangeAspect="1"/>
              </p:cNvGraphicFramePr>
              <p:nvPr>
                <p:extLst/>
              </p:nvPr>
            </p:nvGraphicFramePr>
            <p:xfrm>
              <a:off x="423920" y="4482351"/>
              <a:ext cx="511175" cy="479425"/>
            </p:xfrm>
            <a:graphic>
              <a:graphicData uri="http://schemas.openxmlformats.org/presentationml/2006/ole">
                <mc:AlternateContent xmlns:mc="http://schemas.openxmlformats.org/markup-compatibility/2006">
                  <mc:Choice xmlns:v="urn:schemas-microsoft-com:vml" Requires="v">
                    <p:oleObj spid="_x0000_s1553" name="Equation" r:id="rId13" imgW="203040" imgH="190440" progId="Equation.DSMT4">
                      <p:embed/>
                    </p:oleObj>
                  </mc:Choice>
                  <mc:Fallback>
                    <p:oleObj name="Equation" r:id="rId13" imgW="203040" imgH="190440" progId="Equation.DSMT4">
                      <p:embed/>
                      <p:pic>
                        <p:nvPicPr>
                          <p:cNvPr id="0" name=""/>
                          <p:cNvPicPr/>
                          <p:nvPr/>
                        </p:nvPicPr>
                        <p:blipFill>
                          <a:blip r:embed="rId14"/>
                          <a:stretch>
                            <a:fillRect/>
                          </a:stretch>
                        </p:blipFill>
                        <p:spPr>
                          <a:xfrm>
                            <a:off x="423920" y="4482351"/>
                            <a:ext cx="511175" cy="479425"/>
                          </a:xfrm>
                          <a:prstGeom prst="rect">
                            <a:avLst/>
                          </a:prstGeom>
                          <a:solidFill>
                            <a:schemeClr val="accent4">
                              <a:lumMod val="20000"/>
                              <a:lumOff val="80000"/>
                            </a:schemeClr>
                          </a:solidFill>
                        </p:spPr>
                      </p:pic>
                    </p:oleObj>
                  </mc:Fallback>
                </mc:AlternateContent>
              </a:graphicData>
            </a:graphic>
          </p:graphicFrame>
          <p:cxnSp>
            <p:nvCxnSpPr>
              <p:cNvPr id="86" name="Straight Arrow Connector 85"/>
              <p:cNvCxnSpPr/>
              <p:nvPr/>
            </p:nvCxnSpPr>
            <p:spPr>
              <a:xfrm flipV="1">
                <a:off x="937910" y="4518396"/>
                <a:ext cx="740272" cy="140114"/>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919434" y="4869179"/>
                <a:ext cx="652683" cy="193669"/>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96" idx="3"/>
              </p:cNvCxnSpPr>
              <p:nvPr/>
            </p:nvCxnSpPr>
            <p:spPr>
              <a:xfrm>
                <a:off x="2382442" y="4489566"/>
                <a:ext cx="597333" cy="232364"/>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96" name="Object 95"/>
              <p:cNvGraphicFramePr>
                <a:graphicFrameLocks noChangeAspect="1"/>
              </p:cNvGraphicFramePr>
              <p:nvPr>
                <p:extLst/>
              </p:nvPr>
            </p:nvGraphicFramePr>
            <p:xfrm>
              <a:off x="1651058" y="4317251"/>
              <a:ext cx="731837" cy="344487"/>
            </p:xfrm>
            <a:graphic>
              <a:graphicData uri="http://schemas.openxmlformats.org/presentationml/2006/ole">
                <mc:AlternateContent xmlns:mc="http://schemas.openxmlformats.org/markup-compatibility/2006">
                  <mc:Choice xmlns:v="urn:schemas-microsoft-com:vml" Requires="v">
                    <p:oleObj spid="_x0000_s1554" name="Equation" r:id="rId15" imgW="406080" imgH="190440" progId="Equation.DSMT4">
                      <p:embed/>
                    </p:oleObj>
                  </mc:Choice>
                  <mc:Fallback>
                    <p:oleObj name="Equation" r:id="rId15" imgW="406080" imgH="190440" progId="Equation.DSMT4">
                      <p:embed/>
                      <p:pic>
                        <p:nvPicPr>
                          <p:cNvPr id="0" name=""/>
                          <p:cNvPicPr/>
                          <p:nvPr/>
                        </p:nvPicPr>
                        <p:blipFill>
                          <a:blip r:embed="rId16"/>
                          <a:stretch>
                            <a:fillRect/>
                          </a:stretch>
                        </p:blipFill>
                        <p:spPr>
                          <a:xfrm>
                            <a:off x="1651058" y="4317251"/>
                            <a:ext cx="731837" cy="344487"/>
                          </a:xfrm>
                          <a:prstGeom prst="rect">
                            <a:avLst/>
                          </a:prstGeom>
                        </p:spPr>
                      </p:pic>
                    </p:oleObj>
                  </mc:Fallback>
                </mc:AlternateContent>
              </a:graphicData>
            </a:graphic>
          </p:graphicFrame>
          <p:graphicFrame>
            <p:nvGraphicFramePr>
              <p:cNvPr id="97" name="Object 96"/>
              <p:cNvGraphicFramePr>
                <a:graphicFrameLocks noChangeAspect="1"/>
              </p:cNvGraphicFramePr>
              <p:nvPr>
                <p:extLst/>
              </p:nvPr>
            </p:nvGraphicFramePr>
            <p:xfrm>
              <a:off x="1571112" y="4826659"/>
              <a:ext cx="731837" cy="388938"/>
            </p:xfrm>
            <a:graphic>
              <a:graphicData uri="http://schemas.openxmlformats.org/presentationml/2006/ole">
                <mc:AlternateContent xmlns:mc="http://schemas.openxmlformats.org/markup-compatibility/2006">
                  <mc:Choice xmlns:v="urn:schemas-microsoft-com:vml" Requires="v">
                    <p:oleObj spid="_x0000_s1555" name="Equation" r:id="rId17" imgW="406080" imgH="215640" progId="Equation.DSMT4">
                      <p:embed/>
                    </p:oleObj>
                  </mc:Choice>
                  <mc:Fallback>
                    <p:oleObj name="Equation" r:id="rId17" imgW="406080" imgH="215640" progId="Equation.DSMT4">
                      <p:embed/>
                      <p:pic>
                        <p:nvPicPr>
                          <p:cNvPr id="0" name=""/>
                          <p:cNvPicPr/>
                          <p:nvPr/>
                        </p:nvPicPr>
                        <p:blipFill>
                          <a:blip r:embed="rId18"/>
                          <a:stretch>
                            <a:fillRect/>
                          </a:stretch>
                        </p:blipFill>
                        <p:spPr>
                          <a:xfrm>
                            <a:off x="1571112" y="4826659"/>
                            <a:ext cx="731837" cy="388938"/>
                          </a:xfrm>
                          <a:prstGeom prst="rect">
                            <a:avLst/>
                          </a:prstGeom>
                        </p:spPr>
                      </p:pic>
                    </p:oleObj>
                  </mc:Fallback>
                </mc:AlternateContent>
              </a:graphicData>
            </a:graphic>
          </p:graphicFrame>
          <p:cxnSp>
            <p:nvCxnSpPr>
              <p:cNvPr id="106" name="Straight Arrow Connector 105"/>
              <p:cNvCxnSpPr/>
              <p:nvPr/>
            </p:nvCxnSpPr>
            <p:spPr>
              <a:xfrm flipV="1">
                <a:off x="2307299" y="4926509"/>
                <a:ext cx="640647" cy="136339"/>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10" name="Object 109"/>
              <p:cNvGraphicFramePr>
                <a:graphicFrameLocks noChangeAspect="1"/>
              </p:cNvGraphicFramePr>
              <p:nvPr>
                <p:extLst/>
              </p:nvPr>
            </p:nvGraphicFramePr>
            <p:xfrm>
              <a:off x="3062333" y="4574373"/>
              <a:ext cx="724304" cy="434803"/>
            </p:xfrm>
            <a:graphic>
              <a:graphicData uri="http://schemas.openxmlformats.org/presentationml/2006/ole">
                <mc:AlternateContent xmlns:mc="http://schemas.openxmlformats.org/markup-compatibility/2006">
                  <mc:Choice xmlns:v="urn:schemas-microsoft-com:vml" Requires="v">
                    <p:oleObj spid="_x0000_s1556" name="Equation" r:id="rId19" imgW="380880" imgH="228600" progId="Equation.DSMT4">
                      <p:embed/>
                    </p:oleObj>
                  </mc:Choice>
                  <mc:Fallback>
                    <p:oleObj name="Equation" r:id="rId19" imgW="380880" imgH="228600" progId="Equation.DSMT4">
                      <p:embed/>
                      <p:pic>
                        <p:nvPicPr>
                          <p:cNvPr id="0" name=""/>
                          <p:cNvPicPr/>
                          <p:nvPr/>
                        </p:nvPicPr>
                        <p:blipFill>
                          <a:blip r:embed="rId20"/>
                          <a:stretch>
                            <a:fillRect/>
                          </a:stretch>
                        </p:blipFill>
                        <p:spPr>
                          <a:xfrm>
                            <a:off x="3062333" y="4574373"/>
                            <a:ext cx="724304" cy="434803"/>
                          </a:xfrm>
                          <a:prstGeom prst="rect">
                            <a:avLst/>
                          </a:prstGeom>
                          <a:solidFill>
                            <a:schemeClr val="accent4">
                              <a:lumMod val="20000"/>
                              <a:lumOff val="80000"/>
                            </a:schemeClr>
                          </a:solidFill>
                        </p:spPr>
                      </p:pic>
                    </p:oleObj>
                  </mc:Fallback>
                </mc:AlternateContent>
              </a:graphicData>
            </a:graphic>
          </p:graphicFrame>
        </p:grpSp>
      </p:grpSp>
      <p:grpSp>
        <p:nvGrpSpPr>
          <p:cNvPr id="34" name="Group 33"/>
          <p:cNvGrpSpPr/>
          <p:nvPr/>
        </p:nvGrpSpPr>
        <p:grpSpPr>
          <a:xfrm>
            <a:off x="5369104" y="3218843"/>
            <a:ext cx="4770029" cy="1437860"/>
            <a:chOff x="5126804" y="3148790"/>
            <a:chExt cx="6360038" cy="1917147"/>
          </a:xfrm>
        </p:grpSpPr>
        <p:sp>
          <p:nvSpPr>
            <p:cNvPr id="80" name="Rounded Rectangle 79"/>
            <p:cNvSpPr/>
            <p:nvPr/>
          </p:nvSpPr>
          <p:spPr>
            <a:xfrm>
              <a:off x="7193678" y="4278639"/>
              <a:ext cx="4293164" cy="787298"/>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aphicFrame>
          <p:nvGraphicFramePr>
            <p:cNvPr id="99" name="Object 98"/>
            <p:cNvGraphicFramePr>
              <a:graphicFrameLocks noChangeAspect="1"/>
            </p:cNvGraphicFramePr>
            <p:nvPr>
              <p:extLst/>
            </p:nvPr>
          </p:nvGraphicFramePr>
          <p:xfrm>
            <a:off x="7526135" y="4445779"/>
            <a:ext cx="558474" cy="523570"/>
          </p:xfrm>
          <a:graphic>
            <a:graphicData uri="http://schemas.openxmlformats.org/presentationml/2006/ole">
              <mc:AlternateContent xmlns:mc="http://schemas.openxmlformats.org/markup-compatibility/2006">
                <mc:Choice xmlns:v="urn:schemas-microsoft-com:vml" Requires="v">
                  <p:oleObj spid="_x0000_s1557" name="Equation" r:id="rId21" imgW="203040" imgH="190440" progId="Equation.DSMT4">
                    <p:embed/>
                  </p:oleObj>
                </mc:Choice>
                <mc:Fallback>
                  <p:oleObj name="Equation" r:id="rId21" imgW="203040" imgH="190440" progId="Equation.DSMT4">
                    <p:embed/>
                    <p:pic>
                      <p:nvPicPr>
                        <p:cNvPr id="0" name=""/>
                        <p:cNvPicPr/>
                        <p:nvPr/>
                      </p:nvPicPr>
                      <p:blipFill>
                        <a:blip r:embed="rId6"/>
                        <a:stretch>
                          <a:fillRect/>
                        </a:stretch>
                      </p:blipFill>
                      <p:spPr>
                        <a:xfrm>
                          <a:off x="7526135" y="4445779"/>
                          <a:ext cx="558474" cy="523570"/>
                        </a:xfrm>
                        <a:prstGeom prst="rect">
                          <a:avLst/>
                        </a:prstGeom>
                        <a:solidFill>
                          <a:schemeClr val="accent4">
                            <a:lumMod val="20000"/>
                            <a:lumOff val="80000"/>
                          </a:schemeClr>
                        </a:solidFill>
                      </p:spPr>
                    </p:pic>
                  </p:oleObj>
                </mc:Fallback>
              </mc:AlternateContent>
            </a:graphicData>
          </a:graphic>
        </p:graphicFrame>
        <p:graphicFrame>
          <p:nvGraphicFramePr>
            <p:cNvPr id="101" name="Object 100"/>
            <p:cNvGraphicFramePr>
              <a:graphicFrameLocks noChangeAspect="1"/>
            </p:cNvGraphicFramePr>
            <p:nvPr>
              <p:extLst/>
            </p:nvPr>
          </p:nvGraphicFramePr>
          <p:xfrm>
            <a:off x="9856524" y="4495261"/>
            <a:ext cx="400050" cy="531813"/>
          </p:xfrm>
          <a:graphic>
            <a:graphicData uri="http://schemas.openxmlformats.org/presentationml/2006/ole">
              <mc:AlternateContent xmlns:mc="http://schemas.openxmlformats.org/markup-compatibility/2006">
                <mc:Choice xmlns:v="urn:schemas-microsoft-com:vml" Requires="v">
                  <p:oleObj spid="_x0000_s1558" name="Equation" r:id="rId22" imgW="152280" imgH="203040" progId="Equation.DSMT4">
                    <p:embed/>
                  </p:oleObj>
                </mc:Choice>
                <mc:Fallback>
                  <p:oleObj name="Equation" r:id="rId22" imgW="152280" imgH="203040" progId="Equation.DSMT4">
                    <p:embed/>
                    <p:pic>
                      <p:nvPicPr>
                        <p:cNvPr id="0" name=""/>
                        <p:cNvPicPr/>
                        <p:nvPr/>
                      </p:nvPicPr>
                      <p:blipFill>
                        <a:blip r:embed="rId23"/>
                        <a:stretch>
                          <a:fillRect/>
                        </a:stretch>
                      </p:blipFill>
                      <p:spPr>
                        <a:xfrm>
                          <a:off x="9856524" y="4495261"/>
                          <a:ext cx="400050" cy="531813"/>
                        </a:xfrm>
                        <a:prstGeom prst="rect">
                          <a:avLst/>
                        </a:prstGeom>
                        <a:solidFill>
                          <a:schemeClr val="accent4">
                            <a:lumMod val="20000"/>
                            <a:lumOff val="80000"/>
                          </a:schemeClr>
                        </a:solidFill>
                      </p:spPr>
                    </p:pic>
                  </p:oleObj>
                </mc:Fallback>
              </mc:AlternateContent>
            </a:graphicData>
          </a:graphic>
        </p:graphicFrame>
        <p:cxnSp>
          <p:nvCxnSpPr>
            <p:cNvPr id="102" name="Straight Arrow Connector 101"/>
            <p:cNvCxnSpPr/>
            <p:nvPr/>
          </p:nvCxnSpPr>
          <p:spPr>
            <a:xfrm>
              <a:off x="8092431" y="4586090"/>
              <a:ext cx="589653"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04" name="Object 103"/>
            <p:cNvGraphicFramePr>
              <a:graphicFrameLocks noChangeAspect="1"/>
            </p:cNvGraphicFramePr>
            <p:nvPr>
              <p:extLst/>
            </p:nvPr>
          </p:nvGraphicFramePr>
          <p:xfrm>
            <a:off x="8682084" y="4383278"/>
            <a:ext cx="340154" cy="341463"/>
          </p:xfrm>
          <a:graphic>
            <a:graphicData uri="http://schemas.openxmlformats.org/presentationml/2006/ole">
              <mc:AlternateContent xmlns:mc="http://schemas.openxmlformats.org/markup-compatibility/2006">
                <mc:Choice xmlns:v="urn:schemas-microsoft-com:vml" Requires="v">
                  <p:oleObj spid="_x0000_s1559" name="Equation" r:id="rId24" imgW="215640" imgH="215640" progId="Equation.DSMT4">
                    <p:embed/>
                  </p:oleObj>
                </mc:Choice>
                <mc:Fallback>
                  <p:oleObj name="Equation" r:id="rId24" imgW="215640" imgH="215640" progId="Equation.DSMT4">
                    <p:embed/>
                    <p:pic>
                      <p:nvPicPr>
                        <p:cNvPr id="0" name=""/>
                        <p:cNvPicPr/>
                        <p:nvPr/>
                      </p:nvPicPr>
                      <p:blipFill>
                        <a:blip r:embed="rId10"/>
                        <a:stretch>
                          <a:fillRect/>
                        </a:stretch>
                      </p:blipFill>
                      <p:spPr>
                        <a:xfrm>
                          <a:off x="8682084" y="4383278"/>
                          <a:ext cx="340154" cy="341463"/>
                        </a:xfrm>
                        <a:prstGeom prst="rect">
                          <a:avLst/>
                        </a:prstGeom>
                        <a:solidFill>
                          <a:schemeClr val="bg1"/>
                        </a:solidFill>
                      </p:spPr>
                    </p:pic>
                  </p:oleObj>
                </mc:Fallback>
              </mc:AlternateContent>
            </a:graphicData>
          </a:graphic>
        </p:graphicFrame>
        <p:cxnSp>
          <p:nvCxnSpPr>
            <p:cNvPr id="105" name="Straight Arrow Connector 104"/>
            <p:cNvCxnSpPr/>
            <p:nvPr/>
          </p:nvCxnSpPr>
          <p:spPr>
            <a:xfrm flipV="1">
              <a:off x="9022238" y="4593305"/>
              <a:ext cx="765216"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8092431" y="4850081"/>
              <a:ext cx="1695023" cy="5697"/>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08" name="Object 107"/>
            <p:cNvGraphicFramePr>
              <a:graphicFrameLocks noChangeAspect="1"/>
            </p:cNvGraphicFramePr>
            <p:nvPr>
              <p:extLst/>
            </p:nvPr>
          </p:nvGraphicFramePr>
          <p:xfrm>
            <a:off x="10347861" y="4623642"/>
            <a:ext cx="1054100" cy="246063"/>
          </p:xfrm>
          <a:graphic>
            <a:graphicData uri="http://schemas.openxmlformats.org/presentationml/2006/ole">
              <mc:AlternateContent xmlns:mc="http://schemas.openxmlformats.org/markup-compatibility/2006">
                <mc:Choice xmlns:v="urn:schemas-microsoft-com:vml" Requires="v">
                  <p:oleObj spid="_x0000_s1560" name="Equation" r:id="rId25" imgW="711000" imgH="164880" progId="Equation.DSMT4">
                    <p:embed/>
                  </p:oleObj>
                </mc:Choice>
                <mc:Fallback>
                  <p:oleObj name="Equation" r:id="rId25" imgW="711000" imgH="164880" progId="Equation.DSMT4">
                    <p:embed/>
                    <p:pic>
                      <p:nvPicPr>
                        <p:cNvPr id="0" name=""/>
                        <p:cNvPicPr/>
                        <p:nvPr/>
                      </p:nvPicPr>
                      <p:blipFill>
                        <a:blip r:embed="rId26"/>
                        <a:stretch>
                          <a:fillRect/>
                        </a:stretch>
                      </p:blipFill>
                      <p:spPr>
                        <a:xfrm>
                          <a:off x="10347861" y="4623642"/>
                          <a:ext cx="1054100" cy="246063"/>
                        </a:xfrm>
                        <a:prstGeom prst="rect">
                          <a:avLst/>
                        </a:prstGeom>
                      </p:spPr>
                    </p:pic>
                  </p:oleObj>
                </mc:Fallback>
              </mc:AlternateContent>
            </a:graphicData>
          </a:graphic>
        </p:graphicFrame>
        <p:cxnSp>
          <p:nvCxnSpPr>
            <p:cNvPr id="112" name="Straight Arrow Connector 111"/>
            <p:cNvCxnSpPr>
              <a:stCxn id="80" idx="1"/>
            </p:cNvCxnSpPr>
            <p:nvPr/>
          </p:nvCxnSpPr>
          <p:spPr>
            <a:xfrm flipH="1" flipV="1">
              <a:off x="5126804" y="3148790"/>
              <a:ext cx="2066874" cy="1523498"/>
            </a:xfrm>
            <a:prstGeom prst="straightConnector1">
              <a:avLst/>
            </a:prstGeom>
            <a:ln w="28575">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14" name="Arc 113"/>
          <p:cNvSpPr/>
          <p:nvPr/>
        </p:nvSpPr>
        <p:spPr>
          <a:xfrm rot="12652173">
            <a:off x="4777465" y="2420051"/>
            <a:ext cx="817437" cy="821531"/>
          </a:xfrm>
          <a:prstGeom prst="arc">
            <a:avLst>
              <a:gd name="adj1" fmla="val 10102111"/>
              <a:gd name="adj2" fmla="val 16269405"/>
            </a:avLst>
          </a:prstGeom>
          <a:ln w="571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grpSp>
        <p:nvGrpSpPr>
          <p:cNvPr id="141" name="Group 140"/>
          <p:cNvGrpSpPr/>
          <p:nvPr/>
        </p:nvGrpSpPr>
        <p:grpSpPr>
          <a:xfrm>
            <a:off x="9804190" y="886896"/>
            <a:ext cx="831747" cy="675612"/>
            <a:chOff x="10778094" y="2"/>
            <a:chExt cx="1413903" cy="1145605"/>
          </a:xfrm>
        </p:grpSpPr>
        <p:pic>
          <p:nvPicPr>
            <p:cNvPr id="5" name="Picture 4"/>
            <p:cNvPicPr>
              <a:picLocks noChangeAspect="1"/>
            </p:cNvPicPr>
            <p:nvPr/>
          </p:nvPicPr>
          <p:blipFill rotWithShape="1">
            <a:blip r:embed="rId27"/>
            <a:srcRect l="9709" t="9305" r="67361"/>
            <a:stretch/>
          </p:blipFill>
          <p:spPr>
            <a:xfrm>
              <a:off x="10778094" y="2"/>
              <a:ext cx="1413903" cy="1145605"/>
            </a:xfrm>
            <a:prstGeom prst="rect">
              <a:avLst/>
            </a:prstGeom>
          </p:spPr>
        </p:pic>
        <p:sp>
          <p:nvSpPr>
            <p:cNvPr id="6" name="Rounded Rectangle 5"/>
            <p:cNvSpPr/>
            <p:nvPr/>
          </p:nvSpPr>
          <p:spPr>
            <a:xfrm>
              <a:off x="10889778" y="39563"/>
              <a:ext cx="380627" cy="1020493"/>
            </a:xfrm>
            <a:prstGeom prst="roundRect">
              <a:avLst/>
            </a:prstGeom>
            <a:solidFill>
              <a:srgbClr val="FFFF00">
                <a:alpha val="20000"/>
              </a:srgb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5" name="Rounded Rectangle 114"/>
            <p:cNvSpPr/>
            <p:nvPr/>
          </p:nvSpPr>
          <p:spPr>
            <a:xfrm>
              <a:off x="11630872" y="39407"/>
              <a:ext cx="380627" cy="1020493"/>
            </a:xfrm>
            <a:prstGeom prst="roundRect">
              <a:avLst/>
            </a:prstGeom>
            <a:solidFill>
              <a:srgbClr val="FFFF00">
                <a:alpha val="20000"/>
              </a:srgb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29" name="TextBox 128"/>
          <p:cNvSpPr txBox="1"/>
          <p:nvPr/>
        </p:nvSpPr>
        <p:spPr>
          <a:xfrm>
            <a:off x="4782705" y="3370553"/>
            <a:ext cx="295274" cy="415498"/>
          </a:xfrm>
          <a:prstGeom prst="rect">
            <a:avLst/>
          </a:prstGeom>
          <a:noFill/>
        </p:spPr>
        <p:txBody>
          <a:bodyPr wrap="none" rtlCol="0">
            <a:spAutoFit/>
          </a:bodyPr>
          <a:lstStyle/>
          <a:p>
            <a:r>
              <a:rPr lang="en-US" sz="2100" b="1" dirty="0">
                <a:latin typeface="Symbol" panose="05050102010706020507" pitchFamily="18" charset="2"/>
              </a:rPr>
              <a:t>g</a:t>
            </a:r>
          </a:p>
        </p:txBody>
      </p:sp>
      <p:sp>
        <p:nvSpPr>
          <p:cNvPr id="130" name="TextBox 129"/>
          <p:cNvSpPr txBox="1"/>
          <p:nvPr/>
        </p:nvSpPr>
        <p:spPr>
          <a:xfrm>
            <a:off x="7031108" y="3545097"/>
            <a:ext cx="290464" cy="323165"/>
          </a:xfrm>
          <a:prstGeom prst="rect">
            <a:avLst/>
          </a:prstGeom>
          <a:noFill/>
        </p:spPr>
        <p:txBody>
          <a:bodyPr wrap="none" rtlCol="0">
            <a:spAutoFit/>
          </a:bodyPr>
          <a:lstStyle/>
          <a:p>
            <a:r>
              <a:rPr lang="en-US" sz="1500" b="1" dirty="0">
                <a:latin typeface="Symbol" panose="05050102010706020507" pitchFamily="18" charset="2"/>
              </a:rPr>
              <a:t>b</a:t>
            </a:r>
          </a:p>
        </p:txBody>
      </p:sp>
      <p:sp>
        <p:nvSpPr>
          <p:cNvPr id="131" name="TextBox 130"/>
          <p:cNvSpPr txBox="1"/>
          <p:nvPr/>
        </p:nvSpPr>
        <p:spPr>
          <a:xfrm>
            <a:off x="5061086" y="2826427"/>
            <a:ext cx="354584" cy="415498"/>
          </a:xfrm>
          <a:prstGeom prst="rect">
            <a:avLst/>
          </a:prstGeom>
          <a:noFill/>
        </p:spPr>
        <p:txBody>
          <a:bodyPr wrap="none" rtlCol="0">
            <a:spAutoFit/>
          </a:bodyPr>
          <a:lstStyle/>
          <a:p>
            <a:r>
              <a:rPr lang="en-US" sz="2100" b="1" dirty="0">
                <a:latin typeface="Symbol" panose="05050102010706020507" pitchFamily="18" charset="2"/>
              </a:rPr>
              <a:t>a</a:t>
            </a:r>
          </a:p>
        </p:txBody>
      </p:sp>
      <p:cxnSp>
        <p:nvCxnSpPr>
          <p:cNvPr id="134" name="Straight Connector 133"/>
          <p:cNvCxnSpPr/>
          <p:nvPr/>
        </p:nvCxnSpPr>
        <p:spPr>
          <a:xfrm flipH="1">
            <a:off x="4683110" y="2820693"/>
            <a:ext cx="479406" cy="10014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5168383" y="2820694"/>
            <a:ext cx="2532883" cy="98919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502911" y="1370339"/>
            <a:ext cx="7881260" cy="369332"/>
          </a:xfrm>
          <a:prstGeom prst="rect">
            <a:avLst/>
          </a:prstGeom>
        </p:spPr>
        <p:txBody>
          <a:bodyPr wrap="none">
            <a:spAutoFit/>
          </a:bodyPr>
          <a:lstStyle/>
          <a:p>
            <a:pPr marL="257175" indent="-257175">
              <a:buFont typeface="Wingdings" panose="05000000000000000000" pitchFamily="2" charset="2"/>
              <a:buChar char="v"/>
            </a:pPr>
            <a:r>
              <a:rPr lang="en-US" sz="1800" dirty="0" err="1">
                <a:solidFill>
                  <a:prstClr val="black"/>
                </a:solidFill>
                <a:latin typeface="Times New Roman" panose="02020603050405020304" pitchFamily="18" charset="0"/>
                <a:cs typeface="Times New Roman" panose="02020603050405020304" pitchFamily="18" charset="0"/>
              </a:rPr>
              <a:t>Unitarity</a:t>
            </a:r>
            <a:r>
              <a:rPr lang="en-US" sz="1800" dirty="0">
                <a:solidFill>
                  <a:prstClr val="black"/>
                </a:solidFill>
                <a:latin typeface="Times New Roman" panose="02020603050405020304" pitchFamily="18" charset="0"/>
                <a:cs typeface="Times New Roman" panose="02020603050405020304" pitchFamily="18" charset="0"/>
              </a:rPr>
              <a:t> of </a:t>
            </a:r>
            <a:r>
              <a:rPr lang="en-US" sz="1800" b="1" dirty="0">
                <a:solidFill>
                  <a:prstClr val="black"/>
                </a:solidFill>
                <a:latin typeface="Times New Roman" panose="02020603050405020304" pitchFamily="18" charset="0"/>
                <a:cs typeface="Times New Roman" panose="02020603050405020304" pitchFamily="18" charset="0"/>
              </a:rPr>
              <a:t>V</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Triangles in complex plane</a:t>
            </a:r>
            <a:r>
              <a:rPr lang="en-US" sz="1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(5 others, incl. one for </a:t>
            </a:r>
            <a:r>
              <a:rPr lang="en-US" sz="1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t>
            </a:r>
            <a:r>
              <a:rPr lang="en-US" sz="1800" baseline="-25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a:t>
            </a:r>
            <a:r>
              <a:rPr lang="en-US" sz="1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decays)</a:t>
            </a:r>
            <a:endParaRPr lang="en-US" sz="1500" dirty="0"/>
          </a:p>
        </p:txBody>
      </p:sp>
      <p:grpSp>
        <p:nvGrpSpPr>
          <p:cNvPr id="29" name="Group 28"/>
          <p:cNvGrpSpPr/>
          <p:nvPr/>
        </p:nvGrpSpPr>
        <p:grpSpPr>
          <a:xfrm>
            <a:off x="1653927" y="2859467"/>
            <a:ext cx="3265113" cy="657125"/>
            <a:chOff x="173235" y="2669620"/>
            <a:chExt cx="4353484" cy="876167"/>
          </a:xfrm>
        </p:grpSpPr>
        <p:grpSp>
          <p:nvGrpSpPr>
            <p:cNvPr id="71" name="Group 70"/>
            <p:cNvGrpSpPr/>
            <p:nvPr/>
          </p:nvGrpSpPr>
          <p:grpSpPr>
            <a:xfrm>
              <a:off x="173235" y="2669620"/>
              <a:ext cx="4353484" cy="795337"/>
              <a:chOff x="-71027" y="3848718"/>
              <a:chExt cx="4353484" cy="795337"/>
            </a:xfrm>
          </p:grpSpPr>
          <p:cxnSp>
            <p:nvCxnSpPr>
              <p:cNvPr id="13" name="Straight Arrow Connector 12"/>
              <p:cNvCxnSpPr/>
              <p:nvPr/>
            </p:nvCxnSpPr>
            <p:spPr>
              <a:xfrm>
                <a:off x="1351076" y="4209087"/>
                <a:ext cx="2931381" cy="242247"/>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1" name="Object 10"/>
              <p:cNvGraphicFramePr>
                <a:graphicFrameLocks noChangeAspect="1"/>
              </p:cNvGraphicFramePr>
              <p:nvPr>
                <p:extLst/>
              </p:nvPr>
            </p:nvGraphicFramePr>
            <p:xfrm>
              <a:off x="-71027" y="3848718"/>
              <a:ext cx="1418192" cy="795337"/>
            </p:xfrm>
            <a:graphic>
              <a:graphicData uri="http://schemas.openxmlformats.org/presentationml/2006/ole">
                <mc:AlternateContent xmlns:mc="http://schemas.openxmlformats.org/markup-compatibility/2006">
                  <mc:Choice xmlns:v="urn:schemas-microsoft-com:vml" Requires="v">
                    <p:oleObj spid="_x0000_s1561" name="Equation" r:id="rId28" imgW="838080" imgH="469800" progId="Equation.DSMT4">
                      <p:embed/>
                    </p:oleObj>
                  </mc:Choice>
                  <mc:Fallback>
                    <p:oleObj name="Equation" r:id="rId28" imgW="838080" imgH="469800" progId="Equation.DSMT4">
                      <p:embed/>
                      <p:pic>
                        <p:nvPicPr>
                          <p:cNvPr id="0" name=""/>
                          <p:cNvPicPr/>
                          <p:nvPr/>
                        </p:nvPicPr>
                        <p:blipFill>
                          <a:blip r:embed="rId29"/>
                          <a:stretch>
                            <a:fillRect/>
                          </a:stretch>
                        </p:blipFill>
                        <p:spPr>
                          <a:xfrm>
                            <a:off x="-71027" y="3848718"/>
                            <a:ext cx="1418192" cy="795337"/>
                          </a:xfrm>
                          <a:prstGeom prst="rect">
                            <a:avLst/>
                          </a:prstGeom>
                          <a:solidFill>
                            <a:schemeClr val="bg1"/>
                          </a:solidFill>
                          <a:ln w="28575">
                            <a:solidFill>
                              <a:schemeClr val="tx1"/>
                            </a:solidFill>
                          </a:ln>
                        </p:spPr>
                      </p:pic>
                    </p:oleObj>
                  </mc:Fallback>
                </mc:AlternateContent>
              </a:graphicData>
            </a:graphic>
          </p:graphicFrame>
        </p:grpSp>
        <p:graphicFrame>
          <p:nvGraphicFramePr>
            <p:cNvPr id="21" name="Object 20"/>
            <p:cNvGraphicFramePr>
              <a:graphicFrameLocks noChangeAspect="1"/>
            </p:cNvGraphicFramePr>
            <p:nvPr>
              <p:extLst/>
            </p:nvPr>
          </p:nvGraphicFramePr>
          <p:xfrm>
            <a:off x="3412278" y="2807282"/>
            <a:ext cx="446990" cy="738505"/>
          </p:xfrm>
          <a:graphic>
            <a:graphicData uri="http://schemas.openxmlformats.org/presentationml/2006/ole">
              <mc:AlternateContent xmlns:mc="http://schemas.openxmlformats.org/markup-compatibility/2006">
                <mc:Choice xmlns:v="urn:schemas-microsoft-com:vml" Requires="v">
                  <p:oleObj spid="_x0000_s1562" name="Equation" r:id="rId30" imgW="291960" imgH="482400" progId="Equation.DSMT4">
                    <p:embed/>
                  </p:oleObj>
                </mc:Choice>
                <mc:Fallback>
                  <p:oleObj name="Equation" r:id="rId30" imgW="291960" imgH="482400" progId="Equation.DSMT4">
                    <p:embed/>
                    <p:pic>
                      <p:nvPicPr>
                        <p:cNvPr id="0" name=""/>
                        <p:cNvPicPr/>
                        <p:nvPr/>
                      </p:nvPicPr>
                      <p:blipFill>
                        <a:blip r:embed="rId31"/>
                        <a:stretch>
                          <a:fillRect/>
                        </a:stretch>
                      </p:blipFill>
                      <p:spPr>
                        <a:xfrm>
                          <a:off x="3412278" y="2807282"/>
                          <a:ext cx="446990" cy="738505"/>
                        </a:xfrm>
                        <a:prstGeom prst="rect">
                          <a:avLst/>
                        </a:prstGeom>
                        <a:solidFill>
                          <a:schemeClr val="bg1"/>
                        </a:solidFill>
                        <a:ln>
                          <a:solidFill>
                            <a:schemeClr val="tx1"/>
                          </a:solidFill>
                        </a:ln>
                      </p:spPr>
                    </p:pic>
                  </p:oleObj>
                </mc:Fallback>
              </mc:AlternateContent>
            </a:graphicData>
          </a:graphic>
        </p:graphicFrame>
      </p:grpSp>
      <p:grpSp>
        <p:nvGrpSpPr>
          <p:cNvPr id="31" name="Group 30"/>
          <p:cNvGrpSpPr/>
          <p:nvPr/>
        </p:nvGrpSpPr>
        <p:grpSpPr>
          <a:xfrm>
            <a:off x="6388644" y="2004573"/>
            <a:ext cx="3563361" cy="1284519"/>
            <a:chOff x="6486190" y="1529763"/>
            <a:chExt cx="4751148" cy="1712692"/>
          </a:xfrm>
        </p:grpSpPr>
        <p:cxnSp>
          <p:nvCxnSpPr>
            <p:cNvPr id="17" name="Straight Arrow Connector 16"/>
            <p:cNvCxnSpPr>
              <a:stCxn id="69" idx="1"/>
            </p:cNvCxnSpPr>
            <p:nvPr/>
          </p:nvCxnSpPr>
          <p:spPr>
            <a:xfrm flipH="1">
              <a:off x="6486190" y="2131191"/>
              <a:ext cx="2821696" cy="1045344"/>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527446" y="1600219"/>
              <a:ext cx="1577432" cy="1168468"/>
            </a:xfrm>
            <a:prstGeom prst="rect">
              <a:avLst/>
            </a:prstGeom>
          </p:spPr>
        </p:pic>
        <p:sp>
          <p:nvSpPr>
            <p:cNvPr id="69" name="Rounded Rectangle 68"/>
            <p:cNvSpPr/>
            <p:nvPr/>
          </p:nvSpPr>
          <p:spPr>
            <a:xfrm>
              <a:off x="9307886" y="1529763"/>
              <a:ext cx="1929452" cy="120285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aphicFrame>
          <p:nvGraphicFramePr>
            <p:cNvPr id="63" name="Object 62"/>
            <p:cNvGraphicFramePr>
              <a:graphicFrameLocks noChangeAspect="1"/>
            </p:cNvGraphicFramePr>
            <p:nvPr>
              <p:extLst/>
            </p:nvPr>
          </p:nvGraphicFramePr>
          <p:xfrm>
            <a:off x="6966248" y="2503950"/>
            <a:ext cx="446990" cy="738505"/>
          </p:xfrm>
          <a:graphic>
            <a:graphicData uri="http://schemas.openxmlformats.org/presentationml/2006/ole">
              <mc:AlternateContent xmlns:mc="http://schemas.openxmlformats.org/markup-compatibility/2006">
                <mc:Choice xmlns:v="urn:schemas-microsoft-com:vml" Requires="v">
                  <p:oleObj spid="_x0000_s1563" name="Equation" r:id="rId33" imgW="291960" imgH="482400" progId="Equation.DSMT4">
                    <p:embed/>
                  </p:oleObj>
                </mc:Choice>
                <mc:Fallback>
                  <p:oleObj name="Equation" r:id="rId33" imgW="291960" imgH="482400" progId="Equation.DSMT4">
                    <p:embed/>
                    <p:pic>
                      <p:nvPicPr>
                        <p:cNvPr id="0" name=""/>
                        <p:cNvPicPr/>
                        <p:nvPr/>
                      </p:nvPicPr>
                      <p:blipFill>
                        <a:blip r:embed="rId34"/>
                        <a:stretch>
                          <a:fillRect/>
                        </a:stretch>
                      </p:blipFill>
                      <p:spPr>
                        <a:xfrm>
                          <a:off x="6966248" y="2503950"/>
                          <a:ext cx="446990" cy="738505"/>
                        </a:xfrm>
                        <a:prstGeom prst="rect">
                          <a:avLst/>
                        </a:prstGeom>
                        <a:solidFill>
                          <a:schemeClr val="bg1"/>
                        </a:solidFill>
                        <a:ln>
                          <a:solidFill>
                            <a:schemeClr val="tx1"/>
                          </a:solidFill>
                        </a:ln>
                      </p:spPr>
                    </p:pic>
                  </p:oleObj>
                </mc:Fallback>
              </mc:AlternateContent>
            </a:graphicData>
          </a:graphic>
        </p:graphicFrame>
      </p:grpSp>
      <p:sp>
        <p:nvSpPr>
          <p:cNvPr id="61" name="Footer Placeholder 3"/>
          <p:cNvSpPr txBox="1">
            <a:spLocks/>
          </p:cNvSpPr>
          <p:nvPr/>
        </p:nvSpPr>
        <p:spPr bwMode="auto">
          <a:xfrm>
            <a:off x="8212847" y="225781"/>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66" name="Slide Number Placeholder 3"/>
          <p:cNvSpPr>
            <a:spLocks noGrp="1"/>
          </p:cNvSpPr>
          <p:nvPr>
            <p:ph type="sldNum" sz="quarter" idx="10"/>
          </p:nvPr>
        </p:nvSpPr>
        <p:spPr>
          <a:xfrm>
            <a:off x="8686800" y="6245225"/>
            <a:ext cx="1524000" cy="476250"/>
          </a:xfrm>
        </p:spPr>
        <p:txBody>
          <a:bodyPr/>
          <a:lstStyle/>
          <a:p>
            <a:pPr>
              <a:defRPr/>
            </a:pPr>
            <a:r>
              <a:rPr lang="en-US" altLang="x-none" dirty="0" smtClean="0"/>
              <a:t>86</a:t>
            </a:r>
            <a:endParaRPr lang="en-US" altLang="x-none" dirty="0"/>
          </a:p>
        </p:txBody>
      </p:sp>
      <p:sp>
        <p:nvSpPr>
          <p:cNvPr id="67"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a:t>
            </a:r>
            <a:r>
              <a:rPr lang="gl-ES" altLang="x-none" dirty="0" err="1" smtClean="0">
                <a:solidFill>
                  <a:srgbClr val="990033"/>
                </a:solidFill>
              </a:rPr>
              <a:t>Benasque</a:t>
            </a:r>
            <a:r>
              <a:rPr lang="gl-ES" altLang="x-none" dirty="0" smtClean="0">
                <a:solidFill>
                  <a:srgbClr val="990033"/>
                </a:solidFill>
              </a:rPr>
              <a:t>, </a:t>
            </a:r>
            <a:r>
              <a:rPr lang="gl-ES" altLang="x-none" dirty="0" err="1" smtClean="0">
                <a:solidFill>
                  <a:srgbClr val="990033"/>
                </a:solidFill>
              </a:rPr>
              <a:t>September</a:t>
            </a:r>
            <a:r>
              <a:rPr lang="gl-ES" altLang="x-none" dirty="0" smtClean="0">
                <a:solidFill>
                  <a:srgbClr val="990033"/>
                </a:solidFill>
              </a:rPr>
              <a:t> 8-10</a:t>
            </a:r>
            <a:endParaRPr lang="en-US" altLang="x-none" dirty="0"/>
          </a:p>
        </p:txBody>
      </p:sp>
      <p:sp>
        <p:nvSpPr>
          <p:cNvPr id="68"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62563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87</a:t>
            </a:fld>
            <a:endParaRPr lang="en-US" altLang="x-none"/>
          </a:p>
        </p:txBody>
      </p:sp>
      <p:sp>
        <p:nvSpPr>
          <p:cNvPr id="11" name="object 2"/>
          <p:cNvSpPr txBox="1"/>
          <p:nvPr/>
        </p:nvSpPr>
        <p:spPr>
          <a:xfrm>
            <a:off x="4697935" y="-9931"/>
            <a:ext cx="3554095" cy="474489"/>
          </a:xfrm>
          <a:prstGeom prst="rect">
            <a:avLst/>
          </a:prstGeom>
        </p:spPr>
        <p:txBody>
          <a:bodyPr vert="horz" wrap="square" lIns="0" tIns="0" rIns="0" bIns="0" rtlCol="0">
            <a:spAutoFit/>
          </a:bodyPr>
          <a:lstStyle/>
          <a:p>
            <a:pPr marL="12700">
              <a:lnSpc>
                <a:spcPts val="3690"/>
              </a:lnSpc>
            </a:pPr>
            <a:r>
              <a:rPr sz="3100" b="1" dirty="0">
                <a:solidFill>
                  <a:srgbClr val="A50021"/>
                </a:solidFill>
                <a:latin typeface="Arial"/>
                <a:cs typeface="Arial"/>
              </a:rPr>
              <a:t>QCD in t</a:t>
            </a:r>
            <a:r>
              <a:rPr sz="3100" b="1" spc="-5" dirty="0">
                <a:solidFill>
                  <a:srgbClr val="A50021"/>
                </a:solidFill>
                <a:latin typeface="Arial"/>
                <a:cs typeface="Arial"/>
              </a:rPr>
              <a:t>h</a:t>
            </a:r>
            <a:r>
              <a:rPr sz="3100" b="1" dirty="0">
                <a:solidFill>
                  <a:srgbClr val="A50021"/>
                </a:solidFill>
                <a:latin typeface="Arial"/>
                <a:cs typeface="Arial"/>
              </a:rPr>
              <a:t>e Decays</a:t>
            </a:r>
            <a:endParaRPr sz="3100" dirty="0">
              <a:latin typeface="Arial"/>
              <a:cs typeface="Arial"/>
            </a:endParaRPr>
          </a:p>
        </p:txBody>
      </p:sp>
      <p:sp>
        <p:nvSpPr>
          <p:cNvPr id="12" name="object 3"/>
          <p:cNvSpPr txBox="1"/>
          <p:nvPr/>
        </p:nvSpPr>
        <p:spPr>
          <a:xfrm>
            <a:off x="1703512" y="413371"/>
            <a:ext cx="8523436" cy="2769989"/>
          </a:xfrm>
          <a:prstGeom prst="rect">
            <a:avLst/>
          </a:prstGeom>
        </p:spPr>
        <p:txBody>
          <a:bodyPr vert="horz" wrap="square" lIns="0" tIns="0" rIns="0" bIns="0" rtlCol="0">
            <a:spAutoFit/>
          </a:bodyPr>
          <a:lstStyle/>
          <a:p>
            <a:pPr marL="355600" marR="5080" indent="-342900">
              <a:buFont typeface="Arial" charset="0"/>
              <a:buChar char="•"/>
            </a:pPr>
            <a:r>
              <a:rPr lang="en-US" spc="10" dirty="0">
                <a:solidFill>
                  <a:schemeClr val="tx1"/>
                </a:solidFill>
                <a:latin typeface="Arial"/>
                <a:cs typeface="Arial"/>
              </a:rPr>
              <a:t>Things are not as easy as one wishes.</a:t>
            </a:r>
          </a:p>
          <a:p>
            <a:pPr marL="355600" marR="5080" indent="-342900">
              <a:buFont typeface="Arial" charset="0"/>
              <a:buChar char="•"/>
            </a:pPr>
            <a:r>
              <a:rPr lang="en-US" dirty="0">
                <a:solidFill>
                  <a:schemeClr val="tx1"/>
                </a:solidFill>
                <a:latin typeface="Arial"/>
                <a:cs typeface="Arial"/>
              </a:rPr>
              <a:t>While studying the weak interaction we can not switch </a:t>
            </a:r>
            <a:r>
              <a:rPr lang="en-US" dirty="0" smtClean="0">
                <a:solidFill>
                  <a:schemeClr val="tx1"/>
                </a:solidFill>
                <a:latin typeface="Arial"/>
                <a:cs typeface="Arial"/>
              </a:rPr>
              <a:t>of </a:t>
            </a:r>
            <a:r>
              <a:rPr lang="en-US" dirty="0">
                <a:solidFill>
                  <a:schemeClr val="tx1"/>
                </a:solidFill>
                <a:latin typeface="Arial"/>
                <a:cs typeface="Arial"/>
              </a:rPr>
              <a:t>the strong interaction.</a:t>
            </a:r>
          </a:p>
          <a:p>
            <a:pPr marL="342900" indent="-342900">
              <a:buFont typeface="Arial" charset="0"/>
              <a:buChar char="•"/>
            </a:pPr>
            <a:r>
              <a:rPr lang="en-US" dirty="0">
                <a:solidFill>
                  <a:schemeClr val="tx1"/>
                </a:solidFill>
              </a:rPr>
              <a:t>Describe b</a:t>
            </a:r>
            <a:r>
              <a:rPr lang="is-IS" dirty="0">
                <a:solidFill>
                  <a:schemeClr val="tx1"/>
                </a:solidFill>
              </a:rPr>
              <a:t>→D</a:t>
            </a:r>
            <a:r>
              <a:rPr lang="en-US" dirty="0" err="1">
                <a:solidFill>
                  <a:schemeClr val="tx1"/>
                </a:solidFill>
              </a:rPr>
              <a:t>qq</a:t>
            </a:r>
            <a:r>
              <a:rPr lang="en-US" dirty="0">
                <a:solidFill>
                  <a:schemeClr val="tx1"/>
                </a:solidFill>
              </a:rPr>
              <a:t>, </a:t>
            </a:r>
            <a:r>
              <a:rPr lang="is-IS" dirty="0">
                <a:solidFill>
                  <a:schemeClr val="tx1"/>
                </a:solidFill>
              </a:rPr>
              <a:t>b → Dg, b → Dγ</a:t>
            </a:r>
            <a:r>
              <a:rPr lang="en-US" dirty="0">
                <a:solidFill>
                  <a:schemeClr val="tx1"/>
                </a:solidFill>
              </a:rPr>
              <a:t> transitions by an effective Hamiltonian. </a:t>
            </a:r>
          </a:p>
          <a:p>
            <a:pPr marL="342900" indent="-342900">
              <a:buFont typeface="Arial" charset="0"/>
              <a:buChar char="•"/>
            </a:pPr>
            <a:r>
              <a:rPr lang="en-US" dirty="0">
                <a:solidFill>
                  <a:schemeClr val="tx1"/>
                </a:solidFill>
              </a:rPr>
              <a:t>Long distance effects are  absorbed in the definition of the operators O</a:t>
            </a:r>
            <a:r>
              <a:rPr lang="en-US" baseline="-25000" dirty="0">
                <a:solidFill>
                  <a:schemeClr val="tx1"/>
                </a:solidFill>
              </a:rPr>
              <a:t>i</a:t>
            </a:r>
            <a:r>
              <a:rPr lang="en-US" dirty="0">
                <a:solidFill>
                  <a:schemeClr val="tx1"/>
                </a:solidFill>
              </a:rPr>
              <a:t>, while the short distance interactions are condensed in the Wilson coefficients C</a:t>
            </a:r>
            <a:r>
              <a:rPr lang="en-US" baseline="-25000" dirty="0">
                <a:solidFill>
                  <a:schemeClr val="tx1"/>
                </a:solidFill>
              </a:rPr>
              <a:t>i</a:t>
            </a:r>
            <a:r>
              <a:rPr lang="en-US" dirty="0">
                <a:solidFill>
                  <a:schemeClr val="tx1"/>
                </a:solidFill>
              </a:rPr>
              <a:t>. </a:t>
            </a:r>
          </a:p>
          <a:p>
            <a:pPr marL="12700" marR="5080"/>
            <a:endParaRPr dirty="0">
              <a:solidFill>
                <a:schemeClr val="tx1"/>
              </a:solidFill>
              <a:latin typeface="Arial"/>
              <a:cs typeface="Arial"/>
            </a:endParaRPr>
          </a:p>
        </p:txBody>
      </p:sp>
      <p:sp>
        <p:nvSpPr>
          <p:cNvPr id="13" name="object 4"/>
          <p:cNvSpPr/>
          <p:nvPr/>
        </p:nvSpPr>
        <p:spPr>
          <a:xfrm>
            <a:off x="2435548" y="3573016"/>
            <a:ext cx="2724348" cy="2551514"/>
          </a:xfrm>
          <a:prstGeom prst="rect">
            <a:avLst/>
          </a:prstGeom>
          <a:blipFill>
            <a:blip r:embed="rId2" cstate="print"/>
            <a:stretch>
              <a:fillRect/>
            </a:stretch>
          </a:blipFill>
        </p:spPr>
        <p:txBody>
          <a:bodyPr wrap="square" lIns="0" tIns="0" rIns="0" bIns="0" rtlCol="0"/>
          <a:lstStyle/>
          <a:p>
            <a:endParaRPr/>
          </a:p>
        </p:txBody>
      </p:sp>
      <p:sp>
        <p:nvSpPr>
          <p:cNvPr id="14" name="object 5"/>
          <p:cNvSpPr/>
          <p:nvPr/>
        </p:nvSpPr>
        <p:spPr>
          <a:xfrm>
            <a:off x="5649940" y="3573016"/>
            <a:ext cx="3494061" cy="2505626"/>
          </a:xfrm>
          <a:prstGeom prst="rect">
            <a:avLst/>
          </a:prstGeom>
          <a:blipFill>
            <a:blip r:embed="rId3" cstate="print"/>
            <a:stretch>
              <a:fillRect/>
            </a:stretch>
          </a:blipFill>
        </p:spPr>
        <p:txBody>
          <a:bodyPr wrap="square" lIns="0" tIns="0" rIns="0" bIns="0" rtlCol="0"/>
          <a:lstStyle/>
          <a:p>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6634" y="2897468"/>
            <a:ext cx="6876694" cy="692478"/>
          </a:xfrm>
          <a:prstGeom prst="rect">
            <a:avLst/>
          </a:prstGeom>
        </p:spPr>
      </p:pic>
      <p:sp>
        <p:nvSpPr>
          <p:cNvPr id="16"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7"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3646257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8389041" y="4472285"/>
            <a:ext cx="2300743" cy="1534053"/>
            <a:chOff x="9221121" y="4820045"/>
            <a:chExt cx="3067658" cy="2045404"/>
          </a:xfrm>
        </p:grpSpPr>
        <p:pic>
          <p:nvPicPr>
            <p:cNvPr id="49" name="Picture 48"/>
            <p:cNvPicPr>
              <a:picLocks noChangeAspect="1"/>
            </p:cNvPicPr>
            <p:nvPr/>
          </p:nvPicPr>
          <p:blipFill rotWithShape="1">
            <a:blip r:embed="rId4"/>
            <a:srcRect r="3804"/>
            <a:stretch/>
          </p:blipFill>
          <p:spPr>
            <a:xfrm>
              <a:off x="9221121" y="4957499"/>
              <a:ext cx="2956539" cy="1907950"/>
            </a:xfrm>
            <a:prstGeom prst="rect">
              <a:avLst/>
            </a:prstGeom>
          </p:spPr>
        </p:pic>
        <p:sp>
          <p:nvSpPr>
            <p:cNvPr id="69" name="Rectangle 68"/>
            <p:cNvSpPr/>
            <p:nvPr/>
          </p:nvSpPr>
          <p:spPr>
            <a:xfrm>
              <a:off x="11187623" y="4820045"/>
              <a:ext cx="1101156" cy="307776"/>
            </a:xfrm>
            <a:prstGeom prst="rect">
              <a:avLst/>
            </a:prstGeom>
          </p:spPr>
          <p:txBody>
            <a:bodyPr wrap="none">
              <a:spAutoFit/>
            </a:bodyPr>
            <a:lstStyle/>
            <a:p>
              <a:r>
                <a:rPr lang="en-US" sz="900" b="1" dirty="0">
                  <a:latin typeface="Times New Roman" panose="02020603050405020304" pitchFamily="18" charset="0"/>
                </a:rPr>
                <a:t>PRD95, 2017</a:t>
              </a:r>
              <a:endParaRPr lang="en-US" sz="900" b="1" dirty="0"/>
            </a:p>
          </p:txBody>
        </p:sp>
      </p:grpSp>
      <p:sp>
        <p:nvSpPr>
          <p:cNvPr id="2" name="Title 1"/>
          <p:cNvSpPr>
            <a:spLocks noGrp="1"/>
          </p:cNvSpPr>
          <p:nvPr>
            <p:ph type="title"/>
          </p:nvPr>
        </p:nvSpPr>
        <p:spPr>
          <a:xfrm>
            <a:off x="962314" y="208601"/>
            <a:ext cx="6175682" cy="463323"/>
          </a:xfrm>
        </p:spPr>
        <p:txBody>
          <a:bodyPr>
            <a:normAutofit/>
          </a:bodyPr>
          <a:lstStyle/>
          <a:p>
            <a:r>
              <a:rPr lang="en-US" sz="2400" b="1" dirty="0">
                <a:solidFill>
                  <a:srgbClr val="C00000"/>
                </a:solidFill>
              </a:rPr>
              <a:t>Clean SM measurements -- |</a:t>
            </a:r>
            <a:r>
              <a:rPr lang="en-US" sz="2400" b="1" dirty="0" err="1">
                <a:solidFill>
                  <a:srgbClr val="C00000"/>
                </a:solidFill>
              </a:rPr>
              <a:t>V</a:t>
            </a:r>
            <a:r>
              <a:rPr lang="en-US" sz="2400" b="1" baseline="-25000" dirty="0" err="1">
                <a:solidFill>
                  <a:srgbClr val="C00000"/>
                </a:solidFill>
              </a:rPr>
              <a:t>ub</a:t>
            </a:r>
            <a:r>
              <a:rPr lang="en-US" sz="2400" b="1" dirty="0">
                <a:solidFill>
                  <a:srgbClr val="C00000"/>
                </a:solidFill>
              </a:rPr>
              <a:t>/</a:t>
            </a:r>
            <a:r>
              <a:rPr lang="en-US" sz="2400" b="1" dirty="0" err="1">
                <a:solidFill>
                  <a:srgbClr val="C00000"/>
                </a:solidFill>
              </a:rPr>
              <a:t>V</a:t>
            </a:r>
            <a:r>
              <a:rPr lang="en-US" sz="2400" b="1" baseline="-25000" dirty="0" err="1">
                <a:solidFill>
                  <a:srgbClr val="C00000"/>
                </a:solidFill>
              </a:rPr>
              <a:t>cb</a:t>
            </a:r>
            <a:r>
              <a:rPr lang="en-US" sz="2400" b="1" dirty="0">
                <a:solidFill>
                  <a:srgbClr val="C00000"/>
                </a:solidFill>
              </a:rPr>
              <a:t>|</a:t>
            </a:r>
          </a:p>
        </p:txBody>
      </p:sp>
      <p:grpSp>
        <p:nvGrpSpPr>
          <p:cNvPr id="31" name="Group 30"/>
          <p:cNvGrpSpPr/>
          <p:nvPr/>
        </p:nvGrpSpPr>
        <p:grpSpPr>
          <a:xfrm>
            <a:off x="1409558" y="1523380"/>
            <a:ext cx="2890635" cy="984823"/>
            <a:chOff x="3457483" y="1774636"/>
            <a:chExt cx="5265966" cy="1762326"/>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792" t="67778" r="53332" b="12222"/>
            <a:stretch/>
          </p:blipFill>
          <p:spPr>
            <a:xfrm>
              <a:off x="3733544" y="1774636"/>
              <a:ext cx="4684864" cy="1762326"/>
            </a:xfrm>
            <a:prstGeom prst="rect">
              <a:avLst/>
            </a:prstGeom>
          </p:spPr>
        </p:pic>
        <p:sp>
          <p:nvSpPr>
            <p:cNvPr id="28" name="Rectangle 27"/>
            <p:cNvSpPr/>
            <p:nvPr/>
          </p:nvSpPr>
          <p:spPr>
            <a:xfrm rot="1068286">
              <a:off x="6778740" y="2353455"/>
              <a:ext cx="393540" cy="202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TextBox 26"/>
            <p:cNvSpPr txBox="1"/>
            <p:nvPr/>
          </p:nvSpPr>
          <p:spPr>
            <a:xfrm rot="587624">
              <a:off x="6191063" y="2092522"/>
              <a:ext cx="827012" cy="495686"/>
            </a:xfrm>
            <a:prstGeom prst="rect">
              <a:avLst/>
            </a:prstGeom>
            <a:noFill/>
          </p:spPr>
          <p:txBody>
            <a:bodyPr wrap="none" rtlCol="0">
              <a:spAutoFit/>
            </a:bodyPr>
            <a:lstStyle/>
            <a:p>
              <a:r>
                <a:rPr lang="en-US" sz="1200" b="1" i="1" dirty="0">
                  <a:solidFill>
                    <a:srgbClr val="FF0000"/>
                  </a:solidFill>
                  <a:latin typeface="Times New Roman" panose="02020603050405020304" pitchFamily="18" charset="0"/>
                </a:rPr>
                <a:t>u </a:t>
              </a:r>
              <a:r>
                <a:rPr lang="en-US" sz="1200" b="1" i="1" dirty="0">
                  <a:latin typeface="Times New Roman" panose="02020603050405020304" pitchFamily="18" charset="0"/>
                </a:rPr>
                <a:t>,</a:t>
              </a:r>
              <a:r>
                <a:rPr lang="en-US" sz="1200" b="1" i="1" dirty="0">
                  <a:solidFill>
                    <a:srgbClr val="FF0000"/>
                  </a:solidFill>
                  <a:latin typeface="Times New Roman" panose="02020603050405020304" pitchFamily="18" charset="0"/>
                </a:rPr>
                <a:t> </a:t>
              </a:r>
              <a:r>
                <a:rPr lang="en-US" sz="1200" b="1" i="1" dirty="0">
                  <a:solidFill>
                    <a:srgbClr val="0000FF"/>
                  </a:solidFill>
                  <a:latin typeface="Times New Roman" panose="02020603050405020304" pitchFamily="18" charset="0"/>
                </a:rPr>
                <a:t>c</a:t>
              </a:r>
            </a:p>
          </p:txBody>
        </p:sp>
        <p:graphicFrame>
          <p:nvGraphicFramePr>
            <p:cNvPr id="29" name="Object 28"/>
            <p:cNvGraphicFramePr>
              <a:graphicFrameLocks noChangeAspect="1"/>
            </p:cNvGraphicFramePr>
            <p:nvPr>
              <p:extLst/>
            </p:nvPr>
          </p:nvGraphicFramePr>
          <p:xfrm>
            <a:off x="7499708" y="2538029"/>
            <a:ext cx="1223741" cy="904999"/>
          </p:xfrm>
          <a:graphic>
            <a:graphicData uri="http://schemas.openxmlformats.org/presentationml/2006/ole">
              <mc:AlternateContent xmlns:mc="http://schemas.openxmlformats.org/markup-compatibility/2006">
                <mc:Choice xmlns:v="urn:schemas-microsoft-com:vml" Requires="v">
                  <p:oleObj spid="_x0000_s25095" name="Equation" r:id="rId6" imgW="634680" imgH="469800" progId="Equation.DSMT4">
                    <p:embed/>
                  </p:oleObj>
                </mc:Choice>
                <mc:Fallback>
                  <p:oleObj name="Equation" r:id="rId6" imgW="634680" imgH="469800" progId="Equation.DSMT4">
                    <p:embed/>
                    <p:pic>
                      <p:nvPicPr>
                        <p:cNvPr id="0" name=""/>
                        <p:cNvPicPr/>
                        <p:nvPr/>
                      </p:nvPicPr>
                      <p:blipFill>
                        <a:blip r:embed="rId7"/>
                        <a:stretch>
                          <a:fillRect/>
                        </a:stretch>
                      </p:blipFill>
                      <p:spPr>
                        <a:xfrm>
                          <a:off x="7499708" y="2538029"/>
                          <a:ext cx="1223741" cy="904999"/>
                        </a:xfrm>
                        <a:prstGeom prst="rect">
                          <a:avLst/>
                        </a:prstGeom>
                        <a:solidFill>
                          <a:schemeClr val="bg1"/>
                        </a:solidFill>
                      </p:spPr>
                    </p:pic>
                  </p:oleObj>
                </mc:Fallback>
              </mc:AlternateContent>
            </a:graphicData>
          </a:graphic>
        </p:graphicFrame>
        <p:graphicFrame>
          <p:nvGraphicFramePr>
            <p:cNvPr id="30" name="Object 29"/>
            <p:cNvGraphicFramePr>
              <a:graphicFrameLocks noChangeAspect="1"/>
            </p:cNvGraphicFramePr>
            <p:nvPr>
              <p:extLst/>
            </p:nvPr>
          </p:nvGraphicFramePr>
          <p:xfrm>
            <a:off x="3457483" y="2485964"/>
            <a:ext cx="439274" cy="477657"/>
          </p:xfrm>
          <a:graphic>
            <a:graphicData uri="http://schemas.openxmlformats.org/presentationml/2006/ole">
              <mc:AlternateContent xmlns:mc="http://schemas.openxmlformats.org/markup-compatibility/2006">
                <mc:Choice xmlns:v="urn:schemas-microsoft-com:vml" Requires="v">
                  <p:oleObj spid="_x0000_s25096" name="Equation" r:id="rId8" imgW="152280" imgH="164880" progId="Equation.DSMT4">
                    <p:embed/>
                  </p:oleObj>
                </mc:Choice>
                <mc:Fallback>
                  <p:oleObj name="Equation" r:id="rId8" imgW="152280" imgH="164880" progId="Equation.DSMT4">
                    <p:embed/>
                    <p:pic>
                      <p:nvPicPr>
                        <p:cNvPr id="0" name=""/>
                        <p:cNvPicPr/>
                        <p:nvPr/>
                      </p:nvPicPr>
                      <p:blipFill>
                        <a:blip r:embed="rId9"/>
                        <a:stretch>
                          <a:fillRect/>
                        </a:stretch>
                      </p:blipFill>
                      <p:spPr>
                        <a:xfrm>
                          <a:off x="3457483" y="2485964"/>
                          <a:ext cx="439274" cy="477657"/>
                        </a:xfrm>
                        <a:prstGeom prst="rect">
                          <a:avLst/>
                        </a:prstGeom>
                        <a:solidFill>
                          <a:schemeClr val="bg1"/>
                        </a:solidFill>
                      </p:spPr>
                    </p:pic>
                  </p:oleObj>
                </mc:Fallback>
              </mc:AlternateContent>
            </a:graphicData>
          </a:graphic>
        </p:graphicFrame>
      </p:grpSp>
      <p:graphicFrame>
        <p:nvGraphicFramePr>
          <p:cNvPr id="33" name="Object 32"/>
          <p:cNvGraphicFramePr>
            <a:graphicFrameLocks noChangeAspect="1"/>
          </p:cNvGraphicFramePr>
          <p:nvPr>
            <p:extLst>
              <p:ext uri="{D42A27DB-BD31-4B8C-83A1-F6EECF244321}">
                <p14:modId xmlns:p14="http://schemas.microsoft.com/office/powerpoint/2010/main" val="482262809"/>
              </p:ext>
            </p:extLst>
          </p:nvPr>
        </p:nvGraphicFramePr>
        <p:xfrm>
          <a:off x="1358152" y="2594260"/>
          <a:ext cx="2692003" cy="528638"/>
        </p:xfrm>
        <a:graphic>
          <a:graphicData uri="http://schemas.openxmlformats.org/presentationml/2006/ole">
            <mc:AlternateContent xmlns:mc="http://schemas.openxmlformats.org/markup-compatibility/2006">
              <mc:Choice xmlns:v="urn:schemas-microsoft-com:vml" Requires="v">
                <p:oleObj spid="_x0000_s25097" name="Equation" r:id="rId10" imgW="2133360" imgH="419040" progId="Equation.DSMT4">
                  <p:embed/>
                </p:oleObj>
              </mc:Choice>
              <mc:Fallback>
                <p:oleObj name="Equation" r:id="rId10" imgW="2133360" imgH="419040" progId="Equation.DSMT4">
                  <p:embed/>
                  <p:pic>
                    <p:nvPicPr>
                      <p:cNvPr id="0" name=""/>
                      <p:cNvPicPr/>
                      <p:nvPr/>
                    </p:nvPicPr>
                    <p:blipFill>
                      <a:blip r:embed="rId11"/>
                      <a:stretch>
                        <a:fillRect/>
                      </a:stretch>
                    </p:blipFill>
                    <p:spPr>
                      <a:xfrm>
                        <a:off x="1358152" y="2594260"/>
                        <a:ext cx="2692003" cy="528638"/>
                      </a:xfrm>
                      <a:prstGeom prst="rect">
                        <a:avLst/>
                      </a:prstGeom>
                      <a:ln>
                        <a:solidFill>
                          <a:schemeClr val="tx1"/>
                        </a:solidFill>
                      </a:ln>
                    </p:spPr>
                  </p:pic>
                </p:oleObj>
              </mc:Fallback>
            </mc:AlternateContent>
          </a:graphicData>
        </a:graphic>
      </p:graphicFrame>
      <p:sp>
        <p:nvSpPr>
          <p:cNvPr id="35" name="TextBox 34"/>
          <p:cNvSpPr txBox="1"/>
          <p:nvPr/>
        </p:nvSpPr>
        <p:spPr>
          <a:xfrm>
            <a:off x="2008796" y="3277726"/>
            <a:ext cx="1475084" cy="553998"/>
          </a:xfrm>
          <a:prstGeom prst="rect">
            <a:avLst/>
          </a:prstGeom>
          <a:noFill/>
        </p:spPr>
        <p:txBody>
          <a:bodyPr wrap="none" rtlCol="0">
            <a:spAutoFit/>
          </a:bodyPr>
          <a:lstStyle/>
          <a:p>
            <a:pPr algn="ctr"/>
            <a:r>
              <a:rPr lang="en-US" sz="1500" dirty="0">
                <a:latin typeface="Times New Roman" panose="02020603050405020304" pitchFamily="18" charset="0"/>
              </a:rPr>
              <a:t>Need FF(q</a:t>
            </a:r>
            <a:r>
              <a:rPr lang="en-US" sz="1500" baseline="30000" dirty="0">
                <a:latin typeface="Times New Roman" panose="02020603050405020304" pitchFamily="18" charset="0"/>
              </a:rPr>
              <a:t>2 </a:t>
            </a:r>
            <a:r>
              <a:rPr lang="en-US" sz="1500" dirty="0">
                <a:latin typeface="Times New Roman" panose="02020603050405020304" pitchFamily="18" charset="0"/>
              </a:rPr>
              <a:t>= 0) </a:t>
            </a:r>
            <a:br>
              <a:rPr lang="en-US" sz="1500" dirty="0">
                <a:latin typeface="Times New Roman" panose="02020603050405020304" pitchFamily="18" charset="0"/>
              </a:rPr>
            </a:br>
            <a:r>
              <a:rPr lang="en-US" sz="1500" dirty="0">
                <a:latin typeface="Times New Roman" panose="02020603050405020304" pitchFamily="18" charset="0"/>
              </a:rPr>
              <a:t>from LQCD</a:t>
            </a:r>
          </a:p>
        </p:txBody>
      </p:sp>
      <p:sp>
        <p:nvSpPr>
          <p:cNvPr id="36" name="Oval 35"/>
          <p:cNvSpPr/>
          <p:nvPr/>
        </p:nvSpPr>
        <p:spPr>
          <a:xfrm>
            <a:off x="2586468" y="1805229"/>
            <a:ext cx="68580" cy="68580"/>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TextBox 36"/>
          <p:cNvSpPr txBox="1"/>
          <p:nvPr/>
        </p:nvSpPr>
        <p:spPr>
          <a:xfrm>
            <a:off x="2261044" y="1570749"/>
            <a:ext cx="429926" cy="323165"/>
          </a:xfrm>
          <a:prstGeom prst="rect">
            <a:avLst/>
          </a:prstGeom>
          <a:noFill/>
        </p:spPr>
        <p:txBody>
          <a:bodyPr wrap="none" rtlCol="0">
            <a:spAutoFit/>
          </a:bodyPr>
          <a:lstStyle/>
          <a:p>
            <a:r>
              <a:rPr lang="en-US" sz="1500" i="1" dirty="0" err="1">
                <a:solidFill>
                  <a:srgbClr val="FF00FF"/>
                </a:solidFill>
                <a:latin typeface="Times New Roman" panose="02020603050405020304" pitchFamily="18" charset="0"/>
              </a:rPr>
              <a:t>V</a:t>
            </a:r>
            <a:r>
              <a:rPr lang="en-US" sz="1500" i="1" baseline="-25000" dirty="0" err="1">
                <a:solidFill>
                  <a:srgbClr val="FF00FF"/>
                </a:solidFill>
                <a:latin typeface="Times New Roman" panose="02020603050405020304" pitchFamily="18" charset="0"/>
              </a:rPr>
              <a:t>qb</a:t>
            </a:r>
            <a:endParaRPr lang="en-US" sz="1500" i="1" baseline="-25000" dirty="0">
              <a:solidFill>
                <a:srgbClr val="FF00FF"/>
              </a:solidFill>
              <a:latin typeface="Times New Roman" panose="02020603050405020304" pitchFamily="18" charset="0"/>
            </a:endParaRPr>
          </a:p>
        </p:txBody>
      </p:sp>
      <p:sp>
        <p:nvSpPr>
          <p:cNvPr id="38" name="Right Brace 37"/>
          <p:cNvSpPr/>
          <p:nvPr/>
        </p:nvSpPr>
        <p:spPr>
          <a:xfrm rot="5400000">
            <a:off x="2657331" y="2858041"/>
            <a:ext cx="120069" cy="691491"/>
          </a:xfrm>
          <a:prstGeom prst="rightBrace">
            <a:avLst>
              <a:gd name="adj1" fmla="val 7782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39" name="TextBox 38"/>
          <p:cNvSpPr txBox="1"/>
          <p:nvPr/>
        </p:nvSpPr>
        <p:spPr>
          <a:xfrm>
            <a:off x="1270941" y="1135465"/>
            <a:ext cx="2108269" cy="415498"/>
          </a:xfrm>
          <a:prstGeom prst="rect">
            <a:avLst/>
          </a:prstGeom>
          <a:noFill/>
        </p:spPr>
        <p:txBody>
          <a:bodyPr wrap="none" rtlCol="0">
            <a:spAutoFit/>
          </a:bodyPr>
          <a:lstStyle/>
          <a:p>
            <a:r>
              <a:rPr lang="en-US" sz="2100" b="1" dirty="0">
                <a:solidFill>
                  <a:srgbClr val="FF0000"/>
                </a:solidFill>
                <a:latin typeface="Times New Roman" panose="02020603050405020304" pitchFamily="18" charset="0"/>
              </a:rPr>
              <a:t>Exclusive decays</a:t>
            </a:r>
          </a:p>
        </p:txBody>
      </p:sp>
      <p:sp>
        <p:nvSpPr>
          <p:cNvPr id="40" name="TextBox 39"/>
          <p:cNvSpPr txBox="1"/>
          <p:nvPr/>
        </p:nvSpPr>
        <p:spPr>
          <a:xfrm>
            <a:off x="1199456" y="4076866"/>
            <a:ext cx="3081293" cy="1107996"/>
          </a:xfrm>
          <a:prstGeom prst="rect">
            <a:avLst/>
          </a:prstGeom>
          <a:noFill/>
        </p:spPr>
        <p:txBody>
          <a:bodyPr wrap="none" rtlCol="0">
            <a:spAutoFit/>
          </a:bodyPr>
          <a:lstStyle/>
          <a:p>
            <a:r>
              <a:rPr lang="en-US" sz="2100" b="1" dirty="0">
                <a:solidFill>
                  <a:srgbClr val="FF0000"/>
                </a:solidFill>
                <a:latin typeface="Times New Roman" panose="02020603050405020304" pitchFamily="18" charset="0"/>
              </a:rPr>
              <a:t> Inclusive decays: </a:t>
            </a:r>
            <a:r>
              <a:rPr lang="en-US" sz="2100" dirty="0" err="1">
                <a:solidFill>
                  <a:srgbClr val="FF0000"/>
                </a:solidFill>
                <a:latin typeface="Times New Roman" panose="02020603050405020304" pitchFamily="18" charset="0"/>
              </a:rPr>
              <a:t>b</a:t>
            </a:r>
            <a:r>
              <a:rPr lang="en-US" sz="2100" dirty="0" err="1">
                <a:solidFill>
                  <a:srgbClr val="FF0000"/>
                </a:solidFill>
                <a:latin typeface="Times New Roman" panose="02020603050405020304" pitchFamily="18" charset="0"/>
                <a:sym typeface="Wingdings" panose="05000000000000000000" pitchFamily="2" charset="2"/>
              </a:rPr>
              <a:t>X</a:t>
            </a:r>
            <a:r>
              <a:rPr lang="en-US" sz="2100" dirty="0" err="1">
                <a:solidFill>
                  <a:srgbClr val="FF0000"/>
                </a:solidFill>
                <a:latin typeface="Script MT Bold" panose="03040602040607080904" pitchFamily="66" charset="0"/>
                <a:sym typeface="Wingdings" panose="05000000000000000000" pitchFamily="2" charset="2"/>
              </a:rPr>
              <a:t>l</a:t>
            </a:r>
            <a:r>
              <a:rPr lang="en-US" sz="2100" dirty="0" err="1">
                <a:solidFill>
                  <a:srgbClr val="FF0000"/>
                </a:solidFill>
                <a:latin typeface="Symbol" panose="05050102010706020507" pitchFamily="18" charset="2"/>
                <a:sym typeface="Wingdings" panose="05000000000000000000" pitchFamily="2" charset="2"/>
              </a:rPr>
              <a:t>n</a:t>
            </a:r>
            <a:endParaRPr lang="en-US" sz="2100" dirty="0">
              <a:solidFill>
                <a:srgbClr val="FF0000"/>
              </a:solidFill>
              <a:latin typeface="Symbol" panose="05050102010706020507" pitchFamily="18" charset="2"/>
              <a:sym typeface="Wingdings" panose="05000000000000000000" pitchFamily="2" charset="2"/>
            </a:endParaRPr>
          </a:p>
          <a:p>
            <a:pPr marL="296466" indent="-211931">
              <a:buFont typeface="Wingdings" panose="05000000000000000000" pitchFamily="2" charset="2"/>
              <a:buChar char="q"/>
            </a:pPr>
            <a:r>
              <a:rPr lang="en-US" sz="1500" dirty="0">
                <a:latin typeface="Times New Roman" panose="02020603050405020304" pitchFamily="18" charset="0"/>
                <a:sym typeface="Wingdings" panose="05000000000000000000" pitchFamily="2" charset="2"/>
              </a:rPr>
              <a:t>Inclusive properties e.g., </a:t>
            </a:r>
            <a:r>
              <a:rPr lang="en-US" sz="1500" dirty="0" err="1">
                <a:latin typeface="Times New Roman" panose="02020603050405020304" pitchFamily="18" charset="0"/>
                <a:sym typeface="Wingdings" panose="05000000000000000000" pitchFamily="2" charset="2"/>
              </a:rPr>
              <a:t>p</a:t>
            </a:r>
            <a:r>
              <a:rPr lang="en-US" sz="1500" baseline="-25000" dirty="0" err="1">
                <a:latin typeface="Script MT Bold" panose="03040602040607080904" pitchFamily="66" charset="0"/>
                <a:sym typeface="Wingdings" panose="05000000000000000000" pitchFamily="2" charset="2"/>
              </a:rPr>
              <a:t>l</a:t>
            </a:r>
            <a:endParaRPr lang="en-US" sz="1500" dirty="0">
              <a:latin typeface="Times New Roman" panose="02020603050405020304" pitchFamily="18" charset="0"/>
              <a:sym typeface="Wingdings" panose="05000000000000000000" pitchFamily="2" charset="2"/>
            </a:endParaRPr>
          </a:p>
          <a:p>
            <a:pPr marL="296466" indent="-211931">
              <a:buFont typeface="Wingdings" panose="05000000000000000000" pitchFamily="2" charset="2"/>
              <a:buChar char="q"/>
            </a:pPr>
            <a:r>
              <a:rPr lang="en-US" sz="1500" b="1" dirty="0">
                <a:latin typeface="Times New Roman" panose="02020603050405020304" pitchFamily="18" charset="0"/>
                <a:sym typeface="Wingdings" panose="05000000000000000000" pitchFamily="2" charset="2"/>
              </a:rPr>
              <a:t>Theory</a:t>
            </a:r>
            <a:r>
              <a:rPr lang="en-US" sz="1500" dirty="0">
                <a:latin typeface="Times New Roman" panose="02020603050405020304" pitchFamily="18" charset="0"/>
                <a:sym typeface="Wingdings" panose="05000000000000000000" pitchFamily="2" charset="2"/>
              </a:rPr>
              <a:t> input to </a:t>
            </a:r>
            <a:r>
              <a:rPr lang="en-US" sz="1500" b="1" dirty="0">
                <a:latin typeface="Times New Roman" panose="02020603050405020304" pitchFamily="18" charset="0"/>
                <a:sym typeface="Wingdings" panose="05000000000000000000" pitchFamily="2" charset="2"/>
              </a:rPr>
              <a:t>extrapolate</a:t>
            </a:r>
            <a:r>
              <a:rPr lang="en-US" sz="1500" dirty="0">
                <a:latin typeface="Times New Roman" panose="02020603050405020304" pitchFamily="18" charset="0"/>
                <a:sym typeface="Wingdings" panose="05000000000000000000" pitchFamily="2" charset="2"/>
              </a:rPr>
              <a:t> to </a:t>
            </a:r>
            <a:br>
              <a:rPr lang="en-US" sz="1500" dirty="0">
                <a:latin typeface="Times New Roman" panose="02020603050405020304" pitchFamily="18" charset="0"/>
                <a:sym typeface="Wingdings" panose="05000000000000000000" pitchFamily="2" charset="2"/>
              </a:rPr>
            </a:br>
            <a:r>
              <a:rPr lang="en-US" sz="1500" dirty="0">
                <a:latin typeface="Times New Roman" panose="02020603050405020304" pitchFamily="18" charset="0"/>
                <a:sym typeface="Wingdings" panose="05000000000000000000" pitchFamily="2" charset="2"/>
              </a:rPr>
              <a:t>full phase space, </a:t>
            </a:r>
            <a:r>
              <a:rPr lang="en-US" sz="1500" dirty="0" err="1">
                <a:latin typeface="Times New Roman" panose="02020603050405020304" pitchFamily="18" charset="0"/>
                <a:sym typeface="Wingdings" panose="05000000000000000000" pitchFamily="2" charset="2"/>
              </a:rPr>
              <a:t>esp</a:t>
            </a:r>
            <a:r>
              <a:rPr lang="en-US" sz="1500" dirty="0">
                <a:latin typeface="Times New Roman" panose="02020603050405020304" pitchFamily="18" charset="0"/>
                <a:sym typeface="Wingdings" panose="05000000000000000000" pitchFamily="2" charset="2"/>
              </a:rPr>
              <a:t> for X</a:t>
            </a:r>
            <a:r>
              <a:rPr lang="en-US" sz="1800" baseline="-25000" dirty="0">
                <a:latin typeface="Times New Roman" panose="02020603050405020304" pitchFamily="18" charset="0"/>
                <a:sym typeface="Wingdings" panose="05000000000000000000" pitchFamily="2" charset="2"/>
              </a:rPr>
              <a:t>u</a:t>
            </a:r>
            <a:r>
              <a:rPr lang="en-US" sz="1500" dirty="0">
                <a:latin typeface="Times New Roman" panose="02020603050405020304" pitchFamily="18" charset="0"/>
                <a:sym typeface="Wingdings" panose="05000000000000000000" pitchFamily="2" charset="2"/>
              </a:rPr>
              <a:t>.</a:t>
            </a:r>
            <a:endParaRPr lang="en-US" sz="1500" dirty="0">
              <a:latin typeface="Times New Roman" panose="02020603050405020304" pitchFamily="18" charset="0"/>
            </a:endParaRPr>
          </a:p>
        </p:txBody>
      </p:sp>
      <p:grpSp>
        <p:nvGrpSpPr>
          <p:cNvPr id="54" name="Group 53"/>
          <p:cNvGrpSpPr/>
          <p:nvPr/>
        </p:nvGrpSpPr>
        <p:grpSpPr>
          <a:xfrm>
            <a:off x="5212302" y="918433"/>
            <a:ext cx="5420203" cy="2150527"/>
            <a:chOff x="4985468" y="1004077"/>
            <a:chExt cx="7226937" cy="2867369"/>
          </a:xfrm>
        </p:grpSpPr>
        <p:pic>
          <p:nvPicPr>
            <p:cNvPr id="42" name="Picture 41"/>
            <p:cNvPicPr>
              <a:picLocks noChangeAspect="1"/>
            </p:cNvPicPr>
            <p:nvPr/>
          </p:nvPicPr>
          <p:blipFill rotWithShape="1">
            <a:blip r:embed="rId12"/>
            <a:srcRect l="2444" t="11332"/>
            <a:stretch/>
          </p:blipFill>
          <p:spPr>
            <a:xfrm>
              <a:off x="4985468" y="1004077"/>
              <a:ext cx="3069012" cy="2867369"/>
            </a:xfrm>
            <a:prstGeom prst="rect">
              <a:avLst/>
            </a:prstGeom>
          </p:spPr>
        </p:pic>
        <p:sp>
          <p:nvSpPr>
            <p:cNvPr id="44" name="TextBox 43"/>
            <p:cNvSpPr txBox="1"/>
            <p:nvPr/>
          </p:nvSpPr>
          <p:spPr>
            <a:xfrm>
              <a:off x="7931352" y="1381134"/>
              <a:ext cx="4281053" cy="697627"/>
            </a:xfrm>
            <a:prstGeom prst="rect">
              <a:avLst/>
            </a:prstGeom>
            <a:noFill/>
          </p:spPr>
          <p:txBody>
            <a:bodyPr wrap="square" rtlCol="0">
              <a:spAutoFit/>
            </a:bodyPr>
            <a:lstStyle/>
            <a:p>
              <a:pPr marL="169069" indent="-169069">
                <a:buFont typeface="Wingdings" panose="05000000000000000000" pitchFamily="2" charset="2"/>
                <a:buChar char="q"/>
              </a:pPr>
              <a:r>
                <a:rPr lang="en-US" sz="1400" dirty="0">
                  <a:latin typeface="Times New Roman" panose="02020603050405020304" pitchFamily="18" charset="0"/>
                </a:rPr>
                <a:t>Longstanding tension in </a:t>
              </a:r>
              <a:r>
                <a:rPr lang="en-US" sz="1400" dirty="0" err="1">
                  <a:latin typeface="Times New Roman" panose="02020603050405020304" pitchFamily="18" charset="0"/>
                </a:rPr>
                <a:t>V</a:t>
              </a:r>
              <a:r>
                <a:rPr lang="en-US" sz="1400" baseline="-25000" dirty="0" err="1">
                  <a:latin typeface="Times New Roman" panose="02020603050405020304" pitchFamily="18" charset="0"/>
                </a:rPr>
                <a:t>ub</a:t>
              </a:r>
              <a:r>
                <a:rPr lang="en-US" sz="1400" dirty="0">
                  <a:latin typeface="Times New Roman" panose="02020603050405020304" pitchFamily="18" charset="0"/>
                </a:rPr>
                <a:t> and </a:t>
              </a:r>
              <a:r>
                <a:rPr lang="en-US" sz="1400" dirty="0" err="1">
                  <a:latin typeface="Times New Roman" panose="02020603050405020304" pitchFamily="18" charset="0"/>
                </a:rPr>
                <a:t>V</a:t>
              </a:r>
              <a:r>
                <a:rPr lang="en-US" sz="1400" baseline="-25000" dirty="0" err="1">
                  <a:latin typeface="Times New Roman" panose="02020603050405020304" pitchFamily="18" charset="0"/>
                </a:rPr>
                <a:t>cb</a:t>
              </a:r>
              <a:r>
                <a:rPr lang="en-US" sz="1400" dirty="0">
                  <a:latin typeface="Times New Roman" panose="02020603050405020304" pitchFamily="18" charset="0"/>
                </a:rPr>
                <a:t>.</a:t>
              </a:r>
            </a:p>
            <a:p>
              <a:pPr marL="169069" indent="-169069">
                <a:buFont typeface="Wingdings" panose="05000000000000000000" pitchFamily="2" charset="2"/>
                <a:buChar char="q"/>
              </a:pPr>
              <a:r>
                <a:rPr lang="en-US" sz="1400" dirty="0">
                  <a:latin typeface="Times New Roman" panose="02020603050405020304" pitchFamily="18" charset="0"/>
                </a:rPr>
                <a:t>Global fit “prefers” |</a:t>
              </a:r>
              <a:r>
                <a:rPr lang="en-US" sz="1400" dirty="0" err="1">
                  <a:latin typeface="Times New Roman" panose="02020603050405020304" pitchFamily="18" charset="0"/>
                </a:rPr>
                <a:t>V</a:t>
              </a:r>
              <a:r>
                <a:rPr lang="en-US" sz="1400" baseline="-25000" dirty="0" err="1">
                  <a:latin typeface="Times New Roman" panose="02020603050405020304" pitchFamily="18" charset="0"/>
                </a:rPr>
                <a:t>cb</a:t>
              </a:r>
              <a:r>
                <a:rPr lang="en-US" sz="1400" dirty="0" err="1">
                  <a:latin typeface="Times New Roman" panose="02020603050405020304" pitchFamily="18" charset="0"/>
                </a:rPr>
                <a:t>|</a:t>
              </a:r>
              <a:r>
                <a:rPr lang="en-US" sz="1400" b="1" baseline="-25000" dirty="0" err="1">
                  <a:latin typeface="Times New Roman" panose="02020603050405020304" pitchFamily="18" charset="0"/>
                </a:rPr>
                <a:t>incl</a:t>
              </a:r>
              <a:r>
                <a:rPr lang="en-US" sz="1400" dirty="0">
                  <a:latin typeface="Times New Roman" panose="02020603050405020304" pitchFamily="18" charset="0"/>
                </a:rPr>
                <a:t> and |</a:t>
              </a:r>
              <a:r>
                <a:rPr lang="en-US" sz="1400" dirty="0" err="1">
                  <a:latin typeface="Times New Roman" panose="02020603050405020304" pitchFamily="18" charset="0"/>
                </a:rPr>
                <a:t>V</a:t>
              </a:r>
              <a:r>
                <a:rPr lang="en-US" sz="1400" baseline="-25000" dirty="0" err="1">
                  <a:latin typeface="Times New Roman" panose="02020603050405020304" pitchFamily="18" charset="0"/>
                </a:rPr>
                <a:t>ub</a:t>
              </a:r>
              <a:r>
                <a:rPr lang="en-US" sz="1400" dirty="0" err="1">
                  <a:latin typeface="Times New Roman" panose="02020603050405020304" pitchFamily="18" charset="0"/>
                </a:rPr>
                <a:t>|</a:t>
              </a:r>
              <a:r>
                <a:rPr lang="en-US" sz="1400" b="1" baseline="-25000" dirty="0" err="1">
                  <a:latin typeface="Times New Roman" panose="02020603050405020304" pitchFamily="18" charset="0"/>
                </a:rPr>
                <a:t>excl</a:t>
              </a:r>
              <a:r>
                <a:rPr lang="en-US" sz="1400" baseline="-25000" dirty="0">
                  <a:latin typeface="Times New Roman" panose="02020603050405020304" pitchFamily="18" charset="0"/>
                </a:rPr>
                <a:t>.</a:t>
              </a:r>
            </a:p>
          </p:txBody>
        </p:sp>
      </p:grpSp>
      <p:sp>
        <p:nvSpPr>
          <p:cNvPr id="45" name="Rectangle 44"/>
          <p:cNvSpPr/>
          <p:nvPr/>
        </p:nvSpPr>
        <p:spPr>
          <a:xfrm>
            <a:off x="5144181" y="3307879"/>
            <a:ext cx="1795962" cy="257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TextBox 45"/>
          <p:cNvSpPr txBox="1"/>
          <p:nvPr/>
        </p:nvSpPr>
        <p:spPr>
          <a:xfrm>
            <a:off x="4727107" y="3284984"/>
            <a:ext cx="3793576" cy="2903359"/>
          </a:xfrm>
          <a:prstGeom prst="rect">
            <a:avLst/>
          </a:prstGeom>
          <a:noFill/>
        </p:spPr>
        <p:txBody>
          <a:bodyPr wrap="square" rtlCol="0">
            <a:spAutoFit/>
          </a:bodyPr>
          <a:lstStyle/>
          <a:p>
            <a:pPr marL="216694" indent="-216694">
              <a:buFont typeface="Wingdings" panose="05000000000000000000" pitchFamily="2" charset="2"/>
              <a:buChar char="q"/>
            </a:pPr>
            <a:r>
              <a:rPr lang="en-US" sz="1500" dirty="0">
                <a:solidFill>
                  <a:schemeClr val="tx1"/>
                </a:solidFill>
                <a:latin typeface="+mn-lt"/>
              </a:rPr>
              <a:t>Grinstein </a:t>
            </a:r>
            <a:r>
              <a:rPr lang="en-US" sz="1500" i="1" dirty="0">
                <a:solidFill>
                  <a:schemeClr val="tx1"/>
                </a:solidFill>
                <a:latin typeface="+mn-lt"/>
              </a:rPr>
              <a:t>et al</a:t>
            </a:r>
            <a:r>
              <a:rPr lang="en-US" sz="1500" dirty="0">
                <a:solidFill>
                  <a:schemeClr val="tx1"/>
                </a:solidFill>
                <a:latin typeface="+mn-lt"/>
              </a:rPr>
              <a:t>, suggest alternate </a:t>
            </a:r>
            <a:r>
              <a:rPr lang="en-US" sz="1500" dirty="0" smtClean="0">
                <a:solidFill>
                  <a:schemeClr val="tx1"/>
                </a:solidFill>
                <a:latin typeface="+mn-lt"/>
              </a:rPr>
              <a:t>Form Factor </a:t>
            </a:r>
            <a:r>
              <a:rPr lang="en-US" sz="1500" dirty="0">
                <a:solidFill>
                  <a:schemeClr val="tx1"/>
                </a:solidFill>
                <a:latin typeface="+mn-lt"/>
              </a:rPr>
              <a:t>fit </a:t>
            </a:r>
            <a:r>
              <a:rPr lang="en-US" sz="1500" dirty="0" smtClean="0">
                <a:solidFill>
                  <a:schemeClr val="tx1"/>
                </a:solidFill>
                <a:latin typeface="+mn-lt"/>
              </a:rPr>
              <a:t>(</a:t>
            </a:r>
            <a:r>
              <a:rPr lang="en-US" sz="1500" dirty="0">
                <a:solidFill>
                  <a:schemeClr val="tx1"/>
                </a:solidFill>
                <a:latin typeface="+mn-lt"/>
              </a:rPr>
              <a:t>BGL) to recent Belle B</a:t>
            </a:r>
            <a:r>
              <a:rPr lang="en-US" sz="1500" dirty="0">
                <a:solidFill>
                  <a:schemeClr val="tx1"/>
                </a:solidFill>
                <a:latin typeface="+mn-lt"/>
                <a:sym typeface="Wingdings" panose="05000000000000000000" pitchFamily="2" charset="2"/>
              </a:rPr>
              <a:t></a:t>
            </a:r>
            <a:r>
              <a:rPr lang="en-US" sz="1500" dirty="0" smtClean="0">
                <a:solidFill>
                  <a:schemeClr val="tx1"/>
                </a:solidFill>
                <a:latin typeface="+mn-lt"/>
                <a:sym typeface="Wingdings" panose="05000000000000000000" pitchFamily="2" charset="2"/>
              </a:rPr>
              <a:t>D*l</a:t>
            </a:r>
            <a:r>
              <a:rPr lang="el-GR" sz="1600" dirty="0">
                <a:solidFill>
                  <a:schemeClr val="tx1"/>
                </a:solidFill>
              </a:rPr>
              <a:t>ν</a:t>
            </a:r>
            <a:r>
              <a:rPr lang="en-US" sz="1500" dirty="0" smtClean="0">
                <a:solidFill>
                  <a:schemeClr val="tx1"/>
                </a:solidFill>
                <a:latin typeface="+mn-lt"/>
                <a:sym typeface="Wingdings" panose="05000000000000000000" pitchFamily="2" charset="2"/>
              </a:rPr>
              <a:t> data instead of the common CLN choice </a:t>
            </a:r>
            <a:endParaRPr lang="en-US" sz="1500" dirty="0">
              <a:solidFill>
                <a:schemeClr val="tx1"/>
              </a:solidFill>
              <a:latin typeface="+mn-lt"/>
            </a:endParaRPr>
          </a:p>
          <a:p>
            <a:pPr marL="216694" indent="-216694">
              <a:buFont typeface="Wingdings" panose="05000000000000000000" pitchFamily="2" charset="2"/>
              <a:buChar char="q"/>
            </a:pPr>
            <a:endParaRPr lang="en-US" sz="1500" dirty="0">
              <a:solidFill>
                <a:schemeClr val="tx1"/>
              </a:solidFill>
              <a:latin typeface="+mn-lt"/>
            </a:endParaRPr>
          </a:p>
          <a:p>
            <a:pPr marL="216694" indent="-216694">
              <a:buFont typeface="Wingdings" panose="05000000000000000000" pitchFamily="2" charset="2"/>
              <a:buChar char="q"/>
            </a:pPr>
            <a:endParaRPr lang="en-US" sz="1500" dirty="0">
              <a:solidFill>
                <a:schemeClr val="tx1"/>
              </a:solidFill>
              <a:latin typeface="+mn-lt"/>
            </a:endParaRPr>
          </a:p>
          <a:p>
            <a:endParaRPr lang="en-US" sz="1500" dirty="0">
              <a:solidFill>
                <a:schemeClr val="tx1"/>
              </a:solidFill>
              <a:latin typeface="+mn-lt"/>
            </a:endParaRPr>
          </a:p>
          <a:p>
            <a:pPr marL="216694" indent="-216694">
              <a:spcBef>
                <a:spcPts val="225"/>
              </a:spcBef>
              <a:buFont typeface="Wingdings" panose="05000000000000000000" pitchFamily="2" charset="2"/>
              <a:buChar char="q"/>
            </a:pPr>
            <a:r>
              <a:rPr lang="en-US" sz="1500" dirty="0">
                <a:solidFill>
                  <a:schemeClr val="tx1"/>
                </a:solidFill>
                <a:latin typeface="+mn-lt"/>
              </a:rPr>
              <a:t>New </a:t>
            </a:r>
            <a:r>
              <a:rPr lang="en-US" sz="1500" dirty="0" err="1">
                <a:solidFill>
                  <a:schemeClr val="tx1"/>
                </a:solidFill>
                <a:latin typeface="+mn-lt"/>
              </a:rPr>
              <a:t>BaBar</a:t>
            </a:r>
            <a:r>
              <a:rPr lang="en-US" sz="1500" dirty="0">
                <a:solidFill>
                  <a:schemeClr val="tx1"/>
                </a:solidFill>
                <a:latin typeface="+mn-lt"/>
              </a:rPr>
              <a:t> analysis of |</a:t>
            </a:r>
            <a:r>
              <a:rPr lang="en-US" sz="1500" dirty="0" err="1">
                <a:solidFill>
                  <a:schemeClr val="tx1"/>
                </a:solidFill>
                <a:latin typeface="+mn-lt"/>
              </a:rPr>
              <a:t>V</a:t>
            </a:r>
            <a:r>
              <a:rPr lang="en-US" sz="1500" baseline="-25000" dirty="0" err="1">
                <a:solidFill>
                  <a:schemeClr val="tx1"/>
                </a:solidFill>
                <a:latin typeface="+mn-lt"/>
              </a:rPr>
              <a:t>ub</a:t>
            </a:r>
            <a:r>
              <a:rPr lang="en-US" sz="1500" dirty="0" err="1">
                <a:solidFill>
                  <a:schemeClr val="tx1"/>
                </a:solidFill>
                <a:latin typeface="+mn-lt"/>
              </a:rPr>
              <a:t>|</a:t>
            </a:r>
            <a:r>
              <a:rPr lang="en-US" sz="1500" b="1" baseline="-25000" dirty="0" err="1">
                <a:solidFill>
                  <a:schemeClr val="tx1"/>
                </a:solidFill>
                <a:latin typeface="+mn-lt"/>
              </a:rPr>
              <a:t>incl</a:t>
            </a:r>
            <a:r>
              <a:rPr lang="en-US" sz="1500" baseline="-25000" dirty="0">
                <a:solidFill>
                  <a:schemeClr val="tx1"/>
                </a:solidFill>
                <a:latin typeface="+mn-lt"/>
              </a:rPr>
              <a:t/>
            </a:r>
            <a:br>
              <a:rPr lang="en-US" sz="1500" baseline="-25000" dirty="0">
                <a:solidFill>
                  <a:schemeClr val="tx1"/>
                </a:solidFill>
                <a:latin typeface="+mn-lt"/>
              </a:rPr>
            </a:br>
            <a:r>
              <a:rPr lang="en-US" sz="1500" dirty="0">
                <a:solidFill>
                  <a:schemeClr val="tx1"/>
                </a:solidFill>
                <a:latin typeface="+mn-lt"/>
              </a:rPr>
              <a:t>with different </a:t>
            </a:r>
            <a:r>
              <a:rPr lang="en-US" sz="1500" dirty="0">
                <a:solidFill>
                  <a:schemeClr val="tx1"/>
                </a:solidFill>
                <a:latin typeface="+mn-lt"/>
              </a:rPr>
              <a:t>Heavy Quark Effective Theory </a:t>
            </a:r>
            <a:r>
              <a:rPr lang="en-US" sz="1500" dirty="0" smtClean="0">
                <a:solidFill>
                  <a:schemeClr val="tx1"/>
                </a:solidFill>
                <a:latin typeface="+mn-lt"/>
              </a:rPr>
              <a:t>extrapolation </a:t>
            </a:r>
            <a:r>
              <a:rPr lang="en-US" sz="1500" dirty="0">
                <a:solidFill>
                  <a:schemeClr val="tx1"/>
                </a:solidFill>
                <a:latin typeface="+mn-lt"/>
              </a:rPr>
              <a:t/>
            </a:r>
            <a:br>
              <a:rPr lang="en-US" sz="1500" dirty="0">
                <a:solidFill>
                  <a:schemeClr val="tx1"/>
                </a:solidFill>
                <a:latin typeface="+mn-lt"/>
              </a:rPr>
            </a:br>
            <a:r>
              <a:rPr lang="en-US" sz="1500" dirty="0">
                <a:solidFill>
                  <a:schemeClr val="tx1"/>
                </a:solidFill>
                <a:latin typeface="+mn-lt"/>
              </a:rPr>
              <a:t>schemes (closer to |</a:t>
            </a:r>
            <a:r>
              <a:rPr lang="en-US" sz="1500" dirty="0" err="1">
                <a:solidFill>
                  <a:schemeClr val="tx1"/>
                </a:solidFill>
                <a:latin typeface="+mn-lt"/>
              </a:rPr>
              <a:t>V</a:t>
            </a:r>
            <a:r>
              <a:rPr lang="en-US" sz="1500" baseline="-25000" dirty="0" err="1">
                <a:solidFill>
                  <a:schemeClr val="tx1"/>
                </a:solidFill>
                <a:latin typeface="+mn-lt"/>
              </a:rPr>
              <a:t>ub</a:t>
            </a:r>
            <a:r>
              <a:rPr lang="en-US" sz="1500" dirty="0" err="1">
                <a:solidFill>
                  <a:schemeClr val="tx1"/>
                </a:solidFill>
                <a:latin typeface="+mn-lt"/>
              </a:rPr>
              <a:t>|</a:t>
            </a:r>
            <a:r>
              <a:rPr lang="en-US" sz="1500" b="1" baseline="-25000" dirty="0" err="1">
                <a:solidFill>
                  <a:schemeClr val="tx1"/>
                </a:solidFill>
                <a:latin typeface="+mn-lt"/>
              </a:rPr>
              <a:t>excl</a:t>
            </a:r>
            <a:r>
              <a:rPr lang="en-US" sz="1500" dirty="0">
                <a:solidFill>
                  <a:schemeClr val="tx1"/>
                </a:solidFill>
                <a:latin typeface="+mn-lt"/>
              </a:rPr>
              <a:t> )</a:t>
            </a:r>
          </a:p>
          <a:p>
            <a:pPr marL="216694" indent="-216694">
              <a:buFont typeface="Wingdings" panose="05000000000000000000" pitchFamily="2" charset="2"/>
              <a:buChar char="q"/>
            </a:pPr>
            <a:r>
              <a:rPr lang="en-US" sz="1500" dirty="0">
                <a:solidFill>
                  <a:schemeClr val="tx1"/>
                </a:solidFill>
                <a:latin typeface="+mn-lt"/>
              </a:rPr>
              <a:t>Inclusive &amp; exclusive </a:t>
            </a:r>
            <a:r>
              <a:rPr lang="en-US" sz="1500" dirty="0" smtClean="0">
                <a:solidFill>
                  <a:schemeClr val="tx1"/>
                </a:solidFill>
                <a:latin typeface="+mn-lt"/>
              </a:rPr>
              <a:t>measurements </a:t>
            </a:r>
            <a:r>
              <a:rPr lang="en-US" sz="1500" dirty="0">
                <a:solidFill>
                  <a:schemeClr val="tx1"/>
                </a:solidFill>
                <a:latin typeface="+mn-lt"/>
              </a:rPr>
              <a:t/>
            </a:r>
            <a:br>
              <a:rPr lang="en-US" sz="1500" dirty="0">
                <a:solidFill>
                  <a:schemeClr val="tx1"/>
                </a:solidFill>
                <a:latin typeface="+mn-lt"/>
              </a:rPr>
            </a:br>
            <a:r>
              <a:rPr lang="en-US" sz="1500" dirty="0" smtClean="0">
                <a:solidFill>
                  <a:schemeClr val="tx1"/>
                </a:solidFill>
                <a:latin typeface="+mn-lt"/>
              </a:rPr>
              <a:t>converging? </a:t>
            </a:r>
            <a:r>
              <a:rPr lang="en-US" sz="1500" b="1" dirty="0">
                <a:solidFill>
                  <a:schemeClr val="tx1"/>
                </a:solidFill>
                <a:latin typeface="+mn-lt"/>
              </a:rPr>
              <a:t>More data needed!</a:t>
            </a:r>
            <a:endParaRPr lang="en-US" sz="1500" dirty="0">
              <a:solidFill>
                <a:schemeClr val="tx1"/>
              </a:solidFill>
              <a:latin typeface="+mn-lt"/>
            </a:endParaRPr>
          </a:p>
        </p:txBody>
      </p:sp>
      <p:cxnSp>
        <p:nvCxnSpPr>
          <p:cNvPr id="52" name="Straight Arrow Connector 51"/>
          <p:cNvCxnSpPr/>
          <p:nvPr/>
        </p:nvCxnSpPr>
        <p:spPr>
          <a:xfrm>
            <a:off x="7514059" y="5330510"/>
            <a:ext cx="1290488" cy="232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387586" y="1940470"/>
            <a:ext cx="1342290" cy="3260247"/>
            <a:chOff x="7885849" y="2122756"/>
            <a:chExt cx="1789720" cy="3994470"/>
          </a:xfrm>
        </p:grpSpPr>
        <p:cxnSp>
          <p:nvCxnSpPr>
            <p:cNvPr id="56" name="Straight Arrow Connector 55"/>
            <p:cNvCxnSpPr/>
            <p:nvPr/>
          </p:nvCxnSpPr>
          <p:spPr>
            <a:xfrm flipH="1">
              <a:off x="7885849" y="2122756"/>
              <a:ext cx="1283346"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9157949" y="2122756"/>
              <a:ext cx="11246" cy="399447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157163" y="6117226"/>
              <a:ext cx="518406"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8761817" y="4615947"/>
            <a:ext cx="675185" cy="323165"/>
          </a:xfrm>
          <a:prstGeom prst="rect">
            <a:avLst/>
          </a:prstGeom>
          <a:noFill/>
        </p:spPr>
        <p:txBody>
          <a:bodyPr wrap="none" rtlCol="0">
            <a:spAutoFit/>
          </a:bodyPr>
          <a:lstStyle/>
          <a:p>
            <a:r>
              <a:rPr lang="en-US" sz="1500" dirty="0" err="1">
                <a:solidFill>
                  <a:srgbClr val="FF0000"/>
                </a:solidFill>
                <a:latin typeface="Times New Roman" panose="02020603050405020304" pitchFamily="18" charset="0"/>
              </a:rPr>
              <a:t>BaBar</a:t>
            </a:r>
            <a:endParaRPr lang="en-US" sz="1500" dirty="0">
              <a:solidFill>
                <a:srgbClr val="FF0000"/>
              </a:solidFill>
              <a:latin typeface="Times New Roman" panose="02020603050405020304" pitchFamily="18" charset="0"/>
            </a:endParaRPr>
          </a:p>
        </p:txBody>
      </p:sp>
      <p:sp>
        <p:nvSpPr>
          <p:cNvPr id="77" name="Rounded Rectangle 76"/>
          <p:cNvSpPr/>
          <p:nvPr/>
        </p:nvSpPr>
        <p:spPr>
          <a:xfrm>
            <a:off x="1238680" y="1124744"/>
            <a:ext cx="3061512" cy="2723988"/>
          </a:xfrm>
          <a:prstGeom prst="roundRect">
            <a:avLst>
              <a:gd name="adj" fmla="val 6174"/>
            </a:avLst>
          </a:prstGeom>
          <a:noFill/>
          <a:ln w="76200">
            <a:solidFill>
              <a:srgbClr val="996633"/>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8" name="Rounded Rectangle 77"/>
          <p:cNvSpPr/>
          <p:nvPr/>
        </p:nvSpPr>
        <p:spPr>
          <a:xfrm>
            <a:off x="1228358" y="4055699"/>
            <a:ext cx="3071835" cy="1166070"/>
          </a:xfrm>
          <a:prstGeom prst="roundRect">
            <a:avLst>
              <a:gd name="adj" fmla="val 11257"/>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aphicFrame>
        <p:nvGraphicFramePr>
          <p:cNvPr id="79" name="Object 78"/>
          <p:cNvGraphicFramePr>
            <a:graphicFrameLocks noChangeAspect="1"/>
          </p:cNvGraphicFramePr>
          <p:nvPr>
            <p:extLst>
              <p:ext uri="{D42A27DB-BD31-4B8C-83A1-F6EECF244321}">
                <p14:modId xmlns:p14="http://schemas.microsoft.com/office/powerpoint/2010/main" val="787747085"/>
              </p:ext>
            </p:extLst>
          </p:nvPr>
        </p:nvGraphicFramePr>
        <p:xfrm>
          <a:off x="3366697" y="2647305"/>
          <a:ext cx="595425" cy="420300"/>
        </p:xfrm>
        <a:graphic>
          <a:graphicData uri="http://schemas.openxmlformats.org/presentationml/2006/ole">
            <mc:AlternateContent xmlns:mc="http://schemas.openxmlformats.org/markup-compatibility/2006">
              <mc:Choice xmlns:v="urn:schemas-microsoft-com:vml" Requires="v">
                <p:oleObj spid="_x0000_s25098" name="Equation" r:id="rId13" imgW="647640" imgH="457200" progId="Equation.DSMT4">
                  <p:embed/>
                </p:oleObj>
              </mc:Choice>
              <mc:Fallback>
                <p:oleObj name="Equation" r:id="rId13" imgW="647640" imgH="457200" progId="Equation.DSMT4">
                  <p:embed/>
                  <p:pic>
                    <p:nvPicPr>
                      <p:cNvPr id="0" name=""/>
                      <p:cNvPicPr/>
                      <p:nvPr/>
                    </p:nvPicPr>
                    <p:blipFill>
                      <a:blip r:embed="rId14"/>
                      <a:stretch>
                        <a:fillRect/>
                      </a:stretch>
                    </p:blipFill>
                    <p:spPr>
                      <a:xfrm>
                        <a:off x="3366697" y="2647305"/>
                        <a:ext cx="595425" cy="420300"/>
                      </a:xfrm>
                      <a:prstGeom prst="rect">
                        <a:avLst/>
                      </a:prstGeom>
                    </p:spPr>
                  </p:pic>
                </p:oleObj>
              </mc:Fallback>
            </mc:AlternateContent>
          </a:graphicData>
        </a:graphic>
      </p:graphicFrame>
      <p:grpSp>
        <p:nvGrpSpPr>
          <p:cNvPr id="63" name="Group 62"/>
          <p:cNvGrpSpPr/>
          <p:nvPr/>
        </p:nvGrpSpPr>
        <p:grpSpPr>
          <a:xfrm>
            <a:off x="4750144" y="2746483"/>
            <a:ext cx="3218064" cy="1978661"/>
            <a:chOff x="4591402" y="3260463"/>
            <a:chExt cx="3975807" cy="1886212"/>
          </a:xfrm>
        </p:grpSpPr>
        <p:graphicFrame>
          <p:nvGraphicFramePr>
            <p:cNvPr id="48" name="Object 47"/>
            <p:cNvGraphicFramePr>
              <a:graphicFrameLocks noChangeAspect="1"/>
            </p:cNvGraphicFramePr>
            <p:nvPr>
              <p:extLst>
                <p:ext uri="{D42A27DB-BD31-4B8C-83A1-F6EECF244321}">
                  <p14:modId xmlns:p14="http://schemas.microsoft.com/office/powerpoint/2010/main" val="1683846968"/>
                </p:ext>
              </p:extLst>
            </p:nvPr>
          </p:nvGraphicFramePr>
          <p:xfrm>
            <a:off x="5206472" y="4508508"/>
            <a:ext cx="3360737" cy="638167"/>
          </p:xfrm>
          <a:graphic>
            <a:graphicData uri="http://schemas.openxmlformats.org/presentationml/2006/ole">
              <mc:AlternateContent xmlns:mc="http://schemas.openxmlformats.org/markup-compatibility/2006">
                <mc:Choice xmlns:v="urn:schemas-microsoft-com:vml" Requires="v">
                  <p:oleObj spid="_x0000_s25099" name="Equation" r:id="rId15" imgW="2260440" imgH="558720" progId="Equation.DSMT4">
                    <p:embed/>
                  </p:oleObj>
                </mc:Choice>
                <mc:Fallback>
                  <p:oleObj name="Equation" r:id="rId15" imgW="2260440" imgH="558720" progId="Equation.DSMT4">
                    <p:embed/>
                    <p:pic>
                      <p:nvPicPr>
                        <p:cNvPr id="0" name=""/>
                        <p:cNvPicPr/>
                        <p:nvPr/>
                      </p:nvPicPr>
                      <p:blipFill>
                        <a:blip r:embed="rId16"/>
                        <a:stretch>
                          <a:fillRect/>
                        </a:stretch>
                      </p:blipFill>
                      <p:spPr>
                        <a:xfrm>
                          <a:off x="5206472" y="4508508"/>
                          <a:ext cx="3360737" cy="638167"/>
                        </a:xfrm>
                        <a:prstGeom prst="rect">
                          <a:avLst/>
                        </a:prstGeom>
                      </p:spPr>
                    </p:pic>
                  </p:oleObj>
                </mc:Fallback>
              </mc:AlternateContent>
            </a:graphicData>
          </a:graphic>
        </p:graphicFrame>
        <p:grpSp>
          <p:nvGrpSpPr>
            <p:cNvPr id="20" name="Group 19"/>
            <p:cNvGrpSpPr/>
            <p:nvPr/>
          </p:nvGrpSpPr>
          <p:grpSpPr>
            <a:xfrm>
              <a:off x="4591402" y="3260463"/>
              <a:ext cx="2396976" cy="1685747"/>
              <a:chOff x="4591402" y="3260463"/>
              <a:chExt cx="2396976" cy="1685747"/>
            </a:xfrm>
          </p:grpSpPr>
          <p:cxnSp>
            <p:nvCxnSpPr>
              <p:cNvPr id="41" name="Straight Arrow Connector 40"/>
              <p:cNvCxnSpPr/>
              <p:nvPr/>
            </p:nvCxnSpPr>
            <p:spPr>
              <a:xfrm flipH="1" flipV="1">
                <a:off x="6981606" y="3260463"/>
                <a:ext cx="0" cy="259588"/>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4591402" y="3516321"/>
                <a:ext cx="2396976" cy="373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591402" y="3520051"/>
                <a:ext cx="0" cy="1426159"/>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4603118" y="4934610"/>
                <a:ext cx="54461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grpSp>
      <p:grpSp>
        <p:nvGrpSpPr>
          <p:cNvPr id="61" name="Group 60"/>
          <p:cNvGrpSpPr/>
          <p:nvPr/>
        </p:nvGrpSpPr>
        <p:grpSpPr>
          <a:xfrm>
            <a:off x="8086156" y="2350154"/>
            <a:ext cx="2496548" cy="2122130"/>
            <a:chOff x="8817276" y="1990539"/>
            <a:chExt cx="3328730" cy="2829506"/>
          </a:xfrm>
        </p:grpSpPr>
        <p:grpSp>
          <p:nvGrpSpPr>
            <p:cNvPr id="55" name="Group 54"/>
            <p:cNvGrpSpPr/>
            <p:nvPr/>
          </p:nvGrpSpPr>
          <p:grpSpPr>
            <a:xfrm>
              <a:off x="9333068" y="1990539"/>
              <a:ext cx="2812938" cy="2829506"/>
              <a:chOff x="9333068" y="1990539"/>
              <a:chExt cx="2812938" cy="2829506"/>
            </a:xfrm>
          </p:grpSpPr>
          <p:pic>
            <p:nvPicPr>
              <p:cNvPr id="47" name="Picture 46"/>
              <p:cNvPicPr>
                <a:picLocks noChangeAspect="1"/>
              </p:cNvPicPr>
              <p:nvPr/>
            </p:nvPicPr>
            <p:blipFill>
              <a:blip r:embed="rId17"/>
              <a:stretch>
                <a:fillRect/>
              </a:stretch>
            </p:blipFill>
            <p:spPr>
              <a:xfrm>
                <a:off x="9333068" y="2185314"/>
                <a:ext cx="2725822" cy="2634731"/>
              </a:xfrm>
              <a:prstGeom prst="rect">
                <a:avLst/>
              </a:prstGeom>
            </p:spPr>
          </p:pic>
          <p:sp>
            <p:nvSpPr>
              <p:cNvPr id="71" name="Rectangle 70"/>
              <p:cNvSpPr/>
              <p:nvPr/>
            </p:nvSpPr>
            <p:spPr>
              <a:xfrm>
                <a:off x="9629933" y="1990539"/>
                <a:ext cx="2516073" cy="307776"/>
              </a:xfrm>
              <a:prstGeom prst="rect">
                <a:avLst/>
              </a:prstGeom>
            </p:spPr>
            <p:txBody>
              <a:bodyPr wrap="none">
                <a:spAutoFit/>
              </a:bodyPr>
              <a:lstStyle/>
              <a:p>
                <a:r>
                  <a:rPr lang="en-US" sz="900" b="1" dirty="0">
                    <a:latin typeface="Times New Roman" panose="02020603050405020304" pitchFamily="18" charset="0"/>
                  </a:rPr>
                  <a:t>see also Gambino et al, 1703.06124</a:t>
                </a:r>
                <a:endParaRPr lang="en-US" sz="900" b="1" dirty="0"/>
              </a:p>
            </p:txBody>
          </p:sp>
        </p:grpSp>
        <p:cxnSp>
          <p:nvCxnSpPr>
            <p:cNvPr id="51" name="Straight Arrow Connector 50"/>
            <p:cNvCxnSpPr/>
            <p:nvPr/>
          </p:nvCxnSpPr>
          <p:spPr>
            <a:xfrm flipV="1">
              <a:off x="8817276" y="3844283"/>
              <a:ext cx="1582737" cy="2809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9360052" y="3865898"/>
            <a:ext cx="1053494" cy="369332"/>
          </a:xfrm>
          <a:prstGeom prst="rect">
            <a:avLst/>
          </a:prstGeom>
        </p:spPr>
        <p:txBody>
          <a:bodyPr wrap="none">
            <a:spAutoFit/>
          </a:bodyPr>
          <a:lstStyle/>
          <a:p>
            <a:r>
              <a:rPr lang="en-US" sz="900" b="1" dirty="0">
                <a:solidFill>
                  <a:prstClr val="black"/>
                </a:solidFill>
                <a:latin typeface="Times New Roman" panose="02020603050405020304" pitchFamily="18" charset="0"/>
              </a:rPr>
              <a:t>Grinstein et al, </a:t>
            </a:r>
          </a:p>
          <a:p>
            <a:r>
              <a:rPr lang="en-US" sz="900" b="1" dirty="0">
                <a:solidFill>
                  <a:prstClr val="black"/>
                </a:solidFill>
                <a:latin typeface="Times New Roman" panose="02020603050405020304" pitchFamily="18" charset="0"/>
              </a:rPr>
              <a:t>arXiv:1703.08170</a:t>
            </a:r>
            <a:endParaRPr lang="en-US" sz="1500" dirty="0"/>
          </a:p>
        </p:txBody>
      </p:sp>
      <p:sp>
        <p:nvSpPr>
          <p:cNvPr id="62" name="Footer Placeholder 3"/>
          <p:cNvSpPr txBox="1">
            <a:spLocks/>
          </p:cNvSpPr>
          <p:nvPr/>
        </p:nvSpPr>
        <p:spPr bwMode="auto">
          <a:xfrm>
            <a:off x="7137996" y="225703"/>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64" name="Slide Number Placeholder 3"/>
          <p:cNvSpPr>
            <a:spLocks noGrp="1"/>
          </p:cNvSpPr>
          <p:nvPr>
            <p:ph type="sldNum" sz="quarter" idx="10"/>
          </p:nvPr>
        </p:nvSpPr>
        <p:spPr>
          <a:xfrm>
            <a:off x="8686800" y="6245225"/>
            <a:ext cx="1524000" cy="476250"/>
          </a:xfrm>
        </p:spPr>
        <p:txBody>
          <a:bodyPr/>
          <a:lstStyle/>
          <a:p>
            <a:pPr>
              <a:defRPr/>
            </a:pPr>
            <a:r>
              <a:rPr lang="en-US" altLang="x-none" dirty="0" smtClean="0"/>
              <a:t>88</a:t>
            </a:r>
            <a:endParaRPr lang="en-US" altLang="x-none" dirty="0"/>
          </a:p>
        </p:txBody>
      </p:sp>
      <p:sp>
        <p:nvSpPr>
          <p:cNvPr id="65"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a:t>
            </a:r>
            <a:r>
              <a:rPr lang="gl-ES" altLang="x-none" dirty="0" err="1" smtClean="0">
                <a:solidFill>
                  <a:srgbClr val="990033"/>
                </a:solidFill>
              </a:rPr>
              <a:t>Benasque</a:t>
            </a:r>
            <a:r>
              <a:rPr lang="gl-ES" altLang="x-none" dirty="0" smtClean="0">
                <a:solidFill>
                  <a:srgbClr val="990033"/>
                </a:solidFill>
              </a:rPr>
              <a:t>, </a:t>
            </a:r>
            <a:r>
              <a:rPr lang="gl-ES" altLang="x-none" dirty="0" err="1" smtClean="0">
                <a:solidFill>
                  <a:srgbClr val="990033"/>
                </a:solidFill>
              </a:rPr>
              <a:t>September</a:t>
            </a:r>
            <a:r>
              <a:rPr lang="gl-ES" altLang="x-none" dirty="0" smtClean="0">
                <a:solidFill>
                  <a:srgbClr val="990033"/>
                </a:solidFill>
              </a:rPr>
              <a:t> 8-10</a:t>
            </a:r>
            <a:endParaRPr lang="en-US" altLang="x-none" dirty="0"/>
          </a:p>
        </p:txBody>
      </p:sp>
      <p:sp>
        <p:nvSpPr>
          <p:cNvPr id="66"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96400" y="139763"/>
            <a:ext cx="2279200" cy="984981"/>
          </a:xfrm>
          <a:prstGeom prst="rect">
            <a:avLst/>
          </a:prstGeom>
        </p:spPr>
      </p:pic>
    </p:spTree>
    <p:extLst>
      <p:ext uri="{BB962C8B-B14F-4D97-AF65-F5344CB8AC3E}">
        <p14:creationId xmlns:p14="http://schemas.microsoft.com/office/powerpoint/2010/main" val="189084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540296"/>
          </a:xfrm>
        </p:spPr>
        <p:txBody>
          <a:bodyPr/>
          <a:lstStyle/>
          <a:p>
            <a:pPr>
              <a:defRPr/>
            </a:pPr>
            <a:r>
              <a:rPr lang="es-ES" b="1" dirty="0" err="1">
                <a:solidFill>
                  <a:srgbClr val="C00000"/>
                </a:solidFill>
                <a:cs typeface="Arial" charset="0"/>
              </a:rPr>
              <a:t>The</a:t>
            </a:r>
            <a:r>
              <a:rPr lang="es-ES" b="1" dirty="0">
                <a:solidFill>
                  <a:srgbClr val="C00000"/>
                </a:solidFill>
                <a:cs typeface="Arial" charset="0"/>
              </a:rPr>
              <a:t> CKM </a:t>
            </a:r>
            <a:r>
              <a:rPr lang="es-ES" b="1" dirty="0" err="1">
                <a:solidFill>
                  <a:srgbClr val="C00000"/>
                </a:solidFill>
                <a:cs typeface="Arial" charset="0"/>
              </a:rPr>
              <a:t>unitarity</a:t>
            </a:r>
            <a:r>
              <a:rPr lang="es-ES" b="1" dirty="0">
                <a:solidFill>
                  <a:srgbClr val="C00000"/>
                </a:solidFill>
                <a:cs typeface="Arial" charset="0"/>
              </a:rPr>
              <a:t> </a:t>
            </a:r>
            <a:r>
              <a:rPr lang="es-ES" b="1" dirty="0" err="1">
                <a:solidFill>
                  <a:srgbClr val="C00000"/>
                </a:solidFill>
                <a:cs typeface="Arial" charset="0"/>
              </a:rPr>
              <a:t>angle</a:t>
            </a:r>
            <a:r>
              <a:rPr lang="es-ES" b="1" dirty="0">
                <a:solidFill>
                  <a:srgbClr val="C00000"/>
                </a:solidFill>
                <a:cs typeface="Arial" charset="0"/>
              </a:rPr>
              <a:t> </a:t>
            </a:r>
            <a:r>
              <a:rPr lang="es-ES" b="1" dirty="0">
                <a:solidFill>
                  <a:srgbClr val="C00000"/>
                </a:solidFill>
                <a:latin typeface="Symbol" panose="05050102010706020507" pitchFamily="18" charset="2"/>
                <a:cs typeface="Arial" charset="0"/>
              </a:rPr>
              <a:t>g</a:t>
            </a:r>
            <a:endParaRPr lang="es-ES" b="1" dirty="0">
              <a:solidFill>
                <a:srgbClr val="C00000"/>
              </a:solidFill>
              <a:cs typeface="Arial" charset="0"/>
            </a:endParaRP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89</a:t>
            </a:fld>
            <a:endParaRPr lang="en-US" altLang="x-none"/>
          </a:p>
        </p:txBody>
      </p:sp>
      <p:pic>
        <p:nvPicPr>
          <p:cNvPr id="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7608" y="548680"/>
            <a:ext cx="2716646" cy="174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49029" y="712702"/>
            <a:ext cx="2739197" cy="1564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9 CuadroTexto"/>
          <p:cNvSpPr txBox="1"/>
          <p:nvPr/>
        </p:nvSpPr>
        <p:spPr>
          <a:xfrm>
            <a:off x="6364374" y="548680"/>
            <a:ext cx="1904689" cy="338554"/>
          </a:xfrm>
          <a:prstGeom prst="rect">
            <a:avLst/>
          </a:prstGeom>
          <a:noFill/>
        </p:spPr>
        <p:txBody>
          <a:bodyPr wrap="none" rtlCol="0">
            <a:spAutoFit/>
          </a:bodyPr>
          <a:lstStyle/>
          <a:p>
            <a:r>
              <a:rPr lang="en-GB" sz="1600">
                <a:latin typeface="+mj-lt"/>
              </a:rPr>
              <a:t>Colour suppressed</a:t>
            </a:r>
          </a:p>
        </p:txBody>
      </p:sp>
      <p:sp>
        <p:nvSpPr>
          <p:cNvPr id="10" name="10 CuadroTexto"/>
          <p:cNvSpPr txBox="1"/>
          <p:nvPr/>
        </p:nvSpPr>
        <p:spPr>
          <a:xfrm>
            <a:off x="2619957" y="702505"/>
            <a:ext cx="936475" cy="338554"/>
          </a:xfrm>
          <a:prstGeom prst="rect">
            <a:avLst/>
          </a:prstGeom>
          <a:noFill/>
        </p:spPr>
        <p:txBody>
          <a:bodyPr wrap="none" rtlCol="0">
            <a:spAutoFit/>
          </a:bodyPr>
          <a:lstStyle/>
          <a:p>
            <a:r>
              <a:rPr lang="en-GB" sz="1600" dirty="0" err="1" smtClean="0">
                <a:latin typeface="+mj-lt"/>
              </a:rPr>
              <a:t>Favored</a:t>
            </a:r>
            <a:endParaRPr lang="en-GB" sz="1600" dirty="0">
              <a:latin typeface="+mj-lt"/>
            </a:endParaRPr>
          </a:p>
        </p:txBody>
      </p:sp>
      <p:pic>
        <p:nvPicPr>
          <p:cNvPr id="11" name="38 Imagen"/>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1664837" y="4415581"/>
            <a:ext cx="1279893" cy="277939"/>
          </a:xfrm>
          <a:prstGeom prst="rect">
            <a:avLst/>
          </a:prstGeom>
        </p:spPr>
      </p:pic>
      <p:pic>
        <p:nvPicPr>
          <p:cNvPr id="12" name="40 Imagen"/>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4871864" y="3820746"/>
            <a:ext cx="1053580" cy="253505"/>
          </a:xfrm>
          <a:prstGeom prst="rect">
            <a:avLst/>
          </a:prstGeom>
        </p:spPr>
      </p:pic>
      <p:pic>
        <p:nvPicPr>
          <p:cNvPr id="13" name="41 Imagen"/>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1869035" y="3839142"/>
            <a:ext cx="380757" cy="174094"/>
          </a:xfrm>
          <a:prstGeom prst="rect">
            <a:avLst/>
          </a:prstGeom>
        </p:spPr>
      </p:pic>
      <p:pic>
        <p:nvPicPr>
          <p:cNvPr id="14" name="43 Imagen"/>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3465351" y="3333095"/>
            <a:ext cx="659061" cy="174094"/>
          </a:xfrm>
          <a:prstGeom prst="rect">
            <a:avLst/>
          </a:prstGeom>
        </p:spPr>
      </p:pic>
      <p:pic>
        <p:nvPicPr>
          <p:cNvPr id="15" name="44 Imagen"/>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3431705" y="4339224"/>
            <a:ext cx="669765" cy="215327"/>
          </a:xfrm>
          <a:prstGeom prst="rect">
            <a:avLst/>
          </a:prstGeom>
        </p:spPr>
      </p:pic>
      <p:pic>
        <p:nvPicPr>
          <p:cNvPr id="16" name="45 Imagen"/>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4468778" y="3143439"/>
            <a:ext cx="806173" cy="272796"/>
          </a:xfrm>
          <a:prstGeom prst="rect">
            <a:avLst/>
          </a:prstGeom>
        </p:spPr>
      </p:pic>
      <p:pic>
        <p:nvPicPr>
          <p:cNvPr id="17" name="46 Imagen"/>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672064" y="3230363"/>
            <a:ext cx="3352714" cy="809289"/>
          </a:xfrm>
          <a:prstGeom prst="rect">
            <a:avLst/>
          </a:prstGeom>
        </p:spPr>
      </p:pic>
      <p:cxnSp>
        <p:nvCxnSpPr>
          <p:cNvPr id="18" name="47 Conector recto de flecha"/>
          <p:cNvCxnSpPr/>
          <p:nvPr/>
        </p:nvCxnSpPr>
        <p:spPr>
          <a:xfrm flipV="1">
            <a:off x="2351584" y="3420142"/>
            <a:ext cx="1008112" cy="35668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9" name="48 Conector recto de flecha"/>
          <p:cNvCxnSpPr/>
          <p:nvPr/>
        </p:nvCxnSpPr>
        <p:spPr>
          <a:xfrm>
            <a:off x="2351584" y="4093365"/>
            <a:ext cx="1008112" cy="35352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0" name="49 Conector recto de flecha"/>
          <p:cNvCxnSpPr/>
          <p:nvPr/>
        </p:nvCxnSpPr>
        <p:spPr>
          <a:xfrm>
            <a:off x="4124412" y="3449271"/>
            <a:ext cx="675445" cy="37147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1" name="50 Conector recto de flecha"/>
          <p:cNvCxnSpPr/>
          <p:nvPr/>
        </p:nvCxnSpPr>
        <p:spPr>
          <a:xfrm flipV="1">
            <a:off x="4223793" y="4074250"/>
            <a:ext cx="604079" cy="35668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22" name="51 CuadroTexto"/>
          <p:cNvSpPr txBox="1"/>
          <p:nvPr/>
        </p:nvSpPr>
        <p:spPr>
          <a:xfrm>
            <a:off x="8891576" y="3909997"/>
            <a:ext cx="1715983" cy="276999"/>
          </a:xfrm>
          <a:prstGeom prst="rect">
            <a:avLst/>
          </a:prstGeom>
          <a:noFill/>
        </p:spPr>
        <p:txBody>
          <a:bodyPr wrap="none" rtlCol="0">
            <a:spAutoFit/>
          </a:bodyPr>
          <a:lstStyle/>
          <a:p>
            <a:r>
              <a:rPr lang="es-ES" sz="1200">
                <a:latin typeface="+mj-lt"/>
              </a:rPr>
              <a:t>CP </a:t>
            </a:r>
            <a:r>
              <a:rPr lang="es-ES" sz="1200" err="1">
                <a:latin typeface="+mj-lt"/>
              </a:rPr>
              <a:t>conserving</a:t>
            </a:r>
            <a:r>
              <a:rPr lang="es-ES" sz="1200">
                <a:latin typeface="+mj-lt"/>
              </a:rPr>
              <a:t> </a:t>
            </a:r>
            <a:r>
              <a:rPr lang="es-ES" sz="1200" err="1">
                <a:latin typeface="+mj-lt"/>
              </a:rPr>
              <a:t>phases</a:t>
            </a:r>
            <a:endParaRPr lang="es-ES" sz="1200">
              <a:latin typeface="+mj-lt"/>
            </a:endParaRPr>
          </a:p>
        </p:txBody>
      </p:sp>
      <p:sp>
        <p:nvSpPr>
          <p:cNvPr id="23" name="52 CuadroTexto"/>
          <p:cNvSpPr txBox="1"/>
          <p:nvPr/>
        </p:nvSpPr>
        <p:spPr>
          <a:xfrm>
            <a:off x="9389684" y="2887926"/>
            <a:ext cx="1140056" cy="307777"/>
          </a:xfrm>
          <a:prstGeom prst="rect">
            <a:avLst/>
          </a:prstGeom>
          <a:noFill/>
        </p:spPr>
        <p:txBody>
          <a:bodyPr wrap="none" rtlCol="0">
            <a:spAutoFit/>
          </a:bodyPr>
          <a:lstStyle/>
          <a:p>
            <a:r>
              <a:rPr lang="es-ES" sz="1400" err="1">
                <a:latin typeface="+mj-lt"/>
              </a:rPr>
              <a:t>weak</a:t>
            </a:r>
            <a:r>
              <a:rPr lang="es-ES" sz="1400">
                <a:latin typeface="+mj-lt"/>
              </a:rPr>
              <a:t> </a:t>
            </a:r>
            <a:r>
              <a:rPr lang="es-ES" sz="1400" err="1">
                <a:latin typeface="+mj-lt"/>
              </a:rPr>
              <a:t>phase</a:t>
            </a:r>
            <a:endParaRPr lang="es-ES" sz="1400">
              <a:latin typeface="+mj-lt"/>
            </a:endParaRPr>
          </a:p>
        </p:txBody>
      </p:sp>
      <p:cxnSp>
        <p:nvCxnSpPr>
          <p:cNvPr id="24" name="53 Conector recto de flecha"/>
          <p:cNvCxnSpPr/>
          <p:nvPr/>
        </p:nvCxnSpPr>
        <p:spPr>
          <a:xfrm>
            <a:off x="9912424" y="3143439"/>
            <a:ext cx="0" cy="27279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54 Conector recto de flecha"/>
          <p:cNvCxnSpPr/>
          <p:nvPr/>
        </p:nvCxnSpPr>
        <p:spPr>
          <a:xfrm flipV="1">
            <a:off x="9552384" y="3720979"/>
            <a:ext cx="0" cy="20521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26" name="55 Imagen"/>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703796" y="4316307"/>
            <a:ext cx="2992605" cy="590610"/>
          </a:xfrm>
          <a:prstGeom prst="rect">
            <a:avLst/>
          </a:prstGeom>
        </p:spPr>
      </p:pic>
      <p:pic>
        <p:nvPicPr>
          <p:cNvPr id="27" name="56 Imagen"/>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1725704" y="2619638"/>
            <a:ext cx="6098513" cy="274558"/>
          </a:xfrm>
          <a:prstGeom prst="rect">
            <a:avLst/>
          </a:prstGeom>
        </p:spPr>
      </p:pic>
      <p:sp>
        <p:nvSpPr>
          <p:cNvPr id="28" name="57 CuadroTexto"/>
          <p:cNvSpPr txBox="1"/>
          <p:nvPr/>
        </p:nvSpPr>
        <p:spPr>
          <a:xfrm>
            <a:off x="4727848" y="2154343"/>
            <a:ext cx="1516762" cy="307777"/>
          </a:xfrm>
          <a:prstGeom prst="rect">
            <a:avLst/>
          </a:prstGeom>
          <a:noFill/>
        </p:spPr>
        <p:txBody>
          <a:bodyPr wrap="none" rtlCol="0">
            <a:spAutoFit/>
          </a:bodyPr>
          <a:lstStyle/>
          <a:p>
            <a:r>
              <a:rPr lang="es-ES" sz="1400" err="1">
                <a:latin typeface="+mj-lt"/>
              </a:rPr>
              <a:t>coherence</a:t>
            </a:r>
            <a:r>
              <a:rPr lang="es-ES" sz="1400">
                <a:latin typeface="+mj-lt"/>
              </a:rPr>
              <a:t> factor</a:t>
            </a:r>
          </a:p>
        </p:txBody>
      </p:sp>
      <p:cxnSp>
        <p:nvCxnSpPr>
          <p:cNvPr id="29" name="58 Conector recto de flecha"/>
          <p:cNvCxnSpPr/>
          <p:nvPr/>
        </p:nvCxnSpPr>
        <p:spPr>
          <a:xfrm>
            <a:off x="5303912" y="2442374"/>
            <a:ext cx="0" cy="27279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0" name="59 Conector recto de flecha"/>
          <p:cNvCxnSpPr/>
          <p:nvPr/>
        </p:nvCxnSpPr>
        <p:spPr>
          <a:xfrm>
            <a:off x="9552384" y="4186996"/>
            <a:ext cx="0" cy="22858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1" name="60 CuadroTexto"/>
          <p:cNvSpPr txBox="1"/>
          <p:nvPr/>
        </p:nvSpPr>
        <p:spPr>
          <a:xfrm>
            <a:off x="7890581" y="2353311"/>
            <a:ext cx="3916457" cy="584775"/>
          </a:xfrm>
          <a:prstGeom prst="rect">
            <a:avLst/>
          </a:prstGeom>
          <a:noFill/>
        </p:spPr>
        <p:txBody>
          <a:bodyPr wrap="none" rtlCol="0">
            <a:spAutoFit/>
          </a:bodyPr>
          <a:lstStyle/>
          <a:p>
            <a:r>
              <a:rPr lang="es-ES" sz="1600" dirty="0">
                <a:latin typeface="+mj-lt"/>
              </a:rPr>
              <a:t>(</a:t>
            </a:r>
            <a:r>
              <a:rPr lang="es-ES" sz="1600" dirty="0" err="1">
                <a:latin typeface="+mj-lt"/>
              </a:rPr>
              <a:t>example</a:t>
            </a:r>
            <a:r>
              <a:rPr lang="es-ES" sz="1600" dirty="0">
                <a:latin typeface="+mj-lt"/>
              </a:rPr>
              <a:t> of </a:t>
            </a:r>
            <a:r>
              <a:rPr lang="es-ES" sz="1600" dirty="0" err="1">
                <a:latin typeface="+mj-lt"/>
              </a:rPr>
              <a:t>decay</a:t>
            </a:r>
            <a:r>
              <a:rPr lang="es-ES" sz="1600" dirty="0">
                <a:latin typeface="+mj-lt"/>
              </a:rPr>
              <a:t> </a:t>
            </a:r>
            <a:r>
              <a:rPr lang="es-ES" sz="1600" dirty="0" err="1" smtClean="0">
                <a:latin typeface="+mj-lt"/>
              </a:rPr>
              <a:t>rate</a:t>
            </a:r>
            <a:r>
              <a:rPr lang="es-ES" sz="1600" dirty="0" smtClean="0">
                <a:latin typeface="+mj-lt"/>
              </a:rPr>
              <a:t>, 6 are </a:t>
            </a:r>
            <a:r>
              <a:rPr lang="es-ES" sz="1600" dirty="0" err="1" smtClean="0">
                <a:latin typeface="+mj-lt"/>
              </a:rPr>
              <a:t>considered</a:t>
            </a:r>
            <a:endParaRPr lang="es-ES" sz="1600" dirty="0">
              <a:latin typeface="+mj-lt"/>
            </a:endParaRPr>
          </a:p>
          <a:p>
            <a:r>
              <a:rPr lang="es-ES" sz="1600" dirty="0" err="1" smtClean="0">
                <a:latin typeface="+mj-lt"/>
              </a:rPr>
              <a:t>While</a:t>
            </a:r>
            <a:r>
              <a:rPr lang="es-ES" sz="1600" dirty="0" smtClean="0">
                <a:latin typeface="+mj-lt"/>
              </a:rPr>
              <a:t> 5 observables)</a:t>
            </a:r>
            <a:endParaRPr lang="es-ES" sz="1600" dirty="0">
              <a:latin typeface="+mj-lt"/>
            </a:endParaRPr>
          </a:p>
        </p:txBody>
      </p:sp>
      <p:sp>
        <p:nvSpPr>
          <p:cNvPr id="32" name="32 CuadroTexto"/>
          <p:cNvSpPr txBox="1"/>
          <p:nvPr/>
        </p:nvSpPr>
        <p:spPr>
          <a:xfrm>
            <a:off x="1524000" y="4931876"/>
            <a:ext cx="5580112" cy="369332"/>
          </a:xfrm>
          <a:prstGeom prst="rect">
            <a:avLst/>
          </a:prstGeom>
          <a:noFill/>
        </p:spPr>
        <p:txBody>
          <a:bodyPr wrap="square" rtlCol="0">
            <a:spAutoFit/>
          </a:bodyPr>
          <a:lstStyle/>
          <a:p>
            <a:r>
              <a:rPr lang="en-GB" sz="1800" dirty="0">
                <a:latin typeface="+mj-lt"/>
              </a:rPr>
              <a:t>Three main methods depending on the </a:t>
            </a:r>
            <a:r>
              <a:rPr lang="en-GB" sz="1800" i="1" dirty="0">
                <a:latin typeface="+mj-lt"/>
              </a:rPr>
              <a:t>D</a:t>
            </a:r>
            <a:r>
              <a:rPr lang="en-GB" sz="1800" dirty="0">
                <a:latin typeface="+mj-lt"/>
              </a:rPr>
              <a:t> final state:</a:t>
            </a:r>
          </a:p>
        </p:txBody>
      </p:sp>
      <mc:AlternateContent xmlns:mc="http://schemas.openxmlformats.org/markup-compatibility/2006" xmlns:a14="http://schemas.microsoft.com/office/drawing/2010/main">
        <mc:Choice Requires="a14">
          <p:sp>
            <p:nvSpPr>
              <p:cNvPr id="33" name="33 CuadroTexto"/>
              <p:cNvSpPr txBox="1"/>
              <p:nvPr/>
            </p:nvSpPr>
            <p:spPr>
              <a:xfrm>
                <a:off x="1559497" y="5329404"/>
                <a:ext cx="8804505" cy="369332"/>
              </a:xfrm>
              <a:prstGeom prst="rect">
                <a:avLst/>
              </a:prstGeom>
              <a:noFill/>
            </p:spPr>
            <p:txBody>
              <a:bodyPr wrap="square" rtlCol="0">
                <a:spAutoFit/>
              </a:bodyPr>
              <a:lstStyle/>
              <a:p>
                <a:r>
                  <a:rPr lang="en-GB" sz="1800" b="1" dirty="0">
                    <a:solidFill>
                      <a:srgbClr val="4848E2"/>
                    </a:solidFill>
                    <a:latin typeface="+mj-lt"/>
                  </a:rPr>
                  <a:t>GLW</a:t>
                </a:r>
                <a:r>
                  <a:rPr lang="en-GB" sz="1800" dirty="0">
                    <a:latin typeface="+mj-lt"/>
                  </a:rPr>
                  <a:t>, </a:t>
                </a:r>
                <a14:m>
                  <m:oMath xmlns:m="http://schemas.openxmlformats.org/officeDocument/2006/math">
                    <m:r>
                      <a:rPr lang="en-GB" sz="1800" i="1">
                        <a:latin typeface="Cambria Math"/>
                      </a:rPr>
                      <m:t>𝐷</m:t>
                    </m:r>
                    <m:r>
                      <a:rPr lang="en-GB" sz="1800" i="1">
                        <a:latin typeface="Cambria Math"/>
                        <a:ea typeface="Cambria Math"/>
                      </a:rPr>
                      <m:t>→</m:t>
                    </m:r>
                  </m:oMath>
                </a14:m>
                <a:r>
                  <a:rPr lang="en-GB" sz="1800" dirty="0">
                    <a:latin typeface="+mj-lt"/>
                  </a:rPr>
                  <a:t> CP-eigenstate (</a:t>
                </a:r>
                <a14:m>
                  <m:oMath xmlns:m="http://schemas.openxmlformats.org/officeDocument/2006/math">
                    <m:r>
                      <a:rPr lang="en-GB" sz="1800" i="1">
                        <a:latin typeface="Cambria Math"/>
                        <a:ea typeface="Cambria Math"/>
                      </a:rPr>
                      <m:t>𝜋𝜋</m:t>
                    </m:r>
                    <m:r>
                      <a:rPr lang="en-GB" sz="1800" i="1">
                        <a:latin typeface="Cambria Math"/>
                        <a:ea typeface="Cambria Math"/>
                      </a:rPr>
                      <m:t>, </m:t>
                    </m:r>
                    <m:r>
                      <a:rPr lang="en-GB" sz="1800" i="1">
                        <a:latin typeface="Cambria Math"/>
                        <a:ea typeface="Cambria Math"/>
                      </a:rPr>
                      <m:t>𝐾𝐾</m:t>
                    </m:r>
                  </m:oMath>
                </a14:m>
                <a:r>
                  <a:rPr lang="en-GB" sz="1800" dirty="0">
                    <a:latin typeface="+mj-lt"/>
                  </a:rPr>
                  <a:t>)</a:t>
                </a:r>
              </a:p>
            </p:txBody>
          </p:sp>
        </mc:Choice>
        <mc:Fallback xmlns="">
          <p:sp>
            <p:nvSpPr>
              <p:cNvPr id="33" name="33 CuadroTexto"/>
              <p:cNvSpPr txBox="1">
                <a:spLocks noRot="1" noChangeAspect="1" noMove="1" noResize="1" noEditPoints="1" noAdjustHandles="1" noChangeArrowheads="1" noChangeShapeType="1" noTextEdit="1"/>
              </p:cNvSpPr>
              <p:nvPr/>
            </p:nvSpPr>
            <p:spPr>
              <a:xfrm>
                <a:off x="35496" y="5329404"/>
                <a:ext cx="8804505" cy="369332"/>
              </a:xfrm>
              <a:prstGeom prst="rect">
                <a:avLst/>
              </a:prstGeom>
              <a:blipFill rotWithShape="0">
                <a:blip r:embed="rId23"/>
                <a:stretch>
                  <a:fillRect l="-623"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34 CuadroTexto"/>
              <p:cNvSpPr txBox="1"/>
              <p:nvPr/>
            </p:nvSpPr>
            <p:spPr>
              <a:xfrm>
                <a:off x="5303912" y="5363924"/>
                <a:ext cx="5211688" cy="369332"/>
              </a:xfrm>
              <a:prstGeom prst="rect">
                <a:avLst/>
              </a:prstGeom>
              <a:noFill/>
            </p:spPr>
            <p:txBody>
              <a:bodyPr wrap="square" rtlCol="0">
                <a:spAutoFit/>
              </a:bodyPr>
              <a:lstStyle/>
              <a:p>
                <a:r>
                  <a:rPr lang="en-GB" sz="1800" b="1" dirty="0">
                    <a:solidFill>
                      <a:srgbClr val="4848E2"/>
                    </a:solidFill>
                    <a:latin typeface="+mj-lt"/>
                  </a:rPr>
                  <a:t>ADS</a:t>
                </a:r>
                <a:r>
                  <a:rPr lang="en-GB" sz="1800" dirty="0">
                    <a:latin typeface="+mj-lt"/>
                  </a:rPr>
                  <a:t>, </a:t>
                </a:r>
                <a14:m>
                  <m:oMath xmlns:m="http://schemas.openxmlformats.org/officeDocument/2006/math">
                    <m:r>
                      <a:rPr lang="en-GB" sz="1800" i="1">
                        <a:latin typeface="Cambria Math"/>
                      </a:rPr>
                      <m:t>𝐷</m:t>
                    </m:r>
                    <m:r>
                      <a:rPr lang="en-GB" sz="1800" i="1">
                        <a:latin typeface="Cambria Math"/>
                        <a:ea typeface="Cambria Math"/>
                      </a:rPr>
                      <m:t>→</m:t>
                    </m:r>
                  </m:oMath>
                </a14:m>
                <a:r>
                  <a:rPr lang="en-GB" sz="1800" dirty="0">
                    <a:latin typeface="+mj-lt"/>
                  </a:rPr>
                  <a:t> quasi-flavour-specific state (</a:t>
                </a:r>
                <a14:m>
                  <m:oMath xmlns:m="http://schemas.openxmlformats.org/officeDocument/2006/math">
                    <m:r>
                      <a:rPr lang="en-GB" sz="1800" i="1">
                        <a:latin typeface="Cambria Math"/>
                        <a:ea typeface="Cambria Math"/>
                      </a:rPr>
                      <m:t>𝐾</m:t>
                    </m:r>
                    <m:r>
                      <a:rPr lang="en-GB" sz="1800" i="1">
                        <a:latin typeface="Cambria Math"/>
                        <a:ea typeface="Cambria Math"/>
                      </a:rPr>
                      <m:t>𝜋</m:t>
                    </m:r>
                    <m:r>
                      <a:rPr lang="en-GB" sz="1800" i="1">
                        <a:latin typeface="Cambria Math"/>
                        <a:ea typeface="Cambria Math"/>
                      </a:rPr>
                      <m:t>, </m:t>
                    </m:r>
                    <m:r>
                      <a:rPr lang="en-GB" sz="1800" i="1">
                        <a:latin typeface="Cambria Math"/>
                        <a:ea typeface="Cambria Math"/>
                      </a:rPr>
                      <m:t>𝐾</m:t>
                    </m:r>
                    <m:r>
                      <a:rPr lang="en-GB" sz="1800" i="1">
                        <a:latin typeface="Cambria Math"/>
                        <a:ea typeface="Cambria Math"/>
                      </a:rPr>
                      <m:t>𝜋𝜋𝜋</m:t>
                    </m:r>
                  </m:oMath>
                </a14:m>
                <a:r>
                  <a:rPr lang="en-GB" sz="1800" dirty="0">
                    <a:latin typeface="+mj-lt"/>
                  </a:rPr>
                  <a:t>)</a:t>
                </a:r>
              </a:p>
            </p:txBody>
          </p:sp>
        </mc:Choice>
        <mc:Fallback xmlns="">
          <p:sp>
            <p:nvSpPr>
              <p:cNvPr id="34" name="34 CuadroTexto"/>
              <p:cNvSpPr txBox="1">
                <a:spLocks noRot="1" noChangeAspect="1" noMove="1" noResize="1" noEditPoints="1" noAdjustHandles="1" noChangeArrowheads="1" noChangeShapeType="1" noTextEdit="1"/>
              </p:cNvSpPr>
              <p:nvPr/>
            </p:nvSpPr>
            <p:spPr>
              <a:xfrm>
                <a:off x="3779912" y="5363924"/>
                <a:ext cx="5211688" cy="369332"/>
              </a:xfrm>
              <a:prstGeom prst="rect">
                <a:avLst/>
              </a:prstGeom>
              <a:blipFill rotWithShape="0">
                <a:blip r:embed="rId24"/>
                <a:stretch>
                  <a:fillRect l="-936" t="-10000" r="-11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35 CuadroTexto"/>
              <p:cNvSpPr txBox="1"/>
              <p:nvPr/>
            </p:nvSpPr>
            <p:spPr>
              <a:xfrm>
                <a:off x="1703512" y="5762873"/>
                <a:ext cx="8640960" cy="369332"/>
              </a:xfrm>
              <a:prstGeom prst="rect">
                <a:avLst/>
              </a:prstGeom>
              <a:noFill/>
            </p:spPr>
            <p:txBody>
              <a:bodyPr wrap="square" rtlCol="0">
                <a:spAutoFit/>
              </a:bodyPr>
              <a:lstStyle/>
              <a:p>
                <a:r>
                  <a:rPr lang="en-GB" sz="1800" b="1" dirty="0">
                    <a:solidFill>
                      <a:srgbClr val="4848E2"/>
                    </a:solidFill>
                    <a:latin typeface="+mj-lt"/>
                  </a:rPr>
                  <a:t>GGSZ</a:t>
                </a:r>
                <a:r>
                  <a:rPr lang="en-GB" sz="1800" dirty="0">
                    <a:latin typeface="+mj-lt"/>
                  </a:rPr>
                  <a:t>, </a:t>
                </a:r>
                <a14:m>
                  <m:oMath xmlns:m="http://schemas.openxmlformats.org/officeDocument/2006/math">
                    <m:r>
                      <a:rPr lang="en-GB" sz="1800" i="1">
                        <a:latin typeface="Cambria Math"/>
                      </a:rPr>
                      <m:t>𝐷</m:t>
                    </m:r>
                    <m:r>
                      <a:rPr lang="en-GB" sz="1800" i="1">
                        <a:latin typeface="Cambria Math"/>
                        <a:ea typeface="Cambria Math"/>
                      </a:rPr>
                      <m:t>→</m:t>
                    </m:r>
                  </m:oMath>
                </a14:m>
                <a:r>
                  <a:rPr lang="en-GB" sz="1800" dirty="0">
                    <a:latin typeface="+mj-lt"/>
                  </a:rPr>
                  <a:t> self-conjugated multibody final state (</a:t>
                </a:r>
                <a14:m>
                  <m:oMath xmlns:m="http://schemas.openxmlformats.org/officeDocument/2006/math">
                    <m:sSub>
                      <m:sSubPr>
                        <m:ctrlPr>
                          <a:rPr lang="en-GB" sz="1800" i="1">
                            <a:latin typeface="Cambria Math" charset="0"/>
                            <a:ea typeface="Cambria Math"/>
                          </a:rPr>
                        </m:ctrlPr>
                      </m:sSubPr>
                      <m:e>
                        <m:r>
                          <a:rPr lang="en-GB" sz="1800" i="1">
                            <a:latin typeface="Cambria Math"/>
                            <a:ea typeface="Cambria Math"/>
                          </a:rPr>
                          <m:t>𝐾</m:t>
                        </m:r>
                      </m:e>
                      <m:sub>
                        <m:r>
                          <m:rPr>
                            <m:sty m:val="p"/>
                          </m:rPr>
                          <a:rPr lang="en-GB" sz="1800">
                            <a:latin typeface="Cambria Math"/>
                            <a:ea typeface="Cambria Math"/>
                          </a:rPr>
                          <m:t>S</m:t>
                        </m:r>
                      </m:sub>
                    </m:sSub>
                    <m:r>
                      <a:rPr lang="en-GB" sz="1800" i="1">
                        <a:latin typeface="Cambria Math"/>
                        <a:ea typeface="Cambria Math"/>
                      </a:rPr>
                      <m:t>𝜋𝜋</m:t>
                    </m:r>
                    <m:r>
                      <a:rPr lang="en-GB" sz="1800" i="1">
                        <a:latin typeface="Cambria Math"/>
                        <a:ea typeface="Cambria Math"/>
                      </a:rPr>
                      <m:t>,</m:t>
                    </m:r>
                    <m:sSub>
                      <m:sSubPr>
                        <m:ctrlPr>
                          <a:rPr lang="en-GB" sz="1800" i="1">
                            <a:latin typeface="Cambria Math" charset="0"/>
                            <a:ea typeface="Cambria Math"/>
                          </a:rPr>
                        </m:ctrlPr>
                      </m:sSubPr>
                      <m:e>
                        <m:r>
                          <a:rPr lang="en-GB" sz="1800" i="1">
                            <a:latin typeface="Cambria Math"/>
                            <a:ea typeface="Cambria Math"/>
                          </a:rPr>
                          <m:t>𝐾</m:t>
                        </m:r>
                      </m:e>
                      <m:sub>
                        <m:r>
                          <m:rPr>
                            <m:sty m:val="p"/>
                          </m:rPr>
                          <a:rPr lang="en-GB" sz="1800">
                            <a:latin typeface="Cambria Math"/>
                            <a:ea typeface="Cambria Math"/>
                          </a:rPr>
                          <m:t>S</m:t>
                        </m:r>
                      </m:sub>
                    </m:sSub>
                    <m:r>
                      <a:rPr lang="en-GB" sz="1800" i="1">
                        <a:latin typeface="Cambria Math"/>
                        <a:ea typeface="Cambria Math"/>
                      </a:rPr>
                      <m:t>𝐾𝐾</m:t>
                    </m:r>
                  </m:oMath>
                </a14:m>
                <a:r>
                  <a:rPr lang="en-GB" sz="1800" dirty="0">
                    <a:latin typeface="+mj-lt"/>
                  </a:rPr>
                  <a:t>)</a:t>
                </a:r>
              </a:p>
            </p:txBody>
          </p:sp>
        </mc:Choice>
        <mc:Fallback xmlns="">
          <p:sp>
            <p:nvSpPr>
              <p:cNvPr id="35" name="35 CuadroTexto"/>
              <p:cNvSpPr txBox="1">
                <a:spLocks noRot="1" noChangeAspect="1" noMove="1" noResize="1" noEditPoints="1" noAdjustHandles="1" noChangeArrowheads="1" noChangeShapeType="1" noTextEdit="1"/>
              </p:cNvSpPr>
              <p:nvPr/>
            </p:nvSpPr>
            <p:spPr>
              <a:xfrm>
                <a:off x="179512" y="5762873"/>
                <a:ext cx="8640960" cy="369332"/>
              </a:xfrm>
              <a:prstGeom prst="rect">
                <a:avLst/>
              </a:prstGeom>
              <a:blipFill rotWithShape="0">
                <a:blip r:embed="rId25"/>
                <a:stretch>
                  <a:fillRect l="-564" t="-8197" b="-24590"/>
                </a:stretch>
              </a:blipFill>
            </p:spPr>
            <p:txBody>
              <a:bodyPr/>
              <a:lstStyle/>
              <a:p>
                <a:r>
                  <a:rPr lang="en-US">
                    <a:noFill/>
                  </a:rPr>
                  <a:t> </a:t>
                </a:r>
              </a:p>
            </p:txBody>
          </p:sp>
        </mc:Fallback>
      </mc:AlternateContent>
      <p:sp>
        <p:nvSpPr>
          <p:cNvPr id="36"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a:t>
            </a:r>
            <a:r>
              <a:rPr lang="gl-ES" altLang="x-none" dirty="0" err="1" smtClean="0">
                <a:solidFill>
                  <a:srgbClr val="990033"/>
                </a:solidFill>
              </a:rPr>
              <a:t>Benasque</a:t>
            </a:r>
            <a:r>
              <a:rPr lang="gl-ES" altLang="x-none" dirty="0" smtClean="0">
                <a:solidFill>
                  <a:srgbClr val="990033"/>
                </a:solidFill>
              </a:rPr>
              <a:t>, </a:t>
            </a:r>
            <a:r>
              <a:rPr lang="gl-ES" altLang="x-none" dirty="0" err="1" smtClean="0">
                <a:solidFill>
                  <a:srgbClr val="990033"/>
                </a:solidFill>
              </a:rPr>
              <a:t>September</a:t>
            </a:r>
            <a:r>
              <a:rPr lang="gl-ES" altLang="x-none" dirty="0" smtClean="0">
                <a:solidFill>
                  <a:srgbClr val="990033"/>
                </a:solidFill>
              </a:rPr>
              <a:t> 8-10</a:t>
            </a:r>
            <a:endParaRPr lang="en-US" altLang="x-none" dirty="0"/>
          </a:p>
        </p:txBody>
      </p:sp>
      <p:sp>
        <p:nvSpPr>
          <p:cNvPr id="37"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1818357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752600" y="152400"/>
            <a:ext cx="8763000" cy="762000"/>
          </a:xfrm>
        </p:spPr>
        <p:txBody>
          <a:bodyPr/>
          <a:lstStyle/>
          <a:p>
            <a:r>
              <a:rPr lang="es-ES" altLang="x-none" b="1" dirty="0" smtClean="0">
                <a:solidFill>
                  <a:srgbClr val="A50021"/>
                </a:solidFill>
              </a:rPr>
              <a:t>Spin and </a:t>
            </a:r>
            <a:r>
              <a:rPr lang="es-ES" altLang="x-none" b="1" dirty="0" err="1" smtClean="0">
                <a:solidFill>
                  <a:srgbClr val="A50021"/>
                </a:solidFill>
              </a:rPr>
              <a:t>parity</a:t>
            </a:r>
            <a:r>
              <a:rPr lang="es-ES" altLang="x-none" b="1" dirty="0" smtClean="0">
                <a:solidFill>
                  <a:srgbClr val="A50021"/>
                </a:solidFill>
              </a:rPr>
              <a:t> </a:t>
            </a:r>
            <a:r>
              <a:rPr lang="es-ES" altLang="x-none" b="1" dirty="0" err="1" smtClean="0">
                <a:solidFill>
                  <a:srgbClr val="A50021"/>
                </a:solidFill>
              </a:rPr>
              <a:t>helicity</a:t>
            </a:r>
            <a:endParaRPr lang="en-US" altLang="x-none" dirty="0">
              <a:ea typeface="ＭＳ Ｐゴシック" charset="-128"/>
            </a:endParaRPr>
          </a:p>
        </p:txBody>
      </p:sp>
      <p:sp>
        <p:nvSpPr>
          <p:cNvPr id="88067" name="Rectangle 3"/>
          <p:cNvSpPr>
            <a:spLocks noGrp="1" noChangeArrowheads="1"/>
          </p:cNvSpPr>
          <p:nvPr>
            <p:ph type="body" idx="1"/>
          </p:nvPr>
        </p:nvSpPr>
        <p:spPr>
          <a:xfrm>
            <a:off x="1526108" y="817563"/>
            <a:ext cx="8989492" cy="4525963"/>
          </a:xfrm>
        </p:spPr>
        <p:txBody>
          <a:bodyPr/>
          <a:lstStyle/>
          <a:p>
            <a:pPr eaLnBrk="1" hangingPunct="1"/>
            <a:r>
              <a:rPr lang="en-US" altLang="x-none" sz="2000" dirty="0"/>
              <a:t>Helicity = </a:t>
            </a:r>
            <a:r>
              <a:rPr lang="en-US" altLang="x-none" sz="2000" dirty="0">
                <a:solidFill>
                  <a:srgbClr val="FF3300"/>
                </a:solidFill>
              </a:rPr>
              <a:t>the projection of the spin on the direction of flight of a particle</a:t>
            </a:r>
          </a:p>
        </p:txBody>
      </p:sp>
      <p:sp>
        <p:nvSpPr>
          <p:cNvPr id="88068" name="Line 4"/>
          <p:cNvSpPr>
            <a:spLocks noChangeShapeType="1"/>
          </p:cNvSpPr>
          <p:nvPr/>
        </p:nvSpPr>
        <p:spPr bwMode="auto">
          <a:xfrm flipV="1">
            <a:off x="5867400" y="3480847"/>
            <a:ext cx="0" cy="7436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69" name="Oval 5"/>
          <p:cNvSpPr>
            <a:spLocks noChangeArrowheads="1"/>
          </p:cNvSpPr>
          <p:nvPr/>
        </p:nvSpPr>
        <p:spPr bwMode="auto">
          <a:xfrm>
            <a:off x="5773854" y="3698462"/>
            <a:ext cx="245947" cy="297475"/>
          </a:xfrm>
          <a:prstGeom prst="ellipse">
            <a:avLst/>
          </a:prstGeom>
          <a:solidFill>
            <a:schemeClr val="accent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nvGrpSpPr>
          <p:cNvPr id="88070" name="Group 6"/>
          <p:cNvGrpSpPr>
            <a:grpSpLocks/>
          </p:cNvGrpSpPr>
          <p:nvPr/>
        </p:nvGrpSpPr>
        <p:grpSpPr bwMode="auto">
          <a:xfrm>
            <a:off x="3763228" y="3625923"/>
            <a:ext cx="122973" cy="446213"/>
            <a:chOff x="1488" y="2256"/>
            <a:chExt cx="96" cy="288"/>
          </a:xfrm>
        </p:grpSpPr>
        <p:sp>
          <p:nvSpPr>
            <p:cNvPr id="88132" name="Line 7"/>
            <p:cNvSpPr>
              <a:spLocks noChangeShapeType="1"/>
            </p:cNvSpPr>
            <p:nvPr/>
          </p:nvSpPr>
          <p:spPr bwMode="auto">
            <a:xfrm flipV="1">
              <a:off x="153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33" name="Oval 8"/>
            <p:cNvSpPr>
              <a:spLocks noChangeArrowheads="1"/>
            </p:cNvSpPr>
            <p:nvPr/>
          </p:nvSpPr>
          <p:spPr bwMode="auto">
            <a:xfrm>
              <a:off x="1488" y="2352"/>
              <a:ext cx="96" cy="96"/>
            </a:xfrm>
            <a:prstGeom prst="ellipse">
              <a:avLst/>
            </a:prstGeom>
            <a:solidFill>
              <a:srgbClr val="FF3300"/>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grpSp>
        <p:nvGrpSpPr>
          <p:cNvPr id="88071" name="Group 9"/>
          <p:cNvGrpSpPr>
            <a:grpSpLocks/>
          </p:cNvGrpSpPr>
          <p:nvPr/>
        </p:nvGrpSpPr>
        <p:grpSpPr bwMode="auto">
          <a:xfrm>
            <a:off x="7878028" y="3625923"/>
            <a:ext cx="122973" cy="446213"/>
            <a:chOff x="4128" y="2256"/>
            <a:chExt cx="96" cy="288"/>
          </a:xfrm>
        </p:grpSpPr>
        <p:sp>
          <p:nvSpPr>
            <p:cNvPr id="88130" name="Line 10"/>
            <p:cNvSpPr>
              <a:spLocks noChangeShapeType="1"/>
            </p:cNvSpPr>
            <p:nvPr/>
          </p:nvSpPr>
          <p:spPr bwMode="auto">
            <a:xfrm flipV="1">
              <a:off x="417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31" name="Oval 11"/>
            <p:cNvSpPr>
              <a:spLocks noChangeArrowheads="1"/>
            </p:cNvSpPr>
            <p:nvPr/>
          </p:nvSpPr>
          <p:spPr bwMode="auto">
            <a:xfrm>
              <a:off x="4128" y="2352"/>
              <a:ext cx="96" cy="96"/>
            </a:xfrm>
            <a:prstGeom prst="ellipse">
              <a:avLst/>
            </a:prstGeom>
            <a:solidFill>
              <a:schemeClr val="bg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sp>
        <p:nvSpPr>
          <p:cNvPr id="88072" name="AutoShape 12"/>
          <p:cNvSpPr>
            <a:spLocks noChangeArrowheads="1"/>
          </p:cNvSpPr>
          <p:nvPr/>
        </p:nvSpPr>
        <p:spPr bwMode="auto">
          <a:xfrm>
            <a:off x="6527954" y="3698462"/>
            <a:ext cx="1168247" cy="2974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073" name="AutoShape 13"/>
          <p:cNvSpPr>
            <a:spLocks noChangeArrowheads="1"/>
          </p:cNvSpPr>
          <p:nvPr/>
        </p:nvSpPr>
        <p:spPr bwMode="auto">
          <a:xfrm rot="10800000">
            <a:off x="4241954" y="3698462"/>
            <a:ext cx="1168247" cy="2974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88074" name="Group 17"/>
          <p:cNvGrpSpPr>
            <a:grpSpLocks/>
          </p:cNvGrpSpPr>
          <p:nvPr/>
        </p:nvGrpSpPr>
        <p:grpSpPr bwMode="auto">
          <a:xfrm>
            <a:off x="5817453" y="5710311"/>
            <a:ext cx="122973" cy="446213"/>
            <a:chOff x="4128" y="2256"/>
            <a:chExt cx="96" cy="288"/>
          </a:xfrm>
        </p:grpSpPr>
        <p:sp>
          <p:nvSpPr>
            <p:cNvPr id="88128" name="Line 18"/>
            <p:cNvSpPr>
              <a:spLocks noChangeShapeType="1"/>
            </p:cNvSpPr>
            <p:nvPr/>
          </p:nvSpPr>
          <p:spPr bwMode="auto">
            <a:xfrm flipV="1">
              <a:off x="417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29" name="Oval 19"/>
            <p:cNvSpPr>
              <a:spLocks noChangeArrowheads="1"/>
            </p:cNvSpPr>
            <p:nvPr/>
          </p:nvSpPr>
          <p:spPr bwMode="auto">
            <a:xfrm>
              <a:off x="4128" y="2352"/>
              <a:ext cx="96" cy="96"/>
            </a:xfrm>
            <a:prstGeom prst="ellipse">
              <a:avLst/>
            </a:prstGeom>
            <a:solidFill>
              <a:schemeClr val="bg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sp>
        <p:nvSpPr>
          <p:cNvPr id="88075" name="AutoShape 20"/>
          <p:cNvSpPr>
            <a:spLocks noChangeArrowheads="1"/>
          </p:cNvSpPr>
          <p:nvPr/>
        </p:nvSpPr>
        <p:spPr bwMode="auto">
          <a:xfrm rot="-5400000">
            <a:off x="5190323" y="2556859"/>
            <a:ext cx="1413009" cy="24594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076" name="AutoShape 21"/>
          <p:cNvSpPr>
            <a:spLocks noChangeArrowheads="1"/>
          </p:cNvSpPr>
          <p:nvPr/>
        </p:nvSpPr>
        <p:spPr bwMode="auto">
          <a:xfrm rot="5400000">
            <a:off x="5190323" y="4842859"/>
            <a:ext cx="1413009" cy="24594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077" name="AutoShape 22"/>
          <p:cNvSpPr>
            <a:spLocks noChangeArrowheads="1"/>
          </p:cNvSpPr>
          <p:nvPr/>
        </p:nvSpPr>
        <p:spPr bwMode="auto">
          <a:xfrm rot="-3600000">
            <a:off x="5711082" y="2721642"/>
            <a:ext cx="1413009" cy="24594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078" name="AutoShape 23"/>
          <p:cNvSpPr>
            <a:spLocks noChangeArrowheads="1"/>
          </p:cNvSpPr>
          <p:nvPr/>
        </p:nvSpPr>
        <p:spPr bwMode="auto">
          <a:xfrm rot="-1800000">
            <a:off x="6358658" y="3018482"/>
            <a:ext cx="1168247" cy="2974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079" name="AutoShape 24"/>
          <p:cNvSpPr>
            <a:spLocks noChangeArrowheads="1"/>
          </p:cNvSpPr>
          <p:nvPr/>
        </p:nvSpPr>
        <p:spPr bwMode="auto">
          <a:xfrm rot="1800000">
            <a:off x="6431195" y="4301258"/>
            <a:ext cx="1168247" cy="2974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080" name="AutoShape 25"/>
          <p:cNvSpPr>
            <a:spLocks noChangeArrowheads="1"/>
          </p:cNvSpPr>
          <p:nvPr/>
        </p:nvSpPr>
        <p:spPr bwMode="auto">
          <a:xfrm rot="3600000">
            <a:off x="5804678" y="4673415"/>
            <a:ext cx="1413009" cy="24594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081" name="AutoShape 26"/>
          <p:cNvSpPr>
            <a:spLocks noChangeArrowheads="1"/>
          </p:cNvSpPr>
          <p:nvPr/>
        </p:nvSpPr>
        <p:spPr bwMode="auto">
          <a:xfrm rot="7200000">
            <a:off x="4568082" y="4779042"/>
            <a:ext cx="1413009" cy="24594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082" name="AutoShape 27"/>
          <p:cNvSpPr>
            <a:spLocks noChangeArrowheads="1"/>
          </p:cNvSpPr>
          <p:nvPr/>
        </p:nvSpPr>
        <p:spPr bwMode="auto">
          <a:xfrm rot="9000000">
            <a:off x="4377458" y="4237682"/>
            <a:ext cx="1168247" cy="2974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083" name="AutoShape 28"/>
          <p:cNvSpPr>
            <a:spLocks noChangeArrowheads="1"/>
          </p:cNvSpPr>
          <p:nvPr/>
        </p:nvSpPr>
        <p:spPr bwMode="auto">
          <a:xfrm rot="-9000000">
            <a:off x="4373795" y="3158258"/>
            <a:ext cx="1168247" cy="2974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en-US"/>
          </a:p>
        </p:txBody>
      </p:sp>
      <p:sp>
        <p:nvSpPr>
          <p:cNvPr id="88084" name="AutoShape 29"/>
          <p:cNvSpPr>
            <a:spLocks noChangeArrowheads="1"/>
          </p:cNvSpPr>
          <p:nvPr/>
        </p:nvSpPr>
        <p:spPr bwMode="auto">
          <a:xfrm rot="-7200000">
            <a:off x="4585478" y="2692215"/>
            <a:ext cx="1413009" cy="24594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88085" name="Group 30"/>
          <p:cNvGrpSpPr>
            <a:grpSpLocks/>
          </p:cNvGrpSpPr>
          <p:nvPr/>
        </p:nvGrpSpPr>
        <p:grpSpPr bwMode="auto">
          <a:xfrm>
            <a:off x="3991828" y="2635323"/>
            <a:ext cx="122973" cy="446213"/>
            <a:chOff x="1488" y="2256"/>
            <a:chExt cx="96" cy="288"/>
          </a:xfrm>
        </p:grpSpPr>
        <p:sp>
          <p:nvSpPr>
            <p:cNvPr id="88126" name="Line 31"/>
            <p:cNvSpPr>
              <a:spLocks noChangeShapeType="1"/>
            </p:cNvSpPr>
            <p:nvPr/>
          </p:nvSpPr>
          <p:spPr bwMode="auto">
            <a:xfrm flipV="1">
              <a:off x="153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27" name="Oval 32"/>
            <p:cNvSpPr>
              <a:spLocks noChangeArrowheads="1"/>
            </p:cNvSpPr>
            <p:nvPr/>
          </p:nvSpPr>
          <p:spPr bwMode="auto">
            <a:xfrm>
              <a:off x="1488" y="2352"/>
              <a:ext cx="96" cy="96"/>
            </a:xfrm>
            <a:prstGeom prst="ellipse">
              <a:avLst/>
            </a:prstGeom>
            <a:solidFill>
              <a:srgbClr val="FF3300"/>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grpSp>
        <p:nvGrpSpPr>
          <p:cNvPr id="88086" name="Group 33"/>
          <p:cNvGrpSpPr>
            <a:grpSpLocks/>
          </p:cNvGrpSpPr>
          <p:nvPr/>
        </p:nvGrpSpPr>
        <p:grpSpPr bwMode="auto">
          <a:xfrm>
            <a:off x="4753828" y="1797123"/>
            <a:ext cx="122973" cy="446213"/>
            <a:chOff x="1488" y="2256"/>
            <a:chExt cx="96" cy="288"/>
          </a:xfrm>
        </p:grpSpPr>
        <p:sp>
          <p:nvSpPr>
            <p:cNvPr id="88124" name="Line 34"/>
            <p:cNvSpPr>
              <a:spLocks noChangeShapeType="1"/>
            </p:cNvSpPr>
            <p:nvPr/>
          </p:nvSpPr>
          <p:spPr bwMode="auto">
            <a:xfrm flipV="1">
              <a:off x="153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25" name="Oval 35"/>
            <p:cNvSpPr>
              <a:spLocks noChangeArrowheads="1"/>
            </p:cNvSpPr>
            <p:nvPr/>
          </p:nvSpPr>
          <p:spPr bwMode="auto">
            <a:xfrm>
              <a:off x="1488" y="2352"/>
              <a:ext cx="96" cy="96"/>
            </a:xfrm>
            <a:prstGeom prst="ellipse">
              <a:avLst/>
            </a:prstGeom>
            <a:solidFill>
              <a:srgbClr val="FF3300"/>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grpSp>
        <p:nvGrpSpPr>
          <p:cNvPr id="88087" name="Group 36"/>
          <p:cNvGrpSpPr>
            <a:grpSpLocks/>
          </p:cNvGrpSpPr>
          <p:nvPr/>
        </p:nvGrpSpPr>
        <p:grpSpPr bwMode="auto">
          <a:xfrm>
            <a:off x="3991828" y="4616523"/>
            <a:ext cx="122973" cy="446213"/>
            <a:chOff x="1488" y="2256"/>
            <a:chExt cx="96" cy="288"/>
          </a:xfrm>
        </p:grpSpPr>
        <p:sp>
          <p:nvSpPr>
            <p:cNvPr id="88122" name="Line 37"/>
            <p:cNvSpPr>
              <a:spLocks noChangeShapeType="1"/>
            </p:cNvSpPr>
            <p:nvPr/>
          </p:nvSpPr>
          <p:spPr bwMode="auto">
            <a:xfrm flipV="1">
              <a:off x="153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23" name="Oval 38"/>
            <p:cNvSpPr>
              <a:spLocks noChangeArrowheads="1"/>
            </p:cNvSpPr>
            <p:nvPr/>
          </p:nvSpPr>
          <p:spPr bwMode="auto">
            <a:xfrm>
              <a:off x="1488" y="2352"/>
              <a:ext cx="96" cy="96"/>
            </a:xfrm>
            <a:prstGeom prst="ellipse">
              <a:avLst/>
            </a:prstGeom>
            <a:solidFill>
              <a:srgbClr val="FF3300"/>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grpSp>
        <p:nvGrpSpPr>
          <p:cNvPr id="88088" name="Group 39"/>
          <p:cNvGrpSpPr>
            <a:grpSpLocks/>
          </p:cNvGrpSpPr>
          <p:nvPr/>
        </p:nvGrpSpPr>
        <p:grpSpPr bwMode="auto">
          <a:xfrm>
            <a:off x="4753828" y="5454723"/>
            <a:ext cx="122973" cy="446213"/>
            <a:chOff x="1488" y="2256"/>
            <a:chExt cx="96" cy="288"/>
          </a:xfrm>
        </p:grpSpPr>
        <p:sp>
          <p:nvSpPr>
            <p:cNvPr id="88120" name="Line 40"/>
            <p:cNvSpPr>
              <a:spLocks noChangeShapeType="1"/>
            </p:cNvSpPr>
            <p:nvPr/>
          </p:nvSpPr>
          <p:spPr bwMode="auto">
            <a:xfrm flipV="1">
              <a:off x="153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21" name="Oval 41"/>
            <p:cNvSpPr>
              <a:spLocks noChangeArrowheads="1"/>
            </p:cNvSpPr>
            <p:nvPr/>
          </p:nvSpPr>
          <p:spPr bwMode="auto">
            <a:xfrm>
              <a:off x="1488" y="2352"/>
              <a:ext cx="96" cy="96"/>
            </a:xfrm>
            <a:prstGeom prst="ellipse">
              <a:avLst/>
            </a:prstGeom>
            <a:solidFill>
              <a:srgbClr val="FF3300"/>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grpSp>
        <p:nvGrpSpPr>
          <p:cNvPr id="88089" name="Group 42"/>
          <p:cNvGrpSpPr>
            <a:grpSpLocks/>
          </p:cNvGrpSpPr>
          <p:nvPr/>
        </p:nvGrpSpPr>
        <p:grpSpPr bwMode="auto">
          <a:xfrm>
            <a:off x="7573228" y="2635323"/>
            <a:ext cx="122973" cy="446213"/>
            <a:chOff x="4128" y="2256"/>
            <a:chExt cx="96" cy="288"/>
          </a:xfrm>
        </p:grpSpPr>
        <p:sp>
          <p:nvSpPr>
            <p:cNvPr id="88118" name="Line 43"/>
            <p:cNvSpPr>
              <a:spLocks noChangeShapeType="1"/>
            </p:cNvSpPr>
            <p:nvPr/>
          </p:nvSpPr>
          <p:spPr bwMode="auto">
            <a:xfrm flipV="1">
              <a:off x="417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19" name="Oval 44"/>
            <p:cNvSpPr>
              <a:spLocks noChangeArrowheads="1"/>
            </p:cNvSpPr>
            <p:nvPr/>
          </p:nvSpPr>
          <p:spPr bwMode="auto">
            <a:xfrm>
              <a:off x="4128" y="2352"/>
              <a:ext cx="96" cy="96"/>
            </a:xfrm>
            <a:prstGeom prst="ellipse">
              <a:avLst/>
            </a:prstGeom>
            <a:solidFill>
              <a:schemeClr val="bg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grpSp>
        <p:nvGrpSpPr>
          <p:cNvPr id="88090" name="Group 45"/>
          <p:cNvGrpSpPr>
            <a:grpSpLocks/>
          </p:cNvGrpSpPr>
          <p:nvPr/>
        </p:nvGrpSpPr>
        <p:grpSpPr bwMode="auto">
          <a:xfrm>
            <a:off x="6811228" y="1720923"/>
            <a:ext cx="122973" cy="446213"/>
            <a:chOff x="4128" y="2256"/>
            <a:chExt cx="96" cy="288"/>
          </a:xfrm>
        </p:grpSpPr>
        <p:sp>
          <p:nvSpPr>
            <p:cNvPr id="88116" name="Line 46"/>
            <p:cNvSpPr>
              <a:spLocks noChangeShapeType="1"/>
            </p:cNvSpPr>
            <p:nvPr/>
          </p:nvSpPr>
          <p:spPr bwMode="auto">
            <a:xfrm flipV="1">
              <a:off x="417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17" name="Oval 47"/>
            <p:cNvSpPr>
              <a:spLocks noChangeArrowheads="1"/>
            </p:cNvSpPr>
            <p:nvPr/>
          </p:nvSpPr>
          <p:spPr bwMode="auto">
            <a:xfrm>
              <a:off x="4128" y="2352"/>
              <a:ext cx="96" cy="96"/>
            </a:xfrm>
            <a:prstGeom prst="ellipse">
              <a:avLst/>
            </a:prstGeom>
            <a:solidFill>
              <a:schemeClr val="bg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grpSp>
        <p:nvGrpSpPr>
          <p:cNvPr id="88091" name="Group 48"/>
          <p:cNvGrpSpPr>
            <a:grpSpLocks/>
          </p:cNvGrpSpPr>
          <p:nvPr/>
        </p:nvGrpSpPr>
        <p:grpSpPr bwMode="auto">
          <a:xfrm>
            <a:off x="7649428" y="4540323"/>
            <a:ext cx="122973" cy="446213"/>
            <a:chOff x="4128" y="2256"/>
            <a:chExt cx="96" cy="288"/>
          </a:xfrm>
        </p:grpSpPr>
        <p:sp>
          <p:nvSpPr>
            <p:cNvPr id="88114" name="Line 49"/>
            <p:cNvSpPr>
              <a:spLocks noChangeShapeType="1"/>
            </p:cNvSpPr>
            <p:nvPr/>
          </p:nvSpPr>
          <p:spPr bwMode="auto">
            <a:xfrm flipV="1">
              <a:off x="417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15" name="Oval 50"/>
            <p:cNvSpPr>
              <a:spLocks noChangeArrowheads="1"/>
            </p:cNvSpPr>
            <p:nvPr/>
          </p:nvSpPr>
          <p:spPr bwMode="auto">
            <a:xfrm>
              <a:off x="4128" y="2352"/>
              <a:ext cx="96" cy="96"/>
            </a:xfrm>
            <a:prstGeom prst="ellipse">
              <a:avLst/>
            </a:prstGeom>
            <a:solidFill>
              <a:schemeClr val="bg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grpSp>
        <p:nvGrpSpPr>
          <p:cNvPr id="88092" name="Group 51"/>
          <p:cNvGrpSpPr>
            <a:grpSpLocks/>
          </p:cNvGrpSpPr>
          <p:nvPr/>
        </p:nvGrpSpPr>
        <p:grpSpPr bwMode="auto">
          <a:xfrm>
            <a:off x="6963628" y="5302323"/>
            <a:ext cx="122973" cy="446213"/>
            <a:chOff x="4128" y="2256"/>
            <a:chExt cx="96" cy="288"/>
          </a:xfrm>
        </p:grpSpPr>
        <p:sp>
          <p:nvSpPr>
            <p:cNvPr id="88112" name="Line 52"/>
            <p:cNvSpPr>
              <a:spLocks noChangeShapeType="1"/>
            </p:cNvSpPr>
            <p:nvPr/>
          </p:nvSpPr>
          <p:spPr bwMode="auto">
            <a:xfrm flipV="1">
              <a:off x="417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13" name="Oval 53"/>
            <p:cNvSpPr>
              <a:spLocks noChangeArrowheads="1"/>
            </p:cNvSpPr>
            <p:nvPr/>
          </p:nvSpPr>
          <p:spPr bwMode="auto">
            <a:xfrm>
              <a:off x="4128" y="2352"/>
              <a:ext cx="96" cy="96"/>
            </a:xfrm>
            <a:prstGeom prst="ellipse">
              <a:avLst/>
            </a:prstGeom>
            <a:solidFill>
              <a:schemeClr val="bg1"/>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sp>
        <p:nvSpPr>
          <p:cNvPr id="88094" name="Text Box 55"/>
          <p:cNvSpPr txBox="1">
            <a:spLocks noChangeArrowheads="1"/>
          </p:cNvSpPr>
          <p:nvPr/>
        </p:nvSpPr>
        <p:spPr bwMode="auto">
          <a:xfrm>
            <a:off x="6124808" y="1277593"/>
            <a:ext cx="29744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1600"/>
              <a:t>H=+1 (</a:t>
            </a:r>
            <a:r>
              <a:rPr lang="en-US" altLang="en-US" sz="1600"/>
              <a:t>“</a:t>
            </a:r>
            <a:r>
              <a:rPr lang="en-US" altLang="x-none" sz="1600"/>
              <a:t>right-handed</a:t>
            </a:r>
            <a:r>
              <a:rPr lang="en-US" altLang="en-US" sz="1600"/>
              <a:t>”</a:t>
            </a:r>
            <a:r>
              <a:rPr lang="en-US" altLang="x-none" sz="1600"/>
              <a:t>)</a:t>
            </a:r>
          </a:p>
        </p:txBody>
      </p:sp>
      <p:sp>
        <p:nvSpPr>
          <p:cNvPr id="88095" name="Text Box 56"/>
          <p:cNvSpPr txBox="1">
            <a:spLocks noChangeArrowheads="1"/>
          </p:cNvSpPr>
          <p:nvPr/>
        </p:nvSpPr>
        <p:spPr bwMode="auto">
          <a:xfrm>
            <a:off x="6233687" y="5761707"/>
            <a:ext cx="279636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r>
              <a:rPr lang="en-US" altLang="x-none" sz="1600"/>
              <a:t>H=-1 (</a:t>
            </a:r>
            <a:r>
              <a:rPr lang="en-US" altLang="en-US" sz="1600"/>
              <a:t>“</a:t>
            </a:r>
            <a:r>
              <a:rPr lang="en-US" altLang="x-none" sz="1600"/>
              <a:t>left-handed</a:t>
            </a:r>
            <a:r>
              <a:rPr lang="en-US" altLang="en-US" sz="1600"/>
              <a:t>”</a:t>
            </a:r>
            <a:r>
              <a:rPr lang="en-US" altLang="x-none" sz="1600"/>
              <a:t>)            </a:t>
            </a:r>
          </a:p>
        </p:txBody>
      </p:sp>
      <p:sp>
        <p:nvSpPr>
          <p:cNvPr id="88096" name="Arc 61"/>
          <p:cNvSpPr>
            <a:spLocks/>
          </p:cNvSpPr>
          <p:nvPr/>
        </p:nvSpPr>
        <p:spPr bwMode="auto">
          <a:xfrm>
            <a:off x="5680308" y="1639230"/>
            <a:ext cx="491893" cy="223107"/>
          </a:xfrm>
          <a:custGeom>
            <a:avLst/>
            <a:gdLst>
              <a:gd name="T0" fmla="*/ 2147483647 w 43200"/>
              <a:gd name="T1" fmla="*/ 0 h 40841"/>
              <a:gd name="T2" fmla="*/ 2147483647 w 43200"/>
              <a:gd name="T3" fmla="*/ 2147483647 h 40841"/>
              <a:gd name="T4" fmla="*/ 2147483647 w 43200"/>
              <a:gd name="T5" fmla="*/ 2147483647 h 40841"/>
              <a:gd name="T6" fmla="*/ 0 60000 65536"/>
              <a:gd name="T7" fmla="*/ 0 60000 65536"/>
              <a:gd name="T8" fmla="*/ 0 60000 65536"/>
              <a:gd name="T9" fmla="*/ 0 w 43200"/>
              <a:gd name="T10" fmla="*/ 0 h 40841"/>
              <a:gd name="T11" fmla="*/ 43200 w 43200"/>
              <a:gd name="T12" fmla="*/ 40841 h 40841"/>
            </a:gdLst>
            <a:ahLst/>
            <a:cxnLst>
              <a:cxn ang="T6">
                <a:pos x="T0" y="T1"/>
              </a:cxn>
              <a:cxn ang="T7">
                <a:pos x="T2" y="T3"/>
              </a:cxn>
              <a:cxn ang="T8">
                <a:pos x="T4" y="T5"/>
              </a:cxn>
            </a:cxnLst>
            <a:rect l="T9" t="T10" r="T11" b="T12"/>
            <a:pathLst>
              <a:path w="43200" h="40841" fill="none"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path>
              <a:path w="43200" h="40841" stroke="0"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lnTo>
                  <a:pt x="21600" y="19241"/>
                </a:lnTo>
                <a:lnTo>
                  <a:pt x="31415" y="0"/>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097" name="Arc 62"/>
          <p:cNvSpPr>
            <a:spLocks/>
          </p:cNvSpPr>
          <p:nvPr/>
        </p:nvSpPr>
        <p:spPr bwMode="auto">
          <a:xfrm>
            <a:off x="6670908" y="1867830"/>
            <a:ext cx="491893" cy="223107"/>
          </a:xfrm>
          <a:custGeom>
            <a:avLst/>
            <a:gdLst>
              <a:gd name="T0" fmla="*/ 2147483647 w 43200"/>
              <a:gd name="T1" fmla="*/ 0 h 40841"/>
              <a:gd name="T2" fmla="*/ 2147483647 w 43200"/>
              <a:gd name="T3" fmla="*/ 2147483647 h 40841"/>
              <a:gd name="T4" fmla="*/ 2147483647 w 43200"/>
              <a:gd name="T5" fmla="*/ 2147483647 h 40841"/>
              <a:gd name="T6" fmla="*/ 0 60000 65536"/>
              <a:gd name="T7" fmla="*/ 0 60000 65536"/>
              <a:gd name="T8" fmla="*/ 0 60000 65536"/>
              <a:gd name="T9" fmla="*/ 0 w 43200"/>
              <a:gd name="T10" fmla="*/ 0 h 40841"/>
              <a:gd name="T11" fmla="*/ 43200 w 43200"/>
              <a:gd name="T12" fmla="*/ 40841 h 40841"/>
            </a:gdLst>
            <a:ahLst/>
            <a:cxnLst>
              <a:cxn ang="T6">
                <a:pos x="T0" y="T1"/>
              </a:cxn>
              <a:cxn ang="T7">
                <a:pos x="T2" y="T3"/>
              </a:cxn>
              <a:cxn ang="T8">
                <a:pos x="T4" y="T5"/>
              </a:cxn>
            </a:cxnLst>
            <a:rect l="T9" t="T10" r="T11" b="T12"/>
            <a:pathLst>
              <a:path w="43200" h="40841" fill="none"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path>
              <a:path w="43200" h="40841" stroke="0"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lnTo>
                  <a:pt x="21600" y="19241"/>
                </a:lnTo>
                <a:lnTo>
                  <a:pt x="31415" y="0"/>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098" name="Arc 63"/>
          <p:cNvSpPr>
            <a:spLocks/>
          </p:cNvSpPr>
          <p:nvPr/>
        </p:nvSpPr>
        <p:spPr bwMode="auto">
          <a:xfrm>
            <a:off x="7432908" y="2782230"/>
            <a:ext cx="491893" cy="223107"/>
          </a:xfrm>
          <a:custGeom>
            <a:avLst/>
            <a:gdLst>
              <a:gd name="T0" fmla="*/ 2147483647 w 43200"/>
              <a:gd name="T1" fmla="*/ 0 h 40841"/>
              <a:gd name="T2" fmla="*/ 2147483647 w 43200"/>
              <a:gd name="T3" fmla="*/ 2147483647 h 40841"/>
              <a:gd name="T4" fmla="*/ 2147483647 w 43200"/>
              <a:gd name="T5" fmla="*/ 2147483647 h 40841"/>
              <a:gd name="T6" fmla="*/ 0 60000 65536"/>
              <a:gd name="T7" fmla="*/ 0 60000 65536"/>
              <a:gd name="T8" fmla="*/ 0 60000 65536"/>
              <a:gd name="T9" fmla="*/ 0 w 43200"/>
              <a:gd name="T10" fmla="*/ 0 h 40841"/>
              <a:gd name="T11" fmla="*/ 43200 w 43200"/>
              <a:gd name="T12" fmla="*/ 40841 h 40841"/>
            </a:gdLst>
            <a:ahLst/>
            <a:cxnLst>
              <a:cxn ang="T6">
                <a:pos x="T0" y="T1"/>
              </a:cxn>
              <a:cxn ang="T7">
                <a:pos x="T2" y="T3"/>
              </a:cxn>
              <a:cxn ang="T8">
                <a:pos x="T4" y="T5"/>
              </a:cxn>
            </a:cxnLst>
            <a:rect l="T9" t="T10" r="T11" b="T12"/>
            <a:pathLst>
              <a:path w="43200" h="40841" fill="none"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path>
              <a:path w="43200" h="40841" stroke="0"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lnTo>
                  <a:pt x="21600" y="19241"/>
                </a:lnTo>
                <a:lnTo>
                  <a:pt x="31415" y="0"/>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099" name="Arc 64"/>
          <p:cNvSpPr>
            <a:spLocks/>
          </p:cNvSpPr>
          <p:nvPr/>
        </p:nvSpPr>
        <p:spPr bwMode="auto">
          <a:xfrm>
            <a:off x="7737708" y="3772830"/>
            <a:ext cx="491893" cy="223107"/>
          </a:xfrm>
          <a:custGeom>
            <a:avLst/>
            <a:gdLst>
              <a:gd name="T0" fmla="*/ 2147483647 w 43200"/>
              <a:gd name="T1" fmla="*/ 0 h 40841"/>
              <a:gd name="T2" fmla="*/ 2147483647 w 43200"/>
              <a:gd name="T3" fmla="*/ 2147483647 h 40841"/>
              <a:gd name="T4" fmla="*/ 2147483647 w 43200"/>
              <a:gd name="T5" fmla="*/ 2147483647 h 40841"/>
              <a:gd name="T6" fmla="*/ 0 60000 65536"/>
              <a:gd name="T7" fmla="*/ 0 60000 65536"/>
              <a:gd name="T8" fmla="*/ 0 60000 65536"/>
              <a:gd name="T9" fmla="*/ 0 w 43200"/>
              <a:gd name="T10" fmla="*/ 0 h 40841"/>
              <a:gd name="T11" fmla="*/ 43200 w 43200"/>
              <a:gd name="T12" fmla="*/ 40841 h 40841"/>
            </a:gdLst>
            <a:ahLst/>
            <a:cxnLst>
              <a:cxn ang="T6">
                <a:pos x="T0" y="T1"/>
              </a:cxn>
              <a:cxn ang="T7">
                <a:pos x="T2" y="T3"/>
              </a:cxn>
              <a:cxn ang="T8">
                <a:pos x="T4" y="T5"/>
              </a:cxn>
            </a:cxnLst>
            <a:rect l="T9" t="T10" r="T11" b="T12"/>
            <a:pathLst>
              <a:path w="43200" h="40841" fill="none"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path>
              <a:path w="43200" h="40841" stroke="0"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lnTo>
                  <a:pt x="21600" y="19241"/>
                </a:lnTo>
                <a:lnTo>
                  <a:pt x="31415" y="0"/>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0" name="Arc 65"/>
          <p:cNvSpPr>
            <a:spLocks/>
          </p:cNvSpPr>
          <p:nvPr/>
        </p:nvSpPr>
        <p:spPr bwMode="auto">
          <a:xfrm>
            <a:off x="7509108" y="4687230"/>
            <a:ext cx="491893" cy="223107"/>
          </a:xfrm>
          <a:custGeom>
            <a:avLst/>
            <a:gdLst>
              <a:gd name="T0" fmla="*/ 2147483647 w 43200"/>
              <a:gd name="T1" fmla="*/ 0 h 40841"/>
              <a:gd name="T2" fmla="*/ 2147483647 w 43200"/>
              <a:gd name="T3" fmla="*/ 2147483647 h 40841"/>
              <a:gd name="T4" fmla="*/ 2147483647 w 43200"/>
              <a:gd name="T5" fmla="*/ 2147483647 h 40841"/>
              <a:gd name="T6" fmla="*/ 0 60000 65536"/>
              <a:gd name="T7" fmla="*/ 0 60000 65536"/>
              <a:gd name="T8" fmla="*/ 0 60000 65536"/>
              <a:gd name="T9" fmla="*/ 0 w 43200"/>
              <a:gd name="T10" fmla="*/ 0 h 40841"/>
              <a:gd name="T11" fmla="*/ 43200 w 43200"/>
              <a:gd name="T12" fmla="*/ 40841 h 40841"/>
            </a:gdLst>
            <a:ahLst/>
            <a:cxnLst>
              <a:cxn ang="T6">
                <a:pos x="T0" y="T1"/>
              </a:cxn>
              <a:cxn ang="T7">
                <a:pos x="T2" y="T3"/>
              </a:cxn>
              <a:cxn ang="T8">
                <a:pos x="T4" y="T5"/>
              </a:cxn>
            </a:cxnLst>
            <a:rect l="T9" t="T10" r="T11" b="T12"/>
            <a:pathLst>
              <a:path w="43200" h="40841" fill="none"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path>
              <a:path w="43200" h="40841" stroke="0"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lnTo>
                  <a:pt x="21600" y="19241"/>
                </a:lnTo>
                <a:lnTo>
                  <a:pt x="31415" y="0"/>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1" name="Arc 66"/>
          <p:cNvSpPr>
            <a:spLocks/>
          </p:cNvSpPr>
          <p:nvPr/>
        </p:nvSpPr>
        <p:spPr bwMode="auto">
          <a:xfrm>
            <a:off x="6823308" y="5449230"/>
            <a:ext cx="491893" cy="223107"/>
          </a:xfrm>
          <a:custGeom>
            <a:avLst/>
            <a:gdLst>
              <a:gd name="T0" fmla="*/ 2147483647 w 43200"/>
              <a:gd name="T1" fmla="*/ 0 h 40841"/>
              <a:gd name="T2" fmla="*/ 2147483647 w 43200"/>
              <a:gd name="T3" fmla="*/ 2147483647 h 40841"/>
              <a:gd name="T4" fmla="*/ 2147483647 w 43200"/>
              <a:gd name="T5" fmla="*/ 2147483647 h 40841"/>
              <a:gd name="T6" fmla="*/ 0 60000 65536"/>
              <a:gd name="T7" fmla="*/ 0 60000 65536"/>
              <a:gd name="T8" fmla="*/ 0 60000 65536"/>
              <a:gd name="T9" fmla="*/ 0 w 43200"/>
              <a:gd name="T10" fmla="*/ 0 h 40841"/>
              <a:gd name="T11" fmla="*/ 43200 w 43200"/>
              <a:gd name="T12" fmla="*/ 40841 h 40841"/>
            </a:gdLst>
            <a:ahLst/>
            <a:cxnLst>
              <a:cxn ang="T6">
                <a:pos x="T0" y="T1"/>
              </a:cxn>
              <a:cxn ang="T7">
                <a:pos x="T2" y="T3"/>
              </a:cxn>
              <a:cxn ang="T8">
                <a:pos x="T4" y="T5"/>
              </a:cxn>
            </a:cxnLst>
            <a:rect l="T9" t="T10" r="T11" b="T12"/>
            <a:pathLst>
              <a:path w="43200" h="40841" fill="none"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path>
              <a:path w="43200" h="40841" stroke="0"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lnTo>
                  <a:pt x="21600" y="19241"/>
                </a:lnTo>
                <a:lnTo>
                  <a:pt x="31415" y="0"/>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2" name="Arc 67"/>
          <p:cNvSpPr>
            <a:spLocks/>
          </p:cNvSpPr>
          <p:nvPr/>
        </p:nvSpPr>
        <p:spPr bwMode="auto">
          <a:xfrm>
            <a:off x="5680308" y="5830230"/>
            <a:ext cx="491893" cy="223107"/>
          </a:xfrm>
          <a:custGeom>
            <a:avLst/>
            <a:gdLst>
              <a:gd name="T0" fmla="*/ 2147483647 w 43200"/>
              <a:gd name="T1" fmla="*/ 0 h 40841"/>
              <a:gd name="T2" fmla="*/ 2147483647 w 43200"/>
              <a:gd name="T3" fmla="*/ 2147483647 h 40841"/>
              <a:gd name="T4" fmla="*/ 2147483647 w 43200"/>
              <a:gd name="T5" fmla="*/ 2147483647 h 40841"/>
              <a:gd name="T6" fmla="*/ 0 60000 65536"/>
              <a:gd name="T7" fmla="*/ 0 60000 65536"/>
              <a:gd name="T8" fmla="*/ 0 60000 65536"/>
              <a:gd name="T9" fmla="*/ 0 w 43200"/>
              <a:gd name="T10" fmla="*/ 0 h 40841"/>
              <a:gd name="T11" fmla="*/ 43200 w 43200"/>
              <a:gd name="T12" fmla="*/ 40841 h 40841"/>
            </a:gdLst>
            <a:ahLst/>
            <a:cxnLst>
              <a:cxn ang="T6">
                <a:pos x="T0" y="T1"/>
              </a:cxn>
              <a:cxn ang="T7">
                <a:pos x="T2" y="T3"/>
              </a:cxn>
              <a:cxn ang="T8">
                <a:pos x="T4" y="T5"/>
              </a:cxn>
            </a:cxnLst>
            <a:rect l="T9" t="T10" r="T11" b="T12"/>
            <a:pathLst>
              <a:path w="43200" h="40841" fill="none"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path>
              <a:path w="43200" h="40841" stroke="0"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lnTo>
                  <a:pt x="21600" y="19241"/>
                </a:lnTo>
                <a:lnTo>
                  <a:pt x="31415" y="0"/>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3" name="Arc 68"/>
          <p:cNvSpPr>
            <a:spLocks/>
          </p:cNvSpPr>
          <p:nvPr/>
        </p:nvSpPr>
        <p:spPr bwMode="auto">
          <a:xfrm>
            <a:off x="4613508" y="5601630"/>
            <a:ext cx="491893" cy="223107"/>
          </a:xfrm>
          <a:custGeom>
            <a:avLst/>
            <a:gdLst>
              <a:gd name="T0" fmla="*/ 2147483647 w 43200"/>
              <a:gd name="T1" fmla="*/ 0 h 40841"/>
              <a:gd name="T2" fmla="*/ 2147483647 w 43200"/>
              <a:gd name="T3" fmla="*/ 2147483647 h 40841"/>
              <a:gd name="T4" fmla="*/ 2147483647 w 43200"/>
              <a:gd name="T5" fmla="*/ 2147483647 h 40841"/>
              <a:gd name="T6" fmla="*/ 0 60000 65536"/>
              <a:gd name="T7" fmla="*/ 0 60000 65536"/>
              <a:gd name="T8" fmla="*/ 0 60000 65536"/>
              <a:gd name="T9" fmla="*/ 0 w 43200"/>
              <a:gd name="T10" fmla="*/ 0 h 40841"/>
              <a:gd name="T11" fmla="*/ 43200 w 43200"/>
              <a:gd name="T12" fmla="*/ 40841 h 40841"/>
            </a:gdLst>
            <a:ahLst/>
            <a:cxnLst>
              <a:cxn ang="T6">
                <a:pos x="T0" y="T1"/>
              </a:cxn>
              <a:cxn ang="T7">
                <a:pos x="T2" y="T3"/>
              </a:cxn>
              <a:cxn ang="T8">
                <a:pos x="T4" y="T5"/>
              </a:cxn>
            </a:cxnLst>
            <a:rect l="T9" t="T10" r="T11" b="T12"/>
            <a:pathLst>
              <a:path w="43200" h="40841" fill="none"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path>
              <a:path w="43200" h="40841" stroke="0"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lnTo>
                  <a:pt x="21600" y="19241"/>
                </a:lnTo>
                <a:lnTo>
                  <a:pt x="31415" y="0"/>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4" name="Arc 69"/>
          <p:cNvSpPr>
            <a:spLocks/>
          </p:cNvSpPr>
          <p:nvPr/>
        </p:nvSpPr>
        <p:spPr bwMode="auto">
          <a:xfrm>
            <a:off x="3851508" y="4763430"/>
            <a:ext cx="491893" cy="223107"/>
          </a:xfrm>
          <a:custGeom>
            <a:avLst/>
            <a:gdLst>
              <a:gd name="T0" fmla="*/ 2147483647 w 43200"/>
              <a:gd name="T1" fmla="*/ 0 h 40841"/>
              <a:gd name="T2" fmla="*/ 2147483647 w 43200"/>
              <a:gd name="T3" fmla="*/ 2147483647 h 40841"/>
              <a:gd name="T4" fmla="*/ 2147483647 w 43200"/>
              <a:gd name="T5" fmla="*/ 2147483647 h 40841"/>
              <a:gd name="T6" fmla="*/ 0 60000 65536"/>
              <a:gd name="T7" fmla="*/ 0 60000 65536"/>
              <a:gd name="T8" fmla="*/ 0 60000 65536"/>
              <a:gd name="T9" fmla="*/ 0 w 43200"/>
              <a:gd name="T10" fmla="*/ 0 h 40841"/>
              <a:gd name="T11" fmla="*/ 43200 w 43200"/>
              <a:gd name="T12" fmla="*/ 40841 h 40841"/>
            </a:gdLst>
            <a:ahLst/>
            <a:cxnLst>
              <a:cxn ang="T6">
                <a:pos x="T0" y="T1"/>
              </a:cxn>
              <a:cxn ang="T7">
                <a:pos x="T2" y="T3"/>
              </a:cxn>
              <a:cxn ang="T8">
                <a:pos x="T4" y="T5"/>
              </a:cxn>
            </a:cxnLst>
            <a:rect l="T9" t="T10" r="T11" b="T12"/>
            <a:pathLst>
              <a:path w="43200" h="40841" fill="none"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path>
              <a:path w="43200" h="40841" stroke="0"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lnTo>
                  <a:pt x="21600" y="19241"/>
                </a:lnTo>
                <a:lnTo>
                  <a:pt x="31415" y="0"/>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5" name="Arc 70"/>
          <p:cNvSpPr>
            <a:spLocks/>
          </p:cNvSpPr>
          <p:nvPr/>
        </p:nvSpPr>
        <p:spPr bwMode="auto">
          <a:xfrm>
            <a:off x="3622908" y="3772830"/>
            <a:ext cx="491893" cy="223107"/>
          </a:xfrm>
          <a:custGeom>
            <a:avLst/>
            <a:gdLst>
              <a:gd name="T0" fmla="*/ 2147483647 w 43200"/>
              <a:gd name="T1" fmla="*/ 0 h 40841"/>
              <a:gd name="T2" fmla="*/ 2147483647 w 43200"/>
              <a:gd name="T3" fmla="*/ 2147483647 h 40841"/>
              <a:gd name="T4" fmla="*/ 2147483647 w 43200"/>
              <a:gd name="T5" fmla="*/ 2147483647 h 40841"/>
              <a:gd name="T6" fmla="*/ 0 60000 65536"/>
              <a:gd name="T7" fmla="*/ 0 60000 65536"/>
              <a:gd name="T8" fmla="*/ 0 60000 65536"/>
              <a:gd name="T9" fmla="*/ 0 w 43200"/>
              <a:gd name="T10" fmla="*/ 0 h 40841"/>
              <a:gd name="T11" fmla="*/ 43200 w 43200"/>
              <a:gd name="T12" fmla="*/ 40841 h 40841"/>
            </a:gdLst>
            <a:ahLst/>
            <a:cxnLst>
              <a:cxn ang="T6">
                <a:pos x="T0" y="T1"/>
              </a:cxn>
              <a:cxn ang="T7">
                <a:pos x="T2" y="T3"/>
              </a:cxn>
              <a:cxn ang="T8">
                <a:pos x="T4" y="T5"/>
              </a:cxn>
            </a:cxnLst>
            <a:rect l="T9" t="T10" r="T11" b="T12"/>
            <a:pathLst>
              <a:path w="43200" h="40841" fill="none"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path>
              <a:path w="43200" h="40841" stroke="0"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lnTo>
                  <a:pt x="21600" y="19241"/>
                </a:lnTo>
                <a:lnTo>
                  <a:pt x="31415" y="0"/>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6" name="Arc 71"/>
          <p:cNvSpPr>
            <a:spLocks/>
          </p:cNvSpPr>
          <p:nvPr/>
        </p:nvSpPr>
        <p:spPr bwMode="auto">
          <a:xfrm>
            <a:off x="3851508" y="2782230"/>
            <a:ext cx="491893" cy="223107"/>
          </a:xfrm>
          <a:custGeom>
            <a:avLst/>
            <a:gdLst>
              <a:gd name="T0" fmla="*/ 2147483647 w 43200"/>
              <a:gd name="T1" fmla="*/ 0 h 40841"/>
              <a:gd name="T2" fmla="*/ 2147483647 w 43200"/>
              <a:gd name="T3" fmla="*/ 2147483647 h 40841"/>
              <a:gd name="T4" fmla="*/ 2147483647 w 43200"/>
              <a:gd name="T5" fmla="*/ 2147483647 h 40841"/>
              <a:gd name="T6" fmla="*/ 0 60000 65536"/>
              <a:gd name="T7" fmla="*/ 0 60000 65536"/>
              <a:gd name="T8" fmla="*/ 0 60000 65536"/>
              <a:gd name="T9" fmla="*/ 0 w 43200"/>
              <a:gd name="T10" fmla="*/ 0 h 40841"/>
              <a:gd name="T11" fmla="*/ 43200 w 43200"/>
              <a:gd name="T12" fmla="*/ 40841 h 40841"/>
            </a:gdLst>
            <a:ahLst/>
            <a:cxnLst>
              <a:cxn ang="T6">
                <a:pos x="T0" y="T1"/>
              </a:cxn>
              <a:cxn ang="T7">
                <a:pos x="T2" y="T3"/>
              </a:cxn>
              <a:cxn ang="T8">
                <a:pos x="T4" y="T5"/>
              </a:cxn>
            </a:cxnLst>
            <a:rect l="T9" t="T10" r="T11" b="T12"/>
            <a:pathLst>
              <a:path w="43200" h="40841" fill="none"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path>
              <a:path w="43200" h="40841" stroke="0"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lnTo>
                  <a:pt x="21600" y="19241"/>
                </a:lnTo>
                <a:lnTo>
                  <a:pt x="31415" y="0"/>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7" name="Arc 72"/>
          <p:cNvSpPr>
            <a:spLocks/>
          </p:cNvSpPr>
          <p:nvPr/>
        </p:nvSpPr>
        <p:spPr bwMode="auto">
          <a:xfrm>
            <a:off x="4613508" y="1944030"/>
            <a:ext cx="491893" cy="223107"/>
          </a:xfrm>
          <a:custGeom>
            <a:avLst/>
            <a:gdLst>
              <a:gd name="T0" fmla="*/ 2147483647 w 43200"/>
              <a:gd name="T1" fmla="*/ 0 h 40841"/>
              <a:gd name="T2" fmla="*/ 2147483647 w 43200"/>
              <a:gd name="T3" fmla="*/ 2147483647 h 40841"/>
              <a:gd name="T4" fmla="*/ 2147483647 w 43200"/>
              <a:gd name="T5" fmla="*/ 2147483647 h 40841"/>
              <a:gd name="T6" fmla="*/ 0 60000 65536"/>
              <a:gd name="T7" fmla="*/ 0 60000 65536"/>
              <a:gd name="T8" fmla="*/ 0 60000 65536"/>
              <a:gd name="T9" fmla="*/ 0 w 43200"/>
              <a:gd name="T10" fmla="*/ 0 h 40841"/>
              <a:gd name="T11" fmla="*/ 43200 w 43200"/>
              <a:gd name="T12" fmla="*/ 40841 h 40841"/>
            </a:gdLst>
            <a:ahLst/>
            <a:cxnLst>
              <a:cxn ang="T6">
                <a:pos x="T0" y="T1"/>
              </a:cxn>
              <a:cxn ang="T7">
                <a:pos x="T2" y="T3"/>
              </a:cxn>
              <a:cxn ang="T8">
                <a:pos x="T4" y="T5"/>
              </a:cxn>
            </a:cxnLst>
            <a:rect l="T9" t="T10" r="T11" b="T12"/>
            <a:pathLst>
              <a:path w="43200" h="40841" fill="none"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path>
              <a:path w="43200" h="40841" stroke="0"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lnTo>
                  <a:pt x="21600" y="19241"/>
                </a:lnTo>
                <a:lnTo>
                  <a:pt x="31415" y="0"/>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8" name="Arc 73"/>
          <p:cNvSpPr>
            <a:spLocks/>
          </p:cNvSpPr>
          <p:nvPr/>
        </p:nvSpPr>
        <p:spPr bwMode="auto">
          <a:xfrm>
            <a:off x="5633534" y="3731278"/>
            <a:ext cx="614867" cy="340858"/>
          </a:xfrm>
          <a:custGeom>
            <a:avLst/>
            <a:gdLst>
              <a:gd name="T0" fmla="*/ 2147483647 w 43200"/>
              <a:gd name="T1" fmla="*/ 0 h 40841"/>
              <a:gd name="T2" fmla="*/ 2147483647 w 43200"/>
              <a:gd name="T3" fmla="*/ 2147483647 h 40841"/>
              <a:gd name="T4" fmla="*/ 2147483647 w 43200"/>
              <a:gd name="T5" fmla="*/ 2147483647 h 40841"/>
              <a:gd name="T6" fmla="*/ 0 60000 65536"/>
              <a:gd name="T7" fmla="*/ 0 60000 65536"/>
              <a:gd name="T8" fmla="*/ 0 60000 65536"/>
              <a:gd name="T9" fmla="*/ 0 w 43200"/>
              <a:gd name="T10" fmla="*/ 0 h 40841"/>
              <a:gd name="T11" fmla="*/ 43200 w 43200"/>
              <a:gd name="T12" fmla="*/ 40841 h 40841"/>
            </a:gdLst>
            <a:ahLst/>
            <a:cxnLst>
              <a:cxn ang="T6">
                <a:pos x="T0" y="T1"/>
              </a:cxn>
              <a:cxn ang="T7">
                <a:pos x="T2" y="T3"/>
              </a:cxn>
              <a:cxn ang="T8">
                <a:pos x="T4" y="T5"/>
              </a:cxn>
            </a:cxnLst>
            <a:rect l="T9" t="T10" r="T11" b="T12"/>
            <a:pathLst>
              <a:path w="43200" h="40841" fill="none"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path>
              <a:path w="43200" h="40841" stroke="0" extrusionOk="0">
                <a:moveTo>
                  <a:pt x="31415" y="0"/>
                </a:moveTo>
                <a:cubicBezTo>
                  <a:pt x="38647" y="3689"/>
                  <a:pt x="43200" y="11122"/>
                  <a:pt x="43200" y="19241"/>
                </a:cubicBezTo>
                <a:cubicBezTo>
                  <a:pt x="43200" y="31170"/>
                  <a:pt x="33529" y="40841"/>
                  <a:pt x="21600" y="40841"/>
                </a:cubicBezTo>
                <a:cubicBezTo>
                  <a:pt x="9670" y="40841"/>
                  <a:pt x="0" y="31170"/>
                  <a:pt x="0" y="19241"/>
                </a:cubicBezTo>
                <a:cubicBezTo>
                  <a:pt x="-1" y="13655"/>
                  <a:pt x="2163" y="8287"/>
                  <a:pt x="6036" y="4263"/>
                </a:cubicBezTo>
                <a:lnTo>
                  <a:pt x="21600" y="19241"/>
                </a:lnTo>
                <a:lnTo>
                  <a:pt x="31415" y="0"/>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88109" name="Group 39"/>
          <p:cNvGrpSpPr>
            <a:grpSpLocks/>
          </p:cNvGrpSpPr>
          <p:nvPr/>
        </p:nvGrpSpPr>
        <p:grpSpPr bwMode="auto">
          <a:xfrm>
            <a:off x="5819041" y="1484386"/>
            <a:ext cx="122973" cy="446213"/>
            <a:chOff x="1488" y="2256"/>
            <a:chExt cx="96" cy="288"/>
          </a:xfrm>
        </p:grpSpPr>
        <p:sp>
          <p:nvSpPr>
            <p:cNvPr id="88110" name="Line 40"/>
            <p:cNvSpPr>
              <a:spLocks noChangeShapeType="1"/>
            </p:cNvSpPr>
            <p:nvPr/>
          </p:nvSpPr>
          <p:spPr bwMode="auto">
            <a:xfrm flipV="1">
              <a:off x="1536" y="22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11" name="Oval 41"/>
            <p:cNvSpPr>
              <a:spLocks noChangeArrowheads="1"/>
            </p:cNvSpPr>
            <p:nvPr/>
          </p:nvSpPr>
          <p:spPr bwMode="auto">
            <a:xfrm>
              <a:off x="1488" y="2352"/>
              <a:ext cx="96" cy="96"/>
            </a:xfrm>
            <a:prstGeom prst="ellipse">
              <a:avLst/>
            </a:prstGeom>
            <a:solidFill>
              <a:srgbClr val="FF3300"/>
            </a:solidFill>
            <a:ln w="9525">
              <a:solidFill>
                <a:schemeClr val="tx1"/>
              </a:solidFill>
              <a:round/>
              <a:headEnd/>
              <a:tailEnd/>
            </a:ln>
          </p:spPr>
          <p:txBody>
            <a:bodyPr wrap="none" anchor="ctr"/>
            <a:lstStyle>
              <a:lvl1pPr eaLnBrk="0" hangingPunct="0">
                <a:defRPr sz="1400" b="1" i="1">
                  <a:solidFill>
                    <a:schemeClr val="accent2"/>
                  </a:solidFill>
                  <a:latin typeface="Verdana" charset="0"/>
                  <a:ea typeface="ＭＳ Ｐゴシック" charset="-128"/>
                </a:defRPr>
              </a:lvl1pPr>
              <a:lvl2pPr marL="742950" indent="-285750" eaLnBrk="0" hangingPunct="0">
                <a:defRPr sz="1400" b="1" i="1">
                  <a:solidFill>
                    <a:schemeClr val="accent2"/>
                  </a:solidFill>
                  <a:latin typeface="Verdana" charset="0"/>
                  <a:ea typeface="ＭＳ Ｐゴシック" charset="-128"/>
                </a:defRPr>
              </a:lvl2pPr>
              <a:lvl3pPr marL="1143000" indent="-228600" eaLnBrk="0" hangingPunct="0">
                <a:defRPr sz="1400" b="1" i="1">
                  <a:solidFill>
                    <a:schemeClr val="accent2"/>
                  </a:solidFill>
                  <a:latin typeface="Verdana" charset="0"/>
                  <a:ea typeface="ＭＳ Ｐゴシック" charset="-128"/>
                </a:defRPr>
              </a:lvl3pPr>
              <a:lvl4pPr marL="1600200" indent="-228600" eaLnBrk="0" hangingPunct="0">
                <a:defRPr sz="1400" b="1" i="1">
                  <a:solidFill>
                    <a:schemeClr val="accent2"/>
                  </a:solidFill>
                  <a:latin typeface="Verdana" charset="0"/>
                  <a:ea typeface="ＭＳ Ｐゴシック" charset="-128"/>
                </a:defRPr>
              </a:lvl4pPr>
              <a:lvl5pPr marL="2057400" indent="-228600" eaLnBrk="0" hangingPunct="0">
                <a:defRPr sz="1400" b="1" i="1">
                  <a:solidFill>
                    <a:schemeClr val="accent2"/>
                  </a:solidFill>
                  <a:latin typeface="Verdana" charset="0"/>
                  <a:ea typeface="ＭＳ Ｐゴシック" charset="-128"/>
                </a:defRPr>
              </a:lvl5pPr>
              <a:lvl6pPr marL="2514600" indent="-228600" eaLnBrk="0" fontAlgn="base" hangingPunct="0">
                <a:spcBef>
                  <a:spcPct val="0"/>
                </a:spcBef>
                <a:spcAft>
                  <a:spcPct val="0"/>
                </a:spcAft>
                <a:defRPr sz="1400" b="1" i="1">
                  <a:solidFill>
                    <a:schemeClr val="accent2"/>
                  </a:solidFill>
                  <a:latin typeface="Verdana" charset="0"/>
                  <a:ea typeface="ＭＳ Ｐゴシック" charset="-128"/>
                </a:defRPr>
              </a:lvl6pPr>
              <a:lvl7pPr marL="2971800" indent="-228600" eaLnBrk="0" fontAlgn="base" hangingPunct="0">
                <a:spcBef>
                  <a:spcPct val="0"/>
                </a:spcBef>
                <a:spcAft>
                  <a:spcPct val="0"/>
                </a:spcAft>
                <a:defRPr sz="1400" b="1" i="1">
                  <a:solidFill>
                    <a:schemeClr val="accent2"/>
                  </a:solidFill>
                  <a:latin typeface="Verdana" charset="0"/>
                  <a:ea typeface="ＭＳ Ｐゴシック" charset="-128"/>
                </a:defRPr>
              </a:lvl7pPr>
              <a:lvl8pPr marL="3429000" indent="-228600" eaLnBrk="0" fontAlgn="base" hangingPunct="0">
                <a:spcBef>
                  <a:spcPct val="0"/>
                </a:spcBef>
                <a:spcAft>
                  <a:spcPct val="0"/>
                </a:spcAft>
                <a:defRPr sz="1400" b="1" i="1">
                  <a:solidFill>
                    <a:schemeClr val="accent2"/>
                  </a:solidFill>
                  <a:latin typeface="Verdana" charset="0"/>
                  <a:ea typeface="ＭＳ Ｐゴシック" charset="-128"/>
                </a:defRPr>
              </a:lvl8pPr>
              <a:lvl9pPr marL="3886200" indent="-228600" eaLnBrk="0" fontAlgn="base" hangingPunct="0">
                <a:spcBef>
                  <a:spcPct val="0"/>
                </a:spcBef>
                <a:spcAft>
                  <a:spcPct val="0"/>
                </a:spcAft>
                <a:defRPr sz="1400" b="1" i="1">
                  <a:solidFill>
                    <a:schemeClr val="accent2"/>
                  </a:solidFill>
                  <a:latin typeface="Verdana" charset="0"/>
                  <a:ea typeface="ＭＳ Ｐゴシック" charset="-128"/>
                </a:defRPr>
              </a:lvl9pPr>
            </a:lstStyle>
            <a:p>
              <a:pPr eaLnBrk="1" hangingPunct="1"/>
              <a:endParaRPr lang="nl-NL" altLang="x-none"/>
            </a:p>
          </p:txBody>
        </p:sp>
      </p:grpSp>
      <p:sp>
        <p:nvSpPr>
          <p:cNvPr id="70"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71"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2" name="Slide Number Placeholder 1"/>
          <p:cNvSpPr>
            <a:spLocks noGrp="1"/>
          </p:cNvSpPr>
          <p:nvPr>
            <p:ph type="sldNum" sz="quarter" idx="10"/>
          </p:nvPr>
        </p:nvSpPr>
        <p:spPr/>
        <p:txBody>
          <a:bodyPr/>
          <a:lstStyle/>
          <a:p>
            <a:pPr>
              <a:defRPr/>
            </a:pPr>
            <a:fld id="{D2762E48-1EA4-184C-B98B-E8AB950FD816}" type="slidenum">
              <a:rPr lang="en-US" altLang="x-none" smtClean="0"/>
              <a:pPr>
                <a:defRPr/>
              </a:pPr>
              <a:t>9</a:t>
            </a:fld>
            <a:endParaRPr lang="en-US" altLang="x-none"/>
          </a:p>
        </p:txBody>
      </p:sp>
      <p:pic>
        <p:nvPicPr>
          <p:cNvPr id="3" name="Picture 2"/>
          <p:cNvPicPr>
            <a:picLocks noChangeAspect="1"/>
          </p:cNvPicPr>
          <p:nvPr/>
        </p:nvPicPr>
        <p:blipFill>
          <a:blip r:embed="rId3"/>
          <a:stretch>
            <a:fillRect/>
          </a:stretch>
        </p:blipFill>
        <p:spPr>
          <a:xfrm>
            <a:off x="2319579" y="1464452"/>
            <a:ext cx="1512158" cy="879162"/>
          </a:xfrm>
          <a:prstGeom prst="rect">
            <a:avLst/>
          </a:prstGeom>
        </p:spPr>
      </p:pic>
    </p:spTree>
    <p:extLst>
      <p:ext uri="{BB962C8B-B14F-4D97-AF65-F5344CB8AC3E}">
        <p14:creationId xmlns:p14="http://schemas.microsoft.com/office/powerpoint/2010/main" val="239721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258" y="444038"/>
            <a:ext cx="6224756" cy="440687"/>
          </a:xfrm>
        </p:spPr>
        <p:txBody>
          <a:bodyPr>
            <a:normAutofit fontScale="90000"/>
          </a:bodyPr>
          <a:lstStyle/>
          <a:p>
            <a:r>
              <a:rPr lang="en-US" sz="3000" b="1" dirty="0">
                <a:solidFill>
                  <a:srgbClr val="C00000"/>
                </a:solidFill>
              </a:rPr>
              <a:t>CKM: Clean SM measurements --  </a:t>
            </a:r>
            <a:r>
              <a:rPr lang="en-US" sz="3000" b="1" dirty="0">
                <a:solidFill>
                  <a:srgbClr val="C00000"/>
                </a:solidFill>
                <a:latin typeface="Symbol" panose="05050102010706020507" pitchFamily="18" charset="2"/>
              </a:rPr>
              <a:t>g</a:t>
            </a:r>
          </a:p>
        </p:txBody>
      </p:sp>
      <p:pic>
        <p:nvPicPr>
          <p:cNvPr id="6" name="Picture 5"/>
          <p:cNvPicPr>
            <a:picLocks noChangeAspect="1"/>
          </p:cNvPicPr>
          <p:nvPr/>
        </p:nvPicPr>
        <p:blipFill>
          <a:blip r:embed="rId3"/>
          <a:stretch>
            <a:fillRect/>
          </a:stretch>
        </p:blipFill>
        <p:spPr>
          <a:xfrm>
            <a:off x="1631707" y="2424379"/>
            <a:ext cx="2743346" cy="1326875"/>
          </a:xfrm>
          <a:prstGeom prst="rect">
            <a:avLst/>
          </a:prstGeom>
        </p:spPr>
      </p:pic>
      <p:pic>
        <p:nvPicPr>
          <p:cNvPr id="7" name="Picture 6"/>
          <p:cNvPicPr>
            <a:picLocks noChangeAspect="1"/>
          </p:cNvPicPr>
          <p:nvPr/>
        </p:nvPicPr>
        <p:blipFill>
          <a:blip r:embed="rId4"/>
          <a:stretch>
            <a:fillRect/>
          </a:stretch>
        </p:blipFill>
        <p:spPr>
          <a:xfrm>
            <a:off x="1550351" y="4642474"/>
            <a:ext cx="2923331" cy="1252486"/>
          </a:xfrm>
          <a:prstGeom prst="rect">
            <a:avLst/>
          </a:prstGeom>
        </p:spPr>
      </p:pic>
      <p:grpSp>
        <p:nvGrpSpPr>
          <p:cNvPr id="53" name="Group 52"/>
          <p:cNvGrpSpPr/>
          <p:nvPr/>
        </p:nvGrpSpPr>
        <p:grpSpPr>
          <a:xfrm>
            <a:off x="1635576" y="1436230"/>
            <a:ext cx="5687198" cy="600164"/>
            <a:chOff x="0" y="736979"/>
            <a:chExt cx="7582931" cy="800219"/>
          </a:xfrm>
        </p:grpSpPr>
        <p:sp>
          <p:nvSpPr>
            <p:cNvPr id="5" name="TextBox 4"/>
            <p:cNvSpPr txBox="1"/>
            <p:nvPr/>
          </p:nvSpPr>
          <p:spPr>
            <a:xfrm>
              <a:off x="0" y="736979"/>
              <a:ext cx="7582931" cy="800219"/>
            </a:xfrm>
            <a:prstGeom prst="rect">
              <a:avLst/>
            </a:prstGeom>
            <a:noFill/>
          </p:spPr>
          <p:txBody>
            <a:bodyPr wrap="none" rtlCol="0">
              <a:spAutoFit/>
            </a:bodyPr>
            <a:lstStyle/>
            <a:p>
              <a:pPr marL="257175" indent="-257175">
                <a:buFont typeface="Wingdings" panose="05000000000000000000" pitchFamily="2" charset="2"/>
                <a:buChar char="q"/>
              </a:pPr>
              <a:r>
                <a:rPr lang="en-US" sz="1650" dirty="0">
                  <a:latin typeface="Times New Roman" panose="02020603050405020304" pitchFamily="18" charset="0"/>
                </a:rPr>
                <a:t>Arises from </a:t>
              </a:r>
              <a:r>
                <a:rPr lang="en-US" sz="1650" b="1" dirty="0">
                  <a:solidFill>
                    <a:srgbClr val="FF0000"/>
                  </a:solidFill>
                  <a:latin typeface="Times New Roman" panose="02020603050405020304" pitchFamily="18" charset="0"/>
                </a:rPr>
                <a:t>interference</a:t>
              </a:r>
              <a:r>
                <a:rPr lang="en-US" sz="1650" dirty="0">
                  <a:solidFill>
                    <a:srgbClr val="FF0000"/>
                  </a:solidFill>
                  <a:latin typeface="Times New Roman" panose="02020603050405020304" pitchFamily="18" charset="0"/>
                </a:rPr>
                <a:t> between </a:t>
              </a:r>
              <a:r>
                <a:rPr lang="en-US" sz="1650" i="1" dirty="0" err="1">
                  <a:solidFill>
                    <a:srgbClr val="FF0000"/>
                  </a:solidFill>
                  <a:latin typeface="Times New Roman" panose="02020603050405020304" pitchFamily="18" charset="0"/>
                </a:rPr>
                <a:t>b</a:t>
              </a:r>
              <a:r>
                <a:rPr lang="en-US" sz="1650" dirty="0" err="1">
                  <a:solidFill>
                    <a:srgbClr val="FF0000"/>
                  </a:solidFill>
                  <a:latin typeface="Times New Roman" panose="02020603050405020304" pitchFamily="18" charset="0"/>
                  <a:sym typeface="Wingdings" panose="05000000000000000000" pitchFamily="2" charset="2"/>
                </a:rPr>
                <a:t></a:t>
              </a:r>
              <a:r>
                <a:rPr lang="en-US" sz="1650" i="1" dirty="0" err="1">
                  <a:solidFill>
                    <a:srgbClr val="FF0000"/>
                  </a:solidFill>
                  <a:latin typeface="Times New Roman" panose="02020603050405020304" pitchFamily="18" charset="0"/>
                  <a:sym typeface="Wingdings" panose="05000000000000000000" pitchFamily="2" charset="2"/>
                </a:rPr>
                <a:t>c</a:t>
              </a:r>
              <a:r>
                <a:rPr lang="en-US" sz="1650" dirty="0">
                  <a:solidFill>
                    <a:srgbClr val="FF0000"/>
                  </a:solidFill>
                  <a:latin typeface="Times New Roman" panose="02020603050405020304" pitchFamily="18" charset="0"/>
                  <a:sym typeface="Wingdings" panose="05000000000000000000" pitchFamily="2" charset="2"/>
                </a:rPr>
                <a:t> and </a:t>
              </a:r>
              <a:r>
                <a:rPr lang="en-US" sz="1650" i="1" dirty="0" err="1">
                  <a:solidFill>
                    <a:srgbClr val="FF0000"/>
                  </a:solidFill>
                  <a:latin typeface="Times New Roman" panose="02020603050405020304" pitchFamily="18" charset="0"/>
                  <a:sym typeface="Wingdings" panose="05000000000000000000" pitchFamily="2" charset="2"/>
                </a:rPr>
                <a:t>b</a:t>
              </a:r>
              <a:r>
                <a:rPr lang="en-US" sz="1650" dirty="0" err="1">
                  <a:solidFill>
                    <a:srgbClr val="FF0000"/>
                  </a:solidFill>
                  <a:latin typeface="Times New Roman" panose="02020603050405020304" pitchFamily="18" charset="0"/>
                  <a:sym typeface="Wingdings" panose="05000000000000000000" pitchFamily="2" charset="2"/>
                </a:rPr>
                <a:t></a:t>
              </a:r>
              <a:r>
                <a:rPr lang="en-US" sz="1650" i="1" dirty="0" err="1">
                  <a:solidFill>
                    <a:srgbClr val="FF0000"/>
                  </a:solidFill>
                  <a:latin typeface="Times New Roman" panose="02020603050405020304" pitchFamily="18" charset="0"/>
                  <a:sym typeface="Wingdings" panose="05000000000000000000" pitchFamily="2" charset="2"/>
                </a:rPr>
                <a:t>u</a:t>
              </a:r>
              <a:r>
                <a:rPr lang="en-US" sz="1650" dirty="0">
                  <a:solidFill>
                    <a:srgbClr val="FF0000"/>
                  </a:solidFill>
                  <a:latin typeface="Times New Roman" panose="02020603050405020304" pitchFamily="18" charset="0"/>
                  <a:sym typeface="Wingdings" panose="05000000000000000000" pitchFamily="2" charset="2"/>
                </a:rPr>
                <a:t> </a:t>
              </a:r>
              <a:r>
                <a:rPr lang="en-US" sz="1650" dirty="0">
                  <a:latin typeface="Times New Roman" panose="02020603050405020304" pitchFamily="18" charset="0"/>
                  <a:sym typeface="Wingdings" panose="05000000000000000000" pitchFamily="2" charset="2"/>
                </a:rPr>
                <a:t>transitions. </a:t>
              </a:r>
            </a:p>
            <a:p>
              <a:r>
                <a:rPr lang="en-US" sz="1650" dirty="0">
                  <a:latin typeface="Times New Roman" panose="02020603050405020304" pitchFamily="18" charset="0"/>
                  <a:sym typeface="Wingdings" panose="05000000000000000000" pitchFamily="2" charset="2"/>
                </a:rPr>
                <a:t>     when using final states, </a:t>
              </a:r>
              <a:r>
                <a:rPr lang="en-US" sz="1650" b="1" i="1" dirty="0">
                  <a:latin typeface="Times New Roman" panose="02020603050405020304" pitchFamily="18" charset="0"/>
                  <a:sym typeface="Wingdings" panose="05000000000000000000" pitchFamily="2" charset="2"/>
                </a:rPr>
                <a:t>f</a:t>
              </a:r>
              <a:r>
                <a:rPr lang="en-US" sz="1650" i="1" dirty="0">
                  <a:latin typeface="Times New Roman" panose="02020603050405020304" pitchFamily="18" charset="0"/>
                  <a:sym typeface="Wingdings" panose="05000000000000000000" pitchFamily="2" charset="2"/>
                </a:rPr>
                <a:t>,</a:t>
              </a:r>
              <a:r>
                <a:rPr lang="en-US" sz="1650" dirty="0">
                  <a:latin typeface="Times New Roman" panose="02020603050405020304" pitchFamily="18" charset="0"/>
                  <a:sym typeface="Wingdings" panose="05000000000000000000" pitchFamily="2" charset="2"/>
                </a:rPr>
                <a:t> accessible to both D</a:t>
              </a:r>
              <a:r>
                <a:rPr lang="en-US" sz="1650" baseline="30000" dirty="0">
                  <a:latin typeface="Times New Roman" panose="02020603050405020304" pitchFamily="18" charset="0"/>
                  <a:sym typeface="Wingdings" panose="05000000000000000000" pitchFamily="2" charset="2"/>
                </a:rPr>
                <a:t>0</a:t>
              </a:r>
              <a:r>
                <a:rPr lang="en-US" sz="1650" dirty="0">
                  <a:latin typeface="Times New Roman" panose="02020603050405020304" pitchFamily="18" charset="0"/>
                  <a:sym typeface="Wingdings" panose="05000000000000000000" pitchFamily="2" charset="2"/>
                </a:rPr>
                <a:t> and D</a:t>
              </a:r>
              <a:r>
                <a:rPr lang="en-US" sz="1650" baseline="30000" dirty="0">
                  <a:latin typeface="Times New Roman" panose="02020603050405020304" pitchFamily="18" charset="0"/>
                  <a:sym typeface="Wingdings" panose="05000000000000000000" pitchFamily="2" charset="2"/>
                </a:rPr>
                <a:t>0</a:t>
              </a:r>
              <a:r>
                <a:rPr lang="en-US" sz="1650" dirty="0">
                  <a:latin typeface="Times New Roman" panose="02020603050405020304" pitchFamily="18" charset="0"/>
                  <a:sym typeface="Wingdings" panose="05000000000000000000" pitchFamily="2" charset="2"/>
                </a:rPr>
                <a:t>. </a:t>
              </a:r>
            </a:p>
          </p:txBody>
        </p:sp>
        <p:cxnSp>
          <p:nvCxnSpPr>
            <p:cNvPr id="15" name="Straight Connector 14"/>
            <p:cNvCxnSpPr/>
            <p:nvPr/>
          </p:nvCxnSpPr>
          <p:spPr>
            <a:xfrm flipV="1">
              <a:off x="6267808" y="1150553"/>
              <a:ext cx="2199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ounded Rectangle 18"/>
          <p:cNvSpPr/>
          <p:nvPr/>
        </p:nvSpPr>
        <p:spPr>
          <a:xfrm>
            <a:off x="1590133" y="2370974"/>
            <a:ext cx="3331172" cy="1503047"/>
          </a:xfrm>
          <a:prstGeom prst="roundRect">
            <a:avLst/>
          </a:prstGeom>
          <a:noFill/>
          <a:ln w="7620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ounded Rectangle 19"/>
          <p:cNvSpPr/>
          <p:nvPr/>
        </p:nvSpPr>
        <p:spPr>
          <a:xfrm>
            <a:off x="1559033" y="4015521"/>
            <a:ext cx="3362273" cy="1914165"/>
          </a:xfrm>
          <a:prstGeom prst="roundRect">
            <a:avLst/>
          </a:prstGeom>
          <a:noFill/>
          <a:ln w="7620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21" name="Group 20"/>
          <p:cNvGrpSpPr/>
          <p:nvPr/>
        </p:nvGrpSpPr>
        <p:grpSpPr>
          <a:xfrm>
            <a:off x="4451279" y="4788504"/>
            <a:ext cx="439199" cy="369332"/>
            <a:chOff x="4558981" y="3044802"/>
            <a:chExt cx="585598" cy="492443"/>
          </a:xfrm>
        </p:grpSpPr>
        <p:cxnSp>
          <p:nvCxnSpPr>
            <p:cNvPr id="22" name="Straight Arrow Connector 21"/>
            <p:cNvCxnSpPr/>
            <p:nvPr/>
          </p:nvCxnSpPr>
          <p:spPr>
            <a:xfrm>
              <a:off x="4558981" y="3297150"/>
              <a:ext cx="266029" cy="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812864" y="3044802"/>
              <a:ext cx="331715" cy="492443"/>
            </a:xfrm>
            <a:prstGeom prst="rect">
              <a:avLst/>
            </a:prstGeom>
            <a:noFill/>
          </p:spPr>
          <p:txBody>
            <a:bodyPr wrap="none" rtlCol="0">
              <a:spAutoFit/>
            </a:bodyPr>
            <a:lstStyle/>
            <a:p>
              <a:r>
                <a:rPr lang="en-US" sz="1800" i="1" dirty="0">
                  <a:latin typeface="Times New Roman" panose="02020603050405020304" pitchFamily="18" charset="0"/>
                </a:rPr>
                <a:t>f</a:t>
              </a:r>
            </a:p>
          </p:txBody>
        </p:sp>
      </p:grpSp>
      <p:graphicFrame>
        <p:nvGraphicFramePr>
          <p:cNvPr id="40" name="Object 39"/>
          <p:cNvGraphicFramePr>
            <a:graphicFrameLocks noChangeAspect="1"/>
          </p:cNvGraphicFramePr>
          <p:nvPr>
            <p:extLst/>
          </p:nvPr>
        </p:nvGraphicFramePr>
        <p:xfrm>
          <a:off x="5079206" y="2633663"/>
          <a:ext cx="1339694" cy="961800"/>
        </p:xfrm>
        <a:graphic>
          <a:graphicData uri="http://schemas.openxmlformats.org/presentationml/2006/ole">
            <mc:AlternateContent xmlns:mc="http://schemas.openxmlformats.org/markup-compatibility/2006">
              <mc:Choice xmlns:v="urn:schemas-microsoft-com:vml" Requires="v">
                <p:oleObj spid="_x0000_s39946" name="Equation" r:id="rId5" imgW="1307880" imgH="939600" progId="Equation.DSMT4">
                  <p:embed/>
                </p:oleObj>
              </mc:Choice>
              <mc:Fallback>
                <p:oleObj name="Equation" r:id="rId5" imgW="1307880" imgH="939600" progId="Equation.DSMT4">
                  <p:embed/>
                  <p:pic>
                    <p:nvPicPr>
                      <p:cNvPr id="0" name=""/>
                      <p:cNvPicPr/>
                      <p:nvPr/>
                    </p:nvPicPr>
                    <p:blipFill>
                      <a:blip r:embed="rId6"/>
                      <a:stretch>
                        <a:fillRect/>
                      </a:stretch>
                    </p:blipFill>
                    <p:spPr>
                      <a:xfrm>
                        <a:off x="5079206" y="2633663"/>
                        <a:ext cx="1339694" cy="961800"/>
                      </a:xfrm>
                      <a:prstGeom prst="rect">
                        <a:avLst/>
                      </a:prstGeom>
                      <a:solidFill>
                        <a:schemeClr val="bg1"/>
                      </a:solidFill>
                      <a:ln>
                        <a:solidFill>
                          <a:schemeClr val="tx1"/>
                        </a:solidFill>
                      </a:ln>
                    </p:spPr>
                  </p:pic>
                </p:oleObj>
              </mc:Fallback>
            </mc:AlternateContent>
          </a:graphicData>
        </a:graphic>
      </p:graphicFrame>
      <p:graphicFrame>
        <p:nvGraphicFramePr>
          <p:cNvPr id="41" name="Object 40"/>
          <p:cNvGraphicFramePr>
            <a:graphicFrameLocks noChangeAspect="1"/>
          </p:cNvGraphicFramePr>
          <p:nvPr>
            <p:extLst/>
          </p:nvPr>
        </p:nvGraphicFramePr>
        <p:xfrm>
          <a:off x="1549402" y="2237185"/>
          <a:ext cx="1153715" cy="397669"/>
        </p:xfrm>
        <a:graphic>
          <a:graphicData uri="http://schemas.openxmlformats.org/presentationml/2006/ole">
            <mc:AlternateContent xmlns:mc="http://schemas.openxmlformats.org/markup-compatibility/2006">
              <mc:Choice xmlns:v="urn:schemas-microsoft-com:vml" Requires="v">
                <p:oleObj spid="_x0000_s39947" name="Equation" r:id="rId7" imgW="698400" imgH="241200" progId="Equation.DSMT4">
                  <p:embed/>
                </p:oleObj>
              </mc:Choice>
              <mc:Fallback>
                <p:oleObj name="Equation" r:id="rId7" imgW="698400" imgH="241200" progId="Equation.DSMT4">
                  <p:embed/>
                  <p:pic>
                    <p:nvPicPr>
                      <p:cNvPr id="0" name=""/>
                      <p:cNvPicPr/>
                      <p:nvPr/>
                    </p:nvPicPr>
                    <p:blipFill>
                      <a:blip r:embed="rId8"/>
                      <a:stretch>
                        <a:fillRect/>
                      </a:stretch>
                    </p:blipFill>
                    <p:spPr>
                      <a:xfrm>
                        <a:off x="1549402" y="2237185"/>
                        <a:ext cx="1153715" cy="397669"/>
                      </a:xfrm>
                      <a:prstGeom prst="rect">
                        <a:avLst/>
                      </a:prstGeom>
                      <a:solidFill>
                        <a:schemeClr val="accent6">
                          <a:lumMod val="40000"/>
                          <a:lumOff val="60000"/>
                        </a:schemeClr>
                      </a:solidFill>
                    </p:spPr>
                  </p:pic>
                </p:oleObj>
              </mc:Fallback>
            </mc:AlternateContent>
          </a:graphicData>
        </a:graphic>
      </p:graphicFrame>
      <p:graphicFrame>
        <p:nvGraphicFramePr>
          <p:cNvPr id="42" name="Object 41"/>
          <p:cNvGraphicFramePr>
            <a:graphicFrameLocks noChangeAspect="1"/>
          </p:cNvGraphicFramePr>
          <p:nvPr>
            <p:extLst/>
          </p:nvPr>
        </p:nvGraphicFramePr>
        <p:xfrm>
          <a:off x="1549402" y="3932399"/>
          <a:ext cx="1940467" cy="462743"/>
        </p:xfrm>
        <a:graphic>
          <a:graphicData uri="http://schemas.openxmlformats.org/presentationml/2006/ole">
            <mc:AlternateContent xmlns:mc="http://schemas.openxmlformats.org/markup-compatibility/2006">
              <mc:Choice xmlns:v="urn:schemas-microsoft-com:vml" Requires="v">
                <p:oleObj spid="_x0000_s39948" name="Equation" r:id="rId9" imgW="1282680" imgH="304560" progId="Equation.DSMT4">
                  <p:embed/>
                </p:oleObj>
              </mc:Choice>
              <mc:Fallback>
                <p:oleObj name="Equation" r:id="rId9" imgW="1282680" imgH="304560" progId="Equation.DSMT4">
                  <p:embed/>
                  <p:pic>
                    <p:nvPicPr>
                      <p:cNvPr id="0" name=""/>
                      <p:cNvPicPr/>
                      <p:nvPr/>
                    </p:nvPicPr>
                    <p:blipFill>
                      <a:blip r:embed="rId10"/>
                      <a:stretch>
                        <a:fillRect/>
                      </a:stretch>
                    </p:blipFill>
                    <p:spPr>
                      <a:xfrm>
                        <a:off x="1549402" y="3932399"/>
                        <a:ext cx="1940467" cy="462743"/>
                      </a:xfrm>
                      <a:prstGeom prst="rect">
                        <a:avLst/>
                      </a:prstGeom>
                      <a:solidFill>
                        <a:schemeClr val="accent6">
                          <a:lumMod val="40000"/>
                          <a:lumOff val="60000"/>
                        </a:schemeClr>
                      </a:solidFill>
                    </p:spPr>
                  </p:pic>
                </p:oleObj>
              </mc:Fallback>
            </mc:AlternateContent>
          </a:graphicData>
        </a:graphic>
      </p:graphicFrame>
      <p:grpSp>
        <p:nvGrpSpPr>
          <p:cNvPr id="14" name="Group 13"/>
          <p:cNvGrpSpPr/>
          <p:nvPr/>
        </p:nvGrpSpPr>
        <p:grpSpPr>
          <a:xfrm>
            <a:off x="6707550" y="1720187"/>
            <a:ext cx="3960451" cy="4255560"/>
            <a:chOff x="6911398" y="1150583"/>
            <a:chExt cx="5280601" cy="5674080"/>
          </a:xfrm>
        </p:grpSpPr>
        <p:pic>
          <p:nvPicPr>
            <p:cNvPr id="49" name="Picture 48"/>
            <p:cNvPicPr>
              <a:picLocks noChangeAspect="1"/>
            </p:cNvPicPr>
            <p:nvPr/>
          </p:nvPicPr>
          <p:blipFill rotWithShape="1">
            <a:blip r:embed="rId11"/>
            <a:srcRect b="23833"/>
            <a:stretch/>
          </p:blipFill>
          <p:spPr>
            <a:xfrm>
              <a:off x="6911398" y="2065543"/>
              <a:ext cx="5280601" cy="3721293"/>
            </a:xfrm>
            <a:prstGeom prst="rect">
              <a:avLst/>
            </a:prstGeom>
          </p:spPr>
        </p:pic>
        <p:pic>
          <p:nvPicPr>
            <p:cNvPr id="50" name="Picture 49"/>
            <p:cNvPicPr>
              <a:picLocks noChangeAspect="1"/>
            </p:cNvPicPr>
            <p:nvPr/>
          </p:nvPicPr>
          <p:blipFill rotWithShape="1">
            <a:blip r:embed="rId11"/>
            <a:srcRect l="32386" t="70324" r="33409"/>
            <a:stretch/>
          </p:blipFill>
          <p:spPr>
            <a:xfrm>
              <a:off x="10551202" y="1150583"/>
              <a:ext cx="1336463" cy="1072801"/>
            </a:xfrm>
            <a:prstGeom prst="rect">
              <a:avLst/>
            </a:prstGeom>
          </p:spPr>
        </p:pic>
        <p:sp>
          <p:nvSpPr>
            <p:cNvPr id="48" name="TextBox 47"/>
            <p:cNvSpPr txBox="1"/>
            <p:nvPr/>
          </p:nvSpPr>
          <p:spPr>
            <a:xfrm>
              <a:off x="7680786" y="1923028"/>
              <a:ext cx="2227533" cy="369332"/>
            </a:xfrm>
            <a:prstGeom prst="rect">
              <a:avLst/>
            </a:prstGeom>
            <a:noFill/>
          </p:spPr>
          <p:txBody>
            <a:bodyPr wrap="none" rtlCol="0">
              <a:spAutoFit/>
            </a:bodyPr>
            <a:lstStyle/>
            <a:p>
              <a:r>
                <a:rPr lang="en-US" sz="1200" dirty="0">
                  <a:latin typeface="Times New Roman" panose="02020603050405020304" pitchFamily="18" charset="0"/>
                </a:rPr>
                <a:t>LHC</a:t>
              </a:r>
              <a:r>
                <a:rPr lang="en-US" sz="1200" i="1" dirty="0">
                  <a:latin typeface="Times New Roman" panose="02020603050405020304" pitchFamily="18" charset="0"/>
                </a:rPr>
                <a:t>b</a:t>
              </a:r>
              <a:r>
                <a:rPr lang="en-US" sz="1200" dirty="0">
                  <a:latin typeface="Times New Roman" panose="02020603050405020304" pitchFamily="18" charset="0"/>
                </a:rPr>
                <a:t>-CONF-2017-004</a:t>
              </a:r>
            </a:p>
          </p:txBody>
        </p:sp>
        <p:sp>
          <p:nvSpPr>
            <p:cNvPr id="51" name="Rectangle 50"/>
            <p:cNvSpPr/>
            <p:nvPr/>
          </p:nvSpPr>
          <p:spPr>
            <a:xfrm>
              <a:off x="8595331" y="5487136"/>
              <a:ext cx="1664713" cy="544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aphicFrame>
          <p:nvGraphicFramePr>
            <p:cNvPr id="52" name="Object 51"/>
            <p:cNvGraphicFramePr>
              <a:graphicFrameLocks noChangeAspect="1"/>
            </p:cNvGraphicFramePr>
            <p:nvPr>
              <p:extLst/>
            </p:nvPr>
          </p:nvGraphicFramePr>
          <p:xfrm>
            <a:off x="8443913" y="5494338"/>
            <a:ext cx="2500312" cy="1330325"/>
          </p:xfrm>
          <a:graphic>
            <a:graphicData uri="http://schemas.openxmlformats.org/presentationml/2006/ole">
              <mc:AlternateContent xmlns:mc="http://schemas.openxmlformats.org/markup-compatibility/2006">
                <mc:Choice xmlns:v="urn:schemas-microsoft-com:vml" Requires="v">
                  <p:oleObj spid="_x0000_s39949" name="Equation" r:id="rId12" imgW="1384200" imgH="736560" progId="Equation.DSMT4">
                    <p:embed/>
                  </p:oleObj>
                </mc:Choice>
                <mc:Fallback>
                  <p:oleObj name="Equation" r:id="rId12" imgW="1384200" imgH="736560" progId="Equation.DSMT4">
                    <p:embed/>
                    <p:pic>
                      <p:nvPicPr>
                        <p:cNvPr id="0" name=""/>
                        <p:cNvPicPr/>
                        <p:nvPr/>
                      </p:nvPicPr>
                      <p:blipFill>
                        <a:blip r:embed="rId13"/>
                        <a:stretch>
                          <a:fillRect/>
                        </a:stretch>
                      </p:blipFill>
                      <p:spPr>
                        <a:xfrm>
                          <a:off x="8443913" y="5494338"/>
                          <a:ext cx="2500312" cy="1330325"/>
                        </a:xfrm>
                        <a:prstGeom prst="rect">
                          <a:avLst/>
                        </a:prstGeom>
                        <a:ln>
                          <a:solidFill>
                            <a:schemeClr val="tx1"/>
                          </a:solidFill>
                        </a:ln>
                      </p:spPr>
                    </p:pic>
                  </p:oleObj>
                </mc:Fallback>
              </mc:AlternateContent>
            </a:graphicData>
          </a:graphic>
        </p:graphicFrame>
      </p:grpSp>
      <p:sp>
        <p:nvSpPr>
          <p:cNvPr id="54" name="Rounded Rectangle 53"/>
          <p:cNvSpPr/>
          <p:nvPr/>
        </p:nvSpPr>
        <p:spPr>
          <a:xfrm>
            <a:off x="1615535" y="1420706"/>
            <a:ext cx="5581133" cy="650219"/>
          </a:xfrm>
          <a:prstGeom prst="roundRect">
            <a:avLst/>
          </a:prstGeom>
          <a:noFill/>
          <a:ln w="28575">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Oval 54"/>
          <p:cNvSpPr/>
          <p:nvPr/>
        </p:nvSpPr>
        <p:spPr>
          <a:xfrm rot="21062001">
            <a:off x="2597014" y="4506458"/>
            <a:ext cx="812731" cy="534862"/>
          </a:xfrm>
          <a:prstGeom prst="ellipse">
            <a:avLst/>
          </a:prstGeom>
          <a:noFill/>
          <a:ln w="38100">
            <a:solidFill>
              <a:srgbClr val="FF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aphicFrame>
        <p:nvGraphicFramePr>
          <p:cNvPr id="3" name="Object 2"/>
          <p:cNvGraphicFramePr>
            <a:graphicFrameLocks noChangeAspect="1"/>
          </p:cNvGraphicFramePr>
          <p:nvPr>
            <p:extLst/>
          </p:nvPr>
        </p:nvGraphicFramePr>
        <p:xfrm>
          <a:off x="1608669" y="5151854"/>
          <a:ext cx="272997" cy="255935"/>
        </p:xfrm>
        <a:graphic>
          <a:graphicData uri="http://schemas.openxmlformats.org/presentationml/2006/ole">
            <mc:AlternateContent xmlns:mc="http://schemas.openxmlformats.org/markup-compatibility/2006">
              <mc:Choice xmlns:v="urn:schemas-microsoft-com:vml" Requires="v">
                <p:oleObj spid="_x0000_s39950" name="Equation" r:id="rId14" imgW="203040" imgH="190440" progId="Equation.DSMT4">
                  <p:embed/>
                </p:oleObj>
              </mc:Choice>
              <mc:Fallback>
                <p:oleObj name="Equation" r:id="rId14" imgW="203040" imgH="190440" progId="Equation.DSMT4">
                  <p:embed/>
                  <p:pic>
                    <p:nvPicPr>
                      <p:cNvPr id="0" name=""/>
                      <p:cNvPicPr/>
                      <p:nvPr/>
                    </p:nvPicPr>
                    <p:blipFill>
                      <a:blip r:embed="rId15"/>
                      <a:stretch>
                        <a:fillRect/>
                      </a:stretch>
                    </p:blipFill>
                    <p:spPr>
                      <a:xfrm>
                        <a:off x="1608669" y="5151854"/>
                        <a:ext cx="272997" cy="255935"/>
                      </a:xfrm>
                      <a:prstGeom prst="rect">
                        <a:avLst/>
                      </a:prstGeom>
                      <a:solidFill>
                        <a:schemeClr val="bg1"/>
                      </a:solidFill>
                    </p:spPr>
                  </p:pic>
                </p:oleObj>
              </mc:Fallback>
            </mc:AlternateContent>
          </a:graphicData>
        </a:graphic>
      </p:graphicFrame>
      <p:graphicFrame>
        <p:nvGraphicFramePr>
          <p:cNvPr id="28" name="Object 27"/>
          <p:cNvGraphicFramePr>
            <a:graphicFrameLocks noChangeAspect="1"/>
          </p:cNvGraphicFramePr>
          <p:nvPr>
            <p:extLst/>
          </p:nvPr>
        </p:nvGraphicFramePr>
        <p:xfrm>
          <a:off x="1631707" y="3282976"/>
          <a:ext cx="272997" cy="255935"/>
        </p:xfrm>
        <a:graphic>
          <a:graphicData uri="http://schemas.openxmlformats.org/presentationml/2006/ole">
            <mc:AlternateContent xmlns:mc="http://schemas.openxmlformats.org/markup-compatibility/2006">
              <mc:Choice xmlns:v="urn:schemas-microsoft-com:vml" Requires="v">
                <p:oleObj spid="_x0000_s39951" name="Equation" r:id="rId16" imgW="203040" imgH="190440" progId="Equation.DSMT4">
                  <p:embed/>
                </p:oleObj>
              </mc:Choice>
              <mc:Fallback>
                <p:oleObj name="Equation" r:id="rId16" imgW="203040" imgH="190440" progId="Equation.DSMT4">
                  <p:embed/>
                  <p:pic>
                    <p:nvPicPr>
                      <p:cNvPr id="0" name=""/>
                      <p:cNvPicPr/>
                      <p:nvPr/>
                    </p:nvPicPr>
                    <p:blipFill>
                      <a:blip r:embed="rId17"/>
                      <a:stretch>
                        <a:fillRect/>
                      </a:stretch>
                    </p:blipFill>
                    <p:spPr>
                      <a:xfrm>
                        <a:off x="1631707" y="3282976"/>
                        <a:ext cx="272997" cy="255935"/>
                      </a:xfrm>
                      <a:prstGeom prst="rect">
                        <a:avLst/>
                      </a:prstGeom>
                      <a:solidFill>
                        <a:schemeClr val="bg1"/>
                      </a:solidFill>
                    </p:spPr>
                  </p:pic>
                </p:oleObj>
              </mc:Fallback>
            </mc:AlternateContent>
          </a:graphicData>
        </a:graphic>
      </p:graphicFrame>
      <p:graphicFrame>
        <p:nvGraphicFramePr>
          <p:cNvPr id="29" name="Object 28"/>
          <p:cNvGraphicFramePr>
            <a:graphicFrameLocks noChangeAspect="1"/>
          </p:cNvGraphicFramePr>
          <p:nvPr>
            <p:extLst/>
          </p:nvPr>
        </p:nvGraphicFramePr>
        <p:xfrm>
          <a:off x="4113611" y="3282554"/>
          <a:ext cx="290513" cy="255984"/>
        </p:xfrm>
        <a:graphic>
          <a:graphicData uri="http://schemas.openxmlformats.org/presentationml/2006/ole">
            <mc:AlternateContent xmlns:mc="http://schemas.openxmlformats.org/markup-compatibility/2006">
              <mc:Choice xmlns:v="urn:schemas-microsoft-com:vml" Requires="v">
                <p:oleObj spid="_x0000_s39952" name="Equation" r:id="rId18" imgW="215640" imgH="190440" progId="Equation.DSMT4">
                  <p:embed/>
                </p:oleObj>
              </mc:Choice>
              <mc:Fallback>
                <p:oleObj name="Equation" r:id="rId18" imgW="215640" imgH="190440" progId="Equation.DSMT4">
                  <p:embed/>
                  <p:pic>
                    <p:nvPicPr>
                      <p:cNvPr id="0" name=""/>
                      <p:cNvPicPr/>
                      <p:nvPr/>
                    </p:nvPicPr>
                    <p:blipFill>
                      <a:blip r:embed="rId19"/>
                      <a:stretch>
                        <a:fillRect/>
                      </a:stretch>
                    </p:blipFill>
                    <p:spPr>
                      <a:xfrm>
                        <a:off x="4113611" y="3282554"/>
                        <a:ext cx="290513" cy="255984"/>
                      </a:xfrm>
                      <a:prstGeom prst="rect">
                        <a:avLst/>
                      </a:prstGeom>
                      <a:solidFill>
                        <a:schemeClr val="bg1"/>
                      </a:solidFill>
                    </p:spPr>
                  </p:pic>
                </p:oleObj>
              </mc:Fallback>
            </mc:AlternateContent>
          </a:graphicData>
        </a:graphic>
      </p:graphicFrame>
      <p:graphicFrame>
        <p:nvGraphicFramePr>
          <p:cNvPr id="30" name="Object 29"/>
          <p:cNvGraphicFramePr>
            <a:graphicFrameLocks noChangeAspect="1"/>
          </p:cNvGraphicFramePr>
          <p:nvPr>
            <p:extLst/>
          </p:nvPr>
        </p:nvGraphicFramePr>
        <p:xfrm>
          <a:off x="4183169" y="4833638"/>
          <a:ext cx="290513" cy="255984"/>
        </p:xfrm>
        <a:graphic>
          <a:graphicData uri="http://schemas.openxmlformats.org/presentationml/2006/ole">
            <mc:AlternateContent xmlns:mc="http://schemas.openxmlformats.org/markup-compatibility/2006">
              <mc:Choice xmlns:v="urn:schemas-microsoft-com:vml" Requires="v">
                <p:oleObj spid="_x0000_s39953" name="Equation" r:id="rId20" imgW="215640" imgH="190440" progId="Equation.DSMT4">
                  <p:embed/>
                </p:oleObj>
              </mc:Choice>
              <mc:Fallback>
                <p:oleObj name="Equation" r:id="rId20" imgW="215640" imgH="190440" progId="Equation.DSMT4">
                  <p:embed/>
                  <p:pic>
                    <p:nvPicPr>
                      <p:cNvPr id="0" name=""/>
                      <p:cNvPicPr/>
                      <p:nvPr/>
                    </p:nvPicPr>
                    <p:blipFill>
                      <a:blip r:embed="rId21"/>
                      <a:stretch>
                        <a:fillRect/>
                      </a:stretch>
                    </p:blipFill>
                    <p:spPr>
                      <a:xfrm>
                        <a:off x="4183169" y="4833638"/>
                        <a:ext cx="290513" cy="255984"/>
                      </a:xfrm>
                      <a:prstGeom prst="rect">
                        <a:avLst/>
                      </a:prstGeom>
                      <a:solidFill>
                        <a:schemeClr val="bg1"/>
                      </a:solidFill>
                    </p:spPr>
                  </p:pic>
                </p:oleObj>
              </mc:Fallback>
            </mc:AlternateContent>
          </a:graphicData>
        </a:graphic>
      </p:graphicFrame>
      <p:graphicFrame>
        <p:nvGraphicFramePr>
          <p:cNvPr id="31" name="Object 30"/>
          <p:cNvGraphicFramePr>
            <a:graphicFrameLocks noChangeAspect="1"/>
          </p:cNvGraphicFramePr>
          <p:nvPr>
            <p:extLst/>
          </p:nvPr>
        </p:nvGraphicFramePr>
        <p:xfrm>
          <a:off x="4126707" y="2590801"/>
          <a:ext cx="308372" cy="255985"/>
        </p:xfrm>
        <a:graphic>
          <a:graphicData uri="http://schemas.openxmlformats.org/presentationml/2006/ole">
            <mc:AlternateContent xmlns:mc="http://schemas.openxmlformats.org/markup-compatibility/2006">
              <mc:Choice xmlns:v="urn:schemas-microsoft-com:vml" Requires="v">
                <p:oleObj spid="_x0000_s39954" name="Equation" r:id="rId22" imgW="228600" imgH="190440" progId="Equation.DSMT4">
                  <p:embed/>
                </p:oleObj>
              </mc:Choice>
              <mc:Fallback>
                <p:oleObj name="Equation" r:id="rId22" imgW="228600" imgH="190440" progId="Equation.DSMT4">
                  <p:embed/>
                  <p:pic>
                    <p:nvPicPr>
                      <p:cNvPr id="0" name=""/>
                      <p:cNvPicPr/>
                      <p:nvPr/>
                    </p:nvPicPr>
                    <p:blipFill>
                      <a:blip r:embed="rId23"/>
                      <a:stretch>
                        <a:fillRect/>
                      </a:stretch>
                    </p:blipFill>
                    <p:spPr>
                      <a:xfrm>
                        <a:off x="4126707" y="2590801"/>
                        <a:ext cx="308372" cy="255985"/>
                      </a:xfrm>
                      <a:prstGeom prst="rect">
                        <a:avLst/>
                      </a:prstGeom>
                      <a:solidFill>
                        <a:schemeClr val="bg1"/>
                      </a:solidFill>
                    </p:spPr>
                  </p:pic>
                </p:oleObj>
              </mc:Fallback>
            </mc:AlternateContent>
          </a:graphicData>
        </a:graphic>
      </p:graphicFrame>
      <p:graphicFrame>
        <p:nvGraphicFramePr>
          <p:cNvPr id="32" name="Object 31"/>
          <p:cNvGraphicFramePr>
            <a:graphicFrameLocks noChangeAspect="1"/>
          </p:cNvGraphicFramePr>
          <p:nvPr>
            <p:extLst/>
          </p:nvPr>
        </p:nvGraphicFramePr>
        <p:xfrm>
          <a:off x="4200103" y="5561551"/>
          <a:ext cx="308372" cy="255985"/>
        </p:xfrm>
        <a:graphic>
          <a:graphicData uri="http://schemas.openxmlformats.org/presentationml/2006/ole">
            <mc:AlternateContent xmlns:mc="http://schemas.openxmlformats.org/markup-compatibility/2006">
              <mc:Choice xmlns:v="urn:schemas-microsoft-com:vml" Requires="v">
                <p:oleObj spid="_x0000_s39955" name="Equation" r:id="rId24" imgW="228600" imgH="190440" progId="Equation.DSMT4">
                  <p:embed/>
                </p:oleObj>
              </mc:Choice>
              <mc:Fallback>
                <p:oleObj name="Equation" r:id="rId24" imgW="228600" imgH="190440" progId="Equation.DSMT4">
                  <p:embed/>
                  <p:pic>
                    <p:nvPicPr>
                      <p:cNvPr id="0" name=""/>
                      <p:cNvPicPr/>
                      <p:nvPr/>
                    </p:nvPicPr>
                    <p:blipFill>
                      <a:blip r:embed="rId25"/>
                      <a:stretch>
                        <a:fillRect/>
                      </a:stretch>
                    </p:blipFill>
                    <p:spPr>
                      <a:xfrm>
                        <a:off x="4200103" y="5561551"/>
                        <a:ext cx="308372" cy="255985"/>
                      </a:xfrm>
                      <a:prstGeom prst="rect">
                        <a:avLst/>
                      </a:prstGeom>
                      <a:solidFill>
                        <a:schemeClr val="bg1"/>
                      </a:solidFill>
                    </p:spPr>
                  </p:pic>
                </p:oleObj>
              </mc:Fallback>
            </mc:AlternateContent>
          </a:graphicData>
        </a:graphic>
      </p:graphicFrame>
      <p:grpSp>
        <p:nvGrpSpPr>
          <p:cNvPr id="33" name="Group 32"/>
          <p:cNvGrpSpPr/>
          <p:nvPr/>
        </p:nvGrpSpPr>
        <p:grpSpPr>
          <a:xfrm>
            <a:off x="4396122" y="3237419"/>
            <a:ext cx="439199" cy="369332"/>
            <a:chOff x="4558981" y="3044802"/>
            <a:chExt cx="585598" cy="492443"/>
          </a:xfrm>
        </p:grpSpPr>
        <p:cxnSp>
          <p:nvCxnSpPr>
            <p:cNvPr id="34" name="Straight Arrow Connector 33"/>
            <p:cNvCxnSpPr/>
            <p:nvPr/>
          </p:nvCxnSpPr>
          <p:spPr>
            <a:xfrm>
              <a:off x="4558981" y="3297150"/>
              <a:ext cx="266029" cy="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812864" y="3044802"/>
              <a:ext cx="331715" cy="492443"/>
            </a:xfrm>
            <a:prstGeom prst="rect">
              <a:avLst/>
            </a:prstGeom>
            <a:noFill/>
          </p:spPr>
          <p:txBody>
            <a:bodyPr wrap="none" rtlCol="0">
              <a:spAutoFit/>
            </a:bodyPr>
            <a:lstStyle/>
            <a:p>
              <a:r>
                <a:rPr lang="en-US" sz="1800" i="1" dirty="0">
                  <a:latin typeface="Times New Roman" panose="02020603050405020304" pitchFamily="18" charset="0"/>
                </a:rPr>
                <a:t>f</a:t>
              </a:r>
            </a:p>
          </p:txBody>
        </p:sp>
      </p:grpSp>
      <p:sp>
        <p:nvSpPr>
          <p:cNvPr id="16" name="TextBox 15"/>
          <p:cNvSpPr txBox="1"/>
          <p:nvPr/>
        </p:nvSpPr>
        <p:spPr>
          <a:xfrm>
            <a:off x="4930330" y="4581439"/>
            <a:ext cx="2105705" cy="1061829"/>
          </a:xfrm>
          <a:prstGeom prst="rect">
            <a:avLst/>
          </a:prstGeom>
          <a:noFill/>
        </p:spPr>
        <p:txBody>
          <a:bodyPr wrap="none" rtlCol="0">
            <a:spAutoFit/>
          </a:bodyPr>
          <a:lstStyle/>
          <a:p>
            <a:r>
              <a:rPr lang="en-US" sz="1800" b="1" dirty="0">
                <a:latin typeface="Times New Roman" panose="02020603050405020304" pitchFamily="18" charset="0"/>
              </a:rPr>
              <a:t>Many “variants”</a:t>
            </a:r>
          </a:p>
          <a:p>
            <a:pPr marL="169069" indent="-169069">
              <a:buFont typeface="Courier New" panose="02070309020205020404" pitchFamily="49" charset="0"/>
              <a:buChar char="o"/>
            </a:pPr>
            <a:r>
              <a:rPr lang="en-US" sz="1500" dirty="0">
                <a:latin typeface="Times New Roman" panose="02020603050405020304" pitchFamily="18" charset="0"/>
              </a:rPr>
              <a:t>B</a:t>
            </a:r>
            <a:r>
              <a:rPr lang="en-US" sz="1500" dirty="0">
                <a:latin typeface="Times New Roman" panose="02020603050405020304" pitchFamily="18" charset="0"/>
                <a:sym typeface="Wingdings" panose="05000000000000000000" pitchFamily="2" charset="2"/>
              </a:rPr>
              <a:t></a:t>
            </a:r>
            <a:r>
              <a:rPr lang="en-US" sz="1500" dirty="0">
                <a:latin typeface="Times New Roman" panose="02020603050405020304" pitchFamily="18" charset="0"/>
              </a:rPr>
              <a:t>D*K, DK*, </a:t>
            </a:r>
            <a:r>
              <a:rPr lang="en-US" sz="1500" dirty="0" err="1">
                <a:latin typeface="Times New Roman" panose="02020603050405020304" pitchFamily="18" charset="0"/>
              </a:rPr>
              <a:t>DK</a:t>
            </a:r>
            <a:r>
              <a:rPr lang="en-US" sz="1500" dirty="0" err="1">
                <a:latin typeface="Symbol" panose="05050102010706020507" pitchFamily="18" charset="2"/>
              </a:rPr>
              <a:t>pp</a:t>
            </a:r>
            <a:endParaRPr lang="en-US" sz="1500" dirty="0">
              <a:latin typeface="Symbol" panose="05050102010706020507" pitchFamily="18" charset="2"/>
            </a:endParaRPr>
          </a:p>
          <a:p>
            <a:pPr marL="169069" indent="-169069">
              <a:buFont typeface="Courier New" panose="02070309020205020404" pitchFamily="49" charset="0"/>
              <a:buChar char="o"/>
            </a:pPr>
            <a:r>
              <a:rPr lang="en-US" sz="1500" dirty="0" err="1">
                <a:latin typeface="Times New Roman" panose="02020603050405020304" pitchFamily="18" charset="0"/>
              </a:rPr>
              <a:t>B</a:t>
            </a:r>
            <a:r>
              <a:rPr lang="en-US" sz="1500" baseline="-25000" dirty="0" err="1">
                <a:latin typeface="Times New Roman" panose="02020603050405020304" pitchFamily="18" charset="0"/>
              </a:rPr>
              <a:t>s</a:t>
            </a:r>
            <a:r>
              <a:rPr lang="en-US" sz="1500" dirty="0" err="1">
                <a:latin typeface="Times New Roman" panose="02020603050405020304" pitchFamily="18" charset="0"/>
                <a:sym typeface="Wingdings" panose="05000000000000000000" pitchFamily="2" charset="2"/>
              </a:rPr>
              <a:t>D</a:t>
            </a:r>
            <a:r>
              <a:rPr lang="en-US" sz="1500" baseline="-25000" dirty="0" err="1">
                <a:latin typeface="Times New Roman" panose="02020603050405020304" pitchFamily="18" charset="0"/>
                <a:sym typeface="Wingdings" panose="05000000000000000000" pitchFamily="2" charset="2"/>
              </a:rPr>
              <a:t>s</a:t>
            </a:r>
            <a:r>
              <a:rPr lang="en-US" sz="1500" dirty="0" err="1">
                <a:latin typeface="Times New Roman" panose="02020603050405020304" pitchFamily="18" charset="0"/>
                <a:sym typeface="Wingdings" panose="05000000000000000000" pitchFamily="2" charset="2"/>
              </a:rPr>
              <a:t>K</a:t>
            </a:r>
            <a:r>
              <a:rPr lang="en-US" sz="1500" dirty="0">
                <a:latin typeface="Times New Roman" panose="02020603050405020304" pitchFamily="18" charset="0"/>
                <a:sym typeface="Wingdings" panose="05000000000000000000" pitchFamily="2" charset="2"/>
              </a:rPr>
              <a:t>, ..</a:t>
            </a:r>
          </a:p>
          <a:p>
            <a:pPr marL="169069" indent="-169069">
              <a:buFont typeface="Courier New" panose="02070309020205020404" pitchFamily="49" charset="0"/>
              <a:buChar char="o"/>
            </a:pPr>
            <a:r>
              <a:rPr lang="en-US" sz="1500" dirty="0" err="1">
                <a:latin typeface="Symbol" panose="05050102010706020507" pitchFamily="18" charset="2"/>
                <a:sym typeface="Wingdings" panose="05000000000000000000" pitchFamily="2" charset="2"/>
              </a:rPr>
              <a:t>L</a:t>
            </a:r>
            <a:r>
              <a:rPr lang="en-US" sz="1500" baseline="-25000" dirty="0" err="1">
                <a:latin typeface="Times New Roman" panose="02020603050405020304" pitchFamily="18" charset="0"/>
                <a:sym typeface="Wingdings" panose="05000000000000000000" pitchFamily="2" charset="2"/>
              </a:rPr>
              <a:t>b</a:t>
            </a:r>
            <a:r>
              <a:rPr lang="en-US" sz="1500" dirty="0" err="1">
                <a:latin typeface="Times New Roman" panose="02020603050405020304" pitchFamily="18" charset="0"/>
                <a:sym typeface="Wingdings" panose="05000000000000000000" pitchFamily="2" charset="2"/>
              </a:rPr>
              <a:t>DpK</a:t>
            </a:r>
            <a:r>
              <a:rPr lang="en-US" sz="1500" baseline="30000" dirty="0">
                <a:latin typeface="Symbol" panose="05050102010706020507" pitchFamily="18" charset="2"/>
                <a:sym typeface="Wingdings" panose="05000000000000000000" pitchFamily="2" charset="2"/>
              </a:rPr>
              <a:t>-</a:t>
            </a:r>
            <a:endParaRPr lang="en-US" sz="1500" baseline="30000" dirty="0">
              <a:latin typeface="Symbol" panose="05050102010706020507" pitchFamily="18" charset="2"/>
            </a:endParaRPr>
          </a:p>
        </p:txBody>
      </p:sp>
      <p:sp>
        <p:nvSpPr>
          <p:cNvPr id="44" name="Footer Placeholder 3"/>
          <p:cNvSpPr txBox="1">
            <a:spLocks/>
          </p:cNvSpPr>
          <p:nvPr/>
        </p:nvSpPr>
        <p:spPr bwMode="auto">
          <a:xfrm>
            <a:off x="9525000" y="1107611"/>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46" name="Slide Number Placeholder 3"/>
          <p:cNvSpPr>
            <a:spLocks noGrp="1"/>
          </p:cNvSpPr>
          <p:nvPr>
            <p:ph type="sldNum" sz="quarter" idx="10"/>
          </p:nvPr>
        </p:nvSpPr>
        <p:spPr>
          <a:xfrm>
            <a:off x="8686800" y="6245225"/>
            <a:ext cx="1524000" cy="476250"/>
          </a:xfrm>
        </p:spPr>
        <p:txBody>
          <a:bodyPr/>
          <a:lstStyle/>
          <a:p>
            <a:pPr>
              <a:defRPr/>
            </a:pPr>
            <a:r>
              <a:rPr lang="en-US" altLang="x-none" dirty="0" smtClean="0"/>
              <a:t>89</a:t>
            </a:r>
            <a:endParaRPr lang="en-US" altLang="x-none" dirty="0"/>
          </a:p>
        </p:txBody>
      </p:sp>
      <p:sp>
        <p:nvSpPr>
          <p:cNvPr id="47"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a:t>
            </a:r>
            <a:r>
              <a:rPr lang="gl-ES" altLang="x-none" dirty="0" err="1" smtClean="0">
                <a:solidFill>
                  <a:srgbClr val="990033"/>
                </a:solidFill>
              </a:rPr>
              <a:t>Benasque</a:t>
            </a:r>
            <a:r>
              <a:rPr lang="gl-ES" altLang="x-none" dirty="0" smtClean="0">
                <a:solidFill>
                  <a:srgbClr val="990033"/>
                </a:solidFill>
              </a:rPr>
              <a:t>, </a:t>
            </a:r>
            <a:r>
              <a:rPr lang="gl-ES" altLang="x-none" dirty="0" err="1" smtClean="0">
                <a:solidFill>
                  <a:srgbClr val="990033"/>
                </a:solidFill>
              </a:rPr>
              <a:t>September</a:t>
            </a:r>
            <a:r>
              <a:rPr lang="gl-ES" altLang="x-none" dirty="0" smtClean="0">
                <a:solidFill>
                  <a:srgbClr val="990033"/>
                </a:solidFill>
              </a:rPr>
              <a:t> 8-10</a:t>
            </a:r>
            <a:endParaRPr lang="en-US" altLang="x-none" dirty="0"/>
          </a:p>
        </p:txBody>
      </p:sp>
      <p:sp>
        <p:nvSpPr>
          <p:cNvPr id="56"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pic>
        <p:nvPicPr>
          <p:cNvPr id="4" name="Picture 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697171" y="7217"/>
            <a:ext cx="2501900" cy="1054100"/>
          </a:xfrm>
          <a:prstGeom prst="rect">
            <a:avLst/>
          </a:prstGeom>
        </p:spPr>
      </p:pic>
    </p:spTree>
    <p:extLst>
      <p:ext uri="{BB962C8B-B14F-4D97-AF65-F5344CB8AC3E}">
        <p14:creationId xmlns:p14="http://schemas.microsoft.com/office/powerpoint/2010/main" val="102462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351" y="1333634"/>
            <a:ext cx="5346700" cy="812800"/>
          </a:xfrm>
          <a:prstGeom prst="rect">
            <a:avLst/>
          </a:prstGeom>
        </p:spPr>
      </p:pic>
      <p:sp>
        <p:nvSpPr>
          <p:cNvPr id="2" name="Title 1"/>
          <p:cNvSpPr>
            <a:spLocks noGrp="1"/>
          </p:cNvSpPr>
          <p:nvPr>
            <p:ph type="title"/>
          </p:nvPr>
        </p:nvSpPr>
        <p:spPr>
          <a:xfrm>
            <a:off x="1535552" y="325825"/>
            <a:ext cx="7008720" cy="959573"/>
          </a:xfrm>
        </p:spPr>
        <p:txBody>
          <a:bodyPr>
            <a:noAutofit/>
          </a:bodyPr>
          <a:lstStyle/>
          <a:p>
            <a:r>
              <a:rPr lang="en-US" sz="2400" b="1" dirty="0">
                <a:solidFill>
                  <a:srgbClr val="C00000"/>
                </a:solidFill>
              </a:rPr>
              <a:t>CKM - |</a:t>
            </a:r>
            <a:r>
              <a:rPr lang="en-US" sz="2400" b="1" dirty="0" err="1">
                <a:solidFill>
                  <a:srgbClr val="C00000"/>
                </a:solidFill>
              </a:rPr>
              <a:t>V</a:t>
            </a:r>
            <a:r>
              <a:rPr lang="en-US" sz="2400" b="1" baseline="-25000" dirty="0" err="1">
                <a:solidFill>
                  <a:srgbClr val="C00000"/>
                </a:solidFill>
              </a:rPr>
              <a:t>td</a:t>
            </a:r>
            <a:r>
              <a:rPr lang="en-US" sz="2400" b="1" dirty="0">
                <a:solidFill>
                  <a:srgbClr val="C00000"/>
                </a:solidFill>
              </a:rPr>
              <a:t> / </a:t>
            </a:r>
            <a:r>
              <a:rPr lang="en-US" sz="2400" b="1" dirty="0" err="1">
                <a:solidFill>
                  <a:srgbClr val="C00000"/>
                </a:solidFill>
              </a:rPr>
              <a:t>V</a:t>
            </a:r>
            <a:r>
              <a:rPr lang="en-US" sz="2400" b="1" baseline="-25000" dirty="0" err="1">
                <a:solidFill>
                  <a:srgbClr val="C00000"/>
                </a:solidFill>
              </a:rPr>
              <a:t>ts</a:t>
            </a:r>
            <a:r>
              <a:rPr lang="en-US" sz="2400" b="1" dirty="0">
                <a:solidFill>
                  <a:srgbClr val="C00000"/>
                </a:solidFill>
              </a:rPr>
              <a:t>|:  could contain NP contributions</a:t>
            </a:r>
          </a:p>
        </p:txBody>
      </p:sp>
      <p:sp>
        <p:nvSpPr>
          <p:cNvPr id="3" name="Content Placeholder 2"/>
          <p:cNvSpPr>
            <a:spLocks noGrp="1"/>
          </p:cNvSpPr>
          <p:nvPr>
            <p:ph idx="1"/>
          </p:nvPr>
        </p:nvSpPr>
        <p:spPr>
          <a:xfrm>
            <a:off x="1524002" y="1396178"/>
            <a:ext cx="4820933" cy="434219"/>
          </a:xfrm>
        </p:spPr>
        <p:txBody>
          <a:bodyPr>
            <a:normAutofit fontScale="85000" lnSpcReduction="10000"/>
          </a:bodyPr>
          <a:lstStyle/>
          <a:p>
            <a:r>
              <a:rPr lang="en-US" sz="2100" dirty="0"/>
              <a:t>Currently, best precision from B</a:t>
            </a:r>
            <a:r>
              <a:rPr lang="en-US" sz="2100" baseline="-25000" dirty="0"/>
              <a:t>(s)</a:t>
            </a:r>
            <a:r>
              <a:rPr lang="en-US" sz="2100" dirty="0"/>
              <a:t> mixing</a:t>
            </a:r>
          </a:p>
        </p:txBody>
      </p:sp>
      <p:grpSp>
        <p:nvGrpSpPr>
          <p:cNvPr id="33" name="Group 32"/>
          <p:cNvGrpSpPr/>
          <p:nvPr/>
        </p:nvGrpSpPr>
        <p:grpSpPr>
          <a:xfrm>
            <a:off x="1867039" y="1867854"/>
            <a:ext cx="2990651" cy="1196075"/>
            <a:chOff x="822931" y="1347049"/>
            <a:chExt cx="5715000" cy="2379957"/>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55780"/>
            <a:stretch/>
          </p:blipFill>
          <p:spPr>
            <a:xfrm>
              <a:off x="822931" y="1347049"/>
              <a:ext cx="5715000" cy="2228127"/>
            </a:xfrm>
            <a:prstGeom prst="rect">
              <a:avLst/>
            </a:prstGeom>
          </p:spPr>
        </p:pic>
        <p:graphicFrame>
          <p:nvGraphicFramePr>
            <p:cNvPr id="8" name="Object 7"/>
            <p:cNvGraphicFramePr>
              <a:graphicFrameLocks noChangeAspect="1"/>
            </p:cNvGraphicFramePr>
            <p:nvPr>
              <p:extLst/>
            </p:nvPr>
          </p:nvGraphicFramePr>
          <p:xfrm>
            <a:off x="2556858" y="1386805"/>
            <a:ext cx="462293" cy="554752"/>
          </p:xfrm>
          <a:graphic>
            <a:graphicData uri="http://schemas.openxmlformats.org/presentationml/2006/ole">
              <mc:AlternateContent xmlns:mc="http://schemas.openxmlformats.org/markup-compatibility/2006">
                <mc:Choice xmlns:v="urn:schemas-microsoft-com:vml" Requires="v">
                  <p:oleObj spid="_x0000_s27426" name="Equation" r:id="rId5" imgW="190440" imgH="228600" progId="Equation.DSMT4">
                    <p:embed/>
                  </p:oleObj>
                </mc:Choice>
                <mc:Fallback>
                  <p:oleObj name="Equation" r:id="rId5" imgW="190440" imgH="228600" progId="Equation.DSMT4">
                    <p:embed/>
                    <p:pic>
                      <p:nvPicPr>
                        <p:cNvPr id="0" name=""/>
                        <p:cNvPicPr/>
                        <p:nvPr/>
                      </p:nvPicPr>
                      <p:blipFill>
                        <a:blip r:embed="rId6"/>
                        <a:stretch>
                          <a:fillRect/>
                        </a:stretch>
                      </p:blipFill>
                      <p:spPr>
                        <a:xfrm>
                          <a:off x="2556858" y="1386805"/>
                          <a:ext cx="462293" cy="554752"/>
                        </a:xfrm>
                        <a:prstGeom prst="rect">
                          <a:avLst/>
                        </a:prstGeom>
                      </p:spPr>
                    </p:pic>
                  </p:oleObj>
                </mc:Fallback>
              </mc:AlternateContent>
            </a:graphicData>
          </a:graphic>
        </p:graphicFrame>
        <p:sp>
          <p:nvSpPr>
            <p:cNvPr id="9" name="Oval 8"/>
            <p:cNvSpPr/>
            <p:nvPr/>
          </p:nvSpPr>
          <p:spPr>
            <a:xfrm>
              <a:off x="2850646" y="1873760"/>
              <a:ext cx="127323" cy="1154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Oval 9"/>
            <p:cNvSpPr/>
            <p:nvPr/>
          </p:nvSpPr>
          <p:spPr>
            <a:xfrm>
              <a:off x="2786985" y="3037830"/>
              <a:ext cx="127322" cy="1154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Oval 10"/>
            <p:cNvSpPr/>
            <p:nvPr/>
          </p:nvSpPr>
          <p:spPr>
            <a:xfrm>
              <a:off x="4448090" y="1876905"/>
              <a:ext cx="127323" cy="1154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Oval 11"/>
            <p:cNvSpPr/>
            <p:nvPr/>
          </p:nvSpPr>
          <p:spPr>
            <a:xfrm>
              <a:off x="4399481" y="3040974"/>
              <a:ext cx="127323" cy="1154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aphicFrame>
          <p:nvGraphicFramePr>
            <p:cNvPr id="13" name="Object 12"/>
            <p:cNvGraphicFramePr>
              <a:graphicFrameLocks noChangeAspect="1"/>
            </p:cNvGraphicFramePr>
            <p:nvPr>
              <p:extLst/>
            </p:nvPr>
          </p:nvGraphicFramePr>
          <p:xfrm>
            <a:off x="4379548" y="3189612"/>
            <a:ext cx="447829" cy="537394"/>
          </p:xfrm>
          <a:graphic>
            <a:graphicData uri="http://schemas.openxmlformats.org/presentationml/2006/ole">
              <mc:AlternateContent xmlns:mc="http://schemas.openxmlformats.org/markup-compatibility/2006">
                <mc:Choice xmlns:v="urn:schemas-microsoft-com:vml" Requires="v">
                  <p:oleObj spid="_x0000_s27427" name="Equation" r:id="rId7" imgW="190440" imgH="228600" progId="Equation.DSMT4">
                    <p:embed/>
                  </p:oleObj>
                </mc:Choice>
                <mc:Fallback>
                  <p:oleObj name="Equation" r:id="rId7" imgW="190440" imgH="228600" progId="Equation.DSMT4">
                    <p:embed/>
                    <p:pic>
                      <p:nvPicPr>
                        <p:cNvPr id="0" name=""/>
                        <p:cNvPicPr/>
                        <p:nvPr/>
                      </p:nvPicPr>
                      <p:blipFill>
                        <a:blip r:embed="rId8"/>
                        <a:stretch>
                          <a:fillRect/>
                        </a:stretch>
                      </p:blipFill>
                      <p:spPr>
                        <a:xfrm>
                          <a:off x="4379548" y="3189612"/>
                          <a:ext cx="447829" cy="537394"/>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2450753" y="3122689"/>
            <a:ext cx="463554" cy="586197"/>
          </p:xfrm>
          <a:graphic>
            <a:graphicData uri="http://schemas.openxmlformats.org/presentationml/2006/ole">
              <mc:AlternateContent xmlns:mc="http://schemas.openxmlformats.org/markup-compatibility/2006">
                <mc:Choice xmlns:v="urn:schemas-microsoft-com:vml" Requires="v">
                  <p:oleObj spid="_x0000_s27428" name="Equation" r:id="rId9" imgW="190440" imgH="241200" progId="Equation.DSMT4">
                    <p:embed/>
                  </p:oleObj>
                </mc:Choice>
                <mc:Fallback>
                  <p:oleObj name="Equation" r:id="rId9" imgW="190440" imgH="241200" progId="Equation.DSMT4">
                    <p:embed/>
                    <p:pic>
                      <p:nvPicPr>
                        <p:cNvPr id="0" name=""/>
                        <p:cNvPicPr/>
                        <p:nvPr/>
                      </p:nvPicPr>
                      <p:blipFill>
                        <a:blip r:embed="rId10"/>
                        <a:stretch>
                          <a:fillRect/>
                        </a:stretch>
                      </p:blipFill>
                      <p:spPr>
                        <a:xfrm>
                          <a:off x="2450753" y="3122689"/>
                          <a:ext cx="463554" cy="586197"/>
                        </a:xfrm>
                        <a:prstGeom prst="rect">
                          <a:avLst/>
                        </a:prstGeom>
                      </p:spPr>
                    </p:pic>
                  </p:oleObj>
                </mc:Fallback>
              </mc:AlternateContent>
            </a:graphicData>
          </a:graphic>
        </p:graphicFrame>
        <p:graphicFrame>
          <p:nvGraphicFramePr>
            <p:cNvPr id="15" name="Object 14"/>
            <p:cNvGraphicFramePr>
              <a:graphicFrameLocks noChangeAspect="1"/>
            </p:cNvGraphicFramePr>
            <p:nvPr>
              <p:extLst/>
            </p:nvPr>
          </p:nvGraphicFramePr>
          <p:xfrm>
            <a:off x="4474562" y="1386805"/>
            <a:ext cx="460697" cy="582587"/>
          </p:xfrm>
          <a:graphic>
            <a:graphicData uri="http://schemas.openxmlformats.org/presentationml/2006/ole">
              <mc:AlternateContent xmlns:mc="http://schemas.openxmlformats.org/markup-compatibility/2006">
                <mc:Choice xmlns:v="urn:schemas-microsoft-com:vml" Requires="v">
                  <p:oleObj spid="_x0000_s27429" name="Equation" r:id="rId11" imgW="190440" imgH="241200" progId="Equation.DSMT4">
                    <p:embed/>
                  </p:oleObj>
                </mc:Choice>
                <mc:Fallback>
                  <p:oleObj name="Equation" r:id="rId11" imgW="190440" imgH="241200" progId="Equation.DSMT4">
                    <p:embed/>
                    <p:pic>
                      <p:nvPicPr>
                        <p:cNvPr id="0" name=""/>
                        <p:cNvPicPr/>
                        <p:nvPr/>
                      </p:nvPicPr>
                      <p:blipFill>
                        <a:blip r:embed="rId12"/>
                        <a:stretch>
                          <a:fillRect/>
                        </a:stretch>
                      </p:blipFill>
                      <p:spPr>
                        <a:xfrm>
                          <a:off x="4474562" y="1386805"/>
                          <a:ext cx="460697" cy="582587"/>
                        </a:xfrm>
                        <a:prstGeom prst="rect">
                          <a:avLst/>
                        </a:prstGeom>
                      </p:spPr>
                    </p:pic>
                  </p:oleObj>
                </mc:Fallback>
              </mc:AlternateContent>
            </a:graphicData>
          </a:graphic>
        </p:graphicFrame>
      </p:grpSp>
      <p:grpSp>
        <p:nvGrpSpPr>
          <p:cNvPr id="30" name="Group 29"/>
          <p:cNvGrpSpPr/>
          <p:nvPr/>
        </p:nvGrpSpPr>
        <p:grpSpPr>
          <a:xfrm>
            <a:off x="1487536" y="3373580"/>
            <a:ext cx="3155582" cy="2334364"/>
            <a:chOff x="-61767" y="3822866"/>
            <a:chExt cx="4207443" cy="3112484"/>
          </a:xfrm>
        </p:grpSpPr>
        <p:grpSp>
          <p:nvGrpSpPr>
            <p:cNvPr id="26" name="Group 25"/>
            <p:cNvGrpSpPr/>
            <p:nvPr/>
          </p:nvGrpSpPr>
          <p:grpSpPr>
            <a:xfrm>
              <a:off x="184456" y="3822866"/>
              <a:ext cx="3961220" cy="3112484"/>
              <a:chOff x="626447" y="3796517"/>
              <a:chExt cx="3961220" cy="3112484"/>
            </a:xfrm>
          </p:grpSpPr>
          <p:grpSp>
            <p:nvGrpSpPr>
              <p:cNvPr id="22" name="Group 21"/>
              <p:cNvGrpSpPr/>
              <p:nvPr/>
            </p:nvGrpSpPr>
            <p:grpSpPr>
              <a:xfrm>
                <a:off x="626447" y="4196627"/>
                <a:ext cx="3791793" cy="2502403"/>
                <a:chOff x="816611" y="3838176"/>
                <a:chExt cx="4341279" cy="2961253"/>
              </a:xfrm>
            </p:grpSpPr>
            <p:pic>
              <p:nvPicPr>
                <p:cNvPr id="19" name="Picture 18"/>
                <p:cNvPicPr>
                  <a:picLocks noChangeAspect="1"/>
                </p:cNvPicPr>
                <p:nvPr/>
              </p:nvPicPr>
              <p:blipFill rotWithShape="1">
                <a:blip r:embed="rId13">
                  <a:extLst>
                    <a:ext uri="{28A0092B-C50C-407E-A947-70E740481C1C}">
                      <a14:useLocalDpi xmlns:a14="http://schemas.microsoft.com/office/drawing/2010/main" val="0"/>
                    </a:ext>
                  </a:extLst>
                </a:blip>
                <a:srcRect l="8473" t="5977" r="46736" b="53586"/>
                <a:stretch/>
              </p:blipFill>
              <p:spPr>
                <a:xfrm>
                  <a:off x="816611" y="3838176"/>
                  <a:ext cx="4143986" cy="2646837"/>
                </a:xfrm>
                <a:prstGeom prst="rect">
                  <a:avLst/>
                </a:prstGeom>
              </p:spPr>
            </p:pic>
            <p:pic>
              <p:nvPicPr>
                <p:cNvPr id="20" name="Picture 19"/>
                <p:cNvPicPr>
                  <a:picLocks noChangeAspect="1"/>
                </p:cNvPicPr>
                <p:nvPr/>
              </p:nvPicPr>
              <p:blipFill rotWithShape="1">
                <a:blip r:embed="rId13">
                  <a:extLst>
                    <a:ext uri="{28A0092B-C50C-407E-A947-70E740481C1C}">
                      <a14:useLocalDpi xmlns:a14="http://schemas.microsoft.com/office/drawing/2010/main" val="0"/>
                    </a:ext>
                  </a:extLst>
                </a:blip>
                <a:srcRect l="16926" t="85117" r="46736" b="10836"/>
                <a:stretch/>
              </p:blipFill>
              <p:spPr>
                <a:xfrm>
                  <a:off x="1635571" y="6521924"/>
                  <a:ext cx="3522319" cy="277505"/>
                </a:xfrm>
                <a:prstGeom prst="rect">
                  <a:avLst/>
                </a:prstGeom>
              </p:spPr>
            </p:pic>
          </p:grpSp>
          <p:sp>
            <p:nvSpPr>
              <p:cNvPr id="21" name="TextBox 20"/>
              <p:cNvSpPr txBox="1"/>
              <p:nvPr/>
            </p:nvSpPr>
            <p:spPr>
              <a:xfrm>
                <a:off x="3749564" y="6478114"/>
                <a:ext cx="810479" cy="430887"/>
              </a:xfrm>
              <a:prstGeom prst="rect">
                <a:avLst/>
              </a:prstGeom>
              <a:noFill/>
            </p:spPr>
            <p:txBody>
              <a:bodyPr wrap="none" rtlCol="0">
                <a:spAutoFit/>
              </a:bodyPr>
              <a:lstStyle/>
              <a:p>
                <a:r>
                  <a:rPr lang="en-US" sz="1500" i="1" dirty="0">
                    <a:latin typeface="Times New Roman" panose="02020603050405020304" pitchFamily="18" charset="0"/>
                  </a:rPr>
                  <a:t>t [</a:t>
                </a:r>
                <a:r>
                  <a:rPr lang="en-US" sz="1500" i="1" dirty="0" err="1">
                    <a:latin typeface="Times New Roman" panose="02020603050405020304" pitchFamily="18" charset="0"/>
                  </a:rPr>
                  <a:t>ps</a:t>
                </a:r>
                <a:r>
                  <a:rPr lang="en-US" sz="1500" i="1" dirty="0">
                    <a:latin typeface="Times New Roman" panose="02020603050405020304" pitchFamily="18" charset="0"/>
                  </a:rPr>
                  <a:t>]</a:t>
                </a:r>
              </a:p>
            </p:txBody>
          </p:sp>
          <p:sp>
            <p:nvSpPr>
              <p:cNvPr id="23" name="TextBox 22"/>
              <p:cNvSpPr txBox="1"/>
              <p:nvPr/>
            </p:nvSpPr>
            <p:spPr>
              <a:xfrm>
                <a:off x="1056143" y="3796517"/>
                <a:ext cx="1351225" cy="430886"/>
              </a:xfrm>
              <a:prstGeom prst="rect">
                <a:avLst/>
              </a:prstGeom>
              <a:noFill/>
            </p:spPr>
            <p:txBody>
              <a:bodyPr wrap="none" rtlCol="0">
                <a:spAutoFit/>
              </a:bodyPr>
              <a:lstStyle/>
              <a:p>
                <a:r>
                  <a:rPr lang="en-US" sz="1500" b="1" dirty="0">
                    <a:solidFill>
                      <a:srgbClr val="0000FF"/>
                    </a:solidFill>
                    <a:latin typeface="Times New Roman" panose="02020603050405020304" pitchFamily="18" charset="0"/>
                  </a:rPr>
                  <a:t>B</a:t>
                </a:r>
                <a:r>
                  <a:rPr lang="en-US" sz="1500" b="1" baseline="30000" dirty="0">
                    <a:solidFill>
                      <a:srgbClr val="0000FF"/>
                    </a:solidFill>
                    <a:latin typeface="Times New Roman" panose="02020603050405020304" pitchFamily="18" charset="0"/>
                  </a:rPr>
                  <a:t>0</a:t>
                </a:r>
                <a:r>
                  <a:rPr lang="en-US" sz="1500" b="1" dirty="0">
                    <a:solidFill>
                      <a:srgbClr val="0000FF"/>
                    </a:solidFill>
                    <a:latin typeface="Times New Roman" panose="02020603050405020304" pitchFamily="18" charset="0"/>
                    <a:sym typeface="Wingdings" panose="05000000000000000000" pitchFamily="2" charset="2"/>
                  </a:rPr>
                  <a:t>D*</a:t>
                </a:r>
                <a:r>
                  <a:rPr lang="en-US" sz="1500" b="1" dirty="0" err="1">
                    <a:solidFill>
                      <a:srgbClr val="0000FF"/>
                    </a:solidFill>
                    <a:latin typeface="Symbol" panose="05050102010706020507" pitchFamily="18" charset="2"/>
                    <a:sym typeface="Wingdings" panose="05000000000000000000" pitchFamily="2" charset="2"/>
                  </a:rPr>
                  <a:t>mn</a:t>
                </a:r>
                <a:endParaRPr lang="en-US" sz="1500" b="1" dirty="0">
                  <a:solidFill>
                    <a:srgbClr val="0000FF"/>
                  </a:solidFill>
                  <a:latin typeface="Symbol" panose="05050102010706020507" pitchFamily="18" charset="2"/>
                </a:endParaRPr>
              </a:p>
            </p:txBody>
          </p:sp>
          <p:sp>
            <p:nvSpPr>
              <p:cNvPr id="25" name="TextBox 24"/>
              <p:cNvSpPr txBox="1"/>
              <p:nvPr/>
            </p:nvSpPr>
            <p:spPr>
              <a:xfrm>
                <a:off x="2973550" y="3878522"/>
                <a:ext cx="1614117" cy="369332"/>
              </a:xfrm>
              <a:prstGeom prst="rect">
                <a:avLst/>
              </a:prstGeom>
              <a:noFill/>
            </p:spPr>
            <p:txBody>
              <a:bodyPr wrap="none" rtlCol="0">
                <a:spAutoFit/>
              </a:bodyPr>
              <a:lstStyle/>
              <a:p>
                <a:r>
                  <a:rPr lang="en-US" sz="1200" b="1" dirty="0">
                    <a:solidFill>
                      <a:srgbClr val="0000FF"/>
                    </a:solidFill>
                    <a:latin typeface="Times New Roman" panose="02020603050405020304" pitchFamily="18" charset="0"/>
                  </a:rPr>
                  <a:t>EPJC 76 (2016)</a:t>
                </a:r>
              </a:p>
            </p:txBody>
          </p:sp>
        </p:grpSp>
        <p:sp>
          <p:nvSpPr>
            <p:cNvPr id="29" name="TextBox 28"/>
            <p:cNvSpPr txBox="1"/>
            <p:nvPr/>
          </p:nvSpPr>
          <p:spPr>
            <a:xfrm rot="16200000">
              <a:off x="-195136" y="5041741"/>
              <a:ext cx="759182" cy="492443"/>
            </a:xfrm>
            <a:prstGeom prst="rect">
              <a:avLst/>
            </a:prstGeom>
            <a:noFill/>
          </p:spPr>
          <p:txBody>
            <a:bodyPr wrap="none" rtlCol="0">
              <a:spAutoFit/>
            </a:bodyPr>
            <a:lstStyle/>
            <a:p>
              <a:r>
                <a:rPr lang="en-US" sz="1800" dirty="0">
                  <a:latin typeface="Times New Roman" panose="02020603050405020304" pitchFamily="18" charset="0"/>
                </a:rPr>
                <a:t>A(t)</a:t>
              </a:r>
            </a:p>
          </p:txBody>
        </p:sp>
      </p:grpSp>
      <p:pic>
        <p:nvPicPr>
          <p:cNvPr id="28" name="Picture 27"/>
          <p:cNvPicPr>
            <a:picLocks noChangeAspect="1"/>
          </p:cNvPicPr>
          <p:nvPr/>
        </p:nvPicPr>
        <p:blipFill rotWithShape="1">
          <a:blip r:embed="rId14" cstate="print">
            <a:extLst>
              <a:ext uri="{28A0092B-C50C-407E-A947-70E740481C1C}">
                <a14:useLocalDpi xmlns:a14="http://schemas.microsoft.com/office/drawing/2010/main" val="0"/>
              </a:ext>
            </a:extLst>
          </a:blip>
          <a:srcRect r="3921" b="3266"/>
          <a:stretch/>
        </p:blipFill>
        <p:spPr>
          <a:xfrm>
            <a:off x="4445468" y="3613541"/>
            <a:ext cx="3253332" cy="1981679"/>
          </a:xfrm>
          <a:prstGeom prst="rect">
            <a:avLst/>
          </a:prstGeom>
        </p:spPr>
      </p:pic>
      <p:sp>
        <p:nvSpPr>
          <p:cNvPr id="31" name="TextBox 30"/>
          <p:cNvSpPr txBox="1"/>
          <p:nvPr/>
        </p:nvSpPr>
        <p:spPr>
          <a:xfrm>
            <a:off x="6142521" y="3445544"/>
            <a:ext cx="1599669" cy="276999"/>
          </a:xfrm>
          <a:prstGeom prst="rect">
            <a:avLst/>
          </a:prstGeom>
          <a:noFill/>
        </p:spPr>
        <p:txBody>
          <a:bodyPr wrap="none" rtlCol="0">
            <a:spAutoFit/>
          </a:bodyPr>
          <a:lstStyle/>
          <a:p>
            <a:r>
              <a:rPr lang="en-US" sz="1200" b="1" dirty="0">
                <a:solidFill>
                  <a:srgbClr val="0000FF"/>
                </a:solidFill>
                <a:latin typeface="Times New Roman" panose="02020603050405020304" pitchFamily="18" charset="0"/>
              </a:rPr>
              <a:t>NJP 15 053021 (2013)</a:t>
            </a:r>
          </a:p>
        </p:txBody>
      </p:sp>
      <p:sp>
        <p:nvSpPr>
          <p:cNvPr id="32" name="TextBox 31"/>
          <p:cNvSpPr txBox="1"/>
          <p:nvPr/>
        </p:nvSpPr>
        <p:spPr>
          <a:xfrm>
            <a:off x="4926378" y="3385930"/>
            <a:ext cx="846707" cy="323165"/>
          </a:xfrm>
          <a:prstGeom prst="rect">
            <a:avLst/>
          </a:prstGeom>
          <a:noFill/>
        </p:spPr>
        <p:txBody>
          <a:bodyPr wrap="none" rtlCol="0">
            <a:spAutoFit/>
          </a:bodyPr>
          <a:lstStyle/>
          <a:p>
            <a:r>
              <a:rPr lang="en-US" sz="1500" b="1" dirty="0" err="1">
                <a:solidFill>
                  <a:srgbClr val="0000FF"/>
                </a:solidFill>
                <a:latin typeface="Times New Roman" panose="02020603050405020304" pitchFamily="18" charset="0"/>
              </a:rPr>
              <a:t>B</a:t>
            </a:r>
            <a:r>
              <a:rPr lang="en-US" sz="1500" b="1" baseline="-25000" dirty="0" err="1">
                <a:solidFill>
                  <a:srgbClr val="0000FF"/>
                </a:solidFill>
                <a:latin typeface="Times New Roman" panose="02020603050405020304" pitchFamily="18" charset="0"/>
              </a:rPr>
              <a:t>s</a:t>
            </a:r>
            <a:r>
              <a:rPr lang="en-US" sz="1500" b="1" dirty="0" err="1">
                <a:solidFill>
                  <a:srgbClr val="0000FF"/>
                </a:solidFill>
                <a:latin typeface="Times New Roman" panose="02020603050405020304" pitchFamily="18" charset="0"/>
                <a:sym typeface="Wingdings" panose="05000000000000000000" pitchFamily="2" charset="2"/>
              </a:rPr>
              <a:t>D</a:t>
            </a:r>
            <a:r>
              <a:rPr lang="en-US" sz="1500" b="1" baseline="-25000" dirty="0" err="1">
                <a:solidFill>
                  <a:srgbClr val="0000FF"/>
                </a:solidFill>
                <a:latin typeface="Times New Roman" panose="02020603050405020304" pitchFamily="18" charset="0"/>
                <a:sym typeface="Wingdings" panose="05000000000000000000" pitchFamily="2" charset="2"/>
              </a:rPr>
              <a:t>s</a:t>
            </a:r>
            <a:r>
              <a:rPr lang="en-US" sz="1500" b="1" dirty="0" err="1">
                <a:solidFill>
                  <a:srgbClr val="0000FF"/>
                </a:solidFill>
                <a:latin typeface="Symbol" panose="05050102010706020507" pitchFamily="18" charset="2"/>
                <a:sym typeface="Wingdings" panose="05000000000000000000" pitchFamily="2" charset="2"/>
              </a:rPr>
              <a:t>p</a:t>
            </a:r>
            <a:endParaRPr lang="en-US" sz="1500" b="1" dirty="0">
              <a:solidFill>
                <a:srgbClr val="0000FF"/>
              </a:solidFill>
              <a:latin typeface="Symbol" panose="05050102010706020507" pitchFamily="18" charset="2"/>
            </a:endParaRPr>
          </a:p>
        </p:txBody>
      </p:sp>
      <p:graphicFrame>
        <p:nvGraphicFramePr>
          <p:cNvPr id="34" name="Object 33"/>
          <p:cNvGraphicFramePr>
            <a:graphicFrameLocks noChangeAspect="1"/>
          </p:cNvGraphicFramePr>
          <p:nvPr>
            <p:extLst/>
          </p:nvPr>
        </p:nvGraphicFramePr>
        <p:xfrm>
          <a:off x="5205187" y="5709046"/>
          <a:ext cx="2490788" cy="291704"/>
        </p:xfrm>
        <a:graphic>
          <a:graphicData uri="http://schemas.openxmlformats.org/presentationml/2006/ole">
            <mc:AlternateContent xmlns:mc="http://schemas.openxmlformats.org/markup-compatibility/2006">
              <mc:Choice xmlns:v="urn:schemas-microsoft-com:vml" Requires="v">
                <p:oleObj spid="_x0000_s27430" name="Equation" r:id="rId15" imgW="2057400" imgH="241200" progId="Equation.DSMT4">
                  <p:embed/>
                </p:oleObj>
              </mc:Choice>
              <mc:Fallback>
                <p:oleObj name="Equation" r:id="rId15" imgW="2057400" imgH="241200" progId="Equation.DSMT4">
                  <p:embed/>
                  <p:pic>
                    <p:nvPicPr>
                      <p:cNvPr id="0" name=""/>
                      <p:cNvPicPr/>
                      <p:nvPr/>
                    </p:nvPicPr>
                    <p:blipFill>
                      <a:blip r:embed="rId16"/>
                      <a:stretch>
                        <a:fillRect/>
                      </a:stretch>
                    </p:blipFill>
                    <p:spPr>
                      <a:xfrm>
                        <a:off x="5205187" y="5709046"/>
                        <a:ext cx="2490788" cy="291704"/>
                      </a:xfrm>
                      <a:prstGeom prst="rect">
                        <a:avLst/>
                      </a:prstGeom>
                    </p:spPr>
                  </p:pic>
                </p:oleObj>
              </mc:Fallback>
            </mc:AlternateContent>
          </a:graphicData>
        </a:graphic>
      </p:graphicFrame>
      <p:graphicFrame>
        <p:nvGraphicFramePr>
          <p:cNvPr id="27" name="Object 26"/>
          <p:cNvGraphicFramePr>
            <a:graphicFrameLocks noChangeAspect="1"/>
          </p:cNvGraphicFramePr>
          <p:nvPr>
            <p:extLst/>
          </p:nvPr>
        </p:nvGraphicFramePr>
        <p:xfrm>
          <a:off x="1964852" y="5731071"/>
          <a:ext cx="2582657" cy="281246"/>
        </p:xfrm>
        <a:graphic>
          <a:graphicData uri="http://schemas.openxmlformats.org/presentationml/2006/ole">
            <mc:AlternateContent xmlns:mc="http://schemas.openxmlformats.org/markup-compatibility/2006">
              <mc:Choice xmlns:v="urn:schemas-microsoft-com:vml" Requires="v">
                <p:oleObj spid="_x0000_s27431" name="Equation" r:id="rId17" imgW="2222280" imgH="241200" progId="Equation.DSMT4">
                  <p:embed/>
                </p:oleObj>
              </mc:Choice>
              <mc:Fallback>
                <p:oleObj name="Equation" r:id="rId17" imgW="2222280" imgH="241200" progId="Equation.DSMT4">
                  <p:embed/>
                  <p:pic>
                    <p:nvPicPr>
                      <p:cNvPr id="0" name=""/>
                      <p:cNvPicPr/>
                      <p:nvPr/>
                    </p:nvPicPr>
                    <p:blipFill>
                      <a:blip r:embed="rId18"/>
                      <a:stretch>
                        <a:fillRect/>
                      </a:stretch>
                    </p:blipFill>
                    <p:spPr>
                      <a:xfrm>
                        <a:off x="1964852" y="5731071"/>
                        <a:ext cx="2582657" cy="281246"/>
                      </a:xfrm>
                      <a:prstGeom prst="rect">
                        <a:avLst/>
                      </a:prstGeom>
                    </p:spPr>
                  </p:pic>
                </p:oleObj>
              </mc:Fallback>
            </mc:AlternateContent>
          </a:graphicData>
        </a:graphic>
      </p:graphicFrame>
      <p:grpSp>
        <p:nvGrpSpPr>
          <p:cNvPr id="6" name="Group 5"/>
          <p:cNvGrpSpPr/>
          <p:nvPr/>
        </p:nvGrpSpPr>
        <p:grpSpPr>
          <a:xfrm>
            <a:off x="7799707" y="3724290"/>
            <a:ext cx="2812329" cy="1434028"/>
            <a:chOff x="8367608" y="3822719"/>
            <a:chExt cx="3749772" cy="1912037"/>
          </a:xfrm>
        </p:grpSpPr>
        <p:sp>
          <p:nvSpPr>
            <p:cNvPr id="48" name="Rounded Rectangle 47"/>
            <p:cNvSpPr/>
            <p:nvPr/>
          </p:nvSpPr>
          <p:spPr>
            <a:xfrm>
              <a:off x="8367608" y="3822719"/>
              <a:ext cx="3749772" cy="1912037"/>
            </a:xfrm>
            <a:prstGeom prst="roundRect">
              <a:avLst/>
            </a:prstGeom>
            <a:solidFill>
              <a:srgbClr val="CCFF66"/>
            </a:solidFill>
            <a:ln w="57150">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46" name="Group 45"/>
            <p:cNvGrpSpPr/>
            <p:nvPr/>
          </p:nvGrpSpPr>
          <p:grpSpPr>
            <a:xfrm>
              <a:off x="8540271" y="4368030"/>
              <a:ext cx="3498925" cy="1343471"/>
              <a:chOff x="8584767" y="5544642"/>
              <a:chExt cx="3498925" cy="1343471"/>
            </a:xfrm>
          </p:grpSpPr>
          <p:cxnSp>
            <p:nvCxnSpPr>
              <p:cNvPr id="42" name="Straight Arrow Connector 41"/>
              <p:cNvCxnSpPr/>
              <p:nvPr/>
            </p:nvCxnSpPr>
            <p:spPr>
              <a:xfrm flipV="1">
                <a:off x="11199684" y="6151791"/>
                <a:ext cx="0" cy="3743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6" name="Object 35"/>
              <p:cNvGraphicFramePr>
                <a:graphicFrameLocks noChangeAspect="1"/>
              </p:cNvGraphicFramePr>
              <p:nvPr>
                <p:extLst/>
              </p:nvPr>
            </p:nvGraphicFramePr>
            <p:xfrm>
              <a:off x="8584767" y="5544642"/>
              <a:ext cx="3498925" cy="827774"/>
            </p:xfrm>
            <a:graphic>
              <a:graphicData uri="http://schemas.openxmlformats.org/presentationml/2006/ole">
                <mc:AlternateContent xmlns:mc="http://schemas.openxmlformats.org/markup-compatibility/2006">
                  <mc:Choice xmlns:v="urn:schemas-microsoft-com:vml" Requires="v">
                    <p:oleObj spid="_x0000_s27432" name="Equation" r:id="rId19" imgW="2044440" imgH="482400" progId="Equation.DSMT4">
                      <p:embed/>
                    </p:oleObj>
                  </mc:Choice>
                  <mc:Fallback>
                    <p:oleObj name="Equation" r:id="rId19" imgW="2044440" imgH="482400" progId="Equation.DSMT4">
                      <p:embed/>
                      <p:pic>
                        <p:nvPicPr>
                          <p:cNvPr id="0" name=""/>
                          <p:cNvPicPr/>
                          <p:nvPr/>
                        </p:nvPicPr>
                        <p:blipFill>
                          <a:blip r:embed="rId20"/>
                          <a:stretch>
                            <a:fillRect/>
                          </a:stretch>
                        </p:blipFill>
                        <p:spPr>
                          <a:xfrm>
                            <a:off x="8584767" y="5544642"/>
                            <a:ext cx="3498925" cy="827774"/>
                          </a:xfrm>
                          <a:prstGeom prst="rect">
                            <a:avLst/>
                          </a:prstGeom>
                        </p:spPr>
                      </p:pic>
                    </p:oleObj>
                  </mc:Fallback>
                </mc:AlternateContent>
              </a:graphicData>
            </a:graphic>
          </p:graphicFrame>
          <p:cxnSp>
            <p:nvCxnSpPr>
              <p:cNvPr id="39" name="Straight Arrow Connector 38"/>
              <p:cNvCxnSpPr/>
              <p:nvPr/>
            </p:nvCxnSpPr>
            <p:spPr>
              <a:xfrm flipV="1">
                <a:off x="10436577" y="6151792"/>
                <a:ext cx="0" cy="3743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0158295" y="6457226"/>
                <a:ext cx="658728" cy="430887"/>
              </a:xfrm>
              <a:prstGeom prst="rect">
                <a:avLst/>
              </a:prstGeom>
              <a:noFill/>
            </p:spPr>
            <p:txBody>
              <a:bodyPr wrap="none" rtlCol="0">
                <a:spAutoFit/>
              </a:bodyPr>
              <a:lstStyle/>
              <a:p>
                <a:r>
                  <a:rPr lang="en-US" sz="1500" dirty="0" err="1">
                    <a:latin typeface="Times New Roman" panose="02020603050405020304" pitchFamily="18" charset="0"/>
                  </a:rPr>
                  <a:t>Exp</a:t>
                </a:r>
                <a:endParaRPr lang="en-US" sz="1500" dirty="0">
                  <a:latin typeface="Times New Roman" panose="02020603050405020304" pitchFamily="18" charset="0"/>
                </a:endParaRPr>
              </a:p>
            </p:txBody>
          </p:sp>
          <p:sp>
            <p:nvSpPr>
              <p:cNvPr id="43" name="TextBox 42"/>
              <p:cNvSpPr txBox="1"/>
              <p:nvPr/>
            </p:nvSpPr>
            <p:spPr>
              <a:xfrm>
                <a:off x="10773927" y="6446572"/>
                <a:ext cx="985740" cy="430887"/>
              </a:xfrm>
              <a:prstGeom prst="rect">
                <a:avLst/>
              </a:prstGeom>
              <a:noFill/>
            </p:spPr>
            <p:txBody>
              <a:bodyPr wrap="none" rtlCol="0">
                <a:spAutoFit/>
              </a:bodyPr>
              <a:lstStyle/>
              <a:p>
                <a:r>
                  <a:rPr lang="en-US" sz="1500" dirty="0">
                    <a:latin typeface="Times New Roman" panose="02020603050405020304" pitchFamily="18" charset="0"/>
                  </a:rPr>
                  <a:t>Theory</a:t>
                </a:r>
              </a:p>
            </p:txBody>
          </p:sp>
        </p:grpSp>
        <p:sp>
          <p:nvSpPr>
            <p:cNvPr id="37" name="TextBox 36"/>
            <p:cNvSpPr txBox="1"/>
            <p:nvPr/>
          </p:nvSpPr>
          <p:spPr>
            <a:xfrm>
              <a:off x="8503423" y="3916778"/>
              <a:ext cx="3281240" cy="369332"/>
            </a:xfrm>
            <a:prstGeom prst="rect">
              <a:avLst/>
            </a:prstGeom>
            <a:noFill/>
          </p:spPr>
          <p:txBody>
            <a:bodyPr wrap="none" rtlCol="0">
              <a:spAutoFit/>
            </a:bodyPr>
            <a:lstStyle/>
            <a:p>
              <a:r>
                <a:rPr lang="en-US" sz="1200" b="1" dirty="0" err="1">
                  <a:latin typeface="Times New Roman" panose="02020603050405020304" pitchFamily="18" charset="0"/>
                </a:rPr>
                <a:t>HFlav</a:t>
              </a:r>
              <a:r>
                <a:rPr lang="en-US" sz="1200" dirty="0">
                  <a:latin typeface="Times New Roman" panose="02020603050405020304" pitchFamily="18" charset="0"/>
                </a:rPr>
                <a:t>, arXiv:1612.07233 (</a:t>
              </a:r>
              <a:r>
                <a:rPr lang="en-US" sz="1200" b="1" dirty="0">
                  <a:solidFill>
                    <a:srgbClr val="0000FF"/>
                  </a:solidFill>
                  <a:latin typeface="Times New Roman" panose="02020603050405020304" pitchFamily="18" charset="0"/>
                </a:rPr>
                <a:t>if</a:t>
              </a:r>
              <a:r>
                <a:rPr lang="en-US" sz="1200" dirty="0">
                  <a:latin typeface="Times New Roman" panose="02020603050405020304" pitchFamily="18" charset="0"/>
                </a:rPr>
                <a:t> no NP)</a:t>
              </a:r>
            </a:p>
          </p:txBody>
        </p:sp>
      </p:grpSp>
      <p:sp>
        <p:nvSpPr>
          <p:cNvPr id="49" name="TextBox 48"/>
          <p:cNvSpPr txBox="1"/>
          <p:nvPr/>
        </p:nvSpPr>
        <p:spPr>
          <a:xfrm>
            <a:off x="5278497" y="2780928"/>
            <a:ext cx="2689711" cy="600164"/>
          </a:xfrm>
          <a:prstGeom prst="rect">
            <a:avLst/>
          </a:prstGeom>
          <a:noFill/>
        </p:spPr>
        <p:txBody>
          <a:bodyPr wrap="none" rtlCol="0">
            <a:spAutoFit/>
          </a:bodyPr>
          <a:lstStyle/>
          <a:p>
            <a:pPr marL="257175" indent="-257175">
              <a:buFont typeface="Wingdings" panose="05000000000000000000" pitchFamily="2" charset="2"/>
              <a:buChar char="q"/>
            </a:pPr>
            <a:r>
              <a:rPr lang="en-US" sz="1650" b="1" dirty="0">
                <a:solidFill>
                  <a:srgbClr val="FF0000"/>
                </a:solidFill>
                <a:latin typeface="Times New Roman" panose="02020603050405020304" pitchFamily="18" charset="0"/>
              </a:rPr>
              <a:t>NP in box diagram could</a:t>
            </a:r>
            <a:br>
              <a:rPr lang="en-US" sz="1650" b="1" dirty="0">
                <a:solidFill>
                  <a:srgbClr val="FF0000"/>
                </a:solidFill>
                <a:latin typeface="Times New Roman" panose="02020603050405020304" pitchFamily="18" charset="0"/>
              </a:rPr>
            </a:br>
            <a:r>
              <a:rPr lang="en-US" sz="1650" b="1" dirty="0">
                <a:solidFill>
                  <a:srgbClr val="FF0000"/>
                </a:solidFill>
                <a:latin typeface="Times New Roman" panose="02020603050405020304" pitchFamily="18" charset="0"/>
              </a:rPr>
              <a:t>modify mixing rate (</a:t>
            </a:r>
            <a:r>
              <a:rPr lang="en-US" sz="1650" b="1" dirty="0">
                <a:solidFill>
                  <a:srgbClr val="FF0000"/>
                </a:solidFill>
                <a:latin typeface="Symbol" panose="05050102010706020507" pitchFamily="18" charset="2"/>
              </a:rPr>
              <a:t>D</a:t>
            </a:r>
            <a:r>
              <a:rPr lang="en-US" sz="1650" b="1" dirty="0">
                <a:solidFill>
                  <a:srgbClr val="FF0000"/>
                </a:solidFill>
                <a:latin typeface="Times New Roman" panose="02020603050405020304" pitchFamily="18" charset="0"/>
              </a:rPr>
              <a:t>m)</a:t>
            </a:r>
          </a:p>
        </p:txBody>
      </p:sp>
      <p:sp>
        <p:nvSpPr>
          <p:cNvPr id="5" name="Explosion 1 4"/>
          <p:cNvSpPr/>
          <p:nvPr/>
        </p:nvSpPr>
        <p:spPr>
          <a:xfrm>
            <a:off x="2956703" y="2141514"/>
            <a:ext cx="797118" cy="685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NP?</a:t>
            </a:r>
          </a:p>
        </p:txBody>
      </p:sp>
      <p:sp>
        <p:nvSpPr>
          <p:cNvPr id="51" name="Footer Placeholder 3"/>
          <p:cNvSpPr txBox="1">
            <a:spLocks/>
          </p:cNvSpPr>
          <p:nvPr/>
        </p:nvSpPr>
        <p:spPr bwMode="auto">
          <a:xfrm>
            <a:off x="8701351" y="1124744"/>
            <a:ext cx="306772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smtClean="0"/>
              <a:t>Blusk</a:t>
            </a:r>
            <a:r>
              <a:rPr lang="en-US" altLang="x-none" dirty="0" smtClean="0"/>
              <a:t> </a:t>
            </a:r>
            <a:endParaRPr lang="en-US" altLang="x-none" dirty="0"/>
          </a:p>
        </p:txBody>
      </p:sp>
      <p:sp>
        <p:nvSpPr>
          <p:cNvPr id="52" name="Slide Number Placeholder 3"/>
          <p:cNvSpPr>
            <a:spLocks noGrp="1"/>
          </p:cNvSpPr>
          <p:nvPr>
            <p:ph type="sldNum" sz="quarter" idx="10"/>
          </p:nvPr>
        </p:nvSpPr>
        <p:spPr>
          <a:xfrm>
            <a:off x="8686800" y="6245225"/>
            <a:ext cx="1524000" cy="476250"/>
          </a:xfrm>
        </p:spPr>
        <p:txBody>
          <a:bodyPr/>
          <a:lstStyle/>
          <a:p>
            <a:pPr>
              <a:defRPr/>
            </a:pPr>
            <a:r>
              <a:rPr lang="en-US" altLang="x-none" dirty="0" smtClean="0"/>
              <a:t>90</a:t>
            </a:r>
            <a:endParaRPr lang="en-US" altLang="x-none" dirty="0"/>
          </a:p>
        </p:txBody>
      </p:sp>
      <p:sp>
        <p:nvSpPr>
          <p:cNvPr id="53"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a:t>
            </a:r>
            <a:r>
              <a:rPr lang="gl-ES" altLang="x-none" dirty="0" err="1" smtClean="0">
                <a:solidFill>
                  <a:srgbClr val="990033"/>
                </a:solidFill>
              </a:rPr>
              <a:t>Benasque</a:t>
            </a:r>
            <a:r>
              <a:rPr lang="gl-ES" altLang="x-none" dirty="0" smtClean="0">
                <a:solidFill>
                  <a:srgbClr val="990033"/>
                </a:solidFill>
              </a:rPr>
              <a:t>, </a:t>
            </a:r>
            <a:r>
              <a:rPr lang="gl-ES" altLang="x-none" dirty="0" err="1" smtClean="0">
                <a:solidFill>
                  <a:srgbClr val="990033"/>
                </a:solidFill>
              </a:rPr>
              <a:t>September</a:t>
            </a:r>
            <a:r>
              <a:rPr lang="gl-ES" altLang="x-none" dirty="0" smtClean="0">
                <a:solidFill>
                  <a:srgbClr val="990033"/>
                </a:solidFill>
              </a:rPr>
              <a:t> 8-10</a:t>
            </a:r>
            <a:endParaRPr lang="en-US" altLang="x-none" dirty="0"/>
          </a:p>
        </p:txBody>
      </p:sp>
      <p:sp>
        <p:nvSpPr>
          <p:cNvPr id="54"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17" name="Rectangle 16"/>
          <p:cNvSpPr/>
          <p:nvPr/>
        </p:nvSpPr>
        <p:spPr>
          <a:xfrm>
            <a:off x="5249928" y="2073042"/>
            <a:ext cx="6462695" cy="707886"/>
          </a:xfrm>
          <a:prstGeom prst="rect">
            <a:avLst/>
          </a:prstGeom>
        </p:spPr>
        <p:txBody>
          <a:bodyPr wrap="square">
            <a:spAutoFit/>
          </a:bodyPr>
          <a:lstStyle/>
          <a:p>
            <a:r>
              <a:rPr lang="en-US" dirty="0">
                <a:latin typeface="SFRM1200" charset="0"/>
              </a:rPr>
              <a:t>SU(3) </a:t>
            </a:r>
            <a:r>
              <a:rPr lang="en-US" dirty="0" err="1">
                <a:latin typeface="SFRM1200" charset="0"/>
              </a:rPr>
              <a:t>flavour</a:t>
            </a:r>
            <a:r>
              <a:rPr lang="en-US" dirty="0">
                <a:latin typeface="SFRM1200" charset="0"/>
              </a:rPr>
              <a:t>-symmetry breaking factor </a:t>
            </a:r>
            <a:r>
              <a:rPr lang="en-US" dirty="0" err="1">
                <a:latin typeface="CMMI12" charset="0"/>
              </a:rPr>
              <a:t>ξ</a:t>
            </a:r>
            <a:r>
              <a:rPr lang="en-US" dirty="0">
                <a:latin typeface="CMMI12" charset="0"/>
              </a:rPr>
              <a:t> </a:t>
            </a:r>
            <a:r>
              <a:rPr lang="en-US" dirty="0">
                <a:latin typeface="CMR12" charset="0"/>
              </a:rPr>
              <a:t>= 1</a:t>
            </a:r>
            <a:r>
              <a:rPr lang="en-US" dirty="0">
                <a:latin typeface="CMMI12" charset="0"/>
              </a:rPr>
              <a:t>.</a:t>
            </a:r>
            <a:r>
              <a:rPr lang="en-US" dirty="0">
                <a:latin typeface="CMR12" charset="0"/>
              </a:rPr>
              <a:t>206 </a:t>
            </a:r>
            <a:r>
              <a:rPr lang="en-US" dirty="0">
                <a:latin typeface="CMSY10" charset="0"/>
              </a:rPr>
              <a:t>± </a:t>
            </a:r>
            <a:r>
              <a:rPr lang="en-US" dirty="0">
                <a:latin typeface="CMR12" charset="0"/>
              </a:rPr>
              <a:t>0</a:t>
            </a:r>
            <a:r>
              <a:rPr lang="en-US" dirty="0">
                <a:latin typeface="CMMI12" charset="0"/>
              </a:rPr>
              <a:t>.</a:t>
            </a:r>
            <a:r>
              <a:rPr lang="en-US" dirty="0">
                <a:latin typeface="CMR12" charset="0"/>
              </a:rPr>
              <a:t>018 </a:t>
            </a:r>
            <a:r>
              <a:rPr lang="en-US" dirty="0">
                <a:latin typeface="CMSY10" charset="0"/>
              </a:rPr>
              <a:t>± </a:t>
            </a:r>
            <a:r>
              <a:rPr lang="en-US" dirty="0">
                <a:latin typeface="CMR12" charset="0"/>
              </a:rPr>
              <a:t>0</a:t>
            </a:r>
            <a:r>
              <a:rPr lang="en-US" dirty="0">
                <a:latin typeface="CMMI12" charset="0"/>
              </a:rPr>
              <a:t>.</a:t>
            </a:r>
            <a:r>
              <a:rPr lang="en-US" dirty="0">
                <a:latin typeface="CMR12" charset="0"/>
              </a:rPr>
              <a:t>006</a:t>
            </a:r>
            <a:r>
              <a:rPr lang="en-US" dirty="0">
                <a:latin typeface="SFRM1200" charset="0"/>
              </a:rPr>
              <a:t>, obtained from </a:t>
            </a:r>
            <a:r>
              <a:rPr lang="en-US" dirty="0" smtClean="0">
                <a:latin typeface="SFRM1200" charset="0"/>
              </a:rPr>
              <a:t>lattice </a:t>
            </a:r>
            <a:r>
              <a:rPr lang="en-US" dirty="0">
                <a:latin typeface="SFRM1200" charset="0"/>
              </a:rPr>
              <a:t>QCD calculations </a:t>
            </a:r>
            <a:endParaRPr lang="en-US" dirty="0"/>
          </a:p>
        </p:txBody>
      </p:sp>
      <p:pic>
        <p:nvPicPr>
          <p:cNvPr id="18" name="Picture 1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624392" y="44624"/>
            <a:ext cx="2540000" cy="1054100"/>
          </a:xfrm>
          <a:prstGeom prst="rect">
            <a:avLst/>
          </a:prstGeom>
        </p:spPr>
      </p:pic>
    </p:spTree>
    <p:extLst>
      <p:ext uri="{BB962C8B-B14F-4D97-AF65-F5344CB8AC3E}">
        <p14:creationId xmlns:p14="http://schemas.microsoft.com/office/powerpoint/2010/main" val="14889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692" y="293595"/>
            <a:ext cx="8143183" cy="432804"/>
          </a:xfrm>
        </p:spPr>
        <p:txBody>
          <a:bodyPr>
            <a:noAutofit/>
          </a:bodyPr>
          <a:lstStyle/>
          <a:p>
            <a:r>
              <a:rPr lang="en-US" sz="3200" b="1" dirty="0">
                <a:solidFill>
                  <a:srgbClr val="C00000"/>
                </a:solidFill>
              </a:rPr>
              <a:t>sin(2</a:t>
            </a:r>
            <a:r>
              <a:rPr lang="en-US" sz="3200" b="1" dirty="0">
                <a:solidFill>
                  <a:srgbClr val="C00000"/>
                </a:solidFill>
                <a:latin typeface="Symbol" panose="05050102010706020507" pitchFamily="18" charset="2"/>
              </a:rPr>
              <a:t>b</a:t>
            </a:r>
            <a:r>
              <a:rPr lang="en-US" sz="3200" b="1" dirty="0">
                <a:solidFill>
                  <a:srgbClr val="C00000"/>
                </a:solidFill>
              </a:rPr>
              <a:t>):  could contain NP contributions</a:t>
            </a:r>
          </a:p>
        </p:txBody>
      </p:sp>
      <p:sp>
        <p:nvSpPr>
          <p:cNvPr id="3" name="Content Placeholder 2"/>
          <p:cNvSpPr>
            <a:spLocks noGrp="1"/>
          </p:cNvSpPr>
          <p:nvPr>
            <p:ph idx="1"/>
          </p:nvPr>
        </p:nvSpPr>
        <p:spPr>
          <a:xfrm>
            <a:off x="1741751" y="986398"/>
            <a:ext cx="5264399" cy="548182"/>
          </a:xfrm>
        </p:spPr>
        <p:txBody>
          <a:bodyPr>
            <a:noAutofit/>
          </a:bodyPr>
          <a:lstStyle/>
          <a:p>
            <a:pPr>
              <a:spcBef>
                <a:spcPts val="450"/>
              </a:spcBef>
            </a:pPr>
            <a:r>
              <a:rPr lang="en-US" sz="1800" b="1" dirty="0"/>
              <a:t>Phase</a:t>
            </a:r>
            <a:r>
              <a:rPr lang="en-US" sz="1800" dirty="0"/>
              <a:t> </a:t>
            </a:r>
            <a:r>
              <a:rPr lang="en-US" sz="1800" b="1" dirty="0"/>
              <a:t>associated with B</a:t>
            </a:r>
            <a:r>
              <a:rPr lang="en-US" sz="1800" b="1" baseline="30000" dirty="0"/>
              <a:t>0</a:t>
            </a:r>
            <a:r>
              <a:rPr lang="en-US" sz="1800" b="1" dirty="0"/>
              <a:t> mixing</a:t>
            </a:r>
            <a:r>
              <a:rPr lang="en-US" sz="1800" dirty="0"/>
              <a:t> (</a:t>
            </a:r>
            <a:r>
              <a:rPr lang="en-US" sz="1800" dirty="0" err="1"/>
              <a:t>V</a:t>
            </a:r>
            <a:r>
              <a:rPr lang="en-US" sz="1800" baseline="-25000" dirty="0" err="1"/>
              <a:t>td</a:t>
            </a:r>
            <a:r>
              <a:rPr lang="en-US" sz="1800" dirty="0"/>
              <a:t>) </a:t>
            </a:r>
          </a:p>
          <a:p>
            <a:pPr>
              <a:spcBef>
                <a:spcPts val="450"/>
              </a:spcBef>
            </a:pPr>
            <a:r>
              <a:rPr lang="en-US" sz="1800" dirty="0"/>
              <a:t>Interference between </a:t>
            </a:r>
            <a:r>
              <a:rPr lang="en-US" sz="1800" b="1" dirty="0">
                <a:solidFill>
                  <a:srgbClr val="FF0000"/>
                </a:solidFill>
              </a:rPr>
              <a:t>direct decay </a:t>
            </a:r>
            <a:r>
              <a:rPr lang="en-US" sz="1800" dirty="0"/>
              <a:t>&amp; </a:t>
            </a:r>
            <a:r>
              <a:rPr lang="en-US" sz="1800" b="1" dirty="0" err="1">
                <a:solidFill>
                  <a:srgbClr val="0000FF"/>
                </a:solidFill>
              </a:rPr>
              <a:t>mixing+decay</a:t>
            </a:r>
            <a:r>
              <a:rPr lang="en-US" sz="1800" dirty="0"/>
              <a:t>.</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853" t="28861" r="7679" b="39072"/>
          <a:stretch/>
        </p:blipFill>
        <p:spPr>
          <a:xfrm>
            <a:off x="1693336" y="2210190"/>
            <a:ext cx="4609618" cy="1431091"/>
          </a:xfrm>
          <a:prstGeom prst="rect">
            <a:avLst/>
          </a:prstGeom>
        </p:spPr>
      </p:pic>
      <p:graphicFrame>
        <p:nvGraphicFramePr>
          <p:cNvPr id="6" name="Object 5"/>
          <p:cNvGraphicFramePr>
            <a:graphicFrameLocks noChangeAspect="1"/>
          </p:cNvGraphicFramePr>
          <p:nvPr>
            <p:extLst/>
          </p:nvPr>
        </p:nvGraphicFramePr>
        <p:xfrm>
          <a:off x="6571527" y="2296515"/>
          <a:ext cx="3642684" cy="700516"/>
        </p:xfrm>
        <a:graphic>
          <a:graphicData uri="http://schemas.openxmlformats.org/presentationml/2006/ole">
            <mc:AlternateContent xmlns:mc="http://schemas.openxmlformats.org/markup-compatibility/2006">
              <mc:Choice xmlns:v="urn:schemas-microsoft-com:vml" Requires="v">
                <p:oleObj spid="_x0000_s27858" name="Equation" r:id="rId4" imgW="2641320" imgH="507960" progId="Equation.DSMT4">
                  <p:embed/>
                </p:oleObj>
              </mc:Choice>
              <mc:Fallback>
                <p:oleObj name="Equation" r:id="rId4" imgW="2641320" imgH="507960" progId="Equation.DSMT4">
                  <p:embed/>
                  <p:pic>
                    <p:nvPicPr>
                      <p:cNvPr id="0" name=""/>
                      <p:cNvPicPr/>
                      <p:nvPr/>
                    </p:nvPicPr>
                    <p:blipFill>
                      <a:blip r:embed="rId5"/>
                      <a:stretch>
                        <a:fillRect/>
                      </a:stretch>
                    </p:blipFill>
                    <p:spPr>
                      <a:xfrm>
                        <a:off x="6571527" y="2296515"/>
                        <a:ext cx="3642684" cy="700516"/>
                      </a:xfrm>
                      <a:prstGeom prst="rect">
                        <a:avLst/>
                      </a:prstGeom>
                    </p:spPr>
                  </p:pic>
                </p:oleObj>
              </mc:Fallback>
            </mc:AlternateContent>
          </a:graphicData>
        </a:graphic>
      </p:graphicFrame>
      <p:grpSp>
        <p:nvGrpSpPr>
          <p:cNvPr id="39" name="Group 38"/>
          <p:cNvGrpSpPr/>
          <p:nvPr/>
        </p:nvGrpSpPr>
        <p:grpSpPr>
          <a:xfrm>
            <a:off x="6925243" y="3054307"/>
            <a:ext cx="2834386" cy="634297"/>
            <a:chOff x="8445535" y="1347225"/>
            <a:chExt cx="3779181" cy="845729"/>
          </a:xfrm>
        </p:grpSpPr>
        <p:graphicFrame>
          <p:nvGraphicFramePr>
            <p:cNvPr id="22" name="Object 21"/>
            <p:cNvGraphicFramePr>
              <a:graphicFrameLocks noChangeAspect="1"/>
            </p:cNvGraphicFramePr>
            <p:nvPr>
              <p:extLst/>
            </p:nvPr>
          </p:nvGraphicFramePr>
          <p:xfrm>
            <a:off x="8769763" y="1347225"/>
            <a:ext cx="3289165" cy="509948"/>
          </p:xfrm>
          <a:graphic>
            <a:graphicData uri="http://schemas.openxmlformats.org/presentationml/2006/ole">
              <mc:AlternateContent xmlns:mc="http://schemas.openxmlformats.org/markup-compatibility/2006">
                <mc:Choice xmlns:v="urn:schemas-microsoft-com:vml" Requires="v">
                  <p:oleObj spid="_x0000_s27859" name="Equation" r:id="rId6" imgW="1638000" imgH="253800" progId="Equation.DSMT4">
                    <p:embed/>
                  </p:oleObj>
                </mc:Choice>
                <mc:Fallback>
                  <p:oleObj name="Equation" r:id="rId6" imgW="1638000" imgH="253800" progId="Equation.DSMT4">
                    <p:embed/>
                    <p:pic>
                      <p:nvPicPr>
                        <p:cNvPr id="0" name=""/>
                        <p:cNvPicPr/>
                        <p:nvPr/>
                      </p:nvPicPr>
                      <p:blipFill>
                        <a:blip r:embed="rId7"/>
                        <a:stretch>
                          <a:fillRect/>
                        </a:stretch>
                      </p:blipFill>
                      <p:spPr>
                        <a:xfrm>
                          <a:off x="8769763" y="1347225"/>
                          <a:ext cx="3289165" cy="509948"/>
                        </a:xfrm>
                        <a:prstGeom prst="rect">
                          <a:avLst/>
                        </a:prstGeom>
                        <a:solidFill>
                          <a:srgbClr val="92D050"/>
                        </a:solidFill>
                        <a:ln>
                          <a:solidFill>
                            <a:schemeClr val="tx1"/>
                          </a:solidFill>
                        </a:ln>
                      </p:spPr>
                    </p:pic>
                  </p:oleObj>
                </mc:Fallback>
              </mc:AlternateContent>
            </a:graphicData>
          </a:graphic>
        </p:graphicFrame>
        <p:sp>
          <p:nvSpPr>
            <p:cNvPr id="23" name="TextBox 22"/>
            <p:cNvSpPr txBox="1"/>
            <p:nvPr/>
          </p:nvSpPr>
          <p:spPr>
            <a:xfrm>
              <a:off x="10287860" y="1823622"/>
              <a:ext cx="1936856" cy="369332"/>
            </a:xfrm>
            <a:prstGeom prst="rect">
              <a:avLst/>
            </a:prstGeom>
            <a:noFill/>
          </p:spPr>
          <p:txBody>
            <a:bodyPr wrap="none" rtlCol="0">
              <a:spAutoFit/>
            </a:bodyPr>
            <a:lstStyle/>
            <a:p>
              <a:r>
                <a:rPr lang="en-US" sz="1200" dirty="0">
                  <a:latin typeface="Times New Roman" panose="02020603050405020304" pitchFamily="18" charset="0"/>
                </a:rPr>
                <a:t>Stat. error &gt; syst. err</a:t>
              </a:r>
            </a:p>
          </p:txBody>
        </p:sp>
        <p:sp>
          <p:nvSpPr>
            <p:cNvPr id="24" name="TextBox 23"/>
            <p:cNvSpPr txBox="1"/>
            <p:nvPr/>
          </p:nvSpPr>
          <p:spPr>
            <a:xfrm>
              <a:off x="8445535" y="1882134"/>
              <a:ext cx="1857773" cy="307776"/>
            </a:xfrm>
            <a:prstGeom prst="rect">
              <a:avLst/>
            </a:prstGeom>
            <a:noFill/>
          </p:spPr>
          <p:txBody>
            <a:bodyPr wrap="none" rtlCol="0">
              <a:spAutoFit/>
            </a:bodyPr>
            <a:lstStyle/>
            <a:p>
              <a:r>
                <a:rPr lang="en-US" sz="900" b="1" dirty="0" err="1">
                  <a:latin typeface="Times New Roman" panose="02020603050405020304" pitchFamily="18" charset="0"/>
                </a:rPr>
                <a:t>HFlav</a:t>
              </a:r>
              <a:r>
                <a:rPr lang="en-US" sz="900" dirty="0">
                  <a:latin typeface="Times New Roman" panose="02020603050405020304" pitchFamily="18" charset="0"/>
                </a:rPr>
                <a:t>, arXiv:1612.07233</a:t>
              </a:r>
            </a:p>
          </p:txBody>
        </p:sp>
      </p:grpSp>
      <p:grpSp>
        <p:nvGrpSpPr>
          <p:cNvPr id="38" name="Group 37"/>
          <p:cNvGrpSpPr/>
          <p:nvPr/>
        </p:nvGrpSpPr>
        <p:grpSpPr>
          <a:xfrm>
            <a:off x="1585907" y="3818934"/>
            <a:ext cx="8692836" cy="2131016"/>
            <a:chOff x="82542" y="3948911"/>
            <a:chExt cx="11590448" cy="2841355"/>
          </a:xfrm>
        </p:grpSpPr>
        <p:grpSp>
          <p:nvGrpSpPr>
            <p:cNvPr id="36" name="Group 35"/>
            <p:cNvGrpSpPr/>
            <p:nvPr/>
          </p:nvGrpSpPr>
          <p:grpSpPr>
            <a:xfrm>
              <a:off x="225781" y="4065170"/>
              <a:ext cx="11252019" cy="2725096"/>
              <a:chOff x="1" y="4132904"/>
              <a:chExt cx="11252019" cy="2725096"/>
            </a:xfrm>
          </p:grpSpPr>
          <p:pic>
            <p:nvPicPr>
              <p:cNvPr id="8" name="Picture 7"/>
              <p:cNvPicPr>
                <a:picLocks noChangeAspect="1"/>
              </p:cNvPicPr>
              <p:nvPr/>
            </p:nvPicPr>
            <p:blipFill>
              <a:blip r:embed="rId8"/>
              <a:stretch>
                <a:fillRect/>
              </a:stretch>
            </p:blipFill>
            <p:spPr>
              <a:xfrm>
                <a:off x="1" y="4385102"/>
                <a:ext cx="2646208" cy="2472898"/>
              </a:xfrm>
              <a:prstGeom prst="rect">
                <a:avLst/>
              </a:prstGeom>
            </p:spPr>
          </p:pic>
          <p:sp>
            <p:nvSpPr>
              <p:cNvPr id="9" name="TextBox 8"/>
              <p:cNvSpPr txBox="1"/>
              <p:nvPr/>
            </p:nvSpPr>
            <p:spPr>
              <a:xfrm>
                <a:off x="2113304" y="4231055"/>
                <a:ext cx="784831" cy="430887"/>
              </a:xfrm>
              <a:prstGeom prst="rect">
                <a:avLst/>
              </a:prstGeom>
              <a:solidFill>
                <a:schemeClr val="bg1"/>
              </a:solidFill>
              <a:ln>
                <a:solidFill>
                  <a:schemeClr val="tx1"/>
                </a:solidFill>
              </a:ln>
            </p:spPr>
            <p:txBody>
              <a:bodyPr wrap="none" rtlCol="0">
                <a:spAutoFit/>
              </a:bodyPr>
              <a:lstStyle/>
              <a:p>
                <a:r>
                  <a:rPr lang="en-US" sz="1500" b="1" dirty="0">
                    <a:solidFill>
                      <a:srgbClr val="0000FF"/>
                    </a:solidFill>
                    <a:latin typeface="Times New Roman" panose="02020603050405020304" pitchFamily="18" charset="0"/>
                  </a:rPr>
                  <a:t>Belle</a:t>
                </a:r>
              </a:p>
            </p:txBody>
          </p:sp>
          <p:sp>
            <p:nvSpPr>
              <p:cNvPr id="10" name="TextBox 9"/>
              <p:cNvSpPr txBox="1"/>
              <p:nvPr/>
            </p:nvSpPr>
            <p:spPr>
              <a:xfrm>
                <a:off x="299650" y="4148231"/>
                <a:ext cx="1746632" cy="307776"/>
              </a:xfrm>
              <a:prstGeom prst="rect">
                <a:avLst/>
              </a:prstGeom>
              <a:noFill/>
            </p:spPr>
            <p:txBody>
              <a:bodyPr wrap="none" rtlCol="0">
                <a:spAutoFit/>
              </a:bodyPr>
              <a:lstStyle/>
              <a:p>
                <a:r>
                  <a:rPr lang="en-US" sz="900" dirty="0">
                    <a:latin typeface="Times New Roman" panose="02020603050405020304" pitchFamily="18" charset="0"/>
                  </a:rPr>
                  <a:t>PRL108, 171802 (2012)</a:t>
                </a:r>
              </a:p>
            </p:txBody>
          </p:sp>
          <p:sp>
            <p:nvSpPr>
              <p:cNvPr id="11" name="TextBox 10"/>
              <p:cNvSpPr txBox="1"/>
              <p:nvPr/>
            </p:nvSpPr>
            <p:spPr>
              <a:xfrm>
                <a:off x="842896" y="6032057"/>
                <a:ext cx="2058683" cy="430887"/>
              </a:xfrm>
              <a:prstGeom prst="rect">
                <a:avLst/>
              </a:prstGeom>
              <a:noFill/>
            </p:spPr>
            <p:txBody>
              <a:bodyPr wrap="none" rtlCol="0">
                <a:spAutoFit/>
              </a:bodyPr>
              <a:lstStyle/>
              <a:p>
                <a:r>
                  <a:rPr lang="en-US" sz="1500" b="1" dirty="0">
                    <a:solidFill>
                      <a:srgbClr val="0000FF"/>
                    </a:solidFill>
                    <a:latin typeface="Times New Roman" panose="02020603050405020304" pitchFamily="18" charset="0"/>
                  </a:rPr>
                  <a:t>B</a:t>
                </a:r>
                <a:r>
                  <a:rPr lang="en-US" sz="1500" b="1" baseline="30000" dirty="0">
                    <a:solidFill>
                      <a:srgbClr val="0000FF"/>
                    </a:solidFill>
                    <a:latin typeface="Times New Roman" panose="02020603050405020304" pitchFamily="18" charset="0"/>
                  </a:rPr>
                  <a:t>0</a:t>
                </a:r>
                <a:r>
                  <a:rPr lang="en-US" sz="1500" b="1" dirty="0">
                    <a:solidFill>
                      <a:srgbClr val="0000FF"/>
                    </a:solidFill>
                    <a:latin typeface="Times New Roman" panose="02020603050405020304" pitchFamily="18" charset="0"/>
                    <a:sym typeface="Wingdings" panose="05000000000000000000" pitchFamily="2" charset="2"/>
                  </a:rPr>
                  <a:t>(</a:t>
                </a:r>
                <a:r>
                  <a:rPr lang="en-US" sz="1500" b="1" dirty="0">
                    <a:solidFill>
                      <a:srgbClr val="0000FF"/>
                    </a:solidFill>
                    <a:latin typeface="Symbol" panose="05050102010706020507" pitchFamily="18" charset="2"/>
                    <a:sym typeface="Wingdings" panose="05000000000000000000" pitchFamily="2" charset="2"/>
                  </a:rPr>
                  <a:t>y,y</a:t>
                </a:r>
                <a:r>
                  <a:rPr lang="en-US" sz="1500" b="1" dirty="0">
                    <a:solidFill>
                      <a:srgbClr val="0000FF"/>
                    </a:solidFill>
                    <a:latin typeface="Calibri" panose="020F0502020204030204" pitchFamily="34" charset="0"/>
                    <a:sym typeface="Wingdings" panose="05000000000000000000" pitchFamily="2" charset="2"/>
                  </a:rPr>
                  <a:t>′,</a:t>
                </a:r>
                <a:r>
                  <a:rPr lang="en-US" sz="1500" b="1" dirty="0">
                    <a:solidFill>
                      <a:srgbClr val="0000FF"/>
                    </a:solidFill>
                    <a:latin typeface="Symbol" panose="05050102010706020507" pitchFamily="18" charset="2"/>
                    <a:sym typeface="Wingdings" panose="05000000000000000000" pitchFamily="2" charset="2"/>
                  </a:rPr>
                  <a:t>c</a:t>
                </a:r>
                <a:r>
                  <a:rPr lang="en-US" sz="1500" b="1" baseline="-25000" dirty="0">
                    <a:solidFill>
                      <a:srgbClr val="0000FF"/>
                    </a:solidFill>
                    <a:latin typeface="Times New Roman" panose="02020603050405020304" pitchFamily="18" charset="0"/>
                    <a:sym typeface="Wingdings" panose="05000000000000000000" pitchFamily="2" charset="2"/>
                  </a:rPr>
                  <a:t>c1</a:t>
                </a:r>
                <a:r>
                  <a:rPr lang="en-US" sz="1500" b="1" dirty="0">
                    <a:solidFill>
                      <a:srgbClr val="0000FF"/>
                    </a:solidFill>
                    <a:latin typeface="Times New Roman" panose="02020603050405020304" pitchFamily="18" charset="0"/>
                    <a:sym typeface="Wingdings" panose="05000000000000000000" pitchFamily="2" charset="2"/>
                  </a:rPr>
                  <a:t>)K</a:t>
                </a:r>
                <a:r>
                  <a:rPr lang="en-US" sz="1500" b="1" baseline="-25000" dirty="0">
                    <a:solidFill>
                      <a:srgbClr val="0000FF"/>
                    </a:solidFill>
                    <a:latin typeface="Times New Roman" panose="02020603050405020304" pitchFamily="18" charset="0"/>
                    <a:sym typeface="Wingdings" panose="05000000000000000000" pitchFamily="2" charset="2"/>
                  </a:rPr>
                  <a:t>S</a:t>
                </a:r>
                <a:endParaRPr lang="en-US" sz="1500" b="1" baseline="-25000" dirty="0">
                  <a:solidFill>
                    <a:srgbClr val="0000FF"/>
                  </a:solidFill>
                  <a:latin typeface="Symbol" panose="05050102010706020507" pitchFamily="18" charset="2"/>
                </a:endParaRPr>
              </a:p>
            </p:txBody>
          </p:sp>
          <p:grpSp>
            <p:nvGrpSpPr>
              <p:cNvPr id="14" name="Group 13"/>
              <p:cNvGrpSpPr/>
              <p:nvPr/>
            </p:nvGrpSpPr>
            <p:grpSpPr>
              <a:xfrm>
                <a:off x="3020992" y="4297298"/>
                <a:ext cx="3824631" cy="2450801"/>
                <a:chOff x="4871817" y="2278666"/>
                <a:chExt cx="6549976" cy="4150285"/>
              </a:xfrm>
            </p:grpSpPr>
            <p:pic>
              <p:nvPicPr>
                <p:cNvPr id="12" name="Picture 11"/>
                <p:cNvPicPr>
                  <a:picLocks noChangeAspect="1"/>
                </p:cNvPicPr>
                <p:nvPr/>
              </p:nvPicPr>
              <p:blipFill rotWithShape="1">
                <a:blip r:embed="rId9"/>
                <a:srcRect b="52703"/>
                <a:stretch/>
              </p:blipFill>
              <p:spPr>
                <a:xfrm>
                  <a:off x="4871817" y="2278666"/>
                  <a:ext cx="6549976" cy="3601273"/>
                </a:xfrm>
                <a:prstGeom prst="rect">
                  <a:avLst/>
                </a:prstGeom>
              </p:spPr>
            </p:pic>
            <p:pic>
              <p:nvPicPr>
                <p:cNvPr id="13" name="Picture 12"/>
                <p:cNvPicPr>
                  <a:picLocks noChangeAspect="1"/>
                </p:cNvPicPr>
                <p:nvPr/>
              </p:nvPicPr>
              <p:blipFill rotWithShape="1">
                <a:blip r:embed="rId9"/>
                <a:srcRect t="92817"/>
                <a:stretch/>
              </p:blipFill>
              <p:spPr>
                <a:xfrm>
                  <a:off x="4871817" y="5882039"/>
                  <a:ext cx="6549976" cy="546912"/>
                </a:xfrm>
                <a:prstGeom prst="rect">
                  <a:avLst/>
                </a:prstGeom>
              </p:spPr>
            </p:pic>
          </p:grpSp>
          <p:sp>
            <p:nvSpPr>
              <p:cNvPr id="15" name="TextBox 14"/>
              <p:cNvSpPr txBox="1"/>
              <p:nvPr/>
            </p:nvSpPr>
            <p:spPr>
              <a:xfrm>
                <a:off x="5884552" y="4247752"/>
                <a:ext cx="957955" cy="430887"/>
              </a:xfrm>
              <a:prstGeom prst="rect">
                <a:avLst/>
              </a:prstGeom>
              <a:solidFill>
                <a:schemeClr val="bg1"/>
              </a:solidFill>
              <a:ln>
                <a:solidFill>
                  <a:schemeClr val="tx1"/>
                </a:solidFill>
              </a:ln>
            </p:spPr>
            <p:txBody>
              <a:bodyPr wrap="none" rtlCol="0">
                <a:spAutoFit/>
              </a:bodyPr>
              <a:lstStyle/>
              <a:p>
                <a:r>
                  <a:rPr lang="en-US" sz="1500" b="1" dirty="0" err="1">
                    <a:solidFill>
                      <a:srgbClr val="0000FF"/>
                    </a:solidFill>
                    <a:latin typeface="Times New Roman" panose="02020603050405020304" pitchFamily="18" charset="0"/>
                  </a:rPr>
                  <a:t>BaBar</a:t>
                </a:r>
                <a:endParaRPr lang="en-US" sz="1500" b="1" dirty="0">
                  <a:solidFill>
                    <a:srgbClr val="0000FF"/>
                  </a:solidFill>
                  <a:latin typeface="Times New Roman" panose="02020603050405020304" pitchFamily="18" charset="0"/>
                </a:endParaRPr>
              </a:p>
            </p:txBody>
          </p:sp>
          <p:sp>
            <p:nvSpPr>
              <p:cNvPr id="16" name="TextBox 15"/>
              <p:cNvSpPr txBox="1"/>
              <p:nvPr/>
            </p:nvSpPr>
            <p:spPr>
              <a:xfrm>
                <a:off x="4670014" y="6106256"/>
                <a:ext cx="2332263" cy="430887"/>
              </a:xfrm>
              <a:prstGeom prst="rect">
                <a:avLst/>
              </a:prstGeom>
              <a:noFill/>
            </p:spPr>
            <p:txBody>
              <a:bodyPr wrap="none" rtlCol="0">
                <a:spAutoFit/>
              </a:bodyPr>
              <a:lstStyle/>
              <a:p>
                <a:r>
                  <a:rPr lang="en-US" sz="1500" b="1" dirty="0">
                    <a:solidFill>
                      <a:srgbClr val="0000FF"/>
                    </a:solidFill>
                    <a:latin typeface="Times New Roman" panose="02020603050405020304" pitchFamily="18" charset="0"/>
                  </a:rPr>
                  <a:t>B</a:t>
                </a:r>
                <a:r>
                  <a:rPr lang="en-US" sz="1500" b="1" baseline="30000" dirty="0">
                    <a:solidFill>
                      <a:srgbClr val="0000FF"/>
                    </a:solidFill>
                    <a:latin typeface="Times New Roman" panose="02020603050405020304" pitchFamily="18" charset="0"/>
                  </a:rPr>
                  <a:t>0</a:t>
                </a:r>
                <a:r>
                  <a:rPr lang="en-US" sz="1500" b="1" dirty="0">
                    <a:solidFill>
                      <a:srgbClr val="0000FF"/>
                    </a:solidFill>
                    <a:latin typeface="Times New Roman" panose="02020603050405020304" pitchFamily="18" charset="0"/>
                    <a:sym typeface="Wingdings" panose="05000000000000000000" pitchFamily="2" charset="2"/>
                  </a:rPr>
                  <a:t>(</a:t>
                </a:r>
                <a:r>
                  <a:rPr lang="en-US" sz="1500" b="1" dirty="0">
                    <a:solidFill>
                      <a:srgbClr val="0000FF"/>
                    </a:solidFill>
                    <a:latin typeface="Symbol" panose="05050102010706020507" pitchFamily="18" charset="2"/>
                    <a:sym typeface="Wingdings" panose="05000000000000000000" pitchFamily="2" charset="2"/>
                  </a:rPr>
                  <a:t>y,y</a:t>
                </a:r>
                <a:r>
                  <a:rPr lang="en-US" sz="1500" b="1" dirty="0">
                    <a:solidFill>
                      <a:srgbClr val="0000FF"/>
                    </a:solidFill>
                    <a:latin typeface="Calibri" panose="020F0502020204030204" pitchFamily="34" charset="0"/>
                    <a:sym typeface="Wingdings" panose="05000000000000000000" pitchFamily="2" charset="2"/>
                  </a:rPr>
                  <a:t>′,</a:t>
                </a:r>
                <a:r>
                  <a:rPr lang="en-US" sz="1500" b="1" dirty="0">
                    <a:solidFill>
                      <a:srgbClr val="0000FF"/>
                    </a:solidFill>
                    <a:latin typeface="Symbol" panose="05050102010706020507" pitchFamily="18" charset="2"/>
                    <a:sym typeface="Wingdings" panose="05000000000000000000" pitchFamily="2" charset="2"/>
                  </a:rPr>
                  <a:t>c</a:t>
                </a:r>
                <a:r>
                  <a:rPr lang="en-US" sz="1500" b="1" baseline="-25000" dirty="0">
                    <a:solidFill>
                      <a:srgbClr val="0000FF"/>
                    </a:solidFill>
                    <a:latin typeface="Times New Roman" panose="02020603050405020304" pitchFamily="18" charset="0"/>
                    <a:sym typeface="Wingdings" panose="05000000000000000000" pitchFamily="2" charset="2"/>
                  </a:rPr>
                  <a:t>c1,</a:t>
                </a:r>
                <a:r>
                  <a:rPr lang="en-US" sz="1500" b="1" dirty="0">
                    <a:solidFill>
                      <a:srgbClr val="0000FF"/>
                    </a:solidFill>
                    <a:latin typeface="Symbol" panose="05050102010706020507" pitchFamily="18" charset="2"/>
                    <a:sym typeface="Wingdings" panose="05000000000000000000" pitchFamily="2" charset="2"/>
                  </a:rPr>
                  <a:t>h</a:t>
                </a:r>
                <a:r>
                  <a:rPr lang="en-US" sz="1500" b="1" baseline="-25000" dirty="0">
                    <a:solidFill>
                      <a:srgbClr val="0000FF"/>
                    </a:solidFill>
                    <a:latin typeface="Times New Roman" panose="02020603050405020304" pitchFamily="18" charset="0"/>
                    <a:sym typeface="Wingdings" panose="05000000000000000000" pitchFamily="2" charset="2"/>
                  </a:rPr>
                  <a:t>c</a:t>
                </a:r>
                <a:r>
                  <a:rPr lang="en-US" sz="1500" b="1" dirty="0">
                    <a:solidFill>
                      <a:srgbClr val="0000FF"/>
                    </a:solidFill>
                    <a:latin typeface="Times New Roman" panose="02020603050405020304" pitchFamily="18" charset="0"/>
                    <a:sym typeface="Wingdings" panose="05000000000000000000" pitchFamily="2" charset="2"/>
                  </a:rPr>
                  <a:t>)K</a:t>
                </a:r>
                <a:r>
                  <a:rPr lang="en-US" sz="1500" b="1" baseline="-25000" dirty="0">
                    <a:solidFill>
                      <a:srgbClr val="0000FF"/>
                    </a:solidFill>
                    <a:latin typeface="Times New Roman" panose="02020603050405020304" pitchFamily="18" charset="0"/>
                    <a:sym typeface="Wingdings" panose="05000000000000000000" pitchFamily="2" charset="2"/>
                  </a:rPr>
                  <a:t>S</a:t>
                </a:r>
                <a:endParaRPr lang="en-US" sz="1500" b="1" baseline="-25000" dirty="0">
                  <a:solidFill>
                    <a:srgbClr val="0000FF"/>
                  </a:solidFill>
                  <a:latin typeface="Symbol" panose="05050102010706020507" pitchFamily="18" charset="2"/>
                </a:endParaRPr>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3752" y="4279500"/>
                <a:ext cx="3872591" cy="2578500"/>
              </a:xfrm>
              <a:prstGeom prst="rect">
                <a:avLst/>
              </a:prstGeom>
            </p:spPr>
          </p:pic>
          <p:sp>
            <p:nvSpPr>
              <p:cNvPr id="18" name="TextBox 17"/>
              <p:cNvSpPr txBox="1"/>
              <p:nvPr/>
            </p:nvSpPr>
            <p:spPr>
              <a:xfrm>
                <a:off x="3452312" y="4132904"/>
                <a:ext cx="1686787" cy="307776"/>
              </a:xfrm>
              <a:prstGeom prst="rect">
                <a:avLst/>
              </a:prstGeom>
              <a:noFill/>
            </p:spPr>
            <p:txBody>
              <a:bodyPr wrap="none" rtlCol="0">
                <a:spAutoFit/>
              </a:bodyPr>
              <a:lstStyle/>
              <a:p>
                <a:r>
                  <a:rPr lang="en-US" sz="900" dirty="0">
                    <a:latin typeface="Times New Roman" panose="02020603050405020304" pitchFamily="18" charset="0"/>
                  </a:rPr>
                  <a:t>PRD79, 072009 (2009)</a:t>
                </a:r>
              </a:p>
            </p:txBody>
          </p:sp>
          <p:sp>
            <p:nvSpPr>
              <p:cNvPr id="19" name="TextBox 18"/>
              <p:cNvSpPr txBox="1"/>
              <p:nvPr/>
            </p:nvSpPr>
            <p:spPr>
              <a:xfrm>
                <a:off x="7850172" y="4160291"/>
                <a:ext cx="1746632" cy="307776"/>
              </a:xfrm>
              <a:prstGeom prst="rect">
                <a:avLst/>
              </a:prstGeom>
              <a:noFill/>
            </p:spPr>
            <p:txBody>
              <a:bodyPr wrap="none" rtlCol="0">
                <a:spAutoFit/>
              </a:bodyPr>
              <a:lstStyle/>
              <a:p>
                <a:r>
                  <a:rPr lang="en-US" sz="900" dirty="0">
                    <a:latin typeface="Times New Roman" panose="02020603050405020304" pitchFamily="18" charset="0"/>
                  </a:rPr>
                  <a:t>PRL115, 031601 (2015)</a:t>
                </a:r>
              </a:p>
            </p:txBody>
          </p:sp>
          <p:sp>
            <p:nvSpPr>
              <p:cNvPr id="20" name="TextBox 19"/>
              <p:cNvSpPr txBox="1"/>
              <p:nvPr/>
            </p:nvSpPr>
            <p:spPr>
              <a:xfrm>
                <a:off x="9532688" y="5962687"/>
                <a:ext cx="1421757" cy="430887"/>
              </a:xfrm>
              <a:prstGeom prst="rect">
                <a:avLst/>
              </a:prstGeom>
              <a:noFill/>
            </p:spPr>
            <p:txBody>
              <a:bodyPr wrap="none" rtlCol="0">
                <a:spAutoFit/>
              </a:bodyPr>
              <a:lstStyle/>
              <a:p>
                <a:r>
                  <a:rPr lang="en-US" sz="1500" b="1" dirty="0">
                    <a:solidFill>
                      <a:srgbClr val="0000FF"/>
                    </a:solidFill>
                    <a:latin typeface="Times New Roman" panose="02020603050405020304" pitchFamily="18" charset="0"/>
                  </a:rPr>
                  <a:t>B</a:t>
                </a:r>
                <a:r>
                  <a:rPr lang="en-US" sz="1500" b="1" baseline="30000" dirty="0">
                    <a:solidFill>
                      <a:srgbClr val="0000FF"/>
                    </a:solidFill>
                    <a:latin typeface="Times New Roman" panose="02020603050405020304" pitchFamily="18" charset="0"/>
                  </a:rPr>
                  <a:t>0</a:t>
                </a:r>
                <a:r>
                  <a:rPr lang="en-US" sz="1500" b="1" dirty="0">
                    <a:solidFill>
                      <a:srgbClr val="0000FF"/>
                    </a:solidFill>
                    <a:latin typeface="Times New Roman" panose="02020603050405020304" pitchFamily="18" charset="0"/>
                    <a:sym typeface="Wingdings" panose="05000000000000000000" pitchFamily="2" charset="2"/>
                  </a:rPr>
                  <a:t>J/</a:t>
                </a:r>
                <a:r>
                  <a:rPr lang="en-US" sz="1500" b="1" dirty="0" err="1">
                    <a:solidFill>
                      <a:srgbClr val="0000FF"/>
                    </a:solidFill>
                    <a:latin typeface="Symbol" panose="05050102010706020507" pitchFamily="18" charset="2"/>
                    <a:sym typeface="Wingdings" panose="05000000000000000000" pitchFamily="2" charset="2"/>
                  </a:rPr>
                  <a:t>y</a:t>
                </a:r>
                <a:r>
                  <a:rPr lang="en-US" sz="1500" b="1" dirty="0" err="1">
                    <a:solidFill>
                      <a:srgbClr val="0000FF"/>
                    </a:solidFill>
                    <a:latin typeface="Times New Roman" panose="02020603050405020304" pitchFamily="18" charset="0"/>
                    <a:sym typeface="Wingdings" panose="05000000000000000000" pitchFamily="2" charset="2"/>
                  </a:rPr>
                  <a:t>K</a:t>
                </a:r>
                <a:r>
                  <a:rPr lang="en-US" sz="1500" b="1" baseline="-25000" dirty="0" err="1">
                    <a:solidFill>
                      <a:srgbClr val="0000FF"/>
                    </a:solidFill>
                    <a:latin typeface="Times New Roman" panose="02020603050405020304" pitchFamily="18" charset="0"/>
                    <a:sym typeface="Wingdings" panose="05000000000000000000" pitchFamily="2" charset="2"/>
                  </a:rPr>
                  <a:t>S</a:t>
                </a:r>
                <a:endParaRPr lang="en-US" sz="1500" b="1" baseline="-25000" dirty="0">
                  <a:solidFill>
                    <a:srgbClr val="0000FF"/>
                  </a:solidFill>
                  <a:latin typeface="Symbol" panose="05050102010706020507" pitchFamily="18" charset="2"/>
                </a:endParaRPr>
              </a:p>
            </p:txBody>
          </p:sp>
          <p:sp>
            <p:nvSpPr>
              <p:cNvPr id="21" name="TextBox 20"/>
              <p:cNvSpPr txBox="1"/>
              <p:nvPr/>
            </p:nvSpPr>
            <p:spPr>
              <a:xfrm>
                <a:off x="10306889" y="4288748"/>
                <a:ext cx="945131" cy="430887"/>
              </a:xfrm>
              <a:prstGeom prst="rect">
                <a:avLst/>
              </a:prstGeom>
              <a:solidFill>
                <a:schemeClr val="bg1"/>
              </a:solidFill>
              <a:ln>
                <a:solidFill>
                  <a:schemeClr val="tx1"/>
                </a:solidFill>
              </a:ln>
            </p:spPr>
            <p:txBody>
              <a:bodyPr wrap="none" rtlCol="0">
                <a:spAutoFit/>
              </a:bodyPr>
              <a:lstStyle/>
              <a:p>
                <a:r>
                  <a:rPr lang="en-US" sz="1500" b="1" dirty="0">
                    <a:solidFill>
                      <a:srgbClr val="0000FF"/>
                    </a:solidFill>
                    <a:latin typeface="Times New Roman" panose="02020603050405020304" pitchFamily="18" charset="0"/>
                  </a:rPr>
                  <a:t>LHCb</a:t>
                </a:r>
              </a:p>
            </p:txBody>
          </p:sp>
        </p:grpSp>
        <p:sp>
          <p:nvSpPr>
            <p:cNvPr id="37" name="Rounded Rectangle 36"/>
            <p:cNvSpPr/>
            <p:nvPr/>
          </p:nvSpPr>
          <p:spPr>
            <a:xfrm>
              <a:off x="82542" y="3948911"/>
              <a:ext cx="11590448" cy="2841354"/>
            </a:xfrm>
            <a:prstGeom prst="roundRect">
              <a:avLst>
                <a:gd name="adj" fmla="val 11715"/>
              </a:avLst>
            </a:prstGeom>
            <a:noFill/>
            <a:ln w="28575">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40" name="Rounded Rectangle 39"/>
          <p:cNvSpPr/>
          <p:nvPr/>
        </p:nvSpPr>
        <p:spPr>
          <a:xfrm>
            <a:off x="1649973" y="2210189"/>
            <a:ext cx="1814120" cy="1431091"/>
          </a:xfrm>
          <a:prstGeom prst="roundRect">
            <a:avLst/>
          </a:prstGeom>
          <a:noFill/>
          <a:ln w="28575">
            <a:solidFill>
              <a:srgbClr val="FF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FF0000"/>
              </a:solidFill>
            </a:endParaRPr>
          </a:p>
        </p:txBody>
      </p:sp>
      <p:sp>
        <p:nvSpPr>
          <p:cNvPr id="41" name="Rounded Rectangle 40"/>
          <p:cNvSpPr/>
          <p:nvPr/>
        </p:nvSpPr>
        <p:spPr>
          <a:xfrm>
            <a:off x="3578394" y="2207358"/>
            <a:ext cx="2724561" cy="1431091"/>
          </a:xfrm>
          <a:prstGeom prst="roundRect">
            <a:avLst/>
          </a:prstGeom>
          <a:noFill/>
          <a:ln w="28575">
            <a:solidFill>
              <a:srgbClr val="0000FF"/>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FF0000"/>
              </a:solidFill>
            </a:endParaRPr>
          </a:p>
        </p:txBody>
      </p:sp>
      <p:sp>
        <p:nvSpPr>
          <p:cNvPr id="42" name="Footer Placeholder 3"/>
          <p:cNvSpPr txBox="1">
            <a:spLocks/>
          </p:cNvSpPr>
          <p:nvPr/>
        </p:nvSpPr>
        <p:spPr bwMode="auto">
          <a:xfrm>
            <a:off x="9280816" y="1224558"/>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43" name="Slide Number Placeholder 3"/>
          <p:cNvSpPr>
            <a:spLocks noGrp="1"/>
          </p:cNvSpPr>
          <p:nvPr>
            <p:ph type="sldNum" sz="quarter" idx="10"/>
          </p:nvPr>
        </p:nvSpPr>
        <p:spPr>
          <a:xfrm>
            <a:off x="8686800" y="6245225"/>
            <a:ext cx="1524000" cy="476250"/>
          </a:xfrm>
        </p:spPr>
        <p:txBody>
          <a:bodyPr/>
          <a:lstStyle/>
          <a:p>
            <a:pPr>
              <a:defRPr/>
            </a:pPr>
            <a:r>
              <a:rPr lang="en-US" altLang="x-none" dirty="0" smtClean="0"/>
              <a:t>91</a:t>
            </a:r>
            <a:endParaRPr lang="en-US" altLang="x-none" dirty="0"/>
          </a:p>
        </p:txBody>
      </p:sp>
      <p:sp>
        <p:nvSpPr>
          <p:cNvPr id="44"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a:t>
            </a:r>
            <a:r>
              <a:rPr lang="gl-ES" altLang="x-none" dirty="0" err="1" smtClean="0">
                <a:solidFill>
                  <a:srgbClr val="990033"/>
                </a:solidFill>
              </a:rPr>
              <a:t>Benasque</a:t>
            </a:r>
            <a:r>
              <a:rPr lang="gl-ES" altLang="x-none" dirty="0" smtClean="0">
                <a:solidFill>
                  <a:srgbClr val="990033"/>
                </a:solidFill>
              </a:rPr>
              <a:t>, </a:t>
            </a:r>
            <a:r>
              <a:rPr lang="gl-ES" altLang="x-none" dirty="0" err="1" smtClean="0">
                <a:solidFill>
                  <a:srgbClr val="990033"/>
                </a:solidFill>
              </a:rPr>
              <a:t>September</a:t>
            </a:r>
            <a:r>
              <a:rPr lang="gl-ES" altLang="x-none" dirty="0" smtClean="0">
                <a:solidFill>
                  <a:srgbClr val="990033"/>
                </a:solidFill>
              </a:rPr>
              <a:t> 8-10</a:t>
            </a:r>
            <a:endParaRPr lang="en-US" altLang="x-none" dirty="0"/>
          </a:p>
        </p:txBody>
      </p:sp>
      <p:sp>
        <p:nvSpPr>
          <p:cNvPr id="45"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5288" y="68754"/>
            <a:ext cx="2527300" cy="1079500"/>
          </a:xfrm>
          <a:prstGeom prst="rect">
            <a:avLst/>
          </a:prstGeom>
        </p:spPr>
      </p:pic>
    </p:spTree>
    <p:extLst>
      <p:ext uri="{BB962C8B-B14F-4D97-AF65-F5344CB8AC3E}">
        <p14:creationId xmlns:p14="http://schemas.microsoft.com/office/powerpoint/2010/main" val="59594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4624"/>
            <a:ext cx="11684000" cy="740069"/>
          </a:xfrm>
        </p:spPr>
        <p:txBody>
          <a:bodyPr/>
          <a:lstStyle/>
          <a:p>
            <a:r>
              <a:rPr lang="en-US" b="1" dirty="0" smtClean="0">
                <a:solidFill>
                  <a:srgbClr val="C00000"/>
                </a:solidFill>
                <a:latin typeface="Symbol" panose="05050102010706020507" pitchFamily="18" charset="2"/>
              </a:rPr>
              <a:t>2b</a:t>
            </a:r>
            <a:r>
              <a:rPr lang="en-US" b="1" baseline="-25000" dirty="0" smtClean="0">
                <a:solidFill>
                  <a:srgbClr val="C00000"/>
                </a:solidFill>
              </a:rPr>
              <a:t>s</a:t>
            </a:r>
            <a:endParaRPr lang="en-US" b="1" dirty="0">
              <a:solidFill>
                <a:srgbClr val="C00000"/>
              </a:solidFill>
            </a:endParaRPr>
          </a:p>
        </p:txBody>
      </p:sp>
      <p:grpSp>
        <p:nvGrpSpPr>
          <p:cNvPr id="10" name="Group 9"/>
          <p:cNvGrpSpPr/>
          <p:nvPr/>
        </p:nvGrpSpPr>
        <p:grpSpPr>
          <a:xfrm>
            <a:off x="1343472" y="3178677"/>
            <a:ext cx="9540552" cy="2842611"/>
            <a:chOff x="0" y="3593985"/>
            <a:chExt cx="12192000" cy="3265287"/>
          </a:xfrm>
        </p:grpSpPr>
        <p:pic>
          <p:nvPicPr>
            <p:cNvPr id="6" name="Picture 5"/>
            <p:cNvPicPr>
              <a:picLocks noChangeAspect="1"/>
            </p:cNvPicPr>
            <p:nvPr/>
          </p:nvPicPr>
          <p:blipFill rotWithShape="1">
            <a:blip r:embed="rId3"/>
            <a:srcRect l="3614" r="5351" b="2227"/>
            <a:stretch/>
          </p:blipFill>
          <p:spPr>
            <a:xfrm>
              <a:off x="0" y="3633609"/>
              <a:ext cx="6795911" cy="3060702"/>
            </a:xfrm>
            <a:prstGeom prst="rect">
              <a:avLst/>
            </a:prstGeom>
          </p:spPr>
        </p:pic>
        <p:pic>
          <p:nvPicPr>
            <p:cNvPr id="7" name="Picture 6"/>
            <p:cNvPicPr>
              <a:picLocks noChangeAspect="1"/>
            </p:cNvPicPr>
            <p:nvPr/>
          </p:nvPicPr>
          <p:blipFill>
            <a:blip r:embed="rId4"/>
            <a:stretch>
              <a:fillRect/>
            </a:stretch>
          </p:blipFill>
          <p:spPr>
            <a:xfrm>
              <a:off x="7292622" y="3593985"/>
              <a:ext cx="4899378" cy="3265287"/>
            </a:xfrm>
            <a:prstGeom prst="rect">
              <a:avLst/>
            </a:prstGeom>
          </p:spPr>
        </p:pic>
      </p:grpSp>
      <p:sp>
        <p:nvSpPr>
          <p:cNvPr id="3" name="Content Placeholder 2"/>
          <p:cNvSpPr>
            <a:spLocks noGrp="1"/>
          </p:cNvSpPr>
          <p:nvPr>
            <p:ph idx="1"/>
          </p:nvPr>
        </p:nvSpPr>
        <p:spPr>
          <a:xfrm>
            <a:off x="983432" y="1139164"/>
            <a:ext cx="6054509" cy="2361844"/>
          </a:xfrm>
        </p:spPr>
        <p:txBody>
          <a:bodyPr>
            <a:normAutofit/>
          </a:bodyPr>
          <a:lstStyle/>
          <a:p>
            <a:r>
              <a:rPr lang="en-US" sz="1800" b="1" dirty="0">
                <a:solidFill>
                  <a:srgbClr val="FF0000"/>
                </a:solidFill>
              </a:rPr>
              <a:t>Phase</a:t>
            </a:r>
            <a:r>
              <a:rPr lang="en-US" sz="1800" dirty="0"/>
              <a:t> </a:t>
            </a:r>
            <a:r>
              <a:rPr lang="en-US" sz="1800" b="1" dirty="0">
                <a:solidFill>
                  <a:srgbClr val="FF0000"/>
                </a:solidFill>
              </a:rPr>
              <a:t>of </a:t>
            </a:r>
            <a:r>
              <a:rPr lang="en-US" sz="1800" b="1" dirty="0" err="1">
                <a:solidFill>
                  <a:srgbClr val="FF0000"/>
                </a:solidFill>
              </a:rPr>
              <a:t>B</a:t>
            </a:r>
            <a:r>
              <a:rPr lang="en-US" sz="1800" b="1" baseline="-25000" dirty="0" err="1">
                <a:solidFill>
                  <a:srgbClr val="FF0000"/>
                </a:solidFill>
              </a:rPr>
              <a:t>s</a:t>
            </a:r>
            <a:r>
              <a:rPr lang="en-US" sz="1800" b="1" dirty="0">
                <a:solidFill>
                  <a:srgbClr val="FF0000"/>
                </a:solidFill>
              </a:rPr>
              <a:t> mixing </a:t>
            </a:r>
            <a:r>
              <a:rPr lang="en-US" sz="1800" dirty="0"/>
              <a:t>[ </a:t>
            </a:r>
            <a:r>
              <a:rPr lang="en-US" sz="1800" dirty="0" err="1"/>
              <a:t>V</a:t>
            </a:r>
            <a:r>
              <a:rPr lang="en-US" sz="1800" baseline="-25000" dirty="0" err="1"/>
              <a:t>ts</a:t>
            </a:r>
            <a:r>
              <a:rPr lang="en-US" sz="1800" dirty="0"/>
              <a:t> ] (analog of sin(2</a:t>
            </a:r>
            <a:r>
              <a:rPr lang="en-US" sz="1800" dirty="0">
                <a:latin typeface="Symbol" panose="05050102010706020507" pitchFamily="18" charset="2"/>
              </a:rPr>
              <a:t>b</a:t>
            </a:r>
            <a:r>
              <a:rPr lang="en-US" sz="1800" dirty="0"/>
              <a:t>) for B</a:t>
            </a:r>
            <a:r>
              <a:rPr lang="en-US" sz="1800" baseline="30000" dirty="0"/>
              <a:t>0</a:t>
            </a:r>
            <a:r>
              <a:rPr lang="en-US" sz="1800" dirty="0"/>
              <a:t>)</a:t>
            </a:r>
          </a:p>
          <a:p>
            <a:r>
              <a:rPr lang="en-US" sz="1800" u="sng" dirty="0">
                <a:solidFill>
                  <a:srgbClr val="FF0000"/>
                </a:solidFill>
              </a:rPr>
              <a:t>Small</a:t>
            </a:r>
            <a:r>
              <a:rPr lang="en-US" sz="1800" dirty="0">
                <a:solidFill>
                  <a:srgbClr val="FF0000"/>
                </a:solidFill>
              </a:rPr>
              <a:t> &amp; </a:t>
            </a:r>
            <a:r>
              <a:rPr lang="en-US" sz="1800" u="sng" dirty="0">
                <a:solidFill>
                  <a:srgbClr val="FF0000"/>
                </a:solidFill>
              </a:rPr>
              <a:t>precisely known</a:t>
            </a:r>
            <a:r>
              <a:rPr lang="en-US" sz="1800" dirty="0">
                <a:solidFill>
                  <a:srgbClr val="FF0000"/>
                </a:solidFill>
              </a:rPr>
              <a:t> in SM </a:t>
            </a:r>
            <a:r>
              <a:rPr lang="en-US" sz="1800" dirty="0">
                <a:solidFill>
                  <a:srgbClr val="0000FF"/>
                </a:solidFill>
              </a:rPr>
              <a:t>(-37.6 </a:t>
            </a:r>
            <a:r>
              <a:rPr lang="en-US" sz="1800" dirty="0">
                <a:solidFill>
                  <a:srgbClr val="0000FF"/>
                </a:solidFill>
                <a:latin typeface="Calibri" panose="020F0502020204030204" pitchFamily="34" charset="0"/>
              </a:rPr>
              <a:t>± </a:t>
            </a:r>
            <a:r>
              <a:rPr lang="en-US" sz="1800" dirty="0">
                <a:solidFill>
                  <a:srgbClr val="0000FF"/>
                </a:solidFill>
              </a:rPr>
              <a:t>0.08 </a:t>
            </a:r>
            <a:r>
              <a:rPr lang="en-US" sz="1800" dirty="0" err="1">
                <a:solidFill>
                  <a:srgbClr val="0000FF"/>
                </a:solidFill>
              </a:rPr>
              <a:t>mrad</a:t>
            </a:r>
            <a:r>
              <a:rPr lang="en-US" sz="1800" dirty="0">
                <a:solidFill>
                  <a:srgbClr val="0000FF"/>
                </a:solidFill>
              </a:rPr>
              <a:t>)</a:t>
            </a:r>
          </a:p>
          <a:p>
            <a:pPr marL="389335" lvl="1" indent="-177404"/>
            <a:r>
              <a:rPr lang="en-US" sz="1500" dirty="0"/>
              <a:t>NP in “box” diagram could introduce new phases.</a:t>
            </a:r>
          </a:p>
          <a:p>
            <a:r>
              <a:rPr lang="en-US" sz="1800" dirty="0">
                <a:solidFill>
                  <a:srgbClr val="FF0000"/>
                </a:solidFill>
                <a:sym typeface="Wingdings" panose="05000000000000000000" pitchFamily="2" charset="2"/>
              </a:rPr>
              <a:t>Currently consistent w/ SM.</a:t>
            </a:r>
          </a:p>
          <a:p>
            <a:pPr marL="389335" lvl="1" indent="-177404"/>
            <a:r>
              <a:rPr lang="en-US" sz="1500" dirty="0">
                <a:sym typeface="Wingdings" panose="05000000000000000000" pitchFamily="2" charset="2"/>
              </a:rPr>
              <a:t>LHCb Upgrade(s) needed to push uncertainty below 0.01 rad.</a:t>
            </a:r>
          </a:p>
        </p:txBody>
      </p:sp>
      <p:grpSp>
        <p:nvGrpSpPr>
          <p:cNvPr id="9" name="Group 8"/>
          <p:cNvGrpSpPr/>
          <p:nvPr/>
        </p:nvGrpSpPr>
        <p:grpSpPr>
          <a:xfrm>
            <a:off x="8472264" y="536450"/>
            <a:ext cx="2994709" cy="2244478"/>
            <a:chOff x="8305514" y="645545"/>
            <a:chExt cx="3661833" cy="2712467"/>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5514" y="645545"/>
              <a:ext cx="3661833" cy="2712467"/>
            </a:xfrm>
            <a:prstGeom prst="rect">
              <a:avLst/>
            </a:prstGeom>
          </p:spPr>
        </p:pic>
        <p:graphicFrame>
          <p:nvGraphicFramePr>
            <p:cNvPr id="11" name="Object 10"/>
            <p:cNvGraphicFramePr>
              <a:graphicFrameLocks noChangeAspect="1"/>
            </p:cNvGraphicFramePr>
            <p:nvPr>
              <p:extLst/>
            </p:nvPr>
          </p:nvGraphicFramePr>
          <p:xfrm>
            <a:off x="9360442" y="2253248"/>
            <a:ext cx="363699" cy="454326"/>
          </p:xfrm>
          <a:graphic>
            <a:graphicData uri="http://schemas.openxmlformats.org/presentationml/2006/ole">
              <mc:AlternateContent xmlns:mc="http://schemas.openxmlformats.org/markup-compatibility/2006">
                <mc:Choice xmlns:v="urn:schemas-microsoft-com:vml" Requires="v">
                  <p:oleObj spid="_x0000_s28882" name="Equation" r:id="rId6" imgW="190440" imgH="241200" progId="Equation.DSMT4">
                    <p:embed/>
                  </p:oleObj>
                </mc:Choice>
                <mc:Fallback>
                  <p:oleObj name="Equation" r:id="rId6" imgW="190440" imgH="241200" progId="Equation.DSMT4">
                    <p:embed/>
                    <p:pic>
                      <p:nvPicPr>
                        <p:cNvPr id="0" name=""/>
                        <p:cNvPicPr/>
                        <p:nvPr/>
                      </p:nvPicPr>
                      <p:blipFill>
                        <a:blip r:embed="rId7"/>
                        <a:stretch>
                          <a:fillRect/>
                        </a:stretch>
                      </p:blipFill>
                      <p:spPr>
                        <a:xfrm>
                          <a:off x="9360442" y="2253248"/>
                          <a:ext cx="363699" cy="454326"/>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10515600" y="718771"/>
            <a:ext cx="374197" cy="467440"/>
          </p:xfrm>
          <a:graphic>
            <a:graphicData uri="http://schemas.openxmlformats.org/presentationml/2006/ole">
              <mc:AlternateContent xmlns:mc="http://schemas.openxmlformats.org/markup-compatibility/2006">
                <mc:Choice xmlns:v="urn:schemas-microsoft-com:vml" Requires="v">
                  <p:oleObj spid="_x0000_s28883" name="Equation" r:id="rId8" imgW="190440" imgH="241200" progId="Equation.DSMT4">
                    <p:embed/>
                  </p:oleObj>
                </mc:Choice>
                <mc:Fallback>
                  <p:oleObj name="Equation" r:id="rId8" imgW="190440" imgH="241200" progId="Equation.DSMT4">
                    <p:embed/>
                    <p:pic>
                      <p:nvPicPr>
                        <p:cNvPr id="0" name=""/>
                        <p:cNvPicPr/>
                        <p:nvPr/>
                      </p:nvPicPr>
                      <p:blipFill>
                        <a:blip r:embed="rId7"/>
                        <a:stretch>
                          <a:fillRect/>
                        </a:stretch>
                      </p:blipFill>
                      <p:spPr>
                        <a:xfrm>
                          <a:off x="10515600" y="718771"/>
                          <a:ext cx="374197" cy="467440"/>
                        </a:xfrm>
                        <a:prstGeom prst="rect">
                          <a:avLst/>
                        </a:prstGeom>
                      </p:spPr>
                    </p:pic>
                  </p:oleObj>
                </mc:Fallback>
              </mc:AlternateContent>
            </a:graphicData>
          </a:graphic>
        </p:graphicFrame>
      </p:grpSp>
      <p:sp>
        <p:nvSpPr>
          <p:cNvPr id="13" name="Pentagon 12"/>
          <p:cNvSpPr/>
          <p:nvPr/>
        </p:nvSpPr>
        <p:spPr>
          <a:xfrm flipH="1">
            <a:off x="6346220" y="3933056"/>
            <a:ext cx="541868" cy="166241"/>
          </a:xfrm>
          <a:prstGeom prst="homePlate">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2017</a:t>
            </a:r>
          </a:p>
        </p:txBody>
      </p:sp>
      <p:sp>
        <p:nvSpPr>
          <p:cNvPr id="16" name="Pentagon 15"/>
          <p:cNvSpPr/>
          <p:nvPr/>
        </p:nvSpPr>
        <p:spPr>
          <a:xfrm flipH="1">
            <a:off x="6634252" y="4846935"/>
            <a:ext cx="541868" cy="166241"/>
          </a:xfrm>
          <a:prstGeom prst="homePlate">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2016</a:t>
            </a:r>
          </a:p>
        </p:txBody>
      </p:sp>
      <p:sp>
        <p:nvSpPr>
          <p:cNvPr id="17" name="Pentagon 16"/>
          <p:cNvSpPr/>
          <p:nvPr/>
        </p:nvSpPr>
        <p:spPr>
          <a:xfrm flipH="1">
            <a:off x="6456040" y="5013176"/>
            <a:ext cx="541868" cy="166241"/>
          </a:xfrm>
          <a:prstGeom prst="homePlate">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2016</a:t>
            </a:r>
          </a:p>
        </p:txBody>
      </p:sp>
      <p:sp>
        <p:nvSpPr>
          <p:cNvPr id="18" name="Footer Placeholder 3"/>
          <p:cNvSpPr txBox="1">
            <a:spLocks/>
          </p:cNvSpPr>
          <p:nvPr/>
        </p:nvSpPr>
        <p:spPr bwMode="auto">
          <a:xfrm>
            <a:off x="9525000" y="71906"/>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19" name="Slide Number Placeholder 3"/>
          <p:cNvSpPr>
            <a:spLocks noGrp="1"/>
          </p:cNvSpPr>
          <p:nvPr>
            <p:ph type="sldNum" sz="quarter" idx="10"/>
          </p:nvPr>
        </p:nvSpPr>
        <p:spPr>
          <a:xfrm>
            <a:off x="8686800" y="6245225"/>
            <a:ext cx="1524000" cy="476250"/>
          </a:xfrm>
        </p:spPr>
        <p:txBody>
          <a:bodyPr/>
          <a:lstStyle/>
          <a:p>
            <a:pPr>
              <a:defRPr/>
            </a:pPr>
            <a:r>
              <a:rPr lang="en-US" altLang="x-none" dirty="0" smtClean="0"/>
              <a:t>92</a:t>
            </a:r>
            <a:endParaRPr lang="en-US" altLang="x-none" dirty="0"/>
          </a:p>
        </p:txBody>
      </p:sp>
      <p:sp>
        <p:nvSpPr>
          <p:cNvPr id="20"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a:t>
            </a:r>
            <a:r>
              <a:rPr lang="gl-ES" altLang="x-none" dirty="0" err="1" smtClean="0">
                <a:solidFill>
                  <a:srgbClr val="990033"/>
                </a:solidFill>
              </a:rPr>
              <a:t>Benasque</a:t>
            </a:r>
            <a:r>
              <a:rPr lang="gl-ES" altLang="x-none" dirty="0" smtClean="0">
                <a:solidFill>
                  <a:srgbClr val="990033"/>
                </a:solidFill>
              </a:rPr>
              <a:t>, </a:t>
            </a:r>
            <a:r>
              <a:rPr lang="gl-ES" altLang="x-none" dirty="0" err="1" smtClean="0">
                <a:solidFill>
                  <a:srgbClr val="990033"/>
                </a:solidFill>
              </a:rPr>
              <a:t>September</a:t>
            </a:r>
            <a:r>
              <a:rPr lang="gl-ES" altLang="x-none" dirty="0" smtClean="0">
                <a:solidFill>
                  <a:srgbClr val="990033"/>
                </a:solidFill>
              </a:rPr>
              <a:t> 8-10</a:t>
            </a:r>
            <a:endParaRPr lang="en-US" altLang="x-none" dirty="0"/>
          </a:p>
        </p:txBody>
      </p:sp>
      <p:sp>
        <p:nvSpPr>
          <p:cNvPr id="21"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26195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2716" y="491879"/>
            <a:ext cx="7886700" cy="463322"/>
          </a:xfrm>
        </p:spPr>
        <p:txBody>
          <a:bodyPr>
            <a:normAutofit fontScale="90000"/>
          </a:bodyPr>
          <a:lstStyle/>
          <a:p>
            <a:r>
              <a:rPr lang="en-US" sz="3000" b="1" dirty="0">
                <a:solidFill>
                  <a:srgbClr val="C00000"/>
                </a:solidFill>
              </a:rPr>
              <a:t>Constraints on NP in B decays</a:t>
            </a:r>
          </a:p>
        </p:txBody>
      </p:sp>
      <p:pic>
        <p:nvPicPr>
          <p:cNvPr id="5" name="Picture 4"/>
          <p:cNvPicPr>
            <a:picLocks noChangeAspect="1"/>
          </p:cNvPicPr>
          <p:nvPr/>
        </p:nvPicPr>
        <p:blipFill rotWithShape="1">
          <a:blip r:embed="rId3"/>
          <a:srcRect r="2393" b="1155"/>
          <a:stretch/>
        </p:blipFill>
        <p:spPr>
          <a:xfrm>
            <a:off x="1534133" y="1731116"/>
            <a:ext cx="3066136" cy="3215579"/>
          </a:xfrm>
          <a:prstGeom prst="rect">
            <a:avLst/>
          </a:prstGeom>
        </p:spPr>
      </p:pic>
      <p:sp>
        <p:nvSpPr>
          <p:cNvPr id="9" name="TextBox 8"/>
          <p:cNvSpPr txBox="1"/>
          <p:nvPr/>
        </p:nvSpPr>
        <p:spPr>
          <a:xfrm>
            <a:off x="1698125" y="1384866"/>
            <a:ext cx="2990923" cy="369332"/>
          </a:xfrm>
          <a:prstGeom prst="rect">
            <a:avLst/>
          </a:prstGeom>
          <a:noFill/>
        </p:spPr>
        <p:txBody>
          <a:bodyPr wrap="square" rtlCol="0">
            <a:spAutoFit/>
          </a:bodyPr>
          <a:lstStyle/>
          <a:p>
            <a:pPr marL="257175" indent="-257175">
              <a:buFont typeface="Wingdings" panose="05000000000000000000" pitchFamily="2" charset="2"/>
              <a:buChar char="q"/>
            </a:pPr>
            <a:r>
              <a:rPr lang="en-US" sz="1800" b="1" dirty="0">
                <a:latin typeface="Times New Roman" panose="02020603050405020304" pitchFamily="18" charset="0"/>
              </a:rPr>
              <a:t>Does (</a:t>
            </a:r>
            <a:r>
              <a:rPr lang="en-US" sz="1800" b="1" dirty="0" err="1">
                <a:latin typeface="Symbol" panose="05050102010706020507" pitchFamily="18" charset="2"/>
              </a:rPr>
              <a:t>r,h</a:t>
            </a:r>
            <a:r>
              <a:rPr lang="en-US" sz="1800" b="1" dirty="0">
                <a:latin typeface="Times New Roman" panose="02020603050405020304" pitchFamily="18" charset="0"/>
              </a:rPr>
              <a:t>)</a:t>
            </a:r>
            <a:r>
              <a:rPr lang="en-US" sz="1800" b="1" baseline="-25000" dirty="0">
                <a:latin typeface="Times New Roman" panose="02020603050405020304" pitchFamily="18" charset="0"/>
              </a:rPr>
              <a:t>tree</a:t>
            </a:r>
            <a:r>
              <a:rPr lang="en-US" sz="1800" b="1" dirty="0">
                <a:latin typeface="Times New Roman" panose="02020603050405020304" pitchFamily="18" charset="0"/>
              </a:rPr>
              <a:t> = (</a:t>
            </a:r>
            <a:r>
              <a:rPr lang="en-US" sz="1800" b="1" dirty="0" err="1">
                <a:latin typeface="Symbol" panose="05050102010706020507" pitchFamily="18" charset="2"/>
              </a:rPr>
              <a:t>r,h</a:t>
            </a:r>
            <a:r>
              <a:rPr lang="en-US" sz="1800" b="1" dirty="0">
                <a:latin typeface="Times New Roman" panose="02020603050405020304" pitchFamily="18" charset="0"/>
              </a:rPr>
              <a:t>)</a:t>
            </a:r>
            <a:r>
              <a:rPr lang="en-US" sz="1800" b="1" baseline="-25000" dirty="0">
                <a:latin typeface="Times New Roman" panose="02020603050405020304" pitchFamily="18" charset="0"/>
              </a:rPr>
              <a:t>loop</a:t>
            </a:r>
            <a:r>
              <a:rPr lang="en-US" sz="1800" b="1" dirty="0">
                <a:latin typeface="Times New Roman" panose="02020603050405020304" pitchFamily="18" charset="0"/>
              </a:rPr>
              <a:t>? </a:t>
            </a:r>
          </a:p>
        </p:txBody>
      </p:sp>
      <p:grpSp>
        <p:nvGrpSpPr>
          <p:cNvPr id="3" name="Group 2"/>
          <p:cNvGrpSpPr/>
          <p:nvPr/>
        </p:nvGrpSpPr>
        <p:grpSpPr>
          <a:xfrm>
            <a:off x="4963173" y="1384866"/>
            <a:ext cx="5477933" cy="3486568"/>
            <a:chOff x="4572000" y="2110513"/>
            <a:chExt cx="7303911" cy="4648757"/>
          </a:xfrm>
        </p:grpSpPr>
        <p:sp>
          <p:nvSpPr>
            <p:cNvPr id="20" name="Rounded Rectangle 19"/>
            <p:cNvSpPr/>
            <p:nvPr/>
          </p:nvSpPr>
          <p:spPr>
            <a:xfrm>
              <a:off x="4572000" y="2110513"/>
              <a:ext cx="7303911" cy="4648757"/>
            </a:xfrm>
            <a:prstGeom prst="roundRect">
              <a:avLst>
                <a:gd name="adj" fmla="val 5934"/>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054" t="8338" r="7027" b="567"/>
            <a:stretch/>
          </p:blipFill>
          <p:spPr>
            <a:xfrm>
              <a:off x="4851437" y="3620927"/>
              <a:ext cx="3189768" cy="3043448"/>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8365" r="8219"/>
            <a:stretch/>
          </p:blipFill>
          <p:spPr>
            <a:xfrm>
              <a:off x="8250597" y="3620927"/>
              <a:ext cx="3264932" cy="3138343"/>
            </a:xfrm>
            <a:prstGeom prst="rect">
              <a:avLst/>
            </a:prstGeom>
          </p:spPr>
        </p:pic>
        <p:sp>
          <p:nvSpPr>
            <p:cNvPr id="13" name="TextBox 12"/>
            <p:cNvSpPr txBox="1"/>
            <p:nvPr/>
          </p:nvSpPr>
          <p:spPr>
            <a:xfrm>
              <a:off x="4751979" y="2110514"/>
              <a:ext cx="7036714" cy="492443"/>
            </a:xfrm>
            <a:prstGeom prst="rect">
              <a:avLst/>
            </a:prstGeom>
            <a:noFill/>
          </p:spPr>
          <p:txBody>
            <a:bodyPr wrap="none" rtlCol="0">
              <a:spAutoFit/>
            </a:bodyPr>
            <a:lstStyle/>
            <a:p>
              <a:r>
                <a:rPr lang="en-US" sz="1800" b="1" dirty="0">
                  <a:solidFill>
                    <a:srgbClr val="0000FF"/>
                  </a:solidFill>
                  <a:latin typeface="Times New Roman" panose="02020603050405020304" pitchFamily="18" charset="0"/>
                </a:rPr>
                <a:t>Model Independent constraints on NP in B</a:t>
              </a:r>
              <a:r>
                <a:rPr lang="en-US" sz="1800" b="1" baseline="-25000" dirty="0">
                  <a:solidFill>
                    <a:srgbClr val="0000FF"/>
                  </a:solidFill>
                  <a:latin typeface="Times New Roman" panose="02020603050405020304" pitchFamily="18" charset="0"/>
                </a:rPr>
                <a:t>(s)</a:t>
              </a:r>
              <a:r>
                <a:rPr lang="en-US" sz="1800" b="1" dirty="0">
                  <a:solidFill>
                    <a:srgbClr val="0000FF"/>
                  </a:solidFill>
                  <a:latin typeface="Times New Roman" panose="02020603050405020304" pitchFamily="18" charset="0"/>
                </a:rPr>
                <a:t> mixing</a:t>
              </a:r>
            </a:p>
          </p:txBody>
        </p:sp>
        <p:graphicFrame>
          <p:nvGraphicFramePr>
            <p:cNvPr id="14" name="Object 13"/>
            <p:cNvGraphicFramePr>
              <a:graphicFrameLocks noChangeAspect="1"/>
            </p:cNvGraphicFramePr>
            <p:nvPr>
              <p:extLst/>
            </p:nvPr>
          </p:nvGraphicFramePr>
          <p:xfrm>
            <a:off x="6763565" y="2521185"/>
            <a:ext cx="2555280" cy="911184"/>
          </p:xfrm>
          <a:graphic>
            <a:graphicData uri="http://schemas.openxmlformats.org/presentationml/2006/ole">
              <mc:AlternateContent xmlns:mc="http://schemas.openxmlformats.org/markup-compatibility/2006">
                <mc:Choice xmlns:v="urn:schemas-microsoft-com:vml" Requires="v">
                  <p:oleObj spid="_x0000_s29803" name="Equation" r:id="rId6" imgW="1638000" imgH="583920" progId="Equation.DSMT4">
                    <p:embed/>
                  </p:oleObj>
                </mc:Choice>
                <mc:Fallback>
                  <p:oleObj name="Equation" r:id="rId6" imgW="1638000" imgH="583920" progId="Equation.DSMT4">
                    <p:embed/>
                    <p:pic>
                      <p:nvPicPr>
                        <p:cNvPr id="0" name=""/>
                        <p:cNvPicPr/>
                        <p:nvPr/>
                      </p:nvPicPr>
                      <p:blipFill>
                        <a:blip r:embed="rId7"/>
                        <a:stretch>
                          <a:fillRect/>
                        </a:stretch>
                      </p:blipFill>
                      <p:spPr>
                        <a:xfrm>
                          <a:off x="6763565" y="2521185"/>
                          <a:ext cx="2555280" cy="911184"/>
                        </a:xfrm>
                        <a:prstGeom prst="rect">
                          <a:avLst/>
                        </a:prstGeom>
                      </p:spPr>
                    </p:pic>
                  </p:oleObj>
                </mc:Fallback>
              </mc:AlternateContent>
            </a:graphicData>
          </a:graphic>
        </p:graphicFrame>
        <p:sp>
          <p:nvSpPr>
            <p:cNvPr id="16" name="TextBox 15"/>
            <p:cNvSpPr txBox="1"/>
            <p:nvPr/>
          </p:nvSpPr>
          <p:spPr>
            <a:xfrm>
              <a:off x="5448365" y="3323940"/>
              <a:ext cx="1991144" cy="430887"/>
            </a:xfrm>
            <a:prstGeom prst="rect">
              <a:avLst/>
            </a:prstGeom>
            <a:noFill/>
          </p:spPr>
          <p:txBody>
            <a:bodyPr wrap="none" rtlCol="0">
              <a:spAutoFit/>
            </a:bodyPr>
            <a:lstStyle/>
            <a:p>
              <a:r>
                <a:rPr lang="en-US" sz="1500" b="1" dirty="0">
                  <a:solidFill>
                    <a:srgbClr val="0000FF"/>
                  </a:solidFill>
                  <a:latin typeface="Times New Roman" panose="02020603050405020304" pitchFamily="18" charset="0"/>
                </a:rPr>
                <a:t>NP in B</a:t>
              </a:r>
              <a:r>
                <a:rPr lang="en-US" sz="1500" b="1" baseline="30000" dirty="0">
                  <a:solidFill>
                    <a:srgbClr val="0000FF"/>
                  </a:solidFill>
                  <a:latin typeface="Times New Roman" panose="02020603050405020304" pitchFamily="18" charset="0"/>
                </a:rPr>
                <a:t>0</a:t>
              </a:r>
              <a:r>
                <a:rPr lang="en-US" sz="1500" b="1" dirty="0">
                  <a:solidFill>
                    <a:srgbClr val="0000FF"/>
                  </a:solidFill>
                  <a:latin typeface="Times New Roman" panose="02020603050405020304" pitchFamily="18" charset="0"/>
                </a:rPr>
                <a:t> mixing</a:t>
              </a:r>
            </a:p>
          </p:txBody>
        </p:sp>
        <p:sp>
          <p:nvSpPr>
            <p:cNvPr id="17" name="TextBox 16"/>
            <p:cNvSpPr txBox="1"/>
            <p:nvPr/>
          </p:nvSpPr>
          <p:spPr>
            <a:xfrm>
              <a:off x="9128510" y="3323940"/>
              <a:ext cx="1971908" cy="430887"/>
            </a:xfrm>
            <a:prstGeom prst="rect">
              <a:avLst/>
            </a:prstGeom>
            <a:noFill/>
          </p:spPr>
          <p:txBody>
            <a:bodyPr wrap="none" rtlCol="0">
              <a:spAutoFit/>
            </a:bodyPr>
            <a:lstStyle/>
            <a:p>
              <a:r>
                <a:rPr lang="en-US" sz="1500" b="1" dirty="0">
                  <a:solidFill>
                    <a:srgbClr val="0000FF"/>
                  </a:solidFill>
                  <a:latin typeface="Times New Roman" panose="02020603050405020304" pitchFamily="18" charset="0"/>
                </a:rPr>
                <a:t>NP in </a:t>
              </a:r>
              <a:r>
                <a:rPr lang="en-US" sz="1500" b="1" dirty="0" err="1">
                  <a:solidFill>
                    <a:srgbClr val="0000FF"/>
                  </a:solidFill>
                  <a:latin typeface="Times New Roman" panose="02020603050405020304" pitchFamily="18" charset="0"/>
                </a:rPr>
                <a:t>B</a:t>
              </a:r>
              <a:r>
                <a:rPr lang="en-US" sz="1500" b="1" baseline="-25000" dirty="0" err="1">
                  <a:solidFill>
                    <a:srgbClr val="0000FF"/>
                  </a:solidFill>
                  <a:latin typeface="Times New Roman" panose="02020603050405020304" pitchFamily="18" charset="0"/>
                </a:rPr>
                <a:t>s</a:t>
              </a:r>
              <a:r>
                <a:rPr lang="en-US" sz="1500" b="1" dirty="0">
                  <a:solidFill>
                    <a:srgbClr val="0000FF"/>
                  </a:solidFill>
                  <a:latin typeface="Times New Roman" panose="02020603050405020304" pitchFamily="18" charset="0"/>
                </a:rPr>
                <a:t> mixing</a:t>
              </a:r>
            </a:p>
          </p:txBody>
        </p:sp>
        <p:sp>
          <p:nvSpPr>
            <p:cNvPr id="18" name="Cross 17"/>
            <p:cNvSpPr/>
            <p:nvPr/>
          </p:nvSpPr>
          <p:spPr>
            <a:xfrm>
              <a:off x="7507112" y="5802490"/>
              <a:ext cx="202556" cy="203200"/>
            </a:xfrm>
            <a:prstGeom prst="plus">
              <a:avLst>
                <a:gd name="adj" fmla="val 439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TextBox 18"/>
            <p:cNvSpPr txBox="1"/>
            <p:nvPr/>
          </p:nvSpPr>
          <p:spPr>
            <a:xfrm>
              <a:off x="6989021" y="5719423"/>
              <a:ext cx="618117" cy="430887"/>
            </a:xfrm>
            <a:prstGeom prst="rect">
              <a:avLst/>
            </a:prstGeom>
            <a:noFill/>
          </p:spPr>
          <p:txBody>
            <a:bodyPr wrap="none" rtlCol="0">
              <a:spAutoFit/>
            </a:bodyPr>
            <a:lstStyle/>
            <a:p>
              <a:r>
                <a:rPr lang="en-US" sz="1500" dirty="0">
                  <a:latin typeface="Times New Roman" panose="02020603050405020304" pitchFamily="18" charset="0"/>
                </a:rPr>
                <a:t>SM</a:t>
              </a:r>
            </a:p>
          </p:txBody>
        </p:sp>
      </p:grpSp>
      <p:sp>
        <p:nvSpPr>
          <p:cNvPr id="6" name="Rounded Rectangle 5"/>
          <p:cNvSpPr/>
          <p:nvPr/>
        </p:nvSpPr>
        <p:spPr>
          <a:xfrm>
            <a:off x="6703106" y="4093440"/>
            <a:ext cx="664742" cy="27321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Rectangle 7"/>
          <p:cNvSpPr/>
          <p:nvPr/>
        </p:nvSpPr>
        <p:spPr>
          <a:xfrm>
            <a:off x="2122717" y="5060389"/>
            <a:ext cx="7715401" cy="923330"/>
          </a:xfrm>
          <a:prstGeom prst="rect">
            <a:avLst/>
          </a:prstGeom>
          <a:solidFill>
            <a:schemeClr val="bg1"/>
          </a:solidFill>
        </p:spPr>
        <p:txBody>
          <a:bodyPr wrap="square">
            <a:spAutoFit/>
          </a:bodyPr>
          <a:lstStyle/>
          <a:p>
            <a:pPr marL="257175" indent="-257175">
              <a:buFont typeface="Wingdings" panose="05000000000000000000" pitchFamily="2" charset="2"/>
              <a:buChar char="q"/>
            </a:pPr>
            <a:r>
              <a:rPr lang="en-US" sz="1800" dirty="0">
                <a:solidFill>
                  <a:prstClr val="black"/>
                </a:solidFill>
                <a:latin typeface="Times New Roman" panose="02020603050405020304" pitchFamily="18" charset="0"/>
              </a:rPr>
              <a:t>No smoking gun yet … but </a:t>
            </a:r>
            <a:r>
              <a:rPr lang="en-US" sz="1800" b="1" dirty="0">
                <a:solidFill>
                  <a:srgbClr val="FF0000"/>
                </a:solidFill>
                <a:latin typeface="Times New Roman" panose="02020603050405020304" pitchFamily="18" charset="0"/>
              </a:rPr>
              <a:t>O(20%) NP contributions not excluded.</a:t>
            </a:r>
          </a:p>
          <a:p>
            <a:pPr marL="257175" indent="-257175">
              <a:buFont typeface="Wingdings" panose="05000000000000000000" pitchFamily="2" charset="2"/>
              <a:buChar char="q"/>
            </a:pPr>
            <a:r>
              <a:rPr lang="en-US" sz="1800" b="1" dirty="0">
                <a:solidFill>
                  <a:prstClr val="black"/>
                </a:solidFill>
                <a:latin typeface="Times New Roman" panose="02020603050405020304" pitchFamily="18" charset="0"/>
              </a:rPr>
              <a:t>Greater precision needed  </a:t>
            </a:r>
            <a:r>
              <a:rPr lang="en-US" sz="1800" dirty="0">
                <a:solidFill>
                  <a:prstClr val="black"/>
                </a:solidFill>
                <a:latin typeface="Times New Roman" panose="02020603050405020304" pitchFamily="18" charset="0"/>
              </a:rPr>
              <a:t>-- </a:t>
            </a:r>
            <a:r>
              <a:rPr lang="en-US" sz="1800" b="1" dirty="0">
                <a:solidFill>
                  <a:srgbClr val="FF0000"/>
                </a:solidFill>
                <a:latin typeface="Times New Roman" panose="02020603050405020304" pitchFamily="18" charset="0"/>
              </a:rPr>
              <a:t>LHCb upgrade(s) and Belle II necessary</a:t>
            </a:r>
            <a:r>
              <a:rPr lang="en-US" sz="1800" b="1" dirty="0">
                <a:solidFill>
                  <a:prstClr val="black"/>
                </a:solidFill>
                <a:latin typeface="Times New Roman" panose="02020603050405020304" pitchFamily="18" charset="0"/>
              </a:rPr>
              <a:t>.</a:t>
            </a:r>
          </a:p>
          <a:p>
            <a:pPr marL="257175" indent="-257175">
              <a:buFont typeface="Wingdings" panose="05000000000000000000" pitchFamily="2" charset="2"/>
              <a:buChar char="q"/>
            </a:pPr>
            <a:r>
              <a:rPr lang="en-US" sz="1800" dirty="0">
                <a:solidFill>
                  <a:prstClr val="black"/>
                </a:solidFill>
                <a:latin typeface="Times New Roman" panose="02020603050405020304" pitchFamily="18" charset="0"/>
              </a:rPr>
              <a:t>Reduced theory errors on many inputs important &amp; anticipated (LQCD) </a:t>
            </a:r>
          </a:p>
        </p:txBody>
      </p:sp>
      <p:sp>
        <p:nvSpPr>
          <p:cNvPr id="21" name="Footer Placeholder 3"/>
          <p:cNvSpPr txBox="1">
            <a:spLocks/>
          </p:cNvSpPr>
          <p:nvPr/>
        </p:nvSpPr>
        <p:spPr bwMode="auto">
          <a:xfrm>
            <a:off x="8198780" y="537665"/>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22" name="Slide Number Placeholder 3"/>
          <p:cNvSpPr>
            <a:spLocks noGrp="1"/>
          </p:cNvSpPr>
          <p:nvPr>
            <p:ph type="sldNum" sz="quarter" idx="10"/>
          </p:nvPr>
        </p:nvSpPr>
        <p:spPr>
          <a:xfrm>
            <a:off x="8686800" y="6245225"/>
            <a:ext cx="1524000" cy="476250"/>
          </a:xfrm>
        </p:spPr>
        <p:txBody>
          <a:bodyPr/>
          <a:lstStyle/>
          <a:p>
            <a:pPr>
              <a:defRPr/>
            </a:pPr>
            <a:r>
              <a:rPr lang="en-US" altLang="x-none" dirty="0" smtClean="0"/>
              <a:t>93</a:t>
            </a:r>
            <a:endParaRPr lang="en-US" altLang="x-none" dirty="0"/>
          </a:p>
        </p:txBody>
      </p:sp>
      <p:sp>
        <p:nvSpPr>
          <p:cNvPr id="23"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a:t>
            </a:r>
            <a:r>
              <a:rPr lang="gl-ES" altLang="x-none" dirty="0" err="1" smtClean="0">
                <a:solidFill>
                  <a:srgbClr val="990033"/>
                </a:solidFill>
              </a:rPr>
              <a:t>Benasque</a:t>
            </a:r>
            <a:r>
              <a:rPr lang="gl-ES" altLang="x-none" dirty="0" smtClean="0">
                <a:solidFill>
                  <a:srgbClr val="990033"/>
                </a:solidFill>
              </a:rPr>
              <a:t>, </a:t>
            </a:r>
            <a:r>
              <a:rPr lang="gl-ES" altLang="x-none" dirty="0" err="1" smtClean="0">
                <a:solidFill>
                  <a:srgbClr val="990033"/>
                </a:solidFill>
              </a:rPr>
              <a:t>September</a:t>
            </a:r>
            <a:r>
              <a:rPr lang="gl-ES" altLang="x-none" dirty="0" smtClean="0">
                <a:solidFill>
                  <a:srgbClr val="990033"/>
                </a:solidFill>
              </a:rPr>
              <a:t> 8-10</a:t>
            </a:r>
            <a:endParaRPr lang="en-US" altLang="x-none" dirty="0"/>
          </a:p>
        </p:txBody>
      </p:sp>
      <p:sp>
        <p:nvSpPr>
          <p:cNvPr id="24"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31783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624"/>
            <a:ext cx="8763000" cy="612304"/>
          </a:xfrm>
        </p:spPr>
        <p:txBody>
          <a:bodyPr/>
          <a:lstStyle/>
          <a:p>
            <a:r>
              <a:rPr lang="en-US" b="1" dirty="0">
                <a:solidFill>
                  <a:srgbClr val="C00000"/>
                </a:solidFill>
              </a:rPr>
              <a:t>b</a:t>
            </a:r>
            <a:r>
              <a:rPr lang="is-IS" b="1" dirty="0" smtClean="0">
                <a:solidFill>
                  <a:srgbClr val="C00000"/>
                </a:solidFill>
              </a:rPr>
              <a:t>→s penguins</a:t>
            </a:r>
            <a:endParaRPr lang="en-US" b="1" dirty="0">
              <a:solidFill>
                <a:srgbClr val="C00000"/>
              </a:solidFill>
            </a:endParaRPr>
          </a:p>
        </p:txBody>
      </p:sp>
      <p:sp>
        <p:nvSpPr>
          <p:cNvPr id="3" name="Content Placeholder 2"/>
          <p:cNvSpPr>
            <a:spLocks noGrp="1"/>
          </p:cNvSpPr>
          <p:nvPr>
            <p:ph idx="1"/>
          </p:nvPr>
        </p:nvSpPr>
        <p:spPr>
          <a:xfrm>
            <a:off x="3469604" y="620688"/>
            <a:ext cx="6875751" cy="1093678"/>
          </a:xfrm>
        </p:spPr>
        <p:txBody>
          <a:bodyPr/>
          <a:lstStyle/>
          <a:p>
            <a:pPr marL="0" indent="0">
              <a:buNone/>
            </a:pPr>
            <a:r>
              <a:rPr lang="en-US" sz="2000" dirty="0"/>
              <a:t>If we focus into b </a:t>
            </a:r>
            <a:r>
              <a:rPr lang="is-IS" sz="2000" dirty="0"/>
              <a:t>→ </a:t>
            </a:r>
            <a:r>
              <a:rPr lang="en-US" sz="2000" dirty="0"/>
              <a:t>s transitions the relevant operators are</a:t>
            </a:r>
          </a:p>
        </p:txBody>
      </p:sp>
      <p:sp>
        <p:nvSpPr>
          <p:cNvPr id="4" name="Slide Number Placeholder 3"/>
          <p:cNvSpPr>
            <a:spLocks noGrp="1"/>
          </p:cNvSpPr>
          <p:nvPr>
            <p:ph type="sldNum" sz="quarter" idx="10"/>
          </p:nvPr>
        </p:nvSpPr>
        <p:spPr/>
        <p:txBody>
          <a:bodyPr/>
          <a:lstStyle/>
          <a:p>
            <a:pPr>
              <a:defRPr/>
            </a:pPr>
            <a:fld id="{D2762E48-1EA4-184C-B98B-E8AB950FD816}" type="slidenum">
              <a:rPr lang="en-US" altLang="x-none" smtClean="0"/>
              <a:pPr>
                <a:defRPr/>
              </a:pPr>
              <a:t>95</a:t>
            </a:fld>
            <a:endParaRPr lang="en-US" altLang="x-none" dirty="0"/>
          </a:p>
        </p:txBody>
      </p:sp>
      <p:sp>
        <p:nvSpPr>
          <p:cNvPr id="7" name="Footer Placeholder 3"/>
          <p:cNvSpPr txBox="1">
            <a:spLocks/>
          </p:cNvSpPr>
          <p:nvPr/>
        </p:nvSpPr>
        <p:spPr bwMode="auto">
          <a:xfrm>
            <a:off x="8128992" y="182266"/>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Frederic </a:t>
            </a:r>
            <a:r>
              <a:rPr lang="en-US" altLang="x-none" dirty="0" err="1"/>
              <a:t>Teubert</a:t>
            </a:r>
            <a:endParaRPr lang="en-US" altLang="x-none"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3580"/>
          <a:stretch/>
        </p:blipFill>
        <p:spPr>
          <a:xfrm>
            <a:off x="4451438" y="1008884"/>
            <a:ext cx="5172954" cy="126798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309"/>
          <a:stretch/>
        </p:blipFill>
        <p:spPr>
          <a:xfrm>
            <a:off x="1559497" y="51860"/>
            <a:ext cx="1910107" cy="4230295"/>
          </a:xfrm>
          <a:prstGeom prst="rect">
            <a:avLst/>
          </a:prstGeom>
        </p:spPr>
      </p:pic>
      <p:sp>
        <p:nvSpPr>
          <p:cNvPr id="10" name="Content Placeholder 2"/>
          <p:cNvSpPr txBox="1">
            <a:spLocks/>
          </p:cNvSpPr>
          <p:nvPr/>
        </p:nvSpPr>
        <p:spPr bwMode="auto">
          <a:xfrm>
            <a:off x="3469604" y="2348880"/>
            <a:ext cx="7198397" cy="109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ヒラギノ角ゴ Pro W3" charset="-128"/>
              </a:defRPr>
            </a:lvl2pPr>
            <a:lvl3pPr marL="1143000" indent="-228600" algn="l" rtl="0" eaLnBrk="1" fontAlgn="base" hangingPunct="1">
              <a:spcBef>
                <a:spcPct val="20000"/>
              </a:spcBef>
              <a:spcAft>
                <a:spcPct val="0"/>
              </a:spcAft>
              <a:buChar char="•"/>
              <a:defRPr sz="2400">
                <a:solidFill>
                  <a:schemeClr val="tx1"/>
                </a:solidFill>
                <a:latin typeface="+mn-lt"/>
                <a:ea typeface="ヒラギノ角ゴ Pro W3" charset="-128"/>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charset="-128"/>
              </a:defRPr>
            </a:lvl4pPr>
            <a:lvl5pPr marL="2057400" indent="-228600" algn="l" rtl="0" eaLnBrk="1" fontAlgn="base" hangingPunct="1">
              <a:spcBef>
                <a:spcPct val="20000"/>
              </a:spcBef>
              <a:spcAft>
                <a:spcPct val="0"/>
              </a:spcAft>
              <a:buChar char="»"/>
              <a:defRPr sz="2000">
                <a:solidFill>
                  <a:schemeClr val="tx1"/>
                </a:solidFill>
                <a:latin typeface="+mn-lt"/>
                <a:ea typeface="ヒラギノ角ゴ Pro W3" charset="-128"/>
              </a:defRPr>
            </a:lvl5pPr>
            <a:lvl6pPr marL="2514600" indent="-228600" algn="l" rtl="0" eaLnBrk="1" fontAlgn="base" hangingPunct="1">
              <a:spcBef>
                <a:spcPct val="20000"/>
              </a:spcBef>
              <a:spcAft>
                <a:spcPct val="0"/>
              </a:spcAft>
              <a:buChar char="»"/>
              <a:defRPr sz="2000">
                <a:solidFill>
                  <a:schemeClr val="tx1"/>
                </a:solidFill>
                <a:latin typeface="+mn-lt"/>
                <a:ea typeface="ヒラギノ角ゴ Pro W3" charset="-128"/>
              </a:defRPr>
            </a:lvl6pPr>
            <a:lvl7pPr marL="2971800" indent="-228600" algn="l" rtl="0" eaLnBrk="1" fontAlgn="base" hangingPunct="1">
              <a:spcBef>
                <a:spcPct val="20000"/>
              </a:spcBef>
              <a:spcAft>
                <a:spcPct val="0"/>
              </a:spcAft>
              <a:buChar char="»"/>
              <a:defRPr sz="2000">
                <a:solidFill>
                  <a:schemeClr val="tx1"/>
                </a:solidFill>
                <a:latin typeface="+mn-lt"/>
                <a:ea typeface="ヒラギノ角ゴ Pro W3" charset="-128"/>
              </a:defRPr>
            </a:lvl7pPr>
            <a:lvl8pPr marL="3429000" indent="-228600" algn="l" rtl="0" eaLnBrk="1" fontAlgn="base" hangingPunct="1">
              <a:spcBef>
                <a:spcPct val="20000"/>
              </a:spcBef>
              <a:spcAft>
                <a:spcPct val="0"/>
              </a:spcAft>
              <a:buChar char="»"/>
              <a:defRPr sz="2000">
                <a:solidFill>
                  <a:schemeClr val="tx1"/>
                </a:solidFill>
                <a:latin typeface="+mn-lt"/>
                <a:ea typeface="ヒラギノ角ゴ Pro W3" charset="-128"/>
              </a:defRPr>
            </a:lvl8pPr>
            <a:lvl9pPr marL="3886200" indent="-228600" algn="l" rtl="0" eaLnBrk="1" fontAlgn="base" hangingPunct="1">
              <a:spcBef>
                <a:spcPct val="20000"/>
              </a:spcBef>
              <a:spcAft>
                <a:spcPct val="0"/>
              </a:spcAft>
              <a:buChar char="»"/>
              <a:defRPr sz="2000">
                <a:solidFill>
                  <a:schemeClr val="tx1"/>
                </a:solidFill>
                <a:latin typeface="+mn-lt"/>
                <a:ea typeface="ヒラギノ角ゴ Pro W3" charset="-128"/>
              </a:defRPr>
            </a:lvl9pPr>
          </a:lstStyle>
          <a:p>
            <a:pPr marL="0" indent="0">
              <a:buNone/>
            </a:pPr>
            <a:r>
              <a:rPr lang="en-US" sz="1800" kern="0" dirty="0"/>
              <a:t>These appear in the so know rare decays with small SM contributions that could compete with comparable BSM.</a:t>
            </a:r>
          </a:p>
          <a:p>
            <a:pPr marL="631825" lvl="1" indent="-342900"/>
            <a:r>
              <a:rPr lang="en-US" sz="1800" dirty="0">
                <a:sym typeface="Wingdings" panose="05000000000000000000" pitchFamily="2" charset="2"/>
              </a:rPr>
              <a:t>Impact BRs, angular distributions</a:t>
            </a:r>
          </a:p>
          <a:p>
            <a:pPr marL="631825" lvl="1" indent="-342900"/>
            <a:r>
              <a:rPr lang="en-US" sz="1800" dirty="0">
                <a:sym typeface="Wingdings" panose="05000000000000000000" pitchFamily="2" charset="2"/>
              </a:rPr>
              <a:t>C</a:t>
            </a:r>
            <a:r>
              <a:rPr lang="en-US" sz="1800" baseline="-25000" dirty="0">
                <a:sym typeface="Wingdings" panose="05000000000000000000" pitchFamily="2" charset="2"/>
              </a:rPr>
              <a:t>NP</a:t>
            </a:r>
            <a:r>
              <a:rPr lang="en-US" sz="1800" dirty="0">
                <a:sym typeface="Wingdings" panose="05000000000000000000" pitchFamily="2" charset="2"/>
              </a:rPr>
              <a:t> could be complex  new CPV phases</a:t>
            </a:r>
          </a:p>
          <a:p>
            <a:pPr marL="631825" lvl="1" indent="-342900"/>
            <a:r>
              <a:rPr lang="en-US" sz="1800" dirty="0">
                <a:sym typeface="Wingdings" panose="05000000000000000000" pitchFamily="2" charset="2"/>
              </a:rPr>
              <a:t>Could affect each generation differently, e.g. Lepton Universality </a:t>
            </a:r>
          </a:p>
          <a:p>
            <a:pPr marL="0" indent="0">
              <a:buNone/>
            </a:pPr>
            <a:endParaRPr lang="en-US" sz="1800" kern="0" dirty="0"/>
          </a:p>
          <a:p>
            <a:pPr marL="0" indent="0">
              <a:buNone/>
            </a:pPr>
            <a:endParaRPr lang="en-US" sz="1800" kern="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086" y="4293097"/>
            <a:ext cx="5636258" cy="1748499"/>
          </a:xfrm>
          <a:prstGeom prst="rect">
            <a:avLst/>
          </a:prstGeom>
        </p:spPr>
      </p:pic>
      <p:sp>
        <p:nvSpPr>
          <p:cNvPr id="12"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3"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8467806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59496" y="1"/>
            <a:ext cx="9065056" cy="597646"/>
          </a:xfrm>
        </p:spPr>
        <p:txBody>
          <a:bodyPr/>
          <a:lstStyle/>
          <a:p>
            <a:r>
              <a:rPr lang="en-US" sz="3200" b="1" dirty="0">
                <a:solidFill>
                  <a:srgbClr val="C00000"/>
                </a:solidFill>
              </a:rPr>
              <a:t>Angular analysis of B</a:t>
            </a:r>
            <a:r>
              <a:rPr lang="en-US" sz="3200" b="1" baseline="30000" dirty="0">
                <a:solidFill>
                  <a:srgbClr val="C00000"/>
                </a:solidFill>
              </a:rPr>
              <a:t>0</a:t>
            </a:r>
            <a:r>
              <a:rPr lang="en-US" sz="3200" b="1" dirty="0">
                <a:solidFill>
                  <a:srgbClr val="C00000"/>
                </a:solidFill>
                <a:sym typeface="Wingdings" panose="05000000000000000000" pitchFamily="2" charset="2"/>
              </a:rPr>
              <a:t>K*</a:t>
            </a:r>
            <a:r>
              <a:rPr lang="en-US" sz="3200" b="1" dirty="0" err="1">
                <a:solidFill>
                  <a:srgbClr val="C00000"/>
                </a:solidFill>
                <a:latin typeface="Script MT Bold" panose="03040602040607080904" pitchFamily="66" charset="0"/>
                <a:sym typeface="Wingdings" panose="05000000000000000000" pitchFamily="2" charset="2"/>
              </a:rPr>
              <a:t>l</a:t>
            </a:r>
            <a:r>
              <a:rPr lang="en-US" sz="3200" b="1" baseline="30000" dirty="0" err="1">
                <a:solidFill>
                  <a:srgbClr val="C00000"/>
                </a:solidFill>
                <a:latin typeface="Script MT Bold" panose="03040602040607080904" pitchFamily="66" charset="0"/>
                <a:sym typeface="Wingdings" panose="05000000000000000000" pitchFamily="2" charset="2"/>
              </a:rPr>
              <a:t>+</a:t>
            </a:r>
            <a:r>
              <a:rPr lang="en-US" sz="3200" b="1" dirty="0" err="1">
                <a:solidFill>
                  <a:srgbClr val="C00000"/>
                </a:solidFill>
                <a:latin typeface="Script MT Bold" panose="03040602040607080904" pitchFamily="66" charset="0"/>
                <a:sym typeface="Wingdings" panose="05000000000000000000" pitchFamily="2" charset="2"/>
              </a:rPr>
              <a:t>l</a:t>
            </a:r>
            <a:r>
              <a:rPr lang="en-US" sz="3200" b="1" baseline="30000" dirty="0">
                <a:solidFill>
                  <a:srgbClr val="C00000"/>
                </a:solidFill>
                <a:latin typeface="Symbol" panose="05050102010706020507" pitchFamily="18" charset="2"/>
                <a:sym typeface="Wingdings" panose="05000000000000000000" pitchFamily="2" charset="2"/>
              </a:rPr>
              <a:t>-</a:t>
            </a:r>
            <a:r>
              <a:rPr lang="en-US" sz="3200" b="1" dirty="0">
                <a:solidFill>
                  <a:srgbClr val="C00000"/>
                </a:solidFill>
              </a:rPr>
              <a:t> </a:t>
            </a:r>
          </a:p>
        </p:txBody>
      </p:sp>
      <p:pic>
        <p:nvPicPr>
          <p:cNvPr id="9" name="Picture 8"/>
          <p:cNvPicPr>
            <a:picLocks noChangeAspect="1"/>
          </p:cNvPicPr>
          <p:nvPr/>
        </p:nvPicPr>
        <p:blipFill>
          <a:blip r:embed="rId4"/>
          <a:stretch>
            <a:fillRect/>
          </a:stretch>
        </p:blipFill>
        <p:spPr>
          <a:xfrm>
            <a:off x="5403396" y="1126434"/>
            <a:ext cx="5013084" cy="2086543"/>
          </a:xfrm>
          <a:prstGeom prst="rect">
            <a:avLst/>
          </a:prstGeom>
        </p:spPr>
      </p:pic>
      <p:pic>
        <p:nvPicPr>
          <p:cNvPr id="10" name="Picture 9"/>
          <p:cNvPicPr>
            <a:picLocks noChangeAspect="1"/>
          </p:cNvPicPr>
          <p:nvPr/>
        </p:nvPicPr>
        <p:blipFill>
          <a:blip r:embed="rId5"/>
          <a:stretch>
            <a:fillRect/>
          </a:stretch>
        </p:blipFill>
        <p:spPr>
          <a:xfrm>
            <a:off x="1915152" y="1360800"/>
            <a:ext cx="3424568" cy="2324250"/>
          </a:xfrm>
          <a:prstGeom prst="rect">
            <a:avLst/>
          </a:prstGeom>
        </p:spPr>
      </p:pic>
      <p:sp>
        <p:nvSpPr>
          <p:cNvPr id="11" name="Rectangle 10"/>
          <p:cNvSpPr/>
          <p:nvPr/>
        </p:nvSpPr>
        <p:spPr>
          <a:xfrm>
            <a:off x="1703513" y="2874981"/>
            <a:ext cx="1169043" cy="5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79881" y="620688"/>
            <a:ext cx="3462807" cy="707886"/>
          </a:xfrm>
          <a:prstGeom prst="rect">
            <a:avLst/>
          </a:prstGeom>
          <a:noFill/>
        </p:spPr>
        <p:txBody>
          <a:bodyPr wrap="none" rtlCol="0">
            <a:spAutoFit/>
          </a:bodyPr>
          <a:lstStyle/>
          <a:p>
            <a:pPr marL="342900" indent="-342900">
              <a:buFont typeface="Wingdings" panose="05000000000000000000" pitchFamily="2" charset="2"/>
              <a:buChar char="q"/>
            </a:pPr>
            <a:r>
              <a:rPr lang="en-US" dirty="0">
                <a:latin typeface="Times New Roman" panose="02020603050405020304" pitchFamily="18" charset="0"/>
              </a:rPr>
              <a:t>Decay described by 3 angles</a:t>
            </a:r>
            <a:br>
              <a:rPr lang="en-US" dirty="0">
                <a:latin typeface="Times New Roman" panose="02020603050405020304" pitchFamily="18" charset="0"/>
              </a:rPr>
            </a:br>
            <a:r>
              <a:rPr lang="en-US" dirty="0">
                <a:latin typeface="Symbol" panose="05050102010706020507" pitchFamily="18" charset="2"/>
              </a:rPr>
              <a:t>W</a:t>
            </a:r>
            <a:r>
              <a:rPr lang="en-US" dirty="0">
                <a:latin typeface="Times New Roman" panose="02020603050405020304" pitchFamily="18" charset="0"/>
              </a:rPr>
              <a:t>=(</a:t>
            </a:r>
            <a:r>
              <a:rPr lang="en-US" dirty="0" err="1">
                <a:latin typeface="Symbol" panose="05050102010706020507" pitchFamily="18" charset="2"/>
              </a:rPr>
              <a:t>q</a:t>
            </a:r>
            <a:r>
              <a:rPr lang="en-US" baseline="-25000" dirty="0" err="1">
                <a:latin typeface="Script MT Bold" panose="03040602040607080904" pitchFamily="66" charset="0"/>
              </a:rPr>
              <a:t>l</a:t>
            </a:r>
            <a:r>
              <a:rPr lang="en-US" dirty="0">
                <a:latin typeface="Times New Roman" panose="02020603050405020304" pitchFamily="18" charset="0"/>
              </a:rPr>
              <a:t>, </a:t>
            </a:r>
            <a:r>
              <a:rPr lang="en-US" dirty="0" err="1">
                <a:latin typeface="Symbol" panose="05050102010706020507" pitchFamily="18" charset="2"/>
              </a:rPr>
              <a:t>q</a:t>
            </a:r>
            <a:r>
              <a:rPr lang="en-US" baseline="-25000" dirty="0" err="1">
                <a:latin typeface="Times New Roman" panose="02020603050405020304" pitchFamily="18" charset="0"/>
              </a:rPr>
              <a:t>K</a:t>
            </a:r>
            <a:r>
              <a:rPr lang="en-US" baseline="-25000" dirty="0">
                <a:latin typeface="Times New Roman" panose="02020603050405020304" pitchFamily="18" charset="0"/>
              </a:rPr>
              <a:t>*</a:t>
            </a:r>
            <a:r>
              <a:rPr lang="en-US" dirty="0">
                <a:latin typeface="Times New Roman" panose="02020603050405020304" pitchFamily="18" charset="0"/>
              </a:rPr>
              <a:t>, </a:t>
            </a:r>
            <a:r>
              <a:rPr lang="en-US" dirty="0">
                <a:latin typeface="Symbol" panose="05050102010706020507" pitchFamily="18" charset="2"/>
              </a:rPr>
              <a:t>f</a:t>
            </a:r>
            <a:r>
              <a:rPr lang="en-US" dirty="0">
                <a:latin typeface="Times New Roman" panose="02020603050405020304" pitchFamily="18" charset="0"/>
              </a:rPr>
              <a:t>) and </a:t>
            </a:r>
            <a:r>
              <a:rPr lang="en-US" i="1" dirty="0">
                <a:latin typeface="Times New Roman" panose="02020603050405020304" pitchFamily="18" charset="0"/>
              </a:rPr>
              <a:t>q</a:t>
            </a:r>
            <a:r>
              <a:rPr lang="en-US" baseline="30000" dirty="0">
                <a:latin typeface="Times New Roman" panose="02020603050405020304" pitchFamily="18" charset="0"/>
              </a:rPr>
              <a:t>2</a:t>
            </a:r>
            <a:r>
              <a:rPr lang="en-US" dirty="0">
                <a:latin typeface="Times New Roman" panose="02020603050405020304" pitchFamily="18" charset="0"/>
              </a:rPr>
              <a:t>.</a:t>
            </a:r>
          </a:p>
        </p:txBody>
      </p:sp>
      <p:grpSp>
        <p:nvGrpSpPr>
          <p:cNvPr id="13" name="Group 12"/>
          <p:cNvGrpSpPr/>
          <p:nvPr/>
        </p:nvGrpSpPr>
        <p:grpSpPr>
          <a:xfrm>
            <a:off x="1631505" y="3717032"/>
            <a:ext cx="4985387" cy="1402422"/>
            <a:chOff x="28940" y="4524110"/>
            <a:chExt cx="5958327" cy="1603445"/>
          </a:xfrm>
        </p:grpSpPr>
        <p:graphicFrame>
          <p:nvGraphicFramePr>
            <p:cNvPr id="14" name="Object 13"/>
            <p:cNvGraphicFramePr>
              <a:graphicFrameLocks noChangeAspect="1"/>
            </p:cNvGraphicFramePr>
            <p:nvPr>
              <p:extLst>
                <p:ext uri="{D42A27DB-BD31-4B8C-83A1-F6EECF244321}">
                  <p14:modId xmlns:p14="http://schemas.microsoft.com/office/powerpoint/2010/main" val="302381474"/>
                </p:ext>
              </p:extLst>
            </p:nvPr>
          </p:nvGraphicFramePr>
          <p:xfrm>
            <a:off x="529441" y="4528943"/>
            <a:ext cx="5457826" cy="1598612"/>
          </p:xfrm>
          <a:graphic>
            <a:graphicData uri="http://schemas.openxmlformats.org/presentationml/2006/ole">
              <mc:AlternateContent xmlns:mc="http://schemas.openxmlformats.org/markup-compatibility/2006">
                <mc:Choice xmlns:v="urn:schemas-microsoft-com:vml" Requires="v">
                  <p:oleObj spid="_x0000_s8347" name="Equation" r:id="rId6" imgW="3035160" imgH="888840" progId="Equation.DSMT4">
                    <p:embed/>
                  </p:oleObj>
                </mc:Choice>
                <mc:Fallback>
                  <p:oleObj name="Equation" r:id="rId6" imgW="3035160" imgH="888840" progId="Equation.DSMT4">
                    <p:embed/>
                    <p:pic>
                      <p:nvPicPr>
                        <p:cNvPr id="0" name=""/>
                        <p:cNvPicPr/>
                        <p:nvPr/>
                      </p:nvPicPr>
                      <p:blipFill>
                        <a:blip r:embed="rId7"/>
                        <a:stretch>
                          <a:fillRect/>
                        </a:stretch>
                      </p:blipFill>
                      <p:spPr>
                        <a:xfrm>
                          <a:off x="529441" y="4528943"/>
                          <a:ext cx="5457826" cy="1598612"/>
                        </a:xfrm>
                        <a:prstGeom prst="rect">
                          <a:avLst/>
                        </a:prstGeom>
                      </p:spPr>
                    </p:pic>
                  </p:oleObj>
                </mc:Fallback>
              </mc:AlternateContent>
            </a:graphicData>
          </a:graphic>
        </p:graphicFrame>
        <p:sp>
          <p:nvSpPr>
            <p:cNvPr id="15" name="TextBox 14"/>
            <p:cNvSpPr txBox="1"/>
            <p:nvPr/>
          </p:nvSpPr>
          <p:spPr>
            <a:xfrm>
              <a:off x="28940" y="4524110"/>
              <a:ext cx="726488" cy="527840"/>
            </a:xfrm>
            <a:prstGeom prst="rect">
              <a:avLst/>
            </a:prstGeom>
            <a:noFill/>
          </p:spPr>
          <p:txBody>
            <a:bodyPr wrap="none" rtlCol="0">
              <a:spAutoFit/>
            </a:bodyPr>
            <a:lstStyle/>
            <a:p>
              <a:pPr marL="342900" indent="-342900">
                <a:buFont typeface="Wingdings" panose="05000000000000000000" pitchFamily="2" charset="2"/>
                <a:buChar char="q"/>
              </a:pPr>
              <a:r>
                <a:rPr lang="en-US" sz="2400" dirty="0">
                  <a:latin typeface="Times New Roman" panose="02020603050405020304" pitchFamily="18" charset="0"/>
                </a:rPr>
                <a:t> </a:t>
              </a:r>
            </a:p>
          </p:txBody>
        </p:sp>
        <p:sp>
          <p:nvSpPr>
            <p:cNvPr id="16" name="TextBox 15"/>
            <p:cNvSpPr txBox="1"/>
            <p:nvPr/>
          </p:nvSpPr>
          <p:spPr>
            <a:xfrm>
              <a:off x="30865" y="4942731"/>
              <a:ext cx="726488" cy="527840"/>
            </a:xfrm>
            <a:prstGeom prst="rect">
              <a:avLst/>
            </a:prstGeom>
            <a:noFill/>
          </p:spPr>
          <p:txBody>
            <a:bodyPr wrap="none" rtlCol="0">
              <a:spAutoFit/>
            </a:bodyPr>
            <a:lstStyle/>
            <a:p>
              <a:pPr marL="342900" indent="-342900">
                <a:buFont typeface="Wingdings" panose="05000000000000000000" pitchFamily="2" charset="2"/>
                <a:buChar char="q"/>
              </a:pPr>
              <a:r>
                <a:rPr lang="en-US" sz="2400" dirty="0">
                  <a:latin typeface="Times New Roman" panose="02020603050405020304" pitchFamily="18" charset="0"/>
                </a:rPr>
                <a:t> </a:t>
              </a:r>
            </a:p>
          </p:txBody>
        </p:sp>
        <p:sp>
          <p:nvSpPr>
            <p:cNvPr id="17" name="TextBox 16"/>
            <p:cNvSpPr txBox="1"/>
            <p:nvPr/>
          </p:nvSpPr>
          <p:spPr>
            <a:xfrm>
              <a:off x="32791" y="5361351"/>
              <a:ext cx="726488" cy="527840"/>
            </a:xfrm>
            <a:prstGeom prst="rect">
              <a:avLst/>
            </a:prstGeom>
            <a:noFill/>
          </p:spPr>
          <p:txBody>
            <a:bodyPr wrap="none" rtlCol="0">
              <a:spAutoFit/>
            </a:bodyPr>
            <a:lstStyle/>
            <a:p>
              <a:pPr marL="342900" indent="-342900">
                <a:buFont typeface="Wingdings" panose="05000000000000000000" pitchFamily="2" charset="2"/>
                <a:buChar char="q"/>
              </a:pPr>
              <a:r>
                <a:rPr lang="en-US" sz="2400" dirty="0">
                  <a:latin typeface="Times New Roman" panose="02020603050405020304" pitchFamily="18" charset="0"/>
                </a:rPr>
                <a:t> </a:t>
              </a:r>
            </a:p>
          </p:txBody>
        </p:sp>
      </p:grpSp>
      <p:pic>
        <p:nvPicPr>
          <p:cNvPr id="18" name="Picture 17"/>
          <p:cNvPicPr>
            <a:picLocks noChangeAspect="1"/>
          </p:cNvPicPr>
          <p:nvPr/>
        </p:nvPicPr>
        <p:blipFill rotWithShape="1">
          <a:blip r:embed="rId8"/>
          <a:srcRect t="12873"/>
          <a:stretch/>
        </p:blipFill>
        <p:spPr>
          <a:xfrm>
            <a:off x="1546074" y="5231457"/>
            <a:ext cx="4921880" cy="791906"/>
          </a:xfrm>
          <a:prstGeom prst="rect">
            <a:avLst/>
          </a:prstGeom>
        </p:spPr>
      </p:pic>
      <p:pic>
        <p:nvPicPr>
          <p:cNvPr id="20" name="Picture 19"/>
          <p:cNvPicPr>
            <a:picLocks noChangeAspect="1"/>
          </p:cNvPicPr>
          <p:nvPr/>
        </p:nvPicPr>
        <p:blipFill>
          <a:blip r:embed="rId9"/>
          <a:stretch>
            <a:fillRect/>
          </a:stretch>
        </p:blipFill>
        <p:spPr>
          <a:xfrm>
            <a:off x="6596676" y="4701429"/>
            <a:ext cx="1720519" cy="1006835"/>
          </a:xfrm>
          <a:prstGeom prst="rect">
            <a:avLst/>
          </a:prstGeom>
        </p:spPr>
      </p:pic>
      <p:sp>
        <p:nvSpPr>
          <p:cNvPr id="21" name="Rectangle 20"/>
          <p:cNvSpPr/>
          <p:nvPr/>
        </p:nvSpPr>
        <p:spPr>
          <a:xfrm>
            <a:off x="6651354" y="3646530"/>
            <a:ext cx="1665841" cy="523220"/>
          </a:xfrm>
          <a:prstGeom prst="rect">
            <a:avLst/>
          </a:prstGeom>
        </p:spPr>
        <p:txBody>
          <a:bodyPr wrap="none">
            <a:spAutoFit/>
          </a:bodyPr>
          <a:lstStyle/>
          <a:p>
            <a:r>
              <a:rPr lang="en-US" sz="1400" dirty="0">
                <a:latin typeface="+mn-lt"/>
              </a:rPr>
              <a:t>B</a:t>
            </a:r>
            <a:r>
              <a:rPr lang="en-US" sz="1400" dirty="0">
                <a:latin typeface="+mn-lt"/>
                <a:sym typeface="Wingdings" panose="05000000000000000000" pitchFamily="2" charset="2"/>
              </a:rPr>
              <a:t>K* form factors</a:t>
            </a:r>
            <a:br>
              <a:rPr lang="en-US" sz="1400" dirty="0">
                <a:latin typeface="+mn-lt"/>
                <a:sym typeface="Wingdings" panose="05000000000000000000" pitchFamily="2" charset="2"/>
              </a:rPr>
            </a:br>
            <a:r>
              <a:rPr lang="en-US" sz="1400" dirty="0">
                <a:latin typeface="+mn-lt"/>
                <a:sym typeface="Wingdings" panose="05000000000000000000" pitchFamily="2" charset="2"/>
              </a:rPr>
              <a:t>(LQCD)</a:t>
            </a:r>
          </a:p>
        </p:txBody>
      </p:sp>
      <p:sp>
        <p:nvSpPr>
          <p:cNvPr id="22" name="Rectangle 21"/>
          <p:cNvSpPr/>
          <p:nvPr/>
        </p:nvSpPr>
        <p:spPr>
          <a:xfrm>
            <a:off x="8747793" y="3364192"/>
            <a:ext cx="1668658" cy="954107"/>
          </a:xfrm>
          <a:prstGeom prst="rect">
            <a:avLst/>
          </a:prstGeom>
        </p:spPr>
        <p:txBody>
          <a:bodyPr wrap="square">
            <a:spAutoFit/>
          </a:bodyPr>
          <a:lstStyle/>
          <a:p>
            <a:r>
              <a:rPr lang="en-US" sz="1400" dirty="0">
                <a:latin typeface="+mn-lt"/>
                <a:sym typeface="Wingdings" panose="05000000000000000000" pitchFamily="2" charset="2"/>
              </a:rPr>
              <a:t>Non-</a:t>
            </a:r>
            <a:r>
              <a:rPr lang="en-US" sz="1400" dirty="0" err="1">
                <a:latin typeface="+mn-lt"/>
                <a:sym typeface="Wingdings" panose="05000000000000000000" pitchFamily="2" charset="2"/>
              </a:rPr>
              <a:t>factorizable</a:t>
            </a:r>
            <a:r>
              <a:rPr lang="en-US" sz="1400" dirty="0">
                <a:latin typeface="+mn-lt"/>
                <a:sym typeface="Wingdings" panose="05000000000000000000" pitchFamily="2" charset="2"/>
              </a:rPr>
              <a:t> corrections</a:t>
            </a:r>
            <a:br>
              <a:rPr lang="en-US" sz="1400" dirty="0">
                <a:latin typeface="+mn-lt"/>
                <a:sym typeface="Wingdings" panose="05000000000000000000" pitchFamily="2" charset="2"/>
              </a:rPr>
            </a:br>
            <a:r>
              <a:rPr lang="en-US" sz="1400" dirty="0">
                <a:latin typeface="+mn-lt"/>
                <a:sym typeface="Wingdings" panose="05000000000000000000" pitchFamily="2" charset="2"/>
              </a:rPr>
              <a:t>(charm loops, broad </a:t>
            </a:r>
            <a:r>
              <a:rPr lang="en-US" sz="1400" i="1" dirty="0">
                <a:latin typeface="+mn-lt"/>
                <a:sym typeface="Wingdings" panose="05000000000000000000" pitchFamily="2" charset="2"/>
              </a:rPr>
              <a:t>cc</a:t>
            </a:r>
            <a:r>
              <a:rPr lang="en-US" sz="1400" dirty="0">
                <a:latin typeface="+mn-lt"/>
                <a:sym typeface="Wingdings" panose="05000000000000000000" pitchFamily="2" charset="2"/>
              </a:rPr>
              <a:t> </a:t>
            </a:r>
            <a:r>
              <a:rPr lang="en-US" sz="1400" dirty="0" err="1">
                <a:latin typeface="+mn-lt"/>
                <a:sym typeface="Wingdings" panose="05000000000000000000" pitchFamily="2" charset="2"/>
              </a:rPr>
              <a:t>reson</a:t>
            </a:r>
            <a:r>
              <a:rPr lang="en-US" sz="1400" dirty="0">
                <a:latin typeface="+mn-lt"/>
                <a:sym typeface="Wingdings" panose="05000000000000000000" pitchFamily="2" charset="2"/>
              </a:rPr>
              <a:t>)</a:t>
            </a:r>
            <a:endParaRPr lang="en-US" sz="1400" dirty="0">
              <a:latin typeface="+mn-lt"/>
            </a:endParaRPr>
          </a:p>
        </p:txBody>
      </p:sp>
      <p:pic>
        <p:nvPicPr>
          <p:cNvPr id="25" name="Picture 24"/>
          <p:cNvPicPr>
            <a:picLocks noChangeAspect="1"/>
          </p:cNvPicPr>
          <p:nvPr/>
        </p:nvPicPr>
        <p:blipFill>
          <a:blip r:embed="rId10"/>
          <a:stretch>
            <a:fillRect/>
          </a:stretch>
        </p:blipFill>
        <p:spPr>
          <a:xfrm>
            <a:off x="8544272" y="4725145"/>
            <a:ext cx="1695624" cy="1012939"/>
          </a:xfrm>
          <a:prstGeom prst="rect">
            <a:avLst/>
          </a:prstGeom>
        </p:spPr>
      </p:pic>
      <p:sp>
        <p:nvSpPr>
          <p:cNvPr id="26" name="Footer Placeholder 3"/>
          <p:cNvSpPr txBox="1">
            <a:spLocks/>
          </p:cNvSpPr>
          <p:nvPr/>
        </p:nvSpPr>
        <p:spPr bwMode="auto">
          <a:xfrm>
            <a:off x="8198780" y="537665"/>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27"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28"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29" name="Slide Number Placeholder 3"/>
          <p:cNvSpPr txBox="1">
            <a:spLocks/>
          </p:cNvSpPr>
          <p:nvPr/>
        </p:nvSpPr>
        <p:spPr bwMode="auto">
          <a:xfrm>
            <a:off x="8686800" y="6245225"/>
            <a:ext cx="1524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pPr>
              <a:defRPr/>
            </a:pPr>
            <a:r>
              <a:rPr lang="en-US" altLang="x-none" dirty="0"/>
              <a:t>96</a:t>
            </a:r>
          </a:p>
        </p:txBody>
      </p:sp>
    </p:spTree>
    <p:extLst>
      <p:ext uri="{BB962C8B-B14F-4D97-AF65-F5344CB8AC3E}">
        <p14:creationId xmlns:p14="http://schemas.microsoft.com/office/powerpoint/2010/main" val="3901875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stretch>
            <a:fillRect/>
          </a:stretch>
        </p:blipFill>
        <p:spPr>
          <a:xfrm>
            <a:off x="5195186" y="4052665"/>
            <a:ext cx="3205071" cy="2096205"/>
          </a:xfrm>
          <a:prstGeom prst="rect">
            <a:avLst/>
          </a:prstGeom>
        </p:spPr>
      </p:pic>
      <p:sp>
        <p:nvSpPr>
          <p:cNvPr id="4" name="Slide Number Placeholder 3"/>
          <p:cNvSpPr>
            <a:spLocks noGrp="1"/>
          </p:cNvSpPr>
          <p:nvPr>
            <p:ph type="sldNum" sz="quarter" idx="10"/>
          </p:nvPr>
        </p:nvSpPr>
        <p:spPr>
          <a:xfrm>
            <a:off x="8688288" y="6265118"/>
            <a:ext cx="1524000" cy="476250"/>
          </a:xfrm>
        </p:spPr>
        <p:txBody>
          <a:bodyPr/>
          <a:lstStyle/>
          <a:p>
            <a:pPr>
              <a:defRPr/>
            </a:pPr>
            <a:fld id="{D2762E48-1EA4-184C-B98B-E8AB950FD816}" type="slidenum">
              <a:rPr lang="en-US" altLang="x-none" smtClean="0"/>
              <a:pPr>
                <a:defRPr/>
              </a:pPr>
              <a:t>97</a:t>
            </a:fld>
            <a:endParaRPr lang="en-US" altLang="x-none" dirty="0"/>
          </a:p>
        </p:txBody>
      </p:sp>
      <p:sp>
        <p:nvSpPr>
          <p:cNvPr id="7" name="Title 1"/>
          <p:cNvSpPr>
            <a:spLocks noGrp="1"/>
          </p:cNvSpPr>
          <p:nvPr>
            <p:ph type="title"/>
          </p:nvPr>
        </p:nvSpPr>
        <p:spPr>
          <a:xfrm>
            <a:off x="1559496" y="1"/>
            <a:ext cx="9065056" cy="597646"/>
          </a:xfrm>
        </p:spPr>
        <p:txBody>
          <a:bodyPr/>
          <a:lstStyle/>
          <a:p>
            <a:r>
              <a:rPr lang="en-US" sz="3200" b="1" dirty="0">
                <a:solidFill>
                  <a:srgbClr val="C00000"/>
                </a:solidFill>
              </a:rPr>
              <a:t>Angular analysis of B</a:t>
            </a:r>
            <a:r>
              <a:rPr lang="en-US" sz="3200" b="1" baseline="30000" dirty="0">
                <a:solidFill>
                  <a:srgbClr val="C00000"/>
                </a:solidFill>
              </a:rPr>
              <a:t>0</a:t>
            </a:r>
            <a:r>
              <a:rPr lang="en-US" sz="3200" b="1" dirty="0">
                <a:solidFill>
                  <a:srgbClr val="C00000"/>
                </a:solidFill>
                <a:sym typeface="Wingdings" panose="05000000000000000000" pitchFamily="2" charset="2"/>
              </a:rPr>
              <a:t>K*</a:t>
            </a:r>
            <a:r>
              <a:rPr lang="en-US" sz="3200" b="1" dirty="0" err="1">
                <a:solidFill>
                  <a:srgbClr val="C00000"/>
                </a:solidFill>
                <a:latin typeface="Script MT Bold" panose="03040602040607080904" pitchFamily="66" charset="0"/>
                <a:sym typeface="Wingdings" panose="05000000000000000000" pitchFamily="2" charset="2"/>
              </a:rPr>
              <a:t>l</a:t>
            </a:r>
            <a:r>
              <a:rPr lang="en-US" sz="3200" b="1" baseline="30000" dirty="0" err="1">
                <a:solidFill>
                  <a:srgbClr val="C00000"/>
                </a:solidFill>
                <a:latin typeface="Script MT Bold" panose="03040602040607080904" pitchFamily="66" charset="0"/>
                <a:sym typeface="Wingdings" panose="05000000000000000000" pitchFamily="2" charset="2"/>
              </a:rPr>
              <a:t>+</a:t>
            </a:r>
            <a:r>
              <a:rPr lang="en-US" sz="3200" b="1" dirty="0" err="1">
                <a:solidFill>
                  <a:srgbClr val="C00000"/>
                </a:solidFill>
                <a:latin typeface="Script MT Bold" panose="03040602040607080904" pitchFamily="66" charset="0"/>
                <a:sym typeface="Wingdings" panose="05000000000000000000" pitchFamily="2" charset="2"/>
              </a:rPr>
              <a:t>l</a:t>
            </a:r>
            <a:r>
              <a:rPr lang="en-US" sz="3200" b="1" baseline="30000" dirty="0">
                <a:solidFill>
                  <a:srgbClr val="C00000"/>
                </a:solidFill>
                <a:latin typeface="Symbol" panose="05050102010706020507" pitchFamily="18" charset="2"/>
                <a:sym typeface="Wingdings" panose="05000000000000000000" pitchFamily="2" charset="2"/>
              </a:rPr>
              <a:t>-</a:t>
            </a:r>
            <a:r>
              <a:rPr lang="en-US" sz="3200" b="1" dirty="0">
                <a:solidFill>
                  <a:srgbClr val="C00000"/>
                </a:solidFill>
              </a:rPr>
              <a:t> </a:t>
            </a:r>
          </a:p>
        </p:txBody>
      </p:sp>
      <p:sp>
        <p:nvSpPr>
          <p:cNvPr id="26" name="Footer Placeholder 3"/>
          <p:cNvSpPr txBox="1">
            <a:spLocks/>
          </p:cNvSpPr>
          <p:nvPr/>
        </p:nvSpPr>
        <p:spPr bwMode="auto">
          <a:xfrm>
            <a:off x="8237944" y="179296"/>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a:t>Blusk</a:t>
            </a:r>
            <a:endParaRPr lang="en-US" altLang="x-none" dirty="0"/>
          </a:p>
        </p:txBody>
      </p:sp>
      <p:pic>
        <p:nvPicPr>
          <p:cNvPr id="23" name="Picture 22"/>
          <p:cNvPicPr>
            <a:picLocks noChangeAspect="1"/>
          </p:cNvPicPr>
          <p:nvPr/>
        </p:nvPicPr>
        <p:blipFill>
          <a:blip r:embed="rId4"/>
          <a:stretch>
            <a:fillRect/>
          </a:stretch>
        </p:blipFill>
        <p:spPr>
          <a:xfrm>
            <a:off x="1523574" y="815937"/>
            <a:ext cx="3085151" cy="2256552"/>
          </a:xfrm>
          <a:prstGeom prst="rect">
            <a:avLst/>
          </a:prstGeom>
        </p:spPr>
      </p:pic>
      <p:pic>
        <p:nvPicPr>
          <p:cNvPr id="24" name="Picture 23"/>
          <p:cNvPicPr>
            <a:picLocks noChangeAspect="1"/>
          </p:cNvPicPr>
          <p:nvPr/>
        </p:nvPicPr>
        <p:blipFill>
          <a:blip r:embed="rId5"/>
          <a:stretch>
            <a:fillRect/>
          </a:stretch>
        </p:blipFill>
        <p:spPr>
          <a:xfrm>
            <a:off x="2129876" y="568113"/>
            <a:ext cx="1918016" cy="273921"/>
          </a:xfrm>
          <a:prstGeom prst="rect">
            <a:avLst/>
          </a:prstGeom>
        </p:spPr>
      </p:pic>
      <p:pic>
        <p:nvPicPr>
          <p:cNvPr id="27" name="Picture 26"/>
          <p:cNvPicPr>
            <a:picLocks noChangeAspect="1"/>
          </p:cNvPicPr>
          <p:nvPr/>
        </p:nvPicPr>
        <p:blipFill rotWithShape="1">
          <a:blip r:embed="rId6"/>
          <a:srcRect t="16462"/>
          <a:stretch/>
        </p:blipFill>
        <p:spPr>
          <a:xfrm>
            <a:off x="4583833" y="692697"/>
            <a:ext cx="3129871" cy="2363021"/>
          </a:xfrm>
          <a:prstGeom prst="rect">
            <a:avLst/>
          </a:prstGeom>
        </p:spPr>
      </p:pic>
      <p:pic>
        <p:nvPicPr>
          <p:cNvPr id="28" name="Picture 27"/>
          <p:cNvPicPr>
            <a:picLocks noChangeAspect="1"/>
          </p:cNvPicPr>
          <p:nvPr/>
        </p:nvPicPr>
        <p:blipFill>
          <a:blip r:embed="rId7"/>
          <a:stretch>
            <a:fillRect/>
          </a:stretch>
        </p:blipFill>
        <p:spPr>
          <a:xfrm>
            <a:off x="5591945" y="548680"/>
            <a:ext cx="1955859" cy="248290"/>
          </a:xfrm>
          <a:prstGeom prst="rect">
            <a:avLst/>
          </a:prstGeom>
        </p:spPr>
      </p:pic>
      <p:pic>
        <p:nvPicPr>
          <p:cNvPr id="29" name="Picture 28"/>
          <p:cNvPicPr>
            <a:picLocks noChangeAspect="1"/>
          </p:cNvPicPr>
          <p:nvPr/>
        </p:nvPicPr>
        <p:blipFill>
          <a:blip r:embed="rId8"/>
          <a:stretch>
            <a:fillRect/>
          </a:stretch>
        </p:blipFill>
        <p:spPr>
          <a:xfrm>
            <a:off x="7752184" y="692697"/>
            <a:ext cx="2880320" cy="2181639"/>
          </a:xfrm>
          <a:prstGeom prst="rect">
            <a:avLst/>
          </a:prstGeom>
        </p:spPr>
      </p:pic>
      <p:pic>
        <p:nvPicPr>
          <p:cNvPr id="30" name="Picture 29"/>
          <p:cNvPicPr>
            <a:picLocks noChangeAspect="1"/>
          </p:cNvPicPr>
          <p:nvPr/>
        </p:nvPicPr>
        <p:blipFill>
          <a:blip r:embed="rId9"/>
          <a:stretch>
            <a:fillRect/>
          </a:stretch>
        </p:blipFill>
        <p:spPr>
          <a:xfrm>
            <a:off x="8715294" y="516076"/>
            <a:ext cx="1878315" cy="258192"/>
          </a:xfrm>
          <a:prstGeom prst="rect">
            <a:avLst/>
          </a:prstGeom>
        </p:spPr>
      </p:pic>
      <p:sp>
        <p:nvSpPr>
          <p:cNvPr id="31" name="TextBox 30"/>
          <p:cNvSpPr txBox="1"/>
          <p:nvPr/>
        </p:nvSpPr>
        <p:spPr>
          <a:xfrm>
            <a:off x="6161729" y="3600887"/>
            <a:ext cx="2801921" cy="338554"/>
          </a:xfrm>
          <a:prstGeom prst="rect">
            <a:avLst/>
          </a:prstGeom>
          <a:noFill/>
        </p:spPr>
        <p:txBody>
          <a:bodyPr wrap="none" rtlCol="0">
            <a:spAutoFit/>
          </a:bodyPr>
          <a:lstStyle/>
          <a:p>
            <a:r>
              <a:rPr lang="en-US" sz="1600" dirty="0">
                <a:latin typeface="Times New Roman" panose="02020603050405020304" pitchFamily="18" charset="0"/>
              </a:rPr>
              <a:t>Belle, PRL, 118, 111801 (2017)</a:t>
            </a:r>
          </a:p>
        </p:txBody>
      </p:sp>
      <p:sp>
        <p:nvSpPr>
          <p:cNvPr id="32" name="TextBox 31"/>
          <p:cNvSpPr txBox="1"/>
          <p:nvPr/>
        </p:nvSpPr>
        <p:spPr>
          <a:xfrm>
            <a:off x="1614298" y="3439850"/>
            <a:ext cx="4064159" cy="2246769"/>
          </a:xfrm>
          <a:prstGeom prst="rect">
            <a:avLst/>
          </a:prstGeom>
          <a:noFill/>
        </p:spPr>
        <p:txBody>
          <a:bodyPr wrap="square" rtlCol="0">
            <a:spAutoFit/>
          </a:bodyPr>
          <a:lstStyle/>
          <a:p>
            <a:pPr marL="342900" indent="-342900">
              <a:buFont typeface="Wingdings" panose="05000000000000000000" pitchFamily="2" charset="2"/>
              <a:buChar char="q"/>
            </a:pPr>
            <a:r>
              <a:rPr lang="en-US" dirty="0">
                <a:latin typeface="Times New Roman" panose="02020603050405020304" pitchFamily="18" charset="0"/>
              </a:rPr>
              <a:t>LHC</a:t>
            </a:r>
            <a:r>
              <a:rPr lang="en-US" i="1" dirty="0">
                <a:latin typeface="Times New Roman" panose="02020603050405020304" pitchFamily="18" charset="0"/>
              </a:rPr>
              <a:t>b</a:t>
            </a:r>
            <a:r>
              <a:rPr lang="en-US" dirty="0">
                <a:latin typeface="Times New Roman" panose="02020603050405020304" pitchFamily="18" charset="0"/>
              </a:rPr>
              <a:t> ATLAS, Belle show tension </a:t>
            </a:r>
            <a:br>
              <a:rPr lang="en-US" dirty="0">
                <a:latin typeface="Times New Roman" panose="02020603050405020304" pitchFamily="18" charset="0"/>
              </a:rPr>
            </a:br>
            <a:r>
              <a:rPr lang="en-US" dirty="0">
                <a:latin typeface="Times New Roman" panose="02020603050405020304" pitchFamily="18" charset="0"/>
              </a:rPr>
              <a:t>in P</a:t>
            </a:r>
            <a:r>
              <a:rPr lang="en-US" baseline="-25000" dirty="0">
                <a:latin typeface="Times New Roman" panose="02020603050405020304" pitchFamily="18" charset="0"/>
              </a:rPr>
              <a:t>5</a:t>
            </a:r>
            <a:r>
              <a:rPr lang="en-US" dirty="0">
                <a:latin typeface="Times New Roman" panose="02020603050405020304" pitchFamily="18" charset="0"/>
              </a:rPr>
              <a:t>’ with SM predictions.</a:t>
            </a:r>
          </a:p>
          <a:p>
            <a:pPr marL="342900" indent="-342900">
              <a:buFont typeface="Wingdings" panose="05000000000000000000" pitchFamily="2" charset="2"/>
              <a:buChar char="q"/>
            </a:pPr>
            <a:endParaRPr lang="en-US" dirty="0">
              <a:latin typeface="Times New Roman" panose="02020603050405020304" pitchFamily="18" charset="0"/>
            </a:endParaRPr>
          </a:p>
          <a:p>
            <a:pPr marL="342900" indent="-342900">
              <a:buFont typeface="Wingdings" panose="05000000000000000000" pitchFamily="2" charset="2"/>
              <a:buChar char="q"/>
            </a:pPr>
            <a:r>
              <a:rPr lang="en-US" dirty="0">
                <a:latin typeface="Times New Roman" panose="02020603050405020304" pitchFamily="18" charset="0"/>
              </a:rPr>
              <a:t>New analysis by Belle,</a:t>
            </a:r>
            <a:br>
              <a:rPr lang="en-US" dirty="0">
                <a:latin typeface="Times New Roman" panose="02020603050405020304" pitchFamily="18" charset="0"/>
              </a:rPr>
            </a:br>
            <a:r>
              <a:rPr lang="en-US" dirty="0">
                <a:latin typeface="Times New Roman" panose="02020603050405020304" pitchFamily="18" charset="0"/>
              </a:rPr>
              <a:t>separately for </a:t>
            </a:r>
            <a:r>
              <a:rPr lang="en-US" i="1" dirty="0">
                <a:latin typeface="Times New Roman" panose="02020603050405020304" pitchFamily="18" charset="0"/>
              </a:rPr>
              <a:t>e</a:t>
            </a:r>
            <a:r>
              <a:rPr lang="en-US" dirty="0">
                <a:latin typeface="Times New Roman" panose="02020603050405020304" pitchFamily="18" charset="0"/>
              </a:rPr>
              <a:t> and </a:t>
            </a:r>
            <a:r>
              <a:rPr lang="en-US" dirty="0">
                <a:latin typeface="Symbol" panose="05050102010706020507" pitchFamily="18" charset="2"/>
              </a:rPr>
              <a:t>m</a:t>
            </a:r>
            <a:r>
              <a:rPr lang="en-US" dirty="0">
                <a:latin typeface="Times New Roman" panose="02020603050405020304" pitchFamily="18" charset="0"/>
              </a:rPr>
              <a:t>!</a:t>
            </a:r>
            <a:br>
              <a:rPr lang="en-US" dirty="0">
                <a:latin typeface="Times New Roman" panose="02020603050405020304" pitchFamily="18" charset="0"/>
              </a:rPr>
            </a:br>
            <a:r>
              <a:rPr lang="en-US" dirty="0">
                <a:solidFill>
                  <a:srgbClr val="FF0000"/>
                </a:solidFill>
                <a:latin typeface="Times New Roman" panose="02020603050405020304" pitchFamily="18" charset="0"/>
              </a:rPr>
              <a:t>2.6</a:t>
            </a:r>
            <a:r>
              <a:rPr lang="en-US" dirty="0">
                <a:solidFill>
                  <a:srgbClr val="FF0000"/>
                </a:solidFill>
                <a:latin typeface="Symbol" panose="05050102010706020507" pitchFamily="18" charset="2"/>
              </a:rPr>
              <a:t>s</a:t>
            </a:r>
            <a:r>
              <a:rPr lang="en-US" dirty="0">
                <a:solidFill>
                  <a:srgbClr val="FF0000"/>
                </a:solidFill>
                <a:latin typeface="Times New Roman" panose="02020603050405020304" pitchFamily="18" charset="0"/>
              </a:rPr>
              <a:t> deviation for K*</a:t>
            </a:r>
            <a:r>
              <a:rPr lang="en-US" dirty="0">
                <a:solidFill>
                  <a:srgbClr val="FF0000"/>
                </a:solidFill>
                <a:latin typeface="Symbol" panose="05050102010706020507" pitchFamily="18" charset="2"/>
              </a:rPr>
              <a:t>mm</a:t>
            </a:r>
            <a:r>
              <a:rPr lang="en-US" dirty="0">
                <a:solidFill>
                  <a:srgbClr val="FF0000"/>
                </a:solidFill>
                <a:latin typeface="Times New Roman" panose="02020603050405020304" pitchFamily="18" charset="0"/>
              </a:rPr>
              <a:t/>
            </a:r>
            <a:br>
              <a:rPr lang="en-US" dirty="0">
                <a:solidFill>
                  <a:srgbClr val="FF0000"/>
                </a:solidFill>
                <a:latin typeface="Times New Roman" panose="02020603050405020304" pitchFamily="18" charset="0"/>
              </a:rPr>
            </a:br>
            <a:r>
              <a:rPr lang="en-US" dirty="0">
                <a:solidFill>
                  <a:srgbClr val="FF0000"/>
                </a:solidFill>
                <a:latin typeface="Times New Roman" panose="02020603050405020304" pitchFamily="18" charset="0"/>
              </a:rPr>
              <a:t>1.1</a:t>
            </a:r>
            <a:r>
              <a:rPr lang="en-US" dirty="0">
                <a:solidFill>
                  <a:srgbClr val="FF0000"/>
                </a:solidFill>
                <a:latin typeface="Symbol" panose="05050102010706020507" pitchFamily="18" charset="2"/>
              </a:rPr>
              <a:t>s</a:t>
            </a:r>
            <a:r>
              <a:rPr lang="en-US" dirty="0">
                <a:solidFill>
                  <a:srgbClr val="FF0000"/>
                </a:solidFill>
                <a:latin typeface="Times New Roman" panose="02020603050405020304" pitchFamily="18" charset="0"/>
              </a:rPr>
              <a:t> deviation for K*</a:t>
            </a:r>
            <a:r>
              <a:rPr lang="en-US" i="1" dirty="0" err="1">
                <a:solidFill>
                  <a:srgbClr val="FF0000"/>
                </a:solidFill>
                <a:latin typeface="Times New Roman" panose="02020603050405020304" pitchFamily="18" charset="0"/>
              </a:rPr>
              <a:t>ee</a:t>
            </a:r>
            <a:endParaRPr lang="en-US" i="1" dirty="0">
              <a:solidFill>
                <a:srgbClr val="FF0000"/>
              </a:solidFill>
              <a:latin typeface="Times New Roman" panose="02020603050405020304" pitchFamily="18" charset="0"/>
            </a:endParaRPr>
          </a:p>
        </p:txBody>
      </p:sp>
      <p:sp>
        <p:nvSpPr>
          <p:cNvPr id="34" name="Oval 33"/>
          <p:cNvSpPr/>
          <p:nvPr/>
        </p:nvSpPr>
        <p:spPr>
          <a:xfrm>
            <a:off x="6078197" y="4671152"/>
            <a:ext cx="899321" cy="12265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V="1">
            <a:off x="4513883" y="5122565"/>
            <a:ext cx="1634884" cy="2935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40"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Tree>
    <p:extLst>
      <p:ext uri="{BB962C8B-B14F-4D97-AF65-F5344CB8AC3E}">
        <p14:creationId xmlns:p14="http://schemas.microsoft.com/office/powerpoint/2010/main" val="82990243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4647" y="4369954"/>
            <a:ext cx="2742687" cy="1625042"/>
          </a:xfrm>
          <a:prstGeom prst="rect">
            <a:avLst/>
          </a:prstGeom>
        </p:spPr>
      </p:pic>
      <p:sp>
        <p:nvSpPr>
          <p:cNvPr id="2" name="Title 1"/>
          <p:cNvSpPr>
            <a:spLocks noGrp="1"/>
          </p:cNvSpPr>
          <p:nvPr>
            <p:ph type="title"/>
          </p:nvPr>
        </p:nvSpPr>
        <p:spPr>
          <a:xfrm>
            <a:off x="1746744" y="306874"/>
            <a:ext cx="3145550" cy="695457"/>
          </a:xfrm>
        </p:spPr>
        <p:txBody>
          <a:bodyPr>
            <a:noAutofit/>
          </a:bodyPr>
          <a:lstStyle/>
          <a:p>
            <a:r>
              <a:rPr lang="en-US" sz="3600" b="1" dirty="0">
                <a:solidFill>
                  <a:srgbClr val="C00000"/>
                </a:solidFill>
              </a:rPr>
              <a:t>B</a:t>
            </a:r>
            <a:r>
              <a:rPr lang="en-US" sz="3600" b="1" baseline="-25000" dirty="0">
                <a:solidFill>
                  <a:srgbClr val="C00000"/>
                </a:solidFill>
              </a:rPr>
              <a:t>(s)</a:t>
            </a:r>
            <a:r>
              <a:rPr lang="en-US" sz="3600" b="1" dirty="0">
                <a:solidFill>
                  <a:srgbClr val="C00000"/>
                </a:solidFill>
                <a:sym typeface="Wingdings" panose="05000000000000000000" pitchFamily="2" charset="2"/>
              </a:rPr>
              <a:t></a:t>
            </a:r>
            <a:r>
              <a:rPr lang="en-US" sz="3600" b="1" dirty="0" err="1">
                <a:solidFill>
                  <a:srgbClr val="C00000"/>
                </a:solidFill>
                <a:latin typeface="Symbol" panose="05050102010706020507" pitchFamily="18" charset="2"/>
                <a:sym typeface="Wingdings" panose="05000000000000000000" pitchFamily="2" charset="2"/>
              </a:rPr>
              <a:t>m</a:t>
            </a:r>
            <a:r>
              <a:rPr lang="en-US" sz="3600" b="1" baseline="30000" dirty="0" err="1">
                <a:solidFill>
                  <a:srgbClr val="C00000"/>
                </a:solidFill>
                <a:latin typeface="Symbol" panose="05050102010706020507" pitchFamily="18" charset="2"/>
                <a:sym typeface="Wingdings" panose="05000000000000000000" pitchFamily="2" charset="2"/>
              </a:rPr>
              <a:t>+</a:t>
            </a:r>
            <a:r>
              <a:rPr lang="en-US" sz="3600" b="1" dirty="0" err="1">
                <a:solidFill>
                  <a:srgbClr val="C00000"/>
                </a:solidFill>
                <a:latin typeface="Symbol" panose="05050102010706020507" pitchFamily="18" charset="2"/>
                <a:sym typeface="Wingdings" panose="05000000000000000000" pitchFamily="2" charset="2"/>
              </a:rPr>
              <a:t>m</a:t>
            </a:r>
            <a:r>
              <a:rPr lang="en-US" sz="3600" b="1" baseline="30000" dirty="0">
                <a:solidFill>
                  <a:srgbClr val="C00000"/>
                </a:solidFill>
                <a:latin typeface="Symbol" panose="05050102010706020507" pitchFamily="18" charset="2"/>
                <a:sym typeface="Wingdings" panose="05000000000000000000" pitchFamily="2" charset="2"/>
              </a:rPr>
              <a:t>-</a:t>
            </a:r>
            <a:endParaRPr lang="en-US" sz="3600" b="1" baseline="30000" dirty="0">
              <a:solidFill>
                <a:srgbClr val="C00000"/>
              </a:solidFill>
              <a:latin typeface="Symbol" panose="05050102010706020507" pitchFamily="18" charset="2"/>
            </a:endParaRPr>
          </a:p>
        </p:txBody>
      </p:sp>
      <p:sp>
        <p:nvSpPr>
          <p:cNvPr id="3" name="Content Placeholder 2"/>
          <p:cNvSpPr>
            <a:spLocks noGrp="1"/>
          </p:cNvSpPr>
          <p:nvPr>
            <p:ph idx="1"/>
          </p:nvPr>
        </p:nvSpPr>
        <p:spPr>
          <a:xfrm>
            <a:off x="1524002" y="1409985"/>
            <a:ext cx="4062605" cy="4590766"/>
          </a:xfrm>
        </p:spPr>
        <p:txBody>
          <a:bodyPr>
            <a:normAutofit/>
          </a:bodyPr>
          <a:lstStyle/>
          <a:p>
            <a:pPr marL="130969" indent="-130969">
              <a:spcBef>
                <a:spcPts val="450"/>
              </a:spcBef>
            </a:pPr>
            <a:r>
              <a:rPr lang="en-US" sz="1650" b="1" dirty="0">
                <a:solidFill>
                  <a:srgbClr val="FF0000"/>
                </a:solidFill>
              </a:rPr>
              <a:t>Highly suppressed in the SM.</a:t>
            </a:r>
          </a:p>
          <a:p>
            <a:pPr>
              <a:spcBef>
                <a:spcPts val="450"/>
              </a:spcBef>
            </a:pPr>
            <a:endParaRPr lang="en-US" sz="1800" dirty="0"/>
          </a:p>
          <a:p>
            <a:pPr marL="0" indent="0">
              <a:spcBef>
                <a:spcPts val="450"/>
              </a:spcBef>
              <a:buNone/>
            </a:pP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endParaRPr lang="en-US" sz="1800" dirty="0"/>
          </a:p>
        </p:txBody>
      </p:sp>
      <p:graphicFrame>
        <p:nvGraphicFramePr>
          <p:cNvPr id="7" name="Object 6"/>
          <p:cNvGraphicFramePr>
            <a:graphicFrameLocks noChangeAspect="1"/>
          </p:cNvGraphicFramePr>
          <p:nvPr>
            <p:extLst/>
          </p:nvPr>
        </p:nvGraphicFramePr>
        <p:xfrm>
          <a:off x="1820003" y="2277615"/>
          <a:ext cx="2545025" cy="506340"/>
        </p:xfrm>
        <a:graphic>
          <a:graphicData uri="http://schemas.openxmlformats.org/presentationml/2006/ole">
            <mc:AlternateContent xmlns:mc="http://schemas.openxmlformats.org/markup-compatibility/2006">
              <mc:Choice xmlns:v="urn:schemas-microsoft-com:vml" Requires="v">
                <p:oleObj spid="_x0000_s10392" name="Equation" r:id="rId5" imgW="2425680" imgH="482400" progId="Equation.DSMT4">
                  <p:embed/>
                </p:oleObj>
              </mc:Choice>
              <mc:Fallback>
                <p:oleObj name="Equation" r:id="rId5" imgW="2425680" imgH="482400" progId="Equation.DSMT4">
                  <p:embed/>
                  <p:pic>
                    <p:nvPicPr>
                      <p:cNvPr id="0" name=""/>
                      <p:cNvPicPr/>
                      <p:nvPr/>
                    </p:nvPicPr>
                    <p:blipFill>
                      <a:blip r:embed="rId6"/>
                      <a:stretch>
                        <a:fillRect/>
                      </a:stretch>
                    </p:blipFill>
                    <p:spPr>
                      <a:xfrm>
                        <a:off x="1820003" y="2277615"/>
                        <a:ext cx="2545025" cy="506340"/>
                      </a:xfrm>
                      <a:prstGeom prst="rect">
                        <a:avLst/>
                      </a:prstGeom>
                    </p:spPr>
                  </p:pic>
                </p:oleObj>
              </mc:Fallback>
            </mc:AlternateContent>
          </a:graphicData>
        </a:graphic>
      </p:graphicFrame>
      <p:pic>
        <p:nvPicPr>
          <p:cNvPr id="9" name="Picture 8"/>
          <p:cNvPicPr>
            <a:picLocks noChangeAspect="1"/>
          </p:cNvPicPr>
          <p:nvPr/>
        </p:nvPicPr>
        <p:blipFill>
          <a:blip r:embed="rId7"/>
          <a:stretch>
            <a:fillRect/>
          </a:stretch>
        </p:blipFill>
        <p:spPr>
          <a:xfrm>
            <a:off x="3499009" y="4384697"/>
            <a:ext cx="1027409" cy="126136"/>
          </a:xfrm>
          <a:prstGeom prst="rect">
            <a:avLst/>
          </a:prstGeom>
        </p:spPr>
      </p:pic>
      <p:sp>
        <p:nvSpPr>
          <p:cNvPr id="15" name="Rectangle 14"/>
          <p:cNvSpPr/>
          <p:nvPr/>
        </p:nvSpPr>
        <p:spPr>
          <a:xfrm>
            <a:off x="2817712" y="2795624"/>
            <a:ext cx="2255746" cy="230832"/>
          </a:xfrm>
          <a:prstGeom prst="rect">
            <a:avLst/>
          </a:prstGeom>
        </p:spPr>
        <p:txBody>
          <a:bodyPr wrap="none">
            <a:spAutoFit/>
          </a:bodyPr>
          <a:lstStyle/>
          <a:p>
            <a:r>
              <a:rPr lang="en-US" sz="900" dirty="0"/>
              <a:t>[</a:t>
            </a:r>
            <a:r>
              <a:rPr lang="en-US" sz="900" dirty="0" err="1"/>
              <a:t>Bobeth</a:t>
            </a:r>
            <a:r>
              <a:rPr lang="en-US" sz="900" dirty="0"/>
              <a:t> et. al, PRL112, 101801 (2014)]: </a:t>
            </a:r>
          </a:p>
        </p:txBody>
      </p:sp>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53361" t="44741"/>
          <a:stretch/>
        </p:blipFill>
        <p:spPr>
          <a:xfrm>
            <a:off x="1639568" y="3375738"/>
            <a:ext cx="1598983" cy="636178"/>
          </a:xfrm>
          <a:prstGeom prst="rect">
            <a:avLst/>
          </a:prstGeom>
        </p:spPr>
      </p:pic>
      <p:sp>
        <p:nvSpPr>
          <p:cNvPr id="22" name="Rectangle 21"/>
          <p:cNvSpPr/>
          <p:nvPr/>
        </p:nvSpPr>
        <p:spPr>
          <a:xfrm>
            <a:off x="1524000" y="4011917"/>
            <a:ext cx="3368294" cy="346249"/>
          </a:xfrm>
          <a:prstGeom prst="rect">
            <a:avLst/>
          </a:prstGeom>
        </p:spPr>
        <p:txBody>
          <a:bodyPr wrap="none">
            <a:spAutoFit/>
          </a:bodyPr>
          <a:lstStyle/>
          <a:p>
            <a:pPr marL="130969" indent="-130969">
              <a:spcBef>
                <a:spcPts val="0"/>
              </a:spcBef>
              <a:buFont typeface="Arial" panose="020B0604020202020204" pitchFamily="34" charset="0"/>
              <a:buChar char="•"/>
            </a:pPr>
            <a:r>
              <a:rPr lang="en-US" sz="1650" b="1" dirty="0">
                <a:solidFill>
                  <a:srgbClr val="FF0000"/>
                </a:solidFill>
                <a:latin typeface="Times New Roman" panose="02020603050405020304" pitchFamily="18" charset="0"/>
                <a:cs typeface="Times New Roman" panose="02020603050405020304" pitchFamily="18" charset="0"/>
              </a:rPr>
              <a:t>Ratio of BFs stringent test for NP.</a:t>
            </a:r>
          </a:p>
        </p:txBody>
      </p:sp>
      <p:sp>
        <p:nvSpPr>
          <p:cNvPr id="24" name="Rectangle 23"/>
          <p:cNvSpPr/>
          <p:nvPr/>
        </p:nvSpPr>
        <p:spPr>
          <a:xfrm>
            <a:off x="1484918" y="3043379"/>
            <a:ext cx="2713111" cy="323165"/>
          </a:xfrm>
          <a:prstGeom prst="rect">
            <a:avLst/>
          </a:prstGeom>
        </p:spPr>
        <p:txBody>
          <a:bodyPr wrap="square">
            <a:spAutoFit/>
          </a:bodyPr>
          <a:lstStyle/>
          <a:p>
            <a:pPr marL="130969" indent="-130969">
              <a:buFont typeface="Arial" panose="020B0604020202020204" pitchFamily="34" charset="0"/>
              <a:buChar char="•"/>
            </a:pPr>
            <a:r>
              <a:rPr lang="en-US" sz="1500" b="1" dirty="0">
                <a:solidFill>
                  <a:srgbClr val="FF0000"/>
                </a:solidFill>
                <a:latin typeface="Times New Roman" panose="02020603050405020304" pitchFamily="18" charset="0"/>
                <a:cs typeface="Times New Roman" panose="02020603050405020304" pitchFamily="18" charset="0"/>
              </a:rPr>
              <a:t>Sensitive to NP in C</a:t>
            </a:r>
            <a:r>
              <a:rPr lang="en-US" sz="1500" b="1" baseline="-25000" dirty="0">
                <a:solidFill>
                  <a:srgbClr val="FF0000"/>
                </a:solidFill>
                <a:latin typeface="Times New Roman" panose="02020603050405020304" pitchFamily="18" charset="0"/>
                <a:cs typeface="Times New Roman" panose="02020603050405020304" pitchFamily="18" charset="0"/>
              </a:rPr>
              <a:t>10</a:t>
            </a:r>
            <a:r>
              <a:rPr lang="en-US" sz="1500" b="1" dirty="0">
                <a:solidFill>
                  <a:srgbClr val="FF0000"/>
                </a:solidFill>
                <a:latin typeface="Times New Roman" panose="02020603050405020304" pitchFamily="18" charset="0"/>
                <a:cs typeface="Times New Roman" panose="02020603050405020304" pitchFamily="18" charset="0"/>
              </a:rPr>
              <a:t> &amp; C</a:t>
            </a:r>
            <a:r>
              <a:rPr lang="en-US" sz="1500" b="1" baseline="-25000" dirty="0">
                <a:solidFill>
                  <a:srgbClr val="FF0000"/>
                </a:solidFill>
                <a:latin typeface="Times New Roman" panose="02020603050405020304" pitchFamily="18" charset="0"/>
                <a:cs typeface="Times New Roman" panose="02020603050405020304" pitchFamily="18" charset="0"/>
              </a:rPr>
              <a:t>S,P </a:t>
            </a:r>
            <a:r>
              <a:rPr lang="en-US" sz="1500" b="1" dirty="0">
                <a:solidFill>
                  <a:srgbClr val="FF0000"/>
                </a:solidFill>
                <a:latin typeface="Times New Roman" panose="02020603050405020304" pitchFamily="18" charset="0"/>
                <a:cs typeface="Times New Roman" panose="02020603050405020304" pitchFamily="18" charset="0"/>
              </a:rPr>
              <a:t>.</a:t>
            </a:r>
          </a:p>
        </p:txBody>
      </p:sp>
      <p:pic>
        <p:nvPicPr>
          <p:cNvPr id="37" name="Picture 36"/>
          <p:cNvPicPr>
            <a:picLocks noChangeAspect="1"/>
          </p:cNvPicPr>
          <p:nvPr/>
        </p:nvPicPr>
        <p:blipFill rotWithShape="1">
          <a:blip r:embed="rId8">
            <a:extLst>
              <a:ext uri="{28A0092B-C50C-407E-A947-70E740481C1C}">
                <a14:useLocalDpi xmlns:a14="http://schemas.microsoft.com/office/drawing/2010/main" val="0"/>
              </a:ext>
            </a:extLst>
          </a:blip>
          <a:srcRect t="47597" r="54480"/>
          <a:stretch/>
        </p:blipFill>
        <p:spPr>
          <a:xfrm>
            <a:off x="1524002" y="1716299"/>
            <a:ext cx="1452035" cy="561317"/>
          </a:xfrm>
          <a:prstGeom prst="rect">
            <a:avLst/>
          </a:prstGeom>
        </p:spPr>
      </p:pic>
      <p:pic>
        <p:nvPicPr>
          <p:cNvPr id="38" name="Picture 37"/>
          <p:cNvPicPr>
            <a:picLocks noChangeAspect="1"/>
          </p:cNvPicPr>
          <p:nvPr/>
        </p:nvPicPr>
        <p:blipFill rotWithShape="1">
          <a:blip r:embed="rId8">
            <a:extLst>
              <a:ext uri="{28A0092B-C50C-407E-A947-70E740481C1C}">
                <a14:useLocalDpi xmlns:a14="http://schemas.microsoft.com/office/drawing/2010/main" val="0"/>
              </a:ext>
            </a:extLst>
          </a:blip>
          <a:srcRect t="-1516" r="51299" b="55976"/>
          <a:stretch/>
        </p:blipFill>
        <p:spPr>
          <a:xfrm>
            <a:off x="3032725" y="1751975"/>
            <a:ext cx="1562935" cy="490769"/>
          </a:xfrm>
          <a:prstGeom prst="rect">
            <a:avLst/>
          </a:prstGeom>
        </p:spPr>
      </p:pic>
      <p:pic>
        <p:nvPicPr>
          <p:cNvPr id="41" name="Picture 40"/>
          <p:cNvPicPr>
            <a:picLocks noChangeAspect="1"/>
          </p:cNvPicPr>
          <p:nvPr/>
        </p:nvPicPr>
        <p:blipFill rotWithShape="1">
          <a:blip r:embed="rId8">
            <a:extLst>
              <a:ext uri="{28A0092B-C50C-407E-A947-70E740481C1C}">
                <a14:useLocalDpi xmlns:a14="http://schemas.microsoft.com/office/drawing/2010/main" val="0"/>
              </a:ext>
            </a:extLst>
          </a:blip>
          <a:srcRect l="49477" t="-1516" b="53606"/>
          <a:stretch/>
        </p:blipFill>
        <p:spPr>
          <a:xfrm>
            <a:off x="3014900" y="3434111"/>
            <a:ext cx="1529872" cy="48715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287" y="1091625"/>
            <a:ext cx="4994727" cy="3384663"/>
          </a:xfrm>
          <a:prstGeom prst="rect">
            <a:avLst/>
          </a:prstGeom>
        </p:spPr>
      </p:pic>
      <p:sp>
        <p:nvSpPr>
          <p:cNvPr id="16" name="Footer Placeholder 3"/>
          <p:cNvSpPr txBox="1">
            <a:spLocks/>
          </p:cNvSpPr>
          <p:nvPr/>
        </p:nvSpPr>
        <p:spPr bwMode="auto">
          <a:xfrm>
            <a:off x="8198780" y="537665"/>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18"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19"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5" name="Slide Number Placeholder 4"/>
          <p:cNvSpPr>
            <a:spLocks noGrp="1"/>
          </p:cNvSpPr>
          <p:nvPr>
            <p:ph type="sldNum" sz="quarter" idx="10"/>
          </p:nvPr>
        </p:nvSpPr>
        <p:spPr/>
        <p:txBody>
          <a:bodyPr/>
          <a:lstStyle/>
          <a:p>
            <a:pPr>
              <a:defRPr/>
            </a:pPr>
            <a:fld id="{D2762E48-1EA4-184C-B98B-E8AB950FD816}" type="slidenum">
              <a:rPr lang="en-US" altLang="x-none" smtClean="0"/>
              <a:pPr>
                <a:defRPr/>
              </a:pPr>
              <a:t>98</a:t>
            </a:fld>
            <a:endParaRPr lang="en-US" altLang="x-none"/>
          </a:p>
        </p:txBody>
      </p:sp>
    </p:spTree>
    <p:extLst>
      <p:ext uri="{BB962C8B-B14F-4D97-AF65-F5344CB8AC3E}">
        <p14:creationId xmlns:p14="http://schemas.microsoft.com/office/powerpoint/2010/main" val="188837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4647" y="4369954"/>
            <a:ext cx="2742687" cy="1625042"/>
          </a:xfrm>
          <a:prstGeom prst="rect">
            <a:avLst/>
          </a:prstGeom>
        </p:spPr>
      </p:pic>
      <p:sp>
        <p:nvSpPr>
          <p:cNvPr id="3" name="Content Placeholder 2"/>
          <p:cNvSpPr>
            <a:spLocks noGrp="1"/>
          </p:cNvSpPr>
          <p:nvPr>
            <p:ph idx="1"/>
          </p:nvPr>
        </p:nvSpPr>
        <p:spPr>
          <a:xfrm>
            <a:off x="1524002" y="1409985"/>
            <a:ext cx="4062605" cy="4590766"/>
          </a:xfrm>
        </p:spPr>
        <p:txBody>
          <a:bodyPr>
            <a:normAutofit/>
          </a:bodyPr>
          <a:lstStyle/>
          <a:p>
            <a:pPr marL="130969" indent="-130969">
              <a:spcBef>
                <a:spcPts val="450"/>
              </a:spcBef>
            </a:pPr>
            <a:r>
              <a:rPr lang="en-US" sz="1650" b="1" dirty="0">
                <a:solidFill>
                  <a:srgbClr val="FF0000"/>
                </a:solidFill>
              </a:rPr>
              <a:t>Highly suppressed in the SM.</a:t>
            </a:r>
          </a:p>
          <a:p>
            <a:pPr>
              <a:spcBef>
                <a:spcPts val="450"/>
              </a:spcBef>
            </a:pPr>
            <a:endParaRPr lang="en-US" sz="1800" dirty="0"/>
          </a:p>
          <a:p>
            <a:pPr marL="0" indent="0">
              <a:spcBef>
                <a:spcPts val="450"/>
              </a:spcBef>
              <a:buNone/>
            </a:pP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endParaRPr lang="en-US" sz="1800" dirty="0"/>
          </a:p>
        </p:txBody>
      </p:sp>
      <p:graphicFrame>
        <p:nvGraphicFramePr>
          <p:cNvPr id="7" name="Object 6"/>
          <p:cNvGraphicFramePr>
            <a:graphicFrameLocks noChangeAspect="1"/>
          </p:cNvGraphicFramePr>
          <p:nvPr>
            <p:extLst/>
          </p:nvPr>
        </p:nvGraphicFramePr>
        <p:xfrm>
          <a:off x="1820003" y="2277615"/>
          <a:ext cx="2545025" cy="506340"/>
        </p:xfrm>
        <a:graphic>
          <a:graphicData uri="http://schemas.openxmlformats.org/presentationml/2006/ole">
            <mc:AlternateContent xmlns:mc="http://schemas.openxmlformats.org/markup-compatibility/2006">
              <mc:Choice xmlns:v="urn:schemas-microsoft-com:vml" Requires="v">
                <p:oleObj spid="_x0000_s12156" name="Equation" r:id="rId5" imgW="2425680" imgH="482400" progId="Equation.DSMT4">
                  <p:embed/>
                </p:oleObj>
              </mc:Choice>
              <mc:Fallback>
                <p:oleObj name="Equation" r:id="rId5" imgW="2425680" imgH="482400" progId="Equation.DSMT4">
                  <p:embed/>
                  <p:pic>
                    <p:nvPicPr>
                      <p:cNvPr id="0" name=""/>
                      <p:cNvPicPr/>
                      <p:nvPr/>
                    </p:nvPicPr>
                    <p:blipFill>
                      <a:blip r:embed="rId6"/>
                      <a:stretch>
                        <a:fillRect/>
                      </a:stretch>
                    </p:blipFill>
                    <p:spPr>
                      <a:xfrm>
                        <a:off x="1820003" y="2277615"/>
                        <a:ext cx="2545025" cy="506340"/>
                      </a:xfrm>
                      <a:prstGeom prst="rect">
                        <a:avLst/>
                      </a:prstGeom>
                    </p:spPr>
                  </p:pic>
                </p:oleObj>
              </mc:Fallback>
            </mc:AlternateContent>
          </a:graphicData>
        </a:graphic>
      </p:graphicFrame>
      <p:pic>
        <p:nvPicPr>
          <p:cNvPr id="9" name="Picture 8"/>
          <p:cNvPicPr>
            <a:picLocks noChangeAspect="1"/>
          </p:cNvPicPr>
          <p:nvPr/>
        </p:nvPicPr>
        <p:blipFill>
          <a:blip r:embed="rId7"/>
          <a:stretch>
            <a:fillRect/>
          </a:stretch>
        </p:blipFill>
        <p:spPr>
          <a:xfrm>
            <a:off x="3499009" y="4384697"/>
            <a:ext cx="1027409" cy="126136"/>
          </a:xfrm>
          <a:prstGeom prst="rect">
            <a:avLst/>
          </a:prstGeom>
        </p:spPr>
      </p:pic>
      <p:sp>
        <p:nvSpPr>
          <p:cNvPr id="15" name="Rectangle 14"/>
          <p:cNvSpPr/>
          <p:nvPr/>
        </p:nvSpPr>
        <p:spPr>
          <a:xfrm>
            <a:off x="2817712" y="2795624"/>
            <a:ext cx="2255746" cy="230832"/>
          </a:xfrm>
          <a:prstGeom prst="rect">
            <a:avLst/>
          </a:prstGeom>
        </p:spPr>
        <p:txBody>
          <a:bodyPr wrap="none">
            <a:spAutoFit/>
          </a:bodyPr>
          <a:lstStyle/>
          <a:p>
            <a:r>
              <a:rPr lang="en-US" sz="900" dirty="0"/>
              <a:t>[</a:t>
            </a:r>
            <a:r>
              <a:rPr lang="en-US" sz="900" dirty="0" err="1"/>
              <a:t>Bobeth</a:t>
            </a:r>
            <a:r>
              <a:rPr lang="en-US" sz="900" dirty="0"/>
              <a:t> et. al, PRL112, 101801 (2014)]: </a:t>
            </a:r>
          </a:p>
        </p:txBody>
      </p:sp>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53361" t="44741"/>
          <a:stretch/>
        </p:blipFill>
        <p:spPr>
          <a:xfrm>
            <a:off x="1639568" y="3375738"/>
            <a:ext cx="1598983" cy="636178"/>
          </a:xfrm>
          <a:prstGeom prst="rect">
            <a:avLst/>
          </a:prstGeom>
        </p:spPr>
      </p:pic>
      <p:sp>
        <p:nvSpPr>
          <p:cNvPr id="22" name="Rectangle 21"/>
          <p:cNvSpPr/>
          <p:nvPr/>
        </p:nvSpPr>
        <p:spPr>
          <a:xfrm>
            <a:off x="1524000" y="4011917"/>
            <a:ext cx="3368294" cy="346249"/>
          </a:xfrm>
          <a:prstGeom prst="rect">
            <a:avLst/>
          </a:prstGeom>
        </p:spPr>
        <p:txBody>
          <a:bodyPr wrap="none">
            <a:spAutoFit/>
          </a:bodyPr>
          <a:lstStyle/>
          <a:p>
            <a:pPr marL="130969" indent="-130969">
              <a:spcBef>
                <a:spcPts val="0"/>
              </a:spcBef>
              <a:buFont typeface="Arial" panose="020B0604020202020204" pitchFamily="34" charset="0"/>
              <a:buChar char="•"/>
            </a:pPr>
            <a:r>
              <a:rPr lang="en-US" sz="1650" b="1" dirty="0">
                <a:solidFill>
                  <a:srgbClr val="FF0000"/>
                </a:solidFill>
                <a:latin typeface="Times New Roman" panose="02020603050405020304" pitchFamily="18" charset="0"/>
                <a:cs typeface="Times New Roman" panose="02020603050405020304" pitchFamily="18" charset="0"/>
              </a:rPr>
              <a:t>Ratio of BFs stringent test for NP.</a:t>
            </a:r>
          </a:p>
        </p:txBody>
      </p:sp>
      <p:sp>
        <p:nvSpPr>
          <p:cNvPr id="24" name="Rectangle 23"/>
          <p:cNvSpPr/>
          <p:nvPr/>
        </p:nvSpPr>
        <p:spPr>
          <a:xfrm>
            <a:off x="1484918" y="3043379"/>
            <a:ext cx="2713111" cy="323165"/>
          </a:xfrm>
          <a:prstGeom prst="rect">
            <a:avLst/>
          </a:prstGeom>
        </p:spPr>
        <p:txBody>
          <a:bodyPr wrap="square">
            <a:spAutoFit/>
          </a:bodyPr>
          <a:lstStyle/>
          <a:p>
            <a:pPr marL="130969" indent="-130969">
              <a:buFont typeface="Arial" panose="020B0604020202020204" pitchFamily="34" charset="0"/>
              <a:buChar char="•"/>
            </a:pPr>
            <a:r>
              <a:rPr lang="en-US" sz="1500" b="1" dirty="0">
                <a:solidFill>
                  <a:srgbClr val="FF0000"/>
                </a:solidFill>
                <a:latin typeface="Times New Roman" panose="02020603050405020304" pitchFamily="18" charset="0"/>
                <a:cs typeface="Times New Roman" panose="02020603050405020304" pitchFamily="18" charset="0"/>
              </a:rPr>
              <a:t>Sensitive to NP in C</a:t>
            </a:r>
            <a:r>
              <a:rPr lang="en-US" sz="1500" b="1" baseline="-25000" dirty="0">
                <a:solidFill>
                  <a:srgbClr val="FF0000"/>
                </a:solidFill>
                <a:latin typeface="Times New Roman" panose="02020603050405020304" pitchFamily="18" charset="0"/>
                <a:cs typeface="Times New Roman" panose="02020603050405020304" pitchFamily="18" charset="0"/>
              </a:rPr>
              <a:t>10</a:t>
            </a:r>
            <a:r>
              <a:rPr lang="en-US" sz="1500" b="1" dirty="0">
                <a:solidFill>
                  <a:srgbClr val="FF0000"/>
                </a:solidFill>
                <a:latin typeface="Times New Roman" panose="02020603050405020304" pitchFamily="18" charset="0"/>
                <a:cs typeface="Times New Roman" panose="02020603050405020304" pitchFamily="18" charset="0"/>
              </a:rPr>
              <a:t> &amp; C</a:t>
            </a:r>
            <a:r>
              <a:rPr lang="en-US" sz="1500" b="1" baseline="-25000" dirty="0">
                <a:solidFill>
                  <a:srgbClr val="FF0000"/>
                </a:solidFill>
                <a:latin typeface="Times New Roman" panose="02020603050405020304" pitchFamily="18" charset="0"/>
                <a:cs typeface="Times New Roman" panose="02020603050405020304" pitchFamily="18" charset="0"/>
              </a:rPr>
              <a:t>S,P </a:t>
            </a:r>
            <a:r>
              <a:rPr lang="en-US" sz="1500" b="1" dirty="0">
                <a:solidFill>
                  <a:srgbClr val="FF0000"/>
                </a:solidFill>
                <a:latin typeface="Times New Roman" panose="02020603050405020304" pitchFamily="18" charset="0"/>
                <a:cs typeface="Times New Roman" panose="02020603050405020304" pitchFamily="18" charset="0"/>
              </a:rPr>
              <a:t>.</a:t>
            </a:r>
          </a:p>
        </p:txBody>
      </p:sp>
      <p:grpSp>
        <p:nvGrpSpPr>
          <p:cNvPr id="5" name="Group 4"/>
          <p:cNvGrpSpPr/>
          <p:nvPr/>
        </p:nvGrpSpPr>
        <p:grpSpPr>
          <a:xfrm>
            <a:off x="5538394" y="826255"/>
            <a:ext cx="5129607" cy="3479400"/>
            <a:chOff x="5352524" y="-41327"/>
            <a:chExt cx="6839476" cy="4639200"/>
          </a:xfrm>
        </p:grpSpPr>
        <p:sp>
          <p:nvSpPr>
            <p:cNvPr id="8" name="TextBox 7"/>
            <p:cNvSpPr txBox="1"/>
            <p:nvPr/>
          </p:nvSpPr>
          <p:spPr>
            <a:xfrm>
              <a:off x="5367064" y="-41327"/>
              <a:ext cx="2926443" cy="615553"/>
            </a:xfrm>
            <a:prstGeom prst="rect">
              <a:avLst/>
            </a:prstGeom>
            <a:noFill/>
          </p:spPr>
          <p:txBody>
            <a:bodyPr wrap="none" rtlCol="0">
              <a:spAutoFit/>
            </a:bodyPr>
            <a:lstStyle/>
            <a:p>
              <a:r>
                <a:rPr lang="en-US" sz="2400" b="1" dirty="0">
                  <a:solidFill>
                    <a:srgbClr val="0000FF"/>
                  </a:solidFill>
                  <a:latin typeface="Times New Roman" panose="02020603050405020304" pitchFamily="18" charset="0"/>
                </a:rPr>
                <a:t>Recent updates</a:t>
              </a:r>
            </a:p>
          </p:txBody>
        </p:sp>
        <p:pic>
          <p:nvPicPr>
            <p:cNvPr id="10" name="Picture 9"/>
            <p:cNvPicPr>
              <a:picLocks noChangeAspect="1"/>
            </p:cNvPicPr>
            <p:nvPr/>
          </p:nvPicPr>
          <p:blipFill>
            <a:blip r:embed="rId9"/>
            <a:stretch>
              <a:fillRect/>
            </a:stretch>
          </p:blipFill>
          <p:spPr>
            <a:xfrm>
              <a:off x="5386027" y="889899"/>
              <a:ext cx="2871427" cy="2101675"/>
            </a:xfrm>
            <a:prstGeom prst="rect">
              <a:avLst/>
            </a:prstGeom>
          </p:spPr>
        </p:pic>
        <p:pic>
          <p:nvPicPr>
            <p:cNvPr id="12" name="Picture 11"/>
            <p:cNvPicPr>
              <a:picLocks noChangeAspect="1"/>
            </p:cNvPicPr>
            <p:nvPr/>
          </p:nvPicPr>
          <p:blipFill>
            <a:blip r:embed="rId10"/>
            <a:stretch>
              <a:fillRect/>
            </a:stretch>
          </p:blipFill>
          <p:spPr>
            <a:xfrm>
              <a:off x="6279818" y="696368"/>
              <a:ext cx="1857808" cy="216681"/>
            </a:xfrm>
            <a:prstGeom prst="rect">
              <a:avLst/>
            </a:prstGeom>
          </p:spPr>
        </p:pic>
        <p:pic>
          <p:nvPicPr>
            <p:cNvPr id="13" name="Picture 12"/>
            <p:cNvPicPr>
              <a:picLocks noChangeAspect="1"/>
            </p:cNvPicPr>
            <p:nvPr/>
          </p:nvPicPr>
          <p:blipFill>
            <a:blip r:embed="rId11"/>
            <a:stretch>
              <a:fillRect/>
            </a:stretch>
          </p:blipFill>
          <p:spPr>
            <a:xfrm>
              <a:off x="8393275" y="921645"/>
              <a:ext cx="3798725" cy="2300738"/>
            </a:xfrm>
            <a:prstGeom prst="rect">
              <a:avLst/>
            </a:prstGeom>
          </p:spPr>
        </p:pic>
        <p:pic>
          <p:nvPicPr>
            <p:cNvPr id="14" name="Picture 13"/>
            <p:cNvPicPr>
              <a:picLocks noChangeAspect="1"/>
            </p:cNvPicPr>
            <p:nvPr/>
          </p:nvPicPr>
          <p:blipFill>
            <a:blip r:embed="rId12"/>
            <a:stretch>
              <a:fillRect/>
            </a:stretch>
          </p:blipFill>
          <p:spPr>
            <a:xfrm>
              <a:off x="9382322" y="646371"/>
              <a:ext cx="2716447" cy="228763"/>
            </a:xfrm>
            <a:prstGeom prst="rect">
              <a:avLst/>
            </a:prstGeom>
          </p:spPr>
        </p:pic>
        <p:graphicFrame>
          <p:nvGraphicFramePr>
            <p:cNvPr id="18" name="Object 17"/>
            <p:cNvGraphicFramePr>
              <a:graphicFrameLocks noChangeAspect="1"/>
            </p:cNvGraphicFramePr>
            <p:nvPr>
              <p:extLst/>
            </p:nvPr>
          </p:nvGraphicFramePr>
          <p:xfrm>
            <a:off x="7203961" y="2964938"/>
            <a:ext cx="1075890" cy="233326"/>
          </p:xfrm>
          <a:graphic>
            <a:graphicData uri="http://schemas.openxmlformats.org/presentationml/2006/ole">
              <mc:AlternateContent xmlns:mc="http://schemas.openxmlformats.org/markup-compatibility/2006">
                <mc:Choice xmlns:v="urn:schemas-microsoft-com:vml" Requires="v">
                  <p:oleObj spid="_x0000_s12157" name="Equation" r:id="rId13" imgW="1054080" imgH="228600" progId="Equation.DSMT4">
                    <p:embed/>
                  </p:oleObj>
                </mc:Choice>
                <mc:Fallback>
                  <p:oleObj name="Equation" r:id="rId13" imgW="1054080" imgH="228600" progId="Equation.DSMT4">
                    <p:embed/>
                    <p:pic>
                      <p:nvPicPr>
                        <p:cNvPr id="0" name=""/>
                        <p:cNvPicPr/>
                        <p:nvPr/>
                      </p:nvPicPr>
                      <p:blipFill>
                        <a:blip r:embed="rId14"/>
                        <a:stretch>
                          <a:fillRect/>
                        </a:stretch>
                      </p:blipFill>
                      <p:spPr>
                        <a:xfrm>
                          <a:off x="7203961" y="2964938"/>
                          <a:ext cx="1075890" cy="233326"/>
                        </a:xfrm>
                        <a:prstGeom prst="rect">
                          <a:avLst/>
                        </a:prstGeom>
                        <a:solidFill>
                          <a:schemeClr val="bg1"/>
                        </a:solidFill>
                      </p:spPr>
                    </p:pic>
                  </p:oleObj>
                </mc:Fallback>
              </mc:AlternateContent>
            </a:graphicData>
          </a:graphic>
        </p:graphicFrame>
        <p:sp>
          <p:nvSpPr>
            <p:cNvPr id="20" name="TextBox 19"/>
            <p:cNvSpPr txBox="1"/>
            <p:nvPr/>
          </p:nvSpPr>
          <p:spPr>
            <a:xfrm>
              <a:off x="5367064" y="584692"/>
              <a:ext cx="1084315" cy="430887"/>
            </a:xfrm>
            <a:prstGeom prst="rect">
              <a:avLst/>
            </a:prstGeom>
            <a:solidFill>
              <a:schemeClr val="bg1"/>
            </a:solidFill>
          </p:spPr>
          <p:txBody>
            <a:bodyPr wrap="none" rtlCol="0">
              <a:spAutoFit/>
            </a:bodyPr>
            <a:lstStyle/>
            <a:p>
              <a:r>
                <a:rPr lang="en-US" sz="1500" b="1" dirty="0">
                  <a:solidFill>
                    <a:srgbClr val="0000FF"/>
                  </a:solidFill>
                  <a:latin typeface="Times New Roman" panose="02020603050405020304" pitchFamily="18" charset="0"/>
                </a:rPr>
                <a:t>ATLAS</a:t>
              </a:r>
            </a:p>
          </p:txBody>
        </p:sp>
        <p:sp>
          <p:nvSpPr>
            <p:cNvPr id="21" name="TextBox 20"/>
            <p:cNvSpPr txBox="1"/>
            <p:nvPr/>
          </p:nvSpPr>
          <p:spPr>
            <a:xfrm>
              <a:off x="8594779" y="552313"/>
              <a:ext cx="945131" cy="430887"/>
            </a:xfrm>
            <a:prstGeom prst="rect">
              <a:avLst/>
            </a:prstGeom>
            <a:solidFill>
              <a:schemeClr val="bg1"/>
            </a:solidFill>
          </p:spPr>
          <p:txBody>
            <a:bodyPr wrap="none" rtlCol="0">
              <a:spAutoFit/>
            </a:bodyPr>
            <a:lstStyle/>
            <a:p>
              <a:r>
                <a:rPr lang="en-US" sz="1500" b="1" dirty="0">
                  <a:solidFill>
                    <a:srgbClr val="0000FF"/>
                  </a:solidFill>
                  <a:latin typeface="Times New Roman" panose="02020603050405020304" pitchFamily="18" charset="0"/>
                </a:rPr>
                <a:t>LHCb</a:t>
              </a:r>
            </a:p>
          </p:txBody>
        </p:sp>
        <p:graphicFrame>
          <p:nvGraphicFramePr>
            <p:cNvPr id="29" name="Object 28"/>
            <p:cNvGraphicFramePr>
              <a:graphicFrameLocks noChangeAspect="1"/>
            </p:cNvGraphicFramePr>
            <p:nvPr>
              <p:extLst/>
            </p:nvPr>
          </p:nvGraphicFramePr>
          <p:xfrm>
            <a:off x="11068693" y="2964938"/>
            <a:ext cx="1075890" cy="233326"/>
          </p:xfrm>
          <a:graphic>
            <a:graphicData uri="http://schemas.openxmlformats.org/presentationml/2006/ole">
              <mc:AlternateContent xmlns:mc="http://schemas.openxmlformats.org/markup-compatibility/2006">
                <mc:Choice xmlns:v="urn:schemas-microsoft-com:vml" Requires="v">
                  <p:oleObj spid="_x0000_s12158" name="Equation" r:id="rId15" imgW="1054080" imgH="228600" progId="Equation.DSMT4">
                    <p:embed/>
                  </p:oleObj>
                </mc:Choice>
                <mc:Fallback>
                  <p:oleObj name="Equation" r:id="rId15" imgW="1054080" imgH="228600" progId="Equation.DSMT4">
                    <p:embed/>
                    <p:pic>
                      <p:nvPicPr>
                        <p:cNvPr id="0" name=""/>
                        <p:cNvPicPr/>
                        <p:nvPr/>
                      </p:nvPicPr>
                      <p:blipFill>
                        <a:blip r:embed="rId16"/>
                        <a:stretch>
                          <a:fillRect/>
                        </a:stretch>
                      </p:blipFill>
                      <p:spPr>
                        <a:xfrm>
                          <a:off x="11068693" y="2964938"/>
                          <a:ext cx="1075890" cy="233326"/>
                        </a:xfrm>
                        <a:prstGeom prst="rect">
                          <a:avLst/>
                        </a:prstGeom>
                        <a:solidFill>
                          <a:schemeClr val="bg1"/>
                        </a:solidFill>
                      </p:spPr>
                    </p:pic>
                  </p:oleObj>
                </mc:Fallback>
              </mc:AlternateContent>
            </a:graphicData>
          </a:graphic>
        </p:graphicFrame>
        <p:grpSp>
          <p:nvGrpSpPr>
            <p:cNvPr id="54" name="Group 53"/>
            <p:cNvGrpSpPr/>
            <p:nvPr/>
          </p:nvGrpSpPr>
          <p:grpSpPr>
            <a:xfrm>
              <a:off x="5352524" y="3263028"/>
              <a:ext cx="6746245" cy="1334845"/>
              <a:chOff x="5352524" y="3344052"/>
              <a:chExt cx="6746245" cy="1334845"/>
            </a:xfrm>
          </p:grpSpPr>
          <p:sp>
            <p:nvSpPr>
              <p:cNvPr id="53" name="Rectangle 52"/>
              <p:cNvSpPr/>
              <p:nvPr/>
            </p:nvSpPr>
            <p:spPr>
              <a:xfrm>
                <a:off x="5352524" y="3401122"/>
                <a:ext cx="6733630" cy="39866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aphicFrame>
            <p:nvGraphicFramePr>
              <p:cNvPr id="26" name="Object 25"/>
              <p:cNvGraphicFramePr>
                <a:graphicFrameLocks noChangeAspect="1"/>
              </p:cNvGraphicFramePr>
              <p:nvPr>
                <p:extLst/>
              </p:nvPr>
            </p:nvGraphicFramePr>
            <p:xfrm>
              <a:off x="5385527" y="3852072"/>
              <a:ext cx="1635651" cy="806282"/>
            </p:xfrm>
            <a:graphic>
              <a:graphicData uri="http://schemas.openxmlformats.org/presentationml/2006/ole">
                <mc:AlternateContent xmlns:mc="http://schemas.openxmlformats.org/markup-compatibility/2006">
                  <mc:Choice xmlns:v="urn:schemas-microsoft-com:vml" Requires="v">
                    <p:oleObj spid="_x0000_s12159" name="Equation" r:id="rId17" imgW="977760" imgH="482400" progId="Equation.DSMT4">
                      <p:embed/>
                    </p:oleObj>
                  </mc:Choice>
                  <mc:Fallback>
                    <p:oleObj name="Equation" r:id="rId17" imgW="977760" imgH="482400" progId="Equation.DSMT4">
                      <p:embed/>
                      <p:pic>
                        <p:nvPicPr>
                          <p:cNvPr id="0" name=""/>
                          <p:cNvPicPr/>
                          <p:nvPr/>
                        </p:nvPicPr>
                        <p:blipFill>
                          <a:blip r:embed="rId18"/>
                          <a:stretch>
                            <a:fillRect/>
                          </a:stretch>
                        </p:blipFill>
                        <p:spPr>
                          <a:xfrm>
                            <a:off x="5385527" y="3852072"/>
                            <a:ext cx="1635651" cy="806282"/>
                          </a:xfrm>
                          <a:prstGeom prst="rect">
                            <a:avLst/>
                          </a:prstGeom>
                        </p:spPr>
                      </p:pic>
                    </p:oleObj>
                  </mc:Fallback>
                </mc:AlternateContent>
              </a:graphicData>
            </a:graphic>
          </p:graphicFrame>
          <p:graphicFrame>
            <p:nvGraphicFramePr>
              <p:cNvPr id="27" name="Object 26"/>
              <p:cNvGraphicFramePr>
                <a:graphicFrameLocks noChangeAspect="1"/>
              </p:cNvGraphicFramePr>
              <p:nvPr>
                <p:extLst/>
              </p:nvPr>
            </p:nvGraphicFramePr>
            <p:xfrm>
              <a:off x="9670902" y="3867868"/>
              <a:ext cx="2365757" cy="788007"/>
            </p:xfrm>
            <a:graphic>
              <a:graphicData uri="http://schemas.openxmlformats.org/presentationml/2006/ole">
                <mc:AlternateContent xmlns:mc="http://schemas.openxmlformats.org/markup-compatibility/2006">
                  <mc:Choice xmlns:v="urn:schemas-microsoft-com:vml" Requires="v">
                    <p:oleObj spid="_x0000_s12160" name="Equation" r:id="rId19" imgW="1447560" imgH="482400" progId="Equation.DSMT4">
                      <p:embed/>
                    </p:oleObj>
                  </mc:Choice>
                  <mc:Fallback>
                    <p:oleObj name="Equation" r:id="rId19" imgW="1447560" imgH="482400" progId="Equation.DSMT4">
                      <p:embed/>
                      <p:pic>
                        <p:nvPicPr>
                          <p:cNvPr id="0" name=""/>
                          <p:cNvPicPr/>
                          <p:nvPr/>
                        </p:nvPicPr>
                        <p:blipFill>
                          <a:blip r:embed="rId20"/>
                          <a:stretch>
                            <a:fillRect/>
                          </a:stretch>
                        </p:blipFill>
                        <p:spPr>
                          <a:xfrm>
                            <a:off x="9670902" y="3867868"/>
                            <a:ext cx="2365757" cy="788007"/>
                          </a:xfrm>
                          <a:prstGeom prst="rect">
                            <a:avLst/>
                          </a:prstGeom>
                        </p:spPr>
                      </p:pic>
                    </p:oleObj>
                  </mc:Fallback>
                </mc:AlternateContent>
              </a:graphicData>
            </a:graphic>
          </p:graphicFrame>
          <p:graphicFrame>
            <p:nvGraphicFramePr>
              <p:cNvPr id="28" name="Object 27"/>
              <p:cNvGraphicFramePr>
                <a:graphicFrameLocks noChangeAspect="1"/>
              </p:cNvGraphicFramePr>
              <p:nvPr>
                <p:extLst/>
              </p:nvPr>
            </p:nvGraphicFramePr>
            <p:xfrm>
              <a:off x="7124247" y="3863647"/>
              <a:ext cx="2311207" cy="769273"/>
            </p:xfrm>
            <a:graphic>
              <a:graphicData uri="http://schemas.openxmlformats.org/presentationml/2006/ole">
                <mc:AlternateContent xmlns:mc="http://schemas.openxmlformats.org/markup-compatibility/2006">
                  <mc:Choice xmlns:v="urn:schemas-microsoft-com:vml" Requires="v">
                    <p:oleObj spid="_x0000_s12161" name="Equation" r:id="rId21" imgW="1447560" imgH="482400" progId="Equation.DSMT4">
                      <p:embed/>
                    </p:oleObj>
                  </mc:Choice>
                  <mc:Fallback>
                    <p:oleObj name="Equation" r:id="rId21" imgW="1447560" imgH="482400" progId="Equation.DSMT4">
                      <p:embed/>
                      <p:pic>
                        <p:nvPicPr>
                          <p:cNvPr id="0" name=""/>
                          <p:cNvPicPr/>
                          <p:nvPr/>
                        </p:nvPicPr>
                        <p:blipFill>
                          <a:blip r:embed="rId22"/>
                          <a:stretch>
                            <a:fillRect/>
                          </a:stretch>
                        </p:blipFill>
                        <p:spPr>
                          <a:xfrm>
                            <a:off x="7124247" y="3863647"/>
                            <a:ext cx="2311207" cy="769273"/>
                          </a:xfrm>
                          <a:prstGeom prst="rect">
                            <a:avLst/>
                          </a:prstGeom>
                        </p:spPr>
                      </p:pic>
                    </p:oleObj>
                  </mc:Fallback>
                </mc:AlternateContent>
              </a:graphicData>
            </a:graphic>
          </p:graphicFrame>
          <p:sp>
            <p:nvSpPr>
              <p:cNvPr id="30" name="Rectangle 29"/>
              <p:cNvSpPr/>
              <p:nvPr/>
            </p:nvSpPr>
            <p:spPr>
              <a:xfrm>
                <a:off x="5352524" y="3407050"/>
                <a:ext cx="6733630" cy="12488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32" name="Straight Connector 31"/>
              <p:cNvCxnSpPr/>
              <p:nvPr/>
            </p:nvCxnSpPr>
            <p:spPr>
              <a:xfrm>
                <a:off x="7072135" y="3407049"/>
                <a:ext cx="0" cy="1271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352524" y="4243248"/>
                <a:ext cx="67336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583839" y="3401122"/>
                <a:ext cx="0" cy="12317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608667" y="3344052"/>
                <a:ext cx="1204091" cy="492443"/>
              </a:xfrm>
              <a:prstGeom prst="rect">
                <a:avLst/>
              </a:prstGeom>
              <a:noFill/>
            </p:spPr>
            <p:txBody>
              <a:bodyPr wrap="none" rtlCol="0">
                <a:spAutoFit/>
              </a:bodyPr>
              <a:lstStyle/>
              <a:p>
                <a:r>
                  <a:rPr lang="en-US" sz="1800" dirty="0">
                    <a:latin typeface="Times New Roman" panose="02020603050405020304" pitchFamily="18" charset="0"/>
                  </a:rPr>
                  <a:t>ATLAS</a:t>
                </a:r>
              </a:p>
            </p:txBody>
          </p:sp>
          <p:sp>
            <p:nvSpPr>
              <p:cNvPr id="40" name="TextBox 39"/>
              <p:cNvSpPr txBox="1"/>
              <p:nvPr/>
            </p:nvSpPr>
            <p:spPr>
              <a:xfrm>
                <a:off x="10336849" y="3384029"/>
                <a:ext cx="1015663" cy="492443"/>
              </a:xfrm>
              <a:prstGeom prst="rect">
                <a:avLst/>
              </a:prstGeom>
              <a:noFill/>
            </p:spPr>
            <p:txBody>
              <a:bodyPr wrap="none" rtlCol="0">
                <a:spAutoFit/>
              </a:bodyPr>
              <a:lstStyle/>
              <a:p>
                <a:r>
                  <a:rPr lang="en-US" sz="1800" dirty="0">
                    <a:latin typeface="Times New Roman" panose="02020603050405020304" pitchFamily="18" charset="0"/>
                  </a:rPr>
                  <a:t>LHCb</a:t>
                </a:r>
              </a:p>
            </p:txBody>
          </p:sp>
          <p:cxnSp>
            <p:nvCxnSpPr>
              <p:cNvPr id="43" name="Straight Connector 42"/>
              <p:cNvCxnSpPr/>
              <p:nvPr/>
            </p:nvCxnSpPr>
            <p:spPr>
              <a:xfrm flipV="1">
                <a:off x="5352524" y="3799789"/>
                <a:ext cx="6746245" cy="59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 name="Group 5"/>
          <p:cNvGrpSpPr/>
          <p:nvPr/>
        </p:nvGrpSpPr>
        <p:grpSpPr>
          <a:xfrm>
            <a:off x="5586607" y="4633401"/>
            <a:ext cx="5004055" cy="1142067"/>
            <a:chOff x="5204178" y="5103822"/>
            <a:chExt cx="6672073" cy="1522756"/>
          </a:xfrm>
        </p:grpSpPr>
        <p:sp>
          <p:nvSpPr>
            <p:cNvPr id="55" name="Rounded Rectangle 54"/>
            <p:cNvSpPr/>
            <p:nvPr/>
          </p:nvSpPr>
          <p:spPr>
            <a:xfrm>
              <a:off x="5204178" y="5103822"/>
              <a:ext cx="6608381" cy="1522756"/>
            </a:xfrm>
            <a:prstGeom prst="roundRect">
              <a:avLst/>
            </a:prstGeom>
            <a:solidFill>
              <a:schemeClr val="accent6">
                <a:lumMod val="20000"/>
                <a:lumOff val="80000"/>
              </a:schemeClr>
            </a:solidFill>
            <a:ln w="8255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TextBox 49"/>
            <p:cNvSpPr txBox="1"/>
            <p:nvPr/>
          </p:nvSpPr>
          <p:spPr>
            <a:xfrm>
              <a:off x="5292825" y="5225282"/>
              <a:ext cx="6583426" cy="1354217"/>
            </a:xfrm>
            <a:prstGeom prst="rect">
              <a:avLst/>
            </a:prstGeom>
            <a:noFill/>
          </p:spPr>
          <p:txBody>
            <a:bodyPr wrap="none" rtlCol="0">
              <a:spAutoFit/>
            </a:bodyPr>
            <a:lstStyle/>
            <a:p>
              <a:pPr marL="257175" indent="-257175">
                <a:buFont typeface="Wingdings" panose="05000000000000000000" pitchFamily="2" charset="2"/>
                <a:buChar char="q"/>
              </a:pPr>
              <a:r>
                <a:rPr lang="en-US" sz="1500" dirty="0">
                  <a:latin typeface="Times New Roman" panose="02020603050405020304" pitchFamily="18" charset="0"/>
                </a:rPr>
                <a:t>Signal in </a:t>
              </a:r>
              <a:r>
                <a:rPr lang="en-US" sz="1500" dirty="0" err="1">
                  <a:latin typeface="Times New Roman" panose="02020603050405020304" pitchFamily="18" charset="0"/>
                </a:rPr>
                <a:t>B</a:t>
              </a:r>
              <a:r>
                <a:rPr lang="en-US" sz="1500" baseline="-25000" dirty="0" err="1">
                  <a:latin typeface="Times New Roman" panose="02020603050405020304" pitchFamily="18" charset="0"/>
                </a:rPr>
                <a:t>s</a:t>
              </a:r>
              <a:r>
                <a:rPr lang="en-US" sz="1500" dirty="0">
                  <a:latin typeface="Times New Roman" panose="02020603050405020304" pitchFamily="18" charset="0"/>
                </a:rPr>
                <a:t> clearly established, no anomalously large BF.</a:t>
              </a:r>
            </a:p>
            <a:p>
              <a:pPr marL="257175" indent="-257175">
                <a:buFont typeface="Wingdings" panose="05000000000000000000" pitchFamily="2" charset="2"/>
                <a:buChar char="q"/>
              </a:pPr>
              <a:r>
                <a:rPr lang="en-US" sz="1500" dirty="0">
                  <a:latin typeface="Times New Roman" panose="02020603050405020304" pitchFamily="18" charset="0"/>
                </a:rPr>
                <a:t>Observing &amp; measuring B</a:t>
              </a:r>
              <a:r>
                <a:rPr lang="en-US" sz="1500" baseline="30000" dirty="0">
                  <a:latin typeface="Times New Roman" panose="02020603050405020304" pitchFamily="18" charset="0"/>
                </a:rPr>
                <a:t>0</a:t>
              </a:r>
              <a:r>
                <a:rPr lang="en-US" sz="1500" dirty="0">
                  <a:latin typeface="Times New Roman" panose="02020603050405020304" pitchFamily="18" charset="0"/>
                  <a:sym typeface="Wingdings" panose="05000000000000000000" pitchFamily="2" charset="2"/>
                </a:rPr>
                <a:t></a:t>
              </a:r>
              <a:r>
                <a:rPr lang="en-US" sz="1500" dirty="0">
                  <a:latin typeface="Symbol" panose="05050102010706020507" pitchFamily="18" charset="2"/>
                  <a:sym typeface="Wingdings" panose="05000000000000000000" pitchFamily="2" charset="2"/>
                </a:rPr>
                <a:t>m</a:t>
              </a:r>
              <a:r>
                <a:rPr lang="en-US" sz="1500" baseline="30000" dirty="0">
                  <a:latin typeface="Symbol" panose="05050102010706020507" pitchFamily="18" charset="2"/>
                  <a:sym typeface="Wingdings" panose="05000000000000000000" pitchFamily="2" charset="2"/>
                </a:rPr>
                <a:t>+</a:t>
              </a:r>
              <a:r>
                <a:rPr lang="en-US" sz="1500" dirty="0">
                  <a:latin typeface="Symbol" panose="05050102010706020507" pitchFamily="18" charset="2"/>
                  <a:sym typeface="Wingdings" panose="05000000000000000000" pitchFamily="2" charset="2"/>
                </a:rPr>
                <a:t>m</a:t>
              </a:r>
              <a:r>
                <a:rPr lang="en-US" sz="1500" baseline="30000" dirty="0">
                  <a:latin typeface="Symbol" panose="05050102010706020507" pitchFamily="18" charset="2"/>
                  <a:sym typeface="Wingdings" panose="05000000000000000000" pitchFamily="2" charset="2"/>
                </a:rPr>
                <a:t>-</a:t>
              </a:r>
              <a:r>
                <a:rPr lang="en-US" sz="1500" dirty="0">
                  <a:latin typeface="Times New Roman" panose="02020603050405020304" pitchFamily="18" charset="0"/>
                  <a:sym typeface="Wingdings" panose="05000000000000000000" pitchFamily="2" charset="2"/>
                </a:rPr>
                <a:t> high priority &amp; steadily</a:t>
              </a:r>
              <a:br>
                <a:rPr lang="en-US" sz="1500" dirty="0">
                  <a:latin typeface="Times New Roman" panose="02020603050405020304" pitchFamily="18" charset="0"/>
                  <a:sym typeface="Wingdings" panose="05000000000000000000" pitchFamily="2" charset="2"/>
                </a:rPr>
              </a:br>
              <a:r>
                <a:rPr lang="en-US" sz="1500" dirty="0">
                  <a:latin typeface="Times New Roman" panose="02020603050405020304" pitchFamily="18" charset="0"/>
                  <a:sym typeface="Wingdings" panose="05000000000000000000" pitchFamily="2" charset="2"/>
                </a:rPr>
                <a:t>improve precision on </a:t>
              </a:r>
              <a:r>
                <a:rPr lang="en-US" sz="1500" dirty="0" err="1">
                  <a:latin typeface="Times New Roman" panose="02020603050405020304" pitchFamily="18" charset="0"/>
                </a:rPr>
                <a:t>B</a:t>
              </a:r>
              <a:r>
                <a:rPr lang="en-US" sz="1500" baseline="-25000" dirty="0" err="1">
                  <a:latin typeface="Times New Roman" panose="02020603050405020304" pitchFamily="18" charset="0"/>
                </a:rPr>
                <a:t>s</a:t>
              </a:r>
              <a:r>
                <a:rPr lang="en-US" sz="1500" dirty="0">
                  <a:latin typeface="Times New Roman" panose="02020603050405020304" pitchFamily="18" charset="0"/>
                  <a:sym typeface="Wingdings" panose="05000000000000000000" pitchFamily="2" charset="2"/>
                </a:rPr>
                <a:t></a:t>
              </a:r>
              <a:r>
                <a:rPr lang="en-US" sz="1500" dirty="0">
                  <a:latin typeface="Symbol" panose="05050102010706020507" pitchFamily="18" charset="2"/>
                  <a:sym typeface="Wingdings" panose="05000000000000000000" pitchFamily="2" charset="2"/>
                </a:rPr>
                <a:t> </a:t>
              </a:r>
              <a:r>
                <a:rPr lang="en-US" sz="1500" dirty="0" err="1">
                  <a:latin typeface="Symbol" panose="05050102010706020507" pitchFamily="18" charset="2"/>
                  <a:sym typeface="Wingdings" panose="05000000000000000000" pitchFamily="2" charset="2"/>
                </a:rPr>
                <a:t>m</a:t>
              </a:r>
              <a:r>
                <a:rPr lang="en-US" sz="1500" baseline="30000" dirty="0" err="1">
                  <a:latin typeface="Symbol" panose="05050102010706020507" pitchFamily="18" charset="2"/>
                  <a:sym typeface="Wingdings" panose="05000000000000000000" pitchFamily="2" charset="2"/>
                </a:rPr>
                <a:t>+</a:t>
              </a:r>
              <a:r>
                <a:rPr lang="en-US" sz="1500" dirty="0" err="1">
                  <a:latin typeface="Symbol" panose="05050102010706020507" pitchFamily="18" charset="2"/>
                  <a:sym typeface="Wingdings" panose="05000000000000000000" pitchFamily="2" charset="2"/>
                </a:rPr>
                <a:t>m</a:t>
              </a:r>
              <a:r>
                <a:rPr lang="en-US" sz="1500" baseline="30000" dirty="0">
                  <a:latin typeface="Symbol" panose="05050102010706020507" pitchFamily="18" charset="2"/>
                  <a:sym typeface="Wingdings" panose="05000000000000000000" pitchFamily="2" charset="2"/>
                </a:rPr>
                <a:t>-</a:t>
              </a:r>
              <a:r>
                <a:rPr lang="en-US" sz="1500" dirty="0">
                  <a:latin typeface="Symbol" panose="05050102010706020507" pitchFamily="18" charset="2"/>
                  <a:sym typeface="Wingdings" panose="05000000000000000000" pitchFamily="2" charset="2"/>
                </a:rPr>
                <a:t>. </a:t>
              </a:r>
            </a:p>
            <a:p>
              <a:pPr marL="257175" indent="-257175">
                <a:buFont typeface="Wingdings" panose="05000000000000000000" pitchFamily="2" charset="2"/>
                <a:buChar char="q"/>
              </a:pPr>
              <a:r>
                <a:rPr lang="en-US" sz="1500" dirty="0">
                  <a:latin typeface="Times New Roman" panose="02020603050405020304" pitchFamily="18" charset="0"/>
                  <a:cs typeface="Times New Roman" panose="02020603050405020304" pitchFamily="18" charset="0"/>
                  <a:sym typeface="Wingdings" panose="05000000000000000000" pitchFamily="2" charset="2"/>
                </a:rPr>
                <a:t>Expect update from CMS soon..</a:t>
              </a:r>
            </a:p>
          </p:txBody>
        </p:sp>
      </p:grpSp>
      <p:pic>
        <p:nvPicPr>
          <p:cNvPr id="37" name="Picture 36"/>
          <p:cNvPicPr>
            <a:picLocks noChangeAspect="1"/>
          </p:cNvPicPr>
          <p:nvPr/>
        </p:nvPicPr>
        <p:blipFill rotWithShape="1">
          <a:blip r:embed="rId8">
            <a:extLst>
              <a:ext uri="{28A0092B-C50C-407E-A947-70E740481C1C}">
                <a14:useLocalDpi xmlns:a14="http://schemas.microsoft.com/office/drawing/2010/main" val="0"/>
              </a:ext>
            </a:extLst>
          </a:blip>
          <a:srcRect t="47597" r="54480"/>
          <a:stretch/>
        </p:blipFill>
        <p:spPr>
          <a:xfrm>
            <a:off x="1524002" y="1716299"/>
            <a:ext cx="1452035" cy="561317"/>
          </a:xfrm>
          <a:prstGeom prst="rect">
            <a:avLst/>
          </a:prstGeom>
        </p:spPr>
      </p:pic>
      <p:pic>
        <p:nvPicPr>
          <p:cNvPr id="38" name="Picture 37"/>
          <p:cNvPicPr>
            <a:picLocks noChangeAspect="1"/>
          </p:cNvPicPr>
          <p:nvPr/>
        </p:nvPicPr>
        <p:blipFill rotWithShape="1">
          <a:blip r:embed="rId8">
            <a:extLst>
              <a:ext uri="{28A0092B-C50C-407E-A947-70E740481C1C}">
                <a14:useLocalDpi xmlns:a14="http://schemas.microsoft.com/office/drawing/2010/main" val="0"/>
              </a:ext>
            </a:extLst>
          </a:blip>
          <a:srcRect t="-1516" r="51299" b="55976"/>
          <a:stretch/>
        </p:blipFill>
        <p:spPr>
          <a:xfrm>
            <a:off x="3032725" y="1751975"/>
            <a:ext cx="1562935" cy="490769"/>
          </a:xfrm>
          <a:prstGeom prst="rect">
            <a:avLst/>
          </a:prstGeom>
        </p:spPr>
      </p:pic>
      <p:pic>
        <p:nvPicPr>
          <p:cNvPr id="41" name="Picture 40"/>
          <p:cNvPicPr>
            <a:picLocks noChangeAspect="1"/>
          </p:cNvPicPr>
          <p:nvPr/>
        </p:nvPicPr>
        <p:blipFill rotWithShape="1">
          <a:blip r:embed="rId8">
            <a:extLst>
              <a:ext uri="{28A0092B-C50C-407E-A947-70E740481C1C}">
                <a14:useLocalDpi xmlns:a14="http://schemas.microsoft.com/office/drawing/2010/main" val="0"/>
              </a:ext>
            </a:extLst>
          </a:blip>
          <a:srcRect l="49477" t="-1516" b="53606"/>
          <a:stretch/>
        </p:blipFill>
        <p:spPr>
          <a:xfrm>
            <a:off x="3014900" y="3434111"/>
            <a:ext cx="1529872" cy="487157"/>
          </a:xfrm>
          <a:prstGeom prst="rect">
            <a:avLst/>
          </a:prstGeom>
        </p:spPr>
      </p:pic>
      <p:sp>
        <p:nvSpPr>
          <p:cNvPr id="42" name="Title 1"/>
          <p:cNvSpPr>
            <a:spLocks noGrp="1"/>
          </p:cNvSpPr>
          <p:nvPr>
            <p:ph type="title"/>
          </p:nvPr>
        </p:nvSpPr>
        <p:spPr>
          <a:xfrm>
            <a:off x="1746744" y="306874"/>
            <a:ext cx="3145550" cy="695457"/>
          </a:xfrm>
        </p:spPr>
        <p:txBody>
          <a:bodyPr>
            <a:noAutofit/>
          </a:bodyPr>
          <a:lstStyle/>
          <a:p>
            <a:r>
              <a:rPr lang="en-US" sz="3600" b="1" dirty="0">
                <a:solidFill>
                  <a:srgbClr val="C00000"/>
                </a:solidFill>
              </a:rPr>
              <a:t>B</a:t>
            </a:r>
            <a:r>
              <a:rPr lang="en-US" sz="3600" b="1" baseline="-25000" dirty="0">
                <a:solidFill>
                  <a:srgbClr val="C00000"/>
                </a:solidFill>
              </a:rPr>
              <a:t>(s)</a:t>
            </a:r>
            <a:r>
              <a:rPr lang="en-US" sz="3600" b="1" dirty="0">
                <a:solidFill>
                  <a:srgbClr val="C00000"/>
                </a:solidFill>
                <a:sym typeface="Wingdings" panose="05000000000000000000" pitchFamily="2" charset="2"/>
              </a:rPr>
              <a:t></a:t>
            </a:r>
            <a:r>
              <a:rPr lang="en-US" sz="3600" b="1" dirty="0" err="1">
                <a:solidFill>
                  <a:srgbClr val="C00000"/>
                </a:solidFill>
                <a:latin typeface="Symbol" panose="05050102010706020507" pitchFamily="18" charset="2"/>
                <a:sym typeface="Wingdings" panose="05000000000000000000" pitchFamily="2" charset="2"/>
              </a:rPr>
              <a:t>m</a:t>
            </a:r>
            <a:r>
              <a:rPr lang="en-US" sz="3600" b="1" baseline="30000" dirty="0" err="1">
                <a:solidFill>
                  <a:srgbClr val="C00000"/>
                </a:solidFill>
                <a:latin typeface="Symbol" panose="05050102010706020507" pitchFamily="18" charset="2"/>
                <a:sym typeface="Wingdings" panose="05000000000000000000" pitchFamily="2" charset="2"/>
              </a:rPr>
              <a:t>+</a:t>
            </a:r>
            <a:r>
              <a:rPr lang="en-US" sz="3600" b="1" dirty="0" err="1">
                <a:solidFill>
                  <a:srgbClr val="C00000"/>
                </a:solidFill>
                <a:latin typeface="Symbol" panose="05050102010706020507" pitchFamily="18" charset="2"/>
                <a:sym typeface="Wingdings" panose="05000000000000000000" pitchFamily="2" charset="2"/>
              </a:rPr>
              <a:t>m</a:t>
            </a:r>
            <a:r>
              <a:rPr lang="en-US" sz="3600" b="1" baseline="30000" dirty="0">
                <a:solidFill>
                  <a:srgbClr val="C00000"/>
                </a:solidFill>
                <a:latin typeface="Symbol" panose="05050102010706020507" pitchFamily="18" charset="2"/>
                <a:sym typeface="Wingdings" panose="05000000000000000000" pitchFamily="2" charset="2"/>
              </a:rPr>
              <a:t>-</a:t>
            </a:r>
            <a:endParaRPr lang="en-US" sz="3600" b="1" baseline="30000" dirty="0">
              <a:solidFill>
                <a:srgbClr val="C00000"/>
              </a:solidFill>
              <a:latin typeface="Symbol" panose="05050102010706020507" pitchFamily="18" charset="2"/>
            </a:endParaRPr>
          </a:p>
        </p:txBody>
      </p:sp>
      <p:sp>
        <p:nvSpPr>
          <p:cNvPr id="44" name="Footer Placeholder 3"/>
          <p:cNvSpPr txBox="1">
            <a:spLocks/>
          </p:cNvSpPr>
          <p:nvPr/>
        </p:nvSpPr>
        <p:spPr bwMode="auto">
          <a:xfrm>
            <a:off x="8198780" y="537665"/>
            <a:ext cx="238660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smtClean="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rgbClr val="6666FF"/>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rgbClr val="6666FF"/>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rgbClr val="6666FF"/>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rgbClr val="6666FF"/>
                </a:solidFill>
                <a:latin typeface="Arial" charset="0"/>
                <a:ea typeface="ＭＳ Ｐゴシック" charset="-128"/>
                <a:cs typeface="+mn-cs"/>
              </a:defRPr>
            </a:lvl5pPr>
            <a:lvl6pPr marL="2286000" algn="l" defTabSz="914400" rtl="0" eaLnBrk="1" latinLnBrk="0" hangingPunct="1">
              <a:defRPr sz="2000" kern="1200">
                <a:solidFill>
                  <a:srgbClr val="6666FF"/>
                </a:solidFill>
                <a:latin typeface="Arial" charset="0"/>
                <a:ea typeface="ＭＳ Ｐゴシック" charset="-128"/>
                <a:cs typeface="+mn-cs"/>
              </a:defRPr>
            </a:lvl6pPr>
            <a:lvl7pPr marL="2743200" algn="l" defTabSz="914400" rtl="0" eaLnBrk="1" latinLnBrk="0" hangingPunct="1">
              <a:defRPr sz="2000" kern="1200">
                <a:solidFill>
                  <a:srgbClr val="6666FF"/>
                </a:solidFill>
                <a:latin typeface="Arial" charset="0"/>
                <a:ea typeface="ＭＳ Ｐゴシック" charset="-128"/>
                <a:cs typeface="+mn-cs"/>
              </a:defRPr>
            </a:lvl7pPr>
            <a:lvl8pPr marL="3200400" algn="l" defTabSz="914400" rtl="0" eaLnBrk="1" latinLnBrk="0" hangingPunct="1">
              <a:defRPr sz="2000" kern="1200">
                <a:solidFill>
                  <a:srgbClr val="6666FF"/>
                </a:solidFill>
                <a:latin typeface="Arial" charset="0"/>
                <a:ea typeface="ＭＳ Ｐゴシック" charset="-128"/>
                <a:cs typeface="+mn-cs"/>
              </a:defRPr>
            </a:lvl8pPr>
            <a:lvl9pPr marL="3657600" algn="l" defTabSz="914400" rtl="0" eaLnBrk="1" latinLnBrk="0" hangingPunct="1">
              <a:defRPr sz="2000" kern="1200">
                <a:solidFill>
                  <a:srgbClr val="6666FF"/>
                </a:solidFill>
                <a:latin typeface="Arial" charset="0"/>
                <a:ea typeface="ＭＳ Ｐゴシック" charset="-128"/>
                <a:cs typeface="+mn-cs"/>
              </a:defRPr>
            </a:lvl9pPr>
          </a:lstStyle>
          <a:p>
            <a:r>
              <a:rPr lang="en-US" altLang="x-none" dirty="0"/>
              <a:t>Slide from S </a:t>
            </a:r>
            <a:r>
              <a:rPr lang="en-US" altLang="x-none" dirty="0" err="1"/>
              <a:t>Blusk</a:t>
            </a:r>
            <a:endParaRPr lang="en-US" altLang="x-none" dirty="0"/>
          </a:p>
        </p:txBody>
      </p:sp>
      <p:sp>
        <p:nvSpPr>
          <p:cNvPr id="45" name="Date Placeholder 5"/>
          <p:cNvSpPr>
            <a:spLocks noGrp="1"/>
          </p:cNvSpPr>
          <p:nvPr>
            <p:ph type="dt" sz="half" idx="12"/>
          </p:nvPr>
        </p:nvSpPr>
        <p:spPr>
          <a:xfrm>
            <a:off x="1981200" y="6245225"/>
            <a:ext cx="2362200" cy="476250"/>
          </a:xfrm>
        </p:spPr>
        <p:txBody>
          <a:bodyPr/>
          <a:lstStyle/>
          <a:p>
            <a:r>
              <a:rPr lang="gl-ES" altLang="x-none" smtClean="0">
                <a:solidFill>
                  <a:srgbClr val="990033"/>
                </a:solidFill>
              </a:rPr>
              <a:t>TAE 2017 Benasque, September 8-10</a:t>
            </a:r>
            <a:endParaRPr lang="en-US" altLang="x-none" dirty="0"/>
          </a:p>
        </p:txBody>
      </p:sp>
      <p:sp>
        <p:nvSpPr>
          <p:cNvPr id="46" name="Footer Placeholder 4"/>
          <p:cNvSpPr>
            <a:spLocks noGrp="1"/>
          </p:cNvSpPr>
          <p:nvPr>
            <p:ph type="ftr" sz="quarter" idx="11"/>
          </p:nvPr>
        </p:nvSpPr>
        <p:spPr>
          <a:xfrm>
            <a:off x="6248400" y="6248400"/>
            <a:ext cx="3276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ヒラギノ角ゴ Pro W3" charset="-128"/>
              </a:defRPr>
            </a:lvl2pPr>
            <a:lvl3pPr marL="1143000" indent="-228600">
              <a:spcBef>
                <a:spcPct val="20000"/>
              </a:spcBef>
              <a:buChar char="•"/>
              <a:defRPr sz="2400">
                <a:solidFill>
                  <a:schemeClr val="tx1"/>
                </a:solidFill>
                <a:latin typeface="Arial" charset="0"/>
                <a:ea typeface="ヒラギノ角ゴ Pro W3" charset="-128"/>
              </a:defRPr>
            </a:lvl3pPr>
            <a:lvl4pPr marL="1600200" indent="-228600">
              <a:spcBef>
                <a:spcPct val="20000"/>
              </a:spcBef>
              <a:buChar char="–"/>
              <a:defRPr sz="2000">
                <a:solidFill>
                  <a:schemeClr val="tx1"/>
                </a:solidFill>
                <a:latin typeface="Arial" charset="0"/>
                <a:ea typeface="ヒラギノ角ゴ Pro W3" charset="-128"/>
              </a:defRPr>
            </a:lvl4pPr>
            <a:lvl5pPr marL="2057400" indent="-22860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spcBef>
                <a:spcPct val="0"/>
              </a:spcBef>
              <a:buFontTx/>
              <a:buNone/>
            </a:pPr>
            <a:r>
              <a:rPr lang="en-US" altLang="x-none" sz="1800">
                <a:solidFill>
                  <a:srgbClr val="A50021"/>
                </a:solidFill>
              </a:rPr>
              <a:t>Cibrán Santamarina</a:t>
            </a:r>
          </a:p>
          <a:p>
            <a:pPr>
              <a:spcBef>
                <a:spcPct val="0"/>
              </a:spcBef>
              <a:buFontTx/>
              <a:buNone/>
            </a:pPr>
            <a:r>
              <a:rPr lang="en-US" altLang="x-none" sz="1200" i="1" dirty="0">
                <a:solidFill>
                  <a:srgbClr val="A50021"/>
                </a:solidFill>
              </a:rPr>
              <a:t>Universidade de Santiago de Compostela</a:t>
            </a:r>
          </a:p>
        </p:txBody>
      </p:sp>
      <p:sp>
        <p:nvSpPr>
          <p:cNvPr id="16" name="Slide Number Placeholder 15"/>
          <p:cNvSpPr>
            <a:spLocks noGrp="1"/>
          </p:cNvSpPr>
          <p:nvPr>
            <p:ph type="sldNum" sz="quarter" idx="10"/>
          </p:nvPr>
        </p:nvSpPr>
        <p:spPr/>
        <p:txBody>
          <a:bodyPr/>
          <a:lstStyle/>
          <a:p>
            <a:pPr>
              <a:defRPr/>
            </a:pPr>
            <a:fld id="{D2762E48-1EA4-184C-B98B-E8AB950FD816}" type="slidenum">
              <a:rPr lang="en-US" altLang="x-none" smtClean="0"/>
              <a:pPr>
                <a:defRPr/>
              </a:pPr>
              <a:t>99</a:t>
            </a:fld>
            <a:endParaRPr lang="en-US" altLang="x-none"/>
          </a:p>
        </p:txBody>
      </p:sp>
    </p:spTree>
    <p:extLst>
      <p:ext uri="{BB962C8B-B14F-4D97-AF65-F5344CB8AC3E}">
        <p14:creationId xmlns:p14="http://schemas.microsoft.com/office/powerpoint/2010/main" val="60756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ORIGINALHEIGHT" val="148,4814"/>
  <p:tag name="ORIGINALWIDTH" val="160,4799"/>
  <p:tag name="OUTPUTDPI" val="1200"/>
  <p:tag name="LATEXADDIN" val="\documentclass{article}&#10;\usepackage{amsmath}&#10;\usepackage{color}&#10;\pagestyle{empty}&#10;\begin{document}&#10;&#10;\[ \boldsymbol{B_s^0} \]&#10;&#10;&#10;\end{document}"/>
  <p:tag name="IGUANATEXSIZE" val="22"/>
  <p:tag name="IGUANATEXCURSOR" val="120"/>
  <p:tag name="TRANSPARENCY" val="Verdadero"/>
  <p:tag name="FILENAME" val=""/>
  <p:tag name="INPUTTYPE" val="0"/>
  <p:tag name="LATEXENGINEID" val="0"/>
  <p:tag name="TEMPFOLDER" val="c:\Users\saborido\temp\"/>
</p:tagLst>
</file>

<file path=ppt/tags/tag10.xml><?xml version="1.0" encoding="utf-8"?>
<p:tagLst xmlns:a="http://schemas.openxmlformats.org/drawingml/2006/main" xmlns:r="http://schemas.openxmlformats.org/officeDocument/2006/relationships" xmlns:p="http://schemas.openxmlformats.org/presentationml/2006/main">
  <p:tag name="ORIGINALHEIGHT" val="85,48929"/>
  <p:tag name="ORIGINALWIDTH" val="323,2096"/>
  <p:tag name="OUTPUTDPI" val="1200"/>
  <p:tag name="LATEXADDIN" val="\documentclass{article}&#10;\usepackage{amsmath}&#10;\usepackage{color}&#10;\pagestyle{empty}&#10;\begin{document}&#10;&#10;&#10;\[ \boldsymbol{\color{blue} DK^-} \]&#10;&#10;&#10;\end{document}&#10;"/>
  <p:tag name="IGUANATEXSIZE" val="20"/>
  <p:tag name="IGUANATEXCURSOR" val="139"/>
  <p:tag name="TRANSPARENCY" val="Verdadero"/>
  <p:tag name="FILENAME" val=""/>
  <p:tag name="INPUTTYPE" val="0"/>
  <p:tag name="LATEXENGINEID" val="0"/>
  <p:tag name="TEMPFOLDER" val="c:\Users\Usuario\temp\"/>
</p:tagLst>
</file>

<file path=ppt/tags/tag11.xml><?xml version="1.0" encoding="utf-8"?>
<p:tagLst xmlns:a="http://schemas.openxmlformats.org/drawingml/2006/main" xmlns:r="http://schemas.openxmlformats.org/officeDocument/2006/relationships" xmlns:p="http://schemas.openxmlformats.org/presentationml/2006/main">
  <p:tag name="ORIGINALHEIGHT" val="105,7368"/>
  <p:tag name="ORIGINALWIDTH" val="328,459"/>
  <p:tag name="OUTPUTDPI" val="1200"/>
  <p:tag name="LATEXADDIN" val="\documentclass{article}&#10;\usepackage{amsmath}&#10;\usepackage{color}&#10;\pagestyle{empty}&#10;\begin{document}&#10;&#10;&#10;\[ \boldsymbol{\color{red} \overline{D}K^-} \]&#10;&#10;&#10;\end{document}&#10;"/>
  <p:tag name="IGUANATEXSIZE" val="20"/>
  <p:tag name="IGUANATEXCURSOR" val="101"/>
  <p:tag name="TRANSPARENCY" val="Verdadero"/>
  <p:tag name="FILENAME" val=""/>
  <p:tag name="INPUTTYPE" val="0"/>
  <p:tag name="LATEXENGINEID" val="0"/>
  <p:tag name="TEMPFOLDER" val="c:\Users\Usuario\temp\"/>
</p:tagLst>
</file>

<file path=ppt/tags/tag12.xml><?xml version="1.0" encoding="utf-8"?>
<p:tagLst xmlns:a="http://schemas.openxmlformats.org/drawingml/2006/main" xmlns:r="http://schemas.openxmlformats.org/officeDocument/2006/relationships" xmlns:p="http://schemas.openxmlformats.org/presentationml/2006/main">
  <p:tag name="ORIGINALHEIGHT" val="133,4833"/>
  <p:tag name="ORIGINALWIDTH" val="395,2006"/>
  <p:tag name="OUTPUTDPI" val="1200"/>
  <p:tag name="LATEXADDIN" val="\documentclass{article}&#10;\usepackage{amsmath}&#10;\usepackage{color}&#10;\pagestyle{empty}&#10;\begin{document}&#10;&#10;&#10;\[ \boldsymbol{\color{green} r_{D} e^{i\delta_D}} \]&#10;&#10;&#10;\end{document}&#10;"/>
  <p:tag name="IGUANATEXSIZE" val="20"/>
  <p:tag name="IGUANATEXCURSOR" val="148"/>
  <p:tag name="TRANSPARENCY" val="Verdadero"/>
  <p:tag name="FILENAME" val=""/>
  <p:tag name="INPUTTYPE" val="0"/>
  <p:tag name="LATEXENGINEID" val="0"/>
  <p:tag name="TEMPFOLDER" val="c:\Users\Usuario\temp\"/>
</p:tagLst>
</file>

<file path=ppt/tags/tag13.xml><?xml version="1.0" encoding="utf-8"?>
<p:tagLst xmlns:a="http://schemas.openxmlformats.org/drawingml/2006/main" xmlns:r="http://schemas.openxmlformats.org/officeDocument/2006/relationships" xmlns:p="http://schemas.openxmlformats.org/presentationml/2006/main">
  <p:tag name="ORIGINALHEIGHT" val="355,4556"/>
  <p:tag name="ORIGINALWIDTH" val="1895,013"/>
  <p:tag name="OUTPUTDPI" val="1200"/>
  <p:tag name="LATEXADDIN" val="\documentclass{article}&#10;\usepackage{amsmath}&#10;\usepackage{color}&#10;\pagestyle{empty}&#10;\begin{document}&#10;&#10;&#10;\[ \boldsymbol{ \frac{A(B^- \to \overline{D}^0 K^-)}{A(B^- \to {D}^0 K^-)} =&#10;r_{B} e^{i(\delta_B - \gamma)}} \]&#10;&#10;&#10;\end{document}&#10;"/>
  <p:tag name="IGUANATEXSIZE" val="20"/>
  <p:tag name="IGUANATEXCURSOR" val="174"/>
  <p:tag name="TRANSPARENCY" val="Verdadero"/>
  <p:tag name="FILENAME" val=""/>
  <p:tag name="INPUTTYPE" val="0"/>
  <p:tag name="LATEXENGINEID" val="0"/>
  <p:tag name="TEMPFOLDER" val="c:\Users\Usuario\temp\"/>
</p:tagLst>
</file>

<file path=ppt/tags/tag14.xml><?xml version="1.0" encoding="utf-8"?>
<p:tagLst xmlns:a="http://schemas.openxmlformats.org/drawingml/2006/main" xmlns:r="http://schemas.openxmlformats.org/officeDocument/2006/relationships" xmlns:p="http://schemas.openxmlformats.org/presentationml/2006/main">
  <p:tag name="ORIGINALHEIGHT" val="322,4597"/>
  <p:tag name="ORIGINALWIDTH" val="1636,296"/>
  <p:tag name="OUTPUTDPI" val="1200"/>
  <p:tag name="LATEXADDIN" val="\documentclass{article}&#10;\usepackage{amsmath}&#10;\usepackage{color}&#10;\pagestyle{empty}&#10;\begin{document}&#10;&#10;&#10;\[ \boldsymbol{ \frac{A(D^0 \to K^+\pi^-)}{A(D^0 \to {K}^- \pi^+)} =&#10;r_{D} e^{i\delta_D}} \]&#10;&#10;&#10;\end{document}&#10;"/>
  <p:tag name="IGUANATEXSIZE" val="18"/>
  <p:tag name="IGUANATEXCURSOR" val="174"/>
  <p:tag name="TRANSPARENCY" val="Verdadero"/>
  <p:tag name="FILENAME" val=""/>
  <p:tag name="INPUTTYPE" val="0"/>
  <p:tag name="LATEXENGINEID" val="0"/>
  <p:tag name="TEMPFOLDER" val="c:\Users\Usuario\temp\"/>
</p:tagLst>
</file>

<file path=ppt/tags/tag15.xml><?xml version="1.0" encoding="utf-8"?>
<p:tagLst xmlns:a="http://schemas.openxmlformats.org/drawingml/2006/main" xmlns:r="http://schemas.openxmlformats.org/officeDocument/2006/relationships" xmlns:p="http://schemas.openxmlformats.org/presentationml/2006/main">
  <p:tag name="ORIGINALHEIGHT" val="32,40157"/>
  <p:tag name="ORIGINALWIDTH" val="719,7074"/>
  <p:tag name="OUTPUTDPI" val="1200"/>
  <p:tag name="LATEXADDIN" val="\documentclass{article}&#10;\usepackage{amsmath}&#10;\pagestyle{empty}&#10;\begin{document}&#10;&#10;\[\boldsymbol{&#10;\Gamma( B^\pm \to [f]_D K^\pm) = r_D^2 + r_B^2 + 2\kappa r_D r_B&#10;\cos( \delta_B + \delta_D \pm \gamma )}&#10;\]&#10;&#10;&#10;\end{document}&#10;"/>
  <p:tag name="IGUANATEXSIZE" val="18"/>
  <p:tag name="IGUANATEXCURSOR" val="140"/>
  <p:tag name="TRANSPARENCY" val="Verdadero"/>
  <p:tag name="FILENAME" val=""/>
  <p:tag name="INPUTTYPE" val="0"/>
  <p:tag name="LATEXENGINEID" val="0"/>
  <p:tag name="TEMPFOLDER" val="c:\Users\saborido\temp\"/>
</p:tagLst>
</file>

<file path=ppt/tags/tag2.xml><?xml version="1.0" encoding="utf-8"?>
<p:tagLst xmlns:a="http://schemas.openxmlformats.org/drawingml/2006/main" xmlns:r="http://schemas.openxmlformats.org/officeDocument/2006/relationships" xmlns:p="http://schemas.openxmlformats.org/presentationml/2006/main">
  <p:tag name="ORIGINALHEIGHT" val="176,228"/>
  <p:tag name="ORIGINALWIDTH" val="165,7293"/>
  <p:tag name="OUTPUTDPI" val="1200"/>
  <p:tag name="LATEXADDIN" val="\documentclass{article}&#10;\usepackage{amsmath}&#10;\usepackage{color}&#10;\pagestyle{empty}&#10;\begin{document}&#10;&#10;\[ \boldsymbol{\overline{B}_s^0} \]&#10;&#10;&#10;\end{document}"/>
  <p:tag name="IGUANATEXSIZE" val="22"/>
  <p:tag name="IGUANATEXCURSOR" val="127"/>
  <p:tag name="TRANSPARENCY" val="Verdadero"/>
  <p:tag name="FILENAME" val=""/>
  <p:tag name="INPUTTYPE" val="0"/>
  <p:tag name="LATEXENGINEID" val="0"/>
  <p:tag name="TEMPFOLDER" val="c:\Users\saborido\temp\"/>
</p:tagLst>
</file>

<file path=ppt/tags/tag3.xml><?xml version="1.0" encoding="utf-8"?>
<p:tagLst xmlns:a="http://schemas.openxmlformats.org/drawingml/2006/main" xmlns:r="http://schemas.openxmlformats.org/officeDocument/2006/relationships" xmlns:p="http://schemas.openxmlformats.org/presentationml/2006/main">
  <p:tag name="ORIGINALHEIGHT" val="112,486"/>
  <p:tag name="ORIGINALWIDTH" val="214,4732"/>
  <p:tag name="OUTPUTDPI" val="1200"/>
  <p:tag name="LATEXADDIN" val="\documentclass{article}&#10;\usepackage{amsmath}&#10;\usepackage{color}&#10;\pagestyle{empty}&#10;\begin{document}&#10;&#10;\[ \boldsymbol{f_{\rm CP}} \]&#10;&#10;&#10;\end{document}"/>
  <p:tag name="IGUANATEXSIZE" val="22"/>
  <p:tag name="IGUANATEXCURSOR" val="122"/>
  <p:tag name="TRANSPARENCY" val="Verdadero"/>
  <p:tag name="FILENAME" val=""/>
  <p:tag name="INPUTTYPE" val="0"/>
  <p:tag name="LATEXENGINEID" val="0"/>
  <p:tag name="TEMPFOLDER" val="c:\Users\saborido\temp\"/>
</p:tagLst>
</file>

<file path=ppt/tags/tag4.xml><?xml version="1.0" encoding="utf-8"?>
<p:tagLst xmlns:a="http://schemas.openxmlformats.org/drawingml/2006/main" xmlns:r="http://schemas.openxmlformats.org/officeDocument/2006/relationships" xmlns:p="http://schemas.openxmlformats.org/presentationml/2006/main">
  <p:tag name="ORIGINALHEIGHT" val="266,2168"/>
  <p:tag name="ORIGINALWIDTH" val="1214,848"/>
  <p:tag name="OUTPUTDPI" val="1200"/>
  <p:tag name="LATEXADDIN" val="\documentclass{article}&#10;\usepackage{amsmath}&#10;\pagestyle{empty}&#10;\begin{document}&#10;&#10;\noindent&#10;$41560 \pm 270$ tagged \\&#10;$\boldsymbol{B^0 \to J\!/\!\psi\, K_{\rm S}}$ decays&#10;&#10;&#10;\end{document}&#10;"/>
  <p:tag name="IGUANATEXSIZE" val="20"/>
  <p:tag name="IGUANATEXCURSOR" val="161"/>
  <p:tag name="TRANSPARENCY" val="Verdadero"/>
  <p:tag name="FILENAME" val=""/>
  <p:tag name="INPUTTYPE" val="0"/>
  <p:tag name="LATEXENGINEID" val="0"/>
  <p:tag name="TEMPFOLDER" val="c:\Users\Usuario\temp\"/>
</p:tagLst>
</file>

<file path=ppt/tags/tag5.xml><?xml version="1.0" encoding="utf-8"?>
<p:tagLst xmlns:a="http://schemas.openxmlformats.org/drawingml/2006/main" xmlns:r="http://schemas.openxmlformats.org/officeDocument/2006/relationships" xmlns:p="http://schemas.openxmlformats.org/presentationml/2006/main">
  <p:tag name="ORIGINALHEIGHT" val="244,4695"/>
  <p:tag name="ORIGINALWIDTH" val="1726,284"/>
  <p:tag name="OUTPUTDPI" val="1200"/>
  <p:tag name="LATEXADDIN" val="\documentclass{article}&#10;\usepackage{amsmath}&#10;\usepackage{color}&#10;\pagestyle{empty}&#10;\begin{document}&#10;&#10;\noindent&#10;$ \boldsymbol{ {\color{red}S}  =+0.731 \pm 0.035 \pm 0.020 }$ \\&#10;$ \boldsymbol{ {\color{blue}C} =-0.038 \pm 0.032 \pm 0.005 }$&#10;&#10;&#10;\end{document}&#10;"/>
  <p:tag name="IGUANATEXSIZE" val="20"/>
  <p:tag name="IGUANATEXCURSOR" val="143"/>
  <p:tag name="TRANSPARENCY" val="Verdadero"/>
  <p:tag name="FILENAME" val=""/>
  <p:tag name="INPUTTYPE" val="0"/>
  <p:tag name="LATEXENGINEID" val="0"/>
  <p:tag name="TEMPFOLDER" val="c:\Users\Usuario\temp\"/>
</p:tagLst>
</file>

<file path=ppt/tags/tag6.xml><?xml version="1.0" encoding="utf-8"?>
<p:tagLst xmlns:a="http://schemas.openxmlformats.org/drawingml/2006/main" xmlns:r="http://schemas.openxmlformats.org/officeDocument/2006/relationships" xmlns:p="http://schemas.openxmlformats.org/presentationml/2006/main">
  <p:tag name="ORIGINALHEIGHT" val="123,7346"/>
  <p:tag name="ORIGINALWIDTH" val="1818,523"/>
  <p:tag name="OUTPUTDPI" val="1200"/>
  <p:tag name="LATEXADDIN" val="\documentclass{article}&#10;\usepackage{amsmath}&#10;\usepackage{color}&#10;\pagestyle{empty}&#10;\begin{document}&#10;&#10;\[&#10;{\cal A}(t) =&#10;{\boldsymbol{\color{red}S} \sin(\Delta mt) - \boldsymbol{\color{blue}C}&#10;\cos(\Delta mt)}&#10;\]&#10;&#10;\end{document}&#10;"/>
  <p:tag name="IGUANATEXSIZE" val="18"/>
  <p:tag name="IGUANATEXCURSOR" val="146"/>
  <p:tag name="TRANSPARENCY" val="Verdadero"/>
  <p:tag name="FILENAME" val=""/>
  <p:tag name="INPUTTYPE" val="0"/>
  <p:tag name="LATEXENGINEID" val="0"/>
  <p:tag name="TEMPFOLDER" val="c:\Users\Usuario\temp\"/>
</p:tagLst>
</file>

<file path=ppt/tags/tag7.xml><?xml version="1.0" encoding="utf-8"?>
<p:tagLst xmlns:a="http://schemas.openxmlformats.org/drawingml/2006/main" xmlns:r="http://schemas.openxmlformats.org/officeDocument/2006/relationships" xmlns:p="http://schemas.openxmlformats.org/presentationml/2006/main">
  <p:tag name="ORIGINALHEIGHT" val="136,4829"/>
  <p:tag name="ORIGINALWIDTH" val="627,6716"/>
  <p:tag name="OUTPUTDPI" val="1200"/>
  <p:tag name="LATEXADDIN" val="\documentclass{article}&#10;\usepackage{amsmath}&#10;\usepackage{color}&#10;\pagestyle{empty}&#10;\begin{document}&#10;&#10;&#10;\[ \boldsymbol{\color{red} r_{B} e^{i(\delta_B - \gamma)}} \]&#10;&#10;&#10;\end{document}&#10;"/>
  <p:tag name="IGUANATEXSIZE" val="20"/>
  <p:tag name="IGUANATEXCURSOR" val="164"/>
  <p:tag name="TRANSPARENCY" val="Verdadero"/>
  <p:tag name="FILENAME" val=""/>
  <p:tag name="INPUTTYPE" val="0"/>
  <p:tag name="LATEXENGINEID" val="0"/>
  <p:tag name="TEMPFOLDER" val="c:\Users\Usuario\temp\"/>
</p:tagLst>
</file>

<file path=ppt/tags/tag8.xml><?xml version="1.0" encoding="utf-8"?>
<p:tagLst xmlns:a="http://schemas.openxmlformats.org/drawingml/2006/main" xmlns:r="http://schemas.openxmlformats.org/officeDocument/2006/relationships" xmlns:p="http://schemas.openxmlformats.org/presentationml/2006/main">
  <p:tag name="ORIGINALHEIGHT" val="124,4844"/>
  <p:tag name="ORIGINALWIDTH" val="516,6854"/>
  <p:tag name="OUTPUTDPI" val="1200"/>
  <p:tag name="LATEXADDIN" val="\documentclass{article}&#10;\usepackage{amsmath}&#10;\usepackage{color}&#10;\pagestyle{empty}&#10;\begin{document}&#10;&#10;&#10;\[ \boldsymbol{f(D)K^-} \]&#10;&#10;&#10;\end{document}&#10;"/>
  <p:tag name="IGUANATEXSIZE" val="20"/>
  <p:tag name="IGUANATEXCURSOR" val="129"/>
  <p:tag name="TRANSPARENCY" val="Verdadero"/>
  <p:tag name="FILENAME" val=""/>
  <p:tag name="INPUTTYPE" val="0"/>
  <p:tag name="LATEXENGINEID" val="0"/>
  <p:tag name="TEMPFOLDER" val="c:\Users\Usuario\temp\"/>
</p:tagLst>
</file>

<file path=ppt/tags/tag9.xml><?xml version="1.0" encoding="utf-8"?>
<p:tagLst xmlns:a="http://schemas.openxmlformats.org/drawingml/2006/main" xmlns:r="http://schemas.openxmlformats.org/officeDocument/2006/relationships" xmlns:p="http://schemas.openxmlformats.org/presentationml/2006/main">
  <p:tag name="ORIGINALHEIGHT" val="85,48929"/>
  <p:tag name="ORIGINALWIDTH" val="186,7267"/>
  <p:tag name="OUTPUTDPI" val="1200"/>
  <p:tag name="LATEXADDIN" val="\documentclass{article}&#10;\usepackage{amsmath}&#10;\usepackage{color}&#10;\pagestyle{empty}&#10;\begin{document}&#10;&#10;&#10;\[ \boldsymbol{B^-} \]&#10;&#10;&#10;\end{document}&#10;"/>
  <p:tag name="IGUANATEXSIZE" val="20"/>
  <p:tag name="IGUANATEXCURSOR" val="125"/>
  <p:tag name="TRANSPARENCY" val="Verdadero"/>
  <p:tag name="FILENAME" val=""/>
  <p:tag name="INPUTTYPE" val="0"/>
  <p:tag name="LATEXENGINEID" val="0"/>
  <p:tag name="TEMPFOLDER" val="c:\Users\Usuario\temp\"/>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a:ln>
              <a:noFill/>
            </a:ln>
            <a:solidFill>
              <a:srgbClr val="6666FF"/>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a:ln>
              <a:noFill/>
            </a:ln>
            <a:solidFill>
              <a:srgbClr val="6666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enasque_2017" id="{445EE276-263B-8243-8592-5F2D95DB0F81}" vid="{F066C04A-843A-6A43-9E96-DA5CEAC5149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Benasque_2017</Template>
  <TotalTime>56820</TotalTime>
  <Words>9132</Words>
  <Application>Microsoft Macintosh PowerPoint</Application>
  <PresentationFormat>Widescreen</PresentationFormat>
  <Paragraphs>1670</Paragraphs>
  <Slides>109</Slides>
  <Notes>28</Notes>
  <HiddenSlides>0</HiddenSlides>
  <MMClips>0</MMClips>
  <ScaleCrop>false</ScaleCrop>
  <HeadingPairs>
    <vt:vector size="8" baseType="variant">
      <vt:variant>
        <vt:lpstr>Fonts Used</vt:lpstr>
      </vt:variant>
      <vt:variant>
        <vt:i4>25</vt:i4>
      </vt: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36" baseType="lpstr">
      <vt:lpstr>Arial Unicode MS</vt:lpstr>
      <vt:lpstr>Calibri</vt:lpstr>
      <vt:lpstr>Cambria Math</vt:lpstr>
      <vt:lpstr>CMMI12</vt:lpstr>
      <vt:lpstr>CMR12</vt:lpstr>
      <vt:lpstr>CMSY10</vt:lpstr>
      <vt:lpstr>Comic Sans MS</vt:lpstr>
      <vt:lpstr>Courier New</vt:lpstr>
      <vt:lpstr>Euclid Symbol</vt:lpstr>
      <vt:lpstr>Gill Sans</vt:lpstr>
      <vt:lpstr>Lucida Grande</vt:lpstr>
      <vt:lpstr>MS PGothic</vt:lpstr>
      <vt:lpstr>ＭＳ Ｐゴシック</vt:lpstr>
      <vt:lpstr>rtxmi</vt:lpstr>
      <vt:lpstr>Script MT Bold</vt:lpstr>
      <vt:lpstr>SFRM1200</vt:lpstr>
      <vt:lpstr>STIXGeneral</vt:lpstr>
      <vt:lpstr>Symbol</vt:lpstr>
      <vt:lpstr>Tahoma</vt:lpstr>
      <vt:lpstr>Times</vt:lpstr>
      <vt:lpstr>Times New Roman</vt:lpstr>
      <vt:lpstr>Verdana</vt:lpstr>
      <vt:lpstr>Wingdings</vt:lpstr>
      <vt:lpstr>ヒラギノ角ゴ Pro W3</vt:lpstr>
      <vt:lpstr>Arial</vt:lpstr>
      <vt:lpstr>Default Design</vt:lpstr>
      <vt:lpstr>Equation</vt:lpstr>
      <vt:lpstr>Flavor Physics </vt:lpstr>
      <vt:lpstr>Bibliography</vt:lpstr>
      <vt:lpstr>Roadmap</vt:lpstr>
      <vt:lpstr>Flavour Physics</vt:lpstr>
      <vt:lpstr>Weak Interaction and beyond</vt:lpstr>
      <vt:lpstr>PowerPoint Presentation</vt:lpstr>
      <vt:lpstr>PowerPoint Presentation</vt:lpstr>
      <vt:lpstr>The Wu experiment</vt:lpstr>
      <vt:lpstr>Spin and parity helicity</vt:lpstr>
      <vt:lpstr>The Wu experiment</vt:lpstr>
      <vt:lpstr>The Wu experiment</vt:lpstr>
      <vt:lpstr>The Lederman experiment</vt:lpstr>
      <vt:lpstr>The Lederman experiment </vt:lpstr>
      <vt:lpstr>The Lederman experiment </vt:lpstr>
      <vt:lpstr>The Lederman experiment </vt:lpstr>
      <vt:lpstr>The θ-τ puzzle</vt:lpstr>
      <vt:lpstr>Neutral kaon mixing</vt:lpstr>
      <vt:lpstr>Neutral kaon mixing</vt:lpstr>
      <vt:lpstr>What if CP was conserved in kaon mixing?</vt:lpstr>
      <vt:lpstr>      Discovery of CP violation</vt:lpstr>
      <vt:lpstr>PowerPoint Presentation</vt:lpstr>
      <vt:lpstr>PowerPoint Presentation</vt:lpstr>
      <vt:lpstr>PowerPoint Presentation</vt:lpstr>
      <vt:lpstr>The Cabibbo mechanism</vt:lpstr>
      <vt:lpstr>The Cabibbo mechanism</vt:lpstr>
      <vt:lpstr>The Cabibbo mechanism</vt:lpstr>
      <vt:lpstr>The Cabibbo mechanism</vt:lpstr>
      <vt:lpstr>CP violation in the SM</vt:lpstr>
      <vt:lpstr>SYMMETRIES OF THE EW INTERACTION</vt:lpstr>
      <vt:lpstr>PowerPoint Presentation</vt:lpstr>
      <vt:lpstr>PowerPoint Presentation</vt:lpstr>
      <vt:lpstr>CP violation in the SM</vt:lpstr>
      <vt:lpstr>PowerPoint Presentation</vt:lpstr>
      <vt:lpstr>CP violation in the SM</vt:lpstr>
      <vt:lpstr>CP violation in the SM</vt:lpstr>
      <vt:lpstr>CP violation in the SM</vt:lpstr>
      <vt:lpstr>CP violation in the SM</vt:lpstr>
      <vt:lpstr>CP violation in the SM</vt:lpstr>
      <vt:lpstr>Wolfstein parametrization of the CKM matrix</vt:lpstr>
      <vt:lpstr>The unitarity of the CKM matrix</vt:lpstr>
      <vt:lpstr>PowerPoint Presentation</vt:lpstr>
      <vt:lpstr>PowerPoint Presentation</vt:lpstr>
      <vt:lpstr>PowerPoint Presentation</vt:lpstr>
      <vt:lpstr>PowerPoint Presentation</vt:lpstr>
      <vt:lpstr>Neutral meson oscillations</vt:lpstr>
      <vt:lpstr>Neutral meson oscillations</vt:lpstr>
      <vt:lpstr>Neutral meson oscillations</vt:lpstr>
      <vt:lpstr>Neutral meson oscillations</vt:lpstr>
      <vt:lpstr>Neutral meson oscillations</vt:lpstr>
      <vt:lpstr>Neutral meson oscillations</vt:lpstr>
      <vt:lpstr>Neutral meson oscillations</vt:lpstr>
      <vt:lpstr>Classification of CPV effects</vt:lpstr>
      <vt:lpstr>Classification of CPV effects</vt:lpstr>
      <vt:lpstr>Classification of CPV effects</vt:lpstr>
      <vt:lpstr>CPV in decay</vt:lpstr>
      <vt:lpstr>PowerPoint Presentation</vt:lpstr>
      <vt:lpstr>CPV in mixing</vt:lpstr>
      <vt:lpstr>CPV in interference between a decay with and without mixing</vt:lpstr>
      <vt:lpstr>CPV in interference between a decay with and without mixing</vt:lpstr>
      <vt:lpstr>CPV in interference between a decay with and without mixing</vt:lpstr>
      <vt:lpstr>How is this done?</vt:lpstr>
      <vt:lpstr>CLEO</vt:lpstr>
      <vt:lpstr>ARGUS</vt:lpstr>
      <vt:lpstr>Coherent B-B pairs</vt:lpstr>
      <vt:lpstr>B-factories</vt:lpstr>
      <vt:lpstr>B-factories</vt:lpstr>
      <vt:lpstr>The BaBar spectrometer</vt:lpstr>
      <vt:lpstr>The Belle spectrometer</vt:lpstr>
      <vt:lpstr>Belle II</vt:lpstr>
      <vt:lpstr>Hadron colliders</vt:lpstr>
      <vt:lpstr>Production of bb in hadron colliders</vt:lpstr>
      <vt:lpstr>The Tevatron GDPs</vt:lpstr>
      <vt:lpstr>The LHC GDPs</vt:lpstr>
      <vt:lpstr>LHCb</vt:lpstr>
      <vt:lpstr>LHCb Velo</vt:lpstr>
      <vt:lpstr>LHCb Velo</vt:lpstr>
      <vt:lpstr>LHCb Velo</vt:lpstr>
      <vt:lpstr>LHCb RICH</vt:lpstr>
      <vt:lpstr>LHCb new trigger</vt:lpstr>
      <vt:lpstr>Flavor Physics highlights</vt:lpstr>
      <vt:lpstr>Direct CPV</vt:lpstr>
      <vt:lpstr>Dalitz plot</vt:lpstr>
      <vt:lpstr>sin(2β)</vt:lpstr>
      <vt:lpstr>Time-dependent CPV in B^0→D^+ D^- decays</vt:lpstr>
      <vt:lpstr>sin(2β)</vt:lpstr>
      <vt:lpstr>Probing CKM: Unitarity triangle</vt:lpstr>
      <vt:lpstr>PowerPoint Presentation</vt:lpstr>
      <vt:lpstr>Clean SM measurements -- |Vub/Vcb|</vt:lpstr>
      <vt:lpstr>The CKM unitarity angle g</vt:lpstr>
      <vt:lpstr>CKM: Clean SM measurements --  g</vt:lpstr>
      <vt:lpstr>CKM - |Vtd / Vts|:  could contain NP contributions</vt:lpstr>
      <vt:lpstr>sin(2b):  could contain NP contributions</vt:lpstr>
      <vt:lpstr>2bs</vt:lpstr>
      <vt:lpstr>Constraints on NP in B decays</vt:lpstr>
      <vt:lpstr>b→s penguins</vt:lpstr>
      <vt:lpstr>Angular analysis of B0K*l+l- </vt:lpstr>
      <vt:lpstr>Angular analysis of B0K*l+l- </vt:lpstr>
      <vt:lpstr>B(s)m+m-</vt:lpstr>
      <vt:lpstr>B(s)m+m-</vt:lpstr>
      <vt:lpstr>B(s)m+m- lifetime</vt:lpstr>
      <vt:lpstr>What is this all telling us?</vt:lpstr>
      <vt:lpstr>Anomalies in the SM</vt:lpstr>
      <vt:lpstr>BD(*)t-n / BD(*)m-n </vt:lpstr>
      <vt:lpstr>RK</vt:lpstr>
      <vt:lpstr>RK*</vt:lpstr>
      <vt:lpstr>Summary of anomalies</vt:lpstr>
      <vt:lpstr>FIN</vt:lpstr>
      <vt:lpstr>Tetra and pentaquarks</vt:lpstr>
      <vt:lpstr>Discovery of Ξcc++ </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Flavour Physics (experimental)</dc:title>
  <dc:creator>Microsoft Office User</dc:creator>
  <cp:lastModifiedBy>SANTAMARINA RIOS CIBRAN</cp:lastModifiedBy>
  <cp:revision>399</cp:revision>
  <cp:lastPrinted>2017-09-05T15:08:53Z</cp:lastPrinted>
  <dcterms:created xsi:type="dcterms:W3CDTF">2017-07-27T10:51:53Z</dcterms:created>
  <dcterms:modified xsi:type="dcterms:W3CDTF">2017-09-09T08:04:22Z</dcterms:modified>
</cp:coreProperties>
</file>