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tmp" ContentType="image/png"/>
  <Default Extension="bin" ContentType="application/vnd.openxmlformats-officedocument.presentationml.printerSettings"/>
  <Default Extension="png" ContentType="image/png"/>
  <Default Extension="wmf" ContentType="image/x-wmf"/>
  <Default Extension="mpg" ContentType="video/unknown"/>
  <Default Extension="gif" ContentType="image/gif"/>
  <Default Extension="WAV" ContentType="audio/wav"/>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5.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20.xml" ContentType="application/vnd.openxmlformats-officedocument.presentationml.notesSlide+xml"/>
  <Override PartName="/ppt/embeddings/oleObject10.bin" ContentType="application/vnd.openxmlformats-officedocument.oleObject"/>
  <Override PartName="/ppt/notesSlides/notesSlide21.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23.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26.bin" ContentType="application/vnd.openxmlformats-officedocument.oleObject"/>
  <Override PartName="/ppt/notesSlides/notesSlide36.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37.xml" ContentType="application/vnd.openxmlformats-officedocument.presentationml.notesSlide+xml"/>
  <Override PartName="/ppt/embeddings/oleObject30.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31.bin" ContentType="application/vnd.openxmlformats-officedocument.oleObject"/>
  <Override PartName="/ppt/notesSlides/notesSlide42.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notesSlides/notesSlide43.xml" ContentType="application/vnd.openxmlformats-officedocument.presentationml.notesSlide+xml"/>
  <Override PartName="/ppt/embeddings/oleObject60.bin" ContentType="application/vnd.openxmlformats-officedocument.oleObject"/>
  <Override PartName="/ppt/notesSlides/notesSlide44.xml" ContentType="application/vnd.openxmlformats-officedocument.presentationml.notesSlide+xml"/>
  <Override PartName="/ppt/embeddings/oleObject6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9" r:id="rId2"/>
  </p:sldMasterIdLst>
  <p:notesMasterIdLst>
    <p:notesMasterId r:id="rId137"/>
  </p:notesMasterIdLst>
  <p:handoutMasterIdLst>
    <p:handoutMasterId r:id="rId138"/>
  </p:handoutMasterIdLst>
  <p:sldIdLst>
    <p:sldId id="1269" r:id="rId3"/>
    <p:sldId id="1578" r:id="rId4"/>
    <p:sldId id="1711" r:id="rId5"/>
    <p:sldId id="1692" r:id="rId6"/>
    <p:sldId id="1739" r:id="rId7"/>
    <p:sldId id="1740" r:id="rId8"/>
    <p:sldId id="1741" r:id="rId9"/>
    <p:sldId id="1742" r:id="rId10"/>
    <p:sldId id="1743" r:id="rId11"/>
    <p:sldId id="1575" r:id="rId12"/>
    <p:sldId id="1672" r:id="rId13"/>
    <p:sldId id="1721" r:id="rId14"/>
    <p:sldId id="1722" r:id="rId15"/>
    <p:sldId id="1670" r:id="rId16"/>
    <p:sldId id="1671" r:id="rId17"/>
    <p:sldId id="1673" r:id="rId18"/>
    <p:sldId id="1674" r:id="rId19"/>
    <p:sldId id="1738" r:id="rId20"/>
    <p:sldId id="1737" r:id="rId21"/>
    <p:sldId id="1712" r:id="rId22"/>
    <p:sldId id="1713" r:id="rId23"/>
    <p:sldId id="1714" r:id="rId24"/>
    <p:sldId id="1715" r:id="rId25"/>
    <p:sldId id="1730" r:id="rId26"/>
    <p:sldId id="1731" r:id="rId27"/>
    <p:sldId id="1717" r:id="rId28"/>
    <p:sldId id="1718" r:id="rId29"/>
    <p:sldId id="1694" r:id="rId30"/>
    <p:sldId id="1707" r:id="rId31"/>
    <p:sldId id="1696" r:id="rId32"/>
    <p:sldId id="1708" r:id="rId33"/>
    <p:sldId id="1698" r:id="rId34"/>
    <p:sldId id="1702" r:id="rId35"/>
    <p:sldId id="1703" r:id="rId36"/>
    <p:sldId id="1719" r:id="rId37"/>
    <p:sldId id="1720" r:id="rId38"/>
    <p:sldId id="1706" r:id="rId39"/>
    <p:sldId id="1709" r:id="rId40"/>
    <p:sldId id="1710" r:id="rId41"/>
    <p:sldId id="1724" r:id="rId42"/>
    <p:sldId id="1725" r:id="rId43"/>
    <p:sldId id="1726" r:id="rId44"/>
    <p:sldId id="1723" r:id="rId45"/>
    <p:sldId id="1744" r:id="rId46"/>
    <p:sldId id="1745" r:id="rId47"/>
    <p:sldId id="1746" r:id="rId48"/>
    <p:sldId id="1747" r:id="rId49"/>
    <p:sldId id="1749" r:id="rId50"/>
    <p:sldId id="1750" r:id="rId51"/>
    <p:sldId id="1751" r:id="rId52"/>
    <p:sldId id="1727" r:id="rId53"/>
    <p:sldId id="1728" r:id="rId54"/>
    <p:sldId id="1729" r:id="rId55"/>
    <p:sldId id="1736" r:id="rId56"/>
    <p:sldId id="1579" r:id="rId57"/>
    <p:sldId id="1623" r:id="rId58"/>
    <p:sldId id="1624" r:id="rId59"/>
    <p:sldId id="1625" r:id="rId60"/>
    <p:sldId id="1580" r:id="rId61"/>
    <p:sldId id="1626" r:id="rId62"/>
    <p:sldId id="1627" r:id="rId63"/>
    <p:sldId id="1628" r:id="rId64"/>
    <p:sldId id="1629" r:id="rId65"/>
    <p:sldId id="1630" r:id="rId66"/>
    <p:sldId id="1631" r:id="rId67"/>
    <p:sldId id="1632" r:id="rId68"/>
    <p:sldId id="1583" r:id="rId69"/>
    <p:sldId id="1636" r:id="rId70"/>
    <p:sldId id="1633" r:id="rId71"/>
    <p:sldId id="1634" r:id="rId72"/>
    <p:sldId id="1582" r:id="rId73"/>
    <p:sldId id="1584" r:id="rId74"/>
    <p:sldId id="1585" r:id="rId75"/>
    <p:sldId id="1637" r:id="rId76"/>
    <p:sldId id="1638" r:id="rId77"/>
    <p:sldId id="1650" r:id="rId78"/>
    <p:sldId id="1635" r:id="rId79"/>
    <p:sldId id="1651" r:id="rId80"/>
    <p:sldId id="1652" r:id="rId81"/>
    <p:sldId id="1647" r:id="rId82"/>
    <p:sldId id="1586" r:id="rId83"/>
    <p:sldId id="1640" r:id="rId84"/>
    <p:sldId id="1641" r:id="rId85"/>
    <p:sldId id="1642" r:id="rId86"/>
    <p:sldId id="1643" r:id="rId87"/>
    <p:sldId id="1658" r:id="rId88"/>
    <p:sldId id="1581" r:id="rId89"/>
    <p:sldId id="1646" r:id="rId90"/>
    <p:sldId id="1591" r:id="rId91"/>
    <p:sldId id="1657" r:id="rId92"/>
    <p:sldId id="1659" r:id="rId93"/>
    <p:sldId id="1648" r:id="rId94"/>
    <p:sldId id="1649" r:id="rId95"/>
    <p:sldId id="1653" r:id="rId96"/>
    <p:sldId id="1660" r:id="rId97"/>
    <p:sldId id="1654" r:id="rId98"/>
    <p:sldId id="1655" r:id="rId99"/>
    <p:sldId id="1573" r:id="rId100"/>
    <p:sldId id="1667" r:id="rId101"/>
    <p:sldId id="1598" r:id="rId102"/>
    <p:sldId id="1601" r:id="rId103"/>
    <p:sldId id="1602" r:id="rId104"/>
    <p:sldId id="1599" r:id="rId105"/>
    <p:sldId id="1600" r:id="rId106"/>
    <p:sldId id="1733" r:id="rId107"/>
    <p:sldId id="1734" r:id="rId108"/>
    <p:sldId id="1603" r:id="rId109"/>
    <p:sldId id="1604" r:id="rId110"/>
    <p:sldId id="1735" r:id="rId111"/>
    <p:sldId id="1605" r:id="rId112"/>
    <p:sldId id="1666" r:id="rId113"/>
    <p:sldId id="1607" r:id="rId114"/>
    <p:sldId id="1610" r:id="rId115"/>
    <p:sldId id="1612" r:id="rId116"/>
    <p:sldId id="1613" r:id="rId117"/>
    <p:sldId id="1615" r:id="rId118"/>
    <p:sldId id="1616" r:id="rId119"/>
    <p:sldId id="1617" r:id="rId120"/>
    <p:sldId id="1618" r:id="rId121"/>
    <p:sldId id="1619" r:id="rId122"/>
    <p:sldId id="1620" r:id="rId123"/>
    <p:sldId id="1558" r:id="rId124"/>
    <p:sldId id="1676" r:id="rId125"/>
    <p:sldId id="1559" r:id="rId126"/>
    <p:sldId id="1560" r:id="rId127"/>
    <p:sldId id="1665" r:id="rId128"/>
    <p:sldId id="1664" r:id="rId129"/>
    <p:sldId id="1669" r:id="rId130"/>
    <p:sldId id="1397" r:id="rId131"/>
    <p:sldId id="1700" r:id="rId132"/>
    <p:sldId id="1701" r:id="rId133"/>
    <p:sldId id="1716" r:id="rId134"/>
    <p:sldId id="1732" r:id="rId135"/>
    <p:sldId id="1644" r:id="rId136"/>
  </p:sldIdLst>
  <p:sldSz cx="9144000" cy="6858000" type="screen4x3"/>
  <p:notesSz cx="6781800" cy="9918700"/>
  <p:defaultTex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D3CE"/>
    <a:srgbClr val="92C09E"/>
    <a:srgbClr val="497D57"/>
    <a:srgbClr val="15B167"/>
    <a:srgbClr val="FFFF99"/>
    <a:srgbClr val="CCFFFF"/>
    <a:srgbClr val="99FFC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80" autoAdjust="0"/>
  </p:normalViewPr>
  <p:slideViewPr>
    <p:cSldViewPr>
      <p:cViewPr>
        <p:scale>
          <a:sx n="100" d="100"/>
          <a:sy n="100" d="100"/>
        </p:scale>
        <p:origin x="-1032" y="-16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2368"/>
    </p:cViewPr>
  </p:sorterViewPr>
  <p:notesViewPr>
    <p:cSldViewPr>
      <p:cViewPr varScale="1">
        <p:scale>
          <a:sx n="80" d="100"/>
          <a:sy n="80" d="100"/>
        </p:scale>
        <p:origin x="-2334" y="-84"/>
      </p:cViewPr>
      <p:guideLst>
        <p:guide orient="horz" pos="3124"/>
        <p:guide pos="2136"/>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notesMaster" Target="notesMasters/notesMaster1.xml"/><Relationship Id="rId138" Type="http://schemas.openxmlformats.org/officeDocument/2006/relationships/handoutMaster" Target="handoutMasters/handoutMaster1.xml"/><Relationship Id="rId13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40" Type="http://schemas.openxmlformats.org/officeDocument/2006/relationships/presProps" Target="presProps.xml"/><Relationship Id="rId141" Type="http://schemas.openxmlformats.org/officeDocument/2006/relationships/viewProps" Target="viewProps.xml"/><Relationship Id="rId142" Type="http://schemas.openxmlformats.org/officeDocument/2006/relationships/theme" Target="theme/theme1.xml"/><Relationship Id="rId1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89.xml"/><Relationship Id="rId2" Type="http://schemas.openxmlformats.org/officeDocument/2006/relationships/slide" Target="slides/slide9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9.emf"/><Relationship Id="rId2" Type="http://schemas.openxmlformats.org/officeDocument/2006/relationships/image" Target="../media/image150.emf"/><Relationship Id="rId3" Type="http://schemas.openxmlformats.org/officeDocument/2006/relationships/image" Target="../media/image15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2.wmf"/><Relationship Id="rId2" Type="http://schemas.openxmlformats.org/officeDocument/2006/relationships/image" Target="../media/image17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77.emf"/><Relationship Id="rId2" Type="http://schemas.openxmlformats.org/officeDocument/2006/relationships/image" Target="../media/image178.emf"/><Relationship Id="rId3" Type="http://schemas.openxmlformats.org/officeDocument/2006/relationships/image" Target="../media/image17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89.emf"/><Relationship Id="rId4" Type="http://schemas.openxmlformats.org/officeDocument/2006/relationships/image" Target="../media/image190.emf"/><Relationship Id="rId5" Type="http://schemas.openxmlformats.org/officeDocument/2006/relationships/image" Target="../media/image191.wmf"/><Relationship Id="rId1" Type="http://schemas.openxmlformats.org/officeDocument/2006/relationships/image" Target="../media/image187.emf"/><Relationship Id="rId2" Type="http://schemas.openxmlformats.org/officeDocument/2006/relationships/image" Target="../media/image18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92.emf"/><Relationship Id="rId2" Type="http://schemas.openxmlformats.org/officeDocument/2006/relationships/image" Target="../media/image19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21.vml.rels><?xml version="1.0" encoding="UTF-8" standalone="yes"?>
<Relationships xmlns="http://schemas.openxmlformats.org/package/2006/relationships"><Relationship Id="rId9" Type="http://schemas.openxmlformats.org/officeDocument/2006/relationships/image" Target="../media/image202.emf"/><Relationship Id="rId20" Type="http://schemas.openxmlformats.org/officeDocument/2006/relationships/image" Target="../media/image213.wmf"/><Relationship Id="rId10" Type="http://schemas.openxmlformats.org/officeDocument/2006/relationships/image" Target="../media/image203.emf"/><Relationship Id="rId11" Type="http://schemas.openxmlformats.org/officeDocument/2006/relationships/image" Target="../media/image204.emf"/><Relationship Id="rId12" Type="http://schemas.openxmlformats.org/officeDocument/2006/relationships/image" Target="../media/image205.emf"/><Relationship Id="rId13" Type="http://schemas.openxmlformats.org/officeDocument/2006/relationships/image" Target="../media/image206.emf"/><Relationship Id="rId14" Type="http://schemas.openxmlformats.org/officeDocument/2006/relationships/image" Target="../media/image207.emf"/><Relationship Id="rId15" Type="http://schemas.openxmlformats.org/officeDocument/2006/relationships/image" Target="../media/image208.emf"/><Relationship Id="rId16" Type="http://schemas.openxmlformats.org/officeDocument/2006/relationships/image" Target="../media/image209.emf"/><Relationship Id="rId17" Type="http://schemas.openxmlformats.org/officeDocument/2006/relationships/image" Target="../media/image210.emf"/><Relationship Id="rId18" Type="http://schemas.openxmlformats.org/officeDocument/2006/relationships/image" Target="../media/image211.wmf"/><Relationship Id="rId19" Type="http://schemas.openxmlformats.org/officeDocument/2006/relationships/image" Target="../media/image212.emf"/><Relationship Id="rId1" Type="http://schemas.openxmlformats.org/officeDocument/2006/relationships/image" Target="../media/image195.emf"/><Relationship Id="rId2" Type="http://schemas.openxmlformats.org/officeDocument/2006/relationships/image" Target="../media/image194.emf"/><Relationship Id="rId3" Type="http://schemas.openxmlformats.org/officeDocument/2006/relationships/image" Target="../media/image196.wmf"/><Relationship Id="rId4" Type="http://schemas.openxmlformats.org/officeDocument/2006/relationships/image" Target="../media/image197.emf"/><Relationship Id="rId5" Type="http://schemas.openxmlformats.org/officeDocument/2006/relationships/image" Target="../media/image198.wmf"/><Relationship Id="rId6" Type="http://schemas.openxmlformats.org/officeDocument/2006/relationships/image" Target="../media/image199.emf"/><Relationship Id="rId7" Type="http://schemas.openxmlformats.org/officeDocument/2006/relationships/image" Target="../media/image200.emf"/><Relationship Id="rId8" Type="http://schemas.openxmlformats.org/officeDocument/2006/relationships/image" Target="../media/image20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1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3.emf"/><Relationship Id="rId2" Type="http://schemas.openxmlformats.org/officeDocument/2006/relationships/image" Target="../media/image12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0.emf"/><Relationship Id="rId2" Type="http://schemas.openxmlformats.org/officeDocument/2006/relationships/image" Target="../media/image1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37.wmf"/><Relationship Id="rId4" Type="http://schemas.openxmlformats.org/officeDocument/2006/relationships/image" Target="../media/image138.wmf"/><Relationship Id="rId1" Type="http://schemas.openxmlformats.org/officeDocument/2006/relationships/image" Target="../media/image135.wmf"/><Relationship Id="rId2" Type="http://schemas.openxmlformats.org/officeDocument/2006/relationships/image" Target="../media/image13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1.wmf"/><Relationship Id="rId4" Type="http://schemas.openxmlformats.org/officeDocument/2006/relationships/image" Target="../media/image142.wmf"/><Relationship Id="rId1" Type="http://schemas.openxmlformats.org/officeDocument/2006/relationships/image" Target="../media/image139.wmf"/><Relationship Id="rId2" Type="http://schemas.openxmlformats.org/officeDocument/2006/relationships/image" Target="../media/image1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5939" tIns="47969" rIns="95939" bIns="47969" numCol="1" anchor="t" anchorCtr="0" compatLnSpc="1">
            <a:prstTxWarp prst="textNoShape">
              <a:avLst/>
            </a:prstTxWarp>
          </a:bodyPr>
          <a:lstStyle>
            <a:lvl1pPr algn="l" defTabSz="958850">
              <a:spcBef>
                <a:spcPct val="0"/>
              </a:spcBef>
              <a:buFontTx/>
              <a:buNone/>
              <a:defRPr sz="1300" b="0">
                <a:solidFill>
                  <a:schemeClr val="tx1"/>
                </a:solidFill>
                <a:cs typeface="+mn-cs"/>
              </a:defRPr>
            </a:lvl1pPr>
          </a:lstStyle>
          <a:p>
            <a:pPr>
              <a:defRPr/>
            </a:pPr>
            <a:endParaRPr lang="de-DE" dirty="0">
              <a:latin typeface="Calibri"/>
            </a:endParaRPr>
          </a:p>
        </p:txBody>
      </p:sp>
      <p:sp>
        <p:nvSpPr>
          <p:cNvPr id="246787" name="Rectangle 3"/>
          <p:cNvSpPr>
            <a:spLocks noGrp="1" noChangeArrowheads="1"/>
          </p:cNvSpPr>
          <p:nvPr>
            <p:ph type="dt" sz="quarter"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5939" tIns="47969" rIns="95939" bIns="47969" numCol="1" anchor="t" anchorCtr="0" compatLnSpc="1">
            <a:prstTxWarp prst="textNoShape">
              <a:avLst/>
            </a:prstTxWarp>
          </a:bodyPr>
          <a:lstStyle>
            <a:lvl1pPr algn="r" defTabSz="958850">
              <a:spcBef>
                <a:spcPct val="0"/>
              </a:spcBef>
              <a:buFontTx/>
              <a:buNone/>
              <a:defRPr sz="1300" b="0">
                <a:solidFill>
                  <a:schemeClr val="tx1"/>
                </a:solidFill>
                <a:cs typeface="+mn-cs"/>
              </a:defRPr>
            </a:lvl1pPr>
          </a:lstStyle>
          <a:p>
            <a:pPr>
              <a:defRPr/>
            </a:pPr>
            <a:endParaRPr lang="de-DE" dirty="0">
              <a:latin typeface="Calibri"/>
            </a:endParaRPr>
          </a:p>
        </p:txBody>
      </p:sp>
      <p:sp>
        <p:nvSpPr>
          <p:cNvPr id="246788" name="Rectangle 4"/>
          <p:cNvSpPr>
            <a:spLocks noGrp="1" noChangeArrowheads="1"/>
          </p:cNvSpPr>
          <p:nvPr>
            <p:ph type="ftr" sz="quarter" idx="2"/>
          </p:nvPr>
        </p:nvSpPr>
        <p:spPr bwMode="auto">
          <a:xfrm>
            <a:off x="0" y="942340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5939" tIns="47969" rIns="95939" bIns="47969" numCol="1" anchor="b" anchorCtr="0" compatLnSpc="1">
            <a:prstTxWarp prst="textNoShape">
              <a:avLst/>
            </a:prstTxWarp>
          </a:bodyPr>
          <a:lstStyle>
            <a:lvl1pPr algn="l" defTabSz="958850">
              <a:spcBef>
                <a:spcPct val="0"/>
              </a:spcBef>
              <a:buFontTx/>
              <a:buNone/>
              <a:defRPr sz="1300" b="0">
                <a:solidFill>
                  <a:schemeClr val="tx1"/>
                </a:solidFill>
                <a:cs typeface="+mn-cs"/>
              </a:defRPr>
            </a:lvl1pPr>
          </a:lstStyle>
          <a:p>
            <a:pPr>
              <a:defRPr/>
            </a:pPr>
            <a:endParaRPr lang="de-DE" dirty="0">
              <a:latin typeface="Calibri"/>
            </a:endParaRPr>
          </a:p>
        </p:txBody>
      </p:sp>
      <p:sp>
        <p:nvSpPr>
          <p:cNvPr id="246789" name="Rectangle 5"/>
          <p:cNvSpPr>
            <a:spLocks noGrp="1" noChangeArrowheads="1"/>
          </p:cNvSpPr>
          <p:nvPr>
            <p:ph type="sldNum" sz="quarter" idx="3"/>
          </p:nvPr>
        </p:nvSpPr>
        <p:spPr bwMode="auto">
          <a:xfrm>
            <a:off x="3843338" y="942340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5939" tIns="47969" rIns="95939" bIns="47969" numCol="1" anchor="b" anchorCtr="0" compatLnSpc="1">
            <a:prstTxWarp prst="textNoShape">
              <a:avLst/>
            </a:prstTxWarp>
          </a:bodyPr>
          <a:lstStyle>
            <a:lvl1pPr algn="r" defTabSz="958850">
              <a:spcBef>
                <a:spcPct val="0"/>
              </a:spcBef>
              <a:buFontTx/>
              <a:buNone/>
              <a:defRPr sz="1300" b="0">
                <a:solidFill>
                  <a:schemeClr val="tx1"/>
                </a:solidFill>
                <a:cs typeface="+mn-cs"/>
              </a:defRPr>
            </a:lvl1pPr>
          </a:lstStyle>
          <a:p>
            <a:pPr>
              <a:defRPr/>
            </a:pPr>
            <a:fld id="{B1466888-1B48-2A4F-87B2-314A457E03DA}" type="slidenum">
              <a:rPr lang="de-DE">
                <a:latin typeface="Calibri"/>
              </a:rPr>
              <a:pPr>
                <a:defRPr/>
              </a:pPr>
              <a:t>‹Nr.›</a:t>
            </a:fld>
            <a:endParaRPr lang="de-DE" dirty="0">
              <a:latin typeface="Calibri"/>
            </a:endParaRPr>
          </a:p>
        </p:txBody>
      </p:sp>
    </p:spTree>
    <p:extLst>
      <p:ext uri="{BB962C8B-B14F-4D97-AF65-F5344CB8AC3E}">
        <p14:creationId xmlns:p14="http://schemas.microsoft.com/office/powerpoint/2010/main" val="15974016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5939" tIns="47969" rIns="95939" bIns="47969" numCol="1" anchor="t" anchorCtr="0" compatLnSpc="1">
            <a:prstTxWarp prst="textNoShape">
              <a:avLst/>
            </a:prstTxWarp>
          </a:bodyPr>
          <a:lstStyle>
            <a:lvl1pPr algn="l" defTabSz="958850">
              <a:spcBef>
                <a:spcPct val="0"/>
              </a:spcBef>
              <a:buFontTx/>
              <a:buNone/>
              <a:defRPr sz="1300" b="0">
                <a:solidFill>
                  <a:schemeClr val="tx1"/>
                </a:solidFill>
                <a:latin typeface="Calibri"/>
                <a:cs typeface="+mn-cs"/>
              </a:defRPr>
            </a:lvl1pPr>
          </a:lstStyle>
          <a:p>
            <a:pPr>
              <a:defRPr/>
            </a:pPr>
            <a:endParaRPr lang="en-US" dirty="0"/>
          </a:p>
        </p:txBody>
      </p:sp>
      <p:sp>
        <p:nvSpPr>
          <p:cNvPr id="17411" name="Rectangle 3"/>
          <p:cNvSpPr>
            <a:spLocks noGrp="1" noChangeArrowheads="1"/>
          </p:cNvSpPr>
          <p:nvPr>
            <p:ph type="dt"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5939" tIns="47969" rIns="95939" bIns="47969" numCol="1" anchor="t" anchorCtr="0" compatLnSpc="1">
            <a:prstTxWarp prst="textNoShape">
              <a:avLst/>
            </a:prstTxWarp>
          </a:bodyPr>
          <a:lstStyle>
            <a:lvl1pPr algn="r" defTabSz="958850">
              <a:spcBef>
                <a:spcPct val="0"/>
              </a:spcBef>
              <a:buFontTx/>
              <a:buNone/>
              <a:defRPr sz="1300" b="0">
                <a:solidFill>
                  <a:schemeClr val="tx1"/>
                </a:solidFill>
                <a:latin typeface="Calibri"/>
                <a:cs typeface="+mn-cs"/>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911225" y="744538"/>
            <a:ext cx="4959350" cy="371951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03288" y="4711700"/>
            <a:ext cx="4975225"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5939" tIns="47969" rIns="95939" bIns="47969" numCol="1" anchor="t" anchorCtr="0" compatLnSpc="1">
            <a:prstTxWarp prst="textNoShape">
              <a:avLst/>
            </a:prstTxWarp>
          </a:bodyPr>
          <a:lstStyle/>
          <a:p>
            <a:pPr lvl="0"/>
            <a:r>
              <a:rPr lang="en-US" noProof="0" dirty="0" err="1" smtClean="0"/>
              <a:t>Klicken</a:t>
            </a:r>
            <a:r>
              <a:rPr lang="en-US" noProof="0" dirty="0" smtClean="0"/>
              <a:t> </a:t>
            </a:r>
            <a:r>
              <a:rPr lang="en-US" noProof="0" dirty="0" err="1" smtClean="0"/>
              <a:t>Sie</a:t>
            </a:r>
            <a:r>
              <a:rPr lang="en-US" noProof="0" dirty="0" smtClean="0"/>
              <a:t>, um die </a:t>
            </a:r>
            <a:r>
              <a:rPr lang="en-US" noProof="0" dirty="0" err="1" smtClean="0"/>
              <a:t>Formate</a:t>
            </a:r>
            <a:r>
              <a:rPr lang="en-US" noProof="0" dirty="0" smtClean="0"/>
              <a:t> des </a:t>
            </a:r>
            <a:r>
              <a:rPr lang="en-US" noProof="0" dirty="0" err="1" smtClean="0"/>
              <a:t>Vorlagentextes</a:t>
            </a:r>
            <a:r>
              <a:rPr lang="en-US" noProof="0" dirty="0" smtClean="0"/>
              <a:t> </a:t>
            </a:r>
            <a:r>
              <a:rPr lang="en-US" noProof="0" dirty="0" err="1" smtClean="0"/>
              <a:t>zu</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smtClean="0"/>
          </a:p>
        </p:txBody>
      </p:sp>
      <p:sp>
        <p:nvSpPr>
          <p:cNvPr id="17414" name="Rectangle 6"/>
          <p:cNvSpPr>
            <a:spLocks noGrp="1" noChangeArrowheads="1"/>
          </p:cNvSpPr>
          <p:nvPr>
            <p:ph type="ftr" sz="quarter" idx="4"/>
          </p:nvPr>
        </p:nvSpPr>
        <p:spPr bwMode="auto">
          <a:xfrm>
            <a:off x="0" y="942340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5939" tIns="47969" rIns="95939" bIns="47969" numCol="1" anchor="b" anchorCtr="0" compatLnSpc="1">
            <a:prstTxWarp prst="textNoShape">
              <a:avLst/>
            </a:prstTxWarp>
          </a:bodyPr>
          <a:lstStyle>
            <a:lvl1pPr algn="l" defTabSz="958850">
              <a:spcBef>
                <a:spcPct val="0"/>
              </a:spcBef>
              <a:buFontTx/>
              <a:buNone/>
              <a:defRPr sz="1300" b="0">
                <a:solidFill>
                  <a:schemeClr val="tx1"/>
                </a:solidFill>
                <a:latin typeface="Calibri"/>
                <a:cs typeface="+mn-cs"/>
              </a:defRPr>
            </a:lvl1pPr>
          </a:lstStyle>
          <a:p>
            <a:pPr>
              <a:defRPr/>
            </a:pPr>
            <a:endParaRPr lang="en-US" dirty="0"/>
          </a:p>
        </p:txBody>
      </p:sp>
      <p:sp>
        <p:nvSpPr>
          <p:cNvPr id="17415" name="Rectangle 7"/>
          <p:cNvSpPr>
            <a:spLocks noGrp="1" noChangeArrowheads="1"/>
          </p:cNvSpPr>
          <p:nvPr>
            <p:ph type="sldNum" sz="quarter" idx="5"/>
          </p:nvPr>
        </p:nvSpPr>
        <p:spPr bwMode="auto">
          <a:xfrm>
            <a:off x="3843338" y="942340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5939" tIns="47969" rIns="95939" bIns="47969" numCol="1" anchor="b" anchorCtr="0" compatLnSpc="1">
            <a:prstTxWarp prst="textNoShape">
              <a:avLst/>
            </a:prstTxWarp>
          </a:bodyPr>
          <a:lstStyle>
            <a:lvl1pPr algn="r" defTabSz="958850">
              <a:spcBef>
                <a:spcPct val="0"/>
              </a:spcBef>
              <a:buFontTx/>
              <a:buNone/>
              <a:defRPr sz="1300" b="0">
                <a:solidFill>
                  <a:schemeClr val="tx1"/>
                </a:solidFill>
                <a:latin typeface="Calibri"/>
                <a:cs typeface="+mn-cs"/>
              </a:defRPr>
            </a:lvl1pPr>
          </a:lstStyle>
          <a:p>
            <a:pPr>
              <a:defRPr/>
            </a:pPr>
            <a:fld id="{8DFE8310-6D28-BD45-B1DE-8D6262CD1DBA}" type="slidenum">
              <a:rPr lang="en-US" smtClean="0"/>
              <a:pPr>
                <a:defRPr/>
              </a:pPr>
              <a:t>‹Nr.›</a:t>
            </a:fld>
            <a:endParaRPr lang="en-US" dirty="0"/>
          </a:p>
        </p:txBody>
      </p:sp>
    </p:spTree>
    <p:extLst>
      <p:ext uri="{BB962C8B-B14F-4D97-AF65-F5344CB8AC3E}">
        <p14:creationId xmlns:p14="http://schemas.microsoft.com/office/powerpoint/2010/main" val="392759692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1AA7A59-EFFA-9044-84F6-AA52AFBE4DA9}" type="slidenum">
              <a:rPr lang="en-US"/>
              <a:pPr>
                <a:defRPr/>
              </a:pPr>
              <a:t>1</a:t>
            </a:fld>
            <a:endParaRPr lang="en-US"/>
          </a:p>
        </p:txBody>
      </p:sp>
      <p:sp>
        <p:nvSpPr>
          <p:cNvPr id="53043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30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F2605D-29A5-C543-BFAE-FF7FF2ABB624}" type="slidenum">
              <a:rPr lang="en-US"/>
              <a:pPr/>
              <a:t>15</a:t>
            </a:fld>
            <a:endParaRPr lang="en-US"/>
          </a:p>
        </p:txBody>
      </p:sp>
      <p:sp>
        <p:nvSpPr>
          <p:cNvPr id="1641474" name="Rectangle 1026"/>
          <p:cNvSpPr>
            <a:spLocks noGrp="1" noRot="1" noChangeAspect="1" noChangeArrowheads="1" noTextEdit="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41475" name="Rectangle 1027"/>
          <p:cNvSpPr>
            <a:spLocks noGrp="1" noChangeArrowheads="1"/>
          </p:cNvSpPr>
          <p:nvPr>
            <p:ph type="body" idx="1"/>
          </p:nvPr>
        </p:nvSpPr>
        <p:spPr bwMode="auto">
          <a:xfrm>
            <a:off x="677863" y="4711700"/>
            <a:ext cx="5426075" cy="446246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26B01-1D27-8247-B107-F9B212869AA1}" type="slidenum">
              <a:rPr lang="en-US"/>
              <a:pPr/>
              <a:t>35</a:t>
            </a:fld>
            <a:endParaRPr lang="en-US"/>
          </a:p>
        </p:txBody>
      </p:sp>
      <p:sp>
        <p:nvSpPr>
          <p:cNvPr id="1242114" name="Rectangle 2"/>
          <p:cNvSpPr>
            <a:spLocks noGrp="1" noRot="1" noChangeAspect="1" noChangeArrowheads="1" noTextEdit="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42115" name="Rectangle 3"/>
          <p:cNvSpPr>
            <a:spLocks noGrp="1" noChangeArrowheads="1"/>
          </p:cNvSpPr>
          <p:nvPr>
            <p:ph type="body" idx="1"/>
          </p:nvPr>
        </p:nvSpPr>
        <p:spPr bwMode="auto">
          <a:xfrm>
            <a:off x="904875" y="4711700"/>
            <a:ext cx="4972050" cy="446246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6201B2-4B26-FE45-89B7-06CE91F37067}" type="slidenum">
              <a:rPr lang="en-US"/>
              <a:pPr/>
              <a:t>55</a:t>
            </a:fld>
            <a:endParaRPr lang="en-US"/>
          </a:p>
        </p:txBody>
      </p:sp>
      <p:sp>
        <p:nvSpPr>
          <p:cNvPr id="1123330" name="Text Box 2"/>
          <p:cNvSpPr txBox="1">
            <a:spLocks noGrp="1" noRot="1" noChangeAspect="1" noChangeArrowheads="1" noTextEdit="1"/>
          </p:cNvSpPr>
          <p:nvPr>
            <p:ph type="sldImg"/>
          </p:nvPr>
        </p:nvSpPr>
        <p:spPr>
          <a:xfrm>
            <a:off x="911225" y="754063"/>
            <a:ext cx="4959350" cy="3719512"/>
          </a:xfrm>
          <a:ln/>
          <a:extLst>
            <a:ext uri="{FAA26D3D-D897-4be2-8F04-BA451C77F1D7}">
              <ma14:placeholderFlag xmlns:ma14="http://schemas.microsoft.com/office/mac/drawingml/2011/main" val="1"/>
            </a:ext>
          </a:extLst>
        </p:spPr>
      </p:sp>
      <p:sp>
        <p:nvSpPr>
          <p:cNvPr id="1123331" name="Text Box 3"/>
          <p:cNvSpPr txBox="1">
            <a:spLocks noGrp="1" noChangeArrowheads="1"/>
          </p:cNvSpPr>
          <p:nvPr>
            <p:ph type="body" idx="1"/>
          </p:nvPr>
        </p:nvSpPr>
        <p:spPr>
          <a:xfrm>
            <a:off x="677863" y="4711700"/>
            <a:ext cx="5426075" cy="4462463"/>
          </a:xfrm>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defRPr sz="1200">
                <a:solidFill>
                  <a:schemeClr val="tx1"/>
                </a:solidFill>
                <a:latin typeface="Times New Roman" charset="0"/>
                <a:ea typeface="ＭＳ Ｐゴシック" charset="0"/>
              </a:defRPr>
            </a:lvl1pPr>
            <a:lvl2pPr marL="742950" indent="-285750" defTabSz="457200">
              <a:defRPr sz="1200">
                <a:solidFill>
                  <a:schemeClr val="tx1"/>
                </a:solidFill>
                <a:latin typeface="Times New Roman" charset="0"/>
                <a:ea typeface="ＭＳ Ｐゴシック" charset="0"/>
              </a:defRPr>
            </a:lvl2pPr>
            <a:lvl3pPr marL="1143000" indent="-228600" defTabSz="457200">
              <a:defRPr sz="1200">
                <a:solidFill>
                  <a:schemeClr val="tx1"/>
                </a:solidFill>
                <a:latin typeface="Times New Roman" charset="0"/>
                <a:ea typeface="ＭＳ Ｐゴシック" charset="0"/>
              </a:defRPr>
            </a:lvl3pPr>
            <a:lvl4pPr marL="1600200" indent="-228600" defTabSz="457200">
              <a:defRPr sz="1200">
                <a:solidFill>
                  <a:schemeClr val="tx1"/>
                </a:solidFill>
                <a:latin typeface="Times New Roman" charset="0"/>
                <a:ea typeface="ＭＳ Ｐゴシック" charset="0"/>
              </a:defRPr>
            </a:lvl4pPr>
            <a:lvl5pPr marL="2057400" indent="-228600" defTabSz="457200">
              <a:defRPr sz="1200">
                <a:solidFill>
                  <a:schemeClr val="tx1"/>
                </a:solidFill>
                <a:latin typeface="Times New Roman" charset="0"/>
                <a:ea typeface="ＭＳ Ｐゴシック" charset="0"/>
              </a:defRPr>
            </a:lvl5pPr>
            <a:lvl6pPr marL="2514600" indent="-228600" fontAlgn="base">
              <a:spcBef>
                <a:spcPct val="30000"/>
              </a:spcBef>
              <a:spcAft>
                <a:spcPct val="0"/>
              </a:spcAft>
              <a:defRPr sz="1200">
                <a:solidFill>
                  <a:schemeClr val="tx1"/>
                </a:solidFill>
                <a:latin typeface="Times New Roman" charset="0"/>
                <a:ea typeface="ＭＳ Ｐゴシック" charset="0"/>
              </a:defRPr>
            </a:lvl6pPr>
            <a:lvl7pPr marL="2971800" indent="-228600" fontAlgn="base">
              <a:spcBef>
                <a:spcPct val="30000"/>
              </a:spcBef>
              <a:spcAft>
                <a:spcPct val="0"/>
              </a:spcAft>
              <a:defRPr sz="1200">
                <a:solidFill>
                  <a:schemeClr val="tx1"/>
                </a:solidFill>
                <a:latin typeface="Times New Roman" charset="0"/>
                <a:ea typeface="ＭＳ Ｐゴシック" charset="0"/>
              </a:defRPr>
            </a:lvl7pPr>
            <a:lvl8pPr marL="3429000" indent="-228600" fontAlgn="base">
              <a:spcBef>
                <a:spcPct val="30000"/>
              </a:spcBef>
              <a:spcAft>
                <a:spcPct val="0"/>
              </a:spcAft>
              <a:defRPr sz="1200">
                <a:solidFill>
                  <a:schemeClr val="tx1"/>
                </a:solidFill>
                <a:latin typeface="Times New Roman" charset="0"/>
                <a:ea typeface="ＭＳ Ｐゴシック" charset="0"/>
              </a:defRPr>
            </a:lvl8pPr>
            <a:lvl9pPr marL="3886200" indent="-228600" fontAlgn="base">
              <a:spcBef>
                <a:spcPct val="30000"/>
              </a:spcBef>
              <a:spcAft>
                <a:spcPct val="0"/>
              </a:spcAft>
              <a:defRPr sz="1200">
                <a:solidFill>
                  <a:schemeClr val="tx1"/>
                </a:solidFill>
                <a:latin typeface="Times New Roman" charset="0"/>
                <a:ea typeface="ＭＳ Ｐゴシック" charset="0"/>
              </a:defRPr>
            </a:lvl9pPr>
          </a:lstStyle>
          <a:p>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7CE49-F7C1-0643-8CA9-229E44954132}" type="slidenum">
              <a:rPr lang="en-US"/>
              <a:pPr/>
              <a:t>59</a:t>
            </a:fld>
            <a:endParaRPr lang="en-US"/>
          </a:p>
        </p:txBody>
      </p:sp>
      <p:sp>
        <p:nvSpPr>
          <p:cNvPr id="1156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6099"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E91619-0C73-9948-8231-96DDE6BE6EFA}" type="slidenum">
              <a:rPr lang="en-US"/>
              <a:pPr/>
              <a:t>67</a:t>
            </a:fld>
            <a:endParaRPr lang="en-US"/>
          </a:p>
        </p:txBody>
      </p:sp>
      <p:sp>
        <p:nvSpPr>
          <p:cNvPr id="1088514" name="Rectangle 2"/>
          <p:cNvSpPr>
            <a:spLocks noGrp="1" noRot="1" noChangeAspect="1" noChangeArrowheads="1" noTextEdit="1"/>
          </p:cNvSpPr>
          <p:nvPr>
            <p:ph type="sldImg"/>
          </p:nvPr>
        </p:nvSpPr>
        <p:spPr>
          <a:xfrm>
            <a:off x="912813" y="744538"/>
            <a:ext cx="4959350" cy="3719512"/>
          </a:xfrm>
          <a:ln/>
          <a:extLst>
            <a:ext uri="{FAA26D3D-D897-4be2-8F04-BA451C77F1D7}">
              <ma14:placeholderFlag xmlns:ma14="http://schemas.microsoft.com/office/mac/drawingml/2011/main" val="1"/>
            </a:ext>
          </a:extLst>
        </p:spPr>
      </p:sp>
      <p:sp>
        <p:nvSpPr>
          <p:cNvPr id="1088515" name="Rectangle 3"/>
          <p:cNvSpPr>
            <a:spLocks noGrp="1" noChangeArrowheads="1"/>
          </p:cNvSpPr>
          <p:nvPr>
            <p:ph type="body" idx="1"/>
          </p:nvPr>
        </p:nvSpPr>
        <p:spPr/>
        <p:txBody>
          <a:bodyPr/>
          <a:lstStyle/>
          <a:p>
            <a:r>
              <a:rPr lang="en-US"/>
              <a:t>The pulsar literature contains several mechanisms which may lead to deformations of the star, or to the precession of its rotation axis, and hence to gravitational wave emission:</a:t>
            </a:r>
          </a:p>
          <a:p>
            <a:r>
              <a:rPr lang="en-US"/>
              <a:t>Mountains on solid crust, trapped magnetic fields, (2xf)</a:t>
            </a:r>
          </a:p>
          <a:p>
            <a:r>
              <a:rPr lang="en-US"/>
              <a:t>Unstable fluid modes</a:t>
            </a:r>
          </a:p>
          <a:p>
            <a:r>
              <a:rPr lang="en-US"/>
              <a:t>Compositional/thermal inhomogeneities</a:t>
            </a:r>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85F1EC-D3A6-7D43-96A1-E838E82C2F60}" type="slidenum">
              <a:rPr lang="en-US"/>
              <a:pPr>
                <a:defRPr/>
              </a:pPr>
              <a:t>68</a:t>
            </a:fld>
            <a:endParaRPr lang="en-US"/>
          </a:p>
        </p:txBody>
      </p:sp>
      <p:sp>
        <p:nvSpPr>
          <p:cNvPr id="66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0483" name="Rectangle 3"/>
          <p:cNvSpPr>
            <a:spLocks noGrp="1" noChangeArrowheads="1"/>
          </p:cNvSpPr>
          <p:nvPr>
            <p:ph type="body" idx="1"/>
          </p:nvPr>
        </p:nvSpPr>
        <p:spPr/>
        <p:txBody>
          <a:bodyPr/>
          <a:lstStyle/>
          <a:p>
            <a:pPr eaLnBrk="1" hangingPunct="1">
              <a:defRPr/>
            </a:pPr>
            <a:r>
              <a:rPr lang="en-US" smtClean="0">
                <a:cs typeface="+mn-cs"/>
              </a:rPr>
              <a:t>The fiducial values for eccentricity, Izz, frequency and distance correspond to a neutron star with typical moment of inertia, a relatively strong deviation from axisymmetry, at a distance of the order of the closest known neutron star, and spinning in the millisecond regime. </a:t>
            </a:r>
          </a:p>
          <a:p>
            <a:pPr eaLnBrk="1" hangingPunct="1">
              <a:defRPr/>
            </a:pPr>
            <a:r>
              <a:rPr lang="en-US" smtClean="0">
                <a:cs typeface="+mn-cs"/>
              </a:rPr>
              <a:t>Even for this optimistic case, the amplitude is about two orders of magnitude below the noise-level of LIGO-I</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820C8B-0B5E-2647-B258-A89E1C29A408}" type="slidenum">
              <a:rPr lang="en-US"/>
              <a:pPr/>
              <a:t>71</a:t>
            </a:fld>
            <a:endParaRPr lang="en-US"/>
          </a:p>
        </p:txBody>
      </p:sp>
      <p:sp>
        <p:nvSpPr>
          <p:cNvPr id="120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4227"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45A0E7-D3C9-BB41-A82C-980E9EDAC4CA}" type="slidenum">
              <a:rPr lang="en-US"/>
              <a:pPr/>
              <a:t>72</a:t>
            </a:fld>
            <a:endParaRPr lang="en-US"/>
          </a:p>
        </p:txBody>
      </p:sp>
      <p:sp>
        <p:nvSpPr>
          <p:cNvPr id="1205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525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224B6B-5E34-F647-8E3B-73A58680C72E}" type="slidenum">
              <a:rPr lang="en-US"/>
              <a:pPr/>
              <a:t>73</a:t>
            </a:fld>
            <a:endParaRPr lang="en-US"/>
          </a:p>
        </p:txBody>
      </p:sp>
      <p:sp>
        <p:nvSpPr>
          <p:cNvPr id="1206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627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A1319D-61EC-D94E-9BDA-C6FB4AE6FE14}" type="slidenum">
              <a:rPr lang="en-US"/>
              <a:pPr/>
              <a:t>81</a:t>
            </a:fld>
            <a:endParaRPr lang="en-US"/>
          </a:p>
        </p:txBody>
      </p:sp>
      <p:sp>
        <p:nvSpPr>
          <p:cNvPr id="1093634" name="Rectangle 2"/>
          <p:cNvSpPr>
            <a:spLocks noGrp="1" noRot="1" noChangeAspect="1" noChangeArrowheads="1" noTextEdit="1"/>
          </p:cNvSpPr>
          <p:nvPr>
            <p:ph type="sldImg"/>
          </p:nvPr>
        </p:nvSpPr>
        <p:spPr>
          <a:xfrm>
            <a:off x="912813" y="744538"/>
            <a:ext cx="4959350" cy="3719512"/>
          </a:xfrm>
          <a:ln/>
          <a:extLst>
            <a:ext uri="{FAA26D3D-D897-4be2-8F04-BA451C77F1D7}">
              <ma14:placeholderFlag xmlns:ma14="http://schemas.microsoft.com/office/mac/drawingml/2011/main" val="1"/>
            </a:ext>
          </a:extLst>
        </p:spPr>
      </p:sp>
      <p:sp>
        <p:nvSpPr>
          <p:cNvPr id="1093635" name="Rectangle 3"/>
          <p:cNvSpPr>
            <a:spLocks noGrp="1" noChangeArrowheads="1"/>
          </p:cNvSpPr>
          <p:nvPr>
            <p:ph type="body" idx="1"/>
          </p:nvPr>
        </p:nvSpPr>
        <p:spPr/>
        <p:txBody>
          <a:bodyPr/>
          <a:lstStyle/>
          <a:p>
            <a:pPr>
              <a:spcBef>
                <a:spcPct val="50000"/>
              </a:spcBef>
            </a:pPr>
            <a:r>
              <a:rPr lang="en-US">
                <a:solidFill>
                  <a:srgbClr val="000066"/>
                </a:solidFill>
              </a:rPr>
              <a:t>It is an almost monochromatic signal</a:t>
            </a:r>
          </a:p>
          <a:p>
            <a:pPr>
              <a:spcBef>
                <a:spcPct val="50000"/>
              </a:spcBef>
            </a:pPr>
            <a:r>
              <a:rPr lang="en-US">
                <a:solidFill>
                  <a:srgbClr val="000066"/>
                </a:solidFill>
              </a:rPr>
              <a:t> assuming emission due to deviation from axisymmetry:  </a:t>
            </a:r>
            <a:r>
              <a:rPr lang="en-US"/>
              <a:t>moment of inertia tensor E=gravitational ellipticity of pulsar</a:t>
            </a:r>
            <a:endParaRPr lang="en-GB"/>
          </a:p>
          <a:p>
            <a:r>
              <a:rPr lang="en-US"/>
              <a:t>SNR grows as sqrt(T) for monochromatic signals.These signals are expected to be weak, thus coherent integrations for extended periods of time(months to years) is necessary in order to accumulate snr sufficient for detection,</a:t>
            </a:r>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F561C7-AB1A-1E43-BC0C-4CD32992DF5B}" type="slidenum">
              <a:rPr lang="en-US"/>
              <a:pPr/>
              <a:t>2</a:t>
            </a:fld>
            <a:endParaRPr lang="en-US"/>
          </a:p>
        </p:txBody>
      </p:sp>
      <p:sp>
        <p:nvSpPr>
          <p:cNvPr id="1155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507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4390F4-413A-584E-9BBF-FD80D359599A}" type="slidenum">
              <a:rPr lang="en-US"/>
              <a:pPr>
                <a:defRPr/>
              </a:pPr>
              <a:t>82</a:t>
            </a:fld>
            <a:endParaRPr lang="en-US"/>
          </a:p>
        </p:txBody>
      </p:sp>
      <p:sp>
        <p:nvSpPr>
          <p:cNvPr id="755714" name="Rectangle 2"/>
          <p:cNvSpPr>
            <a:spLocks noGrp="1" noRot="1" noChangeAspect="1" noChangeArrowheads="1" noTextEdit="1"/>
          </p:cNvSpPr>
          <p:nvPr>
            <p:ph type="sldImg"/>
          </p:nvPr>
        </p:nvSpPr>
        <p:spPr>
          <a:xfrm>
            <a:off x="912813" y="744538"/>
            <a:ext cx="4959350" cy="3719512"/>
          </a:xfrm>
          <a:ln/>
          <a:extLst>
            <a:ext uri="{FAA26D3D-D897-4be2-8F04-BA451C77F1D7}">
              <ma14:placeholderFlag xmlns:ma14="http://schemas.microsoft.com/office/mac/drawingml/2011/main" val="1"/>
            </a:ext>
          </a:extLst>
        </p:spPr>
      </p:sp>
      <p:sp>
        <p:nvSpPr>
          <p:cNvPr id="755715" name="Rectangle 3"/>
          <p:cNvSpPr>
            <a:spLocks noGrp="1" noChangeArrowheads="1"/>
          </p:cNvSpPr>
          <p:nvPr>
            <p:ph type="body" idx="1"/>
          </p:nvPr>
        </p:nvSpPr>
        <p:spPr>
          <a:xfrm>
            <a:off x="903652" y="4711712"/>
            <a:ext cx="4974497" cy="4462430"/>
          </a:xfrm>
        </p:spPr>
        <p:txBody>
          <a:bodyPr/>
          <a:lstStyle/>
          <a:p>
            <a:pPr eaLnBrk="1" hangingPunct="1">
              <a:spcBef>
                <a:spcPct val="50000"/>
              </a:spcBef>
              <a:defRPr/>
            </a:pPr>
            <a:endParaRPr lang="en-GB"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73B50D-6E2B-744C-A9B2-D9BB011184D2}" type="slidenum">
              <a:rPr lang="en-US"/>
              <a:pPr>
                <a:defRPr/>
              </a:pPr>
              <a:t>83</a:t>
            </a:fld>
            <a:endParaRPr lang="en-US"/>
          </a:p>
        </p:txBody>
      </p:sp>
      <p:sp>
        <p:nvSpPr>
          <p:cNvPr id="759810" name="Rectangle 2"/>
          <p:cNvSpPr>
            <a:spLocks noGrp="1" noRot="1" noChangeAspect="1" noChangeArrowheads="1" noTextEdit="1"/>
          </p:cNvSpPr>
          <p:nvPr>
            <p:ph type="sldImg"/>
          </p:nvPr>
        </p:nvSpPr>
        <p:spPr>
          <a:xfrm>
            <a:off x="912813" y="744538"/>
            <a:ext cx="4959350" cy="3719512"/>
          </a:xfrm>
          <a:ln/>
          <a:extLst>
            <a:ext uri="{FAA26D3D-D897-4be2-8F04-BA451C77F1D7}">
              <ma14:placeholderFlag xmlns:ma14="http://schemas.microsoft.com/office/mac/drawingml/2011/main" val="1"/>
            </a:ext>
          </a:extLst>
        </p:spPr>
      </p:sp>
      <p:sp>
        <p:nvSpPr>
          <p:cNvPr id="759811" name="Rectangle 3"/>
          <p:cNvSpPr>
            <a:spLocks noGrp="1" noChangeArrowheads="1"/>
          </p:cNvSpPr>
          <p:nvPr>
            <p:ph type="body" idx="1"/>
          </p:nvPr>
        </p:nvSpPr>
        <p:spPr>
          <a:xfrm>
            <a:off x="903652" y="4711712"/>
            <a:ext cx="4974497" cy="4462430"/>
          </a:xfrm>
        </p:spPr>
        <p:txBody>
          <a:bodyPr/>
          <a:lstStyle/>
          <a:p>
            <a:pPr eaLnBrk="1" hangingPunct="1">
              <a:spcBef>
                <a:spcPct val="50000"/>
              </a:spcBef>
              <a:defRPr/>
            </a:pPr>
            <a:endParaRPr lang="en-GB"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14FFDB-C48C-FC4B-91A4-E3CEDEBDA19E}" type="slidenum">
              <a:rPr lang="en-US"/>
              <a:pPr/>
              <a:t>87</a:t>
            </a:fld>
            <a:endParaRPr lang="en-US"/>
          </a:p>
        </p:txBody>
      </p:sp>
      <p:sp>
        <p:nvSpPr>
          <p:cNvPr id="1283074" name="Rectangle 2"/>
          <p:cNvSpPr>
            <a:spLocks noGrp="1" noRot="1" noChangeAspect="1" noChangeArrowheads="1" noTextEdit="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83075" name="Rectangle 3"/>
          <p:cNvSpPr>
            <a:spLocks noGrp="1" noChangeArrowheads="1"/>
          </p:cNvSpPr>
          <p:nvPr>
            <p:ph type="body" idx="1"/>
          </p:nvPr>
        </p:nvSpPr>
        <p:spPr bwMode="auto">
          <a:xfrm>
            <a:off x="677863" y="4711700"/>
            <a:ext cx="5426075" cy="446246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3A2756-45D3-B44B-8A1E-3B9BA5501390}" type="slidenum">
              <a:rPr lang="en-US"/>
              <a:pPr>
                <a:defRPr/>
              </a:pPr>
              <a:t>88</a:t>
            </a:fld>
            <a:endParaRPr lang="en-US"/>
          </a:p>
        </p:txBody>
      </p:sp>
      <p:sp>
        <p:nvSpPr>
          <p:cNvPr id="658434" name="Text Box 2"/>
          <p:cNvSpPr txBox="1">
            <a:spLocks noGrp="1" noRot="1" noChangeAspect="1" noChangeArrowheads="1" noTextEdit="1"/>
          </p:cNvSpPr>
          <p:nvPr>
            <p:ph type="sldImg"/>
          </p:nvPr>
        </p:nvSpPr>
        <p:spPr>
          <a:xfrm>
            <a:off x="911225" y="752475"/>
            <a:ext cx="4959350" cy="3719513"/>
          </a:xfrm>
          <a:ln/>
          <a:extLst>
            <a:ext uri="{FAA26D3D-D897-4be2-8F04-BA451C77F1D7}">
              <ma14:placeholderFlag xmlns:ma14="http://schemas.microsoft.com/office/mac/drawingml/2011/main" val="1"/>
            </a:ext>
          </a:extLst>
        </p:spPr>
      </p:sp>
      <p:sp>
        <p:nvSpPr>
          <p:cNvPr id="658435" name="Text Box 3"/>
          <p:cNvSpPr txBox="1">
            <a:spLocks noGrp="1" noChangeArrowheads="1"/>
          </p:cNvSpPr>
          <p:nvPr>
            <p:ph type="body" idx="1"/>
          </p:nvPr>
        </p:nvSpPr>
        <p:spPr>
          <a:xfrm>
            <a:off x="678475" y="4710071"/>
            <a:ext cx="5426323" cy="4375511"/>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defRPr/>
            </a:pPr>
            <a:r>
              <a:rPr lang="en-US" smtClean="0">
                <a:cs typeface="+mn-cs"/>
              </a:rPr>
              <a:t>Four Neutron Star Populations</a:t>
            </a:r>
            <a:r>
              <a:rPr lang="en-US" sz="1000" smtClean="0">
                <a:cs typeface="+mn-cs"/>
              </a:rPr>
              <a:t> </a:t>
            </a:r>
          </a:p>
          <a:p>
            <a:pPr eaLnBrk="1" hangingPunct="1">
              <a:defRPr/>
            </a:pPr>
            <a:r>
              <a:rPr lang="en-US" sz="1000" smtClean="0">
                <a:cs typeface="+mn-cs"/>
              </a:rPr>
              <a:t>1) Known pulsars</a:t>
            </a:r>
          </a:p>
          <a:p>
            <a:pPr lvl="2" eaLnBrk="1" hangingPunct="1">
              <a:defRPr/>
            </a:pPr>
            <a:r>
              <a:rPr lang="en-US" smtClean="0"/>
              <a:t>Position &amp; frequency evolution known (derivatives, timing noise, glitches, orbit)</a:t>
            </a:r>
          </a:p>
          <a:p>
            <a:pPr eaLnBrk="1" hangingPunct="1">
              <a:defRPr/>
            </a:pPr>
            <a:r>
              <a:rPr lang="en-US" sz="1000" smtClean="0">
                <a:cs typeface="+mn-cs"/>
              </a:rPr>
              <a:t>2) Unknown neutron stars</a:t>
            </a:r>
          </a:p>
          <a:p>
            <a:pPr lvl="2" eaLnBrk="1" hangingPunct="1">
              <a:defRPr/>
            </a:pPr>
            <a:r>
              <a:rPr lang="en-US" smtClean="0"/>
              <a:t>Nothing known, search over position, frequency &amp; its derivatives</a:t>
            </a:r>
          </a:p>
          <a:p>
            <a:pPr eaLnBrk="1" hangingPunct="1">
              <a:defRPr/>
            </a:pPr>
            <a:r>
              <a:rPr lang="en-US" sz="1000" smtClean="0">
                <a:cs typeface="+mn-cs"/>
              </a:rPr>
              <a:t>3) Accreting neutron stars in low-mass x-ray binaries</a:t>
            </a:r>
          </a:p>
          <a:p>
            <a:pPr lvl="2" eaLnBrk="1" hangingPunct="1">
              <a:defRPr/>
            </a:pPr>
            <a:r>
              <a:rPr lang="en-US" smtClean="0"/>
              <a:t>Position known, sometimes orbit &amp; frequency</a:t>
            </a:r>
          </a:p>
          <a:p>
            <a:pPr eaLnBrk="1" hangingPunct="1">
              <a:defRPr/>
            </a:pPr>
            <a:r>
              <a:rPr lang="en-US" sz="1000" smtClean="0">
                <a:cs typeface="+mn-cs"/>
              </a:rPr>
              <a:t>4) Known, isolated, non-pulsing neutron stars</a:t>
            </a:r>
          </a:p>
          <a:p>
            <a:pPr lvl="2" eaLnBrk="1" hangingPunct="1">
              <a:defRPr/>
            </a:pPr>
            <a:r>
              <a:rPr lang="en-US" smtClean="0"/>
              <a:t>Position known, search over frequency &amp; derivatives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0A46FB-230C-C14F-81BF-3A174E40BDAF}" type="slidenum">
              <a:rPr lang="en-US"/>
              <a:pPr/>
              <a:t>89</a:t>
            </a:fld>
            <a:endParaRPr lang="en-US"/>
          </a:p>
        </p:txBody>
      </p:sp>
      <p:sp>
        <p:nvSpPr>
          <p:cNvPr id="1118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8211" name="Rectangle 3"/>
          <p:cNvSpPr>
            <a:spLocks noGrp="1" noChangeArrowheads="1"/>
          </p:cNvSpPr>
          <p:nvPr>
            <p:ph type="body" idx="1"/>
          </p:nvPr>
        </p:nvSpPr>
        <p:spPr>
          <a:xfrm>
            <a:off x="904875" y="4711700"/>
            <a:ext cx="4972050" cy="4462463"/>
          </a:xfrm>
        </p:spPr>
        <p:txBody>
          <a:bodyPr/>
          <a:lstStyle/>
          <a:p>
            <a:r>
              <a:rPr lang="en-US"/>
              <a:t>Types determined by searches, in turn by computational cost ie what you can tell us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0A46FB-230C-C14F-81BF-3A174E40BDAF}" type="slidenum">
              <a:rPr lang="en-US"/>
              <a:pPr/>
              <a:t>90</a:t>
            </a:fld>
            <a:endParaRPr lang="en-US"/>
          </a:p>
        </p:txBody>
      </p:sp>
      <p:sp>
        <p:nvSpPr>
          <p:cNvPr id="1118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8211" name="Rectangle 3"/>
          <p:cNvSpPr>
            <a:spLocks noGrp="1" noChangeArrowheads="1"/>
          </p:cNvSpPr>
          <p:nvPr>
            <p:ph type="body" idx="1"/>
          </p:nvPr>
        </p:nvSpPr>
        <p:spPr>
          <a:xfrm>
            <a:off x="904875" y="4711700"/>
            <a:ext cx="4972050" cy="4462463"/>
          </a:xfrm>
        </p:spPr>
        <p:txBody>
          <a:bodyPr/>
          <a:lstStyle/>
          <a:p>
            <a:r>
              <a:rPr lang="en-US"/>
              <a:t>Types determined by searches, in turn by computational cost ie what you can tell us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90"/>
                </a:solidFill>
              </a:rPr>
              <a:t>NS position and rotational parameters assumed to be known with high accuracy (e.g. from EM observations) </a:t>
            </a:r>
            <a:r>
              <a:rPr lang="en-US" sz="1200" dirty="0" smtClean="0">
                <a:solidFill>
                  <a:srgbClr val="000090"/>
                </a:solidFill>
                <a:sym typeface="Wingdings"/>
              </a:rPr>
              <a:t> matched filtering</a:t>
            </a:r>
            <a:r>
              <a:rPr lang="en-US" sz="1200" dirty="0" smtClean="0">
                <a:solidFill>
                  <a:srgbClr val="000090"/>
                </a:solidFill>
              </a:rPr>
              <a:t> </a:t>
            </a:r>
            <a:endParaRPr lang="en-US" sz="1200" dirty="0" smtClean="0"/>
          </a:p>
          <a:p>
            <a:endParaRPr lang="en-US" dirty="0" smtClean="0"/>
          </a:p>
          <a:p>
            <a:r>
              <a:rPr lang="en-US" sz="1200" dirty="0" smtClean="0">
                <a:solidFill>
                  <a:srgbClr val="000090"/>
                </a:solidFill>
              </a:rPr>
              <a:t>Allow for a small mismatch between the GW frequency and that inferred from EM observations (O(10 </a:t>
            </a:r>
            <a:r>
              <a:rPr lang="en-US" sz="1200" dirty="0" err="1" smtClean="0">
                <a:solidFill>
                  <a:srgbClr val="000090"/>
                </a:solidFill>
              </a:rPr>
              <a:t>mHz</a:t>
            </a:r>
            <a:r>
              <a:rPr lang="en-US" sz="1200" dirty="0" smtClean="0">
                <a:solidFill>
                  <a:srgbClr val="000090"/>
                </a:solidFill>
              </a:rPr>
              <a:t>)). </a:t>
            </a:r>
          </a:p>
          <a:p>
            <a:r>
              <a:rPr lang="en-US" sz="1200" dirty="0" smtClean="0">
                <a:solidFill>
                  <a:srgbClr val="000090"/>
                </a:solidFill>
              </a:rPr>
              <a:t>Matched filter still applicable but look-elsewhere effect reduces sensitivity.</a:t>
            </a:r>
          </a:p>
          <a:p>
            <a:endParaRPr lang="en-US" sz="1200" dirty="0" smtClean="0">
              <a:solidFill>
                <a:srgbClr val="00009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90"/>
                </a:solidFill>
              </a:rPr>
              <a:t>Explore a large volume of the parameter space. Hierarchical methods. Compute on grid/cloud/</a:t>
            </a:r>
            <a:r>
              <a:rPr lang="en-US" sz="1200" dirty="0" err="1" smtClean="0">
                <a:solidFill>
                  <a:srgbClr val="000090"/>
                </a:solidFill>
              </a:rPr>
              <a:t>Einstein@Home</a:t>
            </a:r>
            <a:r>
              <a:rPr lang="en-US" sz="1200" dirty="0" smtClean="0">
                <a:solidFill>
                  <a:srgbClr val="000090"/>
                </a:solidFill>
              </a:rPr>
              <a:t>.</a:t>
            </a:r>
          </a:p>
          <a:p>
            <a:endParaRPr lang="en-US" sz="1200" dirty="0" smtClean="0">
              <a:solidFill>
                <a:srgbClr val="00009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90"/>
                </a:solidFill>
              </a:rPr>
              <a:t>Very complicate problem. Some partial knowledge of the main parameters is crucial. </a:t>
            </a:r>
          </a:p>
          <a:p>
            <a:endParaRPr lang="en-US" sz="1200" dirty="0" smtClean="0">
              <a:solidFill>
                <a:srgbClr val="000090"/>
              </a:solidFill>
            </a:endParaRPr>
          </a:p>
          <a:p>
            <a:endParaRPr lang="en-US" sz="1200" dirty="0" smtClean="0">
              <a:solidFill>
                <a:srgbClr val="00009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90"/>
                </a:solidFill>
              </a:rPr>
              <a:t>Position fairly known, but rotational parameters largely unknown (e.g. CCOs, globular clusters, r-modes…). Semi-coherent methods typically used.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00009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000090"/>
              </a:solidFill>
            </a:endParaRPr>
          </a:p>
          <a:p>
            <a:endParaRPr lang="en-US" sz="1200" dirty="0" smtClean="0">
              <a:solidFill>
                <a:srgbClr val="000090"/>
              </a:solidFill>
            </a:endParaRPr>
          </a:p>
          <a:p>
            <a:endParaRPr lang="en-US" sz="1200" dirty="0" smtClean="0">
              <a:solidFill>
                <a:srgbClr val="000090"/>
              </a:solidFill>
            </a:endParaRPr>
          </a:p>
          <a:p>
            <a:endParaRPr lang="en-US" sz="1200" dirty="0" smtClean="0">
              <a:solidFill>
                <a:srgbClr val="000090"/>
              </a:solidFill>
            </a:endParaRPr>
          </a:p>
          <a:p>
            <a:endParaRPr lang="en-US" dirty="0"/>
          </a:p>
        </p:txBody>
      </p:sp>
      <p:sp>
        <p:nvSpPr>
          <p:cNvPr id="4" name="Slide Number Placeholder 3"/>
          <p:cNvSpPr>
            <a:spLocks noGrp="1"/>
          </p:cNvSpPr>
          <p:nvPr>
            <p:ph type="sldNum" sz="quarter" idx="10"/>
          </p:nvPr>
        </p:nvSpPr>
        <p:spPr/>
        <p:txBody>
          <a:bodyPr/>
          <a:lstStyle/>
          <a:p>
            <a:fld id="{B8E45AFF-794D-5242-870B-DA85E4A08452}" type="slidenum">
              <a:rPr lang="en-US" smtClean="0"/>
              <a:t>91</a:t>
            </a:fld>
            <a:endParaRPr lang="en-US"/>
          </a:p>
        </p:txBody>
      </p:sp>
    </p:spTree>
    <p:extLst>
      <p:ext uri="{BB962C8B-B14F-4D97-AF65-F5344CB8AC3E}">
        <p14:creationId xmlns:p14="http://schemas.microsoft.com/office/powerpoint/2010/main" val="205329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90"/>
                </a:solidFill>
              </a:rPr>
              <a:t>NS position and rotational parameters assumed to be known with high accuracy (e.g. from EM observations) </a:t>
            </a:r>
            <a:r>
              <a:rPr lang="en-US" sz="1200" dirty="0" smtClean="0">
                <a:solidFill>
                  <a:srgbClr val="000090"/>
                </a:solidFill>
                <a:sym typeface="Wingdings"/>
              </a:rPr>
              <a:t> matched filtering</a:t>
            </a:r>
            <a:r>
              <a:rPr lang="en-US" sz="1200" dirty="0" smtClean="0">
                <a:solidFill>
                  <a:srgbClr val="000090"/>
                </a:solidFill>
              </a:rPr>
              <a:t> </a:t>
            </a:r>
            <a:endParaRPr lang="en-US" sz="1200" dirty="0" smtClean="0"/>
          </a:p>
          <a:p>
            <a:endParaRPr lang="en-US" dirty="0" smtClean="0"/>
          </a:p>
          <a:p>
            <a:r>
              <a:rPr lang="en-US" sz="1200" dirty="0" smtClean="0">
                <a:solidFill>
                  <a:srgbClr val="000090"/>
                </a:solidFill>
              </a:rPr>
              <a:t>Allow for a small mismatch between the GW frequency and that inferred from EM observations (O(10 </a:t>
            </a:r>
            <a:r>
              <a:rPr lang="en-US" sz="1200" dirty="0" err="1" smtClean="0">
                <a:solidFill>
                  <a:srgbClr val="000090"/>
                </a:solidFill>
              </a:rPr>
              <a:t>mHz</a:t>
            </a:r>
            <a:r>
              <a:rPr lang="en-US" sz="1200" dirty="0" smtClean="0">
                <a:solidFill>
                  <a:srgbClr val="000090"/>
                </a:solidFill>
              </a:rPr>
              <a:t>)). </a:t>
            </a:r>
          </a:p>
          <a:p>
            <a:r>
              <a:rPr lang="en-US" sz="1200" dirty="0" smtClean="0">
                <a:solidFill>
                  <a:srgbClr val="000090"/>
                </a:solidFill>
              </a:rPr>
              <a:t>Matched filter still applicable but look-elsewhere effect reduces sensitivity.</a:t>
            </a:r>
          </a:p>
          <a:p>
            <a:endParaRPr lang="en-US" sz="1200" dirty="0" smtClean="0">
              <a:solidFill>
                <a:srgbClr val="00009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90"/>
                </a:solidFill>
              </a:rPr>
              <a:t>Explore a large volume of the parameter space. Hierarchical methods. Compute on grid/cloud/</a:t>
            </a:r>
            <a:r>
              <a:rPr lang="en-US" sz="1200" dirty="0" err="1" smtClean="0">
                <a:solidFill>
                  <a:srgbClr val="000090"/>
                </a:solidFill>
              </a:rPr>
              <a:t>Einstein@Home</a:t>
            </a:r>
            <a:r>
              <a:rPr lang="en-US" sz="1200" dirty="0" smtClean="0">
                <a:solidFill>
                  <a:srgbClr val="000090"/>
                </a:solidFill>
              </a:rPr>
              <a:t>.</a:t>
            </a:r>
          </a:p>
          <a:p>
            <a:endParaRPr lang="en-US" sz="1200" dirty="0" smtClean="0">
              <a:solidFill>
                <a:srgbClr val="00009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90"/>
                </a:solidFill>
              </a:rPr>
              <a:t>Very complicate problem. Some partial knowledge of the main parameters is crucial. </a:t>
            </a:r>
          </a:p>
          <a:p>
            <a:endParaRPr lang="en-US" sz="1200" dirty="0" smtClean="0">
              <a:solidFill>
                <a:srgbClr val="000090"/>
              </a:solidFill>
            </a:endParaRPr>
          </a:p>
          <a:p>
            <a:endParaRPr lang="en-US" sz="1200" dirty="0" smtClean="0">
              <a:solidFill>
                <a:srgbClr val="00009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90"/>
                </a:solidFill>
              </a:rPr>
              <a:t>Position fairly known, but rotational parameters largely unknown (e.g. CCOs, globular clusters, r-modes…). Semi-coherent methods typically used.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00009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000090"/>
              </a:solidFill>
            </a:endParaRPr>
          </a:p>
          <a:p>
            <a:endParaRPr lang="en-US" sz="1200" dirty="0" smtClean="0">
              <a:solidFill>
                <a:srgbClr val="000090"/>
              </a:solidFill>
            </a:endParaRPr>
          </a:p>
          <a:p>
            <a:endParaRPr lang="en-US" sz="1200" dirty="0" smtClean="0">
              <a:solidFill>
                <a:srgbClr val="000090"/>
              </a:solidFill>
            </a:endParaRPr>
          </a:p>
          <a:p>
            <a:endParaRPr lang="en-US" sz="1200" dirty="0" smtClean="0">
              <a:solidFill>
                <a:srgbClr val="000090"/>
              </a:solidFill>
            </a:endParaRPr>
          </a:p>
          <a:p>
            <a:endParaRPr lang="en-US" dirty="0"/>
          </a:p>
        </p:txBody>
      </p:sp>
      <p:sp>
        <p:nvSpPr>
          <p:cNvPr id="4" name="Slide Number Placeholder 3"/>
          <p:cNvSpPr>
            <a:spLocks noGrp="1"/>
          </p:cNvSpPr>
          <p:nvPr>
            <p:ph type="sldNum" sz="quarter" idx="10"/>
          </p:nvPr>
        </p:nvSpPr>
        <p:spPr/>
        <p:txBody>
          <a:bodyPr/>
          <a:lstStyle/>
          <a:p>
            <a:fld id="{B8E45AFF-794D-5242-870B-DA85E4A08452}" type="slidenum">
              <a:rPr lang="en-US" smtClean="0"/>
              <a:t>95</a:t>
            </a:fld>
            <a:endParaRPr lang="en-US"/>
          </a:p>
        </p:txBody>
      </p:sp>
    </p:spTree>
    <p:extLst>
      <p:ext uri="{BB962C8B-B14F-4D97-AF65-F5344CB8AC3E}">
        <p14:creationId xmlns:p14="http://schemas.microsoft.com/office/powerpoint/2010/main" val="205329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ED19BC-1B81-D747-9F27-4B731CF52A18}" type="slidenum">
              <a:rPr lang="en-US"/>
              <a:pPr/>
              <a:t>100</a:t>
            </a:fld>
            <a:endParaRPr lang="en-US"/>
          </a:p>
        </p:txBody>
      </p:sp>
      <p:sp>
        <p:nvSpPr>
          <p:cNvPr id="115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917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2580F8-C402-7B47-AE3D-BAAD00A460CE}" type="slidenum">
              <a:rPr lang="en-US"/>
              <a:pPr/>
              <a:t>101</a:t>
            </a:fld>
            <a:endParaRPr lang="en-US"/>
          </a:p>
        </p:txBody>
      </p:sp>
      <p:sp>
        <p:nvSpPr>
          <p:cNvPr id="1255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5427"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48E0D4-CC13-F045-8282-681997116506}" type="slidenum">
              <a:rPr lang="en-US"/>
              <a:pPr/>
              <a:t>3</a:t>
            </a:fld>
            <a:endParaRPr lang="en-US"/>
          </a:p>
        </p:txBody>
      </p:sp>
      <p:sp>
        <p:nvSpPr>
          <p:cNvPr id="1727490" name="Rectangle 2"/>
          <p:cNvSpPr>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27491" name="Rectangle 3"/>
          <p:cNvSpPr>
            <a:spLocks noGrp="1" noChangeArrowheads="1"/>
          </p:cNvSpPr>
          <p:nvPr>
            <p:ph type="body" idx="1"/>
          </p:nvPr>
        </p:nvSpPr>
        <p:spPr bwMode="auto">
          <a:xfrm>
            <a:off x="904875" y="4711700"/>
            <a:ext cx="4972050" cy="446246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4AD5B1-0EF2-9243-BD4B-0C6E45E38D8D}" type="slidenum">
              <a:rPr lang="en-US"/>
              <a:pPr/>
              <a:t>102</a:t>
            </a:fld>
            <a:endParaRPr lang="en-US"/>
          </a:p>
        </p:txBody>
      </p:sp>
      <p:sp>
        <p:nvSpPr>
          <p:cNvPr id="1256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645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1342FF-BCA7-9C41-B135-137FFA168C2C}" type="slidenum">
              <a:rPr lang="en-US"/>
              <a:pPr/>
              <a:t>103</a:t>
            </a:fld>
            <a:endParaRPr lang="en-US"/>
          </a:p>
        </p:txBody>
      </p:sp>
      <p:sp>
        <p:nvSpPr>
          <p:cNvPr id="1190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091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E4B354-9CA8-EB42-A918-D91314534460}" type="slidenum">
              <a:rPr lang="en-US"/>
              <a:pPr/>
              <a:t>104</a:t>
            </a:fld>
            <a:endParaRPr lang="en-US"/>
          </a:p>
        </p:txBody>
      </p:sp>
      <p:sp>
        <p:nvSpPr>
          <p:cNvPr id="1176578" name="Rectangle 2"/>
          <p:cNvSpPr>
            <a:spLocks noGrp="1" noRot="1" noChangeAspect="1" noChangeArrowheads="1" noTextEdit="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76579" name="Rectangle 3"/>
          <p:cNvSpPr>
            <a:spLocks noGrp="1" noChangeArrowheads="1"/>
          </p:cNvSpPr>
          <p:nvPr>
            <p:ph type="body" idx="1"/>
          </p:nvPr>
        </p:nvSpPr>
        <p:spPr bwMode="auto">
          <a:xfrm>
            <a:off x="677863" y="4711700"/>
            <a:ext cx="5426075" cy="4462463"/>
          </a:xfrm>
          <a:prstGeom prst="rect">
            <a:avLst/>
          </a:prstGeom>
          <a:solidFill>
            <a:srgbClr val="FFFFFF"/>
          </a:solidFill>
          <a:ln>
            <a:solidFill>
              <a:srgbClr val="000000"/>
            </a:solidFill>
            <a:miter lim="800000"/>
            <a:headEnd/>
            <a:tailEnd/>
          </a:ln>
        </p:spPr>
        <p:txBody>
          <a:bodyPr lIns="91430" tIns="45715" rIns="91430" bIns="45715"/>
          <a:lstStyle/>
          <a:p>
            <a:r>
              <a:rPr lang="en-US"/>
              <a:t>This slide shows preliminary results obtained with S1 data.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91C2F3-7792-8441-8B90-98DC5014AB71}" type="slidenum">
              <a:rPr lang="en-US"/>
              <a:pPr>
                <a:defRPr/>
              </a:pPr>
              <a:t>105</a:t>
            </a:fld>
            <a:endParaRPr lang="en-US"/>
          </a:p>
        </p:txBody>
      </p:sp>
      <p:sp>
        <p:nvSpPr>
          <p:cNvPr id="66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9699" name="Rectangle 3"/>
          <p:cNvSpPr>
            <a:spLocks noGrp="1" noChangeArrowheads="1"/>
          </p:cNvSpPr>
          <p:nvPr>
            <p:ph type="body" idx="1"/>
          </p:nvPr>
        </p:nvSpPr>
        <p:spPr/>
        <p:txBody>
          <a:bodyPr/>
          <a:lstStyle/>
          <a:p>
            <a:pPr eaLnBrk="1" hangingPunct="1">
              <a:defRPr/>
            </a:pPr>
            <a:r>
              <a:rPr lang="en-US" smtClean="0">
                <a:cs typeface="+mn-cs"/>
              </a:rPr>
              <a:t>The time domain search technique involves multiplying (heterodyning) the quasisinusoidal signal from the pulsar with a unit-amplitude complex function that has a phase evolution equal but of opposite sign to that of the signal. </a:t>
            </a:r>
          </a:p>
          <a:p>
            <a:pPr eaLnBrk="1" hangingPunct="1">
              <a:defRPr/>
            </a:pPr>
            <a:r>
              <a:rPr lang="en-US" smtClean="0">
                <a:cs typeface="+mn-cs"/>
              </a:rPr>
              <a:t>By carefully modeling this expected phase F(</a:t>
            </a:r>
            <a:r>
              <a:rPr lang="en-US" i="1" smtClean="0">
                <a:cs typeface="+mn-cs"/>
              </a:rPr>
              <a:t>t</a:t>
            </a:r>
            <a:r>
              <a:rPr lang="en-US" smtClean="0">
                <a:cs typeface="+mn-cs"/>
              </a:rPr>
              <a:t>), we can take account of both the intrinsic frequency and spindown rate of the neutron star and its Doppler shift. In this way the time dependence of the signal is reduced to that of the strain antenna pattern, and we are left with a relatively simple model-fitting problem to infer the unknown pulsar parameters </a:t>
            </a:r>
            <a:r>
              <a:rPr lang="en-US" i="1" smtClean="0">
                <a:cs typeface="+mn-cs"/>
              </a:rPr>
              <a:t>h</a:t>
            </a:r>
            <a:r>
              <a:rPr lang="en-US" smtClean="0">
                <a:cs typeface="+mn-cs"/>
              </a:rPr>
              <a:t>0 , i, c, and f0</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E1F13C-9267-3E4C-BF8F-EE05FBCEC8D8}" type="slidenum">
              <a:rPr lang="en-US"/>
              <a:pPr>
                <a:defRPr/>
              </a:pPr>
              <a:t>106</a:t>
            </a:fld>
            <a:endParaRPr lang="en-US"/>
          </a:p>
        </p:txBody>
      </p:sp>
      <p:sp>
        <p:nvSpPr>
          <p:cNvPr id="67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3795" name="Rectangle 3"/>
          <p:cNvSpPr>
            <a:spLocks noGrp="1" noChangeArrowheads="1"/>
          </p:cNvSpPr>
          <p:nvPr>
            <p:ph type="body" idx="1"/>
          </p:nvPr>
        </p:nvSpPr>
        <p:spPr/>
        <p:txBody>
          <a:bodyPr/>
          <a:lstStyle/>
          <a:p>
            <a:pPr eaLnBrk="1" hangingPunct="1">
              <a:defRPr/>
            </a:pPr>
            <a:r>
              <a:rPr lang="en-US" smtClean="0">
                <a:cs typeface="+mn-cs"/>
              </a:rPr>
              <a:t>The time domain search algorithm comprises stages of heterodyning, noise estimation, and parameter estimation. </a:t>
            </a:r>
          </a:p>
          <a:p>
            <a:pPr eaLnBrk="1" hangingPunct="1">
              <a:defRPr/>
            </a:pPr>
            <a:r>
              <a:rPr lang="en-US" smtClean="0">
                <a:cs typeface="+mn-cs"/>
              </a:rPr>
              <a:t>The data are first heterodyned at a constant frequency close to the expected frequency of the signal, low-pass filtered to suppress contamination from strong signals elsewhere in the detector band, and rebinned to reduce the sampling frequency from 16384 to 4 Hz. </a:t>
            </a:r>
          </a:p>
          <a:p>
            <a:pPr eaLnBrk="1" hangingPunct="1">
              <a:defRPr/>
            </a:pPr>
            <a:r>
              <a:rPr lang="en-US" smtClean="0">
                <a:cs typeface="+mn-cs"/>
              </a:rPr>
              <a:t>A second, finer heterodyne is applied to the data to account for the time varying  Doppler shift and spin down of the pulsar and any final instrumental calibration, and the data are rebinned to one sample per minute. We take the data as stationary during this period and make an estimate of the noise variance in each 1-min bin from the variance and covariance of the data contributing to that bin. This variance is used in the likelihood function</a:t>
            </a:r>
          </a:p>
          <a:p>
            <a:pPr eaLnBrk="1" hangingPunct="1">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88C3CB-2A5B-F849-A719-6D7B909B8572}" type="slidenum">
              <a:rPr lang="en-US"/>
              <a:pPr/>
              <a:t>107</a:t>
            </a:fld>
            <a:endParaRPr lang="en-US"/>
          </a:p>
        </p:txBody>
      </p:sp>
      <p:sp>
        <p:nvSpPr>
          <p:cNvPr id="1191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1939"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BBE949-6800-CB4D-880F-4E82EB1EE3A3}" type="slidenum">
              <a:rPr lang="en-US"/>
              <a:pPr/>
              <a:t>108</a:t>
            </a:fld>
            <a:endParaRPr lang="en-US"/>
          </a:p>
        </p:txBody>
      </p:sp>
      <p:sp>
        <p:nvSpPr>
          <p:cNvPr id="1192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2963"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B61979-A216-6E42-9C84-E1C11D95D743}" type="slidenum">
              <a:rPr lang="en-US"/>
              <a:pPr>
                <a:defRPr/>
              </a:pPr>
              <a:t>109</a:t>
            </a:fld>
            <a:endParaRPr lang="en-US"/>
          </a:p>
        </p:txBody>
      </p:sp>
      <p:sp>
        <p:nvSpPr>
          <p:cNvPr id="67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5843" name="Rectangle 3"/>
          <p:cNvSpPr>
            <a:spLocks noGrp="1" noChangeArrowheads="1"/>
          </p:cNvSpPr>
          <p:nvPr>
            <p:ph type="body" idx="1"/>
          </p:nvPr>
        </p:nvSpPr>
        <p:spPr/>
        <p:txBody>
          <a:bodyPr/>
          <a:lstStyle/>
          <a:p>
            <a:pPr eaLnBrk="1" hangingPunct="1">
              <a:defRPr/>
            </a:pPr>
            <a:endParaRPr lang="es-E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22E2A-3270-C64F-897B-B7BDDB1C689D}" type="slidenum">
              <a:rPr lang="en-US"/>
              <a:pPr/>
              <a:t>110</a:t>
            </a:fld>
            <a:endParaRPr lang="en-US"/>
          </a:p>
        </p:txBody>
      </p:sp>
      <p:sp>
        <p:nvSpPr>
          <p:cNvPr id="1181698" name="Rectangle 2"/>
          <p:cNvSpPr>
            <a:spLocks noGrp="1" noRot="1" noChangeAspect="1" noChangeArrowheads="1" noTextEdit="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81699" name="Rectangle 3"/>
          <p:cNvSpPr>
            <a:spLocks noGrp="1" noChangeArrowheads="1"/>
          </p:cNvSpPr>
          <p:nvPr>
            <p:ph type="body" idx="1"/>
          </p:nvPr>
        </p:nvSpPr>
        <p:spPr bwMode="auto">
          <a:xfrm>
            <a:off x="677863" y="4711700"/>
            <a:ext cx="5426075" cy="4462463"/>
          </a:xfrm>
          <a:prstGeom prst="rect">
            <a:avLst/>
          </a:prstGeom>
          <a:solidFill>
            <a:srgbClr val="FFFFFF"/>
          </a:solidFill>
          <a:ln>
            <a:solidFill>
              <a:srgbClr val="000000"/>
            </a:solidFill>
            <a:miter lim="800000"/>
            <a:headEnd/>
            <a:tailEnd/>
          </a:ln>
        </p:spPr>
        <p:txBody>
          <a:bodyPr lIns="91430" tIns="45715" rIns="91430" bIns="45715"/>
          <a:lstStyle/>
          <a:p>
            <a:r>
              <a:rPr lang="en-US"/>
              <a:t>This slide shows preliminary results obtained with S1 data.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7F80AA-E170-0F4B-937B-C8BCD45A4F23}" type="slidenum">
              <a:rPr lang="en-US"/>
              <a:pPr/>
              <a:t>112</a:t>
            </a:fld>
            <a:endParaRPr lang="en-US"/>
          </a:p>
        </p:txBody>
      </p:sp>
      <p:sp>
        <p:nvSpPr>
          <p:cNvPr id="1164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429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1FC25-288B-BA4B-8F7C-3F53316F78BB}" type="slidenum">
              <a:rPr lang="en-GB"/>
              <a:pPr/>
              <a:t>5</a:t>
            </a:fld>
            <a:endParaRPr lang="en-GB"/>
          </a:p>
        </p:txBody>
      </p:sp>
      <p:sp>
        <p:nvSpPr>
          <p:cNvPr id="86221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221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A8B0DE-6224-D54F-B1D5-183F60633719}" type="slidenum">
              <a:rPr lang="en-US"/>
              <a:pPr/>
              <a:t>113</a:t>
            </a:fld>
            <a:endParaRPr lang="en-US"/>
          </a:p>
        </p:txBody>
      </p:sp>
      <p:sp>
        <p:nvSpPr>
          <p:cNvPr id="1252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235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17DDD5-1DB9-1044-8CBC-6D21590D7A8E}" type="slidenum">
              <a:rPr lang="en-US"/>
              <a:pPr/>
              <a:t>114</a:t>
            </a:fld>
            <a:endParaRPr lang="en-US"/>
          </a:p>
        </p:txBody>
      </p:sp>
      <p:sp>
        <p:nvSpPr>
          <p:cNvPr id="1101826" name="Rectangle 2"/>
          <p:cNvSpPr>
            <a:spLocks noGrp="1" noRot="1" noChangeAspect="1" noChangeArrowheads="1" noTextEdit="1"/>
          </p:cNvSpPr>
          <p:nvPr>
            <p:ph type="sldImg"/>
          </p:nvPr>
        </p:nvSpPr>
        <p:spPr>
          <a:xfrm>
            <a:off x="912813" y="744538"/>
            <a:ext cx="4959350" cy="3719512"/>
          </a:xfrm>
          <a:ln/>
          <a:extLst>
            <a:ext uri="{FAA26D3D-D897-4be2-8F04-BA451C77F1D7}">
              <ma14:placeholderFlag xmlns:ma14="http://schemas.microsoft.com/office/mac/drawingml/2011/main" val="1"/>
            </a:ext>
          </a:extLst>
        </p:spPr>
      </p:sp>
      <p:sp>
        <p:nvSpPr>
          <p:cNvPr id="1101827" name="Rectangle 3"/>
          <p:cNvSpPr>
            <a:spLocks noGrp="1" noChangeArrowheads="1"/>
          </p:cNvSpPr>
          <p:nvPr>
            <p:ph type="body" idx="1"/>
          </p:nvPr>
        </p:nvSpPr>
        <p:spPr/>
        <p:txBody>
          <a:bodyPr/>
          <a:lstStyle/>
          <a:p>
            <a:r>
              <a:rPr lang="en-US"/>
              <a:t>The method we propose is to perform, at some stage, a search over the total observation time using an incoherent sub-optimal method able to do a search efficiently over a large parameter space. </a:t>
            </a:r>
          </a:p>
          <a:p>
            <a:r>
              <a:rPr lang="en-US"/>
              <a:t>In particular we would search for evidence…</a:t>
            </a:r>
          </a:p>
          <a:p>
            <a:r>
              <a:rPr lang="en-US"/>
              <a:t>The method used here is a particular implementation of the Hough transform. The basic idea is the following:The input is a set of points in a time-frequency plane.The output: histogram in the parameter space (f0, f1) and sky location.</a:t>
            </a:r>
          </a:p>
          <a:p>
            <a:r>
              <a:rPr lang="en-US"/>
              <a:t>What we do, is for each point in the t-f plane we search all those pixels in parameter space that are consistent, and we enhance their number count by unity. After having transformed all the data points if a signal is present we would find a significant clustering in the pixel corresponding to the source parameters</a:t>
            </a:r>
          </a:p>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8E1B7E-8133-E049-8592-66701F20BBAD}" type="slidenum">
              <a:rPr lang="en-US"/>
              <a:pPr/>
              <a:t>115</a:t>
            </a:fld>
            <a:endParaRPr lang="en-US"/>
          </a:p>
        </p:txBody>
      </p:sp>
      <p:sp>
        <p:nvSpPr>
          <p:cNvPr id="1169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941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DC9074-C357-2D48-AB70-D5A4EBC1AAA0}" type="slidenum">
              <a:rPr lang="en-US"/>
              <a:pPr/>
              <a:t>120</a:t>
            </a:fld>
            <a:endParaRPr lang="en-US"/>
          </a:p>
        </p:txBody>
      </p:sp>
      <p:sp>
        <p:nvSpPr>
          <p:cNvPr id="1199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9107"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9F0AE5-96E7-8543-9F8C-627EC7830B23}" type="slidenum">
              <a:rPr lang="en-US"/>
              <a:pPr/>
              <a:t>121</a:t>
            </a:fld>
            <a:endParaRPr lang="en-US"/>
          </a:p>
        </p:txBody>
      </p:sp>
      <p:sp>
        <p:nvSpPr>
          <p:cNvPr id="1200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013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41402-14CE-4049-B478-C071BCDCA317}" type="slidenum">
              <a:rPr lang="en-GB"/>
              <a:pPr/>
              <a:t>6</a:t>
            </a:fld>
            <a:endParaRPr lang="en-GB"/>
          </a:p>
        </p:txBody>
      </p:sp>
      <p:sp>
        <p:nvSpPr>
          <p:cNvPr id="86323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323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A92E90-C6FB-A443-A581-DCD75E1F1EC0}" type="slidenum">
              <a:rPr lang="en-GB"/>
              <a:pPr/>
              <a:t>7</a:t>
            </a:fld>
            <a:endParaRPr lang="en-GB"/>
          </a:p>
        </p:txBody>
      </p:sp>
      <p:sp>
        <p:nvSpPr>
          <p:cNvPr id="86425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425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02AF1D-2D56-C44B-A83E-0DF56FD1F89C}" type="slidenum">
              <a:rPr lang="en-US"/>
              <a:pPr>
                <a:defRPr/>
              </a:pPr>
              <a:t>10</a:t>
            </a:fld>
            <a:endParaRPr lang="en-US"/>
          </a:p>
        </p:txBody>
      </p:sp>
      <p:sp>
        <p:nvSpPr>
          <p:cNvPr id="1474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74563" name="Rectangle 3"/>
          <p:cNvSpPr>
            <a:spLocks noGrp="1" noChangeArrowheads="1"/>
          </p:cNvSpPr>
          <p:nvPr>
            <p:ph type="body" idx="1"/>
          </p:nvPr>
        </p:nvSpPr>
        <p:spPr/>
        <p:txBody>
          <a:bodyPr/>
          <a:lstStyle/>
          <a:p>
            <a:pPr eaLnBrk="1" hangingPunct="1">
              <a:defRPr/>
            </a:pPr>
            <a:endParaRPr lang="es-ES_tradnl"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C9E42E-2504-C749-AB92-A67D8D48E25D}" type="slidenum">
              <a:rPr lang="en-US"/>
              <a:pPr/>
              <a:t>11</a:t>
            </a:fld>
            <a:endParaRPr lang="en-US"/>
          </a:p>
        </p:txBody>
      </p:sp>
      <p:sp>
        <p:nvSpPr>
          <p:cNvPr id="171725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7251" name="Rectangle 1027"/>
          <p:cNvSpPr>
            <a:spLocks noGrp="1" noChangeArrowheads="1"/>
          </p:cNvSpPr>
          <p:nvPr>
            <p:ph type="body" idx="1"/>
          </p:nvPr>
        </p:nvSpPr>
        <p:spPr/>
        <p:txBody>
          <a:bodyPr/>
          <a:lstStyle/>
          <a:p>
            <a:endParaRPr lang="es-ES_trad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6543DF-8BCC-354D-8561-66ABD7927516}" type="slidenum">
              <a:rPr lang="en-US"/>
              <a:pPr/>
              <a:t>14</a:t>
            </a:fld>
            <a:endParaRPr lang="en-US"/>
          </a:p>
        </p:txBody>
      </p:sp>
      <p:sp>
        <p:nvSpPr>
          <p:cNvPr id="1639426" name="Rectangle 2"/>
          <p:cNvSpPr>
            <a:spLocks noGrp="1" noRot="1" noChangeAspect="1" noChangeArrowheads="1" noTextEdit="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39427" name="Rectangle 3"/>
          <p:cNvSpPr>
            <a:spLocks noGrp="1" noChangeArrowheads="1"/>
          </p:cNvSpPr>
          <p:nvPr>
            <p:ph type="body" idx="1"/>
          </p:nvPr>
        </p:nvSpPr>
        <p:spPr bwMode="auto">
          <a:xfrm>
            <a:off x="677863" y="4711700"/>
            <a:ext cx="5426075" cy="446246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
          </a:p>
        </p:txBody>
      </p:sp>
      <p:sp>
        <p:nvSpPr>
          <p:cNvPr id="4"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3193182695"/>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401754938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96100" y="188913"/>
            <a:ext cx="1866900" cy="5526087"/>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1295400" y="188913"/>
            <a:ext cx="5448300" cy="5526087"/>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159580849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imágenes prediseñadas 2"/>
          <p:cNvSpPr>
            <a:spLocks noGrp="1"/>
          </p:cNvSpPr>
          <p:nvPr>
            <p:ph type="clipArt" sz="half" idx="1"/>
          </p:nvPr>
        </p:nvSpPr>
        <p:spPr>
          <a:xfrm>
            <a:off x="1295400" y="1600200"/>
            <a:ext cx="3657600" cy="4114800"/>
          </a:xfrm>
        </p:spPr>
        <p:txBody>
          <a:bodyPr/>
          <a:lstStyle/>
          <a:p>
            <a:pPr lvl="0"/>
            <a:endParaRPr lang="es-ES" noProof="0" smtClean="0"/>
          </a:p>
        </p:txBody>
      </p:sp>
      <p:sp>
        <p:nvSpPr>
          <p:cNvPr id="4" name="Marcador de texto 3"/>
          <p:cNvSpPr>
            <a:spLocks noGrp="1"/>
          </p:cNvSpPr>
          <p:nvPr>
            <p:ph type="body" sz="half" idx="2"/>
          </p:nvPr>
        </p:nvSpPr>
        <p:spPr>
          <a:xfrm>
            <a:off x="510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3638011948"/>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129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gráfico 3"/>
          <p:cNvSpPr>
            <a:spLocks noGrp="1"/>
          </p:cNvSpPr>
          <p:nvPr>
            <p:ph type="chart" sz="half" idx="2"/>
          </p:nvPr>
        </p:nvSpPr>
        <p:spPr>
          <a:xfrm>
            <a:off x="5105400" y="1600200"/>
            <a:ext cx="3657600" cy="4114800"/>
          </a:xfrm>
        </p:spPr>
        <p:txBody>
          <a:bodyPr/>
          <a:lstStyle/>
          <a:p>
            <a:pPr lvl="0"/>
            <a:endParaRPr lang="es-ES" noProof="0" smtClean="0"/>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15742270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reserve="1">
  <p:cSld name="Título, gráfico y texto">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gráfico 2"/>
          <p:cNvSpPr>
            <a:spLocks noGrp="1"/>
          </p:cNvSpPr>
          <p:nvPr>
            <p:ph type="chart" sz="half" idx="1"/>
          </p:nvPr>
        </p:nvSpPr>
        <p:spPr>
          <a:xfrm>
            <a:off x="1295400" y="1600200"/>
            <a:ext cx="3657600" cy="4114800"/>
          </a:xfrm>
        </p:spPr>
        <p:txBody>
          <a:bodyPr/>
          <a:lstStyle/>
          <a:p>
            <a:pPr lvl="0"/>
            <a:endParaRPr lang="es-ES" noProof="0" smtClean="0"/>
          </a:p>
        </p:txBody>
      </p:sp>
      <p:sp>
        <p:nvSpPr>
          <p:cNvPr id="4" name="Marcador de texto 3"/>
          <p:cNvSpPr>
            <a:spLocks noGrp="1"/>
          </p:cNvSpPr>
          <p:nvPr>
            <p:ph type="body" sz="half" idx="2"/>
          </p:nvPr>
        </p:nvSpPr>
        <p:spPr>
          <a:xfrm>
            <a:off x="510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346001754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ítulo y objetos encima del texto">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contenido 2"/>
          <p:cNvSpPr>
            <a:spLocks noGrp="1"/>
          </p:cNvSpPr>
          <p:nvPr>
            <p:ph sz="half" idx="1"/>
          </p:nvPr>
        </p:nvSpPr>
        <p:spPr>
          <a:xfrm>
            <a:off x="1295400" y="1600200"/>
            <a:ext cx="7467600" cy="19812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1295400" y="3733800"/>
            <a:ext cx="7467600" cy="19812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70493656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129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0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161187356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contenido 2"/>
          <p:cNvSpPr>
            <a:spLocks noGrp="1"/>
          </p:cNvSpPr>
          <p:nvPr>
            <p:ph sz="half" idx="1"/>
          </p:nvPr>
        </p:nvSpPr>
        <p:spPr>
          <a:xfrm>
            <a:off x="129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quarter" idx="2"/>
          </p:nvPr>
        </p:nvSpPr>
        <p:spPr>
          <a:xfrm>
            <a:off x="5105400" y="1600200"/>
            <a:ext cx="3657600" cy="19812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contenido 4"/>
          <p:cNvSpPr>
            <a:spLocks noGrp="1"/>
          </p:cNvSpPr>
          <p:nvPr>
            <p:ph sz="quarter" idx="3"/>
          </p:nvPr>
        </p:nvSpPr>
        <p:spPr>
          <a:xfrm>
            <a:off x="5105400" y="3733800"/>
            <a:ext cx="3657600" cy="19812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115119408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129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imágenes prediseñadas 3"/>
          <p:cNvSpPr>
            <a:spLocks noGrp="1"/>
          </p:cNvSpPr>
          <p:nvPr>
            <p:ph type="clipArt" sz="half" idx="2"/>
          </p:nvPr>
        </p:nvSpPr>
        <p:spPr>
          <a:xfrm>
            <a:off x="5105400" y="1600200"/>
            <a:ext cx="3657600" cy="4114800"/>
          </a:xfrm>
        </p:spPr>
        <p:txBody>
          <a:bodyPr/>
          <a:lstStyle/>
          <a:p>
            <a:pPr lvl="0"/>
            <a:endParaRPr lang="es-ES" noProof="0" smtClean="0"/>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2105588369"/>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129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quarter" idx="2"/>
          </p:nvPr>
        </p:nvSpPr>
        <p:spPr>
          <a:xfrm>
            <a:off x="5105400" y="1600200"/>
            <a:ext cx="3657600" cy="19812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contenido 4"/>
          <p:cNvSpPr>
            <a:spLocks noGrp="1"/>
          </p:cNvSpPr>
          <p:nvPr>
            <p:ph sz="quarter" idx="3"/>
          </p:nvPr>
        </p:nvSpPr>
        <p:spPr>
          <a:xfrm>
            <a:off x="5105400" y="3733800"/>
            <a:ext cx="3657600" cy="19812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36328936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514561250"/>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pie de página 2"/>
          <p:cNvSpPr>
            <a:spLocks noGrp="1"/>
          </p:cNvSpPr>
          <p:nvPr>
            <p:ph type="ftr" sz="quarter" idx="10"/>
          </p:nvPr>
        </p:nvSpPr>
        <p:spPr>
          <a:xfrm>
            <a:off x="3124200" y="6248400"/>
            <a:ext cx="2895600" cy="457200"/>
          </a:xfrm>
          <a:prstGeom prst="rect">
            <a:avLst/>
          </a:prstGeom>
        </p:spPr>
        <p:txBody>
          <a:bodyPr/>
          <a:lstStyle>
            <a:lvl1pPr>
              <a:defRPr/>
            </a:lvl1pPr>
          </a:lstStyle>
          <a:p>
            <a:endParaRPr lang="de-DE"/>
          </a:p>
        </p:txBody>
      </p:sp>
    </p:spTree>
    <p:extLst>
      <p:ext uri="{BB962C8B-B14F-4D97-AF65-F5344CB8AC3E}">
        <p14:creationId xmlns:p14="http://schemas.microsoft.com/office/powerpoint/2010/main" val="3712700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contenido 2"/>
          <p:cNvSpPr>
            <a:spLocks noGrp="1"/>
          </p:cNvSpPr>
          <p:nvPr>
            <p:ph sz="half" idx="1"/>
          </p:nvPr>
        </p:nvSpPr>
        <p:spPr>
          <a:xfrm>
            <a:off x="609600" y="1600200"/>
            <a:ext cx="3962400" cy="41910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724400" y="1600200"/>
            <a:ext cx="3962400" cy="41910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pie de página 4"/>
          <p:cNvSpPr>
            <a:spLocks noGrp="1"/>
          </p:cNvSpPr>
          <p:nvPr>
            <p:ph type="ftr" sz="quarter" idx="10"/>
          </p:nvPr>
        </p:nvSpPr>
        <p:spPr>
          <a:xfrm>
            <a:off x="3124200" y="6248400"/>
            <a:ext cx="2895600" cy="457200"/>
          </a:xfrm>
          <a:prstGeom prst="rect">
            <a:avLst/>
          </a:prstGeom>
        </p:spPr>
        <p:txBody>
          <a:bodyPr/>
          <a:lstStyle>
            <a:lvl1pPr>
              <a:defRPr/>
            </a:lvl1pPr>
          </a:lstStyle>
          <a:p>
            <a:endParaRPr lang="de-DE"/>
          </a:p>
        </p:txBody>
      </p:sp>
    </p:spTree>
    <p:extLst>
      <p:ext uri="{BB962C8B-B14F-4D97-AF65-F5344CB8AC3E}">
        <p14:creationId xmlns:p14="http://schemas.microsoft.com/office/powerpoint/2010/main" val="347736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534400" cy="4876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12564" y="5536053"/>
            <a:ext cx="1905000" cy="457200"/>
          </a:xfrm>
          <a:prstGeom prst="rect">
            <a:avLst/>
          </a:prstGeom>
        </p:spPr>
        <p:txBody>
          <a:bodyPr/>
          <a:lstStyle>
            <a:lvl1pPr>
              <a:defRPr/>
            </a:lvl1pPr>
          </a:lstStyle>
          <a:p>
            <a:r>
              <a:rPr lang="en-US" smtClean="0"/>
              <a:t>23-November-2016</a:t>
            </a:r>
            <a:endParaRPr lang="en-US"/>
          </a:p>
        </p:txBody>
      </p:sp>
      <p:sp>
        <p:nvSpPr>
          <p:cNvPr id="5" name="Footer Placeholder 4"/>
          <p:cNvSpPr>
            <a:spLocks noGrp="1"/>
          </p:cNvSpPr>
          <p:nvPr>
            <p:ph type="ftr" sz="quarter" idx="11"/>
          </p:nvPr>
        </p:nvSpPr>
        <p:spPr>
          <a:xfrm>
            <a:off x="3124200" y="6477000"/>
            <a:ext cx="2895600" cy="457200"/>
          </a:xfrm>
          <a:prstGeom prst="rect">
            <a:avLst/>
          </a:prstGeom>
        </p:spPr>
        <p:txBody>
          <a:bodyPr/>
          <a:lstStyle>
            <a:lvl1pPr>
              <a:defRPr/>
            </a:lvl1pPr>
          </a:lstStyle>
          <a:p>
            <a:r>
              <a:rPr lang="en-US" smtClean="0"/>
              <a:t>Technion Workshop: Gravitational Waves and Compact Objects</a:t>
            </a:r>
            <a:endParaRPr lang="en-US"/>
          </a:p>
        </p:txBody>
      </p:sp>
      <p:sp>
        <p:nvSpPr>
          <p:cNvPr id="6" name="Slide Number Placeholder 5"/>
          <p:cNvSpPr>
            <a:spLocks noGrp="1"/>
          </p:cNvSpPr>
          <p:nvPr>
            <p:ph type="sldNum" sz="quarter" idx="12"/>
          </p:nvPr>
        </p:nvSpPr>
        <p:spPr>
          <a:xfrm>
            <a:off x="7152217" y="6400800"/>
            <a:ext cx="1905000" cy="457200"/>
          </a:xfrm>
          <a:prstGeom prst="rect">
            <a:avLst/>
          </a:prstGeom>
        </p:spPr>
        <p:txBody>
          <a:bodyPr/>
          <a:lstStyle>
            <a:lvl1pPr>
              <a:defRPr/>
            </a:lvl1pPr>
          </a:lstStyle>
          <a:p>
            <a:fld id="{BC290627-2641-D545-B7DC-1C11A5781944}" type="slidenum">
              <a:rPr lang="en-US"/>
              <a:pPr/>
              <a:t>‹Nr.›</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1659397"/>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9" name="Shape 79"/>
          <p:cNvSpPr>
            <a:spLocks noGrp="1"/>
          </p:cNvSpPr>
          <p:nvPr>
            <p:ph type="pic" sz="half" idx="13"/>
          </p:nvPr>
        </p:nvSpPr>
        <p:spPr>
          <a:xfrm>
            <a:off x="4795243" y="1866305"/>
            <a:ext cx="3929063" cy="4464844"/>
          </a:xfrm>
          <a:prstGeom prst="rect">
            <a:avLst/>
          </a:prstGeom>
          <a:ln w="9525">
            <a:round/>
          </a:ln>
        </p:spPr>
        <p:txBody>
          <a:bodyPr lIns="57396" tIns="28698" rIns="57396" bIns="28698" anchor="t">
            <a:noAutofit/>
          </a:bodyPr>
          <a:lstStyle/>
          <a:p>
            <a:endParaRPr/>
          </a:p>
        </p:txBody>
      </p:sp>
      <p:sp>
        <p:nvSpPr>
          <p:cNvPr id="80" name="Shape 80"/>
          <p:cNvSpPr>
            <a:spLocks noGrp="1"/>
          </p:cNvSpPr>
          <p:nvPr>
            <p:ph type="title"/>
          </p:nvPr>
        </p:nvSpPr>
        <p:spPr>
          <a:prstGeom prst="rect">
            <a:avLst/>
          </a:prstGeom>
        </p:spPr>
        <p:txBody>
          <a:bodyPr/>
          <a:lstStyle/>
          <a:p>
            <a:r>
              <a:t>Title Text</a:t>
            </a:r>
          </a:p>
        </p:txBody>
      </p:sp>
      <p:sp>
        <p:nvSpPr>
          <p:cNvPr id="81" name="Shape 81"/>
          <p:cNvSpPr>
            <a:spLocks noGrp="1"/>
          </p:cNvSpPr>
          <p:nvPr>
            <p:ph type="body" sz="half" idx="1"/>
          </p:nvPr>
        </p:nvSpPr>
        <p:spPr>
          <a:xfrm>
            <a:off x="357188" y="1919883"/>
            <a:ext cx="4089797" cy="4464844"/>
          </a:xfrm>
          <a:prstGeom prst="rect">
            <a:avLst/>
          </a:prstGeom>
        </p:spPr>
        <p:txBody>
          <a:bodyPr/>
          <a:lstStyle>
            <a:lvl1pPr marL="247125" indent="-247125">
              <a:spcBef>
                <a:spcPts val="1130"/>
              </a:spcBef>
              <a:buSzPct val="65000"/>
              <a:defRPr sz="1900"/>
            </a:lvl1pPr>
            <a:lvl2pPr marL="494251" indent="-247125">
              <a:spcBef>
                <a:spcPts val="1130"/>
              </a:spcBef>
              <a:buSzPct val="65000"/>
              <a:defRPr sz="1900"/>
            </a:lvl2pPr>
            <a:lvl3pPr marL="741376" indent="-247125">
              <a:spcBef>
                <a:spcPts val="1130"/>
              </a:spcBef>
              <a:buSzPct val="65000"/>
              <a:defRPr sz="1900"/>
            </a:lvl3pPr>
            <a:lvl4pPr marL="988502" indent="-247125">
              <a:spcBef>
                <a:spcPts val="1130"/>
              </a:spcBef>
              <a:buSzPct val="65000"/>
              <a:defRPr sz="1900"/>
            </a:lvl4pPr>
            <a:lvl5pPr marL="1235627" indent="-247125">
              <a:spcBef>
                <a:spcPts val="1130"/>
              </a:spcBef>
              <a:buSzPct val="65000"/>
              <a:defRPr sz="1900"/>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xfrm>
            <a:off x="6553200" y="6356351"/>
            <a:ext cx="2133600" cy="365125"/>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194747445"/>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
          </a:p>
        </p:txBody>
      </p:sp>
      <p:sp>
        <p:nvSpPr>
          <p:cNvPr id="4"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0E33120E-0953-1045-9014-A96800ACF5F4}" type="slidenum">
              <a:rPr lang="de-DE"/>
              <a:pPr>
                <a:defRPr/>
              </a:pPr>
              <a:t>‹Nr.›</a:t>
            </a:fld>
            <a:endParaRPr lang="de-DE"/>
          </a:p>
        </p:txBody>
      </p:sp>
    </p:spTree>
    <p:extLst>
      <p:ext uri="{BB962C8B-B14F-4D97-AF65-F5344CB8AC3E}">
        <p14:creationId xmlns:p14="http://schemas.microsoft.com/office/powerpoint/2010/main" val="3445953698"/>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E4A11F59-7826-2C43-A9EE-AACDB2B37F7E}" type="slidenum">
              <a:rPr lang="de-DE"/>
              <a:pPr>
                <a:defRPr/>
              </a:pPr>
              <a:t>‹Nr.›</a:t>
            </a:fld>
            <a:endParaRPr lang="de-DE"/>
          </a:p>
        </p:txBody>
      </p:sp>
    </p:spTree>
    <p:extLst>
      <p:ext uri="{BB962C8B-B14F-4D97-AF65-F5344CB8AC3E}">
        <p14:creationId xmlns:p14="http://schemas.microsoft.com/office/powerpoint/2010/main" val="248813054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6AF82E91-9A38-7749-B242-3F0AFEC08ACE}" type="slidenum">
              <a:rPr lang="de-DE"/>
              <a:pPr>
                <a:defRPr/>
              </a:pPr>
              <a:t>‹Nr.›</a:t>
            </a:fld>
            <a:endParaRPr lang="de-DE"/>
          </a:p>
        </p:txBody>
      </p:sp>
    </p:spTree>
    <p:extLst>
      <p:ext uri="{BB962C8B-B14F-4D97-AF65-F5344CB8AC3E}">
        <p14:creationId xmlns:p14="http://schemas.microsoft.com/office/powerpoint/2010/main" val="1018922063"/>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1295400" y="1600200"/>
            <a:ext cx="365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05400" y="1600200"/>
            <a:ext cx="365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5183202E-38D6-3048-9E5A-AF60B1FB01EC}" type="slidenum">
              <a:rPr lang="de-DE"/>
              <a:pPr>
                <a:defRPr/>
              </a:pPr>
              <a:t>‹Nr.›</a:t>
            </a:fld>
            <a:endParaRPr lang="de-DE"/>
          </a:p>
        </p:txBody>
      </p:sp>
    </p:spTree>
    <p:extLst>
      <p:ext uri="{BB962C8B-B14F-4D97-AF65-F5344CB8AC3E}">
        <p14:creationId xmlns:p14="http://schemas.microsoft.com/office/powerpoint/2010/main" val="1884564795"/>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35148E91-FE3F-614B-B1EF-6AA7EF2037C9}" type="slidenum">
              <a:rPr lang="de-DE"/>
              <a:pPr>
                <a:defRPr/>
              </a:pPr>
              <a:t>‹Nr.›</a:t>
            </a:fld>
            <a:endParaRPr lang="de-DE"/>
          </a:p>
        </p:txBody>
      </p:sp>
    </p:spTree>
    <p:extLst>
      <p:ext uri="{BB962C8B-B14F-4D97-AF65-F5344CB8AC3E}">
        <p14:creationId xmlns:p14="http://schemas.microsoft.com/office/powerpoint/2010/main" val="2734218389"/>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2E7E8EA2-C039-F541-8903-000E685FB0C5}" type="slidenum">
              <a:rPr lang="de-DE"/>
              <a:pPr>
                <a:defRPr/>
              </a:pPr>
              <a:t>‹Nr.›</a:t>
            </a:fld>
            <a:endParaRPr lang="de-DE"/>
          </a:p>
        </p:txBody>
      </p:sp>
    </p:spTree>
    <p:extLst>
      <p:ext uri="{BB962C8B-B14F-4D97-AF65-F5344CB8AC3E}">
        <p14:creationId xmlns:p14="http://schemas.microsoft.com/office/powerpoint/2010/main" val="1542671918"/>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4102143331"/>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8628D954-9BCE-9148-B522-6FC0183B7116}" type="slidenum">
              <a:rPr lang="de-DE"/>
              <a:pPr>
                <a:defRPr/>
              </a:pPr>
              <a:t>‹Nr.›</a:t>
            </a:fld>
            <a:endParaRPr lang="de-DE"/>
          </a:p>
        </p:txBody>
      </p:sp>
    </p:spTree>
    <p:extLst>
      <p:ext uri="{BB962C8B-B14F-4D97-AF65-F5344CB8AC3E}">
        <p14:creationId xmlns:p14="http://schemas.microsoft.com/office/powerpoint/2010/main" val="1053156289"/>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8BF70E61-EB9A-E942-81C1-BAAD5A1BDFC1}" type="slidenum">
              <a:rPr lang="de-DE"/>
              <a:pPr>
                <a:defRPr/>
              </a:pPr>
              <a:t>‹Nr.›</a:t>
            </a:fld>
            <a:endParaRPr lang="de-DE"/>
          </a:p>
        </p:txBody>
      </p:sp>
    </p:spTree>
    <p:extLst>
      <p:ext uri="{BB962C8B-B14F-4D97-AF65-F5344CB8AC3E}">
        <p14:creationId xmlns:p14="http://schemas.microsoft.com/office/powerpoint/2010/main" val="3744411898"/>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F72E3ECE-AAC8-5642-9DD9-5F736766BE7B}" type="slidenum">
              <a:rPr lang="de-DE"/>
              <a:pPr>
                <a:defRPr/>
              </a:pPr>
              <a:t>‹Nr.›</a:t>
            </a:fld>
            <a:endParaRPr lang="de-DE"/>
          </a:p>
        </p:txBody>
      </p:sp>
    </p:spTree>
    <p:extLst>
      <p:ext uri="{BB962C8B-B14F-4D97-AF65-F5344CB8AC3E}">
        <p14:creationId xmlns:p14="http://schemas.microsoft.com/office/powerpoint/2010/main" val="253785355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F6E8C182-F7BB-7B46-AFC1-83ABBB2C3A00}" type="slidenum">
              <a:rPr lang="de-DE"/>
              <a:pPr>
                <a:defRPr/>
              </a:pPr>
              <a:t>‹Nr.›</a:t>
            </a:fld>
            <a:endParaRPr lang="de-DE"/>
          </a:p>
        </p:txBody>
      </p:sp>
    </p:spTree>
    <p:extLst>
      <p:ext uri="{BB962C8B-B14F-4D97-AF65-F5344CB8AC3E}">
        <p14:creationId xmlns:p14="http://schemas.microsoft.com/office/powerpoint/2010/main" val="83997061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96100" y="188913"/>
            <a:ext cx="1866900" cy="5526087"/>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1295400" y="188913"/>
            <a:ext cx="5448300" cy="5526087"/>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23C109D1-8FCB-B44C-9B23-26D032E42DFB}" type="slidenum">
              <a:rPr lang="de-DE"/>
              <a:pPr>
                <a:defRPr/>
              </a:pPr>
              <a:t>‹Nr.›</a:t>
            </a:fld>
            <a:endParaRPr lang="de-DE"/>
          </a:p>
        </p:txBody>
      </p:sp>
    </p:spTree>
    <p:extLst>
      <p:ext uri="{BB962C8B-B14F-4D97-AF65-F5344CB8AC3E}">
        <p14:creationId xmlns:p14="http://schemas.microsoft.com/office/powerpoint/2010/main" val="4041247522"/>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imágenes prediseñadas 2"/>
          <p:cNvSpPr>
            <a:spLocks noGrp="1"/>
          </p:cNvSpPr>
          <p:nvPr>
            <p:ph type="clipArt" sz="half" idx="1"/>
          </p:nvPr>
        </p:nvSpPr>
        <p:spPr>
          <a:xfrm>
            <a:off x="1295400" y="1600200"/>
            <a:ext cx="3657600" cy="4114800"/>
          </a:xfrm>
        </p:spPr>
        <p:txBody>
          <a:bodyPr/>
          <a:lstStyle/>
          <a:p>
            <a:pPr lvl="0"/>
            <a:endParaRPr lang="es-ES" noProof="0" smtClean="0"/>
          </a:p>
        </p:txBody>
      </p:sp>
      <p:sp>
        <p:nvSpPr>
          <p:cNvPr id="4" name="Marcador de texto 3"/>
          <p:cNvSpPr>
            <a:spLocks noGrp="1"/>
          </p:cNvSpPr>
          <p:nvPr>
            <p:ph type="body" sz="half" idx="2"/>
          </p:nvPr>
        </p:nvSpPr>
        <p:spPr>
          <a:xfrm>
            <a:off x="510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EAF43BE6-3EB0-ED4F-A53E-EBAC07B45634}" type="slidenum">
              <a:rPr lang="de-DE"/>
              <a:pPr>
                <a:defRPr/>
              </a:pPr>
              <a:t>‹Nr.›</a:t>
            </a:fld>
            <a:endParaRPr lang="de-DE"/>
          </a:p>
        </p:txBody>
      </p:sp>
    </p:spTree>
    <p:extLst>
      <p:ext uri="{BB962C8B-B14F-4D97-AF65-F5344CB8AC3E}">
        <p14:creationId xmlns:p14="http://schemas.microsoft.com/office/powerpoint/2010/main" val="2690729686"/>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129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gráfico 3"/>
          <p:cNvSpPr>
            <a:spLocks noGrp="1"/>
          </p:cNvSpPr>
          <p:nvPr>
            <p:ph type="chart" sz="half" idx="2"/>
          </p:nvPr>
        </p:nvSpPr>
        <p:spPr>
          <a:xfrm>
            <a:off x="5105400" y="1600200"/>
            <a:ext cx="3657600" cy="4114800"/>
          </a:xfrm>
        </p:spPr>
        <p:txBody>
          <a:bodyPr/>
          <a:lstStyle/>
          <a:p>
            <a:pPr lvl="0"/>
            <a:endParaRPr lang="es-ES" noProof="0" smtClean="0"/>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D0C687BC-EB50-D042-A14A-8DC52F59A50F}" type="slidenum">
              <a:rPr lang="de-DE"/>
              <a:pPr>
                <a:defRPr/>
              </a:pPr>
              <a:t>‹Nr.›</a:t>
            </a:fld>
            <a:endParaRPr lang="de-DE"/>
          </a:p>
        </p:txBody>
      </p:sp>
    </p:spTree>
    <p:extLst>
      <p:ext uri="{BB962C8B-B14F-4D97-AF65-F5344CB8AC3E}">
        <p14:creationId xmlns:p14="http://schemas.microsoft.com/office/powerpoint/2010/main" val="2397899308"/>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AndTx" preserve="1">
  <p:cSld name="Título, gráfico y texto">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gráfico 2"/>
          <p:cNvSpPr>
            <a:spLocks noGrp="1"/>
          </p:cNvSpPr>
          <p:nvPr>
            <p:ph type="chart" sz="half" idx="1"/>
          </p:nvPr>
        </p:nvSpPr>
        <p:spPr>
          <a:xfrm>
            <a:off x="1295400" y="1600200"/>
            <a:ext cx="3657600" cy="4114800"/>
          </a:xfrm>
        </p:spPr>
        <p:txBody>
          <a:bodyPr/>
          <a:lstStyle/>
          <a:p>
            <a:pPr lvl="0"/>
            <a:endParaRPr lang="es-ES" noProof="0" smtClean="0"/>
          </a:p>
        </p:txBody>
      </p:sp>
      <p:sp>
        <p:nvSpPr>
          <p:cNvPr id="4" name="Marcador de texto 3"/>
          <p:cNvSpPr>
            <a:spLocks noGrp="1"/>
          </p:cNvSpPr>
          <p:nvPr>
            <p:ph type="body" sz="half" idx="2"/>
          </p:nvPr>
        </p:nvSpPr>
        <p:spPr>
          <a:xfrm>
            <a:off x="510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2358C287-2BAE-A148-874B-55EC1CC79175}" type="slidenum">
              <a:rPr lang="de-DE"/>
              <a:pPr>
                <a:defRPr/>
              </a:pPr>
              <a:t>‹Nr.›</a:t>
            </a:fld>
            <a:endParaRPr lang="de-DE"/>
          </a:p>
        </p:txBody>
      </p:sp>
    </p:spTree>
    <p:extLst>
      <p:ext uri="{BB962C8B-B14F-4D97-AF65-F5344CB8AC3E}">
        <p14:creationId xmlns:p14="http://schemas.microsoft.com/office/powerpoint/2010/main" val="246652493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objOverTx" preserve="1">
  <p:cSld name="Título y objetos encima del texto">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contenido 2"/>
          <p:cNvSpPr>
            <a:spLocks noGrp="1"/>
          </p:cNvSpPr>
          <p:nvPr>
            <p:ph sz="half" idx="1"/>
          </p:nvPr>
        </p:nvSpPr>
        <p:spPr>
          <a:xfrm>
            <a:off x="1295400" y="1600200"/>
            <a:ext cx="7467600" cy="19812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1295400" y="3733800"/>
            <a:ext cx="7467600" cy="19812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BE56F456-730A-E041-B9DE-49F87F204BB6}" type="slidenum">
              <a:rPr lang="de-DE"/>
              <a:pPr>
                <a:defRPr/>
              </a:pPr>
              <a:t>‹Nr.›</a:t>
            </a:fld>
            <a:endParaRPr lang="de-DE"/>
          </a:p>
        </p:txBody>
      </p:sp>
    </p:spTree>
    <p:extLst>
      <p:ext uri="{BB962C8B-B14F-4D97-AF65-F5344CB8AC3E}">
        <p14:creationId xmlns:p14="http://schemas.microsoft.com/office/powerpoint/2010/main" val="132094428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129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0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3D58C9A3-7A8C-8C4E-882E-6BBA85FE447D}" type="slidenum">
              <a:rPr lang="de-DE"/>
              <a:pPr>
                <a:defRPr/>
              </a:pPr>
              <a:t>‹Nr.›</a:t>
            </a:fld>
            <a:endParaRPr lang="de-DE"/>
          </a:p>
        </p:txBody>
      </p:sp>
    </p:spTree>
    <p:extLst>
      <p:ext uri="{BB962C8B-B14F-4D97-AF65-F5344CB8AC3E}">
        <p14:creationId xmlns:p14="http://schemas.microsoft.com/office/powerpoint/2010/main" val="122576563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1295400" y="1600200"/>
            <a:ext cx="365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05400" y="1600200"/>
            <a:ext cx="365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204878897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contenido 2"/>
          <p:cNvSpPr>
            <a:spLocks noGrp="1"/>
          </p:cNvSpPr>
          <p:nvPr>
            <p:ph sz="half" idx="1"/>
          </p:nvPr>
        </p:nvSpPr>
        <p:spPr>
          <a:xfrm>
            <a:off x="129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quarter" idx="2"/>
          </p:nvPr>
        </p:nvSpPr>
        <p:spPr>
          <a:xfrm>
            <a:off x="5105400" y="1600200"/>
            <a:ext cx="3657600" cy="19812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contenido 4"/>
          <p:cNvSpPr>
            <a:spLocks noGrp="1"/>
          </p:cNvSpPr>
          <p:nvPr>
            <p:ph sz="quarter" idx="3"/>
          </p:nvPr>
        </p:nvSpPr>
        <p:spPr>
          <a:xfrm>
            <a:off x="5105400" y="3733800"/>
            <a:ext cx="3657600" cy="19812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819D1145-80AE-1B43-988E-335C9ACCBCD5}" type="slidenum">
              <a:rPr lang="de-DE"/>
              <a:pPr>
                <a:defRPr/>
              </a:pPr>
              <a:t>‹Nr.›</a:t>
            </a:fld>
            <a:endParaRPr lang="de-DE"/>
          </a:p>
        </p:txBody>
      </p:sp>
    </p:spTree>
    <p:extLst>
      <p:ext uri="{BB962C8B-B14F-4D97-AF65-F5344CB8AC3E}">
        <p14:creationId xmlns:p14="http://schemas.microsoft.com/office/powerpoint/2010/main" val="416234751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129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imágenes prediseñadas 3"/>
          <p:cNvSpPr>
            <a:spLocks noGrp="1"/>
          </p:cNvSpPr>
          <p:nvPr>
            <p:ph type="clipArt" sz="half" idx="2"/>
          </p:nvPr>
        </p:nvSpPr>
        <p:spPr>
          <a:xfrm>
            <a:off x="5105400" y="1600200"/>
            <a:ext cx="3657600" cy="4114800"/>
          </a:xfrm>
        </p:spPr>
        <p:txBody>
          <a:bodyPr/>
          <a:lstStyle/>
          <a:p>
            <a:pPr lvl="0"/>
            <a:endParaRPr lang="es-ES" noProof="0" smtClean="0"/>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E9856EE0-AA5B-7F4F-9E69-B74E6A6A2358}" type="slidenum">
              <a:rPr lang="de-DE"/>
              <a:pPr>
                <a:defRPr/>
              </a:pPr>
              <a:t>‹Nr.›</a:t>
            </a:fld>
            <a:endParaRPr lang="de-DE"/>
          </a:p>
        </p:txBody>
      </p:sp>
    </p:spTree>
    <p:extLst>
      <p:ext uri="{BB962C8B-B14F-4D97-AF65-F5344CB8AC3E}">
        <p14:creationId xmlns:p14="http://schemas.microsoft.com/office/powerpoint/2010/main" val="26784520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88913"/>
            <a:ext cx="6400800" cy="649287"/>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1295400" y="1600200"/>
            <a:ext cx="36576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quarter" idx="2"/>
          </p:nvPr>
        </p:nvSpPr>
        <p:spPr>
          <a:xfrm>
            <a:off x="5105400" y="1600200"/>
            <a:ext cx="3657600" cy="19812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contenido 4"/>
          <p:cNvSpPr>
            <a:spLocks noGrp="1"/>
          </p:cNvSpPr>
          <p:nvPr>
            <p:ph sz="quarter" idx="3"/>
          </p:nvPr>
        </p:nvSpPr>
        <p:spPr>
          <a:xfrm>
            <a:off x="5105400" y="3733800"/>
            <a:ext cx="3657600" cy="19812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Rectangle 5"/>
          <p:cNvSpPr>
            <a:spLocks noGrp="1" noChangeArrowheads="1"/>
          </p:cNvSpPr>
          <p:nvPr>
            <p:ph type="ftr" sz="quarter" idx="10"/>
          </p:nvPr>
        </p:nvSpPr>
        <p:spPr>
          <a:xfrm>
            <a:off x="0" y="6553200"/>
            <a:ext cx="1066800" cy="304800"/>
          </a:xfrm>
          <a:prstGeom prst="rect">
            <a:avLst/>
          </a:prstGeom>
          <a:ln/>
        </p:spPr>
        <p:txBody>
          <a:bodyPr/>
          <a:lstStyle>
            <a:lvl1pPr>
              <a:defRPr/>
            </a:lvl1pPr>
          </a:lstStyle>
          <a:p>
            <a:pPr>
              <a:defRPr/>
            </a:pPr>
            <a:fld id="{56F04ED4-6B3E-384C-BC3C-DC6A53185BCA}" type="slidenum">
              <a:rPr lang="de-DE"/>
              <a:pPr>
                <a:defRPr/>
              </a:pPr>
              <a:t>‹Nr.›</a:t>
            </a:fld>
            <a:endParaRPr lang="de-DE"/>
          </a:p>
        </p:txBody>
      </p:sp>
    </p:spTree>
    <p:extLst>
      <p:ext uri="{BB962C8B-B14F-4D97-AF65-F5344CB8AC3E}">
        <p14:creationId xmlns:p14="http://schemas.microsoft.com/office/powerpoint/2010/main" val="3365434726"/>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73352"/>
            <a:ext cx="8228763" cy="1145335"/>
          </a:xfrm>
          <a:prstGeom prst="rect">
            <a:avLst/>
          </a:prstGeom>
        </p:spPr>
        <p:txBody>
          <a:bodyPr lIns="0" tIns="0" rIns="0" bIns="0" anchor="ctr"/>
          <a:lstStyle/>
          <a:p>
            <a:pPr algn="ctr"/>
            <a:endParaRPr/>
          </a:p>
        </p:txBody>
      </p:sp>
      <p:sp>
        <p:nvSpPr>
          <p:cNvPr id="6" name="PlaceHolder 2"/>
          <p:cNvSpPr>
            <a:spLocks noGrp="1"/>
          </p:cNvSpPr>
          <p:nvPr>
            <p:ph type="subTitle"/>
          </p:nvPr>
        </p:nvSpPr>
        <p:spPr>
          <a:xfrm>
            <a:off x="457172" y="1604841"/>
            <a:ext cx="8228763" cy="3977811"/>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4153824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12564" y="5536053"/>
            <a:ext cx="1905000" cy="457200"/>
          </a:xfrm>
          <a:prstGeom prst="rect">
            <a:avLst/>
          </a:prstGeom>
        </p:spPr>
        <p:txBody>
          <a:bodyPr/>
          <a:lstStyle>
            <a:lvl1pPr>
              <a:defRPr/>
            </a:lvl1pPr>
          </a:lstStyle>
          <a:p>
            <a:r>
              <a:rPr lang="en-US" smtClean="0"/>
              <a:t>23-November-2016</a:t>
            </a:r>
            <a:endParaRPr lang="en-US"/>
          </a:p>
        </p:txBody>
      </p:sp>
      <p:sp>
        <p:nvSpPr>
          <p:cNvPr id="3" name="Footer Placeholder 2"/>
          <p:cNvSpPr>
            <a:spLocks noGrp="1"/>
          </p:cNvSpPr>
          <p:nvPr>
            <p:ph type="ftr" sz="quarter" idx="11"/>
          </p:nvPr>
        </p:nvSpPr>
        <p:spPr>
          <a:xfrm>
            <a:off x="3124200" y="6477000"/>
            <a:ext cx="2895600" cy="457200"/>
          </a:xfrm>
          <a:prstGeom prst="rect">
            <a:avLst/>
          </a:prstGeom>
        </p:spPr>
        <p:txBody>
          <a:bodyPr/>
          <a:lstStyle>
            <a:lvl1pPr>
              <a:defRPr/>
            </a:lvl1pPr>
          </a:lstStyle>
          <a:p>
            <a:r>
              <a:rPr lang="en-US" smtClean="0"/>
              <a:t>Technion Workshop: Gravitational Waves and Compact Objects</a:t>
            </a:r>
            <a:endParaRPr lang="en-US"/>
          </a:p>
        </p:txBody>
      </p:sp>
      <p:sp>
        <p:nvSpPr>
          <p:cNvPr id="4" name="Slide Number Placeholder 3"/>
          <p:cNvSpPr>
            <a:spLocks noGrp="1"/>
          </p:cNvSpPr>
          <p:nvPr>
            <p:ph type="sldNum" sz="quarter" idx="12"/>
          </p:nvPr>
        </p:nvSpPr>
        <p:spPr>
          <a:xfrm>
            <a:off x="7152217" y="6400800"/>
            <a:ext cx="1905000" cy="457200"/>
          </a:xfrm>
          <a:prstGeom prst="rect">
            <a:avLst/>
          </a:prstGeom>
        </p:spPr>
        <p:txBody>
          <a:bodyPr/>
          <a:lstStyle>
            <a:lvl1pPr>
              <a:defRPr/>
            </a:lvl1pPr>
          </a:lstStyle>
          <a:p>
            <a:fld id="{AD8B2372-5FD9-DB4B-9A84-977C70279D1B}" type="slidenum">
              <a:rPr lang="en-US"/>
              <a:pPr/>
              <a:t>‹Nr.›</a:t>
            </a:fld>
            <a:endParaRPr lang="en-US"/>
          </a:p>
        </p:txBody>
      </p:sp>
    </p:spTree>
    <p:extLst>
      <p:ext uri="{BB962C8B-B14F-4D97-AF65-F5344CB8AC3E}">
        <p14:creationId xmlns:p14="http://schemas.microsoft.com/office/powerpoint/2010/main" val="3065254704"/>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534400" cy="4876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12564" y="5536053"/>
            <a:ext cx="1905000" cy="457200"/>
          </a:xfrm>
          <a:prstGeom prst="rect">
            <a:avLst/>
          </a:prstGeom>
        </p:spPr>
        <p:txBody>
          <a:bodyPr/>
          <a:lstStyle>
            <a:lvl1pPr>
              <a:defRPr/>
            </a:lvl1pPr>
          </a:lstStyle>
          <a:p>
            <a:r>
              <a:rPr lang="en-US" smtClean="0"/>
              <a:t>23-November-2016</a:t>
            </a:r>
            <a:endParaRPr lang="en-US"/>
          </a:p>
        </p:txBody>
      </p:sp>
      <p:sp>
        <p:nvSpPr>
          <p:cNvPr id="5" name="Footer Placeholder 4"/>
          <p:cNvSpPr>
            <a:spLocks noGrp="1"/>
          </p:cNvSpPr>
          <p:nvPr>
            <p:ph type="ftr" sz="quarter" idx="11"/>
          </p:nvPr>
        </p:nvSpPr>
        <p:spPr>
          <a:xfrm>
            <a:off x="3124200" y="6477000"/>
            <a:ext cx="2895600" cy="457200"/>
          </a:xfrm>
          <a:prstGeom prst="rect">
            <a:avLst/>
          </a:prstGeom>
        </p:spPr>
        <p:txBody>
          <a:bodyPr/>
          <a:lstStyle>
            <a:lvl1pPr>
              <a:defRPr/>
            </a:lvl1pPr>
          </a:lstStyle>
          <a:p>
            <a:r>
              <a:rPr lang="en-US" smtClean="0"/>
              <a:t>Technion Workshop: Gravitational Waves and Compact Objects</a:t>
            </a:r>
            <a:endParaRPr lang="en-US"/>
          </a:p>
        </p:txBody>
      </p:sp>
      <p:sp>
        <p:nvSpPr>
          <p:cNvPr id="6" name="Slide Number Placeholder 5"/>
          <p:cNvSpPr>
            <a:spLocks noGrp="1"/>
          </p:cNvSpPr>
          <p:nvPr>
            <p:ph type="sldNum" sz="quarter" idx="12"/>
          </p:nvPr>
        </p:nvSpPr>
        <p:spPr>
          <a:xfrm>
            <a:off x="7152217" y="6400800"/>
            <a:ext cx="1905000" cy="457200"/>
          </a:xfrm>
          <a:prstGeom prst="rect">
            <a:avLst/>
          </a:prstGeom>
        </p:spPr>
        <p:txBody>
          <a:bodyPr/>
          <a:lstStyle>
            <a:lvl1pPr>
              <a:defRPr/>
            </a:lvl1pPr>
          </a:lstStyle>
          <a:p>
            <a:fld id="{BC290627-2641-D545-B7DC-1C11A5781944}" type="slidenum">
              <a:rPr lang="en-US"/>
              <a:pPr/>
              <a:t>‹Nr.›</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47095238"/>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x" preserve="1">
  <p:cSld name="Title, Bullets &amp; Photo">
    <p:spTree>
      <p:nvGrpSpPr>
        <p:cNvPr id="1" name=""/>
        <p:cNvGrpSpPr/>
        <p:nvPr/>
      </p:nvGrpSpPr>
      <p:grpSpPr>
        <a:xfrm>
          <a:off x="0" y="0"/>
          <a:ext cx="0" cy="0"/>
          <a:chOff x="0" y="0"/>
          <a:chExt cx="0" cy="0"/>
        </a:xfrm>
      </p:grpSpPr>
      <p:sp>
        <p:nvSpPr>
          <p:cNvPr id="79" name="Shape 79"/>
          <p:cNvSpPr>
            <a:spLocks noGrp="1"/>
          </p:cNvSpPr>
          <p:nvPr>
            <p:ph type="pic" sz="half" idx="13"/>
          </p:nvPr>
        </p:nvSpPr>
        <p:spPr>
          <a:xfrm>
            <a:off x="4795243" y="1866305"/>
            <a:ext cx="3929063" cy="4464844"/>
          </a:xfrm>
          <a:prstGeom prst="rect">
            <a:avLst/>
          </a:prstGeom>
          <a:ln w="9525">
            <a:round/>
          </a:ln>
        </p:spPr>
        <p:txBody>
          <a:bodyPr lIns="57396" tIns="28698" rIns="57396" bIns="28698" anchor="t">
            <a:noAutofit/>
          </a:bodyPr>
          <a:lstStyle/>
          <a:p>
            <a:endParaRPr/>
          </a:p>
        </p:txBody>
      </p:sp>
      <p:sp>
        <p:nvSpPr>
          <p:cNvPr id="80" name="Shape 80"/>
          <p:cNvSpPr>
            <a:spLocks noGrp="1"/>
          </p:cNvSpPr>
          <p:nvPr>
            <p:ph type="title"/>
          </p:nvPr>
        </p:nvSpPr>
        <p:spPr>
          <a:prstGeom prst="rect">
            <a:avLst/>
          </a:prstGeom>
        </p:spPr>
        <p:txBody>
          <a:bodyPr/>
          <a:lstStyle/>
          <a:p>
            <a:r>
              <a:t>Title Text</a:t>
            </a:r>
          </a:p>
        </p:txBody>
      </p:sp>
      <p:sp>
        <p:nvSpPr>
          <p:cNvPr id="81" name="Shape 81"/>
          <p:cNvSpPr>
            <a:spLocks noGrp="1"/>
          </p:cNvSpPr>
          <p:nvPr>
            <p:ph type="body" sz="half" idx="1"/>
          </p:nvPr>
        </p:nvSpPr>
        <p:spPr>
          <a:xfrm>
            <a:off x="357188" y="1919883"/>
            <a:ext cx="4089797" cy="4464844"/>
          </a:xfrm>
          <a:prstGeom prst="rect">
            <a:avLst/>
          </a:prstGeom>
        </p:spPr>
        <p:txBody>
          <a:bodyPr/>
          <a:lstStyle>
            <a:lvl1pPr marL="247125" indent="-247125">
              <a:spcBef>
                <a:spcPts val="1130"/>
              </a:spcBef>
              <a:buSzPct val="65000"/>
              <a:defRPr sz="1900"/>
            </a:lvl1pPr>
            <a:lvl2pPr marL="494251" indent="-247125">
              <a:spcBef>
                <a:spcPts val="1130"/>
              </a:spcBef>
              <a:buSzPct val="65000"/>
              <a:defRPr sz="1900"/>
            </a:lvl2pPr>
            <a:lvl3pPr marL="741376" indent="-247125">
              <a:spcBef>
                <a:spcPts val="1130"/>
              </a:spcBef>
              <a:buSzPct val="65000"/>
              <a:defRPr sz="1900"/>
            </a:lvl3pPr>
            <a:lvl4pPr marL="988502" indent="-247125">
              <a:spcBef>
                <a:spcPts val="1130"/>
              </a:spcBef>
              <a:buSzPct val="65000"/>
              <a:defRPr sz="1900"/>
            </a:lvl4pPr>
            <a:lvl5pPr marL="1235627" indent="-247125">
              <a:spcBef>
                <a:spcPts val="1130"/>
              </a:spcBef>
              <a:buSzPct val="65000"/>
              <a:defRPr sz="1900"/>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xfrm>
            <a:off x="6553200" y="6356351"/>
            <a:ext cx="2133600" cy="365125"/>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815585611"/>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272288918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83288702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132274743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1967211519"/>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5"/>
          <p:cNvSpPr>
            <a:spLocks noGrp="1" noChangeArrowheads="1"/>
          </p:cNvSpPr>
          <p:nvPr>
            <p:ph type="ftr" sz="quarter" idx="10"/>
          </p:nvPr>
        </p:nvSpPr>
        <p:spPr>
          <a:xfrm>
            <a:off x="0" y="6553200"/>
            <a:ext cx="1066800" cy="304800"/>
          </a:xfrm>
          <a:prstGeom prst="rect">
            <a:avLst/>
          </a:prstGeom>
          <a:ln/>
        </p:spPr>
        <p:txBody>
          <a:bodyPr/>
          <a:lstStyle>
            <a:lvl1pPr>
              <a:defRPr>
                <a:latin typeface="Calibri"/>
              </a:defRPr>
            </a:lvl1pPr>
          </a:lstStyle>
          <a:p>
            <a:pPr>
              <a:defRPr/>
            </a:pPr>
            <a:endParaRPr lang="de-DE" dirty="0"/>
          </a:p>
        </p:txBody>
      </p:sp>
    </p:spTree>
    <p:extLst>
      <p:ext uri="{BB962C8B-B14F-4D97-AF65-F5344CB8AC3E}">
        <p14:creationId xmlns:p14="http://schemas.microsoft.com/office/powerpoint/2010/main" val="2818442044"/>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25" Type="http://schemas.openxmlformats.org/officeDocument/2006/relationships/image" Target="../media/image1.png"/><Relationship Id="rId26" Type="http://schemas.openxmlformats.org/officeDocument/2006/relationships/image" Target="../media/image2.png"/><Relationship Id="rId27" Type="http://schemas.openxmlformats.org/officeDocument/2006/relationships/image" Target="../media/image3.png"/><Relationship Id="rId28" Type="http://schemas.openxmlformats.org/officeDocument/2006/relationships/hyperlink" Target="http://grg.uib.es/ligo/" TargetMode="External"/><Relationship Id="rId29" Type="http://schemas.openxmlformats.org/officeDocument/2006/relationships/image" Target="../media/image4.png"/><Relationship Id="rId30" Type="http://schemas.openxmlformats.org/officeDocument/2006/relationships/image" Target="../media/image5.png"/><Relationship Id="rId31" Type="http://schemas.openxmlformats.org/officeDocument/2006/relationships/image" Target="../media/image6.png"/><Relationship Id="rId32" Type="http://schemas.openxmlformats.org/officeDocument/2006/relationships/image" Target="../media/image7.gi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2.xml"/><Relationship Id="rId20" Type="http://schemas.openxmlformats.org/officeDocument/2006/relationships/slideLayout" Target="../slideLayouts/slideLayout43.xml"/><Relationship Id="rId21" Type="http://schemas.openxmlformats.org/officeDocument/2006/relationships/slideLayout" Target="../slideLayouts/slideLayout44.xml"/><Relationship Id="rId22" Type="http://schemas.openxmlformats.org/officeDocument/2006/relationships/slideLayout" Target="../slideLayouts/slideLayout45.xml"/><Relationship Id="rId23" Type="http://schemas.openxmlformats.org/officeDocument/2006/relationships/slideLayout" Target="../slideLayouts/slideLayout46.xml"/><Relationship Id="rId24" Type="http://schemas.openxmlformats.org/officeDocument/2006/relationships/theme" Target="../theme/theme2.xml"/><Relationship Id="rId25" Type="http://schemas.openxmlformats.org/officeDocument/2006/relationships/image" Target="../media/image4.png"/><Relationship Id="rId26" Type="http://schemas.openxmlformats.org/officeDocument/2006/relationships/image" Target="../media/image5.png"/><Relationship Id="rId27" Type="http://schemas.openxmlformats.org/officeDocument/2006/relationships/image" Target="../media/image6.png"/><Relationship Id="rId28" Type="http://schemas.openxmlformats.org/officeDocument/2006/relationships/image" Target="../media/image1.png"/><Relationship Id="rId29" Type="http://schemas.openxmlformats.org/officeDocument/2006/relationships/image" Target="../media/image2.png"/><Relationship Id="rId30" Type="http://schemas.openxmlformats.org/officeDocument/2006/relationships/image" Target="../media/image3.png"/><Relationship Id="rId31" Type="http://schemas.openxmlformats.org/officeDocument/2006/relationships/hyperlink" Target="http://grg.uib.es/ligo/" TargetMode="External"/><Relationship Id="rId32" Type="http://schemas.openxmlformats.org/officeDocument/2006/relationships/image" Target="../media/image7.gif"/><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slideLayout" Target="../slideLayouts/slideLayout37.xml"/><Relationship Id="rId15" Type="http://schemas.openxmlformats.org/officeDocument/2006/relationships/slideLayout" Target="../slideLayouts/slideLayout38.xml"/><Relationship Id="rId16" Type="http://schemas.openxmlformats.org/officeDocument/2006/relationships/slideLayout" Target="../slideLayouts/slideLayout39.xml"/><Relationship Id="rId17" Type="http://schemas.openxmlformats.org/officeDocument/2006/relationships/slideLayout" Target="../slideLayouts/slideLayout40.xml"/><Relationship Id="rId18" Type="http://schemas.openxmlformats.org/officeDocument/2006/relationships/slideLayout" Target="../slideLayouts/slideLayout41.xml"/><Relationship Id="rId19" Type="http://schemas.openxmlformats.org/officeDocument/2006/relationships/slideLayout" Target="../slideLayouts/slideLayout4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75656" y="980728"/>
            <a:ext cx="64008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err="1"/>
              <a:t>Clic</a:t>
            </a:r>
            <a:r>
              <a:rPr lang="en-US" dirty="0"/>
              <a:t> </a:t>
            </a:r>
            <a:r>
              <a:rPr lang="en-US" dirty="0" err="1"/>
              <a:t>para</a:t>
            </a:r>
            <a:r>
              <a:rPr lang="en-US" dirty="0"/>
              <a:t> </a:t>
            </a:r>
            <a:r>
              <a:rPr lang="en-US" dirty="0" err="1"/>
              <a:t>editar</a:t>
            </a:r>
            <a:r>
              <a:rPr lang="en-US" dirty="0"/>
              <a:t> </a:t>
            </a:r>
            <a:r>
              <a:rPr lang="en-US" dirty="0" err="1"/>
              <a:t>título</a:t>
            </a:r>
            <a:endParaRPr lang="en-US" dirty="0"/>
          </a:p>
        </p:txBody>
      </p:sp>
      <p:sp>
        <p:nvSpPr>
          <p:cNvPr id="1027" name="Rectangle 3"/>
          <p:cNvSpPr>
            <a:spLocks noGrp="1" noChangeArrowheads="1"/>
          </p:cNvSpPr>
          <p:nvPr>
            <p:ph type="body" idx="1"/>
          </p:nvPr>
        </p:nvSpPr>
        <p:spPr bwMode="auto">
          <a:xfrm>
            <a:off x="971600" y="1906488"/>
            <a:ext cx="7467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err="1"/>
              <a:t>Haga</a:t>
            </a:r>
            <a:r>
              <a:rPr lang="en-US" dirty="0"/>
              <a:t> </a:t>
            </a:r>
            <a:r>
              <a:rPr lang="en-US" dirty="0" err="1"/>
              <a:t>clic</a:t>
            </a:r>
            <a:r>
              <a:rPr lang="en-US" dirty="0"/>
              <a:t> </a:t>
            </a:r>
            <a:r>
              <a:rPr lang="en-US" dirty="0" err="1"/>
              <a:t>para</a:t>
            </a:r>
            <a:r>
              <a:rPr lang="en-US" dirty="0"/>
              <a:t> </a:t>
            </a:r>
            <a:r>
              <a:rPr lang="en-US" dirty="0" err="1"/>
              <a:t>modificar</a:t>
            </a:r>
            <a:r>
              <a:rPr lang="en-US" dirty="0"/>
              <a:t> el </a:t>
            </a:r>
            <a:r>
              <a:rPr lang="en-US" dirty="0" err="1"/>
              <a:t>estilo</a:t>
            </a:r>
            <a:r>
              <a:rPr lang="en-US" dirty="0"/>
              <a:t> de </a:t>
            </a:r>
            <a:r>
              <a:rPr lang="en-US" dirty="0" err="1"/>
              <a:t>texto</a:t>
            </a:r>
            <a:r>
              <a:rPr lang="en-US" dirty="0"/>
              <a:t> del </a:t>
            </a:r>
            <a:r>
              <a:rPr lang="en-US" dirty="0" err="1"/>
              <a:t>patrón</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err="1"/>
              <a:t>Quinto</a:t>
            </a:r>
            <a:r>
              <a:rPr lang="en-US" dirty="0"/>
              <a:t> </a:t>
            </a:r>
            <a:r>
              <a:rPr lang="en-US" dirty="0" err="1"/>
              <a:t>nivel</a:t>
            </a:r>
            <a:endParaRPr lang="en-US" dirty="0"/>
          </a:p>
        </p:txBody>
      </p:sp>
      <p:sp>
        <p:nvSpPr>
          <p:cNvPr id="1036" name="AutoShape 12">
            <a:hlinkClick r:id="" action="ppaction://hlinkshowjump?jump=previousslide" highlightClick="1"/>
          </p:cNvPr>
          <p:cNvSpPr>
            <a:spLocks noChangeArrowheads="1"/>
          </p:cNvSpPr>
          <p:nvPr/>
        </p:nvSpPr>
        <p:spPr bwMode="auto">
          <a:xfrm>
            <a:off x="8915400" y="6705600"/>
            <a:ext cx="228600" cy="152400"/>
          </a:xfrm>
          <a:prstGeom prst="actionButtonBackPrevious">
            <a:avLst/>
          </a:prstGeom>
          <a:noFill/>
          <a:ln w="952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b="0" dirty="0">
              <a:latin typeface="Calibri"/>
              <a:cs typeface="+mn-cs"/>
            </a:endParaRPr>
          </a:p>
        </p:txBody>
      </p:sp>
      <p:sp>
        <p:nvSpPr>
          <p:cNvPr id="1054" name="AutoShape 30">
            <a:hlinkClick r:id="" action="ppaction://hlinkshowjump?jump=previousslide" highlightClick="1"/>
          </p:cNvPr>
          <p:cNvSpPr>
            <a:spLocks noChangeArrowheads="1"/>
          </p:cNvSpPr>
          <p:nvPr userDrawn="1"/>
        </p:nvSpPr>
        <p:spPr bwMode="auto">
          <a:xfrm>
            <a:off x="8915400" y="6705600"/>
            <a:ext cx="228600" cy="152400"/>
          </a:xfrm>
          <a:prstGeom prst="actionButtonBackPrevious">
            <a:avLst/>
          </a:prstGeom>
          <a:noFill/>
          <a:ln w="952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b="0" dirty="0">
              <a:latin typeface="Calibri"/>
              <a:cs typeface="+mn-cs"/>
            </a:endParaRPr>
          </a:p>
        </p:txBody>
      </p:sp>
      <p:pic>
        <p:nvPicPr>
          <p:cNvPr id="12" name="Imagen 11" descr="logouibgrgbordes.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116359" y="6309320"/>
            <a:ext cx="541934" cy="548680"/>
          </a:xfrm>
          <a:prstGeom prst="rect">
            <a:avLst/>
          </a:prstGeom>
        </p:spPr>
      </p:pic>
      <p:pic>
        <p:nvPicPr>
          <p:cNvPr id="13" name="Imagen 12" descr="logof2.png"/>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6084168" y="6326539"/>
            <a:ext cx="1512168" cy="558844"/>
          </a:xfrm>
          <a:prstGeom prst="rect">
            <a:avLst/>
          </a:prstGeom>
        </p:spPr>
      </p:pic>
      <p:pic>
        <p:nvPicPr>
          <p:cNvPr id="14" name="Imagen 13" descr="logof3.pn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7812360" y="6484796"/>
            <a:ext cx="1296144" cy="283145"/>
          </a:xfrm>
          <a:prstGeom prst="rect">
            <a:avLst/>
          </a:prstGeom>
        </p:spPr>
      </p:pic>
      <p:sp>
        <p:nvSpPr>
          <p:cNvPr id="4" name="Rectángulo 3"/>
          <p:cNvSpPr/>
          <p:nvPr userDrawn="1"/>
        </p:nvSpPr>
        <p:spPr>
          <a:xfrm>
            <a:off x="683568" y="6433591"/>
            <a:ext cx="5328592" cy="307777"/>
          </a:xfrm>
          <a:prstGeom prst="rect">
            <a:avLst/>
          </a:prstGeom>
        </p:spPr>
        <p:txBody>
          <a:bodyPr wrap="square">
            <a:spAutoFit/>
          </a:bodyPr>
          <a:lstStyle/>
          <a:p>
            <a:pPr algn="l">
              <a:buNone/>
            </a:pPr>
            <a:r>
              <a:rPr lang="es-ES" sz="1400" b="0" dirty="0" smtClean="0">
                <a:latin typeface="+mn-lt"/>
              </a:rPr>
              <a:t>Grupo de Relatividad y Gravitación     </a:t>
            </a:r>
            <a:r>
              <a:rPr lang="es-ES" sz="1400" b="0" dirty="0" smtClean="0">
                <a:latin typeface="+mn-lt"/>
                <a:hlinkClick r:id="rId28"/>
              </a:rPr>
              <a:t>http://grg.uib.es/ligo/</a:t>
            </a:r>
            <a:r>
              <a:rPr lang="es-ES" sz="1400" b="0" dirty="0" smtClean="0">
                <a:latin typeface="+mn-lt"/>
              </a:rPr>
              <a:t>  </a:t>
            </a:r>
            <a:endParaRPr lang="es-ES" sz="1400" b="0" dirty="0">
              <a:latin typeface="+mn-lt"/>
            </a:endParaRPr>
          </a:p>
        </p:txBody>
      </p:sp>
      <p:pic>
        <p:nvPicPr>
          <p:cNvPr id="19" name="Imagen 18" descr="logoligouib.png"/>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7308304" y="-27384"/>
            <a:ext cx="1800200" cy="874745"/>
          </a:xfrm>
          <a:prstGeom prst="rect">
            <a:avLst/>
          </a:prstGeom>
        </p:spPr>
      </p:pic>
      <p:pic>
        <p:nvPicPr>
          <p:cNvPr id="20" name="Imagen 19" descr="logolsc.png"/>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2411760" y="-31327"/>
            <a:ext cx="2705357" cy="796032"/>
          </a:xfrm>
          <a:prstGeom prst="rect">
            <a:avLst/>
          </a:prstGeom>
        </p:spPr>
      </p:pic>
      <p:pic>
        <p:nvPicPr>
          <p:cNvPr id="21" name="Imagen 20" descr="logof1.png"/>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35496" y="18588"/>
            <a:ext cx="2212546" cy="706252"/>
          </a:xfrm>
          <a:prstGeom prst="rect">
            <a:avLst/>
          </a:prstGeom>
        </p:spPr>
      </p:pic>
      <p:pic>
        <p:nvPicPr>
          <p:cNvPr id="22" name="Imagen 21" descr="logo-virgo.gif"/>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5148064" y="156592"/>
            <a:ext cx="2016224" cy="5472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72" r:id="rId20"/>
    <p:sldLayoutId id="2147483674" r:id="rId21"/>
    <p:sldLayoutId id="2147483675" r:id="rId22"/>
    <p:sldLayoutId id="2147483678" r:id="rId23"/>
  </p:sldLayoutIdLst>
  <p:transition xmlns:p14="http://schemas.microsoft.com/office/powerpoint/2010/main"/>
  <p:hf hdr="0" ftr="0" dt="0"/>
  <p:txStyles>
    <p:titleStyle>
      <a:lvl1pPr algn="ctr" rtl="0" eaLnBrk="0" fontAlgn="base" hangingPunct="0">
        <a:spcBef>
          <a:spcPct val="0"/>
        </a:spcBef>
        <a:spcAft>
          <a:spcPct val="0"/>
        </a:spcAft>
        <a:defRPr sz="3200">
          <a:solidFill>
            <a:schemeClr val="accent2"/>
          </a:solidFill>
          <a:latin typeface="+mj-lt"/>
          <a:ea typeface="+mj-ea"/>
          <a:cs typeface="ＭＳ Ｐゴシック" charset="0"/>
        </a:defRPr>
      </a:lvl1pPr>
      <a:lvl2pPr algn="ctr" rtl="0" eaLnBrk="0" fontAlgn="base" hangingPunct="0">
        <a:spcBef>
          <a:spcPct val="0"/>
        </a:spcBef>
        <a:spcAft>
          <a:spcPct val="0"/>
        </a:spcAft>
        <a:defRPr sz="3200">
          <a:solidFill>
            <a:schemeClr val="hlink"/>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3200">
          <a:solidFill>
            <a:schemeClr val="hlink"/>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3200">
          <a:solidFill>
            <a:schemeClr val="hlink"/>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3200">
          <a:solidFill>
            <a:schemeClr val="hlink"/>
          </a:solidFill>
          <a:latin typeface="Times New Roman" charset="0"/>
          <a:ea typeface="ＭＳ Ｐゴシック" charset="0"/>
          <a:cs typeface="ＭＳ Ｐゴシック" charset="0"/>
        </a:defRPr>
      </a:lvl5pPr>
      <a:lvl6pPr marL="457200" algn="ctr" rtl="0" fontAlgn="base">
        <a:spcBef>
          <a:spcPct val="0"/>
        </a:spcBef>
        <a:spcAft>
          <a:spcPct val="0"/>
        </a:spcAft>
        <a:defRPr sz="3200">
          <a:solidFill>
            <a:schemeClr val="hlink"/>
          </a:solidFill>
          <a:latin typeface="Times New Roman" charset="0"/>
          <a:ea typeface="ＭＳ Ｐゴシック" charset="0"/>
        </a:defRPr>
      </a:lvl6pPr>
      <a:lvl7pPr marL="914400" algn="ctr" rtl="0" fontAlgn="base">
        <a:spcBef>
          <a:spcPct val="0"/>
        </a:spcBef>
        <a:spcAft>
          <a:spcPct val="0"/>
        </a:spcAft>
        <a:defRPr sz="3200">
          <a:solidFill>
            <a:schemeClr val="hlink"/>
          </a:solidFill>
          <a:latin typeface="Times New Roman" charset="0"/>
          <a:ea typeface="ＭＳ Ｐゴシック" charset="0"/>
        </a:defRPr>
      </a:lvl7pPr>
      <a:lvl8pPr marL="1371600" algn="ctr" rtl="0" fontAlgn="base">
        <a:spcBef>
          <a:spcPct val="0"/>
        </a:spcBef>
        <a:spcAft>
          <a:spcPct val="0"/>
        </a:spcAft>
        <a:defRPr sz="3200">
          <a:solidFill>
            <a:schemeClr val="hlink"/>
          </a:solidFill>
          <a:latin typeface="Times New Roman" charset="0"/>
          <a:ea typeface="ＭＳ Ｐゴシック" charset="0"/>
        </a:defRPr>
      </a:lvl8pPr>
      <a:lvl9pPr marL="1828800" algn="ctr" rtl="0" fontAlgn="base">
        <a:spcBef>
          <a:spcPct val="0"/>
        </a:spcBef>
        <a:spcAft>
          <a:spcPct val="0"/>
        </a:spcAft>
        <a:defRPr sz="3200">
          <a:solidFill>
            <a:schemeClr val="hlink"/>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75656" y="980728"/>
            <a:ext cx="64008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err="1"/>
              <a:t>Clic</a:t>
            </a:r>
            <a:r>
              <a:rPr lang="en-US" dirty="0"/>
              <a:t> </a:t>
            </a:r>
            <a:r>
              <a:rPr lang="en-US" dirty="0" err="1"/>
              <a:t>para</a:t>
            </a:r>
            <a:r>
              <a:rPr lang="en-US" dirty="0"/>
              <a:t> </a:t>
            </a:r>
            <a:r>
              <a:rPr lang="en-US" dirty="0" err="1"/>
              <a:t>editar</a:t>
            </a:r>
            <a:r>
              <a:rPr lang="en-US" dirty="0"/>
              <a:t> </a:t>
            </a:r>
            <a:r>
              <a:rPr lang="en-US" dirty="0" err="1"/>
              <a:t>título</a:t>
            </a:r>
            <a:endParaRPr lang="en-US" dirty="0"/>
          </a:p>
        </p:txBody>
      </p:sp>
      <p:sp>
        <p:nvSpPr>
          <p:cNvPr id="1027" name="Rectangle 3"/>
          <p:cNvSpPr>
            <a:spLocks noGrp="1" noChangeArrowheads="1"/>
          </p:cNvSpPr>
          <p:nvPr>
            <p:ph type="body" idx="1"/>
          </p:nvPr>
        </p:nvSpPr>
        <p:spPr bwMode="auto">
          <a:xfrm>
            <a:off x="971600" y="1906488"/>
            <a:ext cx="7467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err="1"/>
              <a:t>Haga</a:t>
            </a:r>
            <a:r>
              <a:rPr lang="en-US" dirty="0"/>
              <a:t> </a:t>
            </a:r>
            <a:r>
              <a:rPr lang="en-US" dirty="0" err="1"/>
              <a:t>clic</a:t>
            </a:r>
            <a:r>
              <a:rPr lang="en-US" dirty="0"/>
              <a:t> </a:t>
            </a:r>
            <a:r>
              <a:rPr lang="en-US" dirty="0" err="1"/>
              <a:t>para</a:t>
            </a:r>
            <a:r>
              <a:rPr lang="en-US" dirty="0"/>
              <a:t> </a:t>
            </a:r>
            <a:r>
              <a:rPr lang="en-US" dirty="0" err="1"/>
              <a:t>modificar</a:t>
            </a:r>
            <a:r>
              <a:rPr lang="en-US" dirty="0"/>
              <a:t> el </a:t>
            </a:r>
            <a:r>
              <a:rPr lang="en-US" dirty="0" err="1"/>
              <a:t>estilo</a:t>
            </a:r>
            <a:r>
              <a:rPr lang="en-US" dirty="0"/>
              <a:t> de </a:t>
            </a:r>
            <a:r>
              <a:rPr lang="en-US" dirty="0" err="1"/>
              <a:t>texto</a:t>
            </a:r>
            <a:r>
              <a:rPr lang="en-US" dirty="0"/>
              <a:t> del </a:t>
            </a:r>
            <a:r>
              <a:rPr lang="en-US" dirty="0" err="1"/>
              <a:t>patrón</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err="1"/>
              <a:t>Quinto</a:t>
            </a:r>
            <a:r>
              <a:rPr lang="en-US" dirty="0"/>
              <a:t> </a:t>
            </a:r>
            <a:r>
              <a:rPr lang="en-US" dirty="0" err="1"/>
              <a:t>nivel</a:t>
            </a:r>
            <a:endParaRPr lang="en-US" dirty="0"/>
          </a:p>
        </p:txBody>
      </p:sp>
      <p:sp>
        <p:nvSpPr>
          <p:cNvPr id="1036" name="AutoShape 12">
            <a:hlinkClick r:id="" action="ppaction://hlinkshowjump?jump=previousslide" highlightClick="1"/>
          </p:cNvPr>
          <p:cNvSpPr>
            <a:spLocks noChangeArrowheads="1"/>
          </p:cNvSpPr>
          <p:nvPr/>
        </p:nvSpPr>
        <p:spPr bwMode="auto">
          <a:xfrm>
            <a:off x="8915400" y="6705600"/>
            <a:ext cx="228600" cy="152400"/>
          </a:xfrm>
          <a:prstGeom prst="actionButtonBackPrevious">
            <a:avLst/>
          </a:prstGeom>
          <a:noFill/>
          <a:ln w="952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b="0">
              <a:cs typeface="+mn-cs"/>
            </a:endParaRPr>
          </a:p>
        </p:txBody>
      </p:sp>
      <p:sp>
        <p:nvSpPr>
          <p:cNvPr id="1054" name="AutoShape 30">
            <a:hlinkClick r:id="" action="ppaction://hlinkshowjump?jump=previousslide" highlightClick="1"/>
          </p:cNvPr>
          <p:cNvSpPr>
            <a:spLocks noChangeArrowheads="1"/>
          </p:cNvSpPr>
          <p:nvPr userDrawn="1"/>
        </p:nvSpPr>
        <p:spPr bwMode="auto">
          <a:xfrm>
            <a:off x="8915400" y="6705600"/>
            <a:ext cx="228600" cy="152400"/>
          </a:xfrm>
          <a:prstGeom prst="actionButtonBackPrevious">
            <a:avLst/>
          </a:prstGeom>
          <a:noFill/>
          <a:ln w="952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b="0">
              <a:cs typeface="+mn-cs"/>
            </a:endParaRPr>
          </a:p>
        </p:txBody>
      </p:sp>
      <p:pic>
        <p:nvPicPr>
          <p:cNvPr id="2" name="Imagen 1" descr="logoligouib.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7308304" y="-27384"/>
            <a:ext cx="1800200" cy="874745"/>
          </a:xfrm>
          <a:prstGeom prst="rect">
            <a:avLst/>
          </a:prstGeom>
        </p:spPr>
      </p:pic>
      <p:pic>
        <p:nvPicPr>
          <p:cNvPr id="3" name="Imagen 2" descr="logolsc.png"/>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2411760" y="-99392"/>
            <a:ext cx="2705357" cy="796032"/>
          </a:xfrm>
          <a:prstGeom prst="rect">
            <a:avLst/>
          </a:prstGeom>
        </p:spPr>
      </p:pic>
      <p:pic>
        <p:nvPicPr>
          <p:cNvPr id="11" name="Imagen 10" descr="logof1.pn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35496" y="18588"/>
            <a:ext cx="2212546" cy="706252"/>
          </a:xfrm>
          <a:prstGeom prst="rect">
            <a:avLst/>
          </a:prstGeom>
        </p:spPr>
      </p:pic>
      <p:pic>
        <p:nvPicPr>
          <p:cNvPr id="12" name="Imagen 11" descr="logouibgrgbordes.png"/>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16359" y="6309320"/>
            <a:ext cx="541934" cy="548680"/>
          </a:xfrm>
          <a:prstGeom prst="rect">
            <a:avLst/>
          </a:prstGeom>
        </p:spPr>
      </p:pic>
      <p:pic>
        <p:nvPicPr>
          <p:cNvPr id="13" name="Imagen 12" descr="logof2.png"/>
          <p:cNvPicPr>
            <a:picLocks noChangeAspect="1"/>
          </p:cNvPicPr>
          <p:nvPr userDrawn="1"/>
        </p:nvPicPr>
        <p:blipFill>
          <a:blip r:embed="rId29">
            <a:extLst>
              <a:ext uri="{28A0092B-C50C-407E-A947-70E740481C1C}">
                <a14:useLocalDpi xmlns:a14="http://schemas.microsoft.com/office/drawing/2010/main"/>
              </a:ext>
            </a:extLst>
          </a:blip>
          <a:stretch>
            <a:fillRect/>
          </a:stretch>
        </p:blipFill>
        <p:spPr>
          <a:xfrm>
            <a:off x="6084168" y="6326539"/>
            <a:ext cx="1512168" cy="558844"/>
          </a:xfrm>
          <a:prstGeom prst="rect">
            <a:avLst/>
          </a:prstGeom>
        </p:spPr>
      </p:pic>
      <p:pic>
        <p:nvPicPr>
          <p:cNvPr id="14" name="Imagen 13" descr="logof3.png"/>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7812360" y="6484796"/>
            <a:ext cx="1296144" cy="283145"/>
          </a:xfrm>
          <a:prstGeom prst="rect">
            <a:avLst/>
          </a:prstGeom>
        </p:spPr>
      </p:pic>
      <p:sp>
        <p:nvSpPr>
          <p:cNvPr id="4" name="Rectángulo 3"/>
          <p:cNvSpPr/>
          <p:nvPr userDrawn="1"/>
        </p:nvSpPr>
        <p:spPr>
          <a:xfrm>
            <a:off x="683568" y="6433591"/>
            <a:ext cx="5328592" cy="307777"/>
          </a:xfrm>
          <a:prstGeom prst="rect">
            <a:avLst/>
          </a:prstGeom>
        </p:spPr>
        <p:txBody>
          <a:bodyPr wrap="square">
            <a:spAutoFit/>
          </a:bodyPr>
          <a:lstStyle/>
          <a:p>
            <a:pPr algn="l">
              <a:buNone/>
            </a:pPr>
            <a:r>
              <a:rPr lang="es-ES" sz="1400" b="0" dirty="0" smtClean="0">
                <a:latin typeface="+mn-lt"/>
              </a:rPr>
              <a:t>Grupo de Relatividad y Gravitación     </a:t>
            </a:r>
            <a:r>
              <a:rPr lang="es-ES" sz="1400" b="0" dirty="0" smtClean="0">
                <a:latin typeface="+mn-lt"/>
                <a:hlinkClick r:id="rId31"/>
              </a:rPr>
              <a:t>http://grg.uib.es/ligo/</a:t>
            </a:r>
            <a:r>
              <a:rPr lang="es-ES" sz="1400" b="0" dirty="0" smtClean="0">
                <a:latin typeface="+mn-lt"/>
              </a:rPr>
              <a:t>  </a:t>
            </a:r>
            <a:endParaRPr lang="es-ES" sz="1400" b="0" dirty="0">
              <a:latin typeface="+mn-lt"/>
            </a:endParaRPr>
          </a:p>
        </p:txBody>
      </p:sp>
      <p:pic>
        <p:nvPicPr>
          <p:cNvPr id="5" name="Imagen 4" descr="logo-virgo.gif"/>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5148064" y="156592"/>
            <a:ext cx="2016224" cy="547260"/>
          </a:xfrm>
          <a:prstGeom prst="rect">
            <a:avLst/>
          </a:prstGeom>
        </p:spPr>
      </p:pic>
    </p:spTree>
    <p:extLst>
      <p:ext uri="{BB962C8B-B14F-4D97-AF65-F5344CB8AC3E}">
        <p14:creationId xmlns:p14="http://schemas.microsoft.com/office/powerpoint/2010/main" val="302457277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Lst>
  <p:transition xmlns:p14="http://schemas.microsoft.com/office/powerpoint/2010/main"/>
  <p:hf sldNum="0" hdr="0" dt="0"/>
  <p:txStyles>
    <p:titleStyle>
      <a:lvl1pPr algn="ctr" rtl="0" eaLnBrk="0" fontAlgn="base" hangingPunct="0">
        <a:spcBef>
          <a:spcPct val="0"/>
        </a:spcBef>
        <a:spcAft>
          <a:spcPct val="0"/>
        </a:spcAft>
        <a:defRPr sz="3200">
          <a:solidFill>
            <a:schemeClr val="accent2"/>
          </a:solidFill>
          <a:latin typeface="+mj-lt"/>
          <a:ea typeface="+mj-ea"/>
          <a:cs typeface="ＭＳ Ｐゴシック" charset="0"/>
        </a:defRPr>
      </a:lvl1pPr>
      <a:lvl2pPr algn="ctr" rtl="0" eaLnBrk="0" fontAlgn="base" hangingPunct="0">
        <a:spcBef>
          <a:spcPct val="0"/>
        </a:spcBef>
        <a:spcAft>
          <a:spcPct val="0"/>
        </a:spcAft>
        <a:defRPr sz="3200">
          <a:solidFill>
            <a:schemeClr val="hlink"/>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3200">
          <a:solidFill>
            <a:schemeClr val="hlink"/>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3200">
          <a:solidFill>
            <a:schemeClr val="hlink"/>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3200">
          <a:solidFill>
            <a:schemeClr val="hlink"/>
          </a:solidFill>
          <a:latin typeface="Times New Roman" charset="0"/>
          <a:ea typeface="ＭＳ Ｐゴシック" charset="0"/>
          <a:cs typeface="ＭＳ Ｐゴシック" charset="0"/>
        </a:defRPr>
      </a:lvl5pPr>
      <a:lvl6pPr marL="457200" algn="ctr" rtl="0" fontAlgn="base">
        <a:spcBef>
          <a:spcPct val="0"/>
        </a:spcBef>
        <a:spcAft>
          <a:spcPct val="0"/>
        </a:spcAft>
        <a:defRPr sz="3200">
          <a:solidFill>
            <a:schemeClr val="hlink"/>
          </a:solidFill>
          <a:latin typeface="Times New Roman" charset="0"/>
          <a:ea typeface="ＭＳ Ｐゴシック" charset="0"/>
        </a:defRPr>
      </a:lvl6pPr>
      <a:lvl7pPr marL="914400" algn="ctr" rtl="0" fontAlgn="base">
        <a:spcBef>
          <a:spcPct val="0"/>
        </a:spcBef>
        <a:spcAft>
          <a:spcPct val="0"/>
        </a:spcAft>
        <a:defRPr sz="3200">
          <a:solidFill>
            <a:schemeClr val="hlink"/>
          </a:solidFill>
          <a:latin typeface="Times New Roman" charset="0"/>
          <a:ea typeface="ＭＳ Ｐゴシック" charset="0"/>
        </a:defRPr>
      </a:lvl7pPr>
      <a:lvl8pPr marL="1371600" algn="ctr" rtl="0" fontAlgn="base">
        <a:spcBef>
          <a:spcPct val="0"/>
        </a:spcBef>
        <a:spcAft>
          <a:spcPct val="0"/>
        </a:spcAft>
        <a:defRPr sz="3200">
          <a:solidFill>
            <a:schemeClr val="hlink"/>
          </a:solidFill>
          <a:latin typeface="Times New Roman" charset="0"/>
          <a:ea typeface="ＭＳ Ｐゴシック" charset="0"/>
        </a:defRPr>
      </a:lvl8pPr>
      <a:lvl9pPr marL="1828800" algn="ctr" rtl="0" fontAlgn="base">
        <a:spcBef>
          <a:spcPct val="0"/>
        </a:spcBef>
        <a:spcAft>
          <a:spcPct val="0"/>
        </a:spcAft>
        <a:defRPr sz="3200">
          <a:solidFill>
            <a:schemeClr val="hlink"/>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image" Target="../media/image25.png"/><Relationship Id="rId20" Type="http://schemas.openxmlformats.org/officeDocument/2006/relationships/image" Target="../media/image38.jpeg"/><Relationship Id="rId10" Type="http://schemas.openxmlformats.org/officeDocument/2006/relationships/image" Target="../media/image28.gif"/><Relationship Id="rId11" Type="http://schemas.openxmlformats.org/officeDocument/2006/relationships/image" Target="../media/image29.jpeg"/><Relationship Id="rId12" Type="http://schemas.openxmlformats.org/officeDocument/2006/relationships/image" Target="../media/image30.png"/><Relationship Id="rId13" Type="http://schemas.openxmlformats.org/officeDocument/2006/relationships/image" Target="../media/image31.jpeg"/><Relationship Id="rId14" Type="http://schemas.openxmlformats.org/officeDocument/2006/relationships/image" Target="../media/image32.jpeg"/><Relationship Id="rId15" Type="http://schemas.openxmlformats.org/officeDocument/2006/relationships/image" Target="../media/image33.png"/><Relationship Id="rId16" Type="http://schemas.openxmlformats.org/officeDocument/2006/relationships/image" Target="../media/image34.png"/><Relationship Id="rId17" Type="http://schemas.openxmlformats.org/officeDocument/2006/relationships/image" Target="../media/image35.jpeg"/><Relationship Id="rId18" Type="http://schemas.openxmlformats.org/officeDocument/2006/relationships/image" Target="../media/image36.jpeg"/><Relationship Id="rId19" Type="http://schemas.openxmlformats.org/officeDocument/2006/relationships/image" Target="../media/image37.jpe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oleObject" Target="../embeddings/oleObject2.bin"/></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101.xml.rels><?xml version="1.0" encoding="UTF-8" standalone="yes"?>
<Relationships xmlns="http://schemas.openxmlformats.org/package/2006/relationships"><Relationship Id="rId3" Type="http://schemas.openxmlformats.org/officeDocument/2006/relationships/image" Target="../media/image159.emf"/><Relationship Id="rId4" Type="http://schemas.openxmlformats.org/officeDocument/2006/relationships/image" Target="../media/image160.emf"/><Relationship Id="rId5" Type="http://schemas.openxmlformats.org/officeDocument/2006/relationships/image" Target="../media/image161.emf"/><Relationship Id="rId6" Type="http://schemas.openxmlformats.org/officeDocument/2006/relationships/image" Target="../media/image162.emf"/><Relationship Id="rId7" Type="http://schemas.openxmlformats.org/officeDocument/2006/relationships/image" Target="../media/image163.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102.xml.rels><?xml version="1.0" encoding="UTF-8" standalone="yes"?>
<Relationships xmlns="http://schemas.openxmlformats.org/package/2006/relationships"><Relationship Id="rId3" Type="http://schemas.openxmlformats.org/officeDocument/2006/relationships/image" Target="../media/image164.emf"/><Relationship Id="rId4" Type="http://schemas.openxmlformats.org/officeDocument/2006/relationships/image" Target="../media/image165.emf"/><Relationship Id="rId5" Type="http://schemas.openxmlformats.org/officeDocument/2006/relationships/image" Target="../media/image166.emf"/><Relationship Id="rId6" Type="http://schemas.openxmlformats.org/officeDocument/2006/relationships/image" Target="../media/image167.emf"/><Relationship Id="rId7" Type="http://schemas.openxmlformats.org/officeDocument/2006/relationships/image" Target="../media/image168.emf"/><Relationship Id="rId8" Type="http://schemas.openxmlformats.org/officeDocument/2006/relationships/image" Target="../media/image169.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23.bin"/><Relationship Id="rId5" Type="http://schemas.openxmlformats.org/officeDocument/2006/relationships/image" Target="../media/image170.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71.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24.bin"/><Relationship Id="rId5" Type="http://schemas.openxmlformats.org/officeDocument/2006/relationships/image" Target="../media/image172.wmf"/><Relationship Id="rId6" Type="http://schemas.openxmlformats.org/officeDocument/2006/relationships/oleObject" Target="../embeddings/oleObject25.bin"/><Relationship Id="rId7" Type="http://schemas.openxmlformats.org/officeDocument/2006/relationships/image" Target="../media/image173.w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74.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oleObject" Target="../embeddings/oleObject26.bin"/><Relationship Id="rId5" Type="http://schemas.openxmlformats.org/officeDocument/2006/relationships/image" Target="../media/image175.emf"/><Relationship Id="rId6" Type="http://schemas.openxmlformats.org/officeDocument/2006/relationships/image" Target="../media/image176.pn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27.bin"/><Relationship Id="rId5" Type="http://schemas.openxmlformats.org/officeDocument/2006/relationships/image" Target="../media/image177.emf"/><Relationship Id="rId6" Type="http://schemas.openxmlformats.org/officeDocument/2006/relationships/oleObject" Target="../embeddings/oleObject28.bin"/><Relationship Id="rId7" Type="http://schemas.openxmlformats.org/officeDocument/2006/relationships/image" Target="../media/image178.emf"/><Relationship Id="rId8" Type="http://schemas.openxmlformats.org/officeDocument/2006/relationships/oleObject" Target="../embeddings/oleObject29.bin"/><Relationship Id="rId9" Type="http://schemas.openxmlformats.org/officeDocument/2006/relationships/image" Target="../media/image179.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181.wmf"/><Relationship Id="rId5" Type="http://schemas.openxmlformats.org/officeDocument/2006/relationships/oleObject" Target="../embeddings/oleObject30.bin"/><Relationship Id="rId6" Type="http://schemas.openxmlformats.org/officeDocument/2006/relationships/image" Target="../media/image180.emf"/><Relationship Id="rId7" Type="http://schemas.openxmlformats.org/officeDocument/2006/relationships/image" Target="../media/image182.png"/><Relationship Id="rId8" Type="http://schemas.openxmlformats.org/officeDocument/2006/relationships/image" Target="../media/image183.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3.bin"/><Relationship Id="rId5" Type="http://schemas.openxmlformats.org/officeDocument/2006/relationships/image" Target="../media/image39.png"/><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8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31.bin"/><Relationship Id="rId5" Type="http://schemas.openxmlformats.org/officeDocument/2006/relationships/image" Target="../media/image186.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16.xml.rels><?xml version="1.0" encoding="UTF-8" standalone="yes"?>
<Relationships xmlns="http://schemas.openxmlformats.org/package/2006/relationships"><Relationship Id="rId11" Type="http://schemas.openxmlformats.org/officeDocument/2006/relationships/oleObject" Target="../embeddings/oleObject36.bin"/><Relationship Id="rId12" Type="http://schemas.openxmlformats.org/officeDocument/2006/relationships/image" Target="../media/image191.wmf"/><Relationship Id="rId1" Type="http://schemas.openxmlformats.org/officeDocument/2006/relationships/vmlDrawing" Target="../drawings/vmlDrawing18.vml"/><Relationship Id="rId2" Type="http://schemas.openxmlformats.org/officeDocument/2006/relationships/slideLayout" Target="../slideLayouts/slideLayout6.xml"/><Relationship Id="rId3" Type="http://schemas.openxmlformats.org/officeDocument/2006/relationships/oleObject" Target="../embeddings/oleObject32.bin"/><Relationship Id="rId4" Type="http://schemas.openxmlformats.org/officeDocument/2006/relationships/image" Target="../media/image187.emf"/><Relationship Id="rId5" Type="http://schemas.openxmlformats.org/officeDocument/2006/relationships/oleObject" Target="../embeddings/oleObject33.bin"/><Relationship Id="rId6" Type="http://schemas.openxmlformats.org/officeDocument/2006/relationships/image" Target="../media/image188.wmf"/><Relationship Id="rId7" Type="http://schemas.openxmlformats.org/officeDocument/2006/relationships/oleObject" Target="../embeddings/oleObject34.bin"/><Relationship Id="rId8" Type="http://schemas.openxmlformats.org/officeDocument/2006/relationships/image" Target="../media/image189.emf"/><Relationship Id="rId9" Type="http://schemas.openxmlformats.org/officeDocument/2006/relationships/oleObject" Target="../embeddings/oleObject35.bin"/><Relationship Id="rId10" Type="http://schemas.openxmlformats.org/officeDocument/2006/relationships/image" Target="../media/image190.emf"/></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192.emf"/><Relationship Id="rId5" Type="http://schemas.openxmlformats.org/officeDocument/2006/relationships/oleObject" Target="../embeddings/oleObject38.bin"/><Relationship Id="rId6" Type="http://schemas.openxmlformats.org/officeDocument/2006/relationships/image" Target="../media/image193.emf"/><Relationship Id="rId1" Type="http://schemas.openxmlformats.org/officeDocument/2006/relationships/vmlDrawing" Target="../drawings/vmlDrawing19.vml"/><Relationship Id="rId2"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194.emf"/><Relationship Id="rId1" Type="http://schemas.openxmlformats.org/officeDocument/2006/relationships/vmlDrawing" Target="../drawings/vmlDrawing20.vml"/><Relationship Id="rId2"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0" Type="http://schemas.openxmlformats.org/officeDocument/2006/relationships/image" Target="../media/image202.emf"/><Relationship Id="rId21" Type="http://schemas.openxmlformats.org/officeDocument/2006/relationships/oleObject" Target="../embeddings/oleObject49.bin"/><Relationship Id="rId22" Type="http://schemas.openxmlformats.org/officeDocument/2006/relationships/image" Target="../media/image203.emf"/><Relationship Id="rId23" Type="http://schemas.openxmlformats.org/officeDocument/2006/relationships/oleObject" Target="../embeddings/oleObject50.bin"/><Relationship Id="rId24" Type="http://schemas.openxmlformats.org/officeDocument/2006/relationships/image" Target="../media/image204.emf"/><Relationship Id="rId25" Type="http://schemas.openxmlformats.org/officeDocument/2006/relationships/oleObject" Target="../embeddings/oleObject51.bin"/><Relationship Id="rId26" Type="http://schemas.openxmlformats.org/officeDocument/2006/relationships/image" Target="../media/image205.emf"/><Relationship Id="rId27" Type="http://schemas.openxmlformats.org/officeDocument/2006/relationships/oleObject" Target="../embeddings/oleObject52.bin"/><Relationship Id="rId28" Type="http://schemas.openxmlformats.org/officeDocument/2006/relationships/image" Target="../media/image206.emf"/><Relationship Id="rId29" Type="http://schemas.openxmlformats.org/officeDocument/2006/relationships/oleObject" Target="../embeddings/oleObject53.bin"/><Relationship Id="rId1" Type="http://schemas.openxmlformats.org/officeDocument/2006/relationships/vmlDrawing" Target="../drawings/vmlDrawing21.vml"/><Relationship Id="rId2" Type="http://schemas.openxmlformats.org/officeDocument/2006/relationships/slideLayout" Target="../slideLayouts/slideLayout6.xml"/><Relationship Id="rId3" Type="http://schemas.openxmlformats.org/officeDocument/2006/relationships/oleObject" Target="../embeddings/oleObject40.bin"/><Relationship Id="rId4" Type="http://schemas.openxmlformats.org/officeDocument/2006/relationships/image" Target="../media/image195.emf"/><Relationship Id="rId5" Type="http://schemas.openxmlformats.org/officeDocument/2006/relationships/oleObject" Target="../embeddings/oleObject41.bin"/><Relationship Id="rId30" Type="http://schemas.openxmlformats.org/officeDocument/2006/relationships/image" Target="../media/image207.emf"/><Relationship Id="rId31" Type="http://schemas.openxmlformats.org/officeDocument/2006/relationships/oleObject" Target="../embeddings/oleObject54.bin"/><Relationship Id="rId32" Type="http://schemas.openxmlformats.org/officeDocument/2006/relationships/image" Target="../media/image208.emf"/><Relationship Id="rId9" Type="http://schemas.openxmlformats.org/officeDocument/2006/relationships/oleObject" Target="../embeddings/oleObject43.bin"/><Relationship Id="rId6" Type="http://schemas.openxmlformats.org/officeDocument/2006/relationships/image" Target="../media/image194.emf"/><Relationship Id="rId7" Type="http://schemas.openxmlformats.org/officeDocument/2006/relationships/oleObject" Target="../embeddings/oleObject42.bin"/><Relationship Id="rId8" Type="http://schemas.openxmlformats.org/officeDocument/2006/relationships/image" Target="../media/image196.wmf"/><Relationship Id="rId33" Type="http://schemas.openxmlformats.org/officeDocument/2006/relationships/oleObject" Target="../embeddings/oleObject55.bin"/><Relationship Id="rId34" Type="http://schemas.openxmlformats.org/officeDocument/2006/relationships/image" Target="../media/image209.emf"/><Relationship Id="rId35" Type="http://schemas.openxmlformats.org/officeDocument/2006/relationships/oleObject" Target="../embeddings/oleObject56.bin"/><Relationship Id="rId36" Type="http://schemas.openxmlformats.org/officeDocument/2006/relationships/image" Target="../media/image210.emf"/><Relationship Id="rId10" Type="http://schemas.openxmlformats.org/officeDocument/2006/relationships/image" Target="../media/image197.emf"/><Relationship Id="rId11" Type="http://schemas.openxmlformats.org/officeDocument/2006/relationships/oleObject" Target="../embeddings/oleObject44.bin"/><Relationship Id="rId12" Type="http://schemas.openxmlformats.org/officeDocument/2006/relationships/image" Target="../media/image198.wmf"/><Relationship Id="rId13" Type="http://schemas.openxmlformats.org/officeDocument/2006/relationships/oleObject" Target="../embeddings/oleObject45.bin"/><Relationship Id="rId14" Type="http://schemas.openxmlformats.org/officeDocument/2006/relationships/image" Target="../media/image199.emf"/><Relationship Id="rId15" Type="http://schemas.openxmlformats.org/officeDocument/2006/relationships/oleObject" Target="../embeddings/oleObject46.bin"/><Relationship Id="rId16" Type="http://schemas.openxmlformats.org/officeDocument/2006/relationships/image" Target="../media/image200.emf"/><Relationship Id="rId17" Type="http://schemas.openxmlformats.org/officeDocument/2006/relationships/oleObject" Target="../embeddings/oleObject47.bin"/><Relationship Id="rId18" Type="http://schemas.openxmlformats.org/officeDocument/2006/relationships/image" Target="../media/image201.emf"/><Relationship Id="rId19" Type="http://schemas.openxmlformats.org/officeDocument/2006/relationships/oleObject" Target="../embeddings/oleObject48.bin"/><Relationship Id="rId37" Type="http://schemas.openxmlformats.org/officeDocument/2006/relationships/oleObject" Target="../embeddings/oleObject57.bin"/><Relationship Id="rId38" Type="http://schemas.openxmlformats.org/officeDocument/2006/relationships/image" Target="../media/image211.wmf"/><Relationship Id="rId39" Type="http://schemas.openxmlformats.org/officeDocument/2006/relationships/oleObject" Target="../embeddings/oleObject58.bin"/><Relationship Id="rId40" Type="http://schemas.openxmlformats.org/officeDocument/2006/relationships/image" Target="../media/image212.emf"/><Relationship Id="rId41" Type="http://schemas.openxmlformats.org/officeDocument/2006/relationships/oleObject" Target="../embeddings/oleObject59.bin"/><Relationship Id="rId42" Type="http://schemas.openxmlformats.org/officeDocument/2006/relationships/image" Target="../media/image213.wmf"/></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oleObject" Target="../embeddings/oleObject4.bin"/><Relationship Id="rId6" Type="http://schemas.openxmlformats.org/officeDocument/2006/relationships/image" Target="../media/image40.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oleObject60.bin"/><Relationship Id="rId5" Type="http://schemas.openxmlformats.org/officeDocument/2006/relationships/image" Target="../media/image214.emf"/><Relationship Id="rId6" Type="http://schemas.openxmlformats.org/officeDocument/2006/relationships/image" Target="../media/image215.jpeg"/><Relationship Id="rId1" Type="http://schemas.openxmlformats.org/officeDocument/2006/relationships/vmlDrawing" Target="../drawings/vmlDrawing22.vml"/><Relationship Id="rId2"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4.xml"/><Relationship Id="rId3" Type="http://schemas.openxmlformats.org/officeDocument/2006/relationships/image" Target="../media/image216.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arxiv.org/abs/1707.02667" TargetMode="External"/><Relationship Id="rId4" Type="http://schemas.openxmlformats.org/officeDocument/2006/relationships/hyperlink" Target="https://arxiv.org/abs/1707.02669" TargetMode="External"/><Relationship Id="rId1" Type="http://schemas.openxmlformats.org/officeDocument/2006/relationships/slideLayout" Target="../slideLayouts/slideLayout7.xml"/><Relationship Id="rId2" Type="http://schemas.openxmlformats.org/officeDocument/2006/relationships/image" Target="../media/image21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9.png"/></Relationships>
</file>

<file path=ppt/slides/_rels/slide126.xml.rels><?xml version="1.0" encoding="UTF-8" standalone="yes"?>
<Relationships xmlns="http://schemas.openxmlformats.org/package/2006/relationships"><Relationship Id="rId3" Type="http://schemas.openxmlformats.org/officeDocument/2006/relationships/image" Target="../media/image221.png"/><Relationship Id="rId4" Type="http://schemas.openxmlformats.org/officeDocument/2006/relationships/image" Target="../media/image222.png"/><Relationship Id="rId1" Type="http://schemas.openxmlformats.org/officeDocument/2006/relationships/slideLayout" Target="../slideLayouts/slideLayout7.xml"/><Relationship Id="rId2" Type="http://schemas.openxmlformats.org/officeDocument/2006/relationships/image" Target="../media/image220.jpg"/></Relationships>
</file>

<file path=ppt/slides/_rels/slide127.xml.rels><?xml version="1.0" encoding="UTF-8" standalone="yes"?>
<Relationships xmlns="http://schemas.openxmlformats.org/package/2006/relationships"><Relationship Id="rId3" Type="http://schemas.openxmlformats.org/officeDocument/2006/relationships/image" Target="../media/image224.png"/><Relationship Id="rId4" Type="http://schemas.openxmlformats.org/officeDocument/2006/relationships/oleObject" Target="../embeddings/oleObject61.bin"/><Relationship Id="rId5" Type="http://schemas.openxmlformats.org/officeDocument/2006/relationships/image" Target="../media/image223.emf"/><Relationship Id="rId1" Type="http://schemas.openxmlformats.org/officeDocument/2006/relationships/vmlDrawing" Target="../drawings/vmlDrawing23.vml"/><Relationship Id="rId2"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26.jpg"/><Relationship Id="rId5" Type="http://schemas.openxmlformats.org/officeDocument/2006/relationships/image" Target="../media/image227.png"/><Relationship Id="rId6" Type="http://schemas.openxmlformats.org/officeDocument/2006/relationships/image" Target="../media/image228.png"/><Relationship Id="rId1" Type="http://schemas.openxmlformats.org/officeDocument/2006/relationships/slideLayout" Target="../slideLayouts/slideLayout2.xml"/><Relationship Id="rId2" Type="http://schemas.openxmlformats.org/officeDocument/2006/relationships/image" Target="../media/image2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9.jpeg"/></Relationships>
</file>

<file path=ppt/slides/_rels/slide131.xml.rels><?xml version="1.0" encoding="UTF-8" standalone="yes"?>
<Relationships xmlns="http://schemas.openxmlformats.org/package/2006/relationships"><Relationship Id="rId3" Type="http://schemas.openxmlformats.org/officeDocument/2006/relationships/image" Target="../media/image231.tmp"/><Relationship Id="rId4" Type="http://schemas.openxmlformats.org/officeDocument/2006/relationships/image" Target="../media/image232.tmp"/><Relationship Id="rId5" Type="http://schemas.openxmlformats.org/officeDocument/2006/relationships/image" Target="../media/image233.tmp"/><Relationship Id="rId1" Type="http://schemas.openxmlformats.org/officeDocument/2006/relationships/slideLayout" Target="../slideLayouts/slideLayout2.xml"/><Relationship Id="rId2" Type="http://schemas.openxmlformats.org/officeDocument/2006/relationships/image" Target="../media/image230.tmp"/></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6.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tmp"/><Relationship Id="rId3" Type="http://schemas.openxmlformats.org/officeDocument/2006/relationships/image" Target="../media/image59.tm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2.tmp"/><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31.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 Id="rId3" Type="http://schemas.openxmlformats.org/officeDocument/2006/relationships/image" Target="../media/image7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2.emf"/><Relationship Id="rId5" Type="http://schemas.openxmlformats.org/officeDocument/2006/relationships/image" Target="../media/image76.emf"/><Relationship Id="rId6" Type="http://schemas.openxmlformats.org/officeDocument/2006/relationships/image" Target="../media/image77.emf"/><Relationship Id="rId7" Type="http://schemas.openxmlformats.org/officeDocument/2006/relationships/image" Target="../media/image78.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image" Target="../media/image82.emf"/><Relationship Id="rId5" Type="http://schemas.openxmlformats.org/officeDocument/2006/relationships/image" Target="../media/image83.png"/><Relationship Id="rId1" Type="http://schemas.microsoft.com/office/2007/relationships/media" Target="../media/media1.mpg"/><Relationship Id="rId2" Type="http://schemas.openxmlformats.org/officeDocument/2006/relationships/video" Target="../media/media1.m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emf"/><Relationship Id="rId3" Type="http://schemas.openxmlformats.org/officeDocument/2006/relationships/image" Target="../media/image85.emf"/></Relationships>
</file>

<file path=ppt/slides/_rels/slide39.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1" Type="http://schemas.openxmlformats.org/officeDocument/2006/relationships/slideLayout" Target="../slideLayouts/slideLayout2.xml"/><Relationship Id="rId2" Type="http://schemas.openxmlformats.org/officeDocument/2006/relationships/image" Target="../media/image86.emf"/></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gif"/><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jpeg"/><Relationship Id="rId3" Type="http://schemas.openxmlformats.org/officeDocument/2006/relationships/image" Target="../media/image9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wmf"/><Relationship Id="rId1" Type="http://schemas.openxmlformats.org/officeDocument/2006/relationships/slideLayout" Target="../slideLayouts/slideLayout6.xml"/><Relationship Id="rId2" Type="http://schemas.openxmlformats.org/officeDocument/2006/relationships/image" Target="../media/image9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9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 Id="rId3" Type="http://schemas.openxmlformats.org/officeDocument/2006/relationships/image" Target="../media/image100.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0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04.jpeg"/><Relationship Id="rId5" Type="http://schemas.openxmlformats.org/officeDocument/2006/relationships/image" Target="../media/image105.jpeg"/><Relationship Id="rId6" Type="http://schemas.openxmlformats.org/officeDocument/2006/relationships/oleObject" Target="../embeddings/oleObject5.bin"/><Relationship Id="rId7" Type="http://schemas.openxmlformats.org/officeDocument/2006/relationships/image" Target="../media/image103.png"/><Relationship Id="rId1" Type="http://schemas.openxmlformats.org/officeDocument/2006/relationships/vmlDrawing" Target="../drawings/vmlDrawing4.vml"/><Relationship Id="rId2"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29.jpe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gif"/><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13.png"/><Relationship Id="rId5" Type="http://schemas.openxmlformats.org/officeDocument/2006/relationships/oleObject" Target="../embeddings/oleObject6.bin"/><Relationship Id="rId6" Type="http://schemas.openxmlformats.org/officeDocument/2006/relationships/image" Target="../media/image123.emf"/><Relationship Id="rId7" Type="http://schemas.openxmlformats.org/officeDocument/2006/relationships/oleObject" Target="../embeddings/oleObject7.bin"/><Relationship Id="rId8" Type="http://schemas.openxmlformats.org/officeDocument/2006/relationships/image" Target="../media/image124.emf"/><Relationship Id="rId9" Type="http://schemas.openxmlformats.org/officeDocument/2006/relationships/image" Target="../media/image115.png"/><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16.gif"/><Relationship Id="rId5" Type="http://schemas.openxmlformats.org/officeDocument/2006/relationships/image" Target="../media/image125.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19.xml"/><Relationship Id="rId5" Type="http://schemas.openxmlformats.org/officeDocument/2006/relationships/notesSlide" Target="../notesSlides/notesSlide19.xml"/><Relationship Id="rId6" Type="http://schemas.openxmlformats.org/officeDocument/2006/relationships/image" Target="../media/image132.png"/><Relationship Id="rId7" Type="http://schemas.openxmlformats.org/officeDocument/2006/relationships/oleObject" Target="../embeddings/oleObject8.bin"/><Relationship Id="rId8" Type="http://schemas.openxmlformats.org/officeDocument/2006/relationships/image" Target="../media/image130.emf"/><Relationship Id="rId9" Type="http://schemas.openxmlformats.org/officeDocument/2006/relationships/oleObject" Target="../embeddings/oleObject9.bin"/><Relationship Id="rId10" Type="http://schemas.openxmlformats.org/officeDocument/2006/relationships/image" Target="../media/image131.emf"/><Relationship Id="rId11" Type="http://schemas.openxmlformats.org/officeDocument/2006/relationships/image" Target="../media/image133.png"/><Relationship Id="rId1" Type="http://schemas.openxmlformats.org/officeDocument/2006/relationships/vmlDrawing" Target="../drawings/vmlDrawing6.vml"/><Relationship Id="rId2" Type="http://schemas.microsoft.com/office/2007/relationships/media" Target="../media/media2.WAV"/></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0.bin"/><Relationship Id="rId5" Type="http://schemas.openxmlformats.org/officeDocument/2006/relationships/image" Target="../media/image134.wmf"/><Relationship Id="rId1" Type="http://schemas.openxmlformats.org/officeDocument/2006/relationships/vmlDrawing" Target="../drawings/vmlDrawing7.vml"/><Relationship Id="rId2"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11.bin"/><Relationship Id="rId5" Type="http://schemas.openxmlformats.org/officeDocument/2006/relationships/image" Target="../media/image135.wmf"/><Relationship Id="rId6" Type="http://schemas.openxmlformats.org/officeDocument/2006/relationships/oleObject" Target="../embeddings/oleObject12.bin"/><Relationship Id="rId7" Type="http://schemas.openxmlformats.org/officeDocument/2006/relationships/image" Target="../media/image136.wmf"/><Relationship Id="rId8" Type="http://schemas.openxmlformats.org/officeDocument/2006/relationships/oleObject" Target="../embeddings/oleObject13.bin"/><Relationship Id="rId9" Type="http://schemas.openxmlformats.org/officeDocument/2006/relationships/image" Target="../media/image137.wmf"/><Relationship Id="rId10" Type="http://schemas.openxmlformats.org/officeDocument/2006/relationships/oleObject" Target="../embeddings/oleObject14.bin"/><Relationship Id="rId11" Type="http://schemas.openxmlformats.org/officeDocument/2006/relationships/image" Target="../media/image138.wmf"/><Relationship Id="rId1" Type="http://schemas.openxmlformats.org/officeDocument/2006/relationships/vmlDrawing" Target="../drawings/vmlDrawing8.vml"/><Relationship Id="rId2"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139.wmf"/><Relationship Id="rId5" Type="http://schemas.openxmlformats.org/officeDocument/2006/relationships/image" Target="../media/image143.png"/><Relationship Id="rId6" Type="http://schemas.openxmlformats.org/officeDocument/2006/relationships/oleObject" Target="../embeddings/oleObject16.bin"/><Relationship Id="rId7" Type="http://schemas.openxmlformats.org/officeDocument/2006/relationships/image" Target="../media/image140.wmf"/><Relationship Id="rId8" Type="http://schemas.openxmlformats.org/officeDocument/2006/relationships/oleObject" Target="../embeddings/oleObject17.bin"/><Relationship Id="rId9" Type="http://schemas.openxmlformats.org/officeDocument/2006/relationships/image" Target="../media/image141.wmf"/><Relationship Id="rId10" Type="http://schemas.openxmlformats.org/officeDocument/2006/relationships/oleObject" Target="../embeddings/oleObject18.bin"/><Relationship Id="rId11" Type="http://schemas.openxmlformats.org/officeDocument/2006/relationships/image" Target="../media/image142.wmf"/><Relationship Id="rId1" Type="http://schemas.openxmlformats.org/officeDocument/2006/relationships/vmlDrawing" Target="../drawings/vmlDrawing9.vml"/><Relationship Id="rId2"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32.jpeg"/><Relationship Id="rId5" Type="http://schemas.openxmlformats.org/officeDocument/2006/relationships/image" Target="../media/image145.png"/><Relationship Id="rId6" Type="http://schemas.openxmlformats.org/officeDocument/2006/relationships/oleObject" Target="../embeddings/oleObject19.bin"/><Relationship Id="rId7" Type="http://schemas.openxmlformats.org/officeDocument/2006/relationships/image" Target="../media/image144.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jpeg"/><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20.bin"/><Relationship Id="rId5" Type="http://schemas.openxmlformats.org/officeDocument/2006/relationships/image" Target="../media/image149.emf"/><Relationship Id="rId6" Type="http://schemas.openxmlformats.org/officeDocument/2006/relationships/oleObject" Target="../embeddings/oleObject21.bin"/><Relationship Id="rId7" Type="http://schemas.openxmlformats.org/officeDocument/2006/relationships/image" Target="../media/image150.emf"/><Relationship Id="rId8" Type="http://schemas.openxmlformats.org/officeDocument/2006/relationships/oleObject" Target="../embeddings/oleObject22.bin"/><Relationship Id="rId9" Type="http://schemas.openxmlformats.org/officeDocument/2006/relationships/image" Target="../media/image151.emf"/><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96.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97.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99.xml.rels><?xml version="1.0" encoding="UTF-8" standalone="yes"?>
<Relationships xmlns="http://schemas.openxmlformats.org/package/2006/relationships"><Relationship Id="rId3" Type="http://schemas.openxmlformats.org/officeDocument/2006/relationships/hyperlink" Target="http://www.ligo.org/science/Publication-O1KnownPulsar/index.php%23Glossary:ellipticity" TargetMode="External"/><Relationship Id="rId4" Type="http://schemas.openxmlformats.org/officeDocument/2006/relationships/hyperlink" Target="http://www.ligo.org/science/Publication-O1KnownPulsar/index.php%23Glossary:characteristicage" TargetMode="External"/><Relationship Id="rId1" Type="http://schemas.openxmlformats.org/officeDocument/2006/relationships/slideLayout" Target="../slideLayouts/slideLayout2.xml"/><Relationship Id="rId2" Type="http://schemas.openxmlformats.org/officeDocument/2006/relationships/image" Target="../media/image1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80513" cy="450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8" name="Marcador de contenido 2"/>
          <p:cNvSpPr txBox="1">
            <a:spLocks/>
          </p:cNvSpPr>
          <p:nvPr/>
        </p:nvSpPr>
        <p:spPr bwMode="auto">
          <a:xfrm>
            <a:off x="1403648" y="404664"/>
            <a:ext cx="741682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accent2"/>
                </a:solidFill>
                <a:latin typeface="Times New Roman" charset="0"/>
                <a:ea typeface="ＭＳ Ｐゴシック" charset="0"/>
                <a:cs typeface="ＭＳ Ｐゴシック" charset="0"/>
              </a:defRPr>
            </a:lvl1pPr>
            <a:lvl2pPr marL="742950" indent="-285750" eaLnBrk="0" hangingPunct="0">
              <a:defRPr sz="2800" b="1">
                <a:solidFill>
                  <a:schemeClr val="accent2"/>
                </a:solidFill>
                <a:latin typeface="Times New Roman" charset="0"/>
                <a:ea typeface="ＭＳ Ｐゴシック" charset="0"/>
              </a:defRPr>
            </a:lvl2pPr>
            <a:lvl3pPr marL="1143000" indent="-228600" eaLnBrk="0" hangingPunct="0">
              <a:defRPr sz="2800" b="1">
                <a:solidFill>
                  <a:schemeClr val="accent2"/>
                </a:solidFill>
                <a:latin typeface="Times New Roman" charset="0"/>
                <a:ea typeface="ＭＳ Ｐゴシック" charset="0"/>
              </a:defRPr>
            </a:lvl3pPr>
            <a:lvl4pPr marL="1600200" indent="-228600" eaLnBrk="0" hangingPunct="0">
              <a:defRPr sz="2800" b="1">
                <a:solidFill>
                  <a:schemeClr val="accent2"/>
                </a:solidFill>
                <a:latin typeface="Times New Roman" charset="0"/>
                <a:ea typeface="ＭＳ Ｐゴシック" charset="0"/>
              </a:defRPr>
            </a:lvl4pPr>
            <a:lvl5pPr marL="2057400" indent="-228600" eaLnBrk="0" hangingPunct="0">
              <a:defRPr sz="2800" b="1">
                <a:solidFill>
                  <a:schemeClr val="accent2"/>
                </a:solidFill>
                <a:latin typeface="Times New Roman" charset="0"/>
                <a:ea typeface="ＭＳ Ｐゴシック" charset="0"/>
              </a:defRPr>
            </a:lvl5pPr>
            <a:lvl6pPr marL="25146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6pPr>
            <a:lvl7pPr marL="29718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7pPr>
            <a:lvl8pPr marL="34290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8pPr>
            <a:lvl9pPr marL="38862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9pPr>
          </a:lstStyle>
          <a:p>
            <a:pPr algn="l">
              <a:buNone/>
            </a:pPr>
            <a:r>
              <a:rPr lang="en-US" dirty="0" smtClean="0">
                <a:solidFill>
                  <a:schemeClr val="bg1"/>
                </a:solidFill>
                <a:latin typeface="+mn-lt"/>
              </a:rPr>
              <a:t>Gravitational Wave Data Analysis:</a:t>
            </a:r>
          </a:p>
          <a:p>
            <a:pPr algn="l">
              <a:buNone/>
            </a:pPr>
            <a:r>
              <a:rPr lang="en-US" dirty="0" smtClean="0">
                <a:solidFill>
                  <a:schemeClr val="bg1"/>
                </a:solidFill>
                <a:latin typeface="+mn-lt"/>
              </a:rPr>
              <a:t>1. Introduction to data analysis techniques</a:t>
            </a:r>
          </a:p>
          <a:p>
            <a:pPr algn="l">
              <a:buNone/>
            </a:pPr>
            <a:r>
              <a:rPr lang="en-US" dirty="0" smtClean="0">
                <a:solidFill>
                  <a:schemeClr val="bg1"/>
                </a:solidFill>
                <a:latin typeface="+mn-lt"/>
              </a:rPr>
              <a:t>2. Search for continuous waves</a:t>
            </a:r>
            <a:endParaRPr lang="en-US" dirty="0">
              <a:solidFill>
                <a:schemeClr val="bg1"/>
              </a:solidFill>
              <a:latin typeface="+mn-lt"/>
            </a:endParaRPr>
          </a:p>
        </p:txBody>
      </p:sp>
      <p:pic>
        <p:nvPicPr>
          <p:cNvPr id="33" name="Picture 17" descr="ligo_lh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552" y="4365104"/>
            <a:ext cx="3600400" cy="251218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nutshel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40152" y="4365104"/>
            <a:ext cx="3360373" cy="2520280"/>
          </a:xfrm>
          <a:prstGeom prst="rect">
            <a:avLst/>
          </a:prstGeom>
        </p:spPr>
      </p:pic>
      <p:pic>
        <p:nvPicPr>
          <p:cNvPr id="30" name="Picture 20" descr="summary0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87824" y="4365104"/>
            <a:ext cx="3240360" cy="2520280"/>
          </a:xfrm>
          <a:prstGeom prst="rect">
            <a:avLst/>
          </a:prstGeom>
          <a:noFill/>
          <a:extLst>
            <a:ext uri="{909E8E84-426E-40dd-AFC4-6F175D3DCCD1}">
              <a14:hiddenFill xmlns:a14="http://schemas.microsoft.com/office/drawing/2010/main">
                <a:solidFill>
                  <a:srgbClr val="FFFFFF"/>
                </a:solidFill>
              </a14:hiddenFill>
            </a:ext>
          </a:extLst>
        </p:spPr>
      </p:pic>
      <p:sp>
        <p:nvSpPr>
          <p:cNvPr id="529411" name="Rectangle 3"/>
          <p:cNvSpPr>
            <a:spLocks noGrp="1" noChangeArrowheads="1"/>
          </p:cNvSpPr>
          <p:nvPr>
            <p:ph type="subTitle" idx="4294967295"/>
          </p:nvPr>
        </p:nvSpPr>
        <p:spPr>
          <a:xfrm>
            <a:off x="3203848" y="1988840"/>
            <a:ext cx="5976664" cy="1152128"/>
          </a:xfrm>
        </p:spPr>
        <p:txBody>
          <a:bodyPr/>
          <a:lstStyle/>
          <a:p>
            <a:pPr marL="0" indent="0" eaLnBrk="1" hangingPunct="1">
              <a:lnSpc>
                <a:spcPct val="80000"/>
              </a:lnSpc>
              <a:buNone/>
              <a:defRPr/>
            </a:pPr>
            <a:r>
              <a:rPr lang="es-ES_tradnl" sz="1800" b="1" dirty="0" smtClean="0">
                <a:solidFill>
                  <a:schemeClr val="bg1"/>
                </a:solidFill>
              </a:rPr>
              <a:t>Alicia M Sintes</a:t>
            </a:r>
          </a:p>
          <a:p>
            <a:pPr marL="0" indent="0">
              <a:buNone/>
            </a:pPr>
            <a:r>
              <a:rPr lang="es-ES" sz="1600" dirty="0" err="1">
                <a:solidFill>
                  <a:schemeClr val="bg1"/>
                </a:solidFill>
              </a:rPr>
              <a:t>Dept</a:t>
            </a:r>
            <a:r>
              <a:rPr lang="es-ES" sz="1600" dirty="0">
                <a:solidFill>
                  <a:schemeClr val="bg1"/>
                </a:solidFill>
              </a:rPr>
              <a:t>. Física &amp; IAC3 - </a:t>
            </a:r>
            <a:r>
              <a:rPr lang="es-ES" sz="1600" dirty="0" err="1">
                <a:solidFill>
                  <a:schemeClr val="bg1"/>
                </a:solidFill>
              </a:rPr>
              <a:t>Universitat</a:t>
            </a:r>
            <a:r>
              <a:rPr lang="es-ES" sz="1600" dirty="0">
                <a:solidFill>
                  <a:schemeClr val="bg1"/>
                </a:solidFill>
              </a:rPr>
              <a:t> de les Illes Balears &amp;</a:t>
            </a:r>
          </a:p>
          <a:p>
            <a:pPr marL="0" indent="0">
              <a:buNone/>
            </a:pPr>
            <a:r>
              <a:rPr lang="es-ES" sz="1600" dirty="0" err="1">
                <a:solidFill>
                  <a:schemeClr val="bg1"/>
                </a:solidFill>
              </a:rPr>
              <a:t>Institut</a:t>
            </a:r>
            <a:r>
              <a:rPr lang="es-ES" sz="1600" dirty="0">
                <a:solidFill>
                  <a:schemeClr val="bg1"/>
                </a:solidFill>
              </a:rPr>
              <a:t> </a:t>
            </a:r>
            <a:r>
              <a:rPr lang="es-ES" sz="1600" dirty="0" err="1">
                <a:solidFill>
                  <a:schemeClr val="bg1"/>
                </a:solidFill>
              </a:rPr>
              <a:t>d'Estudis</a:t>
            </a:r>
            <a:r>
              <a:rPr lang="es-ES" sz="1600" dirty="0">
                <a:solidFill>
                  <a:schemeClr val="bg1"/>
                </a:solidFill>
              </a:rPr>
              <a:t> </a:t>
            </a:r>
            <a:r>
              <a:rPr lang="es-ES" sz="1600" dirty="0" err="1">
                <a:solidFill>
                  <a:schemeClr val="bg1"/>
                </a:solidFill>
              </a:rPr>
              <a:t>Espacials</a:t>
            </a:r>
            <a:r>
              <a:rPr lang="es-ES" sz="1600" dirty="0">
                <a:solidFill>
                  <a:schemeClr val="bg1"/>
                </a:solidFill>
              </a:rPr>
              <a:t> de Catalunya (IEEC)</a:t>
            </a:r>
            <a:r>
              <a:rPr lang="es-ES" sz="1600" dirty="0" smtClean="0">
                <a:solidFill>
                  <a:schemeClr val="bg1"/>
                </a:solidFill>
              </a:rPr>
              <a:t>.</a:t>
            </a:r>
            <a:endParaRPr lang="es-ES_tradnl" sz="1800" b="1" dirty="0">
              <a:solidFill>
                <a:schemeClr val="bg1"/>
              </a:solidFill>
            </a:endParaRPr>
          </a:p>
          <a:p>
            <a:pPr marL="0" indent="0" eaLnBrk="1" hangingPunct="1">
              <a:lnSpc>
                <a:spcPct val="80000"/>
              </a:lnSpc>
              <a:buNone/>
              <a:defRPr/>
            </a:pPr>
            <a:r>
              <a:rPr lang="es-ES_tradnl" sz="1800" b="1" dirty="0" err="1" smtClean="0">
                <a:solidFill>
                  <a:schemeClr val="bg1"/>
                </a:solidFill>
              </a:rPr>
              <a:t>For</a:t>
            </a:r>
            <a:r>
              <a:rPr lang="es-ES_tradnl" sz="1800" b="1" dirty="0" smtClean="0">
                <a:solidFill>
                  <a:schemeClr val="bg1"/>
                </a:solidFill>
              </a:rPr>
              <a:t> </a:t>
            </a:r>
            <a:r>
              <a:rPr lang="es-ES_tradnl" sz="1800" b="1" dirty="0" err="1" smtClean="0">
                <a:solidFill>
                  <a:schemeClr val="bg1"/>
                </a:solidFill>
              </a:rPr>
              <a:t>the</a:t>
            </a:r>
            <a:r>
              <a:rPr lang="es-ES_tradnl" sz="1800" b="1" dirty="0" smtClean="0">
                <a:solidFill>
                  <a:schemeClr val="bg1"/>
                </a:solidFill>
              </a:rPr>
              <a:t> LIGO </a:t>
            </a:r>
            <a:r>
              <a:rPr lang="es-ES_tradnl" sz="1800" b="1" dirty="0" err="1" smtClean="0">
                <a:solidFill>
                  <a:schemeClr val="bg1"/>
                </a:solidFill>
              </a:rPr>
              <a:t>Scientific</a:t>
            </a:r>
            <a:r>
              <a:rPr lang="es-ES_tradnl" sz="1800" b="1" dirty="0" smtClean="0">
                <a:solidFill>
                  <a:schemeClr val="bg1"/>
                </a:solidFill>
              </a:rPr>
              <a:t> </a:t>
            </a:r>
            <a:r>
              <a:rPr lang="es-ES_tradnl" sz="1800" b="1" dirty="0" err="1" smtClean="0">
                <a:solidFill>
                  <a:schemeClr val="bg1"/>
                </a:solidFill>
              </a:rPr>
              <a:t>Collaboration</a:t>
            </a:r>
            <a:r>
              <a:rPr lang="es-ES_tradnl" sz="1800" b="1" dirty="0" smtClean="0">
                <a:solidFill>
                  <a:schemeClr val="bg1"/>
                </a:solidFill>
              </a:rPr>
              <a:t> and Virgo </a:t>
            </a:r>
            <a:r>
              <a:rPr lang="es-ES_tradnl" sz="1800" b="1" dirty="0" err="1" smtClean="0">
                <a:solidFill>
                  <a:schemeClr val="bg1"/>
                </a:solidFill>
              </a:rPr>
              <a:t>Collaboration</a:t>
            </a:r>
            <a:endParaRPr lang="es-ES_tradnl" sz="1800" b="1" dirty="0" smtClean="0">
              <a:solidFill>
                <a:schemeClr val="bg1"/>
              </a:solidFill>
            </a:endParaRPr>
          </a:p>
        </p:txBody>
      </p:sp>
    </p:spTree>
    <p:extLst>
      <p:ext uri="{BB962C8B-B14F-4D97-AF65-F5344CB8AC3E}">
        <p14:creationId xmlns:p14="http://schemas.microsoft.com/office/powerpoint/2010/main" val="1864767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538" name="Rectangle 2"/>
          <p:cNvSpPr>
            <a:spLocks noGrp="1" noChangeArrowheads="1"/>
          </p:cNvSpPr>
          <p:nvPr>
            <p:ph type="title"/>
          </p:nvPr>
        </p:nvSpPr>
        <p:spPr>
          <a:xfrm>
            <a:off x="1619672" y="619473"/>
            <a:ext cx="5967413" cy="649287"/>
          </a:xfrm>
        </p:spPr>
        <p:txBody>
          <a:bodyPr/>
          <a:lstStyle/>
          <a:p>
            <a:pPr eaLnBrk="1" hangingPunct="1">
              <a:defRPr/>
            </a:pPr>
            <a:r>
              <a:rPr lang="es-ES_tradnl" sz="2800" dirty="0" smtClean="0">
                <a:cs typeface="+mj-cs"/>
              </a:rPr>
              <a:t>GW </a:t>
            </a:r>
            <a:r>
              <a:rPr lang="es-ES_tradnl" sz="2800" dirty="0" err="1" smtClean="0">
                <a:cs typeface="+mj-cs"/>
              </a:rPr>
              <a:t>sources</a:t>
            </a:r>
            <a:r>
              <a:rPr lang="es-ES_tradnl" sz="2800" dirty="0" smtClean="0">
                <a:cs typeface="+mj-cs"/>
              </a:rPr>
              <a:t> and </a:t>
            </a:r>
            <a:r>
              <a:rPr lang="es-ES_tradnl" sz="2800" dirty="0" err="1" smtClean="0">
                <a:cs typeface="+mj-cs"/>
              </a:rPr>
              <a:t>methods</a:t>
            </a:r>
            <a:endParaRPr lang="es-ES_tradnl" sz="2000" dirty="0" smtClean="0">
              <a:cs typeface="+mj-cs"/>
            </a:endParaRPr>
          </a:p>
        </p:txBody>
      </p:sp>
      <p:grpSp>
        <p:nvGrpSpPr>
          <p:cNvPr id="55299" name="Group 5"/>
          <p:cNvGrpSpPr>
            <a:grpSpLocks/>
          </p:cNvGrpSpPr>
          <p:nvPr/>
        </p:nvGrpSpPr>
        <p:grpSpPr bwMode="auto">
          <a:xfrm>
            <a:off x="1692275" y="1196975"/>
            <a:ext cx="3887788" cy="1439863"/>
            <a:chOff x="158" y="754"/>
            <a:chExt cx="3094" cy="1421"/>
          </a:xfrm>
        </p:grpSpPr>
        <p:sp>
          <p:nvSpPr>
            <p:cNvPr id="1473542" name="Text Box 6"/>
            <p:cNvSpPr txBox="1">
              <a:spLocks noChangeArrowheads="1"/>
            </p:cNvSpPr>
            <p:nvPr/>
          </p:nvSpPr>
          <p:spPr bwMode="auto">
            <a:xfrm>
              <a:off x="158" y="1862"/>
              <a:ext cx="3094" cy="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buFontTx/>
                <a:buNone/>
                <a:defRPr/>
              </a:pPr>
              <a:r>
                <a:rPr lang="en-US" sz="1200">
                  <a:latin typeface="Tahoma" charset="0"/>
                  <a:cs typeface="+mn-cs"/>
                </a:rPr>
                <a:t>Supernovae, BH/NS formation</a:t>
              </a:r>
              <a:endParaRPr lang="en-US" sz="1400">
                <a:cs typeface="+mn-cs"/>
              </a:endParaRPr>
            </a:p>
          </p:txBody>
        </p:sp>
        <p:grpSp>
          <p:nvGrpSpPr>
            <p:cNvPr id="55338" name="Group 7"/>
            <p:cNvGrpSpPr>
              <a:grpSpLocks/>
            </p:cNvGrpSpPr>
            <p:nvPr/>
          </p:nvGrpSpPr>
          <p:grpSpPr bwMode="auto">
            <a:xfrm>
              <a:off x="354" y="754"/>
              <a:ext cx="2844" cy="1111"/>
              <a:chOff x="113" y="746"/>
              <a:chExt cx="2948" cy="1187"/>
            </a:xfrm>
          </p:grpSpPr>
          <p:graphicFrame>
            <p:nvGraphicFramePr>
              <p:cNvPr id="55339" name="Object 8"/>
              <p:cNvGraphicFramePr>
                <a:graphicFrameLocks noChangeAspect="1"/>
              </p:cNvGraphicFramePr>
              <p:nvPr/>
            </p:nvGraphicFramePr>
            <p:xfrm>
              <a:off x="113" y="746"/>
              <a:ext cx="1968" cy="1187"/>
            </p:xfrm>
            <a:graphic>
              <a:graphicData uri="http://schemas.openxmlformats.org/presentationml/2006/ole">
                <mc:AlternateContent xmlns:mc="http://schemas.openxmlformats.org/markup-compatibility/2006">
                  <mc:Choice xmlns:v="urn:schemas-microsoft-com:vml" Requires="v">
                    <p:oleObj spid="_x0000_s1493" name="Clip" r:id="rId4" imgW="8095238" imgH="5714286" progId="MS_ClipArt_Gallery.2">
                      <p:embed/>
                    </p:oleObj>
                  </mc:Choice>
                  <mc:Fallback>
                    <p:oleObj name="Clip" r:id="rId4" imgW="8095238" imgH="5714286"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 y="746"/>
                            <a:ext cx="1968" cy="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473545" name="Picture 9" descr="sn1987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754"/>
                <a:ext cx="997" cy="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grpSp>
      </p:grpSp>
      <p:grpSp>
        <p:nvGrpSpPr>
          <p:cNvPr id="55300" name="Group 10"/>
          <p:cNvGrpSpPr>
            <a:grpSpLocks/>
          </p:cNvGrpSpPr>
          <p:nvPr/>
        </p:nvGrpSpPr>
        <p:grpSpPr bwMode="auto">
          <a:xfrm>
            <a:off x="7092950" y="1143000"/>
            <a:ext cx="1927225" cy="1422400"/>
            <a:chOff x="3747" y="2296"/>
            <a:chExt cx="2323" cy="1812"/>
          </a:xfrm>
        </p:grpSpPr>
        <p:pic>
          <p:nvPicPr>
            <p:cNvPr id="1473547" name="Picture 11" descr="CMBskymapBall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1" y="2296"/>
              <a:ext cx="1496" cy="139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1473548" name="Text Box 12"/>
            <p:cNvSpPr txBox="1">
              <a:spLocks noChangeArrowheads="1"/>
            </p:cNvSpPr>
            <p:nvPr/>
          </p:nvSpPr>
          <p:spPr bwMode="auto">
            <a:xfrm>
              <a:off x="3747" y="3758"/>
              <a:ext cx="2323" cy="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eaLnBrk="0" hangingPunct="0">
                <a:spcBef>
                  <a:spcPct val="0"/>
                </a:spcBef>
                <a:buFontTx/>
                <a:buNone/>
                <a:defRPr/>
              </a:pPr>
              <a:r>
                <a:rPr lang="en-US" sz="1200">
                  <a:latin typeface="Tahoma" charset="0"/>
                  <a:cs typeface="+mn-cs"/>
                </a:rPr>
                <a:t>Stochastic background</a:t>
              </a:r>
              <a:endParaRPr lang="en-GB" sz="1600">
                <a:latin typeface="Tahoma" charset="0"/>
                <a:cs typeface="+mn-cs"/>
              </a:endParaRPr>
            </a:p>
          </p:txBody>
        </p:sp>
      </p:grpSp>
      <p:grpSp>
        <p:nvGrpSpPr>
          <p:cNvPr id="55301" name="Group 13"/>
          <p:cNvGrpSpPr>
            <a:grpSpLocks/>
          </p:cNvGrpSpPr>
          <p:nvPr/>
        </p:nvGrpSpPr>
        <p:grpSpPr bwMode="auto">
          <a:xfrm>
            <a:off x="250825" y="2852737"/>
            <a:ext cx="1600200" cy="1942044"/>
            <a:chOff x="612" y="2568"/>
            <a:chExt cx="1769" cy="1766"/>
          </a:xfrm>
        </p:grpSpPr>
        <p:graphicFrame>
          <p:nvGraphicFramePr>
            <p:cNvPr id="55333" name="Object 14"/>
            <p:cNvGraphicFramePr>
              <a:graphicFrameLocks noChangeAspect="1"/>
            </p:cNvGraphicFramePr>
            <p:nvPr/>
          </p:nvGraphicFramePr>
          <p:xfrm>
            <a:off x="612" y="2568"/>
            <a:ext cx="1728" cy="1134"/>
          </p:xfrm>
          <a:graphic>
            <a:graphicData uri="http://schemas.openxmlformats.org/presentationml/2006/ole">
              <mc:AlternateContent xmlns:mc="http://schemas.openxmlformats.org/markup-compatibility/2006">
                <mc:Choice xmlns:v="urn:schemas-microsoft-com:vml" Requires="v">
                  <p:oleObj spid="_x0000_s1494" name="Clip" r:id="rId8" imgW="7619048" imgH="5000000" progId="MS_ClipArt_Gallery.2">
                    <p:embed/>
                  </p:oleObj>
                </mc:Choice>
                <mc:Fallback>
                  <p:oleObj name="Clip" r:id="rId8" imgW="7619048" imgH="5000000" progId="MS_ClipArt_Gallery.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 y="2568"/>
                          <a:ext cx="1728" cy="1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73551" name="Text Box 15"/>
            <p:cNvSpPr txBox="1">
              <a:spLocks noChangeArrowheads="1"/>
            </p:cNvSpPr>
            <p:nvPr/>
          </p:nvSpPr>
          <p:spPr bwMode="auto">
            <a:xfrm>
              <a:off x="612" y="3662"/>
              <a:ext cx="1769"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buFontTx/>
                <a:buNone/>
                <a:defRPr/>
              </a:pPr>
              <a:r>
                <a:rPr lang="en-US" sz="1400">
                  <a:latin typeface="Tahoma" charset="0"/>
                  <a:cs typeface="+mn-cs"/>
                </a:rPr>
                <a:t>Spinning NS </a:t>
              </a:r>
            </a:p>
            <a:p>
              <a:pPr eaLnBrk="0" hangingPunct="0">
                <a:spcBef>
                  <a:spcPct val="0"/>
                </a:spcBef>
                <a:buFontTx/>
                <a:buNone/>
                <a:defRPr/>
              </a:pPr>
              <a:r>
                <a:rPr lang="en-US" sz="1400">
                  <a:latin typeface="Tahoma" charset="0"/>
                  <a:cs typeface="+mn-cs"/>
                </a:rPr>
                <a:t>in X-ray binaries</a:t>
              </a:r>
              <a:endParaRPr lang="en-US" sz="1800">
                <a:cs typeface="+mn-cs"/>
              </a:endParaRPr>
            </a:p>
          </p:txBody>
        </p:sp>
      </p:grpSp>
      <p:pic>
        <p:nvPicPr>
          <p:cNvPr id="55302" name="Picture 16" descr="fig0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1125538"/>
            <a:ext cx="15859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3" name="Group 17"/>
          <p:cNvGrpSpPr>
            <a:grpSpLocks/>
          </p:cNvGrpSpPr>
          <p:nvPr/>
        </p:nvGrpSpPr>
        <p:grpSpPr bwMode="auto">
          <a:xfrm>
            <a:off x="310759" y="4581525"/>
            <a:ext cx="1345004" cy="1510469"/>
            <a:chOff x="-406" y="734"/>
            <a:chExt cx="2705" cy="2543"/>
          </a:xfrm>
        </p:grpSpPr>
        <p:pic>
          <p:nvPicPr>
            <p:cNvPr id="55331" name="Picture 18" descr="wobbling"/>
            <p:cNvPicPr>
              <a:picLocks noChangeAspect="1" noChangeArrowheads="1"/>
            </p:cNvPicPr>
            <p:nvPr/>
          </p:nvPicPr>
          <p:blipFill>
            <a:blip r:embed="rId11">
              <a:extLst>
                <a:ext uri="{28A0092B-C50C-407E-A947-70E740481C1C}">
                  <a14:useLocalDpi xmlns:a14="http://schemas.microsoft.com/office/drawing/2010/main" val="0"/>
                </a:ext>
              </a:extLst>
            </a:blip>
            <a:srcRect l="22737" b="3302"/>
            <a:stretch>
              <a:fillRect/>
            </a:stretch>
          </p:blipFill>
          <p:spPr bwMode="auto">
            <a:xfrm>
              <a:off x="0" y="734"/>
              <a:ext cx="2299" cy="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pic>
        <p:sp>
          <p:nvSpPr>
            <p:cNvPr id="1473555" name="Text Box 19"/>
            <p:cNvSpPr txBox="1">
              <a:spLocks noChangeArrowheads="1"/>
            </p:cNvSpPr>
            <p:nvPr/>
          </p:nvSpPr>
          <p:spPr bwMode="auto">
            <a:xfrm>
              <a:off x="-406" y="2759"/>
              <a:ext cx="2615" cy="518"/>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spcBef>
                  <a:spcPct val="0"/>
                </a:spcBef>
                <a:buFontTx/>
                <a:buNone/>
                <a:defRPr/>
              </a:pPr>
              <a:r>
                <a:rPr lang="en-US" sz="1400">
                  <a:solidFill>
                    <a:srgbClr val="CC0000"/>
                  </a:solidFill>
                  <a:latin typeface="Helvetica" charset="0"/>
                  <a:cs typeface="+mn-cs"/>
                </a:rPr>
                <a:t>Wobbling NS</a:t>
              </a:r>
            </a:p>
          </p:txBody>
        </p:sp>
      </p:grpSp>
      <p:grpSp>
        <p:nvGrpSpPr>
          <p:cNvPr id="55304" name="Group 20"/>
          <p:cNvGrpSpPr>
            <a:grpSpLocks/>
          </p:cNvGrpSpPr>
          <p:nvPr/>
        </p:nvGrpSpPr>
        <p:grpSpPr bwMode="auto">
          <a:xfrm>
            <a:off x="5484813" y="1223963"/>
            <a:ext cx="1895475" cy="1412875"/>
            <a:chOff x="1936" y="754"/>
            <a:chExt cx="2115" cy="1698"/>
          </a:xfrm>
        </p:grpSpPr>
        <p:pic>
          <p:nvPicPr>
            <p:cNvPr id="1473557" name="Picture 21" descr="den-x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42" y="754"/>
              <a:ext cx="1376" cy="133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1473558" name="Text Box 22"/>
            <p:cNvSpPr txBox="1">
              <a:spLocks noChangeArrowheads="1"/>
            </p:cNvSpPr>
            <p:nvPr/>
          </p:nvSpPr>
          <p:spPr bwMode="auto">
            <a:xfrm>
              <a:off x="1936" y="2048"/>
              <a:ext cx="211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eaLnBrk="0" hangingPunct="0">
                <a:spcBef>
                  <a:spcPct val="0"/>
                </a:spcBef>
                <a:buFontTx/>
                <a:buNone/>
                <a:defRPr/>
              </a:pPr>
              <a:r>
                <a:rPr lang="en-US" sz="1200">
                  <a:latin typeface="Tahoma" charset="0"/>
                  <a:cs typeface="+mn-cs"/>
                </a:rPr>
                <a:t>BH and NS Binaries</a:t>
              </a:r>
              <a:r>
                <a:rPr lang="en-US" sz="1600">
                  <a:latin typeface="Tahoma" charset="0"/>
                  <a:cs typeface="+mn-cs"/>
                </a:rPr>
                <a:t>    </a:t>
              </a:r>
              <a:endParaRPr kumimoji="1" lang="en-GB" sz="1600">
                <a:effectLst>
                  <a:outerShdw blurRad="38100" dist="38100" dir="2700000" algn="tl">
                    <a:srgbClr val="DDDDDD"/>
                  </a:outerShdw>
                </a:effectLst>
                <a:latin typeface="Tahoma" charset="0"/>
                <a:cs typeface="+mn-cs"/>
              </a:endParaRPr>
            </a:p>
          </p:txBody>
        </p:sp>
      </p:grpSp>
      <p:grpSp>
        <p:nvGrpSpPr>
          <p:cNvPr id="55305" name="Group 23"/>
          <p:cNvGrpSpPr>
            <a:grpSpLocks/>
          </p:cNvGrpSpPr>
          <p:nvPr/>
        </p:nvGrpSpPr>
        <p:grpSpPr bwMode="auto">
          <a:xfrm>
            <a:off x="2349500" y="2924175"/>
            <a:ext cx="6254750" cy="3417888"/>
            <a:chOff x="872" y="688"/>
            <a:chExt cx="4704" cy="2840"/>
          </a:xfrm>
        </p:grpSpPr>
        <p:sp>
          <p:nvSpPr>
            <p:cNvPr id="1473560" name="AutoShape 24"/>
            <p:cNvSpPr>
              <a:spLocks noChangeArrowheads="1"/>
            </p:cNvSpPr>
            <p:nvPr/>
          </p:nvSpPr>
          <p:spPr bwMode="auto">
            <a:xfrm>
              <a:off x="872" y="688"/>
              <a:ext cx="4704" cy="2840"/>
            </a:xfrm>
            <a:prstGeom prst="roundRect">
              <a:avLst>
                <a:gd name="adj" fmla="val 16667"/>
              </a:avLst>
            </a:prstGeom>
            <a:solidFill>
              <a:srgbClr val="C8AF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sz="3200">
                <a:cs typeface="+mn-cs"/>
              </a:endParaRPr>
            </a:p>
          </p:txBody>
        </p:sp>
        <p:sp>
          <p:nvSpPr>
            <p:cNvPr id="1473561" name="Line 25"/>
            <p:cNvSpPr>
              <a:spLocks noChangeShapeType="1"/>
            </p:cNvSpPr>
            <p:nvPr/>
          </p:nvSpPr>
          <p:spPr bwMode="auto">
            <a:xfrm>
              <a:off x="1944" y="856"/>
              <a:ext cx="0" cy="2538"/>
            </a:xfrm>
            <a:prstGeom prst="line">
              <a:avLst/>
            </a:prstGeom>
            <a:noFill/>
            <a:ln w="28575">
              <a:solidFill>
                <a:schemeClr val="accent2"/>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s-ES" sz="3200">
                <a:cs typeface="+mn-cs"/>
              </a:endParaRPr>
            </a:p>
          </p:txBody>
        </p:sp>
        <p:sp>
          <p:nvSpPr>
            <p:cNvPr id="1473562" name="Line 26"/>
            <p:cNvSpPr>
              <a:spLocks noChangeShapeType="1"/>
            </p:cNvSpPr>
            <p:nvPr/>
          </p:nvSpPr>
          <p:spPr bwMode="auto">
            <a:xfrm>
              <a:off x="3616" y="848"/>
              <a:ext cx="0" cy="2538"/>
            </a:xfrm>
            <a:prstGeom prst="line">
              <a:avLst/>
            </a:prstGeom>
            <a:noFill/>
            <a:ln w="28575">
              <a:solidFill>
                <a:schemeClr val="accent2"/>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s-ES" sz="3200">
                <a:cs typeface="+mn-cs"/>
              </a:endParaRPr>
            </a:p>
          </p:txBody>
        </p:sp>
        <p:sp>
          <p:nvSpPr>
            <p:cNvPr id="1473563" name="Line 27"/>
            <p:cNvSpPr>
              <a:spLocks noChangeShapeType="1"/>
            </p:cNvSpPr>
            <p:nvPr/>
          </p:nvSpPr>
          <p:spPr bwMode="auto">
            <a:xfrm rot="-5400000">
              <a:off x="3220" y="-947"/>
              <a:ext cx="0" cy="4400"/>
            </a:xfrm>
            <a:prstGeom prst="line">
              <a:avLst/>
            </a:prstGeom>
            <a:noFill/>
            <a:ln w="28575">
              <a:solidFill>
                <a:schemeClr val="accent2"/>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s-ES" sz="3200">
                <a:cs typeface="+mn-cs"/>
              </a:endParaRPr>
            </a:p>
          </p:txBody>
        </p:sp>
        <p:sp>
          <p:nvSpPr>
            <p:cNvPr id="1473564" name="Line 28"/>
            <p:cNvSpPr>
              <a:spLocks noChangeShapeType="1"/>
            </p:cNvSpPr>
            <p:nvPr/>
          </p:nvSpPr>
          <p:spPr bwMode="auto">
            <a:xfrm rot="-5400000">
              <a:off x="3240" y="180"/>
              <a:ext cx="0" cy="4420"/>
            </a:xfrm>
            <a:prstGeom prst="line">
              <a:avLst/>
            </a:prstGeom>
            <a:noFill/>
            <a:ln w="28575">
              <a:solidFill>
                <a:schemeClr val="accent2"/>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s-ES" sz="3200">
                <a:cs typeface="+mn-cs"/>
              </a:endParaRPr>
            </a:p>
          </p:txBody>
        </p:sp>
        <p:sp>
          <p:nvSpPr>
            <p:cNvPr id="1473565" name="Text Box 29"/>
            <p:cNvSpPr txBox="1">
              <a:spLocks noChangeArrowheads="1"/>
            </p:cNvSpPr>
            <p:nvPr/>
          </p:nvSpPr>
          <p:spPr bwMode="auto">
            <a:xfrm>
              <a:off x="2024" y="931"/>
              <a:ext cx="1545"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FontTx/>
                <a:buNone/>
                <a:defRPr/>
              </a:pPr>
              <a:r>
                <a:rPr lang="ca-ES" sz="1400" b="0">
                  <a:latin typeface="Arial" charset="0"/>
                  <a:cs typeface="Arial" charset="0"/>
                </a:rPr>
                <a:t>Long duration</a:t>
              </a:r>
              <a:endParaRPr lang="ca-ES" sz="1800" b="0">
                <a:latin typeface="Arial" charset="0"/>
                <a:cs typeface="Arial" charset="0"/>
              </a:endParaRPr>
            </a:p>
          </p:txBody>
        </p:sp>
        <p:sp>
          <p:nvSpPr>
            <p:cNvPr id="1473566" name="Text Box 30"/>
            <p:cNvSpPr txBox="1">
              <a:spLocks noChangeArrowheads="1"/>
            </p:cNvSpPr>
            <p:nvPr/>
          </p:nvSpPr>
          <p:spPr bwMode="auto">
            <a:xfrm>
              <a:off x="3697" y="931"/>
              <a:ext cx="1544"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FontTx/>
                <a:buNone/>
                <a:defRPr/>
              </a:pPr>
              <a:r>
                <a:rPr lang="ca-ES" sz="1400" b="0">
                  <a:latin typeface="Arial" charset="0"/>
                  <a:cs typeface="Arial" charset="0"/>
                </a:rPr>
                <a:t>Short duration</a:t>
              </a:r>
              <a:endParaRPr lang="ca-ES" sz="1800" b="0">
                <a:latin typeface="Arial" charset="0"/>
                <a:cs typeface="Arial" charset="0"/>
              </a:endParaRPr>
            </a:p>
          </p:txBody>
        </p:sp>
        <p:sp>
          <p:nvSpPr>
            <p:cNvPr id="1473567" name="Text Box 31"/>
            <p:cNvSpPr txBox="1">
              <a:spLocks noChangeArrowheads="1"/>
            </p:cNvSpPr>
            <p:nvPr/>
          </p:nvSpPr>
          <p:spPr bwMode="auto">
            <a:xfrm>
              <a:off x="2705" y="1490"/>
              <a:ext cx="864"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0" hangingPunct="0">
                <a:spcBef>
                  <a:spcPct val="0"/>
                </a:spcBef>
                <a:buFontTx/>
                <a:buNone/>
                <a:defRPr/>
              </a:pPr>
              <a:r>
                <a:rPr lang="en-US" sz="1800">
                  <a:solidFill>
                    <a:schemeClr val="tx2"/>
                  </a:solidFill>
                  <a:cs typeface="Arial" charset="0"/>
                </a:rPr>
                <a:t>CW</a:t>
              </a:r>
              <a:endParaRPr lang="en-US" sz="1000" b="0">
                <a:solidFill>
                  <a:schemeClr val="tx2"/>
                </a:solidFill>
                <a:cs typeface="Arial" charset="0"/>
              </a:endParaRPr>
            </a:p>
          </p:txBody>
        </p:sp>
        <p:pic>
          <p:nvPicPr>
            <p:cNvPr id="55314" name="Picture 32" descr="crabpurplemedrez"/>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32" y="1336"/>
              <a:ext cx="696" cy="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33" descr="sin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6" y="2048"/>
              <a:ext cx="137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3570" name="Text Box 34"/>
            <p:cNvSpPr txBox="1">
              <a:spLocks noChangeArrowheads="1"/>
            </p:cNvSpPr>
            <p:nvPr/>
          </p:nvSpPr>
          <p:spPr bwMode="auto">
            <a:xfrm>
              <a:off x="2350" y="2333"/>
              <a:ext cx="139"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spcBef>
                  <a:spcPct val="0"/>
                </a:spcBef>
                <a:buFontTx/>
                <a:buNone/>
                <a:defRPr/>
              </a:pPr>
              <a:endParaRPr lang="ca-ES" b="0">
                <a:solidFill>
                  <a:schemeClr val="tx1"/>
                </a:solidFill>
                <a:cs typeface="Arial" charset="0"/>
              </a:endParaRPr>
            </a:p>
          </p:txBody>
        </p:sp>
        <p:pic>
          <p:nvPicPr>
            <p:cNvPr id="55317" name="Picture 35" descr="BinaryPulsarThumbnai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13" y="1339"/>
              <a:ext cx="844"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8" name="Picture 36" descr="strainAm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32" y="1347"/>
              <a:ext cx="792" cy="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3573" name="Text Box 37"/>
            <p:cNvSpPr txBox="1">
              <a:spLocks noChangeArrowheads="1"/>
            </p:cNvSpPr>
            <p:nvPr/>
          </p:nvSpPr>
          <p:spPr bwMode="auto">
            <a:xfrm>
              <a:off x="4879" y="1638"/>
              <a:ext cx="505" cy="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spcBef>
                  <a:spcPct val="0"/>
                </a:spcBef>
                <a:buFontTx/>
                <a:buNone/>
                <a:defRPr/>
              </a:pPr>
              <a:endParaRPr lang="en-US" sz="1800">
                <a:solidFill>
                  <a:schemeClr val="tx2"/>
                </a:solidFill>
                <a:cs typeface="Arial" charset="0"/>
              </a:endParaRPr>
            </a:p>
            <a:p>
              <a:pPr algn="l" eaLnBrk="0" hangingPunct="0">
                <a:spcBef>
                  <a:spcPct val="0"/>
                </a:spcBef>
                <a:buFontTx/>
                <a:buNone/>
                <a:defRPr/>
              </a:pPr>
              <a:r>
                <a:rPr lang="en-US" sz="1800">
                  <a:solidFill>
                    <a:schemeClr val="tx2"/>
                  </a:solidFill>
                  <a:cs typeface="Arial" charset="0"/>
                </a:rPr>
                <a:t>CBC</a:t>
              </a:r>
              <a:endParaRPr lang="en-US" sz="1800" b="0">
                <a:solidFill>
                  <a:schemeClr val="tx1"/>
                </a:solidFill>
                <a:cs typeface="Arial" charset="0"/>
              </a:endParaRPr>
            </a:p>
          </p:txBody>
        </p:sp>
        <p:pic>
          <p:nvPicPr>
            <p:cNvPr id="55320" name="Picture 38" descr="rando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40" y="2926"/>
              <a:ext cx="1126"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1" name="Picture 39" descr="300px-WMAP"/>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00" y="2438"/>
              <a:ext cx="753"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3576" name="Text Box 40"/>
            <p:cNvSpPr txBox="1">
              <a:spLocks noChangeArrowheads="1"/>
            </p:cNvSpPr>
            <p:nvPr/>
          </p:nvSpPr>
          <p:spPr bwMode="auto">
            <a:xfrm>
              <a:off x="2779" y="2192"/>
              <a:ext cx="139"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spcBef>
                  <a:spcPct val="0"/>
                </a:spcBef>
                <a:buFontTx/>
                <a:buNone/>
                <a:defRPr/>
              </a:pPr>
              <a:endParaRPr lang="en-US" b="0">
                <a:solidFill>
                  <a:schemeClr val="tx1"/>
                </a:solidFill>
                <a:cs typeface="Arial" charset="0"/>
              </a:endParaRPr>
            </a:p>
          </p:txBody>
        </p:sp>
        <p:pic>
          <p:nvPicPr>
            <p:cNvPr id="55323" name="Picture 41" descr="supernova_zoo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96" y="2418"/>
              <a:ext cx="693"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4" name="Picture 42" descr="ZM1"/>
            <p:cNvPicPr>
              <a:picLocks noChangeAspect="1" noChangeArrowheads="1"/>
            </p:cNvPicPr>
            <p:nvPr/>
          </p:nvPicPr>
          <p:blipFill>
            <a:blip r:embed="rId20">
              <a:extLst>
                <a:ext uri="{28A0092B-C50C-407E-A947-70E740481C1C}">
                  <a14:useLocalDpi xmlns:a14="http://schemas.microsoft.com/office/drawing/2010/main" val="0"/>
                </a:ext>
              </a:extLst>
            </a:blip>
            <a:srcRect b="49417"/>
            <a:stretch>
              <a:fillRect/>
            </a:stretch>
          </p:blipFill>
          <p:spPr bwMode="auto">
            <a:xfrm>
              <a:off x="3928" y="2938"/>
              <a:ext cx="1152"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3579" name="Rectangle 43"/>
            <p:cNvSpPr>
              <a:spLocks noChangeArrowheads="1"/>
            </p:cNvSpPr>
            <p:nvPr/>
          </p:nvSpPr>
          <p:spPr bwMode="auto">
            <a:xfrm>
              <a:off x="4450" y="2281"/>
              <a:ext cx="139"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spcBef>
                  <a:spcPct val="0"/>
                </a:spcBef>
                <a:buFontTx/>
                <a:buNone/>
                <a:defRPr/>
              </a:pPr>
              <a:endParaRPr lang="en-US" sz="1400" b="0">
                <a:solidFill>
                  <a:schemeClr val="tx2"/>
                </a:solidFill>
                <a:latin typeface="Arial" charset="0"/>
                <a:cs typeface="Arial" charset="0"/>
              </a:endParaRPr>
            </a:p>
          </p:txBody>
        </p:sp>
        <p:sp>
          <p:nvSpPr>
            <p:cNvPr id="1473580" name="Text Box 44"/>
            <p:cNvSpPr txBox="1">
              <a:spLocks noChangeArrowheads="1"/>
            </p:cNvSpPr>
            <p:nvPr/>
          </p:nvSpPr>
          <p:spPr bwMode="auto">
            <a:xfrm>
              <a:off x="4714" y="2701"/>
              <a:ext cx="139"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spcBef>
                  <a:spcPct val="0"/>
                </a:spcBef>
                <a:buFontTx/>
                <a:buNone/>
                <a:defRPr/>
              </a:pPr>
              <a:endParaRPr lang="en-US" sz="1600" b="0" dirty="0">
                <a:solidFill>
                  <a:schemeClr val="tx1"/>
                </a:solidFill>
                <a:cs typeface="Arial" charset="0"/>
              </a:endParaRPr>
            </a:p>
          </p:txBody>
        </p:sp>
        <p:sp>
          <p:nvSpPr>
            <p:cNvPr id="1473581" name="Text Box 45"/>
            <p:cNvSpPr txBox="1">
              <a:spLocks noChangeArrowheads="1"/>
            </p:cNvSpPr>
            <p:nvPr/>
          </p:nvSpPr>
          <p:spPr bwMode="auto">
            <a:xfrm>
              <a:off x="984" y="1482"/>
              <a:ext cx="1114"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FontTx/>
                <a:buNone/>
                <a:defRPr/>
              </a:pPr>
              <a:r>
                <a:rPr lang="ca-ES" sz="1200" b="0" dirty="0" err="1">
                  <a:latin typeface="Arial" charset="0"/>
                  <a:cs typeface="Arial" charset="0"/>
                </a:rPr>
                <a:t>Matched</a:t>
              </a:r>
              <a:r>
                <a:rPr lang="ca-ES" sz="1200" b="0" dirty="0">
                  <a:latin typeface="Arial" charset="0"/>
                  <a:cs typeface="Arial" charset="0"/>
                </a:rPr>
                <a:t> </a:t>
              </a:r>
              <a:r>
                <a:rPr lang="ca-ES" sz="1200" b="0" dirty="0" err="1">
                  <a:latin typeface="Arial" charset="0"/>
                  <a:cs typeface="Arial" charset="0"/>
                </a:rPr>
                <a:t>filter</a:t>
              </a:r>
              <a:endParaRPr lang="ca-ES" sz="2000" b="0" dirty="0">
                <a:latin typeface="Arial" charset="0"/>
                <a:cs typeface="Arial" charset="0"/>
              </a:endParaRPr>
            </a:p>
          </p:txBody>
        </p:sp>
        <p:sp>
          <p:nvSpPr>
            <p:cNvPr id="1473582" name="Text Box 46"/>
            <p:cNvSpPr txBox="1">
              <a:spLocks noChangeArrowheads="1"/>
            </p:cNvSpPr>
            <p:nvPr/>
          </p:nvSpPr>
          <p:spPr bwMode="auto">
            <a:xfrm>
              <a:off x="907" y="2585"/>
              <a:ext cx="110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FontTx/>
                <a:buNone/>
                <a:defRPr/>
              </a:pPr>
              <a:r>
                <a:rPr lang="ca-ES" sz="1200" b="0" dirty="0" err="1">
                  <a:latin typeface="Arial" charset="0"/>
                  <a:cs typeface="Arial" charset="0"/>
                </a:rPr>
                <a:t>Template-less</a:t>
              </a:r>
              <a:r>
                <a:rPr lang="ca-ES" sz="1200" b="0" dirty="0">
                  <a:latin typeface="Arial" charset="0"/>
                  <a:cs typeface="Arial" charset="0"/>
                </a:rPr>
                <a:t> </a:t>
              </a:r>
              <a:r>
                <a:rPr lang="ca-ES" sz="1200" b="0" dirty="0" err="1">
                  <a:latin typeface="Arial" charset="0"/>
                  <a:cs typeface="Arial" charset="0"/>
                </a:rPr>
                <a:t>methods</a:t>
              </a:r>
              <a:endParaRPr lang="ca-ES" sz="2000" b="0" dirty="0">
                <a:latin typeface="Arial" charset="0"/>
                <a:cs typeface="Arial" charset="0"/>
              </a:endParaRPr>
            </a:p>
          </p:txBody>
        </p:sp>
      </p:grpSp>
      <p:sp>
        <p:nvSpPr>
          <p:cNvPr id="46"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10</a:t>
            </a:fld>
            <a:endParaRPr lang="en-US" sz="1600" dirty="0">
              <a:latin typeface="+mn-lt"/>
            </a:endParaRPr>
          </a:p>
        </p:txBody>
      </p:sp>
    </p:spTree>
    <p:extLst>
      <p:ext uri="{BB962C8B-B14F-4D97-AF65-F5344CB8AC3E}">
        <p14:creationId xmlns:p14="http://schemas.microsoft.com/office/powerpoint/2010/main" val="30262932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Rectangle 2"/>
          <p:cNvSpPr>
            <a:spLocks noGrp="1" noChangeArrowheads="1"/>
          </p:cNvSpPr>
          <p:nvPr>
            <p:ph type="title"/>
          </p:nvPr>
        </p:nvSpPr>
        <p:spPr>
          <a:xfrm>
            <a:off x="1475656" y="620688"/>
            <a:ext cx="6400800" cy="649287"/>
          </a:xfrm>
        </p:spPr>
        <p:txBody>
          <a:bodyPr/>
          <a:lstStyle/>
          <a:p>
            <a:r>
              <a:rPr lang="en-US" dirty="0"/>
              <a:t>Coherent detection methods</a:t>
            </a:r>
            <a:endParaRPr lang="es-ES" dirty="0"/>
          </a:p>
        </p:txBody>
      </p:sp>
      <p:sp>
        <p:nvSpPr>
          <p:cNvPr id="1096707" name="Rectangle 3"/>
          <p:cNvSpPr>
            <a:spLocks noGrp="1" noChangeArrowheads="1"/>
          </p:cNvSpPr>
          <p:nvPr>
            <p:ph type="body" sz="half" idx="1"/>
          </p:nvPr>
        </p:nvSpPr>
        <p:spPr>
          <a:xfrm>
            <a:off x="323850" y="1887538"/>
            <a:ext cx="4089400" cy="4349750"/>
          </a:xfrm>
          <a:solidFill>
            <a:srgbClr val="FFFF99"/>
          </a:solidFill>
        </p:spPr>
        <p:txBody>
          <a:bodyPr/>
          <a:lstStyle/>
          <a:p>
            <a:pPr algn="ctr">
              <a:lnSpc>
                <a:spcPct val="80000"/>
              </a:lnSpc>
              <a:buFontTx/>
              <a:buNone/>
            </a:pPr>
            <a:r>
              <a:rPr lang="en-US" sz="2000" b="1" u="sng">
                <a:solidFill>
                  <a:srgbClr val="FF3300"/>
                </a:solidFill>
                <a:latin typeface="Arial" charset="0"/>
              </a:rPr>
              <a:t>Frequency domain</a:t>
            </a:r>
            <a:endParaRPr lang="en-US" sz="2000" b="1">
              <a:solidFill>
                <a:srgbClr val="0331B3"/>
              </a:solidFill>
              <a:latin typeface="Arial" charset="0"/>
            </a:endParaRPr>
          </a:p>
          <a:p>
            <a:pPr algn="ctr">
              <a:lnSpc>
                <a:spcPct val="80000"/>
              </a:lnSpc>
              <a:buFontTx/>
              <a:buNone/>
            </a:pPr>
            <a:r>
              <a:rPr lang="en-US" sz="1200">
                <a:latin typeface="Arial" charset="0"/>
              </a:rPr>
              <a:t>Conceived as a module in a hierarchical search </a:t>
            </a:r>
          </a:p>
          <a:p>
            <a:pPr>
              <a:lnSpc>
                <a:spcPct val="80000"/>
              </a:lnSpc>
            </a:pPr>
            <a:endParaRPr lang="en-US" sz="1200">
              <a:latin typeface="Arial" charset="0"/>
            </a:endParaRPr>
          </a:p>
          <a:p>
            <a:pPr>
              <a:lnSpc>
                <a:spcPct val="80000"/>
              </a:lnSpc>
            </a:pPr>
            <a:r>
              <a:rPr lang="en-US" sz="1800" b="1">
                <a:latin typeface="Arial" charset="0"/>
              </a:rPr>
              <a:t>Matched filtering techniques. Aimed at computing a detection statistic.</a:t>
            </a:r>
          </a:p>
          <a:p>
            <a:pPr>
              <a:lnSpc>
                <a:spcPct val="80000"/>
              </a:lnSpc>
              <a:buFontTx/>
              <a:buNone/>
            </a:pPr>
            <a:r>
              <a:rPr lang="en-US" sz="1400">
                <a:latin typeface="Arial" charset="0"/>
              </a:rPr>
              <a:t>	These methods have been implemented in the frequency domain (although this is not necessary) and are very computationally efficient.</a:t>
            </a:r>
          </a:p>
          <a:p>
            <a:pPr>
              <a:lnSpc>
                <a:spcPct val="80000"/>
              </a:lnSpc>
              <a:buFontTx/>
              <a:buNone/>
            </a:pPr>
            <a:endParaRPr lang="en-US" sz="1400">
              <a:latin typeface="Arial" charset="0"/>
            </a:endParaRPr>
          </a:p>
          <a:p>
            <a:pPr>
              <a:lnSpc>
                <a:spcPct val="80000"/>
              </a:lnSpc>
            </a:pPr>
            <a:r>
              <a:rPr lang="en-US" sz="1800" b="1">
                <a:solidFill>
                  <a:srgbClr val="0331B3"/>
                </a:solidFill>
                <a:latin typeface="Arial" charset="0"/>
              </a:rPr>
              <a:t>Best suited for large parameter space searches</a:t>
            </a:r>
            <a:br>
              <a:rPr lang="en-US" sz="1800" b="1">
                <a:solidFill>
                  <a:srgbClr val="0331B3"/>
                </a:solidFill>
                <a:latin typeface="Arial" charset="0"/>
              </a:rPr>
            </a:br>
            <a:r>
              <a:rPr lang="en-US" sz="1200">
                <a:latin typeface="Arial" charset="0"/>
              </a:rPr>
              <a:t>(when signal characteristics are uncertain)</a:t>
            </a:r>
          </a:p>
          <a:p>
            <a:pPr>
              <a:lnSpc>
                <a:spcPct val="80000"/>
              </a:lnSpc>
            </a:pPr>
            <a:endParaRPr lang="en-US" sz="1400">
              <a:latin typeface="Arial" charset="0"/>
            </a:endParaRPr>
          </a:p>
          <a:p>
            <a:pPr>
              <a:lnSpc>
                <a:spcPct val="80000"/>
              </a:lnSpc>
            </a:pPr>
            <a:r>
              <a:rPr lang="en-US" sz="1800" b="1">
                <a:solidFill>
                  <a:schemeClr val="tx1"/>
                </a:solidFill>
                <a:latin typeface="Arial" charset="0"/>
              </a:rPr>
              <a:t>Frequentist approach</a:t>
            </a:r>
            <a:r>
              <a:rPr lang="en-US" sz="1800">
                <a:solidFill>
                  <a:schemeClr val="tx1"/>
                </a:solidFill>
                <a:latin typeface="Arial" charset="0"/>
              </a:rPr>
              <a:t> used to cast upper limits.</a:t>
            </a:r>
            <a:endParaRPr lang="es-ES" sz="2000">
              <a:solidFill>
                <a:schemeClr val="tx1"/>
              </a:solidFill>
              <a:latin typeface="Arial" charset="0"/>
            </a:endParaRPr>
          </a:p>
        </p:txBody>
      </p:sp>
      <p:sp>
        <p:nvSpPr>
          <p:cNvPr id="1096708" name="Rectangle 4"/>
          <p:cNvSpPr>
            <a:spLocks noGrp="1" noChangeArrowheads="1"/>
          </p:cNvSpPr>
          <p:nvPr>
            <p:ph type="body" sz="half" idx="2"/>
          </p:nvPr>
        </p:nvSpPr>
        <p:spPr>
          <a:xfrm>
            <a:off x="4787900" y="1887538"/>
            <a:ext cx="4105275" cy="4349750"/>
          </a:xfrm>
          <a:solidFill>
            <a:srgbClr val="CCFFFF"/>
          </a:solidFill>
        </p:spPr>
        <p:txBody>
          <a:bodyPr/>
          <a:lstStyle/>
          <a:p>
            <a:pPr algn="ctr">
              <a:lnSpc>
                <a:spcPct val="80000"/>
              </a:lnSpc>
              <a:buFontTx/>
              <a:buNone/>
            </a:pPr>
            <a:r>
              <a:rPr lang="en-US" sz="2000" b="1" u="sng">
                <a:solidFill>
                  <a:srgbClr val="FF3300"/>
                </a:solidFill>
                <a:latin typeface="Arial" charset="0"/>
              </a:rPr>
              <a:t>Time domain</a:t>
            </a:r>
          </a:p>
          <a:p>
            <a:pPr algn="ctr">
              <a:lnSpc>
                <a:spcPct val="80000"/>
              </a:lnSpc>
              <a:buFontTx/>
              <a:buNone/>
            </a:pPr>
            <a:r>
              <a:rPr lang="en-US" sz="1200">
                <a:latin typeface="Arial" charset="0"/>
              </a:rPr>
              <a:t>process signal to remove frequency variations due to Earth’s motion around Sun and spindown</a:t>
            </a:r>
          </a:p>
          <a:p>
            <a:pPr>
              <a:lnSpc>
                <a:spcPct val="80000"/>
              </a:lnSpc>
            </a:pPr>
            <a:endParaRPr lang="en-US" sz="1200" b="1">
              <a:solidFill>
                <a:schemeClr val="tx1"/>
              </a:solidFill>
              <a:latin typeface="Arial" charset="0"/>
            </a:endParaRPr>
          </a:p>
          <a:p>
            <a:pPr>
              <a:lnSpc>
                <a:spcPct val="80000"/>
              </a:lnSpc>
            </a:pPr>
            <a:r>
              <a:rPr lang="en-US" sz="1800" b="1">
                <a:solidFill>
                  <a:srgbClr val="0331B3"/>
                </a:solidFill>
                <a:latin typeface="Arial" charset="0"/>
              </a:rPr>
              <a:t>Standard Bayesian analysis, </a:t>
            </a:r>
            <a:br>
              <a:rPr lang="en-US" sz="1800" b="1">
                <a:solidFill>
                  <a:srgbClr val="0331B3"/>
                </a:solidFill>
                <a:latin typeface="Arial" charset="0"/>
              </a:rPr>
            </a:br>
            <a:r>
              <a:rPr lang="en-US" sz="1600">
                <a:solidFill>
                  <a:srgbClr val="0331B3"/>
                </a:solidFill>
                <a:latin typeface="Arial" charset="0"/>
              </a:rPr>
              <a:t>as fast numerically but provides natural parameter estimation</a:t>
            </a:r>
          </a:p>
          <a:p>
            <a:pPr>
              <a:lnSpc>
                <a:spcPct val="80000"/>
              </a:lnSpc>
            </a:pPr>
            <a:endParaRPr lang="en-US" sz="1800" b="1">
              <a:solidFill>
                <a:srgbClr val="0331B3"/>
              </a:solidFill>
              <a:latin typeface="Arial" charset="0"/>
            </a:endParaRPr>
          </a:p>
          <a:p>
            <a:pPr>
              <a:lnSpc>
                <a:spcPct val="80000"/>
              </a:lnSpc>
            </a:pPr>
            <a:r>
              <a:rPr lang="en-US" sz="1800" b="1">
                <a:solidFill>
                  <a:srgbClr val="0331B3"/>
                </a:solidFill>
                <a:latin typeface="Arial" charset="0"/>
              </a:rPr>
              <a:t>Best suited to target known objects, even if phase evolution is complicated </a:t>
            </a:r>
          </a:p>
          <a:p>
            <a:pPr>
              <a:lnSpc>
                <a:spcPct val="80000"/>
              </a:lnSpc>
            </a:pPr>
            <a:r>
              <a:rPr lang="en-US" sz="1600">
                <a:latin typeface="Arial" charset="0"/>
              </a:rPr>
              <a:t>Efficiently handless missing data</a:t>
            </a:r>
            <a:r>
              <a:rPr lang="en-US" sz="1600" b="1">
                <a:solidFill>
                  <a:srgbClr val="0331B3"/>
                </a:solidFill>
                <a:latin typeface="Arial" charset="0"/>
              </a:rPr>
              <a:t> </a:t>
            </a:r>
          </a:p>
          <a:p>
            <a:pPr>
              <a:lnSpc>
                <a:spcPct val="80000"/>
              </a:lnSpc>
            </a:pPr>
            <a:endParaRPr lang="en-US" sz="1600" b="1">
              <a:solidFill>
                <a:srgbClr val="0331B3"/>
              </a:solidFill>
              <a:latin typeface="Arial" charset="0"/>
            </a:endParaRPr>
          </a:p>
          <a:p>
            <a:pPr>
              <a:lnSpc>
                <a:spcPct val="80000"/>
              </a:lnSpc>
            </a:pPr>
            <a:r>
              <a:rPr lang="en-US" sz="1800">
                <a:solidFill>
                  <a:schemeClr val="tx2"/>
                </a:solidFill>
                <a:latin typeface="Arial" charset="0"/>
              </a:rPr>
              <a:t>Upper limits interpretation: </a:t>
            </a:r>
            <a:r>
              <a:rPr lang="en-US" sz="1800" b="1">
                <a:solidFill>
                  <a:schemeClr val="tx2"/>
                </a:solidFill>
                <a:latin typeface="Arial" charset="0"/>
              </a:rPr>
              <a:t>Bayesian approach</a:t>
            </a:r>
            <a:r>
              <a:rPr lang="en-US" sz="1800"/>
              <a:t> </a:t>
            </a:r>
            <a:endParaRPr lang="es-ES" sz="1800"/>
          </a:p>
        </p:txBody>
      </p:sp>
      <p:sp>
        <p:nvSpPr>
          <p:cNvPr id="1096709" name="Text Box 5" descr="20%"/>
          <p:cNvSpPr txBox="1">
            <a:spLocks noChangeArrowheads="1"/>
          </p:cNvSpPr>
          <p:nvPr/>
        </p:nvSpPr>
        <p:spPr bwMode="auto">
          <a:xfrm>
            <a:off x="323528" y="1447949"/>
            <a:ext cx="7920360" cy="396875"/>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lgn="l">
              <a:spcBef>
                <a:spcPct val="0"/>
              </a:spcBef>
              <a:defRPr sz="2400">
                <a:solidFill>
                  <a:schemeClr val="tx1"/>
                </a:solidFill>
                <a:latin typeface="Times New Roman" charset="0"/>
                <a:ea typeface="ＭＳ Ｐゴシック" charset="0"/>
              </a:defRPr>
            </a:lvl1pPr>
            <a:lvl2pPr algn="l">
              <a:spcBef>
                <a:spcPct val="0"/>
              </a:spcBef>
              <a:defRPr sz="2400">
                <a:solidFill>
                  <a:schemeClr val="tx1"/>
                </a:solidFill>
                <a:latin typeface="Times New Roman" charset="0"/>
                <a:ea typeface="ＭＳ Ｐゴシック" charset="0"/>
              </a:defRPr>
            </a:lvl2pPr>
            <a:lvl3pPr algn="l">
              <a:spcBef>
                <a:spcPct val="0"/>
              </a:spcBef>
              <a:defRPr sz="2400">
                <a:solidFill>
                  <a:schemeClr val="tx1"/>
                </a:solidFill>
                <a:latin typeface="Times New Roman" charset="0"/>
                <a:ea typeface="ＭＳ Ｐゴシック" charset="0"/>
              </a:defRPr>
            </a:lvl3pPr>
            <a:lvl4pPr algn="l">
              <a:spcBef>
                <a:spcPct val="0"/>
              </a:spcBef>
              <a:defRPr sz="2400">
                <a:solidFill>
                  <a:schemeClr val="tx1"/>
                </a:solidFill>
                <a:latin typeface="Times New Roman" charset="0"/>
                <a:ea typeface="ＭＳ Ｐゴシック" charset="0"/>
              </a:defRPr>
            </a:lvl4pPr>
            <a:lvl5pPr algn="l">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buFontTx/>
              <a:buNone/>
            </a:pPr>
            <a:r>
              <a:rPr lang="en-US" sz="2000" dirty="0">
                <a:solidFill>
                  <a:schemeClr val="accent2"/>
                </a:solidFill>
              </a:rPr>
              <a:t>There are essentially two types of coherent searches that are performed</a:t>
            </a:r>
          </a:p>
        </p:txBody>
      </p:sp>
      <p:sp>
        <p:nvSpPr>
          <p:cNvPr id="6"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100</a:t>
            </a:fld>
            <a:endParaRPr lang="en-US" sz="1600" dirty="0">
              <a:latin typeface="+mn-lt"/>
            </a:endParaRPr>
          </a:p>
        </p:txBody>
      </p:sp>
    </p:spTree>
    <p:extLst>
      <p:ext uri="{BB962C8B-B14F-4D97-AF65-F5344CB8AC3E}">
        <p14:creationId xmlns:p14="http://schemas.microsoft.com/office/powerpoint/2010/main" val="529467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3381" name="Picture 5" desc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62200"/>
            <a:ext cx="5486400" cy="89217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1253379" name="Rectangle 3"/>
          <p:cNvSpPr>
            <a:spLocks noGrp="1" noChangeArrowheads="1"/>
          </p:cNvSpPr>
          <p:nvPr>
            <p:ph type="body" idx="1"/>
          </p:nvPr>
        </p:nvSpPr>
        <p:spPr>
          <a:xfrm>
            <a:off x="5436096" y="1219200"/>
            <a:ext cx="3479304" cy="3886200"/>
          </a:xfrm>
        </p:spPr>
        <p:txBody>
          <a:bodyPr/>
          <a:lstStyle/>
          <a:p>
            <a:pPr>
              <a:buFontTx/>
              <a:buNone/>
            </a:pPr>
            <a:r>
              <a:rPr lang="es-ES_tradnl" sz="2400" dirty="0" err="1"/>
              <a:t>We</a:t>
            </a:r>
            <a:r>
              <a:rPr lang="es-ES_tradnl" sz="2400" dirty="0"/>
              <a:t> can </a:t>
            </a:r>
            <a:r>
              <a:rPr lang="es-ES_tradnl" sz="2400" dirty="0" err="1"/>
              <a:t>express</a:t>
            </a:r>
            <a:r>
              <a:rPr lang="es-ES_tradnl" sz="2400" dirty="0"/>
              <a:t> </a:t>
            </a:r>
            <a:r>
              <a:rPr lang="es-ES_tradnl" sz="2400" i="1" dirty="0"/>
              <a:t>h(t)</a:t>
            </a:r>
            <a:r>
              <a:rPr lang="es-ES_tradnl" sz="2400" dirty="0"/>
              <a:t> in </a:t>
            </a:r>
            <a:r>
              <a:rPr lang="es-ES_tradnl" sz="2400" dirty="0" err="1"/>
              <a:t>terms</a:t>
            </a:r>
            <a:r>
              <a:rPr lang="es-ES_tradnl" sz="2400" dirty="0"/>
              <a:t> of </a:t>
            </a:r>
            <a:r>
              <a:rPr lang="es-ES_tradnl" sz="2400" dirty="0" err="1"/>
              <a:t>amplitude</a:t>
            </a:r>
            <a:r>
              <a:rPr lang="es-ES_tradnl" sz="2400" dirty="0"/>
              <a:t> </a:t>
            </a:r>
            <a:r>
              <a:rPr lang="es-ES_tradnl" sz="2400" i="1" dirty="0"/>
              <a:t>A</a:t>
            </a:r>
            <a:r>
              <a:rPr lang="es-ES_tradnl" sz="2400" dirty="0"/>
              <a:t> {</a:t>
            </a:r>
            <a:r>
              <a:rPr lang="es-ES_tradnl" sz="2400" i="1" dirty="0"/>
              <a:t>A</a:t>
            </a:r>
            <a:r>
              <a:rPr lang="es-ES_tradnl" sz="2400" i="1" baseline="-25000" dirty="0"/>
              <a:t>+</a:t>
            </a:r>
            <a:r>
              <a:rPr lang="es-ES_tradnl" sz="2400" i="1" dirty="0"/>
              <a:t>, A</a:t>
            </a:r>
            <a:r>
              <a:rPr lang="es-ES_tradnl" sz="2400" i="1" baseline="-25000" dirty="0">
                <a:sym typeface="Symbol" charset="0"/>
              </a:rPr>
              <a:t></a:t>
            </a:r>
            <a:r>
              <a:rPr lang="es-ES_tradnl" sz="2400" i="1" dirty="0">
                <a:sym typeface="Symbol" charset="0"/>
              </a:rPr>
              <a:t>, </a:t>
            </a:r>
            <a:r>
              <a:rPr lang="en-US" sz="2400" i="1" dirty="0">
                <a:sym typeface="Symbol" charset="0"/>
              </a:rPr>
              <a:t></a:t>
            </a:r>
            <a:r>
              <a:rPr lang="en-US" i="1" dirty="0">
                <a:sym typeface="Symbol" charset="0"/>
              </a:rPr>
              <a:t>,</a:t>
            </a:r>
            <a:r>
              <a:rPr lang="en-US" dirty="0"/>
              <a:t> </a:t>
            </a:r>
            <a:r>
              <a:rPr lang="es-ES_tradnl" sz="2400" i="1" dirty="0">
                <a:sym typeface="Symbol" charset="0"/>
              </a:rPr>
              <a:t></a:t>
            </a:r>
            <a:r>
              <a:rPr lang="es-ES_tradnl" sz="2400" i="1" baseline="-25000" dirty="0"/>
              <a:t>0</a:t>
            </a:r>
            <a:r>
              <a:rPr lang="es-ES_tradnl" sz="2400" dirty="0"/>
              <a:t>} and </a:t>
            </a:r>
            <a:r>
              <a:rPr lang="es-ES_tradnl" sz="2400" dirty="0" err="1"/>
              <a:t>Doppler</a:t>
            </a:r>
            <a:r>
              <a:rPr lang="es-ES_tradnl" sz="2400" dirty="0"/>
              <a:t> </a:t>
            </a:r>
            <a:r>
              <a:rPr lang="es-ES_tradnl" sz="2400" dirty="0" err="1"/>
              <a:t>parameters</a:t>
            </a:r>
            <a:r>
              <a:rPr lang="es-ES_tradnl" sz="2400" dirty="0"/>
              <a:t> </a:t>
            </a:r>
            <a:r>
              <a:rPr lang="es-ES_tradnl" sz="2400" dirty="0">
                <a:latin typeface="Symbol" charset="0"/>
                <a:sym typeface="Symbol" charset="0"/>
              </a:rPr>
              <a:t></a:t>
            </a:r>
          </a:p>
        </p:txBody>
      </p:sp>
      <p:pic>
        <p:nvPicPr>
          <p:cNvPr id="1253380" name="Picture 4" descr="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190875"/>
            <a:ext cx="5086350" cy="88900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1253382" name="Picture 6" descr="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4483100" cy="121920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1253383" name="Picture 7" descr="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171950"/>
            <a:ext cx="7620000" cy="97472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1253384" name="Picture 8" descr="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214938"/>
            <a:ext cx="5791200" cy="1541462"/>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1253378" name="Rectangle 2"/>
          <p:cNvSpPr>
            <a:spLocks noGrp="1" noChangeArrowheads="1"/>
          </p:cNvSpPr>
          <p:nvPr>
            <p:ph type="title"/>
          </p:nvPr>
        </p:nvSpPr>
        <p:spPr>
          <a:xfrm>
            <a:off x="1475656" y="692696"/>
            <a:ext cx="6400800" cy="649287"/>
          </a:xfrm>
        </p:spPr>
        <p:txBody>
          <a:bodyPr/>
          <a:lstStyle/>
          <a:p>
            <a:r>
              <a:rPr lang="es-ES_tradnl" dirty="0"/>
              <a:t>F-</a:t>
            </a:r>
            <a:r>
              <a:rPr lang="es-ES_tradnl" dirty="0" err="1"/>
              <a:t>statistics</a:t>
            </a:r>
            <a:endParaRPr lang="es-ES_tradnl" dirty="0"/>
          </a:p>
        </p:txBody>
      </p:sp>
      <p:sp>
        <p:nvSpPr>
          <p:cNvPr id="9"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101</a:t>
            </a:fld>
            <a:endParaRPr lang="en-US" sz="1600" dirty="0">
              <a:latin typeface="+mn-lt"/>
            </a:endParaRPr>
          </a:p>
        </p:txBody>
      </p:sp>
    </p:spTree>
    <p:extLst>
      <p:ext uri="{BB962C8B-B14F-4D97-AF65-F5344CB8AC3E}">
        <p14:creationId xmlns:p14="http://schemas.microsoft.com/office/powerpoint/2010/main" val="1075455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404" name="Picture 4" desc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71650"/>
            <a:ext cx="5334000" cy="97155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1254402" name="Rectangle 2"/>
          <p:cNvSpPr>
            <a:spLocks noGrp="1" noChangeArrowheads="1"/>
          </p:cNvSpPr>
          <p:nvPr>
            <p:ph type="title"/>
          </p:nvPr>
        </p:nvSpPr>
        <p:spPr>
          <a:xfrm>
            <a:off x="827584" y="620688"/>
            <a:ext cx="6400800" cy="649287"/>
          </a:xfrm>
        </p:spPr>
        <p:txBody>
          <a:bodyPr/>
          <a:lstStyle/>
          <a:p>
            <a:r>
              <a:rPr lang="es-ES_tradnl" dirty="0"/>
              <a:t>F-</a:t>
            </a:r>
            <a:r>
              <a:rPr lang="es-ES_tradnl" dirty="0" err="1"/>
              <a:t>Statistics</a:t>
            </a:r>
            <a:endParaRPr lang="es-ES_tradnl" dirty="0"/>
          </a:p>
        </p:txBody>
      </p:sp>
      <p:sp>
        <p:nvSpPr>
          <p:cNvPr id="1254403" name="Rectangle 3"/>
          <p:cNvSpPr>
            <a:spLocks noGrp="1" noChangeArrowheads="1"/>
          </p:cNvSpPr>
          <p:nvPr>
            <p:ph type="body" idx="1"/>
          </p:nvPr>
        </p:nvSpPr>
        <p:spPr>
          <a:xfrm>
            <a:off x="0" y="1143000"/>
            <a:ext cx="4800600" cy="4191000"/>
          </a:xfrm>
        </p:spPr>
        <p:txBody>
          <a:bodyPr/>
          <a:lstStyle/>
          <a:p>
            <a:r>
              <a:rPr lang="es-ES_tradnl" sz="2400"/>
              <a:t>Analytically maximize the likelihood over </a:t>
            </a:r>
            <a:r>
              <a:rPr lang="es-ES_tradnl" sz="2400" i="1"/>
              <a:t>A</a:t>
            </a:r>
            <a:endParaRPr lang="es-ES_tradnl" sz="2400"/>
          </a:p>
        </p:txBody>
      </p:sp>
      <p:pic>
        <p:nvPicPr>
          <p:cNvPr id="1254405" name="Picture 5" descr="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681288"/>
            <a:ext cx="5105400" cy="595312"/>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1254406" name="Picture 6" descr="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352800"/>
            <a:ext cx="8610600" cy="1709738"/>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1254408" name="Picture 8" descr="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5369520"/>
            <a:ext cx="3632200" cy="93980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1254409" name="Picture 9" descr="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4876800"/>
            <a:ext cx="2730500" cy="477838"/>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1254410" name="Picture 10" descr="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1066800"/>
            <a:ext cx="3429000" cy="79375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10"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102</a:t>
            </a:fld>
            <a:endParaRPr lang="en-US" sz="1600" dirty="0">
              <a:latin typeface="+mn-lt"/>
            </a:endParaRPr>
          </a:p>
        </p:txBody>
      </p:sp>
    </p:spTree>
    <p:extLst>
      <p:ext uri="{BB962C8B-B14F-4D97-AF65-F5344CB8AC3E}">
        <p14:creationId xmlns:p14="http://schemas.microsoft.com/office/powerpoint/2010/main" val="16173408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p:cNvSpPr>
            <a:spLocks noGrp="1" noChangeArrowheads="1"/>
          </p:cNvSpPr>
          <p:nvPr>
            <p:ph type="title"/>
          </p:nvPr>
        </p:nvSpPr>
        <p:spPr>
          <a:xfrm>
            <a:off x="1475656" y="980728"/>
            <a:ext cx="6400800" cy="649287"/>
          </a:xfrm>
        </p:spPr>
        <p:txBody>
          <a:bodyPr/>
          <a:lstStyle/>
          <a:p>
            <a:r>
              <a:rPr lang="en-US" dirty="0"/>
              <a:t>Frequency domain method</a:t>
            </a:r>
            <a:endParaRPr lang="en-GB" dirty="0"/>
          </a:p>
        </p:txBody>
      </p:sp>
      <p:sp>
        <p:nvSpPr>
          <p:cNvPr id="1174531" name="Rectangle 3"/>
          <p:cNvSpPr>
            <a:spLocks noGrp="1" noChangeArrowheads="1"/>
          </p:cNvSpPr>
          <p:nvPr>
            <p:ph type="body" idx="1"/>
          </p:nvPr>
        </p:nvSpPr>
        <p:spPr>
          <a:xfrm>
            <a:off x="762000" y="1587624"/>
            <a:ext cx="7772400" cy="5257800"/>
          </a:xfrm>
        </p:spPr>
        <p:txBody>
          <a:bodyPr/>
          <a:lstStyle/>
          <a:p>
            <a:r>
              <a:rPr lang="en-US" sz="2000"/>
              <a:t>The outcome of a target search is a number </a:t>
            </a:r>
            <a:r>
              <a:rPr lang="en-US" sz="2000" i="1">
                <a:solidFill>
                  <a:schemeClr val="hlink"/>
                </a:solidFill>
              </a:rPr>
              <a:t>F</a:t>
            </a:r>
            <a:r>
              <a:rPr lang="en-US" sz="2000">
                <a:solidFill>
                  <a:schemeClr val="hlink"/>
                </a:solidFill>
              </a:rPr>
              <a:t>*</a:t>
            </a:r>
            <a:r>
              <a:rPr lang="en-US" sz="2000"/>
              <a:t> that represents the optimal detection statistic for this search.</a:t>
            </a:r>
          </a:p>
          <a:p>
            <a:r>
              <a:rPr lang="en-US" sz="2000">
                <a:solidFill>
                  <a:schemeClr val="hlink"/>
                </a:solidFill>
              </a:rPr>
              <a:t>2</a:t>
            </a:r>
            <a:r>
              <a:rPr lang="en-US" sz="2000" i="1">
                <a:solidFill>
                  <a:schemeClr val="hlink"/>
                </a:solidFill>
              </a:rPr>
              <a:t>F</a:t>
            </a:r>
            <a:r>
              <a:rPr lang="en-US" sz="2000">
                <a:solidFill>
                  <a:schemeClr val="hlink"/>
                </a:solidFill>
              </a:rPr>
              <a:t>*</a:t>
            </a:r>
            <a:r>
              <a:rPr lang="en-US" sz="2000"/>
              <a:t> is a random variable:</a:t>
            </a:r>
            <a:r>
              <a:rPr lang="en-US" sz="2000">
                <a:solidFill>
                  <a:schemeClr val="hlink"/>
                </a:solidFill>
              </a:rPr>
              <a:t> </a:t>
            </a:r>
            <a:r>
              <a:rPr lang="en-US" sz="2000"/>
              <a:t>For </a:t>
            </a:r>
            <a:r>
              <a:rPr lang="en-US" sz="2000" i="1"/>
              <a:t>Gaussian stationary noise</a:t>
            </a:r>
            <a:r>
              <a:rPr lang="en-US" sz="2000"/>
              <a:t>, follows a </a:t>
            </a:r>
            <a:r>
              <a:rPr lang="en-US" sz="2000" i="1">
                <a:solidFill>
                  <a:schemeClr val="hlink"/>
                </a:solidFill>
                <a:latin typeface="Symbol" charset="0"/>
              </a:rPr>
              <a:t>c</a:t>
            </a:r>
            <a:r>
              <a:rPr lang="en-US" sz="2000" i="1" baseline="30000">
                <a:solidFill>
                  <a:schemeClr val="hlink"/>
                </a:solidFill>
              </a:rPr>
              <a:t>2</a:t>
            </a:r>
            <a:r>
              <a:rPr lang="en-US" sz="2000">
                <a:solidFill>
                  <a:schemeClr val="hlink"/>
                </a:solidFill>
              </a:rPr>
              <a:t> </a:t>
            </a:r>
            <a:r>
              <a:rPr lang="en-US" sz="2000"/>
              <a:t>distribution with 4 degrees of freedom with a non-centrality parameter </a:t>
            </a:r>
            <a:r>
              <a:rPr lang="en-US" sz="2000" i="1">
                <a:solidFill>
                  <a:schemeClr val="hlink"/>
                </a:solidFill>
                <a:latin typeface="Symbol" charset="0"/>
              </a:rPr>
              <a:t>l</a:t>
            </a:r>
            <a:r>
              <a:rPr lang="en-US" sz="2000" i="1">
                <a:solidFill>
                  <a:schemeClr val="hlink"/>
                </a:solidFill>
                <a:sym typeface="Symbol" charset="0"/>
              </a:rPr>
              <a:t></a:t>
            </a:r>
            <a:r>
              <a:rPr lang="en-US" sz="2000" i="1">
                <a:solidFill>
                  <a:schemeClr val="hlink"/>
                </a:solidFill>
              </a:rPr>
              <a:t>(h|h).</a:t>
            </a:r>
            <a:r>
              <a:rPr lang="en-US" sz="2000">
                <a:solidFill>
                  <a:schemeClr val="hlink"/>
                </a:solidFill>
              </a:rPr>
              <a:t> </a:t>
            </a:r>
            <a:r>
              <a:rPr lang="en-US" sz="2000"/>
              <a:t>Fixing </a:t>
            </a:r>
            <a:r>
              <a:rPr lang="en-US" sz="2000" i="1">
                <a:solidFill>
                  <a:schemeClr val="tx1"/>
                </a:solidFill>
                <a:sym typeface="Symbol" charset="0"/>
              </a:rPr>
              <a:t>,  and </a:t>
            </a:r>
            <a:r>
              <a:rPr lang="en-US" sz="2000" i="1" baseline="-25000">
                <a:solidFill>
                  <a:schemeClr val="tx1"/>
                </a:solidFill>
                <a:sym typeface="Symbol" charset="0"/>
              </a:rPr>
              <a:t>0</a:t>
            </a:r>
            <a:r>
              <a:rPr lang="en-US" sz="2000"/>
              <a:t> , for every </a:t>
            </a:r>
            <a:r>
              <a:rPr lang="en-US" sz="2000" i="1">
                <a:solidFill>
                  <a:schemeClr val="tx1"/>
                </a:solidFill>
              </a:rPr>
              <a:t>h</a:t>
            </a:r>
            <a:r>
              <a:rPr lang="en-US" sz="2000" i="1" baseline="-25000">
                <a:solidFill>
                  <a:schemeClr val="tx1"/>
                </a:solidFill>
              </a:rPr>
              <a:t>0</a:t>
            </a:r>
            <a:r>
              <a:rPr lang="en-US" sz="2000"/>
              <a:t>, we can obtain a pdf curve:</a:t>
            </a:r>
            <a:r>
              <a:rPr lang="en-US" sz="2000">
                <a:solidFill>
                  <a:srgbClr val="0000FF"/>
                </a:solidFill>
              </a:rPr>
              <a:t> </a:t>
            </a:r>
            <a:r>
              <a:rPr lang="en-US" sz="2000" i="1">
                <a:solidFill>
                  <a:schemeClr val="tx1"/>
                </a:solidFill>
              </a:rPr>
              <a:t>p(2F|h</a:t>
            </a:r>
            <a:r>
              <a:rPr lang="en-US" sz="2000" i="1" baseline="-25000">
                <a:solidFill>
                  <a:schemeClr val="tx1"/>
                </a:solidFill>
              </a:rPr>
              <a:t>0</a:t>
            </a:r>
            <a:r>
              <a:rPr lang="en-US" sz="2000" i="1">
                <a:solidFill>
                  <a:schemeClr val="tx1"/>
                </a:solidFill>
              </a:rPr>
              <a:t>)</a:t>
            </a:r>
          </a:p>
          <a:p>
            <a:r>
              <a:rPr lang="en-US" sz="2000">
                <a:solidFill>
                  <a:srgbClr val="CC0000"/>
                </a:solidFill>
              </a:rPr>
              <a:t>The</a:t>
            </a:r>
            <a:r>
              <a:rPr lang="en-US" sz="2000">
                <a:solidFill>
                  <a:srgbClr val="7700B2"/>
                </a:solidFill>
              </a:rPr>
              <a:t> </a:t>
            </a:r>
            <a:r>
              <a:rPr lang="en-US" sz="2000"/>
              <a:t>frequentist</a:t>
            </a:r>
            <a:r>
              <a:rPr lang="en-US" sz="2000">
                <a:solidFill>
                  <a:srgbClr val="7700B2"/>
                </a:solidFill>
              </a:rPr>
              <a:t> </a:t>
            </a:r>
            <a:r>
              <a:rPr lang="en-US" sz="2000">
                <a:solidFill>
                  <a:srgbClr val="CC0000"/>
                </a:solidFill>
              </a:rPr>
              <a:t>approach says the data will contain a signal with amplitude  </a:t>
            </a:r>
            <a:r>
              <a:rPr lang="en-US" sz="2000">
                <a:sym typeface="Symbol" charset="0"/>
              </a:rPr>
              <a:t> </a:t>
            </a:r>
            <a:r>
              <a:rPr lang="en-US" sz="2000"/>
              <a:t> </a:t>
            </a:r>
            <a:r>
              <a:rPr lang="en-US" sz="2000" i="1"/>
              <a:t>h</a:t>
            </a:r>
            <a:r>
              <a:rPr lang="en-US" sz="2000" i="1" baseline="-25000"/>
              <a:t>0</a:t>
            </a:r>
            <a:r>
              <a:rPr lang="en-US" sz="2000">
                <a:solidFill>
                  <a:srgbClr val="CC0000"/>
                </a:solidFill>
              </a:rPr>
              <a:t> , with confidence </a:t>
            </a:r>
            <a:r>
              <a:rPr lang="en-US" sz="2000"/>
              <a:t>C</a:t>
            </a:r>
            <a:r>
              <a:rPr lang="en-US" sz="2000">
                <a:solidFill>
                  <a:srgbClr val="CC0000"/>
                </a:solidFill>
              </a:rPr>
              <a:t>, if in repeated experiments, some fraction of trials C would yield a value of the detection statistics </a:t>
            </a:r>
            <a:r>
              <a:rPr lang="en-US" sz="2000">
                <a:sym typeface="Symbol" charset="0"/>
              </a:rPr>
              <a:t> </a:t>
            </a:r>
            <a:r>
              <a:rPr lang="en-US" sz="2000" i="1"/>
              <a:t>F</a:t>
            </a:r>
            <a:r>
              <a:rPr lang="en-US" sz="2000"/>
              <a:t>*</a:t>
            </a:r>
          </a:p>
          <a:p>
            <a:endParaRPr lang="en-US" sz="2000"/>
          </a:p>
          <a:p>
            <a:endParaRPr lang="en-US" sz="2000">
              <a:latin typeface="Arial Rounded MT Bold" charset="0"/>
            </a:endParaRPr>
          </a:p>
          <a:p>
            <a:r>
              <a:rPr lang="en-US" sz="2000"/>
              <a:t>Use signal injection Monte Carlos to measure Probability Distribution Function (PDF) of </a:t>
            </a:r>
            <a:r>
              <a:rPr lang="en-US" sz="2000" i="1"/>
              <a:t>F</a:t>
            </a:r>
            <a:r>
              <a:rPr lang="en-US" sz="2400"/>
              <a:t> </a:t>
            </a:r>
          </a:p>
          <a:p>
            <a:pPr>
              <a:spcBef>
                <a:spcPct val="50000"/>
              </a:spcBef>
            </a:pPr>
            <a:endParaRPr lang="en-US" sz="2400"/>
          </a:p>
        </p:txBody>
      </p:sp>
      <p:graphicFrame>
        <p:nvGraphicFramePr>
          <p:cNvPr id="1174532" name="Object 4"/>
          <p:cNvGraphicFramePr>
            <a:graphicFrameLocks noChangeAspect="1"/>
          </p:cNvGraphicFramePr>
          <p:nvPr>
            <p:extLst>
              <p:ext uri="{D42A27DB-BD31-4B8C-83A1-F6EECF244321}">
                <p14:modId xmlns:p14="http://schemas.microsoft.com/office/powerpoint/2010/main" val="2098639025"/>
              </p:ext>
            </p:extLst>
          </p:nvPr>
        </p:nvGraphicFramePr>
        <p:xfrm>
          <a:off x="2960688" y="4572124"/>
          <a:ext cx="3171825" cy="520700"/>
        </p:xfrm>
        <a:graphic>
          <a:graphicData uri="http://schemas.openxmlformats.org/presentationml/2006/ole">
            <mc:AlternateContent xmlns:mc="http://schemas.openxmlformats.org/markup-compatibility/2006">
              <mc:Choice xmlns:v="urn:schemas-microsoft-com:vml" Requires="v">
                <p:oleObj spid="_x0000_s9457" name="EcuaciÛn" r:id="rId4" imgW="1778000" imgH="292100" progId="Equation.3">
                  <p:embed/>
                </p:oleObj>
              </mc:Choice>
              <mc:Fallback>
                <p:oleObj name="EcuaciÛn" r:id="rId4" imgW="1778000" imgH="292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0688" y="4572124"/>
                        <a:ext cx="31718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103</a:t>
            </a:fld>
            <a:endParaRPr lang="en-US" sz="1600" dirty="0">
              <a:latin typeface="+mn-lt"/>
            </a:endParaRPr>
          </a:p>
        </p:txBody>
      </p:sp>
    </p:spTree>
    <p:extLst>
      <p:ext uri="{BB962C8B-B14F-4D97-AF65-F5344CB8AC3E}">
        <p14:creationId xmlns:p14="http://schemas.microsoft.com/office/powerpoint/2010/main" val="15516501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5556" name="Picture 4" descr="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23950"/>
            <a:ext cx="6934200" cy="5200650"/>
          </a:xfrm>
          <a:prstGeom prst="rect">
            <a:avLst/>
          </a:prstGeom>
          <a:noFill/>
          <a:extLst>
            <a:ext uri="{909E8E84-426E-40dd-AFC4-6F175D3DCCD1}">
              <a14:hiddenFill xmlns:a14="http://schemas.microsoft.com/office/drawing/2010/main">
                <a:solidFill>
                  <a:srgbClr val="FFFFFF"/>
                </a:solidFill>
              </a14:hiddenFill>
            </a:ext>
          </a:extLst>
        </p:spPr>
      </p:pic>
      <p:sp>
        <p:nvSpPr>
          <p:cNvPr id="1175554" name="Line 2"/>
          <p:cNvSpPr>
            <a:spLocks noChangeShapeType="1"/>
          </p:cNvSpPr>
          <p:nvPr/>
        </p:nvSpPr>
        <p:spPr bwMode="auto">
          <a:xfrm flipH="1">
            <a:off x="5410200" y="4876800"/>
            <a:ext cx="304800" cy="304800"/>
          </a:xfrm>
          <a:prstGeom prst="line">
            <a:avLst/>
          </a:prstGeom>
          <a:noFill/>
          <a:ln w="12700">
            <a:solidFill>
              <a:schemeClr val="tx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175555" name="Rectangle 3"/>
          <p:cNvSpPr>
            <a:spLocks noGrp="1" noChangeArrowheads="1"/>
          </p:cNvSpPr>
          <p:nvPr>
            <p:ph type="title"/>
          </p:nvPr>
        </p:nvSpPr>
        <p:spPr>
          <a:xfrm>
            <a:off x="1619374" y="692696"/>
            <a:ext cx="7057082" cy="649287"/>
          </a:xfrm>
          <a:noFill/>
          <a:ln/>
        </p:spPr>
        <p:txBody>
          <a:bodyPr lIns="92075" tIns="46038" rIns="92075" bIns="46038" anchor="t"/>
          <a:lstStyle/>
          <a:p>
            <a:r>
              <a:rPr lang="en-US" sz="2800" dirty="0"/>
              <a:t>Measured PDFs for the F statistic </a:t>
            </a:r>
            <a:br>
              <a:rPr lang="en-US" sz="2800" dirty="0"/>
            </a:br>
            <a:r>
              <a:rPr lang="en-US" sz="1800" dirty="0"/>
              <a:t>with fake injected </a:t>
            </a:r>
            <a:r>
              <a:rPr lang="en-US" sz="1800" i="1" dirty="0"/>
              <a:t>worst-case</a:t>
            </a:r>
            <a:r>
              <a:rPr lang="en-US" sz="1800" dirty="0"/>
              <a:t> signals at nearby frequencies</a:t>
            </a:r>
          </a:p>
        </p:txBody>
      </p:sp>
      <p:sp>
        <p:nvSpPr>
          <p:cNvPr id="1175557" name="Text Box 5"/>
          <p:cNvSpPr txBox="1">
            <a:spLocks noChangeArrowheads="1"/>
          </p:cNvSpPr>
          <p:nvPr/>
        </p:nvSpPr>
        <p:spPr bwMode="auto">
          <a:xfrm>
            <a:off x="1828800" y="3429000"/>
            <a:ext cx="2743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Tx/>
              <a:buNone/>
            </a:pPr>
            <a:r>
              <a:rPr lang="en-US" sz="1200" b="1">
                <a:solidFill>
                  <a:srgbClr val="CC0000"/>
                </a:solidFill>
                <a:latin typeface="Helvetica" charset="0"/>
              </a:rPr>
              <a:t>2F* = 1.5: Chance probability 83%</a:t>
            </a:r>
            <a:endParaRPr lang="en-GB" sz="1200" b="1">
              <a:solidFill>
                <a:srgbClr val="CC0000"/>
              </a:solidFill>
              <a:latin typeface="Helvetica" charset="0"/>
            </a:endParaRPr>
          </a:p>
        </p:txBody>
      </p:sp>
      <p:sp>
        <p:nvSpPr>
          <p:cNvPr id="1175558" name="Text Box 6"/>
          <p:cNvSpPr txBox="1">
            <a:spLocks noChangeArrowheads="1"/>
          </p:cNvSpPr>
          <p:nvPr/>
        </p:nvSpPr>
        <p:spPr bwMode="auto">
          <a:xfrm>
            <a:off x="7315200" y="5791200"/>
            <a:ext cx="457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Tx/>
              <a:buNone/>
            </a:pPr>
            <a:r>
              <a:rPr lang="en-US" sz="1200" b="1">
                <a:solidFill>
                  <a:schemeClr val="tx2"/>
                </a:solidFill>
                <a:latin typeface="Helvetica" charset="0"/>
              </a:rPr>
              <a:t>2F*</a:t>
            </a:r>
            <a:endParaRPr lang="en-GB" sz="1200" b="1">
              <a:solidFill>
                <a:schemeClr val="tx2"/>
              </a:solidFill>
              <a:latin typeface="Helvetica" charset="0"/>
            </a:endParaRPr>
          </a:p>
        </p:txBody>
      </p:sp>
      <p:sp>
        <p:nvSpPr>
          <p:cNvPr id="1175559" name="Text Box 7"/>
          <p:cNvSpPr txBox="1">
            <a:spLocks noChangeArrowheads="1"/>
          </p:cNvSpPr>
          <p:nvPr/>
        </p:nvSpPr>
        <p:spPr bwMode="auto">
          <a:xfrm>
            <a:off x="4191000" y="5715000"/>
            <a:ext cx="457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Tx/>
              <a:buNone/>
            </a:pPr>
            <a:r>
              <a:rPr lang="en-US" sz="1200" b="1">
                <a:solidFill>
                  <a:schemeClr val="tx2"/>
                </a:solidFill>
                <a:latin typeface="Helvetica" charset="0"/>
              </a:rPr>
              <a:t>2F*</a:t>
            </a:r>
            <a:endParaRPr lang="en-GB" sz="1200" b="1">
              <a:solidFill>
                <a:schemeClr val="tx2"/>
              </a:solidFill>
              <a:latin typeface="Helvetica" charset="0"/>
            </a:endParaRPr>
          </a:p>
        </p:txBody>
      </p:sp>
      <p:sp>
        <p:nvSpPr>
          <p:cNvPr id="1175560" name="Text Box 8"/>
          <p:cNvSpPr txBox="1">
            <a:spLocks noChangeArrowheads="1"/>
          </p:cNvSpPr>
          <p:nvPr/>
        </p:nvSpPr>
        <p:spPr bwMode="auto">
          <a:xfrm>
            <a:off x="7315200" y="338296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Tx/>
              <a:buNone/>
            </a:pPr>
            <a:r>
              <a:rPr lang="en-US" sz="1200" b="1">
                <a:solidFill>
                  <a:schemeClr val="tx2"/>
                </a:solidFill>
                <a:latin typeface="Helvetica" charset="0"/>
              </a:rPr>
              <a:t>2F*</a:t>
            </a:r>
            <a:endParaRPr lang="en-GB" sz="1200" b="1">
              <a:solidFill>
                <a:schemeClr val="tx2"/>
              </a:solidFill>
              <a:latin typeface="Helvetica" charset="0"/>
            </a:endParaRPr>
          </a:p>
        </p:txBody>
      </p:sp>
      <p:sp>
        <p:nvSpPr>
          <p:cNvPr id="1175561" name="Text Box 9"/>
          <p:cNvSpPr txBox="1">
            <a:spLocks noChangeArrowheads="1"/>
          </p:cNvSpPr>
          <p:nvPr/>
        </p:nvSpPr>
        <p:spPr bwMode="auto">
          <a:xfrm>
            <a:off x="4343400" y="330676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Tx/>
              <a:buNone/>
            </a:pPr>
            <a:r>
              <a:rPr lang="en-US" sz="1200" b="1">
                <a:solidFill>
                  <a:schemeClr val="tx2"/>
                </a:solidFill>
                <a:latin typeface="Helvetica" charset="0"/>
              </a:rPr>
              <a:t>2F*</a:t>
            </a:r>
            <a:endParaRPr lang="en-GB" sz="1200" b="1">
              <a:solidFill>
                <a:schemeClr val="tx2"/>
              </a:solidFill>
              <a:latin typeface="Helvetica" charset="0"/>
            </a:endParaRPr>
          </a:p>
        </p:txBody>
      </p:sp>
      <p:sp>
        <p:nvSpPr>
          <p:cNvPr id="1175562" name="Line 10"/>
          <p:cNvSpPr>
            <a:spLocks noChangeShapeType="1"/>
          </p:cNvSpPr>
          <p:nvPr/>
        </p:nvSpPr>
        <p:spPr bwMode="auto">
          <a:xfrm flipH="1" flipV="1">
            <a:off x="2209800" y="3200400"/>
            <a:ext cx="76200" cy="30480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p>
        </p:txBody>
      </p:sp>
      <p:sp>
        <p:nvSpPr>
          <p:cNvPr id="1175563" name="Text Box 11"/>
          <p:cNvSpPr txBox="1">
            <a:spLocks noChangeArrowheads="1"/>
          </p:cNvSpPr>
          <p:nvPr/>
        </p:nvSpPr>
        <p:spPr bwMode="auto">
          <a:xfrm>
            <a:off x="4876800" y="3535363"/>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Tx/>
              <a:buNone/>
            </a:pPr>
            <a:r>
              <a:rPr lang="en-US" sz="1200" b="1">
                <a:solidFill>
                  <a:srgbClr val="CC0000"/>
                </a:solidFill>
                <a:latin typeface="Helvetica" charset="0"/>
              </a:rPr>
              <a:t>2F* = 3.6: Chance probability 46%</a:t>
            </a:r>
            <a:endParaRPr lang="en-GB" sz="1200" b="1">
              <a:solidFill>
                <a:srgbClr val="CC0000"/>
              </a:solidFill>
              <a:latin typeface="Helvetica" charset="0"/>
            </a:endParaRPr>
          </a:p>
        </p:txBody>
      </p:sp>
      <p:sp>
        <p:nvSpPr>
          <p:cNvPr id="1175564" name="Text Box 12"/>
          <p:cNvSpPr txBox="1">
            <a:spLocks noChangeArrowheads="1"/>
          </p:cNvSpPr>
          <p:nvPr/>
        </p:nvSpPr>
        <p:spPr bwMode="auto">
          <a:xfrm>
            <a:off x="2362200" y="6096000"/>
            <a:ext cx="2819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Tx/>
              <a:buNone/>
            </a:pPr>
            <a:r>
              <a:rPr lang="en-US" sz="1200" b="1">
                <a:solidFill>
                  <a:srgbClr val="CC0000"/>
                </a:solidFill>
                <a:latin typeface="Helvetica" charset="0"/>
              </a:rPr>
              <a:t>2F* = 6.0: chance probability 20%</a:t>
            </a:r>
            <a:endParaRPr lang="en-GB" sz="1200" b="1">
              <a:solidFill>
                <a:srgbClr val="CC0000"/>
              </a:solidFill>
              <a:latin typeface="Helvetica" charset="0"/>
            </a:endParaRPr>
          </a:p>
        </p:txBody>
      </p:sp>
      <p:sp>
        <p:nvSpPr>
          <p:cNvPr id="1175565" name="Text Box 13"/>
          <p:cNvSpPr txBox="1">
            <a:spLocks noChangeArrowheads="1"/>
          </p:cNvSpPr>
          <p:nvPr/>
        </p:nvSpPr>
        <p:spPr bwMode="auto">
          <a:xfrm>
            <a:off x="5486400" y="6096000"/>
            <a:ext cx="3505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Tx/>
              <a:buNone/>
            </a:pPr>
            <a:r>
              <a:rPr lang="en-US" sz="1200" b="1">
                <a:solidFill>
                  <a:srgbClr val="CC0000"/>
                </a:solidFill>
                <a:latin typeface="Helvetica" charset="0"/>
              </a:rPr>
              <a:t>2F* = 3.4: chance probability 49%</a:t>
            </a:r>
            <a:endParaRPr lang="en-GB" sz="1200" b="1">
              <a:solidFill>
                <a:srgbClr val="CC0000"/>
              </a:solidFill>
              <a:latin typeface="Helvetica" charset="0"/>
            </a:endParaRPr>
          </a:p>
        </p:txBody>
      </p:sp>
      <p:sp>
        <p:nvSpPr>
          <p:cNvPr id="1175566" name="Line 14"/>
          <p:cNvSpPr>
            <a:spLocks noChangeShapeType="1"/>
          </p:cNvSpPr>
          <p:nvPr/>
        </p:nvSpPr>
        <p:spPr bwMode="auto">
          <a:xfrm rot="18617267" flipV="1">
            <a:off x="5295900" y="3314700"/>
            <a:ext cx="228600" cy="15240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p>
        </p:txBody>
      </p:sp>
      <p:sp>
        <p:nvSpPr>
          <p:cNvPr id="1175567" name="Line 15"/>
          <p:cNvSpPr>
            <a:spLocks noChangeShapeType="1"/>
          </p:cNvSpPr>
          <p:nvPr/>
        </p:nvSpPr>
        <p:spPr bwMode="auto">
          <a:xfrm rot="-937079" flipH="1" flipV="1">
            <a:off x="2441575" y="5641975"/>
            <a:ext cx="228600" cy="549275"/>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p>
        </p:txBody>
      </p:sp>
      <p:sp>
        <p:nvSpPr>
          <p:cNvPr id="1175568" name="Line 16"/>
          <p:cNvSpPr>
            <a:spLocks noChangeShapeType="1"/>
          </p:cNvSpPr>
          <p:nvPr/>
        </p:nvSpPr>
        <p:spPr bwMode="auto">
          <a:xfrm rot="16925685" flipV="1">
            <a:off x="5295900" y="5753100"/>
            <a:ext cx="381000" cy="30480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p>
        </p:txBody>
      </p:sp>
      <p:sp>
        <p:nvSpPr>
          <p:cNvPr id="1175569" name="Text Box 17"/>
          <p:cNvSpPr txBox="1">
            <a:spLocks noChangeArrowheads="1"/>
          </p:cNvSpPr>
          <p:nvPr/>
        </p:nvSpPr>
        <p:spPr bwMode="auto">
          <a:xfrm>
            <a:off x="3429000" y="1858963"/>
            <a:ext cx="1143000" cy="303212"/>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Tx/>
              <a:buNone/>
            </a:pPr>
            <a:r>
              <a:rPr lang="en-US" sz="1200" b="1">
                <a:solidFill>
                  <a:srgbClr val="CC0000"/>
                </a:solidFill>
                <a:latin typeface="Helvetica" charset="0"/>
              </a:rPr>
              <a:t>h</a:t>
            </a:r>
            <a:r>
              <a:rPr lang="en-US" sz="1200" b="1" baseline="-25000">
                <a:solidFill>
                  <a:srgbClr val="CC0000"/>
                </a:solidFill>
                <a:latin typeface="Helvetica" charset="0"/>
              </a:rPr>
              <a:t>0</a:t>
            </a:r>
            <a:r>
              <a:rPr lang="en-US" sz="1200" b="1">
                <a:solidFill>
                  <a:srgbClr val="CC0000"/>
                </a:solidFill>
                <a:latin typeface="Helvetica" charset="0"/>
              </a:rPr>
              <a:t> = 1.9E-21</a:t>
            </a:r>
            <a:endParaRPr lang="en-GB" sz="1200" b="1">
              <a:solidFill>
                <a:srgbClr val="CC0000"/>
              </a:solidFill>
              <a:latin typeface="Helvetica" charset="0"/>
            </a:endParaRPr>
          </a:p>
        </p:txBody>
      </p:sp>
      <p:sp>
        <p:nvSpPr>
          <p:cNvPr id="1175570" name="Text Box 18"/>
          <p:cNvSpPr txBox="1">
            <a:spLocks noChangeArrowheads="1"/>
          </p:cNvSpPr>
          <p:nvPr/>
        </p:nvSpPr>
        <p:spPr bwMode="auto">
          <a:xfrm>
            <a:off x="5562600" y="27432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FontTx/>
              <a:buNone/>
            </a:pPr>
            <a:r>
              <a:rPr lang="en-US" sz="1200" b="1">
                <a:solidFill>
                  <a:schemeClr val="bg1"/>
                </a:solidFill>
                <a:latin typeface="Helvetica" charset="0"/>
              </a:rPr>
              <a:t>95%</a:t>
            </a:r>
            <a:endParaRPr lang="en-GB" sz="1200" b="1">
              <a:solidFill>
                <a:schemeClr val="bg1"/>
              </a:solidFill>
              <a:latin typeface="Helvetica" charset="0"/>
            </a:endParaRPr>
          </a:p>
        </p:txBody>
      </p:sp>
      <p:sp>
        <p:nvSpPr>
          <p:cNvPr id="1175571" name="Text Box 19"/>
          <p:cNvSpPr txBox="1">
            <a:spLocks noChangeArrowheads="1"/>
          </p:cNvSpPr>
          <p:nvPr/>
        </p:nvSpPr>
        <p:spPr bwMode="auto">
          <a:xfrm>
            <a:off x="2286000" y="26670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FontTx/>
              <a:buNone/>
            </a:pPr>
            <a:r>
              <a:rPr lang="en-US" sz="1200" b="1">
                <a:solidFill>
                  <a:schemeClr val="bg1"/>
                </a:solidFill>
                <a:latin typeface="Helvetica" charset="0"/>
              </a:rPr>
              <a:t>95%</a:t>
            </a:r>
            <a:endParaRPr lang="en-GB" sz="1200" b="1">
              <a:solidFill>
                <a:schemeClr val="bg1"/>
              </a:solidFill>
              <a:latin typeface="Helvetica" charset="0"/>
            </a:endParaRPr>
          </a:p>
        </p:txBody>
      </p:sp>
      <p:sp>
        <p:nvSpPr>
          <p:cNvPr id="1175572" name="Text Box 20"/>
          <p:cNvSpPr txBox="1">
            <a:spLocks noChangeArrowheads="1"/>
          </p:cNvSpPr>
          <p:nvPr/>
        </p:nvSpPr>
        <p:spPr bwMode="auto">
          <a:xfrm>
            <a:off x="5486400" y="51054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FontTx/>
              <a:buNone/>
            </a:pPr>
            <a:r>
              <a:rPr lang="en-US" sz="1200" b="1">
                <a:solidFill>
                  <a:schemeClr val="bg1"/>
                </a:solidFill>
                <a:latin typeface="Helvetica" charset="0"/>
              </a:rPr>
              <a:t>95%</a:t>
            </a:r>
            <a:endParaRPr lang="en-GB" sz="1200" b="1">
              <a:solidFill>
                <a:schemeClr val="bg1"/>
              </a:solidFill>
              <a:latin typeface="Helvetica" charset="0"/>
            </a:endParaRPr>
          </a:p>
        </p:txBody>
      </p:sp>
      <p:sp>
        <p:nvSpPr>
          <p:cNvPr id="1175573" name="Text Box 21"/>
          <p:cNvSpPr txBox="1">
            <a:spLocks noChangeArrowheads="1"/>
          </p:cNvSpPr>
          <p:nvPr/>
        </p:nvSpPr>
        <p:spPr bwMode="auto">
          <a:xfrm>
            <a:off x="2514600" y="5059363"/>
            <a:ext cx="609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FontTx/>
              <a:buNone/>
            </a:pPr>
            <a:r>
              <a:rPr lang="en-US" sz="1200" b="1">
                <a:solidFill>
                  <a:schemeClr val="bg1"/>
                </a:solidFill>
                <a:latin typeface="Helvetica" charset="0"/>
              </a:rPr>
              <a:t>95%</a:t>
            </a:r>
            <a:endParaRPr lang="en-GB" sz="1200" b="1">
              <a:solidFill>
                <a:schemeClr val="bg1"/>
              </a:solidFill>
              <a:latin typeface="Helvetica" charset="0"/>
            </a:endParaRPr>
          </a:p>
        </p:txBody>
      </p:sp>
      <p:sp>
        <p:nvSpPr>
          <p:cNvPr id="1175574" name="Text Box 22"/>
          <p:cNvSpPr txBox="1">
            <a:spLocks noChangeArrowheads="1"/>
          </p:cNvSpPr>
          <p:nvPr/>
        </p:nvSpPr>
        <p:spPr bwMode="auto">
          <a:xfrm>
            <a:off x="6934200" y="1905000"/>
            <a:ext cx="1143000" cy="303213"/>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Tx/>
              <a:buNone/>
            </a:pPr>
            <a:r>
              <a:rPr lang="en-US" sz="1200" b="1">
                <a:solidFill>
                  <a:srgbClr val="CC0000"/>
                </a:solidFill>
                <a:latin typeface="Helvetica" charset="0"/>
              </a:rPr>
              <a:t>h</a:t>
            </a:r>
            <a:r>
              <a:rPr lang="en-US" sz="1200" b="1" baseline="-25000">
                <a:solidFill>
                  <a:srgbClr val="CC0000"/>
                </a:solidFill>
                <a:latin typeface="Helvetica" charset="0"/>
              </a:rPr>
              <a:t>0</a:t>
            </a:r>
            <a:r>
              <a:rPr lang="en-US" sz="1200" b="1">
                <a:solidFill>
                  <a:srgbClr val="CC0000"/>
                </a:solidFill>
                <a:latin typeface="Helvetica" charset="0"/>
              </a:rPr>
              <a:t> = 2.7E-22</a:t>
            </a:r>
            <a:endParaRPr lang="en-GB" sz="1200" b="1">
              <a:solidFill>
                <a:srgbClr val="CC0000"/>
              </a:solidFill>
              <a:latin typeface="Helvetica" charset="0"/>
            </a:endParaRPr>
          </a:p>
        </p:txBody>
      </p:sp>
      <p:sp>
        <p:nvSpPr>
          <p:cNvPr id="1175575" name="Text Box 23"/>
          <p:cNvSpPr txBox="1">
            <a:spLocks noChangeArrowheads="1"/>
          </p:cNvSpPr>
          <p:nvPr/>
        </p:nvSpPr>
        <p:spPr bwMode="auto">
          <a:xfrm>
            <a:off x="3505200" y="4344988"/>
            <a:ext cx="1143000" cy="303212"/>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Tx/>
              <a:buNone/>
            </a:pPr>
            <a:r>
              <a:rPr lang="en-US" sz="1200" b="1">
                <a:solidFill>
                  <a:srgbClr val="CC0000"/>
                </a:solidFill>
                <a:latin typeface="Helvetica" charset="0"/>
              </a:rPr>
              <a:t>h</a:t>
            </a:r>
            <a:r>
              <a:rPr lang="en-US" sz="1200" b="1" baseline="-25000">
                <a:solidFill>
                  <a:srgbClr val="CC0000"/>
                </a:solidFill>
                <a:latin typeface="Helvetica" charset="0"/>
              </a:rPr>
              <a:t>0</a:t>
            </a:r>
            <a:r>
              <a:rPr lang="en-US" sz="1200" b="1">
                <a:solidFill>
                  <a:srgbClr val="CC0000"/>
                </a:solidFill>
                <a:latin typeface="Helvetica" charset="0"/>
              </a:rPr>
              <a:t> = 5.4E-22</a:t>
            </a:r>
            <a:endParaRPr lang="en-GB" sz="1200" b="1">
              <a:solidFill>
                <a:srgbClr val="CC0000"/>
              </a:solidFill>
              <a:latin typeface="Helvetica" charset="0"/>
            </a:endParaRPr>
          </a:p>
        </p:txBody>
      </p:sp>
      <p:sp>
        <p:nvSpPr>
          <p:cNvPr id="1175576" name="Text Box 24"/>
          <p:cNvSpPr txBox="1">
            <a:spLocks noChangeArrowheads="1"/>
          </p:cNvSpPr>
          <p:nvPr/>
        </p:nvSpPr>
        <p:spPr bwMode="auto">
          <a:xfrm>
            <a:off x="7010400" y="4344988"/>
            <a:ext cx="1143000" cy="303212"/>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Tx/>
              <a:buNone/>
            </a:pPr>
            <a:r>
              <a:rPr lang="en-US" sz="1200" b="1">
                <a:solidFill>
                  <a:srgbClr val="CC0000"/>
                </a:solidFill>
                <a:latin typeface="Helvetica" charset="0"/>
              </a:rPr>
              <a:t>h</a:t>
            </a:r>
            <a:r>
              <a:rPr lang="en-US" sz="1200" b="1" baseline="-25000">
                <a:solidFill>
                  <a:srgbClr val="CC0000"/>
                </a:solidFill>
                <a:latin typeface="Helvetica" charset="0"/>
              </a:rPr>
              <a:t>0</a:t>
            </a:r>
            <a:r>
              <a:rPr lang="en-US" sz="1200" b="1">
                <a:solidFill>
                  <a:srgbClr val="CC0000"/>
                </a:solidFill>
                <a:latin typeface="Helvetica" charset="0"/>
              </a:rPr>
              <a:t> = 4.0E-22</a:t>
            </a:r>
            <a:endParaRPr lang="en-GB" sz="1200" b="1">
              <a:solidFill>
                <a:srgbClr val="CC0000"/>
              </a:solidFill>
              <a:latin typeface="Helvetica" charset="0"/>
            </a:endParaRPr>
          </a:p>
        </p:txBody>
      </p:sp>
      <p:sp>
        <p:nvSpPr>
          <p:cNvPr id="1175577" name="Text Box 25"/>
          <p:cNvSpPr txBox="1">
            <a:spLocks noChangeArrowheads="1"/>
          </p:cNvSpPr>
          <p:nvPr/>
        </p:nvSpPr>
        <p:spPr bwMode="auto">
          <a:xfrm>
            <a:off x="304800" y="2038350"/>
            <a:ext cx="14478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0"/>
              </a:spcBef>
              <a:buFontTx/>
              <a:buNone/>
            </a:pPr>
            <a:r>
              <a:rPr lang="en-US" sz="1600" b="0" dirty="0" smtClean="0">
                <a:solidFill>
                  <a:schemeClr val="tx1"/>
                </a:solidFill>
                <a:latin typeface="Helvetica" charset="0"/>
              </a:rPr>
              <a:t>S1 Example</a:t>
            </a:r>
            <a:endParaRPr lang="en-US" sz="1600" b="0" dirty="0">
              <a:solidFill>
                <a:schemeClr val="tx1"/>
              </a:solidFill>
              <a:latin typeface="Helvetica" charset="0"/>
            </a:endParaRPr>
          </a:p>
          <a:p>
            <a:pPr algn="l" eaLnBrk="0" hangingPunct="0">
              <a:spcBef>
                <a:spcPct val="0"/>
              </a:spcBef>
              <a:buFontTx/>
              <a:buNone/>
            </a:pPr>
            <a:endParaRPr lang="en-US" sz="1600" b="0" dirty="0">
              <a:solidFill>
                <a:schemeClr val="tx1"/>
              </a:solidFill>
              <a:latin typeface="Helvetica" charset="0"/>
            </a:endParaRPr>
          </a:p>
          <a:p>
            <a:pPr algn="l" eaLnBrk="0" hangingPunct="0">
              <a:spcBef>
                <a:spcPct val="0"/>
              </a:spcBef>
              <a:buFontTx/>
              <a:buNone/>
            </a:pPr>
            <a:r>
              <a:rPr lang="en-US" sz="1600" b="0" dirty="0">
                <a:solidFill>
                  <a:schemeClr val="tx1"/>
                </a:solidFill>
                <a:latin typeface="Helvetica" charset="0"/>
              </a:rPr>
              <a:t>Note: hundreds of thousands of injections were needed to get such nice clean statistics!</a:t>
            </a:r>
          </a:p>
        </p:txBody>
      </p:sp>
      <p:sp>
        <p:nvSpPr>
          <p:cNvPr id="26"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104</a:t>
            </a:fld>
            <a:endParaRPr lang="en-US" sz="1600" dirty="0">
              <a:latin typeface="+mn-lt"/>
            </a:endParaRPr>
          </a:p>
        </p:txBody>
      </p:sp>
    </p:spTree>
    <p:extLst>
      <p:ext uri="{BB962C8B-B14F-4D97-AF65-F5344CB8AC3E}">
        <p14:creationId xmlns:p14="http://schemas.microsoft.com/office/powerpoint/2010/main" val="24139219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ChangeArrowheads="1"/>
          </p:cNvSpPr>
          <p:nvPr>
            <p:ph type="title"/>
          </p:nvPr>
        </p:nvSpPr>
        <p:spPr>
          <a:xfrm>
            <a:off x="323528" y="692696"/>
            <a:ext cx="8640960" cy="649287"/>
          </a:xfrm>
        </p:spPr>
        <p:txBody>
          <a:bodyPr/>
          <a:lstStyle/>
          <a:p>
            <a:pPr eaLnBrk="1" hangingPunct="1">
              <a:defRPr/>
            </a:pPr>
            <a:r>
              <a:rPr lang="en-US" dirty="0" smtClean="0">
                <a:cs typeface="+mj-cs"/>
              </a:rPr>
              <a:t>Time Domain Search for GWs from Known Pulsars</a:t>
            </a:r>
          </a:p>
        </p:txBody>
      </p:sp>
      <p:sp>
        <p:nvSpPr>
          <p:cNvPr id="667651" name="Rectangle 3"/>
          <p:cNvSpPr>
            <a:spLocks noGrp="1" noChangeArrowheads="1"/>
          </p:cNvSpPr>
          <p:nvPr>
            <p:ph type="body" idx="1"/>
          </p:nvPr>
        </p:nvSpPr>
        <p:spPr>
          <a:xfrm>
            <a:off x="323528" y="1916832"/>
            <a:ext cx="8686800" cy="1790700"/>
          </a:xfrm>
        </p:spPr>
        <p:txBody>
          <a:bodyPr/>
          <a:lstStyle/>
          <a:p>
            <a:pPr marL="0" indent="0" eaLnBrk="1" hangingPunct="1">
              <a:lnSpc>
                <a:spcPct val="120000"/>
              </a:lnSpc>
              <a:buNone/>
              <a:tabLst>
                <a:tab pos="1255713" algn="r"/>
                <a:tab pos="1377950" algn="l"/>
              </a:tabLst>
              <a:defRPr/>
            </a:pPr>
            <a:r>
              <a:rPr lang="en-US" sz="2000" dirty="0" smtClean="0">
                <a:cs typeface="+mn-cs"/>
              </a:rPr>
              <a:t>Method: heterodyne time-domain data using the known spin phase of the pulsar</a:t>
            </a:r>
          </a:p>
          <a:p>
            <a:pPr lvl="1" eaLnBrk="1" hangingPunct="1">
              <a:lnSpc>
                <a:spcPct val="120000"/>
              </a:lnSpc>
              <a:tabLst>
                <a:tab pos="1255713" algn="r"/>
                <a:tab pos="1377950" algn="l"/>
              </a:tabLst>
              <a:defRPr/>
            </a:pPr>
            <a:r>
              <a:rPr lang="en-US" sz="1800" dirty="0" smtClean="0"/>
              <a:t> Requires precise timing data from radio or X-ray observations</a:t>
            </a:r>
          </a:p>
          <a:p>
            <a:pPr lvl="1" eaLnBrk="1" hangingPunct="1">
              <a:lnSpc>
                <a:spcPct val="120000"/>
              </a:lnSpc>
              <a:tabLst>
                <a:tab pos="1255713" algn="r"/>
                <a:tab pos="1377950" algn="l"/>
              </a:tabLst>
              <a:defRPr/>
            </a:pPr>
            <a:r>
              <a:rPr lang="en-US" sz="1800" dirty="0" smtClean="0"/>
              <a:t> Include binary systems in search when orbits known accurately</a:t>
            </a:r>
          </a:p>
          <a:p>
            <a:pPr lvl="1" eaLnBrk="1" hangingPunct="1">
              <a:lnSpc>
                <a:spcPct val="120000"/>
              </a:lnSpc>
              <a:tabLst>
                <a:tab pos="1255713" algn="r"/>
                <a:tab pos="1377950" algn="l"/>
              </a:tabLst>
              <a:defRPr/>
            </a:pPr>
            <a:r>
              <a:rPr lang="en-US" sz="1800" dirty="0" smtClean="0"/>
              <a:t> Exclude pulsars with significant timing uncertainties</a:t>
            </a:r>
          </a:p>
          <a:p>
            <a:pPr lvl="1" eaLnBrk="1" hangingPunct="1">
              <a:lnSpc>
                <a:spcPct val="120000"/>
              </a:lnSpc>
              <a:tabLst>
                <a:tab pos="1255713" algn="r"/>
                <a:tab pos="1377950" algn="l"/>
              </a:tabLst>
              <a:defRPr/>
            </a:pPr>
            <a:r>
              <a:rPr lang="en-US" sz="1800" dirty="0" smtClean="0"/>
              <a:t> Special treatment for the Crab and other pulsars with glitches, timing noise</a:t>
            </a:r>
          </a:p>
        </p:txBody>
      </p:sp>
      <p:sp>
        <p:nvSpPr>
          <p:cNvPr id="667655" name="Rectangle 7"/>
          <p:cNvSpPr>
            <a:spLocks noChangeArrowheads="1"/>
          </p:cNvSpPr>
          <p:nvPr/>
        </p:nvSpPr>
        <p:spPr bwMode="auto">
          <a:xfrm>
            <a:off x="35496" y="4561383"/>
            <a:ext cx="631934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buNone/>
              <a:defRPr/>
            </a:pPr>
            <a:r>
              <a:rPr lang="en-US" sz="2000" b="0" dirty="0">
                <a:solidFill>
                  <a:schemeClr val="tx1"/>
                </a:solidFill>
                <a:latin typeface="+mn-lt"/>
                <a:cs typeface="+mn-cs"/>
              </a:rPr>
              <a:t>so that the expected demodulated signal is then:</a:t>
            </a:r>
          </a:p>
        </p:txBody>
      </p:sp>
      <p:graphicFrame>
        <p:nvGraphicFramePr>
          <p:cNvPr id="27654" name="Object 8"/>
          <p:cNvGraphicFramePr>
            <a:graphicFrameLocks noChangeAspect="1"/>
          </p:cNvGraphicFramePr>
          <p:nvPr>
            <p:extLst>
              <p:ext uri="{D42A27DB-BD31-4B8C-83A1-F6EECF244321}">
                <p14:modId xmlns:p14="http://schemas.microsoft.com/office/powerpoint/2010/main" val="253570054"/>
              </p:ext>
            </p:extLst>
          </p:nvPr>
        </p:nvGraphicFramePr>
        <p:xfrm>
          <a:off x="381000" y="4941168"/>
          <a:ext cx="6686550" cy="627063"/>
        </p:xfrm>
        <a:graphic>
          <a:graphicData uri="http://schemas.openxmlformats.org/presentationml/2006/ole">
            <mc:AlternateContent xmlns:mc="http://schemas.openxmlformats.org/markup-compatibility/2006">
              <mc:Choice xmlns:v="urn:schemas-microsoft-com:vml" Requires="v">
                <p:oleObj spid="_x0000_s100413" name="Equation" r:id="rId4" imgW="3632200" imgH="393700" progId="Equation.3">
                  <p:embed/>
                </p:oleObj>
              </mc:Choice>
              <mc:Fallback>
                <p:oleObj name="Equation" r:id="rId4" imgW="36322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41168"/>
                        <a:ext cx="6686550" cy="627063"/>
                      </a:xfrm>
                      <a:prstGeom prst="rect">
                        <a:avLst/>
                      </a:prstGeom>
                      <a:solidFill>
                        <a:schemeClr val="bg1"/>
                      </a:solidFill>
                      <a:ln>
                        <a:noFill/>
                      </a:ln>
                      <a:effectLst/>
                      <a:extLs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67657" name="Rectangle 9"/>
          <p:cNvSpPr>
            <a:spLocks noChangeArrowheads="1"/>
          </p:cNvSpPr>
          <p:nvPr/>
        </p:nvSpPr>
        <p:spPr bwMode="auto">
          <a:xfrm>
            <a:off x="1023491" y="3985319"/>
            <a:ext cx="30444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buNone/>
              <a:defRPr/>
            </a:pPr>
            <a:r>
              <a:rPr lang="en-US" sz="2000" b="0" dirty="0">
                <a:latin typeface="+mn-lt"/>
                <a:cs typeface="+mn-cs"/>
              </a:rPr>
              <a:t>Heterodyne, i.e. multiply by: </a:t>
            </a:r>
          </a:p>
        </p:txBody>
      </p:sp>
      <p:graphicFrame>
        <p:nvGraphicFramePr>
          <p:cNvPr id="27656" name="Object 10"/>
          <p:cNvGraphicFramePr>
            <a:graphicFrameLocks noChangeAspect="1"/>
          </p:cNvGraphicFramePr>
          <p:nvPr>
            <p:extLst>
              <p:ext uri="{D42A27DB-BD31-4B8C-83A1-F6EECF244321}">
                <p14:modId xmlns:p14="http://schemas.microsoft.com/office/powerpoint/2010/main" val="3962713981"/>
              </p:ext>
            </p:extLst>
          </p:nvPr>
        </p:nvGraphicFramePr>
        <p:xfrm>
          <a:off x="4208252" y="3869432"/>
          <a:ext cx="760413" cy="433388"/>
        </p:xfrm>
        <a:graphic>
          <a:graphicData uri="http://schemas.openxmlformats.org/presentationml/2006/ole">
            <mc:AlternateContent xmlns:mc="http://schemas.openxmlformats.org/markup-compatibility/2006">
              <mc:Choice xmlns:v="urn:schemas-microsoft-com:vml" Requires="v">
                <p:oleObj spid="_x0000_s100414" name="Equation" r:id="rId6" imgW="355292" imgH="203024" progId="Equation.DSMT4">
                  <p:embed/>
                </p:oleObj>
              </mc:Choice>
              <mc:Fallback>
                <p:oleObj name="Equation" r:id="rId6" imgW="355292" imgH="203024"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8252" y="3869432"/>
                        <a:ext cx="760413" cy="4333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67659" name="Rectangle 11"/>
          <p:cNvSpPr>
            <a:spLocks noChangeArrowheads="1"/>
          </p:cNvSpPr>
          <p:nvPr/>
        </p:nvSpPr>
        <p:spPr bwMode="auto">
          <a:xfrm>
            <a:off x="1115616" y="5661248"/>
            <a:ext cx="5040560" cy="251351"/>
          </a:xfrm>
          <a:prstGeom prst="rect">
            <a:avLst/>
          </a:prstGeom>
          <a:solidFill>
            <a:schemeClr val="bg1"/>
          </a:solidFill>
          <a:ln>
            <a:noFill/>
          </a:ln>
          <a:effectLst/>
          <a:extLs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lnSpc>
                <a:spcPct val="120000"/>
              </a:lnSpc>
              <a:buNone/>
              <a:defRPr/>
            </a:pPr>
            <a:r>
              <a:rPr lang="en-US" sz="1400" b="0" dirty="0">
                <a:solidFill>
                  <a:schemeClr val="tx1"/>
                </a:solidFill>
                <a:latin typeface="+mn-lt"/>
                <a:cs typeface="+mn-cs"/>
              </a:rPr>
              <a:t>Here, </a:t>
            </a:r>
            <a:r>
              <a:rPr lang="en-US" sz="1400" b="0" dirty="0" smtClean="0">
                <a:solidFill>
                  <a:schemeClr val="tx1"/>
                </a:solidFill>
                <a:latin typeface="+mn-lt"/>
                <a:cs typeface="+mn-cs"/>
              </a:rPr>
              <a:t> </a:t>
            </a:r>
            <a:r>
              <a:rPr lang="en-US" sz="1400" dirty="0"/>
              <a:t>a = a(h</a:t>
            </a:r>
            <a:r>
              <a:rPr lang="en-US" sz="1400" baseline="-25000" dirty="0"/>
              <a:t>0</a:t>
            </a:r>
            <a:r>
              <a:rPr lang="en-US" sz="1400" dirty="0"/>
              <a:t>, </a:t>
            </a:r>
            <a:r>
              <a:rPr lang="en-US" sz="1400" dirty="0">
                <a:latin typeface="Symbol" charset="0"/>
              </a:rPr>
              <a:t>y</a:t>
            </a:r>
            <a:r>
              <a:rPr lang="en-US" sz="1400" dirty="0"/>
              <a:t>, </a:t>
            </a:r>
            <a:r>
              <a:rPr lang="en-US" sz="1400" dirty="0" err="1">
                <a:latin typeface="Symbol" charset="0"/>
              </a:rPr>
              <a:t>i</a:t>
            </a:r>
            <a:r>
              <a:rPr lang="en-US" sz="1400" dirty="0"/>
              <a:t>, </a:t>
            </a:r>
            <a:r>
              <a:rPr lang="en-US" sz="1400" dirty="0">
                <a:latin typeface="Symbol" charset="0"/>
              </a:rPr>
              <a:t>f</a:t>
            </a:r>
            <a:r>
              <a:rPr lang="en-US" sz="1400" baseline="-25000" dirty="0"/>
              <a:t>0</a:t>
            </a:r>
            <a:r>
              <a:rPr lang="en-US" sz="1400" dirty="0"/>
              <a:t>), </a:t>
            </a:r>
            <a:r>
              <a:rPr lang="en-US" sz="1400" b="0" dirty="0" smtClean="0">
                <a:solidFill>
                  <a:schemeClr val="tx1"/>
                </a:solidFill>
                <a:latin typeface="+mn-lt"/>
                <a:cs typeface="+mn-cs"/>
              </a:rPr>
              <a:t> </a:t>
            </a:r>
            <a:r>
              <a:rPr lang="en-US" sz="1400" b="0" dirty="0">
                <a:solidFill>
                  <a:schemeClr val="tx1"/>
                </a:solidFill>
                <a:latin typeface="+mn-lt"/>
                <a:cs typeface="+mn-cs"/>
              </a:rPr>
              <a:t>a vector of the signal parameters.</a:t>
            </a:r>
          </a:p>
        </p:txBody>
      </p:sp>
      <p:sp>
        <p:nvSpPr>
          <p:cNvPr id="667660" name="Rectangle 12"/>
          <p:cNvSpPr>
            <a:spLocks noChangeArrowheads="1"/>
          </p:cNvSpPr>
          <p:nvPr/>
        </p:nvSpPr>
        <p:spPr bwMode="auto">
          <a:xfrm>
            <a:off x="906686" y="1340768"/>
            <a:ext cx="72533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None/>
              <a:defRPr/>
            </a:pPr>
            <a:r>
              <a:rPr lang="en-US" sz="2400" b="0" dirty="0">
                <a:solidFill>
                  <a:srgbClr val="FF0000"/>
                </a:solidFill>
                <a:latin typeface="Comic Sans MS" charset="0"/>
                <a:cs typeface="+mn-cs"/>
              </a:rPr>
              <a:t>Sky position and spin frequency known accurately</a:t>
            </a:r>
          </a:p>
        </p:txBody>
      </p:sp>
      <p:sp>
        <p:nvSpPr>
          <p:cNvPr id="667661" name="Text Box 13"/>
          <p:cNvSpPr txBox="1">
            <a:spLocks noChangeArrowheads="1"/>
          </p:cNvSpPr>
          <p:nvPr/>
        </p:nvSpPr>
        <p:spPr bwMode="auto">
          <a:xfrm>
            <a:off x="5531296" y="3827636"/>
            <a:ext cx="35052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None/>
              <a:defRPr/>
            </a:pPr>
            <a:r>
              <a:rPr lang="en-US" sz="1600" b="0" dirty="0">
                <a:solidFill>
                  <a:srgbClr val="008000"/>
                </a:solidFill>
                <a:latin typeface="+mn-lt"/>
                <a:cs typeface="+mn-cs"/>
              </a:rPr>
              <a:t>Known phase evolution of the signal: account for both spin-down rate and Doppler shift.</a:t>
            </a:r>
          </a:p>
        </p:txBody>
      </p:sp>
      <p:sp>
        <p:nvSpPr>
          <p:cNvPr id="667662" name="Line 14"/>
          <p:cNvSpPr>
            <a:spLocks noChangeShapeType="1"/>
          </p:cNvSpPr>
          <p:nvPr/>
        </p:nvSpPr>
        <p:spPr bwMode="auto">
          <a:xfrm flipH="1">
            <a:off x="4894052" y="3945632"/>
            <a:ext cx="609600" cy="7620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None/>
              <a:defRPr/>
            </a:pPr>
            <a:endParaRPr lang="es-ES" b="0">
              <a:solidFill>
                <a:schemeClr val="tx1"/>
              </a:solidFill>
              <a:latin typeface="+mn-lt"/>
              <a:cs typeface="+mn-cs"/>
            </a:endParaRPr>
          </a:p>
        </p:txBody>
      </p:sp>
      <p:sp>
        <p:nvSpPr>
          <p:cNvPr id="667664" name="Text Box 16"/>
          <p:cNvSpPr txBox="1">
            <a:spLocks noChangeArrowheads="1"/>
          </p:cNvSpPr>
          <p:nvPr/>
        </p:nvSpPr>
        <p:spPr bwMode="auto">
          <a:xfrm>
            <a:off x="7432104" y="4876800"/>
            <a:ext cx="16764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None/>
              <a:defRPr/>
            </a:pPr>
            <a:r>
              <a:rPr lang="en-US" sz="1600" b="0" dirty="0">
                <a:solidFill>
                  <a:schemeClr val="tx1"/>
                </a:solidFill>
                <a:latin typeface="+mn-lt"/>
                <a:cs typeface="+mn-cs"/>
              </a:rPr>
              <a:t>The only remaining time dependence is that of the antenna pattern</a:t>
            </a:r>
          </a:p>
        </p:txBody>
      </p:sp>
      <p:sp>
        <p:nvSpPr>
          <p:cNvPr id="15"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105</a:t>
            </a:fld>
            <a:endParaRPr lang="en-US" sz="1600" dirty="0">
              <a:latin typeface="+mn-lt"/>
            </a:endParaRPr>
          </a:p>
        </p:txBody>
      </p:sp>
    </p:spTree>
    <p:extLst>
      <p:ext uri="{BB962C8B-B14F-4D97-AF65-F5344CB8AC3E}">
        <p14:creationId xmlns:p14="http://schemas.microsoft.com/office/powerpoint/2010/main" val="8035711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473" y="4169643"/>
            <a:ext cx="741997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72770" name="Rectangle 2"/>
          <p:cNvSpPr>
            <a:spLocks noGrp="1" noChangeArrowheads="1"/>
          </p:cNvSpPr>
          <p:nvPr>
            <p:ph type="title"/>
          </p:nvPr>
        </p:nvSpPr>
        <p:spPr>
          <a:xfrm>
            <a:off x="323528" y="763489"/>
            <a:ext cx="8640960" cy="649287"/>
          </a:xfrm>
        </p:spPr>
        <p:txBody>
          <a:bodyPr/>
          <a:lstStyle/>
          <a:p>
            <a:pPr eaLnBrk="1" hangingPunct="1">
              <a:defRPr/>
            </a:pPr>
            <a:r>
              <a:rPr lang="en-US" sz="3200" dirty="0" smtClean="0">
                <a:cs typeface="+mj-cs"/>
              </a:rPr>
              <a:t>Search for Gravitational Waves</a:t>
            </a:r>
            <a:br>
              <a:rPr lang="en-US" sz="3200" dirty="0" smtClean="0">
                <a:cs typeface="+mj-cs"/>
              </a:rPr>
            </a:br>
            <a:r>
              <a:rPr lang="en-US" sz="3200" dirty="0" smtClean="0">
                <a:cs typeface="+mj-cs"/>
              </a:rPr>
              <a:t>from Known Pulsars</a:t>
            </a:r>
          </a:p>
        </p:txBody>
      </p:sp>
      <p:sp>
        <p:nvSpPr>
          <p:cNvPr id="672771" name="Rectangle 3"/>
          <p:cNvSpPr>
            <a:spLocks noGrp="1" noChangeArrowheads="1"/>
          </p:cNvSpPr>
          <p:nvPr>
            <p:ph type="body" idx="1"/>
          </p:nvPr>
        </p:nvSpPr>
        <p:spPr>
          <a:xfrm>
            <a:off x="251520" y="1474440"/>
            <a:ext cx="8568952" cy="4114800"/>
          </a:xfrm>
        </p:spPr>
        <p:txBody>
          <a:bodyPr/>
          <a:lstStyle/>
          <a:p>
            <a:pPr>
              <a:lnSpc>
                <a:spcPct val="120000"/>
              </a:lnSpc>
              <a:spcBef>
                <a:spcPct val="0"/>
              </a:spcBef>
              <a:defRPr/>
            </a:pPr>
            <a:r>
              <a:rPr lang="en-US" sz="2000" dirty="0" smtClean="0">
                <a:cs typeface="+mn-cs"/>
              </a:rPr>
              <a:t>Heterodyne IFO data at the instantaneous GW frequency (2*radio rotation frequency)</a:t>
            </a:r>
          </a:p>
          <a:p>
            <a:pPr lvl="1"/>
            <a:r>
              <a:rPr lang="en-US" sz="1800" dirty="0"/>
              <a:t>Coarse stage (fixed frequency) 16384 </a:t>
            </a:r>
            <a:r>
              <a:rPr lang="en-US" sz="1800" dirty="0">
                <a:sym typeface="Symbol" charset="0"/>
              </a:rPr>
              <a:t></a:t>
            </a:r>
            <a:r>
              <a:rPr lang="en-US" sz="1800" dirty="0"/>
              <a:t> 4 samples/sec</a:t>
            </a:r>
          </a:p>
          <a:p>
            <a:pPr lvl="1"/>
            <a:r>
              <a:rPr lang="en-US" sz="1800" dirty="0"/>
              <a:t>Fine stage (Doppler &amp; spin-down correction)  </a:t>
            </a:r>
            <a:r>
              <a:rPr lang="en-US" sz="1800" dirty="0">
                <a:sym typeface="Symbol" charset="0"/>
              </a:rPr>
              <a:t></a:t>
            </a:r>
            <a:r>
              <a:rPr lang="en-US" sz="1800" dirty="0">
                <a:sym typeface="Math B" charset="0"/>
              </a:rPr>
              <a:t> 1 samples/min </a:t>
            </a:r>
            <a:r>
              <a:rPr lang="en-US" sz="1800" dirty="0">
                <a:sym typeface="Symbol" charset="0"/>
              </a:rPr>
              <a:t></a:t>
            </a:r>
            <a:r>
              <a:rPr lang="en-US" sz="1800" dirty="0">
                <a:sym typeface="Math B" charset="0"/>
              </a:rPr>
              <a:t> </a:t>
            </a:r>
            <a:r>
              <a:rPr lang="en-US" sz="1800" b="1" i="1" dirty="0" err="1">
                <a:solidFill>
                  <a:schemeClr val="hlink"/>
                </a:solidFill>
                <a:latin typeface="Arial Rounded MT Bold" charset="0"/>
              </a:rPr>
              <a:t>B</a:t>
            </a:r>
            <a:r>
              <a:rPr lang="en-US" sz="1800" b="1" i="1" baseline="-25000" dirty="0" err="1">
                <a:solidFill>
                  <a:schemeClr val="hlink"/>
                </a:solidFill>
                <a:latin typeface="Arial Rounded MT Bold" charset="0"/>
              </a:rPr>
              <a:t>k</a:t>
            </a:r>
            <a:r>
              <a:rPr lang="en-US" sz="1900" b="1" i="1" baseline="-25000" dirty="0">
                <a:solidFill>
                  <a:schemeClr val="hlink"/>
                </a:solidFill>
                <a:latin typeface="Arial Rounded MT Bold" charset="0"/>
              </a:rPr>
              <a:t> </a:t>
            </a:r>
            <a:endParaRPr lang="en-US" sz="2000" dirty="0" smtClean="0">
              <a:cs typeface="+mn-cs"/>
            </a:endParaRPr>
          </a:p>
          <a:p>
            <a:pPr marL="342900" lvl="1" indent="-342900">
              <a:lnSpc>
                <a:spcPct val="120000"/>
              </a:lnSpc>
              <a:spcBef>
                <a:spcPct val="0"/>
              </a:spcBef>
              <a:buFontTx/>
              <a:buChar char="•"/>
              <a:defRPr/>
            </a:pPr>
            <a:r>
              <a:rPr lang="en-US" sz="2000" dirty="0" smtClean="0">
                <a:cs typeface="+mn-cs"/>
              </a:rPr>
              <a:t>Low-pass filter the data at each step. E.g., at 0.5Hz</a:t>
            </a:r>
          </a:p>
          <a:p>
            <a:pPr marL="342900" lvl="1" indent="-342900">
              <a:lnSpc>
                <a:spcPct val="120000"/>
              </a:lnSpc>
              <a:spcBef>
                <a:spcPct val="0"/>
              </a:spcBef>
              <a:buFontTx/>
              <a:buChar char="•"/>
              <a:defRPr/>
            </a:pPr>
            <a:r>
              <a:rPr lang="en-US" sz="2000" dirty="0" smtClean="0">
                <a:cs typeface="+mn-cs"/>
              </a:rPr>
              <a:t>Down-sample from 16384Hz to 1/60Hz, or 1/minute </a:t>
            </a:r>
            <a:r>
              <a:rPr lang="en-US" sz="2000" dirty="0" smtClean="0">
                <a:cs typeface="+mn-cs"/>
                <a:sym typeface="Symbol" charset="0"/>
              </a:rPr>
              <a:t> </a:t>
            </a:r>
            <a:r>
              <a:rPr lang="en-US" sz="2000" dirty="0" err="1" smtClean="0">
                <a:cs typeface="+mn-cs"/>
                <a:sym typeface="Symbol" charset="0"/>
              </a:rPr>
              <a:t>B</a:t>
            </a:r>
            <a:r>
              <a:rPr lang="en-US" sz="2000" baseline="-25000" dirty="0" err="1" smtClean="0">
                <a:cs typeface="+mn-cs"/>
                <a:sym typeface="Symbol" charset="0"/>
              </a:rPr>
              <a:t>k</a:t>
            </a:r>
            <a:r>
              <a:rPr lang="en-US" sz="2000" baseline="-25000" dirty="0" smtClean="0">
                <a:cs typeface="+mn-cs"/>
                <a:sym typeface="Symbol" charset="0"/>
              </a:rPr>
              <a:t> </a:t>
            </a:r>
          </a:p>
          <a:p>
            <a:pPr marL="742950" lvl="2" indent="-342900">
              <a:lnSpc>
                <a:spcPct val="120000"/>
              </a:lnSpc>
              <a:spcBef>
                <a:spcPct val="0"/>
              </a:spcBef>
              <a:defRPr/>
            </a:pPr>
            <a:r>
              <a:rPr lang="en-US" sz="1600" dirty="0" smtClean="0"/>
              <a:t>The </a:t>
            </a:r>
            <a:r>
              <a:rPr lang="en-US" sz="1600" dirty="0"/>
              <a:t>data is down-sampled via averaging, yielding one value </a:t>
            </a:r>
            <a:r>
              <a:rPr lang="en-US" sz="1600" b="1" i="1" dirty="0" err="1">
                <a:solidFill>
                  <a:schemeClr val="hlink"/>
                </a:solidFill>
                <a:latin typeface="Arial Rounded MT Bold" charset="0"/>
              </a:rPr>
              <a:t>B</a:t>
            </a:r>
            <a:r>
              <a:rPr lang="en-US" sz="1600" b="1" i="1" baseline="-25000" dirty="0" err="1">
                <a:solidFill>
                  <a:schemeClr val="hlink"/>
                </a:solidFill>
                <a:latin typeface="Arial Rounded MT Bold" charset="0"/>
              </a:rPr>
              <a:t>k</a:t>
            </a:r>
            <a:r>
              <a:rPr lang="en-US" sz="1600" b="1" i="1" baseline="-25000" dirty="0">
                <a:solidFill>
                  <a:schemeClr val="hlink"/>
                </a:solidFill>
                <a:latin typeface="Arial Rounded MT Bold" charset="0"/>
              </a:rPr>
              <a:t> </a:t>
            </a:r>
            <a:r>
              <a:rPr lang="en-US" sz="1600" dirty="0"/>
              <a:t>of the complex time series, every </a:t>
            </a:r>
            <a:r>
              <a:rPr lang="en-US" sz="1600" dirty="0" smtClean="0"/>
              <a:t>60s </a:t>
            </a:r>
            <a:endParaRPr lang="en-US" sz="2400" dirty="0" smtClean="0">
              <a:cs typeface="+mn-cs"/>
            </a:endParaRPr>
          </a:p>
          <a:p>
            <a:pPr>
              <a:lnSpc>
                <a:spcPct val="120000"/>
              </a:lnSpc>
              <a:spcBef>
                <a:spcPct val="0"/>
              </a:spcBef>
              <a:defRPr/>
            </a:pPr>
            <a:endParaRPr lang="en-US" sz="2000" dirty="0" smtClean="0"/>
          </a:p>
          <a:p>
            <a:pPr>
              <a:lnSpc>
                <a:spcPct val="120000"/>
              </a:lnSpc>
              <a:spcBef>
                <a:spcPct val="0"/>
              </a:spcBef>
              <a:defRPr/>
            </a:pPr>
            <a:endParaRPr lang="en-US" sz="2000" dirty="0"/>
          </a:p>
          <a:p>
            <a:pPr>
              <a:lnSpc>
                <a:spcPct val="120000"/>
              </a:lnSpc>
              <a:spcBef>
                <a:spcPct val="0"/>
              </a:spcBef>
              <a:defRPr/>
            </a:pPr>
            <a:r>
              <a:rPr lang="en-US" sz="2000" dirty="0" smtClean="0"/>
              <a:t>Noise </a:t>
            </a:r>
            <a:r>
              <a:rPr lang="en-US" sz="2000" dirty="0"/>
              <a:t>level is estimated from the variance of the data over each minute to account for non-</a:t>
            </a:r>
            <a:r>
              <a:rPr lang="en-US" sz="2000" dirty="0" err="1" smtClean="0"/>
              <a:t>stationarity</a:t>
            </a:r>
            <a:r>
              <a:rPr lang="en-US" sz="2000" dirty="0" smtClean="0"/>
              <a:t> </a:t>
            </a:r>
            <a:r>
              <a:rPr lang="en-US" sz="2000" dirty="0">
                <a:sym typeface="Symbol" charset="0"/>
              </a:rPr>
              <a:t></a:t>
            </a:r>
            <a:r>
              <a:rPr lang="en-US" sz="2000" dirty="0"/>
              <a:t> </a:t>
            </a:r>
            <a:r>
              <a:rPr lang="en-US" sz="1900" b="1" i="1" dirty="0">
                <a:solidFill>
                  <a:schemeClr val="hlink"/>
                </a:solidFill>
                <a:latin typeface="Arial Rounded MT Bold" charset="0"/>
                <a:sym typeface="Symbol" charset="0"/>
              </a:rPr>
              <a:t></a:t>
            </a:r>
            <a:r>
              <a:rPr lang="en-US" sz="1900" b="1" i="1" baseline="-25000" dirty="0">
                <a:solidFill>
                  <a:schemeClr val="hlink"/>
                </a:solidFill>
                <a:latin typeface="Arial Rounded MT Bold" charset="0"/>
              </a:rPr>
              <a:t>k</a:t>
            </a:r>
            <a:r>
              <a:rPr lang="en-US" sz="1400" dirty="0">
                <a:latin typeface="Arial Rounded MT Bold" charset="0"/>
              </a:rPr>
              <a:t> </a:t>
            </a:r>
            <a:endParaRPr lang="en-US" sz="2000" dirty="0"/>
          </a:p>
          <a:p>
            <a:pPr>
              <a:lnSpc>
                <a:spcPct val="120000"/>
              </a:lnSpc>
              <a:spcBef>
                <a:spcPct val="0"/>
              </a:spcBef>
              <a:defRPr/>
            </a:pPr>
            <a:r>
              <a:rPr lang="en-US" sz="2000" dirty="0" smtClean="0">
                <a:cs typeface="+mn-cs"/>
              </a:rPr>
              <a:t>Additional parameters </a:t>
            </a:r>
            <a:r>
              <a:rPr lang="pt-BR" sz="2000" dirty="0" smtClean="0">
                <a:cs typeface="+mn-cs"/>
              </a:rPr>
              <a:t>a = a(h</a:t>
            </a:r>
            <a:r>
              <a:rPr lang="pt-BR" sz="2000" baseline="-25000" dirty="0" smtClean="0">
                <a:cs typeface="+mn-cs"/>
              </a:rPr>
              <a:t>0</a:t>
            </a:r>
            <a:r>
              <a:rPr lang="pt-BR" sz="2000" dirty="0" smtClean="0">
                <a:cs typeface="+mn-cs"/>
              </a:rPr>
              <a:t>, </a:t>
            </a:r>
            <a:r>
              <a:rPr lang="pt-BR" sz="2000" dirty="0" smtClean="0">
                <a:latin typeface="Symbol" charset="0"/>
                <a:cs typeface="+mn-cs"/>
              </a:rPr>
              <a:t>f</a:t>
            </a:r>
            <a:r>
              <a:rPr lang="pt-BR" sz="2000" baseline="-25000" dirty="0" smtClean="0">
                <a:latin typeface="Symbol" charset="0"/>
                <a:cs typeface="+mn-cs"/>
              </a:rPr>
              <a:t>0 , </a:t>
            </a:r>
            <a:r>
              <a:rPr lang="pt-BR" sz="2000" dirty="0" err="1" smtClean="0">
                <a:latin typeface="Symbol" charset="0"/>
                <a:cs typeface="+mn-cs"/>
              </a:rPr>
              <a:t>y</a:t>
            </a:r>
            <a:r>
              <a:rPr lang="pt-BR" sz="2000" dirty="0" smtClean="0">
                <a:latin typeface="Symbol" charset="0"/>
                <a:cs typeface="+mn-cs"/>
              </a:rPr>
              <a:t>, </a:t>
            </a:r>
            <a:r>
              <a:rPr lang="pt-BR" sz="2000" dirty="0" err="1" smtClean="0">
                <a:latin typeface="Symbol" charset="0"/>
                <a:cs typeface="+mn-cs"/>
              </a:rPr>
              <a:t>i</a:t>
            </a:r>
            <a:r>
              <a:rPr lang="pt-BR" sz="2000" dirty="0" smtClean="0">
                <a:cs typeface="+mn-cs"/>
              </a:rPr>
              <a:t>), </a:t>
            </a:r>
            <a:r>
              <a:rPr lang="en-US" sz="2000" dirty="0" smtClean="0">
                <a:cs typeface="+mn-cs"/>
              </a:rPr>
              <a:t> are inferred from their Bayesian posterior probability distribution, assuming Gaussian noise</a:t>
            </a:r>
          </a:p>
        </p:txBody>
      </p:sp>
      <p:sp>
        <p:nvSpPr>
          <p:cNvPr id="12"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106</a:t>
            </a:fld>
            <a:endParaRPr lang="en-US" sz="1600" dirty="0">
              <a:latin typeface="+mn-lt"/>
            </a:endParaRPr>
          </a:p>
        </p:txBody>
      </p:sp>
    </p:spTree>
    <p:extLst>
      <p:ext uri="{BB962C8B-B14F-4D97-AF65-F5344CB8AC3E}">
        <p14:creationId xmlns:p14="http://schemas.microsoft.com/office/powerpoint/2010/main" val="653838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02" name="Rectangle 2"/>
          <p:cNvSpPr>
            <a:spLocks noGrp="1" noChangeArrowheads="1"/>
          </p:cNvSpPr>
          <p:nvPr>
            <p:ph type="title"/>
          </p:nvPr>
        </p:nvSpPr>
        <p:spPr>
          <a:xfrm>
            <a:off x="914400" y="903461"/>
            <a:ext cx="7239000" cy="762000"/>
          </a:xfrm>
        </p:spPr>
        <p:txBody>
          <a:bodyPr/>
          <a:lstStyle/>
          <a:p>
            <a:r>
              <a:rPr lang="en-US"/>
              <a:t>Time domain target search</a:t>
            </a:r>
          </a:p>
        </p:txBody>
      </p:sp>
      <p:sp>
        <p:nvSpPr>
          <p:cNvPr id="1177603" name="Rectangle 3"/>
          <p:cNvSpPr>
            <a:spLocks noGrp="1" noChangeArrowheads="1"/>
          </p:cNvSpPr>
          <p:nvPr>
            <p:ph type="body" idx="1"/>
          </p:nvPr>
        </p:nvSpPr>
        <p:spPr>
          <a:xfrm>
            <a:off x="468313" y="1731789"/>
            <a:ext cx="8280400" cy="5081587"/>
          </a:xfrm>
        </p:spPr>
        <p:txBody>
          <a:bodyPr/>
          <a:lstStyle/>
          <a:p>
            <a:r>
              <a:rPr lang="en-US" sz="2000" dirty="0" smtClean="0"/>
              <a:t>Standard </a:t>
            </a:r>
            <a:r>
              <a:rPr lang="en-US" sz="2000" dirty="0"/>
              <a:t>Bayesian parameter fitting problem, using time-domain model for signal  -- a function of the unknown source parameters </a:t>
            </a:r>
            <a:r>
              <a:rPr lang="en-US" sz="1900" i="1" dirty="0">
                <a:solidFill>
                  <a:schemeClr val="tx1"/>
                </a:solidFill>
              </a:rPr>
              <a:t>h</a:t>
            </a:r>
            <a:r>
              <a:rPr lang="en-US" sz="1900" i="1" baseline="-25000" dirty="0">
                <a:solidFill>
                  <a:schemeClr val="tx1"/>
                </a:solidFill>
              </a:rPr>
              <a:t>0</a:t>
            </a:r>
            <a:r>
              <a:rPr lang="en-US" sz="2000" dirty="0">
                <a:solidFill>
                  <a:schemeClr val="tx1"/>
                </a:solidFill>
                <a:sym typeface="Symbol" charset="0"/>
              </a:rPr>
              <a:t> ,</a:t>
            </a:r>
            <a:r>
              <a:rPr lang="en-US" sz="1900" i="1" dirty="0">
                <a:solidFill>
                  <a:schemeClr val="tx1"/>
                </a:solidFill>
                <a:sym typeface="Symbol" charset="0"/>
              </a:rPr>
              <a:t>,  and </a:t>
            </a:r>
            <a:r>
              <a:rPr lang="en-US" sz="1900" i="1" baseline="-25000" dirty="0" smtClean="0">
                <a:solidFill>
                  <a:schemeClr val="tx1"/>
                </a:solidFill>
                <a:sym typeface="Symbol" charset="0"/>
              </a:rPr>
              <a:t>0</a:t>
            </a:r>
          </a:p>
          <a:p>
            <a:endParaRPr lang="en-US" sz="1900" i="1" baseline="-25000" dirty="0">
              <a:sym typeface="Symbol" charset="0"/>
            </a:endParaRPr>
          </a:p>
          <a:p>
            <a:endParaRPr lang="en-US" sz="1900" i="1" baseline="-25000" dirty="0" smtClean="0">
              <a:solidFill>
                <a:schemeClr val="tx1"/>
              </a:solidFill>
              <a:sym typeface="Symbol" charset="0"/>
            </a:endParaRPr>
          </a:p>
          <a:p>
            <a:endParaRPr lang="en-US" sz="1900" i="1" baseline="-25000" dirty="0">
              <a:sym typeface="Symbol" charset="0"/>
            </a:endParaRPr>
          </a:p>
          <a:p>
            <a:endParaRPr lang="en-US" sz="1900" i="1" baseline="-25000" dirty="0" smtClean="0">
              <a:solidFill>
                <a:schemeClr val="tx1"/>
              </a:solidFill>
              <a:sym typeface="Symbol" charset="0"/>
            </a:endParaRPr>
          </a:p>
          <a:p>
            <a:pPr>
              <a:lnSpc>
                <a:spcPct val="120000"/>
              </a:lnSpc>
              <a:spcBef>
                <a:spcPct val="0"/>
              </a:spcBef>
              <a:defRPr/>
            </a:pPr>
            <a:r>
              <a:rPr lang="en-US" sz="2000" dirty="0"/>
              <a:t>Additional parameters </a:t>
            </a:r>
            <a:r>
              <a:rPr lang="pt-BR" sz="2000" dirty="0"/>
              <a:t>a = a(h</a:t>
            </a:r>
            <a:r>
              <a:rPr lang="pt-BR" sz="2000" baseline="-25000" dirty="0"/>
              <a:t>0</a:t>
            </a:r>
            <a:r>
              <a:rPr lang="pt-BR" sz="2000" dirty="0"/>
              <a:t>, </a:t>
            </a:r>
            <a:r>
              <a:rPr lang="pt-BR" sz="2000" dirty="0">
                <a:latin typeface="Symbol" charset="0"/>
              </a:rPr>
              <a:t>f</a:t>
            </a:r>
            <a:r>
              <a:rPr lang="pt-BR" sz="2000" baseline="-25000" dirty="0">
                <a:latin typeface="Symbol" charset="0"/>
              </a:rPr>
              <a:t>0 , </a:t>
            </a:r>
            <a:r>
              <a:rPr lang="pt-BR" sz="2000" dirty="0" err="1">
                <a:latin typeface="Symbol" charset="0"/>
              </a:rPr>
              <a:t>y</a:t>
            </a:r>
            <a:r>
              <a:rPr lang="pt-BR" sz="2000" dirty="0">
                <a:latin typeface="Symbol" charset="0"/>
              </a:rPr>
              <a:t>, </a:t>
            </a:r>
            <a:r>
              <a:rPr lang="pt-BR" sz="2000" dirty="0" err="1">
                <a:latin typeface="Symbol" charset="0"/>
              </a:rPr>
              <a:t>i</a:t>
            </a:r>
            <a:r>
              <a:rPr lang="pt-BR" sz="2000" dirty="0"/>
              <a:t>), </a:t>
            </a:r>
            <a:r>
              <a:rPr lang="en-US" sz="2000" dirty="0"/>
              <a:t> are inferred from their Bayesian posterior probability distribution, assuming Gaussian noise</a:t>
            </a:r>
          </a:p>
          <a:p>
            <a:pPr lvl="1" eaLnBrk="1" hangingPunct="1">
              <a:defRPr/>
            </a:pPr>
            <a:r>
              <a:rPr lang="en-US" sz="1600" dirty="0"/>
              <a:t>The data are broken up into M time segments over which the noise can be assumed stationary. Marginalize over noise floor.</a:t>
            </a:r>
          </a:p>
          <a:p>
            <a:endParaRPr lang="en-US" sz="1900" dirty="0">
              <a:solidFill>
                <a:schemeClr val="tx1"/>
              </a:solidFill>
            </a:endParaRPr>
          </a:p>
        </p:txBody>
      </p:sp>
      <p:graphicFrame>
        <p:nvGraphicFramePr>
          <p:cNvPr id="1177604" name="Object 4"/>
          <p:cNvGraphicFramePr>
            <a:graphicFrameLocks noChangeAspect="1"/>
          </p:cNvGraphicFramePr>
          <p:nvPr>
            <p:extLst>
              <p:ext uri="{D42A27DB-BD31-4B8C-83A1-F6EECF244321}">
                <p14:modId xmlns:p14="http://schemas.microsoft.com/office/powerpoint/2010/main" val="2909458846"/>
              </p:ext>
            </p:extLst>
          </p:nvPr>
        </p:nvGraphicFramePr>
        <p:xfrm>
          <a:off x="1331640" y="2708920"/>
          <a:ext cx="6807200" cy="381000"/>
        </p:xfrm>
        <a:graphic>
          <a:graphicData uri="http://schemas.openxmlformats.org/presentationml/2006/ole">
            <mc:AlternateContent xmlns:mc="http://schemas.openxmlformats.org/markup-compatibility/2006">
              <mc:Choice xmlns:v="urn:schemas-microsoft-com:vml" Requires="v">
                <p:oleObj spid="_x0000_s10483" name="EcuaciÛn" r:id="rId4" imgW="3441700" imgH="215900" progId="Equation.3">
                  <p:embed/>
                </p:oleObj>
              </mc:Choice>
              <mc:Fallback>
                <p:oleObj name="EcuaciÛn" r:id="rId4" imgW="3441700" imgH="215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2708920"/>
                        <a:ext cx="6807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107</a:t>
            </a:fld>
            <a:endParaRPr lang="en-US" sz="1600" dirty="0">
              <a:latin typeface="+mn-lt"/>
            </a:endParaRPr>
          </a:p>
        </p:txBody>
      </p:sp>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996" y="4964459"/>
            <a:ext cx="4713436" cy="98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Line 6"/>
          <p:cNvSpPr>
            <a:spLocks noChangeShapeType="1"/>
          </p:cNvSpPr>
          <p:nvPr/>
        </p:nvSpPr>
        <p:spPr bwMode="auto">
          <a:xfrm flipH="1">
            <a:off x="2873896" y="4399384"/>
            <a:ext cx="762000" cy="68580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s-ES">
              <a:cs typeface="+mn-cs"/>
            </a:endParaRPr>
          </a:p>
        </p:txBody>
      </p:sp>
      <p:sp>
        <p:nvSpPr>
          <p:cNvPr id="9" name="Text Box 7"/>
          <p:cNvSpPr txBox="1">
            <a:spLocks noChangeArrowheads="1"/>
          </p:cNvSpPr>
          <p:nvPr/>
        </p:nvSpPr>
        <p:spPr bwMode="auto">
          <a:xfrm>
            <a:off x="6329536" y="4890529"/>
            <a:ext cx="2286000" cy="105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None/>
              <a:defRPr/>
            </a:pPr>
            <a:r>
              <a:rPr lang="en-US" sz="1600" b="0" dirty="0">
                <a:solidFill>
                  <a:schemeClr val="tx1"/>
                </a:solidFill>
                <a:cs typeface="+mn-cs"/>
              </a:rPr>
              <a:t>Number of data points in the j-</a:t>
            </a:r>
            <a:r>
              <a:rPr lang="en-US" sz="1600" b="0" dirty="0" err="1">
                <a:solidFill>
                  <a:schemeClr val="tx1"/>
                </a:solidFill>
                <a:cs typeface="+mn-cs"/>
              </a:rPr>
              <a:t>th</a:t>
            </a:r>
            <a:r>
              <a:rPr lang="en-US" sz="1600" b="0" dirty="0">
                <a:solidFill>
                  <a:schemeClr val="tx1"/>
                </a:solidFill>
                <a:cs typeface="+mn-cs"/>
              </a:rPr>
              <a:t> segment</a:t>
            </a:r>
          </a:p>
          <a:p>
            <a:pPr algn="l">
              <a:buNone/>
              <a:defRPr/>
            </a:pPr>
            <a:r>
              <a:rPr lang="en-US" sz="1400" b="0" dirty="0">
                <a:solidFill>
                  <a:schemeClr val="tx1"/>
                </a:solidFill>
                <a:cs typeface="+mn-cs"/>
              </a:rPr>
              <a:t>(5-30min to maximize analyzed data)</a:t>
            </a:r>
          </a:p>
        </p:txBody>
      </p:sp>
      <p:sp>
        <p:nvSpPr>
          <p:cNvPr id="10" name="Line 8"/>
          <p:cNvSpPr>
            <a:spLocks noChangeShapeType="1"/>
          </p:cNvSpPr>
          <p:nvPr/>
        </p:nvSpPr>
        <p:spPr bwMode="auto">
          <a:xfrm flipH="1" flipV="1">
            <a:off x="5796136" y="5042929"/>
            <a:ext cx="533400" cy="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None/>
              <a:defRPr/>
            </a:pPr>
            <a:endParaRPr lang="es-ES">
              <a:solidFill>
                <a:schemeClr val="tx1"/>
              </a:solidFill>
              <a:cs typeface="+mn-cs"/>
            </a:endParaRPr>
          </a:p>
        </p:txBody>
      </p:sp>
    </p:spTree>
    <p:extLst>
      <p:ext uri="{BB962C8B-B14F-4D97-AF65-F5344CB8AC3E}">
        <p14:creationId xmlns:p14="http://schemas.microsoft.com/office/powerpoint/2010/main" val="24856709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7" name="Rectangle 3"/>
          <p:cNvSpPr>
            <a:spLocks noGrp="1" noChangeArrowheads="1"/>
          </p:cNvSpPr>
          <p:nvPr>
            <p:ph type="body" idx="1"/>
          </p:nvPr>
        </p:nvSpPr>
        <p:spPr>
          <a:xfrm>
            <a:off x="251520" y="1549524"/>
            <a:ext cx="8784976" cy="4154487"/>
          </a:xfrm>
        </p:spPr>
        <p:txBody>
          <a:bodyPr/>
          <a:lstStyle/>
          <a:p>
            <a:pPr eaLnBrk="0" hangingPunct="0">
              <a:lnSpc>
                <a:spcPct val="90000"/>
              </a:lnSpc>
              <a:spcBef>
                <a:spcPct val="50000"/>
              </a:spcBef>
            </a:pPr>
            <a:r>
              <a:rPr lang="en-GB" sz="2000" dirty="0"/>
              <a:t>We take a </a:t>
            </a:r>
            <a:r>
              <a:rPr lang="en-GB" sz="2000" dirty="0">
                <a:solidFill>
                  <a:srgbClr val="CC0000"/>
                </a:solidFill>
              </a:rPr>
              <a:t>Bayesian approach</a:t>
            </a:r>
            <a:r>
              <a:rPr lang="en-GB" sz="2000" dirty="0"/>
              <a:t>, and determine the </a:t>
            </a:r>
            <a:r>
              <a:rPr lang="en-GB" sz="2000" dirty="0">
                <a:solidFill>
                  <a:srgbClr val="CC0000"/>
                </a:solidFill>
              </a:rPr>
              <a:t>joint posterior distribution of the probability of our unknown parameters</a:t>
            </a:r>
            <a:r>
              <a:rPr lang="en-GB" sz="2000" dirty="0"/>
              <a:t>, using uniform priors on </a:t>
            </a:r>
            <a:r>
              <a:rPr lang="en-US" sz="2000" i="1" dirty="0">
                <a:solidFill>
                  <a:schemeClr val="tx1"/>
                </a:solidFill>
              </a:rPr>
              <a:t>h</a:t>
            </a:r>
            <a:r>
              <a:rPr lang="en-US" sz="2000" i="1" baseline="-25000" dirty="0">
                <a:solidFill>
                  <a:schemeClr val="tx1"/>
                </a:solidFill>
              </a:rPr>
              <a:t>0</a:t>
            </a:r>
            <a:r>
              <a:rPr lang="en-US" sz="2000" dirty="0">
                <a:solidFill>
                  <a:schemeClr val="tx1"/>
                </a:solidFill>
                <a:sym typeface="Symbol" charset="0"/>
              </a:rPr>
              <a:t> ,</a:t>
            </a:r>
            <a:r>
              <a:rPr lang="en-US" sz="2000" dirty="0" err="1">
                <a:solidFill>
                  <a:schemeClr val="tx1"/>
                </a:solidFill>
                <a:sym typeface="Symbol" charset="0"/>
              </a:rPr>
              <a:t>cos</a:t>
            </a:r>
            <a:r>
              <a:rPr lang="en-US" sz="2000" dirty="0">
                <a:solidFill>
                  <a:schemeClr val="tx1"/>
                </a:solidFill>
                <a:sym typeface="Symbol" charset="0"/>
              </a:rPr>
              <a:t> </a:t>
            </a:r>
            <a:r>
              <a:rPr lang="en-US" sz="2000" i="1" dirty="0">
                <a:solidFill>
                  <a:schemeClr val="tx1"/>
                </a:solidFill>
                <a:sym typeface="Symbol" charset="0"/>
              </a:rPr>
              <a:t>,  and </a:t>
            </a:r>
            <a:r>
              <a:rPr lang="en-US" sz="2000" i="1" baseline="-25000" dirty="0">
                <a:solidFill>
                  <a:schemeClr val="tx1"/>
                </a:solidFill>
                <a:sym typeface="Symbol" charset="0"/>
              </a:rPr>
              <a:t>0</a:t>
            </a:r>
            <a:r>
              <a:rPr lang="en-US" sz="2000" dirty="0">
                <a:solidFill>
                  <a:schemeClr val="tx1"/>
                </a:solidFill>
              </a:rPr>
              <a:t> </a:t>
            </a:r>
            <a:r>
              <a:rPr lang="en-US" sz="2000" dirty="0"/>
              <a:t> </a:t>
            </a:r>
            <a:r>
              <a:rPr lang="en-GB" sz="2000" dirty="0"/>
              <a:t>over their accessible values, i.e</a:t>
            </a:r>
            <a:r>
              <a:rPr lang="en-GB" sz="2000" dirty="0" smtClean="0"/>
              <a:t>.</a:t>
            </a:r>
          </a:p>
          <a:p>
            <a:pPr eaLnBrk="0" hangingPunct="0">
              <a:lnSpc>
                <a:spcPct val="90000"/>
              </a:lnSpc>
              <a:spcBef>
                <a:spcPct val="50000"/>
              </a:spcBef>
            </a:pPr>
            <a:endParaRPr lang="en-GB" sz="2000" dirty="0"/>
          </a:p>
          <a:p>
            <a:pPr eaLnBrk="0" hangingPunct="0">
              <a:lnSpc>
                <a:spcPct val="90000"/>
              </a:lnSpc>
              <a:spcBef>
                <a:spcPct val="50000"/>
              </a:spcBef>
            </a:pPr>
            <a:endParaRPr lang="en-US" sz="2000" i="1" baseline="-25000" dirty="0" smtClean="0"/>
          </a:p>
          <a:p>
            <a:pPr eaLnBrk="0" hangingPunct="0">
              <a:lnSpc>
                <a:spcPct val="90000"/>
              </a:lnSpc>
              <a:spcBef>
                <a:spcPct val="50000"/>
              </a:spcBef>
            </a:pPr>
            <a:endParaRPr lang="en-US" sz="2000" i="1" baseline="-25000" dirty="0"/>
          </a:p>
          <a:p>
            <a:pPr>
              <a:lnSpc>
                <a:spcPct val="90000"/>
              </a:lnSpc>
            </a:pPr>
            <a:endParaRPr lang="en-US" sz="2000" i="1" baseline="-25000" dirty="0"/>
          </a:p>
          <a:p>
            <a:pPr>
              <a:lnSpc>
                <a:spcPct val="90000"/>
              </a:lnSpc>
            </a:pPr>
            <a:endParaRPr lang="en-US" sz="2000" i="1" baseline="-25000" dirty="0"/>
          </a:p>
          <a:p>
            <a:pPr lvl="1">
              <a:lnSpc>
                <a:spcPct val="90000"/>
              </a:lnSpc>
            </a:pPr>
            <a:endParaRPr lang="en-US" sz="1800" i="1" baseline="-25000" dirty="0"/>
          </a:p>
          <a:p>
            <a:pPr>
              <a:lnSpc>
                <a:spcPct val="90000"/>
              </a:lnSpc>
            </a:pPr>
            <a:r>
              <a:rPr lang="en-US" sz="2000" dirty="0">
                <a:sym typeface="Symbol" charset="0"/>
              </a:rPr>
              <a:t>The </a:t>
            </a:r>
            <a:r>
              <a:rPr lang="en-GB" sz="2000" dirty="0">
                <a:solidFill>
                  <a:srgbClr val="CC0000"/>
                </a:solidFill>
              </a:rPr>
              <a:t>likelihood</a:t>
            </a:r>
            <a:r>
              <a:rPr lang="en-GB" sz="2000" b="1" dirty="0">
                <a:solidFill>
                  <a:srgbClr val="CC0000"/>
                </a:solidFill>
              </a:rPr>
              <a:t> </a:t>
            </a:r>
            <a:r>
              <a:rPr lang="en-GB" sz="2000" dirty="0">
                <a:latin typeface="Arial Rounded MT Bold" charset="0"/>
              </a:rPr>
              <a:t> </a:t>
            </a:r>
            <a:r>
              <a:rPr lang="en-GB" sz="2000" dirty="0">
                <a:latin typeface="Arial Rounded MT Bold" charset="0"/>
                <a:sym typeface="Symbol" charset="0"/>
              </a:rPr>
              <a:t></a:t>
            </a:r>
            <a:r>
              <a:rPr lang="en-GB" sz="2000" dirty="0">
                <a:latin typeface="Arial Rounded MT Bold" charset="0"/>
              </a:rPr>
              <a:t> </a:t>
            </a:r>
            <a:r>
              <a:rPr lang="en-GB" sz="2000" dirty="0" err="1">
                <a:latin typeface="Arial Rounded MT Bold" charset="0"/>
              </a:rPr>
              <a:t>exp</a:t>
            </a:r>
            <a:r>
              <a:rPr lang="en-GB" sz="2000" dirty="0">
                <a:latin typeface="Arial Rounded MT Bold" charset="0"/>
              </a:rPr>
              <a:t>(-</a:t>
            </a:r>
            <a:r>
              <a:rPr lang="en-GB" sz="2000" dirty="0">
                <a:latin typeface="Arial Rounded MT Bold" charset="0"/>
                <a:sym typeface="Symbol" charset="0"/>
              </a:rPr>
              <a:t></a:t>
            </a:r>
            <a:r>
              <a:rPr lang="en-GB" sz="2000" baseline="30000" dirty="0">
                <a:latin typeface="Arial Rounded MT Bold" charset="0"/>
                <a:sym typeface="Symbol" charset="0"/>
              </a:rPr>
              <a:t>2</a:t>
            </a:r>
            <a:r>
              <a:rPr lang="en-GB" sz="2000" baseline="30000" dirty="0">
                <a:latin typeface="Arial Rounded MT Bold" charset="0"/>
              </a:rPr>
              <a:t> </a:t>
            </a:r>
            <a:r>
              <a:rPr lang="en-GB" sz="2000" dirty="0">
                <a:latin typeface="Arial Rounded MT Bold" charset="0"/>
              </a:rPr>
              <a:t>/2), where</a:t>
            </a:r>
          </a:p>
          <a:p>
            <a:pPr>
              <a:lnSpc>
                <a:spcPct val="90000"/>
              </a:lnSpc>
            </a:pPr>
            <a:endParaRPr lang="en-US" sz="2000" dirty="0"/>
          </a:p>
          <a:p>
            <a:pPr>
              <a:lnSpc>
                <a:spcPct val="90000"/>
              </a:lnSpc>
            </a:pPr>
            <a:r>
              <a:rPr lang="en-US" sz="2000" dirty="0"/>
              <a:t>To get the posterior PDF for </a:t>
            </a:r>
            <a:r>
              <a:rPr lang="en-US" sz="2000" i="1" dirty="0">
                <a:solidFill>
                  <a:srgbClr val="FF3300"/>
                </a:solidFill>
              </a:rPr>
              <a:t>h</a:t>
            </a:r>
            <a:r>
              <a:rPr lang="en-US" sz="2000" i="1" baseline="-25000" dirty="0">
                <a:solidFill>
                  <a:srgbClr val="FF3300"/>
                </a:solidFill>
              </a:rPr>
              <a:t>0</a:t>
            </a:r>
            <a:r>
              <a:rPr lang="en-US" sz="2000" dirty="0"/>
              <a:t>, marginalizing with respect to the nuisance parameters </a:t>
            </a:r>
            <a:r>
              <a:rPr lang="en-US" sz="2000" dirty="0" err="1">
                <a:solidFill>
                  <a:schemeClr val="tx1"/>
                </a:solidFill>
                <a:sym typeface="Symbol" charset="0"/>
              </a:rPr>
              <a:t>cos</a:t>
            </a:r>
            <a:r>
              <a:rPr lang="en-US" sz="2000" dirty="0">
                <a:solidFill>
                  <a:schemeClr val="tx1"/>
                </a:solidFill>
                <a:sym typeface="Symbol" charset="0"/>
              </a:rPr>
              <a:t> </a:t>
            </a:r>
            <a:r>
              <a:rPr lang="en-US" sz="2000" i="1" dirty="0">
                <a:solidFill>
                  <a:schemeClr val="tx1"/>
                </a:solidFill>
                <a:sym typeface="Symbol" charset="0"/>
              </a:rPr>
              <a:t>,  and </a:t>
            </a:r>
            <a:r>
              <a:rPr lang="en-US" sz="2000" i="1" baseline="-25000" dirty="0">
                <a:solidFill>
                  <a:schemeClr val="tx1"/>
                </a:solidFill>
                <a:sym typeface="Symbol" charset="0"/>
              </a:rPr>
              <a:t>0</a:t>
            </a:r>
            <a:r>
              <a:rPr lang="en-US" sz="2000" dirty="0">
                <a:solidFill>
                  <a:schemeClr val="tx1"/>
                </a:solidFill>
              </a:rPr>
              <a:t>  </a:t>
            </a:r>
            <a:r>
              <a:rPr lang="en-US" sz="2000" dirty="0"/>
              <a:t>given the data </a:t>
            </a:r>
            <a:r>
              <a:rPr lang="en-US" sz="2000" b="1" i="1" dirty="0" err="1">
                <a:solidFill>
                  <a:schemeClr val="hlink"/>
                </a:solidFill>
                <a:latin typeface="Arial Rounded MT Bold" charset="0"/>
              </a:rPr>
              <a:t>B</a:t>
            </a:r>
            <a:r>
              <a:rPr lang="en-US" sz="2000" b="1" i="1" baseline="-25000" dirty="0" err="1">
                <a:solidFill>
                  <a:schemeClr val="hlink"/>
                </a:solidFill>
                <a:latin typeface="Arial Rounded MT Bold" charset="0"/>
              </a:rPr>
              <a:t>k</a:t>
            </a:r>
            <a:r>
              <a:rPr lang="en-US" b="1" i="1" baseline="-25000" dirty="0">
                <a:solidFill>
                  <a:schemeClr val="hlink"/>
                </a:solidFill>
                <a:latin typeface="Arial Rounded MT Bold" charset="0"/>
              </a:rPr>
              <a:t> </a:t>
            </a:r>
            <a:endParaRPr lang="en-GB" sz="2000" dirty="0"/>
          </a:p>
        </p:txBody>
      </p:sp>
      <p:sp>
        <p:nvSpPr>
          <p:cNvPr id="1178626" name="Rectangle 2"/>
          <p:cNvSpPr>
            <a:spLocks noGrp="1" noChangeArrowheads="1"/>
          </p:cNvSpPr>
          <p:nvPr>
            <p:ph type="title"/>
          </p:nvPr>
        </p:nvSpPr>
        <p:spPr>
          <a:xfrm>
            <a:off x="1331640" y="907381"/>
            <a:ext cx="6912767" cy="433387"/>
          </a:xfrm>
        </p:spPr>
        <p:txBody>
          <a:bodyPr/>
          <a:lstStyle/>
          <a:p>
            <a:r>
              <a:rPr lang="en-GB" dirty="0"/>
              <a:t>Time domain: </a:t>
            </a:r>
            <a:r>
              <a:rPr lang="en-GB" dirty="0" smtClean="0"/>
              <a:t>Bayesian </a:t>
            </a:r>
            <a:r>
              <a:rPr lang="en-GB" dirty="0"/>
              <a:t>approach</a:t>
            </a:r>
          </a:p>
        </p:txBody>
      </p:sp>
      <p:grpSp>
        <p:nvGrpSpPr>
          <p:cNvPr id="1178636" name="Group 12"/>
          <p:cNvGrpSpPr>
            <a:grpSpLocks/>
          </p:cNvGrpSpPr>
          <p:nvPr/>
        </p:nvGrpSpPr>
        <p:grpSpPr bwMode="auto">
          <a:xfrm>
            <a:off x="2438400" y="2697187"/>
            <a:ext cx="4008438" cy="1066800"/>
            <a:chOff x="1536" y="1536"/>
            <a:chExt cx="2525" cy="672"/>
          </a:xfrm>
        </p:grpSpPr>
        <p:graphicFrame>
          <p:nvGraphicFramePr>
            <p:cNvPr id="1178629" name="Object 5"/>
            <p:cNvGraphicFramePr>
              <a:graphicFrameLocks noChangeAspect="1"/>
            </p:cNvGraphicFramePr>
            <p:nvPr/>
          </p:nvGraphicFramePr>
          <p:xfrm>
            <a:off x="1536" y="1536"/>
            <a:ext cx="2352" cy="218"/>
          </p:xfrm>
          <a:graphic>
            <a:graphicData uri="http://schemas.openxmlformats.org/presentationml/2006/ole">
              <mc:AlternateContent xmlns:mc="http://schemas.openxmlformats.org/markup-compatibility/2006">
                <mc:Choice xmlns:v="urn:schemas-microsoft-com:vml" Requires="v">
                  <p:oleObj spid="_x0000_s11949" name="Ecuación" r:id="rId4" imgW="1841500" imgH="177800" progId="Equation.3">
                    <p:embed/>
                  </p:oleObj>
                </mc:Choice>
                <mc:Fallback>
                  <p:oleObj name="Ecuación" r:id="rId4" imgW="1841500" imgH="177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1536"/>
                          <a:ext cx="2352"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78630" name="Text Box 6"/>
            <p:cNvSpPr txBox="1">
              <a:spLocks noChangeArrowheads="1"/>
            </p:cNvSpPr>
            <p:nvPr/>
          </p:nvSpPr>
          <p:spPr bwMode="auto">
            <a:xfrm>
              <a:off x="1780" y="1996"/>
              <a:ext cx="228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Tx/>
                <a:buNone/>
              </a:pPr>
              <a:r>
                <a:rPr lang="en-GB" sz="1600">
                  <a:solidFill>
                    <a:srgbClr val="CC0000"/>
                  </a:solidFill>
                  <a:latin typeface="Arial" charset="0"/>
                </a:rPr>
                <a:t>posterior        prior     likelihood</a:t>
              </a:r>
            </a:p>
          </p:txBody>
        </p:sp>
        <p:sp>
          <p:nvSpPr>
            <p:cNvPr id="1178631" name="Line 7"/>
            <p:cNvSpPr>
              <a:spLocks noChangeShapeType="1"/>
            </p:cNvSpPr>
            <p:nvPr/>
          </p:nvSpPr>
          <p:spPr bwMode="auto">
            <a:xfrm flipH="1" flipV="1">
              <a:off x="1889" y="1756"/>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178632" name="Line 8"/>
            <p:cNvSpPr>
              <a:spLocks noChangeShapeType="1"/>
            </p:cNvSpPr>
            <p:nvPr/>
          </p:nvSpPr>
          <p:spPr bwMode="auto">
            <a:xfrm flipH="1" flipV="1">
              <a:off x="2758" y="1756"/>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178633" name="Line 9"/>
            <p:cNvSpPr>
              <a:spLocks noChangeShapeType="1"/>
            </p:cNvSpPr>
            <p:nvPr/>
          </p:nvSpPr>
          <p:spPr bwMode="auto">
            <a:xfrm flipH="1" flipV="1">
              <a:off x="3246" y="1756"/>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aphicFrame>
        <p:nvGraphicFramePr>
          <p:cNvPr id="1178634" name="Object 10"/>
          <p:cNvGraphicFramePr>
            <a:graphicFrameLocks noChangeAspect="1"/>
          </p:cNvGraphicFramePr>
          <p:nvPr>
            <p:extLst>
              <p:ext uri="{D42A27DB-BD31-4B8C-83A1-F6EECF244321}">
                <p14:modId xmlns:p14="http://schemas.microsoft.com/office/powerpoint/2010/main" val="1478671275"/>
              </p:ext>
            </p:extLst>
          </p:nvPr>
        </p:nvGraphicFramePr>
        <p:xfrm>
          <a:off x="5868144" y="3862461"/>
          <a:ext cx="2540000" cy="833438"/>
        </p:xfrm>
        <a:graphic>
          <a:graphicData uri="http://schemas.openxmlformats.org/presentationml/2006/ole">
            <mc:AlternateContent xmlns:mc="http://schemas.openxmlformats.org/markup-compatibility/2006">
              <mc:Choice xmlns:v="urn:schemas-microsoft-com:vml" Requires="v">
                <p:oleObj spid="_x0000_s11950" name="Ecuación" r:id="rId6" imgW="1473200" imgH="482600" progId="Equation.3">
                  <p:embed/>
                </p:oleObj>
              </mc:Choice>
              <mc:Fallback>
                <p:oleObj name="Ecuación" r:id="rId6" imgW="1473200" imgH="482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144" y="3862461"/>
                        <a:ext cx="2540000"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78635" name="Object 11"/>
          <p:cNvGraphicFramePr>
            <a:graphicFrameLocks noChangeAspect="1"/>
          </p:cNvGraphicFramePr>
          <p:nvPr>
            <p:extLst>
              <p:ext uri="{D42A27DB-BD31-4B8C-83A1-F6EECF244321}">
                <p14:modId xmlns:p14="http://schemas.microsoft.com/office/powerpoint/2010/main" val="2992510900"/>
              </p:ext>
            </p:extLst>
          </p:nvPr>
        </p:nvGraphicFramePr>
        <p:xfrm>
          <a:off x="2114550" y="5603900"/>
          <a:ext cx="5202238" cy="633412"/>
        </p:xfrm>
        <a:graphic>
          <a:graphicData uri="http://schemas.openxmlformats.org/presentationml/2006/ole">
            <mc:AlternateContent xmlns:mc="http://schemas.openxmlformats.org/markup-compatibility/2006">
              <mc:Choice xmlns:v="urn:schemas-microsoft-com:vml" Requires="v">
                <p:oleObj spid="_x0000_s11951" name="EcuaciÛn" r:id="rId8" imgW="2209800" imgH="266700" progId="Equation.3">
                  <p:embed/>
                </p:oleObj>
              </mc:Choice>
              <mc:Fallback>
                <p:oleObj name="EcuaciÛn" r:id="rId8" imgW="2209800" imgH="266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4550" y="5603900"/>
                        <a:ext cx="5202238" cy="633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108</a:t>
            </a:fld>
            <a:endParaRPr lang="en-US" sz="1600" dirty="0">
              <a:latin typeface="+mn-lt"/>
            </a:endParaRPr>
          </a:p>
        </p:txBody>
      </p:sp>
    </p:spTree>
    <p:extLst>
      <p:ext uri="{BB962C8B-B14F-4D97-AF65-F5344CB8AC3E}">
        <p14:creationId xmlns:p14="http://schemas.microsoft.com/office/powerpoint/2010/main" val="351099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52"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121" y="3933056"/>
            <a:ext cx="2347367" cy="241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74818" name="Rectangle 2"/>
          <p:cNvSpPr>
            <a:spLocks noGrp="1" noChangeArrowheads="1"/>
          </p:cNvSpPr>
          <p:nvPr>
            <p:ph type="title"/>
          </p:nvPr>
        </p:nvSpPr>
        <p:spPr>
          <a:xfrm>
            <a:off x="914400" y="476672"/>
            <a:ext cx="7239000" cy="792088"/>
          </a:xfrm>
        </p:spPr>
        <p:txBody>
          <a:bodyPr/>
          <a:lstStyle/>
          <a:p>
            <a:pPr eaLnBrk="1" hangingPunct="1">
              <a:defRPr/>
            </a:pPr>
            <a:r>
              <a:rPr lang="en-US" dirty="0" smtClean="0">
                <a:cs typeface="+mj-cs"/>
              </a:rPr>
              <a:t>The Bayesian Approach</a:t>
            </a:r>
          </a:p>
        </p:txBody>
      </p:sp>
      <p:sp>
        <p:nvSpPr>
          <p:cNvPr id="674825" name="Rectangle 9"/>
          <p:cNvSpPr>
            <a:spLocks noGrp="1" noChangeArrowheads="1"/>
          </p:cNvSpPr>
          <p:nvPr>
            <p:ph type="body" idx="1"/>
          </p:nvPr>
        </p:nvSpPr>
        <p:spPr>
          <a:xfrm>
            <a:off x="76200" y="1154832"/>
            <a:ext cx="8229600" cy="762000"/>
          </a:xfrm>
        </p:spPr>
        <p:txBody>
          <a:bodyPr/>
          <a:lstStyle/>
          <a:p>
            <a:pPr eaLnBrk="1" hangingPunct="1">
              <a:lnSpc>
                <a:spcPct val="90000"/>
              </a:lnSpc>
              <a:buFontTx/>
              <a:buNone/>
              <a:defRPr/>
            </a:pPr>
            <a:r>
              <a:rPr lang="en-US" sz="2000" dirty="0" smtClean="0">
                <a:cs typeface="+mn-cs"/>
              </a:rPr>
              <a:t>	Bayesian statistics: quantifying the degree of certainty (or </a:t>
            </a:r>
            <a:r>
              <a:rPr lang="ja-JP" altLang="en-US" sz="2000" dirty="0" smtClean="0">
                <a:latin typeface="Arial"/>
                <a:cs typeface="+mn-cs"/>
              </a:rPr>
              <a:t>“</a:t>
            </a:r>
            <a:r>
              <a:rPr lang="en-US" sz="2000" dirty="0" smtClean="0">
                <a:cs typeface="+mn-cs"/>
              </a:rPr>
              <a:t>degree of belief</a:t>
            </a:r>
            <a:r>
              <a:rPr lang="ja-JP" altLang="en-US" sz="2000" dirty="0" smtClean="0">
                <a:latin typeface="Arial"/>
                <a:cs typeface="+mn-cs"/>
              </a:rPr>
              <a:t>”</a:t>
            </a:r>
            <a:r>
              <a:rPr lang="en-US" sz="2000" dirty="0" smtClean="0">
                <a:cs typeface="+mn-cs"/>
              </a:rPr>
              <a:t>) of a statement being true</a:t>
            </a:r>
          </a:p>
        </p:txBody>
      </p:sp>
      <p:graphicFrame>
        <p:nvGraphicFramePr>
          <p:cNvPr id="31749" name="Object 25"/>
          <p:cNvGraphicFramePr>
            <a:graphicFrameLocks noChangeAspect="1"/>
          </p:cNvGraphicFramePr>
          <p:nvPr>
            <p:extLst>
              <p:ext uri="{D42A27DB-BD31-4B8C-83A1-F6EECF244321}">
                <p14:modId xmlns:p14="http://schemas.microsoft.com/office/powerpoint/2010/main" val="241980286"/>
              </p:ext>
            </p:extLst>
          </p:nvPr>
        </p:nvGraphicFramePr>
        <p:xfrm>
          <a:off x="1979613" y="1905000"/>
          <a:ext cx="4722812" cy="611188"/>
        </p:xfrm>
        <a:graphic>
          <a:graphicData uri="http://schemas.openxmlformats.org/presentationml/2006/ole">
            <mc:AlternateContent xmlns:mc="http://schemas.openxmlformats.org/markup-compatibility/2006">
              <mc:Choice xmlns:v="urn:schemas-microsoft-com:vml" Requires="v">
                <p:oleObj spid="_x0000_s104481" name="EcuaciÛn" r:id="rId5" imgW="1778000" imgH="228600" progId="Equation.3">
                  <p:embed/>
                </p:oleObj>
              </mc:Choice>
              <mc:Fallback>
                <p:oleObj name="EcuaciÛn" r:id="rId5" imgW="17780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1905000"/>
                        <a:ext cx="4722812" cy="6111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74842" name="Text Box 26"/>
          <p:cNvSpPr txBox="1">
            <a:spLocks noChangeArrowheads="1"/>
          </p:cNvSpPr>
          <p:nvPr/>
        </p:nvSpPr>
        <p:spPr bwMode="auto">
          <a:xfrm>
            <a:off x="459124" y="1981200"/>
            <a:ext cx="1518565" cy="461665"/>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buNone/>
              <a:defRPr/>
            </a:pPr>
            <a:r>
              <a:rPr lang="en-GB" sz="2400" dirty="0">
                <a:solidFill>
                  <a:srgbClr val="008000"/>
                </a:solidFill>
                <a:latin typeface="Arial" charset="0"/>
              </a:rPr>
              <a:t>posterior</a:t>
            </a:r>
          </a:p>
        </p:txBody>
      </p:sp>
      <p:sp>
        <p:nvSpPr>
          <p:cNvPr id="674843" name="Text Box 27"/>
          <p:cNvSpPr txBox="1">
            <a:spLocks noChangeArrowheads="1"/>
          </p:cNvSpPr>
          <p:nvPr/>
        </p:nvSpPr>
        <p:spPr bwMode="auto">
          <a:xfrm>
            <a:off x="4067224" y="2438400"/>
            <a:ext cx="8857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buNone/>
              <a:defRPr/>
            </a:pPr>
            <a:r>
              <a:rPr lang="en-GB" sz="2400">
                <a:solidFill>
                  <a:srgbClr val="FF0000"/>
                </a:solidFill>
                <a:latin typeface="Arial" charset="0"/>
              </a:rPr>
              <a:t>prior</a:t>
            </a:r>
          </a:p>
        </p:txBody>
      </p:sp>
      <p:sp>
        <p:nvSpPr>
          <p:cNvPr id="31752" name="Oval 28"/>
          <p:cNvSpPr>
            <a:spLocks noChangeArrowheads="1"/>
          </p:cNvSpPr>
          <p:nvPr/>
        </p:nvSpPr>
        <p:spPr bwMode="auto">
          <a:xfrm>
            <a:off x="1979613" y="1600200"/>
            <a:ext cx="1676400" cy="1143000"/>
          </a:xfrm>
          <a:prstGeom prst="ellipse">
            <a:avLst/>
          </a:prstGeom>
          <a:noFill/>
          <a:ln w="28575">
            <a:solidFill>
              <a:srgbClr val="008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pPr>
              <a:buNone/>
            </a:pPr>
            <a:endParaRPr lang="es-ES">
              <a:solidFill>
                <a:srgbClr val="008000"/>
              </a:solidFill>
            </a:endParaRPr>
          </a:p>
        </p:txBody>
      </p:sp>
      <p:sp>
        <p:nvSpPr>
          <p:cNvPr id="31753" name="Oval 29"/>
          <p:cNvSpPr>
            <a:spLocks noChangeArrowheads="1"/>
          </p:cNvSpPr>
          <p:nvPr/>
        </p:nvSpPr>
        <p:spPr bwMode="auto">
          <a:xfrm>
            <a:off x="4037013" y="1828800"/>
            <a:ext cx="838200" cy="762000"/>
          </a:xfrm>
          <a:prstGeom prst="ellipse">
            <a:avLst/>
          </a:prstGeom>
          <a:noFill/>
          <a:ln w="2857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pPr>
              <a:buNone/>
            </a:pPr>
            <a:endParaRPr lang="es-ES"/>
          </a:p>
        </p:txBody>
      </p:sp>
      <p:sp>
        <p:nvSpPr>
          <p:cNvPr id="31754" name="Oval 30"/>
          <p:cNvSpPr>
            <a:spLocks noChangeArrowheads="1"/>
          </p:cNvSpPr>
          <p:nvPr/>
        </p:nvSpPr>
        <p:spPr bwMode="auto">
          <a:xfrm>
            <a:off x="4951413" y="1752600"/>
            <a:ext cx="1676400" cy="990600"/>
          </a:xfrm>
          <a:prstGeom prst="ellipse">
            <a:avLst/>
          </a:prstGeom>
          <a:noFill/>
          <a:ln w="28575">
            <a:solidFill>
              <a:srgbClr val="660066"/>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pPr>
              <a:buNone/>
            </a:pPr>
            <a:endParaRPr lang="es-ES"/>
          </a:p>
        </p:txBody>
      </p:sp>
      <p:sp>
        <p:nvSpPr>
          <p:cNvPr id="674847" name="Text Box 31"/>
          <p:cNvSpPr txBox="1">
            <a:spLocks noChangeArrowheads="1"/>
          </p:cNvSpPr>
          <p:nvPr/>
        </p:nvSpPr>
        <p:spPr bwMode="auto">
          <a:xfrm>
            <a:off x="6704013" y="19812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buNone/>
              <a:defRPr/>
            </a:pPr>
            <a:r>
              <a:rPr lang="en-GB" sz="2400">
                <a:solidFill>
                  <a:srgbClr val="660066"/>
                </a:solidFill>
                <a:latin typeface="Arial" charset="0"/>
              </a:rPr>
              <a:t>likelihood</a:t>
            </a:r>
          </a:p>
        </p:txBody>
      </p:sp>
      <p:sp>
        <p:nvSpPr>
          <p:cNvPr id="674848" name="Rectangle 32"/>
          <p:cNvSpPr>
            <a:spLocks noChangeArrowheads="1"/>
          </p:cNvSpPr>
          <p:nvPr/>
        </p:nvSpPr>
        <p:spPr bwMode="auto">
          <a:xfrm>
            <a:off x="179512" y="2802584"/>
            <a:ext cx="7162800" cy="329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lgn="l">
              <a:lnSpc>
                <a:spcPct val="120000"/>
              </a:lnSpc>
              <a:buNone/>
              <a:defRPr/>
            </a:pPr>
            <a:r>
              <a:rPr lang="en-US" sz="1800" b="0" dirty="0">
                <a:solidFill>
                  <a:schemeClr val="tx1"/>
                </a:solidFill>
                <a:latin typeface="+mn-lt"/>
                <a:cs typeface="+mn-cs"/>
              </a:rPr>
              <a:t>Assume uniform priors on all parameters</a:t>
            </a:r>
          </a:p>
          <a:p>
            <a:pPr lvl="1" algn="l">
              <a:lnSpc>
                <a:spcPct val="120000"/>
              </a:lnSpc>
              <a:buNone/>
              <a:defRPr/>
            </a:pPr>
            <a:r>
              <a:rPr lang="en-US" sz="1800" b="0" dirty="0">
                <a:solidFill>
                  <a:schemeClr val="tx1"/>
                </a:solidFill>
                <a:latin typeface="+mn-lt"/>
                <a:cs typeface="+mn-cs"/>
              </a:rPr>
              <a:t>Combine posterior </a:t>
            </a:r>
            <a:r>
              <a:rPr lang="en-US" sz="1800" b="0" dirty="0" err="1">
                <a:solidFill>
                  <a:schemeClr val="tx1"/>
                </a:solidFill>
                <a:latin typeface="+mn-lt"/>
                <a:cs typeface="+mn-cs"/>
              </a:rPr>
              <a:t>pdfs</a:t>
            </a:r>
            <a:r>
              <a:rPr lang="en-US" sz="1800" b="0" dirty="0">
                <a:solidFill>
                  <a:schemeClr val="tx1"/>
                </a:solidFill>
                <a:latin typeface="+mn-lt"/>
                <a:cs typeface="+mn-cs"/>
              </a:rPr>
              <a:t> from different detectors </a:t>
            </a:r>
          </a:p>
          <a:p>
            <a:pPr lvl="1" algn="l">
              <a:lnSpc>
                <a:spcPct val="120000"/>
              </a:lnSpc>
              <a:buNone/>
              <a:defRPr/>
            </a:pPr>
            <a:endParaRPr lang="en-US" sz="1800" b="0" dirty="0">
              <a:solidFill>
                <a:schemeClr val="tx1"/>
              </a:solidFill>
              <a:latin typeface="+mn-lt"/>
              <a:cs typeface="+mn-cs"/>
            </a:endParaRPr>
          </a:p>
          <a:p>
            <a:pPr lvl="1" algn="l">
              <a:lnSpc>
                <a:spcPct val="120000"/>
              </a:lnSpc>
              <a:buNone/>
              <a:defRPr/>
            </a:pPr>
            <a:endParaRPr lang="en-US" sz="1800" b="0" dirty="0">
              <a:solidFill>
                <a:schemeClr val="tx1"/>
              </a:solidFill>
              <a:latin typeface="+mn-lt"/>
              <a:cs typeface="+mn-cs"/>
            </a:endParaRPr>
          </a:p>
          <a:p>
            <a:pPr lvl="1" algn="l">
              <a:lnSpc>
                <a:spcPct val="120000"/>
              </a:lnSpc>
              <a:buNone/>
              <a:defRPr/>
            </a:pPr>
            <a:r>
              <a:rPr lang="en-US" sz="1800" b="0" dirty="0">
                <a:solidFill>
                  <a:schemeClr val="tx1"/>
                </a:solidFill>
                <a:latin typeface="+mn-lt"/>
                <a:cs typeface="+mn-cs"/>
              </a:rPr>
              <a:t>Marginalize the posterior over </a:t>
            </a:r>
            <a:r>
              <a:rPr lang="en-US" sz="1800" b="0" i="1" dirty="0">
                <a:solidFill>
                  <a:schemeClr val="tx1"/>
                </a:solidFill>
                <a:latin typeface="+mn-lt"/>
                <a:cs typeface="+mn-cs"/>
              </a:rPr>
              <a:t>nuisance</a:t>
            </a:r>
            <a:r>
              <a:rPr lang="en-US" sz="1800" b="0" dirty="0">
                <a:solidFill>
                  <a:schemeClr val="tx1"/>
                </a:solidFill>
                <a:latin typeface="+mn-lt"/>
                <a:cs typeface="+mn-cs"/>
              </a:rPr>
              <a:t> parameters </a:t>
            </a:r>
            <a:r>
              <a:rPr lang="en-US" sz="2400" dirty="0">
                <a:solidFill>
                  <a:schemeClr val="tx1"/>
                </a:solidFill>
              </a:rPr>
              <a:t>(</a:t>
            </a:r>
            <a:r>
              <a:rPr lang="pt-BR" sz="1800" dirty="0">
                <a:solidFill>
                  <a:schemeClr val="tx1"/>
                </a:solidFill>
                <a:latin typeface="Symbol" charset="0"/>
              </a:rPr>
              <a:t>f</a:t>
            </a:r>
            <a:r>
              <a:rPr lang="pt-BR" sz="1800" baseline="-25000" dirty="0">
                <a:solidFill>
                  <a:schemeClr val="tx1"/>
                </a:solidFill>
                <a:latin typeface="Symbol" charset="0"/>
              </a:rPr>
              <a:t>0 , </a:t>
            </a:r>
            <a:r>
              <a:rPr lang="pt-BR" sz="1800" dirty="0" err="1">
                <a:solidFill>
                  <a:schemeClr val="tx1"/>
                </a:solidFill>
                <a:latin typeface="Symbol" charset="0"/>
              </a:rPr>
              <a:t>y</a:t>
            </a:r>
            <a:r>
              <a:rPr lang="pt-BR" sz="1800" dirty="0">
                <a:solidFill>
                  <a:schemeClr val="tx1"/>
                </a:solidFill>
                <a:latin typeface="Symbol" charset="0"/>
              </a:rPr>
              <a:t>, </a:t>
            </a:r>
            <a:r>
              <a:rPr lang="pt-BR" sz="1800" dirty="0" err="1">
                <a:solidFill>
                  <a:schemeClr val="tx1"/>
                </a:solidFill>
                <a:latin typeface="Symbol" charset="0"/>
              </a:rPr>
              <a:t>i</a:t>
            </a:r>
            <a:r>
              <a:rPr lang="en-US" sz="2400" dirty="0">
                <a:solidFill>
                  <a:schemeClr val="tx1"/>
                </a:solidFill>
              </a:rPr>
              <a:t>)</a:t>
            </a:r>
          </a:p>
          <a:p>
            <a:pPr lvl="1" algn="l">
              <a:lnSpc>
                <a:spcPct val="120000"/>
              </a:lnSpc>
              <a:buNone/>
              <a:defRPr/>
            </a:pPr>
            <a:r>
              <a:rPr lang="en-US" sz="1800" b="0" dirty="0" smtClean="0">
                <a:solidFill>
                  <a:schemeClr val="tx1"/>
                </a:solidFill>
                <a:latin typeface="+mn-lt"/>
                <a:cs typeface="+mn-cs"/>
              </a:rPr>
              <a:t> (</a:t>
            </a:r>
            <a:r>
              <a:rPr lang="en-US" sz="1800" b="0" dirty="0">
                <a:solidFill>
                  <a:schemeClr val="tx1"/>
                </a:solidFill>
                <a:latin typeface="+mn-lt"/>
                <a:cs typeface="+mn-cs"/>
              </a:rPr>
              <a:t>i.e. integrate over possible values)</a:t>
            </a:r>
          </a:p>
          <a:p>
            <a:pPr lvl="1" algn="l">
              <a:lnSpc>
                <a:spcPct val="120000"/>
              </a:lnSpc>
              <a:buNone/>
              <a:defRPr/>
            </a:pPr>
            <a:r>
              <a:rPr lang="en-US" sz="1800" b="0" dirty="0">
                <a:solidFill>
                  <a:schemeClr val="tx1"/>
                </a:solidFill>
                <a:latin typeface="+mn-lt"/>
                <a:cs typeface="+mn-cs"/>
              </a:rPr>
              <a:t>Set 95% upper limits on GW amplitude emitted by each pulsar  solving:</a:t>
            </a:r>
          </a:p>
        </p:txBody>
      </p:sp>
      <p:pic>
        <p:nvPicPr>
          <p:cNvPr id="674850"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640388"/>
            <a:ext cx="3536950" cy="91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74851"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1973" y="3645024"/>
            <a:ext cx="5502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109</a:t>
            </a:fld>
            <a:endParaRPr lang="en-US" sz="1600" dirty="0">
              <a:latin typeface="+mn-lt"/>
            </a:endParaRPr>
          </a:p>
        </p:txBody>
      </p:sp>
    </p:spTree>
    <p:extLst>
      <p:ext uri="{BB962C8B-B14F-4D97-AF65-F5344CB8AC3E}">
        <p14:creationId xmlns:p14="http://schemas.microsoft.com/office/powerpoint/2010/main" val="5564886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2130" name="Object 2"/>
          <p:cNvGraphicFramePr>
            <a:graphicFrameLocks noChangeAspect="1"/>
          </p:cNvGraphicFramePr>
          <p:nvPr>
            <p:extLst>
              <p:ext uri="{D42A27DB-BD31-4B8C-83A1-F6EECF244321}">
                <p14:modId xmlns:p14="http://schemas.microsoft.com/office/powerpoint/2010/main" val="2927921600"/>
              </p:ext>
            </p:extLst>
          </p:nvPr>
        </p:nvGraphicFramePr>
        <p:xfrm>
          <a:off x="5562600" y="1124744"/>
          <a:ext cx="3581400" cy="2635250"/>
        </p:xfrm>
        <a:graphic>
          <a:graphicData uri="http://schemas.openxmlformats.org/presentationml/2006/ole">
            <mc:AlternateContent xmlns:mc="http://schemas.openxmlformats.org/markup-compatibility/2006">
              <mc:Choice xmlns:v="urn:schemas-microsoft-com:vml" Requires="v">
                <p:oleObj spid="_x0000_s60552" name="Clip" r:id="rId4" imgW="5424762" imgH="3992381" progId="MS_ClipArt_Gallery.2">
                  <p:embed/>
                </p:oleObj>
              </mc:Choice>
              <mc:Fallback>
                <p:oleObj name="Clip" r:id="rId4" imgW="5424762" imgH="399238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124744"/>
                        <a:ext cx="3581400" cy="263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712131" name="Rectangle 3"/>
          <p:cNvSpPr>
            <a:spLocks noGrp="1" noChangeArrowheads="1"/>
          </p:cNvSpPr>
          <p:nvPr>
            <p:ph type="title"/>
          </p:nvPr>
        </p:nvSpPr>
        <p:spPr>
          <a:xfrm>
            <a:off x="1339552" y="836712"/>
            <a:ext cx="6400800" cy="649287"/>
          </a:xfrm>
        </p:spPr>
        <p:txBody>
          <a:bodyPr/>
          <a:lstStyle/>
          <a:p>
            <a:r>
              <a:rPr lang="en-US" sz="2400" dirty="0"/>
              <a:t>Why GW data analysis is challenging?</a:t>
            </a:r>
            <a:endParaRPr lang="en-GB" sz="2400" dirty="0"/>
          </a:p>
        </p:txBody>
      </p:sp>
      <p:sp>
        <p:nvSpPr>
          <p:cNvPr id="1712132" name="Rectangle 4"/>
          <p:cNvSpPr>
            <a:spLocks noGrp="1" noChangeArrowheads="1"/>
          </p:cNvSpPr>
          <p:nvPr>
            <p:ph type="body" sz="half" idx="1"/>
          </p:nvPr>
        </p:nvSpPr>
        <p:spPr>
          <a:xfrm>
            <a:off x="545257" y="1556792"/>
            <a:ext cx="7915175" cy="3312368"/>
          </a:xfrm>
        </p:spPr>
        <p:txBody>
          <a:bodyPr/>
          <a:lstStyle/>
          <a:p>
            <a:r>
              <a:rPr lang="en-GB" sz="2400" dirty="0"/>
              <a:t>All sky sensitivity</a:t>
            </a:r>
          </a:p>
          <a:p>
            <a:pPr lvl="1"/>
            <a:r>
              <a:rPr lang="en-GB" dirty="0" err="1"/>
              <a:t>Quadrupolar</a:t>
            </a:r>
            <a:r>
              <a:rPr lang="en-GB" dirty="0"/>
              <a:t> antenna pattern</a:t>
            </a:r>
          </a:p>
          <a:p>
            <a:pPr lvl="1"/>
            <a:r>
              <a:rPr lang="en-GB" dirty="0"/>
              <a:t>multiple detectors to </a:t>
            </a:r>
            <a:r>
              <a:rPr lang="en-GB"/>
              <a:t>determine </a:t>
            </a:r>
            <a:r>
              <a:rPr lang="en-GB" smtClean="0"/>
              <a:t/>
            </a:r>
            <a:br>
              <a:rPr lang="en-GB" smtClean="0"/>
            </a:br>
            <a:r>
              <a:rPr lang="en-GB" smtClean="0"/>
              <a:t>direction </a:t>
            </a:r>
            <a:r>
              <a:rPr lang="en-GB" dirty="0"/>
              <a:t>to source</a:t>
            </a:r>
          </a:p>
          <a:p>
            <a:r>
              <a:rPr lang="en-GB" sz="2400" dirty="0"/>
              <a:t>Wide frequency  band sensitivity</a:t>
            </a:r>
            <a:endParaRPr lang="en-GB" dirty="0"/>
          </a:p>
          <a:p>
            <a:r>
              <a:rPr lang="en-GB" sz="2400" dirty="0"/>
              <a:t>Large data rates</a:t>
            </a:r>
          </a:p>
          <a:p>
            <a:pPr lvl="1"/>
            <a:r>
              <a:rPr lang="en-GB" dirty="0"/>
              <a:t>Hundreds of instrumental and environmental channels</a:t>
            </a:r>
          </a:p>
          <a:p>
            <a:pPr lvl="1"/>
            <a:r>
              <a:rPr lang="en-GB" dirty="0"/>
              <a:t>up to 10 MB per second from each detector</a:t>
            </a:r>
          </a:p>
          <a:p>
            <a:r>
              <a:rPr lang="en-US" sz="2400" dirty="0"/>
              <a:t>Low event rates</a:t>
            </a:r>
          </a:p>
          <a:p>
            <a:r>
              <a:rPr lang="en-US" sz="2400" dirty="0">
                <a:sym typeface="Math B" charset="0"/>
              </a:rPr>
              <a:t>Large number of parameters and templates to search over</a:t>
            </a:r>
            <a:endParaRPr lang="en-US" sz="2400" dirty="0">
              <a:solidFill>
                <a:srgbClr val="BA1E95"/>
              </a:solidFill>
              <a:sym typeface="Math B" charset="0"/>
            </a:endParaRPr>
          </a:p>
          <a:p>
            <a:pPr lvl="1"/>
            <a:endParaRPr lang="en-GB" sz="1800" dirty="0"/>
          </a:p>
        </p:txBody>
      </p:sp>
      <p:sp>
        <p:nvSpPr>
          <p:cNvPr id="5"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11</a:t>
            </a:fld>
            <a:endParaRPr lang="en-US" dirty="0">
              <a:latin typeface="+mn-lt"/>
            </a:endParaRPr>
          </a:p>
        </p:txBody>
      </p:sp>
    </p:spTree>
    <p:extLst>
      <p:ext uri="{BB962C8B-B14F-4D97-AF65-F5344CB8AC3E}">
        <p14:creationId xmlns:p14="http://schemas.microsoft.com/office/powerpoint/2010/main" val="2549703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0674" name="Picture 2" descr="pdfs"/>
          <p:cNvPicPr>
            <a:picLocks noChangeAspect="1" noChangeArrowheads="1"/>
          </p:cNvPicPr>
          <p:nvPr/>
        </p:nvPicPr>
        <p:blipFill>
          <a:blip r:embed="rId3">
            <a:extLst>
              <a:ext uri="{28A0092B-C50C-407E-A947-70E740481C1C}">
                <a14:useLocalDpi xmlns:a14="http://schemas.microsoft.com/office/drawing/2010/main" val="0"/>
              </a:ext>
            </a:extLst>
          </a:blip>
          <a:srcRect t="6410" r="6410" b="5128"/>
          <a:stretch>
            <a:fillRect/>
          </a:stretch>
        </p:blipFill>
        <p:spPr bwMode="auto">
          <a:xfrm>
            <a:off x="762000" y="1219200"/>
            <a:ext cx="5562600" cy="5257800"/>
          </a:xfrm>
          <a:prstGeom prst="rect">
            <a:avLst/>
          </a:prstGeom>
          <a:noFill/>
          <a:extLst>
            <a:ext uri="{909E8E84-426E-40dd-AFC4-6F175D3DCCD1}">
              <a14:hiddenFill xmlns:a14="http://schemas.microsoft.com/office/drawing/2010/main">
                <a:solidFill>
                  <a:srgbClr val="FFFFFF"/>
                </a:solidFill>
              </a14:hiddenFill>
            </a:ext>
          </a:extLst>
        </p:spPr>
      </p:pic>
      <p:sp>
        <p:nvSpPr>
          <p:cNvPr id="1180675" name="Rectangle 3"/>
          <p:cNvSpPr>
            <a:spLocks noGrp="1" noChangeArrowheads="1"/>
          </p:cNvSpPr>
          <p:nvPr>
            <p:ph type="title"/>
          </p:nvPr>
        </p:nvSpPr>
        <p:spPr>
          <a:xfrm>
            <a:off x="539552" y="620688"/>
            <a:ext cx="8280920" cy="649287"/>
          </a:xfrm>
        </p:spPr>
        <p:txBody>
          <a:bodyPr/>
          <a:lstStyle/>
          <a:p>
            <a:r>
              <a:rPr lang="en-US" dirty="0"/>
              <a:t>Posterior PDFs for </a:t>
            </a:r>
            <a:r>
              <a:rPr lang="en-US" dirty="0" smtClean="0"/>
              <a:t>CW </a:t>
            </a:r>
            <a:r>
              <a:rPr lang="en-US" dirty="0"/>
              <a:t>time domain analyses</a:t>
            </a:r>
          </a:p>
        </p:txBody>
      </p:sp>
      <p:sp>
        <p:nvSpPr>
          <p:cNvPr id="1180676" name="Text Box 4"/>
          <p:cNvSpPr txBox="1">
            <a:spLocks noChangeArrowheads="1"/>
          </p:cNvSpPr>
          <p:nvPr/>
        </p:nvSpPr>
        <p:spPr bwMode="auto">
          <a:xfrm>
            <a:off x="1906588" y="1676400"/>
            <a:ext cx="158115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0"/>
              </a:spcBef>
              <a:buFontTx/>
              <a:buNone/>
            </a:pPr>
            <a:r>
              <a:rPr lang="en-US" sz="1200" b="1" dirty="0">
                <a:solidFill>
                  <a:schemeClr val="tx1"/>
                </a:solidFill>
                <a:latin typeface="Helvetica" charset="0"/>
              </a:rPr>
              <a:t>Simulated injection</a:t>
            </a:r>
          </a:p>
          <a:p>
            <a:pPr eaLnBrk="0" hangingPunct="0">
              <a:spcBef>
                <a:spcPct val="0"/>
              </a:spcBef>
              <a:buFontTx/>
              <a:buNone/>
            </a:pPr>
            <a:r>
              <a:rPr lang="en-US" sz="1200" b="1" dirty="0">
                <a:solidFill>
                  <a:schemeClr val="tx1"/>
                </a:solidFill>
                <a:latin typeface="Helvetica" charset="0"/>
              </a:rPr>
              <a:t>at 2.2 x10</a:t>
            </a:r>
            <a:r>
              <a:rPr lang="en-US" sz="1200" b="1" baseline="30000" dirty="0">
                <a:solidFill>
                  <a:schemeClr val="tx1"/>
                </a:solidFill>
                <a:latin typeface="Helvetica" charset="0"/>
              </a:rPr>
              <a:t>-21</a:t>
            </a:r>
            <a:endParaRPr lang="en-US" sz="1800" dirty="0">
              <a:solidFill>
                <a:srgbClr val="CC3300"/>
              </a:solidFill>
              <a:latin typeface="Helvetica" charset="0"/>
            </a:endParaRPr>
          </a:p>
          <a:p>
            <a:pPr eaLnBrk="0" hangingPunct="0">
              <a:spcBef>
                <a:spcPct val="0"/>
              </a:spcBef>
              <a:buFontTx/>
              <a:buNone/>
            </a:pPr>
            <a:endParaRPr lang="en-US" sz="1200" b="1" dirty="0">
              <a:solidFill>
                <a:schemeClr val="tx1"/>
              </a:solidFill>
              <a:latin typeface="Helvetica" charset="0"/>
            </a:endParaRPr>
          </a:p>
        </p:txBody>
      </p:sp>
      <p:sp>
        <p:nvSpPr>
          <p:cNvPr id="1180677" name="Line 5"/>
          <p:cNvSpPr>
            <a:spLocks noChangeShapeType="1"/>
          </p:cNvSpPr>
          <p:nvPr/>
        </p:nvSpPr>
        <p:spPr bwMode="auto">
          <a:xfrm flipH="1">
            <a:off x="2743200" y="2057400"/>
            <a:ext cx="38100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p>
        </p:txBody>
      </p:sp>
      <p:sp>
        <p:nvSpPr>
          <p:cNvPr id="1180678" name="Text Box 6"/>
          <p:cNvSpPr txBox="1">
            <a:spLocks noChangeArrowheads="1"/>
          </p:cNvSpPr>
          <p:nvPr/>
        </p:nvSpPr>
        <p:spPr bwMode="auto">
          <a:xfrm>
            <a:off x="457200" y="22860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FontTx/>
              <a:buNone/>
            </a:pPr>
            <a:r>
              <a:rPr lang="en-GB" sz="2000" b="1" i="1">
                <a:solidFill>
                  <a:schemeClr val="tx2"/>
                </a:solidFill>
                <a:latin typeface="Helvetica" charset="0"/>
              </a:rPr>
              <a:t>p</a:t>
            </a:r>
          </a:p>
        </p:txBody>
      </p:sp>
      <p:sp>
        <p:nvSpPr>
          <p:cNvPr id="1180679" name="Text Box 7"/>
          <p:cNvSpPr txBox="1">
            <a:spLocks noChangeArrowheads="1"/>
          </p:cNvSpPr>
          <p:nvPr/>
        </p:nvSpPr>
        <p:spPr bwMode="auto">
          <a:xfrm>
            <a:off x="6858000" y="3352800"/>
            <a:ext cx="167640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FontTx/>
              <a:buNone/>
            </a:pPr>
            <a:r>
              <a:rPr lang="en-GB" sz="1400" b="1" dirty="0" smtClean="0">
                <a:solidFill>
                  <a:schemeClr val="tx1"/>
                </a:solidFill>
                <a:latin typeface="Helvetica" charset="0"/>
              </a:rPr>
              <a:t>S1 Example</a:t>
            </a:r>
          </a:p>
          <a:p>
            <a:pPr eaLnBrk="0" hangingPunct="0">
              <a:spcBef>
                <a:spcPct val="50000"/>
              </a:spcBef>
              <a:buFontTx/>
              <a:buNone/>
            </a:pPr>
            <a:r>
              <a:rPr lang="en-GB" sz="1400" b="1" dirty="0" smtClean="0">
                <a:solidFill>
                  <a:schemeClr val="tx1"/>
                </a:solidFill>
                <a:latin typeface="Helvetica" charset="0"/>
              </a:rPr>
              <a:t>shaded </a:t>
            </a:r>
            <a:r>
              <a:rPr lang="en-GB" sz="1400" b="1" dirty="0">
                <a:solidFill>
                  <a:schemeClr val="tx1"/>
                </a:solidFill>
                <a:latin typeface="Helvetica" charset="0"/>
              </a:rPr>
              <a:t>area = 95% of total area</a:t>
            </a:r>
          </a:p>
        </p:txBody>
      </p:sp>
      <p:sp>
        <p:nvSpPr>
          <p:cNvPr id="1180680" name="Line 8"/>
          <p:cNvSpPr>
            <a:spLocks noChangeShapeType="1"/>
          </p:cNvSpPr>
          <p:nvPr/>
        </p:nvSpPr>
        <p:spPr bwMode="auto">
          <a:xfrm flipV="1">
            <a:off x="2286000" y="3276600"/>
            <a:ext cx="0" cy="228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p>
        </p:txBody>
      </p:sp>
      <p:sp>
        <p:nvSpPr>
          <p:cNvPr id="1180681" name="Line 9"/>
          <p:cNvSpPr>
            <a:spLocks noChangeShapeType="1"/>
          </p:cNvSpPr>
          <p:nvPr/>
        </p:nvSpPr>
        <p:spPr bwMode="auto">
          <a:xfrm flipV="1">
            <a:off x="4953000" y="3048000"/>
            <a:ext cx="0" cy="228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p>
        </p:txBody>
      </p:sp>
      <p:sp>
        <p:nvSpPr>
          <p:cNvPr id="1180682" name="Line 10"/>
          <p:cNvSpPr>
            <a:spLocks noChangeShapeType="1"/>
          </p:cNvSpPr>
          <p:nvPr/>
        </p:nvSpPr>
        <p:spPr bwMode="auto">
          <a:xfrm flipV="1">
            <a:off x="2667000" y="5867400"/>
            <a:ext cx="0" cy="228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p>
        </p:txBody>
      </p:sp>
      <p:sp>
        <p:nvSpPr>
          <p:cNvPr id="1180683" name="Line 11"/>
          <p:cNvSpPr>
            <a:spLocks noChangeShapeType="1"/>
          </p:cNvSpPr>
          <p:nvPr/>
        </p:nvSpPr>
        <p:spPr bwMode="auto">
          <a:xfrm flipV="1">
            <a:off x="5257800" y="5867400"/>
            <a:ext cx="0" cy="228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p>
        </p:txBody>
      </p:sp>
      <p:sp>
        <p:nvSpPr>
          <p:cNvPr id="1180684" name="Text Box 12"/>
          <p:cNvSpPr txBox="1">
            <a:spLocks noChangeArrowheads="1"/>
          </p:cNvSpPr>
          <p:nvPr/>
        </p:nvSpPr>
        <p:spPr bwMode="auto">
          <a:xfrm>
            <a:off x="533400" y="447992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FontTx/>
              <a:buNone/>
            </a:pPr>
            <a:r>
              <a:rPr lang="en-GB" sz="2000" b="1" i="1">
                <a:solidFill>
                  <a:schemeClr val="tx2"/>
                </a:solidFill>
                <a:latin typeface="Helvetica" charset="0"/>
              </a:rPr>
              <a:t>p</a:t>
            </a:r>
          </a:p>
        </p:txBody>
      </p:sp>
      <p:sp>
        <p:nvSpPr>
          <p:cNvPr id="13"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110</a:t>
            </a:fld>
            <a:endParaRPr lang="en-US" sz="1600" dirty="0">
              <a:latin typeface="+mn-lt"/>
            </a:endParaRPr>
          </a:p>
        </p:txBody>
      </p:sp>
    </p:spTree>
    <p:extLst>
      <p:ext uri="{BB962C8B-B14F-4D97-AF65-F5344CB8AC3E}">
        <p14:creationId xmlns:p14="http://schemas.microsoft.com/office/powerpoint/2010/main" val="1399444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186" y="1292568"/>
            <a:ext cx="8853214" cy="1200328"/>
          </a:xfrm>
          <a:prstGeom prst="rect">
            <a:avLst/>
          </a:prstGeom>
          <a:noFill/>
        </p:spPr>
        <p:txBody>
          <a:bodyPr wrap="square" rtlCol="0">
            <a:spAutoFit/>
          </a:bodyPr>
          <a:lstStyle/>
          <a:p>
            <a:pPr algn="l">
              <a:buNone/>
            </a:pPr>
            <a:r>
              <a:rPr lang="en-US" sz="2400" b="0" dirty="0" smtClean="0">
                <a:solidFill>
                  <a:srgbClr val="000090"/>
                </a:solidFill>
                <a:latin typeface="+mn-lt"/>
              </a:rPr>
              <a:t>Rotating neutron stars are, in general, very stable rotators but can be affected by two kinds of irregularity, especially in the case of young objects: glitches and timing noise.</a:t>
            </a:r>
          </a:p>
        </p:txBody>
      </p:sp>
      <p:sp>
        <p:nvSpPr>
          <p:cNvPr id="4" name="Rectangle 3"/>
          <p:cNvSpPr/>
          <p:nvPr/>
        </p:nvSpPr>
        <p:spPr>
          <a:xfrm>
            <a:off x="173885" y="2784293"/>
            <a:ext cx="6176115" cy="2012859"/>
          </a:xfrm>
          <a:prstGeom prst="rect">
            <a:avLst/>
          </a:prstGeom>
        </p:spPr>
        <p:txBody>
          <a:bodyPr wrap="square">
            <a:spAutoFit/>
          </a:bodyPr>
          <a:lstStyle/>
          <a:p>
            <a:pPr algn="l">
              <a:buNone/>
            </a:pPr>
            <a:r>
              <a:rPr lang="en-US" sz="2400" b="0" dirty="0">
                <a:solidFill>
                  <a:srgbClr val="000090"/>
                </a:solidFill>
                <a:latin typeface="+mn-lt"/>
              </a:rPr>
              <a:t>A glitch </a:t>
            </a:r>
            <a:r>
              <a:rPr lang="en-US" sz="2400" b="0" dirty="0" smtClean="0">
                <a:solidFill>
                  <a:srgbClr val="000090"/>
                </a:solidFill>
                <a:latin typeface="+mn-lt"/>
              </a:rPr>
              <a:t>may produce </a:t>
            </a:r>
            <a:r>
              <a:rPr lang="en-US" sz="2400" b="0" dirty="0">
                <a:solidFill>
                  <a:srgbClr val="000090"/>
                </a:solidFill>
                <a:latin typeface="+mn-lt"/>
              </a:rPr>
              <a:t>a </a:t>
            </a:r>
            <a:r>
              <a:rPr lang="en-US" sz="2400" b="0" dirty="0" smtClean="0">
                <a:solidFill>
                  <a:srgbClr val="000090"/>
                </a:solidFill>
                <a:latin typeface="+mn-lt"/>
              </a:rPr>
              <a:t>‘jump’ </a:t>
            </a:r>
            <a:r>
              <a:rPr lang="en-US" sz="2400" b="0" dirty="0">
                <a:solidFill>
                  <a:srgbClr val="000090"/>
                </a:solidFill>
                <a:latin typeface="+mn-lt"/>
              </a:rPr>
              <a:t>in </a:t>
            </a:r>
            <a:r>
              <a:rPr lang="en-US" sz="2400" b="0" dirty="0" smtClean="0">
                <a:solidFill>
                  <a:srgbClr val="000090"/>
                </a:solidFill>
                <a:latin typeface="+mn-lt"/>
              </a:rPr>
              <a:t>the </a:t>
            </a:r>
            <a:r>
              <a:rPr lang="en-US" sz="2400" b="0" dirty="0">
                <a:solidFill>
                  <a:srgbClr val="000090"/>
                </a:solidFill>
                <a:latin typeface="+mn-lt"/>
              </a:rPr>
              <a:t>phase of the GW </a:t>
            </a:r>
            <a:r>
              <a:rPr lang="en-US" sz="2400" b="0" dirty="0" smtClean="0">
                <a:solidFill>
                  <a:srgbClr val="000090"/>
                </a:solidFill>
                <a:latin typeface="+mn-lt"/>
              </a:rPr>
              <a:t>signal: coherent </a:t>
            </a:r>
            <a:r>
              <a:rPr lang="en-US" sz="2400" b="0" dirty="0">
                <a:solidFill>
                  <a:srgbClr val="000090"/>
                </a:solidFill>
                <a:latin typeface="+mn-lt"/>
              </a:rPr>
              <a:t>analysis across the </a:t>
            </a:r>
            <a:r>
              <a:rPr lang="en-US" sz="2400" b="0" dirty="0" smtClean="0">
                <a:solidFill>
                  <a:srgbClr val="000090"/>
                </a:solidFill>
                <a:latin typeface="+mn-lt"/>
              </a:rPr>
              <a:t>glitch time may not be possible.</a:t>
            </a:r>
          </a:p>
          <a:p>
            <a:pPr algn="l">
              <a:buNone/>
            </a:pPr>
            <a:r>
              <a:rPr lang="en-US" sz="2400" b="0" dirty="0" smtClean="0">
                <a:solidFill>
                  <a:srgbClr val="000090"/>
                </a:solidFill>
                <a:latin typeface="+mn-lt"/>
              </a:rPr>
              <a:t>Maybe due to a star-quake or to the interaction between the star crust and inner superfluid.</a:t>
            </a:r>
            <a:endParaRPr lang="en-US" sz="2400" b="0" dirty="0">
              <a:solidFill>
                <a:srgbClr val="000090"/>
              </a:solidFill>
              <a:latin typeface="+mn-lt"/>
            </a:endParaRPr>
          </a:p>
        </p:txBody>
      </p:sp>
      <p:sp>
        <p:nvSpPr>
          <p:cNvPr id="5" name="Rectangle 4"/>
          <p:cNvSpPr/>
          <p:nvPr/>
        </p:nvSpPr>
        <p:spPr>
          <a:xfrm>
            <a:off x="189186" y="5373216"/>
            <a:ext cx="8853214" cy="830997"/>
          </a:xfrm>
          <a:prstGeom prst="rect">
            <a:avLst/>
          </a:prstGeom>
        </p:spPr>
        <p:txBody>
          <a:bodyPr wrap="square">
            <a:spAutoFit/>
          </a:bodyPr>
          <a:lstStyle/>
          <a:p>
            <a:pPr algn="l">
              <a:buNone/>
            </a:pPr>
            <a:r>
              <a:rPr lang="en-US" sz="2400" b="0" dirty="0">
                <a:solidFill>
                  <a:srgbClr val="000090"/>
                </a:solidFill>
                <a:latin typeface="+mn-lt"/>
              </a:rPr>
              <a:t>EM alerts on glitch occurrence for the most interesting </a:t>
            </a:r>
            <a:r>
              <a:rPr lang="en-US" sz="2400" b="0" dirty="0" smtClean="0">
                <a:solidFill>
                  <a:srgbClr val="000090"/>
                </a:solidFill>
                <a:latin typeface="+mn-lt"/>
              </a:rPr>
              <a:t>targets</a:t>
            </a:r>
            <a:r>
              <a:rPr lang="en-US" sz="2400" b="0" dirty="0">
                <a:solidFill>
                  <a:srgbClr val="000090"/>
                </a:solidFill>
                <a:latin typeface="+mn-lt"/>
              </a:rPr>
              <a:t> </a:t>
            </a:r>
            <a:r>
              <a:rPr lang="en-US" sz="2400" b="0" dirty="0" smtClean="0">
                <a:solidFill>
                  <a:srgbClr val="000090"/>
                </a:solidFill>
                <a:latin typeface="+mn-lt"/>
              </a:rPr>
              <a:t>are </a:t>
            </a:r>
            <a:r>
              <a:rPr lang="en-US" sz="2400" b="0" dirty="0">
                <a:solidFill>
                  <a:srgbClr val="000090"/>
                </a:solidFill>
                <a:latin typeface="+mn-lt"/>
              </a:rPr>
              <a:t>extremely important for CW analysis.</a:t>
            </a:r>
          </a:p>
        </p:txBody>
      </p:sp>
      <p:pic>
        <p:nvPicPr>
          <p:cNvPr id="6" name="Picture 5"/>
          <p:cNvPicPr>
            <a:picLocks noChangeAspect="1"/>
          </p:cNvPicPr>
          <p:nvPr/>
        </p:nvPicPr>
        <p:blipFill>
          <a:blip r:embed="rId2"/>
          <a:stretch>
            <a:fillRect/>
          </a:stretch>
        </p:blipFill>
        <p:spPr>
          <a:xfrm>
            <a:off x="6322271" y="2183763"/>
            <a:ext cx="2743706" cy="3240187"/>
          </a:xfrm>
          <a:prstGeom prst="rect">
            <a:avLst/>
          </a:prstGeom>
          <a:effectLst>
            <a:outerShdw blurRad="50800" dist="38100" dir="2700000" algn="tl" rotWithShape="0">
              <a:srgbClr val="000000">
                <a:alpha val="43000"/>
              </a:srgbClr>
            </a:outerShdw>
          </a:effectLst>
        </p:spPr>
      </p:pic>
      <p:sp>
        <p:nvSpPr>
          <p:cNvPr id="7" name="TextBox 6"/>
          <p:cNvSpPr txBox="1"/>
          <p:nvPr/>
        </p:nvSpPr>
        <p:spPr>
          <a:xfrm>
            <a:off x="812800" y="745540"/>
            <a:ext cx="7874000" cy="523220"/>
          </a:xfrm>
          <a:prstGeom prst="rect">
            <a:avLst/>
          </a:prstGeom>
          <a:noFill/>
        </p:spPr>
        <p:txBody>
          <a:bodyPr wrap="square" rtlCol="0">
            <a:spAutoFit/>
          </a:bodyPr>
          <a:lstStyle/>
          <a:p>
            <a:pPr>
              <a:buNone/>
            </a:pPr>
            <a:r>
              <a:rPr lang="en-US" b="0" dirty="0" smtClean="0">
                <a:solidFill>
                  <a:srgbClr val="FF0000"/>
                </a:solidFill>
                <a:latin typeface="+mn-lt"/>
              </a:rPr>
              <a:t>Pulsar glitches </a:t>
            </a:r>
            <a:endParaRPr lang="en-US" b="0" dirty="0">
              <a:solidFill>
                <a:srgbClr val="FF0000"/>
              </a:solidFill>
              <a:latin typeface="+mn-lt"/>
            </a:endParaRPr>
          </a:p>
        </p:txBody>
      </p:sp>
      <p:sp>
        <p:nvSpPr>
          <p:cNvPr id="8"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111</a:t>
            </a:fld>
            <a:endParaRPr lang="en-US" sz="1600" dirty="0">
              <a:latin typeface="+mn-lt"/>
            </a:endParaRPr>
          </a:p>
        </p:txBody>
      </p:sp>
    </p:spTree>
    <p:extLst>
      <p:ext uri="{BB962C8B-B14F-4D97-AF65-F5344CB8AC3E}">
        <p14:creationId xmlns:p14="http://schemas.microsoft.com/office/powerpoint/2010/main" val="1991903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p:cNvSpPr>
            <a:spLocks noGrp="1" noChangeArrowheads="1"/>
          </p:cNvSpPr>
          <p:nvPr>
            <p:ph type="title"/>
          </p:nvPr>
        </p:nvSpPr>
        <p:spPr>
          <a:xfrm>
            <a:off x="1979613" y="979513"/>
            <a:ext cx="5329237" cy="649287"/>
          </a:xfrm>
        </p:spPr>
        <p:txBody>
          <a:bodyPr/>
          <a:lstStyle/>
          <a:p>
            <a:r>
              <a:rPr lang="en-US" sz="2800" dirty="0"/>
              <a:t>Blind searches and coherent detection methods</a:t>
            </a:r>
          </a:p>
        </p:txBody>
      </p:sp>
      <p:sp>
        <p:nvSpPr>
          <p:cNvPr id="1124355" name="Rectangle 3"/>
          <p:cNvSpPr>
            <a:spLocks noGrp="1" noChangeArrowheads="1"/>
          </p:cNvSpPr>
          <p:nvPr>
            <p:ph type="body" idx="1"/>
          </p:nvPr>
        </p:nvSpPr>
        <p:spPr>
          <a:xfrm>
            <a:off x="323850" y="1774081"/>
            <a:ext cx="8496300" cy="4967287"/>
          </a:xfrm>
        </p:spPr>
        <p:txBody>
          <a:bodyPr/>
          <a:lstStyle/>
          <a:p>
            <a:r>
              <a:rPr lang="en-US" sz="2400" dirty="0"/>
              <a:t>Coherent methods are the most sensitive methods (amplitude SNR increases with </a:t>
            </a:r>
            <a:r>
              <a:rPr lang="en-US" sz="2400" dirty="0" err="1"/>
              <a:t>sqrt</a:t>
            </a:r>
            <a:r>
              <a:rPr lang="en-US" sz="2400" dirty="0"/>
              <a:t> of observation time) but they are the most computationally expensive, </a:t>
            </a:r>
          </a:p>
          <a:p>
            <a:pPr algn="ctr">
              <a:buFontTx/>
              <a:buNone/>
            </a:pPr>
            <a:r>
              <a:rPr lang="en-US" sz="2400" dirty="0" smtClean="0">
                <a:solidFill>
                  <a:schemeClr val="hlink"/>
                </a:solidFill>
              </a:rPr>
              <a:t>why</a:t>
            </a:r>
            <a:endParaRPr lang="en-US" sz="2400" dirty="0">
              <a:solidFill>
                <a:schemeClr val="hlink"/>
              </a:solidFill>
            </a:endParaRPr>
          </a:p>
          <a:p>
            <a:pPr lvl="1"/>
            <a:r>
              <a:rPr lang="en-US" sz="2000" dirty="0"/>
              <a:t>Our templates are constructed based on different values of the signal parameters (e.g. position, frequency and </a:t>
            </a:r>
            <a:r>
              <a:rPr lang="en-US" sz="2000" dirty="0" err="1"/>
              <a:t>spindown</a:t>
            </a:r>
            <a:r>
              <a:rPr lang="en-US" sz="2000" dirty="0"/>
              <a:t>)</a:t>
            </a:r>
          </a:p>
          <a:p>
            <a:pPr lvl="1"/>
            <a:r>
              <a:rPr lang="en-US" sz="2000" dirty="0"/>
              <a:t>The parameter resolution increases with longer observations</a:t>
            </a:r>
          </a:p>
          <a:p>
            <a:pPr lvl="1"/>
            <a:r>
              <a:rPr lang="en-US" sz="2000" dirty="0"/>
              <a:t>Sensitivity also increases with longer observations</a:t>
            </a:r>
          </a:p>
          <a:p>
            <a:pPr lvl="1"/>
            <a:r>
              <a:rPr lang="en-US" sz="2000" dirty="0"/>
              <a:t>As one increases the sensitivity of the search, one also increases the number of templates one needs to use.</a:t>
            </a:r>
            <a:endParaRPr lang="en-US" dirty="0"/>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112</a:t>
            </a:fld>
            <a:endParaRPr lang="en-US" sz="1600" dirty="0">
              <a:latin typeface="+mn-lt"/>
            </a:endParaRPr>
          </a:p>
        </p:txBody>
      </p:sp>
    </p:spTree>
    <p:extLst>
      <p:ext uri="{BB962C8B-B14F-4D97-AF65-F5344CB8AC3E}">
        <p14:creationId xmlns:p14="http://schemas.microsoft.com/office/powerpoint/2010/main" val="37049665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Grp="1" noChangeArrowheads="1"/>
          </p:cNvSpPr>
          <p:nvPr>
            <p:ph type="title"/>
          </p:nvPr>
        </p:nvSpPr>
        <p:spPr>
          <a:xfrm>
            <a:off x="1043608" y="835497"/>
            <a:ext cx="7192267" cy="649287"/>
          </a:xfrm>
        </p:spPr>
        <p:txBody>
          <a:bodyPr/>
          <a:lstStyle/>
          <a:p>
            <a:r>
              <a:rPr lang="es-ES_tradnl" dirty="0" err="1"/>
              <a:t>Coherent</a:t>
            </a:r>
            <a:r>
              <a:rPr lang="es-ES_tradnl" dirty="0"/>
              <a:t> </a:t>
            </a:r>
            <a:r>
              <a:rPr lang="es-ES_tradnl" dirty="0" err="1"/>
              <a:t>wide-parameter</a:t>
            </a:r>
            <a:r>
              <a:rPr lang="es-ES_tradnl" dirty="0"/>
              <a:t> </a:t>
            </a:r>
            <a:r>
              <a:rPr lang="es-ES_tradnl" dirty="0" err="1"/>
              <a:t>searches</a:t>
            </a:r>
            <a:endParaRPr lang="es-ES_tradnl" dirty="0"/>
          </a:p>
        </p:txBody>
      </p:sp>
      <p:sp>
        <p:nvSpPr>
          <p:cNvPr id="1251331" name="Rectangle 3"/>
          <p:cNvSpPr>
            <a:spLocks noGrp="1" noChangeArrowheads="1"/>
          </p:cNvSpPr>
          <p:nvPr>
            <p:ph type="body" idx="1"/>
          </p:nvPr>
        </p:nvSpPr>
        <p:spPr>
          <a:xfrm>
            <a:off x="609600" y="1597496"/>
            <a:ext cx="8077200" cy="4495800"/>
          </a:xfrm>
        </p:spPr>
        <p:txBody>
          <a:bodyPr/>
          <a:lstStyle/>
          <a:p>
            <a:r>
              <a:rPr lang="es-ES_tradnl" sz="2000" dirty="0" err="1"/>
              <a:t>The</a:t>
            </a:r>
            <a:r>
              <a:rPr lang="es-ES_tradnl" sz="2000" dirty="0"/>
              <a:t> </a:t>
            </a:r>
            <a:r>
              <a:rPr lang="es-ES_tradnl" sz="2000" dirty="0" err="1"/>
              <a:t>second</a:t>
            </a:r>
            <a:r>
              <a:rPr lang="es-ES_tradnl" sz="2000" dirty="0"/>
              <a:t> </a:t>
            </a:r>
            <a:r>
              <a:rPr lang="es-ES_tradnl" sz="2000" dirty="0" err="1"/>
              <a:t>effect</a:t>
            </a:r>
            <a:r>
              <a:rPr lang="es-ES_tradnl" sz="2000" dirty="0"/>
              <a:t> of </a:t>
            </a:r>
            <a:r>
              <a:rPr lang="es-ES_tradnl" sz="2000" dirty="0" err="1"/>
              <a:t>the</a:t>
            </a:r>
            <a:r>
              <a:rPr lang="es-ES_tradnl" sz="2000" dirty="0"/>
              <a:t> </a:t>
            </a:r>
            <a:r>
              <a:rPr lang="es-ES_tradnl" sz="2000" dirty="0" err="1"/>
              <a:t>large</a:t>
            </a:r>
            <a:r>
              <a:rPr lang="es-ES_tradnl" sz="2000" dirty="0"/>
              <a:t> </a:t>
            </a:r>
            <a:r>
              <a:rPr lang="es-ES_tradnl" sz="2000" dirty="0" err="1"/>
              <a:t>number</a:t>
            </a:r>
            <a:r>
              <a:rPr lang="es-ES_tradnl" sz="2000" dirty="0"/>
              <a:t> of </a:t>
            </a:r>
            <a:r>
              <a:rPr lang="es-ES_tradnl" sz="2000" dirty="0" err="1"/>
              <a:t>templates</a:t>
            </a:r>
            <a:r>
              <a:rPr lang="es-ES_tradnl" sz="2000" dirty="0"/>
              <a:t> </a:t>
            </a:r>
            <a:r>
              <a:rPr lang="es-ES_tradnl" sz="2000" i="1" dirty="0"/>
              <a:t>N</a:t>
            </a:r>
            <a:r>
              <a:rPr lang="es-ES_tradnl" sz="2000" i="1" baseline="-25000" dirty="0"/>
              <a:t>p</a:t>
            </a:r>
            <a:r>
              <a:rPr lang="es-ES_tradnl" sz="2000" dirty="0"/>
              <a:t> </a:t>
            </a:r>
            <a:r>
              <a:rPr lang="es-ES_tradnl" sz="2000" dirty="0" err="1"/>
              <a:t>is</a:t>
            </a:r>
            <a:r>
              <a:rPr lang="es-ES_tradnl" sz="2000" dirty="0"/>
              <a:t> </a:t>
            </a:r>
            <a:r>
              <a:rPr lang="es-ES_tradnl" sz="2000" dirty="0" err="1"/>
              <a:t>to</a:t>
            </a:r>
            <a:r>
              <a:rPr lang="es-ES_tradnl" sz="2000" dirty="0"/>
              <a:t> reduce </a:t>
            </a:r>
            <a:r>
              <a:rPr lang="es-ES_tradnl" sz="2000" dirty="0" err="1"/>
              <a:t>the</a:t>
            </a:r>
            <a:r>
              <a:rPr lang="es-ES_tradnl" sz="2000" dirty="0"/>
              <a:t> </a:t>
            </a:r>
            <a:r>
              <a:rPr lang="es-ES_tradnl" sz="2000" dirty="0" err="1"/>
              <a:t>sensitivity</a:t>
            </a:r>
            <a:r>
              <a:rPr lang="es-ES_tradnl" sz="2000" dirty="0"/>
              <a:t> </a:t>
            </a:r>
            <a:r>
              <a:rPr lang="es-ES_tradnl" sz="2000" dirty="0" err="1"/>
              <a:t>compared</a:t>
            </a:r>
            <a:r>
              <a:rPr lang="es-ES_tradnl" sz="2000" dirty="0"/>
              <a:t> </a:t>
            </a:r>
            <a:r>
              <a:rPr lang="es-ES_tradnl" sz="2000" dirty="0" err="1"/>
              <a:t>to</a:t>
            </a:r>
            <a:r>
              <a:rPr lang="es-ES_tradnl" sz="2000" dirty="0"/>
              <a:t> a </a:t>
            </a:r>
            <a:r>
              <a:rPr lang="es-ES_tradnl" sz="2000" dirty="0" err="1"/>
              <a:t>targeted</a:t>
            </a:r>
            <a:r>
              <a:rPr lang="es-ES_tradnl" sz="2000" dirty="0"/>
              <a:t> </a:t>
            </a:r>
            <a:r>
              <a:rPr lang="es-ES_tradnl" sz="2000" dirty="0" err="1"/>
              <a:t>search</a:t>
            </a:r>
            <a:r>
              <a:rPr lang="es-ES_tradnl" sz="2000" dirty="0"/>
              <a:t> </a:t>
            </a:r>
            <a:r>
              <a:rPr lang="es-ES_tradnl" sz="2000" dirty="0" err="1"/>
              <a:t>with</a:t>
            </a:r>
            <a:r>
              <a:rPr lang="es-ES_tradnl" sz="2000" dirty="0"/>
              <a:t> </a:t>
            </a:r>
            <a:r>
              <a:rPr lang="es-ES_tradnl" sz="2000" dirty="0" err="1"/>
              <a:t>the</a:t>
            </a:r>
            <a:r>
              <a:rPr lang="es-ES_tradnl" sz="2000" dirty="0"/>
              <a:t> </a:t>
            </a:r>
            <a:r>
              <a:rPr lang="es-ES_tradnl" sz="2000" dirty="0" err="1"/>
              <a:t>same</a:t>
            </a:r>
            <a:r>
              <a:rPr lang="es-ES_tradnl" sz="2000" dirty="0"/>
              <a:t> </a:t>
            </a:r>
            <a:r>
              <a:rPr lang="es-ES_tradnl" sz="2000" dirty="0" err="1"/>
              <a:t>observation</a:t>
            </a:r>
            <a:r>
              <a:rPr lang="es-ES_tradnl" sz="2000" dirty="0"/>
              <a:t> time and false-</a:t>
            </a:r>
            <a:r>
              <a:rPr lang="es-ES_tradnl" sz="2000" dirty="0" err="1"/>
              <a:t>alarm</a:t>
            </a:r>
            <a:r>
              <a:rPr lang="es-ES_tradnl" sz="2000" dirty="0"/>
              <a:t> </a:t>
            </a:r>
            <a:r>
              <a:rPr lang="es-ES_tradnl" sz="2000" dirty="0" err="1"/>
              <a:t>probability</a:t>
            </a:r>
            <a:r>
              <a:rPr lang="es-ES_tradnl" sz="2000" dirty="0"/>
              <a:t>: </a:t>
            </a:r>
            <a:r>
              <a:rPr lang="es-ES_tradnl" sz="2000" dirty="0" err="1"/>
              <a:t>increasing</a:t>
            </a:r>
            <a:r>
              <a:rPr lang="es-ES_tradnl" sz="2000" dirty="0"/>
              <a:t> </a:t>
            </a:r>
            <a:r>
              <a:rPr lang="es-ES_tradnl" sz="2000" dirty="0" err="1"/>
              <a:t>the</a:t>
            </a:r>
            <a:r>
              <a:rPr lang="es-ES_tradnl" sz="2000" dirty="0"/>
              <a:t> </a:t>
            </a:r>
            <a:r>
              <a:rPr lang="es-ES_tradnl" sz="2000" dirty="0" err="1"/>
              <a:t>number</a:t>
            </a:r>
            <a:r>
              <a:rPr lang="es-ES_tradnl" sz="2000" dirty="0"/>
              <a:t> of </a:t>
            </a:r>
            <a:r>
              <a:rPr lang="es-ES_tradnl" sz="2000" dirty="0" err="1"/>
              <a:t>templates</a:t>
            </a:r>
            <a:r>
              <a:rPr lang="es-ES_tradnl" sz="2000" dirty="0"/>
              <a:t> </a:t>
            </a:r>
            <a:r>
              <a:rPr lang="es-ES_tradnl" sz="2000" dirty="0" err="1"/>
              <a:t>increases</a:t>
            </a:r>
            <a:r>
              <a:rPr lang="es-ES_tradnl" sz="2000" dirty="0"/>
              <a:t> </a:t>
            </a:r>
            <a:r>
              <a:rPr lang="es-ES_tradnl" sz="2000" dirty="0" err="1"/>
              <a:t>the</a:t>
            </a:r>
            <a:r>
              <a:rPr lang="es-ES_tradnl" sz="2000" dirty="0"/>
              <a:t> </a:t>
            </a:r>
            <a:r>
              <a:rPr lang="es-ES_tradnl" sz="2000" dirty="0" err="1"/>
              <a:t>number</a:t>
            </a:r>
            <a:r>
              <a:rPr lang="es-ES_tradnl" sz="2000" dirty="0"/>
              <a:t> of </a:t>
            </a:r>
            <a:r>
              <a:rPr lang="es-ES_tradnl" sz="2000" dirty="0" err="1"/>
              <a:t>expected</a:t>
            </a:r>
            <a:r>
              <a:rPr lang="es-ES_tradnl" sz="2000" dirty="0"/>
              <a:t> false-</a:t>
            </a:r>
            <a:r>
              <a:rPr lang="es-ES_tradnl" sz="2000" dirty="0" err="1"/>
              <a:t>alarm</a:t>
            </a:r>
            <a:r>
              <a:rPr lang="es-ES_tradnl" sz="2000" dirty="0"/>
              <a:t> </a:t>
            </a:r>
            <a:r>
              <a:rPr lang="es-ES_tradnl" sz="2000" dirty="0" err="1"/>
              <a:t>candidates</a:t>
            </a:r>
            <a:r>
              <a:rPr lang="es-ES_tradnl" sz="2000" dirty="0"/>
              <a:t> at </a:t>
            </a:r>
            <a:r>
              <a:rPr lang="es-ES_tradnl" sz="2000" dirty="0" err="1"/>
              <a:t>fixed</a:t>
            </a:r>
            <a:r>
              <a:rPr lang="es-ES_tradnl" sz="2000" dirty="0"/>
              <a:t> </a:t>
            </a:r>
            <a:r>
              <a:rPr lang="es-ES_tradnl" sz="2000" dirty="0" err="1"/>
              <a:t>detection</a:t>
            </a:r>
            <a:r>
              <a:rPr lang="es-ES_tradnl" sz="2000" dirty="0"/>
              <a:t> </a:t>
            </a:r>
            <a:r>
              <a:rPr lang="es-ES_tradnl" sz="2000" dirty="0" err="1"/>
              <a:t>threshold</a:t>
            </a:r>
            <a:r>
              <a:rPr lang="es-ES_tradnl" sz="2000" dirty="0"/>
              <a:t>. </a:t>
            </a:r>
            <a:r>
              <a:rPr lang="es-ES_tradnl" sz="2000" dirty="0" err="1"/>
              <a:t>Therefore</a:t>
            </a:r>
            <a:r>
              <a:rPr lang="es-ES_tradnl" sz="2000" dirty="0"/>
              <a:t> </a:t>
            </a:r>
            <a:r>
              <a:rPr lang="es-ES_tradnl" sz="2000" dirty="0" err="1"/>
              <a:t>the</a:t>
            </a:r>
            <a:r>
              <a:rPr lang="es-ES_tradnl" sz="2000" dirty="0"/>
              <a:t> </a:t>
            </a:r>
            <a:r>
              <a:rPr lang="es-ES_tradnl" sz="2000" dirty="0" err="1"/>
              <a:t>detection-threshold</a:t>
            </a:r>
            <a:r>
              <a:rPr lang="es-ES_tradnl" sz="2000" dirty="0"/>
              <a:t> </a:t>
            </a:r>
            <a:r>
              <a:rPr lang="es-ES_tradnl" sz="2000" dirty="0" err="1"/>
              <a:t>needs</a:t>
            </a:r>
            <a:r>
              <a:rPr lang="es-ES_tradnl" sz="2000" dirty="0"/>
              <a:t> </a:t>
            </a:r>
            <a:r>
              <a:rPr lang="es-ES_tradnl" sz="2000" dirty="0" err="1"/>
              <a:t>to</a:t>
            </a:r>
            <a:r>
              <a:rPr lang="es-ES_tradnl" sz="2000" dirty="0"/>
              <a:t> be </a:t>
            </a:r>
            <a:r>
              <a:rPr lang="es-ES_tradnl" sz="2000" dirty="0" err="1"/>
              <a:t>raised</a:t>
            </a:r>
            <a:r>
              <a:rPr lang="es-ES_tradnl" sz="2000" dirty="0"/>
              <a:t> </a:t>
            </a:r>
            <a:r>
              <a:rPr lang="es-ES_tradnl" sz="2000" dirty="0" err="1"/>
              <a:t>to</a:t>
            </a:r>
            <a:r>
              <a:rPr lang="es-ES_tradnl" sz="2000" dirty="0"/>
              <a:t> </a:t>
            </a:r>
            <a:r>
              <a:rPr lang="es-ES_tradnl" sz="2000" dirty="0" err="1"/>
              <a:t>maintain</a:t>
            </a:r>
            <a:r>
              <a:rPr lang="es-ES_tradnl" sz="2000" dirty="0"/>
              <a:t> </a:t>
            </a:r>
            <a:r>
              <a:rPr lang="es-ES_tradnl" sz="2000" dirty="0" err="1"/>
              <a:t>the</a:t>
            </a:r>
            <a:r>
              <a:rPr lang="es-ES_tradnl" sz="2000" dirty="0"/>
              <a:t> </a:t>
            </a:r>
            <a:r>
              <a:rPr lang="es-ES_tradnl" sz="2000" dirty="0" err="1"/>
              <a:t>same</a:t>
            </a:r>
            <a:r>
              <a:rPr lang="es-ES_tradnl" sz="2000" dirty="0"/>
              <a:t> false-</a:t>
            </a:r>
            <a:r>
              <a:rPr lang="es-ES_tradnl" sz="2000" dirty="0" err="1"/>
              <a:t>alarm</a:t>
            </a:r>
            <a:r>
              <a:rPr lang="es-ES_tradnl" sz="2000" dirty="0"/>
              <a:t> </a:t>
            </a:r>
            <a:r>
              <a:rPr lang="es-ES_tradnl" sz="2000" dirty="0" err="1"/>
              <a:t>rate</a:t>
            </a:r>
            <a:r>
              <a:rPr lang="es-ES_tradnl" sz="2000" dirty="0"/>
              <a:t>, </a:t>
            </a:r>
            <a:r>
              <a:rPr lang="es-ES_tradnl" sz="2000" dirty="0" err="1"/>
              <a:t>thereby</a:t>
            </a:r>
            <a:r>
              <a:rPr lang="es-ES_tradnl" sz="2000" dirty="0"/>
              <a:t> </a:t>
            </a:r>
            <a:r>
              <a:rPr lang="es-ES_tradnl" sz="2000" dirty="0" err="1"/>
              <a:t>decreasing</a:t>
            </a:r>
            <a:r>
              <a:rPr lang="es-ES_tradnl" sz="2000" dirty="0"/>
              <a:t> </a:t>
            </a:r>
            <a:r>
              <a:rPr lang="es-ES_tradnl" sz="2000" dirty="0" err="1"/>
              <a:t>the</a:t>
            </a:r>
            <a:r>
              <a:rPr lang="es-ES_tradnl" sz="2000" dirty="0"/>
              <a:t> </a:t>
            </a:r>
            <a:r>
              <a:rPr lang="es-ES_tradnl" sz="2000" dirty="0" err="1"/>
              <a:t>sensitivity</a:t>
            </a:r>
            <a:r>
              <a:rPr lang="es-ES_tradnl" sz="2000" dirty="0"/>
              <a:t>.</a:t>
            </a:r>
          </a:p>
          <a:p>
            <a:endParaRPr lang="es-ES_tradnl" sz="2000" dirty="0"/>
          </a:p>
          <a:p>
            <a:r>
              <a:rPr lang="es-ES_tradnl" sz="2000" dirty="0"/>
              <a:t>Note </a:t>
            </a:r>
            <a:r>
              <a:rPr lang="es-ES_tradnl" sz="2000" dirty="0" err="1"/>
              <a:t>that</a:t>
            </a:r>
            <a:r>
              <a:rPr lang="es-ES_tradnl" sz="2000" dirty="0"/>
              <a:t> </a:t>
            </a:r>
            <a:r>
              <a:rPr lang="es-ES_tradnl" sz="2000" dirty="0" err="1"/>
              <a:t>increasing</a:t>
            </a:r>
            <a:r>
              <a:rPr lang="es-ES_tradnl" sz="2000" dirty="0"/>
              <a:t> </a:t>
            </a:r>
            <a:r>
              <a:rPr lang="es-ES_tradnl" sz="2000" dirty="0" err="1"/>
              <a:t>the</a:t>
            </a:r>
            <a:r>
              <a:rPr lang="es-ES_tradnl" sz="2000" dirty="0"/>
              <a:t> </a:t>
            </a:r>
            <a:r>
              <a:rPr lang="es-ES_tradnl" sz="2000" dirty="0" err="1"/>
              <a:t>number</a:t>
            </a:r>
            <a:r>
              <a:rPr lang="es-ES_tradnl" sz="2000" dirty="0"/>
              <a:t> of </a:t>
            </a:r>
            <a:r>
              <a:rPr lang="es-ES_tradnl" sz="2000" dirty="0" err="1"/>
              <a:t>equal-sensitivity</a:t>
            </a:r>
            <a:r>
              <a:rPr lang="es-ES_tradnl" sz="2000" dirty="0"/>
              <a:t> </a:t>
            </a:r>
            <a:r>
              <a:rPr lang="es-ES_tradnl" sz="2000" dirty="0" err="1"/>
              <a:t>detectors</a:t>
            </a:r>
            <a:r>
              <a:rPr lang="es-ES_tradnl" sz="2000" dirty="0"/>
              <a:t> </a:t>
            </a:r>
            <a:r>
              <a:rPr lang="es-ES_tradnl" sz="2000" i="1" dirty="0"/>
              <a:t>N</a:t>
            </a:r>
            <a:r>
              <a:rPr lang="es-ES_tradnl" sz="2000" dirty="0"/>
              <a:t> </a:t>
            </a:r>
            <a:r>
              <a:rPr lang="es-ES_tradnl" sz="2000" dirty="0" err="1"/>
              <a:t>improves</a:t>
            </a:r>
            <a:r>
              <a:rPr lang="es-ES_tradnl" sz="2000" dirty="0"/>
              <a:t> </a:t>
            </a:r>
            <a:r>
              <a:rPr lang="es-ES_tradnl" sz="2000" dirty="0" err="1"/>
              <a:t>the</a:t>
            </a:r>
            <a:r>
              <a:rPr lang="es-ES_tradnl" sz="2000" dirty="0"/>
              <a:t> SNR in </a:t>
            </a:r>
            <a:r>
              <a:rPr lang="es-ES_tradnl" sz="2000" dirty="0" err="1"/>
              <a:t>the</a:t>
            </a:r>
            <a:r>
              <a:rPr lang="es-ES_tradnl" sz="2000" dirty="0"/>
              <a:t> </a:t>
            </a:r>
            <a:r>
              <a:rPr lang="es-ES_tradnl" sz="2000" dirty="0" err="1"/>
              <a:t>same</a:t>
            </a:r>
            <a:r>
              <a:rPr lang="es-ES_tradnl" sz="2000" dirty="0"/>
              <a:t> </a:t>
            </a:r>
            <a:r>
              <a:rPr lang="es-ES_tradnl" sz="2000" dirty="0" err="1"/>
              <a:t>way</a:t>
            </a:r>
            <a:r>
              <a:rPr lang="es-ES_tradnl" sz="2000" dirty="0"/>
              <a:t> as </a:t>
            </a:r>
            <a:r>
              <a:rPr lang="es-ES_tradnl" sz="2000" dirty="0" err="1"/>
              <a:t>increasing</a:t>
            </a:r>
            <a:r>
              <a:rPr lang="es-ES_tradnl" sz="2000" dirty="0"/>
              <a:t> </a:t>
            </a:r>
            <a:r>
              <a:rPr lang="es-ES_tradnl" sz="2000" dirty="0" err="1"/>
              <a:t>the</a:t>
            </a:r>
            <a:r>
              <a:rPr lang="es-ES_tradnl" sz="2000" dirty="0"/>
              <a:t> </a:t>
            </a:r>
            <a:r>
              <a:rPr lang="es-ES_tradnl" sz="2000" dirty="0" err="1"/>
              <a:t>integration</a:t>
            </a:r>
            <a:r>
              <a:rPr lang="es-ES_tradnl" sz="2000" dirty="0"/>
              <a:t> time </a:t>
            </a:r>
            <a:r>
              <a:rPr lang="es-ES_tradnl" sz="2000" i="1" dirty="0" err="1"/>
              <a:t>T</a:t>
            </a:r>
            <a:r>
              <a:rPr lang="es-ES_tradnl" sz="2000" i="1" baseline="-25000" dirty="0" err="1"/>
              <a:t>ob</a:t>
            </a:r>
            <a:r>
              <a:rPr lang="es-ES_tradnl" sz="2000" baseline="-25000" dirty="0" err="1"/>
              <a:t>s</a:t>
            </a:r>
            <a:r>
              <a:rPr lang="es-ES_tradnl" sz="2000" dirty="0"/>
              <a:t>. </a:t>
            </a:r>
            <a:r>
              <a:rPr lang="es-ES_tradnl" sz="2000" dirty="0" err="1"/>
              <a:t>However</a:t>
            </a:r>
            <a:r>
              <a:rPr lang="es-ES_tradnl" sz="2000" dirty="0"/>
              <a:t>, </a:t>
            </a:r>
            <a:r>
              <a:rPr lang="es-ES_tradnl" sz="2000" dirty="0" err="1"/>
              <a:t>increasing</a:t>
            </a:r>
            <a:r>
              <a:rPr lang="es-ES_tradnl" sz="2000" dirty="0"/>
              <a:t> </a:t>
            </a:r>
            <a:r>
              <a:rPr lang="es-ES_tradnl" sz="2000" dirty="0" err="1"/>
              <a:t>the</a:t>
            </a:r>
            <a:r>
              <a:rPr lang="es-ES_tradnl" sz="2000" dirty="0"/>
              <a:t> </a:t>
            </a:r>
            <a:r>
              <a:rPr lang="es-ES_tradnl" sz="2000" dirty="0" err="1"/>
              <a:t>number</a:t>
            </a:r>
            <a:r>
              <a:rPr lang="es-ES_tradnl" sz="2000" dirty="0"/>
              <a:t> of </a:t>
            </a:r>
            <a:r>
              <a:rPr lang="es-ES_tradnl" sz="2000" dirty="0" err="1"/>
              <a:t>detectors</a:t>
            </a:r>
            <a:r>
              <a:rPr lang="es-ES_tradnl" sz="2000" dirty="0"/>
              <a:t> </a:t>
            </a:r>
            <a:r>
              <a:rPr lang="es-ES_tradnl" sz="2000" i="1" dirty="0"/>
              <a:t>N</a:t>
            </a:r>
            <a:r>
              <a:rPr lang="es-ES_tradnl" sz="2000" dirty="0"/>
              <a:t> </a:t>
            </a:r>
            <a:r>
              <a:rPr lang="es-ES_tradnl" sz="2000" dirty="0" err="1"/>
              <a:t>does</a:t>
            </a:r>
            <a:r>
              <a:rPr lang="es-ES_tradnl" sz="2000" dirty="0"/>
              <a:t> — </a:t>
            </a:r>
            <a:r>
              <a:rPr lang="es-ES_tradnl" sz="2000" dirty="0" err="1"/>
              <a:t>contrary</a:t>
            </a:r>
            <a:r>
              <a:rPr lang="es-ES_tradnl" sz="2000" dirty="0"/>
              <a:t> </a:t>
            </a:r>
            <a:r>
              <a:rPr lang="es-ES_tradnl" sz="2000" dirty="0" err="1"/>
              <a:t>to</a:t>
            </a:r>
            <a:r>
              <a:rPr lang="es-ES_tradnl" sz="2000" dirty="0"/>
              <a:t> </a:t>
            </a:r>
            <a:r>
              <a:rPr lang="es-ES_tradnl" sz="2000" dirty="0" err="1"/>
              <a:t>the</a:t>
            </a:r>
            <a:r>
              <a:rPr lang="es-ES_tradnl" sz="2000" dirty="0"/>
              <a:t> </a:t>
            </a:r>
            <a:r>
              <a:rPr lang="es-ES_tradnl" sz="2000" dirty="0" err="1"/>
              <a:t>observation</a:t>
            </a:r>
            <a:r>
              <a:rPr lang="es-ES_tradnl" sz="2000" dirty="0"/>
              <a:t> time </a:t>
            </a:r>
            <a:r>
              <a:rPr lang="es-ES_tradnl" sz="2000" i="1" dirty="0" err="1"/>
              <a:t>T</a:t>
            </a:r>
            <a:r>
              <a:rPr lang="es-ES_tradnl" sz="2000" i="1" baseline="-25000" dirty="0" err="1"/>
              <a:t>obs</a:t>
            </a:r>
            <a:r>
              <a:rPr lang="es-ES_tradnl" sz="2000" dirty="0"/>
              <a:t> — </a:t>
            </a:r>
            <a:r>
              <a:rPr lang="es-ES_tradnl" sz="2000" dirty="0" err="1"/>
              <a:t>not</a:t>
            </a:r>
            <a:r>
              <a:rPr lang="es-ES_tradnl" sz="2000" dirty="0"/>
              <a:t> </a:t>
            </a:r>
            <a:r>
              <a:rPr lang="es-ES_tradnl" sz="2000" dirty="0" err="1"/>
              <a:t>increase</a:t>
            </a:r>
            <a:r>
              <a:rPr lang="es-ES_tradnl" sz="2000" dirty="0"/>
              <a:t> </a:t>
            </a:r>
            <a:r>
              <a:rPr lang="es-ES_tradnl" sz="2000" dirty="0" err="1"/>
              <a:t>the</a:t>
            </a:r>
            <a:r>
              <a:rPr lang="es-ES_tradnl" sz="2000" dirty="0"/>
              <a:t> </a:t>
            </a:r>
            <a:r>
              <a:rPr lang="es-ES_tradnl" sz="2000" dirty="0" err="1"/>
              <a:t>required</a:t>
            </a:r>
            <a:r>
              <a:rPr lang="es-ES_tradnl" sz="2000" dirty="0"/>
              <a:t> </a:t>
            </a:r>
            <a:r>
              <a:rPr lang="es-ES_tradnl" sz="2000" dirty="0" err="1"/>
              <a:t>number</a:t>
            </a:r>
            <a:r>
              <a:rPr lang="es-ES_tradnl" sz="2000" dirty="0"/>
              <a:t> of </a:t>
            </a:r>
            <a:r>
              <a:rPr lang="es-ES_tradnl" sz="2000" dirty="0" err="1"/>
              <a:t>templates</a:t>
            </a:r>
            <a:r>
              <a:rPr lang="es-ES_tradnl" sz="2000" dirty="0"/>
              <a:t> </a:t>
            </a:r>
            <a:r>
              <a:rPr lang="es-ES_tradnl" sz="2000" i="1" dirty="0"/>
              <a:t>N</a:t>
            </a:r>
            <a:r>
              <a:rPr lang="es-ES_tradnl" sz="2000" i="1" baseline="-25000" dirty="0"/>
              <a:t>p</a:t>
            </a:r>
            <a:r>
              <a:rPr lang="es-ES_tradnl" sz="2000" dirty="0"/>
              <a:t>, </a:t>
            </a:r>
            <a:r>
              <a:rPr lang="es-ES_tradnl" sz="2000" dirty="0" err="1"/>
              <a:t>which</a:t>
            </a:r>
            <a:r>
              <a:rPr lang="es-ES_tradnl" sz="2000" dirty="0"/>
              <a:t> </a:t>
            </a:r>
            <a:r>
              <a:rPr lang="es-ES_tradnl" sz="2000" dirty="0" err="1"/>
              <a:t>makes</a:t>
            </a:r>
            <a:r>
              <a:rPr lang="es-ES_tradnl" sz="2000" dirty="0"/>
              <a:t> </a:t>
            </a:r>
            <a:r>
              <a:rPr lang="es-ES_tradnl" sz="2000" dirty="0" err="1"/>
              <a:t>this</a:t>
            </a:r>
            <a:r>
              <a:rPr lang="es-ES_tradnl" sz="2000" dirty="0"/>
              <a:t> </a:t>
            </a:r>
            <a:r>
              <a:rPr lang="es-ES_tradnl" sz="2000" dirty="0" err="1"/>
              <a:t>the</a:t>
            </a:r>
            <a:r>
              <a:rPr lang="es-ES_tradnl" sz="2000" dirty="0"/>
              <a:t> </a:t>
            </a:r>
            <a:r>
              <a:rPr lang="es-ES_tradnl" sz="2000" dirty="0" err="1"/>
              <a:t>computationally</a:t>
            </a:r>
            <a:r>
              <a:rPr lang="es-ES_tradnl" sz="2000" dirty="0"/>
              <a:t> </a:t>
            </a:r>
            <a:r>
              <a:rPr lang="es-ES_tradnl" sz="2000" dirty="0" err="1"/>
              <a:t>cheapest</a:t>
            </a:r>
            <a:r>
              <a:rPr lang="es-ES_tradnl" sz="2000" dirty="0"/>
              <a:t> </a:t>
            </a:r>
            <a:r>
              <a:rPr lang="es-ES_tradnl" sz="2000" dirty="0" err="1"/>
              <a:t>way</a:t>
            </a:r>
            <a:r>
              <a:rPr lang="es-ES_tradnl" sz="2000" dirty="0"/>
              <a:t> </a:t>
            </a:r>
            <a:r>
              <a:rPr lang="es-ES_tradnl" sz="2000" dirty="0" err="1"/>
              <a:t>to</a:t>
            </a:r>
            <a:r>
              <a:rPr lang="es-ES_tradnl" sz="2000" dirty="0"/>
              <a:t> </a:t>
            </a:r>
            <a:r>
              <a:rPr lang="es-ES_tradnl" sz="2000" dirty="0" err="1"/>
              <a:t>improve</a:t>
            </a:r>
            <a:r>
              <a:rPr lang="es-ES_tradnl" sz="2000" dirty="0"/>
              <a:t> </a:t>
            </a:r>
            <a:r>
              <a:rPr lang="es-ES_tradnl" sz="2000" dirty="0" err="1"/>
              <a:t>the</a:t>
            </a:r>
            <a:r>
              <a:rPr lang="es-ES_tradnl" sz="2000" dirty="0"/>
              <a:t> SNR of </a:t>
            </a:r>
            <a:r>
              <a:rPr lang="es-ES_tradnl" sz="2000" dirty="0" err="1"/>
              <a:t>coherent</a:t>
            </a:r>
            <a:r>
              <a:rPr lang="es-ES_tradnl" sz="2000" dirty="0"/>
              <a:t> </a:t>
            </a:r>
            <a:r>
              <a:rPr lang="es-ES_tradnl" sz="2000" dirty="0" err="1"/>
              <a:t>wide-parameter</a:t>
            </a:r>
            <a:r>
              <a:rPr lang="es-ES_tradnl" sz="2000" dirty="0"/>
              <a:t> </a:t>
            </a:r>
            <a:r>
              <a:rPr lang="es-ES_tradnl" sz="2000" dirty="0" err="1"/>
              <a:t>searches</a:t>
            </a:r>
            <a:r>
              <a:rPr lang="es-ES_tradnl" sz="2000" dirty="0"/>
              <a:t>.</a:t>
            </a:r>
            <a:endParaRPr lang="es-ES_tradnl" sz="2400" dirty="0"/>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113</a:t>
            </a:fld>
            <a:endParaRPr lang="en-US" sz="1600" dirty="0">
              <a:latin typeface="+mn-lt"/>
            </a:endParaRPr>
          </a:p>
        </p:txBody>
      </p:sp>
    </p:spTree>
    <p:extLst>
      <p:ext uri="{BB962C8B-B14F-4D97-AF65-F5344CB8AC3E}">
        <p14:creationId xmlns:p14="http://schemas.microsoft.com/office/powerpoint/2010/main" val="3615116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2" name="Rectangle 2"/>
          <p:cNvSpPr>
            <a:spLocks noGrp="1" noChangeArrowheads="1"/>
          </p:cNvSpPr>
          <p:nvPr>
            <p:ph type="title"/>
          </p:nvPr>
        </p:nvSpPr>
        <p:spPr>
          <a:xfrm>
            <a:off x="1043608" y="835497"/>
            <a:ext cx="7192267" cy="649287"/>
          </a:xfrm>
        </p:spPr>
        <p:txBody>
          <a:bodyPr/>
          <a:lstStyle/>
          <a:p>
            <a:r>
              <a:rPr lang="en-US" dirty="0" smtClean="0"/>
              <a:t>Semi-coherent </a:t>
            </a:r>
            <a:r>
              <a:rPr lang="es-ES" dirty="0" err="1"/>
              <a:t>power</a:t>
            </a:r>
            <a:r>
              <a:rPr lang="es-ES" dirty="0"/>
              <a:t>-sum </a:t>
            </a:r>
            <a:r>
              <a:rPr lang="es-ES" dirty="0" err="1"/>
              <a:t>methods</a:t>
            </a:r>
            <a:endParaRPr lang="en-GB" dirty="0"/>
          </a:p>
        </p:txBody>
      </p:sp>
      <p:sp>
        <p:nvSpPr>
          <p:cNvPr id="1100803" name="Rectangle 3"/>
          <p:cNvSpPr>
            <a:spLocks noGrp="1" noChangeArrowheads="1"/>
          </p:cNvSpPr>
          <p:nvPr>
            <p:ph type="body" idx="1"/>
          </p:nvPr>
        </p:nvSpPr>
        <p:spPr>
          <a:xfrm>
            <a:off x="107504" y="2204541"/>
            <a:ext cx="6264721" cy="4968875"/>
          </a:xfrm>
        </p:spPr>
        <p:txBody>
          <a:bodyPr/>
          <a:lstStyle/>
          <a:p>
            <a:pPr>
              <a:lnSpc>
                <a:spcPct val="80000"/>
              </a:lnSpc>
            </a:pPr>
            <a:r>
              <a:rPr lang="en-US" sz="1600" dirty="0"/>
              <a:t>The idea is to perform a search over the total observation time using an </a:t>
            </a:r>
            <a:r>
              <a:rPr lang="en-US" sz="1600" i="1" dirty="0"/>
              <a:t>incoherent</a:t>
            </a:r>
            <a:r>
              <a:rPr lang="en-US" sz="1600" dirty="0"/>
              <a:t> (sub-optimal) </a:t>
            </a:r>
            <a:r>
              <a:rPr lang="en-US" sz="1600" dirty="0" smtClean="0"/>
              <a:t>method.</a:t>
            </a:r>
            <a:endParaRPr lang="en-US" sz="1600" dirty="0"/>
          </a:p>
          <a:p>
            <a:pPr lvl="1">
              <a:lnSpc>
                <a:spcPct val="80000"/>
              </a:lnSpc>
              <a:buFontTx/>
              <a:buNone/>
            </a:pPr>
            <a:endParaRPr lang="en-US" sz="1400" dirty="0" smtClean="0"/>
          </a:p>
          <a:p>
            <a:pPr lvl="1">
              <a:lnSpc>
                <a:spcPct val="80000"/>
              </a:lnSpc>
              <a:buFontTx/>
              <a:buNone/>
            </a:pPr>
            <a:endParaRPr lang="en-US" sz="1400" dirty="0"/>
          </a:p>
          <a:p>
            <a:pPr>
              <a:lnSpc>
                <a:spcPct val="80000"/>
              </a:lnSpc>
            </a:pPr>
            <a:r>
              <a:rPr lang="en-US" sz="1600" dirty="0"/>
              <a:t>Three methods have been developed to search for cumulative excess power from a hypothetical periodic gravitational wave signal by examining successive spectral estimates:</a:t>
            </a:r>
          </a:p>
          <a:p>
            <a:pPr lvl="1">
              <a:lnSpc>
                <a:spcPct val="80000"/>
              </a:lnSpc>
            </a:pPr>
            <a:r>
              <a:rPr lang="en-US" sz="1400" dirty="0"/>
              <a:t>Stack-slide (Radon transform)</a:t>
            </a:r>
          </a:p>
          <a:p>
            <a:pPr lvl="1">
              <a:lnSpc>
                <a:spcPct val="80000"/>
              </a:lnSpc>
            </a:pPr>
            <a:r>
              <a:rPr lang="en-US" sz="1400" dirty="0"/>
              <a:t>Hough transform</a:t>
            </a:r>
          </a:p>
          <a:p>
            <a:pPr lvl="1">
              <a:lnSpc>
                <a:spcPct val="80000"/>
              </a:lnSpc>
            </a:pPr>
            <a:r>
              <a:rPr lang="en-US" sz="1400" dirty="0"/>
              <a:t>Power-flux method</a:t>
            </a:r>
          </a:p>
          <a:p>
            <a:pPr lvl="1">
              <a:lnSpc>
                <a:spcPct val="80000"/>
              </a:lnSpc>
              <a:buFontTx/>
              <a:buNone/>
            </a:pPr>
            <a:endParaRPr lang="en-US" sz="1400" dirty="0" smtClean="0"/>
          </a:p>
          <a:p>
            <a:pPr lvl="1">
              <a:lnSpc>
                <a:spcPct val="80000"/>
              </a:lnSpc>
              <a:buFontTx/>
              <a:buNone/>
            </a:pPr>
            <a:endParaRPr lang="en-US" sz="1400" dirty="0"/>
          </a:p>
          <a:p>
            <a:pPr>
              <a:lnSpc>
                <a:spcPct val="80000"/>
              </a:lnSpc>
              <a:buFontTx/>
              <a:buNone/>
            </a:pPr>
            <a:r>
              <a:rPr lang="en-US" sz="1600" dirty="0"/>
              <a:t>	They are all based on breaking up the data into segments, FFT each, producing Short (30 </a:t>
            </a:r>
            <a:r>
              <a:rPr lang="en-US" sz="1600" dirty="0" smtClean="0"/>
              <a:t>min) </a:t>
            </a:r>
            <a:r>
              <a:rPr lang="en-US" sz="1600" dirty="0"/>
              <a:t>Fourier Transforms (SFTs) from h(t), as a coherent step (although other coherent integrations can be used if one increasing the length of the segments), and then track the frequency drifts due to Doppler modulations and </a:t>
            </a:r>
            <a:r>
              <a:rPr lang="en-US" sz="1600" dirty="0" err="1"/>
              <a:t>df</a:t>
            </a:r>
            <a:r>
              <a:rPr lang="en-US" sz="1600" dirty="0"/>
              <a:t>/</a:t>
            </a:r>
            <a:r>
              <a:rPr lang="en-US" sz="1600" dirty="0" err="1"/>
              <a:t>dt</a:t>
            </a:r>
            <a:r>
              <a:rPr lang="en-US" sz="1600" dirty="0"/>
              <a:t> as the incoherent step.</a:t>
            </a:r>
          </a:p>
          <a:p>
            <a:pPr lvl="4">
              <a:lnSpc>
                <a:spcPct val="80000"/>
              </a:lnSpc>
              <a:buFontTx/>
              <a:buNone/>
            </a:pPr>
            <a:endParaRPr lang="en-GB" sz="1200" dirty="0"/>
          </a:p>
        </p:txBody>
      </p:sp>
      <p:cxnSp>
        <p:nvCxnSpPr>
          <p:cNvPr id="1100804" name="AutoShape 4"/>
          <p:cNvCxnSpPr>
            <a:cxnSpLocks noChangeShapeType="1"/>
          </p:cNvCxnSpPr>
          <p:nvPr/>
        </p:nvCxnSpPr>
        <p:spPr bwMode="auto">
          <a:xfrm>
            <a:off x="5029200" y="6237312"/>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100805" name="Group 5"/>
          <p:cNvGrpSpPr>
            <a:grpSpLocks/>
          </p:cNvGrpSpPr>
          <p:nvPr/>
        </p:nvGrpSpPr>
        <p:grpSpPr bwMode="auto">
          <a:xfrm>
            <a:off x="1258888" y="1758975"/>
            <a:ext cx="6335712" cy="460375"/>
            <a:chOff x="839" y="1371"/>
            <a:chExt cx="4080" cy="290"/>
          </a:xfrm>
        </p:grpSpPr>
        <p:sp>
          <p:nvSpPr>
            <p:cNvPr id="1100806" name="Line 6"/>
            <p:cNvSpPr>
              <a:spLocks noChangeShapeType="1"/>
            </p:cNvSpPr>
            <p:nvPr/>
          </p:nvSpPr>
          <p:spPr bwMode="auto">
            <a:xfrm>
              <a:off x="839" y="1436"/>
              <a:ext cx="4080" cy="0"/>
            </a:xfrm>
            <a:prstGeom prst="line">
              <a:avLst/>
            </a:prstGeom>
            <a:noFill/>
            <a:ln w="9525">
              <a:solidFill>
                <a:srgbClr val="00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07" name="Line 7"/>
            <p:cNvSpPr>
              <a:spLocks noChangeShapeType="1"/>
            </p:cNvSpPr>
            <p:nvPr/>
          </p:nvSpPr>
          <p:spPr bwMode="auto">
            <a:xfrm>
              <a:off x="839" y="1371"/>
              <a:ext cx="0" cy="129"/>
            </a:xfrm>
            <a:prstGeom prst="line">
              <a:avLst/>
            </a:prstGeom>
            <a:noFill/>
            <a:ln w="9525">
              <a:solidFill>
                <a:srgbClr val="00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08" name="Line 8"/>
            <p:cNvSpPr>
              <a:spLocks noChangeShapeType="1"/>
            </p:cNvSpPr>
            <p:nvPr/>
          </p:nvSpPr>
          <p:spPr bwMode="auto">
            <a:xfrm>
              <a:off x="1511" y="1371"/>
              <a:ext cx="0" cy="129"/>
            </a:xfrm>
            <a:prstGeom prst="line">
              <a:avLst/>
            </a:prstGeom>
            <a:noFill/>
            <a:ln w="9525">
              <a:solidFill>
                <a:srgbClr val="00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09" name="Line 9"/>
            <p:cNvSpPr>
              <a:spLocks noChangeShapeType="1"/>
            </p:cNvSpPr>
            <p:nvPr/>
          </p:nvSpPr>
          <p:spPr bwMode="auto">
            <a:xfrm>
              <a:off x="2279" y="1371"/>
              <a:ext cx="0" cy="129"/>
            </a:xfrm>
            <a:prstGeom prst="line">
              <a:avLst/>
            </a:prstGeom>
            <a:noFill/>
            <a:ln w="9525">
              <a:solidFill>
                <a:srgbClr val="00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10" name="Line 10"/>
            <p:cNvSpPr>
              <a:spLocks noChangeShapeType="1"/>
            </p:cNvSpPr>
            <p:nvPr/>
          </p:nvSpPr>
          <p:spPr bwMode="auto">
            <a:xfrm>
              <a:off x="3095" y="1371"/>
              <a:ext cx="0" cy="129"/>
            </a:xfrm>
            <a:prstGeom prst="line">
              <a:avLst/>
            </a:prstGeom>
            <a:noFill/>
            <a:ln w="9525">
              <a:solidFill>
                <a:srgbClr val="00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11" name="Line 11"/>
            <p:cNvSpPr>
              <a:spLocks noChangeShapeType="1"/>
            </p:cNvSpPr>
            <p:nvPr/>
          </p:nvSpPr>
          <p:spPr bwMode="auto">
            <a:xfrm>
              <a:off x="4055" y="1371"/>
              <a:ext cx="0" cy="129"/>
            </a:xfrm>
            <a:prstGeom prst="line">
              <a:avLst/>
            </a:prstGeom>
            <a:noFill/>
            <a:ln w="9525">
              <a:solidFill>
                <a:srgbClr val="00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12" name="Line 12"/>
            <p:cNvSpPr>
              <a:spLocks noChangeShapeType="1"/>
            </p:cNvSpPr>
            <p:nvPr/>
          </p:nvSpPr>
          <p:spPr bwMode="auto">
            <a:xfrm>
              <a:off x="4919" y="1371"/>
              <a:ext cx="0" cy="129"/>
            </a:xfrm>
            <a:prstGeom prst="line">
              <a:avLst/>
            </a:prstGeom>
            <a:noFill/>
            <a:ln w="9525">
              <a:solidFill>
                <a:srgbClr val="00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13" name="Line 13"/>
            <p:cNvSpPr>
              <a:spLocks noChangeShapeType="1"/>
            </p:cNvSpPr>
            <p:nvPr/>
          </p:nvSpPr>
          <p:spPr bwMode="auto">
            <a:xfrm>
              <a:off x="2279" y="1565"/>
              <a:ext cx="816" cy="0"/>
            </a:xfrm>
            <a:prstGeom prst="line">
              <a:avLst/>
            </a:prstGeom>
            <a:noFill/>
            <a:ln w="9525">
              <a:solidFill>
                <a:srgbClr val="00FFFF"/>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graphicFrame>
          <p:nvGraphicFramePr>
            <p:cNvPr id="1100814" name="Object 14"/>
            <p:cNvGraphicFramePr>
              <a:graphicFrameLocks noChangeAspect="1"/>
            </p:cNvGraphicFramePr>
            <p:nvPr/>
          </p:nvGraphicFramePr>
          <p:xfrm>
            <a:off x="2567" y="1477"/>
            <a:ext cx="288" cy="184"/>
          </p:xfrm>
          <a:graphic>
            <a:graphicData uri="http://schemas.openxmlformats.org/presentationml/2006/ole">
              <mc:AlternateContent xmlns:mc="http://schemas.openxmlformats.org/markup-compatibility/2006">
                <mc:Choice xmlns:v="urn:schemas-microsoft-com:vml" Requires="v">
                  <p:oleObj spid="_x0000_s12530" name="EcuaciÛn" r:id="rId4" imgW="241697" imgH="228997" progId="Equation.3">
                    <p:embed/>
                  </p:oleObj>
                </mc:Choice>
                <mc:Fallback>
                  <p:oleObj name="EcuaciÛn" r:id="rId4" imgW="241697" imgH="2289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7" y="1477"/>
                          <a:ext cx="288" cy="18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pSp>
        <p:nvGrpSpPr>
          <p:cNvPr id="1100815" name="Group 15"/>
          <p:cNvGrpSpPr>
            <a:grpSpLocks/>
          </p:cNvGrpSpPr>
          <p:nvPr/>
        </p:nvGrpSpPr>
        <p:grpSpPr bwMode="auto">
          <a:xfrm>
            <a:off x="6132513" y="3227412"/>
            <a:ext cx="2832100" cy="2882900"/>
            <a:chOff x="375" y="1962"/>
            <a:chExt cx="1979" cy="2179"/>
          </a:xfrm>
        </p:grpSpPr>
        <p:grpSp>
          <p:nvGrpSpPr>
            <p:cNvPr id="1100816" name="Group 16"/>
            <p:cNvGrpSpPr>
              <a:grpSpLocks/>
            </p:cNvGrpSpPr>
            <p:nvPr/>
          </p:nvGrpSpPr>
          <p:grpSpPr bwMode="auto">
            <a:xfrm rot="-5400000">
              <a:off x="695" y="2089"/>
              <a:ext cx="1786" cy="1532"/>
              <a:chOff x="816" y="2016"/>
              <a:chExt cx="1728" cy="2064"/>
            </a:xfrm>
          </p:grpSpPr>
          <p:grpSp>
            <p:nvGrpSpPr>
              <p:cNvPr id="1100817" name="Group 17"/>
              <p:cNvGrpSpPr>
                <a:grpSpLocks/>
              </p:cNvGrpSpPr>
              <p:nvPr/>
            </p:nvGrpSpPr>
            <p:grpSpPr bwMode="auto">
              <a:xfrm>
                <a:off x="816" y="2016"/>
                <a:ext cx="1728" cy="192"/>
                <a:chOff x="672" y="2112"/>
                <a:chExt cx="1728" cy="192"/>
              </a:xfrm>
            </p:grpSpPr>
            <p:sp>
              <p:nvSpPr>
                <p:cNvPr id="1100818" name="Line 18"/>
                <p:cNvSpPr>
                  <a:spLocks noChangeShapeType="1"/>
                </p:cNvSpPr>
                <p:nvPr/>
              </p:nvSpPr>
              <p:spPr bwMode="auto">
                <a:xfrm>
                  <a:off x="672" y="2208"/>
                  <a:ext cx="1728" cy="0"/>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19" name="Line 19"/>
                <p:cNvSpPr>
                  <a:spLocks noChangeShapeType="1"/>
                </p:cNvSpPr>
                <p:nvPr/>
              </p:nvSpPr>
              <p:spPr bwMode="auto">
                <a:xfrm>
                  <a:off x="672"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20" name="Line 20"/>
                <p:cNvSpPr>
                  <a:spLocks noChangeShapeType="1"/>
                </p:cNvSpPr>
                <p:nvPr/>
              </p:nvSpPr>
              <p:spPr bwMode="auto">
                <a:xfrm>
                  <a:off x="2208"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21" name="Line 21"/>
                <p:cNvSpPr>
                  <a:spLocks noChangeShapeType="1"/>
                </p:cNvSpPr>
                <p:nvPr/>
              </p:nvSpPr>
              <p:spPr bwMode="auto">
                <a:xfrm>
                  <a:off x="864"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22" name="Line 22"/>
                <p:cNvSpPr>
                  <a:spLocks noChangeShapeType="1"/>
                </p:cNvSpPr>
                <p:nvPr/>
              </p:nvSpPr>
              <p:spPr bwMode="auto">
                <a:xfrm>
                  <a:off x="1056"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23" name="Line 23"/>
                <p:cNvSpPr>
                  <a:spLocks noChangeShapeType="1"/>
                </p:cNvSpPr>
                <p:nvPr/>
              </p:nvSpPr>
              <p:spPr bwMode="auto">
                <a:xfrm>
                  <a:off x="1248"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24" name="Line 24"/>
                <p:cNvSpPr>
                  <a:spLocks noChangeShapeType="1"/>
                </p:cNvSpPr>
                <p:nvPr/>
              </p:nvSpPr>
              <p:spPr bwMode="auto">
                <a:xfrm>
                  <a:off x="1440"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25" name="Line 25"/>
                <p:cNvSpPr>
                  <a:spLocks noChangeShapeType="1"/>
                </p:cNvSpPr>
                <p:nvPr/>
              </p:nvSpPr>
              <p:spPr bwMode="auto">
                <a:xfrm>
                  <a:off x="1632"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26" name="Line 26"/>
                <p:cNvSpPr>
                  <a:spLocks noChangeShapeType="1"/>
                </p:cNvSpPr>
                <p:nvPr/>
              </p:nvSpPr>
              <p:spPr bwMode="auto">
                <a:xfrm>
                  <a:off x="1824"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27" name="Line 27"/>
                <p:cNvSpPr>
                  <a:spLocks noChangeShapeType="1"/>
                </p:cNvSpPr>
                <p:nvPr/>
              </p:nvSpPr>
              <p:spPr bwMode="auto">
                <a:xfrm>
                  <a:off x="2016"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28" name="Line 28"/>
                <p:cNvSpPr>
                  <a:spLocks noChangeShapeType="1"/>
                </p:cNvSpPr>
                <p:nvPr/>
              </p:nvSpPr>
              <p:spPr bwMode="auto">
                <a:xfrm>
                  <a:off x="2400"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grpSp>
          <p:grpSp>
            <p:nvGrpSpPr>
              <p:cNvPr id="1100829" name="Group 29"/>
              <p:cNvGrpSpPr>
                <a:grpSpLocks/>
              </p:cNvGrpSpPr>
              <p:nvPr/>
            </p:nvGrpSpPr>
            <p:grpSpPr bwMode="auto">
              <a:xfrm>
                <a:off x="816" y="2352"/>
                <a:ext cx="1728" cy="192"/>
                <a:chOff x="672" y="2112"/>
                <a:chExt cx="1728" cy="192"/>
              </a:xfrm>
            </p:grpSpPr>
            <p:sp>
              <p:nvSpPr>
                <p:cNvPr id="1100830" name="Line 30"/>
                <p:cNvSpPr>
                  <a:spLocks noChangeShapeType="1"/>
                </p:cNvSpPr>
                <p:nvPr/>
              </p:nvSpPr>
              <p:spPr bwMode="auto">
                <a:xfrm>
                  <a:off x="672" y="2208"/>
                  <a:ext cx="1728" cy="0"/>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31" name="Line 31"/>
                <p:cNvSpPr>
                  <a:spLocks noChangeShapeType="1"/>
                </p:cNvSpPr>
                <p:nvPr/>
              </p:nvSpPr>
              <p:spPr bwMode="auto">
                <a:xfrm>
                  <a:off x="672"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32" name="Line 32"/>
                <p:cNvSpPr>
                  <a:spLocks noChangeShapeType="1"/>
                </p:cNvSpPr>
                <p:nvPr/>
              </p:nvSpPr>
              <p:spPr bwMode="auto">
                <a:xfrm>
                  <a:off x="2208"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33" name="Line 33"/>
                <p:cNvSpPr>
                  <a:spLocks noChangeShapeType="1"/>
                </p:cNvSpPr>
                <p:nvPr/>
              </p:nvSpPr>
              <p:spPr bwMode="auto">
                <a:xfrm>
                  <a:off x="864"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34" name="Line 34"/>
                <p:cNvSpPr>
                  <a:spLocks noChangeShapeType="1"/>
                </p:cNvSpPr>
                <p:nvPr/>
              </p:nvSpPr>
              <p:spPr bwMode="auto">
                <a:xfrm>
                  <a:off x="1056"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35" name="Line 35"/>
                <p:cNvSpPr>
                  <a:spLocks noChangeShapeType="1"/>
                </p:cNvSpPr>
                <p:nvPr/>
              </p:nvSpPr>
              <p:spPr bwMode="auto">
                <a:xfrm>
                  <a:off x="1248"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36" name="Line 36"/>
                <p:cNvSpPr>
                  <a:spLocks noChangeShapeType="1"/>
                </p:cNvSpPr>
                <p:nvPr/>
              </p:nvSpPr>
              <p:spPr bwMode="auto">
                <a:xfrm>
                  <a:off x="1440"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37" name="Line 37"/>
                <p:cNvSpPr>
                  <a:spLocks noChangeShapeType="1"/>
                </p:cNvSpPr>
                <p:nvPr/>
              </p:nvSpPr>
              <p:spPr bwMode="auto">
                <a:xfrm>
                  <a:off x="1632"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38" name="Line 38"/>
                <p:cNvSpPr>
                  <a:spLocks noChangeShapeType="1"/>
                </p:cNvSpPr>
                <p:nvPr/>
              </p:nvSpPr>
              <p:spPr bwMode="auto">
                <a:xfrm>
                  <a:off x="1824"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39" name="Line 39"/>
                <p:cNvSpPr>
                  <a:spLocks noChangeShapeType="1"/>
                </p:cNvSpPr>
                <p:nvPr/>
              </p:nvSpPr>
              <p:spPr bwMode="auto">
                <a:xfrm>
                  <a:off x="2016"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40" name="Line 40"/>
                <p:cNvSpPr>
                  <a:spLocks noChangeShapeType="1"/>
                </p:cNvSpPr>
                <p:nvPr/>
              </p:nvSpPr>
              <p:spPr bwMode="auto">
                <a:xfrm>
                  <a:off x="2400"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grpSp>
          <p:grpSp>
            <p:nvGrpSpPr>
              <p:cNvPr id="1100841" name="Group 41"/>
              <p:cNvGrpSpPr>
                <a:grpSpLocks/>
              </p:cNvGrpSpPr>
              <p:nvPr/>
            </p:nvGrpSpPr>
            <p:grpSpPr bwMode="auto">
              <a:xfrm>
                <a:off x="816" y="2688"/>
                <a:ext cx="1728" cy="192"/>
                <a:chOff x="672" y="2112"/>
                <a:chExt cx="1728" cy="192"/>
              </a:xfrm>
            </p:grpSpPr>
            <p:sp>
              <p:nvSpPr>
                <p:cNvPr id="1100842" name="Line 42"/>
                <p:cNvSpPr>
                  <a:spLocks noChangeShapeType="1"/>
                </p:cNvSpPr>
                <p:nvPr/>
              </p:nvSpPr>
              <p:spPr bwMode="auto">
                <a:xfrm>
                  <a:off x="672" y="2208"/>
                  <a:ext cx="1728" cy="0"/>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43" name="Line 43"/>
                <p:cNvSpPr>
                  <a:spLocks noChangeShapeType="1"/>
                </p:cNvSpPr>
                <p:nvPr/>
              </p:nvSpPr>
              <p:spPr bwMode="auto">
                <a:xfrm>
                  <a:off x="672"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44" name="Line 44"/>
                <p:cNvSpPr>
                  <a:spLocks noChangeShapeType="1"/>
                </p:cNvSpPr>
                <p:nvPr/>
              </p:nvSpPr>
              <p:spPr bwMode="auto">
                <a:xfrm>
                  <a:off x="2208"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45" name="Line 45"/>
                <p:cNvSpPr>
                  <a:spLocks noChangeShapeType="1"/>
                </p:cNvSpPr>
                <p:nvPr/>
              </p:nvSpPr>
              <p:spPr bwMode="auto">
                <a:xfrm>
                  <a:off x="864"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46" name="Line 46"/>
                <p:cNvSpPr>
                  <a:spLocks noChangeShapeType="1"/>
                </p:cNvSpPr>
                <p:nvPr/>
              </p:nvSpPr>
              <p:spPr bwMode="auto">
                <a:xfrm>
                  <a:off x="1056"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47" name="Line 47"/>
                <p:cNvSpPr>
                  <a:spLocks noChangeShapeType="1"/>
                </p:cNvSpPr>
                <p:nvPr/>
              </p:nvSpPr>
              <p:spPr bwMode="auto">
                <a:xfrm>
                  <a:off x="1248"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48" name="Line 48"/>
                <p:cNvSpPr>
                  <a:spLocks noChangeShapeType="1"/>
                </p:cNvSpPr>
                <p:nvPr/>
              </p:nvSpPr>
              <p:spPr bwMode="auto">
                <a:xfrm>
                  <a:off x="1440"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49" name="Line 49"/>
                <p:cNvSpPr>
                  <a:spLocks noChangeShapeType="1"/>
                </p:cNvSpPr>
                <p:nvPr/>
              </p:nvSpPr>
              <p:spPr bwMode="auto">
                <a:xfrm>
                  <a:off x="1632"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50" name="Line 50"/>
                <p:cNvSpPr>
                  <a:spLocks noChangeShapeType="1"/>
                </p:cNvSpPr>
                <p:nvPr/>
              </p:nvSpPr>
              <p:spPr bwMode="auto">
                <a:xfrm>
                  <a:off x="1824"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51" name="Line 51"/>
                <p:cNvSpPr>
                  <a:spLocks noChangeShapeType="1"/>
                </p:cNvSpPr>
                <p:nvPr/>
              </p:nvSpPr>
              <p:spPr bwMode="auto">
                <a:xfrm>
                  <a:off x="2016"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52" name="Line 52"/>
                <p:cNvSpPr>
                  <a:spLocks noChangeShapeType="1"/>
                </p:cNvSpPr>
                <p:nvPr/>
              </p:nvSpPr>
              <p:spPr bwMode="auto">
                <a:xfrm>
                  <a:off x="2400"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grpSp>
          <p:grpSp>
            <p:nvGrpSpPr>
              <p:cNvPr id="1100853" name="Group 53"/>
              <p:cNvGrpSpPr>
                <a:grpSpLocks/>
              </p:cNvGrpSpPr>
              <p:nvPr/>
            </p:nvGrpSpPr>
            <p:grpSpPr bwMode="auto">
              <a:xfrm>
                <a:off x="816" y="3072"/>
                <a:ext cx="1728" cy="192"/>
                <a:chOff x="672" y="2112"/>
                <a:chExt cx="1728" cy="192"/>
              </a:xfrm>
            </p:grpSpPr>
            <p:sp>
              <p:nvSpPr>
                <p:cNvPr id="1100854" name="Line 54"/>
                <p:cNvSpPr>
                  <a:spLocks noChangeShapeType="1"/>
                </p:cNvSpPr>
                <p:nvPr/>
              </p:nvSpPr>
              <p:spPr bwMode="auto">
                <a:xfrm>
                  <a:off x="672" y="2208"/>
                  <a:ext cx="1728" cy="0"/>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55" name="Line 55"/>
                <p:cNvSpPr>
                  <a:spLocks noChangeShapeType="1"/>
                </p:cNvSpPr>
                <p:nvPr/>
              </p:nvSpPr>
              <p:spPr bwMode="auto">
                <a:xfrm>
                  <a:off x="672"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56" name="Line 56"/>
                <p:cNvSpPr>
                  <a:spLocks noChangeShapeType="1"/>
                </p:cNvSpPr>
                <p:nvPr/>
              </p:nvSpPr>
              <p:spPr bwMode="auto">
                <a:xfrm>
                  <a:off x="2208"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57" name="Line 57"/>
                <p:cNvSpPr>
                  <a:spLocks noChangeShapeType="1"/>
                </p:cNvSpPr>
                <p:nvPr/>
              </p:nvSpPr>
              <p:spPr bwMode="auto">
                <a:xfrm>
                  <a:off x="864"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58" name="Line 58"/>
                <p:cNvSpPr>
                  <a:spLocks noChangeShapeType="1"/>
                </p:cNvSpPr>
                <p:nvPr/>
              </p:nvSpPr>
              <p:spPr bwMode="auto">
                <a:xfrm>
                  <a:off x="1056"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59" name="Line 59"/>
                <p:cNvSpPr>
                  <a:spLocks noChangeShapeType="1"/>
                </p:cNvSpPr>
                <p:nvPr/>
              </p:nvSpPr>
              <p:spPr bwMode="auto">
                <a:xfrm>
                  <a:off x="1248"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60" name="Line 60"/>
                <p:cNvSpPr>
                  <a:spLocks noChangeShapeType="1"/>
                </p:cNvSpPr>
                <p:nvPr/>
              </p:nvSpPr>
              <p:spPr bwMode="auto">
                <a:xfrm>
                  <a:off x="1440"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61" name="Line 61"/>
                <p:cNvSpPr>
                  <a:spLocks noChangeShapeType="1"/>
                </p:cNvSpPr>
                <p:nvPr/>
              </p:nvSpPr>
              <p:spPr bwMode="auto">
                <a:xfrm>
                  <a:off x="1632"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62" name="Line 62"/>
                <p:cNvSpPr>
                  <a:spLocks noChangeShapeType="1"/>
                </p:cNvSpPr>
                <p:nvPr/>
              </p:nvSpPr>
              <p:spPr bwMode="auto">
                <a:xfrm>
                  <a:off x="1824"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63" name="Line 63"/>
                <p:cNvSpPr>
                  <a:spLocks noChangeShapeType="1"/>
                </p:cNvSpPr>
                <p:nvPr/>
              </p:nvSpPr>
              <p:spPr bwMode="auto">
                <a:xfrm>
                  <a:off x="2016"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64" name="Line 64"/>
                <p:cNvSpPr>
                  <a:spLocks noChangeShapeType="1"/>
                </p:cNvSpPr>
                <p:nvPr/>
              </p:nvSpPr>
              <p:spPr bwMode="auto">
                <a:xfrm>
                  <a:off x="2400"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grpSp>
          <p:grpSp>
            <p:nvGrpSpPr>
              <p:cNvPr id="1100865" name="Group 65"/>
              <p:cNvGrpSpPr>
                <a:grpSpLocks/>
              </p:cNvGrpSpPr>
              <p:nvPr/>
            </p:nvGrpSpPr>
            <p:grpSpPr bwMode="auto">
              <a:xfrm>
                <a:off x="816" y="3456"/>
                <a:ext cx="1728" cy="192"/>
                <a:chOff x="672" y="2112"/>
                <a:chExt cx="1728" cy="192"/>
              </a:xfrm>
            </p:grpSpPr>
            <p:sp>
              <p:nvSpPr>
                <p:cNvPr id="1100866" name="Line 66"/>
                <p:cNvSpPr>
                  <a:spLocks noChangeShapeType="1"/>
                </p:cNvSpPr>
                <p:nvPr/>
              </p:nvSpPr>
              <p:spPr bwMode="auto">
                <a:xfrm>
                  <a:off x="672" y="2208"/>
                  <a:ext cx="1728" cy="0"/>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67" name="Line 67"/>
                <p:cNvSpPr>
                  <a:spLocks noChangeShapeType="1"/>
                </p:cNvSpPr>
                <p:nvPr/>
              </p:nvSpPr>
              <p:spPr bwMode="auto">
                <a:xfrm>
                  <a:off x="672"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68" name="Line 68"/>
                <p:cNvSpPr>
                  <a:spLocks noChangeShapeType="1"/>
                </p:cNvSpPr>
                <p:nvPr/>
              </p:nvSpPr>
              <p:spPr bwMode="auto">
                <a:xfrm>
                  <a:off x="2208"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69" name="Line 69"/>
                <p:cNvSpPr>
                  <a:spLocks noChangeShapeType="1"/>
                </p:cNvSpPr>
                <p:nvPr/>
              </p:nvSpPr>
              <p:spPr bwMode="auto">
                <a:xfrm>
                  <a:off x="864"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70" name="Line 70"/>
                <p:cNvSpPr>
                  <a:spLocks noChangeShapeType="1"/>
                </p:cNvSpPr>
                <p:nvPr/>
              </p:nvSpPr>
              <p:spPr bwMode="auto">
                <a:xfrm>
                  <a:off x="1056"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71" name="Line 71"/>
                <p:cNvSpPr>
                  <a:spLocks noChangeShapeType="1"/>
                </p:cNvSpPr>
                <p:nvPr/>
              </p:nvSpPr>
              <p:spPr bwMode="auto">
                <a:xfrm>
                  <a:off x="1248"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72" name="Line 72"/>
                <p:cNvSpPr>
                  <a:spLocks noChangeShapeType="1"/>
                </p:cNvSpPr>
                <p:nvPr/>
              </p:nvSpPr>
              <p:spPr bwMode="auto">
                <a:xfrm>
                  <a:off x="1440"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73" name="Line 73"/>
                <p:cNvSpPr>
                  <a:spLocks noChangeShapeType="1"/>
                </p:cNvSpPr>
                <p:nvPr/>
              </p:nvSpPr>
              <p:spPr bwMode="auto">
                <a:xfrm>
                  <a:off x="1632"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74" name="Line 74"/>
                <p:cNvSpPr>
                  <a:spLocks noChangeShapeType="1"/>
                </p:cNvSpPr>
                <p:nvPr/>
              </p:nvSpPr>
              <p:spPr bwMode="auto">
                <a:xfrm>
                  <a:off x="1824"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75" name="Line 75"/>
                <p:cNvSpPr>
                  <a:spLocks noChangeShapeType="1"/>
                </p:cNvSpPr>
                <p:nvPr/>
              </p:nvSpPr>
              <p:spPr bwMode="auto">
                <a:xfrm>
                  <a:off x="2016"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76" name="Line 76"/>
                <p:cNvSpPr>
                  <a:spLocks noChangeShapeType="1"/>
                </p:cNvSpPr>
                <p:nvPr/>
              </p:nvSpPr>
              <p:spPr bwMode="auto">
                <a:xfrm>
                  <a:off x="2400"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grpSp>
          <p:grpSp>
            <p:nvGrpSpPr>
              <p:cNvPr id="1100877" name="Group 77"/>
              <p:cNvGrpSpPr>
                <a:grpSpLocks/>
              </p:cNvGrpSpPr>
              <p:nvPr/>
            </p:nvGrpSpPr>
            <p:grpSpPr bwMode="auto">
              <a:xfrm>
                <a:off x="816" y="3888"/>
                <a:ext cx="1728" cy="192"/>
                <a:chOff x="672" y="2112"/>
                <a:chExt cx="1728" cy="192"/>
              </a:xfrm>
            </p:grpSpPr>
            <p:sp>
              <p:nvSpPr>
                <p:cNvPr id="1100878" name="Line 78"/>
                <p:cNvSpPr>
                  <a:spLocks noChangeShapeType="1"/>
                </p:cNvSpPr>
                <p:nvPr/>
              </p:nvSpPr>
              <p:spPr bwMode="auto">
                <a:xfrm>
                  <a:off x="672" y="2208"/>
                  <a:ext cx="1728" cy="0"/>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79" name="Line 79"/>
                <p:cNvSpPr>
                  <a:spLocks noChangeShapeType="1"/>
                </p:cNvSpPr>
                <p:nvPr/>
              </p:nvSpPr>
              <p:spPr bwMode="auto">
                <a:xfrm>
                  <a:off x="672"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80" name="Line 80"/>
                <p:cNvSpPr>
                  <a:spLocks noChangeShapeType="1"/>
                </p:cNvSpPr>
                <p:nvPr/>
              </p:nvSpPr>
              <p:spPr bwMode="auto">
                <a:xfrm>
                  <a:off x="2208"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81" name="Line 81"/>
                <p:cNvSpPr>
                  <a:spLocks noChangeShapeType="1"/>
                </p:cNvSpPr>
                <p:nvPr/>
              </p:nvSpPr>
              <p:spPr bwMode="auto">
                <a:xfrm>
                  <a:off x="864"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82" name="Line 82"/>
                <p:cNvSpPr>
                  <a:spLocks noChangeShapeType="1"/>
                </p:cNvSpPr>
                <p:nvPr/>
              </p:nvSpPr>
              <p:spPr bwMode="auto">
                <a:xfrm>
                  <a:off x="1056"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83" name="Line 83"/>
                <p:cNvSpPr>
                  <a:spLocks noChangeShapeType="1"/>
                </p:cNvSpPr>
                <p:nvPr/>
              </p:nvSpPr>
              <p:spPr bwMode="auto">
                <a:xfrm>
                  <a:off x="1248"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84" name="Line 84"/>
                <p:cNvSpPr>
                  <a:spLocks noChangeShapeType="1"/>
                </p:cNvSpPr>
                <p:nvPr/>
              </p:nvSpPr>
              <p:spPr bwMode="auto">
                <a:xfrm>
                  <a:off x="1440"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85" name="Line 85"/>
                <p:cNvSpPr>
                  <a:spLocks noChangeShapeType="1"/>
                </p:cNvSpPr>
                <p:nvPr/>
              </p:nvSpPr>
              <p:spPr bwMode="auto">
                <a:xfrm>
                  <a:off x="1632"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86" name="Line 86"/>
                <p:cNvSpPr>
                  <a:spLocks noChangeShapeType="1"/>
                </p:cNvSpPr>
                <p:nvPr/>
              </p:nvSpPr>
              <p:spPr bwMode="auto">
                <a:xfrm>
                  <a:off x="1824"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87" name="Line 87"/>
                <p:cNvSpPr>
                  <a:spLocks noChangeShapeType="1"/>
                </p:cNvSpPr>
                <p:nvPr/>
              </p:nvSpPr>
              <p:spPr bwMode="auto">
                <a:xfrm>
                  <a:off x="2016"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88" name="Line 88"/>
                <p:cNvSpPr>
                  <a:spLocks noChangeShapeType="1"/>
                </p:cNvSpPr>
                <p:nvPr/>
              </p:nvSpPr>
              <p:spPr bwMode="auto">
                <a:xfrm>
                  <a:off x="2400" y="2112"/>
                  <a:ext cx="0" cy="192"/>
                </a:xfrm>
                <a:prstGeom prst="line">
                  <a:avLst/>
                </a:prstGeom>
                <a:noFill/>
                <a:ln w="12700" cap="sq">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grpSp>
        </p:grpSp>
        <p:sp>
          <p:nvSpPr>
            <p:cNvPr id="1100889" name="Rectangle 89"/>
            <p:cNvSpPr>
              <a:spLocks noChangeArrowheads="1"/>
            </p:cNvSpPr>
            <p:nvPr/>
          </p:nvSpPr>
          <p:spPr bwMode="auto">
            <a:xfrm rot="-5400000">
              <a:off x="2183" y="3017"/>
              <a:ext cx="199" cy="72"/>
            </a:xfrm>
            <a:prstGeom prst="rect">
              <a:avLst/>
            </a:prstGeom>
            <a:solidFill>
              <a:schemeClr val="tx1"/>
            </a:solidFill>
            <a:ln w="12700" cap="sq">
              <a:solidFill>
                <a:schemeClr val="hlink"/>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00890" name="Rectangle 90"/>
            <p:cNvSpPr>
              <a:spLocks noChangeArrowheads="1"/>
            </p:cNvSpPr>
            <p:nvPr/>
          </p:nvSpPr>
          <p:spPr bwMode="auto">
            <a:xfrm rot="-5400000">
              <a:off x="1864" y="3216"/>
              <a:ext cx="198" cy="71"/>
            </a:xfrm>
            <a:prstGeom prst="rect">
              <a:avLst/>
            </a:prstGeom>
            <a:solidFill>
              <a:schemeClr val="tx1"/>
            </a:solidFill>
            <a:ln w="12700" cap="sq">
              <a:solidFill>
                <a:schemeClr val="hlink"/>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00891" name="Rectangle 91"/>
            <p:cNvSpPr>
              <a:spLocks noChangeArrowheads="1"/>
            </p:cNvSpPr>
            <p:nvPr/>
          </p:nvSpPr>
          <p:spPr bwMode="auto">
            <a:xfrm rot="-5400000">
              <a:off x="1579" y="3216"/>
              <a:ext cx="198" cy="71"/>
            </a:xfrm>
            <a:prstGeom prst="rect">
              <a:avLst/>
            </a:prstGeom>
            <a:solidFill>
              <a:schemeClr val="tx1"/>
            </a:solidFill>
            <a:ln w="12700" cap="sq">
              <a:solidFill>
                <a:schemeClr val="hlink"/>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00892" name="Rectangle 92"/>
            <p:cNvSpPr>
              <a:spLocks noChangeArrowheads="1"/>
            </p:cNvSpPr>
            <p:nvPr/>
          </p:nvSpPr>
          <p:spPr bwMode="auto">
            <a:xfrm rot="-5400000">
              <a:off x="1293" y="3017"/>
              <a:ext cx="199" cy="71"/>
            </a:xfrm>
            <a:prstGeom prst="rect">
              <a:avLst/>
            </a:prstGeom>
            <a:solidFill>
              <a:schemeClr val="tx1"/>
            </a:solidFill>
            <a:ln w="12700" cap="sq">
              <a:solidFill>
                <a:schemeClr val="hlink"/>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00893" name="Rectangle 93"/>
            <p:cNvSpPr>
              <a:spLocks noChangeArrowheads="1"/>
            </p:cNvSpPr>
            <p:nvPr/>
          </p:nvSpPr>
          <p:spPr bwMode="auto">
            <a:xfrm rot="-5400000">
              <a:off x="1044" y="2819"/>
              <a:ext cx="198" cy="71"/>
            </a:xfrm>
            <a:prstGeom prst="rect">
              <a:avLst/>
            </a:prstGeom>
            <a:solidFill>
              <a:schemeClr val="tx1"/>
            </a:solidFill>
            <a:ln w="12700" cap="sq">
              <a:solidFill>
                <a:schemeClr val="hlink"/>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00894" name="Rectangle 94"/>
            <p:cNvSpPr>
              <a:spLocks noChangeArrowheads="1"/>
            </p:cNvSpPr>
            <p:nvPr/>
          </p:nvSpPr>
          <p:spPr bwMode="auto">
            <a:xfrm rot="-5400000">
              <a:off x="794" y="2620"/>
              <a:ext cx="199" cy="71"/>
            </a:xfrm>
            <a:prstGeom prst="rect">
              <a:avLst/>
            </a:prstGeom>
            <a:solidFill>
              <a:schemeClr val="tx1"/>
            </a:solidFill>
            <a:ln w="12700" cap="sq">
              <a:solidFill>
                <a:schemeClr val="hlink"/>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100895" name="Group 95"/>
            <p:cNvGrpSpPr>
              <a:grpSpLocks/>
            </p:cNvGrpSpPr>
            <p:nvPr/>
          </p:nvGrpSpPr>
          <p:grpSpPr bwMode="auto">
            <a:xfrm>
              <a:off x="375" y="2115"/>
              <a:ext cx="277" cy="1588"/>
              <a:chOff x="465" y="2508"/>
              <a:chExt cx="277" cy="1588"/>
            </a:xfrm>
          </p:grpSpPr>
          <p:sp>
            <p:nvSpPr>
              <p:cNvPr id="1100896" name="Line 96"/>
              <p:cNvSpPr>
                <a:spLocks noChangeShapeType="1"/>
              </p:cNvSpPr>
              <p:nvPr/>
            </p:nvSpPr>
            <p:spPr bwMode="auto">
              <a:xfrm rot="-5400000">
                <a:off x="-115" y="3302"/>
                <a:ext cx="1588" cy="0"/>
              </a:xfrm>
              <a:prstGeom prst="line">
                <a:avLst/>
              </a:prstGeom>
              <a:noFill/>
              <a:ln w="12700" cap="sq">
                <a:solidFill>
                  <a:schemeClr val="hlink"/>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897" name="Text Box 97"/>
              <p:cNvSpPr txBox="1">
                <a:spLocks noChangeArrowheads="1"/>
              </p:cNvSpPr>
              <p:nvPr/>
            </p:nvSpPr>
            <p:spPr bwMode="auto">
              <a:xfrm rot="-5400000">
                <a:off x="129" y="3131"/>
                <a:ext cx="949"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hlink"/>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buFontTx/>
                  <a:buNone/>
                </a:pPr>
                <a:r>
                  <a:rPr lang="en-US" sz="2000">
                    <a:solidFill>
                      <a:schemeClr val="tx1"/>
                    </a:solidFill>
                  </a:rPr>
                  <a:t>Frequency</a:t>
                </a:r>
              </a:p>
            </p:txBody>
          </p:sp>
        </p:grpSp>
        <p:grpSp>
          <p:nvGrpSpPr>
            <p:cNvPr id="1100898" name="Group 98"/>
            <p:cNvGrpSpPr>
              <a:grpSpLocks/>
            </p:cNvGrpSpPr>
            <p:nvPr/>
          </p:nvGrpSpPr>
          <p:grpSpPr bwMode="auto">
            <a:xfrm rot="10800000">
              <a:off x="1156" y="3829"/>
              <a:ext cx="784" cy="312"/>
              <a:chOff x="1321" y="4096"/>
              <a:chExt cx="784" cy="312"/>
            </a:xfrm>
          </p:grpSpPr>
          <p:sp>
            <p:nvSpPr>
              <p:cNvPr id="1100899" name="Line 99"/>
              <p:cNvSpPr>
                <a:spLocks noChangeShapeType="1"/>
              </p:cNvSpPr>
              <p:nvPr/>
            </p:nvSpPr>
            <p:spPr bwMode="auto">
              <a:xfrm rot="16200000" flipV="1">
                <a:off x="1713" y="3704"/>
                <a:ext cx="0" cy="784"/>
              </a:xfrm>
              <a:prstGeom prst="line">
                <a:avLst/>
              </a:prstGeom>
              <a:noFill/>
              <a:ln w="12700" cap="sq">
                <a:solidFill>
                  <a:schemeClr val="hlink"/>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100900" name="Text Box 100"/>
              <p:cNvSpPr txBox="1">
                <a:spLocks noChangeArrowheads="1"/>
              </p:cNvSpPr>
              <p:nvPr/>
            </p:nvSpPr>
            <p:spPr bwMode="auto">
              <a:xfrm rot="10800000">
                <a:off x="1454" y="4108"/>
                <a:ext cx="504"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hlink"/>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buFontTx/>
                  <a:buNone/>
                </a:pPr>
                <a:r>
                  <a:rPr lang="en-US" sz="2000">
                    <a:solidFill>
                      <a:schemeClr val="tx1"/>
                    </a:solidFill>
                  </a:rPr>
                  <a:t>Time</a:t>
                </a:r>
              </a:p>
            </p:txBody>
          </p:sp>
        </p:grpSp>
      </p:grpSp>
      <p:sp>
        <p:nvSpPr>
          <p:cNvPr id="101"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114</a:t>
            </a:fld>
            <a:endParaRPr lang="en-US" sz="1600" dirty="0">
              <a:latin typeface="+mn-lt"/>
            </a:endParaRPr>
          </a:p>
        </p:txBody>
      </p:sp>
    </p:spTree>
    <p:extLst>
      <p:ext uri="{BB962C8B-B14F-4D97-AF65-F5344CB8AC3E}">
        <p14:creationId xmlns:p14="http://schemas.microsoft.com/office/powerpoint/2010/main" val="28552202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0" name="Rectangle 2"/>
          <p:cNvSpPr>
            <a:spLocks noGrp="1" noChangeArrowheads="1"/>
          </p:cNvSpPr>
          <p:nvPr>
            <p:ph type="title"/>
          </p:nvPr>
        </p:nvSpPr>
        <p:spPr>
          <a:xfrm>
            <a:off x="323528" y="907504"/>
            <a:ext cx="8712968" cy="649288"/>
          </a:xfrm>
        </p:spPr>
        <p:txBody>
          <a:bodyPr/>
          <a:lstStyle/>
          <a:p>
            <a:r>
              <a:rPr lang="es-ES" sz="2800" dirty="0" err="1"/>
              <a:t>Differences</a:t>
            </a:r>
            <a:r>
              <a:rPr lang="es-ES" sz="2800" dirty="0"/>
              <a:t> </a:t>
            </a:r>
            <a:r>
              <a:rPr lang="es-ES" sz="2800" dirty="0" err="1"/>
              <a:t>among</a:t>
            </a:r>
            <a:r>
              <a:rPr lang="es-ES" sz="2800" dirty="0"/>
              <a:t> </a:t>
            </a:r>
            <a:r>
              <a:rPr lang="es-ES" sz="2800" dirty="0" err="1"/>
              <a:t>the</a:t>
            </a:r>
            <a:r>
              <a:rPr lang="es-ES" sz="2800" dirty="0"/>
              <a:t> </a:t>
            </a:r>
            <a:r>
              <a:rPr lang="es-ES" sz="2800" dirty="0" err="1" smtClean="0"/>
              <a:t>semi-coherent</a:t>
            </a:r>
            <a:r>
              <a:rPr lang="es-ES" sz="2800" dirty="0" smtClean="0"/>
              <a:t> </a:t>
            </a:r>
            <a:r>
              <a:rPr lang="es-ES" sz="2800" dirty="0" err="1"/>
              <a:t>methods</a:t>
            </a:r>
            <a:endParaRPr lang="es-ES" sz="2800" dirty="0"/>
          </a:p>
        </p:txBody>
      </p:sp>
      <p:sp>
        <p:nvSpPr>
          <p:cNvPr id="1138691" name="Rectangle 3"/>
          <p:cNvSpPr>
            <a:spLocks noGrp="1" noChangeArrowheads="1"/>
          </p:cNvSpPr>
          <p:nvPr>
            <p:ph type="body" idx="1"/>
          </p:nvPr>
        </p:nvSpPr>
        <p:spPr>
          <a:xfrm>
            <a:off x="755650" y="1988071"/>
            <a:ext cx="7920038" cy="4033217"/>
          </a:xfrm>
        </p:spPr>
        <p:txBody>
          <a:bodyPr/>
          <a:lstStyle/>
          <a:p>
            <a:pPr>
              <a:lnSpc>
                <a:spcPct val="80000"/>
              </a:lnSpc>
              <a:buFontTx/>
              <a:buNone/>
            </a:pPr>
            <a:r>
              <a:rPr lang="en-US" sz="2400" dirty="0">
                <a:solidFill>
                  <a:schemeClr val="tx1"/>
                </a:solidFill>
              </a:rPr>
              <a:t>What is exactly </a:t>
            </a:r>
            <a:r>
              <a:rPr lang="en-US" sz="2400" dirty="0" smtClean="0">
                <a:solidFill>
                  <a:schemeClr val="tx1"/>
                </a:solidFill>
              </a:rPr>
              <a:t>summed</a:t>
            </a:r>
            <a:endParaRPr lang="en-US" sz="2400" dirty="0">
              <a:solidFill>
                <a:schemeClr val="tx1"/>
              </a:solidFill>
            </a:endParaRPr>
          </a:p>
          <a:p>
            <a:pPr>
              <a:lnSpc>
                <a:spcPct val="80000"/>
              </a:lnSpc>
              <a:buFontTx/>
              <a:buNone/>
            </a:pPr>
            <a:endParaRPr lang="en-US" sz="2400" dirty="0"/>
          </a:p>
          <a:p>
            <a:pPr>
              <a:lnSpc>
                <a:spcPct val="80000"/>
              </a:lnSpc>
            </a:pPr>
            <a:r>
              <a:rPr lang="en-US" sz="2000" dirty="0" err="1">
                <a:solidFill>
                  <a:srgbClr val="FF0066"/>
                </a:solidFill>
              </a:rPr>
              <a:t>StackSlide</a:t>
            </a:r>
            <a:r>
              <a:rPr lang="en-US" sz="2000" dirty="0"/>
              <a:t> – Normalized power (power divided by estimated noise) </a:t>
            </a:r>
            <a:br>
              <a:rPr lang="en-US" sz="2000" dirty="0"/>
            </a:br>
            <a:r>
              <a:rPr lang="en-US" sz="2000" dirty="0">
                <a:sym typeface="Symbol" charset="0"/>
              </a:rPr>
              <a:t> </a:t>
            </a:r>
            <a:r>
              <a:rPr lang="en-US" sz="2000" dirty="0"/>
              <a:t>Averaging gives expectation of 1.0 in absence of signal</a:t>
            </a:r>
          </a:p>
          <a:p>
            <a:pPr>
              <a:lnSpc>
                <a:spcPct val="80000"/>
              </a:lnSpc>
            </a:pPr>
            <a:endParaRPr lang="en-US" sz="2000" dirty="0"/>
          </a:p>
          <a:p>
            <a:pPr>
              <a:lnSpc>
                <a:spcPct val="80000"/>
              </a:lnSpc>
            </a:pPr>
            <a:r>
              <a:rPr lang="en-US" sz="2000" dirty="0">
                <a:solidFill>
                  <a:srgbClr val="FF0066"/>
                </a:solidFill>
              </a:rPr>
              <a:t>Hough </a:t>
            </a:r>
            <a:r>
              <a:rPr lang="en-US" sz="2000" dirty="0"/>
              <a:t>– Weighted binary counts (0/1 = normalized power below/above SNR), with weighting based on antenna pattern and detector noise</a:t>
            </a:r>
          </a:p>
          <a:p>
            <a:pPr>
              <a:lnSpc>
                <a:spcPct val="80000"/>
              </a:lnSpc>
            </a:pPr>
            <a:endParaRPr lang="en-US" sz="2000" dirty="0"/>
          </a:p>
          <a:p>
            <a:pPr>
              <a:lnSpc>
                <a:spcPct val="80000"/>
              </a:lnSpc>
            </a:pPr>
            <a:r>
              <a:rPr lang="en-US" sz="2000" dirty="0" err="1">
                <a:solidFill>
                  <a:srgbClr val="FF0066"/>
                </a:solidFill>
              </a:rPr>
              <a:t>PowerFlux</a:t>
            </a:r>
            <a:r>
              <a:rPr lang="en-US" sz="2000" dirty="0"/>
              <a:t> – Average strain power with weighting based on antenna pattern and detector noise</a:t>
            </a:r>
            <a:br>
              <a:rPr lang="en-US" sz="2000" dirty="0"/>
            </a:br>
            <a:r>
              <a:rPr lang="en-US" sz="2000" dirty="0">
                <a:sym typeface="Symbol" charset="0"/>
              </a:rPr>
              <a:t> </a:t>
            </a:r>
            <a:r>
              <a:rPr lang="en-US" sz="2000" dirty="0"/>
              <a:t>Signal estimator is direct excess strain noise</a:t>
            </a:r>
            <a:br>
              <a:rPr lang="en-US" sz="2000" dirty="0"/>
            </a:br>
            <a:r>
              <a:rPr lang="en-US" sz="2000" dirty="0">
                <a:solidFill>
                  <a:schemeClr val="folHlink"/>
                </a:solidFill>
              </a:rPr>
              <a:t>(circular polarization and 4 linear polarization projections)</a:t>
            </a:r>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115</a:t>
            </a:fld>
            <a:endParaRPr lang="en-US" sz="1600" dirty="0">
              <a:latin typeface="+mn-lt"/>
            </a:endParaRPr>
          </a:p>
        </p:txBody>
      </p:sp>
    </p:spTree>
    <p:extLst>
      <p:ext uri="{BB962C8B-B14F-4D97-AF65-F5344CB8AC3E}">
        <p14:creationId xmlns:p14="http://schemas.microsoft.com/office/powerpoint/2010/main" val="21538073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908720"/>
            <a:ext cx="6400800" cy="649287"/>
          </a:xfrm>
        </p:spPr>
        <p:txBody>
          <a:bodyPr/>
          <a:lstStyle/>
          <a:p>
            <a:r>
              <a:rPr lang="en-US" dirty="0">
                <a:solidFill>
                  <a:srgbClr val="FF0000"/>
                </a:solidFill>
              </a:rPr>
              <a:t>The Hough </a:t>
            </a:r>
            <a:r>
              <a:rPr lang="en-US" dirty="0" smtClean="0">
                <a:solidFill>
                  <a:srgbClr val="FF0000"/>
                </a:solidFill>
              </a:rPr>
              <a:t>Transform</a:t>
            </a:r>
            <a:endParaRPr lang="es-ES" dirty="0">
              <a:solidFill>
                <a:srgbClr val="FF0000"/>
              </a:solidFill>
            </a:endParaRPr>
          </a:p>
        </p:txBody>
      </p:sp>
      <p:sp>
        <p:nvSpPr>
          <p:cNvPr id="3" name="Text Box 21"/>
          <p:cNvSpPr txBox="1">
            <a:spLocks noChangeArrowheads="1"/>
          </p:cNvSpPr>
          <p:nvPr/>
        </p:nvSpPr>
        <p:spPr bwMode="auto">
          <a:xfrm>
            <a:off x="761926" y="1833364"/>
            <a:ext cx="7696200"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lgn="just">
              <a:spcBef>
                <a:spcPct val="50000"/>
              </a:spcBef>
            </a:pPr>
            <a:r>
              <a:rPr lang="en-US" sz="1700" b="0">
                <a:solidFill>
                  <a:schemeClr val="accent2"/>
                </a:solidFill>
                <a:latin typeface="+mn-lt"/>
                <a:cs typeface="Arial"/>
                <a:sym typeface="Symbol" charset="0"/>
              </a:rPr>
              <a:t> Robust pattern detection technique.</a:t>
            </a:r>
          </a:p>
        </p:txBody>
      </p:sp>
      <p:grpSp>
        <p:nvGrpSpPr>
          <p:cNvPr id="4" name="Group 227"/>
          <p:cNvGrpSpPr>
            <a:grpSpLocks/>
          </p:cNvGrpSpPr>
          <p:nvPr/>
        </p:nvGrpSpPr>
        <p:grpSpPr bwMode="auto">
          <a:xfrm>
            <a:off x="2031926" y="3870670"/>
            <a:ext cx="5370513" cy="1397000"/>
            <a:chOff x="1784" y="2700"/>
            <a:chExt cx="3383" cy="880"/>
          </a:xfrm>
        </p:grpSpPr>
        <p:graphicFrame>
          <p:nvGraphicFramePr>
            <p:cNvPr id="5" name="Object 202"/>
            <p:cNvGraphicFramePr>
              <a:graphicFrameLocks noChangeAspect="1"/>
            </p:cNvGraphicFramePr>
            <p:nvPr/>
          </p:nvGraphicFramePr>
          <p:xfrm>
            <a:off x="2104" y="2700"/>
            <a:ext cx="1462" cy="371"/>
          </p:xfrm>
          <a:graphic>
            <a:graphicData uri="http://schemas.openxmlformats.org/presentationml/2006/ole">
              <mc:AlternateContent xmlns:mc="http://schemas.openxmlformats.org/markup-compatibility/2006">
                <mc:Choice xmlns:v="urn:schemas-microsoft-com:vml" Requires="v">
                  <p:oleObj spid="_x0000_s106606" name="Ecuación" r:id="rId3" imgW="1549124" imgH="393926" progId="Equation.3">
                    <p:embed/>
                  </p:oleObj>
                </mc:Choice>
                <mc:Fallback>
                  <p:oleObj name="Ecuación" r:id="rId3" imgW="1549124" imgH="39392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 y="2700"/>
                          <a:ext cx="1462" cy="371"/>
                        </a:xfrm>
                        <a:prstGeom prst="rect">
                          <a:avLst/>
                        </a:prstGeom>
                        <a:noFill/>
                        <a:ln w="28575" cmpd="sng">
                          <a:solidFill>
                            <a:schemeClr val="accent2"/>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6" name="Object 205"/>
            <p:cNvGraphicFramePr>
              <a:graphicFrameLocks noChangeAspect="1"/>
            </p:cNvGraphicFramePr>
            <p:nvPr/>
          </p:nvGraphicFramePr>
          <p:xfrm>
            <a:off x="4000" y="2797"/>
            <a:ext cx="1167" cy="201"/>
          </p:xfrm>
          <a:graphic>
            <a:graphicData uri="http://schemas.openxmlformats.org/presentationml/2006/ole">
              <mc:AlternateContent xmlns:mc="http://schemas.openxmlformats.org/markup-compatibility/2006">
                <mc:Choice xmlns:v="urn:schemas-microsoft-com:vml" Requires="v">
                  <p:oleObj spid="_x0000_s106607" name="Ecuación" r:id="rId5" imgW="1473120" imgH="253800" progId="Equation.3">
                    <p:embed/>
                  </p:oleObj>
                </mc:Choice>
                <mc:Fallback>
                  <p:oleObj name="Ecuación" r:id="rId5" imgW="1473120" imgH="253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 y="2797"/>
                          <a:ext cx="1167" cy="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7" name="Object 208"/>
            <p:cNvGraphicFramePr>
              <a:graphicFrameLocks noChangeAspect="1"/>
            </p:cNvGraphicFramePr>
            <p:nvPr/>
          </p:nvGraphicFramePr>
          <p:xfrm>
            <a:off x="2481" y="2769"/>
            <a:ext cx="288" cy="226"/>
          </p:xfrm>
          <a:graphic>
            <a:graphicData uri="http://schemas.openxmlformats.org/presentationml/2006/ole">
              <mc:AlternateContent xmlns:mc="http://schemas.openxmlformats.org/markup-compatibility/2006">
                <mc:Choice xmlns:v="urn:schemas-microsoft-com:vml" Requires="v">
                  <p:oleObj spid="_x0000_s106608" name="Ecuación" r:id="rId7" imgW="305064" imgH="241592" progId="Equation.3">
                    <p:embed/>
                  </p:oleObj>
                </mc:Choice>
                <mc:Fallback>
                  <p:oleObj name="Ecuación" r:id="rId7" imgW="305064" imgH="24159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1" y="2769"/>
                          <a:ext cx="288" cy="22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8" name="Object 211"/>
            <p:cNvGraphicFramePr>
              <a:graphicFrameLocks noChangeAspect="1"/>
            </p:cNvGraphicFramePr>
            <p:nvPr/>
          </p:nvGraphicFramePr>
          <p:xfrm>
            <a:off x="2857" y="2769"/>
            <a:ext cx="288" cy="226"/>
          </p:xfrm>
          <a:graphic>
            <a:graphicData uri="http://schemas.openxmlformats.org/presentationml/2006/ole">
              <mc:AlternateContent xmlns:mc="http://schemas.openxmlformats.org/markup-compatibility/2006">
                <mc:Choice xmlns:v="urn:schemas-microsoft-com:vml" Requires="v">
                  <p:oleObj spid="_x0000_s106609" name="Ecuación" r:id="rId9" imgW="305064" imgH="241592" progId="Equation.3">
                    <p:embed/>
                  </p:oleObj>
                </mc:Choice>
                <mc:Fallback>
                  <p:oleObj name="Ecuación" r:id="rId9" imgW="305064" imgH="24159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 y="2769"/>
                          <a:ext cx="288" cy="22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 name="Line 212"/>
            <p:cNvSpPr>
              <a:spLocks noChangeShapeType="1"/>
            </p:cNvSpPr>
            <p:nvPr/>
          </p:nvSpPr>
          <p:spPr bwMode="auto">
            <a:xfrm flipV="1">
              <a:off x="2208" y="2984"/>
              <a:ext cx="0" cy="2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57200" indent="-457200"/>
              <a:endParaRPr lang="es-ES" sz="1700" b="0">
                <a:latin typeface="+mn-lt"/>
                <a:cs typeface="Arial"/>
              </a:endParaRPr>
            </a:p>
          </p:txBody>
        </p:sp>
        <p:sp>
          <p:nvSpPr>
            <p:cNvPr id="10" name="Text Box 213"/>
            <p:cNvSpPr txBox="1">
              <a:spLocks noChangeArrowheads="1"/>
            </p:cNvSpPr>
            <p:nvPr/>
          </p:nvSpPr>
          <p:spPr bwMode="auto">
            <a:xfrm>
              <a:off x="1784" y="3192"/>
              <a:ext cx="792"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700" b="0" i="1" dirty="0">
                  <a:latin typeface="+mn-lt"/>
                  <a:cs typeface="Arial"/>
                </a:rPr>
                <a:t> </a:t>
              </a:r>
              <a:r>
                <a:rPr lang="en-US" sz="1700" b="0" dirty="0">
                  <a:latin typeface="+mn-lt"/>
                  <a:cs typeface="Arial"/>
                </a:rPr>
                <a:t> Detector RF</a:t>
              </a:r>
            </a:p>
          </p:txBody>
        </p:sp>
        <p:sp>
          <p:nvSpPr>
            <p:cNvPr id="11" name="Line 214"/>
            <p:cNvSpPr>
              <a:spLocks noChangeShapeType="1"/>
            </p:cNvSpPr>
            <p:nvPr/>
          </p:nvSpPr>
          <p:spPr bwMode="auto">
            <a:xfrm flipH="1" flipV="1">
              <a:off x="2680" y="2984"/>
              <a:ext cx="160" cy="240"/>
            </a:xfrm>
            <a:prstGeom prst="line">
              <a:avLst/>
            </a:prstGeom>
            <a:noFill/>
            <a:ln w="9525">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57200" indent="-457200"/>
              <a:endParaRPr lang="es-ES" sz="1700" b="0">
                <a:latin typeface="+mn-lt"/>
                <a:cs typeface="Arial"/>
              </a:endParaRPr>
            </a:p>
          </p:txBody>
        </p:sp>
        <p:sp>
          <p:nvSpPr>
            <p:cNvPr id="12" name="Line 215"/>
            <p:cNvSpPr>
              <a:spLocks noChangeShapeType="1"/>
            </p:cNvSpPr>
            <p:nvPr/>
          </p:nvSpPr>
          <p:spPr bwMode="auto">
            <a:xfrm flipV="1">
              <a:off x="2848" y="2976"/>
              <a:ext cx="128" cy="248"/>
            </a:xfrm>
            <a:prstGeom prst="line">
              <a:avLst/>
            </a:prstGeom>
            <a:noFill/>
            <a:ln w="9525">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57200" indent="-457200"/>
              <a:endParaRPr lang="es-ES" sz="1700" b="0">
                <a:latin typeface="+mn-lt"/>
                <a:cs typeface="Arial"/>
              </a:endParaRPr>
            </a:p>
          </p:txBody>
        </p:sp>
        <p:sp>
          <p:nvSpPr>
            <p:cNvPr id="13" name="Text Box 216"/>
            <p:cNvSpPr txBox="1">
              <a:spLocks noChangeArrowheads="1"/>
            </p:cNvSpPr>
            <p:nvPr/>
          </p:nvSpPr>
          <p:spPr bwMode="auto">
            <a:xfrm>
              <a:off x="2688" y="3192"/>
              <a:ext cx="792"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700" b="0" i="1" dirty="0">
                  <a:solidFill>
                    <a:srgbClr val="00CC00"/>
                  </a:solidFill>
                  <a:latin typeface="+mn-lt"/>
                  <a:cs typeface="Arial"/>
                </a:rPr>
                <a:t> </a:t>
              </a:r>
              <a:r>
                <a:rPr lang="en-US" sz="1700" b="0" dirty="0">
                  <a:solidFill>
                    <a:srgbClr val="00CC00"/>
                  </a:solidFill>
                  <a:latin typeface="+mn-lt"/>
                  <a:cs typeface="Arial"/>
                </a:rPr>
                <a:t> SSB</a:t>
              </a:r>
            </a:p>
          </p:txBody>
        </p:sp>
      </p:grpSp>
      <p:sp>
        <p:nvSpPr>
          <p:cNvPr id="14" name="Text Box 219"/>
          <p:cNvSpPr txBox="1">
            <a:spLocks noChangeArrowheads="1"/>
          </p:cNvSpPr>
          <p:nvPr/>
        </p:nvSpPr>
        <p:spPr bwMode="auto">
          <a:xfrm>
            <a:off x="755576" y="5540722"/>
            <a:ext cx="6438900"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lgn="just">
              <a:spcBef>
                <a:spcPct val="50000"/>
              </a:spcBef>
            </a:pPr>
            <a:r>
              <a:rPr lang="en-US" sz="1700" b="0">
                <a:solidFill>
                  <a:schemeClr val="accent2"/>
                </a:solidFill>
                <a:latin typeface="+mn-lt"/>
                <a:cs typeface="Arial"/>
                <a:sym typeface="Symbol" charset="0"/>
              </a:rPr>
              <a:t> For isolated NS the expected pattern depends on the parameters:  </a:t>
            </a:r>
            <a:endParaRPr lang="en-US" sz="1700" b="0">
              <a:solidFill>
                <a:srgbClr val="FF0000"/>
              </a:solidFill>
              <a:latin typeface="+mn-lt"/>
              <a:cs typeface="Arial"/>
              <a:sym typeface="Symbol" charset="0"/>
            </a:endParaRPr>
          </a:p>
        </p:txBody>
      </p:sp>
      <p:graphicFrame>
        <p:nvGraphicFramePr>
          <p:cNvPr id="15" name="Object 220"/>
          <p:cNvGraphicFramePr>
            <a:graphicFrameLocks noChangeAspect="1"/>
          </p:cNvGraphicFramePr>
          <p:nvPr>
            <p:extLst>
              <p:ext uri="{D42A27DB-BD31-4B8C-83A1-F6EECF244321}">
                <p14:modId xmlns:p14="http://schemas.microsoft.com/office/powerpoint/2010/main" val="813790711"/>
              </p:ext>
            </p:extLst>
          </p:nvPr>
        </p:nvGraphicFramePr>
        <p:xfrm>
          <a:off x="7183065" y="5559772"/>
          <a:ext cx="1349375" cy="292100"/>
        </p:xfrm>
        <a:graphic>
          <a:graphicData uri="http://schemas.openxmlformats.org/presentationml/2006/ole">
            <mc:AlternateContent xmlns:mc="http://schemas.openxmlformats.org/markup-compatibility/2006">
              <mc:Choice xmlns:v="urn:schemas-microsoft-com:vml" Requires="v">
                <p:oleObj spid="_x0000_s106610" name="EcuaciÛn" r:id="rId11" imgW="1117440" imgH="241200" progId="Equation.3">
                  <p:embed/>
                </p:oleObj>
              </mc:Choice>
              <mc:Fallback>
                <p:oleObj name="EcuaciÛn" r:id="rId11" imgW="1117440" imgH="241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3065" y="5559772"/>
                        <a:ext cx="134937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6" name="Text Box 244"/>
          <p:cNvSpPr txBox="1">
            <a:spLocks noChangeArrowheads="1"/>
          </p:cNvSpPr>
          <p:nvPr/>
        </p:nvSpPr>
        <p:spPr bwMode="auto">
          <a:xfrm>
            <a:off x="761926" y="2416522"/>
            <a:ext cx="7772400" cy="877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lgn="just">
              <a:spcBef>
                <a:spcPct val="50000"/>
              </a:spcBef>
            </a:pPr>
            <a:r>
              <a:rPr lang="en-US" sz="1700" b="0" dirty="0" smtClean="0">
                <a:solidFill>
                  <a:schemeClr val="accent2"/>
                </a:solidFill>
                <a:latin typeface="+mn-lt"/>
                <a:cs typeface="Arial"/>
                <a:sym typeface="Symbol" charset="0"/>
              </a:rPr>
              <a:t>We </a:t>
            </a:r>
            <a:r>
              <a:rPr lang="en-US" sz="1700" b="0" dirty="0">
                <a:solidFill>
                  <a:schemeClr val="accent2"/>
                </a:solidFill>
                <a:latin typeface="+mn-lt"/>
                <a:cs typeface="Arial"/>
                <a:sym typeface="Symbol" charset="0"/>
              </a:rPr>
              <a:t>use the Hough Transform to find the pattern produced by the Doppler modulation (due to the relative motion of the detector with respect to the source) and spin-down of a GW signal in the </a:t>
            </a:r>
            <a:r>
              <a:rPr lang="en-US" sz="1700" b="0" dirty="0">
                <a:solidFill>
                  <a:srgbClr val="FF0000"/>
                </a:solidFill>
                <a:latin typeface="+mn-lt"/>
                <a:cs typeface="Arial"/>
                <a:sym typeface="Symbol" charset="0"/>
              </a:rPr>
              <a:t>time – frequency</a:t>
            </a:r>
            <a:r>
              <a:rPr lang="en-US" sz="1700" b="0" dirty="0">
                <a:solidFill>
                  <a:schemeClr val="accent2"/>
                </a:solidFill>
                <a:latin typeface="+mn-lt"/>
                <a:cs typeface="Arial"/>
                <a:sym typeface="Symbol" charset="0"/>
              </a:rPr>
              <a:t> plane of our data: </a:t>
            </a:r>
          </a:p>
        </p:txBody>
      </p:sp>
      <p:sp>
        <p:nvSpPr>
          <p:cNvPr id="17"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116</a:t>
            </a:fld>
            <a:endParaRPr lang="en-US" sz="1600" dirty="0">
              <a:latin typeface="+mn-lt"/>
            </a:endParaRPr>
          </a:p>
        </p:txBody>
      </p:sp>
    </p:spTree>
    <p:extLst>
      <p:ext uri="{BB962C8B-B14F-4D97-AF65-F5344CB8AC3E}">
        <p14:creationId xmlns:p14="http://schemas.microsoft.com/office/powerpoint/2010/main" val="7833094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836712"/>
            <a:ext cx="6400800" cy="649287"/>
          </a:xfrm>
        </p:spPr>
        <p:txBody>
          <a:bodyPr/>
          <a:lstStyle/>
          <a:p>
            <a:r>
              <a:rPr lang="en-US" dirty="0">
                <a:solidFill>
                  <a:srgbClr val="FF0000"/>
                </a:solidFill>
              </a:rPr>
              <a:t>The Hough Transform</a:t>
            </a:r>
            <a:endParaRPr lang="es-ES" dirty="0"/>
          </a:p>
        </p:txBody>
      </p:sp>
      <p:sp>
        <p:nvSpPr>
          <p:cNvPr id="3" name="Text Box 21"/>
          <p:cNvSpPr txBox="1">
            <a:spLocks noChangeArrowheads="1"/>
          </p:cNvSpPr>
          <p:nvPr/>
        </p:nvSpPr>
        <p:spPr bwMode="auto">
          <a:xfrm>
            <a:off x="931342" y="1465411"/>
            <a:ext cx="76962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1600">
                <a:solidFill>
                  <a:schemeClr val="accent2"/>
                </a:solidFill>
                <a:latin typeface="Times New Roman" charset="0"/>
                <a:cs typeface="Times New Roman" charset="0"/>
                <a:sym typeface="Symbol" charset="0"/>
              </a:rPr>
              <a:t> </a:t>
            </a:r>
            <a:r>
              <a:rPr lang="en-US" sz="1600">
                <a:solidFill>
                  <a:schemeClr val="accent2"/>
                </a:solidFill>
                <a:cs typeface="Times New Roman" charset="0"/>
                <a:sym typeface="Symbol" charset="0"/>
              </a:rPr>
              <a:t>Procedure:</a:t>
            </a:r>
            <a:endParaRPr lang="en-US" sz="1600">
              <a:solidFill>
                <a:schemeClr val="accent2"/>
              </a:solidFill>
              <a:latin typeface="Times New Roman" charset="0"/>
              <a:cs typeface="Times New Roman" charset="0"/>
              <a:sym typeface="Symbol" charset="0"/>
            </a:endParaRPr>
          </a:p>
        </p:txBody>
      </p:sp>
      <p:grpSp>
        <p:nvGrpSpPr>
          <p:cNvPr id="4" name="Group 56"/>
          <p:cNvGrpSpPr>
            <a:grpSpLocks/>
          </p:cNvGrpSpPr>
          <p:nvPr/>
        </p:nvGrpSpPr>
        <p:grpSpPr bwMode="auto">
          <a:xfrm>
            <a:off x="1325042" y="2197249"/>
            <a:ext cx="6477000" cy="1025525"/>
            <a:chOff x="1008" y="1109"/>
            <a:chExt cx="4080" cy="646"/>
          </a:xfrm>
        </p:grpSpPr>
        <p:grpSp>
          <p:nvGrpSpPr>
            <p:cNvPr id="5" name="Group 41"/>
            <p:cNvGrpSpPr>
              <a:grpSpLocks/>
            </p:cNvGrpSpPr>
            <p:nvPr/>
          </p:nvGrpSpPr>
          <p:grpSpPr bwMode="auto">
            <a:xfrm>
              <a:off x="1008" y="1321"/>
              <a:ext cx="4080" cy="129"/>
              <a:chOff x="816" y="2256"/>
              <a:chExt cx="4080" cy="192"/>
            </a:xfrm>
          </p:grpSpPr>
          <p:sp>
            <p:nvSpPr>
              <p:cNvPr id="10" name="Line 42"/>
              <p:cNvSpPr>
                <a:spLocks noChangeShapeType="1"/>
              </p:cNvSpPr>
              <p:nvPr/>
            </p:nvSpPr>
            <p:spPr bwMode="auto">
              <a:xfrm>
                <a:off x="816" y="2352"/>
                <a:ext cx="4080" cy="0"/>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l">
                  <a:buNone/>
                </a:pPr>
                <a:endParaRPr lang="es-ES"/>
              </a:p>
            </p:txBody>
          </p:sp>
          <p:sp>
            <p:nvSpPr>
              <p:cNvPr id="11" name="Line 43"/>
              <p:cNvSpPr>
                <a:spLocks noChangeShapeType="1"/>
              </p:cNvSpPr>
              <p:nvPr/>
            </p:nvSpPr>
            <p:spPr bwMode="auto">
              <a:xfrm>
                <a:off x="816" y="2256"/>
                <a:ext cx="0" cy="192"/>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l">
                  <a:buNone/>
                </a:pPr>
                <a:endParaRPr lang="es-ES"/>
              </a:p>
            </p:txBody>
          </p:sp>
          <p:sp>
            <p:nvSpPr>
              <p:cNvPr id="12" name="Line 44"/>
              <p:cNvSpPr>
                <a:spLocks noChangeShapeType="1"/>
              </p:cNvSpPr>
              <p:nvPr/>
            </p:nvSpPr>
            <p:spPr bwMode="auto">
              <a:xfrm>
                <a:off x="1488" y="2256"/>
                <a:ext cx="0" cy="192"/>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l">
                  <a:buNone/>
                </a:pPr>
                <a:endParaRPr lang="es-ES"/>
              </a:p>
            </p:txBody>
          </p:sp>
          <p:sp>
            <p:nvSpPr>
              <p:cNvPr id="13" name="Line 45"/>
              <p:cNvSpPr>
                <a:spLocks noChangeShapeType="1"/>
              </p:cNvSpPr>
              <p:nvPr/>
            </p:nvSpPr>
            <p:spPr bwMode="auto">
              <a:xfrm>
                <a:off x="2256" y="2256"/>
                <a:ext cx="0" cy="192"/>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l">
                  <a:buNone/>
                </a:pPr>
                <a:endParaRPr lang="es-ES"/>
              </a:p>
            </p:txBody>
          </p:sp>
          <p:sp>
            <p:nvSpPr>
              <p:cNvPr id="14" name="Line 46"/>
              <p:cNvSpPr>
                <a:spLocks noChangeShapeType="1"/>
              </p:cNvSpPr>
              <p:nvPr/>
            </p:nvSpPr>
            <p:spPr bwMode="auto">
              <a:xfrm>
                <a:off x="3072" y="2256"/>
                <a:ext cx="0" cy="192"/>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l">
                  <a:buNone/>
                </a:pPr>
                <a:endParaRPr lang="es-ES"/>
              </a:p>
            </p:txBody>
          </p:sp>
          <p:sp>
            <p:nvSpPr>
              <p:cNvPr id="15" name="Line 47"/>
              <p:cNvSpPr>
                <a:spLocks noChangeShapeType="1"/>
              </p:cNvSpPr>
              <p:nvPr/>
            </p:nvSpPr>
            <p:spPr bwMode="auto">
              <a:xfrm>
                <a:off x="4032" y="2256"/>
                <a:ext cx="0" cy="192"/>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l">
                  <a:buNone/>
                </a:pPr>
                <a:endParaRPr lang="es-ES"/>
              </a:p>
            </p:txBody>
          </p:sp>
          <p:sp>
            <p:nvSpPr>
              <p:cNvPr id="16" name="Line 48"/>
              <p:cNvSpPr>
                <a:spLocks noChangeShapeType="1"/>
              </p:cNvSpPr>
              <p:nvPr/>
            </p:nvSpPr>
            <p:spPr bwMode="auto">
              <a:xfrm>
                <a:off x="4896" y="2256"/>
                <a:ext cx="0" cy="192"/>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l">
                  <a:buNone/>
                </a:pPr>
                <a:endParaRPr lang="es-ES"/>
              </a:p>
            </p:txBody>
          </p:sp>
        </p:grpSp>
        <p:graphicFrame>
          <p:nvGraphicFramePr>
            <p:cNvPr id="6" name="Object 49"/>
            <p:cNvGraphicFramePr>
              <a:graphicFrameLocks noChangeAspect="1"/>
            </p:cNvGraphicFramePr>
            <p:nvPr/>
          </p:nvGraphicFramePr>
          <p:xfrm>
            <a:off x="2536" y="1469"/>
            <a:ext cx="672" cy="286"/>
          </p:xfrm>
          <a:graphic>
            <a:graphicData uri="http://schemas.openxmlformats.org/presentationml/2006/ole">
              <mc:AlternateContent xmlns:mc="http://schemas.openxmlformats.org/markup-compatibility/2006">
                <mc:Choice xmlns:v="urn:schemas-microsoft-com:vml" Requires="v">
                  <p:oleObj spid="_x0000_s14801" name="Equation" r:id="rId3" imgW="622427" imgH="393926" progId="Equation.3">
                    <p:embed/>
                  </p:oleObj>
                </mc:Choice>
                <mc:Fallback>
                  <p:oleObj name="Equation" r:id="rId3" imgW="622427" imgH="39392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 y="1469"/>
                          <a:ext cx="672" cy="28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 name="Line 50"/>
            <p:cNvSpPr>
              <a:spLocks noChangeShapeType="1"/>
            </p:cNvSpPr>
            <p:nvPr/>
          </p:nvSpPr>
          <p:spPr bwMode="auto">
            <a:xfrm>
              <a:off x="2448" y="1475"/>
              <a:ext cx="816" cy="0"/>
            </a:xfrm>
            <a:prstGeom prst="line">
              <a:avLst/>
            </a:prstGeom>
            <a:noFill/>
            <a:ln w="9525">
              <a:solidFill>
                <a:schemeClr val="accent2"/>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l">
                <a:buNone/>
              </a:pPr>
              <a:endParaRPr lang="es-ES"/>
            </a:p>
          </p:txBody>
        </p:sp>
        <p:sp>
          <p:nvSpPr>
            <p:cNvPr id="8" name="Line 51"/>
            <p:cNvSpPr>
              <a:spLocks noChangeShapeType="1"/>
            </p:cNvSpPr>
            <p:nvPr/>
          </p:nvSpPr>
          <p:spPr bwMode="auto">
            <a:xfrm>
              <a:off x="1008" y="1272"/>
              <a:ext cx="4080" cy="0"/>
            </a:xfrm>
            <a:prstGeom prst="line">
              <a:avLst/>
            </a:prstGeom>
            <a:noFill/>
            <a:ln w="9525">
              <a:solidFill>
                <a:srgbClr val="00CC00"/>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l">
                <a:buNone/>
              </a:pPr>
              <a:endParaRPr lang="es-ES"/>
            </a:p>
          </p:txBody>
        </p:sp>
        <p:graphicFrame>
          <p:nvGraphicFramePr>
            <p:cNvPr id="9" name="Object 52"/>
            <p:cNvGraphicFramePr>
              <a:graphicFrameLocks noChangeAspect="1"/>
            </p:cNvGraphicFramePr>
            <p:nvPr/>
          </p:nvGraphicFramePr>
          <p:xfrm>
            <a:off x="2736" y="1109"/>
            <a:ext cx="288" cy="184"/>
          </p:xfrm>
          <a:graphic>
            <a:graphicData uri="http://schemas.openxmlformats.org/presentationml/2006/ole">
              <mc:AlternateContent xmlns:mc="http://schemas.openxmlformats.org/markup-compatibility/2006">
                <mc:Choice xmlns:v="urn:schemas-microsoft-com:vml" Requires="v">
                  <p:oleObj spid="_x0000_s14802" name="EcuaciÛn" r:id="rId5" imgW="241697" imgH="228997" progId="Equation.3">
                    <p:embed/>
                  </p:oleObj>
                </mc:Choice>
                <mc:Fallback>
                  <p:oleObj name="EcuaciÛn" r:id="rId5" imgW="241697" imgH="2289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 y="1109"/>
                          <a:ext cx="288" cy="1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18" name="Oval 54"/>
          <p:cNvSpPr>
            <a:spLocks noChangeArrowheads="1"/>
          </p:cNvSpPr>
          <p:nvPr/>
        </p:nvSpPr>
        <p:spPr bwMode="auto">
          <a:xfrm>
            <a:off x="1007542" y="1935311"/>
            <a:ext cx="165100" cy="1651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a:p>
        </p:txBody>
      </p:sp>
      <p:sp>
        <p:nvSpPr>
          <p:cNvPr id="19" name="Text Box 55"/>
          <p:cNvSpPr txBox="1">
            <a:spLocks noChangeArrowheads="1"/>
          </p:cNvSpPr>
          <p:nvPr/>
        </p:nvSpPr>
        <p:spPr bwMode="auto">
          <a:xfrm>
            <a:off x="956742" y="1884511"/>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1000" b="1">
                <a:solidFill>
                  <a:schemeClr val="bg1"/>
                </a:solidFill>
              </a:rPr>
              <a:t>1</a:t>
            </a:r>
          </a:p>
        </p:txBody>
      </p:sp>
      <p:sp>
        <p:nvSpPr>
          <p:cNvPr id="21" name="Oval 58"/>
          <p:cNvSpPr>
            <a:spLocks noChangeArrowheads="1"/>
          </p:cNvSpPr>
          <p:nvPr/>
        </p:nvSpPr>
        <p:spPr bwMode="auto">
          <a:xfrm>
            <a:off x="1007542" y="3332311"/>
            <a:ext cx="165100" cy="1651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a:p>
        </p:txBody>
      </p:sp>
      <p:sp>
        <p:nvSpPr>
          <p:cNvPr id="22" name="Text Box 59"/>
          <p:cNvSpPr txBox="1">
            <a:spLocks noChangeArrowheads="1"/>
          </p:cNvSpPr>
          <p:nvPr/>
        </p:nvSpPr>
        <p:spPr bwMode="auto">
          <a:xfrm>
            <a:off x="969442" y="3281511"/>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1000" b="1">
                <a:solidFill>
                  <a:schemeClr val="bg1"/>
                </a:solidFill>
              </a:rPr>
              <a:t>2</a:t>
            </a:r>
          </a:p>
        </p:txBody>
      </p:sp>
      <p:sp>
        <p:nvSpPr>
          <p:cNvPr id="23" name="Text Box 60"/>
          <p:cNvSpPr txBox="1">
            <a:spLocks noChangeArrowheads="1"/>
          </p:cNvSpPr>
          <p:nvPr/>
        </p:nvSpPr>
        <p:spPr bwMode="auto">
          <a:xfrm>
            <a:off x="1365572" y="3764543"/>
            <a:ext cx="74549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1800" dirty="0">
                <a:solidFill>
                  <a:schemeClr val="accent2"/>
                </a:solidFill>
                <a:ea typeface="Batang" charset="0"/>
                <a:cs typeface="Batang" charset="0"/>
              </a:rPr>
              <a:t>Select just those that are over a certain threshold </a:t>
            </a:r>
            <a:r>
              <a:rPr lang="en-US" i="1" dirty="0">
                <a:solidFill>
                  <a:schemeClr val="accent2"/>
                </a:solidFill>
                <a:sym typeface="Symbol" charset="0"/>
              </a:rPr>
              <a:t></a:t>
            </a:r>
            <a:r>
              <a:rPr lang="en-US" i="1" baseline="-25000" dirty="0" err="1">
                <a:solidFill>
                  <a:schemeClr val="accent2"/>
                </a:solidFill>
                <a:sym typeface="Symbol" charset="0"/>
              </a:rPr>
              <a:t>th.</a:t>
            </a:r>
            <a:endParaRPr lang="en-US" baseline="-25000" dirty="0">
              <a:sym typeface="Symbol" charset="0"/>
            </a:endParaRPr>
          </a:p>
        </p:txBody>
      </p:sp>
      <p:sp>
        <p:nvSpPr>
          <p:cNvPr id="24" name="Oval 61"/>
          <p:cNvSpPr>
            <a:spLocks noChangeArrowheads="1"/>
          </p:cNvSpPr>
          <p:nvPr/>
        </p:nvSpPr>
        <p:spPr bwMode="auto">
          <a:xfrm>
            <a:off x="1007542" y="4005411"/>
            <a:ext cx="165100" cy="1651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a:p>
        </p:txBody>
      </p:sp>
      <p:sp>
        <p:nvSpPr>
          <p:cNvPr id="25" name="Text Box 62"/>
          <p:cNvSpPr txBox="1">
            <a:spLocks noChangeArrowheads="1"/>
          </p:cNvSpPr>
          <p:nvPr/>
        </p:nvSpPr>
        <p:spPr bwMode="auto">
          <a:xfrm>
            <a:off x="969442" y="3954611"/>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1000" b="1">
                <a:solidFill>
                  <a:schemeClr val="bg1"/>
                </a:solidFill>
              </a:rPr>
              <a:t>3</a:t>
            </a:r>
          </a:p>
        </p:txBody>
      </p:sp>
      <p:grpSp>
        <p:nvGrpSpPr>
          <p:cNvPr id="26" name="Group 96"/>
          <p:cNvGrpSpPr>
            <a:grpSpLocks/>
          </p:cNvGrpSpPr>
          <p:nvPr/>
        </p:nvGrpSpPr>
        <p:grpSpPr bwMode="auto">
          <a:xfrm>
            <a:off x="1115495" y="4540399"/>
            <a:ext cx="2825752" cy="1666875"/>
            <a:chOff x="2899" y="2657"/>
            <a:chExt cx="1780" cy="1050"/>
          </a:xfrm>
        </p:grpSpPr>
        <p:sp>
          <p:nvSpPr>
            <p:cNvPr id="27" name="Line 79"/>
            <p:cNvSpPr>
              <a:spLocks noChangeShapeType="1"/>
            </p:cNvSpPr>
            <p:nvPr/>
          </p:nvSpPr>
          <p:spPr bwMode="auto">
            <a:xfrm>
              <a:off x="3294" y="3548"/>
              <a:ext cx="1202" cy="0"/>
            </a:xfrm>
            <a:prstGeom prst="line">
              <a:avLst/>
            </a:prstGeom>
            <a:noFill/>
            <a:ln w="19050">
              <a:solidFill>
                <a:schemeClr val="bg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8" name="Line 80"/>
            <p:cNvSpPr>
              <a:spLocks noChangeShapeType="1"/>
            </p:cNvSpPr>
            <p:nvPr/>
          </p:nvSpPr>
          <p:spPr bwMode="auto">
            <a:xfrm flipV="1">
              <a:off x="3294" y="2737"/>
              <a:ext cx="1" cy="811"/>
            </a:xfrm>
            <a:prstGeom prst="line">
              <a:avLst/>
            </a:prstGeom>
            <a:noFill/>
            <a:ln w="19050">
              <a:solidFill>
                <a:schemeClr val="bg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9" name="Line 81"/>
            <p:cNvSpPr>
              <a:spLocks noChangeShapeType="1"/>
            </p:cNvSpPr>
            <p:nvPr/>
          </p:nvSpPr>
          <p:spPr bwMode="auto">
            <a:xfrm>
              <a:off x="3294" y="3187"/>
              <a:ext cx="1082" cy="1"/>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30" name="Text Box 82"/>
            <p:cNvSpPr txBox="1">
              <a:spLocks noChangeArrowheads="1"/>
            </p:cNvSpPr>
            <p:nvPr/>
          </p:nvSpPr>
          <p:spPr bwMode="auto">
            <a:xfrm>
              <a:off x="2899" y="3042"/>
              <a:ext cx="40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buNone/>
              </a:pPr>
              <a:r>
                <a:rPr lang="en-US" i="1" dirty="0" err="1" smtClean="0">
                  <a:solidFill>
                    <a:schemeClr val="accent2"/>
                  </a:solidFill>
                  <a:latin typeface="Symbol" charset="0"/>
                </a:rPr>
                <a:t>r</a:t>
              </a:r>
              <a:r>
                <a:rPr lang="en-US" i="1" baseline="-25000" dirty="0" err="1" smtClean="0">
                  <a:solidFill>
                    <a:schemeClr val="accent2"/>
                  </a:solidFill>
                  <a:latin typeface="+mj-lt"/>
                </a:rPr>
                <a:t>th</a:t>
              </a:r>
              <a:endParaRPr lang="en-US" i="1" dirty="0">
                <a:solidFill>
                  <a:schemeClr val="hlink"/>
                </a:solidFill>
                <a:latin typeface="Symbol" charset="0"/>
              </a:endParaRPr>
            </a:p>
          </p:txBody>
        </p:sp>
        <p:sp>
          <p:nvSpPr>
            <p:cNvPr id="31" name="Text Box 83"/>
            <p:cNvSpPr txBox="1">
              <a:spLocks noChangeArrowheads="1"/>
            </p:cNvSpPr>
            <p:nvPr/>
          </p:nvSpPr>
          <p:spPr bwMode="auto">
            <a:xfrm>
              <a:off x="3098" y="2657"/>
              <a:ext cx="29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buNone/>
              </a:pPr>
              <a:r>
                <a:rPr lang="en-US" i="1">
                  <a:solidFill>
                    <a:schemeClr val="bg2"/>
                  </a:solidFill>
                  <a:latin typeface="Symbol" charset="0"/>
                </a:rPr>
                <a:t>r</a:t>
              </a:r>
            </a:p>
          </p:txBody>
        </p:sp>
        <p:sp>
          <p:nvSpPr>
            <p:cNvPr id="32" name="Text Box 84"/>
            <p:cNvSpPr txBox="1">
              <a:spLocks noChangeArrowheads="1"/>
            </p:cNvSpPr>
            <p:nvPr/>
          </p:nvSpPr>
          <p:spPr bwMode="auto">
            <a:xfrm>
              <a:off x="4046" y="3513"/>
              <a:ext cx="633"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buNone/>
              </a:pPr>
              <a:r>
                <a:rPr lang="en-US" sz="1400" i="1">
                  <a:solidFill>
                    <a:srgbClr val="808080"/>
                  </a:solidFill>
                  <a:latin typeface="Times New Roman" charset="0"/>
                </a:rPr>
                <a:t>Frequency</a:t>
              </a:r>
            </a:p>
          </p:txBody>
        </p:sp>
        <p:sp>
          <p:nvSpPr>
            <p:cNvPr id="33" name="Line 85"/>
            <p:cNvSpPr>
              <a:spLocks noChangeShapeType="1"/>
            </p:cNvSpPr>
            <p:nvPr/>
          </p:nvSpPr>
          <p:spPr bwMode="auto">
            <a:xfrm flipV="1">
              <a:off x="3506" y="2917"/>
              <a:ext cx="29" cy="47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34" name="Line 86"/>
            <p:cNvSpPr>
              <a:spLocks noChangeShapeType="1"/>
            </p:cNvSpPr>
            <p:nvPr/>
          </p:nvSpPr>
          <p:spPr bwMode="auto">
            <a:xfrm>
              <a:off x="3535" y="2917"/>
              <a:ext cx="90" cy="33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35" name="Line 87"/>
            <p:cNvSpPr>
              <a:spLocks noChangeShapeType="1"/>
            </p:cNvSpPr>
            <p:nvPr/>
          </p:nvSpPr>
          <p:spPr bwMode="auto">
            <a:xfrm flipV="1">
              <a:off x="3625" y="2977"/>
              <a:ext cx="60" cy="27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36" name="Line 88"/>
            <p:cNvSpPr>
              <a:spLocks noChangeShapeType="1"/>
            </p:cNvSpPr>
            <p:nvPr/>
          </p:nvSpPr>
          <p:spPr bwMode="auto">
            <a:xfrm flipV="1">
              <a:off x="3685" y="2827"/>
              <a:ext cx="90" cy="15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37" name="Line 89"/>
            <p:cNvSpPr>
              <a:spLocks noChangeShapeType="1"/>
            </p:cNvSpPr>
            <p:nvPr/>
          </p:nvSpPr>
          <p:spPr bwMode="auto">
            <a:xfrm>
              <a:off x="3775" y="2827"/>
              <a:ext cx="60" cy="57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38" name="Line 90"/>
            <p:cNvSpPr>
              <a:spLocks noChangeShapeType="1"/>
            </p:cNvSpPr>
            <p:nvPr/>
          </p:nvSpPr>
          <p:spPr bwMode="auto">
            <a:xfrm flipV="1">
              <a:off x="3835" y="3247"/>
              <a:ext cx="60" cy="15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39" name="Line 91"/>
            <p:cNvSpPr>
              <a:spLocks noChangeShapeType="1"/>
            </p:cNvSpPr>
            <p:nvPr/>
          </p:nvSpPr>
          <p:spPr bwMode="auto">
            <a:xfrm>
              <a:off x="3895" y="3247"/>
              <a:ext cx="90" cy="24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40" name="Line 92"/>
            <p:cNvSpPr>
              <a:spLocks noChangeShapeType="1"/>
            </p:cNvSpPr>
            <p:nvPr/>
          </p:nvSpPr>
          <p:spPr bwMode="auto">
            <a:xfrm flipV="1">
              <a:off x="3985" y="2857"/>
              <a:ext cx="91" cy="63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41" name="Line 93"/>
            <p:cNvSpPr>
              <a:spLocks noChangeShapeType="1"/>
            </p:cNvSpPr>
            <p:nvPr/>
          </p:nvSpPr>
          <p:spPr bwMode="auto">
            <a:xfrm>
              <a:off x="4076" y="2857"/>
              <a:ext cx="90" cy="54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grpSp>
      <p:sp>
        <p:nvSpPr>
          <p:cNvPr id="42" name="AutoShape 97"/>
          <p:cNvSpPr>
            <a:spLocks noChangeArrowheads="1"/>
          </p:cNvSpPr>
          <p:nvPr/>
        </p:nvSpPr>
        <p:spPr bwMode="auto">
          <a:xfrm>
            <a:off x="4233342" y="5161111"/>
            <a:ext cx="685800" cy="254000"/>
          </a:xfrm>
          <a:prstGeom prst="rightArrow">
            <a:avLst>
              <a:gd name="adj1" fmla="val 50000"/>
              <a:gd name="adj2" fmla="val 67500"/>
            </a:avLst>
          </a:prstGeom>
          <a:solidFill>
            <a:srgbClr val="99FF66"/>
          </a:solidFill>
          <a:ln w="9525">
            <a:solidFill>
              <a:srgbClr val="33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a:p>
        </p:txBody>
      </p:sp>
      <p:grpSp>
        <p:nvGrpSpPr>
          <p:cNvPr id="43" name="Group 98"/>
          <p:cNvGrpSpPr>
            <a:grpSpLocks/>
          </p:cNvGrpSpPr>
          <p:nvPr/>
        </p:nvGrpSpPr>
        <p:grpSpPr bwMode="auto">
          <a:xfrm>
            <a:off x="5231880" y="4480075"/>
            <a:ext cx="1930400" cy="1968967"/>
            <a:chOff x="-23" y="2523"/>
            <a:chExt cx="1440" cy="1622"/>
          </a:xfrm>
        </p:grpSpPr>
        <p:sp>
          <p:nvSpPr>
            <p:cNvPr id="44" name="Rectangle 99" descr="20%"/>
            <p:cNvSpPr>
              <a:spLocks noChangeArrowheads="1"/>
            </p:cNvSpPr>
            <p:nvPr/>
          </p:nvSpPr>
          <p:spPr bwMode="auto">
            <a:xfrm>
              <a:off x="1297" y="372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5" name="Rectangle 100" descr="20%"/>
            <p:cNvSpPr>
              <a:spLocks noChangeArrowheads="1"/>
            </p:cNvSpPr>
            <p:nvPr/>
          </p:nvSpPr>
          <p:spPr bwMode="auto">
            <a:xfrm>
              <a:off x="1177" y="372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6" name="Rectangle 101" descr="20%"/>
            <p:cNvSpPr>
              <a:spLocks noChangeArrowheads="1"/>
            </p:cNvSpPr>
            <p:nvPr/>
          </p:nvSpPr>
          <p:spPr bwMode="auto">
            <a:xfrm>
              <a:off x="1059" y="3729"/>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7" name="Rectangle 102" descr="20%"/>
            <p:cNvSpPr>
              <a:spLocks noChangeArrowheads="1"/>
            </p:cNvSpPr>
            <p:nvPr/>
          </p:nvSpPr>
          <p:spPr bwMode="auto">
            <a:xfrm>
              <a:off x="944" y="3729"/>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8" name="Rectangle 103" descr="20%"/>
            <p:cNvSpPr>
              <a:spLocks noChangeArrowheads="1"/>
            </p:cNvSpPr>
            <p:nvPr/>
          </p:nvSpPr>
          <p:spPr bwMode="auto">
            <a:xfrm>
              <a:off x="815" y="3729"/>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9" name="Rectangle 104" descr="20%"/>
            <p:cNvSpPr>
              <a:spLocks noChangeArrowheads="1"/>
            </p:cNvSpPr>
            <p:nvPr/>
          </p:nvSpPr>
          <p:spPr bwMode="auto">
            <a:xfrm>
              <a:off x="700" y="3729"/>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0" name="Rectangle 105" descr="20%"/>
            <p:cNvSpPr>
              <a:spLocks noChangeArrowheads="1"/>
            </p:cNvSpPr>
            <p:nvPr/>
          </p:nvSpPr>
          <p:spPr bwMode="auto">
            <a:xfrm>
              <a:off x="585" y="3729"/>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1" name="Rectangle 106" descr="20%"/>
            <p:cNvSpPr>
              <a:spLocks noChangeArrowheads="1"/>
            </p:cNvSpPr>
            <p:nvPr/>
          </p:nvSpPr>
          <p:spPr bwMode="auto">
            <a:xfrm>
              <a:off x="459" y="3729"/>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2" name="Rectangle 107" descr="20%"/>
            <p:cNvSpPr>
              <a:spLocks noChangeArrowheads="1"/>
            </p:cNvSpPr>
            <p:nvPr/>
          </p:nvSpPr>
          <p:spPr bwMode="auto">
            <a:xfrm>
              <a:off x="339" y="372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3" name="Rectangle 108" descr="20%"/>
            <p:cNvSpPr>
              <a:spLocks noChangeArrowheads="1"/>
            </p:cNvSpPr>
            <p:nvPr/>
          </p:nvSpPr>
          <p:spPr bwMode="auto">
            <a:xfrm>
              <a:off x="219" y="372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4" name="Rectangle 109" descr="20%"/>
            <p:cNvSpPr>
              <a:spLocks noChangeArrowheads="1"/>
            </p:cNvSpPr>
            <p:nvPr/>
          </p:nvSpPr>
          <p:spPr bwMode="auto">
            <a:xfrm>
              <a:off x="1297" y="359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5" name="Rectangle 110" descr="20%"/>
            <p:cNvSpPr>
              <a:spLocks noChangeArrowheads="1"/>
            </p:cNvSpPr>
            <p:nvPr/>
          </p:nvSpPr>
          <p:spPr bwMode="auto">
            <a:xfrm>
              <a:off x="1177" y="359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6" name="Rectangle 111" descr="20%"/>
            <p:cNvSpPr>
              <a:spLocks noChangeArrowheads="1"/>
            </p:cNvSpPr>
            <p:nvPr/>
          </p:nvSpPr>
          <p:spPr bwMode="auto">
            <a:xfrm>
              <a:off x="1059" y="3595"/>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7" name="Rectangle 112" descr="20%"/>
            <p:cNvSpPr>
              <a:spLocks noChangeArrowheads="1"/>
            </p:cNvSpPr>
            <p:nvPr/>
          </p:nvSpPr>
          <p:spPr bwMode="auto">
            <a:xfrm>
              <a:off x="944" y="3595"/>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8" name="Rectangle 113" descr="20%"/>
            <p:cNvSpPr>
              <a:spLocks noChangeArrowheads="1"/>
            </p:cNvSpPr>
            <p:nvPr/>
          </p:nvSpPr>
          <p:spPr bwMode="auto">
            <a:xfrm>
              <a:off x="815" y="3595"/>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9" name="Rectangle 114" descr="50%"/>
            <p:cNvSpPr>
              <a:spLocks noChangeArrowheads="1"/>
            </p:cNvSpPr>
            <p:nvPr/>
          </p:nvSpPr>
          <p:spPr bwMode="auto">
            <a:xfrm>
              <a:off x="700" y="3595"/>
              <a:ext cx="115" cy="134"/>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0" name="Rectangle 115" descr="20%"/>
            <p:cNvSpPr>
              <a:spLocks noChangeArrowheads="1"/>
            </p:cNvSpPr>
            <p:nvPr/>
          </p:nvSpPr>
          <p:spPr bwMode="auto">
            <a:xfrm>
              <a:off x="585" y="3595"/>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1" name="Rectangle 116" descr="20%"/>
            <p:cNvSpPr>
              <a:spLocks noChangeArrowheads="1"/>
            </p:cNvSpPr>
            <p:nvPr/>
          </p:nvSpPr>
          <p:spPr bwMode="auto">
            <a:xfrm>
              <a:off x="459" y="3595"/>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2" name="Rectangle 117" descr="20%"/>
            <p:cNvSpPr>
              <a:spLocks noChangeArrowheads="1"/>
            </p:cNvSpPr>
            <p:nvPr/>
          </p:nvSpPr>
          <p:spPr bwMode="auto">
            <a:xfrm>
              <a:off x="339" y="359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3" name="Rectangle 118" descr="20%"/>
            <p:cNvSpPr>
              <a:spLocks noChangeArrowheads="1"/>
            </p:cNvSpPr>
            <p:nvPr/>
          </p:nvSpPr>
          <p:spPr bwMode="auto">
            <a:xfrm>
              <a:off x="219" y="359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4" name="Rectangle 119" descr="20%"/>
            <p:cNvSpPr>
              <a:spLocks noChangeArrowheads="1"/>
            </p:cNvSpPr>
            <p:nvPr/>
          </p:nvSpPr>
          <p:spPr bwMode="auto">
            <a:xfrm>
              <a:off x="1297" y="3461"/>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5" name="Rectangle 120" descr="20%"/>
            <p:cNvSpPr>
              <a:spLocks noChangeArrowheads="1"/>
            </p:cNvSpPr>
            <p:nvPr/>
          </p:nvSpPr>
          <p:spPr bwMode="auto">
            <a:xfrm>
              <a:off x="1177" y="3461"/>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6" name="Rectangle 121" descr="50%"/>
            <p:cNvSpPr>
              <a:spLocks noChangeArrowheads="1"/>
            </p:cNvSpPr>
            <p:nvPr/>
          </p:nvSpPr>
          <p:spPr bwMode="auto">
            <a:xfrm>
              <a:off x="1059" y="3461"/>
              <a:ext cx="118" cy="134"/>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7" name="Rectangle 122" descr="20%"/>
            <p:cNvSpPr>
              <a:spLocks noChangeArrowheads="1"/>
            </p:cNvSpPr>
            <p:nvPr/>
          </p:nvSpPr>
          <p:spPr bwMode="auto">
            <a:xfrm>
              <a:off x="944" y="3461"/>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8" name="Rectangle 123" descr="20%"/>
            <p:cNvSpPr>
              <a:spLocks noChangeArrowheads="1"/>
            </p:cNvSpPr>
            <p:nvPr/>
          </p:nvSpPr>
          <p:spPr bwMode="auto">
            <a:xfrm>
              <a:off x="815" y="3461"/>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9" name="Rectangle 124" descr="20%"/>
            <p:cNvSpPr>
              <a:spLocks noChangeArrowheads="1"/>
            </p:cNvSpPr>
            <p:nvPr/>
          </p:nvSpPr>
          <p:spPr bwMode="auto">
            <a:xfrm>
              <a:off x="700" y="3461"/>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0" name="Rectangle 125" descr="50%"/>
            <p:cNvSpPr>
              <a:spLocks noChangeArrowheads="1"/>
            </p:cNvSpPr>
            <p:nvPr/>
          </p:nvSpPr>
          <p:spPr bwMode="auto">
            <a:xfrm>
              <a:off x="585" y="3461"/>
              <a:ext cx="115" cy="134"/>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1" name="Rectangle 126" descr="20%"/>
            <p:cNvSpPr>
              <a:spLocks noChangeArrowheads="1"/>
            </p:cNvSpPr>
            <p:nvPr/>
          </p:nvSpPr>
          <p:spPr bwMode="auto">
            <a:xfrm>
              <a:off x="459" y="3461"/>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2" name="Rectangle 127" descr="20%"/>
            <p:cNvSpPr>
              <a:spLocks noChangeArrowheads="1"/>
            </p:cNvSpPr>
            <p:nvPr/>
          </p:nvSpPr>
          <p:spPr bwMode="auto">
            <a:xfrm>
              <a:off x="339" y="3461"/>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3" name="Rectangle 128"/>
            <p:cNvSpPr>
              <a:spLocks noChangeArrowheads="1"/>
            </p:cNvSpPr>
            <p:nvPr/>
          </p:nvSpPr>
          <p:spPr bwMode="auto">
            <a:xfrm>
              <a:off x="219" y="3461"/>
              <a:ext cx="120"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4" name="Rectangle 129" descr="20%"/>
            <p:cNvSpPr>
              <a:spLocks noChangeArrowheads="1"/>
            </p:cNvSpPr>
            <p:nvPr/>
          </p:nvSpPr>
          <p:spPr bwMode="auto">
            <a:xfrm>
              <a:off x="1297" y="332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5" name="Rectangle 130" descr="20%"/>
            <p:cNvSpPr>
              <a:spLocks noChangeArrowheads="1"/>
            </p:cNvSpPr>
            <p:nvPr/>
          </p:nvSpPr>
          <p:spPr bwMode="auto">
            <a:xfrm>
              <a:off x="1177" y="332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6" name="Rectangle 131" descr="20%"/>
            <p:cNvSpPr>
              <a:spLocks noChangeArrowheads="1"/>
            </p:cNvSpPr>
            <p:nvPr/>
          </p:nvSpPr>
          <p:spPr bwMode="auto">
            <a:xfrm>
              <a:off x="1059" y="3327"/>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7" name="Rectangle 132" descr="20%"/>
            <p:cNvSpPr>
              <a:spLocks noChangeArrowheads="1"/>
            </p:cNvSpPr>
            <p:nvPr/>
          </p:nvSpPr>
          <p:spPr bwMode="auto">
            <a:xfrm>
              <a:off x="944" y="3327"/>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8" name="Rectangle 133" descr="20%"/>
            <p:cNvSpPr>
              <a:spLocks noChangeArrowheads="1"/>
            </p:cNvSpPr>
            <p:nvPr/>
          </p:nvSpPr>
          <p:spPr bwMode="auto">
            <a:xfrm>
              <a:off x="815" y="3327"/>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9" name="Rectangle 134" descr="20%"/>
            <p:cNvSpPr>
              <a:spLocks noChangeArrowheads="1"/>
            </p:cNvSpPr>
            <p:nvPr/>
          </p:nvSpPr>
          <p:spPr bwMode="auto">
            <a:xfrm>
              <a:off x="700" y="3327"/>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0" name="Rectangle 135" descr="20%"/>
            <p:cNvSpPr>
              <a:spLocks noChangeArrowheads="1"/>
            </p:cNvSpPr>
            <p:nvPr/>
          </p:nvSpPr>
          <p:spPr bwMode="auto">
            <a:xfrm>
              <a:off x="585" y="3327"/>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1" name="Rectangle 136" descr="20%"/>
            <p:cNvSpPr>
              <a:spLocks noChangeArrowheads="1"/>
            </p:cNvSpPr>
            <p:nvPr/>
          </p:nvSpPr>
          <p:spPr bwMode="auto">
            <a:xfrm>
              <a:off x="459" y="3327"/>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2" name="Rectangle 137"/>
            <p:cNvSpPr>
              <a:spLocks noChangeArrowheads="1"/>
            </p:cNvSpPr>
            <p:nvPr/>
          </p:nvSpPr>
          <p:spPr bwMode="auto">
            <a:xfrm>
              <a:off x="339" y="3327"/>
              <a:ext cx="120"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3" name="Rectangle 138" descr="20%"/>
            <p:cNvSpPr>
              <a:spLocks noChangeArrowheads="1"/>
            </p:cNvSpPr>
            <p:nvPr/>
          </p:nvSpPr>
          <p:spPr bwMode="auto">
            <a:xfrm>
              <a:off x="219" y="332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4" name="Rectangle 139"/>
            <p:cNvSpPr>
              <a:spLocks noChangeArrowheads="1"/>
            </p:cNvSpPr>
            <p:nvPr/>
          </p:nvSpPr>
          <p:spPr bwMode="auto">
            <a:xfrm>
              <a:off x="1297" y="3193"/>
              <a:ext cx="120"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5" name="Rectangle 140" descr="20%"/>
            <p:cNvSpPr>
              <a:spLocks noChangeArrowheads="1"/>
            </p:cNvSpPr>
            <p:nvPr/>
          </p:nvSpPr>
          <p:spPr bwMode="auto">
            <a:xfrm>
              <a:off x="1177" y="319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6" name="Rectangle 141" descr="20%"/>
            <p:cNvSpPr>
              <a:spLocks noChangeArrowheads="1"/>
            </p:cNvSpPr>
            <p:nvPr/>
          </p:nvSpPr>
          <p:spPr bwMode="auto">
            <a:xfrm>
              <a:off x="1059" y="3193"/>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7" name="Rectangle 142" descr="20%"/>
            <p:cNvSpPr>
              <a:spLocks noChangeArrowheads="1"/>
            </p:cNvSpPr>
            <p:nvPr/>
          </p:nvSpPr>
          <p:spPr bwMode="auto">
            <a:xfrm>
              <a:off x="944" y="3193"/>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8" name="Rectangle 143" descr="20%"/>
            <p:cNvSpPr>
              <a:spLocks noChangeArrowheads="1"/>
            </p:cNvSpPr>
            <p:nvPr/>
          </p:nvSpPr>
          <p:spPr bwMode="auto">
            <a:xfrm>
              <a:off x="815" y="3193"/>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9" name="Rectangle 144" descr="20%"/>
            <p:cNvSpPr>
              <a:spLocks noChangeArrowheads="1"/>
            </p:cNvSpPr>
            <p:nvPr/>
          </p:nvSpPr>
          <p:spPr bwMode="auto">
            <a:xfrm>
              <a:off x="700" y="3193"/>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0" name="Rectangle 145" descr="20%"/>
            <p:cNvSpPr>
              <a:spLocks noChangeArrowheads="1"/>
            </p:cNvSpPr>
            <p:nvPr/>
          </p:nvSpPr>
          <p:spPr bwMode="auto">
            <a:xfrm>
              <a:off x="585" y="3193"/>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1" name="Rectangle 146"/>
            <p:cNvSpPr>
              <a:spLocks noChangeArrowheads="1"/>
            </p:cNvSpPr>
            <p:nvPr/>
          </p:nvSpPr>
          <p:spPr bwMode="auto">
            <a:xfrm>
              <a:off x="459" y="3193"/>
              <a:ext cx="126"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solidFill>
                  <a:schemeClr val="hlink"/>
                </a:solidFill>
              </a:endParaRPr>
            </a:p>
          </p:txBody>
        </p:sp>
        <p:sp>
          <p:nvSpPr>
            <p:cNvPr id="92" name="Rectangle 147" descr="20%"/>
            <p:cNvSpPr>
              <a:spLocks noChangeArrowheads="1"/>
            </p:cNvSpPr>
            <p:nvPr/>
          </p:nvSpPr>
          <p:spPr bwMode="auto">
            <a:xfrm>
              <a:off x="339" y="319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3" name="Rectangle 148" descr="20%"/>
            <p:cNvSpPr>
              <a:spLocks noChangeArrowheads="1"/>
            </p:cNvSpPr>
            <p:nvPr/>
          </p:nvSpPr>
          <p:spPr bwMode="auto">
            <a:xfrm>
              <a:off x="219" y="319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4" name="Rectangle 149" descr="20%"/>
            <p:cNvSpPr>
              <a:spLocks noChangeArrowheads="1"/>
            </p:cNvSpPr>
            <p:nvPr/>
          </p:nvSpPr>
          <p:spPr bwMode="auto">
            <a:xfrm>
              <a:off x="1297" y="305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5" name="Rectangle 150"/>
            <p:cNvSpPr>
              <a:spLocks noChangeArrowheads="1"/>
            </p:cNvSpPr>
            <p:nvPr/>
          </p:nvSpPr>
          <p:spPr bwMode="auto">
            <a:xfrm>
              <a:off x="1177" y="3059"/>
              <a:ext cx="120"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6" name="Rectangle 151"/>
            <p:cNvSpPr>
              <a:spLocks noChangeArrowheads="1"/>
            </p:cNvSpPr>
            <p:nvPr/>
          </p:nvSpPr>
          <p:spPr bwMode="auto">
            <a:xfrm>
              <a:off x="1059" y="3059"/>
              <a:ext cx="118"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7" name="Rectangle 152" descr="20%"/>
            <p:cNvSpPr>
              <a:spLocks noChangeArrowheads="1"/>
            </p:cNvSpPr>
            <p:nvPr/>
          </p:nvSpPr>
          <p:spPr bwMode="auto">
            <a:xfrm>
              <a:off x="944" y="3059"/>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8" name="Rectangle 153" descr="20%"/>
            <p:cNvSpPr>
              <a:spLocks noChangeArrowheads="1"/>
            </p:cNvSpPr>
            <p:nvPr/>
          </p:nvSpPr>
          <p:spPr bwMode="auto">
            <a:xfrm>
              <a:off x="815" y="3059"/>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9" name="Rectangle 154"/>
            <p:cNvSpPr>
              <a:spLocks noChangeArrowheads="1"/>
            </p:cNvSpPr>
            <p:nvPr/>
          </p:nvSpPr>
          <p:spPr bwMode="auto">
            <a:xfrm>
              <a:off x="700" y="3059"/>
              <a:ext cx="115"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0" name="Rectangle 155" descr="50%"/>
            <p:cNvSpPr>
              <a:spLocks noChangeArrowheads="1"/>
            </p:cNvSpPr>
            <p:nvPr/>
          </p:nvSpPr>
          <p:spPr bwMode="auto">
            <a:xfrm>
              <a:off x="585" y="3059"/>
              <a:ext cx="115" cy="134"/>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1" name="Rectangle 156" descr="20%"/>
            <p:cNvSpPr>
              <a:spLocks noChangeArrowheads="1"/>
            </p:cNvSpPr>
            <p:nvPr/>
          </p:nvSpPr>
          <p:spPr bwMode="auto">
            <a:xfrm>
              <a:off x="459" y="3059"/>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2" name="Rectangle 157" descr="20%"/>
            <p:cNvSpPr>
              <a:spLocks noChangeArrowheads="1"/>
            </p:cNvSpPr>
            <p:nvPr/>
          </p:nvSpPr>
          <p:spPr bwMode="auto">
            <a:xfrm>
              <a:off x="339" y="305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3" name="Rectangle 158" descr="20%"/>
            <p:cNvSpPr>
              <a:spLocks noChangeArrowheads="1"/>
            </p:cNvSpPr>
            <p:nvPr/>
          </p:nvSpPr>
          <p:spPr bwMode="auto">
            <a:xfrm>
              <a:off x="219" y="305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4" name="Rectangle 159" descr="20%"/>
            <p:cNvSpPr>
              <a:spLocks noChangeArrowheads="1"/>
            </p:cNvSpPr>
            <p:nvPr/>
          </p:nvSpPr>
          <p:spPr bwMode="auto">
            <a:xfrm>
              <a:off x="1297" y="292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5" name="Rectangle 160" descr="20%"/>
            <p:cNvSpPr>
              <a:spLocks noChangeArrowheads="1"/>
            </p:cNvSpPr>
            <p:nvPr/>
          </p:nvSpPr>
          <p:spPr bwMode="auto">
            <a:xfrm>
              <a:off x="1177" y="292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6" name="Rectangle 161" descr="20%"/>
            <p:cNvSpPr>
              <a:spLocks noChangeArrowheads="1"/>
            </p:cNvSpPr>
            <p:nvPr/>
          </p:nvSpPr>
          <p:spPr bwMode="auto">
            <a:xfrm>
              <a:off x="1059" y="2925"/>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7" name="Rectangle 162"/>
            <p:cNvSpPr>
              <a:spLocks noChangeArrowheads="1"/>
            </p:cNvSpPr>
            <p:nvPr/>
          </p:nvSpPr>
          <p:spPr bwMode="auto">
            <a:xfrm>
              <a:off x="944" y="2925"/>
              <a:ext cx="115"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8" name="Rectangle 163"/>
            <p:cNvSpPr>
              <a:spLocks noChangeArrowheads="1"/>
            </p:cNvSpPr>
            <p:nvPr/>
          </p:nvSpPr>
          <p:spPr bwMode="auto">
            <a:xfrm>
              <a:off x="815" y="2925"/>
              <a:ext cx="129"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9" name="Rectangle 164" descr="20%"/>
            <p:cNvSpPr>
              <a:spLocks noChangeArrowheads="1"/>
            </p:cNvSpPr>
            <p:nvPr/>
          </p:nvSpPr>
          <p:spPr bwMode="auto">
            <a:xfrm>
              <a:off x="700" y="2925"/>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10" name="Rectangle 165" descr="20%"/>
            <p:cNvSpPr>
              <a:spLocks noChangeArrowheads="1"/>
            </p:cNvSpPr>
            <p:nvPr/>
          </p:nvSpPr>
          <p:spPr bwMode="auto">
            <a:xfrm>
              <a:off x="585" y="2925"/>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11" name="Rectangle 166" descr="20%"/>
            <p:cNvSpPr>
              <a:spLocks noChangeArrowheads="1"/>
            </p:cNvSpPr>
            <p:nvPr/>
          </p:nvSpPr>
          <p:spPr bwMode="auto">
            <a:xfrm>
              <a:off x="459" y="2925"/>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12" name="Rectangle 167" descr="20%"/>
            <p:cNvSpPr>
              <a:spLocks noChangeArrowheads="1"/>
            </p:cNvSpPr>
            <p:nvPr/>
          </p:nvSpPr>
          <p:spPr bwMode="auto">
            <a:xfrm>
              <a:off x="339" y="292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13" name="Rectangle 168" descr="20%"/>
            <p:cNvSpPr>
              <a:spLocks noChangeArrowheads="1"/>
            </p:cNvSpPr>
            <p:nvPr/>
          </p:nvSpPr>
          <p:spPr bwMode="auto">
            <a:xfrm>
              <a:off x="219" y="292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14" name="Rectangle 169" descr="20%"/>
            <p:cNvSpPr>
              <a:spLocks noChangeArrowheads="1"/>
            </p:cNvSpPr>
            <p:nvPr/>
          </p:nvSpPr>
          <p:spPr bwMode="auto">
            <a:xfrm>
              <a:off x="1297" y="2791"/>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15" name="Rectangle 170" descr="20%"/>
            <p:cNvSpPr>
              <a:spLocks noChangeArrowheads="1"/>
            </p:cNvSpPr>
            <p:nvPr/>
          </p:nvSpPr>
          <p:spPr bwMode="auto">
            <a:xfrm>
              <a:off x="1177" y="2791"/>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16" name="Rectangle 171" descr="20%"/>
            <p:cNvSpPr>
              <a:spLocks noChangeArrowheads="1"/>
            </p:cNvSpPr>
            <p:nvPr/>
          </p:nvSpPr>
          <p:spPr bwMode="auto">
            <a:xfrm>
              <a:off x="1059" y="2791"/>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17" name="Rectangle 172" descr="20%"/>
            <p:cNvSpPr>
              <a:spLocks noChangeArrowheads="1"/>
            </p:cNvSpPr>
            <p:nvPr/>
          </p:nvSpPr>
          <p:spPr bwMode="auto">
            <a:xfrm>
              <a:off x="944" y="2791"/>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18" name="Rectangle 173" descr="20%"/>
            <p:cNvSpPr>
              <a:spLocks noChangeArrowheads="1"/>
            </p:cNvSpPr>
            <p:nvPr/>
          </p:nvSpPr>
          <p:spPr bwMode="auto">
            <a:xfrm>
              <a:off x="815" y="2791"/>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19" name="Rectangle 174" descr="20%"/>
            <p:cNvSpPr>
              <a:spLocks noChangeArrowheads="1"/>
            </p:cNvSpPr>
            <p:nvPr/>
          </p:nvSpPr>
          <p:spPr bwMode="auto">
            <a:xfrm>
              <a:off x="700" y="2791"/>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20" name="Rectangle 175" descr="20%"/>
            <p:cNvSpPr>
              <a:spLocks noChangeArrowheads="1"/>
            </p:cNvSpPr>
            <p:nvPr/>
          </p:nvSpPr>
          <p:spPr bwMode="auto">
            <a:xfrm>
              <a:off x="585" y="2791"/>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21" name="Rectangle 176" descr="20%"/>
            <p:cNvSpPr>
              <a:spLocks noChangeArrowheads="1"/>
            </p:cNvSpPr>
            <p:nvPr/>
          </p:nvSpPr>
          <p:spPr bwMode="auto">
            <a:xfrm>
              <a:off x="459" y="2791"/>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22" name="Rectangle 177" descr="50%"/>
            <p:cNvSpPr>
              <a:spLocks noChangeArrowheads="1"/>
            </p:cNvSpPr>
            <p:nvPr/>
          </p:nvSpPr>
          <p:spPr bwMode="auto">
            <a:xfrm>
              <a:off x="339" y="2791"/>
              <a:ext cx="120" cy="134"/>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23" name="Rectangle 178" descr="20%"/>
            <p:cNvSpPr>
              <a:spLocks noChangeArrowheads="1"/>
            </p:cNvSpPr>
            <p:nvPr/>
          </p:nvSpPr>
          <p:spPr bwMode="auto">
            <a:xfrm>
              <a:off x="219" y="2791"/>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24" name="Rectangle 179" descr="20%"/>
            <p:cNvSpPr>
              <a:spLocks noChangeArrowheads="1"/>
            </p:cNvSpPr>
            <p:nvPr/>
          </p:nvSpPr>
          <p:spPr bwMode="auto">
            <a:xfrm>
              <a:off x="1297" y="265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25" name="Rectangle 180" descr="20%"/>
            <p:cNvSpPr>
              <a:spLocks noChangeArrowheads="1"/>
            </p:cNvSpPr>
            <p:nvPr/>
          </p:nvSpPr>
          <p:spPr bwMode="auto">
            <a:xfrm>
              <a:off x="1177" y="265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26" name="Rectangle 181" descr="20%"/>
            <p:cNvSpPr>
              <a:spLocks noChangeArrowheads="1"/>
            </p:cNvSpPr>
            <p:nvPr/>
          </p:nvSpPr>
          <p:spPr bwMode="auto">
            <a:xfrm>
              <a:off x="1059" y="2657"/>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27" name="Rectangle 182" descr="20%"/>
            <p:cNvSpPr>
              <a:spLocks noChangeArrowheads="1"/>
            </p:cNvSpPr>
            <p:nvPr/>
          </p:nvSpPr>
          <p:spPr bwMode="auto">
            <a:xfrm>
              <a:off x="944" y="2657"/>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28" name="Rectangle 183" descr="20%"/>
            <p:cNvSpPr>
              <a:spLocks noChangeArrowheads="1"/>
            </p:cNvSpPr>
            <p:nvPr/>
          </p:nvSpPr>
          <p:spPr bwMode="auto">
            <a:xfrm>
              <a:off x="815" y="2657"/>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29" name="Rectangle 184" descr="20%"/>
            <p:cNvSpPr>
              <a:spLocks noChangeArrowheads="1"/>
            </p:cNvSpPr>
            <p:nvPr/>
          </p:nvSpPr>
          <p:spPr bwMode="auto">
            <a:xfrm>
              <a:off x="700" y="2657"/>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30" name="Rectangle 185" descr="20%"/>
            <p:cNvSpPr>
              <a:spLocks noChangeArrowheads="1"/>
            </p:cNvSpPr>
            <p:nvPr/>
          </p:nvSpPr>
          <p:spPr bwMode="auto">
            <a:xfrm>
              <a:off x="585" y="2657"/>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31" name="Rectangle 186" descr="20%"/>
            <p:cNvSpPr>
              <a:spLocks noChangeArrowheads="1"/>
            </p:cNvSpPr>
            <p:nvPr/>
          </p:nvSpPr>
          <p:spPr bwMode="auto">
            <a:xfrm>
              <a:off x="459" y="2657"/>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32" name="Rectangle 187" descr="20%"/>
            <p:cNvSpPr>
              <a:spLocks noChangeArrowheads="1"/>
            </p:cNvSpPr>
            <p:nvPr/>
          </p:nvSpPr>
          <p:spPr bwMode="auto">
            <a:xfrm>
              <a:off x="339" y="265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33" name="Rectangle 188" descr="20%"/>
            <p:cNvSpPr>
              <a:spLocks noChangeArrowheads="1"/>
            </p:cNvSpPr>
            <p:nvPr/>
          </p:nvSpPr>
          <p:spPr bwMode="auto">
            <a:xfrm>
              <a:off x="219" y="265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34" name="Rectangle 189" descr="20%"/>
            <p:cNvSpPr>
              <a:spLocks noChangeArrowheads="1"/>
            </p:cNvSpPr>
            <p:nvPr/>
          </p:nvSpPr>
          <p:spPr bwMode="auto">
            <a:xfrm>
              <a:off x="1297" y="252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35" name="Rectangle 190" descr="20%"/>
            <p:cNvSpPr>
              <a:spLocks noChangeArrowheads="1"/>
            </p:cNvSpPr>
            <p:nvPr/>
          </p:nvSpPr>
          <p:spPr bwMode="auto">
            <a:xfrm>
              <a:off x="1177" y="252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36" name="Rectangle 191" descr="20%"/>
            <p:cNvSpPr>
              <a:spLocks noChangeArrowheads="1"/>
            </p:cNvSpPr>
            <p:nvPr/>
          </p:nvSpPr>
          <p:spPr bwMode="auto">
            <a:xfrm>
              <a:off x="1059" y="2523"/>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37" name="Rectangle 192" descr="20%"/>
            <p:cNvSpPr>
              <a:spLocks noChangeArrowheads="1"/>
            </p:cNvSpPr>
            <p:nvPr/>
          </p:nvSpPr>
          <p:spPr bwMode="auto">
            <a:xfrm>
              <a:off x="944" y="2523"/>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38" name="Rectangle 193" descr="20%"/>
            <p:cNvSpPr>
              <a:spLocks noChangeArrowheads="1"/>
            </p:cNvSpPr>
            <p:nvPr/>
          </p:nvSpPr>
          <p:spPr bwMode="auto">
            <a:xfrm>
              <a:off x="815" y="2523"/>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39" name="Rectangle 194" descr="20%"/>
            <p:cNvSpPr>
              <a:spLocks noChangeArrowheads="1"/>
            </p:cNvSpPr>
            <p:nvPr/>
          </p:nvSpPr>
          <p:spPr bwMode="auto">
            <a:xfrm>
              <a:off x="700" y="2523"/>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40" name="Rectangle 195" descr="20%"/>
            <p:cNvSpPr>
              <a:spLocks noChangeArrowheads="1"/>
            </p:cNvSpPr>
            <p:nvPr/>
          </p:nvSpPr>
          <p:spPr bwMode="auto">
            <a:xfrm>
              <a:off x="585" y="2523"/>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41" name="Rectangle 196" descr="20%"/>
            <p:cNvSpPr>
              <a:spLocks noChangeArrowheads="1"/>
            </p:cNvSpPr>
            <p:nvPr/>
          </p:nvSpPr>
          <p:spPr bwMode="auto">
            <a:xfrm>
              <a:off x="459" y="2523"/>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42" name="Rectangle 197" descr="20%"/>
            <p:cNvSpPr>
              <a:spLocks noChangeArrowheads="1"/>
            </p:cNvSpPr>
            <p:nvPr/>
          </p:nvSpPr>
          <p:spPr bwMode="auto">
            <a:xfrm>
              <a:off x="339" y="252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43" name="Rectangle 198" descr="20%"/>
            <p:cNvSpPr>
              <a:spLocks noChangeArrowheads="1"/>
            </p:cNvSpPr>
            <p:nvPr/>
          </p:nvSpPr>
          <p:spPr bwMode="auto">
            <a:xfrm>
              <a:off x="219" y="252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44" name="Line 199"/>
            <p:cNvSpPr>
              <a:spLocks noChangeShapeType="1"/>
            </p:cNvSpPr>
            <p:nvPr/>
          </p:nvSpPr>
          <p:spPr bwMode="auto">
            <a:xfrm>
              <a:off x="219" y="2523"/>
              <a:ext cx="1198"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45" name="Line 200"/>
            <p:cNvSpPr>
              <a:spLocks noChangeShapeType="1"/>
            </p:cNvSpPr>
            <p:nvPr/>
          </p:nvSpPr>
          <p:spPr bwMode="auto">
            <a:xfrm>
              <a:off x="219" y="2657"/>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46" name="Line 201"/>
            <p:cNvSpPr>
              <a:spLocks noChangeShapeType="1"/>
            </p:cNvSpPr>
            <p:nvPr/>
          </p:nvSpPr>
          <p:spPr bwMode="auto">
            <a:xfrm>
              <a:off x="219" y="2791"/>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47" name="Line 202"/>
            <p:cNvSpPr>
              <a:spLocks noChangeShapeType="1"/>
            </p:cNvSpPr>
            <p:nvPr/>
          </p:nvSpPr>
          <p:spPr bwMode="auto">
            <a:xfrm>
              <a:off x="219" y="2925"/>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48" name="Line 203"/>
            <p:cNvSpPr>
              <a:spLocks noChangeShapeType="1"/>
            </p:cNvSpPr>
            <p:nvPr/>
          </p:nvSpPr>
          <p:spPr bwMode="auto">
            <a:xfrm>
              <a:off x="219" y="3059"/>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49" name="Line 204"/>
            <p:cNvSpPr>
              <a:spLocks noChangeShapeType="1"/>
            </p:cNvSpPr>
            <p:nvPr/>
          </p:nvSpPr>
          <p:spPr bwMode="auto">
            <a:xfrm>
              <a:off x="219" y="3193"/>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50" name="Line 205"/>
            <p:cNvSpPr>
              <a:spLocks noChangeShapeType="1"/>
            </p:cNvSpPr>
            <p:nvPr/>
          </p:nvSpPr>
          <p:spPr bwMode="auto">
            <a:xfrm>
              <a:off x="219" y="3327"/>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51" name="Line 206"/>
            <p:cNvSpPr>
              <a:spLocks noChangeShapeType="1"/>
            </p:cNvSpPr>
            <p:nvPr/>
          </p:nvSpPr>
          <p:spPr bwMode="auto">
            <a:xfrm>
              <a:off x="219" y="3461"/>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52" name="Line 207"/>
            <p:cNvSpPr>
              <a:spLocks noChangeShapeType="1"/>
            </p:cNvSpPr>
            <p:nvPr/>
          </p:nvSpPr>
          <p:spPr bwMode="auto">
            <a:xfrm>
              <a:off x="219" y="3595"/>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53" name="Line 208"/>
            <p:cNvSpPr>
              <a:spLocks noChangeShapeType="1"/>
            </p:cNvSpPr>
            <p:nvPr/>
          </p:nvSpPr>
          <p:spPr bwMode="auto">
            <a:xfrm>
              <a:off x="219" y="3729"/>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54" name="Line 209"/>
            <p:cNvSpPr>
              <a:spLocks noChangeShapeType="1"/>
            </p:cNvSpPr>
            <p:nvPr/>
          </p:nvSpPr>
          <p:spPr bwMode="auto">
            <a:xfrm>
              <a:off x="219" y="3863"/>
              <a:ext cx="1198"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55" name="Line 210"/>
            <p:cNvSpPr>
              <a:spLocks noChangeShapeType="1"/>
            </p:cNvSpPr>
            <p:nvPr/>
          </p:nvSpPr>
          <p:spPr bwMode="auto">
            <a:xfrm>
              <a:off x="219" y="2523"/>
              <a:ext cx="0" cy="134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56" name="Line 211"/>
            <p:cNvSpPr>
              <a:spLocks noChangeShapeType="1"/>
            </p:cNvSpPr>
            <p:nvPr/>
          </p:nvSpPr>
          <p:spPr bwMode="auto">
            <a:xfrm>
              <a:off x="339"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57" name="Line 212"/>
            <p:cNvSpPr>
              <a:spLocks noChangeShapeType="1"/>
            </p:cNvSpPr>
            <p:nvPr/>
          </p:nvSpPr>
          <p:spPr bwMode="auto">
            <a:xfrm>
              <a:off x="459"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58" name="Line 213"/>
            <p:cNvSpPr>
              <a:spLocks noChangeShapeType="1"/>
            </p:cNvSpPr>
            <p:nvPr/>
          </p:nvSpPr>
          <p:spPr bwMode="auto">
            <a:xfrm>
              <a:off x="585"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59" name="Line 214"/>
            <p:cNvSpPr>
              <a:spLocks noChangeShapeType="1"/>
            </p:cNvSpPr>
            <p:nvPr/>
          </p:nvSpPr>
          <p:spPr bwMode="auto">
            <a:xfrm>
              <a:off x="700"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60" name="Line 215"/>
            <p:cNvSpPr>
              <a:spLocks noChangeShapeType="1"/>
            </p:cNvSpPr>
            <p:nvPr/>
          </p:nvSpPr>
          <p:spPr bwMode="auto">
            <a:xfrm>
              <a:off x="815"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61" name="Line 216"/>
            <p:cNvSpPr>
              <a:spLocks noChangeShapeType="1"/>
            </p:cNvSpPr>
            <p:nvPr/>
          </p:nvSpPr>
          <p:spPr bwMode="auto">
            <a:xfrm>
              <a:off x="944"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62" name="Line 217"/>
            <p:cNvSpPr>
              <a:spLocks noChangeShapeType="1"/>
            </p:cNvSpPr>
            <p:nvPr/>
          </p:nvSpPr>
          <p:spPr bwMode="auto">
            <a:xfrm>
              <a:off x="1059"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63" name="Line 218"/>
            <p:cNvSpPr>
              <a:spLocks noChangeShapeType="1"/>
            </p:cNvSpPr>
            <p:nvPr/>
          </p:nvSpPr>
          <p:spPr bwMode="auto">
            <a:xfrm>
              <a:off x="1177"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64" name="Line 219"/>
            <p:cNvSpPr>
              <a:spLocks noChangeShapeType="1"/>
            </p:cNvSpPr>
            <p:nvPr/>
          </p:nvSpPr>
          <p:spPr bwMode="auto">
            <a:xfrm>
              <a:off x="1297"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65" name="Line 220"/>
            <p:cNvSpPr>
              <a:spLocks noChangeShapeType="1"/>
            </p:cNvSpPr>
            <p:nvPr/>
          </p:nvSpPr>
          <p:spPr bwMode="auto">
            <a:xfrm>
              <a:off x="1417" y="2523"/>
              <a:ext cx="0" cy="134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66" name="Text Box 221" descr="20%"/>
            <p:cNvSpPr txBox="1">
              <a:spLocks noChangeArrowheads="1"/>
            </p:cNvSpPr>
            <p:nvPr/>
          </p:nvSpPr>
          <p:spPr bwMode="auto">
            <a:xfrm>
              <a:off x="746" y="3815"/>
              <a:ext cx="239" cy="330"/>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2000" b="1" i="1">
                  <a:solidFill>
                    <a:schemeClr val="accent2"/>
                  </a:solidFill>
                  <a:latin typeface="Times New Roman" charset="0"/>
                </a:rPr>
                <a:t>t</a:t>
              </a:r>
            </a:p>
          </p:txBody>
        </p:sp>
        <p:sp>
          <p:nvSpPr>
            <p:cNvPr id="167" name="Text Box 222" descr="20%"/>
            <p:cNvSpPr txBox="1">
              <a:spLocks noChangeArrowheads="1"/>
            </p:cNvSpPr>
            <p:nvPr/>
          </p:nvSpPr>
          <p:spPr bwMode="auto">
            <a:xfrm>
              <a:off x="-23" y="3048"/>
              <a:ext cx="240" cy="330"/>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2000" b="1" i="1">
                  <a:solidFill>
                    <a:schemeClr val="accent2"/>
                  </a:solidFill>
                  <a:latin typeface="Times New Roman" charset="0"/>
                </a:rPr>
                <a:t>f</a:t>
              </a:r>
            </a:p>
          </p:txBody>
        </p:sp>
      </p:grpSp>
      <p:grpSp>
        <p:nvGrpSpPr>
          <p:cNvPr id="168" name="Group 353"/>
          <p:cNvGrpSpPr>
            <a:grpSpLocks/>
          </p:cNvGrpSpPr>
          <p:nvPr/>
        </p:nvGrpSpPr>
        <p:grpSpPr bwMode="auto">
          <a:xfrm>
            <a:off x="5231880" y="4480074"/>
            <a:ext cx="1930400" cy="1973262"/>
            <a:chOff x="4440" y="2376"/>
            <a:chExt cx="1216" cy="1243"/>
          </a:xfrm>
        </p:grpSpPr>
        <p:sp>
          <p:nvSpPr>
            <p:cNvPr id="169" name="Rectangle 352" descr="50%"/>
            <p:cNvSpPr>
              <a:spLocks noChangeArrowheads="1"/>
            </p:cNvSpPr>
            <p:nvPr/>
          </p:nvSpPr>
          <p:spPr bwMode="auto">
            <a:xfrm>
              <a:off x="5553" y="3296"/>
              <a:ext cx="98" cy="103"/>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70" name="Rectangle 351" descr="50%"/>
            <p:cNvSpPr>
              <a:spLocks noChangeArrowheads="1"/>
            </p:cNvSpPr>
            <p:nvPr/>
          </p:nvSpPr>
          <p:spPr bwMode="auto">
            <a:xfrm>
              <a:off x="5357" y="2888"/>
              <a:ext cx="98" cy="103"/>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71" name="Rectangle 350" descr="50%"/>
            <p:cNvSpPr>
              <a:spLocks noChangeArrowheads="1"/>
            </p:cNvSpPr>
            <p:nvPr/>
          </p:nvSpPr>
          <p:spPr bwMode="auto">
            <a:xfrm>
              <a:off x="4849" y="2376"/>
              <a:ext cx="98" cy="103"/>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72" name="Rectangle 349" descr="50%"/>
            <p:cNvSpPr>
              <a:spLocks noChangeArrowheads="1"/>
            </p:cNvSpPr>
            <p:nvPr/>
          </p:nvSpPr>
          <p:spPr bwMode="auto">
            <a:xfrm>
              <a:off x="5157" y="2580"/>
              <a:ext cx="98" cy="103"/>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73" name="Rectangle 348" descr="50%"/>
            <p:cNvSpPr>
              <a:spLocks noChangeArrowheads="1"/>
            </p:cNvSpPr>
            <p:nvPr/>
          </p:nvSpPr>
          <p:spPr bwMode="auto">
            <a:xfrm>
              <a:off x="4849" y="2992"/>
              <a:ext cx="98" cy="103"/>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74" name="Rectangle 224" descr="20%"/>
            <p:cNvSpPr>
              <a:spLocks noChangeArrowheads="1"/>
            </p:cNvSpPr>
            <p:nvPr/>
          </p:nvSpPr>
          <p:spPr bwMode="auto">
            <a:xfrm>
              <a:off x="5555" y="3301"/>
              <a:ext cx="101"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75" name="Rectangle 225" descr="20%"/>
            <p:cNvSpPr>
              <a:spLocks noChangeArrowheads="1"/>
            </p:cNvSpPr>
            <p:nvPr/>
          </p:nvSpPr>
          <p:spPr bwMode="auto">
            <a:xfrm>
              <a:off x="5453" y="3301"/>
              <a:ext cx="102"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76" name="Rectangle 226" descr="20%"/>
            <p:cNvSpPr>
              <a:spLocks noChangeArrowheads="1"/>
            </p:cNvSpPr>
            <p:nvPr/>
          </p:nvSpPr>
          <p:spPr bwMode="auto">
            <a:xfrm>
              <a:off x="5354" y="3301"/>
              <a:ext cx="99"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77" name="Rectangle 227" descr="20%"/>
            <p:cNvSpPr>
              <a:spLocks noChangeArrowheads="1"/>
            </p:cNvSpPr>
            <p:nvPr/>
          </p:nvSpPr>
          <p:spPr bwMode="auto">
            <a:xfrm>
              <a:off x="5257" y="3301"/>
              <a:ext cx="97"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78" name="Rectangle 228" descr="20%"/>
            <p:cNvSpPr>
              <a:spLocks noChangeArrowheads="1"/>
            </p:cNvSpPr>
            <p:nvPr/>
          </p:nvSpPr>
          <p:spPr bwMode="auto">
            <a:xfrm>
              <a:off x="5148" y="3301"/>
              <a:ext cx="109"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79" name="Rectangle 229" descr="20%"/>
            <p:cNvSpPr>
              <a:spLocks noChangeArrowheads="1"/>
            </p:cNvSpPr>
            <p:nvPr/>
          </p:nvSpPr>
          <p:spPr bwMode="auto">
            <a:xfrm>
              <a:off x="5051" y="3301"/>
              <a:ext cx="97"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80" name="Rectangle 230" descr="20%"/>
            <p:cNvSpPr>
              <a:spLocks noChangeArrowheads="1"/>
            </p:cNvSpPr>
            <p:nvPr/>
          </p:nvSpPr>
          <p:spPr bwMode="auto">
            <a:xfrm>
              <a:off x="4953" y="3301"/>
              <a:ext cx="98"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81" name="Rectangle 231" descr="20%"/>
            <p:cNvSpPr>
              <a:spLocks noChangeArrowheads="1"/>
            </p:cNvSpPr>
            <p:nvPr/>
          </p:nvSpPr>
          <p:spPr bwMode="auto">
            <a:xfrm>
              <a:off x="4847" y="3301"/>
              <a:ext cx="106"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82" name="Rectangle 232" descr="20%"/>
            <p:cNvSpPr>
              <a:spLocks noChangeArrowheads="1"/>
            </p:cNvSpPr>
            <p:nvPr/>
          </p:nvSpPr>
          <p:spPr bwMode="auto">
            <a:xfrm>
              <a:off x="4746" y="3301"/>
              <a:ext cx="101"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83" name="Rectangle 233" descr="20%"/>
            <p:cNvSpPr>
              <a:spLocks noChangeArrowheads="1"/>
            </p:cNvSpPr>
            <p:nvPr/>
          </p:nvSpPr>
          <p:spPr bwMode="auto">
            <a:xfrm>
              <a:off x="4644" y="3301"/>
              <a:ext cx="102"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84" name="Rectangle 234" descr="20%"/>
            <p:cNvSpPr>
              <a:spLocks noChangeArrowheads="1"/>
            </p:cNvSpPr>
            <p:nvPr/>
          </p:nvSpPr>
          <p:spPr bwMode="auto">
            <a:xfrm>
              <a:off x="5555" y="3199"/>
              <a:ext cx="101"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85" name="Rectangle 235" descr="20%"/>
            <p:cNvSpPr>
              <a:spLocks noChangeArrowheads="1"/>
            </p:cNvSpPr>
            <p:nvPr/>
          </p:nvSpPr>
          <p:spPr bwMode="auto">
            <a:xfrm>
              <a:off x="5453" y="3199"/>
              <a:ext cx="102"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86" name="Rectangle 236" descr="20%"/>
            <p:cNvSpPr>
              <a:spLocks noChangeArrowheads="1"/>
            </p:cNvSpPr>
            <p:nvPr/>
          </p:nvSpPr>
          <p:spPr bwMode="auto">
            <a:xfrm>
              <a:off x="5354" y="3199"/>
              <a:ext cx="99"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87" name="Rectangle 237" descr="20%"/>
            <p:cNvSpPr>
              <a:spLocks noChangeArrowheads="1"/>
            </p:cNvSpPr>
            <p:nvPr/>
          </p:nvSpPr>
          <p:spPr bwMode="auto">
            <a:xfrm>
              <a:off x="5257" y="3199"/>
              <a:ext cx="97"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88" name="Rectangle 238" descr="20%"/>
            <p:cNvSpPr>
              <a:spLocks noChangeArrowheads="1"/>
            </p:cNvSpPr>
            <p:nvPr/>
          </p:nvSpPr>
          <p:spPr bwMode="auto">
            <a:xfrm>
              <a:off x="5148" y="3199"/>
              <a:ext cx="109"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89" name="Rectangle 239" descr="50%"/>
            <p:cNvSpPr>
              <a:spLocks noChangeArrowheads="1"/>
            </p:cNvSpPr>
            <p:nvPr/>
          </p:nvSpPr>
          <p:spPr bwMode="auto">
            <a:xfrm>
              <a:off x="5051" y="3199"/>
              <a:ext cx="97" cy="102"/>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90" name="Rectangle 240" descr="20%"/>
            <p:cNvSpPr>
              <a:spLocks noChangeArrowheads="1"/>
            </p:cNvSpPr>
            <p:nvPr/>
          </p:nvSpPr>
          <p:spPr bwMode="auto">
            <a:xfrm>
              <a:off x="4953" y="3199"/>
              <a:ext cx="98"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91" name="Rectangle 241" descr="20%"/>
            <p:cNvSpPr>
              <a:spLocks noChangeArrowheads="1"/>
            </p:cNvSpPr>
            <p:nvPr/>
          </p:nvSpPr>
          <p:spPr bwMode="auto">
            <a:xfrm>
              <a:off x="4847" y="3199"/>
              <a:ext cx="106"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92" name="Rectangle 242" descr="20%"/>
            <p:cNvSpPr>
              <a:spLocks noChangeArrowheads="1"/>
            </p:cNvSpPr>
            <p:nvPr/>
          </p:nvSpPr>
          <p:spPr bwMode="auto">
            <a:xfrm>
              <a:off x="4746" y="3199"/>
              <a:ext cx="101"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93" name="Rectangle 243" descr="20%"/>
            <p:cNvSpPr>
              <a:spLocks noChangeArrowheads="1"/>
            </p:cNvSpPr>
            <p:nvPr/>
          </p:nvSpPr>
          <p:spPr bwMode="auto">
            <a:xfrm>
              <a:off x="4644" y="3199"/>
              <a:ext cx="102"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94" name="Rectangle 244" descr="20%"/>
            <p:cNvSpPr>
              <a:spLocks noChangeArrowheads="1"/>
            </p:cNvSpPr>
            <p:nvPr/>
          </p:nvSpPr>
          <p:spPr bwMode="auto">
            <a:xfrm>
              <a:off x="5555" y="3096"/>
              <a:ext cx="101"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95" name="Rectangle 245" descr="20%"/>
            <p:cNvSpPr>
              <a:spLocks noChangeArrowheads="1"/>
            </p:cNvSpPr>
            <p:nvPr/>
          </p:nvSpPr>
          <p:spPr bwMode="auto">
            <a:xfrm>
              <a:off x="5453" y="3096"/>
              <a:ext cx="102"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96" name="Rectangle 246" descr="50%"/>
            <p:cNvSpPr>
              <a:spLocks noChangeArrowheads="1"/>
            </p:cNvSpPr>
            <p:nvPr/>
          </p:nvSpPr>
          <p:spPr bwMode="auto">
            <a:xfrm>
              <a:off x="5354" y="3096"/>
              <a:ext cx="99" cy="103"/>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97" name="Rectangle 247" descr="20%"/>
            <p:cNvSpPr>
              <a:spLocks noChangeArrowheads="1"/>
            </p:cNvSpPr>
            <p:nvPr/>
          </p:nvSpPr>
          <p:spPr bwMode="auto">
            <a:xfrm>
              <a:off x="5257" y="3096"/>
              <a:ext cx="97"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98" name="Rectangle 248" descr="20%"/>
            <p:cNvSpPr>
              <a:spLocks noChangeArrowheads="1"/>
            </p:cNvSpPr>
            <p:nvPr/>
          </p:nvSpPr>
          <p:spPr bwMode="auto">
            <a:xfrm>
              <a:off x="5148" y="3096"/>
              <a:ext cx="109"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99" name="Rectangle 249" descr="20%"/>
            <p:cNvSpPr>
              <a:spLocks noChangeArrowheads="1"/>
            </p:cNvSpPr>
            <p:nvPr/>
          </p:nvSpPr>
          <p:spPr bwMode="auto">
            <a:xfrm>
              <a:off x="5051" y="3096"/>
              <a:ext cx="97"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00" name="Rectangle 250" descr="50%"/>
            <p:cNvSpPr>
              <a:spLocks noChangeArrowheads="1"/>
            </p:cNvSpPr>
            <p:nvPr/>
          </p:nvSpPr>
          <p:spPr bwMode="auto">
            <a:xfrm>
              <a:off x="4953" y="3096"/>
              <a:ext cx="98" cy="103"/>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01" name="Rectangle 251" descr="20%"/>
            <p:cNvSpPr>
              <a:spLocks noChangeArrowheads="1"/>
            </p:cNvSpPr>
            <p:nvPr/>
          </p:nvSpPr>
          <p:spPr bwMode="auto">
            <a:xfrm>
              <a:off x="4847" y="3096"/>
              <a:ext cx="106"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02" name="Rectangle 252" descr="20%"/>
            <p:cNvSpPr>
              <a:spLocks noChangeArrowheads="1"/>
            </p:cNvSpPr>
            <p:nvPr/>
          </p:nvSpPr>
          <p:spPr bwMode="auto">
            <a:xfrm>
              <a:off x="4746" y="3096"/>
              <a:ext cx="101"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03" name="Rectangle 253"/>
            <p:cNvSpPr>
              <a:spLocks noChangeArrowheads="1"/>
            </p:cNvSpPr>
            <p:nvPr/>
          </p:nvSpPr>
          <p:spPr bwMode="auto">
            <a:xfrm>
              <a:off x="4644" y="2996"/>
              <a:ext cx="102" cy="10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04" name="Rectangle 254" descr="20%"/>
            <p:cNvSpPr>
              <a:spLocks noChangeArrowheads="1"/>
            </p:cNvSpPr>
            <p:nvPr/>
          </p:nvSpPr>
          <p:spPr bwMode="auto">
            <a:xfrm>
              <a:off x="5555" y="2994"/>
              <a:ext cx="101"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05" name="Rectangle 255" descr="20%"/>
            <p:cNvSpPr>
              <a:spLocks noChangeArrowheads="1"/>
            </p:cNvSpPr>
            <p:nvPr/>
          </p:nvSpPr>
          <p:spPr bwMode="auto">
            <a:xfrm>
              <a:off x="5453" y="2994"/>
              <a:ext cx="102"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06" name="Rectangle 256" descr="20%"/>
            <p:cNvSpPr>
              <a:spLocks noChangeArrowheads="1"/>
            </p:cNvSpPr>
            <p:nvPr/>
          </p:nvSpPr>
          <p:spPr bwMode="auto">
            <a:xfrm>
              <a:off x="5354" y="2994"/>
              <a:ext cx="99"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07" name="Rectangle 257" descr="20%"/>
            <p:cNvSpPr>
              <a:spLocks noChangeArrowheads="1"/>
            </p:cNvSpPr>
            <p:nvPr/>
          </p:nvSpPr>
          <p:spPr bwMode="auto">
            <a:xfrm>
              <a:off x="5257" y="2994"/>
              <a:ext cx="97"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08" name="Rectangle 258" descr="20%"/>
            <p:cNvSpPr>
              <a:spLocks noChangeArrowheads="1"/>
            </p:cNvSpPr>
            <p:nvPr/>
          </p:nvSpPr>
          <p:spPr bwMode="auto">
            <a:xfrm>
              <a:off x="5148" y="2994"/>
              <a:ext cx="109"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09" name="Rectangle 259" descr="20%"/>
            <p:cNvSpPr>
              <a:spLocks noChangeArrowheads="1"/>
            </p:cNvSpPr>
            <p:nvPr/>
          </p:nvSpPr>
          <p:spPr bwMode="auto">
            <a:xfrm>
              <a:off x="5051" y="2994"/>
              <a:ext cx="97"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10" name="Rectangle 260" descr="20%"/>
            <p:cNvSpPr>
              <a:spLocks noChangeArrowheads="1"/>
            </p:cNvSpPr>
            <p:nvPr/>
          </p:nvSpPr>
          <p:spPr bwMode="auto">
            <a:xfrm>
              <a:off x="4953" y="2994"/>
              <a:ext cx="98"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11" name="Rectangle 261" descr="20%"/>
            <p:cNvSpPr>
              <a:spLocks noChangeArrowheads="1"/>
            </p:cNvSpPr>
            <p:nvPr/>
          </p:nvSpPr>
          <p:spPr bwMode="auto">
            <a:xfrm>
              <a:off x="4847" y="2994"/>
              <a:ext cx="106"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12" name="Rectangle 262"/>
            <p:cNvSpPr>
              <a:spLocks noChangeArrowheads="1"/>
            </p:cNvSpPr>
            <p:nvPr/>
          </p:nvSpPr>
          <p:spPr bwMode="auto">
            <a:xfrm>
              <a:off x="4746" y="3298"/>
              <a:ext cx="101" cy="10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13" name="Rectangle 263" descr="20%"/>
            <p:cNvSpPr>
              <a:spLocks noChangeArrowheads="1"/>
            </p:cNvSpPr>
            <p:nvPr/>
          </p:nvSpPr>
          <p:spPr bwMode="auto">
            <a:xfrm>
              <a:off x="4644" y="2994"/>
              <a:ext cx="102"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14" name="Rectangle 264"/>
            <p:cNvSpPr>
              <a:spLocks noChangeArrowheads="1"/>
            </p:cNvSpPr>
            <p:nvPr/>
          </p:nvSpPr>
          <p:spPr bwMode="auto">
            <a:xfrm>
              <a:off x="5555" y="2995"/>
              <a:ext cx="101" cy="10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15" name="Rectangle 265" descr="20%"/>
            <p:cNvSpPr>
              <a:spLocks noChangeArrowheads="1"/>
            </p:cNvSpPr>
            <p:nvPr/>
          </p:nvSpPr>
          <p:spPr bwMode="auto">
            <a:xfrm>
              <a:off x="5453" y="2891"/>
              <a:ext cx="102"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16" name="Rectangle 266" descr="20%"/>
            <p:cNvSpPr>
              <a:spLocks noChangeArrowheads="1"/>
            </p:cNvSpPr>
            <p:nvPr/>
          </p:nvSpPr>
          <p:spPr bwMode="auto">
            <a:xfrm>
              <a:off x="5354" y="2891"/>
              <a:ext cx="99"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17" name="Rectangle 267" descr="20%"/>
            <p:cNvSpPr>
              <a:spLocks noChangeArrowheads="1"/>
            </p:cNvSpPr>
            <p:nvPr/>
          </p:nvSpPr>
          <p:spPr bwMode="auto">
            <a:xfrm>
              <a:off x="5257" y="2891"/>
              <a:ext cx="97"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18" name="Rectangle 268" descr="20%"/>
            <p:cNvSpPr>
              <a:spLocks noChangeArrowheads="1"/>
            </p:cNvSpPr>
            <p:nvPr/>
          </p:nvSpPr>
          <p:spPr bwMode="auto">
            <a:xfrm>
              <a:off x="5148" y="2891"/>
              <a:ext cx="109"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19" name="Rectangle 269" descr="20%"/>
            <p:cNvSpPr>
              <a:spLocks noChangeArrowheads="1"/>
            </p:cNvSpPr>
            <p:nvPr/>
          </p:nvSpPr>
          <p:spPr bwMode="auto">
            <a:xfrm>
              <a:off x="5051" y="2891"/>
              <a:ext cx="97"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20" name="Rectangle 270" descr="20%"/>
            <p:cNvSpPr>
              <a:spLocks noChangeArrowheads="1"/>
            </p:cNvSpPr>
            <p:nvPr/>
          </p:nvSpPr>
          <p:spPr bwMode="auto">
            <a:xfrm>
              <a:off x="4953" y="2891"/>
              <a:ext cx="98"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21" name="Rectangle 271"/>
            <p:cNvSpPr>
              <a:spLocks noChangeArrowheads="1"/>
            </p:cNvSpPr>
            <p:nvPr/>
          </p:nvSpPr>
          <p:spPr bwMode="auto">
            <a:xfrm>
              <a:off x="4847" y="2579"/>
              <a:ext cx="106" cy="10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solidFill>
                  <a:schemeClr val="hlink"/>
                </a:solidFill>
              </a:endParaRPr>
            </a:p>
          </p:txBody>
        </p:sp>
        <p:sp>
          <p:nvSpPr>
            <p:cNvPr id="222" name="Rectangle 272" descr="20%"/>
            <p:cNvSpPr>
              <a:spLocks noChangeArrowheads="1"/>
            </p:cNvSpPr>
            <p:nvPr/>
          </p:nvSpPr>
          <p:spPr bwMode="auto">
            <a:xfrm>
              <a:off x="4746" y="2891"/>
              <a:ext cx="101"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23" name="Rectangle 273" descr="20%"/>
            <p:cNvSpPr>
              <a:spLocks noChangeArrowheads="1"/>
            </p:cNvSpPr>
            <p:nvPr/>
          </p:nvSpPr>
          <p:spPr bwMode="auto">
            <a:xfrm>
              <a:off x="4644" y="2891"/>
              <a:ext cx="102"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24" name="Rectangle 274" descr="20%"/>
            <p:cNvSpPr>
              <a:spLocks noChangeArrowheads="1"/>
            </p:cNvSpPr>
            <p:nvPr/>
          </p:nvSpPr>
          <p:spPr bwMode="auto">
            <a:xfrm>
              <a:off x="5555" y="2789"/>
              <a:ext cx="101"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25" name="Rectangle 275"/>
            <p:cNvSpPr>
              <a:spLocks noChangeArrowheads="1"/>
            </p:cNvSpPr>
            <p:nvPr/>
          </p:nvSpPr>
          <p:spPr bwMode="auto">
            <a:xfrm>
              <a:off x="5453" y="2481"/>
              <a:ext cx="102" cy="10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26" name="Rectangle 276"/>
            <p:cNvSpPr>
              <a:spLocks noChangeArrowheads="1"/>
            </p:cNvSpPr>
            <p:nvPr/>
          </p:nvSpPr>
          <p:spPr bwMode="auto">
            <a:xfrm>
              <a:off x="5354" y="3201"/>
              <a:ext cx="99" cy="10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27" name="Rectangle 277" descr="20%"/>
            <p:cNvSpPr>
              <a:spLocks noChangeArrowheads="1"/>
            </p:cNvSpPr>
            <p:nvPr/>
          </p:nvSpPr>
          <p:spPr bwMode="auto">
            <a:xfrm>
              <a:off x="5257" y="2789"/>
              <a:ext cx="97"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28" name="Rectangle 278" descr="20%"/>
            <p:cNvSpPr>
              <a:spLocks noChangeArrowheads="1"/>
            </p:cNvSpPr>
            <p:nvPr/>
          </p:nvSpPr>
          <p:spPr bwMode="auto">
            <a:xfrm>
              <a:off x="5148" y="2789"/>
              <a:ext cx="109"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29" name="Rectangle 279"/>
            <p:cNvSpPr>
              <a:spLocks noChangeArrowheads="1"/>
            </p:cNvSpPr>
            <p:nvPr/>
          </p:nvSpPr>
          <p:spPr bwMode="auto">
            <a:xfrm>
              <a:off x="5051" y="2481"/>
              <a:ext cx="97" cy="10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30" name="Rectangle 280" descr="50%"/>
            <p:cNvSpPr>
              <a:spLocks noChangeArrowheads="1"/>
            </p:cNvSpPr>
            <p:nvPr/>
          </p:nvSpPr>
          <p:spPr bwMode="auto">
            <a:xfrm>
              <a:off x="4953" y="2789"/>
              <a:ext cx="98" cy="102"/>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31" name="Rectangle 281" descr="20%"/>
            <p:cNvSpPr>
              <a:spLocks noChangeArrowheads="1"/>
            </p:cNvSpPr>
            <p:nvPr/>
          </p:nvSpPr>
          <p:spPr bwMode="auto">
            <a:xfrm>
              <a:off x="4847" y="2789"/>
              <a:ext cx="106"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32" name="Rectangle 282" descr="20%"/>
            <p:cNvSpPr>
              <a:spLocks noChangeArrowheads="1"/>
            </p:cNvSpPr>
            <p:nvPr/>
          </p:nvSpPr>
          <p:spPr bwMode="auto">
            <a:xfrm>
              <a:off x="4746" y="2789"/>
              <a:ext cx="101"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33" name="Rectangle 283" descr="20%"/>
            <p:cNvSpPr>
              <a:spLocks noChangeArrowheads="1"/>
            </p:cNvSpPr>
            <p:nvPr/>
          </p:nvSpPr>
          <p:spPr bwMode="auto">
            <a:xfrm>
              <a:off x="4644" y="2789"/>
              <a:ext cx="102"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34" name="Rectangle 284" descr="20%"/>
            <p:cNvSpPr>
              <a:spLocks noChangeArrowheads="1"/>
            </p:cNvSpPr>
            <p:nvPr/>
          </p:nvSpPr>
          <p:spPr bwMode="auto">
            <a:xfrm>
              <a:off x="5555" y="2686"/>
              <a:ext cx="101"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35" name="Rectangle 285" descr="20%"/>
            <p:cNvSpPr>
              <a:spLocks noChangeArrowheads="1"/>
            </p:cNvSpPr>
            <p:nvPr/>
          </p:nvSpPr>
          <p:spPr bwMode="auto">
            <a:xfrm>
              <a:off x="5453" y="2686"/>
              <a:ext cx="102"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36" name="Rectangle 286" descr="20%"/>
            <p:cNvSpPr>
              <a:spLocks noChangeArrowheads="1"/>
            </p:cNvSpPr>
            <p:nvPr/>
          </p:nvSpPr>
          <p:spPr bwMode="auto">
            <a:xfrm>
              <a:off x="5354" y="2686"/>
              <a:ext cx="99"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37" name="Rectangle 287"/>
            <p:cNvSpPr>
              <a:spLocks noChangeArrowheads="1"/>
            </p:cNvSpPr>
            <p:nvPr/>
          </p:nvSpPr>
          <p:spPr bwMode="auto">
            <a:xfrm>
              <a:off x="5353" y="2686"/>
              <a:ext cx="97" cy="10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38" name="Rectangle 288"/>
            <p:cNvSpPr>
              <a:spLocks noChangeArrowheads="1"/>
            </p:cNvSpPr>
            <p:nvPr/>
          </p:nvSpPr>
          <p:spPr bwMode="auto">
            <a:xfrm>
              <a:off x="5148" y="2894"/>
              <a:ext cx="109" cy="10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39" name="Rectangle 289" descr="20%"/>
            <p:cNvSpPr>
              <a:spLocks noChangeArrowheads="1"/>
            </p:cNvSpPr>
            <p:nvPr/>
          </p:nvSpPr>
          <p:spPr bwMode="auto">
            <a:xfrm>
              <a:off x="5051" y="2686"/>
              <a:ext cx="97"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40" name="Rectangle 290" descr="20%"/>
            <p:cNvSpPr>
              <a:spLocks noChangeArrowheads="1"/>
            </p:cNvSpPr>
            <p:nvPr/>
          </p:nvSpPr>
          <p:spPr bwMode="auto">
            <a:xfrm>
              <a:off x="4953" y="2686"/>
              <a:ext cx="98"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41" name="Rectangle 291" descr="20%"/>
            <p:cNvSpPr>
              <a:spLocks noChangeArrowheads="1"/>
            </p:cNvSpPr>
            <p:nvPr/>
          </p:nvSpPr>
          <p:spPr bwMode="auto">
            <a:xfrm>
              <a:off x="4847" y="2686"/>
              <a:ext cx="106"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42" name="Rectangle 292" descr="20%"/>
            <p:cNvSpPr>
              <a:spLocks noChangeArrowheads="1"/>
            </p:cNvSpPr>
            <p:nvPr/>
          </p:nvSpPr>
          <p:spPr bwMode="auto">
            <a:xfrm>
              <a:off x="4746" y="2686"/>
              <a:ext cx="101"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43" name="Rectangle 293" descr="20%"/>
            <p:cNvSpPr>
              <a:spLocks noChangeArrowheads="1"/>
            </p:cNvSpPr>
            <p:nvPr/>
          </p:nvSpPr>
          <p:spPr bwMode="auto">
            <a:xfrm>
              <a:off x="4644" y="2686"/>
              <a:ext cx="102"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44" name="Rectangle 294" descr="20%"/>
            <p:cNvSpPr>
              <a:spLocks noChangeArrowheads="1"/>
            </p:cNvSpPr>
            <p:nvPr/>
          </p:nvSpPr>
          <p:spPr bwMode="auto">
            <a:xfrm>
              <a:off x="5555" y="2584"/>
              <a:ext cx="101"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45" name="Rectangle 295" descr="20%"/>
            <p:cNvSpPr>
              <a:spLocks noChangeArrowheads="1"/>
            </p:cNvSpPr>
            <p:nvPr/>
          </p:nvSpPr>
          <p:spPr bwMode="auto">
            <a:xfrm>
              <a:off x="5453" y="2584"/>
              <a:ext cx="102"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46" name="Rectangle 296" descr="20%"/>
            <p:cNvSpPr>
              <a:spLocks noChangeArrowheads="1"/>
            </p:cNvSpPr>
            <p:nvPr/>
          </p:nvSpPr>
          <p:spPr bwMode="auto">
            <a:xfrm>
              <a:off x="5354" y="2584"/>
              <a:ext cx="99"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47" name="Rectangle 297" descr="20%"/>
            <p:cNvSpPr>
              <a:spLocks noChangeArrowheads="1"/>
            </p:cNvSpPr>
            <p:nvPr/>
          </p:nvSpPr>
          <p:spPr bwMode="auto">
            <a:xfrm>
              <a:off x="5257" y="2584"/>
              <a:ext cx="97"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48" name="Rectangle 298" descr="20%"/>
            <p:cNvSpPr>
              <a:spLocks noChangeArrowheads="1"/>
            </p:cNvSpPr>
            <p:nvPr/>
          </p:nvSpPr>
          <p:spPr bwMode="auto">
            <a:xfrm>
              <a:off x="5148" y="2584"/>
              <a:ext cx="109"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49" name="Rectangle 299" descr="20%"/>
            <p:cNvSpPr>
              <a:spLocks noChangeArrowheads="1"/>
            </p:cNvSpPr>
            <p:nvPr/>
          </p:nvSpPr>
          <p:spPr bwMode="auto">
            <a:xfrm>
              <a:off x="5051" y="2584"/>
              <a:ext cx="97"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50" name="Rectangle 300" descr="20%"/>
            <p:cNvSpPr>
              <a:spLocks noChangeArrowheads="1"/>
            </p:cNvSpPr>
            <p:nvPr/>
          </p:nvSpPr>
          <p:spPr bwMode="auto">
            <a:xfrm>
              <a:off x="4953" y="2584"/>
              <a:ext cx="98"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51" name="Rectangle 301" descr="20%"/>
            <p:cNvSpPr>
              <a:spLocks noChangeArrowheads="1"/>
            </p:cNvSpPr>
            <p:nvPr/>
          </p:nvSpPr>
          <p:spPr bwMode="auto">
            <a:xfrm>
              <a:off x="4847" y="2584"/>
              <a:ext cx="106"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52" name="Rectangle 302" descr="50%"/>
            <p:cNvSpPr>
              <a:spLocks noChangeArrowheads="1"/>
            </p:cNvSpPr>
            <p:nvPr/>
          </p:nvSpPr>
          <p:spPr bwMode="auto">
            <a:xfrm>
              <a:off x="4746" y="2584"/>
              <a:ext cx="101" cy="102"/>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53" name="Rectangle 303" descr="20%"/>
            <p:cNvSpPr>
              <a:spLocks noChangeArrowheads="1"/>
            </p:cNvSpPr>
            <p:nvPr/>
          </p:nvSpPr>
          <p:spPr bwMode="auto">
            <a:xfrm>
              <a:off x="4644" y="2584"/>
              <a:ext cx="102"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54" name="Rectangle 304" descr="20%"/>
            <p:cNvSpPr>
              <a:spLocks noChangeArrowheads="1"/>
            </p:cNvSpPr>
            <p:nvPr/>
          </p:nvSpPr>
          <p:spPr bwMode="auto">
            <a:xfrm>
              <a:off x="5555" y="2481"/>
              <a:ext cx="101"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55" name="Rectangle 305" descr="20%"/>
            <p:cNvSpPr>
              <a:spLocks noChangeArrowheads="1"/>
            </p:cNvSpPr>
            <p:nvPr/>
          </p:nvSpPr>
          <p:spPr bwMode="auto">
            <a:xfrm>
              <a:off x="5453" y="2481"/>
              <a:ext cx="102"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56" name="Rectangle 306" descr="20%"/>
            <p:cNvSpPr>
              <a:spLocks noChangeArrowheads="1"/>
            </p:cNvSpPr>
            <p:nvPr/>
          </p:nvSpPr>
          <p:spPr bwMode="auto">
            <a:xfrm>
              <a:off x="5354" y="2481"/>
              <a:ext cx="99"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57" name="Rectangle 307" descr="20%"/>
            <p:cNvSpPr>
              <a:spLocks noChangeArrowheads="1"/>
            </p:cNvSpPr>
            <p:nvPr/>
          </p:nvSpPr>
          <p:spPr bwMode="auto">
            <a:xfrm>
              <a:off x="5257" y="2481"/>
              <a:ext cx="97"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58" name="Rectangle 308" descr="20%"/>
            <p:cNvSpPr>
              <a:spLocks noChangeArrowheads="1"/>
            </p:cNvSpPr>
            <p:nvPr/>
          </p:nvSpPr>
          <p:spPr bwMode="auto">
            <a:xfrm>
              <a:off x="5148" y="2481"/>
              <a:ext cx="109"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59" name="Rectangle 309" descr="20%"/>
            <p:cNvSpPr>
              <a:spLocks noChangeArrowheads="1"/>
            </p:cNvSpPr>
            <p:nvPr/>
          </p:nvSpPr>
          <p:spPr bwMode="auto">
            <a:xfrm>
              <a:off x="5051" y="2481"/>
              <a:ext cx="97"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60" name="Rectangle 310" descr="20%"/>
            <p:cNvSpPr>
              <a:spLocks noChangeArrowheads="1"/>
            </p:cNvSpPr>
            <p:nvPr/>
          </p:nvSpPr>
          <p:spPr bwMode="auto">
            <a:xfrm>
              <a:off x="4953" y="2481"/>
              <a:ext cx="98"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61" name="Rectangle 311" descr="20%"/>
            <p:cNvSpPr>
              <a:spLocks noChangeArrowheads="1"/>
            </p:cNvSpPr>
            <p:nvPr/>
          </p:nvSpPr>
          <p:spPr bwMode="auto">
            <a:xfrm>
              <a:off x="4847" y="2481"/>
              <a:ext cx="106"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62" name="Rectangle 312" descr="20%"/>
            <p:cNvSpPr>
              <a:spLocks noChangeArrowheads="1"/>
            </p:cNvSpPr>
            <p:nvPr/>
          </p:nvSpPr>
          <p:spPr bwMode="auto">
            <a:xfrm>
              <a:off x="4746" y="2481"/>
              <a:ext cx="101"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63" name="Rectangle 313" descr="20%"/>
            <p:cNvSpPr>
              <a:spLocks noChangeArrowheads="1"/>
            </p:cNvSpPr>
            <p:nvPr/>
          </p:nvSpPr>
          <p:spPr bwMode="auto">
            <a:xfrm>
              <a:off x="4644" y="2481"/>
              <a:ext cx="102" cy="10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64" name="Rectangle 314" descr="20%"/>
            <p:cNvSpPr>
              <a:spLocks noChangeArrowheads="1"/>
            </p:cNvSpPr>
            <p:nvPr/>
          </p:nvSpPr>
          <p:spPr bwMode="auto">
            <a:xfrm>
              <a:off x="5555" y="2379"/>
              <a:ext cx="101"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65" name="Rectangle 315" descr="20%"/>
            <p:cNvSpPr>
              <a:spLocks noChangeArrowheads="1"/>
            </p:cNvSpPr>
            <p:nvPr/>
          </p:nvSpPr>
          <p:spPr bwMode="auto">
            <a:xfrm>
              <a:off x="5453" y="2379"/>
              <a:ext cx="102"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66" name="Rectangle 316" descr="20%"/>
            <p:cNvSpPr>
              <a:spLocks noChangeArrowheads="1"/>
            </p:cNvSpPr>
            <p:nvPr/>
          </p:nvSpPr>
          <p:spPr bwMode="auto">
            <a:xfrm>
              <a:off x="5354" y="2379"/>
              <a:ext cx="99"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67" name="Rectangle 317" descr="20%"/>
            <p:cNvSpPr>
              <a:spLocks noChangeArrowheads="1"/>
            </p:cNvSpPr>
            <p:nvPr/>
          </p:nvSpPr>
          <p:spPr bwMode="auto">
            <a:xfrm>
              <a:off x="5257" y="2379"/>
              <a:ext cx="97"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68" name="Rectangle 318" descr="20%"/>
            <p:cNvSpPr>
              <a:spLocks noChangeArrowheads="1"/>
            </p:cNvSpPr>
            <p:nvPr/>
          </p:nvSpPr>
          <p:spPr bwMode="auto">
            <a:xfrm>
              <a:off x="5148" y="2379"/>
              <a:ext cx="109"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69" name="Rectangle 319" descr="20%"/>
            <p:cNvSpPr>
              <a:spLocks noChangeArrowheads="1"/>
            </p:cNvSpPr>
            <p:nvPr/>
          </p:nvSpPr>
          <p:spPr bwMode="auto">
            <a:xfrm>
              <a:off x="5051" y="2379"/>
              <a:ext cx="97"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70" name="Rectangle 320" descr="20%"/>
            <p:cNvSpPr>
              <a:spLocks noChangeArrowheads="1"/>
            </p:cNvSpPr>
            <p:nvPr/>
          </p:nvSpPr>
          <p:spPr bwMode="auto">
            <a:xfrm>
              <a:off x="4953" y="2379"/>
              <a:ext cx="98"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71" name="Rectangle 321" descr="20%"/>
            <p:cNvSpPr>
              <a:spLocks noChangeArrowheads="1"/>
            </p:cNvSpPr>
            <p:nvPr/>
          </p:nvSpPr>
          <p:spPr bwMode="auto">
            <a:xfrm>
              <a:off x="4847" y="2379"/>
              <a:ext cx="106"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72" name="Rectangle 322" descr="20%"/>
            <p:cNvSpPr>
              <a:spLocks noChangeArrowheads="1"/>
            </p:cNvSpPr>
            <p:nvPr/>
          </p:nvSpPr>
          <p:spPr bwMode="auto">
            <a:xfrm>
              <a:off x="4746" y="2379"/>
              <a:ext cx="101"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73" name="Rectangle 323" descr="20%"/>
            <p:cNvSpPr>
              <a:spLocks noChangeArrowheads="1"/>
            </p:cNvSpPr>
            <p:nvPr/>
          </p:nvSpPr>
          <p:spPr bwMode="auto">
            <a:xfrm>
              <a:off x="4644" y="2379"/>
              <a:ext cx="102" cy="10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74" name="Line 324"/>
            <p:cNvSpPr>
              <a:spLocks noChangeShapeType="1"/>
            </p:cNvSpPr>
            <p:nvPr/>
          </p:nvSpPr>
          <p:spPr bwMode="auto">
            <a:xfrm>
              <a:off x="4644" y="2379"/>
              <a:ext cx="1012"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75" name="Line 325"/>
            <p:cNvSpPr>
              <a:spLocks noChangeShapeType="1"/>
            </p:cNvSpPr>
            <p:nvPr/>
          </p:nvSpPr>
          <p:spPr bwMode="auto">
            <a:xfrm>
              <a:off x="4644" y="2481"/>
              <a:ext cx="101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76" name="Line 326"/>
            <p:cNvSpPr>
              <a:spLocks noChangeShapeType="1"/>
            </p:cNvSpPr>
            <p:nvPr/>
          </p:nvSpPr>
          <p:spPr bwMode="auto">
            <a:xfrm>
              <a:off x="4644" y="2584"/>
              <a:ext cx="101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77" name="Line 327"/>
            <p:cNvSpPr>
              <a:spLocks noChangeShapeType="1"/>
            </p:cNvSpPr>
            <p:nvPr/>
          </p:nvSpPr>
          <p:spPr bwMode="auto">
            <a:xfrm>
              <a:off x="4644" y="2686"/>
              <a:ext cx="101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78" name="Line 328"/>
            <p:cNvSpPr>
              <a:spLocks noChangeShapeType="1"/>
            </p:cNvSpPr>
            <p:nvPr/>
          </p:nvSpPr>
          <p:spPr bwMode="auto">
            <a:xfrm>
              <a:off x="4644" y="2789"/>
              <a:ext cx="101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79" name="Line 329"/>
            <p:cNvSpPr>
              <a:spLocks noChangeShapeType="1"/>
            </p:cNvSpPr>
            <p:nvPr/>
          </p:nvSpPr>
          <p:spPr bwMode="auto">
            <a:xfrm>
              <a:off x="4644" y="2891"/>
              <a:ext cx="101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80" name="Line 330"/>
            <p:cNvSpPr>
              <a:spLocks noChangeShapeType="1"/>
            </p:cNvSpPr>
            <p:nvPr/>
          </p:nvSpPr>
          <p:spPr bwMode="auto">
            <a:xfrm>
              <a:off x="4644" y="2994"/>
              <a:ext cx="101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81" name="Line 331"/>
            <p:cNvSpPr>
              <a:spLocks noChangeShapeType="1"/>
            </p:cNvSpPr>
            <p:nvPr/>
          </p:nvSpPr>
          <p:spPr bwMode="auto">
            <a:xfrm>
              <a:off x="4644" y="3096"/>
              <a:ext cx="101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82" name="Line 332"/>
            <p:cNvSpPr>
              <a:spLocks noChangeShapeType="1"/>
            </p:cNvSpPr>
            <p:nvPr/>
          </p:nvSpPr>
          <p:spPr bwMode="auto">
            <a:xfrm>
              <a:off x="4644" y="3199"/>
              <a:ext cx="101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83" name="Line 333"/>
            <p:cNvSpPr>
              <a:spLocks noChangeShapeType="1"/>
            </p:cNvSpPr>
            <p:nvPr/>
          </p:nvSpPr>
          <p:spPr bwMode="auto">
            <a:xfrm>
              <a:off x="4644" y="3301"/>
              <a:ext cx="101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84" name="Line 334"/>
            <p:cNvSpPr>
              <a:spLocks noChangeShapeType="1"/>
            </p:cNvSpPr>
            <p:nvPr/>
          </p:nvSpPr>
          <p:spPr bwMode="auto">
            <a:xfrm>
              <a:off x="4644" y="3404"/>
              <a:ext cx="1012"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85" name="Line 335"/>
            <p:cNvSpPr>
              <a:spLocks noChangeShapeType="1"/>
            </p:cNvSpPr>
            <p:nvPr/>
          </p:nvSpPr>
          <p:spPr bwMode="auto">
            <a:xfrm>
              <a:off x="4644" y="2379"/>
              <a:ext cx="0" cy="1025"/>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86" name="Line 336"/>
            <p:cNvSpPr>
              <a:spLocks noChangeShapeType="1"/>
            </p:cNvSpPr>
            <p:nvPr/>
          </p:nvSpPr>
          <p:spPr bwMode="auto">
            <a:xfrm>
              <a:off x="4746" y="2379"/>
              <a:ext cx="0" cy="1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87" name="Line 337"/>
            <p:cNvSpPr>
              <a:spLocks noChangeShapeType="1"/>
            </p:cNvSpPr>
            <p:nvPr/>
          </p:nvSpPr>
          <p:spPr bwMode="auto">
            <a:xfrm>
              <a:off x="4847" y="2379"/>
              <a:ext cx="0" cy="1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88" name="Line 338"/>
            <p:cNvSpPr>
              <a:spLocks noChangeShapeType="1"/>
            </p:cNvSpPr>
            <p:nvPr/>
          </p:nvSpPr>
          <p:spPr bwMode="auto">
            <a:xfrm>
              <a:off x="4953" y="2379"/>
              <a:ext cx="0" cy="1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89" name="Line 339"/>
            <p:cNvSpPr>
              <a:spLocks noChangeShapeType="1"/>
            </p:cNvSpPr>
            <p:nvPr/>
          </p:nvSpPr>
          <p:spPr bwMode="auto">
            <a:xfrm>
              <a:off x="5051" y="2379"/>
              <a:ext cx="0" cy="1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90" name="Line 340"/>
            <p:cNvSpPr>
              <a:spLocks noChangeShapeType="1"/>
            </p:cNvSpPr>
            <p:nvPr/>
          </p:nvSpPr>
          <p:spPr bwMode="auto">
            <a:xfrm>
              <a:off x="5148" y="2379"/>
              <a:ext cx="0" cy="1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91" name="Line 341"/>
            <p:cNvSpPr>
              <a:spLocks noChangeShapeType="1"/>
            </p:cNvSpPr>
            <p:nvPr/>
          </p:nvSpPr>
          <p:spPr bwMode="auto">
            <a:xfrm>
              <a:off x="5257" y="2379"/>
              <a:ext cx="0" cy="1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92" name="Line 342"/>
            <p:cNvSpPr>
              <a:spLocks noChangeShapeType="1"/>
            </p:cNvSpPr>
            <p:nvPr/>
          </p:nvSpPr>
          <p:spPr bwMode="auto">
            <a:xfrm>
              <a:off x="5354" y="2379"/>
              <a:ext cx="0" cy="1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93" name="Line 343"/>
            <p:cNvSpPr>
              <a:spLocks noChangeShapeType="1"/>
            </p:cNvSpPr>
            <p:nvPr/>
          </p:nvSpPr>
          <p:spPr bwMode="auto">
            <a:xfrm>
              <a:off x="5453" y="2379"/>
              <a:ext cx="0" cy="1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94" name="Line 344"/>
            <p:cNvSpPr>
              <a:spLocks noChangeShapeType="1"/>
            </p:cNvSpPr>
            <p:nvPr/>
          </p:nvSpPr>
          <p:spPr bwMode="auto">
            <a:xfrm>
              <a:off x="5555" y="2379"/>
              <a:ext cx="0" cy="1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95" name="Line 345"/>
            <p:cNvSpPr>
              <a:spLocks noChangeShapeType="1"/>
            </p:cNvSpPr>
            <p:nvPr/>
          </p:nvSpPr>
          <p:spPr bwMode="auto">
            <a:xfrm>
              <a:off x="5656" y="2379"/>
              <a:ext cx="0" cy="1025"/>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296" name="Text Box 346" descr="20%"/>
            <p:cNvSpPr txBox="1">
              <a:spLocks noChangeArrowheads="1"/>
            </p:cNvSpPr>
            <p:nvPr/>
          </p:nvSpPr>
          <p:spPr bwMode="auto">
            <a:xfrm>
              <a:off x="5089" y="3367"/>
              <a:ext cx="202" cy="25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2000" b="1" i="1">
                  <a:solidFill>
                    <a:schemeClr val="accent2"/>
                  </a:solidFill>
                  <a:latin typeface="Times New Roman" charset="0"/>
                </a:rPr>
                <a:t>t</a:t>
              </a:r>
            </a:p>
          </p:txBody>
        </p:sp>
        <p:sp>
          <p:nvSpPr>
            <p:cNvPr id="297" name="Text Box 347" descr="20%"/>
            <p:cNvSpPr txBox="1">
              <a:spLocks noChangeArrowheads="1"/>
            </p:cNvSpPr>
            <p:nvPr/>
          </p:nvSpPr>
          <p:spPr bwMode="auto">
            <a:xfrm>
              <a:off x="4440" y="2780"/>
              <a:ext cx="203" cy="252"/>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2000" b="1" i="1">
                  <a:solidFill>
                    <a:schemeClr val="accent2"/>
                  </a:solidFill>
                  <a:latin typeface="Times New Roman" charset="0"/>
                </a:rPr>
                <a:t>f</a:t>
              </a:r>
            </a:p>
          </p:txBody>
        </p:sp>
      </p:grpSp>
      <p:sp>
        <p:nvSpPr>
          <p:cNvPr id="301" name="Rectángulo 300"/>
          <p:cNvSpPr/>
          <p:nvPr/>
        </p:nvSpPr>
        <p:spPr>
          <a:xfrm>
            <a:off x="1277888" y="1799421"/>
            <a:ext cx="6102424" cy="369332"/>
          </a:xfrm>
          <a:prstGeom prst="rect">
            <a:avLst/>
          </a:prstGeom>
        </p:spPr>
        <p:txBody>
          <a:bodyPr wrap="square">
            <a:spAutoFit/>
          </a:bodyPr>
          <a:lstStyle/>
          <a:p>
            <a:pPr algn="l">
              <a:buNone/>
            </a:pPr>
            <a:r>
              <a:rPr lang="en-US" sz="1800" dirty="0">
                <a:ea typeface="Batang" charset="0"/>
                <a:cs typeface="Batang" charset="0"/>
              </a:rPr>
              <a:t>Break up data (</a:t>
            </a:r>
            <a:r>
              <a:rPr lang="en-US" sz="1800" i="1" dirty="0">
                <a:ea typeface="Batang" charset="0"/>
                <a:cs typeface="Batang" charset="0"/>
              </a:rPr>
              <a:t>x(t) </a:t>
            </a:r>
            <a:r>
              <a:rPr lang="en-US" sz="1800" i="1" dirty="0" err="1">
                <a:ea typeface="Batang" charset="0"/>
                <a:cs typeface="Batang" charset="0"/>
              </a:rPr>
              <a:t>vs</a:t>
            </a:r>
            <a:r>
              <a:rPr lang="en-US" sz="1800" i="1" dirty="0">
                <a:ea typeface="Batang" charset="0"/>
                <a:cs typeface="Batang" charset="0"/>
              </a:rPr>
              <a:t> t</a:t>
            </a:r>
            <a:r>
              <a:rPr lang="en-US" sz="1800" dirty="0">
                <a:ea typeface="Batang" charset="0"/>
                <a:cs typeface="Batang" charset="0"/>
              </a:rPr>
              <a:t>) into segments</a:t>
            </a:r>
            <a:endParaRPr lang="es-ES" sz="1800" dirty="0"/>
          </a:p>
        </p:txBody>
      </p:sp>
      <p:sp>
        <p:nvSpPr>
          <p:cNvPr id="302" name="Rectángulo 301"/>
          <p:cNvSpPr/>
          <p:nvPr/>
        </p:nvSpPr>
        <p:spPr>
          <a:xfrm>
            <a:off x="1259632" y="3091790"/>
            <a:ext cx="7200800" cy="646331"/>
          </a:xfrm>
          <a:prstGeom prst="rect">
            <a:avLst/>
          </a:prstGeom>
        </p:spPr>
        <p:txBody>
          <a:bodyPr wrap="square">
            <a:spAutoFit/>
          </a:bodyPr>
          <a:lstStyle/>
          <a:p>
            <a:pPr algn="l">
              <a:buNone/>
            </a:pPr>
            <a:r>
              <a:rPr lang="en-US" sz="1800" dirty="0">
                <a:ea typeface="Batang" charset="0"/>
                <a:cs typeface="Batang" charset="0"/>
              </a:rPr>
              <a:t>Take the FT of each segment and calculate the corresponding normalized power in each case </a:t>
            </a:r>
            <a:r>
              <a:rPr lang="en-US" sz="1800" dirty="0">
                <a:latin typeface="Batang" charset="0"/>
                <a:ea typeface="Batang" charset="0"/>
                <a:cs typeface="Batang" charset="0"/>
              </a:rPr>
              <a:t>(</a:t>
            </a:r>
            <a:r>
              <a:rPr lang="en-US" sz="1800" i="1" dirty="0">
                <a:latin typeface="Batang" charset="0"/>
                <a:ea typeface="Batang" charset="0"/>
                <a:cs typeface="Batang" charset="0"/>
                <a:sym typeface="Symbol" charset="0"/>
              </a:rPr>
              <a:t></a:t>
            </a:r>
            <a:r>
              <a:rPr lang="en-US" sz="1800" i="1" baseline="-25000" dirty="0">
                <a:latin typeface="Batang" charset="0"/>
                <a:ea typeface="Batang" charset="0"/>
                <a:cs typeface="Batang" charset="0"/>
                <a:sym typeface="Symbol" charset="0"/>
              </a:rPr>
              <a:t>k </a:t>
            </a:r>
            <a:r>
              <a:rPr lang="en-US" sz="1800" dirty="0">
                <a:latin typeface="Batang" charset="0"/>
                <a:ea typeface="Batang" charset="0"/>
                <a:cs typeface="Batang" charset="0"/>
              </a:rPr>
              <a:t>)</a:t>
            </a:r>
            <a:endParaRPr lang="es-ES" sz="1800" dirty="0"/>
          </a:p>
        </p:txBody>
      </p:sp>
      <p:sp>
        <p:nvSpPr>
          <p:cNvPr id="298"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117</a:t>
            </a:fld>
            <a:endParaRPr lang="en-US" sz="1600" dirty="0">
              <a:latin typeface="+mn-lt"/>
            </a:endParaRPr>
          </a:p>
        </p:txBody>
      </p:sp>
    </p:spTree>
    <p:extLst>
      <p:ext uri="{BB962C8B-B14F-4D97-AF65-F5344CB8AC3E}">
        <p14:creationId xmlns:p14="http://schemas.microsoft.com/office/powerpoint/2010/main" val="14082316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616" y="692696"/>
            <a:ext cx="6400800" cy="649287"/>
          </a:xfrm>
        </p:spPr>
        <p:txBody>
          <a:bodyPr/>
          <a:lstStyle/>
          <a:p>
            <a:r>
              <a:rPr lang="en-US" dirty="0">
                <a:solidFill>
                  <a:schemeClr val="accent2"/>
                </a:solidFill>
              </a:rPr>
              <a:t>The Hough </a:t>
            </a:r>
            <a:r>
              <a:rPr lang="en-US" dirty="0" smtClean="0">
                <a:solidFill>
                  <a:schemeClr val="accent2"/>
                </a:solidFill>
              </a:rPr>
              <a:t>Transform</a:t>
            </a:r>
            <a:endParaRPr lang="es-ES" dirty="0"/>
          </a:p>
        </p:txBody>
      </p:sp>
      <p:sp>
        <p:nvSpPr>
          <p:cNvPr id="3" name="Text Box 252"/>
          <p:cNvSpPr txBox="1">
            <a:spLocks noChangeArrowheads="1"/>
          </p:cNvSpPr>
          <p:nvPr/>
        </p:nvSpPr>
        <p:spPr bwMode="auto">
          <a:xfrm>
            <a:off x="920676" y="4376068"/>
            <a:ext cx="73660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1400">
                <a:solidFill>
                  <a:schemeClr val="accent2"/>
                </a:solidFill>
              </a:rPr>
              <a:t> To improve the sensitivity of the Hough search, the number count can be incremented not just by a factor +1, but rather by a weight </a:t>
            </a:r>
            <a:r>
              <a:rPr lang="en-US" sz="1400" i="1">
                <a:solidFill>
                  <a:srgbClr val="FF0000"/>
                </a:solidFill>
                <a:latin typeface="Times New Roman" charset="0"/>
                <a:sym typeface="Symbol" charset="0"/>
              </a:rPr>
              <a:t></a:t>
            </a:r>
            <a:r>
              <a:rPr lang="en-US" sz="1400" i="1" baseline="-25000">
                <a:solidFill>
                  <a:srgbClr val="FF0000"/>
                </a:solidFill>
                <a:latin typeface="Times New Roman" charset="0"/>
                <a:sym typeface="Symbol" charset="0"/>
              </a:rPr>
              <a:t>i</a:t>
            </a:r>
            <a:r>
              <a:rPr lang="en-US">
                <a:sym typeface="Symbol" charset="0"/>
              </a:rPr>
              <a:t> </a:t>
            </a:r>
            <a:r>
              <a:rPr lang="en-US" sz="1400">
                <a:solidFill>
                  <a:schemeClr val="accent2"/>
                </a:solidFill>
              </a:rPr>
              <a:t>that depends on the response function of the detector and the noise floor estimate </a:t>
            </a:r>
            <a:r>
              <a:rPr lang="en-US" sz="1400">
                <a:solidFill>
                  <a:schemeClr val="accent2"/>
                </a:solidFill>
                <a:sym typeface="Symbol" charset="0"/>
              </a:rPr>
              <a:t> </a:t>
            </a:r>
            <a:r>
              <a:rPr lang="en-US" sz="1400">
                <a:solidFill>
                  <a:schemeClr val="hlink"/>
                </a:solidFill>
                <a:sym typeface="Symbol" charset="0"/>
              </a:rPr>
              <a:t>greater contribution at the more sensitive sky locations and from SFTs which have low noise. </a:t>
            </a:r>
          </a:p>
        </p:txBody>
      </p:sp>
      <p:sp>
        <p:nvSpPr>
          <p:cNvPr id="4" name="Text Box 250"/>
          <p:cNvSpPr txBox="1">
            <a:spLocks noChangeArrowheads="1"/>
          </p:cNvSpPr>
          <p:nvPr/>
        </p:nvSpPr>
        <p:spPr bwMode="auto">
          <a:xfrm>
            <a:off x="920676" y="5658768"/>
            <a:ext cx="736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1400">
                <a:solidFill>
                  <a:schemeClr val="accent2"/>
                </a:solidFill>
              </a:rPr>
              <a:t> The thresholds </a:t>
            </a:r>
            <a:r>
              <a:rPr lang="en-US" sz="1400">
                <a:solidFill>
                  <a:srgbClr val="FF0000"/>
                </a:solidFill>
                <a:latin typeface="Times New Roman" charset="0"/>
              </a:rPr>
              <a:t>n</a:t>
            </a:r>
            <a:r>
              <a:rPr lang="en-US" sz="1400" baseline="-25000">
                <a:solidFill>
                  <a:srgbClr val="FF0000"/>
                </a:solidFill>
                <a:latin typeface="Times New Roman" charset="0"/>
              </a:rPr>
              <a:t>0</a:t>
            </a:r>
            <a:r>
              <a:rPr lang="en-US" sz="1400">
                <a:solidFill>
                  <a:schemeClr val="accent2"/>
                </a:solidFill>
              </a:rPr>
              <a:t> and </a:t>
            </a:r>
            <a:r>
              <a:rPr lang="en-US" sz="1400" i="1">
                <a:solidFill>
                  <a:srgbClr val="FF0000"/>
                </a:solidFill>
                <a:latin typeface="Times New Roman" charset="0"/>
                <a:sym typeface="Symbol" charset="0"/>
              </a:rPr>
              <a:t></a:t>
            </a:r>
            <a:r>
              <a:rPr lang="en-US" sz="1400" i="1" baseline="-25000">
                <a:solidFill>
                  <a:srgbClr val="FF0000"/>
                </a:solidFill>
                <a:latin typeface="Times New Roman" charset="0"/>
                <a:sym typeface="Symbol" charset="0"/>
              </a:rPr>
              <a:t>th</a:t>
            </a:r>
            <a:r>
              <a:rPr lang="en-US" sz="1400">
                <a:solidFill>
                  <a:schemeClr val="accent2"/>
                </a:solidFill>
                <a:sym typeface="Symbol" charset="0"/>
              </a:rPr>
              <a:t> are chosen based on the Neyman – Pearson criterion of minimizing the </a:t>
            </a:r>
            <a:r>
              <a:rPr lang="en-US" sz="1400">
                <a:solidFill>
                  <a:schemeClr val="hlink"/>
                </a:solidFill>
                <a:sym typeface="Symbol" charset="0"/>
              </a:rPr>
              <a:t>false dismissal</a:t>
            </a:r>
            <a:r>
              <a:rPr lang="en-US" sz="1400" i="1">
                <a:solidFill>
                  <a:schemeClr val="hlink"/>
                </a:solidFill>
                <a:sym typeface="Symbol" charset="0"/>
              </a:rPr>
              <a:t> </a:t>
            </a:r>
            <a:r>
              <a:rPr lang="en-US" sz="1400">
                <a:solidFill>
                  <a:schemeClr val="accent2"/>
                </a:solidFill>
                <a:sym typeface="Symbol" charset="0"/>
              </a:rPr>
              <a:t>(i.e. maximize the detection probability) for a given value of </a:t>
            </a:r>
            <a:r>
              <a:rPr lang="en-US" sz="1400">
                <a:solidFill>
                  <a:schemeClr val="hlink"/>
                </a:solidFill>
                <a:sym typeface="Symbol" charset="0"/>
              </a:rPr>
              <a:t>false alarm</a:t>
            </a:r>
            <a:r>
              <a:rPr lang="en-US" sz="1400">
                <a:solidFill>
                  <a:schemeClr val="accent2"/>
                </a:solidFill>
                <a:sym typeface="Symbol" charset="0"/>
              </a:rPr>
              <a:t>. </a:t>
            </a:r>
          </a:p>
        </p:txBody>
      </p:sp>
      <p:sp>
        <p:nvSpPr>
          <p:cNvPr id="5" name="Rectangle 251"/>
          <p:cNvSpPr>
            <a:spLocks noChangeArrowheads="1"/>
          </p:cNvSpPr>
          <p:nvPr/>
        </p:nvSpPr>
        <p:spPr bwMode="auto">
          <a:xfrm>
            <a:off x="907976" y="4299868"/>
            <a:ext cx="7594600" cy="2247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a:p>
        </p:txBody>
      </p:sp>
      <p:sp>
        <p:nvSpPr>
          <p:cNvPr id="6" name="Text Box 21"/>
          <p:cNvSpPr txBox="1">
            <a:spLocks noChangeArrowheads="1"/>
          </p:cNvSpPr>
          <p:nvPr/>
        </p:nvSpPr>
        <p:spPr bwMode="auto">
          <a:xfrm>
            <a:off x="755576" y="1340768"/>
            <a:ext cx="7696200"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1800" dirty="0">
                <a:solidFill>
                  <a:schemeClr val="accent2"/>
                </a:solidFill>
                <a:cs typeface="Times New Roman" charset="0"/>
                <a:sym typeface="Symbol" charset="0"/>
              </a:rPr>
              <a:t> Procedure:</a:t>
            </a:r>
          </a:p>
        </p:txBody>
      </p:sp>
      <p:grpSp>
        <p:nvGrpSpPr>
          <p:cNvPr id="7" name="Group 22"/>
          <p:cNvGrpSpPr>
            <a:grpSpLocks/>
          </p:cNvGrpSpPr>
          <p:nvPr/>
        </p:nvGrpSpPr>
        <p:grpSpPr bwMode="auto">
          <a:xfrm>
            <a:off x="5056114" y="4355431"/>
            <a:ext cx="1930400" cy="1965325"/>
            <a:chOff x="-23" y="2523"/>
            <a:chExt cx="1440" cy="1619"/>
          </a:xfrm>
        </p:grpSpPr>
        <p:sp>
          <p:nvSpPr>
            <p:cNvPr id="8" name="Rectangle 23" descr="20%"/>
            <p:cNvSpPr>
              <a:spLocks noChangeArrowheads="1"/>
            </p:cNvSpPr>
            <p:nvPr/>
          </p:nvSpPr>
          <p:spPr bwMode="auto">
            <a:xfrm>
              <a:off x="1297" y="372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 name="Rectangle 24" descr="20%"/>
            <p:cNvSpPr>
              <a:spLocks noChangeArrowheads="1"/>
            </p:cNvSpPr>
            <p:nvPr/>
          </p:nvSpPr>
          <p:spPr bwMode="auto">
            <a:xfrm>
              <a:off x="1177" y="372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 name="Rectangle 25" descr="20%"/>
            <p:cNvSpPr>
              <a:spLocks noChangeArrowheads="1"/>
            </p:cNvSpPr>
            <p:nvPr/>
          </p:nvSpPr>
          <p:spPr bwMode="auto">
            <a:xfrm>
              <a:off x="1059" y="3729"/>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1" name="Rectangle 26" descr="20%"/>
            <p:cNvSpPr>
              <a:spLocks noChangeArrowheads="1"/>
            </p:cNvSpPr>
            <p:nvPr/>
          </p:nvSpPr>
          <p:spPr bwMode="auto">
            <a:xfrm>
              <a:off x="944" y="3729"/>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2" name="Rectangle 27" descr="20%"/>
            <p:cNvSpPr>
              <a:spLocks noChangeArrowheads="1"/>
            </p:cNvSpPr>
            <p:nvPr/>
          </p:nvSpPr>
          <p:spPr bwMode="auto">
            <a:xfrm>
              <a:off x="815" y="3729"/>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3" name="Rectangle 28" descr="20%"/>
            <p:cNvSpPr>
              <a:spLocks noChangeArrowheads="1"/>
            </p:cNvSpPr>
            <p:nvPr/>
          </p:nvSpPr>
          <p:spPr bwMode="auto">
            <a:xfrm>
              <a:off x="700" y="3729"/>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4" name="Rectangle 29" descr="20%"/>
            <p:cNvSpPr>
              <a:spLocks noChangeArrowheads="1"/>
            </p:cNvSpPr>
            <p:nvPr/>
          </p:nvSpPr>
          <p:spPr bwMode="auto">
            <a:xfrm>
              <a:off x="585" y="3729"/>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5" name="Rectangle 30" descr="20%"/>
            <p:cNvSpPr>
              <a:spLocks noChangeArrowheads="1"/>
            </p:cNvSpPr>
            <p:nvPr/>
          </p:nvSpPr>
          <p:spPr bwMode="auto">
            <a:xfrm>
              <a:off x="459" y="3729"/>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6" name="Rectangle 31" descr="20%"/>
            <p:cNvSpPr>
              <a:spLocks noChangeArrowheads="1"/>
            </p:cNvSpPr>
            <p:nvPr/>
          </p:nvSpPr>
          <p:spPr bwMode="auto">
            <a:xfrm>
              <a:off x="339" y="372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7" name="Rectangle 32" descr="20%"/>
            <p:cNvSpPr>
              <a:spLocks noChangeArrowheads="1"/>
            </p:cNvSpPr>
            <p:nvPr/>
          </p:nvSpPr>
          <p:spPr bwMode="auto">
            <a:xfrm>
              <a:off x="219" y="372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8" name="Rectangle 33" descr="20%"/>
            <p:cNvSpPr>
              <a:spLocks noChangeArrowheads="1"/>
            </p:cNvSpPr>
            <p:nvPr/>
          </p:nvSpPr>
          <p:spPr bwMode="auto">
            <a:xfrm>
              <a:off x="1297" y="359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9" name="Rectangle 34" descr="20%"/>
            <p:cNvSpPr>
              <a:spLocks noChangeArrowheads="1"/>
            </p:cNvSpPr>
            <p:nvPr/>
          </p:nvSpPr>
          <p:spPr bwMode="auto">
            <a:xfrm>
              <a:off x="1177" y="359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0" name="Rectangle 35" descr="20%"/>
            <p:cNvSpPr>
              <a:spLocks noChangeArrowheads="1"/>
            </p:cNvSpPr>
            <p:nvPr/>
          </p:nvSpPr>
          <p:spPr bwMode="auto">
            <a:xfrm>
              <a:off x="1059" y="3595"/>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1" name="Rectangle 36" descr="20%"/>
            <p:cNvSpPr>
              <a:spLocks noChangeArrowheads="1"/>
            </p:cNvSpPr>
            <p:nvPr/>
          </p:nvSpPr>
          <p:spPr bwMode="auto">
            <a:xfrm>
              <a:off x="944" y="3595"/>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2" name="Rectangle 37" descr="20%"/>
            <p:cNvSpPr>
              <a:spLocks noChangeArrowheads="1"/>
            </p:cNvSpPr>
            <p:nvPr/>
          </p:nvSpPr>
          <p:spPr bwMode="auto">
            <a:xfrm>
              <a:off x="815" y="3595"/>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3" name="Rectangle 38" descr="50%"/>
            <p:cNvSpPr>
              <a:spLocks noChangeArrowheads="1"/>
            </p:cNvSpPr>
            <p:nvPr/>
          </p:nvSpPr>
          <p:spPr bwMode="auto">
            <a:xfrm>
              <a:off x="700" y="3595"/>
              <a:ext cx="115" cy="134"/>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4" name="Rectangle 39" descr="20%"/>
            <p:cNvSpPr>
              <a:spLocks noChangeArrowheads="1"/>
            </p:cNvSpPr>
            <p:nvPr/>
          </p:nvSpPr>
          <p:spPr bwMode="auto">
            <a:xfrm>
              <a:off x="585" y="3595"/>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5" name="Rectangle 40" descr="20%"/>
            <p:cNvSpPr>
              <a:spLocks noChangeArrowheads="1"/>
            </p:cNvSpPr>
            <p:nvPr/>
          </p:nvSpPr>
          <p:spPr bwMode="auto">
            <a:xfrm>
              <a:off x="459" y="3595"/>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6" name="Rectangle 41" descr="20%"/>
            <p:cNvSpPr>
              <a:spLocks noChangeArrowheads="1"/>
            </p:cNvSpPr>
            <p:nvPr/>
          </p:nvSpPr>
          <p:spPr bwMode="auto">
            <a:xfrm>
              <a:off x="339" y="359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7" name="Rectangle 42" descr="20%"/>
            <p:cNvSpPr>
              <a:spLocks noChangeArrowheads="1"/>
            </p:cNvSpPr>
            <p:nvPr/>
          </p:nvSpPr>
          <p:spPr bwMode="auto">
            <a:xfrm>
              <a:off x="219" y="359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8" name="Rectangle 43" descr="20%"/>
            <p:cNvSpPr>
              <a:spLocks noChangeArrowheads="1"/>
            </p:cNvSpPr>
            <p:nvPr/>
          </p:nvSpPr>
          <p:spPr bwMode="auto">
            <a:xfrm>
              <a:off x="1297" y="3461"/>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29" name="Rectangle 44" descr="20%"/>
            <p:cNvSpPr>
              <a:spLocks noChangeArrowheads="1"/>
            </p:cNvSpPr>
            <p:nvPr/>
          </p:nvSpPr>
          <p:spPr bwMode="auto">
            <a:xfrm>
              <a:off x="1177" y="3461"/>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30" name="Rectangle 45" descr="50%"/>
            <p:cNvSpPr>
              <a:spLocks noChangeArrowheads="1"/>
            </p:cNvSpPr>
            <p:nvPr/>
          </p:nvSpPr>
          <p:spPr bwMode="auto">
            <a:xfrm>
              <a:off x="1059" y="3461"/>
              <a:ext cx="118" cy="134"/>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31" name="Rectangle 46" descr="20%"/>
            <p:cNvSpPr>
              <a:spLocks noChangeArrowheads="1"/>
            </p:cNvSpPr>
            <p:nvPr/>
          </p:nvSpPr>
          <p:spPr bwMode="auto">
            <a:xfrm>
              <a:off x="944" y="3461"/>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32" name="Rectangle 47" descr="20%"/>
            <p:cNvSpPr>
              <a:spLocks noChangeArrowheads="1"/>
            </p:cNvSpPr>
            <p:nvPr/>
          </p:nvSpPr>
          <p:spPr bwMode="auto">
            <a:xfrm>
              <a:off x="815" y="3461"/>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33" name="Rectangle 48" descr="20%"/>
            <p:cNvSpPr>
              <a:spLocks noChangeArrowheads="1"/>
            </p:cNvSpPr>
            <p:nvPr/>
          </p:nvSpPr>
          <p:spPr bwMode="auto">
            <a:xfrm>
              <a:off x="700" y="3461"/>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34" name="Rectangle 49" descr="50%"/>
            <p:cNvSpPr>
              <a:spLocks noChangeArrowheads="1"/>
            </p:cNvSpPr>
            <p:nvPr/>
          </p:nvSpPr>
          <p:spPr bwMode="auto">
            <a:xfrm>
              <a:off x="585" y="3461"/>
              <a:ext cx="115" cy="134"/>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35" name="Rectangle 50" descr="20%"/>
            <p:cNvSpPr>
              <a:spLocks noChangeArrowheads="1"/>
            </p:cNvSpPr>
            <p:nvPr/>
          </p:nvSpPr>
          <p:spPr bwMode="auto">
            <a:xfrm>
              <a:off x="459" y="3461"/>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36" name="Rectangle 51" descr="20%"/>
            <p:cNvSpPr>
              <a:spLocks noChangeArrowheads="1"/>
            </p:cNvSpPr>
            <p:nvPr/>
          </p:nvSpPr>
          <p:spPr bwMode="auto">
            <a:xfrm>
              <a:off x="339" y="3461"/>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37" name="Rectangle 52"/>
            <p:cNvSpPr>
              <a:spLocks noChangeArrowheads="1"/>
            </p:cNvSpPr>
            <p:nvPr/>
          </p:nvSpPr>
          <p:spPr bwMode="auto">
            <a:xfrm>
              <a:off x="219" y="3461"/>
              <a:ext cx="120"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38" name="Rectangle 53" descr="20%"/>
            <p:cNvSpPr>
              <a:spLocks noChangeArrowheads="1"/>
            </p:cNvSpPr>
            <p:nvPr/>
          </p:nvSpPr>
          <p:spPr bwMode="auto">
            <a:xfrm>
              <a:off x="1297" y="332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39" name="Rectangle 54" descr="20%"/>
            <p:cNvSpPr>
              <a:spLocks noChangeArrowheads="1"/>
            </p:cNvSpPr>
            <p:nvPr/>
          </p:nvSpPr>
          <p:spPr bwMode="auto">
            <a:xfrm>
              <a:off x="1177" y="332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0" name="Rectangle 55" descr="20%"/>
            <p:cNvSpPr>
              <a:spLocks noChangeArrowheads="1"/>
            </p:cNvSpPr>
            <p:nvPr/>
          </p:nvSpPr>
          <p:spPr bwMode="auto">
            <a:xfrm>
              <a:off x="1059" y="3327"/>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1" name="Rectangle 56" descr="20%"/>
            <p:cNvSpPr>
              <a:spLocks noChangeArrowheads="1"/>
            </p:cNvSpPr>
            <p:nvPr/>
          </p:nvSpPr>
          <p:spPr bwMode="auto">
            <a:xfrm>
              <a:off x="944" y="3327"/>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2" name="Rectangle 57" descr="20%"/>
            <p:cNvSpPr>
              <a:spLocks noChangeArrowheads="1"/>
            </p:cNvSpPr>
            <p:nvPr/>
          </p:nvSpPr>
          <p:spPr bwMode="auto">
            <a:xfrm>
              <a:off x="815" y="3327"/>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3" name="Rectangle 58" descr="20%"/>
            <p:cNvSpPr>
              <a:spLocks noChangeArrowheads="1"/>
            </p:cNvSpPr>
            <p:nvPr/>
          </p:nvSpPr>
          <p:spPr bwMode="auto">
            <a:xfrm>
              <a:off x="700" y="3327"/>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4" name="Rectangle 59" descr="20%"/>
            <p:cNvSpPr>
              <a:spLocks noChangeArrowheads="1"/>
            </p:cNvSpPr>
            <p:nvPr/>
          </p:nvSpPr>
          <p:spPr bwMode="auto">
            <a:xfrm>
              <a:off x="585" y="3327"/>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5" name="Rectangle 60" descr="20%"/>
            <p:cNvSpPr>
              <a:spLocks noChangeArrowheads="1"/>
            </p:cNvSpPr>
            <p:nvPr/>
          </p:nvSpPr>
          <p:spPr bwMode="auto">
            <a:xfrm>
              <a:off x="459" y="3327"/>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6" name="Rectangle 61"/>
            <p:cNvSpPr>
              <a:spLocks noChangeArrowheads="1"/>
            </p:cNvSpPr>
            <p:nvPr/>
          </p:nvSpPr>
          <p:spPr bwMode="auto">
            <a:xfrm>
              <a:off x="339" y="3327"/>
              <a:ext cx="120"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7" name="Rectangle 62" descr="20%"/>
            <p:cNvSpPr>
              <a:spLocks noChangeArrowheads="1"/>
            </p:cNvSpPr>
            <p:nvPr/>
          </p:nvSpPr>
          <p:spPr bwMode="auto">
            <a:xfrm>
              <a:off x="219" y="332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8" name="Rectangle 63"/>
            <p:cNvSpPr>
              <a:spLocks noChangeArrowheads="1"/>
            </p:cNvSpPr>
            <p:nvPr/>
          </p:nvSpPr>
          <p:spPr bwMode="auto">
            <a:xfrm>
              <a:off x="1297" y="3193"/>
              <a:ext cx="120"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49" name="Rectangle 64" descr="20%"/>
            <p:cNvSpPr>
              <a:spLocks noChangeArrowheads="1"/>
            </p:cNvSpPr>
            <p:nvPr/>
          </p:nvSpPr>
          <p:spPr bwMode="auto">
            <a:xfrm>
              <a:off x="1177" y="319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0" name="Rectangle 65" descr="20%"/>
            <p:cNvSpPr>
              <a:spLocks noChangeArrowheads="1"/>
            </p:cNvSpPr>
            <p:nvPr/>
          </p:nvSpPr>
          <p:spPr bwMode="auto">
            <a:xfrm>
              <a:off x="1059" y="3193"/>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1" name="Rectangle 66" descr="20%"/>
            <p:cNvSpPr>
              <a:spLocks noChangeArrowheads="1"/>
            </p:cNvSpPr>
            <p:nvPr/>
          </p:nvSpPr>
          <p:spPr bwMode="auto">
            <a:xfrm>
              <a:off x="944" y="3193"/>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2" name="Rectangle 67" descr="20%"/>
            <p:cNvSpPr>
              <a:spLocks noChangeArrowheads="1"/>
            </p:cNvSpPr>
            <p:nvPr/>
          </p:nvSpPr>
          <p:spPr bwMode="auto">
            <a:xfrm>
              <a:off x="815" y="3193"/>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3" name="Rectangle 68" descr="20%"/>
            <p:cNvSpPr>
              <a:spLocks noChangeArrowheads="1"/>
            </p:cNvSpPr>
            <p:nvPr/>
          </p:nvSpPr>
          <p:spPr bwMode="auto">
            <a:xfrm>
              <a:off x="700" y="3193"/>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4" name="Rectangle 69" descr="20%"/>
            <p:cNvSpPr>
              <a:spLocks noChangeArrowheads="1"/>
            </p:cNvSpPr>
            <p:nvPr/>
          </p:nvSpPr>
          <p:spPr bwMode="auto">
            <a:xfrm>
              <a:off x="585" y="3193"/>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5" name="Rectangle 70"/>
            <p:cNvSpPr>
              <a:spLocks noChangeArrowheads="1"/>
            </p:cNvSpPr>
            <p:nvPr/>
          </p:nvSpPr>
          <p:spPr bwMode="auto">
            <a:xfrm>
              <a:off x="459" y="3193"/>
              <a:ext cx="126"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solidFill>
                  <a:schemeClr val="hlink"/>
                </a:solidFill>
              </a:endParaRPr>
            </a:p>
          </p:txBody>
        </p:sp>
        <p:sp>
          <p:nvSpPr>
            <p:cNvPr id="56" name="Rectangle 71" descr="20%"/>
            <p:cNvSpPr>
              <a:spLocks noChangeArrowheads="1"/>
            </p:cNvSpPr>
            <p:nvPr/>
          </p:nvSpPr>
          <p:spPr bwMode="auto">
            <a:xfrm>
              <a:off x="339" y="319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7" name="Rectangle 72" descr="20%"/>
            <p:cNvSpPr>
              <a:spLocks noChangeArrowheads="1"/>
            </p:cNvSpPr>
            <p:nvPr/>
          </p:nvSpPr>
          <p:spPr bwMode="auto">
            <a:xfrm>
              <a:off x="219" y="319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8" name="Rectangle 73" descr="20%"/>
            <p:cNvSpPr>
              <a:spLocks noChangeArrowheads="1"/>
            </p:cNvSpPr>
            <p:nvPr/>
          </p:nvSpPr>
          <p:spPr bwMode="auto">
            <a:xfrm>
              <a:off x="1297" y="305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59" name="Rectangle 74"/>
            <p:cNvSpPr>
              <a:spLocks noChangeArrowheads="1"/>
            </p:cNvSpPr>
            <p:nvPr/>
          </p:nvSpPr>
          <p:spPr bwMode="auto">
            <a:xfrm>
              <a:off x="1177" y="3059"/>
              <a:ext cx="120"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0" name="Rectangle 75"/>
            <p:cNvSpPr>
              <a:spLocks noChangeArrowheads="1"/>
            </p:cNvSpPr>
            <p:nvPr/>
          </p:nvSpPr>
          <p:spPr bwMode="auto">
            <a:xfrm>
              <a:off x="1059" y="3059"/>
              <a:ext cx="118"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1" name="Rectangle 76" descr="20%"/>
            <p:cNvSpPr>
              <a:spLocks noChangeArrowheads="1"/>
            </p:cNvSpPr>
            <p:nvPr/>
          </p:nvSpPr>
          <p:spPr bwMode="auto">
            <a:xfrm>
              <a:off x="944" y="3059"/>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2" name="Rectangle 77" descr="20%"/>
            <p:cNvSpPr>
              <a:spLocks noChangeArrowheads="1"/>
            </p:cNvSpPr>
            <p:nvPr/>
          </p:nvSpPr>
          <p:spPr bwMode="auto">
            <a:xfrm>
              <a:off x="815" y="3059"/>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3" name="Rectangle 78"/>
            <p:cNvSpPr>
              <a:spLocks noChangeArrowheads="1"/>
            </p:cNvSpPr>
            <p:nvPr/>
          </p:nvSpPr>
          <p:spPr bwMode="auto">
            <a:xfrm>
              <a:off x="700" y="3059"/>
              <a:ext cx="115"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4" name="Rectangle 79" descr="50%"/>
            <p:cNvSpPr>
              <a:spLocks noChangeArrowheads="1"/>
            </p:cNvSpPr>
            <p:nvPr/>
          </p:nvSpPr>
          <p:spPr bwMode="auto">
            <a:xfrm>
              <a:off x="585" y="3059"/>
              <a:ext cx="115" cy="134"/>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5" name="Rectangle 80" descr="20%"/>
            <p:cNvSpPr>
              <a:spLocks noChangeArrowheads="1"/>
            </p:cNvSpPr>
            <p:nvPr/>
          </p:nvSpPr>
          <p:spPr bwMode="auto">
            <a:xfrm>
              <a:off x="459" y="3059"/>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6" name="Rectangle 81" descr="20%"/>
            <p:cNvSpPr>
              <a:spLocks noChangeArrowheads="1"/>
            </p:cNvSpPr>
            <p:nvPr/>
          </p:nvSpPr>
          <p:spPr bwMode="auto">
            <a:xfrm>
              <a:off x="339" y="305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7" name="Rectangle 82" descr="20%"/>
            <p:cNvSpPr>
              <a:spLocks noChangeArrowheads="1"/>
            </p:cNvSpPr>
            <p:nvPr/>
          </p:nvSpPr>
          <p:spPr bwMode="auto">
            <a:xfrm>
              <a:off x="219" y="3059"/>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8" name="Rectangle 83" descr="20%"/>
            <p:cNvSpPr>
              <a:spLocks noChangeArrowheads="1"/>
            </p:cNvSpPr>
            <p:nvPr/>
          </p:nvSpPr>
          <p:spPr bwMode="auto">
            <a:xfrm>
              <a:off x="1297" y="292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69" name="Rectangle 84" descr="20%"/>
            <p:cNvSpPr>
              <a:spLocks noChangeArrowheads="1"/>
            </p:cNvSpPr>
            <p:nvPr/>
          </p:nvSpPr>
          <p:spPr bwMode="auto">
            <a:xfrm>
              <a:off x="1177" y="292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0" name="Rectangle 85" descr="20%"/>
            <p:cNvSpPr>
              <a:spLocks noChangeArrowheads="1"/>
            </p:cNvSpPr>
            <p:nvPr/>
          </p:nvSpPr>
          <p:spPr bwMode="auto">
            <a:xfrm>
              <a:off x="1059" y="2925"/>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1" name="Rectangle 86"/>
            <p:cNvSpPr>
              <a:spLocks noChangeArrowheads="1"/>
            </p:cNvSpPr>
            <p:nvPr/>
          </p:nvSpPr>
          <p:spPr bwMode="auto">
            <a:xfrm>
              <a:off x="944" y="2925"/>
              <a:ext cx="115"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2" name="Rectangle 87"/>
            <p:cNvSpPr>
              <a:spLocks noChangeArrowheads="1"/>
            </p:cNvSpPr>
            <p:nvPr/>
          </p:nvSpPr>
          <p:spPr bwMode="auto">
            <a:xfrm>
              <a:off x="815" y="2925"/>
              <a:ext cx="129" cy="134"/>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3" name="Rectangle 88" descr="20%"/>
            <p:cNvSpPr>
              <a:spLocks noChangeArrowheads="1"/>
            </p:cNvSpPr>
            <p:nvPr/>
          </p:nvSpPr>
          <p:spPr bwMode="auto">
            <a:xfrm>
              <a:off x="700" y="2925"/>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4" name="Rectangle 89" descr="20%"/>
            <p:cNvSpPr>
              <a:spLocks noChangeArrowheads="1"/>
            </p:cNvSpPr>
            <p:nvPr/>
          </p:nvSpPr>
          <p:spPr bwMode="auto">
            <a:xfrm>
              <a:off x="585" y="2925"/>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5" name="Rectangle 90" descr="20%"/>
            <p:cNvSpPr>
              <a:spLocks noChangeArrowheads="1"/>
            </p:cNvSpPr>
            <p:nvPr/>
          </p:nvSpPr>
          <p:spPr bwMode="auto">
            <a:xfrm>
              <a:off x="459" y="2925"/>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6" name="Rectangle 91" descr="20%"/>
            <p:cNvSpPr>
              <a:spLocks noChangeArrowheads="1"/>
            </p:cNvSpPr>
            <p:nvPr/>
          </p:nvSpPr>
          <p:spPr bwMode="auto">
            <a:xfrm>
              <a:off x="339" y="292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7" name="Rectangle 92" descr="20%"/>
            <p:cNvSpPr>
              <a:spLocks noChangeArrowheads="1"/>
            </p:cNvSpPr>
            <p:nvPr/>
          </p:nvSpPr>
          <p:spPr bwMode="auto">
            <a:xfrm>
              <a:off x="219" y="2925"/>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8" name="Rectangle 93" descr="20%"/>
            <p:cNvSpPr>
              <a:spLocks noChangeArrowheads="1"/>
            </p:cNvSpPr>
            <p:nvPr/>
          </p:nvSpPr>
          <p:spPr bwMode="auto">
            <a:xfrm>
              <a:off x="1297" y="2791"/>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79" name="Rectangle 94" descr="20%"/>
            <p:cNvSpPr>
              <a:spLocks noChangeArrowheads="1"/>
            </p:cNvSpPr>
            <p:nvPr/>
          </p:nvSpPr>
          <p:spPr bwMode="auto">
            <a:xfrm>
              <a:off x="1177" y="2791"/>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0" name="Rectangle 95" descr="20%"/>
            <p:cNvSpPr>
              <a:spLocks noChangeArrowheads="1"/>
            </p:cNvSpPr>
            <p:nvPr/>
          </p:nvSpPr>
          <p:spPr bwMode="auto">
            <a:xfrm>
              <a:off x="1059" y="2791"/>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1" name="Rectangle 96" descr="20%"/>
            <p:cNvSpPr>
              <a:spLocks noChangeArrowheads="1"/>
            </p:cNvSpPr>
            <p:nvPr/>
          </p:nvSpPr>
          <p:spPr bwMode="auto">
            <a:xfrm>
              <a:off x="944" y="2791"/>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2" name="Rectangle 97" descr="20%"/>
            <p:cNvSpPr>
              <a:spLocks noChangeArrowheads="1"/>
            </p:cNvSpPr>
            <p:nvPr/>
          </p:nvSpPr>
          <p:spPr bwMode="auto">
            <a:xfrm>
              <a:off x="815" y="2791"/>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3" name="Rectangle 98" descr="20%"/>
            <p:cNvSpPr>
              <a:spLocks noChangeArrowheads="1"/>
            </p:cNvSpPr>
            <p:nvPr/>
          </p:nvSpPr>
          <p:spPr bwMode="auto">
            <a:xfrm>
              <a:off x="700" y="2791"/>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4" name="Rectangle 99" descr="20%"/>
            <p:cNvSpPr>
              <a:spLocks noChangeArrowheads="1"/>
            </p:cNvSpPr>
            <p:nvPr/>
          </p:nvSpPr>
          <p:spPr bwMode="auto">
            <a:xfrm>
              <a:off x="585" y="2791"/>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5" name="Rectangle 100" descr="20%"/>
            <p:cNvSpPr>
              <a:spLocks noChangeArrowheads="1"/>
            </p:cNvSpPr>
            <p:nvPr/>
          </p:nvSpPr>
          <p:spPr bwMode="auto">
            <a:xfrm>
              <a:off x="459" y="2791"/>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6" name="Rectangle 101" descr="50%"/>
            <p:cNvSpPr>
              <a:spLocks noChangeArrowheads="1"/>
            </p:cNvSpPr>
            <p:nvPr/>
          </p:nvSpPr>
          <p:spPr bwMode="auto">
            <a:xfrm>
              <a:off x="339" y="2791"/>
              <a:ext cx="120" cy="134"/>
            </a:xfrm>
            <a:prstGeom prst="rect">
              <a:avLst/>
            </a:prstGeom>
            <a:pattFill prst="pct5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7" name="Rectangle 102" descr="20%"/>
            <p:cNvSpPr>
              <a:spLocks noChangeArrowheads="1"/>
            </p:cNvSpPr>
            <p:nvPr/>
          </p:nvSpPr>
          <p:spPr bwMode="auto">
            <a:xfrm>
              <a:off x="219" y="2791"/>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8" name="Rectangle 103" descr="20%"/>
            <p:cNvSpPr>
              <a:spLocks noChangeArrowheads="1"/>
            </p:cNvSpPr>
            <p:nvPr/>
          </p:nvSpPr>
          <p:spPr bwMode="auto">
            <a:xfrm>
              <a:off x="1297" y="265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89" name="Rectangle 104" descr="20%"/>
            <p:cNvSpPr>
              <a:spLocks noChangeArrowheads="1"/>
            </p:cNvSpPr>
            <p:nvPr/>
          </p:nvSpPr>
          <p:spPr bwMode="auto">
            <a:xfrm>
              <a:off x="1177" y="265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0" name="Rectangle 105" descr="20%"/>
            <p:cNvSpPr>
              <a:spLocks noChangeArrowheads="1"/>
            </p:cNvSpPr>
            <p:nvPr/>
          </p:nvSpPr>
          <p:spPr bwMode="auto">
            <a:xfrm>
              <a:off x="1059" y="2657"/>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1" name="Rectangle 106" descr="20%"/>
            <p:cNvSpPr>
              <a:spLocks noChangeArrowheads="1"/>
            </p:cNvSpPr>
            <p:nvPr/>
          </p:nvSpPr>
          <p:spPr bwMode="auto">
            <a:xfrm>
              <a:off x="944" y="2657"/>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2" name="Rectangle 107" descr="20%"/>
            <p:cNvSpPr>
              <a:spLocks noChangeArrowheads="1"/>
            </p:cNvSpPr>
            <p:nvPr/>
          </p:nvSpPr>
          <p:spPr bwMode="auto">
            <a:xfrm>
              <a:off x="815" y="2657"/>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3" name="Rectangle 108" descr="20%"/>
            <p:cNvSpPr>
              <a:spLocks noChangeArrowheads="1"/>
            </p:cNvSpPr>
            <p:nvPr/>
          </p:nvSpPr>
          <p:spPr bwMode="auto">
            <a:xfrm>
              <a:off x="700" y="2657"/>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4" name="Rectangle 109" descr="20%"/>
            <p:cNvSpPr>
              <a:spLocks noChangeArrowheads="1"/>
            </p:cNvSpPr>
            <p:nvPr/>
          </p:nvSpPr>
          <p:spPr bwMode="auto">
            <a:xfrm>
              <a:off x="585" y="2657"/>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5" name="Rectangle 110" descr="20%"/>
            <p:cNvSpPr>
              <a:spLocks noChangeArrowheads="1"/>
            </p:cNvSpPr>
            <p:nvPr/>
          </p:nvSpPr>
          <p:spPr bwMode="auto">
            <a:xfrm>
              <a:off x="459" y="2657"/>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6" name="Rectangle 111" descr="20%"/>
            <p:cNvSpPr>
              <a:spLocks noChangeArrowheads="1"/>
            </p:cNvSpPr>
            <p:nvPr/>
          </p:nvSpPr>
          <p:spPr bwMode="auto">
            <a:xfrm>
              <a:off x="339" y="265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7" name="Rectangle 112" descr="20%"/>
            <p:cNvSpPr>
              <a:spLocks noChangeArrowheads="1"/>
            </p:cNvSpPr>
            <p:nvPr/>
          </p:nvSpPr>
          <p:spPr bwMode="auto">
            <a:xfrm>
              <a:off x="219" y="2657"/>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8" name="Rectangle 113" descr="20%"/>
            <p:cNvSpPr>
              <a:spLocks noChangeArrowheads="1"/>
            </p:cNvSpPr>
            <p:nvPr/>
          </p:nvSpPr>
          <p:spPr bwMode="auto">
            <a:xfrm>
              <a:off x="1297" y="252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99" name="Rectangle 114" descr="20%"/>
            <p:cNvSpPr>
              <a:spLocks noChangeArrowheads="1"/>
            </p:cNvSpPr>
            <p:nvPr/>
          </p:nvSpPr>
          <p:spPr bwMode="auto">
            <a:xfrm>
              <a:off x="1177" y="252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0" name="Rectangle 115" descr="20%"/>
            <p:cNvSpPr>
              <a:spLocks noChangeArrowheads="1"/>
            </p:cNvSpPr>
            <p:nvPr/>
          </p:nvSpPr>
          <p:spPr bwMode="auto">
            <a:xfrm>
              <a:off x="1059" y="2523"/>
              <a:ext cx="118"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1" name="Rectangle 116" descr="20%"/>
            <p:cNvSpPr>
              <a:spLocks noChangeArrowheads="1"/>
            </p:cNvSpPr>
            <p:nvPr/>
          </p:nvSpPr>
          <p:spPr bwMode="auto">
            <a:xfrm>
              <a:off x="944" y="2523"/>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2" name="Rectangle 117" descr="20%"/>
            <p:cNvSpPr>
              <a:spLocks noChangeArrowheads="1"/>
            </p:cNvSpPr>
            <p:nvPr/>
          </p:nvSpPr>
          <p:spPr bwMode="auto">
            <a:xfrm>
              <a:off x="815" y="2523"/>
              <a:ext cx="129"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3" name="Rectangle 118" descr="20%"/>
            <p:cNvSpPr>
              <a:spLocks noChangeArrowheads="1"/>
            </p:cNvSpPr>
            <p:nvPr/>
          </p:nvSpPr>
          <p:spPr bwMode="auto">
            <a:xfrm>
              <a:off x="700" y="2523"/>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4" name="Rectangle 119" descr="20%"/>
            <p:cNvSpPr>
              <a:spLocks noChangeArrowheads="1"/>
            </p:cNvSpPr>
            <p:nvPr/>
          </p:nvSpPr>
          <p:spPr bwMode="auto">
            <a:xfrm>
              <a:off x="585" y="2523"/>
              <a:ext cx="115"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5" name="Rectangle 120" descr="20%"/>
            <p:cNvSpPr>
              <a:spLocks noChangeArrowheads="1"/>
            </p:cNvSpPr>
            <p:nvPr/>
          </p:nvSpPr>
          <p:spPr bwMode="auto">
            <a:xfrm>
              <a:off x="459" y="2523"/>
              <a:ext cx="126"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6" name="Rectangle 121" descr="20%"/>
            <p:cNvSpPr>
              <a:spLocks noChangeArrowheads="1"/>
            </p:cNvSpPr>
            <p:nvPr/>
          </p:nvSpPr>
          <p:spPr bwMode="auto">
            <a:xfrm>
              <a:off x="339" y="252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7" name="Rectangle 122" descr="20%"/>
            <p:cNvSpPr>
              <a:spLocks noChangeArrowheads="1"/>
            </p:cNvSpPr>
            <p:nvPr/>
          </p:nvSpPr>
          <p:spPr bwMode="auto">
            <a:xfrm>
              <a:off x="219" y="2523"/>
              <a:ext cx="120" cy="134"/>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spcBef>
                  <a:spcPct val="20000"/>
                </a:spcBef>
                <a:buNone/>
              </a:pPr>
              <a:endParaRPr lang="en-US" sz="900"/>
            </a:p>
          </p:txBody>
        </p:sp>
        <p:sp>
          <p:nvSpPr>
            <p:cNvPr id="108" name="Line 123"/>
            <p:cNvSpPr>
              <a:spLocks noChangeShapeType="1"/>
            </p:cNvSpPr>
            <p:nvPr/>
          </p:nvSpPr>
          <p:spPr bwMode="auto">
            <a:xfrm>
              <a:off x="219" y="2523"/>
              <a:ext cx="1198"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09" name="Line 124"/>
            <p:cNvSpPr>
              <a:spLocks noChangeShapeType="1"/>
            </p:cNvSpPr>
            <p:nvPr/>
          </p:nvSpPr>
          <p:spPr bwMode="auto">
            <a:xfrm>
              <a:off x="219" y="2657"/>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10" name="Line 125"/>
            <p:cNvSpPr>
              <a:spLocks noChangeShapeType="1"/>
            </p:cNvSpPr>
            <p:nvPr/>
          </p:nvSpPr>
          <p:spPr bwMode="auto">
            <a:xfrm>
              <a:off x="219" y="2791"/>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11" name="Line 126"/>
            <p:cNvSpPr>
              <a:spLocks noChangeShapeType="1"/>
            </p:cNvSpPr>
            <p:nvPr/>
          </p:nvSpPr>
          <p:spPr bwMode="auto">
            <a:xfrm>
              <a:off x="219" y="2925"/>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12" name="Line 127"/>
            <p:cNvSpPr>
              <a:spLocks noChangeShapeType="1"/>
            </p:cNvSpPr>
            <p:nvPr/>
          </p:nvSpPr>
          <p:spPr bwMode="auto">
            <a:xfrm>
              <a:off x="219" y="3059"/>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13" name="Line 128"/>
            <p:cNvSpPr>
              <a:spLocks noChangeShapeType="1"/>
            </p:cNvSpPr>
            <p:nvPr/>
          </p:nvSpPr>
          <p:spPr bwMode="auto">
            <a:xfrm>
              <a:off x="219" y="3193"/>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14" name="Line 129"/>
            <p:cNvSpPr>
              <a:spLocks noChangeShapeType="1"/>
            </p:cNvSpPr>
            <p:nvPr/>
          </p:nvSpPr>
          <p:spPr bwMode="auto">
            <a:xfrm>
              <a:off x="219" y="3327"/>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15" name="Line 130"/>
            <p:cNvSpPr>
              <a:spLocks noChangeShapeType="1"/>
            </p:cNvSpPr>
            <p:nvPr/>
          </p:nvSpPr>
          <p:spPr bwMode="auto">
            <a:xfrm>
              <a:off x="219" y="3461"/>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16" name="Line 131"/>
            <p:cNvSpPr>
              <a:spLocks noChangeShapeType="1"/>
            </p:cNvSpPr>
            <p:nvPr/>
          </p:nvSpPr>
          <p:spPr bwMode="auto">
            <a:xfrm>
              <a:off x="219" y="3595"/>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17" name="Line 132"/>
            <p:cNvSpPr>
              <a:spLocks noChangeShapeType="1"/>
            </p:cNvSpPr>
            <p:nvPr/>
          </p:nvSpPr>
          <p:spPr bwMode="auto">
            <a:xfrm>
              <a:off x="219" y="3729"/>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18" name="Line 133"/>
            <p:cNvSpPr>
              <a:spLocks noChangeShapeType="1"/>
            </p:cNvSpPr>
            <p:nvPr/>
          </p:nvSpPr>
          <p:spPr bwMode="auto">
            <a:xfrm>
              <a:off x="219" y="3863"/>
              <a:ext cx="1198"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19" name="Line 134"/>
            <p:cNvSpPr>
              <a:spLocks noChangeShapeType="1"/>
            </p:cNvSpPr>
            <p:nvPr/>
          </p:nvSpPr>
          <p:spPr bwMode="auto">
            <a:xfrm>
              <a:off x="219" y="2523"/>
              <a:ext cx="0" cy="134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20" name="Line 135"/>
            <p:cNvSpPr>
              <a:spLocks noChangeShapeType="1"/>
            </p:cNvSpPr>
            <p:nvPr/>
          </p:nvSpPr>
          <p:spPr bwMode="auto">
            <a:xfrm>
              <a:off x="339"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21" name="Line 136"/>
            <p:cNvSpPr>
              <a:spLocks noChangeShapeType="1"/>
            </p:cNvSpPr>
            <p:nvPr/>
          </p:nvSpPr>
          <p:spPr bwMode="auto">
            <a:xfrm>
              <a:off x="459"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22" name="Line 137"/>
            <p:cNvSpPr>
              <a:spLocks noChangeShapeType="1"/>
            </p:cNvSpPr>
            <p:nvPr/>
          </p:nvSpPr>
          <p:spPr bwMode="auto">
            <a:xfrm>
              <a:off x="585"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23" name="Line 138"/>
            <p:cNvSpPr>
              <a:spLocks noChangeShapeType="1"/>
            </p:cNvSpPr>
            <p:nvPr/>
          </p:nvSpPr>
          <p:spPr bwMode="auto">
            <a:xfrm>
              <a:off x="700"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24" name="Line 139"/>
            <p:cNvSpPr>
              <a:spLocks noChangeShapeType="1"/>
            </p:cNvSpPr>
            <p:nvPr/>
          </p:nvSpPr>
          <p:spPr bwMode="auto">
            <a:xfrm>
              <a:off x="815"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25" name="Line 140"/>
            <p:cNvSpPr>
              <a:spLocks noChangeShapeType="1"/>
            </p:cNvSpPr>
            <p:nvPr/>
          </p:nvSpPr>
          <p:spPr bwMode="auto">
            <a:xfrm>
              <a:off x="944"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26" name="Line 141"/>
            <p:cNvSpPr>
              <a:spLocks noChangeShapeType="1"/>
            </p:cNvSpPr>
            <p:nvPr/>
          </p:nvSpPr>
          <p:spPr bwMode="auto">
            <a:xfrm>
              <a:off x="1059"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27" name="Line 142"/>
            <p:cNvSpPr>
              <a:spLocks noChangeShapeType="1"/>
            </p:cNvSpPr>
            <p:nvPr/>
          </p:nvSpPr>
          <p:spPr bwMode="auto">
            <a:xfrm>
              <a:off x="1177"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28" name="Line 143"/>
            <p:cNvSpPr>
              <a:spLocks noChangeShapeType="1"/>
            </p:cNvSpPr>
            <p:nvPr/>
          </p:nvSpPr>
          <p:spPr bwMode="auto">
            <a:xfrm>
              <a:off x="1297" y="2523"/>
              <a:ext cx="0" cy="13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29" name="Line 144"/>
            <p:cNvSpPr>
              <a:spLocks noChangeShapeType="1"/>
            </p:cNvSpPr>
            <p:nvPr/>
          </p:nvSpPr>
          <p:spPr bwMode="auto">
            <a:xfrm>
              <a:off x="1417" y="2523"/>
              <a:ext cx="0" cy="134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30" name="Text Box 145" descr="20%"/>
            <p:cNvSpPr txBox="1">
              <a:spLocks noChangeArrowheads="1"/>
            </p:cNvSpPr>
            <p:nvPr/>
          </p:nvSpPr>
          <p:spPr bwMode="auto">
            <a:xfrm>
              <a:off x="746" y="3815"/>
              <a:ext cx="239" cy="327"/>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2000" b="1" i="1">
                  <a:solidFill>
                    <a:schemeClr val="accent2"/>
                  </a:solidFill>
                  <a:latin typeface="Times New Roman" charset="0"/>
                </a:rPr>
                <a:t>t</a:t>
              </a:r>
            </a:p>
          </p:txBody>
        </p:sp>
        <p:sp>
          <p:nvSpPr>
            <p:cNvPr id="131" name="Text Box 146" descr="20%"/>
            <p:cNvSpPr txBox="1">
              <a:spLocks noChangeArrowheads="1"/>
            </p:cNvSpPr>
            <p:nvPr/>
          </p:nvSpPr>
          <p:spPr bwMode="auto">
            <a:xfrm>
              <a:off x="-23" y="3048"/>
              <a:ext cx="240" cy="330"/>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2000" b="1" i="1">
                  <a:solidFill>
                    <a:schemeClr val="accent2"/>
                  </a:solidFill>
                  <a:latin typeface="Times New Roman" charset="0"/>
                </a:rPr>
                <a:t>f</a:t>
              </a:r>
            </a:p>
          </p:txBody>
        </p:sp>
      </p:grpSp>
      <p:grpSp>
        <p:nvGrpSpPr>
          <p:cNvPr id="132" name="Group 147"/>
          <p:cNvGrpSpPr>
            <a:grpSpLocks/>
          </p:cNvGrpSpPr>
          <p:nvPr/>
        </p:nvGrpSpPr>
        <p:grpSpPr bwMode="auto">
          <a:xfrm>
            <a:off x="2820914" y="2220243"/>
            <a:ext cx="2174875" cy="1708150"/>
            <a:chOff x="2229" y="2530"/>
            <a:chExt cx="1370" cy="1076"/>
          </a:xfrm>
        </p:grpSpPr>
        <p:sp>
          <p:nvSpPr>
            <p:cNvPr id="133" name="Text Box 148"/>
            <p:cNvSpPr txBox="1">
              <a:spLocks noChangeArrowheads="1"/>
            </p:cNvSpPr>
            <p:nvPr/>
          </p:nvSpPr>
          <p:spPr bwMode="auto">
            <a:xfrm>
              <a:off x="2903" y="3354"/>
              <a:ext cx="21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None/>
              </a:pPr>
              <a:r>
                <a:rPr lang="en-US" sz="2000" i="1">
                  <a:solidFill>
                    <a:schemeClr val="hlink"/>
                  </a:solidFill>
                  <a:latin typeface="Times New Roman" charset="0"/>
                </a:rPr>
                <a:t>t</a:t>
              </a:r>
              <a:endParaRPr lang="en-US" sz="2000" i="1">
                <a:solidFill>
                  <a:schemeClr val="bg2"/>
                </a:solidFill>
                <a:latin typeface="Times New Roman" charset="0"/>
              </a:endParaRPr>
            </a:p>
          </p:txBody>
        </p:sp>
        <p:grpSp>
          <p:nvGrpSpPr>
            <p:cNvPr id="134" name="Group 149"/>
            <p:cNvGrpSpPr>
              <a:grpSpLocks/>
            </p:cNvGrpSpPr>
            <p:nvPr/>
          </p:nvGrpSpPr>
          <p:grpSpPr bwMode="auto">
            <a:xfrm>
              <a:off x="2229" y="2530"/>
              <a:ext cx="1370" cy="885"/>
              <a:chOff x="182" y="2496"/>
              <a:chExt cx="2362" cy="1104"/>
            </a:xfrm>
          </p:grpSpPr>
          <p:grpSp>
            <p:nvGrpSpPr>
              <p:cNvPr id="135" name="Group 150"/>
              <p:cNvGrpSpPr>
                <a:grpSpLocks/>
              </p:cNvGrpSpPr>
              <p:nvPr/>
            </p:nvGrpSpPr>
            <p:grpSpPr bwMode="auto">
              <a:xfrm>
                <a:off x="576" y="2496"/>
                <a:ext cx="1968" cy="1104"/>
                <a:chOff x="1008" y="2400"/>
                <a:chExt cx="1968" cy="1104"/>
              </a:xfrm>
            </p:grpSpPr>
            <p:sp>
              <p:nvSpPr>
                <p:cNvPr id="138" name="Line 151"/>
                <p:cNvSpPr>
                  <a:spLocks noChangeShapeType="1"/>
                </p:cNvSpPr>
                <p:nvPr/>
              </p:nvSpPr>
              <p:spPr bwMode="auto">
                <a:xfrm>
                  <a:off x="1008" y="3504"/>
                  <a:ext cx="1968" cy="0"/>
                </a:xfrm>
                <a:prstGeom prst="line">
                  <a:avLst/>
                </a:prstGeom>
                <a:noFill/>
                <a:ln w="158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sp>
              <p:nvSpPr>
                <p:cNvPr id="139" name="Line 152"/>
                <p:cNvSpPr>
                  <a:spLocks noChangeShapeType="1"/>
                </p:cNvSpPr>
                <p:nvPr/>
              </p:nvSpPr>
              <p:spPr bwMode="auto">
                <a:xfrm flipV="1">
                  <a:off x="1008" y="2400"/>
                  <a:ext cx="0" cy="1104"/>
                </a:xfrm>
                <a:prstGeom prst="line">
                  <a:avLst/>
                </a:prstGeom>
                <a:noFill/>
                <a:ln w="158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grpSp>
          <p:sp>
            <p:nvSpPr>
              <p:cNvPr id="136" name="Text Box 153"/>
              <p:cNvSpPr txBox="1">
                <a:spLocks noChangeArrowheads="1"/>
              </p:cNvSpPr>
              <p:nvPr/>
            </p:nvSpPr>
            <p:spPr bwMode="auto">
              <a:xfrm>
                <a:off x="182" y="2718"/>
                <a:ext cx="393" cy="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None/>
                </a:pPr>
                <a:r>
                  <a:rPr lang="en-US" sz="2000" i="1">
                    <a:solidFill>
                      <a:schemeClr val="hlink"/>
                    </a:solidFill>
                    <a:latin typeface="Times New Roman" charset="0"/>
                  </a:rPr>
                  <a:t>f</a:t>
                </a:r>
              </a:p>
            </p:txBody>
          </p:sp>
          <p:sp>
            <p:nvSpPr>
              <p:cNvPr id="137" name="Freeform 154"/>
              <p:cNvSpPr>
                <a:spLocks/>
              </p:cNvSpPr>
              <p:nvPr/>
            </p:nvSpPr>
            <p:spPr bwMode="auto">
              <a:xfrm>
                <a:off x="864" y="2648"/>
                <a:ext cx="1296" cy="656"/>
              </a:xfrm>
              <a:custGeom>
                <a:avLst/>
                <a:gdLst>
                  <a:gd name="T0" fmla="*/ 0 w 1296"/>
                  <a:gd name="T1" fmla="*/ 376 h 656"/>
                  <a:gd name="T2" fmla="*/ 240 w 1296"/>
                  <a:gd name="T3" fmla="*/ 40 h 656"/>
                  <a:gd name="T4" fmla="*/ 528 w 1296"/>
                  <a:gd name="T5" fmla="*/ 616 h 656"/>
                  <a:gd name="T6" fmla="*/ 864 w 1296"/>
                  <a:gd name="T7" fmla="*/ 40 h 656"/>
                  <a:gd name="T8" fmla="*/ 1056 w 1296"/>
                  <a:gd name="T9" fmla="*/ 616 h 656"/>
                  <a:gd name="T10" fmla="*/ 1296 w 1296"/>
                  <a:gd name="T11" fmla="*/ 280 h 656"/>
                </a:gdLst>
                <a:ahLst/>
                <a:cxnLst>
                  <a:cxn ang="0">
                    <a:pos x="T0" y="T1"/>
                  </a:cxn>
                  <a:cxn ang="0">
                    <a:pos x="T2" y="T3"/>
                  </a:cxn>
                  <a:cxn ang="0">
                    <a:pos x="T4" y="T5"/>
                  </a:cxn>
                  <a:cxn ang="0">
                    <a:pos x="T6" y="T7"/>
                  </a:cxn>
                  <a:cxn ang="0">
                    <a:pos x="T8" y="T9"/>
                  </a:cxn>
                  <a:cxn ang="0">
                    <a:pos x="T10" y="T11"/>
                  </a:cxn>
                </a:cxnLst>
                <a:rect l="0" t="0" r="r" b="b"/>
                <a:pathLst>
                  <a:path w="1296" h="656">
                    <a:moveTo>
                      <a:pt x="0" y="376"/>
                    </a:moveTo>
                    <a:cubicBezTo>
                      <a:pt x="76" y="188"/>
                      <a:pt x="152" y="0"/>
                      <a:pt x="240" y="40"/>
                    </a:cubicBezTo>
                    <a:cubicBezTo>
                      <a:pt x="328" y="80"/>
                      <a:pt x="424" y="616"/>
                      <a:pt x="528" y="616"/>
                    </a:cubicBezTo>
                    <a:cubicBezTo>
                      <a:pt x="632" y="616"/>
                      <a:pt x="776" y="40"/>
                      <a:pt x="864" y="40"/>
                    </a:cubicBezTo>
                    <a:cubicBezTo>
                      <a:pt x="952" y="40"/>
                      <a:pt x="984" y="576"/>
                      <a:pt x="1056" y="616"/>
                    </a:cubicBezTo>
                    <a:cubicBezTo>
                      <a:pt x="1128" y="656"/>
                      <a:pt x="1256" y="336"/>
                      <a:pt x="1296" y="280"/>
                    </a:cubicBezTo>
                  </a:path>
                </a:pathLst>
              </a:custGeom>
              <a:noFill/>
              <a:ln w="31750" cap="flat">
                <a:solidFill>
                  <a:schemeClr va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a:p>
            </p:txBody>
          </p:sp>
        </p:grpSp>
      </p:grpSp>
      <p:sp>
        <p:nvSpPr>
          <p:cNvPr id="140" name="AutoShape 155"/>
          <p:cNvSpPr>
            <a:spLocks noChangeArrowheads="1"/>
          </p:cNvSpPr>
          <p:nvPr/>
        </p:nvSpPr>
        <p:spPr bwMode="auto">
          <a:xfrm>
            <a:off x="4984676" y="2750468"/>
            <a:ext cx="685800" cy="254000"/>
          </a:xfrm>
          <a:prstGeom prst="rightArrow">
            <a:avLst>
              <a:gd name="adj1" fmla="val 50000"/>
              <a:gd name="adj2" fmla="val 67500"/>
            </a:avLst>
          </a:prstGeom>
          <a:solidFill>
            <a:srgbClr val="99FF66"/>
          </a:solidFill>
          <a:ln w="9525">
            <a:solidFill>
              <a:srgbClr val="33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a:p>
        </p:txBody>
      </p:sp>
      <p:grpSp>
        <p:nvGrpSpPr>
          <p:cNvPr id="141" name="Group 156"/>
          <p:cNvGrpSpPr>
            <a:grpSpLocks/>
          </p:cNvGrpSpPr>
          <p:nvPr/>
        </p:nvGrpSpPr>
        <p:grpSpPr bwMode="auto">
          <a:xfrm>
            <a:off x="5873676" y="1747168"/>
            <a:ext cx="2590800" cy="2520950"/>
            <a:chOff x="3792" y="640"/>
            <a:chExt cx="1632" cy="1588"/>
          </a:xfrm>
        </p:grpSpPr>
        <p:grpSp>
          <p:nvGrpSpPr>
            <p:cNvPr id="142" name="Group 157"/>
            <p:cNvGrpSpPr>
              <a:grpSpLocks/>
            </p:cNvGrpSpPr>
            <p:nvPr/>
          </p:nvGrpSpPr>
          <p:grpSpPr bwMode="auto">
            <a:xfrm>
              <a:off x="3944" y="640"/>
              <a:ext cx="1455" cy="1416"/>
              <a:chOff x="1384" y="608"/>
              <a:chExt cx="1455" cy="1416"/>
            </a:xfrm>
          </p:grpSpPr>
          <p:sp>
            <p:nvSpPr>
              <p:cNvPr id="146" name="AutoShape 158"/>
              <p:cNvSpPr>
                <a:spLocks noChangeArrowheads="1"/>
              </p:cNvSpPr>
              <p:nvPr/>
            </p:nvSpPr>
            <p:spPr bwMode="auto">
              <a:xfrm rot="-10800000">
                <a:off x="1384" y="608"/>
                <a:ext cx="1455" cy="1416"/>
              </a:xfrm>
              <a:prstGeom prst="cube">
                <a:avLst>
                  <a:gd name="adj" fmla="val 26977"/>
                </a:avLst>
              </a:prstGeom>
              <a:solidFill>
                <a:srgbClr val="CC99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l" eaLnBrk="0" hangingPunct="0">
                  <a:spcBef>
                    <a:spcPct val="20000"/>
                  </a:spcBef>
                  <a:buNone/>
                </a:pPr>
                <a:endParaRPr lang="en-US" sz="2000">
                  <a:solidFill>
                    <a:schemeClr val="bg1"/>
                  </a:solidFill>
                  <a:latin typeface="Times New Roman" charset="0"/>
                </a:endParaRPr>
              </a:p>
            </p:txBody>
          </p:sp>
          <p:sp>
            <p:nvSpPr>
              <p:cNvPr id="147" name="AutoShape 159"/>
              <p:cNvSpPr>
                <a:spLocks noChangeArrowheads="1"/>
              </p:cNvSpPr>
              <p:nvPr/>
            </p:nvSpPr>
            <p:spPr bwMode="auto">
              <a:xfrm>
                <a:off x="2079" y="911"/>
                <a:ext cx="137" cy="416"/>
              </a:xfrm>
              <a:prstGeom prst="cube">
                <a:avLst>
                  <a:gd name="adj" fmla="val 25000"/>
                </a:avLst>
              </a:prstGeom>
              <a:solidFill>
                <a:srgbClr val="CCFF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spcBef>
                    <a:spcPct val="20000"/>
                  </a:spcBef>
                  <a:buNone/>
                </a:pPr>
                <a:endParaRPr lang="en-US" sz="2000">
                  <a:solidFill>
                    <a:schemeClr val="bg1"/>
                  </a:solidFill>
                  <a:latin typeface="Times New Roman" charset="0"/>
                </a:endParaRPr>
              </a:p>
            </p:txBody>
          </p:sp>
          <p:sp>
            <p:nvSpPr>
              <p:cNvPr id="148" name="AutoShape 160"/>
              <p:cNvSpPr>
                <a:spLocks noChangeArrowheads="1"/>
              </p:cNvSpPr>
              <p:nvPr/>
            </p:nvSpPr>
            <p:spPr bwMode="auto">
              <a:xfrm>
                <a:off x="1898" y="726"/>
                <a:ext cx="181" cy="1017"/>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49" name="AutoShape 161"/>
              <p:cNvSpPr>
                <a:spLocks noChangeArrowheads="1"/>
              </p:cNvSpPr>
              <p:nvPr/>
            </p:nvSpPr>
            <p:spPr bwMode="auto">
              <a:xfrm>
                <a:off x="2034" y="1050"/>
                <a:ext cx="182" cy="693"/>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50" name="AutoShape 162"/>
              <p:cNvSpPr>
                <a:spLocks noChangeArrowheads="1"/>
              </p:cNvSpPr>
              <p:nvPr/>
            </p:nvSpPr>
            <p:spPr bwMode="auto">
              <a:xfrm>
                <a:off x="2170" y="1256"/>
                <a:ext cx="137" cy="416"/>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51" name="AutoShape 163"/>
              <p:cNvSpPr>
                <a:spLocks noChangeArrowheads="1"/>
              </p:cNvSpPr>
              <p:nvPr/>
            </p:nvSpPr>
            <p:spPr bwMode="auto">
              <a:xfrm>
                <a:off x="2307" y="1096"/>
                <a:ext cx="136" cy="601"/>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52" name="AutoShape 164"/>
              <p:cNvSpPr>
                <a:spLocks noChangeArrowheads="1"/>
              </p:cNvSpPr>
              <p:nvPr/>
            </p:nvSpPr>
            <p:spPr bwMode="auto">
              <a:xfrm>
                <a:off x="1761" y="1235"/>
                <a:ext cx="137" cy="554"/>
              </a:xfrm>
              <a:prstGeom prst="cube">
                <a:avLst>
                  <a:gd name="adj" fmla="val 25000"/>
                </a:avLst>
              </a:prstGeom>
              <a:solidFill>
                <a:srgbClr val="CCFF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53" name="AutoShape 165"/>
              <p:cNvSpPr>
                <a:spLocks noChangeArrowheads="1"/>
              </p:cNvSpPr>
              <p:nvPr/>
            </p:nvSpPr>
            <p:spPr bwMode="auto">
              <a:xfrm>
                <a:off x="1847" y="1448"/>
                <a:ext cx="144" cy="420"/>
              </a:xfrm>
              <a:prstGeom prst="cube">
                <a:avLst>
                  <a:gd name="adj" fmla="val 31616"/>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54" name="AutoShape 166"/>
              <p:cNvSpPr>
                <a:spLocks noChangeArrowheads="1"/>
              </p:cNvSpPr>
              <p:nvPr/>
            </p:nvSpPr>
            <p:spPr bwMode="auto">
              <a:xfrm>
                <a:off x="1988" y="1281"/>
                <a:ext cx="137" cy="555"/>
              </a:xfrm>
              <a:prstGeom prst="cube">
                <a:avLst>
                  <a:gd name="adj" fmla="val 25000"/>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55" name="AutoShape 167"/>
              <p:cNvSpPr>
                <a:spLocks noChangeArrowheads="1"/>
              </p:cNvSpPr>
              <p:nvPr/>
            </p:nvSpPr>
            <p:spPr bwMode="auto">
              <a:xfrm>
                <a:off x="2261" y="1373"/>
                <a:ext cx="137" cy="416"/>
              </a:xfrm>
              <a:prstGeom prst="cube">
                <a:avLst>
                  <a:gd name="adj" fmla="val 25000"/>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56" name="AutoShape 168"/>
              <p:cNvSpPr>
                <a:spLocks noChangeArrowheads="1"/>
              </p:cNvSpPr>
              <p:nvPr/>
            </p:nvSpPr>
            <p:spPr bwMode="auto">
              <a:xfrm>
                <a:off x="1559" y="1304"/>
                <a:ext cx="137" cy="555"/>
              </a:xfrm>
              <a:prstGeom prst="cube">
                <a:avLst>
                  <a:gd name="adj" fmla="val 25000"/>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57" name="AutoShape 169"/>
              <p:cNvSpPr>
                <a:spLocks noChangeArrowheads="1"/>
              </p:cNvSpPr>
              <p:nvPr/>
            </p:nvSpPr>
            <p:spPr bwMode="auto">
              <a:xfrm>
                <a:off x="1655" y="1512"/>
                <a:ext cx="137" cy="416"/>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58" name="Line 170"/>
              <p:cNvSpPr>
                <a:spLocks noChangeShapeType="1"/>
              </p:cNvSpPr>
              <p:nvPr/>
            </p:nvSpPr>
            <p:spPr bwMode="auto">
              <a:xfrm flipH="1">
                <a:off x="2475" y="1548"/>
                <a:ext cx="36" cy="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159" name="Line 171"/>
              <p:cNvSpPr>
                <a:spLocks noChangeShapeType="1"/>
              </p:cNvSpPr>
              <p:nvPr/>
            </p:nvSpPr>
            <p:spPr bwMode="auto">
              <a:xfrm flipH="1">
                <a:off x="2379" y="1587"/>
                <a:ext cx="9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160" name="AutoShape 172"/>
              <p:cNvSpPr>
                <a:spLocks noChangeArrowheads="1"/>
              </p:cNvSpPr>
              <p:nvPr/>
            </p:nvSpPr>
            <p:spPr bwMode="auto">
              <a:xfrm>
                <a:off x="1758" y="1741"/>
                <a:ext cx="131" cy="188"/>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61" name="AutoShape 173"/>
              <p:cNvSpPr>
                <a:spLocks noChangeArrowheads="1"/>
              </p:cNvSpPr>
              <p:nvPr/>
            </p:nvSpPr>
            <p:spPr bwMode="auto">
              <a:xfrm>
                <a:off x="2409" y="1590"/>
                <a:ext cx="134" cy="254"/>
              </a:xfrm>
              <a:prstGeom prst="cube">
                <a:avLst>
                  <a:gd name="adj" fmla="val 25000"/>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62" name="AutoShape 174"/>
              <p:cNvSpPr>
                <a:spLocks noChangeArrowheads="1"/>
              </p:cNvSpPr>
              <p:nvPr/>
            </p:nvSpPr>
            <p:spPr bwMode="auto">
              <a:xfrm>
                <a:off x="2375" y="1326"/>
                <a:ext cx="136" cy="554"/>
              </a:xfrm>
              <a:prstGeom prst="cube">
                <a:avLst>
                  <a:gd name="adj" fmla="val 25000"/>
                </a:avLst>
              </a:prstGeom>
              <a:solidFill>
                <a:srgbClr val="CCFF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63" name="AutoShape 175"/>
              <p:cNvSpPr>
                <a:spLocks noChangeArrowheads="1"/>
              </p:cNvSpPr>
              <p:nvPr/>
            </p:nvSpPr>
            <p:spPr bwMode="auto">
              <a:xfrm>
                <a:off x="2079" y="1367"/>
                <a:ext cx="137" cy="555"/>
              </a:xfrm>
              <a:prstGeom prst="cube">
                <a:avLst>
                  <a:gd name="adj" fmla="val 25000"/>
                </a:avLst>
              </a:prstGeom>
              <a:solidFill>
                <a:srgbClr val="CCFF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64" name="AutoShape 176"/>
              <p:cNvSpPr>
                <a:spLocks noChangeArrowheads="1"/>
              </p:cNvSpPr>
              <p:nvPr/>
            </p:nvSpPr>
            <p:spPr bwMode="auto">
              <a:xfrm>
                <a:off x="2183" y="1512"/>
                <a:ext cx="137" cy="416"/>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grpSp>
        <p:sp>
          <p:nvSpPr>
            <p:cNvPr id="143" name="Text Box 177"/>
            <p:cNvSpPr txBox="1">
              <a:spLocks noChangeArrowheads="1"/>
            </p:cNvSpPr>
            <p:nvPr/>
          </p:nvSpPr>
          <p:spPr bwMode="auto">
            <a:xfrm>
              <a:off x="4344" y="1976"/>
              <a:ext cx="2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2000" i="1">
                  <a:solidFill>
                    <a:srgbClr val="808080"/>
                  </a:solidFill>
                  <a:sym typeface="Symbol" charset="0"/>
                </a:rPr>
                <a:t></a:t>
              </a:r>
            </a:p>
          </p:txBody>
        </p:sp>
        <p:sp>
          <p:nvSpPr>
            <p:cNvPr id="144" name="Text Box 178"/>
            <p:cNvSpPr txBox="1">
              <a:spLocks noChangeArrowheads="1"/>
            </p:cNvSpPr>
            <p:nvPr/>
          </p:nvSpPr>
          <p:spPr bwMode="auto">
            <a:xfrm>
              <a:off x="5200" y="1768"/>
              <a:ext cx="2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2000" i="1">
                  <a:solidFill>
                    <a:srgbClr val="808080"/>
                  </a:solidFill>
                  <a:sym typeface="Symbol" charset="0"/>
                </a:rPr>
                <a:t></a:t>
              </a:r>
            </a:p>
          </p:txBody>
        </p:sp>
        <p:sp>
          <p:nvSpPr>
            <p:cNvPr id="145" name="Text Box 179"/>
            <p:cNvSpPr txBox="1">
              <a:spLocks noChangeArrowheads="1"/>
            </p:cNvSpPr>
            <p:nvPr/>
          </p:nvSpPr>
          <p:spPr bwMode="auto">
            <a:xfrm>
              <a:off x="3792" y="1080"/>
              <a:ext cx="2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2000" i="1">
                  <a:solidFill>
                    <a:srgbClr val="808080"/>
                  </a:solidFill>
                  <a:latin typeface="Times New Roman" charset="0"/>
                  <a:sym typeface="Symbol" charset="0"/>
                </a:rPr>
                <a:t>n</a:t>
              </a:r>
            </a:p>
          </p:txBody>
        </p:sp>
      </p:grpSp>
      <p:grpSp>
        <p:nvGrpSpPr>
          <p:cNvPr id="165" name="Group 180"/>
          <p:cNvGrpSpPr>
            <a:grpSpLocks/>
          </p:cNvGrpSpPr>
          <p:nvPr/>
        </p:nvGrpSpPr>
        <p:grpSpPr bwMode="auto">
          <a:xfrm>
            <a:off x="5772076" y="1745581"/>
            <a:ext cx="2679700" cy="2522538"/>
            <a:chOff x="3736" y="639"/>
            <a:chExt cx="1688" cy="1589"/>
          </a:xfrm>
        </p:grpSpPr>
        <p:grpSp>
          <p:nvGrpSpPr>
            <p:cNvPr id="166" name="Group 181"/>
            <p:cNvGrpSpPr>
              <a:grpSpLocks/>
            </p:cNvGrpSpPr>
            <p:nvPr/>
          </p:nvGrpSpPr>
          <p:grpSpPr bwMode="auto">
            <a:xfrm>
              <a:off x="3792" y="639"/>
              <a:ext cx="1632" cy="1589"/>
              <a:chOff x="3792" y="639"/>
              <a:chExt cx="1632" cy="1589"/>
            </a:xfrm>
          </p:grpSpPr>
          <p:grpSp>
            <p:nvGrpSpPr>
              <p:cNvPr id="168" name="Group 182"/>
              <p:cNvGrpSpPr>
                <a:grpSpLocks/>
              </p:cNvGrpSpPr>
              <p:nvPr/>
            </p:nvGrpSpPr>
            <p:grpSpPr bwMode="auto">
              <a:xfrm>
                <a:off x="3944" y="639"/>
                <a:ext cx="1468" cy="1416"/>
                <a:chOff x="2106" y="735"/>
                <a:chExt cx="1468" cy="1416"/>
              </a:xfrm>
            </p:grpSpPr>
            <p:grpSp>
              <p:nvGrpSpPr>
                <p:cNvPr id="172" name="Group 183"/>
                <p:cNvGrpSpPr>
                  <a:grpSpLocks/>
                </p:cNvGrpSpPr>
                <p:nvPr/>
              </p:nvGrpSpPr>
              <p:grpSpPr bwMode="auto">
                <a:xfrm>
                  <a:off x="2116" y="735"/>
                  <a:ext cx="1455" cy="1416"/>
                  <a:chOff x="1384" y="608"/>
                  <a:chExt cx="1455" cy="1416"/>
                </a:xfrm>
              </p:grpSpPr>
              <p:sp>
                <p:nvSpPr>
                  <p:cNvPr id="203" name="AutoShape 184"/>
                  <p:cNvSpPr>
                    <a:spLocks noChangeArrowheads="1"/>
                  </p:cNvSpPr>
                  <p:nvPr/>
                </p:nvSpPr>
                <p:spPr bwMode="auto">
                  <a:xfrm rot="-10800000">
                    <a:off x="1384" y="608"/>
                    <a:ext cx="1455" cy="1416"/>
                  </a:xfrm>
                  <a:prstGeom prst="cube">
                    <a:avLst>
                      <a:gd name="adj" fmla="val 26977"/>
                    </a:avLst>
                  </a:prstGeom>
                  <a:solidFill>
                    <a:srgbClr val="CC99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l" eaLnBrk="0" hangingPunct="0">
                      <a:spcBef>
                        <a:spcPct val="20000"/>
                      </a:spcBef>
                      <a:buNone/>
                    </a:pPr>
                    <a:endParaRPr lang="en-US" sz="2000">
                      <a:solidFill>
                        <a:schemeClr val="bg1"/>
                      </a:solidFill>
                      <a:latin typeface="Times New Roman" charset="0"/>
                    </a:endParaRPr>
                  </a:p>
                </p:txBody>
              </p:sp>
              <p:sp>
                <p:nvSpPr>
                  <p:cNvPr id="204" name="AutoShape 185"/>
                  <p:cNvSpPr>
                    <a:spLocks noChangeArrowheads="1"/>
                  </p:cNvSpPr>
                  <p:nvPr/>
                </p:nvSpPr>
                <p:spPr bwMode="auto">
                  <a:xfrm>
                    <a:off x="2079" y="911"/>
                    <a:ext cx="137" cy="416"/>
                  </a:xfrm>
                  <a:prstGeom prst="cube">
                    <a:avLst>
                      <a:gd name="adj" fmla="val 25000"/>
                    </a:avLst>
                  </a:prstGeom>
                  <a:solidFill>
                    <a:srgbClr val="CCFF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spcBef>
                        <a:spcPct val="20000"/>
                      </a:spcBef>
                      <a:buNone/>
                    </a:pPr>
                    <a:endParaRPr lang="en-US" sz="2000">
                      <a:solidFill>
                        <a:schemeClr val="bg1"/>
                      </a:solidFill>
                      <a:latin typeface="Times New Roman" charset="0"/>
                    </a:endParaRPr>
                  </a:p>
                </p:txBody>
              </p:sp>
              <p:sp>
                <p:nvSpPr>
                  <p:cNvPr id="205" name="AutoShape 186"/>
                  <p:cNvSpPr>
                    <a:spLocks noChangeArrowheads="1"/>
                  </p:cNvSpPr>
                  <p:nvPr/>
                </p:nvSpPr>
                <p:spPr bwMode="auto">
                  <a:xfrm>
                    <a:off x="1898" y="726"/>
                    <a:ext cx="181" cy="1017"/>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06" name="AutoShape 187"/>
                  <p:cNvSpPr>
                    <a:spLocks noChangeArrowheads="1"/>
                  </p:cNvSpPr>
                  <p:nvPr/>
                </p:nvSpPr>
                <p:spPr bwMode="auto">
                  <a:xfrm>
                    <a:off x="2034" y="1050"/>
                    <a:ext cx="182" cy="693"/>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07" name="AutoShape 188"/>
                  <p:cNvSpPr>
                    <a:spLocks noChangeArrowheads="1"/>
                  </p:cNvSpPr>
                  <p:nvPr/>
                </p:nvSpPr>
                <p:spPr bwMode="auto">
                  <a:xfrm>
                    <a:off x="2170" y="1256"/>
                    <a:ext cx="137" cy="416"/>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08" name="AutoShape 189"/>
                  <p:cNvSpPr>
                    <a:spLocks noChangeArrowheads="1"/>
                  </p:cNvSpPr>
                  <p:nvPr/>
                </p:nvSpPr>
                <p:spPr bwMode="auto">
                  <a:xfrm>
                    <a:off x="2307" y="1096"/>
                    <a:ext cx="136" cy="601"/>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09" name="AutoShape 190"/>
                  <p:cNvSpPr>
                    <a:spLocks noChangeArrowheads="1"/>
                  </p:cNvSpPr>
                  <p:nvPr/>
                </p:nvSpPr>
                <p:spPr bwMode="auto">
                  <a:xfrm>
                    <a:off x="1761" y="1235"/>
                    <a:ext cx="137" cy="554"/>
                  </a:xfrm>
                  <a:prstGeom prst="cube">
                    <a:avLst>
                      <a:gd name="adj" fmla="val 25000"/>
                    </a:avLst>
                  </a:prstGeom>
                  <a:solidFill>
                    <a:srgbClr val="CCFF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10" name="AutoShape 191"/>
                  <p:cNvSpPr>
                    <a:spLocks noChangeArrowheads="1"/>
                  </p:cNvSpPr>
                  <p:nvPr/>
                </p:nvSpPr>
                <p:spPr bwMode="auto">
                  <a:xfrm>
                    <a:off x="1847" y="1448"/>
                    <a:ext cx="144" cy="420"/>
                  </a:xfrm>
                  <a:prstGeom prst="cube">
                    <a:avLst>
                      <a:gd name="adj" fmla="val 31616"/>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11" name="AutoShape 192"/>
                  <p:cNvSpPr>
                    <a:spLocks noChangeArrowheads="1"/>
                  </p:cNvSpPr>
                  <p:nvPr/>
                </p:nvSpPr>
                <p:spPr bwMode="auto">
                  <a:xfrm>
                    <a:off x="1988" y="1281"/>
                    <a:ext cx="137" cy="555"/>
                  </a:xfrm>
                  <a:prstGeom prst="cube">
                    <a:avLst>
                      <a:gd name="adj" fmla="val 25000"/>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12" name="AutoShape 193"/>
                  <p:cNvSpPr>
                    <a:spLocks noChangeArrowheads="1"/>
                  </p:cNvSpPr>
                  <p:nvPr/>
                </p:nvSpPr>
                <p:spPr bwMode="auto">
                  <a:xfrm>
                    <a:off x="2261" y="1373"/>
                    <a:ext cx="137" cy="416"/>
                  </a:xfrm>
                  <a:prstGeom prst="cube">
                    <a:avLst>
                      <a:gd name="adj" fmla="val 25000"/>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13" name="AutoShape 194"/>
                  <p:cNvSpPr>
                    <a:spLocks noChangeArrowheads="1"/>
                  </p:cNvSpPr>
                  <p:nvPr/>
                </p:nvSpPr>
                <p:spPr bwMode="auto">
                  <a:xfrm>
                    <a:off x="1559" y="1304"/>
                    <a:ext cx="137" cy="555"/>
                  </a:xfrm>
                  <a:prstGeom prst="cube">
                    <a:avLst>
                      <a:gd name="adj" fmla="val 25000"/>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14" name="AutoShape 195"/>
                  <p:cNvSpPr>
                    <a:spLocks noChangeArrowheads="1"/>
                  </p:cNvSpPr>
                  <p:nvPr/>
                </p:nvSpPr>
                <p:spPr bwMode="auto">
                  <a:xfrm>
                    <a:off x="1655" y="1512"/>
                    <a:ext cx="137" cy="416"/>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15" name="Line 196"/>
                  <p:cNvSpPr>
                    <a:spLocks noChangeShapeType="1"/>
                  </p:cNvSpPr>
                  <p:nvPr/>
                </p:nvSpPr>
                <p:spPr bwMode="auto">
                  <a:xfrm flipH="1">
                    <a:off x="2475" y="1548"/>
                    <a:ext cx="36" cy="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216" name="Line 197"/>
                  <p:cNvSpPr>
                    <a:spLocks noChangeShapeType="1"/>
                  </p:cNvSpPr>
                  <p:nvPr/>
                </p:nvSpPr>
                <p:spPr bwMode="auto">
                  <a:xfrm flipH="1">
                    <a:off x="2379" y="1587"/>
                    <a:ext cx="9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217" name="AutoShape 198"/>
                  <p:cNvSpPr>
                    <a:spLocks noChangeArrowheads="1"/>
                  </p:cNvSpPr>
                  <p:nvPr/>
                </p:nvSpPr>
                <p:spPr bwMode="auto">
                  <a:xfrm>
                    <a:off x="1758" y="1741"/>
                    <a:ext cx="131" cy="188"/>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18" name="AutoShape 199"/>
                  <p:cNvSpPr>
                    <a:spLocks noChangeArrowheads="1"/>
                  </p:cNvSpPr>
                  <p:nvPr/>
                </p:nvSpPr>
                <p:spPr bwMode="auto">
                  <a:xfrm>
                    <a:off x="2409" y="1590"/>
                    <a:ext cx="134" cy="254"/>
                  </a:xfrm>
                  <a:prstGeom prst="cube">
                    <a:avLst>
                      <a:gd name="adj" fmla="val 25000"/>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19" name="AutoShape 200"/>
                  <p:cNvSpPr>
                    <a:spLocks noChangeArrowheads="1"/>
                  </p:cNvSpPr>
                  <p:nvPr/>
                </p:nvSpPr>
                <p:spPr bwMode="auto">
                  <a:xfrm>
                    <a:off x="2375" y="1326"/>
                    <a:ext cx="136" cy="554"/>
                  </a:xfrm>
                  <a:prstGeom prst="cube">
                    <a:avLst>
                      <a:gd name="adj" fmla="val 25000"/>
                    </a:avLst>
                  </a:prstGeom>
                  <a:solidFill>
                    <a:srgbClr val="CCFF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20" name="AutoShape 201"/>
                  <p:cNvSpPr>
                    <a:spLocks noChangeArrowheads="1"/>
                  </p:cNvSpPr>
                  <p:nvPr/>
                </p:nvSpPr>
                <p:spPr bwMode="auto">
                  <a:xfrm>
                    <a:off x="2079" y="1367"/>
                    <a:ext cx="137" cy="555"/>
                  </a:xfrm>
                  <a:prstGeom prst="cube">
                    <a:avLst>
                      <a:gd name="adj" fmla="val 25000"/>
                    </a:avLst>
                  </a:prstGeom>
                  <a:solidFill>
                    <a:srgbClr val="CCFF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221" name="AutoShape 202"/>
                  <p:cNvSpPr>
                    <a:spLocks noChangeArrowheads="1"/>
                  </p:cNvSpPr>
                  <p:nvPr/>
                </p:nvSpPr>
                <p:spPr bwMode="auto">
                  <a:xfrm>
                    <a:off x="2183" y="1512"/>
                    <a:ext cx="137" cy="416"/>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grpSp>
            <p:grpSp>
              <p:nvGrpSpPr>
                <p:cNvPr id="173" name="Group 203"/>
                <p:cNvGrpSpPr>
                  <a:grpSpLocks/>
                </p:cNvGrpSpPr>
                <p:nvPr/>
              </p:nvGrpSpPr>
              <p:grpSpPr bwMode="auto">
                <a:xfrm>
                  <a:off x="2106" y="851"/>
                  <a:ext cx="1468" cy="1091"/>
                  <a:chOff x="2196" y="2389"/>
                  <a:chExt cx="1468" cy="1091"/>
                </a:xfrm>
              </p:grpSpPr>
              <p:sp>
                <p:nvSpPr>
                  <p:cNvPr id="174" name="AutoShape 204"/>
                  <p:cNvSpPr>
                    <a:spLocks noChangeArrowheads="1"/>
                  </p:cNvSpPr>
                  <p:nvPr/>
                </p:nvSpPr>
                <p:spPr bwMode="auto">
                  <a:xfrm rot="-10800000">
                    <a:off x="2196" y="3096"/>
                    <a:ext cx="1468" cy="384"/>
                  </a:xfrm>
                  <a:prstGeom prst="cube">
                    <a:avLst>
                      <a:gd name="adj" fmla="val 100000"/>
                    </a:avLst>
                  </a:prstGeom>
                  <a:solidFill>
                    <a:schemeClr val="folHlink">
                      <a:alpha val="47000"/>
                    </a:schemeClr>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l" eaLnBrk="0" hangingPunct="0">
                      <a:spcBef>
                        <a:spcPct val="20000"/>
                      </a:spcBef>
                      <a:buNone/>
                    </a:pPr>
                    <a:endParaRPr lang="en-US" sz="2000">
                      <a:solidFill>
                        <a:schemeClr val="bg1"/>
                      </a:solidFill>
                      <a:latin typeface="Times New Roman" charset="0"/>
                    </a:endParaRPr>
                  </a:p>
                </p:txBody>
              </p:sp>
              <p:sp>
                <p:nvSpPr>
                  <p:cNvPr id="175" name="AutoShape 205"/>
                  <p:cNvSpPr>
                    <a:spLocks noChangeArrowheads="1"/>
                  </p:cNvSpPr>
                  <p:nvPr/>
                </p:nvSpPr>
                <p:spPr bwMode="auto">
                  <a:xfrm>
                    <a:off x="2901" y="2574"/>
                    <a:ext cx="137" cy="416"/>
                  </a:xfrm>
                  <a:prstGeom prst="cube">
                    <a:avLst>
                      <a:gd name="adj" fmla="val 25000"/>
                    </a:avLst>
                  </a:prstGeom>
                  <a:solidFill>
                    <a:srgbClr val="CCFF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spcBef>
                        <a:spcPct val="20000"/>
                      </a:spcBef>
                      <a:buNone/>
                    </a:pPr>
                    <a:endParaRPr lang="en-US" sz="2000">
                      <a:solidFill>
                        <a:schemeClr val="bg1"/>
                      </a:solidFill>
                      <a:latin typeface="Times New Roman" charset="0"/>
                    </a:endParaRPr>
                  </a:p>
                </p:txBody>
              </p:sp>
              <p:sp>
                <p:nvSpPr>
                  <p:cNvPr id="176" name="AutoShape 206"/>
                  <p:cNvSpPr>
                    <a:spLocks noChangeArrowheads="1"/>
                  </p:cNvSpPr>
                  <p:nvPr/>
                </p:nvSpPr>
                <p:spPr bwMode="auto">
                  <a:xfrm>
                    <a:off x="2720" y="2389"/>
                    <a:ext cx="181" cy="723"/>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77" name="AutoShape 207"/>
                  <p:cNvSpPr>
                    <a:spLocks noChangeArrowheads="1"/>
                  </p:cNvSpPr>
                  <p:nvPr/>
                </p:nvSpPr>
                <p:spPr bwMode="auto">
                  <a:xfrm>
                    <a:off x="2856" y="2713"/>
                    <a:ext cx="182" cy="315"/>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78" name="AutoShape 208"/>
                  <p:cNvSpPr>
                    <a:spLocks noChangeArrowheads="1"/>
                  </p:cNvSpPr>
                  <p:nvPr/>
                </p:nvSpPr>
                <p:spPr bwMode="auto">
                  <a:xfrm>
                    <a:off x="2992" y="2919"/>
                    <a:ext cx="137" cy="416"/>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79" name="AutoShape 209"/>
                  <p:cNvSpPr>
                    <a:spLocks noChangeArrowheads="1"/>
                  </p:cNvSpPr>
                  <p:nvPr/>
                </p:nvSpPr>
                <p:spPr bwMode="auto">
                  <a:xfrm>
                    <a:off x="3129" y="2759"/>
                    <a:ext cx="136" cy="280"/>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80" name="AutoShape 210"/>
                  <p:cNvSpPr>
                    <a:spLocks noChangeArrowheads="1"/>
                  </p:cNvSpPr>
                  <p:nvPr/>
                </p:nvSpPr>
                <p:spPr bwMode="auto">
                  <a:xfrm>
                    <a:off x="2583" y="2898"/>
                    <a:ext cx="137" cy="257"/>
                  </a:xfrm>
                  <a:prstGeom prst="cube">
                    <a:avLst>
                      <a:gd name="adj" fmla="val 25000"/>
                    </a:avLst>
                  </a:prstGeom>
                  <a:solidFill>
                    <a:srgbClr val="CCFF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81" name="AutoShape 211"/>
                  <p:cNvSpPr>
                    <a:spLocks noChangeArrowheads="1"/>
                  </p:cNvSpPr>
                  <p:nvPr/>
                </p:nvSpPr>
                <p:spPr bwMode="auto">
                  <a:xfrm>
                    <a:off x="2669" y="3111"/>
                    <a:ext cx="144" cy="141"/>
                  </a:xfrm>
                  <a:prstGeom prst="cube">
                    <a:avLst>
                      <a:gd name="adj" fmla="val 31616"/>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82" name="AutoShape 212"/>
                  <p:cNvSpPr>
                    <a:spLocks noChangeArrowheads="1"/>
                  </p:cNvSpPr>
                  <p:nvPr/>
                </p:nvSpPr>
                <p:spPr bwMode="auto">
                  <a:xfrm>
                    <a:off x="2810" y="2944"/>
                    <a:ext cx="137" cy="264"/>
                  </a:xfrm>
                  <a:prstGeom prst="cube">
                    <a:avLst>
                      <a:gd name="adj" fmla="val 25000"/>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83" name="AutoShape 213"/>
                  <p:cNvSpPr>
                    <a:spLocks noChangeArrowheads="1"/>
                  </p:cNvSpPr>
                  <p:nvPr/>
                </p:nvSpPr>
                <p:spPr bwMode="auto">
                  <a:xfrm>
                    <a:off x="3083" y="3036"/>
                    <a:ext cx="137" cy="137"/>
                  </a:xfrm>
                  <a:prstGeom prst="cube">
                    <a:avLst>
                      <a:gd name="adj" fmla="val 25000"/>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84" name="AutoShape 214"/>
                  <p:cNvSpPr>
                    <a:spLocks noChangeArrowheads="1"/>
                  </p:cNvSpPr>
                  <p:nvPr/>
                </p:nvSpPr>
                <p:spPr bwMode="auto">
                  <a:xfrm>
                    <a:off x="2381" y="2967"/>
                    <a:ext cx="137" cy="333"/>
                  </a:xfrm>
                  <a:prstGeom prst="cube">
                    <a:avLst>
                      <a:gd name="adj" fmla="val 25000"/>
                    </a:avLst>
                  </a:prstGeom>
                  <a:solidFill>
                    <a:srgbClr val="FFFFCC"/>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85" name="AutoShape 215"/>
                  <p:cNvSpPr>
                    <a:spLocks noChangeArrowheads="1"/>
                  </p:cNvSpPr>
                  <p:nvPr/>
                </p:nvSpPr>
                <p:spPr bwMode="auto">
                  <a:xfrm>
                    <a:off x="2477" y="3175"/>
                    <a:ext cx="137" cy="170"/>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86" name="Line 216"/>
                  <p:cNvSpPr>
                    <a:spLocks noChangeShapeType="1"/>
                  </p:cNvSpPr>
                  <p:nvPr/>
                </p:nvSpPr>
                <p:spPr bwMode="auto">
                  <a:xfrm flipH="1">
                    <a:off x="3297" y="3211"/>
                    <a:ext cx="36" cy="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187" name="Line 217"/>
                  <p:cNvSpPr>
                    <a:spLocks noChangeShapeType="1"/>
                  </p:cNvSpPr>
                  <p:nvPr/>
                </p:nvSpPr>
                <p:spPr bwMode="auto">
                  <a:xfrm flipH="1">
                    <a:off x="3201" y="3250"/>
                    <a:ext cx="93"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188" name="Line 218"/>
                  <p:cNvSpPr>
                    <a:spLocks noChangeShapeType="1"/>
                  </p:cNvSpPr>
                  <p:nvPr/>
                </p:nvSpPr>
                <p:spPr bwMode="auto">
                  <a:xfrm flipH="1">
                    <a:off x="2573" y="3306"/>
                    <a:ext cx="42" cy="42"/>
                  </a:xfrm>
                  <a:prstGeom prst="line">
                    <a:avLst/>
                  </a:prstGeom>
                  <a:noFill/>
                  <a:ln w="9525">
                    <a:solidFill>
                      <a:srgbClr val="4F7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189" name="Line 219"/>
                  <p:cNvSpPr>
                    <a:spLocks noChangeShapeType="1"/>
                  </p:cNvSpPr>
                  <p:nvPr/>
                </p:nvSpPr>
                <p:spPr bwMode="auto">
                  <a:xfrm flipH="1">
                    <a:off x="2477" y="3348"/>
                    <a:ext cx="93" cy="1"/>
                  </a:xfrm>
                  <a:prstGeom prst="line">
                    <a:avLst/>
                  </a:prstGeom>
                  <a:noFill/>
                  <a:ln w="9525">
                    <a:solidFill>
                      <a:srgbClr val="4F7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190" name="Line 220"/>
                  <p:cNvSpPr>
                    <a:spLocks noChangeShapeType="1"/>
                  </p:cNvSpPr>
                  <p:nvPr/>
                </p:nvSpPr>
                <p:spPr bwMode="auto">
                  <a:xfrm flipH="1">
                    <a:off x="2763" y="3211"/>
                    <a:ext cx="42" cy="42"/>
                  </a:xfrm>
                  <a:prstGeom prst="line">
                    <a:avLst/>
                  </a:prstGeom>
                  <a:noFill/>
                  <a:ln w="9525">
                    <a:solidFill>
                      <a:srgbClr val="4F7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191" name="Line 221"/>
                  <p:cNvSpPr>
                    <a:spLocks noChangeShapeType="1"/>
                  </p:cNvSpPr>
                  <p:nvPr/>
                </p:nvSpPr>
                <p:spPr bwMode="auto">
                  <a:xfrm flipH="1">
                    <a:off x="2670" y="3253"/>
                    <a:ext cx="93" cy="1"/>
                  </a:xfrm>
                  <a:prstGeom prst="line">
                    <a:avLst/>
                  </a:prstGeom>
                  <a:noFill/>
                  <a:ln w="9525">
                    <a:solidFill>
                      <a:srgbClr val="4F7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192" name="AutoShape 222"/>
                  <p:cNvSpPr>
                    <a:spLocks noChangeArrowheads="1"/>
                  </p:cNvSpPr>
                  <p:nvPr/>
                </p:nvSpPr>
                <p:spPr bwMode="auto">
                  <a:xfrm>
                    <a:off x="3197" y="2989"/>
                    <a:ext cx="136" cy="260"/>
                  </a:xfrm>
                  <a:prstGeom prst="cube">
                    <a:avLst>
                      <a:gd name="adj" fmla="val 25000"/>
                    </a:avLst>
                  </a:prstGeom>
                  <a:solidFill>
                    <a:srgbClr val="CCFF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93" name="Line 223"/>
                  <p:cNvSpPr>
                    <a:spLocks noChangeShapeType="1"/>
                  </p:cNvSpPr>
                  <p:nvPr/>
                </p:nvSpPr>
                <p:spPr bwMode="auto">
                  <a:xfrm flipH="1">
                    <a:off x="3299" y="3213"/>
                    <a:ext cx="36" cy="36"/>
                  </a:xfrm>
                  <a:prstGeom prst="line">
                    <a:avLst/>
                  </a:prstGeom>
                  <a:noFill/>
                  <a:ln w="9525">
                    <a:solidFill>
                      <a:srgbClr val="4F7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194" name="Line 224"/>
                  <p:cNvSpPr>
                    <a:spLocks noChangeShapeType="1"/>
                  </p:cNvSpPr>
                  <p:nvPr/>
                </p:nvSpPr>
                <p:spPr bwMode="auto">
                  <a:xfrm flipH="1">
                    <a:off x="3197" y="3249"/>
                    <a:ext cx="102" cy="1"/>
                  </a:xfrm>
                  <a:prstGeom prst="line">
                    <a:avLst/>
                  </a:prstGeom>
                  <a:noFill/>
                  <a:ln w="9525">
                    <a:solidFill>
                      <a:srgbClr val="4F7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195" name="Line 225"/>
                  <p:cNvSpPr>
                    <a:spLocks noChangeShapeType="1"/>
                  </p:cNvSpPr>
                  <p:nvPr/>
                </p:nvSpPr>
                <p:spPr bwMode="auto">
                  <a:xfrm flipH="1">
                    <a:off x="2806" y="3209"/>
                    <a:ext cx="93" cy="1"/>
                  </a:xfrm>
                  <a:prstGeom prst="line">
                    <a:avLst/>
                  </a:prstGeom>
                  <a:noFill/>
                  <a:ln w="9525">
                    <a:solidFill>
                      <a:srgbClr val="4F7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196" name="Line 226"/>
                  <p:cNvSpPr>
                    <a:spLocks noChangeShapeType="1"/>
                  </p:cNvSpPr>
                  <p:nvPr/>
                </p:nvSpPr>
                <p:spPr bwMode="auto">
                  <a:xfrm flipH="1">
                    <a:off x="2382" y="3301"/>
                    <a:ext cx="93" cy="1"/>
                  </a:xfrm>
                  <a:prstGeom prst="line">
                    <a:avLst/>
                  </a:prstGeom>
                  <a:noFill/>
                  <a:ln w="9525">
                    <a:solidFill>
                      <a:srgbClr val="4F7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197" name="AutoShape 227"/>
                  <p:cNvSpPr>
                    <a:spLocks noChangeArrowheads="1"/>
                  </p:cNvSpPr>
                  <p:nvPr/>
                </p:nvSpPr>
                <p:spPr bwMode="auto">
                  <a:xfrm>
                    <a:off x="2901" y="3030"/>
                    <a:ext cx="137" cy="318"/>
                  </a:xfrm>
                  <a:prstGeom prst="cube">
                    <a:avLst>
                      <a:gd name="adj" fmla="val 25000"/>
                    </a:avLst>
                  </a:prstGeom>
                  <a:solidFill>
                    <a:srgbClr val="CCFFFF"/>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98" name="AutoShape 228"/>
                  <p:cNvSpPr>
                    <a:spLocks noChangeArrowheads="1"/>
                  </p:cNvSpPr>
                  <p:nvPr/>
                </p:nvSpPr>
                <p:spPr bwMode="auto">
                  <a:xfrm>
                    <a:off x="3005" y="3175"/>
                    <a:ext cx="137" cy="173"/>
                  </a:xfrm>
                  <a:prstGeom prst="cube">
                    <a:avLst>
                      <a:gd name="adj" fmla="val 25000"/>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pPr>
                    <a:endParaRPr lang="es-ES" sz="2000"/>
                  </a:p>
                </p:txBody>
              </p:sp>
              <p:sp>
                <p:nvSpPr>
                  <p:cNvPr id="199" name="Line 229"/>
                  <p:cNvSpPr>
                    <a:spLocks noChangeShapeType="1"/>
                  </p:cNvSpPr>
                  <p:nvPr/>
                </p:nvSpPr>
                <p:spPr bwMode="auto">
                  <a:xfrm flipH="1">
                    <a:off x="3106" y="3311"/>
                    <a:ext cx="36" cy="36"/>
                  </a:xfrm>
                  <a:prstGeom prst="line">
                    <a:avLst/>
                  </a:prstGeom>
                  <a:noFill/>
                  <a:ln w="9525">
                    <a:solidFill>
                      <a:srgbClr val="4F7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200" name="Line 230"/>
                  <p:cNvSpPr>
                    <a:spLocks noChangeShapeType="1"/>
                  </p:cNvSpPr>
                  <p:nvPr/>
                </p:nvSpPr>
                <p:spPr bwMode="auto">
                  <a:xfrm flipH="1">
                    <a:off x="2902" y="3347"/>
                    <a:ext cx="204" cy="2"/>
                  </a:xfrm>
                  <a:prstGeom prst="line">
                    <a:avLst/>
                  </a:prstGeom>
                  <a:noFill/>
                  <a:ln w="12700">
                    <a:solidFill>
                      <a:srgbClr val="4F7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201" name="Line 231"/>
                  <p:cNvSpPr>
                    <a:spLocks noChangeShapeType="1"/>
                  </p:cNvSpPr>
                  <p:nvPr/>
                </p:nvSpPr>
                <p:spPr bwMode="auto">
                  <a:xfrm flipH="1">
                    <a:off x="3081" y="3172"/>
                    <a:ext cx="102" cy="1"/>
                  </a:xfrm>
                  <a:prstGeom prst="line">
                    <a:avLst/>
                  </a:prstGeom>
                  <a:noFill/>
                  <a:ln w="9525">
                    <a:solidFill>
                      <a:srgbClr val="4F7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sp>
                <p:nvSpPr>
                  <p:cNvPr id="202" name="Line 232"/>
                  <p:cNvSpPr>
                    <a:spLocks noChangeShapeType="1"/>
                  </p:cNvSpPr>
                  <p:nvPr/>
                </p:nvSpPr>
                <p:spPr bwMode="auto">
                  <a:xfrm flipH="1">
                    <a:off x="2583" y="3154"/>
                    <a:ext cx="81" cy="1"/>
                  </a:xfrm>
                  <a:prstGeom prst="line">
                    <a:avLst/>
                  </a:prstGeom>
                  <a:noFill/>
                  <a:ln w="9525">
                    <a:solidFill>
                      <a:srgbClr val="4F7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endParaRPr lang="es-ES" sz="2000"/>
                  </a:p>
                </p:txBody>
              </p:sp>
            </p:grpSp>
          </p:grpSp>
          <p:sp>
            <p:nvSpPr>
              <p:cNvPr id="169" name="Text Box 233"/>
              <p:cNvSpPr txBox="1">
                <a:spLocks noChangeArrowheads="1"/>
              </p:cNvSpPr>
              <p:nvPr/>
            </p:nvSpPr>
            <p:spPr bwMode="auto">
              <a:xfrm>
                <a:off x="4344" y="1976"/>
                <a:ext cx="2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endParaRPr lang="en-US" sz="2000" i="1">
                  <a:solidFill>
                    <a:srgbClr val="808080"/>
                  </a:solidFill>
                  <a:sym typeface="Symbol" charset="0"/>
                </a:endParaRPr>
              </a:p>
            </p:txBody>
          </p:sp>
          <p:sp>
            <p:nvSpPr>
              <p:cNvPr id="170" name="Text Box 234"/>
              <p:cNvSpPr txBox="1">
                <a:spLocks noChangeArrowheads="1"/>
              </p:cNvSpPr>
              <p:nvPr/>
            </p:nvSpPr>
            <p:spPr bwMode="auto">
              <a:xfrm>
                <a:off x="5200" y="1768"/>
                <a:ext cx="2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endParaRPr lang="en-US" sz="2000" i="1">
                  <a:solidFill>
                    <a:srgbClr val="808080"/>
                  </a:solidFill>
                  <a:sym typeface="Symbol" charset="0"/>
                </a:endParaRPr>
              </a:p>
            </p:txBody>
          </p:sp>
          <p:sp>
            <p:nvSpPr>
              <p:cNvPr id="171" name="Text Box 235"/>
              <p:cNvSpPr txBox="1">
                <a:spLocks noChangeArrowheads="1"/>
              </p:cNvSpPr>
              <p:nvPr/>
            </p:nvSpPr>
            <p:spPr bwMode="auto">
              <a:xfrm>
                <a:off x="3792" y="1080"/>
                <a:ext cx="2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endParaRPr lang="en-US" sz="2000" i="1">
                  <a:solidFill>
                    <a:srgbClr val="808080"/>
                  </a:solidFill>
                  <a:latin typeface="Times New Roman" charset="0"/>
                  <a:sym typeface="Symbol" charset="0"/>
                </a:endParaRPr>
              </a:p>
            </p:txBody>
          </p:sp>
        </p:grpSp>
        <p:sp>
          <p:nvSpPr>
            <p:cNvPr id="167" name="Text Box 236"/>
            <p:cNvSpPr txBox="1">
              <a:spLocks noChangeArrowheads="1"/>
            </p:cNvSpPr>
            <p:nvPr/>
          </p:nvSpPr>
          <p:spPr bwMode="auto">
            <a:xfrm>
              <a:off x="3736" y="1664"/>
              <a:ext cx="48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None/>
              </a:pPr>
              <a:r>
                <a:rPr lang="en-US" sz="2000" i="1">
                  <a:solidFill>
                    <a:schemeClr val="folHlink"/>
                  </a:solidFill>
                  <a:latin typeface="Times New Roman" charset="0"/>
                </a:rPr>
                <a:t>n</a:t>
              </a:r>
              <a:r>
                <a:rPr lang="en-US" sz="2000" i="1" baseline="-25000">
                  <a:solidFill>
                    <a:schemeClr val="folHlink"/>
                  </a:solidFill>
                  <a:latin typeface="Times New Roman" charset="0"/>
                </a:rPr>
                <a:t>0</a:t>
              </a:r>
              <a:endParaRPr lang="en-US" sz="2000" i="1">
                <a:solidFill>
                  <a:schemeClr val="folHlink"/>
                </a:solidFill>
                <a:latin typeface="Times New Roman" charset="0"/>
              </a:endParaRPr>
            </a:p>
          </p:txBody>
        </p:sp>
      </p:grpSp>
      <p:graphicFrame>
        <p:nvGraphicFramePr>
          <p:cNvPr id="222" name="Object 238"/>
          <p:cNvGraphicFramePr>
            <a:graphicFrameLocks noChangeAspect="1"/>
          </p:cNvGraphicFramePr>
          <p:nvPr>
            <p:extLst>
              <p:ext uri="{D42A27DB-BD31-4B8C-83A1-F6EECF244321}">
                <p14:modId xmlns:p14="http://schemas.microsoft.com/office/powerpoint/2010/main" val="2223900055"/>
              </p:ext>
            </p:extLst>
          </p:nvPr>
        </p:nvGraphicFramePr>
        <p:xfrm>
          <a:off x="1968426" y="4244306"/>
          <a:ext cx="114300" cy="215900"/>
        </p:xfrm>
        <a:graphic>
          <a:graphicData uri="http://schemas.openxmlformats.org/presentationml/2006/ole">
            <mc:AlternateContent xmlns:mc="http://schemas.openxmlformats.org/markup-compatibility/2006">
              <mc:Choice xmlns:v="urn:schemas-microsoft-com:vml" Requires="v">
                <p:oleObj spid="_x0000_s15602" name="EcuaciÛn" r:id="rId3" imgW="114548" imgH="216016" progId="Equation.3">
                  <p:embed/>
                </p:oleObj>
              </mc:Choice>
              <mc:Fallback>
                <p:oleObj name="EcuaciÛn" r:id="rId3" imgW="114548" imgH="21601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426" y="4244306"/>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223"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118</a:t>
            </a:fld>
            <a:endParaRPr lang="en-US" sz="1600" dirty="0">
              <a:latin typeface="+mn-lt"/>
            </a:endParaRPr>
          </a:p>
        </p:txBody>
      </p:sp>
    </p:spTree>
    <p:extLst>
      <p:ext uri="{BB962C8B-B14F-4D97-AF65-F5344CB8AC3E}">
        <p14:creationId xmlns:p14="http://schemas.microsoft.com/office/powerpoint/2010/main" val="29445209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2.5E-6 -4.44444E-6 L -0.47361 -0.32963 " pathEditMode="relative" rAng="0" ptsTypes="AA">
                                      <p:cBhvr>
                                        <p:cTn id="6" dur="2000" fill="hold"/>
                                        <p:tgtEl>
                                          <p:spTgt spid="7"/>
                                        </p:tgtEl>
                                        <p:attrNameLst>
                                          <p:attrName>ppt_x</p:attrName>
                                          <p:attrName>ppt_y</p:attrName>
                                        </p:attrNameLst>
                                      </p:cBhvr>
                                      <p:rCtr x="-23681" y="-16481"/>
                                    </p:animMotion>
                                  </p:childTnLst>
                                </p:cTn>
                              </p:par>
                            </p:childTnLst>
                          </p:cTn>
                        </p:par>
                        <p:par>
                          <p:cTn id="7" fill="hold">
                            <p:stCondLst>
                              <p:cond delay="2000"/>
                            </p:stCondLst>
                            <p:childTnLst>
                              <p:par>
                                <p:cTn id="8" presetID="22" presetClass="entr" presetSubtype="8" fill="hold" nodeType="afterEffect">
                                  <p:stCondLst>
                                    <p:cond delay="0"/>
                                  </p:stCondLst>
                                  <p:childTnLst>
                                    <p:set>
                                      <p:cBhvr>
                                        <p:cTn id="9" dur="1" fill="hold">
                                          <p:stCondLst>
                                            <p:cond delay="0"/>
                                          </p:stCondLst>
                                        </p:cTn>
                                        <p:tgtEl>
                                          <p:spTgt spid="132"/>
                                        </p:tgtEl>
                                        <p:attrNameLst>
                                          <p:attrName>style.visibility</p:attrName>
                                        </p:attrNameLst>
                                      </p:cBhvr>
                                      <p:to>
                                        <p:strVal val="visible"/>
                                      </p:to>
                                    </p:set>
                                    <p:animEffect transition="in" filter="wipe(left)">
                                      <p:cBhvr>
                                        <p:cTn id="10" dur="500"/>
                                        <p:tgtEl>
                                          <p:spTgt spid="132"/>
                                        </p:tgtEl>
                                      </p:cBhvr>
                                    </p:animEffect>
                                  </p:childTnLst>
                                </p:cTn>
                              </p:par>
                            </p:childTnLst>
                          </p:cTn>
                        </p:par>
                        <p:par>
                          <p:cTn id="11" fill="hold">
                            <p:stCondLst>
                              <p:cond delay="2500"/>
                            </p:stCondLst>
                            <p:childTnLst>
                              <p:par>
                                <p:cTn id="12" presetID="22" presetClass="entr" presetSubtype="8" fill="hold" grpId="0" nodeType="afterEffect">
                                  <p:stCondLst>
                                    <p:cond delay="0"/>
                                  </p:stCondLst>
                                  <p:childTnLst>
                                    <p:set>
                                      <p:cBhvr>
                                        <p:cTn id="13" dur="1" fill="hold">
                                          <p:stCondLst>
                                            <p:cond delay="0"/>
                                          </p:stCondLst>
                                        </p:cTn>
                                        <p:tgtEl>
                                          <p:spTgt spid="140"/>
                                        </p:tgtEl>
                                        <p:attrNameLst>
                                          <p:attrName>style.visibility</p:attrName>
                                        </p:attrNameLst>
                                      </p:cBhvr>
                                      <p:to>
                                        <p:strVal val="visible"/>
                                      </p:to>
                                    </p:set>
                                    <p:animEffect transition="in" filter="wipe(left)">
                                      <p:cBhvr>
                                        <p:cTn id="14" dur="500"/>
                                        <p:tgtEl>
                                          <p:spTgt spid="14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wipe(left)">
                                      <p:cBhvr>
                                        <p:cTn id="19" dur="500"/>
                                        <p:tgtEl>
                                          <p:spTgt spid="14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5"/>
                                        </p:tgtEl>
                                        <p:attrNameLst>
                                          <p:attrName>style.visibility</p:attrName>
                                        </p:attrNameLst>
                                      </p:cBhvr>
                                      <p:to>
                                        <p:strVal val="visible"/>
                                      </p:to>
                                    </p:set>
                                    <p:animEffect transition="in" filter="wipe(left)">
                                      <p:cBhvr>
                                        <p:cTn id="24" dur="500"/>
                                        <p:tgtEl>
                                          <p:spTgt spid="16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8" fill="hold" grpId="0" nodeType="clickEffect">
                                  <p:stCondLst>
                                    <p:cond delay="0"/>
                                  </p:stCondLst>
                                  <p:childTnLst>
                                    <p:animEffect transition="out" filter="wipe(left)">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31640" y="619473"/>
            <a:ext cx="6400800" cy="649287"/>
          </a:xfrm>
        </p:spPr>
        <p:txBody>
          <a:bodyPr/>
          <a:lstStyle/>
          <a:p>
            <a:r>
              <a:rPr lang="en-US" dirty="0">
                <a:solidFill>
                  <a:schemeClr val="accent2"/>
                </a:solidFill>
              </a:rPr>
              <a:t>Hough Transform </a:t>
            </a:r>
            <a:r>
              <a:rPr lang="en-US" dirty="0" smtClean="0">
                <a:solidFill>
                  <a:schemeClr val="accent2"/>
                </a:solidFill>
              </a:rPr>
              <a:t>Statistics</a:t>
            </a:r>
            <a:endParaRPr lang="es-ES" dirty="0"/>
          </a:p>
        </p:txBody>
      </p:sp>
      <p:sp>
        <p:nvSpPr>
          <p:cNvPr id="3" name="AutoShape 65"/>
          <p:cNvSpPr>
            <a:spLocks noChangeArrowheads="1"/>
          </p:cNvSpPr>
          <p:nvPr/>
        </p:nvSpPr>
        <p:spPr bwMode="auto">
          <a:xfrm>
            <a:off x="4231184" y="3392636"/>
            <a:ext cx="4394200" cy="3060700"/>
          </a:xfrm>
          <a:prstGeom prst="roundRect">
            <a:avLst>
              <a:gd name="adj" fmla="val 16667"/>
            </a:avLst>
          </a:prstGeom>
          <a:solidFill>
            <a:srgbClr val="E6CDFF"/>
          </a:solidFill>
          <a:ln w="9525">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None/>
            </a:pPr>
            <a:endParaRPr lang="es-ES" sz="2400"/>
          </a:p>
        </p:txBody>
      </p:sp>
      <p:sp>
        <p:nvSpPr>
          <p:cNvPr id="4" name="AutoShape 59"/>
          <p:cNvSpPr>
            <a:spLocks noChangeArrowheads="1"/>
          </p:cNvSpPr>
          <p:nvPr/>
        </p:nvSpPr>
        <p:spPr bwMode="auto">
          <a:xfrm>
            <a:off x="852984" y="3367236"/>
            <a:ext cx="3289300" cy="3086100"/>
          </a:xfrm>
          <a:prstGeom prst="roundRect">
            <a:avLst>
              <a:gd name="adj" fmla="val 16667"/>
            </a:avLst>
          </a:prstGeom>
          <a:solidFill>
            <a:srgbClr val="EBF7FF"/>
          </a:solidFill>
          <a:ln w="9525">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None/>
            </a:pPr>
            <a:endParaRPr lang="es-ES" sz="2400"/>
          </a:p>
        </p:txBody>
      </p:sp>
      <p:graphicFrame>
        <p:nvGraphicFramePr>
          <p:cNvPr id="5" name="Object 2"/>
          <p:cNvGraphicFramePr>
            <a:graphicFrameLocks noChangeAspect="1"/>
          </p:cNvGraphicFramePr>
          <p:nvPr>
            <p:extLst>
              <p:ext uri="{D42A27DB-BD31-4B8C-83A1-F6EECF244321}">
                <p14:modId xmlns:p14="http://schemas.microsoft.com/office/powerpoint/2010/main" val="325001661"/>
              </p:ext>
            </p:extLst>
          </p:nvPr>
        </p:nvGraphicFramePr>
        <p:xfrm>
          <a:off x="1530847" y="5869136"/>
          <a:ext cx="1235075" cy="274638"/>
        </p:xfrm>
        <a:graphic>
          <a:graphicData uri="http://schemas.openxmlformats.org/presentationml/2006/ole">
            <mc:AlternateContent xmlns:mc="http://schemas.openxmlformats.org/markup-compatibility/2006">
              <mc:Choice xmlns:v="urn:schemas-microsoft-com:vml" Requires="v">
                <p:oleObj spid="_x0000_s120191" name="Ecuación" r:id="rId3" imgW="1029097" imgH="228997" progId="Equation.3">
                  <p:embed/>
                </p:oleObj>
              </mc:Choice>
              <mc:Fallback>
                <p:oleObj name="Ecuación" r:id="rId3" imgW="1029097" imgH="22899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0847" y="5869136"/>
                        <a:ext cx="1235075" cy="274638"/>
                      </a:xfrm>
                      <a:prstGeom prst="rect">
                        <a:avLst/>
                      </a:prstGeom>
                      <a:solidFill>
                        <a:srgbClr val="EBF7FF"/>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 name="Text Box 22"/>
          <p:cNvSpPr txBox="1">
            <a:spLocks noChangeArrowheads="1"/>
          </p:cNvSpPr>
          <p:nvPr/>
        </p:nvSpPr>
        <p:spPr bwMode="auto">
          <a:xfrm>
            <a:off x="1665784" y="3392636"/>
            <a:ext cx="18669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600" dirty="0">
                <a:solidFill>
                  <a:schemeClr val="accent2"/>
                </a:solidFill>
              </a:rPr>
              <a:t>Without Weights</a:t>
            </a:r>
          </a:p>
        </p:txBody>
      </p:sp>
      <p:sp>
        <p:nvSpPr>
          <p:cNvPr id="7" name="Text Box 23"/>
          <p:cNvSpPr txBox="1">
            <a:spLocks noChangeArrowheads="1"/>
          </p:cNvSpPr>
          <p:nvPr/>
        </p:nvSpPr>
        <p:spPr bwMode="auto">
          <a:xfrm>
            <a:off x="5831384" y="3392636"/>
            <a:ext cx="1612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800" dirty="0">
                <a:solidFill>
                  <a:schemeClr val="accent2"/>
                </a:solidFill>
              </a:rPr>
              <a:t>With Weights</a:t>
            </a:r>
          </a:p>
        </p:txBody>
      </p:sp>
      <p:sp>
        <p:nvSpPr>
          <p:cNvPr id="8" name="Text Box 25"/>
          <p:cNvSpPr txBox="1">
            <a:spLocks noChangeArrowheads="1"/>
          </p:cNvSpPr>
          <p:nvPr/>
        </p:nvSpPr>
        <p:spPr bwMode="auto">
          <a:xfrm>
            <a:off x="467544" y="2613000"/>
            <a:ext cx="7696200"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spcBef>
                <a:spcPct val="50000"/>
              </a:spcBef>
              <a:buNone/>
            </a:pPr>
            <a:r>
              <a:rPr lang="en-US" sz="1600" dirty="0">
                <a:solidFill>
                  <a:schemeClr val="accent2"/>
                </a:solidFill>
                <a:cs typeface="Times New Roman" charset="0"/>
                <a:sym typeface="Symbol" charset="0"/>
              </a:rPr>
              <a:t> After performing the Hough Transform </a:t>
            </a:r>
            <a:r>
              <a:rPr lang="en-US" sz="1600" dirty="0">
                <a:solidFill>
                  <a:srgbClr val="FF0000"/>
                </a:solidFill>
                <a:cs typeface="Times New Roman" charset="0"/>
                <a:sym typeface="Symbol" charset="0"/>
              </a:rPr>
              <a:t>N SFTs</a:t>
            </a:r>
            <a:r>
              <a:rPr lang="en-US" sz="1600" dirty="0">
                <a:solidFill>
                  <a:schemeClr val="accent2"/>
                </a:solidFill>
                <a:cs typeface="Times New Roman" charset="0"/>
                <a:sym typeface="Symbol" charset="0"/>
              </a:rPr>
              <a:t>, the probability that the pixel                                </a:t>
            </a:r>
          </a:p>
          <a:p>
            <a:pPr algn="just">
              <a:spcBef>
                <a:spcPct val="50000"/>
              </a:spcBef>
              <a:buNone/>
            </a:pPr>
            <a:r>
              <a:rPr lang="en-US" sz="1600" dirty="0">
                <a:solidFill>
                  <a:schemeClr val="accent2"/>
                </a:solidFill>
                <a:cs typeface="Times New Roman" charset="0"/>
                <a:sym typeface="Symbol" charset="0"/>
              </a:rPr>
              <a:t>has a number count  </a:t>
            </a:r>
            <a:r>
              <a:rPr lang="en-US" sz="1600" dirty="0">
                <a:solidFill>
                  <a:srgbClr val="FF0000"/>
                </a:solidFill>
                <a:cs typeface="Times New Roman" charset="0"/>
                <a:sym typeface="Symbol" charset="0"/>
              </a:rPr>
              <a:t>n</a:t>
            </a:r>
            <a:r>
              <a:rPr lang="en-US" sz="1600" dirty="0">
                <a:solidFill>
                  <a:schemeClr val="accent2"/>
                </a:solidFill>
                <a:cs typeface="Times New Roman" charset="0"/>
                <a:sym typeface="Symbol" charset="0"/>
              </a:rPr>
              <a:t> is given by</a:t>
            </a:r>
          </a:p>
        </p:txBody>
      </p:sp>
      <p:graphicFrame>
        <p:nvGraphicFramePr>
          <p:cNvPr id="9" name="Object 27"/>
          <p:cNvGraphicFramePr>
            <a:graphicFrameLocks noChangeAspect="1"/>
          </p:cNvGraphicFramePr>
          <p:nvPr>
            <p:extLst>
              <p:ext uri="{D42A27DB-BD31-4B8C-83A1-F6EECF244321}">
                <p14:modId xmlns:p14="http://schemas.microsoft.com/office/powerpoint/2010/main" val="187698309"/>
              </p:ext>
            </p:extLst>
          </p:nvPr>
        </p:nvGraphicFramePr>
        <p:xfrm>
          <a:off x="2192834" y="4326086"/>
          <a:ext cx="114300" cy="215900"/>
        </p:xfrm>
        <a:graphic>
          <a:graphicData uri="http://schemas.openxmlformats.org/presentationml/2006/ole">
            <mc:AlternateContent xmlns:mc="http://schemas.openxmlformats.org/markup-compatibility/2006">
              <mc:Choice xmlns:v="urn:schemas-microsoft-com:vml" Requires="v">
                <p:oleObj spid="_x0000_s120192" name="Ecuación" r:id="rId5" imgW="114548" imgH="216016" progId="Equation.3">
                  <p:embed/>
                </p:oleObj>
              </mc:Choice>
              <mc:Fallback>
                <p:oleObj name="Ecuación" r:id="rId5" imgW="114548" imgH="21601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2834" y="4326086"/>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0" name="Object 28"/>
          <p:cNvGraphicFramePr>
            <a:graphicFrameLocks noChangeAspect="1"/>
          </p:cNvGraphicFramePr>
          <p:nvPr>
            <p:extLst>
              <p:ext uri="{D42A27DB-BD31-4B8C-83A1-F6EECF244321}">
                <p14:modId xmlns:p14="http://schemas.microsoft.com/office/powerpoint/2010/main" val="4247290908"/>
              </p:ext>
            </p:extLst>
          </p:nvPr>
        </p:nvGraphicFramePr>
        <p:xfrm>
          <a:off x="1822947" y="4437211"/>
          <a:ext cx="1825625" cy="547688"/>
        </p:xfrm>
        <a:graphic>
          <a:graphicData uri="http://schemas.openxmlformats.org/presentationml/2006/ole">
            <mc:AlternateContent xmlns:mc="http://schemas.openxmlformats.org/markup-compatibility/2006">
              <mc:Choice xmlns:v="urn:schemas-microsoft-com:vml" Requires="v">
                <p:oleObj spid="_x0000_s120193" name="Ecuación" r:id="rId7" imgW="1523880" imgH="457200" progId="Equation.3">
                  <p:embed/>
                </p:oleObj>
              </mc:Choice>
              <mc:Fallback>
                <p:oleObj name="Ecuación" r:id="rId7" imgW="152388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2947" y="4437211"/>
                        <a:ext cx="1825625" cy="547688"/>
                      </a:xfrm>
                      <a:prstGeom prst="rect">
                        <a:avLst/>
                      </a:prstGeom>
                      <a:solidFill>
                        <a:srgbClr val="CCFFCC"/>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1" name="Object 26"/>
          <p:cNvGraphicFramePr>
            <a:graphicFrameLocks noChangeAspect="1"/>
          </p:cNvGraphicFramePr>
          <p:nvPr>
            <p:extLst>
              <p:ext uri="{D42A27DB-BD31-4B8C-83A1-F6EECF244321}">
                <p14:modId xmlns:p14="http://schemas.microsoft.com/office/powerpoint/2010/main" val="2814271861"/>
              </p:ext>
            </p:extLst>
          </p:nvPr>
        </p:nvGraphicFramePr>
        <p:xfrm>
          <a:off x="7388869" y="2663974"/>
          <a:ext cx="1071563" cy="282575"/>
        </p:xfrm>
        <a:graphic>
          <a:graphicData uri="http://schemas.openxmlformats.org/presentationml/2006/ole">
            <mc:AlternateContent xmlns:mc="http://schemas.openxmlformats.org/markup-compatibility/2006">
              <mc:Choice xmlns:v="urn:schemas-microsoft-com:vml" Requires="v">
                <p:oleObj spid="_x0000_s120194" name="Ecuación" r:id="rId9" imgW="965597" imgH="254397" progId="Equation.3">
                  <p:embed/>
                </p:oleObj>
              </mc:Choice>
              <mc:Fallback>
                <p:oleObj name="Ecuación" r:id="rId9" imgW="965597" imgH="254397"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8869" y="2663974"/>
                        <a:ext cx="1071563" cy="28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2" name="Object 32"/>
          <p:cNvGraphicFramePr>
            <a:graphicFrameLocks noChangeAspect="1"/>
          </p:cNvGraphicFramePr>
          <p:nvPr>
            <p:extLst>
              <p:ext uri="{D42A27DB-BD31-4B8C-83A1-F6EECF244321}">
                <p14:modId xmlns:p14="http://schemas.microsoft.com/office/powerpoint/2010/main" val="3831440985"/>
              </p:ext>
            </p:extLst>
          </p:nvPr>
        </p:nvGraphicFramePr>
        <p:xfrm>
          <a:off x="2779515" y="1687661"/>
          <a:ext cx="2070100" cy="820738"/>
        </p:xfrm>
        <a:graphic>
          <a:graphicData uri="http://schemas.openxmlformats.org/presentationml/2006/ole">
            <mc:AlternateContent xmlns:mc="http://schemas.openxmlformats.org/markup-compatibility/2006">
              <mc:Choice xmlns:v="urn:schemas-microsoft-com:vml" Requires="v">
                <p:oleObj spid="_x0000_s120195" name="Ecuación" r:id="rId11" imgW="1726920" imgH="685800" progId="Equation.3">
                  <p:embed/>
                </p:oleObj>
              </mc:Choice>
              <mc:Fallback>
                <p:oleObj name="Ecuación" r:id="rId11" imgW="1726920" imgH="685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79515" y="1687661"/>
                        <a:ext cx="2070100"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 name="AutoShape 33"/>
          <p:cNvSpPr>
            <a:spLocks/>
          </p:cNvSpPr>
          <p:nvPr/>
        </p:nvSpPr>
        <p:spPr bwMode="auto">
          <a:xfrm>
            <a:off x="1479352" y="1716236"/>
            <a:ext cx="66675" cy="711200"/>
          </a:xfrm>
          <a:prstGeom prst="leftBrace">
            <a:avLst>
              <a:gd name="adj1" fmla="val 8888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None/>
            </a:pPr>
            <a:endParaRPr lang="es-ES"/>
          </a:p>
        </p:txBody>
      </p:sp>
      <p:sp>
        <p:nvSpPr>
          <p:cNvPr id="14" name="Text Box 34"/>
          <p:cNvSpPr txBox="1">
            <a:spLocks noChangeArrowheads="1"/>
          </p:cNvSpPr>
          <p:nvPr/>
        </p:nvSpPr>
        <p:spPr bwMode="auto">
          <a:xfrm>
            <a:off x="1492052" y="1703536"/>
            <a:ext cx="13970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200"/>
              <a:t>Signal absent</a:t>
            </a:r>
          </a:p>
          <a:p>
            <a:pPr>
              <a:spcBef>
                <a:spcPct val="50000"/>
              </a:spcBef>
              <a:buNone/>
            </a:pPr>
            <a:endParaRPr lang="en-US" sz="800"/>
          </a:p>
          <a:p>
            <a:pPr>
              <a:spcBef>
                <a:spcPct val="50000"/>
              </a:spcBef>
              <a:buNone/>
            </a:pPr>
            <a:r>
              <a:rPr lang="en-US" sz="1200"/>
              <a:t>Signal present</a:t>
            </a:r>
          </a:p>
        </p:txBody>
      </p:sp>
      <p:graphicFrame>
        <p:nvGraphicFramePr>
          <p:cNvPr id="15" name="Object 37"/>
          <p:cNvGraphicFramePr>
            <a:graphicFrameLocks noChangeAspect="1"/>
          </p:cNvGraphicFramePr>
          <p:nvPr>
            <p:extLst>
              <p:ext uri="{D42A27DB-BD31-4B8C-83A1-F6EECF244321}">
                <p14:modId xmlns:p14="http://schemas.microsoft.com/office/powerpoint/2010/main" val="2363825328"/>
              </p:ext>
            </p:extLst>
          </p:nvPr>
        </p:nvGraphicFramePr>
        <p:xfrm>
          <a:off x="4463852" y="2078186"/>
          <a:ext cx="212725" cy="288925"/>
        </p:xfrm>
        <a:graphic>
          <a:graphicData uri="http://schemas.openxmlformats.org/presentationml/2006/ole">
            <mc:AlternateContent xmlns:mc="http://schemas.openxmlformats.org/markup-compatibility/2006">
              <mc:Choice xmlns:v="urn:schemas-microsoft-com:vml" Requires="v">
                <p:oleObj spid="_x0000_s120196" name="Ecuación" r:id="rId13" imgW="178042" imgH="241487" progId="Equation.3">
                  <p:embed/>
                </p:oleObj>
              </mc:Choice>
              <mc:Fallback>
                <p:oleObj name="Ecuación" r:id="rId13" imgW="178042" imgH="241487"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63852" y="2078186"/>
                        <a:ext cx="212725" cy="288925"/>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6" name="Object 38"/>
          <p:cNvGraphicFramePr>
            <a:graphicFrameLocks noChangeAspect="1"/>
          </p:cNvGraphicFramePr>
          <p:nvPr>
            <p:extLst>
              <p:ext uri="{D42A27DB-BD31-4B8C-83A1-F6EECF244321}">
                <p14:modId xmlns:p14="http://schemas.microsoft.com/office/powerpoint/2010/main" val="3281557283"/>
              </p:ext>
            </p:extLst>
          </p:nvPr>
        </p:nvGraphicFramePr>
        <p:xfrm>
          <a:off x="3892352" y="2073424"/>
          <a:ext cx="212725" cy="274637"/>
        </p:xfrm>
        <a:graphic>
          <a:graphicData uri="http://schemas.openxmlformats.org/presentationml/2006/ole">
            <mc:AlternateContent xmlns:mc="http://schemas.openxmlformats.org/markup-compatibility/2006">
              <mc:Choice xmlns:v="urn:schemas-microsoft-com:vml" Requires="v">
                <p:oleObj spid="_x0000_s120197" name="Ecuación" r:id="rId15" imgW="178042" imgH="228798" progId="Equation.3">
                  <p:embed/>
                </p:oleObj>
              </mc:Choice>
              <mc:Fallback>
                <p:oleObj name="Ecuación" r:id="rId15" imgW="178042" imgH="228798"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92352" y="2073424"/>
                        <a:ext cx="212725" cy="274637"/>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 name="Object 39"/>
          <p:cNvGraphicFramePr>
            <a:graphicFrameLocks noChangeAspect="1"/>
          </p:cNvGraphicFramePr>
          <p:nvPr>
            <p:extLst>
              <p:ext uri="{D42A27DB-BD31-4B8C-83A1-F6EECF244321}">
                <p14:modId xmlns:p14="http://schemas.microsoft.com/office/powerpoint/2010/main" val="1009824182"/>
              </p:ext>
            </p:extLst>
          </p:nvPr>
        </p:nvGraphicFramePr>
        <p:xfrm>
          <a:off x="7077480" y="1772816"/>
          <a:ext cx="1195454" cy="648072"/>
        </p:xfrm>
        <a:graphic>
          <a:graphicData uri="http://schemas.openxmlformats.org/presentationml/2006/ole">
            <mc:AlternateContent xmlns:mc="http://schemas.openxmlformats.org/markup-compatibility/2006">
              <mc:Choice xmlns:v="urn:schemas-microsoft-com:vml" Requires="v">
                <p:oleObj spid="_x0000_s120198" name="Ecuación" r:id="rId17" imgW="1029097" imgH="559197" progId="Equation.3">
                  <p:embed/>
                </p:oleObj>
              </mc:Choice>
              <mc:Fallback>
                <p:oleObj name="Ecuación" r:id="rId17" imgW="1029097" imgH="559197"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77480" y="1772816"/>
                        <a:ext cx="1195454" cy="648072"/>
                      </a:xfrm>
                      <a:prstGeom prst="rect">
                        <a:avLst/>
                      </a:prstGeom>
                      <a:noFill/>
                      <a:ln>
                        <a:noFill/>
                      </a:ln>
                      <a:effectLst/>
                      <a:extLst/>
                    </p:spPr>
                  </p:pic>
                </p:oleObj>
              </mc:Fallback>
            </mc:AlternateContent>
          </a:graphicData>
        </a:graphic>
      </p:graphicFrame>
      <p:sp>
        <p:nvSpPr>
          <p:cNvPr id="18" name="Text Box 40"/>
          <p:cNvSpPr txBox="1">
            <a:spLocks noChangeArrowheads="1"/>
          </p:cNvSpPr>
          <p:nvPr/>
        </p:nvSpPr>
        <p:spPr bwMode="auto">
          <a:xfrm>
            <a:off x="5868144" y="1957536"/>
            <a:ext cx="120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buNone/>
            </a:pPr>
            <a:r>
              <a:rPr lang="en-US" sz="1200" i="1" dirty="0">
                <a:solidFill>
                  <a:schemeClr val="hlink"/>
                </a:solidFill>
                <a:latin typeface="Times New Roman" charset="0"/>
              </a:rPr>
              <a:t>SNR for a single SFT </a:t>
            </a:r>
          </a:p>
        </p:txBody>
      </p:sp>
      <p:graphicFrame>
        <p:nvGraphicFramePr>
          <p:cNvPr id="19" name="Object 41"/>
          <p:cNvGraphicFramePr>
            <a:graphicFrameLocks noChangeAspect="1"/>
          </p:cNvGraphicFramePr>
          <p:nvPr>
            <p:extLst>
              <p:ext uri="{D42A27DB-BD31-4B8C-83A1-F6EECF244321}">
                <p14:modId xmlns:p14="http://schemas.microsoft.com/office/powerpoint/2010/main" val="70602154"/>
              </p:ext>
            </p:extLst>
          </p:nvPr>
        </p:nvGraphicFramePr>
        <p:xfrm>
          <a:off x="6339384" y="3748236"/>
          <a:ext cx="852488" cy="517525"/>
        </p:xfrm>
        <a:graphic>
          <a:graphicData uri="http://schemas.openxmlformats.org/presentationml/2006/ole">
            <mc:AlternateContent xmlns:mc="http://schemas.openxmlformats.org/markup-compatibility/2006">
              <mc:Choice xmlns:v="urn:schemas-microsoft-com:vml" Requires="v">
                <p:oleObj spid="_x0000_s120199" name="Ecuación" r:id="rId19" imgW="711288" imgH="432009" progId="Equation.3">
                  <p:embed/>
                </p:oleObj>
              </mc:Choice>
              <mc:Fallback>
                <p:oleObj name="Ecuación" r:id="rId19" imgW="711288" imgH="432009"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39384" y="3748236"/>
                        <a:ext cx="852488" cy="5175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 name="Object 42"/>
          <p:cNvGraphicFramePr>
            <a:graphicFrameLocks noChangeAspect="1"/>
          </p:cNvGraphicFramePr>
          <p:nvPr>
            <p:extLst>
              <p:ext uri="{D42A27DB-BD31-4B8C-83A1-F6EECF244321}">
                <p14:modId xmlns:p14="http://schemas.microsoft.com/office/powerpoint/2010/main" val="3331481327"/>
              </p:ext>
            </p:extLst>
          </p:nvPr>
        </p:nvGraphicFramePr>
        <p:xfrm>
          <a:off x="7298234" y="3748236"/>
          <a:ext cx="776288" cy="517525"/>
        </p:xfrm>
        <a:graphic>
          <a:graphicData uri="http://schemas.openxmlformats.org/presentationml/2006/ole">
            <mc:AlternateContent xmlns:mc="http://schemas.openxmlformats.org/markup-compatibility/2006">
              <mc:Choice xmlns:v="urn:schemas-microsoft-com:vml" Requires="v">
                <p:oleObj spid="_x0000_s120200" name="Ecuación" r:id="rId21" imgW="648097" imgH="432197" progId="Equation.3">
                  <p:embed/>
                </p:oleObj>
              </mc:Choice>
              <mc:Fallback>
                <p:oleObj name="Ecuación" r:id="rId21" imgW="648097" imgH="432197"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298234" y="3748236"/>
                        <a:ext cx="776288" cy="5175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1" name="Object 43"/>
          <p:cNvGraphicFramePr>
            <a:graphicFrameLocks noChangeAspect="1"/>
          </p:cNvGraphicFramePr>
          <p:nvPr>
            <p:extLst>
              <p:ext uri="{D42A27DB-BD31-4B8C-83A1-F6EECF244321}">
                <p14:modId xmlns:p14="http://schemas.microsoft.com/office/powerpoint/2010/main" val="1525703877"/>
              </p:ext>
            </p:extLst>
          </p:nvPr>
        </p:nvGraphicFramePr>
        <p:xfrm>
          <a:off x="5596434" y="4392761"/>
          <a:ext cx="1724025" cy="608013"/>
        </p:xfrm>
        <a:graphic>
          <a:graphicData uri="http://schemas.openxmlformats.org/presentationml/2006/ole">
            <mc:AlternateContent xmlns:mc="http://schemas.openxmlformats.org/markup-compatibility/2006">
              <mc:Choice xmlns:v="urn:schemas-microsoft-com:vml" Requires="v">
                <p:oleObj spid="_x0000_s120201" name="Ecuación" r:id="rId23" imgW="1435496" imgH="508397" progId="Equation.3">
                  <p:embed/>
                </p:oleObj>
              </mc:Choice>
              <mc:Fallback>
                <p:oleObj name="Ecuación" r:id="rId23" imgW="1435496" imgH="508397"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96434" y="4392761"/>
                        <a:ext cx="1724025" cy="608013"/>
                      </a:xfrm>
                      <a:prstGeom prst="rect">
                        <a:avLst/>
                      </a:prstGeom>
                      <a:solidFill>
                        <a:srgbClr val="D3A7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2" name="Object 44"/>
          <p:cNvGraphicFramePr>
            <a:graphicFrameLocks noChangeAspect="1"/>
          </p:cNvGraphicFramePr>
          <p:nvPr>
            <p:extLst>
              <p:ext uri="{D42A27DB-BD31-4B8C-83A1-F6EECF244321}">
                <p14:modId xmlns:p14="http://schemas.microsoft.com/office/powerpoint/2010/main" val="2217567191"/>
              </p:ext>
            </p:extLst>
          </p:nvPr>
        </p:nvGraphicFramePr>
        <p:xfrm>
          <a:off x="6963272" y="5788174"/>
          <a:ext cx="1477962" cy="517525"/>
        </p:xfrm>
        <a:graphic>
          <a:graphicData uri="http://schemas.openxmlformats.org/presentationml/2006/ole">
            <mc:AlternateContent xmlns:mc="http://schemas.openxmlformats.org/markup-compatibility/2006">
              <mc:Choice xmlns:v="urn:schemas-microsoft-com:vml" Requires="v">
                <p:oleObj spid="_x0000_s120202" name="Ecuación" r:id="rId25" imgW="1231762" imgH="432009" progId="Equation.3">
                  <p:embed/>
                </p:oleObj>
              </mc:Choice>
              <mc:Fallback>
                <p:oleObj name="Ecuación" r:id="rId25" imgW="1231762" imgH="432009"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63272" y="5788174"/>
                        <a:ext cx="1477962" cy="517525"/>
                      </a:xfrm>
                      <a:prstGeom prst="rect">
                        <a:avLst/>
                      </a:prstGeom>
                      <a:solidFill>
                        <a:srgbClr val="E6CDFF"/>
                      </a:solidFill>
                      <a:ln>
                        <a:noFill/>
                      </a:ln>
                      <a:effectLst/>
                      <a:extLs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3" name="Text Box 45"/>
          <p:cNvSpPr txBox="1">
            <a:spLocks noChangeArrowheads="1"/>
          </p:cNvSpPr>
          <p:nvPr/>
        </p:nvSpPr>
        <p:spPr bwMode="auto">
          <a:xfrm>
            <a:off x="564952" y="1259036"/>
            <a:ext cx="7696200"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spcBef>
                <a:spcPct val="50000"/>
              </a:spcBef>
              <a:buNone/>
            </a:pPr>
            <a:r>
              <a:rPr lang="en-US" sz="1400" dirty="0">
                <a:solidFill>
                  <a:schemeClr val="accent2"/>
                </a:solidFill>
                <a:latin typeface="Times New Roman" charset="0"/>
                <a:cs typeface="Times New Roman" charset="0"/>
                <a:sym typeface="Symbol" charset="0"/>
              </a:rPr>
              <a:t> </a:t>
            </a:r>
            <a:r>
              <a:rPr lang="en-US" sz="1600" dirty="0">
                <a:solidFill>
                  <a:schemeClr val="accent2"/>
                </a:solidFill>
                <a:cs typeface="Times New Roman" charset="0"/>
                <a:sym typeface="Symbol" charset="0"/>
              </a:rPr>
              <a:t>The probability for any pixel on the </a:t>
            </a:r>
            <a:r>
              <a:rPr lang="en-US" sz="1600" i="1" dirty="0">
                <a:solidFill>
                  <a:srgbClr val="FF0000"/>
                </a:solidFill>
                <a:cs typeface="Times New Roman" charset="0"/>
                <a:sym typeface="Symbol" charset="0"/>
              </a:rPr>
              <a:t>time - frequency</a:t>
            </a:r>
            <a:r>
              <a:rPr lang="en-US" sz="1600" dirty="0">
                <a:solidFill>
                  <a:schemeClr val="accent2"/>
                </a:solidFill>
                <a:cs typeface="Times New Roman" charset="0"/>
                <a:sym typeface="Symbol" charset="0"/>
              </a:rPr>
              <a:t> plane of being selected is:</a:t>
            </a:r>
          </a:p>
        </p:txBody>
      </p:sp>
      <p:graphicFrame>
        <p:nvGraphicFramePr>
          <p:cNvPr id="24" name="Object 47"/>
          <p:cNvGraphicFramePr>
            <a:graphicFrameLocks noChangeAspect="1"/>
          </p:cNvGraphicFramePr>
          <p:nvPr>
            <p:extLst>
              <p:ext uri="{D42A27DB-BD31-4B8C-83A1-F6EECF244321}">
                <p14:modId xmlns:p14="http://schemas.microsoft.com/office/powerpoint/2010/main" val="131303555"/>
              </p:ext>
            </p:extLst>
          </p:nvPr>
        </p:nvGraphicFramePr>
        <p:xfrm>
          <a:off x="2884984" y="5869136"/>
          <a:ext cx="1158875" cy="274638"/>
        </p:xfrm>
        <a:graphic>
          <a:graphicData uri="http://schemas.openxmlformats.org/presentationml/2006/ole">
            <mc:AlternateContent xmlns:mc="http://schemas.openxmlformats.org/markup-compatibility/2006">
              <mc:Choice xmlns:v="urn:schemas-microsoft-com:vml" Requires="v">
                <p:oleObj spid="_x0000_s120203" name="Ecuación" r:id="rId27" imgW="965597" imgH="228997" progId="Equation.3">
                  <p:embed/>
                </p:oleObj>
              </mc:Choice>
              <mc:Fallback>
                <p:oleObj name="Ecuación" r:id="rId27" imgW="965597" imgH="228997"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884984" y="5869136"/>
                        <a:ext cx="1158875" cy="274638"/>
                      </a:xfrm>
                      <a:prstGeom prst="rect">
                        <a:avLst/>
                      </a:prstGeom>
                      <a:solidFill>
                        <a:srgbClr val="EBF7FF"/>
                      </a:solidFill>
                      <a:ln>
                        <a:noFill/>
                      </a:ln>
                      <a:effectLst/>
                      <a:extLs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5" name="Object 49"/>
          <p:cNvGraphicFramePr>
            <a:graphicFrameLocks noChangeAspect="1"/>
          </p:cNvGraphicFramePr>
          <p:nvPr>
            <p:extLst>
              <p:ext uri="{D42A27DB-BD31-4B8C-83A1-F6EECF244321}">
                <p14:modId xmlns:p14="http://schemas.microsoft.com/office/powerpoint/2010/main" val="3128430824"/>
              </p:ext>
            </p:extLst>
          </p:nvPr>
        </p:nvGraphicFramePr>
        <p:xfrm>
          <a:off x="5197972" y="5403999"/>
          <a:ext cx="731837" cy="304800"/>
        </p:xfrm>
        <a:graphic>
          <a:graphicData uri="http://schemas.openxmlformats.org/presentationml/2006/ole">
            <mc:AlternateContent xmlns:mc="http://schemas.openxmlformats.org/markup-compatibility/2006">
              <mc:Choice xmlns:v="urn:schemas-microsoft-com:vml" Requires="v">
                <p:oleObj spid="_x0000_s120204" name="Ecuación" r:id="rId29" imgW="609732" imgH="254287" progId="Equation.3">
                  <p:embed/>
                </p:oleObj>
              </mc:Choice>
              <mc:Fallback>
                <p:oleObj name="Ecuación" r:id="rId29" imgW="609732" imgH="254287" progId="Equation.3">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197972" y="5403999"/>
                        <a:ext cx="731837" cy="304800"/>
                      </a:xfrm>
                      <a:prstGeom prst="rect">
                        <a:avLst/>
                      </a:prstGeom>
                      <a:solidFill>
                        <a:srgbClr val="E6CDFF"/>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6" name="Text Box 53"/>
          <p:cNvSpPr txBox="1">
            <a:spLocks noChangeArrowheads="1"/>
          </p:cNvSpPr>
          <p:nvPr/>
        </p:nvSpPr>
        <p:spPr bwMode="auto">
          <a:xfrm>
            <a:off x="2872284" y="5221436"/>
            <a:ext cx="15113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100">
                <a:solidFill>
                  <a:schemeClr val="accent2"/>
                </a:solidFill>
                <a:latin typeface="Times New Roman" charset="0"/>
              </a:rPr>
              <a:t>Signal present</a:t>
            </a:r>
          </a:p>
        </p:txBody>
      </p:sp>
      <p:sp>
        <p:nvSpPr>
          <p:cNvPr id="27" name="Text Box 54"/>
          <p:cNvSpPr txBox="1">
            <a:spLocks noChangeArrowheads="1"/>
          </p:cNvSpPr>
          <p:nvPr/>
        </p:nvSpPr>
        <p:spPr bwMode="auto">
          <a:xfrm>
            <a:off x="1576884" y="5221436"/>
            <a:ext cx="15113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100">
                <a:solidFill>
                  <a:schemeClr val="accent2"/>
                </a:solidFill>
                <a:latin typeface="Times New Roman" charset="0"/>
              </a:rPr>
              <a:t>Signal absent</a:t>
            </a:r>
          </a:p>
        </p:txBody>
      </p:sp>
      <p:sp>
        <p:nvSpPr>
          <p:cNvPr id="28" name="Text Box 55"/>
          <p:cNvSpPr txBox="1">
            <a:spLocks noChangeArrowheads="1"/>
          </p:cNvSpPr>
          <p:nvPr/>
        </p:nvSpPr>
        <p:spPr bwMode="auto">
          <a:xfrm>
            <a:off x="7126784" y="5043636"/>
            <a:ext cx="15113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100">
                <a:solidFill>
                  <a:schemeClr val="accent2"/>
                </a:solidFill>
                <a:latin typeface="Times New Roman" charset="0"/>
              </a:rPr>
              <a:t>Signal present</a:t>
            </a:r>
          </a:p>
        </p:txBody>
      </p:sp>
      <p:sp>
        <p:nvSpPr>
          <p:cNvPr id="29" name="Text Box 56"/>
          <p:cNvSpPr txBox="1">
            <a:spLocks noChangeArrowheads="1"/>
          </p:cNvSpPr>
          <p:nvPr/>
        </p:nvSpPr>
        <p:spPr bwMode="auto">
          <a:xfrm>
            <a:off x="5285284" y="5043636"/>
            <a:ext cx="15113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100">
                <a:solidFill>
                  <a:schemeClr val="accent2"/>
                </a:solidFill>
                <a:latin typeface="Times New Roman" charset="0"/>
              </a:rPr>
              <a:t>Signal absent</a:t>
            </a:r>
          </a:p>
        </p:txBody>
      </p:sp>
      <p:graphicFrame>
        <p:nvGraphicFramePr>
          <p:cNvPr id="30" name="Object 57"/>
          <p:cNvGraphicFramePr>
            <a:graphicFrameLocks noChangeAspect="1"/>
          </p:cNvGraphicFramePr>
          <p:nvPr>
            <p:extLst>
              <p:ext uri="{D42A27DB-BD31-4B8C-83A1-F6EECF244321}">
                <p14:modId xmlns:p14="http://schemas.microsoft.com/office/powerpoint/2010/main" val="3109208599"/>
              </p:ext>
            </p:extLst>
          </p:nvPr>
        </p:nvGraphicFramePr>
        <p:xfrm>
          <a:off x="2650034" y="3811736"/>
          <a:ext cx="700088" cy="517525"/>
        </p:xfrm>
        <a:graphic>
          <a:graphicData uri="http://schemas.openxmlformats.org/presentationml/2006/ole">
            <mc:AlternateContent xmlns:mc="http://schemas.openxmlformats.org/markup-compatibility/2006">
              <mc:Choice xmlns:v="urn:schemas-microsoft-com:vml" Requires="v">
                <p:oleObj spid="_x0000_s120205" name="Ecuación" r:id="rId31" imgW="584343" imgH="432009" progId="Equation.3">
                  <p:embed/>
                </p:oleObj>
              </mc:Choice>
              <mc:Fallback>
                <p:oleObj name="Ecuación" r:id="rId31" imgW="584343" imgH="432009" progId="Equation.3">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650034" y="3811736"/>
                        <a:ext cx="700088" cy="5175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1" name="Text Box 60"/>
          <p:cNvSpPr txBox="1">
            <a:spLocks noChangeArrowheads="1"/>
          </p:cNvSpPr>
          <p:nvPr/>
        </p:nvSpPr>
        <p:spPr bwMode="auto">
          <a:xfrm>
            <a:off x="967284" y="3938736"/>
            <a:ext cx="16383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200">
                <a:solidFill>
                  <a:schemeClr val="accent2"/>
                </a:solidFill>
                <a:latin typeface="Times New Roman" charset="0"/>
              </a:rPr>
              <a:t>Number Count</a:t>
            </a:r>
          </a:p>
        </p:txBody>
      </p:sp>
      <p:sp>
        <p:nvSpPr>
          <p:cNvPr id="32" name="Text Box 62"/>
          <p:cNvSpPr txBox="1">
            <a:spLocks noChangeArrowheads="1"/>
          </p:cNvSpPr>
          <p:nvPr/>
        </p:nvSpPr>
        <p:spPr bwMode="auto">
          <a:xfrm>
            <a:off x="1030784" y="5513536"/>
            <a:ext cx="584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100">
                <a:solidFill>
                  <a:schemeClr val="accent2"/>
                </a:solidFill>
                <a:latin typeface="Times New Roman" charset="0"/>
              </a:rPr>
              <a:t>Mean</a:t>
            </a:r>
          </a:p>
        </p:txBody>
      </p:sp>
      <p:sp>
        <p:nvSpPr>
          <p:cNvPr id="33" name="Text Box 63"/>
          <p:cNvSpPr txBox="1">
            <a:spLocks noChangeArrowheads="1"/>
          </p:cNvSpPr>
          <p:nvPr/>
        </p:nvSpPr>
        <p:spPr bwMode="auto">
          <a:xfrm>
            <a:off x="827584" y="5881836"/>
            <a:ext cx="9271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100">
                <a:solidFill>
                  <a:schemeClr val="accent2"/>
                </a:solidFill>
                <a:latin typeface="Times New Roman" charset="0"/>
              </a:rPr>
              <a:t>Variance</a:t>
            </a:r>
          </a:p>
        </p:txBody>
      </p:sp>
      <p:graphicFrame>
        <p:nvGraphicFramePr>
          <p:cNvPr id="34" name="Object 66"/>
          <p:cNvGraphicFramePr>
            <a:graphicFrameLocks noChangeAspect="1"/>
          </p:cNvGraphicFramePr>
          <p:nvPr>
            <p:extLst>
              <p:ext uri="{D42A27DB-BD31-4B8C-83A1-F6EECF244321}">
                <p14:modId xmlns:p14="http://schemas.microsoft.com/office/powerpoint/2010/main" val="3639913651"/>
              </p:ext>
            </p:extLst>
          </p:nvPr>
        </p:nvGraphicFramePr>
        <p:xfrm>
          <a:off x="5190034" y="5783411"/>
          <a:ext cx="1508125" cy="517525"/>
        </p:xfrm>
        <a:graphic>
          <a:graphicData uri="http://schemas.openxmlformats.org/presentationml/2006/ole">
            <mc:AlternateContent xmlns:mc="http://schemas.openxmlformats.org/markup-compatibility/2006">
              <mc:Choice xmlns:v="urn:schemas-microsoft-com:vml" Requires="v">
                <p:oleObj spid="_x0000_s120206" name="Ecuación" r:id="rId33" imgW="1257697" imgH="432197" progId="Equation.3">
                  <p:embed/>
                </p:oleObj>
              </mc:Choice>
              <mc:Fallback>
                <p:oleObj name="Ecuación" r:id="rId33" imgW="1257697" imgH="432197" progId="Equation.3">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190034" y="5783411"/>
                        <a:ext cx="1508125" cy="517525"/>
                      </a:xfrm>
                      <a:prstGeom prst="rect">
                        <a:avLst/>
                      </a:prstGeom>
                      <a:solidFill>
                        <a:srgbClr val="E6CDFF"/>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35" name="Object 69"/>
          <p:cNvGraphicFramePr>
            <a:graphicFrameLocks noChangeAspect="1"/>
          </p:cNvGraphicFramePr>
          <p:nvPr>
            <p:extLst>
              <p:ext uri="{D42A27DB-BD31-4B8C-83A1-F6EECF244321}">
                <p14:modId xmlns:p14="http://schemas.microsoft.com/office/powerpoint/2010/main" val="837537381"/>
              </p:ext>
            </p:extLst>
          </p:nvPr>
        </p:nvGraphicFramePr>
        <p:xfrm>
          <a:off x="6796584" y="5278586"/>
          <a:ext cx="1736725" cy="519113"/>
        </p:xfrm>
        <a:graphic>
          <a:graphicData uri="http://schemas.openxmlformats.org/presentationml/2006/ole">
            <mc:AlternateContent xmlns:mc="http://schemas.openxmlformats.org/markup-compatibility/2006">
              <mc:Choice xmlns:v="urn:schemas-microsoft-com:vml" Requires="v">
                <p:oleObj spid="_x0000_s120207" name="Ecuación" r:id="rId35" imgW="1448196" imgH="432197" progId="Equation.3">
                  <p:embed/>
                </p:oleObj>
              </mc:Choice>
              <mc:Fallback>
                <p:oleObj name="Ecuación" r:id="rId35" imgW="1448196" imgH="432197" progId="Equation.3">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796584" y="5278586"/>
                        <a:ext cx="1736725" cy="519113"/>
                      </a:xfrm>
                      <a:prstGeom prst="rect">
                        <a:avLst/>
                      </a:prstGeom>
                      <a:solidFill>
                        <a:srgbClr val="E6CDFF"/>
                      </a:solidFill>
                      <a:ln>
                        <a:noFill/>
                      </a:ln>
                      <a:effectLst/>
                      <a:extLs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6" name="Text Box 70"/>
          <p:cNvSpPr txBox="1">
            <a:spLocks noChangeArrowheads="1"/>
          </p:cNvSpPr>
          <p:nvPr/>
        </p:nvSpPr>
        <p:spPr bwMode="auto">
          <a:xfrm>
            <a:off x="4675684" y="5411936"/>
            <a:ext cx="584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100">
                <a:solidFill>
                  <a:schemeClr val="accent2"/>
                </a:solidFill>
                <a:latin typeface="Times New Roman" charset="0"/>
              </a:rPr>
              <a:t>Mean</a:t>
            </a:r>
          </a:p>
        </p:txBody>
      </p:sp>
      <p:sp>
        <p:nvSpPr>
          <p:cNvPr id="37" name="Text Box 71"/>
          <p:cNvSpPr txBox="1">
            <a:spLocks noChangeArrowheads="1"/>
          </p:cNvSpPr>
          <p:nvPr/>
        </p:nvSpPr>
        <p:spPr bwMode="auto">
          <a:xfrm>
            <a:off x="4485184" y="5881836"/>
            <a:ext cx="9271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100">
                <a:solidFill>
                  <a:schemeClr val="accent2"/>
                </a:solidFill>
                <a:latin typeface="Times New Roman" charset="0"/>
              </a:rPr>
              <a:t>Variance</a:t>
            </a:r>
          </a:p>
        </p:txBody>
      </p:sp>
      <p:graphicFrame>
        <p:nvGraphicFramePr>
          <p:cNvPr id="38" name="Object 72"/>
          <p:cNvGraphicFramePr>
            <a:graphicFrameLocks noChangeAspect="1"/>
          </p:cNvGraphicFramePr>
          <p:nvPr>
            <p:extLst>
              <p:ext uri="{D42A27DB-BD31-4B8C-83A1-F6EECF244321}">
                <p14:modId xmlns:p14="http://schemas.microsoft.com/office/powerpoint/2010/main" val="3321813298"/>
              </p:ext>
            </p:extLst>
          </p:nvPr>
        </p:nvGraphicFramePr>
        <p:xfrm>
          <a:off x="1514972" y="5510361"/>
          <a:ext cx="731837" cy="304800"/>
        </p:xfrm>
        <a:graphic>
          <a:graphicData uri="http://schemas.openxmlformats.org/presentationml/2006/ole">
            <mc:AlternateContent xmlns:mc="http://schemas.openxmlformats.org/markup-compatibility/2006">
              <mc:Choice xmlns:v="urn:schemas-microsoft-com:vml" Requires="v">
                <p:oleObj spid="_x0000_s120208" name="Ecuación" r:id="rId37" imgW="609480" imgH="253800" progId="Equation.3">
                  <p:embed/>
                </p:oleObj>
              </mc:Choice>
              <mc:Fallback>
                <p:oleObj name="Ecuación" r:id="rId37" imgW="609480" imgH="253800" progId="Equation.3">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514972" y="5510361"/>
                        <a:ext cx="731837" cy="304800"/>
                      </a:xfrm>
                      <a:prstGeom prst="rect">
                        <a:avLst/>
                      </a:prstGeom>
                      <a:solidFill>
                        <a:srgbClr val="EBF7FF"/>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9" name="Object 73"/>
          <p:cNvGraphicFramePr>
            <a:graphicFrameLocks noChangeAspect="1"/>
          </p:cNvGraphicFramePr>
          <p:nvPr>
            <p:extLst>
              <p:ext uri="{D42A27DB-BD31-4B8C-83A1-F6EECF244321}">
                <p14:modId xmlns:p14="http://schemas.microsoft.com/office/powerpoint/2010/main" val="3552496361"/>
              </p:ext>
            </p:extLst>
          </p:nvPr>
        </p:nvGraphicFramePr>
        <p:xfrm>
          <a:off x="2889747" y="5524649"/>
          <a:ext cx="715962" cy="304800"/>
        </p:xfrm>
        <a:graphic>
          <a:graphicData uri="http://schemas.openxmlformats.org/presentationml/2006/ole">
            <mc:AlternateContent xmlns:mc="http://schemas.openxmlformats.org/markup-compatibility/2006">
              <mc:Choice xmlns:v="urn:schemas-microsoft-com:vml" Requires="v">
                <p:oleObj spid="_x0000_s120209" name="Ecuación" r:id="rId39" imgW="597038" imgH="254287" progId="Equation.3">
                  <p:embed/>
                </p:oleObj>
              </mc:Choice>
              <mc:Fallback>
                <p:oleObj name="Ecuación" r:id="rId39" imgW="597038" imgH="254287" progId="Equation.3">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889747" y="5524649"/>
                        <a:ext cx="715962" cy="304800"/>
                      </a:xfrm>
                      <a:prstGeom prst="rect">
                        <a:avLst/>
                      </a:prstGeom>
                      <a:solidFill>
                        <a:srgbClr val="EBF7FF"/>
                      </a:solidFill>
                      <a:ln>
                        <a:noFill/>
                      </a:ln>
                      <a:effectLst/>
                      <a:extLs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0" name="Text Box 74"/>
          <p:cNvSpPr txBox="1">
            <a:spLocks noChangeArrowheads="1"/>
          </p:cNvSpPr>
          <p:nvPr/>
        </p:nvSpPr>
        <p:spPr bwMode="auto">
          <a:xfrm>
            <a:off x="4548684" y="3875236"/>
            <a:ext cx="16383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US" sz="1200">
                <a:solidFill>
                  <a:schemeClr val="accent2"/>
                </a:solidFill>
                <a:latin typeface="Times New Roman" charset="0"/>
              </a:rPr>
              <a:t>Number Count</a:t>
            </a:r>
          </a:p>
        </p:txBody>
      </p:sp>
      <p:graphicFrame>
        <p:nvGraphicFramePr>
          <p:cNvPr id="41" name="Object 78"/>
          <p:cNvGraphicFramePr>
            <a:graphicFrameLocks noChangeAspect="1"/>
          </p:cNvGraphicFramePr>
          <p:nvPr>
            <p:extLst>
              <p:ext uri="{D42A27DB-BD31-4B8C-83A1-F6EECF244321}">
                <p14:modId xmlns:p14="http://schemas.microsoft.com/office/powerpoint/2010/main" val="253544377"/>
              </p:ext>
            </p:extLst>
          </p:nvPr>
        </p:nvGraphicFramePr>
        <p:xfrm>
          <a:off x="1072952" y="2001986"/>
          <a:ext cx="334963" cy="196850"/>
        </p:xfrm>
        <a:graphic>
          <a:graphicData uri="http://schemas.openxmlformats.org/presentationml/2006/ole">
            <mc:AlternateContent xmlns:mc="http://schemas.openxmlformats.org/markup-compatibility/2006">
              <mc:Choice xmlns:v="urn:schemas-microsoft-com:vml" Requires="v">
                <p:oleObj spid="_x0000_s120210" name="EcuaciÛn" r:id="rId41" imgW="279360" imgH="164880" progId="Equation.3">
                  <p:embed/>
                </p:oleObj>
              </mc:Choice>
              <mc:Fallback>
                <p:oleObj name="EcuaciÛn" r:id="rId41" imgW="279360" imgH="164880" progId="Equation.3">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72952" y="2001986"/>
                        <a:ext cx="334963"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2"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119</a:t>
            </a:fld>
            <a:endParaRPr lang="en-US" sz="1600" dirty="0">
              <a:latin typeface="+mn-lt"/>
            </a:endParaRPr>
          </a:p>
        </p:txBody>
      </p:sp>
    </p:spTree>
    <p:extLst>
      <p:ext uri="{BB962C8B-B14F-4D97-AF65-F5344CB8AC3E}">
        <p14:creationId xmlns:p14="http://schemas.microsoft.com/office/powerpoint/2010/main" val="39061711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67544" y="1340767"/>
            <a:ext cx="8136904" cy="1286506"/>
          </a:xfrm>
          <a:prstGeom prst="rect">
            <a:avLst/>
          </a:prstGeom>
        </p:spPr>
        <p:txBody>
          <a:bodyPr wrap="square">
            <a:spAutoFit/>
          </a:bodyPr>
          <a:lstStyle/>
          <a:p>
            <a:pPr algn="l">
              <a:buNone/>
            </a:pPr>
            <a:r>
              <a:rPr lang="en-US" sz="1600" b="0" dirty="0">
                <a:latin typeface="Arial"/>
                <a:cs typeface="Arial"/>
              </a:rPr>
              <a:t>The strain </a:t>
            </a:r>
            <a:r>
              <a:rPr lang="en-US" sz="1600" b="0" i="1" dirty="0">
                <a:latin typeface="Arial"/>
                <a:cs typeface="Arial"/>
              </a:rPr>
              <a:t>x(t)</a:t>
            </a:r>
            <a:r>
              <a:rPr lang="en-US" sz="1600" b="0" dirty="0">
                <a:latin typeface="Arial"/>
                <a:cs typeface="Arial"/>
              </a:rPr>
              <a:t> measured by a detector is mainly dominated by noise </a:t>
            </a:r>
            <a:r>
              <a:rPr lang="en-US" sz="1600" b="0" i="1" dirty="0">
                <a:latin typeface="Arial"/>
                <a:cs typeface="Arial"/>
              </a:rPr>
              <a:t>n(t),</a:t>
            </a:r>
            <a:r>
              <a:rPr lang="en-US" sz="1600" b="0" dirty="0">
                <a:latin typeface="Arial"/>
                <a:cs typeface="Arial"/>
              </a:rPr>
              <a:t> such that even in the presence of a </a:t>
            </a:r>
            <a:r>
              <a:rPr lang="en-US" sz="1600" b="0" dirty="0" smtClean="0">
                <a:latin typeface="Arial"/>
                <a:cs typeface="Arial"/>
              </a:rPr>
              <a:t>signal </a:t>
            </a:r>
            <a:r>
              <a:rPr lang="en-US" sz="1600" b="0" i="1" dirty="0">
                <a:latin typeface="Arial"/>
                <a:cs typeface="Arial"/>
              </a:rPr>
              <a:t>h(t)</a:t>
            </a:r>
            <a:r>
              <a:rPr lang="en-US" sz="1600" b="0" dirty="0">
                <a:latin typeface="Arial"/>
                <a:cs typeface="Arial"/>
              </a:rPr>
              <a:t> we </a:t>
            </a:r>
            <a:r>
              <a:rPr lang="en-US" sz="1600" b="0" dirty="0" smtClean="0">
                <a:latin typeface="Arial"/>
                <a:cs typeface="Arial"/>
              </a:rPr>
              <a:t>have  </a:t>
            </a:r>
          </a:p>
          <a:p>
            <a:pPr algn="l">
              <a:buNone/>
            </a:pPr>
            <a:r>
              <a:rPr lang="en-US" sz="1600" b="0" dirty="0">
                <a:latin typeface="Arial"/>
                <a:cs typeface="Arial"/>
              </a:rPr>
              <a:t>	</a:t>
            </a:r>
            <a:r>
              <a:rPr lang="en-US" sz="2000" b="0" dirty="0" smtClean="0">
                <a:latin typeface="Times New Roman"/>
                <a:cs typeface="Times New Roman"/>
              </a:rPr>
              <a:t> </a:t>
            </a:r>
            <a:r>
              <a:rPr lang="en-US" sz="2000" b="0" i="1" dirty="0" smtClean="0">
                <a:solidFill>
                  <a:schemeClr val="tx1"/>
                </a:solidFill>
                <a:latin typeface="Times New Roman"/>
                <a:cs typeface="Times New Roman"/>
              </a:rPr>
              <a:t>x</a:t>
            </a:r>
            <a:r>
              <a:rPr lang="en-US" sz="2000" b="0" i="1" dirty="0">
                <a:solidFill>
                  <a:schemeClr val="tx1"/>
                </a:solidFill>
                <a:latin typeface="Times New Roman"/>
                <a:cs typeface="Times New Roman"/>
              </a:rPr>
              <a:t>(t)=n(t)+h(t)</a:t>
            </a:r>
            <a:endParaRPr lang="en-US" sz="1600" b="0" i="1" dirty="0">
              <a:latin typeface="Times New Roman"/>
              <a:cs typeface="Times New Roman"/>
            </a:endParaRPr>
          </a:p>
          <a:p>
            <a:pPr algn="l">
              <a:buNone/>
            </a:pPr>
            <a:endParaRPr lang="en-US" sz="1600" b="0" dirty="0">
              <a:latin typeface="Arial"/>
              <a:cs typeface="Arial"/>
            </a:endParaRPr>
          </a:p>
        </p:txBody>
      </p:sp>
      <p:sp>
        <p:nvSpPr>
          <p:cNvPr id="152578" name="Rectangle 2"/>
          <p:cNvSpPr>
            <a:spLocks noGrp="1" noChangeArrowheads="1"/>
          </p:cNvSpPr>
          <p:nvPr>
            <p:ph type="title"/>
          </p:nvPr>
        </p:nvSpPr>
        <p:spPr>
          <a:xfrm>
            <a:off x="539552" y="692696"/>
            <a:ext cx="8496944" cy="649287"/>
          </a:xfrm>
        </p:spPr>
        <p:txBody>
          <a:bodyPr/>
          <a:lstStyle/>
          <a:p>
            <a:pPr eaLnBrk="1" hangingPunct="1">
              <a:defRPr/>
            </a:pPr>
            <a:r>
              <a:rPr lang="en-US" dirty="0" smtClean="0">
                <a:cs typeface="+mj-cs"/>
              </a:rPr>
              <a:t>Antenna Pattern of a Laser Interferometer</a:t>
            </a:r>
          </a:p>
        </p:txBody>
      </p:sp>
      <p:pic>
        <p:nvPicPr>
          <p:cNvPr id="9221" name="Picture 4" descr="forPeterhRSS"/>
          <p:cNvPicPr>
            <a:picLocks noChangeAspect="1" noChangeArrowheads="1"/>
          </p:cNvPicPr>
          <p:nvPr/>
        </p:nvPicPr>
        <p:blipFill>
          <a:blip r:embed="rId3">
            <a:extLst>
              <a:ext uri="{28A0092B-C50C-407E-A947-70E740481C1C}">
                <a14:useLocalDpi xmlns:a14="http://schemas.microsoft.com/office/drawing/2010/main" val="0"/>
              </a:ext>
            </a:extLst>
          </a:blip>
          <a:srcRect l="28804" r="7201"/>
          <a:stretch>
            <a:fillRect/>
          </a:stretch>
        </p:blipFill>
        <p:spPr bwMode="auto">
          <a:xfrm>
            <a:off x="5932983" y="3387574"/>
            <a:ext cx="2200471" cy="275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forPeterhPlushCross"/>
          <p:cNvPicPr>
            <a:picLocks noChangeAspect="1" noChangeArrowheads="1"/>
          </p:cNvPicPr>
          <p:nvPr/>
        </p:nvPicPr>
        <p:blipFill>
          <a:blip r:embed="rId4">
            <a:extLst>
              <a:ext uri="{28A0092B-C50C-407E-A947-70E740481C1C}">
                <a14:useLocalDpi xmlns:a14="http://schemas.microsoft.com/office/drawing/2010/main" val="0"/>
              </a:ext>
            </a:extLst>
          </a:blip>
          <a:srcRect l="18713" t="5534" r="2879" b="2766"/>
          <a:stretch>
            <a:fillRect/>
          </a:stretch>
        </p:blipFill>
        <p:spPr bwMode="auto">
          <a:xfrm>
            <a:off x="882079" y="3419564"/>
            <a:ext cx="4598658" cy="27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Text Box 6"/>
          <p:cNvSpPr txBox="1">
            <a:spLocks noChangeArrowheads="1"/>
          </p:cNvSpPr>
          <p:nvPr/>
        </p:nvSpPr>
        <p:spPr bwMode="auto">
          <a:xfrm>
            <a:off x="1036439" y="2996952"/>
            <a:ext cx="18873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None/>
              <a:defRPr/>
            </a:pPr>
            <a:r>
              <a:rPr lang="ja-JP" altLang="en-US" sz="1400" dirty="0">
                <a:latin typeface="Arial"/>
                <a:cs typeface="+mn-cs"/>
              </a:rPr>
              <a:t>“</a:t>
            </a:r>
            <a:r>
              <a:rPr lang="en-US" sz="1800" dirty="0">
                <a:cs typeface="+mn-cs"/>
                <a:sym typeface="Symbol" charset="0"/>
              </a:rPr>
              <a:t></a:t>
            </a:r>
            <a:r>
              <a:rPr lang="ja-JP" altLang="en-US" sz="1400" dirty="0">
                <a:latin typeface="Arial"/>
                <a:cs typeface="+mn-cs"/>
                <a:sym typeface="Symbol" charset="0"/>
              </a:rPr>
              <a:t>”</a:t>
            </a:r>
            <a:r>
              <a:rPr lang="en-US" sz="1400" dirty="0">
                <a:cs typeface="+mn-cs"/>
                <a:sym typeface="Symbol" charset="0"/>
              </a:rPr>
              <a:t> polarization</a:t>
            </a:r>
            <a:endParaRPr lang="en-US" sz="1400" dirty="0">
              <a:cs typeface="+mn-cs"/>
            </a:endParaRPr>
          </a:p>
        </p:txBody>
      </p:sp>
      <p:sp>
        <p:nvSpPr>
          <p:cNvPr id="152583" name="Text Box 7"/>
          <p:cNvSpPr txBox="1">
            <a:spLocks noChangeArrowheads="1"/>
          </p:cNvSpPr>
          <p:nvPr/>
        </p:nvSpPr>
        <p:spPr bwMode="auto">
          <a:xfrm>
            <a:off x="3052663" y="2996952"/>
            <a:ext cx="18873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None/>
              <a:defRPr/>
            </a:pPr>
            <a:r>
              <a:rPr lang="ja-JP" altLang="en-US" sz="1400" dirty="0">
                <a:latin typeface="Arial"/>
                <a:cs typeface="+mn-cs"/>
              </a:rPr>
              <a:t>“</a:t>
            </a:r>
            <a:r>
              <a:rPr lang="en-US" sz="1800" dirty="0">
                <a:cs typeface="+mn-cs"/>
                <a:sym typeface="Symbol" charset="0"/>
              </a:rPr>
              <a:t></a:t>
            </a:r>
            <a:r>
              <a:rPr lang="ja-JP" altLang="en-US" sz="1400" dirty="0">
                <a:latin typeface="Arial"/>
                <a:cs typeface="+mn-cs"/>
              </a:rPr>
              <a:t>”</a:t>
            </a:r>
            <a:r>
              <a:rPr lang="en-US" sz="1400" dirty="0">
                <a:cs typeface="+mn-cs"/>
              </a:rPr>
              <a:t> polarization</a:t>
            </a:r>
          </a:p>
        </p:txBody>
      </p:sp>
      <p:sp>
        <p:nvSpPr>
          <p:cNvPr id="152584" name="Text Box 8"/>
          <p:cNvSpPr txBox="1">
            <a:spLocks noChangeArrowheads="1"/>
          </p:cNvSpPr>
          <p:nvPr/>
        </p:nvSpPr>
        <p:spPr bwMode="auto">
          <a:xfrm>
            <a:off x="5572943" y="3060219"/>
            <a:ext cx="17991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None/>
              <a:defRPr/>
            </a:pPr>
            <a:r>
              <a:rPr lang="en-US" sz="1400" dirty="0">
                <a:cs typeface="+mn-cs"/>
              </a:rPr>
              <a:t>RMS sensitivity</a:t>
            </a:r>
          </a:p>
        </p:txBody>
      </p:sp>
      <p:sp>
        <p:nvSpPr>
          <p:cNvPr id="152586" name="Rectangle 10"/>
          <p:cNvSpPr>
            <a:spLocks noChangeArrowheads="1"/>
          </p:cNvSpPr>
          <p:nvPr/>
        </p:nvSpPr>
        <p:spPr bwMode="auto">
          <a:xfrm>
            <a:off x="882079" y="5635121"/>
            <a:ext cx="82264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50000"/>
              </a:spcBef>
              <a:buNone/>
              <a:defRPr/>
            </a:pPr>
            <a:r>
              <a:rPr lang="en-US" sz="1400" b="1" dirty="0">
                <a:cs typeface="+mn-cs"/>
              </a:rPr>
              <a:t>A broad antenna pattern</a:t>
            </a:r>
            <a:br>
              <a:rPr lang="en-US" sz="1400" b="1" dirty="0">
                <a:cs typeface="+mn-cs"/>
              </a:rPr>
            </a:br>
            <a:r>
              <a:rPr lang="en-US" sz="1400" b="1" dirty="0">
                <a:cs typeface="+mn-cs"/>
                <a:sym typeface="Symbol" charset="0"/>
              </a:rPr>
              <a:t> </a:t>
            </a:r>
            <a:r>
              <a:rPr lang="en-US" sz="1400" b="1" dirty="0">
                <a:solidFill>
                  <a:srgbClr val="CC0000"/>
                </a:solidFill>
                <a:cs typeface="+mn-cs"/>
              </a:rPr>
              <a:t>More like a microphone than a telescope</a:t>
            </a:r>
          </a:p>
        </p:txBody>
      </p:sp>
      <p:graphicFrame>
        <p:nvGraphicFramePr>
          <p:cNvPr id="10" name="Object 4"/>
          <p:cNvGraphicFramePr>
            <a:graphicFrameLocks noChangeAspect="1"/>
          </p:cNvGraphicFramePr>
          <p:nvPr>
            <p:extLst>
              <p:ext uri="{D42A27DB-BD31-4B8C-83A1-F6EECF244321}">
                <p14:modId xmlns:p14="http://schemas.microsoft.com/office/powerpoint/2010/main" val="320598664"/>
              </p:ext>
            </p:extLst>
          </p:nvPr>
        </p:nvGraphicFramePr>
        <p:xfrm>
          <a:off x="4344888" y="2014077"/>
          <a:ext cx="4326992" cy="406811"/>
        </p:xfrm>
        <a:graphic>
          <a:graphicData uri="http://schemas.openxmlformats.org/presentationml/2006/ole">
            <mc:AlternateContent xmlns:mc="http://schemas.openxmlformats.org/markup-compatibility/2006">
              <mc:Choice xmlns:v="urn:schemas-microsoft-com:vml" Requires="v">
                <p:oleObj spid="_x0000_s80985" name="EcuaciÛn" r:id="rId5" imgW="2159000" imgH="203200" progId="Equation.3">
                  <p:embed/>
                </p:oleObj>
              </mc:Choice>
              <mc:Fallback>
                <p:oleObj name="EcuaciÛn" r:id="rId5" imgW="21590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888" y="2014077"/>
                        <a:ext cx="4326992" cy="406811"/>
                      </a:xfrm>
                      <a:prstGeom prst="rect">
                        <a:avLst/>
                      </a:prstGeom>
                      <a:noFill/>
                      <a:ln w="9525">
                        <a:noFill/>
                        <a:miter lim="800000"/>
                        <a:headEnd/>
                        <a:tailEnd/>
                      </a:ln>
                      <a:effectLst/>
                    </p:spPr>
                  </p:pic>
                </p:oleObj>
              </mc:Fallback>
            </mc:AlternateContent>
          </a:graphicData>
        </a:graphic>
      </p:graphicFrame>
      <p:sp>
        <p:nvSpPr>
          <p:cNvPr id="11" name="Text Box 6" descr="20%"/>
          <p:cNvSpPr txBox="1">
            <a:spLocks noChangeArrowheads="1"/>
          </p:cNvSpPr>
          <p:nvPr/>
        </p:nvSpPr>
        <p:spPr bwMode="auto">
          <a:xfrm>
            <a:off x="609600" y="2370067"/>
            <a:ext cx="8068074" cy="584776"/>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lgn="l">
              <a:spcBef>
                <a:spcPct val="0"/>
              </a:spcBef>
              <a:defRPr sz="2400">
                <a:solidFill>
                  <a:schemeClr val="tx1"/>
                </a:solidFill>
                <a:latin typeface="Times New Roman" charset="0"/>
                <a:ea typeface="ＭＳ Ｐゴシック" charset="0"/>
              </a:defRPr>
            </a:lvl1pPr>
            <a:lvl2pPr algn="l">
              <a:spcBef>
                <a:spcPct val="0"/>
              </a:spcBef>
              <a:defRPr sz="2400">
                <a:solidFill>
                  <a:schemeClr val="tx1"/>
                </a:solidFill>
                <a:latin typeface="Times New Roman" charset="0"/>
                <a:ea typeface="ＭＳ Ｐゴシック" charset="0"/>
              </a:defRPr>
            </a:lvl2pPr>
            <a:lvl3pPr algn="l">
              <a:spcBef>
                <a:spcPct val="0"/>
              </a:spcBef>
              <a:defRPr sz="2400">
                <a:solidFill>
                  <a:schemeClr val="tx1"/>
                </a:solidFill>
                <a:latin typeface="Times New Roman" charset="0"/>
                <a:ea typeface="ＭＳ Ｐゴシック" charset="0"/>
              </a:defRPr>
            </a:lvl3pPr>
            <a:lvl4pPr algn="l">
              <a:spcBef>
                <a:spcPct val="0"/>
              </a:spcBef>
              <a:defRPr sz="2400">
                <a:solidFill>
                  <a:schemeClr val="tx1"/>
                </a:solidFill>
                <a:latin typeface="Times New Roman" charset="0"/>
                <a:ea typeface="ＭＳ Ｐゴシック" charset="0"/>
              </a:defRPr>
            </a:lvl4pPr>
            <a:lvl5pPr algn="l">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spcBef>
                <a:spcPct val="20000"/>
              </a:spcBef>
              <a:buFontTx/>
              <a:buNone/>
            </a:pPr>
            <a:r>
              <a:rPr lang="en-US" sz="1600" b="0" i="1" dirty="0">
                <a:solidFill>
                  <a:schemeClr val="accent2"/>
                </a:solidFill>
                <a:latin typeface="Arial"/>
                <a:cs typeface="Arial"/>
              </a:rPr>
              <a:t>F</a:t>
            </a:r>
            <a:r>
              <a:rPr lang="en-US" sz="1600" b="0" i="1" baseline="-25000" dirty="0">
                <a:solidFill>
                  <a:schemeClr val="accent2"/>
                </a:solidFill>
                <a:latin typeface="Arial"/>
                <a:cs typeface="Arial"/>
              </a:rPr>
              <a:t>+</a:t>
            </a:r>
            <a:r>
              <a:rPr lang="en-US" sz="1600" b="0" baseline="-25000" dirty="0">
                <a:solidFill>
                  <a:schemeClr val="accent2"/>
                </a:solidFill>
                <a:latin typeface="Arial"/>
                <a:cs typeface="Arial"/>
              </a:rPr>
              <a:t> </a:t>
            </a:r>
            <a:r>
              <a:rPr lang="en-US" sz="1600" b="0" dirty="0">
                <a:solidFill>
                  <a:schemeClr val="accent2"/>
                </a:solidFill>
                <a:latin typeface="Arial"/>
                <a:cs typeface="Arial"/>
              </a:rPr>
              <a:t>and </a:t>
            </a:r>
            <a:r>
              <a:rPr lang="en-US" sz="1600" b="0" i="1" dirty="0">
                <a:solidFill>
                  <a:schemeClr val="accent2"/>
                </a:solidFill>
                <a:latin typeface="Arial"/>
                <a:cs typeface="Arial"/>
              </a:rPr>
              <a:t>F</a:t>
            </a:r>
            <a:r>
              <a:rPr lang="en-US" sz="1600" b="0" i="1" baseline="-25000" dirty="0">
                <a:solidFill>
                  <a:schemeClr val="accent2"/>
                </a:solidFill>
                <a:latin typeface="Arial"/>
                <a:cs typeface="Arial"/>
                <a:sym typeface="Symbol" charset="0"/>
              </a:rPr>
              <a:t></a:t>
            </a:r>
            <a:r>
              <a:rPr lang="en-US" sz="1600" b="0" dirty="0">
                <a:solidFill>
                  <a:schemeClr val="accent2"/>
                </a:solidFill>
                <a:latin typeface="Arial"/>
                <a:cs typeface="Arial"/>
                <a:sym typeface="Symbol" charset="0"/>
              </a:rPr>
              <a:t> are the </a:t>
            </a:r>
            <a:r>
              <a:rPr lang="en-US" sz="1600" b="0" dirty="0">
                <a:solidFill>
                  <a:schemeClr val="accent2"/>
                </a:solidFill>
                <a:latin typeface="Arial"/>
                <a:cs typeface="Arial"/>
              </a:rPr>
              <a:t>strain antenna patterns. They depend on the orientation </a:t>
            </a:r>
            <a:r>
              <a:rPr lang="en-US" sz="1600" b="0" dirty="0" smtClean="0">
                <a:solidFill>
                  <a:schemeClr val="accent2"/>
                </a:solidFill>
                <a:latin typeface="Arial"/>
                <a:cs typeface="Arial"/>
              </a:rPr>
              <a:t>of the </a:t>
            </a:r>
            <a:r>
              <a:rPr lang="en-US" sz="1600" b="0" dirty="0">
                <a:solidFill>
                  <a:schemeClr val="accent2"/>
                </a:solidFill>
                <a:latin typeface="Arial"/>
                <a:cs typeface="Arial"/>
              </a:rPr>
              <a:t>detector and source and on the polarization of the waves.</a:t>
            </a:r>
            <a:endParaRPr lang="es-ES" sz="1600" b="0" dirty="0">
              <a:solidFill>
                <a:schemeClr val="accent2"/>
              </a:solidFill>
              <a:latin typeface="Arial"/>
              <a:cs typeface="Arial"/>
            </a:endParaRPr>
          </a:p>
        </p:txBody>
      </p:sp>
      <p:sp>
        <p:nvSpPr>
          <p:cNvPr id="12" name="Slide Number Placeholder 4"/>
          <p:cNvSpPr txBox="1">
            <a:spLocks/>
          </p:cNvSpPr>
          <p:nvPr/>
        </p:nvSpPr>
        <p:spPr>
          <a:xfrm flipH="1">
            <a:off x="5292080" y="64482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600" smtClean="0">
                <a:latin typeface="+mn-lt"/>
              </a:rPr>
              <a:pPr>
                <a:buFontTx/>
                <a:buNone/>
              </a:pPr>
              <a:t>12</a:t>
            </a:fld>
            <a:endParaRPr lang="en-US" sz="2400" dirty="0">
              <a:latin typeface="+mn-lt"/>
            </a:endParaRPr>
          </a:p>
        </p:txBody>
      </p:sp>
    </p:spTree>
    <p:extLst>
      <p:ext uri="{BB962C8B-B14F-4D97-AF65-F5344CB8AC3E}">
        <p14:creationId xmlns:p14="http://schemas.microsoft.com/office/powerpoint/2010/main" val="24012043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5794" name="Rectangle 2"/>
          <p:cNvSpPr>
            <a:spLocks noGrp="1" noChangeArrowheads="1"/>
          </p:cNvSpPr>
          <p:nvPr>
            <p:ph type="title"/>
          </p:nvPr>
        </p:nvSpPr>
        <p:spPr>
          <a:xfrm>
            <a:off x="1403648" y="547465"/>
            <a:ext cx="6400800" cy="649287"/>
          </a:xfrm>
        </p:spPr>
        <p:txBody>
          <a:bodyPr/>
          <a:lstStyle/>
          <a:p>
            <a:r>
              <a:rPr lang="en-US" dirty="0" err="1"/>
              <a:t>Frequentist</a:t>
            </a:r>
            <a:r>
              <a:rPr lang="en-US" dirty="0"/>
              <a:t> upper limit</a:t>
            </a:r>
            <a:endParaRPr lang="en-GB" dirty="0"/>
          </a:p>
        </p:txBody>
      </p:sp>
      <p:sp>
        <p:nvSpPr>
          <p:cNvPr id="1185795" name="Rectangle 3"/>
          <p:cNvSpPr>
            <a:spLocks noGrp="1" noChangeArrowheads="1"/>
          </p:cNvSpPr>
          <p:nvPr>
            <p:ph type="body" sz="half" idx="1"/>
          </p:nvPr>
        </p:nvSpPr>
        <p:spPr>
          <a:xfrm>
            <a:off x="179512" y="1185863"/>
            <a:ext cx="5687888" cy="4114800"/>
          </a:xfrm>
        </p:spPr>
        <p:txBody>
          <a:bodyPr/>
          <a:lstStyle/>
          <a:p>
            <a:pPr>
              <a:lnSpc>
                <a:spcPct val="90000"/>
              </a:lnSpc>
            </a:pPr>
            <a:r>
              <a:rPr lang="en-US" sz="1600" dirty="0"/>
              <a:t>Perform the Hough transform for a set of points in parameter space  </a:t>
            </a:r>
            <a:r>
              <a:rPr lang="en-US" sz="1600" b="1" dirty="0">
                <a:solidFill>
                  <a:schemeClr val="hlink"/>
                </a:solidFill>
                <a:latin typeface="Symbol" charset="0"/>
              </a:rPr>
              <a:t>l</a:t>
            </a:r>
            <a:r>
              <a:rPr lang="en-US" sz="1600" dirty="0">
                <a:solidFill>
                  <a:schemeClr val="hlink"/>
                </a:solidFill>
              </a:rPr>
              <a:t>={</a:t>
            </a:r>
            <a:r>
              <a:rPr lang="en-US" sz="1600" dirty="0">
                <a:solidFill>
                  <a:schemeClr val="hlink"/>
                </a:solidFill>
                <a:latin typeface="Symbol" charset="0"/>
              </a:rPr>
              <a:t>a</a:t>
            </a:r>
            <a:r>
              <a:rPr lang="en-US" sz="1600" dirty="0">
                <a:solidFill>
                  <a:schemeClr val="hlink"/>
                </a:solidFill>
              </a:rPr>
              <a:t>,</a:t>
            </a:r>
            <a:r>
              <a:rPr lang="en-US" sz="1600" dirty="0">
                <a:solidFill>
                  <a:schemeClr val="hlink"/>
                </a:solidFill>
                <a:latin typeface="Symbol" charset="0"/>
              </a:rPr>
              <a:t>d</a:t>
            </a:r>
            <a:r>
              <a:rPr lang="en-US" sz="1600" dirty="0">
                <a:solidFill>
                  <a:schemeClr val="hlink"/>
                </a:solidFill>
              </a:rPr>
              <a:t>,</a:t>
            </a:r>
            <a:r>
              <a:rPr lang="en-US" sz="1600" i="1" dirty="0">
                <a:solidFill>
                  <a:schemeClr val="hlink"/>
                </a:solidFill>
              </a:rPr>
              <a:t>f</a:t>
            </a:r>
            <a:r>
              <a:rPr lang="en-US" sz="1600" i="1" baseline="-25000" dirty="0">
                <a:solidFill>
                  <a:schemeClr val="hlink"/>
                </a:solidFill>
              </a:rPr>
              <a:t>0</a:t>
            </a:r>
            <a:r>
              <a:rPr lang="en-US" sz="1600" i="1" dirty="0">
                <a:solidFill>
                  <a:schemeClr val="hlink"/>
                </a:solidFill>
              </a:rPr>
              <a:t>,f</a:t>
            </a:r>
            <a:r>
              <a:rPr lang="en-US" sz="1600" i="1" baseline="-25000" dirty="0">
                <a:solidFill>
                  <a:schemeClr val="hlink"/>
                </a:solidFill>
              </a:rPr>
              <a:t>i</a:t>
            </a:r>
            <a:r>
              <a:rPr lang="en-US" sz="1600" dirty="0">
                <a:solidFill>
                  <a:schemeClr val="hlink"/>
                </a:solidFill>
              </a:rPr>
              <a:t>}</a:t>
            </a:r>
            <a:r>
              <a:rPr lang="en-US" sz="1600" dirty="0">
                <a:solidFill>
                  <a:schemeClr val="hlink"/>
                </a:solidFill>
                <a:sym typeface="Symbol" charset="0"/>
              </a:rPr>
              <a:t></a:t>
            </a:r>
            <a:r>
              <a:rPr lang="en-US" sz="1600" dirty="0">
                <a:solidFill>
                  <a:schemeClr val="hlink"/>
                </a:solidFill>
              </a:rPr>
              <a:t> </a:t>
            </a:r>
            <a:r>
              <a:rPr lang="en-US" sz="1600" b="1" dirty="0">
                <a:solidFill>
                  <a:schemeClr val="hlink"/>
                </a:solidFill>
              </a:rPr>
              <a:t>S</a:t>
            </a:r>
            <a:r>
              <a:rPr lang="en-US" sz="1600" dirty="0"/>
              <a:t> , given the data:</a:t>
            </a:r>
          </a:p>
          <a:p>
            <a:pPr lvl="4">
              <a:lnSpc>
                <a:spcPct val="90000"/>
              </a:lnSpc>
              <a:buFontTx/>
              <a:buNone/>
            </a:pPr>
            <a:r>
              <a:rPr lang="en-US" sz="1600" b="1" dirty="0"/>
              <a:t>HT: S  </a:t>
            </a:r>
            <a:r>
              <a:rPr lang="en-US" sz="1600" dirty="0">
                <a:sym typeface="Symbol" charset="0"/>
              </a:rPr>
              <a:t></a:t>
            </a:r>
            <a:r>
              <a:rPr lang="en-US" sz="1600" b="1" dirty="0">
                <a:sym typeface="Wingdings" charset="0"/>
              </a:rPr>
              <a:t> N</a:t>
            </a:r>
          </a:p>
          <a:p>
            <a:pPr lvl="4">
              <a:lnSpc>
                <a:spcPct val="90000"/>
              </a:lnSpc>
              <a:buFontTx/>
              <a:buNone/>
            </a:pPr>
            <a:r>
              <a:rPr lang="en-US" sz="1600" dirty="0">
                <a:latin typeface="Symbol" charset="0"/>
              </a:rPr>
              <a:t>       l</a:t>
            </a:r>
            <a:r>
              <a:rPr lang="en-US" sz="1600" dirty="0"/>
              <a:t>   </a:t>
            </a:r>
            <a:r>
              <a:rPr lang="en-US" sz="1600" dirty="0">
                <a:sym typeface="Symbol" charset="0"/>
              </a:rPr>
              <a:t></a:t>
            </a:r>
            <a:r>
              <a:rPr lang="en-US" sz="1600" dirty="0">
                <a:sym typeface="Wingdings" charset="0"/>
              </a:rPr>
              <a:t>  </a:t>
            </a:r>
            <a:r>
              <a:rPr lang="en-US" sz="1600" i="1" dirty="0">
                <a:sym typeface="Wingdings" charset="0"/>
              </a:rPr>
              <a:t>n(</a:t>
            </a:r>
            <a:r>
              <a:rPr lang="en-US" sz="1600" b="1" i="1" dirty="0">
                <a:latin typeface="Symbol" charset="0"/>
              </a:rPr>
              <a:t>l</a:t>
            </a:r>
            <a:r>
              <a:rPr lang="en-US" sz="1600" i="1" dirty="0">
                <a:latin typeface="Symbol" charset="0"/>
              </a:rPr>
              <a:t>)</a:t>
            </a:r>
            <a:endParaRPr lang="en-US" sz="1600" i="1" dirty="0"/>
          </a:p>
          <a:p>
            <a:pPr>
              <a:lnSpc>
                <a:spcPct val="90000"/>
              </a:lnSpc>
            </a:pPr>
            <a:r>
              <a:rPr lang="en-US" sz="1600" dirty="0"/>
              <a:t>Determine the maximum number count n*</a:t>
            </a:r>
          </a:p>
          <a:p>
            <a:pPr lvl="4">
              <a:lnSpc>
                <a:spcPct val="90000"/>
              </a:lnSpc>
              <a:buFontTx/>
              <a:buNone/>
            </a:pPr>
            <a:r>
              <a:rPr lang="en-US" sz="1600" i="1" dirty="0"/>
              <a:t>n*</a:t>
            </a:r>
            <a:r>
              <a:rPr lang="en-US" sz="1600" dirty="0"/>
              <a:t> = max (</a:t>
            </a:r>
            <a:r>
              <a:rPr lang="en-US" sz="1600" i="1" dirty="0"/>
              <a:t>n</a:t>
            </a:r>
            <a:r>
              <a:rPr lang="en-US" sz="1600" i="1" dirty="0">
                <a:sym typeface="Wingdings" charset="0"/>
              </a:rPr>
              <a:t>(</a:t>
            </a:r>
            <a:r>
              <a:rPr lang="en-US" sz="1600" b="1" i="1" dirty="0">
                <a:latin typeface="Symbol" charset="0"/>
              </a:rPr>
              <a:t>l</a:t>
            </a:r>
            <a:r>
              <a:rPr lang="en-US" sz="1600" dirty="0">
                <a:latin typeface="Symbol" charset="0"/>
              </a:rPr>
              <a:t>)): l</a:t>
            </a:r>
            <a:r>
              <a:rPr lang="en-US" sz="1600" dirty="0"/>
              <a:t> </a:t>
            </a:r>
            <a:r>
              <a:rPr lang="en-US" sz="1600" dirty="0">
                <a:sym typeface="Symbol" charset="0"/>
              </a:rPr>
              <a:t></a:t>
            </a:r>
            <a:r>
              <a:rPr lang="en-US" sz="1600" dirty="0"/>
              <a:t> </a:t>
            </a:r>
            <a:r>
              <a:rPr lang="en-US" sz="1600" b="1" dirty="0"/>
              <a:t>S</a:t>
            </a:r>
            <a:r>
              <a:rPr lang="en-US" sz="1600" dirty="0"/>
              <a:t> </a:t>
            </a:r>
          </a:p>
          <a:p>
            <a:pPr>
              <a:lnSpc>
                <a:spcPct val="90000"/>
              </a:lnSpc>
            </a:pPr>
            <a:r>
              <a:rPr lang="en-US" sz="1600" dirty="0"/>
              <a:t>Determine the probability distribution </a:t>
            </a:r>
            <a:r>
              <a:rPr lang="en-US" sz="1600" i="1" dirty="0">
                <a:solidFill>
                  <a:schemeClr val="hlink"/>
                </a:solidFill>
              </a:rPr>
              <a:t>p(n|h</a:t>
            </a:r>
            <a:r>
              <a:rPr lang="en-US" sz="1600" i="1" baseline="-25000" dirty="0">
                <a:solidFill>
                  <a:schemeClr val="hlink"/>
                </a:solidFill>
              </a:rPr>
              <a:t>0</a:t>
            </a:r>
            <a:r>
              <a:rPr lang="en-US" sz="1600" i="1" dirty="0">
                <a:solidFill>
                  <a:schemeClr val="hlink"/>
                </a:solidFill>
              </a:rPr>
              <a:t>)</a:t>
            </a:r>
            <a:r>
              <a:rPr lang="en-US" sz="1600" dirty="0"/>
              <a:t> for a range of </a:t>
            </a:r>
            <a:r>
              <a:rPr lang="en-US" sz="1600" i="1" dirty="0">
                <a:solidFill>
                  <a:schemeClr val="hlink"/>
                </a:solidFill>
              </a:rPr>
              <a:t>h</a:t>
            </a:r>
            <a:r>
              <a:rPr lang="en-US" sz="1600" i="1" baseline="-25000" dirty="0">
                <a:solidFill>
                  <a:schemeClr val="hlink"/>
                </a:solidFill>
              </a:rPr>
              <a:t>0</a:t>
            </a:r>
            <a:endParaRPr lang="en-US" sz="1600" dirty="0"/>
          </a:p>
          <a:p>
            <a:pPr>
              <a:lnSpc>
                <a:spcPct val="90000"/>
              </a:lnSpc>
              <a:spcBef>
                <a:spcPct val="50000"/>
              </a:spcBef>
            </a:pPr>
            <a:r>
              <a:rPr lang="en-US" sz="1600" dirty="0"/>
              <a:t>The </a:t>
            </a:r>
            <a:r>
              <a:rPr lang="en-US" sz="1600" dirty="0">
                <a:solidFill>
                  <a:schemeClr val="hlink"/>
                </a:solidFill>
              </a:rPr>
              <a:t>95%</a:t>
            </a:r>
            <a:r>
              <a:rPr lang="en-US" sz="1600" dirty="0"/>
              <a:t> </a:t>
            </a:r>
            <a:r>
              <a:rPr lang="en-US" sz="1600" dirty="0" err="1"/>
              <a:t>frequentist</a:t>
            </a:r>
            <a:r>
              <a:rPr lang="en-US" sz="1600" dirty="0"/>
              <a:t> upper limit </a:t>
            </a:r>
            <a:r>
              <a:rPr lang="en-US" sz="1600" i="1" dirty="0">
                <a:solidFill>
                  <a:schemeClr val="hlink"/>
                </a:solidFill>
              </a:rPr>
              <a:t>h</a:t>
            </a:r>
            <a:r>
              <a:rPr lang="en-US" sz="1600" i="1" baseline="-25000" dirty="0">
                <a:solidFill>
                  <a:schemeClr val="hlink"/>
                </a:solidFill>
              </a:rPr>
              <a:t>0</a:t>
            </a:r>
            <a:r>
              <a:rPr lang="en-US" sz="1600" i="1" baseline="30000" dirty="0">
                <a:solidFill>
                  <a:schemeClr val="hlink"/>
                </a:solidFill>
              </a:rPr>
              <a:t>95%</a:t>
            </a:r>
            <a:r>
              <a:rPr lang="en-US" sz="1600" dirty="0"/>
              <a:t> is the value such that for repeated trials with a signal </a:t>
            </a:r>
            <a:r>
              <a:rPr lang="en-US" sz="1600" i="1" dirty="0">
                <a:solidFill>
                  <a:schemeClr val="hlink"/>
                </a:solidFill>
              </a:rPr>
              <a:t>h</a:t>
            </a:r>
            <a:r>
              <a:rPr lang="en-US" sz="1600" i="1" baseline="-25000" dirty="0">
                <a:solidFill>
                  <a:schemeClr val="hlink"/>
                </a:solidFill>
              </a:rPr>
              <a:t>0</a:t>
            </a:r>
            <a:r>
              <a:rPr lang="en-US" sz="1600" i="1" dirty="0">
                <a:solidFill>
                  <a:schemeClr val="hlink"/>
                </a:solidFill>
                <a:sym typeface="Symbol" charset="0"/>
              </a:rPr>
              <a:t> </a:t>
            </a:r>
            <a:r>
              <a:rPr lang="en-US" sz="1600" i="1" dirty="0">
                <a:solidFill>
                  <a:schemeClr val="hlink"/>
                </a:solidFill>
              </a:rPr>
              <a:t>h</a:t>
            </a:r>
            <a:r>
              <a:rPr lang="en-US" sz="1600" i="1" baseline="-25000" dirty="0">
                <a:solidFill>
                  <a:schemeClr val="hlink"/>
                </a:solidFill>
              </a:rPr>
              <a:t>0</a:t>
            </a:r>
            <a:r>
              <a:rPr lang="en-US" sz="1600" i="1" baseline="30000" dirty="0">
                <a:solidFill>
                  <a:schemeClr val="hlink"/>
                </a:solidFill>
              </a:rPr>
              <a:t>95%</a:t>
            </a:r>
            <a:r>
              <a:rPr lang="en-US" sz="1600" i="1" dirty="0">
                <a:solidFill>
                  <a:schemeClr val="hlink"/>
                </a:solidFill>
              </a:rPr>
              <a:t>,</a:t>
            </a:r>
            <a:r>
              <a:rPr lang="en-US" sz="1600" dirty="0"/>
              <a:t> we would obtain </a:t>
            </a:r>
            <a:r>
              <a:rPr lang="en-US" sz="1600" i="1" dirty="0">
                <a:solidFill>
                  <a:schemeClr val="hlink"/>
                </a:solidFill>
              </a:rPr>
              <a:t>n </a:t>
            </a:r>
            <a:r>
              <a:rPr lang="en-US" sz="1600" i="1" dirty="0">
                <a:solidFill>
                  <a:schemeClr val="hlink"/>
                </a:solidFill>
                <a:sym typeface="Symbol" charset="0"/>
              </a:rPr>
              <a:t></a:t>
            </a:r>
            <a:r>
              <a:rPr lang="en-US" sz="1600" i="1" dirty="0">
                <a:solidFill>
                  <a:schemeClr val="hlink"/>
                </a:solidFill>
              </a:rPr>
              <a:t> n*</a:t>
            </a:r>
            <a:r>
              <a:rPr lang="en-US" sz="1600" dirty="0"/>
              <a:t> more than 95% of the time</a:t>
            </a:r>
          </a:p>
          <a:p>
            <a:pPr>
              <a:lnSpc>
                <a:spcPct val="90000"/>
              </a:lnSpc>
              <a:buFontTx/>
              <a:buNone/>
            </a:pPr>
            <a:endParaRPr lang="en-US" sz="1600" dirty="0"/>
          </a:p>
          <a:p>
            <a:pPr>
              <a:lnSpc>
                <a:spcPct val="90000"/>
              </a:lnSpc>
              <a:buFontTx/>
              <a:buNone/>
            </a:pPr>
            <a:endParaRPr lang="en-GB" sz="1600" dirty="0"/>
          </a:p>
        </p:txBody>
      </p:sp>
      <p:graphicFrame>
        <p:nvGraphicFramePr>
          <p:cNvPr id="1185796" name="Object 4"/>
          <p:cNvGraphicFramePr>
            <a:graphicFrameLocks noChangeAspect="1"/>
          </p:cNvGraphicFramePr>
          <p:nvPr>
            <p:extLst>
              <p:ext uri="{D42A27DB-BD31-4B8C-83A1-F6EECF244321}">
                <p14:modId xmlns:p14="http://schemas.microsoft.com/office/powerpoint/2010/main" val="1882016967"/>
              </p:ext>
            </p:extLst>
          </p:nvPr>
        </p:nvGraphicFramePr>
        <p:xfrm>
          <a:off x="1835150" y="4365104"/>
          <a:ext cx="2827338" cy="1006475"/>
        </p:xfrm>
        <a:graphic>
          <a:graphicData uri="http://schemas.openxmlformats.org/presentationml/2006/ole">
            <mc:AlternateContent xmlns:mc="http://schemas.openxmlformats.org/markup-compatibility/2006">
              <mc:Choice xmlns:v="urn:schemas-microsoft-com:vml" Requires="v">
                <p:oleObj spid="_x0000_s17650" name="EcuaciÛn" r:id="rId4" imgW="1219200" imgH="431800" progId="Equation.3">
                  <p:embed/>
                </p:oleObj>
              </mc:Choice>
              <mc:Fallback>
                <p:oleObj name="EcuaciÛn" r:id="rId4" imgW="12192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4365104"/>
                        <a:ext cx="2827338"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85797" name="Text Box 5" descr="20%"/>
          <p:cNvSpPr txBox="1">
            <a:spLocks noChangeArrowheads="1"/>
          </p:cNvSpPr>
          <p:nvPr/>
        </p:nvSpPr>
        <p:spPr bwMode="auto">
          <a:xfrm>
            <a:off x="467544" y="5700713"/>
            <a:ext cx="5832648" cy="646331"/>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buFontTx/>
              <a:buNone/>
            </a:pPr>
            <a:r>
              <a:rPr lang="en-US" sz="1800" dirty="0"/>
              <a:t>Compute  </a:t>
            </a:r>
            <a:r>
              <a:rPr lang="en-US" sz="1800" i="1" dirty="0">
                <a:solidFill>
                  <a:schemeClr val="hlink"/>
                </a:solidFill>
              </a:rPr>
              <a:t>p(n|h</a:t>
            </a:r>
            <a:r>
              <a:rPr lang="en-US" sz="1800" i="1" baseline="-25000" dirty="0">
                <a:solidFill>
                  <a:schemeClr val="hlink"/>
                </a:solidFill>
              </a:rPr>
              <a:t>0</a:t>
            </a:r>
            <a:r>
              <a:rPr lang="en-US" sz="1800" i="1" dirty="0">
                <a:solidFill>
                  <a:schemeClr val="hlink"/>
                </a:solidFill>
              </a:rPr>
              <a:t>)</a:t>
            </a:r>
            <a:r>
              <a:rPr lang="en-US" sz="1800" dirty="0"/>
              <a:t> via  Monte Carlo signal injection, using  </a:t>
            </a:r>
            <a:r>
              <a:rPr lang="en-US" sz="1800" dirty="0">
                <a:solidFill>
                  <a:schemeClr val="tx1"/>
                </a:solidFill>
                <a:latin typeface="Symbol" charset="0"/>
              </a:rPr>
              <a:t>l</a:t>
            </a:r>
            <a:r>
              <a:rPr lang="en-US" sz="1800" dirty="0">
                <a:solidFill>
                  <a:schemeClr val="tx1"/>
                </a:solidFill>
              </a:rPr>
              <a:t> </a:t>
            </a:r>
            <a:r>
              <a:rPr lang="en-US" sz="1800" dirty="0">
                <a:solidFill>
                  <a:schemeClr val="tx1"/>
                </a:solidFill>
                <a:sym typeface="Symbol" charset="0"/>
              </a:rPr>
              <a:t></a:t>
            </a:r>
            <a:r>
              <a:rPr lang="en-US" sz="1800" dirty="0">
                <a:solidFill>
                  <a:schemeClr val="tx1"/>
                </a:solidFill>
              </a:rPr>
              <a:t> </a:t>
            </a:r>
            <a:r>
              <a:rPr lang="en-US" sz="1800" b="1" dirty="0">
                <a:solidFill>
                  <a:schemeClr val="tx1"/>
                </a:solidFill>
              </a:rPr>
              <a:t>S</a:t>
            </a:r>
            <a:r>
              <a:rPr lang="en-US" sz="1800" dirty="0">
                <a:solidFill>
                  <a:schemeClr val="tx1"/>
                </a:solidFill>
              </a:rPr>
              <a:t> </a:t>
            </a:r>
            <a:r>
              <a:rPr lang="en-US" sz="1800" dirty="0"/>
              <a:t>, and </a:t>
            </a:r>
            <a:r>
              <a:rPr lang="en-US" sz="1800" dirty="0">
                <a:solidFill>
                  <a:srgbClr val="497D57"/>
                </a:solidFill>
                <a:sym typeface="Symbol" charset="0"/>
              </a:rPr>
              <a:t></a:t>
            </a:r>
            <a:r>
              <a:rPr lang="en-US" sz="1800" baseline="-25000" dirty="0">
                <a:solidFill>
                  <a:srgbClr val="497D57"/>
                </a:solidFill>
              </a:rPr>
              <a:t>0</a:t>
            </a:r>
            <a:r>
              <a:rPr lang="en-US" sz="1800" dirty="0">
                <a:solidFill>
                  <a:srgbClr val="497D57"/>
                </a:solidFill>
              </a:rPr>
              <a:t> </a:t>
            </a:r>
            <a:r>
              <a:rPr lang="en-US" sz="1800" dirty="0">
                <a:solidFill>
                  <a:srgbClr val="497D57"/>
                </a:solidFill>
                <a:sym typeface="Symbol" charset="0"/>
              </a:rPr>
              <a:t></a:t>
            </a:r>
            <a:r>
              <a:rPr lang="en-US" sz="1800" dirty="0">
                <a:solidFill>
                  <a:srgbClr val="497D57"/>
                </a:solidFill>
              </a:rPr>
              <a:t>[0,2</a:t>
            </a:r>
            <a:r>
              <a:rPr lang="en-US" sz="1800" dirty="0">
                <a:solidFill>
                  <a:srgbClr val="497D57"/>
                </a:solidFill>
                <a:sym typeface="Symbol" charset="0"/>
              </a:rPr>
              <a:t></a:t>
            </a:r>
            <a:r>
              <a:rPr lang="en-US" sz="1800" dirty="0">
                <a:solidFill>
                  <a:srgbClr val="497D57"/>
                </a:solidFill>
              </a:rPr>
              <a:t>], </a:t>
            </a:r>
            <a:r>
              <a:rPr lang="en-US" sz="1800" dirty="0">
                <a:solidFill>
                  <a:srgbClr val="497D57"/>
                </a:solidFill>
                <a:sym typeface="Symbol" charset="0"/>
              </a:rPr>
              <a:t></a:t>
            </a:r>
            <a:r>
              <a:rPr lang="en-US" sz="1800" dirty="0">
                <a:solidFill>
                  <a:srgbClr val="497D57"/>
                </a:solidFill>
              </a:rPr>
              <a:t> </a:t>
            </a:r>
            <a:r>
              <a:rPr lang="en-US" sz="1800" dirty="0">
                <a:solidFill>
                  <a:srgbClr val="497D57"/>
                </a:solidFill>
                <a:sym typeface="Symbol" charset="0"/>
              </a:rPr>
              <a:t></a:t>
            </a:r>
            <a:r>
              <a:rPr lang="en-US" sz="1800" dirty="0">
                <a:solidFill>
                  <a:srgbClr val="497D57"/>
                </a:solidFill>
              </a:rPr>
              <a:t>[-</a:t>
            </a:r>
            <a:r>
              <a:rPr lang="en-US" sz="1800" dirty="0">
                <a:solidFill>
                  <a:srgbClr val="497D57"/>
                </a:solidFill>
                <a:sym typeface="Symbol" charset="0"/>
              </a:rPr>
              <a:t>/4,/4</a:t>
            </a:r>
            <a:r>
              <a:rPr lang="en-US" sz="1800" dirty="0">
                <a:solidFill>
                  <a:srgbClr val="497D57"/>
                </a:solidFill>
              </a:rPr>
              <a:t>], </a:t>
            </a:r>
            <a:r>
              <a:rPr lang="en-US" sz="1800" dirty="0" err="1">
                <a:solidFill>
                  <a:srgbClr val="497D57"/>
                </a:solidFill>
              </a:rPr>
              <a:t>cos</a:t>
            </a:r>
            <a:r>
              <a:rPr lang="en-US" sz="1800" dirty="0">
                <a:solidFill>
                  <a:srgbClr val="497D57"/>
                </a:solidFill>
              </a:rPr>
              <a:t> </a:t>
            </a:r>
            <a:r>
              <a:rPr lang="en-US" sz="1800" dirty="0">
                <a:solidFill>
                  <a:srgbClr val="497D57"/>
                </a:solidFill>
                <a:sym typeface="Symbol" charset="0"/>
              </a:rPr>
              <a:t>[-1,1]. </a:t>
            </a:r>
            <a:endParaRPr lang="en-GB" sz="1800" dirty="0">
              <a:solidFill>
                <a:srgbClr val="497D57"/>
              </a:solidFill>
              <a:sym typeface="Symbol" charset="0"/>
            </a:endParaRPr>
          </a:p>
        </p:txBody>
      </p:sp>
      <p:pic>
        <p:nvPicPr>
          <p:cNvPr id="1185798" name="Picture 6" descr="MCpipeline"/>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6000750" y="1268413"/>
            <a:ext cx="3035300" cy="4446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120</a:t>
            </a:fld>
            <a:endParaRPr lang="en-US" sz="1600" dirty="0">
              <a:latin typeface="+mn-lt"/>
            </a:endParaRPr>
          </a:p>
        </p:txBody>
      </p:sp>
    </p:spTree>
    <p:extLst>
      <p:ext uri="{BB962C8B-B14F-4D97-AF65-F5344CB8AC3E}">
        <p14:creationId xmlns:p14="http://schemas.microsoft.com/office/powerpoint/2010/main" val="23643843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6818" name="Group 2"/>
          <p:cNvGrpSpPr>
            <a:grpSpLocks/>
          </p:cNvGrpSpPr>
          <p:nvPr/>
        </p:nvGrpSpPr>
        <p:grpSpPr bwMode="auto">
          <a:xfrm>
            <a:off x="-107950" y="1772816"/>
            <a:ext cx="5903913" cy="4419600"/>
            <a:chOff x="-68" y="1525"/>
            <a:chExt cx="3719" cy="2784"/>
          </a:xfrm>
        </p:grpSpPr>
        <p:pic>
          <p:nvPicPr>
            <p:cNvPr id="1186819" name="Picture 3" descr="L1histo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 y="1525"/>
              <a:ext cx="3719" cy="2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1186820" name="Text Box 4" descr="20%"/>
            <p:cNvSpPr txBox="1">
              <a:spLocks noChangeArrowheads="1"/>
            </p:cNvSpPr>
            <p:nvPr/>
          </p:nvSpPr>
          <p:spPr bwMode="auto">
            <a:xfrm>
              <a:off x="975" y="1752"/>
              <a:ext cx="726" cy="327"/>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lgn="l">
                <a:spcBef>
                  <a:spcPct val="0"/>
                </a:spcBef>
                <a:defRPr sz="2400">
                  <a:solidFill>
                    <a:schemeClr val="tx1"/>
                  </a:solidFill>
                  <a:latin typeface="Times New Roman" charset="0"/>
                  <a:ea typeface="ＭＳ Ｐゴシック" charset="0"/>
                </a:defRPr>
              </a:lvl1pPr>
              <a:lvl2pPr algn="l">
                <a:spcBef>
                  <a:spcPct val="0"/>
                </a:spcBef>
                <a:defRPr sz="2400">
                  <a:solidFill>
                    <a:schemeClr val="tx1"/>
                  </a:solidFill>
                  <a:latin typeface="Times New Roman" charset="0"/>
                  <a:ea typeface="ＭＳ Ｐゴシック" charset="0"/>
                </a:defRPr>
              </a:lvl2pPr>
              <a:lvl3pPr algn="l">
                <a:spcBef>
                  <a:spcPct val="0"/>
                </a:spcBef>
                <a:defRPr sz="2400">
                  <a:solidFill>
                    <a:schemeClr val="tx1"/>
                  </a:solidFill>
                  <a:latin typeface="Times New Roman" charset="0"/>
                  <a:ea typeface="ＭＳ Ｐゴシック" charset="0"/>
                </a:defRPr>
              </a:lvl3pPr>
              <a:lvl4pPr algn="l">
                <a:spcBef>
                  <a:spcPct val="0"/>
                </a:spcBef>
                <a:defRPr sz="2400">
                  <a:solidFill>
                    <a:schemeClr val="tx1"/>
                  </a:solidFill>
                  <a:latin typeface="Times New Roman" charset="0"/>
                  <a:ea typeface="ＭＳ Ｐゴシック" charset="0"/>
                </a:defRPr>
              </a:lvl4pPr>
              <a:lvl5pPr algn="l">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buFontTx/>
                <a:buNone/>
              </a:pPr>
              <a:r>
                <a:rPr lang="es-ES" sz="2800">
                  <a:solidFill>
                    <a:schemeClr val="hlink"/>
                  </a:solidFill>
                </a:rPr>
                <a:t>0.1%</a:t>
              </a:r>
            </a:p>
          </p:txBody>
        </p:sp>
        <p:sp>
          <p:nvSpPr>
            <p:cNvPr id="1186821" name="Text Box 5" descr="20%"/>
            <p:cNvSpPr txBox="1">
              <a:spLocks noChangeArrowheads="1"/>
            </p:cNvSpPr>
            <p:nvPr/>
          </p:nvSpPr>
          <p:spPr bwMode="auto">
            <a:xfrm>
              <a:off x="2562" y="1752"/>
              <a:ext cx="726" cy="327"/>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lgn="l">
                <a:spcBef>
                  <a:spcPct val="0"/>
                </a:spcBef>
                <a:defRPr sz="2400">
                  <a:solidFill>
                    <a:schemeClr val="tx1"/>
                  </a:solidFill>
                  <a:latin typeface="Times New Roman" charset="0"/>
                  <a:ea typeface="ＭＳ Ｐゴシック" charset="0"/>
                </a:defRPr>
              </a:lvl1pPr>
              <a:lvl2pPr algn="l">
                <a:spcBef>
                  <a:spcPct val="0"/>
                </a:spcBef>
                <a:defRPr sz="2400">
                  <a:solidFill>
                    <a:schemeClr val="tx1"/>
                  </a:solidFill>
                  <a:latin typeface="Times New Roman" charset="0"/>
                  <a:ea typeface="ＭＳ Ｐゴシック" charset="0"/>
                </a:defRPr>
              </a:lvl2pPr>
              <a:lvl3pPr algn="l">
                <a:spcBef>
                  <a:spcPct val="0"/>
                </a:spcBef>
                <a:defRPr sz="2400">
                  <a:solidFill>
                    <a:schemeClr val="tx1"/>
                  </a:solidFill>
                  <a:latin typeface="Times New Roman" charset="0"/>
                  <a:ea typeface="ＭＳ Ｐゴシック" charset="0"/>
                </a:defRPr>
              </a:lvl3pPr>
              <a:lvl4pPr algn="l">
                <a:spcBef>
                  <a:spcPct val="0"/>
                </a:spcBef>
                <a:defRPr sz="2400">
                  <a:solidFill>
                    <a:schemeClr val="tx1"/>
                  </a:solidFill>
                  <a:latin typeface="Times New Roman" charset="0"/>
                  <a:ea typeface="ＭＳ Ｐゴシック" charset="0"/>
                </a:defRPr>
              </a:lvl4pPr>
              <a:lvl5pPr algn="l">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buFontTx/>
                <a:buNone/>
              </a:pPr>
              <a:r>
                <a:rPr lang="es-ES" sz="2800">
                  <a:solidFill>
                    <a:schemeClr val="hlink"/>
                  </a:solidFill>
                </a:rPr>
                <a:t>30.5%</a:t>
              </a:r>
            </a:p>
          </p:txBody>
        </p:sp>
        <p:sp>
          <p:nvSpPr>
            <p:cNvPr id="1186822" name="Text Box 6" descr="20%"/>
            <p:cNvSpPr txBox="1">
              <a:spLocks noChangeArrowheads="1"/>
            </p:cNvSpPr>
            <p:nvPr/>
          </p:nvSpPr>
          <p:spPr bwMode="auto">
            <a:xfrm>
              <a:off x="930" y="3058"/>
              <a:ext cx="726" cy="327"/>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lgn="l">
                <a:spcBef>
                  <a:spcPct val="0"/>
                </a:spcBef>
                <a:defRPr sz="2400">
                  <a:solidFill>
                    <a:schemeClr val="tx1"/>
                  </a:solidFill>
                  <a:latin typeface="Times New Roman" charset="0"/>
                  <a:ea typeface="ＭＳ Ｐゴシック" charset="0"/>
                </a:defRPr>
              </a:lvl1pPr>
              <a:lvl2pPr algn="l">
                <a:spcBef>
                  <a:spcPct val="0"/>
                </a:spcBef>
                <a:defRPr sz="2400">
                  <a:solidFill>
                    <a:schemeClr val="tx1"/>
                  </a:solidFill>
                  <a:latin typeface="Times New Roman" charset="0"/>
                  <a:ea typeface="ＭＳ Ｐゴシック" charset="0"/>
                </a:defRPr>
              </a:lvl2pPr>
              <a:lvl3pPr algn="l">
                <a:spcBef>
                  <a:spcPct val="0"/>
                </a:spcBef>
                <a:defRPr sz="2400">
                  <a:solidFill>
                    <a:schemeClr val="tx1"/>
                  </a:solidFill>
                  <a:latin typeface="Times New Roman" charset="0"/>
                  <a:ea typeface="ＭＳ Ｐゴシック" charset="0"/>
                </a:defRPr>
              </a:lvl3pPr>
              <a:lvl4pPr algn="l">
                <a:spcBef>
                  <a:spcPct val="0"/>
                </a:spcBef>
                <a:defRPr sz="2400">
                  <a:solidFill>
                    <a:schemeClr val="tx1"/>
                  </a:solidFill>
                  <a:latin typeface="Times New Roman" charset="0"/>
                  <a:ea typeface="ＭＳ Ｐゴシック" charset="0"/>
                </a:defRPr>
              </a:lvl4pPr>
              <a:lvl5pPr algn="l">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buFontTx/>
                <a:buNone/>
              </a:pPr>
              <a:r>
                <a:rPr lang="es-ES" sz="2800">
                  <a:solidFill>
                    <a:schemeClr val="hlink"/>
                  </a:solidFill>
                </a:rPr>
                <a:t>87.0%</a:t>
              </a:r>
            </a:p>
          </p:txBody>
        </p:sp>
        <p:sp>
          <p:nvSpPr>
            <p:cNvPr id="1186823" name="Text Box 7" descr="20%"/>
            <p:cNvSpPr txBox="1">
              <a:spLocks noChangeArrowheads="1"/>
            </p:cNvSpPr>
            <p:nvPr/>
          </p:nvSpPr>
          <p:spPr bwMode="auto">
            <a:xfrm>
              <a:off x="2789" y="3058"/>
              <a:ext cx="726" cy="327"/>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lgn="l">
                <a:spcBef>
                  <a:spcPct val="0"/>
                </a:spcBef>
                <a:defRPr sz="2400">
                  <a:solidFill>
                    <a:schemeClr val="tx1"/>
                  </a:solidFill>
                  <a:latin typeface="Times New Roman" charset="0"/>
                  <a:ea typeface="ＭＳ Ｐゴシック" charset="0"/>
                </a:defRPr>
              </a:lvl1pPr>
              <a:lvl2pPr algn="l">
                <a:spcBef>
                  <a:spcPct val="0"/>
                </a:spcBef>
                <a:defRPr sz="2400">
                  <a:solidFill>
                    <a:schemeClr val="tx1"/>
                  </a:solidFill>
                  <a:latin typeface="Times New Roman" charset="0"/>
                  <a:ea typeface="ＭＳ Ｐゴシック" charset="0"/>
                </a:defRPr>
              </a:lvl2pPr>
              <a:lvl3pPr algn="l">
                <a:spcBef>
                  <a:spcPct val="0"/>
                </a:spcBef>
                <a:defRPr sz="2400">
                  <a:solidFill>
                    <a:schemeClr val="tx1"/>
                  </a:solidFill>
                  <a:latin typeface="Times New Roman" charset="0"/>
                  <a:ea typeface="ＭＳ Ｐゴシック" charset="0"/>
                </a:defRPr>
              </a:lvl3pPr>
              <a:lvl4pPr algn="l">
                <a:spcBef>
                  <a:spcPct val="0"/>
                </a:spcBef>
                <a:defRPr sz="2400">
                  <a:solidFill>
                    <a:schemeClr val="tx1"/>
                  </a:solidFill>
                  <a:latin typeface="Times New Roman" charset="0"/>
                  <a:ea typeface="ＭＳ Ｐゴシック" charset="0"/>
                </a:defRPr>
              </a:lvl4pPr>
              <a:lvl5pPr algn="l">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buFontTx/>
                <a:buNone/>
              </a:pPr>
              <a:r>
                <a:rPr lang="es-ES" sz="2800">
                  <a:solidFill>
                    <a:schemeClr val="hlink"/>
                  </a:solidFill>
                </a:rPr>
                <a:t>1</a:t>
              </a:r>
            </a:p>
          </p:txBody>
        </p:sp>
      </p:grpSp>
      <p:sp>
        <p:nvSpPr>
          <p:cNvPr id="1186824" name="Rectangle 8"/>
          <p:cNvSpPr>
            <a:spLocks noGrp="1" noChangeArrowheads="1"/>
          </p:cNvSpPr>
          <p:nvPr>
            <p:ph type="title"/>
          </p:nvPr>
        </p:nvSpPr>
        <p:spPr>
          <a:xfrm>
            <a:off x="827584" y="835497"/>
            <a:ext cx="8316416" cy="649287"/>
          </a:xfrm>
        </p:spPr>
        <p:txBody>
          <a:bodyPr/>
          <a:lstStyle/>
          <a:p>
            <a:r>
              <a:rPr lang="en-US" sz="2800" dirty="0"/>
              <a:t>Number count </a:t>
            </a:r>
            <a:r>
              <a:rPr lang="en-US" sz="2800" dirty="0" smtClean="0"/>
              <a:t>distribution for </a:t>
            </a:r>
            <a:r>
              <a:rPr lang="en-US" sz="2800" dirty="0"/>
              <a:t>signal injections</a:t>
            </a:r>
          </a:p>
        </p:txBody>
      </p:sp>
      <p:sp>
        <p:nvSpPr>
          <p:cNvPr id="1186825" name="Rectangle 9"/>
          <p:cNvSpPr>
            <a:spLocks noGrp="1" noChangeArrowheads="1"/>
          </p:cNvSpPr>
          <p:nvPr>
            <p:ph type="body" sz="half" idx="2"/>
          </p:nvPr>
        </p:nvSpPr>
        <p:spPr>
          <a:xfrm>
            <a:off x="5176838" y="1835150"/>
            <a:ext cx="3859212" cy="4114800"/>
          </a:xfrm>
        </p:spPr>
        <p:txBody>
          <a:bodyPr/>
          <a:lstStyle/>
          <a:p>
            <a:pPr>
              <a:buFontTx/>
              <a:buNone/>
            </a:pPr>
            <a:r>
              <a:rPr lang="en-US" sz="2400" dirty="0"/>
              <a:t>	</a:t>
            </a:r>
            <a:r>
              <a:rPr lang="en-US" sz="2000" i="1" dirty="0" smtClean="0">
                <a:solidFill>
                  <a:schemeClr val="hlink"/>
                </a:solidFill>
              </a:rPr>
              <a:t>p</a:t>
            </a:r>
            <a:r>
              <a:rPr lang="en-US" sz="2000" i="1" dirty="0">
                <a:solidFill>
                  <a:schemeClr val="hlink"/>
                </a:solidFill>
              </a:rPr>
              <a:t>(n|h</a:t>
            </a:r>
            <a:r>
              <a:rPr lang="en-US" sz="2000" i="1" baseline="-25000" dirty="0">
                <a:solidFill>
                  <a:schemeClr val="hlink"/>
                </a:solidFill>
              </a:rPr>
              <a:t>0</a:t>
            </a:r>
            <a:r>
              <a:rPr lang="en-US" sz="2000" i="1" dirty="0">
                <a:solidFill>
                  <a:schemeClr val="hlink"/>
                </a:solidFill>
              </a:rPr>
              <a:t>)</a:t>
            </a:r>
            <a:r>
              <a:rPr lang="en-US" sz="2000" dirty="0"/>
              <a:t> ideally binomial for a target </a:t>
            </a:r>
            <a:r>
              <a:rPr lang="en-US" sz="2000" dirty="0" smtClean="0"/>
              <a:t>search (no weights), </a:t>
            </a:r>
            <a:r>
              <a:rPr lang="en-US" sz="2000" dirty="0"/>
              <a:t>but:</a:t>
            </a:r>
          </a:p>
          <a:p>
            <a:pPr lvl="1"/>
            <a:r>
              <a:rPr lang="en-US" sz="1800" dirty="0"/>
              <a:t>Amplitude modulation of the signal for different SFTs</a:t>
            </a:r>
          </a:p>
          <a:p>
            <a:pPr lvl="1"/>
            <a:r>
              <a:rPr lang="en-US" sz="1800" dirty="0"/>
              <a:t>Different sensitivity for different sky locations</a:t>
            </a:r>
          </a:p>
          <a:p>
            <a:pPr lvl="1"/>
            <a:r>
              <a:rPr lang="en-US" sz="1800" dirty="0"/>
              <a:t>Random mismatch between signal &amp; templates</a:t>
            </a:r>
          </a:p>
          <a:p>
            <a:pPr>
              <a:buFontTx/>
              <a:buNone/>
            </a:pPr>
            <a:r>
              <a:rPr lang="en-US" sz="2000" dirty="0"/>
              <a:t>	‘smear’ out the binomial distributions</a:t>
            </a:r>
          </a:p>
        </p:txBody>
      </p:sp>
      <p:sp>
        <p:nvSpPr>
          <p:cNvPr id="10"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121</a:t>
            </a:fld>
            <a:endParaRPr lang="en-US" sz="1600" dirty="0">
              <a:latin typeface="+mn-lt"/>
            </a:endParaRPr>
          </a:p>
        </p:txBody>
      </p:sp>
    </p:spTree>
    <p:extLst>
      <p:ext uri="{BB962C8B-B14F-4D97-AF65-F5344CB8AC3E}">
        <p14:creationId xmlns:p14="http://schemas.microsoft.com/office/powerpoint/2010/main" val="3384738981"/>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616" y="764704"/>
            <a:ext cx="7344816" cy="649287"/>
          </a:xfrm>
        </p:spPr>
        <p:txBody>
          <a:bodyPr/>
          <a:lstStyle/>
          <a:p>
            <a:r>
              <a:rPr lang="es-ES" dirty="0" err="1"/>
              <a:t>All-sky</a:t>
            </a:r>
            <a:r>
              <a:rPr lang="es-ES" dirty="0"/>
              <a:t> CW </a:t>
            </a:r>
            <a:r>
              <a:rPr lang="es-ES" dirty="0" err="1"/>
              <a:t>search</a:t>
            </a:r>
            <a:r>
              <a:rPr lang="es-ES" dirty="0"/>
              <a:t> in LIGO O1 [10, 475] Hz</a:t>
            </a:r>
          </a:p>
        </p:txBody>
      </p:sp>
      <p:sp>
        <p:nvSpPr>
          <p:cNvPr id="3" name="Marcador de contenido 2"/>
          <p:cNvSpPr>
            <a:spLocks noGrp="1"/>
          </p:cNvSpPr>
          <p:nvPr>
            <p:ph idx="1"/>
          </p:nvPr>
        </p:nvSpPr>
        <p:spPr>
          <a:xfrm>
            <a:off x="611560" y="1546448"/>
            <a:ext cx="7827640" cy="4114800"/>
          </a:xfrm>
        </p:spPr>
        <p:txBody>
          <a:bodyPr/>
          <a:lstStyle/>
          <a:p>
            <a:pPr marL="0" indent="0">
              <a:buNone/>
            </a:pPr>
            <a:r>
              <a:rPr lang="es-ES" dirty="0"/>
              <a:t>A </a:t>
            </a:r>
            <a:r>
              <a:rPr lang="es-ES" dirty="0" err="1"/>
              <a:t>selection</a:t>
            </a:r>
            <a:r>
              <a:rPr lang="es-ES" dirty="0"/>
              <a:t> of </a:t>
            </a:r>
            <a:r>
              <a:rPr lang="es-ES" dirty="0" err="1" smtClean="0"/>
              <a:t>methods</a:t>
            </a:r>
            <a:r>
              <a:rPr lang="es-ES" dirty="0" smtClean="0"/>
              <a:t>:</a:t>
            </a:r>
          </a:p>
          <a:p>
            <a:pPr lvl="1">
              <a:buFont typeface="Wingdings" charset="2"/>
              <a:buChar char="Ø"/>
            </a:pPr>
            <a:r>
              <a:rPr lang="fr-FR" dirty="0" err="1" smtClean="0"/>
              <a:t>PowerFlux</a:t>
            </a:r>
            <a:r>
              <a:rPr lang="fr-FR" dirty="0" smtClean="0"/>
              <a:t> </a:t>
            </a:r>
            <a:r>
              <a:rPr lang="fr-FR" dirty="0"/>
              <a:t>(PRD 94, 042002, 2016</a:t>
            </a:r>
            <a:r>
              <a:rPr lang="fr-FR" dirty="0" smtClean="0"/>
              <a:t>)</a:t>
            </a:r>
          </a:p>
          <a:p>
            <a:pPr lvl="1">
              <a:buFont typeface="Wingdings" charset="2"/>
              <a:buChar char="Ø"/>
            </a:pPr>
            <a:r>
              <a:rPr lang="en-US" dirty="0" err="1" smtClean="0"/>
              <a:t>FrequencyHough</a:t>
            </a:r>
            <a:r>
              <a:rPr lang="en-US" dirty="0" smtClean="0"/>
              <a:t> </a:t>
            </a:r>
            <a:r>
              <a:rPr lang="en-US" dirty="0"/>
              <a:t>(PRD 90, </a:t>
            </a:r>
            <a:r>
              <a:rPr lang="en-US" dirty="0" smtClean="0"/>
              <a:t>042002,2014)</a:t>
            </a:r>
          </a:p>
          <a:p>
            <a:pPr lvl="1">
              <a:buFont typeface="Wingdings" charset="2"/>
              <a:buChar char="Ø"/>
            </a:pPr>
            <a:r>
              <a:rPr lang="en-US" dirty="0" err="1" smtClean="0"/>
              <a:t>SkyHough</a:t>
            </a:r>
            <a:r>
              <a:rPr lang="en-US" dirty="0" smtClean="0"/>
              <a:t> </a:t>
            </a:r>
            <a:r>
              <a:rPr lang="en-US" dirty="0"/>
              <a:t>(CQG 31, 085014, 2014</a:t>
            </a:r>
            <a:r>
              <a:rPr lang="en-US" dirty="0" smtClean="0"/>
              <a:t>)</a:t>
            </a:r>
          </a:p>
          <a:p>
            <a:pPr lvl="1">
              <a:buFont typeface="Wingdings" charset="2"/>
              <a:buChar char="Ø"/>
            </a:pPr>
            <a:r>
              <a:rPr lang="en-US" dirty="0" smtClean="0"/>
              <a:t>Time </a:t>
            </a:r>
            <a:r>
              <a:rPr lang="en-US" dirty="0"/>
              <a:t>domain </a:t>
            </a:r>
            <a:r>
              <a:rPr lang="en-US" b="1" dirty="0"/>
              <a:t>F</a:t>
            </a:r>
            <a:r>
              <a:rPr lang="en-US" dirty="0"/>
              <a:t>-statistic (CQG </a:t>
            </a:r>
            <a:r>
              <a:rPr lang="en-US" dirty="0" smtClean="0"/>
              <a:t>31,165014</a:t>
            </a:r>
            <a:r>
              <a:rPr lang="en-US" dirty="0"/>
              <a:t>, </a:t>
            </a:r>
            <a:r>
              <a:rPr lang="en-US" dirty="0" smtClean="0"/>
              <a:t>2014</a:t>
            </a:r>
            <a:endParaRPr lang="en-US" dirty="0"/>
          </a:p>
          <a:p>
            <a:pPr lvl="1">
              <a:buFont typeface="Wingdings" charset="2"/>
              <a:buChar char="Ø"/>
            </a:pPr>
            <a:r>
              <a:rPr lang="en-US" dirty="0" err="1" smtClean="0"/>
              <a:t>Einstein</a:t>
            </a:r>
            <a:r>
              <a:rPr lang="en-US" dirty="0" err="1"/>
              <a:t>@Home</a:t>
            </a:r>
            <a:r>
              <a:rPr lang="en-US" dirty="0"/>
              <a:t> </a:t>
            </a:r>
            <a:r>
              <a:rPr lang="en-US" dirty="0" err="1"/>
              <a:t>followup</a:t>
            </a:r>
            <a:r>
              <a:rPr lang="en-US" dirty="0"/>
              <a:t> method </a:t>
            </a:r>
            <a:r>
              <a:rPr lang="en-US" dirty="0" smtClean="0"/>
              <a:t>of interesting </a:t>
            </a:r>
            <a:r>
              <a:rPr lang="en-US" dirty="0"/>
              <a:t>outliers (PRD </a:t>
            </a:r>
            <a:r>
              <a:rPr lang="en-US" dirty="0" smtClean="0"/>
              <a:t>94,122006</a:t>
            </a:r>
            <a:r>
              <a:rPr lang="en-US" dirty="0"/>
              <a:t>, 2016</a:t>
            </a:r>
            <a:r>
              <a:rPr lang="en-US" dirty="0" smtClean="0"/>
              <a:t>)</a:t>
            </a:r>
          </a:p>
          <a:p>
            <a:pPr marL="0" indent="0">
              <a:buNone/>
            </a:pPr>
            <a:r>
              <a:rPr lang="es-ES" dirty="0"/>
              <a:t>At 475 Hz </a:t>
            </a:r>
            <a:r>
              <a:rPr lang="es-ES" dirty="0" err="1"/>
              <a:t>we</a:t>
            </a:r>
            <a:r>
              <a:rPr lang="es-ES" dirty="0"/>
              <a:t> are </a:t>
            </a:r>
            <a:r>
              <a:rPr lang="es-ES" dirty="0" err="1"/>
              <a:t>sensitive</a:t>
            </a:r>
            <a:r>
              <a:rPr lang="es-ES" dirty="0"/>
              <a:t> </a:t>
            </a:r>
            <a:r>
              <a:rPr lang="es-ES" dirty="0" err="1"/>
              <a:t>to</a:t>
            </a:r>
            <a:r>
              <a:rPr lang="es-ES" dirty="0"/>
              <a:t> </a:t>
            </a:r>
            <a:r>
              <a:rPr lang="es-ES" dirty="0" err="1"/>
              <a:t>NSs</a:t>
            </a:r>
            <a:r>
              <a:rPr lang="es-ES" dirty="0"/>
              <a:t> </a:t>
            </a:r>
            <a:r>
              <a:rPr lang="es-ES" dirty="0" err="1"/>
              <a:t>with</a:t>
            </a:r>
            <a:r>
              <a:rPr lang="es-ES" dirty="0"/>
              <a:t> </a:t>
            </a:r>
            <a:r>
              <a:rPr lang="es-ES" dirty="0" err="1"/>
              <a:t>equatorial</a:t>
            </a:r>
            <a:r>
              <a:rPr lang="es-ES" dirty="0"/>
              <a:t> </a:t>
            </a:r>
            <a:r>
              <a:rPr lang="es-ES" dirty="0" err="1" smtClean="0"/>
              <a:t>ellipticity</a:t>
            </a:r>
            <a:r>
              <a:rPr lang="es-ES" dirty="0"/>
              <a:t> </a:t>
            </a:r>
            <a:r>
              <a:rPr lang="en-US" dirty="0" err="1" smtClean="0"/>
              <a:t>ε</a:t>
            </a:r>
            <a:r>
              <a:rPr lang="en-US" dirty="0" smtClean="0"/>
              <a:t> </a:t>
            </a:r>
            <a:r>
              <a:rPr lang="en-US" dirty="0"/>
              <a:t>≃ 8 x</a:t>
            </a:r>
            <a:r>
              <a:rPr lang="en-US" dirty="0" smtClean="0"/>
              <a:t> </a:t>
            </a:r>
            <a:r>
              <a:rPr lang="en-US" dirty="0"/>
              <a:t>10</a:t>
            </a:r>
            <a:r>
              <a:rPr lang="en-US" b="1" baseline="30000" dirty="0"/>
              <a:t>−</a:t>
            </a:r>
            <a:r>
              <a:rPr lang="en-US" baseline="30000" dirty="0"/>
              <a:t>7 </a:t>
            </a:r>
            <a:r>
              <a:rPr lang="en-US" dirty="0"/>
              <a:t>and as far away as 1 </a:t>
            </a:r>
            <a:r>
              <a:rPr lang="en-US" dirty="0" err="1"/>
              <a:t>kpc</a:t>
            </a:r>
            <a:r>
              <a:rPr lang="en-US" dirty="0"/>
              <a:t>,</a:t>
            </a:r>
          </a:p>
          <a:p>
            <a:pPr marL="0" indent="0">
              <a:buNone/>
            </a:pPr>
            <a:r>
              <a:rPr lang="en-US" dirty="0" smtClean="0"/>
              <a:t>Sensitivity </a:t>
            </a:r>
            <a:r>
              <a:rPr lang="en-US" dirty="0"/>
              <a:t>several times better than LIGO S6</a:t>
            </a:r>
            <a:endParaRPr lang="es-ES" dirty="0"/>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122</a:t>
            </a:fld>
            <a:endParaRPr lang="en-US" sz="1600" dirty="0">
              <a:latin typeface="+mn-lt"/>
            </a:endParaRPr>
          </a:p>
        </p:txBody>
      </p:sp>
    </p:spTree>
    <p:extLst>
      <p:ext uri="{BB962C8B-B14F-4D97-AF65-F5344CB8AC3E}">
        <p14:creationId xmlns:p14="http://schemas.microsoft.com/office/powerpoint/2010/main" val="4213562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6-26 at 11.51.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20" y="1052736"/>
            <a:ext cx="7739285" cy="4311887"/>
          </a:xfrm>
          <a:prstGeom prst="rect">
            <a:avLst/>
          </a:prstGeom>
        </p:spPr>
      </p:pic>
      <p:sp>
        <p:nvSpPr>
          <p:cNvPr id="5" name="TextBox 4"/>
          <p:cNvSpPr txBox="1"/>
          <p:nvPr/>
        </p:nvSpPr>
        <p:spPr>
          <a:xfrm>
            <a:off x="683568" y="5205622"/>
            <a:ext cx="8208912" cy="1175706"/>
          </a:xfrm>
          <a:prstGeom prst="rect">
            <a:avLst/>
          </a:prstGeom>
          <a:noFill/>
        </p:spPr>
        <p:txBody>
          <a:bodyPr wrap="square" rtlCol="0">
            <a:spAutoFit/>
          </a:bodyPr>
          <a:lstStyle/>
          <a:p>
            <a:pPr algn="l">
              <a:buNone/>
            </a:pPr>
            <a:r>
              <a:rPr lang="en-US" sz="1600" b="0" dirty="0" smtClean="0">
                <a:solidFill>
                  <a:srgbClr val="000090"/>
                </a:solidFill>
                <a:latin typeface="+mn-lt"/>
              </a:rPr>
              <a:t>No candidate survived the follow-up </a:t>
            </a:r>
          </a:p>
          <a:p>
            <a:pPr algn="l">
              <a:buNone/>
            </a:pPr>
            <a:r>
              <a:rPr lang="en-US" sz="1600" b="0" dirty="0" smtClean="0">
                <a:solidFill>
                  <a:srgbClr val="000090"/>
                </a:solidFill>
                <a:latin typeface="+mn-lt"/>
              </a:rPr>
              <a:t>Significant improvement in the ULs with respect to past analyses (&gt; 3x) </a:t>
            </a:r>
          </a:p>
          <a:p>
            <a:pPr algn="l">
              <a:buNone/>
            </a:pPr>
            <a:r>
              <a:rPr lang="en-US" sz="1600" b="0" dirty="0" smtClean="0">
                <a:solidFill>
                  <a:srgbClr val="000090"/>
                </a:solidFill>
                <a:latin typeface="+mn-lt"/>
              </a:rPr>
              <a:t>We can exclude the existence of neutron stars with </a:t>
            </a:r>
            <a:r>
              <a:rPr lang="en-US" sz="1600" dirty="0">
                <a:solidFill>
                  <a:srgbClr val="000090"/>
                </a:solidFill>
                <a:latin typeface="Symbol" charset="2"/>
                <a:cs typeface="Symbol" charset="2"/>
              </a:rPr>
              <a:t>e</a:t>
            </a:r>
            <a:r>
              <a:rPr lang="en-US" sz="1600" b="0" dirty="0" smtClean="0">
                <a:solidFill>
                  <a:srgbClr val="000090"/>
                </a:solidFill>
                <a:latin typeface="+mn-lt"/>
                <a:cs typeface="Symbol" charset="2"/>
              </a:rPr>
              <a:t>&gt;10</a:t>
            </a:r>
            <a:r>
              <a:rPr lang="en-US" sz="1600" b="0" baseline="30000" dirty="0" smtClean="0">
                <a:solidFill>
                  <a:srgbClr val="000090"/>
                </a:solidFill>
                <a:latin typeface="+mn-lt"/>
                <a:cs typeface="Symbol" charset="2"/>
              </a:rPr>
              <a:t>-5</a:t>
            </a:r>
            <a:r>
              <a:rPr lang="en-US" sz="1600" b="0" dirty="0" smtClean="0">
                <a:solidFill>
                  <a:srgbClr val="000090"/>
                </a:solidFill>
                <a:latin typeface="+mn-lt"/>
                <a:cs typeface="Symbol" charset="2"/>
              </a:rPr>
              <a:t>, spinning at a frequency larger than ~</a:t>
            </a:r>
            <a:r>
              <a:rPr lang="en-US" sz="1600" b="0" dirty="0">
                <a:solidFill>
                  <a:srgbClr val="000090"/>
                </a:solidFill>
                <a:latin typeface="+mn-lt"/>
                <a:cs typeface="Symbol" charset="2"/>
              </a:rPr>
              <a:t>2</a:t>
            </a:r>
            <a:r>
              <a:rPr lang="en-US" sz="1600" b="0" dirty="0" smtClean="0">
                <a:solidFill>
                  <a:srgbClr val="000090"/>
                </a:solidFill>
                <a:latin typeface="+mn-lt"/>
                <a:cs typeface="Symbol" charset="2"/>
              </a:rPr>
              <a:t>00 Hz, within 1 </a:t>
            </a:r>
            <a:r>
              <a:rPr lang="en-US" sz="1600" b="0" dirty="0" err="1" smtClean="0">
                <a:solidFill>
                  <a:srgbClr val="000090"/>
                </a:solidFill>
                <a:latin typeface="+mn-lt"/>
                <a:cs typeface="Symbol" charset="2"/>
              </a:rPr>
              <a:t>kpc</a:t>
            </a:r>
            <a:r>
              <a:rPr lang="en-US" sz="1600" b="0" dirty="0" smtClean="0">
                <a:solidFill>
                  <a:srgbClr val="000090"/>
                </a:solidFill>
                <a:latin typeface="+mn-lt"/>
                <a:cs typeface="Symbol" charset="2"/>
              </a:rPr>
              <a:t> from the Earth</a:t>
            </a:r>
            <a:r>
              <a:rPr lang="en-US" sz="1600" b="0" dirty="0" smtClean="0">
                <a:solidFill>
                  <a:srgbClr val="000090"/>
                </a:solidFill>
                <a:latin typeface="+mn-lt"/>
              </a:rPr>
              <a:t>  </a:t>
            </a:r>
            <a:endParaRPr lang="en-US" sz="1600" b="0" dirty="0">
              <a:solidFill>
                <a:srgbClr val="000090"/>
              </a:solidFill>
              <a:latin typeface="+mn-lt"/>
            </a:endParaRPr>
          </a:p>
        </p:txBody>
      </p:sp>
      <p:sp>
        <p:nvSpPr>
          <p:cNvPr id="6" name="TextBox 5"/>
          <p:cNvSpPr txBox="1"/>
          <p:nvPr/>
        </p:nvSpPr>
        <p:spPr>
          <a:xfrm>
            <a:off x="1907704" y="1760594"/>
            <a:ext cx="4212315" cy="1138773"/>
          </a:xfrm>
          <a:prstGeom prst="rect">
            <a:avLst/>
          </a:prstGeom>
          <a:noFill/>
        </p:spPr>
        <p:txBody>
          <a:bodyPr wrap="square" rtlCol="0">
            <a:spAutoFit/>
          </a:bodyPr>
          <a:lstStyle/>
          <a:p>
            <a:pPr algn="l">
              <a:buNone/>
            </a:pPr>
            <a:r>
              <a:rPr lang="en-US" sz="2000" b="0" dirty="0"/>
              <a:t>Frequency range: 20 - 475 Hz</a:t>
            </a:r>
          </a:p>
          <a:p>
            <a:pPr algn="l">
              <a:buNone/>
            </a:pPr>
            <a:r>
              <a:rPr lang="en-US" sz="2000" b="0" dirty="0"/>
              <a:t>Spin-down range: </a:t>
            </a:r>
            <a:r>
              <a:rPr lang="en-US" sz="2000" b="0" dirty="0" smtClean="0"/>
              <a:t>-</a:t>
            </a:r>
            <a:r>
              <a:rPr lang="en-US" sz="2000" b="0" dirty="0"/>
              <a:t>10</a:t>
            </a:r>
            <a:r>
              <a:rPr lang="en-US" sz="2000" b="0" baseline="30000" dirty="0"/>
              <a:t>-8</a:t>
            </a:r>
            <a:r>
              <a:rPr lang="en-US" sz="2000" b="0" dirty="0"/>
              <a:t> </a:t>
            </a:r>
            <a:r>
              <a:rPr lang="en-US" sz="2000" b="0" dirty="0" smtClean="0">
                <a:sym typeface="Wingdings"/>
              </a:rPr>
              <a:t></a:t>
            </a:r>
            <a:r>
              <a:rPr lang="en-US" sz="2000" b="0" dirty="0" smtClean="0"/>
              <a:t> </a:t>
            </a:r>
            <a:r>
              <a:rPr lang="en-US" sz="2000" b="0" dirty="0"/>
              <a:t>+10</a:t>
            </a:r>
            <a:r>
              <a:rPr lang="en-US" sz="2000" b="0" baseline="30000" dirty="0"/>
              <a:t>-9 </a:t>
            </a:r>
            <a:r>
              <a:rPr lang="en-US" sz="2000" b="0" dirty="0"/>
              <a:t>Hz/s</a:t>
            </a:r>
          </a:p>
          <a:p>
            <a:pPr algn="l">
              <a:buNone/>
            </a:pPr>
            <a:endParaRPr lang="en-US" sz="2000" b="0" dirty="0"/>
          </a:p>
        </p:txBody>
      </p:sp>
      <p:sp>
        <p:nvSpPr>
          <p:cNvPr id="7" name="TextBox 6"/>
          <p:cNvSpPr txBox="1"/>
          <p:nvPr/>
        </p:nvSpPr>
        <p:spPr>
          <a:xfrm>
            <a:off x="2051720" y="2979066"/>
            <a:ext cx="5184575" cy="369332"/>
          </a:xfrm>
          <a:prstGeom prst="rect">
            <a:avLst/>
          </a:prstGeom>
          <a:noFill/>
        </p:spPr>
        <p:txBody>
          <a:bodyPr wrap="square" rtlCol="0">
            <a:spAutoFit/>
          </a:bodyPr>
          <a:lstStyle/>
          <a:p>
            <a:pPr algn="l">
              <a:buNone/>
            </a:pPr>
            <a:r>
              <a:rPr lang="es-ES" sz="1800" dirty="0">
                <a:hlinkClick r:id="rId3" tooltip="Abstract"/>
              </a:rPr>
              <a:t>arXiv:1707.02667</a:t>
            </a:r>
            <a:r>
              <a:rPr lang="es-ES" sz="1800" dirty="0"/>
              <a:t> </a:t>
            </a:r>
            <a:r>
              <a:rPr lang="es-ES" sz="1800" dirty="0" smtClean="0"/>
              <a:t> and  </a:t>
            </a:r>
            <a:r>
              <a:rPr lang="es-ES" sz="1800" dirty="0">
                <a:hlinkClick r:id="rId4" tooltip="Abstract"/>
              </a:rPr>
              <a:t>arXiv:</a:t>
            </a:r>
            <a:r>
              <a:rPr lang="es-ES" sz="1800" dirty="0" smtClean="0">
                <a:hlinkClick r:id="rId4" tooltip="Abstract"/>
              </a:rPr>
              <a:t>1707.02669</a:t>
            </a:r>
            <a:endParaRPr lang="en-US" sz="1800" b="0" dirty="0"/>
          </a:p>
        </p:txBody>
      </p:sp>
      <p:sp>
        <p:nvSpPr>
          <p:cNvPr id="3" name="TextBox 2"/>
          <p:cNvSpPr txBox="1"/>
          <p:nvPr/>
        </p:nvSpPr>
        <p:spPr>
          <a:xfrm>
            <a:off x="599751" y="692696"/>
            <a:ext cx="8076705" cy="584776"/>
          </a:xfrm>
          <a:prstGeom prst="rect">
            <a:avLst/>
          </a:prstGeom>
          <a:noFill/>
        </p:spPr>
        <p:txBody>
          <a:bodyPr wrap="square" rtlCol="0">
            <a:spAutoFit/>
          </a:bodyPr>
          <a:lstStyle/>
          <a:p>
            <a:pPr>
              <a:buNone/>
            </a:pPr>
            <a:r>
              <a:rPr lang="en-US" sz="3200" b="0" dirty="0" smtClean="0">
                <a:solidFill>
                  <a:srgbClr val="000090"/>
                </a:solidFill>
                <a:latin typeface="+mn-lt"/>
              </a:rPr>
              <a:t>Highlights on O1 all-sky searches</a:t>
            </a:r>
            <a:endParaRPr lang="en-US" sz="3200" b="0" dirty="0">
              <a:solidFill>
                <a:srgbClr val="000090"/>
              </a:solidFill>
              <a:latin typeface="+mn-lt"/>
            </a:endParaRPr>
          </a:p>
        </p:txBody>
      </p:sp>
      <p:sp>
        <p:nvSpPr>
          <p:cNvPr id="8"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123</a:t>
            </a:fld>
            <a:endParaRPr lang="en-US" sz="1600" dirty="0">
              <a:latin typeface="+mn-lt"/>
            </a:endParaRPr>
          </a:p>
        </p:txBody>
      </p:sp>
    </p:spTree>
    <p:extLst>
      <p:ext uri="{BB962C8B-B14F-4D97-AF65-F5344CB8AC3E}">
        <p14:creationId xmlns:p14="http://schemas.microsoft.com/office/powerpoint/2010/main" val="3914571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9" name="Imagen 8" descr="Screen shot 2017-05-09 at 2.22.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760" y="908720"/>
            <a:ext cx="7454215" cy="5472608"/>
          </a:xfrm>
          <a:prstGeom prst="rect">
            <a:avLst/>
          </a:prstGeom>
        </p:spPr>
      </p:pic>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124</a:t>
            </a:fld>
            <a:endParaRPr lang="en-US" sz="1600" dirty="0">
              <a:latin typeface="+mn-lt"/>
            </a:endParaRPr>
          </a:p>
        </p:txBody>
      </p:sp>
    </p:spTree>
    <p:extLst>
      <p:ext uri="{BB962C8B-B14F-4D97-AF65-F5344CB8AC3E}">
        <p14:creationId xmlns:p14="http://schemas.microsoft.com/office/powerpoint/2010/main" val="285483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Imagen 3" descr="Screen shot 2017-05-09 at 2.46.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90" y="764704"/>
            <a:ext cx="7536826" cy="5660635"/>
          </a:xfrm>
          <a:prstGeom prst="rect">
            <a:avLst/>
          </a:prstGeom>
        </p:spPr>
      </p:pic>
      <p:sp>
        <p:nvSpPr>
          <p:cNvPr id="5" name="Slide Number Placeholder 5"/>
          <p:cNvSpPr txBox="1">
            <a:spLocks/>
          </p:cNvSpPr>
          <p:nvPr/>
        </p:nvSpPr>
        <p:spPr>
          <a:xfrm flipH="1">
            <a:off x="5436096" y="6453336"/>
            <a:ext cx="576064"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125</a:t>
            </a:fld>
            <a:endParaRPr lang="en-US" sz="1600" dirty="0">
              <a:latin typeface="+mn-lt"/>
            </a:endParaRPr>
          </a:p>
        </p:txBody>
      </p:sp>
    </p:spTree>
    <p:extLst>
      <p:ext uri="{BB962C8B-B14F-4D97-AF65-F5344CB8AC3E}">
        <p14:creationId xmlns:p14="http://schemas.microsoft.com/office/powerpoint/2010/main" val="1869368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hist_freq_4fft_2048000_norm_H1_zo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029" y="4426363"/>
            <a:ext cx="5387483" cy="2451735"/>
          </a:xfrm>
          <a:prstGeom prst="rect">
            <a:avLst/>
          </a:prstGeom>
        </p:spPr>
      </p:pic>
      <p:sp>
        <p:nvSpPr>
          <p:cNvPr id="5" name="TextBox 4"/>
          <p:cNvSpPr txBox="1"/>
          <p:nvPr/>
        </p:nvSpPr>
        <p:spPr>
          <a:xfrm>
            <a:off x="124647" y="860520"/>
            <a:ext cx="8263778" cy="1200328"/>
          </a:xfrm>
          <a:prstGeom prst="rect">
            <a:avLst/>
          </a:prstGeom>
          <a:noFill/>
        </p:spPr>
        <p:txBody>
          <a:bodyPr wrap="square" rtlCol="0">
            <a:spAutoFit/>
          </a:bodyPr>
          <a:lstStyle/>
          <a:p>
            <a:pPr marL="457200" indent="-457200" algn="l">
              <a:buFont typeface="Wingdings" charset="2"/>
              <a:buChar char="Ø"/>
            </a:pPr>
            <a:r>
              <a:rPr lang="en-US" sz="2400" b="0" dirty="0" smtClean="0">
                <a:solidFill>
                  <a:srgbClr val="000090"/>
                </a:solidFill>
                <a:latin typeface="+mn-lt"/>
              </a:rPr>
              <a:t>Several types of disturbances affect real data. We try to identify and remove their source. Or, alternatively, they must be vetoed at the analysis level.</a:t>
            </a:r>
            <a:endParaRPr lang="en-US" sz="2400" b="0" dirty="0">
              <a:solidFill>
                <a:srgbClr val="000090"/>
              </a:solidFill>
              <a:latin typeface="+mn-lt"/>
            </a:endParaRPr>
          </a:p>
        </p:txBody>
      </p:sp>
      <p:pic>
        <p:nvPicPr>
          <p:cNvPr id="12" name="Picture 11"/>
          <p:cNvPicPr>
            <a:picLocks noChangeAspect="1"/>
          </p:cNvPicPr>
          <p:nvPr/>
        </p:nvPicPr>
        <p:blipFill>
          <a:blip r:embed="rId3"/>
          <a:stretch>
            <a:fillRect/>
          </a:stretch>
        </p:blipFill>
        <p:spPr>
          <a:xfrm>
            <a:off x="350002" y="2380037"/>
            <a:ext cx="3640972" cy="2633139"/>
          </a:xfrm>
          <a:prstGeom prst="rect">
            <a:avLst/>
          </a:prstGeom>
          <a:effectLst>
            <a:outerShdw blurRad="50800" dist="38100" dir="2700000" algn="tl" rotWithShape="0">
              <a:srgbClr val="000000">
                <a:alpha val="43000"/>
              </a:srgbClr>
            </a:outerShdw>
          </a:effectLst>
        </p:spPr>
      </p:pic>
      <p:pic>
        <p:nvPicPr>
          <p:cNvPr id="13" name="Immagine 4" descr="ana_peakmap_basic_cl_0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844824"/>
            <a:ext cx="4032612" cy="2422379"/>
          </a:xfrm>
          <a:prstGeom prst="rect">
            <a:avLst/>
          </a:prstGeom>
          <a:noFill/>
          <a:ln>
            <a:noFill/>
          </a:ln>
          <a:effectLst>
            <a:outerShdw blurRad="50800" dist="38100" dir="2700000" algn="tl" rotWithShape="0">
              <a:srgbClr val="000000">
                <a:alpha val="43000"/>
              </a:srgbClr>
            </a:outerShdw>
          </a:effectLst>
        </p:spPr>
      </p:pic>
      <p:sp>
        <p:nvSpPr>
          <p:cNvPr id="7" name="Slide Number Placeholder 5"/>
          <p:cNvSpPr txBox="1">
            <a:spLocks/>
          </p:cNvSpPr>
          <p:nvPr/>
        </p:nvSpPr>
        <p:spPr>
          <a:xfrm flipH="1">
            <a:off x="3851920" y="6453336"/>
            <a:ext cx="576064"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126</a:t>
            </a:fld>
            <a:endParaRPr lang="en-US" sz="1600" dirty="0">
              <a:latin typeface="+mn-lt"/>
            </a:endParaRPr>
          </a:p>
        </p:txBody>
      </p:sp>
    </p:spTree>
    <p:extLst>
      <p:ext uri="{BB962C8B-B14F-4D97-AF65-F5344CB8AC3E}">
        <p14:creationId xmlns:p14="http://schemas.microsoft.com/office/powerpoint/2010/main" val="3511315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6-28 at 12.29.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908720"/>
            <a:ext cx="6264696" cy="3851161"/>
          </a:xfrm>
          <a:prstGeom prst="rect">
            <a:avLst/>
          </a:prstGeom>
        </p:spPr>
      </p:pic>
      <p:sp>
        <p:nvSpPr>
          <p:cNvPr id="3" name="TextBox 2"/>
          <p:cNvSpPr txBox="1"/>
          <p:nvPr/>
        </p:nvSpPr>
        <p:spPr>
          <a:xfrm>
            <a:off x="251520" y="1340768"/>
            <a:ext cx="2454342" cy="2936188"/>
          </a:xfrm>
          <a:prstGeom prst="rect">
            <a:avLst/>
          </a:prstGeom>
          <a:noFill/>
        </p:spPr>
        <p:txBody>
          <a:bodyPr wrap="square" rtlCol="0">
            <a:spAutoFit/>
          </a:bodyPr>
          <a:lstStyle/>
          <a:p>
            <a:pPr algn="l">
              <a:buNone/>
            </a:pPr>
            <a:r>
              <a:rPr lang="en-US" sz="2400" b="0" dirty="0" smtClean="0">
                <a:solidFill>
                  <a:srgbClr val="000090"/>
                </a:solidFill>
                <a:latin typeface="+mn-lt"/>
              </a:rPr>
              <a:t>Highlights on O1 directed </a:t>
            </a:r>
            <a:r>
              <a:rPr lang="en-US" sz="2400" b="0" dirty="0" err="1" smtClean="0">
                <a:solidFill>
                  <a:srgbClr val="000090"/>
                </a:solidFill>
                <a:latin typeface="+mn-lt"/>
              </a:rPr>
              <a:t>Scorpius</a:t>
            </a:r>
            <a:r>
              <a:rPr lang="en-US" sz="2400" b="0" dirty="0" smtClean="0">
                <a:solidFill>
                  <a:srgbClr val="000090"/>
                </a:solidFill>
                <a:latin typeface="+mn-lt"/>
              </a:rPr>
              <a:t> X-1 searches</a:t>
            </a:r>
          </a:p>
          <a:p>
            <a:pPr algn="l">
              <a:buNone/>
            </a:pPr>
            <a:endParaRPr lang="en-US" sz="2400" b="0" dirty="0">
              <a:solidFill>
                <a:srgbClr val="000090"/>
              </a:solidFill>
              <a:latin typeface="+mn-lt"/>
            </a:endParaRPr>
          </a:p>
          <a:p>
            <a:pPr algn="l">
              <a:buNone/>
            </a:pPr>
            <a:r>
              <a:rPr lang="en-US" sz="2000" b="0" dirty="0" smtClean="0">
                <a:solidFill>
                  <a:srgbClr val="000090"/>
                </a:solidFill>
                <a:latin typeface="+mn-lt"/>
              </a:rPr>
              <a:t>95% Upper limits improvements of a factor  7 over initial-LIGO</a:t>
            </a:r>
            <a:endParaRPr lang="en-US" sz="2000" b="0" dirty="0">
              <a:solidFill>
                <a:srgbClr val="000090"/>
              </a:solidFill>
              <a:latin typeface="+mn-lt"/>
            </a:endParaRPr>
          </a:p>
        </p:txBody>
      </p:sp>
      <p:sp>
        <p:nvSpPr>
          <p:cNvPr id="5" name="TextBox 4"/>
          <p:cNvSpPr txBox="1"/>
          <p:nvPr/>
        </p:nvSpPr>
        <p:spPr>
          <a:xfrm>
            <a:off x="251520" y="4653136"/>
            <a:ext cx="8568952" cy="1963615"/>
          </a:xfrm>
          <a:prstGeom prst="rect">
            <a:avLst/>
          </a:prstGeom>
          <a:noFill/>
        </p:spPr>
        <p:txBody>
          <a:bodyPr wrap="square" rtlCol="0">
            <a:spAutoFit/>
          </a:bodyPr>
          <a:lstStyle/>
          <a:p>
            <a:pPr algn="l">
              <a:buNone/>
            </a:pPr>
            <a:r>
              <a:rPr lang="en-US" sz="2000" b="0" dirty="0" smtClean="0">
                <a:solidFill>
                  <a:srgbClr val="000090"/>
                </a:solidFill>
                <a:latin typeface="+mn-lt"/>
              </a:rPr>
              <a:t>No evidence for standard CW signal in the range 25 Hz-2kHz</a:t>
            </a:r>
          </a:p>
          <a:p>
            <a:pPr algn="l">
              <a:buNone/>
            </a:pPr>
            <a:r>
              <a:rPr lang="en-US" sz="2000" b="0" dirty="0" smtClean="0">
                <a:solidFill>
                  <a:srgbClr val="000090"/>
                </a:solidFill>
                <a:latin typeface="+mn-lt"/>
              </a:rPr>
              <a:t>About a factor of 2 above </a:t>
            </a:r>
            <a:br>
              <a:rPr lang="en-US" sz="2000" b="0" dirty="0" smtClean="0">
                <a:solidFill>
                  <a:srgbClr val="000090"/>
                </a:solidFill>
                <a:latin typeface="+mn-lt"/>
              </a:rPr>
            </a:br>
            <a:r>
              <a:rPr lang="en-US" sz="2000" b="0" dirty="0" smtClean="0">
                <a:solidFill>
                  <a:srgbClr val="000090"/>
                </a:solidFill>
                <a:latin typeface="+mn-lt"/>
              </a:rPr>
              <a:t>the “torque-balance limit”</a:t>
            </a:r>
          </a:p>
          <a:p>
            <a:pPr algn="l">
              <a:buNone/>
            </a:pPr>
            <a:endParaRPr lang="en-US" sz="1400" b="0" dirty="0" smtClean="0">
              <a:latin typeface="+mn-lt"/>
            </a:endParaRPr>
          </a:p>
          <a:p>
            <a:pPr algn="l">
              <a:buNone/>
            </a:pPr>
            <a:r>
              <a:rPr lang="en-US" sz="1400" b="0" dirty="0" smtClean="0">
                <a:latin typeface="+mn-lt"/>
              </a:rPr>
              <a:t>The </a:t>
            </a:r>
            <a:r>
              <a:rPr lang="en-US" sz="1400" b="0" dirty="0">
                <a:latin typeface="+mn-lt"/>
              </a:rPr>
              <a:t>torque balance line is an optimistic expected signal strength inferred from the X-ray flux from </a:t>
            </a:r>
            <a:r>
              <a:rPr lang="en-US" sz="1400" b="0" dirty="0" err="1">
                <a:latin typeface="+mn-lt"/>
              </a:rPr>
              <a:t>Sco</a:t>
            </a:r>
            <a:r>
              <a:rPr lang="en-US" sz="1400" b="0" dirty="0">
                <a:latin typeface="+mn-lt"/>
              </a:rPr>
              <a:t> X-1</a:t>
            </a:r>
          </a:p>
          <a:p>
            <a:pPr algn="l">
              <a:buNone/>
            </a:pPr>
            <a:endParaRPr lang="en-US" sz="2000" b="0" dirty="0">
              <a:solidFill>
                <a:srgbClr val="000090"/>
              </a:solidFill>
              <a:latin typeface="+mn-l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890285587"/>
              </p:ext>
            </p:extLst>
          </p:nvPr>
        </p:nvGraphicFramePr>
        <p:xfrm>
          <a:off x="4644008" y="5085184"/>
          <a:ext cx="3744782" cy="653570"/>
        </p:xfrm>
        <a:graphic>
          <a:graphicData uri="http://schemas.openxmlformats.org/presentationml/2006/ole">
            <mc:AlternateContent xmlns:mc="http://schemas.openxmlformats.org/markup-compatibility/2006">
              <mc:Choice xmlns:v="urn:schemas-microsoft-com:vml" Requires="v">
                <p:oleObj spid="_x0000_s59550" name="EcuaciÛn" r:id="rId4" imgW="2692400" imgH="469900" progId="Equation.3">
                  <p:embed/>
                </p:oleObj>
              </mc:Choice>
              <mc:Fallback>
                <p:oleObj name="EcuaciÛn" r:id="rId4" imgW="2692400" imgH="469900" progId="Equation.3">
                  <p:embed/>
                  <p:pic>
                    <p:nvPicPr>
                      <p:cNvPr id="0" name=""/>
                      <p:cNvPicPr/>
                      <p:nvPr/>
                    </p:nvPicPr>
                    <p:blipFill>
                      <a:blip r:embed="rId5"/>
                      <a:stretch>
                        <a:fillRect/>
                      </a:stretch>
                    </p:blipFill>
                    <p:spPr>
                      <a:xfrm>
                        <a:off x="4644008" y="5085184"/>
                        <a:ext cx="3744782" cy="653570"/>
                      </a:xfrm>
                      <a:prstGeom prst="rect">
                        <a:avLst/>
                      </a:prstGeom>
                      <a:noFill/>
                    </p:spPr>
                  </p:pic>
                </p:oleObj>
              </mc:Fallback>
            </mc:AlternateContent>
          </a:graphicData>
        </a:graphic>
      </p:graphicFrame>
      <p:sp>
        <p:nvSpPr>
          <p:cNvPr id="9" name="TextBox 8"/>
          <p:cNvSpPr txBox="1"/>
          <p:nvPr/>
        </p:nvSpPr>
        <p:spPr>
          <a:xfrm>
            <a:off x="4179501" y="3068960"/>
            <a:ext cx="2480731" cy="400110"/>
          </a:xfrm>
          <a:prstGeom prst="rect">
            <a:avLst/>
          </a:prstGeom>
          <a:noFill/>
        </p:spPr>
        <p:txBody>
          <a:bodyPr wrap="square" rtlCol="0">
            <a:spAutoFit/>
          </a:bodyPr>
          <a:lstStyle/>
          <a:p>
            <a:pPr>
              <a:buNone/>
            </a:pPr>
            <a:r>
              <a:rPr lang="en-US" sz="2000" b="0" dirty="0" err="1" smtClean="0">
                <a:latin typeface="+mn-lt"/>
              </a:rPr>
              <a:t>Arxiv</a:t>
            </a:r>
            <a:r>
              <a:rPr lang="en-US" sz="2000" b="0" dirty="0" smtClean="0">
                <a:latin typeface="+mn-lt"/>
              </a:rPr>
              <a:t>: </a:t>
            </a:r>
            <a:r>
              <a:rPr lang="hr-HR" sz="2000" b="0" dirty="0" smtClean="0">
                <a:latin typeface="+mn-lt"/>
              </a:rPr>
              <a:t>1706.03119</a:t>
            </a:r>
          </a:p>
        </p:txBody>
      </p:sp>
      <p:sp>
        <p:nvSpPr>
          <p:cNvPr id="10" name="Slide Number Placeholder 5"/>
          <p:cNvSpPr txBox="1">
            <a:spLocks/>
          </p:cNvSpPr>
          <p:nvPr/>
        </p:nvSpPr>
        <p:spPr>
          <a:xfrm>
            <a:off x="4467201"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127</a:t>
            </a:fld>
            <a:endParaRPr lang="en-US" sz="1600" dirty="0">
              <a:latin typeface="+mn-lt"/>
            </a:endParaRPr>
          </a:p>
        </p:txBody>
      </p:sp>
    </p:spTree>
    <p:extLst>
      <p:ext uri="{BB962C8B-B14F-4D97-AF65-F5344CB8AC3E}">
        <p14:creationId xmlns:p14="http://schemas.microsoft.com/office/powerpoint/2010/main" val="32442714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572" y="777238"/>
            <a:ext cx="9097428" cy="5546134"/>
          </a:xfrm>
          <a:prstGeom prst="rect">
            <a:avLst/>
          </a:prstGeom>
          <a:noFill/>
        </p:spPr>
        <p:txBody>
          <a:bodyPr wrap="square" rtlCol="0">
            <a:spAutoFit/>
          </a:bodyPr>
          <a:lstStyle/>
          <a:p>
            <a:pPr algn="ctr">
              <a:buNone/>
            </a:pPr>
            <a:r>
              <a:rPr lang="en-US" sz="3200" dirty="0" smtClean="0">
                <a:solidFill>
                  <a:srgbClr val="000090"/>
                </a:solidFill>
                <a:latin typeface="+mn-lt"/>
              </a:rPr>
              <a:t>Conclusions</a:t>
            </a:r>
          </a:p>
          <a:p>
            <a:pPr>
              <a:lnSpc>
                <a:spcPct val="70000"/>
              </a:lnSpc>
            </a:pPr>
            <a:endParaRPr lang="en-US" sz="2800" dirty="0">
              <a:solidFill>
                <a:srgbClr val="000090"/>
              </a:solidFill>
            </a:endParaRPr>
          </a:p>
          <a:p>
            <a:pPr marL="457200" indent="-457200" algn="l">
              <a:buFont typeface="Wingdings" charset="2"/>
              <a:buChar char="Ø"/>
            </a:pPr>
            <a:r>
              <a:rPr lang="en-US" sz="2400" b="0" dirty="0" smtClean="0">
                <a:solidFill>
                  <a:srgbClr val="000090"/>
                </a:solidFill>
                <a:latin typeface="+mn-lt"/>
              </a:rPr>
              <a:t>Still no CW detection so far, but several </a:t>
            </a:r>
            <a:r>
              <a:rPr lang="en-US" sz="2400" b="0" dirty="0" err="1" smtClean="0">
                <a:solidFill>
                  <a:srgbClr val="000090"/>
                </a:solidFill>
                <a:latin typeface="+mn-lt"/>
              </a:rPr>
              <a:t>astrophysically</a:t>
            </a:r>
            <a:r>
              <a:rPr lang="en-US" sz="2400" b="0" dirty="0" smtClean="0">
                <a:solidFill>
                  <a:srgbClr val="000090"/>
                </a:solidFill>
                <a:latin typeface="+mn-lt"/>
              </a:rPr>
              <a:t> interesting upper limits</a:t>
            </a:r>
            <a:endParaRPr lang="en-US" sz="2400" b="0" dirty="0">
              <a:solidFill>
                <a:srgbClr val="000090"/>
              </a:solidFill>
              <a:latin typeface="+mn-lt"/>
            </a:endParaRPr>
          </a:p>
          <a:p>
            <a:pPr marL="457200" indent="-457200" algn="l">
              <a:buFont typeface="Wingdings" charset="2"/>
              <a:buChar char="Ø"/>
            </a:pPr>
            <a:r>
              <a:rPr lang="en-US" sz="2400" b="0" dirty="0">
                <a:solidFill>
                  <a:srgbClr val="000090"/>
                </a:solidFill>
                <a:latin typeface="+mn-lt"/>
              </a:rPr>
              <a:t>More results </a:t>
            </a:r>
            <a:r>
              <a:rPr lang="en-US" sz="2400" b="0" dirty="0" smtClean="0">
                <a:solidFill>
                  <a:srgbClr val="000090"/>
                </a:solidFill>
                <a:latin typeface="+mn-lt"/>
              </a:rPr>
              <a:t>of </a:t>
            </a:r>
            <a:r>
              <a:rPr lang="en-US" sz="2400" b="0" dirty="0">
                <a:solidFill>
                  <a:srgbClr val="000090"/>
                </a:solidFill>
                <a:latin typeface="+mn-lt"/>
              </a:rPr>
              <a:t>CW searches on </a:t>
            </a:r>
            <a:r>
              <a:rPr lang="en-US" sz="2400" b="0" dirty="0" smtClean="0">
                <a:solidFill>
                  <a:srgbClr val="000090"/>
                </a:solidFill>
                <a:latin typeface="+mn-lt"/>
              </a:rPr>
              <a:t>advanced detector </a:t>
            </a:r>
            <a:r>
              <a:rPr lang="en-US" sz="2400" b="0" dirty="0">
                <a:solidFill>
                  <a:srgbClr val="000090"/>
                </a:solidFill>
                <a:latin typeface="+mn-lt"/>
              </a:rPr>
              <a:t>data will be out in the next months</a:t>
            </a:r>
            <a:r>
              <a:rPr lang="en-US" sz="2400" b="0" dirty="0" smtClean="0">
                <a:solidFill>
                  <a:srgbClr val="000090"/>
                </a:solidFill>
                <a:latin typeface="+mn-lt"/>
              </a:rPr>
              <a:t>.</a:t>
            </a:r>
            <a:endParaRPr lang="en-US" sz="2400" b="0" dirty="0">
              <a:solidFill>
                <a:srgbClr val="000090"/>
              </a:solidFill>
              <a:latin typeface="+mn-lt"/>
            </a:endParaRPr>
          </a:p>
          <a:p>
            <a:pPr marL="457200" indent="-457200" algn="l">
              <a:buFont typeface="Wingdings" charset="2"/>
              <a:buChar char="Ø"/>
            </a:pPr>
            <a:r>
              <a:rPr lang="en-US" sz="2400" b="0" dirty="0" smtClean="0">
                <a:solidFill>
                  <a:srgbClr val="000090"/>
                </a:solidFill>
                <a:latin typeface="+mn-lt"/>
              </a:rPr>
              <a:t>In the meanwhile </a:t>
            </a:r>
            <a:r>
              <a:rPr lang="en-US" sz="2400" b="0" dirty="0">
                <a:solidFill>
                  <a:srgbClr val="000090"/>
                </a:solidFill>
                <a:latin typeface="+mn-lt"/>
              </a:rPr>
              <a:t>w</a:t>
            </a:r>
            <a:r>
              <a:rPr lang="en-US" sz="2400" b="0" dirty="0" smtClean="0">
                <a:solidFill>
                  <a:srgbClr val="000090"/>
                </a:solidFill>
                <a:latin typeface="+mn-lt"/>
              </a:rPr>
              <a:t>e are developing more sensitive, more robust and faster analysis pipelines.</a:t>
            </a:r>
            <a:endParaRPr lang="en-US" sz="2400" b="0" dirty="0">
              <a:solidFill>
                <a:srgbClr val="000090"/>
              </a:solidFill>
              <a:latin typeface="+mn-lt"/>
            </a:endParaRPr>
          </a:p>
          <a:p>
            <a:pPr marL="457200" indent="-457200" algn="l">
              <a:buFont typeface="Wingdings" charset="2"/>
              <a:buChar char="Ø"/>
            </a:pPr>
            <a:r>
              <a:rPr lang="en-US" sz="2400" b="0" dirty="0">
                <a:solidFill>
                  <a:srgbClr val="000090"/>
                </a:solidFill>
                <a:latin typeface="+mn-lt"/>
              </a:rPr>
              <a:t>A lot of physics and astrophysics can be done with CW.</a:t>
            </a:r>
          </a:p>
          <a:p>
            <a:pPr>
              <a:lnSpc>
                <a:spcPct val="50000"/>
              </a:lnSpc>
              <a:buNone/>
            </a:pPr>
            <a:endParaRPr lang="en-US" b="0" dirty="0">
              <a:solidFill>
                <a:srgbClr val="000090"/>
              </a:solidFill>
              <a:latin typeface="+mn-lt"/>
            </a:endParaRPr>
          </a:p>
          <a:p>
            <a:pPr>
              <a:buNone/>
            </a:pPr>
            <a:r>
              <a:rPr lang="en-US" dirty="0">
                <a:solidFill>
                  <a:srgbClr val="000090"/>
                </a:solidFill>
                <a:latin typeface="+mn-lt"/>
              </a:rPr>
              <a:t>Detection of CW </a:t>
            </a:r>
            <a:r>
              <a:rPr lang="en-US" dirty="0" smtClean="0">
                <a:solidFill>
                  <a:srgbClr val="000090"/>
                </a:solidFill>
                <a:latin typeface="+mn-lt"/>
              </a:rPr>
              <a:t>could </a:t>
            </a:r>
            <a:r>
              <a:rPr lang="en-US" dirty="0">
                <a:solidFill>
                  <a:srgbClr val="000090"/>
                </a:solidFill>
                <a:latin typeface="+mn-lt"/>
              </a:rPr>
              <a:t>be the next surprise of GW astronomy!</a:t>
            </a:r>
          </a:p>
          <a:p>
            <a:pPr algn="l"/>
            <a:endParaRPr lang="en-US" sz="2400" b="0" dirty="0">
              <a:solidFill>
                <a:srgbClr val="000090"/>
              </a:solidFill>
              <a:latin typeface="+mn-lt"/>
            </a:endParaRPr>
          </a:p>
        </p:txBody>
      </p:sp>
      <p:sp>
        <p:nvSpPr>
          <p:cNvPr id="4" name="Rectangle 3"/>
          <p:cNvSpPr/>
          <p:nvPr/>
        </p:nvSpPr>
        <p:spPr>
          <a:xfrm>
            <a:off x="131237" y="4653136"/>
            <a:ext cx="8860363" cy="1388533"/>
          </a:xfrm>
          <a:prstGeom prst="rect">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a:p>
        </p:txBody>
      </p:sp>
      <p:sp>
        <p:nvSpPr>
          <p:cNvPr id="5" name="Slide Number Placeholder 5"/>
          <p:cNvSpPr txBox="1">
            <a:spLocks/>
          </p:cNvSpPr>
          <p:nvPr/>
        </p:nvSpPr>
        <p:spPr>
          <a:xfrm>
            <a:off x="4467201"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128</a:t>
            </a:fld>
            <a:endParaRPr lang="en-US" sz="1600" dirty="0">
              <a:latin typeface="+mn-lt"/>
            </a:endParaRPr>
          </a:p>
        </p:txBody>
      </p:sp>
    </p:spTree>
    <p:extLst>
      <p:ext uri="{BB962C8B-B14F-4D97-AF65-F5344CB8AC3E}">
        <p14:creationId xmlns:p14="http://schemas.microsoft.com/office/powerpoint/2010/main" val="1006926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1-IMG_6635.JPG"/>
          <p:cNvPicPr>
            <a:picLocks noChangeAspect="1"/>
          </p:cNvPicPr>
          <p:nvPr/>
        </p:nvPicPr>
        <p:blipFill>
          <a:blip r:embed="rId2" cstate="print">
            <a:duotone>
              <a:schemeClr val="bg2">
                <a:shade val="45000"/>
                <a:satMod val="135000"/>
              </a:schemeClr>
              <a:prstClr val="white"/>
            </a:duotone>
            <a:alphaModFix amt="42000"/>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323528" y="730973"/>
            <a:ext cx="8352928" cy="5578878"/>
          </a:xfrm>
          <a:prstGeom prst="rect">
            <a:avLst/>
          </a:prstGeom>
        </p:spPr>
      </p:pic>
      <p:sp>
        <p:nvSpPr>
          <p:cNvPr id="2" name="Título 1"/>
          <p:cNvSpPr>
            <a:spLocks noGrp="1"/>
          </p:cNvSpPr>
          <p:nvPr>
            <p:ph type="title"/>
          </p:nvPr>
        </p:nvSpPr>
        <p:spPr>
          <a:xfrm>
            <a:off x="1475656" y="764704"/>
            <a:ext cx="6400800" cy="576064"/>
          </a:xfrm>
        </p:spPr>
        <p:txBody>
          <a:bodyPr/>
          <a:lstStyle/>
          <a:p>
            <a:r>
              <a:rPr lang="es-ES" dirty="0" smtClean="0"/>
              <a:t>Agradecimientos</a:t>
            </a:r>
            <a:endParaRPr lang="es-ES" dirty="0"/>
          </a:p>
        </p:txBody>
      </p:sp>
      <p:sp>
        <p:nvSpPr>
          <p:cNvPr id="3" name="Marcador de contenido 2"/>
          <p:cNvSpPr>
            <a:spLocks noGrp="1"/>
          </p:cNvSpPr>
          <p:nvPr>
            <p:ph idx="1"/>
          </p:nvPr>
        </p:nvSpPr>
        <p:spPr>
          <a:xfrm>
            <a:off x="395536" y="1268760"/>
            <a:ext cx="8424936" cy="4114800"/>
          </a:xfrm>
          <a:noFill/>
        </p:spPr>
        <p:txBody>
          <a:bodyPr/>
          <a:lstStyle/>
          <a:p>
            <a:pPr marL="0" indent="0">
              <a:buNone/>
            </a:pPr>
            <a:endParaRPr lang="es-ES" sz="1800" dirty="0">
              <a:solidFill>
                <a:schemeClr val="tx1"/>
              </a:solidFill>
            </a:endParaRPr>
          </a:p>
          <a:p>
            <a:pPr marL="0" indent="0">
              <a:buNone/>
            </a:pPr>
            <a:r>
              <a:rPr lang="es-ES" sz="1600" b="1" i="1" dirty="0"/>
              <a:t>El grupo de Relatividad y Gravitación es miembro </a:t>
            </a:r>
            <a:r>
              <a:rPr lang="es-ES" sz="1600" b="1" i="1" dirty="0" smtClean="0"/>
              <a:t>del Instituto </a:t>
            </a:r>
            <a:r>
              <a:rPr lang="es-ES" sz="1600" b="1" i="1" dirty="0"/>
              <a:t>de Aplicaciones Computacionales de Código Comunitario (IAC3)  de la UIB y del Instituto de Estudios Espaciales de Cataluña (IEEC). </a:t>
            </a:r>
            <a:endParaRPr lang="es-ES" sz="1600" b="1" i="1" dirty="0" smtClean="0"/>
          </a:p>
          <a:p>
            <a:pPr marL="0" indent="0">
              <a:buNone/>
            </a:pPr>
            <a:endParaRPr lang="es-ES" sz="1600" i="1" dirty="0" smtClean="0">
              <a:solidFill>
                <a:srgbClr val="FF6600"/>
              </a:solidFill>
            </a:endParaRPr>
          </a:p>
          <a:p>
            <a:pPr marL="0" indent="0">
              <a:buNone/>
            </a:pPr>
            <a:r>
              <a:rPr lang="es-ES" sz="1600" i="1" dirty="0" smtClean="0">
                <a:solidFill>
                  <a:schemeClr val="tx1"/>
                </a:solidFill>
              </a:rPr>
              <a:t>Tiene </a:t>
            </a:r>
            <a:r>
              <a:rPr lang="es-ES" sz="1600" i="1" dirty="0">
                <a:solidFill>
                  <a:schemeClr val="tx1"/>
                </a:solidFill>
              </a:rPr>
              <a:t>el apoyo del Ministerio de Economía  y Competitividad </a:t>
            </a:r>
            <a:r>
              <a:rPr lang="es-ES" sz="1600" i="1" dirty="0" smtClean="0">
                <a:solidFill>
                  <a:schemeClr val="tx1"/>
                </a:solidFill>
              </a:rPr>
              <a:t>(</a:t>
            </a:r>
            <a:r>
              <a:rPr lang="es-ES" sz="1600" i="1" dirty="0"/>
              <a:t>FPA2016-76821-</a:t>
            </a:r>
            <a:r>
              <a:rPr lang="es-ES" sz="1600" i="1" dirty="0" smtClean="0"/>
              <a:t>P</a:t>
            </a:r>
            <a:r>
              <a:rPr lang="es-ES" sz="1600" dirty="0" smtClean="0"/>
              <a:t>, </a:t>
            </a:r>
            <a:r>
              <a:rPr lang="es-ES" sz="1600" i="1" dirty="0" smtClean="0">
                <a:solidFill>
                  <a:schemeClr val="tx1"/>
                </a:solidFill>
              </a:rPr>
              <a:t>FPA2013</a:t>
            </a:r>
            <a:r>
              <a:rPr lang="es-ES" sz="1600" i="1" dirty="0">
                <a:solidFill>
                  <a:schemeClr val="tx1"/>
                </a:solidFill>
              </a:rPr>
              <a:t>-41042-P), la </a:t>
            </a:r>
            <a:r>
              <a:rPr lang="es-ES" sz="1600" i="1" dirty="0" err="1">
                <a:solidFill>
                  <a:schemeClr val="tx1"/>
                </a:solidFill>
              </a:rPr>
              <a:t>Conselleria</a:t>
            </a:r>
            <a:r>
              <a:rPr lang="es-ES" sz="1600" i="1" dirty="0">
                <a:solidFill>
                  <a:schemeClr val="tx1"/>
                </a:solidFill>
              </a:rPr>
              <a:t> </a:t>
            </a:r>
            <a:r>
              <a:rPr lang="es-ES" sz="1600" i="1" dirty="0" err="1">
                <a:solidFill>
                  <a:schemeClr val="tx1"/>
                </a:solidFill>
              </a:rPr>
              <a:t>d’Educació</a:t>
            </a:r>
            <a:r>
              <a:rPr lang="es-ES" sz="1600" i="1" dirty="0">
                <a:solidFill>
                  <a:schemeClr val="tx1"/>
                </a:solidFill>
              </a:rPr>
              <a:t>, Cultura i </a:t>
            </a:r>
            <a:r>
              <a:rPr lang="es-ES" sz="1600" i="1" dirty="0" err="1">
                <a:solidFill>
                  <a:schemeClr val="tx1"/>
                </a:solidFill>
              </a:rPr>
              <a:t>Universitats</a:t>
            </a:r>
            <a:r>
              <a:rPr lang="es-ES" sz="1600" i="1" dirty="0">
                <a:solidFill>
                  <a:schemeClr val="tx1"/>
                </a:solidFill>
              </a:rPr>
              <a:t> del </a:t>
            </a:r>
            <a:r>
              <a:rPr lang="es-ES" sz="1600" i="1" dirty="0" err="1">
                <a:solidFill>
                  <a:schemeClr val="tx1"/>
                </a:solidFill>
              </a:rPr>
              <a:t>Govern</a:t>
            </a:r>
            <a:r>
              <a:rPr lang="es-ES" sz="1600" i="1" dirty="0">
                <a:solidFill>
                  <a:schemeClr val="tx1"/>
                </a:solidFill>
              </a:rPr>
              <a:t> de les Illes Balears, el Fondo Social Europeo, el Fondo Europeo de Desarrollo Regional, la Red Española de Supercomputación y PRACE. Además participa en el proyecto </a:t>
            </a:r>
            <a:r>
              <a:rPr lang="es-ES" sz="1600" i="1" dirty="0" err="1">
                <a:solidFill>
                  <a:schemeClr val="tx1"/>
                </a:solidFill>
              </a:rPr>
              <a:t>Consolider</a:t>
            </a:r>
            <a:r>
              <a:rPr lang="es-ES" sz="1600" i="1" dirty="0">
                <a:solidFill>
                  <a:schemeClr val="tx1"/>
                </a:solidFill>
              </a:rPr>
              <a:t> Ingenio </a:t>
            </a:r>
            <a:r>
              <a:rPr lang="es-ES" sz="1600" i="1" dirty="0" err="1">
                <a:solidFill>
                  <a:schemeClr val="tx1"/>
                </a:solidFill>
              </a:rPr>
              <a:t>Multidark</a:t>
            </a:r>
            <a:r>
              <a:rPr lang="es-ES" sz="1600" i="1" dirty="0">
                <a:solidFill>
                  <a:schemeClr val="tx1"/>
                </a:solidFill>
              </a:rPr>
              <a:t> (CSD2009-00064) y forma parte la red </a:t>
            </a:r>
            <a:r>
              <a:rPr lang="es-ES" sz="1600" i="1" dirty="0" err="1">
                <a:solidFill>
                  <a:schemeClr val="tx1"/>
                </a:solidFill>
              </a:rPr>
              <a:t>consolider</a:t>
            </a:r>
            <a:r>
              <a:rPr lang="es-ES" sz="1600" i="1" dirty="0">
                <a:solidFill>
                  <a:schemeClr val="tx1"/>
                </a:solidFill>
              </a:rPr>
              <a:t>: </a:t>
            </a:r>
            <a:r>
              <a:rPr lang="es-ES" sz="1600" i="1" dirty="0" smtClean="0">
                <a:solidFill>
                  <a:schemeClr val="tx1"/>
                </a:solidFill>
              </a:rPr>
              <a:t>Centro </a:t>
            </a:r>
            <a:r>
              <a:rPr lang="es-ES" sz="1600" i="1" dirty="0">
                <a:solidFill>
                  <a:schemeClr val="tx1"/>
                </a:solidFill>
              </a:rPr>
              <a:t>Nacional de Física de Partículas, </a:t>
            </a:r>
            <a:r>
              <a:rPr lang="es-ES" sz="1600" i="1" dirty="0" err="1">
                <a:solidFill>
                  <a:schemeClr val="tx1"/>
                </a:solidFill>
              </a:rPr>
              <a:t>Astropartículas</a:t>
            </a:r>
            <a:r>
              <a:rPr lang="es-ES" sz="1600" i="1" dirty="0">
                <a:solidFill>
                  <a:schemeClr val="tx1"/>
                </a:solidFill>
              </a:rPr>
              <a:t> y Nuclear (CPAN – FPA2015-69037-REDC) y de las redes de excelencia: red nacional de </a:t>
            </a:r>
            <a:r>
              <a:rPr lang="es-ES" sz="1600" i="1" dirty="0" err="1">
                <a:solidFill>
                  <a:schemeClr val="tx1"/>
                </a:solidFill>
              </a:rPr>
              <a:t>astropartículas</a:t>
            </a:r>
            <a:r>
              <a:rPr lang="es-ES" sz="1600" i="1" dirty="0">
                <a:solidFill>
                  <a:schemeClr val="tx1"/>
                </a:solidFill>
              </a:rPr>
              <a:t> (RENATA- FPA2015-68783-REDT) y red temática de ondas gravitacionales (REDONGRA – FPA2015-69815-REDT). </a:t>
            </a:r>
          </a:p>
          <a:p>
            <a:pPr marL="0" indent="0">
              <a:buNone/>
            </a:pPr>
            <a:endParaRPr lang="es-ES" sz="1800" dirty="0">
              <a:solidFill>
                <a:schemeClr val="tx1"/>
              </a:solidFill>
            </a:endParaRPr>
          </a:p>
        </p:txBody>
      </p:sp>
      <p:pic>
        <p:nvPicPr>
          <p:cNvPr id="5" name="Imagen 4" descr="logof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4038" y="5661248"/>
            <a:ext cx="2173826" cy="576064"/>
          </a:xfrm>
          <a:prstGeom prst="rect">
            <a:avLst/>
          </a:prstGeom>
        </p:spPr>
      </p:pic>
      <p:pic>
        <p:nvPicPr>
          <p:cNvPr id="6" name="Imagen 5" descr="logof5.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51920" y="5637246"/>
            <a:ext cx="936104" cy="624070"/>
          </a:xfrm>
          <a:prstGeom prst="rect">
            <a:avLst/>
          </a:prstGeom>
        </p:spPr>
      </p:pic>
      <p:pic>
        <p:nvPicPr>
          <p:cNvPr id="7" name="Imagen 6" descr="logof6.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28884" y="5688798"/>
            <a:ext cx="2395444" cy="548514"/>
          </a:xfrm>
          <a:prstGeom prst="rect">
            <a:avLst/>
          </a:prstGeom>
        </p:spPr>
      </p:pic>
      <p:sp>
        <p:nvSpPr>
          <p:cNvPr id="9"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129</a:t>
            </a:fld>
            <a:endParaRPr lang="en-US" sz="1600" dirty="0">
              <a:latin typeface="+mn-lt"/>
            </a:endParaRPr>
          </a:p>
        </p:txBody>
      </p:sp>
    </p:spTree>
    <p:extLst>
      <p:ext uri="{BB962C8B-B14F-4D97-AF65-F5344CB8AC3E}">
        <p14:creationId xmlns:p14="http://schemas.microsoft.com/office/powerpoint/2010/main" val="25021659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475457"/>
            <a:ext cx="6400800" cy="649287"/>
          </a:xfrm>
        </p:spPr>
        <p:txBody>
          <a:bodyPr/>
          <a:lstStyle/>
          <a:p>
            <a:r>
              <a:rPr lang="en-US" dirty="0"/>
              <a:t>Using the GW Detector Network</a:t>
            </a:r>
            <a:endParaRPr lang="es-ES" dirty="0"/>
          </a:p>
        </p:txBody>
      </p:sp>
      <p:sp>
        <p:nvSpPr>
          <p:cNvPr id="4" name="Content Placeholder 2"/>
          <p:cNvSpPr txBox="1">
            <a:spLocks/>
          </p:cNvSpPr>
          <p:nvPr/>
        </p:nvSpPr>
        <p:spPr>
          <a:xfrm>
            <a:off x="755576" y="1342727"/>
            <a:ext cx="7926462" cy="5254625"/>
          </a:xfrm>
          <a:prstGeom prst="rect">
            <a:avLst/>
          </a:prstGeom>
        </p:spPr>
        <p:txBody>
          <a:bodyPr/>
          <a:lstStyle>
            <a:lvl1pPr marL="342900" indent="-342900" algn="l" rtl="0" eaLnBrk="0" fontAlgn="base" hangingPunct="0">
              <a:spcBef>
                <a:spcPct val="20000"/>
              </a:spcBef>
              <a:spcAft>
                <a:spcPct val="0"/>
              </a:spcAft>
              <a:buChar char="•"/>
              <a:defRPr sz="2800">
                <a:solidFill>
                  <a:schemeClr val="accent2"/>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US" sz="2000" b="0" dirty="0" smtClean="0"/>
              <a:t>A signal arriving at Earth is generally seen by </a:t>
            </a:r>
            <a:r>
              <a:rPr lang="en-US" sz="2000" b="0" i="1" u="sng" dirty="0" smtClean="0"/>
              <a:t>all</a:t>
            </a:r>
            <a:r>
              <a:rPr lang="en-US" sz="2000" b="0" dirty="0" smtClean="0"/>
              <a:t> GW detectors operating at the time (assuming comparable sensitivities)</a:t>
            </a:r>
          </a:p>
          <a:p>
            <a:pPr marL="457200" lvl="1" indent="0">
              <a:buNone/>
            </a:pPr>
            <a:r>
              <a:rPr lang="en-US" sz="1800" b="0" dirty="0" smtClean="0"/>
              <a:t>Antenna responses and relative times of arrival depend on sky position</a:t>
            </a:r>
          </a:p>
          <a:p>
            <a:pPr marL="457200" lvl="1" indent="0">
              <a:buNone/>
            </a:pPr>
            <a:r>
              <a:rPr lang="en-US" sz="1800" b="0" dirty="0" smtClean="0"/>
              <a:t>Can in principle operate 24/7 monitoring whole sky; in practice, 60-90% up</a:t>
            </a:r>
          </a:p>
          <a:p>
            <a:pPr marL="457200" lvl="1" indent="0">
              <a:buNone/>
            </a:pPr>
            <a:r>
              <a:rPr lang="en-US" sz="1800" b="0" dirty="0" smtClean="0"/>
              <a:t>All raw data is archived – enables many after-the-fact searches</a:t>
            </a:r>
          </a:p>
          <a:p>
            <a:pPr marL="457200" lvl="1" indent="0">
              <a:buNone/>
            </a:pPr>
            <a:endParaRPr lang="en-US" sz="1800" b="0" dirty="0" smtClean="0"/>
          </a:p>
          <a:p>
            <a:pPr marL="0" indent="0">
              <a:buNone/>
            </a:pPr>
            <a:r>
              <a:rPr lang="en-US" sz="2000" b="0" dirty="0" smtClean="0"/>
              <a:t>Analyzing the data together allows us to:</a:t>
            </a:r>
          </a:p>
          <a:p>
            <a:pPr marL="457200" lvl="1" indent="0">
              <a:buNone/>
            </a:pPr>
            <a:r>
              <a:rPr lang="en-US" sz="1800" b="0" dirty="0" smtClean="0"/>
              <a:t>Be more confident in events seen by multiple detectors</a:t>
            </a:r>
          </a:p>
          <a:p>
            <a:pPr marL="457200" lvl="1" indent="0">
              <a:buNone/>
            </a:pPr>
            <a:r>
              <a:rPr lang="en-US" sz="1800" b="0" dirty="0" smtClean="0"/>
              <a:t>Infer the sky position</a:t>
            </a:r>
          </a:p>
          <a:p>
            <a:pPr marL="457200" lvl="1" indent="0">
              <a:buNone/>
            </a:pPr>
            <a:r>
              <a:rPr lang="en-US" sz="1800" b="0" dirty="0" smtClean="0"/>
              <a:t>Separate the + and × polarization components</a:t>
            </a:r>
          </a:p>
          <a:p>
            <a:pPr marL="457200" lvl="1" indent="0">
              <a:buNone/>
            </a:pPr>
            <a:endParaRPr lang="en-US" sz="1800" b="0" dirty="0" smtClean="0"/>
          </a:p>
          <a:p>
            <a:pPr marL="0" indent="0">
              <a:buNone/>
            </a:pPr>
            <a:r>
              <a:rPr lang="en-US" sz="2000" b="0" dirty="0" smtClean="0">
                <a:solidFill>
                  <a:srgbClr val="C00000"/>
                </a:solidFill>
                <a:sym typeface="Wingdings" pitchFamily="2" charset="2"/>
              </a:rPr>
              <a:t>-&gt;GW detection is a cooperative endeavor</a:t>
            </a:r>
          </a:p>
          <a:p>
            <a:pPr marL="457200" lvl="1" indent="0">
              <a:buNone/>
            </a:pPr>
            <a:r>
              <a:rPr lang="en-US" sz="1800" b="0" dirty="0" smtClean="0">
                <a:sym typeface="Wingdings" pitchFamily="2" charset="2"/>
              </a:rPr>
              <a:t>LIGO + GEO 600 + users = LIGO Scientific Collaboration (LSC)</a:t>
            </a:r>
          </a:p>
          <a:p>
            <a:pPr marL="457200" lvl="1" indent="0">
              <a:buNone/>
            </a:pPr>
            <a:r>
              <a:rPr lang="en-US" sz="1800" b="0" dirty="0" smtClean="0"/>
              <a:t>LSC and Virgo Collaboration share all data, analyze and publish together</a:t>
            </a:r>
          </a:p>
        </p:txBody>
      </p:sp>
      <p:sp>
        <p:nvSpPr>
          <p:cNvPr id="5"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13</a:t>
            </a:fld>
            <a:endParaRPr lang="en-US" dirty="0">
              <a:latin typeface="+mn-lt"/>
            </a:endParaRPr>
          </a:p>
        </p:txBody>
      </p:sp>
    </p:spTree>
    <p:extLst>
      <p:ext uri="{BB962C8B-B14F-4D97-AF65-F5344CB8AC3E}">
        <p14:creationId xmlns:p14="http://schemas.microsoft.com/office/powerpoint/2010/main" val="28815938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Maximizing</a:t>
            </a:r>
            <a:r>
              <a:rPr lang="it-IT" dirty="0" smtClean="0"/>
              <a:t> </a:t>
            </a:r>
            <a:r>
              <a:rPr lang="it-IT" dirty="0" smtClean="0">
                <a:latin typeface="Symbol" panose="05050102010706020507" pitchFamily="18" charset="2"/>
              </a:rPr>
              <a:t>L</a:t>
            </a:r>
            <a:r>
              <a:rPr lang="it-IT" dirty="0" smtClean="0"/>
              <a:t> </a:t>
            </a:r>
            <a:r>
              <a:rPr lang="it-IT" dirty="0" err="1" smtClean="0"/>
              <a:t>wrt</a:t>
            </a:r>
            <a:r>
              <a:rPr lang="it-IT" dirty="0" smtClean="0"/>
              <a:t> the </a:t>
            </a:r>
            <a:r>
              <a:rPr lang="it-IT" dirty="0" err="1" smtClean="0"/>
              <a:t>amplitude</a:t>
            </a:r>
            <a:endParaRPr lang="it-IT" dirty="0"/>
          </a:p>
        </p:txBody>
      </p:sp>
      <p:sp>
        <p:nvSpPr>
          <p:cNvPr id="3" name="Segnaposto contenuto 2"/>
          <p:cNvSpPr>
            <a:spLocks noGrp="1"/>
          </p:cNvSpPr>
          <p:nvPr>
            <p:ph idx="1"/>
          </p:nvPr>
        </p:nvSpPr>
        <p:spPr>
          <a:xfrm>
            <a:off x="539552" y="1906488"/>
            <a:ext cx="7899648" cy="4114800"/>
          </a:xfrm>
        </p:spPr>
        <p:txBody>
          <a:bodyPr/>
          <a:lstStyle/>
          <a:p>
            <a:pPr marL="0" indent="0">
              <a:buNone/>
            </a:pPr>
            <a:r>
              <a:rPr lang="it-IT" sz="2000" dirty="0" err="1" smtClean="0">
                <a:latin typeface="+mj-lt"/>
              </a:rPr>
              <a:t>We</a:t>
            </a:r>
            <a:r>
              <a:rPr lang="it-IT" sz="2000" dirty="0" smtClean="0">
                <a:latin typeface="+mj-lt"/>
              </a:rPr>
              <a:t> can express the </a:t>
            </a:r>
            <a:r>
              <a:rPr lang="it-IT" sz="2000" dirty="0" err="1" smtClean="0">
                <a:latin typeface="+mj-lt"/>
              </a:rPr>
              <a:t>generic</a:t>
            </a:r>
            <a:r>
              <a:rPr lang="it-IT" sz="2000" dirty="0" smtClean="0">
                <a:latin typeface="+mj-lt"/>
              </a:rPr>
              <a:t> </a:t>
            </a:r>
            <a:r>
              <a:rPr lang="it-IT" sz="2000" dirty="0" err="1" smtClean="0">
                <a:latin typeface="+mj-lt"/>
              </a:rPr>
              <a:t>waveform</a:t>
            </a:r>
            <a:r>
              <a:rPr lang="it-IT" sz="2000" dirty="0" smtClean="0">
                <a:latin typeface="+mj-lt"/>
              </a:rPr>
              <a:t> </a:t>
            </a:r>
            <a:r>
              <a:rPr lang="it-IT" sz="2000" i="1" dirty="0" smtClean="0">
                <a:latin typeface="+mj-lt"/>
              </a:rPr>
              <a:t>h</a:t>
            </a:r>
            <a:r>
              <a:rPr lang="it-IT" sz="2000" dirty="0" smtClean="0">
                <a:latin typeface="+mj-lt"/>
              </a:rPr>
              <a:t> = </a:t>
            </a:r>
            <a:r>
              <a:rPr lang="it-IT" sz="2000" i="1" dirty="0" smtClean="0">
                <a:latin typeface="+mj-lt"/>
              </a:rPr>
              <a:t>A h</a:t>
            </a:r>
            <a:r>
              <a:rPr lang="it-IT" sz="2000" i="1" baseline="-25000" dirty="0">
                <a:latin typeface="+mj-lt"/>
              </a:rPr>
              <a:t>a</a:t>
            </a:r>
            <a:r>
              <a:rPr lang="it-IT" sz="2000" dirty="0" smtClean="0">
                <a:latin typeface="+mj-lt"/>
              </a:rPr>
              <a:t>, </a:t>
            </a:r>
            <a:r>
              <a:rPr lang="it-IT" sz="2000" dirty="0" err="1" smtClean="0">
                <a:latin typeface="+mj-lt"/>
              </a:rPr>
              <a:t>where</a:t>
            </a:r>
            <a:r>
              <a:rPr lang="it-IT" sz="2000" dirty="0" smtClean="0">
                <a:latin typeface="+mj-lt"/>
              </a:rPr>
              <a:t> </a:t>
            </a:r>
            <a:r>
              <a:rPr lang="it-IT" sz="2000" i="1" dirty="0" smtClean="0">
                <a:latin typeface="+mj-lt"/>
              </a:rPr>
              <a:t>A</a:t>
            </a:r>
            <a:r>
              <a:rPr lang="it-IT" sz="2000" dirty="0" smtClean="0">
                <a:latin typeface="+mj-lt"/>
              </a:rPr>
              <a:t> </a:t>
            </a:r>
            <a:r>
              <a:rPr lang="it-IT" sz="2000" dirty="0" err="1" smtClean="0">
                <a:latin typeface="+mj-lt"/>
              </a:rPr>
              <a:t>is</a:t>
            </a:r>
            <a:r>
              <a:rPr lang="it-IT" sz="2000" dirty="0" smtClean="0">
                <a:latin typeface="+mj-lt"/>
              </a:rPr>
              <a:t> the </a:t>
            </a:r>
            <a:r>
              <a:rPr lang="it-IT" sz="2000" dirty="0" err="1" smtClean="0">
                <a:latin typeface="+mj-lt"/>
              </a:rPr>
              <a:t>amplitude</a:t>
            </a:r>
            <a:r>
              <a:rPr lang="it-IT" sz="2000" dirty="0" smtClean="0">
                <a:latin typeface="+mj-lt"/>
              </a:rPr>
              <a:t>. </a:t>
            </a:r>
            <a:r>
              <a:rPr lang="it-IT" sz="2000" dirty="0" err="1" smtClean="0">
                <a:latin typeface="+mj-lt"/>
              </a:rPr>
              <a:t>Maximizing</a:t>
            </a:r>
            <a:r>
              <a:rPr lang="it-IT" sz="2000" dirty="0" smtClean="0">
                <a:latin typeface="+mj-lt"/>
              </a:rPr>
              <a:t> </a:t>
            </a:r>
            <a:r>
              <a:rPr lang="it-IT" sz="2000" dirty="0" smtClean="0">
                <a:latin typeface="Symbol" panose="05050102010706020507" pitchFamily="18" charset="2"/>
              </a:rPr>
              <a:t>L</a:t>
            </a:r>
            <a:r>
              <a:rPr lang="it-IT" sz="2000" dirty="0" smtClean="0">
                <a:latin typeface="+mj-lt"/>
              </a:rPr>
              <a:t> with </a:t>
            </a:r>
            <a:r>
              <a:rPr lang="it-IT" sz="2000" dirty="0" err="1" smtClean="0">
                <a:latin typeface="+mj-lt"/>
              </a:rPr>
              <a:t>respect</a:t>
            </a:r>
            <a:r>
              <a:rPr lang="it-IT" sz="2000" dirty="0" smtClean="0">
                <a:latin typeface="+mj-lt"/>
              </a:rPr>
              <a:t> to A </a:t>
            </a:r>
            <a:r>
              <a:rPr lang="it-IT" sz="2000" dirty="0" err="1" smtClean="0">
                <a:latin typeface="+mj-lt"/>
              </a:rPr>
              <a:t>we</a:t>
            </a:r>
            <a:r>
              <a:rPr lang="it-IT" sz="2000" dirty="0" smtClean="0">
                <a:latin typeface="+mj-lt"/>
              </a:rPr>
              <a:t> </a:t>
            </a:r>
            <a:r>
              <a:rPr lang="it-IT" sz="2000" dirty="0" err="1" smtClean="0">
                <a:latin typeface="+mj-lt"/>
              </a:rPr>
              <a:t>get</a:t>
            </a:r>
            <a:r>
              <a:rPr lang="it-IT" sz="2000" dirty="0" smtClean="0">
                <a:latin typeface="+mj-lt"/>
              </a:rPr>
              <a:t> the </a:t>
            </a:r>
            <a:r>
              <a:rPr lang="it-IT" sz="2000" dirty="0" err="1" smtClean="0">
                <a:latin typeface="+mj-lt"/>
              </a:rPr>
              <a:t>expression</a:t>
            </a:r>
            <a:r>
              <a:rPr lang="it-IT" sz="2000" dirty="0" smtClean="0">
                <a:latin typeface="+mj-lt"/>
              </a:rPr>
              <a:t>:</a:t>
            </a:r>
          </a:p>
          <a:p>
            <a:pPr marL="0" indent="0">
              <a:buNone/>
            </a:pPr>
            <a:endParaRPr lang="it-IT" sz="2000" dirty="0">
              <a:latin typeface="+mj-lt"/>
            </a:endParaRPr>
          </a:p>
          <a:p>
            <a:pPr marL="0" indent="0">
              <a:buNone/>
            </a:pPr>
            <a:endParaRPr lang="it-IT" sz="2000" dirty="0" smtClean="0">
              <a:latin typeface="+mj-lt"/>
            </a:endParaRPr>
          </a:p>
          <a:p>
            <a:pPr marL="0" indent="0">
              <a:buNone/>
            </a:pPr>
            <a:endParaRPr lang="it-IT" sz="2000" dirty="0">
              <a:latin typeface="+mj-lt"/>
            </a:endParaRPr>
          </a:p>
          <a:p>
            <a:pPr marL="0" indent="0">
              <a:buNone/>
            </a:pPr>
            <a:r>
              <a:rPr lang="it-IT" sz="2000" dirty="0" err="1" smtClean="0">
                <a:latin typeface="+mj-lt"/>
              </a:rPr>
              <a:t>Where</a:t>
            </a:r>
            <a:r>
              <a:rPr lang="it-IT" sz="2000" dirty="0" smtClean="0">
                <a:latin typeface="+mj-lt"/>
              </a:rPr>
              <a:t> </a:t>
            </a:r>
            <a:r>
              <a:rPr lang="it-IT" sz="2000" dirty="0" smtClean="0">
                <a:latin typeface="Symbol" panose="05050102010706020507" pitchFamily="18" charset="2"/>
              </a:rPr>
              <a:t>x</a:t>
            </a:r>
            <a:r>
              <a:rPr lang="it-IT" sz="2000" dirty="0" smtClean="0">
                <a:latin typeface="+mj-lt"/>
              </a:rPr>
              <a:t> are the </a:t>
            </a:r>
            <a:r>
              <a:rPr lang="it-IT" sz="2000" dirty="0" err="1" smtClean="0">
                <a:latin typeface="+mj-lt"/>
              </a:rPr>
              <a:t>remaining</a:t>
            </a:r>
            <a:r>
              <a:rPr lang="it-IT" sz="2000" dirty="0" smtClean="0">
                <a:latin typeface="+mj-lt"/>
              </a:rPr>
              <a:t> </a:t>
            </a:r>
            <a:r>
              <a:rPr lang="it-IT" sz="2000" dirty="0" err="1" smtClean="0">
                <a:latin typeface="+mj-lt"/>
              </a:rPr>
              <a:t>parameters</a:t>
            </a:r>
            <a:r>
              <a:rPr lang="it-IT" sz="2000" dirty="0" smtClean="0">
                <a:latin typeface="+mj-lt"/>
              </a:rPr>
              <a:t>, for </a:t>
            </a:r>
            <a:r>
              <a:rPr lang="it-IT" sz="2000" dirty="0" err="1" smtClean="0">
                <a:latin typeface="+mj-lt"/>
              </a:rPr>
              <a:t>example</a:t>
            </a:r>
            <a:r>
              <a:rPr lang="it-IT" sz="2000" dirty="0" smtClean="0">
                <a:latin typeface="+mj-lt"/>
              </a:rPr>
              <a:t> the </a:t>
            </a:r>
            <a:r>
              <a:rPr lang="it-IT" sz="2000" dirty="0" err="1" smtClean="0">
                <a:latin typeface="+mj-lt"/>
              </a:rPr>
              <a:t>arrival</a:t>
            </a:r>
            <a:r>
              <a:rPr lang="it-IT" sz="2000" dirty="0" smtClean="0">
                <a:latin typeface="+mj-lt"/>
              </a:rPr>
              <a:t> time and the </a:t>
            </a:r>
            <a:r>
              <a:rPr lang="it-IT" sz="2000" dirty="0" err="1" smtClean="0">
                <a:latin typeface="+mj-lt"/>
              </a:rPr>
              <a:t>initial</a:t>
            </a:r>
            <a:r>
              <a:rPr lang="it-IT" sz="2000" dirty="0" smtClean="0">
                <a:latin typeface="+mj-lt"/>
              </a:rPr>
              <a:t> </a:t>
            </a:r>
            <a:r>
              <a:rPr lang="it-IT" sz="2000" dirty="0" err="1" smtClean="0">
                <a:latin typeface="+mj-lt"/>
              </a:rPr>
              <a:t>phase</a:t>
            </a:r>
            <a:r>
              <a:rPr lang="it-IT" sz="2000" dirty="0" smtClean="0">
                <a:latin typeface="+mj-lt"/>
              </a:rPr>
              <a:t>.</a:t>
            </a:r>
          </a:p>
          <a:p>
            <a:pPr marL="0" indent="0">
              <a:buNone/>
            </a:pPr>
            <a:endParaRPr lang="it-IT" sz="2000" dirty="0" smtClean="0">
              <a:latin typeface="+mj-lt"/>
            </a:endParaRPr>
          </a:p>
          <a:p>
            <a:pPr marL="0" indent="0">
              <a:buNone/>
            </a:pPr>
            <a:r>
              <a:rPr lang="it-IT" sz="1800" dirty="0" err="1" smtClean="0">
                <a:latin typeface="+mj-lt"/>
              </a:rPr>
              <a:t>It</a:t>
            </a:r>
            <a:r>
              <a:rPr lang="it-IT" sz="1800" dirty="0" smtClean="0">
                <a:latin typeface="+mj-lt"/>
              </a:rPr>
              <a:t> can be </a:t>
            </a:r>
            <a:r>
              <a:rPr lang="it-IT" sz="1800" dirty="0" err="1" smtClean="0">
                <a:latin typeface="+mj-lt"/>
              </a:rPr>
              <a:t>seen</a:t>
            </a:r>
            <a:r>
              <a:rPr lang="it-IT" sz="1800" dirty="0" smtClean="0">
                <a:latin typeface="+mj-lt"/>
              </a:rPr>
              <a:t> </a:t>
            </a:r>
            <a:r>
              <a:rPr lang="it-IT" sz="1800" dirty="0" err="1" smtClean="0">
                <a:latin typeface="+mj-lt"/>
              </a:rPr>
              <a:t>that</a:t>
            </a:r>
            <a:r>
              <a:rPr lang="it-IT" sz="1800" dirty="0" smtClean="0">
                <a:latin typeface="+mj-lt"/>
              </a:rPr>
              <a:t> </a:t>
            </a:r>
            <a:r>
              <a:rPr lang="it-IT" sz="1800" dirty="0" err="1" smtClean="0">
                <a:latin typeface="+mj-lt"/>
              </a:rPr>
              <a:t>maximizing</a:t>
            </a:r>
            <a:r>
              <a:rPr lang="it-IT" sz="1800" dirty="0" smtClean="0">
                <a:latin typeface="+mj-lt"/>
              </a:rPr>
              <a:t> </a:t>
            </a:r>
            <a:r>
              <a:rPr lang="it-IT" sz="1800" dirty="0" err="1" smtClean="0">
                <a:latin typeface="+mj-lt"/>
              </a:rPr>
              <a:t>this</a:t>
            </a:r>
            <a:r>
              <a:rPr lang="it-IT" sz="1800" dirty="0" smtClean="0">
                <a:latin typeface="+mj-lt"/>
              </a:rPr>
              <a:t> last </a:t>
            </a:r>
            <a:r>
              <a:rPr lang="it-IT" sz="1800" dirty="0" err="1" smtClean="0">
                <a:latin typeface="+mj-lt"/>
              </a:rPr>
              <a:t>expression</a:t>
            </a:r>
            <a:r>
              <a:rPr lang="it-IT" sz="1800" dirty="0" smtClean="0">
                <a:latin typeface="+mj-lt"/>
              </a:rPr>
              <a:t> of </a:t>
            </a:r>
            <a:r>
              <a:rPr lang="it-IT" sz="1800" dirty="0" smtClean="0">
                <a:latin typeface="Symbol" panose="05050102010706020507" pitchFamily="18" charset="2"/>
              </a:rPr>
              <a:t>L</a:t>
            </a:r>
            <a:r>
              <a:rPr lang="it-IT" sz="1800" dirty="0" smtClean="0">
                <a:latin typeface="+mj-lt"/>
              </a:rPr>
              <a:t> </a:t>
            </a:r>
            <a:r>
              <a:rPr lang="it-IT" sz="1800" dirty="0" err="1" smtClean="0">
                <a:latin typeface="+mj-lt"/>
              </a:rPr>
              <a:t>is</a:t>
            </a:r>
            <a:r>
              <a:rPr lang="it-IT" sz="1800" dirty="0" smtClean="0">
                <a:latin typeface="+mj-lt"/>
              </a:rPr>
              <a:t> </a:t>
            </a:r>
            <a:r>
              <a:rPr lang="it-IT" sz="1800" dirty="0" err="1" smtClean="0">
                <a:latin typeface="+mj-lt"/>
              </a:rPr>
              <a:t>equivalent</a:t>
            </a:r>
            <a:r>
              <a:rPr lang="it-IT" sz="1800" dirty="0" smtClean="0">
                <a:latin typeface="+mj-lt"/>
              </a:rPr>
              <a:t> to </a:t>
            </a:r>
            <a:r>
              <a:rPr lang="it-IT" sz="1800" dirty="0" err="1" smtClean="0">
                <a:latin typeface="+mj-lt"/>
              </a:rPr>
              <a:t>maximize</a:t>
            </a:r>
            <a:r>
              <a:rPr lang="it-IT" sz="1800" dirty="0" smtClean="0">
                <a:latin typeface="+mj-lt"/>
              </a:rPr>
              <a:t> the SNR </a:t>
            </a:r>
            <a:r>
              <a:rPr lang="it-IT" sz="1800" dirty="0" err="1" smtClean="0">
                <a:latin typeface="+mj-lt"/>
              </a:rPr>
              <a:t>according</a:t>
            </a:r>
            <a:r>
              <a:rPr lang="it-IT" sz="1800" dirty="0" smtClean="0">
                <a:latin typeface="+mj-lt"/>
              </a:rPr>
              <a:t> to </a:t>
            </a:r>
            <a:r>
              <a:rPr lang="it-IT" sz="1800" dirty="0" err="1" smtClean="0">
                <a:latin typeface="+mj-lt"/>
              </a:rPr>
              <a:t>matched</a:t>
            </a:r>
            <a:r>
              <a:rPr lang="it-IT" sz="1800" dirty="0" smtClean="0">
                <a:latin typeface="+mj-lt"/>
              </a:rPr>
              <a:t> </a:t>
            </a:r>
            <a:r>
              <a:rPr lang="it-IT" sz="1800" dirty="0" err="1" smtClean="0">
                <a:latin typeface="+mj-lt"/>
              </a:rPr>
              <a:t>filtering</a:t>
            </a:r>
            <a:r>
              <a:rPr lang="it-IT" sz="1800" dirty="0" smtClean="0">
                <a:latin typeface="+mj-lt"/>
              </a:rPr>
              <a:t>!</a:t>
            </a:r>
            <a:endParaRPr lang="it-IT" sz="2000" dirty="0"/>
          </a:p>
          <a:p>
            <a:pPr marL="0" indent="0">
              <a:buNone/>
            </a:pPr>
            <a:endParaRPr lang="it-IT" sz="2000" dirty="0"/>
          </a:p>
        </p:txBody>
      </p:sp>
      <p:pic>
        <p:nvPicPr>
          <p:cNvPr id="8"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51234" t="29653" r="30918" b="66667"/>
          <a:stretch/>
        </p:blipFill>
        <p:spPr>
          <a:xfrm>
            <a:off x="2627784" y="2890838"/>
            <a:ext cx="3672408" cy="690562"/>
          </a:xfrm>
          <a:prstGeom prst="rect">
            <a:avLst/>
          </a:prstGeom>
        </p:spPr>
      </p:pic>
      <p:sp>
        <p:nvSpPr>
          <p:cNvPr id="7" name="CasellaDiTesto 6"/>
          <p:cNvSpPr txBox="1"/>
          <p:nvPr/>
        </p:nvSpPr>
        <p:spPr>
          <a:xfrm>
            <a:off x="4716016" y="5805264"/>
            <a:ext cx="3916457" cy="338554"/>
          </a:xfrm>
          <a:prstGeom prst="rect">
            <a:avLst/>
          </a:prstGeom>
          <a:noFill/>
        </p:spPr>
        <p:txBody>
          <a:bodyPr wrap="none" rtlCol="0">
            <a:spAutoFit/>
          </a:bodyPr>
          <a:lstStyle/>
          <a:p>
            <a:pPr>
              <a:buNone/>
            </a:pPr>
            <a:r>
              <a:rPr lang="it-IT" sz="1600" dirty="0" err="1" smtClean="0">
                <a:latin typeface="+mj-lt"/>
              </a:rPr>
              <a:t>Credits</a:t>
            </a:r>
            <a:r>
              <a:rPr lang="it-IT" sz="1600" dirty="0" smtClean="0">
                <a:latin typeface="+mj-lt"/>
              </a:rPr>
              <a:t>: M. Maggiore- </a:t>
            </a:r>
            <a:r>
              <a:rPr lang="it-IT" sz="1600" dirty="0" err="1">
                <a:latin typeface="+mj-lt"/>
              </a:rPr>
              <a:t>G</a:t>
            </a:r>
            <a:r>
              <a:rPr lang="it-IT" sz="1600" dirty="0" err="1" smtClean="0">
                <a:latin typeface="+mj-lt"/>
              </a:rPr>
              <a:t>ravitational</a:t>
            </a:r>
            <a:r>
              <a:rPr lang="it-IT" sz="1600" dirty="0" smtClean="0">
                <a:latin typeface="+mj-lt"/>
              </a:rPr>
              <a:t> </a:t>
            </a:r>
            <a:r>
              <a:rPr lang="it-IT" sz="1600" dirty="0" err="1" smtClean="0">
                <a:latin typeface="+mj-lt"/>
              </a:rPr>
              <a:t>Waves</a:t>
            </a:r>
            <a:endParaRPr lang="it-IT" sz="1600" dirty="0">
              <a:latin typeface="+mj-lt"/>
            </a:endParaRPr>
          </a:p>
        </p:txBody>
      </p:sp>
      <p:sp>
        <p:nvSpPr>
          <p:cNvPr id="6"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130</a:t>
            </a:fld>
            <a:endParaRPr lang="en-US" dirty="0">
              <a:latin typeface="+mn-lt"/>
            </a:endParaRPr>
          </a:p>
        </p:txBody>
      </p:sp>
    </p:spTree>
    <p:extLst>
      <p:ext uri="{BB962C8B-B14F-4D97-AF65-F5344CB8AC3E}">
        <p14:creationId xmlns:p14="http://schemas.microsoft.com/office/powerpoint/2010/main" val="1064354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3359" y="980728"/>
            <a:ext cx="6781023" cy="649287"/>
          </a:xfrm>
        </p:spPr>
        <p:txBody>
          <a:bodyPr/>
          <a:lstStyle/>
          <a:p>
            <a:pPr algn="l"/>
            <a:r>
              <a:rPr lang="it-IT" sz="2400" dirty="0" err="1" smtClean="0"/>
              <a:t>Maximizing</a:t>
            </a:r>
            <a:r>
              <a:rPr lang="it-IT" sz="2400" dirty="0" smtClean="0"/>
              <a:t> </a:t>
            </a:r>
            <a:r>
              <a:rPr lang="it-IT" sz="2400" dirty="0" err="1"/>
              <a:t>wrt</a:t>
            </a:r>
            <a:r>
              <a:rPr lang="it-IT" sz="2400" dirty="0"/>
              <a:t> the </a:t>
            </a:r>
            <a:r>
              <a:rPr lang="it-IT" sz="2400" dirty="0" err="1" smtClean="0"/>
              <a:t>initial</a:t>
            </a:r>
            <a:r>
              <a:rPr lang="it-IT" sz="2400" dirty="0" smtClean="0"/>
              <a:t> </a:t>
            </a:r>
            <a:r>
              <a:rPr lang="it-IT" sz="2400" dirty="0" err="1" smtClean="0"/>
              <a:t>phase</a:t>
            </a:r>
            <a:r>
              <a:rPr lang="it-IT" sz="2400" dirty="0" smtClean="0"/>
              <a:t> </a:t>
            </a:r>
            <a:r>
              <a:rPr lang="it-IT" sz="2400" dirty="0" smtClean="0">
                <a:latin typeface="Symbol" panose="05050102010706020507" pitchFamily="18" charset="2"/>
              </a:rPr>
              <a:t>f</a:t>
            </a:r>
            <a:r>
              <a:rPr lang="it-IT" sz="2400" baseline="-25000" dirty="0" smtClean="0"/>
              <a:t>0  </a:t>
            </a:r>
            <a:endParaRPr lang="it-IT" sz="2400" baseline="-25000" dirty="0"/>
          </a:p>
        </p:txBody>
      </p:sp>
      <p:sp>
        <p:nvSpPr>
          <p:cNvPr id="3" name="Segnaposto contenuto 2"/>
          <p:cNvSpPr>
            <a:spLocks noGrp="1"/>
          </p:cNvSpPr>
          <p:nvPr>
            <p:ph idx="1"/>
          </p:nvPr>
        </p:nvSpPr>
        <p:spPr>
          <a:xfrm>
            <a:off x="245430" y="1845733"/>
            <a:ext cx="8593584" cy="4450291"/>
          </a:xfrm>
        </p:spPr>
        <p:txBody>
          <a:bodyPr>
            <a:normAutofit/>
          </a:bodyPr>
          <a:lstStyle/>
          <a:p>
            <a:pPr marL="0" indent="0">
              <a:buNone/>
            </a:pPr>
            <a:r>
              <a:rPr lang="it-IT" sz="1800" dirty="0" err="1" smtClean="0">
                <a:latin typeface="+mj-lt"/>
              </a:rPr>
              <a:t>We</a:t>
            </a:r>
            <a:r>
              <a:rPr lang="it-IT" sz="1800" dirty="0" smtClean="0">
                <a:latin typeface="+mj-lt"/>
              </a:rPr>
              <a:t> can express the GW </a:t>
            </a:r>
            <a:r>
              <a:rPr lang="it-IT" sz="1800" dirty="0" err="1" smtClean="0">
                <a:latin typeface="+mj-lt"/>
              </a:rPr>
              <a:t>signal</a:t>
            </a:r>
            <a:r>
              <a:rPr lang="it-IT" sz="1800" dirty="0" smtClean="0">
                <a:latin typeface="+mj-lt"/>
              </a:rPr>
              <a:t> in the </a:t>
            </a:r>
            <a:r>
              <a:rPr lang="it-IT" sz="1800" dirty="0" err="1" smtClean="0">
                <a:latin typeface="+mj-lt"/>
              </a:rPr>
              <a:t>form</a:t>
            </a:r>
            <a:r>
              <a:rPr lang="it-IT" sz="1800" dirty="0" smtClean="0">
                <a:latin typeface="+mj-lt"/>
              </a:rPr>
              <a:t> (</a:t>
            </a:r>
            <a:r>
              <a:rPr lang="it-IT" sz="1800" i="1" u="sng" dirty="0" err="1" smtClean="0">
                <a:latin typeface="+mj-lt"/>
              </a:rPr>
              <a:t>beware</a:t>
            </a:r>
            <a:r>
              <a:rPr lang="it-IT" sz="1800" i="1" u="sng" dirty="0" smtClean="0">
                <a:latin typeface="+mj-lt"/>
              </a:rPr>
              <a:t> </a:t>
            </a:r>
            <a:r>
              <a:rPr lang="it-IT" sz="1800" i="1" u="sng" dirty="0" err="1" smtClean="0">
                <a:latin typeface="+mj-lt"/>
              </a:rPr>
              <a:t>that</a:t>
            </a:r>
            <a:r>
              <a:rPr lang="it-IT" sz="1800" i="1" u="sng" dirty="0" smtClean="0">
                <a:latin typeface="+mj-lt"/>
              </a:rPr>
              <a:t> </a:t>
            </a:r>
            <a:r>
              <a:rPr lang="it-IT" sz="1800" i="1" u="sng" dirty="0" err="1" smtClean="0">
                <a:latin typeface="+mj-lt"/>
              </a:rPr>
              <a:t>here</a:t>
            </a:r>
            <a:r>
              <a:rPr lang="it-IT" sz="1800" i="1" u="sng" dirty="0" smtClean="0">
                <a:latin typeface="+mj-lt"/>
              </a:rPr>
              <a:t> </a:t>
            </a:r>
            <a:r>
              <a:rPr lang="it-IT" sz="1800" b="1" i="1" u="sng" dirty="0" smtClean="0">
                <a:latin typeface="+mj-lt"/>
              </a:rPr>
              <a:t>s</a:t>
            </a:r>
            <a:r>
              <a:rPr lang="it-IT" sz="1800" i="1" u="sng" dirty="0" smtClean="0">
                <a:latin typeface="+mj-lt"/>
              </a:rPr>
              <a:t> </a:t>
            </a:r>
            <a:r>
              <a:rPr lang="it-IT" sz="1800" i="1" u="sng" dirty="0" err="1" smtClean="0">
                <a:latin typeface="+mj-lt"/>
              </a:rPr>
              <a:t>is</a:t>
            </a:r>
            <a:r>
              <a:rPr lang="it-IT" sz="1800" i="1" u="sng" dirty="0" smtClean="0">
                <a:latin typeface="+mj-lt"/>
              </a:rPr>
              <a:t> the </a:t>
            </a:r>
            <a:r>
              <a:rPr lang="it-IT" sz="1800" i="1" u="sng" dirty="0" err="1" smtClean="0">
                <a:latin typeface="+mj-lt"/>
              </a:rPr>
              <a:t>signal</a:t>
            </a:r>
            <a:r>
              <a:rPr lang="it-IT" sz="1800" i="1" u="sng" dirty="0" smtClean="0">
                <a:latin typeface="+mj-lt"/>
              </a:rPr>
              <a:t> and </a:t>
            </a:r>
            <a:r>
              <a:rPr lang="it-IT" sz="1800" b="1" i="1" u="sng" dirty="0" smtClean="0">
                <a:latin typeface="+mj-lt"/>
              </a:rPr>
              <a:t>x</a:t>
            </a:r>
            <a:r>
              <a:rPr lang="it-IT" sz="1800" i="1" u="sng" dirty="0" smtClean="0">
                <a:latin typeface="+mj-lt"/>
              </a:rPr>
              <a:t> </a:t>
            </a:r>
            <a:r>
              <a:rPr lang="it-IT" sz="1800" i="1" u="sng" dirty="0" err="1" smtClean="0">
                <a:latin typeface="+mj-lt"/>
              </a:rPr>
              <a:t>is</a:t>
            </a:r>
            <a:r>
              <a:rPr lang="it-IT" sz="1800" i="1" u="sng" dirty="0" smtClean="0">
                <a:latin typeface="+mj-lt"/>
              </a:rPr>
              <a:t> the detector output and &lt;..|..&gt; </a:t>
            </a:r>
            <a:r>
              <a:rPr lang="it-IT" sz="1800" i="1" u="sng" dirty="0" err="1" smtClean="0">
                <a:latin typeface="+mj-lt"/>
              </a:rPr>
              <a:t>is</a:t>
            </a:r>
            <a:r>
              <a:rPr lang="it-IT" sz="1800" i="1" u="sng" dirty="0" smtClean="0">
                <a:latin typeface="+mj-lt"/>
              </a:rPr>
              <a:t> the scalar </a:t>
            </a:r>
            <a:r>
              <a:rPr lang="it-IT" sz="1800" i="1" u="sng" dirty="0" err="1" smtClean="0">
                <a:latin typeface="+mj-lt"/>
              </a:rPr>
              <a:t>product</a:t>
            </a:r>
            <a:r>
              <a:rPr lang="it-IT" sz="1800" dirty="0" smtClean="0">
                <a:latin typeface="+mj-lt"/>
              </a:rPr>
              <a:t>):</a:t>
            </a:r>
          </a:p>
          <a:p>
            <a:endParaRPr lang="it-IT" sz="1800" dirty="0" smtClean="0">
              <a:latin typeface="+mj-lt"/>
            </a:endParaRPr>
          </a:p>
          <a:p>
            <a:endParaRPr lang="it-IT" sz="1800" dirty="0">
              <a:latin typeface="+mj-lt"/>
            </a:endParaRPr>
          </a:p>
          <a:p>
            <a:pPr marL="0" indent="0">
              <a:buNone/>
            </a:pPr>
            <a:r>
              <a:rPr lang="it-IT" sz="1800" dirty="0" err="1" smtClean="0">
                <a:latin typeface="+mj-lt"/>
              </a:rPr>
              <a:t>Then</a:t>
            </a:r>
            <a:r>
              <a:rPr lang="it-IT" sz="1800" dirty="0" smtClean="0">
                <a:latin typeface="+mj-lt"/>
              </a:rPr>
              <a:t> </a:t>
            </a:r>
            <a:r>
              <a:rPr lang="it-IT" sz="1800" dirty="0" smtClean="0">
                <a:latin typeface="Symbol" panose="05050102010706020507" pitchFamily="18" charset="2"/>
              </a:rPr>
              <a:t>L</a:t>
            </a:r>
            <a:r>
              <a:rPr lang="it-IT" sz="1800" dirty="0" smtClean="0">
                <a:latin typeface="+mj-lt"/>
              </a:rPr>
              <a:t> </a:t>
            </a:r>
            <a:r>
              <a:rPr lang="it-IT" sz="1800" dirty="0" err="1" smtClean="0">
                <a:latin typeface="+mj-lt"/>
              </a:rPr>
              <a:t>has</a:t>
            </a:r>
            <a:r>
              <a:rPr lang="it-IT" sz="1800" dirty="0" smtClean="0">
                <a:latin typeface="+mj-lt"/>
              </a:rPr>
              <a:t> the </a:t>
            </a:r>
            <a:r>
              <a:rPr lang="it-IT" sz="1800" dirty="0" err="1" smtClean="0">
                <a:latin typeface="+mj-lt"/>
              </a:rPr>
              <a:t>form</a:t>
            </a:r>
            <a:r>
              <a:rPr lang="it-IT" sz="1800" dirty="0" smtClean="0">
                <a:latin typeface="+mj-lt"/>
              </a:rPr>
              <a:t>:</a:t>
            </a:r>
          </a:p>
          <a:p>
            <a:endParaRPr lang="it-IT" sz="1800" dirty="0">
              <a:latin typeface="+mj-lt"/>
            </a:endParaRPr>
          </a:p>
          <a:p>
            <a:pPr marL="0" indent="0">
              <a:buNone/>
            </a:pPr>
            <a:r>
              <a:rPr lang="it-IT" sz="1800" dirty="0" smtClean="0">
                <a:latin typeface="+mj-lt"/>
              </a:rPr>
              <a:t>and the </a:t>
            </a:r>
            <a:r>
              <a:rPr lang="it-IT" sz="1800" dirty="0" err="1" smtClean="0">
                <a:latin typeface="+mj-lt"/>
              </a:rPr>
              <a:t>maximization</a:t>
            </a:r>
            <a:r>
              <a:rPr lang="it-IT" sz="1800" dirty="0" smtClean="0">
                <a:latin typeface="+mj-lt"/>
              </a:rPr>
              <a:t> with </a:t>
            </a:r>
            <a:r>
              <a:rPr lang="it-IT" sz="1800" dirty="0" err="1" smtClean="0">
                <a:latin typeface="+mj-lt"/>
              </a:rPr>
              <a:t>respect</a:t>
            </a:r>
            <a:r>
              <a:rPr lang="it-IT" sz="1800" dirty="0" smtClean="0">
                <a:latin typeface="+mj-lt"/>
              </a:rPr>
              <a:t> </a:t>
            </a:r>
            <a:r>
              <a:rPr lang="it-IT" sz="1800" i="1" dirty="0" smtClean="0">
                <a:latin typeface="Symbol" panose="05050102010706020507" pitchFamily="18" charset="2"/>
              </a:rPr>
              <a:t>f</a:t>
            </a:r>
            <a:r>
              <a:rPr lang="it-IT" sz="1800" baseline="-25000" dirty="0" smtClean="0">
                <a:latin typeface="+mj-lt"/>
              </a:rPr>
              <a:t>0</a:t>
            </a:r>
            <a:r>
              <a:rPr lang="it-IT" sz="1800" dirty="0" smtClean="0">
                <a:latin typeface="+mj-lt"/>
              </a:rPr>
              <a:t> </a:t>
            </a:r>
            <a:r>
              <a:rPr lang="it-IT" sz="1800" dirty="0" err="1" smtClean="0">
                <a:latin typeface="+mj-lt"/>
              </a:rPr>
              <a:t>gives</a:t>
            </a:r>
            <a:r>
              <a:rPr lang="it-IT" sz="1800" dirty="0" smtClean="0">
                <a:latin typeface="+mj-lt"/>
              </a:rPr>
              <a:t>:</a:t>
            </a:r>
          </a:p>
          <a:p>
            <a:pPr marL="0" indent="0">
              <a:buNone/>
            </a:pPr>
            <a:endParaRPr lang="it-IT" sz="1800" dirty="0" smtClean="0">
              <a:latin typeface="+mj-lt"/>
            </a:endParaRPr>
          </a:p>
          <a:p>
            <a:pPr marL="0" indent="0">
              <a:buNone/>
            </a:pPr>
            <a:endParaRPr lang="it-IT" sz="1800" dirty="0">
              <a:latin typeface="+mj-lt"/>
            </a:endParaRPr>
          </a:p>
          <a:p>
            <a:pPr marL="0" indent="0">
              <a:buNone/>
            </a:pPr>
            <a:r>
              <a:rPr lang="it-IT" sz="1800" dirty="0" err="1" smtClean="0">
                <a:latin typeface="+mj-lt"/>
              </a:rPr>
              <a:t>If</a:t>
            </a:r>
            <a:r>
              <a:rPr lang="it-IT" sz="1800" dirty="0" smtClean="0">
                <a:latin typeface="+mj-lt"/>
              </a:rPr>
              <a:t> </a:t>
            </a:r>
            <a:r>
              <a:rPr lang="it-IT" sz="1800" dirty="0" err="1" smtClean="0">
                <a:latin typeface="+mj-lt"/>
              </a:rPr>
              <a:t>we</a:t>
            </a:r>
            <a:r>
              <a:rPr lang="it-IT" sz="1800" dirty="0" smtClean="0">
                <a:latin typeface="+mj-lt"/>
              </a:rPr>
              <a:t> use, </a:t>
            </a:r>
            <a:r>
              <a:rPr lang="it-IT" sz="1800" dirty="0" err="1" smtClean="0">
                <a:latin typeface="+mj-lt"/>
              </a:rPr>
              <a:t>instead</a:t>
            </a:r>
            <a:r>
              <a:rPr lang="it-IT" sz="1800" dirty="0" smtClean="0">
                <a:latin typeface="+mj-lt"/>
              </a:rPr>
              <a:t> of </a:t>
            </a:r>
            <a:r>
              <a:rPr lang="it-IT" sz="1800" b="1" dirty="0" smtClean="0">
                <a:latin typeface="+mj-lt"/>
              </a:rPr>
              <a:t>s</a:t>
            </a:r>
            <a:r>
              <a:rPr lang="it-IT" sz="1800" baseline="-25000" dirty="0" smtClean="0">
                <a:latin typeface="+mj-lt"/>
              </a:rPr>
              <a:t>0</a:t>
            </a:r>
            <a:r>
              <a:rPr lang="it-IT" sz="1800" dirty="0" smtClean="0">
                <a:latin typeface="+mj-lt"/>
              </a:rPr>
              <a:t> and </a:t>
            </a:r>
            <a:r>
              <a:rPr lang="it-IT" sz="1800" b="1" dirty="0" smtClean="0">
                <a:latin typeface="+mj-lt"/>
              </a:rPr>
              <a:t>s</a:t>
            </a:r>
            <a:r>
              <a:rPr lang="it-IT" sz="1800" baseline="-25000" dirty="0" smtClean="0">
                <a:latin typeface="+mj-lt"/>
              </a:rPr>
              <a:t>1</a:t>
            </a:r>
            <a:r>
              <a:rPr lang="it-IT" sz="1800" dirty="0" smtClean="0">
                <a:latin typeface="+mj-lt"/>
              </a:rPr>
              <a:t>, </a:t>
            </a:r>
            <a:r>
              <a:rPr lang="it-IT" sz="1800" dirty="0" err="1" smtClean="0">
                <a:latin typeface="+mj-lt"/>
              </a:rPr>
              <a:t>two</a:t>
            </a:r>
            <a:r>
              <a:rPr lang="it-IT" sz="1800" dirty="0" smtClean="0">
                <a:latin typeface="+mj-lt"/>
              </a:rPr>
              <a:t> </a:t>
            </a:r>
            <a:r>
              <a:rPr lang="it-IT" sz="1800" dirty="0" err="1" smtClean="0">
                <a:latin typeface="+mj-lt"/>
              </a:rPr>
              <a:t>other</a:t>
            </a:r>
            <a:r>
              <a:rPr lang="it-IT" sz="1800" dirty="0" smtClean="0">
                <a:latin typeface="+mj-lt"/>
              </a:rPr>
              <a:t> </a:t>
            </a:r>
            <a:r>
              <a:rPr lang="it-IT" sz="1800" dirty="0" err="1" smtClean="0">
                <a:latin typeface="+mj-lt"/>
              </a:rPr>
              <a:t>function</a:t>
            </a:r>
            <a:r>
              <a:rPr lang="it-IT" sz="1800" dirty="0" smtClean="0">
                <a:latin typeface="+mj-lt"/>
              </a:rPr>
              <a:t> </a:t>
            </a:r>
            <a:r>
              <a:rPr lang="it-IT" sz="1800" b="1" dirty="0" err="1" smtClean="0">
                <a:latin typeface="+mj-lt"/>
              </a:rPr>
              <a:t>s</a:t>
            </a:r>
            <a:r>
              <a:rPr lang="it-IT" sz="1800" i="1" baseline="-25000" dirty="0" err="1" smtClean="0">
                <a:latin typeface="+mj-lt"/>
              </a:rPr>
              <a:t>p</a:t>
            </a:r>
            <a:r>
              <a:rPr lang="it-IT" sz="1800" dirty="0" smtClean="0">
                <a:latin typeface="+mj-lt"/>
              </a:rPr>
              <a:t> and </a:t>
            </a:r>
            <a:r>
              <a:rPr lang="it-IT" sz="1800" b="1" dirty="0" err="1" smtClean="0">
                <a:latin typeface="+mj-lt"/>
              </a:rPr>
              <a:t>s</a:t>
            </a:r>
            <a:r>
              <a:rPr lang="it-IT" sz="1800" i="1" baseline="-25000" dirty="0" err="1" smtClean="0">
                <a:latin typeface="+mj-lt"/>
              </a:rPr>
              <a:t>q</a:t>
            </a:r>
            <a:r>
              <a:rPr lang="it-IT" sz="1800" dirty="0" smtClean="0">
                <a:latin typeface="+mj-lt"/>
              </a:rPr>
              <a:t> </a:t>
            </a:r>
            <a:r>
              <a:rPr lang="it-IT" sz="1800" dirty="0" err="1" smtClean="0">
                <a:latin typeface="+mj-lt"/>
              </a:rPr>
              <a:t>that</a:t>
            </a:r>
            <a:r>
              <a:rPr lang="it-IT" sz="1800" dirty="0" smtClean="0">
                <a:latin typeface="+mj-lt"/>
              </a:rPr>
              <a:t> are </a:t>
            </a:r>
            <a:r>
              <a:rPr lang="it-IT" sz="1800" dirty="0" err="1" smtClean="0">
                <a:latin typeface="+mj-lt"/>
              </a:rPr>
              <a:t>obtained</a:t>
            </a:r>
            <a:r>
              <a:rPr lang="it-IT" sz="1800" dirty="0" smtClean="0">
                <a:latin typeface="+mj-lt"/>
              </a:rPr>
              <a:t> </a:t>
            </a:r>
            <a:r>
              <a:rPr lang="it-IT" sz="1800" dirty="0" err="1" smtClean="0">
                <a:latin typeface="+mj-lt"/>
              </a:rPr>
              <a:t>through</a:t>
            </a:r>
            <a:r>
              <a:rPr lang="it-IT" sz="1800" dirty="0" smtClean="0">
                <a:latin typeface="+mj-lt"/>
              </a:rPr>
              <a:t> a </a:t>
            </a:r>
            <a:r>
              <a:rPr lang="it-IT" sz="1800" dirty="0" err="1" smtClean="0">
                <a:latin typeface="+mj-lt"/>
              </a:rPr>
              <a:t>rotation</a:t>
            </a:r>
            <a:r>
              <a:rPr lang="it-IT" sz="1800" dirty="0" smtClean="0">
                <a:latin typeface="+mj-lt"/>
              </a:rPr>
              <a:t> and are </a:t>
            </a:r>
            <a:r>
              <a:rPr lang="it-IT" sz="1800" dirty="0" err="1" smtClean="0">
                <a:latin typeface="+mj-lt"/>
              </a:rPr>
              <a:t>such</a:t>
            </a:r>
            <a:r>
              <a:rPr lang="it-IT" sz="1800" dirty="0" smtClean="0">
                <a:latin typeface="+mj-lt"/>
              </a:rPr>
              <a:t> </a:t>
            </a:r>
            <a:r>
              <a:rPr lang="it-IT" sz="1800" dirty="0" err="1" smtClean="0">
                <a:latin typeface="+mj-lt"/>
              </a:rPr>
              <a:t>that</a:t>
            </a:r>
            <a:r>
              <a:rPr lang="it-IT" sz="1800" dirty="0" smtClean="0">
                <a:latin typeface="+mj-lt"/>
              </a:rPr>
              <a:t> &lt;</a:t>
            </a:r>
            <a:r>
              <a:rPr lang="it-IT" sz="1800" b="1" dirty="0" err="1" smtClean="0">
                <a:latin typeface="+mj-lt"/>
              </a:rPr>
              <a:t>s</a:t>
            </a:r>
            <a:r>
              <a:rPr lang="it-IT" sz="1800" i="1" baseline="-25000" dirty="0" err="1" smtClean="0">
                <a:latin typeface="+mj-lt"/>
              </a:rPr>
              <a:t>p</a:t>
            </a:r>
            <a:r>
              <a:rPr lang="it-IT" sz="1800" dirty="0" err="1" smtClean="0">
                <a:latin typeface="+mj-lt"/>
              </a:rPr>
              <a:t>|</a:t>
            </a:r>
            <a:r>
              <a:rPr lang="it-IT" sz="1800" b="1" dirty="0" err="1" smtClean="0">
                <a:latin typeface="+mj-lt"/>
              </a:rPr>
              <a:t>s</a:t>
            </a:r>
            <a:r>
              <a:rPr lang="it-IT" sz="1800" i="1" baseline="-25000" dirty="0" err="1" smtClean="0">
                <a:latin typeface="+mj-lt"/>
              </a:rPr>
              <a:t>q</a:t>
            </a:r>
            <a:r>
              <a:rPr lang="it-IT" sz="1800" dirty="0" smtClean="0">
                <a:latin typeface="+mj-lt"/>
              </a:rPr>
              <a:t>&gt; = 0, </a:t>
            </a:r>
            <a:r>
              <a:rPr lang="it-IT" sz="1800" dirty="0" err="1" smtClean="0">
                <a:latin typeface="+mj-lt"/>
              </a:rPr>
              <a:t>we</a:t>
            </a:r>
            <a:r>
              <a:rPr lang="it-IT" sz="1800" dirty="0" smtClean="0">
                <a:latin typeface="+mj-lt"/>
              </a:rPr>
              <a:t> </a:t>
            </a:r>
            <a:r>
              <a:rPr lang="it-IT" sz="1800" dirty="0" err="1" smtClean="0">
                <a:latin typeface="+mj-lt"/>
              </a:rPr>
              <a:t>simplify</a:t>
            </a:r>
            <a:r>
              <a:rPr lang="it-IT" sz="1800" dirty="0" smtClean="0">
                <a:latin typeface="+mj-lt"/>
              </a:rPr>
              <a:t> the </a:t>
            </a:r>
            <a:r>
              <a:rPr lang="it-IT" sz="1800" dirty="0" err="1" smtClean="0">
                <a:latin typeface="+mj-lt"/>
              </a:rPr>
              <a:t>above</a:t>
            </a:r>
            <a:r>
              <a:rPr lang="it-IT" sz="1800" dirty="0" smtClean="0">
                <a:latin typeface="+mj-lt"/>
              </a:rPr>
              <a:t> </a:t>
            </a:r>
            <a:r>
              <a:rPr lang="it-IT" sz="1800" dirty="0" err="1" smtClean="0">
                <a:latin typeface="+mj-lt"/>
              </a:rPr>
              <a:t>expression</a:t>
            </a:r>
            <a:r>
              <a:rPr lang="it-IT" sz="1800" dirty="0">
                <a:latin typeface="+mj-lt"/>
              </a:rPr>
              <a:t> </a:t>
            </a:r>
            <a:r>
              <a:rPr lang="it-IT" sz="1800" dirty="0" smtClean="0">
                <a:latin typeface="+mj-lt"/>
              </a:rPr>
              <a:t>to: </a:t>
            </a:r>
            <a:endParaRPr lang="it-IT" sz="1800" dirty="0">
              <a:latin typeface="+mj-lt"/>
            </a:endParaRPr>
          </a:p>
        </p:txBody>
      </p:sp>
      <p:pic>
        <p:nvPicPr>
          <p:cNvPr id="6" name="Immagine 5" descr="Ritaglio schermat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8820" y="2204864"/>
            <a:ext cx="1963500" cy="409818"/>
          </a:xfrm>
          <a:prstGeom prst="rect">
            <a:avLst/>
          </a:prstGeom>
        </p:spPr>
      </p:pic>
      <p:pic>
        <p:nvPicPr>
          <p:cNvPr id="7" name="Immagine 6" descr="Ritaglio schermat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2780928"/>
            <a:ext cx="3816424" cy="746805"/>
          </a:xfrm>
          <a:prstGeom prst="rect">
            <a:avLst/>
          </a:prstGeom>
        </p:spPr>
      </p:pic>
      <p:pic>
        <p:nvPicPr>
          <p:cNvPr id="8" name="Immagine 7" descr="Ritaglio schermat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478943"/>
            <a:ext cx="4320480" cy="1102185"/>
          </a:xfrm>
          <a:prstGeom prst="rect">
            <a:avLst/>
          </a:prstGeom>
        </p:spPr>
      </p:pic>
      <p:pic>
        <p:nvPicPr>
          <p:cNvPr id="12" name="Immagine 11" descr="Ritaglio schermat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3808" y="5387032"/>
            <a:ext cx="3221268" cy="887373"/>
          </a:xfrm>
          <a:prstGeom prst="rect">
            <a:avLst/>
          </a:prstGeom>
        </p:spPr>
      </p:pic>
      <p:sp>
        <p:nvSpPr>
          <p:cNvPr id="10" name="CasellaDiTesto 9"/>
          <p:cNvSpPr txBox="1"/>
          <p:nvPr/>
        </p:nvSpPr>
        <p:spPr>
          <a:xfrm>
            <a:off x="7308305" y="5996171"/>
            <a:ext cx="1872208" cy="276999"/>
          </a:xfrm>
          <a:prstGeom prst="rect">
            <a:avLst/>
          </a:prstGeom>
          <a:noFill/>
        </p:spPr>
        <p:txBody>
          <a:bodyPr wrap="square" rtlCol="0">
            <a:spAutoFit/>
          </a:bodyPr>
          <a:lstStyle/>
          <a:p>
            <a:pPr algn="l">
              <a:buNone/>
            </a:pPr>
            <a:r>
              <a:rPr lang="it-IT" sz="1200" dirty="0" err="1" smtClean="0">
                <a:latin typeface="+mj-lt"/>
              </a:rPr>
              <a:t>Credits</a:t>
            </a:r>
            <a:r>
              <a:rPr lang="it-IT" sz="1200" dirty="0" smtClean="0">
                <a:latin typeface="+mj-lt"/>
              </a:rPr>
              <a:t>: A. Viceré</a:t>
            </a:r>
            <a:endParaRPr lang="it-IT" sz="1200" dirty="0">
              <a:latin typeface="+mj-lt"/>
            </a:endParaRPr>
          </a:p>
        </p:txBody>
      </p:sp>
      <p:sp>
        <p:nvSpPr>
          <p:cNvPr id="9"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131</a:t>
            </a:fld>
            <a:endParaRPr lang="en-US" dirty="0">
              <a:latin typeface="+mn-lt"/>
            </a:endParaRPr>
          </a:p>
        </p:txBody>
      </p:sp>
    </p:spTree>
    <p:extLst>
      <p:ext uri="{BB962C8B-B14F-4D97-AF65-F5344CB8AC3E}">
        <p14:creationId xmlns:p14="http://schemas.microsoft.com/office/powerpoint/2010/main" val="4123340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9632" y="476672"/>
            <a:ext cx="6400800" cy="649287"/>
          </a:xfrm>
        </p:spPr>
        <p:txBody>
          <a:bodyPr/>
          <a:lstStyle/>
          <a:p>
            <a:r>
              <a:rPr lang="es-ES" dirty="0" err="1"/>
              <a:t>Windowing</a:t>
            </a:r>
            <a:endParaRPr lang="es-ES" dirty="0"/>
          </a:p>
        </p:txBody>
      </p:sp>
      <p:sp>
        <p:nvSpPr>
          <p:cNvPr id="4" name="Rectángulo 3"/>
          <p:cNvSpPr/>
          <p:nvPr/>
        </p:nvSpPr>
        <p:spPr>
          <a:xfrm>
            <a:off x="179512" y="1086762"/>
            <a:ext cx="8784976" cy="2702278"/>
          </a:xfrm>
          <a:prstGeom prst="rect">
            <a:avLst/>
          </a:prstGeom>
        </p:spPr>
        <p:txBody>
          <a:bodyPr wrap="square">
            <a:spAutoFit/>
          </a:bodyPr>
          <a:lstStyle/>
          <a:p>
            <a:pPr marL="285750" indent="-285750" algn="l"/>
            <a:r>
              <a:rPr lang="es-ES" sz="1600" b="0" dirty="0" err="1"/>
              <a:t>Multiplication</a:t>
            </a:r>
            <a:r>
              <a:rPr lang="es-ES" sz="1600" b="0" dirty="0"/>
              <a:t> of a </a:t>
            </a:r>
            <a:r>
              <a:rPr lang="es-ES" sz="1600" b="0" dirty="0" err="1"/>
              <a:t>signal</a:t>
            </a:r>
            <a:r>
              <a:rPr lang="es-ES" sz="1600" b="0" dirty="0"/>
              <a:t> </a:t>
            </a:r>
            <a:r>
              <a:rPr lang="es-ES" sz="1600" i="1" dirty="0">
                <a:solidFill>
                  <a:schemeClr val="tx1"/>
                </a:solidFill>
              </a:rPr>
              <a:t>x</a:t>
            </a:r>
            <a:r>
              <a:rPr lang="es-ES" sz="1600" b="0" i="1" dirty="0">
                <a:solidFill>
                  <a:schemeClr val="tx1"/>
                </a:solidFill>
              </a:rPr>
              <a:t>(</a:t>
            </a:r>
            <a:r>
              <a:rPr lang="es-ES" sz="1600" i="1" dirty="0">
                <a:solidFill>
                  <a:schemeClr val="tx1"/>
                </a:solidFill>
              </a:rPr>
              <a:t>t</a:t>
            </a:r>
            <a:r>
              <a:rPr lang="es-ES" sz="1600" b="0" i="1" dirty="0">
                <a:solidFill>
                  <a:schemeClr val="tx1"/>
                </a:solidFill>
              </a:rPr>
              <a:t>)</a:t>
            </a:r>
            <a:r>
              <a:rPr lang="es-ES" sz="1600" b="0" dirty="0"/>
              <a:t> </a:t>
            </a:r>
            <a:r>
              <a:rPr lang="es-ES" sz="1600" b="0" dirty="0" err="1"/>
              <a:t>by</a:t>
            </a:r>
            <a:r>
              <a:rPr lang="es-ES" sz="1600" b="0" dirty="0"/>
              <a:t> a top-</a:t>
            </a:r>
            <a:r>
              <a:rPr lang="es-ES" sz="1600" b="0" dirty="0" err="1"/>
              <a:t>hat</a:t>
            </a:r>
            <a:r>
              <a:rPr lang="es-ES" sz="1600" b="0" dirty="0"/>
              <a:t> </a:t>
            </a:r>
            <a:r>
              <a:rPr lang="es-ES" sz="1600" b="0" dirty="0" err="1"/>
              <a:t>function</a:t>
            </a:r>
            <a:r>
              <a:rPr lang="es-ES" sz="1600" b="0" dirty="0"/>
              <a:t> </a:t>
            </a:r>
            <a:r>
              <a:rPr lang="es-ES" sz="1600" b="0" dirty="0" err="1"/>
              <a:t>is</a:t>
            </a:r>
            <a:r>
              <a:rPr lang="es-ES" sz="1600" b="0" dirty="0"/>
              <a:t> </a:t>
            </a:r>
            <a:r>
              <a:rPr lang="es-ES" sz="1600" b="0" dirty="0" err="1"/>
              <a:t>an</a:t>
            </a:r>
            <a:r>
              <a:rPr lang="es-ES" sz="1600" b="0" dirty="0"/>
              <a:t> </a:t>
            </a:r>
            <a:r>
              <a:rPr lang="es-ES" sz="1600" b="0" dirty="0" err="1"/>
              <a:t>example</a:t>
            </a:r>
            <a:r>
              <a:rPr lang="es-ES" sz="1600" b="0" dirty="0"/>
              <a:t> of </a:t>
            </a:r>
            <a:r>
              <a:rPr lang="es-ES" sz="1600" b="0" i="1" dirty="0" err="1" smtClean="0">
                <a:solidFill>
                  <a:schemeClr val="tx1"/>
                </a:solidFill>
              </a:rPr>
              <a:t>windowing</a:t>
            </a:r>
            <a:r>
              <a:rPr lang="es-ES" sz="1600" b="0" dirty="0" smtClean="0"/>
              <a:t>. </a:t>
            </a:r>
            <a:r>
              <a:rPr lang="es-ES" sz="1600" b="0" dirty="0" err="1" smtClean="0"/>
              <a:t>Windowing</a:t>
            </a:r>
            <a:r>
              <a:rPr lang="es-ES" sz="1600" b="0" dirty="0" smtClean="0"/>
              <a:t> </a:t>
            </a:r>
            <a:r>
              <a:rPr lang="es-ES" sz="1600" b="0" dirty="0" err="1"/>
              <a:t>restricts</a:t>
            </a:r>
            <a:r>
              <a:rPr lang="es-ES" sz="1600" b="0" dirty="0"/>
              <a:t> </a:t>
            </a:r>
            <a:r>
              <a:rPr lang="es-ES" sz="1600" b="0" dirty="0" err="1"/>
              <a:t>the</a:t>
            </a:r>
            <a:r>
              <a:rPr lang="es-ES" sz="1600" b="0" dirty="0"/>
              <a:t> </a:t>
            </a:r>
            <a:r>
              <a:rPr lang="es-ES" sz="1600" b="0" dirty="0" err="1"/>
              <a:t>duration</a:t>
            </a:r>
            <a:r>
              <a:rPr lang="es-ES" sz="1600" b="0" dirty="0"/>
              <a:t> of a </a:t>
            </a:r>
            <a:r>
              <a:rPr lang="es-ES" sz="1600" b="0" dirty="0" err="1"/>
              <a:t>signal</a:t>
            </a:r>
            <a:r>
              <a:rPr lang="es-ES" sz="1600" b="0" dirty="0"/>
              <a:t> </a:t>
            </a:r>
            <a:r>
              <a:rPr lang="es-ES" sz="1600" b="0" dirty="0" err="1"/>
              <a:t>to</a:t>
            </a:r>
            <a:r>
              <a:rPr lang="es-ES" sz="1600" b="0" dirty="0"/>
              <a:t> a </a:t>
            </a:r>
            <a:r>
              <a:rPr lang="es-ES" sz="1600" b="0" dirty="0" err="1"/>
              <a:t>finite</a:t>
            </a:r>
            <a:r>
              <a:rPr lang="es-ES" sz="1600" b="0" dirty="0"/>
              <a:t> </a:t>
            </a:r>
            <a:r>
              <a:rPr lang="es-ES" sz="1600" b="0" dirty="0" err="1" smtClean="0"/>
              <a:t>range</a:t>
            </a:r>
            <a:r>
              <a:rPr lang="es-ES" sz="1600" b="0" dirty="0" smtClean="0"/>
              <a:t>.</a:t>
            </a:r>
          </a:p>
          <a:p>
            <a:pPr marL="285750" indent="-285750" algn="l"/>
            <a:r>
              <a:rPr lang="es-ES" sz="1600" b="0" dirty="0" err="1" smtClean="0"/>
              <a:t>The</a:t>
            </a:r>
            <a:r>
              <a:rPr lang="es-ES" sz="1600" b="0" dirty="0" smtClean="0"/>
              <a:t> </a:t>
            </a:r>
            <a:r>
              <a:rPr lang="es-ES" sz="1600" b="0" dirty="0"/>
              <a:t>top-</a:t>
            </a:r>
            <a:r>
              <a:rPr lang="es-ES" sz="1600" b="0" dirty="0" err="1"/>
              <a:t>hat</a:t>
            </a:r>
            <a:r>
              <a:rPr lang="es-ES" sz="1600" b="0" dirty="0"/>
              <a:t> </a:t>
            </a:r>
            <a:r>
              <a:rPr lang="es-ES" sz="1600" b="0" dirty="0" err="1"/>
              <a:t>function</a:t>
            </a:r>
            <a:r>
              <a:rPr lang="es-ES" sz="1600" b="0" dirty="0"/>
              <a:t> </a:t>
            </a:r>
            <a:r>
              <a:rPr lang="es-ES" sz="1600" b="0" dirty="0" err="1"/>
              <a:t>is</a:t>
            </a:r>
            <a:r>
              <a:rPr lang="es-ES" sz="1600" b="0" dirty="0"/>
              <a:t> </a:t>
            </a:r>
            <a:r>
              <a:rPr lang="es-ES" sz="1600" b="0" dirty="0" err="1"/>
              <a:t>also</a:t>
            </a:r>
            <a:r>
              <a:rPr lang="es-ES" sz="1600" b="0" dirty="0"/>
              <a:t> </a:t>
            </a:r>
            <a:r>
              <a:rPr lang="es-ES" sz="1600" b="0" dirty="0" err="1"/>
              <a:t>called</a:t>
            </a:r>
            <a:r>
              <a:rPr lang="es-ES" sz="1600" b="0" dirty="0"/>
              <a:t> a </a:t>
            </a:r>
            <a:r>
              <a:rPr lang="es-ES" sz="1600" b="0" i="1" dirty="0">
                <a:solidFill>
                  <a:schemeClr val="tx1"/>
                </a:solidFill>
              </a:rPr>
              <a:t>rectangular </a:t>
            </a:r>
            <a:r>
              <a:rPr lang="es-ES" sz="1600" b="0" i="1" dirty="0" err="1">
                <a:solidFill>
                  <a:schemeClr val="tx1"/>
                </a:solidFill>
              </a:rPr>
              <a:t>window</a:t>
            </a:r>
            <a:r>
              <a:rPr lang="es-ES" sz="1600" b="0" i="1" dirty="0">
                <a:solidFill>
                  <a:schemeClr val="tx1"/>
                </a:solidFill>
              </a:rPr>
              <a:t> </a:t>
            </a:r>
            <a:r>
              <a:rPr lang="es-ES" sz="1600" b="0" dirty="0" err="1"/>
              <a:t>because</a:t>
            </a:r>
            <a:r>
              <a:rPr lang="es-ES" sz="1600" b="0" dirty="0"/>
              <a:t> of </a:t>
            </a:r>
            <a:r>
              <a:rPr lang="es-ES" sz="1600" b="0" dirty="0" err="1"/>
              <a:t>its</a:t>
            </a:r>
            <a:r>
              <a:rPr lang="es-ES" sz="1600" b="0" dirty="0"/>
              <a:t> </a:t>
            </a:r>
            <a:r>
              <a:rPr lang="es-ES" sz="1600" b="0" dirty="0" err="1"/>
              <a:t>obvious</a:t>
            </a:r>
            <a:r>
              <a:rPr lang="es-ES" sz="1600" b="0" dirty="0"/>
              <a:t> </a:t>
            </a:r>
            <a:r>
              <a:rPr lang="es-ES" sz="1600" b="0" dirty="0" smtClean="0"/>
              <a:t>rectangular </a:t>
            </a:r>
            <a:r>
              <a:rPr lang="es-ES" sz="1600" b="0" dirty="0" err="1" smtClean="0"/>
              <a:t>shape</a:t>
            </a:r>
            <a:r>
              <a:rPr lang="es-ES" sz="1600" b="0" dirty="0" smtClean="0"/>
              <a:t>.</a:t>
            </a:r>
          </a:p>
          <a:p>
            <a:pPr marL="285750" indent="-285750" algn="l"/>
            <a:r>
              <a:rPr lang="es-ES" sz="1600" b="0" i="1" dirty="0" err="1" smtClean="0">
                <a:solidFill>
                  <a:schemeClr val="tx1"/>
                </a:solidFill>
              </a:rPr>
              <a:t>Tapered</a:t>
            </a:r>
            <a:r>
              <a:rPr lang="es-ES" sz="1600" b="0" i="1" dirty="0" smtClean="0">
                <a:solidFill>
                  <a:schemeClr val="tx1"/>
                </a:solidFill>
              </a:rPr>
              <a:t> </a:t>
            </a:r>
            <a:r>
              <a:rPr lang="es-ES" sz="1600" b="0" i="1" dirty="0" err="1">
                <a:solidFill>
                  <a:schemeClr val="tx1"/>
                </a:solidFill>
              </a:rPr>
              <a:t>windows</a:t>
            </a:r>
            <a:r>
              <a:rPr lang="es-ES" sz="1600" b="0" dirty="0"/>
              <a:t>, </a:t>
            </a:r>
            <a:r>
              <a:rPr lang="es-ES" sz="1600" b="0" dirty="0" err="1"/>
              <a:t>which</a:t>
            </a:r>
            <a:r>
              <a:rPr lang="es-ES" sz="1600" b="0" dirty="0"/>
              <a:t> </a:t>
            </a:r>
            <a:r>
              <a:rPr lang="es-ES" sz="1600" b="0" dirty="0" err="1"/>
              <a:t>go</a:t>
            </a:r>
            <a:r>
              <a:rPr lang="es-ES" sz="1600" b="0" dirty="0"/>
              <a:t> </a:t>
            </a:r>
            <a:r>
              <a:rPr lang="es-ES" sz="1600" b="0" dirty="0" err="1"/>
              <a:t>smoothly</a:t>
            </a:r>
            <a:r>
              <a:rPr lang="es-ES" sz="1600" b="0" dirty="0"/>
              <a:t> </a:t>
            </a:r>
            <a:r>
              <a:rPr lang="es-ES" sz="1600" b="0" dirty="0" err="1"/>
              <a:t>to</a:t>
            </a:r>
            <a:r>
              <a:rPr lang="es-ES" sz="1600" b="0" dirty="0"/>
              <a:t> </a:t>
            </a:r>
            <a:r>
              <a:rPr lang="es-ES" sz="1600" b="0" dirty="0" err="1"/>
              <a:t>zero</a:t>
            </a:r>
            <a:r>
              <a:rPr lang="es-ES" sz="1600" b="0" dirty="0"/>
              <a:t> at </a:t>
            </a:r>
            <a:r>
              <a:rPr lang="es-ES" sz="1600" b="0" dirty="0" err="1"/>
              <a:t>both</a:t>
            </a:r>
            <a:r>
              <a:rPr lang="es-ES" sz="1600" b="0" dirty="0"/>
              <a:t> </a:t>
            </a:r>
            <a:r>
              <a:rPr lang="es-ES" sz="1600" b="0" dirty="0" err="1"/>
              <a:t>the</a:t>
            </a:r>
            <a:r>
              <a:rPr lang="es-ES" sz="1600" b="0" dirty="0"/>
              <a:t> </a:t>
            </a:r>
            <a:r>
              <a:rPr lang="es-ES" sz="1600" b="0" dirty="0" err="1"/>
              <a:t>beginning</a:t>
            </a:r>
            <a:r>
              <a:rPr lang="es-ES" sz="1600" b="0" dirty="0"/>
              <a:t> and </a:t>
            </a:r>
            <a:r>
              <a:rPr lang="es-ES" sz="1600" b="0" dirty="0" err="1"/>
              <a:t>end</a:t>
            </a:r>
            <a:r>
              <a:rPr lang="es-ES" sz="1600" b="0" dirty="0"/>
              <a:t> of </a:t>
            </a:r>
            <a:r>
              <a:rPr lang="es-ES" sz="1600" b="0" dirty="0" err="1" smtClean="0"/>
              <a:t>the</a:t>
            </a:r>
            <a:r>
              <a:rPr lang="es-ES" sz="1600" b="0" dirty="0"/>
              <a:t> </a:t>
            </a:r>
            <a:r>
              <a:rPr lang="es-ES" sz="1600" b="0" dirty="0" err="1" smtClean="0"/>
              <a:t>window</a:t>
            </a:r>
            <a:r>
              <a:rPr lang="es-ES" sz="1600" b="0" dirty="0"/>
              <a:t>, are </a:t>
            </a:r>
            <a:r>
              <a:rPr lang="es-ES" sz="1600" b="0" dirty="0" err="1"/>
              <a:t>useful</a:t>
            </a:r>
            <a:r>
              <a:rPr lang="es-ES" sz="1600" b="0" dirty="0"/>
              <a:t> </a:t>
            </a:r>
            <a:r>
              <a:rPr lang="es-ES" sz="1600" b="0" dirty="0" err="1"/>
              <a:t>because</a:t>
            </a:r>
            <a:r>
              <a:rPr lang="es-ES" sz="1600" b="0" dirty="0"/>
              <a:t> </a:t>
            </a:r>
            <a:r>
              <a:rPr lang="es-ES" sz="1600" b="0" dirty="0" err="1"/>
              <a:t>they</a:t>
            </a:r>
            <a:r>
              <a:rPr lang="es-ES" sz="1600" b="0" dirty="0"/>
              <a:t> </a:t>
            </a:r>
            <a:r>
              <a:rPr lang="es-ES" sz="1600" b="0" dirty="0" err="1"/>
              <a:t>help</a:t>
            </a:r>
            <a:r>
              <a:rPr lang="es-ES" sz="1600" b="0" dirty="0"/>
              <a:t> </a:t>
            </a:r>
            <a:r>
              <a:rPr lang="es-ES" sz="1600" b="0" dirty="0" err="1"/>
              <a:t>suppress</a:t>
            </a:r>
            <a:r>
              <a:rPr lang="es-ES" sz="1600" b="0" dirty="0"/>
              <a:t> </a:t>
            </a:r>
            <a:r>
              <a:rPr lang="es-ES" sz="1600" b="0" i="1" dirty="0" err="1">
                <a:solidFill>
                  <a:schemeClr val="tx1"/>
                </a:solidFill>
              </a:rPr>
              <a:t>leakage</a:t>
            </a:r>
            <a:r>
              <a:rPr lang="es-ES" sz="1600" b="0" i="1" dirty="0">
                <a:solidFill>
                  <a:schemeClr val="tx1"/>
                </a:solidFill>
              </a:rPr>
              <a:t> of </a:t>
            </a:r>
            <a:r>
              <a:rPr lang="es-ES" sz="1600" b="0" i="1" dirty="0" err="1">
                <a:solidFill>
                  <a:schemeClr val="tx1"/>
                </a:solidFill>
              </a:rPr>
              <a:t>power</a:t>
            </a:r>
            <a:r>
              <a:rPr lang="es-ES" sz="1600" b="0" i="1" dirty="0">
                <a:solidFill>
                  <a:schemeClr val="tx1"/>
                </a:solidFill>
              </a:rPr>
              <a:t> </a:t>
            </a:r>
            <a:r>
              <a:rPr lang="es-ES" sz="1600" b="0" dirty="0" err="1"/>
              <a:t>into</a:t>
            </a:r>
            <a:r>
              <a:rPr lang="es-ES" sz="1600" b="0" dirty="0"/>
              <a:t> </a:t>
            </a:r>
            <a:r>
              <a:rPr lang="es-ES" sz="1600" b="0" dirty="0" err="1" smtClean="0"/>
              <a:t>neighboring</a:t>
            </a:r>
            <a:r>
              <a:rPr lang="es-ES" sz="1600" b="0" dirty="0"/>
              <a:t> </a:t>
            </a:r>
            <a:r>
              <a:rPr lang="es-ES" sz="1600" b="0" dirty="0" err="1" smtClean="0"/>
              <a:t>frequency</a:t>
            </a:r>
            <a:r>
              <a:rPr lang="es-ES" sz="1600" b="0" dirty="0" smtClean="0"/>
              <a:t> </a:t>
            </a:r>
            <a:r>
              <a:rPr lang="es-ES" sz="1600" b="0" dirty="0" err="1" smtClean="0"/>
              <a:t>bins</a:t>
            </a:r>
            <a:r>
              <a:rPr lang="es-ES" sz="1600" b="0" dirty="0" smtClean="0"/>
              <a:t>.</a:t>
            </a:r>
          </a:p>
          <a:p>
            <a:pPr marL="285750" indent="-285750" algn="l"/>
            <a:r>
              <a:rPr lang="es-ES" sz="1600" b="0" dirty="0" err="1" smtClean="0"/>
              <a:t>This</a:t>
            </a:r>
            <a:r>
              <a:rPr lang="es-ES" sz="1600" b="0" dirty="0" smtClean="0"/>
              <a:t> </a:t>
            </a:r>
            <a:r>
              <a:rPr lang="es-ES" sz="1600" b="0" dirty="0" err="1"/>
              <a:t>leakage</a:t>
            </a:r>
            <a:r>
              <a:rPr lang="es-ES" sz="1600" b="0" dirty="0"/>
              <a:t> </a:t>
            </a:r>
            <a:r>
              <a:rPr lang="es-ES" sz="1600" b="0" dirty="0" err="1"/>
              <a:t>is</a:t>
            </a:r>
            <a:r>
              <a:rPr lang="es-ES" sz="1600" b="0" dirty="0"/>
              <a:t> </a:t>
            </a:r>
            <a:r>
              <a:rPr lang="es-ES" sz="1600" b="0" dirty="0" err="1"/>
              <a:t>basically</a:t>
            </a:r>
            <a:r>
              <a:rPr lang="es-ES" sz="1600" b="0" dirty="0"/>
              <a:t> </a:t>
            </a:r>
            <a:r>
              <a:rPr lang="es-ES" sz="1600" b="0" dirty="0" err="1"/>
              <a:t>due</a:t>
            </a:r>
            <a:r>
              <a:rPr lang="es-ES" sz="1600" b="0" dirty="0"/>
              <a:t> </a:t>
            </a:r>
            <a:r>
              <a:rPr lang="es-ES" sz="1600" b="0" dirty="0" err="1"/>
              <a:t>to</a:t>
            </a:r>
            <a:r>
              <a:rPr lang="es-ES" sz="1600" b="0" dirty="0"/>
              <a:t> </a:t>
            </a:r>
            <a:r>
              <a:rPr lang="es-ES" sz="1600" b="0" dirty="0" err="1"/>
              <a:t>the</a:t>
            </a:r>
            <a:r>
              <a:rPr lang="es-ES" sz="1600" b="0" dirty="0"/>
              <a:t> </a:t>
            </a:r>
            <a:r>
              <a:rPr lang="es-ES" sz="1600" b="0" dirty="0" err="1"/>
              <a:t>sinc-function</a:t>
            </a:r>
            <a:r>
              <a:rPr lang="es-ES" sz="1600" b="0" dirty="0"/>
              <a:t> </a:t>
            </a:r>
            <a:r>
              <a:rPr lang="es-ES" sz="1600" b="0" dirty="0" err="1"/>
              <a:t>shape</a:t>
            </a:r>
            <a:r>
              <a:rPr lang="es-ES" sz="1600" b="0" dirty="0"/>
              <a:t> of </a:t>
            </a:r>
            <a:r>
              <a:rPr lang="es-ES" sz="1600" b="0" dirty="0" err="1"/>
              <a:t>the</a:t>
            </a:r>
            <a:r>
              <a:rPr lang="es-ES" sz="1600" b="0" dirty="0"/>
              <a:t> Fourier </a:t>
            </a:r>
            <a:r>
              <a:rPr lang="es-ES" sz="1600" b="0" dirty="0" err="1"/>
              <a:t>transform</a:t>
            </a:r>
            <a:r>
              <a:rPr lang="es-ES" sz="1600" b="0" dirty="0"/>
              <a:t> of </a:t>
            </a:r>
            <a:r>
              <a:rPr lang="es-ES" sz="1600" b="0" dirty="0" err="1" smtClean="0"/>
              <a:t>the</a:t>
            </a:r>
            <a:r>
              <a:rPr lang="es-ES" sz="1600" b="0" dirty="0"/>
              <a:t> </a:t>
            </a:r>
            <a:r>
              <a:rPr lang="es-ES" sz="1600" b="0" dirty="0" smtClean="0"/>
              <a:t>rectangular </a:t>
            </a:r>
            <a:r>
              <a:rPr lang="es-ES" sz="1600" b="0" dirty="0" err="1"/>
              <a:t>window</a:t>
            </a:r>
            <a:r>
              <a:rPr lang="es-ES" sz="1600" b="0" dirty="0"/>
              <a:t>, </a:t>
            </a:r>
            <a:r>
              <a:rPr lang="es-ES" sz="1600" b="0" dirty="0" err="1"/>
              <a:t>which</a:t>
            </a:r>
            <a:r>
              <a:rPr lang="es-ES" sz="1600" b="0" dirty="0"/>
              <a:t> has non-</a:t>
            </a:r>
            <a:r>
              <a:rPr lang="es-ES" sz="1600" b="0" dirty="0" err="1"/>
              <a:t>negligible</a:t>
            </a:r>
            <a:r>
              <a:rPr lang="es-ES" sz="1600" b="0" dirty="0"/>
              <a:t> </a:t>
            </a:r>
            <a:r>
              <a:rPr lang="es-ES" sz="1600" b="0" dirty="0" err="1"/>
              <a:t>support</a:t>
            </a:r>
            <a:r>
              <a:rPr lang="es-ES" sz="1600" b="0" dirty="0"/>
              <a:t> at </a:t>
            </a:r>
            <a:r>
              <a:rPr lang="es-ES" sz="1600" b="0" dirty="0" err="1"/>
              <a:t>high</a:t>
            </a:r>
            <a:r>
              <a:rPr lang="es-ES" sz="1600" b="0" dirty="0"/>
              <a:t> </a:t>
            </a:r>
            <a:r>
              <a:rPr lang="es-ES" sz="1600" b="0" dirty="0" err="1"/>
              <a:t>frequencies</a:t>
            </a:r>
            <a:r>
              <a:rPr lang="es-ES" sz="1600" b="0" dirty="0"/>
              <a:t> </a:t>
            </a:r>
            <a:r>
              <a:rPr lang="es-ES" sz="1600" b="0" dirty="0" err="1"/>
              <a:t>because</a:t>
            </a:r>
            <a:r>
              <a:rPr lang="es-ES" sz="1600" b="0" dirty="0"/>
              <a:t> </a:t>
            </a:r>
            <a:r>
              <a:rPr lang="es-ES" sz="1600" b="0" dirty="0" smtClean="0"/>
              <a:t>of </a:t>
            </a:r>
            <a:r>
              <a:rPr lang="es-ES" sz="1600" b="0" dirty="0" err="1" smtClean="0"/>
              <a:t>the</a:t>
            </a:r>
            <a:r>
              <a:rPr lang="es-ES" sz="1600" b="0" dirty="0" smtClean="0"/>
              <a:t> </a:t>
            </a:r>
            <a:r>
              <a:rPr lang="es-ES" sz="1600" b="0" dirty="0" err="1"/>
              <a:t>rapid</a:t>
            </a:r>
            <a:r>
              <a:rPr lang="es-ES" sz="1600" b="0" dirty="0"/>
              <a:t> </a:t>
            </a:r>
            <a:r>
              <a:rPr lang="es-ES" sz="1600" b="0" dirty="0" err="1"/>
              <a:t>turn-on</a:t>
            </a:r>
            <a:r>
              <a:rPr lang="es-ES" sz="1600" b="0" dirty="0"/>
              <a:t> and </a:t>
            </a:r>
            <a:r>
              <a:rPr lang="es-ES" sz="1600" b="0" dirty="0" err="1"/>
              <a:t>turn</a:t>
            </a:r>
            <a:r>
              <a:rPr lang="es-ES" sz="1600" b="0" dirty="0"/>
              <a:t>-off of </a:t>
            </a:r>
            <a:r>
              <a:rPr lang="es-ES" sz="1600" b="0" dirty="0" err="1"/>
              <a:t>the</a:t>
            </a:r>
            <a:r>
              <a:rPr lang="es-ES" sz="1600" b="0" dirty="0"/>
              <a:t> rectangular </a:t>
            </a:r>
            <a:r>
              <a:rPr lang="es-ES" sz="1600" b="0" dirty="0" err="1"/>
              <a:t>window</a:t>
            </a:r>
            <a:r>
              <a:rPr lang="es-ES" sz="1600" b="0" dirty="0"/>
              <a:t> in </a:t>
            </a:r>
            <a:r>
              <a:rPr lang="es-ES" sz="1600" b="0" dirty="0" err="1"/>
              <a:t>the</a:t>
            </a:r>
            <a:r>
              <a:rPr lang="es-ES" sz="1600" b="0" dirty="0"/>
              <a:t> time </a:t>
            </a:r>
            <a:r>
              <a:rPr lang="es-ES" sz="1600" b="0" dirty="0" err="1"/>
              <a:t>domain</a:t>
            </a:r>
            <a:r>
              <a:rPr lang="es-ES" sz="1600" b="0" dirty="0"/>
              <a:t>. </a:t>
            </a:r>
            <a:r>
              <a:rPr lang="es-ES" sz="1600" b="0" dirty="0" err="1"/>
              <a:t>If</a:t>
            </a:r>
            <a:r>
              <a:rPr lang="es-ES" sz="1600" b="0" dirty="0"/>
              <a:t> </a:t>
            </a:r>
            <a:r>
              <a:rPr lang="es-ES" sz="1600" b="0" dirty="0" err="1" smtClean="0"/>
              <a:t>the</a:t>
            </a:r>
            <a:r>
              <a:rPr lang="es-ES" sz="1600" b="0" dirty="0"/>
              <a:t> </a:t>
            </a:r>
            <a:r>
              <a:rPr lang="es-ES" sz="1600" b="0" dirty="0" err="1" smtClean="0"/>
              <a:t>frequency</a:t>
            </a:r>
            <a:r>
              <a:rPr lang="es-ES" sz="1600" b="0" dirty="0" smtClean="0"/>
              <a:t> </a:t>
            </a:r>
            <a:r>
              <a:rPr lang="es-ES" sz="1600" b="0" dirty="0"/>
              <a:t>of a </a:t>
            </a:r>
            <a:r>
              <a:rPr lang="es-ES" sz="1600" b="0" dirty="0" err="1"/>
              <a:t>periodic</a:t>
            </a:r>
            <a:r>
              <a:rPr lang="es-ES" sz="1600" b="0" dirty="0"/>
              <a:t> </a:t>
            </a:r>
            <a:r>
              <a:rPr lang="es-ES" sz="1600" b="0" dirty="0" err="1"/>
              <a:t>signal</a:t>
            </a:r>
            <a:r>
              <a:rPr lang="es-ES" sz="1600" b="0" dirty="0"/>
              <a:t> </a:t>
            </a:r>
            <a:r>
              <a:rPr lang="es-ES" sz="1600" b="0" dirty="0" err="1"/>
              <a:t>does</a:t>
            </a:r>
            <a:r>
              <a:rPr lang="es-ES" sz="1600" b="0" dirty="0"/>
              <a:t> </a:t>
            </a:r>
            <a:r>
              <a:rPr lang="es-ES" sz="1600" b="0" dirty="0" err="1"/>
              <a:t>not</a:t>
            </a:r>
            <a:r>
              <a:rPr lang="es-ES" sz="1600" b="0" dirty="0"/>
              <a:t> lie at </a:t>
            </a:r>
            <a:r>
              <a:rPr lang="es-ES" sz="1600" b="0" dirty="0" err="1"/>
              <a:t>the</a:t>
            </a:r>
            <a:r>
              <a:rPr lang="es-ES" sz="1600" b="0" dirty="0"/>
              <a:t> </a:t>
            </a:r>
            <a:r>
              <a:rPr lang="es-ES" sz="1600" b="0" dirty="0" err="1"/>
              <a:t>one</a:t>
            </a:r>
            <a:r>
              <a:rPr lang="es-ES" sz="1600" b="0" dirty="0"/>
              <a:t> of </a:t>
            </a:r>
            <a:r>
              <a:rPr lang="es-ES" sz="1600" b="0" dirty="0" err="1"/>
              <a:t>the</a:t>
            </a:r>
            <a:r>
              <a:rPr lang="es-ES" sz="1600" b="0" dirty="0"/>
              <a:t> </a:t>
            </a:r>
            <a:r>
              <a:rPr lang="es-ES" sz="1600" b="0" dirty="0" err="1"/>
              <a:t>discrete</a:t>
            </a:r>
            <a:r>
              <a:rPr lang="es-ES" sz="1600" b="0" dirty="0"/>
              <a:t> </a:t>
            </a:r>
            <a:r>
              <a:rPr lang="es-ES" sz="1600" b="0" dirty="0" err="1"/>
              <a:t>frequencies</a:t>
            </a:r>
            <a:r>
              <a:rPr lang="es-ES" sz="1600" b="0" dirty="0"/>
              <a:t> </a:t>
            </a:r>
            <a:r>
              <a:rPr lang="es-ES" sz="1600" i="1" dirty="0" err="1">
                <a:solidFill>
                  <a:schemeClr val="tx1"/>
                </a:solidFill>
              </a:rPr>
              <a:t>f</a:t>
            </a:r>
            <a:r>
              <a:rPr lang="es-ES" sz="1600" i="1" baseline="-25000" dirty="0" err="1">
                <a:solidFill>
                  <a:schemeClr val="tx1"/>
                </a:solidFill>
              </a:rPr>
              <a:t>k</a:t>
            </a:r>
            <a:r>
              <a:rPr lang="es-ES" sz="1600" b="0" dirty="0" smtClean="0"/>
              <a:t>, </a:t>
            </a:r>
            <a:r>
              <a:rPr lang="es-ES" sz="1600" b="0" dirty="0" err="1" smtClean="0"/>
              <a:t>convolution</a:t>
            </a:r>
            <a:r>
              <a:rPr lang="es-ES" sz="1600" b="0" dirty="0" smtClean="0"/>
              <a:t> </a:t>
            </a:r>
            <a:r>
              <a:rPr lang="es-ES" sz="1600" b="0" dirty="0" err="1"/>
              <a:t>with</a:t>
            </a:r>
            <a:r>
              <a:rPr lang="es-ES" sz="1600" b="0" dirty="0"/>
              <a:t> </a:t>
            </a:r>
            <a:r>
              <a:rPr lang="es-ES" sz="1600" b="0" dirty="0" err="1"/>
              <a:t>the</a:t>
            </a:r>
            <a:r>
              <a:rPr lang="es-ES" sz="1600" b="0" dirty="0"/>
              <a:t> </a:t>
            </a:r>
            <a:r>
              <a:rPr lang="es-ES" sz="1600" b="0" dirty="0" err="1"/>
              <a:t>sinc</a:t>
            </a:r>
            <a:r>
              <a:rPr lang="es-ES" sz="1600" b="0" dirty="0"/>
              <a:t> </a:t>
            </a:r>
            <a:r>
              <a:rPr lang="es-ES" sz="1600" b="0" dirty="0" err="1"/>
              <a:t>function</a:t>
            </a:r>
            <a:r>
              <a:rPr lang="es-ES" sz="1600" b="0" dirty="0"/>
              <a:t> in </a:t>
            </a:r>
            <a:r>
              <a:rPr lang="es-ES" sz="1600" b="0" dirty="0" err="1"/>
              <a:t>the</a:t>
            </a:r>
            <a:r>
              <a:rPr lang="es-ES" sz="1600" b="0" dirty="0"/>
              <a:t> </a:t>
            </a:r>
            <a:r>
              <a:rPr lang="es-ES" sz="1600" b="0" dirty="0" err="1"/>
              <a:t>frequency</a:t>
            </a:r>
            <a:r>
              <a:rPr lang="es-ES" sz="1600" b="0" dirty="0"/>
              <a:t> </a:t>
            </a:r>
            <a:r>
              <a:rPr lang="es-ES" sz="1600" b="0" dirty="0" err="1"/>
              <a:t>domain</a:t>
            </a:r>
            <a:r>
              <a:rPr lang="es-ES" sz="1600" b="0" dirty="0"/>
              <a:t> </a:t>
            </a:r>
            <a:r>
              <a:rPr lang="es-ES" sz="1600" b="0" dirty="0" err="1"/>
              <a:t>will</a:t>
            </a:r>
            <a:r>
              <a:rPr lang="es-ES" sz="1600" b="0" dirty="0"/>
              <a:t> spread </a:t>
            </a:r>
            <a:r>
              <a:rPr lang="es-ES" sz="1600" b="0" dirty="0" err="1"/>
              <a:t>the</a:t>
            </a:r>
            <a:r>
              <a:rPr lang="es-ES" sz="1600" b="0" dirty="0"/>
              <a:t> </a:t>
            </a:r>
            <a:r>
              <a:rPr lang="es-ES" sz="1600" b="0" dirty="0" err="1"/>
              <a:t>power</a:t>
            </a:r>
            <a:r>
              <a:rPr lang="es-ES" sz="1600" b="0" dirty="0"/>
              <a:t> </a:t>
            </a:r>
            <a:r>
              <a:rPr lang="es-ES" sz="1600" b="0" dirty="0" err="1" smtClean="0"/>
              <a:t>to</a:t>
            </a:r>
            <a:r>
              <a:rPr lang="es-ES" sz="1600" b="0" dirty="0"/>
              <a:t> </a:t>
            </a:r>
            <a:r>
              <a:rPr lang="es-ES" sz="1600" b="0" dirty="0" err="1" smtClean="0"/>
              <a:t>neighboring</a:t>
            </a:r>
            <a:r>
              <a:rPr lang="es-ES" sz="1600" b="0" dirty="0" smtClean="0"/>
              <a:t> </a:t>
            </a:r>
            <a:r>
              <a:rPr lang="es-ES" sz="1600" b="0" dirty="0" err="1"/>
              <a:t>frequency</a:t>
            </a:r>
            <a:r>
              <a:rPr lang="es-ES" sz="1600" b="0" dirty="0"/>
              <a:t> </a:t>
            </a:r>
            <a:r>
              <a:rPr lang="es-ES" sz="1600" b="0" dirty="0" err="1"/>
              <a:t>bins</a:t>
            </a:r>
            <a:r>
              <a:rPr lang="es-ES" sz="1600" b="0" dirty="0"/>
              <a:t>.</a:t>
            </a:r>
            <a:endParaRPr lang="es-ES" sz="1600" dirty="0"/>
          </a:p>
        </p:txBody>
      </p:sp>
      <p:pic>
        <p:nvPicPr>
          <p:cNvPr id="5" name="Imagen 4"/>
          <p:cNvPicPr>
            <a:picLocks noChangeAspect="1"/>
          </p:cNvPicPr>
          <p:nvPr/>
        </p:nvPicPr>
        <p:blipFill>
          <a:blip r:embed="rId2"/>
          <a:stretch>
            <a:fillRect/>
          </a:stretch>
        </p:blipFill>
        <p:spPr>
          <a:xfrm>
            <a:off x="755576" y="3933056"/>
            <a:ext cx="7920880" cy="2611159"/>
          </a:xfrm>
          <a:prstGeom prst="rect">
            <a:avLst/>
          </a:prstGeom>
        </p:spPr>
      </p:pic>
      <p:sp>
        <p:nvSpPr>
          <p:cNvPr id="6"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132</a:t>
            </a:fld>
            <a:endParaRPr lang="en-US" dirty="0">
              <a:latin typeface="+mn-lt"/>
            </a:endParaRPr>
          </a:p>
        </p:txBody>
      </p:sp>
    </p:spTree>
    <p:extLst>
      <p:ext uri="{BB962C8B-B14F-4D97-AF65-F5344CB8AC3E}">
        <p14:creationId xmlns:p14="http://schemas.microsoft.com/office/powerpoint/2010/main" val="3174826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0213" y="116632"/>
            <a:ext cx="6400800" cy="649287"/>
          </a:xfrm>
        </p:spPr>
        <p:txBody>
          <a:bodyPr/>
          <a:lstStyle/>
          <a:p>
            <a:r>
              <a:rPr lang="es-ES" dirty="0" smtClean="0"/>
              <a:t>Wiener </a:t>
            </a:r>
            <a:r>
              <a:rPr lang="es-ES" dirty="0" err="1"/>
              <a:t>filtering</a:t>
            </a:r>
            <a:endParaRPr lang="es-ES" dirty="0"/>
          </a:p>
        </p:txBody>
      </p:sp>
      <p:sp>
        <p:nvSpPr>
          <p:cNvPr id="4" name="Marcador de pie de página 3"/>
          <p:cNvSpPr>
            <a:spLocks noGrp="1"/>
          </p:cNvSpPr>
          <p:nvPr>
            <p:ph type="ftr" sz="quarter" idx="10"/>
          </p:nvPr>
        </p:nvSpPr>
        <p:spPr/>
        <p:txBody>
          <a:bodyPr/>
          <a:lstStyle/>
          <a:p>
            <a:pPr>
              <a:defRPr/>
            </a:pPr>
            <a:fld id="{E4A11F59-7826-2C43-A9EE-AACDB2B37F7E}" type="slidenum">
              <a:rPr lang="de-DE" smtClean="0"/>
              <a:pPr>
                <a:defRPr/>
              </a:pPr>
              <a:t>133</a:t>
            </a:fld>
            <a:endParaRPr lang="de-DE"/>
          </a:p>
        </p:txBody>
      </p:sp>
      <p:pic>
        <p:nvPicPr>
          <p:cNvPr id="5" name="Imagen 4"/>
          <p:cNvPicPr>
            <a:picLocks noChangeAspect="1"/>
          </p:cNvPicPr>
          <p:nvPr/>
        </p:nvPicPr>
        <p:blipFill>
          <a:blip r:embed="rId2"/>
          <a:stretch>
            <a:fillRect/>
          </a:stretch>
        </p:blipFill>
        <p:spPr>
          <a:xfrm>
            <a:off x="307059" y="836712"/>
            <a:ext cx="8441406" cy="5502798"/>
          </a:xfrm>
          <a:prstGeom prst="rect">
            <a:avLst/>
          </a:prstGeom>
        </p:spPr>
      </p:pic>
      <p:sp>
        <p:nvSpPr>
          <p:cNvPr id="3" name="CuadroTexto 2"/>
          <p:cNvSpPr txBox="1"/>
          <p:nvPr/>
        </p:nvSpPr>
        <p:spPr>
          <a:xfrm>
            <a:off x="3563888" y="4685074"/>
            <a:ext cx="2376264" cy="400110"/>
          </a:xfrm>
          <a:prstGeom prst="rect">
            <a:avLst/>
          </a:prstGeom>
          <a:solidFill>
            <a:schemeClr val="bg1"/>
          </a:solidFill>
        </p:spPr>
        <p:txBody>
          <a:bodyPr wrap="square" rtlCol="0">
            <a:spAutoFit/>
          </a:bodyPr>
          <a:lstStyle/>
          <a:p>
            <a:pPr algn="l">
              <a:buNone/>
            </a:pPr>
            <a:r>
              <a:rPr lang="es-ES" sz="2000" b="0" dirty="0" err="1">
                <a:solidFill>
                  <a:schemeClr val="tx1"/>
                </a:solidFill>
              </a:rPr>
              <a:t>i</a:t>
            </a:r>
            <a:r>
              <a:rPr lang="es-ES" sz="2000" b="0" dirty="0" err="1" smtClean="0">
                <a:solidFill>
                  <a:schemeClr val="tx1"/>
                </a:solidFill>
              </a:rPr>
              <a:t>s</a:t>
            </a:r>
            <a:r>
              <a:rPr lang="es-ES" sz="2000" b="0" dirty="0" smtClean="0">
                <a:solidFill>
                  <a:schemeClr val="tx1"/>
                </a:solidFill>
              </a:rPr>
              <a:t> :</a:t>
            </a:r>
            <a:endParaRPr lang="es-ES" sz="2000" b="0" dirty="0">
              <a:solidFill>
                <a:schemeClr val="tx1"/>
              </a:solidFill>
            </a:endParaRPr>
          </a:p>
        </p:txBody>
      </p:sp>
      <p:sp>
        <p:nvSpPr>
          <p:cNvPr id="6" name="Rectángulo 5"/>
          <p:cNvSpPr/>
          <p:nvPr/>
        </p:nvSpPr>
        <p:spPr>
          <a:xfrm>
            <a:off x="467544" y="6197242"/>
            <a:ext cx="8208912" cy="400110"/>
          </a:xfrm>
          <a:prstGeom prst="rect">
            <a:avLst/>
          </a:prstGeom>
        </p:spPr>
        <p:txBody>
          <a:bodyPr wrap="square">
            <a:spAutoFit/>
          </a:bodyPr>
          <a:lstStyle/>
          <a:p>
            <a:pPr algn="l">
              <a:buNone/>
            </a:pPr>
            <a:r>
              <a:rPr lang="es-ES" sz="2000" b="0" dirty="0" smtClean="0"/>
              <a:t>Wiener </a:t>
            </a:r>
            <a:r>
              <a:rPr lang="es-ES" sz="2000" b="0" dirty="0" err="1" smtClean="0"/>
              <a:t>filter</a:t>
            </a:r>
            <a:r>
              <a:rPr lang="es-ES" sz="2000" b="0" dirty="0" smtClean="0"/>
              <a:t> </a:t>
            </a:r>
            <a:r>
              <a:rPr lang="es-ES" sz="2000" b="0" dirty="0" err="1" smtClean="0"/>
              <a:t>is</a:t>
            </a:r>
            <a:r>
              <a:rPr lang="es-ES" sz="2000" b="0" dirty="0" smtClean="0"/>
              <a:t> </a:t>
            </a:r>
            <a:r>
              <a:rPr lang="es-ES" sz="2000" b="0" dirty="0" err="1" smtClean="0"/>
              <a:t>the</a:t>
            </a:r>
            <a:r>
              <a:rPr lang="es-ES" sz="2000" b="0" dirty="0" smtClean="0"/>
              <a:t> </a:t>
            </a:r>
            <a:r>
              <a:rPr lang="es-ES" sz="2000" b="0" dirty="0" err="1"/>
              <a:t>o</a:t>
            </a:r>
            <a:r>
              <a:rPr lang="es-ES" sz="2000" b="0" dirty="0" err="1" smtClean="0"/>
              <a:t>ptimal</a:t>
            </a:r>
            <a:r>
              <a:rPr lang="es-ES" sz="2000" b="0" dirty="0" smtClean="0"/>
              <a:t> </a:t>
            </a:r>
            <a:r>
              <a:rPr lang="es-ES" sz="2000" b="0" dirty="0" err="1"/>
              <a:t>detection</a:t>
            </a:r>
            <a:r>
              <a:rPr lang="es-ES" sz="2000" b="0" dirty="0"/>
              <a:t> </a:t>
            </a:r>
            <a:r>
              <a:rPr lang="es-ES" sz="2000" b="0" dirty="0" err="1"/>
              <a:t>statistic</a:t>
            </a:r>
            <a:r>
              <a:rPr lang="es-ES" sz="2000" b="0" dirty="0"/>
              <a:t> </a:t>
            </a:r>
            <a:r>
              <a:rPr lang="es-ES" sz="2000" b="0" dirty="0" err="1"/>
              <a:t>if</a:t>
            </a:r>
            <a:r>
              <a:rPr lang="es-ES" sz="2000" b="0" dirty="0"/>
              <a:t> </a:t>
            </a:r>
            <a:r>
              <a:rPr lang="es-ES" sz="2000" b="0" dirty="0" err="1"/>
              <a:t>noise</a:t>
            </a:r>
            <a:r>
              <a:rPr lang="es-ES" sz="2000" b="0" dirty="0"/>
              <a:t> </a:t>
            </a:r>
            <a:r>
              <a:rPr lang="es-ES" sz="2000" b="0" dirty="0" err="1"/>
              <a:t>is</a:t>
            </a:r>
            <a:r>
              <a:rPr lang="es-ES" sz="2000" b="0" dirty="0"/>
              <a:t> </a:t>
            </a:r>
            <a:r>
              <a:rPr lang="es-ES" sz="2000" b="0" dirty="0" err="1"/>
              <a:t>Gaussian</a:t>
            </a:r>
            <a:r>
              <a:rPr lang="es-ES" sz="2000" b="0" dirty="0"/>
              <a:t> </a:t>
            </a:r>
            <a:endParaRPr lang="es-ES" sz="2000" dirty="0"/>
          </a:p>
        </p:txBody>
      </p:sp>
    </p:spTree>
    <p:extLst>
      <p:ext uri="{BB962C8B-B14F-4D97-AF65-F5344CB8AC3E}">
        <p14:creationId xmlns:p14="http://schemas.microsoft.com/office/powerpoint/2010/main" val="42870489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Imagen 5"/>
          <p:cNvPicPr>
            <a:picLocks noChangeAspect="1"/>
          </p:cNvPicPr>
          <p:nvPr/>
        </p:nvPicPr>
        <p:blipFill>
          <a:blip r:embed="rId2"/>
          <a:stretch>
            <a:fillRect/>
          </a:stretch>
        </p:blipFill>
        <p:spPr>
          <a:xfrm>
            <a:off x="755576" y="980728"/>
            <a:ext cx="7632848" cy="5290668"/>
          </a:xfrm>
          <a:prstGeom prst="rect">
            <a:avLst/>
          </a:prstGeom>
        </p:spPr>
      </p:pic>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134</a:t>
            </a:fld>
            <a:endParaRPr lang="en-US" sz="1600" dirty="0">
              <a:latin typeface="+mn-lt"/>
            </a:endParaRPr>
          </a:p>
        </p:txBody>
      </p:sp>
    </p:spTree>
    <p:extLst>
      <p:ext uri="{BB962C8B-B14F-4D97-AF65-F5344CB8AC3E}">
        <p14:creationId xmlns:p14="http://schemas.microsoft.com/office/powerpoint/2010/main" val="1634994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03" name="Rectangle 3"/>
          <p:cNvSpPr>
            <a:spLocks noGrp="1" noChangeArrowheads="1"/>
          </p:cNvSpPr>
          <p:nvPr>
            <p:ph type="body" idx="1"/>
          </p:nvPr>
        </p:nvSpPr>
        <p:spPr>
          <a:xfrm>
            <a:off x="3275856" y="764704"/>
            <a:ext cx="3810000" cy="381000"/>
          </a:xfrm>
          <a:solidFill>
            <a:schemeClr val="bg1"/>
          </a:solidFill>
        </p:spPr>
        <p:txBody>
          <a:bodyPr/>
          <a:lstStyle/>
          <a:p>
            <a:pPr>
              <a:lnSpc>
                <a:spcPct val="90000"/>
              </a:lnSpc>
            </a:pPr>
            <a:r>
              <a:rPr lang="en-US" sz="1800" dirty="0"/>
              <a:t>Improved sky coverage</a:t>
            </a:r>
            <a:endParaRPr lang="en-US" sz="2400" dirty="0"/>
          </a:p>
        </p:txBody>
      </p:sp>
      <p:pic>
        <p:nvPicPr>
          <p:cNvPr id="1638404" name="Picture 4" descr="livings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14800"/>
            <a:ext cx="3048000" cy="2073275"/>
          </a:xfrm>
          <a:prstGeom prst="rect">
            <a:avLst/>
          </a:prstGeom>
          <a:solidFill>
            <a:schemeClr val="bg1"/>
          </a:solidFill>
          <a:extLst/>
        </p:spPr>
      </p:pic>
      <p:pic>
        <p:nvPicPr>
          <p:cNvPr id="1638405" name="Picture 5" descr="hanfo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31938"/>
            <a:ext cx="3048000" cy="2073275"/>
          </a:xfrm>
          <a:prstGeom prst="rect">
            <a:avLst/>
          </a:prstGeom>
          <a:solidFill>
            <a:schemeClr val="bg1"/>
          </a:solidFill>
          <a:extLst/>
        </p:spPr>
      </p:pic>
      <p:pic>
        <p:nvPicPr>
          <p:cNvPr id="1638406" name="Picture 6" descr="vir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600200"/>
            <a:ext cx="3048000" cy="2073275"/>
          </a:xfrm>
          <a:prstGeom prst="rect">
            <a:avLst/>
          </a:prstGeom>
          <a:solidFill>
            <a:schemeClr val="bg1"/>
          </a:solidFill>
          <a:extLst/>
        </p:spPr>
      </p:pic>
      <p:pic>
        <p:nvPicPr>
          <p:cNvPr id="1638407" name="Picture 7" descr="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038600"/>
            <a:ext cx="3048000" cy="2073275"/>
          </a:xfrm>
          <a:prstGeom prst="rect">
            <a:avLst/>
          </a:prstGeom>
          <a:solidFill>
            <a:schemeClr val="bg1"/>
          </a:solidFill>
          <a:extLst/>
        </p:spPr>
      </p:pic>
      <p:sp>
        <p:nvSpPr>
          <p:cNvPr id="1638408" name="Text Box 8"/>
          <p:cNvSpPr txBox="1">
            <a:spLocks noChangeArrowheads="1"/>
          </p:cNvSpPr>
          <p:nvPr/>
        </p:nvSpPr>
        <p:spPr bwMode="auto">
          <a:xfrm>
            <a:off x="1447800" y="1196752"/>
            <a:ext cx="1449388" cy="336550"/>
          </a:xfrm>
          <a:prstGeom prst="rect">
            <a:avLst/>
          </a:prstGeom>
          <a:solidFill>
            <a:schemeClr val="bg1"/>
          </a:solidFill>
          <a:ln>
            <a:noFill/>
          </a:ln>
          <a:effectLst/>
          <a:extLst/>
        </p:spPr>
        <p:txBody>
          <a:bodyPr wrap="none">
            <a:spAutoFit/>
          </a:bodyPr>
          <a:lstStyle/>
          <a:p>
            <a:pPr algn="l" eaLnBrk="0" hangingPunct="0">
              <a:spcBef>
                <a:spcPct val="0"/>
              </a:spcBef>
              <a:buFontTx/>
              <a:buNone/>
            </a:pPr>
            <a:r>
              <a:rPr lang="en-US" sz="1600" b="0" dirty="0">
                <a:solidFill>
                  <a:schemeClr val="tx1"/>
                </a:solidFill>
                <a:latin typeface="Arial" charset="0"/>
              </a:rPr>
              <a:t>LIGO Hanford</a:t>
            </a:r>
          </a:p>
        </p:txBody>
      </p:sp>
      <p:sp>
        <p:nvSpPr>
          <p:cNvPr id="1638409" name="Text Box 9"/>
          <p:cNvSpPr txBox="1">
            <a:spLocks noChangeArrowheads="1"/>
          </p:cNvSpPr>
          <p:nvPr/>
        </p:nvSpPr>
        <p:spPr bwMode="auto">
          <a:xfrm>
            <a:off x="1406525" y="3625850"/>
            <a:ext cx="1641475" cy="336550"/>
          </a:xfrm>
          <a:prstGeom prst="rect">
            <a:avLst/>
          </a:prstGeom>
          <a:solidFill>
            <a:schemeClr val="bg1"/>
          </a:solidFill>
          <a:ln>
            <a:noFill/>
          </a:ln>
          <a:effectLst/>
          <a:extLst/>
        </p:spPr>
        <p:txBody>
          <a:bodyPr wrap="none">
            <a:spAutoFit/>
          </a:bodyPr>
          <a:lstStyle/>
          <a:p>
            <a:pPr algn="l" eaLnBrk="0" hangingPunct="0">
              <a:spcBef>
                <a:spcPct val="0"/>
              </a:spcBef>
              <a:buFontTx/>
              <a:buNone/>
            </a:pPr>
            <a:r>
              <a:rPr lang="en-US" sz="1600" b="0">
                <a:solidFill>
                  <a:schemeClr val="tx1"/>
                </a:solidFill>
                <a:latin typeface="Arial" charset="0"/>
              </a:rPr>
              <a:t>LIGO Livingston</a:t>
            </a:r>
          </a:p>
        </p:txBody>
      </p:sp>
      <p:sp>
        <p:nvSpPr>
          <p:cNvPr id="1638410" name="Text Box 10"/>
          <p:cNvSpPr txBox="1">
            <a:spLocks noChangeArrowheads="1"/>
          </p:cNvSpPr>
          <p:nvPr/>
        </p:nvSpPr>
        <p:spPr bwMode="auto">
          <a:xfrm>
            <a:off x="6429375" y="1263650"/>
            <a:ext cx="658813" cy="336550"/>
          </a:xfrm>
          <a:prstGeom prst="rect">
            <a:avLst/>
          </a:prstGeom>
          <a:solidFill>
            <a:schemeClr val="bg1"/>
          </a:solidFill>
          <a:ln>
            <a:noFill/>
          </a:ln>
          <a:effectLst/>
          <a:extLst/>
        </p:spPr>
        <p:txBody>
          <a:bodyPr wrap="none">
            <a:spAutoFit/>
          </a:bodyPr>
          <a:lstStyle/>
          <a:p>
            <a:pPr algn="l" eaLnBrk="0" hangingPunct="0">
              <a:spcBef>
                <a:spcPct val="0"/>
              </a:spcBef>
              <a:buFontTx/>
              <a:buNone/>
            </a:pPr>
            <a:r>
              <a:rPr lang="en-US" sz="1600" b="0">
                <a:solidFill>
                  <a:schemeClr val="tx1"/>
                </a:solidFill>
                <a:latin typeface="Arial" charset="0"/>
              </a:rPr>
              <a:t>Virgo</a:t>
            </a:r>
          </a:p>
        </p:txBody>
      </p:sp>
      <p:sp>
        <p:nvSpPr>
          <p:cNvPr id="1638412" name="Text Box 12"/>
          <p:cNvSpPr txBox="1">
            <a:spLocks noChangeArrowheads="1"/>
          </p:cNvSpPr>
          <p:nvPr/>
        </p:nvSpPr>
        <p:spPr bwMode="auto">
          <a:xfrm>
            <a:off x="6172200" y="3625850"/>
            <a:ext cx="1200150" cy="336550"/>
          </a:xfrm>
          <a:prstGeom prst="rect">
            <a:avLst/>
          </a:prstGeom>
          <a:solidFill>
            <a:schemeClr val="bg1"/>
          </a:solidFill>
          <a:ln>
            <a:noFill/>
          </a:ln>
          <a:effectLst/>
          <a:extLst/>
        </p:spPr>
        <p:txBody>
          <a:bodyPr wrap="none">
            <a:spAutoFit/>
          </a:bodyPr>
          <a:lstStyle/>
          <a:p>
            <a:pPr algn="l" eaLnBrk="0" hangingPunct="0">
              <a:spcBef>
                <a:spcPct val="0"/>
              </a:spcBef>
              <a:buFontTx/>
              <a:buNone/>
            </a:pPr>
            <a:r>
              <a:rPr lang="en-US" sz="1600" b="0">
                <a:solidFill>
                  <a:schemeClr val="tx1"/>
                </a:solidFill>
                <a:latin typeface="Arial" charset="0"/>
              </a:rPr>
              <a:t>LIGO/Virgo</a:t>
            </a:r>
          </a:p>
        </p:txBody>
      </p:sp>
      <p:sp>
        <p:nvSpPr>
          <p:cNvPr id="1638413" name="Text Box 13"/>
          <p:cNvSpPr txBox="1">
            <a:spLocks noChangeArrowheads="1"/>
          </p:cNvSpPr>
          <p:nvPr/>
        </p:nvSpPr>
        <p:spPr bwMode="auto">
          <a:xfrm>
            <a:off x="3144838" y="3581400"/>
            <a:ext cx="2700337" cy="600075"/>
          </a:xfrm>
          <a:prstGeom prst="rect">
            <a:avLst/>
          </a:prstGeom>
          <a:solidFill>
            <a:schemeClr val="bg1"/>
          </a:solidFill>
          <a:ln w="19050">
            <a:solidFill>
              <a:schemeClr val="tx1"/>
            </a:solidFill>
            <a:miter lim="800000"/>
            <a:headEnd/>
            <a:tailEnd/>
          </a:ln>
          <a:effectLst/>
          <a:extLst/>
        </p:spPr>
        <p:txBody>
          <a:bodyPr wrap="none">
            <a:spAutoFit/>
          </a:bodyPr>
          <a:lstStyle/>
          <a:p>
            <a:pPr algn="l" eaLnBrk="0" hangingPunct="0">
              <a:spcBef>
                <a:spcPct val="0"/>
              </a:spcBef>
              <a:buFontTx/>
              <a:buNone/>
            </a:pPr>
            <a:r>
              <a:rPr lang="en-US" sz="1600" b="0">
                <a:solidFill>
                  <a:srgbClr val="A50021"/>
                </a:solidFill>
                <a:latin typeface="Arial" charset="0"/>
              </a:rPr>
              <a:t>Nulls of the antenna pattern</a:t>
            </a:r>
            <a:br>
              <a:rPr lang="en-US" sz="1600" b="0">
                <a:solidFill>
                  <a:srgbClr val="A50021"/>
                </a:solidFill>
                <a:latin typeface="Arial" charset="0"/>
              </a:rPr>
            </a:br>
            <a:r>
              <a:rPr lang="en-US" sz="1600" b="0">
                <a:solidFill>
                  <a:srgbClr val="A50021"/>
                </a:solidFill>
                <a:latin typeface="Arial" charset="0"/>
              </a:rPr>
              <a:t>vary between observatories</a:t>
            </a:r>
          </a:p>
        </p:txBody>
      </p:sp>
      <p:sp>
        <p:nvSpPr>
          <p:cNvPr id="1638414" name="Text Box 14"/>
          <p:cNvSpPr txBox="1">
            <a:spLocks noChangeArrowheads="1"/>
          </p:cNvSpPr>
          <p:nvPr/>
        </p:nvSpPr>
        <p:spPr bwMode="auto">
          <a:xfrm>
            <a:off x="711696" y="6248400"/>
            <a:ext cx="4724400" cy="581025"/>
          </a:xfrm>
          <a:prstGeom prst="rect">
            <a:avLst/>
          </a:prstGeom>
          <a:solidFill>
            <a:schemeClr val="bg1"/>
          </a:solidFill>
          <a:ln>
            <a:noFill/>
          </a:ln>
          <a:effectLst/>
          <a:extLst/>
        </p:spPr>
        <p:txBody>
          <a:bodyPr>
            <a:spAutoFit/>
          </a:bodyPr>
          <a:lstStyle/>
          <a:p>
            <a:pPr algn="l" eaLnBrk="0" hangingPunct="0">
              <a:spcBef>
                <a:spcPct val="0"/>
              </a:spcBef>
              <a:buFontTx/>
              <a:buNone/>
            </a:pPr>
            <a:r>
              <a:rPr lang="en-US" sz="1600" b="0" dirty="0">
                <a:solidFill>
                  <a:schemeClr val="tx1"/>
                </a:solidFill>
                <a:latin typeface="Arial" charset="0"/>
              </a:rPr>
              <a:t>Average response to signals with random linear polarization in Earth fixed coordinates</a:t>
            </a:r>
          </a:p>
        </p:txBody>
      </p:sp>
      <p:sp>
        <p:nvSpPr>
          <p:cNvPr id="1638415" name="Text Box 15"/>
          <p:cNvSpPr txBox="1">
            <a:spLocks noChangeArrowheads="1"/>
          </p:cNvSpPr>
          <p:nvPr/>
        </p:nvSpPr>
        <p:spPr bwMode="auto">
          <a:xfrm>
            <a:off x="5575300" y="6172200"/>
            <a:ext cx="2959100" cy="600075"/>
          </a:xfrm>
          <a:prstGeom prst="rect">
            <a:avLst/>
          </a:prstGeom>
          <a:solidFill>
            <a:schemeClr val="bg1"/>
          </a:solidFill>
          <a:ln w="19050">
            <a:solidFill>
              <a:schemeClr val="tx1"/>
            </a:solidFill>
            <a:miter lim="800000"/>
            <a:headEnd/>
            <a:tailEnd/>
          </a:ln>
          <a:effectLst/>
          <a:extLst/>
        </p:spPr>
        <p:txBody>
          <a:bodyPr wrap="none">
            <a:spAutoFit/>
          </a:bodyPr>
          <a:lstStyle/>
          <a:p>
            <a:pPr algn="l" eaLnBrk="0" hangingPunct="0">
              <a:spcBef>
                <a:spcPct val="0"/>
              </a:spcBef>
              <a:buFontTx/>
              <a:buNone/>
            </a:pPr>
            <a:r>
              <a:rPr lang="en-US" sz="1600" b="0">
                <a:solidFill>
                  <a:srgbClr val="A50021"/>
                </a:solidFill>
                <a:latin typeface="Arial" charset="0"/>
              </a:rPr>
              <a:t>Less likely that event occurs in</a:t>
            </a:r>
            <a:br>
              <a:rPr lang="en-US" sz="1600" b="0">
                <a:solidFill>
                  <a:srgbClr val="A50021"/>
                </a:solidFill>
                <a:latin typeface="Arial" charset="0"/>
              </a:rPr>
            </a:br>
            <a:r>
              <a:rPr lang="en-US" sz="1600" b="0">
                <a:solidFill>
                  <a:srgbClr val="A50021"/>
                </a:solidFill>
                <a:latin typeface="Arial" charset="0"/>
              </a:rPr>
              <a:t>a null of the detector network</a:t>
            </a:r>
          </a:p>
        </p:txBody>
      </p:sp>
      <p:sp>
        <p:nvSpPr>
          <p:cNvPr id="1638416" name="Line 16"/>
          <p:cNvSpPr>
            <a:spLocks noChangeShapeType="1"/>
          </p:cNvSpPr>
          <p:nvPr/>
        </p:nvSpPr>
        <p:spPr bwMode="auto">
          <a:xfrm flipH="1" flipV="1">
            <a:off x="2057400" y="2514600"/>
            <a:ext cx="1066800" cy="10668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638417" name="Line 17"/>
          <p:cNvSpPr>
            <a:spLocks noChangeShapeType="1"/>
          </p:cNvSpPr>
          <p:nvPr/>
        </p:nvSpPr>
        <p:spPr bwMode="auto">
          <a:xfrm flipV="1">
            <a:off x="5867400" y="2971800"/>
            <a:ext cx="1143000" cy="6096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638418" name="Line 18"/>
          <p:cNvSpPr>
            <a:spLocks noChangeShapeType="1"/>
          </p:cNvSpPr>
          <p:nvPr/>
        </p:nvSpPr>
        <p:spPr bwMode="auto">
          <a:xfrm flipH="1">
            <a:off x="2286000" y="4191000"/>
            <a:ext cx="838200" cy="6096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638402" name="Rectangle 2"/>
          <p:cNvSpPr>
            <a:spLocks noGrp="1" noChangeArrowheads="1"/>
          </p:cNvSpPr>
          <p:nvPr>
            <p:ph type="title"/>
          </p:nvPr>
        </p:nvSpPr>
        <p:spPr>
          <a:xfrm>
            <a:off x="3059832" y="0"/>
            <a:ext cx="5976664" cy="765919"/>
          </a:xfrm>
          <a:solidFill>
            <a:schemeClr val="bg1"/>
          </a:solidFill>
        </p:spPr>
        <p:txBody>
          <a:bodyPr/>
          <a:lstStyle/>
          <a:p>
            <a:r>
              <a:rPr lang="en-US" dirty="0"/>
              <a:t>Benefits of a global network</a:t>
            </a:r>
          </a:p>
        </p:txBody>
      </p:sp>
      <p:sp>
        <p:nvSpPr>
          <p:cNvPr id="18" name="Slide Number Placeholder 4"/>
          <p:cNvSpPr txBox="1">
            <a:spLocks/>
          </p:cNvSpPr>
          <p:nvPr/>
        </p:nvSpPr>
        <p:spPr>
          <a:xfrm flipH="1">
            <a:off x="5076056"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14</a:t>
            </a:fld>
            <a:endParaRPr lang="en-US" dirty="0">
              <a:latin typeface="+mn-lt"/>
            </a:endParaRPr>
          </a:p>
        </p:txBody>
      </p:sp>
    </p:spTree>
    <p:extLst>
      <p:ext uri="{BB962C8B-B14F-4D97-AF65-F5344CB8AC3E}">
        <p14:creationId xmlns:p14="http://schemas.microsoft.com/office/powerpoint/2010/main" val="9118990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1" name="Rectangle 3"/>
          <p:cNvSpPr>
            <a:spLocks noGrp="1" noChangeArrowheads="1"/>
          </p:cNvSpPr>
          <p:nvPr>
            <p:ph type="title"/>
          </p:nvPr>
        </p:nvSpPr>
        <p:spPr>
          <a:xfrm>
            <a:off x="1475656" y="692696"/>
            <a:ext cx="6400800" cy="649287"/>
          </a:xfrm>
        </p:spPr>
        <p:txBody>
          <a:bodyPr/>
          <a:lstStyle/>
          <a:p>
            <a:r>
              <a:rPr lang="en-US" dirty="0"/>
              <a:t>Benefits of a global network</a:t>
            </a:r>
          </a:p>
        </p:txBody>
      </p:sp>
      <p:sp>
        <p:nvSpPr>
          <p:cNvPr id="1640456" name="Rectangle 8"/>
          <p:cNvSpPr>
            <a:spLocks noChangeArrowheads="1"/>
          </p:cNvSpPr>
          <p:nvPr/>
        </p:nvSpPr>
        <p:spPr bwMode="auto">
          <a:xfrm>
            <a:off x="611560" y="1556792"/>
            <a:ext cx="8456240" cy="444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85750" indent="-285750" algn="l"/>
            <a:r>
              <a:rPr lang="en-US" sz="1600" b="0" dirty="0">
                <a:latin typeface="+mn-lt"/>
              </a:rPr>
              <a:t>Improved duty </a:t>
            </a:r>
            <a:r>
              <a:rPr lang="en-US" sz="1600" b="0" dirty="0" smtClean="0">
                <a:latin typeface="+mn-lt"/>
              </a:rPr>
              <a:t>cycle </a:t>
            </a:r>
          </a:p>
          <a:p>
            <a:pPr marL="742950" lvl="1" indent="-285750" algn="l"/>
            <a:r>
              <a:rPr lang="en-US" sz="1600" b="0" dirty="0" smtClean="0">
                <a:solidFill>
                  <a:srgbClr val="A50021"/>
                </a:solidFill>
                <a:latin typeface="+mn-lt"/>
              </a:rPr>
              <a:t>Less likely that event occurs when no detectors are looking</a:t>
            </a:r>
          </a:p>
          <a:p>
            <a:pPr marL="342900" indent="-342900" algn="l">
              <a:lnSpc>
                <a:spcPct val="90000"/>
              </a:lnSpc>
            </a:pPr>
            <a:r>
              <a:rPr lang="en-US" sz="1600" b="0" dirty="0" smtClean="0">
                <a:latin typeface="+mn-lt"/>
              </a:rPr>
              <a:t>Increased </a:t>
            </a:r>
            <a:r>
              <a:rPr lang="en-US" sz="1600" b="0" dirty="0">
                <a:latin typeface="+mn-lt"/>
              </a:rPr>
              <a:t>signal to noise ratio</a:t>
            </a:r>
          </a:p>
          <a:p>
            <a:pPr marL="742950" lvl="1" indent="-285750" algn="l">
              <a:lnSpc>
                <a:spcPct val="90000"/>
              </a:lnSpc>
              <a:buFontTx/>
              <a:buChar char="–"/>
            </a:pPr>
            <a:r>
              <a:rPr lang="en-US" sz="1600" b="0" dirty="0">
                <a:solidFill>
                  <a:schemeClr val="tx1"/>
                </a:solidFill>
                <a:latin typeface="+mn-lt"/>
              </a:rPr>
              <a:t>Coherently sum signals from multiple detectors </a:t>
            </a:r>
          </a:p>
          <a:p>
            <a:pPr marL="342900" indent="-342900" algn="l">
              <a:lnSpc>
                <a:spcPct val="90000"/>
              </a:lnSpc>
            </a:pPr>
            <a:r>
              <a:rPr lang="en-US" sz="1600" b="0" dirty="0">
                <a:latin typeface="+mn-lt"/>
              </a:rPr>
              <a:t>Improved detection confidence</a:t>
            </a:r>
          </a:p>
          <a:p>
            <a:pPr marL="742950" lvl="1" indent="-285750" algn="l">
              <a:lnSpc>
                <a:spcPct val="90000"/>
              </a:lnSpc>
              <a:buFontTx/>
              <a:buChar char="–"/>
            </a:pPr>
            <a:r>
              <a:rPr lang="en-US" sz="1600" b="0" dirty="0">
                <a:solidFill>
                  <a:schemeClr val="tx1"/>
                </a:solidFill>
                <a:latin typeface="+mn-lt"/>
              </a:rPr>
              <a:t>Multi-detector coincidence greatly reduces false rate</a:t>
            </a:r>
          </a:p>
          <a:p>
            <a:pPr marL="742950" lvl="1" indent="-285750" algn="l">
              <a:lnSpc>
                <a:spcPct val="90000"/>
              </a:lnSpc>
              <a:buFontTx/>
              <a:buChar char="–"/>
            </a:pPr>
            <a:r>
              <a:rPr lang="en-US" sz="1600" b="0" dirty="0">
                <a:solidFill>
                  <a:schemeClr val="tx1"/>
                </a:solidFill>
                <a:latin typeface="+mn-lt"/>
              </a:rPr>
              <a:t>Coherent consistency tests can differentiate between gravitational-wave signals and instrumental anomalies</a:t>
            </a:r>
          </a:p>
          <a:p>
            <a:pPr marL="342900" indent="-342900" algn="l">
              <a:lnSpc>
                <a:spcPct val="90000"/>
              </a:lnSpc>
            </a:pPr>
            <a:r>
              <a:rPr lang="en-US" sz="1600" b="0" dirty="0">
                <a:latin typeface="+mn-lt"/>
              </a:rPr>
              <a:t>Permits improved directional searches</a:t>
            </a:r>
          </a:p>
          <a:p>
            <a:pPr marL="742950" lvl="1" indent="-285750" algn="l">
              <a:lnSpc>
                <a:spcPct val="90000"/>
              </a:lnSpc>
              <a:buFontTx/>
              <a:buChar char="–"/>
            </a:pPr>
            <a:r>
              <a:rPr lang="en-US" sz="1600" b="0" dirty="0">
                <a:solidFill>
                  <a:schemeClr val="tx1"/>
                </a:solidFill>
                <a:latin typeface="+mn-lt"/>
              </a:rPr>
              <a:t>Gamma ray burst progenitors</a:t>
            </a:r>
            <a:endParaRPr lang="en-US" sz="1600" b="0" dirty="0">
              <a:solidFill>
                <a:schemeClr val="tx1"/>
              </a:solidFill>
              <a:latin typeface="+mn-lt"/>
              <a:cs typeface="Arial" charset="0"/>
            </a:endParaRPr>
          </a:p>
          <a:p>
            <a:pPr marL="742950" lvl="1" indent="-285750" algn="l">
              <a:lnSpc>
                <a:spcPct val="90000"/>
              </a:lnSpc>
              <a:buFontTx/>
              <a:buChar char="–"/>
            </a:pPr>
            <a:r>
              <a:rPr lang="en-US" sz="1600" b="0" dirty="0">
                <a:solidFill>
                  <a:schemeClr val="tx1"/>
                </a:solidFill>
                <a:latin typeface="+mn-lt"/>
              </a:rPr>
              <a:t>Supernovae</a:t>
            </a:r>
          </a:p>
          <a:p>
            <a:pPr marL="342900" indent="-342900" algn="l">
              <a:lnSpc>
                <a:spcPct val="90000"/>
              </a:lnSpc>
            </a:pPr>
            <a:r>
              <a:rPr lang="en-US" sz="1600" b="0" dirty="0">
                <a:solidFill>
                  <a:srgbClr val="A50021"/>
                </a:solidFill>
                <a:latin typeface="+mn-lt"/>
              </a:rPr>
              <a:t>Improved source reconstruction</a:t>
            </a:r>
          </a:p>
          <a:p>
            <a:pPr marL="742950" lvl="1" indent="-285750" algn="l">
              <a:lnSpc>
                <a:spcPct val="90000"/>
              </a:lnSpc>
              <a:buFontTx/>
              <a:buChar char="–"/>
            </a:pPr>
            <a:r>
              <a:rPr lang="en-US" sz="1600" b="0" dirty="0">
                <a:solidFill>
                  <a:srgbClr val="A50021"/>
                </a:solidFill>
                <a:latin typeface="+mn-lt"/>
              </a:rPr>
              <a:t>“Inverse problem” requires </a:t>
            </a:r>
            <a:r>
              <a:rPr lang="en-US" sz="1600" b="0" dirty="0">
                <a:solidFill>
                  <a:schemeClr val="tx1"/>
                </a:solidFill>
                <a:latin typeface="+mn-lt"/>
              </a:rPr>
              <a:t>3</a:t>
            </a:r>
            <a:r>
              <a:rPr lang="en-US" sz="1600" b="0" dirty="0">
                <a:solidFill>
                  <a:srgbClr val="A50021"/>
                </a:solidFill>
                <a:latin typeface="+mn-lt"/>
              </a:rPr>
              <a:t> non-aligned detectors</a:t>
            </a:r>
          </a:p>
          <a:p>
            <a:pPr marL="742950" lvl="1" indent="-285750" algn="l">
              <a:lnSpc>
                <a:spcPct val="90000"/>
              </a:lnSpc>
              <a:buFontTx/>
              <a:buChar char="–"/>
            </a:pPr>
            <a:r>
              <a:rPr lang="en-US" sz="1600" b="0" dirty="0">
                <a:solidFill>
                  <a:srgbClr val="A50021"/>
                </a:solidFill>
                <a:latin typeface="+mn-lt"/>
              </a:rPr>
              <a:t>Provides sky position and both polarizations of waveform</a:t>
            </a:r>
          </a:p>
          <a:p>
            <a:pPr marL="742950" lvl="1" indent="-285750" algn="l">
              <a:lnSpc>
                <a:spcPct val="90000"/>
              </a:lnSpc>
              <a:buFontTx/>
              <a:buChar char="–"/>
            </a:pPr>
            <a:r>
              <a:rPr lang="en-US" sz="1600" b="0" dirty="0">
                <a:solidFill>
                  <a:srgbClr val="A50021"/>
                </a:solidFill>
                <a:latin typeface="+mn-lt"/>
              </a:rPr>
              <a:t>Permits comparison with theory</a:t>
            </a:r>
          </a:p>
          <a:p>
            <a:pPr marL="342900" indent="-342900" algn="l">
              <a:lnSpc>
                <a:spcPct val="90000"/>
              </a:lnSpc>
            </a:pPr>
            <a:r>
              <a:rPr lang="en-US" sz="1600" b="0" dirty="0" smtClean="0">
                <a:latin typeface="+mn-lt"/>
              </a:rPr>
              <a:t>Shared </a:t>
            </a:r>
            <a:r>
              <a:rPr lang="en-US" sz="1600" b="0" dirty="0">
                <a:latin typeface="+mn-lt"/>
              </a:rPr>
              <a:t>best practices</a:t>
            </a:r>
          </a:p>
          <a:p>
            <a:pPr marL="742950" lvl="1" indent="-285750" algn="l">
              <a:lnSpc>
                <a:spcPct val="90000"/>
              </a:lnSpc>
              <a:buFontTx/>
              <a:buChar char="–"/>
            </a:pPr>
            <a:r>
              <a:rPr lang="en-US" sz="1600" b="0" dirty="0">
                <a:solidFill>
                  <a:schemeClr val="tx1"/>
                </a:solidFill>
                <a:latin typeface="+mn-lt"/>
              </a:rPr>
              <a:t>Learn from each other’s approaches</a:t>
            </a:r>
          </a:p>
        </p:txBody>
      </p:sp>
      <p:sp>
        <p:nvSpPr>
          <p:cNvPr id="6"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15</a:t>
            </a:fld>
            <a:endParaRPr lang="en-US" dirty="0">
              <a:latin typeface="+mn-lt"/>
            </a:endParaRPr>
          </a:p>
        </p:txBody>
      </p:sp>
    </p:spTree>
    <p:extLst>
      <p:ext uri="{BB962C8B-B14F-4D97-AF65-F5344CB8AC3E}">
        <p14:creationId xmlns:p14="http://schemas.microsoft.com/office/powerpoint/2010/main" val="17714300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836712"/>
            <a:ext cx="6400800" cy="649287"/>
          </a:xfrm>
        </p:spPr>
        <p:txBody>
          <a:bodyPr/>
          <a:lstStyle/>
          <a:p>
            <a:r>
              <a:rPr lang="fr-FR" dirty="0" err="1" smtClean="0"/>
              <a:t>Gravitational</a:t>
            </a:r>
            <a:r>
              <a:rPr lang="fr-FR" dirty="0" err="1"/>
              <a:t>-Wave</a:t>
            </a:r>
            <a:r>
              <a:rPr lang="fr-FR" dirty="0"/>
              <a:t> Data </a:t>
            </a:r>
            <a:endParaRPr lang="es-ES" dirty="0"/>
          </a:p>
        </p:txBody>
      </p:sp>
      <p:sp>
        <p:nvSpPr>
          <p:cNvPr id="3" name="Marcador de contenido 2"/>
          <p:cNvSpPr>
            <a:spLocks noGrp="1"/>
          </p:cNvSpPr>
          <p:nvPr>
            <p:ph idx="1"/>
          </p:nvPr>
        </p:nvSpPr>
        <p:spPr>
          <a:xfrm>
            <a:off x="683568" y="1628800"/>
            <a:ext cx="8208912" cy="5472608"/>
          </a:xfrm>
        </p:spPr>
        <p:txBody>
          <a:bodyPr/>
          <a:lstStyle/>
          <a:p>
            <a:pPr marL="0" indent="0">
              <a:buNone/>
            </a:pPr>
            <a:r>
              <a:rPr lang="en-US" sz="2000" b="1" dirty="0" smtClean="0">
                <a:solidFill>
                  <a:schemeClr val="tx1"/>
                </a:solidFill>
              </a:rPr>
              <a:t>Data </a:t>
            </a:r>
            <a:r>
              <a:rPr lang="en-US" sz="2000" b="1" dirty="0">
                <a:solidFill>
                  <a:schemeClr val="tx1"/>
                </a:solidFill>
              </a:rPr>
              <a:t>= Instantaneous estimate of strain for each moment in time </a:t>
            </a:r>
            <a:endParaRPr lang="en-US" sz="2000" dirty="0">
              <a:solidFill>
                <a:schemeClr val="tx1"/>
              </a:solidFill>
            </a:endParaRPr>
          </a:p>
          <a:p>
            <a:pPr marL="0" indent="0">
              <a:buNone/>
            </a:pPr>
            <a:r>
              <a:rPr lang="en-US" sz="2000" i="1" dirty="0" smtClean="0"/>
              <a:t>	i</a:t>
            </a:r>
            <a:r>
              <a:rPr lang="en-US" sz="2000" i="1" dirty="0"/>
              <a:t>.e. </a:t>
            </a:r>
            <a:r>
              <a:rPr lang="en-US" sz="2000" dirty="0"/>
              <a:t>demodulated channel sensitive to arm length difference </a:t>
            </a:r>
          </a:p>
          <a:p>
            <a:pPr marL="0" indent="0">
              <a:buNone/>
            </a:pPr>
            <a:r>
              <a:rPr lang="en-US" sz="2000" dirty="0" smtClean="0"/>
              <a:t>	That’s </a:t>
            </a:r>
            <a:r>
              <a:rPr lang="en-US" sz="2000" dirty="0"/>
              <a:t>not the whole story – </a:t>
            </a:r>
            <a:r>
              <a:rPr lang="en-US" sz="2000" dirty="0" smtClean="0"/>
              <a:t>there is the </a:t>
            </a:r>
            <a:r>
              <a:rPr lang="en-US" sz="2000" dirty="0"/>
              <a:t>calibration </a:t>
            </a:r>
            <a:r>
              <a:rPr lang="en-US" sz="2000" dirty="0" smtClean="0"/>
              <a:t>issue </a:t>
            </a:r>
            <a:endParaRPr lang="en-US" sz="2000" dirty="0"/>
          </a:p>
          <a:p>
            <a:pPr marL="0" indent="0">
              <a:buNone/>
            </a:pPr>
            <a:r>
              <a:rPr lang="en-US" sz="2000" b="1" dirty="0">
                <a:solidFill>
                  <a:schemeClr val="tx1"/>
                </a:solidFill>
              </a:rPr>
              <a:t>Digitized discrete </a:t>
            </a:r>
            <a:r>
              <a:rPr lang="en-US" sz="2000" b="1" dirty="0">
                <a:solidFill>
                  <a:srgbClr val="FF0000"/>
                </a:solidFill>
              </a:rPr>
              <a:t>time series </a:t>
            </a:r>
            <a:r>
              <a:rPr lang="en-US" sz="2000" b="1" dirty="0">
                <a:solidFill>
                  <a:schemeClr val="tx1"/>
                </a:solidFill>
              </a:rPr>
              <a:t>recorded in computer files </a:t>
            </a:r>
            <a:endParaRPr lang="en-US" sz="2000" dirty="0">
              <a:solidFill>
                <a:schemeClr val="tx1"/>
              </a:solidFill>
            </a:endParaRPr>
          </a:p>
          <a:p>
            <a:pPr marL="0" indent="0" algn="ctr">
              <a:buNone/>
            </a:pPr>
            <a:r>
              <a:rPr lang="es-ES" sz="2000" b="1" dirty="0"/>
              <a:t>( </a:t>
            </a:r>
            <a:r>
              <a:rPr lang="es-ES" sz="2000" b="1" i="1" dirty="0" err="1"/>
              <a:t>t</a:t>
            </a:r>
            <a:r>
              <a:rPr lang="es-ES" sz="2000" b="1" i="1" baseline="-25000" dirty="0" err="1"/>
              <a:t>j</a:t>
            </a:r>
            <a:r>
              <a:rPr lang="es-ES" sz="2000" b="1" i="1" dirty="0"/>
              <a:t> </a:t>
            </a:r>
            <a:r>
              <a:rPr lang="es-ES" sz="2000" b="1" dirty="0"/>
              <a:t>, </a:t>
            </a:r>
            <a:r>
              <a:rPr lang="es-ES" sz="2000" b="1" i="1" dirty="0" err="1"/>
              <a:t>x</a:t>
            </a:r>
            <a:r>
              <a:rPr lang="es-ES" sz="2000" b="1" i="1" baseline="-25000" dirty="0" err="1"/>
              <a:t>j</a:t>
            </a:r>
            <a:r>
              <a:rPr lang="es-ES" sz="2000" b="1" i="1" dirty="0"/>
              <a:t> </a:t>
            </a:r>
            <a:r>
              <a:rPr lang="es-ES" sz="2000" b="1" dirty="0"/>
              <a:t>) </a:t>
            </a:r>
            <a:endParaRPr lang="es-ES" sz="2000" dirty="0"/>
          </a:p>
          <a:p>
            <a:pPr marL="0" indent="0">
              <a:buNone/>
            </a:pPr>
            <a:r>
              <a:rPr lang="en-US" sz="2000" dirty="0" smtClean="0"/>
              <a:t>	LIGO </a:t>
            </a:r>
            <a:r>
              <a:rPr lang="en-US" sz="2000" dirty="0"/>
              <a:t>and GEO </a:t>
            </a:r>
            <a:r>
              <a:rPr lang="en-US" sz="2000" dirty="0">
                <a:solidFill>
                  <a:srgbClr val="FF0000"/>
                </a:solidFill>
              </a:rPr>
              <a:t>sampling rate</a:t>
            </a:r>
            <a:r>
              <a:rPr lang="en-US" sz="2000" dirty="0"/>
              <a:t>: 16384 Hz ≡ </a:t>
            </a:r>
            <a:r>
              <a:rPr lang="en-US" sz="2000" i="1" dirty="0" err="1"/>
              <a:t>fs</a:t>
            </a:r>
            <a:r>
              <a:rPr lang="en-US" sz="2000" i="1" dirty="0"/>
              <a:t> </a:t>
            </a:r>
            <a:endParaRPr lang="en-US" sz="2000" dirty="0"/>
          </a:p>
          <a:p>
            <a:pPr marL="0" indent="0">
              <a:buNone/>
            </a:pPr>
            <a:r>
              <a:rPr lang="hr-HR" sz="2000" dirty="0" smtClean="0"/>
              <a:t>	VIRGO </a:t>
            </a:r>
            <a:r>
              <a:rPr lang="hr-HR" sz="2000" dirty="0"/>
              <a:t>sampling rate: 20000 Hz </a:t>
            </a:r>
          </a:p>
          <a:p>
            <a:pPr marL="0" indent="0">
              <a:buNone/>
            </a:pPr>
            <a:r>
              <a:rPr lang="en-US" sz="2000" dirty="0" smtClean="0"/>
              <a:t>	Synchronized </a:t>
            </a:r>
            <a:r>
              <a:rPr lang="en-US" sz="2000" dirty="0"/>
              <a:t>with GPS time signal </a:t>
            </a:r>
          </a:p>
          <a:p>
            <a:pPr marL="0" indent="0">
              <a:buNone/>
            </a:pPr>
            <a:r>
              <a:rPr lang="en-US" sz="2000" dirty="0" smtClean="0"/>
              <a:t>	Common </a:t>
            </a:r>
            <a:r>
              <a:rPr lang="en-US" sz="2000" dirty="0"/>
              <a:t>“frame” file format (*.</a:t>
            </a:r>
            <a:r>
              <a:rPr lang="en-US" sz="2000" dirty="0" err="1"/>
              <a:t>gwf</a:t>
            </a:r>
            <a:r>
              <a:rPr lang="en-US" sz="2000" dirty="0"/>
              <a:t>) </a:t>
            </a:r>
          </a:p>
          <a:p>
            <a:pPr marL="0" indent="0">
              <a:buNone/>
            </a:pPr>
            <a:r>
              <a:rPr lang="en-US" sz="2000" b="1" i="1" dirty="0">
                <a:solidFill>
                  <a:schemeClr val="tx1"/>
                </a:solidFill>
              </a:rPr>
              <a:t>Many </a:t>
            </a:r>
            <a:r>
              <a:rPr lang="en-US" sz="2000" b="1" dirty="0">
                <a:solidFill>
                  <a:schemeClr val="tx1"/>
                </a:solidFill>
              </a:rPr>
              <a:t>auxiliary channels recorded too </a:t>
            </a:r>
            <a:endParaRPr lang="en-US" sz="2000" dirty="0">
              <a:solidFill>
                <a:schemeClr val="tx1"/>
              </a:solidFill>
            </a:endParaRPr>
          </a:p>
          <a:p>
            <a:pPr marL="0" indent="0">
              <a:buNone/>
            </a:pPr>
            <a:r>
              <a:rPr lang="en-US" sz="2000" dirty="0" smtClean="0"/>
              <a:t>	Total </a:t>
            </a:r>
            <a:r>
              <a:rPr lang="en-US" sz="2000" dirty="0"/>
              <a:t>data volume: a few megabytes per second per interferometer </a:t>
            </a:r>
            <a:endParaRPr lang="es-ES" sz="2000" dirty="0"/>
          </a:p>
        </p:txBody>
      </p:sp>
      <p:sp>
        <p:nvSpPr>
          <p:cNvPr id="4"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16</a:t>
            </a:fld>
            <a:endParaRPr lang="en-US" dirty="0">
              <a:latin typeface="+mn-lt"/>
            </a:endParaRPr>
          </a:p>
        </p:txBody>
      </p:sp>
    </p:spTree>
    <p:extLst>
      <p:ext uri="{BB962C8B-B14F-4D97-AF65-F5344CB8AC3E}">
        <p14:creationId xmlns:p14="http://schemas.microsoft.com/office/powerpoint/2010/main" val="28141015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619473"/>
            <a:ext cx="6976243" cy="649287"/>
          </a:xfrm>
        </p:spPr>
        <p:txBody>
          <a:bodyPr/>
          <a:lstStyle/>
          <a:p>
            <a:r>
              <a:rPr lang="en-US" dirty="0" smtClean="0"/>
              <a:t>Relevance </a:t>
            </a:r>
            <a:r>
              <a:rPr lang="en-US" dirty="0"/>
              <a:t>of the Sampling Rate </a:t>
            </a:r>
            <a:endParaRPr lang="es-ES" dirty="0"/>
          </a:p>
        </p:txBody>
      </p:sp>
      <p:sp>
        <p:nvSpPr>
          <p:cNvPr id="3" name="Marcador de contenido 2"/>
          <p:cNvSpPr>
            <a:spLocks noGrp="1"/>
          </p:cNvSpPr>
          <p:nvPr>
            <p:ph idx="1"/>
          </p:nvPr>
        </p:nvSpPr>
        <p:spPr>
          <a:xfrm>
            <a:off x="467544" y="1196752"/>
            <a:ext cx="8295456" cy="4518248"/>
          </a:xfrm>
        </p:spPr>
        <p:txBody>
          <a:bodyPr/>
          <a:lstStyle/>
          <a:p>
            <a:pPr marL="0" indent="0">
              <a:buNone/>
            </a:pPr>
            <a:r>
              <a:rPr lang="en-US" sz="2400" b="1" dirty="0" smtClean="0"/>
              <a:t>Is </a:t>
            </a:r>
            <a:r>
              <a:rPr lang="en-US" sz="2400" b="1" dirty="0"/>
              <a:t>16384 Hz a high enough sampling rate ? </a:t>
            </a:r>
            <a:endParaRPr lang="en-US" sz="2400" dirty="0"/>
          </a:p>
          <a:p>
            <a:pPr marL="0" indent="0">
              <a:buNone/>
            </a:pPr>
            <a:r>
              <a:rPr lang="en-US" sz="2400" b="1" dirty="0"/>
              <a:t>The Sampling Theorem: </a:t>
            </a:r>
            <a:endParaRPr lang="en-US" sz="2400" dirty="0"/>
          </a:p>
          <a:p>
            <a:pPr marL="400050" lvl="1" indent="0">
              <a:buNone/>
            </a:pPr>
            <a:r>
              <a:rPr lang="en-US" sz="2000" dirty="0">
                <a:solidFill>
                  <a:schemeClr val="tx1"/>
                </a:solidFill>
              </a:rPr>
              <a:t>Discretely sampled data with sampling rate </a:t>
            </a:r>
            <a:r>
              <a:rPr lang="en-US" sz="2000" i="1" dirty="0" err="1">
                <a:solidFill>
                  <a:schemeClr val="tx1"/>
                </a:solidFill>
              </a:rPr>
              <a:t>f</a:t>
            </a:r>
            <a:r>
              <a:rPr lang="en-US" sz="2000" i="1" baseline="-25000" dirty="0" err="1">
                <a:solidFill>
                  <a:schemeClr val="tx1"/>
                </a:solidFill>
              </a:rPr>
              <a:t>s</a:t>
            </a:r>
            <a:r>
              <a:rPr lang="en-US" sz="2000" i="1" dirty="0">
                <a:solidFill>
                  <a:schemeClr val="tx1"/>
                </a:solidFill>
              </a:rPr>
              <a:t> </a:t>
            </a:r>
            <a:r>
              <a:rPr lang="en-US" sz="2000" dirty="0">
                <a:solidFill>
                  <a:schemeClr val="tx1"/>
                </a:solidFill>
              </a:rPr>
              <a:t>can completely represent a continuous signal which only has frequency content below the </a:t>
            </a:r>
            <a:r>
              <a:rPr lang="en-US" sz="2000" dirty="0" err="1">
                <a:solidFill>
                  <a:srgbClr val="FF0000"/>
                </a:solidFill>
              </a:rPr>
              <a:t>Nyquist</a:t>
            </a:r>
            <a:r>
              <a:rPr lang="en-US" sz="2000" dirty="0">
                <a:solidFill>
                  <a:srgbClr val="FF0000"/>
                </a:solidFill>
              </a:rPr>
              <a:t> frequency</a:t>
            </a:r>
            <a:r>
              <a:rPr lang="en-US" sz="2000" dirty="0">
                <a:solidFill>
                  <a:schemeClr val="tx1"/>
                </a:solidFill>
              </a:rPr>
              <a:t>, </a:t>
            </a:r>
            <a:r>
              <a:rPr lang="en-US" sz="2000" i="1" dirty="0" err="1">
                <a:solidFill>
                  <a:schemeClr val="tx1"/>
                </a:solidFill>
              </a:rPr>
              <a:t>f</a:t>
            </a:r>
            <a:r>
              <a:rPr lang="en-US" sz="2000" i="1" baseline="-25000" dirty="0" err="1">
                <a:solidFill>
                  <a:schemeClr val="tx1"/>
                </a:solidFill>
              </a:rPr>
              <a:t>s</a:t>
            </a:r>
            <a:r>
              <a:rPr lang="en-US" sz="2000" i="1" dirty="0">
                <a:solidFill>
                  <a:schemeClr val="tx1"/>
                </a:solidFill>
              </a:rPr>
              <a:t> </a:t>
            </a:r>
            <a:r>
              <a:rPr lang="en-US" sz="2000" dirty="0">
                <a:solidFill>
                  <a:schemeClr val="tx1"/>
                </a:solidFill>
              </a:rPr>
              <a:t>/ 2 </a:t>
            </a:r>
          </a:p>
          <a:p>
            <a:pPr marL="0" indent="0">
              <a:buNone/>
            </a:pPr>
            <a:r>
              <a:rPr lang="en-US" sz="2400" b="1" dirty="0"/>
              <a:t>GW signals of interest to ground-based detectors typically stay below a few kHz </a:t>
            </a:r>
            <a:endParaRPr lang="en-US" sz="2400" dirty="0"/>
          </a:p>
          <a:p>
            <a:pPr marL="400050" lvl="1" indent="0">
              <a:buNone/>
            </a:pPr>
            <a:r>
              <a:rPr lang="en-US" sz="2000" dirty="0">
                <a:solidFill>
                  <a:schemeClr val="tx1"/>
                </a:solidFill>
              </a:rPr>
              <a:t>e.g. binary neutron star </a:t>
            </a:r>
            <a:r>
              <a:rPr lang="en-US" sz="2000" dirty="0" err="1">
                <a:solidFill>
                  <a:schemeClr val="tx1"/>
                </a:solidFill>
              </a:rPr>
              <a:t>inspiral</a:t>
            </a:r>
            <a:r>
              <a:rPr lang="en-US" sz="2000" dirty="0">
                <a:solidFill>
                  <a:schemeClr val="tx1"/>
                </a:solidFill>
              </a:rPr>
              <a:t> reaches ISCO at ~1 to 1.5 kHz </a:t>
            </a:r>
          </a:p>
          <a:p>
            <a:pPr marL="400050" lvl="1" indent="0">
              <a:buNone/>
            </a:pPr>
            <a:r>
              <a:rPr lang="pt-BR" sz="2000" dirty="0" err="1">
                <a:solidFill>
                  <a:schemeClr val="tx1"/>
                </a:solidFill>
              </a:rPr>
              <a:t>Neutron</a:t>
            </a:r>
            <a:r>
              <a:rPr lang="pt-BR" sz="2000" dirty="0">
                <a:solidFill>
                  <a:schemeClr val="tx1"/>
                </a:solidFill>
              </a:rPr>
              <a:t> star </a:t>
            </a:r>
            <a:r>
              <a:rPr lang="pt-BR" sz="2000" i="1" dirty="0" err="1">
                <a:solidFill>
                  <a:schemeClr val="tx1"/>
                </a:solidFill>
              </a:rPr>
              <a:t>f</a:t>
            </a:r>
            <a:r>
              <a:rPr lang="pt-BR" sz="2000" dirty="0" err="1">
                <a:solidFill>
                  <a:schemeClr val="tx1"/>
                </a:solidFill>
              </a:rPr>
              <a:t>-modes</a:t>
            </a:r>
            <a:r>
              <a:rPr lang="pt-BR" sz="2000" dirty="0">
                <a:solidFill>
                  <a:schemeClr val="tx1"/>
                </a:solidFill>
              </a:rPr>
              <a:t>: ~3 kHz </a:t>
            </a:r>
          </a:p>
          <a:p>
            <a:pPr marL="400050" lvl="1" indent="0">
              <a:buNone/>
            </a:pPr>
            <a:r>
              <a:rPr lang="it-IT" sz="2000" dirty="0">
                <a:solidFill>
                  <a:schemeClr val="tx1"/>
                </a:solidFill>
              </a:rPr>
              <a:t>Black </a:t>
            </a:r>
            <a:r>
              <a:rPr lang="it-IT" sz="2000" dirty="0" err="1">
                <a:solidFill>
                  <a:schemeClr val="tx1"/>
                </a:solidFill>
              </a:rPr>
              <a:t>hole</a:t>
            </a:r>
            <a:r>
              <a:rPr lang="it-IT" sz="2000" dirty="0">
                <a:solidFill>
                  <a:schemeClr val="tx1"/>
                </a:solidFill>
              </a:rPr>
              <a:t> </a:t>
            </a:r>
            <a:r>
              <a:rPr lang="it-IT" sz="2000" dirty="0" err="1">
                <a:solidFill>
                  <a:schemeClr val="tx1"/>
                </a:solidFill>
              </a:rPr>
              <a:t>quasinormal</a:t>
            </a:r>
            <a:r>
              <a:rPr lang="it-IT" sz="2000" dirty="0">
                <a:solidFill>
                  <a:schemeClr val="tx1"/>
                </a:solidFill>
              </a:rPr>
              <a:t> </a:t>
            </a:r>
            <a:r>
              <a:rPr lang="it-IT" sz="2000" dirty="0" err="1">
                <a:solidFill>
                  <a:schemeClr val="tx1"/>
                </a:solidFill>
              </a:rPr>
              <a:t>modes</a:t>
            </a:r>
            <a:r>
              <a:rPr lang="it-IT" sz="2000" dirty="0">
                <a:solidFill>
                  <a:schemeClr val="tx1"/>
                </a:solidFill>
              </a:rPr>
              <a:t>: ~1 kHz for 10 M</a:t>
            </a:r>
            <a:r>
              <a:rPr lang="it-IT" sz="2000" baseline="-25000" dirty="0">
                <a:solidFill>
                  <a:schemeClr val="tx1"/>
                </a:solidFill>
                <a:latin typeface="Wingdings"/>
              </a:rPr>
              <a:t></a:t>
            </a:r>
            <a:r>
              <a:rPr lang="it-IT" sz="2000" dirty="0">
                <a:solidFill>
                  <a:schemeClr val="tx1"/>
                </a:solidFill>
                <a:latin typeface="Wingdings"/>
              </a:rPr>
              <a:t> </a:t>
            </a:r>
          </a:p>
          <a:p>
            <a:pPr marL="400050" lvl="1" indent="0">
              <a:buNone/>
            </a:pPr>
            <a:r>
              <a:rPr lang="en-US" sz="2000" dirty="0">
                <a:solidFill>
                  <a:schemeClr val="tx1"/>
                </a:solidFill>
              </a:rPr>
              <a:t>Some core collapse supernova signals could go up to several kHz </a:t>
            </a:r>
          </a:p>
          <a:p>
            <a:pPr marL="0" indent="0">
              <a:buNone/>
            </a:pPr>
            <a:r>
              <a:rPr lang="en-US" sz="2400" b="1" dirty="0"/>
              <a:t>What if the signal extends above </a:t>
            </a:r>
            <a:r>
              <a:rPr lang="en-US" sz="2400" b="1" dirty="0" err="1"/>
              <a:t>Nyquist</a:t>
            </a:r>
            <a:r>
              <a:rPr lang="en-US" sz="2400" b="1" dirty="0"/>
              <a:t> frequency? </a:t>
            </a:r>
            <a:endParaRPr lang="en-US" sz="2400" dirty="0"/>
          </a:p>
          <a:p>
            <a:pPr marL="400050" lvl="1" indent="0">
              <a:buNone/>
            </a:pPr>
            <a:r>
              <a:rPr lang="en-US" sz="2000" dirty="0">
                <a:solidFill>
                  <a:schemeClr val="tx1"/>
                </a:solidFill>
              </a:rPr>
              <a:t>Higher frequencies are “aliased” down to lower frequencies </a:t>
            </a:r>
            <a:endParaRPr lang="es-ES" sz="2000" dirty="0">
              <a:solidFill>
                <a:schemeClr val="tx1"/>
              </a:solidFill>
            </a:endParaRPr>
          </a:p>
        </p:txBody>
      </p:sp>
      <p:sp>
        <p:nvSpPr>
          <p:cNvPr id="4"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17</a:t>
            </a:fld>
            <a:endParaRPr lang="en-US" dirty="0">
              <a:latin typeface="+mn-lt"/>
            </a:endParaRPr>
          </a:p>
        </p:txBody>
      </p:sp>
    </p:spTree>
    <p:extLst>
      <p:ext uri="{BB962C8B-B14F-4D97-AF65-F5344CB8AC3E}">
        <p14:creationId xmlns:p14="http://schemas.microsoft.com/office/powerpoint/2010/main" val="345619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87624" y="987000"/>
            <a:ext cx="7206704" cy="5538344"/>
          </a:xfrm>
          <a:prstGeom prst="rect">
            <a:avLst/>
          </a:prstGeom>
        </p:spPr>
      </p:pic>
      <p:sp>
        <p:nvSpPr>
          <p:cNvPr id="2" name="Título 1"/>
          <p:cNvSpPr>
            <a:spLocks noGrp="1"/>
          </p:cNvSpPr>
          <p:nvPr>
            <p:ph type="title"/>
          </p:nvPr>
        </p:nvSpPr>
        <p:spPr>
          <a:xfrm>
            <a:off x="1475656" y="496564"/>
            <a:ext cx="6400800" cy="649287"/>
          </a:xfrm>
        </p:spPr>
        <p:txBody>
          <a:bodyPr/>
          <a:lstStyle/>
          <a:p>
            <a:r>
              <a:rPr lang="en-US" dirty="0" smtClean="0"/>
              <a:t>Aliasing </a:t>
            </a:r>
            <a:endParaRPr lang="es-ES" dirty="0"/>
          </a:p>
        </p:txBody>
      </p:sp>
      <p:sp>
        <p:nvSpPr>
          <p:cNvPr id="5" name="Slide Number Placeholder 4"/>
          <p:cNvSpPr txBox="1">
            <a:spLocks/>
          </p:cNvSpPr>
          <p:nvPr/>
        </p:nvSpPr>
        <p:spPr>
          <a:xfrm flipH="1">
            <a:off x="5292080" y="64482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18</a:t>
            </a:fld>
            <a:endParaRPr lang="en-US" dirty="0">
              <a:latin typeface="+mn-lt"/>
            </a:endParaRPr>
          </a:p>
        </p:txBody>
      </p:sp>
    </p:spTree>
    <p:extLst>
      <p:ext uri="{BB962C8B-B14F-4D97-AF65-F5344CB8AC3E}">
        <p14:creationId xmlns:p14="http://schemas.microsoft.com/office/powerpoint/2010/main" val="851805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547465"/>
            <a:ext cx="6400800" cy="649287"/>
          </a:xfrm>
        </p:spPr>
        <p:txBody>
          <a:bodyPr/>
          <a:lstStyle/>
          <a:p>
            <a:r>
              <a:rPr lang="fi-FI" dirty="0" err="1" smtClean="0"/>
              <a:t>Characterizing</a:t>
            </a:r>
            <a:r>
              <a:rPr lang="fi-FI" dirty="0" smtClean="0"/>
              <a:t> </a:t>
            </a:r>
            <a:r>
              <a:rPr lang="fi-FI" dirty="0" err="1"/>
              <a:t>Noise</a:t>
            </a:r>
            <a:r>
              <a:rPr lang="fi-FI" dirty="0"/>
              <a:t> </a:t>
            </a:r>
            <a:endParaRPr lang="es-ES" dirty="0"/>
          </a:p>
        </p:txBody>
      </p:sp>
      <p:sp>
        <p:nvSpPr>
          <p:cNvPr id="3" name="Marcador de contenido 2"/>
          <p:cNvSpPr>
            <a:spLocks noGrp="1"/>
          </p:cNvSpPr>
          <p:nvPr>
            <p:ph idx="1"/>
          </p:nvPr>
        </p:nvSpPr>
        <p:spPr>
          <a:xfrm>
            <a:off x="381000" y="1124744"/>
            <a:ext cx="8583488" cy="432048"/>
          </a:xfrm>
        </p:spPr>
        <p:txBody>
          <a:bodyPr/>
          <a:lstStyle/>
          <a:p>
            <a:pPr marL="0" indent="0">
              <a:buNone/>
            </a:pPr>
            <a:r>
              <a:rPr lang="en-US" sz="2400" b="1" dirty="0" smtClean="0"/>
              <a:t>Noise </a:t>
            </a:r>
            <a:r>
              <a:rPr lang="en-US" sz="2400" b="1" dirty="0"/>
              <a:t>is random, but its </a:t>
            </a:r>
            <a:r>
              <a:rPr lang="en-US" sz="2400" b="1" i="1" dirty="0"/>
              <a:t>properties </a:t>
            </a:r>
            <a:r>
              <a:rPr lang="en-US" sz="2400" b="1" dirty="0"/>
              <a:t>can be characterized </a:t>
            </a:r>
            <a:endParaRPr lang="es-ES" sz="2400" dirty="0"/>
          </a:p>
        </p:txBody>
      </p:sp>
      <p:pic>
        <p:nvPicPr>
          <p:cNvPr id="5" name="Imagen 4"/>
          <p:cNvPicPr>
            <a:picLocks noChangeAspect="1"/>
          </p:cNvPicPr>
          <p:nvPr/>
        </p:nvPicPr>
        <p:blipFill>
          <a:blip r:embed="rId2"/>
          <a:stretch>
            <a:fillRect/>
          </a:stretch>
        </p:blipFill>
        <p:spPr>
          <a:xfrm>
            <a:off x="0" y="1534803"/>
            <a:ext cx="9144000" cy="4918533"/>
          </a:xfrm>
          <a:prstGeom prst="rect">
            <a:avLst/>
          </a:prstGeom>
        </p:spPr>
      </p:pic>
      <p:sp>
        <p:nvSpPr>
          <p:cNvPr id="6"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19</a:t>
            </a:fld>
            <a:endParaRPr lang="en-US" dirty="0">
              <a:latin typeface="+mn-lt"/>
            </a:endParaRPr>
          </a:p>
        </p:txBody>
      </p:sp>
    </p:spTree>
    <p:extLst>
      <p:ext uri="{BB962C8B-B14F-4D97-AF65-F5344CB8AC3E}">
        <p14:creationId xmlns:p14="http://schemas.microsoft.com/office/powerpoint/2010/main" val="39755737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p:cNvSpPr>
            <a:spLocks noGrp="1" noChangeArrowheads="1"/>
          </p:cNvSpPr>
          <p:nvPr>
            <p:ph type="title"/>
          </p:nvPr>
        </p:nvSpPr>
        <p:spPr>
          <a:xfrm>
            <a:off x="1115616" y="1267545"/>
            <a:ext cx="6400800" cy="649287"/>
          </a:xfrm>
        </p:spPr>
        <p:txBody>
          <a:bodyPr/>
          <a:lstStyle/>
          <a:p>
            <a:r>
              <a:rPr lang="es-ES" dirty="0" err="1" smtClean="0"/>
              <a:t>Outline</a:t>
            </a:r>
            <a:endParaRPr lang="es-ES" dirty="0"/>
          </a:p>
        </p:txBody>
      </p:sp>
      <p:sp>
        <p:nvSpPr>
          <p:cNvPr id="1086467" name="Rectangle 3"/>
          <p:cNvSpPr>
            <a:spLocks noGrp="1" noChangeArrowheads="1"/>
          </p:cNvSpPr>
          <p:nvPr>
            <p:ph type="body" idx="1"/>
          </p:nvPr>
        </p:nvSpPr>
        <p:spPr>
          <a:xfrm>
            <a:off x="611188" y="2060848"/>
            <a:ext cx="8151812" cy="4032448"/>
          </a:xfrm>
        </p:spPr>
        <p:txBody>
          <a:bodyPr/>
          <a:lstStyle/>
          <a:p>
            <a:pPr>
              <a:buFont typeface="Wingdings" charset="2"/>
              <a:buChar char="Ø"/>
            </a:pPr>
            <a:r>
              <a:rPr lang="es-ES" dirty="0" smtClean="0"/>
              <a:t>1. </a:t>
            </a:r>
            <a:r>
              <a:rPr lang="es-ES" dirty="0" err="1" smtClean="0"/>
              <a:t>Introduction</a:t>
            </a:r>
            <a:r>
              <a:rPr lang="es-ES" dirty="0" smtClean="0"/>
              <a:t> </a:t>
            </a:r>
          </a:p>
          <a:p>
            <a:pPr lvl="1">
              <a:buFont typeface="Wingdings" charset="2"/>
              <a:buChar char="Ø"/>
            </a:pPr>
            <a:r>
              <a:rPr lang="es-ES" dirty="0" err="1"/>
              <a:t>The</a:t>
            </a:r>
            <a:r>
              <a:rPr lang="es-ES" dirty="0"/>
              <a:t> </a:t>
            </a:r>
            <a:r>
              <a:rPr lang="es-ES" dirty="0" err="1"/>
              <a:t>Dawn</a:t>
            </a:r>
            <a:r>
              <a:rPr lang="es-ES" dirty="0"/>
              <a:t> of a New Era in </a:t>
            </a:r>
            <a:r>
              <a:rPr lang="es-ES" dirty="0" err="1"/>
              <a:t>Astronomy</a:t>
            </a:r>
            <a:r>
              <a:rPr lang="es-ES" dirty="0"/>
              <a:t> </a:t>
            </a:r>
            <a:endParaRPr lang="es-ES" dirty="0" smtClean="0"/>
          </a:p>
          <a:p>
            <a:pPr lvl="1">
              <a:buFont typeface="Wingdings" charset="2"/>
              <a:buChar char="Ø"/>
            </a:pPr>
            <a:r>
              <a:rPr lang="es-ES" dirty="0" err="1" smtClean="0"/>
              <a:t>The</a:t>
            </a:r>
            <a:r>
              <a:rPr lang="es-ES" dirty="0" smtClean="0"/>
              <a:t> </a:t>
            </a:r>
            <a:r>
              <a:rPr lang="es-ES" dirty="0" err="1" smtClean="0"/>
              <a:t>problem</a:t>
            </a:r>
            <a:r>
              <a:rPr lang="es-ES" dirty="0" smtClean="0"/>
              <a:t> of data </a:t>
            </a:r>
            <a:r>
              <a:rPr lang="es-ES" dirty="0" err="1" smtClean="0"/>
              <a:t>analysis</a:t>
            </a:r>
            <a:r>
              <a:rPr lang="es-ES" dirty="0" smtClean="0"/>
              <a:t> in GW</a:t>
            </a:r>
          </a:p>
          <a:p>
            <a:pPr>
              <a:buFont typeface="Wingdings" charset="2"/>
              <a:buChar char="Ø"/>
            </a:pPr>
            <a:r>
              <a:rPr lang="es-ES" dirty="0" smtClean="0"/>
              <a:t>2. </a:t>
            </a:r>
            <a:r>
              <a:rPr lang="es-ES" dirty="0" err="1" smtClean="0"/>
              <a:t>Search</a:t>
            </a:r>
            <a:r>
              <a:rPr lang="es-ES" dirty="0" smtClean="0"/>
              <a:t> </a:t>
            </a:r>
            <a:r>
              <a:rPr lang="es-ES" dirty="0" err="1" smtClean="0"/>
              <a:t>for</a:t>
            </a:r>
            <a:r>
              <a:rPr lang="es-ES" dirty="0" smtClean="0"/>
              <a:t> </a:t>
            </a:r>
            <a:r>
              <a:rPr lang="es-ES" dirty="0" err="1" smtClean="0"/>
              <a:t>continuous</a:t>
            </a:r>
            <a:r>
              <a:rPr lang="es-ES" dirty="0" smtClean="0"/>
              <a:t> </a:t>
            </a:r>
            <a:r>
              <a:rPr lang="es-ES" dirty="0" err="1" smtClean="0"/>
              <a:t>gravitational</a:t>
            </a:r>
            <a:r>
              <a:rPr lang="es-ES" dirty="0" smtClean="0"/>
              <a:t> </a:t>
            </a:r>
            <a:r>
              <a:rPr lang="es-ES" dirty="0" err="1" smtClean="0"/>
              <a:t>waves</a:t>
            </a:r>
            <a:r>
              <a:rPr lang="es-ES" dirty="0" smtClean="0"/>
              <a:t>:</a:t>
            </a:r>
          </a:p>
          <a:p>
            <a:pPr lvl="1">
              <a:buFont typeface="Wingdings" charset="2"/>
              <a:buChar char="Ø"/>
            </a:pPr>
            <a:r>
              <a:rPr lang="es-ES" dirty="0" err="1" smtClean="0"/>
              <a:t>Neutron</a:t>
            </a:r>
            <a:r>
              <a:rPr lang="es-ES" dirty="0" smtClean="0"/>
              <a:t> </a:t>
            </a:r>
            <a:r>
              <a:rPr lang="es-ES" dirty="0" err="1"/>
              <a:t>stars</a:t>
            </a:r>
            <a:r>
              <a:rPr lang="es-ES" dirty="0"/>
              <a:t> as </a:t>
            </a:r>
            <a:r>
              <a:rPr lang="es-ES" dirty="0" err="1"/>
              <a:t>sources</a:t>
            </a:r>
            <a:r>
              <a:rPr lang="es-ES" dirty="0"/>
              <a:t> of </a:t>
            </a:r>
            <a:r>
              <a:rPr lang="es-ES" dirty="0" err="1"/>
              <a:t>gravitational</a:t>
            </a:r>
            <a:r>
              <a:rPr lang="es-ES" dirty="0"/>
              <a:t> </a:t>
            </a:r>
            <a:r>
              <a:rPr lang="es-ES" dirty="0" err="1" smtClean="0"/>
              <a:t>waves</a:t>
            </a:r>
            <a:endParaRPr lang="es-ES" dirty="0" smtClean="0"/>
          </a:p>
          <a:p>
            <a:pPr lvl="1">
              <a:buFont typeface="Wingdings" charset="2"/>
              <a:buChar char="Ø"/>
            </a:pPr>
            <a:r>
              <a:rPr lang="es-ES" dirty="0" err="1" smtClean="0"/>
              <a:t>Search</a:t>
            </a:r>
            <a:r>
              <a:rPr lang="es-ES" dirty="0" smtClean="0"/>
              <a:t> </a:t>
            </a:r>
            <a:r>
              <a:rPr lang="es-ES" dirty="0" err="1"/>
              <a:t>strategies</a:t>
            </a:r>
            <a:r>
              <a:rPr lang="es-ES" dirty="0"/>
              <a:t> in </a:t>
            </a:r>
            <a:r>
              <a:rPr lang="es-ES" dirty="0" err="1"/>
              <a:t>the</a:t>
            </a:r>
            <a:r>
              <a:rPr lang="es-ES" dirty="0"/>
              <a:t> </a:t>
            </a:r>
            <a:r>
              <a:rPr lang="es-ES" dirty="0" smtClean="0"/>
              <a:t>LVC</a:t>
            </a:r>
            <a:endParaRPr lang="es-ES" dirty="0"/>
          </a:p>
        </p:txBody>
      </p:sp>
      <p:sp>
        <p:nvSpPr>
          <p:cNvPr id="4" name="Slide Number Placeholder 5"/>
          <p:cNvSpPr txBox="1">
            <a:spLocks/>
          </p:cNvSpPr>
          <p:nvPr/>
        </p:nvSpPr>
        <p:spPr>
          <a:xfrm>
            <a:off x="5292080" y="6453336"/>
            <a:ext cx="72008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2</a:t>
            </a:fld>
            <a:endParaRPr lang="en-US" sz="1600" dirty="0">
              <a:latin typeface="+mn-lt"/>
            </a:endParaRPr>
          </a:p>
        </p:txBody>
      </p:sp>
    </p:spTree>
    <p:extLst>
      <p:ext uri="{BB962C8B-B14F-4D97-AF65-F5344CB8AC3E}">
        <p14:creationId xmlns:p14="http://schemas.microsoft.com/office/powerpoint/2010/main" val="27148450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548680"/>
            <a:ext cx="6400800" cy="649287"/>
          </a:xfrm>
        </p:spPr>
        <p:txBody>
          <a:bodyPr/>
          <a:lstStyle/>
          <a:p>
            <a:r>
              <a:rPr lang="es-ES" dirty="0" err="1" smtClean="0"/>
              <a:t>Possible</a:t>
            </a:r>
            <a:r>
              <a:rPr lang="es-ES" dirty="0" smtClean="0"/>
              <a:t> </a:t>
            </a:r>
            <a:r>
              <a:rPr lang="es-ES" dirty="0" err="1" smtClean="0"/>
              <a:t>Properties</a:t>
            </a:r>
            <a:r>
              <a:rPr lang="es-ES" dirty="0" smtClean="0"/>
              <a:t> of </a:t>
            </a:r>
            <a:r>
              <a:rPr lang="es-ES" dirty="0" err="1" smtClean="0"/>
              <a:t>Noise</a:t>
            </a:r>
            <a:endParaRPr lang="es-ES" dirty="0"/>
          </a:p>
        </p:txBody>
      </p:sp>
      <p:pic>
        <p:nvPicPr>
          <p:cNvPr id="5" name="Marcador de contenido 4"/>
          <p:cNvPicPr>
            <a:picLocks noGrp="1" noChangeAspect="1"/>
          </p:cNvPicPr>
          <p:nvPr>
            <p:ph idx="1"/>
          </p:nvPr>
        </p:nvPicPr>
        <p:blipFill>
          <a:blip r:embed="rId2"/>
          <a:srcRect t="2509" b="2509"/>
          <a:stretch>
            <a:fillRect/>
          </a:stretch>
        </p:blipFill>
        <p:spPr>
          <a:xfrm>
            <a:off x="347499" y="1280498"/>
            <a:ext cx="8472973" cy="4668781"/>
          </a:xfrm>
        </p:spPr>
      </p:pic>
      <p:sp>
        <p:nvSpPr>
          <p:cNvPr id="6" name="CuadroTexto 5"/>
          <p:cNvSpPr txBox="1"/>
          <p:nvPr/>
        </p:nvSpPr>
        <p:spPr>
          <a:xfrm>
            <a:off x="467544" y="6021288"/>
            <a:ext cx="8064896" cy="369332"/>
          </a:xfrm>
          <a:prstGeom prst="rect">
            <a:avLst/>
          </a:prstGeom>
          <a:noFill/>
        </p:spPr>
        <p:txBody>
          <a:bodyPr wrap="square" rtlCol="0">
            <a:spAutoFit/>
          </a:bodyPr>
          <a:lstStyle/>
          <a:p>
            <a:pPr algn="l">
              <a:buNone/>
            </a:pPr>
            <a:r>
              <a:rPr lang="en-US" sz="1800" dirty="0" smtClean="0">
                <a:solidFill>
                  <a:srgbClr val="FF0000"/>
                </a:solidFill>
                <a:latin typeface="Arial"/>
                <a:cs typeface="Arial"/>
              </a:rPr>
              <a:t>Color</a:t>
            </a:r>
            <a:r>
              <a:rPr lang="en-US" sz="1800" b="0" dirty="0" smtClean="0">
                <a:latin typeface="Arial"/>
                <a:cs typeface="Arial"/>
              </a:rPr>
              <a:t> : Signal does not have </a:t>
            </a:r>
            <a:r>
              <a:rPr lang="en-US" sz="1800" b="0" dirty="0">
                <a:latin typeface="Arial"/>
                <a:cs typeface="Arial"/>
              </a:rPr>
              <a:t>equal power in any band of a given </a:t>
            </a:r>
            <a:r>
              <a:rPr lang="en-US" sz="1800" b="0" dirty="0" smtClean="0">
                <a:latin typeface="Arial"/>
                <a:cs typeface="Arial"/>
              </a:rPr>
              <a:t>bandwidth. </a:t>
            </a:r>
            <a:endParaRPr lang="es-ES" sz="1800" b="0" dirty="0">
              <a:latin typeface="Arial"/>
              <a:cs typeface="Arial"/>
            </a:endParaRPr>
          </a:p>
        </p:txBody>
      </p:sp>
      <p:sp>
        <p:nvSpPr>
          <p:cNvPr id="8"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20</a:t>
            </a:fld>
            <a:endParaRPr lang="en-US" dirty="0">
              <a:latin typeface="+mn-lt"/>
            </a:endParaRPr>
          </a:p>
        </p:txBody>
      </p:sp>
    </p:spTree>
    <p:extLst>
      <p:ext uri="{BB962C8B-B14F-4D97-AF65-F5344CB8AC3E}">
        <p14:creationId xmlns:p14="http://schemas.microsoft.com/office/powerpoint/2010/main" val="39370613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764977"/>
            <a:ext cx="8352928" cy="935831"/>
          </a:xfrm>
        </p:spPr>
        <p:txBody>
          <a:bodyPr/>
          <a:lstStyle/>
          <a:p>
            <a:pPr algn="l"/>
            <a:r>
              <a:rPr lang="es-ES" sz="2800" dirty="0" err="1" smtClean="0"/>
              <a:t>Frequency</a:t>
            </a:r>
            <a:r>
              <a:rPr lang="es-ES" sz="2800" dirty="0" err="1"/>
              <a:t>-</a:t>
            </a:r>
            <a:r>
              <a:rPr lang="es-ES" sz="2800" dirty="0" err="1" smtClean="0"/>
              <a:t>domain</a:t>
            </a:r>
            <a:r>
              <a:rPr lang="es-ES" sz="2800" dirty="0" smtClean="0"/>
              <a:t> </a:t>
            </a:r>
            <a:r>
              <a:rPr lang="es-ES" sz="2800" dirty="0" err="1" smtClean="0"/>
              <a:t>representation</a:t>
            </a:r>
            <a:r>
              <a:rPr lang="es-ES" sz="2800" dirty="0" smtClean="0"/>
              <a:t> of a Time-Series</a:t>
            </a:r>
            <a:endParaRPr lang="es-ES" sz="2800" dirty="0"/>
          </a:p>
        </p:txBody>
      </p:sp>
      <p:pic>
        <p:nvPicPr>
          <p:cNvPr id="7" name="Imagen 6"/>
          <p:cNvPicPr>
            <a:picLocks noChangeAspect="1"/>
          </p:cNvPicPr>
          <p:nvPr/>
        </p:nvPicPr>
        <p:blipFill>
          <a:blip r:embed="rId2"/>
          <a:stretch>
            <a:fillRect/>
          </a:stretch>
        </p:blipFill>
        <p:spPr>
          <a:xfrm>
            <a:off x="1188640" y="2060848"/>
            <a:ext cx="7343800" cy="3470458"/>
          </a:xfrm>
          <a:prstGeom prst="rect">
            <a:avLst/>
          </a:prstGeom>
        </p:spPr>
      </p:pic>
      <p:sp>
        <p:nvSpPr>
          <p:cNvPr id="5"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21</a:t>
            </a:fld>
            <a:endParaRPr lang="en-US" dirty="0">
              <a:latin typeface="+mn-lt"/>
            </a:endParaRPr>
          </a:p>
        </p:txBody>
      </p:sp>
    </p:spTree>
    <p:extLst>
      <p:ext uri="{BB962C8B-B14F-4D97-AF65-F5344CB8AC3E}">
        <p14:creationId xmlns:p14="http://schemas.microsoft.com/office/powerpoint/2010/main" val="6505808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835497"/>
            <a:ext cx="8064896" cy="649287"/>
          </a:xfrm>
        </p:spPr>
        <p:txBody>
          <a:bodyPr/>
          <a:lstStyle/>
          <a:p>
            <a:r>
              <a:rPr lang="en-US" dirty="0" smtClean="0"/>
              <a:t>Frequency</a:t>
            </a:r>
            <a:r>
              <a:rPr lang="en-US" dirty="0"/>
              <a:t>-Domain Representation of a </a:t>
            </a:r>
            <a:r>
              <a:rPr lang="en-US" i="1" dirty="0"/>
              <a:t>Discrete, Finite </a:t>
            </a:r>
            <a:r>
              <a:rPr lang="en-US" dirty="0"/>
              <a:t>Time Series </a:t>
            </a:r>
            <a:endParaRPr lang="es-ES" dirty="0"/>
          </a:p>
        </p:txBody>
      </p:sp>
      <p:pic>
        <p:nvPicPr>
          <p:cNvPr id="5" name="Imagen 4"/>
          <p:cNvPicPr>
            <a:picLocks noChangeAspect="1"/>
          </p:cNvPicPr>
          <p:nvPr/>
        </p:nvPicPr>
        <p:blipFill>
          <a:blip r:embed="rId2"/>
          <a:stretch>
            <a:fillRect/>
          </a:stretch>
        </p:blipFill>
        <p:spPr>
          <a:xfrm>
            <a:off x="323528" y="1759391"/>
            <a:ext cx="7920880" cy="4497449"/>
          </a:xfrm>
          <a:prstGeom prst="rect">
            <a:avLst/>
          </a:prstGeom>
        </p:spPr>
      </p:pic>
      <p:pic>
        <p:nvPicPr>
          <p:cNvPr id="6" name="Imagen 5"/>
          <p:cNvPicPr>
            <a:picLocks noChangeAspect="1"/>
          </p:cNvPicPr>
          <p:nvPr/>
        </p:nvPicPr>
        <p:blipFill>
          <a:blip r:embed="rId3"/>
          <a:stretch>
            <a:fillRect/>
          </a:stretch>
        </p:blipFill>
        <p:spPr>
          <a:xfrm>
            <a:off x="4860032" y="2564904"/>
            <a:ext cx="3873500" cy="1181100"/>
          </a:xfrm>
          <a:prstGeom prst="rect">
            <a:avLst/>
          </a:prstGeom>
        </p:spPr>
      </p:pic>
      <p:sp>
        <p:nvSpPr>
          <p:cNvPr id="7"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22</a:t>
            </a:fld>
            <a:endParaRPr lang="en-US" dirty="0">
              <a:latin typeface="+mn-lt"/>
            </a:endParaRPr>
          </a:p>
        </p:txBody>
      </p:sp>
    </p:spTree>
    <p:extLst>
      <p:ext uri="{BB962C8B-B14F-4D97-AF65-F5344CB8AC3E}">
        <p14:creationId xmlns:p14="http://schemas.microsoft.com/office/powerpoint/2010/main" val="10775902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23528" y="1118952"/>
            <a:ext cx="8676456" cy="5237678"/>
          </a:xfrm>
          <a:prstGeom prst="rect">
            <a:avLst/>
          </a:prstGeom>
        </p:spPr>
      </p:pic>
      <p:sp>
        <p:nvSpPr>
          <p:cNvPr id="6"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23</a:t>
            </a:fld>
            <a:endParaRPr lang="en-US" dirty="0">
              <a:latin typeface="+mn-lt"/>
            </a:endParaRPr>
          </a:p>
        </p:txBody>
      </p:sp>
    </p:spTree>
    <p:extLst>
      <p:ext uri="{BB962C8B-B14F-4D97-AF65-F5344CB8AC3E}">
        <p14:creationId xmlns:p14="http://schemas.microsoft.com/office/powerpoint/2010/main" val="3285543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764704"/>
            <a:ext cx="6400800" cy="649287"/>
          </a:xfrm>
        </p:spPr>
        <p:txBody>
          <a:bodyPr/>
          <a:lstStyle/>
          <a:p>
            <a:r>
              <a:rPr lang="es-ES" dirty="0" err="1" smtClean="0"/>
              <a:t>Power</a:t>
            </a:r>
            <a:r>
              <a:rPr lang="es-ES" dirty="0" smtClean="0"/>
              <a:t> </a:t>
            </a:r>
            <a:r>
              <a:rPr lang="es-ES" dirty="0" err="1"/>
              <a:t>Spectral</a:t>
            </a:r>
            <a:r>
              <a:rPr lang="es-ES" dirty="0"/>
              <a:t> </a:t>
            </a:r>
            <a:r>
              <a:rPr lang="es-ES" dirty="0" err="1"/>
              <a:t>Density</a:t>
            </a:r>
            <a:r>
              <a:rPr lang="es-ES" dirty="0"/>
              <a:t> </a:t>
            </a:r>
          </a:p>
        </p:txBody>
      </p:sp>
      <p:pic>
        <p:nvPicPr>
          <p:cNvPr id="6" name="Imagen 5" descr="Screen shot 2017-07-24 at 11.31.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615529"/>
            <a:ext cx="7956376" cy="4765799"/>
          </a:xfrm>
          <a:prstGeom prst="rect">
            <a:avLst/>
          </a:prstGeom>
        </p:spPr>
      </p:pic>
      <p:sp>
        <p:nvSpPr>
          <p:cNvPr id="7"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24</a:t>
            </a:fld>
            <a:endParaRPr lang="en-US" dirty="0">
              <a:latin typeface="+mn-lt"/>
            </a:endParaRPr>
          </a:p>
        </p:txBody>
      </p:sp>
    </p:spTree>
    <p:extLst>
      <p:ext uri="{BB962C8B-B14F-4D97-AF65-F5344CB8AC3E}">
        <p14:creationId xmlns:p14="http://schemas.microsoft.com/office/powerpoint/2010/main" val="198971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9632" y="620688"/>
            <a:ext cx="6400800" cy="649287"/>
          </a:xfrm>
        </p:spPr>
        <p:txBody>
          <a:bodyPr/>
          <a:lstStyle/>
          <a:p>
            <a:r>
              <a:rPr lang="es-ES" dirty="0" err="1" smtClean="0"/>
              <a:t>Estimating</a:t>
            </a:r>
            <a:r>
              <a:rPr lang="es-ES" dirty="0" smtClean="0"/>
              <a:t> </a:t>
            </a:r>
            <a:r>
              <a:rPr lang="es-ES" dirty="0" err="1"/>
              <a:t>the</a:t>
            </a:r>
            <a:r>
              <a:rPr lang="es-ES" dirty="0"/>
              <a:t> PSD </a:t>
            </a:r>
          </a:p>
        </p:txBody>
      </p:sp>
      <p:pic>
        <p:nvPicPr>
          <p:cNvPr id="3" name="Imagen 2" descr="Screen shot 2017-07-24 at 11.37.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311452"/>
            <a:ext cx="7956376" cy="4997868"/>
          </a:xfrm>
          <a:prstGeom prst="rect">
            <a:avLst/>
          </a:prstGeom>
        </p:spPr>
      </p:pic>
      <p:sp>
        <p:nvSpPr>
          <p:cNvPr id="4" name="Slide Number Placeholder 5"/>
          <p:cNvSpPr txBox="1">
            <a:spLocks/>
          </p:cNvSpPr>
          <p:nvPr/>
        </p:nvSpPr>
        <p:spPr>
          <a:xfrm>
            <a:off x="5292080" y="6525344"/>
            <a:ext cx="72008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25</a:t>
            </a:fld>
            <a:endParaRPr lang="en-US" sz="1600" dirty="0">
              <a:latin typeface="+mn-lt"/>
            </a:endParaRPr>
          </a:p>
        </p:txBody>
      </p:sp>
    </p:spTree>
    <p:extLst>
      <p:ext uri="{BB962C8B-B14F-4D97-AF65-F5344CB8AC3E}">
        <p14:creationId xmlns:p14="http://schemas.microsoft.com/office/powerpoint/2010/main" val="163190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620688"/>
            <a:ext cx="6400800" cy="649287"/>
          </a:xfrm>
        </p:spPr>
        <p:txBody>
          <a:bodyPr/>
          <a:lstStyle/>
          <a:p>
            <a:r>
              <a:rPr lang="es-ES" sz="2800" dirty="0" err="1" smtClean="0">
                <a:latin typeface="Arial"/>
                <a:cs typeface="Arial"/>
              </a:rPr>
              <a:t>Estimating</a:t>
            </a:r>
            <a:r>
              <a:rPr lang="es-ES" sz="2800" dirty="0" smtClean="0">
                <a:latin typeface="Arial"/>
                <a:cs typeface="Arial"/>
              </a:rPr>
              <a:t> </a:t>
            </a:r>
            <a:r>
              <a:rPr lang="es-ES" sz="2800" dirty="0" err="1">
                <a:latin typeface="Arial"/>
                <a:cs typeface="Arial"/>
              </a:rPr>
              <a:t>the</a:t>
            </a:r>
            <a:r>
              <a:rPr lang="es-ES" sz="2800" dirty="0">
                <a:latin typeface="Arial"/>
                <a:cs typeface="Arial"/>
              </a:rPr>
              <a:t> PSD </a:t>
            </a:r>
          </a:p>
        </p:txBody>
      </p:sp>
      <p:pic>
        <p:nvPicPr>
          <p:cNvPr id="4" name="Imagen 3"/>
          <p:cNvPicPr>
            <a:picLocks noChangeAspect="1"/>
          </p:cNvPicPr>
          <p:nvPr/>
        </p:nvPicPr>
        <p:blipFill>
          <a:blip r:embed="rId2"/>
          <a:stretch>
            <a:fillRect/>
          </a:stretch>
        </p:blipFill>
        <p:spPr>
          <a:xfrm>
            <a:off x="192996" y="1412776"/>
            <a:ext cx="8951004" cy="4752528"/>
          </a:xfrm>
          <a:prstGeom prst="rect">
            <a:avLst/>
          </a:prstGeom>
        </p:spPr>
      </p:pic>
      <p:sp>
        <p:nvSpPr>
          <p:cNvPr id="5"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26</a:t>
            </a:fld>
            <a:endParaRPr lang="en-US" dirty="0">
              <a:latin typeface="+mn-lt"/>
            </a:endParaRPr>
          </a:p>
        </p:txBody>
      </p:sp>
    </p:spTree>
    <p:extLst>
      <p:ext uri="{BB962C8B-B14F-4D97-AF65-F5344CB8AC3E}">
        <p14:creationId xmlns:p14="http://schemas.microsoft.com/office/powerpoint/2010/main" val="11602519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800" dirty="0" err="1" smtClean="0">
                <a:latin typeface="Arial"/>
                <a:cs typeface="Arial"/>
              </a:rPr>
              <a:t>Estimating</a:t>
            </a:r>
            <a:r>
              <a:rPr lang="es-ES" sz="2800" dirty="0" smtClean="0">
                <a:latin typeface="Arial"/>
                <a:cs typeface="Arial"/>
              </a:rPr>
              <a:t> </a:t>
            </a:r>
            <a:r>
              <a:rPr lang="es-ES" sz="2800" dirty="0" err="1">
                <a:latin typeface="Arial"/>
                <a:cs typeface="Arial"/>
              </a:rPr>
              <a:t>the</a:t>
            </a:r>
            <a:r>
              <a:rPr lang="es-ES" sz="2800" dirty="0">
                <a:latin typeface="Arial"/>
                <a:cs typeface="Arial"/>
              </a:rPr>
              <a:t> </a:t>
            </a:r>
            <a:r>
              <a:rPr lang="es-ES" sz="2800" dirty="0" smtClean="0">
                <a:latin typeface="Arial"/>
                <a:cs typeface="Arial"/>
              </a:rPr>
              <a:t>PSD (cont.) </a:t>
            </a:r>
            <a:endParaRPr lang="es-ES" sz="2800" dirty="0">
              <a:latin typeface="Arial"/>
              <a:cs typeface="Arial"/>
            </a:endParaRPr>
          </a:p>
        </p:txBody>
      </p:sp>
      <p:pic>
        <p:nvPicPr>
          <p:cNvPr id="5" name="Imagen 4"/>
          <p:cNvPicPr>
            <a:picLocks noChangeAspect="1"/>
          </p:cNvPicPr>
          <p:nvPr/>
        </p:nvPicPr>
        <p:blipFill>
          <a:blip r:embed="rId2"/>
          <a:stretch>
            <a:fillRect/>
          </a:stretch>
        </p:blipFill>
        <p:spPr>
          <a:xfrm>
            <a:off x="251520" y="1700808"/>
            <a:ext cx="8676456" cy="3911517"/>
          </a:xfrm>
          <a:prstGeom prst="rect">
            <a:avLst/>
          </a:prstGeom>
        </p:spPr>
      </p:pic>
      <p:sp>
        <p:nvSpPr>
          <p:cNvPr id="6"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27</a:t>
            </a:fld>
            <a:endParaRPr lang="en-US" dirty="0">
              <a:latin typeface="+mn-lt"/>
            </a:endParaRPr>
          </a:p>
        </p:txBody>
      </p:sp>
    </p:spTree>
    <p:extLst>
      <p:ext uri="{BB962C8B-B14F-4D97-AF65-F5344CB8AC3E}">
        <p14:creationId xmlns:p14="http://schemas.microsoft.com/office/powerpoint/2010/main" val="42595259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t>Finding</a:t>
            </a:r>
            <a:r>
              <a:rPr lang="it-IT" b="1" dirty="0" smtClean="0"/>
              <a:t> the </a:t>
            </a:r>
            <a:r>
              <a:rPr lang="it-IT" b="1" dirty="0" err="1" smtClean="0"/>
              <a:t>signal</a:t>
            </a:r>
            <a:r>
              <a:rPr lang="it-IT" dirty="0" smtClean="0"/>
              <a:t>:</a:t>
            </a:r>
            <a:br>
              <a:rPr lang="it-IT" dirty="0" smtClean="0"/>
            </a:br>
            <a:r>
              <a:rPr lang="it-IT" dirty="0" smtClean="0"/>
              <a:t>the </a:t>
            </a:r>
            <a:r>
              <a:rPr lang="it-IT" dirty="0" err="1" smtClean="0"/>
              <a:t>noise</a:t>
            </a:r>
            <a:r>
              <a:rPr lang="it-IT" dirty="0" smtClean="0"/>
              <a:t> </a:t>
            </a:r>
            <a:r>
              <a:rPr lang="it-IT" dirty="0" err="1" smtClean="0"/>
              <a:t>spectral</a:t>
            </a:r>
            <a:r>
              <a:rPr lang="it-IT" dirty="0" smtClean="0"/>
              <a:t> </a:t>
            </a:r>
            <a:r>
              <a:rPr lang="it-IT" dirty="0" err="1" smtClean="0"/>
              <a:t>density</a:t>
            </a:r>
            <a:endParaRPr lang="it-IT" dirty="0"/>
          </a:p>
        </p:txBody>
      </p:sp>
      <p:sp>
        <p:nvSpPr>
          <p:cNvPr id="3" name="Segnaposto contenuto 2"/>
          <p:cNvSpPr>
            <a:spLocks noGrp="1"/>
          </p:cNvSpPr>
          <p:nvPr>
            <p:ph idx="1"/>
          </p:nvPr>
        </p:nvSpPr>
        <p:spPr>
          <a:xfrm>
            <a:off x="395536" y="1845734"/>
            <a:ext cx="8568952" cy="4463586"/>
          </a:xfrm>
        </p:spPr>
        <p:txBody>
          <a:bodyPr>
            <a:normAutofit/>
          </a:bodyPr>
          <a:lstStyle/>
          <a:p>
            <a:pPr marL="0" indent="0">
              <a:buNone/>
            </a:pPr>
            <a:r>
              <a:rPr lang="en-US" sz="1800" dirty="0" smtClean="0"/>
              <a:t> </a:t>
            </a:r>
            <a:r>
              <a:rPr lang="en-US" sz="1800" dirty="0" smtClean="0">
                <a:latin typeface="+mj-lt"/>
              </a:rPr>
              <a:t>We need first to represent the </a:t>
            </a:r>
            <a:r>
              <a:rPr lang="en-US" sz="1800" dirty="0" err="1" smtClean="0">
                <a:latin typeface="+mj-lt"/>
              </a:rPr>
              <a:t>behaviour</a:t>
            </a:r>
            <a:r>
              <a:rPr lang="en-US" sz="1800" dirty="0" smtClean="0">
                <a:latin typeface="+mj-lt"/>
              </a:rPr>
              <a:t> of the </a:t>
            </a:r>
            <a:r>
              <a:rPr lang="en-US" sz="1800" i="1" dirty="0" smtClean="0">
                <a:latin typeface="+mj-lt"/>
              </a:rPr>
              <a:t>input</a:t>
            </a:r>
            <a:r>
              <a:rPr lang="en-US" sz="1800" dirty="0" smtClean="0">
                <a:latin typeface="+mj-lt"/>
              </a:rPr>
              <a:t> noise </a:t>
            </a:r>
            <a:r>
              <a:rPr lang="en-US" sz="1800" i="1" dirty="0" smtClean="0">
                <a:latin typeface="+mj-lt"/>
              </a:rPr>
              <a:t>n(t)</a:t>
            </a:r>
            <a:r>
              <a:rPr lang="en-US" sz="1800" dirty="0" smtClean="0">
                <a:latin typeface="+mj-lt"/>
              </a:rPr>
              <a:t> which is summed to the GW strain </a:t>
            </a:r>
            <a:r>
              <a:rPr lang="en-US" sz="1800" i="1" dirty="0" smtClean="0">
                <a:latin typeface="+mj-lt"/>
              </a:rPr>
              <a:t>h(t) </a:t>
            </a:r>
            <a:r>
              <a:rPr lang="en-US" sz="1800" dirty="0" smtClean="0">
                <a:latin typeface="+mj-lt"/>
              </a:rPr>
              <a:t>to give what we call the detector output   </a:t>
            </a:r>
            <a:r>
              <a:rPr lang="en-US" sz="1800" i="1" dirty="0" smtClean="0">
                <a:solidFill>
                  <a:srgbClr val="FF0000"/>
                </a:solidFill>
                <a:latin typeface="+mj-lt"/>
              </a:rPr>
              <a:t>x(t)</a:t>
            </a:r>
            <a:r>
              <a:rPr lang="en-US" sz="1800" dirty="0" smtClean="0">
                <a:solidFill>
                  <a:srgbClr val="FF0000"/>
                </a:solidFill>
                <a:latin typeface="+mj-lt"/>
              </a:rPr>
              <a:t> = </a:t>
            </a:r>
            <a:r>
              <a:rPr lang="en-US" sz="1800" i="1" dirty="0" smtClean="0">
                <a:solidFill>
                  <a:srgbClr val="FF0000"/>
                </a:solidFill>
                <a:latin typeface="+mj-lt"/>
              </a:rPr>
              <a:t>n(t) + h(t)</a:t>
            </a:r>
            <a:r>
              <a:rPr lang="en-US" sz="1800" i="1" dirty="0" smtClean="0">
                <a:solidFill>
                  <a:schemeClr val="tx1"/>
                </a:solidFill>
                <a:latin typeface="+mj-lt"/>
              </a:rPr>
              <a:t>.</a:t>
            </a:r>
          </a:p>
          <a:p>
            <a:pPr marL="0" indent="0">
              <a:buNone/>
            </a:pPr>
            <a:r>
              <a:rPr lang="en-US" sz="1800" dirty="0" smtClean="0">
                <a:latin typeface="+mj-lt"/>
              </a:rPr>
              <a:t> We suppose that the noise is stationary; then, the different Fourier components are uncorrelated and therefore:</a:t>
            </a:r>
          </a:p>
          <a:p>
            <a:pPr marL="0" indent="0">
              <a:buNone/>
            </a:pPr>
            <a:endParaRPr lang="en-US" sz="1800" dirty="0" smtClean="0">
              <a:latin typeface="+mj-lt"/>
            </a:endParaRPr>
          </a:p>
          <a:p>
            <a:pPr marL="0" indent="0">
              <a:buNone/>
            </a:pPr>
            <a:endParaRPr lang="en-US" sz="1800" dirty="0" smtClean="0">
              <a:latin typeface="+mj-lt"/>
            </a:endParaRPr>
          </a:p>
          <a:p>
            <a:pPr marL="0" indent="0">
              <a:buNone/>
            </a:pPr>
            <a:r>
              <a:rPr lang="en-US" sz="1800" i="1" dirty="0" smtClean="0">
                <a:latin typeface="+mj-lt"/>
              </a:rPr>
              <a:t>  </a:t>
            </a:r>
            <a:r>
              <a:rPr lang="en-US" sz="1800" i="1" dirty="0" err="1" smtClean="0">
                <a:latin typeface="+mj-lt"/>
              </a:rPr>
              <a:t>S</a:t>
            </a:r>
            <a:r>
              <a:rPr lang="en-US" sz="1800" i="1" baseline="-25000" dirty="0" err="1" smtClean="0">
                <a:latin typeface="+mj-lt"/>
              </a:rPr>
              <a:t>n</a:t>
            </a:r>
            <a:r>
              <a:rPr lang="en-US" sz="1800" i="1" dirty="0" smtClean="0">
                <a:latin typeface="+mj-lt"/>
              </a:rPr>
              <a:t>(f)</a:t>
            </a:r>
            <a:r>
              <a:rPr lang="en-US" sz="1800" dirty="0" smtClean="0">
                <a:latin typeface="+mj-lt"/>
              </a:rPr>
              <a:t> (</a:t>
            </a:r>
            <a:r>
              <a:rPr lang="en-US" sz="1800" i="1" dirty="0" smtClean="0">
                <a:latin typeface="+mj-lt"/>
              </a:rPr>
              <a:t>Hz</a:t>
            </a:r>
            <a:r>
              <a:rPr lang="en-US" sz="1800" baseline="30000" dirty="0" smtClean="0">
                <a:latin typeface="+mj-lt"/>
              </a:rPr>
              <a:t>-1</a:t>
            </a:r>
            <a:r>
              <a:rPr lang="en-US" sz="1800" dirty="0" smtClean="0">
                <a:latin typeface="+mj-lt"/>
              </a:rPr>
              <a:t>) is the </a:t>
            </a:r>
            <a:r>
              <a:rPr lang="en-US" sz="1800" i="1" dirty="0" smtClean="0">
                <a:latin typeface="+mj-lt"/>
              </a:rPr>
              <a:t>single-sided noise spectral density </a:t>
            </a:r>
            <a:r>
              <a:rPr lang="en-US" sz="1800" dirty="0" smtClean="0">
                <a:latin typeface="+mj-lt"/>
              </a:rPr>
              <a:t>or</a:t>
            </a:r>
            <a:r>
              <a:rPr lang="en-US" sz="1800" i="1" dirty="0" smtClean="0">
                <a:latin typeface="+mj-lt"/>
              </a:rPr>
              <a:t> power spectrum </a:t>
            </a:r>
            <a:r>
              <a:rPr lang="en-US" sz="1800" dirty="0" smtClean="0">
                <a:latin typeface="+mj-lt"/>
              </a:rPr>
              <a:t>(PSD).</a:t>
            </a:r>
          </a:p>
          <a:p>
            <a:pPr marL="0" indent="0">
              <a:buNone/>
            </a:pPr>
            <a:r>
              <a:rPr lang="en-US" sz="1800" dirty="0" smtClean="0">
                <a:latin typeface="+mj-lt"/>
              </a:rPr>
              <a:t> If we restrict the time interval to [-T/2; T/2], and write </a:t>
            </a:r>
            <a:r>
              <a:rPr lang="en-US" sz="1800" dirty="0" err="1" smtClean="0">
                <a:latin typeface="Symbol" panose="05050102010706020507" pitchFamily="18" charset="2"/>
              </a:rPr>
              <a:t>D</a:t>
            </a:r>
            <a:r>
              <a:rPr lang="en-US" sz="1800" i="1" dirty="0" err="1" smtClean="0">
                <a:latin typeface="+mj-lt"/>
              </a:rPr>
              <a:t>f</a:t>
            </a:r>
            <a:r>
              <a:rPr lang="en-US" sz="1800" dirty="0" smtClean="0">
                <a:latin typeface="+mj-lt"/>
              </a:rPr>
              <a:t> = 1 / T, we get:</a:t>
            </a:r>
          </a:p>
          <a:p>
            <a:pPr marL="0" indent="0">
              <a:buNone/>
            </a:pPr>
            <a:endParaRPr lang="en-US" sz="1800" dirty="0" smtClean="0">
              <a:latin typeface="+mj-lt"/>
            </a:endParaRPr>
          </a:p>
          <a:p>
            <a:pPr marL="0" indent="0">
              <a:buNone/>
            </a:pPr>
            <a:endParaRPr lang="en-US" sz="1800" dirty="0" smtClean="0">
              <a:latin typeface="+mj-lt"/>
            </a:endParaRPr>
          </a:p>
          <a:p>
            <a:pPr marL="0" indent="0">
              <a:buNone/>
            </a:pPr>
            <a:r>
              <a:rPr lang="en-US" dirty="0" smtClean="0">
                <a:latin typeface="+mj-lt"/>
              </a:rPr>
              <a:t> </a:t>
            </a:r>
          </a:p>
          <a:p>
            <a:pPr marL="0" indent="0">
              <a:buNone/>
            </a:pPr>
            <a:r>
              <a:rPr lang="en-US" sz="1900" dirty="0" smtClean="0">
                <a:latin typeface="+mj-lt"/>
              </a:rPr>
              <a:t> </a:t>
            </a:r>
            <a:r>
              <a:rPr lang="en-US" sz="1800" dirty="0" smtClean="0">
                <a:latin typeface="+mj-lt"/>
              </a:rPr>
              <a:t>It is often used the square root  called </a:t>
            </a:r>
            <a:r>
              <a:rPr lang="en-US" sz="1800" i="1" dirty="0" smtClean="0">
                <a:latin typeface="+mj-lt"/>
              </a:rPr>
              <a:t>spectral amplitude </a:t>
            </a:r>
            <a:r>
              <a:rPr lang="en-US" sz="1800" dirty="0" smtClean="0">
                <a:latin typeface="+mj-lt"/>
              </a:rPr>
              <a:t>(ASD) and has the dimension of </a:t>
            </a:r>
            <a:r>
              <a:rPr lang="en-US" sz="1800" i="1" dirty="0" smtClean="0">
                <a:latin typeface="+mj-lt"/>
              </a:rPr>
              <a:t>Hz</a:t>
            </a:r>
            <a:r>
              <a:rPr lang="en-US" sz="1800" baseline="30000" dirty="0" smtClean="0">
                <a:latin typeface="+mj-lt"/>
              </a:rPr>
              <a:t>-1/2</a:t>
            </a:r>
            <a:endParaRPr lang="en-US" sz="1800" dirty="0" smtClean="0">
              <a:latin typeface="+mj-lt"/>
            </a:endParaRPr>
          </a:p>
        </p:txBody>
      </p:sp>
      <p:pic>
        <p:nvPicPr>
          <p:cNvPr id="7" name="Immagine 6" descr="Ritaglio schermat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5157" y="2924945"/>
            <a:ext cx="3546439" cy="830090"/>
          </a:xfrm>
          <a:prstGeom prst="rect">
            <a:avLst/>
          </a:prstGeom>
        </p:spPr>
      </p:pic>
      <p:pic>
        <p:nvPicPr>
          <p:cNvPr id="8" name="Immagine 7" descr="Ritaglio schermat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9798" y="4417988"/>
            <a:ext cx="3556377" cy="955228"/>
          </a:xfrm>
          <a:prstGeom prst="rect">
            <a:avLst/>
          </a:prstGeom>
        </p:spPr>
      </p:pic>
      <p:sp>
        <p:nvSpPr>
          <p:cNvPr id="9" name="CasellaDiTesto 8"/>
          <p:cNvSpPr txBox="1"/>
          <p:nvPr/>
        </p:nvSpPr>
        <p:spPr>
          <a:xfrm>
            <a:off x="4860032" y="6007745"/>
            <a:ext cx="4283969" cy="338554"/>
          </a:xfrm>
          <a:prstGeom prst="rect">
            <a:avLst/>
          </a:prstGeom>
          <a:noFill/>
        </p:spPr>
        <p:txBody>
          <a:bodyPr wrap="square" rtlCol="0">
            <a:spAutoFit/>
          </a:bodyPr>
          <a:lstStyle/>
          <a:p>
            <a:pPr>
              <a:buNone/>
            </a:pPr>
            <a:r>
              <a:rPr lang="it-IT" sz="1600" b="0" dirty="0" err="1" smtClean="0">
                <a:latin typeface="+mj-lt"/>
              </a:rPr>
              <a:t>Credits</a:t>
            </a:r>
            <a:r>
              <a:rPr lang="it-IT" sz="1600" b="0" dirty="0" smtClean="0">
                <a:latin typeface="+mj-lt"/>
              </a:rPr>
              <a:t>: M. Maggiore- </a:t>
            </a:r>
            <a:r>
              <a:rPr lang="it-IT" sz="1600" b="0" dirty="0" err="1">
                <a:latin typeface="+mj-lt"/>
              </a:rPr>
              <a:t>G</a:t>
            </a:r>
            <a:r>
              <a:rPr lang="it-IT" sz="1600" b="0" dirty="0" err="1" smtClean="0">
                <a:latin typeface="+mj-lt"/>
              </a:rPr>
              <a:t>ravitational</a:t>
            </a:r>
            <a:r>
              <a:rPr lang="it-IT" sz="1600" b="0" dirty="0" smtClean="0">
                <a:latin typeface="+mj-lt"/>
              </a:rPr>
              <a:t> </a:t>
            </a:r>
            <a:r>
              <a:rPr lang="it-IT" sz="1600" b="0" dirty="0" err="1" smtClean="0">
                <a:latin typeface="+mj-lt"/>
              </a:rPr>
              <a:t>Waves</a:t>
            </a:r>
            <a:endParaRPr lang="it-IT" sz="1600" b="0" dirty="0">
              <a:latin typeface="+mj-lt"/>
            </a:endParaRPr>
          </a:p>
        </p:txBody>
      </p:sp>
      <p:sp>
        <p:nvSpPr>
          <p:cNvPr id="10"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28</a:t>
            </a:fld>
            <a:endParaRPr lang="en-US" dirty="0">
              <a:latin typeface="+mn-lt"/>
            </a:endParaRPr>
          </a:p>
        </p:txBody>
      </p:sp>
    </p:spTree>
    <p:extLst>
      <p:ext uri="{BB962C8B-B14F-4D97-AF65-F5344CB8AC3E}">
        <p14:creationId xmlns:p14="http://schemas.microsoft.com/office/powerpoint/2010/main" val="3470959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75656" y="548680"/>
            <a:ext cx="6400800" cy="649287"/>
          </a:xfrm>
        </p:spPr>
        <p:txBody>
          <a:bodyPr/>
          <a:lstStyle/>
          <a:p>
            <a:r>
              <a:rPr lang="it-IT" dirty="0" err="1"/>
              <a:t>Matched</a:t>
            </a:r>
            <a:r>
              <a:rPr lang="it-IT" dirty="0"/>
              <a:t> </a:t>
            </a:r>
            <a:r>
              <a:rPr lang="it-IT" dirty="0" err="1" smtClean="0"/>
              <a:t>filtering</a:t>
            </a:r>
            <a:r>
              <a:rPr lang="it-IT" dirty="0" smtClean="0"/>
              <a:t> I</a:t>
            </a:r>
            <a:endParaRPr lang="it-IT" dirty="0"/>
          </a:p>
        </p:txBody>
      </p:sp>
      <p:sp>
        <p:nvSpPr>
          <p:cNvPr id="3" name="Segnaposto contenuto 2"/>
          <p:cNvSpPr>
            <a:spLocks noGrp="1"/>
          </p:cNvSpPr>
          <p:nvPr>
            <p:ph idx="1"/>
          </p:nvPr>
        </p:nvSpPr>
        <p:spPr>
          <a:xfrm>
            <a:off x="467544" y="1124744"/>
            <a:ext cx="8208912" cy="4824536"/>
          </a:xfrm>
        </p:spPr>
        <p:txBody>
          <a:bodyPr>
            <a:noAutofit/>
          </a:bodyPr>
          <a:lstStyle/>
          <a:p>
            <a:pPr marL="0" indent="0">
              <a:buNone/>
            </a:pPr>
            <a:r>
              <a:rPr lang="en-GB" sz="1800" dirty="0" smtClean="0">
                <a:latin typeface="+mj-lt"/>
              </a:rPr>
              <a:t>Normally we are in a situation where the signal is much weaker than the noise: we must be able to filter the signal in such a way we can dig into the noise</a:t>
            </a:r>
          </a:p>
          <a:p>
            <a:pPr marL="0" indent="0">
              <a:buNone/>
            </a:pPr>
            <a:r>
              <a:rPr lang="en-GB" sz="1800" dirty="0" smtClean="0">
                <a:latin typeface="+mj-lt"/>
              </a:rPr>
              <a:t>If we know the signal we are looking for, we can think to multiply the detector output </a:t>
            </a:r>
            <a:r>
              <a:rPr lang="en-GB" sz="1800" i="1" dirty="0">
                <a:latin typeface="+mj-lt"/>
              </a:rPr>
              <a:t>x</a:t>
            </a:r>
            <a:r>
              <a:rPr lang="en-GB" sz="1800" i="1" dirty="0" smtClean="0">
                <a:latin typeface="+mj-lt"/>
              </a:rPr>
              <a:t>(t)</a:t>
            </a:r>
            <a:r>
              <a:rPr lang="en-GB" sz="1800" dirty="0" smtClean="0">
                <a:latin typeface="+mj-lt"/>
              </a:rPr>
              <a:t> for the signal </a:t>
            </a:r>
            <a:r>
              <a:rPr lang="en-GB" sz="1800" i="1" dirty="0" smtClean="0">
                <a:latin typeface="+mj-lt"/>
              </a:rPr>
              <a:t>h(t)</a:t>
            </a:r>
            <a:r>
              <a:rPr lang="en-GB" sz="1800" dirty="0" smtClean="0">
                <a:latin typeface="+mj-lt"/>
              </a:rPr>
              <a:t> (a filter) and integrate over an observation time T:</a:t>
            </a:r>
          </a:p>
          <a:p>
            <a:pPr marL="0" indent="0">
              <a:buNone/>
            </a:pPr>
            <a:endParaRPr lang="en-GB" sz="1800" dirty="0" smtClean="0">
              <a:latin typeface="+mj-lt"/>
            </a:endParaRPr>
          </a:p>
          <a:p>
            <a:pPr marL="201168" lvl="1" indent="0">
              <a:buNone/>
            </a:pPr>
            <a:r>
              <a:rPr lang="en-GB" sz="1800" i="1" dirty="0"/>
              <a:t>y</a:t>
            </a:r>
            <a:r>
              <a:rPr lang="en-GB" sz="1800" dirty="0" smtClean="0"/>
              <a:t>=</a:t>
            </a:r>
            <a:r>
              <a:rPr lang="en-GB" sz="1800" i="1" dirty="0" smtClean="0"/>
              <a:t>1/T </a:t>
            </a:r>
            <a:r>
              <a:rPr lang="en-GB" sz="1800" dirty="0" err="1" smtClean="0"/>
              <a:t>Int</a:t>
            </a:r>
            <a:r>
              <a:rPr lang="en-GB" sz="1800" dirty="0" smtClean="0"/>
              <a:t>(0,T</a:t>
            </a:r>
            <a:r>
              <a:rPr lang="en-GB" sz="1800" i="1" dirty="0" smtClean="0"/>
              <a:t>) </a:t>
            </a:r>
            <a:r>
              <a:rPr lang="en-GB" sz="1800" i="1" dirty="0" err="1" smtClean="0"/>
              <a:t>dt</a:t>
            </a:r>
            <a:r>
              <a:rPr lang="en-GB" sz="1800" i="1" dirty="0" smtClean="0"/>
              <a:t> x(t)K(</a:t>
            </a:r>
            <a:r>
              <a:rPr lang="en-GB" sz="1800" i="1" dirty="0"/>
              <a:t>t) 	</a:t>
            </a:r>
            <a:r>
              <a:rPr lang="en-GB" sz="1800" i="1" dirty="0" smtClean="0"/>
              <a:t>		y</a:t>
            </a:r>
            <a:r>
              <a:rPr lang="en-GB" sz="1800" dirty="0" smtClean="0"/>
              <a:t>=</a:t>
            </a:r>
            <a:r>
              <a:rPr lang="en-GB" sz="1800" i="1" dirty="0"/>
              <a:t>1/T </a:t>
            </a:r>
            <a:r>
              <a:rPr lang="en-GB" sz="1800" dirty="0" err="1"/>
              <a:t>Int</a:t>
            </a:r>
            <a:r>
              <a:rPr lang="en-GB" sz="1800" dirty="0"/>
              <a:t>(0,T) </a:t>
            </a:r>
            <a:r>
              <a:rPr lang="en-GB" sz="1800" i="1" dirty="0" err="1"/>
              <a:t>dt</a:t>
            </a:r>
            <a:r>
              <a:rPr lang="en-GB" sz="1800" i="1" dirty="0"/>
              <a:t> </a:t>
            </a:r>
            <a:r>
              <a:rPr lang="en-GB" sz="1800" i="1" dirty="0" smtClean="0"/>
              <a:t>x(</a:t>
            </a:r>
            <a:r>
              <a:rPr lang="en-GB" sz="1800" i="1" dirty="0"/>
              <a:t>t</a:t>
            </a:r>
            <a:r>
              <a:rPr lang="en-GB" sz="1800" i="1" dirty="0" smtClean="0"/>
              <a:t>)h(</a:t>
            </a:r>
            <a:r>
              <a:rPr lang="en-GB" sz="1800" i="1" dirty="0"/>
              <a:t>t</a:t>
            </a:r>
            <a:r>
              <a:rPr lang="en-GB" sz="1800" i="1" dirty="0" smtClean="0"/>
              <a:t>)</a:t>
            </a:r>
          </a:p>
          <a:p>
            <a:pPr marL="201168" lvl="1" indent="0">
              <a:buNone/>
            </a:pPr>
            <a:endParaRPr lang="en-GB" sz="1800" i="1" dirty="0" smtClean="0"/>
          </a:p>
          <a:p>
            <a:pPr marL="201168" lvl="1" indent="0">
              <a:buNone/>
            </a:pPr>
            <a:endParaRPr lang="en-GB" sz="1800" i="1" dirty="0" smtClean="0"/>
          </a:p>
          <a:p>
            <a:pPr marL="201168" lvl="1" indent="0">
              <a:buNone/>
            </a:pPr>
            <a:endParaRPr lang="en-GB" sz="1800" i="1" dirty="0" smtClean="0"/>
          </a:p>
          <a:p>
            <a:pPr marL="201168" lvl="1" indent="0" algn="just">
              <a:buNone/>
            </a:pPr>
            <a:r>
              <a:rPr lang="en-GB" sz="1800" dirty="0" smtClean="0">
                <a:latin typeface="+mj-lt"/>
              </a:rPr>
              <a:t>As the signal and the noise are uncorrelated, this should «amplify» the first with respect to the second.</a:t>
            </a:r>
          </a:p>
          <a:p>
            <a:pPr marL="201168" lvl="1" indent="0" algn="just">
              <a:buNone/>
            </a:pPr>
            <a:r>
              <a:rPr lang="en-GB" sz="1800" dirty="0" smtClean="0">
                <a:latin typeface="+mj-lt"/>
              </a:rPr>
              <a:t>We want to find the </a:t>
            </a:r>
            <a:r>
              <a:rPr lang="en-GB" sz="1800" i="1" dirty="0" smtClean="0">
                <a:latin typeface="+mj-lt"/>
              </a:rPr>
              <a:t>optimum filter</a:t>
            </a:r>
            <a:r>
              <a:rPr lang="en-GB" sz="1800" dirty="0" smtClean="0">
                <a:latin typeface="+mj-lt"/>
              </a:rPr>
              <a:t>, i.e. the filter function </a:t>
            </a:r>
            <a:r>
              <a:rPr lang="en-GB" sz="1800" i="1" dirty="0" smtClean="0">
                <a:latin typeface="+mj-lt"/>
              </a:rPr>
              <a:t>K(t)</a:t>
            </a:r>
            <a:r>
              <a:rPr lang="en-GB" sz="1800" dirty="0" smtClean="0">
                <a:latin typeface="+mj-lt"/>
              </a:rPr>
              <a:t> that maximizes the signal-to-noise ratio SNR:</a:t>
            </a:r>
          </a:p>
          <a:p>
            <a:pPr marL="601218" lvl="2" indent="0" algn="just">
              <a:buNone/>
            </a:pPr>
            <a:r>
              <a:rPr lang="en-GB" sz="1400" dirty="0" smtClean="0"/>
              <a:t>S/N= expected value of the filtered output </a:t>
            </a:r>
            <a:r>
              <a:rPr lang="en-GB" sz="1400" i="1" dirty="0" smtClean="0"/>
              <a:t>y </a:t>
            </a:r>
            <a:r>
              <a:rPr lang="en-GB" sz="1400" dirty="0" smtClean="0"/>
              <a:t>when the signal is present / </a:t>
            </a:r>
            <a:r>
              <a:rPr lang="en-GB" sz="1400" i="1" dirty="0" err="1" smtClean="0"/>
              <a:t>rms</a:t>
            </a:r>
            <a:r>
              <a:rPr lang="en-GB" sz="1400" dirty="0" smtClean="0"/>
              <a:t> value of </a:t>
            </a:r>
            <a:r>
              <a:rPr lang="en-GB" sz="1400" i="1" dirty="0" smtClean="0"/>
              <a:t>y</a:t>
            </a:r>
            <a:r>
              <a:rPr lang="en-GB" sz="1400" dirty="0" smtClean="0"/>
              <a:t> when the signal is absent.</a:t>
            </a:r>
          </a:p>
          <a:p>
            <a:pPr marL="201168" lvl="1" indent="0" algn="just">
              <a:buNone/>
            </a:pPr>
            <a:endParaRPr lang="en-GB" sz="1800" dirty="0" smtClean="0"/>
          </a:p>
          <a:p>
            <a:pPr marL="201168" lvl="1" indent="0" algn="just">
              <a:buNone/>
            </a:pPr>
            <a:endParaRPr lang="en-GB" sz="1800" dirty="0"/>
          </a:p>
        </p:txBody>
      </p:sp>
      <p:sp>
        <p:nvSpPr>
          <p:cNvPr id="6" name="CasellaDiTesto 5"/>
          <p:cNvSpPr txBox="1"/>
          <p:nvPr/>
        </p:nvSpPr>
        <p:spPr>
          <a:xfrm>
            <a:off x="4427984" y="6007745"/>
            <a:ext cx="3916457" cy="338554"/>
          </a:xfrm>
          <a:prstGeom prst="rect">
            <a:avLst/>
          </a:prstGeom>
          <a:noFill/>
        </p:spPr>
        <p:txBody>
          <a:bodyPr wrap="none" rtlCol="0">
            <a:spAutoFit/>
          </a:bodyPr>
          <a:lstStyle/>
          <a:p>
            <a:pPr>
              <a:buNone/>
            </a:pPr>
            <a:r>
              <a:rPr lang="it-IT" sz="1600" dirty="0" err="1" smtClean="0">
                <a:latin typeface="+mj-lt"/>
              </a:rPr>
              <a:t>Credits</a:t>
            </a:r>
            <a:r>
              <a:rPr lang="it-IT" sz="1600" dirty="0" smtClean="0">
                <a:latin typeface="+mj-lt"/>
              </a:rPr>
              <a:t>: M. Maggiore- </a:t>
            </a:r>
            <a:r>
              <a:rPr lang="it-IT" sz="1600" dirty="0" err="1">
                <a:latin typeface="+mj-lt"/>
              </a:rPr>
              <a:t>G</a:t>
            </a:r>
            <a:r>
              <a:rPr lang="it-IT" sz="1600" dirty="0" err="1" smtClean="0">
                <a:latin typeface="+mj-lt"/>
              </a:rPr>
              <a:t>ravitational</a:t>
            </a:r>
            <a:r>
              <a:rPr lang="it-IT" sz="1600" dirty="0" smtClean="0">
                <a:latin typeface="+mj-lt"/>
              </a:rPr>
              <a:t> </a:t>
            </a:r>
            <a:r>
              <a:rPr lang="it-IT" sz="1600" dirty="0" err="1" smtClean="0">
                <a:latin typeface="+mj-lt"/>
              </a:rPr>
              <a:t>Waves</a:t>
            </a:r>
            <a:endParaRPr lang="it-IT" sz="1600" dirty="0">
              <a:latin typeface="+mj-lt"/>
            </a:endParaRPr>
          </a:p>
        </p:txBody>
      </p:sp>
      <p:sp>
        <p:nvSpPr>
          <p:cNvPr id="7"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29</a:t>
            </a:fld>
            <a:endParaRPr lang="en-US" dirty="0">
              <a:latin typeface="+mn-lt"/>
            </a:endParaRPr>
          </a:p>
        </p:txBody>
      </p:sp>
      <p:sp>
        <p:nvSpPr>
          <p:cNvPr id="8" name="Freccia a destra 10"/>
          <p:cNvSpPr/>
          <p:nvPr/>
        </p:nvSpPr>
        <p:spPr>
          <a:xfrm>
            <a:off x="3923928" y="2708920"/>
            <a:ext cx="707231" cy="233362"/>
          </a:xfrm>
          <a:prstGeom prst="rightArrow">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pic>
        <p:nvPicPr>
          <p:cNvPr id="4" name="Imagen 3" descr="Screen shot 2017-07-24 at 12.27.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900" y="3018544"/>
            <a:ext cx="4992340" cy="931156"/>
          </a:xfrm>
          <a:prstGeom prst="rect">
            <a:avLst/>
          </a:prstGeom>
        </p:spPr>
      </p:pic>
    </p:spTree>
    <p:extLst>
      <p:ext uri="{BB962C8B-B14F-4D97-AF65-F5344CB8AC3E}">
        <p14:creationId xmlns:p14="http://schemas.microsoft.com/office/powerpoint/2010/main" val="2756270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6466" name="Title 1"/>
          <p:cNvSpPr>
            <a:spLocks noGrp="1"/>
          </p:cNvSpPr>
          <p:nvPr>
            <p:ph type="title" idx="4294967295"/>
          </p:nvPr>
        </p:nvSpPr>
        <p:spPr>
          <a:xfrm>
            <a:off x="1475656" y="764704"/>
            <a:ext cx="6400800" cy="649287"/>
          </a:xfrm>
        </p:spPr>
        <p:txBody>
          <a:bodyPr/>
          <a:lstStyle/>
          <a:p>
            <a:r>
              <a:rPr lang="en-US" dirty="0"/>
              <a:t>Challenges &amp; Payoffs</a:t>
            </a:r>
          </a:p>
        </p:txBody>
      </p:sp>
      <p:sp>
        <p:nvSpPr>
          <p:cNvPr id="1726467" name="Content Placeholder 2"/>
          <p:cNvSpPr>
            <a:spLocks noGrp="1"/>
          </p:cNvSpPr>
          <p:nvPr>
            <p:ph idx="4294967295"/>
          </p:nvPr>
        </p:nvSpPr>
        <p:spPr>
          <a:xfrm>
            <a:off x="381000" y="1371600"/>
            <a:ext cx="8763000" cy="685800"/>
          </a:xfrm>
        </p:spPr>
        <p:txBody>
          <a:bodyPr/>
          <a:lstStyle/>
          <a:p>
            <a:pPr>
              <a:buFontTx/>
              <a:buNone/>
            </a:pPr>
            <a:r>
              <a:rPr lang="en-US" sz="1800" dirty="0"/>
              <a:t>Many major challenges </a:t>
            </a:r>
            <a:r>
              <a:rPr lang="en-US" sz="1800" dirty="0" smtClean="0"/>
              <a:t>in </a:t>
            </a:r>
            <a:r>
              <a:rPr lang="en-US" sz="1800" dirty="0"/>
              <a:t>the </a:t>
            </a:r>
            <a:r>
              <a:rPr lang="en-US" sz="1800" dirty="0" smtClean="0"/>
              <a:t>new era </a:t>
            </a:r>
            <a:r>
              <a:rPr lang="en-US" sz="1800" dirty="0"/>
              <a:t>of gravitational wave astronomy </a:t>
            </a:r>
          </a:p>
        </p:txBody>
      </p:sp>
      <p:sp>
        <p:nvSpPr>
          <p:cNvPr id="6" name="Oval 5"/>
          <p:cNvSpPr/>
          <p:nvPr/>
        </p:nvSpPr>
        <p:spPr bwMode="auto">
          <a:xfrm>
            <a:off x="4040188" y="1927225"/>
            <a:ext cx="4949825" cy="965200"/>
          </a:xfrm>
          <a:prstGeom prst="ellipse">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nchorCtr="1">
            <a:spAutoFit/>
          </a:bodyPr>
          <a:lstStyle/>
          <a:p>
            <a:pPr eaLnBrk="0" hangingPunct="0">
              <a:spcBef>
                <a:spcPct val="0"/>
              </a:spcBef>
              <a:buFontTx/>
              <a:buNone/>
            </a:pPr>
            <a:r>
              <a:rPr lang="en-US" sz="2000" b="0">
                <a:solidFill>
                  <a:schemeClr val="tx1"/>
                </a:solidFill>
                <a:latin typeface="Arial" charset="0"/>
                <a:cs typeface="ＭＳ Ｐゴシック" charset="0"/>
              </a:rPr>
              <a:t>Building and installing</a:t>
            </a:r>
            <a:br>
              <a:rPr lang="en-US" sz="2000" b="0">
                <a:solidFill>
                  <a:schemeClr val="tx1"/>
                </a:solidFill>
                <a:latin typeface="Arial" charset="0"/>
                <a:cs typeface="ＭＳ Ｐゴシック" charset="0"/>
              </a:rPr>
            </a:br>
            <a:r>
              <a:rPr lang="en-US" sz="2000" b="0">
                <a:solidFill>
                  <a:schemeClr val="tx1"/>
                </a:solidFill>
                <a:latin typeface="Arial" charset="0"/>
                <a:cs typeface="ＭＳ Ｐゴシック" charset="0"/>
              </a:rPr>
              <a:t>advanced detector hardware</a:t>
            </a:r>
          </a:p>
        </p:txBody>
      </p:sp>
      <p:sp>
        <p:nvSpPr>
          <p:cNvPr id="7" name="Oval 6"/>
          <p:cNvSpPr/>
          <p:nvPr/>
        </p:nvSpPr>
        <p:spPr bwMode="auto">
          <a:xfrm>
            <a:off x="152400" y="2684463"/>
            <a:ext cx="4800600" cy="965200"/>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anchor="ctr" anchorCtr="1">
            <a:spAutoFit/>
          </a:bodyPr>
          <a:lstStyle/>
          <a:p>
            <a:pPr defTabSz="457200">
              <a:spcBef>
                <a:spcPct val="0"/>
              </a:spcBef>
              <a:buFontTx/>
              <a:buNone/>
            </a:pPr>
            <a:r>
              <a:rPr lang="en-US" sz="2000" b="0">
                <a:solidFill>
                  <a:schemeClr val="tx1"/>
                </a:solidFill>
                <a:latin typeface="Arial" charset="0"/>
                <a:ea typeface="Osaka" charset="0"/>
                <a:cs typeface="Osaka" charset="0"/>
              </a:rPr>
              <a:t>Commissioning detectors; achieving desired sensitivity</a:t>
            </a:r>
          </a:p>
        </p:txBody>
      </p:sp>
      <p:sp>
        <p:nvSpPr>
          <p:cNvPr id="1726471" name="Oval 7"/>
          <p:cNvSpPr>
            <a:spLocks noChangeArrowheads="1"/>
          </p:cNvSpPr>
          <p:nvPr/>
        </p:nvSpPr>
        <p:spPr bwMode="auto">
          <a:xfrm>
            <a:off x="4114800" y="3371850"/>
            <a:ext cx="4876800" cy="1055688"/>
          </a:xfrm>
          <a:prstGeom prst="ellipse">
            <a:avLst/>
          </a:prstGeom>
          <a:solidFill>
            <a:srgbClr val="FFCC66"/>
          </a:solidFill>
          <a:ln w="9525">
            <a:solidFill>
              <a:schemeClr val="tx1"/>
            </a:solidFill>
            <a:round/>
            <a:headEnd/>
            <a:tailEnd/>
          </a:ln>
        </p:spPr>
        <p:txBody>
          <a:bodyPr/>
          <a:lstStyle/>
          <a:p>
            <a:pPr defTabSz="457200">
              <a:spcBef>
                <a:spcPct val="0"/>
              </a:spcBef>
              <a:buFontTx/>
              <a:buNone/>
            </a:pPr>
            <a:r>
              <a:rPr lang="en-US" sz="2000" b="0">
                <a:solidFill>
                  <a:schemeClr val="tx1"/>
                </a:solidFill>
                <a:latin typeface="Arial" charset="0"/>
                <a:ea typeface="Osaka" charset="0"/>
                <a:cs typeface="Osaka" charset="0"/>
              </a:rPr>
              <a:t>Understanding the detectors and the data they produce</a:t>
            </a:r>
          </a:p>
        </p:txBody>
      </p:sp>
      <p:sp>
        <p:nvSpPr>
          <p:cNvPr id="1726472" name="Oval 8"/>
          <p:cNvSpPr>
            <a:spLocks noChangeArrowheads="1"/>
          </p:cNvSpPr>
          <p:nvPr/>
        </p:nvSpPr>
        <p:spPr bwMode="auto">
          <a:xfrm>
            <a:off x="228600" y="4122738"/>
            <a:ext cx="4572000" cy="1055687"/>
          </a:xfrm>
          <a:prstGeom prst="ellipse">
            <a:avLst/>
          </a:prstGeom>
          <a:solidFill>
            <a:srgbClr val="CCFF66"/>
          </a:solidFill>
          <a:ln w="9525">
            <a:solidFill>
              <a:schemeClr val="tx1"/>
            </a:solidFill>
            <a:round/>
            <a:headEnd/>
            <a:tailEnd/>
          </a:ln>
        </p:spPr>
        <p:txBody>
          <a:bodyPr/>
          <a:lstStyle/>
          <a:p>
            <a:pPr defTabSz="457200">
              <a:spcBef>
                <a:spcPct val="0"/>
              </a:spcBef>
              <a:buFontTx/>
              <a:buNone/>
            </a:pPr>
            <a:r>
              <a:rPr lang="en-US" sz="2000" b="0">
                <a:solidFill>
                  <a:schemeClr val="tx1"/>
                </a:solidFill>
                <a:latin typeface="Arial" charset="0"/>
                <a:ea typeface="Osaka" charset="0"/>
                <a:cs typeface="Osaka" charset="0"/>
              </a:rPr>
              <a:t>Searching the data for gravitational wave signals</a:t>
            </a:r>
          </a:p>
        </p:txBody>
      </p:sp>
      <p:sp>
        <p:nvSpPr>
          <p:cNvPr id="1726473" name="Oval 9"/>
          <p:cNvSpPr>
            <a:spLocks noChangeArrowheads="1"/>
          </p:cNvSpPr>
          <p:nvPr/>
        </p:nvSpPr>
        <p:spPr bwMode="auto">
          <a:xfrm>
            <a:off x="3581400" y="4960938"/>
            <a:ext cx="5410200" cy="1058862"/>
          </a:xfrm>
          <a:prstGeom prst="ellipse">
            <a:avLst/>
          </a:prstGeom>
          <a:solidFill>
            <a:srgbClr val="FF66FF"/>
          </a:solidFill>
          <a:ln w="9525">
            <a:solidFill>
              <a:schemeClr val="tx1"/>
            </a:solidFill>
            <a:round/>
            <a:headEnd/>
            <a:tailEnd/>
          </a:ln>
        </p:spPr>
        <p:txBody>
          <a:bodyPr anchor="ctr" anchorCtr="1"/>
          <a:lstStyle/>
          <a:p>
            <a:pPr defTabSz="457200">
              <a:spcBef>
                <a:spcPct val="0"/>
              </a:spcBef>
              <a:buFontTx/>
              <a:buNone/>
            </a:pPr>
            <a:r>
              <a:rPr lang="en-US" sz="2000" b="0">
                <a:solidFill>
                  <a:schemeClr val="tx1"/>
                </a:solidFill>
                <a:latin typeface="Arial" charset="0"/>
                <a:ea typeface="Osaka" charset="0"/>
                <a:cs typeface="Osaka" charset="0"/>
              </a:rPr>
              <a:t>Using GW observations in astronomy, cosmology, relativity </a:t>
            </a:r>
          </a:p>
        </p:txBody>
      </p:sp>
      <p:sp>
        <p:nvSpPr>
          <p:cNvPr id="10"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3</a:t>
            </a:fld>
            <a:endParaRPr lang="en-US" dirty="0">
              <a:latin typeface="+mn-lt"/>
            </a:endParaRPr>
          </a:p>
        </p:txBody>
      </p:sp>
    </p:spTree>
    <p:extLst>
      <p:ext uri="{BB962C8B-B14F-4D97-AF65-F5344CB8AC3E}">
        <p14:creationId xmlns:p14="http://schemas.microsoft.com/office/powerpoint/2010/main" val="9117461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75656" y="836712"/>
            <a:ext cx="6400800" cy="649287"/>
          </a:xfrm>
        </p:spPr>
        <p:txBody>
          <a:bodyPr/>
          <a:lstStyle/>
          <a:p>
            <a:r>
              <a:rPr lang="it-IT" dirty="0" err="1" smtClean="0"/>
              <a:t>Matched</a:t>
            </a:r>
            <a:r>
              <a:rPr lang="it-IT" dirty="0" smtClean="0"/>
              <a:t> </a:t>
            </a:r>
            <a:r>
              <a:rPr lang="it-IT" dirty="0" err="1" smtClean="0"/>
              <a:t>filtering</a:t>
            </a:r>
            <a:r>
              <a:rPr lang="it-IT" dirty="0" smtClean="0"/>
              <a:t> II</a:t>
            </a:r>
            <a:endParaRPr lang="it-IT" dirty="0"/>
          </a:p>
        </p:txBody>
      </p:sp>
      <p:sp>
        <p:nvSpPr>
          <p:cNvPr id="3" name="Segnaposto contenuto 2"/>
          <p:cNvSpPr>
            <a:spLocks noGrp="1"/>
          </p:cNvSpPr>
          <p:nvPr>
            <p:ph idx="1"/>
          </p:nvPr>
        </p:nvSpPr>
        <p:spPr>
          <a:xfrm>
            <a:off x="251520" y="1700808"/>
            <a:ext cx="8640960" cy="4114800"/>
          </a:xfrm>
        </p:spPr>
        <p:txBody>
          <a:bodyPr/>
          <a:lstStyle/>
          <a:p>
            <a:pPr marL="0" indent="0">
              <a:buNone/>
            </a:pPr>
            <a:r>
              <a:rPr lang="en-GB" sz="2000" dirty="0" smtClean="0">
                <a:latin typeface="+mj-lt"/>
              </a:rPr>
              <a:t>Taking &lt;</a:t>
            </a:r>
            <a:r>
              <a:rPr lang="en-GB" sz="2000" i="1" dirty="0" smtClean="0">
                <a:latin typeface="+mj-lt"/>
              </a:rPr>
              <a:t>n(t)</a:t>
            </a:r>
            <a:r>
              <a:rPr lang="en-GB" sz="2000" dirty="0" smtClean="0">
                <a:latin typeface="+mj-lt"/>
              </a:rPr>
              <a:t>&gt;</a:t>
            </a:r>
            <a:r>
              <a:rPr lang="en-GB" sz="2000" i="1" dirty="0" smtClean="0">
                <a:latin typeface="+mj-lt"/>
              </a:rPr>
              <a:t> </a:t>
            </a:r>
            <a:r>
              <a:rPr lang="en-GB" sz="2000" dirty="0" smtClean="0">
                <a:latin typeface="+mj-lt"/>
              </a:rPr>
              <a:t>= 0 and making use of the noise spectral density definition, we can express SNR as:</a:t>
            </a:r>
          </a:p>
          <a:p>
            <a:pPr marL="0" indent="0">
              <a:buNone/>
            </a:pPr>
            <a:endParaRPr lang="en-GB" sz="2000" dirty="0" smtClean="0">
              <a:latin typeface="+mj-lt"/>
            </a:endParaRPr>
          </a:p>
          <a:p>
            <a:pPr marL="0" indent="0">
              <a:buNone/>
            </a:pPr>
            <a:endParaRPr lang="en-GB" sz="2000" dirty="0" smtClean="0"/>
          </a:p>
          <a:p>
            <a:pPr marL="0" indent="0">
              <a:buNone/>
            </a:pPr>
            <a:endParaRPr lang="en-GB" sz="2000" dirty="0" smtClean="0"/>
          </a:p>
          <a:p>
            <a:pPr marL="0" indent="0">
              <a:buNone/>
            </a:pPr>
            <a:endParaRPr lang="en-GB" sz="2000" dirty="0" smtClean="0"/>
          </a:p>
          <a:p>
            <a:pPr marL="0" indent="0">
              <a:buNone/>
            </a:pPr>
            <a:r>
              <a:rPr lang="en-GB" sz="2000" dirty="0" smtClean="0">
                <a:latin typeface="+mj-lt"/>
              </a:rPr>
              <a:t>Defining the scalar product between real functions:                                                               we can re-write the signal-to-noise ratio as:</a:t>
            </a:r>
          </a:p>
          <a:p>
            <a:pPr marL="0" indent="0">
              <a:buNone/>
            </a:pPr>
            <a:endParaRPr lang="en-GB" sz="2400" dirty="0" smtClean="0"/>
          </a:p>
          <a:p>
            <a:pPr marL="0" indent="0">
              <a:buNone/>
            </a:pPr>
            <a:r>
              <a:rPr lang="it-IT" sz="2400" dirty="0" smtClean="0"/>
              <a:t> 				    </a:t>
            </a:r>
            <a:r>
              <a:rPr lang="it-IT" sz="2400" dirty="0" smtClean="0">
                <a:latin typeface="+mj-lt"/>
              </a:rPr>
              <a:t>with</a:t>
            </a:r>
            <a:endParaRPr lang="it-IT" sz="2400" dirty="0">
              <a:latin typeface="+mj-lt"/>
            </a:endParaRPr>
          </a:p>
        </p:txBody>
      </p:sp>
      <p:pic>
        <p:nvPicPr>
          <p:cNvPr id="8"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41523" t="93727" r="30467"/>
          <a:stretch/>
        </p:blipFill>
        <p:spPr>
          <a:xfrm>
            <a:off x="2123728" y="2242195"/>
            <a:ext cx="4494141" cy="1152117"/>
          </a:xfrm>
          <a:prstGeom prst="rect">
            <a:avLst/>
          </a:prstGeom>
        </p:spPr>
      </p:pic>
      <p:pic>
        <p:nvPicPr>
          <p:cNvPr id="9" name="Immagine 8" descr="Ritaglio schermata"/>
          <p:cNvPicPr>
            <a:picLocks noChangeAspect="1"/>
          </p:cNvPicPr>
          <p:nvPr/>
        </p:nvPicPr>
        <p:blipFill>
          <a:blip r:embed="rId3"/>
          <a:stretch>
            <a:fillRect/>
          </a:stretch>
        </p:blipFill>
        <p:spPr>
          <a:xfrm>
            <a:off x="4570571" y="3339457"/>
            <a:ext cx="2858" cy="179086"/>
          </a:xfrm>
          <a:prstGeom prst="rect">
            <a:avLst/>
          </a:prstGeom>
        </p:spPr>
      </p:pic>
      <p:pic>
        <p:nvPicPr>
          <p:cNvPr id="10" name="Immagine 9" descr="Ritaglio schermata"/>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5669904" y="3501008"/>
            <a:ext cx="3222576" cy="864096"/>
          </a:xfrm>
          <a:prstGeom prst="rect">
            <a:avLst/>
          </a:prstGeom>
        </p:spPr>
      </p:pic>
      <p:pic>
        <p:nvPicPr>
          <p:cNvPr id="17" name="Immagine 16" descr="Ritaglio schermata"/>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1619672" y="4862423"/>
            <a:ext cx="2189880" cy="870833"/>
          </a:xfrm>
          <a:prstGeom prst="rect">
            <a:avLst/>
          </a:prstGeom>
        </p:spPr>
      </p:pic>
      <p:pic>
        <p:nvPicPr>
          <p:cNvPr id="19" name="Immagine 18" descr="Ritaglio schermata"/>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5343339" y="4648951"/>
            <a:ext cx="2469021" cy="868281"/>
          </a:xfrm>
          <a:prstGeom prst="rect">
            <a:avLst/>
          </a:prstGeom>
        </p:spPr>
      </p:pic>
      <p:sp>
        <p:nvSpPr>
          <p:cNvPr id="21" name="CasellaDiTesto 20"/>
          <p:cNvSpPr txBox="1"/>
          <p:nvPr/>
        </p:nvSpPr>
        <p:spPr>
          <a:xfrm>
            <a:off x="5004048" y="6007745"/>
            <a:ext cx="3916457" cy="338554"/>
          </a:xfrm>
          <a:prstGeom prst="rect">
            <a:avLst/>
          </a:prstGeom>
          <a:noFill/>
        </p:spPr>
        <p:txBody>
          <a:bodyPr wrap="none" rtlCol="0">
            <a:spAutoFit/>
          </a:bodyPr>
          <a:lstStyle/>
          <a:p>
            <a:pPr>
              <a:buNone/>
            </a:pPr>
            <a:r>
              <a:rPr lang="it-IT" sz="1600" dirty="0" err="1" smtClean="0">
                <a:latin typeface="+mj-lt"/>
              </a:rPr>
              <a:t>Credits</a:t>
            </a:r>
            <a:r>
              <a:rPr lang="it-IT" sz="1600" dirty="0" smtClean="0">
                <a:latin typeface="+mj-lt"/>
              </a:rPr>
              <a:t>: M. Maggiore- </a:t>
            </a:r>
            <a:r>
              <a:rPr lang="it-IT" sz="1600" dirty="0" err="1">
                <a:latin typeface="+mj-lt"/>
              </a:rPr>
              <a:t>G</a:t>
            </a:r>
            <a:r>
              <a:rPr lang="it-IT" sz="1600" dirty="0" err="1" smtClean="0">
                <a:latin typeface="+mj-lt"/>
              </a:rPr>
              <a:t>ravitational</a:t>
            </a:r>
            <a:r>
              <a:rPr lang="it-IT" sz="1600" dirty="0" smtClean="0">
                <a:latin typeface="+mj-lt"/>
              </a:rPr>
              <a:t> </a:t>
            </a:r>
            <a:r>
              <a:rPr lang="it-IT" sz="1600" dirty="0" err="1" smtClean="0">
                <a:latin typeface="+mj-lt"/>
              </a:rPr>
              <a:t>Waves</a:t>
            </a:r>
            <a:endParaRPr lang="it-IT" sz="1600" dirty="0">
              <a:latin typeface="+mj-lt"/>
            </a:endParaRPr>
          </a:p>
        </p:txBody>
      </p:sp>
      <p:sp>
        <p:nvSpPr>
          <p:cNvPr id="11"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30</a:t>
            </a:fld>
            <a:endParaRPr lang="en-US" dirty="0">
              <a:latin typeface="+mn-lt"/>
            </a:endParaRPr>
          </a:p>
        </p:txBody>
      </p:sp>
    </p:spTree>
    <p:extLst>
      <p:ext uri="{BB962C8B-B14F-4D97-AF65-F5344CB8AC3E}">
        <p14:creationId xmlns:p14="http://schemas.microsoft.com/office/powerpoint/2010/main" val="31677218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75656" y="692696"/>
            <a:ext cx="6400800" cy="649287"/>
          </a:xfrm>
        </p:spPr>
        <p:txBody>
          <a:bodyPr/>
          <a:lstStyle/>
          <a:p>
            <a:r>
              <a:rPr lang="it-IT" dirty="0" err="1" smtClean="0"/>
              <a:t>Matched</a:t>
            </a:r>
            <a:r>
              <a:rPr lang="it-IT" dirty="0" smtClean="0"/>
              <a:t> </a:t>
            </a:r>
            <a:r>
              <a:rPr lang="it-IT" dirty="0" err="1" smtClean="0"/>
              <a:t>filtering</a:t>
            </a:r>
            <a:r>
              <a:rPr lang="it-IT" dirty="0" smtClean="0"/>
              <a:t> III</a:t>
            </a:r>
            <a:endParaRPr lang="it-IT" dirty="0"/>
          </a:p>
        </p:txBody>
      </p:sp>
      <p:sp>
        <p:nvSpPr>
          <p:cNvPr id="3" name="Segnaposto contenuto 2"/>
          <p:cNvSpPr>
            <a:spLocks noGrp="1"/>
          </p:cNvSpPr>
          <p:nvPr>
            <p:ph idx="1"/>
          </p:nvPr>
        </p:nvSpPr>
        <p:spPr>
          <a:xfrm>
            <a:off x="467544" y="1196752"/>
            <a:ext cx="7853496" cy="4455054"/>
          </a:xfrm>
        </p:spPr>
        <p:txBody>
          <a:bodyPr/>
          <a:lstStyle/>
          <a:p>
            <a:pPr marL="0" indent="0">
              <a:buNone/>
            </a:pPr>
            <a:r>
              <a:rPr lang="en-GB" sz="2000" dirty="0" smtClean="0">
                <a:latin typeface="+mj-lt"/>
              </a:rPr>
              <a:t>The unit vector </a:t>
            </a:r>
            <a:r>
              <a:rPr lang="en-GB" sz="2000" i="1" dirty="0" smtClean="0">
                <a:latin typeface="+mj-lt"/>
              </a:rPr>
              <a:t>u</a:t>
            </a:r>
            <a:r>
              <a:rPr lang="en-GB" sz="2000" dirty="0" smtClean="0">
                <a:latin typeface="+mj-lt"/>
              </a:rPr>
              <a:t>/(</a:t>
            </a:r>
            <a:r>
              <a:rPr lang="en-GB" sz="2000" i="1" dirty="0" err="1" smtClean="0">
                <a:latin typeface="+mj-lt"/>
              </a:rPr>
              <a:t>u</a:t>
            </a:r>
            <a:r>
              <a:rPr lang="en-GB" sz="2000" dirty="0" err="1" smtClean="0">
                <a:latin typeface="+mj-lt"/>
              </a:rPr>
              <a:t>|</a:t>
            </a:r>
            <a:r>
              <a:rPr lang="en-GB" sz="2000" i="1" dirty="0" err="1" smtClean="0">
                <a:latin typeface="+mj-lt"/>
              </a:rPr>
              <a:t>u</a:t>
            </a:r>
            <a:r>
              <a:rPr lang="en-GB" sz="2000" dirty="0" smtClean="0">
                <a:latin typeface="+mj-lt"/>
              </a:rPr>
              <a:t>)</a:t>
            </a:r>
            <a:r>
              <a:rPr lang="en-GB" sz="2000" baseline="30000" dirty="0" smtClean="0">
                <a:latin typeface="+mj-lt"/>
              </a:rPr>
              <a:t>1/2</a:t>
            </a:r>
            <a:r>
              <a:rPr lang="en-GB" sz="2000" dirty="0" smtClean="0">
                <a:latin typeface="+mj-lt"/>
              </a:rPr>
              <a:t> which maximize the scalar product is then parallel to </a:t>
            </a:r>
            <a:r>
              <a:rPr lang="en-GB" sz="2000" i="1" dirty="0" smtClean="0">
                <a:latin typeface="+mj-lt"/>
              </a:rPr>
              <a:t>h</a:t>
            </a:r>
            <a:r>
              <a:rPr lang="en-GB" sz="2000" dirty="0" smtClean="0">
                <a:latin typeface="+mj-lt"/>
              </a:rPr>
              <a:t>, i.e. we need to choose:</a:t>
            </a:r>
          </a:p>
          <a:p>
            <a:pPr marL="0" indent="0">
              <a:buNone/>
            </a:pPr>
            <a:endParaRPr lang="en-GB" sz="2000" dirty="0" smtClean="0">
              <a:latin typeface="+mj-lt"/>
            </a:endParaRPr>
          </a:p>
          <a:p>
            <a:pPr marL="0" indent="0">
              <a:buNone/>
            </a:pPr>
            <a:endParaRPr lang="en-GB" sz="2000" dirty="0" smtClean="0">
              <a:latin typeface="+mj-lt"/>
            </a:endParaRPr>
          </a:p>
          <a:p>
            <a:pPr marL="0" indent="0">
              <a:buNone/>
            </a:pPr>
            <a:r>
              <a:rPr lang="en-GB" sz="2000" dirty="0" smtClean="0">
                <a:latin typeface="+mj-lt"/>
              </a:rPr>
              <a:t>Thus we have that the optimal value of the SNR is:</a:t>
            </a:r>
          </a:p>
          <a:p>
            <a:pPr marL="0" indent="0">
              <a:buNone/>
            </a:pPr>
            <a:endParaRPr lang="en-GB" sz="2000" dirty="0" smtClean="0">
              <a:latin typeface="+mj-lt"/>
            </a:endParaRPr>
          </a:p>
          <a:p>
            <a:pPr marL="0" indent="0">
              <a:buNone/>
            </a:pPr>
            <a:endParaRPr lang="en-GB" sz="2000" dirty="0" smtClean="0">
              <a:latin typeface="+mj-lt"/>
            </a:endParaRPr>
          </a:p>
          <a:p>
            <a:pPr marL="0" indent="0">
              <a:buNone/>
            </a:pPr>
            <a:endParaRPr lang="en-GB" sz="2000" dirty="0" smtClean="0">
              <a:latin typeface="+mj-lt"/>
            </a:endParaRPr>
          </a:p>
          <a:p>
            <a:pPr marL="0" indent="0">
              <a:buNone/>
            </a:pPr>
            <a:r>
              <a:rPr lang="en-GB" sz="2000" dirty="0" smtClean="0">
                <a:latin typeface="+mj-lt"/>
              </a:rPr>
              <a:t>and the statistic we use:</a:t>
            </a:r>
          </a:p>
          <a:p>
            <a:pPr marL="0" indent="0">
              <a:buNone/>
            </a:pPr>
            <a:endParaRPr lang="en-GB" sz="2000" dirty="0">
              <a:latin typeface="+mj-lt"/>
            </a:endParaRPr>
          </a:p>
          <a:p>
            <a:pPr marL="0" indent="0">
              <a:buNone/>
            </a:pPr>
            <a:endParaRPr lang="en-GB" sz="2000" dirty="0" smtClean="0">
              <a:latin typeface="+mj-lt"/>
            </a:endParaRPr>
          </a:p>
          <a:p>
            <a:pPr marL="0" indent="0">
              <a:buNone/>
            </a:pPr>
            <a:r>
              <a:rPr lang="en-GB" sz="2000" dirty="0" smtClean="0">
                <a:latin typeface="+mj-lt"/>
              </a:rPr>
              <a:t> where </a:t>
            </a:r>
            <a:r>
              <a:rPr lang="en-GB" sz="2000" b="1" i="1" dirty="0">
                <a:latin typeface="+mj-lt"/>
              </a:rPr>
              <a:t>s</a:t>
            </a:r>
            <a:r>
              <a:rPr lang="en-GB" sz="2000" dirty="0" smtClean="0">
                <a:latin typeface="+mj-lt"/>
              </a:rPr>
              <a:t> is here the normalized  </a:t>
            </a:r>
            <a:r>
              <a:rPr lang="en-GB" sz="2000" b="1" i="1" dirty="0" smtClean="0">
                <a:latin typeface="+mj-lt"/>
              </a:rPr>
              <a:t>h</a:t>
            </a:r>
            <a:r>
              <a:rPr lang="en-GB" sz="2000" dirty="0" smtClean="0">
                <a:latin typeface="+mj-lt"/>
              </a:rPr>
              <a:t> signal  </a:t>
            </a:r>
            <a:r>
              <a:rPr lang="en-GB" sz="2000" dirty="0" err="1" smtClean="0">
                <a:latin typeface="+mj-lt"/>
              </a:rPr>
              <a:t>wrt</a:t>
            </a:r>
            <a:r>
              <a:rPr lang="en-GB" sz="2000" dirty="0" smtClean="0">
                <a:latin typeface="+mj-lt"/>
              </a:rPr>
              <a:t> </a:t>
            </a:r>
            <a:r>
              <a:rPr lang="en-GB" sz="2000" i="1" dirty="0">
                <a:latin typeface="+mj-lt"/>
              </a:rPr>
              <a:t>n</a:t>
            </a:r>
            <a:r>
              <a:rPr lang="en-GB" sz="2000" dirty="0" smtClean="0">
                <a:latin typeface="+mj-lt"/>
              </a:rPr>
              <a:t>.</a:t>
            </a:r>
            <a:endParaRPr lang="en-GB" sz="2000" dirty="0">
              <a:latin typeface="+mj-lt"/>
            </a:endParaRPr>
          </a:p>
        </p:txBody>
      </p:sp>
      <p:pic>
        <p:nvPicPr>
          <p:cNvPr id="6" name="Immagine 5" descr="Ritaglio schermata"/>
          <p:cNvPicPr>
            <a:picLocks noChangeAspect="1"/>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3353542" y="1844824"/>
            <a:ext cx="2447218" cy="704911"/>
          </a:xfrm>
          <a:prstGeom prst="rect">
            <a:avLst/>
          </a:prstGeom>
        </p:spPr>
      </p:pic>
      <p:pic>
        <p:nvPicPr>
          <p:cNvPr id="7" name="Immagine 6"/>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l="15182" t="87074" r="63850" b="8756"/>
          <a:stretch/>
        </p:blipFill>
        <p:spPr>
          <a:xfrm>
            <a:off x="3140420" y="3140968"/>
            <a:ext cx="2804356" cy="823914"/>
          </a:xfrm>
          <a:prstGeom prst="rect">
            <a:avLst/>
          </a:prstGeom>
        </p:spPr>
      </p:pic>
      <p:sp>
        <p:nvSpPr>
          <p:cNvPr id="8" name="CasellaDiTesto 7"/>
          <p:cNvSpPr txBox="1"/>
          <p:nvPr/>
        </p:nvSpPr>
        <p:spPr>
          <a:xfrm>
            <a:off x="5730656" y="6073551"/>
            <a:ext cx="3377848" cy="307777"/>
          </a:xfrm>
          <a:prstGeom prst="rect">
            <a:avLst/>
          </a:prstGeom>
          <a:noFill/>
        </p:spPr>
        <p:txBody>
          <a:bodyPr wrap="none" rtlCol="0">
            <a:spAutoFit/>
          </a:bodyPr>
          <a:lstStyle/>
          <a:p>
            <a:pPr>
              <a:buNone/>
            </a:pPr>
            <a:r>
              <a:rPr lang="it-IT" sz="1400" dirty="0" err="1" smtClean="0">
                <a:latin typeface="+mj-lt"/>
              </a:rPr>
              <a:t>Credits</a:t>
            </a:r>
            <a:r>
              <a:rPr lang="it-IT" sz="1400" dirty="0" smtClean="0">
                <a:latin typeface="+mj-lt"/>
              </a:rPr>
              <a:t>: M. Maggiore- </a:t>
            </a:r>
            <a:r>
              <a:rPr lang="it-IT" sz="1400" dirty="0" err="1">
                <a:latin typeface="+mj-lt"/>
              </a:rPr>
              <a:t>G</a:t>
            </a:r>
            <a:r>
              <a:rPr lang="it-IT" sz="1400" dirty="0" err="1" smtClean="0">
                <a:latin typeface="+mj-lt"/>
              </a:rPr>
              <a:t>ravitational</a:t>
            </a:r>
            <a:r>
              <a:rPr lang="it-IT" sz="1400" dirty="0" smtClean="0">
                <a:latin typeface="+mj-lt"/>
              </a:rPr>
              <a:t> </a:t>
            </a:r>
            <a:r>
              <a:rPr lang="it-IT" sz="1400" dirty="0" err="1" smtClean="0">
                <a:latin typeface="+mj-lt"/>
              </a:rPr>
              <a:t>Waves</a:t>
            </a:r>
            <a:endParaRPr lang="it-IT" sz="1400" dirty="0">
              <a:latin typeface="+mj-lt"/>
            </a:endParaRPr>
          </a:p>
        </p:txBody>
      </p:sp>
      <p:sp>
        <p:nvSpPr>
          <p:cNvPr id="9" name="Slide Number Placeholder 4"/>
          <p:cNvSpPr txBox="1">
            <a:spLocks/>
          </p:cNvSpPr>
          <p:nvPr/>
        </p:nvSpPr>
        <p:spPr>
          <a:xfrm flipH="1">
            <a:off x="5220072" y="64482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600" smtClean="0">
                <a:latin typeface="+mn-lt"/>
              </a:rPr>
              <a:pPr>
                <a:buFontTx/>
                <a:buNone/>
              </a:pPr>
              <a:t>31</a:t>
            </a:fld>
            <a:endParaRPr lang="en-US" sz="2400" dirty="0">
              <a:latin typeface="+mn-lt"/>
            </a:endParaRPr>
          </a:p>
        </p:txBody>
      </p:sp>
      <p:pic>
        <p:nvPicPr>
          <p:cNvPr id="4" name="Imagen 3" descr="Screen shot 2017-07-24 at 12.36.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136" y="4347414"/>
            <a:ext cx="3386088" cy="851415"/>
          </a:xfrm>
          <a:prstGeom prst="rect">
            <a:avLst/>
          </a:prstGeom>
        </p:spPr>
      </p:pic>
      <p:sp>
        <p:nvSpPr>
          <p:cNvPr id="10" name="Rectángulo 9"/>
          <p:cNvSpPr/>
          <p:nvPr/>
        </p:nvSpPr>
        <p:spPr>
          <a:xfrm>
            <a:off x="467544" y="5549170"/>
            <a:ext cx="8208912" cy="400110"/>
          </a:xfrm>
          <a:prstGeom prst="rect">
            <a:avLst/>
          </a:prstGeom>
        </p:spPr>
        <p:txBody>
          <a:bodyPr wrap="square">
            <a:spAutoFit/>
          </a:bodyPr>
          <a:lstStyle/>
          <a:p>
            <a:pPr>
              <a:buNone/>
            </a:pPr>
            <a:r>
              <a:rPr lang="es-ES" sz="2000" dirty="0" smtClean="0">
                <a:latin typeface="+mn-lt"/>
              </a:rPr>
              <a:t>Wiener </a:t>
            </a:r>
            <a:r>
              <a:rPr lang="es-ES" sz="2000" dirty="0" err="1" smtClean="0">
                <a:latin typeface="+mn-lt"/>
              </a:rPr>
              <a:t>filter</a:t>
            </a:r>
            <a:r>
              <a:rPr lang="es-ES" sz="2000" dirty="0" smtClean="0">
                <a:latin typeface="+mn-lt"/>
              </a:rPr>
              <a:t> </a:t>
            </a:r>
            <a:r>
              <a:rPr lang="es-ES" sz="2000" dirty="0" err="1" smtClean="0">
                <a:latin typeface="+mn-lt"/>
              </a:rPr>
              <a:t>is</a:t>
            </a:r>
            <a:r>
              <a:rPr lang="es-ES" sz="2000" dirty="0" smtClean="0">
                <a:latin typeface="+mn-lt"/>
              </a:rPr>
              <a:t> </a:t>
            </a:r>
            <a:r>
              <a:rPr lang="es-ES" sz="2000" dirty="0" err="1" smtClean="0">
                <a:latin typeface="+mn-lt"/>
              </a:rPr>
              <a:t>the</a:t>
            </a:r>
            <a:r>
              <a:rPr lang="es-ES" sz="2000" dirty="0" smtClean="0">
                <a:latin typeface="+mn-lt"/>
              </a:rPr>
              <a:t> </a:t>
            </a:r>
            <a:r>
              <a:rPr lang="es-ES" sz="2000" dirty="0" err="1">
                <a:latin typeface="+mn-lt"/>
              </a:rPr>
              <a:t>o</a:t>
            </a:r>
            <a:r>
              <a:rPr lang="es-ES" sz="2000" dirty="0" err="1" smtClean="0">
                <a:latin typeface="+mn-lt"/>
              </a:rPr>
              <a:t>ptimal</a:t>
            </a:r>
            <a:r>
              <a:rPr lang="es-ES" sz="2000" dirty="0" smtClean="0">
                <a:latin typeface="+mn-lt"/>
              </a:rPr>
              <a:t> </a:t>
            </a:r>
            <a:r>
              <a:rPr lang="es-ES" sz="2000" dirty="0" err="1">
                <a:latin typeface="+mn-lt"/>
              </a:rPr>
              <a:t>detection</a:t>
            </a:r>
            <a:r>
              <a:rPr lang="es-ES" sz="2000" dirty="0">
                <a:latin typeface="+mn-lt"/>
              </a:rPr>
              <a:t> </a:t>
            </a:r>
            <a:r>
              <a:rPr lang="es-ES" sz="2000" dirty="0" err="1">
                <a:latin typeface="+mn-lt"/>
              </a:rPr>
              <a:t>statistic</a:t>
            </a:r>
            <a:r>
              <a:rPr lang="es-ES" sz="2000" dirty="0">
                <a:latin typeface="+mn-lt"/>
              </a:rPr>
              <a:t> </a:t>
            </a:r>
            <a:r>
              <a:rPr lang="es-ES" sz="2000" dirty="0" err="1">
                <a:latin typeface="+mn-lt"/>
              </a:rPr>
              <a:t>if</a:t>
            </a:r>
            <a:r>
              <a:rPr lang="es-ES" sz="2000" dirty="0">
                <a:latin typeface="+mn-lt"/>
              </a:rPr>
              <a:t> </a:t>
            </a:r>
            <a:r>
              <a:rPr lang="es-ES" sz="2000" dirty="0" err="1">
                <a:latin typeface="+mn-lt"/>
              </a:rPr>
              <a:t>noise</a:t>
            </a:r>
            <a:r>
              <a:rPr lang="es-ES" sz="2000" dirty="0">
                <a:latin typeface="+mn-lt"/>
              </a:rPr>
              <a:t> </a:t>
            </a:r>
            <a:r>
              <a:rPr lang="es-ES" sz="2000" dirty="0" err="1">
                <a:latin typeface="+mn-lt"/>
              </a:rPr>
              <a:t>is</a:t>
            </a:r>
            <a:r>
              <a:rPr lang="es-ES" sz="2000" dirty="0">
                <a:latin typeface="+mn-lt"/>
              </a:rPr>
              <a:t> </a:t>
            </a:r>
            <a:r>
              <a:rPr lang="es-ES" sz="2000" dirty="0" err="1">
                <a:latin typeface="+mn-lt"/>
              </a:rPr>
              <a:t>Gaussian</a:t>
            </a:r>
            <a:r>
              <a:rPr lang="es-ES" sz="2000" dirty="0">
                <a:latin typeface="+mn-lt"/>
              </a:rPr>
              <a:t> </a:t>
            </a:r>
          </a:p>
        </p:txBody>
      </p:sp>
      <p:sp>
        <p:nvSpPr>
          <p:cNvPr id="5" name="Rectángulo 4"/>
          <p:cNvSpPr/>
          <p:nvPr/>
        </p:nvSpPr>
        <p:spPr>
          <a:xfrm>
            <a:off x="2551068" y="4437112"/>
            <a:ext cx="668572" cy="523220"/>
          </a:xfrm>
          <a:prstGeom prst="rect">
            <a:avLst/>
          </a:prstGeom>
        </p:spPr>
        <p:txBody>
          <a:bodyPr wrap="none">
            <a:spAutoFit/>
          </a:bodyPr>
          <a:lstStyle/>
          <a:p>
            <a:pPr>
              <a:buNone/>
            </a:pPr>
            <a:r>
              <a:rPr lang="it-IT" dirty="0"/>
              <a:t> </a:t>
            </a:r>
            <a:r>
              <a:rPr lang="it-IT" dirty="0" err="1" smtClean="0">
                <a:latin typeface="Symbol" panose="05050102010706020507" pitchFamily="18" charset="2"/>
              </a:rPr>
              <a:t>r</a:t>
            </a:r>
            <a:r>
              <a:rPr lang="it-IT" dirty="0" smtClean="0">
                <a:latin typeface="Symbol" panose="05050102010706020507" pitchFamily="18" charset="2"/>
              </a:rPr>
              <a:t>= </a:t>
            </a:r>
            <a:endParaRPr lang="es-ES" dirty="0"/>
          </a:p>
        </p:txBody>
      </p:sp>
    </p:spTree>
    <p:extLst>
      <p:ext uri="{BB962C8B-B14F-4D97-AF65-F5344CB8AC3E}">
        <p14:creationId xmlns:p14="http://schemas.microsoft.com/office/powerpoint/2010/main" val="33553438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Maximum </a:t>
            </a:r>
            <a:r>
              <a:rPr lang="it-IT" dirty="0" err="1"/>
              <a:t>Likelihood</a:t>
            </a:r>
            <a:r>
              <a:rPr lang="it-IT" dirty="0"/>
              <a:t> estimator</a:t>
            </a:r>
          </a:p>
        </p:txBody>
      </p:sp>
      <p:sp>
        <p:nvSpPr>
          <p:cNvPr id="3" name="Segnaposto contenuto 2"/>
          <p:cNvSpPr>
            <a:spLocks noGrp="1"/>
          </p:cNvSpPr>
          <p:nvPr>
            <p:ph idx="1"/>
          </p:nvPr>
        </p:nvSpPr>
        <p:spPr>
          <a:xfrm>
            <a:off x="395536" y="1700808"/>
            <a:ext cx="8352928" cy="4114800"/>
          </a:xfrm>
        </p:spPr>
        <p:txBody>
          <a:bodyPr/>
          <a:lstStyle/>
          <a:p>
            <a:pPr marL="0" indent="0">
              <a:buNone/>
            </a:pPr>
            <a:r>
              <a:rPr lang="it-IT" sz="2000" dirty="0" smtClean="0">
                <a:latin typeface="+mj-lt"/>
              </a:rPr>
              <a:t>To </a:t>
            </a:r>
            <a:r>
              <a:rPr lang="it-IT" sz="2000" dirty="0" err="1" smtClean="0">
                <a:latin typeface="+mj-lt"/>
              </a:rPr>
              <a:t>claim</a:t>
            </a:r>
            <a:r>
              <a:rPr lang="it-IT" sz="2000" dirty="0" smtClean="0">
                <a:latin typeface="+mj-lt"/>
              </a:rPr>
              <a:t> </a:t>
            </a:r>
            <a:r>
              <a:rPr lang="it-IT" sz="2000" dirty="0" err="1" smtClean="0">
                <a:latin typeface="+mj-lt"/>
              </a:rPr>
              <a:t>that</a:t>
            </a:r>
            <a:r>
              <a:rPr lang="it-IT" sz="2000" dirty="0" smtClean="0">
                <a:latin typeface="+mj-lt"/>
              </a:rPr>
              <a:t> an </a:t>
            </a:r>
            <a:r>
              <a:rPr lang="it-IT" sz="2000" dirty="0" err="1" smtClean="0">
                <a:latin typeface="+mj-lt"/>
              </a:rPr>
              <a:t>event</a:t>
            </a:r>
            <a:r>
              <a:rPr lang="it-IT" sz="2000" dirty="0" smtClean="0">
                <a:latin typeface="+mj-lt"/>
              </a:rPr>
              <a:t> </a:t>
            </a:r>
            <a:r>
              <a:rPr lang="it-IT" sz="2000" dirty="0" err="1" smtClean="0">
                <a:latin typeface="+mj-lt"/>
              </a:rPr>
              <a:t>coming</a:t>
            </a:r>
            <a:r>
              <a:rPr lang="it-IT" sz="2000" dirty="0" smtClean="0">
                <a:latin typeface="+mj-lt"/>
              </a:rPr>
              <a:t> out of the </a:t>
            </a:r>
            <a:r>
              <a:rPr lang="it-IT" sz="2000" dirty="0" err="1" smtClean="0">
                <a:latin typeface="+mj-lt"/>
              </a:rPr>
              <a:t>matched</a:t>
            </a:r>
            <a:r>
              <a:rPr lang="it-IT" sz="2000" dirty="0" smtClean="0">
                <a:latin typeface="+mj-lt"/>
              </a:rPr>
              <a:t> </a:t>
            </a:r>
            <a:r>
              <a:rPr lang="it-IT" sz="2000" dirty="0" err="1" smtClean="0">
                <a:latin typeface="+mj-lt"/>
              </a:rPr>
              <a:t>filtering</a:t>
            </a:r>
            <a:r>
              <a:rPr lang="it-IT" sz="2000" dirty="0" smtClean="0">
                <a:latin typeface="+mj-lt"/>
              </a:rPr>
              <a:t> </a:t>
            </a:r>
            <a:r>
              <a:rPr lang="it-IT" sz="2000" dirty="0" err="1" smtClean="0">
                <a:latin typeface="+mj-lt"/>
              </a:rPr>
              <a:t>is</a:t>
            </a:r>
            <a:r>
              <a:rPr lang="it-IT" sz="2000" dirty="0" smtClean="0">
                <a:latin typeface="+mj-lt"/>
              </a:rPr>
              <a:t> a </a:t>
            </a:r>
            <a:r>
              <a:rPr lang="it-IT" sz="2000" dirty="0" err="1" smtClean="0">
                <a:latin typeface="+mj-lt"/>
              </a:rPr>
              <a:t>detection</a:t>
            </a:r>
            <a:r>
              <a:rPr lang="it-IT" sz="2000" dirty="0" smtClean="0">
                <a:latin typeface="+mj-lt"/>
              </a:rPr>
              <a:t> </a:t>
            </a:r>
            <a:r>
              <a:rPr lang="it-IT" sz="2000" dirty="0" err="1" smtClean="0">
                <a:latin typeface="+mj-lt"/>
              </a:rPr>
              <a:t>we</a:t>
            </a:r>
            <a:r>
              <a:rPr lang="it-IT" sz="2000" dirty="0" smtClean="0">
                <a:latin typeface="+mj-lt"/>
              </a:rPr>
              <a:t> </a:t>
            </a:r>
            <a:r>
              <a:rPr lang="it-IT" sz="2000" dirty="0" err="1" smtClean="0">
                <a:latin typeface="+mj-lt"/>
              </a:rPr>
              <a:t>need</a:t>
            </a:r>
            <a:r>
              <a:rPr lang="it-IT" sz="2000" dirty="0" smtClean="0">
                <a:latin typeface="+mj-lt"/>
              </a:rPr>
              <a:t> to </a:t>
            </a:r>
            <a:r>
              <a:rPr lang="it-IT" sz="2000" dirty="0" err="1" smtClean="0">
                <a:latin typeface="+mj-lt"/>
              </a:rPr>
              <a:t>understand</a:t>
            </a:r>
            <a:r>
              <a:rPr lang="it-IT" sz="2000" dirty="0" smtClean="0">
                <a:latin typeface="+mj-lt"/>
              </a:rPr>
              <a:t> the </a:t>
            </a:r>
            <a:r>
              <a:rPr lang="it-IT" sz="2000" dirty="0" err="1" smtClean="0">
                <a:latin typeface="+mj-lt"/>
              </a:rPr>
              <a:t>statistical</a:t>
            </a:r>
            <a:r>
              <a:rPr lang="it-IT" sz="2000" dirty="0" smtClean="0">
                <a:latin typeface="+mj-lt"/>
              </a:rPr>
              <a:t> </a:t>
            </a:r>
            <a:r>
              <a:rPr lang="it-IT" sz="2000" dirty="0" err="1" smtClean="0">
                <a:latin typeface="+mj-lt"/>
              </a:rPr>
              <a:t>properties</a:t>
            </a:r>
            <a:r>
              <a:rPr lang="it-IT" sz="2000" dirty="0" smtClean="0">
                <a:latin typeface="+mj-lt"/>
              </a:rPr>
              <a:t> of</a:t>
            </a:r>
            <a:r>
              <a:rPr lang="it-IT" sz="2000" dirty="0" smtClean="0"/>
              <a:t> </a:t>
            </a:r>
            <a:r>
              <a:rPr lang="it-IT" sz="2000" dirty="0" smtClean="0">
                <a:latin typeface="Symbol" panose="05050102010706020507" pitchFamily="18" charset="2"/>
              </a:rPr>
              <a:t>r. </a:t>
            </a:r>
            <a:endParaRPr lang="it-IT" sz="2000" dirty="0" smtClean="0">
              <a:latin typeface="+mj-lt"/>
            </a:endParaRPr>
          </a:p>
          <a:p>
            <a:pPr marL="0" indent="0">
              <a:buNone/>
            </a:pPr>
            <a:r>
              <a:rPr lang="it-IT" sz="2000" dirty="0" err="1" smtClean="0">
                <a:latin typeface="+mj-lt"/>
              </a:rPr>
              <a:t>We</a:t>
            </a:r>
            <a:r>
              <a:rPr lang="it-IT" sz="2000" dirty="0" smtClean="0">
                <a:latin typeface="+mj-lt"/>
              </a:rPr>
              <a:t> compute the </a:t>
            </a:r>
            <a:r>
              <a:rPr lang="it-IT" sz="2000" i="1" dirty="0" err="1" smtClean="0">
                <a:latin typeface="+mj-lt"/>
              </a:rPr>
              <a:t>likelihood</a:t>
            </a:r>
            <a:r>
              <a:rPr lang="it-IT" sz="2000" i="1" dirty="0" smtClean="0">
                <a:latin typeface="+mj-lt"/>
              </a:rPr>
              <a:t> </a:t>
            </a:r>
            <a:r>
              <a:rPr lang="it-IT" sz="2000" i="1" dirty="0" err="1" smtClean="0">
                <a:latin typeface="+mj-lt"/>
              </a:rPr>
              <a:t>function</a:t>
            </a:r>
            <a:r>
              <a:rPr lang="it-IT" sz="2000" i="1" dirty="0" smtClean="0">
                <a:latin typeface="+mj-lt"/>
              </a:rPr>
              <a:t> </a:t>
            </a:r>
            <a:r>
              <a:rPr lang="it-IT" sz="2000" dirty="0" smtClean="0">
                <a:latin typeface="Symbol" panose="05050102010706020507" pitchFamily="18" charset="2"/>
              </a:rPr>
              <a:t>L</a:t>
            </a:r>
            <a:r>
              <a:rPr lang="it-IT" sz="2000" dirty="0" smtClean="0">
                <a:latin typeface="+mj-lt"/>
              </a:rPr>
              <a:t>, i.e., in general,  the </a:t>
            </a:r>
            <a:r>
              <a:rPr lang="it-IT" sz="2000" dirty="0" err="1" smtClean="0">
                <a:latin typeface="+mj-lt"/>
              </a:rPr>
              <a:t>probability</a:t>
            </a:r>
            <a:r>
              <a:rPr lang="it-IT" sz="2000" dirty="0" smtClean="0">
                <a:latin typeface="+mj-lt"/>
              </a:rPr>
              <a:t> of the data </a:t>
            </a:r>
            <a:r>
              <a:rPr lang="it-IT" sz="2000" dirty="0" err="1" smtClean="0">
                <a:latin typeface="+mj-lt"/>
              </a:rPr>
              <a:t>given</a:t>
            </a:r>
            <a:r>
              <a:rPr lang="it-IT" sz="2000" dirty="0" smtClean="0">
                <a:latin typeface="+mj-lt"/>
              </a:rPr>
              <a:t> the </a:t>
            </a:r>
            <a:r>
              <a:rPr lang="it-IT" sz="2000" dirty="0" err="1" smtClean="0">
                <a:latin typeface="+mj-lt"/>
              </a:rPr>
              <a:t>hypothesis</a:t>
            </a:r>
            <a:r>
              <a:rPr lang="it-IT" sz="2000" dirty="0" smtClean="0">
                <a:latin typeface="+mj-lt"/>
              </a:rPr>
              <a:t>: </a:t>
            </a:r>
            <a:r>
              <a:rPr lang="it-IT" sz="2000" dirty="0" err="1" smtClean="0">
                <a:latin typeface="+mj-lt"/>
              </a:rPr>
              <a:t>supposing</a:t>
            </a:r>
            <a:r>
              <a:rPr lang="it-IT" sz="2000" dirty="0" smtClean="0">
                <a:latin typeface="+mj-lt"/>
              </a:rPr>
              <a:t> </a:t>
            </a:r>
            <a:r>
              <a:rPr lang="it-IT" sz="2000" dirty="0" err="1" smtClean="0">
                <a:latin typeface="+mj-lt"/>
              </a:rPr>
              <a:t>that</a:t>
            </a:r>
            <a:r>
              <a:rPr lang="it-IT" sz="2000" dirty="0" smtClean="0">
                <a:latin typeface="+mj-lt"/>
              </a:rPr>
              <a:t> the </a:t>
            </a:r>
            <a:r>
              <a:rPr lang="it-IT" sz="2000" dirty="0" err="1" smtClean="0">
                <a:latin typeface="+mj-lt"/>
              </a:rPr>
              <a:t>noise</a:t>
            </a:r>
            <a:r>
              <a:rPr lang="it-IT" sz="2000" dirty="0" smtClean="0">
                <a:latin typeface="+mj-lt"/>
              </a:rPr>
              <a:t> </a:t>
            </a:r>
            <a:r>
              <a:rPr lang="it-IT" sz="2000" dirty="0" err="1" smtClean="0">
                <a:latin typeface="+mj-lt"/>
              </a:rPr>
              <a:t>is</a:t>
            </a:r>
            <a:r>
              <a:rPr lang="it-IT" sz="2000" dirty="0" smtClean="0">
                <a:latin typeface="+mj-lt"/>
              </a:rPr>
              <a:t> </a:t>
            </a:r>
            <a:r>
              <a:rPr lang="it-IT" sz="2000" dirty="0" err="1" smtClean="0">
                <a:latin typeface="+mj-lt"/>
              </a:rPr>
              <a:t>stationary</a:t>
            </a:r>
            <a:r>
              <a:rPr lang="it-IT" sz="2000" dirty="0" smtClean="0">
                <a:latin typeface="+mj-lt"/>
              </a:rPr>
              <a:t> and </a:t>
            </a:r>
            <a:r>
              <a:rPr lang="it-IT" sz="2000" dirty="0" err="1" smtClean="0">
                <a:latin typeface="+mj-lt"/>
              </a:rPr>
              <a:t>Gaussian</a:t>
            </a:r>
            <a:r>
              <a:rPr lang="it-IT" sz="2000" dirty="0" smtClean="0">
                <a:latin typeface="+mj-lt"/>
              </a:rPr>
              <a:t>, </a:t>
            </a:r>
            <a:r>
              <a:rPr lang="it-IT" sz="2000" dirty="0" err="1" smtClean="0">
                <a:latin typeface="+mj-lt"/>
              </a:rPr>
              <a:t>we</a:t>
            </a:r>
            <a:r>
              <a:rPr lang="it-IT" sz="2000" dirty="0" smtClean="0">
                <a:latin typeface="+mj-lt"/>
              </a:rPr>
              <a:t> can express the </a:t>
            </a:r>
            <a:r>
              <a:rPr lang="it-IT" sz="2000" dirty="0" err="1" smtClean="0">
                <a:latin typeface="+mj-lt"/>
              </a:rPr>
              <a:t>probability</a:t>
            </a:r>
            <a:r>
              <a:rPr lang="it-IT" sz="2000" dirty="0" smtClean="0">
                <a:latin typeface="+mj-lt"/>
              </a:rPr>
              <a:t> of a </a:t>
            </a:r>
            <a:r>
              <a:rPr lang="it-IT" sz="2000" dirty="0" err="1" smtClean="0">
                <a:latin typeface="+mj-lt"/>
              </a:rPr>
              <a:t>given</a:t>
            </a:r>
            <a:r>
              <a:rPr lang="it-IT" sz="2000" dirty="0" smtClean="0">
                <a:latin typeface="+mj-lt"/>
              </a:rPr>
              <a:t> </a:t>
            </a:r>
            <a:r>
              <a:rPr lang="it-IT" sz="2000" dirty="0" err="1" smtClean="0">
                <a:latin typeface="+mj-lt"/>
              </a:rPr>
              <a:t>noise</a:t>
            </a:r>
            <a:r>
              <a:rPr lang="it-IT" sz="2000" dirty="0" smtClean="0">
                <a:latin typeface="+mj-lt"/>
              </a:rPr>
              <a:t> </a:t>
            </a:r>
            <a:r>
              <a:rPr lang="it-IT" sz="2000" dirty="0" err="1" smtClean="0">
                <a:latin typeface="+mj-lt"/>
              </a:rPr>
              <a:t>realization</a:t>
            </a:r>
            <a:r>
              <a:rPr lang="it-IT" sz="2000" dirty="0" smtClean="0">
                <a:latin typeface="+mj-lt"/>
              </a:rPr>
              <a:t> </a:t>
            </a:r>
            <a:r>
              <a:rPr lang="it-IT" sz="2000" i="1" dirty="0" smtClean="0">
                <a:latin typeface="+mj-lt"/>
              </a:rPr>
              <a:t>n</a:t>
            </a:r>
            <a:r>
              <a:rPr lang="it-IT" sz="2000" i="1" baseline="-25000" dirty="0" smtClean="0">
                <a:latin typeface="+mj-lt"/>
              </a:rPr>
              <a:t>0</a:t>
            </a:r>
            <a:r>
              <a:rPr lang="it-IT" sz="2000" dirty="0" smtClean="0">
                <a:latin typeface="+mj-lt"/>
              </a:rPr>
              <a:t> </a:t>
            </a:r>
            <a:r>
              <a:rPr lang="it-IT" sz="2000" dirty="0" err="1" smtClean="0">
                <a:latin typeface="+mj-lt"/>
              </a:rPr>
              <a:t>as</a:t>
            </a:r>
            <a:r>
              <a:rPr lang="it-IT" sz="2000" dirty="0" smtClean="0">
                <a:latin typeface="+mj-lt"/>
              </a:rPr>
              <a:t>:</a:t>
            </a:r>
          </a:p>
          <a:p>
            <a:pPr marL="0" indent="0">
              <a:buNone/>
            </a:pPr>
            <a:endParaRPr lang="it-IT" sz="2000" dirty="0">
              <a:latin typeface="+mj-lt"/>
            </a:endParaRPr>
          </a:p>
          <a:p>
            <a:pPr marL="0" indent="0">
              <a:buNone/>
            </a:pPr>
            <a:endParaRPr lang="it-IT" sz="2000" dirty="0" smtClean="0">
              <a:latin typeface="+mj-lt"/>
            </a:endParaRPr>
          </a:p>
          <a:p>
            <a:pPr marL="0" indent="0">
              <a:buNone/>
            </a:pPr>
            <a:r>
              <a:rPr lang="it-IT" sz="2000" dirty="0" err="1" smtClean="0">
                <a:latin typeface="+mj-lt"/>
              </a:rPr>
              <a:t>Then</a:t>
            </a:r>
            <a:r>
              <a:rPr lang="it-IT" sz="2000" dirty="0" smtClean="0">
                <a:latin typeface="+mj-lt"/>
              </a:rPr>
              <a:t> the </a:t>
            </a:r>
            <a:r>
              <a:rPr lang="it-IT" sz="2000" dirty="0" err="1" smtClean="0">
                <a:latin typeface="+mj-lt"/>
              </a:rPr>
              <a:t>likelihood</a:t>
            </a:r>
            <a:r>
              <a:rPr lang="it-IT" sz="2000" dirty="0" smtClean="0">
                <a:latin typeface="+mj-lt"/>
              </a:rPr>
              <a:t> </a:t>
            </a:r>
            <a:r>
              <a:rPr lang="it-IT" sz="2000" dirty="0" err="1" smtClean="0">
                <a:latin typeface="+mj-lt"/>
              </a:rPr>
              <a:t>function</a:t>
            </a:r>
            <a:r>
              <a:rPr lang="it-IT" sz="2000" dirty="0" smtClean="0">
                <a:latin typeface="+mj-lt"/>
              </a:rPr>
              <a:t> for the </a:t>
            </a:r>
            <a:r>
              <a:rPr lang="it-IT" sz="2000" dirty="0" err="1" smtClean="0">
                <a:latin typeface="+mj-lt"/>
              </a:rPr>
              <a:t>observed</a:t>
            </a:r>
            <a:r>
              <a:rPr lang="it-IT" sz="2000" dirty="0" smtClean="0">
                <a:latin typeface="+mj-lt"/>
              </a:rPr>
              <a:t> output </a:t>
            </a:r>
            <a:r>
              <a:rPr lang="it-IT" sz="2000" i="1" dirty="0" smtClean="0">
                <a:solidFill>
                  <a:srgbClr val="FF0000"/>
                </a:solidFill>
                <a:latin typeface="+mj-lt"/>
              </a:rPr>
              <a:t>s(t)</a:t>
            </a:r>
            <a:r>
              <a:rPr lang="it-IT" sz="2000" dirty="0" smtClean="0">
                <a:latin typeface="+mj-lt"/>
              </a:rPr>
              <a:t>, </a:t>
            </a:r>
            <a:r>
              <a:rPr lang="it-IT" sz="2000" dirty="0" err="1" smtClean="0">
                <a:latin typeface="+mj-lt"/>
              </a:rPr>
              <a:t>given</a:t>
            </a:r>
            <a:r>
              <a:rPr lang="it-IT" sz="2000" dirty="0" smtClean="0">
                <a:latin typeface="+mj-lt"/>
              </a:rPr>
              <a:t> the </a:t>
            </a:r>
            <a:r>
              <a:rPr lang="it-IT" sz="2000" dirty="0" err="1" smtClean="0">
                <a:latin typeface="+mj-lt"/>
              </a:rPr>
              <a:t>hypothesis</a:t>
            </a:r>
            <a:r>
              <a:rPr lang="it-IT" sz="2000" dirty="0" smtClean="0">
                <a:latin typeface="+mj-lt"/>
              </a:rPr>
              <a:t> </a:t>
            </a:r>
            <a:r>
              <a:rPr lang="it-IT" sz="2000" dirty="0" err="1" smtClean="0">
                <a:latin typeface="+mj-lt"/>
              </a:rPr>
              <a:t>that</a:t>
            </a:r>
            <a:r>
              <a:rPr lang="it-IT" sz="2000" dirty="0" smtClean="0">
                <a:latin typeface="+mj-lt"/>
              </a:rPr>
              <a:t> </a:t>
            </a:r>
            <a:r>
              <a:rPr lang="it-IT" sz="2000" dirty="0" err="1" smtClean="0">
                <a:latin typeface="+mj-lt"/>
              </a:rPr>
              <a:t>there</a:t>
            </a:r>
            <a:r>
              <a:rPr lang="it-IT" sz="2000" dirty="0" smtClean="0">
                <a:latin typeface="+mj-lt"/>
              </a:rPr>
              <a:t> </a:t>
            </a:r>
            <a:r>
              <a:rPr lang="it-IT" sz="2000" dirty="0" err="1" smtClean="0">
                <a:latin typeface="+mj-lt"/>
              </a:rPr>
              <a:t>is</a:t>
            </a:r>
            <a:r>
              <a:rPr lang="it-IT" sz="2000" dirty="0" smtClean="0">
                <a:latin typeface="+mj-lt"/>
              </a:rPr>
              <a:t> a GW </a:t>
            </a:r>
            <a:r>
              <a:rPr lang="it-IT" sz="2000" dirty="0" err="1" smtClean="0">
                <a:latin typeface="+mj-lt"/>
              </a:rPr>
              <a:t>signal</a:t>
            </a:r>
            <a:r>
              <a:rPr lang="it-IT" sz="2000" dirty="0" smtClean="0">
                <a:latin typeface="+mj-lt"/>
              </a:rPr>
              <a:t> with </a:t>
            </a:r>
            <a:r>
              <a:rPr lang="it-IT" sz="2000" dirty="0" err="1" smtClean="0">
                <a:latin typeface="+mj-lt"/>
              </a:rPr>
              <a:t>parameters</a:t>
            </a:r>
            <a:r>
              <a:rPr lang="it-IT" sz="2000" dirty="0" smtClean="0">
                <a:latin typeface="+mj-lt"/>
              </a:rPr>
              <a:t> </a:t>
            </a:r>
            <a:r>
              <a:rPr lang="it-IT" sz="2000" i="1" dirty="0" err="1" smtClean="0">
                <a:latin typeface="Symbol" panose="05050102010706020507" pitchFamily="18" charset="2"/>
              </a:rPr>
              <a:t>q</a:t>
            </a:r>
            <a:r>
              <a:rPr lang="it-IT" sz="2000" i="1" baseline="-25000" dirty="0" err="1" smtClean="0"/>
              <a:t>t</a:t>
            </a:r>
            <a:r>
              <a:rPr lang="it-IT" sz="2000" dirty="0" smtClean="0">
                <a:latin typeface="+mj-lt"/>
              </a:rPr>
              <a:t> </a:t>
            </a:r>
            <a:r>
              <a:rPr lang="it-IT" sz="2000" dirty="0" err="1" smtClean="0">
                <a:latin typeface="+mj-lt"/>
              </a:rPr>
              <a:t>is</a:t>
            </a:r>
            <a:r>
              <a:rPr lang="it-IT" sz="2000" dirty="0" smtClean="0">
                <a:latin typeface="+mj-lt"/>
              </a:rPr>
              <a:t> </a:t>
            </a:r>
            <a:r>
              <a:rPr lang="it-IT" sz="2000" dirty="0" err="1" smtClean="0">
                <a:latin typeface="+mj-lt"/>
              </a:rPr>
              <a:t>obtained</a:t>
            </a:r>
            <a:r>
              <a:rPr lang="it-IT" sz="2000" dirty="0" smtClean="0">
                <a:latin typeface="+mj-lt"/>
              </a:rPr>
              <a:t> </a:t>
            </a:r>
            <a:r>
              <a:rPr lang="it-IT" sz="2000" dirty="0" err="1" smtClean="0">
                <a:latin typeface="+mj-lt"/>
              </a:rPr>
              <a:t>using</a:t>
            </a:r>
            <a:r>
              <a:rPr lang="it-IT" sz="2000" dirty="0" smtClean="0">
                <a:latin typeface="+mj-lt"/>
              </a:rPr>
              <a:t>: </a:t>
            </a:r>
            <a:r>
              <a:rPr lang="it-IT" sz="2000" i="1" dirty="0" smtClean="0">
                <a:latin typeface="+mj-lt"/>
              </a:rPr>
              <a:t>n</a:t>
            </a:r>
            <a:r>
              <a:rPr lang="it-IT" sz="2000" i="1" baseline="-25000" dirty="0" smtClean="0">
                <a:latin typeface="+mj-lt"/>
              </a:rPr>
              <a:t>0</a:t>
            </a:r>
            <a:r>
              <a:rPr lang="it-IT" sz="2000" i="1" dirty="0" smtClean="0">
                <a:latin typeface="+mj-lt"/>
              </a:rPr>
              <a:t> = </a:t>
            </a:r>
            <a:r>
              <a:rPr lang="it-IT" sz="2000" i="1" dirty="0" smtClean="0">
                <a:solidFill>
                  <a:srgbClr val="FF0000"/>
                </a:solidFill>
                <a:latin typeface="+mj-lt"/>
              </a:rPr>
              <a:t>s </a:t>
            </a:r>
            <a:r>
              <a:rPr lang="it-IT" sz="2000" i="1" dirty="0" smtClean="0">
                <a:latin typeface="+mj-lt"/>
              </a:rPr>
              <a:t>– h(</a:t>
            </a:r>
            <a:r>
              <a:rPr lang="it-IT" sz="2000" i="1" dirty="0" err="1" smtClean="0">
                <a:latin typeface="Symbol" panose="05050102010706020507" pitchFamily="18" charset="2"/>
              </a:rPr>
              <a:t>q</a:t>
            </a:r>
            <a:r>
              <a:rPr lang="it-IT" sz="2000" i="1" baseline="-25000" dirty="0" err="1" smtClean="0">
                <a:latin typeface="+mj-lt"/>
              </a:rPr>
              <a:t>t</a:t>
            </a:r>
            <a:r>
              <a:rPr lang="it-IT" sz="2000" i="1" dirty="0" smtClean="0">
                <a:latin typeface="+mj-lt"/>
              </a:rPr>
              <a:t>)</a:t>
            </a:r>
            <a:r>
              <a:rPr lang="it-IT" sz="2000" dirty="0" smtClean="0">
                <a:latin typeface="+mj-lt"/>
              </a:rPr>
              <a:t>:</a:t>
            </a:r>
            <a:endParaRPr lang="it-IT" sz="2000" dirty="0" smtClean="0">
              <a:latin typeface="Symbol" panose="05050102010706020507" pitchFamily="18" charset="2"/>
            </a:endParaRPr>
          </a:p>
        </p:txBody>
      </p:sp>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l="12691" t="78125" r="65854" b="18681"/>
          <a:stretch/>
        </p:blipFill>
        <p:spPr>
          <a:xfrm>
            <a:off x="2771800" y="3490378"/>
            <a:ext cx="3240359" cy="652675"/>
          </a:xfrm>
          <a:prstGeom prst="rect">
            <a:avLst/>
          </a:prstGeom>
        </p:spPr>
      </p:pic>
      <p:pic>
        <p:nvPicPr>
          <p:cNvPr id="9" name="Immagine 8"/>
          <p:cNvPicPr>
            <a:picLocks noChangeAspect="1"/>
          </p:cNvPicPr>
          <p:nvPr/>
        </p:nvPicPr>
        <p:blipFill rotWithShape="1">
          <a:blip r:embed="rId3" cstate="print">
            <a:extLst>
              <a:ext uri="{28A0092B-C50C-407E-A947-70E740481C1C}">
                <a14:useLocalDpi xmlns:a14="http://schemas.microsoft.com/office/drawing/2010/main" val="0"/>
              </a:ext>
            </a:extLst>
          </a:blip>
          <a:srcRect l="45823" t="27847" r="19526" b="68612"/>
          <a:stretch/>
        </p:blipFill>
        <p:spPr>
          <a:xfrm>
            <a:off x="539553" y="5286055"/>
            <a:ext cx="3693538" cy="635313"/>
          </a:xfrm>
          <a:prstGeom prst="rect">
            <a:avLst/>
          </a:prstGeom>
        </p:spPr>
      </p:pic>
      <p:pic>
        <p:nvPicPr>
          <p:cNvPr id="10" name="Immagine 9"/>
          <p:cNvPicPr>
            <a:picLocks noChangeAspect="1"/>
          </p:cNvPicPr>
          <p:nvPr/>
        </p:nvPicPr>
        <p:blipFill rotWithShape="1">
          <a:blip r:embed="rId4" cstate="print">
            <a:extLst>
              <a:ext uri="{28A0092B-C50C-407E-A947-70E740481C1C}">
                <a14:useLocalDpi xmlns:a14="http://schemas.microsoft.com/office/drawing/2010/main" val="0"/>
              </a:ext>
            </a:extLst>
          </a:blip>
          <a:srcRect l="17437" t="33194" r="59588" b="63333"/>
          <a:stretch/>
        </p:blipFill>
        <p:spPr>
          <a:xfrm>
            <a:off x="5289947" y="5117174"/>
            <a:ext cx="3098477" cy="665850"/>
          </a:xfrm>
          <a:prstGeom prst="rect">
            <a:avLst/>
          </a:prstGeom>
        </p:spPr>
      </p:pic>
      <p:sp>
        <p:nvSpPr>
          <p:cNvPr id="11" name="Freccia a destra 10"/>
          <p:cNvSpPr/>
          <p:nvPr/>
        </p:nvSpPr>
        <p:spPr>
          <a:xfrm>
            <a:off x="4443413" y="5478352"/>
            <a:ext cx="707231" cy="233362"/>
          </a:xfrm>
          <a:prstGeom prst="rightArrow">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12" name="CasellaDiTesto 11"/>
          <p:cNvSpPr txBox="1"/>
          <p:nvPr/>
        </p:nvSpPr>
        <p:spPr>
          <a:xfrm>
            <a:off x="5004048" y="5877931"/>
            <a:ext cx="3916457" cy="338554"/>
          </a:xfrm>
          <a:prstGeom prst="rect">
            <a:avLst/>
          </a:prstGeom>
          <a:noFill/>
        </p:spPr>
        <p:txBody>
          <a:bodyPr wrap="none" rtlCol="0">
            <a:spAutoFit/>
          </a:bodyPr>
          <a:lstStyle/>
          <a:p>
            <a:pPr>
              <a:buNone/>
            </a:pPr>
            <a:r>
              <a:rPr lang="it-IT" sz="1600" dirty="0" err="1" smtClean="0">
                <a:latin typeface="+mj-lt"/>
              </a:rPr>
              <a:t>Credits</a:t>
            </a:r>
            <a:r>
              <a:rPr lang="it-IT" sz="1600" dirty="0" smtClean="0">
                <a:latin typeface="+mj-lt"/>
              </a:rPr>
              <a:t>: M. Maggiore- </a:t>
            </a:r>
            <a:r>
              <a:rPr lang="it-IT" sz="1600" dirty="0" err="1">
                <a:latin typeface="+mj-lt"/>
              </a:rPr>
              <a:t>G</a:t>
            </a:r>
            <a:r>
              <a:rPr lang="it-IT" sz="1600" dirty="0" err="1" smtClean="0">
                <a:latin typeface="+mj-lt"/>
              </a:rPr>
              <a:t>ravitational</a:t>
            </a:r>
            <a:r>
              <a:rPr lang="it-IT" sz="1600" dirty="0" smtClean="0">
                <a:latin typeface="+mj-lt"/>
              </a:rPr>
              <a:t> </a:t>
            </a:r>
            <a:r>
              <a:rPr lang="it-IT" sz="1600" dirty="0" err="1" smtClean="0">
                <a:latin typeface="+mj-lt"/>
              </a:rPr>
              <a:t>Waves</a:t>
            </a:r>
            <a:endParaRPr lang="it-IT" sz="1600" dirty="0">
              <a:latin typeface="+mj-lt"/>
            </a:endParaRPr>
          </a:p>
        </p:txBody>
      </p:sp>
      <p:sp>
        <p:nvSpPr>
          <p:cNvPr id="13"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32</a:t>
            </a:fld>
            <a:endParaRPr lang="en-US" dirty="0">
              <a:latin typeface="+mn-lt"/>
            </a:endParaRPr>
          </a:p>
        </p:txBody>
      </p:sp>
      <p:pic>
        <p:nvPicPr>
          <p:cNvPr id="14" name="Picture 18" descr="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356992"/>
            <a:ext cx="1656184" cy="741298"/>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4" name="CuadroTexto 3"/>
          <p:cNvSpPr txBox="1"/>
          <p:nvPr/>
        </p:nvSpPr>
        <p:spPr>
          <a:xfrm>
            <a:off x="539552" y="5229200"/>
            <a:ext cx="360040" cy="523220"/>
          </a:xfrm>
          <a:prstGeom prst="rect">
            <a:avLst/>
          </a:prstGeom>
          <a:noFill/>
        </p:spPr>
        <p:txBody>
          <a:bodyPr wrap="square" rtlCol="0">
            <a:spAutoFit/>
          </a:bodyPr>
          <a:lstStyle/>
          <a:p>
            <a:pPr>
              <a:buNone/>
            </a:pPr>
            <a:r>
              <a:rPr lang="es-ES" b="0" i="1" dirty="0" smtClean="0">
                <a:solidFill>
                  <a:schemeClr val="tx1"/>
                </a:solidFill>
              </a:rPr>
              <a:t>p</a:t>
            </a:r>
            <a:endParaRPr lang="es-ES" b="0" i="1" dirty="0">
              <a:solidFill>
                <a:schemeClr val="tx1"/>
              </a:solidFill>
            </a:endParaRPr>
          </a:p>
        </p:txBody>
      </p:sp>
    </p:spTree>
    <p:extLst>
      <p:ext uri="{BB962C8B-B14F-4D97-AF65-F5344CB8AC3E}">
        <p14:creationId xmlns:p14="http://schemas.microsoft.com/office/powerpoint/2010/main" val="1475964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75656" y="764704"/>
            <a:ext cx="6400800" cy="649287"/>
          </a:xfrm>
        </p:spPr>
        <p:txBody>
          <a:bodyPr/>
          <a:lstStyle/>
          <a:p>
            <a:r>
              <a:rPr lang="it-IT" dirty="0" err="1"/>
              <a:t>Matched</a:t>
            </a:r>
            <a:r>
              <a:rPr lang="it-IT" dirty="0"/>
              <a:t> </a:t>
            </a:r>
            <a:r>
              <a:rPr lang="it-IT" dirty="0" err="1"/>
              <a:t>filtering</a:t>
            </a:r>
            <a:r>
              <a:rPr lang="it-IT" dirty="0"/>
              <a:t> </a:t>
            </a:r>
            <a:r>
              <a:rPr lang="it-IT" dirty="0" err="1"/>
              <a:t>statistics</a:t>
            </a:r>
            <a:endParaRPr lang="it-IT" dirty="0"/>
          </a:p>
        </p:txBody>
      </p:sp>
      <p:sp>
        <p:nvSpPr>
          <p:cNvPr id="3" name="Segnaposto contenuto 2"/>
          <p:cNvSpPr>
            <a:spLocks noGrp="1"/>
          </p:cNvSpPr>
          <p:nvPr>
            <p:ph idx="1"/>
          </p:nvPr>
        </p:nvSpPr>
        <p:spPr>
          <a:xfrm>
            <a:off x="251520" y="1556792"/>
            <a:ext cx="8496944" cy="2284840"/>
          </a:xfrm>
        </p:spPr>
        <p:txBody>
          <a:bodyPr>
            <a:normAutofit/>
          </a:bodyPr>
          <a:lstStyle/>
          <a:p>
            <a:pPr marL="0" indent="0">
              <a:buNone/>
            </a:pPr>
            <a:r>
              <a:rPr lang="it-IT" sz="2000" dirty="0" smtClean="0">
                <a:latin typeface="+mj-lt"/>
              </a:rPr>
              <a:t>To discriminate </a:t>
            </a:r>
            <a:r>
              <a:rPr lang="it-IT" sz="2000" dirty="0" err="1" smtClean="0">
                <a:latin typeface="+mj-lt"/>
              </a:rPr>
              <a:t>between</a:t>
            </a:r>
            <a:r>
              <a:rPr lang="it-IT" sz="2000" dirty="0" smtClean="0">
                <a:latin typeface="+mj-lt"/>
              </a:rPr>
              <a:t> </a:t>
            </a:r>
            <a:r>
              <a:rPr lang="it-IT" sz="2000" dirty="0" err="1" smtClean="0">
                <a:latin typeface="+mj-lt"/>
              </a:rPr>
              <a:t>events</a:t>
            </a:r>
            <a:r>
              <a:rPr lang="it-IT" sz="2000" dirty="0" smtClean="0">
                <a:latin typeface="+mj-lt"/>
              </a:rPr>
              <a:t> </a:t>
            </a:r>
            <a:r>
              <a:rPr lang="it-IT" sz="2000" dirty="0" err="1" smtClean="0">
                <a:latin typeface="+mj-lt"/>
              </a:rPr>
              <a:t>which</a:t>
            </a:r>
            <a:r>
              <a:rPr lang="it-IT" sz="2000" dirty="0" smtClean="0">
                <a:latin typeface="+mj-lt"/>
              </a:rPr>
              <a:t> are </a:t>
            </a:r>
            <a:r>
              <a:rPr lang="it-IT" sz="2000" dirty="0" err="1" smtClean="0">
                <a:latin typeface="+mj-lt"/>
              </a:rPr>
              <a:t>produced</a:t>
            </a:r>
            <a:r>
              <a:rPr lang="it-IT" sz="2000" dirty="0" smtClean="0">
                <a:latin typeface="+mj-lt"/>
              </a:rPr>
              <a:t> by </a:t>
            </a:r>
            <a:r>
              <a:rPr lang="it-IT" sz="2000" dirty="0" err="1" smtClean="0">
                <a:latin typeface="+mj-lt"/>
              </a:rPr>
              <a:t>noise</a:t>
            </a:r>
            <a:r>
              <a:rPr lang="it-IT" sz="2000" dirty="0" smtClean="0">
                <a:latin typeface="+mj-lt"/>
              </a:rPr>
              <a:t> and </a:t>
            </a:r>
            <a:r>
              <a:rPr lang="it-IT" sz="2000" dirty="0" err="1" smtClean="0">
                <a:latin typeface="+mj-lt"/>
              </a:rPr>
              <a:t>events</a:t>
            </a:r>
            <a:r>
              <a:rPr lang="it-IT" sz="2000" dirty="0" smtClean="0">
                <a:latin typeface="+mj-lt"/>
              </a:rPr>
              <a:t> </a:t>
            </a:r>
            <a:r>
              <a:rPr lang="it-IT" sz="2000" dirty="0" err="1" smtClean="0">
                <a:latin typeface="+mj-lt"/>
              </a:rPr>
              <a:t>which</a:t>
            </a:r>
            <a:r>
              <a:rPr lang="it-IT" sz="2000" dirty="0" smtClean="0">
                <a:latin typeface="+mj-lt"/>
              </a:rPr>
              <a:t> are </a:t>
            </a:r>
            <a:r>
              <a:rPr lang="it-IT" sz="2000" dirty="0" err="1" smtClean="0">
                <a:latin typeface="+mj-lt"/>
              </a:rPr>
              <a:t>produced</a:t>
            </a:r>
            <a:r>
              <a:rPr lang="it-IT" sz="2000" dirty="0" smtClean="0">
                <a:latin typeface="+mj-lt"/>
              </a:rPr>
              <a:t> by a </a:t>
            </a:r>
            <a:r>
              <a:rPr lang="it-IT" sz="2000" dirty="0" err="1" smtClean="0">
                <a:latin typeface="+mj-lt"/>
              </a:rPr>
              <a:t>real</a:t>
            </a:r>
            <a:r>
              <a:rPr lang="it-IT" sz="2000" dirty="0" smtClean="0">
                <a:latin typeface="+mj-lt"/>
              </a:rPr>
              <a:t> GW </a:t>
            </a:r>
            <a:r>
              <a:rPr lang="it-IT" sz="2000" dirty="0" err="1" smtClean="0">
                <a:latin typeface="+mj-lt"/>
              </a:rPr>
              <a:t>we</a:t>
            </a:r>
            <a:r>
              <a:rPr lang="it-IT" sz="2000" dirty="0" smtClean="0">
                <a:latin typeface="+mj-lt"/>
              </a:rPr>
              <a:t> </a:t>
            </a:r>
            <a:r>
              <a:rPr lang="it-IT" sz="2000" dirty="0" err="1" smtClean="0">
                <a:latin typeface="+mj-lt"/>
              </a:rPr>
              <a:t>need</a:t>
            </a:r>
            <a:r>
              <a:rPr lang="it-IT" sz="2000" dirty="0" smtClean="0">
                <a:latin typeface="+mj-lt"/>
              </a:rPr>
              <a:t> to </a:t>
            </a:r>
            <a:r>
              <a:rPr lang="it-IT" sz="2000" dirty="0" err="1" smtClean="0">
                <a:latin typeface="+mj-lt"/>
              </a:rPr>
              <a:t>know</a:t>
            </a:r>
            <a:r>
              <a:rPr lang="it-IT" sz="2000" dirty="0" smtClean="0">
                <a:latin typeface="+mj-lt"/>
              </a:rPr>
              <a:t> the </a:t>
            </a:r>
            <a:r>
              <a:rPr lang="it-IT" sz="2000" dirty="0" err="1" smtClean="0">
                <a:latin typeface="+mj-lt"/>
              </a:rPr>
              <a:t>probability</a:t>
            </a:r>
            <a:r>
              <a:rPr lang="it-IT" sz="2000" dirty="0" smtClean="0">
                <a:latin typeface="+mj-lt"/>
              </a:rPr>
              <a:t> </a:t>
            </a:r>
            <a:r>
              <a:rPr lang="it-IT" sz="2000" dirty="0" err="1" smtClean="0">
                <a:latin typeface="+mj-lt"/>
              </a:rPr>
              <a:t>distribution</a:t>
            </a:r>
            <a:r>
              <a:rPr lang="it-IT" sz="2000" dirty="0" smtClean="0">
                <a:latin typeface="+mj-lt"/>
              </a:rPr>
              <a:t> of the </a:t>
            </a:r>
            <a:r>
              <a:rPr lang="it-IT" sz="2000" dirty="0" err="1" smtClean="0">
                <a:latin typeface="+mj-lt"/>
              </a:rPr>
              <a:t>matched</a:t>
            </a:r>
            <a:r>
              <a:rPr lang="it-IT" sz="2000" dirty="0" smtClean="0">
                <a:latin typeface="+mj-lt"/>
              </a:rPr>
              <a:t> </a:t>
            </a:r>
            <a:r>
              <a:rPr lang="it-IT" sz="2000" dirty="0" err="1" smtClean="0">
                <a:latin typeface="+mj-lt"/>
              </a:rPr>
              <a:t>filtering</a:t>
            </a:r>
            <a:r>
              <a:rPr lang="it-IT" sz="2000" dirty="0" smtClean="0">
                <a:latin typeface="+mj-lt"/>
              </a:rPr>
              <a:t> </a:t>
            </a:r>
            <a:r>
              <a:rPr lang="it-IT" sz="2000" dirty="0" err="1" smtClean="0">
                <a:latin typeface="+mj-lt"/>
              </a:rPr>
              <a:t>statistics</a:t>
            </a:r>
            <a:r>
              <a:rPr lang="it-IT" sz="2000" dirty="0" smtClean="0">
                <a:latin typeface="+mj-lt"/>
              </a:rPr>
              <a:t>.</a:t>
            </a:r>
          </a:p>
          <a:p>
            <a:pPr marL="0" indent="0">
              <a:buNone/>
            </a:pPr>
            <a:r>
              <a:rPr lang="it-IT" sz="2000" dirty="0" err="1" smtClean="0">
                <a:latin typeface="+mj-lt"/>
              </a:rPr>
              <a:t>Instead</a:t>
            </a:r>
            <a:r>
              <a:rPr lang="it-IT" sz="2000" dirty="0" smtClean="0">
                <a:latin typeface="+mj-lt"/>
              </a:rPr>
              <a:t> of </a:t>
            </a:r>
            <a:r>
              <a:rPr lang="it-IT" sz="2000" dirty="0" err="1" smtClean="0">
                <a:latin typeface="+mj-lt"/>
              </a:rPr>
              <a:t>using</a:t>
            </a:r>
            <a:r>
              <a:rPr lang="it-IT" sz="2000" dirty="0" smtClean="0">
                <a:latin typeface="+mj-lt"/>
              </a:rPr>
              <a:t> the </a:t>
            </a:r>
            <a:r>
              <a:rPr lang="it-IT" sz="2000" dirty="0" err="1" smtClean="0">
                <a:latin typeface="+mj-lt"/>
              </a:rPr>
              <a:t>statistics</a:t>
            </a:r>
            <a:r>
              <a:rPr lang="it-IT" sz="2000" dirty="0" smtClean="0">
                <a:latin typeface="+mj-lt"/>
              </a:rPr>
              <a:t> of </a:t>
            </a:r>
            <a:r>
              <a:rPr lang="it-IT" sz="2000" dirty="0" smtClean="0">
                <a:latin typeface="Symbol" panose="05050102010706020507" pitchFamily="18" charset="2"/>
              </a:rPr>
              <a:t>r,</a:t>
            </a:r>
            <a:r>
              <a:rPr lang="it-IT" sz="2000" dirty="0" smtClean="0">
                <a:latin typeface="+mj-lt"/>
              </a:rPr>
              <a:t> </a:t>
            </a:r>
            <a:r>
              <a:rPr lang="it-IT" sz="2000" dirty="0" err="1" smtClean="0">
                <a:latin typeface="+mj-lt"/>
              </a:rPr>
              <a:t>we</a:t>
            </a:r>
            <a:r>
              <a:rPr lang="it-IT" sz="2000" dirty="0" smtClean="0">
                <a:latin typeface="+mj-lt"/>
              </a:rPr>
              <a:t> </a:t>
            </a:r>
            <a:r>
              <a:rPr lang="it-IT" sz="2000" dirty="0" err="1" smtClean="0">
                <a:latin typeface="+mj-lt"/>
              </a:rPr>
              <a:t>refer</a:t>
            </a:r>
            <a:r>
              <a:rPr lang="it-IT" sz="2000" dirty="0" smtClean="0">
                <a:latin typeface="+mj-lt"/>
              </a:rPr>
              <a:t> to the </a:t>
            </a:r>
            <a:r>
              <a:rPr lang="it-IT" sz="2000" dirty="0" err="1" smtClean="0">
                <a:latin typeface="+mj-lt"/>
              </a:rPr>
              <a:t>probability</a:t>
            </a:r>
            <a:r>
              <a:rPr lang="it-IT" sz="2000" dirty="0" smtClean="0">
                <a:latin typeface="+mj-lt"/>
              </a:rPr>
              <a:t> </a:t>
            </a:r>
            <a:r>
              <a:rPr lang="it-IT" sz="2000" dirty="0" err="1" smtClean="0">
                <a:latin typeface="+mj-lt"/>
              </a:rPr>
              <a:t>distribution</a:t>
            </a:r>
            <a:r>
              <a:rPr lang="it-IT" sz="2000" dirty="0" smtClean="0">
                <a:latin typeface="+mj-lt"/>
              </a:rPr>
              <a:t> </a:t>
            </a:r>
            <a:r>
              <a:rPr lang="it-IT" sz="2000" i="1" dirty="0" smtClean="0">
                <a:latin typeface="+mj-lt"/>
              </a:rPr>
              <a:t>P</a:t>
            </a:r>
            <a:r>
              <a:rPr lang="it-IT" sz="2000" dirty="0" smtClean="0">
                <a:latin typeface="+mj-lt"/>
              </a:rPr>
              <a:t>(</a:t>
            </a:r>
            <a:r>
              <a:rPr lang="it-IT" sz="2000" i="1" dirty="0" smtClean="0">
                <a:latin typeface="+mj-lt"/>
              </a:rPr>
              <a:t>R</a:t>
            </a:r>
            <a:r>
              <a:rPr lang="it-IT" sz="2000" dirty="0" smtClean="0">
                <a:latin typeface="+mj-lt"/>
              </a:rPr>
              <a:t>|</a:t>
            </a:r>
            <a:r>
              <a:rPr lang="it-IT" sz="2000" i="1" u="sng" dirty="0" smtClean="0">
                <a:latin typeface="+mj-lt"/>
              </a:rPr>
              <a:t>R</a:t>
            </a:r>
            <a:r>
              <a:rPr lang="it-IT" sz="2000" dirty="0" smtClean="0">
                <a:latin typeface="+mj-lt"/>
              </a:rPr>
              <a:t>) of </a:t>
            </a:r>
            <a:r>
              <a:rPr lang="it-IT" sz="2000" i="1" dirty="0" smtClean="0">
                <a:latin typeface="+mj-lt"/>
              </a:rPr>
              <a:t>R</a:t>
            </a:r>
            <a:r>
              <a:rPr lang="it-IT" sz="2000" dirty="0" smtClean="0">
                <a:latin typeface="+mj-lt"/>
              </a:rPr>
              <a:t> = </a:t>
            </a:r>
            <a:r>
              <a:rPr lang="it-IT" sz="2000" dirty="0" smtClean="0">
                <a:latin typeface="Symbol" panose="05050102010706020507" pitchFamily="18" charset="2"/>
              </a:rPr>
              <a:t>r</a:t>
            </a:r>
            <a:r>
              <a:rPr lang="it-IT" sz="2000" baseline="30000" dirty="0" smtClean="0">
                <a:latin typeface="+mj-lt"/>
              </a:rPr>
              <a:t>2</a:t>
            </a:r>
            <a:r>
              <a:rPr lang="it-IT" sz="2000" dirty="0" smtClean="0">
                <a:latin typeface="+mj-lt"/>
              </a:rPr>
              <a:t>, </a:t>
            </a:r>
            <a:r>
              <a:rPr lang="it-IT" sz="2000" dirty="0" err="1" smtClean="0">
                <a:latin typeface="+mj-lt"/>
              </a:rPr>
              <a:t>where</a:t>
            </a:r>
            <a:r>
              <a:rPr lang="it-IT" sz="2000" dirty="0" smtClean="0">
                <a:latin typeface="+mj-lt"/>
              </a:rPr>
              <a:t> </a:t>
            </a:r>
            <a:r>
              <a:rPr lang="it-IT" sz="2000" i="1" u="sng" dirty="0" smtClean="0">
                <a:latin typeface="+mj-lt"/>
              </a:rPr>
              <a:t>R</a:t>
            </a:r>
            <a:r>
              <a:rPr lang="it-IT" sz="2000" dirty="0" smtClean="0">
                <a:latin typeface="+mj-lt"/>
              </a:rPr>
              <a:t> </a:t>
            </a:r>
            <a:r>
              <a:rPr lang="it-IT" sz="2000" dirty="0" err="1" smtClean="0">
                <a:latin typeface="+mj-lt"/>
              </a:rPr>
              <a:t>is</a:t>
            </a:r>
            <a:r>
              <a:rPr lang="it-IT" sz="2000" dirty="0" smtClean="0">
                <a:latin typeface="+mj-lt"/>
              </a:rPr>
              <a:t> the </a:t>
            </a:r>
            <a:r>
              <a:rPr lang="it-IT" sz="2000" dirty="0" err="1" smtClean="0">
                <a:latin typeface="+mj-lt"/>
              </a:rPr>
              <a:t>value</a:t>
            </a:r>
            <a:r>
              <a:rPr lang="it-IT" sz="2000" dirty="0" smtClean="0">
                <a:latin typeface="+mj-lt"/>
              </a:rPr>
              <a:t> in </a:t>
            </a:r>
            <a:r>
              <a:rPr lang="it-IT" sz="2000" dirty="0" err="1" smtClean="0">
                <a:latin typeface="+mj-lt"/>
              </a:rPr>
              <a:t>presence</a:t>
            </a:r>
            <a:r>
              <a:rPr lang="it-IT" sz="2000" dirty="0" smtClean="0">
                <a:latin typeface="+mj-lt"/>
              </a:rPr>
              <a:t> of a GW </a:t>
            </a:r>
            <a:r>
              <a:rPr lang="it-IT" sz="2000" dirty="0" err="1" smtClean="0">
                <a:latin typeface="+mj-lt"/>
              </a:rPr>
              <a:t>signal</a:t>
            </a:r>
            <a:r>
              <a:rPr lang="it-IT" sz="2000" dirty="0" smtClean="0">
                <a:latin typeface="+mj-lt"/>
              </a:rPr>
              <a:t>:</a:t>
            </a:r>
          </a:p>
          <a:p>
            <a:pPr marL="0" indent="0">
              <a:buNone/>
            </a:pPr>
            <a:endParaRPr lang="it-IT" sz="2400" dirty="0"/>
          </a:p>
          <a:p>
            <a:pPr marL="0" indent="0">
              <a:buNone/>
            </a:pPr>
            <a:endParaRPr lang="it-IT" sz="2400" dirty="0" smtClean="0"/>
          </a:p>
          <a:p>
            <a:pPr marL="0" indent="0">
              <a:buNone/>
            </a:pPr>
            <a:endParaRPr lang="it-IT" sz="2400" dirty="0" smtClean="0"/>
          </a:p>
          <a:p>
            <a:pPr marL="0" indent="0">
              <a:buNone/>
            </a:pPr>
            <a:endParaRPr lang="it-IT" sz="2400" dirty="0"/>
          </a:p>
        </p:txBody>
      </p:sp>
      <p:pic>
        <p:nvPicPr>
          <p:cNvPr id="8"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53845" t="76118" r="21467" b="20338"/>
          <a:stretch/>
        </p:blipFill>
        <p:spPr>
          <a:xfrm>
            <a:off x="1403648" y="4059063"/>
            <a:ext cx="3300313" cy="676311"/>
          </a:xfrm>
          <a:prstGeom prst="rect">
            <a:avLst/>
          </a:prstGeom>
        </p:spPr>
      </p:pic>
      <p:sp>
        <p:nvSpPr>
          <p:cNvPr id="9" name="CasellaDiTesto 8"/>
          <p:cNvSpPr txBox="1"/>
          <p:nvPr/>
        </p:nvSpPr>
        <p:spPr>
          <a:xfrm>
            <a:off x="4644008" y="6007745"/>
            <a:ext cx="4303524" cy="338554"/>
          </a:xfrm>
          <a:prstGeom prst="rect">
            <a:avLst/>
          </a:prstGeom>
          <a:noFill/>
        </p:spPr>
        <p:txBody>
          <a:bodyPr wrap="square" rtlCol="0">
            <a:spAutoFit/>
          </a:bodyPr>
          <a:lstStyle/>
          <a:p>
            <a:pPr>
              <a:buNone/>
            </a:pPr>
            <a:r>
              <a:rPr lang="it-IT" sz="1600" dirty="0" err="1" smtClean="0">
                <a:latin typeface="+mj-lt"/>
              </a:rPr>
              <a:t>Credits</a:t>
            </a:r>
            <a:r>
              <a:rPr lang="it-IT" sz="1600" dirty="0" smtClean="0">
                <a:latin typeface="+mj-lt"/>
              </a:rPr>
              <a:t>: M. Maggiore- </a:t>
            </a:r>
            <a:r>
              <a:rPr lang="it-IT" sz="1600" dirty="0" err="1">
                <a:latin typeface="+mj-lt"/>
              </a:rPr>
              <a:t>G</a:t>
            </a:r>
            <a:r>
              <a:rPr lang="it-IT" sz="1600" dirty="0" err="1" smtClean="0">
                <a:latin typeface="+mj-lt"/>
              </a:rPr>
              <a:t>ravitational</a:t>
            </a:r>
            <a:r>
              <a:rPr lang="it-IT" sz="1600" dirty="0" smtClean="0">
                <a:latin typeface="+mj-lt"/>
              </a:rPr>
              <a:t> </a:t>
            </a:r>
            <a:r>
              <a:rPr lang="it-IT" sz="1600" dirty="0" err="1" smtClean="0">
                <a:latin typeface="+mj-lt"/>
              </a:rPr>
              <a:t>Waves</a:t>
            </a:r>
            <a:endParaRPr lang="it-IT" sz="1600" dirty="0">
              <a:latin typeface="+mj-lt"/>
            </a:endParaRPr>
          </a:p>
        </p:txBody>
      </p:sp>
      <p:pic>
        <p:nvPicPr>
          <p:cNvPr id="10" name="Immagine 9"/>
          <p:cNvPicPr>
            <a:picLocks noChangeAspect="1"/>
          </p:cNvPicPr>
          <p:nvPr/>
        </p:nvPicPr>
        <p:blipFill rotWithShape="1">
          <a:blip r:embed="rId3" cstate="print">
            <a:extLst>
              <a:ext uri="{28A0092B-C50C-407E-A947-70E740481C1C}">
                <a14:useLocalDpi xmlns:a14="http://schemas.microsoft.com/office/drawing/2010/main" val="0"/>
              </a:ext>
            </a:extLst>
          </a:blip>
          <a:srcRect l="63074" t="34374" r="9931" b="53530"/>
          <a:stretch/>
        </p:blipFill>
        <p:spPr>
          <a:xfrm>
            <a:off x="5364088" y="3549986"/>
            <a:ext cx="3137141" cy="2274740"/>
          </a:xfrm>
          <a:prstGeom prst="rect">
            <a:avLst/>
          </a:prstGeom>
        </p:spPr>
      </p:pic>
      <p:sp>
        <p:nvSpPr>
          <p:cNvPr id="13" name="CasellaDiTesto 12"/>
          <p:cNvSpPr txBox="1"/>
          <p:nvPr/>
        </p:nvSpPr>
        <p:spPr>
          <a:xfrm>
            <a:off x="5148064" y="3697868"/>
            <a:ext cx="574852" cy="400110"/>
          </a:xfrm>
          <a:prstGeom prst="rect">
            <a:avLst/>
          </a:prstGeom>
          <a:noFill/>
        </p:spPr>
        <p:txBody>
          <a:bodyPr wrap="square" rtlCol="0">
            <a:spAutoFit/>
          </a:bodyPr>
          <a:lstStyle/>
          <a:p>
            <a:pPr>
              <a:buNone/>
            </a:pPr>
            <a:r>
              <a:rPr lang="it-IT" sz="2000" i="1" dirty="0" smtClean="0"/>
              <a:t>P</a:t>
            </a:r>
            <a:endParaRPr lang="it-IT" sz="2000" i="1" dirty="0"/>
          </a:p>
        </p:txBody>
      </p:sp>
      <p:sp>
        <p:nvSpPr>
          <p:cNvPr id="14" name="CasellaDiTesto 13"/>
          <p:cNvSpPr txBox="1"/>
          <p:nvPr/>
        </p:nvSpPr>
        <p:spPr>
          <a:xfrm>
            <a:off x="6010890" y="4055561"/>
            <a:ext cx="577334" cy="307777"/>
          </a:xfrm>
          <a:prstGeom prst="rect">
            <a:avLst/>
          </a:prstGeom>
          <a:noFill/>
        </p:spPr>
        <p:txBody>
          <a:bodyPr wrap="square" rtlCol="0">
            <a:spAutoFit/>
          </a:bodyPr>
          <a:lstStyle/>
          <a:p>
            <a:pPr>
              <a:buNone/>
            </a:pPr>
            <a:r>
              <a:rPr lang="it-IT" sz="1400" i="1" u="sng" dirty="0" smtClean="0"/>
              <a:t>R</a:t>
            </a:r>
            <a:r>
              <a:rPr lang="it-IT" sz="1400" i="1" dirty="0" smtClean="0"/>
              <a:t>=0</a:t>
            </a:r>
            <a:endParaRPr lang="it-IT" sz="1400" i="1" dirty="0"/>
          </a:p>
        </p:txBody>
      </p:sp>
      <p:sp>
        <p:nvSpPr>
          <p:cNvPr id="15" name="CasellaDiTesto 14"/>
          <p:cNvSpPr txBox="1"/>
          <p:nvPr/>
        </p:nvSpPr>
        <p:spPr>
          <a:xfrm>
            <a:off x="7684339" y="5714092"/>
            <a:ext cx="612571" cy="400110"/>
          </a:xfrm>
          <a:prstGeom prst="rect">
            <a:avLst/>
          </a:prstGeom>
          <a:noFill/>
        </p:spPr>
        <p:txBody>
          <a:bodyPr wrap="square" rtlCol="0">
            <a:spAutoFit/>
          </a:bodyPr>
          <a:lstStyle/>
          <a:p>
            <a:pPr>
              <a:buNone/>
            </a:pPr>
            <a:r>
              <a:rPr lang="it-IT" sz="2000" i="1" dirty="0"/>
              <a:t>R</a:t>
            </a:r>
          </a:p>
        </p:txBody>
      </p:sp>
      <p:sp>
        <p:nvSpPr>
          <p:cNvPr id="16" name="CasellaDiTesto 15"/>
          <p:cNvSpPr txBox="1"/>
          <p:nvPr/>
        </p:nvSpPr>
        <p:spPr>
          <a:xfrm>
            <a:off x="7230932" y="4888218"/>
            <a:ext cx="725443" cy="307777"/>
          </a:xfrm>
          <a:prstGeom prst="rect">
            <a:avLst/>
          </a:prstGeom>
          <a:noFill/>
        </p:spPr>
        <p:txBody>
          <a:bodyPr wrap="square" rtlCol="0">
            <a:spAutoFit/>
          </a:bodyPr>
          <a:lstStyle/>
          <a:p>
            <a:pPr>
              <a:buNone/>
            </a:pPr>
            <a:r>
              <a:rPr lang="it-IT" sz="1400" i="1" u="sng" dirty="0" smtClean="0"/>
              <a:t>R</a:t>
            </a:r>
            <a:r>
              <a:rPr lang="it-IT" sz="1400" i="1" dirty="0" smtClean="0"/>
              <a:t>=</a:t>
            </a:r>
            <a:r>
              <a:rPr lang="it-IT" sz="1400" dirty="0" smtClean="0"/>
              <a:t>10</a:t>
            </a:r>
            <a:endParaRPr lang="it-IT" sz="1400" dirty="0"/>
          </a:p>
        </p:txBody>
      </p:sp>
      <p:sp>
        <p:nvSpPr>
          <p:cNvPr id="11"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33</a:t>
            </a:fld>
            <a:endParaRPr lang="en-US" dirty="0">
              <a:latin typeface="+mn-lt"/>
            </a:endParaRPr>
          </a:p>
        </p:txBody>
      </p:sp>
    </p:spTree>
    <p:extLst>
      <p:ext uri="{BB962C8B-B14F-4D97-AF65-F5344CB8AC3E}">
        <p14:creationId xmlns:p14="http://schemas.microsoft.com/office/powerpoint/2010/main" val="2509279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836712"/>
            <a:ext cx="7560840" cy="649287"/>
          </a:xfrm>
        </p:spPr>
        <p:txBody>
          <a:bodyPr/>
          <a:lstStyle/>
          <a:p>
            <a:r>
              <a:rPr lang="it-IT" dirty="0" err="1"/>
              <a:t>Matched</a:t>
            </a:r>
            <a:r>
              <a:rPr lang="it-IT" dirty="0"/>
              <a:t> </a:t>
            </a:r>
            <a:r>
              <a:rPr lang="it-IT" dirty="0" err="1"/>
              <a:t>filtering</a:t>
            </a:r>
            <a:r>
              <a:rPr lang="it-IT" dirty="0"/>
              <a:t> </a:t>
            </a:r>
            <a:r>
              <a:rPr lang="it-IT" dirty="0" err="1" smtClean="0"/>
              <a:t>statistics</a:t>
            </a:r>
            <a:r>
              <a:rPr lang="it-IT" dirty="0" smtClean="0"/>
              <a:t>: </a:t>
            </a:r>
            <a:r>
              <a:rPr lang="it-IT" i="1" dirty="0" err="1" smtClean="0"/>
              <a:t>p</a:t>
            </a:r>
            <a:r>
              <a:rPr lang="it-IT" baseline="-25000" dirty="0" err="1" smtClean="0"/>
              <a:t>FA</a:t>
            </a:r>
            <a:r>
              <a:rPr lang="it-IT" dirty="0" smtClean="0"/>
              <a:t> and </a:t>
            </a:r>
            <a:r>
              <a:rPr lang="it-IT" i="1" dirty="0" err="1" smtClean="0"/>
              <a:t>p</a:t>
            </a:r>
            <a:r>
              <a:rPr lang="it-IT" baseline="-25000" dirty="0" err="1" smtClean="0"/>
              <a:t>FD</a:t>
            </a:r>
            <a:endParaRPr lang="it-IT" baseline="-25000" dirty="0"/>
          </a:p>
        </p:txBody>
      </p:sp>
      <p:sp>
        <p:nvSpPr>
          <p:cNvPr id="3" name="Segnaposto contenuto 2"/>
          <p:cNvSpPr>
            <a:spLocks noGrp="1"/>
          </p:cNvSpPr>
          <p:nvPr>
            <p:ph idx="1"/>
          </p:nvPr>
        </p:nvSpPr>
        <p:spPr>
          <a:xfrm>
            <a:off x="395536" y="1628800"/>
            <a:ext cx="8352928" cy="4114800"/>
          </a:xfrm>
        </p:spPr>
        <p:txBody>
          <a:bodyPr/>
          <a:lstStyle/>
          <a:p>
            <a:pPr marL="0" indent="0">
              <a:buNone/>
            </a:pPr>
            <a:r>
              <a:rPr lang="it-IT" sz="2000" dirty="0" err="1" smtClean="0">
                <a:latin typeface="+mj-lt"/>
              </a:rPr>
              <a:t>We</a:t>
            </a:r>
            <a:r>
              <a:rPr lang="it-IT" sz="2000" dirty="0" smtClean="0">
                <a:latin typeface="+mj-lt"/>
              </a:rPr>
              <a:t> can set a </a:t>
            </a:r>
            <a:r>
              <a:rPr lang="it-IT" sz="2000" dirty="0" err="1" smtClean="0">
                <a:latin typeface="+mj-lt"/>
              </a:rPr>
              <a:t>threshold</a:t>
            </a:r>
            <a:r>
              <a:rPr lang="it-IT" sz="2000" dirty="0" smtClean="0">
                <a:latin typeface="+mj-lt"/>
              </a:rPr>
              <a:t> </a:t>
            </a:r>
            <a:r>
              <a:rPr lang="it-IT" sz="2000" i="1" dirty="0" err="1" smtClean="0">
                <a:latin typeface="+mj-lt"/>
              </a:rPr>
              <a:t>R</a:t>
            </a:r>
            <a:r>
              <a:rPr lang="it-IT" sz="2000" i="1" baseline="-25000" dirty="0" err="1" smtClean="0">
                <a:latin typeface="+mj-lt"/>
              </a:rPr>
              <a:t>t</a:t>
            </a:r>
            <a:r>
              <a:rPr lang="it-IT" sz="2000" dirty="0" smtClean="0">
                <a:latin typeface="+mj-lt"/>
              </a:rPr>
              <a:t> </a:t>
            </a:r>
            <a:r>
              <a:rPr lang="it-IT" sz="2000" dirty="0" err="1" smtClean="0">
                <a:latin typeface="+mj-lt"/>
              </a:rPr>
              <a:t>which</a:t>
            </a:r>
            <a:r>
              <a:rPr lang="it-IT" sz="2000" dirty="0" smtClean="0">
                <a:latin typeface="+mj-lt"/>
              </a:rPr>
              <a:t> </a:t>
            </a:r>
            <a:r>
              <a:rPr lang="it-IT" sz="2000" dirty="0" err="1" smtClean="0">
                <a:latin typeface="+mj-lt"/>
              </a:rPr>
              <a:t>helps</a:t>
            </a:r>
            <a:r>
              <a:rPr lang="it-IT" sz="2000" dirty="0" smtClean="0">
                <a:latin typeface="+mj-lt"/>
              </a:rPr>
              <a:t> to discriminate in </a:t>
            </a:r>
            <a:r>
              <a:rPr lang="it-IT" sz="2000" dirty="0" err="1" smtClean="0">
                <a:latin typeface="+mj-lt"/>
              </a:rPr>
              <a:t>Gaussian</a:t>
            </a:r>
            <a:r>
              <a:rPr lang="it-IT" sz="2000" dirty="0" smtClean="0">
                <a:latin typeface="+mj-lt"/>
              </a:rPr>
              <a:t> </a:t>
            </a:r>
            <a:r>
              <a:rPr lang="it-IT" sz="2000" dirty="0" err="1" smtClean="0">
                <a:latin typeface="+mj-lt"/>
              </a:rPr>
              <a:t>noise</a:t>
            </a:r>
            <a:r>
              <a:rPr lang="it-IT" sz="2000" dirty="0" smtClean="0">
                <a:latin typeface="+mj-lt"/>
              </a:rPr>
              <a:t> </a:t>
            </a:r>
            <a:r>
              <a:rPr lang="it-IT" sz="2000" dirty="0" err="1" smtClean="0">
                <a:latin typeface="+mj-lt"/>
              </a:rPr>
              <a:t>between</a:t>
            </a:r>
            <a:r>
              <a:rPr lang="it-IT" sz="2000" dirty="0" smtClean="0">
                <a:latin typeface="+mj-lt"/>
              </a:rPr>
              <a:t> </a:t>
            </a:r>
            <a:r>
              <a:rPr lang="it-IT" sz="2000" dirty="0" err="1" smtClean="0">
                <a:latin typeface="+mj-lt"/>
              </a:rPr>
              <a:t>noise</a:t>
            </a:r>
            <a:r>
              <a:rPr lang="it-IT" sz="2000" dirty="0" smtClean="0">
                <a:latin typeface="+mj-lt"/>
              </a:rPr>
              <a:t> and GW </a:t>
            </a:r>
            <a:r>
              <a:rPr lang="it-IT" sz="2000" dirty="0" err="1" smtClean="0">
                <a:latin typeface="+mj-lt"/>
              </a:rPr>
              <a:t>events</a:t>
            </a:r>
            <a:r>
              <a:rPr lang="it-IT" sz="2000" dirty="0" smtClean="0">
                <a:latin typeface="+mj-lt"/>
              </a:rPr>
              <a:t>.</a:t>
            </a:r>
          </a:p>
          <a:p>
            <a:pPr marL="0" indent="0">
              <a:buNone/>
            </a:pPr>
            <a:r>
              <a:rPr lang="it-IT" sz="2000" dirty="0" err="1" smtClean="0">
                <a:latin typeface="+mj-lt"/>
              </a:rPr>
              <a:t>We</a:t>
            </a:r>
            <a:r>
              <a:rPr lang="it-IT" sz="2000" dirty="0" smtClean="0">
                <a:latin typeface="+mj-lt"/>
              </a:rPr>
              <a:t> can </a:t>
            </a:r>
            <a:r>
              <a:rPr lang="it-IT" sz="2000" dirty="0" err="1" smtClean="0">
                <a:latin typeface="+mj-lt"/>
              </a:rPr>
              <a:t>then</a:t>
            </a:r>
            <a:r>
              <a:rPr lang="it-IT" sz="2000" dirty="0" smtClean="0">
                <a:latin typeface="+mj-lt"/>
              </a:rPr>
              <a:t> </a:t>
            </a:r>
            <a:r>
              <a:rPr lang="it-IT" sz="2000" dirty="0" err="1" smtClean="0">
                <a:latin typeface="+mj-lt"/>
              </a:rPr>
              <a:t>define</a:t>
            </a:r>
            <a:r>
              <a:rPr lang="it-IT" sz="2000" dirty="0" smtClean="0">
                <a:latin typeface="+mj-lt"/>
              </a:rPr>
              <a:t> a False </a:t>
            </a:r>
            <a:r>
              <a:rPr lang="it-IT" sz="2000" dirty="0" err="1" smtClean="0">
                <a:latin typeface="+mj-lt"/>
              </a:rPr>
              <a:t>Alarm</a:t>
            </a:r>
            <a:r>
              <a:rPr lang="it-IT" sz="2000" dirty="0" smtClean="0">
                <a:latin typeface="+mj-lt"/>
              </a:rPr>
              <a:t> </a:t>
            </a:r>
            <a:r>
              <a:rPr lang="it-IT" sz="2000" dirty="0" err="1" smtClean="0">
                <a:latin typeface="+mj-lt"/>
              </a:rPr>
              <a:t>probability</a:t>
            </a:r>
            <a:r>
              <a:rPr lang="it-IT" sz="2000" dirty="0" smtClean="0">
                <a:latin typeface="+mj-lt"/>
              </a:rPr>
              <a:t> and a False </a:t>
            </a:r>
            <a:r>
              <a:rPr lang="it-IT" sz="2000" dirty="0" err="1" smtClean="0">
                <a:latin typeface="+mj-lt"/>
              </a:rPr>
              <a:t>Dismissal</a:t>
            </a:r>
            <a:r>
              <a:rPr lang="it-IT" sz="2000" dirty="0" smtClean="0">
                <a:latin typeface="+mj-lt"/>
              </a:rPr>
              <a:t> </a:t>
            </a:r>
            <a:r>
              <a:rPr lang="it-IT" sz="2000" dirty="0" err="1" smtClean="0">
                <a:latin typeface="+mj-lt"/>
              </a:rPr>
              <a:t>Probability</a:t>
            </a:r>
            <a:r>
              <a:rPr lang="it-IT" sz="2000" dirty="0" smtClean="0">
                <a:latin typeface="+mj-lt"/>
              </a:rPr>
              <a:t>:</a:t>
            </a:r>
          </a:p>
          <a:p>
            <a:pPr marL="0" indent="0">
              <a:buNone/>
            </a:pPr>
            <a:endParaRPr lang="it-IT" sz="2400" dirty="0"/>
          </a:p>
        </p:txBody>
      </p:sp>
      <p:pic>
        <p:nvPicPr>
          <p:cNvPr id="45"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63074" t="34374" r="9931" b="53530"/>
          <a:stretch/>
        </p:blipFill>
        <p:spPr>
          <a:xfrm>
            <a:off x="705900" y="3457274"/>
            <a:ext cx="4251768" cy="26043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47" name="CasellaDiTesto 8"/>
          <p:cNvSpPr txBox="1"/>
          <p:nvPr/>
        </p:nvSpPr>
        <p:spPr>
          <a:xfrm>
            <a:off x="941849" y="3281770"/>
            <a:ext cx="417845" cy="400110"/>
          </a:xfrm>
          <a:prstGeom prst="rect">
            <a:avLst/>
          </a:prstGeom>
          <a:noFill/>
        </p:spPr>
        <p:txBody>
          <a:bodyPr wrap="none" rtlCol="0">
            <a:spAutoFit/>
          </a:bodyPr>
          <a:lstStyle/>
          <a:p>
            <a:pPr>
              <a:buNone/>
            </a:pPr>
            <a:r>
              <a:rPr lang="it-IT" sz="2000" i="1" dirty="0" smtClean="0"/>
              <a:t>P</a:t>
            </a:r>
            <a:endParaRPr lang="it-IT" sz="2000" i="1" dirty="0"/>
          </a:p>
        </p:txBody>
      </p:sp>
      <p:sp>
        <p:nvSpPr>
          <p:cNvPr id="48" name="CasellaDiTesto 9"/>
          <p:cNvSpPr txBox="1"/>
          <p:nvPr/>
        </p:nvSpPr>
        <p:spPr>
          <a:xfrm>
            <a:off x="1395228" y="3926798"/>
            <a:ext cx="584484" cy="307777"/>
          </a:xfrm>
          <a:prstGeom prst="rect">
            <a:avLst/>
          </a:prstGeom>
          <a:noFill/>
        </p:spPr>
        <p:txBody>
          <a:bodyPr wrap="square" rtlCol="0">
            <a:spAutoFit/>
          </a:bodyPr>
          <a:lstStyle/>
          <a:p>
            <a:pPr>
              <a:buNone/>
            </a:pPr>
            <a:r>
              <a:rPr lang="it-IT" sz="1400" i="1" u="sng" dirty="0" smtClean="0"/>
              <a:t>R</a:t>
            </a:r>
            <a:r>
              <a:rPr lang="it-IT" sz="1400" i="1" dirty="0" smtClean="0"/>
              <a:t>=0</a:t>
            </a:r>
            <a:endParaRPr lang="it-IT" sz="1400" i="1" dirty="0"/>
          </a:p>
        </p:txBody>
      </p:sp>
      <p:sp>
        <p:nvSpPr>
          <p:cNvPr id="49" name="CasellaDiTesto 10"/>
          <p:cNvSpPr txBox="1"/>
          <p:nvPr/>
        </p:nvSpPr>
        <p:spPr>
          <a:xfrm>
            <a:off x="4244175" y="5736333"/>
            <a:ext cx="417176" cy="369332"/>
          </a:xfrm>
          <a:prstGeom prst="rect">
            <a:avLst/>
          </a:prstGeom>
          <a:noFill/>
        </p:spPr>
        <p:txBody>
          <a:bodyPr wrap="none" rtlCol="0">
            <a:spAutoFit/>
          </a:bodyPr>
          <a:lstStyle/>
          <a:p>
            <a:pPr>
              <a:buNone/>
            </a:pPr>
            <a:r>
              <a:rPr lang="it-IT" sz="1800" i="1" dirty="0"/>
              <a:t>R</a:t>
            </a:r>
          </a:p>
        </p:txBody>
      </p:sp>
      <p:sp>
        <p:nvSpPr>
          <p:cNvPr id="50" name="CasellaDiTesto 11"/>
          <p:cNvSpPr txBox="1"/>
          <p:nvPr/>
        </p:nvSpPr>
        <p:spPr>
          <a:xfrm>
            <a:off x="3024942" y="4940790"/>
            <a:ext cx="682962" cy="307777"/>
          </a:xfrm>
          <a:prstGeom prst="rect">
            <a:avLst/>
          </a:prstGeom>
          <a:noFill/>
        </p:spPr>
        <p:txBody>
          <a:bodyPr wrap="square" rtlCol="0">
            <a:spAutoFit/>
          </a:bodyPr>
          <a:lstStyle/>
          <a:p>
            <a:pPr>
              <a:buNone/>
            </a:pPr>
            <a:r>
              <a:rPr lang="it-IT" sz="1400" i="1" u="sng" dirty="0" smtClean="0"/>
              <a:t>R</a:t>
            </a:r>
            <a:r>
              <a:rPr lang="it-IT" sz="1400" i="1" dirty="0" smtClean="0"/>
              <a:t>=</a:t>
            </a:r>
            <a:r>
              <a:rPr lang="it-IT" sz="1400" dirty="0" smtClean="0"/>
              <a:t>10</a:t>
            </a:r>
            <a:endParaRPr lang="it-IT" sz="1400" dirty="0"/>
          </a:p>
        </p:txBody>
      </p:sp>
      <p:cxnSp>
        <p:nvCxnSpPr>
          <p:cNvPr id="51" name="Connettore 1 13"/>
          <p:cNvCxnSpPr/>
          <p:nvPr/>
        </p:nvCxnSpPr>
        <p:spPr>
          <a:xfrm>
            <a:off x="1940534" y="5078024"/>
            <a:ext cx="0" cy="576975"/>
          </a:xfrm>
          <a:prstGeom prst="line">
            <a:avLst/>
          </a:prstGeom>
          <a:ln>
            <a:solidFill>
              <a:srgbClr val="FFC000"/>
            </a:solidFill>
          </a:ln>
        </p:spPr>
        <p:style>
          <a:lnRef idx="3">
            <a:schemeClr val="dk1"/>
          </a:lnRef>
          <a:fillRef idx="0">
            <a:schemeClr val="dk1"/>
          </a:fillRef>
          <a:effectRef idx="2">
            <a:schemeClr val="dk1"/>
          </a:effectRef>
          <a:fontRef idx="minor">
            <a:schemeClr val="tx1"/>
          </a:fontRef>
        </p:style>
      </p:cxnSp>
      <p:sp>
        <p:nvSpPr>
          <p:cNvPr id="52" name="CasellaDiTesto 14"/>
          <p:cNvSpPr txBox="1"/>
          <p:nvPr/>
        </p:nvSpPr>
        <p:spPr>
          <a:xfrm>
            <a:off x="1754014" y="5716640"/>
            <a:ext cx="449334" cy="369332"/>
          </a:xfrm>
          <a:prstGeom prst="rect">
            <a:avLst/>
          </a:prstGeom>
          <a:noFill/>
        </p:spPr>
        <p:txBody>
          <a:bodyPr wrap="none" rtlCol="0">
            <a:spAutoFit/>
          </a:bodyPr>
          <a:lstStyle/>
          <a:p>
            <a:pPr>
              <a:buNone/>
            </a:pPr>
            <a:r>
              <a:rPr lang="it-IT" sz="1800" i="1" dirty="0" err="1" smtClean="0"/>
              <a:t>R</a:t>
            </a:r>
            <a:r>
              <a:rPr lang="it-IT" sz="1800" i="1" baseline="-25000" dirty="0" err="1" smtClean="0"/>
              <a:t>t</a:t>
            </a:r>
            <a:endParaRPr lang="it-IT" sz="1800" i="1" dirty="0"/>
          </a:p>
        </p:txBody>
      </p:sp>
      <p:sp>
        <p:nvSpPr>
          <p:cNvPr id="53" name="Ovale 21"/>
          <p:cNvSpPr/>
          <p:nvPr/>
        </p:nvSpPr>
        <p:spPr>
          <a:xfrm>
            <a:off x="1962343" y="5564091"/>
            <a:ext cx="67457" cy="7042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it-IT" sz="1800"/>
          </a:p>
        </p:txBody>
      </p:sp>
      <p:sp>
        <p:nvSpPr>
          <p:cNvPr id="54" name="Ovale 25"/>
          <p:cNvSpPr/>
          <p:nvPr/>
        </p:nvSpPr>
        <p:spPr>
          <a:xfrm>
            <a:off x="2102081" y="5592027"/>
            <a:ext cx="67457" cy="7042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it-IT" sz="1800"/>
          </a:p>
        </p:txBody>
      </p:sp>
      <p:grpSp>
        <p:nvGrpSpPr>
          <p:cNvPr id="55" name="Gruppo 12"/>
          <p:cNvGrpSpPr/>
          <p:nvPr/>
        </p:nvGrpSpPr>
        <p:grpSpPr>
          <a:xfrm>
            <a:off x="1691680" y="2959712"/>
            <a:ext cx="2793662" cy="909637"/>
            <a:chOff x="2235183" y="3323322"/>
            <a:chExt cx="2793662" cy="909637"/>
          </a:xfrm>
        </p:grpSpPr>
        <p:pic>
          <p:nvPicPr>
            <p:cNvPr id="5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l="25620" t="47089" r="51923" b="48804"/>
            <a:stretch/>
          </p:blipFill>
          <p:spPr>
            <a:xfrm>
              <a:off x="2343525" y="3414531"/>
              <a:ext cx="2685320" cy="671331"/>
            </a:xfrm>
            <a:prstGeom prst="rect">
              <a:avLst/>
            </a:prstGeom>
          </p:spPr>
        </p:pic>
        <p:sp>
          <p:nvSpPr>
            <p:cNvPr id="57" name="Rettangolo 26"/>
            <p:cNvSpPr/>
            <p:nvPr/>
          </p:nvSpPr>
          <p:spPr>
            <a:xfrm>
              <a:off x="2235183" y="3323322"/>
              <a:ext cx="2793661" cy="9096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it-IT"/>
            </a:p>
          </p:txBody>
        </p:sp>
      </p:grpSp>
      <p:pic>
        <p:nvPicPr>
          <p:cNvPr id="58" name="Immagine 33"/>
          <p:cNvPicPr>
            <a:picLocks noChangeAspect="1"/>
          </p:cNvPicPr>
          <p:nvPr/>
        </p:nvPicPr>
        <p:blipFill rotWithShape="1">
          <a:blip r:embed="rId2" cstate="print">
            <a:extLst>
              <a:ext uri="{28A0092B-C50C-407E-A947-70E740481C1C}">
                <a14:useLocalDpi xmlns:a14="http://schemas.microsoft.com/office/drawing/2010/main" val="0"/>
              </a:ext>
            </a:extLst>
          </a:blip>
          <a:srcRect l="63074" t="34374" r="9931" b="53530"/>
          <a:stretch/>
        </p:blipFill>
        <p:spPr>
          <a:xfrm>
            <a:off x="4860032" y="3546582"/>
            <a:ext cx="4251768" cy="26043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59" name="CasellaDiTesto 34"/>
          <p:cNvSpPr txBox="1"/>
          <p:nvPr/>
        </p:nvSpPr>
        <p:spPr>
          <a:xfrm>
            <a:off x="5095981" y="3371078"/>
            <a:ext cx="417845" cy="400110"/>
          </a:xfrm>
          <a:prstGeom prst="rect">
            <a:avLst/>
          </a:prstGeom>
          <a:noFill/>
        </p:spPr>
        <p:txBody>
          <a:bodyPr wrap="none" rtlCol="0">
            <a:spAutoFit/>
          </a:bodyPr>
          <a:lstStyle/>
          <a:p>
            <a:pPr>
              <a:buNone/>
            </a:pPr>
            <a:r>
              <a:rPr lang="it-IT" sz="2000" i="1" dirty="0" smtClean="0"/>
              <a:t>P</a:t>
            </a:r>
            <a:endParaRPr lang="it-IT" sz="2000" i="1" dirty="0"/>
          </a:p>
        </p:txBody>
      </p:sp>
      <p:sp>
        <p:nvSpPr>
          <p:cNvPr id="60" name="CasellaDiTesto 35"/>
          <p:cNvSpPr txBox="1"/>
          <p:nvPr/>
        </p:nvSpPr>
        <p:spPr>
          <a:xfrm>
            <a:off x="5549360" y="4016106"/>
            <a:ext cx="534808" cy="307777"/>
          </a:xfrm>
          <a:prstGeom prst="rect">
            <a:avLst/>
          </a:prstGeom>
          <a:noFill/>
        </p:spPr>
        <p:txBody>
          <a:bodyPr wrap="square" rtlCol="0">
            <a:spAutoFit/>
          </a:bodyPr>
          <a:lstStyle/>
          <a:p>
            <a:pPr>
              <a:buNone/>
            </a:pPr>
            <a:r>
              <a:rPr lang="it-IT" sz="1400" i="1" u="sng" dirty="0" smtClean="0"/>
              <a:t>R</a:t>
            </a:r>
            <a:r>
              <a:rPr lang="it-IT" sz="1400" i="1" dirty="0" smtClean="0"/>
              <a:t>=0</a:t>
            </a:r>
            <a:endParaRPr lang="it-IT" sz="1400" i="1" dirty="0"/>
          </a:p>
        </p:txBody>
      </p:sp>
      <p:sp>
        <p:nvSpPr>
          <p:cNvPr id="61" name="CasellaDiTesto 36"/>
          <p:cNvSpPr txBox="1"/>
          <p:nvPr/>
        </p:nvSpPr>
        <p:spPr>
          <a:xfrm>
            <a:off x="8398307" y="5825641"/>
            <a:ext cx="417176" cy="369332"/>
          </a:xfrm>
          <a:prstGeom prst="rect">
            <a:avLst/>
          </a:prstGeom>
          <a:noFill/>
        </p:spPr>
        <p:txBody>
          <a:bodyPr wrap="none" rtlCol="0">
            <a:spAutoFit/>
          </a:bodyPr>
          <a:lstStyle/>
          <a:p>
            <a:pPr>
              <a:buNone/>
            </a:pPr>
            <a:r>
              <a:rPr lang="it-IT" sz="1800" i="1" dirty="0"/>
              <a:t>R</a:t>
            </a:r>
          </a:p>
        </p:txBody>
      </p:sp>
      <p:sp>
        <p:nvSpPr>
          <p:cNvPr id="62" name="CasellaDiTesto 37"/>
          <p:cNvSpPr txBox="1"/>
          <p:nvPr/>
        </p:nvSpPr>
        <p:spPr>
          <a:xfrm>
            <a:off x="7179074" y="5030098"/>
            <a:ext cx="705294" cy="307777"/>
          </a:xfrm>
          <a:prstGeom prst="rect">
            <a:avLst/>
          </a:prstGeom>
          <a:noFill/>
        </p:spPr>
        <p:txBody>
          <a:bodyPr wrap="square" rtlCol="0">
            <a:spAutoFit/>
          </a:bodyPr>
          <a:lstStyle/>
          <a:p>
            <a:pPr>
              <a:buNone/>
            </a:pPr>
            <a:r>
              <a:rPr lang="it-IT" sz="1400" i="1" u="sng" dirty="0" smtClean="0"/>
              <a:t>R</a:t>
            </a:r>
            <a:r>
              <a:rPr lang="it-IT" sz="1400" i="1" dirty="0" smtClean="0"/>
              <a:t>=</a:t>
            </a:r>
            <a:r>
              <a:rPr lang="it-IT" sz="1400" dirty="0" smtClean="0"/>
              <a:t>10</a:t>
            </a:r>
            <a:endParaRPr lang="it-IT" sz="1400" dirty="0"/>
          </a:p>
        </p:txBody>
      </p:sp>
      <p:cxnSp>
        <p:nvCxnSpPr>
          <p:cNvPr id="63" name="Connettore 1 38"/>
          <p:cNvCxnSpPr/>
          <p:nvPr/>
        </p:nvCxnSpPr>
        <p:spPr>
          <a:xfrm>
            <a:off x="6094666" y="5167332"/>
            <a:ext cx="0" cy="576975"/>
          </a:xfrm>
          <a:prstGeom prst="line">
            <a:avLst/>
          </a:prstGeom>
          <a:ln>
            <a:solidFill>
              <a:srgbClr val="FFC000"/>
            </a:solidFill>
          </a:ln>
        </p:spPr>
        <p:style>
          <a:lnRef idx="3">
            <a:schemeClr val="dk1"/>
          </a:lnRef>
          <a:fillRef idx="0">
            <a:schemeClr val="dk1"/>
          </a:fillRef>
          <a:effectRef idx="2">
            <a:schemeClr val="dk1"/>
          </a:effectRef>
          <a:fontRef idx="minor">
            <a:schemeClr val="tx1"/>
          </a:fontRef>
        </p:style>
      </p:cxnSp>
      <p:sp>
        <p:nvSpPr>
          <p:cNvPr id="64" name="CasellaDiTesto 39"/>
          <p:cNvSpPr txBox="1"/>
          <p:nvPr/>
        </p:nvSpPr>
        <p:spPr>
          <a:xfrm>
            <a:off x="5908146" y="5805948"/>
            <a:ext cx="449334" cy="369332"/>
          </a:xfrm>
          <a:prstGeom prst="rect">
            <a:avLst/>
          </a:prstGeom>
          <a:noFill/>
        </p:spPr>
        <p:txBody>
          <a:bodyPr wrap="none" rtlCol="0">
            <a:spAutoFit/>
          </a:bodyPr>
          <a:lstStyle/>
          <a:p>
            <a:pPr>
              <a:buNone/>
            </a:pPr>
            <a:r>
              <a:rPr lang="it-IT" sz="1800" i="1" dirty="0" err="1" smtClean="0"/>
              <a:t>R</a:t>
            </a:r>
            <a:r>
              <a:rPr lang="it-IT" sz="1800" i="1" baseline="-25000" dirty="0" err="1" smtClean="0"/>
              <a:t>t</a:t>
            </a:r>
            <a:endParaRPr lang="it-IT" sz="1800" i="1" dirty="0"/>
          </a:p>
        </p:txBody>
      </p:sp>
      <p:sp>
        <p:nvSpPr>
          <p:cNvPr id="65" name="Ovale 40"/>
          <p:cNvSpPr/>
          <p:nvPr/>
        </p:nvSpPr>
        <p:spPr>
          <a:xfrm>
            <a:off x="5708108" y="5406812"/>
            <a:ext cx="157163" cy="1538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it-IT" sz="1800"/>
          </a:p>
        </p:txBody>
      </p:sp>
      <p:sp>
        <p:nvSpPr>
          <p:cNvPr id="66" name="Ovale 41"/>
          <p:cNvSpPr/>
          <p:nvPr/>
        </p:nvSpPr>
        <p:spPr>
          <a:xfrm>
            <a:off x="5549167" y="5544963"/>
            <a:ext cx="157163" cy="1538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it-IT" sz="1800"/>
          </a:p>
        </p:txBody>
      </p:sp>
      <p:sp>
        <p:nvSpPr>
          <p:cNvPr id="67" name="Ovale 42"/>
          <p:cNvSpPr/>
          <p:nvPr/>
        </p:nvSpPr>
        <p:spPr>
          <a:xfrm>
            <a:off x="5828319" y="5569936"/>
            <a:ext cx="157163" cy="1538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it-IT" sz="1800"/>
          </a:p>
        </p:txBody>
      </p:sp>
      <p:sp>
        <p:nvSpPr>
          <p:cNvPr id="68" name="Ovale 43"/>
          <p:cNvSpPr/>
          <p:nvPr/>
        </p:nvSpPr>
        <p:spPr>
          <a:xfrm>
            <a:off x="5929138" y="5393263"/>
            <a:ext cx="157163" cy="1538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it-IT" sz="1800"/>
          </a:p>
        </p:txBody>
      </p:sp>
      <p:sp>
        <p:nvSpPr>
          <p:cNvPr id="69" name="Ovale 45"/>
          <p:cNvSpPr/>
          <p:nvPr/>
        </p:nvSpPr>
        <p:spPr>
          <a:xfrm>
            <a:off x="5937503" y="5194065"/>
            <a:ext cx="157163" cy="1538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it-IT"/>
          </a:p>
        </p:txBody>
      </p:sp>
      <p:grpSp>
        <p:nvGrpSpPr>
          <p:cNvPr id="70" name="Gruppo 16"/>
          <p:cNvGrpSpPr/>
          <p:nvPr/>
        </p:nvGrpSpPr>
        <p:grpSpPr>
          <a:xfrm>
            <a:off x="6012160" y="2959643"/>
            <a:ext cx="2793661" cy="954966"/>
            <a:chOff x="2233612" y="4442980"/>
            <a:chExt cx="2793661" cy="954966"/>
          </a:xfrm>
        </p:grpSpPr>
        <p:pic>
          <p:nvPicPr>
            <p:cNvPr id="71"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l="26927" t="60647" r="54922" b="35921"/>
            <a:stretch/>
          </p:blipFill>
          <p:spPr>
            <a:xfrm>
              <a:off x="2402228" y="4676553"/>
              <a:ext cx="2148713" cy="555389"/>
            </a:xfrm>
            <a:prstGeom prst="rect">
              <a:avLst/>
            </a:prstGeom>
          </p:spPr>
        </p:pic>
        <p:sp>
          <p:nvSpPr>
            <p:cNvPr id="72" name="Rettangolo 27"/>
            <p:cNvSpPr/>
            <p:nvPr/>
          </p:nvSpPr>
          <p:spPr>
            <a:xfrm>
              <a:off x="2233612" y="4442980"/>
              <a:ext cx="2793661" cy="95496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it-IT"/>
            </a:p>
          </p:txBody>
        </p:sp>
      </p:grpSp>
      <p:sp>
        <p:nvSpPr>
          <p:cNvPr id="31"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34</a:t>
            </a:fld>
            <a:endParaRPr lang="en-US" dirty="0">
              <a:latin typeface="+mn-lt"/>
            </a:endParaRPr>
          </a:p>
        </p:txBody>
      </p:sp>
    </p:spTree>
    <p:extLst>
      <p:ext uri="{BB962C8B-B14F-4D97-AF65-F5344CB8AC3E}">
        <p14:creationId xmlns:p14="http://schemas.microsoft.com/office/powerpoint/2010/main" val="3146936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2" name="Rectangle 4"/>
          <p:cNvSpPr>
            <a:spLocks noGrp="1" noChangeArrowheads="1"/>
          </p:cNvSpPr>
          <p:nvPr>
            <p:ph type="body" idx="1"/>
          </p:nvPr>
        </p:nvSpPr>
        <p:spPr>
          <a:xfrm>
            <a:off x="467544" y="2924944"/>
            <a:ext cx="8496944" cy="2286000"/>
          </a:xfrm>
        </p:spPr>
        <p:txBody>
          <a:bodyPr/>
          <a:lstStyle/>
          <a:p>
            <a:pPr indent="-285750">
              <a:lnSpc>
                <a:spcPct val="90000"/>
              </a:lnSpc>
            </a:pPr>
            <a:r>
              <a:rPr lang="en-GB" sz="1800" dirty="0" smtClean="0"/>
              <a:t>We </a:t>
            </a:r>
            <a:r>
              <a:rPr lang="en-GB" sz="1800" dirty="0"/>
              <a:t>should strive to </a:t>
            </a:r>
            <a:r>
              <a:rPr lang="en-GB" sz="1800" dirty="0" smtClean="0"/>
              <a:t>minimise both false alarm and false dismissal probabilities.</a:t>
            </a:r>
          </a:p>
          <a:p>
            <a:pPr indent="-285750">
              <a:lnSpc>
                <a:spcPct val="90000"/>
              </a:lnSpc>
            </a:pPr>
            <a:endParaRPr lang="en-GB" sz="1800" dirty="0" smtClean="0"/>
          </a:p>
          <a:p>
            <a:pPr indent="-285750">
              <a:lnSpc>
                <a:spcPct val="90000"/>
              </a:lnSpc>
            </a:pPr>
            <a:r>
              <a:rPr lang="es-ES_tradnl" sz="1800" dirty="0" err="1" smtClean="0"/>
              <a:t>According</a:t>
            </a:r>
            <a:r>
              <a:rPr lang="es-ES_tradnl" sz="1800" dirty="0" smtClean="0"/>
              <a:t> </a:t>
            </a:r>
            <a:r>
              <a:rPr lang="es-ES_tradnl" sz="1800" dirty="0" err="1"/>
              <a:t>to</a:t>
            </a:r>
            <a:r>
              <a:rPr lang="es-ES_tradnl" sz="1800" dirty="0"/>
              <a:t> </a:t>
            </a:r>
            <a:r>
              <a:rPr lang="es-ES_tradnl" sz="1800" dirty="0" err="1"/>
              <a:t>the</a:t>
            </a:r>
            <a:r>
              <a:rPr lang="es-ES_tradnl" sz="1800" dirty="0"/>
              <a:t> </a:t>
            </a:r>
            <a:r>
              <a:rPr lang="es-ES_tradnl" sz="1800" dirty="0" err="1"/>
              <a:t>Neyman</a:t>
            </a:r>
            <a:r>
              <a:rPr lang="es-ES_tradnl" sz="1800" dirty="0"/>
              <a:t>-Pearson </a:t>
            </a:r>
            <a:r>
              <a:rPr lang="es-ES_tradnl" sz="1800" dirty="0" err="1"/>
              <a:t>lemma</a:t>
            </a:r>
            <a:r>
              <a:rPr lang="es-ES_tradnl" sz="1800" dirty="0"/>
              <a:t>, </a:t>
            </a:r>
            <a:r>
              <a:rPr lang="es-ES_tradnl" sz="1800" dirty="0" err="1"/>
              <a:t>this</a:t>
            </a:r>
            <a:r>
              <a:rPr lang="es-ES_tradnl" sz="1800" dirty="0"/>
              <a:t> </a:t>
            </a:r>
            <a:r>
              <a:rPr lang="es-ES_tradnl" sz="1800" dirty="0" err="1"/>
              <a:t>optimal</a:t>
            </a:r>
            <a:r>
              <a:rPr lang="es-ES_tradnl" sz="1800" dirty="0"/>
              <a:t> test </a:t>
            </a:r>
            <a:r>
              <a:rPr lang="es-ES_tradnl" sz="1800" dirty="0" err="1"/>
              <a:t>is</a:t>
            </a:r>
            <a:r>
              <a:rPr lang="es-ES_tradnl" sz="1800" dirty="0"/>
              <a:t> </a:t>
            </a:r>
            <a:r>
              <a:rPr lang="es-ES_tradnl" sz="1800" dirty="0" err="1"/>
              <a:t>the</a:t>
            </a:r>
            <a:r>
              <a:rPr lang="es-ES_tradnl" sz="1800" dirty="0"/>
              <a:t> so-</a:t>
            </a:r>
            <a:r>
              <a:rPr lang="es-ES_tradnl" sz="1800" dirty="0" err="1"/>
              <a:t>called</a:t>
            </a:r>
            <a:r>
              <a:rPr lang="es-ES_tradnl" sz="1800" dirty="0"/>
              <a:t> </a:t>
            </a:r>
            <a:r>
              <a:rPr lang="es-ES_tradnl" sz="1800" dirty="0" err="1"/>
              <a:t>likelihood</a:t>
            </a:r>
            <a:r>
              <a:rPr lang="es-ES_tradnl" sz="1800" dirty="0"/>
              <a:t> ratio:</a:t>
            </a:r>
          </a:p>
          <a:p>
            <a:pPr>
              <a:lnSpc>
                <a:spcPct val="90000"/>
              </a:lnSpc>
              <a:buFontTx/>
              <a:buNone/>
            </a:pPr>
            <a:endParaRPr lang="es-ES_tradnl" sz="1800" dirty="0"/>
          </a:p>
          <a:p>
            <a:pPr>
              <a:lnSpc>
                <a:spcPct val="90000"/>
              </a:lnSpc>
            </a:pPr>
            <a:r>
              <a:rPr lang="es-ES_tradnl" sz="1800" dirty="0" err="1" smtClean="0"/>
              <a:t>For</a:t>
            </a:r>
            <a:r>
              <a:rPr lang="es-ES_tradnl" sz="1800" dirty="0" smtClean="0"/>
              <a:t> </a:t>
            </a:r>
            <a:r>
              <a:rPr lang="es-ES_tradnl" sz="1800" dirty="0" err="1"/>
              <a:t>Gaussian</a:t>
            </a:r>
            <a:r>
              <a:rPr lang="es-ES_tradnl" sz="1800" dirty="0"/>
              <a:t> </a:t>
            </a:r>
            <a:r>
              <a:rPr lang="es-ES_tradnl" sz="1800" dirty="0" err="1"/>
              <a:t>noise</a:t>
            </a:r>
            <a:r>
              <a:rPr lang="es-ES_tradnl" sz="1800" dirty="0"/>
              <a:t>, </a:t>
            </a:r>
            <a:r>
              <a:rPr lang="es-ES_tradnl" sz="1800" dirty="0" err="1"/>
              <a:t>one</a:t>
            </a:r>
            <a:r>
              <a:rPr lang="es-ES_tradnl" sz="1800" dirty="0"/>
              <a:t> </a:t>
            </a:r>
            <a:r>
              <a:rPr lang="es-ES_tradnl" sz="1800" dirty="0" err="1"/>
              <a:t>finds</a:t>
            </a:r>
            <a:endParaRPr lang="es-ES_tradnl" sz="2000" dirty="0"/>
          </a:p>
          <a:p>
            <a:pPr>
              <a:lnSpc>
                <a:spcPct val="90000"/>
              </a:lnSpc>
            </a:pPr>
            <a:endParaRPr lang="es-ES_tradnl" sz="2000" dirty="0"/>
          </a:p>
          <a:p>
            <a:pPr>
              <a:lnSpc>
                <a:spcPct val="90000"/>
              </a:lnSpc>
            </a:pPr>
            <a:endParaRPr lang="es-ES_tradnl" sz="2000" dirty="0"/>
          </a:p>
          <a:p>
            <a:pPr>
              <a:lnSpc>
                <a:spcPct val="90000"/>
              </a:lnSpc>
              <a:buFontTx/>
              <a:buNone/>
            </a:pPr>
            <a:r>
              <a:rPr lang="es-ES_tradnl" sz="2000" dirty="0" err="1" smtClean="0"/>
              <a:t>which</a:t>
            </a:r>
            <a:r>
              <a:rPr lang="es-ES_tradnl" sz="2000" dirty="0" smtClean="0"/>
              <a:t> </a:t>
            </a:r>
            <a:r>
              <a:rPr lang="es-ES_tradnl" sz="2000" dirty="0" err="1"/>
              <a:t>is</a:t>
            </a:r>
            <a:r>
              <a:rPr lang="es-ES_tradnl" sz="2000" dirty="0"/>
              <a:t> </a:t>
            </a:r>
            <a:r>
              <a:rPr lang="es-ES_tradnl" sz="2000" dirty="0" err="1"/>
              <a:t>the</a:t>
            </a:r>
            <a:r>
              <a:rPr lang="es-ES_tradnl" sz="2000" dirty="0"/>
              <a:t> </a:t>
            </a:r>
            <a:r>
              <a:rPr lang="es-ES_tradnl" sz="2000" dirty="0" err="1"/>
              <a:t>well-known</a:t>
            </a:r>
            <a:r>
              <a:rPr lang="es-ES_tradnl" sz="2000" dirty="0"/>
              <a:t> </a:t>
            </a:r>
            <a:r>
              <a:rPr lang="es-ES_tradnl" sz="2000" dirty="0" err="1"/>
              <a:t>expression</a:t>
            </a:r>
            <a:r>
              <a:rPr lang="es-ES_tradnl" sz="2000" dirty="0"/>
              <a:t> </a:t>
            </a:r>
            <a:r>
              <a:rPr lang="es-ES_tradnl" sz="1800" dirty="0" err="1"/>
              <a:t>for</a:t>
            </a:r>
            <a:r>
              <a:rPr lang="es-ES_tradnl" sz="1800" dirty="0"/>
              <a:t> </a:t>
            </a:r>
            <a:r>
              <a:rPr lang="es-ES_tradnl" sz="1800" dirty="0" err="1"/>
              <a:t>the</a:t>
            </a:r>
            <a:r>
              <a:rPr lang="es-ES_tradnl" sz="1800" dirty="0"/>
              <a:t> </a:t>
            </a:r>
            <a:r>
              <a:rPr lang="es-ES_tradnl" sz="1800" dirty="0" err="1">
                <a:solidFill>
                  <a:srgbClr val="FF0000"/>
                </a:solidFill>
              </a:rPr>
              <a:t>matched-filtering</a:t>
            </a:r>
            <a:r>
              <a:rPr lang="es-ES_tradnl" sz="1800" dirty="0">
                <a:solidFill>
                  <a:srgbClr val="FF0000"/>
                </a:solidFill>
              </a:rPr>
              <a:t> </a:t>
            </a:r>
            <a:r>
              <a:rPr lang="es-ES_tradnl" sz="1800" dirty="0" err="1">
                <a:solidFill>
                  <a:srgbClr val="FF0000"/>
                </a:solidFill>
              </a:rPr>
              <a:t>amplitude</a:t>
            </a:r>
            <a:r>
              <a:rPr lang="es-ES_tradnl" sz="1800" dirty="0"/>
              <a:t>. </a:t>
            </a:r>
            <a:endParaRPr lang="es-ES_tradnl" sz="1800" dirty="0" smtClean="0"/>
          </a:p>
          <a:p>
            <a:pPr>
              <a:lnSpc>
                <a:spcPct val="90000"/>
              </a:lnSpc>
              <a:buFontTx/>
              <a:buNone/>
            </a:pPr>
            <a:r>
              <a:rPr lang="es-ES_tradnl" sz="1800" dirty="0" smtClean="0"/>
              <a:t/>
            </a:r>
            <a:br>
              <a:rPr lang="es-ES_tradnl" sz="1800" dirty="0" smtClean="0"/>
            </a:br>
            <a:r>
              <a:rPr lang="es-ES_tradnl" sz="1800" dirty="0" err="1" smtClean="0"/>
              <a:t>If</a:t>
            </a:r>
            <a:r>
              <a:rPr lang="es-ES_tradnl" sz="1800" dirty="0" smtClean="0"/>
              <a:t> </a:t>
            </a:r>
            <a:r>
              <a:rPr lang="es-ES_tradnl" sz="1800" dirty="0" err="1"/>
              <a:t>some</a:t>
            </a:r>
            <a:r>
              <a:rPr lang="es-ES_tradnl" sz="1800" dirty="0"/>
              <a:t> of </a:t>
            </a:r>
            <a:r>
              <a:rPr lang="es-ES_tradnl" sz="1800" dirty="0" err="1"/>
              <a:t>the</a:t>
            </a:r>
            <a:r>
              <a:rPr lang="es-ES_tradnl" sz="1800" dirty="0"/>
              <a:t> </a:t>
            </a:r>
            <a:r>
              <a:rPr lang="es-ES_tradnl" sz="1800" dirty="0" err="1"/>
              <a:t>parameters</a:t>
            </a:r>
            <a:r>
              <a:rPr lang="es-ES_tradnl" sz="1800" dirty="0"/>
              <a:t> of </a:t>
            </a:r>
            <a:r>
              <a:rPr lang="es-ES_tradnl" sz="1800" dirty="0" err="1"/>
              <a:t>the</a:t>
            </a:r>
            <a:r>
              <a:rPr lang="es-ES_tradnl" sz="1800" dirty="0"/>
              <a:t> </a:t>
            </a:r>
            <a:r>
              <a:rPr lang="es-ES_tradnl" sz="1800" dirty="0" err="1"/>
              <a:t>signal</a:t>
            </a:r>
            <a:r>
              <a:rPr lang="es-ES_tradnl" sz="1800" dirty="0"/>
              <a:t> h(</a:t>
            </a:r>
            <a:r>
              <a:rPr lang="es-ES_tradnl" sz="1800" dirty="0" err="1"/>
              <a:t>t;A</a:t>
            </a:r>
            <a:r>
              <a:rPr lang="es-ES_tradnl" sz="1800" dirty="0"/>
              <a:t>,</a:t>
            </a:r>
            <a:r>
              <a:rPr lang="es-ES_tradnl" sz="1800" dirty="0">
                <a:sym typeface="Symbol" charset="0"/>
              </a:rPr>
              <a:t></a:t>
            </a:r>
            <a:r>
              <a:rPr lang="es-ES_tradnl" sz="1800" dirty="0"/>
              <a:t>) are </a:t>
            </a:r>
            <a:r>
              <a:rPr lang="es-ES_tradnl" sz="1800" dirty="0" err="1"/>
              <a:t>unknown</a:t>
            </a:r>
            <a:r>
              <a:rPr lang="es-ES_tradnl" sz="1800" dirty="0"/>
              <a:t>, </a:t>
            </a:r>
            <a:r>
              <a:rPr lang="es-ES_tradnl" sz="1800" dirty="0" err="1"/>
              <a:t>one</a:t>
            </a:r>
            <a:r>
              <a:rPr lang="es-ES_tradnl" sz="1800" dirty="0"/>
              <a:t> has </a:t>
            </a:r>
            <a:r>
              <a:rPr lang="es-ES_tradnl" sz="1800" dirty="0" err="1"/>
              <a:t>to</a:t>
            </a:r>
            <a:r>
              <a:rPr lang="es-ES_tradnl" sz="1800" dirty="0"/>
              <a:t> </a:t>
            </a:r>
            <a:r>
              <a:rPr lang="es-ES_tradnl" sz="1800" dirty="0" err="1"/>
              <a:t>find</a:t>
            </a:r>
            <a:r>
              <a:rPr lang="es-ES_tradnl" sz="1800" dirty="0"/>
              <a:t> </a:t>
            </a:r>
            <a:r>
              <a:rPr lang="es-ES_tradnl" sz="1800" dirty="0" err="1"/>
              <a:t>the</a:t>
            </a:r>
            <a:r>
              <a:rPr lang="es-ES_tradnl" sz="1800" dirty="0"/>
              <a:t> </a:t>
            </a:r>
            <a:r>
              <a:rPr lang="es-ES_tradnl" sz="1800" dirty="0" err="1"/>
              <a:t>maximum</a:t>
            </a:r>
            <a:r>
              <a:rPr lang="es-ES_tradnl" sz="1800" dirty="0"/>
              <a:t> of </a:t>
            </a:r>
            <a:r>
              <a:rPr lang="es-ES_tradnl" sz="1800" dirty="0" err="1"/>
              <a:t>lnΛ</a:t>
            </a:r>
            <a:r>
              <a:rPr lang="es-ES_tradnl" sz="1800" dirty="0"/>
              <a:t> as a </a:t>
            </a:r>
            <a:r>
              <a:rPr lang="es-ES_tradnl" sz="1800" dirty="0" err="1"/>
              <a:t>function</a:t>
            </a:r>
            <a:r>
              <a:rPr lang="es-ES_tradnl" sz="1800" dirty="0"/>
              <a:t> of </a:t>
            </a:r>
            <a:r>
              <a:rPr lang="es-ES_tradnl" sz="1800" dirty="0" err="1"/>
              <a:t>the</a:t>
            </a:r>
            <a:r>
              <a:rPr lang="es-ES_tradnl" sz="1800" dirty="0"/>
              <a:t> </a:t>
            </a:r>
            <a:r>
              <a:rPr lang="es-ES_tradnl" sz="1800" dirty="0" err="1"/>
              <a:t>unknown</a:t>
            </a:r>
            <a:r>
              <a:rPr lang="es-ES_tradnl" sz="1800" dirty="0"/>
              <a:t> </a:t>
            </a:r>
            <a:r>
              <a:rPr lang="es-ES_tradnl" sz="1800" dirty="0" err="1"/>
              <a:t>parameters</a:t>
            </a:r>
            <a:endParaRPr lang="en-GB" sz="1800" dirty="0"/>
          </a:p>
        </p:txBody>
      </p:sp>
      <p:pic>
        <p:nvPicPr>
          <p:cNvPr id="1241107" name="Picture 19" desc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653136"/>
            <a:ext cx="3429000" cy="79375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1241106" name="Picture 18" descr="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8366" y="3970065"/>
            <a:ext cx="1847850" cy="827087"/>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1241105" name="Picture 17" descr="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340768"/>
            <a:ext cx="3048000" cy="833437"/>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1241104" name="Picture 16" descr="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1196752"/>
            <a:ext cx="2908300" cy="820738"/>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1241093" name="Rectangle 5"/>
          <p:cNvSpPr>
            <a:spLocks noGrp="1" noChangeArrowheads="1"/>
          </p:cNvSpPr>
          <p:nvPr>
            <p:ph type="title"/>
          </p:nvPr>
        </p:nvSpPr>
        <p:spPr>
          <a:xfrm>
            <a:off x="762000" y="663352"/>
            <a:ext cx="7772400" cy="533400"/>
          </a:xfrm>
          <a:noFill/>
          <a:ln/>
        </p:spPr>
        <p:txBody>
          <a:bodyPr/>
          <a:lstStyle/>
          <a:p>
            <a:r>
              <a:rPr lang="en-GB" sz="2400" dirty="0" err="1"/>
              <a:t>Frequentist</a:t>
            </a:r>
            <a:r>
              <a:rPr lang="en-GB" sz="2400" dirty="0"/>
              <a:t> hypothesis testing</a:t>
            </a:r>
          </a:p>
        </p:txBody>
      </p:sp>
      <p:grpSp>
        <p:nvGrpSpPr>
          <p:cNvPr id="1241103" name="Group 15"/>
          <p:cNvGrpSpPr>
            <a:grpSpLocks/>
          </p:cNvGrpSpPr>
          <p:nvPr/>
        </p:nvGrpSpPr>
        <p:grpSpPr bwMode="auto">
          <a:xfrm>
            <a:off x="3059832" y="1052736"/>
            <a:ext cx="3594720" cy="1949326"/>
            <a:chOff x="1152" y="384"/>
            <a:chExt cx="3504" cy="1604"/>
          </a:xfrm>
        </p:grpSpPr>
        <p:sp>
          <p:nvSpPr>
            <p:cNvPr id="1241090" name="Freeform 2"/>
            <p:cNvSpPr>
              <a:spLocks/>
            </p:cNvSpPr>
            <p:nvPr/>
          </p:nvSpPr>
          <p:spPr bwMode="auto">
            <a:xfrm flipH="1">
              <a:off x="2688" y="1248"/>
              <a:ext cx="1152" cy="432"/>
            </a:xfrm>
            <a:custGeom>
              <a:avLst/>
              <a:gdLst>
                <a:gd name="T0" fmla="*/ 0 w 1152"/>
                <a:gd name="T1" fmla="*/ 432 h 432"/>
                <a:gd name="T2" fmla="*/ 384 w 1152"/>
                <a:gd name="T3" fmla="*/ 336 h 432"/>
                <a:gd name="T4" fmla="*/ 720 w 1152"/>
                <a:gd name="T5" fmla="*/ 192 h 432"/>
                <a:gd name="T6" fmla="*/ 912 w 1152"/>
                <a:gd name="T7" fmla="*/ 96 h 432"/>
                <a:gd name="T8" fmla="*/ 1104 w 1152"/>
                <a:gd name="T9" fmla="*/ 0 h 432"/>
                <a:gd name="T10" fmla="*/ 1152 w 1152"/>
                <a:gd name="T11" fmla="*/ 0 h 432"/>
                <a:gd name="T12" fmla="*/ 1152 w 1152"/>
                <a:gd name="T13" fmla="*/ 432 h 432"/>
                <a:gd name="T14" fmla="*/ 0 w 1152"/>
                <a:gd name="T15" fmla="*/ 432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2" h="432">
                  <a:moveTo>
                    <a:pt x="0" y="432"/>
                  </a:moveTo>
                  <a:lnTo>
                    <a:pt x="384" y="336"/>
                  </a:lnTo>
                  <a:lnTo>
                    <a:pt x="720" y="192"/>
                  </a:lnTo>
                  <a:lnTo>
                    <a:pt x="912" y="96"/>
                  </a:lnTo>
                  <a:lnTo>
                    <a:pt x="1104" y="0"/>
                  </a:lnTo>
                  <a:lnTo>
                    <a:pt x="1152" y="0"/>
                  </a:lnTo>
                  <a:lnTo>
                    <a:pt x="1152" y="432"/>
                  </a:lnTo>
                  <a:lnTo>
                    <a:pt x="0" y="432"/>
                  </a:lnTo>
                  <a:close/>
                </a:path>
              </a:pathLst>
            </a:custGeom>
            <a:solidFill>
              <a:srgbClr val="99CC0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s-ES"/>
            </a:p>
          </p:txBody>
        </p:sp>
        <p:sp>
          <p:nvSpPr>
            <p:cNvPr id="1241091" name="Freeform 3"/>
            <p:cNvSpPr>
              <a:spLocks/>
            </p:cNvSpPr>
            <p:nvPr/>
          </p:nvSpPr>
          <p:spPr bwMode="auto">
            <a:xfrm>
              <a:off x="1536" y="1248"/>
              <a:ext cx="1152" cy="432"/>
            </a:xfrm>
            <a:custGeom>
              <a:avLst/>
              <a:gdLst>
                <a:gd name="T0" fmla="*/ 0 w 1152"/>
                <a:gd name="T1" fmla="*/ 432 h 432"/>
                <a:gd name="T2" fmla="*/ 384 w 1152"/>
                <a:gd name="T3" fmla="*/ 336 h 432"/>
                <a:gd name="T4" fmla="*/ 720 w 1152"/>
                <a:gd name="T5" fmla="*/ 192 h 432"/>
                <a:gd name="T6" fmla="*/ 912 w 1152"/>
                <a:gd name="T7" fmla="*/ 96 h 432"/>
                <a:gd name="T8" fmla="*/ 1104 w 1152"/>
                <a:gd name="T9" fmla="*/ 0 h 432"/>
                <a:gd name="T10" fmla="*/ 1152 w 1152"/>
                <a:gd name="T11" fmla="*/ 0 h 432"/>
                <a:gd name="T12" fmla="*/ 1152 w 1152"/>
                <a:gd name="T13" fmla="*/ 432 h 432"/>
                <a:gd name="T14" fmla="*/ 0 w 1152"/>
                <a:gd name="T15" fmla="*/ 432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2" h="432">
                  <a:moveTo>
                    <a:pt x="0" y="432"/>
                  </a:moveTo>
                  <a:lnTo>
                    <a:pt x="384" y="336"/>
                  </a:lnTo>
                  <a:lnTo>
                    <a:pt x="720" y="192"/>
                  </a:lnTo>
                  <a:lnTo>
                    <a:pt x="912" y="96"/>
                  </a:lnTo>
                  <a:lnTo>
                    <a:pt x="1104" y="0"/>
                  </a:lnTo>
                  <a:lnTo>
                    <a:pt x="1152" y="0"/>
                  </a:lnTo>
                  <a:lnTo>
                    <a:pt x="1152" y="432"/>
                  </a:lnTo>
                  <a:lnTo>
                    <a:pt x="0" y="432"/>
                  </a:lnTo>
                  <a:close/>
                </a:path>
              </a:pathLst>
            </a:custGeom>
            <a:solidFill>
              <a:srgbClr val="FF990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s-ES"/>
            </a:p>
          </p:txBody>
        </p:sp>
        <p:sp>
          <p:nvSpPr>
            <p:cNvPr id="1241094" name="Line 6"/>
            <p:cNvSpPr>
              <a:spLocks noChangeShapeType="1"/>
            </p:cNvSpPr>
            <p:nvPr/>
          </p:nvSpPr>
          <p:spPr bwMode="auto">
            <a:xfrm>
              <a:off x="1344" y="1680"/>
              <a:ext cx="316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241095" name="Line 7"/>
            <p:cNvSpPr>
              <a:spLocks noChangeShapeType="1"/>
            </p:cNvSpPr>
            <p:nvPr/>
          </p:nvSpPr>
          <p:spPr bwMode="auto">
            <a:xfrm flipV="1">
              <a:off x="2688" y="384"/>
              <a:ext cx="0" cy="15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241096" name="Freeform 8"/>
            <p:cNvSpPr>
              <a:spLocks/>
            </p:cNvSpPr>
            <p:nvPr/>
          </p:nvSpPr>
          <p:spPr bwMode="auto">
            <a:xfrm>
              <a:off x="1536" y="480"/>
              <a:ext cx="2400" cy="1200"/>
            </a:xfrm>
            <a:custGeom>
              <a:avLst/>
              <a:gdLst>
                <a:gd name="T0" fmla="*/ 0 w 2400"/>
                <a:gd name="T1" fmla="*/ 1200 h 1200"/>
                <a:gd name="T2" fmla="*/ 624 w 2400"/>
                <a:gd name="T3" fmla="*/ 1008 h 1200"/>
                <a:gd name="T4" fmla="*/ 1728 w 2400"/>
                <a:gd name="T5" fmla="*/ 432 h 1200"/>
                <a:gd name="T6" fmla="*/ 2400 w 2400"/>
                <a:gd name="T7" fmla="*/ 0 h 1200"/>
              </a:gdLst>
              <a:ahLst/>
              <a:cxnLst>
                <a:cxn ang="0">
                  <a:pos x="T0" y="T1"/>
                </a:cxn>
                <a:cxn ang="0">
                  <a:pos x="T2" y="T3"/>
                </a:cxn>
                <a:cxn ang="0">
                  <a:pos x="T4" y="T5"/>
                </a:cxn>
                <a:cxn ang="0">
                  <a:pos x="T6" y="T7"/>
                </a:cxn>
              </a:cxnLst>
              <a:rect l="0" t="0" r="r" b="b"/>
              <a:pathLst>
                <a:path w="2400" h="1200">
                  <a:moveTo>
                    <a:pt x="0" y="1200"/>
                  </a:moveTo>
                  <a:cubicBezTo>
                    <a:pt x="168" y="1168"/>
                    <a:pt x="336" y="1136"/>
                    <a:pt x="624" y="1008"/>
                  </a:cubicBezTo>
                  <a:cubicBezTo>
                    <a:pt x="912" y="880"/>
                    <a:pt x="1432" y="600"/>
                    <a:pt x="1728" y="432"/>
                  </a:cubicBezTo>
                  <a:cubicBezTo>
                    <a:pt x="2024" y="264"/>
                    <a:pt x="2212" y="132"/>
                    <a:pt x="240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s-ES"/>
            </a:p>
          </p:txBody>
        </p:sp>
        <p:sp>
          <p:nvSpPr>
            <p:cNvPr id="1241097" name="Freeform 9"/>
            <p:cNvSpPr>
              <a:spLocks/>
            </p:cNvSpPr>
            <p:nvPr/>
          </p:nvSpPr>
          <p:spPr bwMode="auto">
            <a:xfrm flipH="1">
              <a:off x="1440" y="480"/>
              <a:ext cx="2400" cy="1200"/>
            </a:xfrm>
            <a:custGeom>
              <a:avLst/>
              <a:gdLst>
                <a:gd name="T0" fmla="*/ 0 w 2400"/>
                <a:gd name="T1" fmla="*/ 1200 h 1200"/>
                <a:gd name="T2" fmla="*/ 624 w 2400"/>
                <a:gd name="T3" fmla="*/ 1008 h 1200"/>
                <a:gd name="T4" fmla="*/ 1728 w 2400"/>
                <a:gd name="T5" fmla="*/ 432 h 1200"/>
                <a:gd name="T6" fmla="*/ 2400 w 2400"/>
                <a:gd name="T7" fmla="*/ 0 h 1200"/>
              </a:gdLst>
              <a:ahLst/>
              <a:cxnLst>
                <a:cxn ang="0">
                  <a:pos x="T0" y="T1"/>
                </a:cxn>
                <a:cxn ang="0">
                  <a:pos x="T2" y="T3"/>
                </a:cxn>
                <a:cxn ang="0">
                  <a:pos x="T4" y="T5"/>
                </a:cxn>
                <a:cxn ang="0">
                  <a:pos x="T6" y="T7"/>
                </a:cxn>
              </a:cxnLst>
              <a:rect l="0" t="0" r="r" b="b"/>
              <a:pathLst>
                <a:path w="2400" h="1200">
                  <a:moveTo>
                    <a:pt x="0" y="1200"/>
                  </a:moveTo>
                  <a:cubicBezTo>
                    <a:pt x="168" y="1168"/>
                    <a:pt x="336" y="1136"/>
                    <a:pt x="624" y="1008"/>
                  </a:cubicBezTo>
                  <a:cubicBezTo>
                    <a:pt x="912" y="880"/>
                    <a:pt x="1432" y="600"/>
                    <a:pt x="1728" y="432"/>
                  </a:cubicBezTo>
                  <a:cubicBezTo>
                    <a:pt x="2024" y="264"/>
                    <a:pt x="2212" y="132"/>
                    <a:pt x="240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s-ES"/>
            </a:p>
          </p:txBody>
        </p:sp>
        <p:sp>
          <p:nvSpPr>
            <p:cNvPr id="1241098" name="Text Box 10"/>
            <p:cNvSpPr txBox="1">
              <a:spLocks noChangeArrowheads="1"/>
            </p:cNvSpPr>
            <p:nvPr/>
          </p:nvSpPr>
          <p:spPr bwMode="auto">
            <a:xfrm>
              <a:off x="4368" y="1776"/>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en-GB" sz="1600" i="1">
                  <a:solidFill>
                    <a:schemeClr val="tx1"/>
                  </a:solidFill>
                  <a:latin typeface="Symbol" charset="0"/>
                  <a:sym typeface="Symbol" charset="0"/>
                </a:rPr>
                <a:t></a:t>
              </a:r>
            </a:p>
          </p:txBody>
        </p:sp>
        <p:sp>
          <p:nvSpPr>
            <p:cNvPr id="1241099" name="Text Box 11"/>
            <p:cNvSpPr txBox="1">
              <a:spLocks noChangeArrowheads="1"/>
            </p:cNvSpPr>
            <p:nvPr/>
          </p:nvSpPr>
          <p:spPr bwMode="auto">
            <a:xfrm>
              <a:off x="1152" y="1152"/>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en-GB" sz="1400">
                  <a:solidFill>
                    <a:schemeClr val="tx1"/>
                  </a:solidFill>
                  <a:latin typeface="Trebuchet MS" charset="0"/>
                </a:rPr>
                <a:t>Type II error</a:t>
              </a:r>
              <a:endParaRPr lang="en-GB" sz="1600">
                <a:solidFill>
                  <a:schemeClr val="tx1"/>
                </a:solidFill>
                <a:latin typeface="Trebuchet MS" charset="0"/>
              </a:endParaRPr>
            </a:p>
          </p:txBody>
        </p:sp>
        <p:sp>
          <p:nvSpPr>
            <p:cNvPr id="1241100" name="Text Box 12"/>
            <p:cNvSpPr txBox="1">
              <a:spLocks noChangeArrowheads="1"/>
            </p:cNvSpPr>
            <p:nvPr/>
          </p:nvSpPr>
          <p:spPr bwMode="auto">
            <a:xfrm>
              <a:off x="3360" y="1152"/>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en-GB" sz="1400">
                  <a:solidFill>
                    <a:schemeClr val="tx1"/>
                  </a:solidFill>
                  <a:latin typeface="Trebuchet MS" charset="0"/>
                </a:rPr>
                <a:t>Type I error</a:t>
              </a:r>
              <a:endParaRPr lang="en-GB" sz="1600">
                <a:solidFill>
                  <a:schemeClr val="tx1"/>
                </a:solidFill>
                <a:latin typeface="Trebuchet MS" charset="0"/>
              </a:endParaRPr>
            </a:p>
          </p:txBody>
        </p:sp>
        <p:sp>
          <p:nvSpPr>
            <p:cNvPr id="1241101" name="Freeform 13"/>
            <p:cNvSpPr>
              <a:spLocks/>
            </p:cNvSpPr>
            <p:nvPr/>
          </p:nvSpPr>
          <p:spPr bwMode="auto">
            <a:xfrm>
              <a:off x="1968" y="1296"/>
              <a:ext cx="336" cy="240"/>
            </a:xfrm>
            <a:custGeom>
              <a:avLst/>
              <a:gdLst>
                <a:gd name="T0" fmla="*/ 0 w 336"/>
                <a:gd name="T1" fmla="*/ 0 h 240"/>
                <a:gd name="T2" fmla="*/ 240 w 336"/>
                <a:gd name="T3" fmla="*/ 48 h 240"/>
                <a:gd name="T4" fmla="*/ 336 w 336"/>
                <a:gd name="T5" fmla="*/ 240 h 240"/>
              </a:gdLst>
              <a:ahLst/>
              <a:cxnLst>
                <a:cxn ang="0">
                  <a:pos x="T0" y="T1"/>
                </a:cxn>
                <a:cxn ang="0">
                  <a:pos x="T2" y="T3"/>
                </a:cxn>
                <a:cxn ang="0">
                  <a:pos x="T4" y="T5"/>
                </a:cxn>
              </a:cxnLst>
              <a:rect l="0" t="0" r="r" b="b"/>
              <a:pathLst>
                <a:path w="336" h="240">
                  <a:moveTo>
                    <a:pt x="0" y="0"/>
                  </a:moveTo>
                  <a:cubicBezTo>
                    <a:pt x="92" y="4"/>
                    <a:pt x="184" y="8"/>
                    <a:pt x="240" y="48"/>
                  </a:cubicBezTo>
                  <a:cubicBezTo>
                    <a:pt x="296" y="88"/>
                    <a:pt x="320" y="208"/>
                    <a:pt x="336" y="240"/>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s-ES"/>
            </a:p>
          </p:txBody>
        </p:sp>
        <p:sp>
          <p:nvSpPr>
            <p:cNvPr id="1241102" name="Freeform 14"/>
            <p:cNvSpPr>
              <a:spLocks/>
            </p:cNvSpPr>
            <p:nvPr/>
          </p:nvSpPr>
          <p:spPr bwMode="auto">
            <a:xfrm flipH="1">
              <a:off x="3072" y="1296"/>
              <a:ext cx="336" cy="240"/>
            </a:xfrm>
            <a:custGeom>
              <a:avLst/>
              <a:gdLst>
                <a:gd name="T0" fmla="*/ 0 w 336"/>
                <a:gd name="T1" fmla="*/ 0 h 240"/>
                <a:gd name="T2" fmla="*/ 240 w 336"/>
                <a:gd name="T3" fmla="*/ 48 h 240"/>
                <a:gd name="T4" fmla="*/ 336 w 336"/>
                <a:gd name="T5" fmla="*/ 240 h 240"/>
              </a:gdLst>
              <a:ahLst/>
              <a:cxnLst>
                <a:cxn ang="0">
                  <a:pos x="T0" y="T1"/>
                </a:cxn>
                <a:cxn ang="0">
                  <a:pos x="T2" y="T3"/>
                </a:cxn>
                <a:cxn ang="0">
                  <a:pos x="T4" y="T5"/>
                </a:cxn>
              </a:cxnLst>
              <a:rect l="0" t="0" r="r" b="b"/>
              <a:pathLst>
                <a:path w="336" h="240">
                  <a:moveTo>
                    <a:pt x="0" y="0"/>
                  </a:moveTo>
                  <a:cubicBezTo>
                    <a:pt x="92" y="4"/>
                    <a:pt x="184" y="8"/>
                    <a:pt x="240" y="48"/>
                  </a:cubicBezTo>
                  <a:cubicBezTo>
                    <a:pt x="296" y="88"/>
                    <a:pt x="320" y="208"/>
                    <a:pt x="336" y="240"/>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s-ES"/>
            </a:p>
          </p:txBody>
        </p:sp>
      </p:grpSp>
      <p:pic>
        <p:nvPicPr>
          <p:cNvPr id="1241108" name="Picture 20" descr="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4581128"/>
            <a:ext cx="3397250" cy="77787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2" name="Rectángulo 1"/>
          <p:cNvSpPr/>
          <p:nvPr/>
        </p:nvSpPr>
        <p:spPr>
          <a:xfrm>
            <a:off x="6163721" y="2132856"/>
            <a:ext cx="2800767" cy="400110"/>
          </a:xfrm>
          <a:prstGeom prst="rect">
            <a:avLst/>
          </a:prstGeom>
        </p:spPr>
        <p:txBody>
          <a:bodyPr wrap="none">
            <a:spAutoFit/>
          </a:bodyPr>
          <a:lstStyle/>
          <a:p>
            <a:pPr>
              <a:buNone/>
            </a:pPr>
            <a:r>
              <a:rPr lang="en-GB" sz="2000" b="0" dirty="0">
                <a:solidFill>
                  <a:srgbClr val="FF0000"/>
                </a:solidFill>
                <a:latin typeface="Trebuchet MS"/>
                <a:cs typeface="Trebuchet MS"/>
              </a:rPr>
              <a:t>false </a:t>
            </a:r>
            <a:r>
              <a:rPr lang="en-GB" sz="2000" b="0" dirty="0" smtClean="0">
                <a:solidFill>
                  <a:srgbClr val="FF0000"/>
                </a:solidFill>
                <a:latin typeface="Trebuchet MS"/>
                <a:cs typeface="Trebuchet MS"/>
              </a:rPr>
              <a:t>alarm probability</a:t>
            </a:r>
            <a:endParaRPr lang="es-ES" sz="2000" b="0" dirty="0"/>
          </a:p>
        </p:txBody>
      </p:sp>
      <p:sp>
        <p:nvSpPr>
          <p:cNvPr id="22" name="Rectángulo 21"/>
          <p:cNvSpPr/>
          <p:nvPr/>
        </p:nvSpPr>
        <p:spPr>
          <a:xfrm>
            <a:off x="50556" y="2285256"/>
            <a:ext cx="3202695" cy="400110"/>
          </a:xfrm>
          <a:prstGeom prst="rect">
            <a:avLst/>
          </a:prstGeom>
        </p:spPr>
        <p:txBody>
          <a:bodyPr wrap="none">
            <a:spAutoFit/>
          </a:bodyPr>
          <a:lstStyle/>
          <a:p>
            <a:pPr>
              <a:buNone/>
            </a:pPr>
            <a:r>
              <a:rPr lang="en-GB" sz="2000" b="0" dirty="0" smtClean="0">
                <a:solidFill>
                  <a:srgbClr val="FF0000"/>
                </a:solidFill>
                <a:latin typeface="Trebuchet MS"/>
                <a:cs typeface="Trebuchet MS"/>
              </a:rPr>
              <a:t>False dismissal probability</a:t>
            </a:r>
            <a:endParaRPr lang="es-ES" sz="2000" b="0" dirty="0"/>
          </a:p>
        </p:txBody>
      </p:sp>
      <p:sp>
        <p:nvSpPr>
          <p:cNvPr id="23"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35</a:t>
            </a:fld>
            <a:endParaRPr lang="en-US" dirty="0">
              <a:latin typeface="+mn-lt"/>
            </a:endParaRPr>
          </a:p>
        </p:txBody>
      </p:sp>
    </p:spTree>
    <p:extLst>
      <p:ext uri="{BB962C8B-B14F-4D97-AF65-F5344CB8AC3E}">
        <p14:creationId xmlns:p14="http://schemas.microsoft.com/office/powerpoint/2010/main" val="25091685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548680"/>
            <a:ext cx="6400800" cy="649287"/>
          </a:xfrm>
        </p:spPr>
        <p:txBody>
          <a:bodyPr/>
          <a:lstStyle/>
          <a:p>
            <a:r>
              <a:rPr lang="es-ES" dirty="0" err="1"/>
              <a:t>Amplitude</a:t>
            </a:r>
            <a:r>
              <a:rPr lang="es-ES" dirty="0"/>
              <a:t> </a:t>
            </a:r>
            <a:r>
              <a:rPr lang="es-ES" dirty="0" err="1"/>
              <a:t>maximization</a:t>
            </a:r>
            <a:endParaRPr lang="es-ES" dirty="0"/>
          </a:p>
        </p:txBody>
      </p:sp>
      <p:sp>
        <p:nvSpPr>
          <p:cNvPr id="4" name="Rectángulo 3"/>
          <p:cNvSpPr/>
          <p:nvPr/>
        </p:nvSpPr>
        <p:spPr>
          <a:xfrm>
            <a:off x="251520" y="1196752"/>
            <a:ext cx="8640960" cy="646331"/>
          </a:xfrm>
          <a:prstGeom prst="rect">
            <a:avLst/>
          </a:prstGeom>
        </p:spPr>
        <p:txBody>
          <a:bodyPr wrap="square">
            <a:spAutoFit/>
          </a:bodyPr>
          <a:lstStyle/>
          <a:p>
            <a:pPr algn="l">
              <a:buNone/>
            </a:pPr>
            <a:r>
              <a:rPr lang="es-ES" sz="1800" b="0" dirty="0" err="1"/>
              <a:t>We</a:t>
            </a:r>
            <a:r>
              <a:rPr lang="es-ES" sz="1800" b="0" dirty="0"/>
              <a:t> </a:t>
            </a:r>
            <a:r>
              <a:rPr lang="es-ES" sz="1800" b="0" dirty="0" err="1"/>
              <a:t>have</a:t>
            </a:r>
            <a:r>
              <a:rPr lang="es-ES" sz="1800" b="0" dirty="0"/>
              <a:t> </a:t>
            </a:r>
            <a:r>
              <a:rPr lang="es-ES" sz="1800" b="0" dirty="0" err="1"/>
              <a:t>to</a:t>
            </a:r>
            <a:r>
              <a:rPr lang="es-ES" sz="1800" b="0" dirty="0"/>
              <a:t> </a:t>
            </a:r>
            <a:r>
              <a:rPr lang="es-ES" sz="1800" b="0" dirty="0" err="1"/>
              <a:t>recall</a:t>
            </a:r>
            <a:r>
              <a:rPr lang="es-ES" sz="1800" b="0" dirty="0"/>
              <a:t> </a:t>
            </a:r>
            <a:r>
              <a:rPr lang="es-ES" sz="1800" b="0" dirty="0" err="1"/>
              <a:t>that</a:t>
            </a:r>
            <a:r>
              <a:rPr lang="es-ES" sz="1800" b="0" dirty="0"/>
              <a:t> </a:t>
            </a:r>
            <a:r>
              <a:rPr lang="es-ES" sz="1800" b="0" dirty="0" err="1"/>
              <a:t>we</a:t>
            </a:r>
            <a:r>
              <a:rPr lang="es-ES" sz="1800" b="0" dirty="0"/>
              <a:t> </a:t>
            </a:r>
            <a:r>
              <a:rPr lang="es-ES" sz="1800" b="0" dirty="0" err="1"/>
              <a:t>should</a:t>
            </a:r>
            <a:r>
              <a:rPr lang="es-ES" sz="1800" b="0" dirty="0"/>
              <a:t> </a:t>
            </a:r>
            <a:r>
              <a:rPr lang="es-ES" sz="1800" b="0" dirty="0" err="1"/>
              <a:t>search</a:t>
            </a:r>
            <a:r>
              <a:rPr lang="es-ES" sz="1800" b="0" dirty="0"/>
              <a:t> </a:t>
            </a:r>
            <a:r>
              <a:rPr lang="es-ES" sz="1800" b="0" dirty="0" err="1"/>
              <a:t>the</a:t>
            </a:r>
            <a:r>
              <a:rPr lang="es-ES" sz="1800" b="0" dirty="0"/>
              <a:t> </a:t>
            </a:r>
            <a:r>
              <a:rPr lang="es-ES" sz="1800" b="0" dirty="0" err="1"/>
              <a:t>maximum</a:t>
            </a:r>
            <a:r>
              <a:rPr lang="es-ES" sz="1800" b="0" dirty="0"/>
              <a:t> of </a:t>
            </a:r>
            <a:r>
              <a:rPr lang="es-ES" sz="1800" b="0" dirty="0">
                <a:latin typeface="Symbol" charset="2"/>
                <a:cs typeface="Symbol" charset="2"/>
              </a:rPr>
              <a:t>L</a:t>
            </a:r>
            <a:r>
              <a:rPr lang="es-ES" sz="1800" b="0" dirty="0"/>
              <a:t> </a:t>
            </a:r>
            <a:r>
              <a:rPr lang="es-ES" sz="1800" b="0" dirty="0" err="1"/>
              <a:t>varying</a:t>
            </a:r>
            <a:r>
              <a:rPr lang="es-ES" sz="1800" b="0" dirty="0"/>
              <a:t> </a:t>
            </a:r>
            <a:r>
              <a:rPr lang="es-ES" sz="1800" b="0" dirty="0" err="1"/>
              <a:t>the</a:t>
            </a:r>
            <a:r>
              <a:rPr lang="es-ES" sz="1800" b="0" dirty="0"/>
              <a:t> </a:t>
            </a:r>
            <a:r>
              <a:rPr lang="es-ES" sz="1800" b="0" dirty="0" err="1"/>
              <a:t>signal</a:t>
            </a:r>
            <a:r>
              <a:rPr lang="es-ES" sz="1800" b="0" dirty="0"/>
              <a:t> </a:t>
            </a:r>
            <a:r>
              <a:rPr lang="es-ES" sz="1800" b="0" dirty="0" err="1"/>
              <a:t>parameters</a:t>
            </a:r>
            <a:r>
              <a:rPr lang="es-ES" sz="1800" b="0" dirty="0"/>
              <a:t>: in particular</a:t>
            </a:r>
            <a:r>
              <a:rPr lang="es-ES" sz="1800" b="0" dirty="0" smtClean="0"/>
              <a:t>, </a:t>
            </a:r>
            <a:r>
              <a:rPr lang="es-ES" sz="1800" b="0" dirty="0" err="1" smtClean="0"/>
              <a:t>we</a:t>
            </a:r>
            <a:r>
              <a:rPr lang="es-ES" sz="1800" b="0" dirty="0" smtClean="0"/>
              <a:t> </a:t>
            </a:r>
            <a:r>
              <a:rPr lang="es-ES" sz="1800" b="0" dirty="0"/>
              <a:t>can </a:t>
            </a:r>
            <a:r>
              <a:rPr lang="es-ES" sz="1800" b="0" dirty="0" err="1"/>
              <a:t>analytically</a:t>
            </a:r>
            <a:r>
              <a:rPr lang="es-ES" sz="1800" b="0" dirty="0"/>
              <a:t> </a:t>
            </a:r>
            <a:r>
              <a:rPr lang="es-ES" sz="1800" b="0" dirty="0" err="1"/>
              <a:t>maximize</a:t>
            </a:r>
            <a:r>
              <a:rPr lang="es-ES" sz="1800" b="0" dirty="0"/>
              <a:t> </a:t>
            </a:r>
            <a:r>
              <a:rPr lang="es-ES" sz="1800" b="0" dirty="0" err="1"/>
              <a:t>over</a:t>
            </a:r>
            <a:r>
              <a:rPr lang="es-ES" sz="1800" b="0" dirty="0"/>
              <a:t> </a:t>
            </a:r>
            <a:r>
              <a:rPr lang="es-ES" sz="1800" b="0" dirty="0" err="1"/>
              <a:t>the</a:t>
            </a:r>
            <a:r>
              <a:rPr lang="es-ES" sz="1800" b="0" dirty="0"/>
              <a:t> </a:t>
            </a:r>
            <a:r>
              <a:rPr lang="es-ES" sz="1800" b="0" dirty="0" err="1"/>
              <a:t>amplitude</a:t>
            </a:r>
            <a:r>
              <a:rPr lang="es-ES" sz="1800" b="0" dirty="0"/>
              <a:t> A and </a:t>
            </a:r>
            <a:r>
              <a:rPr lang="es-ES" sz="1800" b="0" dirty="0" err="1"/>
              <a:t>the</a:t>
            </a:r>
            <a:r>
              <a:rPr lang="es-ES" sz="1800" b="0" dirty="0"/>
              <a:t> </a:t>
            </a:r>
            <a:r>
              <a:rPr lang="es-ES" sz="1800" b="0" dirty="0" err="1"/>
              <a:t>initial</a:t>
            </a:r>
            <a:r>
              <a:rPr lang="es-ES" sz="1800" b="0" dirty="0"/>
              <a:t> </a:t>
            </a:r>
            <a:r>
              <a:rPr lang="es-ES" sz="1800" b="0" dirty="0" err="1"/>
              <a:t>phase</a:t>
            </a:r>
            <a:r>
              <a:rPr lang="es-ES" sz="1800" b="0" dirty="0"/>
              <a:t> </a:t>
            </a:r>
            <a:r>
              <a:rPr lang="es-ES" sz="1800" b="0" dirty="0" smtClean="0">
                <a:latin typeface="Symbol" charset="2"/>
                <a:cs typeface="Symbol" charset="2"/>
              </a:rPr>
              <a:t>f</a:t>
            </a:r>
            <a:r>
              <a:rPr lang="es-ES" sz="1800" b="0" dirty="0" smtClean="0"/>
              <a:t>.</a:t>
            </a:r>
            <a:endParaRPr lang="es-ES" sz="1800" b="0" dirty="0"/>
          </a:p>
        </p:txBody>
      </p:sp>
      <p:pic>
        <p:nvPicPr>
          <p:cNvPr id="5" name="Imagen 4"/>
          <p:cNvPicPr>
            <a:picLocks noChangeAspect="1"/>
          </p:cNvPicPr>
          <p:nvPr/>
        </p:nvPicPr>
        <p:blipFill>
          <a:blip r:embed="rId2"/>
          <a:stretch>
            <a:fillRect/>
          </a:stretch>
        </p:blipFill>
        <p:spPr>
          <a:xfrm>
            <a:off x="179512" y="1844824"/>
            <a:ext cx="8754616" cy="533400"/>
          </a:xfrm>
          <a:prstGeom prst="rect">
            <a:avLst/>
          </a:prstGeom>
        </p:spPr>
      </p:pic>
      <p:pic>
        <p:nvPicPr>
          <p:cNvPr id="6" name="Imagen 5"/>
          <p:cNvPicPr>
            <a:picLocks noChangeAspect="1"/>
          </p:cNvPicPr>
          <p:nvPr/>
        </p:nvPicPr>
        <p:blipFill>
          <a:blip r:embed="rId3"/>
          <a:stretch>
            <a:fillRect/>
          </a:stretch>
        </p:blipFill>
        <p:spPr>
          <a:xfrm>
            <a:off x="892345" y="2276872"/>
            <a:ext cx="6703991" cy="3672407"/>
          </a:xfrm>
          <a:prstGeom prst="rect">
            <a:avLst/>
          </a:prstGeom>
        </p:spPr>
      </p:pic>
      <p:pic>
        <p:nvPicPr>
          <p:cNvPr id="7" name="Imagen 6"/>
          <p:cNvPicPr>
            <a:picLocks noChangeAspect="1"/>
          </p:cNvPicPr>
          <p:nvPr/>
        </p:nvPicPr>
        <p:blipFill>
          <a:blip r:embed="rId4"/>
          <a:stretch>
            <a:fillRect/>
          </a:stretch>
        </p:blipFill>
        <p:spPr>
          <a:xfrm>
            <a:off x="683568" y="5847928"/>
            <a:ext cx="8136904" cy="533400"/>
          </a:xfrm>
          <a:prstGeom prst="rect">
            <a:avLst/>
          </a:prstGeom>
        </p:spPr>
      </p:pic>
      <p:sp>
        <p:nvSpPr>
          <p:cNvPr id="8"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36</a:t>
            </a:fld>
            <a:endParaRPr lang="en-US" dirty="0">
              <a:latin typeface="+mn-lt"/>
            </a:endParaRPr>
          </a:p>
        </p:txBody>
      </p:sp>
    </p:spTree>
    <p:extLst>
      <p:ext uri="{BB962C8B-B14F-4D97-AF65-F5344CB8AC3E}">
        <p14:creationId xmlns:p14="http://schemas.microsoft.com/office/powerpoint/2010/main" val="2822226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3176531"/>
            <a:ext cx="4211960" cy="3671541"/>
          </a:xfrm>
          <a:prstGeom prst="rect">
            <a:avLst/>
          </a:prstGeom>
        </p:spPr>
      </p:pic>
      <p:sp>
        <p:nvSpPr>
          <p:cNvPr id="279" name="Shape 279"/>
          <p:cNvSpPr>
            <a:spLocks noGrp="1"/>
          </p:cNvSpPr>
          <p:nvPr>
            <p:ph type="body" sz="half" idx="1"/>
          </p:nvPr>
        </p:nvSpPr>
        <p:spPr>
          <a:xfrm>
            <a:off x="179512" y="1484784"/>
            <a:ext cx="3710578" cy="2079339"/>
          </a:xfrm>
          <a:prstGeom prst="rect">
            <a:avLst/>
          </a:prstGeom>
          <a:noFill/>
        </p:spPr>
        <p:txBody>
          <a:bodyPr>
            <a:normAutofit fontScale="62500" lnSpcReduction="20000"/>
          </a:bodyPr>
          <a:lstStyle/>
          <a:p>
            <a:pPr defTabSz="816311">
              <a:defRPr sz="3800">
                <a:solidFill>
                  <a:srgbClr val="000000"/>
                </a:solidFill>
                <a:latin typeface="Book Antiqua"/>
                <a:ea typeface="Book Antiqua"/>
                <a:cs typeface="Book Antiqua"/>
                <a:sym typeface="Book Antiqua"/>
              </a:defRPr>
            </a:pPr>
            <a:r>
              <a:rPr lang="en-US" dirty="0"/>
              <a:t> </a:t>
            </a:r>
            <a:r>
              <a:rPr lang="en-US" sz="2900" dirty="0">
                <a:latin typeface="+mj-lt"/>
              </a:rPr>
              <a:t>“Matched filtering” lets us </a:t>
            </a:r>
            <a:r>
              <a:rPr lang="en-US" sz="2900" dirty="0" smtClean="0">
                <a:latin typeface="+mj-lt"/>
              </a:rPr>
              <a:t>find </a:t>
            </a:r>
            <a:r>
              <a:rPr lang="en-US" sz="2900" dirty="0">
                <a:latin typeface="+mj-lt"/>
              </a:rPr>
              <a:t>a weak signal submerged in noise</a:t>
            </a:r>
            <a:r>
              <a:rPr lang="en-US" sz="2900" dirty="0" smtClean="0">
                <a:latin typeface="+mj-lt"/>
              </a:rPr>
              <a:t>.</a:t>
            </a:r>
          </a:p>
          <a:p>
            <a:pPr defTabSz="816311">
              <a:defRPr sz="3800">
                <a:solidFill>
                  <a:srgbClr val="000000"/>
                </a:solidFill>
                <a:latin typeface="Book Antiqua"/>
                <a:ea typeface="Book Antiqua"/>
                <a:cs typeface="Book Antiqua"/>
                <a:sym typeface="Book Antiqua"/>
              </a:defRPr>
            </a:pPr>
            <a:r>
              <a:rPr lang="en-US" sz="2900" dirty="0" smtClean="0">
                <a:latin typeface="+mj-lt"/>
              </a:rPr>
              <a:t>For calculated </a:t>
            </a:r>
            <a:r>
              <a:rPr lang="en-US" sz="2900" dirty="0">
                <a:latin typeface="+mj-lt"/>
              </a:rPr>
              <a:t>signal </a:t>
            </a:r>
            <a:r>
              <a:rPr lang="en-US" sz="2900" dirty="0" smtClean="0">
                <a:latin typeface="+mj-lt"/>
              </a:rPr>
              <a:t>waveforms, </a:t>
            </a:r>
            <a:r>
              <a:rPr lang="en-US" sz="2900" dirty="0">
                <a:latin typeface="+mj-lt"/>
              </a:rPr>
              <a:t>multiply the waveform by the </a:t>
            </a:r>
            <a:r>
              <a:rPr lang="en-US" sz="2900" dirty="0" smtClean="0">
                <a:latin typeface="+mj-lt"/>
              </a:rPr>
              <a:t>data </a:t>
            </a:r>
          </a:p>
          <a:p>
            <a:pPr defTabSz="816311">
              <a:defRPr sz="3800">
                <a:solidFill>
                  <a:srgbClr val="000000"/>
                </a:solidFill>
                <a:latin typeface="Book Antiqua"/>
                <a:ea typeface="Book Antiqua"/>
                <a:cs typeface="Book Antiqua"/>
                <a:sym typeface="Book Antiqua"/>
              </a:defRPr>
            </a:pPr>
            <a:r>
              <a:rPr lang="en-US" sz="2900" dirty="0" smtClean="0">
                <a:latin typeface="+mj-lt"/>
              </a:rPr>
              <a:t>Find signal from cumulative signal/noise</a:t>
            </a:r>
            <a:endParaRPr sz="2900" dirty="0">
              <a:latin typeface="+mj-lt"/>
            </a:endParaRPr>
          </a:p>
        </p:txBody>
      </p:sp>
      <p:pic>
        <p:nvPicPr>
          <p:cNvPr id="7" name="media6.mpg"/>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3851920" y="1327696"/>
            <a:ext cx="5292079" cy="5125640"/>
          </a:xfrm>
          <a:prstGeom prst="rect">
            <a:avLst/>
          </a:prstGeom>
          <a:ln w="12700">
            <a:miter lim="400000"/>
          </a:ln>
        </p:spPr>
      </p:pic>
      <p:sp>
        <p:nvSpPr>
          <p:cNvPr id="5" name="Slide Number Placeholder 4"/>
          <p:cNvSpPr>
            <a:spLocks noGrp="1"/>
          </p:cNvSpPr>
          <p:nvPr>
            <p:ph type="sldNum" sz="quarter" idx="2"/>
          </p:nvPr>
        </p:nvSpPr>
        <p:spPr>
          <a:xfrm flipH="1">
            <a:off x="5292080" y="6356351"/>
            <a:ext cx="504056" cy="365125"/>
          </a:xfrm>
        </p:spPr>
        <p:txBody>
          <a:bodyPr/>
          <a:lstStyle/>
          <a:p>
            <a:pPr>
              <a:buNone/>
            </a:pPr>
            <a:fld id="{86CB4B4D-7CA3-9044-876B-883B54F8677D}" type="slidenum">
              <a:rPr lang="en-US" sz="1800" smtClean="0">
                <a:latin typeface="+mn-lt"/>
              </a:rPr>
              <a:pPr>
                <a:buNone/>
              </a:pPr>
              <a:t>37</a:t>
            </a:fld>
            <a:endParaRPr lang="en-US" dirty="0">
              <a:latin typeface="+mn-lt"/>
            </a:endParaRPr>
          </a:p>
        </p:txBody>
      </p:sp>
      <p:sp>
        <p:nvSpPr>
          <p:cNvPr id="9" name="TextBox 8"/>
          <p:cNvSpPr txBox="1"/>
          <p:nvPr/>
        </p:nvSpPr>
        <p:spPr>
          <a:xfrm>
            <a:off x="1218208" y="3262649"/>
            <a:ext cx="2345680" cy="276999"/>
          </a:xfrm>
          <a:prstGeom prst="rect">
            <a:avLst/>
          </a:prstGeom>
          <a:noFill/>
        </p:spPr>
        <p:txBody>
          <a:bodyPr wrap="square" rtlCol="0">
            <a:spAutoFit/>
          </a:bodyPr>
          <a:lstStyle/>
          <a:p>
            <a:pPr>
              <a:buNone/>
            </a:pPr>
            <a:r>
              <a:rPr lang="en-US" sz="1200" dirty="0">
                <a:solidFill>
                  <a:srgbClr val="FF0000"/>
                </a:solidFill>
              </a:rPr>
              <a:t>PHYS. REV. </a:t>
            </a:r>
            <a:r>
              <a:rPr lang="en-US" sz="1200" dirty="0" smtClean="0">
                <a:solidFill>
                  <a:srgbClr val="FF0000"/>
                </a:solidFill>
              </a:rPr>
              <a:t>X 6,041015 </a:t>
            </a:r>
            <a:r>
              <a:rPr lang="en-US" sz="1200" dirty="0">
                <a:solidFill>
                  <a:srgbClr val="FF0000"/>
                </a:solidFill>
              </a:rPr>
              <a:t>(2016</a:t>
            </a:r>
            <a:r>
              <a:rPr lang="en-US" sz="1200" dirty="0" smtClean="0">
                <a:solidFill>
                  <a:srgbClr val="FF0000"/>
                </a:solidFill>
              </a:rPr>
              <a:t>)</a:t>
            </a:r>
            <a:endParaRPr lang="en-US" sz="1200" dirty="0">
              <a:solidFill>
                <a:srgbClr val="FF0000"/>
              </a:solidFill>
            </a:endParaRPr>
          </a:p>
        </p:txBody>
      </p:sp>
      <p:sp>
        <p:nvSpPr>
          <p:cNvPr id="278" name="Shape 278"/>
          <p:cNvSpPr>
            <a:spLocks noGrp="1"/>
          </p:cNvSpPr>
          <p:nvPr>
            <p:ph type="title"/>
          </p:nvPr>
        </p:nvSpPr>
        <p:spPr>
          <a:xfrm>
            <a:off x="457200" y="734860"/>
            <a:ext cx="8229600" cy="821932"/>
          </a:xfrm>
          <a:prstGeom prst="rect">
            <a:avLst/>
          </a:prstGeom>
        </p:spPr>
        <p:txBody>
          <a:bodyPr>
            <a:normAutofit/>
          </a:bodyPr>
          <a:lstStyle/>
          <a:p>
            <a:r>
              <a:rPr lang="en-US" sz="3200" b="1" i="1" dirty="0"/>
              <a:t>Finding a weak signal in noise</a:t>
            </a:r>
            <a:endParaRPr sz="3200" b="1" i="1" dirty="0"/>
          </a:p>
        </p:txBody>
      </p:sp>
    </p:spTree>
    <p:extLst>
      <p:ext uri="{BB962C8B-B14F-4D97-AF65-F5344CB8AC3E}">
        <p14:creationId xmlns:p14="http://schemas.microsoft.com/office/powerpoint/2010/main" val="222084361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2961" y="620688"/>
            <a:ext cx="7450343" cy="1224136"/>
          </a:xfrm>
        </p:spPr>
        <p:txBody>
          <a:bodyPr>
            <a:normAutofit/>
          </a:bodyPr>
          <a:lstStyle/>
          <a:p>
            <a:r>
              <a:rPr lang="it-IT" dirty="0" err="1" smtClean="0"/>
              <a:t>Spanning</a:t>
            </a:r>
            <a:r>
              <a:rPr lang="it-IT" dirty="0" smtClean="0"/>
              <a:t> the </a:t>
            </a:r>
            <a:r>
              <a:rPr lang="it-IT" dirty="0" err="1" smtClean="0"/>
              <a:t>signal</a:t>
            </a:r>
            <a:r>
              <a:rPr lang="it-IT" dirty="0" smtClean="0"/>
              <a:t> </a:t>
            </a:r>
            <a:r>
              <a:rPr lang="it-IT" dirty="0" err="1" smtClean="0"/>
              <a:t>parameter</a:t>
            </a:r>
            <a:r>
              <a:rPr lang="it-IT" dirty="0" smtClean="0"/>
              <a:t> </a:t>
            </a:r>
            <a:r>
              <a:rPr lang="it-IT" dirty="0" err="1" smtClean="0"/>
              <a:t>space</a:t>
            </a:r>
            <a:r>
              <a:rPr lang="it-IT" dirty="0" smtClean="0"/>
              <a:t>: </a:t>
            </a:r>
            <a:br>
              <a:rPr lang="it-IT" dirty="0" smtClean="0"/>
            </a:br>
            <a:r>
              <a:rPr lang="it-IT" dirty="0" err="1" smtClean="0"/>
              <a:t>we</a:t>
            </a:r>
            <a:r>
              <a:rPr lang="it-IT" dirty="0" smtClean="0"/>
              <a:t> </a:t>
            </a:r>
            <a:r>
              <a:rPr lang="it-IT" dirty="0" err="1" smtClean="0"/>
              <a:t>need</a:t>
            </a:r>
            <a:r>
              <a:rPr lang="it-IT" dirty="0" smtClean="0"/>
              <a:t> a </a:t>
            </a:r>
            <a:r>
              <a:rPr lang="it-IT" i="1" dirty="0" err="1" smtClean="0"/>
              <a:t>bank</a:t>
            </a:r>
            <a:r>
              <a:rPr lang="it-IT" dirty="0" smtClean="0"/>
              <a:t> of </a:t>
            </a:r>
            <a:r>
              <a:rPr lang="it-IT" dirty="0" err="1" smtClean="0"/>
              <a:t>templates</a:t>
            </a:r>
            <a:r>
              <a:rPr lang="it-IT" dirty="0" smtClean="0"/>
              <a:t>!</a:t>
            </a:r>
            <a:endParaRPr lang="it-IT" dirty="0"/>
          </a:p>
        </p:txBody>
      </p:sp>
      <p:pic>
        <p:nvPicPr>
          <p:cNvPr id="4" name="Segnaposto contenuto 3"/>
          <p:cNvPicPr>
            <a:picLocks noGrp="1" noChangeAspect="1"/>
          </p:cNvPicPr>
          <p:nvPr>
            <p:ph idx="1"/>
          </p:nvPr>
        </p:nvPicPr>
        <p:blipFill>
          <a:blip r:embed="rId2"/>
          <a:stretch>
            <a:fillRect/>
          </a:stretch>
        </p:blipFill>
        <p:spPr>
          <a:xfrm>
            <a:off x="3240562" y="3636467"/>
            <a:ext cx="3563686" cy="1247770"/>
          </a:xfrm>
          <a:prstGeom prst="rect">
            <a:avLst/>
          </a:prstGeom>
        </p:spPr>
      </p:pic>
      <p:sp>
        <p:nvSpPr>
          <p:cNvPr id="3" name="CasellaDiTesto 2"/>
          <p:cNvSpPr txBox="1"/>
          <p:nvPr/>
        </p:nvSpPr>
        <p:spPr>
          <a:xfrm>
            <a:off x="395536" y="1813560"/>
            <a:ext cx="8127434" cy="2062103"/>
          </a:xfrm>
          <a:prstGeom prst="rect">
            <a:avLst/>
          </a:prstGeom>
          <a:noFill/>
        </p:spPr>
        <p:txBody>
          <a:bodyPr wrap="square" rtlCol="0">
            <a:spAutoFit/>
          </a:bodyPr>
          <a:lstStyle/>
          <a:p>
            <a:pPr algn="l">
              <a:buNone/>
            </a:pPr>
            <a:r>
              <a:rPr lang="it-IT" sz="2000" b="0" dirty="0" smtClean="0">
                <a:solidFill>
                  <a:schemeClr val="tx1"/>
                </a:solidFill>
                <a:latin typeface="+mj-lt"/>
              </a:rPr>
              <a:t>To cover in an </a:t>
            </a:r>
            <a:r>
              <a:rPr lang="it-IT" sz="2000" b="0" dirty="0" err="1" smtClean="0">
                <a:solidFill>
                  <a:schemeClr val="tx1"/>
                </a:solidFill>
                <a:latin typeface="+mj-lt"/>
              </a:rPr>
              <a:t>efficient</a:t>
            </a:r>
            <a:r>
              <a:rPr lang="it-IT" sz="2000" b="0" dirty="0" smtClean="0">
                <a:solidFill>
                  <a:schemeClr val="tx1"/>
                </a:solidFill>
                <a:latin typeface="+mj-lt"/>
              </a:rPr>
              <a:t> way the </a:t>
            </a:r>
            <a:r>
              <a:rPr lang="it-IT" sz="2000" b="0" dirty="0" err="1" smtClean="0">
                <a:solidFill>
                  <a:schemeClr val="tx1"/>
                </a:solidFill>
                <a:latin typeface="+mj-lt"/>
              </a:rPr>
              <a:t>physical</a:t>
            </a:r>
            <a:r>
              <a:rPr lang="it-IT" sz="2000" b="0" dirty="0" smtClean="0">
                <a:solidFill>
                  <a:schemeClr val="tx1"/>
                </a:solidFill>
                <a:latin typeface="+mj-lt"/>
              </a:rPr>
              <a:t> </a:t>
            </a:r>
            <a:r>
              <a:rPr lang="it-IT" sz="2000" b="0" dirty="0" err="1" smtClean="0">
                <a:solidFill>
                  <a:schemeClr val="tx1"/>
                </a:solidFill>
                <a:latin typeface="+mj-lt"/>
              </a:rPr>
              <a:t>parameter</a:t>
            </a:r>
            <a:r>
              <a:rPr lang="it-IT" sz="2000" b="0" dirty="0" smtClean="0">
                <a:solidFill>
                  <a:schemeClr val="tx1"/>
                </a:solidFill>
                <a:latin typeface="+mj-lt"/>
              </a:rPr>
              <a:t> </a:t>
            </a:r>
            <a:r>
              <a:rPr lang="it-IT" sz="2000" b="0" dirty="0" err="1" smtClean="0">
                <a:solidFill>
                  <a:schemeClr val="tx1"/>
                </a:solidFill>
                <a:latin typeface="+mj-lt"/>
              </a:rPr>
              <a:t>space</a:t>
            </a:r>
            <a:r>
              <a:rPr lang="it-IT" sz="2000" b="0" dirty="0" smtClean="0">
                <a:solidFill>
                  <a:schemeClr val="tx1"/>
                </a:solidFill>
                <a:latin typeface="+mj-lt"/>
              </a:rPr>
              <a:t> (i.e. </a:t>
            </a:r>
            <a:r>
              <a:rPr lang="it-IT" sz="2000" b="0" dirty="0" err="1" smtClean="0">
                <a:solidFill>
                  <a:schemeClr val="tx1"/>
                </a:solidFill>
                <a:latin typeface="+mj-lt"/>
              </a:rPr>
              <a:t>masses</a:t>
            </a:r>
            <a:r>
              <a:rPr lang="it-IT" sz="2000" b="0" dirty="0" smtClean="0">
                <a:solidFill>
                  <a:schemeClr val="tx1"/>
                </a:solidFill>
                <a:latin typeface="+mj-lt"/>
              </a:rPr>
              <a:t> and spins, </a:t>
            </a:r>
            <a:r>
              <a:rPr lang="it-IT" sz="2000" b="0" dirty="0" err="1" smtClean="0">
                <a:solidFill>
                  <a:schemeClr val="tx1"/>
                </a:solidFill>
                <a:latin typeface="+mj-lt"/>
              </a:rPr>
              <a:t>frequencies</a:t>
            </a:r>
            <a:r>
              <a:rPr lang="it-IT" sz="2000" b="0" dirty="0" smtClean="0">
                <a:solidFill>
                  <a:schemeClr val="tx1"/>
                </a:solidFill>
                <a:latin typeface="+mj-lt"/>
              </a:rPr>
              <a:t>) of the </a:t>
            </a:r>
            <a:r>
              <a:rPr lang="it-IT" sz="2000" b="0" dirty="0" err="1" smtClean="0">
                <a:solidFill>
                  <a:schemeClr val="tx1"/>
                </a:solidFill>
                <a:latin typeface="+mj-lt"/>
              </a:rPr>
              <a:t>signals</a:t>
            </a:r>
            <a:r>
              <a:rPr lang="it-IT" sz="2000" b="0" dirty="0" smtClean="0">
                <a:solidFill>
                  <a:schemeClr val="tx1"/>
                </a:solidFill>
                <a:latin typeface="+mj-lt"/>
              </a:rPr>
              <a:t> with </a:t>
            </a:r>
            <a:r>
              <a:rPr lang="it-IT" sz="2000" b="0" dirty="0" err="1" smtClean="0">
                <a:solidFill>
                  <a:schemeClr val="tx1"/>
                </a:solidFill>
                <a:latin typeface="+mj-lt"/>
              </a:rPr>
              <a:t>our</a:t>
            </a:r>
            <a:r>
              <a:rPr lang="it-IT" sz="2000" b="0" dirty="0" smtClean="0">
                <a:solidFill>
                  <a:schemeClr val="tx1"/>
                </a:solidFill>
                <a:latin typeface="+mj-lt"/>
              </a:rPr>
              <a:t> </a:t>
            </a:r>
            <a:r>
              <a:rPr lang="it-IT" sz="2000" b="0" dirty="0" err="1" smtClean="0">
                <a:solidFill>
                  <a:schemeClr val="tx1"/>
                </a:solidFill>
                <a:latin typeface="+mj-lt"/>
              </a:rPr>
              <a:t>modelled</a:t>
            </a:r>
            <a:r>
              <a:rPr lang="it-IT" sz="2000" b="0" dirty="0" smtClean="0">
                <a:solidFill>
                  <a:schemeClr val="tx1"/>
                </a:solidFill>
                <a:latin typeface="+mj-lt"/>
              </a:rPr>
              <a:t> </a:t>
            </a:r>
            <a:r>
              <a:rPr lang="it-IT" sz="2000" b="0" dirty="0" err="1" smtClean="0">
                <a:solidFill>
                  <a:schemeClr val="tx1"/>
                </a:solidFill>
                <a:latin typeface="+mj-lt"/>
              </a:rPr>
              <a:t>waveforms</a:t>
            </a:r>
            <a:r>
              <a:rPr lang="it-IT" sz="2000" b="0" dirty="0" smtClean="0">
                <a:solidFill>
                  <a:schemeClr val="tx1"/>
                </a:solidFill>
                <a:latin typeface="+mj-lt"/>
              </a:rPr>
              <a:t> </a:t>
            </a:r>
            <a:r>
              <a:rPr lang="it-IT" sz="2000" b="0" i="1" dirty="0" smtClean="0">
                <a:solidFill>
                  <a:schemeClr val="tx1"/>
                </a:solidFill>
                <a:latin typeface="+mj-lt"/>
              </a:rPr>
              <a:t>h</a:t>
            </a:r>
            <a:r>
              <a:rPr lang="it-IT" sz="2000" b="0" dirty="0" smtClean="0">
                <a:solidFill>
                  <a:schemeClr val="tx1"/>
                </a:solidFill>
                <a:latin typeface="+mj-lt"/>
              </a:rPr>
              <a:t>, </a:t>
            </a:r>
            <a:r>
              <a:rPr lang="it-IT" sz="2000" b="0" dirty="0" err="1" smtClean="0">
                <a:solidFill>
                  <a:schemeClr val="tx1"/>
                </a:solidFill>
                <a:latin typeface="+mj-lt"/>
              </a:rPr>
              <a:t>also</a:t>
            </a:r>
            <a:r>
              <a:rPr lang="it-IT" sz="2000" b="0" dirty="0" smtClean="0">
                <a:solidFill>
                  <a:schemeClr val="tx1"/>
                </a:solidFill>
                <a:latin typeface="+mj-lt"/>
              </a:rPr>
              <a:t> </a:t>
            </a:r>
            <a:r>
              <a:rPr lang="it-IT" sz="2000" b="0" dirty="0" err="1" smtClean="0">
                <a:solidFill>
                  <a:schemeClr val="tx1"/>
                </a:solidFill>
                <a:latin typeface="+mj-lt"/>
              </a:rPr>
              <a:t>called</a:t>
            </a:r>
            <a:r>
              <a:rPr lang="it-IT" sz="2000" b="0" dirty="0" smtClean="0">
                <a:solidFill>
                  <a:schemeClr val="tx1"/>
                </a:solidFill>
                <a:latin typeface="+mj-lt"/>
              </a:rPr>
              <a:t> </a:t>
            </a:r>
            <a:r>
              <a:rPr lang="it-IT" sz="2000" i="1" dirty="0" err="1" smtClean="0">
                <a:solidFill>
                  <a:schemeClr val="tx1"/>
                </a:solidFill>
                <a:latin typeface="+mj-lt"/>
              </a:rPr>
              <a:t>templates</a:t>
            </a:r>
            <a:r>
              <a:rPr lang="it-IT" sz="2000" i="1" dirty="0" smtClean="0">
                <a:solidFill>
                  <a:schemeClr val="tx1"/>
                </a:solidFill>
                <a:latin typeface="+mj-lt"/>
              </a:rPr>
              <a:t> T</a:t>
            </a:r>
            <a:r>
              <a:rPr lang="it-IT" sz="2000" b="0" dirty="0" smtClean="0">
                <a:solidFill>
                  <a:schemeClr val="tx1"/>
                </a:solidFill>
                <a:latin typeface="+mj-lt"/>
              </a:rPr>
              <a:t>, </a:t>
            </a:r>
            <a:r>
              <a:rPr lang="it-IT" sz="2000" b="0" dirty="0" err="1" smtClean="0">
                <a:solidFill>
                  <a:schemeClr val="tx1"/>
                </a:solidFill>
                <a:latin typeface="+mj-lt"/>
              </a:rPr>
              <a:t>we</a:t>
            </a:r>
            <a:r>
              <a:rPr lang="it-IT" sz="2000" b="0" dirty="0" smtClean="0">
                <a:solidFill>
                  <a:schemeClr val="tx1"/>
                </a:solidFill>
                <a:latin typeface="+mj-lt"/>
              </a:rPr>
              <a:t> </a:t>
            </a:r>
            <a:r>
              <a:rPr lang="it-IT" sz="2000" b="0" dirty="0" err="1" smtClean="0">
                <a:solidFill>
                  <a:schemeClr val="tx1"/>
                </a:solidFill>
                <a:latin typeface="+mj-lt"/>
              </a:rPr>
              <a:t>construct</a:t>
            </a:r>
            <a:r>
              <a:rPr lang="it-IT" sz="2000" b="0" dirty="0" smtClean="0">
                <a:solidFill>
                  <a:schemeClr val="tx1"/>
                </a:solidFill>
                <a:latin typeface="+mj-lt"/>
              </a:rPr>
              <a:t> a set of </a:t>
            </a:r>
            <a:r>
              <a:rPr lang="it-IT" sz="2000" b="0" dirty="0" err="1" smtClean="0">
                <a:solidFill>
                  <a:schemeClr val="tx1"/>
                </a:solidFill>
                <a:latin typeface="+mj-lt"/>
              </a:rPr>
              <a:t>waveforms</a:t>
            </a:r>
            <a:r>
              <a:rPr lang="it-IT" sz="2000" b="0" dirty="0" smtClean="0">
                <a:solidFill>
                  <a:schemeClr val="tx1"/>
                </a:solidFill>
                <a:latin typeface="+mj-lt"/>
              </a:rPr>
              <a:t> </a:t>
            </a:r>
            <a:r>
              <a:rPr lang="it-IT" sz="2000" b="0" dirty="0" err="1" smtClean="0">
                <a:solidFill>
                  <a:schemeClr val="tx1"/>
                </a:solidFill>
                <a:latin typeface="+mj-lt"/>
              </a:rPr>
              <a:t>which</a:t>
            </a:r>
            <a:r>
              <a:rPr lang="it-IT" sz="2000" b="0" dirty="0" smtClean="0">
                <a:solidFill>
                  <a:schemeClr val="tx1"/>
                </a:solidFill>
                <a:latin typeface="+mj-lt"/>
              </a:rPr>
              <a:t> </a:t>
            </a:r>
            <a:r>
              <a:rPr lang="it-IT" sz="2000" b="0" dirty="0" err="1" smtClean="0">
                <a:solidFill>
                  <a:schemeClr val="tx1"/>
                </a:solidFill>
                <a:latin typeface="+mj-lt"/>
              </a:rPr>
              <a:t>assures</a:t>
            </a:r>
            <a:r>
              <a:rPr lang="it-IT" sz="2000" b="0" dirty="0" smtClean="0">
                <a:solidFill>
                  <a:schemeClr val="tx1"/>
                </a:solidFill>
                <a:latin typeface="+mj-lt"/>
              </a:rPr>
              <a:t> </a:t>
            </a:r>
            <a:r>
              <a:rPr lang="it-IT" sz="2000" b="0" dirty="0" err="1" smtClean="0">
                <a:solidFill>
                  <a:schemeClr val="tx1"/>
                </a:solidFill>
                <a:latin typeface="+mj-lt"/>
              </a:rPr>
              <a:t>that</a:t>
            </a:r>
            <a:r>
              <a:rPr lang="it-IT" sz="2000" b="0" dirty="0" smtClean="0">
                <a:solidFill>
                  <a:schemeClr val="tx1"/>
                </a:solidFill>
                <a:latin typeface="+mj-lt"/>
              </a:rPr>
              <a:t> a </a:t>
            </a:r>
            <a:r>
              <a:rPr lang="it-IT" sz="2000" b="0" dirty="0" err="1" smtClean="0">
                <a:solidFill>
                  <a:schemeClr val="tx1"/>
                </a:solidFill>
                <a:latin typeface="+mj-lt"/>
              </a:rPr>
              <a:t>signal</a:t>
            </a:r>
            <a:r>
              <a:rPr lang="it-IT" sz="2000" b="0" dirty="0" smtClean="0">
                <a:solidFill>
                  <a:schemeClr val="tx1"/>
                </a:solidFill>
                <a:latin typeface="+mj-lt"/>
              </a:rPr>
              <a:t> can be </a:t>
            </a:r>
            <a:r>
              <a:rPr lang="it-IT" sz="2000" b="0" dirty="0" err="1" smtClean="0">
                <a:solidFill>
                  <a:schemeClr val="tx1"/>
                </a:solidFill>
                <a:latin typeface="+mj-lt"/>
              </a:rPr>
              <a:t>found</a:t>
            </a:r>
            <a:r>
              <a:rPr lang="it-IT" sz="2000" b="0" dirty="0" smtClean="0">
                <a:solidFill>
                  <a:schemeClr val="tx1"/>
                </a:solidFill>
                <a:latin typeface="+mj-lt"/>
              </a:rPr>
              <a:t> with a maximum </a:t>
            </a:r>
            <a:r>
              <a:rPr lang="it-IT" sz="2000" b="0" dirty="0" err="1" smtClean="0">
                <a:solidFill>
                  <a:schemeClr val="tx1"/>
                </a:solidFill>
                <a:latin typeface="+mj-lt"/>
              </a:rPr>
              <a:t>loss</a:t>
            </a:r>
            <a:r>
              <a:rPr lang="it-IT" sz="2000" b="0" dirty="0" smtClean="0">
                <a:solidFill>
                  <a:schemeClr val="tx1"/>
                </a:solidFill>
                <a:latin typeface="+mj-lt"/>
              </a:rPr>
              <a:t> in SNR of a </a:t>
            </a:r>
            <a:r>
              <a:rPr lang="it-IT" sz="2000" b="0" dirty="0" err="1" smtClean="0">
                <a:solidFill>
                  <a:schemeClr val="tx1"/>
                </a:solidFill>
                <a:latin typeface="+mj-lt"/>
              </a:rPr>
              <a:t>fixed</a:t>
            </a:r>
            <a:r>
              <a:rPr lang="it-IT" sz="2000" b="0" dirty="0" smtClean="0">
                <a:solidFill>
                  <a:schemeClr val="tx1"/>
                </a:solidFill>
                <a:latin typeface="+mj-lt"/>
              </a:rPr>
              <a:t> </a:t>
            </a:r>
            <a:r>
              <a:rPr lang="it-IT" sz="2000" b="0" dirty="0" err="1" smtClean="0">
                <a:solidFill>
                  <a:schemeClr val="tx1"/>
                </a:solidFill>
                <a:latin typeface="+mj-lt"/>
              </a:rPr>
              <a:t>choosen</a:t>
            </a:r>
            <a:r>
              <a:rPr lang="it-IT" sz="2000" b="0" dirty="0" smtClean="0">
                <a:solidFill>
                  <a:schemeClr val="tx1"/>
                </a:solidFill>
                <a:latin typeface="+mj-lt"/>
              </a:rPr>
              <a:t> </a:t>
            </a:r>
            <a:r>
              <a:rPr lang="it-IT" sz="2000" b="0" dirty="0" err="1" smtClean="0">
                <a:solidFill>
                  <a:schemeClr val="tx1"/>
                </a:solidFill>
                <a:latin typeface="+mj-lt"/>
              </a:rPr>
              <a:t>value</a:t>
            </a:r>
            <a:r>
              <a:rPr lang="it-IT" sz="2000" b="0" dirty="0" smtClean="0">
                <a:solidFill>
                  <a:schemeClr val="tx1"/>
                </a:solidFill>
                <a:latin typeface="+mj-lt"/>
              </a:rPr>
              <a:t> (i.e. 0.03)</a:t>
            </a:r>
          </a:p>
          <a:p>
            <a:pPr algn="l">
              <a:buNone/>
            </a:pPr>
            <a:endParaRPr lang="it-IT" sz="2000" b="0" dirty="0" smtClean="0">
              <a:solidFill>
                <a:schemeClr val="tx1"/>
              </a:solidFill>
              <a:latin typeface="+mj-lt"/>
            </a:endParaRPr>
          </a:p>
          <a:p>
            <a:pPr algn="l">
              <a:buNone/>
            </a:pPr>
            <a:r>
              <a:rPr lang="it-IT" sz="2000" b="0" dirty="0" smtClean="0">
                <a:solidFill>
                  <a:schemeClr val="tx1"/>
                </a:solidFill>
                <a:latin typeface="+mj-lt"/>
              </a:rPr>
              <a:t>A </a:t>
            </a:r>
            <a:r>
              <a:rPr lang="it-IT" sz="2000" b="0" i="1" dirty="0" err="1" smtClean="0">
                <a:solidFill>
                  <a:schemeClr val="tx1"/>
                </a:solidFill>
                <a:latin typeface="+mj-lt"/>
              </a:rPr>
              <a:t>mismatch</a:t>
            </a:r>
            <a:r>
              <a:rPr lang="it-IT" sz="2000" b="0" dirty="0" smtClean="0">
                <a:solidFill>
                  <a:schemeClr val="tx1"/>
                </a:solidFill>
                <a:latin typeface="+mj-lt"/>
              </a:rPr>
              <a:t> </a:t>
            </a:r>
            <a:r>
              <a:rPr lang="it-IT" sz="2000" b="0" dirty="0" err="1" smtClean="0">
                <a:solidFill>
                  <a:schemeClr val="tx1"/>
                </a:solidFill>
                <a:latin typeface="+mj-lt"/>
              </a:rPr>
              <a:t>bewteen</a:t>
            </a:r>
            <a:r>
              <a:rPr lang="it-IT" sz="2000" b="0" dirty="0" smtClean="0">
                <a:solidFill>
                  <a:schemeClr val="tx1"/>
                </a:solidFill>
                <a:latin typeface="+mj-lt"/>
              </a:rPr>
              <a:t> </a:t>
            </a:r>
            <a:r>
              <a:rPr lang="it-IT" sz="2000" b="0" dirty="0" err="1" smtClean="0">
                <a:solidFill>
                  <a:schemeClr val="tx1"/>
                </a:solidFill>
                <a:latin typeface="+mj-lt"/>
              </a:rPr>
              <a:t>template</a:t>
            </a:r>
            <a:r>
              <a:rPr lang="it-IT" sz="2000" b="0" dirty="0" smtClean="0">
                <a:solidFill>
                  <a:schemeClr val="tx1"/>
                </a:solidFill>
                <a:latin typeface="+mj-lt"/>
              </a:rPr>
              <a:t> </a:t>
            </a:r>
            <a:r>
              <a:rPr lang="it-IT" sz="2000" b="0" dirty="0" err="1" smtClean="0">
                <a:solidFill>
                  <a:schemeClr val="tx1"/>
                </a:solidFill>
                <a:latin typeface="+mj-lt"/>
              </a:rPr>
              <a:t>waveforms</a:t>
            </a:r>
            <a:r>
              <a:rPr lang="it-IT" sz="2000" b="0" dirty="0" smtClean="0">
                <a:solidFill>
                  <a:schemeClr val="tx1"/>
                </a:solidFill>
                <a:latin typeface="+mj-lt"/>
              </a:rPr>
              <a:t> </a:t>
            </a:r>
            <a:r>
              <a:rPr lang="it-IT" sz="2000" b="0" i="1" dirty="0" smtClean="0">
                <a:solidFill>
                  <a:schemeClr val="tx1"/>
                </a:solidFill>
                <a:latin typeface="+mj-lt"/>
              </a:rPr>
              <a:t>T</a:t>
            </a:r>
            <a:r>
              <a:rPr lang="it-IT" sz="2000" b="0" dirty="0" smtClean="0">
                <a:solidFill>
                  <a:schemeClr val="tx1"/>
                </a:solidFill>
                <a:latin typeface="+mj-lt"/>
              </a:rPr>
              <a:t> </a:t>
            </a:r>
            <a:r>
              <a:rPr lang="it-IT" sz="2000" b="0" dirty="0" err="1" smtClean="0">
                <a:solidFill>
                  <a:schemeClr val="tx1"/>
                </a:solidFill>
                <a:latin typeface="+mj-lt"/>
              </a:rPr>
              <a:t>is</a:t>
            </a:r>
            <a:r>
              <a:rPr lang="it-IT" sz="2000" b="0" dirty="0" smtClean="0">
                <a:solidFill>
                  <a:schemeClr val="tx1"/>
                </a:solidFill>
                <a:latin typeface="+mj-lt"/>
              </a:rPr>
              <a:t> </a:t>
            </a:r>
            <a:r>
              <a:rPr lang="it-IT" sz="2000" b="0" dirty="0" err="1" smtClean="0">
                <a:solidFill>
                  <a:schemeClr val="tx1"/>
                </a:solidFill>
                <a:latin typeface="+mj-lt"/>
              </a:rPr>
              <a:t>defined</a:t>
            </a:r>
            <a:r>
              <a:rPr lang="it-IT" sz="2000" b="0" dirty="0" smtClean="0">
                <a:solidFill>
                  <a:schemeClr val="tx1"/>
                </a:solidFill>
                <a:latin typeface="+mj-lt"/>
              </a:rPr>
              <a:t> </a:t>
            </a:r>
            <a:r>
              <a:rPr lang="it-IT" sz="2000" b="0" dirty="0" err="1" smtClean="0">
                <a:solidFill>
                  <a:schemeClr val="tx1"/>
                </a:solidFill>
                <a:latin typeface="+mj-lt"/>
              </a:rPr>
              <a:t>as</a:t>
            </a:r>
            <a:r>
              <a:rPr lang="it-IT" sz="2000" b="0" dirty="0" smtClean="0">
                <a:solidFill>
                  <a:schemeClr val="tx1"/>
                </a:solidFill>
                <a:latin typeface="+mj-lt"/>
              </a:rPr>
              <a:t>:</a:t>
            </a:r>
            <a:endParaRPr lang="it-IT" sz="2000" b="0" dirty="0">
              <a:solidFill>
                <a:schemeClr val="tx1"/>
              </a:solidFill>
              <a:latin typeface="+mj-lt"/>
            </a:endParaRPr>
          </a:p>
        </p:txBody>
      </p:sp>
      <p:sp>
        <p:nvSpPr>
          <p:cNvPr id="14" name="CasellaDiTesto 13"/>
          <p:cNvSpPr txBox="1"/>
          <p:nvPr/>
        </p:nvSpPr>
        <p:spPr>
          <a:xfrm>
            <a:off x="467544" y="4768153"/>
            <a:ext cx="7932498" cy="1138773"/>
          </a:xfrm>
          <a:prstGeom prst="rect">
            <a:avLst/>
          </a:prstGeom>
          <a:noFill/>
        </p:spPr>
        <p:txBody>
          <a:bodyPr wrap="square" rtlCol="0">
            <a:spAutoFit/>
          </a:bodyPr>
          <a:lstStyle/>
          <a:p>
            <a:pPr algn="l">
              <a:buNone/>
            </a:pPr>
            <a:r>
              <a:rPr lang="it-IT" sz="2000" b="0" dirty="0" err="1" smtClean="0">
                <a:solidFill>
                  <a:schemeClr val="tx1"/>
                </a:solidFill>
                <a:latin typeface="+mj-lt"/>
              </a:rPr>
              <a:t>where</a:t>
            </a:r>
            <a:r>
              <a:rPr lang="it-IT" sz="2000" b="0" dirty="0" smtClean="0">
                <a:solidFill>
                  <a:schemeClr val="tx1"/>
                </a:solidFill>
                <a:latin typeface="+mj-lt"/>
              </a:rPr>
              <a:t> </a:t>
            </a:r>
            <a:r>
              <a:rPr lang="it-IT" sz="2000" b="0" dirty="0" err="1" smtClean="0">
                <a:solidFill>
                  <a:schemeClr val="tx1"/>
                </a:solidFill>
                <a:latin typeface="+mj-lt"/>
              </a:rPr>
              <a:t>maximization</a:t>
            </a:r>
            <a:r>
              <a:rPr lang="it-IT" sz="2000" b="0" dirty="0" smtClean="0">
                <a:solidFill>
                  <a:schemeClr val="tx1"/>
                </a:solidFill>
                <a:latin typeface="+mj-lt"/>
              </a:rPr>
              <a:t> </a:t>
            </a:r>
            <a:r>
              <a:rPr lang="it-IT" sz="2000" b="0" dirty="0" err="1" smtClean="0">
                <a:solidFill>
                  <a:schemeClr val="tx1"/>
                </a:solidFill>
                <a:latin typeface="+mj-lt"/>
              </a:rPr>
              <a:t>is</a:t>
            </a:r>
            <a:r>
              <a:rPr lang="it-IT" sz="2000" b="0" dirty="0" smtClean="0">
                <a:solidFill>
                  <a:schemeClr val="tx1"/>
                </a:solidFill>
                <a:latin typeface="+mj-lt"/>
              </a:rPr>
              <a:t> </a:t>
            </a:r>
            <a:r>
              <a:rPr lang="it-IT" sz="2000" b="0" dirty="0" err="1" smtClean="0">
                <a:solidFill>
                  <a:schemeClr val="tx1"/>
                </a:solidFill>
                <a:latin typeface="+mj-lt"/>
              </a:rPr>
              <a:t>done</a:t>
            </a:r>
            <a:r>
              <a:rPr lang="it-IT" sz="2000" b="0" dirty="0" smtClean="0">
                <a:solidFill>
                  <a:schemeClr val="tx1"/>
                </a:solidFill>
                <a:latin typeface="+mj-lt"/>
              </a:rPr>
              <a:t> over time and </a:t>
            </a:r>
            <a:r>
              <a:rPr lang="it-IT" sz="2000" b="0" dirty="0" smtClean="0">
                <a:solidFill>
                  <a:schemeClr val="tx1"/>
                </a:solidFill>
                <a:latin typeface="Symbol" panose="05050102010706020507" pitchFamily="18" charset="2"/>
              </a:rPr>
              <a:t>j.</a:t>
            </a:r>
          </a:p>
          <a:p>
            <a:pPr algn="l">
              <a:buNone/>
            </a:pPr>
            <a:r>
              <a:rPr lang="it-IT" sz="2000" b="0" dirty="0" smtClean="0">
                <a:solidFill>
                  <a:schemeClr val="tx1"/>
                </a:solidFill>
                <a:latin typeface="+mj-lt"/>
              </a:rPr>
              <a:t>The </a:t>
            </a:r>
            <a:r>
              <a:rPr lang="it-IT" sz="2000" b="0" dirty="0" err="1" smtClean="0">
                <a:solidFill>
                  <a:schemeClr val="tx1"/>
                </a:solidFill>
                <a:latin typeface="+mj-lt"/>
              </a:rPr>
              <a:t>Fitting</a:t>
            </a:r>
            <a:r>
              <a:rPr lang="it-IT" sz="2000" b="0" dirty="0" smtClean="0">
                <a:solidFill>
                  <a:schemeClr val="tx1"/>
                </a:solidFill>
                <a:latin typeface="+mj-lt"/>
              </a:rPr>
              <a:t> </a:t>
            </a:r>
            <a:r>
              <a:rPr lang="it-IT" sz="2000" b="0" dirty="0" err="1" smtClean="0">
                <a:solidFill>
                  <a:schemeClr val="tx1"/>
                </a:solidFill>
                <a:latin typeface="+mj-lt"/>
              </a:rPr>
              <a:t>Factor</a:t>
            </a:r>
            <a:r>
              <a:rPr lang="it-IT" sz="2000" b="0" dirty="0" smtClean="0">
                <a:solidFill>
                  <a:schemeClr val="tx1"/>
                </a:solidFill>
                <a:latin typeface="+mj-lt"/>
              </a:rPr>
              <a:t> </a:t>
            </a:r>
            <a:r>
              <a:rPr lang="it-IT" sz="2000" b="0" dirty="0" err="1" smtClean="0">
                <a:solidFill>
                  <a:schemeClr val="tx1"/>
                </a:solidFill>
                <a:latin typeface="+mj-lt"/>
              </a:rPr>
              <a:t>is</a:t>
            </a:r>
            <a:r>
              <a:rPr lang="it-IT" sz="2000" b="0" dirty="0" smtClean="0">
                <a:solidFill>
                  <a:schemeClr val="tx1"/>
                </a:solidFill>
                <a:latin typeface="+mj-lt"/>
              </a:rPr>
              <a:t> </a:t>
            </a:r>
            <a:r>
              <a:rPr lang="it-IT" sz="2000" b="0" dirty="0" err="1" smtClean="0">
                <a:solidFill>
                  <a:schemeClr val="tx1"/>
                </a:solidFill>
                <a:latin typeface="+mj-lt"/>
              </a:rPr>
              <a:t>then</a:t>
            </a:r>
            <a:r>
              <a:rPr lang="it-IT" sz="2000" b="0" dirty="0" smtClean="0">
                <a:solidFill>
                  <a:schemeClr val="tx1"/>
                </a:solidFill>
                <a:latin typeface="+mj-lt"/>
              </a:rPr>
              <a:t> </a:t>
            </a:r>
            <a:r>
              <a:rPr lang="it-IT" sz="2000" b="0" dirty="0" err="1" smtClean="0">
                <a:solidFill>
                  <a:schemeClr val="tx1"/>
                </a:solidFill>
                <a:latin typeface="+mj-lt"/>
              </a:rPr>
              <a:t>defined</a:t>
            </a:r>
            <a:r>
              <a:rPr lang="it-IT" sz="2000" b="0" dirty="0" smtClean="0">
                <a:solidFill>
                  <a:schemeClr val="tx1"/>
                </a:solidFill>
                <a:latin typeface="+mj-lt"/>
              </a:rPr>
              <a:t> </a:t>
            </a:r>
            <a:r>
              <a:rPr lang="it-IT" sz="2000" b="0" dirty="0" err="1" smtClean="0">
                <a:solidFill>
                  <a:schemeClr val="tx1"/>
                </a:solidFill>
                <a:latin typeface="+mj-lt"/>
              </a:rPr>
              <a:t>as</a:t>
            </a:r>
            <a:r>
              <a:rPr lang="it-IT" sz="2000" b="0" dirty="0" smtClean="0">
                <a:solidFill>
                  <a:schemeClr val="tx1"/>
                </a:solidFill>
                <a:latin typeface="+mj-lt"/>
              </a:rPr>
              <a:t>: </a:t>
            </a:r>
          </a:p>
          <a:p>
            <a:pPr algn="l">
              <a:buNone/>
            </a:pPr>
            <a:r>
              <a:rPr lang="it-IT" sz="2000" b="0" dirty="0" smtClean="0">
                <a:latin typeface="+mj-lt"/>
              </a:rPr>
              <a:t>   </a:t>
            </a:r>
            <a:endParaRPr lang="it-IT" sz="2000" b="0" dirty="0">
              <a:latin typeface="+mj-lt"/>
            </a:endParaRPr>
          </a:p>
        </p:txBody>
      </p:sp>
      <p:pic>
        <p:nvPicPr>
          <p:cNvPr id="15" name="Immagine 14"/>
          <p:cNvPicPr>
            <a:picLocks noChangeAspect="1"/>
          </p:cNvPicPr>
          <p:nvPr/>
        </p:nvPicPr>
        <p:blipFill>
          <a:blip r:embed="rId3"/>
          <a:stretch>
            <a:fillRect/>
          </a:stretch>
        </p:blipFill>
        <p:spPr>
          <a:xfrm>
            <a:off x="3313485" y="5615693"/>
            <a:ext cx="3058715" cy="541267"/>
          </a:xfrm>
          <a:prstGeom prst="rect">
            <a:avLst/>
          </a:prstGeom>
        </p:spPr>
      </p:pic>
      <p:sp>
        <p:nvSpPr>
          <p:cNvPr id="9"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38</a:t>
            </a:fld>
            <a:endParaRPr lang="en-US" dirty="0">
              <a:latin typeface="+mn-lt"/>
            </a:endParaRPr>
          </a:p>
        </p:txBody>
      </p:sp>
    </p:spTree>
    <p:extLst>
      <p:ext uri="{BB962C8B-B14F-4D97-AF65-F5344CB8AC3E}">
        <p14:creationId xmlns:p14="http://schemas.microsoft.com/office/powerpoint/2010/main" val="25787489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2"/>
          <a:stretch>
            <a:fillRect/>
          </a:stretch>
        </p:blipFill>
        <p:spPr>
          <a:xfrm>
            <a:off x="2195736" y="4073487"/>
            <a:ext cx="3456384" cy="795673"/>
          </a:xfrm>
          <a:prstGeom prst="rect">
            <a:avLst/>
          </a:prstGeom>
        </p:spPr>
      </p:pic>
      <p:sp>
        <p:nvSpPr>
          <p:cNvPr id="2" name="Titolo 1"/>
          <p:cNvSpPr>
            <a:spLocks noGrp="1"/>
          </p:cNvSpPr>
          <p:nvPr>
            <p:ph type="title"/>
          </p:nvPr>
        </p:nvSpPr>
        <p:spPr>
          <a:xfrm>
            <a:off x="822960" y="439181"/>
            <a:ext cx="7543800" cy="891957"/>
          </a:xfrm>
        </p:spPr>
        <p:txBody>
          <a:bodyPr/>
          <a:lstStyle/>
          <a:p>
            <a:r>
              <a:rPr lang="it-IT" dirty="0" err="1" smtClean="0"/>
              <a:t>Template</a:t>
            </a:r>
            <a:r>
              <a:rPr lang="it-IT" dirty="0" smtClean="0"/>
              <a:t> </a:t>
            </a:r>
            <a:r>
              <a:rPr lang="it-IT" dirty="0" err="1" smtClean="0"/>
              <a:t>placement</a:t>
            </a:r>
            <a:endParaRPr lang="it-IT" dirty="0"/>
          </a:p>
        </p:txBody>
      </p:sp>
      <p:sp>
        <p:nvSpPr>
          <p:cNvPr id="3" name="Segnaposto contenuto 2"/>
          <p:cNvSpPr>
            <a:spLocks noGrp="1"/>
          </p:cNvSpPr>
          <p:nvPr>
            <p:ph idx="1"/>
          </p:nvPr>
        </p:nvSpPr>
        <p:spPr>
          <a:xfrm>
            <a:off x="251520" y="1690464"/>
            <a:ext cx="8712968" cy="4114800"/>
          </a:xfrm>
        </p:spPr>
        <p:txBody>
          <a:bodyPr/>
          <a:lstStyle/>
          <a:p>
            <a:pPr marL="0" indent="0">
              <a:buNone/>
            </a:pPr>
            <a:r>
              <a:rPr lang="it-IT" sz="2000" dirty="0" smtClean="0"/>
              <a:t> </a:t>
            </a:r>
            <a:r>
              <a:rPr lang="it-IT" sz="2000" dirty="0" err="1" smtClean="0"/>
              <a:t>We</a:t>
            </a:r>
            <a:r>
              <a:rPr lang="it-IT" sz="2000" dirty="0" smtClean="0"/>
              <a:t> can </a:t>
            </a:r>
            <a:r>
              <a:rPr lang="it-IT" sz="2000" dirty="0" err="1" smtClean="0"/>
              <a:t>define</a:t>
            </a:r>
            <a:r>
              <a:rPr lang="it-IT" sz="2000" dirty="0" smtClean="0"/>
              <a:t> a </a:t>
            </a:r>
            <a:r>
              <a:rPr lang="it-IT" sz="2000" dirty="0" err="1" smtClean="0"/>
              <a:t>distance</a:t>
            </a:r>
            <a:r>
              <a:rPr lang="it-IT" sz="2000" dirty="0" smtClean="0"/>
              <a:t> and </a:t>
            </a:r>
            <a:r>
              <a:rPr lang="it-IT" sz="2000" dirty="0" err="1" smtClean="0"/>
              <a:t>construct</a:t>
            </a:r>
            <a:r>
              <a:rPr lang="it-IT" sz="2000" dirty="0" smtClean="0"/>
              <a:t> a </a:t>
            </a:r>
            <a:r>
              <a:rPr lang="it-IT" sz="2000" dirty="0" err="1" smtClean="0"/>
              <a:t>metric</a:t>
            </a:r>
            <a:r>
              <a:rPr lang="it-IT" sz="2000" dirty="0" smtClean="0"/>
              <a:t> from the </a:t>
            </a:r>
            <a:r>
              <a:rPr lang="it-IT" sz="2000" dirty="0" err="1"/>
              <a:t>m</a:t>
            </a:r>
            <a:r>
              <a:rPr lang="it-IT" sz="2000" dirty="0" err="1" smtClean="0"/>
              <a:t>ismatch</a:t>
            </a:r>
            <a:r>
              <a:rPr lang="it-IT" sz="2000" dirty="0" smtClean="0"/>
              <a:t>: </a:t>
            </a:r>
          </a:p>
          <a:p>
            <a:pPr marL="0" indent="0">
              <a:buNone/>
            </a:pPr>
            <a:endParaRPr lang="it-IT" sz="2000" dirty="0"/>
          </a:p>
          <a:p>
            <a:pPr marL="0" indent="0">
              <a:buNone/>
            </a:pPr>
            <a:endParaRPr lang="it-IT" sz="2000" dirty="0" smtClean="0"/>
          </a:p>
          <a:p>
            <a:pPr marL="0" indent="0">
              <a:buNone/>
            </a:pPr>
            <a:endParaRPr lang="it-IT" sz="2000" dirty="0"/>
          </a:p>
          <a:p>
            <a:pPr marL="0" indent="0">
              <a:buNone/>
            </a:pPr>
            <a:endParaRPr lang="it-IT" sz="2000" dirty="0" smtClean="0"/>
          </a:p>
          <a:p>
            <a:pPr marL="0" indent="0">
              <a:buNone/>
            </a:pPr>
            <a:endParaRPr lang="it-IT" sz="2000" dirty="0" smtClean="0"/>
          </a:p>
          <a:p>
            <a:pPr marL="0" indent="0">
              <a:buNone/>
            </a:pPr>
            <a:endParaRPr lang="it-IT" sz="2000" dirty="0" smtClean="0"/>
          </a:p>
          <a:p>
            <a:pPr marL="0" indent="0">
              <a:buNone/>
            </a:pPr>
            <a:r>
              <a:rPr lang="it-IT" sz="2000" dirty="0" smtClean="0"/>
              <a:t>The </a:t>
            </a:r>
            <a:r>
              <a:rPr lang="it-IT" sz="2000" dirty="0" err="1" smtClean="0"/>
              <a:t>metric</a:t>
            </a:r>
            <a:r>
              <a:rPr lang="it-IT" sz="2000" dirty="0" smtClean="0"/>
              <a:t> </a:t>
            </a:r>
            <a:r>
              <a:rPr lang="it-IT" sz="2000" dirty="0" err="1" smtClean="0"/>
              <a:t>tensor</a:t>
            </a:r>
            <a:r>
              <a:rPr lang="it-IT" sz="2000" dirty="0" smtClean="0"/>
              <a:t>                                                              can be </a:t>
            </a:r>
            <a:r>
              <a:rPr lang="it-IT" sz="2000" dirty="0" err="1" smtClean="0"/>
              <a:t>found</a:t>
            </a:r>
            <a:r>
              <a:rPr lang="it-IT" sz="2000" dirty="0" smtClean="0"/>
              <a:t> </a:t>
            </a:r>
            <a:r>
              <a:rPr lang="it-IT" sz="2000" dirty="0" err="1" smtClean="0"/>
              <a:t>after</a:t>
            </a:r>
            <a:r>
              <a:rPr lang="it-IT" sz="2000" dirty="0" smtClean="0"/>
              <a:t> </a:t>
            </a:r>
            <a:r>
              <a:rPr lang="it-IT" sz="2000" dirty="0" err="1" smtClean="0"/>
              <a:t>maximization</a:t>
            </a:r>
            <a:r>
              <a:rPr lang="it-IT" sz="2000" dirty="0" smtClean="0"/>
              <a:t> over </a:t>
            </a:r>
            <a:r>
              <a:rPr lang="it-IT" sz="2000" i="1" dirty="0" err="1" smtClean="0"/>
              <a:t>t</a:t>
            </a:r>
            <a:r>
              <a:rPr lang="it-IT" sz="2000" i="1" baseline="-25000" dirty="0" err="1" smtClean="0"/>
              <a:t>C</a:t>
            </a:r>
            <a:r>
              <a:rPr lang="it-IT" sz="2000" dirty="0" smtClean="0"/>
              <a:t> and </a:t>
            </a:r>
            <a:r>
              <a:rPr lang="it-IT" sz="2000" dirty="0" smtClean="0">
                <a:latin typeface="Symbol" panose="05050102010706020507" pitchFamily="18" charset="2"/>
              </a:rPr>
              <a:t>j.</a:t>
            </a:r>
            <a:endParaRPr lang="it-IT" sz="2000" dirty="0"/>
          </a:p>
        </p:txBody>
      </p:sp>
      <p:pic>
        <p:nvPicPr>
          <p:cNvPr id="6" name="Immagine 5"/>
          <p:cNvPicPr>
            <a:picLocks noChangeAspect="1"/>
          </p:cNvPicPr>
          <p:nvPr/>
        </p:nvPicPr>
        <p:blipFill>
          <a:blip r:embed="rId3"/>
          <a:stretch>
            <a:fillRect/>
          </a:stretch>
        </p:blipFill>
        <p:spPr>
          <a:xfrm>
            <a:off x="2411760" y="2204864"/>
            <a:ext cx="4192947" cy="903639"/>
          </a:xfrm>
          <a:prstGeom prst="rect">
            <a:avLst/>
          </a:prstGeom>
        </p:spPr>
      </p:pic>
      <p:pic>
        <p:nvPicPr>
          <p:cNvPr id="7" name="Immagine 6"/>
          <p:cNvPicPr>
            <a:picLocks noChangeAspect="1"/>
          </p:cNvPicPr>
          <p:nvPr/>
        </p:nvPicPr>
        <p:blipFill>
          <a:blip r:embed="rId4"/>
          <a:stretch>
            <a:fillRect/>
          </a:stretch>
        </p:blipFill>
        <p:spPr>
          <a:xfrm>
            <a:off x="2310419" y="3068960"/>
            <a:ext cx="5069893" cy="712763"/>
          </a:xfrm>
          <a:prstGeom prst="rect">
            <a:avLst/>
          </a:prstGeom>
        </p:spPr>
      </p:pic>
      <p:sp>
        <p:nvSpPr>
          <p:cNvPr id="9"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39</a:t>
            </a:fld>
            <a:endParaRPr lang="en-US" dirty="0">
              <a:latin typeface="+mn-lt"/>
            </a:endParaRPr>
          </a:p>
        </p:txBody>
      </p:sp>
    </p:spTree>
    <p:extLst>
      <p:ext uri="{BB962C8B-B14F-4D97-AF65-F5344CB8AC3E}">
        <p14:creationId xmlns:p14="http://schemas.microsoft.com/office/powerpoint/2010/main" val="9232961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7" descr="tarot_calern1.jpg"/>
          <p:cNvPicPr>
            <a:picLocks noChangeAspect="1"/>
          </p:cNvPicPr>
          <p:nvPr/>
        </p:nvPicPr>
        <p:blipFill>
          <a:blip r:embed="rId2" cstate="print"/>
          <a:srcRect/>
          <a:stretch>
            <a:fillRect/>
          </a:stretch>
        </p:blipFill>
        <p:spPr bwMode="auto">
          <a:xfrm>
            <a:off x="5220072" y="4462288"/>
            <a:ext cx="1710137" cy="1800225"/>
          </a:xfrm>
          <a:prstGeom prst="rect">
            <a:avLst/>
          </a:prstGeom>
          <a:noFill/>
          <a:ln w="9525">
            <a:noFill/>
            <a:miter lim="800000"/>
            <a:headEnd/>
            <a:tailEnd/>
          </a:ln>
        </p:spPr>
      </p:pic>
      <p:pic>
        <p:nvPicPr>
          <p:cNvPr id="5" name="Picture 14" descr="HiResHanford_4"/>
          <p:cNvPicPr>
            <a:picLocks noChangeAspect="1" noChangeArrowheads="1"/>
          </p:cNvPicPr>
          <p:nvPr/>
        </p:nvPicPr>
        <p:blipFill>
          <a:blip r:embed="rId3" cstate="print"/>
          <a:srcRect/>
          <a:stretch>
            <a:fillRect/>
          </a:stretch>
        </p:blipFill>
        <p:spPr bwMode="auto">
          <a:xfrm>
            <a:off x="467544" y="911957"/>
            <a:ext cx="2029047" cy="1366837"/>
          </a:xfrm>
          <a:prstGeom prst="rect">
            <a:avLst/>
          </a:prstGeom>
          <a:noFill/>
          <a:ln w="9525">
            <a:noFill/>
            <a:miter lim="800000"/>
            <a:headEnd/>
            <a:tailEnd/>
          </a:ln>
        </p:spPr>
      </p:pic>
      <p:pic>
        <p:nvPicPr>
          <p:cNvPr id="6" name="Picture 7" descr="aerial"/>
          <p:cNvPicPr>
            <a:picLocks noChangeAspect="1" noChangeArrowheads="1"/>
          </p:cNvPicPr>
          <p:nvPr/>
        </p:nvPicPr>
        <p:blipFill>
          <a:blip r:embed="rId4" cstate="print"/>
          <a:srcRect/>
          <a:stretch>
            <a:fillRect/>
          </a:stretch>
        </p:blipFill>
        <p:spPr bwMode="auto">
          <a:xfrm>
            <a:off x="1962265" y="767493"/>
            <a:ext cx="1991652" cy="1373188"/>
          </a:xfrm>
          <a:prstGeom prst="rect">
            <a:avLst/>
          </a:prstGeom>
          <a:noFill/>
          <a:ln w="9525">
            <a:noFill/>
            <a:miter lim="800000"/>
            <a:headEnd/>
            <a:tailEnd/>
          </a:ln>
        </p:spPr>
      </p:pic>
      <p:pic>
        <p:nvPicPr>
          <p:cNvPr id="7" name="Image 16" descr="swift-satellite_nasa.jpg"/>
          <p:cNvPicPr>
            <a:picLocks noChangeAspect="1"/>
          </p:cNvPicPr>
          <p:nvPr/>
        </p:nvPicPr>
        <p:blipFill>
          <a:blip r:embed="rId5" cstate="print"/>
          <a:srcRect/>
          <a:stretch>
            <a:fillRect/>
          </a:stretch>
        </p:blipFill>
        <p:spPr bwMode="auto">
          <a:xfrm>
            <a:off x="6806076" y="4533726"/>
            <a:ext cx="2086404" cy="1584325"/>
          </a:xfrm>
          <a:prstGeom prst="rect">
            <a:avLst/>
          </a:prstGeom>
          <a:noFill/>
          <a:ln w="9525">
            <a:noFill/>
            <a:miter lim="800000"/>
            <a:headEnd/>
            <a:tailEnd/>
          </a:ln>
        </p:spPr>
      </p:pic>
      <p:sp>
        <p:nvSpPr>
          <p:cNvPr id="8" name="ZoneTexte 6"/>
          <p:cNvSpPr txBox="1"/>
          <p:nvPr/>
        </p:nvSpPr>
        <p:spPr>
          <a:xfrm>
            <a:off x="5735854" y="3525663"/>
            <a:ext cx="2436546" cy="707886"/>
          </a:xfrm>
          <a:prstGeom prst="rect">
            <a:avLst/>
          </a:prstGeom>
          <a:solidFill>
            <a:srgbClr val="002060">
              <a:alpha val="20000"/>
            </a:srgbClr>
          </a:solidFill>
        </p:spPr>
        <p:txBody>
          <a:bodyPr wrap="square">
            <a:spAutoFit/>
          </a:bodyPr>
          <a:lstStyle/>
          <a:p>
            <a:pPr algn="l">
              <a:buNone/>
              <a:defRPr/>
            </a:pPr>
            <a:r>
              <a:rPr lang="en-US" sz="2000" b="0" dirty="0">
                <a:latin typeface="+mn-lt"/>
              </a:rPr>
              <a:t>Connecting with other messengers</a:t>
            </a:r>
          </a:p>
        </p:txBody>
      </p:sp>
      <p:sp>
        <p:nvSpPr>
          <p:cNvPr id="9" name="ZoneTexte 7"/>
          <p:cNvSpPr txBox="1"/>
          <p:nvPr/>
        </p:nvSpPr>
        <p:spPr>
          <a:xfrm>
            <a:off x="755576" y="4389262"/>
            <a:ext cx="1740587" cy="1951303"/>
          </a:xfrm>
          <a:prstGeom prst="rect">
            <a:avLst/>
          </a:prstGeom>
          <a:solidFill>
            <a:srgbClr val="002060">
              <a:alpha val="20000"/>
            </a:srgbClr>
          </a:solidFill>
        </p:spPr>
        <p:txBody>
          <a:bodyPr wrap="square">
            <a:spAutoFit/>
          </a:bodyPr>
          <a:lstStyle/>
          <a:p>
            <a:pPr>
              <a:buNone/>
              <a:defRPr/>
            </a:pPr>
            <a:r>
              <a:rPr lang="en-US" sz="2000" b="0" dirty="0">
                <a:latin typeface="+mn-lt"/>
              </a:rPr>
              <a:t>Waveform</a:t>
            </a:r>
          </a:p>
          <a:p>
            <a:pPr>
              <a:buNone/>
              <a:defRPr/>
            </a:pPr>
            <a:r>
              <a:rPr lang="en-US" sz="2000" b="0" dirty="0">
                <a:latin typeface="+mn-lt"/>
              </a:rPr>
              <a:t>predictions</a:t>
            </a:r>
          </a:p>
          <a:p>
            <a:pPr>
              <a:buNone/>
              <a:defRPr/>
            </a:pPr>
            <a:endParaRPr lang="en-US" sz="2000" b="0" dirty="0">
              <a:latin typeface="+mn-lt"/>
            </a:endParaRPr>
          </a:p>
          <a:p>
            <a:pPr>
              <a:buNone/>
              <a:defRPr/>
            </a:pPr>
            <a:endParaRPr lang="en-US" sz="2000" b="0" dirty="0">
              <a:latin typeface="+mn-lt"/>
            </a:endParaRPr>
          </a:p>
          <a:p>
            <a:pPr>
              <a:defRPr/>
            </a:pPr>
            <a:endParaRPr lang="en-US" sz="2400" dirty="0">
              <a:latin typeface="+mn-lt"/>
            </a:endParaRPr>
          </a:p>
        </p:txBody>
      </p:sp>
      <p:sp>
        <p:nvSpPr>
          <p:cNvPr id="10" name="ZoneTexte 8"/>
          <p:cNvSpPr txBox="1"/>
          <p:nvPr/>
        </p:nvSpPr>
        <p:spPr>
          <a:xfrm>
            <a:off x="899593" y="3525663"/>
            <a:ext cx="1380026" cy="400110"/>
          </a:xfrm>
          <a:prstGeom prst="rect">
            <a:avLst/>
          </a:prstGeom>
          <a:solidFill>
            <a:srgbClr val="002060">
              <a:alpha val="20000"/>
            </a:srgbClr>
          </a:solidFill>
        </p:spPr>
        <p:txBody>
          <a:bodyPr wrap="square">
            <a:spAutoFit/>
          </a:bodyPr>
          <a:lstStyle/>
          <a:p>
            <a:pPr algn="l">
              <a:buNone/>
              <a:defRPr/>
            </a:pPr>
            <a:r>
              <a:rPr lang="en-US" sz="2000" b="0" dirty="0">
                <a:latin typeface="+mn-lt"/>
              </a:rPr>
              <a:t>Sources</a:t>
            </a:r>
          </a:p>
        </p:txBody>
      </p:sp>
      <p:sp>
        <p:nvSpPr>
          <p:cNvPr id="11" name="ZoneTexte 9"/>
          <p:cNvSpPr txBox="1"/>
          <p:nvPr/>
        </p:nvSpPr>
        <p:spPr>
          <a:xfrm>
            <a:off x="6275894" y="2589559"/>
            <a:ext cx="1896506" cy="400110"/>
          </a:xfrm>
          <a:prstGeom prst="rect">
            <a:avLst/>
          </a:prstGeom>
          <a:solidFill>
            <a:srgbClr val="002060">
              <a:alpha val="20000"/>
            </a:srgbClr>
          </a:solidFill>
        </p:spPr>
        <p:txBody>
          <a:bodyPr wrap="square">
            <a:spAutoFit/>
          </a:bodyPr>
          <a:lstStyle/>
          <a:p>
            <a:pPr algn="l">
              <a:buNone/>
              <a:defRPr/>
            </a:pPr>
            <a:r>
              <a:rPr lang="en-US" sz="2000" b="0" dirty="0">
                <a:latin typeface="+mn-lt"/>
              </a:rPr>
              <a:t>Computing</a:t>
            </a:r>
          </a:p>
        </p:txBody>
      </p:sp>
      <p:pic>
        <p:nvPicPr>
          <p:cNvPr id="12" name="Image 10" descr="chirp.gif"/>
          <p:cNvPicPr>
            <a:picLocks noChangeAspect="1"/>
          </p:cNvPicPr>
          <p:nvPr/>
        </p:nvPicPr>
        <p:blipFill>
          <a:blip r:embed="rId6" cstate="print">
            <a:duotone>
              <a:prstClr val="black"/>
              <a:schemeClr val="accent4">
                <a:tint val="45000"/>
                <a:satMod val="400000"/>
              </a:schemeClr>
            </a:duotone>
          </a:blip>
          <a:srcRect l="9692" t="2864" r="7924" b="16956"/>
          <a:stretch>
            <a:fillRect/>
          </a:stretch>
        </p:blipFill>
        <p:spPr>
          <a:xfrm>
            <a:off x="971600" y="4893863"/>
            <a:ext cx="1362043" cy="1224136"/>
          </a:xfrm>
          <a:prstGeom prst="rect">
            <a:avLst/>
          </a:prstGeom>
        </p:spPr>
      </p:pic>
      <p:pic>
        <p:nvPicPr>
          <p:cNvPr id="13" name="Image 20" descr="ice-cube-logo.png"/>
          <p:cNvPicPr>
            <a:picLocks noChangeAspect="1"/>
          </p:cNvPicPr>
          <p:nvPr/>
        </p:nvPicPr>
        <p:blipFill>
          <a:blip r:embed="rId7" cstate="print"/>
          <a:srcRect r="79231"/>
          <a:stretch>
            <a:fillRect/>
          </a:stretch>
        </p:blipFill>
        <p:spPr bwMode="auto">
          <a:xfrm>
            <a:off x="6221628" y="5686251"/>
            <a:ext cx="1086676" cy="1127125"/>
          </a:xfrm>
          <a:prstGeom prst="rect">
            <a:avLst/>
          </a:prstGeom>
          <a:noFill/>
          <a:ln w="9525">
            <a:noFill/>
            <a:miter lim="800000"/>
            <a:headEnd/>
            <a:tailEnd/>
          </a:ln>
        </p:spPr>
      </p:pic>
      <p:sp>
        <p:nvSpPr>
          <p:cNvPr id="14" name="ZoneTexte 12"/>
          <p:cNvSpPr txBox="1"/>
          <p:nvPr/>
        </p:nvSpPr>
        <p:spPr>
          <a:xfrm>
            <a:off x="2766100" y="4605783"/>
            <a:ext cx="1589876" cy="400110"/>
          </a:xfrm>
          <a:prstGeom prst="rect">
            <a:avLst/>
          </a:prstGeom>
          <a:solidFill>
            <a:srgbClr val="002060">
              <a:alpha val="20000"/>
            </a:srgbClr>
          </a:solidFill>
        </p:spPr>
        <p:txBody>
          <a:bodyPr wrap="square">
            <a:spAutoFit/>
          </a:bodyPr>
          <a:lstStyle/>
          <a:p>
            <a:pPr algn="l">
              <a:buNone/>
              <a:defRPr/>
            </a:pPr>
            <a:r>
              <a:rPr lang="en-US" sz="2000" b="0" dirty="0">
                <a:latin typeface="+mn-lt"/>
              </a:rPr>
              <a:t>Astrophysics</a:t>
            </a:r>
          </a:p>
        </p:txBody>
      </p:sp>
      <p:sp>
        <p:nvSpPr>
          <p:cNvPr id="15" name="ZoneTexte 13"/>
          <p:cNvSpPr txBox="1"/>
          <p:nvPr/>
        </p:nvSpPr>
        <p:spPr>
          <a:xfrm>
            <a:off x="3347864" y="5470351"/>
            <a:ext cx="1685893" cy="707886"/>
          </a:xfrm>
          <a:prstGeom prst="rect">
            <a:avLst/>
          </a:prstGeom>
          <a:solidFill>
            <a:srgbClr val="002060">
              <a:alpha val="20000"/>
            </a:srgbClr>
          </a:solidFill>
        </p:spPr>
        <p:txBody>
          <a:bodyPr wrap="square">
            <a:spAutoFit/>
          </a:bodyPr>
          <a:lstStyle/>
          <a:p>
            <a:pPr algn="l">
              <a:buNone/>
              <a:defRPr/>
            </a:pPr>
            <a:r>
              <a:rPr lang="en-US" sz="2000" b="0" dirty="0">
                <a:latin typeface="+mn-lt"/>
              </a:rPr>
              <a:t>Fundamental Physics</a:t>
            </a:r>
          </a:p>
        </p:txBody>
      </p:sp>
      <p:sp>
        <p:nvSpPr>
          <p:cNvPr id="16" name="ZoneTexte 14"/>
          <p:cNvSpPr txBox="1"/>
          <p:nvPr/>
        </p:nvSpPr>
        <p:spPr>
          <a:xfrm>
            <a:off x="467544" y="2179143"/>
            <a:ext cx="5052267" cy="1138773"/>
          </a:xfrm>
          <a:prstGeom prst="rect">
            <a:avLst/>
          </a:prstGeom>
          <a:solidFill>
            <a:srgbClr val="002060">
              <a:alpha val="20000"/>
            </a:srgbClr>
          </a:solidFill>
        </p:spPr>
        <p:txBody>
          <a:bodyPr wrap="square">
            <a:spAutoFit/>
          </a:bodyPr>
          <a:lstStyle/>
          <a:p>
            <a:pPr algn="l">
              <a:buNone/>
              <a:defRPr/>
            </a:pPr>
            <a:r>
              <a:rPr lang="en-US" sz="2000" b="0" dirty="0">
                <a:latin typeface="+mn-lt"/>
              </a:rPr>
              <a:t>GW Detectors</a:t>
            </a:r>
          </a:p>
          <a:p>
            <a:pPr algn="l">
              <a:buNone/>
              <a:defRPr/>
            </a:pPr>
            <a:r>
              <a:rPr lang="en-US" sz="2000" b="0" dirty="0">
                <a:latin typeface="+mn-lt"/>
              </a:rPr>
              <a:t>Sensitivity / Duty cycle / </a:t>
            </a:r>
            <a:r>
              <a:rPr lang="en-US" sz="2000" b="0" dirty="0" err="1">
                <a:latin typeface="+mn-lt"/>
              </a:rPr>
              <a:t>Glitchiness</a:t>
            </a:r>
            <a:endParaRPr lang="en-US" sz="2000" b="0" dirty="0">
              <a:latin typeface="+mn-lt"/>
            </a:endParaRPr>
          </a:p>
          <a:p>
            <a:pPr algn="l">
              <a:buNone/>
              <a:defRPr/>
            </a:pPr>
            <a:r>
              <a:rPr lang="en-US" sz="2000" b="0" dirty="0">
                <a:latin typeface="+mn-lt"/>
              </a:rPr>
              <a:t>Calibration / h(t) reconstruction / Data quality</a:t>
            </a:r>
          </a:p>
        </p:txBody>
      </p:sp>
      <p:sp>
        <p:nvSpPr>
          <p:cNvPr id="17" name="ZoneTexte 15"/>
          <p:cNvSpPr txBox="1"/>
          <p:nvPr/>
        </p:nvSpPr>
        <p:spPr>
          <a:xfrm>
            <a:off x="5951859" y="1241878"/>
            <a:ext cx="2580581" cy="707886"/>
          </a:xfrm>
          <a:prstGeom prst="rect">
            <a:avLst/>
          </a:prstGeom>
          <a:solidFill>
            <a:srgbClr val="002060">
              <a:alpha val="20000"/>
            </a:srgbClr>
          </a:solidFill>
        </p:spPr>
        <p:txBody>
          <a:bodyPr wrap="square">
            <a:spAutoFit/>
          </a:bodyPr>
          <a:lstStyle/>
          <a:p>
            <a:pPr algn="l">
              <a:buNone/>
              <a:defRPr/>
            </a:pPr>
            <a:r>
              <a:rPr lang="en-US" sz="2000" b="0" dirty="0">
                <a:latin typeface="+mn-lt"/>
              </a:rPr>
              <a:t>Initial detectors upper limits legacy</a:t>
            </a:r>
          </a:p>
        </p:txBody>
      </p:sp>
      <p:grpSp>
        <p:nvGrpSpPr>
          <p:cNvPr id="18" name="Groupe 7"/>
          <p:cNvGrpSpPr>
            <a:grpSpLocks/>
          </p:cNvGrpSpPr>
          <p:nvPr/>
        </p:nvGrpSpPr>
        <p:grpSpPr bwMode="auto">
          <a:xfrm>
            <a:off x="2711666" y="3532849"/>
            <a:ext cx="2753916" cy="865187"/>
            <a:chOff x="2915816" y="1556792"/>
            <a:chExt cx="3744416" cy="1008112"/>
          </a:xfrm>
          <a:solidFill>
            <a:srgbClr val="C00000">
              <a:alpha val="10000"/>
            </a:srgbClr>
          </a:solidFill>
        </p:grpSpPr>
        <p:sp>
          <p:nvSpPr>
            <p:cNvPr id="19" name="Ellipse 5"/>
            <p:cNvSpPr>
              <a:spLocks noChangeArrowheads="1"/>
            </p:cNvSpPr>
            <p:nvPr/>
          </p:nvSpPr>
          <p:spPr bwMode="auto">
            <a:xfrm>
              <a:off x="2915816" y="1556792"/>
              <a:ext cx="3744416" cy="1008112"/>
            </a:xfrm>
            <a:prstGeom prst="ellipse">
              <a:avLst/>
            </a:prstGeom>
            <a:solidFill>
              <a:srgbClr val="C00000">
                <a:alpha val="40000"/>
              </a:srgbClr>
            </a:solidFill>
            <a:ln w="12700" algn="ctr">
              <a:noFill/>
              <a:round/>
              <a:headEnd type="none" w="sm" len="sm"/>
              <a:tailEnd type="none" w="sm" len="sm"/>
            </a:ln>
          </p:spPr>
          <p:txBody>
            <a:bodyPr/>
            <a:lstStyle/>
            <a:p>
              <a:pPr algn="l">
                <a:buNone/>
              </a:pPr>
              <a:endParaRPr lang="fr-FR" sz="2000" b="0"/>
            </a:p>
          </p:txBody>
        </p:sp>
        <p:sp>
          <p:nvSpPr>
            <p:cNvPr id="20" name="ZoneTexte 18"/>
            <p:cNvSpPr txBox="1"/>
            <p:nvPr/>
          </p:nvSpPr>
          <p:spPr>
            <a:xfrm>
              <a:off x="3057997" y="1714449"/>
              <a:ext cx="3529108" cy="609654"/>
            </a:xfrm>
            <a:prstGeom prst="rect">
              <a:avLst/>
            </a:prstGeom>
            <a:noFill/>
          </p:spPr>
          <p:txBody>
            <a:bodyPr>
              <a:spAutoFit/>
            </a:bodyPr>
            <a:lstStyle/>
            <a:p>
              <a:pPr algn="l">
                <a:buNone/>
                <a:defRPr/>
              </a:pPr>
              <a:r>
                <a:rPr lang="en-US" b="0" dirty="0">
                  <a:latin typeface="+mn-lt"/>
                </a:rPr>
                <a:t>Data Analysis</a:t>
              </a:r>
            </a:p>
          </p:txBody>
        </p:sp>
      </p:grpSp>
      <p:pic>
        <p:nvPicPr>
          <p:cNvPr id="21" name="Picture 5"/>
          <p:cNvPicPr>
            <a:picLocks noChangeAspect="1" noChangeArrowheads="1"/>
          </p:cNvPicPr>
          <p:nvPr/>
        </p:nvPicPr>
        <p:blipFill>
          <a:blip r:embed="rId8" cstate="print"/>
          <a:srcRect/>
          <a:stretch>
            <a:fillRect/>
          </a:stretch>
        </p:blipFill>
        <p:spPr bwMode="auto">
          <a:xfrm>
            <a:off x="3426593" y="958842"/>
            <a:ext cx="1968891" cy="1350962"/>
          </a:xfrm>
          <a:prstGeom prst="rect">
            <a:avLst/>
          </a:prstGeom>
          <a:noFill/>
          <a:ln w="12700">
            <a:noFill/>
            <a:miter lim="800000"/>
            <a:headEnd type="none" w="sm" len="sm"/>
            <a:tailEnd type="none" w="sm" len="sm"/>
          </a:ln>
        </p:spPr>
      </p:pic>
      <p:sp>
        <p:nvSpPr>
          <p:cNvPr id="22" name="Slide Number Placeholder 4"/>
          <p:cNvSpPr txBox="1">
            <a:spLocks/>
          </p:cNvSpPr>
          <p:nvPr/>
        </p:nvSpPr>
        <p:spPr>
          <a:xfrm flipH="1">
            <a:off x="5292080" y="6376243"/>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4</a:t>
            </a:fld>
            <a:endParaRPr lang="en-US" dirty="0">
              <a:latin typeface="+mn-lt"/>
            </a:endParaRPr>
          </a:p>
        </p:txBody>
      </p:sp>
    </p:spTree>
    <p:extLst>
      <p:ext uri="{BB962C8B-B14F-4D97-AF65-F5344CB8AC3E}">
        <p14:creationId xmlns:p14="http://schemas.microsoft.com/office/powerpoint/2010/main" val="2361718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547465"/>
            <a:ext cx="6400800" cy="649287"/>
          </a:xfrm>
        </p:spPr>
        <p:txBody>
          <a:bodyPr/>
          <a:lstStyle/>
          <a:p>
            <a:r>
              <a:rPr lang="es-ES" dirty="0" err="1" smtClean="0"/>
              <a:t>Dealing</a:t>
            </a:r>
            <a:r>
              <a:rPr lang="es-ES" dirty="0" smtClean="0"/>
              <a:t> </a:t>
            </a:r>
            <a:r>
              <a:rPr lang="es-ES" dirty="0" err="1" smtClean="0"/>
              <a:t>with</a:t>
            </a:r>
            <a:r>
              <a:rPr lang="es-ES" dirty="0" smtClean="0"/>
              <a:t> Non-</a:t>
            </a:r>
            <a:r>
              <a:rPr lang="es-ES" dirty="0" err="1" smtClean="0"/>
              <a:t>Stationary</a:t>
            </a:r>
            <a:r>
              <a:rPr lang="es-ES" dirty="0" smtClean="0"/>
              <a:t> </a:t>
            </a:r>
            <a:r>
              <a:rPr lang="es-ES" dirty="0" err="1" smtClean="0"/>
              <a:t>Noise</a:t>
            </a:r>
            <a:endParaRPr lang="es-ES" dirty="0"/>
          </a:p>
        </p:txBody>
      </p:sp>
      <p:pic>
        <p:nvPicPr>
          <p:cNvPr id="4" name="Imagen 3"/>
          <p:cNvPicPr>
            <a:picLocks noChangeAspect="1"/>
          </p:cNvPicPr>
          <p:nvPr/>
        </p:nvPicPr>
        <p:blipFill>
          <a:blip r:embed="rId2"/>
          <a:stretch>
            <a:fillRect/>
          </a:stretch>
        </p:blipFill>
        <p:spPr>
          <a:xfrm>
            <a:off x="38100" y="1081484"/>
            <a:ext cx="9055100" cy="5803900"/>
          </a:xfrm>
          <a:prstGeom prst="rect">
            <a:avLst/>
          </a:prstGeom>
        </p:spPr>
      </p:pic>
      <p:sp>
        <p:nvSpPr>
          <p:cNvPr id="5" name="Slide Number Placeholder 4"/>
          <p:cNvSpPr txBox="1">
            <a:spLocks/>
          </p:cNvSpPr>
          <p:nvPr/>
        </p:nvSpPr>
        <p:spPr>
          <a:xfrm flipH="1">
            <a:off x="7164288"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40</a:t>
            </a:fld>
            <a:endParaRPr lang="en-US" dirty="0">
              <a:latin typeface="+mn-lt"/>
            </a:endParaRPr>
          </a:p>
        </p:txBody>
      </p:sp>
    </p:spTree>
    <p:extLst>
      <p:ext uri="{BB962C8B-B14F-4D97-AF65-F5344CB8AC3E}">
        <p14:creationId xmlns:p14="http://schemas.microsoft.com/office/powerpoint/2010/main" val="17510334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547465"/>
            <a:ext cx="8712968" cy="649287"/>
          </a:xfrm>
        </p:spPr>
        <p:txBody>
          <a:bodyPr/>
          <a:lstStyle/>
          <a:p>
            <a:r>
              <a:rPr lang="es-ES" sz="2400" dirty="0" err="1" smtClean="0">
                <a:latin typeface="Arial"/>
                <a:cs typeface="Arial"/>
              </a:rPr>
              <a:t>How</a:t>
            </a:r>
            <a:r>
              <a:rPr lang="es-ES" sz="2400" dirty="0" smtClean="0">
                <a:latin typeface="Arial"/>
                <a:cs typeface="Arial"/>
              </a:rPr>
              <a:t> </a:t>
            </a:r>
            <a:r>
              <a:rPr lang="es-ES" sz="2400" dirty="0">
                <a:latin typeface="Arial"/>
                <a:cs typeface="Arial"/>
              </a:rPr>
              <a:t>do </a:t>
            </a:r>
            <a:r>
              <a:rPr lang="es-ES" sz="2400" dirty="0" err="1">
                <a:latin typeface="Arial"/>
                <a:cs typeface="Arial"/>
              </a:rPr>
              <a:t>we</a:t>
            </a:r>
            <a:r>
              <a:rPr lang="es-ES" sz="2400" dirty="0">
                <a:latin typeface="Arial"/>
                <a:cs typeface="Arial"/>
              </a:rPr>
              <a:t> </a:t>
            </a:r>
            <a:r>
              <a:rPr lang="es-ES" sz="2400" dirty="0" err="1">
                <a:latin typeface="Arial"/>
                <a:cs typeface="Arial"/>
              </a:rPr>
              <a:t>know</a:t>
            </a:r>
            <a:r>
              <a:rPr lang="es-ES" sz="2400" dirty="0">
                <a:latin typeface="Arial"/>
                <a:cs typeface="Arial"/>
              </a:rPr>
              <a:t> </a:t>
            </a:r>
            <a:r>
              <a:rPr lang="es-ES" sz="2400" dirty="0" err="1">
                <a:latin typeface="Arial"/>
                <a:cs typeface="Arial"/>
              </a:rPr>
              <a:t>whether</a:t>
            </a:r>
            <a:r>
              <a:rPr lang="es-ES" sz="2400" dirty="0">
                <a:latin typeface="Arial"/>
                <a:cs typeface="Arial"/>
              </a:rPr>
              <a:t> a </a:t>
            </a:r>
            <a:r>
              <a:rPr lang="es-ES" sz="2400" dirty="0" err="1">
                <a:latin typeface="Arial"/>
                <a:cs typeface="Arial"/>
              </a:rPr>
              <a:t>signal</a:t>
            </a:r>
            <a:r>
              <a:rPr lang="es-ES" sz="2400" dirty="0">
                <a:latin typeface="Arial"/>
                <a:cs typeface="Arial"/>
              </a:rPr>
              <a:t> in </a:t>
            </a:r>
            <a:r>
              <a:rPr lang="es-ES" sz="2400" dirty="0" err="1">
                <a:latin typeface="Arial"/>
                <a:cs typeface="Arial"/>
              </a:rPr>
              <a:t>the</a:t>
            </a:r>
            <a:r>
              <a:rPr lang="es-ES" sz="2400" dirty="0">
                <a:latin typeface="Arial"/>
                <a:cs typeface="Arial"/>
              </a:rPr>
              <a:t> data </a:t>
            </a:r>
            <a:r>
              <a:rPr lang="es-ES" sz="2400" dirty="0" err="1">
                <a:latin typeface="Arial"/>
                <a:cs typeface="Arial"/>
              </a:rPr>
              <a:t>is</a:t>
            </a:r>
            <a:r>
              <a:rPr lang="es-ES" sz="2400" dirty="0">
                <a:latin typeface="Arial"/>
                <a:cs typeface="Arial"/>
              </a:rPr>
              <a:t> a real GW? </a:t>
            </a:r>
          </a:p>
        </p:txBody>
      </p:sp>
      <p:sp>
        <p:nvSpPr>
          <p:cNvPr id="4" name="Rectángulo 3"/>
          <p:cNvSpPr/>
          <p:nvPr/>
        </p:nvSpPr>
        <p:spPr>
          <a:xfrm>
            <a:off x="251520" y="1094659"/>
            <a:ext cx="8280920" cy="1815881"/>
          </a:xfrm>
          <a:prstGeom prst="rect">
            <a:avLst/>
          </a:prstGeom>
        </p:spPr>
        <p:txBody>
          <a:bodyPr wrap="square">
            <a:spAutoFit/>
          </a:bodyPr>
          <a:lstStyle/>
          <a:p>
            <a:pPr algn="l">
              <a:buNone/>
            </a:pPr>
            <a:r>
              <a:rPr lang="es-ES" sz="1600" b="0" dirty="0" err="1" smtClean="0">
                <a:latin typeface="Arial"/>
                <a:cs typeface="Arial"/>
              </a:rPr>
              <a:t>Available</a:t>
            </a:r>
            <a:r>
              <a:rPr lang="es-ES" sz="1600" b="0" dirty="0" smtClean="0">
                <a:latin typeface="Arial"/>
                <a:cs typeface="Arial"/>
              </a:rPr>
              <a:t> </a:t>
            </a:r>
            <a:r>
              <a:rPr lang="es-ES" sz="1600" b="0" dirty="0" err="1">
                <a:latin typeface="Arial"/>
                <a:cs typeface="Arial"/>
              </a:rPr>
              <a:t>tools</a:t>
            </a:r>
            <a:r>
              <a:rPr lang="es-ES" sz="1600" b="0" dirty="0" smtClean="0">
                <a:latin typeface="Arial"/>
                <a:cs typeface="Arial"/>
              </a:rPr>
              <a:t>:</a:t>
            </a:r>
          </a:p>
          <a:p>
            <a:pPr marL="742950" lvl="1" indent="-285750" algn="l"/>
            <a:r>
              <a:rPr lang="es-ES" sz="1600" b="0" dirty="0" err="1">
                <a:solidFill>
                  <a:schemeClr val="tx1"/>
                </a:solidFill>
                <a:latin typeface="Arial"/>
                <a:cs typeface="Arial"/>
              </a:rPr>
              <a:t>Consistency</a:t>
            </a:r>
            <a:r>
              <a:rPr lang="es-ES" sz="1600" b="0" dirty="0">
                <a:solidFill>
                  <a:schemeClr val="tx1"/>
                </a:solidFill>
                <a:latin typeface="Arial"/>
                <a:cs typeface="Arial"/>
              </a:rPr>
              <a:t> of </a:t>
            </a:r>
            <a:r>
              <a:rPr lang="es-ES" sz="1600" b="0" dirty="0" err="1">
                <a:solidFill>
                  <a:schemeClr val="tx1"/>
                </a:solidFill>
                <a:latin typeface="Arial"/>
                <a:cs typeface="Arial"/>
              </a:rPr>
              <a:t>the</a:t>
            </a:r>
            <a:r>
              <a:rPr lang="es-ES" sz="1600" b="0" dirty="0">
                <a:solidFill>
                  <a:schemeClr val="tx1"/>
                </a:solidFill>
                <a:latin typeface="Arial"/>
                <a:cs typeface="Arial"/>
              </a:rPr>
              <a:t> </a:t>
            </a:r>
            <a:r>
              <a:rPr lang="es-ES" sz="1600" b="0" dirty="0" err="1">
                <a:solidFill>
                  <a:schemeClr val="tx1"/>
                </a:solidFill>
                <a:latin typeface="Arial"/>
                <a:cs typeface="Arial"/>
              </a:rPr>
              <a:t>signal</a:t>
            </a:r>
            <a:r>
              <a:rPr lang="es-ES" sz="1600" b="0" dirty="0">
                <a:solidFill>
                  <a:schemeClr val="tx1"/>
                </a:solidFill>
                <a:latin typeface="Arial"/>
                <a:cs typeface="Arial"/>
              </a:rPr>
              <a:t> </a:t>
            </a:r>
            <a:r>
              <a:rPr lang="es-ES" sz="1600" b="0" dirty="0" err="1">
                <a:solidFill>
                  <a:schemeClr val="tx1"/>
                </a:solidFill>
                <a:latin typeface="Arial"/>
                <a:cs typeface="Arial"/>
              </a:rPr>
              <a:t>with</a:t>
            </a:r>
            <a:r>
              <a:rPr lang="es-ES" sz="1600" b="0" dirty="0">
                <a:solidFill>
                  <a:schemeClr val="tx1"/>
                </a:solidFill>
                <a:latin typeface="Arial"/>
                <a:cs typeface="Arial"/>
              </a:rPr>
              <a:t> a </a:t>
            </a:r>
            <a:r>
              <a:rPr lang="es-ES" sz="1600" b="0" dirty="0" err="1">
                <a:solidFill>
                  <a:schemeClr val="tx1"/>
                </a:solidFill>
                <a:latin typeface="Arial"/>
                <a:cs typeface="Arial"/>
              </a:rPr>
              <a:t>source</a:t>
            </a:r>
            <a:r>
              <a:rPr lang="es-ES" sz="1600" b="0" dirty="0">
                <a:solidFill>
                  <a:schemeClr val="tx1"/>
                </a:solidFill>
                <a:latin typeface="Arial"/>
                <a:cs typeface="Arial"/>
              </a:rPr>
              <a:t> </a:t>
            </a:r>
            <a:r>
              <a:rPr lang="es-ES" sz="1600" b="0" dirty="0" err="1">
                <a:solidFill>
                  <a:schemeClr val="tx1"/>
                </a:solidFill>
                <a:latin typeface="Arial"/>
                <a:cs typeface="Arial"/>
              </a:rPr>
              <a:t>model</a:t>
            </a:r>
            <a:r>
              <a:rPr lang="es-ES" sz="1600" b="0" dirty="0">
                <a:solidFill>
                  <a:schemeClr val="tx1"/>
                </a:solidFill>
                <a:latin typeface="Arial"/>
                <a:cs typeface="Arial"/>
              </a:rPr>
              <a:t> (</a:t>
            </a:r>
            <a:r>
              <a:rPr lang="es-ES" sz="1600" b="0" dirty="0" err="1">
                <a:solidFill>
                  <a:schemeClr val="tx1"/>
                </a:solidFill>
                <a:latin typeface="Arial"/>
                <a:cs typeface="Arial"/>
              </a:rPr>
              <a:t>if</a:t>
            </a:r>
            <a:r>
              <a:rPr lang="es-ES" sz="1600" b="0" dirty="0">
                <a:solidFill>
                  <a:schemeClr val="tx1"/>
                </a:solidFill>
                <a:latin typeface="Arial"/>
                <a:cs typeface="Arial"/>
              </a:rPr>
              <a:t> </a:t>
            </a:r>
            <a:r>
              <a:rPr lang="es-ES" sz="1600" b="0" dirty="0" err="1">
                <a:solidFill>
                  <a:schemeClr val="tx1"/>
                </a:solidFill>
                <a:latin typeface="Arial"/>
                <a:cs typeface="Arial"/>
              </a:rPr>
              <a:t>there</a:t>
            </a:r>
            <a:r>
              <a:rPr lang="es-ES" sz="1600" b="0" dirty="0">
                <a:solidFill>
                  <a:schemeClr val="tx1"/>
                </a:solidFill>
                <a:latin typeface="Arial"/>
                <a:cs typeface="Arial"/>
              </a:rPr>
              <a:t> </a:t>
            </a:r>
            <a:r>
              <a:rPr lang="es-ES" sz="1600" b="0" dirty="0" err="1">
                <a:solidFill>
                  <a:schemeClr val="tx1"/>
                </a:solidFill>
                <a:latin typeface="Arial"/>
                <a:cs typeface="Arial"/>
              </a:rPr>
              <a:t>is</a:t>
            </a:r>
            <a:r>
              <a:rPr lang="es-ES" sz="1600" b="0" dirty="0">
                <a:solidFill>
                  <a:schemeClr val="tx1"/>
                </a:solidFill>
                <a:latin typeface="Arial"/>
                <a:cs typeface="Arial"/>
              </a:rPr>
              <a:t> a </a:t>
            </a:r>
            <a:r>
              <a:rPr lang="es-ES" sz="1600" b="0" dirty="0" err="1">
                <a:solidFill>
                  <a:schemeClr val="tx1"/>
                </a:solidFill>
                <a:latin typeface="Arial"/>
                <a:cs typeface="Arial"/>
              </a:rPr>
              <a:t>model</a:t>
            </a:r>
            <a:r>
              <a:rPr lang="es-ES" sz="1600" b="0" dirty="0">
                <a:solidFill>
                  <a:schemeClr val="tx1"/>
                </a:solidFill>
                <a:latin typeface="Arial"/>
                <a:cs typeface="Arial"/>
              </a:rPr>
              <a:t>) </a:t>
            </a:r>
          </a:p>
          <a:p>
            <a:pPr marL="742950" lvl="1" indent="-285750" algn="l"/>
            <a:r>
              <a:rPr lang="es-ES" sz="1600" b="0" dirty="0" err="1">
                <a:solidFill>
                  <a:schemeClr val="tx1"/>
                </a:solidFill>
                <a:latin typeface="Arial"/>
                <a:cs typeface="Arial"/>
              </a:rPr>
              <a:t>Coincidence</a:t>
            </a:r>
            <a:r>
              <a:rPr lang="es-ES" sz="1600" b="0" dirty="0">
                <a:solidFill>
                  <a:schemeClr val="tx1"/>
                </a:solidFill>
                <a:latin typeface="Arial"/>
                <a:cs typeface="Arial"/>
              </a:rPr>
              <a:t> / </a:t>
            </a:r>
            <a:r>
              <a:rPr lang="es-ES" sz="1600" b="0" dirty="0" err="1">
                <a:solidFill>
                  <a:schemeClr val="tx1"/>
                </a:solidFill>
                <a:latin typeface="Arial"/>
                <a:cs typeface="Arial"/>
              </a:rPr>
              <a:t>consistency</a:t>
            </a:r>
            <a:r>
              <a:rPr lang="es-ES" sz="1600" b="0" dirty="0">
                <a:solidFill>
                  <a:schemeClr val="tx1"/>
                </a:solidFill>
                <a:latin typeface="Arial"/>
                <a:cs typeface="Arial"/>
              </a:rPr>
              <a:t> of </a:t>
            </a:r>
            <a:r>
              <a:rPr lang="es-ES" sz="1600" b="0" dirty="0" err="1">
                <a:solidFill>
                  <a:schemeClr val="tx1"/>
                </a:solidFill>
                <a:latin typeface="Arial"/>
                <a:cs typeface="Arial"/>
              </a:rPr>
              <a:t>signals</a:t>
            </a:r>
            <a:r>
              <a:rPr lang="es-ES" sz="1600" b="0" dirty="0">
                <a:solidFill>
                  <a:schemeClr val="tx1"/>
                </a:solidFill>
                <a:latin typeface="Arial"/>
                <a:cs typeface="Arial"/>
              </a:rPr>
              <a:t> in </a:t>
            </a:r>
            <a:r>
              <a:rPr lang="es-ES" sz="1600" b="0" dirty="0" err="1">
                <a:solidFill>
                  <a:schemeClr val="tx1"/>
                </a:solidFill>
                <a:latin typeface="Arial"/>
                <a:cs typeface="Arial"/>
              </a:rPr>
              <a:t>multiple</a:t>
            </a:r>
            <a:r>
              <a:rPr lang="es-ES" sz="1600" b="0" dirty="0">
                <a:solidFill>
                  <a:schemeClr val="tx1"/>
                </a:solidFill>
                <a:latin typeface="Arial"/>
                <a:cs typeface="Arial"/>
              </a:rPr>
              <a:t> GW </a:t>
            </a:r>
            <a:r>
              <a:rPr lang="es-ES" sz="1600" b="0" dirty="0" err="1">
                <a:solidFill>
                  <a:schemeClr val="tx1"/>
                </a:solidFill>
                <a:latin typeface="Arial"/>
                <a:cs typeface="Arial"/>
              </a:rPr>
              <a:t>detectors</a:t>
            </a:r>
            <a:r>
              <a:rPr lang="es-ES" sz="1600" b="0" dirty="0">
                <a:solidFill>
                  <a:schemeClr val="tx1"/>
                </a:solidFill>
                <a:latin typeface="Arial"/>
                <a:cs typeface="Arial"/>
              </a:rPr>
              <a:t> </a:t>
            </a:r>
          </a:p>
          <a:p>
            <a:pPr marL="742950" lvl="1" indent="-285750" algn="l"/>
            <a:r>
              <a:rPr lang="es-ES" sz="1600" b="0" dirty="0" err="1">
                <a:solidFill>
                  <a:schemeClr val="tx1"/>
                </a:solidFill>
                <a:latin typeface="Arial"/>
                <a:cs typeface="Arial"/>
              </a:rPr>
              <a:t>Absence</a:t>
            </a:r>
            <a:r>
              <a:rPr lang="es-ES" sz="1600" b="0" dirty="0">
                <a:solidFill>
                  <a:schemeClr val="tx1"/>
                </a:solidFill>
                <a:latin typeface="Arial"/>
                <a:cs typeface="Arial"/>
              </a:rPr>
              <a:t> of instrumental </a:t>
            </a:r>
            <a:r>
              <a:rPr lang="es-ES" sz="1600" b="0" dirty="0" err="1">
                <a:solidFill>
                  <a:schemeClr val="tx1"/>
                </a:solidFill>
                <a:latin typeface="Arial"/>
                <a:cs typeface="Arial"/>
              </a:rPr>
              <a:t>problems</a:t>
            </a:r>
            <a:r>
              <a:rPr lang="es-ES" sz="1600" b="0" dirty="0">
                <a:solidFill>
                  <a:schemeClr val="tx1"/>
                </a:solidFill>
                <a:latin typeface="Arial"/>
                <a:cs typeface="Arial"/>
              </a:rPr>
              <a:t> at </a:t>
            </a:r>
            <a:r>
              <a:rPr lang="es-ES" sz="1600" b="0" dirty="0" err="1">
                <a:solidFill>
                  <a:schemeClr val="tx1"/>
                </a:solidFill>
                <a:latin typeface="Arial"/>
                <a:cs typeface="Arial"/>
              </a:rPr>
              <a:t>the</a:t>
            </a:r>
            <a:r>
              <a:rPr lang="es-ES" sz="1600" b="0" dirty="0">
                <a:solidFill>
                  <a:schemeClr val="tx1"/>
                </a:solidFill>
                <a:latin typeface="Arial"/>
                <a:cs typeface="Arial"/>
              </a:rPr>
              <a:t> time of </a:t>
            </a:r>
            <a:r>
              <a:rPr lang="es-ES" sz="1600" b="0" dirty="0" err="1">
                <a:solidFill>
                  <a:schemeClr val="tx1"/>
                </a:solidFill>
                <a:latin typeface="Arial"/>
                <a:cs typeface="Arial"/>
              </a:rPr>
              <a:t>the</a:t>
            </a:r>
            <a:r>
              <a:rPr lang="es-ES" sz="1600" b="0" dirty="0">
                <a:solidFill>
                  <a:schemeClr val="tx1"/>
                </a:solidFill>
                <a:latin typeface="Arial"/>
                <a:cs typeface="Arial"/>
              </a:rPr>
              <a:t> </a:t>
            </a:r>
            <a:r>
              <a:rPr lang="es-ES" sz="1600" b="0" dirty="0" err="1">
                <a:solidFill>
                  <a:schemeClr val="tx1"/>
                </a:solidFill>
                <a:latin typeface="Arial"/>
                <a:cs typeface="Arial"/>
              </a:rPr>
              <a:t>signal</a:t>
            </a:r>
            <a:r>
              <a:rPr lang="es-ES" sz="1600" b="0" dirty="0">
                <a:solidFill>
                  <a:schemeClr val="tx1"/>
                </a:solidFill>
                <a:latin typeface="Arial"/>
                <a:cs typeface="Arial"/>
              </a:rPr>
              <a:t> </a:t>
            </a:r>
          </a:p>
          <a:p>
            <a:pPr marL="742950" lvl="1" indent="-285750" algn="l"/>
            <a:r>
              <a:rPr lang="es-ES" sz="1600" b="0" dirty="0" err="1">
                <a:solidFill>
                  <a:schemeClr val="tx1"/>
                </a:solidFill>
                <a:latin typeface="Arial"/>
                <a:cs typeface="Arial"/>
              </a:rPr>
              <a:t>Validation</a:t>
            </a:r>
            <a:r>
              <a:rPr lang="es-ES" sz="1600" b="0" dirty="0">
                <a:solidFill>
                  <a:schemeClr val="tx1"/>
                </a:solidFill>
                <a:latin typeface="Arial"/>
                <a:cs typeface="Arial"/>
              </a:rPr>
              <a:t> of </a:t>
            </a:r>
            <a:r>
              <a:rPr lang="es-ES" sz="1600" b="0" dirty="0" err="1">
                <a:solidFill>
                  <a:schemeClr val="tx1"/>
                </a:solidFill>
                <a:latin typeface="Arial"/>
                <a:cs typeface="Arial"/>
              </a:rPr>
              <a:t>instrument</a:t>
            </a:r>
            <a:r>
              <a:rPr lang="es-ES" sz="1600" b="0" dirty="0">
                <a:solidFill>
                  <a:schemeClr val="tx1"/>
                </a:solidFill>
                <a:latin typeface="Arial"/>
                <a:cs typeface="Arial"/>
              </a:rPr>
              <a:t> response and data </a:t>
            </a:r>
            <a:r>
              <a:rPr lang="es-ES" sz="1600" b="0" dirty="0" err="1">
                <a:solidFill>
                  <a:schemeClr val="tx1"/>
                </a:solidFill>
                <a:latin typeface="Arial"/>
                <a:cs typeface="Arial"/>
              </a:rPr>
              <a:t>analysis</a:t>
            </a:r>
            <a:r>
              <a:rPr lang="es-ES" sz="1600" b="0" dirty="0">
                <a:solidFill>
                  <a:schemeClr val="tx1"/>
                </a:solidFill>
                <a:latin typeface="Arial"/>
                <a:cs typeface="Arial"/>
              </a:rPr>
              <a:t> software </a:t>
            </a:r>
          </a:p>
          <a:p>
            <a:pPr marL="742950" lvl="1" indent="-285750" algn="l"/>
            <a:r>
              <a:rPr lang="es-ES" sz="1600" b="0" dirty="0" err="1">
                <a:solidFill>
                  <a:schemeClr val="tx1"/>
                </a:solidFill>
                <a:latin typeface="Arial"/>
                <a:cs typeface="Arial"/>
              </a:rPr>
              <a:t>Association</a:t>
            </a:r>
            <a:r>
              <a:rPr lang="es-ES" sz="1600" b="0" dirty="0">
                <a:solidFill>
                  <a:schemeClr val="tx1"/>
                </a:solidFill>
                <a:latin typeface="Arial"/>
                <a:cs typeface="Arial"/>
              </a:rPr>
              <a:t> </a:t>
            </a:r>
            <a:r>
              <a:rPr lang="es-ES" sz="1600" b="0" dirty="0" err="1">
                <a:solidFill>
                  <a:schemeClr val="tx1"/>
                </a:solidFill>
                <a:latin typeface="Arial"/>
                <a:cs typeface="Arial"/>
              </a:rPr>
              <a:t>with</a:t>
            </a:r>
            <a:r>
              <a:rPr lang="es-ES" sz="1600" b="0" dirty="0">
                <a:solidFill>
                  <a:schemeClr val="tx1"/>
                </a:solidFill>
                <a:latin typeface="Arial"/>
                <a:cs typeface="Arial"/>
              </a:rPr>
              <a:t> a </a:t>
            </a:r>
            <a:r>
              <a:rPr lang="es-ES" sz="1600" b="0" dirty="0" err="1">
                <a:solidFill>
                  <a:schemeClr val="tx1"/>
                </a:solidFill>
                <a:latin typeface="Arial"/>
                <a:cs typeface="Arial"/>
              </a:rPr>
              <a:t>known</a:t>
            </a:r>
            <a:r>
              <a:rPr lang="es-ES" sz="1600" b="0" dirty="0">
                <a:solidFill>
                  <a:schemeClr val="tx1"/>
                </a:solidFill>
                <a:latin typeface="Arial"/>
                <a:cs typeface="Arial"/>
              </a:rPr>
              <a:t> </a:t>
            </a:r>
            <a:r>
              <a:rPr lang="es-ES" sz="1600" b="0" dirty="0" err="1">
                <a:solidFill>
                  <a:schemeClr val="tx1"/>
                </a:solidFill>
                <a:latin typeface="Arial"/>
                <a:cs typeface="Arial"/>
              </a:rPr>
              <a:t>astrophysical</a:t>
            </a:r>
            <a:r>
              <a:rPr lang="es-ES" sz="1600" b="0" dirty="0">
                <a:solidFill>
                  <a:schemeClr val="tx1"/>
                </a:solidFill>
                <a:latin typeface="Arial"/>
                <a:cs typeface="Arial"/>
              </a:rPr>
              <a:t> </a:t>
            </a:r>
            <a:r>
              <a:rPr lang="es-ES" sz="1600" b="0" dirty="0" err="1">
                <a:solidFill>
                  <a:schemeClr val="tx1"/>
                </a:solidFill>
                <a:latin typeface="Arial"/>
                <a:cs typeface="Arial"/>
              </a:rPr>
              <a:t>object</a:t>
            </a:r>
            <a:r>
              <a:rPr lang="es-ES" sz="1600" b="0" dirty="0">
                <a:solidFill>
                  <a:schemeClr val="tx1"/>
                </a:solidFill>
                <a:latin typeface="Arial"/>
                <a:cs typeface="Arial"/>
              </a:rPr>
              <a:t> / </a:t>
            </a:r>
            <a:r>
              <a:rPr lang="es-ES" sz="1600" b="0" dirty="0" err="1">
                <a:solidFill>
                  <a:schemeClr val="tx1"/>
                </a:solidFill>
                <a:latin typeface="Arial"/>
                <a:cs typeface="Arial"/>
              </a:rPr>
              <a:t>event</a:t>
            </a:r>
            <a:r>
              <a:rPr lang="es-ES" sz="1600" b="0" dirty="0">
                <a:solidFill>
                  <a:schemeClr val="tx1"/>
                </a:solidFill>
                <a:latin typeface="Arial"/>
                <a:cs typeface="Arial"/>
              </a:rPr>
              <a:t> </a:t>
            </a:r>
          </a:p>
        </p:txBody>
      </p:sp>
      <p:sp>
        <p:nvSpPr>
          <p:cNvPr id="5" name="Rectángulo 4"/>
          <p:cNvSpPr/>
          <p:nvPr/>
        </p:nvSpPr>
        <p:spPr>
          <a:xfrm>
            <a:off x="323528" y="3068960"/>
            <a:ext cx="8496944" cy="3354764"/>
          </a:xfrm>
          <a:prstGeom prst="rect">
            <a:avLst/>
          </a:prstGeom>
        </p:spPr>
        <p:txBody>
          <a:bodyPr wrap="square">
            <a:spAutoFit/>
          </a:bodyPr>
          <a:lstStyle/>
          <a:p>
            <a:pPr algn="l">
              <a:buNone/>
            </a:pPr>
            <a:r>
              <a:rPr lang="es-ES" sz="1600" b="0" dirty="0" err="1" smtClean="0">
                <a:solidFill>
                  <a:srgbClr val="FF0000"/>
                </a:solidFill>
                <a:latin typeface="Arial"/>
                <a:cs typeface="Arial"/>
              </a:rPr>
              <a:t>Consistency</a:t>
            </a:r>
            <a:r>
              <a:rPr lang="es-ES" sz="1600" b="0" dirty="0" smtClean="0">
                <a:solidFill>
                  <a:srgbClr val="FF0000"/>
                </a:solidFill>
                <a:latin typeface="Arial"/>
                <a:cs typeface="Arial"/>
              </a:rPr>
              <a:t> </a:t>
            </a:r>
            <a:r>
              <a:rPr lang="es-ES" sz="1600" b="0" dirty="0" err="1">
                <a:solidFill>
                  <a:srgbClr val="FF0000"/>
                </a:solidFill>
                <a:latin typeface="Arial"/>
                <a:cs typeface="Arial"/>
              </a:rPr>
              <a:t>with</a:t>
            </a:r>
            <a:r>
              <a:rPr lang="es-ES" sz="1600" b="0" dirty="0">
                <a:solidFill>
                  <a:srgbClr val="FF0000"/>
                </a:solidFill>
                <a:latin typeface="Arial"/>
                <a:cs typeface="Arial"/>
              </a:rPr>
              <a:t> </a:t>
            </a:r>
            <a:r>
              <a:rPr lang="es-ES" sz="1600" b="0" dirty="0" err="1">
                <a:solidFill>
                  <a:srgbClr val="FF0000"/>
                </a:solidFill>
                <a:latin typeface="Arial"/>
                <a:cs typeface="Arial"/>
              </a:rPr>
              <a:t>Source</a:t>
            </a:r>
            <a:r>
              <a:rPr lang="es-ES" sz="1600" b="0" dirty="0">
                <a:solidFill>
                  <a:srgbClr val="FF0000"/>
                </a:solidFill>
                <a:latin typeface="Arial"/>
                <a:cs typeface="Arial"/>
              </a:rPr>
              <a:t> </a:t>
            </a:r>
            <a:r>
              <a:rPr lang="es-ES" sz="1600" b="0" dirty="0" err="1">
                <a:solidFill>
                  <a:srgbClr val="FF0000"/>
                </a:solidFill>
                <a:latin typeface="Arial"/>
                <a:cs typeface="Arial"/>
              </a:rPr>
              <a:t>Model</a:t>
            </a:r>
            <a:r>
              <a:rPr lang="es-ES" sz="1600" b="0" dirty="0">
                <a:solidFill>
                  <a:srgbClr val="FF0000"/>
                </a:solidFill>
                <a:latin typeface="Arial"/>
                <a:cs typeface="Arial"/>
              </a:rPr>
              <a:t>? </a:t>
            </a:r>
            <a:endParaRPr lang="es-ES" sz="1600" b="0" dirty="0" smtClean="0">
              <a:solidFill>
                <a:srgbClr val="FF0000"/>
              </a:solidFill>
              <a:latin typeface="Arial"/>
              <a:cs typeface="Arial"/>
            </a:endParaRPr>
          </a:p>
          <a:p>
            <a:pPr marL="800100" lvl="1" indent="-342900" algn="l"/>
            <a:r>
              <a:rPr lang="es-ES" sz="1600" b="0" dirty="0" err="1">
                <a:latin typeface="Arial"/>
                <a:cs typeface="Arial"/>
              </a:rPr>
              <a:t>Inspiral</a:t>
            </a:r>
            <a:r>
              <a:rPr lang="es-ES" sz="1600" b="0" dirty="0">
                <a:latin typeface="Arial"/>
                <a:cs typeface="Arial"/>
              </a:rPr>
              <a:t>: </a:t>
            </a:r>
            <a:r>
              <a:rPr lang="es-ES" sz="1600" b="0" dirty="0" smtClean="0">
                <a:latin typeface="Arial"/>
                <a:cs typeface="Arial"/>
              </a:rPr>
              <a:t>(</a:t>
            </a:r>
            <a:r>
              <a:rPr lang="es-ES" sz="1600" b="0" dirty="0" err="1">
                <a:latin typeface="Arial"/>
                <a:cs typeface="Arial"/>
              </a:rPr>
              <a:t>Matched</a:t>
            </a:r>
            <a:r>
              <a:rPr lang="es-ES" sz="1600" b="0" dirty="0">
                <a:latin typeface="Arial"/>
                <a:cs typeface="Arial"/>
              </a:rPr>
              <a:t> </a:t>
            </a:r>
            <a:r>
              <a:rPr lang="es-ES" sz="1600" b="0" dirty="0" err="1">
                <a:latin typeface="Arial"/>
                <a:cs typeface="Arial"/>
              </a:rPr>
              <a:t>filter</a:t>
            </a:r>
            <a:r>
              <a:rPr lang="es-ES" sz="1600" b="0" dirty="0">
                <a:latin typeface="Arial"/>
                <a:cs typeface="Arial"/>
              </a:rPr>
              <a:t> </a:t>
            </a:r>
            <a:r>
              <a:rPr lang="es-ES" sz="1600" b="0" dirty="0" err="1">
                <a:latin typeface="Arial"/>
                <a:cs typeface="Arial"/>
              </a:rPr>
              <a:t>already</a:t>
            </a:r>
            <a:r>
              <a:rPr lang="es-ES" sz="1600" b="0" dirty="0">
                <a:latin typeface="Arial"/>
                <a:cs typeface="Arial"/>
              </a:rPr>
              <a:t> </a:t>
            </a:r>
            <a:r>
              <a:rPr lang="es-ES" sz="1600" b="0" dirty="0" err="1">
                <a:latin typeface="Arial"/>
                <a:cs typeface="Arial"/>
              </a:rPr>
              <a:t>supposes</a:t>
            </a:r>
            <a:r>
              <a:rPr lang="es-ES" sz="1600" b="0" dirty="0">
                <a:latin typeface="Arial"/>
                <a:cs typeface="Arial"/>
              </a:rPr>
              <a:t> a </a:t>
            </a:r>
            <a:r>
              <a:rPr lang="es-ES" sz="1600" b="0" dirty="0" err="1">
                <a:latin typeface="Arial"/>
                <a:cs typeface="Arial"/>
              </a:rPr>
              <a:t>source</a:t>
            </a:r>
            <a:r>
              <a:rPr lang="es-ES" sz="1600" b="0" dirty="0">
                <a:latin typeface="Arial"/>
                <a:cs typeface="Arial"/>
              </a:rPr>
              <a:t> </a:t>
            </a:r>
            <a:r>
              <a:rPr lang="es-ES" sz="1600" b="0" dirty="0" err="1">
                <a:latin typeface="Arial"/>
                <a:cs typeface="Arial"/>
              </a:rPr>
              <a:t>model</a:t>
            </a:r>
            <a:r>
              <a:rPr lang="es-ES" sz="1600" b="0" dirty="0" smtClean="0">
                <a:latin typeface="Arial"/>
                <a:cs typeface="Arial"/>
              </a:rPr>
              <a:t>)</a:t>
            </a:r>
          </a:p>
          <a:p>
            <a:pPr marL="1257300" lvl="2" indent="-342900" algn="l">
              <a:buFont typeface="Lucida Grande"/>
              <a:buChar char="-"/>
            </a:pPr>
            <a:r>
              <a:rPr lang="es-ES" sz="1600" b="0" dirty="0" smtClean="0">
                <a:latin typeface="Arial"/>
                <a:cs typeface="Arial"/>
              </a:rPr>
              <a:t>Chi</a:t>
            </a:r>
            <a:r>
              <a:rPr lang="es-ES" sz="1600" b="0" dirty="0">
                <a:latin typeface="Arial"/>
                <a:cs typeface="Arial"/>
              </a:rPr>
              <a:t>-</a:t>
            </a:r>
            <a:r>
              <a:rPr lang="es-ES" sz="1600" b="0" dirty="0" err="1">
                <a:latin typeface="Arial"/>
                <a:cs typeface="Arial"/>
              </a:rPr>
              <a:t>squared</a:t>
            </a:r>
            <a:r>
              <a:rPr lang="es-ES" sz="1600" b="0" dirty="0">
                <a:latin typeface="Arial"/>
                <a:cs typeface="Arial"/>
              </a:rPr>
              <a:t> </a:t>
            </a:r>
            <a:r>
              <a:rPr lang="es-ES" sz="1600" b="0" dirty="0" smtClean="0">
                <a:latin typeface="Arial"/>
                <a:cs typeface="Arial"/>
              </a:rPr>
              <a:t>test</a:t>
            </a:r>
          </a:p>
          <a:p>
            <a:pPr marL="1257300" lvl="2" indent="-342900" algn="l">
              <a:buFont typeface="Lucida Grande"/>
              <a:buChar char="-"/>
            </a:pPr>
            <a:r>
              <a:rPr lang="es-ES" sz="1600" b="0" dirty="0" err="1" smtClean="0">
                <a:latin typeface="Arial"/>
                <a:cs typeface="Arial"/>
              </a:rPr>
              <a:t>Sanity</a:t>
            </a:r>
            <a:r>
              <a:rPr lang="es-ES" sz="1600" b="0" dirty="0" smtClean="0">
                <a:latin typeface="Arial"/>
                <a:cs typeface="Arial"/>
              </a:rPr>
              <a:t> </a:t>
            </a:r>
            <a:r>
              <a:rPr lang="es-ES" sz="1600" b="0" dirty="0">
                <a:latin typeface="Arial"/>
                <a:cs typeface="Arial"/>
              </a:rPr>
              <a:t>of </a:t>
            </a:r>
            <a:r>
              <a:rPr lang="es-ES" sz="1600" b="0" dirty="0" err="1">
                <a:latin typeface="Arial"/>
                <a:cs typeface="Arial"/>
              </a:rPr>
              <a:t>filter</a:t>
            </a:r>
            <a:r>
              <a:rPr lang="es-ES" sz="1600" b="0" dirty="0">
                <a:latin typeface="Arial"/>
                <a:cs typeface="Arial"/>
              </a:rPr>
              <a:t> output and/</a:t>
            </a:r>
            <a:r>
              <a:rPr lang="es-ES" sz="1600" b="0" dirty="0" err="1">
                <a:latin typeface="Arial"/>
                <a:cs typeface="Arial"/>
              </a:rPr>
              <a:t>or</a:t>
            </a:r>
            <a:r>
              <a:rPr lang="es-ES" sz="1600" b="0" dirty="0">
                <a:latin typeface="Arial"/>
                <a:cs typeface="Arial"/>
              </a:rPr>
              <a:t> </a:t>
            </a:r>
            <a:r>
              <a:rPr lang="es-ES" sz="1600" b="0" dirty="0" err="1">
                <a:latin typeface="Arial"/>
                <a:cs typeface="Arial"/>
              </a:rPr>
              <a:t>chi-squared</a:t>
            </a:r>
            <a:r>
              <a:rPr lang="es-ES" sz="1600" b="0" dirty="0">
                <a:latin typeface="Arial"/>
                <a:cs typeface="Arial"/>
              </a:rPr>
              <a:t> time </a:t>
            </a:r>
            <a:r>
              <a:rPr lang="es-ES" sz="1600" b="0" dirty="0" smtClean="0">
                <a:latin typeface="Arial"/>
                <a:cs typeface="Arial"/>
              </a:rPr>
              <a:t>series</a:t>
            </a:r>
            <a:endParaRPr lang="es-ES" sz="1600" b="0" dirty="0">
              <a:latin typeface="Arial"/>
              <a:cs typeface="Arial"/>
            </a:endParaRPr>
          </a:p>
          <a:p>
            <a:pPr marL="800100" lvl="1" indent="-342900" algn="l"/>
            <a:r>
              <a:rPr lang="es-ES" sz="1600" b="0" dirty="0">
                <a:latin typeface="Arial"/>
                <a:cs typeface="Arial"/>
              </a:rPr>
              <a:t>Cont.-wave: </a:t>
            </a:r>
            <a:endParaRPr lang="es-ES" sz="1600" b="0" dirty="0" smtClean="0">
              <a:latin typeface="Arial"/>
              <a:cs typeface="Arial"/>
            </a:endParaRPr>
          </a:p>
          <a:p>
            <a:pPr marL="1257300" lvl="2" indent="-342900" algn="l">
              <a:buFont typeface="Lucida Grande"/>
              <a:buChar char="-"/>
            </a:pPr>
            <a:r>
              <a:rPr lang="es-ES" sz="1600" b="0" dirty="0" err="1" smtClean="0">
                <a:latin typeface="Arial"/>
                <a:cs typeface="Arial"/>
              </a:rPr>
              <a:t>Does</a:t>
            </a:r>
            <a:r>
              <a:rPr lang="es-ES" sz="1600" b="0" dirty="0" smtClean="0">
                <a:latin typeface="Arial"/>
                <a:cs typeface="Arial"/>
              </a:rPr>
              <a:t> </a:t>
            </a:r>
            <a:r>
              <a:rPr lang="es-ES" sz="1600" b="0" dirty="0" err="1">
                <a:latin typeface="Arial"/>
                <a:cs typeface="Arial"/>
              </a:rPr>
              <a:t>it</a:t>
            </a:r>
            <a:r>
              <a:rPr lang="es-ES" sz="1600" b="0" dirty="0">
                <a:latin typeface="Arial"/>
                <a:cs typeface="Arial"/>
              </a:rPr>
              <a:t> show </a:t>
            </a:r>
            <a:r>
              <a:rPr lang="es-ES" sz="1600" b="0" dirty="0" err="1">
                <a:latin typeface="Arial"/>
                <a:cs typeface="Arial"/>
              </a:rPr>
              <a:t>the</a:t>
            </a:r>
            <a:r>
              <a:rPr lang="es-ES" sz="1600" b="0" dirty="0">
                <a:latin typeface="Arial"/>
                <a:cs typeface="Arial"/>
              </a:rPr>
              <a:t> </a:t>
            </a:r>
            <a:r>
              <a:rPr lang="es-ES" sz="1600" b="0" dirty="0" err="1">
                <a:latin typeface="Arial"/>
                <a:cs typeface="Arial"/>
              </a:rPr>
              <a:t>expected</a:t>
            </a:r>
            <a:r>
              <a:rPr lang="es-ES" sz="1600" b="0" dirty="0">
                <a:latin typeface="Arial"/>
                <a:cs typeface="Arial"/>
              </a:rPr>
              <a:t> </a:t>
            </a:r>
            <a:r>
              <a:rPr lang="es-ES" sz="1600" b="0" dirty="0" err="1">
                <a:latin typeface="Arial"/>
                <a:cs typeface="Arial"/>
              </a:rPr>
              <a:t>Doppler</a:t>
            </a:r>
            <a:r>
              <a:rPr lang="es-ES" sz="1600" b="0" dirty="0">
                <a:latin typeface="Arial"/>
                <a:cs typeface="Arial"/>
              </a:rPr>
              <a:t> </a:t>
            </a:r>
            <a:r>
              <a:rPr lang="es-ES" sz="1600" b="0" dirty="0" err="1">
                <a:latin typeface="Arial"/>
                <a:cs typeface="Arial"/>
              </a:rPr>
              <a:t>modulation</a:t>
            </a:r>
            <a:r>
              <a:rPr lang="es-ES" sz="1600" b="0" dirty="0" smtClean="0">
                <a:latin typeface="Arial"/>
                <a:cs typeface="Arial"/>
              </a:rPr>
              <a:t>?</a:t>
            </a:r>
          </a:p>
          <a:p>
            <a:pPr marL="1257300" lvl="2" indent="-342900" algn="l">
              <a:buFont typeface="Lucida Grande"/>
              <a:buChar char="-"/>
            </a:pPr>
            <a:r>
              <a:rPr lang="es-ES" sz="1600" b="0" dirty="0" err="1" smtClean="0">
                <a:latin typeface="Arial"/>
                <a:cs typeface="Arial"/>
              </a:rPr>
              <a:t>Is</a:t>
            </a:r>
            <a:r>
              <a:rPr lang="es-ES" sz="1600" b="0" dirty="0" smtClean="0">
                <a:latin typeface="Arial"/>
                <a:cs typeface="Arial"/>
              </a:rPr>
              <a:t> </a:t>
            </a:r>
            <a:r>
              <a:rPr lang="es-ES" sz="1600" b="0" dirty="0" err="1">
                <a:latin typeface="Arial"/>
                <a:cs typeface="Arial"/>
              </a:rPr>
              <a:t>it</a:t>
            </a:r>
            <a:r>
              <a:rPr lang="es-ES" sz="1600" b="0" dirty="0">
                <a:latin typeface="Arial"/>
                <a:cs typeface="Arial"/>
              </a:rPr>
              <a:t> </a:t>
            </a:r>
            <a:r>
              <a:rPr lang="es-ES" sz="1600" b="0" dirty="0" err="1">
                <a:latin typeface="Arial"/>
                <a:cs typeface="Arial"/>
              </a:rPr>
              <a:t>present</a:t>
            </a:r>
            <a:r>
              <a:rPr lang="es-ES" sz="1600" b="0" dirty="0">
                <a:latin typeface="Arial"/>
                <a:cs typeface="Arial"/>
              </a:rPr>
              <a:t> </a:t>
            </a:r>
            <a:r>
              <a:rPr lang="es-ES" sz="1600" b="0" dirty="0" err="1">
                <a:latin typeface="Arial"/>
                <a:cs typeface="Arial"/>
              </a:rPr>
              <a:t>all</a:t>
            </a:r>
            <a:r>
              <a:rPr lang="es-ES" sz="1600" b="0" dirty="0">
                <a:latin typeface="Arial"/>
                <a:cs typeface="Arial"/>
              </a:rPr>
              <a:t> </a:t>
            </a:r>
            <a:r>
              <a:rPr lang="es-ES" sz="1600" b="0" dirty="0" err="1">
                <a:latin typeface="Arial"/>
                <a:cs typeface="Arial"/>
              </a:rPr>
              <a:t>the</a:t>
            </a:r>
            <a:r>
              <a:rPr lang="es-ES" sz="1600" b="0" dirty="0">
                <a:latin typeface="Arial"/>
                <a:cs typeface="Arial"/>
              </a:rPr>
              <a:t> time</a:t>
            </a:r>
            <a:r>
              <a:rPr lang="es-ES" sz="1600" b="0" dirty="0" smtClean="0">
                <a:latin typeface="Arial"/>
                <a:cs typeface="Arial"/>
              </a:rPr>
              <a:t>?</a:t>
            </a:r>
            <a:endParaRPr lang="es-ES" sz="1600" b="0" dirty="0">
              <a:latin typeface="Arial"/>
              <a:cs typeface="Arial"/>
            </a:endParaRPr>
          </a:p>
          <a:p>
            <a:pPr marL="800100" lvl="1" indent="-342900" algn="l"/>
            <a:r>
              <a:rPr lang="es-ES" sz="1600" b="0" dirty="0" err="1">
                <a:latin typeface="Arial"/>
                <a:cs typeface="Arial"/>
              </a:rPr>
              <a:t>Stochastic</a:t>
            </a:r>
            <a:r>
              <a:rPr lang="es-ES" sz="1600" b="0" dirty="0">
                <a:latin typeface="Arial"/>
                <a:cs typeface="Arial"/>
              </a:rPr>
              <a:t>: </a:t>
            </a:r>
            <a:endParaRPr lang="es-ES" sz="1600" b="0" dirty="0" smtClean="0">
              <a:latin typeface="Arial"/>
              <a:cs typeface="Arial"/>
            </a:endParaRPr>
          </a:p>
          <a:p>
            <a:pPr marL="1257300" lvl="2" indent="-342900" algn="l">
              <a:buFont typeface="Lucida Grande"/>
              <a:buChar char="-"/>
            </a:pPr>
            <a:r>
              <a:rPr lang="es-ES" sz="1600" b="0" dirty="0" err="1" smtClean="0">
                <a:latin typeface="Arial"/>
                <a:cs typeface="Arial"/>
              </a:rPr>
              <a:t>Does</a:t>
            </a:r>
            <a:r>
              <a:rPr lang="es-ES" sz="1600" b="0" dirty="0" smtClean="0">
                <a:latin typeface="Arial"/>
                <a:cs typeface="Arial"/>
              </a:rPr>
              <a:t> </a:t>
            </a:r>
            <a:r>
              <a:rPr lang="es-ES" sz="1600" b="0" dirty="0" err="1">
                <a:latin typeface="Arial"/>
                <a:cs typeface="Arial"/>
              </a:rPr>
              <a:t>the</a:t>
            </a:r>
            <a:r>
              <a:rPr lang="es-ES" sz="1600" b="0" dirty="0">
                <a:latin typeface="Arial"/>
                <a:cs typeface="Arial"/>
              </a:rPr>
              <a:t> </a:t>
            </a:r>
            <a:r>
              <a:rPr lang="es-ES" sz="1600" b="0" dirty="0" err="1">
                <a:latin typeface="Arial"/>
                <a:cs typeface="Arial"/>
              </a:rPr>
              <a:t>signal</a:t>
            </a:r>
            <a:r>
              <a:rPr lang="es-ES" sz="1600" b="0" dirty="0">
                <a:latin typeface="Arial"/>
                <a:cs typeface="Arial"/>
              </a:rPr>
              <a:t> </a:t>
            </a:r>
            <a:r>
              <a:rPr lang="es-ES" sz="1600" b="0" dirty="0" err="1">
                <a:latin typeface="Arial"/>
                <a:cs typeface="Arial"/>
              </a:rPr>
              <a:t>have</a:t>
            </a:r>
            <a:r>
              <a:rPr lang="es-ES" sz="1600" b="0" dirty="0">
                <a:latin typeface="Arial"/>
                <a:cs typeface="Arial"/>
              </a:rPr>
              <a:t> </a:t>
            </a:r>
            <a:r>
              <a:rPr lang="es-ES" sz="1600" b="0" dirty="0" err="1">
                <a:latin typeface="Arial"/>
                <a:cs typeface="Arial"/>
              </a:rPr>
              <a:t>the</a:t>
            </a:r>
            <a:r>
              <a:rPr lang="es-ES" sz="1600" b="0" dirty="0">
                <a:latin typeface="Arial"/>
                <a:cs typeface="Arial"/>
              </a:rPr>
              <a:t> </a:t>
            </a:r>
            <a:r>
              <a:rPr lang="es-ES" sz="1600" b="0" dirty="0" err="1">
                <a:latin typeface="Arial"/>
                <a:cs typeface="Arial"/>
              </a:rPr>
              <a:t>expected</a:t>
            </a:r>
            <a:r>
              <a:rPr lang="es-ES" sz="1600" b="0" dirty="0">
                <a:latin typeface="Arial"/>
                <a:cs typeface="Arial"/>
              </a:rPr>
              <a:t> </a:t>
            </a:r>
            <a:r>
              <a:rPr lang="es-ES" sz="1600" b="0" dirty="0" err="1">
                <a:latin typeface="Arial"/>
                <a:cs typeface="Arial"/>
              </a:rPr>
              <a:t>spectrum</a:t>
            </a:r>
            <a:r>
              <a:rPr lang="es-ES" sz="1600" b="0" dirty="0" smtClean="0">
                <a:latin typeface="Arial"/>
                <a:cs typeface="Arial"/>
              </a:rPr>
              <a:t>?</a:t>
            </a:r>
          </a:p>
          <a:p>
            <a:pPr marL="1257300" lvl="2" indent="-342900" algn="l">
              <a:buFont typeface="Lucida Grande"/>
              <a:buChar char="-"/>
            </a:pPr>
            <a:r>
              <a:rPr lang="es-ES" sz="1600" b="0" dirty="0" err="1" smtClean="0">
                <a:latin typeface="Arial"/>
                <a:cs typeface="Arial"/>
              </a:rPr>
              <a:t>Is</a:t>
            </a:r>
            <a:r>
              <a:rPr lang="es-ES" sz="1600" b="0" dirty="0" smtClean="0">
                <a:latin typeface="Arial"/>
                <a:cs typeface="Arial"/>
              </a:rPr>
              <a:t> </a:t>
            </a:r>
            <a:r>
              <a:rPr lang="es-ES" sz="1600" b="0" dirty="0" err="1">
                <a:latin typeface="Arial"/>
                <a:cs typeface="Arial"/>
              </a:rPr>
              <a:t>it</a:t>
            </a:r>
            <a:r>
              <a:rPr lang="es-ES" sz="1600" b="0" dirty="0">
                <a:latin typeface="Arial"/>
                <a:cs typeface="Arial"/>
              </a:rPr>
              <a:t> </a:t>
            </a:r>
            <a:r>
              <a:rPr lang="es-ES" sz="1600" b="0" dirty="0" err="1">
                <a:latin typeface="Arial"/>
                <a:cs typeface="Arial"/>
              </a:rPr>
              <a:t>on</a:t>
            </a:r>
            <a:r>
              <a:rPr lang="es-ES" sz="1600" b="0" dirty="0">
                <a:latin typeface="Arial"/>
                <a:cs typeface="Arial"/>
              </a:rPr>
              <a:t> </a:t>
            </a:r>
            <a:r>
              <a:rPr lang="es-ES" sz="1600" b="0" dirty="0" err="1">
                <a:latin typeface="Arial"/>
                <a:cs typeface="Arial"/>
              </a:rPr>
              <a:t>all</a:t>
            </a:r>
            <a:r>
              <a:rPr lang="es-ES" sz="1600" b="0" dirty="0">
                <a:latin typeface="Arial"/>
                <a:cs typeface="Arial"/>
              </a:rPr>
              <a:t> </a:t>
            </a:r>
            <a:r>
              <a:rPr lang="es-ES" sz="1600" b="0" dirty="0" err="1">
                <a:latin typeface="Arial"/>
                <a:cs typeface="Arial"/>
              </a:rPr>
              <a:t>the</a:t>
            </a:r>
            <a:r>
              <a:rPr lang="es-ES" sz="1600" b="0" dirty="0">
                <a:latin typeface="Arial"/>
                <a:cs typeface="Arial"/>
              </a:rPr>
              <a:t> time</a:t>
            </a:r>
            <a:r>
              <a:rPr lang="es-ES" sz="1600" b="0" dirty="0" smtClean="0">
                <a:latin typeface="Arial"/>
                <a:cs typeface="Arial"/>
              </a:rPr>
              <a:t>?</a:t>
            </a:r>
            <a:endParaRPr lang="es-ES" sz="1600" b="0" dirty="0">
              <a:latin typeface="Arial"/>
              <a:cs typeface="Arial"/>
            </a:endParaRPr>
          </a:p>
          <a:p>
            <a:pPr marL="800100" lvl="1" indent="-342900" algn="l"/>
            <a:r>
              <a:rPr lang="es-ES" sz="1600" b="0" dirty="0" err="1">
                <a:latin typeface="Arial"/>
                <a:cs typeface="Arial"/>
              </a:rPr>
              <a:t>Burst</a:t>
            </a:r>
            <a:r>
              <a:rPr lang="es-ES" sz="1600" b="0" dirty="0">
                <a:latin typeface="Arial"/>
                <a:cs typeface="Arial"/>
              </a:rPr>
              <a:t>: </a:t>
            </a:r>
            <a:r>
              <a:rPr lang="es-ES" sz="1600" b="0" dirty="0" err="1">
                <a:latin typeface="Arial"/>
                <a:cs typeface="Arial"/>
              </a:rPr>
              <a:t>Is</a:t>
            </a:r>
            <a:r>
              <a:rPr lang="es-ES" sz="1600" b="0" dirty="0">
                <a:latin typeface="Arial"/>
                <a:cs typeface="Arial"/>
              </a:rPr>
              <a:t> </a:t>
            </a:r>
            <a:r>
              <a:rPr lang="es-ES" sz="1600" b="0" dirty="0" err="1">
                <a:latin typeface="Arial"/>
                <a:cs typeface="Arial"/>
              </a:rPr>
              <a:t>it</a:t>
            </a:r>
            <a:r>
              <a:rPr lang="es-ES" sz="1600" b="0" dirty="0">
                <a:latin typeface="Arial"/>
                <a:cs typeface="Arial"/>
              </a:rPr>
              <a:t> </a:t>
            </a:r>
            <a:r>
              <a:rPr lang="es-ES" sz="1600" b="0" dirty="0" err="1">
                <a:latin typeface="Arial"/>
                <a:cs typeface="Arial"/>
              </a:rPr>
              <a:t>isolated</a:t>
            </a:r>
            <a:r>
              <a:rPr lang="es-ES" sz="1600" b="0" dirty="0">
                <a:latin typeface="Arial"/>
                <a:cs typeface="Arial"/>
              </a:rPr>
              <a:t> in time?</a:t>
            </a:r>
          </a:p>
        </p:txBody>
      </p:sp>
      <p:sp>
        <p:nvSpPr>
          <p:cNvPr id="6"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41</a:t>
            </a:fld>
            <a:endParaRPr lang="en-US" dirty="0">
              <a:latin typeface="+mn-lt"/>
            </a:endParaRPr>
          </a:p>
        </p:txBody>
      </p:sp>
    </p:spTree>
    <p:extLst>
      <p:ext uri="{BB962C8B-B14F-4D97-AF65-F5344CB8AC3E}">
        <p14:creationId xmlns:p14="http://schemas.microsoft.com/office/powerpoint/2010/main" val="1791826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764704"/>
            <a:ext cx="6400800" cy="649287"/>
          </a:xfrm>
        </p:spPr>
        <p:txBody>
          <a:bodyPr/>
          <a:lstStyle/>
          <a:p>
            <a:r>
              <a:rPr lang="es-ES" dirty="0" err="1" smtClean="0"/>
              <a:t>Is</a:t>
            </a:r>
            <a:r>
              <a:rPr lang="es-ES" dirty="0" smtClean="0"/>
              <a:t> </a:t>
            </a:r>
            <a:r>
              <a:rPr lang="es-ES" dirty="0" err="1" smtClean="0"/>
              <a:t>it</a:t>
            </a:r>
            <a:r>
              <a:rPr lang="es-ES" dirty="0" smtClean="0"/>
              <a:t> a real GW </a:t>
            </a:r>
            <a:r>
              <a:rPr lang="es-ES" dirty="0" err="1" smtClean="0"/>
              <a:t>signal</a:t>
            </a:r>
            <a:r>
              <a:rPr lang="es-ES" dirty="0" smtClean="0"/>
              <a:t>?</a:t>
            </a:r>
            <a:endParaRPr lang="es-ES" dirty="0"/>
          </a:p>
        </p:txBody>
      </p:sp>
      <p:sp>
        <p:nvSpPr>
          <p:cNvPr id="4" name="Rectángulo 3"/>
          <p:cNvSpPr/>
          <p:nvPr/>
        </p:nvSpPr>
        <p:spPr>
          <a:xfrm>
            <a:off x="683568" y="1275607"/>
            <a:ext cx="7704856" cy="4358118"/>
          </a:xfrm>
          <a:prstGeom prst="rect">
            <a:avLst/>
          </a:prstGeom>
        </p:spPr>
        <p:txBody>
          <a:bodyPr wrap="square">
            <a:spAutoFit/>
          </a:bodyPr>
          <a:lstStyle/>
          <a:p>
            <a:pPr algn="l">
              <a:buNone/>
            </a:pPr>
            <a:r>
              <a:rPr lang="es-ES" sz="2000" dirty="0" err="1">
                <a:solidFill>
                  <a:srgbClr val="FF0000"/>
                </a:solidFill>
                <a:latin typeface="Arial"/>
                <a:cs typeface="Arial"/>
              </a:rPr>
              <a:t>Coincidence</a:t>
            </a:r>
            <a:r>
              <a:rPr lang="es-ES" sz="2000" dirty="0">
                <a:solidFill>
                  <a:srgbClr val="FF0000"/>
                </a:solidFill>
                <a:latin typeface="Arial"/>
                <a:cs typeface="Arial"/>
              </a:rPr>
              <a:t> / </a:t>
            </a:r>
            <a:r>
              <a:rPr lang="es-ES" sz="2000" dirty="0" err="1">
                <a:solidFill>
                  <a:srgbClr val="FF0000"/>
                </a:solidFill>
                <a:latin typeface="Arial"/>
                <a:cs typeface="Arial"/>
              </a:rPr>
              <a:t>Consistency</a:t>
            </a:r>
            <a:r>
              <a:rPr lang="es-ES" sz="2000" dirty="0">
                <a:solidFill>
                  <a:srgbClr val="FF0000"/>
                </a:solidFill>
                <a:latin typeface="Arial"/>
                <a:cs typeface="Arial"/>
              </a:rPr>
              <a:t> </a:t>
            </a:r>
            <a:r>
              <a:rPr lang="es-ES" sz="2000" dirty="0" err="1" smtClean="0">
                <a:solidFill>
                  <a:srgbClr val="FF0000"/>
                </a:solidFill>
                <a:latin typeface="Arial"/>
                <a:cs typeface="Arial"/>
              </a:rPr>
              <a:t>Tests</a:t>
            </a:r>
            <a:r>
              <a:rPr lang="es-ES" sz="2000" dirty="0" smtClean="0">
                <a:solidFill>
                  <a:srgbClr val="FF0000"/>
                </a:solidFill>
                <a:latin typeface="Arial"/>
                <a:cs typeface="Arial"/>
              </a:rPr>
              <a:t>:</a:t>
            </a:r>
          </a:p>
          <a:p>
            <a:pPr algn="l">
              <a:buNone/>
            </a:pPr>
            <a:endParaRPr lang="es-ES" sz="1800" b="0" dirty="0" smtClean="0">
              <a:solidFill>
                <a:srgbClr val="FF0000"/>
              </a:solidFill>
              <a:latin typeface="Arial"/>
              <a:cs typeface="Arial"/>
            </a:endParaRPr>
          </a:p>
          <a:p>
            <a:pPr marL="285750" indent="-285750" algn="l"/>
            <a:r>
              <a:rPr lang="es-ES" sz="1800" dirty="0" err="1" smtClean="0">
                <a:latin typeface="Arial"/>
                <a:cs typeface="Arial"/>
              </a:rPr>
              <a:t>Having</a:t>
            </a:r>
            <a:r>
              <a:rPr lang="es-ES" sz="1800" dirty="0" smtClean="0">
                <a:latin typeface="Arial"/>
                <a:cs typeface="Arial"/>
              </a:rPr>
              <a:t> </a:t>
            </a:r>
            <a:r>
              <a:rPr lang="es-ES" sz="1800" dirty="0" err="1">
                <a:latin typeface="Arial"/>
                <a:cs typeface="Arial"/>
              </a:rPr>
              <a:t>multiple</a:t>
            </a:r>
            <a:r>
              <a:rPr lang="es-ES" sz="1800" dirty="0">
                <a:latin typeface="Arial"/>
                <a:cs typeface="Arial"/>
              </a:rPr>
              <a:t> </a:t>
            </a:r>
            <a:r>
              <a:rPr lang="es-ES" sz="1800" dirty="0" err="1">
                <a:latin typeface="Arial"/>
                <a:cs typeface="Arial"/>
              </a:rPr>
              <a:t>detectors</a:t>
            </a:r>
            <a:r>
              <a:rPr lang="es-ES" sz="1800" dirty="0">
                <a:latin typeface="Arial"/>
                <a:cs typeface="Arial"/>
              </a:rPr>
              <a:t> </a:t>
            </a:r>
            <a:r>
              <a:rPr lang="es-ES" sz="1800" dirty="0" err="1">
                <a:latin typeface="Arial"/>
                <a:cs typeface="Arial"/>
              </a:rPr>
              <a:t>is</a:t>
            </a:r>
            <a:r>
              <a:rPr lang="es-ES" sz="1800" dirty="0">
                <a:latin typeface="Arial"/>
                <a:cs typeface="Arial"/>
              </a:rPr>
              <a:t> </a:t>
            </a:r>
            <a:r>
              <a:rPr lang="es-ES" sz="1800" dirty="0" err="1">
                <a:latin typeface="Arial"/>
                <a:cs typeface="Arial"/>
              </a:rPr>
              <a:t>extremely</a:t>
            </a:r>
            <a:r>
              <a:rPr lang="es-ES" sz="1800" dirty="0">
                <a:latin typeface="Arial"/>
                <a:cs typeface="Arial"/>
              </a:rPr>
              <a:t> </a:t>
            </a:r>
            <a:r>
              <a:rPr lang="es-ES" sz="1800" dirty="0" err="1" smtClean="0">
                <a:latin typeface="Arial"/>
                <a:cs typeface="Arial"/>
              </a:rPr>
              <a:t>valuable</a:t>
            </a:r>
            <a:endParaRPr lang="es-ES" sz="1800" dirty="0" smtClean="0">
              <a:latin typeface="Arial"/>
              <a:cs typeface="Arial"/>
            </a:endParaRPr>
          </a:p>
          <a:p>
            <a:pPr marL="285750" indent="-285750" algn="l"/>
            <a:endParaRPr lang="es-ES" sz="1800" b="0" dirty="0">
              <a:latin typeface="Arial"/>
              <a:cs typeface="Arial"/>
            </a:endParaRPr>
          </a:p>
          <a:p>
            <a:pPr marL="285750" indent="-285750" algn="l"/>
            <a:r>
              <a:rPr lang="es-ES" sz="1800" dirty="0" err="1">
                <a:latin typeface="Arial"/>
                <a:cs typeface="Arial"/>
              </a:rPr>
              <a:t>Signals</a:t>
            </a:r>
            <a:r>
              <a:rPr lang="es-ES" sz="1800" dirty="0">
                <a:latin typeface="Arial"/>
                <a:cs typeface="Arial"/>
              </a:rPr>
              <a:t> </a:t>
            </a:r>
            <a:r>
              <a:rPr lang="es-ES" sz="1800" dirty="0" err="1">
                <a:latin typeface="Arial"/>
                <a:cs typeface="Arial"/>
              </a:rPr>
              <a:t>should</a:t>
            </a:r>
            <a:r>
              <a:rPr lang="es-ES" sz="1800" dirty="0">
                <a:latin typeface="Arial"/>
                <a:cs typeface="Arial"/>
              </a:rPr>
              <a:t> </a:t>
            </a:r>
            <a:r>
              <a:rPr lang="es-ES" sz="1800" dirty="0" err="1">
                <a:latin typeface="Arial"/>
                <a:cs typeface="Arial"/>
              </a:rPr>
              <a:t>arrive</a:t>
            </a:r>
            <a:r>
              <a:rPr lang="es-ES" sz="1800" dirty="0">
                <a:latin typeface="Arial"/>
                <a:cs typeface="Arial"/>
              </a:rPr>
              <a:t> at </a:t>
            </a:r>
            <a:r>
              <a:rPr lang="es-ES" sz="1800" dirty="0" err="1">
                <a:latin typeface="Arial"/>
                <a:cs typeface="Arial"/>
              </a:rPr>
              <a:t>consistent</a:t>
            </a:r>
            <a:r>
              <a:rPr lang="es-ES" sz="1800" dirty="0">
                <a:latin typeface="Arial"/>
                <a:cs typeface="Arial"/>
              </a:rPr>
              <a:t> times</a:t>
            </a:r>
          </a:p>
          <a:p>
            <a:pPr marL="742950" lvl="1" indent="-285750" algn="l">
              <a:buFont typeface="Lucida Grande"/>
              <a:buChar char="-"/>
            </a:pPr>
            <a:r>
              <a:rPr lang="es-ES" sz="1800" b="0" dirty="0">
                <a:solidFill>
                  <a:schemeClr val="tx1"/>
                </a:solidFill>
                <a:latin typeface="Arial"/>
                <a:cs typeface="Arial"/>
              </a:rPr>
              <a:t>LIGO </a:t>
            </a:r>
            <a:r>
              <a:rPr lang="es-ES" sz="1800" b="0" dirty="0" err="1">
                <a:solidFill>
                  <a:schemeClr val="tx1"/>
                </a:solidFill>
                <a:latin typeface="Arial"/>
                <a:cs typeface="Arial"/>
              </a:rPr>
              <a:t>Hanford</a:t>
            </a:r>
            <a:r>
              <a:rPr lang="es-ES" sz="1800" b="0" dirty="0">
                <a:solidFill>
                  <a:schemeClr val="tx1"/>
                </a:solidFill>
                <a:latin typeface="Arial"/>
                <a:cs typeface="Arial"/>
              </a:rPr>
              <a:t> vs. Livingston: </a:t>
            </a:r>
            <a:r>
              <a:rPr lang="es-ES" sz="1800" b="0" dirty="0" err="1">
                <a:solidFill>
                  <a:schemeClr val="tx1"/>
                </a:solidFill>
                <a:latin typeface="Arial"/>
                <a:cs typeface="Arial"/>
              </a:rPr>
              <a:t>within</a:t>
            </a:r>
            <a:r>
              <a:rPr lang="es-ES" sz="1800" b="0" dirty="0">
                <a:solidFill>
                  <a:schemeClr val="tx1"/>
                </a:solidFill>
                <a:latin typeface="Arial"/>
                <a:cs typeface="Arial"/>
              </a:rPr>
              <a:t> </a:t>
            </a:r>
            <a:r>
              <a:rPr lang="es-ES" sz="1800" dirty="0">
                <a:solidFill>
                  <a:schemeClr val="tx1"/>
                </a:solidFill>
                <a:latin typeface="Arial"/>
                <a:cs typeface="Arial"/>
              </a:rPr>
              <a:t>±</a:t>
            </a:r>
            <a:r>
              <a:rPr lang="es-ES" sz="1800" b="0" dirty="0">
                <a:solidFill>
                  <a:schemeClr val="tx1"/>
                </a:solidFill>
                <a:latin typeface="Arial"/>
                <a:cs typeface="Arial"/>
              </a:rPr>
              <a:t>10 ms</a:t>
            </a:r>
          </a:p>
          <a:p>
            <a:pPr marL="742950" lvl="1" indent="-285750" algn="l">
              <a:buFont typeface="Lucida Grande"/>
              <a:buChar char="-"/>
            </a:pPr>
            <a:r>
              <a:rPr lang="es-ES" sz="1800" b="0" dirty="0">
                <a:solidFill>
                  <a:schemeClr val="tx1"/>
                </a:solidFill>
                <a:latin typeface="Arial"/>
                <a:cs typeface="Arial"/>
              </a:rPr>
              <a:t>LIGO vs. Virgo: </a:t>
            </a:r>
            <a:r>
              <a:rPr lang="es-ES" sz="1800" b="0" dirty="0" err="1">
                <a:solidFill>
                  <a:schemeClr val="tx1"/>
                </a:solidFill>
                <a:latin typeface="Arial"/>
                <a:cs typeface="Arial"/>
              </a:rPr>
              <a:t>within</a:t>
            </a:r>
            <a:r>
              <a:rPr lang="es-ES" sz="1800" b="0" dirty="0">
                <a:solidFill>
                  <a:schemeClr val="tx1"/>
                </a:solidFill>
                <a:latin typeface="Arial"/>
                <a:cs typeface="Arial"/>
              </a:rPr>
              <a:t> </a:t>
            </a:r>
            <a:r>
              <a:rPr lang="es-ES" sz="1800" dirty="0">
                <a:solidFill>
                  <a:schemeClr val="tx1"/>
                </a:solidFill>
                <a:latin typeface="Arial"/>
                <a:cs typeface="Arial"/>
              </a:rPr>
              <a:t>±</a:t>
            </a:r>
            <a:r>
              <a:rPr lang="es-ES" sz="1800" b="0" dirty="0">
                <a:solidFill>
                  <a:schemeClr val="tx1"/>
                </a:solidFill>
                <a:latin typeface="Arial"/>
                <a:cs typeface="Arial"/>
              </a:rPr>
              <a:t>27 ms</a:t>
            </a:r>
          </a:p>
          <a:p>
            <a:pPr marL="742950" lvl="1" indent="-285750" algn="l">
              <a:buFont typeface="Lucida Grande"/>
              <a:buChar char="-"/>
            </a:pPr>
            <a:r>
              <a:rPr lang="es-ES" sz="1800" b="0" dirty="0" err="1">
                <a:solidFill>
                  <a:schemeClr val="tx1"/>
                </a:solidFill>
                <a:latin typeface="Arial"/>
                <a:cs typeface="Arial"/>
              </a:rPr>
              <a:t>Also</a:t>
            </a:r>
            <a:r>
              <a:rPr lang="es-ES" sz="1800" b="0" dirty="0">
                <a:solidFill>
                  <a:schemeClr val="tx1"/>
                </a:solidFill>
                <a:latin typeface="Arial"/>
                <a:cs typeface="Arial"/>
              </a:rPr>
              <a:t> </a:t>
            </a:r>
            <a:r>
              <a:rPr lang="es-ES" sz="1800" b="0" dirty="0" err="1">
                <a:solidFill>
                  <a:schemeClr val="tx1"/>
                </a:solidFill>
                <a:latin typeface="Arial"/>
                <a:cs typeface="Arial"/>
              </a:rPr>
              <a:t>get</a:t>
            </a:r>
            <a:r>
              <a:rPr lang="es-ES" sz="1800" b="0" dirty="0">
                <a:solidFill>
                  <a:schemeClr val="tx1"/>
                </a:solidFill>
                <a:latin typeface="Arial"/>
                <a:cs typeface="Arial"/>
              </a:rPr>
              <a:t> </a:t>
            </a:r>
            <a:r>
              <a:rPr lang="es-ES" sz="1800" b="0" dirty="0" err="1">
                <a:solidFill>
                  <a:schemeClr val="tx1"/>
                </a:solidFill>
                <a:latin typeface="Arial"/>
                <a:cs typeface="Arial"/>
              </a:rPr>
              <a:t>sky</a:t>
            </a:r>
            <a:r>
              <a:rPr lang="es-ES" sz="1800" b="0" dirty="0">
                <a:solidFill>
                  <a:schemeClr val="tx1"/>
                </a:solidFill>
                <a:latin typeface="Arial"/>
                <a:cs typeface="Arial"/>
              </a:rPr>
              <a:t> position </a:t>
            </a:r>
            <a:r>
              <a:rPr lang="es-ES" sz="1800" b="0" dirty="0" err="1">
                <a:solidFill>
                  <a:schemeClr val="tx1"/>
                </a:solidFill>
                <a:latin typeface="Arial"/>
                <a:cs typeface="Arial"/>
              </a:rPr>
              <a:t>information</a:t>
            </a:r>
            <a:r>
              <a:rPr lang="es-ES" sz="1800" b="0" dirty="0">
                <a:solidFill>
                  <a:schemeClr val="tx1"/>
                </a:solidFill>
                <a:latin typeface="Arial"/>
                <a:cs typeface="Arial"/>
              </a:rPr>
              <a:t> </a:t>
            </a:r>
            <a:r>
              <a:rPr lang="es-ES" sz="1800" b="0" dirty="0" err="1">
                <a:solidFill>
                  <a:schemeClr val="tx1"/>
                </a:solidFill>
                <a:latin typeface="Arial"/>
                <a:cs typeface="Arial"/>
              </a:rPr>
              <a:t>from</a:t>
            </a:r>
            <a:r>
              <a:rPr lang="es-ES" sz="1800" b="0" dirty="0">
                <a:solidFill>
                  <a:schemeClr val="tx1"/>
                </a:solidFill>
                <a:latin typeface="Arial"/>
                <a:cs typeface="Arial"/>
              </a:rPr>
              <a:t> </a:t>
            </a:r>
            <a:r>
              <a:rPr lang="es-ES" sz="1800" b="0" dirty="0" err="1">
                <a:solidFill>
                  <a:schemeClr val="tx1"/>
                </a:solidFill>
                <a:latin typeface="Arial"/>
                <a:cs typeface="Arial"/>
              </a:rPr>
              <a:t>having</a:t>
            </a:r>
            <a:r>
              <a:rPr lang="es-ES" sz="1800" b="0" dirty="0">
                <a:solidFill>
                  <a:schemeClr val="tx1"/>
                </a:solidFill>
                <a:latin typeface="Arial"/>
                <a:cs typeface="Arial"/>
              </a:rPr>
              <a:t> </a:t>
            </a:r>
            <a:r>
              <a:rPr lang="es-ES" sz="1800" b="0" dirty="0" err="1">
                <a:solidFill>
                  <a:schemeClr val="tx1"/>
                </a:solidFill>
                <a:latin typeface="Arial"/>
                <a:cs typeface="Arial"/>
              </a:rPr>
              <a:t>multiple</a:t>
            </a:r>
            <a:r>
              <a:rPr lang="es-ES" sz="1800" b="0" dirty="0">
                <a:solidFill>
                  <a:schemeClr val="tx1"/>
                </a:solidFill>
                <a:latin typeface="Arial"/>
                <a:cs typeface="Arial"/>
              </a:rPr>
              <a:t> </a:t>
            </a:r>
            <a:r>
              <a:rPr lang="es-ES" sz="1800" b="0" dirty="0" err="1" smtClean="0">
                <a:solidFill>
                  <a:schemeClr val="tx1"/>
                </a:solidFill>
                <a:latin typeface="Arial"/>
                <a:cs typeface="Arial"/>
              </a:rPr>
              <a:t>detectors</a:t>
            </a:r>
            <a:endParaRPr lang="es-ES" sz="1800" b="0" dirty="0" smtClean="0">
              <a:solidFill>
                <a:schemeClr val="tx1"/>
              </a:solidFill>
              <a:latin typeface="Arial"/>
              <a:cs typeface="Arial"/>
            </a:endParaRPr>
          </a:p>
          <a:p>
            <a:pPr lvl="1" algn="l">
              <a:buNone/>
            </a:pPr>
            <a:endParaRPr lang="es-ES" sz="1800" b="0" dirty="0">
              <a:solidFill>
                <a:schemeClr val="tx1"/>
              </a:solidFill>
              <a:latin typeface="Arial"/>
              <a:cs typeface="Arial"/>
            </a:endParaRPr>
          </a:p>
          <a:p>
            <a:pPr marL="285750" indent="-285750" algn="l"/>
            <a:r>
              <a:rPr lang="es-ES" sz="1800" dirty="0" err="1">
                <a:latin typeface="Arial"/>
                <a:cs typeface="Arial"/>
              </a:rPr>
              <a:t>Signals</a:t>
            </a:r>
            <a:r>
              <a:rPr lang="es-ES" sz="1800" dirty="0">
                <a:latin typeface="Arial"/>
                <a:cs typeface="Arial"/>
              </a:rPr>
              <a:t> </a:t>
            </a:r>
            <a:r>
              <a:rPr lang="es-ES" sz="1800" dirty="0" err="1">
                <a:latin typeface="Arial"/>
                <a:cs typeface="Arial"/>
              </a:rPr>
              <a:t>should</a:t>
            </a:r>
            <a:r>
              <a:rPr lang="es-ES" sz="1800" dirty="0">
                <a:latin typeface="Arial"/>
                <a:cs typeface="Arial"/>
              </a:rPr>
              <a:t> </a:t>
            </a:r>
            <a:r>
              <a:rPr lang="es-ES" sz="1800" dirty="0" err="1">
                <a:latin typeface="Arial"/>
                <a:cs typeface="Arial"/>
              </a:rPr>
              <a:t>have</a:t>
            </a:r>
            <a:r>
              <a:rPr lang="es-ES" sz="1800" dirty="0">
                <a:latin typeface="Arial"/>
                <a:cs typeface="Arial"/>
              </a:rPr>
              <a:t> </a:t>
            </a:r>
            <a:r>
              <a:rPr lang="es-ES" sz="1800" dirty="0" err="1">
                <a:latin typeface="Arial"/>
                <a:cs typeface="Arial"/>
              </a:rPr>
              <a:t>consistent</a:t>
            </a:r>
            <a:r>
              <a:rPr lang="es-ES" sz="1800" dirty="0">
                <a:latin typeface="Arial"/>
                <a:cs typeface="Arial"/>
              </a:rPr>
              <a:t> </a:t>
            </a:r>
            <a:r>
              <a:rPr lang="es-ES" sz="1800" dirty="0" err="1">
                <a:latin typeface="Arial"/>
                <a:cs typeface="Arial"/>
              </a:rPr>
              <a:t>properties</a:t>
            </a:r>
            <a:endParaRPr lang="es-ES" sz="1800" dirty="0">
              <a:latin typeface="Arial"/>
              <a:cs typeface="Arial"/>
            </a:endParaRPr>
          </a:p>
          <a:p>
            <a:pPr marL="742950" lvl="1" indent="-285750" algn="l">
              <a:buFont typeface="Lucida Grande"/>
              <a:buChar char="-"/>
            </a:pPr>
            <a:r>
              <a:rPr lang="es-ES" sz="1800" b="0" dirty="0" err="1">
                <a:solidFill>
                  <a:schemeClr val="tx1"/>
                </a:solidFill>
                <a:latin typeface="Arial"/>
                <a:cs typeface="Arial"/>
              </a:rPr>
              <a:t>Same</a:t>
            </a:r>
            <a:r>
              <a:rPr lang="es-ES" sz="1800" b="0" dirty="0">
                <a:solidFill>
                  <a:schemeClr val="tx1"/>
                </a:solidFill>
                <a:latin typeface="Arial"/>
                <a:cs typeface="Arial"/>
              </a:rPr>
              <a:t> </a:t>
            </a:r>
            <a:r>
              <a:rPr lang="es-ES" sz="1800" b="0" dirty="0" err="1">
                <a:solidFill>
                  <a:schemeClr val="tx1"/>
                </a:solidFill>
                <a:latin typeface="Arial"/>
                <a:cs typeface="Arial"/>
              </a:rPr>
              <a:t>or</a:t>
            </a:r>
            <a:r>
              <a:rPr lang="es-ES" sz="1800" b="0" dirty="0">
                <a:solidFill>
                  <a:schemeClr val="tx1"/>
                </a:solidFill>
                <a:latin typeface="Arial"/>
                <a:cs typeface="Arial"/>
              </a:rPr>
              <a:t> similar </a:t>
            </a:r>
            <a:r>
              <a:rPr lang="es-ES" sz="1800" b="0" dirty="0" err="1">
                <a:solidFill>
                  <a:schemeClr val="tx1"/>
                </a:solidFill>
                <a:latin typeface="Arial"/>
                <a:cs typeface="Arial"/>
              </a:rPr>
              <a:t>templates</a:t>
            </a:r>
            <a:r>
              <a:rPr lang="es-ES" sz="1800" b="0" dirty="0">
                <a:solidFill>
                  <a:schemeClr val="tx1"/>
                </a:solidFill>
                <a:latin typeface="Arial"/>
                <a:cs typeface="Arial"/>
              </a:rPr>
              <a:t>, </a:t>
            </a:r>
            <a:r>
              <a:rPr lang="es-ES" sz="1800" b="0" dirty="0" err="1">
                <a:solidFill>
                  <a:schemeClr val="tx1"/>
                </a:solidFill>
                <a:latin typeface="Arial"/>
                <a:cs typeface="Arial"/>
              </a:rPr>
              <a:t>if</a:t>
            </a:r>
            <a:r>
              <a:rPr lang="es-ES" sz="1800" b="0" dirty="0">
                <a:solidFill>
                  <a:schemeClr val="tx1"/>
                </a:solidFill>
                <a:latin typeface="Arial"/>
                <a:cs typeface="Arial"/>
              </a:rPr>
              <a:t> a </a:t>
            </a:r>
            <a:r>
              <a:rPr lang="es-ES" sz="1800" b="0" dirty="0" err="1">
                <a:solidFill>
                  <a:schemeClr val="tx1"/>
                </a:solidFill>
                <a:latin typeface="Arial"/>
                <a:cs typeface="Arial"/>
              </a:rPr>
              <a:t>matched-filter</a:t>
            </a:r>
            <a:r>
              <a:rPr lang="es-ES" sz="1800" b="0" dirty="0">
                <a:solidFill>
                  <a:schemeClr val="tx1"/>
                </a:solidFill>
                <a:latin typeface="Arial"/>
                <a:cs typeface="Arial"/>
              </a:rPr>
              <a:t> </a:t>
            </a:r>
            <a:r>
              <a:rPr lang="es-ES" sz="1800" b="0" dirty="0" err="1">
                <a:solidFill>
                  <a:schemeClr val="tx1"/>
                </a:solidFill>
                <a:latin typeface="Arial"/>
                <a:cs typeface="Arial"/>
              </a:rPr>
              <a:t>search</a:t>
            </a:r>
            <a:endParaRPr lang="es-ES" sz="1800" b="0" dirty="0">
              <a:solidFill>
                <a:schemeClr val="tx1"/>
              </a:solidFill>
              <a:latin typeface="Arial"/>
              <a:cs typeface="Arial"/>
            </a:endParaRPr>
          </a:p>
          <a:p>
            <a:pPr marL="742950" lvl="1" indent="-285750" algn="l">
              <a:buFont typeface="Lucida Grande"/>
              <a:buChar char="-"/>
            </a:pPr>
            <a:r>
              <a:rPr lang="es-ES" sz="1800" b="0" dirty="0" err="1">
                <a:solidFill>
                  <a:schemeClr val="tx1"/>
                </a:solidFill>
                <a:latin typeface="Arial"/>
                <a:cs typeface="Arial"/>
              </a:rPr>
              <a:t>Consistent</a:t>
            </a:r>
            <a:r>
              <a:rPr lang="es-ES" sz="1800" b="0" dirty="0">
                <a:solidFill>
                  <a:schemeClr val="tx1"/>
                </a:solidFill>
                <a:latin typeface="Arial"/>
                <a:cs typeface="Arial"/>
              </a:rPr>
              <a:t> </a:t>
            </a:r>
            <a:r>
              <a:rPr lang="es-ES" sz="1800" b="0" dirty="0" err="1">
                <a:solidFill>
                  <a:schemeClr val="tx1"/>
                </a:solidFill>
                <a:latin typeface="Arial"/>
                <a:cs typeface="Arial"/>
              </a:rPr>
              <a:t>frequencies</a:t>
            </a:r>
            <a:r>
              <a:rPr lang="es-ES" sz="1800" b="0" dirty="0">
                <a:solidFill>
                  <a:schemeClr val="tx1"/>
                </a:solidFill>
                <a:latin typeface="Arial"/>
                <a:cs typeface="Arial"/>
              </a:rPr>
              <a:t>, </a:t>
            </a:r>
            <a:r>
              <a:rPr lang="es-ES" sz="1800" b="0" dirty="0" err="1" smtClean="0">
                <a:solidFill>
                  <a:schemeClr val="tx1"/>
                </a:solidFill>
                <a:latin typeface="Arial"/>
                <a:cs typeface="Arial"/>
              </a:rPr>
              <a:t>durations</a:t>
            </a:r>
            <a:endParaRPr lang="es-ES" sz="1800" b="0" dirty="0">
              <a:solidFill>
                <a:schemeClr val="tx1"/>
              </a:solidFill>
              <a:latin typeface="Arial"/>
              <a:cs typeface="Arial"/>
            </a:endParaRPr>
          </a:p>
          <a:p>
            <a:pPr marL="742950" lvl="1" indent="-285750" algn="l">
              <a:buFont typeface="Lucida Grande"/>
              <a:buChar char="-"/>
            </a:pPr>
            <a:r>
              <a:rPr lang="es-ES" sz="1800" b="0" dirty="0" err="1" smtClean="0">
                <a:solidFill>
                  <a:schemeClr val="tx1"/>
                </a:solidFill>
                <a:latin typeface="Arial"/>
                <a:cs typeface="Arial"/>
              </a:rPr>
              <a:t>Consistent</a:t>
            </a:r>
            <a:r>
              <a:rPr lang="es-ES" sz="1800" b="0" dirty="0" smtClean="0">
                <a:solidFill>
                  <a:schemeClr val="tx1"/>
                </a:solidFill>
                <a:latin typeface="Arial"/>
                <a:cs typeface="Arial"/>
              </a:rPr>
              <a:t> </a:t>
            </a:r>
            <a:r>
              <a:rPr lang="es-ES" sz="1800" b="0" dirty="0">
                <a:solidFill>
                  <a:schemeClr val="tx1"/>
                </a:solidFill>
                <a:latin typeface="Arial"/>
                <a:cs typeface="Arial"/>
              </a:rPr>
              <a:t>amplitudes (</a:t>
            </a:r>
            <a:r>
              <a:rPr lang="es-ES" sz="1800" b="0" dirty="0" err="1">
                <a:solidFill>
                  <a:schemeClr val="tx1"/>
                </a:solidFill>
                <a:latin typeface="Arial"/>
                <a:cs typeface="Arial"/>
              </a:rPr>
              <a:t>allowing</a:t>
            </a:r>
            <a:r>
              <a:rPr lang="es-ES" sz="1800" b="0" dirty="0">
                <a:solidFill>
                  <a:schemeClr val="tx1"/>
                </a:solidFill>
                <a:latin typeface="Arial"/>
                <a:cs typeface="Arial"/>
              </a:rPr>
              <a:t> </a:t>
            </a:r>
            <a:r>
              <a:rPr lang="es-ES" sz="1800" b="0" dirty="0" err="1">
                <a:solidFill>
                  <a:schemeClr val="tx1"/>
                </a:solidFill>
                <a:latin typeface="Arial"/>
                <a:cs typeface="Arial"/>
              </a:rPr>
              <a:t>for</a:t>
            </a:r>
            <a:r>
              <a:rPr lang="es-ES" sz="1800" b="0" dirty="0">
                <a:solidFill>
                  <a:schemeClr val="tx1"/>
                </a:solidFill>
                <a:latin typeface="Arial"/>
                <a:cs typeface="Arial"/>
              </a:rPr>
              <a:t> </a:t>
            </a:r>
            <a:r>
              <a:rPr lang="es-ES" sz="1800" b="0" dirty="0" err="1">
                <a:solidFill>
                  <a:schemeClr val="tx1"/>
                </a:solidFill>
                <a:latin typeface="Arial"/>
                <a:cs typeface="Arial"/>
              </a:rPr>
              <a:t>different</a:t>
            </a:r>
            <a:r>
              <a:rPr lang="es-ES" sz="1800" b="0" dirty="0">
                <a:solidFill>
                  <a:schemeClr val="tx1"/>
                </a:solidFill>
                <a:latin typeface="Arial"/>
                <a:cs typeface="Arial"/>
              </a:rPr>
              <a:t> </a:t>
            </a:r>
            <a:r>
              <a:rPr lang="es-ES" sz="1800" b="0" dirty="0" err="1">
                <a:solidFill>
                  <a:schemeClr val="tx1"/>
                </a:solidFill>
                <a:latin typeface="Arial"/>
                <a:cs typeface="Arial"/>
              </a:rPr>
              <a:t>orientations</a:t>
            </a:r>
            <a:r>
              <a:rPr lang="es-ES" sz="1800" b="0" dirty="0">
                <a:solidFill>
                  <a:schemeClr val="tx1"/>
                </a:solidFill>
                <a:latin typeface="Arial"/>
                <a:cs typeface="Arial"/>
              </a:rPr>
              <a:t>)</a:t>
            </a:r>
            <a:endParaRPr lang="es-ES" sz="1800" dirty="0">
              <a:solidFill>
                <a:schemeClr val="tx1"/>
              </a:solidFill>
              <a:latin typeface="Arial"/>
              <a:cs typeface="Arial"/>
            </a:endParaRPr>
          </a:p>
        </p:txBody>
      </p:sp>
      <p:sp>
        <p:nvSpPr>
          <p:cNvPr id="5"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42</a:t>
            </a:fld>
            <a:endParaRPr lang="en-US" dirty="0">
              <a:latin typeface="+mn-lt"/>
            </a:endParaRPr>
          </a:p>
        </p:txBody>
      </p:sp>
    </p:spTree>
    <p:extLst>
      <p:ext uri="{BB962C8B-B14F-4D97-AF65-F5344CB8AC3E}">
        <p14:creationId xmlns:p14="http://schemas.microsoft.com/office/powerpoint/2010/main" val="27976059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476672"/>
            <a:ext cx="6400800" cy="649287"/>
          </a:xfrm>
        </p:spPr>
        <p:txBody>
          <a:bodyPr/>
          <a:lstStyle/>
          <a:p>
            <a:r>
              <a:rPr lang="en-US" dirty="0"/>
              <a:t>Signal Consistency Tests</a:t>
            </a:r>
            <a:endParaRPr lang="es-ES" dirty="0"/>
          </a:p>
        </p:txBody>
      </p:sp>
      <p:sp>
        <p:nvSpPr>
          <p:cNvPr id="4" name="Content Placeholder 2"/>
          <p:cNvSpPr txBox="1">
            <a:spLocks/>
          </p:cNvSpPr>
          <p:nvPr/>
        </p:nvSpPr>
        <p:spPr>
          <a:xfrm>
            <a:off x="455613" y="990600"/>
            <a:ext cx="8226425" cy="5254625"/>
          </a:xfrm>
          <a:prstGeom prst="rect">
            <a:avLst/>
          </a:prstGeom>
        </p:spPr>
        <p:txBody>
          <a:bodyPr/>
          <a:lstStyle>
            <a:lvl1pPr marL="342900" indent="-342900" algn="l" rtl="0" eaLnBrk="0" fontAlgn="base" hangingPunct="0">
              <a:spcBef>
                <a:spcPct val="20000"/>
              </a:spcBef>
              <a:spcAft>
                <a:spcPct val="0"/>
              </a:spcAft>
              <a:buChar char="•"/>
              <a:defRPr sz="2800">
                <a:solidFill>
                  <a:schemeClr val="accent2"/>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eaLnBrk="1" hangingPunct="1">
              <a:buNone/>
            </a:pPr>
            <a:r>
              <a:rPr lang="en-US" sz="2000" b="0" dirty="0" smtClean="0">
                <a:solidFill>
                  <a:srgbClr val="C00000"/>
                </a:solidFill>
              </a:rPr>
              <a:t>Crucial since a GW burst in a single detector</a:t>
            </a:r>
            <a:br>
              <a:rPr lang="en-US" sz="2000" b="0" dirty="0" smtClean="0">
                <a:solidFill>
                  <a:srgbClr val="C00000"/>
                </a:solidFill>
              </a:rPr>
            </a:br>
            <a:r>
              <a:rPr lang="en-US" sz="2000" b="0" dirty="0" smtClean="0">
                <a:solidFill>
                  <a:srgbClr val="C00000"/>
                </a:solidFill>
              </a:rPr>
              <a:t>may look just like an instrumental glitch !</a:t>
            </a:r>
          </a:p>
          <a:p>
            <a:pPr marL="0" indent="0" eaLnBrk="1" hangingPunct="1">
              <a:buNone/>
            </a:pPr>
            <a:r>
              <a:rPr lang="en-US" sz="2000" b="0" u="sng" dirty="0" smtClean="0"/>
              <a:t>Coincidence</a:t>
            </a:r>
          </a:p>
          <a:p>
            <a:pPr marL="457200" lvl="1" indent="0" eaLnBrk="1" hangingPunct="1">
              <a:buNone/>
            </a:pPr>
            <a:r>
              <a:rPr lang="en-US" sz="1800" b="0" dirty="0" smtClean="0"/>
              <a:t>Require signals in different detectors to have compatible times, frequencies, amplitudes and/or other waveform properties</a:t>
            </a:r>
          </a:p>
          <a:p>
            <a:pPr marL="0" indent="0" eaLnBrk="1" hangingPunct="1">
              <a:buNone/>
            </a:pPr>
            <a:r>
              <a:rPr lang="en-US" sz="2000" b="0" u="sng" dirty="0" smtClean="0"/>
              <a:t>Cross-correlation</a:t>
            </a:r>
          </a:p>
          <a:p>
            <a:pPr marL="457200" lvl="1" indent="0" eaLnBrk="1" hangingPunct="1">
              <a:buNone/>
            </a:pPr>
            <a:r>
              <a:rPr lang="en-US" sz="1800" b="0" dirty="0" smtClean="0"/>
              <a:t>Look for same signal buried in two data streams</a:t>
            </a:r>
          </a:p>
          <a:p>
            <a:pPr marL="457200" lvl="1" indent="0" eaLnBrk="1" hangingPunct="1">
              <a:buNone/>
            </a:pPr>
            <a:endParaRPr lang="en-US" sz="1800" b="0" dirty="0" smtClean="0"/>
          </a:p>
          <a:p>
            <a:pPr marL="457200" lvl="1" indent="0" eaLnBrk="1" hangingPunct="1">
              <a:buNone/>
            </a:pPr>
            <a:endParaRPr lang="en-US" sz="1800" b="0" dirty="0" smtClean="0"/>
          </a:p>
          <a:p>
            <a:pPr marL="457200" lvl="1" indent="0" eaLnBrk="1" hangingPunct="1">
              <a:buNone/>
            </a:pPr>
            <a:endParaRPr lang="en-US" sz="1800" b="0" dirty="0" smtClean="0"/>
          </a:p>
          <a:p>
            <a:pPr marL="457200" lvl="1" indent="0" eaLnBrk="1" hangingPunct="1">
              <a:buNone/>
            </a:pPr>
            <a:endParaRPr lang="en-US" sz="1800" b="0" dirty="0" smtClean="0"/>
          </a:p>
          <a:p>
            <a:pPr marL="457200" lvl="1" indent="0" eaLnBrk="1" hangingPunct="1">
              <a:buNone/>
            </a:pPr>
            <a:endParaRPr lang="en-US" sz="1800" b="0" dirty="0" smtClean="0"/>
          </a:p>
          <a:p>
            <a:pPr marL="457200" lvl="1" indent="0" eaLnBrk="1" hangingPunct="1">
              <a:buNone/>
            </a:pPr>
            <a:endParaRPr lang="en-US" sz="1800" b="0" dirty="0" smtClean="0"/>
          </a:p>
          <a:p>
            <a:pPr marL="457200" lvl="1" indent="0" eaLnBrk="1" hangingPunct="1">
              <a:spcBef>
                <a:spcPts val="0"/>
              </a:spcBef>
              <a:buNone/>
            </a:pPr>
            <a:r>
              <a:rPr lang="en-US" sz="1800" b="0" dirty="0" smtClean="0"/>
              <a:t>Checks for consistent </a:t>
            </a:r>
            <a:r>
              <a:rPr lang="en-US" sz="1800" b="0" i="1" dirty="0" smtClean="0"/>
              <a:t>shape</a:t>
            </a:r>
            <a:r>
              <a:rPr lang="en-US" sz="1800" b="0" dirty="0" smtClean="0"/>
              <a:t>, regardless of relative amplitude</a:t>
            </a:r>
          </a:p>
          <a:p>
            <a:pPr marL="457200" lvl="1" indent="0" eaLnBrk="1" hangingPunct="1">
              <a:buNone/>
            </a:pPr>
            <a:r>
              <a:rPr lang="en-US" sz="1800" b="0" dirty="0" smtClean="0"/>
              <a:t>Best to integrate over a time interval comparable to the target signal</a:t>
            </a:r>
            <a:endParaRPr lang="en-US" sz="1800" b="0" u="sng" dirty="0" smtClean="0"/>
          </a:p>
          <a:p>
            <a:pPr marL="0" indent="0">
              <a:buNone/>
            </a:pPr>
            <a:endParaRPr lang="en-US" sz="2000" b="0" dirty="0"/>
          </a:p>
        </p:txBody>
      </p:sp>
      <p:sp>
        <p:nvSpPr>
          <p:cNvPr id="5" name="Text Box 7"/>
          <p:cNvSpPr txBox="1">
            <a:spLocks noChangeArrowheads="1"/>
          </p:cNvSpPr>
          <p:nvPr/>
        </p:nvSpPr>
        <p:spPr bwMode="auto">
          <a:xfrm>
            <a:off x="3148529" y="3429000"/>
            <a:ext cx="74509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None/>
            </a:pPr>
            <a:r>
              <a:rPr lang="en-US" sz="2000" b="0">
                <a:solidFill>
                  <a:schemeClr val="bg1"/>
                </a:solidFill>
              </a:rPr>
              <a:t>Time</a:t>
            </a:r>
          </a:p>
        </p:txBody>
      </p:sp>
      <p:sp>
        <p:nvSpPr>
          <p:cNvPr id="6" name="Line 8"/>
          <p:cNvSpPr>
            <a:spLocks noChangeShapeType="1"/>
          </p:cNvSpPr>
          <p:nvPr/>
        </p:nvSpPr>
        <p:spPr bwMode="auto">
          <a:xfrm>
            <a:off x="3860800" y="3619500"/>
            <a:ext cx="2000250" cy="0"/>
          </a:xfrm>
          <a:prstGeom prst="line">
            <a:avLst/>
          </a:prstGeom>
          <a:noFill/>
          <a:ln w="28575">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sz="2000" b="0"/>
          </a:p>
        </p:txBody>
      </p:sp>
      <p:sp>
        <p:nvSpPr>
          <p:cNvPr id="15" name="Text Box 7"/>
          <p:cNvSpPr txBox="1">
            <a:spLocks noChangeArrowheads="1"/>
          </p:cNvSpPr>
          <p:nvPr/>
        </p:nvSpPr>
        <p:spPr bwMode="auto">
          <a:xfrm>
            <a:off x="3012951" y="3429000"/>
            <a:ext cx="10162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None/>
            </a:pPr>
            <a:r>
              <a:rPr lang="en-US">
                <a:solidFill>
                  <a:schemeClr val="bg1"/>
                </a:solidFill>
              </a:rPr>
              <a:t>Time</a:t>
            </a:r>
          </a:p>
        </p:txBody>
      </p:sp>
      <p:sp>
        <p:nvSpPr>
          <p:cNvPr id="16" name="Line 8"/>
          <p:cNvSpPr>
            <a:spLocks noChangeShapeType="1"/>
          </p:cNvSpPr>
          <p:nvPr/>
        </p:nvSpPr>
        <p:spPr bwMode="auto">
          <a:xfrm>
            <a:off x="3860800" y="3619500"/>
            <a:ext cx="2000250" cy="0"/>
          </a:xfrm>
          <a:prstGeom prst="line">
            <a:avLst/>
          </a:prstGeom>
          <a:noFill/>
          <a:ln w="28575">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a:p>
        </p:txBody>
      </p:sp>
      <p:grpSp>
        <p:nvGrpSpPr>
          <p:cNvPr id="17" name="Group 9"/>
          <p:cNvGrpSpPr>
            <a:grpSpLocks/>
          </p:cNvGrpSpPr>
          <p:nvPr/>
        </p:nvGrpSpPr>
        <p:grpSpPr bwMode="auto">
          <a:xfrm>
            <a:off x="2127250" y="3810000"/>
            <a:ext cx="4916488" cy="1314450"/>
            <a:chOff x="2400" y="3216"/>
            <a:chExt cx="3097" cy="828"/>
          </a:xfrm>
        </p:grpSpPr>
        <p:pic>
          <p:nvPicPr>
            <p:cNvPr id="18" name="Picture 10" descr="timeseries_specgram-aux-short-H2"/>
            <p:cNvPicPr>
              <a:picLocks noChangeAspect="1" noChangeArrowheads="1"/>
            </p:cNvPicPr>
            <p:nvPr/>
          </p:nvPicPr>
          <p:blipFill>
            <a:blip r:embed="rId2" cstate="print">
              <a:extLst>
                <a:ext uri="{28A0092B-C50C-407E-A947-70E740481C1C}">
                  <a14:useLocalDpi xmlns:a14="http://schemas.microsoft.com/office/drawing/2010/main" val="0"/>
                </a:ext>
              </a:extLst>
            </a:blip>
            <a:srcRect l="12801" t="61465" r="9067" b="24728"/>
            <a:stretch>
              <a:fillRect/>
            </a:stretch>
          </p:blipFill>
          <p:spPr bwMode="auto">
            <a:xfrm>
              <a:off x="2400" y="3216"/>
              <a:ext cx="3093"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timeseries_specgram-aux-short-L1"/>
            <p:cNvPicPr>
              <a:picLocks noChangeAspect="1" noChangeArrowheads="1"/>
            </p:cNvPicPr>
            <p:nvPr/>
          </p:nvPicPr>
          <p:blipFill>
            <a:blip r:embed="rId3" cstate="print">
              <a:extLst>
                <a:ext uri="{28A0092B-C50C-407E-A947-70E740481C1C}">
                  <a14:useLocalDpi xmlns:a14="http://schemas.microsoft.com/office/drawing/2010/main" val="0"/>
                </a:ext>
              </a:extLst>
            </a:blip>
            <a:srcRect l="12801" t="61465" r="9067" b="24728"/>
            <a:stretch>
              <a:fillRect/>
            </a:stretch>
          </p:blipFill>
          <p:spPr bwMode="auto">
            <a:xfrm>
              <a:off x="2400" y="3633"/>
              <a:ext cx="3097"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 Box 12"/>
          <p:cNvSpPr txBox="1">
            <a:spLocks noChangeArrowheads="1"/>
          </p:cNvSpPr>
          <p:nvPr/>
        </p:nvSpPr>
        <p:spPr bwMode="auto">
          <a:xfrm>
            <a:off x="1295400" y="3962400"/>
            <a:ext cx="787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buNone/>
            </a:pPr>
            <a:r>
              <a:rPr lang="en-US" sz="2000" b="1" dirty="0">
                <a:solidFill>
                  <a:srgbClr val="C00000"/>
                </a:solidFill>
              </a:rPr>
              <a:t>H1</a:t>
            </a:r>
          </a:p>
        </p:txBody>
      </p:sp>
      <p:sp>
        <p:nvSpPr>
          <p:cNvPr id="21" name="Text Box 13"/>
          <p:cNvSpPr txBox="1">
            <a:spLocks noChangeArrowheads="1"/>
          </p:cNvSpPr>
          <p:nvPr/>
        </p:nvSpPr>
        <p:spPr bwMode="auto">
          <a:xfrm>
            <a:off x="1295400" y="4648200"/>
            <a:ext cx="787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buNone/>
            </a:pPr>
            <a:r>
              <a:rPr lang="en-US" sz="2000" b="1" dirty="0">
                <a:solidFill>
                  <a:srgbClr val="C00000"/>
                </a:solidFill>
              </a:rPr>
              <a:t>L1</a:t>
            </a:r>
          </a:p>
        </p:txBody>
      </p:sp>
      <p:sp>
        <p:nvSpPr>
          <p:cNvPr id="22" name="Rectangle 14"/>
          <p:cNvSpPr>
            <a:spLocks noChangeArrowheads="1"/>
          </p:cNvSpPr>
          <p:nvPr/>
        </p:nvSpPr>
        <p:spPr bwMode="auto">
          <a:xfrm>
            <a:off x="2627784" y="3861048"/>
            <a:ext cx="1080120" cy="1296144"/>
          </a:xfrm>
          <a:prstGeom prst="rect">
            <a:avLst/>
          </a:prstGeom>
          <a:solidFill>
            <a:srgbClr val="00FF00">
              <a:alpha val="30196"/>
            </a:srgbClr>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a:p>
        </p:txBody>
      </p:sp>
      <p:sp>
        <p:nvSpPr>
          <p:cNvPr id="23" name="Rectangle 15"/>
          <p:cNvSpPr>
            <a:spLocks noChangeArrowheads="1"/>
          </p:cNvSpPr>
          <p:nvPr/>
        </p:nvSpPr>
        <p:spPr bwMode="auto">
          <a:xfrm>
            <a:off x="5580112" y="4437112"/>
            <a:ext cx="1152128" cy="720080"/>
          </a:xfrm>
          <a:prstGeom prst="rect">
            <a:avLst/>
          </a:prstGeom>
          <a:solidFill>
            <a:srgbClr val="00FF00">
              <a:alpha val="30196"/>
            </a:srgbClr>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a:p>
        </p:txBody>
      </p:sp>
      <p:sp>
        <p:nvSpPr>
          <p:cNvPr id="24" name="Rectangle 16"/>
          <p:cNvSpPr>
            <a:spLocks noChangeArrowheads="1"/>
          </p:cNvSpPr>
          <p:nvPr/>
        </p:nvSpPr>
        <p:spPr bwMode="auto">
          <a:xfrm>
            <a:off x="5580112" y="3861048"/>
            <a:ext cx="1152128" cy="648072"/>
          </a:xfrm>
          <a:prstGeom prst="rect">
            <a:avLst/>
          </a:prstGeom>
          <a:solidFill>
            <a:srgbClr val="00FF00">
              <a:alpha val="30196"/>
            </a:srgbClr>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a:p>
        </p:txBody>
      </p:sp>
      <p:sp>
        <p:nvSpPr>
          <p:cNvPr id="25"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43</a:t>
            </a:fld>
            <a:endParaRPr lang="en-US" dirty="0">
              <a:latin typeface="+mn-lt"/>
            </a:endParaRPr>
          </a:p>
        </p:txBody>
      </p:sp>
    </p:spTree>
    <p:extLst>
      <p:ext uri="{BB962C8B-B14F-4D97-AF65-F5344CB8AC3E}">
        <p14:creationId xmlns:p14="http://schemas.microsoft.com/office/powerpoint/2010/main" val="6277248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grpId="0" nodeType="clickEffect">
                                  <p:stCondLst>
                                    <p:cond delay="0"/>
                                  </p:stCondLst>
                                  <p:childTnLst>
                                    <p:animMotion origin="layout" path="M -4.44444E-6 -1.85185E-6 L 0.32014 -1.85185E-6 " pathEditMode="relative" rAng="0" ptsTypes="AA">
                                      <p:cBhvr>
                                        <p:cTn id="6" dur="2000" fill="hold"/>
                                        <p:tgtEl>
                                          <p:spTgt spid="22"/>
                                        </p:tgtEl>
                                        <p:attrNameLst>
                                          <p:attrName>ppt_x</p:attrName>
                                          <p:attrName>ppt_y</p:attrName>
                                        </p:attrNameLst>
                                      </p:cBhvr>
                                      <p:rCtr x="16007" y="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63" presetClass="path" presetSubtype="0" fill="hold" grpId="1" nodeType="withEffect">
                                  <p:stCondLst>
                                    <p:cond delay="0"/>
                                  </p:stCondLst>
                                  <p:childTnLst>
                                    <p:animMotion origin="layout" path="M -0.02431 2.96296E-6 L 0.02569 2.96296E-6 " pathEditMode="relative" rAng="0" ptsTypes="AA">
                                      <p:cBhvr>
                                        <p:cTn id="16" dur="1000" fill="hold"/>
                                        <p:tgtEl>
                                          <p:spTgt spid="23"/>
                                        </p:tgtEl>
                                        <p:attrNameLst>
                                          <p:attrName>ppt_x</p:attrName>
                                          <p:attrName>ppt_y</p:attrName>
                                        </p:attrNameLst>
                                      </p:cBhvr>
                                      <p:rCtr x="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620688"/>
            <a:ext cx="6400800" cy="649287"/>
          </a:xfrm>
        </p:spPr>
        <p:txBody>
          <a:bodyPr/>
          <a:lstStyle/>
          <a:p>
            <a:r>
              <a:rPr lang="es-ES" dirty="0" err="1" smtClean="0"/>
              <a:t>Coherent</a:t>
            </a:r>
            <a:r>
              <a:rPr lang="es-ES" dirty="0" smtClean="0"/>
              <a:t> </a:t>
            </a:r>
            <a:r>
              <a:rPr lang="es-ES" dirty="0" err="1"/>
              <a:t>Burst</a:t>
            </a:r>
            <a:r>
              <a:rPr lang="es-ES" dirty="0"/>
              <a:t> </a:t>
            </a:r>
            <a:r>
              <a:rPr lang="es-ES" dirty="0" err="1"/>
              <a:t>Analysis</a:t>
            </a:r>
            <a:r>
              <a:rPr lang="es-ES" dirty="0"/>
              <a:t> </a:t>
            </a:r>
          </a:p>
        </p:txBody>
      </p:sp>
      <p:pic>
        <p:nvPicPr>
          <p:cNvPr id="4" name="Imagen 3"/>
          <p:cNvPicPr>
            <a:picLocks noChangeAspect="1"/>
          </p:cNvPicPr>
          <p:nvPr/>
        </p:nvPicPr>
        <p:blipFill>
          <a:blip r:embed="rId2"/>
          <a:stretch>
            <a:fillRect/>
          </a:stretch>
        </p:blipFill>
        <p:spPr>
          <a:xfrm>
            <a:off x="755576" y="1278114"/>
            <a:ext cx="7965341" cy="5175222"/>
          </a:xfrm>
          <a:prstGeom prst="rect">
            <a:avLst/>
          </a:prstGeom>
        </p:spPr>
      </p:pic>
      <p:sp>
        <p:nvSpPr>
          <p:cNvPr id="5"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44</a:t>
            </a:fld>
            <a:endParaRPr lang="en-US" dirty="0">
              <a:latin typeface="+mn-lt"/>
            </a:endParaRPr>
          </a:p>
        </p:txBody>
      </p:sp>
    </p:spTree>
    <p:extLst>
      <p:ext uri="{BB962C8B-B14F-4D97-AF65-F5344CB8AC3E}">
        <p14:creationId xmlns:p14="http://schemas.microsoft.com/office/powerpoint/2010/main" val="6566156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475457"/>
            <a:ext cx="6400800" cy="649287"/>
          </a:xfrm>
        </p:spPr>
        <p:txBody>
          <a:bodyPr/>
          <a:lstStyle/>
          <a:p>
            <a:r>
              <a:rPr lang="en-US" dirty="0"/>
              <a:t>Geometric View of Coherent Analysis</a:t>
            </a:r>
            <a:endParaRPr lang="es-ES" dirty="0"/>
          </a:p>
        </p:txBody>
      </p:sp>
      <p:sp>
        <p:nvSpPr>
          <p:cNvPr id="4" name="Rectangle 32"/>
          <p:cNvSpPr>
            <a:spLocks noChangeArrowheads="1"/>
          </p:cNvSpPr>
          <p:nvPr/>
        </p:nvSpPr>
        <p:spPr bwMode="auto">
          <a:xfrm>
            <a:off x="228600" y="1143000"/>
            <a:ext cx="6172200" cy="3352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buNone/>
            </a:pPr>
            <a:endParaRPr lang="en-US" b="0">
              <a:latin typeface="Arial"/>
              <a:cs typeface="Arial"/>
            </a:endParaRPr>
          </a:p>
        </p:txBody>
      </p:sp>
      <p:sp>
        <p:nvSpPr>
          <p:cNvPr id="5" name="Freeform 4"/>
          <p:cNvSpPr>
            <a:spLocks/>
          </p:cNvSpPr>
          <p:nvPr/>
        </p:nvSpPr>
        <p:spPr bwMode="auto">
          <a:xfrm>
            <a:off x="381000" y="1752600"/>
            <a:ext cx="5867400" cy="2514600"/>
          </a:xfrm>
          <a:custGeom>
            <a:avLst/>
            <a:gdLst>
              <a:gd name="T0" fmla="*/ 0 w 3696"/>
              <a:gd name="T1" fmla="*/ 768 h 1584"/>
              <a:gd name="T2" fmla="*/ 2352 w 3696"/>
              <a:gd name="T3" fmla="*/ 0 h 1584"/>
              <a:gd name="T4" fmla="*/ 3696 w 3696"/>
              <a:gd name="T5" fmla="*/ 768 h 1584"/>
              <a:gd name="T6" fmla="*/ 1392 w 3696"/>
              <a:gd name="T7" fmla="*/ 1584 h 1584"/>
              <a:gd name="T8" fmla="*/ 0 w 3696"/>
              <a:gd name="T9" fmla="*/ 768 h 1584"/>
            </a:gdLst>
            <a:ahLst/>
            <a:cxnLst>
              <a:cxn ang="0">
                <a:pos x="T0" y="T1"/>
              </a:cxn>
              <a:cxn ang="0">
                <a:pos x="T2" y="T3"/>
              </a:cxn>
              <a:cxn ang="0">
                <a:pos x="T4" y="T5"/>
              </a:cxn>
              <a:cxn ang="0">
                <a:pos x="T6" y="T7"/>
              </a:cxn>
              <a:cxn ang="0">
                <a:pos x="T8" y="T9"/>
              </a:cxn>
            </a:cxnLst>
            <a:rect l="0" t="0" r="r" b="b"/>
            <a:pathLst>
              <a:path w="3696" h="1584">
                <a:moveTo>
                  <a:pt x="0" y="768"/>
                </a:moveTo>
                <a:lnTo>
                  <a:pt x="2352" y="0"/>
                </a:lnTo>
                <a:lnTo>
                  <a:pt x="3696" y="768"/>
                </a:lnTo>
                <a:lnTo>
                  <a:pt x="1392" y="1584"/>
                </a:lnTo>
                <a:lnTo>
                  <a:pt x="0" y="768"/>
                </a:lnTo>
                <a:close/>
              </a:path>
            </a:pathLst>
          </a:custGeom>
          <a:solidFill>
            <a:srgbClr val="DDDDDD"/>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None/>
            </a:pPr>
            <a:endParaRPr lang="en-US" b="0">
              <a:latin typeface="Arial"/>
              <a:cs typeface="Arial"/>
            </a:endParaRPr>
          </a:p>
        </p:txBody>
      </p:sp>
      <p:sp>
        <p:nvSpPr>
          <p:cNvPr id="6" name="Line 5"/>
          <p:cNvSpPr>
            <a:spLocks noChangeShapeType="1"/>
          </p:cNvSpPr>
          <p:nvPr/>
        </p:nvSpPr>
        <p:spPr bwMode="auto">
          <a:xfrm flipV="1">
            <a:off x="3276600" y="1600200"/>
            <a:ext cx="0" cy="137160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None/>
            </a:pPr>
            <a:endParaRPr lang="en-US" b="0">
              <a:latin typeface="Arial"/>
              <a:cs typeface="Arial"/>
            </a:endParaRPr>
          </a:p>
        </p:txBody>
      </p:sp>
      <p:sp>
        <p:nvSpPr>
          <p:cNvPr id="7" name="Line 6"/>
          <p:cNvSpPr>
            <a:spLocks noChangeShapeType="1"/>
          </p:cNvSpPr>
          <p:nvPr/>
        </p:nvSpPr>
        <p:spPr bwMode="auto">
          <a:xfrm flipH="1" flipV="1">
            <a:off x="1524000" y="2971800"/>
            <a:ext cx="1752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None/>
            </a:pPr>
            <a:endParaRPr lang="en-US" b="0">
              <a:latin typeface="Arial"/>
              <a:cs typeface="Arial"/>
            </a:endParaRPr>
          </a:p>
        </p:txBody>
      </p:sp>
      <p:sp>
        <p:nvSpPr>
          <p:cNvPr id="8" name="Line 7"/>
          <p:cNvSpPr>
            <a:spLocks noChangeShapeType="1"/>
          </p:cNvSpPr>
          <p:nvPr/>
        </p:nvSpPr>
        <p:spPr bwMode="auto">
          <a:xfrm flipH="1">
            <a:off x="2057400" y="2971800"/>
            <a:ext cx="1219200" cy="76200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None/>
            </a:pPr>
            <a:endParaRPr lang="en-US" b="0">
              <a:latin typeface="Arial"/>
              <a:cs typeface="Arial"/>
            </a:endParaRPr>
          </a:p>
        </p:txBody>
      </p:sp>
      <p:sp>
        <p:nvSpPr>
          <p:cNvPr id="9" name="Line 8"/>
          <p:cNvSpPr>
            <a:spLocks noChangeShapeType="1"/>
          </p:cNvSpPr>
          <p:nvPr/>
        </p:nvSpPr>
        <p:spPr bwMode="auto">
          <a:xfrm flipV="1">
            <a:off x="3276600" y="1752600"/>
            <a:ext cx="1447800" cy="121920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None/>
            </a:pPr>
            <a:endParaRPr lang="en-US" b="0">
              <a:latin typeface="Arial"/>
              <a:cs typeface="Arial"/>
            </a:endParaRPr>
          </a:p>
        </p:txBody>
      </p:sp>
      <p:sp>
        <p:nvSpPr>
          <p:cNvPr id="10" name="Line 9"/>
          <p:cNvSpPr>
            <a:spLocks noChangeShapeType="1"/>
          </p:cNvSpPr>
          <p:nvPr/>
        </p:nvSpPr>
        <p:spPr bwMode="auto">
          <a:xfrm>
            <a:off x="3276600" y="2971800"/>
            <a:ext cx="1447800" cy="15240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None/>
            </a:pPr>
            <a:endParaRPr lang="en-US" b="0">
              <a:latin typeface="Arial"/>
              <a:cs typeface="Arial"/>
            </a:endParaRPr>
          </a:p>
        </p:txBody>
      </p:sp>
      <p:sp>
        <p:nvSpPr>
          <p:cNvPr id="11" name="Line 10"/>
          <p:cNvSpPr>
            <a:spLocks noChangeShapeType="1"/>
          </p:cNvSpPr>
          <p:nvPr/>
        </p:nvSpPr>
        <p:spPr bwMode="auto">
          <a:xfrm>
            <a:off x="4724400" y="1752600"/>
            <a:ext cx="0" cy="137160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None/>
            </a:pPr>
            <a:endParaRPr lang="en-US" b="0">
              <a:latin typeface="Arial"/>
              <a:cs typeface="Arial"/>
            </a:endParaRPr>
          </a:p>
        </p:txBody>
      </p:sp>
      <p:sp>
        <p:nvSpPr>
          <p:cNvPr id="12" name="Line 11"/>
          <p:cNvSpPr>
            <a:spLocks noChangeShapeType="1"/>
          </p:cNvSpPr>
          <p:nvPr/>
        </p:nvSpPr>
        <p:spPr bwMode="auto">
          <a:xfrm flipH="1" flipV="1">
            <a:off x="3276600" y="1600200"/>
            <a:ext cx="1447800" cy="15240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None/>
            </a:pPr>
            <a:endParaRPr lang="en-US" b="0">
              <a:latin typeface="Arial"/>
              <a:cs typeface="Arial"/>
            </a:endParaRPr>
          </a:p>
        </p:txBody>
      </p:sp>
      <p:sp>
        <p:nvSpPr>
          <p:cNvPr id="13" name="Freeform 12"/>
          <p:cNvSpPr>
            <a:spLocks/>
          </p:cNvSpPr>
          <p:nvPr/>
        </p:nvSpPr>
        <p:spPr bwMode="auto">
          <a:xfrm>
            <a:off x="3124200" y="2819400"/>
            <a:ext cx="152400" cy="152400"/>
          </a:xfrm>
          <a:custGeom>
            <a:avLst/>
            <a:gdLst>
              <a:gd name="T0" fmla="*/ 0 w 96"/>
              <a:gd name="T1" fmla="*/ 96 h 96"/>
              <a:gd name="T2" fmla="*/ 0 w 96"/>
              <a:gd name="T3" fmla="*/ 0 h 96"/>
              <a:gd name="T4" fmla="*/ 96 w 96"/>
              <a:gd name="T5" fmla="*/ 0 h 96"/>
            </a:gdLst>
            <a:ahLst/>
            <a:cxnLst>
              <a:cxn ang="0">
                <a:pos x="T0" y="T1"/>
              </a:cxn>
              <a:cxn ang="0">
                <a:pos x="T2" y="T3"/>
              </a:cxn>
              <a:cxn ang="0">
                <a:pos x="T4" y="T5"/>
              </a:cxn>
            </a:cxnLst>
            <a:rect l="0" t="0" r="r" b="b"/>
            <a:pathLst>
              <a:path w="96" h="96">
                <a:moveTo>
                  <a:pt x="0" y="96"/>
                </a:moveTo>
                <a:lnTo>
                  <a:pt x="0" y="0"/>
                </a:lnTo>
                <a:lnTo>
                  <a:pt x="96"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None/>
            </a:pPr>
            <a:endParaRPr lang="en-US" b="0">
              <a:latin typeface="Arial"/>
              <a:cs typeface="Arial"/>
            </a:endParaRPr>
          </a:p>
        </p:txBody>
      </p:sp>
      <p:sp>
        <p:nvSpPr>
          <p:cNvPr id="14" name="Freeform 13"/>
          <p:cNvSpPr>
            <a:spLocks/>
          </p:cNvSpPr>
          <p:nvPr/>
        </p:nvSpPr>
        <p:spPr bwMode="auto">
          <a:xfrm>
            <a:off x="3276600" y="2819400"/>
            <a:ext cx="152400" cy="152400"/>
          </a:xfrm>
          <a:custGeom>
            <a:avLst/>
            <a:gdLst>
              <a:gd name="T0" fmla="*/ 0 w 96"/>
              <a:gd name="T1" fmla="*/ 0 h 96"/>
              <a:gd name="T2" fmla="*/ 96 w 96"/>
              <a:gd name="T3" fmla="*/ 0 h 96"/>
              <a:gd name="T4" fmla="*/ 96 w 96"/>
              <a:gd name="T5" fmla="*/ 96 h 96"/>
            </a:gdLst>
            <a:ahLst/>
            <a:cxnLst>
              <a:cxn ang="0">
                <a:pos x="T0" y="T1"/>
              </a:cxn>
              <a:cxn ang="0">
                <a:pos x="T2" y="T3"/>
              </a:cxn>
              <a:cxn ang="0">
                <a:pos x="T4" y="T5"/>
              </a:cxn>
            </a:cxnLst>
            <a:rect l="0" t="0" r="r" b="b"/>
            <a:pathLst>
              <a:path w="96" h="96">
                <a:moveTo>
                  <a:pt x="0" y="0"/>
                </a:moveTo>
                <a:lnTo>
                  <a:pt x="96" y="0"/>
                </a:lnTo>
                <a:lnTo>
                  <a:pt x="96" y="96"/>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None/>
            </a:pPr>
            <a:endParaRPr lang="en-US" b="0">
              <a:latin typeface="Arial"/>
              <a:cs typeface="Arial"/>
            </a:endParaRPr>
          </a:p>
        </p:txBody>
      </p:sp>
      <p:sp>
        <p:nvSpPr>
          <p:cNvPr id="15" name="Freeform 14"/>
          <p:cNvSpPr>
            <a:spLocks/>
          </p:cNvSpPr>
          <p:nvPr/>
        </p:nvSpPr>
        <p:spPr bwMode="auto">
          <a:xfrm>
            <a:off x="3124200" y="2819400"/>
            <a:ext cx="152400" cy="228600"/>
          </a:xfrm>
          <a:custGeom>
            <a:avLst/>
            <a:gdLst>
              <a:gd name="T0" fmla="*/ 96 w 96"/>
              <a:gd name="T1" fmla="*/ 0 h 144"/>
              <a:gd name="T2" fmla="*/ 0 w 96"/>
              <a:gd name="T3" fmla="*/ 48 h 144"/>
              <a:gd name="T4" fmla="*/ 0 w 96"/>
              <a:gd name="T5" fmla="*/ 144 h 144"/>
            </a:gdLst>
            <a:ahLst/>
            <a:cxnLst>
              <a:cxn ang="0">
                <a:pos x="T0" y="T1"/>
              </a:cxn>
              <a:cxn ang="0">
                <a:pos x="T2" y="T3"/>
              </a:cxn>
              <a:cxn ang="0">
                <a:pos x="T4" y="T5"/>
              </a:cxn>
            </a:cxnLst>
            <a:rect l="0" t="0" r="r" b="b"/>
            <a:pathLst>
              <a:path w="96" h="144">
                <a:moveTo>
                  <a:pt x="96" y="0"/>
                </a:moveTo>
                <a:lnTo>
                  <a:pt x="0" y="48"/>
                </a:lnTo>
                <a:lnTo>
                  <a:pt x="0" y="144"/>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None/>
            </a:pPr>
            <a:endParaRPr lang="en-US" b="0">
              <a:latin typeface="Arial"/>
              <a:cs typeface="Arial"/>
            </a:endParaRPr>
          </a:p>
        </p:txBody>
      </p:sp>
      <p:sp>
        <p:nvSpPr>
          <p:cNvPr id="16" name="Text Box 15"/>
          <p:cNvSpPr txBox="1">
            <a:spLocks noChangeArrowheads="1"/>
          </p:cNvSpPr>
          <p:nvPr/>
        </p:nvSpPr>
        <p:spPr bwMode="auto">
          <a:xfrm>
            <a:off x="3468585" y="3076575"/>
            <a:ext cx="17955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buNone/>
            </a:pPr>
            <a:r>
              <a:rPr lang="en-US" sz="2000" b="0" dirty="0">
                <a:solidFill>
                  <a:srgbClr val="333399"/>
                </a:solidFill>
                <a:latin typeface="Arial"/>
                <a:cs typeface="Arial"/>
              </a:rPr>
              <a:t>C</a:t>
            </a:r>
            <a:r>
              <a:rPr lang="en-US" sz="2000" b="0" dirty="0" smtClean="0">
                <a:solidFill>
                  <a:srgbClr val="333399"/>
                </a:solidFill>
                <a:latin typeface="Arial"/>
                <a:cs typeface="Arial"/>
              </a:rPr>
              <a:t>oherent </a:t>
            </a:r>
            <a:r>
              <a:rPr lang="en-US" sz="2000" b="0" dirty="0">
                <a:solidFill>
                  <a:srgbClr val="333399"/>
                </a:solidFill>
                <a:latin typeface="Arial"/>
                <a:cs typeface="Arial"/>
              </a:rPr>
              <a:t>sum</a:t>
            </a:r>
          </a:p>
        </p:txBody>
      </p:sp>
      <p:sp>
        <p:nvSpPr>
          <p:cNvPr id="17" name="Text Box 16"/>
          <p:cNvSpPr txBox="1">
            <a:spLocks noChangeArrowheads="1"/>
          </p:cNvSpPr>
          <p:nvPr/>
        </p:nvSpPr>
        <p:spPr bwMode="auto">
          <a:xfrm>
            <a:off x="329515" y="1524000"/>
            <a:ext cx="20378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buNone/>
            </a:pPr>
            <a:r>
              <a:rPr lang="en-US" sz="2000" b="0" dirty="0" smtClean="0">
                <a:solidFill>
                  <a:srgbClr val="333399"/>
                </a:solidFill>
                <a:latin typeface="Arial"/>
                <a:cs typeface="Arial"/>
              </a:rPr>
              <a:t>N-2 dimensional</a:t>
            </a:r>
            <a:r>
              <a:rPr lang="en-US" sz="2000" b="0" dirty="0">
                <a:solidFill>
                  <a:srgbClr val="333399"/>
                </a:solidFill>
                <a:latin typeface="Arial"/>
                <a:cs typeface="Arial"/>
              </a:rPr>
              <a:t/>
            </a:r>
            <a:br>
              <a:rPr lang="en-US" sz="2000" b="0" dirty="0">
                <a:solidFill>
                  <a:srgbClr val="333399"/>
                </a:solidFill>
                <a:latin typeface="Arial"/>
                <a:cs typeface="Arial"/>
              </a:rPr>
            </a:br>
            <a:r>
              <a:rPr lang="en-US" sz="2000" b="0" dirty="0">
                <a:solidFill>
                  <a:srgbClr val="333399"/>
                </a:solidFill>
                <a:latin typeface="Arial"/>
                <a:cs typeface="Arial"/>
              </a:rPr>
              <a:t>null space</a:t>
            </a:r>
          </a:p>
        </p:txBody>
      </p:sp>
      <p:sp>
        <p:nvSpPr>
          <p:cNvPr id="18" name="Text Box 17"/>
          <p:cNvSpPr txBox="1">
            <a:spLocks noChangeArrowheads="1"/>
          </p:cNvSpPr>
          <p:nvPr/>
        </p:nvSpPr>
        <p:spPr bwMode="auto">
          <a:xfrm>
            <a:off x="4781550" y="1524000"/>
            <a:ext cx="11208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buNone/>
            </a:pPr>
            <a:r>
              <a:rPr lang="en-US" sz="2000" b="0">
                <a:solidFill>
                  <a:srgbClr val="333399"/>
                </a:solidFill>
                <a:latin typeface="Arial"/>
                <a:cs typeface="Arial"/>
              </a:rPr>
              <a:t>detector</a:t>
            </a:r>
            <a:br>
              <a:rPr lang="en-US" sz="2000" b="0">
                <a:solidFill>
                  <a:srgbClr val="333399"/>
                </a:solidFill>
                <a:latin typeface="Arial"/>
                <a:cs typeface="Arial"/>
              </a:rPr>
            </a:br>
            <a:r>
              <a:rPr lang="en-US" sz="2000" b="0">
                <a:solidFill>
                  <a:srgbClr val="333399"/>
                </a:solidFill>
                <a:latin typeface="Arial"/>
                <a:cs typeface="Arial"/>
              </a:rPr>
              <a:t>data</a:t>
            </a:r>
          </a:p>
        </p:txBody>
      </p:sp>
      <p:sp>
        <p:nvSpPr>
          <p:cNvPr id="19" name="Text Box 18"/>
          <p:cNvSpPr txBox="1">
            <a:spLocks noChangeArrowheads="1"/>
          </p:cNvSpPr>
          <p:nvPr/>
        </p:nvSpPr>
        <p:spPr bwMode="auto">
          <a:xfrm>
            <a:off x="2745257" y="1219200"/>
            <a:ext cx="11833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buNone/>
            </a:pPr>
            <a:r>
              <a:rPr lang="en-US" sz="2000" b="0" dirty="0" smtClean="0">
                <a:solidFill>
                  <a:srgbClr val="333399"/>
                </a:solidFill>
                <a:latin typeface="Arial"/>
                <a:cs typeface="Arial"/>
              </a:rPr>
              <a:t>Null sum</a:t>
            </a:r>
            <a:endParaRPr lang="en-US" sz="2000" b="0" dirty="0">
              <a:solidFill>
                <a:srgbClr val="333399"/>
              </a:solidFill>
              <a:latin typeface="Arial"/>
              <a:cs typeface="Arial"/>
            </a:endParaRPr>
          </a:p>
        </p:txBody>
      </p:sp>
      <p:sp>
        <p:nvSpPr>
          <p:cNvPr id="20" name="Text Box 19"/>
          <p:cNvSpPr txBox="1">
            <a:spLocks noChangeArrowheads="1"/>
          </p:cNvSpPr>
          <p:nvPr/>
        </p:nvSpPr>
        <p:spPr bwMode="auto">
          <a:xfrm>
            <a:off x="4256109" y="3657600"/>
            <a:ext cx="176725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buNone/>
            </a:pPr>
            <a:r>
              <a:rPr lang="en-US" sz="2000" b="0" dirty="0">
                <a:solidFill>
                  <a:srgbClr val="333399"/>
                </a:solidFill>
                <a:latin typeface="Arial"/>
                <a:cs typeface="Arial"/>
              </a:rPr>
              <a:t>2 dimensional</a:t>
            </a:r>
            <a:br>
              <a:rPr lang="en-US" sz="2000" b="0" dirty="0">
                <a:solidFill>
                  <a:srgbClr val="333399"/>
                </a:solidFill>
                <a:latin typeface="Arial"/>
                <a:cs typeface="Arial"/>
              </a:rPr>
            </a:br>
            <a:r>
              <a:rPr lang="en-US" sz="2000" b="0" dirty="0">
                <a:solidFill>
                  <a:srgbClr val="333399"/>
                </a:solidFill>
                <a:latin typeface="Arial"/>
                <a:cs typeface="Arial"/>
              </a:rPr>
              <a:t>signal space</a:t>
            </a:r>
          </a:p>
        </p:txBody>
      </p:sp>
      <p:sp>
        <p:nvSpPr>
          <p:cNvPr id="21" name="Freeform 20"/>
          <p:cNvSpPr>
            <a:spLocks/>
          </p:cNvSpPr>
          <p:nvPr/>
        </p:nvSpPr>
        <p:spPr bwMode="auto">
          <a:xfrm>
            <a:off x="2362200" y="1765300"/>
            <a:ext cx="838200" cy="157163"/>
          </a:xfrm>
          <a:custGeom>
            <a:avLst/>
            <a:gdLst>
              <a:gd name="T0" fmla="*/ 0 w 528"/>
              <a:gd name="T1" fmla="*/ 88 h 99"/>
              <a:gd name="T2" fmla="*/ 322 w 528"/>
              <a:gd name="T3" fmla="*/ 1 h 99"/>
              <a:gd name="T4" fmla="*/ 277 w 528"/>
              <a:gd name="T5" fmla="*/ 93 h 99"/>
              <a:gd name="T6" fmla="*/ 528 w 528"/>
              <a:gd name="T7" fmla="*/ 40 h 99"/>
            </a:gdLst>
            <a:ahLst/>
            <a:cxnLst>
              <a:cxn ang="0">
                <a:pos x="T0" y="T1"/>
              </a:cxn>
              <a:cxn ang="0">
                <a:pos x="T2" y="T3"/>
              </a:cxn>
              <a:cxn ang="0">
                <a:pos x="T4" y="T5"/>
              </a:cxn>
              <a:cxn ang="0">
                <a:pos x="T6" y="T7"/>
              </a:cxn>
            </a:cxnLst>
            <a:rect l="0" t="0" r="r" b="b"/>
            <a:pathLst>
              <a:path w="528" h="99">
                <a:moveTo>
                  <a:pt x="0" y="88"/>
                </a:moveTo>
                <a:cubicBezTo>
                  <a:pt x="54" y="74"/>
                  <a:pt x="276" y="0"/>
                  <a:pt x="322" y="1"/>
                </a:cubicBezTo>
                <a:cubicBezTo>
                  <a:pt x="368" y="2"/>
                  <a:pt x="243" y="87"/>
                  <a:pt x="277" y="93"/>
                </a:cubicBezTo>
                <a:cubicBezTo>
                  <a:pt x="311" y="99"/>
                  <a:pt x="476" y="51"/>
                  <a:pt x="528" y="40"/>
                </a:cubicBezTo>
              </a:path>
            </a:pathLst>
          </a:custGeom>
          <a:noFill/>
          <a:ln w="15875">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None/>
            </a:pPr>
            <a:endParaRPr lang="en-US" b="0">
              <a:latin typeface="Arial"/>
              <a:cs typeface="Arial"/>
            </a:endParaRPr>
          </a:p>
        </p:txBody>
      </p:sp>
      <p:sp>
        <p:nvSpPr>
          <p:cNvPr id="22" name="Freeform 21"/>
          <p:cNvSpPr>
            <a:spLocks/>
          </p:cNvSpPr>
          <p:nvPr/>
        </p:nvSpPr>
        <p:spPr bwMode="auto">
          <a:xfrm>
            <a:off x="3657600" y="3937000"/>
            <a:ext cx="762000" cy="177800"/>
          </a:xfrm>
          <a:custGeom>
            <a:avLst/>
            <a:gdLst>
              <a:gd name="T0" fmla="*/ 480 w 480"/>
              <a:gd name="T1" fmla="*/ 96 h 112"/>
              <a:gd name="T2" fmla="*/ 240 w 480"/>
              <a:gd name="T3" fmla="*/ 96 h 112"/>
              <a:gd name="T4" fmla="*/ 0 w 480"/>
              <a:gd name="T5" fmla="*/ 0 h 112"/>
            </a:gdLst>
            <a:ahLst/>
            <a:cxnLst>
              <a:cxn ang="0">
                <a:pos x="T0" y="T1"/>
              </a:cxn>
              <a:cxn ang="0">
                <a:pos x="T2" y="T3"/>
              </a:cxn>
              <a:cxn ang="0">
                <a:pos x="T4" y="T5"/>
              </a:cxn>
            </a:cxnLst>
            <a:rect l="0" t="0" r="r" b="b"/>
            <a:pathLst>
              <a:path w="480" h="112">
                <a:moveTo>
                  <a:pt x="480" y="96"/>
                </a:moveTo>
                <a:cubicBezTo>
                  <a:pt x="400" y="104"/>
                  <a:pt x="320" y="112"/>
                  <a:pt x="240" y="96"/>
                </a:cubicBezTo>
                <a:cubicBezTo>
                  <a:pt x="160" y="80"/>
                  <a:pt x="80" y="40"/>
                  <a:pt x="0" y="0"/>
                </a:cubicBezTo>
              </a:path>
            </a:pathLst>
          </a:custGeom>
          <a:noFill/>
          <a:ln w="15875">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None/>
            </a:pPr>
            <a:endParaRPr lang="en-US" b="0">
              <a:latin typeface="Arial"/>
              <a:cs typeface="Arial"/>
            </a:endParaRPr>
          </a:p>
        </p:txBody>
      </p:sp>
      <p:sp>
        <p:nvSpPr>
          <p:cNvPr id="23" name="Text Box 22"/>
          <p:cNvSpPr txBox="1">
            <a:spLocks noChangeArrowheads="1"/>
          </p:cNvSpPr>
          <p:nvPr/>
        </p:nvSpPr>
        <p:spPr bwMode="auto">
          <a:xfrm>
            <a:off x="6248400" y="990600"/>
            <a:ext cx="2667000" cy="1563505"/>
          </a:xfrm>
          <a:prstGeom prst="rect">
            <a:avLst/>
          </a:prstGeom>
          <a:solidFill>
            <a:srgbClr val="FFFF66"/>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buNone/>
            </a:pPr>
            <a:r>
              <a:rPr lang="en-US" sz="2000" b="0" dirty="0">
                <a:latin typeface="Arial"/>
                <a:cs typeface="Arial"/>
              </a:rPr>
              <a:t>Coherent sum:</a:t>
            </a:r>
          </a:p>
          <a:p>
            <a:pPr algn="l" eaLnBrk="0" hangingPunct="0">
              <a:buNone/>
            </a:pPr>
            <a:r>
              <a:rPr lang="en-US" sz="1800" b="0" dirty="0">
                <a:solidFill>
                  <a:srgbClr val="800000"/>
                </a:solidFill>
                <a:latin typeface="Arial"/>
                <a:cs typeface="Arial"/>
              </a:rPr>
              <a:t>Find linear </a:t>
            </a:r>
            <a:r>
              <a:rPr lang="en-US" sz="1800" b="0" dirty="0" smtClean="0">
                <a:solidFill>
                  <a:srgbClr val="800000"/>
                </a:solidFill>
                <a:latin typeface="Arial"/>
                <a:cs typeface="Arial"/>
              </a:rPr>
              <a:t>combination </a:t>
            </a:r>
            <a:r>
              <a:rPr lang="en-US" sz="1800" b="0" dirty="0">
                <a:solidFill>
                  <a:srgbClr val="800000"/>
                </a:solidFill>
                <a:latin typeface="Arial"/>
                <a:cs typeface="Arial"/>
              </a:rPr>
              <a:t>of detector data that </a:t>
            </a:r>
            <a:r>
              <a:rPr lang="en-US" sz="1800" b="0" dirty="0" smtClean="0">
                <a:solidFill>
                  <a:srgbClr val="800000"/>
                </a:solidFill>
                <a:latin typeface="Arial"/>
                <a:cs typeface="Arial"/>
              </a:rPr>
              <a:t>maximizes </a:t>
            </a:r>
            <a:r>
              <a:rPr lang="en-US" sz="1800" b="0" dirty="0">
                <a:solidFill>
                  <a:srgbClr val="800000"/>
                </a:solidFill>
                <a:latin typeface="Arial"/>
                <a:cs typeface="Arial"/>
              </a:rPr>
              <a:t>signal to noise ratio</a:t>
            </a:r>
          </a:p>
        </p:txBody>
      </p:sp>
      <p:sp>
        <p:nvSpPr>
          <p:cNvPr id="24" name="Text Box 23"/>
          <p:cNvSpPr txBox="1">
            <a:spLocks noChangeArrowheads="1"/>
          </p:cNvSpPr>
          <p:nvPr/>
        </p:nvSpPr>
        <p:spPr bwMode="auto">
          <a:xfrm>
            <a:off x="6248400" y="3200400"/>
            <a:ext cx="2667000" cy="1563505"/>
          </a:xfrm>
          <a:prstGeom prst="rect">
            <a:avLst/>
          </a:prstGeom>
          <a:solidFill>
            <a:srgbClr val="FFFF66"/>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buNone/>
            </a:pPr>
            <a:r>
              <a:rPr lang="en-US" sz="2000" b="0" dirty="0">
                <a:latin typeface="Arial"/>
                <a:cs typeface="Arial"/>
              </a:rPr>
              <a:t>Null sum:</a:t>
            </a:r>
          </a:p>
          <a:p>
            <a:pPr algn="l" eaLnBrk="0" hangingPunct="0">
              <a:buNone/>
            </a:pPr>
            <a:r>
              <a:rPr lang="en-US" sz="1800" b="0" dirty="0">
                <a:solidFill>
                  <a:srgbClr val="800000"/>
                </a:solidFill>
                <a:latin typeface="Arial"/>
                <a:cs typeface="Arial"/>
              </a:rPr>
              <a:t>Linear </a:t>
            </a:r>
            <a:r>
              <a:rPr lang="en-US" sz="1800" b="0" dirty="0" smtClean="0">
                <a:solidFill>
                  <a:srgbClr val="800000"/>
                </a:solidFill>
                <a:latin typeface="Arial"/>
                <a:cs typeface="Arial"/>
              </a:rPr>
              <a:t>combination of </a:t>
            </a:r>
            <a:r>
              <a:rPr lang="en-US" sz="1800" b="0" dirty="0">
                <a:solidFill>
                  <a:srgbClr val="800000"/>
                </a:solidFill>
                <a:latin typeface="Arial"/>
                <a:cs typeface="Arial"/>
              </a:rPr>
              <a:t>detector data </a:t>
            </a:r>
            <a:r>
              <a:rPr lang="en-US" sz="1800" b="0" dirty="0" smtClean="0">
                <a:solidFill>
                  <a:srgbClr val="800000"/>
                </a:solidFill>
                <a:latin typeface="Arial"/>
                <a:cs typeface="Arial"/>
              </a:rPr>
              <a:t>that has no GW signal—provides </a:t>
            </a:r>
            <a:r>
              <a:rPr lang="en-US" sz="1800" b="0" dirty="0">
                <a:solidFill>
                  <a:srgbClr val="800000"/>
                </a:solidFill>
                <a:latin typeface="Arial"/>
                <a:cs typeface="Arial"/>
              </a:rPr>
              <a:t>consistency </a:t>
            </a:r>
            <a:r>
              <a:rPr lang="en-US" sz="1800" b="0" dirty="0" smtClean="0">
                <a:solidFill>
                  <a:srgbClr val="800000"/>
                </a:solidFill>
                <a:latin typeface="Arial"/>
                <a:cs typeface="Arial"/>
              </a:rPr>
              <a:t>test</a:t>
            </a:r>
            <a:endParaRPr lang="en-US" sz="1800" b="0" dirty="0">
              <a:solidFill>
                <a:srgbClr val="800000"/>
              </a:solidFill>
              <a:latin typeface="Arial"/>
              <a:cs typeface="Arial"/>
            </a:endParaRPr>
          </a:p>
        </p:txBody>
      </p:sp>
      <p:pic>
        <p:nvPicPr>
          <p:cNvPr id="25" name="Picture 2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9400" y="3048000"/>
            <a:ext cx="43180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9800" y="3640138"/>
            <a:ext cx="398463" cy="32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4075" y="1514475"/>
            <a:ext cx="2222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33"/>
          <p:cNvSpPr txBox="1">
            <a:spLocks noChangeArrowheads="1"/>
          </p:cNvSpPr>
          <p:nvPr/>
        </p:nvSpPr>
        <p:spPr>
          <a:xfrm>
            <a:off x="533400" y="4797152"/>
            <a:ext cx="8382000" cy="1295400"/>
          </a:xfrm>
          <a:prstGeom prst="rect">
            <a:avLst/>
          </a:prstGeom>
          <a:noFill/>
          <a:ln/>
        </p:spPr>
        <p:txBody>
          <a:bodyPr/>
          <a:lstStyle>
            <a:lvl1pPr marL="342900" indent="-342900" algn="l" rtl="0" eaLnBrk="0" fontAlgn="base" hangingPunct="0">
              <a:spcBef>
                <a:spcPct val="20000"/>
              </a:spcBef>
              <a:spcAft>
                <a:spcPct val="0"/>
              </a:spcAft>
              <a:buChar char="•"/>
              <a:defRPr sz="2800">
                <a:solidFill>
                  <a:schemeClr val="accent2"/>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US" sz="2400" b="0" dirty="0" smtClean="0">
                <a:latin typeface="Arial"/>
                <a:cs typeface="Arial"/>
              </a:rPr>
              <a:t>Treat this as a </a:t>
            </a:r>
            <a:r>
              <a:rPr lang="en-US" sz="2400" b="0" dirty="0" smtClean="0">
                <a:solidFill>
                  <a:srgbClr val="CC0000"/>
                </a:solidFill>
                <a:latin typeface="Arial"/>
                <a:cs typeface="Arial"/>
              </a:rPr>
              <a:t>maximum likelihood</a:t>
            </a:r>
            <a:r>
              <a:rPr lang="en-US" sz="2400" b="0" dirty="0" smtClean="0">
                <a:latin typeface="Arial"/>
                <a:cs typeface="Arial"/>
              </a:rPr>
              <a:t> problem</a:t>
            </a:r>
          </a:p>
          <a:p>
            <a:pPr marL="457200" lvl="1" indent="0">
              <a:buNone/>
            </a:pPr>
            <a:r>
              <a:rPr lang="en-US" sz="2000" b="0" dirty="0" smtClean="0">
                <a:latin typeface="Arial"/>
                <a:cs typeface="Arial"/>
              </a:rPr>
              <a:t>Consider all possible sky positions (arrival directions)</a:t>
            </a:r>
          </a:p>
          <a:p>
            <a:pPr marL="457200" lvl="1" indent="0">
              <a:buNone/>
            </a:pPr>
            <a:r>
              <a:rPr lang="en-US" sz="2000" b="0" dirty="0" smtClean="0">
                <a:latin typeface="Arial"/>
                <a:cs typeface="Arial"/>
              </a:rPr>
              <a:t>Find most likely </a:t>
            </a:r>
            <a:r>
              <a:rPr lang="en-US" sz="1800" b="0" i="1" dirty="0" smtClean="0">
                <a:latin typeface="Arial"/>
                <a:cs typeface="Arial"/>
              </a:rPr>
              <a:t>h</a:t>
            </a:r>
            <a:r>
              <a:rPr lang="en-US" b="0" baseline="-25000" dirty="0" smtClean="0">
                <a:latin typeface="Arial"/>
                <a:cs typeface="Arial"/>
              </a:rPr>
              <a:t>+</a:t>
            </a:r>
            <a:r>
              <a:rPr lang="en-US" sz="1800" b="0" dirty="0" smtClean="0">
                <a:latin typeface="Arial"/>
                <a:cs typeface="Arial"/>
              </a:rPr>
              <a:t>(</a:t>
            </a:r>
            <a:r>
              <a:rPr lang="en-US" sz="1800" b="0" i="1" dirty="0" smtClean="0">
                <a:latin typeface="Arial"/>
                <a:cs typeface="Arial"/>
              </a:rPr>
              <a:t>t</a:t>
            </a:r>
            <a:r>
              <a:rPr lang="en-US" sz="1800" b="0" dirty="0" smtClean="0">
                <a:latin typeface="Arial"/>
                <a:cs typeface="Arial"/>
              </a:rPr>
              <a:t>)</a:t>
            </a:r>
            <a:r>
              <a:rPr lang="en-US" sz="2000" b="0" dirty="0" smtClean="0">
                <a:latin typeface="Arial"/>
                <a:cs typeface="Arial"/>
              </a:rPr>
              <a:t> &amp; </a:t>
            </a:r>
            <a:r>
              <a:rPr lang="en-US" sz="1800" b="0" i="1" dirty="0" smtClean="0">
                <a:latin typeface="Arial"/>
                <a:cs typeface="Arial"/>
              </a:rPr>
              <a:t>h</a:t>
            </a:r>
            <a:r>
              <a:rPr lang="en-US" b="0" baseline="-25000" dirty="0" smtClean="0">
                <a:latin typeface="Arial"/>
                <a:cs typeface="Arial"/>
              </a:rPr>
              <a:t>×</a:t>
            </a:r>
            <a:r>
              <a:rPr lang="en-US" sz="1800" b="0" dirty="0" smtClean="0">
                <a:latin typeface="Arial"/>
                <a:cs typeface="Arial"/>
              </a:rPr>
              <a:t>(</a:t>
            </a:r>
            <a:r>
              <a:rPr lang="en-US" sz="1800" b="0" i="1" dirty="0" smtClean="0">
                <a:latin typeface="Arial"/>
                <a:cs typeface="Arial"/>
              </a:rPr>
              <a:t>t</a:t>
            </a:r>
            <a:r>
              <a:rPr lang="en-US" sz="1800" b="0" dirty="0" smtClean="0">
                <a:latin typeface="Arial"/>
                <a:cs typeface="Arial"/>
              </a:rPr>
              <a:t>)</a:t>
            </a:r>
            <a:r>
              <a:rPr lang="en-US" sz="2000" b="0" dirty="0" smtClean="0">
                <a:latin typeface="Arial"/>
                <a:cs typeface="Arial"/>
              </a:rPr>
              <a:t> , maximizing over arrival directions</a:t>
            </a:r>
          </a:p>
          <a:p>
            <a:pPr marL="457200" lvl="1" indent="0">
              <a:buNone/>
            </a:pPr>
            <a:r>
              <a:rPr lang="en-US" sz="2000" b="0" dirty="0" smtClean="0">
                <a:latin typeface="Arial"/>
                <a:cs typeface="Arial"/>
              </a:rPr>
              <a:t>Regulator penalizes physically unlikely signal hypotheses</a:t>
            </a:r>
            <a:endParaRPr lang="en-US" sz="2000" b="0" dirty="0">
              <a:latin typeface="Arial"/>
              <a:cs typeface="Arial"/>
            </a:endParaRPr>
          </a:p>
        </p:txBody>
      </p:sp>
      <p:sp>
        <p:nvSpPr>
          <p:cNvPr id="29"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45</a:t>
            </a:fld>
            <a:endParaRPr lang="en-US" dirty="0">
              <a:latin typeface="+mn-lt"/>
            </a:endParaRPr>
          </a:p>
        </p:txBody>
      </p:sp>
    </p:spTree>
    <p:extLst>
      <p:ext uri="{BB962C8B-B14F-4D97-AF65-F5344CB8AC3E}">
        <p14:creationId xmlns:p14="http://schemas.microsoft.com/office/powerpoint/2010/main" val="3127897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36" y="1241229"/>
            <a:ext cx="8172400" cy="4996083"/>
          </a:xfrm>
          <a:prstGeom prst="rect">
            <a:avLst/>
          </a:prstGeom>
        </p:spPr>
      </p:pic>
      <p:sp>
        <p:nvSpPr>
          <p:cNvPr id="2" name="Título 1"/>
          <p:cNvSpPr>
            <a:spLocks noGrp="1"/>
          </p:cNvSpPr>
          <p:nvPr>
            <p:ph type="title"/>
          </p:nvPr>
        </p:nvSpPr>
        <p:spPr>
          <a:xfrm>
            <a:off x="1475656" y="692696"/>
            <a:ext cx="6400800" cy="649287"/>
          </a:xfrm>
        </p:spPr>
        <p:txBody>
          <a:bodyPr/>
          <a:lstStyle/>
          <a:p>
            <a:r>
              <a:rPr lang="es-ES" dirty="0" err="1" smtClean="0"/>
              <a:t>Waveform</a:t>
            </a:r>
            <a:r>
              <a:rPr lang="es-ES" dirty="0" smtClean="0"/>
              <a:t> </a:t>
            </a:r>
            <a:r>
              <a:rPr lang="es-ES" dirty="0" err="1"/>
              <a:t>C</a:t>
            </a:r>
            <a:r>
              <a:rPr lang="es-ES" dirty="0" err="1" smtClean="0"/>
              <a:t>onsistency</a:t>
            </a:r>
            <a:r>
              <a:rPr lang="es-ES" dirty="0" smtClean="0"/>
              <a:t> </a:t>
            </a:r>
            <a:r>
              <a:rPr lang="es-ES" dirty="0" err="1"/>
              <a:t>T</a:t>
            </a:r>
            <a:r>
              <a:rPr lang="es-ES" dirty="0" err="1" smtClean="0"/>
              <a:t>ests</a:t>
            </a:r>
            <a:endParaRPr lang="es-ES" dirty="0"/>
          </a:p>
        </p:txBody>
      </p:sp>
      <p:sp>
        <p:nvSpPr>
          <p:cNvPr id="5"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46</a:t>
            </a:fld>
            <a:endParaRPr lang="en-US" dirty="0">
              <a:latin typeface="+mn-lt"/>
            </a:endParaRPr>
          </a:p>
        </p:txBody>
      </p:sp>
    </p:spTree>
    <p:extLst>
      <p:ext uri="{BB962C8B-B14F-4D97-AF65-F5344CB8AC3E}">
        <p14:creationId xmlns:p14="http://schemas.microsoft.com/office/powerpoint/2010/main" val="38838189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548680"/>
            <a:ext cx="6400800" cy="649287"/>
          </a:xfrm>
        </p:spPr>
        <p:txBody>
          <a:bodyPr/>
          <a:lstStyle/>
          <a:p>
            <a:r>
              <a:rPr lang="es-ES" dirty="0" err="1"/>
              <a:t>Background</a:t>
            </a:r>
            <a:r>
              <a:rPr lang="es-ES" dirty="0"/>
              <a:t> </a:t>
            </a:r>
            <a:r>
              <a:rPr lang="es-ES" dirty="0" err="1"/>
              <a:t>Estimation</a:t>
            </a:r>
            <a:endParaRPr lang="es-ES" dirty="0"/>
          </a:p>
        </p:txBody>
      </p:sp>
      <p:sp>
        <p:nvSpPr>
          <p:cNvPr id="3" name="Marcador de contenido 2"/>
          <p:cNvSpPr>
            <a:spLocks noGrp="1"/>
          </p:cNvSpPr>
          <p:nvPr>
            <p:ph idx="1"/>
          </p:nvPr>
        </p:nvSpPr>
        <p:spPr>
          <a:xfrm>
            <a:off x="395536" y="1186408"/>
            <a:ext cx="8568952" cy="4114800"/>
          </a:xfrm>
        </p:spPr>
        <p:txBody>
          <a:bodyPr/>
          <a:lstStyle/>
          <a:p>
            <a:pPr marL="0" indent="0" algn="ctr">
              <a:buNone/>
            </a:pPr>
            <a:r>
              <a:rPr lang="en-US" sz="2000" dirty="0" smtClean="0">
                <a:solidFill>
                  <a:srgbClr val="660066"/>
                </a:solidFill>
                <a:latin typeface="Arial"/>
                <a:cs typeface="Arial"/>
              </a:rPr>
              <a:t>Background = expected “detection” rate of false events</a:t>
            </a:r>
          </a:p>
          <a:p>
            <a:pPr marL="0" indent="0">
              <a:buNone/>
            </a:pPr>
            <a:endParaRPr lang="en-US" sz="1600" dirty="0" smtClean="0">
              <a:latin typeface="Arial"/>
              <a:cs typeface="Arial"/>
            </a:endParaRPr>
          </a:p>
          <a:p>
            <a:pPr marL="0" indent="0">
              <a:buNone/>
            </a:pPr>
            <a:r>
              <a:rPr lang="en-US" sz="2000" b="1" dirty="0" smtClean="0">
                <a:latin typeface="Arial"/>
                <a:cs typeface="Arial"/>
              </a:rPr>
              <a:t>Depends on criteria for a “trigger”</a:t>
            </a:r>
          </a:p>
          <a:p>
            <a:pPr marL="400050" lvl="1" indent="0">
              <a:buNone/>
            </a:pPr>
            <a:r>
              <a:rPr lang="en-US" sz="1600" dirty="0" smtClean="0">
                <a:latin typeface="Arial"/>
                <a:cs typeface="Arial"/>
              </a:rPr>
              <a:t>e.g. threshold on some measure of signal strength</a:t>
            </a:r>
          </a:p>
          <a:p>
            <a:pPr marL="400050" lvl="1" indent="0">
              <a:buNone/>
            </a:pPr>
            <a:r>
              <a:rPr lang="en-US" sz="1600" dirty="0" smtClean="0">
                <a:latin typeface="Arial"/>
                <a:cs typeface="Arial"/>
              </a:rPr>
              <a:t>Any analysis involves a trade-off between sensitivity and background</a:t>
            </a:r>
          </a:p>
          <a:p>
            <a:pPr marL="0" indent="0">
              <a:buNone/>
            </a:pPr>
            <a:endParaRPr lang="en-US" sz="2000" b="1" dirty="0" smtClean="0">
              <a:latin typeface="Arial"/>
              <a:cs typeface="Arial"/>
            </a:endParaRPr>
          </a:p>
          <a:p>
            <a:pPr marL="0" indent="0">
              <a:buNone/>
            </a:pPr>
            <a:r>
              <a:rPr lang="en-US" sz="2000" b="1" dirty="0" smtClean="0">
                <a:latin typeface="Arial"/>
                <a:cs typeface="Arial"/>
              </a:rPr>
              <a:t>How can we determine the background?</a:t>
            </a:r>
          </a:p>
          <a:p>
            <a:pPr marL="400050" lvl="1" indent="0">
              <a:buNone/>
            </a:pPr>
            <a:r>
              <a:rPr lang="en-US" sz="1600" dirty="0" smtClean="0">
                <a:latin typeface="Arial"/>
                <a:cs typeface="Arial"/>
              </a:rPr>
              <a:t>Simple method: product of average trigger rates in each detector and</a:t>
            </a:r>
          </a:p>
          <a:p>
            <a:pPr marL="400050" lvl="1" indent="0">
              <a:buNone/>
            </a:pPr>
            <a:r>
              <a:rPr lang="en-US" sz="1600" dirty="0" smtClean="0">
                <a:latin typeface="Arial"/>
                <a:cs typeface="Arial"/>
              </a:rPr>
              <a:t>coincidence time window</a:t>
            </a:r>
          </a:p>
          <a:p>
            <a:pPr marL="400050" lvl="1" indent="0">
              <a:buNone/>
            </a:pPr>
            <a:r>
              <a:rPr lang="en-US" sz="1600" dirty="0" smtClean="0">
                <a:latin typeface="Arial"/>
                <a:cs typeface="Arial"/>
              </a:rPr>
              <a:t>More reliable: </a:t>
            </a:r>
            <a:r>
              <a:rPr lang="en-US" sz="1600" dirty="0" smtClean="0">
                <a:solidFill>
                  <a:srgbClr val="FF0000"/>
                </a:solidFill>
                <a:latin typeface="Arial"/>
                <a:cs typeface="Arial"/>
              </a:rPr>
              <a:t>Analysis of time-shifted data</a:t>
            </a:r>
          </a:p>
          <a:p>
            <a:pPr marL="685800" lvl="1"/>
            <a:r>
              <a:rPr lang="en-US" sz="1600" dirty="0" smtClean="0">
                <a:latin typeface="Arial"/>
                <a:cs typeface="Arial"/>
              </a:rPr>
              <a:t>Choose time shifts longer than maximum light travel time, so any real GW in the data is no longer coincident</a:t>
            </a:r>
          </a:p>
          <a:p>
            <a:pPr marL="685800" lvl="1"/>
            <a:r>
              <a:rPr lang="en-US" sz="1600" dirty="0" smtClean="0">
                <a:latin typeface="Arial"/>
                <a:cs typeface="Arial"/>
              </a:rPr>
              <a:t>Incorporates the consistency tests used in the actual analysis</a:t>
            </a:r>
          </a:p>
          <a:p>
            <a:pPr marL="685800" lvl="1"/>
            <a:r>
              <a:rPr lang="en-US" sz="1600" dirty="0" smtClean="0">
                <a:latin typeface="Arial"/>
                <a:cs typeface="Arial"/>
              </a:rPr>
              <a:t>Follows time variability better</a:t>
            </a:r>
          </a:p>
          <a:p>
            <a:pPr marL="685800" lvl="1"/>
            <a:endParaRPr lang="en-US" sz="1600" dirty="0" smtClean="0"/>
          </a:p>
          <a:p>
            <a:pPr marL="0" indent="0">
              <a:buNone/>
            </a:pPr>
            <a:r>
              <a:rPr lang="en-US" sz="2000" b="1" dirty="0" smtClean="0">
                <a:latin typeface="Arial"/>
                <a:cs typeface="Arial"/>
              </a:rPr>
              <a:t>Can only get an estimate of the background</a:t>
            </a:r>
          </a:p>
          <a:p>
            <a:pPr marL="400050" lvl="1" indent="0">
              <a:buNone/>
            </a:pPr>
            <a:r>
              <a:rPr lang="en-US" sz="1600" dirty="0" smtClean="0">
                <a:latin typeface="Arial"/>
                <a:cs typeface="Arial"/>
              </a:rPr>
              <a:t>Using many different time shifts, get high statistics</a:t>
            </a:r>
            <a:endParaRPr lang="en-US" sz="1600" dirty="0">
              <a:latin typeface="Arial"/>
              <a:cs typeface="Arial"/>
            </a:endParaRPr>
          </a:p>
        </p:txBody>
      </p:sp>
      <p:sp>
        <p:nvSpPr>
          <p:cNvPr id="5"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47</a:t>
            </a:fld>
            <a:endParaRPr lang="en-US" dirty="0">
              <a:latin typeface="+mn-lt"/>
            </a:endParaRPr>
          </a:p>
        </p:txBody>
      </p:sp>
    </p:spTree>
    <p:extLst>
      <p:ext uri="{BB962C8B-B14F-4D97-AF65-F5344CB8AC3E}">
        <p14:creationId xmlns:p14="http://schemas.microsoft.com/office/powerpoint/2010/main" val="35234658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Group 9"/>
          <p:cNvGrpSpPr>
            <a:grpSpLocks/>
          </p:cNvGrpSpPr>
          <p:nvPr/>
        </p:nvGrpSpPr>
        <p:grpSpPr bwMode="auto">
          <a:xfrm>
            <a:off x="107504" y="3283098"/>
            <a:ext cx="8915400" cy="3170238"/>
            <a:chOff x="144" y="1075"/>
            <a:chExt cx="5616" cy="1997"/>
          </a:xfrm>
        </p:grpSpPr>
        <p:pic>
          <p:nvPicPr>
            <p:cNvPr id="35847" name="Picture 4" descr="FalseRate-Scatt-waveb-6-notch"/>
            <p:cNvPicPr>
              <a:picLocks noChangeAspect="1" noChangeArrowheads="1"/>
            </p:cNvPicPr>
            <p:nvPr/>
          </p:nvPicPr>
          <p:blipFill>
            <a:blip r:embed="rId2">
              <a:extLst>
                <a:ext uri="{28A0092B-C50C-407E-A947-70E740481C1C}">
                  <a14:useLocalDpi xmlns:a14="http://schemas.microsoft.com/office/drawing/2010/main" val="0"/>
                </a:ext>
              </a:extLst>
            </a:blip>
            <a:srcRect r="6541"/>
            <a:stretch>
              <a:fillRect/>
            </a:stretch>
          </p:blipFill>
          <p:spPr bwMode="auto">
            <a:xfrm>
              <a:off x="144" y="1075"/>
              <a:ext cx="2782" cy="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5" descr="FalseRate-Scatt-waveb-6-notch"/>
            <p:cNvPicPr>
              <a:picLocks noChangeAspect="1" noChangeArrowheads="1"/>
            </p:cNvPicPr>
            <p:nvPr/>
          </p:nvPicPr>
          <p:blipFill>
            <a:blip r:embed="rId3">
              <a:extLst>
                <a:ext uri="{28A0092B-C50C-407E-A947-70E740481C1C}">
                  <a14:useLocalDpi xmlns:a14="http://schemas.microsoft.com/office/drawing/2010/main" val="0"/>
                </a:ext>
              </a:extLst>
            </a:blip>
            <a:srcRect l="9813"/>
            <a:stretch>
              <a:fillRect/>
            </a:stretch>
          </p:blipFill>
          <p:spPr bwMode="auto">
            <a:xfrm>
              <a:off x="3077" y="1075"/>
              <a:ext cx="2683" cy="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Rectangle 7"/>
            <p:cNvSpPr>
              <a:spLocks noChangeArrowheads="1"/>
            </p:cNvSpPr>
            <p:nvPr/>
          </p:nvSpPr>
          <p:spPr bwMode="auto">
            <a:xfrm>
              <a:off x="1288" y="1368"/>
              <a:ext cx="1476" cy="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None/>
                <a:defRPr/>
              </a:pPr>
              <a:endParaRPr lang="es-ES" sz="2400">
                <a:cs typeface="+mn-cs"/>
              </a:endParaRPr>
            </a:p>
          </p:txBody>
        </p:sp>
        <p:sp>
          <p:nvSpPr>
            <p:cNvPr id="196616" name="Rectangle 8"/>
            <p:cNvSpPr>
              <a:spLocks noChangeArrowheads="1"/>
            </p:cNvSpPr>
            <p:nvPr/>
          </p:nvSpPr>
          <p:spPr bwMode="auto">
            <a:xfrm>
              <a:off x="3928" y="1368"/>
              <a:ext cx="1476" cy="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None/>
                <a:defRPr/>
              </a:pPr>
              <a:endParaRPr lang="es-ES" sz="2400">
                <a:cs typeface="+mn-cs"/>
              </a:endParaRPr>
            </a:p>
          </p:txBody>
        </p:sp>
      </p:grpSp>
      <p:sp>
        <p:nvSpPr>
          <p:cNvPr id="196610" name="Rectangle 2"/>
          <p:cNvSpPr>
            <a:spLocks noGrp="1" noChangeArrowheads="1"/>
          </p:cNvSpPr>
          <p:nvPr>
            <p:ph type="title"/>
          </p:nvPr>
        </p:nvSpPr>
        <p:spPr>
          <a:xfrm>
            <a:off x="1475656" y="548680"/>
            <a:ext cx="6400800" cy="649287"/>
          </a:xfrm>
        </p:spPr>
        <p:txBody>
          <a:bodyPr/>
          <a:lstStyle/>
          <a:p>
            <a:pPr eaLnBrk="1" hangingPunct="1">
              <a:defRPr/>
            </a:pPr>
            <a:r>
              <a:rPr lang="en-US" dirty="0" smtClean="0">
                <a:cs typeface="+mj-cs"/>
              </a:rPr>
              <a:t>Data Quality</a:t>
            </a:r>
          </a:p>
        </p:txBody>
      </p:sp>
      <p:sp>
        <p:nvSpPr>
          <p:cNvPr id="196611" name="Rectangle 3"/>
          <p:cNvSpPr>
            <a:spLocks noGrp="1" noChangeArrowheads="1"/>
          </p:cNvSpPr>
          <p:nvPr>
            <p:ph type="body" idx="1"/>
          </p:nvPr>
        </p:nvSpPr>
        <p:spPr>
          <a:xfrm>
            <a:off x="251521" y="1052736"/>
            <a:ext cx="8352928" cy="4814193"/>
          </a:xfrm>
        </p:spPr>
        <p:txBody>
          <a:bodyPr/>
          <a:lstStyle/>
          <a:p>
            <a:pPr marL="0" indent="0">
              <a:buNone/>
            </a:pPr>
            <a:r>
              <a:rPr lang="es-ES" sz="1800" dirty="0" err="1">
                <a:latin typeface="Arial"/>
                <a:cs typeface="Arial"/>
              </a:rPr>
              <a:t>We</a:t>
            </a:r>
            <a:r>
              <a:rPr lang="es-ES" sz="1800" dirty="0">
                <a:latin typeface="Arial"/>
                <a:cs typeface="Arial"/>
              </a:rPr>
              <a:t> </a:t>
            </a:r>
            <a:r>
              <a:rPr lang="es-ES" sz="1800" dirty="0" err="1">
                <a:latin typeface="Arial"/>
                <a:cs typeface="Arial"/>
              </a:rPr>
              <a:t>attempt</a:t>
            </a:r>
            <a:r>
              <a:rPr lang="es-ES" sz="1800" dirty="0">
                <a:latin typeface="Arial"/>
                <a:cs typeface="Arial"/>
              </a:rPr>
              <a:t> </a:t>
            </a:r>
            <a:r>
              <a:rPr lang="es-ES" sz="1800" dirty="0" err="1">
                <a:latin typeface="Arial"/>
                <a:cs typeface="Arial"/>
              </a:rPr>
              <a:t>to</a:t>
            </a:r>
            <a:r>
              <a:rPr lang="es-ES" sz="1800" dirty="0">
                <a:latin typeface="Arial"/>
                <a:cs typeface="Arial"/>
              </a:rPr>
              <a:t> </a:t>
            </a:r>
            <a:r>
              <a:rPr lang="es-ES" sz="1800" dirty="0" err="1">
                <a:latin typeface="Arial"/>
                <a:cs typeface="Arial"/>
              </a:rPr>
              <a:t>catalog</a:t>
            </a:r>
            <a:r>
              <a:rPr lang="es-ES" sz="1800" dirty="0">
                <a:latin typeface="Arial"/>
                <a:cs typeface="Arial"/>
              </a:rPr>
              <a:t> </a:t>
            </a:r>
            <a:r>
              <a:rPr lang="es-ES" sz="1800" dirty="0" err="1">
                <a:latin typeface="Arial"/>
                <a:cs typeface="Arial"/>
              </a:rPr>
              <a:t>various</a:t>
            </a:r>
            <a:r>
              <a:rPr lang="es-ES" sz="1800" dirty="0">
                <a:latin typeface="Arial"/>
                <a:cs typeface="Arial"/>
              </a:rPr>
              <a:t> </a:t>
            </a:r>
            <a:r>
              <a:rPr lang="es-ES" sz="1800" dirty="0" err="1">
                <a:latin typeface="Arial"/>
                <a:cs typeface="Arial"/>
              </a:rPr>
              <a:t>environmental</a:t>
            </a:r>
            <a:r>
              <a:rPr lang="es-ES" sz="1800" dirty="0">
                <a:latin typeface="Arial"/>
                <a:cs typeface="Arial"/>
              </a:rPr>
              <a:t> </a:t>
            </a:r>
            <a:r>
              <a:rPr lang="es-ES" sz="1800" dirty="0" smtClean="0">
                <a:latin typeface="Arial"/>
                <a:cs typeface="Arial"/>
              </a:rPr>
              <a:t>and instrumental </a:t>
            </a:r>
            <a:r>
              <a:rPr lang="es-ES" sz="1800" dirty="0" err="1" smtClean="0">
                <a:latin typeface="Arial"/>
                <a:cs typeface="Arial"/>
              </a:rPr>
              <a:t>conditions</a:t>
            </a:r>
            <a:r>
              <a:rPr lang="es-ES" sz="1800" dirty="0">
                <a:latin typeface="Arial"/>
                <a:cs typeface="Arial"/>
              </a:rPr>
              <a:t>, </a:t>
            </a:r>
            <a:r>
              <a:rPr lang="es-ES" sz="1800" dirty="0" err="1">
                <a:latin typeface="Arial"/>
                <a:cs typeface="Arial"/>
              </a:rPr>
              <a:t>then</a:t>
            </a:r>
            <a:r>
              <a:rPr lang="es-ES" sz="1800" dirty="0">
                <a:latin typeface="Arial"/>
                <a:cs typeface="Arial"/>
              </a:rPr>
              <a:t> </a:t>
            </a:r>
            <a:r>
              <a:rPr lang="es-ES" sz="1800" dirty="0" err="1">
                <a:latin typeface="Arial"/>
                <a:cs typeface="Arial"/>
              </a:rPr>
              <a:t>study</a:t>
            </a:r>
            <a:r>
              <a:rPr lang="es-ES" sz="1800" dirty="0">
                <a:latin typeface="Arial"/>
                <a:cs typeface="Arial"/>
              </a:rPr>
              <a:t> </a:t>
            </a:r>
            <a:r>
              <a:rPr lang="es-ES" sz="1800" dirty="0" err="1">
                <a:latin typeface="Arial"/>
                <a:cs typeface="Arial"/>
              </a:rPr>
              <a:t>relevance</a:t>
            </a:r>
            <a:r>
              <a:rPr lang="es-ES" sz="1800" dirty="0">
                <a:latin typeface="Arial"/>
                <a:cs typeface="Arial"/>
              </a:rPr>
              <a:t> </a:t>
            </a:r>
            <a:r>
              <a:rPr lang="en-US" sz="1800" dirty="0" smtClean="0">
                <a:latin typeface="Arial"/>
                <a:cs typeface="Arial"/>
              </a:rPr>
              <a:t>using </a:t>
            </a:r>
            <a:r>
              <a:rPr lang="en-US" sz="1800" i="1" dirty="0" smtClean="0">
                <a:solidFill>
                  <a:srgbClr val="CC0000"/>
                </a:solidFill>
                <a:latin typeface="Arial"/>
                <a:cs typeface="Arial"/>
              </a:rPr>
              <a:t>time-shifted</a:t>
            </a:r>
            <a:r>
              <a:rPr lang="en-US" sz="1800" dirty="0" smtClean="0">
                <a:latin typeface="Arial"/>
                <a:cs typeface="Arial"/>
              </a:rPr>
              <a:t> coincident triggers</a:t>
            </a:r>
          </a:p>
          <a:p>
            <a:pPr marL="0" indent="0">
              <a:buNone/>
            </a:pPr>
            <a:r>
              <a:rPr lang="en-US" sz="1800" dirty="0" smtClean="0">
                <a:latin typeface="Arial"/>
                <a:cs typeface="Arial"/>
              </a:rPr>
              <a:t> </a:t>
            </a:r>
            <a:r>
              <a:rPr lang="en-US" sz="1800" dirty="0" smtClean="0">
                <a:solidFill>
                  <a:schemeClr val="tx1"/>
                </a:solidFill>
                <a:latin typeface="Arial"/>
                <a:cs typeface="Arial"/>
              </a:rPr>
              <a:t>Example from LIGO S4 all-sky burst search:</a:t>
            </a:r>
            <a:r>
              <a:rPr lang="en-US" dirty="0" smtClean="0">
                <a:cs typeface="+mn-cs"/>
              </a:rPr>
              <a:t/>
            </a:r>
            <a:br>
              <a:rPr lang="en-US" dirty="0" smtClean="0">
                <a:cs typeface="+mn-cs"/>
              </a:rPr>
            </a:br>
            <a:r>
              <a:rPr lang="en-US" dirty="0" smtClean="0">
                <a:cs typeface="+mn-cs"/>
              </a:rPr>
              <a:t>	</a:t>
            </a:r>
            <a:r>
              <a:rPr lang="en-US" sz="1800" u="sng" dirty="0" smtClean="0">
                <a:cs typeface="+mn-cs"/>
              </a:rPr>
              <a:t>Minimal data quality cuts</a:t>
            </a:r>
            <a:r>
              <a:rPr lang="en-US" sz="1800" dirty="0" smtClean="0">
                <a:cs typeface="+mn-cs"/>
              </a:rPr>
              <a:t>		</a:t>
            </a:r>
            <a:r>
              <a:rPr lang="en-US" sz="1800" u="sng" dirty="0" smtClean="0">
                <a:cs typeface="+mn-cs"/>
              </a:rPr>
              <a:t>Additional data quality cuts</a:t>
            </a:r>
            <a:r>
              <a:rPr lang="en-US" sz="1600" b="0" u="sng" dirty="0" smtClean="0">
                <a:cs typeface="+mn-cs"/>
              </a:rPr>
              <a:t/>
            </a:r>
            <a:br>
              <a:rPr lang="en-US" sz="1600" b="0" u="sng" dirty="0" smtClean="0">
                <a:cs typeface="+mn-cs"/>
              </a:rPr>
            </a:br>
            <a:r>
              <a:rPr lang="en-US" sz="1600" dirty="0" smtClean="0">
                <a:cs typeface="+mn-cs"/>
              </a:rPr>
              <a:t>	</a:t>
            </a:r>
            <a:r>
              <a:rPr lang="en-US" sz="1600" b="0" dirty="0" smtClean="0">
                <a:cs typeface="+mn-cs"/>
              </a:rPr>
              <a:t>Require locked interferometers		Avoid high seismic noise, wind, jet</a:t>
            </a:r>
            <a:br>
              <a:rPr lang="en-US" sz="1600" b="0" dirty="0" smtClean="0">
                <a:cs typeface="+mn-cs"/>
              </a:rPr>
            </a:br>
            <a:r>
              <a:rPr lang="en-US" sz="1600" b="0" dirty="0" smtClean="0">
                <a:cs typeface="+mn-cs"/>
              </a:rPr>
              <a:t>	Omit hardware injections		Avoid calibration line drop-outs</a:t>
            </a:r>
            <a:br>
              <a:rPr lang="en-US" sz="1600" b="0" dirty="0" smtClean="0">
                <a:cs typeface="+mn-cs"/>
              </a:rPr>
            </a:br>
            <a:r>
              <a:rPr lang="en-US" sz="1600" b="0" dirty="0" smtClean="0">
                <a:cs typeface="+mn-cs"/>
              </a:rPr>
              <a:t>	Avoid times of ADC overflows		Avoid times of </a:t>
            </a:r>
            <a:r>
              <a:rPr lang="ja-JP" altLang="en-US" sz="1600" b="0" dirty="0" smtClean="0">
                <a:latin typeface="Arial"/>
                <a:cs typeface="+mn-cs"/>
              </a:rPr>
              <a:t>“</a:t>
            </a:r>
            <a:r>
              <a:rPr lang="en-US" sz="1600" b="0" dirty="0" smtClean="0">
                <a:cs typeface="+mn-cs"/>
              </a:rPr>
              <a:t>dips</a:t>
            </a:r>
            <a:r>
              <a:rPr lang="ja-JP" altLang="en-US" sz="1600" b="0" dirty="0" smtClean="0">
                <a:latin typeface="Arial"/>
                <a:cs typeface="+mn-cs"/>
              </a:rPr>
              <a:t>”</a:t>
            </a:r>
            <a:r>
              <a:rPr lang="en-US" sz="1600" b="0" dirty="0" smtClean="0">
                <a:cs typeface="+mn-cs"/>
              </a:rPr>
              <a:t> in stored light</a:t>
            </a:r>
            <a:endParaRPr lang="en-US" sz="1600" dirty="0">
              <a:cs typeface="+mn-cs"/>
            </a:endParaRPr>
          </a:p>
          <a:p>
            <a:pPr marL="0" indent="0">
              <a:buNone/>
            </a:pPr>
            <a:r>
              <a:rPr lang="en-US" sz="1600" b="0" dirty="0" smtClean="0">
                <a:cs typeface="+mn-cs"/>
              </a:rPr>
              <a:t>					Omit last 30 sec of each lock</a:t>
            </a:r>
          </a:p>
        </p:txBody>
      </p:sp>
      <p:sp>
        <p:nvSpPr>
          <p:cNvPr id="196618" name="Text Box 10"/>
          <p:cNvSpPr txBox="1">
            <a:spLocks noChangeArrowheads="1"/>
          </p:cNvSpPr>
          <p:nvPr/>
        </p:nvSpPr>
        <p:spPr bwMode="auto">
          <a:xfrm>
            <a:off x="6624192" y="4714130"/>
            <a:ext cx="1752600" cy="428322"/>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288" tIns="18288" rIns="18288" bIns="18288">
            <a:spAutoFit/>
          </a:bodyPr>
          <a:lstStyle/>
          <a:p>
            <a:pPr algn="ctr">
              <a:lnSpc>
                <a:spcPct val="90000"/>
              </a:lnSpc>
              <a:spcBef>
                <a:spcPct val="50000"/>
              </a:spcBef>
              <a:buNone/>
              <a:defRPr/>
            </a:pPr>
            <a:r>
              <a:rPr lang="en-US" sz="1400">
                <a:cs typeface="+mn-cs"/>
              </a:rPr>
              <a:t>Net loss of observation time: 5.6%</a:t>
            </a:r>
          </a:p>
        </p:txBody>
      </p:sp>
      <p:sp>
        <p:nvSpPr>
          <p:cNvPr id="10"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48</a:t>
            </a:fld>
            <a:endParaRPr lang="en-US" dirty="0">
              <a:latin typeface="+mn-lt"/>
            </a:endParaRPr>
          </a:p>
        </p:txBody>
      </p:sp>
    </p:spTree>
    <p:extLst>
      <p:ext uri="{BB962C8B-B14F-4D97-AF65-F5344CB8AC3E}">
        <p14:creationId xmlns:p14="http://schemas.microsoft.com/office/powerpoint/2010/main" val="2643054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1403648" y="477515"/>
            <a:ext cx="6264696" cy="647229"/>
          </a:xfrm>
        </p:spPr>
        <p:txBody>
          <a:bodyPr/>
          <a:lstStyle/>
          <a:p>
            <a:pPr eaLnBrk="1" hangingPunct="1">
              <a:defRPr/>
            </a:pPr>
            <a:r>
              <a:rPr lang="en-US" dirty="0" smtClean="0">
                <a:cs typeface="+mj-cs"/>
              </a:rPr>
              <a:t>Non-Stationary Noise / Glitches</a:t>
            </a:r>
          </a:p>
        </p:txBody>
      </p:sp>
      <p:sp>
        <p:nvSpPr>
          <p:cNvPr id="220163" name="Rectangle 3"/>
          <p:cNvSpPr>
            <a:spLocks noGrp="1" noChangeArrowheads="1"/>
          </p:cNvSpPr>
          <p:nvPr>
            <p:ph type="body" idx="1"/>
          </p:nvPr>
        </p:nvSpPr>
        <p:spPr>
          <a:xfrm>
            <a:off x="539552" y="1258416"/>
            <a:ext cx="7467600" cy="4114800"/>
          </a:xfrm>
        </p:spPr>
        <p:txBody>
          <a:bodyPr/>
          <a:lstStyle/>
          <a:p>
            <a:pPr marL="0" indent="0" eaLnBrk="1" hangingPunct="1">
              <a:buNone/>
              <a:defRPr/>
            </a:pPr>
            <a:r>
              <a:rPr lang="en-US" sz="2400" dirty="0" smtClean="0">
                <a:cs typeface="+mn-cs"/>
              </a:rPr>
              <a:t>For </a:t>
            </a:r>
            <a:r>
              <a:rPr lang="en-US" sz="2400" dirty="0" err="1" smtClean="0">
                <a:cs typeface="+mn-cs"/>
              </a:rPr>
              <a:t>inspirals</a:t>
            </a:r>
            <a:r>
              <a:rPr lang="en-US" sz="2400" dirty="0" smtClean="0">
                <a:cs typeface="+mn-cs"/>
              </a:rPr>
              <a:t>: chi-squared test</a:t>
            </a:r>
            <a:br>
              <a:rPr lang="en-US" sz="2400" dirty="0" smtClean="0">
                <a:cs typeface="+mn-cs"/>
              </a:rPr>
            </a:br>
            <a:r>
              <a:rPr lang="en-US" sz="2400" dirty="0" smtClean="0">
                <a:cs typeface="+mn-cs"/>
              </a:rPr>
              <a:t>and other consistency tests</a:t>
            </a:r>
          </a:p>
          <a:p>
            <a:pPr marL="0" indent="0" eaLnBrk="1" hangingPunct="1">
              <a:buNone/>
              <a:defRPr/>
            </a:pPr>
            <a:endParaRPr lang="en-US" sz="2400" dirty="0" smtClean="0">
              <a:cs typeface="+mn-cs"/>
            </a:endParaRPr>
          </a:p>
          <a:p>
            <a:pPr marL="0" indent="0" eaLnBrk="1" hangingPunct="1">
              <a:spcBef>
                <a:spcPct val="100000"/>
              </a:spcBef>
              <a:buNone/>
              <a:defRPr/>
            </a:pPr>
            <a:r>
              <a:rPr lang="en-US" sz="2400" dirty="0" smtClean="0">
                <a:cs typeface="+mn-cs"/>
              </a:rPr>
              <a:t>Auxiliary-channel vetoes</a:t>
            </a:r>
          </a:p>
          <a:p>
            <a:pPr marL="0" indent="0" eaLnBrk="1" hangingPunct="1">
              <a:buNone/>
              <a:defRPr/>
            </a:pPr>
            <a:endParaRPr lang="en-US" sz="2400" dirty="0" smtClean="0">
              <a:cs typeface="+mn-cs"/>
            </a:endParaRPr>
          </a:p>
          <a:p>
            <a:pPr marL="0" indent="0" eaLnBrk="1" hangingPunct="1">
              <a:buNone/>
              <a:defRPr/>
            </a:pPr>
            <a:endParaRPr lang="en-US" sz="2400" dirty="0" smtClean="0">
              <a:cs typeface="+mn-cs"/>
            </a:endParaRPr>
          </a:p>
          <a:p>
            <a:pPr marL="0" indent="0" eaLnBrk="1" hangingPunct="1">
              <a:buNone/>
              <a:defRPr/>
            </a:pPr>
            <a:endParaRPr lang="en-US" sz="2400" dirty="0" smtClean="0">
              <a:cs typeface="+mn-cs"/>
            </a:endParaRPr>
          </a:p>
          <a:p>
            <a:pPr marL="0" indent="0" eaLnBrk="1" hangingPunct="1">
              <a:buNone/>
              <a:defRPr/>
            </a:pPr>
            <a:endParaRPr lang="en-US" sz="2400" dirty="0" smtClean="0">
              <a:cs typeface="+mn-cs"/>
            </a:endParaRPr>
          </a:p>
          <a:p>
            <a:pPr marL="0" indent="0" eaLnBrk="1" hangingPunct="1">
              <a:buNone/>
              <a:defRPr/>
            </a:pPr>
            <a:endParaRPr lang="en-US" sz="2400" dirty="0" smtClean="0">
              <a:cs typeface="+mn-cs"/>
            </a:endParaRPr>
          </a:p>
          <a:p>
            <a:pPr marL="0" indent="0" eaLnBrk="1" hangingPunct="1">
              <a:spcBef>
                <a:spcPct val="0"/>
              </a:spcBef>
              <a:buNone/>
              <a:defRPr/>
            </a:pPr>
            <a:endParaRPr lang="en-US" sz="2400" dirty="0" smtClean="0">
              <a:cs typeface="+mn-cs"/>
            </a:endParaRPr>
          </a:p>
        </p:txBody>
      </p:sp>
      <p:grpSp>
        <p:nvGrpSpPr>
          <p:cNvPr id="36869" name="Group 23"/>
          <p:cNvGrpSpPr>
            <a:grpSpLocks/>
          </p:cNvGrpSpPr>
          <p:nvPr/>
        </p:nvGrpSpPr>
        <p:grpSpPr bwMode="auto">
          <a:xfrm>
            <a:off x="4838701" y="1226790"/>
            <a:ext cx="3477715" cy="1794412"/>
            <a:chOff x="3176" y="995"/>
            <a:chExt cx="2108" cy="1088"/>
          </a:xfrm>
        </p:grpSpPr>
        <p:sp>
          <p:nvSpPr>
            <p:cNvPr id="220165" name="Line 5"/>
            <p:cNvSpPr>
              <a:spLocks noChangeShapeType="1"/>
            </p:cNvSpPr>
            <p:nvPr/>
          </p:nvSpPr>
          <p:spPr bwMode="auto">
            <a:xfrm>
              <a:off x="3466" y="1864"/>
              <a:ext cx="1818" cy="0"/>
            </a:xfrm>
            <a:prstGeom prst="line">
              <a:avLst/>
            </a:prstGeom>
            <a:noFill/>
            <a:ln w="571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None/>
                <a:defRPr/>
              </a:pPr>
              <a:endParaRPr lang="es-ES" sz="2400">
                <a:cs typeface="+mn-cs"/>
              </a:endParaRPr>
            </a:p>
          </p:txBody>
        </p:sp>
        <p:sp>
          <p:nvSpPr>
            <p:cNvPr id="220166" name="Line 6"/>
            <p:cNvSpPr>
              <a:spLocks noChangeShapeType="1"/>
            </p:cNvSpPr>
            <p:nvPr/>
          </p:nvSpPr>
          <p:spPr bwMode="auto">
            <a:xfrm>
              <a:off x="3410" y="1668"/>
              <a:ext cx="1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None/>
                <a:defRPr/>
              </a:pPr>
              <a:endParaRPr lang="es-ES" sz="2400">
                <a:cs typeface="+mn-cs"/>
              </a:endParaRPr>
            </a:p>
          </p:txBody>
        </p:sp>
        <p:sp>
          <p:nvSpPr>
            <p:cNvPr id="220167" name="Line 7"/>
            <p:cNvSpPr>
              <a:spLocks noChangeShapeType="1"/>
            </p:cNvSpPr>
            <p:nvPr/>
          </p:nvSpPr>
          <p:spPr bwMode="auto">
            <a:xfrm>
              <a:off x="3410" y="1556"/>
              <a:ext cx="1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None/>
                <a:defRPr/>
              </a:pPr>
              <a:endParaRPr lang="es-ES" sz="2400">
                <a:cs typeface="+mn-cs"/>
              </a:endParaRPr>
            </a:p>
          </p:txBody>
        </p:sp>
        <p:sp>
          <p:nvSpPr>
            <p:cNvPr id="220168" name="Line 8"/>
            <p:cNvSpPr>
              <a:spLocks noChangeShapeType="1"/>
            </p:cNvSpPr>
            <p:nvPr/>
          </p:nvSpPr>
          <p:spPr bwMode="auto">
            <a:xfrm>
              <a:off x="3410" y="1471"/>
              <a:ext cx="1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None/>
                <a:defRPr/>
              </a:pPr>
              <a:endParaRPr lang="es-ES" sz="2400">
                <a:cs typeface="+mn-cs"/>
              </a:endParaRPr>
            </a:p>
          </p:txBody>
        </p:sp>
        <p:sp>
          <p:nvSpPr>
            <p:cNvPr id="220169" name="Line 9"/>
            <p:cNvSpPr>
              <a:spLocks noChangeShapeType="1"/>
            </p:cNvSpPr>
            <p:nvPr/>
          </p:nvSpPr>
          <p:spPr bwMode="auto">
            <a:xfrm>
              <a:off x="3410" y="1387"/>
              <a:ext cx="1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None/>
                <a:defRPr/>
              </a:pPr>
              <a:endParaRPr lang="es-ES" sz="2400">
                <a:cs typeface="+mn-cs"/>
              </a:endParaRPr>
            </a:p>
          </p:txBody>
        </p:sp>
        <p:sp>
          <p:nvSpPr>
            <p:cNvPr id="220170" name="Line 10"/>
            <p:cNvSpPr>
              <a:spLocks noChangeShapeType="1"/>
            </p:cNvSpPr>
            <p:nvPr/>
          </p:nvSpPr>
          <p:spPr bwMode="auto">
            <a:xfrm>
              <a:off x="3410" y="1247"/>
              <a:ext cx="1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None/>
                <a:defRPr/>
              </a:pPr>
              <a:endParaRPr lang="es-ES" sz="2400">
                <a:cs typeface="+mn-cs"/>
              </a:endParaRPr>
            </a:p>
          </p:txBody>
        </p:sp>
        <p:sp>
          <p:nvSpPr>
            <p:cNvPr id="220171" name="Rectangle 11"/>
            <p:cNvSpPr>
              <a:spLocks noChangeArrowheads="1"/>
            </p:cNvSpPr>
            <p:nvPr/>
          </p:nvSpPr>
          <p:spPr bwMode="auto">
            <a:xfrm>
              <a:off x="3550" y="1668"/>
              <a:ext cx="839" cy="11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None/>
                <a:defRPr/>
              </a:pPr>
              <a:endParaRPr lang="es-ES" sz="2400">
                <a:cs typeface="+mn-cs"/>
              </a:endParaRPr>
            </a:p>
          </p:txBody>
        </p:sp>
        <p:sp>
          <p:nvSpPr>
            <p:cNvPr id="220172" name="Rectangle 12"/>
            <p:cNvSpPr>
              <a:spLocks noChangeArrowheads="1"/>
            </p:cNvSpPr>
            <p:nvPr/>
          </p:nvSpPr>
          <p:spPr bwMode="auto">
            <a:xfrm>
              <a:off x="4389" y="1556"/>
              <a:ext cx="280" cy="11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None/>
                <a:defRPr/>
              </a:pPr>
              <a:endParaRPr lang="es-ES" sz="2400">
                <a:cs typeface="+mn-cs"/>
              </a:endParaRPr>
            </a:p>
          </p:txBody>
        </p:sp>
        <p:sp>
          <p:nvSpPr>
            <p:cNvPr id="220173" name="Rectangle 13"/>
            <p:cNvSpPr>
              <a:spLocks noChangeArrowheads="1"/>
            </p:cNvSpPr>
            <p:nvPr/>
          </p:nvSpPr>
          <p:spPr bwMode="auto">
            <a:xfrm>
              <a:off x="4669" y="1471"/>
              <a:ext cx="112" cy="8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None/>
                <a:defRPr/>
              </a:pPr>
              <a:endParaRPr lang="es-ES" sz="2400">
                <a:cs typeface="+mn-cs"/>
              </a:endParaRPr>
            </a:p>
          </p:txBody>
        </p:sp>
        <p:sp>
          <p:nvSpPr>
            <p:cNvPr id="220174" name="Rectangle 14"/>
            <p:cNvSpPr>
              <a:spLocks noChangeArrowheads="1"/>
            </p:cNvSpPr>
            <p:nvPr/>
          </p:nvSpPr>
          <p:spPr bwMode="auto">
            <a:xfrm>
              <a:off x="4781" y="1387"/>
              <a:ext cx="85" cy="8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None/>
                <a:defRPr/>
              </a:pPr>
              <a:endParaRPr lang="es-ES" sz="2400">
                <a:cs typeface="+mn-cs"/>
              </a:endParaRPr>
            </a:p>
          </p:txBody>
        </p:sp>
        <p:sp>
          <p:nvSpPr>
            <p:cNvPr id="220175" name="Rectangle 15"/>
            <p:cNvSpPr>
              <a:spLocks noChangeArrowheads="1"/>
            </p:cNvSpPr>
            <p:nvPr/>
          </p:nvSpPr>
          <p:spPr bwMode="auto">
            <a:xfrm>
              <a:off x="4865" y="1247"/>
              <a:ext cx="56" cy="14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None/>
                <a:defRPr/>
              </a:pPr>
              <a:endParaRPr lang="es-ES" sz="2400">
                <a:cs typeface="+mn-cs"/>
              </a:endParaRPr>
            </a:p>
          </p:txBody>
        </p:sp>
        <p:sp>
          <p:nvSpPr>
            <p:cNvPr id="220176" name="Rectangle 16"/>
            <p:cNvSpPr>
              <a:spLocks noChangeArrowheads="1"/>
            </p:cNvSpPr>
            <p:nvPr/>
          </p:nvSpPr>
          <p:spPr bwMode="auto">
            <a:xfrm>
              <a:off x="4921" y="1051"/>
              <a:ext cx="56" cy="196"/>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None/>
                <a:defRPr/>
              </a:pPr>
              <a:endParaRPr lang="es-ES" sz="2400">
                <a:cs typeface="+mn-cs"/>
              </a:endParaRPr>
            </a:p>
          </p:txBody>
        </p:sp>
        <p:sp>
          <p:nvSpPr>
            <p:cNvPr id="220177" name="Line 17"/>
            <p:cNvSpPr>
              <a:spLocks noChangeShapeType="1"/>
            </p:cNvSpPr>
            <p:nvPr/>
          </p:nvSpPr>
          <p:spPr bwMode="auto">
            <a:xfrm flipV="1">
              <a:off x="3466" y="1023"/>
              <a:ext cx="0" cy="84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None/>
                <a:defRPr/>
              </a:pPr>
              <a:endParaRPr lang="es-ES" sz="2400">
                <a:cs typeface="+mn-cs"/>
              </a:endParaRPr>
            </a:p>
          </p:txBody>
        </p:sp>
        <p:sp>
          <p:nvSpPr>
            <p:cNvPr id="220178" name="Freeform 18"/>
            <p:cNvSpPr>
              <a:spLocks/>
            </p:cNvSpPr>
            <p:nvPr/>
          </p:nvSpPr>
          <p:spPr bwMode="auto">
            <a:xfrm>
              <a:off x="3466" y="995"/>
              <a:ext cx="1511" cy="761"/>
            </a:xfrm>
            <a:custGeom>
              <a:avLst/>
              <a:gdLst>
                <a:gd name="T0" fmla="*/ 0 w 2592"/>
                <a:gd name="T1" fmla="*/ 1296 h 1304"/>
                <a:gd name="T2" fmla="*/ 384 w 2592"/>
                <a:gd name="T3" fmla="*/ 1296 h 1304"/>
                <a:gd name="T4" fmla="*/ 1008 w 2592"/>
                <a:gd name="T5" fmla="*/ 1248 h 1304"/>
                <a:gd name="T6" fmla="*/ 1344 w 2592"/>
                <a:gd name="T7" fmla="*/ 1200 h 1304"/>
                <a:gd name="T8" fmla="*/ 1776 w 2592"/>
                <a:gd name="T9" fmla="*/ 1104 h 1304"/>
                <a:gd name="T10" fmla="*/ 2064 w 2592"/>
                <a:gd name="T11" fmla="*/ 960 h 1304"/>
                <a:gd name="T12" fmla="*/ 2304 w 2592"/>
                <a:gd name="T13" fmla="*/ 768 h 1304"/>
                <a:gd name="T14" fmla="*/ 2448 w 2592"/>
                <a:gd name="T15" fmla="*/ 576 h 1304"/>
                <a:gd name="T16" fmla="*/ 2544 w 2592"/>
                <a:gd name="T17" fmla="*/ 288 h 1304"/>
                <a:gd name="T18" fmla="*/ 2592 w 2592"/>
                <a:gd name="T19"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2" h="1304">
                  <a:moveTo>
                    <a:pt x="0" y="1296"/>
                  </a:moveTo>
                  <a:cubicBezTo>
                    <a:pt x="108" y="1300"/>
                    <a:pt x="216" y="1304"/>
                    <a:pt x="384" y="1296"/>
                  </a:cubicBezTo>
                  <a:cubicBezTo>
                    <a:pt x="552" y="1288"/>
                    <a:pt x="848" y="1264"/>
                    <a:pt x="1008" y="1248"/>
                  </a:cubicBezTo>
                  <a:cubicBezTo>
                    <a:pt x="1168" y="1232"/>
                    <a:pt x="1216" y="1224"/>
                    <a:pt x="1344" y="1200"/>
                  </a:cubicBezTo>
                  <a:cubicBezTo>
                    <a:pt x="1472" y="1176"/>
                    <a:pt x="1656" y="1144"/>
                    <a:pt x="1776" y="1104"/>
                  </a:cubicBezTo>
                  <a:cubicBezTo>
                    <a:pt x="1896" y="1064"/>
                    <a:pt x="1976" y="1016"/>
                    <a:pt x="2064" y="960"/>
                  </a:cubicBezTo>
                  <a:cubicBezTo>
                    <a:pt x="2152" y="904"/>
                    <a:pt x="2240" y="832"/>
                    <a:pt x="2304" y="768"/>
                  </a:cubicBezTo>
                  <a:cubicBezTo>
                    <a:pt x="2368" y="704"/>
                    <a:pt x="2408" y="656"/>
                    <a:pt x="2448" y="576"/>
                  </a:cubicBezTo>
                  <a:cubicBezTo>
                    <a:pt x="2488" y="496"/>
                    <a:pt x="2520" y="384"/>
                    <a:pt x="2544" y="288"/>
                  </a:cubicBezTo>
                  <a:cubicBezTo>
                    <a:pt x="2568" y="192"/>
                    <a:pt x="2580" y="96"/>
                    <a:pt x="2592" y="0"/>
                  </a:cubicBezTo>
                </a:path>
              </a:pathLst>
            </a:custGeom>
            <a:noFill/>
            <a:ln w="28575" cmpd="sng">
              <a:solidFill>
                <a:srgbClr val="0000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None/>
                <a:defRPr/>
              </a:pPr>
              <a:endParaRPr lang="es-ES" sz="2400">
                <a:cs typeface="+mn-cs"/>
              </a:endParaRPr>
            </a:p>
          </p:txBody>
        </p:sp>
        <p:sp>
          <p:nvSpPr>
            <p:cNvPr id="220179" name="Text Box 19"/>
            <p:cNvSpPr txBox="1">
              <a:spLocks noChangeArrowheads="1"/>
            </p:cNvSpPr>
            <p:nvPr/>
          </p:nvSpPr>
          <p:spPr bwMode="auto">
            <a:xfrm>
              <a:off x="4909" y="1896"/>
              <a:ext cx="353"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None/>
                <a:defRPr/>
              </a:pPr>
              <a:r>
                <a:rPr lang="en-US" sz="1400">
                  <a:cs typeface="+mn-cs"/>
                </a:rPr>
                <a:t>Time</a:t>
              </a:r>
            </a:p>
          </p:txBody>
        </p:sp>
        <p:sp>
          <p:nvSpPr>
            <p:cNvPr id="220180" name="Text Box 20"/>
            <p:cNvSpPr txBox="1">
              <a:spLocks noChangeArrowheads="1"/>
            </p:cNvSpPr>
            <p:nvPr/>
          </p:nvSpPr>
          <p:spPr bwMode="auto">
            <a:xfrm rot="16200000">
              <a:off x="2965" y="1335"/>
              <a:ext cx="610"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None/>
                <a:defRPr/>
              </a:pPr>
              <a:r>
                <a:rPr lang="en-US" sz="1400">
                  <a:cs typeface="+mn-cs"/>
                </a:rPr>
                <a:t>Frequency</a:t>
              </a:r>
            </a:p>
          </p:txBody>
        </p:sp>
      </p:grpSp>
      <p:pic>
        <p:nvPicPr>
          <p:cNvPr id="36870" name="Picture 21" descr="timeseries_specgram-aux-long-H1"/>
          <p:cNvPicPr>
            <a:picLocks noChangeAspect="1" noChangeArrowheads="1"/>
          </p:cNvPicPr>
          <p:nvPr/>
        </p:nvPicPr>
        <p:blipFill>
          <a:blip r:embed="rId2">
            <a:extLst>
              <a:ext uri="{28A0092B-C50C-407E-A947-70E740481C1C}">
                <a14:useLocalDpi xmlns:a14="http://schemas.microsoft.com/office/drawing/2010/main" val="0"/>
              </a:ext>
            </a:extLst>
          </a:blip>
          <a:srcRect l="8333" t="37500" r="8333" b="49834"/>
          <a:stretch>
            <a:fillRect/>
          </a:stretch>
        </p:blipFill>
        <p:spPr bwMode="auto">
          <a:xfrm>
            <a:off x="856203" y="3501008"/>
            <a:ext cx="8273210" cy="125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24" descr="timeseries_specgram-aux2-long-H1"/>
          <p:cNvPicPr>
            <a:picLocks noChangeAspect="1" noChangeArrowheads="1"/>
          </p:cNvPicPr>
          <p:nvPr/>
        </p:nvPicPr>
        <p:blipFill>
          <a:blip r:embed="rId3">
            <a:extLst>
              <a:ext uri="{28A0092B-C50C-407E-A947-70E740481C1C}">
                <a14:useLocalDpi xmlns:a14="http://schemas.microsoft.com/office/drawing/2010/main" val="0"/>
              </a:ext>
            </a:extLst>
          </a:blip>
          <a:srcRect l="8333" t="66251" r="8333" b="20583"/>
          <a:stretch>
            <a:fillRect/>
          </a:stretch>
        </p:blipFill>
        <p:spPr bwMode="auto">
          <a:xfrm>
            <a:off x="856202" y="4999395"/>
            <a:ext cx="8273211" cy="13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85" name="Text Box 25"/>
          <p:cNvSpPr txBox="1">
            <a:spLocks noChangeArrowheads="1"/>
          </p:cNvSpPr>
          <p:nvPr/>
        </p:nvSpPr>
        <p:spPr bwMode="auto">
          <a:xfrm>
            <a:off x="107504" y="4037251"/>
            <a:ext cx="890303" cy="539635"/>
          </a:xfrm>
          <a:prstGeom prst="rect">
            <a:avLst/>
          </a:prstGeom>
          <a:noFill/>
          <a:ln>
            <a:noFill/>
          </a:ln>
          <a:effectLst/>
          <a:extLst>
            <a:ext uri="{909E8E84-426E-40dd-AFC4-6F175D3DCCD1}">
              <a14:hiddenFill xmlns:a14="http://schemas.microsoft.com/office/drawing/2010/main">
                <a:solidFill>
                  <a:srgbClr val="FFFFCB"/>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90000"/>
              </a:lnSpc>
              <a:buNone/>
              <a:defRPr/>
            </a:pPr>
            <a:r>
              <a:rPr lang="en-US" sz="1600">
                <a:solidFill>
                  <a:srgbClr val="CC0000"/>
                </a:solidFill>
                <a:cs typeface="+mn-cs"/>
              </a:rPr>
              <a:t>GW</a:t>
            </a:r>
            <a:br>
              <a:rPr lang="en-US" sz="1600">
                <a:solidFill>
                  <a:srgbClr val="CC0000"/>
                </a:solidFill>
                <a:cs typeface="+mn-cs"/>
              </a:rPr>
            </a:br>
            <a:r>
              <a:rPr lang="en-US" sz="1600">
                <a:solidFill>
                  <a:srgbClr val="CC0000"/>
                </a:solidFill>
                <a:cs typeface="+mn-cs"/>
              </a:rPr>
              <a:t>channel</a:t>
            </a:r>
          </a:p>
        </p:txBody>
      </p:sp>
      <p:sp>
        <p:nvSpPr>
          <p:cNvPr id="220186" name="Text Box 26"/>
          <p:cNvSpPr txBox="1">
            <a:spLocks noChangeArrowheads="1"/>
          </p:cNvSpPr>
          <p:nvPr/>
        </p:nvSpPr>
        <p:spPr bwMode="auto">
          <a:xfrm>
            <a:off x="144680" y="5404070"/>
            <a:ext cx="898928" cy="761234"/>
          </a:xfrm>
          <a:prstGeom prst="rect">
            <a:avLst/>
          </a:prstGeom>
          <a:noFill/>
          <a:ln>
            <a:noFill/>
          </a:ln>
          <a:effectLst/>
          <a:extLst>
            <a:ext uri="{909E8E84-426E-40dd-AFC4-6F175D3DCCD1}">
              <a14:hiddenFill xmlns:a14="http://schemas.microsoft.com/office/drawing/2010/main">
                <a:solidFill>
                  <a:srgbClr val="FFFFCB"/>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90000"/>
              </a:lnSpc>
              <a:buNone/>
              <a:defRPr/>
            </a:pPr>
            <a:r>
              <a:rPr lang="en-US" sz="1600" dirty="0">
                <a:solidFill>
                  <a:srgbClr val="CC0000"/>
                </a:solidFill>
                <a:cs typeface="+mn-cs"/>
              </a:rPr>
              <a:t>Beam</a:t>
            </a:r>
            <a:br>
              <a:rPr lang="en-US" sz="1600" dirty="0">
                <a:solidFill>
                  <a:srgbClr val="CC0000"/>
                </a:solidFill>
                <a:cs typeface="+mn-cs"/>
              </a:rPr>
            </a:br>
            <a:r>
              <a:rPr lang="en-US" sz="1600" dirty="0">
                <a:solidFill>
                  <a:srgbClr val="CC0000"/>
                </a:solidFill>
                <a:cs typeface="+mn-cs"/>
              </a:rPr>
              <a:t>splitter</a:t>
            </a:r>
            <a:br>
              <a:rPr lang="en-US" sz="1600" dirty="0">
                <a:solidFill>
                  <a:srgbClr val="CC0000"/>
                </a:solidFill>
                <a:cs typeface="+mn-cs"/>
              </a:rPr>
            </a:br>
            <a:r>
              <a:rPr lang="en-US" sz="1600" dirty="0">
                <a:solidFill>
                  <a:srgbClr val="CC0000"/>
                </a:solidFill>
                <a:cs typeface="+mn-cs"/>
              </a:rPr>
              <a:t>pick-off</a:t>
            </a:r>
          </a:p>
        </p:txBody>
      </p:sp>
      <p:sp>
        <p:nvSpPr>
          <p:cNvPr id="25"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49</a:t>
            </a:fld>
            <a:endParaRPr lang="en-US" dirty="0">
              <a:latin typeface="+mn-lt"/>
            </a:endParaRPr>
          </a:p>
        </p:txBody>
      </p:sp>
    </p:spTree>
    <p:extLst>
      <p:ext uri="{BB962C8B-B14F-4D97-AF65-F5344CB8AC3E}">
        <p14:creationId xmlns:p14="http://schemas.microsoft.com/office/powerpoint/2010/main" val="1982946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arcador de número de diapositiva 3"/>
          <p:cNvSpPr>
            <a:spLocks noGrp="1"/>
          </p:cNvSpPr>
          <p:nvPr>
            <p:ph type="sldNum" sz="quarter" idx="4294967295"/>
          </p:nvPr>
        </p:nvSpPr>
        <p:spPr>
          <a:xfrm>
            <a:off x="-717376" y="6453336"/>
            <a:ext cx="1905000" cy="404664"/>
          </a:xfrm>
          <a:prstGeom prst="rect">
            <a:avLst/>
          </a:prstGeom>
        </p:spPr>
        <p:txBody>
          <a:bodyPr/>
          <a:lstStyle/>
          <a:p>
            <a:pPr>
              <a:buNone/>
            </a:pPr>
            <a:fld id="{A5BEB217-0CDC-EA43-A141-7B362AE40243}" type="slidenum">
              <a:rPr lang="en-GB" sz="1400" b="0">
                <a:latin typeface="Arial"/>
                <a:cs typeface="Arial"/>
              </a:rPr>
              <a:pPr>
                <a:buNone/>
              </a:pPr>
              <a:t>5</a:t>
            </a:fld>
            <a:endParaRPr lang="en-GB" sz="1400" b="0" dirty="0">
              <a:latin typeface="Arial"/>
              <a:cs typeface="Arial"/>
            </a:endParaRPr>
          </a:p>
        </p:txBody>
      </p:sp>
      <p:sp>
        <p:nvSpPr>
          <p:cNvPr id="438276" name="Rectangle 4"/>
          <p:cNvSpPr>
            <a:spLocks noChangeArrowheads="1"/>
          </p:cNvSpPr>
          <p:nvPr/>
        </p:nvSpPr>
        <p:spPr bwMode="auto">
          <a:xfrm>
            <a:off x="3643313"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s-ES"/>
          </a:p>
        </p:txBody>
      </p:sp>
      <p:sp>
        <p:nvSpPr>
          <p:cNvPr id="438278" name="Text Box 6"/>
          <p:cNvSpPr txBox="1">
            <a:spLocks noChangeArrowheads="1"/>
          </p:cNvSpPr>
          <p:nvPr/>
        </p:nvSpPr>
        <p:spPr bwMode="auto">
          <a:xfrm>
            <a:off x="2997354" y="673532"/>
            <a:ext cx="44549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None/>
            </a:pPr>
            <a:r>
              <a:rPr lang="en-GB" sz="2800" b="0" dirty="0">
                <a:solidFill>
                  <a:srgbClr val="A50021"/>
                </a:solidFill>
                <a:latin typeface="Arial"/>
                <a:cs typeface="Arial"/>
              </a:rPr>
              <a:t>Why statistical astronomy?</a:t>
            </a:r>
          </a:p>
        </p:txBody>
      </p:sp>
      <p:pic>
        <p:nvPicPr>
          <p:cNvPr id="438279" name="Picture 7" descr="disraeli2"/>
          <p:cNvPicPr>
            <a:picLocks noChangeAspect="1" noChangeArrowheads="1"/>
          </p:cNvPicPr>
          <p:nvPr/>
        </p:nvPicPr>
        <p:blipFill>
          <a:blip r:embed="rId3">
            <a:extLst>
              <a:ext uri="{28A0092B-C50C-407E-A947-70E740481C1C}">
                <a14:useLocalDpi xmlns:a14="http://schemas.microsoft.com/office/drawing/2010/main" val="0"/>
              </a:ext>
            </a:extLst>
          </a:blip>
          <a:srcRect t="2998"/>
          <a:stretch>
            <a:fillRect/>
          </a:stretch>
        </p:blipFill>
        <p:spPr bwMode="auto">
          <a:xfrm>
            <a:off x="3429000" y="1828800"/>
            <a:ext cx="1009650" cy="1371600"/>
          </a:xfrm>
          <a:prstGeom prst="rect">
            <a:avLst/>
          </a:prstGeom>
          <a:noFill/>
          <a:extLst>
            <a:ext uri="{909E8E84-426E-40dd-AFC4-6F175D3DCCD1}">
              <a14:hiddenFill xmlns:a14="http://schemas.microsoft.com/office/drawing/2010/main">
                <a:solidFill>
                  <a:srgbClr val="FFFFFF"/>
                </a:solidFill>
              </a14:hiddenFill>
            </a:ext>
          </a:extLst>
        </p:spPr>
      </p:pic>
      <p:sp>
        <p:nvSpPr>
          <p:cNvPr id="438280" name="Text Box 8"/>
          <p:cNvSpPr txBox="1">
            <a:spLocks noChangeArrowheads="1"/>
          </p:cNvSpPr>
          <p:nvPr/>
        </p:nvSpPr>
        <p:spPr bwMode="auto">
          <a:xfrm>
            <a:off x="3272971" y="3276600"/>
            <a:ext cx="13820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None/>
            </a:pPr>
            <a:r>
              <a:rPr lang="en-GB" sz="1200" b="0">
                <a:latin typeface="Arial"/>
                <a:cs typeface="Arial"/>
              </a:rPr>
              <a:t>Benjamin Disraeli</a:t>
            </a:r>
          </a:p>
        </p:txBody>
      </p:sp>
      <p:pic>
        <p:nvPicPr>
          <p:cNvPr id="438281" name="Picture 9" descr="twain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200" y="1828800"/>
            <a:ext cx="965200" cy="1371600"/>
          </a:xfrm>
          <a:prstGeom prst="rect">
            <a:avLst/>
          </a:prstGeom>
          <a:noFill/>
          <a:extLst>
            <a:ext uri="{909E8E84-426E-40dd-AFC4-6F175D3DCCD1}">
              <a14:hiddenFill xmlns:a14="http://schemas.microsoft.com/office/drawing/2010/main">
                <a:solidFill>
                  <a:srgbClr val="FFFFFF"/>
                </a:solidFill>
              </a14:hiddenFill>
            </a:ext>
          </a:extLst>
        </p:spPr>
      </p:pic>
      <p:sp>
        <p:nvSpPr>
          <p:cNvPr id="438282" name="Text Box 10"/>
          <p:cNvSpPr txBox="1">
            <a:spLocks noChangeArrowheads="1"/>
          </p:cNvSpPr>
          <p:nvPr/>
        </p:nvSpPr>
        <p:spPr bwMode="auto">
          <a:xfrm>
            <a:off x="2187318" y="3276600"/>
            <a:ext cx="10054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None/>
            </a:pPr>
            <a:r>
              <a:rPr lang="en-GB" sz="1200" b="0">
                <a:latin typeface="Arial"/>
                <a:cs typeface="Arial"/>
              </a:rPr>
              <a:t>Mark Twain</a:t>
            </a:r>
          </a:p>
        </p:txBody>
      </p:sp>
      <p:sp>
        <p:nvSpPr>
          <p:cNvPr id="438283" name="Text Box 11"/>
          <p:cNvSpPr txBox="1">
            <a:spLocks noChangeArrowheads="1"/>
          </p:cNvSpPr>
          <p:nvPr/>
        </p:nvSpPr>
        <p:spPr bwMode="auto">
          <a:xfrm>
            <a:off x="4800600" y="2057400"/>
            <a:ext cx="4038600" cy="769441"/>
          </a:xfrm>
          <a:prstGeom prst="rect">
            <a:avLst/>
          </a:prstGeom>
          <a:solidFill>
            <a:schemeClr val="bg1"/>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None/>
            </a:pPr>
            <a:r>
              <a:rPr lang="ja-JP" altLang="en-GB" sz="2000" b="0">
                <a:solidFill>
                  <a:srgbClr val="FF0000"/>
                </a:solidFill>
                <a:latin typeface="Arial"/>
                <a:cs typeface="Arial"/>
              </a:rPr>
              <a:t>“</a:t>
            </a:r>
            <a:r>
              <a:rPr lang="en-GB" sz="2000" b="0">
                <a:solidFill>
                  <a:srgbClr val="FF0000"/>
                </a:solidFill>
                <a:latin typeface="Arial"/>
                <a:cs typeface="Arial"/>
              </a:rPr>
              <a:t>There are three types of lies:</a:t>
            </a:r>
          </a:p>
          <a:p>
            <a:pPr>
              <a:buNone/>
            </a:pPr>
            <a:r>
              <a:rPr lang="en-GB" sz="2000" b="0">
                <a:solidFill>
                  <a:srgbClr val="FF0000"/>
                </a:solidFill>
                <a:latin typeface="Arial"/>
                <a:cs typeface="Arial"/>
              </a:rPr>
              <a:t>lies, damned lies and statistics</a:t>
            </a:r>
            <a:r>
              <a:rPr lang="ja-JP" altLang="en-GB" sz="2000" b="0">
                <a:solidFill>
                  <a:srgbClr val="FF0000"/>
                </a:solidFill>
                <a:latin typeface="Arial"/>
                <a:cs typeface="Arial"/>
              </a:rPr>
              <a:t>”</a:t>
            </a:r>
            <a:endParaRPr lang="en-GB" sz="2000" b="0">
              <a:solidFill>
                <a:srgbClr val="FF0000"/>
              </a:solidFill>
              <a:latin typeface="Arial"/>
              <a:cs typeface="Arial"/>
            </a:endParaRPr>
          </a:p>
        </p:txBody>
      </p:sp>
      <p:sp>
        <p:nvSpPr>
          <p:cNvPr id="438284" name="Text Box 12"/>
          <p:cNvSpPr txBox="1">
            <a:spLocks noChangeArrowheads="1"/>
          </p:cNvSpPr>
          <p:nvPr/>
        </p:nvSpPr>
        <p:spPr bwMode="auto">
          <a:xfrm>
            <a:off x="1676400" y="1219200"/>
            <a:ext cx="609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GB" sz="2000" b="0">
                <a:solidFill>
                  <a:srgbClr val="000066"/>
                </a:solidFill>
                <a:latin typeface="Arial"/>
                <a:cs typeface="Arial"/>
              </a:rPr>
              <a:t>Generally, statistics has got a bad reputation</a:t>
            </a:r>
          </a:p>
        </p:txBody>
      </p:sp>
      <p:sp>
        <p:nvSpPr>
          <p:cNvPr id="438285" name="Text Box 13"/>
          <p:cNvSpPr txBox="1">
            <a:spLocks noChangeArrowheads="1"/>
          </p:cNvSpPr>
          <p:nvPr/>
        </p:nvSpPr>
        <p:spPr bwMode="auto">
          <a:xfrm>
            <a:off x="1371600" y="3886200"/>
            <a:ext cx="685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GB" sz="2000" b="0">
                <a:solidFill>
                  <a:srgbClr val="000066"/>
                </a:solidFill>
                <a:latin typeface="Arial"/>
                <a:cs typeface="Arial"/>
              </a:rPr>
              <a:t>Often for good reason:</a:t>
            </a:r>
          </a:p>
        </p:txBody>
      </p:sp>
      <p:sp>
        <p:nvSpPr>
          <p:cNvPr id="438287" name="Text Box 15"/>
          <p:cNvSpPr txBox="1">
            <a:spLocks noChangeArrowheads="1"/>
          </p:cNvSpPr>
          <p:nvPr/>
        </p:nvSpPr>
        <p:spPr bwMode="auto">
          <a:xfrm>
            <a:off x="1143000" y="4800600"/>
            <a:ext cx="723900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GB" sz="1400" b="0">
                <a:solidFill>
                  <a:srgbClr val="999999"/>
                </a:solidFill>
                <a:latin typeface="Arial"/>
                <a:cs typeface="Arial"/>
              </a:rPr>
              <a:t>Jun 3rd 2004 </a:t>
            </a:r>
          </a:p>
          <a:p>
            <a:pPr>
              <a:spcBef>
                <a:spcPct val="50000"/>
              </a:spcBef>
              <a:buNone/>
            </a:pPr>
            <a:r>
              <a:rPr lang="en-GB" sz="1400" b="0">
                <a:latin typeface="Arial"/>
                <a:cs typeface="Arial"/>
              </a:rPr>
              <a:t>… two researchers at the University of Girona in Spain, have found that 38% of a sample of papers in </a:t>
            </a:r>
            <a:r>
              <a:rPr lang="en-GB" sz="1400" b="0" i="1">
                <a:latin typeface="Arial"/>
                <a:cs typeface="Arial"/>
              </a:rPr>
              <a:t>Nature </a:t>
            </a:r>
            <a:r>
              <a:rPr lang="en-GB" sz="1400" b="0">
                <a:latin typeface="Arial"/>
                <a:cs typeface="Arial"/>
              </a:rPr>
              <a:t>contained one or more statistical errors…</a:t>
            </a:r>
          </a:p>
        </p:txBody>
      </p:sp>
      <p:sp>
        <p:nvSpPr>
          <p:cNvPr id="438288" name="Text Box 16"/>
          <p:cNvSpPr txBox="1">
            <a:spLocks noChangeArrowheads="1"/>
          </p:cNvSpPr>
          <p:nvPr/>
        </p:nvSpPr>
        <p:spPr bwMode="auto">
          <a:xfrm>
            <a:off x="1371600" y="4800600"/>
            <a:ext cx="1676400" cy="3048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None/>
            </a:pPr>
            <a:r>
              <a:rPr lang="en-GB" sz="1400" b="0">
                <a:solidFill>
                  <a:schemeClr val="bg1"/>
                </a:solidFill>
                <a:latin typeface="Arial"/>
                <a:cs typeface="Arial"/>
              </a:rPr>
              <a:t>The Economist</a:t>
            </a:r>
          </a:p>
        </p:txBody>
      </p:sp>
      <p:sp>
        <p:nvSpPr>
          <p:cNvPr id="14" name="Slide Number Placeholder 4"/>
          <p:cNvSpPr txBox="1">
            <a:spLocks/>
          </p:cNvSpPr>
          <p:nvPr/>
        </p:nvSpPr>
        <p:spPr>
          <a:xfrm flipH="1">
            <a:off x="5292080" y="6376243"/>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5</a:t>
            </a:fld>
            <a:endParaRPr lang="en-US" dirty="0">
              <a:latin typeface="+mn-lt"/>
            </a:endParaRPr>
          </a:p>
        </p:txBody>
      </p:sp>
    </p:spTree>
    <p:extLst>
      <p:ext uri="{BB962C8B-B14F-4D97-AF65-F5344CB8AC3E}">
        <p14:creationId xmlns:p14="http://schemas.microsoft.com/office/powerpoint/2010/main" val="1455394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548680"/>
            <a:ext cx="6400800" cy="649287"/>
          </a:xfrm>
        </p:spPr>
        <p:txBody>
          <a:bodyPr/>
          <a:lstStyle/>
          <a:p>
            <a:r>
              <a:rPr lang="es-ES" dirty="0" err="1"/>
              <a:t>Vetoes</a:t>
            </a:r>
            <a:endParaRPr lang="es-ES" dirty="0"/>
          </a:p>
        </p:txBody>
      </p:sp>
      <p:sp>
        <p:nvSpPr>
          <p:cNvPr id="4" name="CuadroTexto 3"/>
          <p:cNvSpPr txBox="1"/>
          <p:nvPr/>
        </p:nvSpPr>
        <p:spPr>
          <a:xfrm>
            <a:off x="467544" y="1124744"/>
            <a:ext cx="8496944" cy="5423024"/>
          </a:xfrm>
          <a:prstGeom prst="rect">
            <a:avLst/>
          </a:prstGeom>
          <a:noFill/>
        </p:spPr>
        <p:txBody>
          <a:bodyPr wrap="square" rtlCol="0">
            <a:spAutoFit/>
          </a:bodyPr>
          <a:lstStyle/>
          <a:p>
            <a:pPr algn="l">
              <a:buNone/>
            </a:pPr>
            <a:r>
              <a:rPr lang="en-US" sz="2000" b="0" i="1" dirty="0" smtClean="0">
                <a:latin typeface="Arial"/>
                <a:cs typeface="Arial"/>
              </a:rPr>
              <a:t>If there is a significant glitch in a selected auxiliary channel, then </a:t>
            </a:r>
            <a:r>
              <a:rPr lang="en-US" sz="2000" b="0" i="1" dirty="0" smtClean="0">
                <a:solidFill>
                  <a:srgbClr val="FF0000"/>
                </a:solidFill>
                <a:latin typeface="Arial"/>
                <a:cs typeface="Arial"/>
              </a:rPr>
              <a:t>veto</a:t>
            </a:r>
            <a:r>
              <a:rPr lang="en-US" sz="2000" b="0" i="1" dirty="0" smtClean="0">
                <a:latin typeface="Arial"/>
                <a:cs typeface="Arial"/>
              </a:rPr>
              <a:t> any trigger found at the same time in the GW channel</a:t>
            </a:r>
            <a:r>
              <a:rPr lang="en-US" sz="2000" dirty="0" smtClean="0">
                <a:latin typeface="Arial"/>
                <a:cs typeface="Arial"/>
              </a:rPr>
              <a:t/>
            </a:r>
            <a:br>
              <a:rPr lang="en-US" sz="2000" dirty="0" smtClean="0">
                <a:latin typeface="Arial"/>
                <a:cs typeface="Arial"/>
              </a:rPr>
            </a:br>
            <a:endParaRPr lang="en-US" sz="2000" b="0" dirty="0" smtClean="0">
              <a:latin typeface="Arial"/>
              <a:cs typeface="Arial"/>
            </a:endParaRPr>
          </a:p>
          <a:p>
            <a:pPr algn="l">
              <a:buNone/>
            </a:pPr>
            <a:r>
              <a:rPr lang="en-US" sz="2000" b="0" dirty="0" smtClean="0">
                <a:latin typeface="Arial"/>
                <a:cs typeface="Arial"/>
              </a:rPr>
              <a:t>Goals:</a:t>
            </a:r>
          </a:p>
          <a:p>
            <a:pPr lvl="1" algn="l">
              <a:buNone/>
            </a:pPr>
            <a:r>
              <a:rPr lang="en-US" sz="1800" b="0" dirty="0" smtClean="0">
                <a:solidFill>
                  <a:schemeClr val="tx1"/>
                </a:solidFill>
                <a:latin typeface="Arial"/>
                <a:cs typeface="Arial"/>
              </a:rPr>
              <a:t>Reduce background level</a:t>
            </a:r>
          </a:p>
          <a:p>
            <a:pPr lvl="1" algn="l">
              <a:buNone/>
            </a:pPr>
            <a:r>
              <a:rPr lang="en-US" sz="1800" b="0" dirty="0" smtClean="0">
                <a:solidFill>
                  <a:schemeClr val="tx1"/>
                </a:solidFill>
                <a:latin typeface="Arial"/>
                <a:cs typeface="Arial"/>
              </a:rPr>
              <a:t>Prevent triggers from rare, large environmental effects</a:t>
            </a:r>
          </a:p>
          <a:p>
            <a:pPr lvl="1" algn="l">
              <a:buNone/>
            </a:pPr>
            <a:r>
              <a:rPr lang="en-US" sz="1800" b="0" dirty="0" smtClean="0">
                <a:solidFill>
                  <a:schemeClr val="tx1"/>
                </a:solidFill>
                <a:latin typeface="Arial"/>
                <a:cs typeface="Arial"/>
              </a:rPr>
              <a:t>Study additional auxiliary channels for following up a detection candidate</a:t>
            </a:r>
          </a:p>
          <a:p>
            <a:pPr algn="l">
              <a:buNone/>
            </a:pPr>
            <a:r>
              <a:rPr lang="en-US" sz="2000" b="0" dirty="0" smtClean="0">
                <a:latin typeface="Arial"/>
                <a:cs typeface="Arial"/>
              </a:rPr>
              <a:t>Only want to do this for </a:t>
            </a:r>
            <a:r>
              <a:rPr lang="en-US" sz="2000" b="0" dirty="0" smtClean="0">
                <a:solidFill>
                  <a:srgbClr val="FF0000"/>
                </a:solidFill>
                <a:latin typeface="Arial"/>
                <a:cs typeface="Arial"/>
              </a:rPr>
              <a:t>relevant</a:t>
            </a:r>
            <a:r>
              <a:rPr lang="en-US" sz="2000" b="0" dirty="0" smtClean="0">
                <a:latin typeface="Arial"/>
                <a:cs typeface="Arial"/>
              </a:rPr>
              <a:t> auxiliary channels</a:t>
            </a:r>
          </a:p>
          <a:p>
            <a:pPr lvl="1" algn="l">
              <a:buNone/>
            </a:pPr>
            <a:r>
              <a:rPr lang="en-US" sz="1800" b="0" dirty="0" smtClean="0">
                <a:solidFill>
                  <a:schemeClr val="tx1"/>
                </a:solidFill>
                <a:latin typeface="Arial"/>
                <a:cs typeface="Arial"/>
              </a:rPr>
              <a:t>Ideally, with known physical coupling mechanism to GW channel</a:t>
            </a:r>
          </a:p>
          <a:p>
            <a:pPr lvl="1" algn="l">
              <a:buNone/>
            </a:pPr>
            <a:r>
              <a:rPr lang="en-US" sz="1800" b="0" dirty="0" smtClean="0">
                <a:solidFill>
                  <a:schemeClr val="tx1"/>
                </a:solidFill>
                <a:latin typeface="Arial"/>
                <a:cs typeface="Arial"/>
              </a:rPr>
              <a:t>Or, established statistically with single-detector triggers or</a:t>
            </a:r>
          </a:p>
          <a:p>
            <a:pPr lvl="1" algn="l">
              <a:buNone/>
            </a:pPr>
            <a:r>
              <a:rPr lang="en-US" sz="1800" b="0" dirty="0" smtClean="0">
                <a:solidFill>
                  <a:schemeClr val="tx1"/>
                </a:solidFill>
                <a:latin typeface="Arial"/>
                <a:cs typeface="Arial"/>
              </a:rPr>
              <a:t>time-shifted coincidence triggers from GW channel</a:t>
            </a:r>
            <a:endParaRPr lang="en-US" sz="2000" b="0" dirty="0" smtClean="0">
              <a:latin typeface="Arial"/>
              <a:cs typeface="Arial"/>
            </a:endParaRPr>
          </a:p>
          <a:p>
            <a:pPr algn="l">
              <a:buNone/>
            </a:pPr>
            <a:r>
              <a:rPr lang="en-US" sz="2000" b="0" dirty="0" smtClean="0">
                <a:latin typeface="Arial"/>
                <a:cs typeface="Arial"/>
              </a:rPr>
              <a:t>Measures of relevance</a:t>
            </a:r>
          </a:p>
          <a:p>
            <a:pPr lvl="1" algn="l">
              <a:buNone/>
            </a:pPr>
            <a:r>
              <a:rPr lang="en-US" sz="1800" b="0" dirty="0" smtClean="0">
                <a:solidFill>
                  <a:schemeClr val="tx1"/>
                </a:solidFill>
                <a:latin typeface="Arial"/>
                <a:cs typeface="Arial"/>
              </a:rPr>
              <a:t>Veto efficiency : what fraction of GW triggers are vetoed</a:t>
            </a:r>
          </a:p>
          <a:p>
            <a:pPr lvl="1" algn="l">
              <a:buNone/>
            </a:pPr>
            <a:r>
              <a:rPr lang="en-US" sz="1800" b="0" dirty="0" smtClean="0">
                <a:solidFill>
                  <a:schemeClr val="tx1"/>
                </a:solidFill>
                <a:latin typeface="Arial"/>
                <a:cs typeface="Arial"/>
              </a:rPr>
              <a:t>Use percentage : what fraction of times identified for vetoing actually do veto a GW trigger</a:t>
            </a:r>
          </a:p>
          <a:p>
            <a:pPr lvl="1" algn="l">
              <a:buNone/>
            </a:pPr>
            <a:r>
              <a:rPr lang="en-US" sz="1800" b="0" dirty="0" err="1" smtClean="0">
                <a:solidFill>
                  <a:schemeClr val="tx1"/>
                </a:solidFill>
                <a:latin typeface="Arial"/>
                <a:cs typeface="Arial"/>
              </a:rPr>
              <a:t>Deadtime</a:t>
            </a:r>
            <a:r>
              <a:rPr lang="en-US" sz="1800" b="0" dirty="0" smtClean="0">
                <a:solidFill>
                  <a:schemeClr val="tx1"/>
                </a:solidFill>
                <a:latin typeface="Arial"/>
                <a:cs typeface="Arial"/>
              </a:rPr>
              <a:t> : how much observation time is vetoed</a:t>
            </a:r>
            <a:endParaRPr lang="en-US" sz="1800" b="0" dirty="0">
              <a:solidFill>
                <a:schemeClr val="tx1"/>
              </a:solidFill>
              <a:latin typeface="Arial"/>
              <a:cs typeface="Arial"/>
            </a:endParaRPr>
          </a:p>
        </p:txBody>
      </p:sp>
      <p:sp>
        <p:nvSpPr>
          <p:cNvPr id="5"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50</a:t>
            </a:fld>
            <a:endParaRPr lang="en-US" dirty="0">
              <a:latin typeface="+mn-lt"/>
            </a:endParaRPr>
          </a:p>
        </p:txBody>
      </p:sp>
    </p:spTree>
    <p:extLst>
      <p:ext uri="{BB962C8B-B14F-4D97-AF65-F5344CB8AC3E}">
        <p14:creationId xmlns:p14="http://schemas.microsoft.com/office/powerpoint/2010/main" val="3059244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763489"/>
            <a:ext cx="6400800" cy="649287"/>
          </a:xfrm>
        </p:spPr>
        <p:txBody>
          <a:bodyPr/>
          <a:lstStyle/>
          <a:p>
            <a:r>
              <a:rPr lang="es-ES" dirty="0" err="1"/>
              <a:t>Validating</a:t>
            </a:r>
            <a:r>
              <a:rPr lang="es-ES" dirty="0"/>
              <a:t> </a:t>
            </a:r>
            <a:r>
              <a:rPr lang="es-ES" dirty="0" err="1"/>
              <a:t>the</a:t>
            </a:r>
            <a:r>
              <a:rPr lang="es-ES" dirty="0"/>
              <a:t> Detector:</a:t>
            </a:r>
            <a:br>
              <a:rPr lang="es-ES" dirty="0"/>
            </a:br>
            <a:r>
              <a:rPr lang="es-ES" dirty="0"/>
              <a:t>Hardware </a:t>
            </a:r>
            <a:r>
              <a:rPr lang="es-ES" dirty="0" err="1"/>
              <a:t>Signal</a:t>
            </a:r>
            <a:r>
              <a:rPr lang="es-ES" dirty="0"/>
              <a:t> </a:t>
            </a:r>
            <a:r>
              <a:rPr lang="es-ES" dirty="0" err="1"/>
              <a:t>Injections</a:t>
            </a:r>
            <a:endParaRPr lang="es-ES" dirty="0"/>
          </a:p>
        </p:txBody>
      </p:sp>
      <p:pic>
        <p:nvPicPr>
          <p:cNvPr id="4" name="Imagen 3"/>
          <p:cNvPicPr>
            <a:picLocks noChangeAspect="1"/>
          </p:cNvPicPr>
          <p:nvPr/>
        </p:nvPicPr>
        <p:blipFill>
          <a:blip r:embed="rId2"/>
          <a:stretch>
            <a:fillRect/>
          </a:stretch>
        </p:blipFill>
        <p:spPr>
          <a:xfrm>
            <a:off x="812922" y="1556792"/>
            <a:ext cx="7287470" cy="4964727"/>
          </a:xfrm>
          <a:prstGeom prst="rect">
            <a:avLst/>
          </a:prstGeom>
        </p:spPr>
      </p:pic>
      <p:sp>
        <p:nvSpPr>
          <p:cNvPr id="5"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51</a:t>
            </a:fld>
            <a:endParaRPr lang="en-US" dirty="0">
              <a:latin typeface="+mn-lt"/>
            </a:endParaRPr>
          </a:p>
        </p:txBody>
      </p:sp>
    </p:spTree>
    <p:extLst>
      <p:ext uri="{BB962C8B-B14F-4D97-AF65-F5344CB8AC3E}">
        <p14:creationId xmlns:p14="http://schemas.microsoft.com/office/powerpoint/2010/main" val="3498728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title"/>
          </p:nvPr>
        </p:nvSpPr>
        <p:spPr>
          <a:xfrm>
            <a:off x="1475656" y="691481"/>
            <a:ext cx="6400800" cy="649287"/>
          </a:xfrm>
        </p:spPr>
        <p:txBody>
          <a:bodyPr/>
          <a:lstStyle/>
          <a:p>
            <a:pPr>
              <a:defRPr/>
            </a:pPr>
            <a:r>
              <a:rPr lang="en-US" sz="3600" dirty="0">
                <a:ea typeface="ＭＳ Ｐゴシック" pitchFamily="-109" charset="-128"/>
                <a:cs typeface="ＭＳ Ｐゴシック" pitchFamily="-109" charset="-128"/>
              </a:rPr>
              <a:t>Significance: claiming a discovery</a:t>
            </a:r>
          </a:p>
        </p:txBody>
      </p:sp>
      <p:sp>
        <p:nvSpPr>
          <p:cNvPr id="18437" name="Rectangle 3"/>
          <p:cNvSpPr>
            <a:spLocks noGrp="1" noChangeArrowheads="1"/>
          </p:cNvSpPr>
          <p:nvPr>
            <p:ph type="body" idx="1"/>
          </p:nvPr>
        </p:nvSpPr>
        <p:spPr>
          <a:xfrm>
            <a:off x="381000" y="1340768"/>
            <a:ext cx="8534400" cy="5544616"/>
          </a:xfrm>
        </p:spPr>
        <p:txBody>
          <a:bodyPr/>
          <a:lstStyle/>
          <a:p>
            <a:pPr>
              <a:lnSpc>
                <a:spcPct val="90000"/>
              </a:lnSpc>
            </a:pPr>
            <a:r>
              <a:rPr lang="en-US" sz="2000" dirty="0">
                <a:latin typeface="Arial" charset="0"/>
                <a:ea typeface="ＭＳ Ｐゴシック" charset="0"/>
                <a:cs typeface="ＭＳ Ｐゴシック" charset="0"/>
              </a:rPr>
              <a:t>If we measure a signal yield </a:t>
            </a:r>
            <a:r>
              <a:rPr lang="en-US" sz="2400" i="1" dirty="0">
                <a:solidFill>
                  <a:schemeClr val="accent2"/>
                </a:solidFill>
                <a:latin typeface="Times New Roman" charset="0"/>
                <a:ea typeface="ＭＳ Ｐゴシック" charset="0"/>
                <a:cs typeface="ＭＳ Ｐゴシック" charset="0"/>
              </a:rPr>
              <a:t>s</a:t>
            </a:r>
            <a:r>
              <a:rPr lang="en-US" sz="2000" dirty="0">
                <a:latin typeface="Arial" charset="0"/>
                <a:ea typeface="ＭＳ Ｐゴシック" charset="0"/>
                <a:cs typeface="ＭＳ Ｐゴシック" charset="0"/>
              </a:rPr>
              <a:t> sufficiently inconsistent with zero, we can claim a discovery</a:t>
            </a:r>
          </a:p>
          <a:p>
            <a:pPr>
              <a:lnSpc>
                <a:spcPct val="90000"/>
              </a:lnSpc>
            </a:pPr>
            <a:r>
              <a:rPr lang="en-US" sz="2000" dirty="0">
                <a:solidFill>
                  <a:srgbClr val="3333CC"/>
                </a:solidFill>
                <a:latin typeface="Arial" charset="0"/>
                <a:ea typeface="ＭＳ Ｐゴシック" charset="0"/>
                <a:cs typeface="ＭＳ Ｐゴシック" charset="0"/>
              </a:rPr>
              <a:t>Statistical significance </a:t>
            </a:r>
            <a:r>
              <a:rPr lang="en-US" sz="2000" dirty="0">
                <a:latin typeface="Arial" charset="0"/>
                <a:ea typeface="ＭＳ Ｐゴシック" charset="0"/>
                <a:cs typeface="ＭＳ Ｐゴシック" charset="0"/>
              </a:rPr>
              <a:t>= probability </a:t>
            </a:r>
            <a:r>
              <a:rPr lang="en-US" sz="2000" i="1" dirty="0">
                <a:solidFill>
                  <a:schemeClr val="accent2"/>
                </a:solidFill>
                <a:latin typeface="Times New Roman" charset="0"/>
                <a:ea typeface="ＭＳ Ｐゴシック" charset="0"/>
                <a:cs typeface="ＭＳ Ｐゴシック" charset="0"/>
                <a:sym typeface="Symbol" charset="0"/>
              </a:rPr>
              <a:t>p</a:t>
            </a:r>
            <a:r>
              <a:rPr lang="en-US" sz="2000" dirty="0">
                <a:latin typeface="Arial" charset="0"/>
                <a:ea typeface="ＭＳ Ｐゴシック" charset="0"/>
                <a:cs typeface="ＭＳ Ｐゴシック" charset="0"/>
              </a:rPr>
              <a:t> to observe </a:t>
            </a:r>
            <a:r>
              <a:rPr lang="en-US" sz="2000" i="1" dirty="0">
                <a:solidFill>
                  <a:schemeClr val="accent2"/>
                </a:solidFill>
                <a:latin typeface="Times New Roman" charset="0"/>
                <a:ea typeface="ＭＳ Ｐゴシック" charset="0"/>
                <a:cs typeface="ＭＳ Ｐゴシック" charset="0"/>
              </a:rPr>
              <a:t>s</a:t>
            </a:r>
            <a:r>
              <a:rPr lang="en-US" sz="2000" dirty="0">
                <a:latin typeface="Arial" charset="0"/>
                <a:ea typeface="ＭＳ Ｐゴシック" charset="0"/>
                <a:cs typeface="ＭＳ Ｐゴシック" charset="0"/>
              </a:rPr>
              <a:t> or larger signal in the case of pure background fluctuation</a:t>
            </a:r>
          </a:p>
          <a:p>
            <a:pPr>
              <a:lnSpc>
                <a:spcPct val="90000"/>
              </a:lnSpc>
            </a:pPr>
            <a:r>
              <a:rPr lang="en-US" sz="2000" dirty="0">
                <a:latin typeface="Arial" charset="0"/>
                <a:ea typeface="ＭＳ Ｐゴシック" charset="0"/>
                <a:cs typeface="ＭＳ Ｐゴシック" charset="0"/>
              </a:rPr>
              <a:t>Often preferred to quote </a:t>
            </a:r>
            <a:r>
              <a:rPr lang="ja-JP" altLang="en-US" sz="2000" dirty="0">
                <a:solidFill>
                  <a:schemeClr val="accent2"/>
                </a:solidFill>
                <a:latin typeface="Arial" charset="0"/>
                <a:ea typeface="ＭＳ Ｐゴシック" charset="0"/>
                <a:cs typeface="ＭＳ Ｐゴシック" charset="0"/>
              </a:rPr>
              <a:t>“</a:t>
            </a:r>
            <a:r>
              <a:rPr lang="en-US" altLang="ja-JP" sz="2000" i="1" dirty="0">
                <a:solidFill>
                  <a:schemeClr val="accent2"/>
                </a:solidFill>
                <a:latin typeface="Times New Roman" charset="0"/>
                <a:ea typeface="ＭＳ Ｐゴシック" charset="0"/>
                <a:cs typeface="ＭＳ Ｐゴシック" charset="0"/>
              </a:rPr>
              <a:t>n</a:t>
            </a:r>
            <a:r>
              <a:rPr lang="en-US" altLang="ja-JP" sz="2000" dirty="0">
                <a:solidFill>
                  <a:schemeClr val="accent2"/>
                </a:solidFill>
                <a:latin typeface="Arial" charset="0"/>
                <a:ea typeface="ＭＳ Ｐゴシック" charset="0"/>
                <a:cs typeface="ＭＳ Ｐゴシック" charset="0"/>
                <a:sym typeface="Symbol" charset="0"/>
              </a:rPr>
              <a:t></a:t>
            </a:r>
            <a:r>
              <a:rPr lang="ja-JP" altLang="en-US" sz="2000" dirty="0">
                <a:solidFill>
                  <a:schemeClr val="accent2"/>
                </a:solidFill>
                <a:latin typeface="Arial" charset="0"/>
                <a:ea typeface="ＭＳ Ｐゴシック" charset="0"/>
                <a:cs typeface="ＭＳ Ｐゴシック" charset="0"/>
                <a:sym typeface="Symbol" charset="0"/>
              </a:rPr>
              <a:t>”</a:t>
            </a:r>
            <a:r>
              <a:rPr lang="en-US" altLang="ja-JP" sz="2000" dirty="0">
                <a:solidFill>
                  <a:schemeClr val="accent2"/>
                </a:solidFill>
                <a:latin typeface="Arial" charset="0"/>
                <a:ea typeface="ＭＳ Ｐゴシック" charset="0"/>
                <a:cs typeface="ＭＳ Ｐゴシック" charset="0"/>
                <a:sym typeface="Symbol" charset="0"/>
              </a:rPr>
              <a:t> significance</a:t>
            </a:r>
            <a:r>
              <a:rPr lang="en-US" altLang="ja-JP" sz="2000" dirty="0">
                <a:latin typeface="Arial" charset="0"/>
                <a:ea typeface="ＭＳ Ｐゴシック" charset="0"/>
                <a:cs typeface="ＭＳ Ｐゴシック" charset="0"/>
                <a:sym typeface="Symbol" charset="0"/>
              </a:rPr>
              <a:t>, where</a:t>
            </a:r>
            <a:r>
              <a:rPr lang="en-US" altLang="ja-JP" sz="2000" dirty="0" smtClean="0">
                <a:latin typeface="Arial" charset="0"/>
                <a:ea typeface="ＭＳ Ｐゴシック" charset="0"/>
                <a:cs typeface="ＭＳ Ｐゴシック" charset="0"/>
                <a:sym typeface="Symbol" charset="0"/>
              </a:rPr>
              <a:t>:</a:t>
            </a:r>
          </a:p>
          <a:p>
            <a:pPr>
              <a:lnSpc>
                <a:spcPct val="90000"/>
              </a:lnSpc>
            </a:pPr>
            <a:endParaRPr lang="en-US" altLang="ja-JP" sz="2000" dirty="0">
              <a:latin typeface="Arial" charset="0"/>
              <a:ea typeface="ＭＳ Ｐゴシック" charset="0"/>
              <a:sym typeface="Symbol" charset="0"/>
            </a:endParaRPr>
          </a:p>
          <a:p>
            <a:pPr>
              <a:lnSpc>
                <a:spcPct val="90000"/>
              </a:lnSpc>
            </a:pPr>
            <a:endParaRPr lang="en-US" altLang="ja-JP" sz="2000" dirty="0">
              <a:latin typeface="Arial" charset="0"/>
              <a:ea typeface="ＭＳ Ｐゴシック" charset="0"/>
              <a:cs typeface="ＭＳ Ｐゴシック" charset="0"/>
              <a:sym typeface="Symbol" charset="0"/>
            </a:endParaRPr>
          </a:p>
          <a:p>
            <a:pPr>
              <a:lnSpc>
                <a:spcPct val="90000"/>
              </a:lnSpc>
            </a:pPr>
            <a:endParaRPr lang="en-US" sz="2000" dirty="0">
              <a:latin typeface="Arial" charset="0"/>
              <a:ea typeface="ＭＳ Ｐゴシック" charset="0"/>
              <a:cs typeface="ＭＳ Ｐゴシック" charset="0"/>
              <a:sym typeface="Symbol" charset="0"/>
            </a:endParaRPr>
          </a:p>
          <a:p>
            <a:pPr>
              <a:lnSpc>
                <a:spcPct val="90000"/>
              </a:lnSpc>
            </a:pPr>
            <a:endParaRPr lang="en-US" sz="2000" dirty="0">
              <a:latin typeface="Arial" charset="0"/>
              <a:ea typeface="ＭＳ Ｐゴシック" charset="0"/>
              <a:cs typeface="ＭＳ Ｐゴシック" charset="0"/>
              <a:sym typeface="Symbol" charset="0"/>
            </a:endParaRPr>
          </a:p>
          <a:p>
            <a:pPr>
              <a:lnSpc>
                <a:spcPct val="90000"/>
              </a:lnSpc>
            </a:pPr>
            <a:r>
              <a:rPr lang="en-US" sz="2000" dirty="0">
                <a:latin typeface="Arial" charset="0"/>
                <a:ea typeface="ＭＳ Ｐゴシック" charset="0"/>
                <a:cs typeface="ＭＳ Ｐゴシック" charset="0"/>
              </a:rPr>
              <a:t>Usually, in literature:</a:t>
            </a:r>
          </a:p>
          <a:p>
            <a:pPr lvl="1">
              <a:lnSpc>
                <a:spcPct val="90000"/>
              </a:lnSpc>
            </a:pPr>
            <a:r>
              <a:rPr lang="en-US" sz="1800" dirty="0">
                <a:latin typeface="Arial" charset="0"/>
                <a:ea typeface="ＭＳ Ｐゴシック" charset="0"/>
              </a:rPr>
              <a:t>If the significance is </a:t>
            </a:r>
            <a:r>
              <a:rPr lang="en-US" sz="1800" dirty="0">
                <a:solidFill>
                  <a:schemeClr val="accent2"/>
                </a:solidFill>
                <a:latin typeface="Times New Roman" charset="0"/>
                <a:ea typeface="ＭＳ Ｐゴシック" charset="0"/>
              </a:rPr>
              <a:t>&gt; 3</a:t>
            </a:r>
            <a:r>
              <a:rPr lang="en-US" sz="1800" dirty="0">
                <a:solidFill>
                  <a:schemeClr val="accent2"/>
                </a:solidFill>
                <a:latin typeface="Times New Roman" charset="0"/>
                <a:ea typeface="ＭＳ Ｐゴシック" charset="0"/>
                <a:sym typeface="Symbol" charset="0"/>
              </a:rPr>
              <a:t>(</a:t>
            </a:r>
            <a:r>
              <a:rPr lang="ja-JP" altLang="en-US" sz="1800" dirty="0">
                <a:solidFill>
                  <a:schemeClr val="accent2"/>
                </a:solidFill>
                <a:latin typeface="Times New Roman" charset="0"/>
                <a:ea typeface="ＭＳ Ｐゴシック" charset="0"/>
                <a:sym typeface="Symbol" charset="0"/>
              </a:rPr>
              <a:t>“</a:t>
            </a:r>
            <a:r>
              <a:rPr lang="en-US" altLang="ja-JP" sz="1800" dirty="0">
                <a:solidFill>
                  <a:schemeClr val="accent2"/>
                </a:solidFill>
                <a:latin typeface="Times New Roman" charset="0"/>
                <a:ea typeface="ＭＳ Ｐゴシック" charset="0"/>
                <a:sym typeface="Symbol" charset="0"/>
              </a:rPr>
              <a:t>3</a:t>
            </a:r>
            <a:r>
              <a:rPr lang="ja-JP" altLang="en-US" sz="1800" dirty="0">
                <a:solidFill>
                  <a:schemeClr val="accent2"/>
                </a:solidFill>
                <a:latin typeface="Times New Roman" charset="0"/>
                <a:ea typeface="ＭＳ Ｐゴシック" charset="0"/>
                <a:sym typeface="Symbol" charset="0"/>
              </a:rPr>
              <a:t>”</a:t>
            </a:r>
            <a:r>
              <a:rPr lang="en-US" altLang="ja-JP" sz="1800" dirty="0">
                <a:solidFill>
                  <a:schemeClr val="accent2"/>
                </a:solidFill>
                <a:latin typeface="Times New Roman" charset="0"/>
                <a:ea typeface="ＭＳ Ｐゴシック" charset="0"/>
                <a:sym typeface="Symbol" charset="0"/>
              </a:rPr>
              <a:t>) </a:t>
            </a:r>
            <a:r>
              <a:rPr lang="en-US" altLang="ja-JP" sz="1800" dirty="0">
                <a:latin typeface="Arial" charset="0"/>
                <a:ea typeface="ＭＳ Ｐゴシック" charset="0"/>
                <a:sym typeface="Symbol" charset="0"/>
              </a:rPr>
              <a:t>one claims </a:t>
            </a:r>
            <a:r>
              <a:rPr lang="ja-JP" altLang="en-US" sz="1800" dirty="0">
                <a:latin typeface="Arial" charset="0"/>
                <a:ea typeface="ＭＳ Ｐゴシック" charset="0"/>
                <a:sym typeface="Symbol" charset="0"/>
              </a:rPr>
              <a:t>“</a:t>
            </a:r>
            <a:r>
              <a:rPr lang="en-US" altLang="ja-JP" sz="1800" i="1" dirty="0">
                <a:solidFill>
                  <a:srgbClr val="3333CC"/>
                </a:solidFill>
                <a:latin typeface="Arial" charset="0"/>
                <a:ea typeface="ＭＳ Ｐゴシック" charset="0"/>
                <a:sym typeface="Symbol" charset="0"/>
              </a:rPr>
              <a:t>evidence of</a:t>
            </a:r>
            <a:r>
              <a:rPr lang="ja-JP" altLang="en-US" sz="1800" dirty="0">
                <a:latin typeface="Arial" charset="0"/>
                <a:ea typeface="ＭＳ Ｐゴシック" charset="0"/>
                <a:sym typeface="Symbol" charset="0"/>
              </a:rPr>
              <a:t>”</a:t>
            </a:r>
            <a:endParaRPr lang="en-US" altLang="ja-JP" sz="1800" dirty="0">
              <a:latin typeface="Arial" charset="0"/>
              <a:ea typeface="ＭＳ Ｐゴシック" charset="0"/>
              <a:sym typeface="Symbol" charset="0"/>
            </a:endParaRPr>
          </a:p>
          <a:p>
            <a:pPr lvl="1">
              <a:lnSpc>
                <a:spcPct val="90000"/>
              </a:lnSpc>
            </a:pPr>
            <a:r>
              <a:rPr lang="en-US" sz="1800" dirty="0">
                <a:latin typeface="Arial" charset="0"/>
                <a:ea typeface="ＭＳ Ｐゴシック" charset="0"/>
              </a:rPr>
              <a:t>If the significance is </a:t>
            </a:r>
            <a:r>
              <a:rPr lang="en-US" sz="1800" dirty="0">
                <a:solidFill>
                  <a:schemeClr val="accent2"/>
                </a:solidFill>
                <a:latin typeface="Times New Roman" charset="0"/>
                <a:ea typeface="ＭＳ Ｐゴシック" charset="0"/>
              </a:rPr>
              <a:t>&gt; 5</a:t>
            </a:r>
            <a:r>
              <a:rPr lang="en-US" sz="1800" dirty="0">
                <a:solidFill>
                  <a:schemeClr val="accent2"/>
                </a:solidFill>
                <a:latin typeface="Times New Roman" charset="0"/>
                <a:ea typeface="ＭＳ Ｐゴシック" charset="0"/>
                <a:sym typeface="Symbol" charset="0"/>
              </a:rPr>
              <a:t>(</a:t>
            </a:r>
            <a:r>
              <a:rPr lang="ja-JP" altLang="en-US" sz="1800" dirty="0">
                <a:solidFill>
                  <a:schemeClr val="accent2"/>
                </a:solidFill>
                <a:latin typeface="Times New Roman" charset="0"/>
                <a:ea typeface="ＭＳ Ｐゴシック" charset="0"/>
                <a:sym typeface="Symbol" charset="0"/>
              </a:rPr>
              <a:t>“</a:t>
            </a:r>
            <a:r>
              <a:rPr lang="en-US" altLang="ja-JP" sz="1800" dirty="0">
                <a:solidFill>
                  <a:schemeClr val="accent2"/>
                </a:solidFill>
                <a:latin typeface="Times New Roman" charset="0"/>
                <a:ea typeface="ＭＳ Ｐゴシック" charset="0"/>
                <a:sym typeface="Symbol" charset="0"/>
              </a:rPr>
              <a:t>5</a:t>
            </a:r>
            <a:r>
              <a:rPr lang="ja-JP" altLang="en-US" sz="1800" dirty="0">
                <a:solidFill>
                  <a:schemeClr val="accent2"/>
                </a:solidFill>
                <a:latin typeface="Times New Roman" charset="0"/>
                <a:ea typeface="ＭＳ Ｐゴシック" charset="0"/>
                <a:sym typeface="Symbol" charset="0"/>
              </a:rPr>
              <a:t>”</a:t>
            </a:r>
            <a:r>
              <a:rPr lang="en-US" altLang="ja-JP" sz="1800" dirty="0">
                <a:solidFill>
                  <a:schemeClr val="accent2"/>
                </a:solidFill>
                <a:latin typeface="Times New Roman" charset="0"/>
                <a:ea typeface="ＭＳ Ｐゴシック" charset="0"/>
                <a:sym typeface="Symbol" charset="0"/>
              </a:rPr>
              <a:t>) </a:t>
            </a:r>
            <a:r>
              <a:rPr lang="en-US" altLang="ja-JP" sz="1800" dirty="0">
                <a:latin typeface="Arial" charset="0"/>
                <a:ea typeface="ＭＳ Ｐゴシック" charset="0"/>
                <a:sym typeface="Symbol" charset="0"/>
              </a:rPr>
              <a:t>one claims </a:t>
            </a:r>
            <a:r>
              <a:rPr lang="ja-JP" altLang="en-US" sz="1800" dirty="0">
                <a:latin typeface="Arial" charset="0"/>
                <a:ea typeface="ＭＳ Ｐゴシック" charset="0"/>
                <a:sym typeface="Symbol" charset="0"/>
              </a:rPr>
              <a:t>“</a:t>
            </a:r>
            <a:r>
              <a:rPr lang="en-US" altLang="ja-JP" sz="1800" i="1" dirty="0">
                <a:solidFill>
                  <a:srgbClr val="3333CC"/>
                </a:solidFill>
                <a:latin typeface="Arial" charset="0"/>
                <a:ea typeface="ＭＳ Ｐゴシック" charset="0"/>
                <a:sym typeface="Symbol" charset="0"/>
              </a:rPr>
              <a:t>observation</a:t>
            </a:r>
            <a:r>
              <a:rPr lang="ja-JP" altLang="en-US" sz="1800" dirty="0">
                <a:latin typeface="Arial" charset="0"/>
                <a:ea typeface="ＭＳ Ｐゴシック" charset="0"/>
                <a:sym typeface="Symbol" charset="0"/>
              </a:rPr>
              <a:t>”</a:t>
            </a:r>
            <a:r>
              <a:rPr lang="en-US" altLang="ja-JP" sz="1800" dirty="0">
                <a:latin typeface="Arial" charset="0"/>
                <a:ea typeface="ＭＳ Ｐゴシック" charset="0"/>
                <a:sym typeface="Symbol" charset="0"/>
              </a:rPr>
              <a:t> </a:t>
            </a:r>
            <a:br>
              <a:rPr lang="en-US" altLang="ja-JP" sz="1800" dirty="0">
                <a:latin typeface="Arial" charset="0"/>
                <a:ea typeface="ＭＳ Ｐゴシック" charset="0"/>
                <a:sym typeface="Symbol" charset="0"/>
              </a:rPr>
            </a:br>
            <a:r>
              <a:rPr lang="en-US" altLang="ja-JP" sz="1800" dirty="0">
                <a:latin typeface="Arial" charset="0"/>
                <a:ea typeface="ＭＳ Ｐゴシック" charset="0"/>
                <a:sym typeface="Symbol" charset="0"/>
              </a:rPr>
              <a:t>(discovery!)</a:t>
            </a:r>
          </a:p>
          <a:p>
            <a:pPr lvl="2">
              <a:lnSpc>
                <a:spcPct val="90000"/>
              </a:lnSpc>
            </a:pPr>
            <a:r>
              <a:rPr lang="en-US" sz="1600" dirty="0">
                <a:latin typeface="Arial" charset="0"/>
                <a:ea typeface="ＭＳ Ｐゴシック" charset="0"/>
                <a:sym typeface="Symbol" charset="0"/>
              </a:rPr>
              <a:t>probability of background fluctuation = </a:t>
            </a:r>
            <a:r>
              <a:rPr lang="en-US" sz="1600" dirty="0">
                <a:latin typeface="Times New Roman" charset="0"/>
                <a:ea typeface="ＭＳ Ｐゴシック" charset="0"/>
                <a:sym typeface="Symbol" charset="0"/>
              </a:rPr>
              <a:t>2.8710</a:t>
            </a:r>
            <a:r>
              <a:rPr lang="en-US" sz="1600" baseline="30000" dirty="0">
                <a:latin typeface="Times New Roman" charset="0"/>
                <a:ea typeface="ＭＳ Ｐゴシック" charset="0"/>
                <a:sym typeface="Symbol" charset="0"/>
              </a:rPr>
              <a:t>-7</a:t>
            </a:r>
          </a:p>
          <a:p>
            <a:pPr lvl="1">
              <a:lnSpc>
                <a:spcPct val="90000"/>
              </a:lnSpc>
              <a:buFontTx/>
              <a:buNone/>
            </a:pPr>
            <a:endParaRPr lang="en-US" sz="1800" dirty="0">
              <a:latin typeface="Times New Roman" charset="0"/>
              <a:ea typeface="ＭＳ Ｐゴシック" charset="0"/>
              <a:sym typeface="Symbol" charset="0"/>
            </a:endParaRPr>
          </a:p>
        </p:txBody>
      </p:sp>
      <p:pic>
        <p:nvPicPr>
          <p:cNvPr id="1843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429000"/>
            <a:ext cx="5383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5292080" y="6453336"/>
            <a:ext cx="72008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52</a:t>
            </a:fld>
            <a:endParaRPr lang="en-US" sz="1600" dirty="0">
              <a:latin typeface="+mn-lt"/>
            </a:endParaRPr>
          </a:p>
        </p:txBody>
      </p:sp>
    </p:spTree>
    <p:extLst>
      <p:ext uri="{BB962C8B-B14F-4D97-AF65-F5344CB8AC3E}">
        <p14:creationId xmlns:p14="http://schemas.microsoft.com/office/powerpoint/2010/main" val="398200688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1475656" y="548680"/>
            <a:ext cx="6400800" cy="649287"/>
          </a:xfrm>
        </p:spPr>
        <p:txBody>
          <a:bodyPr/>
          <a:lstStyle/>
          <a:p>
            <a:pPr>
              <a:defRPr/>
            </a:pPr>
            <a:r>
              <a:rPr lang="en-US" sz="3600" dirty="0" smtClean="0">
                <a:ea typeface="ＭＳ Ｐゴシック" pitchFamily="-109" charset="-128"/>
                <a:cs typeface="ＭＳ Ｐゴシック" pitchFamily="-109" charset="-128"/>
              </a:rPr>
              <a:t>When using upper limits</a:t>
            </a:r>
          </a:p>
        </p:txBody>
      </p:sp>
      <p:sp>
        <p:nvSpPr>
          <p:cNvPr id="19461" name="Rectangle 3"/>
          <p:cNvSpPr>
            <a:spLocks noGrp="1" noChangeArrowheads="1"/>
          </p:cNvSpPr>
          <p:nvPr>
            <p:ph type="body" idx="1"/>
          </p:nvPr>
        </p:nvSpPr>
        <p:spPr>
          <a:xfrm>
            <a:off x="430088" y="1504528"/>
            <a:ext cx="8534400" cy="4876800"/>
          </a:xfrm>
        </p:spPr>
        <p:txBody>
          <a:bodyPr/>
          <a:lstStyle/>
          <a:p>
            <a:pPr>
              <a:lnSpc>
                <a:spcPct val="80000"/>
              </a:lnSpc>
            </a:pPr>
            <a:r>
              <a:rPr lang="en-US" sz="2400">
                <a:latin typeface="Arial" charset="0"/>
                <a:ea typeface="ＭＳ Ｐゴシック" charset="0"/>
                <a:cs typeface="ＭＳ Ｐゴシック" charset="0"/>
              </a:rPr>
              <a:t>Not always experiments lead to discoveries </a:t>
            </a:r>
            <a:r>
              <a:rPr lang="en-US" sz="2400" b="1">
                <a:solidFill>
                  <a:srgbClr val="CC0066"/>
                </a:solidFill>
                <a:latin typeface="Arial" charset="0"/>
                <a:ea typeface="ＭＳ Ｐゴシック" charset="0"/>
                <a:cs typeface="ＭＳ Ｐゴシック" charset="0"/>
                <a:sym typeface="Wingdings" charset="0"/>
              </a:rPr>
              <a:t></a:t>
            </a:r>
          </a:p>
          <a:p>
            <a:pPr>
              <a:lnSpc>
                <a:spcPct val="80000"/>
              </a:lnSpc>
            </a:pPr>
            <a:r>
              <a:rPr lang="en-US" sz="2400">
                <a:solidFill>
                  <a:schemeClr val="accent2"/>
                </a:solidFill>
                <a:latin typeface="Arial" charset="0"/>
                <a:ea typeface="ＭＳ Ｐゴシック" charset="0"/>
                <a:cs typeface="ＭＳ Ｐゴシック" charset="0"/>
                <a:sym typeface="Wingdings" charset="0"/>
              </a:rPr>
              <a:t>What conclusion can be drawn if no evidence of signal is observed?</a:t>
            </a:r>
          </a:p>
          <a:p>
            <a:pPr>
              <a:lnSpc>
                <a:spcPct val="80000"/>
              </a:lnSpc>
            </a:pPr>
            <a:r>
              <a:rPr lang="en-US" sz="2400">
                <a:solidFill>
                  <a:schemeClr val="accent2"/>
                </a:solidFill>
                <a:latin typeface="Arial" charset="0"/>
                <a:ea typeface="ＭＳ Ｐゴシック" charset="0"/>
                <a:cs typeface="ＭＳ Ｐゴシック" charset="0"/>
                <a:sym typeface="Wingdings" charset="0"/>
              </a:rPr>
              <a:t>One possible definition of upper limit:</a:t>
            </a:r>
            <a:r>
              <a:rPr lang="en-US" sz="2400">
                <a:latin typeface="Arial" charset="0"/>
                <a:ea typeface="ＭＳ Ｐゴシック" charset="0"/>
                <a:cs typeface="ＭＳ Ｐゴシック" charset="0"/>
                <a:sym typeface="Wingdings" charset="0"/>
              </a:rPr>
              <a:t> </a:t>
            </a:r>
          </a:p>
          <a:p>
            <a:pPr lvl="1">
              <a:lnSpc>
                <a:spcPct val="80000"/>
              </a:lnSpc>
            </a:pPr>
            <a:r>
              <a:rPr lang="ja-JP" altLang="en-US" sz="2000" i="1">
                <a:solidFill>
                  <a:schemeClr val="accent2"/>
                </a:solidFill>
                <a:latin typeface="Times New Roman" charset="0"/>
                <a:ea typeface="ＭＳ Ｐゴシック" charset="0"/>
                <a:sym typeface="Wingdings" charset="0"/>
              </a:rPr>
              <a:t>“</a:t>
            </a:r>
            <a:r>
              <a:rPr lang="en-US" altLang="ja-JP" sz="2000" i="1">
                <a:solidFill>
                  <a:schemeClr val="accent2"/>
                </a:solidFill>
                <a:latin typeface="Times New Roman" charset="0"/>
                <a:ea typeface="ＭＳ Ｐゴシック" charset="0"/>
                <a:sym typeface="Wingdings" charset="0"/>
              </a:rPr>
              <a:t>largest value of the signal </a:t>
            </a:r>
            <a:r>
              <a:rPr lang="en-US" altLang="ja-JP" sz="2400" i="1">
                <a:solidFill>
                  <a:schemeClr val="accent2"/>
                </a:solidFill>
                <a:latin typeface="Times New Roman" charset="0"/>
                <a:ea typeface="ＭＳ Ｐゴシック" charset="0"/>
                <a:sym typeface="Wingdings" charset="0"/>
              </a:rPr>
              <a:t>s</a:t>
            </a:r>
            <a:r>
              <a:rPr lang="en-US" altLang="ja-JP" sz="2000" i="1">
                <a:solidFill>
                  <a:schemeClr val="accent2"/>
                </a:solidFill>
                <a:latin typeface="Times New Roman" charset="0"/>
                <a:ea typeface="ＭＳ Ｐゴシック" charset="0"/>
                <a:sym typeface="Wingdings" charset="0"/>
              </a:rPr>
              <a:t> for which the probability of a signal under-fluctuation smaller or equal to what has been observed is less than a given level </a:t>
            </a:r>
            <a:r>
              <a:rPr lang="en-US" altLang="ja-JP" sz="2000" i="1">
                <a:solidFill>
                  <a:schemeClr val="accent2"/>
                </a:solidFill>
                <a:latin typeface="Times New Roman" charset="0"/>
                <a:ea typeface="ＭＳ Ｐゴシック" charset="0"/>
                <a:sym typeface="Symbol" charset="0"/>
              </a:rPr>
              <a:t></a:t>
            </a:r>
            <a:r>
              <a:rPr lang="en-US" altLang="ja-JP" sz="2000" i="1">
                <a:solidFill>
                  <a:schemeClr val="accent2"/>
                </a:solidFill>
                <a:latin typeface="Times New Roman" charset="0"/>
                <a:ea typeface="ＭＳ Ｐゴシック" charset="0"/>
                <a:sym typeface="Wingdings" charset="0"/>
              </a:rPr>
              <a:t> (usually 10% or 5%)</a:t>
            </a:r>
            <a:r>
              <a:rPr lang="ja-JP" altLang="en-US" sz="2000" i="1">
                <a:solidFill>
                  <a:schemeClr val="accent2"/>
                </a:solidFill>
                <a:latin typeface="Times New Roman" charset="0"/>
                <a:ea typeface="ＭＳ Ｐゴシック" charset="0"/>
                <a:sym typeface="Wingdings" charset="0"/>
              </a:rPr>
              <a:t>”</a:t>
            </a:r>
            <a:endParaRPr lang="en-US" altLang="ja-JP" sz="2000" i="1">
              <a:solidFill>
                <a:schemeClr val="accent2"/>
              </a:solidFill>
              <a:latin typeface="Times New Roman" charset="0"/>
              <a:ea typeface="ＭＳ Ｐゴシック" charset="0"/>
              <a:sym typeface="Wingdings" charset="0"/>
            </a:endParaRPr>
          </a:p>
          <a:p>
            <a:pPr lvl="1">
              <a:lnSpc>
                <a:spcPct val="80000"/>
              </a:lnSpc>
            </a:pPr>
            <a:r>
              <a:rPr lang="en-US" sz="2000">
                <a:solidFill>
                  <a:schemeClr val="accent2"/>
                </a:solidFill>
                <a:latin typeface="Arial" charset="0"/>
                <a:ea typeface="ＭＳ Ｐゴシック" charset="0"/>
              </a:rPr>
              <a:t>Upper limit @ </a:t>
            </a:r>
            <a:r>
              <a:rPr lang="en-US" sz="2400" i="1">
                <a:solidFill>
                  <a:schemeClr val="accent2"/>
                </a:solidFill>
                <a:latin typeface="Times New Roman" charset="0"/>
                <a:ea typeface="ＭＳ Ｐゴシック" charset="0"/>
              </a:rPr>
              <a:t>x</a:t>
            </a:r>
            <a:r>
              <a:rPr lang="en-US" sz="2000">
                <a:solidFill>
                  <a:schemeClr val="accent2"/>
                </a:solidFill>
                <a:latin typeface="Arial" charset="0"/>
                <a:ea typeface="ＭＳ Ｐゴシック" charset="0"/>
              </a:rPr>
              <a:t> Confidence Level = </a:t>
            </a:r>
            <a:r>
              <a:rPr lang="en-US" sz="2400" i="1">
                <a:solidFill>
                  <a:schemeClr val="accent2"/>
                </a:solidFill>
                <a:latin typeface="Times New Roman" charset="0"/>
                <a:ea typeface="ＭＳ Ｐゴシック" charset="0"/>
              </a:rPr>
              <a:t>s</a:t>
            </a:r>
            <a:r>
              <a:rPr lang="en-US" sz="2000">
                <a:solidFill>
                  <a:schemeClr val="accent2"/>
                </a:solidFill>
                <a:latin typeface="Arial" charset="0"/>
                <a:ea typeface="ＭＳ Ｐゴシック" charset="0"/>
              </a:rPr>
              <a:t> such that </a:t>
            </a:r>
            <a:r>
              <a:rPr lang="en-US" sz="2000">
                <a:solidFill>
                  <a:schemeClr val="accent2"/>
                </a:solidFill>
                <a:latin typeface="Times New Roman" charset="0"/>
                <a:ea typeface="ＭＳ Ｐゴシック" charset="0"/>
                <a:sym typeface="Symbol" charset="0"/>
              </a:rPr>
              <a:t>(</a:t>
            </a:r>
            <a:r>
              <a:rPr lang="en-US" sz="2000" i="1">
                <a:solidFill>
                  <a:schemeClr val="accent2"/>
                </a:solidFill>
                <a:latin typeface="Times New Roman" charset="0"/>
                <a:ea typeface="ＭＳ Ｐゴシック" charset="0"/>
                <a:sym typeface="Symbol" charset="0"/>
              </a:rPr>
              <a:t>s</a:t>
            </a:r>
            <a:r>
              <a:rPr lang="en-US" sz="2000">
                <a:solidFill>
                  <a:schemeClr val="accent2"/>
                </a:solidFill>
                <a:latin typeface="Times New Roman" charset="0"/>
                <a:ea typeface="ＭＳ Ｐゴシック" charset="0"/>
                <a:sym typeface="Symbol" charset="0"/>
              </a:rPr>
              <a:t>)</a:t>
            </a:r>
            <a:r>
              <a:rPr lang="en-US" sz="2000">
                <a:solidFill>
                  <a:schemeClr val="accent2"/>
                </a:solidFill>
                <a:latin typeface="Times New Roman" charset="0"/>
                <a:ea typeface="ＭＳ Ｐゴシック" charset="0"/>
              </a:rPr>
              <a:t> = 1 </a:t>
            </a:r>
            <a:r>
              <a:rPr lang="en-US" sz="2000">
                <a:solidFill>
                  <a:schemeClr val="accent2"/>
                </a:solidFill>
                <a:latin typeface="Symbol" charset="0"/>
                <a:ea typeface="ＭＳ Ｐゴシック" charset="0"/>
              </a:rPr>
              <a:t>-</a:t>
            </a:r>
            <a:r>
              <a:rPr lang="en-US" sz="2000">
                <a:solidFill>
                  <a:schemeClr val="accent2"/>
                </a:solidFill>
                <a:latin typeface="Times New Roman" charset="0"/>
                <a:ea typeface="ＭＳ Ｐゴシック" charset="0"/>
              </a:rPr>
              <a:t> </a:t>
            </a:r>
            <a:r>
              <a:rPr lang="en-US" sz="2400" i="1">
                <a:solidFill>
                  <a:schemeClr val="accent2"/>
                </a:solidFill>
                <a:latin typeface="Times New Roman" charset="0"/>
                <a:ea typeface="ＭＳ Ｐゴシック" charset="0"/>
              </a:rPr>
              <a:t>x</a:t>
            </a:r>
            <a:endParaRPr lang="en-US" sz="2000">
              <a:latin typeface="Arial" charset="0"/>
              <a:ea typeface="ＭＳ Ｐゴシック" charset="0"/>
            </a:endParaRPr>
          </a:p>
          <a:p>
            <a:pPr lvl="1">
              <a:lnSpc>
                <a:spcPct val="80000"/>
              </a:lnSpc>
            </a:pPr>
            <a:r>
              <a:rPr lang="en-US" sz="2000">
                <a:latin typeface="Arial" charset="0"/>
                <a:ea typeface="ＭＳ Ｐゴシック" charset="0"/>
              </a:rPr>
              <a:t>Similar to confidence interval with a central value, but the interval is fully asymmetric now</a:t>
            </a:r>
          </a:p>
          <a:p>
            <a:pPr>
              <a:lnSpc>
                <a:spcPct val="80000"/>
              </a:lnSpc>
            </a:pPr>
            <a:r>
              <a:rPr lang="en-US" sz="2400">
                <a:latin typeface="Arial" charset="0"/>
                <a:ea typeface="ＭＳ Ｐゴシック" charset="0"/>
                <a:cs typeface="ＭＳ Ｐゴシック" charset="0"/>
              </a:rPr>
              <a:t>Other approaches are possible:</a:t>
            </a:r>
          </a:p>
          <a:p>
            <a:pPr lvl="1">
              <a:lnSpc>
                <a:spcPct val="80000"/>
              </a:lnSpc>
            </a:pPr>
            <a:r>
              <a:rPr lang="en-US" sz="2000">
                <a:solidFill>
                  <a:schemeClr val="accent2"/>
                </a:solidFill>
                <a:latin typeface="Arial" charset="0"/>
                <a:ea typeface="ＭＳ Ｐゴシック" charset="0"/>
              </a:rPr>
              <a:t>Bayesian limits</a:t>
            </a:r>
            <a:r>
              <a:rPr lang="en-US" sz="2000">
                <a:latin typeface="Arial" charset="0"/>
                <a:ea typeface="ＭＳ Ｐゴシック" charset="0"/>
              </a:rPr>
              <a:t>: extreme of an interval over which the poster probability of </a:t>
            </a:r>
            <a:r>
              <a:rPr lang="en-US" sz="2400">
                <a:solidFill>
                  <a:schemeClr val="accent2"/>
                </a:solidFill>
                <a:latin typeface="Times New Roman" charset="0"/>
                <a:ea typeface="ＭＳ Ｐゴシック" charset="0"/>
              </a:rPr>
              <a:t>[0, </a:t>
            </a:r>
            <a:r>
              <a:rPr lang="en-US" sz="2400" i="1">
                <a:solidFill>
                  <a:schemeClr val="accent2"/>
                </a:solidFill>
                <a:latin typeface="Times New Roman" charset="0"/>
                <a:ea typeface="ＭＳ Ｐゴシック" charset="0"/>
                <a:sym typeface="Wingdings" charset="0"/>
              </a:rPr>
              <a:t>s</a:t>
            </a:r>
            <a:r>
              <a:rPr lang="en-US" sz="2400">
                <a:solidFill>
                  <a:schemeClr val="accent2"/>
                </a:solidFill>
                <a:latin typeface="Times New Roman" charset="0"/>
                <a:ea typeface="ＭＳ Ｐゴシック" charset="0"/>
                <a:sym typeface="Wingdings" charset="0"/>
              </a:rPr>
              <a:t>]</a:t>
            </a:r>
            <a:r>
              <a:rPr lang="en-US" sz="2000">
                <a:latin typeface="Arial" charset="0"/>
                <a:ea typeface="ＭＳ Ｐゴシック" charset="0"/>
              </a:rPr>
              <a:t> is </a:t>
            </a:r>
            <a:r>
              <a:rPr lang="en-US" sz="2000">
                <a:solidFill>
                  <a:schemeClr val="accent2"/>
                </a:solidFill>
                <a:latin typeface="Times New Roman" charset="0"/>
                <a:ea typeface="ＭＳ Ｐゴシック" charset="0"/>
              </a:rPr>
              <a:t>1</a:t>
            </a:r>
            <a:r>
              <a:rPr lang="en-US" sz="2000">
                <a:solidFill>
                  <a:schemeClr val="accent2"/>
                </a:solidFill>
                <a:latin typeface="Symbol" charset="0"/>
                <a:ea typeface="ＭＳ Ｐゴシック" charset="0"/>
              </a:rPr>
              <a:t>-</a:t>
            </a:r>
            <a:r>
              <a:rPr lang="en-US" sz="2000">
                <a:solidFill>
                  <a:schemeClr val="accent2"/>
                </a:solidFill>
                <a:latin typeface="Times New Roman" charset="0"/>
                <a:ea typeface="ＭＳ Ｐゴシック" charset="0"/>
                <a:sym typeface="Symbol" charset="0"/>
              </a:rPr>
              <a:t></a:t>
            </a:r>
          </a:p>
          <a:p>
            <a:pPr lvl="2">
              <a:lnSpc>
                <a:spcPct val="80000"/>
              </a:lnSpc>
            </a:pPr>
            <a:r>
              <a:rPr lang="en-US" sz="1800">
                <a:solidFill>
                  <a:srgbClr val="CC0066"/>
                </a:solidFill>
                <a:latin typeface="Arial" charset="0"/>
                <a:ea typeface="ＭＳ Ｐゴシック" charset="0"/>
                <a:sym typeface="Symbol" charset="0"/>
              </a:rPr>
              <a:t>It</a:t>
            </a:r>
            <a:r>
              <a:rPr lang="ja-JP" altLang="en-US" sz="1800">
                <a:solidFill>
                  <a:srgbClr val="CC0066"/>
                </a:solidFill>
                <a:latin typeface="Arial" charset="0"/>
                <a:ea typeface="ＭＳ Ｐゴシック" charset="0"/>
                <a:sym typeface="Symbol" charset="0"/>
              </a:rPr>
              <a:t>’</a:t>
            </a:r>
            <a:r>
              <a:rPr lang="en-US" altLang="ja-JP" sz="1800">
                <a:solidFill>
                  <a:srgbClr val="CC0066"/>
                </a:solidFill>
                <a:latin typeface="Arial" charset="0"/>
                <a:ea typeface="ＭＳ Ｐゴシック" charset="0"/>
                <a:sym typeface="Symbol" charset="0"/>
              </a:rPr>
              <a:t>s a different definition!</a:t>
            </a:r>
          </a:p>
          <a:p>
            <a:pPr lvl="1">
              <a:lnSpc>
                <a:spcPct val="80000"/>
              </a:lnSpc>
            </a:pPr>
            <a:r>
              <a:rPr lang="en-US" sz="2000">
                <a:solidFill>
                  <a:schemeClr val="accent2"/>
                </a:solidFill>
                <a:latin typeface="Arial" charset="0"/>
                <a:ea typeface="ＭＳ Ｐゴシック" charset="0"/>
                <a:sym typeface="Symbol" charset="0"/>
              </a:rPr>
              <a:t>Unified Feldman-Cousins frequentist limits</a:t>
            </a:r>
          </a:p>
        </p:txBody>
      </p:sp>
      <p:sp>
        <p:nvSpPr>
          <p:cNvPr id="4" name="Slide Number Placeholder 5"/>
          <p:cNvSpPr txBox="1">
            <a:spLocks/>
          </p:cNvSpPr>
          <p:nvPr/>
        </p:nvSpPr>
        <p:spPr>
          <a:xfrm>
            <a:off x="5292080" y="6453336"/>
            <a:ext cx="72008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53</a:t>
            </a:fld>
            <a:endParaRPr lang="en-US" sz="1600" dirty="0">
              <a:latin typeface="+mn-lt"/>
            </a:endParaRPr>
          </a:p>
        </p:txBody>
      </p:sp>
    </p:spTree>
    <p:extLst>
      <p:ext uri="{BB962C8B-B14F-4D97-AF65-F5344CB8AC3E}">
        <p14:creationId xmlns:p14="http://schemas.microsoft.com/office/powerpoint/2010/main" val="208627758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pPr algn="l"/>
            <a:r>
              <a:rPr lang="es-ES" dirty="0" err="1" smtClean="0"/>
              <a:t>Search</a:t>
            </a:r>
            <a:r>
              <a:rPr lang="es-ES" dirty="0" smtClean="0"/>
              <a:t> </a:t>
            </a:r>
            <a:r>
              <a:rPr lang="es-ES" dirty="0" err="1"/>
              <a:t>for</a:t>
            </a:r>
            <a:r>
              <a:rPr lang="es-ES" dirty="0"/>
              <a:t> </a:t>
            </a:r>
            <a:r>
              <a:rPr lang="es-ES" dirty="0" err="1"/>
              <a:t>continuous</a:t>
            </a:r>
            <a:r>
              <a:rPr lang="es-ES" dirty="0"/>
              <a:t> </a:t>
            </a:r>
            <a:r>
              <a:rPr lang="es-ES" dirty="0" err="1"/>
              <a:t>gravitational</a:t>
            </a:r>
            <a:r>
              <a:rPr lang="es-ES" dirty="0"/>
              <a:t> </a:t>
            </a:r>
            <a:r>
              <a:rPr lang="es-ES" dirty="0" err="1"/>
              <a:t>waves</a:t>
            </a:r>
            <a:r>
              <a:rPr lang="es-ES" dirty="0"/>
              <a:t>:</a:t>
            </a:r>
            <a:br>
              <a:rPr lang="es-ES" dirty="0"/>
            </a:br>
            <a:endParaRPr lang="es-ES" dirty="0"/>
          </a:p>
        </p:txBody>
      </p:sp>
      <p:sp>
        <p:nvSpPr>
          <p:cNvPr id="3" name="Subtítulo 2"/>
          <p:cNvSpPr>
            <a:spLocks noGrp="1"/>
          </p:cNvSpPr>
          <p:nvPr>
            <p:ph type="subTitle" idx="1"/>
          </p:nvPr>
        </p:nvSpPr>
        <p:spPr>
          <a:xfrm>
            <a:off x="1371600" y="3284984"/>
            <a:ext cx="6400800" cy="1752600"/>
          </a:xfrm>
        </p:spPr>
        <p:txBody>
          <a:bodyPr/>
          <a:lstStyle/>
          <a:p>
            <a:pPr marL="457200" indent="-457200" algn="l">
              <a:buFont typeface="Arial"/>
              <a:buChar char="•"/>
            </a:pPr>
            <a:r>
              <a:rPr lang="es-ES" dirty="0" err="1"/>
              <a:t>Neutron</a:t>
            </a:r>
            <a:r>
              <a:rPr lang="es-ES" dirty="0"/>
              <a:t> </a:t>
            </a:r>
            <a:r>
              <a:rPr lang="es-ES" dirty="0" err="1"/>
              <a:t>stars</a:t>
            </a:r>
            <a:r>
              <a:rPr lang="es-ES" dirty="0"/>
              <a:t> as </a:t>
            </a:r>
            <a:r>
              <a:rPr lang="es-ES" dirty="0" err="1"/>
              <a:t>sources</a:t>
            </a:r>
            <a:r>
              <a:rPr lang="es-ES" dirty="0"/>
              <a:t> of </a:t>
            </a:r>
            <a:r>
              <a:rPr lang="es-ES" dirty="0" err="1"/>
              <a:t>gravitational</a:t>
            </a:r>
            <a:r>
              <a:rPr lang="es-ES" dirty="0"/>
              <a:t> </a:t>
            </a:r>
            <a:r>
              <a:rPr lang="es-ES" dirty="0" err="1" smtClean="0"/>
              <a:t>waves</a:t>
            </a:r>
            <a:endParaRPr lang="es-ES" dirty="0" smtClean="0"/>
          </a:p>
          <a:p>
            <a:pPr marL="457200" indent="-457200" algn="l">
              <a:buFont typeface="Arial"/>
              <a:buChar char="•"/>
            </a:pPr>
            <a:r>
              <a:rPr lang="es-ES" dirty="0" err="1" smtClean="0"/>
              <a:t>Search</a:t>
            </a:r>
            <a:r>
              <a:rPr lang="es-ES" dirty="0" smtClean="0"/>
              <a:t> </a:t>
            </a:r>
            <a:r>
              <a:rPr lang="es-ES" dirty="0" err="1"/>
              <a:t>strategies</a:t>
            </a:r>
            <a:r>
              <a:rPr lang="es-ES" dirty="0"/>
              <a:t> in </a:t>
            </a:r>
            <a:r>
              <a:rPr lang="es-ES" dirty="0" err="1"/>
              <a:t>the</a:t>
            </a:r>
            <a:r>
              <a:rPr lang="es-ES" dirty="0"/>
              <a:t> LVC</a:t>
            </a:r>
            <a:br>
              <a:rPr lang="es-ES" dirty="0"/>
            </a:br>
            <a:endParaRPr lang="es-ES" dirty="0"/>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54</a:t>
            </a:fld>
            <a:endParaRPr lang="en-US" sz="1600" dirty="0">
              <a:latin typeface="+mn-lt"/>
            </a:endParaRPr>
          </a:p>
        </p:txBody>
      </p:sp>
    </p:spTree>
    <p:extLst>
      <p:ext uri="{BB962C8B-B14F-4D97-AF65-F5344CB8AC3E}">
        <p14:creationId xmlns:p14="http://schemas.microsoft.com/office/powerpoint/2010/main" val="2719200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Text Box 2"/>
          <p:cNvSpPr txBox="1">
            <a:spLocks noChangeArrowheads="1"/>
          </p:cNvSpPr>
          <p:nvPr/>
        </p:nvSpPr>
        <p:spPr bwMode="auto">
          <a:xfrm>
            <a:off x="1066800" y="681803"/>
            <a:ext cx="7239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0" hangingPunct="0">
              <a:buClr>
                <a:srgbClr val="FFFFFF"/>
              </a:buClr>
              <a:buSzPct val="100000"/>
              <a:buFont typeface="Arial" charset="0"/>
              <a:buNone/>
            </a:pPr>
            <a:r>
              <a:rPr lang="en-US" sz="3200" b="0" dirty="0" smtClean="0">
                <a:solidFill>
                  <a:srgbClr val="FF0000"/>
                </a:solidFill>
                <a:latin typeface="Arial"/>
                <a:cs typeface="Arial"/>
              </a:rPr>
              <a:t>Spinning </a:t>
            </a:r>
            <a:r>
              <a:rPr lang="en-US" sz="3200" b="0" dirty="0">
                <a:solidFill>
                  <a:srgbClr val="FF0000"/>
                </a:solidFill>
                <a:latin typeface="Arial"/>
                <a:cs typeface="Arial"/>
              </a:rPr>
              <a:t>Neutron </a:t>
            </a:r>
            <a:r>
              <a:rPr lang="en-US" sz="3200" b="0" dirty="0" smtClean="0">
                <a:solidFill>
                  <a:srgbClr val="FF0000"/>
                </a:solidFill>
                <a:latin typeface="Arial"/>
                <a:cs typeface="Arial"/>
              </a:rPr>
              <a:t>Stars</a:t>
            </a:r>
            <a:endParaRPr lang="en-GB" sz="3200" b="0" dirty="0">
              <a:solidFill>
                <a:srgbClr val="FF0000"/>
              </a:solidFill>
              <a:latin typeface="Arial"/>
              <a:cs typeface="Arial"/>
            </a:endParaRPr>
          </a:p>
        </p:txBody>
      </p:sp>
      <p:grpSp>
        <p:nvGrpSpPr>
          <p:cNvPr id="1122309" name="Group 5"/>
          <p:cNvGrpSpPr>
            <a:grpSpLocks/>
          </p:cNvGrpSpPr>
          <p:nvPr/>
        </p:nvGrpSpPr>
        <p:grpSpPr bwMode="auto">
          <a:xfrm>
            <a:off x="6553200" y="4221163"/>
            <a:ext cx="2187575" cy="2212975"/>
            <a:chOff x="1008" y="2784"/>
            <a:chExt cx="1378" cy="1394"/>
          </a:xfrm>
        </p:grpSpPr>
        <p:pic>
          <p:nvPicPr>
            <p:cNvPr id="11223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 y="2784"/>
              <a:ext cx="1344" cy="13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2311" name="Text Box 7"/>
            <p:cNvSpPr txBox="1">
              <a:spLocks noChangeArrowheads="1"/>
            </p:cNvSpPr>
            <p:nvPr/>
          </p:nvSpPr>
          <p:spPr bwMode="auto">
            <a:xfrm>
              <a:off x="1008" y="4053"/>
              <a:ext cx="576" cy="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0" hangingPunct="0">
                <a:buClr>
                  <a:srgbClr val="FFFFFF"/>
                </a:buClr>
                <a:buSzPct val="100000"/>
                <a:buFont typeface="Times New Roman" charset="0"/>
                <a:buNone/>
              </a:pPr>
              <a:r>
                <a:rPr lang="en-GB" sz="700">
                  <a:solidFill>
                    <a:srgbClr val="FFFFFF"/>
                  </a:solidFill>
                </a:rPr>
                <a:t>(NASA/CXC/SAO) </a:t>
              </a:r>
            </a:p>
          </p:txBody>
        </p:sp>
      </p:grpSp>
      <p:grpSp>
        <p:nvGrpSpPr>
          <p:cNvPr id="1122315" name="Group 11"/>
          <p:cNvGrpSpPr>
            <a:grpSpLocks/>
          </p:cNvGrpSpPr>
          <p:nvPr/>
        </p:nvGrpSpPr>
        <p:grpSpPr bwMode="auto">
          <a:xfrm>
            <a:off x="3581400" y="4176737"/>
            <a:ext cx="2667000" cy="2060575"/>
            <a:chOff x="2832" y="2884"/>
            <a:chExt cx="1680" cy="1298"/>
          </a:xfrm>
        </p:grpSpPr>
        <p:pic>
          <p:nvPicPr>
            <p:cNvPr id="112231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2" y="2884"/>
              <a:ext cx="1680" cy="12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2317" name="Text Box 13"/>
            <p:cNvSpPr txBox="1">
              <a:spLocks noChangeArrowheads="1"/>
            </p:cNvSpPr>
            <p:nvPr/>
          </p:nvSpPr>
          <p:spPr bwMode="auto">
            <a:xfrm>
              <a:off x="2832" y="4041"/>
              <a:ext cx="304" cy="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0" hangingPunct="0">
                <a:buClr>
                  <a:srgbClr val="FFFFFF"/>
                </a:buClr>
                <a:buSzPct val="100000"/>
                <a:buFont typeface="Times New Roman" charset="0"/>
                <a:buNone/>
              </a:pPr>
              <a:r>
                <a:rPr lang="en-GB" sz="800">
                  <a:solidFill>
                    <a:srgbClr val="FFFFFF"/>
                  </a:solidFill>
                </a:rPr>
                <a:t>NASA </a:t>
              </a:r>
            </a:p>
          </p:txBody>
        </p:sp>
      </p:grpSp>
      <p:graphicFrame>
        <p:nvGraphicFramePr>
          <p:cNvPr id="1122318" name="Object 14"/>
          <p:cNvGraphicFramePr>
            <a:graphicFrameLocks noChangeAspect="1"/>
          </p:cNvGraphicFramePr>
          <p:nvPr>
            <p:extLst>
              <p:ext uri="{D42A27DB-BD31-4B8C-83A1-F6EECF244321}">
                <p14:modId xmlns:p14="http://schemas.microsoft.com/office/powerpoint/2010/main" val="2308855765"/>
              </p:ext>
            </p:extLst>
          </p:nvPr>
        </p:nvGraphicFramePr>
        <p:xfrm>
          <a:off x="823913" y="4098379"/>
          <a:ext cx="2376487" cy="2066925"/>
        </p:xfrm>
        <a:graphic>
          <a:graphicData uri="http://schemas.openxmlformats.org/presentationml/2006/ole">
            <mc:AlternateContent xmlns:mc="http://schemas.openxmlformats.org/markup-compatibility/2006">
              <mc:Choice xmlns:v="urn:schemas-microsoft-com:vml" Requires="v">
                <p:oleObj spid="_x0000_s4338" name="Clip" r:id="rId6" imgW="1646063" imgH="1432381" progId="MS_ClipArt_Gallery.2">
                  <p:embed/>
                </p:oleObj>
              </mc:Choice>
              <mc:Fallback>
                <p:oleObj name="Clip" r:id="rId6" imgW="1646063" imgH="1432381"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913" y="4098379"/>
                        <a:ext cx="2376487" cy="206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22320" name="Rectangle 16"/>
          <p:cNvSpPr>
            <a:spLocks noChangeArrowheads="1"/>
          </p:cNvSpPr>
          <p:nvPr/>
        </p:nvSpPr>
        <p:spPr bwMode="auto">
          <a:xfrm>
            <a:off x="477838" y="1485131"/>
            <a:ext cx="8208962"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r>
              <a:rPr lang="en-US" sz="2000" b="0" dirty="0">
                <a:latin typeface="+mn-lt"/>
                <a:cs typeface="Arial"/>
              </a:rPr>
              <a:t>Relic of past collapse of a moderately massive star</a:t>
            </a:r>
          </a:p>
          <a:p>
            <a:pPr lvl="1" algn="l">
              <a:buNone/>
            </a:pPr>
            <a:r>
              <a:rPr lang="en-US" sz="2000" b="0" dirty="0">
                <a:latin typeface="+mn-lt"/>
                <a:cs typeface="Arial"/>
              </a:rPr>
              <a:t>Remnant spin from progenitor, or from having been spun up by accretion</a:t>
            </a:r>
          </a:p>
          <a:p>
            <a:pPr lvl="1" algn="l">
              <a:buNone/>
            </a:pPr>
            <a:r>
              <a:rPr lang="en-US" sz="2000" b="0" dirty="0">
                <a:latin typeface="+mn-lt"/>
                <a:cs typeface="Arial"/>
              </a:rPr>
              <a:t>Generally magnetized, sometimes very </a:t>
            </a:r>
            <a:r>
              <a:rPr lang="en-US" sz="2000" b="0" dirty="0" smtClean="0">
                <a:latin typeface="+mn-lt"/>
                <a:cs typeface="Arial"/>
              </a:rPr>
              <a:t>strongly</a:t>
            </a:r>
          </a:p>
          <a:p>
            <a:pPr lvl="1" algn="l">
              <a:buNone/>
            </a:pPr>
            <a:r>
              <a:rPr lang="en-US" sz="2000" b="0" dirty="0" smtClean="0">
                <a:latin typeface="+mn-lt"/>
                <a:cs typeface="Arial"/>
              </a:rPr>
              <a:t>A </a:t>
            </a:r>
            <a:r>
              <a:rPr lang="en-US" sz="2000" b="0" dirty="0">
                <a:latin typeface="+mn-lt"/>
                <a:cs typeface="Arial"/>
              </a:rPr>
              <a:t>small fraction of neutron stars are seen as pulsars</a:t>
            </a:r>
          </a:p>
          <a:p>
            <a:pPr algn="l">
              <a:buNone/>
            </a:pPr>
            <a:r>
              <a:rPr lang="en-US" sz="2000" b="0" dirty="0">
                <a:solidFill>
                  <a:srgbClr val="CC0000"/>
                </a:solidFill>
                <a:latin typeface="+mn-lt"/>
                <a:cs typeface="Arial"/>
              </a:rPr>
              <a:t>If not axisymmetric, will emit gravitational waves</a:t>
            </a:r>
          </a:p>
          <a:p>
            <a:pPr algn="l">
              <a:buNone/>
            </a:pPr>
            <a:r>
              <a:rPr lang="en-US" sz="2000" b="0" dirty="0" smtClean="0">
                <a:latin typeface="+mn-lt"/>
                <a:cs typeface="Arial"/>
              </a:rPr>
              <a:t>	Example</a:t>
            </a:r>
            <a:r>
              <a:rPr lang="en-US" sz="2000" b="0" dirty="0">
                <a:latin typeface="+mn-lt"/>
                <a:cs typeface="Arial"/>
              </a:rPr>
              <a:t>: ellipsoid with distinct transverse </a:t>
            </a:r>
            <a:r>
              <a:rPr lang="en-US" sz="2000" b="0" dirty="0" smtClean="0">
                <a:latin typeface="+mn-lt"/>
                <a:cs typeface="Arial"/>
              </a:rPr>
              <a:t>axes</a:t>
            </a:r>
          </a:p>
          <a:p>
            <a:pPr algn="l">
              <a:buNone/>
            </a:pPr>
            <a:endParaRPr lang="en-US" sz="2400" dirty="0">
              <a:latin typeface="Arial"/>
              <a:cs typeface="Arial"/>
            </a:endParaRPr>
          </a:p>
        </p:txBody>
      </p:sp>
      <p:sp>
        <p:nvSpPr>
          <p:cNvPr id="11"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55</a:t>
            </a:fld>
            <a:endParaRPr lang="en-US" sz="1600" dirty="0">
              <a:latin typeface="+mn-lt"/>
            </a:endParaRPr>
          </a:p>
        </p:txBody>
      </p:sp>
    </p:spTree>
    <p:extLst>
      <p:ext uri="{BB962C8B-B14F-4D97-AF65-F5344CB8AC3E}">
        <p14:creationId xmlns:p14="http://schemas.microsoft.com/office/powerpoint/2010/main" val="21304120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980728"/>
            <a:ext cx="6400800" cy="1080120"/>
          </a:xfrm>
        </p:spPr>
        <p:txBody>
          <a:bodyPr/>
          <a:lstStyle/>
          <a:p>
            <a:r>
              <a:rPr lang="pl-PL" dirty="0" smtClean="0"/>
              <a:t>No </a:t>
            </a:r>
            <a:r>
              <a:rPr lang="pl-PL" dirty="0" err="1" smtClean="0"/>
              <a:t>continuous</a:t>
            </a:r>
            <a:r>
              <a:rPr lang="pl-PL" dirty="0" smtClean="0"/>
              <a:t> </a:t>
            </a:r>
            <a:r>
              <a:rPr lang="pl-PL" dirty="0" err="1" smtClean="0"/>
              <a:t>gravitational</a:t>
            </a:r>
            <a:r>
              <a:rPr lang="pl-PL" dirty="0" smtClean="0"/>
              <a:t> </a:t>
            </a:r>
            <a:r>
              <a:rPr lang="pl-PL" dirty="0" err="1" smtClean="0"/>
              <a:t>waves</a:t>
            </a:r>
            <a:r>
              <a:rPr lang="pl-PL" dirty="0" smtClean="0"/>
              <a:t> (CW) </a:t>
            </a:r>
            <a:r>
              <a:rPr lang="pl-PL" dirty="0" err="1" smtClean="0"/>
              <a:t>detected</a:t>
            </a:r>
            <a:r>
              <a:rPr lang="pl-PL" dirty="0" smtClean="0"/>
              <a:t>… </a:t>
            </a:r>
            <a:r>
              <a:rPr lang="pl-PL" dirty="0" err="1" smtClean="0"/>
              <a:t>yet</a:t>
            </a:r>
            <a:r>
              <a:rPr lang="pl-PL" dirty="0" smtClean="0"/>
              <a:t>! </a:t>
            </a:r>
            <a:endParaRPr lang="es-ES" dirty="0"/>
          </a:p>
        </p:txBody>
      </p:sp>
      <p:sp>
        <p:nvSpPr>
          <p:cNvPr id="3" name="Marcador de contenido 2"/>
          <p:cNvSpPr>
            <a:spLocks noGrp="1"/>
          </p:cNvSpPr>
          <p:nvPr>
            <p:ph idx="1"/>
          </p:nvPr>
        </p:nvSpPr>
        <p:spPr>
          <a:xfrm>
            <a:off x="971600" y="2276872"/>
            <a:ext cx="7467600" cy="3744416"/>
          </a:xfrm>
        </p:spPr>
        <p:txBody>
          <a:bodyPr/>
          <a:lstStyle/>
          <a:p>
            <a:r>
              <a:rPr lang="es-ES" dirty="0" err="1" smtClean="0"/>
              <a:t>Most</a:t>
            </a:r>
            <a:r>
              <a:rPr lang="es-ES" dirty="0" smtClean="0"/>
              <a:t> </a:t>
            </a:r>
            <a:r>
              <a:rPr lang="es-ES" dirty="0" err="1"/>
              <a:t>searches</a:t>
            </a:r>
            <a:r>
              <a:rPr lang="es-ES" dirty="0"/>
              <a:t> </a:t>
            </a:r>
            <a:r>
              <a:rPr lang="es-ES" dirty="0" err="1"/>
              <a:t>begin</a:t>
            </a:r>
            <a:r>
              <a:rPr lang="es-ES" dirty="0"/>
              <a:t> </a:t>
            </a:r>
            <a:r>
              <a:rPr lang="es-ES" i="1" dirty="0" err="1">
                <a:solidFill>
                  <a:srgbClr val="FF0000"/>
                </a:solidFill>
              </a:rPr>
              <a:t>after</a:t>
            </a:r>
            <a:r>
              <a:rPr lang="es-ES" i="1" dirty="0">
                <a:solidFill>
                  <a:srgbClr val="FF0000"/>
                </a:solidFill>
              </a:rPr>
              <a:t> </a:t>
            </a:r>
            <a:r>
              <a:rPr lang="es-ES" dirty="0" err="1"/>
              <a:t>an</a:t>
            </a:r>
            <a:r>
              <a:rPr lang="es-ES" dirty="0"/>
              <a:t> </a:t>
            </a:r>
            <a:r>
              <a:rPr lang="es-ES" dirty="0" err="1"/>
              <a:t>observing</a:t>
            </a:r>
            <a:r>
              <a:rPr lang="es-ES" dirty="0"/>
              <a:t> </a:t>
            </a:r>
            <a:r>
              <a:rPr lang="es-ES" dirty="0" err="1"/>
              <a:t>run</a:t>
            </a:r>
            <a:r>
              <a:rPr lang="es-ES" dirty="0"/>
              <a:t> has </a:t>
            </a:r>
            <a:r>
              <a:rPr lang="es-ES" dirty="0" err="1"/>
              <a:t>ended</a:t>
            </a:r>
            <a:r>
              <a:rPr lang="es-ES" dirty="0"/>
              <a:t>, and </a:t>
            </a:r>
            <a:r>
              <a:rPr lang="es-ES" dirty="0" err="1"/>
              <a:t>all</a:t>
            </a:r>
            <a:r>
              <a:rPr lang="es-ES" dirty="0"/>
              <a:t> </a:t>
            </a:r>
            <a:r>
              <a:rPr lang="es-ES" dirty="0" err="1"/>
              <a:t>the</a:t>
            </a:r>
            <a:r>
              <a:rPr lang="es-ES" dirty="0"/>
              <a:t> data </a:t>
            </a:r>
            <a:r>
              <a:rPr lang="es-ES" dirty="0" err="1"/>
              <a:t>is</a:t>
            </a:r>
            <a:r>
              <a:rPr lang="es-ES" dirty="0"/>
              <a:t> in </a:t>
            </a:r>
          </a:p>
          <a:p>
            <a:r>
              <a:rPr lang="es-ES" dirty="0" err="1" smtClean="0"/>
              <a:t>Still</a:t>
            </a:r>
            <a:r>
              <a:rPr lang="es-ES" dirty="0" smtClean="0"/>
              <a:t> </a:t>
            </a:r>
            <a:r>
              <a:rPr lang="es-ES" dirty="0" err="1"/>
              <a:t>analysing</a:t>
            </a:r>
            <a:r>
              <a:rPr lang="es-ES" dirty="0"/>
              <a:t> LIGO O1 data </a:t>
            </a:r>
          </a:p>
          <a:p>
            <a:r>
              <a:rPr lang="es-ES" dirty="0" err="1" smtClean="0"/>
              <a:t>Strict</a:t>
            </a:r>
            <a:r>
              <a:rPr lang="es-ES" dirty="0" smtClean="0"/>
              <a:t> </a:t>
            </a:r>
            <a:r>
              <a:rPr lang="es-ES" dirty="0" err="1"/>
              <a:t>emission</a:t>
            </a:r>
            <a:r>
              <a:rPr lang="es-ES" dirty="0"/>
              <a:t> </a:t>
            </a:r>
            <a:r>
              <a:rPr lang="es-ES" dirty="0" err="1"/>
              <a:t>limits</a:t>
            </a:r>
            <a:r>
              <a:rPr lang="es-ES" dirty="0"/>
              <a:t> </a:t>
            </a:r>
            <a:r>
              <a:rPr lang="es-ES" dirty="0" err="1"/>
              <a:t>have</a:t>
            </a:r>
            <a:r>
              <a:rPr lang="es-ES" dirty="0"/>
              <a:t> </a:t>
            </a:r>
            <a:r>
              <a:rPr lang="es-ES" dirty="0" err="1"/>
              <a:t>already</a:t>
            </a:r>
            <a:r>
              <a:rPr lang="es-ES" dirty="0"/>
              <a:t> </a:t>
            </a:r>
            <a:r>
              <a:rPr lang="es-ES" dirty="0" err="1"/>
              <a:t>been</a:t>
            </a:r>
            <a:r>
              <a:rPr lang="es-ES" dirty="0"/>
              <a:t> set </a:t>
            </a:r>
            <a:r>
              <a:rPr lang="es-ES" dirty="0" err="1"/>
              <a:t>from</a:t>
            </a:r>
            <a:r>
              <a:rPr lang="es-ES" dirty="0"/>
              <a:t> </a:t>
            </a:r>
            <a:r>
              <a:rPr lang="es-ES" dirty="0" err="1"/>
              <a:t>initial</a:t>
            </a:r>
            <a:r>
              <a:rPr lang="es-ES" dirty="0"/>
              <a:t> detector era data </a:t>
            </a:r>
            <a:r>
              <a:rPr lang="es-ES" dirty="0" err="1"/>
              <a:t>on</a:t>
            </a:r>
            <a:r>
              <a:rPr lang="es-ES" dirty="0"/>
              <a:t> </a:t>
            </a:r>
            <a:r>
              <a:rPr lang="es-ES" dirty="0" err="1"/>
              <a:t>signals</a:t>
            </a:r>
            <a:r>
              <a:rPr lang="es-ES" dirty="0"/>
              <a:t> </a:t>
            </a:r>
            <a:r>
              <a:rPr lang="es-ES" dirty="0" err="1"/>
              <a:t>from</a:t>
            </a:r>
            <a:r>
              <a:rPr lang="es-ES" dirty="0"/>
              <a:t> </a:t>
            </a:r>
            <a:r>
              <a:rPr lang="es-ES" dirty="0" err="1"/>
              <a:t>known</a:t>
            </a:r>
            <a:r>
              <a:rPr lang="es-ES" dirty="0"/>
              <a:t> and </a:t>
            </a:r>
            <a:r>
              <a:rPr lang="es-ES" dirty="0" err="1"/>
              <a:t>unknown</a:t>
            </a:r>
            <a:r>
              <a:rPr lang="es-ES" dirty="0"/>
              <a:t> </a:t>
            </a:r>
            <a:r>
              <a:rPr lang="es-ES" dirty="0" err="1">
                <a:solidFill>
                  <a:srgbClr val="FF0000"/>
                </a:solidFill>
              </a:rPr>
              <a:t>neutron</a:t>
            </a:r>
            <a:r>
              <a:rPr lang="es-ES" dirty="0">
                <a:solidFill>
                  <a:srgbClr val="FF0000"/>
                </a:solidFill>
              </a:rPr>
              <a:t> </a:t>
            </a:r>
            <a:r>
              <a:rPr lang="es-ES" dirty="0" err="1">
                <a:solidFill>
                  <a:srgbClr val="FF0000"/>
                </a:solidFill>
              </a:rPr>
              <a:t>star</a:t>
            </a:r>
            <a:r>
              <a:rPr lang="es-ES" dirty="0">
                <a:solidFill>
                  <a:srgbClr val="FF0000"/>
                </a:solidFill>
              </a:rPr>
              <a:t> </a:t>
            </a:r>
            <a:r>
              <a:rPr lang="es-ES" dirty="0" err="1"/>
              <a:t>sources</a:t>
            </a:r>
            <a:r>
              <a:rPr lang="es-ES" dirty="0"/>
              <a:t>. </a:t>
            </a:r>
          </a:p>
          <a:p>
            <a:endParaRPr lang="es-ES" dirty="0"/>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56</a:t>
            </a:fld>
            <a:endParaRPr lang="en-US" sz="1600" dirty="0">
              <a:latin typeface="+mn-lt"/>
            </a:endParaRPr>
          </a:p>
        </p:txBody>
      </p:sp>
    </p:spTree>
    <p:extLst>
      <p:ext uri="{BB962C8B-B14F-4D97-AF65-F5344CB8AC3E}">
        <p14:creationId xmlns:p14="http://schemas.microsoft.com/office/powerpoint/2010/main" val="2513178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Screen shot 2017-06-27 at 6.15.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304398"/>
            <a:ext cx="7632848" cy="5148938"/>
          </a:xfrm>
          <a:prstGeom prst="rect">
            <a:avLst/>
          </a:prstGeom>
        </p:spPr>
      </p:pic>
      <p:sp>
        <p:nvSpPr>
          <p:cNvPr id="2" name="Título 1"/>
          <p:cNvSpPr>
            <a:spLocks noGrp="1"/>
          </p:cNvSpPr>
          <p:nvPr>
            <p:ph type="title"/>
          </p:nvPr>
        </p:nvSpPr>
        <p:spPr>
          <a:xfrm>
            <a:off x="1700213" y="763489"/>
            <a:ext cx="6400800" cy="649287"/>
          </a:xfrm>
        </p:spPr>
        <p:txBody>
          <a:bodyPr/>
          <a:lstStyle/>
          <a:p>
            <a:r>
              <a:rPr lang="es-ES" dirty="0" err="1"/>
              <a:t>Neutron</a:t>
            </a:r>
            <a:r>
              <a:rPr lang="es-ES" dirty="0"/>
              <a:t> </a:t>
            </a:r>
            <a:r>
              <a:rPr lang="es-ES" dirty="0" err="1"/>
              <a:t>Stars</a:t>
            </a:r>
            <a:r>
              <a:rPr lang="es-ES" dirty="0"/>
              <a:t> and </a:t>
            </a:r>
            <a:r>
              <a:rPr lang="es-ES" dirty="0" err="1"/>
              <a:t>Pulsars</a:t>
            </a:r>
            <a:endParaRPr lang="es-ES" dirty="0"/>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57</a:t>
            </a:fld>
            <a:endParaRPr lang="en-US" sz="1600" dirty="0">
              <a:latin typeface="+mn-lt"/>
            </a:endParaRPr>
          </a:p>
        </p:txBody>
      </p:sp>
    </p:spTree>
    <p:extLst>
      <p:ext uri="{BB962C8B-B14F-4D97-AF65-F5344CB8AC3E}">
        <p14:creationId xmlns:p14="http://schemas.microsoft.com/office/powerpoint/2010/main" val="139774270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Screen shot 2017-06-27 at 6.32.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7114"/>
            <a:ext cx="4697780" cy="4680250"/>
          </a:xfrm>
          <a:prstGeom prst="rect">
            <a:avLst/>
          </a:prstGeom>
        </p:spPr>
      </p:pic>
      <p:sp>
        <p:nvSpPr>
          <p:cNvPr id="2" name="Título 1"/>
          <p:cNvSpPr>
            <a:spLocks noGrp="1"/>
          </p:cNvSpPr>
          <p:nvPr>
            <p:ph type="title"/>
          </p:nvPr>
        </p:nvSpPr>
        <p:spPr>
          <a:xfrm>
            <a:off x="5075435" y="1051521"/>
            <a:ext cx="3529013" cy="649287"/>
          </a:xfrm>
        </p:spPr>
        <p:txBody>
          <a:bodyPr/>
          <a:lstStyle/>
          <a:p>
            <a:r>
              <a:rPr lang="es-ES" dirty="0" smtClean="0"/>
              <a:t>Pulsar </a:t>
            </a:r>
            <a:r>
              <a:rPr lang="es-ES" dirty="0" err="1" smtClean="0"/>
              <a:t>population</a:t>
            </a:r>
            <a:r>
              <a:rPr lang="es-ES" dirty="0" smtClean="0"/>
              <a:t> </a:t>
            </a:r>
            <a:endParaRPr lang="es-ES" dirty="0"/>
          </a:p>
        </p:txBody>
      </p:sp>
      <p:sp>
        <p:nvSpPr>
          <p:cNvPr id="4" name="Rectángulo 3"/>
          <p:cNvSpPr/>
          <p:nvPr/>
        </p:nvSpPr>
        <p:spPr>
          <a:xfrm>
            <a:off x="4932040" y="2128905"/>
            <a:ext cx="4032448" cy="1588127"/>
          </a:xfrm>
          <a:prstGeom prst="rect">
            <a:avLst/>
          </a:prstGeom>
        </p:spPr>
        <p:txBody>
          <a:bodyPr wrap="square">
            <a:spAutoFit/>
          </a:bodyPr>
          <a:lstStyle/>
          <a:p>
            <a:pPr algn="l">
              <a:buNone/>
            </a:pPr>
            <a:r>
              <a:rPr lang="es-ES" sz="1800" b="0" dirty="0" err="1" smtClean="0">
                <a:latin typeface="+mn-lt"/>
              </a:rPr>
              <a:t>Should</a:t>
            </a:r>
            <a:r>
              <a:rPr lang="es-ES" sz="1800" b="0" dirty="0" smtClean="0">
                <a:latin typeface="+mn-lt"/>
              </a:rPr>
              <a:t> </a:t>
            </a:r>
            <a:r>
              <a:rPr lang="es-ES" sz="1800" b="0" dirty="0">
                <a:latin typeface="+mn-lt"/>
              </a:rPr>
              <a:t>be ~160 000 </a:t>
            </a:r>
            <a:r>
              <a:rPr lang="es-ES" sz="1800" b="0" dirty="0" err="1">
                <a:latin typeface="+mn-lt"/>
              </a:rPr>
              <a:t>isolated</a:t>
            </a:r>
            <a:r>
              <a:rPr lang="es-ES" sz="1800" b="0" dirty="0">
                <a:latin typeface="+mn-lt"/>
              </a:rPr>
              <a:t> and ~40 000 </a:t>
            </a:r>
            <a:r>
              <a:rPr lang="es-ES" sz="1800" b="0" dirty="0" err="1">
                <a:latin typeface="+mn-lt"/>
              </a:rPr>
              <a:t>binary</a:t>
            </a:r>
            <a:r>
              <a:rPr lang="es-ES" sz="1800" b="0" dirty="0">
                <a:latin typeface="+mn-lt"/>
              </a:rPr>
              <a:t> </a:t>
            </a:r>
            <a:r>
              <a:rPr lang="es-ES" sz="1800" b="0" dirty="0" err="1">
                <a:latin typeface="+mn-lt"/>
              </a:rPr>
              <a:t>pulsars</a:t>
            </a:r>
            <a:r>
              <a:rPr lang="es-ES" sz="1800" b="0" dirty="0">
                <a:latin typeface="+mn-lt"/>
              </a:rPr>
              <a:t> in </a:t>
            </a:r>
            <a:r>
              <a:rPr lang="es-ES" sz="1800" b="0" dirty="0" err="1">
                <a:latin typeface="+mn-lt"/>
              </a:rPr>
              <a:t>the</a:t>
            </a:r>
            <a:r>
              <a:rPr lang="es-ES" sz="1800" b="0" dirty="0">
                <a:latin typeface="+mn-lt"/>
              </a:rPr>
              <a:t> </a:t>
            </a:r>
            <a:r>
              <a:rPr lang="es-ES" sz="1800" b="0" dirty="0" err="1">
                <a:latin typeface="+mn-lt"/>
              </a:rPr>
              <a:t>Galaxy</a:t>
            </a:r>
            <a:r>
              <a:rPr lang="es-ES" sz="1800" b="0" dirty="0">
                <a:latin typeface="+mn-lt"/>
              </a:rPr>
              <a:t> </a:t>
            </a:r>
          </a:p>
          <a:p>
            <a:pPr algn="l">
              <a:buNone/>
            </a:pPr>
            <a:r>
              <a:rPr lang="es-ES" sz="1800" b="0" dirty="0" err="1" smtClean="0">
                <a:latin typeface="+mn-lt"/>
              </a:rPr>
              <a:t>Should</a:t>
            </a:r>
            <a:r>
              <a:rPr lang="es-ES" sz="1800" b="0" dirty="0" smtClean="0">
                <a:latin typeface="+mn-lt"/>
              </a:rPr>
              <a:t> </a:t>
            </a:r>
            <a:r>
              <a:rPr lang="es-ES" sz="1800" b="0" dirty="0">
                <a:latin typeface="+mn-lt"/>
              </a:rPr>
              <a:t>be a total of ~10</a:t>
            </a:r>
            <a:r>
              <a:rPr lang="es-ES" sz="1800" b="0" baseline="30000" dirty="0">
                <a:latin typeface="+mn-lt"/>
              </a:rPr>
              <a:t>8</a:t>
            </a:r>
            <a:r>
              <a:rPr lang="es-ES" sz="1800" b="0" dirty="0">
                <a:latin typeface="+mn-lt"/>
              </a:rPr>
              <a:t>+ </a:t>
            </a:r>
            <a:r>
              <a:rPr lang="es-ES" sz="1800" b="0" dirty="0" err="1">
                <a:latin typeface="+mn-lt"/>
              </a:rPr>
              <a:t>neutron</a:t>
            </a:r>
            <a:r>
              <a:rPr lang="es-ES" sz="1800" b="0" dirty="0">
                <a:latin typeface="+mn-lt"/>
              </a:rPr>
              <a:t> </a:t>
            </a:r>
            <a:r>
              <a:rPr lang="es-ES" sz="1800" b="0" dirty="0" err="1">
                <a:latin typeface="+mn-lt"/>
              </a:rPr>
              <a:t>stars</a:t>
            </a:r>
            <a:r>
              <a:rPr lang="es-ES" sz="1800" b="0" dirty="0">
                <a:latin typeface="+mn-lt"/>
              </a:rPr>
              <a:t> in </a:t>
            </a:r>
            <a:r>
              <a:rPr lang="es-ES" sz="1800" b="0" dirty="0" err="1">
                <a:latin typeface="+mn-lt"/>
              </a:rPr>
              <a:t>the</a:t>
            </a:r>
            <a:r>
              <a:rPr lang="es-ES" sz="1800" b="0" dirty="0">
                <a:latin typeface="+mn-lt"/>
              </a:rPr>
              <a:t> </a:t>
            </a:r>
            <a:r>
              <a:rPr lang="es-ES" sz="1800" b="0" dirty="0" err="1">
                <a:latin typeface="+mn-lt"/>
              </a:rPr>
              <a:t>Galaxy</a:t>
            </a:r>
            <a:r>
              <a:rPr lang="es-ES" sz="1800" b="0" dirty="0">
                <a:latin typeface="+mn-lt"/>
              </a:rPr>
              <a:t> </a:t>
            </a:r>
            <a:endParaRPr lang="es-ES" sz="1800" b="0" dirty="0" smtClean="0">
              <a:latin typeface="+mn-lt"/>
            </a:endParaRPr>
          </a:p>
          <a:p>
            <a:pPr algn="l">
              <a:buNone/>
            </a:pPr>
            <a:r>
              <a:rPr lang="es-ES" sz="1800" b="0" dirty="0" smtClean="0">
                <a:latin typeface="+mn-lt"/>
              </a:rPr>
              <a:t>– </a:t>
            </a:r>
            <a:r>
              <a:rPr lang="es-ES" sz="1800" b="0" dirty="0" err="1">
                <a:latin typeface="+mn-lt"/>
              </a:rPr>
              <a:t>where</a:t>
            </a:r>
            <a:r>
              <a:rPr lang="es-ES" sz="1800" b="0" dirty="0">
                <a:latin typeface="+mn-lt"/>
              </a:rPr>
              <a:t> are </a:t>
            </a:r>
            <a:r>
              <a:rPr lang="es-ES" sz="1800" b="0" dirty="0" err="1">
                <a:latin typeface="+mn-lt"/>
              </a:rPr>
              <a:t>they</a:t>
            </a:r>
            <a:r>
              <a:rPr lang="es-ES" sz="1800" b="0" dirty="0">
                <a:latin typeface="+mn-lt"/>
              </a:rPr>
              <a:t> </a:t>
            </a:r>
            <a:r>
              <a:rPr lang="es-ES" sz="1800" b="0" dirty="0" err="1">
                <a:latin typeface="+mn-lt"/>
              </a:rPr>
              <a:t>all</a:t>
            </a:r>
            <a:r>
              <a:rPr lang="es-ES" sz="1800" b="0" dirty="0">
                <a:latin typeface="+mn-lt"/>
              </a:rPr>
              <a:t>? </a:t>
            </a:r>
          </a:p>
        </p:txBody>
      </p:sp>
      <p:sp>
        <p:nvSpPr>
          <p:cNvPr id="6" name="Rectángulo 5"/>
          <p:cNvSpPr/>
          <p:nvPr/>
        </p:nvSpPr>
        <p:spPr>
          <a:xfrm>
            <a:off x="467544" y="4571602"/>
            <a:ext cx="8712968" cy="1865126"/>
          </a:xfrm>
          <a:prstGeom prst="rect">
            <a:avLst/>
          </a:prstGeom>
        </p:spPr>
        <p:txBody>
          <a:bodyPr wrap="square">
            <a:spAutoFit/>
          </a:bodyPr>
          <a:lstStyle/>
          <a:p>
            <a:pPr algn="l">
              <a:buNone/>
            </a:pPr>
            <a:r>
              <a:rPr lang="es-ES" sz="1800" b="0" dirty="0" err="1">
                <a:latin typeface="+mn-lt"/>
              </a:rPr>
              <a:t>The</a:t>
            </a:r>
            <a:r>
              <a:rPr lang="es-ES" sz="1800" b="0" dirty="0">
                <a:latin typeface="+mn-lt"/>
              </a:rPr>
              <a:t> P-</a:t>
            </a:r>
            <a:r>
              <a:rPr lang="es-ES" sz="1800" b="0" dirty="0" err="1">
                <a:latin typeface="+mn-lt"/>
              </a:rPr>
              <a:t>Pdot</a:t>
            </a:r>
            <a:r>
              <a:rPr lang="es-ES" sz="1800" b="0" dirty="0">
                <a:latin typeface="+mn-lt"/>
              </a:rPr>
              <a:t> </a:t>
            </a:r>
            <a:r>
              <a:rPr lang="es-ES" sz="1800" b="0" dirty="0" err="1">
                <a:latin typeface="+mn-lt"/>
              </a:rPr>
              <a:t>Diagram</a:t>
            </a:r>
            <a:r>
              <a:rPr lang="es-ES" sz="1800" b="0" dirty="0">
                <a:latin typeface="+mn-lt"/>
              </a:rPr>
              <a:t> </a:t>
            </a:r>
            <a:r>
              <a:rPr lang="es-ES" sz="1800" b="0" dirty="0" err="1">
                <a:latin typeface="+mn-lt"/>
              </a:rPr>
              <a:t>is</a:t>
            </a:r>
            <a:r>
              <a:rPr lang="es-ES" sz="1800" b="0" dirty="0">
                <a:latin typeface="+mn-lt"/>
              </a:rPr>
              <a:t> </a:t>
            </a:r>
            <a:r>
              <a:rPr lang="es-ES" sz="1800" b="0" dirty="0" err="1" smtClean="0">
                <a:latin typeface="+mn-lt"/>
              </a:rPr>
              <a:t>useful</a:t>
            </a:r>
            <a:r>
              <a:rPr lang="es-ES" sz="1800" b="0" dirty="0">
                <a:latin typeface="+mn-lt"/>
              </a:rPr>
              <a:t> </a:t>
            </a:r>
            <a:r>
              <a:rPr lang="es-ES" sz="1800" b="0" dirty="0" err="1" smtClean="0">
                <a:latin typeface="+mn-lt"/>
              </a:rPr>
              <a:t>for</a:t>
            </a:r>
            <a:r>
              <a:rPr lang="es-ES" sz="1800" b="0" dirty="0" smtClean="0">
                <a:latin typeface="+mn-lt"/>
              </a:rPr>
              <a:t> </a:t>
            </a:r>
            <a:r>
              <a:rPr lang="es-ES" sz="1800" b="0" dirty="0" err="1">
                <a:latin typeface="+mn-lt"/>
              </a:rPr>
              <a:t>following</a:t>
            </a:r>
            <a:r>
              <a:rPr lang="es-ES" sz="1800" b="0" dirty="0">
                <a:latin typeface="+mn-lt"/>
              </a:rPr>
              <a:t> </a:t>
            </a:r>
            <a:r>
              <a:rPr lang="es-ES" sz="1800" b="0" dirty="0" err="1">
                <a:latin typeface="+mn-lt"/>
              </a:rPr>
              <a:t>the</a:t>
            </a:r>
            <a:r>
              <a:rPr lang="es-ES" sz="1800" b="0" dirty="0">
                <a:latin typeface="+mn-lt"/>
              </a:rPr>
              <a:t> </a:t>
            </a:r>
            <a:r>
              <a:rPr lang="es-ES" sz="1800" b="0" dirty="0" err="1">
                <a:latin typeface="+mn-lt"/>
              </a:rPr>
              <a:t>lives</a:t>
            </a:r>
            <a:r>
              <a:rPr lang="es-ES" sz="1800" b="0" dirty="0">
                <a:latin typeface="+mn-lt"/>
              </a:rPr>
              <a:t> </a:t>
            </a:r>
            <a:r>
              <a:rPr lang="es-ES" sz="1800" b="0" dirty="0" smtClean="0">
                <a:latin typeface="+mn-lt"/>
              </a:rPr>
              <a:t>of </a:t>
            </a:r>
            <a:r>
              <a:rPr lang="es-ES" sz="1800" b="0" dirty="0" err="1" smtClean="0">
                <a:latin typeface="+mn-lt"/>
              </a:rPr>
              <a:t>pulsars</a:t>
            </a:r>
            <a:r>
              <a:rPr lang="es-ES" sz="1800" b="0" dirty="0">
                <a:latin typeface="+mn-lt"/>
              </a:rPr>
              <a:t>, </a:t>
            </a:r>
            <a:r>
              <a:rPr lang="es-ES" sz="1800" b="0" dirty="0" err="1">
                <a:latin typeface="+mn-lt"/>
              </a:rPr>
              <a:t>playing</a:t>
            </a:r>
            <a:r>
              <a:rPr lang="es-ES" sz="1800" b="0" dirty="0">
                <a:latin typeface="+mn-lt"/>
              </a:rPr>
              <a:t> a role </a:t>
            </a:r>
            <a:r>
              <a:rPr lang="es-ES" sz="1800" b="0" dirty="0" smtClean="0">
                <a:latin typeface="+mn-lt"/>
              </a:rPr>
              <a:t>similar </a:t>
            </a:r>
            <a:r>
              <a:rPr lang="es-ES" sz="1800" b="0" dirty="0" err="1" smtClean="0">
                <a:latin typeface="+mn-lt"/>
              </a:rPr>
              <a:t>to</a:t>
            </a:r>
            <a:r>
              <a:rPr lang="es-ES" sz="1800" b="0" dirty="0" smtClean="0">
                <a:latin typeface="+mn-lt"/>
              </a:rPr>
              <a:t> </a:t>
            </a:r>
            <a:r>
              <a:rPr lang="es-ES" sz="1800" b="0" dirty="0" err="1">
                <a:latin typeface="+mn-lt"/>
              </a:rPr>
              <a:t>the</a:t>
            </a:r>
            <a:r>
              <a:rPr lang="es-ES" sz="1800" b="0" dirty="0">
                <a:latin typeface="+mn-lt"/>
              </a:rPr>
              <a:t> </a:t>
            </a:r>
            <a:r>
              <a:rPr lang="es-ES" sz="1800" b="0" dirty="0" err="1">
                <a:latin typeface="+mn-lt"/>
              </a:rPr>
              <a:t>Hertzsprung</a:t>
            </a:r>
            <a:r>
              <a:rPr lang="es-ES" sz="1800" b="0" dirty="0">
                <a:latin typeface="+mn-lt"/>
              </a:rPr>
              <a:t>-</a:t>
            </a:r>
            <a:r>
              <a:rPr lang="es-ES" sz="1800" b="0" dirty="0" smtClean="0">
                <a:latin typeface="+mn-lt"/>
              </a:rPr>
              <a:t>Russell </a:t>
            </a:r>
            <a:r>
              <a:rPr lang="es-ES" sz="1800" b="0" dirty="0" err="1" smtClean="0">
                <a:latin typeface="+mn-lt"/>
              </a:rPr>
              <a:t>diagram</a:t>
            </a:r>
            <a:r>
              <a:rPr lang="es-ES" sz="1800" b="0" dirty="0" smtClean="0">
                <a:latin typeface="+mn-lt"/>
              </a:rPr>
              <a:t> </a:t>
            </a:r>
            <a:r>
              <a:rPr lang="es-ES" sz="1800" b="0" dirty="0" err="1">
                <a:latin typeface="+mn-lt"/>
              </a:rPr>
              <a:t>for</a:t>
            </a:r>
            <a:r>
              <a:rPr lang="es-ES" sz="1800" b="0" dirty="0">
                <a:latin typeface="+mn-lt"/>
              </a:rPr>
              <a:t> </a:t>
            </a:r>
            <a:r>
              <a:rPr lang="es-ES" sz="1800" b="0" dirty="0" err="1">
                <a:latin typeface="+mn-lt"/>
              </a:rPr>
              <a:t>ordinary</a:t>
            </a:r>
            <a:r>
              <a:rPr lang="es-ES" sz="1800" b="0" dirty="0">
                <a:latin typeface="+mn-lt"/>
              </a:rPr>
              <a:t> </a:t>
            </a:r>
            <a:r>
              <a:rPr lang="es-ES" sz="1800" b="0" dirty="0" err="1">
                <a:latin typeface="+mn-lt"/>
              </a:rPr>
              <a:t>stars</a:t>
            </a:r>
            <a:r>
              <a:rPr lang="es-ES" sz="1800" b="0" dirty="0">
                <a:latin typeface="+mn-lt"/>
              </a:rPr>
              <a:t>. </a:t>
            </a:r>
            <a:endParaRPr lang="es-ES" sz="1800" b="0" dirty="0" smtClean="0">
              <a:latin typeface="+mn-lt"/>
            </a:endParaRPr>
          </a:p>
          <a:p>
            <a:pPr algn="l">
              <a:buNone/>
            </a:pPr>
            <a:r>
              <a:rPr lang="es-ES" sz="1800" b="0" dirty="0" err="1" smtClean="0">
                <a:latin typeface="+mn-lt"/>
              </a:rPr>
              <a:t>It</a:t>
            </a:r>
            <a:r>
              <a:rPr lang="es-ES" sz="1800" b="0" dirty="0" smtClean="0">
                <a:latin typeface="+mn-lt"/>
              </a:rPr>
              <a:t> </a:t>
            </a:r>
            <a:r>
              <a:rPr lang="es-ES" sz="1800" b="0" dirty="0" err="1" smtClean="0">
                <a:latin typeface="+mn-lt"/>
              </a:rPr>
              <a:t>encodes</a:t>
            </a:r>
            <a:r>
              <a:rPr lang="es-ES" sz="1800" b="0" dirty="0" smtClean="0">
                <a:latin typeface="+mn-lt"/>
              </a:rPr>
              <a:t> </a:t>
            </a:r>
            <a:r>
              <a:rPr lang="es-ES" sz="1800" b="0" dirty="0">
                <a:latin typeface="+mn-lt"/>
              </a:rPr>
              <a:t>a </a:t>
            </a:r>
            <a:r>
              <a:rPr lang="es-ES" sz="1800" b="0" dirty="0" err="1" smtClean="0">
                <a:latin typeface="+mn-lt"/>
              </a:rPr>
              <a:t>tremendous</a:t>
            </a:r>
            <a:r>
              <a:rPr lang="es-ES" sz="1800" b="0" dirty="0">
                <a:latin typeface="+mn-lt"/>
              </a:rPr>
              <a:t> </a:t>
            </a:r>
            <a:r>
              <a:rPr lang="es-ES" sz="1800" b="0" dirty="0" err="1" smtClean="0">
                <a:latin typeface="+mn-lt"/>
              </a:rPr>
              <a:t>amount</a:t>
            </a:r>
            <a:r>
              <a:rPr lang="es-ES" sz="1800" b="0" dirty="0" smtClean="0">
                <a:latin typeface="+mn-lt"/>
              </a:rPr>
              <a:t> </a:t>
            </a:r>
            <a:r>
              <a:rPr lang="es-ES" sz="1800" b="0" dirty="0">
                <a:latin typeface="+mn-lt"/>
              </a:rPr>
              <a:t>of </a:t>
            </a:r>
            <a:r>
              <a:rPr lang="es-ES" sz="1800" b="0" dirty="0" err="1">
                <a:latin typeface="+mn-lt"/>
              </a:rPr>
              <a:t>information</a:t>
            </a:r>
            <a:r>
              <a:rPr lang="es-ES" sz="1800" b="0" dirty="0">
                <a:latin typeface="+mn-lt"/>
              </a:rPr>
              <a:t> </a:t>
            </a:r>
            <a:r>
              <a:rPr lang="es-ES" sz="1800" b="0" dirty="0" err="1" smtClean="0">
                <a:latin typeface="+mn-lt"/>
              </a:rPr>
              <a:t>about</a:t>
            </a:r>
            <a:r>
              <a:rPr lang="es-ES" sz="1800" b="0" dirty="0">
                <a:latin typeface="+mn-lt"/>
              </a:rPr>
              <a:t> </a:t>
            </a:r>
            <a:r>
              <a:rPr lang="es-ES" sz="1800" b="0" dirty="0" err="1" smtClean="0">
                <a:latin typeface="+mn-lt"/>
              </a:rPr>
              <a:t>the</a:t>
            </a:r>
            <a:r>
              <a:rPr lang="es-ES" sz="1800" b="0" dirty="0" smtClean="0">
                <a:latin typeface="+mn-lt"/>
              </a:rPr>
              <a:t> </a:t>
            </a:r>
            <a:r>
              <a:rPr lang="es-ES" sz="1800" b="0" dirty="0">
                <a:latin typeface="+mn-lt"/>
              </a:rPr>
              <a:t>pulsar </a:t>
            </a:r>
            <a:r>
              <a:rPr lang="es-ES" sz="1800" b="0" dirty="0" err="1">
                <a:latin typeface="+mn-lt"/>
              </a:rPr>
              <a:t>population</a:t>
            </a:r>
            <a:r>
              <a:rPr lang="es-ES" sz="1800" b="0" dirty="0">
                <a:latin typeface="+mn-lt"/>
              </a:rPr>
              <a:t> and </a:t>
            </a:r>
            <a:r>
              <a:rPr lang="es-ES" sz="1800" b="0" dirty="0" err="1" smtClean="0">
                <a:latin typeface="+mn-lt"/>
              </a:rPr>
              <a:t>its</a:t>
            </a:r>
            <a:r>
              <a:rPr lang="es-ES" sz="1800" b="0" dirty="0">
                <a:latin typeface="+mn-lt"/>
              </a:rPr>
              <a:t> </a:t>
            </a:r>
            <a:r>
              <a:rPr lang="es-ES" sz="1800" b="0" dirty="0" err="1" smtClean="0">
                <a:latin typeface="+mn-lt"/>
              </a:rPr>
              <a:t>properties</a:t>
            </a:r>
            <a:r>
              <a:rPr lang="es-ES" sz="1800" b="0" dirty="0">
                <a:latin typeface="+mn-lt"/>
              </a:rPr>
              <a:t>, as </a:t>
            </a:r>
            <a:r>
              <a:rPr lang="es-ES" sz="1800" b="0" dirty="0" err="1">
                <a:latin typeface="+mn-lt"/>
              </a:rPr>
              <a:t>determined</a:t>
            </a:r>
            <a:r>
              <a:rPr lang="es-ES" sz="1800" b="0" dirty="0">
                <a:latin typeface="+mn-lt"/>
              </a:rPr>
              <a:t> </a:t>
            </a:r>
            <a:r>
              <a:rPr lang="es-ES" sz="1800" b="0" dirty="0" smtClean="0">
                <a:latin typeface="+mn-lt"/>
              </a:rPr>
              <a:t>and </a:t>
            </a:r>
            <a:r>
              <a:rPr lang="es-ES" sz="1800" b="0" dirty="0" err="1" smtClean="0">
                <a:latin typeface="+mn-lt"/>
              </a:rPr>
              <a:t>estimated</a:t>
            </a:r>
            <a:r>
              <a:rPr lang="es-ES" sz="1800" b="0" dirty="0" smtClean="0">
                <a:latin typeface="+mn-lt"/>
              </a:rPr>
              <a:t> </a:t>
            </a:r>
            <a:r>
              <a:rPr lang="es-ES" sz="1800" b="0" dirty="0" err="1">
                <a:latin typeface="+mn-lt"/>
              </a:rPr>
              <a:t>from</a:t>
            </a:r>
            <a:r>
              <a:rPr lang="es-ES" sz="1800" b="0" dirty="0">
                <a:latin typeface="+mn-lt"/>
              </a:rPr>
              <a:t> </a:t>
            </a:r>
            <a:r>
              <a:rPr lang="es-ES" sz="1800" b="0" dirty="0" err="1">
                <a:latin typeface="+mn-lt"/>
              </a:rPr>
              <a:t>two</a:t>
            </a:r>
            <a:r>
              <a:rPr lang="es-ES" sz="1800" b="0" dirty="0">
                <a:latin typeface="+mn-lt"/>
              </a:rPr>
              <a:t> of </a:t>
            </a:r>
            <a:r>
              <a:rPr lang="es-ES" sz="1800" b="0" dirty="0" err="1" smtClean="0">
                <a:latin typeface="+mn-lt"/>
              </a:rPr>
              <a:t>the</a:t>
            </a:r>
            <a:r>
              <a:rPr lang="es-ES" sz="1800" b="0" dirty="0">
                <a:latin typeface="+mn-lt"/>
              </a:rPr>
              <a:t> </a:t>
            </a:r>
            <a:r>
              <a:rPr lang="es-ES" sz="1800" b="0" dirty="0" err="1" smtClean="0">
                <a:latin typeface="+mn-lt"/>
              </a:rPr>
              <a:t>primary</a:t>
            </a:r>
            <a:r>
              <a:rPr lang="es-ES" sz="1800" b="0" dirty="0" smtClean="0">
                <a:latin typeface="+mn-lt"/>
              </a:rPr>
              <a:t> </a:t>
            </a:r>
            <a:r>
              <a:rPr lang="es-ES" sz="1800" b="0" dirty="0">
                <a:latin typeface="+mn-lt"/>
              </a:rPr>
              <a:t>observables, P </a:t>
            </a:r>
            <a:r>
              <a:rPr lang="es-ES" sz="1800" b="0" dirty="0" smtClean="0">
                <a:latin typeface="+mn-lt"/>
              </a:rPr>
              <a:t>and </a:t>
            </a:r>
            <a:r>
              <a:rPr lang="es-ES" sz="1800" b="0" dirty="0" err="1" smtClean="0">
                <a:latin typeface="+mn-lt"/>
              </a:rPr>
              <a:t>Pdot</a:t>
            </a:r>
            <a:r>
              <a:rPr lang="es-ES" sz="1800" b="0" dirty="0" smtClean="0">
                <a:latin typeface="+mn-lt"/>
              </a:rPr>
              <a:t>.</a:t>
            </a:r>
          </a:p>
          <a:p>
            <a:pPr algn="l">
              <a:buNone/>
            </a:pPr>
            <a:r>
              <a:rPr lang="es-ES" sz="1800" b="0" dirty="0" err="1" smtClean="0">
                <a:latin typeface="+mn-lt"/>
              </a:rPr>
              <a:t>Using</a:t>
            </a:r>
            <a:r>
              <a:rPr lang="es-ES" sz="1800" b="0" dirty="0" smtClean="0">
                <a:latin typeface="+mn-lt"/>
              </a:rPr>
              <a:t> </a:t>
            </a:r>
            <a:r>
              <a:rPr lang="es-ES" sz="1800" b="0" dirty="0" err="1">
                <a:latin typeface="+mn-lt"/>
              </a:rPr>
              <a:t>those</a:t>
            </a:r>
            <a:r>
              <a:rPr lang="es-ES" sz="1800" b="0" dirty="0">
                <a:latin typeface="+mn-lt"/>
              </a:rPr>
              <a:t> </a:t>
            </a:r>
            <a:r>
              <a:rPr lang="es-ES" sz="1800" b="0" dirty="0" err="1">
                <a:latin typeface="+mn-lt"/>
              </a:rPr>
              <a:t>parameters</a:t>
            </a:r>
            <a:r>
              <a:rPr lang="es-ES" sz="1800" b="0" dirty="0" smtClean="0">
                <a:latin typeface="+mn-lt"/>
              </a:rPr>
              <a:t>, </a:t>
            </a:r>
            <a:r>
              <a:rPr lang="es-ES" sz="1800" b="0" dirty="0" err="1" smtClean="0">
                <a:latin typeface="+mn-lt"/>
              </a:rPr>
              <a:t>one</a:t>
            </a:r>
            <a:r>
              <a:rPr lang="es-ES" sz="1800" b="0" dirty="0" smtClean="0">
                <a:latin typeface="+mn-lt"/>
              </a:rPr>
              <a:t> </a:t>
            </a:r>
            <a:r>
              <a:rPr lang="es-ES" sz="1800" b="0" dirty="0">
                <a:latin typeface="+mn-lt"/>
              </a:rPr>
              <a:t>can </a:t>
            </a:r>
            <a:r>
              <a:rPr lang="es-ES" sz="1800" b="0" dirty="0" err="1">
                <a:latin typeface="+mn-lt"/>
              </a:rPr>
              <a:t>estimate</a:t>
            </a:r>
            <a:r>
              <a:rPr lang="es-ES" sz="1800" b="0" dirty="0">
                <a:latin typeface="+mn-lt"/>
              </a:rPr>
              <a:t> </a:t>
            </a:r>
            <a:r>
              <a:rPr lang="es-ES" sz="1800" b="0" dirty="0" err="1">
                <a:latin typeface="+mn-lt"/>
              </a:rPr>
              <a:t>the</a:t>
            </a:r>
            <a:r>
              <a:rPr lang="es-ES" sz="1800" b="0" dirty="0">
                <a:latin typeface="+mn-lt"/>
              </a:rPr>
              <a:t> </a:t>
            </a:r>
            <a:r>
              <a:rPr lang="es-ES" sz="1800" b="0" dirty="0" smtClean="0">
                <a:latin typeface="+mn-lt"/>
              </a:rPr>
              <a:t>pulsar </a:t>
            </a:r>
            <a:r>
              <a:rPr lang="es-ES" sz="1800" b="0" dirty="0" err="1" smtClean="0">
                <a:latin typeface="+mn-lt"/>
              </a:rPr>
              <a:t>age</a:t>
            </a:r>
            <a:r>
              <a:rPr lang="es-ES" sz="1800" b="0" dirty="0">
                <a:latin typeface="+mn-lt"/>
              </a:rPr>
              <a:t>, </a:t>
            </a:r>
            <a:r>
              <a:rPr lang="es-ES" sz="1800" b="0" dirty="0" err="1">
                <a:latin typeface="+mn-lt"/>
              </a:rPr>
              <a:t>magnetic</a:t>
            </a:r>
            <a:r>
              <a:rPr lang="es-ES" sz="1800" b="0" dirty="0">
                <a:latin typeface="+mn-lt"/>
              </a:rPr>
              <a:t> </a:t>
            </a:r>
            <a:r>
              <a:rPr lang="es-ES" sz="1800" b="0" dirty="0" err="1">
                <a:latin typeface="+mn-lt"/>
              </a:rPr>
              <a:t>field</a:t>
            </a:r>
            <a:r>
              <a:rPr lang="es-ES" sz="1800" b="0" dirty="0">
                <a:latin typeface="+mn-lt"/>
              </a:rPr>
              <a:t> </a:t>
            </a:r>
            <a:r>
              <a:rPr lang="es-ES" sz="1800" b="0" dirty="0" err="1">
                <a:latin typeface="+mn-lt"/>
              </a:rPr>
              <a:t>strength</a:t>
            </a:r>
            <a:r>
              <a:rPr lang="es-ES" sz="1800" b="0" dirty="0">
                <a:latin typeface="+mn-lt"/>
              </a:rPr>
              <a:t> B</a:t>
            </a:r>
            <a:r>
              <a:rPr lang="es-ES" sz="1800" b="0" dirty="0" smtClean="0">
                <a:latin typeface="+mn-lt"/>
              </a:rPr>
              <a:t>, and </a:t>
            </a:r>
            <a:r>
              <a:rPr lang="es-ES" sz="1800" b="0" dirty="0">
                <a:latin typeface="+mn-lt"/>
              </a:rPr>
              <a:t>spin-</a:t>
            </a:r>
            <a:r>
              <a:rPr lang="es-ES" sz="1800" b="0" dirty="0" err="1">
                <a:latin typeface="+mn-lt"/>
              </a:rPr>
              <a:t>down</a:t>
            </a:r>
            <a:r>
              <a:rPr lang="es-ES" sz="1800" b="0" dirty="0">
                <a:latin typeface="+mn-lt"/>
              </a:rPr>
              <a:t> </a:t>
            </a:r>
            <a:r>
              <a:rPr lang="es-ES" sz="1800" b="0" dirty="0" err="1">
                <a:latin typeface="+mn-lt"/>
              </a:rPr>
              <a:t>power</a:t>
            </a:r>
            <a:r>
              <a:rPr lang="es-ES" sz="1800" b="0" dirty="0">
                <a:latin typeface="+mn-lt"/>
              </a:rPr>
              <a:t> </a:t>
            </a:r>
            <a:r>
              <a:rPr lang="es-ES" sz="1800" b="0" dirty="0" err="1">
                <a:latin typeface="+mn-lt"/>
              </a:rPr>
              <a:t>dE</a:t>
            </a:r>
            <a:r>
              <a:rPr lang="es-ES" sz="1800" b="0" dirty="0">
                <a:latin typeface="+mn-lt"/>
              </a:rPr>
              <a:t>/</a:t>
            </a:r>
            <a:r>
              <a:rPr lang="es-ES" sz="1800" b="0" dirty="0" err="1">
                <a:latin typeface="+mn-lt"/>
              </a:rPr>
              <a:t>dt</a:t>
            </a:r>
            <a:r>
              <a:rPr lang="es-ES" sz="1800" b="0" dirty="0">
                <a:latin typeface="+mn-lt"/>
              </a:rPr>
              <a:t>.</a:t>
            </a:r>
            <a:endParaRPr lang="es-ES" sz="1800" dirty="0">
              <a:latin typeface="+mn-lt"/>
            </a:endParaRPr>
          </a:p>
        </p:txBody>
      </p:sp>
      <p:sp>
        <p:nvSpPr>
          <p:cNvPr id="7"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58</a:t>
            </a:fld>
            <a:endParaRPr lang="en-US" sz="1600" dirty="0">
              <a:latin typeface="+mn-lt"/>
            </a:endParaRPr>
          </a:p>
        </p:txBody>
      </p:sp>
    </p:spTree>
    <p:extLst>
      <p:ext uri="{BB962C8B-B14F-4D97-AF65-F5344CB8AC3E}">
        <p14:creationId xmlns:p14="http://schemas.microsoft.com/office/powerpoint/2010/main" val="82049308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ChangeArrowheads="1"/>
          </p:cNvSpPr>
          <p:nvPr>
            <p:ph type="title"/>
          </p:nvPr>
        </p:nvSpPr>
        <p:spPr>
          <a:xfrm>
            <a:off x="1700213" y="763489"/>
            <a:ext cx="6400800" cy="649287"/>
          </a:xfrm>
        </p:spPr>
        <p:txBody>
          <a:bodyPr/>
          <a:lstStyle/>
          <a:p>
            <a:r>
              <a:rPr lang="en-US" dirty="0"/>
              <a:t>Neutron Stars Sources</a:t>
            </a:r>
          </a:p>
        </p:txBody>
      </p:sp>
      <p:sp>
        <p:nvSpPr>
          <p:cNvPr id="1091587" name="Rectangle 3"/>
          <p:cNvSpPr>
            <a:spLocks noGrp="1" noChangeArrowheads="1"/>
          </p:cNvSpPr>
          <p:nvPr>
            <p:ph type="body" sz="half" idx="1"/>
          </p:nvPr>
        </p:nvSpPr>
        <p:spPr>
          <a:xfrm>
            <a:off x="251520" y="1753890"/>
            <a:ext cx="4320480" cy="4843462"/>
          </a:xfrm>
        </p:spPr>
        <p:txBody>
          <a:bodyPr/>
          <a:lstStyle/>
          <a:p>
            <a:pPr>
              <a:lnSpc>
                <a:spcPct val="80000"/>
              </a:lnSpc>
            </a:pPr>
            <a:r>
              <a:rPr lang="en-US" sz="2000" dirty="0"/>
              <a:t>Great interest in detecting radiation: physics of such stars is poorly understood. </a:t>
            </a:r>
          </a:p>
          <a:p>
            <a:pPr>
              <a:lnSpc>
                <a:spcPct val="80000"/>
              </a:lnSpc>
            </a:pPr>
            <a:endParaRPr lang="en-US" sz="2000" dirty="0"/>
          </a:p>
          <a:p>
            <a:pPr lvl="1">
              <a:lnSpc>
                <a:spcPct val="80000"/>
              </a:lnSpc>
            </a:pPr>
            <a:r>
              <a:rPr lang="en-US" sz="2000" dirty="0">
                <a:solidFill>
                  <a:srgbClr val="FF3300"/>
                </a:solidFill>
              </a:rPr>
              <a:t>After </a:t>
            </a:r>
            <a:r>
              <a:rPr lang="en-US" sz="2000" dirty="0" smtClean="0">
                <a:solidFill>
                  <a:srgbClr val="FF3300"/>
                </a:solidFill>
              </a:rPr>
              <a:t>many </a:t>
            </a:r>
            <a:r>
              <a:rPr lang="en-US" sz="2000" dirty="0">
                <a:solidFill>
                  <a:srgbClr val="FF3300"/>
                </a:solidFill>
              </a:rPr>
              <a:t>years we still don’t know what makes pulsars pulse. </a:t>
            </a:r>
          </a:p>
          <a:p>
            <a:pPr lvl="1">
              <a:lnSpc>
                <a:spcPct val="80000"/>
              </a:lnSpc>
            </a:pPr>
            <a:r>
              <a:rPr lang="en-US" sz="2000" dirty="0"/>
              <a:t>Interior properties not understood: equation of state, </a:t>
            </a:r>
            <a:r>
              <a:rPr lang="en-US" sz="2000" dirty="0" err="1"/>
              <a:t>superfluidity</a:t>
            </a:r>
            <a:r>
              <a:rPr lang="en-US" sz="2000" dirty="0" smtClean="0"/>
              <a:t>, superconductivity</a:t>
            </a:r>
            <a:r>
              <a:rPr lang="en-US" sz="2000" dirty="0"/>
              <a:t>, solid core, source of magnetic field. </a:t>
            </a:r>
          </a:p>
          <a:p>
            <a:pPr lvl="1">
              <a:lnSpc>
                <a:spcPct val="80000"/>
              </a:lnSpc>
            </a:pPr>
            <a:r>
              <a:rPr lang="en-US" sz="2000" dirty="0"/>
              <a:t>May not even be neutron stars: could be made of strange matter!</a:t>
            </a:r>
          </a:p>
        </p:txBody>
      </p:sp>
      <p:pic>
        <p:nvPicPr>
          <p:cNvPr id="1091588" name="Picture 4" descr="NStar_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92663" y="1689100"/>
            <a:ext cx="3879850" cy="3975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59</a:t>
            </a:fld>
            <a:endParaRPr lang="en-US" sz="1600" dirty="0">
              <a:latin typeface="+mn-lt"/>
            </a:endParaRPr>
          </a:p>
        </p:txBody>
      </p:sp>
    </p:spTree>
    <p:extLst>
      <p:ext uri="{BB962C8B-B14F-4D97-AF65-F5344CB8AC3E}">
        <p14:creationId xmlns:p14="http://schemas.microsoft.com/office/powerpoint/2010/main" val="3085022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4" name="Rectangle 4"/>
          <p:cNvSpPr>
            <a:spLocks noChangeArrowheads="1"/>
          </p:cNvSpPr>
          <p:nvPr/>
        </p:nvSpPr>
        <p:spPr bwMode="auto">
          <a:xfrm>
            <a:off x="40386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s-ES"/>
          </a:p>
        </p:txBody>
      </p:sp>
      <p:grpSp>
        <p:nvGrpSpPr>
          <p:cNvPr id="465934" name="Group 14"/>
          <p:cNvGrpSpPr>
            <a:grpSpLocks/>
          </p:cNvGrpSpPr>
          <p:nvPr/>
        </p:nvGrpSpPr>
        <p:grpSpPr bwMode="auto">
          <a:xfrm>
            <a:off x="1295400" y="3555394"/>
            <a:ext cx="2362200" cy="2105025"/>
            <a:chOff x="48" y="1632"/>
            <a:chExt cx="2640" cy="2352"/>
          </a:xfrm>
        </p:grpSpPr>
        <p:pic>
          <p:nvPicPr>
            <p:cNvPr id="465926" name="Picture 6" descr="aw4647t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1632"/>
              <a:ext cx="2640" cy="2352"/>
            </a:xfrm>
            <a:prstGeom prst="rect">
              <a:avLst/>
            </a:prstGeom>
            <a:noFill/>
            <a:extLst>
              <a:ext uri="{909E8E84-426E-40dd-AFC4-6F175D3DCCD1}">
                <a14:hiddenFill xmlns:a14="http://schemas.microsoft.com/office/drawing/2010/main">
                  <a:solidFill>
                    <a:srgbClr val="FFFFFF"/>
                  </a:solidFill>
                </a14:hiddenFill>
              </a:ext>
            </a:extLst>
          </p:spPr>
        </p:pic>
        <p:sp>
          <p:nvSpPr>
            <p:cNvPr id="465927" name="WordArt 7"/>
            <p:cNvSpPr>
              <a:spLocks noChangeArrowheads="1" noChangeShapeType="1" noTextEdit="1"/>
            </p:cNvSpPr>
            <p:nvPr/>
          </p:nvSpPr>
          <p:spPr bwMode="auto">
            <a:xfrm rot="-2363076">
              <a:off x="803" y="1776"/>
              <a:ext cx="973" cy="491"/>
            </a:xfrm>
            <a:prstGeom prst="rect">
              <a:avLst/>
            </a:prstGeom>
          </p:spPr>
          <p:txBody>
            <a:bodyPr wrap="none" fromWordArt="1">
              <a:prstTxWarp prst="textPlain">
                <a:avLst>
                  <a:gd name="adj" fmla="val 69310"/>
                </a:avLst>
              </a:prstTxWarp>
            </a:bodyPr>
            <a:lstStyle/>
            <a:p>
              <a:pPr>
                <a:buNone/>
              </a:pPr>
              <a:r>
                <a:rPr lang="es-ES" sz="1000" b="0" i="1" kern="10">
                  <a:ln w="9525">
                    <a:solidFill>
                      <a:srgbClr val="000000"/>
                    </a:solidFill>
                    <a:round/>
                    <a:headEnd/>
                    <a:tailEnd/>
                  </a:ln>
                  <a:solidFill>
                    <a:srgbClr val="FF0000"/>
                  </a:solidFill>
                  <a:effectLst>
                    <a:outerShdw blurRad="63500" dist="38099" dir="2700000" algn="ctr" rotWithShape="0">
                      <a:srgbClr val="000000">
                        <a:alpha val="74998"/>
                      </a:srgbClr>
                    </a:outerShdw>
                  </a:effectLst>
                  <a:latin typeface="Arial"/>
                  <a:ea typeface="Arial Black"/>
                  <a:cs typeface="Arial"/>
                </a:rPr>
                <a:t>Data</a:t>
              </a:r>
            </a:p>
            <a:p>
              <a:pPr>
                <a:buNone/>
              </a:pPr>
              <a:r>
                <a:rPr lang="es-ES" sz="1000" b="0" i="1" kern="10">
                  <a:ln w="9525">
                    <a:solidFill>
                      <a:srgbClr val="000000"/>
                    </a:solidFill>
                    <a:round/>
                    <a:headEnd/>
                    <a:tailEnd/>
                  </a:ln>
                  <a:solidFill>
                    <a:srgbClr val="FF0000"/>
                  </a:solidFill>
                  <a:effectLst>
                    <a:outerShdw blurRad="63500" dist="38099" dir="2700000" algn="ctr" rotWithShape="0">
                      <a:srgbClr val="000000">
                        <a:alpha val="74998"/>
                      </a:srgbClr>
                    </a:outerShdw>
                  </a:effectLst>
                  <a:latin typeface="Arial"/>
                  <a:ea typeface="Arial Black"/>
                  <a:cs typeface="Arial"/>
                </a:rPr>
                <a:t>Analysis</a:t>
              </a:r>
            </a:p>
          </p:txBody>
        </p:sp>
        <p:sp>
          <p:nvSpPr>
            <p:cNvPr id="465928" name="WordArt 8"/>
            <p:cNvSpPr>
              <a:spLocks noChangeArrowheads="1" noChangeShapeType="1" noTextEdit="1"/>
            </p:cNvSpPr>
            <p:nvPr/>
          </p:nvSpPr>
          <p:spPr bwMode="auto">
            <a:xfrm rot="603179">
              <a:off x="816" y="2832"/>
              <a:ext cx="336" cy="24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46727"/>
                </a:avLst>
              </a:prstTxWarp>
            </a:bodyPr>
            <a:lstStyle/>
            <a:p>
              <a:pPr>
                <a:buNone/>
              </a:pPr>
              <a:r>
                <a:rPr lang="es-ES" sz="1000" b="0" kern="10">
                  <a:ln w="9525">
                    <a:solidFill>
                      <a:srgbClr val="000000"/>
                    </a:solidFill>
                    <a:round/>
                    <a:headEnd/>
                    <a:tailEnd/>
                  </a:ln>
                  <a:solidFill>
                    <a:srgbClr val="000000"/>
                  </a:solidFill>
                  <a:latin typeface="Arial"/>
                  <a:ea typeface="Arial"/>
                  <a:cs typeface="Arial"/>
                </a:rPr>
                <a:t>Meat</a:t>
              </a:r>
            </a:p>
            <a:p>
              <a:pPr>
                <a:buNone/>
              </a:pPr>
              <a:r>
                <a:rPr lang="es-ES" sz="1000" b="0" kern="10">
                  <a:ln w="9525">
                    <a:solidFill>
                      <a:srgbClr val="000000"/>
                    </a:solidFill>
                    <a:round/>
                    <a:headEnd/>
                    <a:tailEnd/>
                  </a:ln>
                  <a:solidFill>
                    <a:srgbClr val="000000"/>
                  </a:solidFill>
                  <a:latin typeface="Arial"/>
                  <a:ea typeface="Arial"/>
                  <a:cs typeface="Arial"/>
                </a:rPr>
                <a:t>Dishes</a:t>
              </a:r>
            </a:p>
          </p:txBody>
        </p:sp>
        <p:sp>
          <p:nvSpPr>
            <p:cNvPr id="465929" name="WordArt 9"/>
            <p:cNvSpPr>
              <a:spLocks noChangeArrowheads="1" noChangeShapeType="1" noTextEdit="1"/>
            </p:cNvSpPr>
            <p:nvPr/>
          </p:nvSpPr>
          <p:spPr bwMode="auto">
            <a:xfrm rot="-4776563">
              <a:off x="1095" y="3399"/>
              <a:ext cx="354" cy="14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buNone/>
              </a:pPr>
              <a:r>
                <a:rPr lang="es-ES" b="0" kern="10">
                  <a:ln w="9525">
                    <a:solidFill>
                      <a:schemeClr val="accent2"/>
                    </a:solidFill>
                    <a:round/>
                    <a:headEnd/>
                    <a:tailEnd/>
                  </a:ln>
                  <a:solidFill>
                    <a:schemeClr val="accent2"/>
                  </a:solidFill>
                  <a:latin typeface="Arial"/>
                  <a:ea typeface="Times New Roman"/>
                  <a:cs typeface="Arial"/>
                </a:rPr>
                <a:t>Soups</a:t>
              </a:r>
            </a:p>
          </p:txBody>
        </p:sp>
      </p:grpSp>
      <p:sp>
        <p:nvSpPr>
          <p:cNvPr id="465930" name="Text Box 10"/>
          <p:cNvSpPr txBox="1">
            <a:spLocks noChangeArrowheads="1"/>
          </p:cNvSpPr>
          <p:nvPr/>
        </p:nvSpPr>
        <p:spPr bwMode="auto">
          <a:xfrm>
            <a:off x="3529910" y="805844"/>
            <a:ext cx="45704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None/>
            </a:pPr>
            <a:r>
              <a:rPr lang="en-GB" sz="2800" b="0" dirty="0">
                <a:solidFill>
                  <a:srgbClr val="A50021"/>
                </a:solidFill>
                <a:latin typeface="Arial"/>
                <a:cs typeface="Arial"/>
              </a:rPr>
              <a:t>Why statistical astronomy?</a:t>
            </a:r>
          </a:p>
        </p:txBody>
      </p:sp>
      <p:sp>
        <p:nvSpPr>
          <p:cNvPr id="465931" name="Text Box 11"/>
          <p:cNvSpPr txBox="1">
            <a:spLocks noChangeArrowheads="1"/>
          </p:cNvSpPr>
          <p:nvPr/>
        </p:nvSpPr>
        <p:spPr bwMode="auto">
          <a:xfrm>
            <a:off x="1524000" y="1694844"/>
            <a:ext cx="5805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None/>
            </a:pPr>
            <a:r>
              <a:rPr lang="en-GB" sz="2400" b="0">
                <a:solidFill>
                  <a:srgbClr val="FF0000"/>
                </a:solidFill>
                <a:latin typeface="Arial"/>
                <a:cs typeface="Arial"/>
              </a:rPr>
              <a:t>Data analysis methods are often regarded as simple recipes…</a:t>
            </a:r>
          </a:p>
        </p:txBody>
      </p:sp>
      <p:pic>
        <p:nvPicPr>
          <p:cNvPr id="465932" name="Picture 12" descr="nrc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098194"/>
            <a:ext cx="1417638" cy="2057400"/>
          </a:xfrm>
          <a:prstGeom prst="rect">
            <a:avLst/>
          </a:prstGeom>
          <a:noFill/>
          <a:extLst>
            <a:ext uri="{909E8E84-426E-40dd-AFC4-6F175D3DCCD1}">
              <a14:hiddenFill xmlns:a14="http://schemas.microsoft.com/office/drawing/2010/main">
                <a:solidFill>
                  <a:srgbClr val="FFFFFF"/>
                </a:solidFill>
              </a14:hiddenFill>
            </a:ext>
          </a:extLst>
        </p:spPr>
      </p:pic>
      <p:sp>
        <p:nvSpPr>
          <p:cNvPr id="465933" name="Text Box 13"/>
          <p:cNvSpPr txBox="1">
            <a:spLocks noChangeArrowheads="1"/>
          </p:cNvSpPr>
          <p:nvPr/>
        </p:nvSpPr>
        <p:spPr bwMode="auto">
          <a:xfrm>
            <a:off x="3930095" y="5765194"/>
            <a:ext cx="41857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None/>
            </a:pPr>
            <a:r>
              <a:rPr lang="en-GB" sz="2000" b="0">
                <a:latin typeface="Arial"/>
                <a:cs typeface="Arial"/>
              </a:rPr>
              <a:t>http://www.numerical-recipes.com/</a:t>
            </a:r>
          </a:p>
        </p:txBody>
      </p:sp>
      <p:sp>
        <p:nvSpPr>
          <p:cNvPr id="13" name="Slide Number Placeholder 4"/>
          <p:cNvSpPr txBox="1">
            <a:spLocks/>
          </p:cNvSpPr>
          <p:nvPr/>
        </p:nvSpPr>
        <p:spPr>
          <a:xfrm flipH="1">
            <a:off x="5292080" y="6376243"/>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6</a:t>
            </a:fld>
            <a:endParaRPr lang="en-US" dirty="0">
              <a:latin typeface="+mn-lt"/>
            </a:endParaRPr>
          </a:p>
        </p:txBody>
      </p:sp>
    </p:spTree>
    <p:extLst>
      <p:ext uri="{BB962C8B-B14F-4D97-AF65-F5344CB8AC3E}">
        <p14:creationId xmlns:p14="http://schemas.microsoft.com/office/powerpoint/2010/main" val="29462481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0213" y="835497"/>
            <a:ext cx="6400800" cy="649287"/>
          </a:xfrm>
        </p:spPr>
        <p:txBody>
          <a:bodyPr/>
          <a:lstStyle/>
          <a:p>
            <a:r>
              <a:rPr lang="es-ES" dirty="0" err="1"/>
              <a:t>Neutron</a:t>
            </a:r>
            <a:r>
              <a:rPr lang="es-ES" dirty="0"/>
              <a:t> </a:t>
            </a:r>
            <a:r>
              <a:rPr lang="es-ES" dirty="0" err="1"/>
              <a:t>star</a:t>
            </a:r>
            <a:r>
              <a:rPr lang="es-ES" dirty="0"/>
              <a:t> </a:t>
            </a:r>
            <a:r>
              <a:rPr lang="es-ES" dirty="0" err="1"/>
              <a:t>structure</a:t>
            </a:r>
            <a:endParaRPr lang="es-ES" dirty="0"/>
          </a:p>
        </p:txBody>
      </p:sp>
      <p:pic>
        <p:nvPicPr>
          <p:cNvPr id="7" name="Imagen 6" descr="Screen shot 2017-06-27 at 6.50.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465312"/>
            <a:ext cx="7455387" cy="4844008"/>
          </a:xfrm>
          <a:prstGeom prst="rect">
            <a:avLst/>
          </a:prstGeom>
        </p:spPr>
      </p:pic>
      <p:sp>
        <p:nvSpPr>
          <p:cNvPr id="8"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60</a:t>
            </a:fld>
            <a:endParaRPr lang="en-US" sz="1600" dirty="0">
              <a:latin typeface="+mn-lt"/>
            </a:endParaRPr>
          </a:p>
        </p:txBody>
      </p:sp>
    </p:spTree>
    <p:extLst>
      <p:ext uri="{BB962C8B-B14F-4D97-AF65-F5344CB8AC3E}">
        <p14:creationId xmlns:p14="http://schemas.microsoft.com/office/powerpoint/2010/main" val="33670161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51299" y="836712"/>
            <a:ext cx="5041181" cy="649287"/>
          </a:xfrm>
        </p:spPr>
        <p:txBody>
          <a:bodyPr/>
          <a:lstStyle/>
          <a:p>
            <a:r>
              <a:rPr lang="es-ES" dirty="0" err="1"/>
              <a:t>Regions</a:t>
            </a:r>
            <a:r>
              <a:rPr lang="es-ES" dirty="0"/>
              <a:t> of NS Interior</a:t>
            </a:r>
          </a:p>
        </p:txBody>
      </p:sp>
      <p:sp>
        <p:nvSpPr>
          <p:cNvPr id="3" name="Marcador de texto 2"/>
          <p:cNvSpPr>
            <a:spLocks noGrp="1"/>
          </p:cNvSpPr>
          <p:nvPr>
            <p:ph type="body" sz="half" idx="1"/>
          </p:nvPr>
        </p:nvSpPr>
        <p:spPr>
          <a:xfrm>
            <a:off x="323528" y="1268760"/>
            <a:ext cx="8640960" cy="5400600"/>
          </a:xfrm>
        </p:spPr>
        <p:txBody>
          <a:bodyPr/>
          <a:lstStyle/>
          <a:p>
            <a:pPr marL="0" indent="0">
              <a:buNone/>
            </a:pPr>
            <a:r>
              <a:rPr lang="es-ES" sz="2000" b="1" dirty="0" err="1"/>
              <a:t>Main</a:t>
            </a:r>
            <a:r>
              <a:rPr lang="es-ES" sz="2000" b="1" dirty="0"/>
              <a:t> </a:t>
            </a:r>
            <a:r>
              <a:rPr lang="es-ES" sz="2000" b="1" dirty="0" err="1"/>
              <a:t>Components</a:t>
            </a:r>
            <a:r>
              <a:rPr lang="es-ES" sz="2000" b="1" dirty="0"/>
              <a:t>:</a:t>
            </a:r>
          </a:p>
          <a:p>
            <a:pPr marL="0" indent="0">
              <a:buNone/>
            </a:pPr>
            <a:r>
              <a:rPr lang="es-ES" sz="1800" dirty="0"/>
              <a:t>(1) </a:t>
            </a:r>
            <a:r>
              <a:rPr lang="es-ES" sz="1800" dirty="0" err="1"/>
              <a:t>Crystalline</a:t>
            </a:r>
            <a:r>
              <a:rPr lang="es-ES" sz="1800" dirty="0"/>
              <a:t> </a:t>
            </a:r>
            <a:r>
              <a:rPr lang="es-ES" sz="1800" dirty="0" err="1"/>
              <a:t>solid</a:t>
            </a:r>
            <a:r>
              <a:rPr lang="es-ES" sz="1800" dirty="0"/>
              <a:t> </a:t>
            </a:r>
            <a:r>
              <a:rPr lang="es-ES" sz="1800" dirty="0" err="1"/>
              <a:t>crust</a:t>
            </a:r>
            <a:endParaRPr lang="es-ES" sz="1800" dirty="0"/>
          </a:p>
          <a:p>
            <a:pPr marL="0" indent="0">
              <a:buNone/>
            </a:pPr>
            <a:r>
              <a:rPr lang="es-ES" sz="1800" dirty="0"/>
              <a:t>(2) </a:t>
            </a:r>
            <a:r>
              <a:rPr lang="es-ES" sz="1800" dirty="0" err="1"/>
              <a:t>Neutron</a:t>
            </a:r>
            <a:r>
              <a:rPr lang="es-ES" sz="1800" dirty="0"/>
              <a:t> </a:t>
            </a:r>
            <a:r>
              <a:rPr lang="es-ES" sz="1800" dirty="0" err="1"/>
              <a:t>liquid</a:t>
            </a:r>
            <a:r>
              <a:rPr lang="es-ES" sz="1800" dirty="0"/>
              <a:t> interior</a:t>
            </a:r>
          </a:p>
          <a:p>
            <a:pPr>
              <a:buFontTx/>
              <a:buChar char="-"/>
            </a:pPr>
            <a:r>
              <a:rPr lang="es-ES" sz="1800" dirty="0" err="1" smtClean="0"/>
              <a:t>Boundary</a:t>
            </a:r>
            <a:r>
              <a:rPr lang="es-ES" sz="1800" dirty="0" smtClean="0"/>
              <a:t> </a:t>
            </a:r>
            <a:r>
              <a:rPr lang="es-ES" sz="1800" dirty="0"/>
              <a:t>at </a:t>
            </a:r>
            <a:r>
              <a:rPr lang="es-ES" sz="1800" dirty="0" err="1"/>
              <a:t>ρ</a:t>
            </a:r>
            <a:r>
              <a:rPr lang="es-ES" sz="1800" dirty="0"/>
              <a:t> = </a:t>
            </a:r>
            <a:r>
              <a:rPr lang="es-ES" sz="1800" dirty="0" smtClean="0"/>
              <a:t>2 10</a:t>
            </a:r>
            <a:r>
              <a:rPr lang="es-ES" sz="1800" baseline="30000" dirty="0" smtClean="0"/>
              <a:t>17</a:t>
            </a:r>
            <a:r>
              <a:rPr lang="es-ES" sz="1800" dirty="0" smtClean="0"/>
              <a:t> </a:t>
            </a:r>
            <a:r>
              <a:rPr lang="es-ES" sz="1800" dirty="0"/>
              <a:t>kg/m</a:t>
            </a:r>
            <a:r>
              <a:rPr lang="es-ES" sz="1800" baseline="30000" dirty="0"/>
              <a:t>3</a:t>
            </a:r>
            <a:r>
              <a:rPr lang="es-ES" sz="1800" dirty="0"/>
              <a:t> – </a:t>
            </a:r>
            <a:r>
              <a:rPr lang="es-ES" sz="1800" dirty="0" err="1"/>
              <a:t>density</a:t>
            </a:r>
            <a:r>
              <a:rPr lang="es-ES" sz="1800" dirty="0"/>
              <a:t> of nuclear </a:t>
            </a:r>
            <a:r>
              <a:rPr lang="es-ES" sz="1800" dirty="0" err="1" smtClean="0"/>
              <a:t>matter</a:t>
            </a:r>
            <a:endParaRPr lang="es-ES" sz="1800" dirty="0"/>
          </a:p>
          <a:p>
            <a:pPr marL="0" indent="0">
              <a:buNone/>
            </a:pPr>
            <a:endParaRPr lang="es-ES" sz="1800" dirty="0"/>
          </a:p>
          <a:p>
            <a:pPr marL="0" indent="0">
              <a:buNone/>
            </a:pPr>
            <a:r>
              <a:rPr lang="es-ES" sz="2000" b="1" dirty="0" err="1"/>
              <a:t>Outer</a:t>
            </a:r>
            <a:r>
              <a:rPr lang="es-ES" sz="2000" b="1" dirty="0"/>
              <a:t> </a:t>
            </a:r>
            <a:r>
              <a:rPr lang="es-ES" sz="2000" b="1" dirty="0" err="1"/>
              <a:t>Crust</a:t>
            </a:r>
            <a:r>
              <a:rPr lang="es-ES" sz="2000" b="1" dirty="0"/>
              <a:t>:</a:t>
            </a:r>
          </a:p>
          <a:p>
            <a:pPr marL="685800" lvl="1"/>
            <a:r>
              <a:rPr lang="es-ES" sz="1600" dirty="0" smtClean="0"/>
              <a:t>Solid</a:t>
            </a:r>
            <a:r>
              <a:rPr lang="es-ES" sz="1600" dirty="0"/>
              <a:t>; </a:t>
            </a:r>
            <a:r>
              <a:rPr lang="es-ES" sz="1600" dirty="0" err="1"/>
              <a:t>matter</a:t>
            </a:r>
            <a:r>
              <a:rPr lang="es-ES" sz="1600" dirty="0"/>
              <a:t> similar </a:t>
            </a:r>
            <a:r>
              <a:rPr lang="es-ES" sz="1600" dirty="0" err="1"/>
              <a:t>to</a:t>
            </a:r>
            <a:r>
              <a:rPr lang="es-ES" sz="1600" dirty="0"/>
              <a:t> </a:t>
            </a:r>
            <a:r>
              <a:rPr lang="es-ES" sz="1600" dirty="0" err="1"/>
              <a:t>that</a:t>
            </a:r>
            <a:r>
              <a:rPr lang="es-ES" sz="1600" dirty="0"/>
              <a:t> </a:t>
            </a:r>
            <a:r>
              <a:rPr lang="es-ES" sz="1600" dirty="0" err="1"/>
              <a:t>found</a:t>
            </a:r>
            <a:r>
              <a:rPr lang="es-ES" sz="1600" dirty="0"/>
              <a:t> in </a:t>
            </a:r>
            <a:r>
              <a:rPr lang="es-ES" sz="1600" dirty="0" err="1"/>
              <a:t>white</a:t>
            </a:r>
            <a:r>
              <a:rPr lang="es-ES" sz="1600" dirty="0"/>
              <a:t> </a:t>
            </a:r>
            <a:r>
              <a:rPr lang="es-ES" sz="1600" dirty="0" err="1"/>
              <a:t>dwarfs</a:t>
            </a:r>
            <a:endParaRPr lang="es-ES" sz="1600" dirty="0"/>
          </a:p>
          <a:p>
            <a:pPr marL="685800" lvl="1"/>
            <a:r>
              <a:rPr lang="es-ES" sz="1600" dirty="0" smtClean="0"/>
              <a:t>Heavy </a:t>
            </a:r>
            <a:r>
              <a:rPr lang="es-ES" sz="1600" dirty="0" err="1"/>
              <a:t>nuclei</a:t>
            </a:r>
            <a:r>
              <a:rPr lang="es-ES" sz="1600" dirty="0"/>
              <a:t> (</a:t>
            </a:r>
            <a:r>
              <a:rPr lang="es-ES" sz="1600" dirty="0" err="1"/>
              <a:t>mostly</a:t>
            </a:r>
            <a:r>
              <a:rPr lang="es-ES" sz="1600" dirty="0"/>
              <a:t> Fe) </a:t>
            </a:r>
            <a:r>
              <a:rPr lang="es-ES" sz="1600" dirty="0" err="1"/>
              <a:t>forming</a:t>
            </a:r>
            <a:r>
              <a:rPr lang="es-ES" sz="1600" dirty="0"/>
              <a:t> a Coulomb </a:t>
            </a:r>
            <a:r>
              <a:rPr lang="es-ES" sz="1600" dirty="0" err="1"/>
              <a:t>lattice</a:t>
            </a:r>
            <a:r>
              <a:rPr lang="es-ES" sz="1600" dirty="0"/>
              <a:t> </a:t>
            </a:r>
            <a:r>
              <a:rPr lang="es-ES" sz="1600" dirty="0" err="1"/>
              <a:t>embedded</a:t>
            </a:r>
            <a:r>
              <a:rPr lang="es-ES" sz="1600" dirty="0"/>
              <a:t> in a </a:t>
            </a:r>
            <a:r>
              <a:rPr lang="es-ES" sz="1600" dirty="0" err="1" smtClean="0"/>
              <a:t>relativistic</a:t>
            </a:r>
            <a:r>
              <a:rPr lang="es-ES" sz="1600" dirty="0"/>
              <a:t> </a:t>
            </a:r>
            <a:r>
              <a:rPr lang="es-ES" sz="1600" dirty="0" err="1" smtClean="0"/>
              <a:t>degenerate</a:t>
            </a:r>
            <a:r>
              <a:rPr lang="es-ES" sz="1600" dirty="0" smtClean="0"/>
              <a:t> </a:t>
            </a:r>
            <a:r>
              <a:rPr lang="es-ES" sz="1600" dirty="0"/>
              <a:t>gas of </a:t>
            </a:r>
            <a:r>
              <a:rPr lang="es-ES" sz="1600" dirty="0" err="1" smtClean="0"/>
              <a:t>electrons</a:t>
            </a:r>
            <a:r>
              <a:rPr lang="es-ES" sz="1600" dirty="0" smtClean="0"/>
              <a:t>.</a:t>
            </a:r>
          </a:p>
          <a:p>
            <a:pPr marL="685800" lvl="1"/>
            <a:r>
              <a:rPr lang="es-ES" sz="1600" dirty="0" err="1" smtClean="0"/>
              <a:t>Lattice</a:t>
            </a:r>
            <a:r>
              <a:rPr lang="es-ES" sz="1600" dirty="0" smtClean="0"/>
              <a:t> </a:t>
            </a:r>
            <a:r>
              <a:rPr lang="es-ES" sz="1600" dirty="0" err="1"/>
              <a:t>is</a:t>
            </a:r>
            <a:r>
              <a:rPr lang="es-ES" sz="1600" dirty="0"/>
              <a:t> </a:t>
            </a:r>
            <a:r>
              <a:rPr lang="es-ES" sz="1600" dirty="0" err="1"/>
              <a:t>minimum</a:t>
            </a:r>
            <a:r>
              <a:rPr lang="es-ES" sz="1600" dirty="0"/>
              <a:t> </a:t>
            </a:r>
            <a:r>
              <a:rPr lang="es-ES" sz="1600" dirty="0" err="1"/>
              <a:t>energy</a:t>
            </a:r>
            <a:r>
              <a:rPr lang="es-ES" sz="1600" dirty="0"/>
              <a:t> </a:t>
            </a:r>
            <a:r>
              <a:rPr lang="es-ES" sz="1600" dirty="0" err="1"/>
              <a:t>configuration</a:t>
            </a:r>
            <a:r>
              <a:rPr lang="es-ES" sz="1600" dirty="0"/>
              <a:t> </a:t>
            </a:r>
            <a:r>
              <a:rPr lang="es-ES" sz="1600" dirty="0" err="1"/>
              <a:t>for</a:t>
            </a:r>
            <a:r>
              <a:rPr lang="es-ES" sz="1600" dirty="0"/>
              <a:t> heavy </a:t>
            </a:r>
            <a:r>
              <a:rPr lang="es-ES" sz="1600" dirty="0" err="1"/>
              <a:t>nuclei</a:t>
            </a:r>
            <a:r>
              <a:rPr lang="es-ES" sz="1600" dirty="0" smtClean="0"/>
              <a:t>.</a:t>
            </a:r>
            <a:endParaRPr lang="es-ES" sz="1600" dirty="0"/>
          </a:p>
          <a:p>
            <a:pPr marL="0" indent="0">
              <a:buNone/>
            </a:pPr>
            <a:r>
              <a:rPr lang="es-ES" sz="2000" b="1" dirty="0" err="1"/>
              <a:t>Inner</a:t>
            </a:r>
            <a:r>
              <a:rPr lang="es-ES" sz="2000" b="1" dirty="0"/>
              <a:t> </a:t>
            </a:r>
            <a:r>
              <a:rPr lang="es-ES" sz="2000" b="1" dirty="0" err="1"/>
              <a:t>Crust</a:t>
            </a:r>
            <a:r>
              <a:rPr lang="es-ES" sz="2000" b="1" dirty="0"/>
              <a:t> (1):</a:t>
            </a:r>
          </a:p>
          <a:p>
            <a:pPr lvl="1"/>
            <a:r>
              <a:rPr lang="es-ES" sz="1400" dirty="0" smtClean="0"/>
              <a:t>-</a:t>
            </a:r>
            <a:r>
              <a:rPr lang="es-ES" sz="1600" dirty="0" err="1" smtClean="0"/>
              <a:t>Lattice</a:t>
            </a:r>
            <a:r>
              <a:rPr lang="es-ES" sz="1600" dirty="0" smtClean="0"/>
              <a:t> </a:t>
            </a:r>
            <a:r>
              <a:rPr lang="es-ES" sz="1600" dirty="0"/>
              <a:t>of </a:t>
            </a:r>
            <a:r>
              <a:rPr lang="es-ES" sz="1600" dirty="0" err="1"/>
              <a:t>neutron-rich</a:t>
            </a:r>
            <a:r>
              <a:rPr lang="es-ES" sz="1600" dirty="0"/>
              <a:t> </a:t>
            </a:r>
            <a:r>
              <a:rPr lang="es-ES" sz="1600" dirty="0" err="1"/>
              <a:t>nuclei</a:t>
            </a:r>
            <a:r>
              <a:rPr lang="es-ES" sz="1600" dirty="0"/>
              <a:t> (</a:t>
            </a:r>
            <a:r>
              <a:rPr lang="es-ES" sz="1600" dirty="0" err="1"/>
              <a:t>electrons</a:t>
            </a:r>
            <a:r>
              <a:rPr lang="es-ES" sz="1600" dirty="0"/>
              <a:t> </a:t>
            </a:r>
            <a:r>
              <a:rPr lang="es-ES" sz="1600" dirty="0" err="1"/>
              <a:t>penetrate</a:t>
            </a:r>
            <a:r>
              <a:rPr lang="es-ES" sz="1600" dirty="0"/>
              <a:t> </a:t>
            </a:r>
            <a:r>
              <a:rPr lang="es-ES" sz="1600" dirty="0" err="1"/>
              <a:t>nuclei</a:t>
            </a:r>
            <a:r>
              <a:rPr lang="es-ES" sz="1600" dirty="0"/>
              <a:t> </a:t>
            </a:r>
            <a:r>
              <a:rPr lang="es-ES" sz="1600" dirty="0" err="1"/>
              <a:t>to</a:t>
            </a:r>
            <a:r>
              <a:rPr lang="es-ES" sz="1600" dirty="0"/>
              <a:t> combine </a:t>
            </a:r>
            <a:r>
              <a:rPr lang="es-ES" sz="1600" dirty="0" err="1"/>
              <a:t>with</a:t>
            </a:r>
            <a:r>
              <a:rPr lang="es-ES" sz="1600" dirty="0"/>
              <a:t> </a:t>
            </a:r>
            <a:r>
              <a:rPr lang="es-ES" sz="1600" dirty="0" err="1"/>
              <a:t>protons</a:t>
            </a:r>
            <a:r>
              <a:rPr lang="es-ES" sz="1600" dirty="0"/>
              <a:t> </a:t>
            </a:r>
            <a:r>
              <a:rPr lang="es-ES" sz="1600" dirty="0" smtClean="0"/>
              <a:t>and </a:t>
            </a:r>
            <a:r>
              <a:rPr lang="es-ES" sz="1600" dirty="0" err="1" smtClean="0"/>
              <a:t>form</a:t>
            </a:r>
            <a:r>
              <a:rPr lang="es-ES" sz="1600" dirty="0" smtClean="0"/>
              <a:t> </a:t>
            </a:r>
            <a:r>
              <a:rPr lang="es-ES" sz="1600" dirty="0" err="1"/>
              <a:t>neutrons</a:t>
            </a:r>
            <a:r>
              <a:rPr lang="es-ES" sz="1600" dirty="0"/>
              <a:t>) </a:t>
            </a:r>
            <a:r>
              <a:rPr lang="es-ES" sz="1600" dirty="0" err="1"/>
              <a:t>with</a:t>
            </a:r>
            <a:r>
              <a:rPr lang="es-ES" sz="1600" dirty="0"/>
              <a:t> free </a:t>
            </a:r>
            <a:r>
              <a:rPr lang="es-ES" sz="1600" dirty="0" err="1"/>
              <a:t>degenerate</a:t>
            </a:r>
            <a:r>
              <a:rPr lang="es-ES" sz="1600" dirty="0"/>
              <a:t> </a:t>
            </a:r>
            <a:r>
              <a:rPr lang="es-ES" sz="1600" dirty="0" err="1"/>
              <a:t>neutrons</a:t>
            </a:r>
            <a:r>
              <a:rPr lang="es-ES" sz="1600" dirty="0"/>
              <a:t> and </a:t>
            </a:r>
            <a:r>
              <a:rPr lang="es-ES" sz="1600" dirty="0" err="1"/>
              <a:t>degenerate</a:t>
            </a:r>
            <a:r>
              <a:rPr lang="es-ES" sz="1600" dirty="0"/>
              <a:t> </a:t>
            </a:r>
            <a:r>
              <a:rPr lang="es-ES" sz="1600" dirty="0" err="1"/>
              <a:t>relativistic</a:t>
            </a:r>
            <a:r>
              <a:rPr lang="es-ES" sz="1600" dirty="0"/>
              <a:t> </a:t>
            </a:r>
            <a:r>
              <a:rPr lang="es-ES" sz="1600" dirty="0" err="1"/>
              <a:t>electron</a:t>
            </a:r>
            <a:r>
              <a:rPr lang="es-ES" sz="1600" dirty="0"/>
              <a:t> gas.</a:t>
            </a:r>
          </a:p>
          <a:p>
            <a:pPr lvl="1"/>
            <a:r>
              <a:rPr lang="es-ES" sz="1600" dirty="0" err="1" smtClean="0"/>
              <a:t>For</a:t>
            </a:r>
            <a:r>
              <a:rPr lang="es-ES" sz="1600" dirty="0" smtClean="0"/>
              <a:t> </a:t>
            </a:r>
            <a:r>
              <a:rPr lang="es-ES" sz="1600" dirty="0" err="1"/>
              <a:t>ρ</a:t>
            </a:r>
            <a:r>
              <a:rPr lang="es-ES" sz="1600" dirty="0"/>
              <a:t> &gt; </a:t>
            </a:r>
            <a:r>
              <a:rPr lang="es-ES" sz="1600" dirty="0" smtClean="0"/>
              <a:t>4.3 10</a:t>
            </a:r>
            <a:r>
              <a:rPr lang="es-ES" sz="1600" baseline="30000" dirty="0" smtClean="0"/>
              <a:t>14</a:t>
            </a:r>
            <a:r>
              <a:rPr lang="es-ES" sz="1600" dirty="0" smtClean="0"/>
              <a:t> </a:t>
            </a:r>
            <a:r>
              <a:rPr lang="es-ES" sz="1600" dirty="0"/>
              <a:t>kg/m</a:t>
            </a:r>
            <a:r>
              <a:rPr lang="es-ES" sz="1600" baseline="30000" dirty="0"/>
              <a:t>3</a:t>
            </a:r>
            <a:r>
              <a:rPr lang="es-ES" sz="1600" dirty="0"/>
              <a:t> – </a:t>
            </a:r>
            <a:r>
              <a:rPr lang="es-ES" sz="1600" dirty="0" err="1"/>
              <a:t>the</a:t>
            </a:r>
            <a:r>
              <a:rPr lang="es-ES" sz="1600" dirty="0"/>
              <a:t> </a:t>
            </a:r>
            <a:r>
              <a:rPr lang="es-ES" sz="1600" dirty="0" err="1"/>
              <a:t>neutron</a:t>
            </a:r>
            <a:r>
              <a:rPr lang="es-ES" sz="1600" dirty="0"/>
              <a:t> </a:t>
            </a:r>
            <a:r>
              <a:rPr lang="es-ES" sz="1600" dirty="0" err="1"/>
              <a:t>drip</a:t>
            </a:r>
            <a:r>
              <a:rPr lang="es-ES" sz="1600" dirty="0"/>
              <a:t> </a:t>
            </a:r>
            <a:r>
              <a:rPr lang="es-ES" sz="1600" dirty="0" err="1"/>
              <a:t>point</a:t>
            </a:r>
            <a:r>
              <a:rPr lang="es-ES" sz="1600" dirty="0"/>
              <a:t>, </a:t>
            </a:r>
            <a:r>
              <a:rPr lang="es-ES" sz="1600" dirty="0" err="1"/>
              <a:t>massive</a:t>
            </a:r>
            <a:r>
              <a:rPr lang="es-ES" sz="1600" dirty="0"/>
              <a:t> </a:t>
            </a:r>
            <a:r>
              <a:rPr lang="es-ES" sz="1600" dirty="0" err="1"/>
              <a:t>nuclei</a:t>
            </a:r>
            <a:r>
              <a:rPr lang="es-ES" sz="1600" dirty="0"/>
              <a:t> are </a:t>
            </a:r>
            <a:r>
              <a:rPr lang="es-ES" sz="1600" dirty="0" err="1"/>
              <a:t>unstable</a:t>
            </a:r>
            <a:r>
              <a:rPr lang="es-ES" sz="1600" dirty="0"/>
              <a:t> </a:t>
            </a:r>
            <a:r>
              <a:rPr lang="es-ES" sz="1600" dirty="0" smtClean="0"/>
              <a:t>and </a:t>
            </a:r>
            <a:r>
              <a:rPr lang="es-ES" sz="1600" dirty="0" err="1" smtClean="0"/>
              <a:t>release</a:t>
            </a:r>
            <a:r>
              <a:rPr lang="es-ES" sz="1600" dirty="0" smtClean="0"/>
              <a:t> </a:t>
            </a:r>
            <a:r>
              <a:rPr lang="es-ES" sz="1600" dirty="0" err="1"/>
              <a:t>neutrons</a:t>
            </a:r>
            <a:r>
              <a:rPr lang="es-ES" sz="1600" dirty="0"/>
              <a:t>.</a:t>
            </a:r>
          </a:p>
          <a:p>
            <a:pPr lvl="1"/>
            <a:r>
              <a:rPr lang="es-ES" sz="1600" dirty="0" err="1" smtClean="0"/>
              <a:t>Neutron</a:t>
            </a:r>
            <a:r>
              <a:rPr lang="es-ES" sz="1600" dirty="0" smtClean="0"/>
              <a:t> </a:t>
            </a:r>
            <a:r>
              <a:rPr lang="es-ES" sz="1600" dirty="0"/>
              <a:t>fluid </a:t>
            </a:r>
            <a:r>
              <a:rPr lang="es-ES" sz="1600" dirty="0" err="1"/>
              <a:t>pressure</a:t>
            </a:r>
            <a:r>
              <a:rPr lang="es-ES" sz="1600" dirty="0"/>
              <a:t> </a:t>
            </a:r>
            <a:r>
              <a:rPr lang="es-ES" sz="1600" dirty="0" err="1"/>
              <a:t>increases</a:t>
            </a:r>
            <a:r>
              <a:rPr lang="es-ES" sz="1600" dirty="0"/>
              <a:t> </a:t>
            </a:r>
            <a:r>
              <a:rPr lang="es-ES" sz="1600" dirty="0" err="1"/>
              <a:t>with</a:t>
            </a:r>
            <a:r>
              <a:rPr lang="es-ES" sz="1600" dirty="0"/>
              <a:t> </a:t>
            </a:r>
            <a:r>
              <a:rPr lang="es-ES" sz="1600" dirty="0" err="1"/>
              <a:t>ρ</a:t>
            </a:r>
            <a:endParaRPr lang="es-ES" sz="1600" dirty="0"/>
          </a:p>
        </p:txBody>
      </p:sp>
      <p:sp>
        <p:nvSpPr>
          <p:cNvPr id="5"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61</a:t>
            </a:fld>
            <a:endParaRPr lang="en-US" sz="1600" dirty="0">
              <a:latin typeface="+mn-lt"/>
            </a:endParaRPr>
          </a:p>
        </p:txBody>
      </p:sp>
    </p:spTree>
    <p:extLst>
      <p:ext uri="{BB962C8B-B14F-4D97-AF65-F5344CB8AC3E}">
        <p14:creationId xmlns:p14="http://schemas.microsoft.com/office/powerpoint/2010/main" val="5118760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0213" y="907505"/>
            <a:ext cx="6400800" cy="649287"/>
          </a:xfrm>
        </p:spPr>
        <p:txBody>
          <a:bodyPr/>
          <a:lstStyle/>
          <a:p>
            <a:r>
              <a:rPr lang="es-ES" dirty="0" err="1"/>
              <a:t>Regions</a:t>
            </a:r>
            <a:r>
              <a:rPr lang="es-ES" dirty="0"/>
              <a:t> of NS </a:t>
            </a:r>
            <a:r>
              <a:rPr lang="es-ES" dirty="0" smtClean="0"/>
              <a:t>Interior (</a:t>
            </a:r>
            <a:r>
              <a:rPr lang="es-ES" dirty="0" err="1" smtClean="0"/>
              <a:t>cont</a:t>
            </a:r>
            <a:r>
              <a:rPr lang="es-ES" dirty="0" smtClean="0"/>
              <a:t>)</a:t>
            </a:r>
            <a:endParaRPr lang="es-ES" dirty="0"/>
          </a:p>
        </p:txBody>
      </p:sp>
      <p:sp>
        <p:nvSpPr>
          <p:cNvPr id="3" name="Marcador de texto 2"/>
          <p:cNvSpPr>
            <a:spLocks noGrp="1"/>
          </p:cNvSpPr>
          <p:nvPr>
            <p:ph type="body" sz="half" idx="1"/>
          </p:nvPr>
        </p:nvSpPr>
        <p:spPr>
          <a:xfrm>
            <a:off x="503312" y="1762472"/>
            <a:ext cx="7381056" cy="4114800"/>
          </a:xfrm>
        </p:spPr>
        <p:txBody>
          <a:bodyPr/>
          <a:lstStyle/>
          <a:p>
            <a:pPr marL="0" indent="0">
              <a:buNone/>
            </a:pPr>
            <a:r>
              <a:rPr lang="es-ES" sz="2000" b="1" dirty="0" err="1"/>
              <a:t>Neutron</a:t>
            </a:r>
            <a:r>
              <a:rPr lang="es-ES" sz="2000" b="1" dirty="0"/>
              <a:t> Fluid Interior (2):</a:t>
            </a:r>
          </a:p>
          <a:p>
            <a:pPr lvl="1"/>
            <a:r>
              <a:rPr lang="es-ES" sz="1600" dirty="0" err="1" smtClean="0"/>
              <a:t>For</a:t>
            </a:r>
            <a:r>
              <a:rPr lang="es-ES" sz="1600" dirty="0" smtClean="0"/>
              <a:t> </a:t>
            </a:r>
            <a:r>
              <a:rPr lang="es-ES" sz="1600" dirty="0"/>
              <a:t>1 km &lt; r &lt; 9 km, </a:t>
            </a:r>
            <a:r>
              <a:rPr lang="es-ES" sz="1600" dirty="0" smtClean="0"/>
              <a:t>‘</a:t>
            </a:r>
            <a:r>
              <a:rPr lang="es-ES" sz="1600" dirty="0" err="1" smtClean="0"/>
              <a:t>neutron</a:t>
            </a:r>
            <a:r>
              <a:rPr lang="es-ES" sz="1600" dirty="0" smtClean="0"/>
              <a:t> fluid’ </a:t>
            </a:r>
            <a:r>
              <a:rPr lang="es-ES" sz="1600" dirty="0"/>
              <a:t>– </a:t>
            </a:r>
            <a:r>
              <a:rPr lang="es-ES" sz="1600" dirty="0" err="1"/>
              <a:t>superfluid</a:t>
            </a:r>
            <a:r>
              <a:rPr lang="es-ES" sz="1600" dirty="0"/>
              <a:t> of </a:t>
            </a:r>
            <a:r>
              <a:rPr lang="es-ES" sz="1600" dirty="0" err="1"/>
              <a:t>neutrons</a:t>
            </a:r>
            <a:r>
              <a:rPr lang="es-ES" sz="1600" dirty="0"/>
              <a:t> </a:t>
            </a:r>
            <a:r>
              <a:rPr lang="es-ES" sz="1600" dirty="0" smtClean="0"/>
              <a:t>and </a:t>
            </a:r>
            <a:r>
              <a:rPr lang="es-ES" sz="1600" dirty="0" err="1" smtClean="0"/>
              <a:t>Superconducting</a:t>
            </a:r>
            <a:r>
              <a:rPr lang="es-ES" sz="1600" dirty="0" smtClean="0"/>
              <a:t> </a:t>
            </a:r>
            <a:r>
              <a:rPr lang="es-ES" sz="1600" dirty="0" err="1" smtClean="0"/>
              <a:t>protons</a:t>
            </a:r>
            <a:r>
              <a:rPr lang="es-ES" sz="1600" dirty="0" smtClean="0"/>
              <a:t> </a:t>
            </a:r>
            <a:r>
              <a:rPr lang="es-ES" sz="1600" dirty="0"/>
              <a:t>and </a:t>
            </a:r>
            <a:r>
              <a:rPr lang="es-ES" sz="1600" dirty="0" err="1"/>
              <a:t>electrons</a:t>
            </a:r>
            <a:r>
              <a:rPr lang="es-ES" sz="1600" dirty="0"/>
              <a:t>.</a:t>
            </a:r>
          </a:p>
          <a:p>
            <a:pPr lvl="1"/>
            <a:r>
              <a:rPr lang="es-ES" sz="1600" dirty="0" err="1" smtClean="0"/>
              <a:t>Enables</a:t>
            </a:r>
            <a:r>
              <a:rPr lang="es-ES" sz="1600" dirty="0" smtClean="0"/>
              <a:t> </a:t>
            </a:r>
            <a:r>
              <a:rPr lang="es-ES" sz="1600" dirty="0"/>
              <a:t>B </a:t>
            </a:r>
            <a:r>
              <a:rPr lang="es-ES" sz="1600" dirty="0" err="1"/>
              <a:t>field</a:t>
            </a:r>
            <a:r>
              <a:rPr lang="es-ES" sz="1600" dirty="0"/>
              <a:t> </a:t>
            </a:r>
            <a:r>
              <a:rPr lang="es-ES" sz="1600" dirty="0" err="1"/>
              <a:t>maintenance</a:t>
            </a:r>
            <a:r>
              <a:rPr lang="es-ES" sz="1600" dirty="0"/>
              <a:t>.</a:t>
            </a:r>
          </a:p>
          <a:p>
            <a:pPr lvl="1"/>
            <a:r>
              <a:rPr lang="en-US" sz="1600" dirty="0" smtClean="0"/>
              <a:t>Density </a:t>
            </a:r>
            <a:r>
              <a:rPr lang="en-US" sz="1600" dirty="0"/>
              <a:t>is </a:t>
            </a:r>
            <a:r>
              <a:rPr lang="en-US" sz="1600" dirty="0" smtClean="0"/>
              <a:t>2 10</a:t>
            </a:r>
            <a:r>
              <a:rPr lang="en-US" sz="1600" baseline="30000" dirty="0" smtClean="0"/>
              <a:t>17</a:t>
            </a:r>
            <a:r>
              <a:rPr lang="en-US" sz="1600" dirty="0" smtClean="0"/>
              <a:t> </a:t>
            </a:r>
            <a:r>
              <a:rPr lang="en-US" sz="1600" dirty="0"/>
              <a:t>&lt; </a:t>
            </a:r>
            <a:r>
              <a:rPr lang="en-US" sz="1600" dirty="0" err="1"/>
              <a:t>ρ</a:t>
            </a:r>
            <a:r>
              <a:rPr lang="en-US" sz="1600" dirty="0"/>
              <a:t> &lt;</a:t>
            </a:r>
            <a:r>
              <a:rPr lang="en-US" sz="1600" dirty="0" smtClean="0"/>
              <a:t>1 10</a:t>
            </a:r>
            <a:r>
              <a:rPr lang="en-US" sz="1600" baseline="30000" dirty="0" smtClean="0"/>
              <a:t>18</a:t>
            </a:r>
            <a:r>
              <a:rPr lang="en-US" sz="1600" dirty="0" smtClean="0"/>
              <a:t> </a:t>
            </a:r>
            <a:r>
              <a:rPr lang="en-US" sz="1600" dirty="0"/>
              <a:t>kg/m</a:t>
            </a:r>
            <a:r>
              <a:rPr lang="en-US" sz="1600" baseline="30000" dirty="0"/>
              <a:t>3</a:t>
            </a:r>
            <a:r>
              <a:rPr lang="en-US" sz="1600" dirty="0"/>
              <a:t>.</a:t>
            </a:r>
          </a:p>
          <a:p>
            <a:pPr lvl="1"/>
            <a:r>
              <a:rPr lang="en-US" sz="1600" dirty="0" smtClean="0"/>
              <a:t>Near </a:t>
            </a:r>
            <a:r>
              <a:rPr lang="en-US" sz="1600" dirty="0"/>
              <a:t>inner crust, some neutron fluid can penetrate into inner part of lattice </a:t>
            </a:r>
            <a:r>
              <a:rPr lang="en-US" sz="1600" dirty="0" smtClean="0"/>
              <a:t>and rotate </a:t>
            </a:r>
            <a:r>
              <a:rPr lang="en-US" sz="1600" dirty="0"/>
              <a:t>at a different rate – glitches</a:t>
            </a:r>
            <a:r>
              <a:rPr lang="en-US" sz="1600" dirty="0" smtClean="0"/>
              <a:t>?</a:t>
            </a:r>
          </a:p>
          <a:p>
            <a:pPr lvl="1"/>
            <a:endParaRPr lang="en-US" sz="1600" dirty="0"/>
          </a:p>
          <a:p>
            <a:pPr marL="0" indent="0">
              <a:buNone/>
            </a:pPr>
            <a:r>
              <a:rPr lang="en-US" sz="2000" b="1" dirty="0"/>
              <a:t>Core:</a:t>
            </a:r>
          </a:p>
          <a:p>
            <a:pPr lvl="1"/>
            <a:r>
              <a:rPr lang="en-US" sz="1600" dirty="0" smtClean="0"/>
              <a:t>Extends </a:t>
            </a:r>
            <a:r>
              <a:rPr lang="en-US" sz="1600" dirty="0"/>
              <a:t>out to ~ 1 km and has a density of </a:t>
            </a:r>
            <a:r>
              <a:rPr lang="en-US" sz="1600" dirty="0" smtClean="0"/>
              <a:t>1 10</a:t>
            </a:r>
            <a:r>
              <a:rPr lang="en-US" sz="1600" baseline="30000" dirty="0" smtClean="0"/>
              <a:t>18</a:t>
            </a:r>
            <a:r>
              <a:rPr lang="en-US" sz="1600" dirty="0" smtClean="0"/>
              <a:t> </a:t>
            </a:r>
            <a:r>
              <a:rPr lang="en-US" sz="1600" dirty="0"/>
              <a:t>kg/m</a:t>
            </a:r>
            <a:r>
              <a:rPr lang="en-US" sz="1600" baseline="30000" dirty="0"/>
              <a:t>3</a:t>
            </a:r>
            <a:r>
              <a:rPr lang="en-US" sz="1600" dirty="0"/>
              <a:t>.</a:t>
            </a:r>
          </a:p>
          <a:p>
            <a:pPr lvl="1"/>
            <a:r>
              <a:rPr lang="en-US" sz="1600" dirty="0" smtClean="0"/>
              <a:t>Its </a:t>
            </a:r>
            <a:r>
              <a:rPr lang="en-US" sz="1600" dirty="0"/>
              <a:t>substance is not well known.</a:t>
            </a:r>
          </a:p>
          <a:p>
            <a:pPr lvl="1"/>
            <a:r>
              <a:rPr lang="en-US" sz="1600" dirty="0" smtClean="0"/>
              <a:t>Could </a:t>
            </a:r>
            <a:r>
              <a:rPr lang="en-US" sz="1600" dirty="0"/>
              <a:t>be a neutron solid, quark matter or neutrons squeezed to form a </a:t>
            </a:r>
            <a:r>
              <a:rPr lang="en-US" sz="1600" dirty="0" smtClean="0"/>
              <a:t>pion concentrate</a:t>
            </a:r>
            <a:r>
              <a:rPr lang="en-US" sz="1600" dirty="0"/>
              <a:t>.</a:t>
            </a:r>
            <a:endParaRPr lang="es-ES" sz="1600" dirty="0"/>
          </a:p>
        </p:txBody>
      </p:sp>
      <p:sp>
        <p:nvSpPr>
          <p:cNvPr id="6"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62</a:t>
            </a:fld>
            <a:endParaRPr lang="en-US" sz="1600" dirty="0">
              <a:latin typeface="+mn-lt"/>
            </a:endParaRPr>
          </a:p>
        </p:txBody>
      </p:sp>
    </p:spTree>
    <p:extLst>
      <p:ext uri="{BB962C8B-B14F-4D97-AF65-F5344CB8AC3E}">
        <p14:creationId xmlns:p14="http://schemas.microsoft.com/office/powerpoint/2010/main" val="24573085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0213" y="763489"/>
            <a:ext cx="6400800" cy="649287"/>
          </a:xfrm>
        </p:spPr>
        <p:txBody>
          <a:bodyPr/>
          <a:lstStyle/>
          <a:p>
            <a:r>
              <a:rPr lang="es-ES" dirty="0"/>
              <a:t>Simple </a:t>
            </a:r>
            <a:r>
              <a:rPr lang="es-ES" dirty="0" err="1"/>
              <a:t>view</a:t>
            </a:r>
            <a:r>
              <a:rPr lang="es-ES" dirty="0"/>
              <a:t> of a </a:t>
            </a:r>
            <a:r>
              <a:rPr lang="es-ES" dirty="0" err="1"/>
              <a:t>neutron</a:t>
            </a:r>
            <a:r>
              <a:rPr lang="es-ES" dirty="0"/>
              <a:t> </a:t>
            </a:r>
            <a:r>
              <a:rPr lang="es-ES" dirty="0" err="1"/>
              <a:t>star</a:t>
            </a:r>
            <a:endParaRPr lang="es-ES" dirty="0"/>
          </a:p>
        </p:txBody>
      </p:sp>
      <p:pic>
        <p:nvPicPr>
          <p:cNvPr id="6" name="Imagen 5" descr="Screen shot 2017-06-27 at 7.27.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844824"/>
            <a:ext cx="5118472" cy="3934865"/>
          </a:xfrm>
          <a:prstGeom prst="rect">
            <a:avLst/>
          </a:prstGeom>
        </p:spPr>
      </p:pic>
      <p:sp>
        <p:nvSpPr>
          <p:cNvPr id="7" name="Marcador de contenido 6"/>
          <p:cNvSpPr>
            <a:spLocks noGrp="1"/>
          </p:cNvSpPr>
          <p:nvPr>
            <p:ph sz="half" idx="2"/>
          </p:nvPr>
        </p:nvSpPr>
        <p:spPr>
          <a:xfrm>
            <a:off x="5580112" y="1600200"/>
            <a:ext cx="3182888" cy="4114800"/>
          </a:xfrm>
        </p:spPr>
        <p:txBody>
          <a:bodyPr/>
          <a:lstStyle/>
          <a:p>
            <a:pPr marL="0" indent="0">
              <a:buNone/>
            </a:pPr>
            <a:r>
              <a:rPr lang="en-US" dirty="0"/>
              <a:t>Non-axisymmetric distortions do not exist in perfect fluid stars, but in realistic neutron stars such deformations can be supported either by elastic stresses or by magnetic fields. </a:t>
            </a:r>
            <a:endParaRPr lang="en-US" b="1" dirty="0"/>
          </a:p>
          <a:p>
            <a:endParaRPr lang="es-ES" dirty="0"/>
          </a:p>
        </p:txBody>
      </p:sp>
      <p:sp>
        <p:nvSpPr>
          <p:cNvPr id="8"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63</a:t>
            </a:fld>
            <a:endParaRPr lang="en-US" sz="1600" dirty="0">
              <a:latin typeface="+mn-lt"/>
            </a:endParaRPr>
          </a:p>
        </p:txBody>
      </p:sp>
    </p:spTree>
    <p:extLst>
      <p:ext uri="{BB962C8B-B14F-4D97-AF65-F5344CB8AC3E}">
        <p14:creationId xmlns:p14="http://schemas.microsoft.com/office/powerpoint/2010/main" val="1138101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692696"/>
            <a:ext cx="6400800" cy="649287"/>
          </a:xfrm>
        </p:spPr>
        <p:txBody>
          <a:bodyPr/>
          <a:lstStyle/>
          <a:p>
            <a:r>
              <a:rPr lang="es-ES" dirty="0"/>
              <a:t>Simple </a:t>
            </a:r>
            <a:r>
              <a:rPr lang="es-ES" dirty="0" err="1"/>
              <a:t>view</a:t>
            </a:r>
            <a:r>
              <a:rPr lang="es-ES" dirty="0"/>
              <a:t> of a </a:t>
            </a:r>
            <a:r>
              <a:rPr lang="es-ES" dirty="0" err="1"/>
              <a:t>neutron</a:t>
            </a:r>
            <a:r>
              <a:rPr lang="es-ES" dirty="0"/>
              <a:t> </a:t>
            </a:r>
            <a:r>
              <a:rPr lang="es-ES" dirty="0" err="1"/>
              <a:t>star</a:t>
            </a:r>
            <a:endParaRPr lang="es-ES" dirty="0"/>
          </a:p>
        </p:txBody>
      </p:sp>
      <p:pic>
        <p:nvPicPr>
          <p:cNvPr id="5" name="Imagen 4" descr="Screen shot 2017-06-27 at 7.34.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412776"/>
            <a:ext cx="7126898" cy="4992113"/>
          </a:xfrm>
          <a:prstGeom prst="rect">
            <a:avLst/>
          </a:prstGeom>
        </p:spPr>
      </p:pic>
      <p:sp>
        <p:nvSpPr>
          <p:cNvPr id="6" name="Rectangle 7"/>
          <p:cNvSpPr>
            <a:spLocks noChangeArrowheads="1"/>
          </p:cNvSpPr>
          <p:nvPr/>
        </p:nvSpPr>
        <p:spPr bwMode="auto">
          <a:xfrm>
            <a:off x="720080" y="5972770"/>
            <a:ext cx="457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None/>
              <a:defRPr/>
            </a:pPr>
            <a:r>
              <a:rPr lang="en-US" sz="1600">
                <a:solidFill>
                  <a:schemeClr val="tx1"/>
                </a:solidFill>
                <a:cs typeface="+mn-cs"/>
              </a:rPr>
              <a:t>I</a:t>
            </a:r>
            <a:r>
              <a:rPr lang="en-US" sz="1600" baseline="-25000">
                <a:solidFill>
                  <a:schemeClr val="tx1"/>
                </a:solidFill>
                <a:cs typeface="+mn-cs"/>
              </a:rPr>
              <a:t>jj</a:t>
            </a:r>
            <a:r>
              <a:rPr lang="en-US" sz="1600">
                <a:solidFill>
                  <a:schemeClr val="tx1"/>
                </a:solidFill>
                <a:cs typeface="+mn-cs"/>
              </a:rPr>
              <a:t> are the three principal moments of inertia.</a:t>
            </a:r>
          </a:p>
        </p:txBody>
      </p:sp>
      <p:sp>
        <p:nvSpPr>
          <p:cNvPr id="7"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64</a:t>
            </a:fld>
            <a:endParaRPr lang="en-US" sz="1600" dirty="0">
              <a:latin typeface="+mn-lt"/>
            </a:endParaRPr>
          </a:p>
        </p:txBody>
      </p:sp>
    </p:spTree>
    <p:extLst>
      <p:ext uri="{BB962C8B-B14F-4D97-AF65-F5344CB8AC3E}">
        <p14:creationId xmlns:p14="http://schemas.microsoft.com/office/powerpoint/2010/main" val="21847538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0213" y="763489"/>
            <a:ext cx="6400800" cy="649287"/>
          </a:xfrm>
        </p:spPr>
        <p:txBody>
          <a:bodyPr/>
          <a:lstStyle/>
          <a:p>
            <a:r>
              <a:rPr lang="es-ES" dirty="0" err="1"/>
              <a:t>Rigid</a:t>
            </a:r>
            <a:r>
              <a:rPr lang="es-ES" dirty="0"/>
              <a:t> </a:t>
            </a:r>
            <a:r>
              <a:rPr lang="es-ES" dirty="0" err="1"/>
              <a:t>crust</a:t>
            </a:r>
            <a:r>
              <a:rPr lang="es-ES" dirty="0"/>
              <a:t> </a:t>
            </a:r>
            <a:r>
              <a:rPr lang="es-ES" dirty="0" err="1"/>
              <a:t>epsilon</a:t>
            </a:r>
            <a:r>
              <a:rPr lang="es-ES" dirty="0"/>
              <a:t>?</a:t>
            </a:r>
          </a:p>
        </p:txBody>
      </p:sp>
      <p:pic>
        <p:nvPicPr>
          <p:cNvPr id="5" name="Imagen 4" descr="Screen shot 2017-06-27 at 7.39.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530" y="1535009"/>
            <a:ext cx="7808910" cy="4846319"/>
          </a:xfrm>
          <a:prstGeom prst="rect">
            <a:avLst/>
          </a:prstGeom>
        </p:spPr>
      </p:pic>
      <p:sp>
        <p:nvSpPr>
          <p:cNvPr id="6"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65</a:t>
            </a:fld>
            <a:endParaRPr lang="en-US" sz="1600" dirty="0">
              <a:latin typeface="+mn-lt"/>
            </a:endParaRPr>
          </a:p>
        </p:txBody>
      </p:sp>
    </p:spTree>
    <p:extLst>
      <p:ext uri="{BB962C8B-B14F-4D97-AF65-F5344CB8AC3E}">
        <p14:creationId xmlns:p14="http://schemas.microsoft.com/office/powerpoint/2010/main" val="966474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0213" y="763489"/>
            <a:ext cx="6400800" cy="649287"/>
          </a:xfrm>
        </p:spPr>
        <p:txBody>
          <a:bodyPr/>
          <a:lstStyle/>
          <a:p>
            <a:r>
              <a:rPr lang="es-ES" dirty="0"/>
              <a:t>R-</a:t>
            </a:r>
            <a:r>
              <a:rPr lang="es-ES" dirty="0" err="1"/>
              <a:t>modes</a:t>
            </a:r>
            <a:r>
              <a:rPr lang="es-ES" dirty="0"/>
              <a:t> and </a:t>
            </a:r>
            <a:r>
              <a:rPr lang="es-ES" dirty="0" err="1"/>
              <a:t>other</a:t>
            </a:r>
            <a:r>
              <a:rPr lang="es-ES" dirty="0"/>
              <a:t> </a:t>
            </a:r>
            <a:r>
              <a:rPr lang="es-ES" dirty="0" err="1"/>
              <a:t>exotics</a:t>
            </a:r>
            <a:endParaRPr lang="es-ES" dirty="0"/>
          </a:p>
        </p:txBody>
      </p:sp>
      <p:sp>
        <p:nvSpPr>
          <p:cNvPr id="3" name="Marcador de texto 2"/>
          <p:cNvSpPr>
            <a:spLocks noGrp="1"/>
          </p:cNvSpPr>
          <p:nvPr>
            <p:ph type="body" sz="half" idx="1"/>
          </p:nvPr>
        </p:nvSpPr>
        <p:spPr>
          <a:xfrm>
            <a:off x="539552" y="1600200"/>
            <a:ext cx="7992888" cy="4114800"/>
          </a:xfrm>
        </p:spPr>
        <p:txBody>
          <a:bodyPr/>
          <a:lstStyle/>
          <a:p>
            <a:pPr marL="0" indent="0">
              <a:buNone/>
            </a:pPr>
            <a:r>
              <a:rPr lang="es-ES" dirty="0"/>
              <a:t>In </a:t>
            </a:r>
            <a:r>
              <a:rPr lang="es-ES" dirty="0" err="1"/>
              <a:t>addition</a:t>
            </a:r>
            <a:r>
              <a:rPr lang="es-ES" dirty="0"/>
              <a:t> </a:t>
            </a:r>
            <a:r>
              <a:rPr lang="es-ES" dirty="0" err="1"/>
              <a:t>to</a:t>
            </a:r>
            <a:r>
              <a:rPr lang="es-ES" dirty="0"/>
              <a:t> </a:t>
            </a:r>
            <a:r>
              <a:rPr lang="es-ES" dirty="0" err="1"/>
              <a:t>GWs</a:t>
            </a:r>
            <a:r>
              <a:rPr lang="es-ES" dirty="0"/>
              <a:t> </a:t>
            </a:r>
            <a:r>
              <a:rPr lang="es-ES" dirty="0" err="1"/>
              <a:t>from</a:t>
            </a:r>
            <a:r>
              <a:rPr lang="es-ES" dirty="0"/>
              <a:t> </a:t>
            </a:r>
            <a:r>
              <a:rPr lang="es-ES" dirty="0" err="1"/>
              <a:t>elastic</a:t>
            </a:r>
            <a:r>
              <a:rPr lang="es-ES" dirty="0"/>
              <a:t> </a:t>
            </a:r>
            <a:r>
              <a:rPr lang="es-ES" dirty="0" err="1" smtClean="0"/>
              <a:t>crustal</a:t>
            </a:r>
            <a:r>
              <a:rPr lang="es-ES" dirty="0"/>
              <a:t> </a:t>
            </a:r>
            <a:r>
              <a:rPr lang="es-ES" dirty="0" err="1" smtClean="0"/>
              <a:t>distortions</a:t>
            </a:r>
            <a:r>
              <a:rPr lang="es-ES" dirty="0"/>
              <a:t>, </a:t>
            </a:r>
            <a:r>
              <a:rPr lang="es-ES" dirty="0" err="1"/>
              <a:t>we</a:t>
            </a:r>
            <a:r>
              <a:rPr lang="es-ES" dirty="0"/>
              <a:t> can </a:t>
            </a:r>
            <a:r>
              <a:rPr lang="es-ES" dirty="0" err="1"/>
              <a:t>also</a:t>
            </a:r>
            <a:r>
              <a:rPr lang="es-ES" dirty="0"/>
              <a:t> </a:t>
            </a:r>
            <a:r>
              <a:rPr lang="es-ES" dirty="0" err="1"/>
              <a:t>expect</a:t>
            </a:r>
            <a:r>
              <a:rPr lang="es-ES" dirty="0"/>
              <a:t> </a:t>
            </a:r>
            <a:r>
              <a:rPr lang="es-ES" dirty="0" err="1"/>
              <a:t>them</a:t>
            </a:r>
            <a:r>
              <a:rPr lang="es-ES" dirty="0"/>
              <a:t> </a:t>
            </a:r>
            <a:r>
              <a:rPr lang="es-ES" dirty="0" err="1"/>
              <a:t>from</a:t>
            </a:r>
            <a:r>
              <a:rPr lang="es-ES" dirty="0"/>
              <a:t>:</a:t>
            </a:r>
          </a:p>
          <a:p>
            <a:pPr marL="400050" lvl="1" indent="0">
              <a:buNone/>
            </a:pPr>
            <a:r>
              <a:rPr lang="es-ES" dirty="0"/>
              <a:t>• </a:t>
            </a:r>
            <a:r>
              <a:rPr lang="es-ES" dirty="0" err="1"/>
              <a:t>unstable</a:t>
            </a:r>
            <a:r>
              <a:rPr lang="es-ES" dirty="0"/>
              <a:t> </a:t>
            </a:r>
            <a:r>
              <a:rPr lang="es-ES" dirty="0" err="1"/>
              <a:t>oscillation</a:t>
            </a:r>
            <a:r>
              <a:rPr lang="es-ES" dirty="0"/>
              <a:t> in </a:t>
            </a:r>
            <a:r>
              <a:rPr lang="es-ES" dirty="0" err="1"/>
              <a:t>the</a:t>
            </a:r>
            <a:r>
              <a:rPr lang="es-ES" dirty="0"/>
              <a:t> fluid </a:t>
            </a:r>
            <a:r>
              <a:rPr lang="es-ES" dirty="0" err="1"/>
              <a:t>part</a:t>
            </a:r>
            <a:r>
              <a:rPr lang="es-ES" dirty="0"/>
              <a:t> of </a:t>
            </a:r>
            <a:r>
              <a:rPr lang="es-ES" dirty="0" err="1"/>
              <a:t>the</a:t>
            </a:r>
            <a:r>
              <a:rPr lang="es-ES" dirty="0"/>
              <a:t> </a:t>
            </a:r>
            <a:r>
              <a:rPr lang="es-ES" dirty="0" err="1" smtClean="0"/>
              <a:t>neutron</a:t>
            </a:r>
            <a:r>
              <a:rPr lang="es-ES" dirty="0"/>
              <a:t> </a:t>
            </a:r>
            <a:r>
              <a:rPr lang="es-ES" dirty="0" err="1" smtClean="0"/>
              <a:t>star</a:t>
            </a:r>
            <a:r>
              <a:rPr lang="es-ES" dirty="0" smtClean="0"/>
              <a:t> </a:t>
            </a:r>
            <a:r>
              <a:rPr lang="es-ES" dirty="0"/>
              <a:t>-- </a:t>
            </a:r>
            <a:r>
              <a:rPr lang="es-ES" dirty="0" err="1"/>
              <a:t>Chandrasekhar</a:t>
            </a:r>
            <a:r>
              <a:rPr lang="es-ES" dirty="0"/>
              <a:t>-Friedman-</a:t>
            </a:r>
            <a:r>
              <a:rPr lang="es-ES" dirty="0" err="1"/>
              <a:t>Schutz</a:t>
            </a:r>
            <a:r>
              <a:rPr lang="es-ES" dirty="0"/>
              <a:t> (CFS</a:t>
            </a:r>
            <a:r>
              <a:rPr lang="es-ES" dirty="0" smtClean="0"/>
              <a:t>) </a:t>
            </a:r>
            <a:r>
              <a:rPr lang="es-ES" dirty="0" err="1" smtClean="0"/>
              <a:t>instabilities</a:t>
            </a:r>
            <a:r>
              <a:rPr lang="es-ES" dirty="0" smtClean="0"/>
              <a:t> </a:t>
            </a:r>
            <a:br>
              <a:rPr lang="es-ES" dirty="0" smtClean="0"/>
            </a:br>
            <a:r>
              <a:rPr lang="es-ES" dirty="0" err="1" smtClean="0"/>
              <a:t>e.g</a:t>
            </a:r>
            <a:r>
              <a:rPr lang="es-ES" dirty="0"/>
              <a:t>. </a:t>
            </a:r>
            <a:r>
              <a:rPr lang="es-ES" dirty="0" err="1"/>
              <a:t>through</a:t>
            </a:r>
            <a:r>
              <a:rPr lang="es-ES" dirty="0"/>
              <a:t> r-</a:t>
            </a:r>
            <a:r>
              <a:rPr lang="es-ES" dirty="0" err="1"/>
              <a:t>modes</a:t>
            </a:r>
            <a:endParaRPr lang="es-ES" dirty="0"/>
          </a:p>
          <a:p>
            <a:pPr marL="400050" lvl="1" indent="0">
              <a:buNone/>
            </a:pPr>
            <a:r>
              <a:rPr lang="es-ES" dirty="0"/>
              <a:t>• free </a:t>
            </a:r>
            <a:r>
              <a:rPr lang="es-ES" dirty="0" err="1"/>
              <a:t>precession</a:t>
            </a:r>
            <a:endParaRPr lang="es-ES" dirty="0"/>
          </a:p>
          <a:p>
            <a:pPr marL="400050" lvl="1" indent="0">
              <a:buNone/>
            </a:pPr>
            <a:r>
              <a:rPr lang="es-ES" dirty="0"/>
              <a:t>• </a:t>
            </a:r>
            <a:r>
              <a:rPr lang="es-ES" dirty="0" err="1"/>
              <a:t>magnetic</a:t>
            </a:r>
            <a:r>
              <a:rPr lang="es-ES" dirty="0"/>
              <a:t> </a:t>
            </a:r>
            <a:r>
              <a:rPr lang="es-ES" dirty="0" err="1"/>
              <a:t>stresses</a:t>
            </a:r>
            <a:endParaRPr lang="es-ES" dirty="0"/>
          </a:p>
          <a:p>
            <a:pPr marL="400050" lvl="1" indent="0">
              <a:buNone/>
            </a:pPr>
            <a:r>
              <a:rPr lang="es-ES" dirty="0"/>
              <a:t>• </a:t>
            </a:r>
            <a:r>
              <a:rPr lang="es-ES" dirty="0" err="1"/>
              <a:t>accretion</a:t>
            </a:r>
            <a:r>
              <a:rPr lang="es-ES" dirty="0"/>
              <a:t> </a:t>
            </a:r>
            <a:r>
              <a:rPr lang="es-ES" dirty="0" err="1"/>
              <a:t>induced</a:t>
            </a:r>
            <a:r>
              <a:rPr lang="es-ES" dirty="0"/>
              <a:t> </a:t>
            </a:r>
            <a:r>
              <a:rPr lang="es-ES" dirty="0" err="1"/>
              <a:t>deformation</a:t>
            </a:r>
            <a:endParaRPr lang="es-ES" dirty="0"/>
          </a:p>
          <a:p>
            <a:pPr marL="400050" lvl="1" indent="0">
              <a:buNone/>
            </a:pPr>
            <a:r>
              <a:rPr lang="es-ES" dirty="0"/>
              <a:t>• …</a:t>
            </a:r>
          </a:p>
        </p:txBody>
      </p:sp>
      <p:sp>
        <p:nvSpPr>
          <p:cNvPr id="5"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66</a:t>
            </a:fld>
            <a:endParaRPr lang="en-US" sz="1600" dirty="0">
              <a:latin typeface="+mn-lt"/>
            </a:endParaRPr>
          </a:p>
        </p:txBody>
      </p:sp>
    </p:spTree>
    <p:extLst>
      <p:ext uri="{BB962C8B-B14F-4D97-AF65-F5344CB8AC3E}">
        <p14:creationId xmlns:p14="http://schemas.microsoft.com/office/powerpoint/2010/main" val="32837438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7495" name="Group 7"/>
          <p:cNvGrpSpPr>
            <a:grpSpLocks/>
          </p:cNvGrpSpPr>
          <p:nvPr/>
        </p:nvGrpSpPr>
        <p:grpSpPr bwMode="auto">
          <a:xfrm>
            <a:off x="250800" y="1789163"/>
            <a:ext cx="2112472" cy="2031950"/>
            <a:chOff x="2111" y="2087"/>
            <a:chExt cx="1606" cy="1789"/>
          </a:xfrm>
        </p:grpSpPr>
        <p:pic>
          <p:nvPicPr>
            <p:cNvPr id="10874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 y="2286"/>
              <a:ext cx="1590" cy="1590"/>
            </a:xfrm>
            <a:prstGeom prst="rect">
              <a:avLst/>
            </a:prstGeom>
            <a:noFill/>
            <a:extLst>
              <a:ext uri="{909E8E84-426E-40dd-AFC4-6F175D3DCCD1}">
                <a14:hiddenFill xmlns:a14="http://schemas.microsoft.com/office/drawing/2010/main">
                  <a:solidFill>
                    <a:srgbClr val="FFFFFF"/>
                  </a:solidFill>
                </a14:hiddenFill>
              </a:ext>
            </a:extLst>
          </p:spPr>
        </p:pic>
        <p:sp>
          <p:nvSpPr>
            <p:cNvPr id="1087497" name="Line 9"/>
            <p:cNvSpPr>
              <a:spLocks noChangeShapeType="1"/>
            </p:cNvSpPr>
            <p:nvPr/>
          </p:nvSpPr>
          <p:spPr bwMode="auto">
            <a:xfrm flipV="1">
              <a:off x="2902" y="2166"/>
              <a:ext cx="0" cy="63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p>
          </p:txBody>
        </p:sp>
        <p:sp>
          <p:nvSpPr>
            <p:cNvPr id="1087498" name="AutoShape 10"/>
            <p:cNvSpPr>
              <a:spLocks noChangeArrowheads="1"/>
            </p:cNvSpPr>
            <p:nvPr/>
          </p:nvSpPr>
          <p:spPr bwMode="auto">
            <a:xfrm>
              <a:off x="2677" y="2087"/>
              <a:ext cx="397" cy="322"/>
            </a:xfrm>
            <a:prstGeom prst="curvedRightArrow">
              <a:avLst>
                <a:gd name="adj1" fmla="val 21856"/>
                <a:gd name="adj2" fmla="val 35032"/>
                <a:gd name="adj3" fmla="val 41234"/>
              </a:avLst>
            </a:prstGeom>
            <a:solidFill>
              <a:schemeClr val="accent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p>
          </p:txBody>
        </p:sp>
        <p:sp>
          <p:nvSpPr>
            <p:cNvPr id="1087499" name="Text Box 11"/>
            <p:cNvSpPr txBox="1">
              <a:spLocks noChangeArrowheads="1"/>
            </p:cNvSpPr>
            <p:nvPr/>
          </p:nvSpPr>
          <p:spPr bwMode="auto">
            <a:xfrm>
              <a:off x="2111" y="3574"/>
              <a:ext cx="1563" cy="257"/>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spcBef>
                  <a:spcPct val="0"/>
                </a:spcBef>
                <a:buFontTx/>
                <a:buNone/>
              </a:pPr>
              <a:r>
                <a:rPr lang="en-US" sz="1800" b="1">
                  <a:solidFill>
                    <a:srgbClr val="CC0000"/>
                  </a:solidFill>
                  <a:latin typeface="Helvetica" charset="0"/>
                </a:rPr>
                <a:t>Bumpy Neutron Star</a:t>
              </a:r>
            </a:p>
          </p:txBody>
        </p:sp>
      </p:grpSp>
      <p:sp>
        <p:nvSpPr>
          <p:cNvPr id="1087490" name="Rectangle 2"/>
          <p:cNvSpPr>
            <a:spLocks noGrp="1" noChangeArrowheads="1"/>
          </p:cNvSpPr>
          <p:nvPr>
            <p:ph type="title"/>
          </p:nvPr>
        </p:nvSpPr>
        <p:spPr>
          <a:xfrm>
            <a:off x="467544" y="823935"/>
            <a:ext cx="7704856" cy="804865"/>
          </a:xfrm>
        </p:spPr>
        <p:txBody>
          <a:bodyPr/>
          <a:lstStyle/>
          <a:p>
            <a:r>
              <a:rPr lang="en-US" sz="2800" dirty="0"/>
              <a:t>Emission mechanisms for continuous GW from spinning NS in the LIGO-VIRGO frequency band</a:t>
            </a:r>
            <a:endParaRPr lang="en-GB" sz="2800" dirty="0"/>
          </a:p>
        </p:txBody>
      </p:sp>
      <p:sp>
        <p:nvSpPr>
          <p:cNvPr id="1087491" name="Rectangle 3"/>
          <p:cNvSpPr>
            <a:spLocks noGrp="1" noChangeArrowheads="1"/>
          </p:cNvSpPr>
          <p:nvPr>
            <p:ph type="body" sz="half" idx="1"/>
          </p:nvPr>
        </p:nvSpPr>
        <p:spPr>
          <a:xfrm>
            <a:off x="1892274" y="1665004"/>
            <a:ext cx="4263902" cy="1547972"/>
          </a:xfrm>
        </p:spPr>
        <p:txBody>
          <a:bodyPr/>
          <a:lstStyle/>
          <a:p>
            <a:pPr lvl="1"/>
            <a:r>
              <a:rPr lang="en-US" sz="2000" dirty="0"/>
              <a:t>Non-axisymmetric distortions</a:t>
            </a:r>
          </a:p>
          <a:p>
            <a:pPr lvl="1"/>
            <a:r>
              <a:rPr lang="en-US" sz="2000" dirty="0"/>
              <a:t>Unstable oscillation modes in the fluid part of the star </a:t>
            </a:r>
          </a:p>
          <a:p>
            <a:pPr lvl="1"/>
            <a:r>
              <a:rPr lang="en-US" sz="2000" dirty="0"/>
              <a:t>Free precession</a:t>
            </a:r>
            <a:endParaRPr lang="en-GB" sz="2000" dirty="0"/>
          </a:p>
        </p:txBody>
      </p:sp>
      <p:grpSp>
        <p:nvGrpSpPr>
          <p:cNvPr id="1087492" name="Group 4"/>
          <p:cNvGrpSpPr>
            <a:grpSpLocks/>
          </p:cNvGrpSpPr>
          <p:nvPr/>
        </p:nvGrpSpPr>
        <p:grpSpPr bwMode="auto">
          <a:xfrm>
            <a:off x="2987650" y="3212976"/>
            <a:ext cx="3168526" cy="3152728"/>
            <a:chOff x="-45" y="734"/>
            <a:chExt cx="2344" cy="2407"/>
          </a:xfrm>
        </p:grpSpPr>
        <p:pic>
          <p:nvPicPr>
            <p:cNvPr id="1087493" name="Picture 5" descr="wobbling"/>
            <p:cNvPicPr>
              <a:picLocks noChangeAspect="1" noChangeArrowheads="1"/>
            </p:cNvPicPr>
            <p:nvPr/>
          </p:nvPicPr>
          <p:blipFill>
            <a:blip r:embed="rId4">
              <a:extLst>
                <a:ext uri="{28A0092B-C50C-407E-A947-70E740481C1C}">
                  <a14:useLocalDpi xmlns:a14="http://schemas.microsoft.com/office/drawing/2010/main" val="0"/>
                </a:ext>
              </a:extLst>
            </a:blip>
            <a:srcRect l="22737" b="3302"/>
            <a:stretch>
              <a:fillRect/>
            </a:stretch>
          </p:blipFill>
          <p:spPr bwMode="auto">
            <a:xfrm>
              <a:off x="0" y="734"/>
              <a:ext cx="2299" cy="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pic>
        <p:sp>
          <p:nvSpPr>
            <p:cNvPr id="1087494" name="Text Box 6"/>
            <p:cNvSpPr txBox="1">
              <a:spLocks noChangeArrowheads="1"/>
            </p:cNvSpPr>
            <p:nvPr/>
          </p:nvSpPr>
          <p:spPr bwMode="auto">
            <a:xfrm>
              <a:off x="-45" y="2896"/>
              <a:ext cx="1888" cy="245"/>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spcBef>
                  <a:spcPct val="0"/>
                </a:spcBef>
                <a:buFontTx/>
                <a:buNone/>
              </a:pPr>
              <a:r>
                <a:rPr lang="en-US" sz="1800" b="1">
                  <a:solidFill>
                    <a:srgbClr val="CC0000"/>
                  </a:solidFill>
                  <a:latin typeface="Helvetica" charset="0"/>
                </a:rPr>
                <a:t>Wobbling Neutron Star</a:t>
              </a:r>
            </a:p>
          </p:txBody>
        </p:sp>
      </p:grpSp>
      <p:grpSp>
        <p:nvGrpSpPr>
          <p:cNvPr id="1087500" name="Group 12"/>
          <p:cNvGrpSpPr>
            <a:grpSpLocks/>
          </p:cNvGrpSpPr>
          <p:nvPr/>
        </p:nvGrpSpPr>
        <p:grpSpPr bwMode="auto">
          <a:xfrm>
            <a:off x="6156176" y="1609303"/>
            <a:ext cx="2736154" cy="2107729"/>
            <a:chOff x="3464" y="812"/>
            <a:chExt cx="2427" cy="1941"/>
          </a:xfrm>
        </p:grpSpPr>
        <p:pic>
          <p:nvPicPr>
            <p:cNvPr id="108750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0" y="812"/>
              <a:ext cx="2142" cy="1753"/>
            </a:xfrm>
            <a:prstGeom prst="rect">
              <a:avLst/>
            </a:prstGeom>
            <a:noFill/>
            <a:extLst>
              <a:ext uri="{909E8E84-426E-40dd-AFC4-6F175D3DCCD1}">
                <a14:hiddenFill xmlns:a14="http://schemas.microsoft.com/office/drawing/2010/main">
                  <a:solidFill>
                    <a:srgbClr val="FFFFFF"/>
                  </a:solidFill>
                </a14:hiddenFill>
              </a:ext>
            </a:extLst>
          </p:spPr>
        </p:pic>
        <p:sp>
          <p:nvSpPr>
            <p:cNvPr id="1087502" name="Text Box 14"/>
            <p:cNvSpPr txBox="1">
              <a:spLocks noChangeArrowheads="1"/>
            </p:cNvSpPr>
            <p:nvPr/>
          </p:nvSpPr>
          <p:spPr bwMode="auto">
            <a:xfrm>
              <a:off x="3464" y="2464"/>
              <a:ext cx="2427" cy="289"/>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spcBef>
                  <a:spcPct val="0"/>
                </a:spcBef>
                <a:buFontTx/>
                <a:buNone/>
              </a:pPr>
              <a:r>
                <a:rPr lang="en-US" sz="1800" b="1">
                  <a:solidFill>
                    <a:srgbClr val="CC0000"/>
                  </a:solidFill>
                  <a:latin typeface="Helvetica" charset="0"/>
                </a:rPr>
                <a:t>Low Mass X-Ray Binaries</a:t>
              </a:r>
            </a:p>
          </p:txBody>
        </p:sp>
      </p:grpSp>
      <p:grpSp>
        <p:nvGrpSpPr>
          <p:cNvPr id="1087518" name="Group 30"/>
          <p:cNvGrpSpPr>
            <a:grpSpLocks/>
          </p:cNvGrpSpPr>
          <p:nvPr/>
        </p:nvGrpSpPr>
        <p:grpSpPr bwMode="auto">
          <a:xfrm>
            <a:off x="323528" y="4293096"/>
            <a:ext cx="2398836" cy="1779091"/>
            <a:chOff x="431" y="2568"/>
            <a:chExt cx="1633" cy="1272"/>
          </a:xfrm>
        </p:grpSpPr>
        <p:pic>
          <p:nvPicPr>
            <p:cNvPr id="1087506" name="Picture 18" descr="toroi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 y="2568"/>
              <a:ext cx="948" cy="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87514" name="Text Box 26" descr="20%"/>
            <p:cNvSpPr txBox="1">
              <a:spLocks noChangeArrowheads="1"/>
            </p:cNvSpPr>
            <p:nvPr/>
          </p:nvSpPr>
          <p:spPr bwMode="auto">
            <a:xfrm>
              <a:off x="431" y="3601"/>
              <a:ext cx="1633" cy="239"/>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lgn="l">
                <a:spcBef>
                  <a:spcPct val="0"/>
                </a:spcBef>
                <a:defRPr sz="2400">
                  <a:solidFill>
                    <a:schemeClr val="tx1"/>
                  </a:solidFill>
                  <a:latin typeface="Times New Roman" charset="0"/>
                  <a:ea typeface="ＭＳ Ｐゴシック" charset="0"/>
                </a:defRPr>
              </a:lvl1pPr>
              <a:lvl2pPr algn="l">
                <a:spcBef>
                  <a:spcPct val="0"/>
                </a:spcBef>
                <a:defRPr sz="2400">
                  <a:solidFill>
                    <a:schemeClr val="tx1"/>
                  </a:solidFill>
                  <a:latin typeface="Times New Roman" charset="0"/>
                  <a:ea typeface="ＭＳ Ｐゴシック" charset="0"/>
                </a:defRPr>
              </a:lvl2pPr>
              <a:lvl3pPr algn="l">
                <a:spcBef>
                  <a:spcPct val="0"/>
                </a:spcBef>
                <a:defRPr sz="2400">
                  <a:solidFill>
                    <a:schemeClr val="tx1"/>
                  </a:solidFill>
                  <a:latin typeface="Times New Roman" charset="0"/>
                  <a:ea typeface="ＭＳ Ｐゴシック" charset="0"/>
                </a:defRPr>
              </a:lvl3pPr>
              <a:lvl4pPr algn="l">
                <a:spcBef>
                  <a:spcPct val="0"/>
                </a:spcBef>
                <a:defRPr sz="2400">
                  <a:solidFill>
                    <a:schemeClr val="tx1"/>
                  </a:solidFill>
                  <a:latin typeface="Times New Roman" charset="0"/>
                  <a:ea typeface="ＭＳ Ｐゴシック" charset="0"/>
                </a:defRPr>
              </a:lvl4pPr>
              <a:lvl5pPr algn="l">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buFontTx/>
                <a:buNone/>
              </a:pPr>
              <a:r>
                <a:rPr lang="en-US" sz="1800" b="1">
                  <a:solidFill>
                    <a:srgbClr val="CC0000"/>
                  </a:solidFill>
                  <a:latin typeface="Helvetica" charset="0"/>
                </a:rPr>
                <a:t>Magnetic mountains </a:t>
              </a:r>
              <a:endParaRPr lang="es-ES" sz="1800" b="1">
                <a:solidFill>
                  <a:srgbClr val="CC0000"/>
                </a:solidFill>
                <a:latin typeface="Helvetica" charset="0"/>
              </a:endParaRPr>
            </a:p>
          </p:txBody>
        </p:sp>
      </p:grpSp>
      <p:grpSp>
        <p:nvGrpSpPr>
          <p:cNvPr id="1087519" name="Group 31"/>
          <p:cNvGrpSpPr>
            <a:grpSpLocks/>
          </p:cNvGrpSpPr>
          <p:nvPr/>
        </p:nvGrpSpPr>
        <p:grpSpPr bwMode="auto">
          <a:xfrm>
            <a:off x="6012160" y="3861048"/>
            <a:ext cx="2880320" cy="2294709"/>
            <a:chOff x="3742" y="2432"/>
            <a:chExt cx="2018" cy="1588"/>
          </a:xfrm>
        </p:grpSpPr>
        <p:pic>
          <p:nvPicPr>
            <p:cNvPr id="1087515" name="Picture 27" descr="inerti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127" y="2432"/>
              <a:ext cx="1248" cy="1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87517" name="Rectangle 29"/>
            <p:cNvSpPr>
              <a:spLocks noChangeArrowheads="1"/>
            </p:cNvSpPr>
            <p:nvPr/>
          </p:nvSpPr>
          <p:spPr bwMode="auto">
            <a:xfrm>
              <a:off x="3742" y="3611"/>
              <a:ext cx="2018" cy="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0"/>
                </a:spcBef>
                <a:buFontTx/>
                <a:buNone/>
              </a:pPr>
              <a:r>
                <a:rPr lang="en-US" sz="1800" b="1">
                  <a:solidFill>
                    <a:schemeClr val="hlink"/>
                  </a:solidFill>
                  <a:latin typeface="Helvetica" charset="0"/>
                </a:rPr>
                <a:t>R-modes in accreting stars</a:t>
              </a:r>
            </a:p>
          </p:txBody>
        </p:sp>
      </p:grpSp>
      <p:sp>
        <p:nvSpPr>
          <p:cNvPr id="21"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67</a:t>
            </a:fld>
            <a:endParaRPr lang="en-US" sz="1600" dirty="0">
              <a:latin typeface="+mn-lt"/>
            </a:endParaRPr>
          </a:p>
        </p:txBody>
      </p:sp>
    </p:spTree>
    <p:extLst>
      <p:ext uri="{BB962C8B-B14F-4D97-AF65-F5344CB8AC3E}">
        <p14:creationId xmlns:p14="http://schemas.microsoft.com/office/powerpoint/2010/main" val="34230000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68" name="Text Box 12"/>
          <p:cNvSpPr txBox="1">
            <a:spLocks noChangeArrowheads="1"/>
          </p:cNvSpPr>
          <p:nvPr/>
        </p:nvSpPr>
        <p:spPr bwMode="auto">
          <a:xfrm>
            <a:off x="157163" y="4221088"/>
            <a:ext cx="9063037" cy="128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None/>
              <a:defRPr/>
            </a:pPr>
            <a:r>
              <a:rPr lang="en-US" sz="1800" b="0" dirty="0">
                <a:solidFill>
                  <a:schemeClr val="tx1"/>
                </a:solidFill>
                <a:latin typeface="+mn-lt"/>
                <a:cs typeface="+mn-cs"/>
              </a:rPr>
              <a:t>compact objects (i.e. with </a:t>
            </a:r>
            <a:r>
              <a:rPr lang="en-US" sz="1800" b="0" dirty="0" err="1">
                <a:solidFill>
                  <a:schemeClr val="tx1"/>
                </a:solidFill>
                <a:latin typeface="+mn-lt"/>
                <a:cs typeface="+mn-cs"/>
              </a:rPr>
              <a:t>R</a:t>
            </a:r>
            <a:r>
              <a:rPr lang="en-US" sz="1800" b="0" baseline="-25000" dirty="0" err="1">
                <a:solidFill>
                  <a:schemeClr val="tx1"/>
                </a:solidFill>
                <a:latin typeface="+mn-lt"/>
                <a:cs typeface="+mn-cs"/>
              </a:rPr>
              <a:t>s</a:t>
            </a:r>
            <a:r>
              <a:rPr lang="en-US" sz="1800" b="0" dirty="0">
                <a:solidFill>
                  <a:schemeClr val="tx1"/>
                </a:solidFill>
                <a:latin typeface="+mn-lt"/>
                <a:cs typeface="+mn-cs"/>
              </a:rPr>
              <a:t> ~ R) in rapid rotation (V ~ c), such as spinning neutron stars, can emit enormous GW luminosities even for small </a:t>
            </a:r>
            <a:r>
              <a:rPr lang="en-US" sz="1800" dirty="0">
                <a:latin typeface="Arial"/>
                <a:cs typeface="Arial"/>
                <a:sym typeface="Symbol" charset="0"/>
              </a:rPr>
              <a:t></a:t>
            </a:r>
            <a:r>
              <a:rPr lang="en-US" sz="1800" b="0" dirty="0" smtClean="0">
                <a:solidFill>
                  <a:schemeClr val="tx1"/>
                </a:solidFill>
                <a:latin typeface="+mn-lt"/>
                <a:cs typeface="+mn-cs"/>
              </a:rPr>
              <a:t>. </a:t>
            </a:r>
            <a:endParaRPr lang="en-US" sz="1800" b="0" dirty="0">
              <a:solidFill>
                <a:schemeClr val="tx1"/>
              </a:solidFill>
              <a:latin typeface="+mn-lt"/>
              <a:cs typeface="+mn-cs"/>
            </a:endParaRPr>
          </a:p>
          <a:p>
            <a:pPr algn="l">
              <a:buNone/>
              <a:defRPr/>
            </a:pPr>
            <a:r>
              <a:rPr lang="en-US" sz="1800" b="0" dirty="0">
                <a:solidFill>
                  <a:schemeClr val="tx1"/>
                </a:solidFill>
                <a:latin typeface="+mn-lt"/>
                <a:cs typeface="+mn-cs"/>
              </a:rPr>
              <a:t>However, </a:t>
            </a:r>
            <a:r>
              <a:rPr lang="en-US" sz="1800" b="0" dirty="0" err="1">
                <a:solidFill>
                  <a:schemeClr val="tx1"/>
                </a:solidFill>
                <a:latin typeface="+mn-lt"/>
                <a:cs typeface="+mn-cs"/>
              </a:rPr>
              <a:t>spacetime</a:t>
            </a:r>
            <a:r>
              <a:rPr lang="en-US" sz="1800" b="0" dirty="0">
                <a:solidFill>
                  <a:schemeClr val="tx1"/>
                </a:solidFill>
                <a:latin typeface="+mn-lt"/>
                <a:cs typeface="+mn-cs"/>
              </a:rPr>
              <a:t> is a very </a:t>
            </a:r>
            <a:r>
              <a:rPr lang="ja-JP" altLang="en-US" sz="1800" b="0" dirty="0">
                <a:solidFill>
                  <a:schemeClr val="tx1"/>
                </a:solidFill>
                <a:latin typeface="+mn-lt"/>
                <a:cs typeface="+mn-cs"/>
              </a:rPr>
              <a:t>“</a:t>
            </a:r>
            <a:r>
              <a:rPr lang="en-US" sz="1800" b="0" dirty="0">
                <a:solidFill>
                  <a:schemeClr val="tx1"/>
                </a:solidFill>
                <a:latin typeface="+mn-lt"/>
                <a:cs typeface="+mn-cs"/>
              </a:rPr>
              <a:t>stiff</a:t>
            </a:r>
            <a:r>
              <a:rPr lang="ja-JP" altLang="en-US" sz="1800" b="0" dirty="0">
                <a:solidFill>
                  <a:schemeClr val="tx1"/>
                </a:solidFill>
                <a:latin typeface="+mn-lt"/>
                <a:cs typeface="+mn-cs"/>
              </a:rPr>
              <a:t>”</a:t>
            </a:r>
            <a:r>
              <a:rPr lang="en-US" sz="1800" b="0" dirty="0">
                <a:solidFill>
                  <a:schemeClr val="tx1"/>
                </a:solidFill>
                <a:latin typeface="+mn-lt"/>
                <a:cs typeface="+mn-cs"/>
              </a:rPr>
              <a:t> medium:  large amounts of energy are carried by GWs of small amplitude.</a:t>
            </a:r>
          </a:p>
        </p:txBody>
      </p:sp>
      <p:sp>
        <p:nvSpPr>
          <p:cNvPr id="659458" name="Rectangle 2"/>
          <p:cNvSpPr>
            <a:spLocks noGrp="1" noChangeArrowheads="1"/>
          </p:cNvSpPr>
          <p:nvPr>
            <p:ph type="title"/>
          </p:nvPr>
        </p:nvSpPr>
        <p:spPr>
          <a:xfrm>
            <a:off x="323528" y="836712"/>
            <a:ext cx="8820472" cy="648072"/>
          </a:xfrm>
        </p:spPr>
        <p:txBody>
          <a:bodyPr/>
          <a:lstStyle/>
          <a:p>
            <a:pPr eaLnBrk="1" hangingPunct="1">
              <a:defRPr/>
            </a:pPr>
            <a:r>
              <a:rPr lang="en-US" sz="3200" dirty="0" smtClean="0">
                <a:cs typeface="+mj-cs"/>
              </a:rPr>
              <a:t>Gravitational Waves from Spinning Neutron Stars</a:t>
            </a:r>
          </a:p>
        </p:txBody>
      </p:sp>
      <p:pic>
        <p:nvPicPr>
          <p:cNvPr id="65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2590800"/>
            <a:ext cx="305752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5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517232"/>
            <a:ext cx="8994775"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59462" name="Text Box 6"/>
          <p:cNvSpPr txBox="1">
            <a:spLocks noChangeArrowheads="1"/>
          </p:cNvSpPr>
          <p:nvPr/>
        </p:nvSpPr>
        <p:spPr bwMode="auto">
          <a:xfrm>
            <a:off x="304800" y="1548080"/>
            <a:ext cx="8458200" cy="584776"/>
          </a:xfrm>
          <a:prstGeom prst="rect">
            <a:avLst/>
          </a:pr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buNone/>
              <a:defRPr/>
            </a:pPr>
            <a:r>
              <a:rPr lang="en-US" sz="1600" i="1" dirty="0">
                <a:latin typeface="+mn-lt"/>
                <a:cs typeface="+mn-cs"/>
              </a:rPr>
              <a:t>Review article: </a:t>
            </a:r>
            <a:r>
              <a:rPr lang="en-US" sz="1600" dirty="0">
                <a:latin typeface="+mn-lt"/>
                <a:cs typeface="+mn-cs"/>
              </a:rPr>
              <a:t> </a:t>
            </a:r>
            <a:r>
              <a:rPr lang="en-US" sz="1600" dirty="0" err="1">
                <a:latin typeface="+mn-lt"/>
                <a:cs typeface="+mn-cs"/>
              </a:rPr>
              <a:t>Reinhard</a:t>
            </a:r>
            <a:r>
              <a:rPr lang="en-US" sz="1600" dirty="0">
                <a:latin typeface="+mn-lt"/>
                <a:cs typeface="+mn-cs"/>
              </a:rPr>
              <a:t> Prix for the LIGO Scientific Collaboration</a:t>
            </a:r>
            <a:r>
              <a:rPr lang="en-US" sz="1600" dirty="0" smtClean="0">
                <a:latin typeface="+mn-lt"/>
                <a:cs typeface="+mn-cs"/>
              </a:rPr>
              <a:t>, </a:t>
            </a:r>
            <a:r>
              <a:rPr lang="ja-JP" altLang="en-US" sz="1600" dirty="0" smtClean="0">
                <a:latin typeface="+mn-lt"/>
                <a:cs typeface="+mn-cs"/>
              </a:rPr>
              <a:t>“</a:t>
            </a:r>
            <a:r>
              <a:rPr lang="en-US" sz="1600" dirty="0">
                <a:latin typeface="+mn-lt"/>
                <a:cs typeface="+mn-cs"/>
              </a:rPr>
              <a:t>The Search for Gravitational Waves from Spinning Neutron Stars</a:t>
            </a:r>
            <a:r>
              <a:rPr lang="ja-JP" altLang="en-US" sz="1600" dirty="0">
                <a:latin typeface="+mn-lt"/>
                <a:cs typeface="+mn-cs"/>
              </a:rPr>
              <a:t>”</a:t>
            </a:r>
            <a:r>
              <a:rPr lang="en-US" sz="1600" dirty="0" smtClean="0">
                <a:latin typeface="+mn-lt"/>
                <a:cs typeface="+mn-cs"/>
              </a:rPr>
              <a:t>, Springer </a:t>
            </a:r>
            <a:r>
              <a:rPr lang="en-US" sz="1600" dirty="0">
                <a:latin typeface="+mn-lt"/>
                <a:cs typeface="+mn-cs"/>
              </a:rPr>
              <a:t>Lecture Notes Series.  </a:t>
            </a:r>
            <a:endParaRPr lang="en-US" sz="1600" b="1" dirty="0">
              <a:latin typeface="+mn-lt"/>
              <a:cs typeface="+mn-cs"/>
            </a:endParaRPr>
          </a:p>
        </p:txBody>
      </p:sp>
      <p:sp>
        <p:nvSpPr>
          <p:cNvPr id="659463" name="Text Box 7"/>
          <p:cNvSpPr txBox="1">
            <a:spLocks noChangeArrowheads="1"/>
          </p:cNvSpPr>
          <p:nvPr/>
        </p:nvSpPr>
        <p:spPr bwMode="auto">
          <a:xfrm>
            <a:off x="304801" y="2276872"/>
            <a:ext cx="5419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buNone/>
              <a:defRPr/>
            </a:pPr>
            <a:r>
              <a:rPr lang="en-US" sz="1800" b="0" dirty="0">
                <a:solidFill>
                  <a:schemeClr val="tx1"/>
                </a:solidFill>
                <a:latin typeface="+mn-lt"/>
                <a:cs typeface="+mn-cs"/>
              </a:rPr>
              <a:t>GW energy emission rate  from a spinning neutron star  </a:t>
            </a:r>
          </a:p>
        </p:txBody>
      </p:sp>
      <p:pic>
        <p:nvPicPr>
          <p:cNvPr id="6594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209925"/>
            <a:ext cx="154305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59465" name="Text Box 9"/>
          <p:cNvSpPr txBox="1">
            <a:spLocks noChangeArrowheads="1"/>
          </p:cNvSpPr>
          <p:nvPr/>
        </p:nvSpPr>
        <p:spPr bwMode="auto">
          <a:xfrm>
            <a:off x="2438400" y="3168650"/>
            <a:ext cx="24936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buNone/>
              <a:defRPr/>
            </a:pPr>
            <a:r>
              <a:rPr lang="en-US" sz="1800" b="0" dirty="0">
                <a:solidFill>
                  <a:schemeClr val="tx1"/>
                </a:solidFill>
                <a:latin typeface="+mn-lt"/>
                <a:cs typeface="+mn-cs"/>
              </a:rPr>
              <a:t>Schwarzschild radius</a:t>
            </a:r>
          </a:p>
        </p:txBody>
      </p:sp>
      <p:pic>
        <p:nvPicPr>
          <p:cNvPr id="65946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657600"/>
            <a:ext cx="113347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59467" name="Text Box 11"/>
          <p:cNvSpPr txBox="1">
            <a:spLocks noChangeArrowheads="1"/>
          </p:cNvSpPr>
          <p:nvPr/>
        </p:nvSpPr>
        <p:spPr bwMode="auto">
          <a:xfrm>
            <a:off x="2438400" y="3581400"/>
            <a:ext cx="3657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None/>
              <a:defRPr/>
            </a:pPr>
            <a:r>
              <a:rPr lang="en-US" sz="1800" b="0">
                <a:solidFill>
                  <a:schemeClr val="tx1"/>
                </a:solidFill>
                <a:latin typeface="+mn-lt"/>
                <a:cs typeface="+mn-cs"/>
              </a:rPr>
              <a:t>Rotational velocity at the surface</a:t>
            </a:r>
          </a:p>
        </p:txBody>
      </p:sp>
      <p:sp>
        <p:nvSpPr>
          <p:cNvPr id="659469" name="Text Box 13"/>
          <p:cNvSpPr txBox="1">
            <a:spLocks noChangeArrowheads="1"/>
          </p:cNvSpPr>
          <p:nvPr/>
        </p:nvSpPr>
        <p:spPr bwMode="auto">
          <a:xfrm>
            <a:off x="6353600" y="3633788"/>
            <a:ext cx="8002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None/>
              <a:defRPr/>
            </a:pPr>
            <a:r>
              <a:rPr lang="en-US" sz="1800" b="0">
                <a:solidFill>
                  <a:schemeClr val="tx1"/>
                </a:solidFill>
                <a:latin typeface="+mn-lt"/>
                <a:cs typeface="+mn-cs"/>
              </a:rPr>
              <a:t>10</a:t>
            </a:r>
            <a:r>
              <a:rPr lang="en-US" sz="1800" b="0" baseline="30000">
                <a:solidFill>
                  <a:schemeClr val="tx1"/>
                </a:solidFill>
                <a:latin typeface="+mn-lt"/>
                <a:cs typeface="+mn-cs"/>
              </a:rPr>
              <a:t>52</a:t>
            </a:r>
            <a:r>
              <a:rPr lang="en-US" sz="1800" b="0">
                <a:solidFill>
                  <a:schemeClr val="tx1"/>
                </a:solidFill>
                <a:latin typeface="+mn-lt"/>
                <a:cs typeface="+mn-cs"/>
              </a:rPr>
              <a:t>W</a:t>
            </a:r>
          </a:p>
        </p:txBody>
      </p:sp>
      <p:sp>
        <p:nvSpPr>
          <p:cNvPr id="659470" name="Oval 14"/>
          <p:cNvSpPr>
            <a:spLocks noChangeArrowheads="1"/>
          </p:cNvSpPr>
          <p:nvPr/>
        </p:nvSpPr>
        <p:spPr bwMode="auto">
          <a:xfrm>
            <a:off x="6400800" y="2590800"/>
            <a:ext cx="304800" cy="762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buNone/>
              <a:defRPr/>
            </a:pPr>
            <a:endParaRPr lang="es-ES" sz="1800" b="0">
              <a:solidFill>
                <a:schemeClr val="tx1"/>
              </a:solidFill>
              <a:latin typeface="+mn-lt"/>
              <a:cs typeface="+mn-cs"/>
            </a:endParaRPr>
          </a:p>
        </p:txBody>
      </p:sp>
      <p:sp>
        <p:nvSpPr>
          <p:cNvPr id="659471" name="Line 15"/>
          <p:cNvSpPr>
            <a:spLocks noChangeShapeType="1"/>
          </p:cNvSpPr>
          <p:nvPr/>
        </p:nvSpPr>
        <p:spPr bwMode="auto">
          <a:xfrm flipV="1">
            <a:off x="6553200" y="3352800"/>
            <a:ext cx="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defRPr/>
            </a:pPr>
            <a:endParaRPr lang="es-ES" sz="1800" b="0">
              <a:solidFill>
                <a:schemeClr val="tx1"/>
              </a:solidFill>
              <a:latin typeface="+mn-lt"/>
              <a:cs typeface="+mn-cs"/>
            </a:endParaRPr>
          </a:p>
        </p:txBody>
      </p:sp>
      <p:sp>
        <p:nvSpPr>
          <p:cNvPr id="15"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68</a:t>
            </a:fld>
            <a:endParaRPr lang="en-US" sz="1600" dirty="0">
              <a:latin typeface="+mn-lt"/>
            </a:endParaRPr>
          </a:p>
        </p:txBody>
      </p:sp>
    </p:spTree>
    <p:extLst>
      <p:ext uri="{BB962C8B-B14F-4D97-AF65-F5344CB8AC3E}">
        <p14:creationId xmlns:p14="http://schemas.microsoft.com/office/powerpoint/2010/main" val="41772804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Screen shot 2017-06-27 at 7.58.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275520"/>
            <a:ext cx="7225362" cy="5105808"/>
          </a:xfrm>
          <a:prstGeom prst="rect">
            <a:avLst/>
          </a:prstGeom>
        </p:spPr>
      </p:pic>
      <p:sp>
        <p:nvSpPr>
          <p:cNvPr id="2" name="Título 1"/>
          <p:cNvSpPr>
            <a:spLocks noGrp="1"/>
          </p:cNvSpPr>
          <p:nvPr>
            <p:ph type="title"/>
          </p:nvPr>
        </p:nvSpPr>
        <p:spPr>
          <a:xfrm>
            <a:off x="611560" y="692696"/>
            <a:ext cx="8280920" cy="649287"/>
          </a:xfrm>
        </p:spPr>
        <p:txBody>
          <a:bodyPr/>
          <a:lstStyle/>
          <a:p>
            <a:r>
              <a:rPr lang="es-ES" dirty="0" err="1"/>
              <a:t>Continuous</a:t>
            </a:r>
            <a:r>
              <a:rPr lang="es-ES" dirty="0"/>
              <a:t> </a:t>
            </a:r>
            <a:r>
              <a:rPr lang="es-ES" dirty="0" err="1"/>
              <a:t>GWs</a:t>
            </a:r>
            <a:r>
              <a:rPr lang="es-ES" dirty="0"/>
              <a:t> </a:t>
            </a:r>
            <a:r>
              <a:rPr lang="es-ES" dirty="0" err="1"/>
              <a:t>from</a:t>
            </a:r>
            <a:r>
              <a:rPr lang="es-ES" dirty="0"/>
              <a:t> Spinning Compact </a:t>
            </a:r>
            <a:r>
              <a:rPr lang="es-ES" dirty="0" err="1"/>
              <a:t>Objects</a:t>
            </a:r>
            <a:endParaRPr lang="es-ES" dirty="0"/>
          </a:p>
        </p:txBody>
      </p:sp>
      <p:sp>
        <p:nvSpPr>
          <p:cNvPr id="7"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69</a:t>
            </a:fld>
            <a:endParaRPr lang="en-US" sz="1600" dirty="0">
              <a:latin typeface="+mn-lt"/>
            </a:endParaRPr>
          </a:p>
        </p:txBody>
      </p:sp>
    </p:spTree>
    <p:extLst>
      <p:ext uri="{BB962C8B-B14F-4D97-AF65-F5344CB8AC3E}">
        <p14:creationId xmlns:p14="http://schemas.microsoft.com/office/powerpoint/2010/main" val="1043797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32" name="Rectangle 16"/>
          <p:cNvSpPr>
            <a:spLocks noChangeArrowheads="1"/>
          </p:cNvSpPr>
          <p:nvPr/>
        </p:nvSpPr>
        <p:spPr bwMode="auto">
          <a:xfrm>
            <a:off x="152400" y="2608238"/>
            <a:ext cx="4191000" cy="3200400"/>
          </a:xfrm>
          <a:prstGeom prst="rect">
            <a:avLst/>
          </a:prstGeom>
          <a:solidFill>
            <a:srgbClr val="DDDDDD"/>
          </a:soli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None/>
            </a:pPr>
            <a:endParaRPr lang="es-ES" b="0">
              <a:latin typeface="Arial"/>
              <a:cs typeface="Arial"/>
            </a:endParaRPr>
          </a:p>
        </p:txBody>
      </p:sp>
      <p:sp>
        <p:nvSpPr>
          <p:cNvPr id="444420" name="Rectangle 4"/>
          <p:cNvSpPr>
            <a:spLocks noChangeArrowheads="1"/>
          </p:cNvSpPr>
          <p:nvPr/>
        </p:nvSpPr>
        <p:spPr bwMode="auto">
          <a:xfrm>
            <a:off x="40386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s-ES"/>
          </a:p>
        </p:txBody>
      </p:sp>
      <p:sp>
        <p:nvSpPr>
          <p:cNvPr id="444427" name="Text Box 11"/>
          <p:cNvSpPr txBox="1">
            <a:spLocks noChangeArrowheads="1"/>
          </p:cNvSpPr>
          <p:nvPr/>
        </p:nvSpPr>
        <p:spPr bwMode="auto">
          <a:xfrm>
            <a:off x="3370053" y="620688"/>
            <a:ext cx="44549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None/>
            </a:pPr>
            <a:r>
              <a:rPr lang="en-GB" b="0" dirty="0">
                <a:solidFill>
                  <a:srgbClr val="A50021"/>
                </a:solidFill>
                <a:latin typeface="Arial"/>
                <a:cs typeface="Arial"/>
              </a:rPr>
              <a:t>Why statistical astronomy?</a:t>
            </a:r>
          </a:p>
        </p:txBody>
      </p:sp>
      <p:sp>
        <p:nvSpPr>
          <p:cNvPr id="444429" name="Text Box 13"/>
          <p:cNvSpPr txBox="1">
            <a:spLocks noChangeArrowheads="1"/>
          </p:cNvSpPr>
          <p:nvPr/>
        </p:nvSpPr>
        <p:spPr bwMode="auto">
          <a:xfrm>
            <a:off x="4800600" y="2379638"/>
            <a:ext cx="3886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None/>
            </a:pPr>
            <a:r>
              <a:rPr lang="en-GB" sz="2000" b="0">
                <a:solidFill>
                  <a:srgbClr val="FF0000"/>
                </a:solidFill>
                <a:latin typeface="Arial"/>
                <a:cs typeface="Arial"/>
              </a:rPr>
              <a:t>…but in analysis as in life, sometimes the recipes don</a:t>
            </a:r>
            <a:r>
              <a:rPr lang="ja-JP" altLang="en-GB" sz="2000" b="0">
                <a:solidFill>
                  <a:srgbClr val="FF0000"/>
                </a:solidFill>
                <a:latin typeface="Arial"/>
                <a:cs typeface="Arial"/>
              </a:rPr>
              <a:t>’</a:t>
            </a:r>
            <a:r>
              <a:rPr lang="en-GB" sz="2000" b="0">
                <a:solidFill>
                  <a:srgbClr val="FF0000"/>
                </a:solidFill>
                <a:latin typeface="Arial"/>
                <a:cs typeface="Arial"/>
              </a:rPr>
              <a:t>t work as you expect.</a:t>
            </a:r>
          </a:p>
        </p:txBody>
      </p:sp>
      <p:sp>
        <p:nvSpPr>
          <p:cNvPr id="444430" name="Text Box 14"/>
          <p:cNvSpPr txBox="1">
            <a:spLocks noChangeArrowheads="1"/>
          </p:cNvSpPr>
          <p:nvPr/>
        </p:nvSpPr>
        <p:spPr bwMode="auto">
          <a:xfrm>
            <a:off x="457200" y="2684438"/>
            <a:ext cx="2980303" cy="300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342900" indent="-342900" algn="l">
              <a:lnSpc>
                <a:spcPct val="125000"/>
              </a:lnSpc>
              <a:buClr>
                <a:srgbClr val="FF0000"/>
              </a:buClr>
            </a:pPr>
            <a:r>
              <a:rPr lang="en-GB" sz="2000" b="0" dirty="0">
                <a:solidFill>
                  <a:srgbClr val="FFFF00"/>
                </a:solidFill>
                <a:latin typeface="Arial"/>
                <a:cs typeface="Arial"/>
              </a:rPr>
              <a:t> </a:t>
            </a:r>
            <a:r>
              <a:rPr lang="en-GB" sz="1800" b="0" dirty="0" smtClean="0">
                <a:solidFill>
                  <a:schemeClr val="tx2"/>
                </a:solidFill>
                <a:latin typeface="Arial"/>
                <a:cs typeface="Arial"/>
              </a:rPr>
              <a:t>Low </a:t>
            </a:r>
            <a:r>
              <a:rPr lang="en-GB" sz="1800" b="0" dirty="0">
                <a:solidFill>
                  <a:schemeClr val="tx2"/>
                </a:solidFill>
                <a:latin typeface="Arial"/>
                <a:cs typeface="Arial"/>
              </a:rPr>
              <a:t>number counts</a:t>
            </a:r>
          </a:p>
          <a:p>
            <a:pPr marL="285750" indent="-285750" algn="l">
              <a:lnSpc>
                <a:spcPct val="125000"/>
              </a:lnSpc>
              <a:buClr>
                <a:srgbClr val="FF0000"/>
              </a:buClr>
            </a:pPr>
            <a:r>
              <a:rPr lang="en-GB" sz="1800" b="0" dirty="0">
                <a:solidFill>
                  <a:schemeClr val="tx2"/>
                </a:solidFill>
                <a:latin typeface="Arial"/>
                <a:cs typeface="Arial"/>
              </a:rPr>
              <a:t>  Distant sources</a:t>
            </a:r>
          </a:p>
          <a:p>
            <a:pPr marL="285750" indent="-285750" algn="l">
              <a:lnSpc>
                <a:spcPct val="125000"/>
              </a:lnSpc>
              <a:buClr>
                <a:srgbClr val="FF0000"/>
              </a:buClr>
            </a:pPr>
            <a:r>
              <a:rPr lang="en-GB" sz="1800" b="0" dirty="0">
                <a:solidFill>
                  <a:schemeClr val="tx2"/>
                </a:solidFill>
                <a:latin typeface="Arial"/>
                <a:cs typeface="Arial"/>
              </a:rPr>
              <a:t>  Correlated </a:t>
            </a:r>
            <a:r>
              <a:rPr lang="ja-JP" altLang="en-GB" sz="1800" b="0" dirty="0">
                <a:solidFill>
                  <a:schemeClr val="tx2"/>
                </a:solidFill>
                <a:latin typeface="Arial"/>
                <a:cs typeface="Arial"/>
              </a:rPr>
              <a:t>‘</a:t>
            </a:r>
            <a:r>
              <a:rPr lang="en-GB" sz="1800" b="0" dirty="0">
                <a:solidFill>
                  <a:schemeClr val="tx2"/>
                </a:solidFill>
                <a:latin typeface="Arial"/>
                <a:cs typeface="Arial"/>
              </a:rPr>
              <a:t>residuals</a:t>
            </a:r>
            <a:r>
              <a:rPr lang="ja-JP" altLang="en-GB" sz="1800" b="0" dirty="0">
                <a:solidFill>
                  <a:schemeClr val="tx2"/>
                </a:solidFill>
                <a:latin typeface="Arial"/>
                <a:cs typeface="Arial"/>
              </a:rPr>
              <a:t>’</a:t>
            </a:r>
            <a:endParaRPr lang="en-GB" sz="1800" b="0" dirty="0">
              <a:solidFill>
                <a:schemeClr val="tx2"/>
              </a:solidFill>
              <a:latin typeface="Arial"/>
              <a:cs typeface="Arial"/>
            </a:endParaRPr>
          </a:p>
          <a:p>
            <a:pPr marL="285750" indent="-285750" algn="l">
              <a:lnSpc>
                <a:spcPct val="125000"/>
              </a:lnSpc>
              <a:buClr>
                <a:srgbClr val="FF0000"/>
              </a:buClr>
            </a:pPr>
            <a:r>
              <a:rPr lang="en-GB" sz="1800" b="0" dirty="0">
                <a:solidFill>
                  <a:schemeClr val="tx2"/>
                </a:solidFill>
                <a:latin typeface="Arial"/>
                <a:cs typeface="Arial"/>
              </a:rPr>
              <a:t>  Incorrect assumptions</a:t>
            </a:r>
          </a:p>
          <a:p>
            <a:pPr algn="l">
              <a:lnSpc>
                <a:spcPct val="125000"/>
              </a:lnSpc>
              <a:buClr>
                <a:srgbClr val="FF0000"/>
              </a:buClr>
              <a:buNone/>
            </a:pPr>
            <a:endParaRPr lang="en-GB" sz="2000" b="0" dirty="0">
              <a:solidFill>
                <a:srgbClr val="FFFF00"/>
              </a:solidFill>
              <a:latin typeface="Arial"/>
              <a:cs typeface="Arial"/>
            </a:endParaRPr>
          </a:p>
          <a:p>
            <a:pPr algn="l">
              <a:lnSpc>
                <a:spcPct val="125000"/>
              </a:lnSpc>
              <a:buClr>
                <a:srgbClr val="FF0000"/>
              </a:buClr>
              <a:buNone/>
            </a:pPr>
            <a:r>
              <a:rPr lang="en-GB" sz="2000" b="0" dirty="0" smtClean="0">
                <a:solidFill>
                  <a:srgbClr val="000066"/>
                </a:solidFill>
                <a:effectLst>
                  <a:outerShdw blurRad="38100" dist="38100" dir="2700000" algn="tl">
                    <a:srgbClr val="DDDDDD"/>
                  </a:outerShdw>
                </a:effectLst>
                <a:latin typeface="Arial"/>
                <a:cs typeface="Arial"/>
              </a:rPr>
              <a:t>Systematic </a:t>
            </a:r>
            <a:r>
              <a:rPr lang="en-GB" sz="2000" b="0" dirty="0">
                <a:solidFill>
                  <a:srgbClr val="000066"/>
                </a:solidFill>
                <a:effectLst>
                  <a:outerShdw blurRad="38100" dist="38100" dir="2700000" algn="tl">
                    <a:srgbClr val="DDDDDD"/>
                  </a:outerShdw>
                </a:effectLst>
                <a:latin typeface="Arial"/>
                <a:cs typeface="Arial"/>
              </a:rPr>
              <a:t>errors and/or</a:t>
            </a:r>
          </a:p>
          <a:p>
            <a:pPr algn="l">
              <a:lnSpc>
                <a:spcPct val="125000"/>
              </a:lnSpc>
              <a:buClr>
                <a:srgbClr val="FF0000"/>
              </a:buClr>
              <a:buNone/>
            </a:pPr>
            <a:r>
              <a:rPr lang="en-GB" sz="2000" b="0" dirty="0">
                <a:solidFill>
                  <a:srgbClr val="000066"/>
                </a:solidFill>
                <a:effectLst>
                  <a:outerShdw blurRad="38100" dist="38100" dir="2700000" algn="tl">
                    <a:srgbClr val="DDDDDD"/>
                  </a:outerShdw>
                </a:effectLst>
                <a:latin typeface="Arial"/>
                <a:cs typeface="Arial"/>
              </a:rPr>
              <a:t>misleading results</a:t>
            </a:r>
          </a:p>
        </p:txBody>
      </p:sp>
      <p:sp>
        <p:nvSpPr>
          <p:cNvPr id="444431" name="AutoShape 15"/>
          <p:cNvSpPr>
            <a:spLocks noChangeArrowheads="1"/>
          </p:cNvSpPr>
          <p:nvPr/>
        </p:nvSpPr>
        <p:spPr bwMode="auto">
          <a:xfrm>
            <a:off x="1905000" y="4360838"/>
            <a:ext cx="228600" cy="304800"/>
          </a:xfrm>
          <a:prstGeom prst="downArrow">
            <a:avLst>
              <a:gd name="adj1" fmla="val 50000"/>
              <a:gd name="adj2" fmla="val 33333"/>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None/>
            </a:pPr>
            <a:endParaRPr lang="es-ES" b="0">
              <a:latin typeface="Arial"/>
              <a:cs typeface="Arial"/>
            </a:endParaRPr>
          </a:p>
        </p:txBody>
      </p:sp>
      <p:pic>
        <p:nvPicPr>
          <p:cNvPr id="444433" name="Picture 17" descr="42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675038"/>
            <a:ext cx="2971800" cy="2713038"/>
          </a:xfrm>
          <a:prstGeom prst="rect">
            <a:avLst/>
          </a:prstGeom>
          <a:noFill/>
          <a:extLst>
            <a:ext uri="{909E8E84-426E-40dd-AFC4-6F175D3DCCD1}">
              <a14:hiddenFill xmlns:a14="http://schemas.microsoft.com/office/drawing/2010/main">
                <a:solidFill>
                  <a:srgbClr val="FFFFFF"/>
                </a:solidFill>
              </a14:hiddenFill>
            </a:ext>
          </a:extLst>
        </p:spPr>
      </p:pic>
      <p:sp>
        <p:nvSpPr>
          <p:cNvPr id="444434" name="Text Box 18"/>
          <p:cNvSpPr txBox="1">
            <a:spLocks noChangeArrowheads="1"/>
          </p:cNvSpPr>
          <p:nvPr/>
        </p:nvSpPr>
        <p:spPr bwMode="auto">
          <a:xfrm>
            <a:off x="1524000" y="1509688"/>
            <a:ext cx="5805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None/>
            </a:pPr>
            <a:r>
              <a:rPr lang="en-GB" sz="2400" b="0">
                <a:solidFill>
                  <a:srgbClr val="FF0000"/>
                </a:solidFill>
                <a:latin typeface="Arial"/>
                <a:cs typeface="Arial"/>
              </a:rPr>
              <a:t>Data analysis methods are often regarded as simple recipes…</a:t>
            </a:r>
          </a:p>
        </p:txBody>
      </p:sp>
      <p:sp>
        <p:nvSpPr>
          <p:cNvPr id="11" name="Slide Number Placeholder 4"/>
          <p:cNvSpPr txBox="1">
            <a:spLocks/>
          </p:cNvSpPr>
          <p:nvPr/>
        </p:nvSpPr>
        <p:spPr>
          <a:xfrm flipH="1">
            <a:off x="5292080" y="6376243"/>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7</a:t>
            </a:fld>
            <a:endParaRPr lang="en-US" dirty="0">
              <a:latin typeface="+mn-lt"/>
            </a:endParaRPr>
          </a:p>
        </p:txBody>
      </p:sp>
    </p:spTree>
    <p:extLst>
      <p:ext uri="{BB962C8B-B14F-4D97-AF65-F5344CB8AC3E}">
        <p14:creationId xmlns:p14="http://schemas.microsoft.com/office/powerpoint/2010/main" val="892477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Screen shot 2017-06-27 at 8.02.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274" y="1124744"/>
            <a:ext cx="7912581" cy="5431831"/>
          </a:xfrm>
          <a:prstGeom prst="rect">
            <a:avLst/>
          </a:prstGeom>
        </p:spPr>
      </p:pic>
      <p:sp>
        <p:nvSpPr>
          <p:cNvPr id="2" name="Título 1"/>
          <p:cNvSpPr>
            <a:spLocks noGrp="1"/>
          </p:cNvSpPr>
          <p:nvPr>
            <p:ph type="title"/>
          </p:nvPr>
        </p:nvSpPr>
        <p:spPr>
          <a:xfrm>
            <a:off x="611560" y="692696"/>
            <a:ext cx="8280920" cy="649287"/>
          </a:xfrm>
        </p:spPr>
        <p:txBody>
          <a:bodyPr/>
          <a:lstStyle/>
          <a:p>
            <a:r>
              <a:rPr lang="es-ES" dirty="0" err="1"/>
              <a:t>Continuous</a:t>
            </a:r>
            <a:r>
              <a:rPr lang="es-ES" dirty="0"/>
              <a:t> </a:t>
            </a:r>
            <a:r>
              <a:rPr lang="es-ES" dirty="0" err="1"/>
              <a:t>GWs</a:t>
            </a:r>
            <a:r>
              <a:rPr lang="es-ES" dirty="0"/>
              <a:t> </a:t>
            </a:r>
            <a:r>
              <a:rPr lang="es-ES" dirty="0" err="1"/>
              <a:t>from</a:t>
            </a:r>
            <a:r>
              <a:rPr lang="es-ES" dirty="0"/>
              <a:t> Spinning Compact </a:t>
            </a:r>
            <a:r>
              <a:rPr lang="es-ES" dirty="0" err="1"/>
              <a:t>Objects</a:t>
            </a:r>
            <a:endParaRPr lang="es-ES" dirty="0"/>
          </a:p>
        </p:txBody>
      </p:sp>
      <p:sp>
        <p:nvSpPr>
          <p:cNvPr id="5"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70</a:t>
            </a:fld>
            <a:endParaRPr lang="en-US" sz="1600" dirty="0">
              <a:latin typeface="+mn-lt"/>
            </a:endParaRPr>
          </a:p>
        </p:txBody>
      </p:sp>
    </p:spTree>
    <p:extLst>
      <p:ext uri="{BB962C8B-B14F-4D97-AF65-F5344CB8AC3E}">
        <p14:creationId xmlns:p14="http://schemas.microsoft.com/office/powerpoint/2010/main" val="4347811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154" name="Rectangle 2"/>
          <p:cNvSpPr>
            <a:spLocks noGrp="1" noChangeArrowheads="1"/>
          </p:cNvSpPr>
          <p:nvPr>
            <p:ph type="ctrTitle"/>
          </p:nvPr>
        </p:nvSpPr>
        <p:spPr>
          <a:xfrm>
            <a:off x="35496" y="845840"/>
            <a:ext cx="9001000" cy="782960"/>
          </a:xfrm>
        </p:spPr>
        <p:txBody>
          <a:bodyPr/>
          <a:lstStyle/>
          <a:p>
            <a:r>
              <a:rPr lang="es-ES" dirty="0" err="1"/>
              <a:t>Continuous</a:t>
            </a:r>
            <a:r>
              <a:rPr lang="es-ES" dirty="0"/>
              <a:t> </a:t>
            </a:r>
            <a:r>
              <a:rPr lang="es-ES" dirty="0" err="1"/>
              <a:t>GWs</a:t>
            </a:r>
            <a:r>
              <a:rPr lang="es-ES" dirty="0"/>
              <a:t> </a:t>
            </a:r>
            <a:r>
              <a:rPr lang="es-ES" dirty="0" err="1"/>
              <a:t>from</a:t>
            </a:r>
            <a:r>
              <a:rPr lang="es-ES" dirty="0"/>
              <a:t> Spinning Compact </a:t>
            </a:r>
            <a:r>
              <a:rPr lang="es-ES" dirty="0" err="1" smtClean="0"/>
              <a:t>Objects</a:t>
            </a:r>
            <a:endParaRPr lang="es-ES_tradnl" dirty="0"/>
          </a:p>
        </p:txBody>
      </p:sp>
      <p:sp>
        <p:nvSpPr>
          <p:cNvPr id="1201155" name="Rectangle 3"/>
          <p:cNvSpPr>
            <a:spLocks noGrp="1" noChangeArrowheads="1"/>
          </p:cNvSpPr>
          <p:nvPr>
            <p:ph type="subTitle" idx="1"/>
          </p:nvPr>
        </p:nvSpPr>
        <p:spPr>
          <a:xfrm>
            <a:off x="609600" y="1682080"/>
            <a:ext cx="8229600" cy="4267200"/>
          </a:xfrm>
        </p:spPr>
        <p:txBody>
          <a:bodyPr/>
          <a:lstStyle/>
          <a:p>
            <a:pPr marL="342900" indent="-342900" algn="l">
              <a:buFont typeface="Arial"/>
              <a:buChar char="•"/>
            </a:pPr>
            <a:r>
              <a:rPr lang="en-US" sz="2000" dirty="0"/>
              <a:t>Various physical mechanisms could operate in a </a:t>
            </a:r>
            <a:r>
              <a:rPr lang="en-US" sz="2000" dirty="0" smtClean="0"/>
              <a:t>neutron star </a:t>
            </a:r>
            <a:r>
              <a:rPr lang="en-US" sz="2000" dirty="0"/>
              <a:t>to produce interesting levels of GW emission</a:t>
            </a:r>
          </a:p>
          <a:p>
            <a:pPr marL="342900" indent="-342900" algn="l">
              <a:buFont typeface="Arial"/>
              <a:buChar char="•"/>
            </a:pPr>
            <a:r>
              <a:rPr lang="en-US" sz="2000" dirty="0"/>
              <a:t>As the signal-strength is generally expected to be weak, long integrations times (several days to years) are required in order for the signal to be detectable in the noise.</a:t>
            </a:r>
            <a:r>
              <a:rPr lang="en-US" sz="2400" dirty="0"/>
              <a:t> </a:t>
            </a:r>
            <a:endParaRPr lang="en-US" sz="2400" dirty="0" smtClean="0"/>
          </a:p>
          <a:p>
            <a:pPr marL="342900" indent="-342900" algn="l">
              <a:buFont typeface="Arial"/>
              <a:buChar char="•"/>
            </a:pPr>
            <a:r>
              <a:rPr lang="en-US" sz="2000" dirty="0" smtClean="0"/>
              <a:t>Therefore </a:t>
            </a:r>
            <a:r>
              <a:rPr lang="en-US" sz="2000" dirty="0"/>
              <a:t>this GW emission has to last for a long time, which characterizes the class of ‘continuous-wave’ signals</a:t>
            </a:r>
            <a:r>
              <a:rPr lang="en-US" sz="2000" dirty="0" smtClean="0"/>
              <a:t>.</a:t>
            </a:r>
          </a:p>
          <a:p>
            <a:pPr algn="l"/>
            <a:r>
              <a:rPr lang="es-ES" sz="2000" dirty="0" err="1">
                <a:solidFill>
                  <a:schemeClr val="accent2"/>
                </a:solidFill>
              </a:rPr>
              <a:t>Large</a:t>
            </a:r>
            <a:r>
              <a:rPr lang="es-ES" sz="2000" dirty="0">
                <a:solidFill>
                  <a:schemeClr val="accent2"/>
                </a:solidFill>
              </a:rPr>
              <a:t> </a:t>
            </a:r>
            <a:r>
              <a:rPr lang="es-ES" sz="2000" dirty="0" err="1">
                <a:solidFill>
                  <a:schemeClr val="accent2"/>
                </a:solidFill>
              </a:rPr>
              <a:t>uncertainties</a:t>
            </a:r>
            <a:r>
              <a:rPr lang="es-ES" sz="2000" dirty="0">
                <a:solidFill>
                  <a:schemeClr val="accent2"/>
                </a:solidFill>
              </a:rPr>
              <a:t>!</a:t>
            </a:r>
          </a:p>
          <a:p>
            <a:pPr algn="l"/>
            <a:r>
              <a:rPr lang="es-ES" sz="2000" dirty="0" smtClean="0">
                <a:solidFill>
                  <a:schemeClr val="accent2"/>
                </a:solidFill>
              </a:rPr>
              <a:t>	Prior </a:t>
            </a:r>
            <a:r>
              <a:rPr lang="es-ES" sz="2000" dirty="0" err="1">
                <a:solidFill>
                  <a:schemeClr val="accent2"/>
                </a:solidFill>
              </a:rPr>
              <a:t>range</a:t>
            </a:r>
            <a:r>
              <a:rPr lang="es-ES" sz="2000" dirty="0">
                <a:solidFill>
                  <a:schemeClr val="accent2"/>
                </a:solidFill>
              </a:rPr>
              <a:t>:  </a:t>
            </a:r>
            <a:r>
              <a:rPr lang="en-US" sz="2000" dirty="0">
                <a:solidFill>
                  <a:schemeClr val="accent2"/>
                </a:solidFill>
                <a:latin typeface="Arial"/>
                <a:cs typeface="Arial"/>
                <a:sym typeface="Symbol" charset="0"/>
              </a:rPr>
              <a:t></a:t>
            </a:r>
            <a:r>
              <a:rPr lang="en-US" altLang="ja-JP" sz="2000" dirty="0">
                <a:solidFill>
                  <a:schemeClr val="accent2"/>
                </a:solidFill>
                <a:latin typeface="Arial"/>
                <a:cs typeface="Arial"/>
              </a:rPr>
              <a:t>~</a:t>
            </a:r>
            <a:r>
              <a:rPr lang="es-ES" sz="2000" dirty="0" smtClean="0">
                <a:solidFill>
                  <a:schemeClr val="accent2"/>
                </a:solidFill>
              </a:rPr>
              <a:t> [10</a:t>
            </a:r>
            <a:r>
              <a:rPr lang="es-ES" sz="2000" baseline="30000" dirty="0" smtClean="0">
                <a:solidFill>
                  <a:schemeClr val="accent2"/>
                </a:solidFill>
              </a:rPr>
              <a:t>-12</a:t>
            </a:r>
            <a:r>
              <a:rPr lang="es-ES" sz="2000" dirty="0">
                <a:solidFill>
                  <a:schemeClr val="accent2"/>
                </a:solidFill>
              </a:rPr>
              <a:t>; </a:t>
            </a:r>
            <a:r>
              <a:rPr lang="es-ES" sz="2000" dirty="0" smtClean="0">
                <a:solidFill>
                  <a:schemeClr val="accent2"/>
                </a:solidFill>
              </a:rPr>
              <a:t>10</a:t>
            </a:r>
            <a:r>
              <a:rPr lang="es-ES" sz="2000" baseline="30000" dirty="0" smtClean="0">
                <a:solidFill>
                  <a:schemeClr val="accent2"/>
                </a:solidFill>
              </a:rPr>
              <a:t>-4</a:t>
            </a:r>
            <a:r>
              <a:rPr lang="es-ES" sz="2000" dirty="0" smtClean="0">
                <a:solidFill>
                  <a:schemeClr val="accent2"/>
                </a:solidFill>
              </a:rPr>
              <a:t>]</a:t>
            </a:r>
            <a:r>
              <a:rPr lang="es-ES" sz="2000" dirty="0">
                <a:solidFill>
                  <a:schemeClr val="accent2"/>
                </a:solidFill>
              </a:rPr>
              <a:t> </a:t>
            </a:r>
            <a:r>
              <a:rPr lang="hu-HU" sz="2000" dirty="0" smtClean="0">
                <a:solidFill>
                  <a:schemeClr val="accent2"/>
                </a:solidFill>
              </a:rPr>
              <a:t>for </a:t>
            </a:r>
            <a:r>
              <a:rPr lang="hu-HU" sz="2000" b="1" dirty="0">
                <a:solidFill>
                  <a:schemeClr val="accent2"/>
                </a:solidFill>
              </a:rPr>
              <a:t>I</a:t>
            </a:r>
            <a:r>
              <a:rPr lang="hu-HU" sz="2000" b="1" baseline="-25000" dirty="0">
                <a:solidFill>
                  <a:schemeClr val="accent2"/>
                </a:solidFill>
              </a:rPr>
              <a:t>zz</a:t>
            </a:r>
            <a:r>
              <a:rPr lang="hu-HU" sz="2000" b="1" dirty="0">
                <a:solidFill>
                  <a:schemeClr val="accent2"/>
                </a:solidFill>
              </a:rPr>
              <a:t> </a:t>
            </a:r>
            <a:r>
              <a:rPr lang="hu-HU" sz="2000" dirty="0">
                <a:solidFill>
                  <a:schemeClr val="accent2"/>
                </a:solidFill>
              </a:rPr>
              <a:t>= </a:t>
            </a:r>
            <a:r>
              <a:rPr lang="hu-HU" sz="2000" dirty="0" smtClean="0">
                <a:solidFill>
                  <a:schemeClr val="accent2"/>
                </a:solidFill>
              </a:rPr>
              <a:t>10</a:t>
            </a:r>
            <a:r>
              <a:rPr lang="hu-HU" sz="2000" baseline="30000" dirty="0" smtClean="0">
                <a:solidFill>
                  <a:schemeClr val="accent2"/>
                </a:solidFill>
              </a:rPr>
              <a:t>38</a:t>
            </a:r>
            <a:r>
              <a:rPr lang="hu-HU" sz="2000" dirty="0" smtClean="0">
                <a:solidFill>
                  <a:schemeClr val="accent2"/>
                </a:solidFill>
              </a:rPr>
              <a:t>kgm</a:t>
            </a:r>
            <a:r>
              <a:rPr lang="hu-HU" sz="2000" baseline="30000" dirty="0" smtClean="0">
                <a:solidFill>
                  <a:schemeClr val="accent2"/>
                </a:solidFill>
              </a:rPr>
              <a:t>2</a:t>
            </a:r>
            <a:r>
              <a:rPr lang="hu-HU" sz="2000" dirty="0" smtClean="0">
                <a:solidFill>
                  <a:schemeClr val="accent2"/>
                </a:solidFill>
              </a:rPr>
              <a:t> </a:t>
            </a:r>
          </a:p>
          <a:p>
            <a:pPr algn="l"/>
            <a:r>
              <a:rPr lang="hu-HU" sz="2000" dirty="0" smtClean="0">
                <a:solidFill>
                  <a:schemeClr val="accent2"/>
                </a:solidFill>
              </a:rPr>
              <a:t>	 </a:t>
            </a:r>
            <a:r>
              <a:rPr lang="es-ES" sz="2000" dirty="0" err="1" smtClean="0">
                <a:solidFill>
                  <a:schemeClr val="accent2"/>
                </a:solidFill>
              </a:rPr>
              <a:t>quadrupole</a:t>
            </a:r>
            <a:r>
              <a:rPr lang="es-ES" sz="2000" dirty="0" smtClean="0">
                <a:solidFill>
                  <a:schemeClr val="accent2"/>
                </a:solidFill>
              </a:rPr>
              <a:t> </a:t>
            </a:r>
            <a:r>
              <a:rPr lang="es-ES" sz="2000" dirty="0" err="1">
                <a:solidFill>
                  <a:schemeClr val="accent2"/>
                </a:solidFill>
              </a:rPr>
              <a:t>moments</a:t>
            </a:r>
            <a:r>
              <a:rPr lang="es-ES" sz="2000" dirty="0">
                <a:solidFill>
                  <a:schemeClr val="accent2"/>
                </a:solidFill>
              </a:rPr>
              <a:t> </a:t>
            </a:r>
            <a:r>
              <a:rPr lang="es-ES" sz="2000" b="1" dirty="0">
                <a:solidFill>
                  <a:schemeClr val="accent2"/>
                </a:solidFill>
              </a:rPr>
              <a:t>Q </a:t>
            </a:r>
            <a:r>
              <a:rPr lang="en-US" altLang="ja-JP" sz="2000" dirty="0">
                <a:solidFill>
                  <a:schemeClr val="accent2"/>
                </a:solidFill>
                <a:latin typeface="Arial"/>
                <a:cs typeface="Arial"/>
              </a:rPr>
              <a:t>~</a:t>
            </a:r>
            <a:r>
              <a:rPr lang="es-ES" sz="2000" dirty="0" smtClean="0">
                <a:solidFill>
                  <a:schemeClr val="accent2"/>
                </a:solidFill>
              </a:rPr>
              <a:t> </a:t>
            </a:r>
            <a:r>
              <a:rPr lang="es-ES" sz="2000" b="1" dirty="0" err="1" smtClean="0">
                <a:solidFill>
                  <a:schemeClr val="accent2"/>
                </a:solidFill>
              </a:rPr>
              <a:t>I</a:t>
            </a:r>
            <a:r>
              <a:rPr lang="es-ES" sz="2000" b="1" baseline="-25000" dirty="0" err="1" smtClean="0">
                <a:solidFill>
                  <a:schemeClr val="accent2"/>
                </a:solidFill>
              </a:rPr>
              <a:t>zz</a:t>
            </a:r>
            <a:r>
              <a:rPr lang="en-US" sz="2000" dirty="0">
                <a:solidFill>
                  <a:schemeClr val="accent2"/>
                </a:solidFill>
                <a:latin typeface="Arial"/>
                <a:cs typeface="Arial"/>
                <a:sym typeface="Symbol" charset="0"/>
              </a:rPr>
              <a:t></a:t>
            </a:r>
            <a:r>
              <a:rPr lang="en-US" altLang="ja-JP" sz="2000" dirty="0">
                <a:solidFill>
                  <a:schemeClr val="accent2"/>
                </a:solidFill>
                <a:latin typeface="Arial"/>
                <a:cs typeface="Arial"/>
              </a:rPr>
              <a:t>~</a:t>
            </a:r>
            <a:r>
              <a:rPr lang="es-ES" sz="2000" dirty="0" smtClean="0">
                <a:solidFill>
                  <a:schemeClr val="accent2"/>
                </a:solidFill>
              </a:rPr>
              <a:t>  </a:t>
            </a:r>
            <a:r>
              <a:rPr lang="es-ES" sz="2000" dirty="0">
                <a:solidFill>
                  <a:schemeClr val="accent2"/>
                </a:solidFill>
              </a:rPr>
              <a:t>[10</a:t>
            </a:r>
            <a:r>
              <a:rPr lang="es-ES" sz="2000" baseline="30000" dirty="0">
                <a:solidFill>
                  <a:schemeClr val="accent2"/>
                </a:solidFill>
              </a:rPr>
              <a:t>26</a:t>
            </a:r>
            <a:r>
              <a:rPr lang="es-ES" sz="2000" dirty="0">
                <a:solidFill>
                  <a:schemeClr val="accent2"/>
                </a:solidFill>
              </a:rPr>
              <a:t>; 10</a:t>
            </a:r>
            <a:r>
              <a:rPr lang="es-ES" sz="2000" baseline="30000" dirty="0">
                <a:solidFill>
                  <a:schemeClr val="accent2"/>
                </a:solidFill>
              </a:rPr>
              <a:t>34</a:t>
            </a:r>
            <a:r>
              <a:rPr lang="es-ES" sz="2000" dirty="0">
                <a:solidFill>
                  <a:schemeClr val="accent2"/>
                </a:solidFill>
              </a:rPr>
              <a:t>] </a:t>
            </a:r>
            <a:r>
              <a:rPr lang="es-ES" sz="2000" dirty="0" smtClean="0">
                <a:solidFill>
                  <a:schemeClr val="accent2"/>
                </a:solidFill>
              </a:rPr>
              <a:t>kgm</a:t>
            </a:r>
            <a:r>
              <a:rPr lang="es-ES" sz="2000" baseline="30000" dirty="0" smtClean="0">
                <a:solidFill>
                  <a:schemeClr val="accent2"/>
                </a:solidFill>
              </a:rPr>
              <a:t>2</a:t>
            </a:r>
            <a:endParaRPr lang="en-US" sz="2000" baseline="30000" dirty="0">
              <a:solidFill>
                <a:schemeClr val="accent2"/>
              </a:solidFill>
            </a:endParaRPr>
          </a:p>
          <a:p>
            <a:pPr algn="l"/>
            <a:r>
              <a:rPr lang="en-US" sz="2000" dirty="0" smtClean="0">
                <a:solidFill>
                  <a:srgbClr val="660066"/>
                </a:solidFill>
              </a:rPr>
              <a:t>Neutron stars </a:t>
            </a:r>
            <a:r>
              <a:rPr lang="en-US" sz="2000" dirty="0">
                <a:solidFill>
                  <a:srgbClr val="660066"/>
                </a:solidFill>
              </a:rPr>
              <a:t>might also be interesting sources of burst-like GW emission,</a:t>
            </a:r>
            <a:r>
              <a:rPr lang="en-US" sz="2400" dirty="0">
                <a:solidFill>
                  <a:srgbClr val="660066"/>
                </a:solidFill>
              </a:rPr>
              <a:t> </a:t>
            </a:r>
          </a:p>
          <a:p>
            <a:pPr lvl="1" algn="l"/>
            <a:r>
              <a:rPr lang="en-US" sz="2000" dirty="0">
                <a:solidFill>
                  <a:srgbClr val="660066"/>
                </a:solidFill>
              </a:rPr>
              <a:t>f-mode or p-mode oscillations excited by a glitch</a:t>
            </a:r>
          </a:p>
          <a:p>
            <a:pPr lvl="1" algn="l"/>
            <a:r>
              <a:rPr lang="en-US" sz="2000" dirty="0">
                <a:solidFill>
                  <a:srgbClr val="660066"/>
                </a:solidFill>
              </a:rPr>
              <a:t>crustal torsion modes</a:t>
            </a:r>
            <a:endParaRPr lang="en-US" dirty="0">
              <a:solidFill>
                <a:srgbClr val="660066"/>
              </a:solidFill>
            </a:endParaRPr>
          </a:p>
        </p:txBody>
      </p:sp>
      <p:sp>
        <p:nvSpPr>
          <p:cNvPr id="5"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71</a:t>
            </a:fld>
            <a:endParaRPr lang="en-US" sz="1600" dirty="0">
              <a:latin typeface="+mn-lt"/>
            </a:endParaRPr>
          </a:p>
        </p:txBody>
      </p:sp>
    </p:spTree>
    <p:extLst>
      <p:ext uri="{BB962C8B-B14F-4D97-AF65-F5344CB8AC3E}">
        <p14:creationId xmlns:p14="http://schemas.microsoft.com/office/powerpoint/2010/main" val="1569003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2182" name="Group 6"/>
          <p:cNvGrpSpPr>
            <a:grpSpLocks/>
          </p:cNvGrpSpPr>
          <p:nvPr/>
        </p:nvGrpSpPr>
        <p:grpSpPr bwMode="auto">
          <a:xfrm>
            <a:off x="20638" y="1066800"/>
            <a:ext cx="2493962" cy="2438400"/>
            <a:chOff x="2124" y="2087"/>
            <a:chExt cx="1593" cy="1789"/>
          </a:xfrm>
        </p:grpSpPr>
        <p:pic>
          <p:nvPicPr>
            <p:cNvPr id="12021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 y="2286"/>
              <a:ext cx="1590" cy="1590"/>
            </a:xfrm>
            <a:prstGeom prst="rect">
              <a:avLst/>
            </a:prstGeom>
            <a:noFill/>
            <a:extLst>
              <a:ext uri="{909E8E84-426E-40dd-AFC4-6F175D3DCCD1}">
                <a14:hiddenFill xmlns:a14="http://schemas.microsoft.com/office/drawing/2010/main">
                  <a:solidFill>
                    <a:srgbClr val="FFFFFF"/>
                  </a:solidFill>
                </a14:hiddenFill>
              </a:ext>
            </a:extLst>
          </p:spPr>
        </p:pic>
        <p:sp>
          <p:nvSpPr>
            <p:cNvPr id="1202184" name="Line 8"/>
            <p:cNvSpPr>
              <a:spLocks noChangeShapeType="1"/>
            </p:cNvSpPr>
            <p:nvPr/>
          </p:nvSpPr>
          <p:spPr bwMode="auto">
            <a:xfrm flipV="1">
              <a:off x="2902" y="2166"/>
              <a:ext cx="0" cy="63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p>
          </p:txBody>
        </p:sp>
        <p:sp>
          <p:nvSpPr>
            <p:cNvPr id="1202185" name="AutoShape 9"/>
            <p:cNvSpPr>
              <a:spLocks noChangeArrowheads="1"/>
            </p:cNvSpPr>
            <p:nvPr/>
          </p:nvSpPr>
          <p:spPr bwMode="auto">
            <a:xfrm>
              <a:off x="2677" y="2087"/>
              <a:ext cx="397" cy="322"/>
            </a:xfrm>
            <a:prstGeom prst="curvedRightArrow">
              <a:avLst>
                <a:gd name="adj1" fmla="val 21856"/>
                <a:gd name="adj2" fmla="val 35032"/>
                <a:gd name="adj3" fmla="val 41234"/>
              </a:avLst>
            </a:prstGeom>
            <a:solidFill>
              <a:schemeClr val="accent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s-ES"/>
            </a:p>
          </p:txBody>
        </p:sp>
        <p:sp>
          <p:nvSpPr>
            <p:cNvPr id="1202186" name="Text Box 10"/>
            <p:cNvSpPr txBox="1">
              <a:spLocks noChangeArrowheads="1"/>
            </p:cNvSpPr>
            <p:nvPr/>
          </p:nvSpPr>
          <p:spPr bwMode="auto">
            <a:xfrm>
              <a:off x="2124" y="3567"/>
              <a:ext cx="1537" cy="269"/>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spcBef>
                  <a:spcPct val="0"/>
                </a:spcBef>
                <a:buFontTx/>
                <a:buNone/>
              </a:pPr>
              <a:r>
                <a:rPr lang="en-US" sz="1800" b="1">
                  <a:solidFill>
                    <a:srgbClr val="CC0000"/>
                  </a:solidFill>
                  <a:latin typeface="Helvetica" charset="0"/>
                </a:rPr>
                <a:t>Bumpy Neutron Star</a:t>
              </a:r>
            </a:p>
          </p:txBody>
        </p:sp>
      </p:grpSp>
      <p:sp>
        <p:nvSpPr>
          <p:cNvPr id="1202178" name="Rectangle 2"/>
          <p:cNvSpPr>
            <a:spLocks noGrp="1" noChangeArrowheads="1"/>
          </p:cNvSpPr>
          <p:nvPr>
            <p:ph type="ctrTitle"/>
          </p:nvPr>
        </p:nvSpPr>
        <p:spPr>
          <a:xfrm>
            <a:off x="609600" y="642392"/>
            <a:ext cx="7772400" cy="914400"/>
          </a:xfrm>
        </p:spPr>
        <p:txBody>
          <a:bodyPr/>
          <a:lstStyle/>
          <a:p>
            <a:r>
              <a:rPr lang="es-ES_tradnl" dirty="0"/>
              <a:t>1) Non-</a:t>
            </a:r>
            <a:r>
              <a:rPr lang="es-ES_tradnl" dirty="0" err="1"/>
              <a:t>axisymmetric</a:t>
            </a:r>
            <a:r>
              <a:rPr lang="es-ES_tradnl" dirty="0"/>
              <a:t> </a:t>
            </a:r>
            <a:r>
              <a:rPr lang="es-ES_tradnl" dirty="0" err="1"/>
              <a:t>distortions</a:t>
            </a:r>
            <a:endParaRPr lang="es-ES_tradnl" dirty="0"/>
          </a:p>
        </p:txBody>
      </p:sp>
      <p:sp>
        <p:nvSpPr>
          <p:cNvPr id="1202179" name="Rectangle 3"/>
          <p:cNvSpPr>
            <a:spLocks noGrp="1" noChangeArrowheads="1"/>
          </p:cNvSpPr>
          <p:nvPr>
            <p:ph type="subTitle" idx="1"/>
          </p:nvPr>
        </p:nvSpPr>
        <p:spPr>
          <a:xfrm>
            <a:off x="1905000" y="1400944"/>
            <a:ext cx="6781800" cy="1524000"/>
          </a:xfrm>
        </p:spPr>
        <p:txBody>
          <a:bodyPr/>
          <a:lstStyle/>
          <a:p>
            <a:pPr algn="l"/>
            <a:r>
              <a:rPr lang="en-US" sz="2000" dirty="0"/>
              <a:t>A non-axisymmetric neutron star at distance a </a:t>
            </a:r>
            <a:r>
              <a:rPr lang="en-US" sz="2000" i="1" dirty="0"/>
              <a:t>d</a:t>
            </a:r>
            <a:r>
              <a:rPr lang="en-US" sz="2000" dirty="0"/>
              <a:t>, rotating with frequency </a:t>
            </a:r>
            <a:r>
              <a:rPr lang="en-US" sz="2000" i="1" dirty="0" err="1"/>
              <a:t>ν</a:t>
            </a:r>
            <a:r>
              <a:rPr lang="en-US" sz="2000" dirty="0"/>
              <a:t> around the </a:t>
            </a:r>
            <a:r>
              <a:rPr lang="en-US" sz="2000" i="1" dirty="0" err="1"/>
              <a:t>I</a:t>
            </a:r>
            <a:r>
              <a:rPr lang="en-US" sz="2000" i="1" baseline="-25000" dirty="0" err="1"/>
              <a:t>zz</a:t>
            </a:r>
            <a:r>
              <a:rPr lang="en-US" sz="2000" dirty="0"/>
              <a:t> axis emits monochromatic GWs of frequency </a:t>
            </a:r>
            <a:r>
              <a:rPr lang="en-US" sz="2000" i="1" dirty="0"/>
              <a:t>f = 2ν</a:t>
            </a:r>
            <a:r>
              <a:rPr lang="en-US" sz="2000" dirty="0"/>
              <a:t> with an amplitude</a:t>
            </a:r>
            <a:endParaRPr lang="en-US" dirty="0"/>
          </a:p>
          <a:p>
            <a:pPr algn="l"/>
            <a:endParaRPr lang="es-ES_tradnl" dirty="0"/>
          </a:p>
        </p:txBody>
      </p:sp>
      <p:graphicFrame>
        <p:nvGraphicFramePr>
          <p:cNvPr id="1202180" name="Object 4"/>
          <p:cNvGraphicFramePr>
            <a:graphicFrameLocks noChangeAspect="1"/>
          </p:cNvGraphicFramePr>
          <p:nvPr>
            <p:extLst>
              <p:ext uri="{D42A27DB-BD31-4B8C-83A1-F6EECF244321}">
                <p14:modId xmlns:p14="http://schemas.microsoft.com/office/powerpoint/2010/main" val="4091725579"/>
              </p:ext>
            </p:extLst>
          </p:nvPr>
        </p:nvGraphicFramePr>
        <p:xfrm>
          <a:off x="5827415" y="2311152"/>
          <a:ext cx="1912937" cy="685800"/>
        </p:xfrm>
        <a:graphic>
          <a:graphicData uri="http://schemas.openxmlformats.org/presentationml/2006/ole">
            <mc:AlternateContent xmlns:mc="http://schemas.openxmlformats.org/markup-compatibility/2006">
              <mc:Choice xmlns:v="urn:schemas-microsoft-com:vml" Requires="v">
                <p:oleObj spid="_x0000_s5585" name="Ecuación" r:id="rId5" imgW="1168400" imgH="419100" progId="Equation.3">
                  <p:embed/>
                </p:oleObj>
              </mc:Choice>
              <mc:Fallback>
                <p:oleObj name="Ecuación" r:id="rId5" imgW="11684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7415" y="2311152"/>
                        <a:ext cx="1912937" cy="685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202181" name="Object 5"/>
          <p:cNvGraphicFramePr>
            <a:graphicFrameLocks noChangeAspect="1"/>
          </p:cNvGraphicFramePr>
          <p:nvPr/>
        </p:nvGraphicFramePr>
        <p:xfrm>
          <a:off x="1087438" y="3602038"/>
          <a:ext cx="1176337" cy="635000"/>
        </p:xfrm>
        <a:graphic>
          <a:graphicData uri="http://schemas.openxmlformats.org/presentationml/2006/ole">
            <mc:AlternateContent xmlns:mc="http://schemas.openxmlformats.org/markup-compatibility/2006">
              <mc:Choice xmlns:v="urn:schemas-microsoft-com:vml" Requires="v">
                <p:oleObj spid="_x0000_s5586" name="EcuaciÛn" r:id="rId7" imgW="685800" imgH="368300" progId="Equation.3">
                  <p:embed/>
                </p:oleObj>
              </mc:Choice>
              <mc:Fallback>
                <p:oleObj name="EcuaciÛn" r:id="rId7" imgW="685800" imgH="36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7438" y="3602038"/>
                        <a:ext cx="1176337"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02187" name="Text Box 11" descr="20%"/>
          <p:cNvSpPr txBox="1">
            <a:spLocks noChangeArrowheads="1"/>
          </p:cNvSpPr>
          <p:nvPr/>
        </p:nvSpPr>
        <p:spPr bwMode="auto">
          <a:xfrm>
            <a:off x="2514600" y="3077959"/>
            <a:ext cx="6629400" cy="1431161"/>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l">
              <a:spcBef>
                <a:spcPct val="50000"/>
              </a:spcBef>
              <a:buNone/>
            </a:pPr>
            <a:r>
              <a:rPr lang="en-US" sz="1800" b="0" dirty="0">
                <a:latin typeface="Arial"/>
                <a:cs typeface="Arial"/>
              </a:rPr>
              <a:t>The strain amplitude </a:t>
            </a:r>
            <a:r>
              <a:rPr lang="en-US" sz="1800" b="0" i="1" dirty="0">
                <a:latin typeface="Arial"/>
                <a:cs typeface="Arial"/>
              </a:rPr>
              <a:t>h</a:t>
            </a:r>
            <a:r>
              <a:rPr lang="en-US" sz="1800" b="0" i="1" baseline="-25000" dirty="0">
                <a:latin typeface="Arial"/>
                <a:cs typeface="Arial"/>
              </a:rPr>
              <a:t>0</a:t>
            </a:r>
            <a:r>
              <a:rPr lang="en-US" sz="1800" b="0" dirty="0">
                <a:latin typeface="Arial"/>
                <a:cs typeface="Arial"/>
              </a:rPr>
              <a:t> refers to a GW from an optimally oriented source with respect to the detector</a:t>
            </a:r>
            <a:r>
              <a:rPr lang="en-US" sz="2400" b="0" dirty="0">
                <a:latin typeface="Arial"/>
                <a:cs typeface="Arial"/>
              </a:rPr>
              <a:t> </a:t>
            </a:r>
          </a:p>
          <a:p>
            <a:pPr algn="l">
              <a:spcBef>
                <a:spcPct val="50000"/>
              </a:spcBef>
              <a:buNone/>
            </a:pPr>
            <a:r>
              <a:rPr lang="en-US" sz="1800" b="0" dirty="0">
                <a:latin typeface="Arial"/>
                <a:cs typeface="Arial"/>
              </a:rPr>
              <a:t>The equatorial </a:t>
            </a:r>
            <a:r>
              <a:rPr lang="en-US" sz="1800" b="0" dirty="0" err="1">
                <a:latin typeface="Arial"/>
                <a:cs typeface="Arial"/>
              </a:rPr>
              <a:t>ellipticity</a:t>
            </a:r>
            <a:r>
              <a:rPr lang="en-US" sz="1800" b="0" dirty="0">
                <a:latin typeface="Arial"/>
                <a:cs typeface="Arial"/>
              </a:rPr>
              <a:t> is highly uncertain, </a:t>
            </a:r>
            <a:r>
              <a:rPr lang="en-US" sz="1800" b="0" dirty="0">
                <a:latin typeface="Arial"/>
                <a:cs typeface="Arial"/>
                <a:sym typeface="Symbol" charset="0"/>
              </a:rPr>
              <a:t></a:t>
            </a:r>
            <a:r>
              <a:rPr lang="en-US" altLang="ja-JP" sz="1800" b="0" dirty="0">
                <a:latin typeface="Arial"/>
                <a:cs typeface="Arial"/>
              </a:rPr>
              <a:t>~10</a:t>
            </a:r>
            <a:r>
              <a:rPr lang="en-US" altLang="ja-JP" sz="1800" b="0" baseline="30000" dirty="0">
                <a:latin typeface="Arial"/>
                <a:cs typeface="Arial"/>
              </a:rPr>
              <a:t>-7</a:t>
            </a:r>
            <a:r>
              <a:rPr lang="en-US" altLang="ja-JP" sz="1800" b="0" dirty="0">
                <a:latin typeface="Arial"/>
                <a:cs typeface="Arial"/>
              </a:rPr>
              <a:t>. </a:t>
            </a:r>
            <a:r>
              <a:rPr lang="en-US" sz="1800" b="0" dirty="0">
                <a:latin typeface="Arial"/>
                <a:cs typeface="Arial"/>
              </a:rPr>
              <a:t>In the most speculative model can reach up to 10</a:t>
            </a:r>
            <a:r>
              <a:rPr lang="en-US" altLang="ja-JP" sz="1800" b="0" baseline="30000" dirty="0">
                <a:latin typeface="Arial"/>
                <a:cs typeface="Arial"/>
              </a:rPr>
              <a:t>-4</a:t>
            </a:r>
            <a:r>
              <a:rPr lang="en-US" altLang="ja-JP" sz="1800" b="0" dirty="0">
                <a:latin typeface="Arial"/>
                <a:cs typeface="Arial"/>
              </a:rPr>
              <a:t>.</a:t>
            </a:r>
            <a:endParaRPr lang="es-ES_tradnl" sz="1800" b="0" dirty="0">
              <a:solidFill>
                <a:schemeClr val="tx1"/>
              </a:solidFill>
              <a:latin typeface="Arial"/>
              <a:cs typeface="Arial"/>
            </a:endParaRPr>
          </a:p>
        </p:txBody>
      </p:sp>
      <p:sp>
        <p:nvSpPr>
          <p:cNvPr id="1202188" name="Text Box 12" descr="20%"/>
          <p:cNvSpPr txBox="1">
            <a:spLocks noChangeArrowheads="1"/>
          </p:cNvSpPr>
          <p:nvPr/>
        </p:nvSpPr>
        <p:spPr bwMode="auto">
          <a:xfrm>
            <a:off x="381000" y="4479925"/>
            <a:ext cx="6096000" cy="1768475"/>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l">
              <a:spcBef>
                <a:spcPct val="50000"/>
              </a:spcBef>
              <a:buNone/>
            </a:pPr>
            <a:r>
              <a:rPr lang="en-US" sz="2000" b="0" dirty="0" err="1">
                <a:solidFill>
                  <a:srgbClr val="000000"/>
                </a:solidFill>
                <a:latin typeface="+mn-lt"/>
                <a:cs typeface="Arial"/>
              </a:rPr>
              <a:t>Accreating</a:t>
            </a:r>
            <a:r>
              <a:rPr lang="en-US" sz="2000" b="0" dirty="0">
                <a:solidFill>
                  <a:srgbClr val="000000"/>
                </a:solidFill>
                <a:latin typeface="+mn-lt"/>
                <a:cs typeface="Arial"/>
              </a:rPr>
              <a:t> neutron stars in binary systems </a:t>
            </a:r>
            <a:r>
              <a:rPr lang="en-US" sz="2000" b="0" dirty="0">
                <a:solidFill>
                  <a:schemeClr val="tx1"/>
                </a:solidFill>
                <a:latin typeface="+mn-lt"/>
                <a:cs typeface="Arial"/>
              </a:rPr>
              <a:t>can also have large crust deformations</a:t>
            </a:r>
            <a:r>
              <a:rPr lang="en-US" sz="2000" b="0" dirty="0">
                <a:solidFill>
                  <a:srgbClr val="000000"/>
                </a:solidFill>
                <a:latin typeface="+mn-lt"/>
                <a:cs typeface="Arial"/>
              </a:rPr>
              <a:t> </a:t>
            </a:r>
          </a:p>
          <a:p>
            <a:pPr algn="l">
              <a:spcBef>
                <a:spcPct val="50000"/>
              </a:spcBef>
              <a:buNone/>
            </a:pPr>
            <a:r>
              <a:rPr lang="en-US" sz="2000" b="0" dirty="0">
                <a:solidFill>
                  <a:srgbClr val="000000"/>
                </a:solidFill>
                <a:latin typeface="+mn-lt"/>
                <a:cs typeface="Arial"/>
              </a:rPr>
              <a:t>Strong internal magnetic fields could produce deformations of up to </a:t>
            </a:r>
            <a:r>
              <a:rPr lang="en-US" sz="2000" b="0" dirty="0">
                <a:solidFill>
                  <a:srgbClr val="000000"/>
                </a:solidFill>
                <a:latin typeface="+mn-lt"/>
                <a:cs typeface="Arial"/>
                <a:sym typeface="Symbol" charset="0"/>
              </a:rPr>
              <a:t></a:t>
            </a:r>
            <a:r>
              <a:rPr lang="en-US" sz="2000" b="0" dirty="0">
                <a:solidFill>
                  <a:srgbClr val="000000"/>
                </a:solidFill>
                <a:latin typeface="+mn-lt"/>
                <a:cs typeface="Arial"/>
              </a:rPr>
              <a:t>~10</a:t>
            </a:r>
            <a:r>
              <a:rPr lang="en-US" sz="2000" b="0" baseline="30000" dirty="0">
                <a:solidFill>
                  <a:srgbClr val="000000"/>
                </a:solidFill>
                <a:latin typeface="+mn-lt"/>
                <a:cs typeface="Arial"/>
              </a:rPr>
              <a:t>-6</a:t>
            </a:r>
            <a:r>
              <a:rPr lang="en-US" sz="2000" b="0" dirty="0">
                <a:solidFill>
                  <a:srgbClr val="000000"/>
                </a:solidFill>
                <a:latin typeface="+mn-lt"/>
                <a:cs typeface="Arial"/>
              </a:rPr>
              <a:t>. These deformations would result in GW emission at  </a:t>
            </a:r>
            <a:r>
              <a:rPr lang="en-US" sz="2000" b="0" i="1" dirty="0">
                <a:solidFill>
                  <a:srgbClr val="000000"/>
                </a:solidFill>
                <a:latin typeface="+mn-lt"/>
              </a:rPr>
              <a:t>f = </a:t>
            </a:r>
            <a:r>
              <a:rPr lang="en-US" sz="2000" b="0" i="1" dirty="0" err="1">
                <a:solidFill>
                  <a:srgbClr val="000000"/>
                </a:solidFill>
                <a:latin typeface="+mn-lt"/>
              </a:rPr>
              <a:t>ν</a:t>
            </a:r>
            <a:r>
              <a:rPr lang="en-US" sz="2000" b="0" dirty="0">
                <a:solidFill>
                  <a:srgbClr val="000000"/>
                </a:solidFill>
                <a:latin typeface="+mn-lt"/>
              </a:rPr>
              <a:t> and </a:t>
            </a:r>
            <a:r>
              <a:rPr lang="en-US" sz="2000" b="0" i="1" dirty="0">
                <a:solidFill>
                  <a:srgbClr val="000000"/>
                </a:solidFill>
                <a:latin typeface="+mn-lt"/>
              </a:rPr>
              <a:t>f = 2ν</a:t>
            </a:r>
            <a:r>
              <a:rPr lang="en-US" sz="2000" dirty="0">
                <a:solidFill>
                  <a:srgbClr val="000000"/>
                </a:solidFill>
              </a:rPr>
              <a:t>.</a:t>
            </a:r>
            <a:endParaRPr lang="en-US" sz="2000" dirty="0">
              <a:solidFill>
                <a:schemeClr val="tx1"/>
              </a:solidFill>
            </a:endParaRPr>
          </a:p>
        </p:txBody>
      </p:sp>
      <p:grpSp>
        <p:nvGrpSpPr>
          <p:cNvPr id="1202189" name="Group 13"/>
          <p:cNvGrpSpPr>
            <a:grpSpLocks/>
          </p:cNvGrpSpPr>
          <p:nvPr/>
        </p:nvGrpSpPr>
        <p:grpSpPr bwMode="auto">
          <a:xfrm>
            <a:off x="6172200" y="4451350"/>
            <a:ext cx="2667000" cy="1949450"/>
            <a:chOff x="431" y="2568"/>
            <a:chExt cx="1633" cy="1272"/>
          </a:xfrm>
        </p:grpSpPr>
        <p:pic>
          <p:nvPicPr>
            <p:cNvPr id="1202190" name="Picture 14" descr="toroid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 y="2568"/>
              <a:ext cx="948" cy="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1202191" name="Text Box 15" descr="20%"/>
            <p:cNvSpPr txBox="1">
              <a:spLocks noChangeArrowheads="1"/>
            </p:cNvSpPr>
            <p:nvPr/>
          </p:nvSpPr>
          <p:spPr bwMode="auto">
            <a:xfrm>
              <a:off x="431" y="3601"/>
              <a:ext cx="1633" cy="239"/>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lgn="l">
                <a:spcBef>
                  <a:spcPct val="0"/>
                </a:spcBef>
                <a:defRPr sz="2400">
                  <a:solidFill>
                    <a:schemeClr val="tx1"/>
                  </a:solidFill>
                  <a:latin typeface="Times New Roman" charset="0"/>
                  <a:ea typeface="ＭＳ Ｐゴシック" charset="0"/>
                </a:defRPr>
              </a:lvl1pPr>
              <a:lvl2pPr algn="l">
                <a:spcBef>
                  <a:spcPct val="0"/>
                </a:spcBef>
                <a:defRPr sz="2400">
                  <a:solidFill>
                    <a:schemeClr val="tx1"/>
                  </a:solidFill>
                  <a:latin typeface="Times New Roman" charset="0"/>
                  <a:ea typeface="ＭＳ Ｐゴシック" charset="0"/>
                </a:defRPr>
              </a:lvl2pPr>
              <a:lvl3pPr algn="l">
                <a:spcBef>
                  <a:spcPct val="0"/>
                </a:spcBef>
                <a:defRPr sz="2400">
                  <a:solidFill>
                    <a:schemeClr val="tx1"/>
                  </a:solidFill>
                  <a:latin typeface="Times New Roman" charset="0"/>
                  <a:ea typeface="ＭＳ Ｐゴシック" charset="0"/>
                </a:defRPr>
              </a:lvl3pPr>
              <a:lvl4pPr algn="l">
                <a:spcBef>
                  <a:spcPct val="0"/>
                </a:spcBef>
                <a:defRPr sz="2400">
                  <a:solidFill>
                    <a:schemeClr val="tx1"/>
                  </a:solidFill>
                  <a:latin typeface="Times New Roman" charset="0"/>
                  <a:ea typeface="ＭＳ Ｐゴシック" charset="0"/>
                </a:defRPr>
              </a:lvl4pPr>
              <a:lvl5pPr algn="l">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buFontTx/>
                <a:buNone/>
              </a:pPr>
              <a:r>
                <a:rPr lang="en-US" sz="1800" b="1">
                  <a:solidFill>
                    <a:srgbClr val="CC0000"/>
                  </a:solidFill>
                  <a:latin typeface="Helvetica" charset="0"/>
                </a:rPr>
                <a:t>Magnetic mountains </a:t>
              </a:r>
              <a:endParaRPr lang="es-ES" sz="1800" b="1">
                <a:solidFill>
                  <a:srgbClr val="CC0000"/>
                </a:solidFill>
                <a:latin typeface="Helvetica" charset="0"/>
              </a:endParaRPr>
            </a:p>
          </p:txBody>
        </p:sp>
      </p:grpSp>
      <p:sp>
        <p:nvSpPr>
          <p:cNvPr id="16"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72</a:t>
            </a:fld>
            <a:endParaRPr lang="en-US" sz="1600" dirty="0">
              <a:latin typeface="+mn-lt"/>
            </a:endParaRPr>
          </a:p>
        </p:txBody>
      </p:sp>
    </p:spTree>
    <p:extLst>
      <p:ext uri="{BB962C8B-B14F-4D97-AF65-F5344CB8AC3E}">
        <p14:creationId xmlns:p14="http://schemas.microsoft.com/office/powerpoint/2010/main" val="20546361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3212" name="Group 12"/>
          <p:cNvGrpSpPr>
            <a:grpSpLocks/>
          </p:cNvGrpSpPr>
          <p:nvPr/>
        </p:nvGrpSpPr>
        <p:grpSpPr bwMode="auto">
          <a:xfrm>
            <a:off x="615008" y="3429000"/>
            <a:ext cx="2876872" cy="3023617"/>
            <a:chOff x="-46" y="734"/>
            <a:chExt cx="2345" cy="2416"/>
          </a:xfrm>
        </p:grpSpPr>
        <p:pic>
          <p:nvPicPr>
            <p:cNvPr id="1203213" name="Picture 13" descr="wobbling"/>
            <p:cNvPicPr>
              <a:picLocks noChangeAspect="1" noChangeArrowheads="1"/>
            </p:cNvPicPr>
            <p:nvPr/>
          </p:nvPicPr>
          <p:blipFill>
            <a:blip r:embed="rId3">
              <a:extLst>
                <a:ext uri="{28A0092B-C50C-407E-A947-70E740481C1C}">
                  <a14:useLocalDpi xmlns:a14="http://schemas.microsoft.com/office/drawing/2010/main" val="0"/>
                </a:ext>
              </a:extLst>
            </a:blip>
            <a:srcRect l="22737" b="3302"/>
            <a:stretch>
              <a:fillRect/>
            </a:stretch>
          </p:blipFill>
          <p:spPr bwMode="auto">
            <a:xfrm>
              <a:off x="0" y="734"/>
              <a:ext cx="2299" cy="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pic>
        <p:sp>
          <p:nvSpPr>
            <p:cNvPr id="1203214" name="Text Box 14"/>
            <p:cNvSpPr txBox="1">
              <a:spLocks noChangeArrowheads="1"/>
            </p:cNvSpPr>
            <p:nvPr/>
          </p:nvSpPr>
          <p:spPr bwMode="auto">
            <a:xfrm>
              <a:off x="-46" y="2887"/>
              <a:ext cx="1891" cy="263"/>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spcBef>
                  <a:spcPct val="0"/>
                </a:spcBef>
                <a:buFontTx/>
                <a:buNone/>
              </a:pPr>
              <a:r>
                <a:rPr lang="en-US" sz="1600" b="1">
                  <a:solidFill>
                    <a:srgbClr val="CC0000"/>
                  </a:solidFill>
                  <a:latin typeface="Helvetica" charset="0"/>
                </a:rPr>
                <a:t>Wobbling Neutron Star</a:t>
              </a:r>
              <a:endParaRPr lang="en-US" sz="1800" b="1">
                <a:solidFill>
                  <a:srgbClr val="CC0000"/>
                </a:solidFill>
                <a:latin typeface="Helvetica" charset="0"/>
              </a:endParaRPr>
            </a:p>
          </p:txBody>
        </p:sp>
      </p:grpSp>
      <p:sp>
        <p:nvSpPr>
          <p:cNvPr id="1203202" name="Rectangle 2"/>
          <p:cNvSpPr>
            <a:spLocks noGrp="1" noChangeArrowheads="1"/>
          </p:cNvSpPr>
          <p:nvPr>
            <p:ph type="ctrTitle"/>
          </p:nvPr>
        </p:nvSpPr>
        <p:spPr>
          <a:xfrm>
            <a:off x="2339752" y="548680"/>
            <a:ext cx="6552728" cy="1008112"/>
          </a:xfrm>
        </p:spPr>
        <p:txBody>
          <a:bodyPr/>
          <a:lstStyle/>
          <a:p>
            <a:r>
              <a:rPr lang="es-ES_tradnl" dirty="0"/>
              <a:t>2) Non-</a:t>
            </a:r>
            <a:r>
              <a:rPr lang="es-ES_tradnl" dirty="0" err="1"/>
              <a:t>axisymmetric</a:t>
            </a:r>
            <a:r>
              <a:rPr lang="es-ES_tradnl" dirty="0"/>
              <a:t> </a:t>
            </a:r>
            <a:r>
              <a:rPr lang="es-ES_tradnl" dirty="0" err="1"/>
              <a:t>instabilities</a:t>
            </a:r>
            <a:endParaRPr lang="es-ES_tradnl" dirty="0"/>
          </a:p>
        </p:txBody>
      </p:sp>
      <p:sp>
        <p:nvSpPr>
          <p:cNvPr id="1203203" name="Rectangle 3"/>
          <p:cNvSpPr>
            <a:spLocks noGrp="1" noChangeArrowheads="1"/>
          </p:cNvSpPr>
          <p:nvPr>
            <p:ph type="subTitle" idx="1"/>
          </p:nvPr>
        </p:nvSpPr>
        <p:spPr>
          <a:xfrm>
            <a:off x="2895600" y="1340768"/>
            <a:ext cx="6019800" cy="2286000"/>
          </a:xfrm>
        </p:spPr>
        <p:txBody>
          <a:bodyPr/>
          <a:lstStyle/>
          <a:p>
            <a:pPr algn="l"/>
            <a:r>
              <a:rPr lang="en-US" sz="1800" dirty="0"/>
              <a:t>At birth or during accretion, rapidly rotating NS can be subject to various non-axisymmetric instabilities, which would lead to GW emission, </a:t>
            </a:r>
          </a:p>
          <a:p>
            <a:r>
              <a:rPr lang="en-US" sz="1800" dirty="0"/>
              <a:t>The r-mode </a:t>
            </a:r>
            <a:r>
              <a:rPr lang="en-US" sz="1800" dirty="0" smtClean="0"/>
              <a:t>instability</a:t>
            </a:r>
            <a:r>
              <a:rPr lang="es-ES" sz="1800" dirty="0"/>
              <a:t> </a:t>
            </a:r>
            <a:r>
              <a:rPr lang="es-ES" sz="1800" dirty="0" smtClean="0"/>
              <a:t>(</a:t>
            </a:r>
            <a:r>
              <a:rPr lang="es-ES" sz="1800" dirty="0" err="1"/>
              <a:t>toroidal</a:t>
            </a:r>
            <a:r>
              <a:rPr lang="es-ES" sz="1800" dirty="0"/>
              <a:t> </a:t>
            </a:r>
            <a:r>
              <a:rPr lang="es-ES" sz="1800" dirty="0" err="1"/>
              <a:t>modes</a:t>
            </a:r>
            <a:r>
              <a:rPr lang="es-ES" sz="1800" dirty="0"/>
              <a:t> </a:t>
            </a:r>
            <a:r>
              <a:rPr lang="es-ES" sz="1800" dirty="0" err="1"/>
              <a:t>with</a:t>
            </a:r>
            <a:r>
              <a:rPr lang="es-ES" sz="1800" dirty="0"/>
              <a:t> a </a:t>
            </a:r>
            <a:r>
              <a:rPr lang="es-ES" sz="1800" dirty="0" err="1"/>
              <a:t>Coriolis</a:t>
            </a:r>
            <a:r>
              <a:rPr lang="es-ES" sz="1800" dirty="0"/>
              <a:t> </a:t>
            </a:r>
            <a:r>
              <a:rPr lang="es-ES" sz="1800" dirty="0" err="1"/>
              <a:t>restoring</a:t>
            </a:r>
            <a:r>
              <a:rPr lang="es-ES" sz="1800" dirty="0"/>
              <a:t> </a:t>
            </a:r>
            <a:r>
              <a:rPr lang="es-ES" sz="1800" dirty="0" err="1"/>
              <a:t>force</a:t>
            </a:r>
            <a:r>
              <a:rPr lang="es-ES" sz="1800" dirty="0"/>
              <a:t>) </a:t>
            </a:r>
            <a:r>
              <a:rPr lang="en-US" sz="1800" dirty="0" smtClean="0"/>
              <a:t> </a:t>
            </a:r>
            <a:r>
              <a:rPr lang="en-US" sz="1800" dirty="0"/>
              <a:t>has been proposed as a source of GWs (with frequency </a:t>
            </a:r>
            <a:r>
              <a:rPr lang="en-US" sz="1800" i="1" dirty="0"/>
              <a:t>f = 4ν/3</a:t>
            </a:r>
            <a:r>
              <a:rPr lang="en-US" sz="1800" dirty="0"/>
              <a:t>) from newborn NS and from rapidly accreting NS.</a:t>
            </a:r>
            <a:endParaRPr lang="es-ES_tradnl" sz="2400" dirty="0"/>
          </a:p>
        </p:txBody>
      </p:sp>
      <p:grpSp>
        <p:nvGrpSpPr>
          <p:cNvPr id="1203204" name="Group 4"/>
          <p:cNvGrpSpPr>
            <a:grpSpLocks/>
          </p:cNvGrpSpPr>
          <p:nvPr/>
        </p:nvGrpSpPr>
        <p:grpSpPr bwMode="auto">
          <a:xfrm>
            <a:off x="-36401" y="1053365"/>
            <a:ext cx="3048000" cy="2355483"/>
            <a:chOff x="3617" y="2324"/>
            <a:chExt cx="2018" cy="1534"/>
          </a:xfrm>
        </p:grpSpPr>
        <p:pic>
          <p:nvPicPr>
            <p:cNvPr id="1203205" name="Picture 5" descr="inertia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46" y="2324"/>
              <a:ext cx="1248" cy="1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1203206" name="Rectangle 6"/>
            <p:cNvSpPr>
              <a:spLocks noChangeArrowheads="1"/>
            </p:cNvSpPr>
            <p:nvPr/>
          </p:nvSpPr>
          <p:spPr bwMode="auto">
            <a:xfrm>
              <a:off x="3617" y="3449"/>
              <a:ext cx="2018" cy="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0"/>
                </a:spcBef>
                <a:buFontTx/>
                <a:buNone/>
              </a:pPr>
              <a:r>
                <a:rPr lang="en-US" sz="1600" b="1" dirty="0">
                  <a:solidFill>
                    <a:schemeClr val="hlink"/>
                  </a:solidFill>
                  <a:latin typeface="Helvetica" charset="0"/>
                </a:rPr>
                <a:t>R-modes in accreting stars</a:t>
              </a:r>
              <a:endParaRPr lang="en-US" sz="1800" b="1" dirty="0">
                <a:solidFill>
                  <a:schemeClr val="hlink"/>
                </a:solidFill>
                <a:latin typeface="Helvetica" charset="0"/>
              </a:endParaRPr>
            </a:p>
          </p:txBody>
        </p:sp>
      </p:grpSp>
      <p:sp>
        <p:nvSpPr>
          <p:cNvPr id="1203210" name="Rectangle 10"/>
          <p:cNvSpPr>
            <a:spLocks noChangeArrowheads="1"/>
          </p:cNvSpPr>
          <p:nvPr/>
        </p:nvSpPr>
        <p:spPr bwMode="auto">
          <a:xfrm>
            <a:off x="2843808" y="3068960"/>
            <a:ext cx="4876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0"/>
              </a:spcBef>
              <a:buFontTx/>
              <a:buNone/>
            </a:pPr>
            <a:r>
              <a:rPr lang="es-ES_tradnl" sz="3200" b="0" dirty="0">
                <a:solidFill>
                  <a:schemeClr val="hlink"/>
                </a:solidFill>
                <a:latin typeface="+mn-lt"/>
              </a:rPr>
              <a:t>3) Free </a:t>
            </a:r>
            <a:r>
              <a:rPr lang="es-ES_tradnl" sz="3200" b="0" dirty="0" err="1">
                <a:solidFill>
                  <a:schemeClr val="hlink"/>
                </a:solidFill>
                <a:latin typeface="+mn-lt"/>
              </a:rPr>
              <a:t>precession</a:t>
            </a:r>
            <a:endParaRPr lang="es-ES_tradnl" sz="3200" b="0" dirty="0">
              <a:solidFill>
                <a:schemeClr val="hlink"/>
              </a:solidFill>
              <a:latin typeface="+mn-lt"/>
            </a:endParaRPr>
          </a:p>
        </p:txBody>
      </p:sp>
      <p:sp>
        <p:nvSpPr>
          <p:cNvPr id="1203211" name="Rectangle 11"/>
          <p:cNvSpPr>
            <a:spLocks noChangeArrowheads="1"/>
          </p:cNvSpPr>
          <p:nvPr/>
        </p:nvSpPr>
        <p:spPr bwMode="auto">
          <a:xfrm>
            <a:off x="3429000" y="3870920"/>
            <a:ext cx="5334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buNone/>
            </a:pPr>
            <a:r>
              <a:rPr lang="es-ES" sz="2000" b="0" dirty="0" smtClean="0"/>
              <a:t>Similar </a:t>
            </a:r>
            <a:r>
              <a:rPr lang="es-ES" sz="2000" b="0" dirty="0" err="1"/>
              <a:t>emission</a:t>
            </a:r>
            <a:r>
              <a:rPr lang="es-ES" sz="2000" b="0" dirty="0"/>
              <a:t> </a:t>
            </a:r>
            <a:r>
              <a:rPr lang="es-ES" sz="2000" b="0" dirty="0" err="1"/>
              <a:t>would</a:t>
            </a:r>
            <a:r>
              <a:rPr lang="es-ES" sz="2000" b="0" dirty="0"/>
              <a:t> </a:t>
            </a:r>
            <a:r>
              <a:rPr lang="es-ES" sz="2000" b="0" dirty="0" err="1"/>
              <a:t>occur</a:t>
            </a:r>
            <a:r>
              <a:rPr lang="es-ES" sz="2000" b="0" dirty="0"/>
              <a:t> </a:t>
            </a:r>
            <a:r>
              <a:rPr lang="es-ES" sz="2000" b="0" dirty="0" err="1"/>
              <a:t>if</a:t>
            </a:r>
            <a:r>
              <a:rPr lang="es-ES" sz="2000" b="0" dirty="0"/>
              <a:t> </a:t>
            </a:r>
            <a:r>
              <a:rPr lang="es-ES" sz="2000" b="0" dirty="0" err="1"/>
              <a:t>the</a:t>
            </a:r>
            <a:r>
              <a:rPr lang="es-ES" sz="2000" b="0" dirty="0"/>
              <a:t> </a:t>
            </a:r>
            <a:r>
              <a:rPr lang="es-ES" sz="2000" b="0" dirty="0" err="1"/>
              <a:t>core</a:t>
            </a:r>
            <a:r>
              <a:rPr lang="es-ES" sz="2000" b="0" dirty="0"/>
              <a:t> and </a:t>
            </a:r>
            <a:r>
              <a:rPr lang="es-ES" sz="2000" b="0" dirty="0" err="1"/>
              <a:t>crust</a:t>
            </a:r>
            <a:r>
              <a:rPr lang="es-ES" sz="2000" b="0" dirty="0"/>
              <a:t> </a:t>
            </a:r>
            <a:r>
              <a:rPr lang="es-ES" sz="2000" b="0" dirty="0" err="1"/>
              <a:t>had</a:t>
            </a:r>
            <a:r>
              <a:rPr lang="es-ES" sz="2000" b="0" dirty="0"/>
              <a:t> non-</a:t>
            </a:r>
            <a:r>
              <a:rPr lang="es-ES" sz="2000" b="0" dirty="0" err="1"/>
              <a:t>aligned</a:t>
            </a:r>
            <a:r>
              <a:rPr lang="es-ES" sz="2000" b="0" dirty="0"/>
              <a:t> </a:t>
            </a:r>
            <a:r>
              <a:rPr lang="es-ES" sz="2000" b="0" dirty="0" err="1" smtClean="0"/>
              <a:t>spins</a:t>
            </a:r>
            <a:r>
              <a:rPr lang="es-ES" sz="2000" b="0" dirty="0" smtClean="0"/>
              <a:t>. </a:t>
            </a:r>
            <a:r>
              <a:rPr lang="es-ES" sz="2000" b="0" dirty="0" err="1" smtClean="0"/>
              <a:t>This</a:t>
            </a:r>
            <a:r>
              <a:rPr lang="es-ES" sz="2000" b="0" dirty="0" smtClean="0"/>
              <a:t> </a:t>
            </a:r>
            <a:r>
              <a:rPr lang="en-US" sz="2000" b="0" dirty="0" smtClean="0"/>
              <a:t>results </a:t>
            </a:r>
            <a:r>
              <a:rPr lang="en-US" sz="2000" b="0" dirty="0"/>
              <a:t>in emission at (approximately) the rotation rate </a:t>
            </a:r>
            <a:r>
              <a:rPr lang="en-US" sz="2000" b="0" dirty="0" err="1"/>
              <a:t>ν</a:t>
            </a:r>
            <a:r>
              <a:rPr lang="en-US" sz="2000" b="0" dirty="0"/>
              <a:t> and twice the rotation rate, i.e. </a:t>
            </a:r>
            <a:r>
              <a:rPr lang="en-US" sz="2000" b="0" i="1" dirty="0"/>
              <a:t>f =</a:t>
            </a:r>
            <a:r>
              <a:rPr lang="en-US" sz="2000" b="0" i="1" dirty="0" err="1"/>
              <a:t>ν+ν</a:t>
            </a:r>
            <a:r>
              <a:rPr lang="en-US" sz="2000" b="0" i="1" baseline="-25000" dirty="0" err="1"/>
              <a:t>prec</a:t>
            </a:r>
            <a:r>
              <a:rPr lang="en-US" sz="2000" b="0" dirty="0"/>
              <a:t> and </a:t>
            </a:r>
            <a:r>
              <a:rPr lang="en-US" sz="2000" b="0" i="1" dirty="0"/>
              <a:t>f = 2ν</a:t>
            </a:r>
            <a:r>
              <a:rPr lang="es-ES_tradnl" sz="2000" b="0" dirty="0"/>
              <a:t>. </a:t>
            </a:r>
            <a:endParaRPr lang="es-ES_tradnl" b="0" dirty="0"/>
          </a:p>
        </p:txBody>
      </p:sp>
      <p:pic>
        <p:nvPicPr>
          <p:cNvPr id="1203215" name="Picture 15" descr="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5286375"/>
            <a:ext cx="5257800" cy="103822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13"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73</a:t>
            </a:fld>
            <a:endParaRPr lang="en-US" sz="1600" dirty="0">
              <a:latin typeface="+mn-lt"/>
            </a:endParaRPr>
          </a:p>
        </p:txBody>
      </p:sp>
    </p:spTree>
    <p:extLst>
      <p:ext uri="{BB962C8B-B14F-4D97-AF65-F5344CB8AC3E}">
        <p14:creationId xmlns:p14="http://schemas.microsoft.com/office/powerpoint/2010/main" val="3313456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Screen shot 2017-06-27 at 10.49.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052694"/>
            <a:ext cx="8064896" cy="5443329"/>
          </a:xfrm>
          <a:prstGeom prst="rect">
            <a:avLst/>
          </a:prstGeom>
        </p:spPr>
      </p:pic>
      <p:sp>
        <p:nvSpPr>
          <p:cNvPr id="2" name="Título 1"/>
          <p:cNvSpPr>
            <a:spLocks noGrp="1"/>
          </p:cNvSpPr>
          <p:nvPr>
            <p:ph type="title"/>
          </p:nvPr>
        </p:nvSpPr>
        <p:spPr>
          <a:xfrm>
            <a:off x="467544" y="692696"/>
            <a:ext cx="8496944" cy="649287"/>
          </a:xfrm>
        </p:spPr>
        <p:txBody>
          <a:bodyPr/>
          <a:lstStyle/>
          <a:p>
            <a:r>
              <a:rPr lang="es-ES" dirty="0" err="1"/>
              <a:t>Spindown</a:t>
            </a:r>
            <a:r>
              <a:rPr lang="es-ES" dirty="0"/>
              <a:t> </a:t>
            </a:r>
            <a:r>
              <a:rPr lang="es-ES" dirty="0" err="1"/>
              <a:t>upper-limits</a:t>
            </a:r>
            <a:r>
              <a:rPr lang="es-ES" dirty="0"/>
              <a:t> </a:t>
            </a:r>
            <a:r>
              <a:rPr lang="es-ES" dirty="0" err="1"/>
              <a:t>for</a:t>
            </a:r>
            <a:r>
              <a:rPr lang="es-ES" dirty="0"/>
              <a:t> </a:t>
            </a:r>
            <a:r>
              <a:rPr lang="es-ES" dirty="0" err="1"/>
              <a:t>known</a:t>
            </a:r>
            <a:r>
              <a:rPr lang="es-ES" dirty="0"/>
              <a:t> </a:t>
            </a:r>
            <a:r>
              <a:rPr lang="es-ES" dirty="0" err="1"/>
              <a:t>pulsars</a:t>
            </a:r>
            <a:r>
              <a:rPr lang="es-ES" dirty="0"/>
              <a:t>.</a:t>
            </a:r>
          </a:p>
        </p:txBody>
      </p:sp>
      <p:sp>
        <p:nvSpPr>
          <p:cNvPr id="5"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74</a:t>
            </a:fld>
            <a:endParaRPr lang="en-US" sz="1600" dirty="0">
              <a:latin typeface="+mn-lt"/>
            </a:endParaRPr>
          </a:p>
        </p:txBody>
      </p:sp>
    </p:spTree>
    <p:extLst>
      <p:ext uri="{BB962C8B-B14F-4D97-AF65-F5344CB8AC3E}">
        <p14:creationId xmlns:p14="http://schemas.microsoft.com/office/powerpoint/2010/main" val="830312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83568" y="1268760"/>
            <a:ext cx="8352928" cy="5517133"/>
          </a:xfrm>
          <a:prstGeom prst="rect">
            <a:avLst/>
          </a:prstGeom>
        </p:spPr>
      </p:pic>
      <p:sp>
        <p:nvSpPr>
          <p:cNvPr id="2" name="Título 1"/>
          <p:cNvSpPr>
            <a:spLocks noGrp="1"/>
          </p:cNvSpPr>
          <p:nvPr>
            <p:ph type="title"/>
          </p:nvPr>
        </p:nvSpPr>
        <p:spPr>
          <a:xfrm>
            <a:off x="467544" y="620688"/>
            <a:ext cx="8496944" cy="649287"/>
          </a:xfrm>
        </p:spPr>
        <p:txBody>
          <a:bodyPr/>
          <a:lstStyle/>
          <a:p>
            <a:r>
              <a:rPr lang="es-ES" dirty="0" err="1"/>
              <a:t>Spindown</a:t>
            </a:r>
            <a:r>
              <a:rPr lang="es-ES" dirty="0"/>
              <a:t> </a:t>
            </a:r>
            <a:r>
              <a:rPr lang="es-ES" dirty="0" err="1"/>
              <a:t>upper-limits</a:t>
            </a:r>
            <a:r>
              <a:rPr lang="es-ES" dirty="0"/>
              <a:t> </a:t>
            </a:r>
            <a:r>
              <a:rPr lang="es-ES" dirty="0" err="1"/>
              <a:t>for</a:t>
            </a:r>
            <a:r>
              <a:rPr lang="es-ES" dirty="0"/>
              <a:t> </a:t>
            </a:r>
            <a:r>
              <a:rPr lang="es-ES" dirty="0" err="1"/>
              <a:t>known</a:t>
            </a:r>
            <a:r>
              <a:rPr lang="es-ES" dirty="0"/>
              <a:t> </a:t>
            </a:r>
            <a:r>
              <a:rPr lang="es-ES" dirty="0" err="1"/>
              <a:t>pulsars</a:t>
            </a:r>
            <a:r>
              <a:rPr lang="es-ES" dirty="0"/>
              <a:t>.</a:t>
            </a:r>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75</a:t>
            </a:fld>
            <a:endParaRPr lang="en-US" sz="1600" dirty="0">
              <a:latin typeface="+mn-lt"/>
            </a:endParaRPr>
          </a:p>
        </p:txBody>
      </p:sp>
    </p:spTree>
    <p:extLst>
      <p:ext uri="{BB962C8B-B14F-4D97-AF65-F5344CB8AC3E}">
        <p14:creationId xmlns:p14="http://schemas.microsoft.com/office/powerpoint/2010/main" val="24641461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Screen shot 2017-06-28 at 11.21.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018" y="1096765"/>
            <a:ext cx="4547485" cy="4132436"/>
          </a:xfrm>
          <a:prstGeom prst="rect">
            <a:avLst/>
          </a:prstGeom>
        </p:spPr>
      </p:pic>
      <p:sp>
        <p:nvSpPr>
          <p:cNvPr id="5" name="Marcador de contenido 4"/>
          <p:cNvSpPr>
            <a:spLocks noGrp="1"/>
          </p:cNvSpPr>
          <p:nvPr>
            <p:ph idx="1"/>
          </p:nvPr>
        </p:nvSpPr>
        <p:spPr>
          <a:xfrm>
            <a:off x="251520" y="1196752"/>
            <a:ext cx="4680520" cy="4824536"/>
          </a:xfrm>
        </p:spPr>
        <p:txBody>
          <a:bodyPr/>
          <a:lstStyle/>
          <a:p>
            <a:pPr marL="0" indent="0">
              <a:buNone/>
            </a:pPr>
            <a:r>
              <a:rPr lang="es-ES" sz="2000" dirty="0" err="1"/>
              <a:t>Theoretical</a:t>
            </a:r>
            <a:r>
              <a:rPr lang="es-ES" sz="2000" dirty="0"/>
              <a:t> </a:t>
            </a:r>
            <a:r>
              <a:rPr lang="es-ES" sz="2000" dirty="0" err="1"/>
              <a:t>maximum</a:t>
            </a:r>
            <a:r>
              <a:rPr lang="es-ES" sz="2000" dirty="0"/>
              <a:t> </a:t>
            </a:r>
            <a:r>
              <a:rPr lang="es-ES" sz="2000" dirty="0" err="1"/>
              <a:t>sustainable</a:t>
            </a:r>
            <a:r>
              <a:rPr lang="es-ES" sz="2000" dirty="0"/>
              <a:t> </a:t>
            </a:r>
            <a:r>
              <a:rPr lang="es-ES" sz="2000" dirty="0" err="1"/>
              <a:t>ellipticities</a:t>
            </a:r>
            <a:r>
              <a:rPr lang="es-ES" sz="2000" dirty="0"/>
              <a:t> </a:t>
            </a:r>
            <a:r>
              <a:rPr lang="es-ES" sz="2000" dirty="0" err="1"/>
              <a:t>provide</a:t>
            </a:r>
            <a:r>
              <a:rPr lang="es-ES" sz="2000" dirty="0"/>
              <a:t> </a:t>
            </a:r>
            <a:r>
              <a:rPr lang="es-ES" sz="2000" dirty="0" err="1" smtClean="0"/>
              <a:t>upper</a:t>
            </a:r>
            <a:r>
              <a:rPr lang="es-ES" sz="2000" dirty="0"/>
              <a:t> </a:t>
            </a:r>
            <a:r>
              <a:rPr lang="es-ES" sz="2000" dirty="0" err="1" smtClean="0"/>
              <a:t>limit</a:t>
            </a:r>
            <a:r>
              <a:rPr lang="es-ES" sz="2000" dirty="0"/>
              <a:t>, </a:t>
            </a:r>
            <a:r>
              <a:rPr lang="es-ES" sz="2000" dirty="0" err="1"/>
              <a:t>but</a:t>
            </a:r>
            <a:r>
              <a:rPr lang="es-ES" sz="2000" dirty="0"/>
              <a:t> </a:t>
            </a:r>
            <a:r>
              <a:rPr lang="es-ES" sz="2000" dirty="0" err="1"/>
              <a:t>whether</a:t>
            </a:r>
            <a:r>
              <a:rPr lang="es-ES" sz="2000" dirty="0"/>
              <a:t> </a:t>
            </a:r>
            <a:r>
              <a:rPr lang="es-ES" sz="2000" dirty="0" err="1"/>
              <a:t>these</a:t>
            </a:r>
            <a:r>
              <a:rPr lang="es-ES" sz="2000" dirty="0"/>
              <a:t> are </a:t>
            </a:r>
            <a:r>
              <a:rPr lang="es-ES" sz="2000" dirty="0" err="1"/>
              <a:t>realised</a:t>
            </a:r>
            <a:r>
              <a:rPr lang="es-ES" sz="2000" dirty="0"/>
              <a:t> in </a:t>
            </a:r>
            <a:r>
              <a:rPr lang="es-ES" sz="2000" dirty="0" err="1"/>
              <a:t>nature</a:t>
            </a:r>
            <a:r>
              <a:rPr lang="es-ES" sz="2000" dirty="0"/>
              <a:t> </a:t>
            </a:r>
            <a:r>
              <a:rPr lang="es-ES" sz="2000" dirty="0" err="1" smtClean="0"/>
              <a:t>is</a:t>
            </a:r>
            <a:r>
              <a:rPr lang="es-ES" sz="2000" dirty="0"/>
              <a:t> </a:t>
            </a:r>
            <a:r>
              <a:rPr lang="es-ES" sz="2000" dirty="0" err="1" smtClean="0"/>
              <a:t>unknown</a:t>
            </a:r>
            <a:r>
              <a:rPr lang="es-ES" sz="2000" dirty="0"/>
              <a:t>/</a:t>
            </a:r>
            <a:r>
              <a:rPr lang="es-ES" sz="2000" dirty="0" err="1"/>
              <a:t>unlikely</a:t>
            </a:r>
            <a:r>
              <a:rPr lang="es-ES" sz="2000" dirty="0"/>
              <a:t>. </a:t>
            </a:r>
            <a:endParaRPr lang="es-ES" sz="2000" dirty="0" smtClean="0"/>
          </a:p>
          <a:p>
            <a:pPr marL="0" indent="0">
              <a:buNone/>
            </a:pPr>
            <a:r>
              <a:rPr lang="es-ES" sz="2000" dirty="0" err="1" smtClean="0"/>
              <a:t>Methods</a:t>
            </a:r>
            <a:r>
              <a:rPr lang="es-ES" sz="2000" dirty="0" smtClean="0"/>
              <a:t> of </a:t>
            </a:r>
            <a:r>
              <a:rPr lang="es-ES" sz="2000" dirty="0" err="1" smtClean="0"/>
              <a:t>producing</a:t>
            </a:r>
            <a:r>
              <a:rPr lang="es-ES" sz="2000" dirty="0"/>
              <a:t>/</a:t>
            </a:r>
            <a:r>
              <a:rPr lang="es-ES" sz="2000" dirty="0" err="1" smtClean="0"/>
              <a:t>sustaining</a:t>
            </a:r>
            <a:r>
              <a:rPr lang="es-ES" sz="2000" dirty="0"/>
              <a:t> </a:t>
            </a:r>
            <a:r>
              <a:rPr lang="es-ES" sz="2000" dirty="0" err="1" smtClean="0"/>
              <a:t>ellipticities</a:t>
            </a:r>
            <a:r>
              <a:rPr lang="es-ES" sz="2000" dirty="0" smtClean="0"/>
              <a:t> </a:t>
            </a:r>
            <a:r>
              <a:rPr lang="es-ES" sz="2000" dirty="0"/>
              <a:t>are </a:t>
            </a:r>
            <a:r>
              <a:rPr lang="es-ES" sz="2000" dirty="0" err="1"/>
              <a:t>also</a:t>
            </a:r>
            <a:r>
              <a:rPr lang="es-ES" sz="2000" dirty="0"/>
              <a:t> </a:t>
            </a:r>
            <a:r>
              <a:rPr lang="es-ES" sz="2000" dirty="0" err="1"/>
              <a:t>highly</a:t>
            </a:r>
            <a:r>
              <a:rPr lang="es-ES" sz="2000" dirty="0"/>
              <a:t> </a:t>
            </a:r>
            <a:r>
              <a:rPr lang="es-ES" sz="2000" dirty="0" err="1"/>
              <a:t>uncertain</a:t>
            </a:r>
            <a:r>
              <a:rPr lang="es-ES" sz="2000" dirty="0"/>
              <a:t>:</a:t>
            </a:r>
          </a:p>
          <a:p>
            <a:pPr marL="400050" lvl="1" indent="0">
              <a:buNone/>
            </a:pPr>
            <a:r>
              <a:rPr lang="es-ES" sz="1600" dirty="0"/>
              <a:t>∙ </a:t>
            </a:r>
            <a:r>
              <a:rPr lang="es-ES" sz="1600" dirty="0" err="1"/>
              <a:t>mountains</a:t>
            </a:r>
            <a:r>
              <a:rPr lang="es-ES" sz="1600" dirty="0"/>
              <a:t> </a:t>
            </a:r>
            <a:r>
              <a:rPr lang="es-ES" sz="1600" dirty="0" err="1"/>
              <a:t>locked</a:t>
            </a:r>
            <a:r>
              <a:rPr lang="es-ES" sz="1600" dirty="0"/>
              <a:t>-in </a:t>
            </a:r>
            <a:r>
              <a:rPr lang="es-ES" sz="1600" dirty="0" err="1"/>
              <a:t>to</a:t>
            </a:r>
            <a:r>
              <a:rPr lang="es-ES" sz="1600" dirty="0"/>
              <a:t> </a:t>
            </a:r>
            <a:r>
              <a:rPr lang="es-ES" sz="1600" dirty="0" err="1"/>
              <a:t>crust</a:t>
            </a:r>
            <a:r>
              <a:rPr lang="es-ES" sz="1600" dirty="0"/>
              <a:t> </a:t>
            </a:r>
            <a:r>
              <a:rPr lang="es-ES" sz="1600" dirty="0" err="1"/>
              <a:t>following</a:t>
            </a:r>
            <a:r>
              <a:rPr lang="es-ES" sz="1600" dirty="0"/>
              <a:t> </a:t>
            </a:r>
            <a:r>
              <a:rPr lang="es-ES" sz="1600" dirty="0" err="1"/>
              <a:t>formation</a:t>
            </a:r>
            <a:endParaRPr lang="es-ES" sz="1600" dirty="0"/>
          </a:p>
          <a:p>
            <a:pPr marL="400050" lvl="1" indent="0">
              <a:buNone/>
            </a:pPr>
            <a:r>
              <a:rPr lang="es-ES" sz="1600" dirty="0"/>
              <a:t>∙ </a:t>
            </a:r>
            <a:r>
              <a:rPr lang="es-ES" sz="1600" dirty="0" err="1"/>
              <a:t>strong</a:t>
            </a:r>
            <a:r>
              <a:rPr lang="es-ES" sz="1600" dirty="0"/>
              <a:t> </a:t>
            </a:r>
            <a:r>
              <a:rPr lang="es-ES" sz="1600" dirty="0" err="1"/>
              <a:t>internal</a:t>
            </a:r>
            <a:r>
              <a:rPr lang="es-ES" sz="1600" dirty="0"/>
              <a:t> </a:t>
            </a:r>
            <a:r>
              <a:rPr lang="es-ES" sz="1600" dirty="0" err="1"/>
              <a:t>magnetic</a:t>
            </a:r>
            <a:r>
              <a:rPr lang="es-ES" sz="1600" dirty="0"/>
              <a:t> </a:t>
            </a:r>
            <a:r>
              <a:rPr lang="es-ES" sz="1600" dirty="0" err="1" smtClean="0"/>
              <a:t>fields</a:t>
            </a:r>
            <a:endParaRPr lang="es-ES" sz="1600" dirty="0" smtClean="0"/>
          </a:p>
          <a:p>
            <a:pPr marL="400050" lvl="1" indent="0">
              <a:buNone/>
            </a:pPr>
            <a:endParaRPr lang="es-ES" sz="1600" dirty="0"/>
          </a:p>
          <a:p>
            <a:pPr marL="0" indent="0">
              <a:buNone/>
            </a:pPr>
            <a:r>
              <a:rPr lang="es-ES" sz="2000" b="1" dirty="0" err="1"/>
              <a:t>We</a:t>
            </a:r>
            <a:r>
              <a:rPr lang="es-ES" sz="2000" b="1" dirty="0"/>
              <a:t> </a:t>
            </a:r>
            <a:r>
              <a:rPr lang="es-ES" sz="2000" b="1" dirty="0" err="1"/>
              <a:t>have</a:t>
            </a:r>
            <a:r>
              <a:rPr lang="es-ES" sz="2000" b="1" dirty="0"/>
              <a:t> no idea </a:t>
            </a:r>
            <a:r>
              <a:rPr lang="es-ES" sz="2000" b="1" dirty="0" err="1"/>
              <a:t>how</a:t>
            </a:r>
            <a:r>
              <a:rPr lang="es-ES" sz="2000" b="1" dirty="0"/>
              <a:t> </a:t>
            </a:r>
            <a:r>
              <a:rPr lang="es-ES" sz="2000" b="1" dirty="0" err="1"/>
              <a:t>many</a:t>
            </a:r>
            <a:r>
              <a:rPr lang="es-ES" sz="2000" b="1" dirty="0"/>
              <a:t> </a:t>
            </a:r>
            <a:r>
              <a:rPr lang="es-ES" sz="2000" b="1" dirty="0" err="1"/>
              <a:t>signal</a:t>
            </a:r>
            <a:r>
              <a:rPr lang="es-ES" sz="2000" b="1" dirty="0"/>
              <a:t> </a:t>
            </a:r>
            <a:r>
              <a:rPr lang="es-ES" sz="2000" b="1" dirty="0" err="1"/>
              <a:t>detections</a:t>
            </a:r>
            <a:r>
              <a:rPr lang="es-ES" sz="2000" b="1" dirty="0"/>
              <a:t> </a:t>
            </a:r>
            <a:r>
              <a:rPr lang="es-ES" sz="2000" b="1" dirty="0" err="1"/>
              <a:t>to</a:t>
            </a:r>
            <a:r>
              <a:rPr lang="es-ES" sz="2000" b="1" dirty="0"/>
              <a:t> </a:t>
            </a:r>
            <a:r>
              <a:rPr lang="es-ES" sz="2000" b="1" dirty="0" err="1"/>
              <a:t>expect</a:t>
            </a:r>
            <a:r>
              <a:rPr lang="es-ES" sz="2000" b="1" dirty="0"/>
              <a:t> in </a:t>
            </a:r>
            <a:r>
              <a:rPr lang="es-ES" sz="2000" b="1" dirty="0" err="1" smtClean="0"/>
              <a:t>first</a:t>
            </a:r>
            <a:r>
              <a:rPr lang="es-ES" sz="2000" b="1" dirty="0"/>
              <a:t> </a:t>
            </a:r>
            <a:r>
              <a:rPr lang="es-ES" sz="2000" b="1" dirty="0" err="1" smtClean="0"/>
              <a:t>years</a:t>
            </a:r>
            <a:r>
              <a:rPr lang="es-ES" sz="2000" b="1" dirty="0" smtClean="0"/>
              <a:t> </a:t>
            </a:r>
            <a:r>
              <a:rPr lang="es-ES" sz="2000" b="1" dirty="0"/>
              <a:t>of </a:t>
            </a:r>
            <a:r>
              <a:rPr lang="es-ES" sz="2000" b="1" dirty="0" err="1"/>
              <a:t>aLIGO</a:t>
            </a:r>
            <a:r>
              <a:rPr lang="es-ES" sz="2000" b="1" dirty="0"/>
              <a:t>/</a:t>
            </a:r>
            <a:r>
              <a:rPr lang="es-ES" sz="2000" b="1" dirty="0" err="1"/>
              <a:t>AdV</a:t>
            </a:r>
            <a:r>
              <a:rPr lang="es-ES" sz="2000" b="1" dirty="0"/>
              <a:t>.</a:t>
            </a:r>
          </a:p>
          <a:p>
            <a:pPr marL="0" indent="0">
              <a:buNone/>
            </a:pPr>
            <a:r>
              <a:rPr lang="es-ES" sz="2000" i="1" dirty="0" err="1">
                <a:solidFill>
                  <a:schemeClr val="accent2"/>
                </a:solidFill>
              </a:rPr>
              <a:t>Advocate</a:t>
            </a:r>
            <a:r>
              <a:rPr lang="es-ES" sz="2000" i="1" dirty="0">
                <a:solidFill>
                  <a:schemeClr val="accent2"/>
                </a:solidFill>
              </a:rPr>
              <a:t> </a:t>
            </a:r>
            <a:r>
              <a:rPr lang="es-ES" sz="2000" i="1" dirty="0" err="1">
                <a:solidFill>
                  <a:schemeClr val="accent2"/>
                </a:solidFill>
              </a:rPr>
              <a:t>for</a:t>
            </a:r>
            <a:r>
              <a:rPr lang="es-ES" sz="2000" i="1" dirty="0">
                <a:solidFill>
                  <a:schemeClr val="accent2"/>
                </a:solidFill>
              </a:rPr>
              <a:t> </a:t>
            </a:r>
            <a:r>
              <a:rPr lang="es-ES" sz="2000" i="1" dirty="0" err="1">
                <a:solidFill>
                  <a:schemeClr val="accent2"/>
                </a:solidFill>
              </a:rPr>
              <a:t>better</a:t>
            </a:r>
            <a:r>
              <a:rPr lang="es-ES" sz="2000" i="1" dirty="0">
                <a:solidFill>
                  <a:schemeClr val="accent2"/>
                </a:solidFill>
              </a:rPr>
              <a:t> </a:t>
            </a:r>
            <a:r>
              <a:rPr lang="es-ES" sz="2000" i="1" dirty="0" err="1">
                <a:solidFill>
                  <a:schemeClr val="accent2"/>
                </a:solidFill>
              </a:rPr>
              <a:t>modeling</a:t>
            </a:r>
            <a:r>
              <a:rPr lang="es-ES" sz="2000" i="1" dirty="0">
                <a:solidFill>
                  <a:schemeClr val="accent2"/>
                </a:solidFill>
              </a:rPr>
              <a:t> of </a:t>
            </a:r>
            <a:r>
              <a:rPr lang="es-ES" sz="2000" i="1" dirty="0" err="1">
                <a:solidFill>
                  <a:schemeClr val="accent2"/>
                </a:solidFill>
              </a:rPr>
              <a:t>neutron</a:t>
            </a:r>
            <a:r>
              <a:rPr lang="es-ES" sz="2000" i="1" dirty="0">
                <a:solidFill>
                  <a:schemeClr val="accent2"/>
                </a:solidFill>
              </a:rPr>
              <a:t> </a:t>
            </a:r>
            <a:r>
              <a:rPr lang="es-ES" sz="2000" i="1" dirty="0" err="1">
                <a:solidFill>
                  <a:schemeClr val="accent2"/>
                </a:solidFill>
              </a:rPr>
              <a:t>star</a:t>
            </a:r>
            <a:r>
              <a:rPr lang="es-ES" sz="2000" i="1" dirty="0">
                <a:solidFill>
                  <a:schemeClr val="accent2"/>
                </a:solidFill>
              </a:rPr>
              <a:t> </a:t>
            </a:r>
            <a:r>
              <a:rPr lang="es-ES" sz="2000" i="1" dirty="0" err="1">
                <a:solidFill>
                  <a:schemeClr val="accent2"/>
                </a:solidFill>
              </a:rPr>
              <a:t>deformation</a:t>
            </a:r>
            <a:r>
              <a:rPr lang="es-ES" sz="2000" i="1" dirty="0">
                <a:solidFill>
                  <a:schemeClr val="accent2"/>
                </a:solidFill>
              </a:rPr>
              <a:t> </a:t>
            </a:r>
            <a:r>
              <a:rPr lang="es-ES" sz="2000" i="1" dirty="0" err="1" smtClean="0">
                <a:solidFill>
                  <a:schemeClr val="accent2"/>
                </a:solidFill>
              </a:rPr>
              <a:t>to</a:t>
            </a:r>
            <a:r>
              <a:rPr lang="es-ES" sz="2000" i="1" dirty="0">
                <a:solidFill>
                  <a:schemeClr val="accent2"/>
                </a:solidFill>
              </a:rPr>
              <a:t> </a:t>
            </a:r>
            <a:r>
              <a:rPr lang="es-ES" sz="2000" i="1" dirty="0" err="1" smtClean="0">
                <a:solidFill>
                  <a:schemeClr val="accent2"/>
                </a:solidFill>
              </a:rPr>
              <a:t>enhance</a:t>
            </a:r>
            <a:r>
              <a:rPr lang="es-ES" sz="2000" i="1" dirty="0" smtClean="0">
                <a:solidFill>
                  <a:schemeClr val="accent2"/>
                </a:solidFill>
              </a:rPr>
              <a:t> </a:t>
            </a:r>
            <a:r>
              <a:rPr lang="es-ES" sz="2000" i="1" dirty="0" err="1">
                <a:solidFill>
                  <a:schemeClr val="accent2"/>
                </a:solidFill>
              </a:rPr>
              <a:t>science</a:t>
            </a:r>
            <a:r>
              <a:rPr lang="es-ES" sz="2000" i="1" dirty="0">
                <a:solidFill>
                  <a:schemeClr val="accent2"/>
                </a:solidFill>
              </a:rPr>
              <a:t> case</a:t>
            </a:r>
            <a:r>
              <a:rPr lang="es-ES" sz="2000" i="1" dirty="0" smtClean="0">
                <a:solidFill>
                  <a:schemeClr val="accent2"/>
                </a:solidFill>
              </a:rPr>
              <a:t>?</a:t>
            </a:r>
          </a:p>
          <a:p>
            <a:pPr marL="0" indent="0">
              <a:buNone/>
            </a:pPr>
            <a:endParaRPr lang="es-ES" sz="1400" dirty="0"/>
          </a:p>
        </p:txBody>
      </p:sp>
      <p:sp>
        <p:nvSpPr>
          <p:cNvPr id="8"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76</a:t>
            </a:fld>
            <a:endParaRPr lang="en-US" sz="1600" dirty="0">
              <a:latin typeface="+mn-lt"/>
            </a:endParaRPr>
          </a:p>
        </p:txBody>
      </p:sp>
    </p:spTree>
    <p:extLst>
      <p:ext uri="{BB962C8B-B14F-4D97-AF65-F5344CB8AC3E}">
        <p14:creationId xmlns:p14="http://schemas.microsoft.com/office/powerpoint/2010/main" val="5366396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Screen shot 2017-06-27 at 8.42.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792088"/>
            <a:ext cx="7058709" cy="5661248"/>
          </a:xfrm>
          <a:prstGeom prst="rect">
            <a:avLst/>
          </a:prstGeom>
        </p:spPr>
      </p:pic>
      <p:sp>
        <p:nvSpPr>
          <p:cNvPr id="2" name="Título 1"/>
          <p:cNvSpPr>
            <a:spLocks noGrp="1"/>
          </p:cNvSpPr>
          <p:nvPr>
            <p:ph type="title"/>
          </p:nvPr>
        </p:nvSpPr>
        <p:spPr>
          <a:xfrm>
            <a:off x="179512" y="980728"/>
            <a:ext cx="3384376" cy="649287"/>
          </a:xfrm>
        </p:spPr>
        <p:txBody>
          <a:bodyPr/>
          <a:lstStyle/>
          <a:p>
            <a:r>
              <a:rPr lang="es-ES" dirty="0" err="1" smtClean="0"/>
              <a:t>aLIGO</a:t>
            </a:r>
            <a:r>
              <a:rPr lang="es-ES" dirty="0" smtClean="0"/>
              <a:t> </a:t>
            </a:r>
            <a:r>
              <a:rPr lang="es-ES" dirty="0" err="1"/>
              <a:t>sensitivity</a:t>
            </a:r>
            <a:r>
              <a:rPr lang="es-ES" dirty="0"/>
              <a:t> </a:t>
            </a:r>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77</a:t>
            </a:fld>
            <a:endParaRPr lang="en-US" sz="1600" dirty="0">
              <a:latin typeface="+mn-lt"/>
            </a:endParaRPr>
          </a:p>
        </p:txBody>
      </p:sp>
    </p:spTree>
    <p:extLst>
      <p:ext uri="{BB962C8B-B14F-4D97-AF65-F5344CB8AC3E}">
        <p14:creationId xmlns:p14="http://schemas.microsoft.com/office/powerpoint/2010/main" val="1653410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980728"/>
            <a:ext cx="7056784" cy="649287"/>
          </a:xfrm>
        </p:spPr>
        <p:txBody>
          <a:bodyPr/>
          <a:lstStyle/>
          <a:p>
            <a:r>
              <a:rPr lang="es-ES" dirty="0" err="1" smtClean="0"/>
              <a:t>What</a:t>
            </a:r>
            <a:r>
              <a:rPr lang="es-ES" dirty="0" smtClean="0"/>
              <a:t> </a:t>
            </a:r>
            <a:r>
              <a:rPr lang="es-ES" dirty="0" err="1"/>
              <a:t>would</a:t>
            </a:r>
            <a:r>
              <a:rPr lang="es-ES" dirty="0"/>
              <a:t> </a:t>
            </a:r>
            <a:r>
              <a:rPr lang="es-ES" dirty="0" err="1"/>
              <a:t>we</a:t>
            </a:r>
            <a:r>
              <a:rPr lang="es-ES" dirty="0"/>
              <a:t> </a:t>
            </a:r>
            <a:r>
              <a:rPr lang="es-ES" dirty="0" err="1"/>
              <a:t>learn</a:t>
            </a:r>
            <a:r>
              <a:rPr lang="es-ES" dirty="0"/>
              <a:t> </a:t>
            </a:r>
            <a:r>
              <a:rPr lang="es-ES" dirty="0" err="1"/>
              <a:t>from</a:t>
            </a:r>
            <a:r>
              <a:rPr lang="es-ES" dirty="0"/>
              <a:t> a CW </a:t>
            </a:r>
            <a:r>
              <a:rPr lang="es-ES" dirty="0" err="1"/>
              <a:t>signal</a:t>
            </a:r>
            <a:r>
              <a:rPr lang="es-ES" dirty="0"/>
              <a:t>? </a:t>
            </a:r>
          </a:p>
        </p:txBody>
      </p:sp>
      <p:sp>
        <p:nvSpPr>
          <p:cNvPr id="3" name="Marcador de contenido 2"/>
          <p:cNvSpPr>
            <a:spLocks noGrp="1"/>
          </p:cNvSpPr>
          <p:nvPr>
            <p:ph idx="1"/>
          </p:nvPr>
        </p:nvSpPr>
        <p:spPr>
          <a:xfrm>
            <a:off x="395536" y="1700808"/>
            <a:ext cx="8352928" cy="4114800"/>
          </a:xfrm>
        </p:spPr>
        <p:txBody>
          <a:bodyPr/>
          <a:lstStyle/>
          <a:p>
            <a:pPr marL="0" indent="0">
              <a:buNone/>
            </a:pPr>
            <a:r>
              <a:rPr lang="es-ES" sz="2400" dirty="0" err="1" smtClean="0"/>
              <a:t>if</a:t>
            </a:r>
            <a:r>
              <a:rPr lang="es-ES" sz="2400" dirty="0" smtClean="0"/>
              <a:t> </a:t>
            </a:r>
            <a:r>
              <a:rPr lang="es-ES" sz="2400" dirty="0" err="1"/>
              <a:t>accompanied</a:t>
            </a:r>
            <a:r>
              <a:rPr lang="es-ES" sz="2400" dirty="0"/>
              <a:t> </a:t>
            </a:r>
            <a:r>
              <a:rPr lang="es-ES" sz="2400" dirty="0" err="1"/>
              <a:t>by</a:t>
            </a:r>
            <a:r>
              <a:rPr lang="es-ES" sz="2400" dirty="0"/>
              <a:t> EM </a:t>
            </a:r>
            <a:r>
              <a:rPr lang="es-ES" sz="2400" dirty="0" err="1"/>
              <a:t>observation</a:t>
            </a:r>
            <a:r>
              <a:rPr lang="es-ES" sz="2400" dirty="0"/>
              <a:t> </a:t>
            </a:r>
            <a:r>
              <a:rPr lang="es-ES" sz="2400" dirty="0" err="1"/>
              <a:t>either</a:t>
            </a:r>
            <a:r>
              <a:rPr lang="es-ES" sz="2400" dirty="0"/>
              <a:t> </a:t>
            </a:r>
            <a:r>
              <a:rPr lang="es-ES" sz="2400" dirty="0" err="1"/>
              <a:t>from</a:t>
            </a:r>
            <a:r>
              <a:rPr lang="es-ES" sz="2400" dirty="0"/>
              <a:t> a </a:t>
            </a:r>
            <a:r>
              <a:rPr lang="es-ES" sz="2400" dirty="0" err="1"/>
              <a:t>known</a:t>
            </a:r>
            <a:r>
              <a:rPr lang="es-ES" sz="2400" dirty="0"/>
              <a:t> pulsar </a:t>
            </a:r>
            <a:r>
              <a:rPr lang="es-ES" sz="2400" dirty="0" err="1"/>
              <a:t>search</a:t>
            </a:r>
            <a:r>
              <a:rPr lang="es-ES" sz="2400" dirty="0"/>
              <a:t> </a:t>
            </a:r>
            <a:r>
              <a:rPr lang="es-ES" sz="2400" dirty="0" err="1" smtClean="0"/>
              <a:t>or</a:t>
            </a:r>
            <a:r>
              <a:rPr lang="es-ES" sz="2400" dirty="0"/>
              <a:t> </a:t>
            </a:r>
            <a:r>
              <a:rPr lang="es-ES" sz="2400" dirty="0" err="1" smtClean="0"/>
              <a:t>through</a:t>
            </a:r>
            <a:r>
              <a:rPr lang="es-ES" sz="2400" dirty="0" smtClean="0"/>
              <a:t> </a:t>
            </a:r>
            <a:r>
              <a:rPr lang="es-ES" sz="2400" dirty="0" err="1"/>
              <a:t>follow</a:t>
            </a:r>
            <a:r>
              <a:rPr lang="es-ES" sz="2400" dirty="0"/>
              <a:t>-up of </a:t>
            </a:r>
            <a:r>
              <a:rPr lang="es-ES" sz="2400" dirty="0" err="1"/>
              <a:t>unknown</a:t>
            </a:r>
            <a:r>
              <a:rPr lang="es-ES" sz="2400" dirty="0"/>
              <a:t> </a:t>
            </a:r>
            <a:r>
              <a:rPr lang="es-ES" sz="2400" dirty="0" err="1" smtClean="0"/>
              <a:t>sources</a:t>
            </a:r>
            <a:endParaRPr lang="es-ES" sz="2400" dirty="0" smtClean="0"/>
          </a:p>
          <a:p>
            <a:pPr marL="0" indent="0">
              <a:buNone/>
            </a:pPr>
            <a:endParaRPr lang="es-ES" sz="2400" dirty="0" smtClean="0"/>
          </a:p>
          <a:p>
            <a:r>
              <a:rPr lang="es-ES" sz="2400" dirty="0" err="1" smtClean="0"/>
              <a:t>f</a:t>
            </a:r>
            <a:r>
              <a:rPr lang="es-ES" sz="2400" baseline="-25000" dirty="0" err="1" smtClean="0"/>
              <a:t>GW</a:t>
            </a:r>
            <a:r>
              <a:rPr lang="es-ES" sz="2400" dirty="0" smtClean="0"/>
              <a:t> </a:t>
            </a:r>
            <a:r>
              <a:rPr lang="es-ES" sz="2400" dirty="0"/>
              <a:t>= 2f</a:t>
            </a:r>
            <a:r>
              <a:rPr lang="es-ES" sz="2400" baseline="-25000" dirty="0"/>
              <a:t>rot</a:t>
            </a:r>
            <a:r>
              <a:rPr lang="es-ES" sz="2400" dirty="0"/>
              <a:t> </a:t>
            </a:r>
            <a:r>
              <a:rPr lang="es-ES" sz="2400" dirty="0" err="1"/>
              <a:t>star</a:t>
            </a:r>
            <a:r>
              <a:rPr lang="es-ES" sz="2400" dirty="0"/>
              <a:t> </a:t>
            </a:r>
            <a:r>
              <a:rPr lang="es-ES" sz="2400" dirty="0" err="1"/>
              <a:t>is</a:t>
            </a:r>
            <a:r>
              <a:rPr lang="es-ES" sz="2400" dirty="0"/>
              <a:t> </a:t>
            </a:r>
            <a:r>
              <a:rPr lang="es-ES" sz="2400" dirty="0" err="1"/>
              <a:t>probably</a:t>
            </a:r>
            <a:r>
              <a:rPr lang="es-ES" sz="2400" dirty="0"/>
              <a:t> a </a:t>
            </a:r>
            <a:r>
              <a:rPr lang="es-ES" sz="2400" dirty="0" err="1"/>
              <a:t>triaxial</a:t>
            </a:r>
            <a:r>
              <a:rPr lang="es-ES" sz="2400" dirty="0"/>
              <a:t> </a:t>
            </a:r>
            <a:r>
              <a:rPr lang="es-ES" sz="2400" dirty="0" err="1"/>
              <a:t>ellipsoid</a:t>
            </a:r>
            <a:endParaRPr lang="es-ES" sz="2400" dirty="0"/>
          </a:p>
          <a:p>
            <a:r>
              <a:rPr lang="es-ES" sz="2400" dirty="0" err="1" smtClean="0"/>
              <a:t>f</a:t>
            </a:r>
            <a:r>
              <a:rPr lang="es-ES" sz="2400" baseline="-25000" dirty="0" err="1" smtClean="0"/>
              <a:t>GW</a:t>
            </a:r>
            <a:r>
              <a:rPr lang="es-ES" sz="2400" dirty="0" smtClean="0"/>
              <a:t> ≈ </a:t>
            </a:r>
            <a:r>
              <a:rPr lang="es-ES" sz="2400" dirty="0"/>
              <a:t>2f</a:t>
            </a:r>
            <a:r>
              <a:rPr lang="es-ES" sz="2400" baseline="-25000" dirty="0"/>
              <a:t>rot</a:t>
            </a:r>
            <a:r>
              <a:rPr lang="es-ES" sz="2400" dirty="0"/>
              <a:t> shows </a:t>
            </a:r>
            <a:r>
              <a:rPr lang="es-ES" sz="2400" dirty="0" err="1"/>
              <a:t>components</a:t>
            </a:r>
            <a:r>
              <a:rPr lang="es-ES" sz="2400" dirty="0"/>
              <a:t> </a:t>
            </a:r>
            <a:r>
              <a:rPr lang="es-ES" sz="2400" dirty="0" err="1"/>
              <a:t>producing</a:t>
            </a:r>
            <a:r>
              <a:rPr lang="es-ES" sz="2400" dirty="0"/>
              <a:t> EM and </a:t>
            </a:r>
            <a:r>
              <a:rPr lang="es-ES" sz="2400" dirty="0" smtClean="0"/>
              <a:t>GW </a:t>
            </a:r>
            <a:r>
              <a:rPr lang="es-ES" sz="2400" dirty="0" err="1" smtClean="0"/>
              <a:t>emission</a:t>
            </a:r>
            <a:r>
              <a:rPr lang="es-ES" sz="2400" dirty="0" smtClean="0"/>
              <a:t> </a:t>
            </a:r>
            <a:r>
              <a:rPr lang="es-ES" sz="2400" dirty="0"/>
              <a:t>are </a:t>
            </a:r>
            <a:r>
              <a:rPr lang="es-ES" sz="2400" dirty="0" err="1"/>
              <a:t>not</a:t>
            </a:r>
            <a:r>
              <a:rPr lang="es-ES" sz="2400" dirty="0"/>
              <a:t> </a:t>
            </a:r>
            <a:r>
              <a:rPr lang="es-ES" sz="2400" dirty="0" err="1"/>
              <a:t>completely</a:t>
            </a:r>
            <a:r>
              <a:rPr lang="es-ES" sz="2400" dirty="0"/>
              <a:t> </a:t>
            </a:r>
            <a:r>
              <a:rPr lang="es-ES" sz="2400" dirty="0" err="1"/>
              <a:t>coupled</a:t>
            </a:r>
            <a:r>
              <a:rPr lang="es-ES" sz="2400" dirty="0"/>
              <a:t> (</a:t>
            </a:r>
            <a:r>
              <a:rPr lang="es-ES" sz="2400" dirty="0" err="1"/>
              <a:t>information</a:t>
            </a:r>
            <a:r>
              <a:rPr lang="es-ES" sz="2400" dirty="0"/>
              <a:t> </a:t>
            </a:r>
            <a:r>
              <a:rPr lang="es-ES" sz="2400" dirty="0" err="1"/>
              <a:t>on</a:t>
            </a:r>
            <a:r>
              <a:rPr lang="es-ES" sz="2400" dirty="0"/>
              <a:t> </a:t>
            </a:r>
            <a:r>
              <a:rPr lang="es-ES" sz="2400" dirty="0" err="1" smtClean="0"/>
              <a:t>crust</a:t>
            </a:r>
            <a:r>
              <a:rPr lang="es-ES" sz="2400" dirty="0"/>
              <a:t> </a:t>
            </a:r>
            <a:r>
              <a:rPr lang="es-ES" sz="2400" dirty="0" smtClean="0"/>
              <a:t>and </a:t>
            </a:r>
            <a:r>
              <a:rPr lang="es-ES" sz="2400" dirty="0" err="1"/>
              <a:t>core</a:t>
            </a:r>
            <a:r>
              <a:rPr lang="es-ES" sz="2400" dirty="0"/>
              <a:t> </a:t>
            </a:r>
            <a:r>
              <a:rPr lang="es-ES" sz="2400" dirty="0" err="1"/>
              <a:t>coupling</a:t>
            </a:r>
            <a:r>
              <a:rPr lang="es-ES" sz="2400" dirty="0"/>
              <a:t> of </a:t>
            </a:r>
            <a:r>
              <a:rPr lang="es-ES" sz="2400" dirty="0" err="1"/>
              <a:t>star</a:t>
            </a:r>
            <a:r>
              <a:rPr lang="es-ES" sz="2400" dirty="0"/>
              <a:t>?)</a:t>
            </a:r>
          </a:p>
          <a:p>
            <a:r>
              <a:rPr lang="es-ES" sz="2400" dirty="0" err="1"/>
              <a:t>f</a:t>
            </a:r>
            <a:r>
              <a:rPr lang="es-ES" sz="2400" baseline="-25000" dirty="0" err="1"/>
              <a:t>GW</a:t>
            </a:r>
            <a:r>
              <a:rPr lang="es-ES" sz="2400" dirty="0"/>
              <a:t> ≈ </a:t>
            </a:r>
            <a:r>
              <a:rPr lang="es-ES" sz="2400" dirty="0" err="1" smtClean="0"/>
              <a:t>f</a:t>
            </a:r>
            <a:r>
              <a:rPr lang="es-ES" sz="2400" baseline="-25000" dirty="0" err="1" smtClean="0"/>
              <a:t>rot</a:t>
            </a:r>
            <a:r>
              <a:rPr lang="es-ES" sz="2400" dirty="0" smtClean="0"/>
              <a:t> </a:t>
            </a:r>
            <a:r>
              <a:rPr lang="es-ES" sz="2400" dirty="0" err="1" smtClean="0"/>
              <a:t>precession</a:t>
            </a:r>
            <a:r>
              <a:rPr lang="es-ES" sz="2400" dirty="0" smtClean="0"/>
              <a:t> </a:t>
            </a:r>
            <a:r>
              <a:rPr lang="es-ES" sz="2400" dirty="0" err="1"/>
              <a:t>play</a:t>
            </a:r>
            <a:r>
              <a:rPr lang="es-ES" sz="2400" dirty="0"/>
              <a:t> </a:t>
            </a:r>
            <a:r>
              <a:rPr lang="es-ES" sz="2400" dirty="0" err="1"/>
              <a:t>important</a:t>
            </a:r>
            <a:r>
              <a:rPr lang="es-ES" sz="2400" dirty="0"/>
              <a:t> role in </a:t>
            </a:r>
            <a:r>
              <a:rPr lang="es-ES" sz="2400" dirty="0" err="1"/>
              <a:t>emission</a:t>
            </a:r>
            <a:endParaRPr lang="es-ES" sz="2400" dirty="0"/>
          </a:p>
          <a:p>
            <a:r>
              <a:rPr lang="es-ES" sz="2400" dirty="0" err="1"/>
              <a:t>f</a:t>
            </a:r>
            <a:r>
              <a:rPr lang="es-ES" sz="2400" baseline="-25000" dirty="0" err="1"/>
              <a:t>GW</a:t>
            </a:r>
            <a:r>
              <a:rPr lang="es-ES" sz="2400" dirty="0"/>
              <a:t> ≈ </a:t>
            </a:r>
            <a:r>
              <a:rPr lang="es-ES" sz="2400" dirty="0" smtClean="0"/>
              <a:t>(4/3) </a:t>
            </a:r>
            <a:r>
              <a:rPr lang="es-ES" sz="2400" dirty="0" err="1" smtClean="0"/>
              <a:t>f</a:t>
            </a:r>
            <a:r>
              <a:rPr lang="es-ES" sz="2400" baseline="-25000" dirty="0" err="1" smtClean="0"/>
              <a:t>rot</a:t>
            </a:r>
            <a:r>
              <a:rPr lang="es-ES" sz="2400" dirty="0" smtClean="0"/>
              <a:t> </a:t>
            </a:r>
            <a:r>
              <a:rPr lang="es-ES" sz="2400" dirty="0" err="1" smtClean="0"/>
              <a:t>emission</a:t>
            </a:r>
            <a:r>
              <a:rPr lang="es-ES" sz="2400" dirty="0" smtClean="0"/>
              <a:t> </a:t>
            </a:r>
            <a:r>
              <a:rPr lang="es-ES" sz="2400" dirty="0" err="1"/>
              <a:t>from</a:t>
            </a:r>
            <a:r>
              <a:rPr lang="es-ES" sz="2400" dirty="0"/>
              <a:t> r-</a:t>
            </a:r>
            <a:r>
              <a:rPr lang="es-ES" sz="2400" dirty="0" err="1"/>
              <a:t>modes</a:t>
            </a:r>
            <a:r>
              <a:rPr lang="es-ES" sz="2400" dirty="0"/>
              <a:t> </a:t>
            </a:r>
            <a:r>
              <a:rPr lang="es-ES" sz="2400" dirty="0" err="1"/>
              <a:t>is</a:t>
            </a:r>
            <a:r>
              <a:rPr lang="es-ES" sz="2400" dirty="0"/>
              <a:t> </a:t>
            </a:r>
            <a:r>
              <a:rPr lang="es-ES" sz="2400" dirty="0" err="1" smtClean="0"/>
              <a:t>favoured</a:t>
            </a:r>
            <a:r>
              <a:rPr lang="es-ES" sz="2400" dirty="0"/>
              <a:t/>
            </a:r>
            <a:br>
              <a:rPr lang="es-ES" sz="2400" dirty="0"/>
            </a:br>
            <a:r>
              <a:rPr lang="es-ES" sz="2400" dirty="0" smtClean="0"/>
              <a:t>(</a:t>
            </a:r>
            <a:r>
              <a:rPr lang="es-ES" sz="2400" dirty="0" err="1"/>
              <a:t>information</a:t>
            </a:r>
            <a:r>
              <a:rPr lang="es-ES" sz="2400" dirty="0"/>
              <a:t> </a:t>
            </a:r>
            <a:r>
              <a:rPr lang="es-ES" sz="2400" dirty="0" err="1"/>
              <a:t>on</a:t>
            </a:r>
            <a:r>
              <a:rPr lang="es-ES" sz="2400" dirty="0"/>
              <a:t> interior fluid </a:t>
            </a:r>
            <a:r>
              <a:rPr lang="es-ES" sz="2400" dirty="0" err="1"/>
              <a:t>motion</a:t>
            </a:r>
            <a:r>
              <a:rPr lang="es-ES" sz="2400" dirty="0"/>
              <a:t> of </a:t>
            </a:r>
            <a:r>
              <a:rPr lang="es-ES" sz="2400" dirty="0" err="1"/>
              <a:t>star</a:t>
            </a:r>
            <a:r>
              <a:rPr lang="es-ES" sz="2400" dirty="0" smtClean="0"/>
              <a:t>)</a:t>
            </a:r>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78</a:t>
            </a:fld>
            <a:endParaRPr lang="en-US" sz="1600" dirty="0">
              <a:latin typeface="+mn-lt"/>
            </a:endParaRPr>
          </a:p>
        </p:txBody>
      </p:sp>
    </p:spTree>
    <p:extLst>
      <p:ext uri="{BB962C8B-B14F-4D97-AF65-F5344CB8AC3E}">
        <p14:creationId xmlns:p14="http://schemas.microsoft.com/office/powerpoint/2010/main" val="2856290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9632" y="764704"/>
            <a:ext cx="7056784" cy="649287"/>
          </a:xfrm>
        </p:spPr>
        <p:txBody>
          <a:bodyPr/>
          <a:lstStyle/>
          <a:p>
            <a:r>
              <a:rPr lang="es-ES" dirty="0" err="1" smtClean="0"/>
              <a:t>What</a:t>
            </a:r>
            <a:r>
              <a:rPr lang="es-ES" dirty="0" smtClean="0"/>
              <a:t> </a:t>
            </a:r>
            <a:r>
              <a:rPr lang="es-ES" dirty="0" err="1"/>
              <a:t>would</a:t>
            </a:r>
            <a:r>
              <a:rPr lang="es-ES" dirty="0"/>
              <a:t> </a:t>
            </a:r>
            <a:r>
              <a:rPr lang="es-ES" dirty="0" err="1"/>
              <a:t>we</a:t>
            </a:r>
            <a:r>
              <a:rPr lang="es-ES" dirty="0"/>
              <a:t> </a:t>
            </a:r>
            <a:r>
              <a:rPr lang="es-ES" dirty="0" err="1"/>
              <a:t>learn</a:t>
            </a:r>
            <a:r>
              <a:rPr lang="es-ES" dirty="0"/>
              <a:t> </a:t>
            </a:r>
            <a:r>
              <a:rPr lang="es-ES" dirty="0" err="1"/>
              <a:t>from</a:t>
            </a:r>
            <a:r>
              <a:rPr lang="es-ES" dirty="0"/>
              <a:t> a CW </a:t>
            </a:r>
            <a:r>
              <a:rPr lang="es-ES" dirty="0" err="1"/>
              <a:t>signal</a:t>
            </a:r>
            <a:r>
              <a:rPr lang="es-ES" dirty="0"/>
              <a:t>? </a:t>
            </a:r>
          </a:p>
        </p:txBody>
      </p:sp>
      <p:sp>
        <p:nvSpPr>
          <p:cNvPr id="3" name="Marcador de contenido 2"/>
          <p:cNvSpPr>
            <a:spLocks noGrp="1"/>
          </p:cNvSpPr>
          <p:nvPr>
            <p:ph idx="1"/>
          </p:nvPr>
        </p:nvSpPr>
        <p:spPr>
          <a:xfrm>
            <a:off x="323528" y="1484784"/>
            <a:ext cx="8640960" cy="4114800"/>
          </a:xfrm>
        </p:spPr>
        <p:txBody>
          <a:bodyPr/>
          <a:lstStyle/>
          <a:p>
            <a:r>
              <a:rPr lang="es-ES" sz="2400" dirty="0" err="1" smtClean="0"/>
              <a:t>if</a:t>
            </a:r>
            <a:r>
              <a:rPr lang="es-ES" sz="2400" dirty="0" smtClean="0"/>
              <a:t> </a:t>
            </a:r>
            <a:r>
              <a:rPr lang="es-ES" sz="2400" dirty="0" err="1"/>
              <a:t>ellipticities</a:t>
            </a:r>
            <a:r>
              <a:rPr lang="es-ES" sz="2400" dirty="0"/>
              <a:t> are at </a:t>
            </a:r>
            <a:r>
              <a:rPr lang="es-ES" sz="2400" dirty="0" err="1"/>
              <a:t>the</a:t>
            </a:r>
            <a:r>
              <a:rPr lang="es-ES" sz="2400" dirty="0"/>
              <a:t> </a:t>
            </a:r>
            <a:r>
              <a:rPr lang="es-ES" sz="2400" dirty="0" err="1"/>
              <a:t>very</a:t>
            </a:r>
            <a:r>
              <a:rPr lang="es-ES" sz="2400" dirty="0"/>
              <a:t> </a:t>
            </a:r>
            <a:r>
              <a:rPr lang="es-ES" sz="2400" dirty="0" err="1"/>
              <a:t>high</a:t>
            </a:r>
            <a:r>
              <a:rPr lang="es-ES" sz="2400" dirty="0"/>
              <a:t> </a:t>
            </a:r>
            <a:r>
              <a:rPr lang="es-ES" sz="2400" dirty="0" err="1"/>
              <a:t>range</a:t>
            </a:r>
            <a:r>
              <a:rPr lang="es-ES" sz="2400" dirty="0"/>
              <a:t> </a:t>
            </a:r>
            <a:r>
              <a:rPr lang="es-ES" sz="2400" dirty="0" err="1"/>
              <a:t>we</a:t>
            </a:r>
            <a:r>
              <a:rPr lang="es-ES" sz="2400" dirty="0"/>
              <a:t> </a:t>
            </a:r>
            <a:r>
              <a:rPr lang="es-ES" sz="2400" dirty="0" err="1"/>
              <a:t>could</a:t>
            </a:r>
            <a:r>
              <a:rPr lang="es-ES" sz="2400" dirty="0"/>
              <a:t> </a:t>
            </a:r>
            <a:r>
              <a:rPr lang="es-ES" sz="2400" dirty="0" err="1" smtClean="0"/>
              <a:t>potentially</a:t>
            </a:r>
            <a:r>
              <a:rPr lang="es-ES" sz="2400" dirty="0"/>
              <a:t> </a:t>
            </a:r>
            <a:r>
              <a:rPr lang="es-ES" sz="2400" dirty="0" err="1" smtClean="0"/>
              <a:t>narrow</a:t>
            </a:r>
            <a:r>
              <a:rPr lang="es-ES" sz="2400" dirty="0" smtClean="0"/>
              <a:t> </a:t>
            </a:r>
            <a:r>
              <a:rPr lang="es-ES" sz="2400" dirty="0" err="1"/>
              <a:t>down</a:t>
            </a:r>
            <a:r>
              <a:rPr lang="es-ES" sz="2400" dirty="0"/>
              <a:t> </a:t>
            </a:r>
            <a:r>
              <a:rPr lang="es-ES" sz="2400" dirty="0" err="1"/>
              <a:t>neutron</a:t>
            </a:r>
            <a:r>
              <a:rPr lang="es-ES" sz="2400" dirty="0"/>
              <a:t> </a:t>
            </a:r>
            <a:r>
              <a:rPr lang="es-ES" sz="2400" dirty="0" err="1"/>
              <a:t>star</a:t>
            </a:r>
            <a:r>
              <a:rPr lang="es-ES" sz="2400" dirty="0"/>
              <a:t> EOS</a:t>
            </a:r>
          </a:p>
          <a:p>
            <a:r>
              <a:rPr lang="es-ES" sz="2400" dirty="0" err="1" smtClean="0"/>
              <a:t>multiple</a:t>
            </a:r>
            <a:r>
              <a:rPr lang="es-ES" sz="2400" dirty="0" smtClean="0"/>
              <a:t> </a:t>
            </a:r>
            <a:r>
              <a:rPr lang="es-ES" sz="2400" dirty="0" err="1"/>
              <a:t>sources</a:t>
            </a:r>
            <a:r>
              <a:rPr lang="es-ES" sz="2400" dirty="0"/>
              <a:t> </a:t>
            </a:r>
            <a:r>
              <a:rPr lang="es-ES" sz="2400" dirty="0" err="1"/>
              <a:t>could</a:t>
            </a:r>
            <a:r>
              <a:rPr lang="es-ES" sz="2400" dirty="0"/>
              <a:t> </a:t>
            </a:r>
            <a:r>
              <a:rPr lang="es-ES" sz="2400" dirty="0" err="1"/>
              <a:t>yield</a:t>
            </a:r>
            <a:r>
              <a:rPr lang="es-ES" sz="2400" dirty="0"/>
              <a:t> </a:t>
            </a:r>
            <a:r>
              <a:rPr lang="es-ES" sz="2400" dirty="0" err="1"/>
              <a:t>information</a:t>
            </a:r>
            <a:r>
              <a:rPr lang="es-ES" sz="2400" dirty="0"/>
              <a:t> </a:t>
            </a:r>
            <a:r>
              <a:rPr lang="es-ES" sz="2400" dirty="0" err="1"/>
              <a:t>on</a:t>
            </a:r>
            <a:r>
              <a:rPr lang="es-ES" sz="2400" dirty="0"/>
              <a:t> </a:t>
            </a:r>
            <a:r>
              <a:rPr lang="es-ES" sz="2400" dirty="0" err="1" smtClean="0"/>
              <a:t>ellipticity</a:t>
            </a:r>
            <a:r>
              <a:rPr lang="es-ES" sz="2400" dirty="0"/>
              <a:t> </a:t>
            </a:r>
            <a:r>
              <a:rPr lang="es-ES" sz="2400" dirty="0" err="1" smtClean="0"/>
              <a:t>distributions</a:t>
            </a:r>
            <a:r>
              <a:rPr lang="es-ES" sz="2400" dirty="0" smtClean="0"/>
              <a:t> </a:t>
            </a:r>
            <a:r>
              <a:rPr lang="es-ES" sz="2400" dirty="0" err="1"/>
              <a:t>to</a:t>
            </a:r>
            <a:r>
              <a:rPr lang="es-ES" sz="2400" dirty="0"/>
              <a:t> </a:t>
            </a:r>
            <a:r>
              <a:rPr lang="es-ES" sz="2400" dirty="0" err="1"/>
              <a:t>help</a:t>
            </a:r>
            <a:r>
              <a:rPr lang="es-ES" sz="2400" dirty="0"/>
              <a:t> </a:t>
            </a:r>
            <a:r>
              <a:rPr lang="es-ES" sz="2400" dirty="0" err="1"/>
              <a:t>constrain</a:t>
            </a:r>
            <a:r>
              <a:rPr lang="es-ES" sz="2400" dirty="0"/>
              <a:t> </a:t>
            </a:r>
            <a:r>
              <a:rPr lang="es-ES" sz="2400" dirty="0" err="1"/>
              <a:t>models</a:t>
            </a:r>
            <a:r>
              <a:rPr lang="es-ES" sz="2400" dirty="0"/>
              <a:t> of </a:t>
            </a:r>
            <a:r>
              <a:rPr lang="es-ES" sz="2400" dirty="0" err="1"/>
              <a:t>formation</a:t>
            </a:r>
            <a:r>
              <a:rPr lang="es-ES" sz="2400" dirty="0"/>
              <a:t> </a:t>
            </a:r>
            <a:r>
              <a:rPr lang="es-ES" sz="2400" dirty="0" smtClean="0"/>
              <a:t>of </a:t>
            </a:r>
            <a:r>
              <a:rPr lang="es-ES" sz="2400" dirty="0" err="1" smtClean="0"/>
              <a:t>deformations</a:t>
            </a:r>
            <a:endParaRPr lang="es-ES" sz="2400" dirty="0"/>
          </a:p>
          <a:p>
            <a:pPr lvl="1"/>
            <a:r>
              <a:rPr lang="es-ES" dirty="0" smtClean="0"/>
              <a:t>are </a:t>
            </a:r>
            <a:r>
              <a:rPr lang="es-ES" dirty="0" err="1"/>
              <a:t>there</a:t>
            </a:r>
            <a:r>
              <a:rPr lang="es-ES" dirty="0"/>
              <a:t> </a:t>
            </a:r>
            <a:r>
              <a:rPr lang="es-ES" dirty="0" err="1"/>
              <a:t>different</a:t>
            </a:r>
            <a:r>
              <a:rPr lang="es-ES" dirty="0"/>
              <a:t> </a:t>
            </a:r>
            <a:r>
              <a:rPr lang="es-ES" dirty="0" err="1"/>
              <a:t>distributions</a:t>
            </a:r>
            <a:r>
              <a:rPr lang="es-ES" dirty="0"/>
              <a:t> </a:t>
            </a:r>
            <a:r>
              <a:rPr lang="es-ES" dirty="0" err="1"/>
              <a:t>for</a:t>
            </a:r>
            <a:r>
              <a:rPr lang="es-ES" dirty="0"/>
              <a:t> “normal” and </a:t>
            </a:r>
            <a:r>
              <a:rPr lang="es-ES" dirty="0" err="1" smtClean="0"/>
              <a:t>millisecond</a:t>
            </a:r>
            <a:r>
              <a:rPr lang="es-ES" dirty="0"/>
              <a:t> </a:t>
            </a:r>
            <a:r>
              <a:rPr lang="es-ES" dirty="0" err="1" smtClean="0"/>
              <a:t>pulsars</a:t>
            </a:r>
            <a:r>
              <a:rPr lang="es-ES" dirty="0" smtClean="0"/>
              <a:t>?</a:t>
            </a:r>
            <a:endParaRPr lang="es-ES" sz="2400" dirty="0" smtClean="0">
              <a:solidFill>
                <a:schemeClr val="accent2"/>
              </a:solidFill>
            </a:endParaRPr>
          </a:p>
          <a:p>
            <a:pPr marL="400050" lvl="1" indent="0">
              <a:buNone/>
            </a:pPr>
            <a:r>
              <a:rPr lang="es-ES" sz="2000" dirty="0" err="1" smtClean="0">
                <a:solidFill>
                  <a:schemeClr val="accent2"/>
                </a:solidFill>
              </a:rPr>
              <a:t>But</a:t>
            </a:r>
            <a:r>
              <a:rPr lang="es-ES" sz="2000" dirty="0">
                <a:solidFill>
                  <a:schemeClr val="accent2"/>
                </a:solidFill>
              </a:rPr>
              <a:t>, </a:t>
            </a:r>
            <a:r>
              <a:rPr lang="es-ES" sz="2000" dirty="0" err="1">
                <a:solidFill>
                  <a:schemeClr val="accent2"/>
                </a:solidFill>
              </a:rPr>
              <a:t>we</a:t>
            </a:r>
            <a:r>
              <a:rPr lang="es-ES" sz="2000" dirty="0">
                <a:solidFill>
                  <a:schemeClr val="accent2"/>
                </a:solidFill>
              </a:rPr>
              <a:t> </a:t>
            </a:r>
            <a:r>
              <a:rPr lang="es-ES" sz="2000" dirty="0" err="1">
                <a:solidFill>
                  <a:schemeClr val="accent2"/>
                </a:solidFill>
              </a:rPr>
              <a:t>actually</a:t>
            </a:r>
            <a:r>
              <a:rPr lang="es-ES" sz="2000" dirty="0">
                <a:solidFill>
                  <a:schemeClr val="accent2"/>
                </a:solidFill>
              </a:rPr>
              <a:t> </a:t>
            </a:r>
            <a:r>
              <a:rPr lang="es-ES" sz="2000" dirty="0" err="1" smtClean="0">
                <a:solidFill>
                  <a:schemeClr val="accent2"/>
                </a:solidFill>
              </a:rPr>
              <a:t>measure</a:t>
            </a:r>
            <a:r>
              <a:rPr lang="es-ES" sz="2000" dirty="0">
                <a:solidFill>
                  <a:schemeClr val="accent2"/>
                </a:solidFill>
              </a:rPr>
              <a:t> </a:t>
            </a:r>
            <a:r>
              <a:rPr lang="es-ES" sz="2000" dirty="0" smtClean="0">
                <a:solidFill>
                  <a:schemeClr val="accent2"/>
                </a:solidFill>
              </a:rPr>
              <a:t> </a:t>
            </a:r>
            <a:r>
              <a:rPr lang="es-ES" sz="2000" i="1" dirty="0" smtClean="0">
                <a:solidFill>
                  <a:schemeClr val="accent2"/>
                </a:solidFill>
              </a:rPr>
              <a:t>h</a:t>
            </a:r>
            <a:r>
              <a:rPr lang="hu-HU" sz="2000" i="1" dirty="0" smtClean="0">
                <a:solidFill>
                  <a:schemeClr val="accent2"/>
                </a:solidFill>
              </a:rPr>
              <a:t> </a:t>
            </a:r>
            <a:r>
              <a:rPr lang="hu-HU" sz="2000" i="1" dirty="0" smtClean="0">
                <a:solidFill>
                  <a:schemeClr val="accent2"/>
                </a:solidFill>
                <a:latin typeface="Symbol" charset="2"/>
                <a:cs typeface="Symbol" charset="2"/>
              </a:rPr>
              <a:t>µ</a:t>
            </a:r>
            <a:r>
              <a:rPr lang="hu-HU" sz="1600" i="1" dirty="0" smtClean="0">
                <a:solidFill>
                  <a:schemeClr val="accent2"/>
                </a:solidFill>
              </a:rPr>
              <a:t> Izz</a:t>
            </a:r>
            <a:r>
              <a:rPr lang="hu-HU" sz="2000" i="1" dirty="0" smtClean="0">
                <a:solidFill>
                  <a:schemeClr val="accent2"/>
                </a:solidFill>
              </a:rPr>
              <a:t> ε /d, </a:t>
            </a:r>
            <a:r>
              <a:rPr lang="hu-HU" sz="2000" i="1" dirty="0">
                <a:solidFill>
                  <a:schemeClr val="accent2"/>
                </a:solidFill>
              </a:rPr>
              <a:t> </a:t>
            </a:r>
            <a:r>
              <a:rPr lang="es-ES" sz="2000" dirty="0" err="1" smtClean="0">
                <a:solidFill>
                  <a:schemeClr val="accent2"/>
                </a:solidFill>
              </a:rPr>
              <a:t>where</a:t>
            </a:r>
            <a:r>
              <a:rPr lang="es-ES" sz="2000" dirty="0" smtClean="0">
                <a:solidFill>
                  <a:schemeClr val="accent2"/>
                </a:solidFill>
              </a:rPr>
              <a:t> </a:t>
            </a:r>
            <a:r>
              <a:rPr lang="es-ES" sz="2000" i="1" dirty="0" err="1">
                <a:solidFill>
                  <a:schemeClr val="accent2"/>
                </a:solidFill>
              </a:rPr>
              <a:t>I</a:t>
            </a:r>
            <a:r>
              <a:rPr lang="es-ES" sz="2000" i="1" baseline="-25000" dirty="0" err="1">
                <a:solidFill>
                  <a:schemeClr val="accent2"/>
                </a:solidFill>
              </a:rPr>
              <a:t>zz</a:t>
            </a:r>
            <a:r>
              <a:rPr lang="es-ES" sz="2000" dirty="0">
                <a:solidFill>
                  <a:schemeClr val="accent2"/>
                </a:solidFill>
              </a:rPr>
              <a:t> </a:t>
            </a:r>
            <a:r>
              <a:rPr lang="es-ES" sz="2000" dirty="0" err="1">
                <a:solidFill>
                  <a:schemeClr val="accent2"/>
                </a:solidFill>
              </a:rPr>
              <a:t>is</a:t>
            </a:r>
            <a:r>
              <a:rPr lang="es-ES" sz="2000" dirty="0">
                <a:solidFill>
                  <a:schemeClr val="accent2"/>
                </a:solidFill>
              </a:rPr>
              <a:t> </a:t>
            </a:r>
            <a:r>
              <a:rPr lang="es-ES" sz="2000" dirty="0" err="1">
                <a:solidFill>
                  <a:schemeClr val="accent2"/>
                </a:solidFill>
              </a:rPr>
              <a:t>the</a:t>
            </a:r>
            <a:r>
              <a:rPr lang="es-ES" sz="2000" dirty="0">
                <a:solidFill>
                  <a:schemeClr val="accent2"/>
                </a:solidFill>
              </a:rPr>
              <a:t> </a:t>
            </a:r>
            <a:r>
              <a:rPr lang="es-ES" sz="2000" dirty="0" err="1">
                <a:solidFill>
                  <a:schemeClr val="accent2"/>
                </a:solidFill>
              </a:rPr>
              <a:t>moment</a:t>
            </a:r>
            <a:r>
              <a:rPr lang="es-ES" sz="2000" dirty="0">
                <a:solidFill>
                  <a:schemeClr val="accent2"/>
                </a:solidFill>
              </a:rPr>
              <a:t> of </a:t>
            </a:r>
            <a:r>
              <a:rPr lang="es-ES" sz="2000" dirty="0" err="1">
                <a:solidFill>
                  <a:schemeClr val="accent2"/>
                </a:solidFill>
              </a:rPr>
              <a:t>inertia</a:t>
            </a:r>
            <a:r>
              <a:rPr lang="es-ES" sz="2000" dirty="0">
                <a:solidFill>
                  <a:schemeClr val="accent2"/>
                </a:solidFill>
              </a:rPr>
              <a:t> and </a:t>
            </a:r>
            <a:r>
              <a:rPr lang="es-ES" sz="2000" i="1" dirty="0">
                <a:solidFill>
                  <a:schemeClr val="accent2"/>
                </a:solidFill>
              </a:rPr>
              <a:t>d</a:t>
            </a:r>
            <a:r>
              <a:rPr lang="es-ES" sz="2000" dirty="0">
                <a:solidFill>
                  <a:schemeClr val="accent2"/>
                </a:solidFill>
              </a:rPr>
              <a:t> </a:t>
            </a:r>
            <a:r>
              <a:rPr lang="es-ES" sz="2000" dirty="0" err="1">
                <a:solidFill>
                  <a:schemeClr val="accent2"/>
                </a:solidFill>
              </a:rPr>
              <a:t>is</a:t>
            </a:r>
            <a:r>
              <a:rPr lang="es-ES" sz="2000" dirty="0">
                <a:solidFill>
                  <a:schemeClr val="accent2"/>
                </a:solidFill>
              </a:rPr>
              <a:t> </a:t>
            </a:r>
            <a:r>
              <a:rPr lang="es-ES" sz="2000" dirty="0" err="1">
                <a:solidFill>
                  <a:schemeClr val="accent2"/>
                </a:solidFill>
              </a:rPr>
              <a:t>the</a:t>
            </a:r>
            <a:r>
              <a:rPr lang="es-ES" sz="2000" dirty="0">
                <a:solidFill>
                  <a:schemeClr val="accent2"/>
                </a:solidFill>
              </a:rPr>
              <a:t> </a:t>
            </a:r>
            <a:r>
              <a:rPr lang="es-ES" sz="2000" dirty="0" err="1">
                <a:solidFill>
                  <a:schemeClr val="accent2"/>
                </a:solidFill>
              </a:rPr>
              <a:t>distance</a:t>
            </a:r>
            <a:r>
              <a:rPr lang="es-ES" sz="2000" dirty="0">
                <a:solidFill>
                  <a:schemeClr val="accent2"/>
                </a:solidFill>
              </a:rPr>
              <a:t>, </a:t>
            </a:r>
            <a:r>
              <a:rPr lang="es-ES" sz="2000" dirty="0" smtClean="0">
                <a:solidFill>
                  <a:schemeClr val="accent2"/>
                </a:solidFill>
              </a:rPr>
              <a:t>so </a:t>
            </a:r>
            <a:r>
              <a:rPr lang="es-ES" sz="2000" dirty="0" err="1" smtClean="0">
                <a:solidFill>
                  <a:schemeClr val="accent2"/>
                </a:solidFill>
              </a:rPr>
              <a:t>measuring</a:t>
            </a:r>
            <a:r>
              <a:rPr lang="es-ES" sz="2000" dirty="0" smtClean="0">
                <a:solidFill>
                  <a:schemeClr val="accent2"/>
                </a:solidFill>
              </a:rPr>
              <a:t> </a:t>
            </a:r>
            <a:r>
              <a:rPr lang="hu-HU" sz="2000" i="1" dirty="0">
                <a:solidFill>
                  <a:schemeClr val="accent2"/>
                </a:solidFill>
              </a:rPr>
              <a:t>ε</a:t>
            </a:r>
            <a:r>
              <a:rPr lang="es-ES" sz="2000" dirty="0" smtClean="0">
                <a:solidFill>
                  <a:schemeClr val="accent2"/>
                </a:solidFill>
              </a:rPr>
              <a:t> </a:t>
            </a:r>
            <a:r>
              <a:rPr lang="es-ES" sz="2000" dirty="0" err="1">
                <a:solidFill>
                  <a:schemeClr val="accent2"/>
                </a:solidFill>
              </a:rPr>
              <a:t>requires</a:t>
            </a:r>
            <a:r>
              <a:rPr lang="es-ES" sz="2000" dirty="0">
                <a:solidFill>
                  <a:schemeClr val="accent2"/>
                </a:solidFill>
              </a:rPr>
              <a:t> </a:t>
            </a:r>
            <a:r>
              <a:rPr lang="es-ES" sz="2000" dirty="0" err="1">
                <a:solidFill>
                  <a:schemeClr val="accent2"/>
                </a:solidFill>
              </a:rPr>
              <a:t>this</a:t>
            </a:r>
            <a:r>
              <a:rPr lang="es-ES" sz="2000" dirty="0">
                <a:solidFill>
                  <a:schemeClr val="accent2"/>
                </a:solidFill>
              </a:rPr>
              <a:t> </a:t>
            </a:r>
            <a:r>
              <a:rPr lang="es-ES" sz="2000" dirty="0" err="1">
                <a:solidFill>
                  <a:schemeClr val="accent2"/>
                </a:solidFill>
              </a:rPr>
              <a:t>additional</a:t>
            </a:r>
            <a:r>
              <a:rPr lang="es-ES" sz="2000" dirty="0">
                <a:solidFill>
                  <a:schemeClr val="accent2"/>
                </a:solidFill>
              </a:rPr>
              <a:t> </a:t>
            </a:r>
            <a:r>
              <a:rPr lang="es-ES" sz="2000" dirty="0" err="1" smtClean="0">
                <a:solidFill>
                  <a:schemeClr val="accent2"/>
                </a:solidFill>
              </a:rPr>
              <a:t>information</a:t>
            </a:r>
            <a:endParaRPr lang="es-ES" sz="2000" dirty="0" smtClean="0">
              <a:solidFill>
                <a:schemeClr val="accent2"/>
              </a:solidFill>
            </a:endParaRPr>
          </a:p>
          <a:p>
            <a:pPr marL="400050" lvl="1" indent="0">
              <a:buNone/>
            </a:pPr>
            <a:endParaRPr lang="es-ES" sz="2000" dirty="0" smtClean="0">
              <a:solidFill>
                <a:schemeClr val="accent2"/>
              </a:solidFill>
            </a:endParaRPr>
          </a:p>
          <a:p>
            <a:r>
              <a:rPr lang="es-ES" sz="2400" dirty="0"/>
              <a:t>Compare GW </a:t>
            </a:r>
            <a:r>
              <a:rPr lang="es-ES" sz="2400" dirty="0" err="1"/>
              <a:t>phase</a:t>
            </a:r>
            <a:r>
              <a:rPr lang="es-ES" sz="2400" dirty="0"/>
              <a:t> </a:t>
            </a:r>
            <a:r>
              <a:rPr lang="es-ES" sz="2400" dirty="0" err="1"/>
              <a:t>to</a:t>
            </a:r>
            <a:r>
              <a:rPr lang="es-ES" sz="2400" dirty="0"/>
              <a:t> EM pulse </a:t>
            </a:r>
            <a:r>
              <a:rPr lang="es-ES" sz="2400" dirty="0" err="1"/>
              <a:t>timing</a:t>
            </a:r>
            <a:r>
              <a:rPr lang="es-ES" sz="2400" dirty="0"/>
              <a:t> -- </a:t>
            </a:r>
            <a:r>
              <a:rPr lang="es-ES" sz="2400" dirty="0" err="1"/>
              <a:t>phase</a:t>
            </a:r>
            <a:r>
              <a:rPr lang="es-ES" sz="2400" dirty="0"/>
              <a:t> </a:t>
            </a:r>
            <a:r>
              <a:rPr lang="es-ES" sz="2400" dirty="0" err="1"/>
              <a:t>locking</a:t>
            </a:r>
            <a:r>
              <a:rPr lang="es-ES" sz="2400" dirty="0"/>
              <a:t>/</a:t>
            </a:r>
            <a:r>
              <a:rPr lang="es-ES" sz="2400" dirty="0" err="1"/>
              <a:t>drift</a:t>
            </a:r>
            <a:r>
              <a:rPr lang="es-ES" sz="2400" dirty="0"/>
              <a:t>? </a:t>
            </a:r>
            <a:endParaRPr lang="es-ES" sz="2400" dirty="0" smtClean="0">
              <a:solidFill>
                <a:schemeClr val="accent2"/>
              </a:solidFill>
            </a:endParaRPr>
          </a:p>
          <a:p>
            <a:r>
              <a:rPr lang="es-ES" sz="2400" dirty="0"/>
              <a:t>Test General </a:t>
            </a:r>
            <a:r>
              <a:rPr lang="es-ES" sz="2400" dirty="0" err="1"/>
              <a:t>Relativity</a:t>
            </a:r>
            <a:r>
              <a:rPr lang="es-ES" sz="2400" dirty="0"/>
              <a:t> </a:t>
            </a:r>
            <a:r>
              <a:rPr lang="es-ES" sz="2400" dirty="0" err="1"/>
              <a:t>with</a:t>
            </a:r>
            <a:r>
              <a:rPr lang="es-ES" sz="2400" dirty="0"/>
              <a:t> a </a:t>
            </a:r>
            <a:r>
              <a:rPr lang="es-ES" sz="2400" dirty="0" err="1"/>
              <a:t>long-lived</a:t>
            </a:r>
            <a:r>
              <a:rPr lang="es-ES" sz="2400" dirty="0"/>
              <a:t> </a:t>
            </a:r>
            <a:r>
              <a:rPr lang="es-ES" sz="2400" dirty="0" err="1"/>
              <a:t>source</a:t>
            </a:r>
            <a:r>
              <a:rPr lang="es-ES" sz="2400" dirty="0"/>
              <a:t>.  </a:t>
            </a:r>
          </a:p>
          <a:p>
            <a:endParaRPr lang="es-ES" sz="2400" dirty="0" smtClean="0"/>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79</a:t>
            </a:fld>
            <a:endParaRPr lang="en-US" sz="1600" dirty="0">
              <a:latin typeface="+mn-lt"/>
            </a:endParaRPr>
          </a:p>
        </p:txBody>
      </p:sp>
    </p:spTree>
    <p:extLst>
      <p:ext uri="{BB962C8B-B14F-4D97-AF65-F5344CB8AC3E}">
        <p14:creationId xmlns:p14="http://schemas.microsoft.com/office/powerpoint/2010/main" val="1279381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75656" y="835497"/>
            <a:ext cx="6400800" cy="649287"/>
          </a:xfrm>
        </p:spPr>
        <p:txBody>
          <a:bodyPr/>
          <a:lstStyle/>
          <a:p>
            <a:r>
              <a:rPr lang="en-GB" dirty="0">
                <a:solidFill>
                  <a:srgbClr val="A50021"/>
                </a:solidFill>
              </a:rPr>
              <a:t>The Astrophysicist</a:t>
            </a:r>
            <a:r>
              <a:rPr lang="ja-JP" altLang="en-GB" dirty="0">
                <a:solidFill>
                  <a:srgbClr val="A50021"/>
                </a:solidFill>
                <a:latin typeface="Arial"/>
              </a:rPr>
              <a:t>’</a:t>
            </a:r>
            <a:r>
              <a:rPr lang="en-GB" dirty="0">
                <a:solidFill>
                  <a:srgbClr val="A50021"/>
                </a:solidFill>
              </a:rPr>
              <a:t>s Shopping </a:t>
            </a:r>
            <a:r>
              <a:rPr lang="en-GB" dirty="0" smtClean="0">
                <a:solidFill>
                  <a:srgbClr val="A50021"/>
                </a:solidFill>
              </a:rPr>
              <a:t>List</a:t>
            </a:r>
            <a:endParaRPr lang="es-ES" dirty="0"/>
          </a:p>
        </p:txBody>
      </p:sp>
      <p:sp>
        <p:nvSpPr>
          <p:cNvPr id="3" name="Marcador de contenido 2"/>
          <p:cNvSpPr>
            <a:spLocks noGrp="1"/>
          </p:cNvSpPr>
          <p:nvPr>
            <p:ph idx="1"/>
          </p:nvPr>
        </p:nvSpPr>
        <p:spPr>
          <a:xfrm>
            <a:off x="755576" y="1906488"/>
            <a:ext cx="7683624" cy="4114800"/>
          </a:xfrm>
        </p:spPr>
        <p:txBody>
          <a:bodyPr/>
          <a:lstStyle/>
          <a:p>
            <a:pPr marL="0" indent="0">
              <a:buNone/>
            </a:pPr>
            <a:r>
              <a:rPr lang="en-GB" sz="2400" dirty="0">
                <a:solidFill>
                  <a:srgbClr val="000066"/>
                </a:solidFill>
                <a:latin typeface="Arial"/>
                <a:cs typeface="Arial"/>
              </a:rPr>
              <a:t>We want tools capable of</a:t>
            </a:r>
            <a:r>
              <a:rPr lang="en-GB" sz="2400" dirty="0" smtClean="0">
                <a:solidFill>
                  <a:srgbClr val="000066"/>
                </a:solidFill>
                <a:latin typeface="Arial"/>
                <a:cs typeface="Arial"/>
              </a:rPr>
              <a:t>:</a:t>
            </a:r>
            <a:endParaRPr lang="en-GB" sz="1200" dirty="0" smtClean="0">
              <a:solidFill>
                <a:srgbClr val="000066"/>
              </a:solidFill>
              <a:latin typeface="Arial"/>
              <a:cs typeface="Arial"/>
            </a:endParaRPr>
          </a:p>
          <a:p>
            <a:pPr marL="0" indent="0">
              <a:buNone/>
            </a:pPr>
            <a:endParaRPr lang="en-GB" sz="1200" dirty="0">
              <a:solidFill>
                <a:srgbClr val="000066"/>
              </a:solidFill>
              <a:latin typeface="Arial"/>
              <a:cs typeface="Arial"/>
            </a:endParaRPr>
          </a:p>
          <a:p>
            <a:pPr>
              <a:buClr>
                <a:srgbClr val="FF0000"/>
              </a:buClr>
              <a:buFontTx/>
              <a:buChar char="o"/>
            </a:pPr>
            <a:r>
              <a:rPr lang="en-GB" sz="2400" dirty="0" smtClean="0">
                <a:solidFill>
                  <a:srgbClr val="000066"/>
                </a:solidFill>
                <a:latin typeface="Arial"/>
                <a:cs typeface="Arial"/>
              </a:rPr>
              <a:t>  dealing </a:t>
            </a:r>
            <a:r>
              <a:rPr lang="en-GB" sz="2400" dirty="0">
                <a:solidFill>
                  <a:srgbClr val="000066"/>
                </a:solidFill>
                <a:latin typeface="Arial"/>
                <a:cs typeface="Arial"/>
              </a:rPr>
              <a:t>with very faint sources</a:t>
            </a:r>
          </a:p>
          <a:p>
            <a:pPr>
              <a:buClr>
                <a:srgbClr val="FF0000"/>
              </a:buClr>
            </a:pPr>
            <a:endParaRPr lang="en-GB" sz="800" dirty="0">
              <a:solidFill>
                <a:srgbClr val="000066"/>
              </a:solidFill>
              <a:latin typeface="Arial"/>
              <a:cs typeface="Arial"/>
            </a:endParaRPr>
          </a:p>
          <a:p>
            <a:pPr>
              <a:buClr>
                <a:srgbClr val="FF0000"/>
              </a:buClr>
              <a:buFontTx/>
              <a:buChar char="o"/>
            </a:pPr>
            <a:r>
              <a:rPr lang="en-GB" sz="2400" dirty="0">
                <a:solidFill>
                  <a:srgbClr val="000066"/>
                </a:solidFill>
                <a:latin typeface="Arial"/>
                <a:cs typeface="Arial"/>
              </a:rPr>
              <a:t>  handling very large data sets</a:t>
            </a:r>
          </a:p>
          <a:p>
            <a:pPr>
              <a:buClr>
                <a:srgbClr val="FF0000"/>
              </a:buClr>
            </a:pPr>
            <a:endParaRPr lang="en-GB" sz="800" dirty="0">
              <a:solidFill>
                <a:srgbClr val="000066"/>
              </a:solidFill>
              <a:latin typeface="Arial"/>
              <a:cs typeface="Arial"/>
            </a:endParaRPr>
          </a:p>
          <a:p>
            <a:pPr>
              <a:buClr>
                <a:srgbClr val="FF0000"/>
              </a:buClr>
              <a:buFontTx/>
              <a:buChar char="o"/>
            </a:pPr>
            <a:r>
              <a:rPr lang="en-GB" sz="2400" dirty="0">
                <a:solidFill>
                  <a:srgbClr val="000066"/>
                </a:solidFill>
                <a:latin typeface="Arial"/>
                <a:cs typeface="Arial"/>
              </a:rPr>
              <a:t>  correcting for selection effects</a:t>
            </a:r>
          </a:p>
          <a:p>
            <a:pPr>
              <a:buClr>
                <a:srgbClr val="FF0000"/>
              </a:buClr>
            </a:pPr>
            <a:endParaRPr lang="en-GB" sz="800" dirty="0">
              <a:solidFill>
                <a:srgbClr val="000066"/>
              </a:solidFill>
              <a:latin typeface="Arial"/>
              <a:cs typeface="Arial"/>
            </a:endParaRPr>
          </a:p>
          <a:p>
            <a:pPr>
              <a:buClr>
                <a:srgbClr val="FF0000"/>
              </a:buClr>
              <a:buFontTx/>
              <a:buChar char="o"/>
            </a:pPr>
            <a:r>
              <a:rPr lang="en-GB" sz="2400" dirty="0">
                <a:solidFill>
                  <a:srgbClr val="000066"/>
                </a:solidFill>
                <a:latin typeface="Arial"/>
                <a:cs typeface="Arial"/>
              </a:rPr>
              <a:t>  diagnosing systematic errors</a:t>
            </a:r>
          </a:p>
          <a:p>
            <a:pPr>
              <a:buClr>
                <a:srgbClr val="FF0000"/>
              </a:buClr>
            </a:pPr>
            <a:endParaRPr lang="en-GB" sz="800" dirty="0">
              <a:solidFill>
                <a:srgbClr val="000066"/>
              </a:solidFill>
              <a:latin typeface="Arial"/>
              <a:cs typeface="Arial"/>
            </a:endParaRPr>
          </a:p>
          <a:p>
            <a:pPr>
              <a:buClr>
                <a:srgbClr val="FF0000"/>
              </a:buClr>
              <a:buFontTx/>
              <a:buChar char="o"/>
            </a:pPr>
            <a:r>
              <a:rPr lang="en-GB" sz="2400" dirty="0">
                <a:solidFill>
                  <a:srgbClr val="000066"/>
                </a:solidFill>
                <a:latin typeface="Arial"/>
                <a:cs typeface="Arial"/>
              </a:rPr>
              <a:t>  avoiding unnecessary </a:t>
            </a:r>
            <a:r>
              <a:rPr lang="en-GB" sz="2400" dirty="0" smtClean="0">
                <a:solidFill>
                  <a:srgbClr val="000066"/>
                </a:solidFill>
                <a:latin typeface="Arial"/>
                <a:cs typeface="Arial"/>
              </a:rPr>
              <a:t>assumptions</a:t>
            </a:r>
            <a:endParaRPr lang="en-GB" sz="2400" dirty="0">
              <a:solidFill>
                <a:srgbClr val="000066"/>
              </a:solidFill>
              <a:latin typeface="Arial"/>
              <a:cs typeface="Arial"/>
            </a:endParaRPr>
          </a:p>
          <a:p>
            <a:pPr>
              <a:buClr>
                <a:srgbClr val="FF0000"/>
              </a:buClr>
              <a:buFontTx/>
              <a:buChar char="o"/>
            </a:pPr>
            <a:r>
              <a:rPr lang="en-GB" sz="2400" dirty="0">
                <a:solidFill>
                  <a:srgbClr val="000066"/>
                </a:solidFill>
                <a:latin typeface="Arial"/>
                <a:cs typeface="Arial"/>
              </a:rPr>
              <a:t>  </a:t>
            </a:r>
            <a:r>
              <a:rPr lang="en-GB" sz="2400" b="1" dirty="0">
                <a:solidFill>
                  <a:srgbClr val="000066"/>
                </a:solidFill>
                <a:latin typeface="Arial"/>
                <a:cs typeface="Arial"/>
              </a:rPr>
              <a:t>estimating parameters and testing models</a:t>
            </a:r>
            <a:endParaRPr lang="en-GB" b="1" dirty="0">
              <a:solidFill>
                <a:srgbClr val="FFFF00"/>
              </a:solidFill>
              <a:latin typeface="Arial"/>
              <a:cs typeface="Arial"/>
            </a:endParaRPr>
          </a:p>
          <a:p>
            <a:endParaRPr lang="es-ES" dirty="0"/>
          </a:p>
        </p:txBody>
      </p:sp>
      <p:sp>
        <p:nvSpPr>
          <p:cNvPr id="5" name="Slide Number Placeholder 4"/>
          <p:cNvSpPr txBox="1">
            <a:spLocks/>
          </p:cNvSpPr>
          <p:nvPr/>
        </p:nvSpPr>
        <p:spPr>
          <a:xfrm flipH="1">
            <a:off x="5292080" y="6376243"/>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8</a:t>
            </a:fld>
            <a:endParaRPr lang="en-US" dirty="0">
              <a:latin typeface="+mn-lt"/>
            </a:endParaRPr>
          </a:p>
        </p:txBody>
      </p:sp>
    </p:spTree>
    <p:extLst>
      <p:ext uri="{BB962C8B-B14F-4D97-AF65-F5344CB8AC3E}">
        <p14:creationId xmlns:p14="http://schemas.microsoft.com/office/powerpoint/2010/main" val="13619254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836712"/>
            <a:ext cx="6400800" cy="649287"/>
          </a:xfrm>
        </p:spPr>
        <p:txBody>
          <a:bodyPr/>
          <a:lstStyle/>
          <a:p>
            <a:r>
              <a:rPr lang="es-ES" dirty="0" err="1"/>
              <a:t>Theoretical</a:t>
            </a:r>
            <a:r>
              <a:rPr lang="es-ES" dirty="0"/>
              <a:t> </a:t>
            </a:r>
            <a:r>
              <a:rPr lang="es-ES" dirty="0" err="1"/>
              <a:t>implications</a:t>
            </a:r>
            <a:endParaRPr lang="es-ES" dirty="0"/>
          </a:p>
        </p:txBody>
      </p:sp>
      <p:sp>
        <p:nvSpPr>
          <p:cNvPr id="3" name="Marcador de contenido 2"/>
          <p:cNvSpPr>
            <a:spLocks noGrp="1"/>
          </p:cNvSpPr>
          <p:nvPr>
            <p:ph idx="1"/>
          </p:nvPr>
        </p:nvSpPr>
        <p:spPr>
          <a:xfrm>
            <a:off x="395536" y="1700808"/>
            <a:ext cx="8043664" cy="4114800"/>
          </a:xfrm>
        </p:spPr>
        <p:txBody>
          <a:bodyPr/>
          <a:lstStyle/>
          <a:p>
            <a:pPr marL="0" indent="0">
              <a:buNone/>
            </a:pPr>
            <a:r>
              <a:rPr lang="es-ES" sz="2400" dirty="0" err="1">
                <a:solidFill>
                  <a:schemeClr val="accent2"/>
                </a:solidFill>
              </a:rPr>
              <a:t>Interpretation</a:t>
            </a:r>
            <a:r>
              <a:rPr lang="es-ES" sz="2400" dirty="0">
                <a:solidFill>
                  <a:schemeClr val="accent2"/>
                </a:solidFill>
              </a:rPr>
              <a:t> of </a:t>
            </a:r>
            <a:r>
              <a:rPr lang="es-ES" sz="2400" dirty="0" err="1">
                <a:solidFill>
                  <a:schemeClr val="accent2"/>
                </a:solidFill>
              </a:rPr>
              <a:t>upper</a:t>
            </a:r>
            <a:r>
              <a:rPr lang="es-ES" sz="2400" dirty="0">
                <a:solidFill>
                  <a:schemeClr val="accent2"/>
                </a:solidFill>
              </a:rPr>
              <a:t> </a:t>
            </a:r>
            <a:r>
              <a:rPr lang="es-ES" sz="2400" dirty="0" err="1">
                <a:solidFill>
                  <a:schemeClr val="accent2"/>
                </a:solidFill>
              </a:rPr>
              <a:t>limits</a:t>
            </a:r>
            <a:endParaRPr lang="es-ES" sz="2400" dirty="0">
              <a:solidFill>
                <a:schemeClr val="accent2"/>
              </a:solidFill>
            </a:endParaRPr>
          </a:p>
          <a:p>
            <a:pPr marL="400050" lvl="1" indent="0">
              <a:buNone/>
            </a:pPr>
            <a:r>
              <a:rPr lang="es-ES" sz="1800" dirty="0"/>
              <a:t>• </a:t>
            </a:r>
            <a:r>
              <a:rPr lang="es-ES" sz="1800" dirty="0" err="1"/>
              <a:t>Constraints</a:t>
            </a:r>
            <a:r>
              <a:rPr lang="es-ES" sz="1800" dirty="0"/>
              <a:t> </a:t>
            </a:r>
            <a:r>
              <a:rPr lang="es-ES" sz="1800" dirty="0" err="1"/>
              <a:t>to</a:t>
            </a:r>
            <a:r>
              <a:rPr lang="es-ES" sz="1800" dirty="0"/>
              <a:t> </a:t>
            </a:r>
            <a:r>
              <a:rPr lang="es-ES" sz="1800" dirty="0" err="1"/>
              <a:t>the</a:t>
            </a:r>
            <a:r>
              <a:rPr lang="es-ES" sz="1800" dirty="0"/>
              <a:t> </a:t>
            </a:r>
            <a:r>
              <a:rPr lang="es-ES" sz="1800" dirty="0" err="1"/>
              <a:t>energy</a:t>
            </a:r>
            <a:r>
              <a:rPr lang="es-ES" sz="1800" dirty="0"/>
              <a:t> </a:t>
            </a:r>
            <a:r>
              <a:rPr lang="es-ES" sz="1800" dirty="0" err="1"/>
              <a:t>budget</a:t>
            </a:r>
            <a:endParaRPr lang="es-ES" sz="1800" dirty="0"/>
          </a:p>
          <a:p>
            <a:pPr marL="400050" lvl="1" indent="0">
              <a:buNone/>
            </a:pPr>
            <a:r>
              <a:rPr lang="es-ES" sz="1800" dirty="0"/>
              <a:t>• </a:t>
            </a:r>
            <a:r>
              <a:rPr lang="es-ES" sz="1800" dirty="0" err="1"/>
              <a:t>Can’t</a:t>
            </a:r>
            <a:r>
              <a:rPr lang="es-ES" sz="1800" dirty="0"/>
              <a:t> </a:t>
            </a:r>
            <a:r>
              <a:rPr lang="es-ES" sz="1800" dirty="0" err="1"/>
              <a:t>constrain</a:t>
            </a:r>
            <a:r>
              <a:rPr lang="es-ES" sz="1800" dirty="0"/>
              <a:t> </a:t>
            </a:r>
            <a:r>
              <a:rPr lang="es-ES" sz="1800" dirty="0" err="1"/>
              <a:t>equations</a:t>
            </a:r>
            <a:r>
              <a:rPr lang="es-ES" sz="1800" dirty="0"/>
              <a:t> of </a:t>
            </a:r>
            <a:r>
              <a:rPr lang="es-ES" sz="1800" dirty="0" err="1"/>
              <a:t>state</a:t>
            </a:r>
            <a:r>
              <a:rPr lang="es-ES" sz="1800" dirty="0"/>
              <a:t> (</a:t>
            </a:r>
            <a:r>
              <a:rPr lang="es-ES" sz="1800" dirty="0" err="1"/>
              <a:t>stars</a:t>
            </a:r>
            <a:r>
              <a:rPr lang="es-ES" sz="1800" dirty="0"/>
              <a:t> </a:t>
            </a:r>
            <a:r>
              <a:rPr lang="es-ES" sz="1800" dirty="0" err="1"/>
              <a:t>could</a:t>
            </a:r>
            <a:r>
              <a:rPr lang="es-ES" sz="1800" dirty="0"/>
              <a:t> </a:t>
            </a:r>
            <a:r>
              <a:rPr lang="es-ES" sz="1800" dirty="0" err="1"/>
              <a:t>just</a:t>
            </a:r>
            <a:r>
              <a:rPr lang="es-ES" sz="1800" dirty="0"/>
              <a:t> be </a:t>
            </a:r>
            <a:r>
              <a:rPr lang="es-ES" sz="1800" dirty="0" err="1"/>
              <a:t>axially</a:t>
            </a:r>
            <a:r>
              <a:rPr lang="es-ES" sz="1800" dirty="0"/>
              <a:t> </a:t>
            </a:r>
            <a:r>
              <a:rPr lang="es-ES" sz="1800" dirty="0" err="1"/>
              <a:t>symmetric</a:t>
            </a:r>
            <a:r>
              <a:rPr lang="es-ES" sz="1800" dirty="0"/>
              <a:t>)</a:t>
            </a:r>
          </a:p>
          <a:p>
            <a:pPr marL="400050" lvl="1" indent="0">
              <a:buNone/>
            </a:pPr>
            <a:r>
              <a:rPr lang="es-ES" sz="1800" dirty="0" err="1"/>
              <a:t>unless</a:t>
            </a:r>
            <a:r>
              <a:rPr lang="es-ES" sz="1800" dirty="0"/>
              <a:t> </a:t>
            </a:r>
            <a:r>
              <a:rPr lang="es-ES" sz="1800" dirty="0" err="1"/>
              <a:t>we</a:t>
            </a:r>
            <a:r>
              <a:rPr lang="es-ES" sz="1800" dirty="0"/>
              <a:t> </a:t>
            </a:r>
            <a:r>
              <a:rPr lang="es-ES" sz="1800" i="1" dirty="0" err="1"/>
              <a:t>know</a:t>
            </a:r>
            <a:r>
              <a:rPr lang="es-ES" sz="1800" dirty="0"/>
              <a:t> </a:t>
            </a:r>
            <a:r>
              <a:rPr lang="es-ES" sz="1800" dirty="0" err="1"/>
              <a:t>there</a:t>
            </a:r>
            <a:r>
              <a:rPr lang="es-ES" sz="1800" dirty="0"/>
              <a:t> are </a:t>
            </a:r>
            <a:r>
              <a:rPr lang="es-ES" sz="1800" dirty="0" err="1"/>
              <a:t>mountains</a:t>
            </a:r>
            <a:endParaRPr lang="es-ES" sz="1800" dirty="0"/>
          </a:p>
          <a:p>
            <a:pPr marL="400050" lvl="1" indent="0">
              <a:buNone/>
            </a:pPr>
            <a:r>
              <a:rPr lang="es-ES" sz="1800" dirty="0"/>
              <a:t>• Can </a:t>
            </a:r>
            <a:r>
              <a:rPr lang="es-ES" sz="1800" dirty="0" err="1"/>
              <a:t>constrain</a:t>
            </a:r>
            <a:r>
              <a:rPr lang="es-ES" sz="1800" dirty="0"/>
              <a:t> </a:t>
            </a:r>
            <a:r>
              <a:rPr lang="es-ES" sz="1800" dirty="0" err="1"/>
              <a:t>internal</a:t>
            </a:r>
            <a:r>
              <a:rPr lang="es-ES" sz="1800" dirty="0"/>
              <a:t> </a:t>
            </a:r>
            <a:r>
              <a:rPr lang="es-ES" sz="1800" dirty="0" err="1"/>
              <a:t>magnetic</a:t>
            </a:r>
            <a:r>
              <a:rPr lang="es-ES" sz="1800" dirty="0"/>
              <a:t> </a:t>
            </a:r>
            <a:r>
              <a:rPr lang="es-ES" sz="1800" dirty="0" err="1"/>
              <a:t>strength</a:t>
            </a:r>
            <a:r>
              <a:rPr lang="es-ES" sz="1800" dirty="0"/>
              <a:t>/</a:t>
            </a:r>
            <a:r>
              <a:rPr lang="es-ES" sz="1800" dirty="0" err="1"/>
              <a:t>configuration</a:t>
            </a:r>
            <a:endParaRPr lang="es-ES" sz="1800" dirty="0"/>
          </a:p>
          <a:p>
            <a:pPr marL="0" indent="0">
              <a:buNone/>
            </a:pPr>
            <a:endParaRPr lang="es-ES" sz="2400" dirty="0"/>
          </a:p>
          <a:p>
            <a:pPr marL="0" indent="0">
              <a:buNone/>
            </a:pPr>
            <a:r>
              <a:rPr lang="es-ES" sz="2400" dirty="0" err="1" smtClean="0">
                <a:solidFill>
                  <a:schemeClr val="accent2"/>
                </a:solidFill>
              </a:rPr>
              <a:t>Interpretation</a:t>
            </a:r>
            <a:r>
              <a:rPr lang="es-ES" sz="2400" dirty="0" smtClean="0">
                <a:solidFill>
                  <a:schemeClr val="accent2"/>
                </a:solidFill>
              </a:rPr>
              <a:t> </a:t>
            </a:r>
            <a:r>
              <a:rPr lang="es-ES" sz="2400" dirty="0">
                <a:solidFill>
                  <a:schemeClr val="accent2"/>
                </a:solidFill>
              </a:rPr>
              <a:t>of </a:t>
            </a:r>
            <a:r>
              <a:rPr lang="es-ES" sz="2400" dirty="0" err="1">
                <a:solidFill>
                  <a:schemeClr val="accent2"/>
                </a:solidFill>
              </a:rPr>
              <a:t>detections</a:t>
            </a:r>
            <a:endParaRPr lang="es-ES" sz="2400" dirty="0">
              <a:solidFill>
                <a:schemeClr val="accent2"/>
              </a:solidFill>
            </a:endParaRPr>
          </a:p>
          <a:p>
            <a:pPr marL="400050" lvl="1" indent="0">
              <a:buNone/>
            </a:pPr>
            <a:r>
              <a:rPr lang="es-ES" sz="1800" dirty="0"/>
              <a:t>• High </a:t>
            </a:r>
            <a:r>
              <a:rPr lang="es-ES" sz="1800" dirty="0" err="1"/>
              <a:t>ellipticity</a:t>
            </a:r>
            <a:r>
              <a:rPr lang="es-ES" sz="1800" dirty="0"/>
              <a:t> </a:t>
            </a:r>
            <a:r>
              <a:rPr lang="es-ES" sz="1800" dirty="0" err="1"/>
              <a:t>means</a:t>
            </a:r>
            <a:r>
              <a:rPr lang="es-ES" sz="1800" dirty="0"/>
              <a:t> </a:t>
            </a:r>
            <a:r>
              <a:rPr lang="es-ES" sz="1800" dirty="0" err="1"/>
              <a:t>some</a:t>
            </a:r>
            <a:r>
              <a:rPr lang="es-ES" sz="1800" dirty="0"/>
              <a:t> </a:t>
            </a:r>
            <a:r>
              <a:rPr lang="es-ES" sz="1800" dirty="0" err="1"/>
              <a:t>exotic</a:t>
            </a:r>
            <a:r>
              <a:rPr lang="es-ES" sz="1800" dirty="0"/>
              <a:t> </a:t>
            </a:r>
            <a:r>
              <a:rPr lang="es-ES" sz="1800" dirty="0" err="1"/>
              <a:t>equation</a:t>
            </a:r>
            <a:r>
              <a:rPr lang="es-ES" sz="1800" dirty="0"/>
              <a:t> of </a:t>
            </a:r>
            <a:r>
              <a:rPr lang="es-ES" sz="1800" dirty="0" err="1"/>
              <a:t>state</a:t>
            </a:r>
            <a:r>
              <a:rPr lang="es-ES" sz="1800" dirty="0"/>
              <a:t> (quarks)</a:t>
            </a:r>
          </a:p>
          <a:p>
            <a:pPr marL="400050" lvl="1" indent="0">
              <a:buNone/>
            </a:pPr>
            <a:r>
              <a:rPr lang="es-ES" sz="1800" dirty="0"/>
              <a:t>• </a:t>
            </a:r>
            <a:r>
              <a:rPr lang="es-ES" sz="1800" dirty="0" err="1"/>
              <a:t>Somewhat</a:t>
            </a:r>
            <a:r>
              <a:rPr lang="es-ES" sz="1800" dirty="0"/>
              <a:t> </a:t>
            </a:r>
            <a:r>
              <a:rPr lang="es-ES" sz="1800" dirty="0" err="1"/>
              <a:t>high</a:t>
            </a:r>
            <a:r>
              <a:rPr lang="es-ES" sz="1800" dirty="0"/>
              <a:t>  </a:t>
            </a:r>
            <a:r>
              <a:rPr lang="es-ES" sz="1800" dirty="0" err="1"/>
              <a:t>means</a:t>
            </a:r>
            <a:r>
              <a:rPr lang="es-ES" sz="1800" dirty="0"/>
              <a:t> EOS </a:t>
            </a:r>
            <a:r>
              <a:rPr lang="es-ES" sz="1800" dirty="0" err="1"/>
              <a:t>or</a:t>
            </a:r>
            <a:r>
              <a:rPr lang="es-ES" sz="1800" dirty="0"/>
              <a:t> </a:t>
            </a:r>
            <a:r>
              <a:rPr lang="es-ES" sz="1800" dirty="0" err="1"/>
              <a:t>high</a:t>
            </a:r>
            <a:r>
              <a:rPr lang="es-ES" sz="1800" dirty="0"/>
              <a:t> </a:t>
            </a:r>
            <a:r>
              <a:rPr lang="es-ES" sz="1800" dirty="0" err="1"/>
              <a:t>internal</a:t>
            </a:r>
            <a:r>
              <a:rPr lang="es-ES" sz="1800" dirty="0"/>
              <a:t> B </a:t>
            </a:r>
            <a:r>
              <a:rPr lang="es-ES" sz="1800" dirty="0" err="1"/>
              <a:t>field</a:t>
            </a:r>
            <a:r>
              <a:rPr lang="es-ES" sz="1800" dirty="0"/>
              <a:t>: </a:t>
            </a:r>
            <a:r>
              <a:rPr lang="es-ES" sz="1800" dirty="0" err="1"/>
              <a:t>which</a:t>
            </a:r>
            <a:r>
              <a:rPr lang="es-ES" sz="1800" dirty="0"/>
              <a:t>?</a:t>
            </a:r>
          </a:p>
          <a:p>
            <a:pPr marL="400050" lvl="1" indent="0">
              <a:buNone/>
            </a:pPr>
            <a:r>
              <a:rPr lang="es-ES" sz="1800" dirty="0"/>
              <a:t>• </a:t>
            </a:r>
            <a:r>
              <a:rPr lang="es-ES" sz="1800" dirty="0" err="1"/>
              <a:t>Frequency</a:t>
            </a:r>
            <a:r>
              <a:rPr lang="es-ES" sz="1800" dirty="0"/>
              <a:t> ratio </a:t>
            </a:r>
            <a:r>
              <a:rPr lang="es-ES" sz="1800" dirty="0" err="1"/>
              <a:t>reveals</a:t>
            </a:r>
            <a:r>
              <a:rPr lang="es-ES" sz="1800" dirty="0"/>
              <a:t> </a:t>
            </a:r>
            <a:r>
              <a:rPr lang="es-ES" sz="1800" dirty="0" err="1"/>
              <a:t>emission</a:t>
            </a:r>
            <a:r>
              <a:rPr lang="es-ES" sz="1800" dirty="0"/>
              <a:t> </a:t>
            </a:r>
            <a:r>
              <a:rPr lang="es-ES" sz="1800" dirty="0" err="1"/>
              <a:t>mechanism</a:t>
            </a:r>
            <a:r>
              <a:rPr lang="es-ES" sz="1800" dirty="0"/>
              <a:t> ( </a:t>
            </a:r>
            <a:r>
              <a:rPr lang="es-ES" sz="1800" dirty="0" err="1"/>
              <a:t>or</a:t>
            </a:r>
            <a:r>
              <a:rPr lang="es-ES" sz="1800" dirty="0"/>
              <a:t> r-</a:t>
            </a:r>
            <a:r>
              <a:rPr lang="es-ES" sz="1800" dirty="0" err="1"/>
              <a:t>mode</a:t>
            </a:r>
            <a:r>
              <a:rPr lang="es-ES" sz="1800" dirty="0"/>
              <a:t>); </a:t>
            </a:r>
            <a:r>
              <a:rPr lang="es-ES" sz="1800" dirty="0" err="1"/>
              <a:t>also</a:t>
            </a:r>
            <a:r>
              <a:rPr lang="es-ES" sz="1800" dirty="0"/>
              <a:t> </a:t>
            </a:r>
            <a:r>
              <a:rPr lang="es-ES" sz="1800" dirty="0" smtClean="0"/>
              <a:t>rough guide </a:t>
            </a:r>
            <a:r>
              <a:rPr lang="es-ES" sz="1800" dirty="0" err="1"/>
              <a:t>to</a:t>
            </a:r>
            <a:r>
              <a:rPr lang="es-ES" sz="1800" dirty="0"/>
              <a:t> </a:t>
            </a:r>
            <a:r>
              <a:rPr lang="es-ES" sz="1800" dirty="0" err="1"/>
              <a:t>star’s</a:t>
            </a:r>
            <a:r>
              <a:rPr lang="es-ES" sz="1800" dirty="0"/>
              <a:t> </a:t>
            </a:r>
            <a:r>
              <a:rPr lang="es-ES" sz="1800" dirty="0" err="1"/>
              <a:t>compactness</a:t>
            </a:r>
            <a:r>
              <a:rPr lang="es-ES" sz="1800" dirty="0"/>
              <a:t> </a:t>
            </a:r>
            <a:r>
              <a:rPr lang="es-ES" sz="1800" dirty="0" err="1"/>
              <a:t>if</a:t>
            </a:r>
            <a:r>
              <a:rPr lang="es-ES" sz="1800" dirty="0"/>
              <a:t> r-</a:t>
            </a:r>
            <a:r>
              <a:rPr lang="es-ES" sz="1800" dirty="0" err="1"/>
              <a:t>mode</a:t>
            </a:r>
            <a:endParaRPr lang="es-ES" sz="1800" dirty="0"/>
          </a:p>
          <a:p>
            <a:pPr marL="400050" lvl="1" indent="0">
              <a:buNone/>
            </a:pPr>
            <a:r>
              <a:rPr lang="es-ES" sz="1800" dirty="0"/>
              <a:t>• </a:t>
            </a:r>
            <a:r>
              <a:rPr lang="es-ES" sz="1800" dirty="0" err="1"/>
              <a:t>Steady</a:t>
            </a:r>
            <a:r>
              <a:rPr lang="es-ES" sz="1800" dirty="0"/>
              <a:t> r-</a:t>
            </a:r>
            <a:r>
              <a:rPr lang="es-ES" sz="1800" dirty="0" err="1"/>
              <a:t>mode</a:t>
            </a:r>
            <a:r>
              <a:rPr lang="es-ES" sz="1800" dirty="0"/>
              <a:t> </a:t>
            </a:r>
            <a:r>
              <a:rPr lang="es-ES" sz="1800" dirty="0" err="1"/>
              <a:t>signal</a:t>
            </a:r>
            <a:r>
              <a:rPr lang="es-ES" sz="1800" dirty="0"/>
              <a:t> </a:t>
            </a:r>
            <a:r>
              <a:rPr lang="es-ES" sz="1800" dirty="0" err="1"/>
              <a:t>means</a:t>
            </a:r>
            <a:r>
              <a:rPr lang="es-ES" sz="1800" dirty="0"/>
              <a:t> </a:t>
            </a:r>
            <a:r>
              <a:rPr lang="es-ES" sz="1800" dirty="0" err="1"/>
              <a:t>strange</a:t>
            </a:r>
            <a:r>
              <a:rPr lang="es-ES" sz="1800" dirty="0"/>
              <a:t> </a:t>
            </a:r>
            <a:r>
              <a:rPr lang="es-ES" sz="1800" dirty="0" err="1"/>
              <a:t>particles</a:t>
            </a:r>
            <a:r>
              <a:rPr lang="es-ES" sz="1800" dirty="0"/>
              <a:t> in </a:t>
            </a:r>
            <a:r>
              <a:rPr lang="es-ES" sz="1800" dirty="0" err="1"/>
              <a:t>core</a:t>
            </a:r>
            <a:endParaRPr lang="es-ES" sz="1800" dirty="0"/>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80</a:t>
            </a:fld>
            <a:endParaRPr lang="en-US" sz="1600" dirty="0">
              <a:latin typeface="+mn-lt"/>
            </a:endParaRPr>
          </a:p>
        </p:txBody>
      </p:sp>
    </p:spTree>
    <p:extLst>
      <p:ext uri="{BB962C8B-B14F-4D97-AF65-F5344CB8AC3E}">
        <p14:creationId xmlns:p14="http://schemas.microsoft.com/office/powerpoint/2010/main" val="9601445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2" name="Rectangle 4"/>
          <p:cNvSpPr>
            <a:spLocks noGrp="1" noChangeArrowheads="1"/>
          </p:cNvSpPr>
          <p:nvPr>
            <p:ph type="body" sz="half" idx="1"/>
          </p:nvPr>
        </p:nvSpPr>
        <p:spPr>
          <a:xfrm>
            <a:off x="684213" y="1123950"/>
            <a:ext cx="8280400" cy="4897438"/>
          </a:xfrm>
        </p:spPr>
        <p:txBody>
          <a:bodyPr/>
          <a:lstStyle/>
          <a:p>
            <a:pPr>
              <a:buFontTx/>
              <a:buNone/>
            </a:pPr>
            <a:endParaRPr lang="en-US" sz="2400" dirty="0">
              <a:solidFill>
                <a:srgbClr val="990000"/>
              </a:solidFill>
            </a:endParaRPr>
          </a:p>
          <a:p>
            <a:r>
              <a:rPr lang="en-US" sz="2000" dirty="0">
                <a:solidFill>
                  <a:srgbClr val="990000"/>
                </a:solidFill>
              </a:rPr>
              <a:t>The ‘periodic’ GW signal from a neutron</a:t>
            </a:r>
            <a:br>
              <a:rPr lang="en-US" sz="2000" dirty="0">
                <a:solidFill>
                  <a:srgbClr val="990000"/>
                </a:solidFill>
              </a:rPr>
            </a:br>
            <a:r>
              <a:rPr lang="en-US" sz="2000" dirty="0">
                <a:solidFill>
                  <a:srgbClr val="990000"/>
                </a:solidFill>
              </a:rPr>
              <a:t> star:</a:t>
            </a:r>
          </a:p>
          <a:p>
            <a:endParaRPr lang="en-US" sz="2400" dirty="0">
              <a:solidFill>
                <a:srgbClr val="990000"/>
              </a:solidFill>
            </a:endParaRPr>
          </a:p>
          <a:p>
            <a:endParaRPr lang="en-US" sz="2400" dirty="0">
              <a:solidFill>
                <a:srgbClr val="990000"/>
              </a:solidFill>
            </a:endParaRPr>
          </a:p>
          <a:p>
            <a:r>
              <a:rPr lang="en-US" sz="2000" dirty="0"/>
              <a:t>Nearly-monochromatic continuous signal</a:t>
            </a:r>
            <a:endParaRPr lang="en-US" sz="2000" dirty="0">
              <a:solidFill>
                <a:srgbClr val="990000"/>
              </a:solidFill>
            </a:endParaRPr>
          </a:p>
          <a:p>
            <a:pPr lvl="1"/>
            <a:r>
              <a:rPr lang="en-US" sz="1800" dirty="0"/>
              <a:t>spin precession at ~</a:t>
            </a:r>
            <a:r>
              <a:rPr lang="en-US" sz="1800" dirty="0" err="1"/>
              <a:t>f</a:t>
            </a:r>
            <a:r>
              <a:rPr lang="en-US" sz="1800" baseline="-25000" dirty="0" err="1"/>
              <a:t>rot</a:t>
            </a:r>
            <a:endParaRPr lang="en-US" sz="1800" baseline="-25000" dirty="0"/>
          </a:p>
          <a:p>
            <a:pPr lvl="1"/>
            <a:r>
              <a:rPr lang="en-US" sz="1800" dirty="0"/>
              <a:t>excited oscillatory modes such as the r-mode at 4/3* </a:t>
            </a:r>
            <a:r>
              <a:rPr lang="en-US" sz="1800" dirty="0" err="1"/>
              <a:t>f</a:t>
            </a:r>
            <a:r>
              <a:rPr lang="en-US" sz="1800" baseline="-25000" dirty="0" err="1"/>
              <a:t>rot</a:t>
            </a:r>
            <a:endParaRPr lang="en-US" sz="1800" baseline="-25000" dirty="0"/>
          </a:p>
          <a:p>
            <a:pPr lvl="1"/>
            <a:r>
              <a:rPr lang="en-US" sz="1800" dirty="0"/>
              <a:t>non-axisymmetric distortion of crystalline structure, at 2f</a:t>
            </a:r>
            <a:r>
              <a:rPr lang="en-US" sz="1800" baseline="-25000" dirty="0"/>
              <a:t>rot</a:t>
            </a:r>
            <a:endParaRPr lang="en-US" sz="1800" dirty="0">
              <a:solidFill>
                <a:srgbClr val="990000"/>
              </a:solidFill>
            </a:endParaRPr>
          </a:p>
          <a:p>
            <a:endParaRPr lang="en-US" sz="2400" dirty="0">
              <a:solidFill>
                <a:srgbClr val="990000"/>
              </a:solidFill>
            </a:endParaRPr>
          </a:p>
          <a:p>
            <a:pPr>
              <a:buFontTx/>
              <a:buNone/>
            </a:pPr>
            <a:endParaRPr lang="en-GB" sz="2400" dirty="0">
              <a:solidFill>
                <a:srgbClr val="990000"/>
              </a:solidFill>
            </a:endParaRPr>
          </a:p>
        </p:txBody>
      </p:sp>
      <p:pic>
        <p:nvPicPr>
          <p:cNvPr id="1092610" name="Picture 2" descr="pulsa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159500" y="1412875"/>
            <a:ext cx="266065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92611" name="Rectangle 3"/>
          <p:cNvSpPr>
            <a:spLocks noGrp="1" noChangeArrowheads="1"/>
          </p:cNvSpPr>
          <p:nvPr>
            <p:ph type="title"/>
          </p:nvPr>
        </p:nvSpPr>
        <p:spPr>
          <a:xfrm>
            <a:off x="1331640" y="835497"/>
            <a:ext cx="6400800" cy="649287"/>
          </a:xfrm>
        </p:spPr>
        <p:txBody>
          <a:bodyPr/>
          <a:lstStyle/>
          <a:p>
            <a:r>
              <a:rPr lang="en-US" dirty="0"/>
              <a:t>The signal from a NS</a:t>
            </a:r>
            <a:endParaRPr lang="en-GB" dirty="0"/>
          </a:p>
        </p:txBody>
      </p:sp>
      <p:graphicFrame>
        <p:nvGraphicFramePr>
          <p:cNvPr id="1092613" name="Object 5"/>
          <p:cNvGraphicFramePr>
            <a:graphicFrameLocks noChangeAspect="1"/>
          </p:cNvGraphicFramePr>
          <p:nvPr/>
        </p:nvGraphicFramePr>
        <p:xfrm>
          <a:off x="2986088" y="2184400"/>
          <a:ext cx="2847975" cy="574675"/>
        </p:xfrm>
        <a:graphic>
          <a:graphicData uri="http://schemas.openxmlformats.org/presentationml/2006/ole">
            <mc:AlternateContent xmlns:mc="http://schemas.openxmlformats.org/markup-compatibility/2006">
              <mc:Choice xmlns:v="urn:schemas-microsoft-com:vml" Requires="v">
                <p:oleObj spid="_x0000_s6607" name="Ecuación" r:id="rId7" imgW="1003300" imgH="203200" progId="Equation.3">
                  <p:embed/>
                </p:oleObj>
              </mc:Choice>
              <mc:Fallback>
                <p:oleObj name="Ecuación" r:id="rId7" imgW="1003300" imgH="203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6088" y="2184400"/>
                        <a:ext cx="2847975" cy="57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92614" name="Object 6"/>
          <p:cNvGraphicFramePr>
            <a:graphicFrameLocks noChangeAspect="1"/>
          </p:cNvGraphicFramePr>
          <p:nvPr>
            <p:extLst>
              <p:ext uri="{D42A27DB-BD31-4B8C-83A1-F6EECF244321}">
                <p14:modId xmlns:p14="http://schemas.microsoft.com/office/powerpoint/2010/main" val="4279480095"/>
              </p:ext>
            </p:extLst>
          </p:nvPr>
        </p:nvGraphicFramePr>
        <p:xfrm>
          <a:off x="4139952" y="4999038"/>
          <a:ext cx="1830388" cy="1139825"/>
        </p:xfrm>
        <a:graphic>
          <a:graphicData uri="http://schemas.openxmlformats.org/presentationml/2006/ole">
            <mc:AlternateContent xmlns:mc="http://schemas.openxmlformats.org/markup-compatibility/2006">
              <mc:Choice xmlns:v="urn:schemas-microsoft-com:vml" Requires="v">
                <p:oleObj spid="_x0000_s6608" name="EcuaciÛn" r:id="rId9" imgW="711200" imgH="444500" progId="Equation.3">
                  <p:embed/>
                </p:oleObj>
              </mc:Choice>
              <mc:Fallback>
                <p:oleObj name="EcuaciÛn" r:id="rId9" imgW="711200" imgH="4445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39952" y="4999038"/>
                        <a:ext cx="1830388"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92615" name="Text Box 7" descr="20%"/>
          <p:cNvSpPr txBox="1">
            <a:spLocks noChangeArrowheads="1"/>
          </p:cNvSpPr>
          <p:nvPr/>
        </p:nvSpPr>
        <p:spPr bwMode="auto">
          <a:xfrm>
            <a:off x="827088" y="5300663"/>
            <a:ext cx="3960812" cy="400110"/>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lgn="l">
              <a:spcBef>
                <a:spcPct val="0"/>
              </a:spcBef>
              <a:defRPr sz="2400">
                <a:solidFill>
                  <a:schemeClr val="tx1"/>
                </a:solidFill>
                <a:latin typeface="Times New Roman" charset="0"/>
                <a:ea typeface="ＭＳ Ｐゴシック" charset="0"/>
              </a:defRPr>
            </a:lvl1pPr>
            <a:lvl2pPr algn="l">
              <a:spcBef>
                <a:spcPct val="0"/>
              </a:spcBef>
              <a:defRPr sz="2400">
                <a:solidFill>
                  <a:schemeClr val="tx1"/>
                </a:solidFill>
                <a:latin typeface="Times New Roman" charset="0"/>
                <a:ea typeface="ＭＳ Ｐゴシック" charset="0"/>
              </a:defRPr>
            </a:lvl2pPr>
            <a:lvl3pPr algn="l">
              <a:spcBef>
                <a:spcPct val="0"/>
              </a:spcBef>
              <a:defRPr sz="2400">
                <a:solidFill>
                  <a:schemeClr val="tx1"/>
                </a:solidFill>
                <a:latin typeface="Times New Roman" charset="0"/>
                <a:ea typeface="ＭＳ Ｐゴシック" charset="0"/>
              </a:defRPr>
            </a:lvl3pPr>
            <a:lvl4pPr algn="l">
              <a:spcBef>
                <a:spcPct val="0"/>
              </a:spcBef>
              <a:defRPr sz="2400">
                <a:solidFill>
                  <a:schemeClr val="tx1"/>
                </a:solidFill>
                <a:latin typeface="Times New Roman" charset="0"/>
                <a:ea typeface="ＭＳ Ｐゴシック" charset="0"/>
              </a:defRPr>
            </a:lvl4pPr>
            <a:lvl5pPr algn="l">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lnSpc>
                <a:spcPct val="80000"/>
              </a:lnSpc>
              <a:spcBef>
                <a:spcPct val="20000"/>
              </a:spcBef>
            </a:pPr>
            <a:r>
              <a:rPr lang="en-US" dirty="0">
                <a:solidFill>
                  <a:srgbClr val="990000"/>
                </a:solidFill>
              </a:rPr>
              <a:t>(Signal-to-noise)</a:t>
            </a:r>
            <a:r>
              <a:rPr lang="en-US" baseline="30000" dirty="0">
                <a:solidFill>
                  <a:srgbClr val="990000"/>
                </a:solidFill>
              </a:rPr>
              <a:t>2 </a:t>
            </a:r>
            <a:r>
              <a:rPr lang="en-US" dirty="0">
                <a:solidFill>
                  <a:srgbClr val="990000"/>
                </a:solidFill>
              </a:rPr>
              <a:t>~</a:t>
            </a:r>
            <a:endParaRPr lang="es-ES" dirty="0">
              <a:solidFill>
                <a:schemeClr val="accent2"/>
              </a:solidFill>
            </a:endParaRPr>
          </a:p>
        </p:txBody>
      </p:sp>
      <p:pic>
        <p:nvPicPr>
          <p:cNvPr id="1092616" name="3709218E.WAV">
            <a:hlinkClick r:id="" action="ppaction://media"/>
          </p:cNvPr>
          <p:cNvPicPr>
            <a:picLocks noGrp="1" noRot="1" noChangeAspect="1" noChangeArrowheads="1"/>
          </p:cNvPicPr>
          <p:nvPr>
            <p:ph sz="quarter" idx="3"/>
            <a:audioFile r:link="rId3"/>
            <p:extLst>
              <p:ext uri="{DAA4B4D4-6D71-4841-9C94-3DE7FCFB9230}">
                <p14:media xmlns:p14="http://schemas.microsoft.com/office/powerpoint/2010/main" r:embed="rId2"/>
              </p:ext>
            </p:extLst>
          </p:nvPr>
        </p:nvPicPr>
        <p:blipFill>
          <a:blip r:embed="rId11">
            <a:extLst>
              <a:ext uri="{28A0092B-C50C-407E-A947-70E740481C1C}">
                <a14:useLocalDpi xmlns:a14="http://schemas.microsoft.com/office/drawing/2010/main" val="0"/>
              </a:ext>
            </a:extLst>
          </a:blip>
          <a:srcRect/>
          <a:stretch>
            <a:fillRect/>
          </a:stretch>
        </p:blipFill>
        <p:spPr>
          <a:xfrm>
            <a:off x="7640638" y="5205413"/>
            <a:ext cx="330200" cy="3111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81</a:t>
            </a:fld>
            <a:endParaRPr lang="en-US" sz="1600" dirty="0">
              <a:latin typeface="+mn-lt"/>
            </a:endParaRPr>
          </a:p>
        </p:txBody>
      </p:sp>
    </p:spTree>
    <p:extLst>
      <p:ext uri="{BB962C8B-B14F-4D97-AF65-F5344CB8AC3E}">
        <p14:creationId xmlns:p14="http://schemas.microsoft.com/office/powerpoint/2010/main" val="28578145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9261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001" fill="hold"/>
                                        <p:tgtEl>
                                          <p:spTgt spid="1092616"/>
                                        </p:tgtEl>
                                      </p:cBhvr>
                                    </p:cmd>
                                  </p:childTnLst>
                                </p:cTn>
                              </p:par>
                            </p:childTnLst>
                          </p:cTn>
                        </p:par>
                      </p:childTnLst>
                    </p:cTn>
                  </p:par>
                </p:childTnLst>
              </p:cTn>
              <p:nextCondLst>
                <p:cond evt="onClick" delay="0">
                  <p:tgtEl>
                    <p:spTgt spid="109261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92616"/>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2" name="Rectangle 4"/>
          <p:cNvSpPr>
            <a:spLocks noGrp="1" noChangeArrowheads="1"/>
          </p:cNvSpPr>
          <p:nvPr>
            <p:ph type="title"/>
          </p:nvPr>
        </p:nvSpPr>
        <p:spPr>
          <a:xfrm>
            <a:off x="1403648" y="835497"/>
            <a:ext cx="6400800" cy="649287"/>
          </a:xfrm>
        </p:spPr>
        <p:txBody>
          <a:bodyPr/>
          <a:lstStyle/>
          <a:p>
            <a:pPr eaLnBrk="1" hangingPunct="1">
              <a:defRPr/>
            </a:pPr>
            <a:r>
              <a:rPr lang="en-US" dirty="0" smtClean="0">
                <a:cs typeface="+mj-cs"/>
              </a:rPr>
              <a:t>Expected Signal on Earth (1)</a:t>
            </a:r>
            <a:endParaRPr lang="en-GB" dirty="0" smtClean="0">
              <a:cs typeface="+mj-cs"/>
            </a:endParaRPr>
          </a:p>
        </p:txBody>
      </p:sp>
      <p:sp>
        <p:nvSpPr>
          <p:cNvPr id="754700" name="Text Box 12"/>
          <p:cNvSpPr txBox="1">
            <a:spLocks noChangeArrowheads="1"/>
          </p:cNvSpPr>
          <p:nvPr/>
        </p:nvSpPr>
        <p:spPr bwMode="auto">
          <a:xfrm>
            <a:off x="2209800" y="1531640"/>
            <a:ext cx="40453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None/>
              <a:defRPr/>
            </a:pPr>
            <a:r>
              <a:rPr lang="en-US" sz="2400" b="0" dirty="0">
                <a:solidFill>
                  <a:srgbClr val="FF0000"/>
                </a:solidFill>
                <a:latin typeface="+mn-lt"/>
                <a:cs typeface="+mn-cs"/>
              </a:rPr>
              <a:t>Spin-down </a:t>
            </a:r>
            <a:r>
              <a:rPr lang="en-US" sz="2400" b="0" dirty="0">
                <a:solidFill>
                  <a:srgbClr val="FF0000"/>
                </a:solidFill>
                <a:latin typeface="+mn-lt"/>
                <a:cs typeface="+mn-cs"/>
                <a:sym typeface="Symbol" charset="0"/>
              </a:rPr>
              <a:t></a:t>
            </a:r>
            <a:r>
              <a:rPr lang="en-US" sz="2400" b="0" dirty="0">
                <a:solidFill>
                  <a:srgbClr val="FF0000"/>
                </a:solidFill>
                <a:latin typeface="+mn-lt"/>
                <a:cs typeface="+mn-cs"/>
              </a:rPr>
              <a:t> phase evolution</a:t>
            </a:r>
          </a:p>
        </p:txBody>
      </p:sp>
      <p:sp>
        <p:nvSpPr>
          <p:cNvPr id="754701" name="Rectangle 13"/>
          <p:cNvSpPr>
            <a:spLocks noChangeArrowheads="1"/>
          </p:cNvSpPr>
          <p:nvPr/>
        </p:nvSpPr>
        <p:spPr bwMode="auto">
          <a:xfrm>
            <a:off x="827584" y="4953000"/>
            <a:ext cx="8011616" cy="82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lnSpc>
                <a:spcPct val="110000"/>
              </a:lnSpc>
              <a:buNone/>
              <a:defRPr/>
            </a:pPr>
            <a:r>
              <a:rPr lang="en-US" sz="2000" b="0" dirty="0">
                <a:solidFill>
                  <a:schemeClr val="tx1"/>
                </a:solidFill>
                <a:latin typeface="+mn-lt"/>
                <a:cs typeface="+mn-cs"/>
              </a:rPr>
              <a:t>T(t) is the time of arrival of a signal  at the Solar System </a:t>
            </a:r>
            <a:r>
              <a:rPr lang="en-US" sz="2000" b="0" dirty="0" err="1">
                <a:solidFill>
                  <a:schemeClr val="tx1"/>
                </a:solidFill>
                <a:latin typeface="+mn-lt"/>
                <a:cs typeface="+mn-cs"/>
              </a:rPr>
              <a:t>Barycentre</a:t>
            </a:r>
            <a:r>
              <a:rPr lang="en-US" sz="2000" b="0" dirty="0">
                <a:solidFill>
                  <a:schemeClr val="tx1"/>
                </a:solidFill>
                <a:latin typeface="+mn-lt"/>
                <a:cs typeface="+mn-cs"/>
              </a:rPr>
              <a:t> (SSB)</a:t>
            </a:r>
          </a:p>
          <a:p>
            <a:pPr algn="l">
              <a:lnSpc>
                <a:spcPct val="110000"/>
              </a:lnSpc>
              <a:buNone/>
              <a:defRPr/>
            </a:pPr>
            <a:r>
              <a:rPr lang="en-US" sz="2000" b="0" dirty="0">
                <a:solidFill>
                  <a:schemeClr val="tx1"/>
                </a:solidFill>
                <a:latin typeface="+mn-lt"/>
                <a:cs typeface="+mn-cs"/>
              </a:rPr>
              <a:t>t is the time at the detector</a:t>
            </a:r>
          </a:p>
        </p:txBody>
      </p:sp>
      <p:graphicFrame>
        <p:nvGraphicFramePr>
          <p:cNvPr id="14342" name="Object 17"/>
          <p:cNvGraphicFramePr>
            <a:graphicFrameLocks noChangeAspect="1"/>
          </p:cNvGraphicFramePr>
          <p:nvPr>
            <p:extLst>
              <p:ext uri="{D42A27DB-BD31-4B8C-83A1-F6EECF244321}">
                <p14:modId xmlns:p14="http://schemas.microsoft.com/office/powerpoint/2010/main" val="1945115531"/>
              </p:ext>
            </p:extLst>
          </p:nvPr>
        </p:nvGraphicFramePr>
        <p:xfrm>
          <a:off x="1027460" y="3429000"/>
          <a:ext cx="5992812" cy="987301"/>
        </p:xfrm>
        <a:graphic>
          <a:graphicData uri="http://schemas.openxmlformats.org/presentationml/2006/ole">
            <mc:AlternateContent xmlns:mc="http://schemas.openxmlformats.org/markup-compatibility/2006">
              <mc:Choice xmlns:v="urn:schemas-microsoft-com:vml" Requires="v">
                <p:oleObj spid="_x0000_s19654" name="EcuaciÛn" r:id="rId4" imgW="2463800" imgH="444500" progId="Equation.3">
                  <p:embed/>
                </p:oleObj>
              </mc:Choice>
              <mc:Fallback>
                <p:oleObj name="EcuaciÛn" r:id="rId4" imgW="24638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460" y="3429000"/>
                        <a:ext cx="5992812" cy="987301"/>
                      </a:xfrm>
                      <a:prstGeom prst="rect">
                        <a:avLst/>
                      </a:prstGeom>
                      <a:solidFill>
                        <a:schemeClr val="bg1"/>
                      </a:solidFill>
                      <a:ln>
                        <a:noFill/>
                      </a:ln>
                      <a:effectLst/>
                    </p:spPr>
                  </p:pic>
                </p:oleObj>
              </mc:Fallback>
            </mc:AlternateContent>
          </a:graphicData>
        </a:graphic>
      </p:graphicFrame>
      <p:sp>
        <p:nvSpPr>
          <p:cNvPr id="754708" name="Text Box 20" descr="20%"/>
          <p:cNvSpPr txBox="1">
            <a:spLocks noChangeArrowheads="1"/>
          </p:cNvSpPr>
          <p:nvPr/>
        </p:nvSpPr>
        <p:spPr bwMode="auto">
          <a:xfrm>
            <a:off x="457200" y="2133600"/>
            <a:ext cx="7620000" cy="1015663"/>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marL="0" indent="0" algn="l" eaLnBrk="1" hangingPunct="1">
              <a:spcBef>
                <a:spcPct val="50000"/>
              </a:spcBef>
              <a:buNone/>
              <a:defRPr/>
            </a:pPr>
            <a:r>
              <a:rPr lang="en-US" sz="2000" b="0" dirty="0" smtClean="0">
                <a:latin typeface="+mn-lt"/>
                <a:cs typeface="+mn-cs"/>
              </a:rPr>
              <a:t>the phase of the received signal depends on the initial phase, the frequency evolution of the signal and on the instantaneous relative velocity between source and detector. </a:t>
            </a:r>
            <a:endParaRPr lang="es-ES" sz="2000" b="0" dirty="0" smtClean="0">
              <a:latin typeface="+mn-lt"/>
              <a:cs typeface="+mn-cs"/>
            </a:endParaRPr>
          </a:p>
        </p:txBody>
      </p:sp>
      <p:sp>
        <p:nvSpPr>
          <p:cNvPr id="7"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82</a:t>
            </a:fld>
            <a:endParaRPr lang="en-US" sz="1600" dirty="0">
              <a:latin typeface="+mn-lt"/>
            </a:endParaRPr>
          </a:p>
        </p:txBody>
      </p:sp>
    </p:spTree>
    <p:extLst>
      <p:ext uri="{BB962C8B-B14F-4D97-AF65-F5344CB8AC3E}">
        <p14:creationId xmlns:p14="http://schemas.microsoft.com/office/powerpoint/2010/main" val="592766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1619672" y="763489"/>
            <a:ext cx="6400800" cy="649287"/>
          </a:xfrm>
        </p:spPr>
        <p:txBody>
          <a:bodyPr/>
          <a:lstStyle/>
          <a:p>
            <a:pPr eaLnBrk="1" hangingPunct="1">
              <a:defRPr/>
            </a:pPr>
            <a:r>
              <a:rPr lang="en-US" dirty="0" smtClean="0">
                <a:cs typeface="+mj-cs"/>
              </a:rPr>
              <a:t>Expected Signal on Earth (2)</a:t>
            </a:r>
            <a:endParaRPr lang="en-GB" dirty="0" smtClean="0">
              <a:cs typeface="+mj-cs"/>
            </a:endParaRPr>
          </a:p>
        </p:txBody>
      </p:sp>
      <p:sp>
        <p:nvSpPr>
          <p:cNvPr id="758787" name="Text Box 3"/>
          <p:cNvSpPr txBox="1">
            <a:spLocks noChangeArrowheads="1"/>
          </p:cNvSpPr>
          <p:nvPr/>
        </p:nvSpPr>
        <p:spPr bwMode="auto">
          <a:xfrm>
            <a:off x="911648" y="1527175"/>
            <a:ext cx="74767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None/>
              <a:defRPr/>
            </a:pPr>
            <a:r>
              <a:rPr lang="en-US" sz="2400" b="0" dirty="0">
                <a:solidFill>
                  <a:srgbClr val="FF0000"/>
                </a:solidFill>
                <a:latin typeface="+mn-lt"/>
                <a:cs typeface="+mn-cs"/>
              </a:rPr>
              <a:t>Relative motion detector/source </a:t>
            </a:r>
            <a:r>
              <a:rPr lang="en-US" sz="2400" b="0" dirty="0">
                <a:solidFill>
                  <a:srgbClr val="FF0000"/>
                </a:solidFill>
                <a:latin typeface="+mn-lt"/>
                <a:cs typeface="+mn-cs"/>
                <a:sym typeface="Symbol" charset="0"/>
              </a:rPr>
              <a:t></a:t>
            </a:r>
            <a:r>
              <a:rPr lang="en-US" sz="2400" b="0" dirty="0">
                <a:solidFill>
                  <a:srgbClr val="FF0000"/>
                </a:solidFill>
                <a:latin typeface="+mn-lt"/>
                <a:cs typeface="+mn-cs"/>
              </a:rPr>
              <a:t> frequency modulation</a:t>
            </a:r>
          </a:p>
        </p:txBody>
      </p:sp>
      <p:sp>
        <p:nvSpPr>
          <p:cNvPr id="758790" name="Text Box 6" descr="20%"/>
          <p:cNvSpPr txBox="1">
            <a:spLocks noChangeArrowheads="1"/>
          </p:cNvSpPr>
          <p:nvPr/>
        </p:nvSpPr>
        <p:spPr bwMode="auto">
          <a:xfrm>
            <a:off x="838200" y="2346325"/>
            <a:ext cx="2133600" cy="400110"/>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marL="0" indent="0" algn="l">
              <a:spcBef>
                <a:spcPct val="50000"/>
              </a:spcBef>
              <a:buNone/>
              <a:defRPr/>
            </a:pPr>
            <a:r>
              <a:rPr lang="en-US" sz="2000" b="0" dirty="0" smtClean="0">
                <a:latin typeface="+mn-lt"/>
                <a:cs typeface="+mn-cs"/>
              </a:rPr>
              <a:t>Doppler shift:  </a:t>
            </a:r>
            <a:endParaRPr lang="es-ES" sz="2000" b="0" dirty="0" smtClean="0">
              <a:latin typeface="+mn-lt"/>
              <a:cs typeface="+mn-cs"/>
            </a:endParaRPr>
          </a:p>
        </p:txBody>
      </p:sp>
      <p:graphicFrame>
        <p:nvGraphicFramePr>
          <p:cNvPr id="16390" name="Object 7"/>
          <p:cNvGraphicFramePr>
            <a:graphicFrameLocks noGrp="1" noChangeAspect="1"/>
          </p:cNvGraphicFramePr>
          <p:nvPr>
            <p:ph sz="half" idx="2"/>
            <p:extLst>
              <p:ext uri="{D42A27DB-BD31-4B8C-83A1-F6EECF244321}">
                <p14:modId xmlns:p14="http://schemas.microsoft.com/office/powerpoint/2010/main" val="3524054697"/>
              </p:ext>
            </p:extLst>
          </p:nvPr>
        </p:nvGraphicFramePr>
        <p:xfrm>
          <a:off x="3352800" y="2132856"/>
          <a:ext cx="1524000" cy="855663"/>
        </p:xfrm>
        <a:graphic>
          <a:graphicData uri="http://schemas.openxmlformats.org/presentationml/2006/ole">
            <mc:AlternateContent xmlns:mc="http://schemas.openxmlformats.org/markup-compatibility/2006">
              <mc:Choice xmlns:v="urn:schemas-microsoft-com:vml" Requires="v">
                <p:oleObj spid="_x0000_s22248" name="Equation" r:id="rId4" imgW="660400" imgH="419100" progId="Equation.3">
                  <p:embed/>
                </p:oleObj>
              </mc:Choice>
              <mc:Fallback>
                <p:oleObj name="Equation" r:id="rId4" imgW="6604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132856"/>
                        <a:ext cx="1524000" cy="8556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758792" name="Text Box 8"/>
          <p:cNvSpPr txBox="1">
            <a:spLocks noChangeArrowheads="1"/>
          </p:cNvSpPr>
          <p:nvPr/>
        </p:nvSpPr>
        <p:spPr bwMode="auto">
          <a:xfrm>
            <a:off x="381000" y="3124200"/>
            <a:ext cx="77611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None/>
              <a:defRPr/>
            </a:pPr>
            <a:r>
              <a:rPr lang="en-US" sz="2400" b="0">
                <a:solidFill>
                  <a:srgbClr val="FF0000"/>
                </a:solidFill>
                <a:latin typeface="+mn-lt"/>
                <a:cs typeface="+mn-cs"/>
              </a:rPr>
              <a:t>Antenna sensitivity of the detector </a:t>
            </a:r>
            <a:r>
              <a:rPr lang="en-US" sz="2400" b="0">
                <a:solidFill>
                  <a:srgbClr val="FF0000"/>
                </a:solidFill>
                <a:latin typeface="+mn-lt"/>
                <a:cs typeface="+mn-cs"/>
                <a:sym typeface="Symbol" charset="0"/>
              </a:rPr>
              <a:t></a:t>
            </a:r>
            <a:r>
              <a:rPr lang="en-US" sz="2400" b="0">
                <a:solidFill>
                  <a:srgbClr val="FF0000"/>
                </a:solidFill>
                <a:latin typeface="+mn-lt"/>
                <a:cs typeface="+mn-cs"/>
              </a:rPr>
              <a:t> amplitude modulation</a:t>
            </a:r>
          </a:p>
        </p:txBody>
      </p:sp>
      <p:graphicFrame>
        <p:nvGraphicFramePr>
          <p:cNvPr id="16392" name="Object 11"/>
          <p:cNvGraphicFramePr>
            <a:graphicFrameLocks noChangeAspect="1"/>
          </p:cNvGraphicFramePr>
          <p:nvPr>
            <p:extLst>
              <p:ext uri="{D42A27DB-BD31-4B8C-83A1-F6EECF244321}">
                <p14:modId xmlns:p14="http://schemas.microsoft.com/office/powerpoint/2010/main" val="1948956548"/>
              </p:ext>
            </p:extLst>
          </p:nvPr>
        </p:nvGraphicFramePr>
        <p:xfrm>
          <a:off x="381000" y="3735492"/>
          <a:ext cx="5919192" cy="649183"/>
        </p:xfrm>
        <a:graphic>
          <a:graphicData uri="http://schemas.openxmlformats.org/presentationml/2006/ole">
            <mc:AlternateContent xmlns:mc="http://schemas.openxmlformats.org/markup-compatibility/2006">
              <mc:Choice xmlns:v="urn:schemas-microsoft-com:vml" Requires="v">
                <p:oleObj spid="_x0000_s22249" name="Ecuación" r:id="rId6" imgW="2197100" imgH="241300" progId="Equation.3">
                  <p:embed/>
                </p:oleObj>
              </mc:Choice>
              <mc:Fallback>
                <p:oleObj name="Ecuación" r:id="rId6" imgW="21971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735492"/>
                        <a:ext cx="5919192" cy="649183"/>
                      </a:xfrm>
                      <a:prstGeom prst="rect">
                        <a:avLst/>
                      </a:prstGeom>
                      <a:solidFill>
                        <a:schemeClr val="bg1"/>
                      </a:solidFill>
                      <a:ln>
                        <a:noFill/>
                      </a:ln>
                      <a:effectLst/>
                    </p:spPr>
                  </p:pic>
                </p:oleObj>
              </mc:Fallback>
            </mc:AlternateContent>
          </a:graphicData>
        </a:graphic>
      </p:graphicFrame>
      <p:graphicFrame>
        <p:nvGraphicFramePr>
          <p:cNvPr id="16393" name="Object 14"/>
          <p:cNvGraphicFramePr>
            <a:graphicFrameLocks noChangeAspect="1"/>
          </p:cNvGraphicFramePr>
          <p:nvPr>
            <p:extLst>
              <p:ext uri="{D42A27DB-BD31-4B8C-83A1-F6EECF244321}">
                <p14:modId xmlns:p14="http://schemas.microsoft.com/office/powerpoint/2010/main" val="3473333550"/>
              </p:ext>
            </p:extLst>
          </p:nvPr>
        </p:nvGraphicFramePr>
        <p:xfrm>
          <a:off x="395536" y="4824313"/>
          <a:ext cx="1447800" cy="1196975"/>
        </p:xfrm>
        <a:graphic>
          <a:graphicData uri="http://schemas.openxmlformats.org/presentationml/2006/ole">
            <mc:AlternateContent xmlns:mc="http://schemas.openxmlformats.org/markup-compatibility/2006">
              <mc:Choice xmlns:v="urn:schemas-microsoft-com:vml" Requires="v">
                <p:oleObj spid="_x0000_s22250" name="Equation" r:id="rId8" imgW="583947" imgH="482391" progId="Equation.3">
                  <p:embed/>
                </p:oleObj>
              </mc:Choice>
              <mc:Fallback>
                <p:oleObj name="Equation" r:id="rId8" imgW="583947" imgH="482391"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536" y="4824313"/>
                        <a:ext cx="1447800" cy="119697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58799" name="Text Box 15" descr="20%"/>
          <p:cNvSpPr txBox="1">
            <a:spLocks noChangeArrowheads="1"/>
          </p:cNvSpPr>
          <p:nvPr/>
        </p:nvSpPr>
        <p:spPr bwMode="auto">
          <a:xfrm>
            <a:off x="2123728" y="4876800"/>
            <a:ext cx="6639272" cy="1323439"/>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marL="0" indent="0" algn="l" eaLnBrk="1" hangingPunct="1">
              <a:spcBef>
                <a:spcPct val="20000"/>
              </a:spcBef>
              <a:buNone/>
              <a:defRPr/>
            </a:pPr>
            <a:r>
              <a:rPr lang="en-US" sz="1800" b="0" dirty="0" smtClean="0">
                <a:latin typeface="+mn-lt"/>
                <a:cs typeface="+mn-cs"/>
              </a:rPr>
              <a:t>strain antenna patterns of the detector to plus and cross polarization, bounded between -1 and 1. </a:t>
            </a:r>
          </a:p>
          <a:p>
            <a:pPr marL="0" indent="0" algn="l" eaLnBrk="1" hangingPunct="1">
              <a:spcBef>
                <a:spcPct val="20000"/>
              </a:spcBef>
              <a:buNone/>
              <a:defRPr/>
            </a:pPr>
            <a:r>
              <a:rPr lang="en-US" sz="1800" b="0" dirty="0" smtClean="0">
                <a:latin typeface="+mn-lt"/>
                <a:cs typeface="+mn-cs"/>
              </a:rPr>
              <a:t>They depend on the orientation of detector and source and on the waves polarization</a:t>
            </a:r>
            <a:r>
              <a:rPr lang="en-US" sz="2000" b="0" dirty="0" smtClean="0">
                <a:latin typeface="+mn-lt"/>
                <a:cs typeface="+mn-cs"/>
              </a:rPr>
              <a:t>.</a:t>
            </a:r>
            <a:endParaRPr lang="es-ES" sz="2000" b="0" dirty="0" smtClean="0">
              <a:latin typeface="+mn-lt"/>
              <a:cs typeface="+mn-cs"/>
            </a:endParaRPr>
          </a:p>
        </p:txBody>
      </p:sp>
      <p:graphicFrame>
        <p:nvGraphicFramePr>
          <p:cNvPr id="16395" name="Object 18"/>
          <p:cNvGraphicFramePr>
            <a:graphicFrameLocks noChangeAspect="1"/>
          </p:cNvGraphicFramePr>
          <p:nvPr>
            <p:extLst>
              <p:ext uri="{D42A27DB-BD31-4B8C-83A1-F6EECF244321}">
                <p14:modId xmlns:p14="http://schemas.microsoft.com/office/powerpoint/2010/main" val="1439944749"/>
              </p:ext>
            </p:extLst>
          </p:nvPr>
        </p:nvGraphicFramePr>
        <p:xfrm>
          <a:off x="6804248" y="3657600"/>
          <a:ext cx="1905000" cy="904875"/>
        </p:xfrm>
        <a:graphic>
          <a:graphicData uri="http://schemas.openxmlformats.org/presentationml/2006/ole">
            <mc:AlternateContent xmlns:mc="http://schemas.openxmlformats.org/markup-compatibility/2006">
              <mc:Choice xmlns:v="urn:schemas-microsoft-com:vml" Requires="v">
                <p:oleObj spid="_x0000_s22251" name="EcuaciÛn" r:id="rId10" imgW="1016000" imgH="482600" progId="Equation.3">
                  <p:embed/>
                </p:oleObj>
              </mc:Choice>
              <mc:Fallback>
                <p:oleObj name="EcuaciÛn" r:id="rId10" imgW="1016000" imgH="482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4248" y="3657600"/>
                        <a:ext cx="1905000" cy="904875"/>
                      </a:xfrm>
                      <a:prstGeom prst="rect">
                        <a:avLst/>
                      </a:prstGeom>
                      <a:solidFill>
                        <a:schemeClr val="bg1"/>
                      </a:solidFill>
                      <a:ln>
                        <a:noFill/>
                      </a:ln>
                      <a:effectLst/>
                      <a:extLs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83</a:t>
            </a:fld>
            <a:endParaRPr lang="en-US" sz="1600" dirty="0">
              <a:latin typeface="+mn-lt"/>
            </a:endParaRPr>
          </a:p>
        </p:txBody>
      </p:sp>
    </p:spTree>
    <p:extLst>
      <p:ext uri="{BB962C8B-B14F-4D97-AF65-F5344CB8AC3E}">
        <p14:creationId xmlns:p14="http://schemas.microsoft.com/office/powerpoint/2010/main" val="7572917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7" name="Rectangle 3"/>
          <p:cNvSpPr>
            <a:spLocks noGrp="1" noChangeArrowheads="1"/>
          </p:cNvSpPr>
          <p:nvPr>
            <p:ph type="body" sz="half" idx="1"/>
          </p:nvPr>
        </p:nvSpPr>
        <p:spPr>
          <a:xfrm>
            <a:off x="228600" y="2708920"/>
            <a:ext cx="4648200" cy="2933700"/>
          </a:xfrm>
        </p:spPr>
        <p:txBody>
          <a:bodyPr/>
          <a:lstStyle/>
          <a:p>
            <a:pPr eaLnBrk="1" hangingPunct="1">
              <a:buFontTx/>
              <a:buNone/>
              <a:defRPr/>
            </a:pPr>
            <a:r>
              <a:rPr lang="en-US" sz="1800" dirty="0" smtClean="0">
                <a:cs typeface="+mn-cs"/>
              </a:rPr>
              <a:t>Signal parameters:</a:t>
            </a:r>
          </a:p>
          <a:p>
            <a:pPr lvl="1" eaLnBrk="1" hangingPunct="1">
              <a:buFont typeface="Wingdings" charset="0"/>
              <a:buChar char="§"/>
              <a:defRPr/>
            </a:pPr>
            <a:r>
              <a:rPr lang="en-US" sz="1800" dirty="0" smtClean="0">
                <a:latin typeface="Symbol" charset="0"/>
              </a:rPr>
              <a:t>y</a:t>
            </a:r>
            <a:r>
              <a:rPr lang="en-US" sz="1800" dirty="0" smtClean="0"/>
              <a:t> = polarization angle</a:t>
            </a:r>
          </a:p>
          <a:p>
            <a:pPr lvl="1" eaLnBrk="1" hangingPunct="1">
              <a:buFont typeface="Wingdings" charset="0"/>
              <a:buChar char="§"/>
              <a:defRPr/>
            </a:pPr>
            <a:r>
              <a:rPr lang="en-US" sz="1800" dirty="0" smtClean="0"/>
              <a:t> </a:t>
            </a:r>
            <a:r>
              <a:rPr lang="en-US" sz="1800" dirty="0" err="1" smtClean="0">
                <a:latin typeface="Symbol" charset="0"/>
              </a:rPr>
              <a:t>i</a:t>
            </a:r>
            <a:r>
              <a:rPr lang="en-US" sz="1800" dirty="0" smtClean="0"/>
              <a:t> = inclination angle of source with    </a:t>
            </a:r>
          </a:p>
          <a:p>
            <a:pPr lvl="1" eaLnBrk="1" hangingPunct="1">
              <a:buFont typeface="Wingdings" charset="0"/>
              <a:buNone/>
              <a:defRPr/>
            </a:pPr>
            <a:r>
              <a:rPr lang="en-US" sz="1800" dirty="0" smtClean="0"/>
              <a:t>		   respect to line of sight</a:t>
            </a:r>
          </a:p>
          <a:p>
            <a:pPr lvl="1" eaLnBrk="1" hangingPunct="1">
              <a:buFont typeface="Wingdings" charset="0"/>
              <a:buChar char="§"/>
              <a:defRPr/>
            </a:pPr>
            <a:r>
              <a:rPr lang="en-US" sz="1800" dirty="0" smtClean="0">
                <a:latin typeface="Symbol" charset="0"/>
              </a:rPr>
              <a:t>F</a:t>
            </a:r>
            <a:r>
              <a:rPr lang="en-US" sz="1800" dirty="0" smtClean="0"/>
              <a:t>(t)= </a:t>
            </a:r>
            <a:r>
              <a:rPr lang="en-US" sz="1800" dirty="0" smtClean="0">
                <a:latin typeface="Symbol" charset="0"/>
              </a:rPr>
              <a:t>f(</a:t>
            </a:r>
            <a:r>
              <a:rPr lang="en-US" sz="1800" dirty="0" smtClean="0"/>
              <a:t>t</a:t>
            </a:r>
            <a:r>
              <a:rPr lang="en-US" sz="1800" dirty="0" smtClean="0">
                <a:latin typeface="Symbol" charset="0"/>
              </a:rPr>
              <a:t>) + f</a:t>
            </a:r>
            <a:r>
              <a:rPr lang="en-US" sz="1800" baseline="-25000" dirty="0" smtClean="0"/>
              <a:t>0</a:t>
            </a:r>
          </a:p>
          <a:p>
            <a:pPr lvl="1" eaLnBrk="1" hangingPunct="1">
              <a:buFont typeface="Wingdings" charset="0"/>
              <a:buChar char="§"/>
              <a:defRPr/>
            </a:pPr>
            <a:r>
              <a:rPr lang="en-US" sz="1800" dirty="0" smtClean="0">
                <a:latin typeface="Symbol" charset="0"/>
              </a:rPr>
              <a:t>f</a:t>
            </a:r>
            <a:r>
              <a:rPr lang="en-US" sz="1800" baseline="-25000" dirty="0" smtClean="0"/>
              <a:t>0 </a:t>
            </a:r>
            <a:r>
              <a:rPr lang="en-US" sz="1800" dirty="0" smtClean="0"/>
              <a:t>= initial phase of pulsar</a:t>
            </a:r>
            <a:endParaRPr lang="en-US" sz="1800" baseline="-25000" dirty="0" smtClean="0"/>
          </a:p>
          <a:p>
            <a:pPr lvl="1" eaLnBrk="1" hangingPunct="1">
              <a:buFont typeface="Wingdings" charset="0"/>
              <a:buChar char="§"/>
              <a:defRPr/>
            </a:pPr>
            <a:r>
              <a:rPr lang="en-US" sz="1800" dirty="0" smtClean="0"/>
              <a:t>h</a:t>
            </a:r>
            <a:r>
              <a:rPr lang="en-US" sz="1800" baseline="-25000" dirty="0" smtClean="0"/>
              <a:t>0</a:t>
            </a:r>
            <a:r>
              <a:rPr lang="en-US" sz="1800" dirty="0" smtClean="0"/>
              <a:t> = amplitude of the GW signal</a:t>
            </a:r>
          </a:p>
          <a:p>
            <a:pPr lvl="1" eaLnBrk="1" hangingPunct="1">
              <a:buFont typeface="Symbol" charset="0"/>
              <a:buChar char=" "/>
              <a:defRPr/>
            </a:pPr>
            <a:endParaRPr lang="en-US" sz="1800" dirty="0" smtClean="0"/>
          </a:p>
        </p:txBody>
      </p:sp>
      <p:graphicFrame>
        <p:nvGraphicFramePr>
          <p:cNvPr id="18438" name="Object 4"/>
          <p:cNvGraphicFramePr>
            <a:graphicFrameLocks noGrp="1" noChangeAspect="1"/>
          </p:cNvGraphicFramePr>
          <p:nvPr>
            <p:ph sz="quarter" idx="2"/>
            <p:extLst>
              <p:ext uri="{D42A27DB-BD31-4B8C-83A1-F6EECF244321}">
                <p14:modId xmlns:p14="http://schemas.microsoft.com/office/powerpoint/2010/main" val="1933229111"/>
              </p:ext>
            </p:extLst>
          </p:nvPr>
        </p:nvGraphicFramePr>
        <p:xfrm>
          <a:off x="899592" y="2108200"/>
          <a:ext cx="7177608" cy="764625"/>
        </p:xfrm>
        <a:graphic>
          <a:graphicData uri="http://schemas.openxmlformats.org/presentationml/2006/ole">
            <mc:AlternateContent xmlns:mc="http://schemas.openxmlformats.org/markup-compatibility/2006">
              <mc:Choice xmlns:v="urn:schemas-microsoft-com:vml" Requires="v">
                <p:oleObj spid="_x0000_s24300" name="Equation" r:id="rId3" imgW="3886200" imgH="482600" progId="Equation.DSMT4">
                  <p:embed/>
                </p:oleObj>
              </mc:Choice>
              <mc:Fallback>
                <p:oleObj name="Equation" r:id="rId3" imgW="3886200" imgH="482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108200"/>
                        <a:ext cx="7177608" cy="764625"/>
                      </a:xfrm>
                      <a:prstGeom prst="rect">
                        <a:avLst/>
                      </a:prstGeom>
                      <a:solidFill>
                        <a:schemeClr val="bg1"/>
                      </a:solidFill>
                      <a:ln>
                        <a:noFill/>
                      </a:ln>
                      <a:effectLst/>
                    </p:spPr>
                  </p:pic>
                </p:oleObj>
              </mc:Fallback>
            </mc:AlternateContent>
          </a:graphicData>
        </a:graphic>
      </p:graphicFrame>
      <p:sp>
        <p:nvSpPr>
          <p:cNvPr id="625671" name="Rectangle 7"/>
          <p:cNvSpPr>
            <a:spLocks noChangeArrowheads="1"/>
          </p:cNvSpPr>
          <p:nvPr/>
        </p:nvSpPr>
        <p:spPr bwMode="auto">
          <a:xfrm>
            <a:off x="323528" y="1311732"/>
            <a:ext cx="570505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lgn="l">
              <a:buNone/>
              <a:defRPr/>
            </a:pPr>
            <a:r>
              <a:rPr lang="en-US" sz="2000" b="0" dirty="0">
                <a:solidFill>
                  <a:schemeClr val="tx1"/>
                </a:solidFill>
                <a:latin typeface="+mn-lt"/>
                <a:cs typeface="+mn-cs"/>
              </a:rPr>
              <a:t>For </a:t>
            </a:r>
            <a:r>
              <a:rPr lang="en-US" sz="2000" b="0" dirty="0" smtClean="0">
                <a:solidFill>
                  <a:schemeClr val="tx1"/>
                </a:solidFill>
                <a:latin typeface="+mn-lt"/>
                <a:cs typeface="+mn-cs"/>
              </a:rPr>
              <a:t>an isolated </a:t>
            </a:r>
            <a:r>
              <a:rPr lang="en-US" sz="2000" b="0" dirty="0">
                <a:solidFill>
                  <a:schemeClr val="tx1"/>
                </a:solidFill>
                <a:latin typeface="+mn-lt"/>
                <a:cs typeface="+mn-cs"/>
              </a:rPr>
              <a:t>tri-axial </a:t>
            </a:r>
            <a:r>
              <a:rPr lang="en-US" sz="2000" b="0" i="1" dirty="0">
                <a:latin typeface="+mn-lt"/>
              </a:rPr>
              <a:t>non-</a:t>
            </a:r>
            <a:r>
              <a:rPr lang="en-US" sz="2000" b="0" i="1" dirty="0" err="1">
                <a:latin typeface="+mn-lt"/>
              </a:rPr>
              <a:t>precessing</a:t>
            </a:r>
            <a:r>
              <a:rPr lang="en-US" sz="2000" b="0" i="1" dirty="0">
                <a:latin typeface="+mn-lt"/>
              </a:rPr>
              <a:t> </a:t>
            </a:r>
            <a:r>
              <a:rPr lang="en-US" sz="2000" b="0" dirty="0" smtClean="0">
                <a:solidFill>
                  <a:schemeClr val="tx1"/>
                </a:solidFill>
                <a:latin typeface="+mn-lt"/>
                <a:cs typeface="+mn-cs"/>
              </a:rPr>
              <a:t>neutron </a:t>
            </a:r>
            <a:r>
              <a:rPr lang="en-US" sz="2000" b="0" dirty="0">
                <a:solidFill>
                  <a:schemeClr val="tx1"/>
                </a:solidFill>
                <a:latin typeface="+mn-lt"/>
                <a:cs typeface="+mn-cs"/>
              </a:rPr>
              <a:t>star </a:t>
            </a:r>
          </a:p>
          <a:p>
            <a:pPr algn="l">
              <a:buNone/>
              <a:defRPr/>
            </a:pPr>
            <a:r>
              <a:rPr lang="en-US" sz="2000" b="0" dirty="0">
                <a:solidFill>
                  <a:schemeClr val="tx1"/>
                </a:solidFill>
                <a:latin typeface="+mn-lt"/>
                <a:cs typeface="+mn-cs"/>
              </a:rPr>
              <a:t>emitting at twice its rotational frequency: </a:t>
            </a:r>
          </a:p>
        </p:txBody>
      </p:sp>
      <p:pic>
        <p:nvPicPr>
          <p:cNvPr id="62567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852936"/>
            <a:ext cx="4333875"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8441" name="Object 13"/>
          <p:cNvGraphicFramePr>
            <a:graphicFrameLocks noChangeAspect="1"/>
          </p:cNvGraphicFramePr>
          <p:nvPr>
            <p:extLst>
              <p:ext uri="{D42A27DB-BD31-4B8C-83A1-F6EECF244321}">
                <p14:modId xmlns:p14="http://schemas.microsoft.com/office/powerpoint/2010/main" val="731040393"/>
              </p:ext>
            </p:extLst>
          </p:nvPr>
        </p:nvGraphicFramePr>
        <p:xfrm>
          <a:off x="5940251" y="1166639"/>
          <a:ext cx="2016125" cy="1038225"/>
        </p:xfrm>
        <a:graphic>
          <a:graphicData uri="http://schemas.openxmlformats.org/presentationml/2006/ole">
            <mc:AlternateContent xmlns:mc="http://schemas.openxmlformats.org/markup-compatibility/2006">
              <mc:Choice xmlns:v="urn:schemas-microsoft-com:vml" Requires="v">
                <p:oleObj spid="_x0000_s24301" name="Equation" r:id="rId6" imgW="1231366" imgH="634725" progId="Equation.3">
                  <p:embed/>
                </p:oleObj>
              </mc:Choice>
              <mc:Fallback>
                <p:oleObj name="Equation" r:id="rId6" imgW="1231366" imgH="63472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251" y="1166639"/>
                        <a:ext cx="2016125" cy="1038225"/>
                      </a:xfrm>
                      <a:prstGeom prst="rect">
                        <a:avLst/>
                      </a:prstGeom>
                      <a:solidFill>
                        <a:schemeClr val="bg1"/>
                      </a:solidFill>
                      <a:ln>
                        <a:noFill/>
                      </a:ln>
                      <a:effectLst/>
                      <a:extLs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8442" name="Object 14"/>
          <p:cNvGraphicFramePr>
            <a:graphicFrameLocks noChangeAspect="1"/>
          </p:cNvGraphicFramePr>
          <p:nvPr>
            <p:extLst>
              <p:ext uri="{D42A27DB-BD31-4B8C-83A1-F6EECF244321}">
                <p14:modId xmlns:p14="http://schemas.microsoft.com/office/powerpoint/2010/main" val="1735337867"/>
              </p:ext>
            </p:extLst>
          </p:nvPr>
        </p:nvGraphicFramePr>
        <p:xfrm>
          <a:off x="2887092" y="5229572"/>
          <a:ext cx="1612900" cy="647700"/>
        </p:xfrm>
        <a:graphic>
          <a:graphicData uri="http://schemas.openxmlformats.org/presentationml/2006/ole">
            <mc:AlternateContent xmlns:mc="http://schemas.openxmlformats.org/markup-compatibility/2006">
              <mc:Choice xmlns:v="urn:schemas-microsoft-com:vml" Requires="v">
                <p:oleObj spid="_x0000_s24302" name="Equation" r:id="rId8" imgW="710891" imgH="393529" progId="Equation.3">
                  <p:embed/>
                </p:oleObj>
              </mc:Choice>
              <mc:Fallback>
                <p:oleObj name="Equation" r:id="rId8" imgW="710891" imgH="39352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7092" y="5229572"/>
                        <a:ext cx="1612900" cy="6477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25679" name="Text Box 15" descr="20%"/>
          <p:cNvSpPr txBox="1">
            <a:spLocks noChangeArrowheads="1"/>
          </p:cNvSpPr>
          <p:nvPr/>
        </p:nvSpPr>
        <p:spPr bwMode="auto">
          <a:xfrm>
            <a:off x="2379070" y="5877272"/>
            <a:ext cx="2264938" cy="400110"/>
          </a:xfrm>
          <a:prstGeom prst="rect">
            <a:avLst/>
          </a:prstGeom>
          <a:noFill/>
          <a:ln>
            <a:noFill/>
          </a:ln>
          <a:effectLst/>
          <a:extLst>
            <a:ext uri="{909E8E84-426E-40dd-AFC4-6F175D3DCCD1}">
              <a14:hiddenFill xmlns:a14="http://schemas.microsoft.com/office/drawing/2010/main">
                <a:pattFill prst="pct20">
                  <a:fgClr>
                    <a:srgbClr val="CC0000"/>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marL="0" indent="0" algn="ctr" eaLnBrk="1" hangingPunct="1">
              <a:spcBef>
                <a:spcPct val="20000"/>
              </a:spcBef>
              <a:buNone/>
              <a:defRPr/>
            </a:pPr>
            <a:r>
              <a:rPr lang="en-GB" sz="2000" b="0" dirty="0" smtClean="0">
                <a:latin typeface="+mn-lt"/>
                <a:cs typeface="+mn-cs"/>
              </a:rPr>
              <a:t>equatorial </a:t>
            </a:r>
            <a:r>
              <a:rPr lang="en-GB" sz="2000" b="0" dirty="0" err="1" smtClean="0">
                <a:latin typeface="+mn-lt"/>
                <a:cs typeface="+mn-cs"/>
              </a:rPr>
              <a:t>ellipticity</a:t>
            </a:r>
            <a:endParaRPr lang="es-ES" sz="2000" b="0" dirty="0" smtClean="0">
              <a:latin typeface="+mn-lt"/>
              <a:cs typeface="+mn-cs"/>
            </a:endParaRPr>
          </a:p>
        </p:txBody>
      </p:sp>
      <p:graphicFrame>
        <p:nvGraphicFramePr>
          <p:cNvPr id="18444" name="Object 19"/>
          <p:cNvGraphicFramePr>
            <a:graphicFrameLocks noChangeAspect="1"/>
          </p:cNvGraphicFramePr>
          <p:nvPr>
            <p:extLst>
              <p:ext uri="{D42A27DB-BD31-4B8C-83A1-F6EECF244321}">
                <p14:modId xmlns:p14="http://schemas.microsoft.com/office/powerpoint/2010/main" val="823243179"/>
              </p:ext>
            </p:extLst>
          </p:nvPr>
        </p:nvGraphicFramePr>
        <p:xfrm>
          <a:off x="179512" y="5085184"/>
          <a:ext cx="2416344" cy="869504"/>
        </p:xfrm>
        <a:graphic>
          <a:graphicData uri="http://schemas.openxmlformats.org/presentationml/2006/ole">
            <mc:AlternateContent xmlns:mc="http://schemas.openxmlformats.org/markup-compatibility/2006">
              <mc:Choice xmlns:v="urn:schemas-microsoft-com:vml" Requires="v">
                <p:oleObj spid="_x0000_s24303" name="EcuaciÛn" r:id="rId10" imgW="1231366" imgH="444307" progId="Equation.3">
                  <p:embed/>
                </p:oleObj>
              </mc:Choice>
              <mc:Fallback>
                <p:oleObj name="EcuaciÛn" r:id="rId10" imgW="1231366" imgH="44430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512" y="5085184"/>
                        <a:ext cx="2416344" cy="869504"/>
                      </a:xfrm>
                      <a:prstGeom prst="rect">
                        <a:avLst/>
                      </a:prstGeom>
                      <a:solidFill>
                        <a:schemeClr val="bg1"/>
                      </a:solidFill>
                      <a:ln>
                        <a:noFill/>
                      </a:ln>
                      <a:effectLst/>
                    </p:spPr>
                  </p:pic>
                </p:oleObj>
              </mc:Fallback>
            </mc:AlternateContent>
          </a:graphicData>
        </a:graphic>
      </p:graphicFrame>
      <p:sp>
        <p:nvSpPr>
          <p:cNvPr id="625686" name="Rectangle 22"/>
          <p:cNvSpPr>
            <a:spLocks noGrp="1" noChangeArrowheads="1"/>
          </p:cNvSpPr>
          <p:nvPr>
            <p:ph type="title"/>
          </p:nvPr>
        </p:nvSpPr>
        <p:spPr>
          <a:xfrm>
            <a:off x="914400" y="413792"/>
            <a:ext cx="7239000" cy="1143000"/>
          </a:xfrm>
        </p:spPr>
        <p:txBody>
          <a:bodyPr/>
          <a:lstStyle/>
          <a:p>
            <a:pPr eaLnBrk="1" hangingPunct="1">
              <a:defRPr/>
            </a:pPr>
            <a:r>
              <a:rPr lang="en-US" dirty="0" smtClean="0">
                <a:cs typeface="+mj-cs"/>
              </a:rPr>
              <a:t>Expected Signal on Earth (3)</a:t>
            </a:r>
            <a:endParaRPr lang="en-GB" dirty="0" smtClean="0">
              <a:cs typeface="+mj-cs"/>
            </a:endParaRPr>
          </a:p>
        </p:txBody>
      </p:sp>
      <p:sp>
        <p:nvSpPr>
          <p:cNvPr id="11"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84</a:t>
            </a:fld>
            <a:endParaRPr lang="en-US" sz="1600" dirty="0">
              <a:latin typeface="+mn-lt"/>
            </a:endParaRPr>
          </a:p>
        </p:txBody>
      </p:sp>
    </p:spTree>
    <p:extLst>
      <p:ext uri="{BB962C8B-B14F-4D97-AF65-F5344CB8AC3E}">
        <p14:creationId xmlns:p14="http://schemas.microsoft.com/office/powerpoint/2010/main" val="28202320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a:xfrm>
            <a:off x="1259632" y="764704"/>
            <a:ext cx="6400800" cy="649287"/>
          </a:xfrm>
        </p:spPr>
        <p:txBody>
          <a:bodyPr/>
          <a:lstStyle/>
          <a:p>
            <a:pPr eaLnBrk="1" hangingPunct="1">
              <a:defRPr/>
            </a:pPr>
            <a:r>
              <a:rPr lang="en-US" dirty="0" smtClean="0">
                <a:cs typeface="+mj-cs"/>
              </a:rPr>
              <a:t>The Signal</a:t>
            </a:r>
          </a:p>
        </p:txBody>
      </p:sp>
      <p:pic>
        <p:nvPicPr>
          <p:cNvPr id="763908" name="3892D47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344960"/>
            <a:ext cx="3349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s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00" y="1954560"/>
            <a:ext cx="32512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freq_vari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3950" y="1878360"/>
            <a:ext cx="3905250" cy="292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63913" name="Line 9"/>
          <p:cNvSpPr>
            <a:spLocks noChangeShapeType="1"/>
          </p:cNvSpPr>
          <p:nvPr/>
        </p:nvSpPr>
        <p:spPr bwMode="auto">
          <a:xfrm flipV="1">
            <a:off x="3635896" y="3749824"/>
            <a:ext cx="1224136" cy="288032"/>
          </a:xfrm>
          <a:prstGeom prst="line">
            <a:avLst/>
          </a:prstGeom>
          <a:noFill/>
          <a:ln w="127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s-ES">
              <a:cs typeface="+mn-cs"/>
            </a:endParaRPr>
          </a:p>
        </p:txBody>
      </p:sp>
      <p:graphicFrame>
        <p:nvGraphicFramePr>
          <p:cNvPr id="19464" name="Object 10">
            <a:hlinkClick r:id="" action="ppaction://ole?verb=0"/>
          </p:cNvPr>
          <p:cNvGraphicFramePr>
            <a:graphicFrameLocks noChangeAspect="1"/>
          </p:cNvGraphicFramePr>
          <p:nvPr>
            <p:extLst>
              <p:ext uri="{D42A27DB-BD31-4B8C-83A1-F6EECF244321}">
                <p14:modId xmlns:p14="http://schemas.microsoft.com/office/powerpoint/2010/main" val="1883501857"/>
              </p:ext>
            </p:extLst>
          </p:nvPr>
        </p:nvGraphicFramePr>
        <p:xfrm>
          <a:off x="7620000" y="1344960"/>
          <a:ext cx="304800" cy="304800"/>
        </p:xfrm>
        <a:graphic>
          <a:graphicData uri="http://schemas.openxmlformats.org/presentationml/2006/ole">
            <mc:AlternateContent xmlns:mc="http://schemas.openxmlformats.org/markup-compatibility/2006">
              <mc:Choice xmlns:v="urn:schemas-microsoft-com:vml" Requires="v">
                <p:oleObj spid="_x0000_s24773" name="Sound Recorder Document" r:id="rId6" imgW="304520" imgH="304520" progId="SoundRec">
                  <p:embed/>
                </p:oleObj>
              </mc:Choice>
              <mc:Fallback>
                <p:oleObj name="Sound Recorder Document" r:id="rId6" imgW="304520" imgH="304520" progId="SoundRec">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134496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63915" name="Text Box 11"/>
          <p:cNvSpPr txBox="1">
            <a:spLocks noChangeArrowheads="1"/>
          </p:cNvSpPr>
          <p:nvPr/>
        </p:nvSpPr>
        <p:spPr bwMode="auto">
          <a:xfrm>
            <a:off x="337120" y="4773574"/>
            <a:ext cx="8123312" cy="1175706"/>
          </a:xfrm>
          <a:prstGeom prst="rect">
            <a:avLst/>
          </a:prstGeom>
          <a:noFill/>
          <a:ln>
            <a:noFill/>
          </a:ln>
          <a:effectLst/>
          <a:extLst/>
        </p:spPr>
        <p:txBody>
          <a:bodyPr wrap="square">
            <a:spAutoFit/>
          </a:bodyPr>
          <a:lstStyle>
            <a:lvl1pPr>
              <a:tabLst>
                <a:tab pos="463550" algn="l"/>
              </a:tabLst>
              <a:defRPr>
                <a:solidFill>
                  <a:schemeClr val="tx1"/>
                </a:solidFill>
                <a:latin typeface="Arial" charset="0"/>
                <a:ea typeface="ＭＳ Ｐゴシック" charset="0"/>
              </a:defRPr>
            </a:lvl1pPr>
            <a:lvl2pPr>
              <a:tabLst>
                <a:tab pos="463550" algn="l"/>
              </a:tabLst>
              <a:defRPr>
                <a:solidFill>
                  <a:schemeClr val="tx1"/>
                </a:solidFill>
                <a:latin typeface="Arial" charset="0"/>
                <a:ea typeface="ＭＳ Ｐゴシック" charset="0"/>
              </a:defRPr>
            </a:lvl2pPr>
            <a:lvl3pPr>
              <a:tabLst>
                <a:tab pos="463550" algn="l"/>
              </a:tabLst>
              <a:defRPr>
                <a:solidFill>
                  <a:schemeClr val="tx1"/>
                </a:solidFill>
                <a:latin typeface="Arial" charset="0"/>
                <a:ea typeface="ＭＳ Ｐゴシック" charset="0"/>
              </a:defRPr>
            </a:lvl3pPr>
            <a:lvl4pPr>
              <a:tabLst>
                <a:tab pos="463550" algn="l"/>
              </a:tabLst>
              <a:defRPr>
                <a:solidFill>
                  <a:schemeClr val="tx1"/>
                </a:solidFill>
                <a:latin typeface="Arial" charset="0"/>
                <a:ea typeface="ＭＳ Ｐゴシック" charset="0"/>
              </a:defRPr>
            </a:lvl4pPr>
            <a:lvl5pPr>
              <a:tabLst>
                <a:tab pos="463550" algn="l"/>
              </a:tabLst>
              <a:defRPr>
                <a:solidFill>
                  <a:schemeClr val="tx1"/>
                </a:solidFill>
                <a:latin typeface="Arial" charset="0"/>
                <a:ea typeface="ＭＳ Ｐゴシック" charset="0"/>
              </a:defRPr>
            </a:lvl5pPr>
            <a:lvl6pPr fontAlgn="base">
              <a:spcBef>
                <a:spcPct val="0"/>
              </a:spcBef>
              <a:spcAft>
                <a:spcPct val="0"/>
              </a:spcAft>
              <a:tabLst>
                <a:tab pos="463550" algn="l"/>
              </a:tabLst>
              <a:defRPr>
                <a:solidFill>
                  <a:schemeClr val="tx1"/>
                </a:solidFill>
                <a:latin typeface="Arial" charset="0"/>
                <a:ea typeface="ＭＳ Ｐゴシック" charset="0"/>
              </a:defRPr>
            </a:lvl6pPr>
            <a:lvl7pPr fontAlgn="base">
              <a:spcBef>
                <a:spcPct val="0"/>
              </a:spcBef>
              <a:spcAft>
                <a:spcPct val="0"/>
              </a:spcAft>
              <a:tabLst>
                <a:tab pos="463550" algn="l"/>
              </a:tabLst>
              <a:defRPr>
                <a:solidFill>
                  <a:schemeClr val="tx1"/>
                </a:solidFill>
                <a:latin typeface="Arial" charset="0"/>
                <a:ea typeface="ＭＳ Ｐゴシック" charset="0"/>
              </a:defRPr>
            </a:lvl7pPr>
            <a:lvl8pPr fontAlgn="base">
              <a:spcBef>
                <a:spcPct val="0"/>
              </a:spcBef>
              <a:spcAft>
                <a:spcPct val="0"/>
              </a:spcAft>
              <a:tabLst>
                <a:tab pos="463550" algn="l"/>
              </a:tabLst>
              <a:defRPr>
                <a:solidFill>
                  <a:schemeClr val="tx1"/>
                </a:solidFill>
                <a:latin typeface="Arial" charset="0"/>
                <a:ea typeface="ＭＳ Ｐゴシック" charset="0"/>
              </a:defRPr>
            </a:lvl8pPr>
            <a:lvl9pPr fontAlgn="base">
              <a:spcBef>
                <a:spcPct val="0"/>
              </a:spcBef>
              <a:spcAft>
                <a:spcPct val="0"/>
              </a:spcAft>
              <a:tabLst>
                <a:tab pos="463550" algn="l"/>
              </a:tabLst>
              <a:defRPr>
                <a:solidFill>
                  <a:schemeClr val="tx1"/>
                </a:solidFill>
                <a:latin typeface="Arial" charset="0"/>
                <a:ea typeface="ＭＳ Ｐゴシック" charset="0"/>
              </a:defRPr>
            </a:lvl9pPr>
          </a:lstStyle>
          <a:p>
            <a:pPr algn="l" eaLnBrk="1" hangingPunct="1">
              <a:buNone/>
              <a:defRPr/>
            </a:pPr>
            <a:r>
              <a:rPr lang="en-US" sz="2000" b="0" dirty="0" smtClean="0">
                <a:cs typeface="+mn-cs"/>
              </a:rPr>
              <a:t>… more complications for GW signals from pulsars in binary systems</a:t>
            </a:r>
          </a:p>
          <a:p>
            <a:pPr lvl="1" algn="l" eaLnBrk="1" hangingPunct="1">
              <a:spcBef>
                <a:spcPct val="20000"/>
              </a:spcBef>
              <a:buNone/>
              <a:defRPr/>
            </a:pPr>
            <a:r>
              <a:rPr lang="en-US" sz="1400" b="0" dirty="0" smtClean="0">
                <a:cs typeface="+mn-cs"/>
              </a:rPr>
              <a:t>	Additional Doppler shift due to orbital motion of neutron star</a:t>
            </a:r>
          </a:p>
          <a:p>
            <a:pPr lvl="1" algn="l" eaLnBrk="1" hangingPunct="1">
              <a:spcBef>
                <a:spcPct val="20000"/>
              </a:spcBef>
              <a:buNone/>
              <a:defRPr/>
            </a:pPr>
            <a:r>
              <a:rPr lang="en-US" sz="1400" b="0" dirty="0" smtClean="0">
                <a:cs typeface="+mn-cs"/>
              </a:rPr>
              <a:t>	Varying gravitational red-shift if orbit is elliptical</a:t>
            </a:r>
          </a:p>
          <a:p>
            <a:pPr lvl="1" algn="l" eaLnBrk="1" hangingPunct="1">
              <a:spcBef>
                <a:spcPct val="20000"/>
              </a:spcBef>
              <a:buNone/>
              <a:defRPr/>
            </a:pPr>
            <a:r>
              <a:rPr lang="en-US" sz="1400" b="0" dirty="0" smtClean="0">
                <a:cs typeface="+mn-cs"/>
              </a:rPr>
              <a:t>	Shapiro time delay if GW passes near companion</a:t>
            </a:r>
          </a:p>
        </p:txBody>
      </p:sp>
      <p:sp>
        <p:nvSpPr>
          <p:cNvPr id="763916" name="Text Box 12"/>
          <p:cNvSpPr txBox="1">
            <a:spLocks noChangeArrowheads="1"/>
          </p:cNvSpPr>
          <p:nvPr/>
        </p:nvSpPr>
        <p:spPr bwMode="auto">
          <a:xfrm>
            <a:off x="1143000" y="1268760"/>
            <a:ext cx="2152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solidFill>
                  <a:srgbClr val="00FF00"/>
                </a:solidFill>
                <a:latin typeface="Comic Sans MS" charset="0"/>
                <a:cs typeface="+mn-cs"/>
              </a:rPr>
              <a:t>At the source</a:t>
            </a:r>
          </a:p>
        </p:txBody>
      </p:sp>
      <p:sp>
        <p:nvSpPr>
          <p:cNvPr id="763917" name="Text Box 13"/>
          <p:cNvSpPr txBox="1">
            <a:spLocks noChangeArrowheads="1"/>
          </p:cNvSpPr>
          <p:nvPr/>
        </p:nvSpPr>
        <p:spPr bwMode="auto">
          <a:xfrm>
            <a:off x="4953000" y="1268760"/>
            <a:ext cx="2478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solidFill>
                  <a:srgbClr val="00FF00"/>
                </a:solidFill>
                <a:latin typeface="Comic Sans MS" charset="0"/>
                <a:cs typeface="+mn-cs"/>
              </a:rPr>
              <a:t>At the detector</a:t>
            </a:r>
          </a:p>
        </p:txBody>
      </p:sp>
      <p:sp>
        <p:nvSpPr>
          <p:cNvPr id="763919" name="Rectangle 15"/>
          <p:cNvSpPr>
            <a:spLocks noGrp="1" noChangeArrowheads="1"/>
          </p:cNvSpPr>
          <p:nvPr>
            <p:ph type="body" sz="half" idx="1"/>
          </p:nvPr>
        </p:nvSpPr>
        <p:spPr>
          <a:xfrm>
            <a:off x="-180528" y="3389784"/>
            <a:ext cx="4320480" cy="1066800"/>
          </a:xfrm>
        </p:spPr>
        <p:txBody>
          <a:bodyPr/>
          <a:lstStyle/>
          <a:p>
            <a:pPr lvl="1" eaLnBrk="1" hangingPunct="1">
              <a:buFontTx/>
              <a:buNone/>
              <a:defRPr/>
            </a:pPr>
            <a:endParaRPr lang="en-US" sz="800" dirty="0" smtClean="0"/>
          </a:p>
          <a:p>
            <a:pPr lvl="1" eaLnBrk="1" hangingPunct="1">
              <a:defRPr/>
            </a:pPr>
            <a:r>
              <a:rPr lang="en-US" sz="2000" dirty="0" smtClean="0"/>
              <a:t>Annual variation: up to ~10</a:t>
            </a:r>
            <a:r>
              <a:rPr lang="en-US" sz="2800" baseline="30000" dirty="0" smtClean="0">
                <a:cs typeface="Arial" charset="0"/>
              </a:rPr>
              <a:t>–</a:t>
            </a:r>
            <a:r>
              <a:rPr lang="en-US" sz="2800" baseline="30000" dirty="0" smtClean="0"/>
              <a:t>4</a:t>
            </a:r>
            <a:endParaRPr lang="en-US" sz="2800" dirty="0" smtClean="0"/>
          </a:p>
          <a:p>
            <a:pPr lvl="1" eaLnBrk="1" hangingPunct="1">
              <a:spcBef>
                <a:spcPct val="0"/>
              </a:spcBef>
              <a:defRPr/>
            </a:pPr>
            <a:r>
              <a:rPr lang="en-US" sz="2000" dirty="0" smtClean="0"/>
              <a:t>Daily variation: up to ~10</a:t>
            </a:r>
            <a:r>
              <a:rPr lang="en-US" sz="2800" baseline="30000" dirty="0" smtClean="0">
                <a:cs typeface="Arial" charset="0"/>
              </a:rPr>
              <a:t>–</a:t>
            </a:r>
            <a:r>
              <a:rPr lang="en-US" sz="2800" baseline="30000" dirty="0" smtClean="0"/>
              <a:t>6</a:t>
            </a:r>
          </a:p>
        </p:txBody>
      </p:sp>
      <p:sp>
        <p:nvSpPr>
          <p:cNvPr id="763920" name="Line 16"/>
          <p:cNvSpPr>
            <a:spLocks noChangeShapeType="1"/>
          </p:cNvSpPr>
          <p:nvPr/>
        </p:nvSpPr>
        <p:spPr bwMode="auto">
          <a:xfrm flipV="1">
            <a:off x="3707904" y="2597696"/>
            <a:ext cx="1368152" cy="1152128"/>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s-ES">
              <a:cs typeface="+mn-cs"/>
            </a:endParaRPr>
          </a:p>
        </p:txBody>
      </p:sp>
      <p:sp>
        <p:nvSpPr>
          <p:cNvPr id="13"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85</a:t>
            </a:fld>
            <a:endParaRPr lang="en-US" sz="1600" dirty="0">
              <a:latin typeface="+mn-lt"/>
            </a:endParaRPr>
          </a:p>
        </p:txBody>
      </p:sp>
    </p:spTree>
    <p:extLst>
      <p:ext uri="{BB962C8B-B14F-4D97-AF65-F5344CB8AC3E}">
        <p14:creationId xmlns:p14="http://schemas.microsoft.com/office/powerpoint/2010/main" val="6840390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3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80668" y="1388144"/>
            <a:ext cx="2962612" cy="2020234"/>
          </a:xfrm>
          <a:prstGeom prst="rect">
            <a:avLst/>
          </a:prstGeom>
          <a:effectLst>
            <a:outerShdw blurRad="50800" dist="38100" dir="2700000" algn="tl" rotWithShape="0">
              <a:srgbClr val="000000">
                <a:alpha val="43000"/>
              </a:srgbClr>
            </a:outerShdw>
          </a:effectLst>
        </p:spPr>
      </p:pic>
      <p:sp>
        <p:nvSpPr>
          <p:cNvPr id="4" name="Rectangle 3"/>
          <p:cNvSpPr/>
          <p:nvPr/>
        </p:nvSpPr>
        <p:spPr>
          <a:xfrm>
            <a:off x="467544" y="920914"/>
            <a:ext cx="8421740" cy="430887"/>
          </a:xfrm>
          <a:prstGeom prst="rect">
            <a:avLst/>
          </a:prstGeom>
        </p:spPr>
        <p:txBody>
          <a:bodyPr wrap="square">
            <a:spAutoFit/>
          </a:bodyPr>
          <a:lstStyle/>
          <a:p>
            <a:pPr algn="l">
              <a:buNone/>
            </a:pPr>
            <a:r>
              <a:rPr lang="en-US" sz="2200" b="0" dirty="0">
                <a:solidFill>
                  <a:srgbClr val="000090"/>
                </a:solidFill>
                <a:latin typeface="+mn-lt"/>
              </a:rPr>
              <a:t>A</a:t>
            </a:r>
            <a:r>
              <a:rPr lang="en-US" sz="2200" b="0" dirty="0" smtClean="0">
                <a:solidFill>
                  <a:srgbClr val="000090"/>
                </a:solidFill>
                <a:latin typeface="+mn-lt"/>
              </a:rPr>
              <a:t>mplitude </a:t>
            </a:r>
            <a:r>
              <a:rPr lang="en-US" sz="2200" b="0" dirty="0">
                <a:solidFill>
                  <a:srgbClr val="000090"/>
                </a:solidFill>
                <a:latin typeface="+mn-lt"/>
              </a:rPr>
              <a:t>and phase </a:t>
            </a:r>
            <a:r>
              <a:rPr lang="en-US" sz="2200" b="0" dirty="0" smtClean="0">
                <a:solidFill>
                  <a:srgbClr val="000090"/>
                </a:solidFill>
                <a:latin typeface="+mn-lt"/>
              </a:rPr>
              <a:t>modulation, due to the detector sidereal response   </a:t>
            </a:r>
            <a:endParaRPr lang="en-US" sz="2200" b="0" dirty="0">
              <a:solidFill>
                <a:srgbClr val="000090"/>
              </a:solidFill>
              <a:latin typeface="+mn-lt"/>
            </a:endParaRPr>
          </a:p>
        </p:txBody>
      </p:sp>
      <p:pic>
        <p:nvPicPr>
          <p:cNvPr id="6" name="Picture 5"/>
          <p:cNvPicPr>
            <a:picLocks noChangeAspect="1"/>
          </p:cNvPicPr>
          <p:nvPr/>
        </p:nvPicPr>
        <p:blipFill>
          <a:blip r:embed="rId3"/>
          <a:stretch>
            <a:fillRect/>
          </a:stretch>
        </p:blipFill>
        <p:spPr>
          <a:xfrm>
            <a:off x="5097" y="1371211"/>
            <a:ext cx="2937235" cy="2030547"/>
          </a:xfrm>
          <a:prstGeom prst="rect">
            <a:avLst/>
          </a:prstGeom>
          <a:effectLst>
            <a:outerShdw blurRad="50800" dist="38100" dir="2700000" algn="tl" rotWithShape="0">
              <a:srgbClr val="000000">
                <a:alpha val="43000"/>
              </a:srgbClr>
            </a:outerShdw>
          </a:effectLst>
        </p:spPr>
      </p:pic>
      <p:sp>
        <p:nvSpPr>
          <p:cNvPr id="7" name="Oval 6"/>
          <p:cNvSpPr/>
          <p:nvPr/>
        </p:nvSpPr>
        <p:spPr>
          <a:xfrm>
            <a:off x="4611954" y="5309979"/>
            <a:ext cx="3572933" cy="1039283"/>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4730482" y="5326920"/>
            <a:ext cx="152400" cy="321733"/>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713552" y="5665589"/>
            <a:ext cx="389467" cy="33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44628" y="6078334"/>
            <a:ext cx="186267" cy="31114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897032" y="6095269"/>
            <a:ext cx="389467" cy="33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730482" y="5648653"/>
            <a:ext cx="3200413" cy="429681"/>
          </a:xfrm>
          <a:prstGeom prst="line">
            <a:avLst/>
          </a:prstGeom>
          <a:ln w="127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356188">
            <a:off x="6000491" y="5597854"/>
            <a:ext cx="1219200" cy="307777"/>
          </a:xfrm>
          <a:prstGeom prst="rect">
            <a:avLst/>
          </a:prstGeom>
          <a:noFill/>
        </p:spPr>
        <p:txBody>
          <a:bodyPr wrap="square" rtlCol="0">
            <a:spAutoFit/>
          </a:bodyPr>
          <a:lstStyle/>
          <a:p>
            <a:pPr>
              <a:buNone/>
            </a:pPr>
            <a:r>
              <a:rPr lang="en-US" sz="1400" dirty="0">
                <a:latin typeface="+mn-lt"/>
              </a:rPr>
              <a:t>d</a:t>
            </a:r>
            <a:r>
              <a:rPr lang="en-US" sz="1400" dirty="0" smtClean="0">
                <a:latin typeface="+mn-lt"/>
              </a:rPr>
              <a:t>~3E8 km</a:t>
            </a:r>
            <a:endParaRPr lang="en-US" sz="1400" dirty="0">
              <a:latin typeface="+mn-lt"/>
            </a:endParaRPr>
          </a:p>
        </p:txBody>
      </p:sp>
      <p:sp>
        <p:nvSpPr>
          <p:cNvPr id="14" name="5-Point Star 13"/>
          <p:cNvSpPr/>
          <p:nvPr/>
        </p:nvSpPr>
        <p:spPr>
          <a:xfrm>
            <a:off x="8655306" y="5291879"/>
            <a:ext cx="186267" cy="203200"/>
          </a:xfrm>
          <a:prstGeom prst="star5">
            <a:avLst/>
          </a:prstGeom>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4133" y="3651465"/>
            <a:ext cx="8910355" cy="1107996"/>
          </a:xfrm>
          <a:prstGeom prst="rect">
            <a:avLst/>
          </a:prstGeom>
          <a:noFill/>
        </p:spPr>
        <p:txBody>
          <a:bodyPr wrap="square" rtlCol="0">
            <a:spAutoFit/>
          </a:bodyPr>
          <a:lstStyle/>
          <a:p>
            <a:pPr marL="457200" indent="-457200" algn="l">
              <a:buFont typeface="Wingdings" charset="2"/>
              <a:buChar char="Ø"/>
            </a:pPr>
            <a:r>
              <a:rPr lang="en-US" sz="2200" b="0" dirty="0" smtClean="0">
                <a:solidFill>
                  <a:srgbClr val="000090"/>
                </a:solidFill>
                <a:latin typeface="+mn-lt"/>
              </a:rPr>
              <a:t>Signal persistent nature allows to significantly increase the detection significance, and </a:t>
            </a:r>
            <a:r>
              <a:rPr lang="en-US" sz="2200" b="0" dirty="0">
                <a:solidFill>
                  <a:srgbClr val="000090"/>
                </a:solidFill>
                <a:latin typeface="+mn-lt"/>
              </a:rPr>
              <a:t>to pin down the NS parameters to extremely high accuracy even with a single detector</a:t>
            </a:r>
          </a:p>
        </p:txBody>
      </p:sp>
      <p:sp>
        <p:nvSpPr>
          <p:cNvPr id="16" name="Rectangle 15"/>
          <p:cNvSpPr/>
          <p:nvPr/>
        </p:nvSpPr>
        <p:spPr>
          <a:xfrm>
            <a:off x="432048" y="5035823"/>
            <a:ext cx="4572000" cy="769441"/>
          </a:xfrm>
          <a:prstGeom prst="rect">
            <a:avLst/>
          </a:prstGeom>
        </p:spPr>
        <p:txBody>
          <a:bodyPr>
            <a:spAutoFit/>
          </a:bodyPr>
          <a:lstStyle/>
          <a:p>
            <a:pPr algn="l">
              <a:buNone/>
            </a:pPr>
            <a:r>
              <a:rPr lang="en-US" sz="2200" b="0" dirty="0" smtClean="0">
                <a:solidFill>
                  <a:srgbClr val="000090"/>
                </a:solidFill>
                <a:latin typeface="+mn-lt"/>
              </a:rPr>
              <a:t>In practice, </a:t>
            </a:r>
            <a:r>
              <a:rPr lang="en-US" sz="2200" b="0" dirty="0">
                <a:solidFill>
                  <a:srgbClr val="000090"/>
                </a:solidFill>
                <a:latin typeface="+mn-lt"/>
              </a:rPr>
              <a:t>the detector makes a very large baseline network with itself  </a:t>
            </a:r>
          </a:p>
        </p:txBody>
      </p:sp>
      <p:pic>
        <p:nvPicPr>
          <p:cNvPr id="17" name="Picture 10" descr="ampl_modu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132" y="1383860"/>
            <a:ext cx="3136736" cy="2011802"/>
          </a:xfrm>
          <a:prstGeom prst="rect">
            <a:avLst/>
          </a:prstGeom>
          <a:noFill/>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86</a:t>
            </a:fld>
            <a:endParaRPr lang="en-US" sz="1600" dirty="0">
              <a:latin typeface="+mn-lt"/>
            </a:endParaRPr>
          </a:p>
        </p:txBody>
      </p:sp>
    </p:spTree>
    <p:extLst>
      <p:ext uri="{BB962C8B-B14F-4D97-AF65-F5344CB8AC3E}">
        <p14:creationId xmlns:p14="http://schemas.microsoft.com/office/powerpoint/2010/main" val="28269417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0" name="Rectangle 2"/>
          <p:cNvSpPr>
            <a:spLocks noGrp="1" noChangeArrowheads="1"/>
          </p:cNvSpPr>
          <p:nvPr>
            <p:ph type="title"/>
          </p:nvPr>
        </p:nvSpPr>
        <p:spPr>
          <a:xfrm>
            <a:off x="1475656" y="692696"/>
            <a:ext cx="6400800" cy="649287"/>
          </a:xfrm>
        </p:spPr>
        <p:txBody>
          <a:bodyPr/>
          <a:lstStyle/>
          <a:p>
            <a:r>
              <a:rPr lang="en-GB" dirty="0" smtClean="0"/>
              <a:t>Type of searches</a:t>
            </a:r>
            <a:endParaRPr lang="en-US" dirty="0"/>
          </a:p>
        </p:txBody>
      </p:sp>
      <p:sp>
        <p:nvSpPr>
          <p:cNvPr id="1282051" name="Rectangle 3"/>
          <p:cNvSpPr>
            <a:spLocks noGrp="1" noChangeArrowheads="1"/>
          </p:cNvSpPr>
          <p:nvPr>
            <p:ph type="body" idx="1"/>
          </p:nvPr>
        </p:nvSpPr>
        <p:spPr>
          <a:xfrm>
            <a:off x="533400" y="1295400"/>
            <a:ext cx="8077200" cy="4509864"/>
          </a:xfrm>
        </p:spPr>
        <p:txBody>
          <a:bodyPr/>
          <a:lstStyle/>
          <a:p>
            <a:pPr>
              <a:lnSpc>
                <a:spcPct val="90000"/>
              </a:lnSpc>
            </a:pPr>
            <a:r>
              <a:rPr lang="en-GB" sz="2000" dirty="0" smtClean="0"/>
              <a:t>We </a:t>
            </a:r>
            <a:r>
              <a:rPr lang="en-GB" sz="2000" dirty="0"/>
              <a:t>will see GWs from any neutron star that is</a:t>
            </a:r>
          </a:p>
          <a:p>
            <a:pPr lvl="1">
              <a:lnSpc>
                <a:spcPct val="90000"/>
              </a:lnSpc>
            </a:pPr>
            <a:r>
              <a:rPr lang="en-GB" sz="1800" dirty="0"/>
              <a:t>sufficiently lumpy</a:t>
            </a:r>
          </a:p>
          <a:p>
            <a:pPr lvl="1">
              <a:lnSpc>
                <a:spcPct val="90000"/>
              </a:lnSpc>
            </a:pPr>
            <a:r>
              <a:rPr lang="en-GB" sz="1800" dirty="0"/>
              <a:t>sufficiently close</a:t>
            </a:r>
          </a:p>
          <a:p>
            <a:pPr lvl="1">
              <a:lnSpc>
                <a:spcPct val="90000"/>
              </a:lnSpc>
            </a:pPr>
            <a:r>
              <a:rPr lang="en-GB" sz="1800" dirty="0"/>
              <a:t>spinning at a rate that will appear in our </a:t>
            </a:r>
            <a:r>
              <a:rPr lang="en-GB" sz="1800" dirty="0" smtClean="0"/>
              <a:t>band</a:t>
            </a:r>
          </a:p>
          <a:p>
            <a:pPr lvl="1">
              <a:lnSpc>
                <a:spcPct val="90000"/>
              </a:lnSpc>
            </a:pPr>
            <a:endParaRPr lang="en-GB" sz="1800" dirty="0"/>
          </a:p>
          <a:p>
            <a:pPr>
              <a:lnSpc>
                <a:spcPct val="90000"/>
              </a:lnSpc>
            </a:pPr>
            <a:r>
              <a:rPr lang="en-GB" sz="2000" dirty="0"/>
              <a:t>A two-part attack:</a:t>
            </a:r>
          </a:p>
          <a:p>
            <a:pPr lvl="1">
              <a:lnSpc>
                <a:spcPct val="90000"/>
              </a:lnSpc>
            </a:pPr>
            <a:r>
              <a:rPr lang="en-GB" sz="1800" dirty="0"/>
              <a:t>target neutron stars we can see electromagnetically,</a:t>
            </a:r>
          </a:p>
          <a:p>
            <a:pPr lvl="2">
              <a:lnSpc>
                <a:spcPct val="90000"/>
              </a:lnSpc>
              <a:buFontTx/>
              <a:buNone/>
            </a:pPr>
            <a:r>
              <a:rPr lang="en-GB" dirty="0">
                <a:solidFill>
                  <a:srgbClr val="FF0000"/>
                </a:solidFill>
                <a:sym typeface="Wingdings" charset="0"/>
              </a:rPr>
              <a:t></a:t>
            </a:r>
            <a:r>
              <a:rPr lang="en-GB" sz="1600" dirty="0"/>
              <a:t> reduced parameter space, so good sensitivity </a:t>
            </a:r>
          </a:p>
          <a:p>
            <a:pPr lvl="2">
              <a:lnSpc>
                <a:spcPct val="90000"/>
              </a:lnSpc>
              <a:buFontTx/>
              <a:buNone/>
            </a:pPr>
            <a:r>
              <a:rPr lang="en-GB" dirty="0">
                <a:solidFill>
                  <a:srgbClr val="FF0000"/>
                </a:solidFill>
                <a:sym typeface="Wingdings" charset="0"/>
              </a:rPr>
              <a:t></a:t>
            </a:r>
            <a:r>
              <a:rPr lang="en-GB" sz="1600" dirty="0"/>
              <a:t>detections would usually need ‘new’ physics (quark stars etc…)</a:t>
            </a:r>
          </a:p>
          <a:p>
            <a:pPr lvl="1">
              <a:lnSpc>
                <a:spcPct val="90000"/>
              </a:lnSpc>
            </a:pPr>
            <a:r>
              <a:rPr lang="en-GB" sz="1800" dirty="0"/>
              <a:t>perform a general search for EM-dark neutron stars, </a:t>
            </a:r>
          </a:p>
          <a:p>
            <a:pPr lvl="2">
              <a:lnSpc>
                <a:spcPct val="90000"/>
              </a:lnSpc>
              <a:buFontTx/>
              <a:buNone/>
            </a:pPr>
            <a:r>
              <a:rPr lang="en-GB" dirty="0">
                <a:solidFill>
                  <a:srgbClr val="FF0000"/>
                </a:solidFill>
                <a:sym typeface="Wingdings" charset="0"/>
              </a:rPr>
              <a:t></a:t>
            </a:r>
            <a:r>
              <a:rPr lang="en-GB" sz="1600" dirty="0">
                <a:solidFill>
                  <a:schemeClr val="hlink"/>
                </a:solidFill>
              </a:rPr>
              <a:t> </a:t>
            </a:r>
            <a:r>
              <a:rPr lang="en-GB" sz="1600" dirty="0"/>
              <a:t>large population</a:t>
            </a:r>
          </a:p>
          <a:p>
            <a:pPr lvl="2">
              <a:lnSpc>
                <a:spcPct val="90000"/>
              </a:lnSpc>
              <a:buFontTx/>
              <a:buNone/>
            </a:pPr>
            <a:r>
              <a:rPr lang="en-GB" dirty="0">
                <a:solidFill>
                  <a:srgbClr val="FF0000"/>
                </a:solidFill>
                <a:sym typeface="Wingdings" charset="0"/>
              </a:rPr>
              <a:t></a:t>
            </a:r>
            <a:r>
              <a:rPr lang="en-GB" sz="1600" dirty="0">
                <a:solidFill>
                  <a:schemeClr val="hlink"/>
                </a:solidFill>
              </a:rPr>
              <a:t> </a:t>
            </a:r>
            <a:r>
              <a:rPr lang="en-GB" sz="1600" dirty="0"/>
              <a:t>our range (reach) is computationally-bound, even with E@H! We need several different search methods optimised for specific search tasks.</a:t>
            </a:r>
          </a:p>
          <a:p>
            <a:pPr lvl="1">
              <a:lnSpc>
                <a:spcPct val="90000"/>
              </a:lnSpc>
            </a:pPr>
            <a:endParaRPr lang="en-US" sz="2000" dirty="0"/>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87</a:t>
            </a:fld>
            <a:endParaRPr lang="en-US" sz="1600" dirty="0">
              <a:latin typeface="+mn-lt"/>
            </a:endParaRPr>
          </a:p>
        </p:txBody>
      </p:sp>
    </p:spTree>
    <p:extLst>
      <p:ext uri="{BB962C8B-B14F-4D97-AF65-F5344CB8AC3E}">
        <p14:creationId xmlns:p14="http://schemas.microsoft.com/office/powerpoint/2010/main" val="34046660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6" name="Text Box 8"/>
          <p:cNvSpPr txBox="1">
            <a:spLocks noChangeArrowheads="1"/>
          </p:cNvSpPr>
          <p:nvPr/>
        </p:nvSpPr>
        <p:spPr bwMode="auto">
          <a:xfrm>
            <a:off x="755576" y="2657003"/>
            <a:ext cx="3124200" cy="179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None/>
              <a:defRPr/>
            </a:pPr>
            <a:r>
              <a:rPr lang="en-US" sz="2400" b="0" dirty="0">
                <a:solidFill>
                  <a:schemeClr val="tx1"/>
                </a:solidFill>
                <a:latin typeface="+mn-lt"/>
                <a:cs typeface="+mn-cs"/>
              </a:rPr>
              <a:t>position</a:t>
            </a:r>
          </a:p>
          <a:p>
            <a:pPr algn="l">
              <a:buNone/>
              <a:defRPr/>
            </a:pPr>
            <a:r>
              <a:rPr lang="en-US" sz="2400" b="0" dirty="0">
                <a:solidFill>
                  <a:schemeClr val="tx1"/>
                </a:solidFill>
                <a:latin typeface="+mn-lt"/>
                <a:cs typeface="+mn-cs"/>
              </a:rPr>
              <a:t>frequency, </a:t>
            </a:r>
          </a:p>
          <a:p>
            <a:pPr algn="l">
              <a:buNone/>
              <a:defRPr/>
            </a:pPr>
            <a:r>
              <a:rPr lang="en-US" sz="2400" b="0" dirty="0">
                <a:solidFill>
                  <a:schemeClr val="tx1"/>
                </a:solidFill>
                <a:latin typeface="+mn-lt"/>
                <a:cs typeface="+mn-cs"/>
              </a:rPr>
              <a:t>frequency </a:t>
            </a:r>
            <a:r>
              <a:rPr lang="en-US" sz="2400" b="0" dirty="0" smtClean="0">
                <a:solidFill>
                  <a:schemeClr val="tx1"/>
                </a:solidFill>
                <a:latin typeface="+mn-lt"/>
                <a:cs typeface="+mn-cs"/>
              </a:rPr>
              <a:t>derivatives</a:t>
            </a:r>
          </a:p>
          <a:p>
            <a:pPr algn="l">
              <a:buNone/>
              <a:defRPr/>
            </a:pPr>
            <a:r>
              <a:rPr lang="en-US" sz="2400" b="0" dirty="0">
                <a:solidFill>
                  <a:schemeClr val="tx1"/>
                </a:solidFill>
                <a:latin typeface="+mn-lt"/>
                <a:cs typeface="+mn-cs"/>
              </a:rPr>
              <a:t>o</a:t>
            </a:r>
            <a:r>
              <a:rPr lang="en-US" sz="2400" b="0" dirty="0" smtClean="0">
                <a:solidFill>
                  <a:schemeClr val="tx1"/>
                </a:solidFill>
                <a:latin typeface="+mn-lt"/>
                <a:cs typeface="+mn-cs"/>
              </a:rPr>
              <a:t>rbital parameters</a:t>
            </a:r>
            <a:endParaRPr lang="en-US" sz="2400" b="0" dirty="0">
              <a:solidFill>
                <a:schemeClr val="tx1"/>
              </a:solidFill>
              <a:latin typeface="+mn-lt"/>
              <a:cs typeface="+mn-cs"/>
            </a:endParaRPr>
          </a:p>
        </p:txBody>
      </p:sp>
      <p:sp>
        <p:nvSpPr>
          <p:cNvPr id="657421" name="Rectangle 13"/>
          <p:cNvSpPr>
            <a:spLocks noGrp="1" noChangeArrowheads="1"/>
          </p:cNvSpPr>
          <p:nvPr>
            <p:ph type="title"/>
          </p:nvPr>
        </p:nvSpPr>
        <p:spPr>
          <a:xfrm>
            <a:off x="1699592" y="692696"/>
            <a:ext cx="6400800" cy="649287"/>
          </a:xfrm>
          <a:extLst>
            <a:ext uri="{91240B29-F687-4f45-9708-019B960494DF}">
              <a14:hiddenLine xmlns:a14="http://schemas.microsoft.com/office/drawing/2010/main" w="9525">
                <a:solidFill>
                  <a:srgbClr val="000000"/>
                </a:solidFill>
                <a:round/>
                <a:headEnd/>
                <a:tailEnd/>
              </a14:hiddenLine>
            </a:ext>
          </a:extLst>
        </p:spPr>
        <p:txBody>
          <a:bodyPr/>
          <a:lstStyle/>
          <a:p>
            <a:pPr algn="l" defTabSz="457200" eaLnBrk="1" hangingPunct="1">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dirty="0" smtClean="0">
                <a:latin typeface="+mn-lt"/>
                <a:cs typeface="+mj-cs"/>
              </a:rPr>
              <a:t>Continuous Waves Searches (1)</a:t>
            </a:r>
          </a:p>
        </p:txBody>
      </p:sp>
      <p:sp>
        <p:nvSpPr>
          <p:cNvPr id="657427" name="Text Box 19"/>
          <p:cNvSpPr txBox="1">
            <a:spLocks noChangeArrowheads="1"/>
          </p:cNvSpPr>
          <p:nvPr/>
        </p:nvSpPr>
        <p:spPr bwMode="auto">
          <a:xfrm>
            <a:off x="4861520" y="2501836"/>
            <a:ext cx="2590800" cy="179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None/>
              <a:defRPr/>
            </a:pPr>
            <a:r>
              <a:rPr lang="en-US" sz="2400" b="0" dirty="0">
                <a:solidFill>
                  <a:schemeClr val="tx1"/>
                </a:solidFill>
                <a:latin typeface="+mn-lt"/>
                <a:cs typeface="+mn-cs"/>
              </a:rPr>
              <a:t>initial phase</a:t>
            </a:r>
          </a:p>
          <a:p>
            <a:pPr algn="l">
              <a:buNone/>
              <a:defRPr/>
            </a:pPr>
            <a:r>
              <a:rPr lang="en-US" sz="2400" b="0" dirty="0">
                <a:solidFill>
                  <a:schemeClr val="tx1"/>
                </a:solidFill>
                <a:latin typeface="+mn-lt"/>
                <a:cs typeface="+mn-cs"/>
              </a:rPr>
              <a:t>inclination angle</a:t>
            </a:r>
          </a:p>
          <a:p>
            <a:pPr algn="l">
              <a:buNone/>
              <a:defRPr/>
            </a:pPr>
            <a:r>
              <a:rPr lang="en-US" sz="2400" b="0" dirty="0">
                <a:solidFill>
                  <a:schemeClr val="tx1"/>
                </a:solidFill>
                <a:latin typeface="+mn-lt"/>
                <a:cs typeface="+mn-cs"/>
              </a:rPr>
              <a:t>polarization</a:t>
            </a:r>
          </a:p>
          <a:p>
            <a:pPr algn="l">
              <a:buNone/>
              <a:defRPr/>
            </a:pPr>
            <a:r>
              <a:rPr lang="en-US" sz="2400" b="0" dirty="0">
                <a:solidFill>
                  <a:schemeClr val="tx1"/>
                </a:solidFill>
                <a:latin typeface="+mn-lt"/>
                <a:cs typeface="+mn-cs"/>
              </a:rPr>
              <a:t>amplitude </a:t>
            </a:r>
          </a:p>
        </p:txBody>
      </p:sp>
      <p:sp>
        <p:nvSpPr>
          <p:cNvPr id="657429" name="Rectangle 21"/>
          <p:cNvSpPr>
            <a:spLocks noChangeArrowheads="1"/>
          </p:cNvSpPr>
          <p:nvPr/>
        </p:nvSpPr>
        <p:spPr bwMode="auto">
          <a:xfrm>
            <a:off x="569741" y="1311151"/>
            <a:ext cx="61716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None/>
              <a:defRPr/>
            </a:pPr>
            <a:r>
              <a:rPr lang="en-US" b="0" dirty="0">
                <a:solidFill>
                  <a:srgbClr val="FF0000"/>
                </a:solidFill>
                <a:latin typeface="+mn-lt"/>
                <a:cs typeface="+mn-cs"/>
              </a:rPr>
              <a:t>These searches have several parameters: </a:t>
            </a:r>
          </a:p>
        </p:txBody>
      </p:sp>
      <p:sp>
        <p:nvSpPr>
          <p:cNvPr id="657430" name="Rectangle 22"/>
          <p:cNvSpPr>
            <a:spLocks noChangeArrowheads="1"/>
          </p:cNvSpPr>
          <p:nvPr/>
        </p:nvSpPr>
        <p:spPr bwMode="auto">
          <a:xfrm>
            <a:off x="4716016" y="1676400"/>
            <a:ext cx="3888432"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buNone/>
              <a:defRPr/>
            </a:pPr>
            <a:r>
              <a:rPr lang="en-US" sz="2400" b="0" i="1" dirty="0">
                <a:latin typeface="+mn-lt"/>
                <a:cs typeface="+mn-cs"/>
              </a:rPr>
              <a:t>Not </a:t>
            </a:r>
            <a:r>
              <a:rPr lang="en-US" sz="2400" b="0" i="1" dirty="0" err="1">
                <a:latin typeface="+mn-lt"/>
                <a:cs typeface="+mn-cs"/>
              </a:rPr>
              <a:t>explicitely</a:t>
            </a:r>
            <a:r>
              <a:rPr lang="en-US" sz="2400" b="0" i="1" dirty="0">
                <a:latin typeface="+mn-lt"/>
                <a:cs typeface="+mn-cs"/>
              </a:rPr>
              <a:t> searched for</a:t>
            </a:r>
            <a:r>
              <a:rPr lang="en-US" sz="3200" b="0" i="1" dirty="0">
                <a:latin typeface="+mn-lt"/>
                <a:cs typeface="+mn-cs"/>
              </a:rPr>
              <a:t>:</a:t>
            </a:r>
          </a:p>
        </p:txBody>
      </p:sp>
      <p:sp>
        <p:nvSpPr>
          <p:cNvPr id="657431" name="Rectangle 23"/>
          <p:cNvSpPr>
            <a:spLocks noChangeArrowheads="1"/>
          </p:cNvSpPr>
          <p:nvPr/>
        </p:nvSpPr>
        <p:spPr bwMode="auto">
          <a:xfrm>
            <a:off x="813048" y="1754813"/>
            <a:ext cx="383096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buNone/>
              <a:defRPr/>
            </a:pPr>
            <a:r>
              <a:rPr lang="en-US" sz="2400" b="0" i="1" dirty="0">
                <a:latin typeface="+mn-lt"/>
                <a:cs typeface="+mn-cs"/>
              </a:rPr>
              <a:t>May be known, used in the search</a:t>
            </a:r>
            <a:r>
              <a:rPr lang="en-US" sz="3200" b="0" i="1" dirty="0">
                <a:latin typeface="+mn-lt"/>
                <a:cs typeface="+mn-cs"/>
              </a:rPr>
              <a:t>:</a:t>
            </a:r>
          </a:p>
        </p:txBody>
      </p:sp>
      <p:sp>
        <p:nvSpPr>
          <p:cNvPr id="12"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88</a:t>
            </a:fld>
            <a:endParaRPr lang="en-US" sz="1600" dirty="0">
              <a:latin typeface="+mn-lt"/>
            </a:endParaRPr>
          </a:p>
        </p:txBody>
      </p:sp>
      <p:sp>
        <p:nvSpPr>
          <p:cNvPr id="2" name="Rectángulo 1"/>
          <p:cNvSpPr/>
          <p:nvPr/>
        </p:nvSpPr>
        <p:spPr>
          <a:xfrm>
            <a:off x="755576" y="4493438"/>
            <a:ext cx="7848872" cy="1815882"/>
          </a:xfrm>
          <a:prstGeom prst="rect">
            <a:avLst/>
          </a:prstGeom>
        </p:spPr>
        <p:txBody>
          <a:bodyPr wrap="square">
            <a:spAutoFit/>
          </a:bodyPr>
          <a:lstStyle/>
          <a:p>
            <a:pPr algn="l">
              <a:buNone/>
            </a:pPr>
            <a:r>
              <a:rPr lang="es-ES" b="0" dirty="0" err="1">
                <a:latin typeface="+mn-lt"/>
              </a:rPr>
              <a:t>Different</a:t>
            </a:r>
            <a:r>
              <a:rPr lang="es-ES" b="0" dirty="0">
                <a:latin typeface="+mn-lt"/>
              </a:rPr>
              <a:t> </a:t>
            </a:r>
            <a:r>
              <a:rPr lang="es-ES" b="0" dirty="0" err="1">
                <a:latin typeface="+mn-lt"/>
              </a:rPr>
              <a:t>algorithms</a:t>
            </a:r>
            <a:r>
              <a:rPr lang="es-ES" b="0" dirty="0">
                <a:latin typeface="+mn-lt"/>
              </a:rPr>
              <a:t> </a:t>
            </a:r>
            <a:r>
              <a:rPr lang="es-ES" b="0" dirty="0" err="1">
                <a:latin typeface="+mn-lt"/>
              </a:rPr>
              <a:t>have</a:t>
            </a:r>
            <a:r>
              <a:rPr lang="es-ES" b="0" dirty="0">
                <a:latin typeface="+mn-lt"/>
              </a:rPr>
              <a:t> </a:t>
            </a:r>
            <a:r>
              <a:rPr lang="es-ES" b="0" dirty="0" err="1">
                <a:latin typeface="+mn-lt"/>
              </a:rPr>
              <a:t>been</a:t>
            </a:r>
            <a:r>
              <a:rPr lang="es-ES" b="0" dirty="0">
                <a:latin typeface="+mn-lt"/>
              </a:rPr>
              <a:t> </a:t>
            </a:r>
            <a:r>
              <a:rPr lang="es-ES" b="0" dirty="0" err="1">
                <a:latin typeface="+mn-lt"/>
              </a:rPr>
              <a:t>developed</a:t>
            </a:r>
            <a:r>
              <a:rPr lang="es-ES" b="0" dirty="0">
                <a:latin typeface="+mn-lt"/>
              </a:rPr>
              <a:t>, </a:t>
            </a:r>
            <a:r>
              <a:rPr lang="es-ES" b="0" dirty="0" err="1">
                <a:latin typeface="+mn-lt"/>
              </a:rPr>
              <a:t>depending</a:t>
            </a:r>
            <a:r>
              <a:rPr lang="es-ES" b="0" dirty="0">
                <a:latin typeface="+mn-lt"/>
              </a:rPr>
              <a:t> </a:t>
            </a:r>
            <a:r>
              <a:rPr lang="es-ES" b="0" dirty="0" err="1" smtClean="0">
                <a:latin typeface="+mn-lt"/>
              </a:rPr>
              <a:t>on</a:t>
            </a:r>
            <a:r>
              <a:rPr lang="es-ES" b="0" dirty="0">
                <a:latin typeface="+mn-lt"/>
              </a:rPr>
              <a:t> </a:t>
            </a:r>
            <a:r>
              <a:rPr lang="es-ES" b="0" dirty="0" err="1" smtClean="0">
                <a:latin typeface="+mn-lt"/>
              </a:rPr>
              <a:t>what</a:t>
            </a:r>
            <a:r>
              <a:rPr lang="es-ES" b="0" dirty="0" smtClean="0">
                <a:latin typeface="+mn-lt"/>
              </a:rPr>
              <a:t> </a:t>
            </a:r>
            <a:r>
              <a:rPr lang="es-ES" b="0" dirty="0" err="1">
                <a:latin typeface="+mn-lt"/>
              </a:rPr>
              <a:t>we</a:t>
            </a:r>
            <a:r>
              <a:rPr lang="es-ES" b="0" dirty="0">
                <a:latin typeface="+mn-lt"/>
              </a:rPr>
              <a:t> </a:t>
            </a:r>
            <a:r>
              <a:rPr lang="es-ES" b="0" dirty="0" err="1">
                <a:latin typeface="+mn-lt"/>
              </a:rPr>
              <a:t>know</a:t>
            </a:r>
            <a:r>
              <a:rPr lang="es-ES" b="0" dirty="0">
                <a:latin typeface="+mn-lt"/>
              </a:rPr>
              <a:t> </a:t>
            </a:r>
            <a:r>
              <a:rPr lang="es-ES" b="0" dirty="0" err="1">
                <a:latin typeface="+mn-lt"/>
              </a:rPr>
              <a:t>about</a:t>
            </a:r>
            <a:r>
              <a:rPr lang="es-ES" b="0" dirty="0">
                <a:latin typeface="+mn-lt"/>
              </a:rPr>
              <a:t> </a:t>
            </a:r>
            <a:r>
              <a:rPr lang="es-ES" b="0" dirty="0" err="1">
                <a:latin typeface="+mn-lt"/>
              </a:rPr>
              <a:t>the</a:t>
            </a:r>
            <a:r>
              <a:rPr lang="es-ES" b="0" dirty="0">
                <a:latin typeface="+mn-lt"/>
              </a:rPr>
              <a:t> </a:t>
            </a:r>
            <a:r>
              <a:rPr lang="es-ES" b="0" dirty="0" err="1">
                <a:latin typeface="+mn-lt"/>
              </a:rPr>
              <a:t>source</a:t>
            </a:r>
            <a:r>
              <a:rPr lang="es-ES" b="0" dirty="0">
                <a:latin typeface="+mn-lt"/>
              </a:rPr>
              <a:t>: </a:t>
            </a:r>
            <a:r>
              <a:rPr lang="es-ES" b="0" dirty="0" err="1">
                <a:latin typeface="+mn-lt"/>
              </a:rPr>
              <a:t>source</a:t>
            </a:r>
            <a:r>
              <a:rPr lang="es-ES" b="0" dirty="0">
                <a:latin typeface="+mn-lt"/>
              </a:rPr>
              <a:t> </a:t>
            </a:r>
            <a:r>
              <a:rPr lang="es-ES" b="0" dirty="0" err="1" smtClean="0">
                <a:latin typeface="+mn-lt"/>
              </a:rPr>
              <a:t>parameters</a:t>
            </a:r>
            <a:r>
              <a:rPr lang="es-ES" b="0" dirty="0">
                <a:latin typeface="+mn-lt"/>
              </a:rPr>
              <a:t> </a:t>
            </a:r>
            <a:r>
              <a:rPr lang="es-ES" b="0" dirty="0" err="1" smtClean="0">
                <a:latin typeface="+mn-lt"/>
              </a:rPr>
              <a:t>knowledge</a:t>
            </a:r>
            <a:r>
              <a:rPr lang="es-ES" b="0" dirty="0">
                <a:latin typeface="+mn-lt"/>
              </a:rPr>
              <a:t>, </a:t>
            </a:r>
            <a:r>
              <a:rPr lang="es-ES" b="0" dirty="0" err="1">
                <a:latin typeface="+mn-lt"/>
              </a:rPr>
              <a:t>waveform</a:t>
            </a:r>
            <a:r>
              <a:rPr lang="es-ES" b="0" dirty="0">
                <a:latin typeface="+mn-lt"/>
              </a:rPr>
              <a:t> </a:t>
            </a:r>
            <a:r>
              <a:rPr lang="es-ES" b="0" dirty="0" err="1">
                <a:latin typeface="+mn-lt"/>
              </a:rPr>
              <a:t>knowledge</a:t>
            </a:r>
            <a:r>
              <a:rPr lang="es-ES" b="0" dirty="0">
                <a:latin typeface="+mn-lt"/>
              </a:rPr>
              <a:t>, </a:t>
            </a:r>
            <a:r>
              <a:rPr lang="es-ES" b="0" dirty="0" err="1">
                <a:latin typeface="+mn-lt"/>
              </a:rPr>
              <a:t>isolated</a:t>
            </a:r>
            <a:r>
              <a:rPr lang="es-ES" b="0" dirty="0">
                <a:latin typeface="+mn-lt"/>
              </a:rPr>
              <a:t> </a:t>
            </a:r>
            <a:r>
              <a:rPr lang="es-ES" b="0" dirty="0" err="1">
                <a:latin typeface="+mn-lt"/>
              </a:rPr>
              <a:t>or</a:t>
            </a:r>
            <a:r>
              <a:rPr lang="es-ES" b="0" dirty="0">
                <a:latin typeface="+mn-lt"/>
              </a:rPr>
              <a:t> </a:t>
            </a:r>
            <a:r>
              <a:rPr lang="es-ES" b="0" dirty="0" err="1" smtClean="0">
                <a:latin typeface="+mn-lt"/>
              </a:rPr>
              <a:t>binary</a:t>
            </a:r>
            <a:r>
              <a:rPr lang="es-ES" b="0" dirty="0">
                <a:latin typeface="+mn-lt"/>
              </a:rPr>
              <a:t> </a:t>
            </a:r>
            <a:r>
              <a:rPr lang="es-ES" b="0" dirty="0" err="1" smtClean="0">
                <a:latin typeface="+mn-lt"/>
              </a:rPr>
              <a:t>system</a:t>
            </a:r>
            <a:r>
              <a:rPr lang="es-ES" b="0" dirty="0" smtClean="0">
                <a:latin typeface="+mn-lt"/>
              </a:rPr>
              <a:t> </a:t>
            </a:r>
            <a:r>
              <a:rPr lang="es-ES" b="0" dirty="0" err="1">
                <a:latin typeface="+mn-lt"/>
              </a:rPr>
              <a:t>sources</a:t>
            </a:r>
            <a:r>
              <a:rPr lang="es-ES" b="0" dirty="0">
                <a:latin typeface="+mn-lt"/>
              </a:rPr>
              <a:t> etc.</a:t>
            </a:r>
            <a:endParaRPr lang="es-ES" dirty="0">
              <a:latin typeface="+mn-lt"/>
            </a:endParaRPr>
          </a:p>
        </p:txBody>
      </p:sp>
    </p:spTree>
    <p:extLst>
      <p:ext uri="{BB962C8B-B14F-4D97-AF65-F5344CB8AC3E}">
        <p14:creationId xmlns:p14="http://schemas.microsoft.com/office/powerpoint/2010/main" val="27064180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
          <p:cNvSpPr>
            <a:spLocks noGrp="1" noChangeArrowheads="1"/>
          </p:cNvSpPr>
          <p:nvPr>
            <p:ph type="title"/>
          </p:nvPr>
        </p:nvSpPr>
        <p:spPr>
          <a:xfrm>
            <a:off x="971600" y="835497"/>
            <a:ext cx="7272808" cy="649287"/>
          </a:xfrm>
        </p:spPr>
        <p:txBody>
          <a:bodyPr/>
          <a:lstStyle/>
          <a:p>
            <a:r>
              <a:rPr lang="en-US" sz="2800" dirty="0" smtClean="0"/>
              <a:t>Neutron star populations</a:t>
            </a:r>
            <a:endParaRPr lang="en-US" sz="2800" dirty="0"/>
          </a:p>
        </p:txBody>
      </p:sp>
      <p:sp>
        <p:nvSpPr>
          <p:cNvPr id="1117187" name="Rectangle 3"/>
          <p:cNvSpPr>
            <a:spLocks noGrp="1" noChangeArrowheads="1"/>
          </p:cNvSpPr>
          <p:nvPr>
            <p:ph type="body" idx="1"/>
          </p:nvPr>
        </p:nvSpPr>
        <p:spPr>
          <a:xfrm>
            <a:off x="395288" y="1484858"/>
            <a:ext cx="7993136" cy="4896470"/>
          </a:xfrm>
        </p:spPr>
        <p:txBody>
          <a:bodyPr/>
          <a:lstStyle/>
          <a:p>
            <a:r>
              <a:rPr lang="en-US" sz="2400" dirty="0"/>
              <a:t>Known </a:t>
            </a:r>
            <a:r>
              <a:rPr lang="es-ES" sz="2400" dirty="0"/>
              <a:t>radio</a:t>
            </a:r>
            <a:r>
              <a:rPr lang="es-ES" sz="2400" dirty="0" smtClean="0"/>
              <a:t>, X</a:t>
            </a:r>
            <a:r>
              <a:rPr lang="es-ES" sz="2400" dirty="0"/>
              <a:t>-</a:t>
            </a:r>
            <a:r>
              <a:rPr lang="es-ES" sz="2400" dirty="0" err="1"/>
              <a:t>ray</a:t>
            </a:r>
            <a:r>
              <a:rPr lang="es-ES" sz="2400" dirty="0"/>
              <a:t> and </a:t>
            </a:r>
            <a:r>
              <a:rPr lang="es-ES" sz="2400" b="1" dirty="0"/>
              <a:t> </a:t>
            </a:r>
            <a:r>
              <a:rPr lang="es-ES" sz="2400" b="1" dirty="0" smtClean="0">
                <a:latin typeface="Symbol" charset="2"/>
                <a:cs typeface="Symbol" charset="2"/>
              </a:rPr>
              <a:t>g</a:t>
            </a:r>
            <a:r>
              <a:rPr lang="es-ES" sz="2400" dirty="0">
                <a:latin typeface="Symbol" charset="2"/>
                <a:cs typeface="Symbol" charset="2"/>
              </a:rPr>
              <a:t>-</a:t>
            </a:r>
            <a:r>
              <a:rPr lang="es-ES" sz="2400" dirty="0" err="1" smtClean="0"/>
              <a:t>ray</a:t>
            </a:r>
            <a:r>
              <a:rPr lang="es-ES" sz="2400" dirty="0" smtClean="0"/>
              <a:t> </a:t>
            </a:r>
            <a:r>
              <a:rPr lang="en-US" sz="2400" dirty="0" smtClean="0"/>
              <a:t>pulsars</a:t>
            </a:r>
            <a:endParaRPr lang="en-US" sz="2400" dirty="0"/>
          </a:p>
          <a:p>
            <a:pPr lvl="2"/>
            <a:r>
              <a:rPr lang="en-US" dirty="0"/>
              <a:t>Position &amp; frequency evolution known (including derivatives, timing noise, glitches, orbit)</a:t>
            </a:r>
          </a:p>
          <a:p>
            <a:r>
              <a:rPr lang="en-US" sz="2400" dirty="0"/>
              <a:t>Unknown neutron stars</a:t>
            </a:r>
          </a:p>
          <a:p>
            <a:pPr lvl="2"/>
            <a:r>
              <a:rPr lang="en-US" dirty="0"/>
              <a:t>Nothing known, search over position, frequency &amp; its derivatives</a:t>
            </a:r>
          </a:p>
          <a:p>
            <a:r>
              <a:rPr lang="en-US" sz="2400" dirty="0"/>
              <a:t>Accreting neutron stars in low-mass x-ray binaries</a:t>
            </a:r>
          </a:p>
          <a:p>
            <a:pPr lvl="2"/>
            <a:r>
              <a:rPr lang="en-US" dirty="0"/>
              <a:t>Position known, sometimes orbit &amp; frequency</a:t>
            </a:r>
          </a:p>
          <a:p>
            <a:r>
              <a:rPr lang="en-US" sz="2400" dirty="0"/>
              <a:t>Known, isolated, non-pulsing neutron stars</a:t>
            </a:r>
          </a:p>
          <a:p>
            <a:pPr lvl="2"/>
            <a:r>
              <a:rPr lang="en-US" dirty="0"/>
              <a:t>Position known, search over frequency &amp; </a:t>
            </a:r>
            <a:r>
              <a:rPr lang="en-US" dirty="0" smtClean="0"/>
              <a:t>derivatives</a:t>
            </a:r>
            <a:endParaRPr lang="en-US" dirty="0"/>
          </a:p>
          <a:p>
            <a:pPr lvl="1"/>
            <a:endParaRPr lang="en-US" sz="1800" dirty="0"/>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89</a:t>
            </a:fld>
            <a:endParaRPr lang="en-US" sz="1600" dirty="0">
              <a:latin typeface="+mn-lt"/>
            </a:endParaRPr>
          </a:p>
        </p:txBody>
      </p:sp>
    </p:spTree>
    <p:extLst>
      <p:ext uri="{BB962C8B-B14F-4D97-AF65-F5344CB8AC3E}">
        <p14:creationId xmlns:p14="http://schemas.microsoft.com/office/powerpoint/2010/main" val="3749998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476672"/>
            <a:ext cx="6400800" cy="649287"/>
          </a:xfrm>
        </p:spPr>
        <p:txBody>
          <a:bodyPr/>
          <a:lstStyle/>
          <a:p>
            <a:r>
              <a:rPr lang="en-GB" dirty="0"/>
              <a:t>what is </a:t>
            </a:r>
            <a:r>
              <a:rPr lang="ja-JP" altLang="en-GB" dirty="0">
                <a:latin typeface="Arial"/>
              </a:rPr>
              <a:t>“</a:t>
            </a:r>
            <a:r>
              <a:rPr lang="en-GB" dirty="0"/>
              <a:t>probability</a:t>
            </a:r>
            <a:r>
              <a:rPr lang="ja-JP" altLang="en-GB" dirty="0">
                <a:latin typeface="Arial"/>
              </a:rPr>
              <a:t>”</a:t>
            </a:r>
            <a:r>
              <a:rPr lang="en-GB" dirty="0"/>
              <a:t>?</a:t>
            </a:r>
            <a:endParaRPr lang="es-ES" dirty="0"/>
          </a:p>
        </p:txBody>
      </p:sp>
      <p:sp>
        <p:nvSpPr>
          <p:cNvPr id="3" name="Marcador de contenido 2"/>
          <p:cNvSpPr>
            <a:spLocks noGrp="1"/>
          </p:cNvSpPr>
          <p:nvPr>
            <p:ph idx="1"/>
          </p:nvPr>
        </p:nvSpPr>
        <p:spPr>
          <a:xfrm>
            <a:off x="632792" y="1052736"/>
            <a:ext cx="7971656" cy="4114800"/>
          </a:xfrm>
        </p:spPr>
        <p:txBody>
          <a:bodyPr/>
          <a:lstStyle/>
          <a:p>
            <a:pPr>
              <a:lnSpc>
                <a:spcPct val="90000"/>
              </a:lnSpc>
            </a:pPr>
            <a:r>
              <a:rPr lang="en-GB" sz="2000" dirty="0"/>
              <a:t>There are </a:t>
            </a:r>
            <a:r>
              <a:rPr lang="en-GB" sz="2000" dirty="0">
                <a:solidFill>
                  <a:srgbClr val="FF0000"/>
                </a:solidFill>
              </a:rPr>
              <a:t>three</a:t>
            </a:r>
            <a:r>
              <a:rPr lang="en-GB" sz="2000" dirty="0"/>
              <a:t> popular interpretations of the word, each with an interesting history:</a:t>
            </a:r>
          </a:p>
          <a:p>
            <a:pPr lvl="1">
              <a:lnSpc>
                <a:spcPct val="90000"/>
              </a:lnSpc>
            </a:pPr>
            <a:r>
              <a:rPr lang="en-GB" sz="1800" dirty="0"/>
              <a:t>Probability as a measure of our </a:t>
            </a:r>
            <a:r>
              <a:rPr lang="en-GB" sz="1800" dirty="0">
                <a:solidFill>
                  <a:srgbClr val="FF0000"/>
                </a:solidFill>
              </a:rPr>
              <a:t>degree of belief</a:t>
            </a:r>
            <a:r>
              <a:rPr lang="en-GB" sz="1800" dirty="0"/>
              <a:t> in a statement</a:t>
            </a:r>
          </a:p>
          <a:p>
            <a:pPr lvl="1">
              <a:lnSpc>
                <a:spcPct val="90000"/>
              </a:lnSpc>
            </a:pPr>
            <a:r>
              <a:rPr lang="en-GB" sz="1800" dirty="0"/>
              <a:t>Probability as a measure of </a:t>
            </a:r>
            <a:r>
              <a:rPr lang="en-GB" sz="1800" dirty="0">
                <a:solidFill>
                  <a:srgbClr val="FF0000"/>
                </a:solidFill>
              </a:rPr>
              <a:t>limiting relative frequency</a:t>
            </a:r>
            <a:r>
              <a:rPr lang="en-GB" sz="1800" dirty="0"/>
              <a:t> of outcome of a set of identical experiments</a:t>
            </a:r>
          </a:p>
          <a:p>
            <a:pPr lvl="1">
              <a:lnSpc>
                <a:spcPct val="90000"/>
              </a:lnSpc>
            </a:pPr>
            <a:r>
              <a:rPr lang="en-GB" sz="1800" dirty="0"/>
              <a:t>Probability as the </a:t>
            </a:r>
            <a:r>
              <a:rPr lang="en-GB" sz="1800" dirty="0">
                <a:solidFill>
                  <a:srgbClr val="FF0000"/>
                </a:solidFill>
              </a:rPr>
              <a:t>fraction of favourable</a:t>
            </a:r>
            <a:r>
              <a:rPr lang="en-GB" sz="1800" dirty="0"/>
              <a:t> (equally likely) </a:t>
            </a:r>
            <a:r>
              <a:rPr lang="en-GB" sz="1800" dirty="0">
                <a:solidFill>
                  <a:srgbClr val="FF0000"/>
                </a:solidFill>
              </a:rPr>
              <a:t>possibilities</a:t>
            </a:r>
            <a:br>
              <a:rPr lang="en-GB" sz="1800" dirty="0">
                <a:solidFill>
                  <a:srgbClr val="FF0000"/>
                </a:solidFill>
              </a:rPr>
            </a:br>
            <a:endParaRPr lang="en-GB" sz="1800" dirty="0">
              <a:solidFill>
                <a:srgbClr val="FF0000"/>
              </a:solidFill>
            </a:endParaRPr>
          </a:p>
          <a:p>
            <a:pPr>
              <a:lnSpc>
                <a:spcPct val="90000"/>
              </a:lnSpc>
            </a:pPr>
            <a:r>
              <a:rPr lang="en-GB" sz="2000" dirty="0"/>
              <a:t>We will call these the </a:t>
            </a:r>
            <a:r>
              <a:rPr lang="en-GB" sz="2000" i="1" dirty="0">
                <a:solidFill>
                  <a:srgbClr val="FF0000"/>
                </a:solidFill>
              </a:rPr>
              <a:t>Bayesian, </a:t>
            </a:r>
            <a:r>
              <a:rPr lang="en-GB" sz="2000" i="1" dirty="0" err="1">
                <a:solidFill>
                  <a:srgbClr val="FF0000"/>
                </a:solidFill>
              </a:rPr>
              <a:t>Frequentist</a:t>
            </a:r>
            <a:r>
              <a:rPr lang="en-GB" sz="2000" dirty="0"/>
              <a:t> and </a:t>
            </a:r>
            <a:r>
              <a:rPr lang="en-GB" sz="2000" i="1" dirty="0">
                <a:solidFill>
                  <a:srgbClr val="FF0000"/>
                </a:solidFill>
              </a:rPr>
              <a:t>Combinatorial</a:t>
            </a:r>
            <a:r>
              <a:rPr lang="en-GB" sz="2000" dirty="0"/>
              <a:t> interpretations.  </a:t>
            </a:r>
            <a:br>
              <a:rPr lang="en-GB" sz="2000" dirty="0"/>
            </a:br>
            <a:endParaRPr lang="en-GB" sz="2000" dirty="0"/>
          </a:p>
          <a:p>
            <a:pPr>
              <a:lnSpc>
                <a:spcPct val="90000"/>
              </a:lnSpc>
            </a:pPr>
            <a:r>
              <a:rPr lang="en-GB" sz="2000" dirty="0"/>
              <a:t>Note there are signs of trouble here:</a:t>
            </a:r>
          </a:p>
          <a:p>
            <a:pPr lvl="1">
              <a:lnSpc>
                <a:spcPct val="90000"/>
              </a:lnSpc>
            </a:pPr>
            <a:r>
              <a:rPr lang="en-GB" sz="1800" dirty="0"/>
              <a:t>How do you quantify </a:t>
            </a:r>
            <a:r>
              <a:rPr lang="ja-JP" altLang="en-GB" sz="1800" dirty="0">
                <a:latin typeface="Arial"/>
              </a:rPr>
              <a:t>“</a:t>
            </a:r>
            <a:r>
              <a:rPr lang="en-GB" sz="1800" dirty="0"/>
              <a:t>degree of belief</a:t>
            </a:r>
            <a:r>
              <a:rPr lang="ja-JP" altLang="en-GB" sz="1800" dirty="0">
                <a:latin typeface="Arial"/>
              </a:rPr>
              <a:t>”</a:t>
            </a:r>
            <a:r>
              <a:rPr lang="en-GB" sz="1800" dirty="0"/>
              <a:t>?</a:t>
            </a:r>
          </a:p>
          <a:p>
            <a:pPr lvl="1">
              <a:lnSpc>
                <a:spcPct val="90000"/>
              </a:lnSpc>
            </a:pPr>
            <a:r>
              <a:rPr lang="en-GB" sz="1800" dirty="0"/>
              <a:t>How do you define </a:t>
            </a:r>
            <a:r>
              <a:rPr lang="ja-JP" altLang="en-GB" sz="1800" dirty="0">
                <a:latin typeface="Arial"/>
              </a:rPr>
              <a:t>“</a:t>
            </a:r>
            <a:r>
              <a:rPr lang="en-GB" sz="1800" dirty="0"/>
              <a:t>relative frequency</a:t>
            </a:r>
            <a:r>
              <a:rPr lang="ja-JP" altLang="en-GB" sz="1800" dirty="0">
                <a:latin typeface="Arial"/>
              </a:rPr>
              <a:t>”</a:t>
            </a:r>
            <a:r>
              <a:rPr lang="en-GB" sz="1800" dirty="0"/>
              <a:t> without using ideas of probability?</a:t>
            </a:r>
          </a:p>
          <a:p>
            <a:pPr lvl="1">
              <a:lnSpc>
                <a:spcPct val="90000"/>
              </a:lnSpc>
            </a:pPr>
            <a:r>
              <a:rPr lang="en-GB" sz="1800" dirty="0"/>
              <a:t>What does </a:t>
            </a:r>
            <a:r>
              <a:rPr lang="ja-JP" altLang="en-GB" sz="1800" dirty="0">
                <a:latin typeface="Arial"/>
              </a:rPr>
              <a:t>“</a:t>
            </a:r>
            <a:r>
              <a:rPr lang="en-GB" sz="1800" dirty="0"/>
              <a:t>equally likely</a:t>
            </a:r>
            <a:r>
              <a:rPr lang="ja-JP" altLang="en-GB" sz="1800" dirty="0">
                <a:latin typeface="Arial"/>
              </a:rPr>
              <a:t>”</a:t>
            </a:r>
            <a:r>
              <a:rPr lang="en-GB" sz="1800" dirty="0"/>
              <a:t> mean?</a:t>
            </a:r>
          </a:p>
          <a:p>
            <a:pPr lvl="1">
              <a:lnSpc>
                <a:spcPct val="90000"/>
              </a:lnSpc>
              <a:buFontTx/>
              <a:buNone/>
            </a:pPr>
            <a:endParaRPr lang="en-GB" sz="1800" dirty="0"/>
          </a:p>
          <a:p>
            <a:pPr>
              <a:lnSpc>
                <a:spcPct val="90000"/>
              </a:lnSpc>
            </a:pPr>
            <a:r>
              <a:rPr lang="en-GB" sz="2000" dirty="0"/>
              <a:t>Thankfully, at some level, all three interpretations agree on the </a:t>
            </a:r>
            <a:r>
              <a:rPr lang="en-GB" sz="2000" dirty="0">
                <a:solidFill>
                  <a:srgbClr val="FF0000"/>
                </a:solidFill>
              </a:rPr>
              <a:t>algebra</a:t>
            </a:r>
            <a:r>
              <a:rPr lang="en-GB" sz="2000" dirty="0"/>
              <a:t> of probability, which we will present in Bayesian terms:</a:t>
            </a:r>
          </a:p>
          <a:p>
            <a:pPr>
              <a:lnSpc>
                <a:spcPct val="90000"/>
              </a:lnSpc>
              <a:buFontTx/>
              <a:buNone/>
            </a:pPr>
            <a:endParaRPr lang="en-GB" sz="1800" dirty="0"/>
          </a:p>
          <a:p>
            <a:endParaRPr lang="es-ES" dirty="0"/>
          </a:p>
        </p:txBody>
      </p:sp>
      <p:sp>
        <p:nvSpPr>
          <p:cNvPr id="5" name="Slide Number Placeholder 4"/>
          <p:cNvSpPr txBox="1">
            <a:spLocks/>
          </p:cNvSpPr>
          <p:nvPr/>
        </p:nvSpPr>
        <p:spPr>
          <a:xfrm flipH="1">
            <a:off x="5292080" y="6376243"/>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9</a:t>
            </a:fld>
            <a:endParaRPr lang="en-US" dirty="0">
              <a:latin typeface="+mn-lt"/>
            </a:endParaRPr>
          </a:p>
        </p:txBody>
      </p:sp>
    </p:spTree>
    <p:extLst>
      <p:ext uri="{BB962C8B-B14F-4D97-AF65-F5344CB8AC3E}">
        <p14:creationId xmlns:p14="http://schemas.microsoft.com/office/powerpoint/2010/main" val="216866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
          <p:cNvSpPr>
            <a:spLocks noGrp="1" noChangeArrowheads="1"/>
          </p:cNvSpPr>
          <p:nvPr>
            <p:ph type="title"/>
          </p:nvPr>
        </p:nvSpPr>
        <p:spPr>
          <a:xfrm>
            <a:off x="1331640" y="620688"/>
            <a:ext cx="7272808" cy="649287"/>
          </a:xfrm>
        </p:spPr>
        <p:txBody>
          <a:bodyPr/>
          <a:lstStyle/>
          <a:p>
            <a:r>
              <a:rPr lang="en-US" sz="2800" dirty="0" smtClean="0"/>
              <a:t>Neutron star searches</a:t>
            </a:r>
            <a:endParaRPr lang="en-US" sz="2800" dirty="0"/>
          </a:p>
        </p:txBody>
      </p:sp>
      <p:sp>
        <p:nvSpPr>
          <p:cNvPr id="1117187" name="Rectangle 3"/>
          <p:cNvSpPr>
            <a:spLocks noGrp="1" noChangeArrowheads="1"/>
          </p:cNvSpPr>
          <p:nvPr>
            <p:ph type="body" idx="1"/>
          </p:nvPr>
        </p:nvSpPr>
        <p:spPr>
          <a:xfrm>
            <a:off x="395288" y="1196752"/>
            <a:ext cx="8569200" cy="4896470"/>
          </a:xfrm>
        </p:spPr>
        <p:txBody>
          <a:bodyPr/>
          <a:lstStyle/>
          <a:p>
            <a:pPr>
              <a:buFont typeface="Wingdings" charset="2"/>
              <a:buChar char="Ø"/>
            </a:pPr>
            <a:r>
              <a:rPr lang="en-US" sz="2000" dirty="0" smtClean="0">
                <a:solidFill>
                  <a:srgbClr val="000090"/>
                </a:solidFill>
                <a:sym typeface="Wingdings"/>
              </a:rPr>
              <a:t>As </a:t>
            </a:r>
            <a:r>
              <a:rPr lang="en-US" sz="2000" dirty="0">
                <a:solidFill>
                  <a:srgbClr val="000090"/>
                </a:solidFill>
                <a:sym typeface="Wingdings"/>
              </a:rPr>
              <a:t>a consequence, searches are roughly divided in a few categories: </a:t>
            </a:r>
          </a:p>
          <a:p>
            <a:r>
              <a:rPr lang="en-US" sz="1800" dirty="0" smtClean="0"/>
              <a:t>Targeted </a:t>
            </a:r>
            <a:r>
              <a:rPr lang="en-US" sz="1800" dirty="0"/>
              <a:t>searches for signals from known </a:t>
            </a:r>
            <a:r>
              <a:rPr lang="en-US" sz="1800" dirty="0" smtClean="0"/>
              <a:t>pulsars</a:t>
            </a:r>
          </a:p>
          <a:p>
            <a:r>
              <a:rPr lang="en-US" sz="1800" dirty="0" smtClean="0"/>
              <a:t>Blind </a:t>
            </a:r>
            <a:r>
              <a:rPr lang="en-US" sz="1800" dirty="0"/>
              <a:t>searches of previously unknown </a:t>
            </a:r>
            <a:r>
              <a:rPr lang="en-US" sz="1800" dirty="0" smtClean="0"/>
              <a:t>objects</a:t>
            </a:r>
          </a:p>
          <a:p>
            <a:r>
              <a:rPr lang="es-ES" sz="1800" dirty="0" err="1" smtClean="0"/>
              <a:t>Directed</a:t>
            </a:r>
            <a:r>
              <a:rPr lang="es-ES" sz="1800" dirty="0" smtClean="0"/>
              <a:t> </a:t>
            </a:r>
            <a:r>
              <a:rPr lang="es-ES" sz="1800" dirty="0" err="1" smtClean="0"/>
              <a:t>searches</a:t>
            </a:r>
            <a:r>
              <a:rPr lang="es-ES" sz="1800" dirty="0" smtClean="0"/>
              <a:t> </a:t>
            </a:r>
            <a:r>
              <a:rPr lang="es-ES" sz="1800" dirty="0"/>
              <a:t>(i.e. </a:t>
            </a:r>
            <a:r>
              <a:rPr lang="es-ES" sz="1800" dirty="0" err="1"/>
              <a:t>searches</a:t>
            </a:r>
            <a:r>
              <a:rPr lang="es-ES" sz="1800" dirty="0"/>
              <a:t> </a:t>
            </a:r>
            <a:r>
              <a:rPr lang="es-ES" sz="1800" dirty="0" err="1"/>
              <a:t>for</a:t>
            </a:r>
            <a:r>
              <a:rPr lang="es-ES" sz="1800" dirty="0"/>
              <a:t> targets </a:t>
            </a:r>
            <a:r>
              <a:rPr lang="es-ES" sz="1800" dirty="0" err="1"/>
              <a:t>with</a:t>
            </a:r>
            <a:r>
              <a:rPr lang="es-ES" sz="1800" dirty="0"/>
              <a:t> </a:t>
            </a:r>
            <a:r>
              <a:rPr lang="es-ES" sz="1800" dirty="0" err="1" smtClean="0"/>
              <a:t>unknown</a:t>
            </a:r>
            <a:r>
              <a:rPr lang="es-ES" sz="1800" dirty="0"/>
              <a:t> </a:t>
            </a:r>
            <a:r>
              <a:rPr lang="es-ES" sz="1800" dirty="0" err="1" smtClean="0"/>
              <a:t>rotation</a:t>
            </a:r>
            <a:r>
              <a:rPr lang="es-ES" sz="1800" dirty="0" smtClean="0"/>
              <a:t> </a:t>
            </a:r>
            <a:r>
              <a:rPr lang="es-ES" sz="1800" dirty="0" err="1" smtClean="0"/>
              <a:t>rate</a:t>
            </a:r>
            <a:r>
              <a:rPr lang="es-ES" sz="1800" dirty="0"/>
              <a:t> </a:t>
            </a:r>
            <a:r>
              <a:rPr lang="es-ES" sz="1800" dirty="0" err="1" smtClean="0"/>
              <a:t>but</a:t>
            </a:r>
            <a:r>
              <a:rPr lang="es-ES" sz="1800" dirty="0" smtClean="0"/>
              <a:t> </a:t>
            </a:r>
            <a:r>
              <a:rPr lang="es-ES" sz="1800" dirty="0" err="1" smtClean="0"/>
              <a:t>with</a:t>
            </a:r>
            <a:r>
              <a:rPr lang="es-ES" sz="1800" dirty="0" smtClean="0"/>
              <a:t> </a:t>
            </a:r>
            <a:r>
              <a:rPr lang="es-ES" sz="1800" dirty="0" err="1" smtClean="0"/>
              <a:t>some</a:t>
            </a:r>
            <a:r>
              <a:rPr lang="es-ES" sz="1800" dirty="0" smtClean="0"/>
              <a:t> </a:t>
            </a:r>
            <a:r>
              <a:rPr lang="es-ES" sz="1800" dirty="0" err="1"/>
              <a:t>knowledge</a:t>
            </a:r>
            <a:r>
              <a:rPr lang="es-ES" sz="1800" dirty="0"/>
              <a:t> of </a:t>
            </a:r>
            <a:r>
              <a:rPr lang="es-ES" sz="1800" dirty="0" err="1" smtClean="0"/>
              <a:t>source</a:t>
            </a:r>
            <a:r>
              <a:rPr lang="es-ES" sz="1800" dirty="0" smtClean="0"/>
              <a:t>, </a:t>
            </a:r>
            <a:r>
              <a:rPr lang="es-ES" sz="1800" dirty="0" err="1" smtClean="0"/>
              <a:t>generally</a:t>
            </a:r>
            <a:r>
              <a:rPr lang="es-ES" sz="1800" dirty="0" smtClean="0"/>
              <a:t> </a:t>
            </a:r>
            <a:r>
              <a:rPr lang="es-ES" sz="1800" dirty="0" err="1"/>
              <a:t>sky</a:t>
            </a:r>
            <a:r>
              <a:rPr lang="es-ES" sz="1800" dirty="0"/>
              <a:t> </a:t>
            </a:r>
            <a:r>
              <a:rPr lang="es-ES" sz="1800" dirty="0" smtClean="0"/>
              <a:t>position</a:t>
            </a:r>
            <a:r>
              <a:rPr lang="es-ES" sz="1800" dirty="0"/>
              <a:t>,</a:t>
            </a:r>
            <a:r>
              <a:rPr lang="es-ES" sz="1800" dirty="0" smtClean="0"/>
              <a:t>) : </a:t>
            </a:r>
          </a:p>
          <a:p>
            <a:pPr lvl="1"/>
            <a:r>
              <a:rPr lang="es-ES" sz="1600" dirty="0" smtClean="0"/>
              <a:t>supernova </a:t>
            </a:r>
            <a:r>
              <a:rPr lang="es-ES" sz="1600" dirty="0" err="1"/>
              <a:t>remnants</a:t>
            </a:r>
            <a:r>
              <a:rPr lang="es-ES" sz="1600" dirty="0"/>
              <a:t> (</a:t>
            </a:r>
            <a:r>
              <a:rPr lang="es-ES" sz="1600" dirty="0" err="1"/>
              <a:t>e.g</a:t>
            </a:r>
            <a:r>
              <a:rPr lang="es-ES" sz="1600" dirty="0"/>
              <a:t>. Cas A</a:t>
            </a:r>
            <a:r>
              <a:rPr lang="es-ES" sz="1600" dirty="0" smtClean="0"/>
              <a:t>),</a:t>
            </a:r>
            <a:r>
              <a:rPr lang="es-ES" sz="1600" dirty="0"/>
              <a:t> </a:t>
            </a:r>
            <a:r>
              <a:rPr lang="es-ES" sz="1600" dirty="0" smtClean="0"/>
              <a:t> </a:t>
            </a:r>
          </a:p>
          <a:p>
            <a:pPr lvl="1"/>
            <a:r>
              <a:rPr lang="es-ES" sz="1600" dirty="0" err="1" smtClean="0"/>
              <a:t>galactic</a:t>
            </a:r>
            <a:r>
              <a:rPr lang="es-ES" sz="1600" dirty="0" smtClean="0"/>
              <a:t> center, </a:t>
            </a:r>
          </a:p>
          <a:p>
            <a:pPr lvl="1"/>
            <a:r>
              <a:rPr lang="es-ES_tradnl" sz="1600" dirty="0" err="1" smtClean="0"/>
              <a:t>LMXBs</a:t>
            </a:r>
            <a:r>
              <a:rPr lang="es-ES_tradnl" sz="1600" dirty="0" smtClean="0"/>
              <a:t> </a:t>
            </a:r>
            <a:r>
              <a:rPr lang="es-ES_tradnl" sz="1600" dirty="0"/>
              <a:t>(</a:t>
            </a:r>
            <a:r>
              <a:rPr lang="es-ES_tradnl" sz="1600" dirty="0" err="1"/>
              <a:t>e.g</a:t>
            </a:r>
            <a:r>
              <a:rPr lang="es-ES_tradnl" sz="1600" dirty="0"/>
              <a:t>. </a:t>
            </a:r>
            <a:r>
              <a:rPr lang="es-ES_tradnl" sz="1600" dirty="0" err="1"/>
              <a:t>Sco</a:t>
            </a:r>
            <a:r>
              <a:rPr lang="es-ES_tradnl" sz="1600" dirty="0"/>
              <a:t> X–</a:t>
            </a:r>
            <a:r>
              <a:rPr lang="es-ES_tradnl" sz="1600" dirty="0" smtClean="0"/>
              <a:t>1)</a:t>
            </a:r>
            <a:endParaRPr lang="en-US" sz="1600" dirty="0"/>
          </a:p>
          <a:p>
            <a:pPr lvl="1"/>
            <a:endParaRPr lang="en-US" sz="1200" dirty="0">
              <a:solidFill>
                <a:schemeClr val="accent2"/>
              </a:solidFill>
            </a:endParaRPr>
          </a:p>
          <a:p>
            <a:pPr marL="457200" indent="-457200">
              <a:spcBef>
                <a:spcPts val="0"/>
              </a:spcBef>
              <a:buFont typeface="Wingdings" charset="2"/>
              <a:buChar char="Ø"/>
            </a:pPr>
            <a:r>
              <a:rPr lang="en-US" sz="2000" dirty="0">
                <a:solidFill>
                  <a:srgbClr val="000090"/>
                </a:solidFill>
              </a:rPr>
              <a:t>The cornerstones of CW searches are</a:t>
            </a:r>
            <a:r>
              <a:rPr lang="en-US" sz="2000" dirty="0" smtClean="0">
                <a:solidFill>
                  <a:srgbClr val="000090"/>
                </a:solidFill>
              </a:rPr>
              <a:t>:</a:t>
            </a:r>
            <a:endParaRPr lang="en-US" sz="2000" dirty="0">
              <a:solidFill>
                <a:srgbClr val="000090"/>
              </a:solidFill>
            </a:endParaRPr>
          </a:p>
          <a:p>
            <a:pPr marL="914400" lvl="1" indent="-457200">
              <a:spcBef>
                <a:spcPts val="0"/>
              </a:spcBef>
              <a:buFont typeface="Wingdings" charset="2"/>
              <a:buChar char="§"/>
            </a:pPr>
            <a:r>
              <a:rPr lang="en-US" sz="2000" dirty="0">
                <a:solidFill>
                  <a:srgbClr val="FF6600"/>
                </a:solidFill>
              </a:rPr>
              <a:t>sensitivity</a:t>
            </a:r>
          </a:p>
          <a:p>
            <a:pPr marL="914400" lvl="1" indent="-457200">
              <a:spcBef>
                <a:spcPts val="0"/>
              </a:spcBef>
              <a:buFont typeface="Wingdings" charset="2"/>
              <a:buChar char="§"/>
            </a:pPr>
            <a:r>
              <a:rPr lang="en-US" sz="2000" dirty="0">
                <a:solidFill>
                  <a:srgbClr val="008000"/>
                </a:solidFill>
              </a:rPr>
              <a:t>robustness with respect to signal uncertainties and instrumental noise</a:t>
            </a:r>
          </a:p>
          <a:p>
            <a:pPr marL="914400" lvl="1" indent="-457200">
              <a:spcBef>
                <a:spcPts val="0"/>
              </a:spcBef>
              <a:buFont typeface="Wingdings" charset="2"/>
              <a:buChar char="§"/>
            </a:pPr>
            <a:r>
              <a:rPr lang="en-US" sz="2000" dirty="0">
                <a:solidFill>
                  <a:srgbClr val="3366FF"/>
                </a:solidFill>
              </a:rPr>
              <a:t>computational load </a:t>
            </a:r>
          </a:p>
          <a:p>
            <a:pPr>
              <a:buFont typeface="Wingdings" charset="2"/>
              <a:buChar char="Ø"/>
            </a:pPr>
            <a:r>
              <a:rPr lang="en-US" sz="2000" dirty="0" smtClean="0">
                <a:solidFill>
                  <a:schemeClr val="accent2">
                    <a:lumMod val="75000"/>
                  </a:schemeClr>
                </a:solidFill>
              </a:rPr>
              <a:t>Methods:</a:t>
            </a:r>
            <a:endParaRPr lang="en-US" sz="2000" dirty="0">
              <a:solidFill>
                <a:schemeClr val="accent2">
                  <a:lumMod val="75000"/>
                </a:schemeClr>
              </a:solidFill>
            </a:endParaRPr>
          </a:p>
          <a:p>
            <a:pPr lvl="1"/>
            <a:r>
              <a:rPr lang="en-US" sz="1600" dirty="0" smtClean="0">
                <a:solidFill>
                  <a:schemeClr val="accent2"/>
                </a:solidFill>
              </a:rPr>
              <a:t>Coherent </a:t>
            </a:r>
            <a:r>
              <a:rPr lang="en-US" sz="1600" dirty="0">
                <a:solidFill>
                  <a:schemeClr val="accent2"/>
                </a:solidFill>
              </a:rPr>
              <a:t>methods (require accurate prediction of the phase evolution of the signal)</a:t>
            </a:r>
          </a:p>
          <a:p>
            <a:pPr lvl="1"/>
            <a:r>
              <a:rPr lang="en-US" sz="1600" dirty="0">
                <a:solidFill>
                  <a:schemeClr val="accent2"/>
                </a:solidFill>
              </a:rPr>
              <a:t>Semi-coherent methods (require prediction of the frequency evolution of the signal</a:t>
            </a:r>
            <a:r>
              <a:rPr lang="en-US" sz="1600" dirty="0" smtClean="0">
                <a:solidFill>
                  <a:schemeClr val="accent2"/>
                </a:solidFill>
              </a:rPr>
              <a:t>)</a:t>
            </a:r>
            <a:endParaRPr lang="en-US" sz="2000" dirty="0" smtClean="0">
              <a:solidFill>
                <a:schemeClr val="accent2"/>
              </a:solidFill>
            </a:endParaRPr>
          </a:p>
          <a:p>
            <a:pPr algn="ctr">
              <a:buFontTx/>
              <a:buNone/>
            </a:pPr>
            <a:r>
              <a:rPr lang="en-US" sz="2000" dirty="0" smtClean="0">
                <a:solidFill>
                  <a:schemeClr val="hlink"/>
                </a:solidFill>
              </a:rPr>
              <a:t>What </a:t>
            </a:r>
            <a:r>
              <a:rPr lang="en-US" sz="2000" dirty="0">
                <a:solidFill>
                  <a:schemeClr val="hlink"/>
                </a:solidFill>
              </a:rPr>
              <a:t>drives the </a:t>
            </a:r>
            <a:r>
              <a:rPr lang="en-US" sz="2000" dirty="0" smtClean="0">
                <a:solidFill>
                  <a:schemeClr val="hlink"/>
                </a:solidFill>
              </a:rPr>
              <a:t>choice </a:t>
            </a:r>
            <a:r>
              <a:rPr lang="en-US" sz="2000" dirty="0">
                <a:solidFill>
                  <a:schemeClr val="hlink"/>
                </a:solidFill>
              </a:rPr>
              <a:t>The computational expense of the search</a:t>
            </a:r>
          </a:p>
          <a:p>
            <a:pPr lvl="1"/>
            <a:endParaRPr lang="en-US" sz="1800" dirty="0"/>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90</a:t>
            </a:fld>
            <a:endParaRPr lang="en-US" sz="1600" dirty="0">
              <a:latin typeface="+mn-lt"/>
            </a:endParaRPr>
          </a:p>
        </p:txBody>
      </p:sp>
    </p:spTree>
    <p:extLst>
      <p:ext uri="{BB962C8B-B14F-4D97-AF65-F5344CB8AC3E}">
        <p14:creationId xmlns:p14="http://schemas.microsoft.com/office/powerpoint/2010/main" val="2632260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ángulo 31"/>
          <p:cNvSpPr/>
          <p:nvPr/>
        </p:nvSpPr>
        <p:spPr bwMode="auto">
          <a:xfrm>
            <a:off x="-252536" y="-99392"/>
            <a:ext cx="9577064" cy="6957392"/>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s-ES" sz="500" b="1" i="0" u="none" strike="noStrike" cap="none" normalizeH="0" baseline="0">
              <a:ln>
                <a:noFill/>
              </a:ln>
              <a:solidFill>
                <a:srgbClr val="333333"/>
              </a:solidFill>
              <a:effectLst/>
              <a:latin typeface="Times New Roman" charset="0"/>
              <a:ea typeface="ＭＳ Ｐゴシック" charset="0"/>
            </a:endParaRPr>
          </a:p>
        </p:txBody>
      </p:sp>
      <p:cxnSp>
        <p:nvCxnSpPr>
          <p:cNvPr id="6" name="Straight Arrow Connector 5"/>
          <p:cNvCxnSpPr/>
          <p:nvPr/>
        </p:nvCxnSpPr>
        <p:spPr>
          <a:xfrm flipV="1">
            <a:off x="699268" y="413799"/>
            <a:ext cx="28542" cy="59425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699268" y="6356350"/>
            <a:ext cx="76205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650638" y="6381328"/>
            <a:ext cx="4377746" cy="400110"/>
          </a:xfrm>
          <a:prstGeom prst="rect">
            <a:avLst/>
          </a:prstGeom>
          <a:noFill/>
        </p:spPr>
        <p:txBody>
          <a:bodyPr wrap="square" rtlCol="0">
            <a:spAutoFit/>
          </a:bodyPr>
          <a:lstStyle/>
          <a:p>
            <a:pPr>
              <a:buNone/>
            </a:pPr>
            <a:r>
              <a:rPr lang="en-US" sz="2000" b="0" dirty="0" smtClean="0">
                <a:latin typeface="+mn-lt"/>
              </a:rPr>
              <a:t>Computational load</a:t>
            </a:r>
            <a:endParaRPr lang="en-US" sz="2000" b="0" dirty="0">
              <a:latin typeface="+mn-lt"/>
            </a:endParaRPr>
          </a:p>
        </p:txBody>
      </p:sp>
      <p:sp>
        <p:nvSpPr>
          <p:cNvPr id="10" name="TextBox 9"/>
          <p:cNvSpPr txBox="1"/>
          <p:nvPr/>
        </p:nvSpPr>
        <p:spPr>
          <a:xfrm rot="16200000">
            <a:off x="-352821" y="3117943"/>
            <a:ext cx="1404910" cy="369332"/>
          </a:xfrm>
          <a:prstGeom prst="rect">
            <a:avLst/>
          </a:prstGeom>
          <a:noFill/>
        </p:spPr>
        <p:txBody>
          <a:bodyPr wrap="square" rtlCol="0">
            <a:spAutoFit/>
          </a:bodyPr>
          <a:lstStyle/>
          <a:p>
            <a:pPr algn="l">
              <a:buNone/>
            </a:pPr>
            <a:r>
              <a:rPr lang="en-US" sz="1800" b="0" dirty="0" smtClean="0">
                <a:latin typeface="+mn-lt"/>
              </a:rPr>
              <a:t>Sensitivity</a:t>
            </a:r>
            <a:endParaRPr lang="en-US" sz="1800" b="0" dirty="0">
              <a:latin typeface="+mn-lt"/>
            </a:endParaRPr>
          </a:p>
        </p:txBody>
      </p:sp>
      <p:sp>
        <p:nvSpPr>
          <p:cNvPr id="11" name="Rounded Rectangle 10"/>
          <p:cNvSpPr/>
          <p:nvPr/>
        </p:nvSpPr>
        <p:spPr>
          <a:xfrm>
            <a:off x="941869" y="741984"/>
            <a:ext cx="2112075" cy="1355547"/>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l">
              <a:buNone/>
            </a:pPr>
            <a:endParaRPr lang="en-US" b="0"/>
          </a:p>
        </p:txBody>
      </p:sp>
      <p:sp>
        <p:nvSpPr>
          <p:cNvPr id="12" name="TextBox 11"/>
          <p:cNvSpPr txBox="1"/>
          <p:nvPr/>
        </p:nvSpPr>
        <p:spPr>
          <a:xfrm>
            <a:off x="927595" y="1155783"/>
            <a:ext cx="2254783" cy="461665"/>
          </a:xfrm>
          <a:prstGeom prst="rect">
            <a:avLst/>
          </a:prstGeom>
          <a:noFill/>
        </p:spPr>
        <p:txBody>
          <a:bodyPr wrap="square" rtlCol="0">
            <a:spAutoFit/>
          </a:bodyPr>
          <a:lstStyle/>
          <a:p>
            <a:pPr>
              <a:buNone/>
            </a:pPr>
            <a:r>
              <a:rPr lang="en-US" sz="2400" b="0" dirty="0" smtClean="0">
                <a:solidFill>
                  <a:schemeClr val="bg1"/>
                </a:solidFill>
                <a:latin typeface="+mn-lt"/>
              </a:rPr>
              <a:t>Targeted search</a:t>
            </a:r>
            <a:endParaRPr lang="en-US" sz="2400" b="0" dirty="0">
              <a:solidFill>
                <a:schemeClr val="bg1"/>
              </a:solidFill>
              <a:latin typeface="+mn-lt"/>
            </a:endParaRPr>
          </a:p>
        </p:txBody>
      </p:sp>
      <p:sp>
        <p:nvSpPr>
          <p:cNvPr id="13" name="Rounded Rectangle 12"/>
          <p:cNvSpPr/>
          <p:nvPr/>
        </p:nvSpPr>
        <p:spPr>
          <a:xfrm>
            <a:off x="2535617" y="1669965"/>
            <a:ext cx="2112075" cy="1355547"/>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l">
              <a:buNone/>
            </a:pPr>
            <a:endParaRPr lang="en-US" b="0"/>
          </a:p>
        </p:txBody>
      </p:sp>
      <p:sp>
        <p:nvSpPr>
          <p:cNvPr id="15" name="TextBox 14"/>
          <p:cNvSpPr txBox="1"/>
          <p:nvPr/>
        </p:nvSpPr>
        <p:spPr>
          <a:xfrm>
            <a:off x="2478530" y="1898267"/>
            <a:ext cx="2254783" cy="830997"/>
          </a:xfrm>
          <a:prstGeom prst="rect">
            <a:avLst/>
          </a:prstGeom>
          <a:noFill/>
        </p:spPr>
        <p:txBody>
          <a:bodyPr wrap="square" rtlCol="0">
            <a:spAutoFit/>
          </a:bodyPr>
          <a:lstStyle/>
          <a:p>
            <a:pPr>
              <a:buNone/>
            </a:pPr>
            <a:r>
              <a:rPr lang="en-US" sz="2400" b="0" dirty="0" smtClean="0">
                <a:solidFill>
                  <a:schemeClr val="bg1"/>
                </a:solidFill>
                <a:latin typeface="+mn-lt"/>
              </a:rPr>
              <a:t>Narrow-band search</a:t>
            </a:r>
            <a:endParaRPr lang="en-US" sz="2400" b="0" dirty="0">
              <a:solidFill>
                <a:schemeClr val="bg1"/>
              </a:solidFill>
              <a:latin typeface="+mn-lt"/>
            </a:endParaRPr>
          </a:p>
        </p:txBody>
      </p:sp>
      <p:sp>
        <p:nvSpPr>
          <p:cNvPr id="14" name="Rounded Rectangle 13"/>
          <p:cNvSpPr/>
          <p:nvPr/>
        </p:nvSpPr>
        <p:spPr>
          <a:xfrm>
            <a:off x="4676232" y="2963879"/>
            <a:ext cx="2112075" cy="1355547"/>
          </a:xfrm>
          <a:prstGeom prst="roundRect">
            <a:avLst/>
          </a:prstGeom>
          <a:solidFill>
            <a:srgbClr val="F9FF49"/>
          </a:solidFill>
        </p:spPr>
        <p:style>
          <a:lnRef idx="1">
            <a:schemeClr val="accent1"/>
          </a:lnRef>
          <a:fillRef idx="3">
            <a:schemeClr val="accent1"/>
          </a:fillRef>
          <a:effectRef idx="2">
            <a:schemeClr val="accent1"/>
          </a:effectRef>
          <a:fontRef idx="minor">
            <a:schemeClr val="lt1"/>
          </a:fontRef>
        </p:style>
        <p:txBody>
          <a:bodyPr rtlCol="0" anchor="ctr"/>
          <a:lstStyle/>
          <a:p>
            <a:pPr algn="l">
              <a:buNone/>
            </a:pPr>
            <a:endParaRPr lang="en-US" b="0"/>
          </a:p>
        </p:txBody>
      </p:sp>
      <p:sp>
        <p:nvSpPr>
          <p:cNvPr id="16" name="TextBox 15"/>
          <p:cNvSpPr txBox="1"/>
          <p:nvPr/>
        </p:nvSpPr>
        <p:spPr>
          <a:xfrm>
            <a:off x="4619145" y="3249257"/>
            <a:ext cx="2254783" cy="886396"/>
          </a:xfrm>
          <a:prstGeom prst="rect">
            <a:avLst/>
          </a:prstGeom>
          <a:noFill/>
        </p:spPr>
        <p:txBody>
          <a:bodyPr wrap="square" rtlCol="0">
            <a:spAutoFit/>
          </a:bodyPr>
          <a:lstStyle/>
          <a:p>
            <a:pPr>
              <a:lnSpc>
                <a:spcPct val="70000"/>
              </a:lnSpc>
              <a:buNone/>
            </a:pPr>
            <a:r>
              <a:rPr lang="en-US" sz="2400" b="0" dirty="0" smtClean="0">
                <a:solidFill>
                  <a:srgbClr val="000090"/>
                </a:solidFill>
                <a:latin typeface="+mn-lt"/>
              </a:rPr>
              <a:t>Wide-band (‘directed’) search</a:t>
            </a:r>
            <a:endParaRPr lang="en-US" sz="2400" b="0" dirty="0">
              <a:solidFill>
                <a:srgbClr val="000090"/>
              </a:solidFill>
              <a:latin typeface="+mn-lt"/>
            </a:endParaRPr>
          </a:p>
        </p:txBody>
      </p:sp>
      <p:sp>
        <p:nvSpPr>
          <p:cNvPr id="17" name="Rounded Rectangle 16"/>
          <p:cNvSpPr/>
          <p:nvPr/>
        </p:nvSpPr>
        <p:spPr>
          <a:xfrm>
            <a:off x="6859665" y="4321164"/>
            <a:ext cx="2112075" cy="1355547"/>
          </a:xfrm>
          <a:prstGeom prst="roundRect">
            <a:avLst/>
          </a:prstGeom>
          <a:solidFill>
            <a:srgbClr val="36FFC8"/>
          </a:solidFill>
        </p:spPr>
        <p:style>
          <a:lnRef idx="1">
            <a:schemeClr val="accent1"/>
          </a:lnRef>
          <a:fillRef idx="3">
            <a:schemeClr val="accent1"/>
          </a:fillRef>
          <a:effectRef idx="2">
            <a:schemeClr val="accent1"/>
          </a:effectRef>
          <a:fontRef idx="minor">
            <a:schemeClr val="lt1"/>
          </a:fontRef>
        </p:style>
        <p:txBody>
          <a:bodyPr rtlCol="0" anchor="ctr"/>
          <a:lstStyle/>
          <a:p>
            <a:pPr algn="l">
              <a:buNone/>
            </a:pPr>
            <a:endParaRPr lang="en-US" b="0"/>
          </a:p>
        </p:txBody>
      </p:sp>
      <p:sp>
        <p:nvSpPr>
          <p:cNvPr id="18" name="TextBox 17"/>
          <p:cNvSpPr txBox="1"/>
          <p:nvPr/>
        </p:nvSpPr>
        <p:spPr>
          <a:xfrm>
            <a:off x="6802578" y="4720694"/>
            <a:ext cx="2254783" cy="461665"/>
          </a:xfrm>
          <a:prstGeom prst="rect">
            <a:avLst/>
          </a:prstGeom>
          <a:noFill/>
        </p:spPr>
        <p:txBody>
          <a:bodyPr wrap="square" rtlCol="0">
            <a:spAutoFit/>
          </a:bodyPr>
          <a:lstStyle/>
          <a:p>
            <a:pPr>
              <a:buNone/>
            </a:pPr>
            <a:r>
              <a:rPr lang="en-US" sz="2400" b="0" dirty="0" smtClean="0">
                <a:solidFill>
                  <a:srgbClr val="000090"/>
                </a:solidFill>
                <a:latin typeface="+mn-lt"/>
              </a:rPr>
              <a:t>Blind search</a:t>
            </a:r>
            <a:endParaRPr lang="en-US" sz="2400" b="0" dirty="0">
              <a:solidFill>
                <a:srgbClr val="000090"/>
              </a:solidFill>
              <a:latin typeface="+mn-lt"/>
            </a:endParaRPr>
          </a:p>
        </p:txBody>
      </p:sp>
      <p:sp>
        <p:nvSpPr>
          <p:cNvPr id="19" name="Rounded Rectangle 18"/>
          <p:cNvSpPr/>
          <p:nvPr/>
        </p:nvSpPr>
        <p:spPr>
          <a:xfrm>
            <a:off x="5071248" y="4915903"/>
            <a:ext cx="2112075" cy="1355547"/>
          </a:xfrm>
          <a:prstGeom prst="roundRect">
            <a:avLst/>
          </a:prstGeom>
          <a:solidFill>
            <a:srgbClr val="39C5FF"/>
          </a:solidFill>
        </p:spPr>
        <p:style>
          <a:lnRef idx="1">
            <a:schemeClr val="accent1"/>
          </a:lnRef>
          <a:fillRef idx="3">
            <a:schemeClr val="accent1"/>
          </a:fillRef>
          <a:effectRef idx="2">
            <a:schemeClr val="accent1"/>
          </a:effectRef>
          <a:fontRef idx="minor">
            <a:schemeClr val="lt1"/>
          </a:fontRef>
        </p:style>
        <p:txBody>
          <a:bodyPr rtlCol="0" anchor="ctr"/>
          <a:lstStyle/>
          <a:p>
            <a:pPr algn="l">
              <a:buNone/>
            </a:pPr>
            <a:endParaRPr lang="en-US" b="0"/>
          </a:p>
        </p:txBody>
      </p:sp>
      <p:sp>
        <p:nvSpPr>
          <p:cNvPr id="20" name="TextBox 19"/>
          <p:cNvSpPr txBox="1"/>
          <p:nvPr/>
        </p:nvSpPr>
        <p:spPr>
          <a:xfrm>
            <a:off x="5014161" y="5058591"/>
            <a:ext cx="2254783" cy="830997"/>
          </a:xfrm>
          <a:prstGeom prst="rect">
            <a:avLst/>
          </a:prstGeom>
          <a:noFill/>
        </p:spPr>
        <p:txBody>
          <a:bodyPr wrap="square" rtlCol="0">
            <a:spAutoFit/>
          </a:bodyPr>
          <a:lstStyle/>
          <a:p>
            <a:pPr>
              <a:buNone/>
            </a:pPr>
            <a:r>
              <a:rPr lang="en-US" sz="2400" b="0" dirty="0" smtClean="0">
                <a:solidFill>
                  <a:srgbClr val="000090"/>
                </a:solidFill>
                <a:latin typeface="+mn-lt"/>
              </a:rPr>
              <a:t>Binary systems (e.g. </a:t>
            </a:r>
            <a:r>
              <a:rPr lang="en-US" sz="2400" b="0" dirty="0" err="1" smtClean="0">
                <a:solidFill>
                  <a:srgbClr val="000090"/>
                </a:solidFill>
                <a:latin typeface="+mn-lt"/>
              </a:rPr>
              <a:t>Sco</a:t>
            </a:r>
            <a:r>
              <a:rPr lang="en-US" sz="2400" b="0" dirty="0" smtClean="0">
                <a:solidFill>
                  <a:srgbClr val="000090"/>
                </a:solidFill>
                <a:latin typeface="+mn-lt"/>
              </a:rPr>
              <a:t> X-1)</a:t>
            </a:r>
            <a:endParaRPr lang="en-US" sz="2400" b="0" dirty="0">
              <a:solidFill>
                <a:srgbClr val="000090"/>
              </a:solidFill>
              <a:latin typeface="+mn-lt"/>
            </a:endParaRPr>
          </a:p>
        </p:txBody>
      </p:sp>
      <p:sp>
        <p:nvSpPr>
          <p:cNvPr id="7" name="TextBox 6"/>
          <p:cNvSpPr txBox="1"/>
          <p:nvPr/>
        </p:nvSpPr>
        <p:spPr>
          <a:xfrm>
            <a:off x="3101719" y="0"/>
            <a:ext cx="3172697" cy="978730"/>
          </a:xfrm>
          <a:prstGeom prst="rect">
            <a:avLst/>
          </a:prstGeom>
          <a:noFill/>
        </p:spPr>
        <p:txBody>
          <a:bodyPr wrap="square" rtlCol="0">
            <a:spAutoFit/>
          </a:bodyPr>
          <a:lstStyle/>
          <a:p>
            <a:pPr algn="l">
              <a:buNone/>
            </a:pPr>
            <a:r>
              <a:rPr lang="en-US" sz="1800" b="0" dirty="0">
                <a:solidFill>
                  <a:srgbClr val="000090"/>
                </a:solidFill>
                <a:latin typeface="+mn-lt"/>
              </a:rPr>
              <a:t>Based on matched </a:t>
            </a:r>
            <a:r>
              <a:rPr lang="en-US" sz="1800" b="0" dirty="0" smtClean="0">
                <a:solidFill>
                  <a:srgbClr val="000090"/>
                </a:solidFill>
                <a:latin typeface="+mn-lt"/>
              </a:rPr>
              <a:t>filter.</a:t>
            </a:r>
            <a:endParaRPr lang="en-US" sz="1800" b="0" dirty="0">
              <a:solidFill>
                <a:srgbClr val="000090"/>
              </a:solidFill>
              <a:latin typeface="+mn-lt"/>
            </a:endParaRPr>
          </a:p>
          <a:p>
            <a:pPr algn="l">
              <a:buNone/>
            </a:pPr>
            <a:r>
              <a:rPr lang="en-US" sz="1800" b="0" dirty="0">
                <a:solidFill>
                  <a:srgbClr val="000090"/>
                </a:solidFill>
                <a:latin typeface="+mn-lt"/>
              </a:rPr>
              <a:t>E</a:t>
            </a:r>
            <a:r>
              <a:rPr lang="en-US" sz="1800" b="0" dirty="0" smtClean="0">
                <a:solidFill>
                  <a:srgbClr val="000090"/>
                </a:solidFill>
                <a:latin typeface="+mn-lt"/>
              </a:rPr>
              <a:t>.g. pulsars for which accurate ephemeris are available</a:t>
            </a:r>
            <a:endParaRPr lang="en-US" sz="1800" b="0" dirty="0">
              <a:solidFill>
                <a:srgbClr val="000090"/>
              </a:solidFill>
              <a:latin typeface="+mn-lt"/>
            </a:endParaRPr>
          </a:p>
        </p:txBody>
      </p:sp>
      <p:sp>
        <p:nvSpPr>
          <p:cNvPr id="21" name="TextBox 20"/>
          <p:cNvSpPr txBox="1"/>
          <p:nvPr/>
        </p:nvSpPr>
        <p:spPr>
          <a:xfrm>
            <a:off x="4733313" y="914310"/>
            <a:ext cx="2654683" cy="923330"/>
          </a:xfrm>
          <a:prstGeom prst="rect">
            <a:avLst/>
          </a:prstGeom>
          <a:noFill/>
        </p:spPr>
        <p:txBody>
          <a:bodyPr wrap="square" rtlCol="0">
            <a:spAutoFit/>
          </a:bodyPr>
          <a:lstStyle/>
          <a:p>
            <a:pPr algn="l">
              <a:buNone/>
            </a:pPr>
            <a:r>
              <a:rPr lang="en-US" sz="1800" b="0" dirty="0" smtClean="0">
                <a:solidFill>
                  <a:srgbClr val="000090"/>
                </a:solidFill>
                <a:latin typeface="+mn-lt"/>
              </a:rPr>
              <a:t>Allows for a small mismatch between the GW and the EM signal</a:t>
            </a:r>
            <a:endParaRPr lang="en-US" sz="1800" b="0" dirty="0">
              <a:solidFill>
                <a:srgbClr val="000090"/>
              </a:solidFill>
              <a:latin typeface="+mn-lt"/>
            </a:endParaRPr>
          </a:p>
        </p:txBody>
      </p:sp>
      <p:sp>
        <p:nvSpPr>
          <p:cNvPr id="22" name="TextBox 21"/>
          <p:cNvSpPr txBox="1"/>
          <p:nvPr/>
        </p:nvSpPr>
        <p:spPr>
          <a:xfrm>
            <a:off x="726251" y="3210159"/>
            <a:ext cx="3691549" cy="701731"/>
          </a:xfrm>
          <a:prstGeom prst="rect">
            <a:avLst/>
          </a:prstGeom>
          <a:noFill/>
        </p:spPr>
        <p:txBody>
          <a:bodyPr wrap="square" rtlCol="0">
            <a:spAutoFit/>
          </a:bodyPr>
          <a:lstStyle/>
          <a:p>
            <a:pPr algn="l">
              <a:buNone/>
            </a:pPr>
            <a:r>
              <a:rPr lang="en-US" sz="1800" b="0" dirty="0">
                <a:solidFill>
                  <a:srgbClr val="000090"/>
                </a:solidFill>
                <a:latin typeface="+mn-lt"/>
              </a:rPr>
              <a:t>Based on semi-coherent </a:t>
            </a:r>
            <a:r>
              <a:rPr lang="en-US" sz="1800" b="0" dirty="0" smtClean="0">
                <a:solidFill>
                  <a:srgbClr val="000090"/>
                </a:solidFill>
                <a:latin typeface="+mn-lt"/>
              </a:rPr>
              <a:t>methods.</a:t>
            </a:r>
            <a:endParaRPr lang="en-US" sz="1800" b="0" dirty="0">
              <a:solidFill>
                <a:srgbClr val="000090"/>
              </a:solidFill>
              <a:latin typeface="+mn-lt"/>
            </a:endParaRPr>
          </a:p>
          <a:p>
            <a:pPr algn="l">
              <a:buNone/>
            </a:pPr>
            <a:r>
              <a:rPr lang="en-US" sz="1800" b="0" dirty="0">
                <a:solidFill>
                  <a:srgbClr val="000090"/>
                </a:solidFill>
                <a:latin typeface="+mn-lt"/>
              </a:rPr>
              <a:t>E</a:t>
            </a:r>
            <a:r>
              <a:rPr lang="en-US" sz="1800" b="0" dirty="0" smtClean="0">
                <a:solidFill>
                  <a:srgbClr val="000090"/>
                </a:solidFill>
                <a:latin typeface="+mn-lt"/>
              </a:rPr>
              <a:t>.g. SNR remnants </a:t>
            </a:r>
            <a:endParaRPr lang="en-US" sz="1800" b="0" dirty="0">
              <a:solidFill>
                <a:srgbClr val="000090"/>
              </a:solidFill>
              <a:latin typeface="+mn-lt"/>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65522562"/>
              </p:ext>
            </p:extLst>
          </p:nvPr>
        </p:nvGraphicFramePr>
        <p:xfrm>
          <a:off x="6248162" y="192181"/>
          <a:ext cx="2616200" cy="930275"/>
        </p:xfrm>
        <a:graphic>
          <a:graphicData uri="http://schemas.openxmlformats.org/presentationml/2006/ole">
            <mc:AlternateContent xmlns:mc="http://schemas.openxmlformats.org/markup-compatibility/2006">
              <mc:Choice xmlns:v="urn:schemas-microsoft-com:vml" Requires="v">
                <p:oleObj spid="_x0000_s49632" name="Equation" r:id="rId4" imgW="1320800" imgH="469900" progId="Equation.3">
                  <p:embed/>
                </p:oleObj>
              </mc:Choice>
              <mc:Fallback>
                <p:oleObj name="Equation" r:id="rId4" imgW="1320800" imgH="469900" progId="Equation.3">
                  <p:embed/>
                  <p:pic>
                    <p:nvPicPr>
                      <p:cNvPr id="0" name=""/>
                      <p:cNvPicPr/>
                      <p:nvPr/>
                    </p:nvPicPr>
                    <p:blipFill>
                      <a:blip r:embed="rId5">
                        <a:alphaModFix/>
                      </a:blip>
                      <a:stretch>
                        <a:fillRect/>
                      </a:stretch>
                    </p:blipFill>
                    <p:spPr>
                      <a:xfrm>
                        <a:off x="6248162" y="192181"/>
                        <a:ext cx="2616200" cy="930275"/>
                      </a:xfrm>
                      <a:prstGeom prst="rect">
                        <a:avLst/>
                      </a:prstGeom>
                      <a:noFill/>
                      <a:ln>
                        <a:noFill/>
                      </a:ln>
                    </p:spPr>
                  </p:pic>
                </p:oleObj>
              </mc:Fallback>
            </mc:AlternateContent>
          </a:graphicData>
        </a:graphic>
      </p:graphicFrame>
      <p:cxnSp>
        <p:nvCxnSpPr>
          <p:cNvPr id="24" name="Straight Arrow Connector 23"/>
          <p:cNvCxnSpPr>
            <a:stCxn id="11" idx="0"/>
            <a:endCxn id="7" idx="1"/>
          </p:cNvCxnSpPr>
          <p:nvPr/>
        </p:nvCxnSpPr>
        <p:spPr>
          <a:xfrm flipV="1">
            <a:off x="1997907" y="489365"/>
            <a:ext cx="1103812" cy="2526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3693641" y="1352893"/>
            <a:ext cx="1103812" cy="2803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7" name="Object 26"/>
          <p:cNvGraphicFramePr>
            <a:graphicFrameLocks noChangeAspect="1"/>
          </p:cNvGraphicFramePr>
          <p:nvPr>
            <p:extLst>
              <p:ext uri="{D42A27DB-BD31-4B8C-83A1-F6EECF244321}">
                <p14:modId xmlns:p14="http://schemas.microsoft.com/office/powerpoint/2010/main" val="2502462587"/>
              </p:ext>
            </p:extLst>
          </p:nvPr>
        </p:nvGraphicFramePr>
        <p:xfrm>
          <a:off x="1480449" y="3744382"/>
          <a:ext cx="2087563" cy="930275"/>
        </p:xfrm>
        <a:graphic>
          <a:graphicData uri="http://schemas.openxmlformats.org/presentationml/2006/ole">
            <mc:AlternateContent xmlns:mc="http://schemas.openxmlformats.org/markup-compatibility/2006">
              <mc:Choice xmlns:v="urn:schemas-microsoft-com:vml" Requires="v">
                <p:oleObj spid="_x0000_s49633" name="Equation" r:id="rId6" imgW="1054100" imgH="469900" progId="Equation.3">
                  <p:embed/>
                </p:oleObj>
              </mc:Choice>
              <mc:Fallback>
                <p:oleObj name="Equation" r:id="rId6" imgW="1054100" imgH="469900" progId="Equation.3">
                  <p:embed/>
                  <p:pic>
                    <p:nvPicPr>
                      <p:cNvPr id="0" name=""/>
                      <p:cNvPicPr/>
                      <p:nvPr/>
                    </p:nvPicPr>
                    <p:blipFill>
                      <a:blip r:embed="rId7">
                        <a:alphaModFix/>
                      </a:blip>
                      <a:stretch>
                        <a:fillRect/>
                      </a:stretch>
                    </p:blipFill>
                    <p:spPr>
                      <a:xfrm>
                        <a:off x="1480449" y="3744382"/>
                        <a:ext cx="2087563" cy="930275"/>
                      </a:xfrm>
                      <a:prstGeom prst="rect">
                        <a:avLst/>
                      </a:prstGeom>
                      <a:noFill/>
                      <a:ln>
                        <a:noFill/>
                      </a:ln>
                    </p:spPr>
                  </p:pic>
                </p:oleObj>
              </mc:Fallback>
            </mc:AlternateContent>
          </a:graphicData>
        </a:graphic>
      </p:graphicFrame>
      <p:cxnSp>
        <p:nvCxnSpPr>
          <p:cNvPr id="29" name="Straight Arrow Connector 28"/>
          <p:cNvCxnSpPr>
            <a:stCxn id="14" idx="1"/>
          </p:cNvCxnSpPr>
          <p:nvPr/>
        </p:nvCxnSpPr>
        <p:spPr>
          <a:xfrm flipH="1">
            <a:off x="4104442" y="3641653"/>
            <a:ext cx="571790" cy="1377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815719" y="5201496"/>
            <a:ext cx="4572000" cy="978730"/>
          </a:xfrm>
          <a:prstGeom prst="rect">
            <a:avLst/>
          </a:prstGeom>
        </p:spPr>
        <p:txBody>
          <a:bodyPr>
            <a:spAutoFit/>
          </a:bodyPr>
          <a:lstStyle/>
          <a:p>
            <a:pPr algn="l">
              <a:buNone/>
            </a:pPr>
            <a:r>
              <a:rPr lang="en-US" sz="1800" b="0" dirty="0">
                <a:solidFill>
                  <a:srgbClr val="000090"/>
                </a:solidFill>
                <a:latin typeface="+mn-lt"/>
              </a:rPr>
              <a:t>Binary system orbital parameters must be taken into account.</a:t>
            </a:r>
          </a:p>
          <a:p>
            <a:pPr algn="l">
              <a:buNone/>
            </a:pPr>
            <a:r>
              <a:rPr lang="en-US" sz="1800" b="0" dirty="0">
                <a:solidFill>
                  <a:srgbClr val="000090"/>
                </a:solidFill>
                <a:latin typeface="+mn-lt"/>
              </a:rPr>
              <a:t>Computationally bound</a:t>
            </a:r>
          </a:p>
        </p:txBody>
      </p:sp>
      <p:cxnSp>
        <p:nvCxnSpPr>
          <p:cNvPr id="31" name="Straight Arrow Connector 30"/>
          <p:cNvCxnSpPr/>
          <p:nvPr/>
        </p:nvCxnSpPr>
        <p:spPr>
          <a:xfrm flipH="1">
            <a:off x="4104442" y="5664347"/>
            <a:ext cx="857685" cy="1377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6813053" y="1814858"/>
            <a:ext cx="2415360" cy="1200329"/>
          </a:xfrm>
          <a:prstGeom prst="rect">
            <a:avLst/>
          </a:prstGeom>
        </p:spPr>
        <p:txBody>
          <a:bodyPr wrap="square">
            <a:spAutoFit/>
          </a:bodyPr>
          <a:lstStyle/>
          <a:p>
            <a:pPr algn="l">
              <a:buNone/>
            </a:pPr>
            <a:r>
              <a:rPr lang="en-US" sz="1800" b="0" dirty="0">
                <a:solidFill>
                  <a:srgbClr val="000090"/>
                </a:solidFill>
                <a:latin typeface="+mn-lt"/>
              </a:rPr>
              <a:t>Hierarchical methods. Follow-up of the most interesting candidates. Computationally bound</a:t>
            </a:r>
          </a:p>
        </p:txBody>
      </p:sp>
      <p:graphicFrame>
        <p:nvGraphicFramePr>
          <p:cNvPr id="34" name="Object 33"/>
          <p:cNvGraphicFramePr>
            <a:graphicFrameLocks noChangeAspect="1"/>
          </p:cNvGraphicFramePr>
          <p:nvPr>
            <p:extLst>
              <p:ext uri="{D42A27DB-BD31-4B8C-83A1-F6EECF244321}">
                <p14:modId xmlns:p14="http://schemas.microsoft.com/office/powerpoint/2010/main" val="3768630270"/>
              </p:ext>
            </p:extLst>
          </p:nvPr>
        </p:nvGraphicFramePr>
        <p:xfrm>
          <a:off x="6855212" y="3025775"/>
          <a:ext cx="2338388" cy="930275"/>
        </p:xfrm>
        <a:graphic>
          <a:graphicData uri="http://schemas.openxmlformats.org/presentationml/2006/ole">
            <mc:AlternateContent xmlns:mc="http://schemas.openxmlformats.org/markup-compatibility/2006">
              <mc:Choice xmlns:v="urn:schemas-microsoft-com:vml" Requires="v">
                <p:oleObj spid="_x0000_s49634" name="EcuaciÛn" r:id="rId8" imgW="1181100" imgH="469900" progId="Equation.3">
                  <p:embed/>
                </p:oleObj>
              </mc:Choice>
              <mc:Fallback>
                <p:oleObj name="EcuaciÛn" r:id="rId8" imgW="1181100" imgH="469900" progId="Equation.3">
                  <p:embed/>
                  <p:pic>
                    <p:nvPicPr>
                      <p:cNvPr id="0" name=""/>
                      <p:cNvPicPr/>
                      <p:nvPr/>
                    </p:nvPicPr>
                    <p:blipFill>
                      <a:blip r:embed="rId9">
                        <a:alphaModFix/>
                      </a:blip>
                      <a:stretch>
                        <a:fillRect/>
                      </a:stretch>
                    </p:blipFill>
                    <p:spPr>
                      <a:xfrm>
                        <a:off x="6855212" y="3025775"/>
                        <a:ext cx="2338388" cy="930275"/>
                      </a:xfrm>
                      <a:prstGeom prst="rect">
                        <a:avLst/>
                      </a:prstGeom>
                      <a:noFill/>
                      <a:ln>
                        <a:noFill/>
                      </a:ln>
                    </p:spPr>
                  </p:pic>
                </p:oleObj>
              </mc:Fallback>
            </mc:AlternateContent>
          </a:graphicData>
        </a:graphic>
      </p:graphicFrame>
      <p:cxnSp>
        <p:nvCxnSpPr>
          <p:cNvPr id="36" name="Straight Arrow Connector 35"/>
          <p:cNvCxnSpPr>
            <a:stCxn id="17" idx="0"/>
          </p:cNvCxnSpPr>
          <p:nvPr/>
        </p:nvCxnSpPr>
        <p:spPr>
          <a:xfrm flipH="1" flipV="1">
            <a:off x="7903257" y="3779451"/>
            <a:ext cx="12446" cy="5417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64967" y="6203549"/>
            <a:ext cx="5900119" cy="566309"/>
          </a:xfrm>
          <a:prstGeom prst="rect">
            <a:avLst/>
          </a:prstGeom>
          <a:noFill/>
        </p:spPr>
        <p:txBody>
          <a:bodyPr wrap="square" rtlCol="0">
            <a:spAutoFit/>
          </a:bodyPr>
          <a:lstStyle/>
          <a:p>
            <a:pPr algn="l">
              <a:buNone/>
            </a:pPr>
            <a:r>
              <a:rPr lang="en-US" sz="1400" b="0" dirty="0" err="1" smtClean="0">
                <a:latin typeface="+mn-lt"/>
              </a:rPr>
              <a:t>S</a:t>
            </a:r>
            <a:r>
              <a:rPr lang="en-US" sz="1400" b="0" baseline="-25000" dirty="0" err="1" smtClean="0">
                <a:latin typeface="+mn-lt"/>
              </a:rPr>
              <a:t>n</a:t>
            </a:r>
            <a:r>
              <a:rPr lang="en-US" sz="1400" b="0" dirty="0" smtClean="0">
                <a:latin typeface="+mn-lt"/>
              </a:rPr>
              <a:t>(f): detector noise power spectrum</a:t>
            </a:r>
          </a:p>
          <a:p>
            <a:pPr algn="l">
              <a:buNone/>
            </a:pPr>
            <a:r>
              <a:rPr lang="en-US" sz="1400" b="0" dirty="0" err="1" smtClean="0">
                <a:latin typeface="+mn-lt"/>
              </a:rPr>
              <a:t>T</a:t>
            </a:r>
            <a:r>
              <a:rPr lang="en-US" sz="1400" b="0" baseline="-25000" dirty="0" err="1" smtClean="0">
                <a:latin typeface="+mn-lt"/>
              </a:rPr>
              <a:t>coh</a:t>
            </a:r>
            <a:r>
              <a:rPr lang="en-US" sz="1400" b="0" dirty="0" smtClean="0">
                <a:latin typeface="+mn-lt"/>
              </a:rPr>
              <a:t>: search coherence time</a:t>
            </a:r>
            <a:endParaRPr lang="en-US" sz="1400" b="0" dirty="0">
              <a:latin typeface="+mn-lt"/>
            </a:endParaRPr>
          </a:p>
        </p:txBody>
      </p:sp>
      <p:sp>
        <p:nvSpPr>
          <p:cNvPr id="38" name="Slide Number Placeholder 5"/>
          <p:cNvSpPr txBox="1">
            <a:spLocks/>
          </p:cNvSpPr>
          <p:nvPr/>
        </p:nvSpPr>
        <p:spPr>
          <a:xfrm>
            <a:off x="749153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91</a:t>
            </a:fld>
            <a:endParaRPr lang="en-US" sz="1600" dirty="0">
              <a:latin typeface="+mn-lt"/>
            </a:endParaRPr>
          </a:p>
        </p:txBody>
      </p:sp>
    </p:spTree>
    <p:extLst>
      <p:ext uri="{BB962C8B-B14F-4D97-AF65-F5344CB8AC3E}">
        <p14:creationId xmlns:p14="http://schemas.microsoft.com/office/powerpoint/2010/main" val="25961871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980728"/>
            <a:ext cx="7056784" cy="649287"/>
          </a:xfrm>
        </p:spPr>
        <p:txBody>
          <a:bodyPr/>
          <a:lstStyle/>
          <a:p>
            <a:r>
              <a:rPr lang="es-ES" dirty="0" err="1"/>
              <a:t>If</a:t>
            </a:r>
            <a:r>
              <a:rPr lang="es-ES" dirty="0"/>
              <a:t> </a:t>
            </a:r>
            <a:r>
              <a:rPr lang="es-ES" dirty="0" err="1"/>
              <a:t>you</a:t>
            </a:r>
            <a:r>
              <a:rPr lang="es-ES" dirty="0"/>
              <a:t> </a:t>
            </a:r>
            <a:r>
              <a:rPr lang="es-ES" dirty="0" err="1"/>
              <a:t>know</a:t>
            </a:r>
            <a:r>
              <a:rPr lang="es-ES" dirty="0"/>
              <a:t> </a:t>
            </a:r>
            <a:r>
              <a:rPr lang="es-ES" dirty="0" err="1"/>
              <a:t>what</a:t>
            </a:r>
            <a:r>
              <a:rPr lang="es-ES" dirty="0"/>
              <a:t> </a:t>
            </a:r>
            <a:r>
              <a:rPr lang="es-ES" dirty="0" err="1"/>
              <a:t>you’re</a:t>
            </a:r>
            <a:r>
              <a:rPr lang="es-ES" dirty="0"/>
              <a:t> </a:t>
            </a:r>
            <a:r>
              <a:rPr lang="es-ES" dirty="0" err="1"/>
              <a:t>looking</a:t>
            </a:r>
            <a:r>
              <a:rPr lang="es-ES" dirty="0"/>
              <a:t> </a:t>
            </a:r>
            <a:r>
              <a:rPr lang="es-ES" dirty="0" err="1"/>
              <a:t>for</a:t>
            </a:r>
            <a:r>
              <a:rPr lang="es-ES" dirty="0"/>
              <a:t>, </a:t>
            </a:r>
            <a:r>
              <a:rPr lang="es-ES" dirty="0" err="1"/>
              <a:t>it’s</a:t>
            </a:r>
            <a:r>
              <a:rPr lang="es-ES" dirty="0"/>
              <a:t/>
            </a:r>
            <a:br>
              <a:rPr lang="es-ES" dirty="0"/>
            </a:br>
            <a:r>
              <a:rPr lang="es-ES" dirty="0" err="1"/>
              <a:t>easier</a:t>
            </a:r>
            <a:r>
              <a:rPr lang="es-ES" dirty="0"/>
              <a:t> </a:t>
            </a:r>
            <a:r>
              <a:rPr lang="es-ES" dirty="0" err="1"/>
              <a:t>to</a:t>
            </a:r>
            <a:r>
              <a:rPr lang="es-ES" dirty="0"/>
              <a:t> </a:t>
            </a:r>
            <a:r>
              <a:rPr lang="es-ES" dirty="0" err="1"/>
              <a:t>find</a:t>
            </a:r>
            <a:r>
              <a:rPr lang="es-ES" dirty="0"/>
              <a:t> </a:t>
            </a:r>
            <a:r>
              <a:rPr lang="es-ES" dirty="0" err="1"/>
              <a:t>it</a:t>
            </a:r>
            <a:endParaRPr lang="es-ES" dirty="0"/>
          </a:p>
        </p:txBody>
      </p:sp>
      <p:sp>
        <p:nvSpPr>
          <p:cNvPr id="3" name="Marcador de contenido 2"/>
          <p:cNvSpPr>
            <a:spLocks noGrp="1"/>
          </p:cNvSpPr>
          <p:nvPr>
            <p:ph idx="1"/>
          </p:nvPr>
        </p:nvSpPr>
        <p:spPr>
          <a:xfrm>
            <a:off x="539552" y="2050504"/>
            <a:ext cx="8352928" cy="4114800"/>
          </a:xfrm>
        </p:spPr>
        <p:txBody>
          <a:bodyPr/>
          <a:lstStyle/>
          <a:p>
            <a:r>
              <a:rPr lang="es-ES" sz="2400" dirty="0" err="1"/>
              <a:t>Coherent</a:t>
            </a:r>
            <a:r>
              <a:rPr lang="es-ES" sz="2400" dirty="0"/>
              <a:t> </a:t>
            </a:r>
            <a:r>
              <a:rPr lang="es-ES" sz="2400" dirty="0" err="1"/>
              <a:t>integration</a:t>
            </a:r>
            <a:r>
              <a:rPr lang="es-ES" sz="2400" dirty="0"/>
              <a:t> </a:t>
            </a:r>
            <a:r>
              <a:rPr lang="es-ES" sz="2400" dirty="0" err="1"/>
              <a:t>gains</a:t>
            </a:r>
            <a:r>
              <a:rPr lang="es-ES" sz="2400" dirty="0"/>
              <a:t> </a:t>
            </a:r>
            <a:r>
              <a:rPr lang="es-ES" sz="2400" dirty="0" err="1"/>
              <a:t>signal-to-</a:t>
            </a:r>
            <a:r>
              <a:rPr lang="es-ES" sz="2400" dirty="0" err="1" smtClean="0"/>
              <a:t>noise</a:t>
            </a:r>
            <a:r>
              <a:rPr lang="es-ES" sz="2400" dirty="0"/>
              <a:t> </a:t>
            </a:r>
            <a:r>
              <a:rPr lang="es-ES" sz="2400" dirty="0" smtClean="0"/>
              <a:t>as T</a:t>
            </a:r>
            <a:r>
              <a:rPr lang="es-ES" sz="2400" baseline="30000" dirty="0" smtClean="0"/>
              <a:t>1</a:t>
            </a:r>
            <a:r>
              <a:rPr lang="es-ES" sz="2400" baseline="30000" dirty="0"/>
              <a:t>/2</a:t>
            </a:r>
          </a:p>
          <a:p>
            <a:r>
              <a:rPr lang="es-ES" sz="2400" dirty="0" err="1" smtClean="0"/>
              <a:t>Easy</a:t>
            </a:r>
            <a:r>
              <a:rPr lang="es-ES" sz="2400" dirty="0" smtClean="0"/>
              <a:t> </a:t>
            </a:r>
            <a:r>
              <a:rPr lang="es-ES" sz="2400" dirty="0" err="1"/>
              <a:t>if</a:t>
            </a:r>
            <a:r>
              <a:rPr lang="es-ES" sz="2400" dirty="0"/>
              <a:t> </a:t>
            </a:r>
            <a:r>
              <a:rPr lang="es-ES" sz="2400" dirty="0" err="1"/>
              <a:t>you</a:t>
            </a:r>
            <a:r>
              <a:rPr lang="es-ES" sz="2400" dirty="0"/>
              <a:t> </a:t>
            </a:r>
            <a:r>
              <a:rPr lang="es-ES" sz="2400" dirty="0" err="1"/>
              <a:t>know</a:t>
            </a:r>
            <a:r>
              <a:rPr lang="es-ES" sz="2400" dirty="0"/>
              <a:t> </a:t>
            </a:r>
            <a:r>
              <a:rPr lang="es-ES" sz="2400" dirty="0" err="1"/>
              <a:t>sky</a:t>
            </a:r>
            <a:r>
              <a:rPr lang="es-ES" sz="2400" dirty="0"/>
              <a:t> position</a:t>
            </a:r>
            <a:r>
              <a:rPr lang="es-ES" sz="2400" dirty="0" smtClean="0"/>
              <a:t>, </a:t>
            </a:r>
            <a:r>
              <a:rPr lang="es-ES" sz="2400" dirty="0" err="1" smtClean="0"/>
              <a:t>frequency</a:t>
            </a:r>
            <a:r>
              <a:rPr lang="es-ES" sz="2400" dirty="0"/>
              <a:t>, </a:t>
            </a:r>
            <a:r>
              <a:rPr lang="es-ES" sz="2400" dirty="0" err="1"/>
              <a:t>derivatives</a:t>
            </a:r>
            <a:r>
              <a:rPr lang="es-ES" sz="2400" dirty="0"/>
              <a:t>, …</a:t>
            </a:r>
          </a:p>
          <a:p>
            <a:r>
              <a:rPr lang="es-ES" sz="2400" dirty="0" err="1" smtClean="0"/>
              <a:t>If</a:t>
            </a:r>
            <a:r>
              <a:rPr lang="es-ES" sz="2400" dirty="0" smtClean="0"/>
              <a:t> </a:t>
            </a:r>
            <a:r>
              <a:rPr lang="es-ES" sz="2400" dirty="0" err="1"/>
              <a:t>you</a:t>
            </a:r>
            <a:r>
              <a:rPr lang="es-ES" sz="2400" dirty="0"/>
              <a:t> </a:t>
            </a:r>
            <a:r>
              <a:rPr lang="es-ES" sz="2400" dirty="0" err="1"/>
              <a:t>don’t</a:t>
            </a:r>
            <a:r>
              <a:rPr lang="es-ES" sz="2400" dirty="0"/>
              <a:t> </a:t>
            </a:r>
            <a:r>
              <a:rPr lang="es-ES" sz="2400" dirty="0" err="1"/>
              <a:t>know</a:t>
            </a:r>
            <a:r>
              <a:rPr lang="es-ES" sz="2400" dirty="0"/>
              <a:t> </a:t>
            </a:r>
            <a:r>
              <a:rPr lang="es-ES" sz="2400" dirty="0" err="1"/>
              <a:t>these</a:t>
            </a:r>
            <a:r>
              <a:rPr lang="es-ES" sz="2400" dirty="0"/>
              <a:t>, </a:t>
            </a:r>
            <a:r>
              <a:rPr lang="es-ES" sz="2400" dirty="0" err="1"/>
              <a:t>integrate</a:t>
            </a:r>
            <a:r>
              <a:rPr lang="es-ES" sz="2400" dirty="0"/>
              <a:t> </a:t>
            </a:r>
            <a:r>
              <a:rPr lang="es-ES" sz="2400" dirty="0" err="1"/>
              <a:t>for</a:t>
            </a:r>
            <a:r>
              <a:rPr lang="es-ES" sz="2400" dirty="0"/>
              <a:t> </a:t>
            </a:r>
            <a:r>
              <a:rPr lang="es-ES" sz="2400" dirty="0" err="1" smtClean="0"/>
              <a:t>each</a:t>
            </a:r>
            <a:r>
              <a:rPr lang="es-ES" sz="2400" dirty="0"/>
              <a:t> </a:t>
            </a:r>
            <a:r>
              <a:rPr lang="es-ES" sz="2400" dirty="0" err="1" smtClean="0"/>
              <a:t>possible</a:t>
            </a:r>
            <a:r>
              <a:rPr lang="es-ES" sz="2400" dirty="0" smtClean="0"/>
              <a:t> </a:t>
            </a:r>
            <a:r>
              <a:rPr lang="es-ES" sz="2400" dirty="0" err="1"/>
              <a:t>parameter</a:t>
            </a:r>
            <a:r>
              <a:rPr lang="es-ES" sz="2400" dirty="0"/>
              <a:t> </a:t>
            </a:r>
            <a:r>
              <a:rPr lang="es-ES" sz="2400" dirty="0" err="1"/>
              <a:t>value</a:t>
            </a:r>
            <a:endParaRPr lang="es-ES" sz="2400" dirty="0"/>
          </a:p>
          <a:p>
            <a:r>
              <a:rPr lang="es-ES" sz="2400" dirty="0" err="1" smtClean="0"/>
              <a:t>Cost</a:t>
            </a:r>
            <a:r>
              <a:rPr lang="es-ES" sz="2400" dirty="0" smtClean="0"/>
              <a:t> </a:t>
            </a:r>
            <a:r>
              <a:rPr lang="es-ES" sz="2400" dirty="0" err="1"/>
              <a:t>may</a:t>
            </a:r>
            <a:r>
              <a:rPr lang="es-ES" sz="2400" dirty="0"/>
              <a:t> </a:t>
            </a:r>
            <a:r>
              <a:rPr lang="es-ES" sz="2400" dirty="0" err="1"/>
              <a:t>scale</a:t>
            </a:r>
            <a:r>
              <a:rPr lang="es-ES" sz="2400" dirty="0"/>
              <a:t> as up </a:t>
            </a:r>
            <a:r>
              <a:rPr lang="es-ES" sz="2400" dirty="0" err="1"/>
              <a:t>to</a:t>
            </a:r>
            <a:r>
              <a:rPr lang="es-ES" sz="2400" dirty="0"/>
              <a:t> </a:t>
            </a:r>
            <a:r>
              <a:rPr lang="es-ES" sz="2400" dirty="0" smtClean="0"/>
              <a:t>T</a:t>
            </a:r>
            <a:r>
              <a:rPr lang="es-ES" sz="2400" baseline="30000" dirty="0" smtClean="0"/>
              <a:t>7</a:t>
            </a:r>
            <a:r>
              <a:rPr lang="es-ES" sz="2400" dirty="0"/>
              <a:t>, so T </a:t>
            </a:r>
            <a:r>
              <a:rPr lang="es-ES" sz="2400" dirty="0" err="1" smtClean="0"/>
              <a:t>is</a:t>
            </a:r>
            <a:r>
              <a:rPr lang="es-ES" sz="2400" dirty="0"/>
              <a:t> </a:t>
            </a:r>
            <a:r>
              <a:rPr lang="es-ES" sz="2400" dirty="0" err="1" smtClean="0"/>
              <a:t>computationally</a:t>
            </a:r>
            <a:r>
              <a:rPr lang="es-ES" sz="2400" dirty="0" smtClean="0"/>
              <a:t> </a:t>
            </a:r>
            <a:r>
              <a:rPr lang="es-ES" sz="2400" dirty="0" err="1"/>
              <a:t>limited</a:t>
            </a:r>
            <a:endParaRPr lang="es-ES" sz="2400" dirty="0"/>
          </a:p>
          <a:p>
            <a:r>
              <a:rPr lang="es-ES" sz="2400" dirty="0" err="1" smtClean="0"/>
              <a:t>Incoherent</a:t>
            </a:r>
            <a:r>
              <a:rPr lang="es-ES" sz="2400" dirty="0" smtClean="0"/>
              <a:t> </a:t>
            </a:r>
            <a:r>
              <a:rPr lang="es-ES" sz="2400" dirty="0" err="1"/>
              <a:t>combination</a:t>
            </a:r>
            <a:r>
              <a:rPr lang="es-ES" sz="2400" dirty="0"/>
              <a:t> of </a:t>
            </a:r>
            <a:r>
              <a:rPr lang="es-ES" sz="2400" dirty="0" smtClean="0"/>
              <a:t>N </a:t>
            </a:r>
            <a:r>
              <a:rPr lang="es-ES" sz="2400" dirty="0" err="1" smtClean="0"/>
              <a:t>coherent</a:t>
            </a:r>
            <a:r>
              <a:rPr lang="es-ES" sz="2400" dirty="0" smtClean="0"/>
              <a:t> </a:t>
            </a:r>
            <a:r>
              <a:rPr lang="es-ES" sz="2400" dirty="0" err="1"/>
              <a:t>stretches</a:t>
            </a:r>
            <a:r>
              <a:rPr lang="es-ES" sz="2400" dirty="0"/>
              <a:t> </a:t>
            </a:r>
            <a:r>
              <a:rPr lang="es-ES" sz="2400" dirty="0" err="1"/>
              <a:t>gains</a:t>
            </a:r>
            <a:r>
              <a:rPr lang="es-ES" sz="2400" dirty="0"/>
              <a:t> as N</a:t>
            </a:r>
            <a:r>
              <a:rPr lang="es-ES" sz="2400" baseline="30000" dirty="0"/>
              <a:t>1/4</a:t>
            </a:r>
          </a:p>
          <a:p>
            <a:r>
              <a:rPr lang="es-ES" sz="2400" dirty="0" err="1" smtClean="0"/>
              <a:t>Scaling</a:t>
            </a:r>
            <a:r>
              <a:rPr lang="es-ES" sz="2400" dirty="0" smtClean="0"/>
              <a:t> </a:t>
            </a:r>
            <a:r>
              <a:rPr lang="es-ES" sz="2400" dirty="0"/>
              <a:t>and </a:t>
            </a:r>
            <a:r>
              <a:rPr lang="es-ES" sz="2400" dirty="0" err="1"/>
              <a:t>overall</a:t>
            </a:r>
            <a:r>
              <a:rPr lang="es-ES" sz="2400" dirty="0"/>
              <a:t> factor </a:t>
            </a:r>
            <a:r>
              <a:rPr lang="es-ES" sz="2400" dirty="0" err="1"/>
              <a:t>depend</a:t>
            </a:r>
            <a:r>
              <a:rPr lang="es-ES" sz="2400" dirty="0"/>
              <a:t> </a:t>
            </a:r>
            <a:r>
              <a:rPr lang="es-ES" sz="2400" dirty="0" err="1" smtClean="0"/>
              <a:t>on</a:t>
            </a:r>
            <a:r>
              <a:rPr lang="es-ES" sz="2400" dirty="0"/>
              <a:t> </a:t>
            </a:r>
            <a:r>
              <a:rPr lang="es-ES" sz="2400" dirty="0" err="1" smtClean="0"/>
              <a:t>parameter</a:t>
            </a:r>
            <a:r>
              <a:rPr lang="es-ES" sz="2400" dirty="0" smtClean="0"/>
              <a:t> </a:t>
            </a:r>
            <a:r>
              <a:rPr lang="es-ES" sz="2400" dirty="0" err="1"/>
              <a:t>space</a:t>
            </a:r>
            <a:r>
              <a:rPr lang="es-ES" sz="2400" dirty="0"/>
              <a:t> </a:t>
            </a:r>
            <a:r>
              <a:rPr lang="es-ES" sz="2400" dirty="0" err="1"/>
              <a:t>searched</a:t>
            </a:r>
            <a:r>
              <a:rPr lang="es-ES" sz="2400" dirty="0"/>
              <a:t> - </a:t>
            </a:r>
            <a:r>
              <a:rPr lang="es-ES" sz="2400" dirty="0" err="1"/>
              <a:t>smaller</a:t>
            </a:r>
            <a:r>
              <a:rPr lang="es-ES" sz="2400" dirty="0"/>
              <a:t> </a:t>
            </a:r>
            <a:r>
              <a:rPr lang="es-ES" sz="2400" dirty="0" err="1" smtClean="0"/>
              <a:t>is</a:t>
            </a:r>
            <a:r>
              <a:rPr lang="es-ES" sz="2400" dirty="0"/>
              <a:t> </a:t>
            </a:r>
            <a:r>
              <a:rPr lang="es-ES" sz="2400" dirty="0" err="1" smtClean="0"/>
              <a:t>better</a:t>
            </a:r>
            <a:r>
              <a:rPr lang="es-ES" sz="2400" dirty="0" smtClean="0"/>
              <a:t>!</a:t>
            </a:r>
            <a:endParaRPr lang="es-ES" sz="2400" dirty="0"/>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92</a:t>
            </a:fld>
            <a:endParaRPr lang="en-US" sz="1600" dirty="0">
              <a:latin typeface="+mn-lt"/>
            </a:endParaRPr>
          </a:p>
        </p:txBody>
      </p:sp>
    </p:spTree>
    <p:extLst>
      <p:ext uri="{BB962C8B-B14F-4D97-AF65-F5344CB8AC3E}">
        <p14:creationId xmlns:p14="http://schemas.microsoft.com/office/powerpoint/2010/main" val="40546697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56" y="764704"/>
            <a:ext cx="6400800" cy="649287"/>
          </a:xfrm>
        </p:spPr>
        <p:txBody>
          <a:bodyPr/>
          <a:lstStyle/>
          <a:p>
            <a:r>
              <a:rPr lang="es-ES" dirty="0" err="1"/>
              <a:t>Gridding</a:t>
            </a:r>
            <a:r>
              <a:rPr lang="es-ES" dirty="0"/>
              <a:t> </a:t>
            </a:r>
            <a:r>
              <a:rPr lang="es-ES" dirty="0" err="1"/>
              <a:t>the</a:t>
            </a:r>
            <a:r>
              <a:rPr lang="es-ES" dirty="0"/>
              <a:t> </a:t>
            </a:r>
            <a:r>
              <a:rPr lang="es-ES" dirty="0" err="1"/>
              <a:t>parameter</a:t>
            </a:r>
            <a:r>
              <a:rPr lang="es-ES" dirty="0"/>
              <a:t> </a:t>
            </a:r>
            <a:r>
              <a:rPr lang="es-ES" dirty="0" err="1"/>
              <a:t>space</a:t>
            </a:r>
            <a:endParaRPr lang="es-ES" dirty="0"/>
          </a:p>
        </p:txBody>
      </p:sp>
      <p:pic>
        <p:nvPicPr>
          <p:cNvPr id="4" name="Imagen 3"/>
          <p:cNvPicPr>
            <a:picLocks noChangeAspect="1"/>
          </p:cNvPicPr>
          <p:nvPr/>
        </p:nvPicPr>
        <p:blipFill>
          <a:blip r:embed="rId2"/>
          <a:stretch>
            <a:fillRect/>
          </a:stretch>
        </p:blipFill>
        <p:spPr>
          <a:xfrm>
            <a:off x="0" y="1559679"/>
            <a:ext cx="9144000" cy="5325705"/>
          </a:xfrm>
          <a:prstGeom prst="rect">
            <a:avLst/>
          </a:prstGeom>
        </p:spPr>
      </p:pic>
      <p:sp>
        <p:nvSpPr>
          <p:cNvPr id="5"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93</a:t>
            </a:fld>
            <a:endParaRPr lang="en-US" sz="1600" dirty="0">
              <a:latin typeface="+mn-lt"/>
            </a:endParaRPr>
          </a:p>
        </p:txBody>
      </p:sp>
    </p:spTree>
    <p:extLst>
      <p:ext uri="{BB962C8B-B14F-4D97-AF65-F5344CB8AC3E}">
        <p14:creationId xmlns:p14="http://schemas.microsoft.com/office/powerpoint/2010/main" val="966387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88776" y="1124744"/>
            <a:ext cx="8259688" cy="5400600"/>
          </a:xfrm>
        </p:spPr>
        <p:txBody>
          <a:bodyPr/>
          <a:lstStyle/>
          <a:p>
            <a:pPr marL="0" indent="0">
              <a:buNone/>
            </a:pPr>
            <a:r>
              <a:rPr lang="es-ES" sz="2400" dirty="0" err="1" smtClean="0">
                <a:solidFill>
                  <a:schemeClr val="accent2"/>
                </a:solidFill>
              </a:rPr>
              <a:t>Sensitivity</a:t>
            </a:r>
            <a:r>
              <a:rPr lang="es-ES" sz="2400" dirty="0" smtClean="0">
                <a:solidFill>
                  <a:schemeClr val="accent2"/>
                </a:solidFill>
              </a:rPr>
              <a:t> </a:t>
            </a:r>
            <a:r>
              <a:rPr lang="es-ES" sz="2400" dirty="0" err="1" smtClean="0">
                <a:solidFill>
                  <a:schemeClr val="accent2"/>
                </a:solidFill>
              </a:rPr>
              <a:t>for</a:t>
            </a:r>
            <a:r>
              <a:rPr lang="es-ES" sz="2400" dirty="0" smtClean="0">
                <a:solidFill>
                  <a:schemeClr val="accent2"/>
                </a:solidFill>
              </a:rPr>
              <a:t> </a:t>
            </a:r>
            <a:r>
              <a:rPr lang="es-ES" sz="2400" dirty="0" err="1" smtClean="0">
                <a:solidFill>
                  <a:schemeClr val="accent2"/>
                </a:solidFill>
              </a:rPr>
              <a:t>semi-coherent</a:t>
            </a:r>
            <a:r>
              <a:rPr lang="es-ES" sz="2400" dirty="0" smtClean="0">
                <a:solidFill>
                  <a:schemeClr val="accent2"/>
                </a:solidFill>
              </a:rPr>
              <a:t>  </a:t>
            </a:r>
            <a:br>
              <a:rPr lang="es-ES" sz="2400" dirty="0" smtClean="0">
                <a:solidFill>
                  <a:schemeClr val="accent2"/>
                </a:solidFill>
              </a:rPr>
            </a:br>
            <a:r>
              <a:rPr lang="es-ES" sz="2400" dirty="0" smtClean="0">
                <a:solidFill>
                  <a:schemeClr val="accent2"/>
                </a:solidFill>
              </a:rPr>
              <a:t>CW </a:t>
            </a:r>
            <a:r>
              <a:rPr lang="es-ES" sz="2400" dirty="0" err="1" smtClean="0">
                <a:solidFill>
                  <a:schemeClr val="accent2"/>
                </a:solidFill>
              </a:rPr>
              <a:t>searches</a:t>
            </a:r>
            <a:r>
              <a:rPr lang="es-ES" sz="2400" dirty="0" smtClean="0">
                <a:solidFill>
                  <a:schemeClr val="accent2"/>
                </a:solidFill>
              </a:rPr>
              <a:t> </a:t>
            </a:r>
            <a:r>
              <a:rPr lang="es-ES" sz="2400" dirty="0" err="1" smtClean="0">
                <a:solidFill>
                  <a:schemeClr val="accent2"/>
                </a:solidFill>
              </a:rPr>
              <a:t>scales</a:t>
            </a:r>
            <a:r>
              <a:rPr lang="es-ES" sz="2400" dirty="0" smtClean="0">
                <a:solidFill>
                  <a:schemeClr val="accent2"/>
                </a:solidFill>
              </a:rPr>
              <a:t> as :</a:t>
            </a:r>
          </a:p>
          <a:p>
            <a:pPr lvl="1"/>
            <a:endParaRPr lang="es-ES" sz="1800" dirty="0" smtClean="0"/>
          </a:p>
          <a:p>
            <a:pPr lvl="1"/>
            <a:r>
              <a:rPr lang="es-ES" sz="1800" dirty="0" err="1" smtClean="0"/>
              <a:t>where</a:t>
            </a:r>
            <a:r>
              <a:rPr lang="es-ES" sz="1800" dirty="0" smtClean="0"/>
              <a:t> </a:t>
            </a:r>
            <a:r>
              <a:rPr lang="es-ES" sz="1800" dirty="0" err="1"/>
              <a:t>T</a:t>
            </a:r>
            <a:r>
              <a:rPr lang="es-ES" sz="1800" baseline="-25000" dirty="0" err="1"/>
              <a:t>coh</a:t>
            </a:r>
            <a:r>
              <a:rPr lang="es-ES" sz="1800" b="1" dirty="0"/>
              <a:t> </a:t>
            </a:r>
            <a:r>
              <a:rPr lang="es-ES" sz="1800" dirty="0" err="1"/>
              <a:t>is</a:t>
            </a:r>
            <a:r>
              <a:rPr lang="es-ES" sz="1800" dirty="0"/>
              <a:t> </a:t>
            </a:r>
            <a:r>
              <a:rPr lang="es-ES" sz="1800" dirty="0" err="1"/>
              <a:t>the</a:t>
            </a:r>
            <a:r>
              <a:rPr lang="es-ES" sz="1800" dirty="0"/>
              <a:t> </a:t>
            </a:r>
            <a:r>
              <a:rPr lang="es-ES" sz="1800" dirty="0" err="1"/>
              <a:t>coherent</a:t>
            </a:r>
            <a:r>
              <a:rPr lang="es-ES" sz="1800" dirty="0"/>
              <a:t> time, N </a:t>
            </a:r>
            <a:r>
              <a:rPr lang="es-ES" sz="1800" dirty="0" err="1"/>
              <a:t>is</a:t>
            </a:r>
            <a:r>
              <a:rPr lang="es-ES" sz="1800" dirty="0"/>
              <a:t> </a:t>
            </a:r>
            <a:r>
              <a:rPr lang="es-ES" sz="1800" dirty="0" err="1"/>
              <a:t>the</a:t>
            </a:r>
            <a:r>
              <a:rPr lang="es-ES" sz="1800" dirty="0"/>
              <a:t> </a:t>
            </a:r>
            <a:r>
              <a:rPr lang="es-ES" sz="1800" dirty="0" err="1"/>
              <a:t>number</a:t>
            </a:r>
            <a:r>
              <a:rPr lang="es-ES" sz="1800" dirty="0"/>
              <a:t> of </a:t>
            </a:r>
            <a:r>
              <a:rPr lang="es-ES" sz="1800" dirty="0" err="1" smtClean="0"/>
              <a:t>coherent</a:t>
            </a:r>
            <a:r>
              <a:rPr lang="es-ES" sz="1800" dirty="0"/>
              <a:t> </a:t>
            </a:r>
            <a:r>
              <a:rPr lang="es-ES" sz="1800" dirty="0" smtClean="0"/>
              <a:t>data </a:t>
            </a:r>
            <a:r>
              <a:rPr lang="es-ES" sz="1800" dirty="0" err="1"/>
              <a:t>stretches</a:t>
            </a:r>
            <a:r>
              <a:rPr lang="es-ES" sz="1800" dirty="0"/>
              <a:t>, </a:t>
            </a:r>
            <a:r>
              <a:rPr lang="es-ES" sz="1800" dirty="0" smtClean="0"/>
              <a:t/>
            </a:r>
            <a:br>
              <a:rPr lang="es-ES" sz="1800" dirty="0" smtClean="0"/>
            </a:br>
            <a:r>
              <a:rPr lang="es-ES" sz="1800" dirty="0" smtClean="0"/>
              <a:t>S</a:t>
            </a:r>
            <a:r>
              <a:rPr lang="es-ES" sz="1800" baseline="-25000" dirty="0" smtClean="0"/>
              <a:t>n</a:t>
            </a:r>
            <a:r>
              <a:rPr lang="es-ES" sz="1800" b="1" dirty="0"/>
              <a:t>(</a:t>
            </a:r>
            <a:r>
              <a:rPr lang="es-ES" sz="1800" dirty="0"/>
              <a:t>f</a:t>
            </a:r>
            <a:r>
              <a:rPr lang="es-ES" sz="1800" b="1" dirty="0"/>
              <a:t>) </a:t>
            </a:r>
            <a:r>
              <a:rPr lang="es-ES" sz="1800" dirty="0" err="1"/>
              <a:t>is</a:t>
            </a:r>
            <a:r>
              <a:rPr lang="es-ES" sz="1800" dirty="0"/>
              <a:t> </a:t>
            </a:r>
            <a:r>
              <a:rPr lang="es-ES" sz="1800" dirty="0" err="1"/>
              <a:t>the</a:t>
            </a:r>
            <a:r>
              <a:rPr lang="es-ES" sz="1800" dirty="0"/>
              <a:t> </a:t>
            </a:r>
            <a:r>
              <a:rPr lang="es-ES" sz="1800" dirty="0" err="1"/>
              <a:t>power</a:t>
            </a:r>
            <a:r>
              <a:rPr lang="es-ES" sz="1800" dirty="0"/>
              <a:t> </a:t>
            </a:r>
            <a:r>
              <a:rPr lang="es-ES" sz="1800" dirty="0" err="1"/>
              <a:t>spectral</a:t>
            </a:r>
            <a:r>
              <a:rPr lang="es-ES" sz="1800" dirty="0"/>
              <a:t> </a:t>
            </a:r>
            <a:r>
              <a:rPr lang="es-ES" sz="1800" dirty="0" err="1"/>
              <a:t>density</a:t>
            </a:r>
            <a:r>
              <a:rPr lang="es-ES" sz="1800" dirty="0"/>
              <a:t> and C </a:t>
            </a:r>
            <a:r>
              <a:rPr lang="es-ES" sz="1800" dirty="0" err="1"/>
              <a:t>is</a:t>
            </a:r>
            <a:r>
              <a:rPr lang="es-ES" sz="1800" dirty="0"/>
              <a:t> </a:t>
            </a:r>
            <a:r>
              <a:rPr lang="es-ES" sz="1800" dirty="0" smtClean="0"/>
              <a:t>a </a:t>
            </a:r>
            <a:r>
              <a:rPr lang="es-ES" sz="1800" dirty="0" err="1" smtClean="0"/>
              <a:t>search</a:t>
            </a:r>
            <a:r>
              <a:rPr lang="es-ES" sz="1800" dirty="0" smtClean="0"/>
              <a:t> </a:t>
            </a:r>
            <a:r>
              <a:rPr lang="es-ES" sz="1800" dirty="0" err="1"/>
              <a:t>dependent</a:t>
            </a:r>
            <a:r>
              <a:rPr lang="es-ES" sz="1800" dirty="0"/>
              <a:t> pre-factor.</a:t>
            </a:r>
          </a:p>
          <a:p>
            <a:pPr lvl="1"/>
            <a:r>
              <a:rPr lang="es-ES" sz="1800" dirty="0"/>
              <a:t>C </a:t>
            </a:r>
            <a:r>
              <a:rPr lang="es-ES" sz="1800" dirty="0" err="1"/>
              <a:t>is</a:t>
            </a:r>
            <a:r>
              <a:rPr lang="es-ES" sz="1800" dirty="0"/>
              <a:t> </a:t>
            </a:r>
            <a:r>
              <a:rPr lang="es-ES" sz="1800" dirty="0" err="1"/>
              <a:t>proportional</a:t>
            </a:r>
            <a:r>
              <a:rPr lang="es-ES" sz="1800" dirty="0"/>
              <a:t> </a:t>
            </a:r>
            <a:r>
              <a:rPr lang="es-ES" sz="1800" dirty="0" err="1"/>
              <a:t>to</a:t>
            </a:r>
            <a:r>
              <a:rPr lang="es-ES" sz="1800" dirty="0"/>
              <a:t> </a:t>
            </a:r>
            <a:r>
              <a:rPr lang="es-ES" sz="1800" dirty="0" err="1"/>
              <a:t>the</a:t>
            </a:r>
            <a:r>
              <a:rPr lang="es-ES" sz="1800" dirty="0"/>
              <a:t> </a:t>
            </a:r>
            <a:r>
              <a:rPr lang="es-ES" sz="1800" dirty="0" err="1"/>
              <a:t>number</a:t>
            </a:r>
            <a:r>
              <a:rPr lang="es-ES" sz="1800" dirty="0"/>
              <a:t> of </a:t>
            </a:r>
            <a:r>
              <a:rPr lang="es-ES" sz="1800" dirty="0" err="1"/>
              <a:t>templates</a:t>
            </a:r>
            <a:r>
              <a:rPr lang="es-ES" sz="1800" dirty="0"/>
              <a:t> </a:t>
            </a:r>
            <a:r>
              <a:rPr lang="es-ES" sz="1800" dirty="0" err="1"/>
              <a:t>used</a:t>
            </a:r>
            <a:r>
              <a:rPr lang="es-ES" sz="1800" dirty="0"/>
              <a:t> – </a:t>
            </a:r>
            <a:r>
              <a:rPr lang="es-ES" sz="1800" dirty="0" err="1" smtClean="0"/>
              <a:t>longer</a:t>
            </a:r>
            <a:r>
              <a:rPr lang="es-ES" sz="1800" dirty="0"/>
              <a:t> </a:t>
            </a:r>
            <a:r>
              <a:rPr lang="es-ES" sz="1800" dirty="0" err="1" smtClean="0"/>
              <a:t>coherent</a:t>
            </a:r>
            <a:r>
              <a:rPr lang="es-ES" sz="1800" dirty="0" smtClean="0"/>
              <a:t> </a:t>
            </a:r>
            <a:r>
              <a:rPr lang="es-ES" sz="1800" dirty="0"/>
              <a:t>times and </a:t>
            </a:r>
            <a:r>
              <a:rPr lang="es-ES" sz="1800" dirty="0" err="1"/>
              <a:t>larger</a:t>
            </a:r>
            <a:r>
              <a:rPr lang="es-ES" sz="1800" dirty="0"/>
              <a:t> </a:t>
            </a:r>
            <a:r>
              <a:rPr lang="es-ES" sz="1800" dirty="0" err="1"/>
              <a:t>parameter</a:t>
            </a:r>
            <a:r>
              <a:rPr lang="es-ES" sz="1800" dirty="0"/>
              <a:t> </a:t>
            </a:r>
            <a:r>
              <a:rPr lang="es-ES" sz="1800" dirty="0" err="1"/>
              <a:t>spaces</a:t>
            </a:r>
            <a:r>
              <a:rPr lang="es-ES" sz="1800" dirty="0"/>
              <a:t> </a:t>
            </a:r>
            <a:r>
              <a:rPr lang="es-ES" sz="1800" dirty="0" err="1"/>
              <a:t>require</a:t>
            </a:r>
            <a:r>
              <a:rPr lang="es-ES" sz="1800" dirty="0"/>
              <a:t> </a:t>
            </a:r>
            <a:r>
              <a:rPr lang="es-ES" sz="1800" dirty="0" smtClean="0"/>
              <a:t>more </a:t>
            </a:r>
            <a:r>
              <a:rPr lang="es-ES" sz="1800" dirty="0" err="1" smtClean="0"/>
              <a:t>templates</a:t>
            </a:r>
            <a:r>
              <a:rPr lang="es-ES" sz="1800" dirty="0" smtClean="0"/>
              <a:t> </a:t>
            </a:r>
            <a:r>
              <a:rPr lang="es-ES" sz="1800" dirty="0" err="1"/>
              <a:t>to</a:t>
            </a:r>
            <a:r>
              <a:rPr lang="es-ES" sz="1800" dirty="0"/>
              <a:t> </a:t>
            </a:r>
            <a:r>
              <a:rPr lang="es-ES" sz="1800" dirty="0" err="1"/>
              <a:t>ensure</a:t>
            </a:r>
            <a:r>
              <a:rPr lang="es-ES" sz="1800" dirty="0"/>
              <a:t> </a:t>
            </a:r>
            <a:r>
              <a:rPr lang="es-ES" sz="1800" dirty="0" err="1"/>
              <a:t>phase</a:t>
            </a:r>
            <a:r>
              <a:rPr lang="es-ES" sz="1800" dirty="0"/>
              <a:t> </a:t>
            </a:r>
            <a:r>
              <a:rPr lang="es-ES" sz="1800" dirty="0" err="1"/>
              <a:t>coherence</a:t>
            </a:r>
            <a:r>
              <a:rPr lang="es-ES" sz="1800" dirty="0"/>
              <a:t>. </a:t>
            </a:r>
            <a:r>
              <a:rPr lang="es-ES" sz="1800" dirty="0" err="1"/>
              <a:t>Also</a:t>
            </a:r>
            <a:r>
              <a:rPr lang="es-ES" sz="1800" dirty="0"/>
              <a:t>, </a:t>
            </a:r>
            <a:r>
              <a:rPr lang="es-ES" sz="1800" dirty="0" err="1" smtClean="0"/>
              <a:t>computational</a:t>
            </a:r>
            <a:r>
              <a:rPr lang="es-ES" sz="1800" dirty="0"/>
              <a:t> </a:t>
            </a:r>
            <a:r>
              <a:rPr lang="es-ES" sz="1800" dirty="0" err="1" smtClean="0"/>
              <a:t>cost</a:t>
            </a:r>
            <a:r>
              <a:rPr lang="es-ES" sz="1800" dirty="0" smtClean="0"/>
              <a:t> </a:t>
            </a:r>
            <a:r>
              <a:rPr lang="es-ES" sz="1800" dirty="0"/>
              <a:t>(</a:t>
            </a:r>
            <a:r>
              <a:rPr lang="es-ES" sz="1800" dirty="0" err="1"/>
              <a:t>for</a:t>
            </a:r>
            <a:r>
              <a:rPr lang="es-ES" sz="1800" dirty="0"/>
              <a:t> </a:t>
            </a:r>
            <a:r>
              <a:rPr lang="es-ES" sz="1800" dirty="0" err="1"/>
              <a:t>all-sky</a:t>
            </a:r>
            <a:r>
              <a:rPr lang="es-ES" sz="1800" dirty="0"/>
              <a:t> </a:t>
            </a:r>
            <a:r>
              <a:rPr lang="es-ES" sz="1800" dirty="0" err="1"/>
              <a:t>searches</a:t>
            </a:r>
            <a:r>
              <a:rPr lang="es-ES" sz="1800" dirty="0"/>
              <a:t>) </a:t>
            </a:r>
            <a:r>
              <a:rPr lang="es-ES" sz="1800" dirty="0" err="1"/>
              <a:t>scales</a:t>
            </a:r>
            <a:r>
              <a:rPr lang="es-ES" sz="1800" dirty="0"/>
              <a:t> as  </a:t>
            </a:r>
            <a:r>
              <a:rPr lang="es-ES" sz="1800" dirty="0" smtClean="0"/>
              <a:t>T</a:t>
            </a:r>
            <a:r>
              <a:rPr lang="es-ES" sz="1800" b="1" baseline="-25000" dirty="0" smtClean="0"/>
              <a:t>coh</a:t>
            </a:r>
            <a:r>
              <a:rPr lang="es-ES" sz="1800" b="1" baseline="30000" dirty="0" smtClean="0"/>
              <a:t>3</a:t>
            </a:r>
            <a:r>
              <a:rPr lang="es-ES" sz="1800" dirty="0" smtClean="0"/>
              <a:t>- T</a:t>
            </a:r>
            <a:r>
              <a:rPr lang="es-ES" sz="1800" b="1" baseline="-25000" dirty="0" smtClean="0"/>
              <a:t>coh</a:t>
            </a:r>
            <a:r>
              <a:rPr lang="es-ES" sz="1800" b="1" baseline="30000" dirty="0" smtClean="0"/>
              <a:t>6</a:t>
            </a:r>
            <a:endParaRPr lang="es-ES" sz="1800" dirty="0"/>
          </a:p>
          <a:p>
            <a:pPr lvl="1"/>
            <a:r>
              <a:rPr lang="es-ES" sz="1800" dirty="0" err="1"/>
              <a:t>Best</a:t>
            </a:r>
            <a:r>
              <a:rPr lang="es-ES" sz="1800" dirty="0"/>
              <a:t> </a:t>
            </a:r>
            <a:r>
              <a:rPr lang="es-ES" sz="1800" dirty="0" err="1"/>
              <a:t>way</a:t>
            </a:r>
            <a:r>
              <a:rPr lang="es-ES" sz="1800" dirty="0"/>
              <a:t> </a:t>
            </a:r>
            <a:r>
              <a:rPr lang="es-ES" sz="1800" dirty="0" err="1"/>
              <a:t>to</a:t>
            </a:r>
            <a:r>
              <a:rPr lang="es-ES" sz="1800" dirty="0"/>
              <a:t> </a:t>
            </a:r>
            <a:r>
              <a:rPr lang="es-ES" sz="1800" dirty="0" err="1"/>
              <a:t>improve</a:t>
            </a:r>
            <a:r>
              <a:rPr lang="es-ES" sz="1800" dirty="0"/>
              <a:t> </a:t>
            </a:r>
            <a:r>
              <a:rPr lang="es-ES" sz="1800" dirty="0" err="1"/>
              <a:t>search</a:t>
            </a:r>
            <a:r>
              <a:rPr lang="es-ES" sz="1800" dirty="0"/>
              <a:t> </a:t>
            </a:r>
            <a:r>
              <a:rPr lang="es-ES" sz="1800" dirty="0" err="1"/>
              <a:t>sensitivity</a:t>
            </a:r>
            <a:r>
              <a:rPr lang="es-ES" sz="1800" dirty="0"/>
              <a:t> </a:t>
            </a:r>
            <a:r>
              <a:rPr lang="es-ES" sz="1800" dirty="0" err="1"/>
              <a:t>is</a:t>
            </a:r>
            <a:r>
              <a:rPr lang="es-ES" sz="1800" dirty="0"/>
              <a:t> </a:t>
            </a:r>
            <a:r>
              <a:rPr lang="es-ES" sz="1800" dirty="0" err="1"/>
              <a:t>to</a:t>
            </a:r>
            <a:r>
              <a:rPr lang="es-ES" sz="1800" dirty="0"/>
              <a:t> </a:t>
            </a:r>
            <a:r>
              <a:rPr lang="es-ES" sz="1800" dirty="0" err="1"/>
              <a:t>improve</a:t>
            </a:r>
            <a:r>
              <a:rPr lang="es-ES" sz="1800" dirty="0"/>
              <a:t> S</a:t>
            </a:r>
            <a:r>
              <a:rPr lang="es-ES" sz="1800" baseline="-25000" dirty="0"/>
              <a:t>n</a:t>
            </a:r>
            <a:r>
              <a:rPr lang="es-ES" sz="1800" b="1" dirty="0"/>
              <a:t>(</a:t>
            </a:r>
            <a:r>
              <a:rPr lang="es-ES" sz="1800" dirty="0"/>
              <a:t>f</a:t>
            </a:r>
            <a:r>
              <a:rPr lang="es-ES" sz="1800" b="1" dirty="0" smtClean="0"/>
              <a:t>)</a:t>
            </a:r>
          </a:p>
          <a:p>
            <a:pPr lvl="1"/>
            <a:endParaRPr lang="es-ES" sz="1800" b="1" dirty="0" smtClean="0"/>
          </a:p>
          <a:p>
            <a:pPr marL="0" indent="0">
              <a:buNone/>
            </a:pPr>
            <a:r>
              <a:rPr lang="es-ES" sz="2000" dirty="0" err="1"/>
              <a:t>For</a:t>
            </a:r>
            <a:r>
              <a:rPr lang="es-ES" sz="2000" dirty="0"/>
              <a:t> </a:t>
            </a:r>
            <a:r>
              <a:rPr lang="es-ES" sz="2000" dirty="0" err="1"/>
              <a:t>all-sky</a:t>
            </a:r>
            <a:r>
              <a:rPr lang="es-ES" sz="2000" dirty="0"/>
              <a:t> and </a:t>
            </a:r>
            <a:r>
              <a:rPr lang="es-ES" sz="2000" dirty="0" err="1"/>
              <a:t>directed</a:t>
            </a:r>
            <a:r>
              <a:rPr lang="es-ES" sz="2000" dirty="0"/>
              <a:t> </a:t>
            </a:r>
            <a:r>
              <a:rPr lang="es-ES" sz="2000" dirty="0" err="1"/>
              <a:t>searches</a:t>
            </a:r>
            <a:r>
              <a:rPr lang="es-ES" sz="2000" dirty="0"/>
              <a:t> </a:t>
            </a:r>
            <a:r>
              <a:rPr lang="es-ES" sz="2000" dirty="0" err="1"/>
              <a:t>any</a:t>
            </a:r>
            <a:r>
              <a:rPr lang="es-ES" sz="2000" dirty="0"/>
              <a:t> </a:t>
            </a:r>
            <a:r>
              <a:rPr lang="es-ES" sz="2000" dirty="0" err="1"/>
              <a:t>candidate</a:t>
            </a:r>
            <a:r>
              <a:rPr lang="es-ES" sz="2000" dirty="0"/>
              <a:t> </a:t>
            </a:r>
            <a:r>
              <a:rPr lang="es-ES" sz="2000" dirty="0" err="1"/>
              <a:t>detections</a:t>
            </a:r>
            <a:r>
              <a:rPr lang="es-ES" sz="2000" dirty="0"/>
              <a:t> can be </a:t>
            </a:r>
            <a:r>
              <a:rPr lang="es-ES" sz="2000" dirty="0" err="1"/>
              <a:t>followed</a:t>
            </a:r>
            <a:r>
              <a:rPr lang="es-ES" sz="2000" dirty="0"/>
              <a:t> up </a:t>
            </a:r>
            <a:r>
              <a:rPr lang="es-ES" sz="2000" dirty="0" err="1"/>
              <a:t>using</a:t>
            </a:r>
            <a:r>
              <a:rPr lang="es-ES" sz="2000" dirty="0"/>
              <a:t> </a:t>
            </a:r>
            <a:r>
              <a:rPr lang="es-ES" sz="2000" dirty="0" err="1"/>
              <a:t>fully</a:t>
            </a:r>
            <a:r>
              <a:rPr lang="es-ES" sz="2000" dirty="0"/>
              <a:t> </a:t>
            </a:r>
            <a:r>
              <a:rPr lang="es-ES" sz="2000" dirty="0" err="1"/>
              <a:t>coherent</a:t>
            </a:r>
            <a:r>
              <a:rPr lang="es-ES" sz="2000" dirty="0"/>
              <a:t> </a:t>
            </a:r>
            <a:r>
              <a:rPr lang="es-ES" sz="2000" dirty="0" err="1"/>
              <a:t>methods</a:t>
            </a:r>
            <a:r>
              <a:rPr lang="es-ES" sz="2000" dirty="0"/>
              <a:t> </a:t>
            </a:r>
            <a:r>
              <a:rPr lang="es-ES" sz="2000" dirty="0" err="1"/>
              <a:t>to</a:t>
            </a:r>
            <a:r>
              <a:rPr lang="es-ES" sz="2000" dirty="0"/>
              <a:t> </a:t>
            </a:r>
            <a:r>
              <a:rPr lang="es-ES" sz="2000" dirty="0" err="1"/>
              <a:t>regain</a:t>
            </a:r>
            <a:r>
              <a:rPr lang="es-ES" sz="2000" dirty="0"/>
              <a:t> </a:t>
            </a:r>
            <a:r>
              <a:rPr lang="es-ES" sz="2000" b="1" dirty="0"/>
              <a:t>T</a:t>
            </a:r>
            <a:r>
              <a:rPr lang="es-ES" sz="2000" b="1" baseline="30000" dirty="0"/>
              <a:t>1/2 </a:t>
            </a:r>
            <a:r>
              <a:rPr lang="es-ES" sz="2000" dirty="0" err="1"/>
              <a:t>sensitivity</a:t>
            </a:r>
            <a:r>
              <a:rPr lang="es-ES" sz="2000" dirty="0"/>
              <a:t> </a:t>
            </a:r>
            <a:r>
              <a:rPr lang="es-ES" sz="2000" dirty="0" err="1"/>
              <a:t>increase</a:t>
            </a:r>
            <a:endParaRPr lang="es-ES" sz="2000" dirty="0"/>
          </a:p>
          <a:p>
            <a:pPr marL="685800" lvl="1"/>
            <a:r>
              <a:rPr lang="es-ES" sz="1800" dirty="0" err="1" smtClean="0"/>
              <a:t>provide</a:t>
            </a:r>
            <a:r>
              <a:rPr lang="es-ES" sz="1800" dirty="0" smtClean="0"/>
              <a:t> </a:t>
            </a:r>
            <a:r>
              <a:rPr lang="es-ES" sz="1800" dirty="0" err="1"/>
              <a:t>better</a:t>
            </a:r>
            <a:r>
              <a:rPr lang="es-ES" sz="1800" dirty="0"/>
              <a:t> </a:t>
            </a:r>
            <a:r>
              <a:rPr lang="es-ES" sz="1800" dirty="0" err="1"/>
              <a:t>parameter</a:t>
            </a:r>
            <a:r>
              <a:rPr lang="es-ES" sz="1800" dirty="0"/>
              <a:t> </a:t>
            </a:r>
            <a:r>
              <a:rPr lang="es-ES" sz="1800" dirty="0" err="1"/>
              <a:t>estimation</a:t>
            </a:r>
            <a:r>
              <a:rPr lang="es-ES" sz="1800" dirty="0"/>
              <a:t> </a:t>
            </a:r>
            <a:r>
              <a:rPr lang="es-ES" sz="1800" dirty="0" err="1"/>
              <a:t>to</a:t>
            </a:r>
            <a:r>
              <a:rPr lang="es-ES" sz="1800" dirty="0"/>
              <a:t> </a:t>
            </a:r>
            <a:r>
              <a:rPr lang="es-ES" sz="1800" dirty="0" err="1"/>
              <a:t>constrain</a:t>
            </a:r>
            <a:r>
              <a:rPr lang="es-ES" sz="1800" dirty="0"/>
              <a:t> </a:t>
            </a:r>
            <a:r>
              <a:rPr lang="es-ES" sz="1800" dirty="0" err="1"/>
              <a:t>ellipticity</a:t>
            </a:r>
            <a:endParaRPr lang="es-ES" sz="1800" dirty="0"/>
          </a:p>
          <a:p>
            <a:pPr marL="685800" lvl="1"/>
            <a:r>
              <a:rPr lang="es-ES" sz="1800" dirty="0" smtClean="0"/>
              <a:t> </a:t>
            </a:r>
            <a:r>
              <a:rPr lang="es-ES" sz="1800" dirty="0" err="1"/>
              <a:t>for</a:t>
            </a:r>
            <a:r>
              <a:rPr lang="es-ES" sz="1800" dirty="0"/>
              <a:t> </a:t>
            </a:r>
            <a:r>
              <a:rPr lang="es-ES" sz="1800" dirty="0" err="1"/>
              <a:t>year</a:t>
            </a:r>
            <a:r>
              <a:rPr lang="es-ES" sz="1800" dirty="0"/>
              <a:t> </a:t>
            </a:r>
            <a:r>
              <a:rPr lang="es-ES" sz="1800" dirty="0" err="1"/>
              <a:t>long</a:t>
            </a:r>
            <a:r>
              <a:rPr lang="es-ES" sz="1800" dirty="0"/>
              <a:t> (</a:t>
            </a:r>
            <a:r>
              <a:rPr lang="es-ES" sz="1800" dirty="0" err="1"/>
              <a:t>or</a:t>
            </a:r>
            <a:r>
              <a:rPr lang="es-ES" sz="1800" dirty="0"/>
              <a:t> </a:t>
            </a:r>
            <a:r>
              <a:rPr lang="es-ES" sz="1800" dirty="0" err="1"/>
              <a:t>potentially</a:t>
            </a:r>
            <a:r>
              <a:rPr lang="es-ES" sz="1800" dirty="0"/>
              <a:t> </a:t>
            </a:r>
            <a:r>
              <a:rPr lang="es-ES" sz="1800" dirty="0" err="1"/>
              <a:t>less</a:t>
            </a:r>
            <a:r>
              <a:rPr lang="es-ES" sz="1800" dirty="0"/>
              <a:t>) </a:t>
            </a:r>
            <a:r>
              <a:rPr lang="es-ES" sz="1800" dirty="0" err="1"/>
              <a:t>integrations</a:t>
            </a:r>
            <a:r>
              <a:rPr lang="es-ES" sz="1800" dirty="0"/>
              <a:t> </a:t>
            </a:r>
            <a:r>
              <a:rPr lang="es-ES" sz="1800" dirty="0" err="1"/>
              <a:t>provides</a:t>
            </a:r>
            <a:r>
              <a:rPr lang="es-ES" sz="1800" dirty="0"/>
              <a:t> </a:t>
            </a:r>
            <a:r>
              <a:rPr lang="es-ES" sz="1800" dirty="0" err="1"/>
              <a:t>source</a:t>
            </a:r>
            <a:r>
              <a:rPr lang="es-ES" sz="1800" dirty="0"/>
              <a:t> </a:t>
            </a:r>
            <a:r>
              <a:rPr lang="es-ES" sz="1800" dirty="0" err="1"/>
              <a:t>sky</a:t>
            </a:r>
            <a:r>
              <a:rPr lang="es-ES" sz="1800" dirty="0"/>
              <a:t> position </a:t>
            </a:r>
            <a:r>
              <a:rPr lang="es-ES" sz="1800" dirty="0" err="1"/>
              <a:t>to</a:t>
            </a:r>
            <a:r>
              <a:rPr lang="es-ES" sz="1800" dirty="0"/>
              <a:t>  </a:t>
            </a:r>
            <a:r>
              <a:rPr lang="es-ES" sz="1800" dirty="0" err="1"/>
              <a:t>arcsec</a:t>
            </a:r>
            <a:r>
              <a:rPr lang="es-ES" sz="1800" dirty="0"/>
              <a:t> </a:t>
            </a:r>
            <a:r>
              <a:rPr lang="es-ES" sz="1800" dirty="0" err="1"/>
              <a:t>precision</a:t>
            </a:r>
            <a:r>
              <a:rPr lang="es-ES" sz="1800" dirty="0"/>
              <a:t>, </a:t>
            </a:r>
            <a:r>
              <a:rPr lang="es-ES" sz="1800" dirty="0" err="1"/>
              <a:t>which</a:t>
            </a:r>
            <a:r>
              <a:rPr lang="es-ES" sz="1800" dirty="0"/>
              <a:t> </a:t>
            </a:r>
            <a:r>
              <a:rPr lang="es-ES" sz="1800" dirty="0" err="1"/>
              <a:t>greatly</a:t>
            </a:r>
            <a:r>
              <a:rPr lang="es-ES" sz="1800" dirty="0"/>
              <a:t> </a:t>
            </a:r>
            <a:r>
              <a:rPr lang="es-ES" sz="1800" dirty="0" err="1"/>
              <a:t>aids</a:t>
            </a:r>
            <a:r>
              <a:rPr lang="es-ES" sz="1800" dirty="0"/>
              <a:t> EM </a:t>
            </a:r>
            <a:r>
              <a:rPr lang="es-ES" sz="1800" dirty="0" err="1"/>
              <a:t>follow</a:t>
            </a:r>
            <a:r>
              <a:rPr lang="es-ES" sz="1800" dirty="0"/>
              <a:t>-up</a:t>
            </a:r>
          </a:p>
          <a:p>
            <a:pPr lvl="1"/>
            <a:endParaRPr lang="es-ES" sz="2000" b="1" dirty="0" smtClean="0"/>
          </a:p>
        </p:txBody>
      </p:sp>
      <p:sp>
        <p:nvSpPr>
          <p:cNvPr id="4"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94</a:t>
            </a:fld>
            <a:endParaRPr lang="en-US" sz="1600" dirty="0">
              <a:latin typeface="+mn-lt"/>
            </a:endParaRPr>
          </a:p>
        </p:txBody>
      </p:sp>
      <p:pic>
        <p:nvPicPr>
          <p:cNvPr id="5" name="Imagen 4"/>
          <p:cNvPicPr>
            <a:picLocks noChangeAspect="1"/>
          </p:cNvPicPr>
          <p:nvPr/>
        </p:nvPicPr>
        <p:blipFill>
          <a:blip r:embed="rId2"/>
          <a:stretch>
            <a:fillRect/>
          </a:stretch>
        </p:blipFill>
        <p:spPr>
          <a:xfrm>
            <a:off x="4716016" y="908720"/>
            <a:ext cx="3035300" cy="1282700"/>
          </a:xfrm>
          <a:prstGeom prst="rect">
            <a:avLst/>
          </a:prstGeom>
        </p:spPr>
      </p:pic>
    </p:spTree>
    <p:extLst>
      <p:ext uri="{BB962C8B-B14F-4D97-AF65-F5344CB8AC3E}">
        <p14:creationId xmlns:p14="http://schemas.microsoft.com/office/powerpoint/2010/main" val="15340207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p:cNvSpPr/>
          <p:nvPr/>
        </p:nvSpPr>
        <p:spPr bwMode="auto">
          <a:xfrm>
            <a:off x="-252536" y="-99392"/>
            <a:ext cx="9577064" cy="6957392"/>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s-ES" sz="500" b="1" i="0" u="none" strike="noStrike" cap="none" normalizeH="0" baseline="0">
              <a:ln>
                <a:noFill/>
              </a:ln>
              <a:solidFill>
                <a:srgbClr val="333333"/>
              </a:solidFill>
              <a:effectLst/>
              <a:latin typeface="Times New Roman" charset="0"/>
              <a:ea typeface="ＭＳ Ｐゴシック" charset="0"/>
            </a:endParaRPr>
          </a:p>
        </p:txBody>
      </p:sp>
      <p:cxnSp>
        <p:nvCxnSpPr>
          <p:cNvPr id="6" name="Straight Arrow Connector 5"/>
          <p:cNvCxnSpPr/>
          <p:nvPr/>
        </p:nvCxnSpPr>
        <p:spPr>
          <a:xfrm flipV="1">
            <a:off x="699268" y="413799"/>
            <a:ext cx="28542" cy="59425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699268" y="6356350"/>
            <a:ext cx="76205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941869" y="741984"/>
            <a:ext cx="2112075" cy="1355547"/>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l">
              <a:buNone/>
            </a:pPr>
            <a:endParaRPr lang="en-US" sz="1800" b="0"/>
          </a:p>
        </p:txBody>
      </p:sp>
      <p:sp>
        <p:nvSpPr>
          <p:cNvPr id="12" name="TextBox 11"/>
          <p:cNvSpPr txBox="1"/>
          <p:nvPr/>
        </p:nvSpPr>
        <p:spPr>
          <a:xfrm>
            <a:off x="927595" y="1155783"/>
            <a:ext cx="2254783" cy="461665"/>
          </a:xfrm>
          <a:prstGeom prst="rect">
            <a:avLst/>
          </a:prstGeom>
          <a:noFill/>
        </p:spPr>
        <p:txBody>
          <a:bodyPr wrap="square" rtlCol="0">
            <a:spAutoFit/>
          </a:bodyPr>
          <a:lstStyle/>
          <a:p>
            <a:pPr>
              <a:buNone/>
            </a:pPr>
            <a:r>
              <a:rPr lang="en-US" sz="2400" b="0" dirty="0" smtClean="0">
                <a:solidFill>
                  <a:schemeClr val="bg1"/>
                </a:solidFill>
                <a:latin typeface="+mn-lt"/>
              </a:rPr>
              <a:t>Targeted search</a:t>
            </a:r>
            <a:endParaRPr lang="en-US" sz="2400" b="0" dirty="0">
              <a:solidFill>
                <a:schemeClr val="bg1"/>
              </a:solidFill>
              <a:latin typeface="+mn-lt"/>
            </a:endParaRPr>
          </a:p>
        </p:txBody>
      </p:sp>
      <p:sp>
        <p:nvSpPr>
          <p:cNvPr id="13" name="Rounded Rectangle 12"/>
          <p:cNvSpPr/>
          <p:nvPr/>
        </p:nvSpPr>
        <p:spPr>
          <a:xfrm>
            <a:off x="2535617" y="1669965"/>
            <a:ext cx="2112075" cy="1355547"/>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l">
              <a:buNone/>
            </a:pPr>
            <a:endParaRPr lang="en-US" sz="1800" b="0"/>
          </a:p>
        </p:txBody>
      </p:sp>
      <p:sp>
        <p:nvSpPr>
          <p:cNvPr id="15" name="TextBox 14"/>
          <p:cNvSpPr txBox="1"/>
          <p:nvPr/>
        </p:nvSpPr>
        <p:spPr>
          <a:xfrm>
            <a:off x="2478530" y="1898267"/>
            <a:ext cx="2254783" cy="830997"/>
          </a:xfrm>
          <a:prstGeom prst="rect">
            <a:avLst/>
          </a:prstGeom>
          <a:noFill/>
        </p:spPr>
        <p:txBody>
          <a:bodyPr wrap="square" rtlCol="0">
            <a:spAutoFit/>
          </a:bodyPr>
          <a:lstStyle/>
          <a:p>
            <a:pPr>
              <a:buNone/>
            </a:pPr>
            <a:r>
              <a:rPr lang="en-US" sz="2400" b="0" dirty="0" smtClean="0">
                <a:solidFill>
                  <a:schemeClr val="bg1"/>
                </a:solidFill>
                <a:latin typeface="+mn-lt"/>
              </a:rPr>
              <a:t>Narrow-band search</a:t>
            </a:r>
            <a:endParaRPr lang="en-US" sz="2400" b="0" dirty="0">
              <a:solidFill>
                <a:schemeClr val="bg1"/>
              </a:solidFill>
              <a:latin typeface="+mn-lt"/>
            </a:endParaRPr>
          </a:p>
        </p:txBody>
      </p:sp>
      <p:sp>
        <p:nvSpPr>
          <p:cNvPr id="14" name="Rounded Rectangle 13"/>
          <p:cNvSpPr/>
          <p:nvPr/>
        </p:nvSpPr>
        <p:spPr>
          <a:xfrm>
            <a:off x="4676232" y="2963879"/>
            <a:ext cx="2112075" cy="1355547"/>
          </a:xfrm>
          <a:prstGeom prst="roundRect">
            <a:avLst/>
          </a:prstGeom>
          <a:solidFill>
            <a:srgbClr val="F9FF49"/>
          </a:solidFill>
        </p:spPr>
        <p:style>
          <a:lnRef idx="1">
            <a:schemeClr val="accent1"/>
          </a:lnRef>
          <a:fillRef idx="3">
            <a:schemeClr val="accent1"/>
          </a:fillRef>
          <a:effectRef idx="2">
            <a:schemeClr val="accent1"/>
          </a:effectRef>
          <a:fontRef idx="minor">
            <a:schemeClr val="lt1"/>
          </a:fontRef>
        </p:style>
        <p:txBody>
          <a:bodyPr rtlCol="0" anchor="ctr"/>
          <a:lstStyle/>
          <a:p>
            <a:pPr algn="l">
              <a:buNone/>
            </a:pPr>
            <a:endParaRPr lang="en-US" sz="1800" b="0"/>
          </a:p>
        </p:txBody>
      </p:sp>
      <p:sp>
        <p:nvSpPr>
          <p:cNvPr id="16" name="TextBox 15"/>
          <p:cNvSpPr txBox="1"/>
          <p:nvPr/>
        </p:nvSpPr>
        <p:spPr>
          <a:xfrm>
            <a:off x="4619145" y="3249257"/>
            <a:ext cx="2254783" cy="886396"/>
          </a:xfrm>
          <a:prstGeom prst="rect">
            <a:avLst/>
          </a:prstGeom>
          <a:noFill/>
        </p:spPr>
        <p:txBody>
          <a:bodyPr wrap="square" rtlCol="0">
            <a:spAutoFit/>
          </a:bodyPr>
          <a:lstStyle/>
          <a:p>
            <a:pPr>
              <a:lnSpc>
                <a:spcPct val="70000"/>
              </a:lnSpc>
              <a:buNone/>
            </a:pPr>
            <a:r>
              <a:rPr lang="en-US" sz="2400" b="0" dirty="0" smtClean="0">
                <a:solidFill>
                  <a:srgbClr val="000090"/>
                </a:solidFill>
                <a:latin typeface="+mn-lt"/>
              </a:rPr>
              <a:t>Wide-band (‘directed’) search</a:t>
            </a:r>
            <a:endParaRPr lang="en-US" sz="2400" b="0" dirty="0">
              <a:solidFill>
                <a:srgbClr val="000090"/>
              </a:solidFill>
              <a:latin typeface="+mn-lt"/>
            </a:endParaRPr>
          </a:p>
        </p:txBody>
      </p:sp>
      <p:sp>
        <p:nvSpPr>
          <p:cNvPr id="17" name="Rounded Rectangle 16"/>
          <p:cNvSpPr/>
          <p:nvPr/>
        </p:nvSpPr>
        <p:spPr>
          <a:xfrm>
            <a:off x="6859665" y="4321164"/>
            <a:ext cx="2112075" cy="1355547"/>
          </a:xfrm>
          <a:prstGeom prst="roundRect">
            <a:avLst/>
          </a:prstGeom>
          <a:solidFill>
            <a:srgbClr val="36FFC8"/>
          </a:solidFill>
        </p:spPr>
        <p:style>
          <a:lnRef idx="1">
            <a:schemeClr val="accent1"/>
          </a:lnRef>
          <a:fillRef idx="3">
            <a:schemeClr val="accent1"/>
          </a:fillRef>
          <a:effectRef idx="2">
            <a:schemeClr val="accent1"/>
          </a:effectRef>
          <a:fontRef idx="minor">
            <a:schemeClr val="lt1"/>
          </a:fontRef>
        </p:style>
        <p:txBody>
          <a:bodyPr rtlCol="0" anchor="ctr"/>
          <a:lstStyle/>
          <a:p>
            <a:pPr algn="l">
              <a:buNone/>
            </a:pPr>
            <a:endParaRPr lang="en-US" sz="1800" b="0"/>
          </a:p>
        </p:txBody>
      </p:sp>
      <p:sp>
        <p:nvSpPr>
          <p:cNvPr id="18" name="TextBox 17"/>
          <p:cNvSpPr txBox="1"/>
          <p:nvPr/>
        </p:nvSpPr>
        <p:spPr>
          <a:xfrm>
            <a:off x="6802578" y="4720694"/>
            <a:ext cx="2254783" cy="461665"/>
          </a:xfrm>
          <a:prstGeom prst="rect">
            <a:avLst/>
          </a:prstGeom>
          <a:noFill/>
        </p:spPr>
        <p:txBody>
          <a:bodyPr wrap="square" rtlCol="0">
            <a:spAutoFit/>
          </a:bodyPr>
          <a:lstStyle/>
          <a:p>
            <a:pPr>
              <a:buNone/>
            </a:pPr>
            <a:r>
              <a:rPr lang="en-US" sz="2400" b="0" dirty="0" smtClean="0">
                <a:solidFill>
                  <a:srgbClr val="000090"/>
                </a:solidFill>
                <a:latin typeface="+mn-lt"/>
              </a:rPr>
              <a:t>Blind search</a:t>
            </a:r>
            <a:endParaRPr lang="en-US" sz="2400" b="0" dirty="0">
              <a:solidFill>
                <a:srgbClr val="000090"/>
              </a:solidFill>
              <a:latin typeface="+mn-lt"/>
            </a:endParaRPr>
          </a:p>
        </p:txBody>
      </p:sp>
      <p:sp>
        <p:nvSpPr>
          <p:cNvPr id="19" name="Rounded Rectangle 18"/>
          <p:cNvSpPr/>
          <p:nvPr/>
        </p:nvSpPr>
        <p:spPr>
          <a:xfrm>
            <a:off x="5071248" y="4915903"/>
            <a:ext cx="2112075" cy="1355547"/>
          </a:xfrm>
          <a:prstGeom prst="roundRect">
            <a:avLst/>
          </a:prstGeom>
          <a:solidFill>
            <a:srgbClr val="39C5FF"/>
          </a:solidFill>
        </p:spPr>
        <p:style>
          <a:lnRef idx="1">
            <a:schemeClr val="accent1"/>
          </a:lnRef>
          <a:fillRef idx="3">
            <a:schemeClr val="accent1"/>
          </a:fillRef>
          <a:effectRef idx="2">
            <a:schemeClr val="accent1"/>
          </a:effectRef>
          <a:fontRef idx="minor">
            <a:schemeClr val="lt1"/>
          </a:fontRef>
        </p:style>
        <p:txBody>
          <a:bodyPr rtlCol="0" anchor="ctr"/>
          <a:lstStyle/>
          <a:p>
            <a:pPr algn="l">
              <a:buNone/>
            </a:pPr>
            <a:endParaRPr lang="en-US" sz="1800" b="0"/>
          </a:p>
        </p:txBody>
      </p:sp>
      <p:sp>
        <p:nvSpPr>
          <p:cNvPr id="20" name="TextBox 19"/>
          <p:cNvSpPr txBox="1"/>
          <p:nvPr/>
        </p:nvSpPr>
        <p:spPr>
          <a:xfrm>
            <a:off x="5014161" y="5058591"/>
            <a:ext cx="2254783" cy="830997"/>
          </a:xfrm>
          <a:prstGeom prst="rect">
            <a:avLst/>
          </a:prstGeom>
          <a:noFill/>
        </p:spPr>
        <p:txBody>
          <a:bodyPr wrap="square" rtlCol="0">
            <a:spAutoFit/>
          </a:bodyPr>
          <a:lstStyle/>
          <a:p>
            <a:pPr>
              <a:buNone/>
            </a:pPr>
            <a:r>
              <a:rPr lang="en-US" sz="2400" b="0" dirty="0" smtClean="0">
                <a:solidFill>
                  <a:srgbClr val="000090"/>
                </a:solidFill>
                <a:latin typeface="+mn-lt"/>
              </a:rPr>
              <a:t>Binary systems (e.g. </a:t>
            </a:r>
            <a:r>
              <a:rPr lang="en-US" sz="2400" b="0" dirty="0" err="1" smtClean="0">
                <a:solidFill>
                  <a:srgbClr val="000090"/>
                </a:solidFill>
                <a:latin typeface="+mn-lt"/>
              </a:rPr>
              <a:t>Sco</a:t>
            </a:r>
            <a:r>
              <a:rPr lang="en-US" sz="2400" b="0" dirty="0" smtClean="0">
                <a:solidFill>
                  <a:srgbClr val="000090"/>
                </a:solidFill>
                <a:latin typeface="+mn-lt"/>
              </a:rPr>
              <a:t> X-1)</a:t>
            </a:r>
            <a:endParaRPr lang="en-US" sz="2400" b="0" dirty="0">
              <a:solidFill>
                <a:srgbClr val="000090"/>
              </a:solidFill>
              <a:latin typeface="+mn-lt"/>
            </a:endParaRPr>
          </a:p>
        </p:txBody>
      </p:sp>
      <p:sp>
        <p:nvSpPr>
          <p:cNvPr id="4" name="Oval 3"/>
          <p:cNvSpPr/>
          <p:nvPr/>
        </p:nvSpPr>
        <p:spPr>
          <a:xfrm>
            <a:off x="699268" y="413799"/>
            <a:ext cx="4623077" cy="2987799"/>
          </a:xfrm>
          <a:prstGeom prst="ellipse">
            <a:avLst/>
          </a:prstGeom>
          <a:noFill/>
          <a:ln>
            <a:solidFill>
              <a:srgbClr val="39C5FF"/>
            </a:solidFill>
          </a:ln>
        </p:spPr>
        <p:style>
          <a:lnRef idx="1">
            <a:schemeClr val="accent1"/>
          </a:lnRef>
          <a:fillRef idx="3">
            <a:schemeClr val="accent1"/>
          </a:fillRef>
          <a:effectRef idx="2">
            <a:schemeClr val="accent1"/>
          </a:effectRef>
          <a:fontRef idx="minor">
            <a:schemeClr val="lt1"/>
          </a:fontRef>
        </p:style>
        <p:txBody>
          <a:bodyPr rtlCol="0" anchor="ctr"/>
          <a:lstStyle/>
          <a:p>
            <a:pPr algn="l">
              <a:buNone/>
            </a:pPr>
            <a:endParaRPr lang="en-US" sz="1800" b="0"/>
          </a:p>
        </p:txBody>
      </p:sp>
      <p:cxnSp>
        <p:nvCxnSpPr>
          <p:cNvPr id="24" name="Straight Arrow Connector 23"/>
          <p:cNvCxnSpPr/>
          <p:nvPr/>
        </p:nvCxnSpPr>
        <p:spPr>
          <a:xfrm flipV="1">
            <a:off x="5322345" y="1519723"/>
            <a:ext cx="246007" cy="3004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568352" y="828967"/>
            <a:ext cx="3489009" cy="1034129"/>
          </a:xfrm>
          <a:prstGeom prst="rect">
            <a:avLst/>
          </a:prstGeom>
          <a:noFill/>
        </p:spPr>
        <p:txBody>
          <a:bodyPr wrap="square" rtlCol="0">
            <a:spAutoFit/>
          </a:bodyPr>
          <a:lstStyle/>
          <a:p>
            <a:pPr algn="l">
              <a:buNone/>
            </a:pPr>
            <a:r>
              <a:rPr lang="en-US" sz="1800" b="0" dirty="0" err="1" smtClean="0">
                <a:solidFill>
                  <a:srgbClr val="000090"/>
                </a:solidFill>
                <a:latin typeface="+mn-lt"/>
              </a:rPr>
              <a:t>ApJ</a:t>
            </a:r>
            <a:r>
              <a:rPr lang="en-US" sz="1800" b="0" dirty="0" smtClean="0">
                <a:solidFill>
                  <a:srgbClr val="000090"/>
                </a:solidFill>
                <a:latin typeface="+mn-lt"/>
              </a:rPr>
              <a:t> 785, 119, 2014</a:t>
            </a:r>
          </a:p>
          <a:p>
            <a:pPr algn="l">
              <a:buNone/>
            </a:pPr>
            <a:r>
              <a:rPr lang="en-US" sz="1800" b="0" dirty="0" smtClean="0">
                <a:solidFill>
                  <a:srgbClr val="000090"/>
                </a:solidFill>
                <a:latin typeface="+mn-lt"/>
              </a:rPr>
              <a:t>PRD 91, 022004. 2015</a:t>
            </a:r>
          </a:p>
          <a:p>
            <a:pPr algn="l">
              <a:buNone/>
            </a:pPr>
            <a:r>
              <a:rPr lang="en-US" sz="1800" b="0" dirty="0" err="1" smtClean="0">
                <a:solidFill>
                  <a:srgbClr val="000090"/>
                </a:solidFill>
                <a:latin typeface="+mn-lt"/>
              </a:rPr>
              <a:t>ApJ</a:t>
            </a:r>
            <a:r>
              <a:rPr lang="en-US" sz="1800" b="0" dirty="0" smtClean="0">
                <a:solidFill>
                  <a:srgbClr val="000090"/>
                </a:solidFill>
                <a:latin typeface="+mn-lt"/>
              </a:rPr>
              <a:t> 839, 12, 2017</a:t>
            </a:r>
            <a:endParaRPr lang="en-US" sz="1800" b="0" dirty="0">
              <a:solidFill>
                <a:srgbClr val="000090"/>
              </a:solidFill>
              <a:latin typeface="+mn-lt"/>
            </a:endParaRPr>
          </a:p>
        </p:txBody>
      </p:sp>
      <p:cxnSp>
        <p:nvCxnSpPr>
          <p:cNvPr id="28" name="Straight Arrow Connector 27"/>
          <p:cNvCxnSpPr>
            <a:stCxn id="16" idx="1"/>
          </p:cNvCxnSpPr>
          <p:nvPr/>
        </p:nvCxnSpPr>
        <p:spPr>
          <a:xfrm flipH="1">
            <a:off x="3577835" y="3692455"/>
            <a:ext cx="1041310" cy="1954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068703" y="3887878"/>
            <a:ext cx="3897141" cy="1034129"/>
          </a:xfrm>
          <a:prstGeom prst="rect">
            <a:avLst/>
          </a:prstGeom>
          <a:noFill/>
        </p:spPr>
        <p:txBody>
          <a:bodyPr wrap="square" rtlCol="0">
            <a:spAutoFit/>
          </a:bodyPr>
          <a:lstStyle/>
          <a:p>
            <a:pPr algn="l">
              <a:buNone/>
            </a:pPr>
            <a:r>
              <a:rPr lang="en-US" sz="1800" b="0" dirty="0" err="1" smtClean="0">
                <a:solidFill>
                  <a:srgbClr val="000090"/>
                </a:solidFill>
                <a:latin typeface="+mn-lt"/>
              </a:rPr>
              <a:t>ApJ</a:t>
            </a:r>
            <a:r>
              <a:rPr lang="en-US" sz="1800" b="0" dirty="0" smtClean="0">
                <a:solidFill>
                  <a:srgbClr val="000090"/>
                </a:solidFill>
                <a:latin typeface="+mn-lt"/>
              </a:rPr>
              <a:t> 813, 39, 2015 (9 SN remnants)</a:t>
            </a:r>
          </a:p>
          <a:p>
            <a:pPr algn="l">
              <a:buNone/>
            </a:pPr>
            <a:r>
              <a:rPr lang="en-US" sz="1800" b="0" dirty="0" smtClean="0">
                <a:solidFill>
                  <a:srgbClr val="000090"/>
                </a:solidFill>
                <a:latin typeface="+mn-lt"/>
              </a:rPr>
              <a:t>PRD 95, 082005, 2017 (NGC 6544)</a:t>
            </a:r>
            <a:endParaRPr lang="en-US" sz="1800" b="0" dirty="0">
              <a:solidFill>
                <a:srgbClr val="000090"/>
              </a:solidFill>
              <a:latin typeface="+mn-lt"/>
            </a:endParaRPr>
          </a:p>
          <a:p>
            <a:pPr algn="l">
              <a:buNone/>
            </a:pPr>
            <a:endParaRPr lang="en-US" sz="1800" b="0" dirty="0">
              <a:latin typeface="+mn-lt"/>
            </a:endParaRPr>
          </a:p>
        </p:txBody>
      </p:sp>
      <p:cxnSp>
        <p:nvCxnSpPr>
          <p:cNvPr id="30" name="Straight Arrow Connector 29"/>
          <p:cNvCxnSpPr/>
          <p:nvPr/>
        </p:nvCxnSpPr>
        <p:spPr>
          <a:xfrm flipH="1">
            <a:off x="3763696" y="5578999"/>
            <a:ext cx="1202148" cy="977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7868138" y="3692455"/>
            <a:ext cx="1" cy="5361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6833554" y="2108222"/>
            <a:ext cx="2469056" cy="2363724"/>
          </a:xfrm>
          <a:prstGeom prst="rect">
            <a:avLst/>
          </a:prstGeom>
          <a:noFill/>
        </p:spPr>
        <p:txBody>
          <a:bodyPr wrap="square" rtlCol="0">
            <a:spAutoFit/>
          </a:bodyPr>
          <a:lstStyle/>
          <a:p>
            <a:pPr algn="l">
              <a:buNone/>
            </a:pPr>
            <a:r>
              <a:rPr lang="en-US" sz="1800" b="0" dirty="0" smtClean="0">
                <a:solidFill>
                  <a:srgbClr val="000090"/>
                </a:solidFill>
                <a:latin typeface="+mn-lt"/>
              </a:rPr>
              <a:t>CQG 31, 085014, 2014</a:t>
            </a:r>
          </a:p>
          <a:p>
            <a:pPr algn="l">
              <a:buNone/>
            </a:pPr>
            <a:r>
              <a:rPr lang="en-US" sz="1800" b="0" dirty="0" smtClean="0">
                <a:solidFill>
                  <a:srgbClr val="000090"/>
                </a:solidFill>
                <a:latin typeface="+mn-lt"/>
              </a:rPr>
              <a:t>CQG 31, 165014, 2014</a:t>
            </a:r>
          </a:p>
          <a:p>
            <a:pPr algn="l">
              <a:buNone/>
            </a:pPr>
            <a:r>
              <a:rPr lang="en-US" sz="1800" b="0" dirty="0">
                <a:solidFill>
                  <a:srgbClr val="000090"/>
                </a:solidFill>
                <a:latin typeface="+mn-lt"/>
              </a:rPr>
              <a:t>PRD </a:t>
            </a:r>
            <a:r>
              <a:rPr lang="en-US" sz="1800" b="0" dirty="0" smtClean="0">
                <a:solidFill>
                  <a:srgbClr val="000090"/>
                </a:solidFill>
                <a:latin typeface="+mn-lt"/>
              </a:rPr>
              <a:t>93, 042007, 2016</a:t>
            </a:r>
          </a:p>
          <a:p>
            <a:pPr algn="l">
              <a:buNone/>
            </a:pPr>
            <a:r>
              <a:rPr lang="en-US" sz="1800" b="0" dirty="0" smtClean="0">
                <a:solidFill>
                  <a:srgbClr val="000090"/>
                </a:solidFill>
                <a:latin typeface="+mn-lt"/>
              </a:rPr>
              <a:t>PRD 94, 042002, 2016</a:t>
            </a:r>
          </a:p>
          <a:p>
            <a:pPr algn="l">
              <a:buNone/>
            </a:pPr>
            <a:r>
              <a:rPr lang="en-US" sz="1800" b="0" dirty="0" smtClean="0">
                <a:solidFill>
                  <a:srgbClr val="000090"/>
                </a:solidFill>
                <a:latin typeface="+mn-lt"/>
              </a:rPr>
              <a:t>PRD 94, 122006, 2016</a:t>
            </a:r>
            <a:endParaRPr lang="en-US" sz="1800" b="0" dirty="0">
              <a:solidFill>
                <a:srgbClr val="000090"/>
              </a:solidFill>
              <a:latin typeface="+mn-lt"/>
            </a:endParaRPr>
          </a:p>
          <a:p>
            <a:pPr algn="l">
              <a:buNone/>
            </a:pPr>
            <a:endParaRPr lang="en-US" sz="1800" b="0" dirty="0">
              <a:solidFill>
                <a:srgbClr val="000090"/>
              </a:solidFill>
              <a:latin typeface="+mn-lt"/>
            </a:endParaRPr>
          </a:p>
          <a:p>
            <a:pPr algn="l">
              <a:buNone/>
            </a:pPr>
            <a:endParaRPr lang="en-US" sz="1800" b="0" dirty="0">
              <a:solidFill>
                <a:srgbClr val="000090"/>
              </a:solidFill>
              <a:latin typeface="+mn-lt"/>
            </a:endParaRPr>
          </a:p>
        </p:txBody>
      </p:sp>
      <p:sp>
        <p:nvSpPr>
          <p:cNvPr id="27" name="TextBox 26"/>
          <p:cNvSpPr txBox="1"/>
          <p:nvPr/>
        </p:nvSpPr>
        <p:spPr>
          <a:xfrm>
            <a:off x="1532470" y="5348120"/>
            <a:ext cx="2480731" cy="1034129"/>
          </a:xfrm>
          <a:prstGeom prst="rect">
            <a:avLst/>
          </a:prstGeom>
          <a:noFill/>
        </p:spPr>
        <p:txBody>
          <a:bodyPr wrap="square" rtlCol="0">
            <a:spAutoFit/>
          </a:bodyPr>
          <a:lstStyle/>
          <a:p>
            <a:pPr algn="l">
              <a:buNone/>
            </a:pPr>
            <a:r>
              <a:rPr lang="en-US" sz="1800" b="0" dirty="0" err="1" smtClean="0">
                <a:solidFill>
                  <a:srgbClr val="000090"/>
                </a:solidFill>
                <a:latin typeface="+mn-lt"/>
              </a:rPr>
              <a:t>Arxiv</a:t>
            </a:r>
            <a:r>
              <a:rPr lang="en-US" sz="1800" b="0" dirty="0" smtClean="0">
                <a:solidFill>
                  <a:srgbClr val="000090"/>
                </a:solidFill>
                <a:latin typeface="+mn-lt"/>
              </a:rPr>
              <a:t>: </a:t>
            </a:r>
            <a:r>
              <a:rPr lang="hr-HR" sz="1800" b="0" dirty="0" smtClean="0">
                <a:solidFill>
                  <a:srgbClr val="000090"/>
                </a:solidFill>
                <a:latin typeface="+mn-lt"/>
              </a:rPr>
              <a:t>1706.03119</a:t>
            </a:r>
          </a:p>
          <a:p>
            <a:pPr algn="l">
              <a:buNone/>
            </a:pPr>
            <a:r>
              <a:rPr lang="hr-HR" sz="1800" b="0" dirty="0" smtClean="0">
                <a:solidFill>
                  <a:srgbClr val="000090"/>
                </a:solidFill>
                <a:latin typeface="+mn-lt"/>
              </a:rPr>
              <a:t>PRD 95, 122003, 2017</a:t>
            </a:r>
          </a:p>
          <a:p>
            <a:pPr algn="l">
              <a:buNone/>
            </a:pPr>
            <a:r>
              <a:rPr lang="hr-HR" sz="1800" b="0" dirty="0" smtClean="0">
                <a:solidFill>
                  <a:srgbClr val="000090"/>
                </a:solidFill>
                <a:latin typeface="+mn-lt"/>
              </a:rPr>
              <a:t>PRL 118, 121102, 2017</a:t>
            </a:r>
            <a:endParaRPr lang="en-US" sz="1800" b="0" dirty="0">
              <a:solidFill>
                <a:srgbClr val="000090"/>
              </a:solidFill>
              <a:latin typeface="+mn-lt"/>
            </a:endParaRPr>
          </a:p>
        </p:txBody>
      </p:sp>
      <p:sp>
        <p:nvSpPr>
          <p:cNvPr id="3" name="TextBox 2"/>
          <p:cNvSpPr txBox="1"/>
          <p:nvPr/>
        </p:nvSpPr>
        <p:spPr>
          <a:xfrm>
            <a:off x="755576" y="35912"/>
            <a:ext cx="8208912" cy="584776"/>
          </a:xfrm>
          <a:prstGeom prst="rect">
            <a:avLst/>
          </a:prstGeom>
          <a:noFill/>
        </p:spPr>
        <p:txBody>
          <a:bodyPr wrap="square" rtlCol="0">
            <a:spAutoFit/>
          </a:bodyPr>
          <a:lstStyle/>
          <a:p>
            <a:pPr>
              <a:buNone/>
            </a:pPr>
            <a:r>
              <a:rPr lang="en-US" sz="3200" b="0" dirty="0" smtClean="0">
                <a:solidFill>
                  <a:srgbClr val="000090"/>
                </a:solidFill>
                <a:latin typeface="+mn-lt"/>
              </a:rPr>
              <a:t>References to recent observational papers</a:t>
            </a:r>
            <a:endParaRPr lang="en-US" sz="3200" b="0" dirty="0">
              <a:solidFill>
                <a:srgbClr val="000090"/>
              </a:solidFill>
              <a:latin typeface="+mn-lt"/>
            </a:endParaRPr>
          </a:p>
        </p:txBody>
      </p:sp>
      <p:sp>
        <p:nvSpPr>
          <p:cNvPr id="31"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95</a:t>
            </a:fld>
            <a:endParaRPr lang="en-US" sz="1600" dirty="0">
              <a:latin typeface="+mn-lt"/>
            </a:endParaRPr>
          </a:p>
        </p:txBody>
      </p:sp>
    </p:spTree>
    <p:extLst>
      <p:ext uri="{BB962C8B-B14F-4D97-AF65-F5344CB8AC3E}">
        <p14:creationId xmlns:p14="http://schemas.microsoft.com/office/powerpoint/2010/main" val="31607483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3528" y="1340768"/>
            <a:ext cx="6984776" cy="5112568"/>
          </a:xfrm>
        </p:spPr>
        <p:txBody>
          <a:bodyPr/>
          <a:lstStyle/>
          <a:p>
            <a:pPr marL="0" indent="0">
              <a:buNone/>
            </a:pPr>
            <a:r>
              <a:rPr lang="es-ES" sz="2000" dirty="0" err="1" smtClean="0">
                <a:solidFill>
                  <a:schemeClr val="accent2"/>
                </a:solidFill>
              </a:rPr>
              <a:t>Sensitivity</a:t>
            </a:r>
            <a:r>
              <a:rPr lang="es-ES" sz="2000" dirty="0" smtClean="0">
                <a:solidFill>
                  <a:schemeClr val="accent2"/>
                </a:solidFill>
              </a:rPr>
              <a:t> </a:t>
            </a:r>
            <a:r>
              <a:rPr lang="es-ES" sz="2000" dirty="0">
                <a:solidFill>
                  <a:schemeClr val="accent2"/>
                </a:solidFill>
              </a:rPr>
              <a:t>can be </a:t>
            </a:r>
            <a:r>
              <a:rPr lang="es-ES" sz="2000" dirty="0" err="1">
                <a:solidFill>
                  <a:schemeClr val="accent2"/>
                </a:solidFill>
              </a:rPr>
              <a:t>improved</a:t>
            </a:r>
            <a:r>
              <a:rPr lang="es-ES" sz="2000" dirty="0">
                <a:solidFill>
                  <a:schemeClr val="accent2"/>
                </a:solidFill>
              </a:rPr>
              <a:t> </a:t>
            </a:r>
            <a:r>
              <a:rPr lang="es-ES" sz="2000" dirty="0" err="1">
                <a:solidFill>
                  <a:schemeClr val="accent2"/>
                </a:solidFill>
              </a:rPr>
              <a:t>by</a:t>
            </a:r>
            <a:r>
              <a:rPr lang="es-ES" sz="2000" dirty="0">
                <a:solidFill>
                  <a:schemeClr val="accent2"/>
                </a:solidFill>
              </a:rPr>
              <a:t> </a:t>
            </a:r>
            <a:r>
              <a:rPr lang="es-ES" sz="2000" dirty="0" err="1">
                <a:solidFill>
                  <a:schemeClr val="accent2"/>
                </a:solidFill>
              </a:rPr>
              <a:t>narrowing</a:t>
            </a:r>
            <a:r>
              <a:rPr lang="es-ES" sz="2000" dirty="0">
                <a:solidFill>
                  <a:schemeClr val="accent2"/>
                </a:solidFill>
              </a:rPr>
              <a:t> </a:t>
            </a:r>
            <a:r>
              <a:rPr lang="es-ES" sz="2000" dirty="0" err="1">
                <a:solidFill>
                  <a:schemeClr val="accent2"/>
                </a:solidFill>
              </a:rPr>
              <a:t>the</a:t>
            </a:r>
            <a:r>
              <a:rPr lang="es-ES" sz="2000" dirty="0">
                <a:solidFill>
                  <a:schemeClr val="accent2"/>
                </a:solidFill>
              </a:rPr>
              <a:t> </a:t>
            </a:r>
            <a:r>
              <a:rPr lang="es-ES" sz="2000" dirty="0" err="1">
                <a:solidFill>
                  <a:schemeClr val="accent2"/>
                </a:solidFill>
              </a:rPr>
              <a:t>parameter</a:t>
            </a:r>
            <a:r>
              <a:rPr lang="es-ES" sz="2000" dirty="0">
                <a:solidFill>
                  <a:schemeClr val="accent2"/>
                </a:solidFill>
              </a:rPr>
              <a:t> </a:t>
            </a:r>
            <a:r>
              <a:rPr lang="es-ES" sz="2000" dirty="0" err="1" smtClean="0">
                <a:solidFill>
                  <a:schemeClr val="accent2"/>
                </a:solidFill>
              </a:rPr>
              <a:t>space</a:t>
            </a:r>
            <a:r>
              <a:rPr lang="es-ES" sz="2000" dirty="0">
                <a:solidFill>
                  <a:schemeClr val="accent2"/>
                </a:solidFill>
              </a:rPr>
              <a:t> </a:t>
            </a:r>
            <a:r>
              <a:rPr lang="es-ES" sz="2000" dirty="0" smtClean="0">
                <a:solidFill>
                  <a:schemeClr val="accent2"/>
                </a:solidFill>
              </a:rPr>
              <a:t>(</a:t>
            </a:r>
            <a:r>
              <a:rPr lang="es-ES" sz="2000" dirty="0" err="1">
                <a:solidFill>
                  <a:schemeClr val="accent2"/>
                </a:solidFill>
              </a:rPr>
              <a:t>fewer</a:t>
            </a:r>
            <a:r>
              <a:rPr lang="es-ES" sz="2000" dirty="0">
                <a:solidFill>
                  <a:schemeClr val="accent2"/>
                </a:solidFill>
              </a:rPr>
              <a:t> </a:t>
            </a:r>
            <a:r>
              <a:rPr lang="es-ES" sz="2000" dirty="0" err="1">
                <a:solidFill>
                  <a:schemeClr val="accent2"/>
                </a:solidFill>
              </a:rPr>
              <a:t>templates</a:t>
            </a:r>
            <a:r>
              <a:rPr lang="es-ES" sz="2000" dirty="0">
                <a:solidFill>
                  <a:schemeClr val="accent2"/>
                </a:solidFill>
              </a:rPr>
              <a:t>), so input </a:t>
            </a:r>
            <a:r>
              <a:rPr lang="es-ES" sz="2000" dirty="0" err="1">
                <a:solidFill>
                  <a:schemeClr val="accent2"/>
                </a:solidFill>
              </a:rPr>
              <a:t>from</a:t>
            </a:r>
            <a:r>
              <a:rPr lang="es-ES" sz="2000" dirty="0">
                <a:solidFill>
                  <a:schemeClr val="accent2"/>
                </a:solidFill>
              </a:rPr>
              <a:t> EM </a:t>
            </a:r>
            <a:r>
              <a:rPr lang="es-ES" sz="2000" dirty="0" err="1">
                <a:solidFill>
                  <a:schemeClr val="accent2"/>
                </a:solidFill>
              </a:rPr>
              <a:t>observations</a:t>
            </a:r>
            <a:r>
              <a:rPr lang="es-ES" sz="2000" dirty="0">
                <a:solidFill>
                  <a:schemeClr val="accent2"/>
                </a:solidFill>
              </a:rPr>
              <a:t> are vital</a:t>
            </a:r>
            <a:r>
              <a:rPr lang="es-ES" sz="2000" dirty="0" smtClean="0">
                <a:solidFill>
                  <a:schemeClr val="accent2"/>
                </a:solidFill>
              </a:rPr>
              <a:t>:</a:t>
            </a:r>
            <a:endParaRPr lang="es-ES" sz="2000" dirty="0"/>
          </a:p>
          <a:p>
            <a:pPr marL="685800" lvl="1"/>
            <a:r>
              <a:rPr lang="es-ES" sz="1800" dirty="0" err="1" smtClean="0"/>
              <a:t>targeted</a:t>
            </a:r>
            <a:r>
              <a:rPr lang="es-ES" sz="1800" dirty="0" smtClean="0"/>
              <a:t> </a:t>
            </a:r>
            <a:r>
              <a:rPr lang="es-ES" sz="1800" dirty="0" err="1"/>
              <a:t>searches</a:t>
            </a:r>
            <a:r>
              <a:rPr lang="es-ES" sz="1800" dirty="0"/>
              <a:t> </a:t>
            </a:r>
            <a:r>
              <a:rPr lang="es-ES" sz="1800" dirty="0" err="1"/>
              <a:t>rely</a:t>
            </a:r>
            <a:r>
              <a:rPr lang="es-ES" sz="1800" dirty="0"/>
              <a:t> </a:t>
            </a:r>
            <a:r>
              <a:rPr lang="es-ES" sz="1800" dirty="0" err="1"/>
              <a:t>on</a:t>
            </a:r>
            <a:r>
              <a:rPr lang="es-ES" sz="1800" dirty="0"/>
              <a:t> EM </a:t>
            </a:r>
            <a:r>
              <a:rPr lang="es-ES" sz="1800" dirty="0" err="1"/>
              <a:t>information</a:t>
            </a:r>
            <a:r>
              <a:rPr lang="es-ES" sz="1800" dirty="0"/>
              <a:t> </a:t>
            </a:r>
            <a:r>
              <a:rPr lang="es-ES" sz="1800" dirty="0" err="1" smtClean="0"/>
              <a:t>to</a:t>
            </a:r>
            <a:r>
              <a:rPr lang="es-ES" sz="1800" dirty="0"/>
              <a:t> </a:t>
            </a:r>
            <a:r>
              <a:rPr lang="es-ES" sz="1800" dirty="0" err="1" smtClean="0"/>
              <a:t>provide</a:t>
            </a:r>
            <a:r>
              <a:rPr lang="es-ES" sz="1800" dirty="0" smtClean="0"/>
              <a:t> </a:t>
            </a:r>
            <a:r>
              <a:rPr lang="es-ES" sz="1800" dirty="0" err="1" smtClean="0"/>
              <a:t>phase</a:t>
            </a:r>
            <a:r>
              <a:rPr lang="es-ES" sz="1800" dirty="0"/>
              <a:t> </a:t>
            </a:r>
            <a:r>
              <a:rPr lang="es-ES" sz="1800" dirty="0" err="1" smtClean="0"/>
              <a:t>evolution</a:t>
            </a:r>
            <a:r>
              <a:rPr lang="es-ES" sz="1800" dirty="0" smtClean="0"/>
              <a:t> </a:t>
            </a:r>
            <a:r>
              <a:rPr lang="es-ES" sz="1800" dirty="0" err="1"/>
              <a:t>templates</a:t>
            </a:r>
            <a:r>
              <a:rPr lang="es-ES" sz="1800" dirty="0"/>
              <a:t>, so </a:t>
            </a:r>
            <a:r>
              <a:rPr lang="es-ES" sz="1800" dirty="0" err="1"/>
              <a:t>need</a:t>
            </a:r>
            <a:r>
              <a:rPr lang="es-ES" sz="1800" dirty="0"/>
              <a:t> </a:t>
            </a:r>
            <a:r>
              <a:rPr lang="es-ES" sz="1800" dirty="0" err="1"/>
              <a:t>to</a:t>
            </a:r>
            <a:r>
              <a:rPr lang="es-ES" sz="1800" dirty="0"/>
              <a:t> </a:t>
            </a:r>
            <a:r>
              <a:rPr lang="es-ES" sz="1800" dirty="0" err="1"/>
              <a:t>make</a:t>
            </a:r>
            <a:r>
              <a:rPr lang="es-ES" sz="1800" dirty="0"/>
              <a:t> </a:t>
            </a:r>
            <a:r>
              <a:rPr lang="es-ES" sz="1800" dirty="0" err="1"/>
              <a:t>sure</a:t>
            </a:r>
            <a:r>
              <a:rPr lang="es-ES" sz="1800" dirty="0"/>
              <a:t> </a:t>
            </a:r>
            <a:r>
              <a:rPr lang="es-ES" sz="1800" dirty="0" err="1"/>
              <a:t>we</a:t>
            </a:r>
            <a:r>
              <a:rPr lang="es-ES" sz="1800" dirty="0"/>
              <a:t> </a:t>
            </a:r>
            <a:r>
              <a:rPr lang="es-ES" sz="1800" dirty="0" err="1"/>
              <a:t>have</a:t>
            </a:r>
            <a:r>
              <a:rPr lang="es-ES" sz="1800" dirty="0"/>
              <a:t> </a:t>
            </a:r>
            <a:r>
              <a:rPr lang="es-ES" sz="1800" dirty="0" err="1" smtClean="0"/>
              <a:t>access</a:t>
            </a:r>
            <a:r>
              <a:rPr lang="es-ES" sz="1800" dirty="0"/>
              <a:t> </a:t>
            </a:r>
            <a:r>
              <a:rPr lang="es-ES" sz="1800" dirty="0" err="1" smtClean="0"/>
              <a:t>to</a:t>
            </a:r>
            <a:r>
              <a:rPr lang="es-ES" sz="1800" dirty="0" smtClean="0"/>
              <a:t> </a:t>
            </a:r>
            <a:r>
              <a:rPr lang="es-ES" sz="1800" dirty="0" err="1"/>
              <a:t>latest</a:t>
            </a:r>
            <a:r>
              <a:rPr lang="es-ES" sz="1800" dirty="0"/>
              <a:t> radio, X-</a:t>
            </a:r>
            <a:r>
              <a:rPr lang="es-ES" sz="1800" dirty="0" err="1"/>
              <a:t>ray</a:t>
            </a:r>
            <a:r>
              <a:rPr lang="es-ES" sz="1800" dirty="0"/>
              <a:t>, </a:t>
            </a:r>
            <a:r>
              <a:rPr lang="es-ES" sz="1800" dirty="0" smtClean="0">
                <a:latin typeface="Symbol" charset="2"/>
                <a:cs typeface="Symbol" charset="2"/>
              </a:rPr>
              <a:t>g</a:t>
            </a:r>
            <a:r>
              <a:rPr lang="es-ES" sz="1800" dirty="0" smtClean="0"/>
              <a:t>-</a:t>
            </a:r>
            <a:r>
              <a:rPr lang="es-ES" sz="1800" dirty="0" err="1"/>
              <a:t>ray</a:t>
            </a:r>
            <a:r>
              <a:rPr lang="es-ES" sz="1800" dirty="0"/>
              <a:t> (new </a:t>
            </a:r>
            <a:r>
              <a:rPr lang="es-ES" sz="1800" dirty="0" err="1"/>
              <a:t>surveys</a:t>
            </a:r>
            <a:r>
              <a:rPr lang="es-ES" sz="1800" dirty="0"/>
              <a:t>, LOFAR, SKA, Fermi</a:t>
            </a:r>
            <a:r>
              <a:rPr lang="es-ES" sz="1800" dirty="0" smtClean="0"/>
              <a:t>, ASTROSAT)</a:t>
            </a:r>
          </a:p>
          <a:p>
            <a:pPr marL="685800" lvl="1"/>
            <a:r>
              <a:rPr lang="es-ES" sz="1800" dirty="0" smtClean="0"/>
              <a:t> </a:t>
            </a:r>
            <a:r>
              <a:rPr lang="es-ES" sz="1800" dirty="0" err="1"/>
              <a:t>encourage</a:t>
            </a:r>
            <a:r>
              <a:rPr lang="es-ES" sz="1800" dirty="0"/>
              <a:t> </a:t>
            </a:r>
            <a:r>
              <a:rPr lang="es-ES" sz="1800" dirty="0" err="1"/>
              <a:t>deeper</a:t>
            </a:r>
            <a:r>
              <a:rPr lang="es-ES" sz="1800" dirty="0"/>
              <a:t> </a:t>
            </a:r>
            <a:r>
              <a:rPr lang="es-ES" sz="1800" dirty="0" err="1"/>
              <a:t>searches</a:t>
            </a:r>
            <a:r>
              <a:rPr lang="es-ES" sz="1800" dirty="0"/>
              <a:t> </a:t>
            </a:r>
            <a:r>
              <a:rPr lang="es-ES" sz="1800" dirty="0" smtClean="0"/>
              <a:t>(</a:t>
            </a:r>
            <a:r>
              <a:rPr lang="es-ES" sz="1800" dirty="0" err="1" smtClean="0"/>
              <a:t>Einstein@home</a:t>
            </a:r>
            <a:r>
              <a:rPr lang="es-ES" sz="1800" dirty="0" smtClean="0"/>
              <a:t>) </a:t>
            </a:r>
            <a:r>
              <a:rPr lang="es-ES" sz="1800" dirty="0"/>
              <a:t>in </a:t>
            </a:r>
            <a:r>
              <a:rPr lang="es-ES" sz="1800" dirty="0" err="1" smtClean="0"/>
              <a:t>existing</a:t>
            </a:r>
            <a:r>
              <a:rPr lang="es-ES" sz="1800" dirty="0"/>
              <a:t> </a:t>
            </a:r>
            <a:r>
              <a:rPr lang="es-ES" sz="1800" dirty="0" smtClean="0"/>
              <a:t>data </a:t>
            </a:r>
            <a:r>
              <a:rPr lang="es-ES" sz="1800" dirty="0" err="1"/>
              <a:t>to</a:t>
            </a:r>
            <a:r>
              <a:rPr lang="es-ES" sz="1800" dirty="0"/>
              <a:t> </a:t>
            </a:r>
            <a:r>
              <a:rPr lang="es-ES" sz="1800" dirty="0" err="1"/>
              <a:t>find</a:t>
            </a:r>
            <a:r>
              <a:rPr lang="es-ES" sz="1800" dirty="0"/>
              <a:t> more </a:t>
            </a:r>
            <a:r>
              <a:rPr lang="es-ES" sz="1800" dirty="0" err="1"/>
              <a:t>sources</a:t>
            </a:r>
            <a:r>
              <a:rPr lang="es-ES" sz="1800" dirty="0" smtClean="0"/>
              <a:t>.</a:t>
            </a:r>
          </a:p>
          <a:p>
            <a:pPr lvl="1" indent="-342900"/>
            <a:r>
              <a:rPr lang="es-ES" sz="1800" dirty="0" smtClean="0"/>
              <a:t>LMXB </a:t>
            </a:r>
            <a:r>
              <a:rPr lang="es-ES" sz="1800" dirty="0" err="1"/>
              <a:t>searches</a:t>
            </a:r>
            <a:r>
              <a:rPr lang="es-ES" sz="1800" dirty="0"/>
              <a:t> </a:t>
            </a:r>
            <a:r>
              <a:rPr lang="es-ES" sz="1800" dirty="0" err="1"/>
              <a:t>require</a:t>
            </a:r>
            <a:r>
              <a:rPr lang="es-ES" sz="1800" dirty="0"/>
              <a:t> </a:t>
            </a:r>
            <a:r>
              <a:rPr lang="es-ES" sz="1800" dirty="0" err="1"/>
              <a:t>huge</a:t>
            </a:r>
            <a:r>
              <a:rPr lang="es-ES" sz="1800" dirty="0"/>
              <a:t> </a:t>
            </a:r>
            <a:r>
              <a:rPr lang="es-ES" sz="1800" dirty="0" err="1"/>
              <a:t>template</a:t>
            </a:r>
            <a:r>
              <a:rPr lang="es-ES" sz="1800" dirty="0"/>
              <a:t> </a:t>
            </a:r>
            <a:r>
              <a:rPr lang="es-ES" sz="1800" dirty="0" err="1"/>
              <a:t>banks</a:t>
            </a:r>
            <a:r>
              <a:rPr lang="es-ES" sz="1800" dirty="0"/>
              <a:t> </a:t>
            </a:r>
            <a:r>
              <a:rPr lang="es-ES" sz="1800" dirty="0" err="1"/>
              <a:t>due</a:t>
            </a:r>
            <a:r>
              <a:rPr lang="es-ES" sz="1800" dirty="0"/>
              <a:t> </a:t>
            </a:r>
            <a:r>
              <a:rPr lang="es-ES" sz="1800" dirty="0" err="1"/>
              <a:t>to</a:t>
            </a:r>
            <a:r>
              <a:rPr lang="es-ES" sz="1800" dirty="0"/>
              <a:t> </a:t>
            </a:r>
            <a:r>
              <a:rPr lang="es-ES" sz="1800" dirty="0" err="1" smtClean="0"/>
              <a:t>many</a:t>
            </a:r>
            <a:r>
              <a:rPr lang="es-ES" sz="1800" dirty="0"/>
              <a:t> </a:t>
            </a:r>
            <a:r>
              <a:rPr lang="es-ES" sz="1800" dirty="0" err="1" smtClean="0"/>
              <a:t>source</a:t>
            </a:r>
            <a:r>
              <a:rPr lang="es-ES" sz="1800" dirty="0" smtClean="0"/>
              <a:t> </a:t>
            </a:r>
            <a:r>
              <a:rPr lang="es-ES" sz="1800" dirty="0" err="1"/>
              <a:t>uncertainties</a:t>
            </a:r>
            <a:r>
              <a:rPr lang="es-ES" sz="1800" dirty="0"/>
              <a:t>, so </a:t>
            </a:r>
            <a:r>
              <a:rPr lang="es-ES" sz="1800" dirty="0" err="1"/>
              <a:t>narrowing</a:t>
            </a:r>
            <a:r>
              <a:rPr lang="es-ES" sz="1800" dirty="0"/>
              <a:t> </a:t>
            </a:r>
            <a:r>
              <a:rPr lang="es-ES" sz="1800" dirty="0" err="1"/>
              <a:t>these</a:t>
            </a:r>
            <a:r>
              <a:rPr lang="es-ES" sz="1800" dirty="0"/>
              <a:t> </a:t>
            </a:r>
            <a:r>
              <a:rPr lang="es-ES" sz="1800" dirty="0" err="1"/>
              <a:t>uncertainties</a:t>
            </a:r>
            <a:r>
              <a:rPr lang="es-ES" sz="1800" dirty="0"/>
              <a:t> (</a:t>
            </a:r>
            <a:r>
              <a:rPr lang="es-ES" sz="1800" dirty="0" err="1" smtClean="0"/>
              <a:t>e.g</a:t>
            </a:r>
            <a:r>
              <a:rPr lang="es-ES" sz="1800" dirty="0" smtClean="0"/>
              <a:t>. </a:t>
            </a:r>
            <a:r>
              <a:rPr lang="es-ES" sz="1800" dirty="0" err="1" smtClean="0"/>
              <a:t>finding</a:t>
            </a:r>
            <a:r>
              <a:rPr lang="es-ES" sz="1800" dirty="0" smtClean="0"/>
              <a:t> </a:t>
            </a:r>
            <a:r>
              <a:rPr lang="es-ES" sz="1800" dirty="0" err="1"/>
              <a:t>the</a:t>
            </a:r>
            <a:r>
              <a:rPr lang="es-ES" sz="1800" dirty="0"/>
              <a:t> </a:t>
            </a:r>
            <a:r>
              <a:rPr lang="es-ES" sz="1800" dirty="0" err="1"/>
              <a:t>rotation</a:t>
            </a:r>
            <a:r>
              <a:rPr lang="es-ES" sz="1800" dirty="0"/>
              <a:t> </a:t>
            </a:r>
            <a:r>
              <a:rPr lang="es-ES" sz="1800" dirty="0" err="1"/>
              <a:t>period</a:t>
            </a:r>
            <a:r>
              <a:rPr lang="es-ES" sz="1800" dirty="0"/>
              <a:t> of </a:t>
            </a:r>
            <a:r>
              <a:rPr lang="es-ES" sz="1800" dirty="0" err="1"/>
              <a:t>Sco</a:t>
            </a:r>
            <a:r>
              <a:rPr lang="es-ES" sz="1800" dirty="0"/>
              <a:t> X–1) </a:t>
            </a:r>
            <a:r>
              <a:rPr lang="es-ES" sz="1800" dirty="0" err="1"/>
              <a:t>would</a:t>
            </a:r>
            <a:r>
              <a:rPr lang="es-ES" sz="1800" dirty="0"/>
              <a:t> </a:t>
            </a:r>
            <a:r>
              <a:rPr lang="es-ES" sz="1800" dirty="0" err="1"/>
              <a:t>greatly</a:t>
            </a:r>
            <a:r>
              <a:rPr lang="es-ES" sz="1800" dirty="0"/>
              <a:t> </a:t>
            </a:r>
            <a:r>
              <a:rPr lang="es-ES" sz="1800" dirty="0" err="1" smtClean="0"/>
              <a:t>increase</a:t>
            </a:r>
            <a:r>
              <a:rPr lang="es-ES" sz="1800" dirty="0"/>
              <a:t> </a:t>
            </a:r>
            <a:r>
              <a:rPr lang="es-ES" sz="1800" dirty="0" err="1" smtClean="0"/>
              <a:t>sensitivity</a:t>
            </a:r>
            <a:endParaRPr lang="es-ES" sz="1800" dirty="0"/>
          </a:p>
          <a:p>
            <a:pPr marL="685800" lvl="1"/>
            <a:r>
              <a:rPr lang="es-ES" sz="1800" dirty="0" err="1" smtClean="0"/>
              <a:t>Directed</a:t>
            </a:r>
            <a:r>
              <a:rPr lang="es-ES" sz="1800" dirty="0" smtClean="0"/>
              <a:t> </a:t>
            </a:r>
            <a:r>
              <a:rPr lang="es-ES" sz="1800" dirty="0" err="1"/>
              <a:t>searches</a:t>
            </a:r>
            <a:r>
              <a:rPr lang="es-ES" sz="1800" dirty="0"/>
              <a:t> </a:t>
            </a:r>
            <a:r>
              <a:rPr lang="es-ES" sz="1800" dirty="0" err="1"/>
              <a:t>could</a:t>
            </a:r>
            <a:r>
              <a:rPr lang="es-ES" sz="1800" dirty="0"/>
              <a:t> </a:t>
            </a:r>
            <a:r>
              <a:rPr lang="es-ES" sz="1800" dirty="0" err="1"/>
              <a:t>also</a:t>
            </a:r>
            <a:r>
              <a:rPr lang="es-ES" sz="1800" dirty="0"/>
              <a:t> be </a:t>
            </a:r>
            <a:r>
              <a:rPr lang="es-ES" sz="1800" dirty="0" err="1"/>
              <a:t>improved</a:t>
            </a:r>
            <a:r>
              <a:rPr lang="es-ES" sz="1800" dirty="0"/>
              <a:t> </a:t>
            </a:r>
            <a:r>
              <a:rPr lang="es-ES" sz="1800" dirty="0" err="1"/>
              <a:t>with</a:t>
            </a:r>
            <a:r>
              <a:rPr lang="es-ES" sz="1800" dirty="0"/>
              <a:t> </a:t>
            </a:r>
            <a:r>
              <a:rPr lang="es-ES" sz="1800" dirty="0" smtClean="0"/>
              <a:t>more </a:t>
            </a:r>
            <a:r>
              <a:rPr lang="es-ES" sz="1800" dirty="0" err="1" smtClean="0"/>
              <a:t>information</a:t>
            </a:r>
            <a:r>
              <a:rPr lang="es-ES" sz="1800" dirty="0"/>
              <a:t>, </a:t>
            </a:r>
            <a:r>
              <a:rPr lang="es-ES" sz="1800" dirty="0" err="1"/>
              <a:t>e.g</a:t>
            </a:r>
            <a:r>
              <a:rPr lang="es-ES" sz="1800" dirty="0"/>
              <a:t>. </a:t>
            </a:r>
            <a:r>
              <a:rPr lang="es-ES" sz="1800" dirty="0" err="1"/>
              <a:t>finding</a:t>
            </a:r>
            <a:r>
              <a:rPr lang="es-ES" sz="1800" dirty="0"/>
              <a:t> </a:t>
            </a:r>
            <a:r>
              <a:rPr lang="es-ES" sz="1800" dirty="0" err="1"/>
              <a:t>rotation</a:t>
            </a:r>
            <a:r>
              <a:rPr lang="es-ES" sz="1800" dirty="0"/>
              <a:t> </a:t>
            </a:r>
            <a:r>
              <a:rPr lang="es-ES" sz="1800" dirty="0" err="1"/>
              <a:t>periods</a:t>
            </a:r>
            <a:r>
              <a:rPr lang="es-ES" sz="1800" dirty="0"/>
              <a:t> of </a:t>
            </a:r>
            <a:r>
              <a:rPr lang="es-ES" sz="1800" dirty="0" err="1"/>
              <a:t>isolated</a:t>
            </a:r>
            <a:r>
              <a:rPr lang="es-ES" sz="1800" dirty="0"/>
              <a:t> X-</a:t>
            </a:r>
            <a:r>
              <a:rPr lang="es-ES" sz="1800" dirty="0" err="1" smtClean="0"/>
              <a:t>ray</a:t>
            </a:r>
            <a:r>
              <a:rPr lang="es-ES" sz="1800" dirty="0"/>
              <a:t> </a:t>
            </a:r>
            <a:r>
              <a:rPr lang="es-ES" sz="1800" dirty="0" err="1" smtClean="0"/>
              <a:t>sources</a:t>
            </a:r>
            <a:r>
              <a:rPr lang="es-ES" sz="1800" dirty="0"/>
              <a:t>, </a:t>
            </a:r>
            <a:r>
              <a:rPr lang="es-ES" sz="1800" dirty="0" err="1"/>
              <a:t>or</a:t>
            </a:r>
            <a:r>
              <a:rPr lang="es-ES" sz="1800" dirty="0"/>
              <a:t> </a:t>
            </a:r>
            <a:r>
              <a:rPr lang="es-ES" sz="1800" dirty="0" err="1"/>
              <a:t>neutron</a:t>
            </a:r>
            <a:r>
              <a:rPr lang="es-ES" sz="1800" dirty="0"/>
              <a:t> </a:t>
            </a:r>
            <a:r>
              <a:rPr lang="es-ES" sz="1800" dirty="0" err="1"/>
              <a:t>stars</a:t>
            </a:r>
            <a:r>
              <a:rPr lang="es-ES" sz="1800" dirty="0"/>
              <a:t> in supernova </a:t>
            </a:r>
            <a:r>
              <a:rPr lang="es-ES" sz="1800" dirty="0" err="1" smtClean="0"/>
              <a:t>remnants</a:t>
            </a:r>
            <a:endParaRPr lang="es-ES" sz="1800" dirty="0" smtClean="0"/>
          </a:p>
          <a:p>
            <a:pPr marL="0" indent="0">
              <a:buNone/>
            </a:pPr>
            <a:r>
              <a:rPr lang="es-ES" sz="2000" i="1" dirty="0" err="1">
                <a:solidFill>
                  <a:srgbClr val="FF0000"/>
                </a:solidFill>
              </a:rPr>
              <a:t>Advocate</a:t>
            </a:r>
            <a:r>
              <a:rPr lang="es-ES" sz="2000" i="1" dirty="0">
                <a:solidFill>
                  <a:srgbClr val="FF0000"/>
                </a:solidFill>
              </a:rPr>
              <a:t> </a:t>
            </a:r>
            <a:r>
              <a:rPr lang="es-ES" sz="2000" i="1" dirty="0" err="1">
                <a:solidFill>
                  <a:srgbClr val="FF0000"/>
                </a:solidFill>
              </a:rPr>
              <a:t>for</a:t>
            </a:r>
            <a:r>
              <a:rPr lang="es-ES" sz="2000" i="1" dirty="0">
                <a:solidFill>
                  <a:srgbClr val="FF0000"/>
                </a:solidFill>
              </a:rPr>
              <a:t> pulsar </a:t>
            </a:r>
            <a:r>
              <a:rPr lang="es-ES" sz="2000" i="1" dirty="0" err="1">
                <a:solidFill>
                  <a:srgbClr val="FF0000"/>
                </a:solidFill>
              </a:rPr>
              <a:t>surveys</a:t>
            </a:r>
            <a:r>
              <a:rPr lang="es-ES" sz="2000" i="1" dirty="0">
                <a:solidFill>
                  <a:srgbClr val="FF0000"/>
                </a:solidFill>
              </a:rPr>
              <a:t> and X-</a:t>
            </a:r>
            <a:r>
              <a:rPr lang="es-ES" sz="2000" i="1" dirty="0" err="1">
                <a:solidFill>
                  <a:srgbClr val="FF0000"/>
                </a:solidFill>
              </a:rPr>
              <a:t>ray</a:t>
            </a:r>
            <a:r>
              <a:rPr lang="es-ES" sz="2000" i="1" dirty="0">
                <a:solidFill>
                  <a:srgbClr val="FF0000"/>
                </a:solidFill>
              </a:rPr>
              <a:t> </a:t>
            </a:r>
            <a:r>
              <a:rPr lang="es-ES" sz="2000" i="1" dirty="0" err="1">
                <a:solidFill>
                  <a:srgbClr val="FF0000"/>
                </a:solidFill>
              </a:rPr>
              <a:t>timing</a:t>
            </a:r>
            <a:r>
              <a:rPr lang="es-ES" sz="2000" i="1" dirty="0">
                <a:solidFill>
                  <a:srgbClr val="FF0000"/>
                </a:solidFill>
              </a:rPr>
              <a:t> </a:t>
            </a:r>
            <a:r>
              <a:rPr lang="es-ES" sz="2000" i="1" dirty="0" err="1">
                <a:solidFill>
                  <a:srgbClr val="FF0000"/>
                </a:solidFill>
              </a:rPr>
              <a:t>with</a:t>
            </a:r>
            <a:r>
              <a:rPr lang="es-ES" sz="2000" i="1" dirty="0">
                <a:solidFill>
                  <a:srgbClr val="FF0000"/>
                </a:solidFill>
              </a:rPr>
              <a:t> </a:t>
            </a:r>
            <a:r>
              <a:rPr lang="es-ES" sz="2000" i="1" dirty="0" err="1">
                <a:solidFill>
                  <a:srgbClr val="FF0000"/>
                </a:solidFill>
              </a:rPr>
              <a:t>future</a:t>
            </a:r>
            <a:r>
              <a:rPr lang="es-ES" sz="2000" i="1" dirty="0">
                <a:solidFill>
                  <a:srgbClr val="FF0000"/>
                </a:solidFill>
              </a:rPr>
              <a:t> </a:t>
            </a:r>
            <a:r>
              <a:rPr lang="es-ES" sz="2000" i="1" dirty="0" smtClean="0">
                <a:solidFill>
                  <a:srgbClr val="FF0000"/>
                </a:solidFill>
              </a:rPr>
              <a:t>radio and </a:t>
            </a:r>
            <a:r>
              <a:rPr lang="es-ES" sz="2000" i="1" dirty="0" err="1">
                <a:solidFill>
                  <a:srgbClr val="FF0000"/>
                </a:solidFill>
              </a:rPr>
              <a:t>high</a:t>
            </a:r>
            <a:r>
              <a:rPr lang="es-ES" sz="2000" i="1" dirty="0">
                <a:solidFill>
                  <a:srgbClr val="FF0000"/>
                </a:solidFill>
              </a:rPr>
              <a:t> </a:t>
            </a:r>
            <a:r>
              <a:rPr lang="es-ES" sz="2000" i="1" dirty="0" err="1">
                <a:solidFill>
                  <a:srgbClr val="FF0000"/>
                </a:solidFill>
              </a:rPr>
              <a:t>energy</a:t>
            </a:r>
            <a:r>
              <a:rPr lang="es-ES" sz="2000" i="1" dirty="0">
                <a:solidFill>
                  <a:srgbClr val="FF0000"/>
                </a:solidFill>
              </a:rPr>
              <a:t> </a:t>
            </a:r>
            <a:r>
              <a:rPr lang="es-ES" sz="2000" i="1" dirty="0" err="1">
                <a:solidFill>
                  <a:srgbClr val="FF0000"/>
                </a:solidFill>
              </a:rPr>
              <a:t>observatories</a:t>
            </a:r>
            <a:endParaRPr lang="es-ES" sz="2000" i="1" dirty="0">
              <a:solidFill>
                <a:srgbClr val="FF0000"/>
              </a:solidFill>
            </a:endParaRPr>
          </a:p>
        </p:txBody>
      </p:sp>
      <p:pic>
        <p:nvPicPr>
          <p:cNvPr id="4" name="Picture 2" descr="C:\Users\Isabel Leonor\Documents\LIGO\My Talks\TeVAstro 2009\Plots\jodrellbank_controlroom_thumbn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052736"/>
            <a:ext cx="18542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Isabel Leonor\Documents\LIGO\My Talks\TeVAstro 2009\Plots\parkesdusk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4797152"/>
            <a:ext cx="1581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p:cNvSpPr txBox="1">
            <a:spLocks noChangeArrowheads="1"/>
          </p:cNvSpPr>
          <p:nvPr/>
        </p:nvSpPr>
        <p:spPr bwMode="auto">
          <a:xfrm>
            <a:off x="7469088" y="2227486"/>
            <a:ext cx="1311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imes New Roman" charset="0"/>
                <a:ea typeface="ＭＳ Ｐゴシック" charset="0"/>
                <a:cs typeface="ＭＳ Ｐゴシック" charset="0"/>
              </a:defRPr>
            </a:lvl1pPr>
            <a:lvl2pPr marL="742950" indent="-285750" eaLnBrk="0" hangingPunct="0">
              <a:defRPr sz="2800" b="1">
                <a:solidFill>
                  <a:schemeClr val="accent2"/>
                </a:solidFill>
                <a:latin typeface="Times New Roman" charset="0"/>
                <a:ea typeface="ＭＳ Ｐゴシック" charset="0"/>
              </a:defRPr>
            </a:lvl2pPr>
            <a:lvl3pPr marL="1143000" indent="-228600" eaLnBrk="0" hangingPunct="0">
              <a:defRPr sz="2800" b="1">
                <a:solidFill>
                  <a:schemeClr val="accent2"/>
                </a:solidFill>
                <a:latin typeface="Times New Roman" charset="0"/>
                <a:ea typeface="ＭＳ Ｐゴシック" charset="0"/>
              </a:defRPr>
            </a:lvl3pPr>
            <a:lvl4pPr marL="1600200" indent="-228600" eaLnBrk="0" hangingPunct="0">
              <a:defRPr sz="2800" b="1">
                <a:solidFill>
                  <a:schemeClr val="accent2"/>
                </a:solidFill>
                <a:latin typeface="Times New Roman" charset="0"/>
                <a:ea typeface="ＭＳ Ｐゴシック" charset="0"/>
              </a:defRPr>
            </a:lvl4pPr>
            <a:lvl5pPr marL="2057400" indent="-228600" eaLnBrk="0" hangingPunct="0">
              <a:defRPr sz="2800" b="1">
                <a:solidFill>
                  <a:schemeClr val="accent2"/>
                </a:solidFill>
                <a:latin typeface="Times New Roman" charset="0"/>
                <a:ea typeface="ＭＳ Ｐゴシック" charset="0"/>
              </a:defRPr>
            </a:lvl5pPr>
            <a:lvl6pPr marL="25146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6pPr>
            <a:lvl7pPr marL="29718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7pPr>
            <a:lvl8pPr marL="34290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8pPr>
            <a:lvl9pPr marL="38862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9pPr>
          </a:lstStyle>
          <a:p>
            <a:pPr eaLnBrk="1" hangingPunct="1">
              <a:spcBef>
                <a:spcPct val="0"/>
              </a:spcBef>
              <a:buFontTx/>
              <a:buNone/>
            </a:pPr>
            <a:r>
              <a:rPr lang="en-US" sz="1200" b="0">
                <a:solidFill>
                  <a:schemeClr val="tx1"/>
                </a:solidFill>
                <a:latin typeface="Arial" charset="0"/>
              </a:rPr>
              <a:t>Jodrell Bank</a:t>
            </a:r>
          </a:p>
        </p:txBody>
      </p:sp>
      <p:sp>
        <p:nvSpPr>
          <p:cNvPr id="7" name="TextBox 10"/>
          <p:cNvSpPr txBox="1">
            <a:spLocks noChangeArrowheads="1"/>
          </p:cNvSpPr>
          <p:nvPr/>
        </p:nvSpPr>
        <p:spPr bwMode="auto">
          <a:xfrm>
            <a:off x="7458099" y="5970314"/>
            <a:ext cx="1403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imes New Roman" charset="0"/>
                <a:ea typeface="ＭＳ Ｐゴシック" charset="0"/>
                <a:cs typeface="ＭＳ Ｐゴシック" charset="0"/>
              </a:defRPr>
            </a:lvl1pPr>
            <a:lvl2pPr marL="742950" indent="-285750" eaLnBrk="0" hangingPunct="0">
              <a:defRPr sz="2800" b="1">
                <a:solidFill>
                  <a:schemeClr val="accent2"/>
                </a:solidFill>
                <a:latin typeface="Times New Roman" charset="0"/>
                <a:ea typeface="ＭＳ Ｐゴシック" charset="0"/>
              </a:defRPr>
            </a:lvl2pPr>
            <a:lvl3pPr marL="1143000" indent="-228600" eaLnBrk="0" hangingPunct="0">
              <a:defRPr sz="2800" b="1">
                <a:solidFill>
                  <a:schemeClr val="accent2"/>
                </a:solidFill>
                <a:latin typeface="Times New Roman" charset="0"/>
                <a:ea typeface="ＭＳ Ｐゴシック" charset="0"/>
              </a:defRPr>
            </a:lvl3pPr>
            <a:lvl4pPr marL="1600200" indent="-228600" eaLnBrk="0" hangingPunct="0">
              <a:defRPr sz="2800" b="1">
                <a:solidFill>
                  <a:schemeClr val="accent2"/>
                </a:solidFill>
                <a:latin typeface="Times New Roman" charset="0"/>
                <a:ea typeface="ＭＳ Ｐゴシック" charset="0"/>
              </a:defRPr>
            </a:lvl4pPr>
            <a:lvl5pPr marL="2057400" indent="-228600" eaLnBrk="0" hangingPunct="0">
              <a:defRPr sz="2800" b="1">
                <a:solidFill>
                  <a:schemeClr val="accent2"/>
                </a:solidFill>
                <a:latin typeface="Times New Roman" charset="0"/>
                <a:ea typeface="ＭＳ Ｐゴシック" charset="0"/>
              </a:defRPr>
            </a:lvl5pPr>
            <a:lvl6pPr marL="25146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6pPr>
            <a:lvl7pPr marL="29718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7pPr>
            <a:lvl8pPr marL="34290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8pPr>
            <a:lvl9pPr marL="38862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9pPr>
          </a:lstStyle>
          <a:p>
            <a:pPr eaLnBrk="1" hangingPunct="1">
              <a:spcBef>
                <a:spcPct val="0"/>
              </a:spcBef>
              <a:buFontTx/>
              <a:buNone/>
            </a:pPr>
            <a:r>
              <a:rPr lang="en-US" sz="1200" b="0">
                <a:solidFill>
                  <a:schemeClr val="tx1"/>
                </a:solidFill>
                <a:latin typeface="Arial" charset="0"/>
              </a:rPr>
              <a:t>Parkes Telescope</a:t>
            </a:r>
          </a:p>
        </p:txBody>
      </p:sp>
      <p:pic>
        <p:nvPicPr>
          <p:cNvPr id="8" name="Picture 13" descr="C:\Users\Isabel Leonor\Documents\LIGO\My Talks\TeVAstro 2009\Plots\green_bank_telescope_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2636912"/>
            <a:ext cx="12700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3"/>
          <p:cNvSpPr txBox="1">
            <a:spLocks noChangeArrowheads="1"/>
          </p:cNvSpPr>
          <p:nvPr/>
        </p:nvSpPr>
        <p:spPr bwMode="auto">
          <a:xfrm>
            <a:off x="7766198" y="4189487"/>
            <a:ext cx="996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imes New Roman" charset="0"/>
                <a:ea typeface="ＭＳ Ｐゴシック" charset="0"/>
                <a:cs typeface="ＭＳ Ｐゴシック" charset="0"/>
              </a:defRPr>
            </a:lvl1pPr>
            <a:lvl2pPr marL="742950" indent="-285750" eaLnBrk="0" hangingPunct="0">
              <a:defRPr sz="2800" b="1">
                <a:solidFill>
                  <a:schemeClr val="accent2"/>
                </a:solidFill>
                <a:latin typeface="Times New Roman" charset="0"/>
                <a:ea typeface="ＭＳ Ｐゴシック" charset="0"/>
              </a:defRPr>
            </a:lvl2pPr>
            <a:lvl3pPr marL="1143000" indent="-228600" eaLnBrk="0" hangingPunct="0">
              <a:defRPr sz="2800" b="1">
                <a:solidFill>
                  <a:schemeClr val="accent2"/>
                </a:solidFill>
                <a:latin typeface="Times New Roman" charset="0"/>
                <a:ea typeface="ＭＳ Ｐゴシック" charset="0"/>
              </a:defRPr>
            </a:lvl3pPr>
            <a:lvl4pPr marL="1600200" indent="-228600" eaLnBrk="0" hangingPunct="0">
              <a:defRPr sz="2800" b="1">
                <a:solidFill>
                  <a:schemeClr val="accent2"/>
                </a:solidFill>
                <a:latin typeface="Times New Roman" charset="0"/>
                <a:ea typeface="ＭＳ Ｐゴシック" charset="0"/>
              </a:defRPr>
            </a:lvl4pPr>
            <a:lvl5pPr marL="2057400" indent="-228600" eaLnBrk="0" hangingPunct="0">
              <a:defRPr sz="2800" b="1">
                <a:solidFill>
                  <a:schemeClr val="accent2"/>
                </a:solidFill>
                <a:latin typeface="Times New Roman" charset="0"/>
                <a:ea typeface="ＭＳ Ｐゴシック" charset="0"/>
              </a:defRPr>
            </a:lvl5pPr>
            <a:lvl6pPr marL="25146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6pPr>
            <a:lvl7pPr marL="29718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7pPr>
            <a:lvl8pPr marL="34290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8pPr>
            <a:lvl9pPr marL="38862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9pPr>
          </a:lstStyle>
          <a:p>
            <a:pPr eaLnBrk="1" hangingPunct="1">
              <a:spcBef>
                <a:spcPct val="0"/>
              </a:spcBef>
              <a:buFontTx/>
              <a:buNone/>
            </a:pPr>
            <a:r>
              <a:rPr lang="en-US" sz="1200" b="0">
                <a:solidFill>
                  <a:schemeClr val="tx1"/>
                </a:solidFill>
                <a:latin typeface="Arial" charset="0"/>
              </a:rPr>
              <a:t>Green Bank</a:t>
            </a:r>
          </a:p>
        </p:txBody>
      </p:sp>
      <p:sp>
        <p:nvSpPr>
          <p:cNvPr id="10"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96</a:t>
            </a:fld>
            <a:endParaRPr lang="en-US" sz="1600" dirty="0">
              <a:latin typeface="+mn-lt"/>
            </a:endParaRPr>
          </a:p>
        </p:txBody>
      </p:sp>
      <p:sp>
        <p:nvSpPr>
          <p:cNvPr id="2" name="Rectángulo 1"/>
          <p:cNvSpPr/>
          <p:nvPr/>
        </p:nvSpPr>
        <p:spPr>
          <a:xfrm>
            <a:off x="2853226" y="764704"/>
            <a:ext cx="2628043" cy="523220"/>
          </a:xfrm>
          <a:prstGeom prst="rect">
            <a:avLst/>
          </a:prstGeom>
        </p:spPr>
        <p:txBody>
          <a:bodyPr wrap="none">
            <a:spAutoFit/>
          </a:bodyPr>
          <a:lstStyle/>
          <a:p>
            <a:pPr>
              <a:buNone/>
            </a:pPr>
            <a:r>
              <a:rPr lang="es-ES" b="0" dirty="0" smtClean="0">
                <a:latin typeface="+mn-lt"/>
              </a:rPr>
              <a:t>EM </a:t>
            </a:r>
            <a:r>
              <a:rPr lang="es-ES" b="0" dirty="0" err="1">
                <a:latin typeface="+mn-lt"/>
              </a:rPr>
              <a:t>observations</a:t>
            </a:r>
            <a:endParaRPr lang="es-ES" dirty="0">
              <a:latin typeface="+mn-lt"/>
            </a:endParaRPr>
          </a:p>
        </p:txBody>
      </p:sp>
    </p:spTree>
    <p:extLst>
      <p:ext uri="{BB962C8B-B14F-4D97-AF65-F5344CB8AC3E}">
        <p14:creationId xmlns:p14="http://schemas.microsoft.com/office/powerpoint/2010/main" val="20136810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3528" y="1340768"/>
            <a:ext cx="6984776" cy="5112568"/>
          </a:xfrm>
        </p:spPr>
        <p:txBody>
          <a:bodyPr/>
          <a:lstStyle/>
          <a:p>
            <a:pPr marL="0" indent="0">
              <a:buNone/>
            </a:pPr>
            <a:r>
              <a:rPr lang="es-ES" sz="2000" dirty="0" err="1"/>
              <a:t>For</a:t>
            </a:r>
            <a:r>
              <a:rPr lang="es-ES" sz="2000" dirty="0"/>
              <a:t> </a:t>
            </a:r>
            <a:r>
              <a:rPr lang="es-ES" sz="2000" dirty="0" err="1"/>
              <a:t>all-sky</a:t>
            </a:r>
            <a:r>
              <a:rPr lang="es-ES" sz="2000" dirty="0"/>
              <a:t> </a:t>
            </a:r>
            <a:r>
              <a:rPr lang="es-ES" sz="2000" dirty="0" err="1"/>
              <a:t>searches</a:t>
            </a:r>
            <a:r>
              <a:rPr lang="es-ES" sz="2000" dirty="0"/>
              <a:t> EM </a:t>
            </a:r>
            <a:r>
              <a:rPr lang="es-ES" sz="2000" dirty="0" err="1"/>
              <a:t>follow</a:t>
            </a:r>
            <a:r>
              <a:rPr lang="es-ES" sz="2000" dirty="0"/>
              <a:t>-up of </a:t>
            </a:r>
            <a:r>
              <a:rPr lang="es-ES" sz="2000" dirty="0" err="1"/>
              <a:t>detections</a:t>
            </a:r>
            <a:r>
              <a:rPr lang="es-ES" sz="2000" dirty="0"/>
              <a:t> </a:t>
            </a:r>
            <a:r>
              <a:rPr lang="es-ES" sz="2000" dirty="0" err="1" smtClean="0"/>
              <a:t>enables</a:t>
            </a:r>
            <a:r>
              <a:rPr lang="es-ES" sz="2000" dirty="0"/>
              <a:t> </a:t>
            </a:r>
            <a:r>
              <a:rPr lang="es-ES" sz="2000" dirty="0" err="1" smtClean="0"/>
              <a:t>greater</a:t>
            </a:r>
            <a:r>
              <a:rPr lang="es-ES" sz="2000" dirty="0" smtClean="0"/>
              <a:t> </a:t>
            </a:r>
            <a:r>
              <a:rPr lang="es-ES" sz="2000" dirty="0" err="1"/>
              <a:t>physics</a:t>
            </a:r>
            <a:r>
              <a:rPr lang="es-ES" sz="2000" dirty="0"/>
              <a:t> </a:t>
            </a:r>
            <a:r>
              <a:rPr lang="es-ES" sz="2000" dirty="0" err="1"/>
              <a:t>return</a:t>
            </a:r>
            <a:endParaRPr lang="es-ES" sz="2000" dirty="0"/>
          </a:p>
          <a:p>
            <a:pPr lvl="1"/>
            <a:r>
              <a:rPr lang="es-ES" sz="1600" dirty="0" err="1" smtClean="0"/>
              <a:t>observations</a:t>
            </a:r>
            <a:r>
              <a:rPr lang="es-ES" sz="1600" dirty="0" smtClean="0"/>
              <a:t> </a:t>
            </a:r>
            <a:r>
              <a:rPr lang="es-ES" sz="1600" dirty="0"/>
              <a:t>of </a:t>
            </a:r>
            <a:r>
              <a:rPr lang="es-ES" sz="1600" dirty="0" err="1"/>
              <a:t>pulsations</a:t>
            </a:r>
            <a:r>
              <a:rPr lang="es-ES" sz="1600" dirty="0"/>
              <a:t> </a:t>
            </a:r>
            <a:r>
              <a:rPr lang="es-ES" sz="1600" dirty="0" err="1"/>
              <a:t>gives</a:t>
            </a:r>
            <a:r>
              <a:rPr lang="es-ES" sz="1600" dirty="0"/>
              <a:t> </a:t>
            </a:r>
            <a:r>
              <a:rPr lang="es-ES" sz="1600" dirty="0" err="1"/>
              <a:t>rotational</a:t>
            </a:r>
            <a:r>
              <a:rPr lang="es-ES" sz="1600" dirty="0"/>
              <a:t> </a:t>
            </a:r>
            <a:r>
              <a:rPr lang="es-ES" sz="1600" dirty="0" err="1"/>
              <a:t>frequency</a:t>
            </a:r>
            <a:r>
              <a:rPr lang="es-ES" sz="1600" dirty="0"/>
              <a:t> </a:t>
            </a:r>
            <a:r>
              <a:rPr lang="es-ES" sz="1600" dirty="0" smtClean="0"/>
              <a:t>and </a:t>
            </a:r>
            <a:r>
              <a:rPr lang="es-ES" sz="1600" dirty="0" err="1" smtClean="0"/>
              <a:t>immediately</a:t>
            </a:r>
            <a:r>
              <a:rPr lang="es-ES" sz="1600" dirty="0" smtClean="0"/>
              <a:t> </a:t>
            </a:r>
            <a:r>
              <a:rPr lang="es-ES" sz="1600" dirty="0" err="1"/>
              <a:t>narrows</a:t>
            </a:r>
            <a:r>
              <a:rPr lang="es-ES" sz="1600" dirty="0"/>
              <a:t> </a:t>
            </a:r>
            <a:r>
              <a:rPr lang="es-ES" sz="1600" dirty="0" err="1"/>
              <a:t>down</a:t>
            </a:r>
            <a:r>
              <a:rPr lang="es-ES" sz="1600" dirty="0"/>
              <a:t> </a:t>
            </a:r>
            <a:r>
              <a:rPr lang="es-ES" sz="1600" dirty="0" err="1"/>
              <a:t>the</a:t>
            </a:r>
            <a:r>
              <a:rPr lang="es-ES" sz="1600" dirty="0"/>
              <a:t> </a:t>
            </a:r>
            <a:r>
              <a:rPr lang="es-ES" sz="1600" dirty="0" err="1"/>
              <a:t>emission</a:t>
            </a:r>
            <a:r>
              <a:rPr lang="es-ES" sz="1600" dirty="0"/>
              <a:t> </a:t>
            </a:r>
            <a:r>
              <a:rPr lang="es-ES" sz="1600" dirty="0" err="1" smtClean="0"/>
              <a:t>mechanism</a:t>
            </a:r>
            <a:endParaRPr lang="es-ES" sz="1600" dirty="0" smtClean="0"/>
          </a:p>
          <a:p>
            <a:endParaRPr lang="es-ES" sz="2000" dirty="0"/>
          </a:p>
          <a:p>
            <a:pPr marL="0" indent="0">
              <a:buNone/>
            </a:pPr>
            <a:r>
              <a:rPr lang="es-ES" sz="2000" dirty="0" err="1"/>
              <a:t>But</a:t>
            </a:r>
            <a:r>
              <a:rPr lang="es-ES" sz="2000" dirty="0"/>
              <a:t>, </a:t>
            </a:r>
            <a:r>
              <a:rPr lang="es-ES" sz="2000" dirty="0" err="1"/>
              <a:t>pulsations</a:t>
            </a:r>
            <a:r>
              <a:rPr lang="es-ES" sz="2000" dirty="0"/>
              <a:t> </a:t>
            </a:r>
            <a:r>
              <a:rPr lang="es-ES" sz="2000" dirty="0" err="1"/>
              <a:t>may</a:t>
            </a:r>
            <a:r>
              <a:rPr lang="es-ES" sz="2000" dirty="0"/>
              <a:t> </a:t>
            </a:r>
            <a:r>
              <a:rPr lang="es-ES" sz="2000" dirty="0" err="1"/>
              <a:t>not</a:t>
            </a:r>
            <a:r>
              <a:rPr lang="es-ES" sz="2000" dirty="0"/>
              <a:t> be </a:t>
            </a:r>
            <a:r>
              <a:rPr lang="es-ES" sz="2000" dirty="0" err="1"/>
              <a:t>observed</a:t>
            </a:r>
            <a:r>
              <a:rPr lang="es-ES" sz="2000" dirty="0"/>
              <a:t>. </a:t>
            </a:r>
            <a:r>
              <a:rPr lang="es-ES" sz="2000" dirty="0" err="1"/>
              <a:t>We</a:t>
            </a:r>
            <a:r>
              <a:rPr lang="es-ES" sz="2000" dirty="0"/>
              <a:t> </a:t>
            </a:r>
            <a:r>
              <a:rPr lang="es-ES" sz="2000" dirty="0" err="1"/>
              <a:t>could</a:t>
            </a:r>
            <a:r>
              <a:rPr lang="es-ES" sz="2000" dirty="0"/>
              <a:t> </a:t>
            </a:r>
            <a:r>
              <a:rPr lang="es-ES" sz="2000" dirty="0" err="1"/>
              <a:t>require</a:t>
            </a:r>
            <a:r>
              <a:rPr lang="es-ES" sz="2000" dirty="0"/>
              <a:t> </a:t>
            </a:r>
            <a:r>
              <a:rPr lang="es-ES" sz="2000" dirty="0" err="1" smtClean="0"/>
              <a:t>deeper</a:t>
            </a:r>
            <a:r>
              <a:rPr lang="es-ES" sz="2000" dirty="0"/>
              <a:t> </a:t>
            </a:r>
            <a:r>
              <a:rPr lang="es-ES" sz="2000" dirty="0" err="1" smtClean="0"/>
              <a:t>imaging</a:t>
            </a:r>
            <a:r>
              <a:rPr lang="es-ES" sz="2000" dirty="0" smtClean="0"/>
              <a:t> </a:t>
            </a:r>
            <a:r>
              <a:rPr lang="es-ES" sz="2000" dirty="0" err="1"/>
              <a:t>to</a:t>
            </a:r>
            <a:r>
              <a:rPr lang="es-ES" sz="2000" dirty="0"/>
              <a:t> look </a:t>
            </a:r>
            <a:r>
              <a:rPr lang="es-ES" sz="2000" dirty="0" err="1"/>
              <a:t>for</a:t>
            </a:r>
            <a:r>
              <a:rPr lang="es-ES" sz="2000" dirty="0"/>
              <a:t> </a:t>
            </a:r>
            <a:r>
              <a:rPr lang="es-ES" sz="2000" dirty="0" err="1"/>
              <a:t>faint</a:t>
            </a:r>
            <a:r>
              <a:rPr lang="es-ES" sz="2000" dirty="0"/>
              <a:t> X-</a:t>
            </a:r>
            <a:r>
              <a:rPr lang="es-ES" sz="2000" dirty="0" err="1"/>
              <a:t>ray</a:t>
            </a:r>
            <a:r>
              <a:rPr lang="es-ES" sz="2000" dirty="0"/>
              <a:t> </a:t>
            </a:r>
            <a:r>
              <a:rPr lang="es-ES" sz="2000" dirty="0" err="1"/>
              <a:t>source</a:t>
            </a:r>
            <a:r>
              <a:rPr lang="es-ES" sz="2000" dirty="0"/>
              <a:t>, </a:t>
            </a:r>
            <a:r>
              <a:rPr lang="es-ES" sz="2000" dirty="0" err="1"/>
              <a:t>or</a:t>
            </a:r>
            <a:r>
              <a:rPr lang="es-ES" sz="2000" dirty="0"/>
              <a:t> </a:t>
            </a:r>
            <a:r>
              <a:rPr lang="es-ES" sz="2000" dirty="0" smtClean="0"/>
              <a:t>supernova </a:t>
            </a:r>
            <a:r>
              <a:rPr lang="es-ES" sz="2000" dirty="0" err="1" smtClean="0"/>
              <a:t>remnant</a:t>
            </a:r>
            <a:r>
              <a:rPr lang="es-ES" sz="2000" dirty="0"/>
              <a:t>/pulsar </a:t>
            </a:r>
            <a:r>
              <a:rPr lang="es-ES" sz="2000" dirty="0" err="1"/>
              <a:t>wind</a:t>
            </a:r>
            <a:r>
              <a:rPr lang="es-ES" sz="2000" dirty="0"/>
              <a:t> </a:t>
            </a:r>
            <a:r>
              <a:rPr lang="es-ES" sz="2000" dirty="0" err="1"/>
              <a:t>nebula</a:t>
            </a:r>
            <a:r>
              <a:rPr lang="es-ES" sz="2000" dirty="0"/>
              <a:t>. </a:t>
            </a:r>
            <a:r>
              <a:rPr lang="es-ES" sz="2000" dirty="0" err="1"/>
              <a:t>How</a:t>
            </a:r>
            <a:r>
              <a:rPr lang="es-ES" sz="2000" dirty="0"/>
              <a:t> </a:t>
            </a:r>
            <a:r>
              <a:rPr lang="es-ES" sz="2000" dirty="0" err="1"/>
              <a:t>much</a:t>
            </a:r>
            <a:r>
              <a:rPr lang="es-ES" sz="2000" dirty="0"/>
              <a:t> </a:t>
            </a:r>
            <a:r>
              <a:rPr lang="es-ES" sz="2000" dirty="0" err="1"/>
              <a:t>telescope</a:t>
            </a:r>
            <a:r>
              <a:rPr lang="es-ES" sz="2000" dirty="0"/>
              <a:t> time </a:t>
            </a:r>
            <a:r>
              <a:rPr lang="es-ES" sz="2000" dirty="0" err="1" smtClean="0"/>
              <a:t>would</a:t>
            </a:r>
            <a:r>
              <a:rPr lang="es-ES" sz="2000" dirty="0"/>
              <a:t> </a:t>
            </a:r>
            <a:r>
              <a:rPr lang="es-ES" sz="2000" dirty="0" smtClean="0"/>
              <a:t>be </a:t>
            </a:r>
            <a:r>
              <a:rPr lang="es-ES" sz="2000" dirty="0" err="1"/>
              <a:t>required</a:t>
            </a:r>
            <a:r>
              <a:rPr lang="es-ES" sz="2000" dirty="0"/>
              <a:t>/</a:t>
            </a:r>
            <a:r>
              <a:rPr lang="es-ES" sz="2000" dirty="0" err="1"/>
              <a:t>could</a:t>
            </a:r>
            <a:r>
              <a:rPr lang="es-ES" sz="2000" dirty="0"/>
              <a:t> be </a:t>
            </a:r>
            <a:r>
              <a:rPr lang="es-ES" sz="2000" dirty="0" err="1"/>
              <a:t>obtained</a:t>
            </a:r>
            <a:r>
              <a:rPr lang="es-ES" sz="2000" dirty="0"/>
              <a:t> </a:t>
            </a:r>
            <a:r>
              <a:rPr lang="es-ES" sz="2000" dirty="0" err="1"/>
              <a:t>for</a:t>
            </a:r>
            <a:r>
              <a:rPr lang="es-ES" sz="2000" dirty="0"/>
              <a:t> </a:t>
            </a:r>
            <a:r>
              <a:rPr lang="es-ES" sz="2000" dirty="0" err="1"/>
              <a:t>these</a:t>
            </a:r>
            <a:r>
              <a:rPr lang="es-ES" sz="2000" dirty="0"/>
              <a:t>?</a:t>
            </a:r>
          </a:p>
          <a:p>
            <a:endParaRPr lang="es-ES" sz="2000" dirty="0" smtClean="0"/>
          </a:p>
          <a:p>
            <a:pPr marL="0" indent="0">
              <a:buNone/>
            </a:pPr>
            <a:r>
              <a:rPr lang="es-ES" sz="2000" dirty="0" err="1" smtClean="0"/>
              <a:t>Follow</a:t>
            </a:r>
            <a:r>
              <a:rPr lang="es-ES" sz="2000" dirty="0"/>
              <a:t>-up of </a:t>
            </a:r>
            <a:r>
              <a:rPr lang="es-ES" sz="2000" dirty="0" err="1"/>
              <a:t>LMXBs</a:t>
            </a:r>
            <a:r>
              <a:rPr lang="es-ES" sz="2000" dirty="0"/>
              <a:t> </a:t>
            </a:r>
            <a:r>
              <a:rPr lang="es-ES" sz="2000" dirty="0" err="1"/>
              <a:t>may</a:t>
            </a:r>
            <a:r>
              <a:rPr lang="es-ES" sz="2000" dirty="0"/>
              <a:t> be </a:t>
            </a:r>
            <a:r>
              <a:rPr lang="es-ES" sz="2000" dirty="0" err="1"/>
              <a:t>most</a:t>
            </a:r>
            <a:r>
              <a:rPr lang="es-ES" sz="2000" dirty="0"/>
              <a:t> </a:t>
            </a:r>
            <a:r>
              <a:rPr lang="es-ES" sz="2000" dirty="0" err="1"/>
              <a:t>useful</a:t>
            </a:r>
            <a:r>
              <a:rPr lang="es-ES" sz="2000" dirty="0"/>
              <a:t> </a:t>
            </a:r>
            <a:r>
              <a:rPr lang="es-ES" sz="2000" dirty="0" err="1"/>
              <a:t>if</a:t>
            </a:r>
            <a:r>
              <a:rPr lang="es-ES" sz="2000" dirty="0"/>
              <a:t> </a:t>
            </a:r>
            <a:r>
              <a:rPr lang="es-ES" sz="2000" dirty="0" err="1"/>
              <a:t>it</a:t>
            </a:r>
            <a:r>
              <a:rPr lang="es-ES" sz="2000" dirty="0"/>
              <a:t> </a:t>
            </a:r>
            <a:r>
              <a:rPr lang="es-ES" sz="2000" dirty="0" err="1"/>
              <a:t>is</a:t>
            </a:r>
            <a:r>
              <a:rPr lang="es-ES" sz="2000" dirty="0"/>
              <a:t> </a:t>
            </a:r>
            <a:r>
              <a:rPr lang="es-ES" sz="2000" dirty="0" err="1"/>
              <a:t>coincident</a:t>
            </a:r>
            <a:r>
              <a:rPr lang="es-ES" sz="2000" dirty="0"/>
              <a:t> </a:t>
            </a:r>
            <a:r>
              <a:rPr lang="es-ES" sz="2000" dirty="0" err="1"/>
              <a:t>with</a:t>
            </a:r>
            <a:endParaRPr lang="es-ES" sz="2000" dirty="0"/>
          </a:p>
          <a:p>
            <a:pPr marL="0" indent="0">
              <a:buNone/>
            </a:pPr>
            <a:r>
              <a:rPr lang="es-ES" sz="2000" dirty="0" err="1"/>
              <a:t>further</a:t>
            </a:r>
            <a:r>
              <a:rPr lang="es-ES" sz="2000" dirty="0"/>
              <a:t> GW </a:t>
            </a:r>
            <a:r>
              <a:rPr lang="es-ES" sz="2000" dirty="0" err="1"/>
              <a:t>observations</a:t>
            </a:r>
            <a:r>
              <a:rPr lang="es-ES" sz="2000" dirty="0"/>
              <a:t> - can observe </a:t>
            </a:r>
            <a:r>
              <a:rPr lang="es-ES" sz="2000" dirty="0" err="1"/>
              <a:t>how</a:t>
            </a:r>
            <a:r>
              <a:rPr lang="es-ES" sz="2000" dirty="0"/>
              <a:t> GW and EM </a:t>
            </a:r>
            <a:r>
              <a:rPr lang="es-ES" sz="2000" dirty="0" err="1"/>
              <a:t>signals</a:t>
            </a:r>
            <a:endParaRPr lang="es-ES" sz="2000" dirty="0"/>
          </a:p>
          <a:p>
            <a:pPr marL="0" indent="0">
              <a:buNone/>
            </a:pPr>
            <a:r>
              <a:rPr lang="es-ES" sz="2000" dirty="0" err="1"/>
              <a:t>change</a:t>
            </a:r>
            <a:r>
              <a:rPr lang="es-ES" sz="2000" dirty="0"/>
              <a:t> </a:t>
            </a:r>
            <a:r>
              <a:rPr lang="es-ES" sz="2000" dirty="0" err="1"/>
              <a:t>over</a:t>
            </a:r>
            <a:r>
              <a:rPr lang="es-ES" sz="2000" dirty="0"/>
              <a:t> </a:t>
            </a:r>
            <a:r>
              <a:rPr lang="es-ES" sz="2000" dirty="0" err="1"/>
              <a:t>the</a:t>
            </a:r>
            <a:r>
              <a:rPr lang="es-ES" sz="2000" dirty="0"/>
              <a:t> </a:t>
            </a:r>
            <a:r>
              <a:rPr lang="es-ES" sz="2000" dirty="0" err="1"/>
              <a:t>same</a:t>
            </a:r>
            <a:r>
              <a:rPr lang="es-ES" sz="2000" dirty="0"/>
              <a:t> </a:t>
            </a:r>
            <a:r>
              <a:rPr lang="es-ES" sz="2000" dirty="0" err="1"/>
              <a:t>periods</a:t>
            </a:r>
            <a:r>
              <a:rPr lang="es-ES" sz="2000" dirty="0"/>
              <a:t>. </a:t>
            </a:r>
            <a:r>
              <a:rPr lang="es-ES" sz="2000" dirty="0" err="1"/>
              <a:t>This</a:t>
            </a:r>
            <a:r>
              <a:rPr lang="es-ES" sz="2000" dirty="0"/>
              <a:t> </a:t>
            </a:r>
            <a:r>
              <a:rPr lang="es-ES" sz="2000" dirty="0" err="1"/>
              <a:t>would</a:t>
            </a:r>
            <a:r>
              <a:rPr lang="es-ES" sz="2000" dirty="0"/>
              <a:t> </a:t>
            </a:r>
            <a:r>
              <a:rPr lang="es-ES" sz="2000" dirty="0" err="1"/>
              <a:t>require</a:t>
            </a:r>
            <a:r>
              <a:rPr lang="es-ES" sz="2000" dirty="0"/>
              <a:t> </a:t>
            </a:r>
            <a:r>
              <a:rPr lang="es-ES" sz="2000" dirty="0" err="1"/>
              <a:t>long</a:t>
            </a:r>
            <a:r>
              <a:rPr lang="es-ES" sz="2000" dirty="0"/>
              <a:t> </a:t>
            </a:r>
            <a:r>
              <a:rPr lang="es-ES" sz="2000" dirty="0" err="1" smtClean="0"/>
              <a:t>term</a:t>
            </a:r>
            <a:r>
              <a:rPr lang="es-ES" sz="2000" dirty="0"/>
              <a:t> </a:t>
            </a:r>
            <a:r>
              <a:rPr lang="es-ES" sz="2000" dirty="0" err="1" smtClean="0"/>
              <a:t>monitoring</a:t>
            </a:r>
            <a:r>
              <a:rPr lang="es-ES" sz="2000" dirty="0" smtClean="0"/>
              <a:t>.</a:t>
            </a:r>
            <a:endParaRPr lang="es-ES" sz="2000" i="1" dirty="0">
              <a:solidFill>
                <a:srgbClr val="FF0000"/>
              </a:solidFill>
            </a:endParaRPr>
          </a:p>
        </p:txBody>
      </p:sp>
      <p:pic>
        <p:nvPicPr>
          <p:cNvPr id="4" name="Picture 2" descr="C:\Users\Isabel Leonor\Documents\LIGO\My Talks\TeVAstro 2009\Plots\jodrellbank_controlroom_thumbn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052736"/>
            <a:ext cx="18542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Isabel Leonor\Documents\LIGO\My Talks\TeVAstro 2009\Plots\parkesdusk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4797152"/>
            <a:ext cx="1581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p:cNvSpPr txBox="1">
            <a:spLocks noChangeArrowheads="1"/>
          </p:cNvSpPr>
          <p:nvPr/>
        </p:nvSpPr>
        <p:spPr bwMode="auto">
          <a:xfrm>
            <a:off x="7469088" y="2227486"/>
            <a:ext cx="1311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imes New Roman" charset="0"/>
                <a:ea typeface="ＭＳ Ｐゴシック" charset="0"/>
                <a:cs typeface="ＭＳ Ｐゴシック" charset="0"/>
              </a:defRPr>
            </a:lvl1pPr>
            <a:lvl2pPr marL="742950" indent="-285750" eaLnBrk="0" hangingPunct="0">
              <a:defRPr sz="2800" b="1">
                <a:solidFill>
                  <a:schemeClr val="accent2"/>
                </a:solidFill>
                <a:latin typeface="Times New Roman" charset="0"/>
                <a:ea typeface="ＭＳ Ｐゴシック" charset="0"/>
              </a:defRPr>
            </a:lvl2pPr>
            <a:lvl3pPr marL="1143000" indent="-228600" eaLnBrk="0" hangingPunct="0">
              <a:defRPr sz="2800" b="1">
                <a:solidFill>
                  <a:schemeClr val="accent2"/>
                </a:solidFill>
                <a:latin typeface="Times New Roman" charset="0"/>
                <a:ea typeface="ＭＳ Ｐゴシック" charset="0"/>
              </a:defRPr>
            </a:lvl3pPr>
            <a:lvl4pPr marL="1600200" indent="-228600" eaLnBrk="0" hangingPunct="0">
              <a:defRPr sz="2800" b="1">
                <a:solidFill>
                  <a:schemeClr val="accent2"/>
                </a:solidFill>
                <a:latin typeface="Times New Roman" charset="0"/>
                <a:ea typeface="ＭＳ Ｐゴシック" charset="0"/>
              </a:defRPr>
            </a:lvl4pPr>
            <a:lvl5pPr marL="2057400" indent="-228600" eaLnBrk="0" hangingPunct="0">
              <a:defRPr sz="2800" b="1">
                <a:solidFill>
                  <a:schemeClr val="accent2"/>
                </a:solidFill>
                <a:latin typeface="Times New Roman" charset="0"/>
                <a:ea typeface="ＭＳ Ｐゴシック" charset="0"/>
              </a:defRPr>
            </a:lvl5pPr>
            <a:lvl6pPr marL="25146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6pPr>
            <a:lvl7pPr marL="29718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7pPr>
            <a:lvl8pPr marL="34290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8pPr>
            <a:lvl9pPr marL="38862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9pPr>
          </a:lstStyle>
          <a:p>
            <a:pPr eaLnBrk="1" hangingPunct="1">
              <a:spcBef>
                <a:spcPct val="0"/>
              </a:spcBef>
              <a:buFontTx/>
              <a:buNone/>
            </a:pPr>
            <a:r>
              <a:rPr lang="en-US" sz="1200" b="0">
                <a:solidFill>
                  <a:schemeClr val="tx1"/>
                </a:solidFill>
                <a:latin typeface="Arial" charset="0"/>
              </a:rPr>
              <a:t>Jodrell Bank</a:t>
            </a:r>
          </a:p>
        </p:txBody>
      </p:sp>
      <p:sp>
        <p:nvSpPr>
          <p:cNvPr id="7" name="TextBox 10"/>
          <p:cNvSpPr txBox="1">
            <a:spLocks noChangeArrowheads="1"/>
          </p:cNvSpPr>
          <p:nvPr/>
        </p:nvSpPr>
        <p:spPr bwMode="auto">
          <a:xfrm>
            <a:off x="7458099" y="5970314"/>
            <a:ext cx="1403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imes New Roman" charset="0"/>
                <a:ea typeface="ＭＳ Ｐゴシック" charset="0"/>
                <a:cs typeface="ＭＳ Ｐゴシック" charset="0"/>
              </a:defRPr>
            </a:lvl1pPr>
            <a:lvl2pPr marL="742950" indent="-285750" eaLnBrk="0" hangingPunct="0">
              <a:defRPr sz="2800" b="1">
                <a:solidFill>
                  <a:schemeClr val="accent2"/>
                </a:solidFill>
                <a:latin typeface="Times New Roman" charset="0"/>
                <a:ea typeface="ＭＳ Ｐゴシック" charset="0"/>
              </a:defRPr>
            </a:lvl2pPr>
            <a:lvl3pPr marL="1143000" indent="-228600" eaLnBrk="0" hangingPunct="0">
              <a:defRPr sz="2800" b="1">
                <a:solidFill>
                  <a:schemeClr val="accent2"/>
                </a:solidFill>
                <a:latin typeface="Times New Roman" charset="0"/>
                <a:ea typeface="ＭＳ Ｐゴシック" charset="0"/>
              </a:defRPr>
            </a:lvl3pPr>
            <a:lvl4pPr marL="1600200" indent="-228600" eaLnBrk="0" hangingPunct="0">
              <a:defRPr sz="2800" b="1">
                <a:solidFill>
                  <a:schemeClr val="accent2"/>
                </a:solidFill>
                <a:latin typeface="Times New Roman" charset="0"/>
                <a:ea typeface="ＭＳ Ｐゴシック" charset="0"/>
              </a:defRPr>
            </a:lvl4pPr>
            <a:lvl5pPr marL="2057400" indent="-228600" eaLnBrk="0" hangingPunct="0">
              <a:defRPr sz="2800" b="1">
                <a:solidFill>
                  <a:schemeClr val="accent2"/>
                </a:solidFill>
                <a:latin typeface="Times New Roman" charset="0"/>
                <a:ea typeface="ＭＳ Ｐゴシック" charset="0"/>
              </a:defRPr>
            </a:lvl5pPr>
            <a:lvl6pPr marL="25146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6pPr>
            <a:lvl7pPr marL="29718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7pPr>
            <a:lvl8pPr marL="34290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8pPr>
            <a:lvl9pPr marL="38862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9pPr>
          </a:lstStyle>
          <a:p>
            <a:pPr eaLnBrk="1" hangingPunct="1">
              <a:spcBef>
                <a:spcPct val="0"/>
              </a:spcBef>
              <a:buFontTx/>
              <a:buNone/>
            </a:pPr>
            <a:r>
              <a:rPr lang="en-US" sz="1200" b="0">
                <a:solidFill>
                  <a:schemeClr val="tx1"/>
                </a:solidFill>
                <a:latin typeface="Arial" charset="0"/>
              </a:rPr>
              <a:t>Parkes Telescope</a:t>
            </a:r>
          </a:p>
        </p:txBody>
      </p:sp>
      <p:pic>
        <p:nvPicPr>
          <p:cNvPr id="8" name="Picture 13" descr="C:\Users\Isabel Leonor\Documents\LIGO\My Talks\TeVAstro 2009\Plots\green_bank_telescope_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2636912"/>
            <a:ext cx="12700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3"/>
          <p:cNvSpPr txBox="1">
            <a:spLocks noChangeArrowheads="1"/>
          </p:cNvSpPr>
          <p:nvPr/>
        </p:nvSpPr>
        <p:spPr bwMode="auto">
          <a:xfrm>
            <a:off x="7766198" y="4189487"/>
            <a:ext cx="996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imes New Roman" charset="0"/>
                <a:ea typeface="ＭＳ Ｐゴシック" charset="0"/>
                <a:cs typeface="ＭＳ Ｐゴシック" charset="0"/>
              </a:defRPr>
            </a:lvl1pPr>
            <a:lvl2pPr marL="742950" indent="-285750" eaLnBrk="0" hangingPunct="0">
              <a:defRPr sz="2800" b="1">
                <a:solidFill>
                  <a:schemeClr val="accent2"/>
                </a:solidFill>
                <a:latin typeface="Times New Roman" charset="0"/>
                <a:ea typeface="ＭＳ Ｐゴシック" charset="0"/>
              </a:defRPr>
            </a:lvl2pPr>
            <a:lvl3pPr marL="1143000" indent="-228600" eaLnBrk="0" hangingPunct="0">
              <a:defRPr sz="2800" b="1">
                <a:solidFill>
                  <a:schemeClr val="accent2"/>
                </a:solidFill>
                <a:latin typeface="Times New Roman" charset="0"/>
                <a:ea typeface="ＭＳ Ｐゴシック" charset="0"/>
              </a:defRPr>
            </a:lvl3pPr>
            <a:lvl4pPr marL="1600200" indent="-228600" eaLnBrk="0" hangingPunct="0">
              <a:defRPr sz="2800" b="1">
                <a:solidFill>
                  <a:schemeClr val="accent2"/>
                </a:solidFill>
                <a:latin typeface="Times New Roman" charset="0"/>
                <a:ea typeface="ＭＳ Ｐゴシック" charset="0"/>
              </a:defRPr>
            </a:lvl4pPr>
            <a:lvl5pPr marL="2057400" indent="-228600" eaLnBrk="0" hangingPunct="0">
              <a:defRPr sz="2800" b="1">
                <a:solidFill>
                  <a:schemeClr val="accent2"/>
                </a:solidFill>
                <a:latin typeface="Times New Roman" charset="0"/>
                <a:ea typeface="ＭＳ Ｐゴシック" charset="0"/>
              </a:defRPr>
            </a:lvl5pPr>
            <a:lvl6pPr marL="25146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6pPr>
            <a:lvl7pPr marL="29718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7pPr>
            <a:lvl8pPr marL="34290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8pPr>
            <a:lvl9pPr marL="38862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9pPr>
          </a:lstStyle>
          <a:p>
            <a:pPr eaLnBrk="1" hangingPunct="1">
              <a:spcBef>
                <a:spcPct val="0"/>
              </a:spcBef>
              <a:buFontTx/>
              <a:buNone/>
            </a:pPr>
            <a:r>
              <a:rPr lang="en-US" sz="1200" b="0">
                <a:solidFill>
                  <a:schemeClr val="tx1"/>
                </a:solidFill>
                <a:latin typeface="Arial" charset="0"/>
              </a:rPr>
              <a:t>Green Bank</a:t>
            </a:r>
          </a:p>
        </p:txBody>
      </p:sp>
      <p:sp>
        <p:nvSpPr>
          <p:cNvPr id="10" name="Slide Number Placeholder 5"/>
          <p:cNvSpPr txBox="1">
            <a:spLocks/>
          </p:cNvSpPr>
          <p:nvPr/>
        </p:nvSpPr>
        <p:spPr>
          <a:xfrm>
            <a:off x="4611216" y="6453336"/>
            <a:ext cx="1905000" cy="36004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1600" smtClean="0">
                <a:latin typeface="+mn-lt"/>
              </a:rPr>
              <a:pPr>
                <a:buFontTx/>
                <a:buNone/>
              </a:pPr>
              <a:t>97</a:t>
            </a:fld>
            <a:endParaRPr lang="en-US" sz="1600" dirty="0">
              <a:latin typeface="+mn-lt"/>
            </a:endParaRPr>
          </a:p>
        </p:txBody>
      </p:sp>
      <p:sp>
        <p:nvSpPr>
          <p:cNvPr id="2" name="Rectángulo 1"/>
          <p:cNvSpPr/>
          <p:nvPr/>
        </p:nvSpPr>
        <p:spPr>
          <a:xfrm>
            <a:off x="3085096" y="764704"/>
            <a:ext cx="2164299" cy="523220"/>
          </a:xfrm>
          <a:prstGeom prst="rect">
            <a:avLst/>
          </a:prstGeom>
        </p:spPr>
        <p:txBody>
          <a:bodyPr wrap="none">
            <a:spAutoFit/>
          </a:bodyPr>
          <a:lstStyle/>
          <a:p>
            <a:pPr>
              <a:buNone/>
            </a:pPr>
            <a:r>
              <a:rPr lang="es-ES" b="0" dirty="0" smtClean="0">
                <a:latin typeface="+mn-lt"/>
              </a:rPr>
              <a:t>EM </a:t>
            </a:r>
            <a:r>
              <a:rPr lang="es-ES" b="0" dirty="0" err="1" smtClean="0">
                <a:latin typeface="+mn-lt"/>
              </a:rPr>
              <a:t>follow</a:t>
            </a:r>
            <a:r>
              <a:rPr lang="es-ES" b="0" dirty="0">
                <a:latin typeface="+mn-lt"/>
              </a:rPr>
              <a:t>-up</a:t>
            </a:r>
            <a:endParaRPr lang="es-ES" dirty="0">
              <a:latin typeface="+mn-lt"/>
            </a:endParaRPr>
          </a:p>
        </p:txBody>
      </p:sp>
    </p:spTree>
    <p:extLst>
      <p:ext uri="{BB962C8B-B14F-4D97-AF65-F5344CB8AC3E}">
        <p14:creationId xmlns:p14="http://schemas.microsoft.com/office/powerpoint/2010/main" val="7099990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O1senscurv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0"/>
            <a:ext cx="5611091" cy="6858000"/>
          </a:xfrm>
          <a:prstGeom prst="rect">
            <a:avLst/>
          </a:prstGeom>
        </p:spPr>
      </p:pic>
      <p:sp>
        <p:nvSpPr>
          <p:cNvPr id="2" name="Título 1"/>
          <p:cNvSpPr>
            <a:spLocks noGrp="1"/>
          </p:cNvSpPr>
          <p:nvPr>
            <p:ph type="title"/>
          </p:nvPr>
        </p:nvSpPr>
        <p:spPr>
          <a:xfrm>
            <a:off x="755576" y="763489"/>
            <a:ext cx="7920880" cy="649287"/>
          </a:xfrm>
        </p:spPr>
        <p:txBody>
          <a:bodyPr/>
          <a:lstStyle/>
          <a:p>
            <a:r>
              <a:rPr lang="es-ES" dirty="0"/>
              <a:t>O1 </a:t>
            </a:r>
            <a:r>
              <a:rPr lang="es-ES" dirty="0" err="1"/>
              <a:t>targeted</a:t>
            </a:r>
            <a:r>
              <a:rPr lang="es-ES" dirty="0"/>
              <a:t> </a:t>
            </a:r>
            <a:r>
              <a:rPr lang="es-ES" dirty="0" err="1"/>
              <a:t>search</a:t>
            </a:r>
            <a:r>
              <a:rPr lang="es-ES" dirty="0"/>
              <a:t> </a:t>
            </a:r>
            <a:r>
              <a:rPr lang="es-ES" dirty="0" err="1"/>
              <a:t>for</a:t>
            </a:r>
            <a:r>
              <a:rPr lang="es-ES" dirty="0"/>
              <a:t> </a:t>
            </a:r>
            <a:r>
              <a:rPr lang="es-ES" dirty="0" err="1"/>
              <a:t>known</a:t>
            </a:r>
            <a:r>
              <a:rPr lang="es-ES" dirty="0"/>
              <a:t> </a:t>
            </a:r>
            <a:r>
              <a:rPr lang="es-ES" dirty="0" err="1"/>
              <a:t>pulsars</a:t>
            </a:r>
            <a:endParaRPr lang="es-ES" dirty="0"/>
          </a:p>
        </p:txBody>
      </p:sp>
      <p:sp>
        <p:nvSpPr>
          <p:cNvPr id="7" name="Marcador de contenido 6"/>
          <p:cNvSpPr>
            <a:spLocks noGrp="1"/>
          </p:cNvSpPr>
          <p:nvPr>
            <p:ph idx="1"/>
          </p:nvPr>
        </p:nvSpPr>
        <p:spPr>
          <a:xfrm>
            <a:off x="179512" y="1484784"/>
            <a:ext cx="3528392" cy="4680520"/>
          </a:xfrm>
        </p:spPr>
        <p:txBody>
          <a:bodyPr/>
          <a:lstStyle/>
          <a:p>
            <a:pPr>
              <a:buFont typeface="Wingdings" charset="2"/>
              <a:buChar char="²"/>
            </a:pPr>
            <a:r>
              <a:rPr lang="es-ES" sz="1600" dirty="0" err="1" smtClean="0"/>
              <a:t>About</a:t>
            </a:r>
            <a:r>
              <a:rPr lang="es-ES" sz="1600" dirty="0" smtClean="0"/>
              <a:t> 430 </a:t>
            </a:r>
            <a:r>
              <a:rPr lang="es-ES" sz="1600" dirty="0" err="1" smtClean="0"/>
              <a:t>known</a:t>
            </a:r>
            <a:r>
              <a:rPr lang="es-ES" sz="1600" dirty="0" smtClean="0"/>
              <a:t> </a:t>
            </a:r>
            <a:r>
              <a:rPr lang="es-ES" sz="1600" dirty="0" err="1" smtClean="0"/>
              <a:t>pulsars</a:t>
            </a:r>
            <a:r>
              <a:rPr lang="es-ES" sz="1600" dirty="0" smtClean="0"/>
              <a:t> </a:t>
            </a:r>
            <a:r>
              <a:rPr lang="es-ES" sz="1600" dirty="0"/>
              <a:t>in </a:t>
            </a:r>
            <a:r>
              <a:rPr lang="es-ES" sz="1600" dirty="0" err="1" smtClean="0"/>
              <a:t>Advanced</a:t>
            </a:r>
            <a:r>
              <a:rPr lang="es-ES" sz="1600" dirty="0" smtClean="0"/>
              <a:t> LIGO band  </a:t>
            </a:r>
            <a:r>
              <a:rPr lang="es-ES" sz="1600" dirty="0"/>
              <a:t>(∼20-2000 Hz</a:t>
            </a:r>
            <a:r>
              <a:rPr lang="es-ES" sz="1600" dirty="0" smtClean="0"/>
              <a:t>)</a:t>
            </a:r>
          </a:p>
          <a:p>
            <a:pPr>
              <a:buFont typeface="Wingdings" charset="2"/>
              <a:buChar char="²"/>
            </a:pPr>
            <a:r>
              <a:rPr lang="es-ES" sz="1600" dirty="0" smtClean="0"/>
              <a:t>200 </a:t>
            </a:r>
            <a:r>
              <a:rPr lang="es-ES" sz="1600" dirty="0" err="1"/>
              <a:t>known</a:t>
            </a:r>
            <a:r>
              <a:rPr lang="es-ES" sz="1600" dirty="0"/>
              <a:t> </a:t>
            </a:r>
            <a:r>
              <a:rPr lang="es-ES" sz="1600" dirty="0" err="1"/>
              <a:t>pulsars</a:t>
            </a:r>
            <a:r>
              <a:rPr lang="es-ES" sz="1600" dirty="0"/>
              <a:t> </a:t>
            </a:r>
            <a:r>
              <a:rPr lang="es-ES" sz="1600" dirty="0" err="1"/>
              <a:t>analyzed</a:t>
            </a:r>
            <a:r>
              <a:rPr lang="es-ES" sz="1600" dirty="0" smtClean="0"/>
              <a:t>,</a:t>
            </a:r>
          </a:p>
          <a:p>
            <a:pPr>
              <a:buFont typeface="Wingdings" charset="2"/>
              <a:buChar char="²"/>
            </a:pPr>
            <a:r>
              <a:rPr lang="es-ES" sz="1600" dirty="0" smtClean="0"/>
              <a:t>11 </a:t>
            </a:r>
            <a:r>
              <a:rPr lang="es-ES" sz="1600" dirty="0" err="1"/>
              <a:t>high-value</a:t>
            </a:r>
            <a:r>
              <a:rPr lang="es-ES" sz="1600" dirty="0"/>
              <a:t> targets </a:t>
            </a:r>
            <a:r>
              <a:rPr lang="es-ES" sz="1600" dirty="0" err="1"/>
              <a:t>using</a:t>
            </a:r>
            <a:r>
              <a:rPr lang="es-ES" sz="1600" dirty="0"/>
              <a:t> </a:t>
            </a:r>
            <a:r>
              <a:rPr lang="es-ES" sz="1600" dirty="0" smtClean="0"/>
              <a:t>3 pipelines</a:t>
            </a:r>
            <a:r>
              <a:rPr lang="es-ES" sz="1600" dirty="0"/>
              <a:t>: TD </a:t>
            </a:r>
            <a:r>
              <a:rPr lang="es-ES" sz="1600" dirty="0" err="1"/>
              <a:t>Bayesian</a:t>
            </a:r>
            <a:r>
              <a:rPr lang="es-ES" sz="1600" dirty="0"/>
              <a:t>, </a:t>
            </a:r>
            <a:r>
              <a:rPr lang="es-ES" sz="1600" dirty="0" smtClean="0"/>
              <a:t>TD </a:t>
            </a:r>
            <a:r>
              <a:rPr lang="es-ES" sz="1600" b="1" dirty="0" smtClean="0">
                <a:latin typeface="Lucida Calligraphy"/>
                <a:cs typeface="Lucida Calligraphy"/>
              </a:rPr>
              <a:t>F</a:t>
            </a:r>
            <a:r>
              <a:rPr lang="es-ES" sz="1600" b="1" dirty="0">
                <a:latin typeface="Lucida Calligraphy"/>
                <a:cs typeface="Lucida Calligraphy"/>
              </a:rPr>
              <a:t>/G</a:t>
            </a:r>
            <a:r>
              <a:rPr lang="es-ES" sz="1600" dirty="0"/>
              <a:t>-</a:t>
            </a:r>
            <a:r>
              <a:rPr lang="es-ES" sz="1600" dirty="0" err="1"/>
              <a:t>Stat</a:t>
            </a:r>
            <a:r>
              <a:rPr lang="es-ES" sz="1600" dirty="0"/>
              <a:t> and FD 5-</a:t>
            </a:r>
            <a:r>
              <a:rPr lang="es-ES" sz="1600" dirty="0" smtClean="0"/>
              <a:t>vector </a:t>
            </a:r>
            <a:r>
              <a:rPr lang="es-ES" sz="1600" dirty="0" err="1" smtClean="0"/>
              <a:t>method</a:t>
            </a:r>
            <a:r>
              <a:rPr lang="es-ES" sz="1600" dirty="0"/>
              <a:t>, </a:t>
            </a:r>
            <a:r>
              <a:rPr lang="es-ES" sz="1600" dirty="0" err="1"/>
              <a:t>rest</a:t>
            </a:r>
            <a:r>
              <a:rPr lang="es-ES" sz="1600" dirty="0"/>
              <a:t> </a:t>
            </a:r>
            <a:r>
              <a:rPr lang="es-ES" sz="1600" dirty="0" err="1"/>
              <a:t>with</a:t>
            </a:r>
            <a:r>
              <a:rPr lang="es-ES" sz="1600" dirty="0"/>
              <a:t> </a:t>
            </a:r>
            <a:r>
              <a:rPr lang="es-ES" sz="1600" dirty="0" err="1"/>
              <a:t>the</a:t>
            </a:r>
            <a:r>
              <a:rPr lang="es-ES" sz="1600" dirty="0"/>
              <a:t> </a:t>
            </a:r>
            <a:r>
              <a:rPr lang="es-ES" sz="1600" dirty="0" smtClean="0"/>
              <a:t>TD </a:t>
            </a:r>
            <a:r>
              <a:rPr lang="es-ES" sz="1600" dirty="0" err="1" smtClean="0"/>
              <a:t>Bayesian</a:t>
            </a:r>
            <a:r>
              <a:rPr lang="es-ES" sz="1600" dirty="0" smtClean="0"/>
              <a:t> </a:t>
            </a:r>
            <a:r>
              <a:rPr lang="es-ES" sz="1600" dirty="0" err="1" smtClean="0"/>
              <a:t>method</a:t>
            </a:r>
            <a:r>
              <a:rPr lang="es-ES" sz="1600" dirty="0" smtClean="0"/>
              <a:t>.</a:t>
            </a:r>
          </a:p>
          <a:p>
            <a:pPr>
              <a:buFont typeface="Wingdings" charset="2"/>
              <a:buChar char="²"/>
            </a:pPr>
            <a:r>
              <a:rPr lang="es-ES" sz="1600" dirty="0" err="1" smtClean="0">
                <a:solidFill>
                  <a:srgbClr val="FF6600"/>
                </a:solidFill>
              </a:rPr>
              <a:t>ULs</a:t>
            </a:r>
            <a:r>
              <a:rPr lang="es-ES" sz="1600" dirty="0" smtClean="0">
                <a:solidFill>
                  <a:srgbClr val="FF6600"/>
                </a:solidFill>
              </a:rPr>
              <a:t> </a:t>
            </a:r>
            <a:r>
              <a:rPr lang="es-ES" sz="1600" dirty="0" err="1">
                <a:solidFill>
                  <a:srgbClr val="FF6600"/>
                </a:solidFill>
              </a:rPr>
              <a:t>improved</a:t>
            </a:r>
            <a:r>
              <a:rPr lang="es-ES" sz="1600" dirty="0">
                <a:solidFill>
                  <a:srgbClr val="FF6600"/>
                </a:solidFill>
              </a:rPr>
              <a:t> </a:t>
            </a:r>
            <a:r>
              <a:rPr lang="es-ES" sz="1600" dirty="0" err="1">
                <a:solidFill>
                  <a:srgbClr val="FF6600"/>
                </a:solidFill>
              </a:rPr>
              <a:t>by</a:t>
            </a:r>
            <a:r>
              <a:rPr lang="es-ES" sz="1600" dirty="0">
                <a:solidFill>
                  <a:srgbClr val="FF6600"/>
                </a:solidFill>
              </a:rPr>
              <a:t> a factor 2.5 </a:t>
            </a:r>
            <a:r>
              <a:rPr lang="es-ES" sz="1600" dirty="0" err="1" smtClean="0"/>
              <a:t>w.r.t</a:t>
            </a:r>
            <a:r>
              <a:rPr lang="es-ES" sz="1600" dirty="0"/>
              <a:t> </a:t>
            </a:r>
            <a:r>
              <a:rPr lang="es-ES" sz="1600" dirty="0" err="1" smtClean="0"/>
              <a:t>the</a:t>
            </a:r>
            <a:r>
              <a:rPr lang="es-ES" sz="1600" dirty="0" smtClean="0"/>
              <a:t> </a:t>
            </a:r>
            <a:r>
              <a:rPr lang="es-ES" sz="1600" dirty="0" err="1"/>
              <a:t>Initial</a:t>
            </a:r>
            <a:r>
              <a:rPr lang="es-ES" sz="1600" dirty="0"/>
              <a:t> LIGO/Virgo </a:t>
            </a:r>
            <a:r>
              <a:rPr lang="es-ES" sz="1600" dirty="0" err="1"/>
              <a:t>results</a:t>
            </a:r>
            <a:r>
              <a:rPr lang="es-ES" sz="1600" dirty="0" smtClean="0"/>
              <a:t>,</a:t>
            </a:r>
          </a:p>
          <a:p>
            <a:pPr>
              <a:buFont typeface="Wingdings" charset="2"/>
              <a:buChar char="²"/>
            </a:pPr>
            <a:r>
              <a:rPr lang="es-ES" sz="1600" dirty="0" err="1" smtClean="0"/>
              <a:t>spindown</a:t>
            </a:r>
            <a:r>
              <a:rPr lang="es-ES" sz="1600" dirty="0" smtClean="0"/>
              <a:t> </a:t>
            </a:r>
            <a:r>
              <a:rPr lang="es-ES" sz="1600" dirty="0" err="1"/>
              <a:t>limit</a:t>
            </a:r>
            <a:r>
              <a:rPr lang="es-ES" sz="1600" dirty="0"/>
              <a:t> </a:t>
            </a:r>
            <a:r>
              <a:rPr lang="es-ES" sz="1600" dirty="0" err="1"/>
              <a:t>beaten</a:t>
            </a:r>
            <a:r>
              <a:rPr lang="es-ES" sz="1600" dirty="0"/>
              <a:t> </a:t>
            </a:r>
            <a:r>
              <a:rPr lang="es-ES" sz="1600" dirty="0" err="1"/>
              <a:t>for</a:t>
            </a:r>
            <a:r>
              <a:rPr lang="es-ES" sz="1600" dirty="0"/>
              <a:t> </a:t>
            </a:r>
            <a:r>
              <a:rPr lang="es-ES" sz="1600" dirty="0" smtClean="0"/>
              <a:t>8 </a:t>
            </a:r>
            <a:r>
              <a:rPr lang="es-ES" sz="1600" dirty="0" err="1" smtClean="0"/>
              <a:t>pulsars</a:t>
            </a:r>
            <a:r>
              <a:rPr lang="es-ES" sz="1600" dirty="0"/>
              <a:t>, </a:t>
            </a:r>
            <a:r>
              <a:rPr lang="es-ES" sz="1600" dirty="0" err="1"/>
              <a:t>including</a:t>
            </a:r>
            <a:r>
              <a:rPr lang="es-ES" sz="1600" dirty="0"/>
              <a:t> </a:t>
            </a:r>
            <a:r>
              <a:rPr lang="es-ES" sz="1600" dirty="0" err="1"/>
              <a:t>Crab</a:t>
            </a:r>
            <a:r>
              <a:rPr lang="es-ES" sz="1600" dirty="0"/>
              <a:t> &amp; </a:t>
            </a:r>
            <a:r>
              <a:rPr lang="es-ES" sz="1600" dirty="0" smtClean="0"/>
              <a:t>Vela:</a:t>
            </a:r>
          </a:p>
          <a:p>
            <a:pPr lvl="1">
              <a:buFont typeface="Wingdings" charset="2"/>
              <a:buChar char="²"/>
            </a:pPr>
            <a:r>
              <a:rPr lang="es-ES" sz="1600" dirty="0" err="1" smtClean="0">
                <a:solidFill>
                  <a:srgbClr val="FF6600"/>
                </a:solidFill>
              </a:rPr>
              <a:t>Crab</a:t>
            </a:r>
            <a:r>
              <a:rPr lang="es-ES" sz="1600" dirty="0">
                <a:solidFill>
                  <a:srgbClr val="FF6600"/>
                </a:solidFill>
              </a:rPr>
              <a:t>: </a:t>
            </a:r>
            <a:r>
              <a:rPr lang="es-ES" sz="1600" dirty="0" err="1">
                <a:solidFill>
                  <a:srgbClr val="FF6600"/>
                </a:solidFill>
              </a:rPr>
              <a:t>less</a:t>
            </a:r>
            <a:r>
              <a:rPr lang="es-ES" sz="1600" dirty="0">
                <a:solidFill>
                  <a:srgbClr val="FF6600"/>
                </a:solidFill>
              </a:rPr>
              <a:t> </a:t>
            </a:r>
            <a:r>
              <a:rPr lang="es-ES" sz="1600" dirty="0" err="1" smtClean="0">
                <a:solidFill>
                  <a:srgbClr val="FF6600"/>
                </a:solidFill>
              </a:rPr>
              <a:t>than</a:t>
            </a:r>
            <a:r>
              <a:rPr lang="es-ES" sz="1600" dirty="0">
                <a:solidFill>
                  <a:srgbClr val="FF6600"/>
                </a:solidFill>
              </a:rPr>
              <a:t> </a:t>
            </a:r>
            <a:r>
              <a:rPr lang="sv-SE" sz="1600" dirty="0" smtClean="0">
                <a:solidFill>
                  <a:srgbClr val="FF6600"/>
                </a:solidFill>
              </a:rPr>
              <a:t>2 x </a:t>
            </a:r>
            <a:r>
              <a:rPr lang="sv-SE" sz="1600" dirty="0">
                <a:solidFill>
                  <a:srgbClr val="FF6600"/>
                </a:solidFill>
              </a:rPr>
              <a:t>10</a:t>
            </a:r>
            <a:r>
              <a:rPr lang="sv-SE" sz="1600" baseline="30000" dirty="0">
                <a:solidFill>
                  <a:srgbClr val="FF6600"/>
                </a:solidFill>
              </a:rPr>
              <a:t>−</a:t>
            </a:r>
            <a:r>
              <a:rPr lang="sv-SE" sz="1600" i="1" baseline="30000" dirty="0">
                <a:solidFill>
                  <a:srgbClr val="FF6600"/>
                </a:solidFill>
              </a:rPr>
              <a:t>3</a:t>
            </a:r>
            <a:r>
              <a:rPr lang="sv-SE" sz="1600" i="1" dirty="0">
                <a:solidFill>
                  <a:srgbClr val="FF6600"/>
                </a:solidFill>
              </a:rPr>
              <a:t> </a:t>
            </a:r>
            <a:r>
              <a:rPr lang="sv-SE" sz="1600" i="1" dirty="0" err="1" smtClean="0">
                <a:solidFill>
                  <a:srgbClr val="FF6600"/>
                </a:solidFill>
              </a:rPr>
              <a:t>Ė</a:t>
            </a:r>
            <a:r>
              <a:rPr lang="sv-SE" sz="1600" i="1" baseline="-25000" dirty="0" err="1" smtClean="0">
                <a:solidFill>
                  <a:srgbClr val="FF6600"/>
                </a:solidFill>
              </a:rPr>
              <a:t>rot</a:t>
            </a:r>
            <a:r>
              <a:rPr lang="sv-SE" sz="1600" i="1" dirty="0" smtClean="0">
                <a:solidFill>
                  <a:srgbClr val="FF6600"/>
                </a:solidFill>
              </a:rPr>
              <a:t> </a:t>
            </a:r>
            <a:r>
              <a:rPr lang="sv-SE" sz="1600" dirty="0">
                <a:solidFill>
                  <a:srgbClr val="FF6600"/>
                </a:solidFill>
              </a:rPr>
              <a:t>in GW</a:t>
            </a:r>
            <a:r>
              <a:rPr lang="sv-SE" sz="1600" dirty="0" smtClean="0">
                <a:solidFill>
                  <a:srgbClr val="FF6600"/>
                </a:solidFill>
              </a:rPr>
              <a:t>, </a:t>
            </a:r>
            <a:r>
              <a:rPr lang="es-ES" sz="1600" dirty="0" smtClean="0"/>
              <a:t>∼10</a:t>
            </a:r>
            <a:r>
              <a:rPr lang="es-ES" sz="1600" dirty="0"/>
              <a:t> cm </a:t>
            </a:r>
            <a:r>
              <a:rPr lang="es-ES" sz="1600" dirty="0" err="1" smtClean="0"/>
              <a:t>deformation</a:t>
            </a:r>
            <a:endParaRPr lang="sv-SE" sz="1600" dirty="0" smtClean="0">
              <a:solidFill>
                <a:srgbClr val="FF6600"/>
              </a:solidFill>
            </a:endParaRPr>
          </a:p>
          <a:p>
            <a:pPr lvl="1">
              <a:buFont typeface="Wingdings" charset="2"/>
              <a:buChar char="²"/>
            </a:pPr>
            <a:r>
              <a:rPr lang="sv-SE" sz="1600" dirty="0" smtClean="0">
                <a:solidFill>
                  <a:srgbClr val="FF6600"/>
                </a:solidFill>
              </a:rPr>
              <a:t>Vela</a:t>
            </a:r>
            <a:r>
              <a:rPr lang="sv-SE" sz="1600" dirty="0">
                <a:solidFill>
                  <a:srgbClr val="FF6600"/>
                </a:solidFill>
              </a:rPr>
              <a:t>: less </a:t>
            </a:r>
            <a:r>
              <a:rPr lang="sv-SE" sz="1600" dirty="0" err="1" smtClean="0">
                <a:solidFill>
                  <a:srgbClr val="FF6600"/>
                </a:solidFill>
              </a:rPr>
              <a:t>than</a:t>
            </a:r>
            <a:r>
              <a:rPr lang="sv-SE" sz="1600" dirty="0">
                <a:solidFill>
                  <a:srgbClr val="FF6600"/>
                </a:solidFill>
              </a:rPr>
              <a:t> </a:t>
            </a:r>
            <a:r>
              <a:rPr lang="sv-SE" sz="1600" dirty="0" smtClean="0">
                <a:solidFill>
                  <a:srgbClr val="FF6600"/>
                </a:solidFill>
              </a:rPr>
              <a:t>10</a:t>
            </a:r>
            <a:r>
              <a:rPr lang="sv-SE" sz="1600" baseline="30000" dirty="0">
                <a:solidFill>
                  <a:srgbClr val="FF6600"/>
                </a:solidFill>
              </a:rPr>
              <a:t>−2</a:t>
            </a:r>
            <a:r>
              <a:rPr lang="sv-SE" sz="1600" dirty="0">
                <a:solidFill>
                  <a:srgbClr val="FF6600"/>
                </a:solidFill>
              </a:rPr>
              <a:t> </a:t>
            </a:r>
            <a:r>
              <a:rPr lang="sv-SE" sz="1600" i="1" dirty="0" err="1" smtClean="0">
                <a:solidFill>
                  <a:srgbClr val="FF6600"/>
                </a:solidFill>
              </a:rPr>
              <a:t>Ė</a:t>
            </a:r>
            <a:r>
              <a:rPr lang="sv-SE" sz="1600" i="1" baseline="-25000" dirty="0" err="1" smtClean="0">
                <a:solidFill>
                  <a:srgbClr val="FF6600"/>
                </a:solidFill>
              </a:rPr>
              <a:t>rot</a:t>
            </a:r>
            <a:r>
              <a:rPr lang="sv-SE" sz="1600" i="1" dirty="0" smtClean="0">
                <a:solidFill>
                  <a:srgbClr val="FF6600"/>
                </a:solidFill>
              </a:rPr>
              <a:t> . </a:t>
            </a:r>
            <a:r>
              <a:rPr lang="sv-SE" sz="1600" i="1" dirty="0" err="1" smtClean="0">
                <a:solidFill>
                  <a:srgbClr val="FF6600"/>
                </a:solidFill>
              </a:rPr>
              <a:t>elipticity</a:t>
            </a:r>
            <a:r>
              <a:rPr lang="sv-SE" sz="1600" i="1" dirty="0" smtClean="0">
                <a:solidFill>
                  <a:srgbClr val="FF6600"/>
                </a:solidFill>
              </a:rPr>
              <a:t>-&gt;</a:t>
            </a:r>
            <a:r>
              <a:rPr lang="es-ES" sz="1600" dirty="0" smtClean="0"/>
              <a:t> </a:t>
            </a:r>
            <a:r>
              <a:rPr lang="es-ES" sz="1600" dirty="0"/>
              <a:t>∼50 cm </a:t>
            </a:r>
            <a:endParaRPr lang="sv-SE" sz="1600" i="1" dirty="0" smtClean="0">
              <a:solidFill>
                <a:srgbClr val="FF6600"/>
              </a:solidFill>
            </a:endParaRPr>
          </a:p>
          <a:p>
            <a:pPr>
              <a:buFont typeface="Wingdings" charset="2"/>
              <a:buChar char="²"/>
            </a:pPr>
            <a:r>
              <a:rPr lang="en-US" sz="1600" dirty="0" smtClean="0"/>
              <a:t>PSR </a:t>
            </a:r>
            <a:r>
              <a:rPr lang="en-US" sz="1600" dirty="0"/>
              <a:t>J1918-0642: smallest </a:t>
            </a:r>
            <a:r>
              <a:rPr lang="en-US" sz="1600" dirty="0" smtClean="0"/>
              <a:t>UL</a:t>
            </a:r>
            <a:br>
              <a:rPr lang="en-US" sz="1600" dirty="0" smtClean="0"/>
            </a:br>
            <a:r>
              <a:rPr lang="da-DK" sz="1600" dirty="0" smtClean="0"/>
              <a:t>h</a:t>
            </a:r>
            <a:r>
              <a:rPr lang="da-DK" sz="1600" baseline="-25000" dirty="0" smtClean="0"/>
              <a:t>0</a:t>
            </a:r>
            <a:r>
              <a:rPr lang="da-DK" sz="1600" dirty="0" smtClean="0"/>
              <a:t> </a:t>
            </a:r>
            <a:r>
              <a:rPr lang="da-DK" sz="1600" dirty="0"/>
              <a:t>= 1.6 </a:t>
            </a:r>
            <a:r>
              <a:rPr lang="da-DK" sz="1600" dirty="0" smtClean="0"/>
              <a:t>x 10</a:t>
            </a:r>
            <a:r>
              <a:rPr lang="da-DK" sz="1600" baseline="30000" dirty="0"/>
              <a:t>−26</a:t>
            </a:r>
            <a:r>
              <a:rPr lang="da-DK" sz="1600" dirty="0"/>
              <a:t>.</a:t>
            </a:r>
            <a:endParaRPr lang="es-ES" sz="1600" dirty="0"/>
          </a:p>
        </p:txBody>
      </p:sp>
      <p:sp>
        <p:nvSpPr>
          <p:cNvPr id="8" name="Rectángulo 7"/>
          <p:cNvSpPr/>
          <p:nvPr/>
        </p:nvSpPr>
        <p:spPr>
          <a:xfrm>
            <a:off x="4398598" y="188640"/>
            <a:ext cx="2813591" cy="523220"/>
          </a:xfrm>
          <a:prstGeom prst="rect">
            <a:avLst/>
          </a:prstGeom>
        </p:spPr>
        <p:txBody>
          <a:bodyPr wrap="none">
            <a:spAutoFit/>
          </a:bodyPr>
          <a:lstStyle/>
          <a:p>
            <a:pPr>
              <a:buNone/>
            </a:pPr>
            <a:r>
              <a:rPr lang="es-ES" dirty="0">
                <a:latin typeface="Calibri"/>
              </a:rPr>
              <a:t>	</a:t>
            </a:r>
            <a:r>
              <a:rPr lang="en-US" sz="1800" b="0" dirty="0" err="1">
                <a:solidFill>
                  <a:srgbClr val="000090"/>
                </a:solidFill>
                <a:latin typeface="+mn-lt"/>
              </a:rPr>
              <a:t>ApJ</a:t>
            </a:r>
            <a:r>
              <a:rPr lang="en-US" sz="1800" b="0" dirty="0">
                <a:solidFill>
                  <a:srgbClr val="000090"/>
                </a:solidFill>
                <a:latin typeface="+mn-lt"/>
              </a:rPr>
              <a:t> 839, 12, </a:t>
            </a:r>
            <a:r>
              <a:rPr lang="en-US" sz="1800" b="0" dirty="0" smtClean="0">
                <a:solidFill>
                  <a:srgbClr val="000090"/>
                </a:solidFill>
                <a:latin typeface="+mn-lt"/>
              </a:rPr>
              <a:t>2017</a:t>
            </a:r>
            <a:endParaRPr lang="en-US" sz="1800" b="0" dirty="0">
              <a:solidFill>
                <a:srgbClr val="000090"/>
              </a:solidFill>
              <a:latin typeface="+mn-lt"/>
            </a:endParaRPr>
          </a:p>
        </p:txBody>
      </p:sp>
      <p:sp>
        <p:nvSpPr>
          <p:cNvPr id="9"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98</a:t>
            </a:fld>
            <a:endParaRPr lang="en-US" dirty="0">
              <a:latin typeface="+mn-lt"/>
            </a:endParaRPr>
          </a:p>
        </p:txBody>
      </p:sp>
    </p:spTree>
    <p:extLst>
      <p:ext uri="{BB962C8B-B14F-4D97-AF65-F5344CB8AC3E}">
        <p14:creationId xmlns:p14="http://schemas.microsoft.com/office/powerpoint/2010/main" val="1448112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Imagen 3" descr="ellfreq.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836712"/>
            <a:ext cx="7151836" cy="4767891"/>
          </a:xfrm>
          <a:prstGeom prst="rect">
            <a:avLst/>
          </a:prstGeom>
        </p:spPr>
      </p:pic>
      <p:sp>
        <p:nvSpPr>
          <p:cNvPr id="3" name="Marcador de contenido 2"/>
          <p:cNvSpPr>
            <a:spLocks noGrp="1"/>
          </p:cNvSpPr>
          <p:nvPr>
            <p:ph idx="1"/>
          </p:nvPr>
        </p:nvSpPr>
        <p:spPr>
          <a:xfrm>
            <a:off x="971600" y="5445224"/>
            <a:ext cx="7560840" cy="576064"/>
          </a:xfrm>
        </p:spPr>
        <p:txBody>
          <a:bodyPr/>
          <a:lstStyle/>
          <a:p>
            <a:pPr marL="0" indent="0">
              <a:buNone/>
            </a:pPr>
            <a:r>
              <a:rPr lang="es-ES" sz="1600" dirty="0" err="1"/>
              <a:t>The</a:t>
            </a:r>
            <a:r>
              <a:rPr lang="es-ES" sz="1600" dirty="0"/>
              <a:t> </a:t>
            </a:r>
            <a:r>
              <a:rPr lang="es-ES" sz="1600" dirty="0">
                <a:hlinkClick r:id="rId3"/>
              </a:rPr>
              <a:t>ellipticity</a:t>
            </a:r>
            <a:r>
              <a:rPr lang="es-ES" sz="1600" dirty="0"/>
              <a:t> can </a:t>
            </a:r>
            <a:r>
              <a:rPr lang="es-ES" sz="1600" dirty="0" err="1"/>
              <a:t>roughly</a:t>
            </a:r>
            <a:r>
              <a:rPr lang="es-ES" sz="1600" dirty="0"/>
              <a:t> be </a:t>
            </a:r>
            <a:r>
              <a:rPr lang="es-ES" sz="1600" dirty="0" err="1"/>
              <a:t>converted</a:t>
            </a:r>
            <a:r>
              <a:rPr lang="es-ES" sz="1600" dirty="0"/>
              <a:t> </a:t>
            </a:r>
            <a:r>
              <a:rPr lang="es-ES" sz="1600" dirty="0" err="1"/>
              <a:t>to</a:t>
            </a:r>
            <a:r>
              <a:rPr lang="es-ES" sz="1600" dirty="0"/>
              <a:t> a "</a:t>
            </a:r>
            <a:r>
              <a:rPr lang="es-ES" sz="1600" dirty="0" err="1"/>
              <a:t>mountain</a:t>
            </a:r>
            <a:r>
              <a:rPr lang="es-ES" sz="1600" dirty="0"/>
              <a:t>" </a:t>
            </a:r>
            <a:r>
              <a:rPr lang="es-ES" sz="1600" dirty="0" err="1"/>
              <a:t>size</a:t>
            </a:r>
            <a:r>
              <a:rPr lang="es-ES" sz="1600" dirty="0"/>
              <a:t> </a:t>
            </a:r>
            <a:r>
              <a:rPr lang="es-ES" sz="1600" dirty="0" err="1"/>
              <a:t>using</a:t>
            </a:r>
            <a:r>
              <a:rPr lang="es-ES" sz="1600" dirty="0"/>
              <a:t> 25×(</a:t>
            </a:r>
            <a:r>
              <a:rPr lang="es-ES" sz="1600" i="1" dirty="0" err="1"/>
              <a:t>ε</a:t>
            </a:r>
            <a:r>
              <a:rPr lang="es-ES" sz="1600" dirty="0"/>
              <a:t>/10</a:t>
            </a:r>
            <a:r>
              <a:rPr lang="es-ES" sz="1600" baseline="30000" dirty="0"/>
              <a:t>-4</a:t>
            </a:r>
            <a:r>
              <a:rPr lang="es-ES" sz="1600" dirty="0"/>
              <a:t>) cm </a:t>
            </a:r>
            <a:r>
              <a:rPr lang="es-ES" sz="1600" dirty="0" smtClean="0"/>
              <a:t/>
            </a:r>
            <a:br>
              <a:rPr lang="es-ES" sz="1600" dirty="0" smtClean="0"/>
            </a:br>
            <a:r>
              <a:rPr lang="es-ES" sz="1600" dirty="0" err="1" smtClean="0"/>
              <a:t>The</a:t>
            </a:r>
            <a:r>
              <a:rPr lang="es-ES" sz="1600" dirty="0" smtClean="0"/>
              <a:t> </a:t>
            </a:r>
            <a:r>
              <a:rPr lang="es-ES" sz="1600" dirty="0"/>
              <a:t>diagonal </a:t>
            </a:r>
            <a:r>
              <a:rPr lang="es-ES" sz="1600" dirty="0" err="1"/>
              <a:t>lines</a:t>
            </a:r>
            <a:r>
              <a:rPr lang="es-ES" sz="1600" dirty="0"/>
              <a:t> show </a:t>
            </a:r>
            <a:r>
              <a:rPr lang="es-ES" sz="1600" dirty="0" err="1"/>
              <a:t>the</a:t>
            </a:r>
            <a:r>
              <a:rPr lang="es-ES" sz="1600" dirty="0"/>
              <a:t> </a:t>
            </a:r>
            <a:r>
              <a:rPr lang="es-ES" sz="1600" dirty="0" err="1"/>
              <a:t>ellipticities</a:t>
            </a:r>
            <a:r>
              <a:rPr lang="es-ES" sz="1600" dirty="0"/>
              <a:t> </a:t>
            </a:r>
            <a:r>
              <a:rPr lang="es-ES" sz="1600" dirty="0" err="1"/>
              <a:t>that</a:t>
            </a:r>
            <a:r>
              <a:rPr lang="es-ES" sz="1600" dirty="0"/>
              <a:t> </a:t>
            </a:r>
            <a:r>
              <a:rPr lang="es-ES" sz="1600" dirty="0" err="1"/>
              <a:t>would</a:t>
            </a:r>
            <a:r>
              <a:rPr lang="es-ES" sz="1600" dirty="0"/>
              <a:t> be </a:t>
            </a:r>
            <a:r>
              <a:rPr lang="es-ES" sz="1600" dirty="0" err="1"/>
              <a:t>required</a:t>
            </a:r>
            <a:r>
              <a:rPr lang="es-ES" sz="1600" dirty="0"/>
              <a:t> </a:t>
            </a:r>
            <a:r>
              <a:rPr lang="es-ES" sz="1600" dirty="0" err="1"/>
              <a:t>if</a:t>
            </a:r>
            <a:r>
              <a:rPr lang="es-ES" sz="1600" dirty="0"/>
              <a:t> a </a:t>
            </a:r>
            <a:r>
              <a:rPr lang="es-ES" sz="1600" dirty="0" err="1"/>
              <a:t>star</a:t>
            </a:r>
            <a:r>
              <a:rPr lang="es-ES" sz="1600" dirty="0"/>
              <a:t> </a:t>
            </a:r>
            <a:r>
              <a:rPr lang="es-ES" sz="1600" dirty="0" err="1"/>
              <a:t>had</a:t>
            </a:r>
            <a:r>
              <a:rPr lang="es-ES" sz="1600" dirty="0"/>
              <a:t> a particular </a:t>
            </a:r>
            <a:r>
              <a:rPr lang="es-ES" sz="1600" dirty="0">
                <a:hlinkClick r:id="rId4"/>
              </a:rPr>
              <a:t>characteristic age</a:t>
            </a:r>
            <a:r>
              <a:rPr lang="es-ES" sz="1600" dirty="0"/>
              <a:t> and </a:t>
            </a:r>
            <a:r>
              <a:rPr lang="es-ES" sz="1600" dirty="0" err="1"/>
              <a:t>was</a:t>
            </a:r>
            <a:r>
              <a:rPr lang="es-ES" sz="1600" dirty="0"/>
              <a:t> </a:t>
            </a:r>
            <a:r>
              <a:rPr lang="es-ES" sz="1600" dirty="0" err="1"/>
              <a:t>losing</a:t>
            </a:r>
            <a:r>
              <a:rPr lang="es-ES" sz="1600" dirty="0"/>
              <a:t> </a:t>
            </a:r>
            <a:r>
              <a:rPr lang="es-ES" sz="1600" dirty="0" err="1"/>
              <a:t>energy</a:t>
            </a:r>
            <a:r>
              <a:rPr lang="es-ES" sz="1600" dirty="0"/>
              <a:t> </a:t>
            </a:r>
            <a:r>
              <a:rPr lang="es-ES" sz="1600" dirty="0" err="1"/>
              <a:t>purely</a:t>
            </a:r>
            <a:r>
              <a:rPr lang="es-ES" sz="1600" dirty="0"/>
              <a:t> </a:t>
            </a:r>
            <a:r>
              <a:rPr lang="es-ES" sz="1600" dirty="0" err="1"/>
              <a:t>through</a:t>
            </a:r>
            <a:r>
              <a:rPr lang="es-ES" sz="1600" dirty="0"/>
              <a:t> </a:t>
            </a:r>
            <a:r>
              <a:rPr lang="es-ES" sz="1600" dirty="0" err="1"/>
              <a:t>gravitational</a:t>
            </a:r>
            <a:r>
              <a:rPr lang="es-ES" sz="1600" dirty="0"/>
              <a:t> </a:t>
            </a:r>
            <a:r>
              <a:rPr lang="es-ES" sz="1600" dirty="0" err="1"/>
              <a:t>radiation</a:t>
            </a:r>
            <a:r>
              <a:rPr lang="es-ES" sz="1600" dirty="0"/>
              <a:t>. </a:t>
            </a:r>
          </a:p>
        </p:txBody>
      </p:sp>
      <p:sp>
        <p:nvSpPr>
          <p:cNvPr id="5" name="Rectángulo 4"/>
          <p:cNvSpPr/>
          <p:nvPr/>
        </p:nvSpPr>
        <p:spPr>
          <a:xfrm>
            <a:off x="755576" y="4345940"/>
            <a:ext cx="2813591" cy="523220"/>
          </a:xfrm>
          <a:prstGeom prst="rect">
            <a:avLst/>
          </a:prstGeom>
        </p:spPr>
        <p:txBody>
          <a:bodyPr wrap="none">
            <a:spAutoFit/>
          </a:bodyPr>
          <a:lstStyle/>
          <a:p>
            <a:pPr>
              <a:buNone/>
            </a:pPr>
            <a:r>
              <a:rPr lang="es-ES" dirty="0">
                <a:latin typeface="Calibri"/>
              </a:rPr>
              <a:t>	</a:t>
            </a:r>
            <a:r>
              <a:rPr lang="en-US" sz="1800" b="0" dirty="0" err="1">
                <a:solidFill>
                  <a:srgbClr val="000090"/>
                </a:solidFill>
                <a:latin typeface="+mn-lt"/>
              </a:rPr>
              <a:t>ApJ</a:t>
            </a:r>
            <a:r>
              <a:rPr lang="en-US" sz="1800" b="0" dirty="0">
                <a:solidFill>
                  <a:srgbClr val="000090"/>
                </a:solidFill>
                <a:latin typeface="+mn-lt"/>
              </a:rPr>
              <a:t> 839, 12, </a:t>
            </a:r>
            <a:r>
              <a:rPr lang="en-US" sz="1800" b="0" dirty="0" smtClean="0">
                <a:solidFill>
                  <a:srgbClr val="000090"/>
                </a:solidFill>
                <a:latin typeface="+mn-lt"/>
              </a:rPr>
              <a:t>2017</a:t>
            </a:r>
            <a:endParaRPr lang="en-US" sz="1800" b="0" dirty="0">
              <a:solidFill>
                <a:srgbClr val="000090"/>
              </a:solidFill>
              <a:latin typeface="+mn-lt"/>
            </a:endParaRPr>
          </a:p>
        </p:txBody>
      </p:sp>
      <p:sp>
        <p:nvSpPr>
          <p:cNvPr id="6" name="Slide Number Placeholder 4"/>
          <p:cNvSpPr txBox="1">
            <a:spLocks/>
          </p:cNvSpPr>
          <p:nvPr/>
        </p:nvSpPr>
        <p:spPr>
          <a:xfrm flipH="1">
            <a:off x="5292080" y="6356351"/>
            <a:ext cx="504056" cy="365125"/>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86CB4B4D-7CA3-9044-876B-883B54F8677D}" type="slidenum">
              <a:rPr lang="en-US" sz="1800" smtClean="0">
                <a:latin typeface="+mn-lt"/>
              </a:rPr>
              <a:pPr>
                <a:buFontTx/>
                <a:buNone/>
              </a:pPr>
              <a:t>99</a:t>
            </a:fld>
            <a:endParaRPr lang="en-US" dirty="0">
              <a:latin typeface="+mn-lt"/>
            </a:endParaRPr>
          </a:p>
        </p:txBody>
      </p:sp>
    </p:spTree>
    <p:extLst>
      <p:ext uri="{BB962C8B-B14F-4D97-AF65-F5344CB8AC3E}">
        <p14:creationId xmlns:p14="http://schemas.microsoft.com/office/powerpoint/2010/main" val="24524734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ennoAEI">
  <a:themeElements>
    <a:clrScheme name="BennoAE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pattFill prst="pct20">
          <a:fgClr>
            <a:srgbClr val="CC0000"/>
          </a:fgClr>
          <a:bgClr>
            <a:schemeClr val="bg1"/>
          </a:bgClr>
        </a:patt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de-DE" sz="500" b="1" i="0" u="none" strike="noStrike" cap="none" normalizeH="0" baseline="0">
            <a:ln>
              <a:noFill/>
            </a:ln>
            <a:solidFill>
              <a:srgbClr val="333333"/>
            </a:solidFill>
            <a:effectLst/>
            <a:latin typeface="Times New Roman" charset="0"/>
            <a:ea typeface="ＭＳ Ｐゴシック" charset="0"/>
          </a:defRPr>
        </a:defPPr>
      </a:lstStyle>
    </a:spDef>
    <a:lnDef>
      <a:spPr bwMode="auto">
        <a:xfrm>
          <a:off x="0" y="0"/>
          <a:ext cx="1" cy="1"/>
        </a:xfrm>
        <a:custGeom>
          <a:avLst/>
          <a:gdLst/>
          <a:ahLst/>
          <a:cxnLst/>
          <a:rect l="0" t="0" r="0" b="0"/>
          <a:pathLst/>
        </a:custGeom>
        <a:pattFill prst="pct20">
          <a:fgClr>
            <a:srgbClr val="CC0000"/>
          </a:fgClr>
          <a:bgClr>
            <a:schemeClr val="bg1"/>
          </a:bgClr>
        </a:patt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de-DE" sz="500" b="1" i="0" u="none" strike="noStrike" cap="none" normalizeH="0" baseline="0">
            <a:ln>
              <a:noFill/>
            </a:ln>
            <a:solidFill>
              <a:srgbClr val="333333"/>
            </a:solidFill>
            <a:effectLst/>
            <a:latin typeface="Times New Roman" charset="0"/>
            <a:ea typeface="ＭＳ Ｐゴシック" charset="0"/>
          </a:defRPr>
        </a:defPPr>
      </a:lstStyle>
    </a:lnDef>
  </a:objectDefaults>
  <a:extraClrSchemeLst>
    <a:extraClrScheme>
      <a:clrScheme name="BennoAE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ennoAE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ennoAE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ennoAE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ennoAE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ennoAE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ennoAE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ennoAEI">
  <a:themeElements>
    <a:clrScheme name="BennoAE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pattFill prst="pct20">
          <a:fgClr>
            <a:srgbClr val="CC0000"/>
          </a:fgClr>
          <a:bgClr>
            <a:schemeClr val="bg1"/>
          </a:bgClr>
        </a:patt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de-DE" sz="500" b="1" i="0" u="none" strike="noStrike" cap="none" normalizeH="0" baseline="0">
            <a:ln>
              <a:noFill/>
            </a:ln>
            <a:solidFill>
              <a:srgbClr val="333333"/>
            </a:solidFill>
            <a:effectLst/>
            <a:latin typeface="Times New Roman" charset="0"/>
            <a:ea typeface="ＭＳ Ｐゴシック" charset="0"/>
          </a:defRPr>
        </a:defPPr>
      </a:lstStyle>
    </a:spDef>
    <a:lnDef>
      <a:spPr bwMode="auto">
        <a:xfrm>
          <a:off x="0" y="0"/>
          <a:ext cx="1" cy="1"/>
        </a:xfrm>
        <a:custGeom>
          <a:avLst/>
          <a:gdLst/>
          <a:ahLst/>
          <a:cxnLst/>
          <a:rect l="0" t="0" r="0" b="0"/>
          <a:pathLst/>
        </a:custGeom>
        <a:pattFill prst="pct20">
          <a:fgClr>
            <a:srgbClr val="CC0000"/>
          </a:fgClr>
          <a:bgClr>
            <a:schemeClr val="bg1"/>
          </a:bgClr>
        </a:patt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de-DE" sz="500" b="1" i="0" u="none" strike="noStrike" cap="none" normalizeH="0" baseline="0">
            <a:ln>
              <a:noFill/>
            </a:ln>
            <a:solidFill>
              <a:srgbClr val="333333"/>
            </a:solidFill>
            <a:effectLst/>
            <a:latin typeface="Times New Roman" charset="0"/>
            <a:ea typeface="ＭＳ Ｐゴシック" charset="0"/>
          </a:defRPr>
        </a:defPPr>
      </a:lstStyle>
    </a:lnDef>
  </a:objectDefaults>
  <a:extraClrSchemeLst>
    <a:extraClrScheme>
      <a:clrScheme name="BennoAE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ennoAE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ennoAE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ennoAE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ennoAE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ennoAE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ennoAE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C:\WINDOWS\Anwendungsdaten\Microsoft\Vorlagen\BennoAEI.pot</Template>
  <TotalTime>17120</TotalTime>
  <Words>9361</Words>
  <Application>Microsoft Macintosh PowerPoint</Application>
  <PresentationFormat>Presentación en pantalla (4:3)</PresentationFormat>
  <Paragraphs>1313</Paragraphs>
  <Slides>134</Slides>
  <Notes>44</Notes>
  <HiddenSlides>0</HiddenSlides>
  <MMClips>2</MMClips>
  <ScaleCrop>false</ScaleCrop>
  <HeadingPairs>
    <vt:vector size="6" baseType="variant">
      <vt:variant>
        <vt:lpstr>Tema</vt:lpstr>
      </vt:variant>
      <vt:variant>
        <vt:i4>2</vt:i4>
      </vt:variant>
      <vt:variant>
        <vt:lpstr>Servidores OLE incrustados</vt:lpstr>
      </vt:variant>
      <vt:variant>
        <vt:i4>5</vt:i4>
      </vt:variant>
      <vt:variant>
        <vt:lpstr>Títulos de diapositiva</vt:lpstr>
      </vt:variant>
      <vt:variant>
        <vt:i4>134</vt:i4>
      </vt:variant>
    </vt:vector>
  </HeadingPairs>
  <TitlesOfParts>
    <vt:vector size="141" baseType="lpstr">
      <vt:lpstr>BennoAEI</vt:lpstr>
      <vt:lpstr>1_BennoAEI</vt:lpstr>
      <vt:lpstr>Clip</vt:lpstr>
      <vt:lpstr>EcuaciÛn</vt:lpstr>
      <vt:lpstr>Ecuación</vt:lpstr>
      <vt:lpstr>Equation</vt:lpstr>
      <vt:lpstr>Sound Recorder Document</vt:lpstr>
      <vt:lpstr>Presentación de PowerPoint</vt:lpstr>
      <vt:lpstr>Outline</vt:lpstr>
      <vt:lpstr>Challenges &amp; Payoffs</vt:lpstr>
      <vt:lpstr>Presentación de PowerPoint</vt:lpstr>
      <vt:lpstr>Presentación de PowerPoint</vt:lpstr>
      <vt:lpstr>Presentación de PowerPoint</vt:lpstr>
      <vt:lpstr>Presentación de PowerPoint</vt:lpstr>
      <vt:lpstr>The Astrophysicist’s Shopping List</vt:lpstr>
      <vt:lpstr>what is “probability”?</vt:lpstr>
      <vt:lpstr>GW sources and methods</vt:lpstr>
      <vt:lpstr>Why GW data analysis is challenging?</vt:lpstr>
      <vt:lpstr>Antenna Pattern of a Laser Interferometer</vt:lpstr>
      <vt:lpstr>Using the GW Detector Network</vt:lpstr>
      <vt:lpstr>Benefits of a global network</vt:lpstr>
      <vt:lpstr>Benefits of a global network</vt:lpstr>
      <vt:lpstr>Gravitational-Wave Data </vt:lpstr>
      <vt:lpstr>Relevance of the Sampling Rate </vt:lpstr>
      <vt:lpstr>Aliasing </vt:lpstr>
      <vt:lpstr>Characterizing Noise </vt:lpstr>
      <vt:lpstr>Possible Properties of Noise</vt:lpstr>
      <vt:lpstr>Frequency-domain representation of a Time-Series</vt:lpstr>
      <vt:lpstr>Frequency-Domain Representation of a Discrete, Finite Time Series </vt:lpstr>
      <vt:lpstr>Presentación de PowerPoint</vt:lpstr>
      <vt:lpstr>Power Spectral Density </vt:lpstr>
      <vt:lpstr>Estimating the PSD </vt:lpstr>
      <vt:lpstr>Estimating the PSD </vt:lpstr>
      <vt:lpstr>Estimating the PSD (cont.) </vt:lpstr>
      <vt:lpstr>Finding the signal: the noise spectral density</vt:lpstr>
      <vt:lpstr>Matched filtering I</vt:lpstr>
      <vt:lpstr>Matched filtering II</vt:lpstr>
      <vt:lpstr>Matched filtering III</vt:lpstr>
      <vt:lpstr>Maximum Likelihood estimator</vt:lpstr>
      <vt:lpstr>Matched filtering statistics</vt:lpstr>
      <vt:lpstr>Matched filtering statistics: pFA and pFD</vt:lpstr>
      <vt:lpstr>Frequentist hypothesis testing</vt:lpstr>
      <vt:lpstr>Amplitude maximization</vt:lpstr>
      <vt:lpstr>Finding a weak signal in noise</vt:lpstr>
      <vt:lpstr>Spanning the signal parameter space:  we need a bank of templates!</vt:lpstr>
      <vt:lpstr>Template placement</vt:lpstr>
      <vt:lpstr>Dealing with Non-Stationary Noise</vt:lpstr>
      <vt:lpstr>How do we know whether a signal in the data is a real GW? </vt:lpstr>
      <vt:lpstr>Is it a real GW signal?</vt:lpstr>
      <vt:lpstr>Signal Consistency Tests</vt:lpstr>
      <vt:lpstr>Coherent Burst Analysis </vt:lpstr>
      <vt:lpstr>Geometric View of Coherent Analysis</vt:lpstr>
      <vt:lpstr>Waveform Consistency Tests</vt:lpstr>
      <vt:lpstr>Background Estimation</vt:lpstr>
      <vt:lpstr>Data Quality</vt:lpstr>
      <vt:lpstr>Non-Stationary Noise / Glitches</vt:lpstr>
      <vt:lpstr>Vetoes</vt:lpstr>
      <vt:lpstr>Validating the Detector: Hardware Signal Injections</vt:lpstr>
      <vt:lpstr>Significance: claiming a discovery</vt:lpstr>
      <vt:lpstr>When using upper limits</vt:lpstr>
      <vt:lpstr>Search for continuous gravitational waves: </vt:lpstr>
      <vt:lpstr>Presentación de PowerPoint</vt:lpstr>
      <vt:lpstr>No continuous gravitational waves (CW) detected… yet! </vt:lpstr>
      <vt:lpstr>Neutron Stars and Pulsars</vt:lpstr>
      <vt:lpstr>Pulsar population </vt:lpstr>
      <vt:lpstr>Neutron Stars Sources</vt:lpstr>
      <vt:lpstr>Neutron star structure</vt:lpstr>
      <vt:lpstr>Regions of NS Interior</vt:lpstr>
      <vt:lpstr>Regions of NS Interior (cont)</vt:lpstr>
      <vt:lpstr>Simple view of a neutron star</vt:lpstr>
      <vt:lpstr>Simple view of a neutron star</vt:lpstr>
      <vt:lpstr>Rigid crust epsilon?</vt:lpstr>
      <vt:lpstr>R-modes and other exotics</vt:lpstr>
      <vt:lpstr>Emission mechanisms for continuous GW from spinning NS in the LIGO-VIRGO frequency band</vt:lpstr>
      <vt:lpstr>Gravitational Waves from Spinning Neutron Stars</vt:lpstr>
      <vt:lpstr>Continuous GWs from Spinning Compact Objects</vt:lpstr>
      <vt:lpstr>Continuous GWs from Spinning Compact Objects</vt:lpstr>
      <vt:lpstr>Continuous GWs from Spinning Compact Objects</vt:lpstr>
      <vt:lpstr>1) Non-axisymmetric distortions</vt:lpstr>
      <vt:lpstr>2) Non-axisymmetric instabilities</vt:lpstr>
      <vt:lpstr>Spindown upper-limits for known pulsars.</vt:lpstr>
      <vt:lpstr>Spindown upper-limits for known pulsars.</vt:lpstr>
      <vt:lpstr>Presentación de PowerPoint</vt:lpstr>
      <vt:lpstr>aLIGO sensitivity </vt:lpstr>
      <vt:lpstr>What would we learn from a CW signal? </vt:lpstr>
      <vt:lpstr>What would we learn from a CW signal? </vt:lpstr>
      <vt:lpstr>Theoretical implications</vt:lpstr>
      <vt:lpstr>The signal from a NS</vt:lpstr>
      <vt:lpstr>Expected Signal on Earth (1)</vt:lpstr>
      <vt:lpstr>Expected Signal on Earth (2)</vt:lpstr>
      <vt:lpstr>Expected Signal on Earth (3)</vt:lpstr>
      <vt:lpstr>The Signal</vt:lpstr>
      <vt:lpstr>Presentación de PowerPoint</vt:lpstr>
      <vt:lpstr>Type of searches</vt:lpstr>
      <vt:lpstr>Continuous Waves Searches (1)</vt:lpstr>
      <vt:lpstr>Neutron star populations</vt:lpstr>
      <vt:lpstr>Neutron star searches</vt:lpstr>
      <vt:lpstr>Presentación de PowerPoint</vt:lpstr>
      <vt:lpstr>If you know what you’re looking for, it’s easier to find it</vt:lpstr>
      <vt:lpstr>Gridding the parameter space</vt:lpstr>
      <vt:lpstr>Presentación de PowerPoint</vt:lpstr>
      <vt:lpstr>Presentación de PowerPoint</vt:lpstr>
      <vt:lpstr>Presentación de PowerPoint</vt:lpstr>
      <vt:lpstr>Presentación de PowerPoint</vt:lpstr>
      <vt:lpstr>O1 targeted search for known pulsars</vt:lpstr>
      <vt:lpstr>Presentación de PowerPoint</vt:lpstr>
      <vt:lpstr>Coherent detection methods</vt:lpstr>
      <vt:lpstr>F-statistics</vt:lpstr>
      <vt:lpstr>F-Statistics</vt:lpstr>
      <vt:lpstr>Frequency domain method</vt:lpstr>
      <vt:lpstr>Measured PDFs for the F statistic  with fake injected worst-case signals at nearby frequencies</vt:lpstr>
      <vt:lpstr>Time Domain Search for GWs from Known Pulsars</vt:lpstr>
      <vt:lpstr>Search for Gravitational Waves from Known Pulsars</vt:lpstr>
      <vt:lpstr>Time domain target search</vt:lpstr>
      <vt:lpstr>Time domain: Bayesian approach</vt:lpstr>
      <vt:lpstr>The Bayesian Approach</vt:lpstr>
      <vt:lpstr>Posterior PDFs for CW time domain analyses</vt:lpstr>
      <vt:lpstr>Presentación de PowerPoint</vt:lpstr>
      <vt:lpstr>Blind searches and coherent detection methods</vt:lpstr>
      <vt:lpstr>Coherent wide-parameter searches</vt:lpstr>
      <vt:lpstr>Semi-coherent power-sum methods</vt:lpstr>
      <vt:lpstr>Differences among the semi-coherent methods</vt:lpstr>
      <vt:lpstr>The Hough Transform</vt:lpstr>
      <vt:lpstr>The Hough Transform</vt:lpstr>
      <vt:lpstr>The Hough Transform</vt:lpstr>
      <vt:lpstr>Hough Transform Statistics</vt:lpstr>
      <vt:lpstr>Frequentist upper limit</vt:lpstr>
      <vt:lpstr>Number count distribution for signal injections</vt:lpstr>
      <vt:lpstr>All-sky CW search in LIGO O1 [10, 475] Hz</vt:lpstr>
      <vt:lpstr>Presentación de PowerPoint</vt:lpstr>
      <vt:lpstr>Presentación de PowerPoint</vt:lpstr>
      <vt:lpstr>Presentación de PowerPoint</vt:lpstr>
      <vt:lpstr>Presentación de PowerPoint</vt:lpstr>
      <vt:lpstr>Presentación de PowerPoint</vt:lpstr>
      <vt:lpstr>Presentación de PowerPoint</vt:lpstr>
      <vt:lpstr>Agradecimientos</vt:lpstr>
      <vt:lpstr>Maximizing L wrt the amplitude</vt:lpstr>
      <vt:lpstr>Maximizing wrt the initial phase f0  </vt:lpstr>
      <vt:lpstr>Windowing</vt:lpstr>
      <vt:lpstr>Wiener filtering</vt:lpstr>
      <vt:lpstr>Presentación de PowerPoint</vt:lpstr>
    </vt:vector>
  </TitlesOfParts>
  <Company>UIB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Searching for GW</dc:title>
  <dc:creator>Alicia M. Sintes</dc:creator>
  <cp:lastModifiedBy>Alicia Sintes</cp:lastModifiedBy>
  <cp:revision>1858</cp:revision>
  <cp:lastPrinted>2016-02-08T10:44:38Z</cp:lastPrinted>
  <dcterms:created xsi:type="dcterms:W3CDTF">2002-07-16T09:42:27Z</dcterms:created>
  <dcterms:modified xsi:type="dcterms:W3CDTF">2017-09-11T14:21:06Z</dcterms:modified>
</cp:coreProperties>
</file>