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87" r:id="rId13"/>
    <p:sldId id="267" r:id="rId14"/>
    <p:sldId id="286" r:id="rId15"/>
    <p:sldId id="278" r:id="rId16"/>
    <p:sldId id="269" r:id="rId17"/>
    <p:sldId id="279" r:id="rId18"/>
    <p:sldId id="270" r:id="rId19"/>
    <p:sldId id="271" r:id="rId20"/>
    <p:sldId id="277" r:id="rId21"/>
    <p:sldId id="276" r:id="rId22"/>
    <p:sldId id="281" r:id="rId23"/>
    <p:sldId id="280" r:id="rId24"/>
    <p:sldId id="275" r:id="rId25"/>
    <p:sldId id="283" r:id="rId26"/>
    <p:sldId id="272" r:id="rId27"/>
    <p:sldId id="284" r:id="rId28"/>
    <p:sldId id="282" r:id="rId29"/>
    <p:sldId id="273" r:id="rId30"/>
    <p:sldId id="274" r:id="rId31"/>
    <p:sldId id="268" r:id="rId32"/>
    <p:sldId id="285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C4DAC5-95AC-4203-90F6-4B2B59FC2D04}" type="datetimeFigureOut">
              <a:rPr lang="en-GB" smtClean="0"/>
              <a:pPr/>
              <a:t>13/12/2017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2C0C07B-F1DB-4FFA-A3AF-CDAE35F492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png"/><Relationship Id="rId7" Type="http://schemas.openxmlformats.org/officeDocument/2006/relationships/image" Target="../media/image35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6.png"/><Relationship Id="rId10" Type="http://schemas.openxmlformats.org/officeDocument/2006/relationships/image" Target="../media/image48.jpeg"/><Relationship Id="rId4" Type="http://schemas.openxmlformats.org/officeDocument/2006/relationships/image" Target="../media/image45.png"/><Relationship Id="rId9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T2K Near Detector Upgrade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Thorsten Lux</a:t>
            </a:r>
            <a:endParaRPr lang="en-GB"/>
          </a:p>
        </p:txBody>
      </p:sp>
      <p:pic>
        <p:nvPicPr>
          <p:cNvPr id="24580" name="Picture 4" descr="https://t2k.org/news/logo/t2k_logo_small_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483768" cy="1241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65618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Get rid of P0D and replace it by something more useful!</a:t>
            </a:r>
          </a:p>
          <a:p>
            <a:pPr lvl="1"/>
            <a:r>
              <a:rPr lang="en-GB" sz="1600" dirty="0" err="1" smtClean="0"/>
              <a:t>Scintillator</a:t>
            </a:r>
            <a:r>
              <a:rPr lang="en-GB" sz="1600" dirty="0" smtClean="0"/>
              <a:t> tracker as target</a:t>
            </a:r>
          </a:p>
          <a:p>
            <a:pPr lvl="1"/>
            <a:r>
              <a:rPr lang="en-GB" sz="1600" dirty="0" smtClean="0"/>
              <a:t>2 vertical TPCs as tracker</a:t>
            </a:r>
          </a:p>
          <a:p>
            <a:pPr lvl="1"/>
            <a:r>
              <a:rPr lang="en-GB" sz="1600" dirty="0" smtClean="0"/>
              <a:t>TOF panels surrounding all other detectors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smtClean="0"/>
              <a:t>How to achieve this?</a:t>
            </a:r>
            <a:endParaRPr lang="en-GB"/>
          </a:p>
        </p:txBody>
      </p:sp>
      <p:pic>
        <p:nvPicPr>
          <p:cNvPr id="4" name="Picture 3" descr="peter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780928"/>
            <a:ext cx="6193259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47971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STD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TPC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51571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solidFill>
                  <a:schemeClr val="bg1"/>
                </a:solidFill>
              </a:rPr>
              <a:t>TPC</a:t>
            </a:r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7504" y="5013176"/>
            <a:ext cx="2592288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5811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ym typeface="Symbol"/>
              </a:rPr>
              <a:t> beam</a:t>
            </a:r>
            <a:endParaRPr lang="en-GB" b="1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99792" y="3068960"/>
            <a:ext cx="216024" cy="194421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55776" y="29249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smtClean="0">
                <a:solidFill>
                  <a:schemeClr val="bg1"/>
                </a:solidFill>
                <a:sym typeface="Symbol"/>
              </a:rPr>
              <a:t></a:t>
            </a:r>
            <a:endParaRPr lang="en-GB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Scintillator Tracker</a:t>
            </a:r>
            <a:endParaRPr lang="en-GB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4702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Scintillator</a:t>
            </a:r>
            <a:r>
              <a:rPr lang="en-GB" sz="2000" dirty="0" smtClean="0"/>
              <a:t> with WLS </a:t>
            </a:r>
            <a:r>
              <a:rPr lang="en-GB" sz="2000" dirty="0" err="1" smtClean="0"/>
              <a:t>fiber</a:t>
            </a:r>
            <a:r>
              <a:rPr lang="en-GB" sz="2000" dirty="0" smtClean="0"/>
              <a:t> read out by MPPC/</a:t>
            </a:r>
            <a:r>
              <a:rPr lang="en-GB" sz="2000" dirty="0" err="1" smtClean="0"/>
              <a:t>SiPM</a:t>
            </a:r>
            <a:endParaRPr lang="en-GB" sz="2000" dirty="0" smtClean="0"/>
          </a:p>
          <a:p>
            <a:r>
              <a:rPr lang="en-GB" sz="2000" dirty="0" smtClean="0"/>
              <a:t>2 variations under consideration: 2D and 3D (</a:t>
            </a:r>
            <a:r>
              <a:rPr lang="en-GB" sz="2000" dirty="0" err="1" smtClean="0"/>
              <a:t>SuperFGD</a:t>
            </a:r>
            <a:r>
              <a:rPr lang="en-GB" sz="2000" dirty="0" smtClean="0"/>
              <a:t>)</a:t>
            </a:r>
          </a:p>
          <a:p>
            <a:r>
              <a:rPr lang="en-GB" sz="2000" dirty="0" smtClean="0">
                <a:sym typeface="Symbol"/>
              </a:rPr>
              <a:t>2D FGD well known technology</a:t>
            </a:r>
          </a:p>
          <a:p>
            <a:r>
              <a:rPr lang="en-GB" sz="2000" dirty="0" smtClean="0"/>
              <a:t>3D would provide 4</a:t>
            </a:r>
            <a:r>
              <a:rPr lang="en-GB" sz="2000" dirty="0" smtClean="0">
                <a:sym typeface="Symbol"/>
              </a:rPr>
              <a:t> sensitivity</a:t>
            </a:r>
          </a:p>
          <a:p>
            <a:r>
              <a:rPr lang="en-GB" sz="2000" dirty="0" smtClean="0">
                <a:sym typeface="Symbol"/>
              </a:rPr>
              <a:t>3D needs factor 2-3 more readout channels </a:t>
            </a:r>
          </a:p>
          <a:p>
            <a:r>
              <a:rPr lang="en-GB" sz="2000" dirty="0" smtClean="0">
                <a:sym typeface="Symbol"/>
              </a:rPr>
              <a:t>Target mass: ~2 ton</a:t>
            </a:r>
          </a:p>
          <a:p>
            <a:endParaRPr lang="en-GB" sz="2000" dirty="0" smtClean="0">
              <a:sym typeface="Symbol"/>
            </a:endParaRPr>
          </a:p>
          <a:p>
            <a:endParaRPr lang="en-GB" sz="2000" dirty="0" smtClean="0">
              <a:sym typeface="Symbo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518457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>
              <a:sym typeface="Symbol"/>
            </a:endParaRPr>
          </a:p>
          <a:p>
            <a:r>
              <a:rPr lang="en-GB" sz="2000" dirty="0" smtClean="0">
                <a:sym typeface="Symbol"/>
              </a:rPr>
              <a:t>Current baseline choice: </a:t>
            </a:r>
            <a:r>
              <a:rPr lang="en-GB" sz="2000" dirty="0" err="1" smtClean="0">
                <a:sym typeface="Symbol"/>
              </a:rPr>
              <a:t>SuperFGD</a:t>
            </a:r>
            <a:endParaRPr lang="en-GB" sz="2000" dirty="0" smtClean="0">
              <a:sym typeface="Symbol"/>
            </a:endParaRPr>
          </a:p>
          <a:p>
            <a:pPr lvl="1"/>
            <a:r>
              <a:rPr lang="en-GB" sz="2000" dirty="0" smtClean="0">
                <a:sym typeface="Symbol"/>
              </a:rPr>
              <a:t>1 cm</a:t>
            </a:r>
            <a:r>
              <a:rPr lang="en-GB" sz="2000" baseline="30000" dirty="0" smtClean="0">
                <a:sym typeface="Symbol"/>
              </a:rPr>
              <a:t>3</a:t>
            </a:r>
            <a:r>
              <a:rPr lang="en-GB" sz="2000" dirty="0" smtClean="0">
                <a:sym typeface="Symbol"/>
              </a:rPr>
              <a:t> cubes, optically isolated, each with 3 WLS </a:t>
            </a:r>
            <a:r>
              <a:rPr lang="en-GB" sz="2000" dirty="0" err="1" smtClean="0">
                <a:sym typeface="Symbol"/>
              </a:rPr>
              <a:t>fibers</a:t>
            </a:r>
            <a:endParaRPr lang="en-GB" sz="2000" dirty="0" smtClean="0">
              <a:sym typeface="Symbol"/>
            </a:endParaRPr>
          </a:p>
          <a:p>
            <a:pPr lvl="1"/>
            <a:r>
              <a:rPr lang="en-GB" sz="2000" dirty="0" err="1" smtClean="0">
                <a:sym typeface="Symbol"/>
              </a:rPr>
              <a:t>Fibers</a:t>
            </a:r>
            <a:r>
              <a:rPr lang="en-GB" sz="2000" dirty="0" smtClean="0">
                <a:sym typeface="Symbol"/>
              </a:rPr>
              <a:t> read out by ~60.000 MPPCs</a:t>
            </a:r>
          </a:p>
          <a:p>
            <a:pPr lvl="1"/>
            <a:r>
              <a:rPr lang="en-GB" sz="2000" dirty="0" smtClean="0">
                <a:sym typeface="Symbol"/>
              </a:rPr>
              <a:t>Total detector: 2.000.000 cubes</a:t>
            </a:r>
          </a:p>
          <a:p>
            <a:r>
              <a:rPr lang="en-GB" sz="2000" dirty="0" smtClean="0">
                <a:sym typeface="Symbol"/>
              </a:rPr>
              <a:t>Simulations indicate that </a:t>
            </a:r>
            <a:r>
              <a:rPr lang="en-GB" sz="2000" dirty="0" err="1" smtClean="0">
                <a:sym typeface="Symbol"/>
              </a:rPr>
              <a:t>SuperFGD</a:t>
            </a:r>
            <a:r>
              <a:rPr lang="en-GB" sz="2000" dirty="0" smtClean="0">
                <a:sym typeface="Symbol"/>
              </a:rPr>
              <a:t> in 2D performs better than classical 2D FGD </a:t>
            </a:r>
          </a:p>
          <a:p>
            <a:endParaRPr lang="en-GB" sz="2000" dirty="0" smtClean="0">
              <a:sym typeface="Symbo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mtClean="0"/>
              <a:t>Scintillator Tracker</a:t>
            </a:r>
            <a:endParaRPr lang="en-GB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384376" cy="27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4577291" cy="269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980728"/>
            <a:ext cx="36766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679504" y="1124744"/>
            <a:ext cx="4464496" cy="5328592"/>
          </a:xfrm>
        </p:spPr>
        <p:txBody>
          <a:bodyPr>
            <a:noAutofit/>
          </a:bodyPr>
          <a:lstStyle/>
          <a:p>
            <a:r>
              <a:rPr lang="en-GB" sz="2400" smtClean="0"/>
              <a:t>TOF will provide:</a:t>
            </a:r>
          </a:p>
          <a:p>
            <a:pPr lvl="1"/>
            <a:r>
              <a:rPr lang="en-GB" sz="2400" smtClean="0"/>
              <a:t>PID with p from track curvature</a:t>
            </a:r>
          </a:p>
          <a:p>
            <a:pPr lvl="1"/>
            <a:endParaRPr lang="en-GB" sz="2400" smtClean="0"/>
          </a:p>
          <a:p>
            <a:pPr lvl="1"/>
            <a:endParaRPr lang="en-GB" sz="2400" smtClean="0"/>
          </a:p>
          <a:p>
            <a:pPr lvl="1"/>
            <a:endParaRPr lang="en-GB" sz="2400" smtClean="0"/>
          </a:p>
          <a:p>
            <a:pPr lvl="1"/>
            <a:r>
              <a:rPr lang="en-GB" sz="2400" smtClean="0"/>
              <a:t>Identify direction of particle</a:t>
            </a:r>
          </a:p>
          <a:p>
            <a:pPr lvl="1">
              <a:buNone/>
            </a:pPr>
            <a:endParaRPr lang="en-GB" sz="2400" smtClean="0"/>
          </a:p>
          <a:p>
            <a:r>
              <a:rPr lang="en-GB" sz="2400" smtClean="0"/>
              <a:t>Crucial time resolution: scintillator, electronics, 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smtClean="0"/>
              <a:t>Time of Flight</a:t>
            </a:r>
            <a:endParaRPr lang="en-GB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305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b="10655"/>
          <a:stretch>
            <a:fillRect/>
          </a:stretch>
        </p:blipFill>
        <p:spPr bwMode="auto">
          <a:xfrm>
            <a:off x="4716016" y="2564904"/>
            <a:ext cx="4010025" cy="5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7704" y="2708920"/>
            <a:ext cx="1008112" cy="369332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331640" y="220486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ym typeface="Symbol"/>
              </a:rPr>
              <a:t>- from target to magnet or </a:t>
            </a:r>
            <a:r>
              <a:rPr lang="en-GB" b="1" dirty="0" smtClean="0">
                <a:sym typeface="Symbol"/>
              </a:rPr>
              <a:t>+ </a:t>
            </a:r>
            <a:r>
              <a:rPr lang="en-GB" b="1" dirty="0" smtClean="0">
                <a:sym typeface="Symbol"/>
              </a:rPr>
              <a:t>from magnet to </a:t>
            </a:r>
            <a:r>
              <a:rPr lang="en-GB" b="1" dirty="0" smtClean="0">
                <a:sym typeface="Symbol"/>
              </a:rPr>
              <a:t>target</a:t>
            </a:r>
            <a:r>
              <a:rPr lang="en-GB" b="1" dirty="0" smtClean="0">
                <a:sym typeface="Symbol"/>
              </a:rPr>
              <a:t>?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251520" y="1124744"/>
            <a:ext cx="42484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Magnet</a:t>
            </a: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23528" y="6237312"/>
            <a:ext cx="4248472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Magnet</a:t>
            </a:r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827584" y="1412776"/>
            <a:ext cx="526912" cy="2544024"/>
          </a:xfrm>
          <a:custGeom>
            <a:avLst/>
            <a:gdLst>
              <a:gd name="connsiteX0" fmla="*/ 47079 w 526912"/>
              <a:gd name="connsiteY0" fmla="*/ 0 h 2544024"/>
              <a:gd name="connsiteX1" fmla="*/ 56132 w 526912"/>
              <a:gd name="connsiteY1" fmla="*/ 54321 h 2544024"/>
              <a:gd name="connsiteX2" fmla="*/ 164774 w 526912"/>
              <a:gd name="connsiteY2" fmla="*/ 181069 h 2544024"/>
              <a:gd name="connsiteX3" fmla="*/ 191934 w 526912"/>
              <a:gd name="connsiteY3" fmla="*/ 217283 h 2544024"/>
              <a:gd name="connsiteX4" fmla="*/ 210041 w 526912"/>
              <a:gd name="connsiteY4" fmla="*/ 244444 h 2544024"/>
              <a:gd name="connsiteX5" fmla="*/ 264362 w 526912"/>
              <a:gd name="connsiteY5" fmla="*/ 298764 h 2544024"/>
              <a:gd name="connsiteX6" fmla="*/ 309629 w 526912"/>
              <a:gd name="connsiteY6" fmla="*/ 362139 h 2544024"/>
              <a:gd name="connsiteX7" fmla="*/ 318683 w 526912"/>
              <a:gd name="connsiteY7" fmla="*/ 398352 h 2544024"/>
              <a:gd name="connsiteX8" fmla="*/ 336790 w 526912"/>
              <a:gd name="connsiteY8" fmla="*/ 425513 h 2544024"/>
              <a:gd name="connsiteX9" fmla="*/ 354897 w 526912"/>
              <a:gd name="connsiteY9" fmla="*/ 461727 h 2544024"/>
              <a:gd name="connsiteX10" fmla="*/ 363950 w 526912"/>
              <a:gd name="connsiteY10" fmla="*/ 497941 h 2544024"/>
              <a:gd name="connsiteX11" fmla="*/ 382057 w 526912"/>
              <a:gd name="connsiteY11" fmla="*/ 543208 h 2544024"/>
              <a:gd name="connsiteX12" fmla="*/ 391111 w 526912"/>
              <a:gd name="connsiteY12" fmla="*/ 606582 h 2544024"/>
              <a:gd name="connsiteX13" fmla="*/ 409217 w 526912"/>
              <a:gd name="connsiteY13" fmla="*/ 660903 h 2544024"/>
              <a:gd name="connsiteX14" fmla="*/ 427324 w 526912"/>
              <a:gd name="connsiteY14" fmla="*/ 751438 h 2544024"/>
              <a:gd name="connsiteX15" fmla="*/ 472592 w 526912"/>
              <a:gd name="connsiteY15" fmla="*/ 905347 h 2544024"/>
              <a:gd name="connsiteX16" fmla="*/ 490699 w 526912"/>
              <a:gd name="connsiteY16" fmla="*/ 986828 h 2544024"/>
              <a:gd name="connsiteX17" fmla="*/ 508806 w 526912"/>
              <a:gd name="connsiteY17" fmla="*/ 1032095 h 2544024"/>
              <a:gd name="connsiteX18" fmla="*/ 526912 w 526912"/>
              <a:gd name="connsiteY18" fmla="*/ 1176950 h 2544024"/>
              <a:gd name="connsiteX19" fmla="*/ 517859 w 526912"/>
              <a:gd name="connsiteY19" fmla="*/ 1394234 h 2544024"/>
              <a:gd name="connsiteX20" fmla="*/ 508806 w 526912"/>
              <a:gd name="connsiteY20" fmla="*/ 1466661 h 2544024"/>
              <a:gd name="connsiteX21" fmla="*/ 490699 w 526912"/>
              <a:gd name="connsiteY21" fmla="*/ 1548143 h 2544024"/>
              <a:gd name="connsiteX22" fmla="*/ 472592 w 526912"/>
              <a:gd name="connsiteY22" fmla="*/ 1575303 h 2544024"/>
              <a:gd name="connsiteX23" fmla="*/ 454485 w 526912"/>
              <a:gd name="connsiteY23" fmla="*/ 1638677 h 2544024"/>
              <a:gd name="connsiteX24" fmla="*/ 427324 w 526912"/>
              <a:gd name="connsiteY24" fmla="*/ 1711105 h 2544024"/>
              <a:gd name="connsiteX25" fmla="*/ 418271 w 526912"/>
              <a:gd name="connsiteY25" fmla="*/ 1738265 h 2544024"/>
              <a:gd name="connsiteX26" fmla="*/ 409217 w 526912"/>
              <a:gd name="connsiteY26" fmla="*/ 1792586 h 2544024"/>
              <a:gd name="connsiteX27" fmla="*/ 391111 w 526912"/>
              <a:gd name="connsiteY27" fmla="*/ 1828800 h 2544024"/>
              <a:gd name="connsiteX28" fmla="*/ 382057 w 526912"/>
              <a:gd name="connsiteY28" fmla="*/ 1865014 h 2544024"/>
              <a:gd name="connsiteX29" fmla="*/ 354897 w 526912"/>
              <a:gd name="connsiteY29" fmla="*/ 1946495 h 2544024"/>
              <a:gd name="connsiteX30" fmla="*/ 318683 w 526912"/>
              <a:gd name="connsiteY30" fmla="*/ 2064190 h 2544024"/>
              <a:gd name="connsiteX31" fmla="*/ 300576 w 526912"/>
              <a:gd name="connsiteY31" fmla="*/ 2091350 h 2544024"/>
              <a:gd name="connsiteX32" fmla="*/ 273415 w 526912"/>
              <a:gd name="connsiteY32" fmla="*/ 2145671 h 2544024"/>
              <a:gd name="connsiteX33" fmla="*/ 255309 w 526912"/>
              <a:gd name="connsiteY33" fmla="*/ 2172832 h 2544024"/>
              <a:gd name="connsiteX34" fmla="*/ 228148 w 526912"/>
              <a:gd name="connsiteY34" fmla="*/ 2227152 h 2544024"/>
              <a:gd name="connsiteX35" fmla="*/ 200988 w 526912"/>
              <a:gd name="connsiteY35" fmla="*/ 2263366 h 2544024"/>
              <a:gd name="connsiteX36" fmla="*/ 182881 w 526912"/>
              <a:gd name="connsiteY36" fmla="*/ 2299580 h 2544024"/>
              <a:gd name="connsiteX37" fmla="*/ 164774 w 526912"/>
              <a:gd name="connsiteY37" fmla="*/ 2326741 h 2544024"/>
              <a:gd name="connsiteX38" fmla="*/ 137613 w 526912"/>
              <a:gd name="connsiteY38" fmla="*/ 2390115 h 2544024"/>
              <a:gd name="connsiteX39" fmla="*/ 128560 w 526912"/>
              <a:gd name="connsiteY39" fmla="*/ 2417275 h 2544024"/>
              <a:gd name="connsiteX40" fmla="*/ 92346 w 526912"/>
              <a:gd name="connsiteY40" fmla="*/ 2453489 h 2544024"/>
              <a:gd name="connsiteX41" fmla="*/ 65186 w 526912"/>
              <a:gd name="connsiteY41" fmla="*/ 2489703 h 2544024"/>
              <a:gd name="connsiteX42" fmla="*/ 1811 w 526912"/>
              <a:gd name="connsiteY42" fmla="*/ 2534970 h 2544024"/>
              <a:gd name="connsiteX43" fmla="*/ 1811 w 526912"/>
              <a:gd name="connsiteY43" fmla="*/ 2544024 h 254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26912" h="2544024">
                <a:moveTo>
                  <a:pt x="47079" y="0"/>
                </a:moveTo>
                <a:cubicBezTo>
                  <a:pt x="50097" y="18107"/>
                  <a:pt x="49072" y="37376"/>
                  <a:pt x="56132" y="54321"/>
                </a:cubicBezTo>
                <a:cubicBezTo>
                  <a:pt x="82242" y="116985"/>
                  <a:pt x="122524" y="124735"/>
                  <a:pt x="164774" y="181069"/>
                </a:cubicBezTo>
                <a:cubicBezTo>
                  <a:pt x="173827" y="193140"/>
                  <a:pt x="183164" y="205004"/>
                  <a:pt x="191934" y="217283"/>
                </a:cubicBezTo>
                <a:cubicBezTo>
                  <a:pt x="198258" y="226137"/>
                  <a:pt x="202812" y="236311"/>
                  <a:pt x="210041" y="244444"/>
                </a:cubicBezTo>
                <a:cubicBezTo>
                  <a:pt x="227053" y="263583"/>
                  <a:pt x="252910" y="275860"/>
                  <a:pt x="264362" y="298764"/>
                </a:cubicBezTo>
                <a:cubicBezTo>
                  <a:pt x="288195" y="346430"/>
                  <a:pt x="272926" y="325435"/>
                  <a:pt x="309629" y="362139"/>
                </a:cubicBezTo>
                <a:cubicBezTo>
                  <a:pt x="312647" y="374210"/>
                  <a:pt x="313782" y="386916"/>
                  <a:pt x="318683" y="398352"/>
                </a:cubicBezTo>
                <a:cubicBezTo>
                  <a:pt x="322969" y="408353"/>
                  <a:pt x="331391" y="416066"/>
                  <a:pt x="336790" y="425513"/>
                </a:cubicBezTo>
                <a:cubicBezTo>
                  <a:pt x="343486" y="437231"/>
                  <a:pt x="348861" y="449656"/>
                  <a:pt x="354897" y="461727"/>
                </a:cubicBezTo>
                <a:cubicBezTo>
                  <a:pt x="357915" y="473798"/>
                  <a:pt x="360015" y="486137"/>
                  <a:pt x="363950" y="497941"/>
                </a:cubicBezTo>
                <a:cubicBezTo>
                  <a:pt x="369089" y="513358"/>
                  <a:pt x="378115" y="527442"/>
                  <a:pt x="382057" y="543208"/>
                </a:cubicBezTo>
                <a:cubicBezTo>
                  <a:pt x="387233" y="563910"/>
                  <a:pt x="386313" y="585789"/>
                  <a:pt x="391111" y="606582"/>
                </a:cubicBezTo>
                <a:cubicBezTo>
                  <a:pt x="395403" y="625180"/>
                  <a:pt x="405474" y="642187"/>
                  <a:pt x="409217" y="660903"/>
                </a:cubicBezTo>
                <a:lnTo>
                  <a:pt x="427324" y="751438"/>
                </a:lnTo>
                <a:cubicBezTo>
                  <a:pt x="448207" y="981134"/>
                  <a:pt x="411452" y="752498"/>
                  <a:pt x="472592" y="905347"/>
                </a:cubicBezTo>
                <a:cubicBezTo>
                  <a:pt x="482925" y="931180"/>
                  <a:pt x="483055" y="960076"/>
                  <a:pt x="490699" y="986828"/>
                </a:cubicBezTo>
                <a:cubicBezTo>
                  <a:pt x="495164" y="1002454"/>
                  <a:pt x="502770" y="1017006"/>
                  <a:pt x="508806" y="1032095"/>
                </a:cubicBezTo>
                <a:cubicBezTo>
                  <a:pt x="519574" y="1085935"/>
                  <a:pt x="526912" y="1114270"/>
                  <a:pt x="526912" y="1176950"/>
                </a:cubicBezTo>
                <a:cubicBezTo>
                  <a:pt x="526912" y="1249441"/>
                  <a:pt x="522381" y="1321884"/>
                  <a:pt x="517859" y="1394234"/>
                </a:cubicBezTo>
                <a:cubicBezTo>
                  <a:pt x="516341" y="1418517"/>
                  <a:pt x="512247" y="1442575"/>
                  <a:pt x="508806" y="1466661"/>
                </a:cubicBezTo>
                <a:cubicBezTo>
                  <a:pt x="506025" y="1486127"/>
                  <a:pt x="501480" y="1526581"/>
                  <a:pt x="490699" y="1548143"/>
                </a:cubicBezTo>
                <a:cubicBezTo>
                  <a:pt x="485833" y="1557875"/>
                  <a:pt x="478628" y="1566250"/>
                  <a:pt x="472592" y="1575303"/>
                </a:cubicBezTo>
                <a:cubicBezTo>
                  <a:pt x="464612" y="1607219"/>
                  <a:pt x="464873" y="1610109"/>
                  <a:pt x="454485" y="1638677"/>
                </a:cubicBezTo>
                <a:cubicBezTo>
                  <a:pt x="445673" y="1662909"/>
                  <a:pt x="436136" y="1686873"/>
                  <a:pt x="427324" y="1711105"/>
                </a:cubicBezTo>
                <a:cubicBezTo>
                  <a:pt x="424063" y="1720073"/>
                  <a:pt x="420341" y="1728949"/>
                  <a:pt x="418271" y="1738265"/>
                </a:cubicBezTo>
                <a:cubicBezTo>
                  <a:pt x="414289" y="1756185"/>
                  <a:pt x="414492" y="1775003"/>
                  <a:pt x="409217" y="1792586"/>
                </a:cubicBezTo>
                <a:cubicBezTo>
                  <a:pt x="405339" y="1805513"/>
                  <a:pt x="395850" y="1816163"/>
                  <a:pt x="391111" y="1828800"/>
                </a:cubicBezTo>
                <a:cubicBezTo>
                  <a:pt x="386742" y="1840451"/>
                  <a:pt x="385716" y="1853121"/>
                  <a:pt x="382057" y="1865014"/>
                </a:cubicBezTo>
                <a:cubicBezTo>
                  <a:pt x="373637" y="1892377"/>
                  <a:pt x="361841" y="1918720"/>
                  <a:pt x="354897" y="1946495"/>
                </a:cubicBezTo>
                <a:cubicBezTo>
                  <a:pt x="343318" y="1992810"/>
                  <a:pt x="339195" y="2023166"/>
                  <a:pt x="318683" y="2064190"/>
                </a:cubicBezTo>
                <a:cubicBezTo>
                  <a:pt x="313817" y="2073922"/>
                  <a:pt x="305860" y="2081838"/>
                  <a:pt x="300576" y="2091350"/>
                </a:cubicBezTo>
                <a:cubicBezTo>
                  <a:pt x="290744" y="2109047"/>
                  <a:pt x="283246" y="2127974"/>
                  <a:pt x="273415" y="2145671"/>
                </a:cubicBezTo>
                <a:cubicBezTo>
                  <a:pt x="268131" y="2155183"/>
                  <a:pt x="260593" y="2163320"/>
                  <a:pt x="255309" y="2172832"/>
                </a:cubicBezTo>
                <a:cubicBezTo>
                  <a:pt x="245478" y="2190528"/>
                  <a:pt x="238564" y="2209793"/>
                  <a:pt x="228148" y="2227152"/>
                </a:cubicBezTo>
                <a:cubicBezTo>
                  <a:pt x="220385" y="2240091"/>
                  <a:pt x="208985" y="2250570"/>
                  <a:pt x="200988" y="2263366"/>
                </a:cubicBezTo>
                <a:cubicBezTo>
                  <a:pt x="193835" y="2274811"/>
                  <a:pt x="189577" y="2287862"/>
                  <a:pt x="182881" y="2299580"/>
                </a:cubicBezTo>
                <a:cubicBezTo>
                  <a:pt x="177482" y="2309027"/>
                  <a:pt x="170810" y="2317687"/>
                  <a:pt x="164774" y="2326741"/>
                </a:cubicBezTo>
                <a:cubicBezTo>
                  <a:pt x="145930" y="2402111"/>
                  <a:pt x="168875" y="2327589"/>
                  <a:pt x="137613" y="2390115"/>
                </a:cubicBezTo>
                <a:cubicBezTo>
                  <a:pt x="133345" y="2398651"/>
                  <a:pt x="134107" y="2409510"/>
                  <a:pt x="128560" y="2417275"/>
                </a:cubicBezTo>
                <a:cubicBezTo>
                  <a:pt x="118637" y="2431167"/>
                  <a:pt x="103588" y="2440641"/>
                  <a:pt x="92346" y="2453489"/>
                </a:cubicBezTo>
                <a:cubicBezTo>
                  <a:pt x="82410" y="2464845"/>
                  <a:pt x="76642" y="2479883"/>
                  <a:pt x="65186" y="2489703"/>
                </a:cubicBezTo>
                <a:cubicBezTo>
                  <a:pt x="8853" y="2537989"/>
                  <a:pt x="46737" y="2475069"/>
                  <a:pt x="1811" y="2534970"/>
                </a:cubicBezTo>
                <a:cubicBezTo>
                  <a:pt x="0" y="2537384"/>
                  <a:pt x="1811" y="2541006"/>
                  <a:pt x="1811" y="2544024"/>
                </a:cubicBezTo>
              </a:path>
            </a:pathLst>
          </a:cu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of Flight</a:t>
            </a:r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451664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r="801"/>
          <a:stretch>
            <a:fillRect/>
          </a:stretch>
        </p:blipFill>
        <p:spPr bwMode="auto">
          <a:xfrm>
            <a:off x="755576" y="4546600"/>
            <a:ext cx="7344816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65606"/>
            <a:ext cx="3493531" cy="240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1268760"/>
            <a:ext cx="381642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Baseline choice:</a:t>
            </a:r>
          </a:p>
          <a:p>
            <a:endParaRPr lang="en-GB" sz="800" smtClean="0"/>
          </a:p>
          <a:p>
            <a:pPr>
              <a:buFont typeface="Arial" pitchFamily="34" charset="0"/>
              <a:buChar char="•"/>
            </a:pPr>
            <a:r>
              <a:rPr lang="en-GB" smtClean="0"/>
              <a:t> Cast plastic scintillator: EJ-200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6 or 12 SiPM (6x6 mm2) directly coupled to scintillator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readout from both sides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tested already in CERN testbeam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~70 ps time resolution for 1.5 m bars achieved</a:t>
            </a:r>
          </a:p>
          <a:p>
            <a:pPr>
              <a:buFont typeface="Arial" pitchFamily="34" charset="0"/>
              <a:buChar char="•"/>
            </a:pPr>
            <a:r>
              <a:rPr lang="en-GB" smtClean="0"/>
              <a:t> electronics could increase this to 150 to 600 ps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TPC Principle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331640" y="1772816"/>
            <a:ext cx="6840760" cy="4104456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4752020" y="1772816"/>
            <a:ext cx="0" cy="410445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331640" y="1844824"/>
            <a:ext cx="684076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331640" y="5805264"/>
            <a:ext cx="684076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75656" y="1772816"/>
            <a:ext cx="0" cy="410445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028384" y="1772816"/>
            <a:ext cx="0" cy="4104456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31840" y="278092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Cathode:     </a:t>
            </a:r>
            <a:br>
              <a:rPr lang="en-GB" dirty="0" smtClean="0"/>
            </a:br>
            <a:r>
              <a:rPr lang="en-GB" dirty="0" smtClean="0"/>
              <a:t>-20 - 100 kV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348880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Anode: segmented in pads</a:t>
            </a:r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331640" y="1772816"/>
            <a:ext cx="0" cy="4104456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172400" y="1772816"/>
            <a:ext cx="0" cy="4104456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44408" y="249289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Anode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635896" y="119675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Field cage: inside </a:t>
            </a:r>
            <a:r>
              <a:rPr lang="en-GB" dirty="0" smtClean="0"/>
              <a:t>HV on copper strips, </a:t>
            </a:r>
            <a:r>
              <a:rPr lang="en-GB" dirty="0" smtClean="0"/>
              <a:t>outside </a:t>
            </a:r>
            <a:r>
              <a:rPr lang="en-GB" dirty="0" smtClean="0"/>
              <a:t>ground plane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00192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Ampflification stage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364088" y="263691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Noble gas + quencher gas at ambient pressure + up to 10 mbar</a:t>
            </a:r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91680" y="4293096"/>
            <a:ext cx="28803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83768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E, B field</a:t>
            </a:r>
            <a:endParaRPr lang="en-GB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03648" y="5445224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39752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</a:t>
            </a:r>
            <a:r>
              <a:rPr lang="en-GB" smtClean="0"/>
              <a:t>p to 2.5 m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TPC Principle</a:t>
            </a:r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9512" y="1628800"/>
            <a:ext cx="6840760" cy="4104456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>
            <a:stCxn id="4" idx="2"/>
            <a:endCxn id="4" idx="0"/>
          </p:cNvCxnSpPr>
          <p:nvPr/>
        </p:nvCxnSpPr>
        <p:spPr>
          <a:xfrm flipV="1">
            <a:off x="3599892" y="1628800"/>
            <a:ext cx="0" cy="4104456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7504" y="1700808"/>
            <a:ext cx="684076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9512" y="5661248"/>
            <a:ext cx="684076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3528" y="1700808"/>
            <a:ext cx="0" cy="403244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76256" y="1700808"/>
            <a:ext cx="0" cy="4032448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499992" y="980728"/>
            <a:ext cx="1296144" cy="5256584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220072" y="3212976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508104" y="2132856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292080" y="2636912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076056" y="3861048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860032" y="4365104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788024" y="5013176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220072" y="2924944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04048" y="4149080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860032" y="4797152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4644008" y="5373216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364088" y="2348880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148064" y="3573016"/>
            <a:ext cx="72008" cy="720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364088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e-</a:t>
            </a:r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79512" y="1628800"/>
            <a:ext cx="0" cy="4104456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20272" y="1628800"/>
            <a:ext cx="0" cy="4104456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20072" y="3933056"/>
            <a:ext cx="1584176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948264" y="38610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670931" cy="4175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TPC Principle</a:t>
            </a:r>
            <a:endParaRPr lang="en-GB"/>
          </a:p>
        </p:txBody>
      </p:sp>
      <p:pic>
        <p:nvPicPr>
          <p:cNvPr id="37" name="Picture 3" descr="det2"/>
          <p:cNvPicPr>
            <a:picLocks noChangeAspect="1" noChangeArrowheads="1"/>
          </p:cNvPicPr>
          <p:nvPr/>
        </p:nvPicPr>
        <p:blipFill>
          <a:blip r:embed="rId3" cstate="print"/>
          <a:srcRect r="16519"/>
          <a:stretch>
            <a:fillRect/>
          </a:stretch>
        </p:blipFill>
        <p:spPr bwMode="auto">
          <a:xfrm>
            <a:off x="827584" y="3335501"/>
            <a:ext cx="3888432" cy="35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364088" y="764704"/>
          <a:ext cx="3522663" cy="500062"/>
        </p:xfrm>
        <a:graphic>
          <a:graphicData uri="http://schemas.openxmlformats.org/presentationml/2006/ole">
            <p:oleObj spid="_x0000_s34819" name="Equation" r:id="rId4" imgW="1879560" imgH="266400" progId="Equation.3">
              <p:embed/>
            </p:oleObj>
          </a:graphicData>
        </a:graphic>
      </p:graphicFrame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5" cstate="print"/>
          <a:srcRect l="33333" r="33333"/>
          <a:stretch>
            <a:fillRect/>
          </a:stretch>
        </p:blipFill>
        <p:spPr bwMode="auto">
          <a:xfrm>
            <a:off x="5724128" y="1300162"/>
            <a:ext cx="3024336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5652120" y="4653136"/>
          <a:ext cx="1524000" cy="412750"/>
        </p:xfrm>
        <a:graphic>
          <a:graphicData uri="http://schemas.openxmlformats.org/presentationml/2006/ole">
            <p:oleObj spid="_x0000_s34818" name="Equation" r:id="rId6" imgW="749300" imgH="203200" progId="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3528" y="1340768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momentum from track reconstruction</a:t>
            </a:r>
          </a:p>
          <a:p>
            <a:pPr>
              <a:buFont typeface="Arial" pitchFamily="34" charset="0"/>
              <a:buChar char="•"/>
            </a:pPr>
            <a:r>
              <a:rPr lang="en-GB" sz="2000"/>
              <a:t> </a:t>
            </a:r>
            <a:r>
              <a:rPr lang="en-GB" sz="2000" smtClean="0"/>
              <a:t>dE/dx from deposited charge along track</a:t>
            </a:r>
          </a:p>
          <a:p>
            <a:endParaRPr lang="en-GB" sz="2000"/>
          </a:p>
          <a:p>
            <a:r>
              <a:rPr lang="en-GB" sz="2000" smtClean="0"/>
              <a:t>=&gt; Particle identification (PID)</a:t>
            </a:r>
            <a:endParaRPr lang="en-GB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4005064"/>
            <a:ext cx="8301608" cy="259228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dirty="0" smtClean="0"/>
              <a:t>Walls have to ensure:</a:t>
            </a:r>
          </a:p>
          <a:p>
            <a:pPr lvl="1"/>
            <a:r>
              <a:rPr lang="en-GB" sz="1800" dirty="0" smtClean="0"/>
              <a:t>Gas tightness </a:t>
            </a:r>
          </a:p>
          <a:p>
            <a:pPr lvl="1"/>
            <a:r>
              <a:rPr lang="en-GB" sz="1800" dirty="0" smtClean="0"/>
              <a:t>Passing of low momentum particles =&gt; light materials</a:t>
            </a:r>
          </a:p>
          <a:p>
            <a:pPr lvl="1"/>
            <a:r>
              <a:rPr lang="en-GB" sz="1800" dirty="0" smtClean="0"/>
              <a:t>Electric insulation of tens of kV for years</a:t>
            </a:r>
          </a:p>
          <a:p>
            <a:pPr lvl="1"/>
            <a:r>
              <a:rPr lang="en-GB" sz="1800" dirty="0" smtClean="0"/>
              <a:t>Minimal deformations due to overpressure and gravity</a:t>
            </a:r>
          </a:p>
          <a:p>
            <a:pPr lvl="1">
              <a:buNone/>
            </a:pPr>
            <a:endParaRPr lang="en-GB" sz="1800" dirty="0" smtClean="0"/>
          </a:p>
          <a:p>
            <a:pPr>
              <a:buNone/>
            </a:pPr>
            <a:r>
              <a:rPr lang="en-GB" sz="1800" dirty="0" smtClean="0"/>
              <a:t>Already done for ALEPH/DELPHI/... but these were cylindrical TPCs</a:t>
            </a:r>
          </a:p>
          <a:p>
            <a:pPr>
              <a:buNone/>
            </a:pPr>
            <a:r>
              <a:rPr lang="en-GB" sz="1800" dirty="0" smtClean="0"/>
              <a:t>while we have rectangular TPCs! 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vertical TPCs</a:t>
            </a:r>
            <a:endParaRPr lang="en-GB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6977604" cy="270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  <a:solidFill>
            <a:srgbClr val="FFFFFF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Challenging requirements/tolerances:</a:t>
            </a:r>
          </a:p>
          <a:p>
            <a:r>
              <a:rPr lang="en-GB" sz="2000" dirty="0" smtClean="0"/>
              <a:t>Flatness of the cathode 100 </a:t>
            </a:r>
            <a:r>
              <a:rPr lang="en-GB" sz="2000" dirty="0" smtClean="0">
                <a:sym typeface="Symbol"/>
              </a:rPr>
              <a:t>m</a:t>
            </a:r>
          </a:p>
          <a:p>
            <a:r>
              <a:rPr lang="en-GB" sz="2000" dirty="0" smtClean="0">
                <a:sym typeface="Symbol"/>
              </a:rPr>
              <a:t>Flatness of anode 200 m</a:t>
            </a:r>
          </a:p>
          <a:p>
            <a:r>
              <a:rPr lang="en-GB" sz="2000" dirty="0" smtClean="0">
                <a:sym typeface="Symbol"/>
              </a:rPr>
              <a:t>Anode and cathode parallel within 200 m</a:t>
            </a:r>
          </a:p>
          <a:p>
            <a:r>
              <a:rPr lang="en-GB" sz="2000" dirty="0" smtClean="0">
                <a:sym typeface="Symbol"/>
              </a:rPr>
              <a:t>Electric field homogeneity &lt;= 10</a:t>
            </a:r>
            <a:r>
              <a:rPr lang="en-GB" sz="2000" baseline="30000" dirty="0" smtClean="0">
                <a:sym typeface="Symbol"/>
              </a:rPr>
              <a:t>-4</a:t>
            </a:r>
            <a:r>
              <a:rPr lang="en-GB" sz="2000" dirty="0" smtClean="0">
                <a:sym typeface="Symbol"/>
              </a:rPr>
              <a:t> </a:t>
            </a:r>
            <a:r>
              <a:rPr lang="en-GB" sz="1600" b="1" dirty="0" smtClean="0">
                <a:sym typeface="Symbol"/>
              </a:rPr>
              <a:t>(199.98 &lt; E &lt;200.02 V/cm)</a:t>
            </a:r>
          </a:p>
          <a:p>
            <a:r>
              <a:rPr lang="en-GB" sz="2000" dirty="0" smtClean="0">
                <a:sym typeface="Symbol"/>
              </a:rPr>
              <a:t>Sensitive volume starts 1.5 cm from wall surface</a:t>
            </a:r>
          </a:p>
          <a:p>
            <a:r>
              <a:rPr lang="en-GB" sz="2000" dirty="0" smtClean="0">
                <a:sym typeface="Symbol"/>
              </a:rPr>
              <a:t>Withstand at least 30 kV</a:t>
            </a:r>
          </a:p>
          <a:p>
            <a:r>
              <a:rPr lang="en-GB" sz="2000" dirty="0" smtClean="0">
                <a:sym typeface="Symbol"/>
              </a:rPr>
              <a:t>Oxygen levels &lt;= 10 </a:t>
            </a:r>
            <a:r>
              <a:rPr lang="en-GB" sz="2000" dirty="0" err="1" smtClean="0">
                <a:sym typeface="Symbol"/>
              </a:rPr>
              <a:t>ppm</a:t>
            </a:r>
            <a:r>
              <a:rPr lang="en-GB" sz="2000" dirty="0" smtClean="0">
                <a:sym typeface="Symbol"/>
              </a:rPr>
              <a:t> (21% ⇒ 0.001%)</a:t>
            </a:r>
          </a:p>
          <a:p>
            <a:r>
              <a:rPr lang="en-GB" sz="2000" dirty="0" smtClean="0">
                <a:sym typeface="Symbol"/>
              </a:rPr>
              <a:t>...</a:t>
            </a:r>
          </a:p>
          <a:p>
            <a:endParaRPr lang="en-GB" sz="2000" dirty="0" smtClean="0">
              <a:sym typeface="Symbol"/>
            </a:endParaRPr>
          </a:p>
          <a:p>
            <a:pPr>
              <a:buNone/>
            </a:pPr>
            <a:r>
              <a:rPr lang="en-GB" sz="2500" dirty="0" smtClean="0">
                <a:sym typeface="Symbol"/>
              </a:rPr>
              <a:t>And all this with a tight time schedule of course!</a:t>
            </a:r>
          </a:p>
          <a:p>
            <a:pPr>
              <a:buNone/>
            </a:pPr>
            <a:endParaRPr lang="en-GB" sz="2500" dirty="0" smtClean="0">
              <a:sym typeface="Symbol"/>
            </a:endParaRPr>
          </a:p>
          <a:p>
            <a:pPr>
              <a:buNone/>
            </a:pPr>
            <a:r>
              <a:rPr lang="en-GB" sz="2500" dirty="0" smtClean="0">
                <a:sym typeface="Symbol"/>
              </a:rPr>
              <a:t>=&gt;  Many design choices to be taken soon! </a:t>
            </a:r>
            <a:endParaRPr lang="en-GB" sz="25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vertical TPCs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T2K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Long baseline neutrino oscillation experiment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2 detectors: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Near Detector: measure before oscillation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Far Detector: measure after oscillation</a:t>
            </a:r>
            <a:endParaRPr lang="en-GB" sz="2400" dirty="0"/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1168"/>
            <a:ext cx="7564380" cy="18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Sectioned Diagram of T2K Lay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6813601" cy="205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smtClean="0"/>
              <a:t>Flat surface suffering gravity and overpressure</a:t>
            </a:r>
          </a:p>
          <a:p>
            <a:pPr>
              <a:buFont typeface="Symbol"/>
              <a:buChar char="Þ"/>
            </a:pPr>
            <a:r>
              <a:rPr lang="en-GB" sz="2400" smtClean="0"/>
              <a:t>What is the right choice for the wall material?</a:t>
            </a:r>
          </a:p>
          <a:p>
            <a:pPr>
              <a:buFont typeface="Symbol"/>
              <a:buChar char="Þ"/>
            </a:pPr>
            <a:r>
              <a:rPr lang="en-GB" sz="2400" smtClean="0"/>
              <a:t>Composite materials but which?</a:t>
            </a:r>
          </a:p>
          <a:p>
            <a:pPr>
              <a:buNone/>
            </a:pPr>
            <a:endParaRPr lang="en-GB" sz="2400" smtClean="0"/>
          </a:p>
          <a:p>
            <a:pPr>
              <a:buNone/>
            </a:pPr>
            <a:r>
              <a:rPr lang="en-GB" sz="2400" smtClean="0"/>
              <a:t>First iteration based on choice of other experiments</a:t>
            </a:r>
          </a:p>
          <a:p>
            <a:pPr>
              <a:buNone/>
            </a:pPr>
            <a:r>
              <a:rPr lang="en-GB" sz="2400" smtClean="0"/>
              <a:t> (for cylindrical TPCs):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Field Cage Wall Material</a:t>
            </a:r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56578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584" y="4077072"/>
            <a:ext cx="3278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Field Cage Wall Material</a:t>
            </a:r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244408" cy="534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86916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smtClean="0"/>
              <a:t>Structural simulations done by Juli</a:t>
            </a:r>
            <a:endParaRPr lang="en-GB" sz="2400"/>
          </a:p>
        </p:txBody>
      </p:sp>
      <p:sp>
        <p:nvSpPr>
          <p:cNvPr id="6" name="Oval 5"/>
          <p:cNvSpPr/>
          <p:nvPr/>
        </p:nvSpPr>
        <p:spPr>
          <a:xfrm>
            <a:off x="3131840" y="836712"/>
            <a:ext cx="4248472" cy="18002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08104" y="2636912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smtClean="0"/>
              <a:t>That is a lot! </a:t>
            </a:r>
            <a:endParaRPr lang="en-GB" sz="2800"/>
          </a:p>
        </p:txBody>
      </p:sp>
      <p:pic>
        <p:nvPicPr>
          <p:cNvPr id="8" name="Picture 7" descr="IFAE_B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60648"/>
            <a:ext cx="1877214" cy="903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0312" y="14847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Rad. Length: 1.6%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Field Cage Wall Material</a:t>
            </a:r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5958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0072" y="263691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Adding 2 mm of carbon </a:t>
            </a:r>
            <a:r>
              <a:rPr lang="en-GB" sz="2000" b="1" dirty="0" err="1" smtClean="0"/>
              <a:t>fiber</a:t>
            </a:r>
            <a:r>
              <a:rPr lang="en-GB" sz="2000" b="1" dirty="0" smtClean="0"/>
              <a:t> helps a lot! 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79715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More options under study and iterations required.</a:t>
            </a:r>
          </a:p>
          <a:p>
            <a:r>
              <a:rPr lang="en-GB" smtClean="0"/>
              <a:t>Also thermal expansion will be studied.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236296" y="8367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Rad. Length: 2.4%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Field Forming Structure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67544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mtClean="0"/>
              <a:t>Aim:</a:t>
            </a:r>
            <a:r>
              <a:rPr lang="en-GB" sz="2000" smtClean="0"/>
              <a:t> continuous degradation of potential between anode and cathode</a:t>
            </a:r>
          </a:p>
          <a:p>
            <a:r>
              <a:rPr lang="en-GB" sz="2000" b="1"/>
              <a:t>P</a:t>
            </a:r>
            <a:r>
              <a:rPr lang="en-GB" sz="2000" b="1" smtClean="0"/>
              <a:t>ractice: </a:t>
            </a:r>
            <a:r>
              <a:rPr lang="en-GB" sz="2000" smtClean="0"/>
              <a:t>Do it in small steps! Parallel copper strips on the walls connected by resistors. </a:t>
            </a:r>
          </a:p>
          <a:p>
            <a:endParaRPr lang="en-GB" sz="2000"/>
          </a:p>
          <a:p>
            <a:r>
              <a:rPr lang="en-GB" sz="2000" smtClean="0"/>
              <a:t>Sounds simple but many options how to realize it:</a:t>
            </a:r>
            <a:endParaRPr lang="en-GB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056"/>
            <a:ext cx="3096344" cy="27093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3054102" cy="244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328498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Double sided copper strips on Kapton: more expensive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508104" y="33569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Mirror strips inside the gas: cheaper but more space lost</a:t>
            </a:r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Electric Field Simulations</a:t>
            </a:r>
            <a:endParaRPr lang="en-GB"/>
          </a:p>
        </p:txBody>
      </p:sp>
      <p:pic>
        <p:nvPicPr>
          <p:cNvPr id="40962" name="Picture 2" descr="Image result for logo infn b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6236" y="116632"/>
            <a:ext cx="2137764" cy="1186459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1775"/>
            <a:ext cx="4355976" cy="29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print"/>
          <a:srcRect t="3907"/>
          <a:stretch>
            <a:fillRect/>
          </a:stretch>
        </p:blipFill>
        <p:spPr bwMode="auto">
          <a:xfrm>
            <a:off x="323528" y="3573016"/>
            <a:ext cx="4487391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60032" y="1412776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Many electric field simulations needed for detector optimization: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realistic resitors have tolerances e.g. 0.1% 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Corners of the TPC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Readout plane integration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Cathode integration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... </a:t>
            </a:r>
            <a:endParaRPr lang="en-GB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52736"/>
            <a:ext cx="4565377" cy="29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27784" y="191683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For original T2K TPCs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Micromegas Readout</a:t>
            </a:r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r="9078"/>
          <a:stretch>
            <a:fillRect/>
          </a:stretch>
        </p:blipFill>
        <p:spPr bwMode="auto">
          <a:xfrm>
            <a:off x="3635896" y="3819525"/>
            <a:ext cx="540404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Image result for Microm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977110" cy="2634680"/>
          </a:xfrm>
          <a:prstGeom prst="rect">
            <a:avLst/>
          </a:prstGeom>
          <a:noFill/>
        </p:spPr>
      </p:pic>
      <p:pic>
        <p:nvPicPr>
          <p:cNvPr id="6" name="Picture 16" descr="http://www-centre-saclay.cea.fr/var/ezwebin_site/storage/images/logo-cea/31618-1-fre-FR/logo-CEA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60648"/>
            <a:ext cx="1352415" cy="10999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916832"/>
            <a:ext cx="3456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T2K was first full size TPCs with MPGD readout</a:t>
            </a:r>
          </a:p>
          <a:p>
            <a:pPr>
              <a:buFont typeface="Arial" pitchFamily="34" charset="0"/>
              <a:buChar char="•"/>
            </a:pPr>
            <a:r>
              <a:rPr lang="en-GB" sz="2000"/>
              <a:t> </a:t>
            </a:r>
            <a:r>
              <a:rPr lang="en-GB" sz="2000" smtClean="0"/>
              <a:t>Good performance for T2K but further development ongoing</a:t>
            </a:r>
          </a:p>
          <a:p>
            <a:pPr>
              <a:buFont typeface="Arial" pitchFamily="34" charset="0"/>
              <a:buChar char="•"/>
            </a:pPr>
            <a:r>
              <a:rPr lang="en-GB" sz="2000"/>
              <a:t> </a:t>
            </a:r>
            <a:r>
              <a:rPr lang="en-GB" sz="2000" smtClean="0"/>
              <a:t>Aim: use resistive foil in readout to spread charge over several pads</a:t>
            </a:r>
          </a:p>
          <a:p>
            <a:pPr>
              <a:buFont typeface="Arial" pitchFamily="34" charset="0"/>
              <a:buChar char="•"/>
            </a:pPr>
            <a:r>
              <a:rPr lang="en-GB" sz="2000"/>
              <a:t> </a:t>
            </a:r>
            <a:r>
              <a:rPr lang="en-GB" sz="2000" smtClean="0"/>
              <a:t>T2K will have first TPCs with resistive MM readout</a:t>
            </a:r>
            <a:endParaRPr lang="en-GB" sz="2000"/>
          </a:p>
        </p:txBody>
      </p:sp>
      <p:sp>
        <p:nvSpPr>
          <p:cNvPr id="8" name="Rounded Rectangle 7"/>
          <p:cNvSpPr/>
          <p:nvPr/>
        </p:nvSpPr>
        <p:spPr>
          <a:xfrm>
            <a:off x="4283968" y="5517232"/>
            <a:ext cx="4248472" cy="2160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Resistive foil</a:t>
            </a:r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4680520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smtClean="0"/>
              <a:t>2 phases:</a:t>
            </a:r>
          </a:p>
          <a:p>
            <a:r>
              <a:rPr lang="en-GB" sz="2400" smtClean="0"/>
              <a:t>TPC Prototype </a:t>
            </a:r>
            <a:r>
              <a:rPr lang="en-GB" sz="1600" smtClean="0"/>
              <a:t>(funds available):</a:t>
            </a:r>
          </a:p>
          <a:p>
            <a:pPr lvl="1"/>
            <a:r>
              <a:rPr lang="en-GB" sz="2000" smtClean="0"/>
              <a:t>Currently design phase</a:t>
            </a:r>
          </a:p>
          <a:p>
            <a:pPr lvl="1"/>
            <a:r>
              <a:rPr lang="en-GB" sz="2000" smtClean="0"/>
              <a:t>Production of pieces in spring/early summer</a:t>
            </a:r>
          </a:p>
          <a:p>
            <a:pPr lvl="1"/>
            <a:r>
              <a:rPr lang="en-GB" sz="2000" smtClean="0"/>
              <a:t>Assemblying of field cage: June/July 2018 at INFN Padua</a:t>
            </a:r>
          </a:p>
          <a:p>
            <a:pPr lvl="1"/>
            <a:r>
              <a:rPr lang="en-GB" sz="2000" smtClean="0"/>
              <a:t>Full integration: July/August 2018 at CERN</a:t>
            </a:r>
          </a:p>
          <a:p>
            <a:pPr lvl="1"/>
            <a:r>
              <a:rPr lang="en-GB" sz="2000" smtClean="0"/>
              <a:t>Testbeam: September 2018</a:t>
            </a:r>
          </a:p>
          <a:p>
            <a:pPr lvl="1">
              <a:buFont typeface="Symbol"/>
              <a:buChar char="Þ"/>
            </a:pPr>
            <a:r>
              <a:rPr lang="en-GB" sz="2000" smtClean="0"/>
              <a:t>Test resistive foil MMs and production process of TPC construction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Schedule</a:t>
            </a:r>
            <a:endParaRPr lang="en-GB"/>
          </a:p>
        </p:txBody>
      </p:sp>
      <p:sp>
        <p:nvSpPr>
          <p:cNvPr id="4" name="Cube 3"/>
          <p:cNvSpPr/>
          <p:nvPr/>
        </p:nvSpPr>
        <p:spPr>
          <a:xfrm>
            <a:off x="4932040" y="1772816"/>
            <a:ext cx="2952328" cy="2160240"/>
          </a:xfrm>
          <a:prstGeom prst="cube">
            <a:avLst/>
          </a:prstGeom>
          <a:noFill/>
          <a:ln w="28575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32040" y="4365104"/>
            <a:ext cx="2448272" cy="0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36096" y="45091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cm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16416" y="1772816"/>
            <a:ext cx="0" cy="1728192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28384" y="25649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~55 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68344" y="3573016"/>
            <a:ext cx="648072" cy="648072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47856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~55 cm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452320" y="2060848"/>
            <a:ext cx="360040" cy="1512168"/>
            <a:chOff x="7452320" y="2060848"/>
            <a:chExt cx="360040" cy="151216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452320" y="2420888"/>
              <a:ext cx="0" cy="115212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452320" y="3212976"/>
              <a:ext cx="360040" cy="3600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452320" y="2060848"/>
              <a:ext cx="360040" cy="36004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812360" y="2060848"/>
              <a:ext cx="0" cy="115212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308304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1 MM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400" dirty="0" smtClean="0"/>
              <a:t>Final TPCs:</a:t>
            </a:r>
          </a:p>
          <a:p>
            <a:pPr lvl="1"/>
            <a:r>
              <a:rPr lang="en-GB" sz="2000" dirty="0" smtClean="0"/>
              <a:t>Optimize design</a:t>
            </a:r>
          </a:p>
          <a:p>
            <a:pPr lvl="1"/>
            <a:r>
              <a:rPr lang="en-GB" sz="2000" dirty="0" smtClean="0"/>
              <a:t>Production </a:t>
            </a:r>
            <a:r>
              <a:rPr lang="en-GB" sz="2000" dirty="0" smtClean="0"/>
              <a:t>2019/20</a:t>
            </a:r>
            <a:endParaRPr lang="en-GB" sz="2000" dirty="0" smtClean="0"/>
          </a:p>
          <a:p>
            <a:pPr lvl="1"/>
            <a:r>
              <a:rPr lang="en-GB" sz="2000" dirty="0" smtClean="0"/>
              <a:t>Commissioning with </a:t>
            </a:r>
            <a:r>
              <a:rPr lang="en-GB" sz="2000" dirty="0" err="1" smtClean="0"/>
              <a:t>cosmics</a:t>
            </a:r>
            <a:endParaRPr lang="en-GB" sz="2000" dirty="0" smtClean="0"/>
          </a:p>
          <a:p>
            <a:pPr lvl="1"/>
            <a:r>
              <a:rPr lang="en-GB" sz="2000" dirty="0" smtClean="0"/>
              <a:t>2021 installation at JPARC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Time Schedule</a:t>
            </a:r>
            <a:endParaRPr lang="en-GB"/>
          </a:p>
        </p:txBody>
      </p:sp>
      <p:pic>
        <p:nvPicPr>
          <p:cNvPr id="4" name="Picture 3" descr="peter1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140968"/>
            <a:ext cx="5808982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T2K TPC Collaboration</a:t>
            </a:r>
            <a:endParaRPr lang="en-GB"/>
          </a:p>
        </p:txBody>
      </p:sp>
      <p:sp>
        <p:nvSpPr>
          <p:cNvPr id="52228" name="AutoShape 4" descr="Image result for ita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2230" name="Picture 6" descr="https://upload.wikimedia.org/wikipedia/en/thumb/0/03/Flag_of_Italy.svg/383px-Flag_of_Italy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1622298" cy="1080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2232" name="Picture 8" descr="Image re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1641984" cy="1094656"/>
          </a:xfrm>
          <a:prstGeom prst="rect">
            <a:avLst/>
          </a:prstGeom>
          <a:noFill/>
        </p:spPr>
      </p:pic>
      <p:pic>
        <p:nvPicPr>
          <p:cNvPr id="52234" name="Picture 10" descr="Image resu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1651313" cy="103207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2236" name="Picture 12" descr="Image resu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653136"/>
            <a:ext cx="1656184" cy="11036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10" name="Picture 9" descr="IFAE_BI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2492896"/>
            <a:ext cx="1877214" cy="903982"/>
          </a:xfrm>
          <a:prstGeom prst="rect">
            <a:avLst/>
          </a:prstGeom>
        </p:spPr>
      </p:pic>
      <p:pic>
        <p:nvPicPr>
          <p:cNvPr id="11" name="Picture 2" descr="Image result for logo infn ba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196752"/>
            <a:ext cx="2008020" cy="11144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860032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Bari and Padova</a:t>
            </a:r>
            <a:endParaRPr lang="en-GB"/>
          </a:p>
        </p:txBody>
      </p:sp>
      <p:pic>
        <p:nvPicPr>
          <p:cNvPr id="52238" name="Picture 14" descr="NTUA"/>
          <p:cNvPicPr>
            <a:picLocks noChangeAspect="1" noChangeArrowheads="1"/>
          </p:cNvPicPr>
          <p:nvPr/>
        </p:nvPicPr>
        <p:blipFill>
          <a:blip r:embed="rId8" cstate="print"/>
          <a:srcRect l="9450" t="13263" r="9045" b="11982"/>
          <a:stretch>
            <a:fillRect/>
          </a:stretch>
        </p:blipFill>
        <p:spPr bwMode="auto">
          <a:xfrm>
            <a:off x="3347864" y="3501008"/>
            <a:ext cx="1202069" cy="10801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6016" y="393305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Krakow</a:t>
            </a:r>
            <a:endParaRPr lang="en-GB"/>
          </a:p>
        </p:txBody>
      </p:sp>
      <p:pic>
        <p:nvPicPr>
          <p:cNvPr id="52240" name="Picture 16" descr="http://www-centre-saclay.cea.fr/var/ezwebin_site/storage/images/logo-cea/31618-1-fre-FR/logo-CEA_lar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725144"/>
            <a:ext cx="1352415" cy="1099965"/>
          </a:xfrm>
          <a:prstGeom prst="rect">
            <a:avLst/>
          </a:prstGeom>
          <a:noFill/>
        </p:spPr>
      </p:pic>
      <p:pic>
        <p:nvPicPr>
          <p:cNvPr id="52242" name="Picture 18" descr="Image result for LPNHE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653136"/>
            <a:ext cx="2142878" cy="1192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32859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F. Sanchez: </a:t>
            </a:r>
          </a:p>
          <a:p>
            <a:pPr lvl="1"/>
            <a:r>
              <a:rPr lang="en-GB" sz="1600" dirty="0" smtClean="0"/>
              <a:t>Testbeam working group convener</a:t>
            </a:r>
          </a:p>
          <a:p>
            <a:pPr lvl="1"/>
            <a:endParaRPr lang="en-GB" sz="1600" dirty="0" smtClean="0"/>
          </a:p>
          <a:p>
            <a:pPr>
              <a:buNone/>
            </a:pPr>
            <a:r>
              <a:rPr lang="en-GB" sz="2000" dirty="0" smtClean="0"/>
              <a:t>T. Lux: </a:t>
            </a:r>
          </a:p>
          <a:p>
            <a:pPr lvl="1"/>
            <a:r>
              <a:rPr lang="en-GB" sz="1600" dirty="0" smtClean="0"/>
              <a:t>Overall integration working group convener</a:t>
            </a:r>
          </a:p>
          <a:p>
            <a:pPr lvl="1"/>
            <a:r>
              <a:rPr lang="en-GB" sz="1600" dirty="0" smtClean="0"/>
              <a:t>TPC field cage design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r>
              <a:rPr lang="en-GB" sz="2000" dirty="0" smtClean="0"/>
              <a:t>J. </a:t>
            </a:r>
            <a:r>
              <a:rPr lang="en-GB" sz="2000" dirty="0" err="1" smtClean="0"/>
              <a:t>Mundet</a:t>
            </a:r>
            <a:r>
              <a:rPr lang="en-GB" sz="2000" dirty="0" smtClean="0"/>
              <a:t>:</a:t>
            </a:r>
          </a:p>
          <a:p>
            <a:pPr lvl="1"/>
            <a:r>
              <a:rPr lang="en-GB" sz="1600" dirty="0" smtClean="0"/>
              <a:t>TPC field cage design</a:t>
            </a:r>
          </a:p>
          <a:p>
            <a:pPr lvl="1"/>
            <a:endParaRPr lang="en-GB" sz="1600" dirty="0" smtClean="0"/>
          </a:p>
          <a:p>
            <a:pPr>
              <a:buNone/>
            </a:pPr>
            <a:r>
              <a:rPr lang="en-GB" sz="2000" dirty="0" smtClean="0"/>
              <a:t>J. </a:t>
            </a:r>
            <a:r>
              <a:rPr lang="en-GB" sz="2000" dirty="0" err="1" smtClean="0"/>
              <a:t>Boix</a:t>
            </a:r>
            <a:r>
              <a:rPr lang="en-GB" sz="2000" dirty="0" smtClean="0"/>
              <a:t>:</a:t>
            </a:r>
          </a:p>
          <a:p>
            <a:pPr lvl="1"/>
            <a:r>
              <a:rPr lang="en-GB" sz="1600" dirty="0" smtClean="0"/>
              <a:t>Optimization of electronics readout </a:t>
            </a:r>
          </a:p>
          <a:p>
            <a:pPr lvl="1"/>
            <a:endParaRPr lang="en-GB" sz="1600" dirty="0" smtClean="0"/>
          </a:p>
          <a:p>
            <a:pPr>
              <a:buNone/>
            </a:pPr>
            <a:r>
              <a:rPr lang="en-GB" sz="2000" dirty="0" smtClean="0"/>
              <a:t>PhD student </a:t>
            </a:r>
            <a:r>
              <a:rPr lang="en-GB" sz="1400" dirty="0" smtClean="0"/>
              <a:t>(candidate there but funding to be ensured)</a:t>
            </a:r>
            <a:r>
              <a:rPr lang="en-GB" sz="2000" dirty="0" smtClean="0"/>
              <a:t>: </a:t>
            </a:r>
          </a:p>
          <a:p>
            <a:pPr lvl="1"/>
            <a:r>
              <a:rPr lang="en-GB" sz="1600" dirty="0" err="1" smtClean="0"/>
              <a:t>Geant</a:t>
            </a:r>
            <a:r>
              <a:rPr lang="en-GB" sz="1600" dirty="0" smtClean="0"/>
              <a:t> 4 simulations related to TPC</a:t>
            </a:r>
          </a:p>
          <a:p>
            <a:pPr lvl="1"/>
            <a:r>
              <a:rPr lang="en-GB" sz="1600" dirty="0" smtClean="0"/>
              <a:t>TPC prototype construction, commissioning, testbeam and data analysis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IFAE Contribution to Upgrade 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8064" y="1340768"/>
            <a:ext cx="3394720" cy="504056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Water Cherenkov detector</a:t>
            </a:r>
          </a:p>
          <a:p>
            <a:r>
              <a:rPr lang="en-GB" sz="2000" dirty="0" smtClean="0"/>
              <a:t>4</a:t>
            </a:r>
            <a:r>
              <a:rPr lang="en-GB" sz="2000" dirty="0" smtClean="0">
                <a:sym typeface="Symbol"/>
              </a:rPr>
              <a:t> sensitivity </a:t>
            </a:r>
          </a:p>
          <a:p>
            <a:r>
              <a:rPr lang="en-GB" sz="2000" dirty="0" smtClean="0">
                <a:sym typeface="Symbol"/>
              </a:rPr>
              <a:t>CC events</a:t>
            </a:r>
          </a:p>
          <a:p>
            <a:r>
              <a:rPr lang="en-GB" sz="2000" dirty="0" smtClean="0">
                <a:sym typeface="Symbol"/>
              </a:rPr>
              <a:t>Relatively high threshold for particle detection =&gt; mainly detection of charged lepton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 Detector: SuperKamiokande</a:t>
            </a:r>
            <a:endParaRPr lang="en-GB"/>
          </a:p>
        </p:txBody>
      </p:sp>
      <p:pic>
        <p:nvPicPr>
          <p:cNvPr id="27650" name="Picture 2" descr="https://pbs.twimg.com/media/CQoBTV_VEAAHXBW.jpg:large"/>
          <p:cNvPicPr>
            <a:picLocks noChangeAspect="1" noChangeArrowheads="1"/>
          </p:cNvPicPr>
          <p:nvPr/>
        </p:nvPicPr>
        <p:blipFill>
          <a:blip r:embed="rId2" cstate="print"/>
          <a:srcRect l="37012" t="1647"/>
          <a:stretch>
            <a:fillRect/>
          </a:stretch>
        </p:blipFill>
        <p:spPr bwMode="auto">
          <a:xfrm>
            <a:off x="0" y="1196752"/>
            <a:ext cx="4747208" cy="5289130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31893" t="43700" r="33260" b="27950"/>
          <a:stretch>
            <a:fillRect/>
          </a:stretch>
        </p:blipFill>
        <p:spPr bwMode="auto">
          <a:xfrm>
            <a:off x="4644008" y="4293096"/>
            <a:ext cx="4499992" cy="205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IFAE Neutrino group: Back to the roots!</a:t>
            </a:r>
          </a:p>
          <a:p>
            <a:r>
              <a:rPr lang="en-GB" smtClean="0"/>
              <a:t>Participating in the upgrade of T2K ND</a:t>
            </a:r>
          </a:p>
          <a:p>
            <a:r>
              <a:rPr lang="en-GB" smtClean="0"/>
              <a:t>Focussing on TPC where our expertise lays</a:t>
            </a:r>
          </a:p>
          <a:p>
            <a:r>
              <a:rPr lang="en-GB" smtClean="0"/>
              <a:t>Number of important positions in management organization</a:t>
            </a:r>
          </a:p>
          <a:p>
            <a:r>
              <a:rPr lang="en-GB" smtClean="0"/>
              <a:t>Challenging year with design, production and testing of TPC prototype lays ahead</a:t>
            </a:r>
          </a:p>
          <a:p>
            <a:r>
              <a:rPr lang="en-GB" smtClean="0"/>
              <a:t>Final TPCs have to be delivered in 2021 to Japan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horizontal TPCs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829468" cy="3888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1268760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dual gas volume design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outer volume filled with CO2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inner/sensitive volume with Ar:iC4H10:CF4 gas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Pros:</a:t>
            </a:r>
          </a:p>
          <a:p>
            <a:pPr lvl="1"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electric insulation by CO2 gas =&gt; undestrutable </a:t>
            </a:r>
          </a:p>
          <a:p>
            <a:pPr lvl="1"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practivally no pressure difference between inner and outer volume =&gt; no deformation of inner walls</a:t>
            </a:r>
          </a:p>
          <a:p>
            <a:pPr lvl="1"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additional layer of gas purity protection </a:t>
            </a:r>
          </a:p>
          <a:p>
            <a:pPr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Cons: </a:t>
            </a:r>
          </a:p>
          <a:p>
            <a:pPr lvl="1"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smtClean="0"/>
              <a:t>2 volumes to be produced</a:t>
            </a:r>
          </a:p>
          <a:p>
            <a:pPr lvl="1">
              <a:buFont typeface="Arial" pitchFamily="34" charset="0"/>
              <a:buChar char="•"/>
            </a:pPr>
            <a:r>
              <a:rPr lang="en-GB"/>
              <a:t> </a:t>
            </a:r>
            <a:r>
              <a:rPr lang="en-GB" b="1" smtClean="0"/>
              <a:t>large dead volume between subdetectors: ~10 cm</a:t>
            </a:r>
          </a:p>
          <a:p>
            <a:pPr>
              <a:buFont typeface="Arial" pitchFamily="34" charset="0"/>
              <a:buChar char="•"/>
            </a:pPr>
            <a:endParaRPr lang="en-GB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0" y="4797152"/>
            <a:ext cx="2339752" cy="129614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9512" y="2132856"/>
            <a:ext cx="0" cy="2232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67544" y="1484784"/>
            <a:ext cx="648072" cy="4320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504" y="13407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0.9 m</a:t>
            </a:r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9512" y="27089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 m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39552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2 m</a:t>
            </a:r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New TPC Geometry</a:t>
            </a:r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Near Detector: ND280</a:t>
            </a:r>
            <a:endParaRPr lang="en-GB"/>
          </a:p>
        </p:txBody>
      </p:sp>
      <p:pic>
        <p:nvPicPr>
          <p:cNvPr id="28674" name="Picture 2" descr="Image result for t2k near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9996"/>
            <a:ext cx="7056784" cy="5408004"/>
          </a:xfrm>
          <a:prstGeom prst="rect">
            <a:avLst/>
          </a:prstGeom>
          <a:noFill/>
        </p:spPr>
      </p:pic>
      <p:pic>
        <p:nvPicPr>
          <p:cNvPr id="7" name="Picture 6" descr="IFAE_B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916832"/>
            <a:ext cx="2483768" cy="119607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427984" y="2420888"/>
            <a:ext cx="2016224" cy="7200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2573288"/>
            <a:ext cx="512440" cy="171980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Near Detector: ND280</a:t>
            </a:r>
            <a:endParaRPr lang="en-GB"/>
          </a:p>
        </p:txBody>
      </p:sp>
      <p:pic>
        <p:nvPicPr>
          <p:cNvPr id="8" name="Picture 2" descr="Image result for t2k near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832648" cy="44698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39752" y="3212976"/>
            <a:ext cx="2448272" cy="2304256"/>
          </a:xfrm>
          <a:prstGeom prst="rect">
            <a:avLst/>
          </a:prstGeom>
          <a:noFill/>
          <a:ln w="1270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39752" y="5589240"/>
            <a:ext cx="28083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smtClean="0"/>
              <a:t> target and detector </a:t>
            </a:r>
          </a:p>
          <a:p>
            <a:pPr>
              <a:buFont typeface="Arial" pitchFamily="34" charset="0"/>
              <a:buChar char="•"/>
            </a:pPr>
            <a:r>
              <a:rPr lang="en-GB" sz="2000" b="1" smtClean="0"/>
              <a:t> NC events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/>
              <a:t> </a:t>
            </a:r>
            <a:r>
              <a:rPr lang="en-GB" sz="2000" b="1" smtClean="0"/>
              <a:t>background in SK</a:t>
            </a:r>
            <a:endParaRPr lang="en-GB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Near Detector: ND280</a:t>
            </a:r>
            <a:endParaRPr lang="en-GB"/>
          </a:p>
        </p:txBody>
      </p:sp>
      <p:pic>
        <p:nvPicPr>
          <p:cNvPr id="8" name="Picture 2" descr="Image result for t2k near 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832648" cy="446988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283968" y="2636912"/>
            <a:ext cx="3312368" cy="2808312"/>
          </a:xfrm>
          <a:prstGeom prst="rect">
            <a:avLst/>
          </a:prstGeom>
          <a:noFill/>
          <a:ln w="1270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427984" y="5589240"/>
            <a:ext cx="345638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b="1" smtClean="0"/>
              <a:t> FGD: target, TPC: tracker</a:t>
            </a:r>
          </a:p>
          <a:p>
            <a:pPr>
              <a:buFont typeface="Arial" pitchFamily="34" charset="0"/>
              <a:buChar char="•"/>
            </a:pPr>
            <a:r>
              <a:rPr lang="en-GB" sz="2000" b="1"/>
              <a:t> </a:t>
            </a:r>
            <a:r>
              <a:rPr lang="en-GB" sz="2000" b="1" smtClean="0"/>
              <a:t>CC events</a:t>
            </a:r>
          </a:p>
          <a:p>
            <a:pPr>
              <a:buFont typeface="Arial" pitchFamily="34" charset="0"/>
              <a:buChar char="•"/>
            </a:pPr>
            <a:r>
              <a:rPr lang="en-GB" sz="2000" b="1"/>
              <a:t> </a:t>
            </a:r>
            <a:r>
              <a:rPr lang="en-GB" sz="2000" b="1" smtClean="0"/>
              <a:t>signal in SK</a:t>
            </a:r>
            <a:endParaRPr lang="en-GB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Current Near Detector: ND280</a:t>
            </a:r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17450" r="11116" b="12201"/>
          <a:stretch>
            <a:fillRect/>
          </a:stretch>
        </p:blipFill>
        <p:spPr bwMode="auto">
          <a:xfrm>
            <a:off x="322512" y="2666229"/>
            <a:ext cx="8821488" cy="41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not 4</a:t>
            </a:r>
            <a:r>
              <a:rPr lang="en-GB" sz="2000" smtClean="0">
                <a:sym typeface="Symbol"/>
              </a:rPr>
              <a:t> detector</a:t>
            </a:r>
          </a:p>
          <a:p>
            <a:pPr>
              <a:buFont typeface="Arial" pitchFamily="34" charset="0"/>
              <a:buChar char="•"/>
            </a:pPr>
            <a:r>
              <a:rPr lang="en-GB" sz="2000" smtClean="0">
                <a:sym typeface="Symbol"/>
              </a:rPr>
              <a:t> optimized for forward direction</a:t>
            </a:r>
          </a:p>
          <a:p>
            <a:pPr>
              <a:buFont typeface="Arial" pitchFamily="34" charset="0"/>
              <a:buChar char="•"/>
            </a:pPr>
            <a:r>
              <a:rPr lang="en-GB" sz="2000">
                <a:sym typeface="Symbol"/>
              </a:rPr>
              <a:t> </a:t>
            </a:r>
            <a:r>
              <a:rPr lang="en-GB" sz="2000" smtClean="0">
                <a:sym typeface="Symbol"/>
              </a:rPr>
              <a:t>high angle has problems:</a:t>
            </a:r>
          </a:p>
          <a:p>
            <a:pPr lvl="1">
              <a:buFont typeface="Arial" pitchFamily="34" charset="0"/>
              <a:buChar char="•"/>
            </a:pPr>
            <a:r>
              <a:rPr lang="en-GB" sz="2000">
                <a:sym typeface="Symbol"/>
              </a:rPr>
              <a:t> </a:t>
            </a:r>
            <a:r>
              <a:rPr lang="en-GB" sz="2000" smtClean="0">
                <a:sym typeface="Symbol"/>
              </a:rPr>
              <a:t>FGD dense material </a:t>
            </a:r>
          </a:p>
          <a:p>
            <a:pPr lvl="1">
              <a:buFont typeface="Arial" pitchFamily="34" charset="0"/>
              <a:buChar char="•"/>
            </a:pPr>
            <a:r>
              <a:rPr lang="en-GB" sz="2000">
                <a:sym typeface="Symbol"/>
              </a:rPr>
              <a:t> </a:t>
            </a:r>
            <a:r>
              <a:rPr lang="en-GB" sz="2000" smtClean="0">
                <a:sym typeface="Symbol"/>
              </a:rPr>
              <a:t>short track in TPC =&gt; bad for p and dE/dx measurement =&gt; bad for PID</a:t>
            </a:r>
            <a:endParaRPr lang="en-GB" sz="2000"/>
          </a:p>
        </p:txBody>
      </p:sp>
      <p:sp>
        <p:nvSpPr>
          <p:cNvPr id="9" name="TextBox 8"/>
          <p:cNvSpPr txBox="1"/>
          <p:nvPr/>
        </p:nvSpPr>
        <p:spPr>
          <a:xfrm>
            <a:off x="5004048" y="1196752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smtClean="0"/>
              <a:t> backward: without time information difficult to identify correctly backward going lepton </a:t>
            </a:r>
            <a:endParaRPr lang="en-GB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Current Near Detector: ND280</a:t>
            </a:r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5607" t="25200" r="49312" b="19550"/>
          <a:stretch>
            <a:fillRect/>
          </a:stretch>
        </p:blipFill>
        <p:spPr bwMode="auto">
          <a:xfrm>
            <a:off x="107504" y="1484784"/>
            <a:ext cx="54726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1268760"/>
            <a:ext cx="3491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selection efficiency high in forward direction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originally only forward direction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for current detector already achieved some efficiency for high angle and backward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Alfonso Garcia (IFAE) thesis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/>
              <a:t> </a:t>
            </a:r>
            <a:r>
              <a:rPr lang="en-GB" sz="2000" dirty="0" smtClean="0"/>
              <a:t>still very low efficiency for high angle and backward direction</a:t>
            </a:r>
          </a:p>
          <a:p>
            <a:endParaRPr lang="en-GB" sz="2000" dirty="0"/>
          </a:p>
          <a:p>
            <a:r>
              <a:rPr lang="en-GB" sz="2000" b="1" dirty="0" smtClean="0"/>
              <a:t>=&gt; Significant systematic error for SK results</a:t>
            </a:r>
            <a:endParaRPr lang="en-GB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we want</a:t>
            </a:r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1437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2393</TotalTime>
  <Words>1164</Words>
  <Application>Microsoft Office PowerPoint</Application>
  <PresentationFormat>On-screen Show (4:3)</PresentationFormat>
  <Paragraphs>220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Concourse</vt:lpstr>
      <vt:lpstr>Equation</vt:lpstr>
      <vt:lpstr>T2K Near Detector Upgrade</vt:lpstr>
      <vt:lpstr>T2K</vt:lpstr>
      <vt:lpstr>Far Detector: SuperKamiokande</vt:lpstr>
      <vt:lpstr>Current Near Detector: ND280</vt:lpstr>
      <vt:lpstr>Current Near Detector: ND280</vt:lpstr>
      <vt:lpstr>Current Near Detector: ND280</vt:lpstr>
      <vt:lpstr>Current Near Detector: ND280</vt:lpstr>
      <vt:lpstr>Current Near Detector: ND280</vt:lpstr>
      <vt:lpstr>What we want</vt:lpstr>
      <vt:lpstr>How to achieve this?</vt:lpstr>
      <vt:lpstr>Scintillator Tracker</vt:lpstr>
      <vt:lpstr>Scintillator Tracker</vt:lpstr>
      <vt:lpstr>Time of Flight</vt:lpstr>
      <vt:lpstr>Time of Flight</vt:lpstr>
      <vt:lpstr>TPC Principle</vt:lpstr>
      <vt:lpstr>TPC Principle</vt:lpstr>
      <vt:lpstr>TPC Principle</vt:lpstr>
      <vt:lpstr>New vertical TPCs</vt:lpstr>
      <vt:lpstr>New vertical TPCs</vt:lpstr>
      <vt:lpstr>Field Cage Wall Material</vt:lpstr>
      <vt:lpstr>Field Cage Wall Material</vt:lpstr>
      <vt:lpstr>Field Cage Wall Material</vt:lpstr>
      <vt:lpstr>Field Forming Structure</vt:lpstr>
      <vt:lpstr>Electric Field Simulations</vt:lpstr>
      <vt:lpstr>Micromegas Readout</vt:lpstr>
      <vt:lpstr>Time Schedule</vt:lpstr>
      <vt:lpstr>Time Schedule</vt:lpstr>
      <vt:lpstr>T2K TPC Collaboration</vt:lpstr>
      <vt:lpstr>IFAE Contribution to Upgrade </vt:lpstr>
      <vt:lpstr>Conclusions</vt:lpstr>
      <vt:lpstr>Current horizontal TPCs</vt:lpstr>
      <vt:lpstr>New TPC Geometry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T2K Near Detector Upgrade</dc:title>
  <dc:creator>thorsten</dc:creator>
  <cp:lastModifiedBy>tlux</cp:lastModifiedBy>
  <cp:revision>176</cp:revision>
  <dcterms:created xsi:type="dcterms:W3CDTF">2017-11-24T08:16:13Z</dcterms:created>
  <dcterms:modified xsi:type="dcterms:W3CDTF">2017-12-13T11:44:10Z</dcterms:modified>
</cp:coreProperties>
</file>