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9" r:id="rId4"/>
    <p:sldId id="283" r:id="rId5"/>
    <p:sldId id="270" r:id="rId6"/>
    <p:sldId id="268" r:id="rId7"/>
    <p:sldId id="284" r:id="rId8"/>
    <p:sldId id="272" r:id="rId9"/>
    <p:sldId id="273" r:id="rId10"/>
    <p:sldId id="274" r:id="rId11"/>
    <p:sldId id="275" r:id="rId12"/>
    <p:sldId id="280" r:id="rId13"/>
    <p:sldId id="276" r:id="rId14"/>
    <p:sldId id="278" r:id="rId15"/>
    <p:sldId id="279" r:id="rId16"/>
    <p:sldId id="281" r:id="rId17"/>
    <p:sldId id="285" r:id="rId18"/>
    <p:sldId id="282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59549-C2B4-4EC8-91B7-F427BE119D17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 </a:t>
            </a:r>
            <a:r>
              <a:rPr lang="en-US" smtClean="0"/>
              <a:t>Calibration System: Preliminary Characterization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Thorsten Lux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191" t="19550" r="20566" b="10101"/>
          <a:stretch>
            <a:fillRect/>
          </a:stretch>
        </p:blipFill>
        <p:spPr bwMode="auto">
          <a:xfrm>
            <a:off x="827584" y="188640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530120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smtClean="0"/>
              <a:t> same PCB and fiber used at all 6 positions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difference between positions less than +/- 10% </a:t>
            </a:r>
            <a:endParaRPr lang="en-GB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191" t="21650" r="19976" b="9051"/>
          <a:stretch>
            <a:fillRect/>
          </a:stretch>
        </p:blipFill>
        <p:spPr bwMode="auto">
          <a:xfrm>
            <a:off x="827584" y="188641"/>
            <a:ext cx="7704856" cy="493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515719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smtClean="0"/>
              <a:t> same PCB, position  and fiber used at all 5 rotation positions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difference between positions less than +/- 10% </a:t>
            </a:r>
            <a:endParaRPr lang="en-GB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sec_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428365" cy="3312368"/>
          </a:xfrm>
          <a:prstGeom prst="rect">
            <a:avLst/>
          </a:prstGeom>
        </p:spPr>
      </p:pic>
      <p:pic>
        <p:nvPicPr>
          <p:cNvPr id="8" name="Picture 7" descr="2.5sec_overl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57704"/>
            <a:ext cx="3312368" cy="3200296"/>
          </a:xfrm>
          <a:prstGeom prst="rect">
            <a:avLst/>
          </a:prstGeom>
        </p:spPr>
      </p:pic>
      <p:pic>
        <p:nvPicPr>
          <p:cNvPr id="9" name="Picture 8" descr="5sec_overl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645024"/>
            <a:ext cx="3176434" cy="3068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35896" y="764704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LED voltage increased from 0 to 19 V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Output power at end of </a:t>
            </a:r>
            <a:r>
              <a:rPr lang="en-GB" dirty="0" err="1" smtClean="0"/>
              <a:t>fiber</a:t>
            </a:r>
            <a:r>
              <a:rPr lang="en-GB" dirty="0" smtClean="0"/>
              <a:t> measured with </a:t>
            </a:r>
            <a:r>
              <a:rPr lang="en-GB" dirty="0" err="1" smtClean="0"/>
              <a:t>powermeter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pulse rate varied between 100 and 10100 Hz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for plot all power values normalized to 1 kHz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some fluctuations at the beginning due to too short time between setting voltage and start reading =&gt; might contribute to previous variations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all curves lay perfectly over the other =&gt; </a:t>
            </a:r>
            <a:r>
              <a:rPr lang="en-GB" b="1" dirty="0" smtClean="0"/>
              <a:t>system can be operated between 100 Hz and 10 kHz</a:t>
            </a:r>
            <a:endParaRPr lang="en-GB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067944" y="18864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Frequency Sweep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32849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189821" y="1701989"/>
            <a:ext cx="296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power norm to 1 kHz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91680" y="105273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4149080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 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443711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191" t="19550" r="20566" b="10101"/>
          <a:stretch>
            <a:fillRect/>
          </a:stretch>
        </p:blipFill>
        <p:spPr bwMode="auto">
          <a:xfrm>
            <a:off x="683568" y="332656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515719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smtClean="0"/>
              <a:t> same PCB, position and fiber used at different gaps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Reduction factor from 0 to 7.5 mm gap about 3-4</a:t>
            </a:r>
            <a:endParaRPr lang="en-GB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Optical Attenuators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2132856"/>
            <a:ext cx="266429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Blackbox Wall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2348880"/>
            <a:ext cx="129614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/>
              <a:t>Structure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71600" y="2564904"/>
            <a:ext cx="1296144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Kaput</a:t>
            </a:r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1359860" y="1485000"/>
            <a:ext cx="4426024" cy="651381"/>
          </a:xfrm>
          <a:custGeom>
            <a:avLst/>
            <a:gdLst>
              <a:gd name="connsiteX0" fmla="*/ 9732 w 4426024"/>
              <a:gd name="connsiteY0" fmla="*/ 634350 h 651381"/>
              <a:gd name="connsiteX1" fmla="*/ 45945 w 4426024"/>
              <a:gd name="connsiteY1" fmla="*/ 570976 h 651381"/>
              <a:gd name="connsiteX2" fmla="*/ 64052 w 4426024"/>
              <a:gd name="connsiteY2" fmla="*/ 543816 h 651381"/>
              <a:gd name="connsiteX3" fmla="*/ 91213 w 4426024"/>
              <a:gd name="connsiteY3" fmla="*/ 498548 h 651381"/>
              <a:gd name="connsiteX4" fmla="*/ 136480 w 4426024"/>
              <a:gd name="connsiteY4" fmla="*/ 417067 h 651381"/>
              <a:gd name="connsiteX5" fmla="*/ 172694 w 4426024"/>
              <a:gd name="connsiteY5" fmla="*/ 335586 h 651381"/>
              <a:gd name="connsiteX6" fmla="*/ 227015 w 4426024"/>
              <a:gd name="connsiteY6" fmla="*/ 299372 h 651381"/>
              <a:gd name="connsiteX7" fmla="*/ 344710 w 4426024"/>
              <a:gd name="connsiteY7" fmla="*/ 226944 h 651381"/>
              <a:gd name="connsiteX8" fmla="*/ 408084 w 4426024"/>
              <a:gd name="connsiteY8" fmla="*/ 208837 h 651381"/>
              <a:gd name="connsiteX9" fmla="*/ 471458 w 4426024"/>
              <a:gd name="connsiteY9" fmla="*/ 172624 h 651381"/>
              <a:gd name="connsiteX10" fmla="*/ 589153 w 4426024"/>
              <a:gd name="connsiteY10" fmla="*/ 145463 h 651381"/>
              <a:gd name="connsiteX11" fmla="*/ 643474 w 4426024"/>
              <a:gd name="connsiteY11" fmla="*/ 109249 h 651381"/>
              <a:gd name="connsiteX12" fmla="*/ 715902 w 4426024"/>
              <a:gd name="connsiteY12" fmla="*/ 100196 h 651381"/>
              <a:gd name="connsiteX13" fmla="*/ 779276 w 4426024"/>
              <a:gd name="connsiteY13" fmla="*/ 91142 h 651381"/>
              <a:gd name="connsiteX14" fmla="*/ 1313431 w 4426024"/>
              <a:gd name="connsiteY14" fmla="*/ 63982 h 651381"/>
              <a:gd name="connsiteX15" fmla="*/ 1367751 w 4426024"/>
              <a:gd name="connsiteY15" fmla="*/ 82089 h 651381"/>
              <a:gd name="connsiteX16" fmla="*/ 1394912 w 4426024"/>
              <a:gd name="connsiteY16" fmla="*/ 100196 h 651381"/>
              <a:gd name="connsiteX17" fmla="*/ 1440179 w 4426024"/>
              <a:gd name="connsiteY17" fmla="*/ 109249 h 651381"/>
              <a:gd name="connsiteX18" fmla="*/ 1539767 w 4426024"/>
              <a:gd name="connsiteY18" fmla="*/ 154517 h 651381"/>
              <a:gd name="connsiteX19" fmla="*/ 1575981 w 4426024"/>
              <a:gd name="connsiteY19" fmla="*/ 172624 h 651381"/>
              <a:gd name="connsiteX20" fmla="*/ 1630302 w 4426024"/>
              <a:gd name="connsiteY20" fmla="*/ 181677 h 651381"/>
              <a:gd name="connsiteX21" fmla="*/ 1666516 w 4426024"/>
              <a:gd name="connsiteY21" fmla="*/ 208837 h 651381"/>
              <a:gd name="connsiteX22" fmla="*/ 1693676 w 4426024"/>
              <a:gd name="connsiteY22" fmla="*/ 217891 h 651381"/>
              <a:gd name="connsiteX23" fmla="*/ 1766104 w 4426024"/>
              <a:gd name="connsiteY23" fmla="*/ 235998 h 651381"/>
              <a:gd name="connsiteX24" fmla="*/ 1947173 w 4426024"/>
              <a:gd name="connsiteY24" fmla="*/ 263158 h 651381"/>
              <a:gd name="connsiteX25" fmla="*/ 2119189 w 4426024"/>
              <a:gd name="connsiteY25" fmla="*/ 290319 h 651381"/>
              <a:gd name="connsiteX26" fmla="*/ 2173510 w 4426024"/>
              <a:gd name="connsiteY26" fmla="*/ 299372 h 651381"/>
              <a:gd name="connsiteX27" fmla="*/ 2535648 w 4426024"/>
              <a:gd name="connsiteY27" fmla="*/ 290319 h 651381"/>
              <a:gd name="connsiteX28" fmla="*/ 2580916 w 4426024"/>
              <a:gd name="connsiteY28" fmla="*/ 281265 h 651381"/>
              <a:gd name="connsiteX29" fmla="*/ 2635237 w 4426024"/>
              <a:gd name="connsiteY29" fmla="*/ 272212 h 651381"/>
              <a:gd name="connsiteX30" fmla="*/ 2734825 w 4426024"/>
              <a:gd name="connsiteY30" fmla="*/ 235998 h 651381"/>
              <a:gd name="connsiteX31" fmla="*/ 2798199 w 4426024"/>
              <a:gd name="connsiteY31" fmla="*/ 217891 h 651381"/>
              <a:gd name="connsiteX32" fmla="*/ 2843466 w 4426024"/>
              <a:gd name="connsiteY32" fmla="*/ 208837 h 651381"/>
              <a:gd name="connsiteX33" fmla="*/ 2897787 w 4426024"/>
              <a:gd name="connsiteY33" fmla="*/ 190731 h 651381"/>
              <a:gd name="connsiteX34" fmla="*/ 2934001 w 4426024"/>
              <a:gd name="connsiteY34" fmla="*/ 181677 h 651381"/>
              <a:gd name="connsiteX35" fmla="*/ 3033589 w 4426024"/>
              <a:gd name="connsiteY35" fmla="*/ 145463 h 651381"/>
              <a:gd name="connsiteX36" fmla="*/ 3115070 w 4426024"/>
              <a:gd name="connsiteY36" fmla="*/ 118303 h 651381"/>
              <a:gd name="connsiteX37" fmla="*/ 3160338 w 4426024"/>
              <a:gd name="connsiteY37" fmla="*/ 109249 h 651381"/>
              <a:gd name="connsiteX38" fmla="*/ 3205605 w 4426024"/>
              <a:gd name="connsiteY38" fmla="*/ 91142 h 651381"/>
              <a:gd name="connsiteX39" fmla="*/ 3250872 w 4426024"/>
              <a:gd name="connsiteY39" fmla="*/ 82089 h 651381"/>
              <a:gd name="connsiteX40" fmla="*/ 3287086 w 4426024"/>
              <a:gd name="connsiteY40" fmla="*/ 73035 h 651381"/>
              <a:gd name="connsiteX41" fmla="*/ 3377621 w 4426024"/>
              <a:gd name="connsiteY41" fmla="*/ 45875 h 651381"/>
              <a:gd name="connsiteX42" fmla="*/ 3531530 w 4426024"/>
              <a:gd name="connsiteY42" fmla="*/ 36822 h 651381"/>
              <a:gd name="connsiteX43" fmla="*/ 3938936 w 4426024"/>
              <a:gd name="connsiteY43" fmla="*/ 45875 h 651381"/>
              <a:gd name="connsiteX44" fmla="*/ 3957042 w 4426024"/>
              <a:gd name="connsiteY44" fmla="*/ 73035 h 651381"/>
              <a:gd name="connsiteX45" fmla="*/ 4065684 w 4426024"/>
              <a:gd name="connsiteY45" fmla="*/ 145463 h 651381"/>
              <a:gd name="connsiteX46" fmla="*/ 4110951 w 4426024"/>
              <a:gd name="connsiteY46" fmla="*/ 190731 h 651381"/>
              <a:gd name="connsiteX47" fmla="*/ 4192433 w 4426024"/>
              <a:gd name="connsiteY47" fmla="*/ 235998 h 651381"/>
              <a:gd name="connsiteX48" fmla="*/ 4237700 w 4426024"/>
              <a:gd name="connsiteY48" fmla="*/ 272212 h 651381"/>
              <a:gd name="connsiteX49" fmla="*/ 4301074 w 4426024"/>
              <a:gd name="connsiteY49" fmla="*/ 317479 h 651381"/>
              <a:gd name="connsiteX50" fmla="*/ 4364448 w 4426024"/>
              <a:gd name="connsiteY50" fmla="*/ 389907 h 651381"/>
              <a:gd name="connsiteX51" fmla="*/ 4391609 w 4426024"/>
              <a:gd name="connsiteY51" fmla="*/ 444228 h 651381"/>
              <a:gd name="connsiteX52" fmla="*/ 4418769 w 4426024"/>
              <a:gd name="connsiteY52" fmla="*/ 480441 h 651381"/>
              <a:gd name="connsiteX53" fmla="*/ 4418769 w 4426024"/>
              <a:gd name="connsiteY53" fmla="*/ 634350 h 6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426024" h="651381">
                <a:moveTo>
                  <a:pt x="9732" y="634350"/>
                </a:moveTo>
                <a:cubicBezTo>
                  <a:pt x="53847" y="568179"/>
                  <a:pt x="0" y="651381"/>
                  <a:pt x="45945" y="570976"/>
                </a:cubicBezTo>
                <a:cubicBezTo>
                  <a:pt x="51343" y="561529"/>
                  <a:pt x="58285" y="553043"/>
                  <a:pt x="64052" y="543816"/>
                </a:cubicBezTo>
                <a:cubicBezTo>
                  <a:pt x="73379" y="528894"/>
                  <a:pt x="82159" y="513637"/>
                  <a:pt x="91213" y="498548"/>
                </a:cubicBezTo>
                <a:cubicBezTo>
                  <a:pt x="112103" y="394092"/>
                  <a:pt x="79967" y="511256"/>
                  <a:pt x="136480" y="417067"/>
                </a:cubicBezTo>
                <a:cubicBezTo>
                  <a:pt x="154583" y="386896"/>
                  <a:pt x="145963" y="358975"/>
                  <a:pt x="172694" y="335586"/>
                </a:cubicBezTo>
                <a:cubicBezTo>
                  <a:pt x="189072" y="321256"/>
                  <a:pt x="208908" y="311443"/>
                  <a:pt x="227015" y="299372"/>
                </a:cubicBezTo>
                <a:cubicBezTo>
                  <a:pt x="283465" y="261739"/>
                  <a:pt x="244822" y="286877"/>
                  <a:pt x="344710" y="226944"/>
                </a:cubicBezTo>
                <a:cubicBezTo>
                  <a:pt x="363549" y="215641"/>
                  <a:pt x="387890" y="217491"/>
                  <a:pt x="408084" y="208837"/>
                </a:cubicBezTo>
                <a:cubicBezTo>
                  <a:pt x="430447" y="199253"/>
                  <a:pt x="449367" y="182820"/>
                  <a:pt x="471458" y="172624"/>
                </a:cubicBezTo>
                <a:cubicBezTo>
                  <a:pt x="516026" y="152055"/>
                  <a:pt x="540422" y="152425"/>
                  <a:pt x="589153" y="145463"/>
                </a:cubicBezTo>
                <a:cubicBezTo>
                  <a:pt x="607260" y="133392"/>
                  <a:pt x="622980" y="116568"/>
                  <a:pt x="643474" y="109249"/>
                </a:cubicBezTo>
                <a:cubicBezTo>
                  <a:pt x="666387" y="101066"/>
                  <a:pt x="691785" y="103412"/>
                  <a:pt x="715902" y="100196"/>
                </a:cubicBezTo>
                <a:lnTo>
                  <a:pt x="779276" y="91142"/>
                </a:lnTo>
                <a:cubicBezTo>
                  <a:pt x="1007137" y="0"/>
                  <a:pt x="837315" y="54266"/>
                  <a:pt x="1313431" y="63982"/>
                </a:cubicBezTo>
                <a:cubicBezTo>
                  <a:pt x="1331538" y="70018"/>
                  <a:pt x="1351870" y="71502"/>
                  <a:pt x="1367751" y="82089"/>
                </a:cubicBezTo>
                <a:cubicBezTo>
                  <a:pt x="1376805" y="88125"/>
                  <a:pt x="1384724" y="96375"/>
                  <a:pt x="1394912" y="100196"/>
                </a:cubicBezTo>
                <a:cubicBezTo>
                  <a:pt x="1409320" y="105599"/>
                  <a:pt x="1425090" y="106231"/>
                  <a:pt x="1440179" y="109249"/>
                </a:cubicBezTo>
                <a:cubicBezTo>
                  <a:pt x="1501812" y="146230"/>
                  <a:pt x="1468752" y="130845"/>
                  <a:pt x="1539767" y="154517"/>
                </a:cubicBezTo>
                <a:cubicBezTo>
                  <a:pt x="1552571" y="158785"/>
                  <a:pt x="1563054" y="168746"/>
                  <a:pt x="1575981" y="172624"/>
                </a:cubicBezTo>
                <a:cubicBezTo>
                  <a:pt x="1593564" y="177899"/>
                  <a:pt x="1612195" y="178659"/>
                  <a:pt x="1630302" y="181677"/>
                </a:cubicBezTo>
                <a:cubicBezTo>
                  <a:pt x="1642373" y="190730"/>
                  <a:pt x="1653415" y="201351"/>
                  <a:pt x="1666516" y="208837"/>
                </a:cubicBezTo>
                <a:cubicBezTo>
                  <a:pt x="1674802" y="213572"/>
                  <a:pt x="1684469" y="215380"/>
                  <a:pt x="1693676" y="217891"/>
                </a:cubicBezTo>
                <a:cubicBezTo>
                  <a:pt x="1717685" y="224439"/>
                  <a:pt x="1741961" y="229962"/>
                  <a:pt x="1766104" y="235998"/>
                </a:cubicBezTo>
                <a:cubicBezTo>
                  <a:pt x="1810324" y="247053"/>
                  <a:pt x="1896913" y="256876"/>
                  <a:pt x="1947173" y="263158"/>
                </a:cubicBezTo>
                <a:cubicBezTo>
                  <a:pt x="2022243" y="288182"/>
                  <a:pt x="1955964" y="268061"/>
                  <a:pt x="2119189" y="290319"/>
                </a:cubicBezTo>
                <a:cubicBezTo>
                  <a:pt x="2137377" y="292799"/>
                  <a:pt x="2155403" y="296354"/>
                  <a:pt x="2173510" y="299372"/>
                </a:cubicBezTo>
                <a:lnTo>
                  <a:pt x="2535648" y="290319"/>
                </a:lnTo>
                <a:cubicBezTo>
                  <a:pt x="2551021" y="289636"/>
                  <a:pt x="2565776" y="284018"/>
                  <a:pt x="2580916" y="281265"/>
                </a:cubicBezTo>
                <a:cubicBezTo>
                  <a:pt x="2598977" y="277981"/>
                  <a:pt x="2617130" y="275230"/>
                  <a:pt x="2635237" y="272212"/>
                </a:cubicBezTo>
                <a:cubicBezTo>
                  <a:pt x="2684615" y="239293"/>
                  <a:pt x="2648383" y="259049"/>
                  <a:pt x="2734825" y="235998"/>
                </a:cubicBezTo>
                <a:cubicBezTo>
                  <a:pt x="2756053" y="230337"/>
                  <a:pt x="2776885" y="223220"/>
                  <a:pt x="2798199" y="217891"/>
                </a:cubicBezTo>
                <a:cubicBezTo>
                  <a:pt x="2813127" y="214159"/>
                  <a:pt x="2828620" y="212886"/>
                  <a:pt x="2843466" y="208837"/>
                </a:cubicBezTo>
                <a:cubicBezTo>
                  <a:pt x="2861880" y="203815"/>
                  <a:pt x="2879271" y="195360"/>
                  <a:pt x="2897787" y="190731"/>
                </a:cubicBezTo>
                <a:cubicBezTo>
                  <a:pt x="2909858" y="187713"/>
                  <a:pt x="2922083" y="185252"/>
                  <a:pt x="2934001" y="181677"/>
                </a:cubicBezTo>
                <a:cubicBezTo>
                  <a:pt x="3009492" y="159029"/>
                  <a:pt x="2965703" y="170149"/>
                  <a:pt x="3033589" y="145463"/>
                </a:cubicBezTo>
                <a:cubicBezTo>
                  <a:pt x="3033615" y="145454"/>
                  <a:pt x="3101477" y="122834"/>
                  <a:pt x="3115070" y="118303"/>
                </a:cubicBezTo>
                <a:cubicBezTo>
                  <a:pt x="3129669" y="113437"/>
                  <a:pt x="3145599" y="113671"/>
                  <a:pt x="3160338" y="109249"/>
                </a:cubicBezTo>
                <a:cubicBezTo>
                  <a:pt x="3175904" y="104579"/>
                  <a:pt x="3190039" y="95812"/>
                  <a:pt x="3205605" y="91142"/>
                </a:cubicBezTo>
                <a:cubicBezTo>
                  <a:pt x="3220344" y="86720"/>
                  <a:pt x="3235851" y="85427"/>
                  <a:pt x="3250872" y="82089"/>
                </a:cubicBezTo>
                <a:cubicBezTo>
                  <a:pt x="3263019" y="79390"/>
                  <a:pt x="3275168" y="76610"/>
                  <a:pt x="3287086" y="73035"/>
                </a:cubicBezTo>
                <a:cubicBezTo>
                  <a:pt x="3300513" y="69007"/>
                  <a:pt x="3357246" y="47815"/>
                  <a:pt x="3377621" y="45875"/>
                </a:cubicBezTo>
                <a:cubicBezTo>
                  <a:pt x="3428781" y="41003"/>
                  <a:pt x="3480227" y="39840"/>
                  <a:pt x="3531530" y="36822"/>
                </a:cubicBezTo>
                <a:cubicBezTo>
                  <a:pt x="3667332" y="39840"/>
                  <a:pt x="3803590" y="34356"/>
                  <a:pt x="3938936" y="45875"/>
                </a:cubicBezTo>
                <a:cubicBezTo>
                  <a:pt x="3949777" y="46798"/>
                  <a:pt x="3948453" y="66355"/>
                  <a:pt x="3957042" y="73035"/>
                </a:cubicBezTo>
                <a:cubicBezTo>
                  <a:pt x="4106298" y="189123"/>
                  <a:pt x="3946536" y="38228"/>
                  <a:pt x="4065684" y="145463"/>
                </a:cubicBezTo>
                <a:cubicBezTo>
                  <a:pt x="4081545" y="159738"/>
                  <a:pt x="4094288" y="177400"/>
                  <a:pt x="4110951" y="190731"/>
                </a:cubicBezTo>
                <a:cubicBezTo>
                  <a:pt x="4167199" y="235729"/>
                  <a:pt x="4140935" y="201666"/>
                  <a:pt x="4192433" y="235998"/>
                </a:cubicBezTo>
                <a:cubicBezTo>
                  <a:pt x="4208511" y="246717"/>
                  <a:pt x="4222241" y="260618"/>
                  <a:pt x="4237700" y="272212"/>
                </a:cubicBezTo>
                <a:cubicBezTo>
                  <a:pt x="4271497" y="297560"/>
                  <a:pt x="4264362" y="285356"/>
                  <a:pt x="4301074" y="317479"/>
                </a:cubicBezTo>
                <a:cubicBezTo>
                  <a:pt x="4335171" y="347314"/>
                  <a:pt x="4338347" y="355105"/>
                  <a:pt x="4364448" y="389907"/>
                </a:cubicBezTo>
                <a:cubicBezTo>
                  <a:pt x="4375660" y="423540"/>
                  <a:pt x="4369672" y="413516"/>
                  <a:pt x="4391609" y="444228"/>
                </a:cubicBezTo>
                <a:cubicBezTo>
                  <a:pt x="4400379" y="456506"/>
                  <a:pt x="4416635" y="465504"/>
                  <a:pt x="4418769" y="480441"/>
                </a:cubicBezTo>
                <a:cubicBezTo>
                  <a:pt x="4426024" y="531228"/>
                  <a:pt x="4418769" y="583047"/>
                  <a:pt x="4418769" y="634350"/>
                </a:cubicBezTo>
              </a:path>
            </a:pathLst>
          </a:cu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76056" y="2060848"/>
            <a:ext cx="1296144" cy="2160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Photodiode</a:t>
            </a: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11560" y="3645024"/>
            <a:ext cx="1296144" cy="1008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Beaglebone</a:t>
            </a: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220072" y="2708920"/>
            <a:ext cx="1296144" cy="792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Controller</a:t>
            </a:r>
            <a:endParaRPr lang="en-GB"/>
          </a:p>
        </p:txBody>
      </p:sp>
      <p:cxnSp>
        <p:nvCxnSpPr>
          <p:cNvPr id="12" name="Straight Connector 11"/>
          <p:cNvCxnSpPr>
            <a:stCxn id="9" idx="0"/>
            <a:endCxn id="6" idx="2"/>
          </p:cNvCxnSpPr>
          <p:nvPr/>
        </p:nvCxnSpPr>
        <p:spPr>
          <a:xfrm flipV="1">
            <a:off x="1259632" y="2708920"/>
            <a:ext cx="360040" cy="936104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907704" y="3284984"/>
            <a:ext cx="3312368" cy="792088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0"/>
          </p:cNvCxnSpPr>
          <p:nvPr/>
        </p:nvCxnSpPr>
        <p:spPr>
          <a:xfrm flipH="1" flipV="1">
            <a:off x="5724128" y="2276872"/>
            <a:ext cx="144016" cy="43204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35696" y="11967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1000 um fiber</a:t>
            </a:r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707904" y="3717032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“1000-standard sleeve-400” 70% of only 400 um </a:t>
            </a:r>
            <a:r>
              <a:rPr lang="en-GB" sz="2000" dirty="0" err="1" smtClean="0"/>
              <a:t>fiber</a:t>
            </a: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sleeves with different gaps available</a:t>
            </a:r>
            <a:endParaRPr lang="en-GB" sz="2000" dirty="0"/>
          </a:p>
        </p:txBody>
      </p:sp>
      <p:sp>
        <p:nvSpPr>
          <p:cNvPr id="15" name="Rectangle 14"/>
          <p:cNvSpPr/>
          <p:nvPr/>
        </p:nvSpPr>
        <p:spPr>
          <a:xfrm>
            <a:off x="3419872" y="1700808"/>
            <a:ext cx="21602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067944" y="11247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400 um fiber</a:t>
            </a:r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131840" y="17728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Mating sleeves with gap</a:t>
            </a:r>
            <a:endParaRPr lang="en-GB"/>
          </a:p>
        </p:txBody>
      </p:sp>
      <p:pic>
        <p:nvPicPr>
          <p:cNvPr id="20" name="Picture 19" descr="20180108_123613.jpg"/>
          <p:cNvPicPr>
            <a:picLocks noChangeAspect="1"/>
          </p:cNvPicPr>
          <p:nvPr/>
        </p:nvPicPr>
        <p:blipFill>
          <a:blip r:embed="rId2" cstate="print"/>
          <a:srcRect l="18112" t="33600" r="24401" b="23001"/>
          <a:stretch>
            <a:fillRect/>
          </a:stretch>
        </p:blipFill>
        <p:spPr>
          <a:xfrm>
            <a:off x="1187624" y="4732562"/>
            <a:ext cx="5005064" cy="2125438"/>
          </a:xfrm>
          <a:prstGeom prst="rect">
            <a:avLst/>
          </a:prstGeom>
        </p:spPr>
      </p:pic>
      <p:pic>
        <p:nvPicPr>
          <p:cNvPr id="21" name="Picture 20" descr="20180108_123655.jpg"/>
          <p:cNvPicPr>
            <a:picLocks noChangeAspect="1"/>
          </p:cNvPicPr>
          <p:nvPr/>
        </p:nvPicPr>
        <p:blipFill>
          <a:blip r:embed="rId3" cstate="print"/>
          <a:srcRect l="33463" r="32676"/>
          <a:stretch>
            <a:fillRect/>
          </a:stretch>
        </p:blipFill>
        <p:spPr>
          <a:xfrm>
            <a:off x="6372200" y="4742698"/>
            <a:ext cx="1273394" cy="21153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5013176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using 2 </a:t>
            </a:r>
            <a:r>
              <a:rPr lang="en-GB" sz="2000" dirty="0" err="1" smtClean="0"/>
              <a:t>fibers</a:t>
            </a:r>
            <a:r>
              <a:rPr lang="en-GB" sz="2000" dirty="0" smtClean="0"/>
              <a:t> (1000 and 400 um) with gap mating sleeve gives another reduction factor of 4-5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using a standard SMA + gap + 400 um </a:t>
            </a:r>
            <a:r>
              <a:rPr lang="en-GB" sz="2000" dirty="0" err="1" smtClean="0"/>
              <a:t>fiber</a:t>
            </a:r>
            <a:r>
              <a:rPr lang="en-GB" sz="2000" dirty="0" smtClean="0"/>
              <a:t> gives a reduction factor of 20-25 =&gt; increasing hole in SMA </a:t>
            </a:r>
            <a:r>
              <a:rPr lang="en-GB" sz="2000" dirty="0" smtClean="0"/>
              <a:t>does not seem to </a:t>
            </a:r>
            <a:r>
              <a:rPr lang="en-GB" sz="2000" dirty="0" smtClean="0"/>
              <a:t>change this much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719" t="16800" r="18495" b="9701"/>
          <a:stretch>
            <a:fillRect/>
          </a:stretch>
        </p:blipFill>
        <p:spPr bwMode="auto">
          <a:xfrm>
            <a:off x="1043608" y="260648"/>
            <a:ext cx="699917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Alternative Reduction Idea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554522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306896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smtClean="0"/>
              <a:t> replace 100 pF by smaller value</a:t>
            </a:r>
          </a:p>
          <a:p>
            <a:endParaRPr lang="en-GB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Requiered</a:t>
            </a:r>
            <a:r>
              <a:rPr lang="en-US" dirty="0" smtClean="0"/>
              <a:t> Power/ Pulse Energy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137" y="2348880"/>
            <a:ext cx="4233863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45224"/>
            <a:ext cx="3935710" cy="71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4048" y="1772816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Clara’s talk in September: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628800"/>
            <a:ext cx="4536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up to ~ 1 nW@100Hz@19V with 1 mm diameter fiber =&gt; 10 </a:t>
            </a:r>
            <a:r>
              <a:rPr lang="en-US" dirty="0" err="1" smtClean="0"/>
              <a:t>pJ</a:t>
            </a:r>
            <a:r>
              <a:rPr lang="en-US" dirty="0" smtClean="0"/>
              <a:t> per light pulse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up to 20 pW@100Hz requested =&gt; 0.2 </a:t>
            </a:r>
            <a:r>
              <a:rPr lang="en-US" dirty="0" err="1" smtClean="0"/>
              <a:t>pJ</a:t>
            </a:r>
            <a:r>
              <a:rPr lang="en-US" dirty="0" smtClean="0"/>
              <a:t> per light pulse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large variety of options to match PCB output to required power at flange input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simplest would be to use </a:t>
            </a:r>
            <a:r>
              <a:rPr lang="en-US" dirty="0" smtClean="0"/>
              <a:t>400 </a:t>
            </a:r>
            <a:r>
              <a:rPr lang="en-US" dirty="0" smtClean="0"/>
              <a:t>um fiber instead of 1000 um fiber =&gt; </a:t>
            </a:r>
            <a:r>
              <a:rPr lang="en-US" dirty="0" smtClean="0"/>
              <a:t>2 </a:t>
            </a:r>
            <a:r>
              <a:rPr lang="en-US" dirty="0" err="1" smtClean="0"/>
              <a:t>pJ</a:t>
            </a:r>
            <a:r>
              <a:rPr lang="en-US" dirty="0" smtClean="0"/>
              <a:t> per light </a:t>
            </a:r>
            <a:r>
              <a:rPr lang="en-US" dirty="0" smtClean="0"/>
              <a:t>pulse which could be reduced to 2/3 by positioning of PCB and finally limiting the LED voltage to up to 13 V instead of 19 V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Open question for us still: makes 100 Hz limitation sense in detector with ~10 kHz of </a:t>
            </a:r>
            <a:r>
              <a:rPr lang="en-US" dirty="0" err="1" smtClean="0"/>
              <a:t>cosmics</a:t>
            </a:r>
            <a:r>
              <a:rPr lang="en-US" dirty="0" smtClean="0"/>
              <a:t> and ~200 kHz of Ar39?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Status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20 PCBs were ordered, 7 assembled, 5 working and 5 additional are currently assembled</a:t>
            </a:r>
          </a:p>
          <a:p>
            <a:r>
              <a:rPr lang="en-GB" sz="2400" dirty="0" smtClean="0"/>
              <a:t>PCBs were tested and the whole system characterized preliminary </a:t>
            </a:r>
          </a:p>
          <a:p>
            <a:r>
              <a:rPr lang="en-GB" sz="2400" dirty="0" smtClean="0"/>
              <a:t>Differences between PCBs much larger than positioning issues</a:t>
            </a:r>
          </a:p>
          <a:p>
            <a:r>
              <a:rPr lang="en-GB" sz="2400" dirty="0" smtClean="0"/>
              <a:t>Various reduction methods tested to match the output power to the one needed to get </a:t>
            </a:r>
            <a:r>
              <a:rPr lang="en-GB" sz="2400" smtClean="0"/>
              <a:t>single </a:t>
            </a:r>
            <a:r>
              <a:rPr lang="en-GB" sz="2400" smtClean="0"/>
              <a:t>photons</a:t>
            </a:r>
            <a:endParaRPr lang="en-GB" sz="2400" dirty="0" smtClean="0"/>
          </a:p>
          <a:p>
            <a:r>
              <a:rPr lang="en-GB" sz="2400" dirty="0" smtClean="0"/>
              <a:t>Most of pieces at IFAE =&gt; final </a:t>
            </a:r>
            <a:r>
              <a:rPr lang="en-GB" sz="2400" dirty="0" err="1" smtClean="0"/>
              <a:t>fibers</a:t>
            </a:r>
            <a:r>
              <a:rPr lang="en-GB" sz="2400" dirty="0" smtClean="0"/>
              <a:t> to be ordered</a:t>
            </a:r>
          </a:p>
          <a:p>
            <a:r>
              <a:rPr lang="en-GB" sz="2400" dirty="0" smtClean="0"/>
              <a:t>From this side on track for tests end of February</a:t>
            </a:r>
          </a:p>
          <a:p>
            <a:r>
              <a:rPr lang="en-GB" sz="2400" dirty="0" smtClean="0"/>
              <a:t>Reference sensor/DAQ/... =&gt; Joan’s talk</a:t>
            </a:r>
            <a:endParaRPr lang="en-GB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25" t="38000" r="19376" b="39999"/>
          <a:stretch>
            <a:fillRect/>
          </a:stretch>
        </p:blipFill>
        <p:spPr bwMode="auto">
          <a:xfrm rot="16200000">
            <a:off x="393898" y="1867198"/>
            <a:ext cx="2438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Freeform 10"/>
          <p:cNvSpPr>
            <a:spLocks/>
          </p:cNvSpPr>
          <p:nvPr/>
        </p:nvSpPr>
        <p:spPr bwMode="auto">
          <a:xfrm flipV="1">
            <a:off x="1305986" y="3891876"/>
            <a:ext cx="95350" cy="1365325"/>
          </a:xfrm>
          <a:custGeom>
            <a:avLst/>
            <a:gdLst>
              <a:gd name="T0" fmla="*/ 2147483647 w 960"/>
              <a:gd name="T1" fmla="*/ 2147483647 h 384"/>
              <a:gd name="T2" fmla="*/ 2147483647 w 960"/>
              <a:gd name="T3" fmla="*/ 2147483647 h 384"/>
              <a:gd name="T4" fmla="*/ 0 w 960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384">
                <a:moveTo>
                  <a:pt x="960" y="384"/>
                </a:moveTo>
                <a:cubicBezTo>
                  <a:pt x="680" y="344"/>
                  <a:pt x="400" y="304"/>
                  <a:pt x="240" y="240"/>
                </a:cubicBezTo>
                <a:cubicBezTo>
                  <a:pt x="80" y="176"/>
                  <a:pt x="40" y="40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99" y="378052"/>
            <a:ext cx="2846301" cy="152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Line 15"/>
          <p:cNvSpPr>
            <a:spLocks noChangeShapeType="1"/>
          </p:cNvSpPr>
          <p:nvPr/>
        </p:nvSpPr>
        <p:spPr bwMode="auto">
          <a:xfrm flipH="1" flipV="1">
            <a:off x="2729152" y="1793606"/>
            <a:ext cx="0" cy="3685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441" name="Line 16"/>
          <p:cNvSpPr>
            <a:spLocks noChangeShapeType="1"/>
          </p:cNvSpPr>
          <p:nvPr/>
        </p:nvSpPr>
        <p:spPr bwMode="auto">
          <a:xfrm>
            <a:off x="2740223" y="2436813"/>
            <a:ext cx="0" cy="3601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2577787" y="2924944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s-ES" dirty="0" err="1"/>
              <a:t>Ar</a:t>
            </a:r>
            <a:endParaRPr lang="en-US" altLang="es-ES" dirty="0"/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2463945" y="142471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s-ES" dirty="0"/>
              <a:t>Air</a:t>
            </a:r>
          </a:p>
        </p:txBody>
      </p:sp>
      <p:sp>
        <p:nvSpPr>
          <p:cNvPr id="9" name="8 Forma libre"/>
          <p:cNvSpPr/>
          <p:nvPr/>
        </p:nvSpPr>
        <p:spPr>
          <a:xfrm>
            <a:off x="1678134" y="372741"/>
            <a:ext cx="4607255" cy="1148155"/>
          </a:xfrm>
          <a:custGeom>
            <a:avLst/>
            <a:gdLst>
              <a:gd name="connsiteX0" fmla="*/ 79644 w 4687154"/>
              <a:gd name="connsiteY0" fmla="*/ 1083197 h 1148155"/>
              <a:gd name="connsiteX1" fmla="*/ 97399 w 4687154"/>
              <a:gd name="connsiteY1" fmla="*/ 1029931 h 1148155"/>
              <a:gd name="connsiteX2" fmla="*/ 1047310 w 4687154"/>
              <a:gd name="connsiteY2" fmla="*/ 121 h 1148155"/>
              <a:gd name="connsiteX3" fmla="*/ 2769578 w 4687154"/>
              <a:gd name="connsiteY3" fmla="*/ 958909 h 1148155"/>
              <a:gd name="connsiteX4" fmla="*/ 3648467 w 4687154"/>
              <a:gd name="connsiteY4" fmla="*/ 683702 h 1148155"/>
              <a:gd name="connsiteX5" fmla="*/ 4687154 w 4687154"/>
              <a:gd name="connsiteY5" fmla="*/ 648191 h 1148155"/>
              <a:gd name="connsiteX0" fmla="*/ 79644 w 4607255"/>
              <a:gd name="connsiteY0" fmla="*/ 1083197 h 1148155"/>
              <a:gd name="connsiteX1" fmla="*/ 97399 w 4607255"/>
              <a:gd name="connsiteY1" fmla="*/ 1029931 h 1148155"/>
              <a:gd name="connsiteX2" fmla="*/ 1047310 w 4607255"/>
              <a:gd name="connsiteY2" fmla="*/ 121 h 1148155"/>
              <a:gd name="connsiteX3" fmla="*/ 2769578 w 4607255"/>
              <a:gd name="connsiteY3" fmla="*/ 958909 h 1148155"/>
              <a:gd name="connsiteX4" fmla="*/ 3648467 w 4607255"/>
              <a:gd name="connsiteY4" fmla="*/ 683702 h 1148155"/>
              <a:gd name="connsiteX5" fmla="*/ 4607255 w 4607255"/>
              <a:gd name="connsiteY5" fmla="*/ 772479 h 114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7255" h="1148155">
                <a:moveTo>
                  <a:pt x="79644" y="1083197"/>
                </a:moveTo>
                <a:cubicBezTo>
                  <a:pt x="7882" y="1146820"/>
                  <a:pt x="-63879" y="1210444"/>
                  <a:pt x="97399" y="1029931"/>
                </a:cubicBezTo>
                <a:cubicBezTo>
                  <a:pt x="258677" y="849418"/>
                  <a:pt x="601947" y="11958"/>
                  <a:pt x="1047310" y="121"/>
                </a:cubicBezTo>
                <a:cubicBezTo>
                  <a:pt x="1492673" y="-11716"/>
                  <a:pt x="2336052" y="844979"/>
                  <a:pt x="2769578" y="958909"/>
                </a:cubicBezTo>
                <a:cubicBezTo>
                  <a:pt x="3203104" y="1072839"/>
                  <a:pt x="3342188" y="714774"/>
                  <a:pt x="3648467" y="683702"/>
                </a:cubicBezTo>
                <a:cubicBezTo>
                  <a:pt x="3954747" y="652630"/>
                  <a:pt x="4247709" y="764341"/>
                  <a:pt x="4607255" y="7724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114188" y="2190778"/>
            <a:ext cx="9036496" cy="4377173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Forma libre"/>
          <p:cNvSpPr/>
          <p:nvPr/>
        </p:nvSpPr>
        <p:spPr>
          <a:xfrm>
            <a:off x="701921" y="5264459"/>
            <a:ext cx="6702056" cy="1010084"/>
          </a:xfrm>
          <a:custGeom>
            <a:avLst/>
            <a:gdLst>
              <a:gd name="connsiteX0" fmla="*/ 574090 w 6397841"/>
              <a:gd name="connsiteY0" fmla="*/ 0 h 967237"/>
              <a:gd name="connsiteX1" fmla="*/ 556334 w 6397841"/>
              <a:gd name="connsiteY1" fmla="*/ 861134 h 967237"/>
              <a:gd name="connsiteX2" fmla="*/ 6397841 w 6397841"/>
              <a:gd name="connsiteY2" fmla="*/ 923278 h 967237"/>
              <a:gd name="connsiteX0" fmla="*/ 594219 w 6702056"/>
              <a:gd name="connsiteY0" fmla="*/ 0 h 1010084"/>
              <a:gd name="connsiteX1" fmla="*/ 576463 w 6702056"/>
              <a:gd name="connsiteY1" fmla="*/ 861134 h 1010084"/>
              <a:gd name="connsiteX2" fmla="*/ 6702056 w 6702056"/>
              <a:gd name="connsiteY2" fmla="*/ 985422 h 101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2056" h="1010084">
                <a:moveTo>
                  <a:pt x="594219" y="0"/>
                </a:moveTo>
                <a:cubicBezTo>
                  <a:pt x="100028" y="353627"/>
                  <a:pt x="-441510" y="696897"/>
                  <a:pt x="576463" y="861134"/>
                </a:cubicBezTo>
                <a:cubicBezTo>
                  <a:pt x="1594436" y="1025371"/>
                  <a:pt x="4266615" y="1031290"/>
                  <a:pt x="6702056" y="9854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Forma libre"/>
          <p:cNvSpPr/>
          <p:nvPr/>
        </p:nvSpPr>
        <p:spPr>
          <a:xfrm>
            <a:off x="765900" y="2925383"/>
            <a:ext cx="6752488" cy="3232367"/>
          </a:xfrm>
          <a:custGeom>
            <a:avLst/>
            <a:gdLst>
              <a:gd name="connsiteX0" fmla="*/ 574090 w 6397841"/>
              <a:gd name="connsiteY0" fmla="*/ 0 h 967237"/>
              <a:gd name="connsiteX1" fmla="*/ 556334 w 6397841"/>
              <a:gd name="connsiteY1" fmla="*/ 861134 h 967237"/>
              <a:gd name="connsiteX2" fmla="*/ 6397841 w 6397841"/>
              <a:gd name="connsiteY2" fmla="*/ 923278 h 967237"/>
              <a:gd name="connsiteX0" fmla="*/ 526816 w 6439344"/>
              <a:gd name="connsiteY0" fmla="*/ 0 h 920226"/>
              <a:gd name="connsiteX1" fmla="*/ 597837 w 6439344"/>
              <a:gd name="connsiteY1" fmla="*/ 816745 h 920226"/>
              <a:gd name="connsiteX2" fmla="*/ 6439344 w 6439344"/>
              <a:gd name="connsiteY2" fmla="*/ 878889 h 920226"/>
              <a:gd name="connsiteX0" fmla="*/ 536583 w 6591154"/>
              <a:gd name="connsiteY0" fmla="*/ 1003177 h 1847601"/>
              <a:gd name="connsiteX1" fmla="*/ 607604 w 6591154"/>
              <a:gd name="connsiteY1" fmla="*/ 1819922 h 1847601"/>
              <a:gd name="connsiteX2" fmla="*/ 6591154 w 6591154"/>
              <a:gd name="connsiteY2" fmla="*/ 0 h 1847601"/>
              <a:gd name="connsiteX0" fmla="*/ 546997 w 6752488"/>
              <a:gd name="connsiteY0" fmla="*/ 2317073 h 3232367"/>
              <a:gd name="connsiteX1" fmla="*/ 618018 w 6752488"/>
              <a:gd name="connsiteY1" fmla="*/ 3133818 h 3232367"/>
              <a:gd name="connsiteX2" fmla="*/ 6752488 w 6752488"/>
              <a:gd name="connsiteY2" fmla="*/ 0 h 323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52488" h="3232367">
                <a:moveTo>
                  <a:pt x="546997" y="2317073"/>
                </a:moveTo>
                <a:cubicBezTo>
                  <a:pt x="52806" y="2670700"/>
                  <a:pt x="-416230" y="3519997"/>
                  <a:pt x="618018" y="3133818"/>
                </a:cubicBezTo>
                <a:cubicBezTo>
                  <a:pt x="1652266" y="2747639"/>
                  <a:pt x="4317047" y="45868"/>
                  <a:pt x="6752488" y="0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Forma libre"/>
          <p:cNvSpPr/>
          <p:nvPr/>
        </p:nvSpPr>
        <p:spPr>
          <a:xfrm>
            <a:off x="823577" y="5227225"/>
            <a:ext cx="6660287" cy="732063"/>
          </a:xfrm>
          <a:custGeom>
            <a:avLst/>
            <a:gdLst>
              <a:gd name="connsiteX0" fmla="*/ 574090 w 6397841"/>
              <a:gd name="connsiteY0" fmla="*/ 0 h 967237"/>
              <a:gd name="connsiteX1" fmla="*/ 556334 w 6397841"/>
              <a:gd name="connsiteY1" fmla="*/ 861134 h 967237"/>
              <a:gd name="connsiteX2" fmla="*/ 6397841 w 6397841"/>
              <a:gd name="connsiteY2" fmla="*/ 923278 h 967237"/>
              <a:gd name="connsiteX0" fmla="*/ 504336 w 6461252"/>
              <a:gd name="connsiteY0" fmla="*/ 0 h 817066"/>
              <a:gd name="connsiteX1" fmla="*/ 619745 w 6461252"/>
              <a:gd name="connsiteY1" fmla="*/ 719092 h 817066"/>
              <a:gd name="connsiteX2" fmla="*/ 6461252 w 6461252"/>
              <a:gd name="connsiteY2" fmla="*/ 781236 h 817066"/>
              <a:gd name="connsiteX0" fmla="*/ 516940 w 6660287"/>
              <a:gd name="connsiteY0" fmla="*/ 0 h 732063"/>
              <a:gd name="connsiteX1" fmla="*/ 632349 w 6660287"/>
              <a:gd name="connsiteY1" fmla="*/ 719092 h 732063"/>
              <a:gd name="connsiteX2" fmla="*/ 6660287 w 6660287"/>
              <a:gd name="connsiteY2" fmla="*/ 461640 h 73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287" h="732063">
                <a:moveTo>
                  <a:pt x="516940" y="0"/>
                </a:moveTo>
                <a:cubicBezTo>
                  <a:pt x="22749" y="353627"/>
                  <a:pt x="-391542" y="642152"/>
                  <a:pt x="632349" y="719092"/>
                </a:cubicBezTo>
                <a:cubicBezTo>
                  <a:pt x="1656240" y="796032"/>
                  <a:pt x="4224846" y="507508"/>
                  <a:pt x="6660287" y="4616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Forma libre"/>
          <p:cNvSpPr/>
          <p:nvPr/>
        </p:nvSpPr>
        <p:spPr>
          <a:xfrm>
            <a:off x="847972" y="5079697"/>
            <a:ext cx="6541218" cy="765252"/>
          </a:xfrm>
          <a:custGeom>
            <a:avLst/>
            <a:gdLst>
              <a:gd name="connsiteX0" fmla="*/ 574090 w 6397841"/>
              <a:gd name="connsiteY0" fmla="*/ 0 h 967237"/>
              <a:gd name="connsiteX1" fmla="*/ 556334 w 6397841"/>
              <a:gd name="connsiteY1" fmla="*/ 861134 h 967237"/>
              <a:gd name="connsiteX2" fmla="*/ 6397841 w 6397841"/>
              <a:gd name="connsiteY2" fmla="*/ 923278 h 967237"/>
              <a:gd name="connsiteX0" fmla="*/ 441699 w 6531781"/>
              <a:gd name="connsiteY0" fmla="*/ 0 h 695726"/>
              <a:gd name="connsiteX1" fmla="*/ 690274 w 6531781"/>
              <a:gd name="connsiteY1" fmla="*/ 603682 h 695726"/>
              <a:gd name="connsiteX2" fmla="*/ 6531781 w 6531781"/>
              <a:gd name="connsiteY2" fmla="*/ 665826 h 695726"/>
              <a:gd name="connsiteX0" fmla="*/ 442258 w 6541218"/>
              <a:gd name="connsiteY0" fmla="*/ 159797 h 765252"/>
              <a:gd name="connsiteX1" fmla="*/ 690833 w 6541218"/>
              <a:gd name="connsiteY1" fmla="*/ 763479 h 765252"/>
              <a:gd name="connsiteX2" fmla="*/ 6541218 w 6541218"/>
              <a:gd name="connsiteY2" fmla="*/ 0 h 76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41218" h="765252">
                <a:moveTo>
                  <a:pt x="442258" y="159797"/>
                </a:moveTo>
                <a:cubicBezTo>
                  <a:pt x="-51933" y="513424"/>
                  <a:pt x="-325660" y="790112"/>
                  <a:pt x="690833" y="763479"/>
                </a:cubicBezTo>
                <a:cubicBezTo>
                  <a:pt x="1707326" y="736846"/>
                  <a:pt x="4105777" y="45868"/>
                  <a:pt x="65412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9696" y="5497901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8866" y="5014647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8866" y="4436680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00567" y="2352233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194091" y="11737"/>
            <a:ext cx="103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box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361096" y="94681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01244" y="182144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2" name="1 CuadroTexto"/>
          <p:cNvSpPr txBox="1"/>
          <p:nvPr/>
        </p:nvSpPr>
        <p:spPr>
          <a:xfrm>
            <a:off x="3131840" y="0"/>
            <a:ext cx="266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WA105: SETUP-SUMMARY</a:t>
            </a:r>
            <a:endParaRPr lang="en-US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067944" y="16288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 </a:t>
            </a:r>
            <a:r>
              <a:rPr lang="en-US" dirty="0" smtClean="0"/>
              <a:t>CIEAMT | IFAE </a:t>
            </a:r>
            <a:r>
              <a:rPr lang="en-US" dirty="0" smtClean="0">
                <a:sym typeface="Symbol"/>
              </a:rPr>
              <a:t>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276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en-US" smtClean="0"/>
              <a:t>Implementation (Conceptual)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Conce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908720"/>
            <a:ext cx="4752528" cy="3678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2328" y="1916832"/>
            <a:ext cx="15121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Kaputschinsky PCB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079766" y="2742787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96144" y="2924944"/>
            <a:ext cx="1008112" cy="64807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2048" y="3645024"/>
            <a:ext cx="15121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Reference sensor</a:t>
            </a:r>
            <a:endParaRPr lang="en-US" dirty="0"/>
          </a:p>
        </p:txBody>
      </p:sp>
      <p:pic>
        <p:nvPicPr>
          <p:cNvPr id="14" name="Picture 13" descr="Concep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429000"/>
            <a:ext cx="4824536" cy="30592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52320" y="4293096"/>
            <a:ext cx="144016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7452320" y="5229200"/>
            <a:ext cx="14401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788024" y="3212976"/>
            <a:ext cx="13681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Reference Sensor</a:t>
            </a:r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948264" y="3573016"/>
            <a:ext cx="17281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Position of LED adjustable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524328" y="4149080"/>
            <a:ext cx="0" cy="50405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84368" y="5085184"/>
            <a:ext cx="6480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LED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6136" y="5877272"/>
            <a:ext cx="15121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Feedthrough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812360" y="6237312"/>
            <a:ext cx="864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Fiber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524328" y="6021288"/>
            <a:ext cx="72008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452320" y="6381328"/>
            <a:ext cx="72008" cy="4766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7596336" y="6381328"/>
            <a:ext cx="72008" cy="4766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>
            <a:endCxn id="16" idx="3"/>
          </p:cNvCxnSpPr>
          <p:nvPr/>
        </p:nvCxnSpPr>
        <p:spPr>
          <a:xfrm flipH="1">
            <a:off x="7596336" y="5229200"/>
            <a:ext cx="288032" cy="1080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2"/>
            <a:endCxn id="24" idx="3"/>
          </p:cNvCxnSpPr>
          <p:nvPr/>
        </p:nvCxnSpPr>
        <p:spPr>
          <a:xfrm>
            <a:off x="7524328" y="5445224"/>
            <a:ext cx="72008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3"/>
            <a:endCxn id="25" idx="3"/>
          </p:cNvCxnSpPr>
          <p:nvPr/>
        </p:nvCxnSpPr>
        <p:spPr>
          <a:xfrm flipH="1">
            <a:off x="7524328" y="6345324"/>
            <a:ext cx="72008" cy="274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1"/>
          </p:cNvCxnSpPr>
          <p:nvPr/>
        </p:nvCxnSpPr>
        <p:spPr>
          <a:xfrm flipH="1">
            <a:off x="5940152" y="5337212"/>
            <a:ext cx="1512168" cy="2520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436096" y="4005064"/>
            <a:ext cx="504056" cy="15841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72000" y="4869160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Stray light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860032" y="908720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/>
              <a:t> </a:t>
            </a:r>
            <a:r>
              <a:rPr lang="en-GB" sz="2000" smtClean="0"/>
              <a:t>central reference sensor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6 Kaputschinsky PCBs around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each Kaputschinsky with light cavity to guide light to reference sensor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material: either 3D printed plastic or aluminium  </a:t>
            </a:r>
            <a:endParaRPr lang="en-GB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80108_115301.jpg"/>
          <p:cNvPicPr>
            <a:picLocks noChangeAspect="1"/>
          </p:cNvPicPr>
          <p:nvPr/>
        </p:nvPicPr>
        <p:blipFill>
          <a:blip r:embed="rId2" cstate="print"/>
          <a:srcRect l="17813" r="19188"/>
          <a:stretch>
            <a:fillRect/>
          </a:stretch>
        </p:blipFill>
        <p:spPr>
          <a:xfrm rot="5400000">
            <a:off x="55267" y="312885"/>
            <a:ext cx="3663797" cy="3271292"/>
          </a:xfrm>
          <a:prstGeom prst="rect">
            <a:avLst/>
          </a:prstGeom>
        </p:spPr>
      </p:pic>
      <p:pic>
        <p:nvPicPr>
          <p:cNvPr id="6" name="Picture 5" descr="20180108_114853.jpg"/>
          <p:cNvPicPr>
            <a:picLocks noChangeAspect="1"/>
          </p:cNvPicPr>
          <p:nvPr/>
        </p:nvPicPr>
        <p:blipFill>
          <a:blip r:embed="rId3" cstate="print"/>
          <a:srcRect l="18500" t="15000" r="36613" b="9401"/>
          <a:stretch>
            <a:fillRect/>
          </a:stretch>
        </p:blipFill>
        <p:spPr>
          <a:xfrm>
            <a:off x="4716016" y="188640"/>
            <a:ext cx="3744416" cy="3547341"/>
          </a:xfrm>
          <a:prstGeom prst="rect">
            <a:avLst/>
          </a:prstGeom>
        </p:spPr>
      </p:pic>
      <p:pic>
        <p:nvPicPr>
          <p:cNvPr id="7" name="Picture 6" descr="20180108_114928.jpg"/>
          <p:cNvPicPr>
            <a:picLocks noChangeAspect="1"/>
          </p:cNvPicPr>
          <p:nvPr/>
        </p:nvPicPr>
        <p:blipFill>
          <a:blip r:embed="rId4" cstate="print"/>
          <a:srcRect l="18435" t="9284" r="31166" b="27717"/>
          <a:stretch>
            <a:fillRect/>
          </a:stretch>
        </p:blipFill>
        <p:spPr>
          <a:xfrm>
            <a:off x="4572000" y="3947096"/>
            <a:ext cx="4139952" cy="2910904"/>
          </a:xfrm>
          <a:prstGeom prst="rect">
            <a:avLst/>
          </a:prstGeom>
        </p:spPr>
      </p:pic>
      <p:pic>
        <p:nvPicPr>
          <p:cNvPr id="8" name="Picture 7" descr="20180108_115241.jpg"/>
          <p:cNvPicPr>
            <a:picLocks noChangeAspect="1"/>
          </p:cNvPicPr>
          <p:nvPr/>
        </p:nvPicPr>
        <p:blipFill>
          <a:blip r:embed="rId5" cstate="print"/>
          <a:srcRect l="37269" t="27368" r="26506" b="16633"/>
          <a:stretch>
            <a:fillRect/>
          </a:stretch>
        </p:blipFill>
        <p:spPr>
          <a:xfrm>
            <a:off x="395536" y="3861048"/>
            <a:ext cx="3312368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r>
              <a:rPr lang="en-GB" smtClean="0"/>
              <a:t>First PCB Test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67544" y="3140968"/>
            <a:ext cx="1368152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3608" y="249289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4" idx="0"/>
            <a:endCxn id="5" idx="2"/>
          </p:cNvCxnSpPr>
          <p:nvPr/>
        </p:nvCxnSpPr>
        <p:spPr>
          <a:xfrm flipV="1">
            <a:off x="1151620" y="2708920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5536" y="1628800"/>
            <a:ext cx="1512168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Photodiode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9632" y="23488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LED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5736" y="148478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7 PCBs assembled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tested directly in front of photodiode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2 of 5 showed strange behaviour (e.g. too much light)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5 additional will be assembled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+/- 30% power output between PCBs</a:t>
            </a:r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51520" y="4293096"/>
          <a:ext cx="8424936" cy="237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936104"/>
                <a:gridCol w="639071"/>
                <a:gridCol w="1161129"/>
                <a:gridCol w="648072"/>
                <a:gridCol w="1350150"/>
                <a:gridCol w="1053117"/>
                <a:gridCol w="1053117"/>
              </a:tblGrid>
              <a:tr h="415717">
                <a:tc>
                  <a:txBody>
                    <a:bodyPr/>
                    <a:lstStyle/>
                    <a:p>
                      <a:r>
                        <a:rPr lang="en-GB" dirty="0" smtClean="0"/>
                        <a:t>PCB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1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2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3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4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5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6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7</a:t>
                      </a:r>
                      <a:endParaRPr lang="en-GB"/>
                    </a:p>
                  </a:txBody>
                  <a:tcPr/>
                </a:tc>
              </a:tr>
              <a:tr h="980274">
                <a:tc>
                  <a:txBody>
                    <a:bodyPr/>
                    <a:lstStyle/>
                    <a:p>
                      <a:r>
                        <a:rPr lang="en-GB" dirty="0" smtClean="0"/>
                        <a:t>Max. Pulse Energy </a:t>
                      </a:r>
                      <a:r>
                        <a:rPr lang="en-GB" baseline="0" dirty="0" smtClean="0"/>
                        <a:t>[</a:t>
                      </a:r>
                      <a:r>
                        <a:rPr lang="en-GB" baseline="0" dirty="0" err="1" smtClean="0"/>
                        <a:t>pJ</a:t>
                      </a:r>
                      <a:r>
                        <a:rPr lang="en-GB" baseline="0" dirty="0" smtClean="0"/>
                        <a:t>] @ 19 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30.3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X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20.2</a:t>
                      </a:r>
                    </a:p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X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23.9</a:t>
                      </a:r>
                    </a:p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19.5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31.3</a:t>
                      </a:r>
                    </a:p>
                    <a:p>
                      <a:pPr algn="ctr"/>
                      <a:endParaRPr lang="en-GB"/>
                    </a:p>
                  </a:txBody>
                  <a:tcPr/>
                </a:tc>
              </a:tr>
              <a:tr h="980274">
                <a:tc>
                  <a:txBody>
                    <a:bodyPr/>
                    <a:lstStyle/>
                    <a:p>
                      <a:r>
                        <a:rPr lang="en-GB" dirty="0" smtClean="0"/>
                        <a:t>Max. Power@</a:t>
                      </a:r>
                      <a:r>
                        <a:rPr lang="en-GB" baseline="0" dirty="0" smtClean="0"/>
                        <a:t> 100 Hz [</a:t>
                      </a:r>
                      <a:r>
                        <a:rPr lang="en-GB" baseline="0" dirty="0" err="1" smtClean="0"/>
                        <a:t>nW</a:t>
                      </a:r>
                      <a:r>
                        <a:rPr lang="en-GB" baseline="0" dirty="0" smtClean="0"/>
                        <a:t>] @ 19 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3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2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2.4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2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3.1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 descr="5PCB_freq_sweep.png"/>
          <p:cNvPicPr>
            <a:picLocks noChangeAspect="1"/>
          </p:cNvPicPr>
          <p:nvPr/>
        </p:nvPicPr>
        <p:blipFill>
          <a:blip r:embed="rId2" cstate="print"/>
          <a:srcRect t="25739" r="75132" b="50973"/>
          <a:stretch>
            <a:fillRect/>
          </a:stretch>
        </p:blipFill>
        <p:spPr>
          <a:xfrm>
            <a:off x="6228184" y="0"/>
            <a:ext cx="2546809" cy="2304256"/>
          </a:xfrm>
          <a:prstGeom prst="rect">
            <a:avLst/>
          </a:prstGeom>
        </p:spPr>
      </p:pic>
      <p:pic>
        <p:nvPicPr>
          <p:cNvPr id="16" name="Picture 15" descr="7PCB_freq_swee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204864"/>
            <a:ext cx="2063723" cy="19938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Test Setup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3528" y="2132856"/>
            <a:ext cx="266429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Blackbox Wall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2348880"/>
            <a:ext cx="129614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/>
              <a:t>Structure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71600" y="2564904"/>
            <a:ext cx="1296144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Kaput</a:t>
            </a:r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1359860" y="1485000"/>
            <a:ext cx="4426024" cy="651381"/>
          </a:xfrm>
          <a:custGeom>
            <a:avLst/>
            <a:gdLst>
              <a:gd name="connsiteX0" fmla="*/ 9732 w 4426024"/>
              <a:gd name="connsiteY0" fmla="*/ 634350 h 651381"/>
              <a:gd name="connsiteX1" fmla="*/ 45945 w 4426024"/>
              <a:gd name="connsiteY1" fmla="*/ 570976 h 651381"/>
              <a:gd name="connsiteX2" fmla="*/ 64052 w 4426024"/>
              <a:gd name="connsiteY2" fmla="*/ 543816 h 651381"/>
              <a:gd name="connsiteX3" fmla="*/ 91213 w 4426024"/>
              <a:gd name="connsiteY3" fmla="*/ 498548 h 651381"/>
              <a:gd name="connsiteX4" fmla="*/ 136480 w 4426024"/>
              <a:gd name="connsiteY4" fmla="*/ 417067 h 651381"/>
              <a:gd name="connsiteX5" fmla="*/ 172694 w 4426024"/>
              <a:gd name="connsiteY5" fmla="*/ 335586 h 651381"/>
              <a:gd name="connsiteX6" fmla="*/ 227015 w 4426024"/>
              <a:gd name="connsiteY6" fmla="*/ 299372 h 651381"/>
              <a:gd name="connsiteX7" fmla="*/ 344710 w 4426024"/>
              <a:gd name="connsiteY7" fmla="*/ 226944 h 651381"/>
              <a:gd name="connsiteX8" fmla="*/ 408084 w 4426024"/>
              <a:gd name="connsiteY8" fmla="*/ 208837 h 651381"/>
              <a:gd name="connsiteX9" fmla="*/ 471458 w 4426024"/>
              <a:gd name="connsiteY9" fmla="*/ 172624 h 651381"/>
              <a:gd name="connsiteX10" fmla="*/ 589153 w 4426024"/>
              <a:gd name="connsiteY10" fmla="*/ 145463 h 651381"/>
              <a:gd name="connsiteX11" fmla="*/ 643474 w 4426024"/>
              <a:gd name="connsiteY11" fmla="*/ 109249 h 651381"/>
              <a:gd name="connsiteX12" fmla="*/ 715902 w 4426024"/>
              <a:gd name="connsiteY12" fmla="*/ 100196 h 651381"/>
              <a:gd name="connsiteX13" fmla="*/ 779276 w 4426024"/>
              <a:gd name="connsiteY13" fmla="*/ 91142 h 651381"/>
              <a:gd name="connsiteX14" fmla="*/ 1313431 w 4426024"/>
              <a:gd name="connsiteY14" fmla="*/ 63982 h 651381"/>
              <a:gd name="connsiteX15" fmla="*/ 1367751 w 4426024"/>
              <a:gd name="connsiteY15" fmla="*/ 82089 h 651381"/>
              <a:gd name="connsiteX16" fmla="*/ 1394912 w 4426024"/>
              <a:gd name="connsiteY16" fmla="*/ 100196 h 651381"/>
              <a:gd name="connsiteX17" fmla="*/ 1440179 w 4426024"/>
              <a:gd name="connsiteY17" fmla="*/ 109249 h 651381"/>
              <a:gd name="connsiteX18" fmla="*/ 1539767 w 4426024"/>
              <a:gd name="connsiteY18" fmla="*/ 154517 h 651381"/>
              <a:gd name="connsiteX19" fmla="*/ 1575981 w 4426024"/>
              <a:gd name="connsiteY19" fmla="*/ 172624 h 651381"/>
              <a:gd name="connsiteX20" fmla="*/ 1630302 w 4426024"/>
              <a:gd name="connsiteY20" fmla="*/ 181677 h 651381"/>
              <a:gd name="connsiteX21" fmla="*/ 1666516 w 4426024"/>
              <a:gd name="connsiteY21" fmla="*/ 208837 h 651381"/>
              <a:gd name="connsiteX22" fmla="*/ 1693676 w 4426024"/>
              <a:gd name="connsiteY22" fmla="*/ 217891 h 651381"/>
              <a:gd name="connsiteX23" fmla="*/ 1766104 w 4426024"/>
              <a:gd name="connsiteY23" fmla="*/ 235998 h 651381"/>
              <a:gd name="connsiteX24" fmla="*/ 1947173 w 4426024"/>
              <a:gd name="connsiteY24" fmla="*/ 263158 h 651381"/>
              <a:gd name="connsiteX25" fmla="*/ 2119189 w 4426024"/>
              <a:gd name="connsiteY25" fmla="*/ 290319 h 651381"/>
              <a:gd name="connsiteX26" fmla="*/ 2173510 w 4426024"/>
              <a:gd name="connsiteY26" fmla="*/ 299372 h 651381"/>
              <a:gd name="connsiteX27" fmla="*/ 2535648 w 4426024"/>
              <a:gd name="connsiteY27" fmla="*/ 290319 h 651381"/>
              <a:gd name="connsiteX28" fmla="*/ 2580916 w 4426024"/>
              <a:gd name="connsiteY28" fmla="*/ 281265 h 651381"/>
              <a:gd name="connsiteX29" fmla="*/ 2635237 w 4426024"/>
              <a:gd name="connsiteY29" fmla="*/ 272212 h 651381"/>
              <a:gd name="connsiteX30" fmla="*/ 2734825 w 4426024"/>
              <a:gd name="connsiteY30" fmla="*/ 235998 h 651381"/>
              <a:gd name="connsiteX31" fmla="*/ 2798199 w 4426024"/>
              <a:gd name="connsiteY31" fmla="*/ 217891 h 651381"/>
              <a:gd name="connsiteX32" fmla="*/ 2843466 w 4426024"/>
              <a:gd name="connsiteY32" fmla="*/ 208837 h 651381"/>
              <a:gd name="connsiteX33" fmla="*/ 2897787 w 4426024"/>
              <a:gd name="connsiteY33" fmla="*/ 190731 h 651381"/>
              <a:gd name="connsiteX34" fmla="*/ 2934001 w 4426024"/>
              <a:gd name="connsiteY34" fmla="*/ 181677 h 651381"/>
              <a:gd name="connsiteX35" fmla="*/ 3033589 w 4426024"/>
              <a:gd name="connsiteY35" fmla="*/ 145463 h 651381"/>
              <a:gd name="connsiteX36" fmla="*/ 3115070 w 4426024"/>
              <a:gd name="connsiteY36" fmla="*/ 118303 h 651381"/>
              <a:gd name="connsiteX37" fmla="*/ 3160338 w 4426024"/>
              <a:gd name="connsiteY37" fmla="*/ 109249 h 651381"/>
              <a:gd name="connsiteX38" fmla="*/ 3205605 w 4426024"/>
              <a:gd name="connsiteY38" fmla="*/ 91142 h 651381"/>
              <a:gd name="connsiteX39" fmla="*/ 3250872 w 4426024"/>
              <a:gd name="connsiteY39" fmla="*/ 82089 h 651381"/>
              <a:gd name="connsiteX40" fmla="*/ 3287086 w 4426024"/>
              <a:gd name="connsiteY40" fmla="*/ 73035 h 651381"/>
              <a:gd name="connsiteX41" fmla="*/ 3377621 w 4426024"/>
              <a:gd name="connsiteY41" fmla="*/ 45875 h 651381"/>
              <a:gd name="connsiteX42" fmla="*/ 3531530 w 4426024"/>
              <a:gd name="connsiteY42" fmla="*/ 36822 h 651381"/>
              <a:gd name="connsiteX43" fmla="*/ 3938936 w 4426024"/>
              <a:gd name="connsiteY43" fmla="*/ 45875 h 651381"/>
              <a:gd name="connsiteX44" fmla="*/ 3957042 w 4426024"/>
              <a:gd name="connsiteY44" fmla="*/ 73035 h 651381"/>
              <a:gd name="connsiteX45" fmla="*/ 4065684 w 4426024"/>
              <a:gd name="connsiteY45" fmla="*/ 145463 h 651381"/>
              <a:gd name="connsiteX46" fmla="*/ 4110951 w 4426024"/>
              <a:gd name="connsiteY46" fmla="*/ 190731 h 651381"/>
              <a:gd name="connsiteX47" fmla="*/ 4192433 w 4426024"/>
              <a:gd name="connsiteY47" fmla="*/ 235998 h 651381"/>
              <a:gd name="connsiteX48" fmla="*/ 4237700 w 4426024"/>
              <a:gd name="connsiteY48" fmla="*/ 272212 h 651381"/>
              <a:gd name="connsiteX49" fmla="*/ 4301074 w 4426024"/>
              <a:gd name="connsiteY49" fmla="*/ 317479 h 651381"/>
              <a:gd name="connsiteX50" fmla="*/ 4364448 w 4426024"/>
              <a:gd name="connsiteY50" fmla="*/ 389907 h 651381"/>
              <a:gd name="connsiteX51" fmla="*/ 4391609 w 4426024"/>
              <a:gd name="connsiteY51" fmla="*/ 444228 h 651381"/>
              <a:gd name="connsiteX52" fmla="*/ 4418769 w 4426024"/>
              <a:gd name="connsiteY52" fmla="*/ 480441 h 651381"/>
              <a:gd name="connsiteX53" fmla="*/ 4418769 w 4426024"/>
              <a:gd name="connsiteY53" fmla="*/ 634350 h 6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426024" h="651381">
                <a:moveTo>
                  <a:pt x="9732" y="634350"/>
                </a:moveTo>
                <a:cubicBezTo>
                  <a:pt x="53847" y="568179"/>
                  <a:pt x="0" y="651381"/>
                  <a:pt x="45945" y="570976"/>
                </a:cubicBezTo>
                <a:cubicBezTo>
                  <a:pt x="51343" y="561529"/>
                  <a:pt x="58285" y="553043"/>
                  <a:pt x="64052" y="543816"/>
                </a:cubicBezTo>
                <a:cubicBezTo>
                  <a:pt x="73379" y="528894"/>
                  <a:pt x="82159" y="513637"/>
                  <a:pt x="91213" y="498548"/>
                </a:cubicBezTo>
                <a:cubicBezTo>
                  <a:pt x="112103" y="394092"/>
                  <a:pt x="79967" y="511256"/>
                  <a:pt x="136480" y="417067"/>
                </a:cubicBezTo>
                <a:cubicBezTo>
                  <a:pt x="154583" y="386896"/>
                  <a:pt x="145963" y="358975"/>
                  <a:pt x="172694" y="335586"/>
                </a:cubicBezTo>
                <a:cubicBezTo>
                  <a:pt x="189072" y="321256"/>
                  <a:pt x="208908" y="311443"/>
                  <a:pt x="227015" y="299372"/>
                </a:cubicBezTo>
                <a:cubicBezTo>
                  <a:pt x="283465" y="261739"/>
                  <a:pt x="244822" y="286877"/>
                  <a:pt x="344710" y="226944"/>
                </a:cubicBezTo>
                <a:cubicBezTo>
                  <a:pt x="363549" y="215641"/>
                  <a:pt x="387890" y="217491"/>
                  <a:pt x="408084" y="208837"/>
                </a:cubicBezTo>
                <a:cubicBezTo>
                  <a:pt x="430447" y="199253"/>
                  <a:pt x="449367" y="182820"/>
                  <a:pt x="471458" y="172624"/>
                </a:cubicBezTo>
                <a:cubicBezTo>
                  <a:pt x="516026" y="152055"/>
                  <a:pt x="540422" y="152425"/>
                  <a:pt x="589153" y="145463"/>
                </a:cubicBezTo>
                <a:cubicBezTo>
                  <a:pt x="607260" y="133392"/>
                  <a:pt x="622980" y="116568"/>
                  <a:pt x="643474" y="109249"/>
                </a:cubicBezTo>
                <a:cubicBezTo>
                  <a:pt x="666387" y="101066"/>
                  <a:pt x="691785" y="103412"/>
                  <a:pt x="715902" y="100196"/>
                </a:cubicBezTo>
                <a:lnTo>
                  <a:pt x="779276" y="91142"/>
                </a:lnTo>
                <a:cubicBezTo>
                  <a:pt x="1007137" y="0"/>
                  <a:pt x="837315" y="54266"/>
                  <a:pt x="1313431" y="63982"/>
                </a:cubicBezTo>
                <a:cubicBezTo>
                  <a:pt x="1331538" y="70018"/>
                  <a:pt x="1351870" y="71502"/>
                  <a:pt x="1367751" y="82089"/>
                </a:cubicBezTo>
                <a:cubicBezTo>
                  <a:pt x="1376805" y="88125"/>
                  <a:pt x="1384724" y="96375"/>
                  <a:pt x="1394912" y="100196"/>
                </a:cubicBezTo>
                <a:cubicBezTo>
                  <a:pt x="1409320" y="105599"/>
                  <a:pt x="1425090" y="106231"/>
                  <a:pt x="1440179" y="109249"/>
                </a:cubicBezTo>
                <a:cubicBezTo>
                  <a:pt x="1501812" y="146230"/>
                  <a:pt x="1468752" y="130845"/>
                  <a:pt x="1539767" y="154517"/>
                </a:cubicBezTo>
                <a:cubicBezTo>
                  <a:pt x="1552571" y="158785"/>
                  <a:pt x="1563054" y="168746"/>
                  <a:pt x="1575981" y="172624"/>
                </a:cubicBezTo>
                <a:cubicBezTo>
                  <a:pt x="1593564" y="177899"/>
                  <a:pt x="1612195" y="178659"/>
                  <a:pt x="1630302" y="181677"/>
                </a:cubicBezTo>
                <a:cubicBezTo>
                  <a:pt x="1642373" y="190730"/>
                  <a:pt x="1653415" y="201351"/>
                  <a:pt x="1666516" y="208837"/>
                </a:cubicBezTo>
                <a:cubicBezTo>
                  <a:pt x="1674802" y="213572"/>
                  <a:pt x="1684469" y="215380"/>
                  <a:pt x="1693676" y="217891"/>
                </a:cubicBezTo>
                <a:cubicBezTo>
                  <a:pt x="1717685" y="224439"/>
                  <a:pt x="1741961" y="229962"/>
                  <a:pt x="1766104" y="235998"/>
                </a:cubicBezTo>
                <a:cubicBezTo>
                  <a:pt x="1810324" y="247053"/>
                  <a:pt x="1896913" y="256876"/>
                  <a:pt x="1947173" y="263158"/>
                </a:cubicBezTo>
                <a:cubicBezTo>
                  <a:pt x="2022243" y="288182"/>
                  <a:pt x="1955964" y="268061"/>
                  <a:pt x="2119189" y="290319"/>
                </a:cubicBezTo>
                <a:cubicBezTo>
                  <a:pt x="2137377" y="292799"/>
                  <a:pt x="2155403" y="296354"/>
                  <a:pt x="2173510" y="299372"/>
                </a:cubicBezTo>
                <a:lnTo>
                  <a:pt x="2535648" y="290319"/>
                </a:lnTo>
                <a:cubicBezTo>
                  <a:pt x="2551021" y="289636"/>
                  <a:pt x="2565776" y="284018"/>
                  <a:pt x="2580916" y="281265"/>
                </a:cubicBezTo>
                <a:cubicBezTo>
                  <a:pt x="2598977" y="277981"/>
                  <a:pt x="2617130" y="275230"/>
                  <a:pt x="2635237" y="272212"/>
                </a:cubicBezTo>
                <a:cubicBezTo>
                  <a:pt x="2684615" y="239293"/>
                  <a:pt x="2648383" y="259049"/>
                  <a:pt x="2734825" y="235998"/>
                </a:cubicBezTo>
                <a:cubicBezTo>
                  <a:pt x="2756053" y="230337"/>
                  <a:pt x="2776885" y="223220"/>
                  <a:pt x="2798199" y="217891"/>
                </a:cubicBezTo>
                <a:cubicBezTo>
                  <a:pt x="2813127" y="214159"/>
                  <a:pt x="2828620" y="212886"/>
                  <a:pt x="2843466" y="208837"/>
                </a:cubicBezTo>
                <a:cubicBezTo>
                  <a:pt x="2861880" y="203815"/>
                  <a:pt x="2879271" y="195360"/>
                  <a:pt x="2897787" y="190731"/>
                </a:cubicBezTo>
                <a:cubicBezTo>
                  <a:pt x="2909858" y="187713"/>
                  <a:pt x="2922083" y="185252"/>
                  <a:pt x="2934001" y="181677"/>
                </a:cubicBezTo>
                <a:cubicBezTo>
                  <a:pt x="3009492" y="159029"/>
                  <a:pt x="2965703" y="170149"/>
                  <a:pt x="3033589" y="145463"/>
                </a:cubicBezTo>
                <a:cubicBezTo>
                  <a:pt x="3033615" y="145454"/>
                  <a:pt x="3101477" y="122834"/>
                  <a:pt x="3115070" y="118303"/>
                </a:cubicBezTo>
                <a:cubicBezTo>
                  <a:pt x="3129669" y="113437"/>
                  <a:pt x="3145599" y="113671"/>
                  <a:pt x="3160338" y="109249"/>
                </a:cubicBezTo>
                <a:cubicBezTo>
                  <a:pt x="3175904" y="104579"/>
                  <a:pt x="3190039" y="95812"/>
                  <a:pt x="3205605" y="91142"/>
                </a:cubicBezTo>
                <a:cubicBezTo>
                  <a:pt x="3220344" y="86720"/>
                  <a:pt x="3235851" y="85427"/>
                  <a:pt x="3250872" y="82089"/>
                </a:cubicBezTo>
                <a:cubicBezTo>
                  <a:pt x="3263019" y="79390"/>
                  <a:pt x="3275168" y="76610"/>
                  <a:pt x="3287086" y="73035"/>
                </a:cubicBezTo>
                <a:cubicBezTo>
                  <a:pt x="3300513" y="69007"/>
                  <a:pt x="3357246" y="47815"/>
                  <a:pt x="3377621" y="45875"/>
                </a:cubicBezTo>
                <a:cubicBezTo>
                  <a:pt x="3428781" y="41003"/>
                  <a:pt x="3480227" y="39840"/>
                  <a:pt x="3531530" y="36822"/>
                </a:cubicBezTo>
                <a:cubicBezTo>
                  <a:pt x="3667332" y="39840"/>
                  <a:pt x="3803590" y="34356"/>
                  <a:pt x="3938936" y="45875"/>
                </a:cubicBezTo>
                <a:cubicBezTo>
                  <a:pt x="3949777" y="46798"/>
                  <a:pt x="3948453" y="66355"/>
                  <a:pt x="3957042" y="73035"/>
                </a:cubicBezTo>
                <a:cubicBezTo>
                  <a:pt x="4106298" y="189123"/>
                  <a:pt x="3946536" y="38228"/>
                  <a:pt x="4065684" y="145463"/>
                </a:cubicBezTo>
                <a:cubicBezTo>
                  <a:pt x="4081545" y="159738"/>
                  <a:pt x="4094288" y="177400"/>
                  <a:pt x="4110951" y="190731"/>
                </a:cubicBezTo>
                <a:cubicBezTo>
                  <a:pt x="4167199" y="235729"/>
                  <a:pt x="4140935" y="201666"/>
                  <a:pt x="4192433" y="235998"/>
                </a:cubicBezTo>
                <a:cubicBezTo>
                  <a:pt x="4208511" y="246717"/>
                  <a:pt x="4222241" y="260618"/>
                  <a:pt x="4237700" y="272212"/>
                </a:cubicBezTo>
                <a:cubicBezTo>
                  <a:pt x="4271497" y="297560"/>
                  <a:pt x="4264362" y="285356"/>
                  <a:pt x="4301074" y="317479"/>
                </a:cubicBezTo>
                <a:cubicBezTo>
                  <a:pt x="4335171" y="347314"/>
                  <a:pt x="4338347" y="355105"/>
                  <a:pt x="4364448" y="389907"/>
                </a:cubicBezTo>
                <a:cubicBezTo>
                  <a:pt x="4375660" y="423540"/>
                  <a:pt x="4369672" y="413516"/>
                  <a:pt x="4391609" y="444228"/>
                </a:cubicBezTo>
                <a:cubicBezTo>
                  <a:pt x="4400379" y="456506"/>
                  <a:pt x="4416635" y="465504"/>
                  <a:pt x="4418769" y="480441"/>
                </a:cubicBezTo>
                <a:cubicBezTo>
                  <a:pt x="4426024" y="531228"/>
                  <a:pt x="4418769" y="583047"/>
                  <a:pt x="4418769" y="634350"/>
                </a:cubicBezTo>
              </a:path>
            </a:pathLst>
          </a:cu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76056" y="2060848"/>
            <a:ext cx="1296144" cy="2160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Photodiode</a:t>
            </a: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11560" y="3645024"/>
            <a:ext cx="1296144" cy="1008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Beaglebone</a:t>
            </a: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220072" y="2708920"/>
            <a:ext cx="1296144" cy="792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Controller</a:t>
            </a:r>
            <a:endParaRPr lang="en-GB"/>
          </a:p>
        </p:txBody>
      </p:sp>
      <p:cxnSp>
        <p:nvCxnSpPr>
          <p:cNvPr id="12" name="Straight Connector 11"/>
          <p:cNvCxnSpPr>
            <a:stCxn id="9" idx="0"/>
            <a:endCxn id="6" idx="2"/>
          </p:cNvCxnSpPr>
          <p:nvPr/>
        </p:nvCxnSpPr>
        <p:spPr>
          <a:xfrm flipV="1">
            <a:off x="1259632" y="2708920"/>
            <a:ext cx="360040" cy="936104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907704" y="3284984"/>
            <a:ext cx="3312368" cy="792088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0"/>
          </p:cNvCxnSpPr>
          <p:nvPr/>
        </p:nvCxnSpPr>
        <p:spPr>
          <a:xfrm flipH="1" flipV="1">
            <a:off x="5724128" y="2276872"/>
            <a:ext cx="144016" cy="43204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43808" y="13407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Optical fiber</a:t>
            </a:r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203848" y="4005064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all pieces as in final setup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using 1 m </a:t>
            </a:r>
            <a:r>
              <a:rPr lang="en-GB" sz="2400" dirty="0" err="1" smtClean="0"/>
              <a:t>fiber</a:t>
            </a:r>
            <a:r>
              <a:rPr lang="en-GB" sz="2400" dirty="0" smtClean="0"/>
              <a:t>, 1 mm diameter reduces power to 1/3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~ 1 </a:t>
            </a:r>
            <a:r>
              <a:rPr lang="en-GB" sz="2400" dirty="0" err="1" smtClean="0"/>
              <a:t>nW</a:t>
            </a:r>
            <a:r>
              <a:rPr lang="en-GB" sz="2400" dirty="0" smtClean="0"/>
              <a:t> @ 100 Hz</a:t>
            </a:r>
            <a:endParaRPr lang="en-GB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80108_115039.jpg"/>
          <p:cNvPicPr>
            <a:picLocks noChangeAspect="1"/>
          </p:cNvPicPr>
          <p:nvPr/>
        </p:nvPicPr>
        <p:blipFill>
          <a:blip r:embed="rId2" cstate="print"/>
          <a:srcRect l="14175" t="19600" r="15739" b="2001"/>
          <a:stretch>
            <a:fillRect/>
          </a:stretch>
        </p:blipFill>
        <p:spPr>
          <a:xfrm>
            <a:off x="0" y="0"/>
            <a:ext cx="5364088" cy="3375156"/>
          </a:xfrm>
          <a:prstGeom prst="rect">
            <a:avLst/>
          </a:prstGeom>
        </p:spPr>
      </p:pic>
      <p:pic>
        <p:nvPicPr>
          <p:cNvPr id="7" name="Picture 6" descr="20180108_115140.jpg"/>
          <p:cNvPicPr>
            <a:picLocks noChangeAspect="1"/>
          </p:cNvPicPr>
          <p:nvPr/>
        </p:nvPicPr>
        <p:blipFill>
          <a:blip r:embed="rId3" cstate="print"/>
          <a:srcRect l="21262" t="11200" r="17314"/>
          <a:stretch>
            <a:fillRect/>
          </a:stretch>
        </p:blipFill>
        <p:spPr>
          <a:xfrm>
            <a:off x="4355976" y="3403145"/>
            <a:ext cx="4248472" cy="34548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Fiber Diameter Dependence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275" t="19550" r="27401" b="10101"/>
          <a:stretch>
            <a:fillRect/>
          </a:stretch>
        </p:blipFill>
        <p:spPr bwMode="auto">
          <a:xfrm>
            <a:off x="395536" y="1628800"/>
            <a:ext cx="5688632" cy="42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84168" y="2564904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/>
              <a:t> smaller diameter =&gt; less power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follows well cross section area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using 50 um instead of 1000 um gives reduction factor of about 400</a:t>
            </a:r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1846" t="45810" r="19976" b="37390"/>
          <a:stretch>
            <a:fillRect/>
          </a:stretch>
        </p:blipFill>
        <p:spPr bwMode="auto">
          <a:xfrm>
            <a:off x="3923928" y="3861048"/>
            <a:ext cx="87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Positioning Effects</a:t>
            </a:r>
            <a:endParaRPr lang="en-GB"/>
          </a:p>
        </p:txBody>
      </p:sp>
      <p:pic>
        <p:nvPicPr>
          <p:cNvPr id="4" name="Content Placeholder 3" descr="20171215_165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06" r="13424"/>
          <a:stretch>
            <a:fillRect/>
          </a:stretch>
        </p:blipFill>
        <p:spPr>
          <a:xfrm rot="10800000">
            <a:off x="3635896" y="2060848"/>
            <a:ext cx="5341641" cy="3949899"/>
          </a:xfrm>
        </p:spPr>
      </p:pic>
      <p:pic>
        <p:nvPicPr>
          <p:cNvPr id="5" name="Picture 4" descr="20171215_163600.jpg"/>
          <p:cNvPicPr>
            <a:picLocks noChangeAspect="1"/>
          </p:cNvPicPr>
          <p:nvPr/>
        </p:nvPicPr>
        <p:blipFill>
          <a:blip r:embed="rId3" cstate="print"/>
          <a:srcRect l="17025"/>
          <a:stretch>
            <a:fillRect/>
          </a:stretch>
        </p:blipFill>
        <p:spPr>
          <a:xfrm rot="5400000">
            <a:off x="-782966" y="2472793"/>
            <a:ext cx="4861884" cy="3295956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5710977" y="2670772"/>
            <a:ext cx="1142496" cy="570369"/>
          </a:xfrm>
          <a:custGeom>
            <a:avLst/>
            <a:gdLst>
              <a:gd name="connsiteX0" fmla="*/ 10813 w 1142496"/>
              <a:gd name="connsiteY0" fmla="*/ 570369 h 570369"/>
              <a:gd name="connsiteX1" fmla="*/ 1760 w 1142496"/>
              <a:gd name="connsiteY1" fmla="*/ 534155 h 570369"/>
              <a:gd name="connsiteX2" fmla="*/ 19867 w 1142496"/>
              <a:gd name="connsiteY2" fmla="*/ 506994 h 570369"/>
              <a:gd name="connsiteX3" fmla="*/ 28920 w 1142496"/>
              <a:gd name="connsiteY3" fmla="*/ 461727 h 570369"/>
              <a:gd name="connsiteX4" fmla="*/ 47027 w 1142496"/>
              <a:gd name="connsiteY4" fmla="*/ 407406 h 570369"/>
              <a:gd name="connsiteX5" fmla="*/ 56080 w 1142496"/>
              <a:gd name="connsiteY5" fmla="*/ 371192 h 570369"/>
              <a:gd name="connsiteX6" fmla="*/ 74187 w 1142496"/>
              <a:gd name="connsiteY6" fmla="*/ 334978 h 570369"/>
              <a:gd name="connsiteX7" fmla="*/ 92294 w 1142496"/>
              <a:gd name="connsiteY7" fmla="*/ 280658 h 570369"/>
              <a:gd name="connsiteX8" fmla="*/ 128508 w 1142496"/>
              <a:gd name="connsiteY8" fmla="*/ 208230 h 570369"/>
              <a:gd name="connsiteX9" fmla="*/ 155669 w 1142496"/>
              <a:gd name="connsiteY9" fmla="*/ 153909 h 570369"/>
              <a:gd name="connsiteX10" fmla="*/ 191882 w 1142496"/>
              <a:gd name="connsiteY10" fmla="*/ 144856 h 570369"/>
              <a:gd name="connsiteX11" fmla="*/ 219043 w 1142496"/>
              <a:gd name="connsiteY11" fmla="*/ 117695 h 570369"/>
              <a:gd name="connsiteX12" fmla="*/ 273364 w 1142496"/>
              <a:gd name="connsiteY12" fmla="*/ 99588 h 570369"/>
              <a:gd name="connsiteX13" fmla="*/ 318631 w 1142496"/>
              <a:gd name="connsiteY13" fmla="*/ 81481 h 570369"/>
              <a:gd name="connsiteX14" fmla="*/ 354845 w 1142496"/>
              <a:gd name="connsiteY14" fmla="*/ 72428 h 570369"/>
              <a:gd name="connsiteX15" fmla="*/ 382005 w 1142496"/>
              <a:gd name="connsiteY15" fmla="*/ 63375 h 570369"/>
              <a:gd name="connsiteX16" fmla="*/ 445379 w 1142496"/>
              <a:gd name="connsiteY16" fmla="*/ 36214 h 570369"/>
              <a:gd name="connsiteX17" fmla="*/ 535914 w 1142496"/>
              <a:gd name="connsiteY17" fmla="*/ 18107 h 570369"/>
              <a:gd name="connsiteX18" fmla="*/ 563074 w 1142496"/>
              <a:gd name="connsiteY18" fmla="*/ 9054 h 570369"/>
              <a:gd name="connsiteX19" fmla="*/ 626449 w 1142496"/>
              <a:gd name="connsiteY19" fmla="*/ 0 h 570369"/>
              <a:gd name="connsiteX20" fmla="*/ 861839 w 1142496"/>
              <a:gd name="connsiteY20" fmla="*/ 9054 h 570369"/>
              <a:gd name="connsiteX21" fmla="*/ 916160 w 1142496"/>
              <a:gd name="connsiteY21" fmla="*/ 27161 h 570369"/>
              <a:gd name="connsiteX22" fmla="*/ 988587 w 1142496"/>
              <a:gd name="connsiteY22" fmla="*/ 99588 h 570369"/>
              <a:gd name="connsiteX23" fmla="*/ 1006694 w 1142496"/>
              <a:gd name="connsiteY23" fmla="*/ 126749 h 570369"/>
              <a:gd name="connsiteX24" fmla="*/ 1033855 w 1142496"/>
              <a:gd name="connsiteY24" fmla="*/ 144856 h 570369"/>
              <a:gd name="connsiteX25" fmla="*/ 1088175 w 1142496"/>
              <a:gd name="connsiteY25" fmla="*/ 153909 h 570369"/>
              <a:gd name="connsiteX26" fmla="*/ 1142496 w 1142496"/>
              <a:gd name="connsiteY26" fmla="*/ 181070 h 57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42496" h="570369">
                <a:moveTo>
                  <a:pt x="10813" y="570369"/>
                </a:moveTo>
                <a:cubicBezTo>
                  <a:pt x="7795" y="558298"/>
                  <a:pt x="0" y="546473"/>
                  <a:pt x="1760" y="534155"/>
                </a:cubicBezTo>
                <a:cubicBezTo>
                  <a:pt x="3299" y="523383"/>
                  <a:pt x="16046" y="517182"/>
                  <a:pt x="19867" y="506994"/>
                </a:cubicBezTo>
                <a:cubicBezTo>
                  <a:pt x="25270" y="492586"/>
                  <a:pt x="24871" y="476573"/>
                  <a:pt x="28920" y="461727"/>
                </a:cubicBezTo>
                <a:cubicBezTo>
                  <a:pt x="33942" y="443313"/>
                  <a:pt x="42398" y="425923"/>
                  <a:pt x="47027" y="407406"/>
                </a:cubicBezTo>
                <a:cubicBezTo>
                  <a:pt x="50045" y="395335"/>
                  <a:pt x="51711" y="382843"/>
                  <a:pt x="56080" y="371192"/>
                </a:cubicBezTo>
                <a:cubicBezTo>
                  <a:pt x="60819" y="358555"/>
                  <a:pt x="69175" y="347509"/>
                  <a:pt x="74187" y="334978"/>
                </a:cubicBezTo>
                <a:cubicBezTo>
                  <a:pt x="81275" y="317257"/>
                  <a:pt x="83758" y="297729"/>
                  <a:pt x="92294" y="280658"/>
                </a:cubicBezTo>
                <a:cubicBezTo>
                  <a:pt x="104365" y="256515"/>
                  <a:pt x="119972" y="233837"/>
                  <a:pt x="128508" y="208230"/>
                </a:cubicBezTo>
                <a:cubicBezTo>
                  <a:pt x="133673" y="192737"/>
                  <a:pt x="140627" y="163937"/>
                  <a:pt x="155669" y="153909"/>
                </a:cubicBezTo>
                <a:cubicBezTo>
                  <a:pt x="166022" y="147007"/>
                  <a:pt x="179811" y="147874"/>
                  <a:pt x="191882" y="144856"/>
                </a:cubicBezTo>
                <a:cubicBezTo>
                  <a:pt x="200936" y="135802"/>
                  <a:pt x="207850" y="123913"/>
                  <a:pt x="219043" y="117695"/>
                </a:cubicBezTo>
                <a:cubicBezTo>
                  <a:pt x="235728" y="108426"/>
                  <a:pt x="255257" y="105624"/>
                  <a:pt x="273364" y="99588"/>
                </a:cubicBezTo>
                <a:cubicBezTo>
                  <a:pt x="288781" y="94449"/>
                  <a:pt x="303214" y="86620"/>
                  <a:pt x="318631" y="81481"/>
                </a:cubicBezTo>
                <a:cubicBezTo>
                  <a:pt x="330435" y="77546"/>
                  <a:pt x="342881" y="75846"/>
                  <a:pt x="354845" y="72428"/>
                </a:cubicBezTo>
                <a:cubicBezTo>
                  <a:pt x="364021" y="69806"/>
                  <a:pt x="373234" y="67134"/>
                  <a:pt x="382005" y="63375"/>
                </a:cubicBezTo>
                <a:cubicBezTo>
                  <a:pt x="413604" y="49833"/>
                  <a:pt x="414715" y="43291"/>
                  <a:pt x="445379" y="36214"/>
                </a:cubicBezTo>
                <a:cubicBezTo>
                  <a:pt x="475367" y="29294"/>
                  <a:pt x="505736" y="24143"/>
                  <a:pt x="535914" y="18107"/>
                </a:cubicBezTo>
                <a:cubicBezTo>
                  <a:pt x="545272" y="16235"/>
                  <a:pt x="553716" y="10926"/>
                  <a:pt x="563074" y="9054"/>
                </a:cubicBezTo>
                <a:cubicBezTo>
                  <a:pt x="583999" y="4869"/>
                  <a:pt x="605324" y="3018"/>
                  <a:pt x="626449" y="0"/>
                </a:cubicBezTo>
                <a:cubicBezTo>
                  <a:pt x="704912" y="3018"/>
                  <a:pt x="783660" y="1725"/>
                  <a:pt x="861839" y="9054"/>
                </a:cubicBezTo>
                <a:cubicBezTo>
                  <a:pt x="880842" y="10836"/>
                  <a:pt x="916160" y="27161"/>
                  <a:pt x="916160" y="27161"/>
                </a:cubicBezTo>
                <a:lnTo>
                  <a:pt x="988587" y="99588"/>
                </a:lnTo>
                <a:cubicBezTo>
                  <a:pt x="996281" y="107282"/>
                  <a:pt x="999000" y="119055"/>
                  <a:pt x="1006694" y="126749"/>
                </a:cubicBezTo>
                <a:cubicBezTo>
                  <a:pt x="1014388" y="134443"/>
                  <a:pt x="1023532" y="141415"/>
                  <a:pt x="1033855" y="144856"/>
                </a:cubicBezTo>
                <a:cubicBezTo>
                  <a:pt x="1051269" y="150661"/>
                  <a:pt x="1070068" y="150891"/>
                  <a:pt x="1088175" y="153909"/>
                </a:cubicBezTo>
                <a:lnTo>
                  <a:pt x="1142496" y="181070"/>
                </a:lnTo>
              </a:path>
            </a:pathLst>
          </a:cu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31640" y="4077072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67944" y="314096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FF0000"/>
                </a:solidFill>
              </a:rPr>
              <a:t>1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206084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FF0000"/>
                </a:solidFill>
              </a:rPr>
              <a:t>2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4408" y="292494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FF0000"/>
                </a:solidFill>
              </a:rPr>
              <a:t>3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53012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FF0000"/>
                </a:solidFill>
              </a:rPr>
              <a:t>6</a:t>
            </a:r>
            <a:endParaRPr lang="en-GB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692</Words>
  <Application>Microsoft Office PowerPoint</Application>
  <PresentationFormat>On-screen Show (4:3)</PresentationFormat>
  <Paragraphs>123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Light Calibration System: Preliminary Characterization</vt:lpstr>
      <vt:lpstr>Slide 2</vt:lpstr>
      <vt:lpstr>Implementation (Conceptual)</vt:lpstr>
      <vt:lpstr>Slide 4</vt:lpstr>
      <vt:lpstr>First PCB Test</vt:lpstr>
      <vt:lpstr>Test Setup</vt:lpstr>
      <vt:lpstr>Slide 7</vt:lpstr>
      <vt:lpstr>Fiber Diameter Dependence</vt:lpstr>
      <vt:lpstr>Positioning Effects</vt:lpstr>
      <vt:lpstr>Slide 10</vt:lpstr>
      <vt:lpstr>Slide 11</vt:lpstr>
      <vt:lpstr>Slide 12</vt:lpstr>
      <vt:lpstr>Slide 13</vt:lpstr>
      <vt:lpstr>Optical Attenuators</vt:lpstr>
      <vt:lpstr>Slide 15</vt:lpstr>
      <vt:lpstr>Alternative Reduction Idea</vt:lpstr>
      <vt:lpstr>Requiered Power/ Pulse Energy</vt:lpstr>
      <vt:lpstr>Status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tlux</dc:creator>
  <cp:lastModifiedBy>tlux</cp:lastModifiedBy>
  <cp:revision>136</cp:revision>
  <dcterms:created xsi:type="dcterms:W3CDTF">2016-12-30T14:47:00Z</dcterms:created>
  <dcterms:modified xsi:type="dcterms:W3CDTF">2018-01-10T13:31:30Z</dcterms:modified>
</cp:coreProperties>
</file>