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7"/>
    <p:restoredTop sz="94633"/>
  </p:normalViewPr>
  <p:slideViewPr>
    <p:cSldViewPr snapToGrid="0" snapToObjects="1">
      <p:cViewPr>
        <p:scale>
          <a:sx n="105" d="100"/>
          <a:sy n="10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5645-DBC9-D243-9179-8076D519A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B52BF-C964-764D-A745-2306A7985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72CD9-906E-8A41-922C-205715C3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17AC4-A978-2743-BD53-1FFE61BA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32507-A172-294B-9FCB-6AFE3008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5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1DAE-59AA-8A45-A762-8E05DFF88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DF252-3F5C-7343-BEAD-13A917759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A0F35-6966-CE49-AF07-BD72F0D2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BE70E-D6FE-4E4E-90F3-60E3A1E5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8BA2-349D-E34E-B4CC-443D56B5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05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494C20-8E4B-934B-B89B-18E182F25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E498B-465F-9E49-BC75-0FA16295E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8C417-23BE-6942-87F5-53662700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28737-80FE-1D4C-A06C-E8224F6B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F4F84-A53E-7B44-9940-A00A5957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79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9707-5180-2D4E-B74C-488B65F5F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2F14-B28A-4B42-BED6-0C09A4F4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FE4DF-69A6-964C-98A0-1158F46B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F4CCD-AFFF-2445-A8E7-A591D856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5640B-1429-AD44-B143-7A89FCBA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76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8533D-2ED8-3E42-8A69-94073864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91CFA-16D8-7B43-B7AF-708F8A4EE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8C4E6-6982-E643-A686-6D6CE52D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050C2-4F17-F145-AEF8-C659CCAB8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9855C-5871-5D4D-BF29-8FD38E11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8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C38F3-4FBA-CC49-8FDE-EA593905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C3616-CA37-884F-ABF6-BEA925C7E1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80C06-8037-B24A-95FE-B83A5435F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3CBA6-F3B0-1745-9577-72EFB38F9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C3B9D-C6F9-CD4F-8E59-5C45A452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207C4-E239-8B48-BD24-0742D829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3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B7EFD-9DF0-D742-9D0D-19D25A7F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423A12-48AB-2742-AA68-4C5DB0EF4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1ED56-6278-3F4F-BCFF-1E11AA77D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83B98-D510-5D45-8956-8AE2A7260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BD16C-DC99-9945-91D6-EA9498FA1C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DD890-1047-9B41-80D6-3E6D9D01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0DA41-DEDD-F848-949F-BF1AEEF3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514AE-63FE-F749-8E93-693B038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3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BB17-8F40-6741-BDC5-C5B8035C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3FAAD-9E81-5C4C-82DC-7FF52426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C5738A-AC0E-1E44-B269-36515059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C535D-2589-134A-8D75-57BF8313C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68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E62BE1-BC17-F440-A17C-724323C6E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BB46B-B025-494A-81AF-9407D343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2F410-5160-9045-A30A-9520B34D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01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70BA-6632-0A48-A9D0-85F77D78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C200-CD1D-6842-9491-09E2EF2AF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F46FC-1F93-0647-B3D2-8BC911C9E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4F555-B4D8-D94A-BCD4-56EC7326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D7D9E-05EF-2240-BD46-987132EE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63717-B1FE-2247-919B-4FC5C1E8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7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3787-0A1D-CD46-9114-3A97A1599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5AB46F-1DCF-5E44-9D44-00EBB71AF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DFBB4-B215-8642-8780-50298DDA0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9AD29-F1C9-664E-8E8B-BDB893CEA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B5D92-B1C7-154F-9929-942AAC1F0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D0AA7-6AE6-024C-8FA1-1340E005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06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E1616-4E3F-B642-B7D4-650A5327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52906-9346-F145-9F2F-3DE804D09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ABD34-2C1B-0F45-9D32-C69E6AD93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A2F07-D954-914D-AC25-43D249D81980}" type="datetimeFigureOut">
              <a:rPr lang="en-GB" smtClean="0"/>
              <a:t>01/02/2021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D6CF4-E035-9D47-BC35-9825125AF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6EEB2-94FA-1441-A8EE-451BFDE00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7D4A7-756A-A245-84B7-FBB8B98EB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17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hjournal.biomedcentral.com/articles/10.1186/s12940-018-0427-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EA43-A1F0-954C-B921-0C32FD37FC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COVID-19 meeting</a:t>
            </a:r>
            <a:br>
              <a:rPr lang="en-GB" dirty="0"/>
            </a:br>
            <a:r>
              <a:rPr lang="en-GB" sz="4800" dirty="0"/>
              <a:t>1/2/2021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63004-6907-8F4C-983D-F77905A49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Martine Bosman</a:t>
            </a:r>
          </a:p>
        </p:txBody>
      </p:sp>
    </p:spTree>
    <p:extLst>
      <p:ext uri="{BB962C8B-B14F-4D97-AF65-F5344CB8AC3E}">
        <p14:creationId xmlns:p14="http://schemas.microsoft.com/office/powerpoint/2010/main" val="343973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B73D-04E3-FD44-AD5A-D4CFC0B7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761310"/>
          </a:xfrm>
        </p:spPr>
        <p:txBody>
          <a:bodyPr/>
          <a:lstStyle/>
          <a:p>
            <a:r>
              <a:rPr lang="en-GB" dirty="0"/>
              <a:t>Ongoing code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6634-103C-2A44-8AAF-52D0AD841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5"/>
            <a:ext cx="10515600" cy="5050528"/>
          </a:xfrm>
        </p:spPr>
        <p:txBody>
          <a:bodyPr>
            <a:normAutofit/>
          </a:bodyPr>
          <a:lstStyle/>
          <a:p>
            <a:r>
              <a:rPr lang="es-ES" sz="2400" dirty="0" err="1">
                <a:solidFill>
                  <a:schemeClr val="accent2"/>
                </a:solidFill>
              </a:rPr>
              <a:t>Collect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mobility</a:t>
            </a:r>
            <a:r>
              <a:rPr lang="es-ES" sz="2400" dirty="0">
                <a:solidFill>
                  <a:schemeClr val="accent2"/>
                </a:solidFill>
              </a:rPr>
              <a:t> data </a:t>
            </a:r>
            <a:r>
              <a:rPr lang="es-ES" sz="2400" dirty="0" err="1">
                <a:solidFill>
                  <a:schemeClr val="accent2"/>
                </a:solidFill>
              </a:rPr>
              <a:t>for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both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waves</a:t>
            </a:r>
            <a:endParaRPr lang="es-ES" sz="2400" dirty="0">
              <a:solidFill>
                <a:schemeClr val="accent2"/>
              </a:solidFill>
            </a:endParaRPr>
          </a:p>
          <a:p>
            <a:pPr lvl="1"/>
            <a:r>
              <a:rPr lang="es-ES" sz="2000" dirty="0"/>
              <a:t>Ola 1 (done), Ola 2 </a:t>
            </a:r>
            <a:r>
              <a:rPr lang="es-ES" sz="2000" dirty="0" err="1"/>
              <a:t>ongoing</a:t>
            </a:r>
            <a:endParaRPr lang="en-GB" sz="2000" dirty="0"/>
          </a:p>
          <a:p>
            <a:r>
              <a:rPr lang="es-ES" sz="2400" dirty="0" err="1">
                <a:solidFill>
                  <a:schemeClr val="accent2"/>
                </a:solidFill>
              </a:rPr>
              <a:t>Implement</a:t>
            </a:r>
            <a:r>
              <a:rPr lang="es-ES" sz="2400" dirty="0">
                <a:solidFill>
                  <a:schemeClr val="accent2"/>
                </a:solidFill>
              </a:rPr>
              <a:t> and </a:t>
            </a:r>
            <a:r>
              <a:rPr lang="es-ES" sz="2400" dirty="0" err="1">
                <a:solidFill>
                  <a:schemeClr val="accent2"/>
                </a:solidFill>
              </a:rPr>
              <a:t>study</a:t>
            </a:r>
            <a:r>
              <a:rPr lang="es-ES" sz="2400" dirty="0">
                <a:solidFill>
                  <a:schemeClr val="accent2"/>
                </a:solidFill>
              </a:rPr>
              <a:t> </a:t>
            </a:r>
            <a:r>
              <a:rPr lang="es-ES" sz="2400" dirty="0" err="1">
                <a:solidFill>
                  <a:schemeClr val="accent2"/>
                </a:solidFill>
              </a:rPr>
              <a:t>residences</a:t>
            </a:r>
            <a:endParaRPr lang="en-GB" sz="1200" dirty="0">
              <a:solidFill>
                <a:schemeClr val="accent2"/>
              </a:solidFill>
            </a:endParaRPr>
          </a:p>
          <a:p>
            <a:pPr lvl="1"/>
            <a:r>
              <a:rPr lang="en-GB" sz="2000" dirty="0"/>
              <a:t>Implementation (done), study starting</a:t>
            </a:r>
            <a:endParaRPr lang="es-ES" sz="2000" dirty="0"/>
          </a:p>
          <a:p>
            <a:r>
              <a:rPr lang="es-ES" sz="2400" dirty="0" err="1">
                <a:solidFill>
                  <a:schemeClr val="accent2"/>
                </a:solidFill>
              </a:rPr>
              <a:t>Implementation</a:t>
            </a:r>
            <a:r>
              <a:rPr lang="es-ES" sz="2400" dirty="0">
                <a:solidFill>
                  <a:schemeClr val="accent2"/>
                </a:solidFill>
              </a:rPr>
              <a:t> of </a:t>
            </a:r>
            <a:r>
              <a:rPr lang="es-ES" sz="2400" dirty="0" err="1">
                <a:solidFill>
                  <a:schemeClr val="accent2"/>
                </a:solidFill>
              </a:rPr>
              <a:t>lambda_work_TP</a:t>
            </a:r>
            <a:r>
              <a:rPr lang="es-ES" sz="2400" dirty="0">
                <a:solidFill>
                  <a:schemeClr val="accent2"/>
                </a:solidFill>
              </a:rPr>
              <a:t> (transporte público)</a:t>
            </a:r>
          </a:p>
          <a:p>
            <a:pPr lvl="1"/>
            <a:r>
              <a:rPr lang="es-ES" sz="2000" dirty="0" err="1"/>
              <a:t>Implementation</a:t>
            </a:r>
            <a:r>
              <a:rPr lang="es-ES" sz="2000" dirty="0"/>
              <a:t> (</a:t>
            </a:r>
            <a:r>
              <a:rPr lang="es-ES" sz="2000" dirty="0" err="1"/>
              <a:t>ongoing</a:t>
            </a:r>
            <a:r>
              <a:rPr lang="es-ES" sz="2000" dirty="0"/>
              <a:t>)</a:t>
            </a:r>
          </a:p>
          <a:p>
            <a:r>
              <a:rPr lang="es-ES" sz="2400" dirty="0" err="1">
                <a:solidFill>
                  <a:schemeClr val="accent2"/>
                </a:solidFill>
              </a:rPr>
              <a:t>Implementation</a:t>
            </a:r>
            <a:r>
              <a:rPr lang="es-ES" sz="2400" dirty="0">
                <a:solidFill>
                  <a:schemeClr val="accent2"/>
                </a:solidFill>
              </a:rPr>
              <a:t> of </a:t>
            </a:r>
            <a:r>
              <a:rPr lang="es-ES" sz="2400" dirty="0" err="1">
                <a:solidFill>
                  <a:schemeClr val="accent2"/>
                </a:solidFill>
              </a:rPr>
              <a:t>lambda_play_TP</a:t>
            </a:r>
            <a:r>
              <a:rPr lang="es-ES" sz="2400" dirty="0">
                <a:solidFill>
                  <a:schemeClr val="accent2"/>
                </a:solidFill>
              </a:rPr>
              <a:t> (transporte público)</a:t>
            </a:r>
          </a:p>
          <a:p>
            <a:pPr lvl="1"/>
            <a:r>
              <a:rPr lang="es-ES" sz="2000" dirty="0" err="1"/>
              <a:t>Not</a:t>
            </a:r>
            <a:r>
              <a:rPr lang="es-ES" sz="2000" dirty="0"/>
              <a:t> </a:t>
            </a:r>
            <a:r>
              <a:rPr lang="es-ES" sz="2000" dirty="0" err="1"/>
              <a:t>yet</a:t>
            </a:r>
            <a:r>
              <a:rPr lang="es-ES" sz="2000" dirty="0"/>
              <a:t> </a:t>
            </a:r>
            <a:r>
              <a:rPr lang="es-ES" sz="2000" dirty="0" err="1"/>
              <a:t>started</a:t>
            </a:r>
            <a:endParaRPr lang="es-ES" sz="2000" dirty="0"/>
          </a:p>
          <a:p>
            <a:r>
              <a:rPr lang="en-GB" sz="2400" dirty="0">
                <a:solidFill>
                  <a:schemeClr val="accent2"/>
                </a:solidFill>
              </a:rPr>
              <a:t>Implementation of mobility intensity as proxy for confinement</a:t>
            </a:r>
          </a:p>
          <a:p>
            <a:pPr lvl="1"/>
            <a:r>
              <a:rPr lang="en-GB" sz="2000" dirty="0"/>
              <a:t>Not yet started</a:t>
            </a:r>
          </a:p>
          <a:p>
            <a:r>
              <a:rPr lang="en-GB" sz="2400" dirty="0">
                <a:solidFill>
                  <a:schemeClr val="accent2"/>
                </a:solidFill>
              </a:rPr>
              <a:t>Information saving from simulation, analysis framework</a:t>
            </a:r>
          </a:p>
          <a:p>
            <a:pPr lvl="1"/>
            <a:r>
              <a:rPr lang="en-GB" sz="2000" dirty="0"/>
              <a:t>Ongoing</a:t>
            </a:r>
          </a:p>
        </p:txBody>
      </p:sp>
    </p:spTree>
    <p:extLst>
      <p:ext uri="{BB962C8B-B14F-4D97-AF65-F5344CB8AC3E}">
        <p14:creationId xmlns:p14="http://schemas.microsoft.com/office/powerpoint/2010/main" val="30672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B73D-04E3-FD44-AD5A-D4CFC0B7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761310"/>
          </a:xfrm>
        </p:spPr>
        <p:txBody>
          <a:bodyPr/>
          <a:lstStyle/>
          <a:p>
            <a:r>
              <a:rPr lang="en-GB" dirty="0"/>
              <a:t>Which information to write to file?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6634-103C-2A44-8AAF-52D0AD841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5"/>
            <a:ext cx="10515600" cy="5050528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accent2"/>
                </a:solidFill>
              </a:rPr>
              <a:t>For all individuals in population:</a:t>
            </a:r>
          </a:p>
          <a:p>
            <a:pPr lvl="1"/>
            <a:r>
              <a:rPr lang="en-GB" sz="2000" dirty="0"/>
              <a:t>If exposed, level of infectiousness, diagnosed, date when exposed</a:t>
            </a:r>
          </a:p>
          <a:p>
            <a:pPr lvl="1"/>
            <a:r>
              <a:rPr lang="en-GB" sz="2000" dirty="0"/>
              <a:t>File 5.5 M with 9 variables = 280 MB</a:t>
            </a:r>
          </a:p>
          <a:p>
            <a:pPr lvl="1"/>
            <a:r>
              <a:rPr lang="en-GB" sz="2000" dirty="0"/>
              <a:t>One can correlate that information for any variable of the population file:</a:t>
            </a:r>
          </a:p>
          <a:p>
            <a:pPr marL="457200" lvl="1" indent="0">
              <a:buNone/>
            </a:pPr>
            <a:r>
              <a:rPr lang="en-GB" sz="2000" dirty="0"/>
              <a:t>	</a:t>
            </a:r>
            <a:r>
              <a:rPr lang="es-ES" sz="2000" dirty="0"/>
              <a:t> </a:t>
            </a:r>
            <a:r>
              <a:rPr lang="es-ES" sz="2000" dirty="0" err="1"/>
              <a:t>HomeID</a:t>
            </a:r>
            <a:r>
              <a:rPr lang="es-ES" sz="2000" dirty="0"/>
              <a:t>', '</a:t>
            </a:r>
            <a:r>
              <a:rPr lang="es-ES" sz="2000" dirty="0" err="1"/>
              <a:t>Age</a:t>
            </a:r>
            <a:r>
              <a:rPr lang="es-ES" sz="2000" dirty="0"/>
              <a:t>', '</a:t>
            </a:r>
            <a:r>
              <a:rPr lang="es-ES" sz="2000" dirty="0" err="1"/>
              <a:t>Gender</a:t>
            </a:r>
            <a:r>
              <a:rPr lang="es-ES" sz="2000" dirty="0"/>
              <a:t>', '</a:t>
            </a:r>
            <a:r>
              <a:rPr lang="es-ES" sz="2000" dirty="0" err="1"/>
              <a:t>HomeRegion</a:t>
            </a:r>
            <a:r>
              <a:rPr lang="es-ES" sz="2000" dirty="0"/>
              <a:t>', '</a:t>
            </a:r>
            <a:r>
              <a:rPr lang="es-ES" sz="2000" dirty="0" err="1"/>
              <a:t>HomeOccupancy</a:t>
            </a:r>
            <a:r>
              <a:rPr lang="es-ES" sz="2000" dirty="0"/>
              <a:t>', '</a:t>
            </a:r>
            <a:r>
              <a:rPr lang="es-ES" sz="2000" dirty="0" err="1"/>
              <a:t>WorkRegion</a:t>
            </a:r>
            <a:r>
              <a:rPr lang="es-ES" sz="2000" dirty="0"/>
              <a:t>', '</a:t>
            </a:r>
            <a:r>
              <a:rPr lang="es-ES" sz="2000" dirty="0" err="1"/>
              <a:t>companyID</a:t>
            </a:r>
            <a:r>
              <a:rPr lang="es-ES" sz="2000" dirty="0"/>
              <a:t>’, 	'</a:t>
            </a:r>
            <a:r>
              <a:rPr lang="es-ES" sz="2000" dirty="0" err="1"/>
              <a:t>SchoolRegion</a:t>
            </a:r>
            <a:r>
              <a:rPr lang="es-ES" sz="2000" dirty="0"/>
              <a:t>', '</a:t>
            </a:r>
            <a:r>
              <a:rPr lang="es-ES" sz="2000" dirty="0" err="1"/>
              <a:t>schoolID</a:t>
            </a:r>
            <a:r>
              <a:rPr lang="es-ES" sz="2000" dirty="0"/>
              <a:t>’</a:t>
            </a:r>
            <a:endParaRPr lang="en-GB" sz="2000" dirty="0"/>
          </a:p>
          <a:p>
            <a:r>
              <a:rPr lang="en-GB" sz="2400" dirty="0">
                <a:solidFill>
                  <a:schemeClr val="accent2"/>
                </a:solidFill>
              </a:rPr>
              <a:t>As a function of time: </a:t>
            </a:r>
          </a:p>
          <a:p>
            <a:pPr marL="457200" lvl="1" indent="0">
              <a:buNone/>
            </a:pPr>
            <a:r>
              <a:rPr lang="en-GB" sz="2000" dirty="0"/>
              <a:t>for “Old”, “Adult”, “Child”, “Residence” aggregated per </a:t>
            </a:r>
            <a:r>
              <a:rPr lang="en-GB" sz="2000" dirty="0" err="1"/>
              <a:t>municipies</a:t>
            </a:r>
            <a:r>
              <a:rPr lang="en-GB" sz="2000" dirty="0"/>
              <a:t>: 300 tics * 4 * 7 * 85</a:t>
            </a:r>
          </a:p>
          <a:p>
            <a:pPr marL="457200" lvl="1" indent="0">
              <a:buNone/>
            </a:pPr>
            <a:r>
              <a:rPr lang="es-ES" sz="1600" dirty="0" err="1"/>
              <a:t>statusPeopleOld</a:t>
            </a:r>
            <a:r>
              <a:rPr lang="es-ES" sz="1600" dirty="0"/>
              <a:t>[tic,:] = [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statSusceptible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&gt;=65)), \</a:t>
            </a:r>
          </a:p>
          <a:p>
            <a:pPr marL="457200" lvl="1" indent="0">
              <a:buNone/>
            </a:pPr>
            <a:r>
              <a:rPr lang="es-ES" sz="1600" dirty="0"/>
              <a:t>                             	              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statExposed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&gt;=65)), \</a:t>
            </a:r>
          </a:p>
          <a:p>
            <a:pPr marL="457200" lvl="1" indent="0">
              <a:buNone/>
            </a:pPr>
            <a:r>
              <a:rPr lang="es-ES" sz="1600" dirty="0"/>
              <a:t>                                            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statInfectious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&gt;=65)), \</a:t>
            </a:r>
          </a:p>
          <a:p>
            <a:pPr marL="457200" lvl="1" indent="0">
              <a:buNone/>
            </a:pPr>
            <a:r>
              <a:rPr lang="es-ES" sz="1600" dirty="0"/>
              <a:t>                                            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statRecovered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&gt;=65)), \</a:t>
            </a:r>
          </a:p>
          <a:p>
            <a:pPr marL="457200" lvl="1" indent="0">
              <a:buNone/>
            </a:pPr>
            <a:r>
              <a:rPr lang="es-ES" sz="1600" dirty="0"/>
              <a:t>                                            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statDiagnosed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&gt;=65)), \</a:t>
            </a:r>
          </a:p>
          <a:p>
            <a:pPr marL="457200" lvl="1" indent="0">
              <a:buNone/>
            </a:pPr>
            <a:r>
              <a:rPr lang="es-ES" sz="1600" dirty="0"/>
              <a:t>                                            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statusIDold</a:t>
            </a:r>
            <a:r>
              <a:rPr lang="es-ES" sz="1600" dirty="0"/>
              <a:t>==</a:t>
            </a:r>
            <a:r>
              <a:rPr lang="es-ES" sz="1600" dirty="0" err="1"/>
              <a:t>statSusceptible</a:t>
            </a:r>
            <a:r>
              <a:rPr lang="es-ES" sz="1600" dirty="0"/>
              <a:t>)&amp;(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statExposed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&gt;=65)), \</a:t>
            </a:r>
          </a:p>
          <a:p>
            <a:pPr marL="457200" lvl="1" indent="0">
              <a:buNone/>
            </a:pPr>
            <a:r>
              <a:rPr lang="es-ES" sz="1600" dirty="0"/>
              <a:t>                                            </a:t>
            </a:r>
            <a:r>
              <a:rPr lang="es-ES" sz="1600" dirty="0" err="1"/>
              <a:t>np.sum</a:t>
            </a:r>
            <a:r>
              <a:rPr lang="es-ES" sz="1600" dirty="0"/>
              <a:t>((</a:t>
            </a:r>
            <a:r>
              <a:rPr lang="es-ES" sz="1600" dirty="0" err="1"/>
              <a:t>statusIDold</a:t>
            </a:r>
            <a:r>
              <a:rPr lang="es-ES" sz="1600" dirty="0"/>
              <a:t>==</a:t>
            </a:r>
            <a:r>
              <a:rPr lang="es-ES" sz="1600" dirty="0" err="1"/>
              <a:t>statInfectious</a:t>
            </a:r>
            <a:r>
              <a:rPr lang="es-ES" sz="1600" dirty="0"/>
              <a:t>)&amp;(</a:t>
            </a:r>
            <a:r>
              <a:rPr lang="es-ES" sz="1600" dirty="0" err="1"/>
              <a:t>statusID</a:t>
            </a:r>
            <a:r>
              <a:rPr lang="es-ES" sz="1600" dirty="0"/>
              <a:t>==</a:t>
            </a:r>
            <a:r>
              <a:rPr lang="es-ES" sz="1600" dirty="0" err="1"/>
              <a:t>statDiagnosed</a:t>
            </a:r>
            <a:r>
              <a:rPr lang="es-ES" sz="1600" dirty="0"/>
              <a:t>)&amp;(</a:t>
            </a:r>
            <a:r>
              <a:rPr lang="es-ES" sz="1600" dirty="0" err="1"/>
              <a:t>age</a:t>
            </a:r>
            <a:r>
              <a:rPr lang="es-ES" sz="1600" dirty="0"/>
              <a:t>&gt;=65))]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6980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B73D-04E3-FD44-AD5A-D4CFC0B7A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091"/>
            <a:ext cx="10515600" cy="761310"/>
          </a:xfrm>
        </p:spPr>
        <p:txBody>
          <a:bodyPr/>
          <a:lstStyle/>
          <a:p>
            <a:r>
              <a:rPr lang="en-GB" dirty="0"/>
              <a:t>“Analysis”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06634-103C-2A44-8AAF-52D0AD841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5"/>
            <a:ext cx="10515600" cy="5050528"/>
          </a:xfrm>
        </p:spPr>
        <p:txBody>
          <a:bodyPr>
            <a:normAutofit/>
          </a:bodyPr>
          <a:lstStyle/>
          <a:p>
            <a:r>
              <a:rPr lang="es-ES" sz="2400" dirty="0" err="1">
                <a:solidFill>
                  <a:schemeClr val="accent2"/>
                </a:solidFill>
              </a:rPr>
              <a:t>Mobility</a:t>
            </a:r>
            <a:endParaRPr lang="es-ES" sz="2400" dirty="0">
              <a:solidFill>
                <a:schemeClr val="accent2"/>
              </a:solidFill>
            </a:endParaRPr>
          </a:p>
          <a:p>
            <a:pPr lvl="1"/>
            <a:r>
              <a:rPr lang="es-ES" sz="1800" dirty="0" err="1"/>
              <a:t>How</a:t>
            </a:r>
            <a:r>
              <a:rPr lang="es-ES" sz="1800" dirty="0"/>
              <a:t> to </a:t>
            </a:r>
            <a:r>
              <a:rPr lang="es-ES" sz="1800" dirty="0" err="1"/>
              <a:t>normalize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# of </a:t>
            </a:r>
            <a:r>
              <a:rPr lang="es-ES" sz="1800" dirty="0" err="1"/>
              <a:t>contacts</a:t>
            </a:r>
            <a:r>
              <a:rPr lang="es-ES" sz="1800" dirty="0"/>
              <a:t> in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public</a:t>
            </a:r>
            <a:r>
              <a:rPr lang="es-ES" sz="1800" dirty="0"/>
              <a:t> </a:t>
            </a:r>
            <a:r>
              <a:rPr lang="es-ES" sz="1800" dirty="0" err="1"/>
              <a:t>transport</a:t>
            </a:r>
            <a:r>
              <a:rPr lang="es-ES" sz="1800" dirty="0"/>
              <a:t>: Enzo </a:t>
            </a:r>
            <a:r>
              <a:rPr lang="es-ES" sz="1800" dirty="0" err="1"/>
              <a:t>will</a:t>
            </a:r>
            <a:r>
              <a:rPr lang="es-ES" sz="1800" dirty="0"/>
              <a:t> </a:t>
            </a:r>
            <a:r>
              <a:rPr lang="es-ES" sz="1800" dirty="0" err="1"/>
              <a:t>review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literature</a:t>
            </a:r>
            <a:endParaRPr lang="es-ES" sz="1800" dirty="0"/>
          </a:p>
          <a:p>
            <a:pPr marL="457200" lvl="1" indent="0">
              <a:buNone/>
            </a:pPr>
            <a:r>
              <a:rPr lang="es-ES" sz="1800" dirty="0"/>
              <a:t>	</a:t>
            </a:r>
            <a:r>
              <a:rPr lang="es-ES" sz="1800" dirty="0" err="1"/>
              <a:t>Study</a:t>
            </a:r>
            <a:r>
              <a:rPr lang="es-ES" sz="1800" dirty="0"/>
              <a:t> of </a:t>
            </a:r>
            <a:r>
              <a:rPr lang="es-ES" sz="1800" dirty="0" err="1"/>
              <a:t>impact</a:t>
            </a:r>
            <a:r>
              <a:rPr lang="es-ES" sz="1800" dirty="0"/>
              <a:t> of London </a:t>
            </a:r>
            <a:r>
              <a:rPr lang="es-ES" sz="1800" dirty="0" err="1"/>
              <a:t>subway</a:t>
            </a:r>
            <a:r>
              <a:rPr lang="es-ES" sz="1800" dirty="0"/>
              <a:t> </a:t>
            </a:r>
            <a:r>
              <a:rPr lang="es-ES" sz="1800" dirty="0" err="1"/>
              <a:t>on</a:t>
            </a:r>
            <a:r>
              <a:rPr lang="es-ES" sz="1800" dirty="0"/>
              <a:t> </a:t>
            </a:r>
            <a:r>
              <a:rPr lang="es-ES" sz="1800" dirty="0" err="1"/>
              <a:t>propagation</a:t>
            </a:r>
            <a:r>
              <a:rPr lang="es-ES" sz="1800" dirty="0"/>
              <a:t> of influenza</a:t>
            </a:r>
            <a:endParaRPr lang="en-GB" sz="1400" dirty="0">
              <a:solidFill>
                <a:schemeClr val="accent2"/>
              </a:solidFill>
            </a:endParaRPr>
          </a:p>
          <a:p>
            <a:pPr marL="457200" lvl="1" indent="0">
              <a:buNone/>
            </a:pPr>
            <a:r>
              <a:rPr lang="en-GB" sz="1200" dirty="0">
                <a:solidFill>
                  <a:schemeClr val="accent2"/>
                </a:solidFill>
              </a:rPr>
              <a:t>	</a:t>
            </a:r>
            <a:r>
              <a:rPr lang="es-ES" sz="1800" dirty="0">
                <a:hlinkClick r:id="rId2"/>
              </a:rPr>
              <a:t> </a:t>
            </a:r>
            <a:r>
              <a:rPr lang="es-ES" sz="1800" dirty="0">
                <a:hlinkClick r:id="rId2"/>
              </a:rPr>
              <a:t>https://ehjournal.biomedcentral.com/articles/10.1186/s12940-018-0427-5</a:t>
            </a:r>
            <a:endParaRPr lang="es-ES" sz="1800" dirty="0"/>
          </a:p>
          <a:p>
            <a:r>
              <a:rPr lang="es-ES" sz="2400" dirty="0">
                <a:solidFill>
                  <a:schemeClr val="accent2"/>
                </a:solidFill>
              </a:rPr>
              <a:t>General </a:t>
            </a:r>
            <a:r>
              <a:rPr lang="es-ES" sz="2400" dirty="0" err="1">
                <a:solidFill>
                  <a:schemeClr val="accent2"/>
                </a:solidFill>
              </a:rPr>
              <a:t>population</a:t>
            </a:r>
            <a:endParaRPr lang="es-ES" sz="2400" dirty="0">
              <a:solidFill>
                <a:schemeClr val="accent2"/>
              </a:solidFill>
            </a:endParaRPr>
          </a:p>
          <a:p>
            <a:pPr lvl="1"/>
            <a:r>
              <a:rPr lang="es-ES" sz="1800" dirty="0" err="1"/>
              <a:t>Propagation</a:t>
            </a:r>
            <a:r>
              <a:rPr lang="es-ES" sz="1800" dirty="0"/>
              <a:t> per </a:t>
            </a:r>
            <a:r>
              <a:rPr lang="es-ES" sz="1800" dirty="0" err="1"/>
              <a:t>age</a:t>
            </a:r>
            <a:r>
              <a:rPr lang="es-ES" sz="1800" dirty="0"/>
              <a:t> </a:t>
            </a:r>
            <a:r>
              <a:rPr lang="es-ES" sz="1800" dirty="0" err="1"/>
              <a:t>category</a:t>
            </a:r>
            <a:r>
              <a:rPr lang="es-ES" sz="1800" dirty="0"/>
              <a:t>, </a:t>
            </a:r>
            <a:r>
              <a:rPr lang="es-ES" sz="1800" dirty="0" err="1"/>
              <a:t>correlation</a:t>
            </a:r>
            <a:r>
              <a:rPr lang="es-ES" sz="1800" dirty="0"/>
              <a:t> </a:t>
            </a:r>
            <a:r>
              <a:rPr lang="es-ES" sz="1800" dirty="0" err="1"/>
              <a:t>with</a:t>
            </a:r>
            <a:r>
              <a:rPr lang="es-ES" sz="1800" dirty="0"/>
              <a:t> </a:t>
            </a:r>
            <a:r>
              <a:rPr lang="es-ES" sz="1800" dirty="0" err="1"/>
              <a:t>census</a:t>
            </a:r>
            <a:r>
              <a:rPr lang="es-ES" sz="1800" dirty="0"/>
              <a:t>, </a:t>
            </a:r>
            <a:r>
              <a:rPr lang="es-ES" sz="1800" dirty="0" err="1"/>
              <a:t>relative</a:t>
            </a:r>
            <a:r>
              <a:rPr lang="es-ES" sz="1800" dirty="0"/>
              <a:t> </a:t>
            </a:r>
            <a:r>
              <a:rPr lang="es-ES" sz="1800" dirty="0" err="1"/>
              <a:t>importance</a:t>
            </a:r>
            <a:r>
              <a:rPr lang="es-ES" sz="1800" dirty="0"/>
              <a:t> of </a:t>
            </a:r>
            <a:r>
              <a:rPr lang="es-ES" sz="1800" dirty="0" err="1"/>
              <a:t>different</a:t>
            </a:r>
            <a:r>
              <a:rPr lang="es-ES" sz="1800" dirty="0"/>
              <a:t> lambdas</a:t>
            </a:r>
            <a:endParaRPr lang="es-ES" sz="2400" dirty="0"/>
          </a:p>
          <a:p>
            <a:r>
              <a:rPr lang="es-ES" sz="2400" dirty="0" err="1">
                <a:solidFill>
                  <a:schemeClr val="accent2"/>
                </a:solidFill>
              </a:rPr>
              <a:t>Residences</a:t>
            </a:r>
            <a:endParaRPr lang="es-ES" sz="2400" dirty="0">
              <a:solidFill>
                <a:schemeClr val="accent2"/>
              </a:solidFill>
            </a:endParaRPr>
          </a:p>
          <a:p>
            <a:pPr lvl="1"/>
            <a:r>
              <a:rPr lang="es-ES" sz="1800" dirty="0" err="1"/>
              <a:t>Comparative</a:t>
            </a:r>
            <a:r>
              <a:rPr lang="es-ES" sz="1800" dirty="0"/>
              <a:t> </a:t>
            </a:r>
            <a:r>
              <a:rPr lang="es-ES" sz="1800" dirty="0" err="1"/>
              <a:t>study</a:t>
            </a:r>
            <a:r>
              <a:rPr lang="es-ES" sz="1800" dirty="0"/>
              <a:t> of </a:t>
            </a:r>
            <a:r>
              <a:rPr lang="es-ES" sz="1800" dirty="0" err="1"/>
              <a:t>speed</a:t>
            </a:r>
            <a:r>
              <a:rPr lang="es-ES" sz="1800" dirty="0"/>
              <a:t> of </a:t>
            </a:r>
            <a:r>
              <a:rPr lang="es-ES" sz="1800" dirty="0" err="1"/>
              <a:t>propagation</a:t>
            </a:r>
            <a:r>
              <a:rPr lang="es-ES" sz="1800" dirty="0"/>
              <a:t> </a:t>
            </a:r>
            <a:r>
              <a:rPr lang="es-ES" sz="1800" dirty="0" err="1"/>
              <a:t>residence</a:t>
            </a:r>
            <a:r>
              <a:rPr lang="es-ES" sz="1800" dirty="0"/>
              <a:t>, normal home,  </a:t>
            </a:r>
            <a:r>
              <a:rPr lang="es-ES" sz="1800" dirty="0" err="1"/>
              <a:t>pattern</a:t>
            </a:r>
            <a:endParaRPr lang="es-ES" sz="1800" dirty="0"/>
          </a:p>
          <a:p>
            <a:r>
              <a:rPr lang="es-ES" sz="2200" dirty="0" err="1">
                <a:solidFill>
                  <a:schemeClr val="accent2"/>
                </a:solidFill>
              </a:rPr>
              <a:t>Pattern</a:t>
            </a:r>
            <a:r>
              <a:rPr lang="es-ES" sz="2200" dirty="0">
                <a:solidFill>
                  <a:schemeClr val="accent2"/>
                </a:solidFill>
              </a:rPr>
              <a:t> of </a:t>
            </a:r>
            <a:r>
              <a:rPr lang="es-ES" sz="2200" dirty="0" err="1">
                <a:solidFill>
                  <a:schemeClr val="accent2"/>
                </a:solidFill>
              </a:rPr>
              <a:t>infectiousness</a:t>
            </a:r>
            <a:r>
              <a:rPr lang="es-ES" sz="2200" dirty="0">
                <a:solidFill>
                  <a:schemeClr val="accent2"/>
                </a:solidFill>
              </a:rPr>
              <a:t> vs </a:t>
            </a:r>
            <a:r>
              <a:rPr lang="es-ES" sz="2200" dirty="0" err="1">
                <a:solidFill>
                  <a:schemeClr val="accent2"/>
                </a:solidFill>
              </a:rPr>
              <a:t>age</a:t>
            </a:r>
            <a:r>
              <a:rPr lang="es-ES" sz="2200" dirty="0">
                <a:solidFill>
                  <a:schemeClr val="accent2"/>
                </a:solidFill>
              </a:rPr>
              <a:t>, </a:t>
            </a:r>
            <a:r>
              <a:rPr lang="es-ES" sz="2200" dirty="0" err="1">
                <a:solidFill>
                  <a:schemeClr val="accent2"/>
                </a:solidFill>
              </a:rPr>
              <a:t>probability</a:t>
            </a:r>
            <a:r>
              <a:rPr lang="es-ES" sz="2200" dirty="0">
                <a:solidFill>
                  <a:schemeClr val="accent2"/>
                </a:solidFill>
              </a:rPr>
              <a:t> to be </a:t>
            </a:r>
            <a:r>
              <a:rPr lang="es-ES" sz="2200" dirty="0" err="1">
                <a:solidFill>
                  <a:schemeClr val="accent2"/>
                </a:solidFill>
              </a:rPr>
              <a:t>diagnosed</a:t>
            </a:r>
            <a:endParaRPr lang="es-ES" sz="2200" dirty="0">
              <a:solidFill>
                <a:schemeClr val="accent2"/>
              </a:solidFill>
            </a:endParaRPr>
          </a:p>
          <a:p>
            <a:pPr lvl="1"/>
            <a:r>
              <a:rPr lang="es-ES" sz="1800" dirty="0" err="1"/>
              <a:t>Current</a:t>
            </a:r>
            <a:r>
              <a:rPr lang="es-ES" sz="1800" dirty="0"/>
              <a:t> </a:t>
            </a:r>
            <a:r>
              <a:rPr lang="es-ES" sz="1800" dirty="0" err="1"/>
              <a:t>implementation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as </a:t>
            </a:r>
            <a:r>
              <a:rPr lang="es-ES" sz="1800" dirty="0" err="1"/>
              <a:t>known</a:t>
            </a:r>
            <a:r>
              <a:rPr lang="es-ES" sz="1800" dirty="0"/>
              <a:t> at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beginning</a:t>
            </a:r>
            <a:r>
              <a:rPr lang="es-ES" sz="1800" dirty="0"/>
              <a:t> of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pandemics</a:t>
            </a:r>
            <a:r>
              <a:rPr lang="es-ES" sz="1800" dirty="0"/>
              <a:t>, </a:t>
            </a:r>
            <a:r>
              <a:rPr lang="es-ES" sz="1800" dirty="0" err="1"/>
              <a:t>needs</a:t>
            </a:r>
            <a:r>
              <a:rPr lang="es-ES" sz="1800" dirty="0"/>
              <a:t> to be </a:t>
            </a:r>
            <a:r>
              <a:rPr lang="es-ES" sz="1800" dirty="0" err="1"/>
              <a:t>reviewed</a:t>
            </a:r>
            <a:r>
              <a:rPr lang="es-ES" sz="1800" dirty="0"/>
              <a:t> </a:t>
            </a:r>
            <a:r>
              <a:rPr lang="es-ES" sz="1800" dirty="0" err="1"/>
              <a:t>for</a:t>
            </a:r>
            <a:r>
              <a:rPr lang="es-ES" sz="1800" dirty="0"/>
              <a:t> Ola2</a:t>
            </a:r>
          </a:p>
          <a:p>
            <a:pPr marL="0" indent="0">
              <a:buNone/>
            </a:pPr>
            <a:r>
              <a:rPr lang="es-ES" sz="2200" dirty="0">
                <a:solidFill>
                  <a:schemeClr val="accent2"/>
                </a:solidFill>
              </a:rPr>
              <a:t>	</a:t>
            </a:r>
            <a:endParaRPr lang="es-ES" sz="1800" dirty="0"/>
          </a:p>
          <a:p>
            <a:pPr marL="0" indent="0">
              <a:buNone/>
            </a:pPr>
            <a:r>
              <a:rPr lang="es-ES" sz="2200" dirty="0">
                <a:solidFill>
                  <a:schemeClr val="accent2"/>
                </a:solidFill>
              </a:rPr>
              <a:t>	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43642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1D58E-51BE-574C-97E2-FB6944C1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/>
          <a:lstStyle/>
          <a:p>
            <a:r>
              <a:rPr lang="en-GB" dirty="0" err="1"/>
              <a:t>Residencias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9560D4-D9F4-5944-B19D-13DE3CCEE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0" y="1121664"/>
            <a:ext cx="5232400" cy="3746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A46A6A-B43B-4848-B4F6-47B390FFF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5274" y="1121664"/>
            <a:ext cx="5245100" cy="3606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4AA598-8844-8F48-BEAB-0EF9B4CE8208}"/>
              </a:ext>
            </a:extLst>
          </p:cNvPr>
          <p:cNvSpPr txBox="1"/>
          <p:nvPr/>
        </p:nvSpPr>
        <p:spPr>
          <a:xfrm>
            <a:off x="426720" y="5024538"/>
            <a:ext cx="484022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 err="1"/>
              <a:t>All</a:t>
            </a:r>
            <a:r>
              <a:rPr lang="es-ES" sz="1600" dirty="0"/>
              <a:t> </a:t>
            </a:r>
            <a:r>
              <a:rPr lang="es-ES" sz="1600" dirty="0" err="1"/>
              <a:t>people</a:t>
            </a:r>
            <a:r>
              <a:rPr lang="es-ES" sz="1600" dirty="0"/>
              <a:t> = 5527233 </a:t>
            </a:r>
            <a:r>
              <a:rPr lang="es-ES" sz="1600" dirty="0" err="1"/>
              <a:t>People</a:t>
            </a:r>
            <a:r>
              <a:rPr lang="es-ES" sz="1600" dirty="0"/>
              <a:t> </a:t>
            </a:r>
            <a:r>
              <a:rPr lang="es-ES" sz="1600" dirty="0" err="1"/>
              <a:t>with</a:t>
            </a:r>
            <a:r>
              <a:rPr lang="es-ES" sz="1600" dirty="0"/>
              <a:t> &gt;= 65 </a:t>
            </a:r>
            <a:r>
              <a:rPr lang="es-ES" sz="1600" dirty="0" err="1"/>
              <a:t>years</a:t>
            </a:r>
            <a:r>
              <a:rPr lang="es-ES" sz="1600" dirty="0"/>
              <a:t> = 961372 </a:t>
            </a:r>
          </a:p>
          <a:p>
            <a:r>
              <a:rPr lang="es-ES" sz="1600" dirty="0" err="1"/>
              <a:t>People</a:t>
            </a:r>
            <a:r>
              <a:rPr lang="es-ES" sz="1600" dirty="0"/>
              <a:t> </a:t>
            </a:r>
            <a:r>
              <a:rPr lang="es-ES" sz="1600" dirty="0" err="1"/>
              <a:t>with</a:t>
            </a:r>
            <a:r>
              <a:rPr lang="es-ES" sz="1600" dirty="0"/>
              <a:t> &gt;= 16 &amp; &lt;65 </a:t>
            </a:r>
            <a:r>
              <a:rPr lang="es-ES" sz="1600" dirty="0" err="1"/>
              <a:t>years</a:t>
            </a:r>
            <a:r>
              <a:rPr lang="es-ES" sz="1600" dirty="0"/>
              <a:t> = 3656081 </a:t>
            </a:r>
          </a:p>
          <a:p>
            <a:r>
              <a:rPr lang="es-ES" sz="1600" dirty="0" err="1"/>
              <a:t>People</a:t>
            </a:r>
            <a:r>
              <a:rPr lang="es-ES" sz="1600" dirty="0"/>
              <a:t> </a:t>
            </a:r>
            <a:r>
              <a:rPr lang="es-ES" sz="1600" dirty="0" err="1"/>
              <a:t>with</a:t>
            </a:r>
            <a:r>
              <a:rPr lang="es-ES" sz="1600" dirty="0"/>
              <a:t> &lt; 16 </a:t>
            </a:r>
            <a:r>
              <a:rPr lang="es-ES" sz="1600" dirty="0" err="1"/>
              <a:t>years</a:t>
            </a:r>
            <a:r>
              <a:rPr lang="es-ES" sz="1600" dirty="0"/>
              <a:t> = 909780 </a:t>
            </a:r>
          </a:p>
          <a:p>
            <a:r>
              <a:rPr lang="es-ES" sz="1600" dirty="0" err="1"/>
              <a:t>People</a:t>
            </a:r>
            <a:r>
              <a:rPr lang="es-ES" sz="1600" dirty="0"/>
              <a:t> in </a:t>
            </a:r>
            <a:r>
              <a:rPr lang="es-ES" sz="1600" dirty="0" err="1"/>
              <a:t>residences</a:t>
            </a:r>
            <a:r>
              <a:rPr lang="es-ES" sz="1600" dirty="0"/>
              <a:t> = 39373</a:t>
            </a:r>
            <a:endParaRPr lang="en-GB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D33CB2-854D-1144-92D7-B7C4111367D8}"/>
              </a:ext>
            </a:extLst>
          </p:cNvPr>
          <p:cNvSpPr/>
          <p:nvPr/>
        </p:nvSpPr>
        <p:spPr>
          <a:xfrm>
            <a:off x="6423914" y="5009767"/>
            <a:ext cx="455269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dirty="0"/>
              <a:t>Sum </a:t>
            </a:r>
            <a:r>
              <a:rPr lang="es-ES" dirty="0" err="1"/>
              <a:t>newly</a:t>
            </a:r>
            <a:r>
              <a:rPr lang="es-ES" dirty="0"/>
              <a:t> </a:t>
            </a:r>
            <a:r>
              <a:rPr lang="es-ES" dirty="0" err="1"/>
              <a:t>infectious</a:t>
            </a:r>
            <a:r>
              <a:rPr lang="es-ES" dirty="0"/>
              <a:t> = 4976687.0	(90%) </a:t>
            </a:r>
          </a:p>
          <a:p>
            <a:r>
              <a:rPr lang="es-ES" dirty="0"/>
              <a:t>Sum </a:t>
            </a:r>
            <a:r>
              <a:rPr lang="es-ES" dirty="0" err="1"/>
              <a:t>newly</a:t>
            </a:r>
            <a:r>
              <a:rPr lang="es-ES" dirty="0"/>
              <a:t> </a:t>
            </a:r>
            <a:r>
              <a:rPr lang="es-ES" dirty="0" err="1"/>
              <a:t>diagnosed</a:t>
            </a:r>
            <a:r>
              <a:rPr lang="es-ES" dirty="0"/>
              <a:t> = 1081463.0	(20%)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344718-ABF8-EC48-961D-720576DA7906}"/>
              </a:ext>
            </a:extLst>
          </p:cNvPr>
          <p:cNvSpPr txBox="1"/>
          <p:nvPr/>
        </p:nvSpPr>
        <p:spPr>
          <a:xfrm>
            <a:off x="6423914" y="5937401"/>
            <a:ext cx="45526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People in residency get infected much faster than the “old” segment of population</a:t>
            </a:r>
          </a:p>
        </p:txBody>
      </p:sp>
    </p:spTree>
    <p:extLst>
      <p:ext uri="{BB962C8B-B14F-4D97-AF65-F5344CB8AC3E}">
        <p14:creationId xmlns:p14="http://schemas.microsoft.com/office/powerpoint/2010/main" val="100980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1D58E-51BE-574C-97E2-FB6944C18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6539"/>
          </a:xfrm>
        </p:spPr>
        <p:txBody>
          <a:bodyPr/>
          <a:lstStyle/>
          <a:p>
            <a:r>
              <a:rPr lang="en-GB" dirty="0" err="1"/>
              <a:t>Residencias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0312B9-9086-2546-A906-C11E6ABD8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56" y="1156462"/>
            <a:ext cx="3745992" cy="261757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CA248D-C203-CD42-93A7-A50C8B080F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221" y="3774032"/>
            <a:ext cx="3713099" cy="262046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1ED19CF-87D7-E846-A19D-7B14BDBD83A1}"/>
              </a:ext>
            </a:extLst>
          </p:cNvPr>
          <p:cNvCxnSpPr/>
          <p:nvPr/>
        </p:nvCxnSpPr>
        <p:spPr>
          <a:xfrm>
            <a:off x="2267712" y="1389888"/>
            <a:ext cx="0" cy="2109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5F2763D-F0D7-344F-B67C-BEFF78058E61}"/>
              </a:ext>
            </a:extLst>
          </p:cNvPr>
          <p:cNvCxnSpPr/>
          <p:nvPr/>
        </p:nvCxnSpPr>
        <p:spPr>
          <a:xfrm>
            <a:off x="1810512" y="3883152"/>
            <a:ext cx="0" cy="2109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7F80582-6857-3E47-8455-DCA9C53DE177}"/>
              </a:ext>
            </a:extLst>
          </p:cNvPr>
          <p:cNvSpPr txBox="1"/>
          <p:nvPr/>
        </p:nvSpPr>
        <p:spPr>
          <a:xfrm>
            <a:off x="4420235" y="4014522"/>
            <a:ext cx="220675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People in residence gets to the maximum level of infection more than 2 weeks before “old” people in normal homes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457356-946D-B24F-93A4-BEC71ACE3D78}"/>
              </a:ext>
            </a:extLst>
          </p:cNvPr>
          <p:cNvSpPr txBox="1"/>
          <p:nvPr/>
        </p:nvSpPr>
        <p:spPr>
          <a:xfrm>
            <a:off x="5407787" y="568801"/>
            <a:ext cx="5280564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 order to keep statistics of infected and diagnosed, here we show the number of people newly infected every 8 hours, as well as the ones diagnosed.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 that case fluctuations from ”tic-to-tic” can be seen, following the fluctuations of the different contributions to lambda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Currently in the code people get diagnosed 6 days after becoming infected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005B986-7B50-8149-BC70-77B7CB35FB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741" y="3307891"/>
            <a:ext cx="4521229" cy="308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46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553</Words>
  <Application>Microsoft Macintosh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COVID-19 meeting 1/2/2021</vt:lpstr>
      <vt:lpstr>Ongoing code work</vt:lpstr>
      <vt:lpstr>Which information to write to file?</vt:lpstr>
      <vt:lpstr>“Analysis” projects</vt:lpstr>
      <vt:lpstr>Residencias</vt:lpstr>
      <vt:lpstr>Residencias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meeting 1/2/2021</dc:title>
  <dc:creator>Martine Bosman</dc:creator>
  <cp:lastModifiedBy>Martine Bosman</cp:lastModifiedBy>
  <cp:revision>11</cp:revision>
  <dcterms:created xsi:type="dcterms:W3CDTF">2021-02-01T13:33:13Z</dcterms:created>
  <dcterms:modified xsi:type="dcterms:W3CDTF">2021-02-02T15:04:10Z</dcterms:modified>
</cp:coreProperties>
</file>