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02"/>
    <p:restoredTop sz="94633"/>
  </p:normalViewPr>
  <p:slideViewPr>
    <p:cSldViewPr snapToGrid="0" snapToObjects="1">
      <p:cViewPr varScale="1">
        <p:scale>
          <a:sx n="96" d="100"/>
          <a:sy n="96" d="100"/>
        </p:scale>
        <p:origin x="106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0FC50-C0A5-9648-A09D-A95E66F3BE0E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45FF5-069D-1740-8BB1-1786A1AC46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446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B5645-DBC9-D243-9179-8076D519A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B52BF-C964-764D-A745-2306A7985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72CD9-906E-8A41-922C-205715C3B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05/02/2021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17AC4-A978-2743-BD53-1FFE61BAE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32507-A172-294B-9FCB-6AFE3008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35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D1DAE-59AA-8A45-A762-8E05DFF88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1DF252-3F5C-7343-BEAD-13A917759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A0F35-6966-CE49-AF07-BD72F0D22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05/02/2021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BE70E-D6FE-4E4E-90F3-60E3A1E55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B8BA2-349D-E34E-B4CC-443D56B56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05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494C20-8E4B-934B-B89B-18E182F256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E498B-465F-9E49-BC75-0FA16295EE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8C417-23BE-6942-87F5-53662700B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05/02/2021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28737-80FE-1D4C-A06C-E8224F6B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F4F84-A53E-7B44-9940-A00A59572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79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A9707-5180-2D4E-B74C-488B65F5F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22F14-B28A-4B42-BED6-0C09A4F4B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FE4DF-69A6-964C-98A0-1158F46BA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05/02/2021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F4CCD-AFFF-2445-A8E7-A591D8563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5640B-1429-AD44-B143-7A89FCBAA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76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8533D-2ED8-3E42-8A69-940738642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91CFA-16D8-7B43-B7AF-708F8A4EE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8C4E6-6982-E643-A686-6D6CE52D6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05/02/2021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050C2-4F17-F145-AEF8-C659CCAB8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9855C-5871-5D4D-BF29-8FD38E118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489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C38F3-4FBA-CC49-8FDE-EA593905D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C3616-CA37-884F-ABF6-BEA925C7E1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D80C06-8037-B24A-95FE-B83A5435F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B3CBA6-F3B0-1745-9577-72EFB38F9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05/02/2021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C3B9D-C6F9-CD4F-8E59-5C45A4520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A207C4-E239-8B48-BD24-0742D8293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530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B7EFD-9DF0-D742-9D0D-19D25A7F9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423A12-48AB-2742-AA68-4C5DB0EF4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1ED56-6278-3F4F-BCFF-1E11AA77D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783B98-D510-5D45-8956-8AE2A7260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EBD16C-DC99-9945-91D6-EA9498FA1C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6DD890-1047-9B41-80D6-3E6D9D01D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05/02/2021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A0DA41-DEDD-F848-949F-BF1AEEF3C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D514AE-63FE-F749-8E93-693B03899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333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FBB17-8F40-6741-BDC5-C5B8035CB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3FAAD-9E81-5C4C-82DC-7FF52426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05/02/2021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C5738A-AC0E-1E44-B269-365150595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AC535D-2589-134A-8D75-57BF8313C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68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E62BE1-BC17-F440-A17C-724323C6E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05/02/2021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2BB46B-B025-494A-81AF-9407D3431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E2F410-5160-9045-A30A-9520B34DD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01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370BA-6632-0A48-A9D0-85F77D78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EC200-CD1D-6842-9491-09E2EF2AF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8F46FC-1F93-0647-B3D2-8BC911C9E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04F555-B4D8-D94A-BCD4-56EC73263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05/02/2021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D7D9E-05EF-2240-BD46-987132EEE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63717-B1FE-2247-919B-4FC5C1E8E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73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C3787-0A1D-CD46-9114-3A97A1599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5AB46F-1DCF-5E44-9D44-00EBB71AFD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DDFBB4-B215-8642-8780-50298DDA0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9AD29-F1C9-664E-8E8B-BDB893CEA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05/02/2021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B5D92-B1C7-154F-9929-942AAC1F0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D0AA7-6AE6-024C-8FA1-1340E0053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06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BE1616-4E3F-B642-B7D4-650A53270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52906-9346-F145-9F2F-3DE804D09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ABD34-2C1B-0F45-9D32-C69E6AD932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/>
              <a:t>05/02/2021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D6CF4-E035-9D47-BC35-9825125AFB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6EEB2-94FA-1441-A8EE-451BFDE00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17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9alFSi790b84VXRvXCzBTcXV07h_MFcL" TargetMode="External"/><Relationship Id="rId2" Type="http://schemas.openxmlformats.org/officeDocument/2006/relationships/hyperlink" Target="https://github.com/covidifae/basicprojec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0EA43-A1F0-954C-B921-0C32FD37FC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Analysis code</a:t>
            </a:r>
            <a:br>
              <a:rPr lang="en-GB" dirty="0"/>
            </a:br>
            <a:r>
              <a:rPr lang="en-GB" sz="4800" dirty="0"/>
              <a:t>5/2/2021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263004-6907-8F4C-983D-F77905A492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Martine Bosman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9EE4A-5311-3343-9413-35045AEBD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05/02/2021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8329C3-C893-1347-9B2E-26E18B53F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73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8B73D-04E3-FD44-AD5A-D4CFC0B7A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091"/>
            <a:ext cx="10515600" cy="761310"/>
          </a:xfrm>
        </p:spPr>
        <p:txBody>
          <a:bodyPr>
            <a:normAutofit/>
          </a:bodyPr>
          <a:lstStyle/>
          <a:p>
            <a:r>
              <a:rPr lang="en-GB" sz="3600" dirty="0"/>
              <a:t>Software and files to analyse the results of simulation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06634-103C-2A44-8AAF-52D0AD841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6434"/>
            <a:ext cx="10515600" cy="53008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2400" dirty="0" err="1">
                <a:solidFill>
                  <a:schemeClr val="accent2"/>
                </a:solidFill>
              </a:rPr>
              <a:t>The</a:t>
            </a:r>
            <a:r>
              <a:rPr lang="es-ES" sz="2400" dirty="0">
                <a:solidFill>
                  <a:schemeClr val="accent2"/>
                </a:solidFill>
              </a:rPr>
              <a:t> </a:t>
            </a:r>
            <a:r>
              <a:rPr lang="es-ES" sz="2400" dirty="0" err="1">
                <a:solidFill>
                  <a:schemeClr val="accent2"/>
                </a:solidFill>
              </a:rPr>
              <a:t>analysis</a:t>
            </a:r>
            <a:r>
              <a:rPr lang="es-ES" sz="2400" dirty="0">
                <a:solidFill>
                  <a:schemeClr val="accent2"/>
                </a:solidFill>
              </a:rPr>
              <a:t> </a:t>
            </a:r>
            <a:r>
              <a:rPr lang="es-ES" sz="2400" dirty="0" err="1">
                <a:solidFill>
                  <a:schemeClr val="accent2"/>
                </a:solidFill>
              </a:rPr>
              <a:t>code</a:t>
            </a:r>
            <a:r>
              <a:rPr lang="es-ES" sz="2400" dirty="0">
                <a:solidFill>
                  <a:schemeClr val="accent2"/>
                </a:solidFill>
              </a:rPr>
              <a:t> </a:t>
            </a:r>
            <a:r>
              <a:rPr lang="es-ES" sz="2400" dirty="0" err="1">
                <a:solidFill>
                  <a:schemeClr val="accent2"/>
                </a:solidFill>
              </a:rPr>
              <a:t>reads</a:t>
            </a:r>
            <a:r>
              <a:rPr lang="es-ES" sz="2400" dirty="0">
                <a:solidFill>
                  <a:schemeClr val="accent2"/>
                </a:solidFill>
              </a:rPr>
              <a:t> files and </a:t>
            </a:r>
            <a:r>
              <a:rPr lang="es-ES" sz="2400" dirty="0" err="1">
                <a:solidFill>
                  <a:schemeClr val="accent2"/>
                </a:solidFill>
              </a:rPr>
              <a:t>fill</a:t>
            </a:r>
            <a:r>
              <a:rPr lang="es-ES" sz="2400" dirty="0">
                <a:solidFill>
                  <a:schemeClr val="accent2"/>
                </a:solidFill>
              </a:rPr>
              <a:t> data </a:t>
            </a:r>
            <a:r>
              <a:rPr lang="es-ES" sz="2400" dirty="0" err="1">
                <a:solidFill>
                  <a:schemeClr val="accent2"/>
                </a:solidFill>
              </a:rPr>
              <a:t>structure</a:t>
            </a:r>
            <a:r>
              <a:rPr lang="es-ES" sz="2400" dirty="0">
                <a:solidFill>
                  <a:schemeClr val="accent2"/>
                </a:solidFill>
              </a:rPr>
              <a:t> </a:t>
            </a:r>
            <a:r>
              <a:rPr lang="es-ES" sz="2400" dirty="0" err="1">
                <a:solidFill>
                  <a:schemeClr val="accent2"/>
                </a:solidFill>
              </a:rPr>
              <a:t>with</a:t>
            </a:r>
            <a:r>
              <a:rPr lang="es-ES" sz="2400" dirty="0">
                <a:solidFill>
                  <a:schemeClr val="accent2"/>
                </a:solidFill>
              </a:rPr>
              <a:t> </a:t>
            </a:r>
            <a:r>
              <a:rPr lang="es-ES" sz="2400" dirty="0" err="1">
                <a:solidFill>
                  <a:schemeClr val="accent2"/>
                </a:solidFill>
              </a:rPr>
              <a:t>the</a:t>
            </a:r>
            <a:r>
              <a:rPr lang="es-ES" sz="2400" dirty="0">
                <a:solidFill>
                  <a:schemeClr val="accent2"/>
                </a:solidFill>
              </a:rPr>
              <a:t> </a:t>
            </a:r>
            <a:r>
              <a:rPr lang="es-ES" sz="2400" dirty="0" err="1">
                <a:solidFill>
                  <a:schemeClr val="accent2"/>
                </a:solidFill>
              </a:rPr>
              <a:t>description</a:t>
            </a:r>
            <a:r>
              <a:rPr lang="es-ES" sz="2400" dirty="0">
                <a:solidFill>
                  <a:schemeClr val="accent2"/>
                </a:solidFill>
              </a:rPr>
              <a:t> of </a:t>
            </a:r>
            <a:r>
              <a:rPr lang="es-ES" sz="2400" dirty="0" err="1">
                <a:solidFill>
                  <a:schemeClr val="accent2"/>
                </a:solidFill>
              </a:rPr>
              <a:t>the</a:t>
            </a:r>
            <a:r>
              <a:rPr lang="es-ES" sz="2400" dirty="0">
                <a:solidFill>
                  <a:schemeClr val="accent2"/>
                </a:solidFill>
              </a:rPr>
              <a:t> full </a:t>
            </a:r>
            <a:r>
              <a:rPr lang="es-ES" sz="2400" dirty="0" err="1">
                <a:solidFill>
                  <a:schemeClr val="accent2"/>
                </a:solidFill>
              </a:rPr>
              <a:t>population</a:t>
            </a:r>
            <a:r>
              <a:rPr lang="es-ES" sz="2400" dirty="0">
                <a:solidFill>
                  <a:schemeClr val="accent2"/>
                </a:solidFill>
              </a:rPr>
              <a:t> and </a:t>
            </a:r>
            <a:r>
              <a:rPr lang="es-ES" sz="2400" dirty="0" err="1">
                <a:solidFill>
                  <a:schemeClr val="accent2"/>
                </a:solidFill>
              </a:rPr>
              <a:t>the</a:t>
            </a:r>
            <a:r>
              <a:rPr lang="es-ES" sz="2400" dirty="0">
                <a:solidFill>
                  <a:schemeClr val="accent2"/>
                </a:solidFill>
              </a:rPr>
              <a:t> </a:t>
            </a:r>
            <a:r>
              <a:rPr lang="es-ES" sz="2400" dirty="0" err="1">
                <a:solidFill>
                  <a:schemeClr val="accent2"/>
                </a:solidFill>
              </a:rPr>
              <a:t>result</a:t>
            </a:r>
            <a:r>
              <a:rPr lang="es-ES" sz="2400" dirty="0">
                <a:solidFill>
                  <a:schemeClr val="accent2"/>
                </a:solidFill>
              </a:rPr>
              <a:t> of </a:t>
            </a:r>
            <a:r>
              <a:rPr lang="es-ES" sz="2400" dirty="0" err="1">
                <a:solidFill>
                  <a:schemeClr val="accent2"/>
                </a:solidFill>
              </a:rPr>
              <a:t>the</a:t>
            </a:r>
            <a:r>
              <a:rPr lang="es-ES" sz="2400" dirty="0">
                <a:solidFill>
                  <a:schemeClr val="accent2"/>
                </a:solidFill>
              </a:rPr>
              <a:t> </a:t>
            </a:r>
            <a:r>
              <a:rPr lang="es-ES" sz="2400" dirty="0" err="1">
                <a:solidFill>
                  <a:schemeClr val="accent2"/>
                </a:solidFill>
              </a:rPr>
              <a:t>propagation</a:t>
            </a:r>
            <a:r>
              <a:rPr lang="es-ES" sz="2400" dirty="0">
                <a:solidFill>
                  <a:schemeClr val="accent2"/>
                </a:solidFill>
              </a:rPr>
              <a:t> of </a:t>
            </a:r>
            <a:r>
              <a:rPr lang="es-ES" sz="2400" dirty="0" err="1">
                <a:solidFill>
                  <a:schemeClr val="accent2"/>
                </a:solidFill>
              </a:rPr>
              <a:t>Covid</a:t>
            </a:r>
            <a:r>
              <a:rPr lang="es-ES" sz="2400" dirty="0">
                <a:solidFill>
                  <a:schemeClr val="accent2"/>
                </a:solidFill>
              </a:rPr>
              <a:t>. </a:t>
            </a:r>
            <a:r>
              <a:rPr lang="es-ES" sz="2400" dirty="0" err="1">
                <a:solidFill>
                  <a:schemeClr val="accent2"/>
                </a:solidFill>
              </a:rPr>
              <a:t>The</a:t>
            </a:r>
            <a:r>
              <a:rPr lang="es-ES" sz="2400" dirty="0">
                <a:solidFill>
                  <a:schemeClr val="accent2"/>
                </a:solidFill>
              </a:rPr>
              <a:t> </a:t>
            </a:r>
            <a:r>
              <a:rPr lang="es-ES" sz="2400" dirty="0" err="1">
                <a:solidFill>
                  <a:schemeClr val="accent2"/>
                </a:solidFill>
              </a:rPr>
              <a:t>results</a:t>
            </a:r>
            <a:r>
              <a:rPr lang="es-ES" sz="2400" dirty="0">
                <a:solidFill>
                  <a:schemeClr val="accent2"/>
                </a:solidFill>
              </a:rPr>
              <a:t> can be </a:t>
            </a:r>
            <a:r>
              <a:rPr lang="es-ES" sz="2400" dirty="0" err="1">
                <a:solidFill>
                  <a:schemeClr val="accent2"/>
                </a:solidFill>
              </a:rPr>
              <a:t>easily</a:t>
            </a:r>
            <a:r>
              <a:rPr lang="es-ES" sz="2400" dirty="0">
                <a:solidFill>
                  <a:schemeClr val="accent2"/>
                </a:solidFill>
              </a:rPr>
              <a:t> </a:t>
            </a:r>
            <a:r>
              <a:rPr lang="es-ES" sz="2400" dirty="0" err="1">
                <a:solidFill>
                  <a:schemeClr val="accent2"/>
                </a:solidFill>
              </a:rPr>
              <a:t>correlated</a:t>
            </a:r>
            <a:r>
              <a:rPr lang="es-ES" sz="2400" dirty="0">
                <a:solidFill>
                  <a:schemeClr val="accent2"/>
                </a:solidFill>
              </a:rPr>
              <a:t> to </a:t>
            </a:r>
            <a:r>
              <a:rPr lang="es-ES" sz="2400" dirty="0" err="1">
                <a:solidFill>
                  <a:schemeClr val="accent2"/>
                </a:solidFill>
              </a:rPr>
              <a:t>the</a:t>
            </a:r>
            <a:r>
              <a:rPr lang="es-ES" sz="2400" dirty="0">
                <a:solidFill>
                  <a:schemeClr val="accent2"/>
                </a:solidFill>
              </a:rPr>
              <a:t> </a:t>
            </a:r>
            <a:r>
              <a:rPr lang="es-ES" sz="2400" dirty="0" err="1">
                <a:solidFill>
                  <a:schemeClr val="accent2"/>
                </a:solidFill>
              </a:rPr>
              <a:t>characteristics</a:t>
            </a:r>
            <a:r>
              <a:rPr lang="es-ES" sz="2400" dirty="0">
                <a:solidFill>
                  <a:schemeClr val="accent2"/>
                </a:solidFill>
              </a:rPr>
              <a:t> of </a:t>
            </a:r>
            <a:r>
              <a:rPr lang="es-ES" sz="2400" dirty="0" err="1">
                <a:solidFill>
                  <a:schemeClr val="accent2"/>
                </a:solidFill>
              </a:rPr>
              <a:t>every</a:t>
            </a:r>
            <a:r>
              <a:rPr lang="es-ES" sz="2400" dirty="0">
                <a:solidFill>
                  <a:schemeClr val="accent2"/>
                </a:solidFill>
              </a:rPr>
              <a:t> individual</a:t>
            </a:r>
          </a:p>
          <a:p>
            <a:pPr marL="0" indent="0">
              <a:buNone/>
            </a:pPr>
            <a:endParaRPr lang="es-ES" sz="2400" dirty="0">
              <a:solidFill>
                <a:schemeClr val="accent1"/>
              </a:solidFill>
            </a:endParaRPr>
          </a:p>
          <a:p>
            <a:r>
              <a:rPr lang="es-ES" sz="2400" dirty="0">
                <a:solidFill>
                  <a:schemeClr val="accent1"/>
                </a:solidFill>
              </a:rPr>
              <a:t>Python </a:t>
            </a:r>
            <a:r>
              <a:rPr lang="es-ES" sz="2400" dirty="0" err="1">
                <a:solidFill>
                  <a:schemeClr val="accent1"/>
                </a:solidFill>
              </a:rPr>
              <a:t>code</a:t>
            </a:r>
            <a:r>
              <a:rPr lang="es-ES" sz="2400" dirty="0">
                <a:solidFill>
                  <a:schemeClr val="accent1"/>
                </a:solidFill>
              </a:rPr>
              <a:t> to </a:t>
            </a:r>
            <a:r>
              <a:rPr lang="es-ES" sz="2400" dirty="0" err="1">
                <a:solidFill>
                  <a:schemeClr val="accent1"/>
                </a:solidFill>
              </a:rPr>
              <a:t>read</a:t>
            </a:r>
            <a:r>
              <a:rPr lang="es-ES" sz="2400" dirty="0">
                <a:solidFill>
                  <a:schemeClr val="accent1"/>
                </a:solidFill>
              </a:rPr>
              <a:t> files and </a:t>
            </a:r>
            <a:r>
              <a:rPr lang="es-ES" sz="2400" dirty="0" err="1">
                <a:solidFill>
                  <a:schemeClr val="accent1"/>
                </a:solidFill>
              </a:rPr>
              <a:t>plot</a:t>
            </a:r>
            <a:r>
              <a:rPr lang="es-ES" sz="2400" dirty="0">
                <a:solidFill>
                  <a:schemeClr val="accent1"/>
                </a:solidFill>
              </a:rPr>
              <a:t>:</a:t>
            </a:r>
          </a:p>
          <a:p>
            <a:pPr lvl="1"/>
            <a:r>
              <a:rPr lang="es-ES" sz="2000" dirty="0" err="1">
                <a:solidFill>
                  <a:schemeClr val="accent2"/>
                </a:solidFill>
              </a:rPr>
              <a:t>SimulationAnalysisFramework.ipynb</a:t>
            </a:r>
            <a:r>
              <a:rPr lang="es-ES" sz="2000" dirty="0">
                <a:solidFill>
                  <a:schemeClr val="accent2"/>
                </a:solidFill>
              </a:rPr>
              <a:t>   </a:t>
            </a:r>
          </a:p>
          <a:p>
            <a:pPr lvl="1"/>
            <a:r>
              <a:rPr lang="es-ES" sz="1800" dirty="0" err="1"/>
              <a:t>Available</a:t>
            </a:r>
            <a:r>
              <a:rPr lang="es-ES" sz="1800" dirty="0"/>
              <a:t> in </a:t>
            </a:r>
            <a:r>
              <a:rPr lang="es-ES" sz="1800" dirty="0" err="1"/>
              <a:t>github</a:t>
            </a:r>
            <a:r>
              <a:rPr lang="es-ES" sz="1800" dirty="0"/>
              <a:t> </a:t>
            </a:r>
            <a:r>
              <a:rPr lang="es-ES" sz="1800" dirty="0">
                <a:hlinkClick r:id="rId2"/>
              </a:rPr>
              <a:t>https://github.com/covidifae/basicproject</a:t>
            </a:r>
            <a:endParaRPr lang="es-ES" sz="1800" dirty="0"/>
          </a:p>
          <a:p>
            <a:pPr lvl="1"/>
            <a:endParaRPr lang="es-ES" sz="1600" dirty="0"/>
          </a:p>
          <a:p>
            <a:r>
              <a:rPr lang="es-ES" sz="2400" dirty="0">
                <a:solidFill>
                  <a:schemeClr val="accent1"/>
                </a:solidFill>
              </a:rPr>
              <a:t>Excel file </a:t>
            </a:r>
            <a:r>
              <a:rPr lang="es-ES" sz="2400" dirty="0" err="1">
                <a:solidFill>
                  <a:schemeClr val="accent1"/>
                </a:solidFill>
              </a:rPr>
              <a:t>with</a:t>
            </a:r>
            <a:r>
              <a:rPr lang="es-ES" sz="2400" dirty="0">
                <a:solidFill>
                  <a:schemeClr val="accent1"/>
                </a:solidFill>
              </a:rPr>
              <a:t> output of </a:t>
            </a:r>
            <a:r>
              <a:rPr lang="es-ES" sz="2400" dirty="0" err="1">
                <a:solidFill>
                  <a:schemeClr val="accent1"/>
                </a:solidFill>
              </a:rPr>
              <a:t>simulation</a:t>
            </a:r>
            <a:r>
              <a:rPr lang="es-ES" sz="2400" dirty="0">
                <a:solidFill>
                  <a:schemeClr val="accent1"/>
                </a:solidFill>
              </a:rPr>
              <a:t>:</a:t>
            </a:r>
          </a:p>
          <a:p>
            <a:pPr lvl="1"/>
            <a:r>
              <a:rPr lang="es-ES" sz="2000" dirty="0">
                <a:solidFill>
                  <a:schemeClr val="accent2"/>
                </a:solidFill>
              </a:rPr>
              <a:t>SummaryInfo4Feb21.csv   </a:t>
            </a:r>
          </a:p>
          <a:p>
            <a:pPr lvl="1"/>
            <a:r>
              <a:rPr lang="es-ES" sz="1800" dirty="0" err="1"/>
              <a:t>Available</a:t>
            </a:r>
            <a:r>
              <a:rPr lang="es-ES" sz="1800" dirty="0"/>
              <a:t> in </a:t>
            </a:r>
            <a:r>
              <a:rPr lang="es-ES" sz="1800" dirty="0">
                <a:hlinkClick r:id="rId3"/>
              </a:rPr>
              <a:t>https://drive.google.com/drive/folders/19alFSi790b84VXRvXCzBTcXV07h_MFcL</a:t>
            </a:r>
            <a:endParaRPr lang="es-ES" sz="1800" dirty="0"/>
          </a:p>
          <a:p>
            <a:pPr marL="457200" lvl="1" indent="0">
              <a:buNone/>
            </a:pPr>
            <a:endParaRPr lang="es-ES" sz="1600" dirty="0"/>
          </a:p>
          <a:p>
            <a:r>
              <a:rPr lang="es-ES" sz="2400" dirty="0">
                <a:solidFill>
                  <a:schemeClr val="accent1"/>
                </a:solidFill>
              </a:rPr>
              <a:t>Excel file </a:t>
            </a:r>
            <a:r>
              <a:rPr lang="es-ES" sz="2400" dirty="0" err="1">
                <a:solidFill>
                  <a:schemeClr val="accent1"/>
                </a:solidFill>
              </a:rPr>
              <a:t>with</a:t>
            </a:r>
            <a:r>
              <a:rPr lang="es-ES" sz="2400" dirty="0">
                <a:solidFill>
                  <a:schemeClr val="accent1"/>
                </a:solidFill>
              </a:rPr>
              <a:t> </a:t>
            </a:r>
            <a:r>
              <a:rPr lang="es-ES" sz="2400" dirty="0" err="1">
                <a:solidFill>
                  <a:schemeClr val="accent1"/>
                </a:solidFill>
              </a:rPr>
              <a:t>description</a:t>
            </a:r>
            <a:r>
              <a:rPr lang="es-ES" sz="2400" dirty="0">
                <a:solidFill>
                  <a:schemeClr val="accent1"/>
                </a:solidFill>
              </a:rPr>
              <a:t> of </a:t>
            </a:r>
            <a:r>
              <a:rPr lang="es-ES" sz="2400" dirty="0" err="1">
                <a:solidFill>
                  <a:schemeClr val="accent1"/>
                </a:solidFill>
              </a:rPr>
              <a:t>population</a:t>
            </a:r>
            <a:r>
              <a:rPr lang="es-ES" sz="2400" dirty="0">
                <a:solidFill>
                  <a:schemeClr val="accent1"/>
                </a:solidFill>
              </a:rPr>
              <a:t>:</a:t>
            </a:r>
          </a:p>
          <a:p>
            <a:pPr lvl="1"/>
            <a:r>
              <a:rPr lang="es-ES" sz="2000" dirty="0" err="1">
                <a:solidFill>
                  <a:schemeClr val="accent2"/>
                </a:solidFill>
              </a:rPr>
              <a:t>NewWorld.csv</a:t>
            </a:r>
            <a:r>
              <a:rPr lang="es-ES" sz="2000" dirty="0">
                <a:solidFill>
                  <a:schemeClr val="accent2"/>
                </a:solidFill>
              </a:rPr>
              <a:t>   </a:t>
            </a:r>
          </a:p>
          <a:p>
            <a:pPr lvl="1"/>
            <a:r>
              <a:rPr lang="es-ES" sz="1800" dirty="0" err="1"/>
              <a:t>Available</a:t>
            </a:r>
            <a:r>
              <a:rPr lang="es-ES" sz="1800" dirty="0"/>
              <a:t> in </a:t>
            </a:r>
            <a:r>
              <a:rPr lang="es-ES" sz="1800" dirty="0">
                <a:hlinkClick r:id="rId3"/>
              </a:rPr>
              <a:t>https://drive.google.com/drive/folders/19alFSi790b84VXRvXCzBTcXV07h_MFcL</a:t>
            </a:r>
            <a:endParaRPr lang="en-GB" sz="18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1BE13-E43D-6347-9762-CC639CB1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05/02/2021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5C0967-B78A-CF47-884C-C3E931140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2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8B73D-04E3-FD44-AD5A-D4CFC0B7A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091"/>
            <a:ext cx="10515600" cy="761310"/>
          </a:xfrm>
        </p:spPr>
        <p:txBody>
          <a:bodyPr>
            <a:normAutofit/>
          </a:bodyPr>
          <a:lstStyle/>
          <a:p>
            <a:r>
              <a:rPr lang="en-GB" sz="3600" dirty="0"/>
              <a:t>Files and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06634-103C-2A44-8AAF-52D0AD841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6434"/>
            <a:ext cx="10515600" cy="5300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/>
              <a:t>File </a:t>
            </a:r>
            <a:r>
              <a:rPr lang="es-ES" sz="2400" dirty="0">
                <a:solidFill>
                  <a:schemeClr val="accent2"/>
                </a:solidFill>
              </a:rPr>
              <a:t>SummaryInfo4Feb21.csv</a:t>
            </a:r>
            <a:r>
              <a:rPr lang="es-ES" sz="2400" dirty="0"/>
              <a:t> </a:t>
            </a:r>
            <a:r>
              <a:rPr lang="es-ES" sz="2400" dirty="0" err="1"/>
              <a:t>containing</a:t>
            </a:r>
            <a:r>
              <a:rPr lang="es-ES" sz="2400" dirty="0"/>
              <a:t> 5527233 </a:t>
            </a:r>
            <a:r>
              <a:rPr lang="es-ES" sz="2400" dirty="0" err="1"/>
              <a:t>number</a:t>
            </a:r>
            <a:r>
              <a:rPr lang="es-ES" sz="2400" dirty="0"/>
              <a:t> of </a:t>
            </a:r>
            <a:r>
              <a:rPr lang="es-ES" sz="2400" dirty="0" err="1"/>
              <a:t>entries</a:t>
            </a:r>
            <a:r>
              <a:rPr lang="es-ES" sz="2400" dirty="0"/>
              <a:t> </a:t>
            </a:r>
            <a:r>
              <a:rPr lang="es-ES" sz="2400" dirty="0" err="1"/>
              <a:t>read</a:t>
            </a:r>
            <a:r>
              <a:rPr lang="es-ES" sz="2400" dirty="0"/>
              <a:t> </a:t>
            </a:r>
          </a:p>
          <a:p>
            <a:pPr marL="0" indent="0">
              <a:buNone/>
            </a:pPr>
            <a:r>
              <a:rPr lang="es-ES" sz="2400" dirty="0" err="1"/>
              <a:t>Shape</a:t>
            </a:r>
            <a:r>
              <a:rPr lang="es-ES" sz="2400" dirty="0"/>
              <a:t>: (5527233, 8) </a:t>
            </a:r>
          </a:p>
          <a:p>
            <a:pPr marL="0" indent="0">
              <a:buNone/>
            </a:pPr>
            <a:r>
              <a:rPr lang="es-ES" sz="2400" dirty="0" err="1"/>
              <a:t>Columns</a:t>
            </a:r>
            <a:r>
              <a:rPr lang="es-ES" sz="2400" dirty="0"/>
              <a:t>: </a:t>
            </a:r>
            <a:r>
              <a:rPr lang="es-ES" sz="2400" dirty="0" err="1"/>
              <a:t>Index</a:t>
            </a:r>
            <a:r>
              <a:rPr lang="es-ES" sz="2400" dirty="0"/>
              <a:t>(['</a:t>
            </a:r>
            <a:r>
              <a:rPr lang="es-ES" sz="2400" dirty="0" err="1"/>
              <a:t>Unnamed</a:t>
            </a:r>
            <a:r>
              <a:rPr lang="es-ES" sz="2400" dirty="0"/>
              <a:t>: 0', '</a:t>
            </a:r>
            <a:r>
              <a:rPr lang="es-ES" sz="2400" dirty="0" err="1">
                <a:solidFill>
                  <a:schemeClr val="accent1"/>
                </a:solidFill>
              </a:rPr>
              <a:t>exposed</a:t>
            </a:r>
            <a:r>
              <a:rPr lang="es-ES" sz="2400" dirty="0"/>
              <a:t>', </a:t>
            </a:r>
            <a:r>
              <a:rPr lang="es-ES" sz="2400" dirty="0">
                <a:solidFill>
                  <a:schemeClr val="accent1"/>
                </a:solidFill>
              </a:rPr>
              <a:t>'</a:t>
            </a:r>
            <a:r>
              <a:rPr lang="es-ES" sz="2400" dirty="0" err="1">
                <a:solidFill>
                  <a:schemeClr val="accent1"/>
                </a:solidFill>
              </a:rPr>
              <a:t>lambda_home</a:t>
            </a:r>
            <a:r>
              <a:rPr lang="es-ES" sz="2400" dirty="0"/>
              <a:t>', </a:t>
            </a:r>
            <a:r>
              <a:rPr lang="es-ES" sz="2400" dirty="0">
                <a:solidFill>
                  <a:schemeClr val="accent1"/>
                </a:solidFill>
              </a:rPr>
              <a:t>'</a:t>
            </a:r>
            <a:r>
              <a:rPr lang="es-ES" sz="2400" dirty="0" err="1">
                <a:solidFill>
                  <a:schemeClr val="accent1"/>
                </a:solidFill>
              </a:rPr>
              <a:t>lambda_work</a:t>
            </a:r>
            <a:r>
              <a:rPr lang="es-ES" sz="2400" dirty="0"/>
              <a:t>', </a:t>
            </a:r>
            <a:r>
              <a:rPr lang="es-ES" sz="2400" dirty="0">
                <a:solidFill>
                  <a:schemeClr val="accent1"/>
                </a:solidFill>
              </a:rPr>
              <a:t>'</a:t>
            </a:r>
            <a:r>
              <a:rPr lang="es-ES" sz="2400" dirty="0" err="1">
                <a:solidFill>
                  <a:schemeClr val="accent1"/>
                </a:solidFill>
              </a:rPr>
              <a:t>lambda_play</a:t>
            </a:r>
            <a:r>
              <a:rPr lang="es-ES" sz="2400" dirty="0"/>
              <a:t>', '</a:t>
            </a:r>
            <a:r>
              <a:rPr lang="es-ES" sz="2400" dirty="0" err="1">
                <a:solidFill>
                  <a:schemeClr val="accent1"/>
                </a:solidFill>
              </a:rPr>
              <a:t>diagnosed</a:t>
            </a:r>
            <a:r>
              <a:rPr lang="es-ES" sz="2400" dirty="0"/>
              <a:t>', '</a:t>
            </a:r>
            <a:r>
              <a:rPr lang="es-ES" sz="2400" dirty="0" err="1">
                <a:solidFill>
                  <a:schemeClr val="accent1"/>
                </a:solidFill>
              </a:rPr>
              <a:t>exposedTic</a:t>
            </a:r>
            <a:r>
              <a:rPr lang="es-ES" sz="2400" dirty="0"/>
              <a:t>', '</a:t>
            </a:r>
            <a:r>
              <a:rPr lang="es-ES" sz="2400" dirty="0" err="1">
                <a:solidFill>
                  <a:schemeClr val="accent1"/>
                </a:solidFill>
              </a:rPr>
              <a:t>diagnosedTic</a:t>
            </a:r>
            <a:r>
              <a:rPr lang="es-ES" sz="2400" dirty="0"/>
              <a:t>'], </a:t>
            </a:r>
            <a:r>
              <a:rPr lang="es-ES" sz="2400" dirty="0" err="1"/>
              <a:t>dtype</a:t>
            </a:r>
            <a:r>
              <a:rPr lang="es-ES" sz="2400" dirty="0"/>
              <a:t>='</a:t>
            </a:r>
            <a:r>
              <a:rPr lang="es-ES" sz="2400" dirty="0" err="1"/>
              <a:t>object</a:t>
            </a:r>
            <a:r>
              <a:rPr lang="es-ES" sz="2400" dirty="0"/>
              <a:t>’)</a:t>
            </a:r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r>
              <a:rPr lang="es-ES" sz="2400" dirty="0"/>
              <a:t>File </a:t>
            </a:r>
            <a:r>
              <a:rPr lang="es-ES" sz="2400" dirty="0" err="1">
                <a:solidFill>
                  <a:schemeClr val="accent2"/>
                </a:solidFill>
              </a:rPr>
              <a:t>NewWorld.csv</a:t>
            </a:r>
            <a:r>
              <a:rPr lang="es-ES" sz="2400" dirty="0">
                <a:solidFill>
                  <a:schemeClr val="accent2"/>
                </a:solidFill>
              </a:rPr>
              <a:t> </a:t>
            </a:r>
            <a:r>
              <a:rPr lang="es-ES" sz="2400" dirty="0" err="1"/>
              <a:t>containing</a:t>
            </a:r>
            <a:r>
              <a:rPr lang="es-ES" sz="2400" dirty="0"/>
              <a:t> 5527233 </a:t>
            </a:r>
            <a:r>
              <a:rPr lang="es-ES" sz="2400" dirty="0" err="1"/>
              <a:t>people</a:t>
            </a:r>
            <a:r>
              <a:rPr lang="es-ES" sz="2400" dirty="0"/>
              <a:t> </a:t>
            </a:r>
            <a:r>
              <a:rPr lang="es-ES" sz="2400" dirty="0" err="1"/>
              <a:t>read</a:t>
            </a:r>
            <a:r>
              <a:rPr lang="es-ES" sz="2400" dirty="0"/>
              <a:t> </a:t>
            </a:r>
          </a:p>
          <a:p>
            <a:pPr marL="0" indent="0">
              <a:buNone/>
            </a:pPr>
            <a:r>
              <a:rPr lang="es-ES" sz="2400" dirty="0" err="1"/>
              <a:t>Shape</a:t>
            </a:r>
            <a:r>
              <a:rPr lang="es-ES" sz="2400" dirty="0"/>
              <a:t>: (5527233, 9) </a:t>
            </a:r>
          </a:p>
          <a:p>
            <a:pPr marL="0" indent="0">
              <a:buNone/>
            </a:pPr>
            <a:r>
              <a:rPr lang="es-ES" sz="2400" dirty="0" err="1"/>
              <a:t>Columns</a:t>
            </a:r>
            <a:r>
              <a:rPr lang="es-ES" sz="2400" dirty="0"/>
              <a:t>: </a:t>
            </a:r>
            <a:r>
              <a:rPr lang="es-ES" sz="2400" dirty="0" err="1"/>
              <a:t>Index</a:t>
            </a:r>
            <a:r>
              <a:rPr lang="es-ES" sz="2400" dirty="0"/>
              <a:t>(['</a:t>
            </a:r>
            <a:r>
              <a:rPr lang="es-ES" sz="2400" dirty="0" err="1">
                <a:solidFill>
                  <a:schemeClr val="accent1"/>
                </a:solidFill>
              </a:rPr>
              <a:t>HomeID</a:t>
            </a:r>
            <a:r>
              <a:rPr lang="es-ES" sz="2400" dirty="0"/>
              <a:t>', '</a:t>
            </a:r>
            <a:r>
              <a:rPr lang="es-ES" sz="2400" dirty="0" err="1">
                <a:solidFill>
                  <a:schemeClr val="accent1"/>
                </a:solidFill>
              </a:rPr>
              <a:t>Age</a:t>
            </a:r>
            <a:r>
              <a:rPr lang="es-ES" sz="2400" dirty="0"/>
              <a:t>', '</a:t>
            </a:r>
            <a:r>
              <a:rPr lang="es-ES" sz="2400" dirty="0" err="1">
                <a:solidFill>
                  <a:schemeClr val="accent1"/>
                </a:solidFill>
              </a:rPr>
              <a:t>Gender</a:t>
            </a:r>
            <a:r>
              <a:rPr lang="es-ES" sz="2400" dirty="0"/>
              <a:t>', '</a:t>
            </a:r>
            <a:r>
              <a:rPr lang="es-ES" sz="2400" dirty="0" err="1">
                <a:solidFill>
                  <a:schemeClr val="accent1"/>
                </a:solidFill>
              </a:rPr>
              <a:t>HomeRegion</a:t>
            </a:r>
            <a:r>
              <a:rPr lang="es-ES" sz="2400" dirty="0"/>
              <a:t>', '</a:t>
            </a:r>
            <a:r>
              <a:rPr lang="es-ES" sz="2400" dirty="0" err="1">
                <a:solidFill>
                  <a:schemeClr val="accent1"/>
                </a:solidFill>
              </a:rPr>
              <a:t>HomeOccupancy</a:t>
            </a:r>
            <a:r>
              <a:rPr lang="es-ES" sz="2400" dirty="0"/>
              <a:t>', '</a:t>
            </a:r>
            <a:r>
              <a:rPr lang="es-ES" sz="2400" dirty="0" err="1">
                <a:solidFill>
                  <a:schemeClr val="accent1"/>
                </a:solidFill>
              </a:rPr>
              <a:t>WorkRegion</a:t>
            </a:r>
            <a:r>
              <a:rPr lang="es-ES" sz="2400" dirty="0"/>
              <a:t>', '</a:t>
            </a:r>
            <a:r>
              <a:rPr lang="es-ES" sz="2400" dirty="0" err="1">
                <a:solidFill>
                  <a:schemeClr val="accent1"/>
                </a:solidFill>
              </a:rPr>
              <a:t>companyID</a:t>
            </a:r>
            <a:r>
              <a:rPr lang="es-ES" sz="2400" dirty="0"/>
              <a:t>', '</a:t>
            </a:r>
            <a:r>
              <a:rPr lang="es-ES" sz="2400" dirty="0" err="1">
                <a:solidFill>
                  <a:schemeClr val="accent1"/>
                </a:solidFill>
              </a:rPr>
              <a:t>SchoolRegion</a:t>
            </a:r>
            <a:r>
              <a:rPr lang="es-ES" sz="2400" dirty="0"/>
              <a:t>', '</a:t>
            </a:r>
            <a:r>
              <a:rPr lang="es-ES" sz="2400" dirty="0" err="1">
                <a:solidFill>
                  <a:schemeClr val="accent1"/>
                </a:solidFill>
              </a:rPr>
              <a:t>schoolID</a:t>
            </a:r>
            <a:r>
              <a:rPr lang="es-ES" sz="2400" dirty="0"/>
              <a:t>'], </a:t>
            </a:r>
            <a:r>
              <a:rPr lang="es-ES" sz="2400" dirty="0" err="1"/>
              <a:t>dtype</a:t>
            </a:r>
            <a:r>
              <a:rPr lang="es-ES" sz="2400" dirty="0"/>
              <a:t>='</a:t>
            </a:r>
            <a:r>
              <a:rPr lang="es-ES" sz="2400" dirty="0" err="1"/>
              <a:t>object</a:t>
            </a:r>
            <a:r>
              <a:rPr lang="es-ES" sz="2400" dirty="0"/>
              <a:t>')</a:t>
            </a:r>
            <a:endParaRPr lang="en-GB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1BE13-E43D-6347-9762-CC639CB1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05/02/2021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5C0967-B78A-CF47-884C-C3E931140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72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1BE13-E43D-6347-9762-CC639CB1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05/02/2021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5C0967-B78A-CF47-884C-C3E931140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4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0BD54C4-D865-3648-9FC0-B88F4720C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673087"/>
            <a:ext cx="5181600" cy="3352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8567B6E-EB8B-AC40-AAAE-6D838D57BA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5918" y="1673087"/>
            <a:ext cx="5359400" cy="3302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DD2DBCA-0BE9-B646-8830-7884F1BC2DB9}"/>
              </a:ext>
            </a:extLst>
          </p:cNvPr>
          <p:cNvSpPr txBox="1"/>
          <p:nvPr/>
        </p:nvSpPr>
        <p:spPr>
          <a:xfrm>
            <a:off x="1166191" y="5168348"/>
            <a:ext cx="3591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 bin = 1 Tic (8h)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E3C284-5160-C648-988A-B8D70E87E137}"/>
              </a:ext>
            </a:extLst>
          </p:cNvPr>
          <p:cNvSpPr txBox="1"/>
          <p:nvPr/>
        </p:nvSpPr>
        <p:spPr>
          <a:xfrm>
            <a:off x="7423979" y="5168348"/>
            <a:ext cx="3591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bin = 3 Tics (1 day)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097B37-843B-9244-A41E-E67DCE2D4888}"/>
              </a:ext>
            </a:extLst>
          </p:cNvPr>
          <p:cNvSpPr txBox="1"/>
          <p:nvPr/>
        </p:nvSpPr>
        <p:spPr>
          <a:xfrm>
            <a:off x="3682586" y="623584"/>
            <a:ext cx="45032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Time when a person got infected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1949DA8-9DF7-9F4E-B055-2AB9E9823067}"/>
              </a:ext>
            </a:extLst>
          </p:cNvPr>
          <p:cNvSpPr txBox="1"/>
          <p:nvPr/>
        </p:nvSpPr>
        <p:spPr>
          <a:xfrm>
            <a:off x="618986" y="5623849"/>
            <a:ext cx="471501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Peak structure due to the different level of </a:t>
            </a:r>
            <a:r>
              <a:rPr lang="en-GB" dirty="0" err="1"/>
              <a:t>lambda_home</a:t>
            </a:r>
            <a:r>
              <a:rPr lang="en-GB" dirty="0"/>
              <a:t>, </a:t>
            </a:r>
            <a:r>
              <a:rPr lang="en-GB" dirty="0" err="1"/>
              <a:t>lambda_work</a:t>
            </a:r>
            <a:r>
              <a:rPr lang="en-GB" dirty="0"/>
              <a:t> and </a:t>
            </a:r>
            <a:r>
              <a:rPr lang="en-GB" dirty="0" err="1"/>
              <a:t>lambda_play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E5FCF01-E5E2-4043-9804-EAD9E9F8B6C4}"/>
              </a:ext>
            </a:extLst>
          </p:cNvPr>
          <p:cNvSpPr txBox="1"/>
          <p:nvPr/>
        </p:nvSpPr>
        <p:spPr>
          <a:xfrm>
            <a:off x="6970642" y="5623849"/>
            <a:ext cx="360459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structure is smoothen when integrated per day</a:t>
            </a:r>
          </a:p>
        </p:txBody>
      </p:sp>
    </p:spTree>
    <p:extLst>
      <p:ext uri="{BB962C8B-B14F-4D97-AF65-F5344CB8AC3E}">
        <p14:creationId xmlns:p14="http://schemas.microsoft.com/office/powerpoint/2010/main" val="3212280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A2097B37-843B-9244-A41E-E67DCE2D4888}"/>
              </a:ext>
            </a:extLst>
          </p:cNvPr>
          <p:cNvSpPr txBox="1"/>
          <p:nvPr/>
        </p:nvSpPr>
        <p:spPr>
          <a:xfrm>
            <a:off x="2011689" y="517567"/>
            <a:ext cx="760674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Value of the 3 lambda components at the time of contagion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2F3AF2-F9AA-644F-856A-2743CD719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5907" y="1444488"/>
            <a:ext cx="6858313" cy="503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535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A2097B37-843B-9244-A41E-E67DCE2D4888}"/>
              </a:ext>
            </a:extLst>
          </p:cNvPr>
          <p:cNvSpPr txBox="1"/>
          <p:nvPr/>
        </p:nvSpPr>
        <p:spPr>
          <a:xfrm>
            <a:off x="1285461" y="517567"/>
            <a:ext cx="913074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Some characteristics of the population (including people in residencies)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ED5521-17D9-7349-AA9F-2C1672DF3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219" y="1844813"/>
            <a:ext cx="5016500" cy="3327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E052D75-6D84-4141-91CF-507FB399A8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0835" y="1844813"/>
            <a:ext cx="5219700" cy="340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734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A2097B37-843B-9244-A41E-E67DCE2D4888}"/>
              </a:ext>
            </a:extLst>
          </p:cNvPr>
          <p:cNvSpPr txBox="1"/>
          <p:nvPr/>
        </p:nvSpPr>
        <p:spPr>
          <a:xfrm>
            <a:off x="1285461" y="517567"/>
            <a:ext cx="913074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Some characteristics of the </a:t>
            </a:r>
            <a:r>
              <a:rPr lang="en-GB" sz="2400">
                <a:solidFill>
                  <a:schemeClr val="accent1"/>
                </a:solidFill>
              </a:rPr>
              <a:t>population (including </a:t>
            </a:r>
            <a:r>
              <a:rPr lang="en-GB" sz="2400" dirty="0">
                <a:solidFill>
                  <a:schemeClr val="accent1"/>
                </a:solidFill>
              </a:rPr>
              <a:t>people </a:t>
            </a:r>
            <a:r>
              <a:rPr lang="en-GB" sz="2400">
                <a:solidFill>
                  <a:schemeClr val="accent1"/>
                </a:solidFill>
              </a:rPr>
              <a:t>in residencies)</a:t>
            </a:r>
            <a:endParaRPr lang="en-GB" sz="2400" dirty="0">
              <a:solidFill>
                <a:schemeClr val="accent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22E2E9-AE13-5A48-9A36-ECE0CF972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3450" y="1727200"/>
            <a:ext cx="5245100" cy="34036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D5E2B7C-2D4D-3A4D-A9BB-4EE7F4546C26}"/>
              </a:ext>
            </a:extLst>
          </p:cNvPr>
          <p:cNvSpPr txBox="1"/>
          <p:nvPr/>
        </p:nvSpPr>
        <p:spPr>
          <a:xfrm>
            <a:off x="2246242" y="5232437"/>
            <a:ext cx="873981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structure observed is the result of the current implementation of the probability to be diagnosed. It follows the data of the first wave and is assigned in 3 coarse age bins. It could be made smoother and the data for the second wave are different (more younger people are diagnosed as a result of PCR test to contacts. </a:t>
            </a:r>
          </a:p>
        </p:txBody>
      </p:sp>
    </p:spTree>
    <p:extLst>
      <p:ext uri="{BB962C8B-B14F-4D97-AF65-F5344CB8AC3E}">
        <p14:creationId xmlns:p14="http://schemas.microsoft.com/office/powerpoint/2010/main" val="825578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4271</TotalTime>
  <Words>376</Words>
  <Application>Microsoft Macintosh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Analysis code 5/2/2021</vt:lpstr>
      <vt:lpstr>Software and files to analyse the results of simulation</vt:lpstr>
      <vt:lpstr>Files and variables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meeting 1/2/2021</dc:title>
  <dc:creator>Martine Bosman</dc:creator>
  <cp:lastModifiedBy>Martine Bosman</cp:lastModifiedBy>
  <cp:revision>18</cp:revision>
  <dcterms:created xsi:type="dcterms:W3CDTF">2021-02-01T13:33:13Z</dcterms:created>
  <dcterms:modified xsi:type="dcterms:W3CDTF">2021-02-05T11:26:29Z</dcterms:modified>
</cp:coreProperties>
</file>