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handoutMasterIdLst>
    <p:handoutMasterId r:id="rId9"/>
  </p:handoutMasterIdLst>
  <p:sldIdLst>
    <p:sldId id="274" r:id="rId2"/>
    <p:sldId id="276" r:id="rId3"/>
    <p:sldId id="282" r:id="rId4"/>
    <p:sldId id="281" r:id="rId5"/>
    <p:sldId id="277" r:id="rId6"/>
    <p:sldId id="283" r:id="rId7"/>
    <p:sldId id="259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547" userDrawn="1">
          <p15:clr>
            <a:srgbClr val="FBAE40"/>
          </p15:clr>
        </p15:guide>
        <p15:guide id="3" pos="5133" userDrawn="1">
          <p15:clr>
            <a:srgbClr val="FBAE40"/>
          </p15:clr>
        </p15:guide>
        <p15:guide id="4" orient="horz" pos="1434" userDrawn="1">
          <p15:clr>
            <a:srgbClr val="FBAE40"/>
          </p15:clr>
        </p15:guide>
        <p15:guide id="5" orient="horz" pos="2886" userDrawn="1">
          <p15:clr>
            <a:srgbClr val="FBAE40"/>
          </p15:clr>
        </p15:guide>
        <p15:guide id="6" pos="25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4484"/>
    <a:srgbClr val="203864"/>
    <a:srgbClr val="E9EBF5"/>
    <a:srgbClr val="00238C"/>
    <a:srgbClr val="090C3D"/>
    <a:srgbClr val="0C5ACC"/>
    <a:srgbClr val="001D7A"/>
    <a:srgbClr val="00208A"/>
    <a:srgbClr val="000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468" y="96"/>
      </p:cViewPr>
      <p:guideLst>
        <p:guide pos="2547"/>
        <p:guide pos="5133"/>
        <p:guide orient="horz" pos="1434"/>
        <p:guide orient="horz" pos="2886"/>
        <p:guide pos="257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96"/>
      </p:cViewPr>
      <p:guideLst/>
    </p:cSldViewPr>
  </p:notesViewPr>
  <p:gridSpacing cx="120000" cy="12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F00F2-8E3E-4EF9-ABA6-FD0A0C1B3085}" type="datetimeFigureOut">
              <a:rPr lang="es-ES" smtClean="0"/>
              <a:t>05/10/2021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A8D5D-EC9E-40FC-98EC-CD281E4E88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7699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963889" y="1631730"/>
            <a:ext cx="6702593" cy="29988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200" b="1">
                <a:solidFill>
                  <a:srgbClr val="004890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63889" y="4762500"/>
            <a:ext cx="6702593" cy="1085850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err="1" smtClean="0"/>
              <a:t>Name</a:t>
            </a:r>
            <a:endParaRPr lang="es-ES" dirty="0" smtClean="0"/>
          </a:p>
          <a:p>
            <a:r>
              <a:rPr lang="es-ES" dirty="0" smtClean="0"/>
              <a:t>Position</a:t>
            </a:r>
            <a:endParaRPr lang="es-ES" dirty="0"/>
          </a:p>
        </p:txBody>
      </p:sp>
      <p:sp>
        <p:nvSpPr>
          <p:cNvPr id="8" name="Marcador de tex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325968" y="6095686"/>
            <a:ext cx="3255433" cy="4875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err="1"/>
              <a:t>day</a:t>
            </a:r>
            <a:r>
              <a:rPr lang="es-ES" dirty="0"/>
              <a:t>/</a:t>
            </a:r>
            <a:r>
              <a:rPr lang="es-ES" dirty="0" err="1"/>
              <a:t>month</a:t>
            </a:r>
            <a:r>
              <a:rPr lang="es-ES" dirty="0"/>
              <a:t>/</a:t>
            </a:r>
            <a:r>
              <a:rPr lang="es-ES" dirty="0" err="1"/>
              <a:t>year</a:t>
            </a:r>
            <a:endParaRPr lang="es-ES" dirty="0"/>
          </a:p>
        </p:txBody>
      </p:sp>
      <p:sp>
        <p:nvSpPr>
          <p:cNvPr id="9" name="Marcador de tex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4963888" y="6095685"/>
            <a:ext cx="6702595" cy="4875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>
                <a:solidFill>
                  <a:srgbClr val="004890"/>
                </a:solidFill>
              </a:defRPr>
            </a:lvl1pPr>
          </a:lstStyle>
          <a:p>
            <a:pPr lvl="0"/>
            <a:r>
              <a:rPr lang="es-ES" dirty="0" err="1"/>
              <a:t>Venue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6231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ítulo 1"/>
          <p:cNvSpPr>
            <a:spLocks noGrp="1"/>
          </p:cNvSpPr>
          <p:nvPr>
            <p:ph type="title"/>
          </p:nvPr>
        </p:nvSpPr>
        <p:spPr>
          <a:xfrm>
            <a:off x="0" y="256068"/>
            <a:ext cx="12192000" cy="800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8" name="Marcador de texto 2"/>
          <p:cNvSpPr>
            <a:spLocks noGrp="1"/>
          </p:cNvSpPr>
          <p:nvPr>
            <p:ph idx="1"/>
          </p:nvPr>
        </p:nvSpPr>
        <p:spPr>
          <a:xfrm>
            <a:off x="603657" y="1514475"/>
            <a:ext cx="10984685" cy="466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7565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sub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595618" y="1569411"/>
            <a:ext cx="10996916" cy="456627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057275"/>
            <a:ext cx="12192000" cy="5127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s-ES" dirty="0" smtClean="0"/>
              <a:t>Subtítulo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7291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3658" y="3028528"/>
            <a:ext cx="10984684" cy="800945"/>
          </a:xfr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7924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4064000" y="6095686"/>
            <a:ext cx="8128000" cy="48753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3889" y="1631730"/>
            <a:ext cx="6702593" cy="29988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8000" b="1">
                <a:solidFill>
                  <a:srgbClr val="004890"/>
                </a:solidFill>
                <a:latin typeface="+mn-lt"/>
              </a:defRPr>
            </a:lvl1pPr>
          </a:lstStyle>
          <a:p>
            <a:r>
              <a:rPr lang="es-ES" dirty="0" err="1" smtClean="0"/>
              <a:t>Thank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63889" y="4900141"/>
            <a:ext cx="6702593" cy="822742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</a:t>
            </a:r>
            <a:r>
              <a:rPr lang="es-ES" dirty="0" err="1" smtClean="0"/>
              <a:t>click</a:t>
            </a:r>
            <a:r>
              <a:rPr lang="es-ES" dirty="0" smtClean="0"/>
              <a:t> aquí </a:t>
            </a:r>
            <a:r>
              <a:rPr lang="es-ES" dirty="0"/>
              <a:t>para modificar el subtítulo</a:t>
            </a:r>
          </a:p>
        </p:txBody>
      </p:sp>
      <p:sp>
        <p:nvSpPr>
          <p:cNvPr id="13" name="Rectángulo 12"/>
          <p:cNvSpPr/>
          <p:nvPr userDrawn="1"/>
        </p:nvSpPr>
        <p:spPr>
          <a:xfrm>
            <a:off x="1" y="6095686"/>
            <a:ext cx="4064000" cy="487533"/>
          </a:xfrm>
          <a:prstGeom prst="rect">
            <a:avLst/>
          </a:prstGeom>
          <a:solidFill>
            <a:srgbClr val="00489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solidFill>
                <a:schemeClr val="bg1"/>
              </a:solidFill>
            </a:endParaRP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4963888" y="6095685"/>
            <a:ext cx="6702595" cy="4875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>
                <a:solidFill>
                  <a:srgbClr val="004890"/>
                </a:solidFill>
              </a:defRPr>
            </a:lvl1pPr>
          </a:lstStyle>
          <a:p>
            <a:pPr lvl="0"/>
            <a:r>
              <a:rPr lang="es-ES" dirty="0" smtClean="0"/>
              <a:t>YourEmail@bsc.es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15161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SC2017-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19737" y="217894"/>
            <a:ext cx="10972797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5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19737" y="1215072"/>
            <a:ext cx="10972797" cy="4833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46" y="6232144"/>
            <a:ext cx="25019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46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0" y="256068"/>
            <a:ext cx="12192000" cy="800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3657" y="1514475"/>
            <a:ext cx="10984685" cy="466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396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4" r:id="rId2"/>
    <p:sldLayoutId id="2147483677" r:id="rId3"/>
    <p:sldLayoutId id="2147483675" r:id="rId4"/>
    <p:sldLayoutId id="2147483673" r:id="rId5"/>
    <p:sldLayoutId id="2147483678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 baseline="0">
          <a:solidFill>
            <a:srgbClr val="124484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BSC Infrastructure and Services</a:t>
            </a:r>
            <a:endParaRPr lang="es-ES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Oriol Pineda</a:t>
            </a:r>
          </a:p>
          <a:p>
            <a:r>
              <a:rPr lang="es-ES" dirty="0" err="1" smtClean="0"/>
              <a:t>Infrastructure</a:t>
            </a:r>
            <a:r>
              <a:rPr lang="es-ES" dirty="0" smtClean="0"/>
              <a:t> Access </a:t>
            </a:r>
            <a:r>
              <a:rPr lang="es-ES" dirty="0" err="1" smtClean="0"/>
              <a:t>Policy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8 </a:t>
            </a:r>
            <a:r>
              <a:rPr lang="es-ES" dirty="0" err="1" smtClean="0"/>
              <a:t>October</a:t>
            </a:r>
            <a:r>
              <a:rPr lang="es-ES" dirty="0" smtClean="0"/>
              <a:t> 2021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smtClean="0"/>
              <a:t>Einstein </a:t>
            </a:r>
            <a:r>
              <a:rPr lang="es-ES" dirty="0" err="1" smtClean="0"/>
              <a:t>Telescope</a:t>
            </a:r>
            <a:r>
              <a:rPr lang="es-ES" dirty="0" smtClean="0"/>
              <a:t> </a:t>
            </a:r>
            <a:r>
              <a:rPr lang="es-ES" dirty="0" err="1" smtClean="0"/>
              <a:t>Spain</a:t>
            </a:r>
            <a:r>
              <a:rPr lang="es-ES" dirty="0" smtClean="0"/>
              <a:t> </a:t>
            </a:r>
            <a:r>
              <a:rPr lang="es-ES" dirty="0"/>
              <a:t>meeting</a:t>
            </a:r>
          </a:p>
        </p:txBody>
      </p:sp>
    </p:spTree>
    <p:extLst>
      <p:ext uri="{BB962C8B-B14F-4D97-AF65-F5344CB8AC3E}">
        <p14:creationId xmlns:p14="http://schemas.microsoft.com/office/powerpoint/2010/main" val="151456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Barcelona Supercomputing Center –</a:t>
            </a:r>
            <a:br>
              <a:rPr lang="es-ES" dirty="0" smtClean="0"/>
            </a:br>
            <a:r>
              <a:rPr lang="es-ES" dirty="0" smtClean="0"/>
              <a:t>Centro Nacional de Supercomputación</a:t>
            </a:r>
            <a:endParaRPr lang="en-GB" dirty="0"/>
          </a:p>
        </p:txBody>
      </p:sp>
      <p:sp>
        <p:nvSpPr>
          <p:cNvPr id="5" name="Rectángulo redondeado 4"/>
          <p:cNvSpPr/>
          <p:nvPr/>
        </p:nvSpPr>
        <p:spPr>
          <a:xfrm>
            <a:off x="4711169" y="5404813"/>
            <a:ext cx="5148646" cy="4572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70C0">
                <a:alpha val="75000"/>
              </a:srgbClr>
            </a:solidFill>
          </a:ln>
          <a:effectLst>
            <a:outerShdw blurRad="50800" dist="25400" dir="2700000" algn="tl" rotWithShape="0">
              <a:schemeClr val="tx2">
                <a:lumMod val="60000"/>
                <a:lumOff val="40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redondeado 5"/>
          <p:cNvSpPr/>
          <p:nvPr/>
        </p:nvSpPr>
        <p:spPr>
          <a:xfrm>
            <a:off x="4711169" y="4861116"/>
            <a:ext cx="5148646" cy="4572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70C0">
                <a:alpha val="75000"/>
              </a:srgbClr>
            </a:solidFill>
          </a:ln>
          <a:effectLst>
            <a:outerShdw blurRad="50800" dist="25400" dir="2700000" algn="tl" rotWithShape="0">
              <a:schemeClr val="tx2">
                <a:lumMod val="60000"/>
                <a:lumOff val="40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redondeado 6"/>
          <p:cNvSpPr/>
          <p:nvPr/>
        </p:nvSpPr>
        <p:spPr>
          <a:xfrm>
            <a:off x="4711169" y="4317419"/>
            <a:ext cx="5148646" cy="4572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70C0">
                <a:alpha val="75000"/>
              </a:srgbClr>
            </a:solidFill>
          </a:ln>
          <a:effectLst>
            <a:outerShdw blurRad="50800" dist="25400" dir="2700000" algn="tl" rotWithShape="0">
              <a:schemeClr val="tx2">
                <a:lumMod val="60000"/>
                <a:lumOff val="40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864545" y="4199243"/>
            <a:ext cx="4079664" cy="1777613"/>
          </a:xfrm>
          <a:prstGeom prst="rect">
            <a:avLst/>
          </a:prstGeom>
        </p:spPr>
        <p:txBody>
          <a:bodyPr wrap="square" lIns="0" tIns="32150" rIns="0" bIns="321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defTabSz="449263" eaLnBrk="1" hangingPunct="1">
              <a:lnSpc>
                <a:spcPct val="180000"/>
              </a:lnSpc>
              <a:buNone/>
              <a:defRPr/>
            </a:pPr>
            <a:r>
              <a:rPr lang="en-US" altLang="en-US" sz="1500" b="1" kern="0" dirty="0" smtClean="0">
                <a:solidFill>
                  <a:srgbClr val="0070C0"/>
                </a:solidFill>
                <a:ea typeface="ＭＳ Ｐゴシック" pitchFamily="34" charset="-128"/>
              </a:rPr>
              <a:t>Spanish Government</a:t>
            </a:r>
            <a:r>
              <a:rPr lang="en-US" altLang="en-US" sz="1500" kern="0" dirty="0" smtClean="0">
                <a:solidFill>
                  <a:srgbClr val="0070C0"/>
                </a:solidFill>
                <a:ea typeface="ＭＳ Ｐゴシック" pitchFamily="34" charset="-128"/>
              </a:rPr>
              <a:t>        </a:t>
            </a:r>
            <a:r>
              <a:rPr lang="en-US" altLang="en-US" sz="1500" kern="0" dirty="0">
                <a:solidFill>
                  <a:srgbClr val="0070C0"/>
                </a:solidFill>
                <a:ea typeface="ＭＳ Ｐゴシック" pitchFamily="34" charset="-128"/>
              </a:rPr>
              <a:t> </a:t>
            </a:r>
            <a:r>
              <a:rPr lang="en-US" altLang="en-US" sz="1500" kern="0" dirty="0" smtClean="0">
                <a:solidFill>
                  <a:srgbClr val="0070C0"/>
                </a:solidFill>
                <a:ea typeface="ＭＳ Ｐゴシック" pitchFamily="34" charset="-128"/>
              </a:rPr>
              <a:t>                          </a:t>
            </a:r>
            <a:r>
              <a:rPr lang="en-US" altLang="en-US" sz="1800" b="1" kern="0" dirty="0" smtClean="0">
                <a:solidFill>
                  <a:schemeClr val="accent1"/>
                </a:solidFill>
                <a:ea typeface="ＭＳ Ｐゴシック" pitchFamily="34" charset="-128"/>
              </a:rPr>
              <a:t>60%</a:t>
            </a:r>
            <a:endParaRPr lang="en-US" altLang="en-US" sz="1500" b="1" kern="0" dirty="0" smtClean="0">
              <a:solidFill>
                <a:schemeClr val="accent1"/>
              </a:solidFill>
              <a:ea typeface="ＭＳ Ｐゴシック" pitchFamily="34" charset="-128"/>
            </a:endParaRPr>
          </a:p>
          <a:p>
            <a:pPr marL="0" indent="0" defTabSz="449263" eaLnBrk="1" hangingPunct="1">
              <a:lnSpc>
                <a:spcPct val="180000"/>
              </a:lnSpc>
              <a:buNone/>
              <a:defRPr/>
            </a:pPr>
            <a:r>
              <a:rPr lang="en-US" altLang="en-US" sz="1500" b="1" kern="0" dirty="0" smtClean="0">
                <a:solidFill>
                  <a:srgbClr val="0070C0"/>
                </a:solidFill>
                <a:ea typeface="ＭＳ Ｐゴシック" pitchFamily="34" charset="-128"/>
              </a:rPr>
              <a:t>Catalan Government    </a:t>
            </a:r>
            <a:r>
              <a:rPr lang="en-US" altLang="en-US" sz="1500" kern="0" dirty="0" smtClean="0">
                <a:ea typeface="ＭＳ Ｐゴシック" pitchFamily="34" charset="-128"/>
              </a:rPr>
              <a:t>		          </a:t>
            </a:r>
            <a:r>
              <a:rPr lang="en-US" altLang="en-US" sz="1800" b="1" kern="0" dirty="0" smtClean="0">
                <a:solidFill>
                  <a:schemeClr val="accent1"/>
                </a:solidFill>
                <a:ea typeface="ＭＳ Ｐゴシック" pitchFamily="34" charset="-128"/>
              </a:rPr>
              <a:t>30%</a:t>
            </a:r>
            <a:endParaRPr lang="en-US" altLang="en-US" sz="1500" b="1" kern="0" dirty="0" smtClean="0">
              <a:solidFill>
                <a:schemeClr val="accent1"/>
              </a:solidFill>
              <a:ea typeface="ＭＳ Ｐゴシック" pitchFamily="34" charset="-128"/>
            </a:endParaRPr>
          </a:p>
          <a:p>
            <a:pPr marL="0" indent="0" defTabSz="449263" eaLnBrk="1" hangingPunct="1">
              <a:lnSpc>
                <a:spcPct val="180000"/>
              </a:lnSpc>
              <a:buNone/>
              <a:defRPr/>
            </a:pPr>
            <a:r>
              <a:rPr lang="en-US" altLang="en-US" sz="1500" b="1" kern="0" dirty="0" smtClean="0">
                <a:solidFill>
                  <a:srgbClr val="0070C0"/>
                </a:solidFill>
                <a:ea typeface="ＭＳ Ｐゴシック" pitchFamily="34" charset="-128"/>
              </a:rPr>
              <a:t>Univ. </a:t>
            </a:r>
            <a:r>
              <a:rPr lang="en-US" altLang="en-US" sz="1500" b="1" kern="0" dirty="0" err="1" smtClean="0">
                <a:solidFill>
                  <a:srgbClr val="0070C0"/>
                </a:solidFill>
                <a:ea typeface="ＭＳ Ｐゴシック" pitchFamily="34" charset="-128"/>
              </a:rPr>
              <a:t>Politècnica</a:t>
            </a:r>
            <a:r>
              <a:rPr lang="en-US" altLang="en-US" sz="1500" b="1" kern="0" dirty="0" smtClean="0">
                <a:solidFill>
                  <a:srgbClr val="0070C0"/>
                </a:solidFill>
                <a:ea typeface="ＭＳ Ｐゴシック" pitchFamily="34" charset="-128"/>
              </a:rPr>
              <a:t> de </a:t>
            </a:r>
            <a:r>
              <a:rPr lang="en-US" altLang="en-US" sz="1500" b="1" kern="0" dirty="0" err="1" smtClean="0">
                <a:solidFill>
                  <a:srgbClr val="0070C0"/>
                </a:solidFill>
                <a:ea typeface="ＭＳ Ｐゴシック" pitchFamily="34" charset="-128"/>
              </a:rPr>
              <a:t>Catalunya</a:t>
            </a:r>
            <a:r>
              <a:rPr lang="en-US" altLang="en-US" sz="1500" b="1" kern="0" dirty="0" smtClean="0">
                <a:solidFill>
                  <a:srgbClr val="0070C0"/>
                </a:solidFill>
                <a:ea typeface="ＭＳ Ｐゴシック" pitchFamily="34" charset="-128"/>
              </a:rPr>
              <a:t> (UPC)      </a:t>
            </a:r>
            <a:r>
              <a:rPr lang="en-US" altLang="en-US" sz="1800" b="1" kern="0" dirty="0" smtClean="0">
                <a:solidFill>
                  <a:schemeClr val="accent1"/>
                </a:solidFill>
                <a:ea typeface="ＭＳ Ｐゴシック" pitchFamily="34" charset="-128"/>
              </a:rPr>
              <a:t>10%</a:t>
            </a:r>
            <a:endParaRPr lang="en-US" altLang="en-US" sz="1500" b="1" kern="0" dirty="0" smtClean="0">
              <a:solidFill>
                <a:schemeClr val="accent1"/>
              </a:solidFill>
              <a:ea typeface="ＭＳ Ｐゴシック" pitchFamily="34" charset="-128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919" y="4403918"/>
            <a:ext cx="1033463" cy="28420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796" y="5521424"/>
            <a:ext cx="1056779" cy="23525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868" y="4979467"/>
            <a:ext cx="1084507" cy="224881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2135924" y="4192308"/>
            <a:ext cx="2505720" cy="1727861"/>
            <a:chOff x="840892" y="4267990"/>
            <a:chExt cx="2505720" cy="1727861"/>
          </a:xfrm>
        </p:grpSpPr>
        <p:sp>
          <p:nvSpPr>
            <p:cNvPr id="13" name="Flecha derecha 12"/>
            <p:cNvSpPr/>
            <p:nvPr/>
          </p:nvSpPr>
          <p:spPr>
            <a:xfrm>
              <a:off x="2224216" y="4480783"/>
              <a:ext cx="1122396" cy="302530"/>
            </a:xfrm>
            <a:prstGeom prst="rightArrow">
              <a:avLst>
                <a:gd name="adj1" fmla="val 50000"/>
                <a:gd name="adj2" fmla="val 69061"/>
              </a:avLst>
            </a:prstGeom>
            <a:solidFill>
              <a:srgbClr val="BDD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Flecha derecha 13"/>
            <p:cNvSpPr/>
            <p:nvPr/>
          </p:nvSpPr>
          <p:spPr>
            <a:xfrm>
              <a:off x="2224216" y="5016242"/>
              <a:ext cx="1122396" cy="302530"/>
            </a:xfrm>
            <a:prstGeom prst="rightArrow">
              <a:avLst>
                <a:gd name="adj1" fmla="val 50000"/>
                <a:gd name="adj2" fmla="val 69061"/>
              </a:avLst>
            </a:prstGeom>
            <a:solidFill>
              <a:srgbClr val="BDD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Flecha derecha 14"/>
            <p:cNvSpPr/>
            <p:nvPr/>
          </p:nvSpPr>
          <p:spPr>
            <a:xfrm>
              <a:off x="2224216" y="5568177"/>
              <a:ext cx="1122396" cy="302530"/>
            </a:xfrm>
            <a:prstGeom prst="rightArrow">
              <a:avLst>
                <a:gd name="adj1" fmla="val 50000"/>
                <a:gd name="adj2" fmla="val 69061"/>
              </a:avLst>
            </a:prstGeom>
            <a:solidFill>
              <a:srgbClr val="BDD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Elipse 15"/>
            <p:cNvSpPr/>
            <p:nvPr/>
          </p:nvSpPr>
          <p:spPr>
            <a:xfrm>
              <a:off x="840892" y="4267990"/>
              <a:ext cx="1727861" cy="1727861"/>
            </a:xfrm>
            <a:prstGeom prst="ellipse">
              <a:avLst/>
            </a:prstGeom>
            <a:solidFill>
              <a:srgbClr val="BDD2E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Elipse 16"/>
            <p:cNvSpPr/>
            <p:nvPr/>
          </p:nvSpPr>
          <p:spPr>
            <a:xfrm>
              <a:off x="913821" y="4340919"/>
              <a:ext cx="1584000" cy="1584000"/>
            </a:xfrm>
            <a:prstGeom prst="ellipse">
              <a:avLst/>
            </a:prstGeom>
            <a:solidFill>
              <a:srgbClr val="EBF0F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986872" y="4678493"/>
              <a:ext cx="1402948" cy="87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en-US" sz="1700" b="1" kern="0" dirty="0">
                  <a:solidFill>
                    <a:srgbClr val="004890"/>
                  </a:solidFill>
                  <a:ea typeface="ＭＳ Ｐゴシック" pitchFamily="34" charset="-128"/>
                </a:rPr>
                <a:t>BSC-CNS </a:t>
              </a:r>
              <a:r>
                <a:rPr lang="en-US" altLang="en-US" sz="1700" b="1" kern="0" dirty="0" smtClean="0">
                  <a:solidFill>
                    <a:srgbClr val="004890"/>
                  </a:solidFill>
                  <a:ea typeface="ＭＳ Ｐゴシック" pitchFamily="34" charset="-128"/>
                </a:rPr>
                <a:t>is</a:t>
              </a:r>
            </a:p>
            <a:p>
              <a:pPr algn="ctr"/>
              <a:r>
                <a:rPr lang="en-US" altLang="en-US" sz="1700" b="1" kern="0" dirty="0" smtClean="0">
                  <a:solidFill>
                    <a:srgbClr val="004890"/>
                  </a:solidFill>
                  <a:ea typeface="ＭＳ Ｐゴシック" pitchFamily="34" charset="-128"/>
                </a:rPr>
                <a:t>a consortium</a:t>
              </a:r>
            </a:p>
            <a:p>
              <a:pPr algn="ctr"/>
              <a:r>
                <a:rPr lang="en-US" altLang="en-US" sz="1700" b="1" kern="0" dirty="0" smtClean="0">
                  <a:solidFill>
                    <a:srgbClr val="004890"/>
                  </a:solidFill>
                  <a:ea typeface="ＭＳ Ｐゴシック" pitchFamily="34" charset="-128"/>
                </a:rPr>
                <a:t>that includes</a:t>
              </a:r>
              <a:endParaRPr lang="en-US" altLang="en-US" sz="1700" b="1" kern="0" dirty="0">
                <a:solidFill>
                  <a:srgbClr val="004890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1521165" y="1945762"/>
            <a:ext cx="2664000" cy="1877283"/>
            <a:chOff x="1961711" y="2131851"/>
            <a:chExt cx="2664000" cy="1877283"/>
          </a:xfrm>
        </p:grpSpPr>
        <p:sp>
          <p:nvSpPr>
            <p:cNvPr id="22" name="Redondear rectángulo de esquina del mismo lado 21"/>
            <p:cNvSpPr/>
            <p:nvPr/>
          </p:nvSpPr>
          <p:spPr>
            <a:xfrm rot="10800000">
              <a:off x="1961711" y="2955986"/>
              <a:ext cx="2664000" cy="1053148"/>
            </a:xfrm>
            <a:prstGeom prst="round2SameRect">
              <a:avLst/>
            </a:prstGeom>
            <a:gradFill flip="none" rotWithShape="1">
              <a:gsLst>
                <a:gs pos="0">
                  <a:srgbClr val="D7E6FA"/>
                </a:gs>
                <a:gs pos="100000">
                  <a:srgbClr val="F2F7FD"/>
                </a:gs>
              </a:gsLst>
              <a:lin ang="5400000" scaled="1"/>
              <a:tileRect/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2074787" y="3045607"/>
              <a:ext cx="2437848" cy="87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en-US" sz="1700" dirty="0">
                  <a:solidFill>
                    <a:srgbClr val="002060"/>
                  </a:solidFill>
                  <a:ea typeface="ＭＳ Ｐゴシック" pitchFamily="34" charset="-128"/>
                </a:rPr>
                <a:t>Supercomputing </a:t>
              </a:r>
              <a:r>
                <a:rPr lang="en-US" altLang="en-US" sz="1700" dirty="0" smtClean="0">
                  <a:solidFill>
                    <a:srgbClr val="002060"/>
                  </a:solidFill>
                  <a:ea typeface="ＭＳ Ｐゴシック" pitchFamily="34" charset="-128"/>
                </a:rPr>
                <a:t>services</a:t>
              </a:r>
            </a:p>
            <a:p>
              <a:pPr algn="ctr"/>
              <a:r>
                <a:rPr lang="en-US" altLang="en-US" sz="1700" dirty="0" smtClean="0">
                  <a:solidFill>
                    <a:srgbClr val="002060"/>
                  </a:solidFill>
                  <a:ea typeface="ＭＳ Ｐゴシック" pitchFamily="34" charset="-128"/>
                </a:rPr>
                <a:t>to </a:t>
              </a:r>
              <a:r>
                <a:rPr lang="en-US" altLang="en-US" sz="1700" dirty="0">
                  <a:solidFill>
                    <a:srgbClr val="002060"/>
                  </a:solidFill>
                  <a:ea typeface="ＭＳ Ｐゴシック" pitchFamily="34" charset="-128"/>
                </a:rPr>
                <a:t>Spanish </a:t>
              </a:r>
              <a:r>
                <a:rPr lang="en-US" altLang="en-US" sz="1700" dirty="0" smtClean="0">
                  <a:solidFill>
                    <a:srgbClr val="002060"/>
                  </a:solidFill>
                  <a:ea typeface="ＭＳ Ｐゴシック" pitchFamily="34" charset="-128"/>
                </a:rPr>
                <a:t>and</a:t>
              </a:r>
            </a:p>
            <a:p>
              <a:pPr algn="ctr"/>
              <a:r>
                <a:rPr lang="en-US" altLang="en-US" sz="1700" dirty="0" smtClean="0">
                  <a:solidFill>
                    <a:srgbClr val="002060"/>
                  </a:solidFill>
                  <a:ea typeface="ＭＳ Ｐゴシック" pitchFamily="34" charset="-128"/>
                </a:rPr>
                <a:t>EU researchers</a:t>
              </a:r>
              <a:endParaRPr lang="en-US" altLang="en-US" sz="1700" dirty="0">
                <a:solidFill>
                  <a:srgbClr val="002060"/>
                </a:solidFill>
                <a:ea typeface="ＭＳ Ｐゴシック" pitchFamily="34" charset="-128"/>
              </a:endParaRPr>
            </a:p>
          </p:txBody>
        </p:sp>
        <p:sp>
          <p:nvSpPr>
            <p:cNvPr id="27" name="Redondear rectángulo de esquina del mismo lado 26"/>
            <p:cNvSpPr/>
            <p:nvPr/>
          </p:nvSpPr>
          <p:spPr>
            <a:xfrm>
              <a:off x="1961711" y="2131851"/>
              <a:ext cx="2664000" cy="822837"/>
            </a:xfrm>
            <a:prstGeom prst="round2SameRect">
              <a:avLst/>
            </a:prstGeom>
            <a:blipFill dpi="0" rotWithShape="1">
              <a:blip r:embed="rId5"/>
              <a:srcRect/>
              <a:tile tx="-63500" ty="-787400" sx="80000" sy="80000" flip="none" algn="tl"/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noFill/>
              </a:endParaRPr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4979513" y="1935297"/>
            <a:ext cx="2376001" cy="1877283"/>
            <a:chOff x="4894055" y="2131851"/>
            <a:chExt cx="2376001" cy="1877283"/>
          </a:xfrm>
        </p:grpSpPr>
        <p:sp>
          <p:nvSpPr>
            <p:cNvPr id="21" name="Redondear rectángulo de esquina del mismo lado 20"/>
            <p:cNvSpPr/>
            <p:nvPr/>
          </p:nvSpPr>
          <p:spPr>
            <a:xfrm rot="10800000">
              <a:off x="4894056" y="2955986"/>
              <a:ext cx="2376000" cy="1053148"/>
            </a:xfrm>
            <a:prstGeom prst="round2SameRect">
              <a:avLst/>
            </a:prstGeom>
            <a:gradFill>
              <a:gsLst>
                <a:gs pos="0">
                  <a:srgbClr val="D7E6FA"/>
                </a:gs>
                <a:gs pos="100000">
                  <a:srgbClr val="F2F7FD"/>
                </a:gs>
              </a:gsLst>
              <a:lin ang="5400000" scaled="1"/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5053568" y="3046687"/>
              <a:ext cx="2056973" cy="87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indent="-285750" algn="ctr" defTabSz="449263">
                <a:defRPr/>
              </a:pPr>
              <a:r>
                <a:rPr lang="en-US" altLang="en-US" sz="1700" dirty="0">
                  <a:solidFill>
                    <a:srgbClr val="002060"/>
                  </a:solidFill>
                  <a:ea typeface="ＭＳ Ｐゴシック" pitchFamily="34" charset="-128"/>
                </a:rPr>
                <a:t>R&amp;D in </a:t>
              </a:r>
              <a:r>
                <a:rPr lang="en-US" altLang="en-US" sz="1700" dirty="0" smtClean="0">
                  <a:solidFill>
                    <a:srgbClr val="002060"/>
                  </a:solidFill>
                  <a:ea typeface="ＭＳ Ｐゴシック" pitchFamily="34" charset="-128"/>
                </a:rPr>
                <a:t>Computer,</a:t>
              </a:r>
            </a:p>
            <a:p>
              <a:pPr indent="-285750" algn="ctr" defTabSz="449263">
                <a:defRPr/>
              </a:pPr>
              <a:r>
                <a:rPr lang="en-US" altLang="en-US" sz="1700" dirty="0" smtClean="0">
                  <a:solidFill>
                    <a:srgbClr val="002060"/>
                  </a:solidFill>
                  <a:ea typeface="ＭＳ Ｐゴシック" pitchFamily="34" charset="-128"/>
                </a:rPr>
                <a:t>Life</a:t>
              </a:r>
              <a:r>
                <a:rPr lang="en-US" altLang="en-US" sz="1700" dirty="0">
                  <a:solidFill>
                    <a:srgbClr val="002060"/>
                  </a:solidFill>
                  <a:ea typeface="ＭＳ Ｐゴシック" pitchFamily="34" charset="-128"/>
                </a:rPr>
                <a:t>, Earth </a:t>
              </a:r>
              <a:r>
                <a:rPr lang="en-US" altLang="en-US" sz="1700" dirty="0" smtClean="0">
                  <a:solidFill>
                    <a:srgbClr val="002060"/>
                  </a:solidFill>
                  <a:ea typeface="ＭＳ Ｐゴシック" pitchFamily="34" charset="-128"/>
                </a:rPr>
                <a:t>and</a:t>
              </a:r>
            </a:p>
            <a:p>
              <a:pPr indent="-285750" algn="ctr" defTabSz="449263">
                <a:defRPr/>
              </a:pPr>
              <a:r>
                <a:rPr lang="en-US" altLang="en-US" sz="1700" dirty="0" smtClean="0">
                  <a:solidFill>
                    <a:srgbClr val="002060"/>
                  </a:solidFill>
                  <a:ea typeface="ＭＳ Ｐゴシック" pitchFamily="34" charset="-128"/>
                </a:rPr>
                <a:t>Engineering </a:t>
              </a:r>
              <a:r>
                <a:rPr lang="en-US" altLang="en-US" sz="1700" dirty="0">
                  <a:solidFill>
                    <a:srgbClr val="002060"/>
                  </a:solidFill>
                  <a:ea typeface="ＭＳ Ｐゴシック" pitchFamily="34" charset="-128"/>
                </a:rPr>
                <a:t>Sciences</a:t>
              </a:r>
            </a:p>
          </p:txBody>
        </p:sp>
        <p:sp>
          <p:nvSpPr>
            <p:cNvPr id="28" name="Redondear rectángulo de esquina del mismo lado 27"/>
            <p:cNvSpPr/>
            <p:nvPr/>
          </p:nvSpPr>
          <p:spPr>
            <a:xfrm>
              <a:off x="4894055" y="2131851"/>
              <a:ext cx="2376001" cy="822837"/>
            </a:xfrm>
            <a:prstGeom prst="round2Same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8149862" y="1935297"/>
            <a:ext cx="2376001" cy="1877283"/>
            <a:chOff x="7521926" y="2131851"/>
            <a:chExt cx="2376001" cy="1877283"/>
          </a:xfrm>
        </p:grpSpPr>
        <p:sp>
          <p:nvSpPr>
            <p:cNvPr id="20" name="Redondear rectángulo de esquina del mismo lado 19"/>
            <p:cNvSpPr/>
            <p:nvPr/>
          </p:nvSpPr>
          <p:spPr>
            <a:xfrm rot="10800000">
              <a:off x="7521927" y="2955986"/>
              <a:ext cx="2376000" cy="1053148"/>
            </a:xfrm>
            <a:prstGeom prst="round2SameRect">
              <a:avLst/>
            </a:prstGeom>
            <a:gradFill>
              <a:gsLst>
                <a:gs pos="0">
                  <a:srgbClr val="D7E6FA"/>
                </a:gs>
                <a:gs pos="100000">
                  <a:srgbClr val="F2F7FD"/>
                </a:gs>
              </a:gsLst>
              <a:lin ang="5400000" scaled="1"/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7719240" y="3038570"/>
              <a:ext cx="1981376" cy="87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indent="0" algn="ctr" defTabSz="449263">
                <a:buNone/>
                <a:defRPr/>
              </a:pPr>
              <a:r>
                <a:rPr lang="en-US" altLang="en-US" sz="1700" dirty="0">
                  <a:solidFill>
                    <a:srgbClr val="002060"/>
                  </a:solidFill>
                  <a:ea typeface="ＭＳ Ｐゴシック" pitchFamily="34" charset="-128"/>
                </a:rPr>
                <a:t>PhD </a:t>
              </a:r>
              <a:r>
                <a:rPr lang="en-US" altLang="en-US" sz="1700" dirty="0" err="1" smtClean="0">
                  <a:solidFill>
                    <a:srgbClr val="002060"/>
                  </a:solidFill>
                  <a:ea typeface="ＭＳ Ｐゴシック" pitchFamily="34" charset="-128"/>
                </a:rPr>
                <a:t>programme</a:t>
              </a:r>
              <a:r>
                <a:rPr lang="en-US" altLang="en-US" sz="1700" dirty="0" smtClean="0">
                  <a:solidFill>
                    <a:srgbClr val="002060"/>
                  </a:solidFill>
                  <a:ea typeface="ＭＳ Ｐゴシック" pitchFamily="34" charset="-128"/>
                </a:rPr>
                <a:t>,</a:t>
              </a:r>
            </a:p>
            <a:p>
              <a:pPr indent="0" algn="ctr" defTabSz="449263">
                <a:buNone/>
                <a:defRPr/>
              </a:pPr>
              <a:r>
                <a:rPr lang="en-US" altLang="en-US" sz="1700" dirty="0" smtClean="0">
                  <a:solidFill>
                    <a:srgbClr val="002060"/>
                  </a:solidFill>
                  <a:ea typeface="ＭＳ Ｐゴシック" pitchFamily="34" charset="-128"/>
                </a:rPr>
                <a:t>technology </a:t>
              </a:r>
              <a:r>
                <a:rPr lang="en-US" altLang="en-US" sz="1700" dirty="0">
                  <a:solidFill>
                    <a:srgbClr val="002060"/>
                  </a:solidFill>
                  <a:ea typeface="ＭＳ Ｐゴシック" pitchFamily="34" charset="-128"/>
                </a:rPr>
                <a:t>transfer</a:t>
              </a:r>
              <a:r>
                <a:rPr lang="en-US" altLang="en-US" sz="1700" dirty="0" smtClean="0">
                  <a:solidFill>
                    <a:srgbClr val="002060"/>
                  </a:solidFill>
                  <a:ea typeface="ＭＳ Ｐゴシック" pitchFamily="34" charset="-128"/>
                </a:rPr>
                <a:t>,</a:t>
              </a:r>
            </a:p>
            <a:p>
              <a:pPr indent="0" algn="ctr" defTabSz="449263">
                <a:buNone/>
                <a:defRPr/>
              </a:pPr>
              <a:r>
                <a:rPr lang="en-US" altLang="en-US" sz="1700" dirty="0" smtClean="0">
                  <a:solidFill>
                    <a:srgbClr val="002060"/>
                  </a:solidFill>
                  <a:ea typeface="ＭＳ Ｐゴシック" pitchFamily="34" charset="-128"/>
                </a:rPr>
                <a:t> </a:t>
              </a:r>
              <a:r>
                <a:rPr lang="en-US" altLang="en-US" sz="1700" dirty="0">
                  <a:solidFill>
                    <a:srgbClr val="002060"/>
                  </a:solidFill>
                  <a:ea typeface="ＭＳ Ｐゴシック" pitchFamily="34" charset="-128"/>
                </a:rPr>
                <a:t>public engagement</a:t>
              </a:r>
            </a:p>
          </p:txBody>
        </p:sp>
        <p:sp>
          <p:nvSpPr>
            <p:cNvPr id="29" name="Redondear rectángulo de esquina del mismo lado 28"/>
            <p:cNvSpPr/>
            <p:nvPr/>
          </p:nvSpPr>
          <p:spPr>
            <a:xfrm>
              <a:off x="7521926" y="2131851"/>
              <a:ext cx="2376001" cy="822837"/>
            </a:xfrm>
            <a:prstGeom prst="round2SameRect">
              <a:avLst/>
            </a:prstGeom>
            <a:blipFill dpi="0" rotWithShape="1">
              <a:blip r:embed="rId7"/>
              <a:srcRect/>
              <a:tile tx="-381000" ty="-292100" sx="40000" sy="40000" flip="none" algn="tl"/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88187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" r="359"/>
          <a:stretch/>
        </p:blipFill>
        <p:spPr>
          <a:xfrm>
            <a:off x="-13332" y="-3885"/>
            <a:ext cx="12205332" cy="686188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0"/>
            <a:ext cx="12192000" cy="1800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15000"/>
                </a:schemeClr>
              </a:gs>
              <a:gs pos="65000">
                <a:srgbClr val="121212">
                  <a:alpha val="50000"/>
                </a:srgbClr>
              </a:gs>
              <a:gs pos="35000">
                <a:schemeClr val="tx1">
                  <a:alpha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3410145" y="456916"/>
            <a:ext cx="5383012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457200">
              <a:defRPr/>
            </a:pPr>
            <a:r>
              <a:rPr lang="en-GB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MareNostrum4</a:t>
            </a:r>
          </a:p>
          <a:p>
            <a:pPr algn="ctr" defTabSz="457200">
              <a:defRPr/>
            </a:pPr>
            <a:r>
              <a:rPr lang="en-GB" sz="2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Total peak performance: </a:t>
            </a:r>
            <a:r>
              <a:rPr lang="en-GB" sz="2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13,7 </a:t>
            </a:r>
            <a:r>
              <a:rPr lang="en-GB" sz="26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Pflops</a:t>
            </a:r>
            <a:r>
              <a:rPr lang="en-GB" sz="2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/s 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1724354" y="2532088"/>
            <a:ext cx="8393867" cy="317650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15000"/>
                </a:schemeClr>
              </a:gs>
              <a:gs pos="100000">
                <a:schemeClr val="bg1">
                  <a:alpha val="15000"/>
                </a:schemeClr>
              </a:gs>
              <a:gs pos="65000">
                <a:schemeClr val="bg1">
                  <a:alpha val="50000"/>
                </a:schemeClr>
              </a:gs>
              <a:gs pos="35000">
                <a:schemeClr val="bg1">
                  <a:alpha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s-ES" sz="2800" dirty="0" err="1" smtClean="0">
                <a:solidFill>
                  <a:schemeClr val="tx1"/>
                </a:solidFill>
              </a:rPr>
              <a:t>Includes</a:t>
            </a:r>
            <a:endParaRPr lang="es-ES" sz="2800" dirty="0" smtClean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800" dirty="0" err="1" smtClean="0">
                <a:solidFill>
                  <a:schemeClr val="tx1"/>
                </a:solidFill>
              </a:rPr>
              <a:t>Large</a:t>
            </a:r>
            <a:r>
              <a:rPr lang="es-ES" sz="2800" dirty="0" smtClean="0">
                <a:solidFill>
                  <a:schemeClr val="tx1"/>
                </a:solidFill>
              </a:rPr>
              <a:t>, general-</a:t>
            </a:r>
            <a:r>
              <a:rPr lang="es-ES" sz="2800" dirty="0" err="1" smtClean="0">
                <a:solidFill>
                  <a:schemeClr val="tx1"/>
                </a:solidFill>
              </a:rPr>
              <a:t>purpose</a:t>
            </a:r>
            <a:r>
              <a:rPr lang="es-ES" sz="2800" dirty="0" smtClean="0">
                <a:solidFill>
                  <a:schemeClr val="tx1"/>
                </a:solidFill>
              </a:rPr>
              <a:t> Intel </a:t>
            </a:r>
            <a:r>
              <a:rPr lang="es-ES" sz="2800" dirty="0" err="1" smtClean="0">
                <a:solidFill>
                  <a:schemeClr val="tx1"/>
                </a:solidFill>
              </a:rPr>
              <a:t>partition</a:t>
            </a:r>
            <a:r>
              <a:rPr lang="es-ES" sz="2800" dirty="0" smtClean="0">
                <a:solidFill>
                  <a:schemeClr val="tx1"/>
                </a:solidFill>
              </a:rPr>
              <a:t> - 11,5PB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chemeClr val="tx1"/>
                </a:solidFill>
              </a:rPr>
              <a:t>AMD-</a:t>
            </a:r>
            <a:r>
              <a:rPr lang="es-ES" sz="2800" dirty="0" err="1" smtClean="0">
                <a:solidFill>
                  <a:schemeClr val="tx1"/>
                </a:solidFill>
              </a:rPr>
              <a:t>based</a:t>
            </a:r>
            <a:r>
              <a:rPr lang="es-ES" sz="2800" dirty="0" smtClean="0">
                <a:solidFill>
                  <a:schemeClr val="tx1"/>
                </a:solidFill>
              </a:rPr>
              <a:t> </a:t>
            </a:r>
            <a:r>
              <a:rPr lang="es-ES" sz="2800" dirty="0" err="1" smtClean="0">
                <a:solidFill>
                  <a:schemeClr val="tx1"/>
                </a:solidFill>
              </a:rPr>
              <a:t>high-memory</a:t>
            </a:r>
            <a:r>
              <a:rPr lang="es-ES" sz="2800" dirty="0" smtClean="0">
                <a:solidFill>
                  <a:schemeClr val="tx1"/>
                </a:solidFill>
              </a:rPr>
              <a:t> (1TB) </a:t>
            </a:r>
            <a:r>
              <a:rPr lang="es-ES" sz="2800" dirty="0" err="1" smtClean="0">
                <a:solidFill>
                  <a:schemeClr val="tx1"/>
                </a:solidFill>
              </a:rPr>
              <a:t>cluster</a:t>
            </a:r>
            <a:endParaRPr lang="es-ES" sz="2800" dirty="0" smtClean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chemeClr val="tx1"/>
                </a:solidFill>
              </a:rPr>
              <a:t>Power9+Nvidia V100 </a:t>
            </a:r>
            <a:r>
              <a:rPr lang="es-ES" sz="2800" dirty="0" err="1" smtClean="0">
                <a:solidFill>
                  <a:schemeClr val="tx1"/>
                </a:solidFill>
              </a:rPr>
              <a:t>cluster</a:t>
            </a:r>
            <a:endParaRPr lang="es-ES" sz="2800" dirty="0" smtClean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chemeClr val="tx1"/>
                </a:solidFill>
              </a:rPr>
              <a:t>ARM-</a:t>
            </a:r>
            <a:r>
              <a:rPr lang="es-ES" sz="2800" dirty="0" err="1" smtClean="0">
                <a:solidFill>
                  <a:schemeClr val="tx1"/>
                </a:solidFill>
              </a:rPr>
              <a:t>based</a:t>
            </a:r>
            <a:r>
              <a:rPr lang="es-ES" sz="2800" dirty="0" smtClean="0">
                <a:solidFill>
                  <a:schemeClr val="tx1"/>
                </a:solidFill>
              </a:rPr>
              <a:t> Fujitsu </a:t>
            </a:r>
            <a:r>
              <a:rPr lang="es-ES" sz="2800" dirty="0" err="1" smtClean="0">
                <a:solidFill>
                  <a:schemeClr val="tx1"/>
                </a:solidFill>
              </a:rPr>
              <a:t>cluster</a:t>
            </a:r>
            <a:endParaRPr lang="es-E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3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" r="359"/>
          <a:stretch/>
        </p:blipFill>
        <p:spPr>
          <a:xfrm>
            <a:off x="-13332" y="-3885"/>
            <a:ext cx="12205332" cy="6861885"/>
          </a:xfrm>
          <a:prstGeom prst="rect">
            <a:avLst/>
          </a:prstGeom>
        </p:spPr>
      </p:pic>
      <p:sp>
        <p:nvSpPr>
          <p:cNvPr id="33" name="Rectángulo 32"/>
          <p:cNvSpPr/>
          <p:nvPr/>
        </p:nvSpPr>
        <p:spPr>
          <a:xfrm>
            <a:off x="811619" y="2180575"/>
            <a:ext cx="4621619" cy="416728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15000"/>
                </a:schemeClr>
              </a:gs>
              <a:gs pos="100000">
                <a:schemeClr val="bg1">
                  <a:alpha val="15000"/>
                </a:schemeClr>
              </a:gs>
              <a:gs pos="65000">
                <a:schemeClr val="bg1">
                  <a:alpha val="50000"/>
                </a:schemeClr>
              </a:gs>
              <a:gs pos="35000">
                <a:schemeClr val="bg1">
                  <a:alpha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ES" sz="2800" dirty="0" err="1" smtClean="0">
                <a:solidFill>
                  <a:schemeClr val="tx1"/>
                </a:solidFill>
              </a:rPr>
              <a:t>Agora</a:t>
            </a:r>
            <a:endParaRPr lang="es-ES" sz="2800" dirty="0" smtClean="0">
              <a:solidFill>
                <a:schemeClr val="tx1"/>
              </a:solidFill>
            </a:endParaRPr>
          </a:p>
          <a:p>
            <a:endParaRPr lang="es-ES" sz="2800" dirty="0" smtClean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chemeClr val="tx1"/>
                </a:solidFill>
              </a:rPr>
              <a:t>HSM </a:t>
            </a:r>
            <a:r>
              <a:rPr lang="es-ES" sz="2800" dirty="0" err="1" smtClean="0">
                <a:solidFill>
                  <a:schemeClr val="tx1"/>
                </a:solidFill>
              </a:rPr>
              <a:t>storage</a:t>
            </a:r>
            <a:r>
              <a:rPr lang="es-ES" sz="2800" dirty="0" smtClean="0">
                <a:solidFill>
                  <a:schemeClr val="tx1"/>
                </a:solidFill>
              </a:rPr>
              <a:t> (disc/tape)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chemeClr val="tx1"/>
                </a:solidFill>
              </a:rPr>
              <a:t>135 </a:t>
            </a:r>
            <a:r>
              <a:rPr lang="es-ES" sz="2800" dirty="0" smtClean="0">
                <a:solidFill>
                  <a:schemeClr val="tx1"/>
                </a:solidFill>
              </a:rPr>
              <a:t>PB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chemeClr val="tx1"/>
                </a:solidFill>
              </a:rPr>
              <a:t>Heavy-</a:t>
            </a:r>
            <a:r>
              <a:rPr lang="es-ES" sz="2800" dirty="0" err="1" smtClean="0">
                <a:solidFill>
                  <a:schemeClr val="tx1"/>
                </a:solidFill>
              </a:rPr>
              <a:t>duty</a:t>
            </a:r>
            <a:r>
              <a:rPr lang="es-ES" sz="2800" dirty="0" smtClean="0">
                <a:solidFill>
                  <a:schemeClr val="tx1"/>
                </a:solidFill>
              </a:rPr>
              <a:t> </a:t>
            </a:r>
            <a:r>
              <a:rPr lang="es-ES" sz="2800" dirty="0" err="1" smtClean="0">
                <a:solidFill>
                  <a:schemeClr val="tx1"/>
                </a:solidFill>
              </a:rPr>
              <a:t>VMs</a:t>
            </a:r>
            <a:endParaRPr lang="es-ES" sz="2800" dirty="0" smtClean="0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0" y="0"/>
            <a:ext cx="12192000" cy="1800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15000"/>
                </a:schemeClr>
              </a:gs>
              <a:gs pos="65000">
                <a:srgbClr val="121212">
                  <a:alpha val="50000"/>
                </a:srgbClr>
              </a:gs>
              <a:gs pos="35000">
                <a:schemeClr val="tx1">
                  <a:alpha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3765883" y="656971"/>
            <a:ext cx="4671535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457200">
              <a:defRPr/>
            </a:pPr>
            <a:r>
              <a:rPr lang="en-GB" sz="4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Other infrastructures</a:t>
            </a:r>
            <a:endParaRPr lang="en-GB" sz="4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6935972" y="2180574"/>
            <a:ext cx="4664149" cy="415710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15000"/>
                </a:schemeClr>
              </a:gs>
              <a:gs pos="100000">
                <a:schemeClr val="bg1">
                  <a:alpha val="15000"/>
                </a:schemeClr>
              </a:gs>
              <a:gs pos="65000">
                <a:schemeClr val="bg1">
                  <a:alpha val="50000"/>
                </a:schemeClr>
              </a:gs>
              <a:gs pos="35000">
                <a:schemeClr val="bg1">
                  <a:alpha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ES" sz="2800" dirty="0" err="1" smtClean="0">
                <a:solidFill>
                  <a:schemeClr val="tx1"/>
                </a:solidFill>
              </a:rPr>
              <a:t>Openstack</a:t>
            </a:r>
            <a:r>
              <a:rPr lang="es-ES" sz="2800" dirty="0" smtClean="0">
                <a:solidFill>
                  <a:schemeClr val="tx1"/>
                </a:solidFill>
              </a:rPr>
              <a:t> </a:t>
            </a:r>
            <a:r>
              <a:rPr lang="es-ES" sz="2800" dirty="0" err="1" smtClean="0">
                <a:solidFill>
                  <a:schemeClr val="tx1"/>
                </a:solidFill>
              </a:rPr>
              <a:t>cluster</a:t>
            </a:r>
            <a:endParaRPr lang="es-ES" sz="2800" dirty="0" smtClean="0">
              <a:solidFill>
                <a:schemeClr val="tx1"/>
              </a:solidFill>
            </a:endParaRPr>
          </a:p>
          <a:p>
            <a:endParaRPr lang="es-ES" sz="2800" dirty="0" smtClean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chemeClr val="tx1"/>
                </a:solidFill>
              </a:rPr>
              <a:t>Flexible </a:t>
            </a:r>
            <a:r>
              <a:rPr lang="es-ES" sz="2800" dirty="0" err="1" smtClean="0">
                <a:solidFill>
                  <a:schemeClr val="tx1"/>
                </a:solidFill>
              </a:rPr>
              <a:t>nodes</a:t>
            </a:r>
            <a:r>
              <a:rPr lang="es-ES" sz="2800" dirty="0" smtClean="0">
                <a:solidFill>
                  <a:schemeClr val="tx1"/>
                </a:solidFill>
              </a:rPr>
              <a:t> to </a:t>
            </a:r>
            <a:r>
              <a:rPr lang="es-ES" sz="2800" dirty="0" err="1" smtClean="0">
                <a:solidFill>
                  <a:schemeClr val="tx1"/>
                </a:solidFill>
              </a:rPr>
              <a:t>deploy</a:t>
            </a:r>
            <a:r>
              <a:rPr lang="es-ES" sz="2800" dirty="0" smtClean="0">
                <a:solidFill>
                  <a:schemeClr val="tx1"/>
                </a:solidFill>
              </a:rPr>
              <a:t> </a:t>
            </a:r>
            <a:r>
              <a:rPr lang="es-ES" sz="2800" dirty="0" err="1" smtClean="0">
                <a:solidFill>
                  <a:schemeClr val="tx1"/>
                </a:solidFill>
              </a:rPr>
              <a:t>VMs</a:t>
            </a:r>
            <a:r>
              <a:rPr lang="es-ES" sz="2800" dirty="0" smtClean="0">
                <a:solidFill>
                  <a:schemeClr val="tx1"/>
                </a:solidFill>
              </a:rPr>
              <a:t> and </a:t>
            </a:r>
            <a:r>
              <a:rPr lang="es-ES" sz="2800" dirty="0" err="1" smtClean="0">
                <a:solidFill>
                  <a:schemeClr val="tx1"/>
                </a:solidFill>
              </a:rPr>
              <a:t>cloud</a:t>
            </a:r>
            <a:r>
              <a:rPr lang="es-ES" sz="2800" dirty="0" smtClean="0">
                <a:solidFill>
                  <a:schemeClr val="tx1"/>
                </a:solidFill>
              </a:rPr>
              <a:t>  </a:t>
            </a:r>
            <a:r>
              <a:rPr lang="es-ES" sz="2800" dirty="0" err="1" smtClean="0">
                <a:solidFill>
                  <a:schemeClr val="tx1"/>
                </a:solidFill>
              </a:rPr>
              <a:t>environments</a:t>
            </a:r>
            <a:endParaRPr lang="es-E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88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" grpId="0" animBg="1"/>
      <p:bldP spid="3" grpId="0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Competitive </a:t>
            </a:r>
            <a:r>
              <a:rPr lang="en-GB" dirty="0"/>
              <a:t>Access </a:t>
            </a:r>
            <a:r>
              <a:rPr lang="en-GB" dirty="0" smtClean="0"/>
              <a:t>to BSC infrastructures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46034" y="1241010"/>
            <a:ext cx="10166645" cy="466248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Red </a:t>
            </a:r>
            <a:r>
              <a:rPr lang="en-GB" sz="2400" dirty="0" smtClean="0"/>
              <a:t>Española de </a:t>
            </a:r>
            <a:r>
              <a:rPr lang="en-GB" sz="2400" dirty="0" err="1" smtClean="0"/>
              <a:t>Supercomputación</a:t>
            </a:r>
            <a:r>
              <a:rPr lang="en-GB" sz="2400" dirty="0" smtClean="0"/>
              <a:t> </a:t>
            </a:r>
            <a:r>
              <a:rPr lang="en-GB" sz="2400" dirty="0" smtClean="0"/>
              <a:t>(up to 50%)</a:t>
            </a:r>
            <a:endParaRPr lang="en-GB" sz="2200" dirty="0" smtClean="0"/>
          </a:p>
          <a:p>
            <a:pPr lvl="1"/>
            <a:r>
              <a:rPr lang="en-GB" sz="2200" dirty="0" smtClean="0"/>
              <a:t>Competitive </a:t>
            </a:r>
            <a:r>
              <a:rPr lang="en-GB" sz="2200" dirty="0" smtClean="0"/>
              <a:t>calls for HPC and Data Management </a:t>
            </a:r>
            <a:r>
              <a:rPr lang="en-GB" sz="2200" dirty="0" smtClean="0"/>
              <a:t>services, peer reviewed</a:t>
            </a:r>
            <a:endParaRPr lang="en-GB" sz="2200" dirty="0" smtClean="0"/>
          </a:p>
          <a:p>
            <a:pPr lvl="1"/>
            <a:r>
              <a:rPr lang="en-GB" sz="2200" dirty="0" smtClean="0"/>
              <a:t>Up to 30M </a:t>
            </a:r>
            <a:r>
              <a:rPr lang="en-GB" sz="2200" dirty="0" smtClean="0"/>
              <a:t>core hours per year</a:t>
            </a:r>
          </a:p>
          <a:p>
            <a:pPr lvl="1"/>
            <a:r>
              <a:rPr lang="en-GB" sz="2200" dirty="0" smtClean="0"/>
              <a:t>From 200TB per year</a:t>
            </a:r>
            <a:endParaRPr lang="en-GB" sz="2200" dirty="0" smtClean="0"/>
          </a:p>
          <a:p>
            <a:pPr lvl="1"/>
            <a:endParaRPr lang="en-GB" sz="2200" dirty="0" smtClean="0"/>
          </a:p>
          <a:p>
            <a:r>
              <a:rPr lang="en-GB" sz="2400" dirty="0" smtClean="0"/>
              <a:t>PRACE (50</a:t>
            </a:r>
            <a:r>
              <a:rPr lang="en-GB" sz="2400" dirty="0" smtClean="0"/>
              <a:t>%)</a:t>
            </a:r>
          </a:p>
          <a:p>
            <a:pPr lvl="1"/>
            <a:r>
              <a:rPr lang="en-GB" sz="2200" dirty="0" smtClean="0"/>
              <a:t>Competitive calls for large-scale HPC projects, peer reviewed</a:t>
            </a:r>
          </a:p>
          <a:p>
            <a:pPr lvl="1"/>
            <a:r>
              <a:rPr lang="en-GB" sz="2200" dirty="0" smtClean="0"/>
              <a:t>From 30M core hours per year</a:t>
            </a:r>
          </a:p>
          <a:p>
            <a:pPr lvl="1"/>
            <a:endParaRPr lang="en-GB" sz="2200" dirty="0" smtClean="0"/>
          </a:p>
          <a:p>
            <a:r>
              <a:rPr lang="en-GB" sz="2400" dirty="0" smtClean="0"/>
              <a:t>Strategic </a:t>
            </a:r>
            <a:r>
              <a:rPr lang="en-GB" sz="2400" dirty="0" smtClean="0"/>
              <a:t>projects</a:t>
            </a:r>
            <a:endParaRPr lang="en-GB" sz="2400" dirty="0" smtClean="0"/>
          </a:p>
          <a:p>
            <a:pPr lvl="1"/>
            <a:r>
              <a:rPr lang="en-GB" sz="2200" dirty="0" smtClean="0"/>
              <a:t>Dedicated allocations, after scientific assessment</a:t>
            </a:r>
          </a:p>
          <a:p>
            <a:pPr lvl="1"/>
            <a:r>
              <a:rPr lang="en-GB" sz="2200" dirty="0" smtClean="0"/>
              <a:t>Up to 10% of total annual capacity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777669" y="4623276"/>
            <a:ext cx="6887910" cy="132295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9749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Spanish Strategic Projects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46034" y="1241010"/>
            <a:ext cx="10166645" cy="4662488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 smtClean="0"/>
              <a:t>Requirements:</a:t>
            </a:r>
            <a:endParaRPr lang="en-GB" sz="2200" dirty="0" smtClean="0"/>
          </a:p>
          <a:p>
            <a:pPr lvl="1"/>
            <a:r>
              <a:rPr lang="en-GB" sz="2200" dirty="0" smtClean="0"/>
              <a:t>Medium- to long-term needs of large-scale access to HPC and Data Management services</a:t>
            </a:r>
          </a:p>
          <a:p>
            <a:pPr lvl="1"/>
            <a:r>
              <a:rPr lang="en-GB" sz="2200" dirty="0" smtClean="0"/>
              <a:t>Endorsement by BSC Board of Trustees</a:t>
            </a:r>
          </a:p>
          <a:p>
            <a:pPr lvl="1"/>
            <a:r>
              <a:rPr lang="en-GB" sz="2200" dirty="0" smtClean="0"/>
              <a:t>Positive scientific assessment </a:t>
            </a:r>
          </a:p>
          <a:p>
            <a:pPr lvl="1"/>
            <a:endParaRPr lang="en-GB" sz="2200" dirty="0"/>
          </a:p>
          <a:p>
            <a:r>
              <a:rPr lang="en-GB" sz="2400" dirty="0" smtClean="0"/>
              <a:t>Capacities:</a:t>
            </a:r>
          </a:p>
          <a:p>
            <a:pPr lvl="1"/>
            <a:r>
              <a:rPr lang="en-GB" sz="2200" dirty="0" smtClean="0"/>
              <a:t>Up to 10% of the total competitive resources </a:t>
            </a:r>
          </a:p>
          <a:p>
            <a:pPr lvl="1"/>
            <a:r>
              <a:rPr lang="en-GB" sz="2200" dirty="0" smtClean="0"/>
              <a:t>Currently 96Mh CPU per year and 1PB of HSM storage</a:t>
            </a:r>
          </a:p>
          <a:p>
            <a:pPr lvl="1"/>
            <a:endParaRPr lang="en-GB" sz="2200" dirty="0"/>
          </a:p>
          <a:p>
            <a:r>
              <a:rPr lang="en-GB" sz="2400" dirty="0" smtClean="0"/>
              <a:t>Current projects</a:t>
            </a:r>
          </a:p>
          <a:p>
            <a:pPr lvl="1"/>
            <a:r>
              <a:rPr lang="en-GB" sz="2200" dirty="0" smtClean="0"/>
              <a:t>GAIA</a:t>
            </a:r>
          </a:p>
          <a:p>
            <a:pPr lvl="1"/>
            <a:r>
              <a:rPr lang="en-GB" sz="2200" dirty="0" smtClean="0"/>
              <a:t>LHC</a:t>
            </a:r>
          </a:p>
          <a:p>
            <a:pPr lvl="1"/>
            <a:r>
              <a:rPr lang="en-GB" sz="2200" dirty="0" smtClean="0"/>
              <a:t>EGA</a:t>
            </a:r>
          </a:p>
          <a:p>
            <a:pPr lvl="1"/>
            <a:r>
              <a:rPr lang="en-GB" sz="2200" dirty="0" smtClean="0"/>
              <a:t>…</a:t>
            </a:r>
          </a:p>
        </p:txBody>
      </p:sp>
      <p:sp>
        <p:nvSpPr>
          <p:cNvPr id="4" name="Elipse 3"/>
          <p:cNvSpPr/>
          <p:nvPr/>
        </p:nvSpPr>
        <p:spPr>
          <a:xfrm>
            <a:off x="1187864" y="5443671"/>
            <a:ext cx="1298962" cy="35892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7585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013364" y="1884276"/>
            <a:ext cx="5026945" cy="2998826"/>
          </a:xfrm>
        </p:spPr>
        <p:txBody>
          <a:bodyPr>
            <a:noAutofit/>
          </a:bodyPr>
          <a:lstStyle/>
          <a:p>
            <a:pPr algn="ctr"/>
            <a:r>
              <a:rPr lang="es-ES" sz="8000" b="0" dirty="0" err="1"/>
              <a:t>Thank</a:t>
            </a:r>
            <a:r>
              <a:rPr lang="es-ES" sz="8000" b="0" dirty="0"/>
              <a:t> </a:t>
            </a:r>
            <a:r>
              <a:rPr lang="es-ES" sz="8000" b="0" dirty="0" err="1"/>
              <a:t>you</a:t>
            </a:r>
            <a:r>
              <a:rPr lang="es-ES" sz="8000" b="0" dirty="0"/>
              <a:t> </a:t>
            </a: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5127066" y="6107242"/>
            <a:ext cx="4569950" cy="464416"/>
          </a:xfrm>
        </p:spPr>
        <p:txBody>
          <a:bodyPr/>
          <a:lstStyle/>
          <a:p>
            <a:pPr algn="ctr"/>
            <a:r>
              <a:rPr lang="es-ES" sz="2800" dirty="0" smtClean="0">
                <a:solidFill>
                  <a:srgbClr val="004890"/>
                </a:solidFill>
                <a:ea typeface="+mj-ea"/>
                <a:cs typeface="+mj-cs"/>
              </a:rPr>
              <a:t>oriol.pineda@bsc.es</a:t>
            </a:r>
            <a:endParaRPr lang="es-ES" sz="2800" dirty="0">
              <a:solidFill>
                <a:srgbClr val="00489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1003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7921</TotalTime>
  <Words>235</Words>
  <Application>Microsoft Office PowerPoint</Application>
  <PresentationFormat>Panorámica</PresentationFormat>
  <Paragraphs>67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ＭＳ Ｐゴシック</vt:lpstr>
      <vt:lpstr>Arial</vt:lpstr>
      <vt:lpstr>Calibri</vt:lpstr>
      <vt:lpstr>Diseño personalizado</vt:lpstr>
      <vt:lpstr>BSC Infrastructure and Services</vt:lpstr>
      <vt:lpstr>Barcelona Supercomputing Center – Centro Nacional de Supercomputación</vt:lpstr>
      <vt:lpstr>Presentación de PowerPoint</vt:lpstr>
      <vt:lpstr>Presentación de PowerPoint</vt:lpstr>
      <vt:lpstr>Competitive Access to BSC infrastructures</vt:lpstr>
      <vt:lpstr>Spanish Strategic Projects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Gemma Ribas</dc:creator>
  <cp:lastModifiedBy>Oriol Pineda</cp:lastModifiedBy>
  <cp:revision>147</cp:revision>
  <dcterms:created xsi:type="dcterms:W3CDTF">2019-06-06T09:57:11Z</dcterms:created>
  <dcterms:modified xsi:type="dcterms:W3CDTF">2021-10-05T12:31:46Z</dcterms:modified>
</cp:coreProperties>
</file>