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70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E198-0870-8E48-A28F-AB5734C3B760}" type="datetimeFigureOut">
              <a:rPr lang="en-US" smtClean="0"/>
              <a:t>18/10/21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c.europa.eu/info/funding-tenders/opportunities/portal/screen/opportunities/topic-details/horizon-infra-2021-dev-02-01;callCode=null;freeTextSearchKeyword=HORIZON-INFRA-2021-DEV-02;matchWholeText=true;typeCodes=0,1,2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ifae.es/event/1213/contributions/4965/attachments/1833/2879/ET-0361A-21_ESFRIReportevaluationOfTheESFR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Preparation of  INFRA-DEV Horizon Proposal for 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700" y="3886200"/>
            <a:ext cx="76115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Mart</a:t>
            </a:r>
            <a:r>
              <a:rPr lang="en-US" dirty="0" err="1" smtClean="0"/>
              <a:t>í</a:t>
            </a:r>
            <a:r>
              <a:rPr lang="en-US" dirty="0" err="1" smtClean="0"/>
              <a:t>nez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 INFRA-DEV Meeting, 18</a:t>
            </a:r>
            <a:r>
              <a:rPr lang="en-US" baseline="30000" dirty="0" smtClean="0"/>
              <a:t>th</a:t>
            </a:r>
            <a:r>
              <a:rPr lang="en-US" dirty="0" smtClean="0"/>
              <a:t> October 2022</a:t>
            </a:r>
            <a:endParaRPr lang="en-US" dirty="0"/>
          </a:p>
        </p:txBody>
      </p:sp>
      <p:pic>
        <p:nvPicPr>
          <p:cNvPr id="4" name="Picture 3" descr="et-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8481" cy="14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WPs headers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749"/>
            <a:ext cx="8229600" cy="56207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WP1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</a:rPr>
              <a:t>Coordination and Management</a:t>
            </a:r>
            <a:r>
              <a:rPr lang="en-US" dirty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/>
              <a:t>WP2</a:t>
            </a:r>
            <a:r>
              <a:rPr lang="en-US" dirty="0"/>
              <a:t> </a:t>
            </a:r>
            <a:r>
              <a:rPr lang="en-US" b="1" dirty="0"/>
              <a:t>Governance and Legal Aspects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>
                <a:solidFill>
                  <a:srgbClr val="660066"/>
                </a:solidFill>
              </a:rPr>
              <a:t>WP3 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b="1" dirty="0">
                <a:solidFill>
                  <a:srgbClr val="660066"/>
                </a:solidFill>
              </a:rPr>
              <a:t>Financial Architecture</a:t>
            </a:r>
            <a:r>
              <a:rPr lang="en-US" dirty="0">
                <a:solidFill>
                  <a:srgbClr val="660066"/>
                </a:solidFill>
              </a:rPr>
              <a:t> 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WP4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Site Selection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/>
              <a:t>WP5</a:t>
            </a:r>
            <a:r>
              <a:rPr lang="en-US" dirty="0"/>
              <a:t> </a:t>
            </a:r>
            <a:r>
              <a:rPr lang="en-US" b="1" dirty="0"/>
              <a:t>Project Office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>
                <a:solidFill>
                  <a:srgbClr val="3366FF"/>
                </a:solidFill>
              </a:rPr>
              <a:t>WP6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</a:rPr>
              <a:t>Technical Design</a:t>
            </a:r>
            <a:r>
              <a:rPr lang="en-US" dirty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WP7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Risk Management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WP8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Transfer of Technology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FF6600"/>
                </a:solidFill>
              </a:rPr>
              <a:t>WP9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Computing and Data Access </a:t>
            </a:r>
            <a:endParaRPr lang="en-US" b="1" dirty="0" smtClean="0">
              <a:solidFill>
                <a:srgbClr val="FF6600"/>
              </a:solidFill>
            </a:endParaRPr>
          </a:p>
          <a:p>
            <a:r>
              <a:rPr lang="en-US" b="1" dirty="0"/>
              <a:t>WP10</a:t>
            </a:r>
            <a:r>
              <a:rPr lang="en-US" dirty="0"/>
              <a:t> </a:t>
            </a:r>
            <a:r>
              <a:rPr lang="en-US" b="1" dirty="0"/>
              <a:t>Climate and Environmental aspects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WP11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Outreach and Relation with Society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660066"/>
                </a:solidFill>
              </a:rPr>
              <a:t>WP12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b="1" dirty="0">
                <a:solidFill>
                  <a:srgbClr val="660066"/>
                </a:solidFill>
              </a:rPr>
              <a:t>Ethics</a:t>
            </a:r>
            <a:r>
              <a:rPr lang="en-US" dirty="0">
                <a:solidFill>
                  <a:srgbClr val="66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5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310" y="106550"/>
            <a:ext cx="8229600" cy="6533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WP details</a:t>
            </a:r>
            <a:endParaRPr lang="en-US" b="1" dirty="0"/>
          </a:p>
        </p:txBody>
      </p:sp>
      <p:pic>
        <p:nvPicPr>
          <p:cNvPr id="7" name="Content Placeholder 6" descr="Screen Shot 2021-10-18 at 09.52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46" r="-62846"/>
          <a:stretch>
            <a:fillRect/>
          </a:stretch>
        </p:blipFill>
        <p:spPr>
          <a:xfrm>
            <a:off x="-2846665" y="397631"/>
            <a:ext cx="11542429" cy="6347891"/>
          </a:xfrm>
        </p:spPr>
      </p:pic>
    </p:spTree>
    <p:extLst>
      <p:ext uri="{BB962C8B-B14F-4D97-AF65-F5344CB8AC3E}">
        <p14:creationId xmlns:p14="http://schemas.microsoft.com/office/powerpoint/2010/main" val="29522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21-10-18 at 09.53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83" r="-36783"/>
          <a:stretch>
            <a:fillRect/>
          </a:stretch>
        </p:blipFill>
        <p:spPr>
          <a:xfrm>
            <a:off x="-2247152" y="255493"/>
            <a:ext cx="11706552" cy="64381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310" y="106550"/>
            <a:ext cx="8229600" cy="6533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WP details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1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310" y="106550"/>
            <a:ext cx="8229600" cy="6533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WP details</a:t>
            </a:r>
            <a:endParaRPr lang="en-US" b="1" dirty="0"/>
          </a:p>
        </p:txBody>
      </p:sp>
      <p:pic>
        <p:nvPicPr>
          <p:cNvPr id="5" name="Content Placeholder 4" descr="Screen Shot 2021-10-18 at 09.53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99" r="-78999"/>
          <a:stretch>
            <a:fillRect/>
          </a:stretch>
        </p:blipFill>
        <p:spPr>
          <a:xfrm>
            <a:off x="-3382683" y="106550"/>
            <a:ext cx="12276223" cy="6751450"/>
          </a:xfrm>
        </p:spPr>
      </p:pic>
      <p:pic>
        <p:nvPicPr>
          <p:cNvPr id="8" name="Picture 7" descr="Screen Shot 2021-10-18 at 11.57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87" y="1030942"/>
            <a:ext cx="4256083" cy="2335896"/>
          </a:xfrm>
          <a:prstGeom prst="rect">
            <a:avLst/>
          </a:prstGeom>
        </p:spPr>
      </p:pic>
      <p:pic>
        <p:nvPicPr>
          <p:cNvPr id="9" name="Picture 8" descr="Screen Shot 2021-10-18 at 11.59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87" y="4436806"/>
            <a:ext cx="4136553" cy="2271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6987" y="3477433"/>
            <a:ext cx="3904134" cy="646331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Lots of information in N tables to be </a:t>
            </a:r>
          </a:p>
          <a:p>
            <a:r>
              <a:rPr lang="en-US" dirty="0" smtClean="0"/>
              <a:t>produced by each of the work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Next Steps on Part B</a:t>
            </a:r>
            <a:br>
              <a:rPr lang="en-US" b="1" dirty="0" smtClean="0"/>
            </a:br>
            <a:r>
              <a:rPr lang="en-US" b="1" dirty="0" smtClean="0">
                <a:sym typeface="Wingdings"/>
              </a:rPr>
              <a:t>  this week 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Reach agreement  on the WP definitions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Collect </a:t>
            </a:r>
            <a:r>
              <a:rPr lang="en-US" dirty="0" err="1" smtClean="0"/>
              <a:t>EoI</a:t>
            </a:r>
            <a:r>
              <a:rPr lang="en-US" dirty="0" smtClean="0"/>
              <a:t> of Institutions/Countries </a:t>
            </a:r>
          </a:p>
          <a:p>
            <a:pPr lvl="1"/>
            <a:r>
              <a:rPr lang="en-US" dirty="0" smtClean="0"/>
              <a:t>I will facilitate the process with a poll system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Define a Matrix of WPs, institutions, Countries</a:t>
            </a:r>
          </a:p>
          <a:p>
            <a:endParaRPr lang="en-US" dirty="0"/>
          </a:p>
          <a:p>
            <a:r>
              <a:rPr lang="en-US" dirty="0" smtClean="0"/>
              <a:t>Converge into a satisfactory  distribution</a:t>
            </a:r>
          </a:p>
          <a:p>
            <a:endParaRPr lang="en-US" dirty="0"/>
          </a:p>
          <a:p>
            <a:r>
              <a:rPr lang="en-US" b="1" dirty="0" smtClean="0"/>
              <a:t>Identify TWO coordinators for each WPs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for the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2351" cy="508625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done by 11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January 2022  (10 days margin)</a:t>
            </a:r>
          </a:p>
          <a:p>
            <a:r>
              <a:rPr lang="en-US" b="1" dirty="0" smtClean="0"/>
              <a:t>Part A concluded by mid November</a:t>
            </a:r>
          </a:p>
          <a:p>
            <a:pPr lvl="1"/>
            <a:r>
              <a:rPr lang="en-US" dirty="0" smtClean="0"/>
              <a:t>Complete list of institutions </a:t>
            </a:r>
          </a:p>
          <a:p>
            <a:pPr lvl="1"/>
            <a:r>
              <a:rPr lang="en-US" dirty="0" smtClean="0"/>
              <a:t>Information from Participants</a:t>
            </a:r>
          </a:p>
          <a:p>
            <a:pPr lvl="1"/>
            <a:r>
              <a:rPr lang="en-US" dirty="0" smtClean="0"/>
              <a:t>Budget  (v1.0)  (to be declared final by end November)</a:t>
            </a:r>
          </a:p>
          <a:p>
            <a:r>
              <a:rPr lang="en-US" b="1" dirty="0" smtClean="0"/>
              <a:t>Part B  </a:t>
            </a:r>
          </a:p>
          <a:p>
            <a:pPr lvl="1"/>
            <a:r>
              <a:rPr lang="en-US" dirty="0" smtClean="0"/>
              <a:t>version 0.0 by mid November  </a:t>
            </a:r>
          </a:p>
          <a:p>
            <a:pPr lvl="1"/>
            <a:r>
              <a:rPr lang="en-US" dirty="0" smtClean="0"/>
              <a:t>version 1.0 by end of November</a:t>
            </a:r>
          </a:p>
          <a:p>
            <a:pPr lvl="1"/>
            <a:r>
              <a:rPr lang="en-US" dirty="0" smtClean="0"/>
              <a:t>Version 2.0 by mid December</a:t>
            </a:r>
          </a:p>
          <a:p>
            <a:pPr lvl="1"/>
            <a:r>
              <a:rPr lang="en-US" dirty="0" smtClean="0"/>
              <a:t>Final version by 20</a:t>
            </a:r>
            <a:r>
              <a:rPr lang="en-US" baseline="30000" dirty="0" smtClean="0"/>
              <a:t>th</a:t>
            </a:r>
            <a:r>
              <a:rPr lang="en-US" dirty="0" smtClean="0"/>
              <a:t> December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of this </a:t>
            </a:r>
            <a:r>
              <a:rPr lang="en-US" b="1" dirty="0" smtClean="0"/>
              <a:t>(1h)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some details of the INFRA-DEV </a:t>
            </a:r>
            <a:r>
              <a:rPr lang="en-US" dirty="0" smtClean="0"/>
              <a:t>Call.</a:t>
            </a:r>
            <a:endParaRPr lang="en-US" dirty="0" smtClean="0"/>
          </a:p>
          <a:p>
            <a:r>
              <a:rPr lang="en-US" dirty="0" smtClean="0"/>
              <a:t>Present </a:t>
            </a:r>
            <a:r>
              <a:rPr lang="en-US" dirty="0" smtClean="0"/>
              <a:t>the WP </a:t>
            </a:r>
            <a:r>
              <a:rPr lang="en-US" dirty="0" smtClean="0"/>
              <a:t>proposal &amp; Discuss it.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Start collecting </a:t>
            </a:r>
            <a:r>
              <a:rPr lang="en-US" dirty="0" err="1" smtClean="0"/>
              <a:t>EoI</a:t>
            </a:r>
            <a:r>
              <a:rPr lang="en-US" dirty="0" smtClean="0"/>
              <a:t> for the different WPs.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plan for the rest of the week.</a:t>
            </a:r>
          </a:p>
          <a:p>
            <a:r>
              <a:rPr lang="en-US" dirty="0" smtClean="0"/>
              <a:t>Make a master plan for the rest of the time.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7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193"/>
            <a:ext cx="8229600" cy="7327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Goals of the INFRA-DEV Initiative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605"/>
            <a:ext cx="8934149" cy="5827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 this respect, proposals should address all following aspects:</a:t>
            </a:r>
          </a:p>
          <a:p>
            <a:r>
              <a:rPr lang="en-US" sz="1600" b="1" dirty="0"/>
              <a:t>the development of legal and financial frameworks/plans relating to the setting-up, construction and/or integration of national resources, operation and decommissioning of the research infrastructure as well as its Governance structure; the complementarities between national and EU instruments (such as the European Structural and Investment Funds or the European Investment Bank) and/or innovative financing solutions (e.g.: pre-commercial procurement; public-private partnerships); 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the preparation of legal and financial agreements, including site, governance, internal rules, financing of the new research infrastructures. These are deliverables that should be </a:t>
            </a:r>
            <a:r>
              <a:rPr lang="en-US" sz="1600" b="1" dirty="0" err="1">
                <a:solidFill>
                  <a:srgbClr val="008000"/>
                </a:solidFill>
              </a:rPr>
              <a:t>finalised</a:t>
            </a:r>
            <a:r>
              <a:rPr lang="en-US" sz="1600" b="1" dirty="0">
                <a:solidFill>
                  <a:srgbClr val="008000"/>
                </a:solidFill>
              </a:rPr>
              <a:t> before the end of the project (e.g.: through a Memorandum of Understanding; a 'signature-ready' document for the setting-up and the actual implementation of the research infrastructure);</a:t>
            </a:r>
          </a:p>
          <a:p>
            <a:r>
              <a:rPr lang="en-US" sz="1600" b="1" dirty="0">
                <a:solidFill>
                  <a:srgbClr val="3366FF"/>
                </a:solidFill>
              </a:rPr>
              <a:t>the establishment of plans for logistics and human resources management, in relation to the construction/integration and future operation, including RI service provision as well as for an efficient data </a:t>
            </a:r>
            <a:r>
              <a:rPr lang="en-US" sz="1600" b="1" dirty="0" err="1">
                <a:solidFill>
                  <a:srgbClr val="3366FF"/>
                </a:solidFill>
              </a:rPr>
              <a:t>curation</a:t>
            </a:r>
            <a:r>
              <a:rPr lang="en-US" sz="1600" b="1" dirty="0">
                <a:solidFill>
                  <a:srgbClr val="3366FF"/>
                </a:solidFill>
              </a:rPr>
              <a:t> and preservation and for the provision of access to data collected or produced by the future infrastructure, in line with the FAIR principles;</a:t>
            </a:r>
          </a:p>
          <a:p>
            <a:r>
              <a:rPr lang="en-US" sz="1600" b="1" dirty="0"/>
              <a:t>the technical challenges concerning the joint development, transfer of knowledge and implementation of key RI technologies and the completion of the final technical design of the infrastructure;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the development of plans for the provision of RI services to identified scientific user communities;</a:t>
            </a:r>
          </a:p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the relevance of the RI for science and society, including its socio-economic impacts at local/regional level and links with the smart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</a:rPr>
              <a:t>specialisation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 strategies at regional level. 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Environmental (including climate-related) impacts as well as the </a:t>
            </a:r>
            <a:r>
              <a:rPr lang="en-US" sz="1600" b="1" dirty="0" err="1">
                <a:solidFill>
                  <a:srgbClr val="008000"/>
                </a:solidFill>
              </a:rPr>
              <a:t>optimisation</a:t>
            </a:r>
            <a:r>
              <a:rPr lang="en-US" sz="1600" b="1" dirty="0">
                <a:solidFill>
                  <a:srgbClr val="008000"/>
                </a:solidFill>
              </a:rPr>
              <a:t> of resource and energy use should be integrated in the Preparatory phase of new research infrastructures. </a:t>
            </a:r>
          </a:p>
          <a:p>
            <a:r>
              <a:rPr lang="en-US" sz="1600" b="1" dirty="0">
                <a:solidFill>
                  <a:srgbClr val="3366FF"/>
                </a:solidFill>
              </a:rPr>
              <a:t>Proposals should explain any synergies and complementarities with previous or current EU grants.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747204" y="167872"/>
            <a:ext cx="9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LINK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1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7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ESFRI 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document attached to the INDICO agenda on ESFRI recommendations. </a:t>
            </a:r>
          </a:p>
          <a:p>
            <a:endParaRPr lang="en-US" dirty="0"/>
          </a:p>
          <a:p>
            <a:r>
              <a:rPr lang="en-US" dirty="0" smtClean="0"/>
              <a:t>I encourage everyone to read it before we go into deep discussions on how to present the different WPs objectives, deliverables..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This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4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 on INFRA-DEV Call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3155" cy="5013262"/>
          </a:xfrm>
        </p:spPr>
        <p:txBody>
          <a:bodyPr>
            <a:normAutofit/>
          </a:bodyPr>
          <a:lstStyle/>
          <a:p>
            <a:r>
              <a:rPr lang="en-US" b="1" dirty="0" smtClean="0"/>
              <a:t>Deadline 20-01-2022 (94 days from deadline)</a:t>
            </a:r>
            <a:endParaRPr lang="en-US" dirty="0"/>
          </a:p>
          <a:p>
            <a:r>
              <a:rPr lang="en-US" b="1" dirty="0" smtClean="0">
                <a:solidFill>
                  <a:srgbClr val="3366FF"/>
                </a:solidFill>
              </a:rPr>
              <a:t>Part A (web online) 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Requires some information from participants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Will try to conclude in 2  weeks time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Part B (template in the INDICO) </a:t>
            </a:r>
            <a:r>
              <a:rPr lang="en-US" b="1" dirty="0">
                <a:solidFill>
                  <a:srgbClr val="008000"/>
                </a:solidFill>
              </a:rPr>
              <a:t>Technical Description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Limits of 30 pages in total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WPs Objectives, Deliverables, Milestones, FTEs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Costs, Subcontractors, in-kind contributions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Risk of the WP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5721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notes on Part A  </a:t>
            </a:r>
            <a:endParaRPr lang="en-US" b="1" dirty="0"/>
          </a:p>
        </p:txBody>
      </p:sp>
      <p:pic>
        <p:nvPicPr>
          <p:cNvPr id="4" name="Content Placeholder 3" descr="Screen Shot 2021-10-18 at 09.31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3" r="-10293"/>
          <a:stretch>
            <a:fillRect/>
          </a:stretch>
        </p:blipFill>
        <p:spPr>
          <a:xfrm>
            <a:off x="-656923" y="744336"/>
            <a:ext cx="10373245" cy="5704885"/>
          </a:xfrm>
        </p:spPr>
      </p:pic>
      <p:sp>
        <p:nvSpPr>
          <p:cNvPr id="5" name="Oval 4"/>
          <p:cNvSpPr/>
          <p:nvPr/>
        </p:nvSpPr>
        <p:spPr>
          <a:xfrm>
            <a:off x="1897777" y="4453224"/>
            <a:ext cx="1459828" cy="42248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10189" y="4875711"/>
            <a:ext cx="1562016" cy="409670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05"/>
          </a:xfrm>
        </p:spPr>
        <p:txBody>
          <a:bodyPr/>
          <a:lstStyle/>
          <a:p>
            <a:r>
              <a:rPr lang="en-US" b="1" dirty="0" smtClean="0"/>
              <a:t>Participants information</a:t>
            </a:r>
            <a:endParaRPr lang="en-US" b="1" dirty="0"/>
          </a:p>
        </p:txBody>
      </p:sp>
      <p:pic>
        <p:nvPicPr>
          <p:cNvPr id="4" name="Content Placeholder 3" descr="Screen Shot 2021-10-18 at 11.11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9" r="-8949"/>
          <a:stretch>
            <a:fillRect/>
          </a:stretch>
        </p:blipFill>
        <p:spPr>
          <a:xfrm>
            <a:off x="-384165" y="1299334"/>
            <a:ext cx="6414078" cy="3527496"/>
          </a:xfrm>
        </p:spPr>
      </p:pic>
      <p:pic>
        <p:nvPicPr>
          <p:cNvPr id="5" name="Picture 4" descr="Screen Shot 2021-10-18 at 11.1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821"/>
            <a:ext cx="5990771" cy="1778179"/>
          </a:xfrm>
          <a:prstGeom prst="rect">
            <a:avLst/>
          </a:prstGeom>
        </p:spPr>
      </p:pic>
      <p:pic>
        <p:nvPicPr>
          <p:cNvPr id="6" name="Picture 5" descr="Screen Shot 2021-10-18 at 11.12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98" y="1692480"/>
            <a:ext cx="5087602" cy="34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7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notes on Part A </a:t>
            </a:r>
            <a:r>
              <a:rPr lang="en-US" b="1" dirty="0" smtClean="0"/>
              <a:t> (cont.)</a:t>
            </a:r>
            <a:endParaRPr lang="en-US" dirty="0"/>
          </a:p>
        </p:txBody>
      </p:sp>
      <p:pic>
        <p:nvPicPr>
          <p:cNvPr id="4" name="Content Placeholder 3" descr="Screen Shot 2021-10-18 at 09.32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" r="-677"/>
          <a:stretch>
            <a:fillRect/>
          </a:stretch>
        </p:blipFill>
        <p:spPr>
          <a:xfrm>
            <a:off x="22420" y="934352"/>
            <a:ext cx="9397270" cy="5168136"/>
          </a:xfrm>
        </p:spPr>
      </p:pic>
      <p:sp>
        <p:nvSpPr>
          <p:cNvPr id="5" name="TextBox 4"/>
          <p:cNvSpPr txBox="1"/>
          <p:nvPr/>
        </p:nvSpPr>
        <p:spPr>
          <a:xfrm>
            <a:off x="145983" y="6000295"/>
            <a:ext cx="80009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are still in the process of adding partners</a:t>
            </a:r>
          </a:p>
          <a:p>
            <a:r>
              <a:rPr lang="en-US" sz="2400" dirty="0" smtClean="0">
                <a:sym typeface="Wingdings"/>
              </a:rPr>
              <a:t> Will rely on the information from Part B  on financial details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84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7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Notes on Part B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urgent item is to converge on the WPs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During the last week in coordination with PD (Jo, </a:t>
            </a:r>
            <a:r>
              <a:rPr lang="en-US" dirty="0" err="1" smtClean="0"/>
              <a:t>Nando</a:t>
            </a:r>
            <a:r>
              <a:rPr lang="en-US" dirty="0" smtClean="0"/>
              <a:t>) we have converged into a refined proposal  (see excel in the INDICO)</a:t>
            </a:r>
          </a:p>
          <a:p>
            <a:endParaRPr lang="en-US" dirty="0"/>
          </a:p>
          <a:p>
            <a:r>
              <a:rPr lang="en-US" dirty="0" smtClean="0"/>
              <a:t>It includes 12 WPs taking into account the original proposal presented to the ET-SC in July  and resonating on the ESFRI recommendations and the main missions of the INFRA-DEV call </a:t>
            </a:r>
          </a:p>
          <a:p>
            <a:endParaRPr lang="en-US" dirty="0"/>
          </a:p>
          <a:p>
            <a:r>
              <a:rPr lang="en-US" dirty="0" smtClean="0"/>
              <a:t>Lets dedicate 20 minutes today to revisit them and collect comments.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01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839</Words>
  <Application>Microsoft Macintosh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Preparation of  INFRA-DEV Horizon Proposal for ET</vt:lpstr>
      <vt:lpstr>Goals of this (1h) meeting</vt:lpstr>
      <vt:lpstr>Goals of the INFRA-DEV Initiative</vt:lpstr>
      <vt:lpstr>ESFRI recommendations</vt:lpstr>
      <vt:lpstr>Notes on INFRA-DEV Call</vt:lpstr>
      <vt:lpstr>Some notes on Part A  </vt:lpstr>
      <vt:lpstr>Participants information</vt:lpstr>
      <vt:lpstr>Some notes on Part A  (cont.)</vt:lpstr>
      <vt:lpstr>Notes on Part B </vt:lpstr>
      <vt:lpstr>WPs headers</vt:lpstr>
      <vt:lpstr>WP details</vt:lpstr>
      <vt:lpstr>WP details</vt:lpstr>
      <vt:lpstr>WP details</vt:lpstr>
      <vt:lpstr>Next Steps on Part B   this week !</vt:lpstr>
      <vt:lpstr>Plan for the Proposal</vt:lpstr>
    </vt:vector>
  </TitlesOfParts>
  <Company>IFAE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 INFRA-DEV Horizon Proposal for ET</dc:title>
  <dc:creator>Mario Martinez Perez</dc:creator>
  <cp:lastModifiedBy>Mario Martinez Perez</cp:lastModifiedBy>
  <cp:revision>49</cp:revision>
  <dcterms:created xsi:type="dcterms:W3CDTF">2021-10-18T05:46:31Z</dcterms:created>
  <dcterms:modified xsi:type="dcterms:W3CDTF">2021-10-18T10:23:49Z</dcterms:modified>
</cp:coreProperties>
</file>