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68" r:id="rId4"/>
    <p:sldId id="269" r:id="rId5"/>
    <p:sldId id="270" r:id="rId6"/>
    <p:sldId id="271" r:id="rId7"/>
    <p:sldId id="272" r:id="rId8"/>
    <p:sldId id="27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snapToObjects="1">
      <p:cViewPr varScale="1">
        <p:scale>
          <a:sx n="99" d="100"/>
          <a:sy n="99" d="100"/>
        </p:scale>
        <p:origin x="1672" y="176"/>
      </p:cViewPr>
      <p:guideLst/>
    </p:cSldViewPr>
  </p:slide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5B9BF1-7E8B-374E-8D8A-33493E63665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GB"/>
          </a:p>
        </p:txBody>
      </p:sp>
      <p:sp>
        <p:nvSpPr>
          <p:cNvPr id="3" name="Sous-titre 2">
            <a:extLst>
              <a:ext uri="{FF2B5EF4-FFF2-40B4-BE49-F238E27FC236}">
                <a16:creationId xmlns:a16="http://schemas.microsoft.com/office/drawing/2014/main" id="{E636DC7C-CC44-E34D-BEDD-D2C67297C3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GB"/>
          </a:p>
        </p:txBody>
      </p:sp>
      <p:sp>
        <p:nvSpPr>
          <p:cNvPr id="4" name="Espace réservé de la date 3">
            <a:extLst>
              <a:ext uri="{FF2B5EF4-FFF2-40B4-BE49-F238E27FC236}">
                <a16:creationId xmlns:a16="http://schemas.microsoft.com/office/drawing/2014/main" id="{FB5C31BD-E6EA-1442-9712-933C3167B716}"/>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5" name="Espace réservé du pied de page 4">
            <a:extLst>
              <a:ext uri="{FF2B5EF4-FFF2-40B4-BE49-F238E27FC236}">
                <a16:creationId xmlns:a16="http://schemas.microsoft.com/office/drawing/2014/main" id="{D1675BD4-E8B6-834A-85B8-CB60F81B97BD}"/>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4EB13C4B-7B9B-EE4E-957A-11FDAEF82157}"/>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1412271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E24A05-764E-D54A-BD2A-FB606FB2B487}"/>
              </a:ext>
            </a:extLst>
          </p:cNvPr>
          <p:cNvSpPr>
            <a:spLocks noGrp="1"/>
          </p:cNvSpPr>
          <p:nvPr>
            <p:ph type="title"/>
          </p:nvPr>
        </p:nvSpPr>
        <p:spPr/>
        <p:txBody>
          <a:bodyPr/>
          <a:lstStyle/>
          <a:p>
            <a:r>
              <a:rPr lang="fr-FR"/>
              <a:t>Modifiez le style du titre</a:t>
            </a:r>
            <a:endParaRPr lang="en-GB"/>
          </a:p>
        </p:txBody>
      </p:sp>
      <p:sp>
        <p:nvSpPr>
          <p:cNvPr id="3" name="Espace réservé du texte vertical 2">
            <a:extLst>
              <a:ext uri="{FF2B5EF4-FFF2-40B4-BE49-F238E27FC236}">
                <a16:creationId xmlns:a16="http://schemas.microsoft.com/office/drawing/2014/main" id="{D70447CB-EE9D-F540-8B28-2690E63D5583}"/>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endParaRPr lang="en-GB"/>
          </a:p>
        </p:txBody>
      </p:sp>
      <p:sp>
        <p:nvSpPr>
          <p:cNvPr id="4" name="Espace réservé de la date 3">
            <a:extLst>
              <a:ext uri="{FF2B5EF4-FFF2-40B4-BE49-F238E27FC236}">
                <a16:creationId xmlns:a16="http://schemas.microsoft.com/office/drawing/2014/main" id="{E16F61A3-76AA-3E4B-AFA8-2EDEA5DBDACF}"/>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5" name="Espace réservé du pied de page 4">
            <a:extLst>
              <a:ext uri="{FF2B5EF4-FFF2-40B4-BE49-F238E27FC236}">
                <a16:creationId xmlns:a16="http://schemas.microsoft.com/office/drawing/2014/main" id="{672152C5-F2C3-D94D-B1BA-9E605C5DF66E}"/>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3BF2589A-1CE6-AE45-94A3-F71F59062B6D}"/>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406220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F103419-B43D-0A43-AF96-9F5C7D2C2461}"/>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GB"/>
          </a:p>
        </p:txBody>
      </p:sp>
      <p:sp>
        <p:nvSpPr>
          <p:cNvPr id="3" name="Espace réservé du texte vertical 2">
            <a:extLst>
              <a:ext uri="{FF2B5EF4-FFF2-40B4-BE49-F238E27FC236}">
                <a16:creationId xmlns:a16="http://schemas.microsoft.com/office/drawing/2014/main" id="{1B1F6F4C-8FF8-6E4E-8DC2-E23E883A93D2}"/>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endParaRPr lang="en-GB"/>
          </a:p>
        </p:txBody>
      </p:sp>
      <p:sp>
        <p:nvSpPr>
          <p:cNvPr id="4" name="Espace réservé de la date 3">
            <a:extLst>
              <a:ext uri="{FF2B5EF4-FFF2-40B4-BE49-F238E27FC236}">
                <a16:creationId xmlns:a16="http://schemas.microsoft.com/office/drawing/2014/main" id="{544833F4-E3F3-8F49-B0BB-6D49B8CF5813}"/>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5" name="Espace réservé du pied de page 4">
            <a:extLst>
              <a:ext uri="{FF2B5EF4-FFF2-40B4-BE49-F238E27FC236}">
                <a16:creationId xmlns:a16="http://schemas.microsoft.com/office/drawing/2014/main" id="{56EF98C7-73BF-0A4E-B88B-EFFCA9297BAF}"/>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3AC97F88-C6B4-9943-80CC-F0567D56A8A5}"/>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1967785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E6488B-0988-544D-899A-0060CF936388}"/>
              </a:ext>
            </a:extLst>
          </p:cNvPr>
          <p:cNvSpPr>
            <a:spLocks noGrp="1"/>
          </p:cNvSpPr>
          <p:nvPr>
            <p:ph type="title"/>
          </p:nvPr>
        </p:nvSpPr>
        <p:spPr/>
        <p:txBody>
          <a:bodyPr/>
          <a:lstStyle/>
          <a:p>
            <a:r>
              <a:rPr lang="fr-FR"/>
              <a:t>Modifiez le style du titre</a:t>
            </a:r>
            <a:endParaRPr lang="en-GB"/>
          </a:p>
        </p:txBody>
      </p:sp>
      <p:sp>
        <p:nvSpPr>
          <p:cNvPr id="3" name="Espace réservé du contenu 2">
            <a:extLst>
              <a:ext uri="{FF2B5EF4-FFF2-40B4-BE49-F238E27FC236}">
                <a16:creationId xmlns:a16="http://schemas.microsoft.com/office/drawing/2014/main" id="{C030A729-E6EE-EB43-8A9B-3A57FF5ADAD9}"/>
              </a:ext>
            </a:extLst>
          </p:cNvPr>
          <p:cNvSpPr>
            <a:spLocks noGrp="1"/>
          </p:cNvSpPr>
          <p:nvPr>
            <p:ph idx="1"/>
          </p:nvPr>
        </p:nvSpPr>
        <p:spPr/>
        <p:txBody>
          <a:bodyPr/>
          <a:lstStyle/>
          <a:p>
            <a:r>
              <a:rPr lang="fr-FR"/>
              <a:t>Modifier les styles du texte du masque
Deuxième niveau
Troisième niveau
Quatrième niveau
Cinquième niveau</a:t>
            </a:r>
            <a:endParaRPr lang="en-GB"/>
          </a:p>
        </p:txBody>
      </p:sp>
      <p:sp>
        <p:nvSpPr>
          <p:cNvPr id="4" name="Espace réservé de la date 3">
            <a:extLst>
              <a:ext uri="{FF2B5EF4-FFF2-40B4-BE49-F238E27FC236}">
                <a16:creationId xmlns:a16="http://schemas.microsoft.com/office/drawing/2014/main" id="{C78D43ED-9686-5F46-ACDC-CFDC1655E9D7}"/>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5" name="Espace réservé du pied de page 4">
            <a:extLst>
              <a:ext uri="{FF2B5EF4-FFF2-40B4-BE49-F238E27FC236}">
                <a16:creationId xmlns:a16="http://schemas.microsoft.com/office/drawing/2014/main" id="{E935C45C-A299-DE42-872F-0EB72CAE597D}"/>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5A86F0F2-ED23-8240-9F66-253FC64452CF}"/>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2276444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081B56-3EFE-BE49-AB3B-BEC0C341241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GB"/>
          </a:p>
        </p:txBody>
      </p:sp>
      <p:sp>
        <p:nvSpPr>
          <p:cNvPr id="3" name="Espace réservé du texte 2">
            <a:extLst>
              <a:ext uri="{FF2B5EF4-FFF2-40B4-BE49-F238E27FC236}">
                <a16:creationId xmlns:a16="http://schemas.microsoft.com/office/drawing/2014/main" id="{E1A3DF42-8042-A249-8EF5-0F6A8C572D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endParaRPr lang="en-GB"/>
          </a:p>
        </p:txBody>
      </p:sp>
      <p:sp>
        <p:nvSpPr>
          <p:cNvPr id="4" name="Espace réservé de la date 3">
            <a:extLst>
              <a:ext uri="{FF2B5EF4-FFF2-40B4-BE49-F238E27FC236}">
                <a16:creationId xmlns:a16="http://schemas.microsoft.com/office/drawing/2014/main" id="{AEF9F474-3052-0649-9BD4-EF06DE1A0E99}"/>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5" name="Espace réservé du pied de page 4">
            <a:extLst>
              <a:ext uri="{FF2B5EF4-FFF2-40B4-BE49-F238E27FC236}">
                <a16:creationId xmlns:a16="http://schemas.microsoft.com/office/drawing/2014/main" id="{E0376DD0-CE7A-2C45-8EDC-7CFADE336115}"/>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8104EF58-7E5B-5345-AF7D-80D7C0BA4736}"/>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356640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D8C36E-15E5-E544-9720-8081B9BE3474}"/>
              </a:ext>
            </a:extLst>
          </p:cNvPr>
          <p:cNvSpPr>
            <a:spLocks noGrp="1"/>
          </p:cNvSpPr>
          <p:nvPr>
            <p:ph type="title"/>
          </p:nvPr>
        </p:nvSpPr>
        <p:spPr/>
        <p:txBody>
          <a:bodyPr/>
          <a:lstStyle/>
          <a:p>
            <a:r>
              <a:rPr lang="fr-FR"/>
              <a:t>Modifiez le style du titre</a:t>
            </a:r>
            <a:endParaRPr lang="en-GB"/>
          </a:p>
        </p:txBody>
      </p:sp>
      <p:sp>
        <p:nvSpPr>
          <p:cNvPr id="3" name="Espace réservé du contenu 2">
            <a:extLst>
              <a:ext uri="{FF2B5EF4-FFF2-40B4-BE49-F238E27FC236}">
                <a16:creationId xmlns:a16="http://schemas.microsoft.com/office/drawing/2014/main" id="{7A890A81-2A54-5246-A89D-766F3EC582E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endParaRPr lang="en-GB"/>
          </a:p>
        </p:txBody>
      </p:sp>
      <p:sp>
        <p:nvSpPr>
          <p:cNvPr id="4" name="Espace réservé du contenu 3">
            <a:extLst>
              <a:ext uri="{FF2B5EF4-FFF2-40B4-BE49-F238E27FC236}">
                <a16:creationId xmlns:a16="http://schemas.microsoft.com/office/drawing/2014/main" id="{17E80D08-6936-8E41-829A-346C82ACEBD2}"/>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endParaRPr lang="en-GB"/>
          </a:p>
        </p:txBody>
      </p:sp>
      <p:sp>
        <p:nvSpPr>
          <p:cNvPr id="5" name="Espace réservé de la date 4">
            <a:extLst>
              <a:ext uri="{FF2B5EF4-FFF2-40B4-BE49-F238E27FC236}">
                <a16:creationId xmlns:a16="http://schemas.microsoft.com/office/drawing/2014/main" id="{31244D34-DE72-9046-9D1F-4675844014CE}"/>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6" name="Espace réservé du pied de page 5">
            <a:extLst>
              <a:ext uri="{FF2B5EF4-FFF2-40B4-BE49-F238E27FC236}">
                <a16:creationId xmlns:a16="http://schemas.microsoft.com/office/drawing/2014/main" id="{4544EEEF-125C-6341-AD7C-769200163D22}"/>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0657BFE3-DEBF-BB48-86C1-F12D8CADDA61}"/>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1792584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F9A35F-A8D3-7741-A2C6-3B182DAD1EF7}"/>
              </a:ext>
            </a:extLst>
          </p:cNvPr>
          <p:cNvSpPr>
            <a:spLocks noGrp="1"/>
          </p:cNvSpPr>
          <p:nvPr>
            <p:ph type="title"/>
          </p:nvPr>
        </p:nvSpPr>
        <p:spPr>
          <a:xfrm>
            <a:off x="839788" y="365125"/>
            <a:ext cx="10515600" cy="1325563"/>
          </a:xfrm>
        </p:spPr>
        <p:txBody>
          <a:bodyPr/>
          <a:lstStyle/>
          <a:p>
            <a:r>
              <a:rPr lang="fr-FR"/>
              <a:t>Modifiez le style du titre</a:t>
            </a:r>
            <a:endParaRPr lang="en-GB"/>
          </a:p>
        </p:txBody>
      </p:sp>
      <p:sp>
        <p:nvSpPr>
          <p:cNvPr id="3" name="Espace réservé du texte 2">
            <a:extLst>
              <a:ext uri="{FF2B5EF4-FFF2-40B4-BE49-F238E27FC236}">
                <a16:creationId xmlns:a16="http://schemas.microsoft.com/office/drawing/2014/main" id="{0594E76B-1B42-D44A-AC50-3448A3D697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endParaRPr lang="en-GB"/>
          </a:p>
        </p:txBody>
      </p:sp>
      <p:sp>
        <p:nvSpPr>
          <p:cNvPr id="4" name="Espace réservé du contenu 3">
            <a:extLst>
              <a:ext uri="{FF2B5EF4-FFF2-40B4-BE49-F238E27FC236}">
                <a16:creationId xmlns:a16="http://schemas.microsoft.com/office/drawing/2014/main" id="{504EB793-4EA9-5E46-A4DC-E6E95E384393}"/>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endParaRPr lang="en-GB"/>
          </a:p>
        </p:txBody>
      </p:sp>
      <p:sp>
        <p:nvSpPr>
          <p:cNvPr id="5" name="Espace réservé du texte 4">
            <a:extLst>
              <a:ext uri="{FF2B5EF4-FFF2-40B4-BE49-F238E27FC236}">
                <a16:creationId xmlns:a16="http://schemas.microsoft.com/office/drawing/2014/main" id="{70426DEC-3322-7243-B33B-69ABAE312F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endParaRPr lang="en-GB"/>
          </a:p>
        </p:txBody>
      </p:sp>
      <p:sp>
        <p:nvSpPr>
          <p:cNvPr id="6" name="Espace réservé du contenu 5">
            <a:extLst>
              <a:ext uri="{FF2B5EF4-FFF2-40B4-BE49-F238E27FC236}">
                <a16:creationId xmlns:a16="http://schemas.microsoft.com/office/drawing/2014/main" id="{F3F013C6-8A1E-3840-A3A5-AFF8CDC2FFDC}"/>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endParaRPr lang="en-GB"/>
          </a:p>
        </p:txBody>
      </p:sp>
      <p:sp>
        <p:nvSpPr>
          <p:cNvPr id="7" name="Espace réservé de la date 6">
            <a:extLst>
              <a:ext uri="{FF2B5EF4-FFF2-40B4-BE49-F238E27FC236}">
                <a16:creationId xmlns:a16="http://schemas.microsoft.com/office/drawing/2014/main" id="{3EB80F53-D9B9-604E-B140-455126741A5A}"/>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8" name="Espace réservé du pied de page 7">
            <a:extLst>
              <a:ext uri="{FF2B5EF4-FFF2-40B4-BE49-F238E27FC236}">
                <a16:creationId xmlns:a16="http://schemas.microsoft.com/office/drawing/2014/main" id="{B69AA322-BAE6-2D4F-9049-5D7178254DD3}"/>
              </a:ext>
            </a:extLst>
          </p:cNvPr>
          <p:cNvSpPr>
            <a:spLocks noGrp="1"/>
          </p:cNvSpPr>
          <p:nvPr>
            <p:ph type="ftr" sz="quarter" idx="11"/>
          </p:nvPr>
        </p:nvSpPr>
        <p:spPr/>
        <p:txBody>
          <a:bodyPr/>
          <a:lstStyle/>
          <a:p>
            <a:endParaRPr lang="en-GB"/>
          </a:p>
        </p:txBody>
      </p:sp>
      <p:sp>
        <p:nvSpPr>
          <p:cNvPr id="9" name="Espace réservé du numéro de diapositive 8">
            <a:extLst>
              <a:ext uri="{FF2B5EF4-FFF2-40B4-BE49-F238E27FC236}">
                <a16:creationId xmlns:a16="http://schemas.microsoft.com/office/drawing/2014/main" id="{059DE736-1D4A-5E41-AB9C-26B2007AEE33}"/>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223667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EFEDEF-8DDA-2C40-AAD4-AE76B2A53C2A}"/>
              </a:ext>
            </a:extLst>
          </p:cNvPr>
          <p:cNvSpPr>
            <a:spLocks noGrp="1"/>
          </p:cNvSpPr>
          <p:nvPr>
            <p:ph type="title"/>
          </p:nvPr>
        </p:nvSpPr>
        <p:spPr/>
        <p:txBody>
          <a:bodyPr/>
          <a:lstStyle/>
          <a:p>
            <a:r>
              <a:rPr lang="fr-FR"/>
              <a:t>Modifiez le style du titre</a:t>
            </a:r>
            <a:endParaRPr lang="en-GB"/>
          </a:p>
        </p:txBody>
      </p:sp>
      <p:sp>
        <p:nvSpPr>
          <p:cNvPr id="3" name="Espace réservé de la date 2">
            <a:extLst>
              <a:ext uri="{FF2B5EF4-FFF2-40B4-BE49-F238E27FC236}">
                <a16:creationId xmlns:a16="http://schemas.microsoft.com/office/drawing/2014/main" id="{6658B0E9-FBAB-6A4D-942A-347BB18A780B}"/>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4" name="Espace réservé du pied de page 3">
            <a:extLst>
              <a:ext uri="{FF2B5EF4-FFF2-40B4-BE49-F238E27FC236}">
                <a16:creationId xmlns:a16="http://schemas.microsoft.com/office/drawing/2014/main" id="{BF80FE22-9204-4047-A9EE-77673BBBE2BD}"/>
              </a:ext>
            </a:extLst>
          </p:cNvPr>
          <p:cNvSpPr>
            <a:spLocks noGrp="1"/>
          </p:cNvSpPr>
          <p:nvPr>
            <p:ph type="ftr" sz="quarter" idx="11"/>
          </p:nvPr>
        </p:nvSpPr>
        <p:spPr/>
        <p:txBody>
          <a:bodyPr/>
          <a:lstStyle/>
          <a:p>
            <a:endParaRPr lang="en-GB"/>
          </a:p>
        </p:txBody>
      </p:sp>
      <p:sp>
        <p:nvSpPr>
          <p:cNvPr id="5" name="Espace réservé du numéro de diapositive 4">
            <a:extLst>
              <a:ext uri="{FF2B5EF4-FFF2-40B4-BE49-F238E27FC236}">
                <a16:creationId xmlns:a16="http://schemas.microsoft.com/office/drawing/2014/main" id="{E55D7637-95F1-2D42-8F61-B6414238675E}"/>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489885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63B5800-0247-B64A-AB9A-BD59ACCA2A38}"/>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3" name="Espace réservé du pied de page 2">
            <a:extLst>
              <a:ext uri="{FF2B5EF4-FFF2-40B4-BE49-F238E27FC236}">
                <a16:creationId xmlns:a16="http://schemas.microsoft.com/office/drawing/2014/main" id="{3B3D9177-5D77-594B-A431-B263B3C2CBA7}"/>
              </a:ext>
            </a:extLst>
          </p:cNvPr>
          <p:cNvSpPr>
            <a:spLocks noGrp="1"/>
          </p:cNvSpPr>
          <p:nvPr>
            <p:ph type="ftr" sz="quarter" idx="11"/>
          </p:nvPr>
        </p:nvSpPr>
        <p:spPr/>
        <p:txBody>
          <a:bodyPr/>
          <a:lstStyle/>
          <a:p>
            <a:endParaRPr lang="en-GB"/>
          </a:p>
        </p:txBody>
      </p:sp>
      <p:sp>
        <p:nvSpPr>
          <p:cNvPr id="4" name="Espace réservé du numéro de diapositive 3">
            <a:extLst>
              <a:ext uri="{FF2B5EF4-FFF2-40B4-BE49-F238E27FC236}">
                <a16:creationId xmlns:a16="http://schemas.microsoft.com/office/drawing/2014/main" id="{ABB44232-0EC7-2947-8F62-8E5699E7FD10}"/>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274322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D7B4F9-9F8D-7F45-B8B1-5098E8F9D43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GB"/>
          </a:p>
        </p:txBody>
      </p:sp>
      <p:sp>
        <p:nvSpPr>
          <p:cNvPr id="3" name="Espace réservé du contenu 2">
            <a:extLst>
              <a:ext uri="{FF2B5EF4-FFF2-40B4-BE49-F238E27FC236}">
                <a16:creationId xmlns:a16="http://schemas.microsoft.com/office/drawing/2014/main" id="{515F236B-029D-9D4D-AC97-F243877A09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endParaRPr lang="en-GB"/>
          </a:p>
        </p:txBody>
      </p:sp>
      <p:sp>
        <p:nvSpPr>
          <p:cNvPr id="4" name="Espace réservé du texte 3">
            <a:extLst>
              <a:ext uri="{FF2B5EF4-FFF2-40B4-BE49-F238E27FC236}">
                <a16:creationId xmlns:a16="http://schemas.microsoft.com/office/drawing/2014/main" id="{F999477D-DD64-3C46-972D-647399D01F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endParaRPr lang="en-GB"/>
          </a:p>
        </p:txBody>
      </p:sp>
      <p:sp>
        <p:nvSpPr>
          <p:cNvPr id="5" name="Espace réservé de la date 4">
            <a:extLst>
              <a:ext uri="{FF2B5EF4-FFF2-40B4-BE49-F238E27FC236}">
                <a16:creationId xmlns:a16="http://schemas.microsoft.com/office/drawing/2014/main" id="{26A647C1-C59C-7E4F-998A-5467CE1AB3F6}"/>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6" name="Espace réservé du pied de page 5">
            <a:extLst>
              <a:ext uri="{FF2B5EF4-FFF2-40B4-BE49-F238E27FC236}">
                <a16:creationId xmlns:a16="http://schemas.microsoft.com/office/drawing/2014/main" id="{79B9A053-ECF7-FE47-86BD-3B9600DEF05C}"/>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F06E1564-A8F0-DA4E-8A63-7D5F277008C0}"/>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2058062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78623F-238C-2E45-82A6-75A516336FA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GB"/>
          </a:p>
        </p:txBody>
      </p:sp>
      <p:sp>
        <p:nvSpPr>
          <p:cNvPr id="3" name="Espace réservé pour une image  2">
            <a:extLst>
              <a:ext uri="{FF2B5EF4-FFF2-40B4-BE49-F238E27FC236}">
                <a16:creationId xmlns:a16="http://schemas.microsoft.com/office/drawing/2014/main" id="{651FB762-AD7B-A34D-8161-6E0CD7F9DF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a:extLst>
              <a:ext uri="{FF2B5EF4-FFF2-40B4-BE49-F238E27FC236}">
                <a16:creationId xmlns:a16="http://schemas.microsoft.com/office/drawing/2014/main" id="{09261425-2DF0-9142-9645-65704DB5AC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endParaRPr lang="en-GB"/>
          </a:p>
        </p:txBody>
      </p:sp>
      <p:sp>
        <p:nvSpPr>
          <p:cNvPr id="5" name="Espace réservé de la date 4">
            <a:extLst>
              <a:ext uri="{FF2B5EF4-FFF2-40B4-BE49-F238E27FC236}">
                <a16:creationId xmlns:a16="http://schemas.microsoft.com/office/drawing/2014/main" id="{50854666-CC60-0E45-8BDC-4B79E59A69D6}"/>
              </a:ext>
            </a:extLst>
          </p:cNvPr>
          <p:cNvSpPr>
            <a:spLocks noGrp="1"/>
          </p:cNvSpPr>
          <p:nvPr>
            <p:ph type="dt" sz="half" idx="10"/>
          </p:nvPr>
        </p:nvSpPr>
        <p:spPr/>
        <p:txBody>
          <a:bodyPr/>
          <a:lstStyle/>
          <a:p>
            <a:fld id="{ECC845EC-3B97-FA4E-A98C-BAD19BE67DD4}" type="datetimeFigureOut">
              <a:rPr lang="en-GB" smtClean="0"/>
              <a:t>19/11/2021</a:t>
            </a:fld>
            <a:endParaRPr lang="en-GB"/>
          </a:p>
        </p:txBody>
      </p:sp>
      <p:sp>
        <p:nvSpPr>
          <p:cNvPr id="6" name="Espace réservé du pied de page 5">
            <a:extLst>
              <a:ext uri="{FF2B5EF4-FFF2-40B4-BE49-F238E27FC236}">
                <a16:creationId xmlns:a16="http://schemas.microsoft.com/office/drawing/2014/main" id="{65D4A8C4-2107-3E4C-89C8-EE622D30CBF3}"/>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D528341C-2426-CB4D-ADFB-97D62A4112A4}"/>
              </a:ext>
            </a:extLst>
          </p:cNvPr>
          <p:cNvSpPr>
            <a:spLocks noGrp="1"/>
          </p:cNvSpPr>
          <p:nvPr>
            <p:ph type="sldNum" sz="quarter" idx="12"/>
          </p:nvPr>
        </p:nvSpPr>
        <p:spPr/>
        <p:txBody>
          <a:bodyPr/>
          <a:lstStyle/>
          <a:p>
            <a:fld id="{54E25A3B-6724-1844-A333-233DD0875269}" type="slidenum">
              <a:rPr lang="en-GB" smtClean="0"/>
              <a:t>‹N°›</a:t>
            </a:fld>
            <a:endParaRPr lang="en-GB"/>
          </a:p>
        </p:txBody>
      </p:sp>
    </p:spTree>
    <p:extLst>
      <p:ext uri="{BB962C8B-B14F-4D97-AF65-F5344CB8AC3E}">
        <p14:creationId xmlns:p14="http://schemas.microsoft.com/office/powerpoint/2010/main" val="3455462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4D73141-BCC2-9F41-BB1A-AD2EC8C48F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GB"/>
          </a:p>
        </p:txBody>
      </p:sp>
      <p:sp>
        <p:nvSpPr>
          <p:cNvPr id="3" name="Espace réservé du texte 2">
            <a:extLst>
              <a:ext uri="{FF2B5EF4-FFF2-40B4-BE49-F238E27FC236}">
                <a16:creationId xmlns:a16="http://schemas.microsoft.com/office/drawing/2014/main" id="{BEA23F1F-635C-464F-8CE8-A103430B5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endParaRPr lang="en-GB"/>
          </a:p>
        </p:txBody>
      </p:sp>
      <p:sp>
        <p:nvSpPr>
          <p:cNvPr id="4" name="Espace réservé de la date 3">
            <a:extLst>
              <a:ext uri="{FF2B5EF4-FFF2-40B4-BE49-F238E27FC236}">
                <a16:creationId xmlns:a16="http://schemas.microsoft.com/office/drawing/2014/main" id="{453E53D1-99F2-1040-98A0-8263BE205F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845EC-3B97-FA4E-A98C-BAD19BE67DD4}" type="datetimeFigureOut">
              <a:rPr lang="en-GB" smtClean="0"/>
              <a:t>19/11/2021</a:t>
            </a:fld>
            <a:endParaRPr lang="en-GB"/>
          </a:p>
        </p:txBody>
      </p:sp>
      <p:sp>
        <p:nvSpPr>
          <p:cNvPr id="5" name="Espace réservé du pied de page 4">
            <a:extLst>
              <a:ext uri="{FF2B5EF4-FFF2-40B4-BE49-F238E27FC236}">
                <a16:creationId xmlns:a16="http://schemas.microsoft.com/office/drawing/2014/main" id="{6BFCB7BD-0A7A-C048-A9E8-BC56B420C6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a:extLst>
              <a:ext uri="{FF2B5EF4-FFF2-40B4-BE49-F238E27FC236}">
                <a16:creationId xmlns:a16="http://schemas.microsoft.com/office/drawing/2014/main" id="{3F8646BA-6EA1-ED4A-BC79-1A001F0929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25A3B-6724-1844-A333-233DD0875269}" type="slidenum">
              <a:rPr lang="en-GB" smtClean="0"/>
              <a:t>‹N°›</a:t>
            </a:fld>
            <a:endParaRPr lang="en-GB"/>
          </a:p>
        </p:txBody>
      </p:sp>
    </p:spTree>
    <p:extLst>
      <p:ext uri="{BB962C8B-B14F-4D97-AF65-F5344CB8AC3E}">
        <p14:creationId xmlns:p14="http://schemas.microsoft.com/office/powerpoint/2010/main" val="2121267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alculator.carbonfootprint.com/calculator.aspx?lang=en-GB&amp;tab=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ndico.cern.ch/event/1055562/contributions/4460980/attachments/2286764/3886757/ECFA-FCC-202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B7376E8-71EC-C946-AF88-B9C16D1CD80B}"/>
              </a:ext>
            </a:extLst>
          </p:cNvPr>
          <p:cNvSpPr>
            <a:spLocks noGrp="1"/>
          </p:cNvSpPr>
          <p:nvPr>
            <p:ph type="subTitle" idx="1"/>
          </p:nvPr>
        </p:nvSpPr>
        <p:spPr>
          <a:xfrm>
            <a:off x="927279" y="914400"/>
            <a:ext cx="10612191" cy="4842456"/>
          </a:xfrm>
        </p:spPr>
        <p:txBody>
          <a:bodyPr>
            <a:normAutofit/>
          </a:bodyPr>
          <a:lstStyle/>
          <a:p>
            <a:r>
              <a:rPr lang="en-US" b="1" dirty="0">
                <a:solidFill>
                  <a:srgbClr val="0070C0"/>
                </a:solidFill>
              </a:rPr>
              <a:t>Work Plan   </a:t>
            </a:r>
          </a:p>
          <a:p>
            <a:r>
              <a:rPr lang="en-US" b="1" dirty="0">
                <a:solidFill>
                  <a:srgbClr val="0070C0"/>
                </a:solidFill>
              </a:rPr>
              <a:t>WP9 Sustainable Development Strategy</a:t>
            </a:r>
            <a:endParaRPr lang="fr-FR" dirty="0">
              <a:solidFill>
                <a:srgbClr val="0070C0"/>
              </a:solidFill>
            </a:endParaRPr>
          </a:p>
          <a:p>
            <a:r>
              <a:rPr lang="en-US" b="1" dirty="0">
                <a:solidFill>
                  <a:srgbClr val="0070C0"/>
                </a:solidFill>
              </a:rPr>
              <a:t>Working document</a:t>
            </a:r>
            <a:endParaRPr lang="fr-FR" dirty="0">
              <a:solidFill>
                <a:srgbClr val="0070C0"/>
              </a:solidFill>
            </a:endParaRPr>
          </a:p>
          <a:p>
            <a:r>
              <a:rPr lang="en-US" b="1" dirty="0">
                <a:solidFill>
                  <a:srgbClr val="0070C0"/>
                </a:solidFill>
              </a:rPr>
              <a:t>N. Arnaud,  </a:t>
            </a:r>
            <a:r>
              <a:rPr lang="en-US" b="1" dirty="0" err="1">
                <a:solidFill>
                  <a:srgbClr val="0070C0"/>
                </a:solidFill>
              </a:rPr>
              <a:t>S.Katsanevas</a:t>
            </a:r>
            <a:r>
              <a:rPr lang="en-US" b="1" dirty="0">
                <a:solidFill>
                  <a:srgbClr val="0070C0"/>
                </a:solidFill>
              </a:rPr>
              <a:t>,  </a:t>
            </a:r>
            <a:r>
              <a:rPr lang="en-US" b="1" dirty="0" err="1">
                <a:solidFill>
                  <a:srgbClr val="0070C0"/>
                </a:solidFill>
              </a:rPr>
              <a:t>M.Marsella</a:t>
            </a:r>
            <a:endParaRPr lang="fr-FR" dirty="0">
              <a:solidFill>
                <a:srgbClr val="0070C0"/>
              </a:solidFill>
            </a:endParaRPr>
          </a:p>
          <a:p>
            <a:r>
              <a:rPr lang="en-US" b="1" dirty="0">
                <a:solidFill>
                  <a:srgbClr val="0070C0"/>
                </a:solidFill>
              </a:rPr>
              <a:t> </a:t>
            </a:r>
            <a:endParaRPr lang="fr-FR" dirty="0">
              <a:solidFill>
                <a:srgbClr val="0070C0"/>
              </a:solidFill>
            </a:endParaRPr>
          </a:p>
          <a:p>
            <a:pPr algn="l"/>
            <a:r>
              <a:rPr lang="en-US" b="1" dirty="0">
                <a:solidFill>
                  <a:srgbClr val="0070C0"/>
                </a:solidFill>
              </a:rPr>
              <a:t>1. Carbon footprint (including computing and transportation)</a:t>
            </a:r>
            <a:endParaRPr lang="fr-FR" dirty="0">
              <a:solidFill>
                <a:srgbClr val="0070C0"/>
              </a:solidFill>
            </a:endParaRPr>
          </a:p>
          <a:p>
            <a:pPr algn="l"/>
            <a:r>
              <a:rPr lang="en-US" b="1" dirty="0">
                <a:solidFill>
                  <a:srgbClr val="0070C0"/>
                </a:solidFill>
              </a:rPr>
              <a:t>2. Liaison with Climate Change and Geoscience</a:t>
            </a:r>
            <a:endParaRPr lang="fr-FR" dirty="0">
              <a:solidFill>
                <a:srgbClr val="0070C0"/>
              </a:solidFill>
            </a:endParaRPr>
          </a:p>
          <a:p>
            <a:pPr algn="l"/>
            <a:r>
              <a:rPr lang="en-US" b="1" dirty="0">
                <a:solidFill>
                  <a:srgbClr val="0070C0"/>
                </a:solidFill>
              </a:rPr>
              <a:t>3. Landscape and Environmental impact</a:t>
            </a:r>
            <a:endParaRPr lang="fr-FR" dirty="0">
              <a:solidFill>
                <a:srgbClr val="0070C0"/>
              </a:solidFill>
            </a:endParaRPr>
          </a:p>
          <a:p>
            <a:pPr algn="l"/>
            <a:r>
              <a:rPr lang="en-US" b="1" dirty="0">
                <a:solidFill>
                  <a:srgbClr val="0070C0"/>
                </a:solidFill>
              </a:rPr>
              <a:t> </a:t>
            </a:r>
            <a:endParaRPr lang="fr-FR" dirty="0">
              <a:solidFill>
                <a:srgbClr val="0070C0"/>
              </a:solidFill>
            </a:endParaRPr>
          </a:p>
          <a:p>
            <a:endParaRPr lang="en-GB" dirty="0"/>
          </a:p>
        </p:txBody>
      </p:sp>
      <p:sp>
        <p:nvSpPr>
          <p:cNvPr id="6" name="ZoneTexte 5">
            <a:extLst>
              <a:ext uri="{FF2B5EF4-FFF2-40B4-BE49-F238E27FC236}">
                <a16:creationId xmlns:a16="http://schemas.microsoft.com/office/drawing/2014/main" id="{54FBB4F9-44FA-5141-8BD9-0DAF58BD5F12}"/>
              </a:ext>
            </a:extLst>
          </p:cNvPr>
          <p:cNvSpPr txBox="1"/>
          <p:nvPr/>
        </p:nvSpPr>
        <p:spPr>
          <a:xfrm>
            <a:off x="2215166" y="4932608"/>
            <a:ext cx="8963696" cy="923330"/>
          </a:xfrm>
          <a:prstGeom prst="rect">
            <a:avLst/>
          </a:prstGeom>
          <a:noFill/>
        </p:spPr>
        <p:txBody>
          <a:bodyPr wrap="square" rtlCol="0">
            <a:spAutoFit/>
          </a:bodyPr>
          <a:lstStyle/>
          <a:p>
            <a:r>
              <a:rPr lang="en-GB" dirty="0"/>
              <a:t>2</a:t>
            </a:r>
            <a:r>
              <a:rPr lang="en-GB" dirty="0">
                <a:latin typeface="Cambria" panose="02040503050406030204" pitchFamily="18" charset="0"/>
              </a:rPr>
              <a:t>  meetings up to now: </a:t>
            </a:r>
          </a:p>
          <a:p>
            <a:pPr marL="342900" indent="-342900">
              <a:buAutoNum type="arabicPeriod"/>
            </a:pPr>
            <a:r>
              <a:rPr lang="en-GB" dirty="0">
                <a:latin typeface="Cambria" panose="02040503050406030204" pitchFamily="18" charset="0"/>
              </a:rPr>
              <a:t>EGO for power issues</a:t>
            </a:r>
          </a:p>
          <a:p>
            <a:pPr marL="342900" indent="-342900">
              <a:buAutoNum type="arabicPeriod"/>
            </a:pPr>
            <a:r>
              <a:rPr lang="en-GB" dirty="0">
                <a:latin typeface="Cambria" panose="02040503050406030204" pitchFamily="18" charset="0"/>
              </a:rPr>
              <a:t>Maria, Nicolas Stavros and  Chief  IT of Roma1 for distribution of work </a:t>
            </a:r>
          </a:p>
        </p:txBody>
      </p:sp>
    </p:spTree>
    <p:extLst>
      <p:ext uri="{BB962C8B-B14F-4D97-AF65-F5344CB8AC3E}">
        <p14:creationId xmlns:p14="http://schemas.microsoft.com/office/powerpoint/2010/main" val="284788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22036E-542F-9044-B565-28BEC733803D}"/>
              </a:ext>
            </a:extLst>
          </p:cNvPr>
          <p:cNvSpPr>
            <a:spLocks noGrp="1"/>
          </p:cNvSpPr>
          <p:nvPr>
            <p:ph type="title"/>
          </p:nvPr>
        </p:nvSpPr>
        <p:spPr>
          <a:xfrm>
            <a:off x="838200" y="365126"/>
            <a:ext cx="10515600" cy="922762"/>
          </a:xfrm>
        </p:spPr>
        <p:txBody>
          <a:bodyPr>
            <a:normAutofit/>
          </a:bodyPr>
          <a:lstStyle/>
          <a:p>
            <a:r>
              <a:rPr lang="en-US" sz="2400" b="1" dirty="0">
                <a:solidFill>
                  <a:srgbClr val="0070C0"/>
                </a:solidFill>
                <a:latin typeface="Cambria" panose="02040503050406030204" pitchFamily="18" charset="0"/>
              </a:rPr>
              <a:t>WP9.1 Carbon footprint (including computing and transportation)</a:t>
            </a:r>
            <a:endParaRPr lang="en-GB" sz="2400" dirty="0">
              <a:latin typeface="Cambria" panose="02040503050406030204" pitchFamily="18" charset="0"/>
            </a:endParaRPr>
          </a:p>
        </p:txBody>
      </p:sp>
      <p:sp>
        <p:nvSpPr>
          <p:cNvPr id="3" name="Espace réservé du contenu 2">
            <a:extLst>
              <a:ext uri="{FF2B5EF4-FFF2-40B4-BE49-F238E27FC236}">
                <a16:creationId xmlns:a16="http://schemas.microsoft.com/office/drawing/2014/main" id="{74EA121B-B232-6A40-8085-B6F625ABBB21}"/>
              </a:ext>
            </a:extLst>
          </p:cNvPr>
          <p:cNvSpPr>
            <a:spLocks noGrp="1"/>
          </p:cNvSpPr>
          <p:nvPr>
            <p:ph idx="1"/>
          </p:nvPr>
        </p:nvSpPr>
        <p:spPr>
          <a:xfrm>
            <a:off x="656823" y="1825625"/>
            <a:ext cx="10921284" cy="4351338"/>
          </a:xfrm>
        </p:spPr>
        <p:txBody>
          <a:bodyPr>
            <a:normAutofit fontScale="85000" lnSpcReduction="10000"/>
          </a:bodyPr>
          <a:lstStyle/>
          <a:p>
            <a:pPr lvl="0"/>
            <a:r>
              <a:rPr lang="en-US" b="1" dirty="0">
                <a:latin typeface="Cambria" panose="02040503050406030204" pitchFamily="18" charset="0"/>
              </a:rPr>
              <a:t>We start our study with a comparison with the existing footprint of the current 2nd Generation detectors., based on a study done 2 years ago. </a:t>
            </a:r>
            <a:endParaRPr lang="fr-FR" dirty="0">
              <a:latin typeface="Cambria" panose="02040503050406030204" pitchFamily="18" charset="0"/>
            </a:endParaRPr>
          </a:p>
          <a:p>
            <a:pPr lvl="0"/>
            <a:r>
              <a:rPr lang="en-US" b="1" dirty="0">
                <a:latin typeface="Cambria" panose="02040503050406030204" pitchFamily="18" charset="0"/>
              </a:rPr>
              <a:t>SWP9.1.1 Power.</a:t>
            </a:r>
            <a:r>
              <a:rPr lang="en-US" dirty="0">
                <a:latin typeface="Cambria" panose="02040503050406030204" pitchFamily="18" charset="0"/>
              </a:rPr>
              <a:t> </a:t>
            </a:r>
          </a:p>
          <a:p>
            <a:pPr lvl="1"/>
            <a:r>
              <a:rPr lang="en-US" dirty="0">
                <a:latin typeface="Cambria" panose="02040503050406030204" pitchFamily="18" charset="0"/>
              </a:rPr>
              <a:t>Total power usage:  LLO reports that they use on average 800 kW. This leads to a rough yearly number of kWh of 800*24*365 of 5,088,000 kWh --</a:t>
            </a:r>
            <a:r>
              <a:rPr lang="en-US" dirty="0">
                <a:solidFill>
                  <a:srgbClr val="FF0000"/>
                </a:solidFill>
                <a:latin typeface="Cambria" panose="02040503050406030204" pitchFamily="18" charset="0"/>
              </a:rPr>
              <a:t> 5GWh</a:t>
            </a:r>
            <a:r>
              <a:rPr lang="en-US" dirty="0">
                <a:latin typeface="Cambria" panose="02040503050406030204" pitchFamily="18" charset="0"/>
              </a:rPr>
              <a:t>. </a:t>
            </a:r>
          </a:p>
          <a:p>
            <a:pPr lvl="1"/>
            <a:r>
              <a:rPr lang="en-US" dirty="0">
                <a:latin typeface="Cambria" panose="02040503050406030204" pitchFamily="18" charset="0"/>
              </a:rPr>
              <a:t>For LHO: we average 700,000kWh per month. A good estimate for the year is </a:t>
            </a:r>
            <a:r>
              <a:rPr lang="en-US" dirty="0">
                <a:solidFill>
                  <a:srgbClr val="FF0000"/>
                </a:solidFill>
                <a:latin typeface="Cambria" panose="02040503050406030204" pitchFamily="18" charset="0"/>
              </a:rPr>
              <a:t>8,4 GWh</a:t>
            </a:r>
            <a:r>
              <a:rPr lang="en-US" dirty="0">
                <a:latin typeface="Cambria" panose="02040503050406030204" pitchFamily="18" charset="0"/>
              </a:rPr>
              <a:t>. A very nice fact: the power for LHO is mostly renewables. </a:t>
            </a:r>
          </a:p>
          <a:p>
            <a:pPr lvl="1"/>
            <a:r>
              <a:rPr lang="en-US" dirty="0" err="1">
                <a:latin typeface="Cambria" panose="02040503050406030204" pitchFamily="18" charset="0"/>
              </a:rPr>
              <a:t>Virgo:average</a:t>
            </a:r>
            <a:r>
              <a:rPr lang="en-US" dirty="0">
                <a:latin typeface="Cambria" panose="02040503050406030204" pitchFamily="18" charset="0"/>
              </a:rPr>
              <a:t> power consumption of the EGO site is 320 kW annual energy consumption of the EGO site is between 2.4 to 3.2 GWh/year. In 2019 it has been </a:t>
            </a:r>
            <a:r>
              <a:rPr lang="en-US" dirty="0">
                <a:solidFill>
                  <a:srgbClr val="FF0000"/>
                </a:solidFill>
                <a:latin typeface="Cambria" panose="02040503050406030204" pitchFamily="18" charset="0"/>
              </a:rPr>
              <a:t>2.7 GWh. </a:t>
            </a:r>
          </a:p>
          <a:p>
            <a:pPr lvl="1"/>
            <a:r>
              <a:rPr lang="en-US" dirty="0">
                <a:latin typeface="Cambria" panose="02040503050406030204" pitchFamily="18" charset="0"/>
              </a:rPr>
              <a:t>KAGRA: Power (kWh) consumption at KAGRA site.</a:t>
            </a:r>
            <a:r>
              <a:rPr lang="en-US" dirty="0">
                <a:solidFill>
                  <a:srgbClr val="FF0000"/>
                </a:solidFill>
                <a:latin typeface="Cambria" panose="02040503050406030204" pitchFamily="18" charset="0"/>
              </a:rPr>
              <a:t>2,2 MWh. </a:t>
            </a:r>
          </a:p>
          <a:p>
            <a:pPr lvl="1"/>
            <a:r>
              <a:rPr lang="en-US" dirty="0">
                <a:latin typeface="Cambria" panose="02040503050406030204" pitchFamily="18" charset="0"/>
              </a:rPr>
              <a:t>LHO is &gt;50% higher power usage than LLO. Surprising? </a:t>
            </a:r>
            <a:r>
              <a:rPr lang="en-US" dirty="0">
                <a:latin typeface="Cambria" panose="02040503050406030204" pitchFamily="18" charset="0"/>
                <a:sym typeface="Wingdings" pitchFamily="2" charset="2"/>
              </a:rPr>
              <a:t> </a:t>
            </a:r>
            <a:r>
              <a:rPr lang="en-US" dirty="0">
                <a:latin typeface="Cambria" panose="02040503050406030204" pitchFamily="18" charset="0"/>
              </a:rPr>
              <a:t> Weather </a:t>
            </a:r>
          </a:p>
          <a:p>
            <a:pPr lvl="1"/>
            <a:r>
              <a:rPr lang="en-US" dirty="0">
                <a:latin typeface="Cambria" panose="02040503050406030204" pitchFamily="18" charset="0"/>
              </a:rPr>
              <a:t>Summary power usage: LHO: 8.4 GWh (100% renewables!), LLO: 5 GWh, Virgo: 2.7 GWh, KAGRA: 2.2 GWh Total is 18.3 GWh. subtracting LHO (green!), end up with 10 GWh.  </a:t>
            </a:r>
          </a:p>
          <a:p>
            <a:pPr lvl="1"/>
            <a:r>
              <a:rPr lang="en-US" dirty="0">
                <a:latin typeface="Cambria" panose="02040503050406030204" pitchFamily="18" charset="0"/>
              </a:rPr>
              <a:t>Using 1 kg CO2/</a:t>
            </a:r>
            <a:r>
              <a:rPr lang="en-US" dirty="0" err="1">
                <a:latin typeface="Cambria" panose="02040503050406030204" pitchFamily="18" charset="0"/>
              </a:rPr>
              <a:t>kWH</a:t>
            </a:r>
            <a:r>
              <a:rPr lang="en-US" dirty="0">
                <a:latin typeface="Cambria" panose="02040503050406030204" pitchFamily="18" charset="0"/>
              </a:rPr>
              <a:t>, get total power carbon footprint: 1e7 kg of CO2. ~</a:t>
            </a:r>
            <a:r>
              <a:rPr lang="en-US" dirty="0">
                <a:solidFill>
                  <a:srgbClr val="FF0000"/>
                </a:solidFill>
                <a:latin typeface="Cambria" panose="02040503050406030204" pitchFamily="18" charset="0"/>
              </a:rPr>
              <a:t>1000 tons of CO2</a:t>
            </a:r>
          </a:p>
          <a:p>
            <a:pPr lvl="1"/>
            <a:endParaRPr lang="fr-FR" dirty="0">
              <a:latin typeface="Cambria" panose="02040503050406030204" pitchFamily="18" charset="0"/>
            </a:endParaRPr>
          </a:p>
          <a:p>
            <a:endParaRPr lang="en-GB" dirty="0"/>
          </a:p>
        </p:txBody>
      </p:sp>
    </p:spTree>
    <p:extLst>
      <p:ext uri="{BB962C8B-B14F-4D97-AF65-F5344CB8AC3E}">
        <p14:creationId xmlns:p14="http://schemas.microsoft.com/office/powerpoint/2010/main" val="23668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22036E-542F-9044-B565-28BEC733803D}"/>
              </a:ext>
            </a:extLst>
          </p:cNvPr>
          <p:cNvSpPr>
            <a:spLocks noGrp="1"/>
          </p:cNvSpPr>
          <p:nvPr>
            <p:ph type="title"/>
          </p:nvPr>
        </p:nvSpPr>
        <p:spPr>
          <a:xfrm>
            <a:off x="838200" y="365126"/>
            <a:ext cx="10515600" cy="922762"/>
          </a:xfrm>
        </p:spPr>
        <p:txBody>
          <a:bodyPr>
            <a:normAutofit/>
          </a:bodyPr>
          <a:lstStyle/>
          <a:p>
            <a:r>
              <a:rPr lang="en-US" sz="2400" b="1" dirty="0">
                <a:solidFill>
                  <a:srgbClr val="0070C0"/>
                </a:solidFill>
                <a:latin typeface="Cambria" panose="02040503050406030204" pitchFamily="18" charset="0"/>
              </a:rPr>
              <a:t>WP9.1 Carbon footprint (including computing and transportation)</a:t>
            </a:r>
            <a:endParaRPr lang="en-GB" sz="2400" dirty="0">
              <a:latin typeface="Cambria" panose="02040503050406030204" pitchFamily="18" charset="0"/>
            </a:endParaRPr>
          </a:p>
        </p:txBody>
      </p:sp>
      <p:sp>
        <p:nvSpPr>
          <p:cNvPr id="3" name="Espace réservé du contenu 2">
            <a:extLst>
              <a:ext uri="{FF2B5EF4-FFF2-40B4-BE49-F238E27FC236}">
                <a16:creationId xmlns:a16="http://schemas.microsoft.com/office/drawing/2014/main" id="{74EA121B-B232-6A40-8085-B6F625ABBB21}"/>
              </a:ext>
            </a:extLst>
          </p:cNvPr>
          <p:cNvSpPr>
            <a:spLocks noGrp="1"/>
          </p:cNvSpPr>
          <p:nvPr>
            <p:ph idx="1"/>
          </p:nvPr>
        </p:nvSpPr>
        <p:spPr>
          <a:xfrm>
            <a:off x="373487" y="1825625"/>
            <a:ext cx="11204620" cy="4351338"/>
          </a:xfrm>
        </p:spPr>
        <p:txBody>
          <a:bodyPr>
            <a:normAutofit/>
          </a:bodyPr>
          <a:lstStyle/>
          <a:p>
            <a:pPr lvl="1"/>
            <a:r>
              <a:rPr lang="en-US" b="1" dirty="0">
                <a:latin typeface="Cambria" panose="02040503050406030204" pitchFamily="18" charset="0"/>
              </a:rPr>
              <a:t>WP9.1.2 Computing.  LIGO</a:t>
            </a:r>
            <a:r>
              <a:rPr lang="en-US" dirty="0">
                <a:latin typeface="Cambria" panose="02040503050406030204" pitchFamily="18" charset="0"/>
              </a:rPr>
              <a:t>: O3 computing cycles, 500 million CPU core hours, over roughly 18–24 months Baseline computing estimate: 250 million CPU core hours per year. Power/computing comes from ~10 different sources. Caltech. Milwaukee. XSEDE. etc. Assume average carbon footprint for US power.</a:t>
            </a:r>
            <a:r>
              <a:rPr lang="en-US" b="1" dirty="0">
                <a:latin typeface="Cambria" panose="02040503050406030204" pitchFamily="18" charset="0"/>
              </a:rPr>
              <a:t> Virgo</a:t>
            </a:r>
            <a:r>
              <a:rPr lang="en-US" dirty="0">
                <a:latin typeface="Cambria" panose="02040503050406030204" pitchFamily="18" charset="0"/>
              </a:rPr>
              <a:t> (not known yet).  </a:t>
            </a:r>
            <a:r>
              <a:rPr lang="en-US" b="1" dirty="0" err="1">
                <a:latin typeface="Cambria" panose="02040503050406030204" pitchFamily="18" charset="0"/>
              </a:rPr>
              <a:t>Kagra</a:t>
            </a:r>
            <a:r>
              <a:rPr lang="en-US" dirty="0">
                <a:latin typeface="Cambria" panose="02040503050406030204" pitchFamily="18" charset="0"/>
              </a:rPr>
              <a:t>: The total computing cycles of KAGRA’s dedicated clusters, assuming a duty cycle of 80% for each system. The total number is approximately 550k computing cycles/day (≈ 16M computing cycles/month). Combined computing is ~700M CPU core hours per year  Supposing that 10 CPU core hours requires 0.52 kWh. So 700M CPU core hours requires 364 MWh each year.  </a:t>
            </a:r>
          </a:p>
          <a:p>
            <a:pPr lvl="1"/>
            <a:r>
              <a:rPr lang="en-US" dirty="0">
                <a:latin typeface="Cambria" panose="02040503050406030204" pitchFamily="18" charset="0"/>
              </a:rPr>
              <a:t>Using 1 kg CO2/</a:t>
            </a:r>
            <a:r>
              <a:rPr lang="en-US" dirty="0" err="1">
                <a:latin typeface="Cambria" panose="02040503050406030204" pitchFamily="18" charset="0"/>
              </a:rPr>
              <a:t>kWH</a:t>
            </a:r>
            <a:r>
              <a:rPr lang="en-US" dirty="0">
                <a:latin typeface="Cambria" panose="02040503050406030204" pitchFamily="18" charset="0"/>
              </a:rPr>
              <a:t>, get total power carbon footprint </a:t>
            </a:r>
            <a:r>
              <a:rPr lang="fr-FR" dirty="0">
                <a:latin typeface="Cambria" panose="02040503050406030204" pitchFamily="18" charset="0"/>
              </a:rPr>
              <a:t>~400 tons of CO2</a:t>
            </a:r>
          </a:p>
          <a:p>
            <a:pPr lvl="1"/>
            <a:endParaRPr lang="fr-FR" dirty="0">
              <a:latin typeface="Cambria" panose="02040503050406030204" pitchFamily="18" charset="0"/>
            </a:endParaRPr>
          </a:p>
          <a:p>
            <a:endParaRPr lang="en-GB" dirty="0"/>
          </a:p>
        </p:txBody>
      </p:sp>
    </p:spTree>
    <p:extLst>
      <p:ext uri="{BB962C8B-B14F-4D97-AF65-F5344CB8AC3E}">
        <p14:creationId xmlns:p14="http://schemas.microsoft.com/office/powerpoint/2010/main" val="2164735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22036E-542F-9044-B565-28BEC733803D}"/>
              </a:ext>
            </a:extLst>
          </p:cNvPr>
          <p:cNvSpPr>
            <a:spLocks noGrp="1"/>
          </p:cNvSpPr>
          <p:nvPr>
            <p:ph type="title"/>
          </p:nvPr>
        </p:nvSpPr>
        <p:spPr>
          <a:xfrm>
            <a:off x="838200" y="365126"/>
            <a:ext cx="10515600" cy="922762"/>
          </a:xfrm>
        </p:spPr>
        <p:txBody>
          <a:bodyPr>
            <a:normAutofit/>
          </a:bodyPr>
          <a:lstStyle/>
          <a:p>
            <a:r>
              <a:rPr lang="en-US" sz="2400" b="1" dirty="0">
                <a:solidFill>
                  <a:srgbClr val="0070C0"/>
                </a:solidFill>
                <a:latin typeface="Cambria" panose="02040503050406030204" pitchFamily="18" charset="0"/>
              </a:rPr>
              <a:t>WP9.1 Carbon footprint (including computing and transportation)</a:t>
            </a:r>
            <a:endParaRPr lang="en-GB" sz="2400" dirty="0">
              <a:latin typeface="Cambria" panose="02040503050406030204" pitchFamily="18" charset="0"/>
            </a:endParaRPr>
          </a:p>
        </p:txBody>
      </p:sp>
      <p:sp>
        <p:nvSpPr>
          <p:cNvPr id="3" name="Espace réservé du contenu 2">
            <a:extLst>
              <a:ext uri="{FF2B5EF4-FFF2-40B4-BE49-F238E27FC236}">
                <a16:creationId xmlns:a16="http://schemas.microsoft.com/office/drawing/2014/main" id="{74EA121B-B232-6A40-8085-B6F625ABBB21}"/>
              </a:ext>
            </a:extLst>
          </p:cNvPr>
          <p:cNvSpPr>
            <a:spLocks noGrp="1"/>
          </p:cNvSpPr>
          <p:nvPr>
            <p:ph idx="1"/>
          </p:nvPr>
        </p:nvSpPr>
        <p:spPr>
          <a:xfrm>
            <a:off x="373487" y="1545465"/>
            <a:ext cx="11204620" cy="4631498"/>
          </a:xfrm>
        </p:spPr>
        <p:txBody>
          <a:bodyPr>
            <a:normAutofit fontScale="77500" lnSpcReduction="20000"/>
          </a:bodyPr>
          <a:lstStyle/>
          <a:p>
            <a:pPr lvl="0"/>
            <a:r>
              <a:rPr lang="en-GB" b="1" dirty="0">
                <a:latin typeface="Cambria" panose="02040503050406030204" pitchFamily="18" charset="0"/>
              </a:rPr>
              <a:t>WP9.1.3 Travel: </a:t>
            </a:r>
            <a:r>
              <a:rPr lang="en-GB" dirty="0">
                <a:latin typeface="Cambria" panose="02040503050406030204" pitchFamily="18" charset="0"/>
              </a:rPr>
              <a:t>Start with 2 main meetings? Start with LVK specific ones. ask LVK  labs business office to give data on trips. At some point need to do poll. Also contact previous two LVK meetings. 3 Virgo weeks per year. Start google doc/sheet to collect information. Some scientific meetings are almost completely “our” community. Start with actual LVK collaboration activities (because we can influence). </a:t>
            </a:r>
            <a:r>
              <a:rPr lang="en-GB" dirty="0" err="1">
                <a:latin typeface="Cambria" panose="02040503050406030204" pitchFamily="18" charset="0"/>
              </a:rPr>
              <a:t>Exemples</a:t>
            </a:r>
            <a:r>
              <a:rPr lang="en-GB" dirty="0">
                <a:latin typeface="Cambria" panose="02040503050406030204" pitchFamily="18" charset="0"/>
              </a:rPr>
              <a:t>: </a:t>
            </a:r>
            <a:r>
              <a:rPr lang="en-US" dirty="0">
                <a:latin typeface="Cambria" panose="02040503050406030204" pitchFamily="18" charset="0"/>
              </a:rPr>
              <a:t>Sonoma meeting: Asia (Japan, </a:t>
            </a:r>
            <a:r>
              <a:rPr lang="en-US" dirty="0" err="1">
                <a:latin typeface="Cambria" panose="02040503050406030204" pitchFamily="18" charset="0"/>
              </a:rPr>
              <a:t>australia</a:t>
            </a:r>
            <a:r>
              <a:rPr lang="en-US" dirty="0">
                <a:latin typeface="Cambria" panose="02040503050406030204" pitchFamily="18" charset="0"/>
              </a:rPr>
              <a:t>): 300, US: 200 </a:t>
            </a:r>
            <a:r>
              <a:rPr lang="en-GB" dirty="0">
                <a:latin typeface="Cambria" panose="02040503050406030204" pitchFamily="18" charset="0"/>
              </a:rPr>
              <a:t>Europe: 112, S. America (mostly Brazil): 12. .Using </a:t>
            </a:r>
            <a:r>
              <a:rPr lang="en-GB" u="heavy" dirty="0">
                <a:latin typeface="Cambria" panose="02040503050406030204" pitchFamily="18" charset="0"/>
                <a:hlinkClick r:id="rId2"/>
              </a:rPr>
              <a:t>this calculator</a:t>
            </a:r>
            <a:r>
              <a:rPr lang="en-GB" dirty="0">
                <a:latin typeface="Cambria" panose="02040503050406030204" pitchFamily="18" charset="0"/>
              </a:rPr>
              <a:t>, it’s 1.3 tons of CO2 from CDG to SFO. Sonoma meeting generated roughly: 200 tons of CO2. </a:t>
            </a:r>
            <a:r>
              <a:rPr lang="en-US" dirty="0">
                <a:latin typeface="Cambria" panose="02040503050406030204" pitchFamily="18" charset="0"/>
              </a:rPr>
              <a:t>Glasgow meeting:  Using the participant country breakdown for the Glasgow LVC meeting in 2016: one calculates ~120 tons CO2</a:t>
            </a:r>
            <a:endParaRPr lang="fr-FR" dirty="0">
              <a:latin typeface="Cambria" panose="02040503050406030204" pitchFamily="18" charset="0"/>
            </a:endParaRPr>
          </a:p>
          <a:p>
            <a:r>
              <a:rPr lang="en-US" dirty="0">
                <a:latin typeface="Cambria" panose="02040503050406030204" pitchFamily="18" charset="0"/>
              </a:rPr>
              <a:t> </a:t>
            </a:r>
            <a:r>
              <a:rPr lang="en-US" dirty="0" err="1">
                <a:latin typeface="Cambria" panose="02040503050406030204" pitchFamily="18" charset="0"/>
              </a:rPr>
              <a:t>Kagra:They</a:t>
            </a:r>
            <a:r>
              <a:rPr lang="en-US" dirty="0">
                <a:latin typeface="Cambria" panose="02040503050406030204" pitchFamily="18" charset="0"/>
              </a:rPr>
              <a:t>  have lists of participants of KAGRA members to LVK related conferences and in principle could estimate the total number of km traveled, maybe separating planes and other means of transport. </a:t>
            </a:r>
            <a:r>
              <a:rPr lang="fr-FR" dirty="0">
                <a:latin typeface="Cambria" panose="02040503050406030204" pitchFamily="18" charset="0"/>
              </a:rPr>
              <a:t>But </a:t>
            </a:r>
            <a:r>
              <a:rPr lang="fr-FR" dirty="0" err="1">
                <a:latin typeface="Cambria" panose="02040503050406030204" pitchFamily="18" charset="0"/>
              </a:rPr>
              <a:t>we</a:t>
            </a:r>
            <a:r>
              <a:rPr lang="fr-FR" dirty="0">
                <a:latin typeface="Cambria" panose="02040503050406030204" pitchFamily="18" charset="0"/>
              </a:rPr>
              <a:t> </a:t>
            </a:r>
            <a:r>
              <a:rPr lang="fr-FR" dirty="0" err="1">
                <a:latin typeface="Cambria" panose="02040503050406030204" pitchFamily="18" charset="0"/>
              </a:rPr>
              <a:t>better</a:t>
            </a:r>
            <a:r>
              <a:rPr lang="fr-FR" dirty="0">
                <a:latin typeface="Cambria" panose="02040503050406030204" pitchFamily="18" charset="0"/>
              </a:rPr>
              <a:t> have a </a:t>
            </a:r>
            <a:r>
              <a:rPr lang="fr-FR" dirty="0" err="1">
                <a:latin typeface="Cambria" panose="02040503050406030204" pitchFamily="18" charset="0"/>
              </a:rPr>
              <a:t>common</a:t>
            </a:r>
            <a:r>
              <a:rPr lang="fr-FR" dirty="0">
                <a:latin typeface="Cambria" panose="02040503050406030204" pitchFamily="18" charset="0"/>
              </a:rPr>
              <a:t> </a:t>
            </a:r>
            <a:r>
              <a:rPr lang="fr-FR" dirty="0" err="1">
                <a:latin typeface="Cambria" panose="02040503050406030204" pitchFamily="18" charset="0"/>
              </a:rPr>
              <a:t>way</a:t>
            </a:r>
            <a:r>
              <a:rPr lang="fr-FR" dirty="0">
                <a:latin typeface="Cambria" panose="02040503050406030204" pitchFamily="18" charset="0"/>
              </a:rPr>
              <a:t> of </a:t>
            </a:r>
            <a:r>
              <a:rPr lang="fr-FR" dirty="0" err="1">
                <a:latin typeface="Cambria" panose="02040503050406030204" pitchFamily="18" charset="0"/>
              </a:rPr>
              <a:t>doing</a:t>
            </a:r>
            <a:r>
              <a:rPr lang="fr-FR" dirty="0">
                <a:latin typeface="Cambria" panose="02040503050406030204" pitchFamily="18" charset="0"/>
              </a:rPr>
              <a:t> </a:t>
            </a:r>
            <a:r>
              <a:rPr lang="fr-FR" dirty="0" err="1">
                <a:latin typeface="Cambria" panose="02040503050406030204" pitchFamily="18" charset="0"/>
              </a:rPr>
              <a:t>this</a:t>
            </a:r>
            <a:r>
              <a:rPr lang="fr-FR" dirty="0">
                <a:latin typeface="Cambria" panose="02040503050406030204" pitchFamily="18" charset="0"/>
              </a:rPr>
              <a:t>. </a:t>
            </a:r>
            <a:r>
              <a:rPr lang="en-US" dirty="0">
                <a:latin typeface="Cambria" panose="02040503050406030204" pitchFamily="18" charset="0"/>
              </a:rPr>
              <a:t>How do we want to estimate the impact of travel? 24th KAGRA face-to-face meeting (University of Tokyo., December 2019) Participants: 110 ~ 54 tons CO2, 5th The KAGRA International Workshop (KIW), Perugia - Italy, 2019  ~123 tons CO2; </a:t>
            </a:r>
            <a:r>
              <a:rPr lang="en-US" dirty="0" err="1">
                <a:latin typeface="Cambria" panose="02040503050406030204" pitchFamily="18" charset="0"/>
              </a:rPr>
              <a:t>ù</a:t>
            </a:r>
            <a:endParaRPr lang="en-US" dirty="0">
              <a:latin typeface="Cambria" panose="02040503050406030204" pitchFamily="18" charset="0"/>
            </a:endParaRPr>
          </a:p>
          <a:p>
            <a:r>
              <a:rPr lang="en-US" dirty="0"/>
              <a:t>Two annual international LVK conferences, plus assorted workshops: ~400 tons CO2</a:t>
            </a:r>
            <a:r>
              <a:rPr lang="fr-FR" dirty="0">
                <a:latin typeface="Cambria" panose="02040503050406030204" pitchFamily="18" charset="0"/>
              </a:rPr>
              <a:t> </a:t>
            </a:r>
          </a:p>
          <a:p>
            <a:endParaRPr lang="en-GB" dirty="0"/>
          </a:p>
        </p:txBody>
      </p:sp>
    </p:spTree>
    <p:extLst>
      <p:ext uri="{BB962C8B-B14F-4D97-AF65-F5344CB8AC3E}">
        <p14:creationId xmlns:p14="http://schemas.microsoft.com/office/powerpoint/2010/main" val="1413293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22036E-542F-9044-B565-28BEC733803D}"/>
              </a:ext>
            </a:extLst>
          </p:cNvPr>
          <p:cNvSpPr>
            <a:spLocks noGrp="1"/>
          </p:cNvSpPr>
          <p:nvPr>
            <p:ph type="title"/>
          </p:nvPr>
        </p:nvSpPr>
        <p:spPr>
          <a:xfrm>
            <a:off x="838200" y="365126"/>
            <a:ext cx="10515600" cy="922762"/>
          </a:xfrm>
        </p:spPr>
        <p:txBody>
          <a:bodyPr>
            <a:normAutofit/>
          </a:bodyPr>
          <a:lstStyle/>
          <a:p>
            <a:r>
              <a:rPr lang="en-US" sz="2400" b="1" dirty="0">
                <a:solidFill>
                  <a:srgbClr val="0070C0"/>
                </a:solidFill>
                <a:latin typeface="Cambria" panose="02040503050406030204" pitchFamily="18" charset="0"/>
              </a:rPr>
              <a:t>WP9.1 Carbon footprint (including computing and transportation)</a:t>
            </a:r>
            <a:endParaRPr lang="en-GB" sz="2400" dirty="0">
              <a:latin typeface="Cambria" panose="02040503050406030204" pitchFamily="18" charset="0"/>
            </a:endParaRPr>
          </a:p>
        </p:txBody>
      </p:sp>
      <p:sp>
        <p:nvSpPr>
          <p:cNvPr id="3" name="Espace réservé du contenu 2">
            <a:extLst>
              <a:ext uri="{FF2B5EF4-FFF2-40B4-BE49-F238E27FC236}">
                <a16:creationId xmlns:a16="http://schemas.microsoft.com/office/drawing/2014/main" id="{74EA121B-B232-6A40-8085-B6F625ABBB21}"/>
              </a:ext>
            </a:extLst>
          </p:cNvPr>
          <p:cNvSpPr>
            <a:spLocks noGrp="1"/>
          </p:cNvSpPr>
          <p:nvPr>
            <p:ph idx="1"/>
          </p:nvPr>
        </p:nvSpPr>
        <p:spPr>
          <a:xfrm>
            <a:off x="463639" y="1094705"/>
            <a:ext cx="11475076" cy="5415566"/>
          </a:xfrm>
        </p:spPr>
        <p:txBody>
          <a:bodyPr>
            <a:normAutofit fontScale="55000" lnSpcReduction="20000"/>
          </a:bodyPr>
          <a:lstStyle/>
          <a:p>
            <a:pPr lvl="0"/>
            <a:endParaRPr lang="fr-FR" b="1" dirty="0">
              <a:latin typeface="Cambria" panose="02040503050406030204" pitchFamily="18" charset="0"/>
            </a:endParaRPr>
          </a:p>
          <a:p>
            <a:pPr indent="0">
              <a:spcBef>
                <a:spcPts val="0"/>
              </a:spcBef>
            </a:pPr>
            <a:r>
              <a:rPr lang="en-US" sz="4300" b="1" dirty="0">
                <a:latin typeface="Cambria" panose="02040503050406030204" pitchFamily="18" charset="0"/>
              </a:rPr>
              <a:t>Bottom Line   </a:t>
            </a:r>
          </a:p>
          <a:p>
            <a:pPr indent="0">
              <a:spcBef>
                <a:spcPts val="0"/>
              </a:spcBef>
            </a:pPr>
            <a:r>
              <a:rPr lang="en-US" sz="4300" b="1" dirty="0">
                <a:latin typeface="Cambria" panose="02040503050406030204" pitchFamily="18" charset="0"/>
              </a:rPr>
              <a:t>Power at sites: 		1000 tons CO2 per year, </a:t>
            </a:r>
            <a:endParaRPr lang="fr-FR" sz="4300" b="1" dirty="0">
              <a:latin typeface="Cambria" panose="02040503050406030204" pitchFamily="18" charset="0"/>
            </a:endParaRPr>
          </a:p>
          <a:p>
            <a:pPr lvl="0" indent="0">
              <a:spcBef>
                <a:spcPts val="0"/>
              </a:spcBef>
            </a:pPr>
            <a:r>
              <a:rPr lang="en-US" sz="4300" b="1" dirty="0">
                <a:latin typeface="Cambria" panose="02040503050406030204" pitchFamily="18" charset="0"/>
              </a:rPr>
              <a:t>Travel: 			  400 tons CO2 per year </a:t>
            </a:r>
            <a:endParaRPr lang="fr-FR" sz="4300" b="1" dirty="0">
              <a:latin typeface="Cambria" panose="02040503050406030204" pitchFamily="18" charset="0"/>
            </a:endParaRPr>
          </a:p>
          <a:p>
            <a:pPr lvl="0" indent="0">
              <a:spcBef>
                <a:spcPts val="0"/>
              </a:spcBef>
            </a:pPr>
            <a:r>
              <a:rPr lang="en-US" sz="4300" b="1" dirty="0">
                <a:latin typeface="Cambria" panose="02040503050406030204" pitchFamily="18" charset="0"/>
              </a:rPr>
              <a:t>Computing: 		   400 tons CO2 per year</a:t>
            </a:r>
            <a:endParaRPr lang="fr-FR" sz="4300" b="1" dirty="0">
              <a:latin typeface="Cambria" panose="02040503050406030204" pitchFamily="18" charset="0"/>
            </a:endParaRPr>
          </a:p>
          <a:p>
            <a:pPr indent="0">
              <a:spcBef>
                <a:spcPts val="0"/>
              </a:spcBef>
            </a:pPr>
            <a:endParaRPr lang="fr-FR" sz="4300" dirty="0">
              <a:latin typeface="Cambria" panose="02040503050406030204" pitchFamily="18" charset="0"/>
            </a:endParaRPr>
          </a:p>
          <a:p>
            <a:pPr lvl="0" indent="0">
              <a:spcBef>
                <a:spcPts val="0"/>
              </a:spcBef>
            </a:pPr>
            <a:r>
              <a:rPr lang="en-US" sz="4300" dirty="0">
                <a:latin typeface="Cambria" panose="02040503050406030204" pitchFamily="18" charset="0"/>
              </a:rPr>
              <a:t>The group will study the use of photovoltaic and geothermal energy. </a:t>
            </a:r>
            <a:endParaRPr lang="fr-FR" sz="4300" dirty="0">
              <a:latin typeface="Cambria" panose="02040503050406030204" pitchFamily="18" charset="0"/>
            </a:endParaRPr>
          </a:p>
          <a:p>
            <a:pPr lvl="0" indent="0">
              <a:spcBef>
                <a:spcPts val="0"/>
              </a:spcBef>
            </a:pPr>
            <a:r>
              <a:rPr lang="en-US" sz="4300" dirty="0">
                <a:latin typeface="Cambria" panose="02040503050406030204" pitchFamily="18" charset="0"/>
              </a:rPr>
              <a:t>The study will be done within the LVK collaboration</a:t>
            </a:r>
            <a:endParaRPr lang="fr-FR" sz="4300" dirty="0">
              <a:latin typeface="Cambria" panose="02040503050406030204" pitchFamily="18" charset="0"/>
            </a:endParaRPr>
          </a:p>
          <a:p>
            <a:pPr lvl="0" indent="0">
              <a:spcBef>
                <a:spcPts val="0"/>
              </a:spcBef>
            </a:pPr>
            <a:r>
              <a:rPr lang="en-US" sz="4300" dirty="0">
                <a:latin typeface="Cambria" panose="02040503050406030204" pitchFamily="18" charset="0"/>
              </a:rPr>
              <a:t>Collaboration with ET </a:t>
            </a:r>
            <a:r>
              <a:rPr lang="en-US" sz="4300" dirty="0" err="1">
                <a:latin typeface="Cambria" panose="02040503050406030204" pitchFamily="18" charset="0"/>
              </a:rPr>
              <a:t>responsibles</a:t>
            </a:r>
            <a:r>
              <a:rPr lang="en-US" sz="4300" dirty="0">
                <a:latin typeface="Cambria" panose="02040503050406030204" pitchFamily="18" charset="0"/>
              </a:rPr>
              <a:t> will permit the projection </a:t>
            </a:r>
            <a:endParaRPr lang="fr-FR" sz="4300" dirty="0">
              <a:latin typeface="Cambria" panose="02040503050406030204" pitchFamily="18" charset="0"/>
            </a:endParaRPr>
          </a:p>
          <a:p>
            <a:pPr indent="0">
              <a:spcBef>
                <a:spcPts val="0"/>
              </a:spcBef>
            </a:pPr>
            <a:r>
              <a:rPr lang="en-US" sz="4300" dirty="0">
                <a:latin typeface="Cambria" panose="02040503050406030204" pitchFamily="18" charset="0"/>
              </a:rPr>
              <a:t>Ideas to be studied </a:t>
            </a:r>
            <a:endParaRPr lang="fr-FR" sz="4300" dirty="0">
              <a:latin typeface="Cambria" panose="02040503050406030204" pitchFamily="18" charset="0"/>
            </a:endParaRPr>
          </a:p>
          <a:p>
            <a:pPr lvl="1" indent="0">
              <a:spcBef>
                <a:spcPts val="0"/>
              </a:spcBef>
            </a:pPr>
            <a:r>
              <a:rPr lang="en-US" sz="3900" dirty="0">
                <a:latin typeface="Cambria" panose="02040503050406030204" pitchFamily="18" charset="0"/>
              </a:rPr>
              <a:t>Photovoltaic, geothermal </a:t>
            </a:r>
          </a:p>
          <a:p>
            <a:pPr lvl="1" indent="0">
              <a:spcBef>
                <a:spcPts val="0"/>
              </a:spcBef>
            </a:pPr>
            <a:r>
              <a:rPr lang="en-US" sz="3900" dirty="0">
                <a:latin typeface="Cambria" panose="02040503050406030204" pitchFamily="18" charset="0"/>
              </a:rPr>
              <a:t>Reuse dissipated energy from computing center: </a:t>
            </a:r>
            <a:r>
              <a:rPr lang="fr-FR" sz="3900" i="1" dirty="0">
                <a:latin typeface="Cambria" panose="02040503050406030204" pitchFamily="18" charset="0"/>
              </a:rPr>
              <a:t>Le supercalculateur Jean-Zay du CNRS va alimenter le réseau de chaleur et de froid du campus urbain de Paris-Saclay. </a:t>
            </a:r>
            <a:r>
              <a:rPr lang="fr-FR" sz="3900" dirty="0">
                <a:latin typeface="Cambria" panose="02040503050406030204" pitchFamily="18" charset="0"/>
              </a:rPr>
              <a:t>“Green Cube” at GSI, 4% de l'</a:t>
            </a:r>
            <a:r>
              <a:rPr lang="fr-FR" sz="3900" dirty="0" err="1">
                <a:latin typeface="Cambria" panose="02040503050406030204" pitchFamily="18" charset="0"/>
              </a:rPr>
              <a:t>energie</a:t>
            </a:r>
            <a:r>
              <a:rPr lang="fr-FR" sz="3900" dirty="0">
                <a:latin typeface="Cambria" panose="02040503050406030204" pitchFamily="18" charset="0"/>
              </a:rPr>
              <a:t> pour le refroidissement.  </a:t>
            </a:r>
            <a:r>
              <a:rPr lang="en-US" sz="3900" dirty="0">
                <a:latin typeface="Cambria" panose="02040503050406030204" pitchFamily="18" charset="0"/>
              </a:rPr>
              <a:t>“Virtual Data” at </a:t>
            </a:r>
            <a:r>
              <a:rPr lang="en-US" sz="3900" dirty="0" err="1">
                <a:latin typeface="Cambria" panose="02040503050406030204" pitchFamily="18" charset="0"/>
              </a:rPr>
              <a:t>IJCLab</a:t>
            </a:r>
            <a:r>
              <a:rPr lang="en-US" sz="3900" dirty="0">
                <a:latin typeface="Cambria" panose="02040503050406030204" pitchFamily="18" charset="0"/>
              </a:rPr>
              <a:t> (-&gt; Michel </a:t>
            </a:r>
            <a:r>
              <a:rPr lang="en-US" sz="3900" dirty="0" err="1">
                <a:latin typeface="Cambria" panose="02040503050406030204" pitchFamily="18" charset="0"/>
              </a:rPr>
              <a:t>Jouvin</a:t>
            </a:r>
            <a:r>
              <a:rPr lang="en-US" sz="3900" dirty="0">
                <a:latin typeface="Cambria" panose="02040503050406030204" pitchFamily="18" charset="0"/>
              </a:rPr>
              <a:t>)</a:t>
            </a:r>
            <a:endParaRPr lang="fr-FR" sz="3900" dirty="0">
              <a:latin typeface="Cambria" panose="02040503050406030204" pitchFamily="18" charset="0"/>
            </a:endParaRPr>
          </a:p>
          <a:p>
            <a:pPr lvl="1" indent="0">
              <a:spcBef>
                <a:spcPts val="0"/>
              </a:spcBef>
            </a:pPr>
            <a:r>
              <a:rPr lang="en-US" sz="3900" dirty="0">
                <a:latin typeface="Cambria" panose="02040503050406030204" pitchFamily="18" charset="0"/>
              </a:rPr>
              <a:t>Reuse dissipated energy from vacuum and cryogenic installations ?</a:t>
            </a:r>
            <a:endParaRPr lang="fr-FR" sz="3900" dirty="0">
              <a:latin typeface="Cambria" panose="02040503050406030204" pitchFamily="18" charset="0"/>
            </a:endParaRPr>
          </a:p>
          <a:p>
            <a:pPr lvl="1" indent="0">
              <a:spcBef>
                <a:spcPts val="0"/>
              </a:spcBef>
            </a:pPr>
            <a:r>
              <a:rPr lang="fr-FR" sz="3900" dirty="0">
                <a:latin typeface="Cambria" panose="02040503050406030204" pitchFamily="18" charset="0"/>
              </a:rPr>
              <a:t>Efficient internet / wifi distribution? </a:t>
            </a:r>
          </a:p>
          <a:p>
            <a:pPr lvl="1" indent="0">
              <a:spcBef>
                <a:spcPts val="0"/>
              </a:spcBef>
            </a:pPr>
            <a:r>
              <a:rPr lang="en-US" sz="3900" dirty="0">
                <a:latin typeface="Cambria" panose="02040503050406030204" pitchFamily="18" charset="0"/>
              </a:rPr>
              <a:t>Organize passive house buildings, green car shuttle, </a:t>
            </a:r>
            <a:endParaRPr lang="fr-FR" sz="3900" dirty="0">
              <a:latin typeface="Cambria" panose="02040503050406030204" pitchFamily="18" charset="0"/>
            </a:endParaRPr>
          </a:p>
          <a:p>
            <a:pPr lvl="1" indent="0">
              <a:spcBef>
                <a:spcPts val="0"/>
              </a:spcBef>
            </a:pPr>
            <a:r>
              <a:rPr lang="en-US" sz="3900" dirty="0">
                <a:latin typeface="Cambria" panose="02040503050406030204" pitchFamily="18" charset="0"/>
              </a:rPr>
              <a:t>Videoconferences instead of travels? how much we gain , find the numbers</a:t>
            </a:r>
            <a:endParaRPr lang="fr-FR" sz="3900" dirty="0">
              <a:latin typeface="Cambria" panose="02040503050406030204" pitchFamily="18" charset="0"/>
            </a:endParaRPr>
          </a:p>
          <a:p>
            <a:pPr lvl="1" indent="0">
              <a:spcBef>
                <a:spcPts val="0"/>
              </a:spcBef>
            </a:pPr>
            <a:r>
              <a:rPr lang="fr-FR" sz="3900" dirty="0" err="1">
                <a:latin typeface="Cambria" panose="02040503050406030204" pitchFamily="18" charset="0"/>
              </a:rPr>
              <a:t>Reduce</a:t>
            </a:r>
            <a:r>
              <a:rPr lang="fr-FR" sz="3900" dirty="0">
                <a:latin typeface="Cambria" panose="02040503050406030204" pitchFamily="18" charset="0"/>
              </a:rPr>
              <a:t> </a:t>
            </a:r>
            <a:r>
              <a:rPr lang="fr-FR" sz="3900" dirty="0" err="1">
                <a:latin typeface="Cambria" panose="02040503050406030204" pitchFamily="18" charset="0"/>
              </a:rPr>
              <a:t>travels</a:t>
            </a:r>
            <a:endParaRPr lang="fr-FR" sz="3900" dirty="0">
              <a:latin typeface="Cambria" panose="02040503050406030204" pitchFamily="18" charset="0"/>
            </a:endParaRPr>
          </a:p>
          <a:p>
            <a:pPr lvl="0" indent="0">
              <a:spcBef>
                <a:spcPts val="0"/>
              </a:spcBef>
            </a:pPr>
            <a:r>
              <a:rPr lang="en-US" sz="4300" dirty="0">
                <a:latin typeface="Cambria" panose="02040503050406030204" pitchFamily="18" charset="0"/>
              </a:rPr>
              <a:t>Use trains/ships  instead of planes/cars when possible</a:t>
            </a:r>
          </a:p>
          <a:p>
            <a:pPr lvl="0" indent="0">
              <a:spcBef>
                <a:spcPts val="0"/>
              </a:spcBef>
            </a:pPr>
            <a:r>
              <a:rPr lang="en-US" sz="4300" dirty="0">
                <a:latin typeface="Cambria" panose="02040503050406030204" pitchFamily="18" charset="0"/>
              </a:rPr>
              <a:t>Methodology:: workshops, and extra measuring devices for specific consumptions.</a:t>
            </a:r>
          </a:p>
          <a:p>
            <a:pPr indent="0">
              <a:spcBef>
                <a:spcPts val="0"/>
              </a:spcBef>
            </a:pPr>
            <a:r>
              <a:rPr lang="en-US" sz="4300" dirty="0">
                <a:latin typeface="Cambria" panose="02040503050406030204" pitchFamily="18" charset="0"/>
              </a:rPr>
              <a:t>Deliverable 1 / CO2 Impact from Power, Computing and travel. </a:t>
            </a:r>
            <a:endParaRPr lang="fr-FR" sz="4300" dirty="0">
              <a:latin typeface="Cambria" panose="02040503050406030204" pitchFamily="18" charset="0"/>
            </a:endParaRPr>
          </a:p>
          <a:p>
            <a:pPr lvl="0" indent="0">
              <a:spcBef>
                <a:spcPts val="0"/>
              </a:spcBef>
            </a:pPr>
            <a:endParaRPr lang="fr-FR" sz="4300" dirty="0">
              <a:latin typeface="Cambria" panose="02040503050406030204" pitchFamily="18" charset="0"/>
            </a:endParaRPr>
          </a:p>
          <a:p>
            <a:endParaRPr lang="en-GB" dirty="0"/>
          </a:p>
        </p:txBody>
      </p:sp>
    </p:spTree>
    <p:extLst>
      <p:ext uri="{BB962C8B-B14F-4D97-AF65-F5344CB8AC3E}">
        <p14:creationId xmlns:p14="http://schemas.microsoft.com/office/powerpoint/2010/main" val="913234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88A87A-55B3-0743-92AE-5F7EAF802661}"/>
              </a:ext>
            </a:extLst>
          </p:cNvPr>
          <p:cNvSpPr>
            <a:spLocks noGrp="1"/>
          </p:cNvSpPr>
          <p:nvPr>
            <p:ph type="title"/>
          </p:nvPr>
        </p:nvSpPr>
        <p:spPr>
          <a:xfrm>
            <a:off x="231820" y="0"/>
            <a:ext cx="11706894" cy="862885"/>
          </a:xfrm>
        </p:spPr>
        <p:txBody>
          <a:bodyPr>
            <a:normAutofit/>
          </a:bodyPr>
          <a:lstStyle/>
          <a:p>
            <a:r>
              <a:rPr lang="en-GB" sz="2800" dirty="0">
                <a:solidFill>
                  <a:srgbClr val="0070C0"/>
                </a:solidFill>
                <a:latin typeface="Cambria" panose="02040503050406030204" pitchFamily="18" charset="0"/>
              </a:rPr>
              <a:t>WP9.2   Liaison with </a:t>
            </a:r>
            <a:r>
              <a:rPr lang="en-GB" sz="2800" dirty="0" err="1">
                <a:solidFill>
                  <a:srgbClr val="0070C0"/>
                </a:solidFill>
                <a:latin typeface="Cambria" panose="02040503050406030204" pitchFamily="18" charset="0"/>
              </a:rPr>
              <a:t>Geosciene</a:t>
            </a:r>
            <a:r>
              <a:rPr lang="en-GB" sz="2800" dirty="0">
                <a:solidFill>
                  <a:srgbClr val="0070C0"/>
                </a:solidFill>
                <a:latin typeface="Cambria" panose="02040503050406030204" pitchFamily="18" charset="0"/>
              </a:rPr>
              <a:t>, Atmospheric science and Climate change</a:t>
            </a:r>
          </a:p>
        </p:txBody>
      </p:sp>
      <p:sp>
        <p:nvSpPr>
          <p:cNvPr id="3" name="Espace réservé du contenu 2">
            <a:extLst>
              <a:ext uri="{FF2B5EF4-FFF2-40B4-BE49-F238E27FC236}">
                <a16:creationId xmlns:a16="http://schemas.microsoft.com/office/drawing/2014/main" id="{25915B0A-C6F6-D34E-ADAF-B75A4402A0BF}"/>
              </a:ext>
            </a:extLst>
          </p:cNvPr>
          <p:cNvSpPr>
            <a:spLocks noGrp="1"/>
          </p:cNvSpPr>
          <p:nvPr>
            <p:ph idx="1"/>
          </p:nvPr>
        </p:nvSpPr>
        <p:spPr>
          <a:xfrm>
            <a:off x="167425" y="914400"/>
            <a:ext cx="11861443" cy="5692462"/>
          </a:xfrm>
        </p:spPr>
        <p:txBody>
          <a:bodyPr>
            <a:normAutofit/>
          </a:bodyPr>
          <a:lstStyle/>
          <a:p>
            <a:pPr algn="just"/>
            <a:r>
              <a:rPr lang="en-US" sz="1700" dirty="0">
                <a:latin typeface="Cambria" panose="02040503050406030204" pitchFamily="18" charset="0"/>
              </a:rPr>
              <a:t>Earth and </a:t>
            </a:r>
            <a:r>
              <a:rPr lang="en-US" sz="1700" dirty="0" err="1">
                <a:latin typeface="Cambria" panose="02040503050406030204" pitchFamily="18" charset="0"/>
              </a:rPr>
              <a:t>Astroparticle</a:t>
            </a:r>
            <a:r>
              <a:rPr lang="en-US" sz="1700" dirty="0">
                <a:latin typeface="Cambria" panose="02040503050406030204" pitchFamily="18" charset="0"/>
              </a:rPr>
              <a:t> sciences share a mutual scientific culture based on common objects of study, methods and approaches. First, the </a:t>
            </a:r>
            <a:r>
              <a:rPr lang="en-GB" sz="1700" dirty="0">
                <a:latin typeface="Cambria" panose="02040503050406030204" pitchFamily="18" charset="0"/>
              </a:rPr>
              <a:t>G</a:t>
            </a:r>
            <a:r>
              <a:rPr lang="en-US" sz="1700" dirty="0" err="1">
                <a:latin typeface="Cambria" panose="02040503050406030204" pitchFamily="18" charset="0"/>
              </a:rPr>
              <a:t>eosphere</a:t>
            </a:r>
            <a:r>
              <a:rPr lang="en-US" sz="1700" dirty="0">
                <a:latin typeface="Cambria" panose="02040503050406030204" pitchFamily="18" charset="0"/>
              </a:rPr>
              <a:t>, a direct object of study of Geoscientists, is both the target and the detecting medium for </a:t>
            </a:r>
            <a:r>
              <a:rPr lang="en-US" sz="1700" dirty="0" err="1">
                <a:latin typeface="Cambria" panose="02040503050406030204" pitchFamily="18" charset="0"/>
              </a:rPr>
              <a:t>Astroparticle</a:t>
            </a:r>
            <a:r>
              <a:rPr lang="en-US" sz="1700" dirty="0">
                <a:latin typeface="Cambria" panose="02040503050406030204" pitchFamily="18" charset="0"/>
              </a:rPr>
              <a:t> observatories. </a:t>
            </a:r>
            <a:r>
              <a:rPr lang="en-GB" sz="1700" dirty="0">
                <a:latin typeface="Cambria" panose="02040503050406030204" pitchFamily="18" charset="0"/>
              </a:rPr>
              <a:t>Second</a:t>
            </a:r>
            <a:r>
              <a:rPr lang="en-US" sz="1700" dirty="0">
                <a:latin typeface="Cambria" panose="02040503050406030204" pitchFamily="18" charset="0"/>
              </a:rPr>
              <a:t>, </a:t>
            </a:r>
            <a:r>
              <a:rPr lang="en-US" sz="1700" dirty="0" err="1">
                <a:latin typeface="Cambria" panose="02040503050406030204" pitchFamily="18" charset="0"/>
              </a:rPr>
              <a:t>Astroparticle</a:t>
            </a:r>
            <a:r>
              <a:rPr lang="en-US" sz="1700" dirty="0">
                <a:latin typeface="Cambria" panose="02040503050406030204" pitchFamily="18" charset="0"/>
              </a:rPr>
              <a:t> Physicists and Geoscientists both deal with complex natural large scale systems, deploy large sensor networks, sometimes in extreme environments (sea, desert, underground, space), use long series of precise observations acquired over long time scales, emit low latency alerts develop models relying on the state-of-the-art in fundamental physics, chemistry, biology and computer sciences. </a:t>
            </a:r>
          </a:p>
          <a:p>
            <a:pPr algn="just"/>
            <a:r>
              <a:rPr lang="en-US" sz="1700" b="1" dirty="0">
                <a:latin typeface="Cambria" panose="02040503050406030204" pitchFamily="18" charset="0"/>
              </a:rPr>
              <a:t>They both can serve for measuring climate change and produce low latency alerts.  </a:t>
            </a:r>
            <a:r>
              <a:rPr lang="en-US" sz="1700" dirty="0">
                <a:latin typeface="Cambria" panose="02040503050406030204" pitchFamily="18" charset="0"/>
              </a:rPr>
              <a:t>The </a:t>
            </a:r>
            <a:r>
              <a:rPr lang="en-US" sz="1700" dirty="0" err="1">
                <a:latin typeface="Cambria" panose="02040503050406030204" pitchFamily="18" charset="0"/>
              </a:rPr>
              <a:t>EInstein</a:t>
            </a:r>
            <a:r>
              <a:rPr lang="en-US" sz="1700" dirty="0">
                <a:latin typeface="Cambria" panose="02040503050406030204" pitchFamily="18" charset="0"/>
              </a:rPr>
              <a:t> Telescope is a perfect example of the above:</a:t>
            </a:r>
          </a:p>
          <a:p>
            <a:pPr algn="just"/>
            <a:r>
              <a:rPr lang="en-US" sz="1700" dirty="0">
                <a:latin typeface="Cambria" panose="02040503050406030204" pitchFamily="18" charset="0"/>
              </a:rPr>
              <a:t>Imaging (gravimetric, seismic, acoustic, muon, neutrino);</a:t>
            </a:r>
            <a:endParaRPr lang="fr-FR" sz="1700" dirty="0">
              <a:latin typeface="Cambria" panose="02040503050406030204" pitchFamily="18" charset="0"/>
            </a:endParaRPr>
          </a:p>
          <a:p>
            <a:pPr lvl="0" algn="just"/>
            <a:r>
              <a:rPr lang="en-GB" sz="1700" dirty="0">
                <a:latin typeface="Cambria" panose="02040503050406030204" pitchFamily="18" charset="0"/>
              </a:rPr>
              <a:t>Data collection in extreme environments;</a:t>
            </a:r>
            <a:endParaRPr lang="fr-FR" sz="1700" dirty="0">
              <a:latin typeface="Cambria" panose="02040503050406030204" pitchFamily="18" charset="0"/>
            </a:endParaRPr>
          </a:p>
          <a:p>
            <a:pPr lvl="0" algn="just"/>
            <a:r>
              <a:rPr lang="en-GB" sz="1700" dirty="0">
                <a:latin typeface="Cambria" panose="02040503050406030204" pitchFamily="18" charset="0"/>
              </a:rPr>
              <a:t>New technological means for parameter monitoring;</a:t>
            </a:r>
            <a:endParaRPr lang="fr-FR" sz="1700" dirty="0">
              <a:latin typeface="Cambria" panose="02040503050406030204" pitchFamily="18" charset="0"/>
            </a:endParaRPr>
          </a:p>
          <a:p>
            <a:pPr lvl="0" algn="just"/>
            <a:r>
              <a:rPr lang="en-GB" sz="1700" dirty="0">
                <a:latin typeface="Cambria" panose="02040503050406030204" pitchFamily="18" charset="0"/>
              </a:rPr>
              <a:t>Contribution to the understanding and forecasting and natural alerts of natural hazards.</a:t>
            </a:r>
            <a:endParaRPr lang="fr-FR" sz="1700" dirty="0">
              <a:latin typeface="Cambria" panose="02040503050406030204" pitchFamily="18" charset="0"/>
            </a:endParaRPr>
          </a:p>
          <a:p>
            <a:pPr algn="just"/>
            <a:r>
              <a:rPr lang="en-GB" sz="1700" dirty="0" err="1">
                <a:latin typeface="Cambria" panose="02040503050406030204" pitchFamily="18" charset="0"/>
              </a:rPr>
              <a:t>Eg.</a:t>
            </a:r>
            <a:r>
              <a:rPr lang="en-GB" sz="1700" dirty="0">
                <a:latin typeface="Cambria" panose="02040503050406030204" pitchFamily="18" charset="0"/>
              </a:rPr>
              <a:t> ET will deploy </a:t>
            </a:r>
            <a:r>
              <a:rPr lang="en-GB" sz="1700" i="1" dirty="0">
                <a:latin typeface="Cambria" panose="02040503050406030204" pitchFamily="18" charset="0"/>
              </a:rPr>
              <a:t>a sophisticated distributed network of sensors to evaluate and subtract environmental background: electromagnetic perturbations, non-stationary ground deformations, sea waves, cloud passage, electromagnetic waves, cosmic rays, acoustic noise vibrations, anthropogenic movements;</a:t>
            </a:r>
          </a:p>
          <a:p>
            <a:pPr lvl="0"/>
            <a:r>
              <a:rPr lang="en-GB" sz="1700" i="1" dirty="0" err="1">
                <a:latin typeface="Cambria" panose="02040503050406030204" pitchFamily="18" charset="0"/>
              </a:rPr>
              <a:t>Exemples</a:t>
            </a:r>
            <a:r>
              <a:rPr lang="en-GB" sz="1700" i="1" dirty="0">
                <a:latin typeface="Cambria" panose="02040503050406030204" pitchFamily="18" charset="0"/>
              </a:rPr>
              <a:t>: </a:t>
            </a:r>
            <a:r>
              <a:rPr lang="en-US" sz="1700" i="1" dirty="0">
                <a:latin typeface="Cambria" panose="02040503050406030204" pitchFamily="18" charset="0"/>
              </a:rPr>
              <a:t>F</a:t>
            </a:r>
            <a:r>
              <a:rPr lang="en-US" sz="1700" dirty="0">
                <a:latin typeface="Cambria" panose="02040503050406030204" pitchFamily="18" charset="0"/>
              </a:rPr>
              <a:t>iber or mobile sensor networks, distribution of Low Latency alerts, </a:t>
            </a:r>
          </a:p>
          <a:p>
            <a:r>
              <a:rPr lang="en-US" sz="1700" dirty="0">
                <a:latin typeface="Cambria" panose="02040503050406030204" pitchFamily="18" charset="0"/>
              </a:rPr>
              <a:t>Methodology:  worldwide workshops </a:t>
            </a:r>
            <a:endParaRPr lang="fr-FR" sz="1700" dirty="0">
              <a:latin typeface="Cambria" panose="02040503050406030204" pitchFamily="18" charset="0"/>
            </a:endParaRPr>
          </a:p>
          <a:p>
            <a:r>
              <a:rPr lang="en-US" sz="1700" dirty="0">
                <a:latin typeface="Cambria" panose="02040503050406030204" pitchFamily="18" charset="0"/>
              </a:rPr>
              <a:t>Deliverable:  Studies of the use of the ET technology on measurements of the climate change, low latency alert and also quantum computing</a:t>
            </a:r>
            <a:endParaRPr lang="fr-FR" sz="1700" dirty="0">
              <a:latin typeface="Cambria" panose="02040503050406030204" pitchFamily="18" charset="0"/>
            </a:endParaRPr>
          </a:p>
          <a:p>
            <a:pPr marL="0" indent="0">
              <a:buNone/>
            </a:pPr>
            <a:endParaRPr lang="fr-FR" dirty="0"/>
          </a:p>
          <a:p>
            <a:pPr lvl="0"/>
            <a:endParaRPr lang="en-GB" sz="1600" dirty="0">
              <a:latin typeface="Cambria" panose="02040503050406030204" pitchFamily="18" charset="0"/>
            </a:endParaRPr>
          </a:p>
        </p:txBody>
      </p:sp>
    </p:spTree>
    <p:extLst>
      <p:ext uri="{BB962C8B-B14F-4D97-AF65-F5344CB8AC3E}">
        <p14:creationId xmlns:p14="http://schemas.microsoft.com/office/powerpoint/2010/main" val="2272188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88A87A-55B3-0743-92AE-5F7EAF802661}"/>
              </a:ext>
            </a:extLst>
          </p:cNvPr>
          <p:cNvSpPr>
            <a:spLocks noGrp="1"/>
          </p:cNvSpPr>
          <p:nvPr>
            <p:ph type="title"/>
          </p:nvPr>
        </p:nvSpPr>
        <p:spPr>
          <a:xfrm>
            <a:off x="231820" y="0"/>
            <a:ext cx="11706894" cy="862885"/>
          </a:xfrm>
        </p:spPr>
        <p:txBody>
          <a:bodyPr>
            <a:normAutofit/>
          </a:bodyPr>
          <a:lstStyle/>
          <a:p>
            <a:r>
              <a:rPr lang="en-GB" sz="2800" dirty="0">
                <a:solidFill>
                  <a:srgbClr val="0070C0"/>
                </a:solidFill>
                <a:latin typeface="Cambria" panose="02040503050406030204" pitchFamily="18" charset="0"/>
              </a:rPr>
              <a:t>WP9.3 </a:t>
            </a:r>
            <a:r>
              <a:rPr lang="en-US" sz="2800" b="1" dirty="0">
                <a:solidFill>
                  <a:srgbClr val="0070C0"/>
                </a:solidFill>
                <a:latin typeface="Cambria" panose="02040503050406030204" pitchFamily="18" charset="0"/>
              </a:rPr>
              <a:t>Landscape and Environmental impact</a:t>
            </a:r>
            <a:endParaRPr lang="en-GB" sz="2800" dirty="0">
              <a:solidFill>
                <a:srgbClr val="0070C0"/>
              </a:solidFill>
              <a:latin typeface="Cambria" panose="02040503050406030204" pitchFamily="18" charset="0"/>
            </a:endParaRPr>
          </a:p>
        </p:txBody>
      </p:sp>
      <p:sp>
        <p:nvSpPr>
          <p:cNvPr id="3" name="Espace réservé du contenu 2">
            <a:extLst>
              <a:ext uri="{FF2B5EF4-FFF2-40B4-BE49-F238E27FC236}">
                <a16:creationId xmlns:a16="http://schemas.microsoft.com/office/drawing/2014/main" id="{25915B0A-C6F6-D34E-ADAF-B75A4402A0BF}"/>
              </a:ext>
            </a:extLst>
          </p:cNvPr>
          <p:cNvSpPr>
            <a:spLocks noGrp="1"/>
          </p:cNvSpPr>
          <p:nvPr>
            <p:ph idx="1"/>
          </p:nvPr>
        </p:nvSpPr>
        <p:spPr>
          <a:xfrm>
            <a:off x="167425" y="914400"/>
            <a:ext cx="11861443" cy="5692462"/>
          </a:xfrm>
        </p:spPr>
        <p:txBody>
          <a:bodyPr>
            <a:normAutofit/>
          </a:bodyPr>
          <a:lstStyle/>
          <a:p>
            <a:pPr lvl="0"/>
            <a:r>
              <a:rPr lang="fr-FR" dirty="0"/>
              <a:t>Site </a:t>
            </a:r>
            <a:r>
              <a:rPr lang="fr-FR" dirty="0" err="1"/>
              <a:t>mostly</a:t>
            </a:r>
            <a:r>
              <a:rPr lang="fr-FR" dirty="0"/>
              <a:t> underground</a:t>
            </a:r>
          </a:p>
          <a:p>
            <a:pPr lvl="0"/>
            <a:r>
              <a:rPr lang="en-US" dirty="0"/>
              <a:t>Surface buildings + access roads + site roads</a:t>
            </a:r>
            <a:endParaRPr lang="fr-FR" dirty="0"/>
          </a:p>
          <a:p>
            <a:pPr lvl="0"/>
            <a:r>
              <a:rPr lang="fr-FR" dirty="0"/>
              <a:t>Power </a:t>
            </a:r>
            <a:r>
              <a:rPr lang="fr-FR" dirty="0" err="1"/>
              <a:t>grid</a:t>
            </a:r>
            <a:r>
              <a:rPr lang="fr-FR" dirty="0"/>
              <a:t> infrastructure</a:t>
            </a:r>
          </a:p>
          <a:p>
            <a:pPr lvl="0"/>
            <a:r>
              <a:rPr lang="en-US" dirty="0"/>
              <a:t>Excavations: access pipes and tunnels: what to do with the excavated material?</a:t>
            </a:r>
            <a:endParaRPr lang="fr-FR" dirty="0"/>
          </a:p>
          <a:p>
            <a:pPr lvl="0"/>
            <a:r>
              <a:rPr lang="fr-FR" dirty="0"/>
              <a:t>Local </a:t>
            </a:r>
            <a:r>
              <a:rPr lang="fr-FR" dirty="0" err="1"/>
              <a:t>food</a:t>
            </a:r>
            <a:endParaRPr lang="fr-FR" dirty="0"/>
          </a:p>
          <a:p>
            <a:pPr lvl="0"/>
            <a:r>
              <a:rPr lang="en-US" dirty="0"/>
              <a:t>Green transportation (on-site and to/from site):</a:t>
            </a:r>
            <a:endParaRPr lang="fr-FR" dirty="0"/>
          </a:p>
          <a:p>
            <a:pPr lvl="0"/>
            <a:r>
              <a:rPr lang="fr-FR" dirty="0" err="1"/>
              <a:t>antonella</a:t>
            </a:r>
            <a:r>
              <a:rPr lang="fr-FR" dirty="0"/>
              <a:t>,  lot de calcul par </a:t>
            </a:r>
            <a:r>
              <a:rPr lang="fr-FR" dirty="0" err="1"/>
              <a:t>ed</a:t>
            </a:r>
            <a:r>
              <a:rPr lang="fr-FR" dirty="0"/>
              <a:t> porter et </a:t>
            </a:r>
            <a:r>
              <a:rPr lang="fr-FR" dirty="0" err="1"/>
              <a:t>Katsavounides</a:t>
            </a:r>
            <a:r>
              <a:rPr lang="fr-FR" dirty="0"/>
              <a:t>/</a:t>
            </a:r>
            <a:r>
              <a:rPr lang="fr-FR" dirty="0" err="1"/>
              <a:t>Couvares</a:t>
            </a:r>
            <a:endParaRPr lang="fr-FR" dirty="0"/>
          </a:p>
          <a:p>
            <a:pPr lvl="0"/>
            <a:r>
              <a:rPr lang="fr-FR" dirty="0" err="1"/>
              <a:t>Find</a:t>
            </a:r>
            <a:r>
              <a:rPr lang="fr-FR" dirty="0"/>
              <a:t> the </a:t>
            </a:r>
            <a:r>
              <a:rPr lang="fr-FR" dirty="0" err="1"/>
              <a:t>studies</a:t>
            </a:r>
            <a:r>
              <a:rPr lang="fr-FR" dirty="0"/>
              <a:t> GWIC... </a:t>
            </a:r>
          </a:p>
          <a:p>
            <a:pPr lvl="0"/>
            <a:r>
              <a:rPr lang="fr-FR" dirty="0"/>
              <a:t>100% </a:t>
            </a:r>
            <a:r>
              <a:rPr lang="fr-FR" dirty="0" err="1"/>
              <a:t>electrical</a:t>
            </a:r>
            <a:r>
              <a:rPr lang="fr-FR" dirty="0"/>
              <a:t> </a:t>
            </a:r>
            <a:r>
              <a:rPr lang="fr-FR" dirty="0" err="1"/>
              <a:t>vehicles</a:t>
            </a:r>
            <a:r>
              <a:rPr lang="fr-FR" dirty="0"/>
              <a:t> on site</a:t>
            </a:r>
          </a:p>
          <a:p>
            <a:pPr lvl="0"/>
            <a:r>
              <a:rPr lang="fr-FR" dirty="0" err="1"/>
              <a:t>Charging</a:t>
            </a:r>
            <a:r>
              <a:rPr lang="fr-FR" dirty="0"/>
              <a:t> stations</a:t>
            </a:r>
          </a:p>
          <a:p>
            <a:pPr lvl="0"/>
            <a:r>
              <a:rPr lang="en-US" dirty="0"/>
              <a:t>Transportation to/from campus: regular schedule</a:t>
            </a:r>
            <a:endParaRPr lang="fr-FR" dirty="0"/>
          </a:p>
          <a:p>
            <a:pPr lvl="0"/>
            <a:endParaRPr lang="en-GB" sz="1600" dirty="0">
              <a:latin typeface="Cambria" panose="02040503050406030204" pitchFamily="18" charset="0"/>
            </a:endParaRPr>
          </a:p>
        </p:txBody>
      </p:sp>
    </p:spTree>
    <p:extLst>
      <p:ext uri="{BB962C8B-B14F-4D97-AF65-F5344CB8AC3E}">
        <p14:creationId xmlns:p14="http://schemas.microsoft.com/office/powerpoint/2010/main" val="3525092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74A3AA63-F52E-D44D-9C76-A0A49BF7ECE3}"/>
              </a:ext>
            </a:extLst>
          </p:cNvPr>
          <p:cNvSpPr txBox="1"/>
          <p:nvPr/>
        </p:nvSpPr>
        <p:spPr>
          <a:xfrm>
            <a:off x="373487" y="270456"/>
            <a:ext cx="11307651" cy="4524315"/>
          </a:xfrm>
          <a:prstGeom prst="rect">
            <a:avLst/>
          </a:prstGeom>
          <a:noFill/>
        </p:spPr>
        <p:txBody>
          <a:bodyPr wrap="square" rtlCol="0">
            <a:spAutoFit/>
          </a:bodyPr>
          <a:lstStyle/>
          <a:p>
            <a:pPr lvl="0"/>
            <a:r>
              <a:rPr lang="fr-FR" b="1" dirty="0" err="1">
                <a:latin typeface="Cambria" panose="02040503050406030204" pitchFamily="18" charset="0"/>
              </a:rPr>
              <a:t>Whom</a:t>
            </a:r>
            <a:r>
              <a:rPr lang="fr-FR" b="1" dirty="0">
                <a:latin typeface="Cambria" panose="02040503050406030204" pitchFamily="18" charset="0"/>
              </a:rPr>
              <a:t> to contact:</a:t>
            </a:r>
            <a:endParaRPr lang="fr-FR" dirty="0">
              <a:latin typeface="Cambria" panose="02040503050406030204" pitchFamily="18" charset="0"/>
            </a:endParaRPr>
          </a:p>
          <a:p>
            <a:r>
              <a:rPr lang="fr-FR" dirty="0">
                <a:latin typeface="Cambria" panose="02040503050406030204" pitchFamily="18" charset="0"/>
              </a:rPr>
              <a:t> </a:t>
            </a:r>
          </a:p>
          <a:p>
            <a:pPr marL="285750" lvl="0" indent="-285750">
              <a:buFont typeface="Arial" panose="020B0604020202020204" pitchFamily="34" charset="0"/>
              <a:buChar char="•"/>
            </a:pPr>
            <a:r>
              <a:rPr lang="en-US" dirty="0">
                <a:latin typeface="Cambria" panose="02040503050406030204" pitchFamily="18" charset="0"/>
              </a:rPr>
              <a:t>ET  ISB/</a:t>
            </a:r>
            <a:r>
              <a:rPr lang="en-US" dirty="0" err="1">
                <a:latin typeface="Cambria" panose="02040503050406030204" pitchFamily="18" charset="0"/>
              </a:rPr>
              <a:t>VAcuum</a:t>
            </a:r>
            <a:r>
              <a:rPr lang="en-US" dirty="0">
                <a:latin typeface="Cambria" panose="02040503050406030204" pitchFamily="18" charset="0"/>
              </a:rPr>
              <a:t>/</a:t>
            </a:r>
            <a:r>
              <a:rPr lang="en-US" dirty="0" err="1">
                <a:latin typeface="Cambria" panose="02040503050406030204" pitchFamily="18" charset="0"/>
              </a:rPr>
              <a:t>cryo</a:t>
            </a:r>
            <a:r>
              <a:rPr lang="en-US" dirty="0">
                <a:latin typeface="Cambria" panose="02040503050406030204" pitchFamily="18" charset="0"/>
              </a:rPr>
              <a:t>, EIB/computing, ISB/</a:t>
            </a:r>
            <a:r>
              <a:rPr lang="en-US" dirty="0" err="1">
                <a:latin typeface="Cambria" panose="02040503050406030204" pitchFamily="18" charset="0"/>
              </a:rPr>
              <a:t>Fuentes+Maria</a:t>
            </a:r>
            <a:endParaRPr lang="en-US" dirty="0">
              <a:latin typeface="Cambria" panose="02040503050406030204" pitchFamily="18" charset="0"/>
            </a:endParaRPr>
          </a:p>
          <a:p>
            <a:pPr marL="285750" lvl="0" indent="-285750">
              <a:buFont typeface="Arial" panose="020B0604020202020204" pitchFamily="34" charset="0"/>
              <a:buChar char="•"/>
            </a:pPr>
            <a:r>
              <a:rPr lang="en-US" dirty="0">
                <a:latin typeface="Cambria" panose="02040503050406030204" pitchFamily="18" charset="0"/>
              </a:rPr>
              <a:t>LVK  meeting to reevaluate some of </a:t>
            </a:r>
            <a:r>
              <a:rPr lang="en-US" dirty="0" err="1">
                <a:latin typeface="Cambria" panose="02040503050406030204" pitchFamily="18" charset="0"/>
              </a:rPr>
              <a:t>th</a:t>
            </a:r>
            <a:r>
              <a:rPr lang="en-US" dirty="0">
                <a:latin typeface="Cambria" panose="02040503050406030204" pitchFamily="18" charset="0"/>
              </a:rPr>
              <a:t> </a:t>
            </a:r>
            <a:r>
              <a:rPr lang="en-US" dirty="0" err="1">
                <a:latin typeface="Cambria" panose="02040503050406030204" pitchFamily="18" charset="0"/>
              </a:rPr>
              <a:t>enumbers</a:t>
            </a:r>
            <a:endParaRPr lang="fr-FR" dirty="0">
              <a:latin typeface="Cambria" panose="02040503050406030204" pitchFamily="18" charset="0"/>
            </a:endParaRPr>
          </a:p>
          <a:p>
            <a:pPr marL="285750" lvl="0" indent="-285750">
              <a:buFont typeface="Arial" panose="020B0604020202020204" pitchFamily="34" charset="0"/>
              <a:buChar char="•"/>
            </a:pPr>
            <a:r>
              <a:rPr lang="en-US" dirty="0">
                <a:latin typeface="Cambria" panose="02040503050406030204" pitchFamily="18" charset="0"/>
              </a:rPr>
              <a:t>SKA, CTA , KM3NEt  , LSST, LHC </a:t>
            </a:r>
            <a:endParaRPr lang="fr-FR" dirty="0">
              <a:latin typeface="Cambria" panose="02040503050406030204" pitchFamily="18" charset="0"/>
            </a:endParaRPr>
          </a:p>
          <a:p>
            <a:pPr marL="285750" lvl="0" indent="-285750">
              <a:buFont typeface="Arial" panose="020B0604020202020204" pitchFamily="34" charset="0"/>
              <a:buChar char="•"/>
            </a:pPr>
            <a:r>
              <a:rPr lang="en-US" dirty="0">
                <a:latin typeface="Cambria" panose="02040503050406030204" pitchFamily="18" charset="0"/>
              </a:rPr>
              <a:t>FCC: FCC Feasibility Study (FS) 2021 -&gt; 2025</a:t>
            </a:r>
            <a:br>
              <a:rPr lang="en-US" dirty="0">
                <a:latin typeface="Cambria" panose="02040503050406030204" pitchFamily="18" charset="0"/>
              </a:rPr>
            </a:br>
            <a:r>
              <a:rPr lang="en-US" dirty="0">
                <a:latin typeface="Cambria" panose="02040503050406030204" pitchFamily="18" charset="0"/>
                <a:hlinkClick r:id="rId2"/>
              </a:rPr>
              <a:t>https://indico.cern.ch/event/1055562/contributions/4460980/attachments/2286764/3886757/ECFA-FCC-2021.pdf</a:t>
            </a:r>
            <a:r>
              <a:rPr lang="en-US" dirty="0">
                <a:latin typeface="Cambria" panose="02040503050406030204" pitchFamily="18" charset="0"/>
              </a:rPr>
              <a:t> </a:t>
            </a:r>
            <a:br>
              <a:rPr lang="en-US" dirty="0">
                <a:latin typeface="Cambria" panose="02040503050406030204" pitchFamily="18" charset="0"/>
              </a:rPr>
            </a:br>
            <a:endParaRPr lang="en-US" dirty="0">
              <a:latin typeface="Cambria" panose="02040503050406030204" pitchFamily="18" charset="0"/>
            </a:endParaRPr>
          </a:p>
          <a:p>
            <a:pPr marL="285750" lvl="0" indent="-285750">
              <a:buFont typeface="Arial" panose="020B0604020202020204" pitchFamily="34" charset="0"/>
              <a:buChar char="•"/>
            </a:pPr>
            <a:r>
              <a:rPr lang="en-US" b="1" dirty="0">
                <a:latin typeface="Cambria" panose="02040503050406030204" pitchFamily="18" charset="0"/>
              </a:rPr>
              <a:t>Platform </a:t>
            </a:r>
            <a:r>
              <a:rPr lang="en-US" dirty="0">
                <a:latin typeface="Cambria" panose="02040503050406030204" pitchFamily="18" charset="0"/>
              </a:rPr>
              <a:t>for the the project follow-up (Roma1)</a:t>
            </a:r>
            <a:br>
              <a:rPr lang="fr-FR" dirty="0">
                <a:latin typeface="Cambria" panose="02040503050406030204" pitchFamily="18" charset="0"/>
              </a:rPr>
            </a:br>
            <a:r>
              <a:rPr lang="en-US" dirty="0">
                <a:latin typeface="Cambria" panose="02040503050406030204" pitchFamily="18" charset="0"/>
              </a:rPr>
              <a:t> </a:t>
            </a:r>
            <a:endParaRPr lang="fr-FR" dirty="0">
              <a:latin typeface="Cambria" panose="02040503050406030204" pitchFamily="18" charset="0"/>
            </a:endParaRPr>
          </a:p>
          <a:p>
            <a:r>
              <a:rPr lang="en-US" b="1" dirty="0">
                <a:latin typeface="Cambria" panose="02040503050406030204" pitchFamily="18" charset="0"/>
              </a:rPr>
              <a:t>Resources  asked :</a:t>
            </a:r>
            <a:r>
              <a:rPr lang="en-US" dirty="0">
                <a:latin typeface="Cambria" panose="02040503050406030204" pitchFamily="18" charset="0"/>
              </a:rPr>
              <a:t> </a:t>
            </a:r>
          </a:p>
          <a:p>
            <a:pPr marL="285750" indent="-285750">
              <a:buFont typeface="Arial" panose="020B0604020202020204" pitchFamily="34" charset="0"/>
              <a:buChar char="•"/>
            </a:pPr>
            <a:r>
              <a:rPr lang="en-US" dirty="0">
                <a:latin typeface="Cambria" panose="02040503050406030204" pitchFamily="18" charset="0"/>
              </a:rPr>
              <a:t>2FTEx3 years 330 KE (55 KE/year) (technical side, institutional side)</a:t>
            </a:r>
            <a:endParaRPr lang="fr-FR" dirty="0">
              <a:latin typeface="Cambria" panose="02040503050406030204" pitchFamily="18" charset="0"/>
            </a:endParaRPr>
          </a:p>
          <a:p>
            <a:pPr marL="285750" indent="-285750">
              <a:buFont typeface="Arial" panose="020B0604020202020204" pitchFamily="34" charset="0"/>
              <a:buChar char="•"/>
            </a:pPr>
            <a:r>
              <a:rPr lang="en-US" dirty="0">
                <a:latin typeface="Cambria" panose="02040503050406030204" pitchFamily="18" charset="0"/>
              </a:rPr>
              <a:t>Funds for workshops 	            50 KE </a:t>
            </a:r>
            <a:endParaRPr lang="fr-FR" dirty="0">
              <a:latin typeface="Cambria" panose="02040503050406030204" pitchFamily="18" charset="0"/>
            </a:endParaRPr>
          </a:p>
          <a:p>
            <a:pPr marL="285750" indent="-285750">
              <a:buFont typeface="Arial" panose="020B0604020202020204" pitchFamily="34" charset="0"/>
              <a:buChar char="•"/>
            </a:pPr>
            <a:r>
              <a:rPr lang="en-US" dirty="0">
                <a:latin typeface="Cambria" panose="02040503050406030204" pitchFamily="18" charset="0"/>
              </a:rPr>
              <a:t>Fund for travel   		            20 KE</a:t>
            </a:r>
            <a:endParaRPr lang="fr-FR" dirty="0">
              <a:latin typeface="Cambria" panose="02040503050406030204" pitchFamily="18" charset="0"/>
            </a:endParaRPr>
          </a:p>
          <a:p>
            <a:endParaRPr lang="en-GB" dirty="0"/>
          </a:p>
        </p:txBody>
      </p:sp>
    </p:spTree>
    <p:extLst>
      <p:ext uri="{BB962C8B-B14F-4D97-AF65-F5344CB8AC3E}">
        <p14:creationId xmlns:p14="http://schemas.microsoft.com/office/powerpoint/2010/main" val="35930199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1412</Words>
  <Application>Microsoft Macintosh PowerPoint</Application>
  <PresentationFormat>Grand écran</PresentationFormat>
  <Paragraphs>84</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Calibri Light</vt:lpstr>
      <vt:lpstr>Cambria</vt:lpstr>
      <vt:lpstr>Wingdings</vt:lpstr>
      <vt:lpstr>Thème Office</vt:lpstr>
      <vt:lpstr>Présentation PowerPoint</vt:lpstr>
      <vt:lpstr>WP9.1 Carbon footprint (including computing and transportation)</vt:lpstr>
      <vt:lpstr>WP9.1 Carbon footprint (including computing and transportation)</vt:lpstr>
      <vt:lpstr>WP9.1 Carbon footprint (including computing and transportation)</vt:lpstr>
      <vt:lpstr>WP9.1 Carbon footprint (including computing and transportation)</vt:lpstr>
      <vt:lpstr>WP9.2   Liaison with Geosciene, Atmospheric science and Climate change</vt:lpstr>
      <vt:lpstr>WP9.3 Landscape and Environmental impact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WP9</dc:title>
  <dc:creator>stavros katsanevas</dc:creator>
  <cp:lastModifiedBy>stavros katsanevas</cp:lastModifiedBy>
  <cp:revision>40</cp:revision>
  <dcterms:created xsi:type="dcterms:W3CDTF">2021-11-12T09:44:18Z</dcterms:created>
  <dcterms:modified xsi:type="dcterms:W3CDTF">2021-11-19T11:36:14Z</dcterms:modified>
</cp:coreProperties>
</file>