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8"/>
  </p:handoutMasterIdLst>
  <p:sldIdLst>
    <p:sldId id="276" r:id="rId2"/>
    <p:sldId id="262" r:id="rId3"/>
    <p:sldId id="280" r:id="rId4"/>
    <p:sldId id="278" r:id="rId5"/>
    <p:sldId id="281" r:id="rId6"/>
    <p:sldId id="282"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547" userDrawn="1">
          <p15:clr>
            <a:srgbClr val="FBAE40"/>
          </p15:clr>
        </p15:guide>
        <p15:guide id="3" pos="5133" userDrawn="1">
          <p15:clr>
            <a:srgbClr val="FBAE40"/>
          </p15:clr>
        </p15:guide>
        <p15:guide id="4" orient="horz" pos="1434" userDrawn="1">
          <p15:clr>
            <a:srgbClr val="FBAE40"/>
          </p15:clr>
        </p15:guide>
        <p15:guide id="5" orient="horz" pos="2886" userDrawn="1">
          <p15:clr>
            <a:srgbClr val="FBAE40"/>
          </p15:clr>
        </p15:guide>
        <p15:guide id="6" pos="25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84"/>
    <a:srgbClr val="203864"/>
    <a:srgbClr val="E9EBF5"/>
    <a:srgbClr val="00238C"/>
    <a:srgbClr val="090C3D"/>
    <a:srgbClr val="0C5ACC"/>
    <a:srgbClr val="001D7A"/>
    <a:srgbClr val="00208A"/>
    <a:srgbClr val="000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0" autoAdjust="0"/>
    <p:restoredTop sz="94660"/>
  </p:normalViewPr>
  <p:slideViewPr>
    <p:cSldViewPr snapToGrid="0" showGuides="1">
      <p:cViewPr varScale="1">
        <p:scale>
          <a:sx n="90" d="100"/>
          <a:sy n="90" d="100"/>
        </p:scale>
        <p:origin x="384" y="192"/>
      </p:cViewPr>
      <p:guideLst>
        <p:guide pos="2547"/>
        <p:guide pos="5133"/>
        <p:guide orient="horz" pos="1434"/>
        <p:guide orient="horz" pos="2886"/>
        <p:guide pos="2570"/>
      </p:guideLst>
    </p:cSldViewPr>
  </p:slideViewPr>
  <p:notesTextViewPr>
    <p:cViewPr>
      <p:scale>
        <a:sx n="3" d="2"/>
        <a:sy n="3" d="2"/>
      </p:scale>
      <p:origin x="0" y="0"/>
    </p:cViewPr>
  </p:notesTextViewPr>
  <p:notesViewPr>
    <p:cSldViewPr snapToGrid="0" showGuides="1">
      <p:cViewPr varScale="1">
        <p:scale>
          <a:sx n="86" d="100"/>
          <a:sy n="86" d="100"/>
        </p:scale>
        <p:origin x="2928" y="96"/>
      </p:cViewPr>
      <p:guideLst/>
    </p:cSldViewPr>
  </p:notesViewPr>
  <p:gridSpacing cx="120000" cy="1200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8F00F2-8E3E-4EF9-ABA6-FD0A0C1B3085}" type="datetimeFigureOut">
              <a:rPr lang="es-ES" smtClean="0"/>
              <a:t>19/11/21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FA8D5D-EC9E-40FC-98EC-CD281E4E88AF}" type="slidenum">
              <a:rPr lang="es-ES" smtClean="0"/>
              <a:t>‹#›</a:t>
            </a:fld>
            <a:endParaRPr lang="es-ES"/>
          </a:p>
        </p:txBody>
      </p:sp>
    </p:spTree>
    <p:extLst>
      <p:ext uri="{BB962C8B-B14F-4D97-AF65-F5344CB8AC3E}">
        <p14:creationId xmlns:p14="http://schemas.microsoft.com/office/powerpoint/2010/main" val="35276991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4064000" y="6095686"/>
            <a:ext cx="8128000"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1" name="Rectángulo 10"/>
          <p:cNvSpPr/>
          <p:nvPr userDrawn="1"/>
        </p:nvSpPr>
        <p:spPr>
          <a:xfrm>
            <a:off x="1" y="6095686"/>
            <a:ext cx="4064000"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6" name="Title 1"/>
          <p:cNvSpPr>
            <a:spLocks noGrp="1"/>
          </p:cNvSpPr>
          <p:nvPr>
            <p:ph type="ctrTitle"/>
          </p:nvPr>
        </p:nvSpPr>
        <p:spPr>
          <a:xfrm>
            <a:off x="4963889" y="1631730"/>
            <a:ext cx="6702593" cy="2998826"/>
          </a:xfrm>
          <a:prstGeom prst="rect">
            <a:avLst/>
          </a:prstGeom>
        </p:spPr>
        <p:txBody>
          <a:bodyPr anchor="ctr">
            <a:normAutofit/>
          </a:bodyPr>
          <a:lstStyle>
            <a:lvl1pPr algn="l">
              <a:defRPr sz="5200" b="1">
                <a:solidFill>
                  <a:srgbClr val="004890"/>
                </a:solidFill>
                <a:latin typeface="+mn-lt"/>
              </a:defRPr>
            </a:lvl1pPr>
          </a:lstStyle>
          <a:p>
            <a:r>
              <a:rPr lang="es-ES" dirty="0"/>
              <a:t>Haga clic para modificar el estilo de título del patrón</a:t>
            </a:r>
            <a:endParaRPr lang="en-US" dirty="0"/>
          </a:p>
        </p:txBody>
      </p:sp>
      <p:sp>
        <p:nvSpPr>
          <p:cNvPr id="7" name="Subtitle 2"/>
          <p:cNvSpPr>
            <a:spLocks noGrp="1"/>
          </p:cNvSpPr>
          <p:nvPr>
            <p:ph type="subTitle" idx="1" hasCustomPrompt="1"/>
          </p:nvPr>
        </p:nvSpPr>
        <p:spPr>
          <a:xfrm>
            <a:off x="4963889" y="4762500"/>
            <a:ext cx="6702593" cy="1085850"/>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Name</a:t>
            </a:r>
            <a:endParaRPr lang="es-ES" dirty="0"/>
          </a:p>
          <a:p>
            <a:r>
              <a:rPr lang="es-ES" dirty="0"/>
              <a:t>Position</a:t>
            </a:r>
          </a:p>
        </p:txBody>
      </p:sp>
      <p:sp>
        <p:nvSpPr>
          <p:cNvPr id="8" name="Marcador de texto 14"/>
          <p:cNvSpPr>
            <a:spLocks noGrp="1"/>
          </p:cNvSpPr>
          <p:nvPr>
            <p:ph type="body" sz="quarter" idx="10" hasCustomPrompt="1"/>
          </p:nvPr>
        </p:nvSpPr>
        <p:spPr>
          <a:xfrm>
            <a:off x="325968" y="6095686"/>
            <a:ext cx="3255433" cy="487533"/>
          </a:xfrm>
          <a:prstGeom prst="rect">
            <a:avLst/>
          </a:prstGeom>
        </p:spPr>
        <p:txBody>
          <a:bodyPr anchor="ctr"/>
          <a:lstStyle>
            <a:lvl1pPr marL="0" indent="0" algn="ctr">
              <a:buNone/>
              <a:defRPr>
                <a:solidFill>
                  <a:schemeClr val="bg1"/>
                </a:solidFill>
              </a:defRPr>
            </a:lvl1pPr>
          </a:lstStyle>
          <a:p>
            <a:pPr lvl="0"/>
            <a:r>
              <a:rPr lang="es-ES" dirty="0" err="1"/>
              <a:t>day</a:t>
            </a:r>
            <a:r>
              <a:rPr lang="es-ES" dirty="0"/>
              <a:t>/</a:t>
            </a:r>
            <a:r>
              <a:rPr lang="es-ES" dirty="0" err="1"/>
              <a:t>month</a:t>
            </a:r>
            <a:r>
              <a:rPr lang="es-ES" dirty="0"/>
              <a:t>/</a:t>
            </a:r>
            <a:r>
              <a:rPr lang="es-ES" dirty="0" err="1"/>
              <a:t>year</a:t>
            </a:r>
            <a:endParaRPr lang="es-ES" dirty="0"/>
          </a:p>
        </p:txBody>
      </p:sp>
      <p:sp>
        <p:nvSpPr>
          <p:cNvPr id="9" name="Marcador de texto 16"/>
          <p:cNvSpPr>
            <a:spLocks noGrp="1"/>
          </p:cNvSpPr>
          <p:nvPr>
            <p:ph type="body" sz="quarter" idx="11" hasCustomPrompt="1"/>
          </p:nvPr>
        </p:nvSpPr>
        <p:spPr>
          <a:xfrm>
            <a:off x="4963888" y="6095685"/>
            <a:ext cx="6702595" cy="487533"/>
          </a:xfrm>
          <a:prstGeom prst="rect">
            <a:avLst/>
          </a:prstGeom>
        </p:spPr>
        <p:txBody>
          <a:bodyPr anchor="ctr"/>
          <a:lstStyle>
            <a:lvl1pPr marL="0" indent="0" algn="l">
              <a:buNone/>
              <a:defRPr>
                <a:solidFill>
                  <a:srgbClr val="004890"/>
                </a:solidFill>
              </a:defRPr>
            </a:lvl1pPr>
          </a:lstStyle>
          <a:p>
            <a:pPr lvl="0"/>
            <a:r>
              <a:rPr lang="es-ES" dirty="0" err="1"/>
              <a:t>Venue</a:t>
            </a:r>
            <a:endParaRPr lang="es-ES" dirty="0"/>
          </a:p>
        </p:txBody>
      </p:sp>
    </p:spTree>
    <p:extLst>
      <p:ext uri="{BB962C8B-B14F-4D97-AF65-F5344CB8AC3E}">
        <p14:creationId xmlns:p14="http://schemas.microsoft.com/office/powerpoint/2010/main" val="91623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título 1"/>
          <p:cNvSpPr>
            <a:spLocks noGrp="1"/>
          </p:cNvSpPr>
          <p:nvPr>
            <p:ph type="title"/>
          </p:nvPr>
        </p:nvSpPr>
        <p:spPr>
          <a:xfrm>
            <a:off x="0" y="256068"/>
            <a:ext cx="12192000" cy="800945"/>
          </a:xfrm>
          <a:prstGeom prst="rect">
            <a:avLst/>
          </a:prstGeom>
        </p:spPr>
        <p:txBody>
          <a:bodyPr vert="horz" lIns="91440" tIns="45720" rIns="91440" bIns="45720" rtlCol="0" anchor="t">
            <a:noAutofit/>
          </a:bodyPr>
          <a:lstStyle>
            <a:lvl1pPr>
              <a:defRPr b="1"/>
            </a:lvl1pPr>
          </a:lstStyle>
          <a:p>
            <a:r>
              <a:rPr lang="es-ES" dirty="0"/>
              <a:t>Haga clic para modificar el estilo de título del patrón</a:t>
            </a:r>
          </a:p>
        </p:txBody>
      </p:sp>
      <p:sp>
        <p:nvSpPr>
          <p:cNvPr id="8" name="Marcador de texto 2"/>
          <p:cNvSpPr>
            <a:spLocks noGrp="1"/>
          </p:cNvSpPr>
          <p:nvPr>
            <p:ph idx="1"/>
          </p:nvPr>
        </p:nvSpPr>
        <p:spPr>
          <a:xfrm>
            <a:off x="603657" y="1514475"/>
            <a:ext cx="10984685" cy="4662488"/>
          </a:xfrm>
          <a:prstGeom prst="rect">
            <a:avLst/>
          </a:prstGeom>
        </p:spPr>
        <p:txBody>
          <a:bodyPr vert="horz" lIns="91440" tIns="45720" rIns="91440" bIns="45720" rtlCol="0">
            <a:normAutofit/>
          </a:bodyPr>
          <a:lstStyle>
            <a:lvl1pPr>
              <a:defRPr sz="2000"/>
            </a:lvl1pPr>
            <a:lvl2pPr>
              <a:defRPr sz="1800"/>
            </a:lvl2pPr>
            <a:lvl3pPr>
              <a:defRPr sz="1600"/>
            </a:lvl3pPr>
            <a:lvl4pPr>
              <a:defRPr sz="1600"/>
            </a:lvl4pPr>
            <a:lvl5pPr>
              <a:defRPr sz="1600"/>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91756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sub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p>
        </p:txBody>
      </p:sp>
      <p:sp>
        <p:nvSpPr>
          <p:cNvPr id="8" name="Marcador de contenido 2"/>
          <p:cNvSpPr>
            <a:spLocks noGrp="1"/>
          </p:cNvSpPr>
          <p:nvPr>
            <p:ph idx="1"/>
          </p:nvPr>
        </p:nvSpPr>
        <p:spPr>
          <a:xfrm>
            <a:off x="595618" y="1569411"/>
            <a:ext cx="10996916" cy="4566277"/>
          </a:xfrm>
        </p:spPr>
        <p:txBody>
          <a:bodyPr/>
          <a:lstStyle>
            <a:lvl1pPr>
              <a:defRPr sz="2000"/>
            </a:lvl1pPr>
            <a:lvl2pPr>
              <a:defRPr sz="1800"/>
            </a:lvl2pPr>
            <a:lvl3pPr>
              <a:defRPr sz="1600"/>
            </a:lvl3pPr>
            <a:lvl4pPr>
              <a:defRPr sz="1600"/>
            </a:lvl4pPr>
            <a:lvl5pPr>
              <a:defRPr sz="1600"/>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texto 3"/>
          <p:cNvSpPr>
            <a:spLocks noGrp="1"/>
          </p:cNvSpPr>
          <p:nvPr>
            <p:ph type="body" sz="quarter" idx="10" hasCustomPrompt="1"/>
          </p:nvPr>
        </p:nvSpPr>
        <p:spPr>
          <a:xfrm>
            <a:off x="0" y="1057275"/>
            <a:ext cx="12192000" cy="512763"/>
          </a:xfrm>
        </p:spPr>
        <p:txBody>
          <a:bodyPr/>
          <a:lstStyle>
            <a:lvl1pPr marL="0" indent="0" algn="ctr">
              <a:buNone/>
              <a:defRPr b="1"/>
            </a:lvl1pPr>
          </a:lstStyle>
          <a:p>
            <a:pPr lvl="0"/>
            <a:r>
              <a:rPr lang="es-ES" dirty="0"/>
              <a:t>Subtítulo</a:t>
            </a:r>
          </a:p>
        </p:txBody>
      </p:sp>
    </p:spTree>
    <p:extLst>
      <p:ext uri="{BB962C8B-B14F-4D97-AF65-F5344CB8AC3E}">
        <p14:creationId xmlns:p14="http://schemas.microsoft.com/office/powerpoint/2010/main" val="181729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d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3658" y="3028528"/>
            <a:ext cx="10984684" cy="800945"/>
          </a:xfrm>
        </p:spPr>
        <p:txBody>
          <a:bodyPr/>
          <a:lstStyle>
            <a:lvl1pPr>
              <a:defRPr/>
            </a:lvl1pPr>
          </a:lstStyle>
          <a:p>
            <a:endParaRPr lang="es-ES" dirty="0"/>
          </a:p>
        </p:txBody>
      </p:sp>
    </p:spTree>
    <p:extLst>
      <p:ext uri="{BB962C8B-B14F-4D97-AF65-F5344CB8AC3E}">
        <p14:creationId xmlns:p14="http://schemas.microsoft.com/office/powerpoint/2010/main" val="426792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ra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4064000" y="6095686"/>
            <a:ext cx="8128000"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le 1"/>
          <p:cNvSpPr>
            <a:spLocks noGrp="1"/>
          </p:cNvSpPr>
          <p:nvPr>
            <p:ph type="ctrTitle" hasCustomPrompt="1"/>
          </p:nvPr>
        </p:nvSpPr>
        <p:spPr>
          <a:xfrm>
            <a:off x="4963889" y="1631730"/>
            <a:ext cx="6702593" cy="2998826"/>
          </a:xfrm>
          <a:prstGeom prst="rect">
            <a:avLst/>
          </a:prstGeom>
        </p:spPr>
        <p:txBody>
          <a:bodyPr anchor="ctr">
            <a:normAutofit/>
          </a:bodyPr>
          <a:lstStyle>
            <a:lvl1pPr algn="l">
              <a:defRPr sz="8000" b="1">
                <a:solidFill>
                  <a:srgbClr val="004890"/>
                </a:solidFill>
                <a:latin typeface="+mn-lt"/>
              </a:defRPr>
            </a:lvl1pPr>
          </a:lstStyle>
          <a:p>
            <a:r>
              <a:rPr lang="es-ES" dirty="0" err="1"/>
              <a:t>Thank</a:t>
            </a:r>
            <a:r>
              <a:rPr lang="es-ES" dirty="0"/>
              <a:t> </a:t>
            </a:r>
            <a:r>
              <a:rPr lang="es-ES" dirty="0" err="1"/>
              <a:t>you</a:t>
            </a:r>
            <a:endParaRPr lang="en-US" dirty="0"/>
          </a:p>
        </p:txBody>
      </p:sp>
      <p:sp>
        <p:nvSpPr>
          <p:cNvPr id="3" name="Subtitle 2"/>
          <p:cNvSpPr>
            <a:spLocks noGrp="1"/>
          </p:cNvSpPr>
          <p:nvPr>
            <p:ph type="subTitle" idx="1" hasCustomPrompt="1"/>
          </p:nvPr>
        </p:nvSpPr>
        <p:spPr>
          <a:xfrm>
            <a:off x="4963889" y="4900141"/>
            <a:ext cx="6702593" cy="822742"/>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a:t>
            </a:r>
            <a:r>
              <a:rPr lang="es-ES" dirty="0" err="1"/>
              <a:t>click</a:t>
            </a:r>
            <a:r>
              <a:rPr lang="es-ES" dirty="0"/>
              <a:t> aquí para modificar el subtítulo</a:t>
            </a:r>
          </a:p>
        </p:txBody>
      </p:sp>
      <p:sp>
        <p:nvSpPr>
          <p:cNvPr id="13" name="Rectángulo 12"/>
          <p:cNvSpPr/>
          <p:nvPr userDrawn="1"/>
        </p:nvSpPr>
        <p:spPr>
          <a:xfrm>
            <a:off x="1" y="6095686"/>
            <a:ext cx="4064000"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7" name="Marcador de texto 16"/>
          <p:cNvSpPr>
            <a:spLocks noGrp="1"/>
          </p:cNvSpPr>
          <p:nvPr>
            <p:ph type="body" sz="quarter" idx="11" hasCustomPrompt="1"/>
          </p:nvPr>
        </p:nvSpPr>
        <p:spPr>
          <a:xfrm>
            <a:off x="4963888" y="6095685"/>
            <a:ext cx="6702595" cy="487533"/>
          </a:xfrm>
          <a:prstGeom prst="rect">
            <a:avLst/>
          </a:prstGeom>
        </p:spPr>
        <p:txBody>
          <a:bodyPr anchor="ctr"/>
          <a:lstStyle>
            <a:lvl1pPr marL="0" indent="0" algn="l">
              <a:buNone/>
              <a:defRPr>
                <a:solidFill>
                  <a:srgbClr val="004890"/>
                </a:solidFill>
              </a:defRPr>
            </a:lvl1pPr>
          </a:lstStyle>
          <a:p>
            <a:pPr lvl="0"/>
            <a:r>
              <a:rPr lang="es-ES" dirty="0"/>
              <a:t>YourEmail@bsc.es</a:t>
            </a:r>
          </a:p>
        </p:txBody>
      </p:sp>
    </p:spTree>
    <p:extLst>
      <p:ext uri="{BB962C8B-B14F-4D97-AF65-F5344CB8AC3E}">
        <p14:creationId xmlns:p14="http://schemas.microsoft.com/office/powerpoint/2010/main" val="2415161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0" y="256068"/>
            <a:ext cx="12192000" cy="800945"/>
          </a:xfrm>
          <a:prstGeom prst="rect">
            <a:avLst/>
          </a:prstGeom>
        </p:spPr>
        <p:txBody>
          <a:bodyPr vert="horz" lIns="91440" tIns="45720" rIns="91440" bIns="45720" rtlCol="0" anchor="t">
            <a:noAutofit/>
          </a:bodyPr>
          <a:lstStyle/>
          <a:p>
            <a:r>
              <a:rPr lang="es-ES" dirty="0"/>
              <a:t>Haga clic para modificar el estilo de título del patrón</a:t>
            </a:r>
          </a:p>
        </p:txBody>
      </p:sp>
      <p:sp>
        <p:nvSpPr>
          <p:cNvPr id="3" name="Marcador de texto 2"/>
          <p:cNvSpPr>
            <a:spLocks noGrp="1"/>
          </p:cNvSpPr>
          <p:nvPr>
            <p:ph type="body" idx="1"/>
          </p:nvPr>
        </p:nvSpPr>
        <p:spPr>
          <a:xfrm>
            <a:off x="603657" y="1514475"/>
            <a:ext cx="10984685" cy="466248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163962175"/>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5" r:id="rId4"/>
    <p:sldLayoutId id="2147483673" r:id="rId5"/>
  </p:sldLayoutIdLst>
  <p:txStyles>
    <p:title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ET WP8 – Computing and data </a:t>
            </a:r>
            <a:r>
              <a:rPr lang="en-US" dirty="0"/>
              <a:t>access</a:t>
            </a:r>
          </a:p>
        </p:txBody>
      </p:sp>
      <p:sp>
        <p:nvSpPr>
          <p:cNvPr id="3" name="Subtítulo 2"/>
          <p:cNvSpPr>
            <a:spLocks noGrp="1"/>
          </p:cNvSpPr>
          <p:nvPr>
            <p:ph type="subTitle" idx="1"/>
          </p:nvPr>
        </p:nvSpPr>
        <p:spPr/>
        <p:txBody>
          <a:bodyPr/>
          <a:lstStyle/>
          <a:p>
            <a:r>
              <a:rPr lang="es-ES" dirty="0" err="1"/>
              <a:t>Achim</a:t>
            </a:r>
            <a:r>
              <a:rPr lang="es-ES" dirty="0"/>
              <a:t> Stahl (</a:t>
            </a:r>
            <a:r>
              <a:rPr lang="es-ES" dirty="0" err="1"/>
              <a:t>Aachen</a:t>
            </a:r>
            <a:r>
              <a:rPr lang="es-ES" dirty="0"/>
              <a:t> Univ.)</a:t>
            </a:r>
          </a:p>
          <a:p>
            <a:r>
              <a:rPr lang="es-ES" dirty="0"/>
              <a:t>Sergi Girona (BSC)</a:t>
            </a:r>
          </a:p>
        </p:txBody>
      </p:sp>
      <p:sp>
        <p:nvSpPr>
          <p:cNvPr id="4" name="Marcador de texto 3"/>
          <p:cNvSpPr>
            <a:spLocks noGrp="1"/>
          </p:cNvSpPr>
          <p:nvPr>
            <p:ph type="body" sz="quarter" idx="10"/>
          </p:nvPr>
        </p:nvSpPr>
        <p:spPr/>
        <p:txBody>
          <a:bodyPr/>
          <a:lstStyle/>
          <a:p>
            <a:r>
              <a:rPr lang="es-ES" dirty="0"/>
              <a:t>19/11/2021</a:t>
            </a:r>
          </a:p>
        </p:txBody>
      </p:sp>
      <p:sp>
        <p:nvSpPr>
          <p:cNvPr id="5" name="Marcador de texto 4"/>
          <p:cNvSpPr>
            <a:spLocks noGrp="1"/>
          </p:cNvSpPr>
          <p:nvPr>
            <p:ph type="body" sz="quarter" idx="11"/>
          </p:nvPr>
        </p:nvSpPr>
        <p:spPr/>
        <p:txBody>
          <a:bodyPr/>
          <a:lstStyle/>
          <a:p>
            <a:r>
              <a:rPr lang="es-ES" dirty="0"/>
              <a:t>ET INFRA-DEV meeting</a:t>
            </a:r>
          </a:p>
        </p:txBody>
      </p:sp>
    </p:spTree>
    <p:extLst>
      <p:ext uri="{BB962C8B-B14F-4D97-AF65-F5344CB8AC3E}">
        <p14:creationId xmlns:p14="http://schemas.microsoft.com/office/powerpoint/2010/main" val="12724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es-ES" dirty="0"/>
              <a:t>WP8 – Computing and data Access</a:t>
            </a:r>
            <a:br>
              <a:rPr lang="es-ES" dirty="0"/>
            </a:br>
            <a:r>
              <a:rPr lang="es-ES" dirty="0"/>
              <a:t>Status</a:t>
            </a:r>
          </a:p>
        </p:txBody>
      </p:sp>
      <p:sp>
        <p:nvSpPr>
          <p:cNvPr id="6" name="Marcador de contenido 2"/>
          <p:cNvSpPr txBox="1">
            <a:spLocks/>
          </p:cNvSpPr>
          <p:nvPr/>
        </p:nvSpPr>
        <p:spPr>
          <a:xfrm>
            <a:off x="1275008" y="1687133"/>
            <a:ext cx="10109915" cy="4134118"/>
          </a:xfrm>
          <a:prstGeom prst="rect">
            <a:avLst/>
          </a:prstGeom>
          <a:solidFill>
            <a:schemeClr val="bg1">
              <a:alpha val="60000"/>
            </a:schemeClr>
          </a:solidFill>
        </p:spPr>
        <p:txBody>
          <a:bodyPr vert="horz" lIns="144000" tIns="180000" rIns="180000" bIns="180000" rtlCol="0" anchor="ctr"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0/ Status of process for collecting objectives/deliverables  	</a:t>
            </a:r>
            <a:r>
              <a:rPr lang="en-GB" sz="2400" dirty="0">
                <a:solidFill>
                  <a:srgbClr val="124484"/>
                </a:solidFill>
              </a:rPr>
              <a:t>DONE</a:t>
            </a:r>
            <a:br>
              <a:rPr lang="en-GB" sz="2400" dirty="0"/>
            </a:br>
            <a:endParaRPr lang="en-GB" sz="2400" dirty="0"/>
          </a:p>
          <a:p>
            <a:r>
              <a:rPr lang="en-GB" sz="2400" dirty="0"/>
              <a:t>1/ Interaction with the ET boards				</a:t>
            </a:r>
            <a:r>
              <a:rPr lang="en-GB" sz="2400" dirty="0">
                <a:solidFill>
                  <a:srgbClr val="124484"/>
                </a:solidFill>
              </a:rPr>
              <a:t>Established</a:t>
            </a:r>
            <a:br>
              <a:rPr lang="en-GB" sz="2400" dirty="0"/>
            </a:br>
            <a:endParaRPr lang="en-GB" sz="2400" dirty="0"/>
          </a:p>
          <a:p>
            <a:r>
              <a:rPr lang="en-GB" sz="2400" dirty="0"/>
              <a:t>2/ WP subdivisions inside each WP 				</a:t>
            </a:r>
            <a:r>
              <a:rPr lang="en-GB" sz="2400" dirty="0">
                <a:solidFill>
                  <a:srgbClr val="124484"/>
                </a:solidFill>
              </a:rPr>
              <a:t>Tasks renamed</a:t>
            </a:r>
          </a:p>
          <a:p>
            <a:endParaRPr lang="en-GB" sz="2400" dirty="0"/>
          </a:p>
          <a:p>
            <a:r>
              <a:rPr lang="en-GB" sz="2400" dirty="0"/>
              <a:t>3/ Person-months and participants  			               </a:t>
            </a:r>
            <a:r>
              <a:rPr lang="en-GB" sz="2400" dirty="0">
                <a:solidFill>
                  <a:srgbClr val="124484"/>
                </a:solidFill>
              </a:rPr>
              <a:t>ONGOING discussion</a:t>
            </a:r>
            <a:br>
              <a:rPr lang="en-GB" sz="2400" dirty="0"/>
            </a:br>
            <a:endParaRPr lang="en-GB" sz="2400" dirty="0"/>
          </a:p>
          <a:p>
            <a:r>
              <a:rPr lang="en-GB" sz="2400" dirty="0"/>
              <a:t>4/ Personnel needs from the INFRA-DEV funds			</a:t>
            </a:r>
            <a:r>
              <a:rPr lang="en-GB" sz="2400" dirty="0">
                <a:solidFill>
                  <a:srgbClr val="124484"/>
                </a:solidFill>
              </a:rPr>
              <a:t>TBD</a:t>
            </a:r>
          </a:p>
          <a:p>
            <a:endParaRPr lang="en-GB" sz="2400" dirty="0"/>
          </a:p>
          <a:p>
            <a:r>
              <a:rPr lang="en-GB" sz="2400" dirty="0"/>
              <a:t>5/ WP-WP bilateral coordination 				</a:t>
            </a:r>
            <a:r>
              <a:rPr lang="en-GB" sz="2400" dirty="0">
                <a:solidFill>
                  <a:srgbClr val="124484"/>
                </a:solidFill>
              </a:rPr>
              <a:t>WP9</a:t>
            </a:r>
            <a:r>
              <a:rPr lang="en-GB" sz="2400">
                <a:solidFill>
                  <a:srgbClr val="124484"/>
                </a:solidFill>
              </a:rPr>
              <a:t>, (WP6)</a:t>
            </a:r>
            <a:endParaRPr lang="en-GB" sz="2400" dirty="0">
              <a:solidFill>
                <a:srgbClr val="124484"/>
              </a:solidFill>
            </a:endParaRPr>
          </a:p>
        </p:txBody>
      </p:sp>
    </p:spTree>
    <p:extLst>
      <p:ext uri="{BB962C8B-B14F-4D97-AF65-F5344CB8AC3E}">
        <p14:creationId xmlns:p14="http://schemas.microsoft.com/office/powerpoint/2010/main" val="161613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en-GB"/>
              <a:t>WP8 Objectives</a:t>
            </a:r>
          </a:p>
        </p:txBody>
      </p:sp>
      <p:sp>
        <p:nvSpPr>
          <p:cNvPr id="6" name="Marcador de contenido 2"/>
          <p:cNvSpPr txBox="1">
            <a:spLocks/>
          </p:cNvSpPr>
          <p:nvPr/>
        </p:nvSpPr>
        <p:spPr>
          <a:xfrm>
            <a:off x="1197734" y="965915"/>
            <a:ext cx="10251583" cy="1845424"/>
          </a:xfrm>
          <a:prstGeom prst="rect">
            <a:avLst/>
          </a:prstGeom>
          <a:solidFill>
            <a:schemeClr val="bg1">
              <a:alpha val="60000"/>
            </a:schemeClr>
          </a:solidFill>
        </p:spPr>
        <p:txBody>
          <a:bodyPr vert="horz" lIns="144000" tIns="180000" rIns="180000" bIns="1800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0000"/>
              </a:lnSpc>
              <a:spcBef>
                <a:spcPts val="0"/>
              </a:spcBef>
              <a:spcAft>
                <a:spcPts val="1200"/>
              </a:spcAft>
            </a:pPr>
            <a:r>
              <a:rPr lang="en-GB" dirty="0"/>
              <a:t>Definition of the computing and data model of the Einstein Telescope, including the definition of the workflow, estimate of the resources.</a:t>
            </a:r>
          </a:p>
          <a:p>
            <a:pPr lvl="1">
              <a:lnSpc>
                <a:spcPct val="120000"/>
              </a:lnSpc>
              <a:spcBef>
                <a:spcPts val="0"/>
              </a:spcBef>
              <a:spcAft>
                <a:spcPts val="1200"/>
              </a:spcAft>
            </a:pPr>
            <a:r>
              <a:rPr lang="en-GB" dirty="0"/>
              <a:t>Clarification of the policy on data access.</a:t>
            </a:r>
          </a:p>
        </p:txBody>
      </p:sp>
      <p:sp>
        <p:nvSpPr>
          <p:cNvPr id="5" name="Título 1">
            <a:extLst>
              <a:ext uri="{FF2B5EF4-FFF2-40B4-BE49-F238E27FC236}">
                <a16:creationId xmlns:a16="http://schemas.microsoft.com/office/drawing/2014/main" id="{A244F1F5-8B1B-BE4E-9523-D0CAF3874748}"/>
              </a:ext>
            </a:extLst>
          </p:cNvPr>
          <p:cNvSpPr txBox="1">
            <a:spLocks/>
          </p:cNvSpPr>
          <p:nvPr/>
        </p:nvSpPr>
        <p:spPr>
          <a:xfrm>
            <a:off x="-130936" y="2991883"/>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a:t>WP8 Deliverables</a:t>
            </a:r>
          </a:p>
        </p:txBody>
      </p:sp>
      <p:sp>
        <p:nvSpPr>
          <p:cNvPr id="2" name="TextBox 1">
            <a:extLst>
              <a:ext uri="{FF2B5EF4-FFF2-40B4-BE49-F238E27FC236}">
                <a16:creationId xmlns:a16="http://schemas.microsoft.com/office/drawing/2014/main" id="{80EBFA63-3D05-A24A-8EC0-CCAD44AAF303}"/>
              </a:ext>
            </a:extLst>
          </p:cNvPr>
          <p:cNvSpPr txBox="1"/>
          <p:nvPr/>
        </p:nvSpPr>
        <p:spPr>
          <a:xfrm>
            <a:off x="1687132" y="3792828"/>
            <a:ext cx="10225825" cy="2123658"/>
          </a:xfrm>
          <a:prstGeom prst="rect">
            <a:avLst/>
          </a:prstGeom>
          <a:noFill/>
        </p:spPr>
        <p:txBody>
          <a:bodyPr wrap="square" rtlCol="0">
            <a:spAutoFit/>
          </a:bodyPr>
          <a:lstStyle/>
          <a:p>
            <a:pPr>
              <a:spcAft>
                <a:spcPts val="1200"/>
              </a:spcAft>
            </a:pPr>
            <a:r>
              <a:rPr lang="en-GB" sz="2400" b="1"/>
              <a:t>8.1 Computing and Data Requirements</a:t>
            </a:r>
            <a:r>
              <a:rPr lang="en-GB" sz="2400"/>
              <a:t> (03/2024) </a:t>
            </a:r>
            <a:r>
              <a:rPr lang="en-GB" sz="2000"/>
              <a:t>Documentation of the inputs on the computing and data requirements received during the process.</a:t>
            </a:r>
          </a:p>
          <a:p>
            <a:pPr>
              <a:spcAft>
                <a:spcPts val="1200"/>
              </a:spcAft>
            </a:pPr>
            <a:r>
              <a:rPr lang="en-GB" sz="2400" b="1"/>
              <a:t>8.2: Computing and Data Model</a:t>
            </a:r>
            <a:r>
              <a:rPr lang="en-GB" sz="2400"/>
              <a:t> (09/2025) </a:t>
            </a:r>
            <a:r>
              <a:rPr lang="en-GB" sz="2000"/>
              <a:t>Final version of 8.1</a:t>
            </a:r>
            <a:endParaRPr lang="en-GB" sz="2400"/>
          </a:p>
          <a:p>
            <a:pPr>
              <a:spcAft>
                <a:spcPts val="1200"/>
              </a:spcAft>
            </a:pPr>
            <a:r>
              <a:rPr lang="en-GB" sz="2400" b="1"/>
              <a:t>8.3: Data Policy </a:t>
            </a:r>
            <a:r>
              <a:rPr lang="en-GB" sz="2400"/>
              <a:t>(09/2025) </a:t>
            </a:r>
            <a:r>
              <a:rPr lang="en-GB" sz="2000"/>
              <a:t>A document describing the policy for the storage and the access to the ET data.</a:t>
            </a:r>
            <a:endParaRPr lang="en-GB" sz="2400"/>
          </a:p>
        </p:txBody>
      </p:sp>
    </p:spTree>
    <p:extLst>
      <p:ext uri="{BB962C8B-B14F-4D97-AF65-F5344CB8AC3E}">
        <p14:creationId xmlns:p14="http://schemas.microsoft.com/office/powerpoint/2010/main" val="66925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346220"/>
            <a:ext cx="12192000" cy="800945"/>
          </a:xfrm>
        </p:spPr>
        <p:txBody>
          <a:bodyPr/>
          <a:lstStyle/>
          <a:p>
            <a:r>
              <a:rPr lang="en-GB"/>
              <a:t>WP8 tasks</a:t>
            </a:r>
          </a:p>
        </p:txBody>
      </p:sp>
      <p:sp>
        <p:nvSpPr>
          <p:cNvPr id="6" name="Marcador de contenido 2"/>
          <p:cNvSpPr txBox="1">
            <a:spLocks/>
          </p:cNvSpPr>
          <p:nvPr/>
        </p:nvSpPr>
        <p:spPr>
          <a:xfrm>
            <a:off x="1661373" y="901521"/>
            <a:ext cx="9749308" cy="5370490"/>
          </a:xfrm>
          <a:prstGeom prst="rect">
            <a:avLst/>
          </a:prstGeom>
          <a:solidFill>
            <a:schemeClr val="bg1">
              <a:alpha val="60000"/>
            </a:schemeClr>
          </a:solidFill>
        </p:spPr>
        <p:txBody>
          <a:bodyPr vert="horz" lIns="144000" tIns="180000" rIns="180000" bIns="180000" rtlCol="0" anchor="ctr"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Task 1: </a:t>
            </a:r>
            <a:r>
              <a:rPr lang="en-GB" b="1"/>
              <a:t>T0 data center </a:t>
            </a:r>
          </a:p>
          <a:p>
            <a:r>
              <a:rPr lang="en-GB" sz="2400"/>
              <a:t>Conceptual design of the center in close collaboration with the instrument science board. Definition of the services provided by the center, delimitation against services realized with distributed computing. </a:t>
            </a:r>
          </a:p>
          <a:p>
            <a:pPr marL="0" indent="0">
              <a:buNone/>
            </a:pPr>
            <a:r>
              <a:rPr lang="en-GB"/>
              <a:t>Task 2: </a:t>
            </a:r>
            <a:r>
              <a:rPr lang="en-GB" b="1"/>
              <a:t>Computing and Data Model</a:t>
            </a:r>
          </a:p>
          <a:p>
            <a:r>
              <a:rPr lang="en-GB" sz="2400"/>
              <a:t>Development of the computing and data model in close cooperation with the instrument science board and observational science board of ET. Definition of the workflow from the instrument to the publication.</a:t>
            </a:r>
          </a:p>
          <a:p>
            <a:pPr marL="0" indent="0">
              <a:buNone/>
            </a:pPr>
            <a:r>
              <a:rPr lang="en-GB"/>
              <a:t>Task 3: </a:t>
            </a:r>
            <a:r>
              <a:rPr lang="en-GB" b="1"/>
              <a:t>Resources</a:t>
            </a:r>
          </a:p>
          <a:p>
            <a:r>
              <a:rPr lang="en-GB" sz="2400"/>
              <a:t>Estimate of the computing resources (computing power and data storage), the personnel, and the operational cost required for all aspects of ET computing. The potential for mitigation must be addressed.</a:t>
            </a:r>
          </a:p>
          <a:p>
            <a:pPr marL="0" indent="0">
              <a:buNone/>
            </a:pPr>
            <a:r>
              <a:rPr lang="en-GB"/>
              <a:t>Task 4: </a:t>
            </a:r>
            <a:r>
              <a:rPr lang="en-GB" b="1"/>
              <a:t>Data Policy</a:t>
            </a:r>
          </a:p>
          <a:p>
            <a:r>
              <a:rPr lang="en-GB" sz="2400"/>
              <a:t>Development of a policy on the storage of the data and the access to the data on all relevant time scales, respecting the EU policies on open data.</a:t>
            </a:r>
          </a:p>
        </p:txBody>
      </p:sp>
    </p:spTree>
    <p:extLst>
      <p:ext uri="{BB962C8B-B14F-4D97-AF65-F5344CB8AC3E}">
        <p14:creationId xmlns:p14="http://schemas.microsoft.com/office/powerpoint/2010/main" val="48562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en-GB"/>
              <a:t>ET Boards and WP8</a:t>
            </a:r>
          </a:p>
        </p:txBody>
      </p:sp>
      <p:sp>
        <p:nvSpPr>
          <p:cNvPr id="6" name="Marcador de contenido 2"/>
          <p:cNvSpPr txBox="1">
            <a:spLocks/>
          </p:cNvSpPr>
          <p:nvPr/>
        </p:nvSpPr>
        <p:spPr>
          <a:xfrm>
            <a:off x="2781837" y="1300766"/>
            <a:ext cx="7160654" cy="1506828"/>
          </a:xfrm>
          <a:prstGeom prst="rect">
            <a:avLst/>
          </a:prstGeom>
          <a:solidFill>
            <a:schemeClr val="bg1">
              <a:alpha val="60000"/>
            </a:schemeClr>
          </a:solidFill>
        </p:spPr>
        <p:txBody>
          <a:bodyPr vert="horz" lIns="144000" tIns="180000" rIns="180000" bIns="18000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t>Weekly meetings with EIB chairs</a:t>
            </a:r>
          </a:p>
          <a:p>
            <a:pPr marL="0" indent="0">
              <a:buNone/>
            </a:pPr>
            <a:r>
              <a:rPr lang="en-GB" sz="2400"/>
              <a:t>Kept EIB updated on WP8 proposal – alignment</a:t>
            </a:r>
          </a:p>
          <a:p>
            <a:pPr marL="0" indent="0">
              <a:buNone/>
            </a:pPr>
            <a:r>
              <a:rPr lang="en-GB" sz="2400"/>
              <a:t>Agreed answers to ESFRI recommendations </a:t>
            </a:r>
          </a:p>
        </p:txBody>
      </p:sp>
      <p:sp>
        <p:nvSpPr>
          <p:cNvPr id="5" name="Título 1">
            <a:extLst>
              <a:ext uri="{FF2B5EF4-FFF2-40B4-BE49-F238E27FC236}">
                <a16:creationId xmlns:a16="http://schemas.microsoft.com/office/drawing/2014/main" id="{DDE3377D-50B8-1141-A417-EB2AC8E1D4E7}"/>
              </a:ext>
            </a:extLst>
          </p:cNvPr>
          <p:cNvSpPr txBox="1">
            <a:spLocks/>
          </p:cNvSpPr>
          <p:nvPr/>
        </p:nvSpPr>
        <p:spPr>
          <a:xfrm>
            <a:off x="0" y="3301603"/>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a:t>WP8 connection to WPs</a:t>
            </a:r>
          </a:p>
        </p:txBody>
      </p:sp>
      <p:sp>
        <p:nvSpPr>
          <p:cNvPr id="3" name="TextBox 2">
            <a:extLst>
              <a:ext uri="{FF2B5EF4-FFF2-40B4-BE49-F238E27FC236}">
                <a16:creationId xmlns:a16="http://schemas.microsoft.com/office/drawing/2014/main" id="{B42F179A-9376-2548-BA7D-2AD190E5D9AB}"/>
              </a:ext>
            </a:extLst>
          </p:cNvPr>
          <p:cNvSpPr txBox="1"/>
          <p:nvPr/>
        </p:nvSpPr>
        <p:spPr>
          <a:xfrm>
            <a:off x="2318197" y="4274586"/>
            <a:ext cx="8989454" cy="2031325"/>
          </a:xfrm>
          <a:prstGeom prst="rect">
            <a:avLst/>
          </a:prstGeom>
          <a:noFill/>
        </p:spPr>
        <p:txBody>
          <a:bodyPr wrap="square" rtlCol="0">
            <a:spAutoFit/>
          </a:bodyPr>
          <a:lstStyle/>
          <a:p>
            <a:pPr>
              <a:spcAft>
                <a:spcPts val="1200"/>
              </a:spcAft>
            </a:pPr>
            <a:r>
              <a:rPr lang="en-GB" sz="2400" b="1" dirty="0"/>
              <a:t>WP9 Sustainable Development Strategy </a:t>
            </a:r>
            <a:r>
              <a:rPr lang="en-GB" sz="2400" dirty="0"/>
              <a:t>ideas so far: </a:t>
            </a:r>
          </a:p>
          <a:p>
            <a:pPr marL="285750" indent="-285750">
              <a:spcAft>
                <a:spcPts val="1200"/>
              </a:spcAft>
              <a:buFontTx/>
              <a:buChar char="-"/>
            </a:pPr>
            <a:r>
              <a:rPr lang="en-GB" sz="2400" dirty="0"/>
              <a:t>efficient cooling for the on-site computing </a:t>
            </a:r>
            <a:r>
              <a:rPr lang="en-GB" sz="2400" dirty="0" err="1"/>
              <a:t>center</a:t>
            </a:r>
            <a:endParaRPr lang="en-GB" sz="2400" dirty="0"/>
          </a:p>
          <a:p>
            <a:pPr marL="285750" indent="-285750">
              <a:spcAft>
                <a:spcPts val="1200"/>
              </a:spcAft>
              <a:buFontTx/>
              <a:buChar char="-"/>
            </a:pPr>
            <a:r>
              <a:rPr lang="en-GB" sz="2400" dirty="0"/>
              <a:t>possible reuse of the energy that would otherwise be dissipated</a:t>
            </a:r>
          </a:p>
          <a:p>
            <a:pPr>
              <a:spcAft>
                <a:spcPts val="1200"/>
              </a:spcAft>
            </a:pPr>
            <a:r>
              <a:rPr lang="en-GB" sz="2400" b="1" dirty="0"/>
              <a:t>WP6</a:t>
            </a:r>
            <a:r>
              <a:rPr lang="en-GB" sz="2000" dirty="0"/>
              <a:t>  Open data and data sharing</a:t>
            </a:r>
            <a:endParaRPr lang="en-GB" dirty="0"/>
          </a:p>
        </p:txBody>
      </p:sp>
    </p:spTree>
    <p:extLst>
      <p:ext uri="{BB962C8B-B14F-4D97-AF65-F5344CB8AC3E}">
        <p14:creationId xmlns:p14="http://schemas.microsoft.com/office/powerpoint/2010/main" val="11083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900293"/>
            <a:ext cx="12192000" cy="800945"/>
          </a:xfrm>
        </p:spPr>
        <p:txBody>
          <a:bodyPr/>
          <a:lstStyle/>
          <a:p>
            <a:r>
              <a:rPr lang="en-GB"/>
              <a:t>WP8 Open questions</a:t>
            </a:r>
          </a:p>
        </p:txBody>
      </p:sp>
      <p:sp>
        <p:nvSpPr>
          <p:cNvPr id="6" name="Marcador de contenido 2"/>
          <p:cNvSpPr txBox="1">
            <a:spLocks/>
          </p:cNvSpPr>
          <p:nvPr/>
        </p:nvSpPr>
        <p:spPr>
          <a:xfrm>
            <a:off x="3017949" y="1701238"/>
            <a:ext cx="6156102" cy="3965466"/>
          </a:xfrm>
          <a:prstGeom prst="rect">
            <a:avLst/>
          </a:prstGeom>
          <a:solidFill>
            <a:schemeClr val="bg1">
              <a:alpha val="60000"/>
            </a:schemeClr>
          </a:solidFill>
        </p:spPr>
        <p:txBody>
          <a:bodyPr vert="horz" lIns="144000" tIns="180000" rIns="180000" bIns="18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Participants (cleared after EIB </a:t>
            </a:r>
            <a:r>
              <a:rPr lang="en-GB" dirty="0" err="1"/>
              <a:t>KoM</a:t>
            </a:r>
            <a:r>
              <a:rPr lang="en-GB" dirty="0"/>
              <a:t>)</a:t>
            </a:r>
          </a:p>
          <a:p>
            <a:r>
              <a:rPr lang="en-GB" dirty="0"/>
              <a:t>Milestones and roadmap</a:t>
            </a:r>
          </a:p>
          <a:p>
            <a:r>
              <a:rPr lang="en-GB" dirty="0"/>
              <a:t>WP activities (workshops, ...)</a:t>
            </a:r>
          </a:p>
          <a:p>
            <a:r>
              <a:rPr lang="en-GB" dirty="0"/>
              <a:t>Efforts TBD</a:t>
            </a:r>
          </a:p>
          <a:p>
            <a:r>
              <a:rPr lang="en-GB" dirty="0"/>
              <a:t>Part B contribution TBD</a:t>
            </a:r>
          </a:p>
          <a:p>
            <a:pPr marL="0" indent="0" algn="ctr">
              <a:buNone/>
            </a:pPr>
            <a:endParaRPr lang="en-GB" dirty="0"/>
          </a:p>
        </p:txBody>
      </p:sp>
    </p:spTree>
    <p:extLst>
      <p:ext uri="{BB962C8B-B14F-4D97-AF65-F5344CB8AC3E}">
        <p14:creationId xmlns:p14="http://schemas.microsoft.com/office/powerpoint/2010/main" val="1640402986"/>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4985</TotalTime>
  <Words>437</Words>
  <Application>Microsoft Macintosh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Diseño personalizado</vt:lpstr>
      <vt:lpstr>ET WP8 – Computing and data access</vt:lpstr>
      <vt:lpstr>WP8 – Computing and data Access Status</vt:lpstr>
      <vt:lpstr>WP8 Objectives</vt:lpstr>
      <vt:lpstr>WP8 tasks</vt:lpstr>
      <vt:lpstr>ET Boards and WP8</vt:lpstr>
      <vt:lpstr>WP8 Open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Gemma Ribas</dc:creator>
  <cp:lastModifiedBy>Sergio Girona</cp:lastModifiedBy>
  <cp:revision>137</cp:revision>
  <dcterms:created xsi:type="dcterms:W3CDTF">2019-06-06T09:57:11Z</dcterms:created>
  <dcterms:modified xsi:type="dcterms:W3CDTF">2021-11-19T11:32:48Z</dcterms:modified>
</cp:coreProperties>
</file>