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8"/>
  </p:handoutMasterIdLst>
  <p:sldIdLst>
    <p:sldId id="276" r:id="rId2"/>
    <p:sldId id="262" r:id="rId3"/>
    <p:sldId id="280" r:id="rId4"/>
    <p:sldId id="282" r:id="rId5"/>
    <p:sldId id="281" r:id="rId6"/>
    <p:sldId id="28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47" userDrawn="1">
          <p15:clr>
            <a:srgbClr val="FBAE40"/>
          </p15:clr>
        </p15:guide>
        <p15:guide id="3" pos="5133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orient="horz" pos="2886" userDrawn="1">
          <p15:clr>
            <a:srgbClr val="FBAE40"/>
          </p15:clr>
        </p15:guide>
        <p15:guide id="6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84"/>
    <a:srgbClr val="203864"/>
    <a:srgbClr val="E9EBF5"/>
    <a:srgbClr val="00238C"/>
    <a:srgbClr val="090C3D"/>
    <a:srgbClr val="0C5ACC"/>
    <a:srgbClr val="001D7A"/>
    <a:srgbClr val="00208A"/>
    <a:srgbClr val="00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416" y="184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96"/>
      </p:cViewPr>
      <p:guideLst/>
    </p:cSldViewPr>
  </p:notes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0F2-8E3E-4EF9-ABA6-FD0A0C1B3085}" type="datetimeFigureOut">
              <a:rPr lang="es-ES" smtClean="0"/>
              <a:t>29/11/21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5D-EC9E-40FC-98EC-CD281E4E88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Rectángulo 10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Name</a:t>
            </a:r>
            <a:endParaRPr lang="es-ES" dirty="0"/>
          </a:p>
          <a:p>
            <a:r>
              <a:rPr lang="es-ES" dirty="0"/>
              <a:t>Position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2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756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172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/>
              <a:t>YourEmail@bsc.es</a:t>
            </a:r>
          </a:p>
        </p:txBody>
      </p:sp>
    </p:spTree>
    <p:extLst>
      <p:ext uri="{BB962C8B-B14F-4D97-AF65-F5344CB8AC3E}">
        <p14:creationId xmlns:p14="http://schemas.microsoft.com/office/powerpoint/2010/main" val="24151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39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  <p:sldLayoutId id="214748367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12448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ET WP8 – Computing and data </a:t>
            </a:r>
            <a:r>
              <a:rPr lang="en-US" dirty="0"/>
              <a:t>access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3889" y="4288665"/>
            <a:ext cx="6702593" cy="1559685"/>
          </a:xfrm>
        </p:spPr>
        <p:txBody>
          <a:bodyPr/>
          <a:lstStyle/>
          <a:p>
            <a:r>
              <a:rPr lang="es-ES" dirty="0" err="1"/>
              <a:t>Achim</a:t>
            </a:r>
            <a:r>
              <a:rPr lang="es-ES" dirty="0"/>
              <a:t> Stahl (</a:t>
            </a:r>
            <a:r>
              <a:rPr lang="es-ES" dirty="0" err="1"/>
              <a:t>Aachen</a:t>
            </a:r>
            <a:r>
              <a:rPr lang="es-ES" dirty="0"/>
              <a:t> Univ.)</a:t>
            </a:r>
          </a:p>
          <a:p>
            <a:r>
              <a:rPr lang="es-ES" dirty="0"/>
              <a:t>Sergi Girona (BSC)</a:t>
            </a:r>
          </a:p>
          <a:p>
            <a:r>
              <a:rPr lang="es-ES" dirty="0"/>
              <a:t>Nadia Tonello (BSC)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29/11/2021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ET INFRA-DEV meeting</a:t>
            </a:r>
          </a:p>
        </p:txBody>
      </p:sp>
    </p:spTree>
    <p:extLst>
      <p:ext uri="{BB962C8B-B14F-4D97-AF65-F5344CB8AC3E}">
        <p14:creationId xmlns:p14="http://schemas.microsoft.com/office/powerpoint/2010/main" val="1272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 – Computing and data Access</a:t>
            </a:r>
            <a:br>
              <a:rPr lang="es-ES" dirty="0"/>
            </a:br>
            <a:r>
              <a:rPr lang="es-ES" dirty="0"/>
              <a:t>Status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275008" y="1687133"/>
            <a:ext cx="10109915" cy="41341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144000" tIns="180000" rIns="180000" bIns="18000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Objectives and Tasks definition</a:t>
            </a:r>
          </a:p>
          <a:p>
            <a:pPr marL="0" indent="0">
              <a:buNone/>
            </a:pPr>
            <a:r>
              <a:rPr lang="en-GB" sz="2000" dirty="0"/>
              <a:t>		Rewording of task T8.4 Data Access</a:t>
            </a:r>
          </a:p>
          <a:p>
            <a:r>
              <a:rPr lang="en-GB" sz="2000" dirty="0"/>
              <a:t>Tables filled</a:t>
            </a:r>
          </a:p>
          <a:p>
            <a:pPr marL="0" indent="0">
              <a:buNone/>
            </a:pPr>
            <a:r>
              <a:rPr lang="en-GB" sz="2000" dirty="0"/>
              <a:t>		Deliverables and Milestones (adapted to 48 months project)</a:t>
            </a:r>
          </a:p>
          <a:p>
            <a:pPr marL="0" indent="0">
              <a:buNone/>
            </a:pPr>
            <a:r>
              <a:rPr lang="en-GB" sz="2000" dirty="0"/>
              <a:t>		Risks</a:t>
            </a:r>
          </a:p>
          <a:p>
            <a:pPr marL="0" indent="0">
              <a:buNone/>
            </a:pPr>
            <a:r>
              <a:rPr lang="en-GB" sz="2000" dirty="0"/>
              <a:t>		Purchase costs (workshops, details TBD)</a:t>
            </a:r>
          </a:p>
          <a:p>
            <a:pPr marL="0" indent="0">
              <a:buNone/>
            </a:pPr>
            <a:r>
              <a:rPr lang="en-GB" sz="2400" dirty="0"/>
              <a:t>		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Participants, after the </a:t>
            </a:r>
            <a:r>
              <a:rPr lang="en-GB" sz="2200" dirty="0" err="1">
                <a:solidFill>
                  <a:schemeClr val="bg1">
                    <a:lumMod val="50000"/>
                  </a:schemeClr>
                </a:solidFill>
              </a:rPr>
              <a:t>KoM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of the EIB</a:t>
            </a:r>
          </a:p>
          <a:p>
            <a:r>
              <a:rPr lang="en-GB" sz="2200" dirty="0"/>
              <a:t>WP-WP bilateral coordination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124484"/>
                </a:solidFill>
              </a:rPr>
              <a:t>		</a:t>
            </a:r>
            <a:r>
              <a:rPr lang="en-GB" sz="2200" dirty="0"/>
              <a:t>WP9 first meeting with constructive discussion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124484"/>
                </a:solidFill>
              </a:rPr>
              <a:t>		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WP6 + WP2: TBD</a:t>
            </a:r>
          </a:p>
        </p:txBody>
      </p:sp>
    </p:spTree>
    <p:extLst>
      <p:ext uri="{BB962C8B-B14F-4D97-AF65-F5344CB8AC3E}">
        <p14:creationId xmlns:p14="http://schemas.microsoft.com/office/powerpoint/2010/main" val="161613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WP8 Objectives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197734" y="965915"/>
            <a:ext cx="10251583" cy="184542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144000" tIns="180000" rIns="180000" bIns="180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Definition of the computing and data model of the Einstein Telescope, including the definition of the workflow, estimate of the resources.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b="1" dirty="0"/>
              <a:t>Data Access – </a:t>
            </a:r>
            <a:r>
              <a:rPr lang="es-ES" sz="2000" b="1" dirty="0" err="1"/>
              <a:t>technical</a:t>
            </a:r>
            <a:r>
              <a:rPr lang="es-ES" sz="2000" b="1" dirty="0"/>
              <a:t> </a:t>
            </a:r>
            <a:r>
              <a:rPr lang="es-ES" sz="2000" b="1" dirty="0" err="1"/>
              <a:t>guidelines</a:t>
            </a:r>
            <a:r>
              <a:rPr lang="es-ES" sz="2000" b="1" dirty="0"/>
              <a:t> and </a:t>
            </a:r>
            <a:r>
              <a:rPr lang="es-ES" sz="2000" b="1" dirty="0" err="1"/>
              <a:t>principles</a:t>
            </a:r>
            <a:r>
              <a:rPr lang="es-ES" sz="2000" b="1" dirty="0"/>
              <a:t>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implementing</a:t>
            </a:r>
            <a:r>
              <a:rPr lang="es-ES" sz="2000" b="1" dirty="0"/>
              <a:t> </a:t>
            </a:r>
            <a:r>
              <a:rPr lang="es-ES" sz="2000" b="1" dirty="0" err="1"/>
              <a:t>the</a:t>
            </a:r>
            <a:r>
              <a:rPr lang="es-ES" sz="2000" b="1" dirty="0"/>
              <a:t> data </a:t>
            </a:r>
            <a:r>
              <a:rPr lang="es-ES" sz="2000" b="1" dirty="0" err="1"/>
              <a:t>access</a:t>
            </a:r>
            <a:r>
              <a:rPr lang="es-ES" sz="2000" b="1" dirty="0"/>
              <a:t> </a:t>
            </a:r>
            <a:r>
              <a:rPr lang="es-ES" sz="2000" b="1" dirty="0" err="1"/>
              <a:t>policies</a:t>
            </a:r>
            <a:r>
              <a:rPr lang="es-ES" sz="2000" b="1" dirty="0"/>
              <a:t> </a:t>
            </a:r>
            <a:r>
              <a:rPr lang="es-ES" sz="2000" b="1" dirty="0" err="1"/>
              <a:t>defined</a:t>
            </a:r>
            <a:r>
              <a:rPr lang="es-ES" sz="2000" b="1" dirty="0"/>
              <a:t> in WPX. </a:t>
            </a:r>
            <a:endParaRPr lang="en-GB" sz="20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244F1F5-8B1B-BE4E-9523-D0CAF3874748}"/>
              </a:ext>
            </a:extLst>
          </p:cNvPr>
          <p:cNvSpPr txBox="1">
            <a:spLocks/>
          </p:cNvSpPr>
          <p:nvPr/>
        </p:nvSpPr>
        <p:spPr>
          <a:xfrm>
            <a:off x="-92300" y="2720241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2448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WP8 Tasks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BFA63-3D05-A24A-8EC0-CCAD44AAF303}"/>
              </a:ext>
            </a:extLst>
          </p:cNvPr>
          <p:cNvSpPr txBox="1"/>
          <p:nvPr/>
        </p:nvSpPr>
        <p:spPr>
          <a:xfrm>
            <a:off x="1873875" y="3521186"/>
            <a:ext cx="102258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Task 8.1: “T0 data center”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Task 8.2: “Computing and Data Model”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Task 8.3: “Resources”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/>
              <a:t>Task 8.4: “</a:t>
            </a:r>
            <a:r>
              <a:rPr lang="en-US" sz="2000" b="1" dirty="0"/>
              <a:t>Data Access Implementation”: guidelines for the data policy compliance, relevant to the data storage, access, process and distribution, on all relevant time scales, respecting the EU policies on open data.</a:t>
            </a:r>
            <a:r>
              <a:rPr lang="es-ES" sz="2000" b="1" dirty="0"/>
              <a:t>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6925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76393"/>
            <a:ext cx="12192000" cy="800945"/>
          </a:xfrm>
        </p:spPr>
        <p:txBody>
          <a:bodyPr/>
          <a:lstStyle/>
          <a:p>
            <a:r>
              <a:rPr lang="en-GB" dirty="0"/>
              <a:t>WP8 milestones + deliverables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63B7AF-E6B6-FF47-A94F-80E0ABBC3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565250"/>
              </p:ext>
            </p:extLst>
          </p:nvPr>
        </p:nvGraphicFramePr>
        <p:xfrm>
          <a:off x="953476" y="1421838"/>
          <a:ext cx="10743223" cy="4179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391">
                  <a:extLst>
                    <a:ext uri="{9D8B030D-6E8A-4147-A177-3AD203B41FA5}">
                      <a16:colId xmlns:a16="http://schemas.microsoft.com/office/drawing/2014/main" val="3061486472"/>
                    </a:ext>
                  </a:extLst>
                </a:gridCol>
                <a:gridCol w="3923087">
                  <a:extLst>
                    <a:ext uri="{9D8B030D-6E8A-4147-A177-3AD203B41FA5}">
                      <a16:colId xmlns:a16="http://schemas.microsoft.com/office/drawing/2014/main" val="3359865287"/>
                    </a:ext>
                  </a:extLst>
                </a:gridCol>
                <a:gridCol w="1183576">
                  <a:extLst>
                    <a:ext uri="{9D8B030D-6E8A-4147-A177-3AD203B41FA5}">
                      <a16:colId xmlns:a16="http://schemas.microsoft.com/office/drawing/2014/main" val="1600223571"/>
                    </a:ext>
                  </a:extLst>
                </a:gridCol>
                <a:gridCol w="678228">
                  <a:extLst>
                    <a:ext uri="{9D8B030D-6E8A-4147-A177-3AD203B41FA5}">
                      <a16:colId xmlns:a16="http://schemas.microsoft.com/office/drawing/2014/main" val="561418950"/>
                    </a:ext>
                  </a:extLst>
                </a:gridCol>
                <a:gridCol w="3231642">
                  <a:extLst>
                    <a:ext uri="{9D8B030D-6E8A-4147-A177-3AD203B41FA5}">
                      <a16:colId xmlns:a16="http://schemas.microsoft.com/office/drawing/2014/main" val="2053159085"/>
                    </a:ext>
                  </a:extLst>
                </a:gridCol>
                <a:gridCol w="1130299">
                  <a:extLst>
                    <a:ext uri="{9D8B030D-6E8A-4147-A177-3AD203B41FA5}">
                      <a16:colId xmlns:a16="http://schemas.microsoft.com/office/drawing/2014/main" val="1748805692"/>
                    </a:ext>
                  </a:extLst>
                </a:gridCol>
              </a:tblGrid>
              <a:tr h="289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Workshops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WPs</a:t>
                      </a: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+mn-lt"/>
                        </a:rPr>
                        <a:t>Deliverable</a:t>
                      </a: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+mn-lt"/>
                        </a:rPr>
                        <a:t>Due</a:t>
                      </a:r>
                      <a:r>
                        <a:rPr lang="es-ES" sz="1800" b="1" dirty="0">
                          <a:effectLst/>
                          <a:latin typeface="+mn-lt"/>
                        </a:rPr>
                        <a:t> date</a:t>
                      </a: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38168"/>
                  </a:ext>
                </a:extLst>
              </a:tr>
              <a:tr h="48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M8.1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Workflows Requirements collection and constraints: computing and data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WP8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M12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75274"/>
                  </a:ext>
                </a:extLst>
              </a:tr>
              <a:tr h="2955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D8.1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Computing and Data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Requirements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M18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950053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M8.2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Computing Infrastructures availability for ET workflows, characteristics 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WP9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M24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51506"/>
                  </a:ext>
                </a:extLst>
              </a:tr>
              <a:tr h="50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M8.3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On site infrastructure, computing and data model 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WP6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M36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19558"/>
                  </a:ext>
                </a:extLst>
              </a:tr>
              <a:tr h="55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M8.4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Low latency and offline workflows and computing model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WP6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M40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5724"/>
                  </a:ext>
                </a:extLst>
              </a:tr>
              <a:tr h="30747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D8.2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Computing and Data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Model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M42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28996"/>
                  </a:ext>
                </a:extLst>
              </a:tr>
              <a:tr h="50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M8.5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Data management, access, policy and implementation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WP2, WP6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M46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85075"/>
                  </a:ext>
                </a:extLst>
              </a:tr>
              <a:tr h="28508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D8.3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 Access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Implementation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Guidelines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M48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2772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5CF785-C2F7-C445-95C7-0F2E0782C00A}"/>
              </a:ext>
            </a:extLst>
          </p:cNvPr>
          <p:cNvSpPr txBox="1"/>
          <p:nvPr/>
        </p:nvSpPr>
        <p:spPr>
          <a:xfrm>
            <a:off x="4038600" y="5861139"/>
            <a:ext cx="390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To </a:t>
            </a:r>
            <a:r>
              <a:rPr lang="es-ES" dirty="0" err="1"/>
              <a:t>cross-check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WP-WP </a:t>
            </a:r>
            <a:r>
              <a:rPr lang="es-ES" dirty="0" err="1"/>
              <a:t>collaboration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40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2F179A-9376-2548-BA7D-2AD190E5D9AB}"/>
              </a:ext>
            </a:extLst>
          </p:cNvPr>
          <p:cNvSpPr txBox="1"/>
          <p:nvPr/>
        </p:nvSpPr>
        <p:spPr>
          <a:xfrm>
            <a:off x="1869404" y="1057013"/>
            <a:ext cx="89894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WP9 Sustainable Development Strategy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Estimate of the computing carbon footprint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To be defined: Onsite CPU, offline computing to be taken into account.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Landscape impact – reuse of energy (heating, new ideas…)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Next meeting: December</a:t>
            </a:r>
            <a:endParaRPr lang="en-GB" sz="2400" b="1" dirty="0"/>
          </a:p>
          <a:p>
            <a:pPr>
              <a:spcAft>
                <a:spcPts val="1200"/>
              </a:spcAft>
            </a:pPr>
            <a:endParaRPr lang="en-GB" sz="2400" b="1" dirty="0"/>
          </a:p>
          <a:p>
            <a:pPr>
              <a:spcAft>
                <a:spcPts val="1200"/>
              </a:spcAft>
            </a:pPr>
            <a:r>
              <a:rPr lang="en-GB" sz="2400" b="1" dirty="0"/>
              <a:t>Pending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WP2-WP6  Open data and data sharing - Data Policy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Define collaborations in workshops (WP8 milestones)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Define workshops expenses details: organization + realization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What about lunches, dinners, fees…?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First estimate: 10 k per workshop (dinner not included)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8AC2C0-50FB-094A-8323-DBE81649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WP8-WPx </a:t>
            </a:r>
            <a:r>
              <a:rPr lang="es-ES" dirty="0" err="1"/>
              <a:t>collaboration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3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AC2C0-50FB-094A-8323-DBE81649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 </a:t>
            </a:r>
            <a:r>
              <a:rPr lang="es-ES" dirty="0" err="1"/>
              <a:t>Risks</a:t>
            </a:r>
            <a:endParaRPr lang="es-E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88AA91-45BC-FF40-AF47-136E0499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67419"/>
              </p:ext>
            </p:extLst>
          </p:nvPr>
        </p:nvGraphicFramePr>
        <p:xfrm>
          <a:off x="673100" y="1193800"/>
          <a:ext cx="10883901" cy="3908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8100">
                  <a:extLst>
                    <a:ext uri="{9D8B030D-6E8A-4147-A177-3AD203B41FA5}">
                      <a16:colId xmlns:a16="http://schemas.microsoft.com/office/drawing/2014/main" val="14048901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885350207"/>
                    </a:ext>
                  </a:extLst>
                </a:gridCol>
                <a:gridCol w="4305301">
                  <a:extLst>
                    <a:ext uri="{9D8B030D-6E8A-4147-A177-3AD203B41FA5}">
                      <a16:colId xmlns:a16="http://schemas.microsoft.com/office/drawing/2014/main" val="108948426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Description of risk</a:t>
                      </a:r>
                      <a:endParaRPr lang="es-E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Severity</a:t>
                      </a:r>
                      <a:endParaRPr lang="es-E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  <a:latin typeface="+mn-lt"/>
                        </a:rPr>
                        <a:t>Proposed</a:t>
                      </a:r>
                      <a:r>
                        <a:rPr lang="es-E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1" dirty="0" err="1">
                          <a:effectLst/>
                          <a:latin typeface="+mn-lt"/>
                        </a:rPr>
                        <a:t>risk-mitigation</a:t>
                      </a:r>
                      <a:r>
                        <a:rPr lang="es-ES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1" dirty="0" err="1">
                          <a:effectLst/>
                          <a:latin typeface="+mn-lt"/>
                        </a:rPr>
                        <a:t>measures</a:t>
                      </a:r>
                      <a:endParaRPr lang="es-ES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8928785"/>
                  </a:ext>
                </a:extLst>
              </a:tr>
              <a:tr h="94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R8.1 Difficulties to find full time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personnel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adequately in time, with the skills needed for the project (Medium)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Dedicate part of the time of more than one person of the Collaboration to cover the needs, and complement with personnel in-kind contribution.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15195"/>
                  </a:ext>
                </a:extLst>
              </a:tr>
              <a:tr h="117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R8.2 Scientists are not able to provide sufficiently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detailed information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to elaborate the computing and data model (Medium-Low)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Medium-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Low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The computing and data model will be generic and realistic to satisfy the given requirements.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73159"/>
                  </a:ext>
                </a:extLst>
              </a:tr>
              <a:tr h="117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R8.3 The 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pandemic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delays the organization and limit the participation to workshops planned to receive input and feedback from the stakeholders (Medium)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Medium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Online planned workshops and webinars, adjust timing, offline surveys...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3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41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Words>530</Words>
  <Application>Microsoft Macintosh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Diseño personalizado</vt:lpstr>
      <vt:lpstr>ET WP8 – Computing and data access</vt:lpstr>
      <vt:lpstr>WP8 – Computing and data Access Status</vt:lpstr>
      <vt:lpstr>WP8 Objectives</vt:lpstr>
      <vt:lpstr>WP8 milestones + deliverables</vt:lpstr>
      <vt:lpstr>WP8-WPx collaboration</vt:lpstr>
      <vt:lpstr>WP8 Risks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Ribas</dc:creator>
  <cp:lastModifiedBy>Microsoft Office User</cp:lastModifiedBy>
  <cp:revision>145</cp:revision>
  <dcterms:created xsi:type="dcterms:W3CDTF">2019-06-06T09:57:11Z</dcterms:created>
  <dcterms:modified xsi:type="dcterms:W3CDTF">2021-11-29T08:24:44Z</dcterms:modified>
</cp:coreProperties>
</file>