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76" r:id="rId2"/>
    <p:sldId id="262" r:id="rId3"/>
    <p:sldId id="283" r:id="rId4"/>
    <p:sldId id="284" r:id="rId5"/>
    <p:sldId id="281" r:id="rId6"/>
    <p:sldId id="282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547" userDrawn="1">
          <p15:clr>
            <a:srgbClr val="FBAE40"/>
          </p15:clr>
        </p15:guide>
        <p15:guide id="3" pos="5133" userDrawn="1">
          <p15:clr>
            <a:srgbClr val="FBAE40"/>
          </p15:clr>
        </p15:guide>
        <p15:guide id="4" orient="horz" pos="1434" userDrawn="1">
          <p15:clr>
            <a:srgbClr val="FBAE40"/>
          </p15:clr>
        </p15:guide>
        <p15:guide id="5" orient="horz" pos="2886" userDrawn="1">
          <p15:clr>
            <a:srgbClr val="FBAE40"/>
          </p15:clr>
        </p15:guide>
        <p15:guide id="6" pos="25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484"/>
    <a:srgbClr val="203864"/>
    <a:srgbClr val="E9EBF5"/>
    <a:srgbClr val="00238C"/>
    <a:srgbClr val="090C3D"/>
    <a:srgbClr val="0C5ACC"/>
    <a:srgbClr val="001D7A"/>
    <a:srgbClr val="00208A"/>
    <a:srgbClr val="000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6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368" y="184"/>
      </p:cViewPr>
      <p:guideLst>
        <p:guide pos="2547"/>
        <p:guide pos="5133"/>
        <p:guide orient="horz" pos="1434"/>
        <p:guide orient="horz" pos="2886"/>
        <p:guide pos="257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96"/>
      </p:cViewPr>
      <p:guideLst/>
    </p:cSldViewPr>
  </p:notesViewPr>
  <p:gridSpacing cx="120000" cy="12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F00F2-8E3E-4EF9-ABA6-FD0A0C1B3085}" type="datetimeFigureOut">
              <a:rPr lang="es-ES" smtClean="0"/>
              <a:t>9/12/21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D5D-EC9E-40FC-98EC-CD281E4E88A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699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1FEB5-A575-BF4F-A7AA-6FE5E2451D8C}" type="datetimeFigureOut">
              <a:rPr lang="es-ES_tradnl" smtClean="0"/>
              <a:t>9/12/21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A9AC4-74A3-1F4D-AD14-9ED47D220D84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85468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A9AC4-74A3-1F4D-AD14-9ED47D220D84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1655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A9AC4-74A3-1F4D-AD14-9ED47D220D84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4716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11" name="Rectángulo 10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2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762500"/>
            <a:ext cx="6702593" cy="1085850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err="1"/>
              <a:t>Name</a:t>
            </a:r>
            <a:endParaRPr lang="es-ES" dirty="0"/>
          </a:p>
          <a:p>
            <a:r>
              <a:rPr lang="es-ES" dirty="0"/>
              <a:t>Position</a:t>
            </a:r>
          </a:p>
        </p:txBody>
      </p:sp>
      <p:sp>
        <p:nvSpPr>
          <p:cNvPr id="8" name="Marcador de tex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325968" y="6095686"/>
            <a:ext cx="3255433" cy="48753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 err="1"/>
              <a:t>day</a:t>
            </a:r>
            <a:r>
              <a:rPr lang="es-ES" dirty="0"/>
              <a:t>/</a:t>
            </a:r>
            <a:r>
              <a:rPr lang="es-ES" dirty="0" err="1"/>
              <a:t>month</a:t>
            </a:r>
            <a:r>
              <a:rPr lang="es-ES" dirty="0"/>
              <a:t>/</a:t>
            </a:r>
            <a:r>
              <a:rPr lang="es-ES" dirty="0" err="1"/>
              <a:t>year</a:t>
            </a:r>
            <a:endParaRPr lang="es-ES" dirty="0"/>
          </a:p>
        </p:txBody>
      </p:sp>
      <p:sp>
        <p:nvSpPr>
          <p:cNvPr id="9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 err="1"/>
              <a:t>Venue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623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texto 2"/>
          <p:cNvSpPr>
            <a:spLocks noGrp="1"/>
          </p:cNvSpPr>
          <p:nvPr>
            <p:ph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917565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, sub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595618" y="1569411"/>
            <a:ext cx="10996916" cy="4566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57275"/>
            <a:ext cx="12192000" cy="512763"/>
          </a:xfrm>
        </p:spPr>
        <p:txBody>
          <a:bodyPr/>
          <a:lstStyle>
            <a:lvl1pPr marL="0" indent="0" algn="ctr">
              <a:buNone/>
              <a:defRPr b="1"/>
            </a:lvl1pPr>
          </a:lstStyle>
          <a:p>
            <a:pPr lvl="0"/>
            <a:r>
              <a:rPr lang="es-ES" dirty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18172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3658" y="3028528"/>
            <a:ext cx="10984684" cy="800945"/>
          </a:xfrm>
        </p:spPr>
        <p:txBody>
          <a:bodyPr/>
          <a:lstStyle>
            <a:lvl1pPr>
              <a:defRPr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6792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4064000" y="6095686"/>
            <a:ext cx="8128000" cy="487533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3889" y="1631730"/>
            <a:ext cx="6702593" cy="299882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80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" dirty="0" err="1"/>
              <a:t>Thank</a:t>
            </a:r>
            <a:r>
              <a:rPr lang="es-ES" dirty="0"/>
              <a:t> </a:t>
            </a:r>
            <a:r>
              <a:rPr lang="es-ES" dirty="0" err="1"/>
              <a:t>you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3889" y="4900141"/>
            <a:ext cx="6702593" cy="822742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</a:t>
            </a:r>
            <a:r>
              <a:rPr lang="es-ES" dirty="0" err="1"/>
              <a:t>click</a:t>
            </a:r>
            <a:r>
              <a:rPr lang="es-ES" dirty="0"/>
              <a:t> aquí para modificar el subtítulo</a:t>
            </a:r>
          </a:p>
        </p:txBody>
      </p:sp>
      <p:sp>
        <p:nvSpPr>
          <p:cNvPr id="13" name="Rectángulo 12"/>
          <p:cNvSpPr/>
          <p:nvPr userDrawn="1"/>
        </p:nvSpPr>
        <p:spPr>
          <a:xfrm>
            <a:off x="1" y="6095686"/>
            <a:ext cx="4064000" cy="487533"/>
          </a:xfrm>
          <a:prstGeom prst="rect">
            <a:avLst/>
          </a:prstGeom>
          <a:solidFill>
            <a:srgbClr val="00489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solidFill>
                <a:schemeClr val="bg1"/>
              </a:solidFill>
            </a:endParaRPr>
          </a:p>
        </p:txBody>
      </p:sp>
      <p:sp>
        <p:nvSpPr>
          <p:cNvPr id="17" name="Marcador de texto 16"/>
          <p:cNvSpPr>
            <a:spLocks noGrp="1"/>
          </p:cNvSpPr>
          <p:nvPr>
            <p:ph type="body" sz="quarter" idx="11" hasCustomPrompt="1"/>
          </p:nvPr>
        </p:nvSpPr>
        <p:spPr>
          <a:xfrm>
            <a:off x="4963888" y="6095685"/>
            <a:ext cx="6702595" cy="48753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>
                <a:solidFill>
                  <a:srgbClr val="004890"/>
                </a:solidFill>
              </a:defRPr>
            </a:lvl1pPr>
          </a:lstStyle>
          <a:p>
            <a:pPr lvl="0"/>
            <a:r>
              <a:rPr lang="es-ES" dirty="0"/>
              <a:t>YourEmail@bsc.es</a:t>
            </a:r>
          </a:p>
        </p:txBody>
      </p:sp>
    </p:spTree>
    <p:extLst>
      <p:ext uri="{BB962C8B-B14F-4D97-AF65-F5344CB8AC3E}">
        <p14:creationId xmlns:p14="http://schemas.microsoft.com/office/powerpoint/2010/main" val="2415161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256068"/>
            <a:ext cx="12192000" cy="8009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3657" y="1514475"/>
            <a:ext cx="10984685" cy="466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16396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4" r:id="rId2"/>
    <p:sldLayoutId id="2147483677" r:id="rId3"/>
    <p:sldLayoutId id="2147483675" r:id="rId4"/>
    <p:sldLayoutId id="2147483673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baseline="0">
          <a:solidFill>
            <a:srgbClr val="124484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ET WP8 – Computing and data </a:t>
            </a:r>
            <a:r>
              <a:rPr lang="en-US" dirty="0"/>
              <a:t>access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963889" y="4288665"/>
            <a:ext cx="6702593" cy="1559685"/>
          </a:xfrm>
        </p:spPr>
        <p:txBody>
          <a:bodyPr/>
          <a:lstStyle/>
          <a:p>
            <a:r>
              <a:rPr lang="es-ES" dirty="0" err="1"/>
              <a:t>Achim</a:t>
            </a:r>
            <a:r>
              <a:rPr lang="es-ES" dirty="0"/>
              <a:t> Stahl (RWTH, </a:t>
            </a:r>
            <a:r>
              <a:rPr lang="es-ES" dirty="0" err="1"/>
              <a:t>Aachen</a:t>
            </a:r>
            <a:r>
              <a:rPr lang="es-ES" dirty="0"/>
              <a:t> Univ.)</a:t>
            </a:r>
          </a:p>
          <a:p>
            <a:r>
              <a:rPr lang="es-ES" dirty="0"/>
              <a:t>Sergi Girona (BSC)</a:t>
            </a:r>
          </a:p>
          <a:p>
            <a:r>
              <a:rPr lang="es-ES" dirty="0"/>
              <a:t>Nadia Tonello (BSC)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s-ES"/>
              <a:t>10/12/2021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ET INFRA-DEV meeting</a:t>
            </a:r>
          </a:p>
        </p:txBody>
      </p:sp>
    </p:spTree>
    <p:extLst>
      <p:ext uri="{BB962C8B-B14F-4D97-AF65-F5344CB8AC3E}">
        <p14:creationId xmlns:p14="http://schemas.microsoft.com/office/powerpoint/2010/main" val="127245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– Computing and data Access</a:t>
            </a:r>
            <a:br>
              <a:rPr lang="es-ES" dirty="0"/>
            </a:br>
            <a:r>
              <a:rPr lang="es-ES" dirty="0"/>
              <a:t>Status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275008" y="1687133"/>
            <a:ext cx="10109915" cy="413411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Participants: in progress, after last week’s </a:t>
            </a:r>
            <a:r>
              <a:rPr lang="en-GB" sz="2200" dirty="0" err="1"/>
              <a:t>EiB</a:t>
            </a:r>
            <a:r>
              <a:rPr lang="en-GB" sz="2200" dirty="0"/>
              <a:t> </a:t>
            </a:r>
            <a:r>
              <a:rPr lang="en-GB" sz="2200" dirty="0" err="1"/>
              <a:t>KoM</a:t>
            </a:r>
            <a:endParaRPr lang="en-GB" sz="2200" dirty="0"/>
          </a:p>
          <a:p>
            <a:endParaRPr lang="en-GB" sz="2200" dirty="0"/>
          </a:p>
          <a:p>
            <a:r>
              <a:rPr lang="en-GB" sz="2200" dirty="0"/>
              <a:t>Budget and in-kind efforts: in progress</a:t>
            </a:r>
          </a:p>
          <a:p>
            <a:endParaRPr lang="en-GB" sz="2200" dirty="0"/>
          </a:p>
          <a:p>
            <a:r>
              <a:rPr lang="en-GB" sz="2200" dirty="0"/>
              <a:t>WP-WP bilateral coordination	</a:t>
            </a:r>
            <a:r>
              <a:rPr lang="en-GB" sz="2200" dirty="0">
                <a:solidFill>
                  <a:schemeClr val="bg1">
                    <a:lumMod val="50000"/>
                  </a:schemeClr>
                </a:solidFill>
              </a:rPr>
              <a:t>WP6 and WP2: pending</a:t>
            </a:r>
          </a:p>
        </p:txBody>
      </p:sp>
    </p:spTree>
    <p:extLst>
      <p:ext uri="{BB962C8B-B14F-4D97-AF65-F5344CB8AC3E}">
        <p14:creationId xmlns:p14="http://schemas.microsoft.com/office/powerpoint/2010/main" val="161613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– </a:t>
            </a:r>
            <a:r>
              <a:rPr lang="es-ES" dirty="0" err="1"/>
              <a:t>Participants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251257" y="4124906"/>
            <a:ext cx="10109915" cy="1432746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/>
              <a:t>Inst [A,B,C,D]: institutions leading each sub-package</a:t>
            </a:r>
          </a:p>
          <a:p>
            <a:r>
              <a:rPr lang="en-GB" sz="2200" dirty="0"/>
              <a:t>1 FTE funded effort (at BSC) </a:t>
            </a:r>
          </a:p>
          <a:p>
            <a:pPr marL="0" indent="0">
              <a:buNone/>
            </a:pPr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C64569-152B-314C-877E-1BC4B4F6E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265074"/>
              </p:ext>
            </p:extLst>
          </p:nvPr>
        </p:nvGraphicFramePr>
        <p:xfrm>
          <a:off x="1251257" y="1621721"/>
          <a:ext cx="9573306" cy="2248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25038">
                  <a:extLst>
                    <a:ext uri="{9D8B030D-6E8A-4147-A177-3AD203B41FA5}">
                      <a16:colId xmlns:a16="http://schemas.microsoft.com/office/drawing/2014/main" val="2877456885"/>
                    </a:ext>
                  </a:extLst>
                </a:gridCol>
                <a:gridCol w="943560">
                  <a:extLst>
                    <a:ext uri="{9D8B030D-6E8A-4147-A177-3AD203B41FA5}">
                      <a16:colId xmlns:a16="http://schemas.microsoft.com/office/drawing/2014/main" val="3263990037"/>
                    </a:ext>
                  </a:extLst>
                </a:gridCol>
                <a:gridCol w="283418">
                  <a:extLst>
                    <a:ext uri="{9D8B030D-6E8A-4147-A177-3AD203B41FA5}">
                      <a16:colId xmlns:a16="http://schemas.microsoft.com/office/drawing/2014/main" val="3499717745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3353610366"/>
                    </a:ext>
                  </a:extLst>
                </a:gridCol>
                <a:gridCol w="844435">
                  <a:extLst>
                    <a:ext uri="{9D8B030D-6E8A-4147-A177-3AD203B41FA5}">
                      <a16:colId xmlns:a16="http://schemas.microsoft.com/office/drawing/2014/main" val="1810984881"/>
                    </a:ext>
                  </a:extLst>
                </a:gridCol>
                <a:gridCol w="795646">
                  <a:extLst>
                    <a:ext uri="{9D8B030D-6E8A-4147-A177-3AD203B41FA5}">
                      <a16:colId xmlns:a16="http://schemas.microsoft.com/office/drawing/2014/main" val="4038502713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74791457"/>
                    </a:ext>
                  </a:extLst>
                </a:gridCol>
                <a:gridCol w="736270">
                  <a:extLst>
                    <a:ext uri="{9D8B030D-6E8A-4147-A177-3AD203B41FA5}">
                      <a16:colId xmlns:a16="http://schemas.microsoft.com/office/drawing/2014/main" val="3615115537"/>
                    </a:ext>
                  </a:extLst>
                </a:gridCol>
                <a:gridCol w="1228014">
                  <a:extLst>
                    <a:ext uri="{9D8B030D-6E8A-4147-A177-3AD203B41FA5}">
                      <a16:colId xmlns:a16="http://schemas.microsoft.com/office/drawing/2014/main" val="2668545496"/>
                    </a:ext>
                  </a:extLst>
                </a:gridCol>
              </a:tblGrid>
              <a:tr h="4124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Work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package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number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Lead </a:t>
                      </a:r>
                      <a:r>
                        <a:rPr lang="es-ES" sz="1800" dirty="0" err="1">
                          <a:effectLst/>
                        </a:rPr>
                        <a:t>beneficiary</a:t>
                      </a:r>
                      <a:r>
                        <a:rPr lang="es-ES" sz="1800" dirty="0">
                          <a:effectLst/>
                        </a:rPr>
                        <a:t>: 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BSC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BSC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73152"/>
                  </a:ext>
                </a:extLst>
              </a:tr>
              <a:tr h="1994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Work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package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title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</a:rPr>
                        <a:t>Computing and Data Access</a:t>
                      </a:r>
                      <a:endParaRPr lang="es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003804"/>
                  </a:ext>
                </a:extLst>
              </a:tr>
              <a:tr h="199476">
                <a:tc>
                  <a:txBody>
                    <a:bodyPr/>
                    <a:lstStyle/>
                    <a:p>
                      <a:pPr marL="756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Participant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number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80137"/>
                  </a:ext>
                </a:extLst>
              </a:tr>
              <a:tr h="200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Short </a:t>
                      </a:r>
                      <a:r>
                        <a:rPr lang="es-ES" sz="1800" dirty="0" err="1">
                          <a:effectLst/>
                        </a:rPr>
                        <a:t>name</a:t>
                      </a:r>
                      <a:r>
                        <a:rPr lang="es-ES" sz="1800" dirty="0">
                          <a:effectLst/>
                        </a:rPr>
                        <a:t> of </a:t>
                      </a:r>
                      <a:r>
                        <a:rPr lang="es-ES" sz="1800" dirty="0" err="1">
                          <a:effectLst/>
                        </a:rPr>
                        <a:t>participant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BSC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RWTH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RWTH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Inst</a:t>
                      </a:r>
                      <a:r>
                        <a:rPr lang="es-ES" sz="1800" dirty="0">
                          <a:effectLst/>
                        </a:rPr>
                        <a:t> A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Inst</a:t>
                      </a:r>
                      <a:r>
                        <a:rPr lang="es-ES" sz="1800" dirty="0">
                          <a:effectLst/>
                        </a:rPr>
                        <a:t> B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Inst</a:t>
                      </a:r>
                      <a:r>
                        <a:rPr lang="es-ES" sz="1800" dirty="0">
                          <a:effectLst/>
                        </a:rPr>
                        <a:t> C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Inst</a:t>
                      </a:r>
                      <a:r>
                        <a:rPr lang="es-ES" sz="1800" dirty="0">
                          <a:effectLst/>
                        </a:rPr>
                        <a:t> D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 </a:t>
                      </a:r>
                      <a:endParaRPr lang="es-E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3281"/>
                  </a:ext>
                </a:extLst>
              </a:tr>
              <a:tr h="412457">
                <a:tc>
                  <a:txBody>
                    <a:bodyPr/>
                    <a:lstStyle/>
                    <a:p>
                      <a:pPr marL="756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Person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months</a:t>
                      </a:r>
                      <a:r>
                        <a:rPr lang="es-ES" sz="1800" dirty="0">
                          <a:effectLst/>
                        </a:rPr>
                        <a:t> per </a:t>
                      </a:r>
                      <a:r>
                        <a:rPr lang="es-ES" sz="1800" dirty="0" err="1">
                          <a:effectLst/>
                        </a:rPr>
                        <a:t>participant</a:t>
                      </a:r>
                      <a:r>
                        <a:rPr lang="es-ES" sz="1800" dirty="0">
                          <a:effectLst/>
                        </a:rPr>
                        <a:t>: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48 (EU) + 6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6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6 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3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964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L="75628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Start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month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1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</a:rPr>
                        <a:t>End</a:t>
                      </a:r>
                      <a:r>
                        <a:rPr lang="es-ES" sz="1800" dirty="0">
                          <a:effectLst/>
                        </a:rPr>
                        <a:t> </a:t>
                      </a:r>
                      <a:r>
                        <a:rPr lang="es-ES" sz="1800" dirty="0" err="1">
                          <a:effectLst/>
                        </a:rPr>
                        <a:t>month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21590" marB="2159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48</a:t>
                      </a:r>
                      <a:endParaRPr lang="es-E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5919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FDB5CC6-E84A-E141-A105-06D42FAF7A8B}"/>
              </a:ext>
            </a:extLst>
          </p:cNvPr>
          <p:cNvSpPr txBox="1"/>
          <p:nvPr/>
        </p:nvSpPr>
        <p:spPr>
          <a:xfrm>
            <a:off x="1251257" y="1057013"/>
            <a:ext cx="253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/>
              <a:t>Table</a:t>
            </a:r>
            <a:r>
              <a:rPr lang="es-ES" b="1" dirty="0"/>
              <a:t> 3.1b PRELIMINARY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99294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– </a:t>
            </a:r>
            <a:r>
              <a:rPr lang="es-ES" dirty="0" err="1"/>
              <a:t>Participants</a:t>
            </a:r>
            <a:endParaRPr lang="es-ES" dirty="0"/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144379" y="1203579"/>
            <a:ext cx="10109915" cy="195170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vert="horz" lIns="144000" tIns="180000" rIns="180000" bIns="1800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dirty="0" err="1"/>
              <a:t>EiB</a:t>
            </a:r>
            <a:r>
              <a:rPr lang="en-GB" sz="2200" dirty="0"/>
              <a:t> </a:t>
            </a:r>
            <a:r>
              <a:rPr lang="en-GB" sz="2200" dirty="0" err="1"/>
              <a:t>KoM</a:t>
            </a:r>
            <a:r>
              <a:rPr lang="en-GB" sz="2200" dirty="0"/>
              <a:t> expression of interest from 16 institutions</a:t>
            </a:r>
          </a:p>
          <a:p>
            <a:r>
              <a:rPr lang="en-GB" sz="2200" dirty="0"/>
              <a:t>Effort confirmed by 11 institutions  (to date)</a:t>
            </a:r>
          </a:p>
          <a:p>
            <a:r>
              <a:rPr lang="en-GB" sz="2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Contribution from Collaborations Boards experts</a:t>
            </a:r>
          </a:p>
          <a:p>
            <a:endParaRPr lang="en-GB" sz="2200" dirty="0"/>
          </a:p>
          <a:p>
            <a:endParaRPr lang="en-GB" sz="2200" dirty="0"/>
          </a:p>
          <a:p>
            <a:endParaRPr lang="en-GB" sz="22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CC64569-152B-314C-877E-1BC4B4F6ED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052508"/>
              </p:ext>
            </p:extLst>
          </p:nvPr>
        </p:nvGraphicFramePr>
        <p:xfrm>
          <a:off x="1144379" y="2868630"/>
          <a:ext cx="9573306" cy="27365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2580">
                  <a:extLst>
                    <a:ext uri="{9D8B030D-6E8A-4147-A177-3AD203B41FA5}">
                      <a16:colId xmlns:a16="http://schemas.microsoft.com/office/drawing/2014/main" val="2877456885"/>
                    </a:ext>
                  </a:extLst>
                </a:gridCol>
                <a:gridCol w="2826328">
                  <a:extLst>
                    <a:ext uri="{9D8B030D-6E8A-4147-A177-3AD203B41FA5}">
                      <a16:colId xmlns:a16="http://schemas.microsoft.com/office/drawing/2014/main" val="3263990037"/>
                    </a:ext>
                  </a:extLst>
                </a:gridCol>
                <a:gridCol w="4916384">
                  <a:extLst>
                    <a:ext uri="{9D8B030D-6E8A-4147-A177-3AD203B41FA5}">
                      <a16:colId xmlns:a16="http://schemas.microsoft.com/office/drawing/2014/main" val="3353610366"/>
                    </a:ext>
                  </a:extLst>
                </a:gridCol>
                <a:gridCol w="1228014">
                  <a:extLst>
                    <a:ext uri="{9D8B030D-6E8A-4147-A177-3AD203B41FA5}">
                      <a16:colId xmlns:a16="http://schemas.microsoft.com/office/drawing/2014/main" val="2668545496"/>
                    </a:ext>
                  </a:extLst>
                </a:gridCol>
              </a:tblGrid>
              <a:tr h="55066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T8.1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+mn-lt"/>
                        </a:rPr>
                        <a:t>On</a:t>
                      </a:r>
                      <a:r>
                        <a:rPr lang="es-ES" sz="1800" dirty="0">
                          <a:effectLst/>
                          <a:latin typeface="+mn-lt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+mn-lt"/>
                        </a:rPr>
                        <a:t>site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BSC, INFN, IJCLAB, BME-MIT </a:t>
                      </a:r>
                      <a:r>
                        <a:rPr lang="es-ES" sz="18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+ ISB </a:t>
                      </a:r>
                      <a:r>
                        <a:rPr lang="es-ES" sz="18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experts</a:t>
                      </a:r>
                      <a:endParaRPr lang="es-ES" sz="18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0.45 FTE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373152"/>
                  </a:ext>
                </a:extLst>
              </a:tr>
              <a:tr h="81759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T.8.2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Computing and Data </a:t>
                      </a:r>
                      <a:r>
                        <a:rPr lang="es-ES" sz="1800" dirty="0" err="1">
                          <a:effectLst/>
                          <a:latin typeface="+mn-lt"/>
                        </a:rPr>
                        <a:t>model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BSC, IN2P3, INFN, CAMK, ICCUB, PIC, LPC,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IJCLab</a:t>
                      </a: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BME-MIT, </a:t>
                      </a:r>
                      <a:r>
                        <a:rPr lang="es-ES" sz="18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UnGe</a:t>
                      </a:r>
                      <a:endParaRPr lang="es-E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3.56 FTE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080137"/>
                  </a:ext>
                </a:extLst>
              </a:tr>
              <a:tr h="817597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T8.3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Resources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BSC, INFN, PIC,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IJCLab</a:t>
                      </a: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BME-MIT,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Cyfronet</a:t>
                      </a:r>
                      <a:r>
                        <a:rPr lang="es-ES" sz="18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8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+ CBC, </a:t>
                      </a:r>
                      <a:r>
                        <a:rPr lang="es-ES" sz="18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Burst</a:t>
                      </a:r>
                      <a:r>
                        <a:rPr lang="es-ES" sz="1800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OSB </a:t>
                      </a:r>
                      <a:r>
                        <a:rPr lang="es-ES" sz="1800" i="1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experts</a:t>
                      </a:r>
                      <a:endParaRPr lang="es-ES" sz="1800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</a:rPr>
                        <a:t>0.80 FTE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93281"/>
                  </a:ext>
                </a:extLst>
              </a:tr>
              <a:tr h="550665">
                <a:tc>
                  <a:txBody>
                    <a:bodyPr/>
                    <a:lstStyle/>
                    <a:p>
                      <a:pPr mar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T8.4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policy</a:t>
                      </a: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implementation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BSC</a:t>
                      </a: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INFN, LPC,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IJCLab</a:t>
                      </a: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BME-MIT, </a:t>
                      </a:r>
                      <a:r>
                        <a:rPr lang="es-ES" sz="18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Cyfronet</a:t>
                      </a:r>
                      <a:endParaRPr lang="es-ES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0.90 FTE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696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13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2F179A-9376-2548-BA7D-2AD190E5D9AB}"/>
              </a:ext>
            </a:extLst>
          </p:cNvPr>
          <p:cNvSpPr txBox="1"/>
          <p:nvPr/>
        </p:nvSpPr>
        <p:spPr>
          <a:xfrm>
            <a:off x="1821903" y="1520151"/>
            <a:ext cx="8989454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endParaRPr lang="en-GB" sz="2400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Sub-package leaders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WP2-WP6  Open data and data sharing - Data Policy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Define collaborations in workshops (WP8 milestones)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GB" sz="2200" dirty="0"/>
              <a:t>Define workshops expenses details: organization + realization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What about lunches, dinners, fees…?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200" dirty="0"/>
              <a:t>First estimate: 10 k per workshop (dinner not included)</a:t>
            </a:r>
          </a:p>
          <a:p>
            <a:pPr lvl="1">
              <a:spcAft>
                <a:spcPts val="600"/>
              </a:spcAft>
            </a:pPr>
            <a:endParaRPr lang="en-GB" sz="20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88AC2C0-50FB-094A-8323-DBE816492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WP8 – </a:t>
            </a:r>
            <a:r>
              <a:rPr lang="es-ES" dirty="0" err="1"/>
              <a:t>Pending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34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176393"/>
            <a:ext cx="12192000" cy="800945"/>
          </a:xfrm>
        </p:spPr>
        <p:txBody>
          <a:bodyPr/>
          <a:lstStyle/>
          <a:p>
            <a:r>
              <a:rPr lang="en-GB" dirty="0"/>
              <a:t>WP8 milestones + deliverables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063B7AF-E6B6-FF47-A94F-80E0ABBC3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84360"/>
              </p:ext>
            </p:extLst>
          </p:nvPr>
        </p:nvGraphicFramePr>
        <p:xfrm>
          <a:off x="953476" y="1778283"/>
          <a:ext cx="10743223" cy="41797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6391">
                  <a:extLst>
                    <a:ext uri="{9D8B030D-6E8A-4147-A177-3AD203B41FA5}">
                      <a16:colId xmlns:a16="http://schemas.microsoft.com/office/drawing/2014/main" val="3061486472"/>
                    </a:ext>
                  </a:extLst>
                </a:gridCol>
                <a:gridCol w="3923087">
                  <a:extLst>
                    <a:ext uri="{9D8B030D-6E8A-4147-A177-3AD203B41FA5}">
                      <a16:colId xmlns:a16="http://schemas.microsoft.com/office/drawing/2014/main" val="3359865287"/>
                    </a:ext>
                  </a:extLst>
                </a:gridCol>
                <a:gridCol w="1183576">
                  <a:extLst>
                    <a:ext uri="{9D8B030D-6E8A-4147-A177-3AD203B41FA5}">
                      <a16:colId xmlns:a16="http://schemas.microsoft.com/office/drawing/2014/main" val="1600223571"/>
                    </a:ext>
                  </a:extLst>
                </a:gridCol>
                <a:gridCol w="678228">
                  <a:extLst>
                    <a:ext uri="{9D8B030D-6E8A-4147-A177-3AD203B41FA5}">
                      <a16:colId xmlns:a16="http://schemas.microsoft.com/office/drawing/2014/main" val="561418950"/>
                    </a:ext>
                  </a:extLst>
                </a:gridCol>
                <a:gridCol w="3231642">
                  <a:extLst>
                    <a:ext uri="{9D8B030D-6E8A-4147-A177-3AD203B41FA5}">
                      <a16:colId xmlns:a16="http://schemas.microsoft.com/office/drawing/2014/main" val="2053159085"/>
                    </a:ext>
                  </a:extLst>
                </a:gridCol>
                <a:gridCol w="1130299">
                  <a:extLst>
                    <a:ext uri="{9D8B030D-6E8A-4147-A177-3AD203B41FA5}">
                      <a16:colId xmlns:a16="http://schemas.microsoft.com/office/drawing/2014/main" val="1748805692"/>
                    </a:ext>
                  </a:extLst>
                </a:gridCol>
              </a:tblGrid>
              <a:tr h="2891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Workshops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WPs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</a:rPr>
                        <a:t>Deliverable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err="1">
                          <a:effectLst/>
                          <a:latin typeface="+mn-lt"/>
                        </a:rPr>
                        <a:t>Due</a:t>
                      </a:r>
                      <a:r>
                        <a:rPr lang="es-ES" sz="1800" b="1" dirty="0">
                          <a:effectLst/>
                          <a:latin typeface="+mn-lt"/>
                        </a:rPr>
                        <a:t> date</a:t>
                      </a:r>
                      <a:endParaRPr lang="es-ES" sz="18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238168"/>
                  </a:ext>
                </a:extLst>
              </a:tr>
              <a:tr h="489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M8.1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Workflows Requirements collection and constraints: computing and data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WP8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M12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975274"/>
                  </a:ext>
                </a:extLst>
              </a:tr>
              <a:tr h="295575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D8.1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Computing and Data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Requirements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M18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950053"/>
                  </a:ext>
                </a:extLst>
              </a:tr>
              <a:tr h="473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</a:rPr>
                        <a:t>M8.2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Computing Infrastructures availability for ET workflows, characteristics 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WP9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M24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951506"/>
                  </a:ext>
                </a:extLst>
              </a:tr>
              <a:tr h="50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M8.3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On site infrastructure, computing and data model 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M36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719558"/>
                  </a:ext>
                </a:extLst>
              </a:tr>
              <a:tr h="5578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effectLst/>
                          <a:latin typeface="+mn-lt"/>
                        </a:rPr>
                        <a:t>M8.4</a:t>
                      </a: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Low latency and offline workflows and computing model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M40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35724"/>
                  </a:ext>
                </a:extLst>
              </a:tr>
              <a:tr h="30747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Computing and Data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Model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M42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628996"/>
                  </a:ext>
                </a:extLst>
              </a:tr>
              <a:tr h="5072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M8.5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Data management, access, policy and implementation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WP8,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WP2, WP6</a:t>
                      </a:r>
                      <a:endParaRPr lang="es-ES" sz="1600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M46</a:t>
                      </a: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7785075"/>
                  </a:ext>
                </a:extLst>
              </a:tr>
              <a:tr h="285082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D8.3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Data Access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Implementation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s-ES" sz="16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Guidelines</a:t>
                      </a: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M48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927724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F5CF785-C2F7-C445-95C7-0F2E0782C00A}"/>
              </a:ext>
            </a:extLst>
          </p:cNvPr>
          <p:cNvSpPr txBox="1"/>
          <p:nvPr/>
        </p:nvSpPr>
        <p:spPr>
          <a:xfrm>
            <a:off x="1238484" y="1016525"/>
            <a:ext cx="6195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Pending</a:t>
            </a:r>
            <a:r>
              <a:rPr lang="es-ES" sz="2400" dirty="0"/>
              <a:t>: WP-WP </a:t>
            </a:r>
            <a:r>
              <a:rPr lang="es-ES" sz="2400" dirty="0" err="1"/>
              <a:t>collaboration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workshops</a:t>
            </a:r>
          </a:p>
        </p:txBody>
      </p:sp>
    </p:spTree>
    <p:extLst>
      <p:ext uri="{BB962C8B-B14F-4D97-AF65-F5344CB8AC3E}">
        <p14:creationId xmlns:p14="http://schemas.microsoft.com/office/powerpoint/2010/main" val="1640402986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5193</TotalTime>
  <Words>415</Words>
  <Application>Microsoft Macintosh PowerPoint</Application>
  <PresentationFormat>Widescreen</PresentationFormat>
  <Paragraphs>118</Paragraphs>
  <Slides>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Diseño personalizado</vt:lpstr>
      <vt:lpstr>ET WP8 – Computing and data access</vt:lpstr>
      <vt:lpstr>WP8 – Computing and data Access Status</vt:lpstr>
      <vt:lpstr>WP8 – Participants</vt:lpstr>
      <vt:lpstr>WP8 – Participants</vt:lpstr>
      <vt:lpstr>WP8 – Pending</vt:lpstr>
      <vt:lpstr>WP8 milestones + deliverables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Gemma Ribas</dc:creator>
  <cp:lastModifiedBy>Nadia Tonello</cp:lastModifiedBy>
  <cp:revision>155</cp:revision>
  <dcterms:created xsi:type="dcterms:W3CDTF">2019-06-06T09:57:11Z</dcterms:created>
  <dcterms:modified xsi:type="dcterms:W3CDTF">2021-12-09T22:49:34Z</dcterms:modified>
</cp:coreProperties>
</file>