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4"/>
  </p:notesMasterIdLst>
  <p:sldIdLst>
    <p:sldId id="256" r:id="rId2"/>
    <p:sldId id="284" r:id="rId3"/>
    <p:sldId id="285" r:id="rId4"/>
    <p:sldId id="286" r:id="rId5"/>
    <p:sldId id="287" r:id="rId6"/>
    <p:sldId id="276" r:id="rId7"/>
    <p:sldId id="277" r:id="rId8"/>
    <p:sldId id="278" r:id="rId9"/>
    <p:sldId id="288" r:id="rId10"/>
    <p:sldId id="291" r:id="rId11"/>
    <p:sldId id="289" r:id="rId12"/>
    <p:sldId id="290" r:id="rId13"/>
  </p:sldIdLst>
  <p:sldSz cx="12192000" cy="6858000"/>
  <p:notesSz cx="6858000" cy="9144000"/>
  <p:defaultTextStyle>
    <a:defPPr>
      <a:defRPr lang="en-CH"/>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31"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snapToGrid="0" snapToObjects="1" showGuides="1">
      <p:cViewPr varScale="1">
        <p:scale>
          <a:sx n="65" d="100"/>
          <a:sy n="65" d="100"/>
        </p:scale>
        <p:origin x="700" y="48"/>
      </p:cViewPr>
      <p:guideLst>
        <p:guide orient="horz" pos="731"/>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FE68406-2E7C-904F-A25D-B16CEEC6B18F}" type="datetimeFigureOut">
              <a:rPr lang="en-US" smtClean="0"/>
              <a:t>12/10/2021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5DBDB99-1397-EF48-A561-934C48B16214}" type="slidenum">
              <a:rPr lang="en-US" smtClean="0"/>
              <a:t>‹N°›</a:t>
            </a:fld>
            <a:endParaRPr lang="en-US"/>
          </a:p>
        </p:txBody>
      </p:sp>
    </p:spTree>
    <p:extLst>
      <p:ext uri="{BB962C8B-B14F-4D97-AF65-F5344CB8AC3E}">
        <p14:creationId xmlns:p14="http://schemas.microsoft.com/office/powerpoint/2010/main" val="7423315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5DBDB99-1397-EF48-A561-934C48B16214}" type="slidenum">
              <a:rPr lang="en-US" smtClean="0"/>
              <a:t>2</a:t>
            </a:fld>
            <a:endParaRPr lang="en-US"/>
          </a:p>
        </p:txBody>
      </p:sp>
    </p:spTree>
    <p:extLst>
      <p:ext uri="{BB962C8B-B14F-4D97-AF65-F5344CB8AC3E}">
        <p14:creationId xmlns:p14="http://schemas.microsoft.com/office/powerpoint/2010/main" val="827443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5DBDB99-1397-EF48-A561-934C48B16214}" type="slidenum">
              <a:rPr lang="en-US" smtClean="0"/>
              <a:t>11</a:t>
            </a:fld>
            <a:endParaRPr lang="en-US"/>
          </a:p>
        </p:txBody>
      </p:sp>
    </p:spTree>
    <p:extLst>
      <p:ext uri="{BB962C8B-B14F-4D97-AF65-F5344CB8AC3E}">
        <p14:creationId xmlns:p14="http://schemas.microsoft.com/office/powerpoint/2010/main" val="24129886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5DBDB99-1397-EF48-A561-934C48B16214}" type="slidenum">
              <a:rPr lang="en-US" smtClean="0"/>
              <a:t>12</a:t>
            </a:fld>
            <a:endParaRPr lang="en-US"/>
          </a:p>
        </p:txBody>
      </p:sp>
    </p:spTree>
    <p:extLst>
      <p:ext uri="{BB962C8B-B14F-4D97-AF65-F5344CB8AC3E}">
        <p14:creationId xmlns:p14="http://schemas.microsoft.com/office/powerpoint/2010/main" val="30831003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5DBDB99-1397-EF48-A561-934C48B16214}" type="slidenum">
              <a:rPr lang="en-US" smtClean="0"/>
              <a:t>3</a:t>
            </a:fld>
            <a:endParaRPr lang="en-US"/>
          </a:p>
        </p:txBody>
      </p:sp>
    </p:spTree>
    <p:extLst>
      <p:ext uri="{BB962C8B-B14F-4D97-AF65-F5344CB8AC3E}">
        <p14:creationId xmlns:p14="http://schemas.microsoft.com/office/powerpoint/2010/main" val="19885551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5DBDB99-1397-EF48-A561-934C48B16214}" type="slidenum">
              <a:rPr lang="en-US" smtClean="0"/>
              <a:t>4</a:t>
            </a:fld>
            <a:endParaRPr lang="en-US"/>
          </a:p>
        </p:txBody>
      </p:sp>
    </p:spTree>
    <p:extLst>
      <p:ext uri="{BB962C8B-B14F-4D97-AF65-F5344CB8AC3E}">
        <p14:creationId xmlns:p14="http://schemas.microsoft.com/office/powerpoint/2010/main" val="23467668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5DBDB99-1397-EF48-A561-934C48B16214}" type="slidenum">
              <a:rPr lang="en-US" smtClean="0"/>
              <a:t>5</a:t>
            </a:fld>
            <a:endParaRPr lang="en-US"/>
          </a:p>
        </p:txBody>
      </p:sp>
    </p:spTree>
    <p:extLst>
      <p:ext uri="{BB962C8B-B14F-4D97-AF65-F5344CB8AC3E}">
        <p14:creationId xmlns:p14="http://schemas.microsoft.com/office/powerpoint/2010/main" val="16805232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5DBDB99-1397-EF48-A561-934C48B16214}" type="slidenum">
              <a:rPr lang="en-US" smtClean="0"/>
              <a:t>6</a:t>
            </a:fld>
            <a:endParaRPr lang="en-US"/>
          </a:p>
        </p:txBody>
      </p:sp>
    </p:spTree>
    <p:extLst>
      <p:ext uri="{BB962C8B-B14F-4D97-AF65-F5344CB8AC3E}">
        <p14:creationId xmlns:p14="http://schemas.microsoft.com/office/powerpoint/2010/main" val="33292767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5DBDB99-1397-EF48-A561-934C48B16214}" type="slidenum">
              <a:rPr lang="en-US" smtClean="0"/>
              <a:t>7</a:t>
            </a:fld>
            <a:endParaRPr lang="en-US"/>
          </a:p>
        </p:txBody>
      </p:sp>
    </p:spTree>
    <p:extLst>
      <p:ext uri="{BB962C8B-B14F-4D97-AF65-F5344CB8AC3E}">
        <p14:creationId xmlns:p14="http://schemas.microsoft.com/office/powerpoint/2010/main" val="23173467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5DBDB99-1397-EF48-A561-934C48B16214}" type="slidenum">
              <a:rPr lang="en-US" smtClean="0"/>
              <a:t>8</a:t>
            </a:fld>
            <a:endParaRPr lang="en-US"/>
          </a:p>
        </p:txBody>
      </p:sp>
    </p:spTree>
    <p:extLst>
      <p:ext uri="{BB962C8B-B14F-4D97-AF65-F5344CB8AC3E}">
        <p14:creationId xmlns:p14="http://schemas.microsoft.com/office/powerpoint/2010/main" val="40373647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5DBDB99-1397-EF48-A561-934C48B16214}" type="slidenum">
              <a:rPr lang="en-US" smtClean="0"/>
              <a:t>9</a:t>
            </a:fld>
            <a:endParaRPr lang="en-US"/>
          </a:p>
        </p:txBody>
      </p:sp>
    </p:spTree>
    <p:extLst>
      <p:ext uri="{BB962C8B-B14F-4D97-AF65-F5344CB8AC3E}">
        <p14:creationId xmlns:p14="http://schemas.microsoft.com/office/powerpoint/2010/main" val="10404604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5DBDB99-1397-EF48-A561-934C48B16214}" type="slidenum">
              <a:rPr lang="en-US" smtClean="0"/>
              <a:t>10</a:t>
            </a:fld>
            <a:endParaRPr lang="en-US"/>
          </a:p>
        </p:txBody>
      </p:sp>
    </p:spTree>
    <p:extLst>
      <p:ext uri="{BB962C8B-B14F-4D97-AF65-F5344CB8AC3E}">
        <p14:creationId xmlns:p14="http://schemas.microsoft.com/office/powerpoint/2010/main" val="20441748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4F259D-91EF-ED46-9FAC-B4283763138D}"/>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C8C5416D-72DC-7F4C-AF94-6BAD5889980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157B3822-EBBB-F24C-8F92-0C271D6CFB1D}"/>
              </a:ext>
            </a:extLst>
          </p:cNvPr>
          <p:cNvSpPr>
            <a:spLocks noGrp="1"/>
          </p:cNvSpPr>
          <p:nvPr>
            <p:ph type="dt" sz="half" idx="10"/>
          </p:nvPr>
        </p:nvSpPr>
        <p:spPr/>
        <p:txBody>
          <a:bodyPr/>
          <a:lstStyle/>
          <a:p>
            <a:r>
              <a:rPr lang="de-CH"/>
              <a:t>November 24, 2021</a:t>
            </a:r>
            <a:endParaRPr lang="en-US"/>
          </a:p>
        </p:txBody>
      </p:sp>
      <p:sp>
        <p:nvSpPr>
          <p:cNvPr id="5" name="Footer Placeholder 4">
            <a:extLst>
              <a:ext uri="{FF2B5EF4-FFF2-40B4-BE49-F238E27FC236}">
                <a16:creationId xmlns:a16="http://schemas.microsoft.com/office/drawing/2014/main" id="{9C348B59-1024-9944-A875-B7CCC719A469}"/>
              </a:ext>
            </a:extLst>
          </p:cNvPr>
          <p:cNvSpPr>
            <a:spLocks noGrp="1"/>
          </p:cNvSpPr>
          <p:nvPr>
            <p:ph type="ftr" sz="quarter" idx="11"/>
          </p:nvPr>
        </p:nvSpPr>
        <p:spPr/>
        <p:txBody>
          <a:bodyPr/>
          <a:lstStyle/>
          <a:p>
            <a:r>
              <a:rPr lang="en-US"/>
              <a:t>WP5 – WP6 Meeting   Raffaele Flaminio, Andreas Freise, Roberto Saban</a:t>
            </a:r>
          </a:p>
        </p:txBody>
      </p:sp>
      <p:sp>
        <p:nvSpPr>
          <p:cNvPr id="6" name="Slide Number Placeholder 5">
            <a:extLst>
              <a:ext uri="{FF2B5EF4-FFF2-40B4-BE49-F238E27FC236}">
                <a16:creationId xmlns:a16="http://schemas.microsoft.com/office/drawing/2014/main" id="{439D3553-98AD-6342-9B31-51105684FE0D}"/>
              </a:ext>
            </a:extLst>
          </p:cNvPr>
          <p:cNvSpPr>
            <a:spLocks noGrp="1"/>
          </p:cNvSpPr>
          <p:nvPr>
            <p:ph type="sldNum" sz="quarter" idx="12"/>
          </p:nvPr>
        </p:nvSpPr>
        <p:spPr/>
        <p:txBody>
          <a:bodyPr/>
          <a:lstStyle/>
          <a:p>
            <a:fld id="{C988199F-9CD9-9F47-9994-DE9A452E578E}" type="slidenum">
              <a:rPr lang="en-US" smtClean="0"/>
              <a:t>‹N°›</a:t>
            </a:fld>
            <a:endParaRPr lang="en-US"/>
          </a:p>
        </p:txBody>
      </p:sp>
    </p:spTree>
    <p:extLst>
      <p:ext uri="{BB962C8B-B14F-4D97-AF65-F5344CB8AC3E}">
        <p14:creationId xmlns:p14="http://schemas.microsoft.com/office/powerpoint/2010/main" val="23766064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04BE3E-CB0E-9F46-B56D-D8B6A1DD803B}"/>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9B1E9C61-F12A-114E-A320-1F33F87707BB}"/>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63E5A844-455E-F54B-B9C2-316173D84BA7}"/>
              </a:ext>
            </a:extLst>
          </p:cNvPr>
          <p:cNvSpPr>
            <a:spLocks noGrp="1"/>
          </p:cNvSpPr>
          <p:nvPr>
            <p:ph type="dt" sz="half" idx="10"/>
          </p:nvPr>
        </p:nvSpPr>
        <p:spPr/>
        <p:txBody>
          <a:bodyPr/>
          <a:lstStyle/>
          <a:p>
            <a:r>
              <a:rPr lang="de-CH"/>
              <a:t>November 24, 2021</a:t>
            </a:r>
            <a:endParaRPr lang="en-US"/>
          </a:p>
        </p:txBody>
      </p:sp>
      <p:sp>
        <p:nvSpPr>
          <p:cNvPr id="5" name="Footer Placeholder 4">
            <a:extLst>
              <a:ext uri="{FF2B5EF4-FFF2-40B4-BE49-F238E27FC236}">
                <a16:creationId xmlns:a16="http://schemas.microsoft.com/office/drawing/2014/main" id="{C184897F-15AE-B146-8F3F-21B7279D6E96}"/>
              </a:ext>
            </a:extLst>
          </p:cNvPr>
          <p:cNvSpPr>
            <a:spLocks noGrp="1"/>
          </p:cNvSpPr>
          <p:nvPr>
            <p:ph type="ftr" sz="quarter" idx="11"/>
          </p:nvPr>
        </p:nvSpPr>
        <p:spPr/>
        <p:txBody>
          <a:bodyPr/>
          <a:lstStyle/>
          <a:p>
            <a:r>
              <a:rPr lang="en-US"/>
              <a:t>WP5 – WP6 Meeting   Raffaele Flaminio, Andreas Freise, Roberto Saban</a:t>
            </a:r>
          </a:p>
        </p:txBody>
      </p:sp>
      <p:sp>
        <p:nvSpPr>
          <p:cNvPr id="6" name="Slide Number Placeholder 5">
            <a:extLst>
              <a:ext uri="{FF2B5EF4-FFF2-40B4-BE49-F238E27FC236}">
                <a16:creationId xmlns:a16="http://schemas.microsoft.com/office/drawing/2014/main" id="{6C4A6437-87B0-4748-9BAE-DD5C7E79E734}"/>
              </a:ext>
            </a:extLst>
          </p:cNvPr>
          <p:cNvSpPr>
            <a:spLocks noGrp="1"/>
          </p:cNvSpPr>
          <p:nvPr>
            <p:ph type="sldNum" sz="quarter" idx="12"/>
          </p:nvPr>
        </p:nvSpPr>
        <p:spPr/>
        <p:txBody>
          <a:bodyPr/>
          <a:lstStyle/>
          <a:p>
            <a:fld id="{C988199F-9CD9-9F47-9994-DE9A452E578E}" type="slidenum">
              <a:rPr lang="en-US" smtClean="0"/>
              <a:t>‹N°›</a:t>
            </a:fld>
            <a:endParaRPr lang="en-US"/>
          </a:p>
        </p:txBody>
      </p:sp>
    </p:spTree>
    <p:extLst>
      <p:ext uri="{BB962C8B-B14F-4D97-AF65-F5344CB8AC3E}">
        <p14:creationId xmlns:p14="http://schemas.microsoft.com/office/powerpoint/2010/main" val="30625770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31A268F-31DB-D444-BC21-901810F32FAB}"/>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FBB4DDEE-D88E-7647-A4FA-DC5E66BC51C7}"/>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E8D231D7-E0C2-DC45-97EA-78BE655F12B5}"/>
              </a:ext>
            </a:extLst>
          </p:cNvPr>
          <p:cNvSpPr>
            <a:spLocks noGrp="1"/>
          </p:cNvSpPr>
          <p:nvPr>
            <p:ph type="dt" sz="half" idx="10"/>
          </p:nvPr>
        </p:nvSpPr>
        <p:spPr/>
        <p:txBody>
          <a:bodyPr/>
          <a:lstStyle/>
          <a:p>
            <a:r>
              <a:rPr lang="de-CH"/>
              <a:t>November 24, 2021</a:t>
            </a:r>
            <a:endParaRPr lang="en-US"/>
          </a:p>
        </p:txBody>
      </p:sp>
      <p:sp>
        <p:nvSpPr>
          <p:cNvPr id="5" name="Footer Placeholder 4">
            <a:extLst>
              <a:ext uri="{FF2B5EF4-FFF2-40B4-BE49-F238E27FC236}">
                <a16:creationId xmlns:a16="http://schemas.microsoft.com/office/drawing/2014/main" id="{71A0CBCF-A591-ED43-B948-ECEBFED62606}"/>
              </a:ext>
            </a:extLst>
          </p:cNvPr>
          <p:cNvSpPr>
            <a:spLocks noGrp="1"/>
          </p:cNvSpPr>
          <p:nvPr>
            <p:ph type="ftr" sz="quarter" idx="11"/>
          </p:nvPr>
        </p:nvSpPr>
        <p:spPr/>
        <p:txBody>
          <a:bodyPr/>
          <a:lstStyle/>
          <a:p>
            <a:r>
              <a:rPr lang="en-US"/>
              <a:t>WP5 – WP6 Meeting   Raffaele Flaminio, Andreas Freise, Roberto Saban</a:t>
            </a:r>
          </a:p>
        </p:txBody>
      </p:sp>
      <p:sp>
        <p:nvSpPr>
          <p:cNvPr id="6" name="Slide Number Placeholder 5">
            <a:extLst>
              <a:ext uri="{FF2B5EF4-FFF2-40B4-BE49-F238E27FC236}">
                <a16:creationId xmlns:a16="http://schemas.microsoft.com/office/drawing/2014/main" id="{B31F2279-ECA3-4249-9DCE-8A0A3C6C509A}"/>
              </a:ext>
            </a:extLst>
          </p:cNvPr>
          <p:cNvSpPr>
            <a:spLocks noGrp="1"/>
          </p:cNvSpPr>
          <p:nvPr>
            <p:ph type="sldNum" sz="quarter" idx="12"/>
          </p:nvPr>
        </p:nvSpPr>
        <p:spPr/>
        <p:txBody>
          <a:bodyPr/>
          <a:lstStyle/>
          <a:p>
            <a:fld id="{C988199F-9CD9-9F47-9994-DE9A452E578E}" type="slidenum">
              <a:rPr lang="en-US" smtClean="0"/>
              <a:t>‹N°›</a:t>
            </a:fld>
            <a:endParaRPr lang="en-US"/>
          </a:p>
        </p:txBody>
      </p:sp>
    </p:spTree>
    <p:extLst>
      <p:ext uri="{BB962C8B-B14F-4D97-AF65-F5344CB8AC3E}">
        <p14:creationId xmlns:p14="http://schemas.microsoft.com/office/powerpoint/2010/main" val="37151878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764C28-3F52-EF42-A314-C6422E9108F9}"/>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5798B82D-782F-5248-85C7-9DD6E726C584}"/>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9D22D725-B399-904D-B644-490B40737694}"/>
              </a:ext>
            </a:extLst>
          </p:cNvPr>
          <p:cNvSpPr>
            <a:spLocks noGrp="1"/>
          </p:cNvSpPr>
          <p:nvPr>
            <p:ph type="dt" sz="half" idx="10"/>
          </p:nvPr>
        </p:nvSpPr>
        <p:spPr>
          <a:xfrm>
            <a:off x="838200" y="6356350"/>
            <a:ext cx="1976120" cy="365125"/>
          </a:xfrm>
        </p:spPr>
        <p:txBody>
          <a:bodyPr/>
          <a:lstStyle/>
          <a:p>
            <a:r>
              <a:rPr lang="de-CH"/>
              <a:t>November 24, 2021</a:t>
            </a:r>
            <a:endParaRPr lang="en-US" dirty="0"/>
          </a:p>
        </p:txBody>
      </p:sp>
      <p:sp>
        <p:nvSpPr>
          <p:cNvPr id="5" name="Footer Placeholder 4">
            <a:extLst>
              <a:ext uri="{FF2B5EF4-FFF2-40B4-BE49-F238E27FC236}">
                <a16:creationId xmlns:a16="http://schemas.microsoft.com/office/drawing/2014/main" id="{BBE61838-BED1-0A4F-B7D2-FDCF6D8A8C2F}"/>
              </a:ext>
            </a:extLst>
          </p:cNvPr>
          <p:cNvSpPr>
            <a:spLocks noGrp="1"/>
          </p:cNvSpPr>
          <p:nvPr>
            <p:ph type="ftr" sz="quarter" idx="11"/>
          </p:nvPr>
        </p:nvSpPr>
        <p:spPr>
          <a:xfrm>
            <a:off x="2951480" y="6356349"/>
            <a:ext cx="7594600" cy="365125"/>
          </a:xfrm>
        </p:spPr>
        <p:txBody>
          <a:bodyPr/>
          <a:lstStyle/>
          <a:p>
            <a:r>
              <a:rPr lang="en-US" dirty="0"/>
              <a:t>WP5 – WP6 Meeting			Raffaele </a:t>
            </a:r>
            <a:r>
              <a:rPr lang="en-US" dirty="0" err="1"/>
              <a:t>Flaminio</a:t>
            </a:r>
            <a:r>
              <a:rPr lang="en-US" dirty="0"/>
              <a:t>, Andreas </a:t>
            </a:r>
            <a:r>
              <a:rPr lang="en-US" dirty="0" err="1"/>
              <a:t>Freise</a:t>
            </a:r>
            <a:r>
              <a:rPr lang="en-US" dirty="0"/>
              <a:t>, Roberto Saban</a:t>
            </a:r>
          </a:p>
        </p:txBody>
      </p:sp>
      <p:sp>
        <p:nvSpPr>
          <p:cNvPr id="6" name="Slide Number Placeholder 5">
            <a:extLst>
              <a:ext uri="{FF2B5EF4-FFF2-40B4-BE49-F238E27FC236}">
                <a16:creationId xmlns:a16="http://schemas.microsoft.com/office/drawing/2014/main" id="{116A0960-B03B-0F4E-B1A6-589B4649440F}"/>
              </a:ext>
            </a:extLst>
          </p:cNvPr>
          <p:cNvSpPr>
            <a:spLocks noGrp="1"/>
          </p:cNvSpPr>
          <p:nvPr>
            <p:ph type="sldNum" sz="quarter" idx="12"/>
          </p:nvPr>
        </p:nvSpPr>
        <p:spPr>
          <a:xfrm>
            <a:off x="10708640" y="6356350"/>
            <a:ext cx="645160" cy="365125"/>
          </a:xfrm>
        </p:spPr>
        <p:txBody>
          <a:bodyPr/>
          <a:lstStyle/>
          <a:p>
            <a:fld id="{C988199F-9CD9-9F47-9994-DE9A452E578E}" type="slidenum">
              <a:rPr lang="en-US" smtClean="0"/>
              <a:t>‹N°›</a:t>
            </a:fld>
            <a:endParaRPr lang="en-US"/>
          </a:p>
        </p:txBody>
      </p:sp>
      <p:cxnSp>
        <p:nvCxnSpPr>
          <p:cNvPr id="8" name="Straight Connector 7">
            <a:extLst>
              <a:ext uri="{FF2B5EF4-FFF2-40B4-BE49-F238E27FC236}">
                <a16:creationId xmlns:a16="http://schemas.microsoft.com/office/drawing/2014/main" id="{0C145AA4-5B55-C740-AF38-571AD793F709}"/>
              </a:ext>
            </a:extLst>
          </p:cNvPr>
          <p:cNvCxnSpPr/>
          <p:nvPr userDrawn="1"/>
        </p:nvCxnSpPr>
        <p:spPr>
          <a:xfrm>
            <a:off x="838200" y="6353296"/>
            <a:ext cx="10515600" cy="0"/>
          </a:xfrm>
          <a:prstGeom prst="line">
            <a:avLst/>
          </a:prstGeom>
          <a:ln w="15875">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4138844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93988E-4154-7D43-8BC3-C0D3077FAD53}"/>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2F490189-71FE-9C48-8792-4E05AACC607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02C36D11-5A91-6847-AD41-CDC20AC8B8BC}"/>
              </a:ext>
            </a:extLst>
          </p:cNvPr>
          <p:cNvSpPr>
            <a:spLocks noGrp="1"/>
          </p:cNvSpPr>
          <p:nvPr>
            <p:ph type="dt" sz="half" idx="10"/>
          </p:nvPr>
        </p:nvSpPr>
        <p:spPr/>
        <p:txBody>
          <a:bodyPr/>
          <a:lstStyle/>
          <a:p>
            <a:r>
              <a:rPr lang="de-CH"/>
              <a:t>November 24, 2021</a:t>
            </a:r>
            <a:endParaRPr lang="en-US"/>
          </a:p>
        </p:txBody>
      </p:sp>
      <p:sp>
        <p:nvSpPr>
          <p:cNvPr id="5" name="Footer Placeholder 4">
            <a:extLst>
              <a:ext uri="{FF2B5EF4-FFF2-40B4-BE49-F238E27FC236}">
                <a16:creationId xmlns:a16="http://schemas.microsoft.com/office/drawing/2014/main" id="{1C7283B9-A716-B843-A371-2E641323754F}"/>
              </a:ext>
            </a:extLst>
          </p:cNvPr>
          <p:cNvSpPr>
            <a:spLocks noGrp="1"/>
          </p:cNvSpPr>
          <p:nvPr>
            <p:ph type="ftr" sz="quarter" idx="11"/>
          </p:nvPr>
        </p:nvSpPr>
        <p:spPr/>
        <p:txBody>
          <a:bodyPr/>
          <a:lstStyle/>
          <a:p>
            <a:r>
              <a:rPr lang="en-US"/>
              <a:t>WP5 – WP6 Meeting   Raffaele Flaminio, Andreas Freise, Roberto Saban</a:t>
            </a:r>
          </a:p>
        </p:txBody>
      </p:sp>
      <p:sp>
        <p:nvSpPr>
          <p:cNvPr id="6" name="Slide Number Placeholder 5">
            <a:extLst>
              <a:ext uri="{FF2B5EF4-FFF2-40B4-BE49-F238E27FC236}">
                <a16:creationId xmlns:a16="http://schemas.microsoft.com/office/drawing/2014/main" id="{68A76291-13EC-1843-AF3E-1EACD77FB0D8}"/>
              </a:ext>
            </a:extLst>
          </p:cNvPr>
          <p:cNvSpPr>
            <a:spLocks noGrp="1"/>
          </p:cNvSpPr>
          <p:nvPr>
            <p:ph type="sldNum" sz="quarter" idx="12"/>
          </p:nvPr>
        </p:nvSpPr>
        <p:spPr/>
        <p:txBody>
          <a:bodyPr/>
          <a:lstStyle/>
          <a:p>
            <a:fld id="{C988199F-9CD9-9F47-9994-DE9A452E578E}" type="slidenum">
              <a:rPr lang="en-US" smtClean="0"/>
              <a:t>‹N°›</a:t>
            </a:fld>
            <a:endParaRPr lang="en-US"/>
          </a:p>
        </p:txBody>
      </p:sp>
    </p:spTree>
    <p:extLst>
      <p:ext uri="{BB962C8B-B14F-4D97-AF65-F5344CB8AC3E}">
        <p14:creationId xmlns:p14="http://schemas.microsoft.com/office/powerpoint/2010/main" val="19824104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A79F29-A72C-F240-A210-14EA10A28296}"/>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E5FEF6C9-6D9B-284E-A452-2FB27ED19158}"/>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8B80EF0B-36AB-3146-BACF-093C1F8CC204}"/>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4ABBE6BD-AC6E-504C-B956-CDC49C218672}"/>
              </a:ext>
            </a:extLst>
          </p:cNvPr>
          <p:cNvSpPr>
            <a:spLocks noGrp="1"/>
          </p:cNvSpPr>
          <p:nvPr>
            <p:ph type="dt" sz="half" idx="10"/>
          </p:nvPr>
        </p:nvSpPr>
        <p:spPr/>
        <p:txBody>
          <a:bodyPr/>
          <a:lstStyle/>
          <a:p>
            <a:r>
              <a:rPr lang="de-CH"/>
              <a:t>November 24, 2021</a:t>
            </a:r>
            <a:endParaRPr lang="en-US"/>
          </a:p>
        </p:txBody>
      </p:sp>
      <p:sp>
        <p:nvSpPr>
          <p:cNvPr id="6" name="Footer Placeholder 5">
            <a:extLst>
              <a:ext uri="{FF2B5EF4-FFF2-40B4-BE49-F238E27FC236}">
                <a16:creationId xmlns:a16="http://schemas.microsoft.com/office/drawing/2014/main" id="{0EEF32C4-ED38-244D-8794-80C8D7448FA6}"/>
              </a:ext>
            </a:extLst>
          </p:cNvPr>
          <p:cNvSpPr>
            <a:spLocks noGrp="1"/>
          </p:cNvSpPr>
          <p:nvPr>
            <p:ph type="ftr" sz="quarter" idx="11"/>
          </p:nvPr>
        </p:nvSpPr>
        <p:spPr/>
        <p:txBody>
          <a:bodyPr/>
          <a:lstStyle/>
          <a:p>
            <a:r>
              <a:rPr lang="en-US"/>
              <a:t>WP5 – WP6 Meeting   Raffaele Flaminio, Andreas Freise, Roberto Saban</a:t>
            </a:r>
          </a:p>
        </p:txBody>
      </p:sp>
      <p:sp>
        <p:nvSpPr>
          <p:cNvPr id="7" name="Slide Number Placeholder 6">
            <a:extLst>
              <a:ext uri="{FF2B5EF4-FFF2-40B4-BE49-F238E27FC236}">
                <a16:creationId xmlns:a16="http://schemas.microsoft.com/office/drawing/2014/main" id="{9FC49149-747A-B242-A5B6-6127F2817E84}"/>
              </a:ext>
            </a:extLst>
          </p:cNvPr>
          <p:cNvSpPr>
            <a:spLocks noGrp="1"/>
          </p:cNvSpPr>
          <p:nvPr>
            <p:ph type="sldNum" sz="quarter" idx="12"/>
          </p:nvPr>
        </p:nvSpPr>
        <p:spPr/>
        <p:txBody>
          <a:bodyPr/>
          <a:lstStyle/>
          <a:p>
            <a:fld id="{C988199F-9CD9-9F47-9994-DE9A452E578E}" type="slidenum">
              <a:rPr lang="en-US" smtClean="0"/>
              <a:t>‹N°›</a:t>
            </a:fld>
            <a:endParaRPr lang="en-US"/>
          </a:p>
        </p:txBody>
      </p:sp>
    </p:spTree>
    <p:extLst>
      <p:ext uri="{BB962C8B-B14F-4D97-AF65-F5344CB8AC3E}">
        <p14:creationId xmlns:p14="http://schemas.microsoft.com/office/powerpoint/2010/main" val="23993208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E71DE9-15D0-A94F-A3A6-A88C9E428170}"/>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CA90A4B0-14C5-F441-97EB-737E9B9E8C6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A69B042A-FC39-8A46-84E8-0742C86D6250}"/>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44922A7A-1DCA-B348-975C-A70D80498BE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9D097F38-122C-5246-A8DB-EF9EDD4F21B0}"/>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7DE83052-B522-B241-BA4E-0A73EC0CC780}"/>
              </a:ext>
            </a:extLst>
          </p:cNvPr>
          <p:cNvSpPr>
            <a:spLocks noGrp="1"/>
          </p:cNvSpPr>
          <p:nvPr>
            <p:ph type="dt" sz="half" idx="10"/>
          </p:nvPr>
        </p:nvSpPr>
        <p:spPr/>
        <p:txBody>
          <a:bodyPr/>
          <a:lstStyle/>
          <a:p>
            <a:r>
              <a:rPr lang="de-CH"/>
              <a:t>November 24, 2021</a:t>
            </a:r>
            <a:endParaRPr lang="en-US"/>
          </a:p>
        </p:txBody>
      </p:sp>
      <p:sp>
        <p:nvSpPr>
          <p:cNvPr id="8" name="Footer Placeholder 7">
            <a:extLst>
              <a:ext uri="{FF2B5EF4-FFF2-40B4-BE49-F238E27FC236}">
                <a16:creationId xmlns:a16="http://schemas.microsoft.com/office/drawing/2014/main" id="{84DE8764-79C6-4E4A-B53A-3B2C1DF5824A}"/>
              </a:ext>
            </a:extLst>
          </p:cNvPr>
          <p:cNvSpPr>
            <a:spLocks noGrp="1"/>
          </p:cNvSpPr>
          <p:nvPr>
            <p:ph type="ftr" sz="quarter" idx="11"/>
          </p:nvPr>
        </p:nvSpPr>
        <p:spPr/>
        <p:txBody>
          <a:bodyPr/>
          <a:lstStyle/>
          <a:p>
            <a:r>
              <a:rPr lang="en-US"/>
              <a:t>WP5 – WP6 Meeting   Raffaele Flaminio, Andreas Freise, Roberto Saban</a:t>
            </a:r>
          </a:p>
        </p:txBody>
      </p:sp>
      <p:sp>
        <p:nvSpPr>
          <p:cNvPr id="9" name="Slide Number Placeholder 8">
            <a:extLst>
              <a:ext uri="{FF2B5EF4-FFF2-40B4-BE49-F238E27FC236}">
                <a16:creationId xmlns:a16="http://schemas.microsoft.com/office/drawing/2014/main" id="{339D0998-552B-0646-B511-A21D13028C10}"/>
              </a:ext>
            </a:extLst>
          </p:cNvPr>
          <p:cNvSpPr>
            <a:spLocks noGrp="1"/>
          </p:cNvSpPr>
          <p:nvPr>
            <p:ph type="sldNum" sz="quarter" idx="12"/>
          </p:nvPr>
        </p:nvSpPr>
        <p:spPr/>
        <p:txBody>
          <a:bodyPr/>
          <a:lstStyle/>
          <a:p>
            <a:fld id="{C988199F-9CD9-9F47-9994-DE9A452E578E}" type="slidenum">
              <a:rPr lang="en-US" smtClean="0"/>
              <a:t>‹N°›</a:t>
            </a:fld>
            <a:endParaRPr lang="en-US"/>
          </a:p>
        </p:txBody>
      </p:sp>
    </p:spTree>
    <p:extLst>
      <p:ext uri="{BB962C8B-B14F-4D97-AF65-F5344CB8AC3E}">
        <p14:creationId xmlns:p14="http://schemas.microsoft.com/office/powerpoint/2010/main" val="1244222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4CA007-8C1B-364B-AA0F-467D8BC4CE75}"/>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08D28A9B-630F-044C-981F-10F32FF7E782}"/>
              </a:ext>
            </a:extLst>
          </p:cNvPr>
          <p:cNvSpPr>
            <a:spLocks noGrp="1"/>
          </p:cNvSpPr>
          <p:nvPr>
            <p:ph type="dt" sz="half" idx="10"/>
          </p:nvPr>
        </p:nvSpPr>
        <p:spPr/>
        <p:txBody>
          <a:bodyPr/>
          <a:lstStyle/>
          <a:p>
            <a:r>
              <a:rPr lang="de-CH"/>
              <a:t>November 24, 2021</a:t>
            </a:r>
            <a:endParaRPr lang="en-US"/>
          </a:p>
        </p:txBody>
      </p:sp>
      <p:sp>
        <p:nvSpPr>
          <p:cNvPr id="4" name="Footer Placeholder 3">
            <a:extLst>
              <a:ext uri="{FF2B5EF4-FFF2-40B4-BE49-F238E27FC236}">
                <a16:creationId xmlns:a16="http://schemas.microsoft.com/office/drawing/2014/main" id="{90EBDCFA-DA04-654C-A6BA-53BB1C9148F0}"/>
              </a:ext>
            </a:extLst>
          </p:cNvPr>
          <p:cNvSpPr>
            <a:spLocks noGrp="1"/>
          </p:cNvSpPr>
          <p:nvPr>
            <p:ph type="ftr" sz="quarter" idx="11"/>
          </p:nvPr>
        </p:nvSpPr>
        <p:spPr/>
        <p:txBody>
          <a:bodyPr/>
          <a:lstStyle/>
          <a:p>
            <a:r>
              <a:rPr lang="en-US"/>
              <a:t>WP5 – WP6 Meeting   Raffaele Flaminio, Andreas Freise, Roberto Saban</a:t>
            </a:r>
          </a:p>
        </p:txBody>
      </p:sp>
      <p:sp>
        <p:nvSpPr>
          <p:cNvPr id="5" name="Slide Number Placeholder 4">
            <a:extLst>
              <a:ext uri="{FF2B5EF4-FFF2-40B4-BE49-F238E27FC236}">
                <a16:creationId xmlns:a16="http://schemas.microsoft.com/office/drawing/2014/main" id="{39550BFD-A259-B743-A60A-41B2C89CCC8A}"/>
              </a:ext>
            </a:extLst>
          </p:cNvPr>
          <p:cNvSpPr>
            <a:spLocks noGrp="1"/>
          </p:cNvSpPr>
          <p:nvPr>
            <p:ph type="sldNum" sz="quarter" idx="12"/>
          </p:nvPr>
        </p:nvSpPr>
        <p:spPr/>
        <p:txBody>
          <a:bodyPr/>
          <a:lstStyle/>
          <a:p>
            <a:fld id="{C988199F-9CD9-9F47-9994-DE9A452E578E}" type="slidenum">
              <a:rPr lang="en-US" smtClean="0"/>
              <a:t>‹N°›</a:t>
            </a:fld>
            <a:endParaRPr lang="en-US"/>
          </a:p>
        </p:txBody>
      </p:sp>
    </p:spTree>
    <p:extLst>
      <p:ext uri="{BB962C8B-B14F-4D97-AF65-F5344CB8AC3E}">
        <p14:creationId xmlns:p14="http://schemas.microsoft.com/office/powerpoint/2010/main" val="26726168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1D2A0B2-CFC8-8B46-A907-A63C6ED10A21}"/>
              </a:ext>
            </a:extLst>
          </p:cNvPr>
          <p:cNvSpPr>
            <a:spLocks noGrp="1"/>
          </p:cNvSpPr>
          <p:nvPr>
            <p:ph type="dt" sz="half" idx="10"/>
          </p:nvPr>
        </p:nvSpPr>
        <p:spPr/>
        <p:txBody>
          <a:bodyPr/>
          <a:lstStyle/>
          <a:p>
            <a:r>
              <a:rPr lang="de-CH"/>
              <a:t>November 24, 2021</a:t>
            </a:r>
            <a:endParaRPr lang="en-US"/>
          </a:p>
        </p:txBody>
      </p:sp>
      <p:sp>
        <p:nvSpPr>
          <p:cNvPr id="3" name="Footer Placeholder 2">
            <a:extLst>
              <a:ext uri="{FF2B5EF4-FFF2-40B4-BE49-F238E27FC236}">
                <a16:creationId xmlns:a16="http://schemas.microsoft.com/office/drawing/2014/main" id="{4574DB7C-DF2A-7944-8098-8D9F59FB848E}"/>
              </a:ext>
            </a:extLst>
          </p:cNvPr>
          <p:cNvSpPr>
            <a:spLocks noGrp="1"/>
          </p:cNvSpPr>
          <p:nvPr>
            <p:ph type="ftr" sz="quarter" idx="11"/>
          </p:nvPr>
        </p:nvSpPr>
        <p:spPr/>
        <p:txBody>
          <a:bodyPr/>
          <a:lstStyle/>
          <a:p>
            <a:r>
              <a:rPr lang="en-US"/>
              <a:t>WP5 – WP6 Meeting   Raffaele Flaminio, Andreas Freise, Roberto Saban</a:t>
            </a:r>
          </a:p>
        </p:txBody>
      </p:sp>
      <p:sp>
        <p:nvSpPr>
          <p:cNvPr id="4" name="Slide Number Placeholder 3">
            <a:extLst>
              <a:ext uri="{FF2B5EF4-FFF2-40B4-BE49-F238E27FC236}">
                <a16:creationId xmlns:a16="http://schemas.microsoft.com/office/drawing/2014/main" id="{8EC37E3C-1BA7-E94D-8AE7-C836144C2073}"/>
              </a:ext>
            </a:extLst>
          </p:cNvPr>
          <p:cNvSpPr>
            <a:spLocks noGrp="1"/>
          </p:cNvSpPr>
          <p:nvPr>
            <p:ph type="sldNum" sz="quarter" idx="12"/>
          </p:nvPr>
        </p:nvSpPr>
        <p:spPr/>
        <p:txBody>
          <a:bodyPr/>
          <a:lstStyle/>
          <a:p>
            <a:fld id="{C988199F-9CD9-9F47-9994-DE9A452E578E}" type="slidenum">
              <a:rPr lang="en-US" smtClean="0"/>
              <a:t>‹N°›</a:t>
            </a:fld>
            <a:endParaRPr lang="en-US"/>
          </a:p>
        </p:txBody>
      </p:sp>
    </p:spTree>
    <p:extLst>
      <p:ext uri="{BB962C8B-B14F-4D97-AF65-F5344CB8AC3E}">
        <p14:creationId xmlns:p14="http://schemas.microsoft.com/office/powerpoint/2010/main" val="2020220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FF066D-2522-7D49-B26E-7F5D16763FD7}"/>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F2A99564-5AD8-6942-B576-4B792F5FB5F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3F609819-BE9E-EF47-B60D-4C27484DF0F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C125E385-5B87-0947-B493-74A2242E17F5}"/>
              </a:ext>
            </a:extLst>
          </p:cNvPr>
          <p:cNvSpPr>
            <a:spLocks noGrp="1"/>
          </p:cNvSpPr>
          <p:nvPr>
            <p:ph type="dt" sz="half" idx="10"/>
          </p:nvPr>
        </p:nvSpPr>
        <p:spPr/>
        <p:txBody>
          <a:bodyPr/>
          <a:lstStyle/>
          <a:p>
            <a:r>
              <a:rPr lang="de-CH"/>
              <a:t>November 24, 2021</a:t>
            </a:r>
            <a:endParaRPr lang="en-US"/>
          </a:p>
        </p:txBody>
      </p:sp>
      <p:sp>
        <p:nvSpPr>
          <p:cNvPr id="6" name="Footer Placeholder 5">
            <a:extLst>
              <a:ext uri="{FF2B5EF4-FFF2-40B4-BE49-F238E27FC236}">
                <a16:creationId xmlns:a16="http://schemas.microsoft.com/office/drawing/2014/main" id="{4C3F84FD-D0BE-884F-997D-A06F86ACAFE6}"/>
              </a:ext>
            </a:extLst>
          </p:cNvPr>
          <p:cNvSpPr>
            <a:spLocks noGrp="1"/>
          </p:cNvSpPr>
          <p:nvPr>
            <p:ph type="ftr" sz="quarter" idx="11"/>
          </p:nvPr>
        </p:nvSpPr>
        <p:spPr/>
        <p:txBody>
          <a:bodyPr/>
          <a:lstStyle/>
          <a:p>
            <a:r>
              <a:rPr lang="en-US"/>
              <a:t>WP5 – WP6 Meeting   Raffaele Flaminio, Andreas Freise, Roberto Saban</a:t>
            </a:r>
          </a:p>
        </p:txBody>
      </p:sp>
      <p:sp>
        <p:nvSpPr>
          <p:cNvPr id="7" name="Slide Number Placeholder 6">
            <a:extLst>
              <a:ext uri="{FF2B5EF4-FFF2-40B4-BE49-F238E27FC236}">
                <a16:creationId xmlns:a16="http://schemas.microsoft.com/office/drawing/2014/main" id="{98EDD7DD-893B-B54D-B754-6E175BD68E6B}"/>
              </a:ext>
            </a:extLst>
          </p:cNvPr>
          <p:cNvSpPr>
            <a:spLocks noGrp="1"/>
          </p:cNvSpPr>
          <p:nvPr>
            <p:ph type="sldNum" sz="quarter" idx="12"/>
          </p:nvPr>
        </p:nvSpPr>
        <p:spPr/>
        <p:txBody>
          <a:bodyPr/>
          <a:lstStyle/>
          <a:p>
            <a:fld id="{C988199F-9CD9-9F47-9994-DE9A452E578E}" type="slidenum">
              <a:rPr lang="en-US" smtClean="0"/>
              <a:t>‹N°›</a:t>
            </a:fld>
            <a:endParaRPr lang="en-US"/>
          </a:p>
        </p:txBody>
      </p:sp>
    </p:spTree>
    <p:extLst>
      <p:ext uri="{BB962C8B-B14F-4D97-AF65-F5344CB8AC3E}">
        <p14:creationId xmlns:p14="http://schemas.microsoft.com/office/powerpoint/2010/main" val="21218853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2E4BE-8337-B741-A4BD-3EEFE87CEA2D}"/>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981D9ACA-1E8D-854D-88FE-A5E04531F8C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BDCA685-1A31-BA4D-A647-9B3833FF61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E004CF4C-503D-D949-8D79-D83762745D64}"/>
              </a:ext>
            </a:extLst>
          </p:cNvPr>
          <p:cNvSpPr>
            <a:spLocks noGrp="1"/>
          </p:cNvSpPr>
          <p:nvPr>
            <p:ph type="dt" sz="half" idx="10"/>
          </p:nvPr>
        </p:nvSpPr>
        <p:spPr/>
        <p:txBody>
          <a:bodyPr/>
          <a:lstStyle/>
          <a:p>
            <a:r>
              <a:rPr lang="de-CH"/>
              <a:t>November 24, 2021</a:t>
            </a:r>
            <a:endParaRPr lang="en-US"/>
          </a:p>
        </p:txBody>
      </p:sp>
      <p:sp>
        <p:nvSpPr>
          <p:cNvPr id="6" name="Footer Placeholder 5">
            <a:extLst>
              <a:ext uri="{FF2B5EF4-FFF2-40B4-BE49-F238E27FC236}">
                <a16:creationId xmlns:a16="http://schemas.microsoft.com/office/drawing/2014/main" id="{9CE593A7-7E64-464B-BE86-02649A77AFE7}"/>
              </a:ext>
            </a:extLst>
          </p:cNvPr>
          <p:cNvSpPr>
            <a:spLocks noGrp="1"/>
          </p:cNvSpPr>
          <p:nvPr>
            <p:ph type="ftr" sz="quarter" idx="11"/>
          </p:nvPr>
        </p:nvSpPr>
        <p:spPr/>
        <p:txBody>
          <a:bodyPr/>
          <a:lstStyle/>
          <a:p>
            <a:r>
              <a:rPr lang="en-US"/>
              <a:t>WP5 – WP6 Meeting   Raffaele Flaminio, Andreas Freise, Roberto Saban</a:t>
            </a:r>
          </a:p>
        </p:txBody>
      </p:sp>
      <p:sp>
        <p:nvSpPr>
          <p:cNvPr id="7" name="Slide Number Placeholder 6">
            <a:extLst>
              <a:ext uri="{FF2B5EF4-FFF2-40B4-BE49-F238E27FC236}">
                <a16:creationId xmlns:a16="http://schemas.microsoft.com/office/drawing/2014/main" id="{385F153E-B4A9-5D4D-BA73-410550ACA40D}"/>
              </a:ext>
            </a:extLst>
          </p:cNvPr>
          <p:cNvSpPr>
            <a:spLocks noGrp="1"/>
          </p:cNvSpPr>
          <p:nvPr>
            <p:ph type="sldNum" sz="quarter" idx="12"/>
          </p:nvPr>
        </p:nvSpPr>
        <p:spPr/>
        <p:txBody>
          <a:bodyPr/>
          <a:lstStyle/>
          <a:p>
            <a:fld id="{C988199F-9CD9-9F47-9994-DE9A452E578E}" type="slidenum">
              <a:rPr lang="en-US" smtClean="0"/>
              <a:t>‹N°›</a:t>
            </a:fld>
            <a:endParaRPr lang="en-US"/>
          </a:p>
        </p:txBody>
      </p:sp>
    </p:spTree>
    <p:extLst>
      <p:ext uri="{BB962C8B-B14F-4D97-AF65-F5344CB8AC3E}">
        <p14:creationId xmlns:p14="http://schemas.microsoft.com/office/powerpoint/2010/main" val="32110410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85670F2-2AD9-1F42-877C-95E7CDBC1D2A}"/>
              </a:ext>
            </a:extLst>
          </p:cNvPr>
          <p:cNvSpPr>
            <a:spLocks noGrp="1"/>
          </p:cNvSpPr>
          <p:nvPr>
            <p:ph type="title"/>
          </p:nvPr>
        </p:nvSpPr>
        <p:spPr>
          <a:xfrm>
            <a:off x="1080510" y="45371"/>
            <a:ext cx="8346643" cy="682224"/>
          </a:xfrm>
          <a:prstGeom prst="rect">
            <a:avLst/>
          </a:prstGeom>
        </p:spPr>
        <p:txBody>
          <a:bodyPr vert="horz" lIns="91440" tIns="45720" rIns="91440" bIns="45720" rtlCol="0" anchor="ctr">
            <a:normAutofit/>
          </a:bodyPr>
          <a:lstStyle/>
          <a:p>
            <a:r>
              <a:rPr lang="en-GB" dirty="0"/>
              <a:t>Click to edit Master title style</a:t>
            </a:r>
            <a:endParaRPr lang="en-US" dirty="0"/>
          </a:p>
        </p:txBody>
      </p:sp>
      <p:sp>
        <p:nvSpPr>
          <p:cNvPr id="3" name="Text Placeholder 2">
            <a:extLst>
              <a:ext uri="{FF2B5EF4-FFF2-40B4-BE49-F238E27FC236}">
                <a16:creationId xmlns:a16="http://schemas.microsoft.com/office/drawing/2014/main" id="{54BD624C-B9F7-D14A-9CB1-E928967D5EC3}"/>
              </a:ext>
            </a:extLst>
          </p:cNvPr>
          <p:cNvSpPr>
            <a:spLocks noGrp="1"/>
          </p:cNvSpPr>
          <p:nvPr>
            <p:ph type="body" idx="1"/>
          </p:nvPr>
        </p:nvSpPr>
        <p:spPr>
          <a:xfrm>
            <a:off x="838200" y="1188720"/>
            <a:ext cx="10515600" cy="4988243"/>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a:extLst>
              <a:ext uri="{FF2B5EF4-FFF2-40B4-BE49-F238E27FC236}">
                <a16:creationId xmlns:a16="http://schemas.microsoft.com/office/drawing/2014/main" id="{9E2C057E-12E6-1D44-AD41-0BF1978DD21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Avenir Next" panose="020B0503020202020204" pitchFamily="34" charset="0"/>
              </a:defRPr>
            </a:lvl1pPr>
          </a:lstStyle>
          <a:p>
            <a:r>
              <a:rPr lang="de-CH"/>
              <a:t>November 24, 2021</a:t>
            </a:r>
            <a:endParaRPr lang="en-US"/>
          </a:p>
        </p:txBody>
      </p:sp>
      <p:sp>
        <p:nvSpPr>
          <p:cNvPr id="5" name="Footer Placeholder 4">
            <a:extLst>
              <a:ext uri="{FF2B5EF4-FFF2-40B4-BE49-F238E27FC236}">
                <a16:creationId xmlns:a16="http://schemas.microsoft.com/office/drawing/2014/main" id="{FDF14042-AB6E-8B4B-8F96-9D6E12F2356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Avenir Next" panose="020B0503020202020204" pitchFamily="34" charset="0"/>
              </a:defRPr>
            </a:lvl1pPr>
          </a:lstStyle>
          <a:p>
            <a:r>
              <a:rPr lang="en-US"/>
              <a:t>WP5 – WP6 Meeting   Raffaele Flaminio, Andreas Freise, Roberto Saban</a:t>
            </a:r>
          </a:p>
        </p:txBody>
      </p:sp>
      <p:sp>
        <p:nvSpPr>
          <p:cNvPr id="6" name="Slide Number Placeholder 5">
            <a:extLst>
              <a:ext uri="{FF2B5EF4-FFF2-40B4-BE49-F238E27FC236}">
                <a16:creationId xmlns:a16="http://schemas.microsoft.com/office/drawing/2014/main" id="{8143A26E-9032-7549-8877-3DE9A83FE59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Avenir Next" panose="020B0503020202020204" pitchFamily="34" charset="0"/>
              </a:defRPr>
            </a:lvl1pPr>
          </a:lstStyle>
          <a:p>
            <a:fld id="{C988199F-9CD9-9F47-9994-DE9A452E578E}" type="slidenum">
              <a:rPr lang="en-US" smtClean="0"/>
              <a:pPr/>
              <a:t>‹N°›</a:t>
            </a:fld>
            <a:endParaRPr lang="en-US"/>
          </a:p>
        </p:txBody>
      </p:sp>
      <p:grpSp>
        <p:nvGrpSpPr>
          <p:cNvPr id="7" name="Gruppieren 7">
            <a:extLst>
              <a:ext uri="{FF2B5EF4-FFF2-40B4-BE49-F238E27FC236}">
                <a16:creationId xmlns:a16="http://schemas.microsoft.com/office/drawing/2014/main" id="{8DD11B94-D622-164B-B876-18AEA7DB219A}"/>
              </a:ext>
            </a:extLst>
          </p:cNvPr>
          <p:cNvGrpSpPr/>
          <p:nvPr userDrawn="1"/>
        </p:nvGrpSpPr>
        <p:grpSpPr>
          <a:xfrm>
            <a:off x="-280885" y="-283785"/>
            <a:ext cx="12471153" cy="1152040"/>
            <a:chOff x="-280885" y="-283785"/>
            <a:chExt cx="12471153" cy="1152040"/>
          </a:xfrm>
        </p:grpSpPr>
        <p:pic>
          <p:nvPicPr>
            <p:cNvPr id="8" name="Picture 7" descr="www.esfri.eu">
              <a:extLst>
                <a:ext uri="{FF2B5EF4-FFF2-40B4-BE49-F238E27FC236}">
                  <a16:creationId xmlns:a16="http://schemas.microsoft.com/office/drawing/2014/main" id="{4A5DAAEB-1673-3946-91A1-139FF76E0A91}"/>
                </a:ext>
              </a:extLst>
            </p:cNvPr>
            <p:cNvPicPr>
              <a:picLocks noChangeAspect="1" noChangeArrowheads="1"/>
            </p:cNvPicPr>
            <p:nvPr/>
          </p:nvPicPr>
          <p:blipFill rotWithShape="1">
            <a:blip r:embed="rId13" cstate="print">
              <a:extLst>
                <a:ext uri="{28A0092B-C50C-407E-A947-70E740481C1C}">
                  <a14:useLocalDpi xmlns:a14="http://schemas.microsoft.com/office/drawing/2010/main" val="0"/>
                </a:ext>
              </a:extLst>
            </a:blip>
            <a:srcRect l="-10921" t="1" r="10921" b="11671"/>
            <a:stretch/>
          </p:blipFill>
          <p:spPr bwMode="auto">
            <a:xfrm>
              <a:off x="-280885" y="-283785"/>
              <a:ext cx="1289886" cy="1152000"/>
            </a:xfrm>
            <a:prstGeom prst="rect">
              <a:avLst/>
            </a:prstGeom>
            <a:noFill/>
            <a:extLst>
              <a:ext uri="{909E8E84-426E-40DD-AFC4-6F175D3DCCD1}">
                <a14:hiddenFill xmlns:a14="http://schemas.microsoft.com/office/drawing/2010/main">
                  <a:solidFill>
                    <a:srgbClr val="FFFFFF"/>
                  </a:solidFill>
                </a14:hiddenFill>
              </a:ext>
            </a:extLst>
          </p:spPr>
        </p:pic>
        <p:pic>
          <p:nvPicPr>
            <p:cNvPr id="9" name="Grafik 11">
              <a:extLst>
                <a:ext uri="{FF2B5EF4-FFF2-40B4-BE49-F238E27FC236}">
                  <a16:creationId xmlns:a16="http://schemas.microsoft.com/office/drawing/2014/main" id="{CF19B437-8CB6-9944-98D0-3EF2E41EA376}"/>
                </a:ext>
              </a:extLst>
            </p:cNvPr>
            <p:cNvPicPr>
              <a:picLocks noChangeAspect="1"/>
            </p:cNvPicPr>
            <p:nvPr/>
          </p:nvPicPr>
          <p:blipFill>
            <a:blip r:embed="rId14"/>
            <a:stretch>
              <a:fillRect/>
            </a:stretch>
          </p:blipFill>
          <p:spPr>
            <a:xfrm>
              <a:off x="992332" y="781303"/>
              <a:ext cx="8808893" cy="86952"/>
            </a:xfrm>
            <a:prstGeom prst="rect">
              <a:avLst/>
            </a:prstGeom>
          </p:spPr>
        </p:pic>
        <p:pic>
          <p:nvPicPr>
            <p:cNvPr id="10" name="Grafik 8" descr="Ein Bild, das Text enthält.&#10;&#10;Beschreibung automatisch generiert.">
              <a:extLst>
                <a:ext uri="{FF2B5EF4-FFF2-40B4-BE49-F238E27FC236}">
                  <a16:creationId xmlns:a16="http://schemas.microsoft.com/office/drawing/2014/main" id="{DC58C025-5A94-034B-9AC9-0EC84E2E2E01}"/>
                </a:ext>
              </a:extLst>
            </p:cNvPr>
            <p:cNvPicPr>
              <a:picLocks noChangeAspect="1"/>
            </p:cNvPicPr>
            <p:nvPr/>
          </p:nvPicPr>
          <p:blipFill>
            <a:blip r:embed="rId15"/>
            <a:stretch>
              <a:fillRect/>
            </a:stretch>
          </p:blipFill>
          <p:spPr>
            <a:xfrm>
              <a:off x="9427153" y="-8337"/>
              <a:ext cx="2763115" cy="876299"/>
            </a:xfrm>
            <a:prstGeom prst="rect">
              <a:avLst/>
            </a:prstGeom>
          </p:spPr>
        </p:pic>
      </p:grpSp>
    </p:spTree>
    <p:extLst>
      <p:ext uri="{BB962C8B-B14F-4D97-AF65-F5344CB8AC3E}">
        <p14:creationId xmlns:p14="http://schemas.microsoft.com/office/powerpoint/2010/main" val="2038007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fontAlgn="ctr" latinLnBrk="0" hangingPunct="1">
        <a:lnSpc>
          <a:spcPct val="90000"/>
        </a:lnSpc>
        <a:spcBef>
          <a:spcPct val="0"/>
        </a:spcBef>
        <a:buNone/>
        <a:defRPr sz="4400" kern="1200">
          <a:solidFill>
            <a:schemeClr val="tx1"/>
          </a:solidFill>
          <a:latin typeface="Avenir Next" panose="020B0503020202020204" pitchFamily="34" charset="0"/>
          <a:ea typeface="+mj-ea"/>
          <a:cs typeface="+mj-cs"/>
        </a:defRPr>
      </a:lvl1pPr>
    </p:titleStyle>
    <p:bodyStyle>
      <a:lvl1pPr marL="228600" indent="-228600" algn="l" defTabSz="914400" rtl="0" eaLnBrk="1" latinLnBrk="0" hangingPunct="1">
        <a:lnSpc>
          <a:spcPct val="90000"/>
        </a:lnSpc>
        <a:spcBef>
          <a:spcPts val="1000"/>
        </a:spcBef>
        <a:buFont typeface="Wingdings" pitchFamily="2" charset="2"/>
        <a:buChar char="§"/>
        <a:defRPr sz="2800" kern="1200">
          <a:solidFill>
            <a:schemeClr val="tx1"/>
          </a:solidFill>
          <a:latin typeface="Avenir Next" panose="020B0503020202020204" pitchFamily="34" charset="0"/>
          <a:ea typeface="+mn-ea"/>
          <a:cs typeface="+mn-cs"/>
        </a:defRPr>
      </a:lvl1pPr>
      <a:lvl2pPr marL="685800" indent="-228600" algn="l" defTabSz="914400" rtl="0" eaLnBrk="1" latinLnBrk="0" hangingPunct="1">
        <a:lnSpc>
          <a:spcPct val="90000"/>
        </a:lnSpc>
        <a:spcBef>
          <a:spcPts val="500"/>
        </a:spcBef>
        <a:buFont typeface="Wingdings" pitchFamily="2" charset="2"/>
        <a:buChar char="§"/>
        <a:defRPr sz="2400" kern="1200">
          <a:solidFill>
            <a:schemeClr val="tx1"/>
          </a:solidFill>
          <a:latin typeface="Avenir Next" panose="020B0503020202020204" pitchFamily="34" charset="0"/>
          <a:ea typeface="+mn-ea"/>
          <a:cs typeface="+mn-cs"/>
        </a:defRPr>
      </a:lvl2pPr>
      <a:lvl3pPr marL="1143000" indent="-228600" algn="l" defTabSz="914400" rtl="0" eaLnBrk="1" latinLnBrk="0" hangingPunct="1">
        <a:lnSpc>
          <a:spcPct val="90000"/>
        </a:lnSpc>
        <a:spcBef>
          <a:spcPts val="500"/>
        </a:spcBef>
        <a:buFont typeface="Wingdings" pitchFamily="2" charset="2"/>
        <a:buChar char="§"/>
        <a:defRPr sz="2000" kern="1200">
          <a:solidFill>
            <a:schemeClr val="tx1"/>
          </a:solidFill>
          <a:latin typeface="Avenir Next" panose="020B0503020202020204" pitchFamily="34" charset="0"/>
          <a:ea typeface="+mn-ea"/>
          <a:cs typeface="+mn-cs"/>
        </a:defRPr>
      </a:lvl3pPr>
      <a:lvl4pPr marL="1600200" indent="-228600" algn="l" defTabSz="914400" rtl="0" eaLnBrk="1" latinLnBrk="0" hangingPunct="1">
        <a:lnSpc>
          <a:spcPct val="90000"/>
        </a:lnSpc>
        <a:spcBef>
          <a:spcPts val="500"/>
        </a:spcBef>
        <a:buFont typeface="Wingdings" pitchFamily="2" charset="2"/>
        <a:buChar char="§"/>
        <a:defRPr sz="1800" kern="1200">
          <a:solidFill>
            <a:schemeClr val="tx1"/>
          </a:solidFill>
          <a:latin typeface="Avenir Next" panose="020B0503020202020204" pitchFamily="34" charset="0"/>
          <a:ea typeface="+mn-ea"/>
          <a:cs typeface="+mn-cs"/>
        </a:defRPr>
      </a:lvl4pPr>
      <a:lvl5pPr marL="2057400" indent="-228600" algn="l" defTabSz="914400" rtl="0" eaLnBrk="1" latinLnBrk="0" hangingPunct="1">
        <a:lnSpc>
          <a:spcPct val="90000"/>
        </a:lnSpc>
        <a:spcBef>
          <a:spcPts val="500"/>
        </a:spcBef>
        <a:buFont typeface="Wingdings" pitchFamily="2" charset="2"/>
        <a:buChar char="§"/>
        <a:defRPr sz="1800" kern="1200">
          <a:solidFill>
            <a:schemeClr val="tx1"/>
          </a:solidFill>
          <a:latin typeface="Avenir Next" panose="020B0503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CH"/>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60E5B-1226-6849-912F-5A939FAD3DB0}"/>
              </a:ext>
            </a:extLst>
          </p:cNvPr>
          <p:cNvSpPr>
            <a:spLocks noGrp="1"/>
          </p:cNvSpPr>
          <p:nvPr>
            <p:ph type="ctrTitle"/>
          </p:nvPr>
        </p:nvSpPr>
        <p:spPr/>
        <p:txBody>
          <a:bodyPr>
            <a:normAutofit/>
          </a:bodyPr>
          <a:lstStyle/>
          <a:p>
            <a:pPr algn="l"/>
            <a:r>
              <a:rPr lang="en-US" dirty="0"/>
              <a:t>The Project Office &amp; </a:t>
            </a:r>
            <a:br>
              <a:rPr lang="en-US" dirty="0"/>
            </a:br>
            <a:r>
              <a:rPr lang="en-US" dirty="0"/>
              <a:t>the Engineering </a:t>
            </a:r>
            <a:r>
              <a:rPr lang="en-US" dirty="0" smtClean="0"/>
              <a:t>Department</a:t>
            </a:r>
            <a:endParaRPr lang="en-US" dirty="0"/>
          </a:p>
        </p:txBody>
      </p:sp>
      <p:sp>
        <p:nvSpPr>
          <p:cNvPr id="3" name="Subtitle 2">
            <a:extLst>
              <a:ext uri="{FF2B5EF4-FFF2-40B4-BE49-F238E27FC236}">
                <a16:creationId xmlns:a16="http://schemas.microsoft.com/office/drawing/2014/main" id="{8AFC8E4B-CD24-5744-9B08-6CBFE75C99B5}"/>
              </a:ext>
            </a:extLst>
          </p:cNvPr>
          <p:cNvSpPr>
            <a:spLocks noGrp="1"/>
          </p:cNvSpPr>
          <p:nvPr>
            <p:ph type="subTitle" idx="1"/>
          </p:nvPr>
        </p:nvSpPr>
        <p:spPr>
          <a:xfrm>
            <a:off x="1524000" y="3819752"/>
            <a:ext cx="9144000" cy="1405391"/>
          </a:xfrm>
        </p:spPr>
        <p:txBody>
          <a:bodyPr>
            <a:normAutofit/>
          </a:bodyPr>
          <a:lstStyle/>
          <a:p>
            <a:pPr algn="l"/>
            <a:r>
              <a:rPr lang="en-US" dirty="0"/>
              <a:t>Raffaele </a:t>
            </a:r>
            <a:r>
              <a:rPr lang="en-US" dirty="0" err="1"/>
              <a:t>Flaminio</a:t>
            </a:r>
            <a:r>
              <a:rPr lang="en-US" dirty="0"/>
              <a:t>, Andreas </a:t>
            </a:r>
            <a:r>
              <a:rPr lang="en-US" dirty="0" err="1"/>
              <a:t>Freise</a:t>
            </a:r>
            <a:r>
              <a:rPr lang="en-US" dirty="0"/>
              <a:t>, Roberto Saban</a:t>
            </a:r>
          </a:p>
          <a:p>
            <a:pPr algn="l"/>
            <a:endParaRPr lang="en-US" dirty="0"/>
          </a:p>
          <a:p>
            <a:pPr algn="l"/>
            <a:r>
              <a:rPr lang="en-US" sz="1400" dirty="0" smtClean="0">
                <a:solidFill>
                  <a:schemeClr val="bg1">
                    <a:lumMod val="65000"/>
                  </a:schemeClr>
                </a:solidFill>
              </a:rPr>
              <a:t>December </a:t>
            </a:r>
            <a:r>
              <a:rPr lang="en-US" sz="1400" dirty="0" smtClean="0">
                <a:solidFill>
                  <a:schemeClr val="bg1">
                    <a:lumMod val="65000"/>
                  </a:schemeClr>
                </a:solidFill>
              </a:rPr>
              <a:t>10, </a:t>
            </a:r>
            <a:r>
              <a:rPr lang="en-US" sz="1400" dirty="0">
                <a:solidFill>
                  <a:schemeClr val="bg1">
                    <a:lumMod val="65000"/>
                  </a:schemeClr>
                </a:solidFill>
              </a:rPr>
              <a:t>2021</a:t>
            </a:r>
          </a:p>
        </p:txBody>
      </p:sp>
    </p:spTree>
    <p:extLst>
      <p:ext uri="{BB962C8B-B14F-4D97-AF65-F5344CB8AC3E}">
        <p14:creationId xmlns:p14="http://schemas.microsoft.com/office/powerpoint/2010/main" val="35640298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Espace réservé du contenu 2"/>
          <p:cNvGraphicFramePr>
            <a:graphicFrameLocks noGrp="1"/>
          </p:cNvGraphicFramePr>
          <p:nvPr>
            <p:ph idx="1"/>
            <p:extLst>
              <p:ext uri="{D42A27DB-BD31-4B8C-83A1-F6EECF244321}">
                <p14:modId xmlns:p14="http://schemas.microsoft.com/office/powerpoint/2010/main" val="83583852"/>
              </p:ext>
            </p:extLst>
          </p:nvPr>
        </p:nvGraphicFramePr>
        <p:xfrm>
          <a:off x="0" y="943897"/>
          <a:ext cx="12192000" cy="5341426"/>
        </p:xfrm>
        <a:graphic>
          <a:graphicData uri="http://schemas.openxmlformats.org/drawingml/2006/table">
            <a:tbl>
              <a:tblPr firstRow="1" firstCol="1" bandRow="1">
                <a:tableStyleId>{5C22544A-7EE6-4342-B048-85BDC9FD1C3A}</a:tableStyleId>
              </a:tblPr>
              <a:tblGrid>
                <a:gridCol w="952627">
                  <a:extLst>
                    <a:ext uri="{9D8B030D-6E8A-4147-A177-3AD203B41FA5}">
                      <a16:colId xmlns:a16="http://schemas.microsoft.com/office/drawing/2014/main" val="3478771161"/>
                    </a:ext>
                  </a:extLst>
                </a:gridCol>
                <a:gridCol w="3075740">
                  <a:extLst>
                    <a:ext uri="{9D8B030D-6E8A-4147-A177-3AD203B41FA5}">
                      <a16:colId xmlns:a16="http://schemas.microsoft.com/office/drawing/2014/main" val="3797677842"/>
                    </a:ext>
                  </a:extLst>
                </a:gridCol>
                <a:gridCol w="6131183">
                  <a:extLst>
                    <a:ext uri="{9D8B030D-6E8A-4147-A177-3AD203B41FA5}">
                      <a16:colId xmlns:a16="http://schemas.microsoft.com/office/drawing/2014/main" val="3487643803"/>
                    </a:ext>
                  </a:extLst>
                </a:gridCol>
                <a:gridCol w="2032450">
                  <a:extLst>
                    <a:ext uri="{9D8B030D-6E8A-4147-A177-3AD203B41FA5}">
                      <a16:colId xmlns:a16="http://schemas.microsoft.com/office/drawing/2014/main" val="2948245972"/>
                    </a:ext>
                  </a:extLst>
                </a:gridCol>
              </a:tblGrid>
              <a:tr h="266689">
                <a:tc>
                  <a:txBody>
                    <a:bodyPr/>
                    <a:lstStyle/>
                    <a:p>
                      <a:pPr algn="just">
                        <a:spcBef>
                          <a:spcPts val="600"/>
                        </a:spcBef>
                        <a:spcAft>
                          <a:spcPts val="0"/>
                        </a:spcAft>
                      </a:pPr>
                      <a:r>
                        <a:rPr lang="en-GB" sz="1800">
                          <a:effectLst/>
                        </a:rPr>
                        <a:t> </a:t>
                      </a:r>
                      <a:endParaRPr lang="fr-FR" sz="1800">
                        <a:effectLst/>
                        <a:latin typeface="Avenir Next" panose="020B0503020202020204"/>
                        <a:ea typeface="Calibri" panose="020F0502020204030204" pitchFamily="34" charset="0"/>
                        <a:cs typeface="Times New Roman (Body CS)"/>
                      </a:endParaRPr>
                    </a:p>
                  </a:txBody>
                  <a:tcPr marL="68580" marR="68580" marT="0" marB="0"/>
                </a:tc>
                <a:tc>
                  <a:txBody>
                    <a:bodyPr/>
                    <a:lstStyle/>
                    <a:p>
                      <a:pPr algn="just">
                        <a:spcBef>
                          <a:spcPts val="600"/>
                        </a:spcBef>
                        <a:spcAft>
                          <a:spcPts val="0"/>
                        </a:spcAft>
                      </a:pPr>
                      <a:r>
                        <a:rPr lang="en-GB" sz="1800">
                          <a:effectLst/>
                        </a:rPr>
                        <a:t>Function</a:t>
                      </a:r>
                      <a:endParaRPr lang="fr-FR" sz="1800">
                        <a:effectLst/>
                        <a:latin typeface="Avenir Next" panose="020B0503020202020204"/>
                        <a:ea typeface="Calibri" panose="020F0502020204030204" pitchFamily="34" charset="0"/>
                        <a:cs typeface="Times New Roman (Body CS)"/>
                      </a:endParaRPr>
                    </a:p>
                  </a:txBody>
                  <a:tcPr marL="68580" marR="68580" marT="0" marB="0"/>
                </a:tc>
                <a:tc>
                  <a:txBody>
                    <a:bodyPr/>
                    <a:lstStyle/>
                    <a:p>
                      <a:pPr algn="just">
                        <a:spcBef>
                          <a:spcPts val="600"/>
                        </a:spcBef>
                        <a:spcAft>
                          <a:spcPts val="0"/>
                        </a:spcAft>
                      </a:pPr>
                      <a:r>
                        <a:rPr lang="en-GB" sz="1800">
                          <a:effectLst/>
                        </a:rPr>
                        <a:t>Short Job Description</a:t>
                      </a:r>
                      <a:endParaRPr lang="fr-FR" sz="1800">
                        <a:effectLst/>
                        <a:latin typeface="Avenir Next" panose="020B0503020202020204"/>
                        <a:ea typeface="Calibri" panose="020F0502020204030204" pitchFamily="34" charset="0"/>
                        <a:cs typeface="Times New Roman (Body CS)"/>
                      </a:endParaRPr>
                    </a:p>
                  </a:txBody>
                  <a:tcPr marL="68580" marR="68580" marT="0" marB="0"/>
                </a:tc>
                <a:tc>
                  <a:txBody>
                    <a:bodyPr/>
                    <a:lstStyle/>
                    <a:p>
                      <a:pPr algn="just">
                        <a:spcBef>
                          <a:spcPts val="600"/>
                        </a:spcBef>
                        <a:spcAft>
                          <a:spcPts val="0"/>
                        </a:spcAft>
                      </a:pPr>
                      <a:r>
                        <a:rPr lang="en-GB" sz="1800">
                          <a:effectLst/>
                        </a:rPr>
                        <a:t> </a:t>
                      </a:r>
                      <a:endParaRPr lang="fr-FR" sz="1800">
                        <a:effectLst/>
                        <a:latin typeface="Avenir Next" panose="020B0503020202020204"/>
                        <a:ea typeface="Calibri" panose="020F0502020204030204" pitchFamily="34" charset="0"/>
                        <a:cs typeface="Times New Roman (Body CS)"/>
                      </a:endParaRPr>
                    </a:p>
                  </a:txBody>
                  <a:tcPr marL="68580" marR="68580" marT="0" marB="0"/>
                </a:tc>
                <a:extLst>
                  <a:ext uri="{0D108BD9-81ED-4DB2-BD59-A6C34878D82A}">
                    <a16:rowId xmlns:a16="http://schemas.microsoft.com/office/drawing/2014/main" val="4173896406"/>
                  </a:ext>
                </a:extLst>
              </a:tr>
              <a:tr h="533380">
                <a:tc>
                  <a:txBody>
                    <a:bodyPr/>
                    <a:lstStyle/>
                    <a:p>
                      <a:pPr algn="just">
                        <a:spcBef>
                          <a:spcPts val="600"/>
                        </a:spcBef>
                        <a:spcAft>
                          <a:spcPts val="0"/>
                        </a:spcAft>
                      </a:pPr>
                      <a:r>
                        <a:rPr lang="en-GB" sz="1800">
                          <a:effectLst/>
                        </a:rPr>
                        <a:t>PO1</a:t>
                      </a:r>
                      <a:endParaRPr lang="fr-FR" sz="1800">
                        <a:effectLst/>
                        <a:latin typeface="Avenir Next" panose="020B0503020202020204"/>
                        <a:ea typeface="Calibri" panose="020F0502020204030204" pitchFamily="34" charset="0"/>
                        <a:cs typeface="Times New Roman (Body CS)"/>
                      </a:endParaRPr>
                    </a:p>
                  </a:txBody>
                  <a:tcPr marL="68580" marR="68580" marT="0" marB="0"/>
                </a:tc>
                <a:tc>
                  <a:txBody>
                    <a:bodyPr/>
                    <a:lstStyle/>
                    <a:p>
                      <a:pPr algn="just">
                        <a:spcBef>
                          <a:spcPts val="600"/>
                        </a:spcBef>
                        <a:spcAft>
                          <a:spcPts val="0"/>
                        </a:spcAft>
                      </a:pPr>
                      <a:r>
                        <a:rPr lang="en-GB" sz="1800">
                          <a:effectLst/>
                        </a:rPr>
                        <a:t>Head of the Project Office</a:t>
                      </a:r>
                      <a:endParaRPr lang="fr-FR" sz="1800">
                        <a:effectLst/>
                        <a:latin typeface="Avenir Next" panose="020B0503020202020204"/>
                        <a:ea typeface="Calibri" panose="020F0502020204030204" pitchFamily="34" charset="0"/>
                        <a:cs typeface="Times New Roman (Body CS)"/>
                      </a:endParaRPr>
                    </a:p>
                  </a:txBody>
                  <a:tcPr marL="68580" marR="68580" marT="0" marB="0"/>
                </a:tc>
                <a:tc>
                  <a:txBody>
                    <a:bodyPr/>
                    <a:lstStyle/>
                    <a:p>
                      <a:pPr algn="just">
                        <a:spcBef>
                          <a:spcPts val="600"/>
                        </a:spcBef>
                        <a:spcAft>
                          <a:spcPts val="0"/>
                        </a:spcAft>
                      </a:pPr>
                      <a:r>
                        <a:rPr lang="en-GB" sz="1800">
                          <a:effectLst/>
                        </a:rPr>
                        <a:t> </a:t>
                      </a:r>
                      <a:endParaRPr lang="fr-FR" sz="1800">
                        <a:effectLst/>
                        <a:latin typeface="Avenir Next" panose="020B0503020202020204"/>
                        <a:ea typeface="Calibri" panose="020F0502020204030204" pitchFamily="34" charset="0"/>
                        <a:cs typeface="Times New Roman (Body CS)"/>
                      </a:endParaRPr>
                    </a:p>
                  </a:txBody>
                  <a:tcPr marL="68580" marR="68580" marT="0" marB="0"/>
                </a:tc>
                <a:tc>
                  <a:txBody>
                    <a:bodyPr/>
                    <a:lstStyle/>
                    <a:p>
                      <a:pPr algn="just">
                        <a:spcBef>
                          <a:spcPts val="600"/>
                        </a:spcBef>
                        <a:spcAft>
                          <a:spcPts val="0"/>
                        </a:spcAft>
                      </a:pPr>
                      <a:r>
                        <a:rPr lang="en-GB" sz="1800">
                          <a:effectLst/>
                        </a:rPr>
                        <a:t>Internal</a:t>
                      </a:r>
                      <a:endParaRPr lang="fr-FR" sz="1800">
                        <a:effectLst/>
                        <a:latin typeface="Avenir Next" panose="020B0503020202020204"/>
                        <a:ea typeface="Calibri" panose="020F0502020204030204" pitchFamily="34" charset="0"/>
                        <a:cs typeface="Times New Roman (Body CS)"/>
                      </a:endParaRPr>
                    </a:p>
                  </a:txBody>
                  <a:tcPr marL="68580" marR="68580" marT="0" marB="0"/>
                </a:tc>
                <a:extLst>
                  <a:ext uri="{0D108BD9-81ED-4DB2-BD59-A6C34878D82A}">
                    <a16:rowId xmlns:a16="http://schemas.microsoft.com/office/drawing/2014/main" val="2327965021"/>
                  </a:ext>
                </a:extLst>
              </a:tr>
              <a:tr h="2666898">
                <a:tc>
                  <a:txBody>
                    <a:bodyPr/>
                    <a:lstStyle/>
                    <a:p>
                      <a:pPr algn="just">
                        <a:spcBef>
                          <a:spcPts val="600"/>
                        </a:spcBef>
                        <a:spcAft>
                          <a:spcPts val="0"/>
                        </a:spcAft>
                      </a:pPr>
                      <a:r>
                        <a:rPr lang="en-GB" sz="1800">
                          <a:effectLst/>
                        </a:rPr>
                        <a:t>PO2</a:t>
                      </a:r>
                      <a:endParaRPr lang="fr-FR" sz="1800">
                        <a:effectLst/>
                        <a:latin typeface="Avenir Next" panose="020B0503020202020204"/>
                        <a:ea typeface="Calibri" panose="020F0502020204030204" pitchFamily="34" charset="0"/>
                        <a:cs typeface="Times New Roman (Body CS)"/>
                      </a:endParaRPr>
                    </a:p>
                  </a:txBody>
                  <a:tcPr marL="68580" marR="68580" marT="0" marB="0"/>
                </a:tc>
                <a:tc>
                  <a:txBody>
                    <a:bodyPr/>
                    <a:lstStyle/>
                    <a:p>
                      <a:pPr algn="just">
                        <a:spcBef>
                          <a:spcPts val="600"/>
                        </a:spcBef>
                        <a:spcAft>
                          <a:spcPts val="0"/>
                        </a:spcAft>
                      </a:pPr>
                      <a:r>
                        <a:rPr lang="en-GB" sz="1800">
                          <a:effectLst/>
                        </a:rPr>
                        <a:t>Systems Engineer</a:t>
                      </a:r>
                      <a:endParaRPr lang="fr-FR" sz="1800">
                        <a:effectLst/>
                        <a:latin typeface="Avenir Next" panose="020B0503020202020204"/>
                        <a:ea typeface="Calibri" panose="020F0502020204030204" pitchFamily="34" charset="0"/>
                        <a:cs typeface="Times New Roman (Body CS)"/>
                      </a:endParaRPr>
                    </a:p>
                  </a:txBody>
                  <a:tcPr marL="68580" marR="68580" marT="0" marB="0"/>
                </a:tc>
                <a:tc>
                  <a:txBody>
                    <a:bodyPr/>
                    <a:lstStyle/>
                    <a:p>
                      <a:pPr algn="just">
                        <a:spcBef>
                          <a:spcPts val="600"/>
                        </a:spcBef>
                        <a:spcAft>
                          <a:spcPts val="0"/>
                        </a:spcAft>
                      </a:pPr>
                      <a:r>
                        <a:rPr lang="en-GB" sz="1800">
                          <a:effectLst/>
                        </a:rPr>
                        <a:t>An interdisciplinary engineer that focuses on how to design, integrate, interface and manage a complex system like the Einstein Telescope over its life cycles. She/he will take a leading role in a methodical, multi-disciplinary approach for the design, the interfaces, the constraints, the costing, the realization, the technical management, the commissioning, the operation, and final dismantling of the facility.</a:t>
                      </a:r>
                      <a:endParaRPr lang="fr-FR" sz="1800">
                        <a:effectLst/>
                        <a:latin typeface="Avenir Next" panose="020B0503020202020204"/>
                        <a:ea typeface="Calibri" panose="020F0502020204030204" pitchFamily="34" charset="0"/>
                        <a:cs typeface="Times New Roman (Body CS)"/>
                      </a:endParaRPr>
                    </a:p>
                  </a:txBody>
                  <a:tcPr marL="68580" marR="68580" marT="0" marB="0"/>
                </a:tc>
                <a:tc>
                  <a:txBody>
                    <a:bodyPr/>
                    <a:lstStyle/>
                    <a:p>
                      <a:pPr algn="just">
                        <a:spcBef>
                          <a:spcPts val="600"/>
                        </a:spcBef>
                        <a:spcAft>
                          <a:spcPts val="0"/>
                        </a:spcAft>
                      </a:pPr>
                      <a:r>
                        <a:rPr lang="en-GB" sz="1800">
                          <a:effectLst/>
                        </a:rPr>
                        <a:t>INFRA-Dev Recruit</a:t>
                      </a:r>
                      <a:endParaRPr lang="fr-FR" sz="1800">
                        <a:effectLst/>
                        <a:latin typeface="Avenir Next" panose="020B0503020202020204"/>
                        <a:ea typeface="Calibri" panose="020F0502020204030204" pitchFamily="34" charset="0"/>
                        <a:cs typeface="Times New Roman (Body CS)"/>
                      </a:endParaRPr>
                    </a:p>
                  </a:txBody>
                  <a:tcPr marL="68580" marR="68580" marT="0" marB="0"/>
                </a:tc>
                <a:extLst>
                  <a:ext uri="{0D108BD9-81ED-4DB2-BD59-A6C34878D82A}">
                    <a16:rowId xmlns:a16="http://schemas.microsoft.com/office/drawing/2014/main" val="815372315"/>
                  </a:ext>
                </a:extLst>
              </a:tr>
              <a:tr h="1866828">
                <a:tc>
                  <a:txBody>
                    <a:bodyPr/>
                    <a:lstStyle/>
                    <a:p>
                      <a:pPr algn="just">
                        <a:spcBef>
                          <a:spcPts val="600"/>
                        </a:spcBef>
                        <a:spcAft>
                          <a:spcPts val="0"/>
                        </a:spcAft>
                      </a:pPr>
                      <a:r>
                        <a:rPr lang="en-GB" sz="1800">
                          <a:effectLst/>
                        </a:rPr>
                        <a:t>PO3</a:t>
                      </a:r>
                      <a:endParaRPr lang="fr-FR" sz="1800">
                        <a:effectLst/>
                        <a:latin typeface="Avenir Next" panose="020B0503020202020204"/>
                        <a:ea typeface="Calibri" panose="020F0502020204030204" pitchFamily="34" charset="0"/>
                        <a:cs typeface="Times New Roman (Body CS)"/>
                      </a:endParaRPr>
                    </a:p>
                  </a:txBody>
                  <a:tcPr marL="68580" marR="68580" marT="0" marB="0"/>
                </a:tc>
                <a:tc>
                  <a:txBody>
                    <a:bodyPr/>
                    <a:lstStyle/>
                    <a:p>
                      <a:pPr algn="just">
                        <a:spcBef>
                          <a:spcPts val="600"/>
                        </a:spcBef>
                        <a:spcAft>
                          <a:spcPts val="0"/>
                        </a:spcAft>
                      </a:pPr>
                      <a:r>
                        <a:rPr lang="en-GB" sz="1800">
                          <a:effectLst/>
                        </a:rPr>
                        <a:t>Technical Coordinator</a:t>
                      </a:r>
                      <a:endParaRPr lang="fr-FR" sz="1800">
                        <a:effectLst/>
                        <a:latin typeface="Avenir Next" panose="020B0503020202020204"/>
                        <a:ea typeface="Calibri" panose="020F0502020204030204" pitchFamily="34" charset="0"/>
                        <a:cs typeface="Times New Roman (Body CS)"/>
                      </a:endParaRPr>
                    </a:p>
                  </a:txBody>
                  <a:tcPr marL="68580" marR="68580" marT="0" marB="0"/>
                </a:tc>
                <a:tc>
                  <a:txBody>
                    <a:bodyPr/>
                    <a:lstStyle/>
                    <a:p>
                      <a:pPr algn="just">
                        <a:spcBef>
                          <a:spcPts val="600"/>
                        </a:spcBef>
                        <a:spcAft>
                          <a:spcPts val="0"/>
                        </a:spcAft>
                      </a:pPr>
                      <a:r>
                        <a:rPr lang="en-GB" sz="1800">
                          <a:effectLst/>
                        </a:rPr>
                        <a:t>An interdisciplinary engineer with the primary mission of technical management during the works that focuses on the definition, the configuration, the schedule, the budget, the safety, the logistics, the installation, and the interferences on the worksites.  </a:t>
                      </a:r>
                      <a:endParaRPr lang="fr-FR" sz="1800">
                        <a:effectLst/>
                        <a:latin typeface="Avenir Next" panose="020B0503020202020204"/>
                        <a:ea typeface="Calibri" panose="020F0502020204030204" pitchFamily="34" charset="0"/>
                        <a:cs typeface="Times New Roman (Body CS)"/>
                      </a:endParaRPr>
                    </a:p>
                  </a:txBody>
                  <a:tcPr marL="68580" marR="68580" marT="0" marB="0"/>
                </a:tc>
                <a:tc>
                  <a:txBody>
                    <a:bodyPr/>
                    <a:lstStyle/>
                    <a:p>
                      <a:pPr algn="just">
                        <a:spcBef>
                          <a:spcPts val="600"/>
                        </a:spcBef>
                        <a:spcAft>
                          <a:spcPts val="0"/>
                        </a:spcAft>
                      </a:pPr>
                      <a:r>
                        <a:rPr lang="en-GB" sz="1800" dirty="0">
                          <a:effectLst/>
                        </a:rPr>
                        <a:t>INFRA-Dev Recruit</a:t>
                      </a:r>
                      <a:endParaRPr lang="fr-FR" sz="1800" dirty="0">
                        <a:effectLst/>
                        <a:latin typeface="Avenir Next" panose="020B0503020202020204"/>
                        <a:ea typeface="Calibri" panose="020F0502020204030204" pitchFamily="34" charset="0"/>
                        <a:cs typeface="Times New Roman (Body CS)"/>
                      </a:endParaRPr>
                    </a:p>
                  </a:txBody>
                  <a:tcPr marL="68580" marR="68580" marT="0" marB="0"/>
                </a:tc>
                <a:extLst>
                  <a:ext uri="{0D108BD9-81ED-4DB2-BD59-A6C34878D82A}">
                    <a16:rowId xmlns:a16="http://schemas.microsoft.com/office/drawing/2014/main" val="3811442424"/>
                  </a:ext>
                </a:extLst>
              </a:tr>
            </a:tbl>
          </a:graphicData>
        </a:graphic>
      </p:graphicFrame>
      <p:sp>
        <p:nvSpPr>
          <p:cNvPr id="2" name="Title 1">
            <a:extLst>
              <a:ext uri="{FF2B5EF4-FFF2-40B4-BE49-F238E27FC236}">
                <a16:creationId xmlns:a16="http://schemas.microsoft.com/office/drawing/2014/main" id="{4CD00134-0130-AD44-993A-A640136D0D33}"/>
              </a:ext>
            </a:extLst>
          </p:cNvPr>
          <p:cNvSpPr>
            <a:spLocks noGrp="1"/>
          </p:cNvSpPr>
          <p:nvPr>
            <p:ph type="title"/>
          </p:nvPr>
        </p:nvSpPr>
        <p:spPr/>
        <p:txBody>
          <a:bodyPr>
            <a:noAutofit/>
          </a:bodyPr>
          <a:lstStyle/>
          <a:p>
            <a:pPr algn="just">
              <a:lnSpc>
                <a:spcPct val="100000"/>
              </a:lnSpc>
              <a:spcBef>
                <a:spcPts val="2400"/>
              </a:spcBef>
            </a:pPr>
            <a:r>
              <a:rPr lang="en-US" sz="3600" dirty="0" smtClean="0"/>
              <a:t>Resources: Project Office</a:t>
            </a:r>
            <a:endParaRPr lang="en-US" sz="3600" dirty="0"/>
          </a:p>
        </p:txBody>
      </p:sp>
      <p:sp>
        <p:nvSpPr>
          <p:cNvPr id="4" name="Date Placeholder 3">
            <a:extLst>
              <a:ext uri="{FF2B5EF4-FFF2-40B4-BE49-F238E27FC236}">
                <a16:creationId xmlns:a16="http://schemas.microsoft.com/office/drawing/2014/main" id="{26CAEF83-2218-DD4E-883E-BA8F6B4E7301}"/>
              </a:ext>
            </a:extLst>
          </p:cNvPr>
          <p:cNvSpPr>
            <a:spLocks noGrp="1"/>
          </p:cNvSpPr>
          <p:nvPr>
            <p:ph type="dt" sz="half" idx="10"/>
          </p:nvPr>
        </p:nvSpPr>
        <p:spPr/>
        <p:txBody>
          <a:bodyPr/>
          <a:lstStyle/>
          <a:p>
            <a:r>
              <a:rPr lang="de-CH"/>
              <a:t>November 24, 2021</a:t>
            </a:r>
            <a:endParaRPr lang="en-US" dirty="0"/>
          </a:p>
        </p:txBody>
      </p:sp>
      <p:sp>
        <p:nvSpPr>
          <p:cNvPr id="5" name="Footer Placeholder 4">
            <a:extLst>
              <a:ext uri="{FF2B5EF4-FFF2-40B4-BE49-F238E27FC236}">
                <a16:creationId xmlns:a16="http://schemas.microsoft.com/office/drawing/2014/main" id="{1C72FE52-115A-0F43-94A0-D6C5C2B59399}"/>
              </a:ext>
            </a:extLst>
          </p:cNvPr>
          <p:cNvSpPr>
            <a:spLocks noGrp="1"/>
          </p:cNvSpPr>
          <p:nvPr>
            <p:ph type="ftr" sz="quarter" idx="11"/>
          </p:nvPr>
        </p:nvSpPr>
        <p:spPr/>
        <p:txBody>
          <a:bodyPr/>
          <a:lstStyle/>
          <a:p>
            <a:r>
              <a:rPr lang="en-US"/>
              <a:t>WP5 – WP6 Meeting			Raffaele Flaminio, Andreas Freise, Roberto Saban</a:t>
            </a:r>
            <a:endParaRPr lang="en-US" dirty="0"/>
          </a:p>
        </p:txBody>
      </p:sp>
      <p:sp>
        <p:nvSpPr>
          <p:cNvPr id="6" name="Slide Number Placeholder 5">
            <a:extLst>
              <a:ext uri="{FF2B5EF4-FFF2-40B4-BE49-F238E27FC236}">
                <a16:creationId xmlns:a16="http://schemas.microsoft.com/office/drawing/2014/main" id="{0882D7F5-0541-494D-8AE2-1C21F98DFBB9}"/>
              </a:ext>
            </a:extLst>
          </p:cNvPr>
          <p:cNvSpPr>
            <a:spLocks noGrp="1"/>
          </p:cNvSpPr>
          <p:nvPr>
            <p:ph type="sldNum" sz="quarter" idx="12"/>
          </p:nvPr>
        </p:nvSpPr>
        <p:spPr/>
        <p:txBody>
          <a:bodyPr/>
          <a:lstStyle/>
          <a:p>
            <a:fld id="{C988199F-9CD9-9F47-9994-DE9A452E578E}" type="slidenum">
              <a:rPr lang="en-US" smtClean="0"/>
              <a:t>10</a:t>
            </a:fld>
            <a:endParaRPr lang="en-US"/>
          </a:p>
        </p:txBody>
      </p:sp>
    </p:spTree>
    <p:extLst>
      <p:ext uri="{BB962C8B-B14F-4D97-AF65-F5344CB8AC3E}">
        <p14:creationId xmlns:p14="http://schemas.microsoft.com/office/powerpoint/2010/main" val="36777460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D00134-0130-AD44-993A-A640136D0D33}"/>
              </a:ext>
            </a:extLst>
          </p:cNvPr>
          <p:cNvSpPr>
            <a:spLocks noGrp="1"/>
          </p:cNvSpPr>
          <p:nvPr>
            <p:ph type="title"/>
          </p:nvPr>
        </p:nvSpPr>
        <p:spPr/>
        <p:txBody>
          <a:bodyPr>
            <a:noAutofit/>
          </a:bodyPr>
          <a:lstStyle/>
          <a:p>
            <a:pPr algn="just">
              <a:lnSpc>
                <a:spcPct val="100000"/>
              </a:lnSpc>
              <a:spcBef>
                <a:spcPts val="2400"/>
              </a:spcBef>
            </a:pPr>
            <a:r>
              <a:rPr lang="en-US" sz="3600" dirty="0" smtClean="0"/>
              <a:t>Resources: Project Office</a:t>
            </a:r>
            <a:endParaRPr lang="en-US" sz="3600" dirty="0"/>
          </a:p>
        </p:txBody>
      </p:sp>
      <p:sp>
        <p:nvSpPr>
          <p:cNvPr id="4" name="Date Placeholder 3">
            <a:extLst>
              <a:ext uri="{FF2B5EF4-FFF2-40B4-BE49-F238E27FC236}">
                <a16:creationId xmlns:a16="http://schemas.microsoft.com/office/drawing/2014/main" id="{26CAEF83-2218-DD4E-883E-BA8F6B4E7301}"/>
              </a:ext>
            </a:extLst>
          </p:cNvPr>
          <p:cNvSpPr>
            <a:spLocks noGrp="1"/>
          </p:cNvSpPr>
          <p:nvPr>
            <p:ph type="dt" sz="half" idx="10"/>
          </p:nvPr>
        </p:nvSpPr>
        <p:spPr/>
        <p:txBody>
          <a:bodyPr/>
          <a:lstStyle/>
          <a:p>
            <a:r>
              <a:rPr lang="de-CH"/>
              <a:t>November 24, 2021</a:t>
            </a:r>
            <a:endParaRPr lang="en-US" dirty="0"/>
          </a:p>
        </p:txBody>
      </p:sp>
      <p:sp>
        <p:nvSpPr>
          <p:cNvPr id="5" name="Footer Placeholder 4">
            <a:extLst>
              <a:ext uri="{FF2B5EF4-FFF2-40B4-BE49-F238E27FC236}">
                <a16:creationId xmlns:a16="http://schemas.microsoft.com/office/drawing/2014/main" id="{1C72FE52-115A-0F43-94A0-D6C5C2B59399}"/>
              </a:ext>
            </a:extLst>
          </p:cNvPr>
          <p:cNvSpPr>
            <a:spLocks noGrp="1"/>
          </p:cNvSpPr>
          <p:nvPr>
            <p:ph type="ftr" sz="quarter" idx="11"/>
          </p:nvPr>
        </p:nvSpPr>
        <p:spPr/>
        <p:txBody>
          <a:bodyPr/>
          <a:lstStyle/>
          <a:p>
            <a:r>
              <a:rPr lang="en-US"/>
              <a:t>WP5 – WP6 Meeting			Raffaele Flaminio, Andreas Freise, Roberto Saban</a:t>
            </a:r>
            <a:endParaRPr lang="en-US" dirty="0"/>
          </a:p>
        </p:txBody>
      </p:sp>
      <p:sp>
        <p:nvSpPr>
          <p:cNvPr id="6" name="Slide Number Placeholder 5">
            <a:extLst>
              <a:ext uri="{FF2B5EF4-FFF2-40B4-BE49-F238E27FC236}">
                <a16:creationId xmlns:a16="http://schemas.microsoft.com/office/drawing/2014/main" id="{0882D7F5-0541-494D-8AE2-1C21F98DFBB9}"/>
              </a:ext>
            </a:extLst>
          </p:cNvPr>
          <p:cNvSpPr>
            <a:spLocks noGrp="1"/>
          </p:cNvSpPr>
          <p:nvPr>
            <p:ph type="sldNum" sz="quarter" idx="12"/>
          </p:nvPr>
        </p:nvSpPr>
        <p:spPr/>
        <p:txBody>
          <a:bodyPr/>
          <a:lstStyle/>
          <a:p>
            <a:fld id="{C988199F-9CD9-9F47-9994-DE9A452E578E}" type="slidenum">
              <a:rPr lang="en-US" smtClean="0"/>
              <a:t>11</a:t>
            </a:fld>
            <a:endParaRPr lang="en-US"/>
          </a:p>
        </p:txBody>
      </p:sp>
      <p:graphicFrame>
        <p:nvGraphicFramePr>
          <p:cNvPr id="9" name="Espace réservé du contenu 8"/>
          <p:cNvGraphicFramePr>
            <a:graphicFrameLocks noGrp="1"/>
          </p:cNvGraphicFramePr>
          <p:nvPr>
            <p:ph idx="1"/>
            <p:extLst>
              <p:ext uri="{D42A27DB-BD31-4B8C-83A1-F6EECF244321}">
                <p14:modId xmlns:p14="http://schemas.microsoft.com/office/powerpoint/2010/main" val="4040100954"/>
              </p:ext>
            </p:extLst>
          </p:nvPr>
        </p:nvGraphicFramePr>
        <p:xfrm>
          <a:off x="0" y="894735"/>
          <a:ext cx="12192000" cy="5498473"/>
        </p:xfrm>
        <a:graphic>
          <a:graphicData uri="http://schemas.openxmlformats.org/drawingml/2006/table">
            <a:tbl>
              <a:tblPr firstRow="1" firstCol="1" bandRow="1">
                <a:tableStyleId>{5C22544A-7EE6-4342-B048-85BDC9FD1C3A}</a:tableStyleId>
              </a:tblPr>
              <a:tblGrid>
                <a:gridCol w="952626">
                  <a:extLst>
                    <a:ext uri="{9D8B030D-6E8A-4147-A177-3AD203B41FA5}">
                      <a16:colId xmlns:a16="http://schemas.microsoft.com/office/drawing/2014/main" val="3962199366"/>
                    </a:ext>
                  </a:extLst>
                </a:gridCol>
                <a:gridCol w="3075739">
                  <a:extLst>
                    <a:ext uri="{9D8B030D-6E8A-4147-A177-3AD203B41FA5}">
                      <a16:colId xmlns:a16="http://schemas.microsoft.com/office/drawing/2014/main" val="2182975995"/>
                    </a:ext>
                  </a:extLst>
                </a:gridCol>
                <a:gridCol w="6131183">
                  <a:extLst>
                    <a:ext uri="{9D8B030D-6E8A-4147-A177-3AD203B41FA5}">
                      <a16:colId xmlns:a16="http://schemas.microsoft.com/office/drawing/2014/main" val="2018056180"/>
                    </a:ext>
                  </a:extLst>
                </a:gridCol>
                <a:gridCol w="2032452">
                  <a:extLst>
                    <a:ext uri="{9D8B030D-6E8A-4147-A177-3AD203B41FA5}">
                      <a16:colId xmlns:a16="http://schemas.microsoft.com/office/drawing/2014/main" val="1786481986"/>
                    </a:ext>
                  </a:extLst>
                </a:gridCol>
              </a:tblGrid>
              <a:tr h="237461">
                <a:tc>
                  <a:txBody>
                    <a:bodyPr/>
                    <a:lstStyle/>
                    <a:p>
                      <a:pPr algn="just">
                        <a:spcBef>
                          <a:spcPts val="600"/>
                        </a:spcBef>
                        <a:spcAft>
                          <a:spcPts val="0"/>
                        </a:spcAft>
                      </a:pPr>
                      <a:r>
                        <a:rPr lang="en-GB" sz="1800">
                          <a:effectLst/>
                        </a:rPr>
                        <a:t> </a:t>
                      </a:r>
                      <a:endParaRPr lang="fr-FR" sz="1800">
                        <a:effectLst/>
                        <a:latin typeface="Avenir Next" panose="020B0503020202020204"/>
                        <a:ea typeface="Calibri" panose="020F0502020204030204" pitchFamily="34" charset="0"/>
                        <a:cs typeface="Times New Roman (Body CS)"/>
                      </a:endParaRPr>
                    </a:p>
                  </a:txBody>
                  <a:tcPr marL="68580" marR="68580" marT="0" marB="0"/>
                </a:tc>
                <a:tc>
                  <a:txBody>
                    <a:bodyPr/>
                    <a:lstStyle/>
                    <a:p>
                      <a:pPr algn="just">
                        <a:spcBef>
                          <a:spcPts val="600"/>
                        </a:spcBef>
                        <a:spcAft>
                          <a:spcPts val="0"/>
                        </a:spcAft>
                      </a:pPr>
                      <a:r>
                        <a:rPr lang="en-GB" sz="1800">
                          <a:effectLst/>
                        </a:rPr>
                        <a:t>Function</a:t>
                      </a:r>
                      <a:endParaRPr lang="fr-FR" sz="1800">
                        <a:effectLst/>
                        <a:latin typeface="Avenir Next" panose="020B0503020202020204"/>
                        <a:ea typeface="Calibri" panose="020F0502020204030204" pitchFamily="34" charset="0"/>
                        <a:cs typeface="Times New Roman (Body CS)"/>
                      </a:endParaRPr>
                    </a:p>
                  </a:txBody>
                  <a:tcPr marL="68580" marR="68580" marT="0" marB="0"/>
                </a:tc>
                <a:tc>
                  <a:txBody>
                    <a:bodyPr/>
                    <a:lstStyle/>
                    <a:p>
                      <a:pPr algn="just">
                        <a:spcBef>
                          <a:spcPts val="600"/>
                        </a:spcBef>
                        <a:spcAft>
                          <a:spcPts val="0"/>
                        </a:spcAft>
                      </a:pPr>
                      <a:r>
                        <a:rPr lang="en-GB" sz="1800">
                          <a:effectLst/>
                        </a:rPr>
                        <a:t>Short Job Description</a:t>
                      </a:r>
                      <a:endParaRPr lang="fr-FR" sz="1800">
                        <a:effectLst/>
                        <a:latin typeface="Avenir Next" panose="020B0503020202020204"/>
                        <a:ea typeface="Calibri" panose="020F0502020204030204" pitchFamily="34" charset="0"/>
                        <a:cs typeface="Times New Roman (Body CS)"/>
                      </a:endParaRPr>
                    </a:p>
                  </a:txBody>
                  <a:tcPr marL="68580" marR="68580" marT="0" marB="0"/>
                </a:tc>
                <a:tc>
                  <a:txBody>
                    <a:bodyPr/>
                    <a:lstStyle/>
                    <a:p>
                      <a:pPr algn="just">
                        <a:spcBef>
                          <a:spcPts val="600"/>
                        </a:spcBef>
                        <a:spcAft>
                          <a:spcPts val="0"/>
                        </a:spcAft>
                      </a:pPr>
                      <a:r>
                        <a:rPr lang="en-GB" sz="1800">
                          <a:effectLst/>
                        </a:rPr>
                        <a:t> </a:t>
                      </a:r>
                      <a:endParaRPr lang="fr-FR" sz="1800">
                        <a:effectLst/>
                        <a:latin typeface="Avenir Next" panose="020B0503020202020204"/>
                        <a:ea typeface="Calibri" panose="020F0502020204030204" pitchFamily="34" charset="0"/>
                        <a:cs typeface="Times New Roman (Body CS)"/>
                      </a:endParaRPr>
                    </a:p>
                  </a:txBody>
                  <a:tcPr marL="68580" marR="68580" marT="0" marB="0"/>
                </a:tc>
                <a:extLst>
                  <a:ext uri="{0D108BD9-81ED-4DB2-BD59-A6C34878D82A}">
                    <a16:rowId xmlns:a16="http://schemas.microsoft.com/office/drawing/2014/main" val="4109387967"/>
                  </a:ext>
                </a:extLst>
              </a:tr>
              <a:tr h="2137154">
                <a:tc>
                  <a:txBody>
                    <a:bodyPr/>
                    <a:lstStyle/>
                    <a:p>
                      <a:pPr algn="just">
                        <a:spcBef>
                          <a:spcPts val="600"/>
                        </a:spcBef>
                        <a:spcAft>
                          <a:spcPts val="0"/>
                        </a:spcAft>
                      </a:pPr>
                      <a:r>
                        <a:rPr lang="en-GB" sz="1800">
                          <a:effectLst/>
                        </a:rPr>
                        <a:t>PO4</a:t>
                      </a:r>
                      <a:endParaRPr lang="fr-FR" sz="1800">
                        <a:effectLst/>
                        <a:latin typeface="Avenir Next" panose="020B0503020202020204"/>
                        <a:ea typeface="Calibri" panose="020F0502020204030204" pitchFamily="34" charset="0"/>
                        <a:cs typeface="Times New Roman (Body CS)"/>
                      </a:endParaRPr>
                    </a:p>
                  </a:txBody>
                  <a:tcPr marL="68580" marR="68580" marT="0" marB="0"/>
                </a:tc>
                <a:tc>
                  <a:txBody>
                    <a:bodyPr/>
                    <a:lstStyle/>
                    <a:p>
                      <a:pPr algn="just">
                        <a:spcBef>
                          <a:spcPts val="600"/>
                        </a:spcBef>
                        <a:spcAft>
                          <a:spcPts val="0"/>
                        </a:spcAft>
                      </a:pPr>
                      <a:r>
                        <a:rPr lang="en-GB" sz="1800">
                          <a:effectLst/>
                        </a:rPr>
                        <a:t>Parameter, Layout and Risk Manager</a:t>
                      </a:r>
                      <a:endParaRPr lang="fr-FR" sz="1800">
                        <a:effectLst/>
                        <a:latin typeface="Avenir Next" panose="020B0503020202020204"/>
                        <a:ea typeface="Calibri" panose="020F0502020204030204" pitchFamily="34" charset="0"/>
                        <a:cs typeface="Times New Roman (Body CS)"/>
                      </a:endParaRPr>
                    </a:p>
                  </a:txBody>
                  <a:tcPr marL="68580" marR="68580" marT="0" marB="0"/>
                </a:tc>
                <a:tc>
                  <a:txBody>
                    <a:bodyPr/>
                    <a:lstStyle/>
                    <a:p>
                      <a:pPr algn="just">
                        <a:spcBef>
                          <a:spcPts val="600"/>
                        </a:spcBef>
                        <a:spcAft>
                          <a:spcPts val="0"/>
                        </a:spcAft>
                      </a:pPr>
                      <a:r>
                        <a:rPr lang="en-GB" sz="1800" dirty="0">
                          <a:effectLst/>
                        </a:rPr>
                        <a:t>An interdisciplinary engineer who interfaces with the ET collaboration to collect, process and store the parameters and the requirements to elaborate the layout and the configuration which will be translated into the baseline design of the </a:t>
                      </a:r>
                      <a:r>
                        <a:rPr lang="en-GB" sz="1800" dirty="0" smtClean="0">
                          <a:effectLst/>
                        </a:rPr>
                        <a:t>RI. </a:t>
                      </a:r>
                      <a:r>
                        <a:rPr lang="en-GB" sz="1800" dirty="0">
                          <a:effectLst/>
                        </a:rPr>
                        <a:t>She/he manages change requests, handles non-conformities and is in charge of risk management.</a:t>
                      </a:r>
                      <a:endParaRPr lang="fr-FR" sz="1800" dirty="0">
                        <a:effectLst/>
                        <a:latin typeface="Avenir Next" panose="020B0503020202020204"/>
                        <a:ea typeface="Calibri" panose="020F0502020204030204" pitchFamily="34" charset="0"/>
                        <a:cs typeface="Times New Roman (Body CS)"/>
                      </a:endParaRPr>
                    </a:p>
                  </a:txBody>
                  <a:tcPr marL="68580" marR="68580" marT="0" marB="0"/>
                </a:tc>
                <a:tc>
                  <a:txBody>
                    <a:bodyPr/>
                    <a:lstStyle/>
                    <a:p>
                      <a:pPr algn="just">
                        <a:spcBef>
                          <a:spcPts val="600"/>
                        </a:spcBef>
                        <a:spcAft>
                          <a:spcPts val="0"/>
                        </a:spcAft>
                      </a:pPr>
                      <a:r>
                        <a:rPr lang="en-GB" sz="1800">
                          <a:effectLst/>
                        </a:rPr>
                        <a:t>INFRA-Dev Recruit</a:t>
                      </a:r>
                      <a:endParaRPr lang="fr-FR" sz="1800">
                        <a:effectLst/>
                        <a:latin typeface="Avenir Next" panose="020B0503020202020204"/>
                        <a:ea typeface="Calibri" panose="020F0502020204030204" pitchFamily="34" charset="0"/>
                        <a:cs typeface="Times New Roman (Body CS)"/>
                      </a:endParaRPr>
                    </a:p>
                  </a:txBody>
                  <a:tcPr marL="68580" marR="68580" marT="0" marB="0"/>
                </a:tc>
                <a:extLst>
                  <a:ext uri="{0D108BD9-81ED-4DB2-BD59-A6C34878D82A}">
                    <a16:rowId xmlns:a16="http://schemas.microsoft.com/office/drawing/2014/main" val="2306121972"/>
                  </a:ext>
                </a:extLst>
              </a:tr>
              <a:tr h="3086999">
                <a:tc>
                  <a:txBody>
                    <a:bodyPr/>
                    <a:lstStyle/>
                    <a:p>
                      <a:pPr algn="just">
                        <a:spcBef>
                          <a:spcPts val="600"/>
                        </a:spcBef>
                        <a:spcAft>
                          <a:spcPts val="0"/>
                        </a:spcAft>
                      </a:pPr>
                      <a:r>
                        <a:rPr lang="en-GB" sz="1800">
                          <a:effectLst/>
                        </a:rPr>
                        <a:t>PO5</a:t>
                      </a:r>
                      <a:endParaRPr lang="fr-FR" sz="1800">
                        <a:effectLst/>
                        <a:latin typeface="Avenir Next" panose="020B0503020202020204"/>
                        <a:ea typeface="Calibri" panose="020F0502020204030204" pitchFamily="34" charset="0"/>
                        <a:cs typeface="Times New Roman (Body CS)"/>
                      </a:endParaRPr>
                    </a:p>
                  </a:txBody>
                  <a:tcPr marL="68580" marR="68580" marT="0" marB="0"/>
                </a:tc>
                <a:tc>
                  <a:txBody>
                    <a:bodyPr/>
                    <a:lstStyle/>
                    <a:p>
                      <a:pPr algn="just">
                        <a:spcBef>
                          <a:spcPts val="600"/>
                        </a:spcBef>
                        <a:spcAft>
                          <a:spcPts val="0"/>
                        </a:spcAft>
                      </a:pPr>
                      <a:r>
                        <a:rPr lang="en-GB" sz="1800">
                          <a:effectLst/>
                        </a:rPr>
                        <a:t>Software Engineer</a:t>
                      </a:r>
                      <a:endParaRPr lang="fr-FR" sz="1800">
                        <a:effectLst/>
                        <a:latin typeface="Avenir Next" panose="020B0503020202020204"/>
                        <a:ea typeface="Calibri" panose="020F0502020204030204" pitchFamily="34" charset="0"/>
                        <a:cs typeface="Times New Roman (Body CS)"/>
                      </a:endParaRPr>
                    </a:p>
                  </a:txBody>
                  <a:tcPr marL="68580" marR="68580" marT="0" marB="0"/>
                </a:tc>
                <a:tc>
                  <a:txBody>
                    <a:bodyPr/>
                    <a:lstStyle/>
                    <a:p>
                      <a:pPr algn="just">
                        <a:spcBef>
                          <a:spcPts val="600"/>
                        </a:spcBef>
                        <a:spcAft>
                          <a:spcPts val="0"/>
                        </a:spcAft>
                      </a:pPr>
                      <a:r>
                        <a:rPr lang="en-GB" sz="1800">
                          <a:effectLst/>
                        </a:rPr>
                        <a:t>Software engineer with quality control competences and experience of a project management  environment who will participate to the selection and the procurement of the project management software suite. She/he will take the lead in the installation, the configuration and the commissioning of this software suite which will be used for  configuration management, project breakdown structures, work break down structures, risk matrices,  document workflows,  planning, earned value management, etc.</a:t>
                      </a:r>
                      <a:endParaRPr lang="fr-FR" sz="1800">
                        <a:effectLst/>
                        <a:latin typeface="Avenir Next" panose="020B0503020202020204"/>
                        <a:ea typeface="Calibri" panose="020F0502020204030204" pitchFamily="34" charset="0"/>
                        <a:cs typeface="Times New Roman (Body CS)"/>
                      </a:endParaRPr>
                    </a:p>
                  </a:txBody>
                  <a:tcPr marL="68580" marR="68580" marT="0" marB="0"/>
                </a:tc>
                <a:tc>
                  <a:txBody>
                    <a:bodyPr/>
                    <a:lstStyle/>
                    <a:p>
                      <a:pPr algn="just">
                        <a:spcBef>
                          <a:spcPts val="600"/>
                        </a:spcBef>
                        <a:spcAft>
                          <a:spcPts val="0"/>
                        </a:spcAft>
                      </a:pPr>
                      <a:r>
                        <a:rPr lang="en-GB" sz="1800" dirty="0">
                          <a:effectLst/>
                        </a:rPr>
                        <a:t>INFRA-Dev Recruit</a:t>
                      </a:r>
                      <a:endParaRPr lang="fr-FR" sz="1800" dirty="0">
                        <a:effectLst/>
                        <a:latin typeface="Avenir Next" panose="020B0503020202020204"/>
                        <a:ea typeface="Calibri" panose="020F0502020204030204" pitchFamily="34" charset="0"/>
                        <a:cs typeface="Times New Roman (Body CS)"/>
                      </a:endParaRPr>
                    </a:p>
                  </a:txBody>
                  <a:tcPr marL="68580" marR="68580" marT="0" marB="0"/>
                </a:tc>
                <a:extLst>
                  <a:ext uri="{0D108BD9-81ED-4DB2-BD59-A6C34878D82A}">
                    <a16:rowId xmlns:a16="http://schemas.microsoft.com/office/drawing/2014/main" val="2832630259"/>
                  </a:ext>
                </a:extLst>
              </a:tr>
            </a:tbl>
          </a:graphicData>
        </a:graphic>
      </p:graphicFrame>
    </p:spTree>
    <p:extLst>
      <p:ext uri="{BB962C8B-B14F-4D97-AF65-F5344CB8AC3E}">
        <p14:creationId xmlns:p14="http://schemas.microsoft.com/office/powerpoint/2010/main" val="35136635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D00134-0130-AD44-993A-A640136D0D33}"/>
              </a:ext>
            </a:extLst>
          </p:cNvPr>
          <p:cNvSpPr>
            <a:spLocks noGrp="1"/>
          </p:cNvSpPr>
          <p:nvPr>
            <p:ph type="title"/>
          </p:nvPr>
        </p:nvSpPr>
        <p:spPr/>
        <p:txBody>
          <a:bodyPr>
            <a:noAutofit/>
          </a:bodyPr>
          <a:lstStyle/>
          <a:p>
            <a:pPr algn="just">
              <a:lnSpc>
                <a:spcPct val="100000"/>
              </a:lnSpc>
              <a:spcBef>
                <a:spcPts val="2400"/>
              </a:spcBef>
            </a:pPr>
            <a:r>
              <a:rPr lang="en-US" sz="3600" dirty="0" smtClean="0"/>
              <a:t>Resources: Engineering Department</a:t>
            </a:r>
            <a:endParaRPr lang="en-US" sz="3600" dirty="0"/>
          </a:p>
        </p:txBody>
      </p:sp>
      <p:sp>
        <p:nvSpPr>
          <p:cNvPr id="4" name="Date Placeholder 3">
            <a:extLst>
              <a:ext uri="{FF2B5EF4-FFF2-40B4-BE49-F238E27FC236}">
                <a16:creationId xmlns:a16="http://schemas.microsoft.com/office/drawing/2014/main" id="{26CAEF83-2218-DD4E-883E-BA8F6B4E7301}"/>
              </a:ext>
            </a:extLst>
          </p:cNvPr>
          <p:cNvSpPr>
            <a:spLocks noGrp="1"/>
          </p:cNvSpPr>
          <p:nvPr>
            <p:ph type="dt" sz="half" idx="10"/>
          </p:nvPr>
        </p:nvSpPr>
        <p:spPr/>
        <p:txBody>
          <a:bodyPr/>
          <a:lstStyle/>
          <a:p>
            <a:r>
              <a:rPr lang="de-CH"/>
              <a:t>November 24, 2021</a:t>
            </a:r>
            <a:endParaRPr lang="en-US" dirty="0"/>
          </a:p>
        </p:txBody>
      </p:sp>
      <p:sp>
        <p:nvSpPr>
          <p:cNvPr id="5" name="Footer Placeholder 4">
            <a:extLst>
              <a:ext uri="{FF2B5EF4-FFF2-40B4-BE49-F238E27FC236}">
                <a16:creationId xmlns:a16="http://schemas.microsoft.com/office/drawing/2014/main" id="{1C72FE52-115A-0F43-94A0-D6C5C2B59399}"/>
              </a:ext>
            </a:extLst>
          </p:cNvPr>
          <p:cNvSpPr>
            <a:spLocks noGrp="1"/>
          </p:cNvSpPr>
          <p:nvPr>
            <p:ph type="ftr" sz="quarter" idx="11"/>
          </p:nvPr>
        </p:nvSpPr>
        <p:spPr/>
        <p:txBody>
          <a:bodyPr/>
          <a:lstStyle/>
          <a:p>
            <a:r>
              <a:rPr lang="en-US"/>
              <a:t>WP5 – WP6 Meeting			Raffaele Flaminio, Andreas Freise, Roberto Saban</a:t>
            </a:r>
            <a:endParaRPr lang="en-US" dirty="0"/>
          </a:p>
        </p:txBody>
      </p:sp>
      <p:sp>
        <p:nvSpPr>
          <p:cNvPr id="6" name="Slide Number Placeholder 5">
            <a:extLst>
              <a:ext uri="{FF2B5EF4-FFF2-40B4-BE49-F238E27FC236}">
                <a16:creationId xmlns:a16="http://schemas.microsoft.com/office/drawing/2014/main" id="{0882D7F5-0541-494D-8AE2-1C21F98DFBB9}"/>
              </a:ext>
            </a:extLst>
          </p:cNvPr>
          <p:cNvSpPr>
            <a:spLocks noGrp="1"/>
          </p:cNvSpPr>
          <p:nvPr>
            <p:ph type="sldNum" sz="quarter" idx="12"/>
          </p:nvPr>
        </p:nvSpPr>
        <p:spPr/>
        <p:txBody>
          <a:bodyPr/>
          <a:lstStyle/>
          <a:p>
            <a:fld id="{C988199F-9CD9-9F47-9994-DE9A452E578E}" type="slidenum">
              <a:rPr lang="en-US" smtClean="0"/>
              <a:t>12</a:t>
            </a:fld>
            <a:endParaRPr lang="en-US"/>
          </a:p>
        </p:txBody>
      </p:sp>
      <p:graphicFrame>
        <p:nvGraphicFramePr>
          <p:cNvPr id="7" name="Espace réservé du contenu 6"/>
          <p:cNvGraphicFramePr>
            <a:graphicFrameLocks noGrp="1"/>
          </p:cNvGraphicFramePr>
          <p:nvPr>
            <p:ph idx="1"/>
            <p:extLst>
              <p:ext uri="{D42A27DB-BD31-4B8C-83A1-F6EECF244321}">
                <p14:modId xmlns:p14="http://schemas.microsoft.com/office/powerpoint/2010/main" val="316736070"/>
              </p:ext>
            </p:extLst>
          </p:nvPr>
        </p:nvGraphicFramePr>
        <p:xfrm>
          <a:off x="0" y="892749"/>
          <a:ext cx="12192000" cy="6035040"/>
        </p:xfrm>
        <a:graphic>
          <a:graphicData uri="http://schemas.openxmlformats.org/drawingml/2006/table">
            <a:tbl>
              <a:tblPr firstRow="1" firstCol="1" bandRow="1">
                <a:tableStyleId>{5C22544A-7EE6-4342-B048-85BDC9FD1C3A}</a:tableStyleId>
              </a:tblPr>
              <a:tblGrid>
                <a:gridCol w="952627">
                  <a:extLst>
                    <a:ext uri="{9D8B030D-6E8A-4147-A177-3AD203B41FA5}">
                      <a16:colId xmlns:a16="http://schemas.microsoft.com/office/drawing/2014/main" val="1433709845"/>
                    </a:ext>
                  </a:extLst>
                </a:gridCol>
                <a:gridCol w="3075740">
                  <a:extLst>
                    <a:ext uri="{9D8B030D-6E8A-4147-A177-3AD203B41FA5}">
                      <a16:colId xmlns:a16="http://schemas.microsoft.com/office/drawing/2014/main" val="2489499881"/>
                    </a:ext>
                  </a:extLst>
                </a:gridCol>
                <a:gridCol w="6131182">
                  <a:extLst>
                    <a:ext uri="{9D8B030D-6E8A-4147-A177-3AD203B41FA5}">
                      <a16:colId xmlns:a16="http://schemas.microsoft.com/office/drawing/2014/main" val="1365588623"/>
                    </a:ext>
                  </a:extLst>
                </a:gridCol>
                <a:gridCol w="2032451">
                  <a:extLst>
                    <a:ext uri="{9D8B030D-6E8A-4147-A177-3AD203B41FA5}">
                      <a16:colId xmlns:a16="http://schemas.microsoft.com/office/drawing/2014/main" val="302280730"/>
                    </a:ext>
                  </a:extLst>
                </a:gridCol>
              </a:tblGrid>
              <a:tr h="170738">
                <a:tc>
                  <a:txBody>
                    <a:bodyPr/>
                    <a:lstStyle/>
                    <a:p>
                      <a:pPr algn="just">
                        <a:spcBef>
                          <a:spcPts val="600"/>
                        </a:spcBef>
                        <a:spcAft>
                          <a:spcPts val="0"/>
                        </a:spcAft>
                      </a:pPr>
                      <a:r>
                        <a:rPr lang="en-GB" sz="1800">
                          <a:effectLst/>
                        </a:rPr>
                        <a:t> </a:t>
                      </a:r>
                      <a:endParaRPr lang="fr-FR" sz="1800">
                        <a:effectLst/>
                        <a:latin typeface="Avenir Next" panose="020B0503020202020204"/>
                        <a:ea typeface="Calibri" panose="020F0502020204030204" pitchFamily="34" charset="0"/>
                        <a:cs typeface="Times New Roman (Body CS)"/>
                      </a:endParaRPr>
                    </a:p>
                  </a:txBody>
                  <a:tcPr marL="68580" marR="68580" marT="0" marB="0"/>
                </a:tc>
                <a:tc>
                  <a:txBody>
                    <a:bodyPr/>
                    <a:lstStyle/>
                    <a:p>
                      <a:pPr algn="just">
                        <a:spcBef>
                          <a:spcPts val="600"/>
                        </a:spcBef>
                        <a:spcAft>
                          <a:spcPts val="0"/>
                        </a:spcAft>
                      </a:pPr>
                      <a:r>
                        <a:rPr lang="en-GB" sz="1800">
                          <a:effectLst/>
                        </a:rPr>
                        <a:t>Function</a:t>
                      </a:r>
                      <a:endParaRPr lang="fr-FR" sz="1800">
                        <a:effectLst/>
                        <a:latin typeface="Avenir Next" panose="020B0503020202020204"/>
                        <a:ea typeface="Calibri" panose="020F0502020204030204" pitchFamily="34" charset="0"/>
                        <a:cs typeface="Times New Roman (Body CS)"/>
                      </a:endParaRPr>
                    </a:p>
                  </a:txBody>
                  <a:tcPr marL="68580" marR="68580" marT="0" marB="0"/>
                </a:tc>
                <a:tc>
                  <a:txBody>
                    <a:bodyPr/>
                    <a:lstStyle/>
                    <a:p>
                      <a:pPr algn="just">
                        <a:spcBef>
                          <a:spcPts val="600"/>
                        </a:spcBef>
                        <a:spcAft>
                          <a:spcPts val="0"/>
                        </a:spcAft>
                      </a:pPr>
                      <a:r>
                        <a:rPr lang="en-GB" sz="1800">
                          <a:effectLst/>
                        </a:rPr>
                        <a:t>Short Job Description</a:t>
                      </a:r>
                      <a:endParaRPr lang="fr-FR" sz="1800">
                        <a:effectLst/>
                        <a:latin typeface="Avenir Next" panose="020B0503020202020204"/>
                        <a:ea typeface="Calibri" panose="020F0502020204030204" pitchFamily="34" charset="0"/>
                        <a:cs typeface="Times New Roman (Body CS)"/>
                      </a:endParaRPr>
                    </a:p>
                  </a:txBody>
                  <a:tcPr marL="68580" marR="68580" marT="0" marB="0"/>
                </a:tc>
                <a:tc>
                  <a:txBody>
                    <a:bodyPr/>
                    <a:lstStyle/>
                    <a:p>
                      <a:pPr algn="just">
                        <a:spcBef>
                          <a:spcPts val="600"/>
                        </a:spcBef>
                        <a:spcAft>
                          <a:spcPts val="0"/>
                        </a:spcAft>
                      </a:pPr>
                      <a:r>
                        <a:rPr lang="en-GB" sz="1800">
                          <a:effectLst/>
                        </a:rPr>
                        <a:t> </a:t>
                      </a:r>
                      <a:endParaRPr lang="fr-FR" sz="1800">
                        <a:effectLst/>
                        <a:latin typeface="Avenir Next" panose="020B0503020202020204"/>
                        <a:ea typeface="Calibri" panose="020F0502020204030204" pitchFamily="34" charset="0"/>
                        <a:cs typeface="Times New Roman (Body CS)"/>
                      </a:endParaRPr>
                    </a:p>
                  </a:txBody>
                  <a:tcPr marL="68580" marR="68580" marT="0" marB="0"/>
                </a:tc>
                <a:extLst>
                  <a:ext uri="{0D108BD9-81ED-4DB2-BD59-A6C34878D82A}">
                    <a16:rowId xmlns:a16="http://schemas.microsoft.com/office/drawing/2014/main" val="1699245103"/>
                  </a:ext>
                </a:extLst>
              </a:tr>
              <a:tr h="512213">
                <a:tc>
                  <a:txBody>
                    <a:bodyPr/>
                    <a:lstStyle/>
                    <a:p>
                      <a:pPr algn="just">
                        <a:spcBef>
                          <a:spcPts val="600"/>
                        </a:spcBef>
                        <a:spcAft>
                          <a:spcPts val="0"/>
                        </a:spcAft>
                      </a:pPr>
                      <a:r>
                        <a:rPr lang="en-GB" sz="1800">
                          <a:effectLst/>
                        </a:rPr>
                        <a:t>ED1</a:t>
                      </a:r>
                      <a:endParaRPr lang="fr-FR" sz="1800">
                        <a:effectLst/>
                        <a:latin typeface="Avenir Next" panose="020B0503020202020204"/>
                        <a:ea typeface="Calibri" panose="020F0502020204030204" pitchFamily="34" charset="0"/>
                        <a:cs typeface="Times New Roman (Body CS)"/>
                      </a:endParaRPr>
                    </a:p>
                  </a:txBody>
                  <a:tcPr marL="68580" marR="68580" marT="0" marB="0"/>
                </a:tc>
                <a:tc>
                  <a:txBody>
                    <a:bodyPr/>
                    <a:lstStyle/>
                    <a:p>
                      <a:pPr algn="just">
                        <a:spcBef>
                          <a:spcPts val="600"/>
                        </a:spcBef>
                        <a:spcAft>
                          <a:spcPts val="0"/>
                        </a:spcAft>
                      </a:pPr>
                      <a:r>
                        <a:rPr lang="en-GB" sz="1800">
                          <a:effectLst/>
                        </a:rPr>
                        <a:t>Head of the Engineering Department</a:t>
                      </a:r>
                      <a:endParaRPr lang="fr-FR" sz="1800">
                        <a:effectLst/>
                        <a:latin typeface="Avenir Next" panose="020B0503020202020204"/>
                        <a:ea typeface="Calibri" panose="020F0502020204030204" pitchFamily="34" charset="0"/>
                        <a:cs typeface="Times New Roman (Body CS)"/>
                      </a:endParaRPr>
                    </a:p>
                  </a:txBody>
                  <a:tcPr marL="68580" marR="68580" marT="0" marB="0"/>
                </a:tc>
                <a:tc>
                  <a:txBody>
                    <a:bodyPr/>
                    <a:lstStyle/>
                    <a:p>
                      <a:pPr algn="just">
                        <a:spcBef>
                          <a:spcPts val="600"/>
                        </a:spcBef>
                        <a:spcAft>
                          <a:spcPts val="0"/>
                        </a:spcAft>
                      </a:pPr>
                      <a:r>
                        <a:rPr lang="en-GB" sz="1800">
                          <a:effectLst/>
                        </a:rPr>
                        <a:t> </a:t>
                      </a:r>
                      <a:endParaRPr lang="fr-FR" sz="1800">
                        <a:effectLst/>
                        <a:latin typeface="Avenir Next" panose="020B0503020202020204"/>
                        <a:ea typeface="Calibri" panose="020F0502020204030204" pitchFamily="34" charset="0"/>
                        <a:cs typeface="Times New Roman (Body CS)"/>
                      </a:endParaRPr>
                    </a:p>
                  </a:txBody>
                  <a:tcPr marL="68580" marR="68580" marT="0" marB="0"/>
                </a:tc>
                <a:tc>
                  <a:txBody>
                    <a:bodyPr/>
                    <a:lstStyle/>
                    <a:p>
                      <a:pPr algn="just">
                        <a:spcBef>
                          <a:spcPts val="600"/>
                        </a:spcBef>
                        <a:spcAft>
                          <a:spcPts val="0"/>
                        </a:spcAft>
                      </a:pPr>
                      <a:r>
                        <a:rPr lang="en-GB" sz="1800">
                          <a:effectLst/>
                        </a:rPr>
                        <a:t>Internal</a:t>
                      </a:r>
                      <a:endParaRPr lang="fr-FR" sz="1800">
                        <a:effectLst/>
                        <a:latin typeface="Avenir Next" panose="020B0503020202020204"/>
                        <a:ea typeface="Calibri" panose="020F0502020204030204" pitchFamily="34" charset="0"/>
                        <a:cs typeface="Times New Roman (Body CS)"/>
                      </a:endParaRPr>
                    </a:p>
                  </a:txBody>
                  <a:tcPr marL="68580" marR="68580" marT="0" marB="0"/>
                </a:tc>
                <a:extLst>
                  <a:ext uri="{0D108BD9-81ED-4DB2-BD59-A6C34878D82A}">
                    <a16:rowId xmlns:a16="http://schemas.microsoft.com/office/drawing/2014/main" val="1549999667"/>
                  </a:ext>
                </a:extLst>
              </a:tr>
              <a:tr h="1536638">
                <a:tc>
                  <a:txBody>
                    <a:bodyPr/>
                    <a:lstStyle/>
                    <a:p>
                      <a:pPr algn="just">
                        <a:spcBef>
                          <a:spcPts val="600"/>
                        </a:spcBef>
                        <a:spcAft>
                          <a:spcPts val="0"/>
                        </a:spcAft>
                      </a:pPr>
                      <a:r>
                        <a:rPr lang="en-GB" sz="1800">
                          <a:effectLst/>
                        </a:rPr>
                        <a:t>ED2</a:t>
                      </a:r>
                      <a:endParaRPr lang="fr-FR" sz="1800">
                        <a:effectLst/>
                        <a:latin typeface="Avenir Next" panose="020B0503020202020204"/>
                        <a:ea typeface="Calibri" panose="020F0502020204030204" pitchFamily="34" charset="0"/>
                        <a:cs typeface="Times New Roman (Body CS)"/>
                      </a:endParaRPr>
                    </a:p>
                  </a:txBody>
                  <a:tcPr marL="68580" marR="68580" marT="0" marB="0"/>
                </a:tc>
                <a:tc>
                  <a:txBody>
                    <a:bodyPr/>
                    <a:lstStyle/>
                    <a:p>
                      <a:pPr algn="just">
                        <a:spcBef>
                          <a:spcPts val="600"/>
                        </a:spcBef>
                        <a:spcAft>
                          <a:spcPts val="0"/>
                        </a:spcAft>
                      </a:pPr>
                      <a:r>
                        <a:rPr lang="en-GB" sz="1800">
                          <a:effectLst/>
                        </a:rPr>
                        <a:t>Civil Engineer</a:t>
                      </a:r>
                      <a:endParaRPr lang="fr-FR" sz="1800">
                        <a:effectLst/>
                        <a:latin typeface="Avenir Next" panose="020B0503020202020204"/>
                        <a:ea typeface="Calibri" panose="020F0502020204030204" pitchFamily="34" charset="0"/>
                        <a:cs typeface="Times New Roman (Body CS)"/>
                      </a:endParaRPr>
                    </a:p>
                  </a:txBody>
                  <a:tcPr marL="68580" marR="68580" marT="0" marB="0"/>
                </a:tc>
                <a:tc>
                  <a:txBody>
                    <a:bodyPr/>
                    <a:lstStyle/>
                    <a:p>
                      <a:pPr algn="just">
                        <a:spcBef>
                          <a:spcPts val="600"/>
                        </a:spcBef>
                        <a:spcAft>
                          <a:spcPts val="0"/>
                        </a:spcAft>
                      </a:pPr>
                      <a:r>
                        <a:rPr lang="en-GB" sz="1800">
                          <a:effectLst/>
                        </a:rPr>
                        <a:t>Civil engineering expertise internal to the ET project that, in collaboration with national institutes and the ET collaboration,  translates user requirements into specifications and interfaces with the companies which will carry out the civil engineering works. He will be in charge of the reception of the civil engineering works also resolving non conformities.</a:t>
                      </a:r>
                      <a:endParaRPr lang="fr-FR" sz="1800">
                        <a:effectLst/>
                        <a:latin typeface="Avenir Next" panose="020B0503020202020204"/>
                        <a:ea typeface="Calibri" panose="020F0502020204030204" pitchFamily="34" charset="0"/>
                        <a:cs typeface="Times New Roman (Body CS)"/>
                      </a:endParaRPr>
                    </a:p>
                  </a:txBody>
                  <a:tcPr marL="68580" marR="68580" marT="0" marB="0"/>
                </a:tc>
                <a:tc>
                  <a:txBody>
                    <a:bodyPr/>
                    <a:lstStyle/>
                    <a:p>
                      <a:pPr algn="just">
                        <a:spcBef>
                          <a:spcPts val="600"/>
                        </a:spcBef>
                        <a:spcAft>
                          <a:spcPts val="0"/>
                        </a:spcAft>
                      </a:pPr>
                      <a:r>
                        <a:rPr lang="en-GB" sz="1800">
                          <a:effectLst/>
                        </a:rPr>
                        <a:t>INFRA-Dev Recruit</a:t>
                      </a:r>
                      <a:endParaRPr lang="fr-FR" sz="1800">
                        <a:effectLst/>
                        <a:latin typeface="Avenir Next" panose="020B0503020202020204"/>
                        <a:ea typeface="Calibri" panose="020F0502020204030204" pitchFamily="34" charset="0"/>
                        <a:cs typeface="Times New Roman (Body CS)"/>
                      </a:endParaRPr>
                    </a:p>
                  </a:txBody>
                  <a:tcPr marL="68580" marR="68580" marT="0" marB="0"/>
                </a:tc>
                <a:extLst>
                  <a:ext uri="{0D108BD9-81ED-4DB2-BD59-A6C34878D82A}">
                    <a16:rowId xmlns:a16="http://schemas.microsoft.com/office/drawing/2014/main" val="810392328"/>
                  </a:ext>
                </a:extLst>
              </a:tr>
              <a:tr h="1707375">
                <a:tc>
                  <a:txBody>
                    <a:bodyPr/>
                    <a:lstStyle/>
                    <a:p>
                      <a:pPr algn="just">
                        <a:spcBef>
                          <a:spcPts val="600"/>
                        </a:spcBef>
                        <a:spcAft>
                          <a:spcPts val="0"/>
                        </a:spcAft>
                      </a:pPr>
                      <a:r>
                        <a:rPr lang="en-GB" sz="1800">
                          <a:effectLst/>
                        </a:rPr>
                        <a:t>ED3</a:t>
                      </a:r>
                      <a:endParaRPr lang="fr-FR" sz="1800">
                        <a:effectLst/>
                        <a:latin typeface="Avenir Next" panose="020B0503020202020204"/>
                        <a:ea typeface="Calibri" panose="020F0502020204030204" pitchFamily="34" charset="0"/>
                        <a:cs typeface="Times New Roman (Body CS)"/>
                      </a:endParaRPr>
                    </a:p>
                  </a:txBody>
                  <a:tcPr marL="68580" marR="68580" marT="0" marB="0"/>
                </a:tc>
                <a:tc>
                  <a:txBody>
                    <a:bodyPr/>
                    <a:lstStyle/>
                    <a:p>
                      <a:pPr algn="just">
                        <a:spcBef>
                          <a:spcPts val="600"/>
                        </a:spcBef>
                        <a:spcAft>
                          <a:spcPts val="0"/>
                        </a:spcAft>
                      </a:pPr>
                      <a:r>
                        <a:rPr lang="en-GB" sz="1800">
                          <a:effectLst/>
                        </a:rPr>
                        <a:t>Cryo Engineer</a:t>
                      </a:r>
                      <a:endParaRPr lang="fr-FR" sz="1800">
                        <a:effectLst/>
                        <a:latin typeface="Avenir Next" panose="020B0503020202020204"/>
                        <a:ea typeface="Calibri" panose="020F0502020204030204" pitchFamily="34" charset="0"/>
                        <a:cs typeface="Times New Roman (Body CS)"/>
                      </a:endParaRPr>
                    </a:p>
                  </a:txBody>
                  <a:tcPr marL="68580" marR="68580" marT="0" marB="0"/>
                </a:tc>
                <a:tc>
                  <a:txBody>
                    <a:bodyPr/>
                    <a:lstStyle/>
                    <a:p>
                      <a:pPr algn="just">
                        <a:spcBef>
                          <a:spcPts val="600"/>
                        </a:spcBef>
                        <a:spcAft>
                          <a:spcPts val="0"/>
                        </a:spcAft>
                      </a:pPr>
                      <a:r>
                        <a:rPr lang="en-GB" sz="1800">
                          <a:effectLst/>
                        </a:rPr>
                        <a:t>Cryogenic engineering expertise internal to the ET project that, in collaboration with national institutes and the ET collaboration, translates user requirements into specifications and interfaces with the companies which will be contracted to manufacture, install, commission and eventually operate and maintain the cryogenic plants, the distribution and recovery the systems.</a:t>
                      </a:r>
                      <a:endParaRPr lang="fr-FR" sz="1800">
                        <a:effectLst/>
                        <a:latin typeface="Avenir Next" panose="020B0503020202020204"/>
                        <a:ea typeface="Calibri" panose="020F0502020204030204" pitchFamily="34" charset="0"/>
                        <a:cs typeface="Times New Roman (Body CS)"/>
                      </a:endParaRPr>
                    </a:p>
                  </a:txBody>
                  <a:tcPr marL="68580" marR="68580" marT="0" marB="0"/>
                </a:tc>
                <a:tc>
                  <a:txBody>
                    <a:bodyPr/>
                    <a:lstStyle/>
                    <a:p>
                      <a:pPr algn="just">
                        <a:spcBef>
                          <a:spcPts val="600"/>
                        </a:spcBef>
                        <a:spcAft>
                          <a:spcPts val="0"/>
                        </a:spcAft>
                      </a:pPr>
                      <a:r>
                        <a:rPr lang="en-GB" sz="1800">
                          <a:effectLst/>
                        </a:rPr>
                        <a:t>INFRA-Dev Recruit</a:t>
                      </a:r>
                      <a:endParaRPr lang="fr-FR" sz="1800">
                        <a:effectLst/>
                        <a:latin typeface="Avenir Next" panose="020B0503020202020204"/>
                        <a:ea typeface="Calibri" panose="020F0502020204030204" pitchFamily="34" charset="0"/>
                        <a:cs typeface="Times New Roman (Body CS)"/>
                      </a:endParaRPr>
                    </a:p>
                  </a:txBody>
                  <a:tcPr marL="68580" marR="68580" marT="0" marB="0"/>
                </a:tc>
                <a:extLst>
                  <a:ext uri="{0D108BD9-81ED-4DB2-BD59-A6C34878D82A}">
                    <a16:rowId xmlns:a16="http://schemas.microsoft.com/office/drawing/2014/main" val="3092491654"/>
                  </a:ext>
                </a:extLst>
              </a:tr>
              <a:tr h="1536638">
                <a:tc>
                  <a:txBody>
                    <a:bodyPr/>
                    <a:lstStyle/>
                    <a:p>
                      <a:pPr algn="just">
                        <a:spcBef>
                          <a:spcPts val="600"/>
                        </a:spcBef>
                        <a:spcAft>
                          <a:spcPts val="0"/>
                        </a:spcAft>
                      </a:pPr>
                      <a:r>
                        <a:rPr lang="en-GB" sz="1800">
                          <a:effectLst/>
                        </a:rPr>
                        <a:t>ED4</a:t>
                      </a:r>
                      <a:endParaRPr lang="fr-FR" sz="1800">
                        <a:effectLst/>
                        <a:latin typeface="Avenir Next" panose="020B0503020202020204"/>
                        <a:ea typeface="Calibri" panose="020F0502020204030204" pitchFamily="34" charset="0"/>
                        <a:cs typeface="Times New Roman (Body CS)"/>
                      </a:endParaRPr>
                    </a:p>
                  </a:txBody>
                  <a:tcPr marL="68580" marR="68580" marT="0" marB="0"/>
                </a:tc>
                <a:tc>
                  <a:txBody>
                    <a:bodyPr/>
                    <a:lstStyle/>
                    <a:p>
                      <a:pPr algn="just">
                        <a:spcBef>
                          <a:spcPts val="600"/>
                        </a:spcBef>
                        <a:spcAft>
                          <a:spcPts val="0"/>
                        </a:spcAft>
                      </a:pPr>
                      <a:r>
                        <a:rPr lang="en-GB" sz="1800">
                          <a:effectLst/>
                        </a:rPr>
                        <a:t>Vacuum Engineer</a:t>
                      </a:r>
                      <a:endParaRPr lang="fr-FR" sz="1800">
                        <a:effectLst/>
                        <a:latin typeface="Avenir Next" panose="020B0503020202020204"/>
                        <a:ea typeface="Calibri" panose="020F0502020204030204" pitchFamily="34" charset="0"/>
                        <a:cs typeface="Times New Roman (Body CS)"/>
                      </a:endParaRPr>
                    </a:p>
                  </a:txBody>
                  <a:tcPr marL="68580" marR="68580" marT="0" marB="0"/>
                </a:tc>
                <a:tc>
                  <a:txBody>
                    <a:bodyPr/>
                    <a:lstStyle/>
                    <a:p>
                      <a:pPr algn="just">
                        <a:spcBef>
                          <a:spcPts val="600"/>
                        </a:spcBef>
                        <a:spcAft>
                          <a:spcPts val="0"/>
                        </a:spcAft>
                      </a:pPr>
                      <a:r>
                        <a:rPr lang="en-GB" sz="1800">
                          <a:effectLst/>
                        </a:rPr>
                        <a:t>Vacuum engineering expertise internal to the ET project that, in collaboration with national institutes, CERN and the ET collaboration, translates user requirements into specifications and interfaces with the companies which will be contracted to manufacture, install, commission, and eventually operate and maintain the vacuum systems.</a:t>
                      </a:r>
                      <a:endParaRPr lang="fr-FR" sz="1800">
                        <a:effectLst/>
                        <a:latin typeface="Avenir Next" panose="020B0503020202020204"/>
                        <a:ea typeface="Calibri" panose="020F0502020204030204" pitchFamily="34" charset="0"/>
                        <a:cs typeface="Times New Roman (Body CS)"/>
                      </a:endParaRPr>
                    </a:p>
                  </a:txBody>
                  <a:tcPr marL="68580" marR="68580" marT="0" marB="0"/>
                </a:tc>
                <a:tc>
                  <a:txBody>
                    <a:bodyPr/>
                    <a:lstStyle/>
                    <a:p>
                      <a:pPr algn="just">
                        <a:spcBef>
                          <a:spcPts val="600"/>
                        </a:spcBef>
                        <a:spcAft>
                          <a:spcPts val="0"/>
                        </a:spcAft>
                      </a:pPr>
                      <a:r>
                        <a:rPr lang="en-GB" sz="1800" dirty="0">
                          <a:effectLst/>
                        </a:rPr>
                        <a:t>INFRA-Dev Recruit</a:t>
                      </a:r>
                      <a:endParaRPr lang="fr-FR" sz="1800" dirty="0">
                        <a:effectLst/>
                        <a:latin typeface="Avenir Next" panose="020B0503020202020204"/>
                        <a:ea typeface="Calibri" panose="020F0502020204030204" pitchFamily="34" charset="0"/>
                        <a:cs typeface="Times New Roman (Body CS)"/>
                      </a:endParaRPr>
                    </a:p>
                  </a:txBody>
                  <a:tcPr marL="68580" marR="68580" marT="0" marB="0"/>
                </a:tc>
                <a:extLst>
                  <a:ext uri="{0D108BD9-81ED-4DB2-BD59-A6C34878D82A}">
                    <a16:rowId xmlns:a16="http://schemas.microsoft.com/office/drawing/2014/main" val="2274466273"/>
                  </a:ext>
                </a:extLst>
              </a:tr>
            </a:tbl>
          </a:graphicData>
        </a:graphic>
      </p:graphicFrame>
    </p:spTree>
    <p:extLst>
      <p:ext uri="{BB962C8B-B14F-4D97-AF65-F5344CB8AC3E}">
        <p14:creationId xmlns:p14="http://schemas.microsoft.com/office/powerpoint/2010/main" val="40426948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12">
            <a:extLst>
              <a:ext uri="{FF2B5EF4-FFF2-40B4-BE49-F238E27FC236}">
                <a16:creationId xmlns:a16="http://schemas.microsoft.com/office/drawing/2014/main" id="{2A15DB31-2256-1F4F-83EF-376DBB99EF34}"/>
              </a:ext>
            </a:extLst>
          </p:cNvPr>
          <p:cNvSpPr>
            <a:spLocks noGrp="1"/>
          </p:cNvSpPr>
          <p:nvPr>
            <p:ph idx="1"/>
          </p:nvPr>
        </p:nvSpPr>
        <p:spPr>
          <a:xfrm>
            <a:off x="136742" y="914400"/>
            <a:ext cx="12055258" cy="5441949"/>
          </a:xfrm>
        </p:spPr>
        <p:txBody>
          <a:bodyPr>
            <a:normAutofit/>
          </a:bodyPr>
          <a:lstStyle/>
          <a:p>
            <a:pPr marL="0" indent="0" algn="just">
              <a:buNone/>
            </a:pPr>
            <a:r>
              <a:rPr lang="en-US" sz="2400" dirty="0"/>
              <a:t>The role of the Project Office WP is to set-up a project management environment for the Einstein Telescope construction project. This environment will be supported by consultative and executive bodies equipped with means to monitor, control, coordinate and report on the technical design, the engineering, the technical specifications, the risks, the budget and the schedule. These activities are project-wide and make use of methodologies and tools which are the same across the whole of the Einstein Telescope construction project. </a:t>
            </a:r>
          </a:p>
        </p:txBody>
      </p:sp>
      <p:sp>
        <p:nvSpPr>
          <p:cNvPr id="2" name="Title 1">
            <a:extLst>
              <a:ext uri="{FF2B5EF4-FFF2-40B4-BE49-F238E27FC236}">
                <a16:creationId xmlns:a16="http://schemas.microsoft.com/office/drawing/2014/main" id="{4CD00134-0130-AD44-993A-A640136D0D33}"/>
              </a:ext>
            </a:extLst>
          </p:cNvPr>
          <p:cNvSpPr>
            <a:spLocks noGrp="1"/>
          </p:cNvSpPr>
          <p:nvPr>
            <p:ph type="title"/>
          </p:nvPr>
        </p:nvSpPr>
        <p:spPr/>
        <p:txBody>
          <a:bodyPr>
            <a:noAutofit/>
          </a:bodyPr>
          <a:lstStyle/>
          <a:p>
            <a:pPr algn="just">
              <a:lnSpc>
                <a:spcPct val="100000"/>
              </a:lnSpc>
              <a:spcBef>
                <a:spcPts val="2400"/>
              </a:spcBef>
            </a:pPr>
            <a:r>
              <a:rPr lang="en-US" sz="3600" dirty="0"/>
              <a:t>Definition</a:t>
            </a:r>
          </a:p>
        </p:txBody>
      </p:sp>
      <p:sp>
        <p:nvSpPr>
          <p:cNvPr id="4" name="Date Placeholder 3">
            <a:extLst>
              <a:ext uri="{FF2B5EF4-FFF2-40B4-BE49-F238E27FC236}">
                <a16:creationId xmlns:a16="http://schemas.microsoft.com/office/drawing/2014/main" id="{26CAEF83-2218-DD4E-883E-BA8F6B4E7301}"/>
              </a:ext>
            </a:extLst>
          </p:cNvPr>
          <p:cNvSpPr>
            <a:spLocks noGrp="1"/>
          </p:cNvSpPr>
          <p:nvPr>
            <p:ph type="dt" sz="half" idx="10"/>
          </p:nvPr>
        </p:nvSpPr>
        <p:spPr/>
        <p:txBody>
          <a:bodyPr/>
          <a:lstStyle/>
          <a:p>
            <a:r>
              <a:rPr lang="de-CH"/>
              <a:t>November 24, 2021</a:t>
            </a:r>
            <a:endParaRPr lang="en-US" dirty="0"/>
          </a:p>
        </p:txBody>
      </p:sp>
      <p:sp>
        <p:nvSpPr>
          <p:cNvPr id="5" name="Footer Placeholder 4">
            <a:extLst>
              <a:ext uri="{FF2B5EF4-FFF2-40B4-BE49-F238E27FC236}">
                <a16:creationId xmlns:a16="http://schemas.microsoft.com/office/drawing/2014/main" id="{1C72FE52-115A-0F43-94A0-D6C5C2B59399}"/>
              </a:ext>
            </a:extLst>
          </p:cNvPr>
          <p:cNvSpPr>
            <a:spLocks noGrp="1"/>
          </p:cNvSpPr>
          <p:nvPr>
            <p:ph type="ftr" sz="quarter" idx="11"/>
          </p:nvPr>
        </p:nvSpPr>
        <p:spPr/>
        <p:txBody>
          <a:bodyPr/>
          <a:lstStyle/>
          <a:p>
            <a:r>
              <a:rPr lang="en-US"/>
              <a:t>WP5 – WP6 Meeting			Raffaele Flaminio, Andreas Freise, Roberto Saban</a:t>
            </a:r>
            <a:endParaRPr lang="en-US" dirty="0"/>
          </a:p>
        </p:txBody>
      </p:sp>
      <p:sp>
        <p:nvSpPr>
          <p:cNvPr id="6" name="Slide Number Placeholder 5">
            <a:extLst>
              <a:ext uri="{FF2B5EF4-FFF2-40B4-BE49-F238E27FC236}">
                <a16:creationId xmlns:a16="http://schemas.microsoft.com/office/drawing/2014/main" id="{0882D7F5-0541-494D-8AE2-1C21F98DFBB9}"/>
              </a:ext>
            </a:extLst>
          </p:cNvPr>
          <p:cNvSpPr>
            <a:spLocks noGrp="1"/>
          </p:cNvSpPr>
          <p:nvPr>
            <p:ph type="sldNum" sz="quarter" idx="12"/>
          </p:nvPr>
        </p:nvSpPr>
        <p:spPr/>
        <p:txBody>
          <a:bodyPr/>
          <a:lstStyle/>
          <a:p>
            <a:fld id="{C988199F-9CD9-9F47-9994-DE9A452E578E}" type="slidenum">
              <a:rPr lang="en-US" smtClean="0"/>
              <a:t>2</a:t>
            </a:fld>
            <a:endParaRPr lang="en-US"/>
          </a:p>
        </p:txBody>
      </p:sp>
    </p:spTree>
    <p:extLst>
      <p:ext uri="{BB962C8B-B14F-4D97-AF65-F5344CB8AC3E}">
        <p14:creationId xmlns:p14="http://schemas.microsoft.com/office/powerpoint/2010/main" val="1158590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Effect transition="in" filter="fade">
                                      <p:cBhvr>
                                        <p:cTn id="7" dur="500"/>
                                        <p:tgtEl>
                                          <p:spTgt spid="1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12">
            <a:extLst>
              <a:ext uri="{FF2B5EF4-FFF2-40B4-BE49-F238E27FC236}">
                <a16:creationId xmlns:a16="http://schemas.microsoft.com/office/drawing/2014/main" id="{2A15DB31-2256-1F4F-83EF-376DBB99EF34}"/>
              </a:ext>
            </a:extLst>
          </p:cNvPr>
          <p:cNvSpPr>
            <a:spLocks noGrp="1"/>
          </p:cNvSpPr>
          <p:nvPr>
            <p:ph idx="1"/>
          </p:nvPr>
        </p:nvSpPr>
        <p:spPr>
          <a:xfrm>
            <a:off x="136742" y="914400"/>
            <a:ext cx="12055258" cy="5441949"/>
          </a:xfrm>
        </p:spPr>
        <p:txBody>
          <a:bodyPr>
            <a:normAutofit/>
          </a:bodyPr>
          <a:lstStyle/>
          <a:p>
            <a:pPr marL="0" indent="0" algn="just">
              <a:buNone/>
            </a:pPr>
            <a:r>
              <a:rPr lang="en-US" sz="2400" dirty="0" smtClean="0"/>
              <a:t>While </a:t>
            </a:r>
            <a:r>
              <a:rPr lang="en-US" sz="2400" dirty="0"/>
              <a:t>the requirements, the parameters, the layout of the interferometer are set by the collaboration in charge of the GW observatory, the infrastructure and technical systems associated to the interferometer are designed, procured, installed, commissioned, maintained and eventually dismantled by an Engineering Department yet to be created. The scope, the mandate and the composition of this unit will be defined within WP5</a:t>
            </a:r>
            <a:r>
              <a:rPr lang="en-US" sz="2400" dirty="0" smtClean="0"/>
              <a:t>.</a:t>
            </a:r>
            <a:endParaRPr lang="en-US" sz="2400" dirty="0"/>
          </a:p>
        </p:txBody>
      </p:sp>
      <p:sp>
        <p:nvSpPr>
          <p:cNvPr id="2" name="Title 1">
            <a:extLst>
              <a:ext uri="{FF2B5EF4-FFF2-40B4-BE49-F238E27FC236}">
                <a16:creationId xmlns:a16="http://schemas.microsoft.com/office/drawing/2014/main" id="{4CD00134-0130-AD44-993A-A640136D0D33}"/>
              </a:ext>
            </a:extLst>
          </p:cNvPr>
          <p:cNvSpPr>
            <a:spLocks noGrp="1"/>
          </p:cNvSpPr>
          <p:nvPr>
            <p:ph type="title"/>
          </p:nvPr>
        </p:nvSpPr>
        <p:spPr/>
        <p:txBody>
          <a:bodyPr>
            <a:noAutofit/>
          </a:bodyPr>
          <a:lstStyle/>
          <a:p>
            <a:pPr algn="just">
              <a:lnSpc>
                <a:spcPct val="100000"/>
              </a:lnSpc>
              <a:spcBef>
                <a:spcPts val="2400"/>
              </a:spcBef>
            </a:pPr>
            <a:r>
              <a:rPr lang="en-US" sz="3600" dirty="0"/>
              <a:t>Definition</a:t>
            </a:r>
          </a:p>
        </p:txBody>
      </p:sp>
      <p:sp>
        <p:nvSpPr>
          <p:cNvPr id="4" name="Date Placeholder 3">
            <a:extLst>
              <a:ext uri="{FF2B5EF4-FFF2-40B4-BE49-F238E27FC236}">
                <a16:creationId xmlns:a16="http://schemas.microsoft.com/office/drawing/2014/main" id="{26CAEF83-2218-DD4E-883E-BA8F6B4E7301}"/>
              </a:ext>
            </a:extLst>
          </p:cNvPr>
          <p:cNvSpPr>
            <a:spLocks noGrp="1"/>
          </p:cNvSpPr>
          <p:nvPr>
            <p:ph type="dt" sz="half" idx="10"/>
          </p:nvPr>
        </p:nvSpPr>
        <p:spPr/>
        <p:txBody>
          <a:bodyPr/>
          <a:lstStyle/>
          <a:p>
            <a:r>
              <a:rPr lang="de-CH"/>
              <a:t>November 24, 2021</a:t>
            </a:r>
            <a:endParaRPr lang="en-US" dirty="0"/>
          </a:p>
        </p:txBody>
      </p:sp>
      <p:sp>
        <p:nvSpPr>
          <p:cNvPr id="5" name="Footer Placeholder 4">
            <a:extLst>
              <a:ext uri="{FF2B5EF4-FFF2-40B4-BE49-F238E27FC236}">
                <a16:creationId xmlns:a16="http://schemas.microsoft.com/office/drawing/2014/main" id="{1C72FE52-115A-0F43-94A0-D6C5C2B59399}"/>
              </a:ext>
            </a:extLst>
          </p:cNvPr>
          <p:cNvSpPr>
            <a:spLocks noGrp="1"/>
          </p:cNvSpPr>
          <p:nvPr>
            <p:ph type="ftr" sz="quarter" idx="11"/>
          </p:nvPr>
        </p:nvSpPr>
        <p:spPr/>
        <p:txBody>
          <a:bodyPr/>
          <a:lstStyle/>
          <a:p>
            <a:r>
              <a:rPr lang="en-US"/>
              <a:t>WP5 – WP6 Meeting			Raffaele Flaminio, Andreas Freise, Roberto Saban</a:t>
            </a:r>
            <a:endParaRPr lang="en-US" dirty="0"/>
          </a:p>
        </p:txBody>
      </p:sp>
      <p:sp>
        <p:nvSpPr>
          <p:cNvPr id="6" name="Slide Number Placeholder 5">
            <a:extLst>
              <a:ext uri="{FF2B5EF4-FFF2-40B4-BE49-F238E27FC236}">
                <a16:creationId xmlns:a16="http://schemas.microsoft.com/office/drawing/2014/main" id="{0882D7F5-0541-494D-8AE2-1C21F98DFBB9}"/>
              </a:ext>
            </a:extLst>
          </p:cNvPr>
          <p:cNvSpPr>
            <a:spLocks noGrp="1"/>
          </p:cNvSpPr>
          <p:nvPr>
            <p:ph type="sldNum" sz="quarter" idx="12"/>
          </p:nvPr>
        </p:nvSpPr>
        <p:spPr/>
        <p:txBody>
          <a:bodyPr/>
          <a:lstStyle/>
          <a:p>
            <a:fld id="{C988199F-9CD9-9F47-9994-DE9A452E578E}" type="slidenum">
              <a:rPr lang="en-US" smtClean="0"/>
              <a:t>3</a:t>
            </a:fld>
            <a:endParaRPr lang="en-US"/>
          </a:p>
        </p:txBody>
      </p:sp>
    </p:spTree>
    <p:extLst>
      <p:ext uri="{BB962C8B-B14F-4D97-AF65-F5344CB8AC3E}">
        <p14:creationId xmlns:p14="http://schemas.microsoft.com/office/powerpoint/2010/main" val="2692105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Effect transition="in" filter="fade">
                                      <p:cBhvr>
                                        <p:cTn id="7" dur="500"/>
                                        <p:tgtEl>
                                          <p:spTgt spid="1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12">
            <a:extLst>
              <a:ext uri="{FF2B5EF4-FFF2-40B4-BE49-F238E27FC236}">
                <a16:creationId xmlns:a16="http://schemas.microsoft.com/office/drawing/2014/main" id="{2A15DB31-2256-1F4F-83EF-376DBB99EF34}"/>
              </a:ext>
            </a:extLst>
          </p:cNvPr>
          <p:cNvSpPr>
            <a:spLocks noGrp="1"/>
          </p:cNvSpPr>
          <p:nvPr>
            <p:ph idx="1"/>
          </p:nvPr>
        </p:nvSpPr>
        <p:spPr>
          <a:xfrm>
            <a:off x="136742" y="914400"/>
            <a:ext cx="12055258" cy="5441949"/>
          </a:xfrm>
        </p:spPr>
        <p:txBody>
          <a:bodyPr>
            <a:normAutofit/>
          </a:bodyPr>
          <a:lstStyle/>
          <a:p>
            <a:pPr marL="0" indent="0" algn="just">
              <a:buNone/>
            </a:pPr>
            <a:r>
              <a:rPr lang="en-US" sz="2400" dirty="0" smtClean="0"/>
              <a:t>Holding </a:t>
            </a:r>
            <a:r>
              <a:rPr lang="en-US" sz="2400" dirty="0"/>
              <a:t>to the primary constraints which are the scope, the schedule, and the budget, the role of the Project Office is to guarantee, that the as built RI -comprising infrastructure, technical systems and the interferometer itself- fully complies with the requirements, the parameters, the layout detailed in the Technical Design Report without having undergone changes which were not endorsed by the stakeholders</a:t>
            </a:r>
            <a:r>
              <a:rPr lang="en-US" sz="2400" dirty="0" smtClean="0"/>
              <a:t>.</a:t>
            </a:r>
            <a:endParaRPr lang="en-US" sz="2400" dirty="0"/>
          </a:p>
        </p:txBody>
      </p:sp>
      <p:sp>
        <p:nvSpPr>
          <p:cNvPr id="2" name="Title 1">
            <a:extLst>
              <a:ext uri="{FF2B5EF4-FFF2-40B4-BE49-F238E27FC236}">
                <a16:creationId xmlns:a16="http://schemas.microsoft.com/office/drawing/2014/main" id="{4CD00134-0130-AD44-993A-A640136D0D33}"/>
              </a:ext>
            </a:extLst>
          </p:cNvPr>
          <p:cNvSpPr>
            <a:spLocks noGrp="1"/>
          </p:cNvSpPr>
          <p:nvPr>
            <p:ph type="title"/>
          </p:nvPr>
        </p:nvSpPr>
        <p:spPr/>
        <p:txBody>
          <a:bodyPr>
            <a:noAutofit/>
          </a:bodyPr>
          <a:lstStyle/>
          <a:p>
            <a:pPr algn="just">
              <a:lnSpc>
                <a:spcPct val="100000"/>
              </a:lnSpc>
              <a:spcBef>
                <a:spcPts val="2400"/>
              </a:spcBef>
            </a:pPr>
            <a:r>
              <a:rPr lang="en-US" sz="3600" dirty="0"/>
              <a:t>Definition</a:t>
            </a:r>
          </a:p>
        </p:txBody>
      </p:sp>
      <p:sp>
        <p:nvSpPr>
          <p:cNvPr id="4" name="Date Placeholder 3">
            <a:extLst>
              <a:ext uri="{FF2B5EF4-FFF2-40B4-BE49-F238E27FC236}">
                <a16:creationId xmlns:a16="http://schemas.microsoft.com/office/drawing/2014/main" id="{26CAEF83-2218-DD4E-883E-BA8F6B4E7301}"/>
              </a:ext>
            </a:extLst>
          </p:cNvPr>
          <p:cNvSpPr>
            <a:spLocks noGrp="1"/>
          </p:cNvSpPr>
          <p:nvPr>
            <p:ph type="dt" sz="half" idx="10"/>
          </p:nvPr>
        </p:nvSpPr>
        <p:spPr/>
        <p:txBody>
          <a:bodyPr/>
          <a:lstStyle/>
          <a:p>
            <a:r>
              <a:rPr lang="de-CH"/>
              <a:t>November 24, 2021</a:t>
            </a:r>
            <a:endParaRPr lang="en-US" dirty="0"/>
          </a:p>
        </p:txBody>
      </p:sp>
      <p:sp>
        <p:nvSpPr>
          <p:cNvPr id="5" name="Footer Placeholder 4">
            <a:extLst>
              <a:ext uri="{FF2B5EF4-FFF2-40B4-BE49-F238E27FC236}">
                <a16:creationId xmlns:a16="http://schemas.microsoft.com/office/drawing/2014/main" id="{1C72FE52-115A-0F43-94A0-D6C5C2B59399}"/>
              </a:ext>
            </a:extLst>
          </p:cNvPr>
          <p:cNvSpPr>
            <a:spLocks noGrp="1"/>
          </p:cNvSpPr>
          <p:nvPr>
            <p:ph type="ftr" sz="quarter" idx="11"/>
          </p:nvPr>
        </p:nvSpPr>
        <p:spPr/>
        <p:txBody>
          <a:bodyPr/>
          <a:lstStyle/>
          <a:p>
            <a:r>
              <a:rPr lang="en-US"/>
              <a:t>WP5 – WP6 Meeting			Raffaele Flaminio, Andreas Freise, Roberto Saban</a:t>
            </a:r>
            <a:endParaRPr lang="en-US" dirty="0"/>
          </a:p>
        </p:txBody>
      </p:sp>
      <p:sp>
        <p:nvSpPr>
          <p:cNvPr id="6" name="Slide Number Placeholder 5">
            <a:extLst>
              <a:ext uri="{FF2B5EF4-FFF2-40B4-BE49-F238E27FC236}">
                <a16:creationId xmlns:a16="http://schemas.microsoft.com/office/drawing/2014/main" id="{0882D7F5-0541-494D-8AE2-1C21F98DFBB9}"/>
              </a:ext>
            </a:extLst>
          </p:cNvPr>
          <p:cNvSpPr>
            <a:spLocks noGrp="1"/>
          </p:cNvSpPr>
          <p:nvPr>
            <p:ph type="sldNum" sz="quarter" idx="12"/>
          </p:nvPr>
        </p:nvSpPr>
        <p:spPr/>
        <p:txBody>
          <a:bodyPr/>
          <a:lstStyle/>
          <a:p>
            <a:fld id="{C988199F-9CD9-9F47-9994-DE9A452E578E}" type="slidenum">
              <a:rPr lang="en-US" smtClean="0"/>
              <a:t>4</a:t>
            </a:fld>
            <a:endParaRPr lang="en-US"/>
          </a:p>
        </p:txBody>
      </p:sp>
    </p:spTree>
    <p:extLst>
      <p:ext uri="{BB962C8B-B14F-4D97-AF65-F5344CB8AC3E}">
        <p14:creationId xmlns:p14="http://schemas.microsoft.com/office/powerpoint/2010/main" val="3073641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Effect transition="in" filter="fade">
                                      <p:cBhvr>
                                        <p:cTn id="7" dur="500"/>
                                        <p:tgtEl>
                                          <p:spTgt spid="1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12">
            <a:extLst>
              <a:ext uri="{FF2B5EF4-FFF2-40B4-BE49-F238E27FC236}">
                <a16:creationId xmlns:a16="http://schemas.microsoft.com/office/drawing/2014/main" id="{2A15DB31-2256-1F4F-83EF-376DBB99EF34}"/>
              </a:ext>
            </a:extLst>
          </p:cNvPr>
          <p:cNvSpPr>
            <a:spLocks noGrp="1"/>
          </p:cNvSpPr>
          <p:nvPr>
            <p:ph idx="1"/>
          </p:nvPr>
        </p:nvSpPr>
        <p:spPr>
          <a:xfrm>
            <a:off x="136742" y="914400"/>
            <a:ext cx="12055258" cy="5441949"/>
          </a:xfrm>
        </p:spPr>
        <p:txBody>
          <a:bodyPr>
            <a:normAutofit/>
          </a:bodyPr>
          <a:lstStyle/>
          <a:p>
            <a:pPr marL="0" indent="0" algn="just">
              <a:buNone/>
            </a:pPr>
            <a:r>
              <a:rPr lang="en-US" sz="2400" dirty="0" smtClean="0"/>
              <a:t>The </a:t>
            </a:r>
            <a:r>
              <a:rPr lang="en-US" sz="2400" dirty="0"/>
              <a:t>architecture of the Project Office will be defined early during the INFRA-DEV project to allow the start-up of the Project Office well before the completion of the project</a:t>
            </a:r>
            <a:r>
              <a:rPr lang="en-US" sz="2400" dirty="0" smtClean="0"/>
              <a:t>.</a:t>
            </a:r>
            <a:endParaRPr lang="en-US" sz="2400" dirty="0"/>
          </a:p>
        </p:txBody>
      </p:sp>
      <p:sp>
        <p:nvSpPr>
          <p:cNvPr id="2" name="Title 1">
            <a:extLst>
              <a:ext uri="{FF2B5EF4-FFF2-40B4-BE49-F238E27FC236}">
                <a16:creationId xmlns:a16="http://schemas.microsoft.com/office/drawing/2014/main" id="{4CD00134-0130-AD44-993A-A640136D0D33}"/>
              </a:ext>
            </a:extLst>
          </p:cNvPr>
          <p:cNvSpPr>
            <a:spLocks noGrp="1"/>
          </p:cNvSpPr>
          <p:nvPr>
            <p:ph type="title"/>
          </p:nvPr>
        </p:nvSpPr>
        <p:spPr/>
        <p:txBody>
          <a:bodyPr>
            <a:noAutofit/>
          </a:bodyPr>
          <a:lstStyle/>
          <a:p>
            <a:pPr algn="just">
              <a:lnSpc>
                <a:spcPct val="100000"/>
              </a:lnSpc>
              <a:spcBef>
                <a:spcPts val="2400"/>
              </a:spcBef>
            </a:pPr>
            <a:r>
              <a:rPr lang="en-US" sz="3600" dirty="0"/>
              <a:t>Definition</a:t>
            </a:r>
          </a:p>
        </p:txBody>
      </p:sp>
      <p:sp>
        <p:nvSpPr>
          <p:cNvPr id="4" name="Date Placeholder 3">
            <a:extLst>
              <a:ext uri="{FF2B5EF4-FFF2-40B4-BE49-F238E27FC236}">
                <a16:creationId xmlns:a16="http://schemas.microsoft.com/office/drawing/2014/main" id="{26CAEF83-2218-DD4E-883E-BA8F6B4E7301}"/>
              </a:ext>
            </a:extLst>
          </p:cNvPr>
          <p:cNvSpPr>
            <a:spLocks noGrp="1"/>
          </p:cNvSpPr>
          <p:nvPr>
            <p:ph type="dt" sz="half" idx="10"/>
          </p:nvPr>
        </p:nvSpPr>
        <p:spPr/>
        <p:txBody>
          <a:bodyPr/>
          <a:lstStyle/>
          <a:p>
            <a:r>
              <a:rPr lang="de-CH"/>
              <a:t>November 24, 2021</a:t>
            </a:r>
            <a:endParaRPr lang="en-US" dirty="0"/>
          </a:p>
        </p:txBody>
      </p:sp>
      <p:sp>
        <p:nvSpPr>
          <p:cNvPr id="5" name="Footer Placeholder 4">
            <a:extLst>
              <a:ext uri="{FF2B5EF4-FFF2-40B4-BE49-F238E27FC236}">
                <a16:creationId xmlns:a16="http://schemas.microsoft.com/office/drawing/2014/main" id="{1C72FE52-115A-0F43-94A0-D6C5C2B59399}"/>
              </a:ext>
            </a:extLst>
          </p:cNvPr>
          <p:cNvSpPr>
            <a:spLocks noGrp="1"/>
          </p:cNvSpPr>
          <p:nvPr>
            <p:ph type="ftr" sz="quarter" idx="11"/>
          </p:nvPr>
        </p:nvSpPr>
        <p:spPr/>
        <p:txBody>
          <a:bodyPr/>
          <a:lstStyle/>
          <a:p>
            <a:r>
              <a:rPr lang="en-US"/>
              <a:t>WP5 – WP6 Meeting			Raffaele Flaminio, Andreas Freise, Roberto Saban</a:t>
            </a:r>
            <a:endParaRPr lang="en-US" dirty="0"/>
          </a:p>
        </p:txBody>
      </p:sp>
      <p:sp>
        <p:nvSpPr>
          <p:cNvPr id="6" name="Slide Number Placeholder 5">
            <a:extLst>
              <a:ext uri="{FF2B5EF4-FFF2-40B4-BE49-F238E27FC236}">
                <a16:creationId xmlns:a16="http://schemas.microsoft.com/office/drawing/2014/main" id="{0882D7F5-0541-494D-8AE2-1C21F98DFBB9}"/>
              </a:ext>
            </a:extLst>
          </p:cNvPr>
          <p:cNvSpPr>
            <a:spLocks noGrp="1"/>
          </p:cNvSpPr>
          <p:nvPr>
            <p:ph type="sldNum" sz="quarter" idx="12"/>
          </p:nvPr>
        </p:nvSpPr>
        <p:spPr/>
        <p:txBody>
          <a:bodyPr/>
          <a:lstStyle/>
          <a:p>
            <a:fld id="{C988199F-9CD9-9F47-9994-DE9A452E578E}" type="slidenum">
              <a:rPr lang="en-US" smtClean="0"/>
              <a:t>5</a:t>
            </a:fld>
            <a:endParaRPr lang="en-US"/>
          </a:p>
        </p:txBody>
      </p:sp>
    </p:spTree>
    <p:extLst>
      <p:ext uri="{BB962C8B-B14F-4D97-AF65-F5344CB8AC3E}">
        <p14:creationId xmlns:p14="http://schemas.microsoft.com/office/powerpoint/2010/main" val="2918448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Effect transition="in" filter="fade">
                                      <p:cBhvr>
                                        <p:cTn id="7" dur="500"/>
                                        <p:tgtEl>
                                          <p:spTgt spid="1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12">
            <a:extLst>
              <a:ext uri="{FF2B5EF4-FFF2-40B4-BE49-F238E27FC236}">
                <a16:creationId xmlns:a16="http://schemas.microsoft.com/office/drawing/2014/main" id="{2A15DB31-2256-1F4F-83EF-376DBB99EF34}"/>
              </a:ext>
            </a:extLst>
          </p:cNvPr>
          <p:cNvSpPr>
            <a:spLocks noGrp="1"/>
          </p:cNvSpPr>
          <p:nvPr>
            <p:ph idx="1"/>
          </p:nvPr>
        </p:nvSpPr>
        <p:spPr>
          <a:xfrm>
            <a:off x="0" y="1543667"/>
            <a:ext cx="12192000" cy="3746090"/>
          </a:xfrm>
        </p:spPr>
        <p:txBody>
          <a:bodyPr>
            <a:normAutofit/>
          </a:bodyPr>
          <a:lstStyle/>
          <a:p>
            <a:pPr marL="514350" indent="-514350" algn="just">
              <a:buFont typeface="+mj-lt"/>
              <a:buAutoNum type="arabicPeriod"/>
            </a:pPr>
            <a:r>
              <a:rPr lang="en-US" sz="2400" dirty="0" smtClean="0"/>
              <a:t>WP5-D1</a:t>
            </a:r>
            <a:r>
              <a:rPr lang="en-US" sz="2400" dirty="0"/>
              <a:t>	A document which defines the structure and the mandate of the Project Office.</a:t>
            </a:r>
          </a:p>
          <a:p>
            <a:pPr marL="514350" indent="-514350" algn="just">
              <a:buFont typeface="+mj-lt"/>
              <a:buAutoNum type="arabicPeriod"/>
            </a:pPr>
            <a:r>
              <a:rPr lang="en-US" sz="2400" dirty="0"/>
              <a:t>WP5-D2	A document describing the functionalities required from the tools in support of the project management activity used across all the project units</a:t>
            </a:r>
          </a:p>
          <a:p>
            <a:pPr marL="514350" indent="-514350" algn="just">
              <a:buFont typeface="+mj-lt"/>
              <a:buAutoNum type="arabicPeriod"/>
            </a:pPr>
            <a:r>
              <a:rPr lang="en-US" sz="2400" dirty="0"/>
              <a:t>WP5-D3	A document containing the structure and the mandate of the Engineering Department.</a:t>
            </a:r>
          </a:p>
          <a:p>
            <a:pPr marL="514350" indent="-514350" algn="just">
              <a:buFont typeface="+mj-lt"/>
              <a:buAutoNum type="arabicPeriod"/>
            </a:pPr>
            <a:r>
              <a:rPr lang="en-US" sz="2400" dirty="0"/>
              <a:t>WP5-D4	The Engineering Department as a functional unit complete with key figures operational, mission statement and budget</a:t>
            </a:r>
          </a:p>
          <a:p>
            <a:pPr marL="514350" indent="-514350" algn="just">
              <a:buFont typeface="+mj-lt"/>
              <a:buAutoNum type="arabicPeriod"/>
            </a:pPr>
            <a:r>
              <a:rPr lang="en-US" sz="2400" dirty="0"/>
              <a:t>WP5-D5	The operational Project Office as a functional unit complete with manpower, mission and </a:t>
            </a:r>
            <a:r>
              <a:rPr lang="en-US" sz="2400" dirty="0" smtClean="0"/>
              <a:t>budget</a:t>
            </a:r>
            <a:endParaRPr lang="en-US" sz="2400" dirty="0"/>
          </a:p>
        </p:txBody>
      </p:sp>
      <p:sp>
        <p:nvSpPr>
          <p:cNvPr id="2" name="Title 1">
            <a:extLst>
              <a:ext uri="{FF2B5EF4-FFF2-40B4-BE49-F238E27FC236}">
                <a16:creationId xmlns:a16="http://schemas.microsoft.com/office/drawing/2014/main" id="{4CD00134-0130-AD44-993A-A640136D0D33}"/>
              </a:ext>
            </a:extLst>
          </p:cNvPr>
          <p:cNvSpPr>
            <a:spLocks noGrp="1"/>
          </p:cNvSpPr>
          <p:nvPr>
            <p:ph type="title"/>
          </p:nvPr>
        </p:nvSpPr>
        <p:spPr/>
        <p:txBody>
          <a:bodyPr>
            <a:noAutofit/>
          </a:bodyPr>
          <a:lstStyle/>
          <a:p>
            <a:pPr algn="just">
              <a:lnSpc>
                <a:spcPct val="100000"/>
              </a:lnSpc>
              <a:spcBef>
                <a:spcPts val="2400"/>
              </a:spcBef>
            </a:pPr>
            <a:r>
              <a:rPr lang="en-US" sz="3600" dirty="0" smtClean="0"/>
              <a:t>Deliverables</a:t>
            </a:r>
            <a:endParaRPr lang="en-US" sz="3600" dirty="0"/>
          </a:p>
        </p:txBody>
      </p:sp>
      <p:sp>
        <p:nvSpPr>
          <p:cNvPr id="4" name="Date Placeholder 3">
            <a:extLst>
              <a:ext uri="{FF2B5EF4-FFF2-40B4-BE49-F238E27FC236}">
                <a16:creationId xmlns:a16="http://schemas.microsoft.com/office/drawing/2014/main" id="{26CAEF83-2218-DD4E-883E-BA8F6B4E7301}"/>
              </a:ext>
            </a:extLst>
          </p:cNvPr>
          <p:cNvSpPr>
            <a:spLocks noGrp="1"/>
          </p:cNvSpPr>
          <p:nvPr>
            <p:ph type="dt" sz="half" idx="10"/>
          </p:nvPr>
        </p:nvSpPr>
        <p:spPr/>
        <p:txBody>
          <a:bodyPr/>
          <a:lstStyle/>
          <a:p>
            <a:r>
              <a:rPr lang="de-CH"/>
              <a:t>November 24, 2021</a:t>
            </a:r>
            <a:endParaRPr lang="en-US" dirty="0"/>
          </a:p>
        </p:txBody>
      </p:sp>
      <p:sp>
        <p:nvSpPr>
          <p:cNvPr id="5" name="Footer Placeholder 4">
            <a:extLst>
              <a:ext uri="{FF2B5EF4-FFF2-40B4-BE49-F238E27FC236}">
                <a16:creationId xmlns:a16="http://schemas.microsoft.com/office/drawing/2014/main" id="{1C72FE52-115A-0F43-94A0-D6C5C2B59399}"/>
              </a:ext>
            </a:extLst>
          </p:cNvPr>
          <p:cNvSpPr>
            <a:spLocks noGrp="1"/>
          </p:cNvSpPr>
          <p:nvPr>
            <p:ph type="ftr" sz="quarter" idx="11"/>
          </p:nvPr>
        </p:nvSpPr>
        <p:spPr/>
        <p:txBody>
          <a:bodyPr/>
          <a:lstStyle/>
          <a:p>
            <a:r>
              <a:rPr lang="en-US"/>
              <a:t>WP5 – WP6 Meeting			Raffaele Flaminio, Andreas Freise, Roberto Saban</a:t>
            </a:r>
            <a:endParaRPr lang="en-US" dirty="0"/>
          </a:p>
        </p:txBody>
      </p:sp>
      <p:sp>
        <p:nvSpPr>
          <p:cNvPr id="6" name="Slide Number Placeholder 5">
            <a:extLst>
              <a:ext uri="{FF2B5EF4-FFF2-40B4-BE49-F238E27FC236}">
                <a16:creationId xmlns:a16="http://schemas.microsoft.com/office/drawing/2014/main" id="{0882D7F5-0541-494D-8AE2-1C21F98DFBB9}"/>
              </a:ext>
            </a:extLst>
          </p:cNvPr>
          <p:cNvSpPr>
            <a:spLocks noGrp="1"/>
          </p:cNvSpPr>
          <p:nvPr>
            <p:ph type="sldNum" sz="quarter" idx="12"/>
          </p:nvPr>
        </p:nvSpPr>
        <p:spPr/>
        <p:txBody>
          <a:bodyPr/>
          <a:lstStyle/>
          <a:p>
            <a:fld id="{C988199F-9CD9-9F47-9994-DE9A452E578E}" type="slidenum">
              <a:rPr lang="en-US" smtClean="0"/>
              <a:t>6</a:t>
            </a:fld>
            <a:endParaRPr lang="en-US"/>
          </a:p>
        </p:txBody>
      </p:sp>
    </p:spTree>
    <p:extLst>
      <p:ext uri="{BB962C8B-B14F-4D97-AF65-F5344CB8AC3E}">
        <p14:creationId xmlns:p14="http://schemas.microsoft.com/office/powerpoint/2010/main" val="38532270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Effect transition="in" filter="fade">
                                      <p:cBhvr>
                                        <p:cTn id="7" dur="500"/>
                                        <p:tgtEl>
                                          <p:spTgt spid="1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3">
                                            <p:txEl>
                                              <p:pRg st="1" end="1"/>
                                            </p:txEl>
                                          </p:spTgt>
                                        </p:tgtEl>
                                        <p:attrNameLst>
                                          <p:attrName>style.visibility</p:attrName>
                                        </p:attrNameLst>
                                      </p:cBhvr>
                                      <p:to>
                                        <p:strVal val="visible"/>
                                      </p:to>
                                    </p:set>
                                    <p:animEffect transition="in" filter="fade">
                                      <p:cBhvr>
                                        <p:cTn id="10" dur="500"/>
                                        <p:tgtEl>
                                          <p:spTgt spid="1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3">
                                            <p:txEl>
                                              <p:pRg st="2" end="2"/>
                                            </p:txEl>
                                          </p:spTgt>
                                        </p:tgtEl>
                                        <p:attrNameLst>
                                          <p:attrName>style.visibility</p:attrName>
                                        </p:attrNameLst>
                                      </p:cBhvr>
                                      <p:to>
                                        <p:strVal val="visible"/>
                                      </p:to>
                                    </p:set>
                                    <p:animEffect transition="in" filter="fade">
                                      <p:cBhvr>
                                        <p:cTn id="13" dur="500"/>
                                        <p:tgtEl>
                                          <p:spTgt spid="1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3">
                                            <p:txEl>
                                              <p:pRg st="3" end="3"/>
                                            </p:txEl>
                                          </p:spTgt>
                                        </p:tgtEl>
                                        <p:attrNameLst>
                                          <p:attrName>style.visibility</p:attrName>
                                        </p:attrNameLst>
                                      </p:cBhvr>
                                      <p:to>
                                        <p:strVal val="visible"/>
                                      </p:to>
                                    </p:set>
                                    <p:animEffect transition="in" filter="fade">
                                      <p:cBhvr>
                                        <p:cTn id="16" dur="500"/>
                                        <p:tgtEl>
                                          <p:spTgt spid="1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3">
                                            <p:txEl>
                                              <p:pRg st="4" end="4"/>
                                            </p:txEl>
                                          </p:spTgt>
                                        </p:tgtEl>
                                        <p:attrNameLst>
                                          <p:attrName>style.visibility</p:attrName>
                                        </p:attrNameLst>
                                      </p:cBhvr>
                                      <p:to>
                                        <p:strVal val="visible"/>
                                      </p:to>
                                    </p:set>
                                    <p:animEffect transition="in" filter="fade">
                                      <p:cBhvr>
                                        <p:cTn id="19" dur="500"/>
                                        <p:tgtEl>
                                          <p:spTgt spid="1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12">
            <a:extLst>
              <a:ext uri="{FF2B5EF4-FFF2-40B4-BE49-F238E27FC236}">
                <a16:creationId xmlns:a16="http://schemas.microsoft.com/office/drawing/2014/main" id="{2A15DB31-2256-1F4F-83EF-376DBB99EF34}"/>
              </a:ext>
            </a:extLst>
          </p:cNvPr>
          <p:cNvSpPr>
            <a:spLocks noGrp="1"/>
          </p:cNvSpPr>
          <p:nvPr>
            <p:ph idx="1"/>
          </p:nvPr>
        </p:nvSpPr>
        <p:spPr>
          <a:xfrm>
            <a:off x="0" y="1278202"/>
            <a:ext cx="12192000" cy="4571998"/>
          </a:xfrm>
        </p:spPr>
        <p:txBody>
          <a:bodyPr>
            <a:normAutofit fontScale="92500"/>
          </a:bodyPr>
          <a:lstStyle/>
          <a:p>
            <a:pPr marL="0" indent="0" algn="just">
              <a:buNone/>
            </a:pPr>
            <a:r>
              <a:rPr lang="en-US" sz="2400" u="sng" dirty="0"/>
              <a:t>Staff</a:t>
            </a:r>
          </a:p>
          <a:p>
            <a:pPr marL="0" indent="0" algn="just">
              <a:buNone/>
            </a:pPr>
            <a:r>
              <a:rPr lang="en-US" sz="2400" dirty="0"/>
              <a:t>The work to set-up a Project Office will be carried-out by personnel hired in the scope of the INFRA-DEV project that will be supervised by engineers and scientists who have been involved in  project management in their home institutions.</a:t>
            </a:r>
          </a:p>
          <a:p>
            <a:pPr marL="0" indent="0" algn="just">
              <a:buNone/>
            </a:pPr>
            <a:r>
              <a:rPr lang="en-US" sz="2400" dirty="0"/>
              <a:t>The leaders of WP5 will constitute the Steering Board which will monitor and take part in the activities of the team until the end of the INFRA-DEV Project.</a:t>
            </a:r>
          </a:p>
          <a:p>
            <a:pPr marL="0" indent="0" algn="just">
              <a:buNone/>
            </a:pPr>
            <a:r>
              <a:rPr lang="en-US" sz="2400" dirty="0"/>
              <a:t>It is also assumed that both the Head of the Project Office and the Head of the Engineering Department will be picked among the experienced staff in the community of GW observatories. </a:t>
            </a:r>
            <a:endParaRPr lang="en-US" sz="2400" dirty="0" smtClean="0"/>
          </a:p>
          <a:p>
            <a:pPr marL="0" indent="0" algn="just">
              <a:buNone/>
            </a:pPr>
            <a:endParaRPr lang="en-US" sz="2400" dirty="0"/>
          </a:p>
          <a:p>
            <a:pPr marL="0" indent="0" algn="just">
              <a:buNone/>
            </a:pPr>
            <a:r>
              <a:rPr lang="en-US" sz="2400" u="sng" dirty="0"/>
              <a:t>Timeline</a:t>
            </a:r>
          </a:p>
          <a:p>
            <a:pPr marL="0" indent="0" algn="just">
              <a:buNone/>
            </a:pPr>
            <a:r>
              <a:rPr lang="en-US" sz="2400" dirty="0"/>
              <a:t>The INFRA-DEV project extends from September 2022 – September 2026 for 4 years and also aims at the selection of the site for 2024/25. The work of WP5 must be completed, or at least well advanced, well before the end of this project in order to allow the project units to adopt the discipline, the methodology and the tools early during the project or even during its definition phase.</a:t>
            </a:r>
          </a:p>
          <a:p>
            <a:pPr marL="514350" indent="-514350" algn="just">
              <a:buFont typeface="+mj-lt"/>
              <a:buAutoNum type="arabicPeriod"/>
            </a:pPr>
            <a:endParaRPr lang="en-US" sz="2400" dirty="0" smtClean="0"/>
          </a:p>
        </p:txBody>
      </p:sp>
      <p:sp>
        <p:nvSpPr>
          <p:cNvPr id="2" name="Title 1">
            <a:extLst>
              <a:ext uri="{FF2B5EF4-FFF2-40B4-BE49-F238E27FC236}">
                <a16:creationId xmlns:a16="http://schemas.microsoft.com/office/drawing/2014/main" id="{4CD00134-0130-AD44-993A-A640136D0D33}"/>
              </a:ext>
            </a:extLst>
          </p:cNvPr>
          <p:cNvSpPr>
            <a:spLocks noGrp="1"/>
          </p:cNvSpPr>
          <p:nvPr>
            <p:ph type="title"/>
          </p:nvPr>
        </p:nvSpPr>
        <p:spPr/>
        <p:txBody>
          <a:bodyPr>
            <a:noAutofit/>
          </a:bodyPr>
          <a:lstStyle/>
          <a:p>
            <a:pPr algn="just">
              <a:lnSpc>
                <a:spcPct val="100000"/>
              </a:lnSpc>
              <a:spcBef>
                <a:spcPts val="2400"/>
              </a:spcBef>
            </a:pPr>
            <a:r>
              <a:rPr lang="en-US" sz="3600" dirty="0"/>
              <a:t>The Program of Work</a:t>
            </a:r>
          </a:p>
        </p:txBody>
      </p:sp>
      <p:sp>
        <p:nvSpPr>
          <p:cNvPr id="4" name="Date Placeholder 3">
            <a:extLst>
              <a:ext uri="{FF2B5EF4-FFF2-40B4-BE49-F238E27FC236}">
                <a16:creationId xmlns:a16="http://schemas.microsoft.com/office/drawing/2014/main" id="{26CAEF83-2218-DD4E-883E-BA8F6B4E7301}"/>
              </a:ext>
            </a:extLst>
          </p:cNvPr>
          <p:cNvSpPr>
            <a:spLocks noGrp="1"/>
          </p:cNvSpPr>
          <p:nvPr>
            <p:ph type="dt" sz="half" idx="10"/>
          </p:nvPr>
        </p:nvSpPr>
        <p:spPr/>
        <p:txBody>
          <a:bodyPr/>
          <a:lstStyle/>
          <a:p>
            <a:r>
              <a:rPr lang="de-CH"/>
              <a:t>November 24, 2021</a:t>
            </a:r>
            <a:endParaRPr lang="en-US" dirty="0"/>
          </a:p>
        </p:txBody>
      </p:sp>
      <p:sp>
        <p:nvSpPr>
          <p:cNvPr id="5" name="Footer Placeholder 4">
            <a:extLst>
              <a:ext uri="{FF2B5EF4-FFF2-40B4-BE49-F238E27FC236}">
                <a16:creationId xmlns:a16="http://schemas.microsoft.com/office/drawing/2014/main" id="{1C72FE52-115A-0F43-94A0-D6C5C2B59399}"/>
              </a:ext>
            </a:extLst>
          </p:cNvPr>
          <p:cNvSpPr>
            <a:spLocks noGrp="1"/>
          </p:cNvSpPr>
          <p:nvPr>
            <p:ph type="ftr" sz="quarter" idx="11"/>
          </p:nvPr>
        </p:nvSpPr>
        <p:spPr/>
        <p:txBody>
          <a:bodyPr/>
          <a:lstStyle/>
          <a:p>
            <a:r>
              <a:rPr lang="en-US"/>
              <a:t>WP5 – WP6 Meeting			Raffaele Flaminio, Andreas Freise, Roberto Saban</a:t>
            </a:r>
            <a:endParaRPr lang="en-US" dirty="0"/>
          </a:p>
        </p:txBody>
      </p:sp>
      <p:sp>
        <p:nvSpPr>
          <p:cNvPr id="6" name="Slide Number Placeholder 5">
            <a:extLst>
              <a:ext uri="{FF2B5EF4-FFF2-40B4-BE49-F238E27FC236}">
                <a16:creationId xmlns:a16="http://schemas.microsoft.com/office/drawing/2014/main" id="{0882D7F5-0541-494D-8AE2-1C21F98DFBB9}"/>
              </a:ext>
            </a:extLst>
          </p:cNvPr>
          <p:cNvSpPr>
            <a:spLocks noGrp="1"/>
          </p:cNvSpPr>
          <p:nvPr>
            <p:ph type="sldNum" sz="quarter" idx="12"/>
          </p:nvPr>
        </p:nvSpPr>
        <p:spPr/>
        <p:txBody>
          <a:bodyPr/>
          <a:lstStyle/>
          <a:p>
            <a:fld id="{C988199F-9CD9-9F47-9994-DE9A452E578E}" type="slidenum">
              <a:rPr lang="en-US" smtClean="0"/>
              <a:t>7</a:t>
            </a:fld>
            <a:endParaRPr lang="en-US"/>
          </a:p>
        </p:txBody>
      </p:sp>
    </p:spTree>
    <p:extLst>
      <p:ext uri="{BB962C8B-B14F-4D97-AF65-F5344CB8AC3E}">
        <p14:creationId xmlns:p14="http://schemas.microsoft.com/office/powerpoint/2010/main" val="147580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Effect transition="in" filter="fade">
                                      <p:cBhvr>
                                        <p:cTn id="7" dur="500"/>
                                        <p:tgtEl>
                                          <p:spTgt spid="1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3">
                                            <p:txEl>
                                              <p:pRg st="1" end="1"/>
                                            </p:txEl>
                                          </p:spTgt>
                                        </p:tgtEl>
                                        <p:attrNameLst>
                                          <p:attrName>style.visibility</p:attrName>
                                        </p:attrNameLst>
                                      </p:cBhvr>
                                      <p:to>
                                        <p:strVal val="visible"/>
                                      </p:to>
                                    </p:set>
                                    <p:animEffect transition="in" filter="fade">
                                      <p:cBhvr>
                                        <p:cTn id="10" dur="500"/>
                                        <p:tgtEl>
                                          <p:spTgt spid="1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3">
                                            <p:txEl>
                                              <p:pRg st="2" end="2"/>
                                            </p:txEl>
                                          </p:spTgt>
                                        </p:tgtEl>
                                        <p:attrNameLst>
                                          <p:attrName>style.visibility</p:attrName>
                                        </p:attrNameLst>
                                      </p:cBhvr>
                                      <p:to>
                                        <p:strVal val="visible"/>
                                      </p:to>
                                    </p:set>
                                    <p:animEffect transition="in" filter="fade">
                                      <p:cBhvr>
                                        <p:cTn id="13" dur="500"/>
                                        <p:tgtEl>
                                          <p:spTgt spid="1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3">
                                            <p:txEl>
                                              <p:pRg st="3" end="3"/>
                                            </p:txEl>
                                          </p:spTgt>
                                        </p:tgtEl>
                                        <p:attrNameLst>
                                          <p:attrName>style.visibility</p:attrName>
                                        </p:attrNameLst>
                                      </p:cBhvr>
                                      <p:to>
                                        <p:strVal val="visible"/>
                                      </p:to>
                                    </p:set>
                                    <p:animEffect transition="in" filter="fade">
                                      <p:cBhvr>
                                        <p:cTn id="16" dur="500"/>
                                        <p:tgtEl>
                                          <p:spTgt spid="1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3">
                                            <p:txEl>
                                              <p:pRg st="5" end="5"/>
                                            </p:txEl>
                                          </p:spTgt>
                                        </p:tgtEl>
                                        <p:attrNameLst>
                                          <p:attrName>style.visibility</p:attrName>
                                        </p:attrNameLst>
                                      </p:cBhvr>
                                      <p:to>
                                        <p:strVal val="visible"/>
                                      </p:to>
                                    </p:set>
                                    <p:animEffect transition="in" filter="fade">
                                      <p:cBhvr>
                                        <p:cTn id="19" dur="500"/>
                                        <p:tgtEl>
                                          <p:spTgt spid="13">
                                            <p:txEl>
                                              <p:pRg st="5" end="5"/>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3">
                                            <p:txEl>
                                              <p:pRg st="6" end="6"/>
                                            </p:txEl>
                                          </p:spTgt>
                                        </p:tgtEl>
                                        <p:attrNameLst>
                                          <p:attrName>style.visibility</p:attrName>
                                        </p:attrNameLst>
                                      </p:cBhvr>
                                      <p:to>
                                        <p:strVal val="visible"/>
                                      </p:to>
                                    </p:set>
                                    <p:animEffect transition="in" filter="fade">
                                      <p:cBhvr>
                                        <p:cTn id="22" dur="500"/>
                                        <p:tgtEl>
                                          <p:spTgt spid="1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Espace réservé du contenu 6"/>
          <p:cNvPicPr>
            <a:picLocks noGrp="1" noChangeAspect="1"/>
          </p:cNvPicPr>
          <p:nvPr>
            <p:ph idx="1"/>
          </p:nvPr>
        </p:nvPicPr>
        <p:blipFill>
          <a:blip r:embed="rId3"/>
          <a:stretch>
            <a:fillRect/>
          </a:stretch>
        </p:blipFill>
        <p:spPr>
          <a:xfrm>
            <a:off x="1347019" y="899862"/>
            <a:ext cx="10264878" cy="5389471"/>
          </a:xfrm>
          <a:prstGeom prst="rect">
            <a:avLst/>
          </a:prstGeom>
        </p:spPr>
      </p:pic>
      <p:sp>
        <p:nvSpPr>
          <p:cNvPr id="2" name="Title 1">
            <a:extLst>
              <a:ext uri="{FF2B5EF4-FFF2-40B4-BE49-F238E27FC236}">
                <a16:creationId xmlns:a16="http://schemas.microsoft.com/office/drawing/2014/main" id="{4CD00134-0130-AD44-993A-A640136D0D33}"/>
              </a:ext>
            </a:extLst>
          </p:cNvPr>
          <p:cNvSpPr>
            <a:spLocks noGrp="1"/>
          </p:cNvSpPr>
          <p:nvPr>
            <p:ph type="title"/>
          </p:nvPr>
        </p:nvSpPr>
        <p:spPr/>
        <p:txBody>
          <a:bodyPr>
            <a:noAutofit/>
          </a:bodyPr>
          <a:lstStyle/>
          <a:p>
            <a:pPr algn="just">
              <a:lnSpc>
                <a:spcPct val="100000"/>
              </a:lnSpc>
              <a:spcBef>
                <a:spcPts val="2400"/>
              </a:spcBef>
            </a:pPr>
            <a:r>
              <a:rPr lang="en-US" sz="3600" dirty="0"/>
              <a:t>The main landmarks</a:t>
            </a:r>
          </a:p>
        </p:txBody>
      </p:sp>
      <p:sp>
        <p:nvSpPr>
          <p:cNvPr id="4" name="Date Placeholder 3">
            <a:extLst>
              <a:ext uri="{FF2B5EF4-FFF2-40B4-BE49-F238E27FC236}">
                <a16:creationId xmlns:a16="http://schemas.microsoft.com/office/drawing/2014/main" id="{26CAEF83-2218-DD4E-883E-BA8F6B4E7301}"/>
              </a:ext>
            </a:extLst>
          </p:cNvPr>
          <p:cNvSpPr>
            <a:spLocks noGrp="1"/>
          </p:cNvSpPr>
          <p:nvPr>
            <p:ph type="dt" sz="half" idx="10"/>
          </p:nvPr>
        </p:nvSpPr>
        <p:spPr/>
        <p:txBody>
          <a:bodyPr/>
          <a:lstStyle/>
          <a:p>
            <a:r>
              <a:rPr lang="de-CH"/>
              <a:t>November 24, 2021</a:t>
            </a:r>
            <a:endParaRPr lang="en-US" dirty="0"/>
          </a:p>
        </p:txBody>
      </p:sp>
      <p:sp>
        <p:nvSpPr>
          <p:cNvPr id="5" name="Footer Placeholder 4">
            <a:extLst>
              <a:ext uri="{FF2B5EF4-FFF2-40B4-BE49-F238E27FC236}">
                <a16:creationId xmlns:a16="http://schemas.microsoft.com/office/drawing/2014/main" id="{1C72FE52-115A-0F43-94A0-D6C5C2B59399}"/>
              </a:ext>
            </a:extLst>
          </p:cNvPr>
          <p:cNvSpPr>
            <a:spLocks noGrp="1"/>
          </p:cNvSpPr>
          <p:nvPr>
            <p:ph type="ftr" sz="quarter" idx="11"/>
          </p:nvPr>
        </p:nvSpPr>
        <p:spPr/>
        <p:txBody>
          <a:bodyPr/>
          <a:lstStyle/>
          <a:p>
            <a:r>
              <a:rPr lang="en-US"/>
              <a:t>WP5 – WP6 Meeting			Raffaele Flaminio, Andreas Freise, Roberto Saban</a:t>
            </a:r>
            <a:endParaRPr lang="en-US" dirty="0"/>
          </a:p>
        </p:txBody>
      </p:sp>
      <p:sp>
        <p:nvSpPr>
          <p:cNvPr id="6" name="Slide Number Placeholder 5">
            <a:extLst>
              <a:ext uri="{FF2B5EF4-FFF2-40B4-BE49-F238E27FC236}">
                <a16:creationId xmlns:a16="http://schemas.microsoft.com/office/drawing/2014/main" id="{0882D7F5-0541-494D-8AE2-1C21F98DFBB9}"/>
              </a:ext>
            </a:extLst>
          </p:cNvPr>
          <p:cNvSpPr>
            <a:spLocks noGrp="1"/>
          </p:cNvSpPr>
          <p:nvPr>
            <p:ph type="sldNum" sz="quarter" idx="12"/>
          </p:nvPr>
        </p:nvSpPr>
        <p:spPr/>
        <p:txBody>
          <a:bodyPr/>
          <a:lstStyle/>
          <a:p>
            <a:fld id="{C988199F-9CD9-9F47-9994-DE9A452E578E}" type="slidenum">
              <a:rPr lang="en-US" smtClean="0"/>
              <a:t>8</a:t>
            </a:fld>
            <a:endParaRPr lang="en-US"/>
          </a:p>
        </p:txBody>
      </p:sp>
    </p:spTree>
    <p:extLst>
      <p:ext uri="{BB962C8B-B14F-4D97-AF65-F5344CB8AC3E}">
        <p14:creationId xmlns:p14="http://schemas.microsoft.com/office/powerpoint/2010/main" val="36945871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D00134-0130-AD44-993A-A640136D0D33}"/>
              </a:ext>
            </a:extLst>
          </p:cNvPr>
          <p:cNvSpPr>
            <a:spLocks noGrp="1"/>
          </p:cNvSpPr>
          <p:nvPr>
            <p:ph type="title"/>
          </p:nvPr>
        </p:nvSpPr>
        <p:spPr/>
        <p:txBody>
          <a:bodyPr>
            <a:noAutofit/>
          </a:bodyPr>
          <a:lstStyle/>
          <a:p>
            <a:pPr algn="just">
              <a:lnSpc>
                <a:spcPct val="100000"/>
              </a:lnSpc>
              <a:spcBef>
                <a:spcPts val="2400"/>
              </a:spcBef>
            </a:pPr>
            <a:r>
              <a:rPr lang="en-US" sz="3600" dirty="0" smtClean="0"/>
              <a:t>Resources: Introduction</a:t>
            </a:r>
            <a:endParaRPr lang="en-US" sz="3600" dirty="0"/>
          </a:p>
        </p:txBody>
      </p:sp>
      <p:sp>
        <p:nvSpPr>
          <p:cNvPr id="4" name="Date Placeholder 3">
            <a:extLst>
              <a:ext uri="{FF2B5EF4-FFF2-40B4-BE49-F238E27FC236}">
                <a16:creationId xmlns:a16="http://schemas.microsoft.com/office/drawing/2014/main" id="{26CAEF83-2218-DD4E-883E-BA8F6B4E7301}"/>
              </a:ext>
            </a:extLst>
          </p:cNvPr>
          <p:cNvSpPr>
            <a:spLocks noGrp="1"/>
          </p:cNvSpPr>
          <p:nvPr>
            <p:ph type="dt" sz="half" idx="10"/>
          </p:nvPr>
        </p:nvSpPr>
        <p:spPr/>
        <p:txBody>
          <a:bodyPr/>
          <a:lstStyle/>
          <a:p>
            <a:r>
              <a:rPr lang="de-CH"/>
              <a:t>November 24, 2021</a:t>
            </a:r>
            <a:endParaRPr lang="en-US" dirty="0"/>
          </a:p>
        </p:txBody>
      </p:sp>
      <p:sp>
        <p:nvSpPr>
          <p:cNvPr id="5" name="Footer Placeholder 4">
            <a:extLst>
              <a:ext uri="{FF2B5EF4-FFF2-40B4-BE49-F238E27FC236}">
                <a16:creationId xmlns:a16="http://schemas.microsoft.com/office/drawing/2014/main" id="{1C72FE52-115A-0F43-94A0-D6C5C2B59399}"/>
              </a:ext>
            </a:extLst>
          </p:cNvPr>
          <p:cNvSpPr>
            <a:spLocks noGrp="1"/>
          </p:cNvSpPr>
          <p:nvPr>
            <p:ph type="ftr" sz="quarter" idx="11"/>
          </p:nvPr>
        </p:nvSpPr>
        <p:spPr/>
        <p:txBody>
          <a:bodyPr/>
          <a:lstStyle/>
          <a:p>
            <a:r>
              <a:rPr lang="en-US"/>
              <a:t>WP5 – WP6 Meeting			Raffaele Flaminio, Andreas Freise, Roberto Saban</a:t>
            </a:r>
            <a:endParaRPr lang="en-US" dirty="0"/>
          </a:p>
        </p:txBody>
      </p:sp>
      <p:sp>
        <p:nvSpPr>
          <p:cNvPr id="6" name="Slide Number Placeholder 5">
            <a:extLst>
              <a:ext uri="{FF2B5EF4-FFF2-40B4-BE49-F238E27FC236}">
                <a16:creationId xmlns:a16="http://schemas.microsoft.com/office/drawing/2014/main" id="{0882D7F5-0541-494D-8AE2-1C21F98DFBB9}"/>
              </a:ext>
            </a:extLst>
          </p:cNvPr>
          <p:cNvSpPr>
            <a:spLocks noGrp="1"/>
          </p:cNvSpPr>
          <p:nvPr>
            <p:ph type="sldNum" sz="quarter" idx="12"/>
          </p:nvPr>
        </p:nvSpPr>
        <p:spPr/>
        <p:txBody>
          <a:bodyPr/>
          <a:lstStyle/>
          <a:p>
            <a:fld id="{C988199F-9CD9-9F47-9994-DE9A452E578E}" type="slidenum">
              <a:rPr lang="en-US" smtClean="0"/>
              <a:t>9</a:t>
            </a:fld>
            <a:endParaRPr lang="en-US"/>
          </a:p>
        </p:txBody>
      </p:sp>
      <p:sp>
        <p:nvSpPr>
          <p:cNvPr id="7" name="Espace réservé du contenu 6"/>
          <p:cNvSpPr>
            <a:spLocks noGrp="1"/>
          </p:cNvSpPr>
          <p:nvPr>
            <p:ph idx="1"/>
          </p:nvPr>
        </p:nvSpPr>
        <p:spPr>
          <a:xfrm>
            <a:off x="0" y="924232"/>
            <a:ext cx="12192000" cy="5252731"/>
          </a:xfrm>
        </p:spPr>
        <p:txBody>
          <a:bodyPr/>
          <a:lstStyle/>
          <a:p>
            <a:pPr marL="0" indent="0">
              <a:buNone/>
            </a:pPr>
            <a:r>
              <a:rPr lang="en-GB" dirty="0"/>
              <a:t>The table below lists the resources we think should be hired with the funds made available by the European Commission for the INFRA-DEV project. The list is by no means complete or exhaustive, we count on colleagues from national institutes to join forces with us in this preparatory phase which will lead to the creation of the Project Office and of the Engineering Department. Also, when the latter come into being, additional resources which we expect will originate in the national institutes, will be needed to operate these two units.</a:t>
            </a:r>
            <a:endParaRPr lang="fr-FR" dirty="0"/>
          </a:p>
          <a:p>
            <a:endParaRPr lang="en-US" dirty="0"/>
          </a:p>
        </p:txBody>
      </p:sp>
    </p:spTree>
    <p:extLst>
      <p:ext uri="{BB962C8B-B14F-4D97-AF65-F5344CB8AC3E}">
        <p14:creationId xmlns:p14="http://schemas.microsoft.com/office/powerpoint/2010/main" val="140434636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1381</TotalTime>
  <Words>1394</Words>
  <Application>Microsoft Office PowerPoint</Application>
  <PresentationFormat>Grand écran</PresentationFormat>
  <Paragraphs>124</Paragraphs>
  <Slides>12</Slides>
  <Notes>11</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12</vt:i4>
      </vt:variant>
    </vt:vector>
  </HeadingPairs>
  <TitlesOfParts>
    <vt:vector size="18" baseType="lpstr">
      <vt:lpstr>Arial</vt:lpstr>
      <vt:lpstr>Avenir Next</vt:lpstr>
      <vt:lpstr>Calibri</vt:lpstr>
      <vt:lpstr>Times New Roman (Body CS)</vt:lpstr>
      <vt:lpstr>Wingdings</vt:lpstr>
      <vt:lpstr>Office Theme</vt:lpstr>
      <vt:lpstr>The Project Office &amp;  the Engineering Department</vt:lpstr>
      <vt:lpstr>Definition</vt:lpstr>
      <vt:lpstr>Definition</vt:lpstr>
      <vt:lpstr>Definition</vt:lpstr>
      <vt:lpstr>Definition</vt:lpstr>
      <vt:lpstr>Deliverables</vt:lpstr>
      <vt:lpstr>The Program of Work</vt:lpstr>
      <vt:lpstr>The main landmarks</vt:lpstr>
      <vt:lpstr>Resources: Introduction</vt:lpstr>
      <vt:lpstr>Resources: Project Office</vt:lpstr>
      <vt:lpstr>Resources: Project Office</vt:lpstr>
      <vt:lpstr>Resources: Engineering Department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WP5 – WP6 Meeting on WP contents</dc:title>
  <dc:creator>Roberto Saban</dc:creator>
  <cp:lastModifiedBy>AdV+</cp:lastModifiedBy>
  <cp:revision>21</cp:revision>
  <dcterms:created xsi:type="dcterms:W3CDTF">2021-11-22T10:12:05Z</dcterms:created>
  <dcterms:modified xsi:type="dcterms:W3CDTF">2021-12-10T10:23:09Z</dcterms:modified>
</cp:coreProperties>
</file>