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292" r:id="rId4"/>
    <p:sldId id="290" r:id="rId5"/>
    <p:sldId id="291" r:id="rId6"/>
    <p:sldId id="293" r:id="rId7"/>
    <p:sldId id="294" r:id="rId8"/>
    <p:sldId id="295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31" d="100"/>
          <a:sy n="31" d="100"/>
        </p:scale>
        <p:origin x="16" y="6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69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IKHEF_PATROON1.png" descr="NIKHEF_PATRO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2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23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67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80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8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9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9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2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3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5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5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5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6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7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72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8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8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8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8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9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9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01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NIKHEF_PATROON2.png" descr="NIKHEF_PATRO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6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37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38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1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15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2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29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3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40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44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42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5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57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6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7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75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7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80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9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9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9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9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9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1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1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2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2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3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4999"/>
            <a:ext cx="19879668" cy="200291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4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4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44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4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49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6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6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6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6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6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6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7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50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fbeelding"/>
          <p:cNvSpPr>
            <a:spLocks noGrp="1"/>
          </p:cNvSpPr>
          <p:nvPr>
            <p:ph type="pic" idx="14"/>
          </p:nvPr>
        </p:nvSpPr>
        <p:spPr>
          <a:xfrm>
            <a:off x="11479311" y="-33119"/>
            <a:ext cx="12970903" cy="13746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7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7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7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80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8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8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9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grpSp>
        <p:nvGrpSpPr>
          <p:cNvPr id="500" name="Groepeer"/>
          <p:cNvGrpSpPr/>
          <p:nvPr/>
        </p:nvGrpSpPr>
        <p:grpSpPr>
          <a:xfrm>
            <a:off x="20555686" y="-1"/>
            <a:ext cx="3828315" cy="13716001"/>
            <a:chOff x="0" y="0"/>
            <a:chExt cx="3828314" cy="13716000"/>
          </a:xfrm>
        </p:grpSpPr>
        <p:grpSp>
          <p:nvGrpSpPr>
            <p:cNvPr id="498" name="Groepeer"/>
            <p:cNvGrpSpPr/>
            <p:nvPr/>
          </p:nvGrpSpPr>
          <p:grpSpPr>
            <a:xfrm>
              <a:off x="-1" y="0"/>
              <a:ext cx="3828315" cy="13716000"/>
              <a:chOff x="0" y="0"/>
              <a:chExt cx="3828314" cy="13715999"/>
            </a:xfrm>
          </p:grpSpPr>
          <p:sp>
            <p:nvSpPr>
              <p:cNvPr id="496" name="Driehoek"/>
              <p:cNvSpPr/>
              <p:nvPr/>
            </p:nvSpPr>
            <p:spPr>
              <a:xfrm rot="10800000">
                <a:off x="0" y="2972716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7" name="Driehoek"/>
              <p:cNvSpPr/>
              <p:nvPr/>
            </p:nvSpPr>
            <p:spPr>
              <a:xfrm flipH="1">
                <a:off x="0" y="0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2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99" name="NIKHEF_LOGO.png" descr="NIKHEF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279" y="12538392"/>
              <a:ext cx="2123754" cy="83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1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1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1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15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16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17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1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2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3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3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33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34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3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4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grpSp>
        <p:nvGrpSpPr>
          <p:cNvPr id="54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4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51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6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6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66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67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7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7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7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8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82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83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Afbeelding"/>
          <p:cNvSpPr>
            <a:spLocks noGrp="1"/>
          </p:cNvSpPr>
          <p:nvPr>
            <p:ph type="pic" idx="13"/>
          </p:nvPr>
        </p:nvSpPr>
        <p:spPr>
          <a:xfrm>
            <a:off x="1795130" y="0"/>
            <a:ext cx="2258887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9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647282"/>
            <a:ext cx="4886061" cy="124214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481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8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0" name="NIKHEF_PATROON3.png" descr="NIKHEF_PATRO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64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65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fbeelding"/>
          <p:cNvSpPr>
            <a:spLocks noGrp="1"/>
          </p:cNvSpPr>
          <p:nvPr>
            <p:ph type="pic" idx="13"/>
          </p:nvPr>
        </p:nvSpPr>
        <p:spPr>
          <a:xfrm>
            <a:off x="-8930" y="-728"/>
            <a:ext cx="22501585" cy="137174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fbeelding"/>
          <p:cNvSpPr>
            <a:spLocks noGrp="1"/>
          </p:cNvSpPr>
          <p:nvPr>
            <p:ph type="pic" idx="13"/>
          </p:nvPr>
        </p:nvSpPr>
        <p:spPr>
          <a:xfrm>
            <a:off x="-8930" y="-29140"/>
            <a:ext cx="24401860" cy="13745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3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4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46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7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48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49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50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0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62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63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64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" name="NIKHEF_PATROON5.png" descr="NIKHEF_PATRO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77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78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79" name="NIKHEF_LOGO_groot2.png" descr="NIKHEF_LOGO_g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8" name="NIKHEF_PATROON6.png" descr="NIKHEF_PATRO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9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93" name="NIKHEF_LOGO_groot3.png" descr="NIKHEF_LOGO_groo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3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104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NIKHEF_PATROON4.png" descr="NIKHEF_PATRO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kst"/>
          <p:cNvSpPr txBox="1">
            <a:spLocks noGrp="1"/>
          </p:cNvSpPr>
          <p:nvPr>
            <p:ph type="body" sz="quarter" idx="14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134" name="Afbeelding"/>
          <p:cNvSpPr>
            <a:spLocks noGrp="1"/>
          </p:cNvSpPr>
          <p:nvPr>
            <p:ph type="pic" sz="half" idx="14"/>
          </p:nvPr>
        </p:nvSpPr>
        <p:spPr>
          <a:xfrm>
            <a:off x="12573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OOFDTITEL VAN DEZE SLIDE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86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</a:t>
            </a:r>
          </a:p>
        </p:txBody>
      </p:sp>
      <p:sp>
        <p:nvSpPr>
          <p:cNvPr id="149" name="Afbeelding"/>
          <p:cNvSpPr>
            <a:spLocks noGrp="1"/>
          </p:cNvSpPr>
          <p:nvPr>
            <p:ph type="pic" sz="half" idx="14"/>
          </p:nvPr>
        </p:nvSpPr>
        <p:spPr>
          <a:xfrm>
            <a:off x="12675750" y="1982216"/>
            <a:ext cx="10887569" cy="97515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0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2022602"/>
            <a:ext cx="11181358" cy="955294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53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5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811422" y="13102037"/>
            <a:ext cx="954721" cy="1235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195661" y="2186862"/>
            <a:ext cx="20795891" cy="1044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2pPr marL="976891" indent="-479051">
              <a:spcBef>
                <a:spcPts val="0"/>
              </a:spcBef>
              <a:buChar char="–"/>
              <a:defRPr sz="57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lvl2pPr>
            <a:lvl3pPr marL="1338761" indent="-383721">
              <a:spcBef>
                <a:spcPts val="0"/>
              </a:spcBef>
              <a:defRPr sz="47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 marL="1840864" indent="-428625">
              <a:spcBef>
                <a:spcPts val="100"/>
              </a:spcBef>
              <a:buChar char="–"/>
              <a:defRPr sz="4500"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</a:defRPr>
            </a:lvl4pPr>
            <a:lvl5pPr marL="2298064" indent="-428625">
              <a:spcBef>
                <a:spcPts val="600"/>
              </a:spcBef>
              <a:buChar char="»"/>
              <a:defRPr sz="4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riehoek"/>
          <p:cNvSpPr/>
          <p:nvPr/>
        </p:nvSpPr>
        <p:spPr>
          <a:xfrm>
            <a:off x="1812929" y="-27381"/>
            <a:ext cx="1171580" cy="163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399167" y="-33734"/>
            <a:ext cx="18457712" cy="16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r>
              <a:t>Titeltekst</a:t>
            </a:r>
          </a:p>
        </p:txBody>
      </p:sp>
      <p:sp>
        <p:nvSpPr>
          <p:cNvPr id="7" name="Rechthoek"/>
          <p:cNvSpPr/>
          <p:nvPr/>
        </p:nvSpPr>
        <p:spPr>
          <a:xfrm>
            <a:off x="-965640" y="-273776"/>
            <a:ext cx="2819064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713" y="200122"/>
            <a:ext cx="2149640" cy="974056"/>
          </a:xfrm>
          <a:prstGeom prst="rect">
            <a:avLst/>
          </a:prstGeom>
          <a:ln w="12700"/>
        </p:spPr>
      </p:pic>
      <p:sp>
        <p:nvSpPr>
          <p:cNvPr id="9" name="Driehoek"/>
          <p:cNvSpPr/>
          <p:nvPr/>
        </p:nvSpPr>
        <p:spPr>
          <a:xfrm>
            <a:off x="2622140" y="776968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21/nsf21107/nsf21107.pdf" TargetMode="External"/><Relationship Id="rId2" Type="http://schemas.openxmlformats.org/officeDocument/2006/relationships/hyperlink" Target="http://roadmap2018.esfri.eu/strategy-report/the-esfri-methodology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novatie nikhef gebouw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Workpackage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2:  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 smtClean="0">
                <a:solidFill>
                  <a:prstClr val="white"/>
                </a:solidFill>
                <a:latin typeface="Calibri"/>
              </a:rPr>
            </a:br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Organisation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,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Governance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legal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aspects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>
                <a:solidFill>
                  <a:prstClr val="white"/>
                </a:solidFill>
                <a:latin typeface="Calibri"/>
              </a:rPr>
            </a:br>
            <a:r>
              <a:rPr lang="nl-NL" sz="3600" dirty="0">
                <a:solidFill>
                  <a:srgbClr val="702677"/>
                </a:solidFill>
              </a:rPr>
              <a:t/>
            </a:r>
            <a:br>
              <a:rPr lang="nl-NL" sz="3600" dirty="0">
                <a:solidFill>
                  <a:srgbClr val="702677"/>
                </a:solidFill>
              </a:rPr>
            </a:br>
            <a:endParaRPr lang="en-US" dirty="0"/>
          </a:p>
        </p:txBody>
      </p:sp>
      <p:sp>
        <p:nvSpPr>
          <p:cNvPr id="674" name="Woensdag 18 april…"/>
          <p:cNvSpPr txBox="1">
            <a:spLocks noGrp="1"/>
          </p:cNvSpPr>
          <p:nvPr>
            <p:ph type="body" sz="quarter" idx="13"/>
          </p:nvPr>
        </p:nvSpPr>
        <p:spPr>
          <a:xfrm>
            <a:off x="15432360" y="7328899"/>
            <a:ext cx="7272808" cy="5820525"/>
          </a:xfrm>
        </p:spPr>
        <p:txBody>
          <a:bodyPr/>
          <a:lstStyle/>
          <a:p>
            <a:r>
              <a:rPr lang="en-US" dirty="0"/>
              <a:t>ET-PP Kick off</a:t>
            </a:r>
          </a:p>
          <a:p>
            <a:r>
              <a:rPr lang="en-US" dirty="0" smtClean="0"/>
              <a:t>20 </a:t>
            </a:r>
            <a:r>
              <a:rPr lang="en-US" dirty="0"/>
              <a:t>July 2022</a:t>
            </a:r>
          </a:p>
          <a:p>
            <a:r>
              <a:rPr lang="en-US"/>
              <a:t>Miriam </a:t>
            </a:r>
            <a:r>
              <a:rPr lang="en-US" smtClean="0"/>
              <a:t>Roelofs</a:t>
            </a:r>
            <a:endParaRPr lang="en-US" dirty="0" smtClean="0"/>
          </a:p>
          <a:p>
            <a:r>
              <a:rPr lang="en-US" sz="2800" dirty="0" smtClean="0"/>
              <a:t>M.Roelofs@nwo.nl</a:t>
            </a:r>
            <a:endParaRPr lang="en-US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635001" y="6394215"/>
            <a:ext cx="13963649" cy="934684"/>
          </a:xfrm>
        </p:spPr>
        <p:txBody>
          <a:bodyPr/>
          <a:lstStyle/>
          <a:p>
            <a:r>
              <a:rPr lang="nl-NL" sz="4000" b="1" kern="1200" cap="none" dirty="0" smtClean="0">
                <a:solidFill>
                  <a:prstClr val="white"/>
                </a:solidFill>
                <a:latin typeface="Calibri"/>
                <a:ea typeface="+mj-ea"/>
              </a:rPr>
              <a:t>Einstein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Telescope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b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</a:b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Preparatory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phase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INFRA DEV</a:t>
            </a:r>
            <a:endParaRPr lang="nl-NL" sz="4000" b="1" kern="1200" cap="none" dirty="0" smtClean="0"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endParaRPr lang="nl-NL" sz="36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novatie Nikhef - SB - 18 april 20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ET-PP Kick off – </a:t>
            </a:r>
            <a:r>
              <a:rPr lang="en-US" dirty="0" smtClean="0"/>
              <a:t>20 </a:t>
            </a:r>
            <a:r>
              <a:rPr lang="en-US" dirty="0"/>
              <a:t>July 2022</a:t>
            </a:r>
          </a:p>
        </p:txBody>
      </p:sp>
      <p:sp>
        <p:nvSpPr>
          <p:cNvPr id="72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224595" cy="4193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0" name="voordelen datacentrum"/>
          <p:cNvSpPr txBox="1">
            <a:spLocks noGrp="1"/>
          </p:cNvSpPr>
          <p:nvPr>
            <p:ph type="body" sz="quarter" idx="13"/>
          </p:nvPr>
        </p:nvSpPr>
        <p:spPr>
          <a:xfrm>
            <a:off x="671515" y="718811"/>
            <a:ext cx="23114000" cy="738664"/>
          </a:xfrm>
          <a:prstGeom prst="rect">
            <a:avLst/>
          </a:prstGeom>
        </p:spPr>
        <p:txBody>
          <a:bodyPr/>
          <a:lstStyle/>
          <a:p>
            <a:r>
              <a:rPr lang="nl-NL" sz="4800" b="1" dirty="0" err="1"/>
              <a:t>Introduction</a:t>
            </a:r>
            <a:r>
              <a:rPr lang="nl-NL" sz="4800" b="1" dirty="0"/>
              <a:t> WP2 INFRADEV 2022-2026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half" idx="15"/>
          </p:nvPr>
        </p:nvSpPr>
        <p:spPr>
          <a:xfrm>
            <a:off x="836753" y="1861846"/>
            <a:ext cx="22250472" cy="10019974"/>
          </a:xfrm>
        </p:spPr>
        <p:txBody>
          <a:bodyPr/>
          <a:lstStyle/>
          <a:p>
            <a:pPr algn="l"/>
            <a:endParaRPr lang="nl-NL" sz="1800" b="0" i="0" u="none" strike="noStrike" baseline="0" dirty="0">
              <a:latin typeface="Carlito"/>
            </a:endParaRPr>
          </a:p>
          <a:p>
            <a:pPr algn="l"/>
            <a:r>
              <a:rPr lang="en-US" sz="4000" b="1" dirty="0" smtClean="0">
                <a:solidFill>
                  <a:srgbClr val="FF0000"/>
                </a:solidFill>
                <a:uFill>
                  <a:solidFill>
                    <a:srgbClr val="0042AA"/>
                  </a:solidFill>
                </a:uFill>
                <a:latin typeface="Minion Pro"/>
              </a:rPr>
              <a:t>Objectives:</a:t>
            </a:r>
          </a:p>
          <a:p>
            <a:pPr algn="l"/>
            <a:r>
              <a:rPr lang="en-US" sz="4000" b="1" dirty="0" smtClean="0">
                <a:solidFill>
                  <a:srgbClr val="002060"/>
                </a:solidFill>
                <a:uFill>
                  <a:solidFill>
                    <a:srgbClr val="0042AA"/>
                  </a:solidFill>
                </a:uFill>
              </a:rPr>
              <a:t>Proposal </a:t>
            </a:r>
            <a:r>
              <a:rPr lang="en-US" sz="4000" dirty="0" smtClean="0">
                <a:solidFill>
                  <a:srgbClr val="002060"/>
                </a:solidFill>
                <a:uFill>
                  <a:solidFill>
                    <a:srgbClr val="0042AA"/>
                  </a:solidFill>
                </a:uFill>
              </a:rPr>
              <a:t>to the BGR for a preferred ET governance structure tailored to the various stages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uFill>
                  <a:solidFill>
                    <a:srgbClr val="0042AA"/>
                  </a:solidFill>
                </a:uFill>
                <a:latin typeface="+mn-lt"/>
              </a:rPr>
              <a:t>Baseline for governance development: </a:t>
            </a:r>
            <a:r>
              <a:rPr lang="en-US" sz="4000" b="1" dirty="0" smtClean="0">
                <a:solidFill>
                  <a:srgbClr val="002060"/>
                </a:solidFill>
                <a:uFill>
                  <a:solidFill>
                    <a:srgbClr val="0042AA"/>
                  </a:solidFill>
                </a:uFill>
                <a:latin typeface="+mn-lt"/>
              </a:rPr>
              <a:t>ESFRI lifecycle approach</a:t>
            </a:r>
            <a:endParaRPr lang="en-US" sz="4000" b="1" dirty="0">
              <a:solidFill>
                <a:srgbClr val="002060"/>
              </a:solidFill>
              <a:uFill>
                <a:solidFill>
                  <a:srgbClr val="0042AA"/>
                </a:solidFill>
              </a:u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8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</a:endParaRPr>
          </a:p>
          <a:p>
            <a:r>
              <a:rPr lang="nl-NL" sz="4000" b="1" dirty="0" smtClean="0"/>
              <a:t>WHO</a:t>
            </a:r>
            <a:r>
              <a:rPr lang="nl-NL" sz="4000" b="1" dirty="0"/>
              <a:t>?</a:t>
            </a:r>
          </a:p>
          <a:p>
            <a:r>
              <a:rPr lang="nl-NL" sz="4000" dirty="0"/>
              <a:t>Co-</a:t>
            </a:r>
            <a:r>
              <a:rPr lang="nl-NL" sz="4000" dirty="0" err="1"/>
              <a:t>coordination</a:t>
            </a:r>
            <a:r>
              <a:rPr lang="nl-NL" sz="4000" dirty="0"/>
              <a:t>: INFN, STFC </a:t>
            </a:r>
            <a:r>
              <a:rPr lang="nl-NL" sz="4000" dirty="0" err="1"/>
              <a:t>and</a:t>
            </a:r>
            <a:r>
              <a:rPr lang="nl-NL" sz="4000" dirty="0"/>
              <a:t> Nikhef</a:t>
            </a:r>
          </a:p>
          <a:p>
            <a:r>
              <a:rPr lang="nl-NL" sz="4000" dirty="0" err="1"/>
              <a:t>Workpackage</a:t>
            </a:r>
            <a:r>
              <a:rPr lang="nl-NL" sz="4000" dirty="0"/>
              <a:t> lead: Nikhef</a:t>
            </a:r>
          </a:p>
          <a:p>
            <a:r>
              <a:rPr lang="nl-NL" sz="4000" dirty="0" err="1" smtClean="0"/>
              <a:t>Working</a:t>
            </a:r>
            <a:r>
              <a:rPr lang="nl-NL" sz="4000" dirty="0" smtClean="0"/>
              <a:t> </a:t>
            </a:r>
            <a:r>
              <a:rPr lang="nl-NL" sz="4000" dirty="0" err="1" smtClean="0"/>
              <a:t>group</a:t>
            </a:r>
            <a:r>
              <a:rPr lang="nl-NL" sz="4000" dirty="0" smtClean="0"/>
              <a:t> WP2</a:t>
            </a:r>
          </a:p>
          <a:p>
            <a:endParaRPr lang="nl-NL" sz="4400" dirty="0"/>
          </a:p>
          <a:p>
            <a:r>
              <a:rPr lang="nl-NL" sz="4000" b="1" dirty="0"/>
              <a:t>WHAT? </a:t>
            </a:r>
          </a:p>
          <a:p>
            <a:r>
              <a:rPr lang="nl-NL" sz="4000" dirty="0"/>
              <a:t>5 deliverables </a:t>
            </a:r>
            <a:r>
              <a:rPr lang="nl-NL" sz="4000" dirty="0" smtClean="0"/>
              <a:t>-&gt; </a:t>
            </a:r>
            <a:r>
              <a:rPr lang="nl-NL" sz="4000" dirty="0" err="1" smtClean="0"/>
              <a:t>aim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dirty="0" err="1"/>
              <a:t>sufficient</a:t>
            </a:r>
            <a:r>
              <a:rPr lang="nl-NL" sz="4000" dirty="0"/>
              <a:t> consensus </a:t>
            </a:r>
            <a:r>
              <a:rPr lang="nl-NL" sz="4000" dirty="0" err="1"/>
              <a:t>within</a:t>
            </a:r>
            <a:r>
              <a:rPr lang="nl-NL" sz="4000" dirty="0"/>
              <a:t> </a:t>
            </a:r>
            <a:r>
              <a:rPr lang="nl-NL" sz="4000" dirty="0" smtClean="0"/>
              <a:t>WP2 </a:t>
            </a:r>
            <a:r>
              <a:rPr lang="nl-NL" sz="4000" dirty="0" err="1" smtClean="0"/>
              <a:t>working</a:t>
            </a:r>
            <a:r>
              <a:rPr lang="nl-NL" sz="4000" dirty="0"/>
              <a:t> </a:t>
            </a:r>
            <a:r>
              <a:rPr lang="nl-NL" sz="4000" dirty="0" err="1" smtClean="0"/>
              <a:t>group</a:t>
            </a:r>
            <a:r>
              <a:rPr lang="nl-NL" sz="4000" dirty="0" smtClean="0"/>
              <a:t> </a:t>
            </a:r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smtClean="0"/>
              <a:t>BGR </a:t>
            </a:r>
            <a:r>
              <a:rPr lang="nl-NL" sz="4000" dirty="0" err="1" smtClean="0"/>
              <a:t>and</a:t>
            </a:r>
            <a:r>
              <a:rPr lang="nl-NL" sz="4000" dirty="0" smtClean="0"/>
              <a:t> BSR</a:t>
            </a:r>
          </a:p>
          <a:p>
            <a:endParaRPr lang="nl-NL" sz="4000" dirty="0"/>
          </a:p>
          <a:p>
            <a:r>
              <a:rPr lang="nl-NL" sz="4000" b="1" dirty="0"/>
              <a:t>WHEN?</a:t>
            </a:r>
          </a:p>
          <a:p>
            <a:r>
              <a:rPr lang="nl-NL" sz="4000" dirty="0"/>
              <a:t>Next steps, </a:t>
            </a:r>
            <a:r>
              <a:rPr lang="nl-NL" sz="4000" dirty="0" err="1"/>
              <a:t>feasible</a:t>
            </a:r>
            <a:r>
              <a:rPr lang="nl-NL" sz="4000" dirty="0"/>
              <a:t> timeline</a:t>
            </a:r>
          </a:p>
          <a:p>
            <a:endParaRPr lang="en-US" sz="44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  <a:latin typeface="Minion Pro"/>
            </a:endParaRPr>
          </a:p>
          <a:p>
            <a:endParaRPr lang="nl-NL" sz="4400" dirty="0">
              <a:solidFill>
                <a:srgbClr val="0042AA"/>
              </a:solidFill>
              <a:uFill>
                <a:solidFill>
                  <a:srgbClr val="0042AA"/>
                </a:solidFill>
              </a:uFill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2483471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23330"/>
          </a:xfrm>
        </p:spPr>
        <p:txBody>
          <a:bodyPr/>
          <a:lstStyle/>
          <a:p>
            <a:r>
              <a:rPr lang="nl-NL" sz="4800" b="1" dirty="0" err="1" smtClean="0"/>
              <a:t>Developing</a:t>
            </a:r>
            <a:r>
              <a:rPr lang="nl-NL" sz="4800" b="1" dirty="0" smtClean="0"/>
              <a:t> </a:t>
            </a:r>
            <a:r>
              <a:rPr lang="nl-NL" sz="6000" b="1" dirty="0" smtClean="0"/>
              <a:t>ET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Governance</a:t>
            </a:r>
            <a:r>
              <a:rPr lang="nl-NL" sz="4800" b="1" dirty="0" smtClean="0"/>
              <a:t>: ESFRI Life </a:t>
            </a:r>
            <a:r>
              <a:rPr lang="nl-NL" sz="4800" b="1" dirty="0" err="1" smtClean="0"/>
              <a:t>cycle</a:t>
            </a:r>
            <a:r>
              <a:rPr lang="nl-NL" sz="4800" b="1" dirty="0" smtClean="0"/>
              <a:t> approach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35000" y="2321496"/>
            <a:ext cx="11181358" cy="9254047"/>
          </a:xfrm>
        </p:spPr>
        <p:txBody>
          <a:bodyPr/>
          <a:lstStyle/>
          <a:p>
            <a:r>
              <a:rPr lang="nl-NL" dirty="0" smtClean="0"/>
              <a:t> </a:t>
            </a:r>
          </a:p>
          <a:p>
            <a:r>
              <a:rPr lang="nl-NL" dirty="0" smtClean="0"/>
              <a:t>ET </a:t>
            </a:r>
            <a:r>
              <a:rPr lang="nl-NL" dirty="0" err="1" smtClean="0"/>
              <a:t>Governance</a:t>
            </a:r>
            <a:r>
              <a:rPr lang="nl-NL" dirty="0" smtClean="0"/>
              <a:t> </a:t>
            </a:r>
            <a:r>
              <a:rPr lang="nl-NL" dirty="0" err="1" smtClean="0"/>
              <a:t>tailored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/</a:t>
            </a:r>
            <a:r>
              <a:rPr lang="nl-NL" dirty="0" err="1" smtClean="0"/>
              <a:t>functions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various</a:t>
            </a:r>
            <a:r>
              <a:rPr lang="nl-NL" dirty="0" smtClean="0"/>
              <a:t> stages (form </a:t>
            </a:r>
            <a:r>
              <a:rPr lang="nl-NL" dirty="0" err="1" smtClean="0"/>
              <a:t>follows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): </a:t>
            </a:r>
          </a:p>
          <a:p>
            <a:endParaRPr lang="nl-NL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Pre </a:t>
            </a:r>
            <a:r>
              <a:rPr lang="nl-NL" dirty="0" err="1" smtClean="0"/>
              <a:t>construction</a:t>
            </a:r>
            <a:r>
              <a:rPr lang="nl-NL" dirty="0"/>
              <a:t>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construction-readiness</a:t>
            </a:r>
            <a:r>
              <a:rPr lang="nl-NL" dirty="0" smtClean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smtClean="0"/>
              <a:t>Construction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err="1" smtClean="0"/>
              <a:t>Operation</a:t>
            </a:r>
            <a:endParaRPr lang="nl-NL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dirty="0" err="1" smtClean="0"/>
              <a:t>Termination</a:t>
            </a:r>
            <a:endParaRPr lang="nl-NL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3200" i="1" dirty="0">
                <a:solidFill>
                  <a:srgbClr val="0070C0"/>
                </a:solidFill>
                <a:hlinkClick r:id="rId2"/>
              </a:rPr>
              <a:t>http://roadmap2018.esfri.eu/strategy-report/the-esfri-methodology</a:t>
            </a:r>
            <a:r>
              <a:rPr lang="nl-NL" sz="3200" i="1" dirty="0" smtClean="0">
                <a:solidFill>
                  <a:srgbClr val="0070C0"/>
                </a:solidFill>
                <a:hlinkClick r:id="rId2"/>
              </a:rPr>
              <a:t>/</a:t>
            </a:r>
            <a:endParaRPr lang="nl-NL" sz="3200" i="1" dirty="0" smtClean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200" i="1" dirty="0" smtClean="0">
              <a:solidFill>
                <a:srgbClr val="0070C0"/>
              </a:solidFill>
            </a:endParaRPr>
          </a:p>
          <a:p>
            <a:r>
              <a:rPr lang="nl-NL" sz="3200" i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nl-NL" sz="3200" i="1" dirty="0" smtClean="0">
                <a:solidFill>
                  <a:srgbClr val="0070C0"/>
                </a:solidFill>
                <a:hlinkClick r:id="rId3"/>
              </a:rPr>
              <a:t>www.nsf.gov/pubs/2021/nsf21107/nsf21107.pdf</a:t>
            </a:r>
            <a:endParaRPr lang="nl-NL" sz="3200" i="1" dirty="0" smtClean="0">
              <a:solidFill>
                <a:srgbClr val="0070C0"/>
              </a:solidFill>
            </a:endParaRPr>
          </a:p>
          <a:p>
            <a:endParaRPr lang="nl-NL" sz="3200" i="1" dirty="0">
              <a:solidFill>
                <a:srgbClr val="0070C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ET-PP kick off 20 </a:t>
            </a:r>
            <a:r>
              <a:rPr lang="nl-NL" dirty="0" err="1" smtClean="0"/>
              <a:t>July</a:t>
            </a:r>
            <a:r>
              <a:rPr lang="nl-NL" dirty="0" smtClean="0"/>
              <a:t> 2022</a:t>
            </a:r>
            <a:endParaRPr lang="nl-NL" dirty="0"/>
          </a:p>
        </p:txBody>
      </p:sp>
      <p:pic>
        <p:nvPicPr>
          <p:cNvPr id="12" name="Tijdelijke aanduiding voor afbeelding 11"/>
          <p:cNvPicPr>
            <a:picLocks noGrp="1" noChangeAspect="1"/>
          </p:cNvPicPr>
          <p:nvPr>
            <p:ph type="pic" sz="half" idx="14"/>
          </p:nvPr>
        </p:nvPicPr>
        <p:blipFill>
          <a:blip r:embed="rId4"/>
          <a:srcRect l="15939" r="15939"/>
          <a:stretch>
            <a:fillRect/>
          </a:stretch>
        </p:blipFill>
        <p:spPr>
          <a:xfrm>
            <a:off x="11815763" y="3041576"/>
            <a:ext cx="11179175" cy="85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65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23330"/>
          </a:xfrm>
        </p:spPr>
        <p:txBody>
          <a:bodyPr/>
          <a:lstStyle/>
          <a:p>
            <a:r>
              <a:rPr lang="nl-NL" sz="4800" b="1" dirty="0" err="1" smtClean="0"/>
              <a:t>DeVeloping</a:t>
            </a:r>
            <a:r>
              <a:rPr lang="nl-NL" sz="4800" b="1" dirty="0" smtClean="0"/>
              <a:t> </a:t>
            </a:r>
            <a:r>
              <a:rPr lang="nl-NL" sz="6000" b="1" dirty="0" smtClean="0"/>
              <a:t>ET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Governance</a:t>
            </a:r>
            <a:r>
              <a:rPr lang="nl-NL" sz="4800" b="1" dirty="0" smtClean="0"/>
              <a:t>: </a:t>
            </a:r>
            <a:r>
              <a:rPr lang="nl-NL" sz="4800" b="1" dirty="0" err="1" smtClean="0"/>
              <a:t>dependencies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35000" y="2022602"/>
            <a:ext cx="22070168" cy="9552941"/>
          </a:xfrm>
        </p:spPr>
        <p:txBody>
          <a:bodyPr/>
          <a:lstStyle/>
          <a:p>
            <a:r>
              <a:rPr lang="nl-NL" sz="4000" dirty="0"/>
              <a:t>T</a:t>
            </a:r>
            <a:r>
              <a:rPr lang="nl-NL" sz="4000" dirty="0" smtClean="0"/>
              <a:t>he </a:t>
            </a:r>
            <a:r>
              <a:rPr lang="nl-NL" sz="4000" dirty="0" err="1" smtClean="0"/>
              <a:t>governance</a:t>
            </a:r>
            <a:r>
              <a:rPr lang="nl-NL" sz="4000" dirty="0" smtClean="0"/>
              <a:t> </a:t>
            </a:r>
            <a:r>
              <a:rPr lang="nl-NL" sz="4000" dirty="0" err="1" smtClean="0"/>
              <a:t>structure</a:t>
            </a:r>
            <a:r>
              <a:rPr lang="nl-NL" sz="4000" dirty="0" smtClean="0"/>
              <a:t> </a:t>
            </a:r>
            <a:r>
              <a:rPr lang="nl-NL" sz="4000" dirty="0" err="1" smtClean="0"/>
              <a:t>follows</a:t>
            </a:r>
            <a:r>
              <a:rPr lang="nl-NL" sz="4000" dirty="0" smtClean="0"/>
              <a:t> </a:t>
            </a:r>
            <a:r>
              <a:rPr lang="nl-NL" sz="4000" b="1" dirty="0" err="1" smtClean="0"/>
              <a:t>functions</a:t>
            </a:r>
            <a:r>
              <a:rPr lang="nl-NL" sz="4000" b="1" dirty="0" smtClean="0"/>
              <a:t> ET </a:t>
            </a:r>
            <a:r>
              <a:rPr lang="nl-NL" sz="4000" b="1" dirty="0" err="1" smtClean="0"/>
              <a:t>Observatory</a:t>
            </a:r>
            <a:r>
              <a:rPr lang="nl-NL" sz="4000" b="1" dirty="0" smtClean="0"/>
              <a:t> </a:t>
            </a:r>
            <a:r>
              <a:rPr lang="nl-NL" sz="4000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nl-NL" sz="4000" dirty="0" smtClean="0">
                <a:sym typeface="Wingdings" panose="05000000000000000000" pitchFamily="2" charset="2"/>
              </a:rPr>
              <a:t>full </a:t>
            </a:r>
            <a:r>
              <a:rPr lang="nl-NL" sz="4000" dirty="0" err="1" smtClean="0">
                <a:sym typeface="Wingdings" panose="05000000000000000000" pitchFamily="2" charset="2"/>
              </a:rPr>
              <a:t>understanding</a:t>
            </a:r>
            <a:r>
              <a:rPr lang="nl-NL" sz="4000" dirty="0" smtClean="0">
                <a:sym typeface="Wingdings" panose="05000000000000000000" pitchFamily="2" charset="2"/>
              </a:rPr>
              <a:t> of </a:t>
            </a:r>
            <a:r>
              <a:rPr lang="nl-NL" sz="4000" dirty="0" err="1" smtClean="0">
                <a:sym typeface="Wingdings" panose="05000000000000000000" pitchFamily="2" charset="2"/>
              </a:rPr>
              <a:t>the</a:t>
            </a:r>
            <a:r>
              <a:rPr lang="nl-NL" sz="4000" dirty="0" smtClean="0">
                <a:sym typeface="Wingdings" panose="05000000000000000000" pitchFamily="2" charset="2"/>
              </a:rPr>
              <a:t> perimeter of </a:t>
            </a:r>
            <a:r>
              <a:rPr lang="nl-NL" sz="4000" dirty="0" err="1" smtClean="0">
                <a:sym typeface="Wingdings" panose="05000000000000000000" pitchFamily="2" charset="2"/>
              </a:rPr>
              <a:t>the</a:t>
            </a:r>
            <a:r>
              <a:rPr lang="nl-NL" sz="4000" dirty="0" smtClean="0">
                <a:sym typeface="Wingdings" panose="05000000000000000000" pitchFamily="2" charset="2"/>
              </a:rPr>
              <a:t> ET </a:t>
            </a:r>
            <a:r>
              <a:rPr lang="nl-NL" sz="4000" dirty="0" err="1" smtClean="0">
                <a:sym typeface="Wingdings" panose="05000000000000000000" pitchFamily="2" charset="2"/>
              </a:rPr>
              <a:t>Observatory</a:t>
            </a:r>
            <a:endParaRPr lang="nl-NL" sz="4000" dirty="0" smtClean="0">
              <a:sym typeface="Wingdings" panose="05000000000000000000" pitchFamily="2" charset="2"/>
            </a:endParaRPr>
          </a:p>
          <a:p>
            <a:endParaRPr lang="en-US" sz="4000" dirty="0" smtClean="0">
              <a:sym typeface="Wingdings" panose="05000000000000000000" pitchFamily="2" charset="2"/>
            </a:endParaRPr>
          </a:p>
          <a:p>
            <a:r>
              <a:rPr lang="en-US" sz="4000" b="1" dirty="0" smtClean="0">
                <a:sym typeface="Wingdings" panose="05000000000000000000" pitchFamily="2" charset="2"/>
              </a:rPr>
              <a:t>Dependencies</a:t>
            </a:r>
            <a:r>
              <a:rPr lang="en-US" sz="4000" b="1" dirty="0">
                <a:sym typeface="Wingdings" panose="05000000000000000000" pitchFamily="2" charset="2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ym typeface="Wingdings" panose="05000000000000000000" pitchFamily="2" charset="2"/>
              </a:rPr>
              <a:t>Design/perimeter </a:t>
            </a:r>
            <a:r>
              <a:rPr lang="en-US" sz="4000" dirty="0">
                <a:sym typeface="Wingdings" panose="05000000000000000000" pitchFamily="2" charset="2"/>
              </a:rPr>
              <a:t>of the Einstein </a:t>
            </a:r>
            <a:r>
              <a:rPr lang="en-US" sz="4000" dirty="0" smtClean="0">
                <a:sym typeface="Wingdings" panose="05000000000000000000" pitchFamily="2" charset="2"/>
              </a:rPr>
              <a:t>Observatory</a:t>
            </a:r>
            <a:endParaRPr lang="en-US" sz="40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ym typeface="Wingdings" panose="05000000000000000000" pitchFamily="2" charset="2"/>
              </a:rPr>
              <a:t>Financial scenarios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ym typeface="Wingdings" panose="05000000000000000000" pitchFamily="2" charset="2"/>
              </a:rPr>
              <a:t>Site scenarios 								</a:t>
            </a:r>
            <a:endParaRPr lang="en-US" sz="4000" dirty="0"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ym typeface="Wingdings" panose="05000000000000000000" pitchFamily="2" charset="2"/>
              </a:rPr>
              <a:t>Project </a:t>
            </a:r>
            <a:r>
              <a:rPr lang="en-US" sz="4000" dirty="0">
                <a:sym typeface="Wingdings" panose="05000000000000000000" pitchFamily="2" charset="2"/>
              </a:rPr>
              <a:t>Execution </a:t>
            </a:r>
            <a:r>
              <a:rPr lang="en-US" sz="4000" dirty="0" smtClean="0">
                <a:sym typeface="Wingdings" panose="05000000000000000000" pitchFamily="2" charset="2"/>
              </a:rPr>
              <a:t>Plan: feasible timelines, project lifecycle</a:t>
            </a:r>
          </a:p>
          <a:p>
            <a:endParaRPr lang="en-US" sz="4000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ym typeface="Wingdings" panose="05000000000000000000" pitchFamily="2" charset="2"/>
              </a:rPr>
              <a:t>Parallel processes: </a:t>
            </a:r>
            <a:endParaRPr lang="en-US" sz="4000" dirty="0" smtClean="0">
              <a:sym typeface="Wingdings" panose="05000000000000000000" pitchFamily="2" charset="2"/>
            </a:endParaRPr>
          </a:p>
          <a:p>
            <a:r>
              <a:rPr lang="en-US" sz="4000" dirty="0">
                <a:sym typeface="Wingdings" panose="05000000000000000000" pitchFamily="2" charset="2"/>
              </a:rPr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   working assumptions  ensure </a:t>
            </a:r>
            <a:r>
              <a:rPr lang="en-US" sz="4000" dirty="0">
                <a:sym typeface="Wingdings" panose="05000000000000000000" pitchFamily="2" charset="2"/>
              </a:rPr>
              <a:t>flexibility, alignment and prevent </a:t>
            </a:r>
            <a:r>
              <a:rPr lang="en-US" sz="4000" dirty="0" smtClean="0">
                <a:sym typeface="Wingdings" panose="05000000000000000000" pitchFamily="2" charset="2"/>
              </a:rPr>
              <a:t>stumble blocks </a:t>
            </a:r>
            <a:endParaRPr lang="en-US" sz="4000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ym typeface="Wingdings" panose="05000000000000000000" pitchFamily="2" charset="2"/>
              </a:rPr>
              <a:t>Frequent interactions other </a:t>
            </a:r>
            <a:r>
              <a:rPr lang="en-US" sz="4000" dirty="0" err="1" smtClean="0">
                <a:sym typeface="Wingdings" panose="05000000000000000000" pitchFamily="2" charset="2"/>
              </a:rPr>
              <a:t>workpackage</a:t>
            </a:r>
            <a:r>
              <a:rPr lang="en-US" sz="4000" dirty="0" smtClean="0">
                <a:sym typeface="Wingdings" panose="05000000000000000000" pitchFamily="2" charset="2"/>
              </a:rPr>
              <a:t> leaders</a:t>
            </a:r>
            <a:r>
              <a:rPr lang="en-US" sz="4000" dirty="0">
                <a:sym typeface="Wingdings" panose="05000000000000000000" pitchFamily="2" charset="2"/>
              </a:rPr>
              <a:t>, e.g. WP3, WP4</a:t>
            </a:r>
            <a:r>
              <a:rPr lang="en-US" sz="4000">
                <a:sym typeface="Wingdings" panose="05000000000000000000" pitchFamily="2" charset="2"/>
              </a:rPr>
              <a:t>, </a:t>
            </a:r>
            <a:r>
              <a:rPr lang="en-US" sz="4000" smtClean="0">
                <a:sym typeface="Wingdings" panose="05000000000000000000" pitchFamily="2" charset="2"/>
              </a:rPr>
              <a:t>WP5, WP7</a:t>
            </a:r>
            <a:endParaRPr lang="en-US" sz="4000" dirty="0">
              <a:sym typeface="Wingdings" panose="05000000000000000000" pitchFamily="2" charset="2"/>
            </a:endParaRPr>
          </a:p>
          <a:p>
            <a:endParaRPr lang="en-US" sz="4400" dirty="0">
              <a:sym typeface="Wingdings" panose="05000000000000000000" pitchFamily="2" charset="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ET-PP kick off, 20 </a:t>
            </a:r>
            <a:r>
              <a:rPr lang="nl-NL" dirty="0" err="1" smtClean="0"/>
              <a:t>July</a:t>
            </a:r>
            <a:r>
              <a:rPr lang="nl-NL" dirty="0" smtClean="0"/>
              <a:t>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1855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WP2, </a:t>
            </a:r>
            <a:r>
              <a:rPr lang="nl-NL" sz="4800" b="1" dirty="0" smtClean="0">
                <a:latin typeface="+mj-lt"/>
              </a:rPr>
              <a:t>FIRST THOUGHTS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594139" y="1961456"/>
            <a:ext cx="22718240" cy="9552941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400" b="1" kern="1200" dirty="0">
                <a:solidFill>
                  <a:srgbClr val="494949"/>
                </a:solidFill>
              </a:rPr>
              <a:t>2.1</a:t>
            </a:r>
            <a:r>
              <a:rPr lang="nl-NL" sz="4000" b="1" kern="1200" dirty="0">
                <a:solidFill>
                  <a:srgbClr val="494949"/>
                </a:solidFill>
              </a:rPr>
              <a:t>. Report </a:t>
            </a:r>
            <a:r>
              <a:rPr lang="nl-NL" sz="4000" b="1" kern="1200" dirty="0" err="1">
                <a:solidFill>
                  <a:srgbClr val="494949"/>
                </a:solidFill>
              </a:rPr>
              <a:t>providing</a:t>
            </a:r>
            <a:r>
              <a:rPr lang="nl-NL" sz="4000" b="1" kern="1200" dirty="0">
                <a:solidFill>
                  <a:srgbClr val="494949"/>
                </a:solidFill>
              </a:rPr>
              <a:t> options </a:t>
            </a:r>
            <a:r>
              <a:rPr lang="nl-NL" sz="4000" b="1" kern="1200" dirty="0" err="1">
                <a:solidFill>
                  <a:srgbClr val="494949"/>
                </a:solidFill>
              </a:rPr>
              <a:t>for</a:t>
            </a:r>
            <a:r>
              <a:rPr lang="nl-NL" sz="4000" b="1" kern="1200" dirty="0">
                <a:solidFill>
                  <a:srgbClr val="494949"/>
                </a:solidFill>
              </a:rPr>
              <a:t> a </a:t>
            </a:r>
            <a:r>
              <a:rPr lang="nl-NL" sz="4000" b="1" kern="1200" dirty="0" err="1">
                <a:solidFill>
                  <a:srgbClr val="494949"/>
                </a:solidFill>
              </a:rPr>
              <a:t>legal</a:t>
            </a:r>
            <a:r>
              <a:rPr lang="nl-NL" sz="4000" b="1" kern="1200" dirty="0">
                <a:solidFill>
                  <a:srgbClr val="494949"/>
                </a:solidFill>
              </a:rPr>
              <a:t> </a:t>
            </a:r>
            <a:r>
              <a:rPr lang="nl-NL" sz="4000" b="1" kern="1200" dirty="0" err="1">
                <a:solidFill>
                  <a:srgbClr val="494949"/>
                </a:solidFill>
              </a:rPr>
              <a:t>entity</a:t>
            </a:r>
            <a:endParaRPr lang="nl-NL" sz="4000" b="1" kern="1200" dirty="0">
              <a:solidFill>
                <a:srgbClr val="494949"/>
              </a:solidFill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Availibility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of </a:t>
            </a:r>
            <a:r>
              <a:rPr lang="nl-NL" sz="4000" kern="1200" dirty="0" smtClean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information 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on scope of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the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Observatory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,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Operational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Plan, Project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Execution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Plan</a:t>
            </a: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Inventory of best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practices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future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ET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4000" kern="1200" dirty="0">
              <a:solidFill>
                <a:srgbClr val="494949"/>
              </a:solidFill>
              <a:uFillTx/>
              <a:latin typeface="+mn-lt"/>
              <a:ea typeface="+mn-ea"/>
              <a:cs typeface="+mn-cs"/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Preferred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options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smtClean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pre-</a:t>
            </a:r>
            <a:r>
              <a:rPr lang="nl-NL" sz="4000" kern="1200" dirty="0" err="1" smtClean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construction</a:t>
            </a:r>
            <a:r>
              <a:rPr lang="nl-NL" sz="4000" kern="1200" dirty="0" smtClean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and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long term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4000" kern="1200" dirty="0">
              <a:solidFill>
                <a:srgbClr val="494949"/>
              </a:solidFill>
              <a:uFillTx/>
              <a:latin typeface="+mn-lt"/>
              <a:ea typeface="+mn-ea"/>
              <a:cs typeface="+mn-cs"/>
            </a:endParaRPr>
          </a:p>
          <a:p>
            <a:pPr marL="1043440" marR="0" lvl="3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None/>
            </a:pPr>
            <a:endParaRPr lang="nl-NL" sz="4000" kern="1200" dirty="0">
              <a:solidFill>
                <a:srgbClr val="494949"/>
              </a:solidFill>
              <a:uFillTx/>
              <a:latin typeface="+mn-lt"/>
              <a:ea typeface="+mn-ea"/>
              <a:cs typeface="+mn-cs"/>
            </a:endParaRPr>
          </a:p>
          <a:p>
            <a:pPr marL="1043440" marR="0" lvl="3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None/>
            </a:pP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Sources of </a:t>
            </a:r>
            <a:r>
              <a:rPr lang="nl-NL" sz="2400" i="1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knowledge</a:t>
            </a: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e.g.:</a:t>
            </a: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NSF Research </a:t>
            </a:r>
            <a:r>
              <a:rPr lang="nl-NL" sz="2400" i="1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infrastructures</a:t>
            </a: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guide (2021)</a:t>
            </a: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ESFRI public guide (2021), life </a:t>
            </a:r>
            <a:r>
              <a:rPr lang="nl-NL" sz="2400" i="1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cycle</a:t>
            </a:r>
            <a:r>
              <a:rPr lang="nl-NL" sz="2400" i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approach</a:t>
            </a:r>
            <a:r>
              <a:rPr lang="nl-NL" sz="38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/>
            </a:r>
            <a:br>
              <a:rPr lang="nl-NL" sz="38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</a:br>
            <a:endParaRPr lang="nl-NL" sz="3800" kern="1200" dirty="0">
              <a:solidFill>
                <a:srgbClr val="494949"/>
              </a:solidFill>
              <a:uFillTx/>
              <a:latin typeface="+mn-lt"/>
              <a:ea typeface="+mn-ea"/>
              <a:cs typeface="+mn-cs"/>
            </a:endParaRPr>
          </a:p>
          <a:p>
            <a:r>
              <a:rPr lang="en-US" sz="4000" b="1" dirty="0"/>
              <a:t>2.2.  Minutes of meetings with </a:t>
            </a:r>
            <a:r>
              <a:rPr lang="en-US" sz="4000" b="1" dirty="0" smtClean="0"/>
              <a:t>involved Ministries (BGR) and EC</a:t>
            </a:r>
            <a:endParaRPr lang="en-US" sz="4000" b="1" dirty="0"/>
          </a:p>
          <a:p>
            <a:pPr lvl="1"/>
            <a:r>
              <a:rPr lang="en-US" sz="4000" dirty="0" smtClean="0">
                <a:solidFill>
                  <a:srgbClr val="002060"/>
                </a:solidFill>
              </a:rPr>
              <a:t>Interactions </a:t>
            </a:r>
            <a:r>
              <a:rPr lang="en-US" sz="4000" dirty="0">
                <a:solidFill>
                  <a:srgbClr val="002060"/>
                </a:solidFill>
              </a:rPr>
              <a:t>with </a:t>
            </a:r>
            <a:r>
              <a:rPr lang="en-US" sz="4000" dirty="0" smtClean="0">
                <a:solidFill>
                  <a:srgbClr val="002060"/>
                </a:solidFill>
              </a:rPr>
              <a:t>BGR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</a:rPr>
              <a:t>Input for discussions in BGR, presentation of </a:t>
            </a:r>
            <a:r>
              <a:rPr lang="en-US" sz="4000" dirty="0">
                <a:solidFill>
                  <a:srgbClr val="002060"/>
                </a:solidFill>
              </a:rPr>
              <a:t>D.2.1</a:t>
            </a:r>
            <a:r>
              <a:rPr lang="en-US" sz="4000" dirty="0" smtClean="0">
                <a:solidFill>
                  <a:srgbClr val="002060"/>
                </a:solidFill>
              </a:rPr>
              <a:t>., D 2.3, D 2.4, D 2.5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</a:rPr>
              <a:t>Proposal to BGR on </a:t>
            </a:r>
            <a:r>
              <a:rPr lang="en-US" sz="4000" dirty="0">
                <a:solidFill>
                  <a:srgbClr val="002060"/>
                </a:solidFill>
              </a:rPr>
              <a:t>preferred governance </a:t>
            </a:r>
            <a:r>
              <a:rPr lang="en-US" sz="4000" dirty="0" smtClean="0">
                <a:solidFill>
                  <a:srgbClr val="002060"/>
                </a:solidFill>
              </a:rPr>
              <a:t>options in all stages ET project</a:t>
            </a:r>
            <a:endParaRPr lang="en-US" sz="40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ET-PP kick off, 20 </a:t>
            </a:r>
            <a:r>
              <a:rPr lang="nl-NL" dirty="0" err="1"/>
              <a:t>July</a:t>
            </a:r>
            <a:r>
              <a:rPr lang="nl-NL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429578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WP2, First </a:t>
            </a:r>
            <a:r>
              <a:rPr lang="nl-NL" sz="4800" b="1" dirty="0" err="1" smtClean="0"/>
              <a:t>thoughts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35000" y="1961456"/>
            <a:ext cx="22790248" cy="9542079"/>
          </a:xfrm>
        </p:spPr>
        <p:txBody>
          <a:bodyPr/>
          <a:lstStyle/>
          <a:p>
            <a:r>
              <a:rPr lang="en-US" b="1" dirty="0"/>
              <a:t>2.3.  Legal documents and statutes</a:t>
            </a:r>
          </a:p>
          <a:p>
            <a:pPr lvl="1"/>
            <a:r>
              <a:rPr lang="en-US" sz="4000" dirty="0">
                <a:solidFill>
                  <a:srgbClr val="002060"/>
                </a:solidFill>
                <a:latin typeface="+mn-lt"/>
              </a:rPr>
              <a:t>e.g. discussions on: Membership, decision making, financial model, liability, accession of the data, fair return </a:t>
            </a:r>
          </a:p>
          <a:p>
            <a:pPr lvl="1"/>
            <a:r>
              <a:rPr lang="en-US" sz="4000" dirty="0">
                <a:solidFill>
                  <a:srgbClr val="002060"/>
                </a:solidFill>
                <a:latin typeface="+mn-lt"/>
              </a:rPr>
              <a:t>Involve legal experts nominated by the BGR and BSR (or outsourcing)</a:t>
            </a:r>
          </a:p>
          <a:p>
            <a:endParaRPr lang="en-US" dirty="0"/>
          </a:p>
          <a:p>
            <a:r>
              <a:rPr lang="en-US" b="1" dirty="0"/>
              <a:t>2.4.  Legal entity statutes</a:t>
            </a: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Comprising the conclusions of the discussions in a preferred governance structure</a:t>
            </a:r>
          </a:p>
          <a:p>
            <a:endParaRPr lang="en-US" dirty="0"/>
          </a:p>
          <a:p>
            <a:r>
              <a:rPr lang="en-US" b="1" dirty="0"/>
              <a:t>2.5.  Roadmap to establish the legal entity</a:t>
            </a:r>
          </a:p>
          <a:p>
            <a:pPr lvl="1"/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Proposal to BGR to conclude on 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steps towards the establishment of the legal entity</a:t>
            </a:r>
          </a:p>
          <a:p>
            <a:pPr lvl="1"/>
            <a:r>
              <a:rPr lang="en-US" sz="4000" dirty="0">
                <a:solidFill>
                  <a:srgbClr val="002060"/>
                </a:solidFill>
                <a:latin typeface="+mn-lt"/>
              </a:rPr>
              <a:t>Interaction and alignment with the BGR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ET-PP kick off, 20 </a:t>
            </a:r>
            <a:r>
              <a:rPr lang="nl-NL" dirty="0" err="1"/>
              <a:t>July</a:t>
            </a:r>
            <a:r>
              <a:rPr lang="nl-NL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314322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29657" y="939476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NEXT STEPS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35000" y="1889448"/>
            <a:ext cx="22646232" cy="9793088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b="1" kern="1200" dirty="0">
                <a:solidFill>
                  <a:srgbClr val="494949"/>
                </a:solidFill>
              </a:rPr>
              <a:t>Establishment WP2 </a:t>
            </a:r>
            <a:r>
              <a:rPr lang="nl-NL" b="1" kern="1200" dirty="0" err="1">
                <a:solidFill>
                  <a:srgbClr val="494949"/>
                </a:solidFill>
              </a:rPr>
              <a:t>working</a:t>
            </a:r>
            <a:r>
              <a:rPr lang="nl-NL" b="1" kern="1200" dirty="0">
                <a:solidFill>
                  <a:srgbClr val="494949"/>
                </a:solidFill>
              </a:rPr>
              <a:t> </a:t>
            </a:r>
            <a:r>
              <a:rPr lang="nl-NL" b="1" kern="1200" dirty="0" err="1" smtClean="0">
                <a:solidFill>
                  <a:srgbClr val="494949"/>
                </a:solidFill>
              </a:rPr>
              <a:t>group</a:t>
            </a:r>
            <a:r>
              <a:rPr lang="nl-NL" b="1" kern="1200" dirty="0" smtClean="0">
                <a:solidFill>
                  <a:srgbClr val="494949"/>
                </a:solidFill>
              </a:rPr>
              <a:t>:</a:t>
            </a:r>
          </a:p>
          <a:p>
            <a:pPr marL="571500" indent="-5715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Agree</a:t>
            </a: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 on approach </a:t>
            </a: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and</a:t>
            </a: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 </a:t>
            </a: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schedule</a:t>
            </a:r>
            <a:endParaRPr lang="nl-NL" sz="4000" kern="1200" dirty="0" smtClean="0">
              <a:solidFill>
                <a:srgbClr val="494949"/>
              </a:solidFill>
              <a:latin typeface="+mn-lt"/>
            </a:endParaRPr>
          </a:p>
          <a:p>
            <a:pPr marL="571500" lvl="0" indent="-5715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kern="1200" dirty="0" err="1">
                <a:solidFill>
                  <a:srgbClr val="494949"/>
                </a:solidFill>
              </a:rPr>
              <a:t>Contribution</a:t>
            </a:r>
            <a:r>
              <a:rPr lang="nl-NL" kern="1200" dirty="0">
                <a:solidFill>
                  <a:srgbClr val="494949"/>
                </a:solidFill>
              </a:rPr>
              <a:t> </a:t>
            </a:r>
            <a:r>
              <a:rPr lang="nl-NL" kern="1200" dirty="0" err="1">
                <a:solidFill>
                  <a:srgbClr val="494949"/>
                </a:solidFill>
              </a:rPr>
              <a:t>by</a:t>
            </a:r>
            <a:r>
              <a:rPr lang="nl-NL" kern="1200" dirty="0">
                <a:solidFill>
                  <a:srgbClr val="494949"/>
                </a:solidFill>
              </a:rPr>
              <a:t> INFN, STFC </a:t>
            </a:r>
            <a:r>
              <a:rPr lang="nl-NL" kern="1200" dirty="0" err="1">
                <a:solidFill>
                  <a:srgbClr val="494949"/>
                </a:solidFill>
              </a:rPr>
              <a:t>and</a:t>
            </a:r>
            <a:r>
              <a:rPr lang="nl-NL" kern="1200" dirty="0">
                <a:solidFill>
                  <a:srgbClr val="494949"/>
                </a:solidFill>
              </a:rPr>
              <a:t> </a:t>
            </a:r>
            <a:r>
              <a:rPr lang="nl-NL" kern="1200" dirty="0" smtClean="0">
                <a:solidFill>
                  <a:srgbClr val="494949"/>
                </a:solidFill>
              </a:rPr>
              <a:t>Nikhef</a:t>
            </a:r>
            <a:endParaRPr lang="nl-NL" kern="1200" dirty="0">
              <a:solidFill>
                <a:srgbClr val="494949"/>
              </a:solidFill>
            </a:endParaRPr>
          </a:p>
          <a:p>
            <a:pPr marL="571500" indent="-5715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kern="1200" dirty="0" smtClean="0">
                <a:solidFill>
                  <a:srgbClr val="494949"/>
                </a:solidFill>
              </a:rPr>
              <a:t>Standing </a:t>
            </a:r>
            <a:r>
              <a:rPr lang="nl-NL" kern="1200" dirty="0" err="1" smtClean="0">
                <a:solidFill>
                  <a:srgbClr val="494949"/>
                </a:solidFill>
              </a:rPr>
              <a:t>invitations</a:t>
            </a:r>
            <a:r>
              <a:rPr lang="nl-NL" kern="1200" dirty="0" smtClean="0">
                <a:solidFill>
                  <a:srgbClr val="494949"/>
                </a:solidFill>
              </a:rPr>
              <a:t>: </a:t>
            </a:r>
            <a:r>
              <a:rPr lang="nl-NL" kern="1200" dirty="0" err="1" smtClean="0">
                <a:solidFill>
                  <a:srgbClr val="494949"/>
                </a:solidFill>
              </a:rPr>
              <a:t>secretary</a:t>
            </a:r>
            <a:r>
              <a:rPr lang="nl-NL" kern="1200" dirty="0" smtClean="0">
                <a:solidFill>
                  <a:srgbClr val="494949"/>
                </a:solidFill>
              </a:rPr>
              <a:t> BGR, </a:t>
            </a:r>
            <a:r>
              <a:rPr lang="nl-NL" kern="1200" dirty="0" err="1" smtClean="0">
                <a:solidFill>
                  <a:srgbClr val="494949"/>
                </a:solidFill>
              </a:rPr>
              <a:t>secretary</a:t>
            </a:r>
            <a:r>
              <a:rPr lang="nl-NL" kern="1200" dirty="0" smtClean="0">
                <a:solidFill>
                  <a:srgbClr val="494949"/>
                </a:solidFill>
              </a:rPr>
              <a:t> BSR</a:t>
            </a:r>
            <a:endParaRPr lang="nl-NL" sz="4000" kern="1200" dirty="0" smtClean="0">
              <a:solidFill>
                <a:srgbClr val="494949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Nikhef team: 	Miriam Roelofs, Hans Chang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INFN team: 	Fernando </a:t>
            </a: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Ferrone</a:t>
            </a: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, </a:t>
            </a: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Nando</a:t>
            </a: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 </a:t>
            </a:r>
            <a:r>
              <a:rPr lang="nl-NL" sz="4000" kern="1200" dirty="0" err="1" smtClean="0">
                <a:solidFill>
                  <a:srgbClr val="494949"/>
                </a:solidFill>
                <a:latin typeface="+mn-lt"/>
              </a:rPr>
              <a:t>Minnella</a:t>
            </a:r>
            <a:endParaRPr lang="nl-NL" sz="4000" kern="1200" dirty="0" smtClean="0">
              <a:solidFill>
                <a:srgbClr val="494949"/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000" kern="1200" dirty="0" smtClean="0">
                <a:solidFill>
                  <a:srgbClr val="494949"/>
                </a:solidFill>
                <a:latin typeface="+mn-lt"/>
              </a:rPr>
              <a:t>STFC team: 	Justin O’Byrne 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4000" kern="1200" dirty="0">
              <a:solidFill>
                <a:srgbClr val="494949"/>
              </a:solidFill>
              <a:latin typeface="+mn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b="1" kern="1200" dirty="0" smtClean="0">
                <a:solidFill>
                  <a:srgbClr val="494949"/>
                </a:solidFill>
              </a:rPr>
              <a:t>Timeline </a:t>
            </a:r>
            <a:r>
              <a:rPr lang="nl-NL" b="1" kern="1200" dirty="0">
                <a:solidFill>
                  <a:srgbClr val="494949"/>
                </a:solidFill>
              </a:rPr>
              <a:t>Q4 2022</a:t>
            </a:r>
          </a:p>
          <a:p>
            <a:pPr marL="561975" marR="0" lvl="1" indent="-2857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494949"/>
              </a:buClr>
              <a:buSzTx/>
              <a:buFont typeface="Arial" panose="020B0604020202020204" pitchFamily="34" charset="0"/>
              <a:buChar char="•"/>
            </a:pP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September, establishment of a WP2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working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group</a:t>
            </a:r>
            <a:endParaRPr lang="nl-NL" sz="4000" kern="1200" dirty="0">
              <a:solidFill>
                <a:srgbClr val="494949"/>
              </a:solidFill>
              <a:uFillTx/>
              <a:latin typeface="+mn-lt"/>
              <a:ea typeface="+mn-ea"/>
              <a:cs typeface="+mn-cs"/>
            </a:endParaRPr>
          </a:p>
          <a:p>
            <a:pPr marL="561975" marR="0" lvl="1" indent="-2857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494949"/>
              </a:buClr>
              <a:buSzTx/>
              <a:buFont typeface="Arial" panose="020B0604020202020204" pitchFamily="34" charset="0"/>
              <a:buChar char="•"/>
            </a:pPr>
            <a:r>
              <a:rPr lang="nl-NL" sz="4000" b="1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4th </a:t>
            </a:r>
            <a:r>
              <a:rPr lang="nl-NL" sz="4000" b="1" kern="1200" dirty="0" err="1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October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+mn-lt"/>
                <a:ea typeface="+mn-ea"/>
                <a:cs typeface="+mn-cs"/>
              </a:rPr>
              <a:t>, kick off meeting WP2 </a:t>
            </a:r>
          </a:p>
          <a:p>
            <a:pPr marL="1597398" marR="0" lvl="4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494949"/>
              </a:buClr>
              <a:buSzTx/>
              <a:buNone/>
            </a:pP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First focus of WP2</a:t>
            </a:r>
          </a:p>
          <a:p>
            <a:pPr marL="1976890" marR="0" lvl="5" indent="-2857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Analysis of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characteristics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ET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Observatory</a:t>
            </a:r>
            <a:endParaRPr lang="nl-NL" sz="4000" kern="1200" dirty="0">
              <a:solidFill>
                <a:srgbClr val="494949"/>
              </a:solidFill>
              <a:uFillTx/>
              <a:latin typeface="Arial"/>
              <a:ea typeface="+mn-ea"/>
              <a:cs typeface="Arial"/>
            </a:endParaRPr>
          </a:p>
          <a:p>
            <a:pPr marL="1976890" marR="0" lvl="5" indent="-2857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Inventory best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practices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for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future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ET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governance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976890" marR="0" lvl="5" indent="-2857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Alignment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with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other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  <a:r>
              <a:rPr lang="nl-NL" sz="4000" kern="1200" dirty="0" err="1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workpackages</a:t>
            </a:r>
            <a:r>
              <a:rPr lang="nl-NL" sz="4000" kern="1200" dirty="0">
                <a:solidFill>
                  <a:srgbClr val="494949"/>
                </a:solidFill>
                <a:uFillTx/>
                <a:latin typeface="Arial"/>
                <a:ea typeface="+mn-ea"/>
                <a:cs typeface="Arial"/>
              </a:rPr>
              <a:t> 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ET-PP kick off, 20 </a:t>
            </a:r>
            <a:r>
              <a:rPr lang="nl-NL" dirty="0" err="1"/>
              <a:t>July</a:t>
            </a:r>
            <a:r>
              <a:rPr lang="nl-NL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8476300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sz="9000" dirty="0"/>
              <a:t>THANK YOU!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3000" dirty="0"/>
              <a:t>ET-PP kick off, 20 </a:t>
            </a:r>
            <a:r>
              <a:rPr lang="nl-NL" sz="3000" dirty="0" err="1"/>
              <a:t>July</a:t>
            </a:r>
            <a:r>
              <a:rPr lang="nl-NL" sz="3000" dirty="0"/>
              <a:t>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6084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C4E6E1"/>
      </a:dk1>
      <a:lt1>
        <a:srgbClr val="E6223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Words>560</Words>
  <Application>Microsoft Office PowerPoint</Application>
  <PresentationFormat>Aangepast</PresentationFormat>
  <Paragraphs>97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9" baseType="lpstr">
      <vt:lpstr>Akkurat Std Mono</vt:lpstr>
      <vt:lpstr>Arial</vt:lpstr>
      <vt:lpstr>Calibri</vt:lpstr>
      <vt:lpstr>Calibri Light</vt:lpstr>
      <vt:lpstr>Candara</vt:lpstr>
      <vt:lpstr>Carlito</vt:lpstr>
      <vt:lpstr>Helvetica Neue</vt:lpstr>
      <vt:lpstr>Helvetica Neue Medium</vt:lpstr>
      <vt:lpstr>Minion Pro</vt:lpstr>
      <vt:lpstr>Wingdings</vt:lpstr>
      <vt:lpstr>White</vt:lpstr>
      <vt:lpstr>Workpackage 2:   Organisation, Governance and legal aspects  </vt:lpstr>
      <vt:lpstr>ET-PP Kick off – 20 July 2022</vt:lpstr>
      <vt:lpstr>ET-PP kick off 20 July 2022</vt:lpstr>
      <vt:lpstr>ET-PP kick off, 20 July 2022</vt:lpstr>
      <vt:lpstr>ET-PP kick off, 20 July 2022</vt:lpstr>
      <vt:lpstr>ET-PP kick off, 20 July 2022</vt:lpstr>
      <vt:lpstr>ET-PP kick off, 20 July 2022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renovatie nikhef gebouw</dc:title>
  <dc:creator>Arjen van Rijn</dc:creator>
  <cp:lastModifiedBy>Roelofs, M.E.H. [Miriam]</cp:lastModifiedBy>
  <cp:revision>179</cp:revision>
  <dcterms:modified xsi:type="dcterms:W3CDTF">2022-07-19T14:45:14Z</dcterms:modified>
</cp:coreProperties>
</file>