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1"/>
  </p:sldMasterIdLst>
  <p:notesMasterIdLst>
    <p:notesMasterId r:id="rId11"/>
  </p:notesMasterIdLst>
  <p:sldIdLst>
    <p:sldId id="256" r:id="rId2"/>
    <p:sldId id="259" r:id="rId3"/>
    <p:sldId id="261" r:id="rId4"/>
    <p:sldId id="260" r:id="rId5"/>
    <p:sldId id="264" r:id="rId6"/>
    <p:sldId id="258" r:id="rId7"/>
    <p:sldId id="262" r:id="rId8"/>
    <p:sldId id="263" r:id="rId9"/>
    <p:sldId id="265" r:id="rId10"/>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2" userDrawn="1">
          <p15:clr>
            <a:srgbClr val="A4A3A4"/>
          </p15:clr>
        </p15:guide>
        <p15:guide id="2" pos="17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EB8"/>
    <a:srgbClr val="C8E6AA"/>
    <a:srgbClr val="BCE0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57"/>
    <p:restoredTop sz="96208"/>
  </p:normalViewPr>
  <p:slideViewPr>
    <p:cSldViewPr snapToGrid="0" snapToObjects="1" showGuides="1">
      <p:cViewPr varScale="1">
        <p:scale>
          <a:sx n="115" d="100"/>
          <a:sy n="115" d="100"/>
        </p:scale>
        <p:origin x="528" y="184"/>
      </p:cViewPr>
      <p:guideLst>
        <p:guide orient="horz" pos="3362"/>
        <p:guide pos="17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4DD59-8C38-6549-9449-E294E3D86F1A}" type="datetimeFigureOut">
              <a:rPr lang="en-US" smtClean="0"/>
              <a:t>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2F7CC-AA60-3647-B883-84AC2B21B545}" type="slidenum">
              <a:rPr lang="en-US" smtClean="0"/>
              <a:t>‹#›</a:t>
            </a:fld>
            <a:endParaRPr lang="en-US"/>
          </a:p>
        </p:txBody>
      </p:sp>
    </p:spTree>
    <p:extLst>
      <p:ext uri="{BB962C8B-B14F-4D97-AF65-F5344CB8AC3E}">
        <p14:creationId xmlns:p14="http://schemas.microsoft.com/office/powerpoint/2010/main" val="289698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67E7-E60F-FF41-951C-66FED33E83AB}"/>
              </a:ext>
            </a:extLst>
          </p:cNvPr>
          <p:cNvSpPr>
            <a:spLocks noGrp="1"/>
          </p:cNvSpPr>
          <p:nvPr>
            <p:ph type="ctrTitle"/>
          </p:nvPr>
        </p:nvSpPr>
        <p:spPr>
          <a:xfrm>
            <a:off x="1124198" y="2921147"/>
            <a:ext cx="3701143" cy="2387600"/>
          </a:xfrm>
        </p:spPr>
        <p:txBody>
          <a:bodyPr anchor="b"/>
          <a:lstStyle>
            <a:lvl1pPr algn="r">
              <a:defRPr sz="6000"/>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E1F65570-CC95-2143-9E5E-F73C164D1E88}"/>
              </a:ext>
            </a:extLst>
          </p:cNvPr>
          <p:cNvSpPr>
            <a:spLocks noGrp="1"/>
          </p:cNvSpPr>
          <p:nvPr>
            <p:ph type="subTitle" idx="1"/>
          </p:nvPr>
        </p:nvSpPr>
        <p:spPr>
          <a:xfrm>
            <a:off x="6792684" y="3040379"/>
            <a:ext cx="4275118" cy="214913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75401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6308-C554-6740-8B74-C35D1AD2BEA8}"/>
              </a:ext>
            </a:extLst>
          </p:cNvPr>
          <p:cNvSpPr>
            <a:spLocks noGrp="1"/>
          </p:cNvSpPr>
          <p:nvPr>
            <p:ph type="title"/>
          </p:nvPr>
        </p:nvSpPr>
        <p:spPr/>
        <p:txBody>
          <a:bodyPr>
            <a:normAutofit/>
          </a:bodyPr>
          <a:lstStyle>
            <a:lvl1pPr>
              <a:defRPr sz="3600" b="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020EE8EE-C0F0-D341-B7B5-498D245BE229}"/>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p:txBody>
      </p:sp>
      <p:sp>
        <p:nvSpPr>
          <p:cNvPr id="7" name="Date Placeholder 3">
            <a:extLst>
              <a:ext uri="{FF2B5EF4-FFF2-40B4-BE49-F238E27FC236}">
                <a16:creationId xmlns:a16="http://schemas.microsoft.com/office/drawing/2014/main" id="{0A96F3DB-3237-F349-B184-9A72BEDA22E9}"/>
              </a:ext>
            </a:extLst>
          </p:cNvPr>
          <p:cNvSpPr>
            <a:spLocks noGrp="1"/>
          </p:cNvSpPr>
          <p:nvPr>
            <p:ph type="dt" sz="half" idx="2"/>
          </p:nvPr>
        </p:nvSpPr>
        <p:spPr>
          <a:xfrm>
            <a:off x="838200" y="6356350"/>
            <a:ext cx="2168047"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8" name="Footer Placeholder 4">
            <a:extLst>
              <a:ext uri="{FF2B5EF4-FFF2-40B4-BE49-F238E27FC236}">
                <a16:creationId xmlns:a16="http://schemas.microsoft.com/office/drawing/2014/main" id="{D2BA6FF6-63DB-614F-8914-40F230C6554E}"/>
              </a:ext>
            </a:extLst>
          </p:cNvPr>
          <p:cNvSpPr>
            <a:spLocks noGrp="1"/>
          </p:cNvSpPr>
          <p:nvPr>
            <p:ph type="ftr" sz="quarter" idx="3"/>
          </p:nvPr>
        </p:nvSpPr>
        <p:spPr>
          <a:xfrm>
            <a:off x="3006247" y="6356350"/>
            <a:ext cx="7553192"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dirty="0"/>
              <a:t>ET-PP INFRA-DEV  Kick-off Meeting      </a:t>
            </a:r>
            <a:r>
              <a:rPr lang="en-US" dirty="0" err="1"/>
              <a:t>R.Flaminio</a:t>
            </a:r>
            <a:r>
              <a:rPr lang="en-US" dirty="0"/>
              <a:t>, </a:t>
            </a:r>
            <a:r>
              <a:rPr lang="en-US" dirty="0" err="1"/>
              <a:t>A.Freise</a:t>
            </a:r>
            <a:r>
              <a:rPr lang="en-US" dirty="0"/>
              <a:t>, </a:t>
            </a:r>
            <a:r>
              <a:rPr lang="en-US" dirty="0" err="1"/>
              <a:t>R.Saban</a:t>
            </a:r>
            <a:endParaRPr lang="en-US" dirty="0"/>
          </a:p>
        </p:txBody>
      </p:sp>
      <p:sp>
        <p:nvSpPr>
          <p:cNvPr id="10" name="Slide Number Placeholder 5">
            <a:extLst>
              <a:ext uri="{FF2B5EF4-FFF2-40B4-BE49-F238E27FC236}">
                <a16:creationId xmlns:a16="http://schemas.microsoft.com/office/drawing/2014/main" id="{332181FA-A637-EB40-90CA-5D24A53039E2}"/>
              </a:ext>
            </a:extLst>
          </p:cNvPr>
          <p:cNvSpPr>
            <a:spLocks noGrp="1"/>
          </p:cNvSpPr>
          <p:nvPr>
            <p:ph type="sldNum" sz="quarter" idx="4"/>
          </p:nvPr>
        </p:nvSpPr>
        <p:spPr>
          <a:xfrm>
            <a:off x="10559440" y="6356350"/>
            <a:ext cx="794359"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fld id="{6E2A57F7-DDCB-964A-A46D-04B15F889B0A}" type="slidenum">
              <a:rPr lang="en-US" smtClean="0"/>
              <a:pPr/>
              <a:t>‹#›</a:t>
            </a:fld>
            <a:endParaRPr lang="en-US" dirty="0"/>
          </a:p>
        </p:txBody>
      </p:sp>
      <p:cxnSp>
        <p:nvCxnSpPr>
          <p:cNvPr id="5" name="Straight Connector 4">
            <a:extLst>
              <a:ext uri="{FF2B5EF4-FFF2-40B4-BE49-F238E27FC236}">
                <a16:creationId xmlns:a16="http://schemas.microsoft.com/office/drawing/2014/main" id="{0C44ACC8-EA55-3046-88F2-5FE056E176F8}"/>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13138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D362-5F2D-3547-B6B5-18C81C7C8145}"/>
              </a:ext>
            </a:extLst>
          </p:cNvPr>
          <p:cNvSpPr>
            <a:spLocks noGrp="1"/>
          </p:cNvSpPr>
          <p:nvPr>
            <p:ph type="title"/>
          </p:nvPr>
        </p:nvSpPr>
        <p:spPr/>
        <p:txBody>
          <a:bodyPr>
            <a:normAutofit/>
          </a:bodyPr>
          <a:lstStyle>
            <a:lvl1pPr>
              <a:defRPr sz="3600" b="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923C3168-495D-6F49-A17C-9F5C6BE8FB5D}"/>
              </a:ext>
            </a:extLst>
          </p:cNvPr>
          <p:cNvSpPr>
            <a:spLocks noGrp="1"/>
          </p:cNvSpPr>
          <p:nvPr>
            <p:ph sz="half" idx="1"/>
          </p:nvPr>
        </p:nvSpPr>
        <p:spPr>
          <a:xfrm>
            <a:off x="838200" y="1825625"/>
            <a:ext cx="5181600" cy="4351338"/>
          </a:xfrm>
        </p:spPr>
        <p:txBody>
          <a:bodyPr/>
          <a:lstStyle/>
          <a:p>
            <a:pPr lvl="0"/>
            <a:r>
              <a:rPr lang="en-GB" dirty="0"/>
              <a:t>Click to edit Master text styles</a:t>
            </a:r>
          </a:p>
          <a:p>
            <a:pPr lvl="1"/>
            <a:r>
              <a:rPr lang="en-GB" dirty="0"/>
              <a:t>Second level</a:t>
            </a:r>
          </a:p>
        </p:txBody>
      </p:sp>
      <p:sp>
        <p:nvSpPr>
          <p:cNvPr id="4" name="Content Placeholder 3">
            <a:extLst>
              <a:ext uri="{FF2B5EF4-FFF2-40B4-BE49-F238E27FC236}">
                <a16:creationId xmlns:a16="http://schemas.microsoft.com/office/drawing/2014/main" id="{490DAAF5-C20A-AC46-B389-B73AA4DDAD15}"/>
              </a:ext>
            </a:extLst>
          </p:cNvPr>
          <p:cNvSpPr>
            <a:spLocks noGrp="1"/>
          </p:cNvSpPr>
          <p:nvPr>
            <p:ph sz="half" idx="2"/>
          </p:nvPr>
        </p:nvSpPr>
        <p:spPr>
          <a:xfrm>
            <a:off x="6172200" y="1825625"/>
            <a:ext cx="5181600" cy="4351338"/>
          </a:xfrm>
        </p:spPr>
        <p:txBody>
          <a:bodyPr/>
          <a:lstStyle/>
          <a:p>
            <a:pPr lvl="0"/>
            <a:r>
              <a:rPr lang="en-GB" dirty="0"/>
              <a:t>Click to edit Master text styles</a:t>
            </a:r>
          </a:p>
          <a:p>
            <a:pPr lvl="1"/>
            <a:r>
              <a:rPr lang="en-GB" dirty="0"/>
              <a:t>Second level</a:t>
            </a:r>
          </a:p>
        </p:txBody>
      </p:sp>
      <p:sp>
        <p:nvSpPr>
          <p:cNvPr id="8" name="Date Placeholder 3">
            <a:extLst>
              <a:ext uri="{FF2B5EF4-FFF2-40B4-BE49-F238E27FC236}">
                <a16:creationId xmlns:a16="http://schemas.microsoft.com/office/drawing/2014/main" id="{457DC530-438C-3E46-9B6B-274558636915}"/>
              </a:ext>
            </a:extLst>
          </p:cNvPr>
          <p:cNvSpPr>
            <a:spLocks noGrp="1"/>
          </p:cNvSpPr>
          <p:nvPr>
            <p:ph type="dt" sz="half" idx="10"/>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9" name="Footer Placeholder 4">
            <a:extLst>
              <a:ext uri="{FF2B5EF4-FFF2-40B4-BE49-F238E27FC236}">
                <a16:creationId xmlns:a16="http://schemas.microsoft.com/office/drawing/2014/main" id="{F31C909A-B393-6745-BE22-9B448BD3D1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a:t>ET-PP INFRA-DEV </a:t>
            </a:r>
            <a:br>
              <a:rPr lang="en-US"/>
            </a:br>
            <a:r>
              <a:rPr lang="en-US"/>
              <a:t>Kick-off Meeting      R.Flaminio, A.Freise, R.Saban</a:t>
            </a:r>
            <a:endParaRPr lang="en-US" dirty="0"/>
          </a:p>
        </p:txBody>
      </p:sp>
      <p:sp>
        <p:nvSpPr>
          <p:cNvPr id="11" name="Slide Number Placeholder 5">
            <a:extLst>
              <a:ext uri="{FF2B5EF4-FFF2-40B4-BE49-F238E27FC236}">
                <a16:creationId xmlns:a16="http://schemas.microsoft.com/office/drawing/2014/main" id="{206C73C9-69BA-8148-A3AA-2C63E8C8A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fld id="{6E2A57F7-DDCB-964A-A46D-04B15F889B0A}" type="slidenum">
              <a:rPr lang="en-US" smtClean="0"/>
              <a:pPr/>
              <a:t>‹#›</a:t>
            </a:fld>
            <a:endParaRPr lang="en-US" dirty="0"/>
          </a:p>
        </p:txBody>
      </p:sp>
      <p:cxnSp>
        <p:nvCxnSpPr>
          <p:cNvPr id="12" name="Straight Connector 11">
            <a:extLst>
              <a:ext uri="{FF2B5EF4-FFF2-40B4-BE49-F238E27FC236}">
                <a16:creationId xmlns:a16="http://schemas.microsoft.com/office/drawing/2014/main" id="{3054DBC6-7EE1-9B4A-B7D4-D671848FA7E2}"/>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408117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CF7BF-2B99-434E-BC21-6466F95DB2CF}"/>
              </a:ext>
            </a:extLst>
          </p:cNvPr>
          <p:cNvSpPr>
            <a:spLocks noGrp="1"/>
          </p:cNvSpPr>
          <p:nvPr>
            <p:ph type="title"/>
          </p:nvPr>
        </p:nvSpPr>
        <p:spPr/>
        <p:txBody>
          <a:bodyPr>
            <a:normAutofit/>
          </a:bodyPr>
          <a:lstStyle>
            <a:lvl1pPr>
              <a:defRPr sz="3600" b="1"/>
            </a:lvl1pPr>
          </a:lstStyle>
          <a:p>
            <a:r>
              <a:rPr lang="en-GB" dirty="0"/>
              <a:t>Click to edit Master title style</a:t>
            </a:r>
            <a:endParaRPr lang="en-US" dirty="0"/>
          </a:p>
        </p:txBody>
      </p:sp>
      <p:sp>
        <p:nvSpPr>
          <p:cNvPr id="6" name="Date Placeholder 3">
            <a:extLst>
              <a:ext uri="{FF2B5EF4-FFF2-40B4-BE49-F238E27FC236}">
                <a16:creationId xmlns:a16="http://schemas.microsoft.com/office/drawing/2014/main" id="{67F3FB57-0260-0D4D-BC39-D9143CFEB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7" name="Footer Placeholder 4">
            <a:extLst>
              <a:ext uri="{FF2B5EF4-FFF2-40B4-BE49-F238E27FC236}">
                <a16:creationId xmlns:a16="http://schemas.microsoft.com/office/drawing/2014/main" id="{51CBD742-2311-A54A-973C-B4CEE441F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a:t>ET-PP INFRA-DEV </a:t>
            </a:r>
            <a:br>
              <a:rPr lang="en-US"/>
            </a:br>
            <a:r>
              <a:rPr lang="en-US"/>
              <a:t>Kick-off Meeting      R.Flaminio, A.Freise, R.Saban</a:t>
            </a:r>
            <a:endParaRPr lang="en-US" dirty="0"/>
          </a:p>
        </p:txBody>
      </p:sp>
      <p:sp>
        <p:nvSpPr>
          <p:cNvPr id="9" name="Slide Number Placeholder 5">
            <a:extLst>
              <a:ext uri="{FF2B5EF4-FFF2-40B4-BE49-F238E27FC236}">
                <a16:creationId xmlns:a16="http://schemas.microsoft.com/office/drawing/2014/main" id="{1EA912BB-F421-864B-A6A9-2BEDA56E18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r>
              <a:rPr lang="en-US" dirty="0"/>
              <a:t>WP5 – ISB kick-off Meeting          </a:t>
            </a:r>
            <a:fld id="{6E2A57F7-DDCB-964A-A46D-04B15F889B0A}" type="slidenum">
              <a:rPr lang="en-US" smtClean="0"/>
              <a:pPr/>
              <a:t>‹#›</a:t>
            </a:fld>
            <a:endParaRPr lang="en-US" dirty="0"/>
          </a:p>
        </p:txBody>
      </p:sp>
      <p:cxnSp>
        <p:nvCxnSpPr>
          <p:cNvPr id="10" name="Straight Connector 9">
            <a:extLst>
              <a:ext uri="{FF2B5EF4-FFF2-40B4-BE49-F238E27FC236}">
                <a16:creationId xmlns:a16="http://schemas.microsoft.com/office/drawing/2014/main" id="{DF0AD27F-F859-1240-BBAF-AA6909E63FB2}"/>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31769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7B93FDB-DB10-7641-AE82-2E502EFAB9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6" name="Footer Placeholder 4">
            <a:extLst>
              <a:ext uri="{FF2B5EF4-FFF2-40B4-BE49-F238E27FC236}">
                <a16:creationId xmlns:a16="http://schemas.microsoft.com/office/drawing/2014/main" id="{78D68476-A434-2F45-848C-9B181D38E4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a:t>ET-PP INFRA-DEV </a:t>
            </a:r>
            <a:br>
              <a:rPr lang="en-US"/>
            </a:br>
            <a:r>
              <a:rPr lang="en-US"/>
              <a:t>Kick-off Meeting      R.Flaminio, A.Freise, R.Saban</a:t>
            </a:r>
            <a:endParaRPr lang="en-US" dirty="0"/>
          </a:p>
        </p:txBody>
      </p:sp>
      <p:sp>
        <p:nvSpPr>
          <p:cNvPr id="8" name="Slide Number Placeholder 5">
            <a:extLst>
              <a:ext uri="{FF2B5EF4-FFF2-40B4-BE49-F238E27FC236}">
                <a16:creationId xmlns:a16="http://schemas.microsoft.com/office/drawing/2014/main" id="{910348B3-67B2-8540-A406-2196174C50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r>
              <a:rPr lang="en-US" dirty="0"/>
              <a:t>WP5 – ISB kick-off Meeting          </a:t>
            </a:r>
            <a:fld id="{6E2A57F7-DDCB-964A-A46D-04B15F889B0A}" type="slidenum">
              <a:rPr lang="en-US" smtClean="0"/>
              <a:pPr/>
              <a:t>‹#›</a:t>
            </a:fld>
            <a:endParaRPr lang="en-US" dirty="0"/>
          </a:p>
        </p:txBody>
      </p:sp>
      <p:cxnSp>
        <p:nvCxnSpPr>
          <p:cNvPr id="9" name="Straight Connector 8">
            <a:extLst>
              <a:ext uri="{FF2B5EF4-FFF2-40B4-BE49-F238E27FC236}">
                <a16:creationId xmlns:a16="http://schemas.microsoft.com/office/drawing/2014/main" id="{FAFBF7BB-4D33-2447-87AE-DC16CED262FA}"/>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074837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rgbClr val="E1DEB8"/>
            </a:gs>
            <a:gs pos="0">
              <a:schemeClr val="bg2">
                <a:shade val="98000"/>
                <a:satMod val="120000"/>
                <a:alpha val="28000"/>
                <a:lumMod val="32203"/>
                <a:lumOff val="67797"/>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FBB23B-3A2F-374E-8ADE-B605F52EEE42}"/>
              </a:ext>
            </a:extLst>
          </p:cNvPr>
          <p:cNvSpPr>
            <a:spLocks noGrp="1"/>
          </p:cNvSpPr>
          <p:nvPr>
            <p:ph type="title"/>
          </p:nvPr>
        </p:nvSpPr>
        <p:spPr>
          <a:xfrm>
            <a:off x="838200" y="365125"/>
            <a:ext cx="6229612"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9CE38C2-489A-1B4B-A6C8-6169039DA0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p:txBody>
      </p:sp>
      <p:sp>
        <p:nvSpPr>
          <p:cNvPr id="4" name="Date Placeholder 3">
            <a:extLst>
              <a:ext uri="{FF2B5EF4-FFF2-40B4-BE49-F238E27FC236}">
                <a16:creationId xmlns:a16="http://schemas.microsoft.com/office/drawing/2014/main" id="{F216DDFE-7D2E-F449-B568-D36BBE05A5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5" name="Footer Placeholder 4">
            <a:extLst>
              <a:ext uri="{FF2B5EF4-FFF2-40B4-BE49-F238E27FC236}">
                <a16:creationId xmlns:a16="http://schemas.microsoft.com/office/drawing/2014/main" id="{D27DAC52-DBBA-984B-BAD5-CF2333F75860}"/>
              </a:ext>
            </a:extLst>
          </p:cNvPr>
          <p:cNvSpPr>
            <a:spLocks noGrp="1"/>
          </p:cNvSpPr>
          <p:nvPr>
            <p:ph type="ftr" sz="quarter" idx="3"/>
          </p:nvPr>
        </p:nvSpPr>
        <p:spPr>
          <a:xfrm>
            <a:off x="4038600" y="6356350"/>
            <a:ext cx="6668386"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dirty="0"/>
              <a:t>ET-PP INFRA-DEV  Kick-off Meeting      </a:t>
            </a:r>
            <a:r>
              <a:rPr lang="en-US" dirty="0" err="1"/>
              <a:t>R.Flaminio</a:t>
            </a:r>
            <a:r>
              <a:rPr lang="en-US" dirty="0"/>
              <a:t>, </a:t>
            </a:r>
            <a:r>
              <a:rPr lang="en-US" dirty="0" err="1"/>
              <a:t>A.Freise</a:t>
            </a:r>
            <a:r>
              <a:rPr lang="en-US" dirty="0"/>
              <a:t>, </a:t>
            </a:r>
            <a:r>
              <a:rPr lang="en-US" dirty="0" err="1"/>
              <a:t>R.Saban</a:t>
            </a:r>
            <a:endParaRPr lang="en-US" dirty="0"/>
          </a:p>
        </p:txBody>
      </p:sp>
      <p:sp>
        <p:nvSpPr>
          <p:cNvPr id="6" name="Slide Number Placeholder 5">
            <a:extLst>
              <a:ext uri="{FF2B5EF4-FFF2-40B4-BE49-F238E27FC236}">
                <a16:creationId xmlns:a16="http://schemas.microsoft.com/office/drawing/2014/main" id="{BB2DE078-B342-134C-8450-9F94BA412F58}"/>
              </a:ext>
            </a:extLst>
          </p:cNvPr>
          <p:cNvSpPr>
            <a:spLocks noGrp="1"/>
          </p:cNvSpPr>
          <p:nvPr>
            <p:ph type="sldNum" sz="quarter" idx="4"/>
          </p:nvPr>
        </p:nvSpPr>
        <p:spPr>
          <a:xfrm>
            <a:off x="10802678" y="6356350"/>
            <a:ext cx="551121"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fld id="{6E2A57F7-DDCB-964A-A46D-04B15F889B0A}" type="slidenum">
              <a:rPr lang="en-US" smtClean="0"/>
              <a:pPr/>
              <a:t>‹#›</a:t>
            </a:fld>
            <a:endParaRPr lang="en-US" dirty="0"/>
          </a:p>
        </p:txBody>
      </p:sp>
      <p:pic>
        <p:nvPicPr>
          <p:cNvPr id="1026" name="Picture 2" descr="ET logo — ET workarea">
            <a:extLst>
              <a:ext uri="{FF2B5EF4-FFF2-40B4-BE49-F238E27FC236}">
                <a16:creationId xmlns:a16="http://schemas.microsoft.com/office/drawing/2014/main" id="{B9C5FDC6-528F-CD44-8D20-C9493D404994}"/>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067812" y="365125"/>
            <a:ext cx="4285987" cy="132556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33F8426B-F3AD-3A40-BB91-9A68C12C5D4A}"/>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228132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l" defTabSz="914400" rtl="0" eaLnBrk="1" latinLnBrk="0" hangingPunct="1">
        <a:lnSpc>
          <a:spcPct val="90000"/>
        </a:lnSpc>
        <a:spcBef>
          <a:spcPct val="0"/>
        </a:spcBef>
        <a:buNone/>
        <a:defRPr sz="4400" kern="1200">
          <a:solidFill>
            <a:schemeClr val="tx1"/>
          </a:solidFill>
          <a:latin typeface="Avenir Next" panose="020B05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2400" kern="1200">
          <a:solidFill>
            <a:schemeClr val="tx1"/>
          </a:solidFill>
          <a:latin typeface="Avenir Next" panose="020B0503020202020204" pitchFamily="34"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kern="1200">
          <a:solidFill>
            <a:schemeClr val="tx1"/>
          </a:solidFill>
          <a:latin typeface="Avenir Next" panose="020B0503020202020204" pitchFamily="34"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800" kern="1200">
          <a:solidFill>
            <a:schemeClr val="tx1"/>
          </a:solidFill>
          <a:latin typeface="Avenir Next" panose="020B0503020202020204" pitchFamily="34"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800" kern="1200">
          <a:solidFill>
            <a:schemeClr val="tx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rgbClr val="E1DEB8">
                <a:lumMod val="44305"/>
                <a:lumOff val="55695"/>
              </a:srgb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DD1-4613-A448-9357-81C67469B695}"/>
              </a:ext>
            </a:extLst>
          </p:cNvPr>
          <p:cNvSpPr>
            <a:spLocks noGrp="1"/>
          </p:cNvSpPr>
          <p:nvPr>
            <p:ph type="ctrTitle"/>
          </p:nvPr>
        </p:nvSpPr>
        <p:spPr>
          <a:xfrm>
            <a:off x="816265" y="2154477"/>
            <a:ext cx="5826708" cy="3182697"/>
          </a:xfrm>
        </p:spPr>
        <p:txBody>
          <a:bodyPr>
            <a:normAutofit fontScale="90000"/>
          </a:bodyPr>
          <a:lstStyle/>
          <a:p>
            <a:r>
              <a:rPr lang="en-US" dirty="0"/>
              <a:t>ET-PP INFRA-DEV </a:t>
            </a:r>
            <a:br>
              <a:rPr lang="en-US" dirty="0"/>
            </a:br>
            <a:r>
              <a:rPr lang="en-US" sz="4900" dirty="0"/>
              <a:t>Kick-off Meeting</a:t>
            </a:r>
            <a:br>
              <a:rPr lang="en-US" sz="4900" dirty="0"/>
            </a:br>
            <a:r>
              <a:rPr lang="en-US" sz="4900" dirty="0">
                <a:solidFill>
                  <a:schemeClr val="accent1"/>
                </a:solidFill>
              </a:rPr>
              <a:t>Report </a:t>
            </a:r>
            <a:r>
              <a:rPr lang="en-US" sz="4900" b="1" dirty="0">
                <a:solidFill>
                  <a:schemeClr val="accent1"/>
                </a:solidFill>
              </a:rPr>
              <a:t>bis</a:t>
            </a:r>
            <a:r>
              <a:rPr lang="en-US" sz="4900" dirty="0">
                <a:solidFill>
                  <a:schemeClr val="accent1"/>
                </a:solidFill>
              </a:rPr>
              <a:t> on ongoing discussions</a:t>
            </a:r>
          </a:p>
        </p:txBody>
      </p:sp>
      <p:sp>
        <p:nvSpPr>
          <p:cNvPr id="3" name="Subtitle 2">
            <a:extLst>
              <a:ext uri="{FF2B5EF4-FFF2-40B4-BE49-F238E27FC236}">
                <a16:creationId xmlns:a16="http://schemas.microsoft.com/office/drawing/2014/main" id="{B2E95EB0-BD3B-B74D-809F-0F0F689F4473}"/>
              </a:ext>
            </a:extLst>
          </p:cNvPr>
          <p:cNvSpPr>
            <a:spLocks noGrp="1"/>
          </p:cNvSpPr>
          <p:nvPr>
            <p:ph type="subTitle" idx="1"/>
          </p:nvPr>
        </p:nvSpPr>
        <p:spPr>
          <a:xfrm>
            <a:off x="7035452" y="4155281"/>
            <a:ext cx="4062608" cy="1906924"/>
          </a:xfrm>
        </p:spPr>
        <p:txBody>
          <a:bodyPr>
            <a:normAutofit/>
          </a:bodyPr>
          <a:lstStyle/>
          <a:p>
            <a:pPr algn="l"/>
            <a:r>
              <a:rPr lang="en-US" dirty="0"/>
              <a:t>Barcelona July 20</a:t>
            </a:r>
            <a:r>
              <a:rPr lang="en-US" baseline="30000" dirty="0"/>
              <a:t>th</a:t>
            </a:r>
            <a:r>
              <a:rPr lang="en-US" dirty="0"/>
              <a:t>, 2022</a:t>
            </a:r>
          </a:p>
          <a:p>
            <a:pPr algn="l"/>
            <a:r>
              <a:rPr lang="en-US" dirty="0" err="1"/>
              <a:t>R.Flaminio</a:t>
            </a:r>
            <a:endParaRPr lang="en-US" dirty="0"/>
          </a:p>
          <a:p>
            <a:pPr algn="l"/>
            <a:r>
              <a:rPr lang="en-US" dirty="0" err="1"/>
              <a:t>A.Freise</a:t>
            </a:r>
            <a:endParaRPr lang="en-US" dirty="0"/>
          </a:p>
          <a:p>
            <a:pPr algn="l"/>
            <a:r>
              <a:rPr lang="en-US" dirty="0" err="1"/>
              <a:t>R.Saban</a:t>
            </a:r>
            <a:endParaRPr lang="en-US" dirty="0"/>
          </a:p>
        </p:txBody>
      </p:sp>
      <p:cxnSp>
        <p:nvCxnSpPr>
          <p:cNvPr id="5" name="Straight Connector 4">
            <a:extLst>
              <a:ext uri="{FF2B5EF4-FFF2-40B4-BE49-F238E27FC236}">
                <a16:creationId xmlns:a16="http://schemas.microsoft.com/office/drawing/2014/main" id="{DDABE939-9B33-C647-A10A-63CD9C45A15F}"/>
              </a:ext>
            </a:extLst>
          </p:cNvPr>
          <p:cNvCxnSpPr>
            <a:cxnSpLocks/>
          </p:cNvCxnSpPr>
          <p:nvPr/>
        </p:nvCxnSpPr>
        <p:spPr>
          <a:xfrm>
            <a:off x="6839212" y="2326895"/>
            <a:ext cx="0" cy="3656772"/>
          </a:xfrm>
          <a:prstGeom prst="line">
            <a:avLst/>
          </a:prstGeom>
          <a:ln w="34925"/>
          <a:effectLst>
            <a:glow rad="25400">
              <a:schemeClr val="accent4">
                <a:satMod val="175000"/>
                <a:alpha val="40000"/>
              </a:schemeClr>
            </a:glow>
          </a:effectLst>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9224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CB8B-90CF-2357-0164-A64B56500988}"/>
              </a:ext>
            </a:extLst>
          </p:cNvPr>
          <p:cNvSpPr>
            <a:spLocks noGrp="1"/>
          </p:cNvSpPr>
          <p:nvPr>
            <p:ph type="title"/>
          </p:nvPr>
        </p:nvSpPr>
        <p:spPr/>
        <p:txBody>
          <a:bodyPr>
            <a:normAutofit fontScale="90000"/>
          </a:bodyPr>
          <a:lstStyle/>
          <a:p>
            <a:r>
              <a:rPr lang="en-US" sz="4000" dirty="0"/>
              <a:t>WP6</a:t>
            </a:r>
            <a:br>
              <a:rPr lang="en-US" dirty="0"/>
            </a:br>
            <a:r>
              <a:rPr lang="en-US" sz="2700" dirty="0" err="1">
                <a:solidFill>
                  <a:schemeClr val="accent1"/>
                </a:solidFill>
              </a:rPr>
              <a:t>H.Lueck</a:t>
            </a:r>
            <a:r>
              <a:rPr lang="en-US" sz="2700" dirty="0">
                <a:solidFill>
                  <a:schemeClr val="accent1"/>
                </a:solidFill>
              </a:rPr>
              <a:t>, </a:t>
            </a:r>
            <a:r>
              <a:rPr lang="en-US" sz="2700" dirty="0" err="1">
                <a:solidFill>
                  <a:schemeClr val="accent1"/>
                </a:solidFill>
              </a:rPr>
              <a:t>M.Punturo</a:t>
            </a:r>
            <a:r>
              <a:rPr lang="en-US" sz="2700" dirty="0">
                <a:solidFill>
                  <a:schemeClr val="accent1"/>
                </a:solidFill>
              </a:rPr>
              <a:t>, </a:t>
            </a:r>
            <a:r>
              <a:rPr lang="en-US" sz="2700" dirty="0" err="1">
                <a:solidFill>
                  <a:schemeClr val="accent1"/>
                </a:solidFill>
              </a:rPr>
              <a:t>R.Saban</a:t>
            </a:r>
            <a:r>
              <a:rPr lang="en-US" sz="2700" dirty="0">
                <a:solidFill>
                  <a:schemeClr val="accent1"/>
                </a:solidFill>
              </a:rPr>
              <a:t>, </a:t>
            </a:r>
            <a:r>
              <a:rPr lang="en-US" sz="2700" dirty="0" err="1">
                <a:solidFill>
                  <a:schemeClr val="accent1"/>
                </a:solidFill>
              </a:rPr>
              <a:t>A.Variola</a:t>
            </a:r>
            <a:endParaRPr lang="en-US" dirty="0"/>
          </a:p>
        </p:txBody>
      </p:sp>
      <p:sp>
        <p:nvSpPr>
          <p:cNvPr id="3" name="Content Placeholder 2">
            <a:extLst>
              <a:ext uri="{FF2B5EF4-FFF2-40B4-BE49-F238E27FC236}">
                <a16:creationId xmlns:a16="http://schemas.microsoft.com/office/drawing/2014/main" id="{DB8EEE1B-35F2-ADB4-2ED2-B85A779414CA}"/>
              </a:ext>
            </a:extLst>
          </p:cNvPr>
          <p:cNvSpPr>
            <a:spLocks noGrp="1"/>
          </p:cNvSpPr>
          <p:nvPr>
            <p:ph idx="1"/>
          </p:nvPr>
        </p:nvSpPr>
        <p:spPr>
          <a:xfrm>
            <a:off x="659779" y="2528309"/>
            <a:ext cx="3784599" cy="3791414"/>
          </a:xfrm>
        </p:spPr>
        <p:txBody>
          <a:bodyPr>
            <a:normAutofit/>
          </a:bodyPr>
          <a:lstStyle/>
          <a:p>
            <a:pPr marL="0" indent="0">
              <a:buNone/>
            </a:pPr>
            <a:r>
              <a:rPr lang="en-US" dirty="0"/>
              <a:t>Work has started for the implementation of </a:t>
            </a:r>
            <a:r>
              <a:rPr lang="en-US" dirty="0">
                <a:solidFill>
                  <a:schemeClr val="accent1"/>
                </a:solidFill>
              </a:rPr>
              <a:t>an operative structure</a:t>
            </a:r>
            <a:r>
              <a:rPr lang="en-US" dirty="0"/>
              <a:t> for the project management environment fitting the constraints of the present collaboration and organization. </a:t>
            </a:r>
          </a:p>
        </p:txBody>
      </p:sp>
      <p:sp>
        <p:nvSpPr>
          <p:cNvPr id="4" name="Date Placeholder 3">
            <a:extLst>
              <a:ext uri="{FF2B5EF4-FFF2-40B4-BE49-F238E27FC236}">
                <a16:creationId xmlns:a16="http://schemas.microsoft.com/office/drawing/2014/main" id="{5FDE279C-FF93-C80D-54FB-40624F406C25}"/>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FE1CBFD2-3E05-26C4-3D56-1AE16DEAEAC5}"/>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6D0B3DFB-F27C-3BB5-1A6B-E435BB8A2F0D}"/>
              </a:ext>
            </a:extLst>
          </p:cNvPr>
          <p:cNvSpPr>
            <a:spLocks noGrp="1"/>
          </p:cNvSpPr>
          <p:nvPr>
            <p:ph type="sldNum" sz="quarter" idx="4"/>
          </p:nvPr>
        </p:nvSpPr>
        <p:spPr/>
        <p:txBody>
          <a:bodyPr/>
          <a:lstStyle/>
          <a:p>
            <a:fld id="{6E2A57F7-DDCB-964A-A46D-04B15F889B0A}" type="slidenum">
              <a:rPr lang="en-US" smtClean="0"/>
              <a:pPr/>
              <a:t>3</a:t>
            </a:fld>
            <a:endParaRPr lang="en-US" dirty="0"/>
          </a:p>
        </p:txBody>
      </p:sp>
      <p:pic>
        <p:nvPicPr>
          <p:cNvPr id="10" name="Picture 9">
            <a:extLst>
              <a:ext uri="{FF2B5EF4-FFF2-40B4-BE49-F238E27FC236}">
                <a16:creationId xmlns:a16="http://schemas.microsoft.com/office/drawing/2014/main" id="{DFCC9021-8292-FB59-595A-8604A386B5F9}"/>
              </a:ext>
            </a:extLst>
          </p:cNvPr>
          <p:cNvPicPr>
            <a:picLocks noChangeAspect="1"/>
          </p:cNvPicPr>
          <p:nvPr/>
        </p:nvPicPr>
        <p:blipFill>
          <a:blip r:embed="rId2"/>
          <a:stretch>
            <a:fillRect/>
          </a:stretch>
        </p:blipFill>
        <p:spPr>
          <a:xfrm>
            <a:off x="4622798" y="2313065"/>
            <a:ext cx="6740293" cy="3791415"/>
          </a:xfrm>
          <a:prstGeom prst="rect">
            <a:avLst/>
          </a:prstGeom>
        </p:spPr>
      </p:pic>
    </p:spTree>
    <p:extLst>
      <p:ext uri="{BB962C8B-B14F-4D97-AF65-F5344CB8AC3E}">
        <p14:creationId xmlns:p14="http://schemas.microsoft.com/office/powerpoint/2010/main" val="374701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CB8B-90CF-2357-0164-A64B56500988}"/>
              </a:ext>
            </a:extLst>
          </p:cNvPr>
          <p:cNvSpPr>
            <a:spLocks noGrp="1"/>
          </p:cNvSpPr>
          <p:nvPr>
            <p:ph type="title"/>
          </p:nvPr>
        </p:nvSpPr>
        <p:spPr/>
        <p:txBody>
          <a:bodyPr>
            <a:normAutofit fontScale="90000"/>
          </a:bodyPr>
          <a:lstStyle/>
          <a:p>
            <a:r>
              <a:rPr lang="en-US" sz="4000" dirty="0"/>
              <a:t>WP6</a:t>
            </a:r>
            <a:br>
              <a:rPr lang="en-US" dirty="0"/>
            </a:br>
            <a:r>
              <a:rPr lang="en-US" sz="2700" dirty="0" err="1">
                <a:solidFill>
                  <a:schemeClr val="accent1"/>
                </a:solidFill>
              </a:rPr>
              <a:t>H.Lueck</a:t>
            </a:r>
            <a:r>
              <a:rPr lang="en-US" sz="2700" dirty="0">
                <a:solidFill>
                  <a:schemeClr val="accent1"/>
                </a:solidFill>
              </a:rPr>
              <a:t>, </a:t>
            </a:r>
            <a:r>
              <a:rPr lang="en-US" sz="2700" dirty="0" err="1">
                <a:solidFill>
                  <a:schemeClr val="accent1"/>
                </a:solidFill>
              </a:rPr>
              <a:t>M.Punturo</a:t>
            </a:r>
            <a:r>
              <a:rPr lang="en-US" sz="2700" dirty="0">
                <a:solidFill>
                  <a:schemeClr val="accent1"/>
                </a:solidFill>
              </a:rPr>
              <a:t>, </a:t>
            </a:r>
            <a:r>
              <a:rPr lang="en-US" sz="2700" dirty="0" err="1">
                <a:solidFill>
                  <a:schemeClr val="accent1"/>
                </a:solidFill>
              </a:rPr>
              <a:t>R.Saban</a:t>
            </a:r>
            <a:r>
              <a:rPr lang="en-US" sz="2700" dirty="0">
                <a:solidFill>
                  <a:schemeClr val="accent1"/>
                </a:solidFill>
              </a:rPr>
              <a:t>, </a:t>
            </a:r>
            <a:r>
              <a:rPr lang="en-US" sz="2700" dirty="0" err="1">
                <a:solidFill>
                  <a:schemeClr val="accent1"/>
                </a:solidFill>
              </a:rPr>
              <a:t>A.Variola</a:t>
            </a:r>
            <a:endParaRPr lang="en-US" dirty="0"/>
          </a:p>
        </p:txBody>
      </p:sp>
      <p:sp>
        <p:nvSpPr>
          <p:cNvPr id="4" name="Date Placeholder 3">
            <a:extLst>
              <a:ext uri="{FF2B5EF4-FFF2-40B4-BE49-F238E27FC236}">
                <a16:creationId xmlns:a16="http://schemas.microsoft.com/office/drawing/2014/main" id="{5FDE279C-FF93-C80D-54FB-40624F406C25}"/>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FE1CBFD2-3E05-26C4-3D56-1AE16DEAEAC5}"/>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6D0B3DFB-F27C-3BB5-1A6B-E435BB8A2F0D}"/>
              </a:ext>
            </a:extLst>
          </p:cNvPr>
          <p:cNvSpPr>
            <a:spLocks noGrp="1"/>
          </p:cNvSpPr>
          <p:nvPr>
            <p:ph type="sldNum" sz="quarter" idx="4"/>
          </p:nvPr>
        </p:nvSpPr>
        <p:spPr/>
        <p:txBody>
          <a:bodyPr/>
          <a:lstStyle/>
          <a:p>
            <a:fld id="{6E2A57F7-DDCB-964A-A46D-04B15F889B0A}" type="slidenum">
              <a:rPr lang="en-US" smtClean="0"/>
              <a:pPr/>
              <a:t>4</a:t>
            </a:fld>
            <a:endParaRPr lang="en-US" dirty="0"/>
          </a:p>
        </p:txBody>
      </p:sp>
      <p:pic>
        <p:nvPicPr>
          <p:cNvPr id="10" name="Picture 9">
            <a:extLst>
              <a:ext uri="{FF2B5EF4-FFF2-40B4-BE49-F238E27FC236}">
                <a16:creationId xmlns:a16="http://schemas.microsoft.com/office/drawing/2014/main" id="{DFCC9021-8292-FB59-595A-8604A386B5F9}"/>
              </a:ext>
            </a:extLst>
          </p:cNvPr>
          <p:cNvPicPr>
            <a:picLocks noChangeAspect="1"/>
          </p:cNvPicPr>
          <p:nvPr/>
        </p:nvPicPr>
        <p:blipFill>
          <a:blip r:embed="rId2"/>
          <a:stretch>
            <a:fillRect/>
          </a:stretch>
        </p:blipFill>
        <p:spPr>
          <a:xfrm>
            <a:off x="4622798" y="2313065"/>
            <a:ext cx="6740293" cy="3791415"/>
          </a:xfrm>
          <a:prstGeom prst="rect">
            <a:avLst/>
          </a:prstGeom>
        </p:spPr>
      </p:pic>
      <p:pic>
        <p:nvPicPr>
          <p:cNvPr id="8" name="Graphic 7" descr="Bullseye outline">
            <a:extLst>
              <a:ext uri="{FF2B5EF4-FFF2-40B4-BE49-F238E27FC236}">
                <a16:creationId xmlns:a16="http://schemas.microsoft.com/office/drawing/2014/main" id="{26560415-E2F6-8AE0-A17F-319AF01BD4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49047" y="3566319"/>
            <a:ext cx="914400" cy="914400"/>
          </a:xfrm>
          <a:prstGeom prst="rect">
            <a:avLst/>
          </a:prstGeom>
        </p:spPr>
      </p:pic>
      <p:sp>
        <p:nvSpPr>
          <p:cNvPr id="9" name="TextBox 8">
            <a:extLst>
              <a:ext uri="{FF2B5EF4-FFF2-40B4-BE49-F238E27FC236}">
                <a16:creationId xmlns:a16="http://schemas.microsoft.com/office/drawing/2014/main" id="{08791AB5-75E8-2A05-29D1-F3EBCE793DF8}"/>
              </a:ext>
            </a:extLst>
          </p:cNvPr>
          <p:cNvSpPr txBox="1"/>
          <p:nvPr/>
        </p:nvSpPr>
        <p:spPr>
          <a:xfrm>
            <a:off x="1203757" y="3291681"/>
            <a:ext cx="1861555" cy="830997"/>
          </a:xfrm>
          <a:prstGeom prst="rect">
            <a:avLst/>
          </a:prstGeom>
          <a:noFill/>
        </p:spPr>
        <p:txBody>
          <a:bodyPr wrap="square" rtlCol="0">
            <a:spAutoFit/>
          </a:bodyPr>
          <a:lstStyle/>
          <a:p>
            <a:r>
              <a:rPr lang="en-US" sz="2400" dirty="0">
                <a:latin typeface="Avenir Next" panose="020B0503020202020204" pitchFamily="34" charset="0"/>
              </a:rPr>
              <a:t>The Project Schedule</a:t>
            </a:r>
          </a:p>
        </p:txBody>
      </p:sp>
      <p:sp>
        <p:nvSpPr>
          <p:cNvPr id="13" name="TextBox 12">
            <a:extLst>
              <a:ext uri="{FF2B5EF4-FFF2-40B4-BE49-F238E27FC236}">
                <a16:creationId xmlns:a16="http://schemas.microsoft.com/office/drawing/2014/main" id="{E8C0148B-DF3D-3FA3-BF5E-9730407421AA}"/>
              </a:ext>
            </a:extLst>
          </p:cNvPr>
          <p:cNvSpPr txBox="1"/>
          <p:nvPr/>
        </p:nvSpPr>
        <p:spPr>
          <a:xfrm>
            <a:off x="4736769" y="4398230"/>
            <a:ext cx="349776" cy="400110"/>
          </a:xfrm>
          <a:prstGeom prst="rect">
            <a:avLst/>
          </a:prstGeom>
          <a:noFill/>
        </p:spPr>
        <p:txBody>
          <a:bodyPr wrap="none" rtlCol="0">
            <a:spAutoFit/>
          </a:bodyPr>
          <a:lstStyle/>
          <a:p>
            <a:r>
              <a:rPr lang="en-US" sz="2000" b="1" dirty="0">
                <a:solidFill>
                  <a:srgbClr val="FF0000"/>
                </a:solidFill>
                <a:latin typeface="Avenir Next" panose="020B0503020202020204" pitchFamily="34" charset="0"/>
              </a:rPr>
              <a:t>1</a:t>
            </a:r>
          </a:p>
        </p:txBody>
      </p:sp>
      <p:sp>
        <p:nvSpPr>
          <p:cNvPr id="14" name="TextBox 13">
            <a:extLst>
              <a:ext uri="{FF2B5EF4-FFF2-40B4-BE49-F238E27FC236}">
                <a16:creationId xmlns:a16="http://schemas.microsoft.com/office/drawing/2014/main" id="{4CCCD87C-987D-0512-67A4-612343F23A21}"/>
              </a:ext>
            </a:extLst>
          </p:cNvPr>
          <p:cNvSpPr txBox="1"/>
          <p:nvPr/>
        </p:nvSpPr>
        <p:spPr>
          <a:xfrm>
            <a:off x="6320734" y="3366264"/>
            <a:ext cx="349776" cy="400110"/>
          </a:xfrm>
          <a:prstGeom prst="rect">
            <a:avLst/>
          </a:prstGeom>
          <a:noFill/>
        </p:spPr>
        <p:txBody>
          <a:bodyPr wrap="none" rtlCol="0">
            <a:spAutoFit/>
          </a:bodyPr>
          <a:lstStyle/>
          <a:p>
            <a:r>
              <a:rPr lang="en-US" sz="2000" b="1" dirty="0">
                <a:solidFill>
                  <a:srgbClr val="FF0000"/>
                </a:solidFill>
                <a:latin typeface="Avenir Next" panose="020B0503020202020204" pitchFamily="34" charset="0"/>
              </a:rPr>
              <a:t>3</a:t>
            </a:r>
          </a:p>
        </p:txBody>
      </p:sp>
      <p:sp>
        <p:nvSpPr>
          <p:cNvPr id="15" name="TextBox 14">
            <a:extLst>
              <a:ext uri="{FF2B5EF4-FFF2-40B4-BE49-F238E27FC236}">
                <a16:creationId xmlns:a16="http://schemas.microsoft.com/office/drawing/2014/main" id="{9EF4E11C-6C59-A2DD-8C75-2BD0C7835FE2}"/>
              </a:ext>
            </a:extLst>
          </p:cNvPr>
          <p:cNvSpPr txBox="1"/>
          <p:nvPr/>
        </p:nvSpPr>
        <p:spPr>
          <a:xfrm>
            <a:off x="7829861" y="3366264"/>
            <a:ext cx="349776" cy="400110"/>
          </a:xfrm>
          <a:prstGeom prst="rect">
            <a:avLst/>
          </a:prstGeom>
          <a:noFill/>
        </p:spPr>
        <p:txBody>
          <a:bodyPr wrap="none" rtlCol="0">
            <a:spAutoFit/>
          </a:bodyPr>
          <a:lstStyle/>
          <a:p>
            <a:r>
              <a:rPr lang="en-US" sz="2000" b="1" dirty="0">
                <a:solidFill>
                  <a:srgbClr val="FF0000"/>
                </a:solidFill>
                <a:latin typeface="Avenir Next" panose="020B0503020202020204" pitchFamily="34" charset="0"/>
              </a:rPr>
              <a:t>2</a:t>
            </a:r>
          </a:p>
        </p:txBody>
      </p:sp>
      <p:sp>
        <p:nvSpPr>
          <p:cNvPr id="7" name="TextBox 6">
            <a:extLst>
              <a:ext uri="{FF2B5EF4-FFF2-40B4-BE49-F238E27FC236}">
                <a16:creationId xmlns:a16="http://schemas.microsoft.com/office/drawing/2014/main" id="{6E5D85CD-6382-CA35-5283-C7851FA9B789}"/>
              </a:ext>
            </a:extLst>
          </p:cNvPr>
          <p:cNvSpPr txBox="1"/>
          <p:nvPr/>
        </p:nvSpPr>
        <p:spPr>
          <a:xfrm>
            <a:off x="5020933" y="3902376"/>
            <a:ext cx="413588" cy="369332"/>
          </a:xfrm>
          <a:prstGeom prst="rect">
            <a:avLst/>
          </a:prstGeom>
          <a:noFill/>
        </p:spPr>
        <p:txBody>
          <a:bodyPr wrap="square">
            <a:spAutoFit/>
          </a:bodyPr>
          <a:lstStyle/>
          <a:p>
            <a:r>
              <a:rPr lang="en-US" sz="1800" b="1" dirty="0">
                <a:solidFill>
                  <a:srgbClr val="FF0000"/>
                </a:solidFill>
                <a:latin typeface="Avenir Next" panose="020B0503020202020204" pitchFamily="34" charset="0"/>
              </a:rPr>
              <a:t>4</a:t>
            </a:r>
          </a:p>
        </p:txBody>
      </p:sp>
    </p:spTree>
    <p:extLst>
      <p:ext uri="{BB962C8B-B14F-4D97-AF65-F5344CB8AC3E}">
        <p14:creationId xmlns:p14="http://schemas.microsoft.com/office/powerpoint/2010/main" val="245391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CB8B-90CF-2357-0164-A64B56500988}"/>
              </a:ext>
            </a:extLst>
          </p:cNvPr>
          <p:cNvSpPr>
            <a:spLocks noGrp="1"/>
          </p:cNvSpPr>
          <p:nvPr>
            <p:ph type="title"/>
          </p:nvPr>
        </p:nvSpPr>
        <p:spPr/>
        <p:txBody>
          <a:bodyPr>
            <a:normAutofit/>
          </a:bodyPr>
          <a:lstStyle/>
          <a:p>
            <a:r>
              <a:rPr lang="en-US" dirty="0"/>
              <a:t>WP6</a:t>
            </a:r>
            <a:br>
              <a:rPr lang="en-US" dirty="0"/>
            </a:br>
            <a:r>
              <a:rPr lang="en-US" sz="2400" dirty="0" err="1">
                <a:solidFill>
                  <a:schemeClr val="accent1"/>
                </a:solidFill>
              </a:rPr>
              <a:t>H.Lueck</a:t>
            </a:r>
            <a:r>
              <a:rPr lang="en-US" sz="2400" dirty="0">
                <a:solidFill>
                  <a:schemeClr val="accent1"/>
                </a:solidFill>
              </a:rPr>
              <a:t>, </a:t>
            </a:r>
            <a:r>
              <a:rPr lang="en-US" sz="2400" dirty="0" err="1">
                <a:solidFill>
                  <a:schemeClr val="accent1"/>
                </a:solidFill>
              </a:rPr>
              <a:t>M.Punturo</a:t>
            </a:r>
            <a:r>
              <a:rPr lang="en-US" sz="2400" dirty="0">
                <a:solidFill>
                  <a:schemeClr val="accent1"/>
                </a:solidFill>
              </a:rPr>
              <a:t>, </a:t>
            </a:r>
            <a:r>
              <a:rPr lang="en-US" sz="2400" dirty="0" err="1">
                <a:solidFill>
                  <a:schemeClr val="accent1"/>
                </a:solidFill>
              </a:rPr>
              <a:t>R.Saban</a:t>
            </a:r>
            <a:r>
              <a:rPr lang="en-US" sz="2400" dirty="0">
                <a:solidFill>
                  <a:schemeClr val="accent1"/>
                </a:solidFill>
              </a:rPr>
              <a:t>, </a:t>
            </a:r>
            <a:r>
              <a:rPr lang="en-US" sz="2400" dirty="0" err="1">
                <a:solidFill>
                  <a:schemeClr val="accent1"/>
                </a:solidFill>
              </a:rPr>
              <a:t>A.Variola</a:t>
            </a:r>
            <a:endParaRPr lang="en-US" dirty="0">
              <a:solidFill>
                <a:schemeClr val="accent1"/>
              </a:solidFill>
            </a:endParaRPr>
          </a:p>
        </p:txBody>
      </p:sp>
      <p:sp>
        <p:nvSpPr>
          <p:cNvPr id="3" name="Content Placeholder 2">
            <a:extLst>
              <a:ext uri="{FF2B5EF4-FFF2-40B4-BE49-F238E27FC236}">
                <a16:creationId xmlns:a16="http://schemas.microsoft.com/office/drawing/2014/main" id="{DB8EEE1B-35F2-ADB4-2ED2-B85A779414CA}"/>
              </a:ext>
            </a:extLst>
          </p:cNvPr>
          <p:cNvSpPr>
            <a:spLocks noGrp="1"/>
          </p:cNvSpPr>
          <p:nvPr>
            <p:ph idx="1"/>
          </p:nvPr>
        </p:nvSpPr>
        <p:spPr>
          <a:xfrm>
            <a:off x="838201" y="1524542"/>
            <a:ext cx="4213302" cy="4831808"/>
          </a:xfrm>
        </p:spPr>
        <p:txBody>
          <a:bodyPr>
            <a:noAutofit/>
          </a:bodyPr>
          <a:lstStyle/>
          <a:p>
            <a:pPr marL="0" indent="0" algn="just">
              <a:buNone/>
            </a:pPr>
            <a:r>
              <a:rPr lang="en-US" sz="2400" dirty="0"/>
              <a:t>The global project management was divided in the different specific parts (project management, technical management, schedule management etc. ). </a:t>
            </a:r>
          </a:p>
          <a:p>
            <a:pPr marL="0" indent="0" algn="just">
              <a:buNone/>
            </a:pPr>
            <a:r>
              <a:rPr lang="en-US" sz="2400" dirty="0"/>
              <a:t>Each type of management was decomposed in its characteristic processes, and for each process the different milestones and the regulating documents and processes were identified</a:t>
            </a:r>
          </a:p>
        </p:txBody>
      </p:sp>
      <p:sp>
        <p:nvSpPr>
          <p:cNvPr id="4" name="Date Placeholder 3">
            <a:extLst>
              <a:ext uri="{FF2B5EF4-FFF2-40B4-BE49-F238E27FC236}">
                <a16:creationId xmlns:a16="http://schemas.microsoft.com/office/drawing/2014/main" id="{5FDE279C-FF93-C80D-54FB-40624F406C25}"/>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FE1CBFD2-3E05-26C4-3D56-1AE16DEAEAC5}"/>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6D0B3DFB-F27C-3BB5-1A6B-E435BB8A2F0D}"/>
              </a:ext>
            </a:extLst>
          </p:cNvPr>
          <p:cNvSpPr>
            <a:spLocks noGrp="1"/>
          </p:cNvSpPr>
          <p:nvPr>
            <p:ph type="sldNum" sz="quarter" idx="4"/>
          </p:nvPr>
        </p:nvSpPr>
        <p:spPr/>
        <p:txBody>
          <a:bodyPr/>
          <a:lstStyle/>
          <a:p>
            <a:fld id="{6E2A57F7-DDCB-964A-A46D-04B15F889B0A}" type="slidenum">
              <a:rPr lang="en-US" smtClean="0"/>
              <a:pPr/>
              <a:t>5</a:t>
            </a:fld>
            <a:endParaRPr lang="en-US" dirty="0"/>
          </a:p>
        </p:txBody>
      </p:sp>
      <p:pic>
        <p:nvPicPr>
          <p:cNvPr id="8" name="Picture 7">
            <a:extLst>
              <a:ext uri="{FF2B5EF4-FFF2-40B4-BE49-F238E27FC236}">
                <a16:creationId xmlns:a16="http://schemas.microsoft.com/office/drawing/2014/main" id="{1EDCBB81-1D7F-1292-B8DC-6FD318C3BA77}"/>
              </a:ext>
            </a:extLst>
          </p:cNvPr>
          <p:cNvPicPr>
            <a:picLocks noChangeAspect="1"/>
          </p:cNvPicPr>
          <p:nvPr/>
        </p:nvPicPr>
        <p:blipFill>
          <a:blip r:embed="rId2"/>
          <a:stretch>
            <a:fillRect/>
          </a:stretch>
        </p:blipFill>
        <p:spPr>
          <a:xfrm>
            <a:off x="5730967" y="1917873"/>
            <a:ext cx="5622832" cy="4211291"/>
          </a:xfrm>
          <a:prstGeom prst="rect">
            <a:avLst/>
          </a:prstGeom>
        </p:spPr>
      </p:pic>
    </p:spTree>
    <p:extLst>
      <p:ext uri="{BB962C8B-B14F-4D97-AF65-F5344CB8AC3E}">
        <p14:creationId xmlns:p14="http://schemas.microsoft.com/office/powerpoint/2010/main" val="351405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471FC-8E7A-70DA-C62F-C39FFC65AA12}"/>
              </a:ext>
            </a:extLst>
          </p:cNvPr>
          <p:cNvSpPr>
            <a:spLocks noGrp="1"/>
          </p:cNvSpPr>
          <p:nvPr>
            <p:ph type="title"/>
          </p:nvPr>
        </p:nvSpPr>
        <p:spPr/>
        <p:txBody>
          <a:bodyPr/>
          <a:lstStyle/>
          <a:p>
            <a:r>
              <a:rPr lang="en-US" dirty="0"/>
              <a:t>WP6</a:t>
            </a:r>
            <a:br>
              <a:rPr lang="en-US" dirty="0"/>
            </a:br>
            <a:r>
              <a:rPr lang="en-US" sz="2400" dirty="0">
                <a:solidFill>
                  <a:schemeClr val="accent5">
                    <a:lumMod val="75000"/>
                  </a:schemeClr>
                </a:solidFill>
              </a:rPr>
              <a:t>Systems Engineering</a:t>
            </a:r>
            <a:endParaRPr lang="en-US" dirty="0">
              <a:solidFill>
                <a:schemeClr val="accent5">
                  <a:lumMod val="75000"/>
                </a:schemeClr>
              </a:solidFill>
            </a:endParaRPr>
          </a:p>
        </p:txBody>
      </p:sp>
      <p:sp>
        <p:nvSpPr>
          <p:cNvPr id="3" name="Content Placeholder 2">
            <a:extLst>
              <a:ext uri="{FF2B5EF4-FFF2-40B4-BE49-F238E27FC236}">
                <a16:creationId xmlns:a16="http://schemas.microsoft.com/office/drawing/2014/main" id="{B4ED623D-6B7C-C75E-9712-85730C5719C2}"/>
              </a:ext>
            </a:extLst>
          </p:cNvPr>
          <p:cNvSpPr>
            <a:spLocks noGrp="1"/>
          </p:cNvSpPr>
          <p:nvPr>
            <p:ph idx="1"/>
          </p:nvPr>
        </p:nvSpPr>
        <p:spPr>
          <a:xfrm>
            <a:off x="838200" y="2765502"/>
            <a:ext cx="6229612" cy="3411460"/>
          </a:xfrm>
        </p:spPr>
        <p:txBody>
          <a:bodyPr/>
          <a:lstStyle/>
          <a:p>
            <a:pPr marL="0" indent="0" algn="just">
              <a:lnSpc>
                <a:spcPct val="100000"/>
              </a:lnSpc>
              <a:spcBef>
                <a:spcPts val="600"/>
              </a:spcBef>
              <a:buNone/>
            </a:pPr>
            <a:r>
              <a:rPr lang="en-US" dirty="0"/>
              <a:t>A systems approach to the Engineering of the Research Infrastructure which relates all the systems to each other and the detector itself as a single entity.</a:t>
            </a:r>
          </a:p>
          <a:p>
            <a:pPr marL="0" indent="0" algn="just">
              <a:lnSpc>
                <a:spcPct val="100000"/>
              </a:lnSpc>
              <a:spcBef>
                <a:spcPts val="600"/>
              </a:spcBef>
              <a:buNone/>
            </a:pPr>
            <a:r>
              <a:rPr lang="en-US" dirty="0"/>
              <a:t>This will bring in the associated tools</a:t>
            </a:r>
          </a:p>
        </p:txBody>
      </p:sp>
      <p:sp>
        <p:nvSpPr>
          <p:cNvPr id="4" name="Date Placeholder 3">
            <a:extLst>
              <a:ext uri="{FF2B5EF4-FFF2-40B4-BE49-F238E27FC236}">
                <a16:creationId xmlns:a16="http://schemas.microsoft.com/office/drawing/2014/main" id="{14CB84B3-FF96-3FE5-1F45-9E5BE09AB6A1}"/>
              </a:ext>
            </a:extLst>
          </p:cNvPr>
          <p:cNvSpPr>
            <a:spLocks noGrp="1"/>
          </p:cNvSpPr>
          <p:nvPr>
            <p:ph type="dt" sz="half" idx="2"/>
          </p:nvPr>
        </p:nvSpPr>
        <p:spPr/>
        <p:txBody>
          <a:bodyPr/>
          <a:lstStyle/>
          <a:p>
            <a:r>
              <a:rPr lang="de-CH" dirty="0"/>
              <a:t>Barcelona </a:t>
            </a:r>
            <a:r>
              <a:rPr lang="de-CH" dirty="0" err="1"/>
              <a:t>July</a:t>
            </a:r>
            <a:r>
              <a:rPr lang="de-CH" dirty="0"/>
              <a:t> 20th, 2022</a:t>
            </a:r>
            <a:endParaRPr lang="en-US" dirty="0"/>
          </a:p>
        </p:txBody>
      </p:sp>
      <p:sp>
        <p:nvSpPr>
          <p:cNvPr id="5" name="Footer Placeholder 4">
            <a:extLst>
              <a:ext uri="{FF2B5EF4-FFF2-40B4-BE49-F238E27FC236}">
                <a16:creationId xmlns:a16="http://schemas.microsoft.com/office/drawing/2014/main" id="{AD5DF83E-982C-8FE6-B470-0BDB403036F1}"/>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A7BF98BC-7226-9AF2-8A7E-9EB283E7490A}"/>
              </a:ext>
            </a:extLst>
          </p:cNvPr>
          <p:cNvSpPr>
            <a:spLocks noGrp="1"/>
          </p:cNvSpPr>
          <p:nvPr>
            <p:ph type="sldNum" sz="quarter" idx="4"/>
          </p:nvPr>
        </p:nvSpPr>
        <p:spPr/>
        <p:txBody>
          <a:bodyPr/>
          <a:lstStyle/>
          <a:p>
            <a:fld id="{6E2A57F7-DDCB-964A-A46D-04B15F889B0A}" type="slidenum">
              <a:rPr lang="en-US" smtClean="0"/>
              <a:pPr/>
              <a:t>6</a:t>
            </a:fld>
            <a:endParaRPr lang="en-US" dirty="0"/>
          </a:p>
        </p:txBody>
      </p:sp>
    </p:spTree>
    <p:extLst>
      <p:ext uri="{BB962C8B-B14F-4D97-AF65-F5344CB8AC3E}">
        <p14:creationId xmlns:p14="http://schemas.microsoft.com/office/powerpoint/2010/main" val="12222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6AD8-675C-6D03-9DCB-787E08FF886F}"/>
              </a:ext>
            </a:extLst>
          </p:cNvPr>
          <p:cNvSpPr>
            <a:spLocks noGrp="1"/>
          </p:cNvSpPr>
          <p:nvPr>
            <p:ph type="title"/>
          </p:nvPr>
        </p:nvSpPr>
        <p:spPr/>
        <p:txBody>
          <a:bodyPr>
            <a:normAutofit/>
          </a:bodyPr>
          <a:lstStyle/>
          <a:p>
            <a:r>
              <a:rPr lang="en-US" dirty="0"/>
              <a:t>WP 3</a:t>
            </a:r>
            <a:br>
              <a:rPr lang="en-US" dirty="0"/>
            </a:br>
            <a:r>
              <a:rPr lang="en-US" sz="2400" dirty="0" err="1">
                <a:solidFill>
                  <a:schemeClr val="accent1"/>
                </a:solidFill>
              </a:rPr>
              <a:t>Ch.Arina</a:t>
            </a:r>
            <a:r>
              <a:rPr lang="en-US" sz="2400" dirty="0">
                <a:solidFill>
                  <a:schemeClr val="accent1"/>
                </a:solidFill>
              </a:rPr>
              <a:t>, </a:t>
            </a:r>
            <a:r>
              <a:rPr lang="en-US" sz="2400" dirty="0" err="1">
                <a:solidFill>
                  <a:schemeClr val="accent1"/>
                </a:solidFill>
              </a:rPr>
              <a:t>Th.Berghoefer</a:t>
            </a:r>
            <a:r>
              <a:rPr lang="en-US" sz="2400" dirty="0">
                <a:solidFill>
                  <a:schemeClr val="accent1"/>
                </a:solidFill>
              </a:rPr>
              <a:t>, </a:t>
            </a:r>
            <a:r>
              <a:rPr lang="en-US" sz="2400" dirty="0" err="1">
                <a:solidFill>
                  <a:schemeClr val="accent1"/>
                </a:solidFill>
              </a:rPr>
              <a:t>L.Kamlade</a:t>
            </a:r>
            <a:r>
              <a:rPr lang="en-US" sz="2400" dirty="0">
                <a:solidFill>
                  <a:schemeClr val="accent1"/>
                </a:solidFill>
              </a:rPr>
              <a:t>, </a:t>
            </a:r>
            <a:r>
              <a:rPr lang="en-US" sz="2400" dirty="0" err="1">
                <a:solidFill>
                  <a:schemeClr val="accent1"/>
                </a:solidFill>
              </a:rPr>
              <a:t>R.Saban</a:t>
            </a:r>
            <a:r>
              <a:rPr lang="en-US" sz="2400" dirty="0">
                <a:solidFill>
                  <a:schemeClr val="accent1"/>
                </a:solidFill>
              </a:rPr>
              <a:t>, </a:t>
            </a:r>
            <a:r>
              <a:rPr lang="en-US" sz="2400" dirty="0" err="1">
                <a:solidFill>
                  <a:schemeClr val="accent1"/>
                </a:solidFill>
              </a:rPr>
              <a:t>A.Sequi</a:t>
            </a:r>
            <a:r>
              <a:rPr lang="en-US" sz="2400" dirty="0">
                <a:solidFill>
                  <a:schemeClr val="accent1"/>
                </a:solidFill>
              </a:rPr>
              <a:t>, </a:t>
            </a:r>
            <a:r>
              <a:rPr lang="en-US" sz="2400" dirty="0" err="1">
                <a:solidFill>
                  <a:schemeClr val="accent1"/>
                </a:solidFill>
              </a:rPr>
              <a:t>A.Variola</a:t>
            </a:r>
            <a:endParaRPr lang="en-US" sz="2400" dirty="0">
              <a:solidFill>
                <a:schemeClr val="accent1"/>
              </a:solidFill>
            </a:endParaRPr>
          </a:p>
        </p:txBody>
      </p:sp>
      <p:sp>
        <p:nvSpPr>
          <p:cNvPr id="3" name="Content Placeholder 2">
            <a:extLst>
              <a:ext uri="{FF2B5EF4-FFF2-40B4-BE49-F238E27FC236}">
                <a16:creationId xmlns:a16="http://schemas.microsoft.com/office/drawing/2014/main" id="{E69E2301-603C-769C-D8DF-CAD3DB548CE7}"/>
              </a:ext>
            </a:extLst>
          </p:cNvPr>
          <p:cNvSpPr>
            <a:spLocks noGrp="1"/>
          </p:cNvSpPr>
          <p:nvPr>
            <p:ph idx="1"/>
          </p:nvPr>
        </p:nvSpPr>
        <p:spPr>
          <a:xfrm>
            <a:off x="838200" y="2029522"/>
            <a:ext cx="8919117" cy="4181707"/>
          </a:xfrm>
        </p:spPr>
        <p:txBody>
          <a:bodyPr>
            <a:normAutofit lnSpcReduction="10000"/>
          </a:bodyPr>
          <a:lstStyle/>
          <a:p>
            <a:pPr marL="0" indent="0" algn="just">
              <a:buNone/>
            </a:pPr>
            <a:r>
              <a:rPr lang="en-GB" dirty="0"/>
              <a:t>There was a first discussion between the WP5 and WP3 where the necessity to work with standard tools for the main management processes were pointed out.</a:t>
            </a:r>
          </a:p>
          <a:p>
            <a:pPr marL="0" indent="0" algn="just">
              <a:buNone/>
            </a:pPr>
            <a:r>
              <a:rPr lang="en-GB" dirty="0"/>
              <a:t>The main proposal is to work in </a:t>
            </a:r>
            <a:r>
              <a:rPr lang="en-GB" b="1" dirty="0"/>
              <a:t>MS environment with MS PRO and Teams as tools for document sharing and editing</a:t>
            </a:r>
            <a:r>
              <a:rPr lang="en-GB" dirty="0"/>
              <a:t>. </a:t>
            </a:r>
          </a:p>
          <a:p>
            <a:pPr marL="0" indent="0" algn="just">
              <a:buNone/>
            </a:pPr>
            <a:r>
              <a:rPr lang="en-GB" dirty="0"/>
              <a:t>The necessity to decompose in processes for the two WP to identify the different roles was identified. It was also agreed that, in principle, WP3 should assure the budget and finance management.</a:t>
            </a:r>
            <a:endParaRPr lang="en-US" dirty="0"/>
          </a:p>
        </p:txBody>
      </p:sp>
      <p:sp>
        <p:nvSpPr>
          <p:cNvPr id="4" name="Date Placeholder 3">
            <a:extLst>
              <a:ext uri="{FF2B5EF4-FFF2-40B4-BE49-F238E27FC236}">
                <a16:creationId xmlns:a16="http://schemas.microsoft.com/office/drawing/2014/main" id="{26172053-53C9-5E88-F722-452AC8AF6B57}"/>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43A17CDB-A1E8-5A2D-1D5C-3CBFD9DDFF31}"/>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B15A3B67-D4FC-36B7-33D0-1AE97C51DA35}"/>
              </a:ext>
            </a:extLst>
          </p:cNvPr>
          <p:cNvSpPr>
            <a:spLocks noGrp="1"/>
          </p:cNvSpPr>
          <p:nvPr>
            <p:ph type="sldNum" sz="quarter" idx="4"/>
          </p:nvPr>
        </p:nvSpPr>
        <p:spPr/>
        <p:txBody>
          <a:bodyPr/>
          <a:lstStyle/>
          <a:p>
            <a:fld id="{6E2A57F7-DDCB-964A-A46D-04B15F889B0A}" type="slidenum">
              <a:rPr lang="en-US" smtClean="0"/>
              <a:pPr/>
              <a:t>7</a:t>
            </a:fld>
            <a:endParaRPr lang="en-US" dirty="0"/>
          </a:p>
        </p:txBody>
      </p:sp>
    </p:spTree>
    <p:extLst>
      <p:ext uri="{BB962C8B-B14F-4D97-AF65-F5344CB8AC3E}">
        <p14:creationId xmlns:p14="http://schemas.microsoft.com/office/powerpoint/2010/main" val="248442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64BD-AEED-43C7-7254-51B87DA9215A}"/>
              </a:ext>
            </a:extLst>
          </p:cNvPr>
          <p:cNvSpPr>
            <a:spLocks noGrp="1"/>
          </p:cNvSpPr>
          <p:nvPr>
            <p:ph type="title"/>
          </p:nvPr>
        </p:nvSpPr>
        <p:spPr/>
        <p:txBody>
          <a:bodyPr/>
          <a:lstStyle/>
          <a:p>
            <a:r>
              <a:rPr lang="en-US" dirty="0"/>
              <a:t>WP2 / WP3 / WP8</a:t>
            </a:r>
            <a:br>
              <a:rPr lang="en-US" dirty="0"/>
            </a:br>
            <a:r>
              <a:rPr lang="en-US" sz="2400" dirty="0">
                <a:solidFill>
                  <a:schemeClr val="accent1"/>
                </a:solidFill>
              </a:rPr>
              <a:t>Administrative Computing</a:t>
            </a:r>
          </a:p>
        </p:txBody>
      </p:sp>
      <p:sp>
        <p:nvSpPr>
          <p:cNvPr id="3" name="Content Placeholder 2">
            <a:extLst>
              <a:ext uri="{FF2B5EF4-FFF2-40B4-BE49-F238E27FC236}">
                <a16:creationId xmlns:a16="http://schemas.microsoft.com/office/drawing/2014/main" id="{F9C7BC4C-3503-B25C-EBCA-8EE166B3BFDA}"/>
              </a:ext>
            </a:extLst>
          </p:cNvPr>
          <p:cNvSpPr>
            <a:spLocks noGrp="1"/>
          </p:cNvSpPr>
          <p:nvPr>
            <p:ph idx="1"/>
          </p:nvPr>
        </p:nvSpPr>
        <p:spPr>
          <a:xfrm>
            <a:off x="838200" y="2787804"/>
            <a:ext cx="6229612" cy="3416319"/>
          </a:xfrm>
        </p:spPr>
        <p:txBody>
          <a:bodyPr>
            <a:normAutofit/>
          </a:bodyPr>
          <a:lstStyle/>
          <a:p>
            <a:pPr marL="0" indent="0" algn="just">
              <a:buNone/>
            </a:pPr>
            <a:r>
              <a:rPr lang="en-US" dirty="0"/>
              <a:t>The </a:t>
            </a:r>
            <a:r>
              <a:rPr lang="en-US" b="1" dirty="0"/>
              <a:t>administrative computing environment needs to be defined </a:t>
            </a:r>
            <a:r>
              <a:rPr lang="en-US" dirty="0"/>
              <a:t>together with the main users Finance, Procurement and Human Resources but also with the Project Office, the Engineering Department and the Collaboration</a:t>
            </a:r>
          </a:p>
        </p:txBody>
      </p:sp>
      <p:sp>
        <p:nvSpPr>
          <p:cNvPr id="4" name="Date Placeholder 3">
            <a:extLst>
              <a:ext uri="{FF2B5EF4-FFF2-40B4-BE49-F238E27FC236}">
                <a16:creationId xmlns:a16="http://schemas.microsoft.com/office/drawing/2014/main" id="{FF4FF4B2-DC4A-452A-7DB9-7FFFDFE2481D}"/>
              </a:ext>
            </a:extLst>
          </p:cNvPr>
          <p:cNvSpPr>
            <a:spLocks noGrp="1"/>
          </p:cNvSpPr>
          <p:nvPr>
            <p:ph type="dt" sz="half" idx="2"/>
          </p:nvPr>
        </p:nvSpPr>
        <p:spPr/>
        <p:txBody>
          <a:bodyPr/>
          <a:lstStyle/>
          <a:p>
            <a:r>
              <a:rPr lang="de-CH" dirty="0"/>
              <a:t>Barcelona </a:t>
            </a:r>
            <a:r>
              <a:rPr lang="de-CH" dirty="0" err="1"/>
              <a:t>July</a:t>
            </a:r>
            <a:r>
              <a:rPr lang="de-CH" dirty="0"/>
              <a:t> 20th, 2022</a:t>
            </a:r>
            <a:endParaRPr lang="en-US" dirty="0"/>
          </a:p>
        </p:txBody>
      </p:sp>
      <p:sp>
        <p:nvSpPr>
          <p:cNvPr id="5" name="Footer Placeholder 4">
            <a:extLst>
              <a:ext uri="{FF2B5EF4-FFF2-40B4-BE49-F238E27FC236}">
                <a16:creationId xmlns:a16="http://schemas.microsoft.com/office/drawing/2014/main" id="{26DCC7E4-5799-B7B0-9A90-787AD20A3F23}"/>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15C3B408-B85A-2B19-A7B0-0F8AEC73592D}"/>
              </a:ext>
            </a:extLst>
          </p:cNvPr>
          <p:cNvSpPr>
            <a:spLocks noGrp="1"/>
          </p:cNvSpPr>
          <p:nvPr>
            <p:ph type="sldNum" sz="quarter" idx="4"/>
          </p:nvPr>
        </p:nvSpPr>
        <p:spPr/>
        <p:txBody>
          <a:bodyPr/>
          <a:lstStyle/>
          <a:p>
            <a:fld id="{6E2A57F7-DDCB-964A-A46D-04B15F889B0A}" type="slidenum">
              <a:rPr lang="en-US" smtClean="0"/>
              <a:pPr/>
              <a:t>8</a:t>
            </a:fld>
            <a:endParaRPr lang="en-US" dirty="0"/>
          </a:p>
        </p:txBody>
      </p:sp>
      <p:sp>
        <p:nvSpPr>
          <p:cNvPr id="7" name="TextBox 6">
            <a:extLst>
              <a:ext uri="{FF2B5EF4-FFF2-40B4-BE49-F238E27FC236}">
                <a16:creationId xmlns:a16="http://schemas.microsoft.com/office/drawing/2014/main" id="{2C18AA3E-78C4-2C7E-5157-893041CC7327}"/>
              </a:ext>
            </a:extLst>
          </p:cNvPr>
          <p:cNvSpPr txBox="1"/>
          <p:nvPr/>
        </p:nvSpPr>
        <p:spPr>
          <a:xfrm>
            <a:off x="7415560" y="2526951"/>
            <a:ext cx="3938239" cy="3416320"/>
          </a:xfrm>
          <a:prstGeom prst="rect">
            <a:avLst/>
          </a:prstGeom>
          <a:noFill/>
        </p:spPr>
        <p:txBody>
          <a:bodyPr wrap="square" rtlCol="0">
            <a:spAutoFit/>
          </a:bodyPr>
          <a:lstStyle/>
          <a:p>
            <a:pPr marL="342900" indent="-342900">
              <a:buFont typeface="Wingdings" pitchFamily="2" charset="2"/>
              <a:buChar char="§"/>
            </a:pPr>
            <a:r>
              <a:rPr lang="en-US" sz="2400" dirty="0">
                <a:latin typeface="Avenir Next" panose="020B0503020202020204" pitchFamily="34" charset="0"/>
              </a:rPr>
              <a:t>Document storage and lifecycle Management</a:t>
            </a:r>
          </a:p>
          <a:p>
            <a:pPr marL="342900" indent="-342900">
              <a:buFont typeface="Wingdings" pitchFamily="2" charset="2"/>
              <a:buChar char="§"/>
            </a:pPr>
            <a:r>
              <a:rPr lang="en-US" sz="2400" dirty="0">
                <a:latin typeface="Avenir Next" panose="020B0503020202020204" pitchFamily="34" charset="0"/>
              </a:rPr>
              <a:t>Resource management</a:t>
            </a:r>
          </a:p>
          <a:p>
            <a:pPr marL="342900" indent="-342900">
              <a:buFont typeface="Wingdings" pitchFamily="2" charset="2"/>
              <a:buChar char="§"/>
            </a:pPr>
            <a:r>
              <a:rPr lang="en-US" sz="2400" dirty="0">
                <a:latin typeface="Avenir Next" panose="020B0503020202020204" pitchFamily="34" charset="0"/>
              </a:rPr>
              <a:t>Workflow of administrative processes</a:t>
            </a:r>
          </a:p>
          <a:p>
            <a:pPr marL="342900" indent="-342900">
              <a:buFont typeface="Wingdings" pitchFamily="2" charset="2"/>
              <a:buChar char="§"/>
            </a:pPr>
            <a:r>
              <a:rPr lang="en-US" sz="2400" dirty="0">
                <a:latin typeface="Avenir Next" panose="020B0503020202020204" pitchFamily="34" charset="0"/>
              </a:rPr>
              <a:t>Budget</a:t>
            </a:r>
          </a:p>
          <a:p>
            <a:pPr marL="342900" indent="-342900">
              <a:buFont typeface="Wingdings" pitchFamily="2" charset="2"/>
              <a:buChar char="§"/>
            </a:pPr>
            <a:r>
              <a:rPr lang="en-US" sz="2400" dirty="0">
                <a:latin typeface="Avenir Next" panose="020B0503020202020204" pitchFamily="34" charset="0"/>
              </a:rPr>
              <a:t>Contract follow-up</a:t>
            </a:r>
          </a:p>
          <a:p>
            <a:pPr marL="342900" indent="-342900">
              <a:buFont typeface="Wingdings" pitchFamily="2" charset="2"/>
              <a:buChar char="§"/>
            </a:pPr>
            <a:r>
              <a:rPr lang="en-US" sz="2400" dirty="0">
                <a:latin typeface="Avenir Next" panose="020B0503020202020204" pitchFamily="34" charset="0"/>
              </a:rPr>
              <a:t>…</a:t>
            </a:r>
          </a:p>
        </p:txBody>
      </p:sp>
    </p:spTree>
    <p:extLst>
      <p:ext uri="{BB962C8B-B14F-4D97-AF65-F5344CB8AC3E}">
        <p14:creationId xmlns:p14="http://schemas.microsoft.com/office/powerpoint/2010/main" val="411927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A9F0-4285-4EA3-085F-8D81FE4CB067}"/>
              </a:ext>
            </a:extLst>
          </p:cNvPr>
          <p:cNvSpPr>
            <a:spLocks noGrp="1"/>
          </p:cNvSpPr>
          <p:nvPr>
            <p:ph type="title"/>
          </p:nvPr>
        </p:nvSpPr>
        <p:spPr/>
        <p:txBody>
          <a:bodyPr>
            <a:normAutofit/>
          </a:bodyPr>
          <a:lstStyle/>
          <a:p>
            <a:r>
              <a:rPr lang="en-US" dirty="0"/>
              <a:t>WP4</a:t>
            </a:r>
            <a:br>
              <a:rPr lang="en-US" dirty="0"/>
            </a:br>
            <a:r>
              <a:rPr lang="en-US" sz="2400" dirty="0">
                <a:solidFill>
                  <a:schemeClr val="accent1"/>
                </a:solidFill>
              </a:rPr>
              <a:t>Civil Engineering</a:t>
            </a:r>
          </a:p>
        </p:txBody>
      </p:sp>
      <p:sp>
        <p:nvSpPr>
          <p:cNvPr id="3" name="Content Placeholder 2">
            <a:extLst>
              <a:ext uri="{FF2B5EF4-FFF2-40B4-BE49-F238E27FC236}">
                <a16:creationId xmlns:a16="http://schemas.microsoft.com/office/drawing/2014/main" id="{971B64C4-9828-118B-5A36-2C09D730B828}"/>
              </a:ext>
            </a:extLst>
          </p:cNvPr>
          <p:cNvSpPr>
            <a:spLocks noGrp="1"/>
          </p:cNvSpPr>
          <p:nvPr>
            <p:ph idx="1"/>
          </p:nvPr>
        </p:nvSpPr>
        <p:spPr>
          <a:xfrm>
            <a:off x="838200" y="2575931"/>
            <a:ext cx="6229612" cy="3601031"/>
          </a:xfrm>
        </p:spPr>
        <p:txBody>
          <a:bodyPr>
            <a:normAutofit fontScale="92500" lnSpcReduction="10000"/>
          </a:bodyPr>
          <a:lstStyle/>
          <a:p>
            <a:pPr marL="0" indent="0" algn="just">
              <a:lnSpc>
                <a:spcPct val="110000"/>
              </a:lnSpc>
              <a:buNone/>
            </a:pPr>
            <a:r>
              <a:rPr lang="en-US" dirty="0"/>
              <a:t>With the creation of the Engineering Department with the competences for</a:t>
            </a:r>
          </a:p>
          <a:p>
            <a:pPr lvl="1" algn="just">
              <a:lnSpc>
                <a:spcPct val="110000"/>
              </a:lnSpc>
            </a:pPr>
            <a:r>
              <a:rPr lang="en-US" dirty="0"/>
              <a:t>the technical systems linked to the gravitational wave detector</a:t>
            </a:r>
          </a:p>
          <a:p>
            <a:pPr lvl="1" algn="just">
              <a:lnSpc>
                <a:spcPct val="110000"/>
              </a:lnSpc>
            </a:pPr>
            <a:r>
              <a:rPr lang="en-US" dirty="0"/>
              <a:t>infrastructure systems</a:t>
            </a:r>
          </a:p>
          <a:p>
            <a:pPr marL="0" indent="0" algn="just">
              <a:lnSpc>
                <a:spcPct val="110000"/>
              </a:lnSpc>
              <a:buNone/>
            </a:pPr>
            <a:r>
              <a:rPr lang="en-US" dirty="0"/>
              <a:t>proceed with the integration of the Civil Engineering activity into the Engineering Department </a:t>
            </a:r>
          </a:p>
          <a:p>
            <a:pPr marL="0" indent="0" algn="just">
              <a:buNone/>
            </a:pPr>
            <a:endParaRPr lang="en-US" dirty="0"/>
          </a:p>
          <a:p>
            <a:pPr marL="0" indent="0" algn="just">
              <a:buNone/>
            </a:pPr>
            <a:endParaRPr lang="en-US" dirty="0"/>
          </a:p>
        </p:txBody>
      </p:sp>
      <p:sp>
        <p:nvSpPr>
          <p:cNvPr id="4" name="Date Placeholder 3">
            <a:extLst>
              <a:ext uri="{FF2B5EF4-FFF2-40B4-BE49-F238E27FC236}">
                <a16:creationId xmlns:a16="http://schemas.microsoft.com/office/drawing/2014/main" id="{8DE3EFC2-BF4C-B256-DC2B-48C6143D4A8E}"/>
              </a:ext>
            </a:extLst>
          </p:cNvPr>
          <p:cNvSpPr>
            <a:spLocks noGrp="1"/>
          </p:cNvSpPr>
          <p:nvPr>
            <p:ph type="dt" sz="half" idx="2"/>
          </p:nvPr>
        </p:nvSpPr>
        <p:spPr/>
        <p:txBody>
          <a:bodyPr/>
          <a:lstStyle/>
          <a:p>
            <a:r>
              <a:rPr lang="de-CH" dirty="0"/>
              <a:t>Barcelona </a:t>
            </a:r>
            <a:r>
              <a:rPr lang="de-CH" dirty="0" err="1"/>
              <a:t>July</a:t>
            </a:r>
            <a:r>
              <a:rPr lang="de-CH" dirty="0"/>
              <a:t> 20th, 2022</a:t>
            </a:r>
            <a:endParaRPr lang="en-US" dirty="0"/>
          </a:p>
        </p:txBody>
      </p:sp>
      <p:sp>
        <p:nvSpPr>
          <p:cNvPr id="5" name="Footer Placeholder 4">
            <a:extLst>
              <a:ext uri="{FF2B5EF4-FFF2-40B4-BE49-F238E27FC236}">
                <a16:creationId xmlns:a16="http://schemas.microsoft.com/office/drawing/2014/main" id="{2940F139-B0BC-242F-2B83-84A5EFEB622F}"/>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CF2C0874-1ECD-E19D-9E0A-52E4C4941546}"/>
              </a:ext>
            </a:extLst>
          </p:cNvPr>
          <p:cNvSpPr>
            <a:spLocks noGrp="1"/>
          </p:cNvSpPr>
          <p:nvPr>
            <p:ph type="sldNum" sz="quarter" idx="4"/>
          </p:nvPr>
        </p:nvSpPr>
        <p:spPr/>
        <p:txBody>
          <a:bodyPr/>
          <a:lstStyle/>
          <a:p>
            <a:fld id="{6E2A57F7-DDCB-964A-A46D-04B15F889B0A}" type="slidenum">
              <a:rPr lang="en-US" smtClean="0"/>
              <a:pPr/>
              <a:t>9</a:t>
            </a:fld>
            <a:endParaRPr lang="en-US" dirty="0"/>
          </a:p>
        </p:txBody>
      </p:sp>
    </p:spTree>
    <p:extLst>
      <p:ext uri="{BB962C8B-B14F-4D97-AF65-F5344CB8AC3E}">
        <p14:creationId xmlns:p14="http://schemas.microsoft.com/office/powerpoint/2010/main" val="115540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DA545-65AC-8D70-2ACD-1BF131400DE6}"/>
              </a:ext>
            </a:extLst>
          </p:cNvPr>
          <p:cNvSpPr>
            <a:spLocks noGrp="1"/>
          </p:cNvSpPr>
          <p:nvPr>
            <p:ph type="title"/>
          </p:nvPr>
        </p:nvSpPr>
        <p:spPr/>
        <p:txBody>
          <a:bodyPr>
            <a:normAutofit/>
          </a:bodyPr>
          <a:lstStyle/>
          <a:p>
            <a:r>
              <a:rPr lang="en-US" dirty="0"/>
              <a:t>WP7</a:t>
            </a:r>
            <a:br>
              <a:rPr lang="en-US" dirty="0"/>
            </a:br>
            <a:r>
              <a:rPr lang="en-US" sz="2200" dirty="0">
                <a:solidFill>
                  <a:schemeClr val="accent5">
                    <a:lumMod val="75000"/>
                  </a:schemeClr>
                </a:solidFill>
              </a:rPr>
              <a:t>Partnership, sustainability and Innovation</a:t>
            </a:r>
            <a:endParaRPr lang="en-US" dirty="0">
              <a:solidFill>
                <a:schemeClr val="accent5">
                  <a:lumMod val="75000"/>
                </a:schemeClr>
              </a:solidFill>
            </a:endParaRPr>
          </a:p>
        </p:txBody>
      </p:sp>
      <p:sp>
        <p:nvSpPr>
          <p:cNvPr id="3" name="Content Placeholder 2">
            <a:extLst>
              <a:ext uri="{FF2B5EF4-FFF2-40B4-BE49-F238E27FC236}">
                <a16:creationId xmlns:a16="http://schemas.microsoft.com/office/drawing/2014/main" id="{8D58B811-9DC7-0E6F-DFEE-6C3E33D913FB}"/>
              </a:ext>
            </a:extLst>
          </p:cNvPr>
          <p:cNvSpPr>
            <a:spLocks noGrp="1"/>
          </p:cNvSpPr>
          <p:nvPr>
            <p:ph idx="1"/>
          </p:nvPr>
        </p:nvSpPr>
        <p:spPr>
          <a:xfrm>
            <a:off x="838200" y="2888165"/>
            <a:ext cx="6229612" cy="3288797"/>
          </a:xfrm>
        </p:spPr>
        <p:txBody>
          <a:bodyPr>
            <a:normAutofit/>
          </a:bodyPr>
          <a:lstStyle/>
          <a:p>
            <a:pPr marL="0" indent="0">
              <a:buNone/>
            </a:pPr>
            <a:r>
              <a:rPr lang="en-US" dirty="0"/>
              <a:t>Mostly targeted </a:t>
            </a:r>
            <a:r>
              <a:rPr lang="en-US" b="1" dirty="0"/>
              <a:t>to the technical and the infrastructure systems of the Engineering Department</a:t>
            </a:r>
          </a:p>
          <a:p>
            <a:pPr marL="0" indent="0">
              <a:buNone/>
            </a:pPr>
            <a:r>
              <a:rPr lang="en-US" dirty="0"/>
              <a:t>Sustainable and innovative solutions must be adopted and partnerships have to be built in order to attract industry</a:t>
            </a:r>
          </a:p>
        </p:txBody>
      </p:sp>
      <p:sp>
        <p:nvSpPr>
          <p:cNvPr id="4" name="Date Placeholder 3">
            <a:extLst>
              <a:ext uri="{FF2B5EF4-FFF2-40B4-BE49-F238E27FC236}">
                <a16:creationId xmlns:a16="http://schemas.microsoft.com/office/drawing/2014/main" id="{BBC4E031-85C4-E921-A909-6FD9BC4EE3EA}"/>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0CB50B28-E96E-7225-7ECE-1DC5DE9BADFD}"/>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FF88B621-1EB1-9777-8C1A-454EE87C1907}"/>
              </a:ext>
            </a:extLst>
          </p:cNvPr>
          <p:cNvSpPr>
            <a:spLocks noGrp="1"/>
          </p:cNvSpPr>
          <p:nvPr>
            <p:ph type="sldNum" sz="quarter" idx="4"/>
          </p:nvPr>
        </p:nvSpPr>
        <p:spPr/>
        <p:txBody>
          <a:bodyPr/>
          <a:lstStyle/>
          <a:p>
            <a:fld id="{6E2A57F7-DDCB-964A-A46D-04B15F889B0A}" type="slidenum">
              <a:rPr lang="en-US" smtClean="0"/>
              <a:pPr/>
              <a:t>10</a:t>
            </a:fld>
            <a:endParaRPr lang="en-US" dirty="0"/>
          </a:p>
        </p:txBody>
      </p:sp>
    </p:spTree>
    <p:extLst>
      <p:ext uri="{BB962C8B-B14F-4D97-AF65-F5344CB8AC3E}">
        <p14:creationId xmlns:p14="http://schemas.microsoft.com/office/powerpoint/2010/main" val="1130598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0314 WP Coordinators Meeting" id="{8CE2F8A1-D56A-524E-B674-8E35ACFD0498}" vid="{C4F1FB36-033B-2F45-A35B-143EF249F3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{0E9EFFE8-B8A2-C548-A27B-5AB6CEFF9015}tf10001069</Template>
  <TotalTime>4151</TotalTime>
  <Words>606</Words>
  <Application>Microsoft Macintosh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vt:lpstr>
      <vt:lpstr>Calibri</vt:lpstr>
      <vt:lpstr>Wingdings</vt:lpstr>
      <vt:lpstr>Office Theme</vt:lpstr>
      <vt:lpstr>ET-PP INFRA-DEV  Kick-off Meeting Report bis on ongoing discussions</vt:lpstr>
      <vt:lpstr>WP6 H.Lueck, M.Punturo, R.Saban, A.Variola</vt:lpstr>
      <vt:lpstr>WP6 H.Lueck, M.Punturo, R.Saban, A.Variola</vt:lpstr>
      <vt:lpstr>WP6 H.Lueck, M.Punturo, R.Saban, A.Variola</vt:lpstr>
      <vt:lpstr>WP6 Systems Engineering</vt:lpstr>
      <vt:lpstr>WP 3 Ch.Arina, Th.Berghoefer, L.Kamlade, R.Saban, A.Sequi, A.Variola</vt:lpstr>
      <vt:lpstr>WP2 / WP3 / WP8 Administrative Computing</vt:lpstr>
      <vt:lpstr>WP4 Civil Engineering</vt:lpstr>
      <vt:lpstr>WP7 Partnership, sustainability and Innovation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Roberto Saban</dc:creator>
  <cp:lastModifiedBy>Roberto Saban</cp:lastModifiedBy>
  <cp:revision>106</cp:revision>
  <dcterms:created xsi:type="dcterms:W3CDTF">2022-03-12T15:59:54Z</dcterms:created>
  <dcterms:modified xsi:type="dcterms:W3CDTF">2022-07-20T09:33:33Z</dcterms:modified>
</cp:coreProperties>
</file>