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1801" r:id="rId3"/>
    <p:sldId id="280" r:id="rId4"/>
    <p:sldId id="284" r:id="rId5"/>
    <p:sldId id="288" r:id="rId6"/>
    <p:sldId id="285" r:id="rId7"/>
    <p:sldId id="289" r:id="rId8"/>
    <p:sldId id="290" r:id="rId9"/>
    <p:sldId id="1780" r:id="rId10"/>
    <p:sldId id="1802" r:id="rId11"/>
    <p:sldId id="258" r:id="rId12"/>
    <p:sldId id="279" r:id="rId13"/>
    <p:sldId id="267" r:id="rId14"/>
    <p:sldId id="1785" r:id="rId15"/>
    <p:sldId id="269" r:id="rId16"/>
    <p:sldId id="270" r:id="rId17"/>
    <p:sldId id="1787" r:id="rId18"/>
    <p:sldId id="291" r:id="rId19"/>
    <p:sldId id="292" r:id="rId20"/>
    <p:sldId id="293" r:id="rId21"/>
    <p:sldId id="295" r:id="rId22"/>
    <p:sldId id="1781" r:id="rId23"/>
    <p:sldId id="1795" r:id="rId24"/>
    <p:sldId id="1793" r:id="rId25"/>
    <p:sldId id="1788" r:id="rId26"/>
    <p:sldId id="1786" r:id="rId27"/>
    <p:sldId id="281" r:id="rId28"/>
    <p:sldId id="282" r:id="rId29"/>
    <p:sldId id="1796" r:id="rId30"/>
    <p:sldId id="1797" r:id="rId31"/>
    <p:sldId id="1798" r:id="rId32"/>
    <p:sldId id="1799" r:id="rId33"/>
    <p:sldId id="1800" r:id="rId34"/>
    <p:sldId id="277" r:id="rId35"/>
    <p:sldId id="283"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ferSingleView="1">
    <p:restoredLeft sz="15625"/>
    <p:restoredTop sz="94628"/>
  </p:normalViewPr>
  <p:slideViewPr>
    <p:cSldViewPr snapToGrid="0" snapToObjects="1">
      <p:cViewPr varScale="1">
        <p:scale>
          <a:sx n="127" d="100"/>
          <a:sy n="127" d="100"/>
        </p:scale>
        <p:origin x="672"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5B9BF1-7E8B-374E-8D8A-33493E63665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E636DC7C-CC44-E34D-BEDD-D2C67297C3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FB5C31BD-E6EA-1442-9712-933C3167B716}"/>
              </a:ext>
            </a:extLst>
          </p:cNvPr>
          <p:cNvSpPr>
            <a:spLocks noGrp="1"/>
          </p:cNvSpPr>
          <p:nvPr>
            <p:ph type="dt" sz="half" idx="10"/>
          </p:nvPr>
        </p:nvSpPr>
        <p:spPr/>
        <p:txBody>
          <a:bodyPr/>
          <a:lstStyle/>
          <a:p>
            <a:fld id="{ECC845EC-3B97-FA4E-A98C-BAD19BE67DD4}" type="datetimeFigureOut">
              <a:rPr lang="en-GB" smtClean="0"/>
              <a:t>19/07/2022</a:t>
            </a:fld>
            <a:endParaRPr lang="en-GB"/>
          </a:p>
        </p:txBody>
      </p:sp>
      <p:sp>
        <p:nvSpPr>
          <p:cNvPr id="5" name="Espace réservé du pied de page 4">
            <a:extLst>
              <a:ext uri="{FF2B5EF4-FFF2-40B4-BE49-F238E27FC236}">
                <a16:creationId xmlns:a16="http://schemas.microsoft.com/office/drawing/2014/main" id="{D1675BD4-E8B6-834A-85B8-CB60F81B97BD}"/>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4EB13C4B-7B9B-EE4E-957A-11FDAEF82157}"/>
              </a:ext>
            </a:extLst>
          </p:cNvPr>
          <p:cNvSpPr>
            <a:spLocks noGrp="1"/>
          </p:cNvSpPr>
          <p:nvPr>
            <p:ph type="sldNum" sz="quarter" idx="12"/>
          </p:nvPr>
        </p:nvSpPr>
        <p:spPr/>
        <p:txBody>
          <a:bodyPr/>
          <a:lstStyle/>
          <a:p>
            <a:fld id="{54E25A3B-6724-1844-A333-233DD0875269}" type="slidenum">
              <a:rPr lang="en-GB" smtClean="0"/>
              <a:t>‹N°›</a:t>
            </a:fld>
            <a:endParaRPr lang="en-GB"/>
          </a:p>
        </p:txBody>
      </p:sp>
    </p:spTree>
    <p:extLst>
      <p:ext uri="{BB962C8B-B14F-4D97-AF65-F5344CB8AC3E}">
        <p14:creationId xmlns:p14="http://schemas.microsoft.com/office/powerpoint/2010/main" val="1412271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E24A05-764E-D54A-BD2A-FB606FB2B487}"/>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D70447CB-EE9D-F540-8B28-2690E63D5583}"/>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E16F61A3-76AA-3E4B-AFA8-2EDEA5DBDACF}"/>
              </a:ext>
            </a:extLst>
          </p:cNvPr>
          <p:cNvSpPr>
            <a:spLocks noGrp="1"/>
          </p:cNvSpPr>
          <p:nvPr>
            <p:ph type="dt" sz="half" idx="10"/>
          </p:nvPr>
        </p:nvSpPr>
        <p:spPr/>
        <p:txBody>
          <a:bodyPr/>
          <a:lstStyle/>
          <a:p>
            <a:fld id="{ECC845EC-3B97-FA4E-A98C-BAD19BE67DD4}" type="datetimeFigureOut">
              <a:rPr lang="en-GB" smtClean="0"/>
              <a:t>19/07/2022</a:t>
            </a:fld>
            <a:endParaRPr lang="en-GB"/>
          </a:p>
        </p:txBody>
      </p:sp>
      <p:sp>
        <p:nvSpPr>
          <p:cNvPr id="5" name="Espace réservé du pied de page 4">
            <a:extLst>
              <a:ext uri="{FF2B5EF4-FFF2-40B4-BE49-F238E27FC236}">
                <a16:creationId xmlns:a16="http://schemas.microsoft.com/office/drawing/2014/main" id="{672152C5-F2C3-D94D-B1BA-9E605C5DF66E}"/>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3BF2589A-1CE6-AE45-94A3-F71F59062B6D}"/>
              </a:ext>
            </a:extLst>
          </p:cNvPr>
          <p:cNvSpPr>
            <a:spLocks noGrp="1"/>
          </p:cNvSpPr>
          <p:nvPr>
            <p:ph type="sldNum" sz="quarter" idx="12"/>
          </p:nvPr>
        </p:nvSpPr>
        <p:spPr/>
        <p:txBody>
          <a:bodyPr/>
          <a:lstStyle/>
          <a:p>
            <a:fld id="{54E25A3B-6724-1844-A333-233DD0875269}" type="slidenum">
              <a:rPr lang="en-GB" smtClean="0"/>
              <a:t>‹N°›</a:t>
            </a:fld>
            <a:endParaRPr lang="en-GB"/>
          </a:p>
        </p:txBody>
      </p:sp>
    </p:spTree>
    <p:extLst>
      <p:ext uri="{BB962C8B-B14F-4D97-AF65-F5344CB8AC3E}">
        <p14:creationId xmlns:p14="http://schemas.microsoft.com/office/powerpoint/2010/main" val="406220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F103419-B43D-0A43-AF96-9F5C7D2C2461}"/>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1B1F6F4C-8FF8-6E4E-8DC2-E23E883A93D2}"/>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544833F4-E3F3-8F49-B0BB-6D49B8CF5813}"/>
              </a:ext>
            </a:extLst>
          </p:cNvPr>
          <p:cNvSpPr>
            <a:spLocks noGrp="1"/>
          </p:cNvSpPr>
          <p:nvPr>
            <p:ph type="dt" sz="half" idx="10"/>
          </p:nvPr>
        </p:nvSpPr>
        <p:spPr/>
        <p:txBody>
          <a:bodyPr/>
          <a:lstStyle/>
          <a:p>
            <a:fld id="{ECC845EC-3B97-FA4E-A98C-BAD19BE67DD4}" type="datetimeFigureOut">
              <a:rPr lang="en-GB" smtClean="0"/>
              <a:t>19/07/2022</a:t>
            </a:fld>
            <a:endParaRPr lang="en-GB"/>
          </a:p>
        </p:txBody>
      </p:sp>
      <p:sp>
        <p:nvSpPr>
          <p:cNvPr id="5" name="Espace réservé du pied de page 4">
            <a:extLst>
              <a:ext uri="{FF2B5EF4-FFF2-40B4-BE49-F238E27FC236}">
                <a16:creationId xmlns:a16="http://schemas.microsoft.com/office/drawing/2014/main" id="{56EF98C7-73BF-0A4E-B88B-EFFCA9297BAF}"/>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3AC97F88-C6B4-9943-80CC-F0567D56A8A5}"/>
              </a:ext>
            </a:extLst>
          </p:cNvPr>
          <p:cNvSpPr>
            <a:spLocks noGrp="1"/>
          </p:cNvSpPr>
          <p:nvPr>
            <p:ph type="sldNum" sz="quarter" idx="12"/>
          </p:nvPr>
        </p:nvSpPr>
        <p:spPr/>
        <p:txBody>
          <a:bodyPr/>
          <a:lstStyle/>
          <a:p>
            <a:fld id="{54E25A3B-6724-1844-A333-233DD0875269}" type="slidenum">
              <a:rPr lang="en-GB" smtClean="0"/>
              <a:t>‹N°›</a:t>
            </a:fld>
            <a:endParaRPr lang="en-GB"/>
          </a:p>
        </p:txBody>
      </p:sp>
    </p:spTree>
    <p:extLst>
      <p:ext uri="{BB962C8B-B14F-4D97-AF65-F5344CB8AC3E}">
        <p14:creationId xmlns:p14="http://schemas.microsoft.com/office/powerpoint/2010/main" val="1967785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E6488B-0988-544D-899A-0060CF936388}"/>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C030A729-E6EE-EB43-8A9B-3A57FF5ADAD9}"/>
              </a:ext>
            </a:extLst>
          </p:cNvPr>
          <p:cNvSpPr>
            <a:spLocks noGrp="1"/>
          </p:cNvSpPr>
          <p:nvPr>
            <p:ph idx="1"/>
          </p:nvPr>
        </p:nvSpPr>
        <p:spPr/>
        <p:txBody>
          <a:body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C78D43ED-9686-5F46-ACDC-CFDC1655E9D7}"/>
              </a:ext>
            </a:extLst>
          </p:cNvPr>
          <p:cNvSpPr>
            <a:spLocks noGrp="1"/>
          </p:cNvSpPr>
          <p:nvPr>
            <p:ph type="dt" sz="half" idx="10"/>
          </p:nvPr>
        </p:nvSpPr>
        <p:spPr/>
        <p:txBody>
          <a:bodyPr/>
          <a:lstStyle/>
          <a:p>
            <a:fld id="{ECC845EC-3B97-FA4E-A98C-BAD19BE67DD4}" type="datetimeFigureOut">
              <a:rPr lang="en-GB" smtClean="0"/>
              <a:t>19/07/2022</a:t>
            </a:fld>
            <a:endParaRPr lang="en-GB"/>
          </a:p>
        </p:txBody>
      </p:sp>
      <p:sp>
        <p:nvSpPr>
          <p:cNvPr id="5" name="Espace réservé du pied de page 4">
            <a:extLst>
              <a:ext uri="{FF2B5EF4-FFF2-40B4-BE49-F238E27FC236}">
                <a16:creationId xmlns:a16="http://schemas.microsoft.com/office/drawing/2014/main" id="{E935C45C-A299-DE42-872F-0EB72CAE597D}"/>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5A86F0F2-ED23-8240-9F66-253FC64452CF}"/>
              </a:ext>
            </a:extLst>
          </p:cNvPr>
          <p:cNvSpPr>
            <a:spLocks noGrp="1"/>
          </p:cNvSpPr>
          <p:nvPr>
            <p:ph type="sldNum" sz="quarter" idx="12"/>
          </p:nvPr>
        </p:nvSpPr>
        <p:spPr/>
        <p:txBody>
          <a:bodyPr/>
          <a:lstStyle/>
          <a:p>
            <a:fld id="{54E25A3B-6724-1844-A333-233DD0875269}" type="slidenum">
              <a:rPr lang="en-GB" smtClean="0"/>
              <a:t>‹N°›</a:t>
            </a:fld>
            <a:endParaRPr lang="en-GB"/>
          </a:p>
        </p:txBody>
      </p:sp>
    </p:spTree>
    <p:extLst>
      <p:ext uri="{BB962C8B-B14F-4D97-AF65-F5344CB8AC3E}">
        <p14:creationId xmlns:p14="http://schemas.microsoft.com/office/powerpoint/2010/main" val="227644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081B56-3EFE-BE49-AB3B-BEC0C341241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E1A3DF42-8042-A249-8EF5-0F6A8C572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AEF9F474-3052-0649-9BD4-EF06DE1A0E99}"/>
              </a:ext>
            </a:extLst>
          </p:cNvPr>
          <p:cNvSpPr>
            <a:spLocks noGrp="1"/>
          </p:cNvSpPr>
          <p:nvPr>
            <p:ph type="dt" sz="half" idx="10"/>
          </p:nvPr>
        </p:nvSpPr>
        <p:spPr/>
        <p:txBody>
          <a:bodyPr/>
          <a:lstStyle/>
          <a:p>
            <a:fld id="{ECC845EC-3B97-FA4E-A98C-BAD19BE67DD4}" type="datetimeFigureOut">
              <a:rPr lang="en-GB" smtClean="0"/>
              <a:t>19/07/2022</a:t>
            </a:fld>
            <a:endParaRPr lang="en-GB"/>
          </a:p>
        </p:txBody>
      </p:sp>
      <p:sp>
        <p:nvSpPr>
          <p:cNvPr id="5" name="Espace réservé du pied de page 4">
            <a:extLst>
              <a:ext uri="{FF2B5EF4-FFF2-40B4-BE49-F238E27FC236}">
                <a16:creationId xmlns:a16="http://schemas.microsoft.com/office/drawing/2014/main" id="{E0376DD0-CE7A-2C45-8EDC-7CFADE336115}"/>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8104EF58-7E5B-5345-AF7D-80D7C0BA4736}"/>
              </a:ext>
            </a:extLst>
          </p:cNvPr>
          <p:cNvSpPr>
            <a:spLocks noGrp="1"/>
          </p:cNvSpPr>
          <p:nvPr>
            <p:ph type="sldNum" sz="quarter" idx="12"/>
          </p:nvPr>
        </p:nvSpPr>
        <p:spPr/>
        <p:txBody>
          <a:bodyPr/>
          <a:lstStyle/>
          <a:p>
            <a:fld id="{54E25A3B-6724-1844-A333-233DD0875269}" type="slidenum">
              <a:rPr lang="en-GB" smtClean="0"/>
              <a:t>‹N°›</a:t>
            </a:fld>
            <a:endParaRPr lang="en-GB"/>
          </a:p>
        </p:txBody>
      </p:sp>
    </p:spTree>
    <p:extLst>
      <p:ext uri="{BB962C8B-B14F-4D97-AF65-F5344CB8AC3E}">
        <p14:creationId xmlns:p14="http://schemas.microsoft.com/office/powerpoint/2010/main" val="3566407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C36E-15E5-E544-9720-8081B9BE3474}"/>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7A890A81-2A54-5246-A89D-766F3EC582ED}"/>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endParaRPr lang="en-GB"/>
          </a:p>
        </p:txBody>
      </p:sp>
      <p:sp>
        <p:nvSpPr>
          <p:cNvPr id="4" name="Espace réservé du contenu 3">
            <a:extLst>
              <a:ext uri="{FF2B5EF4-FFF2-40B4-BE49-F238E27FC236}">
                <a16:creationId xmlns:a16="http://schemas.microsoft.com/office/drawing/2014/main" id="{17E80D08-6936-8E41-829A-346C82ACEBD2}"/>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31244D34-DE72-9046-9D1F-4675844014CE}"/>
              </a:ext>
            </a:extLst>
          </p:cNvPr>
          <p:cNvSpPr>
            <a:spLocks noGrp="1"/>
          </p:cNvSpPr>
          <p:nvPr>
            <p:ph type="dt" sz="half" idx="10"/>
          </p:nvPr>
        </p:nvSpPr>
        <p:spPr/>
        <p:txBody>
          <a:bodyPr/>
          <a:lstStyle/>
          <a:p>
            <a:fld id="{ECC845EC-3B97-FA4E-A98C-BAD19BE67DD4}" type="datetimeFigureOut">
              <a:rPr lang="en-GB" smtClean="0"/>
              <a:t>19/07/2022</a:t>
            </a:fld>
            <a:endParaRPr lang="en-GB"/>
          </a:p>
        </p:txBody>
      </p:sp>
      <p:sp>
        <p:nvSpPr>
          <p:cNvPr id="6" name="Espace réservé du pied de page 5">
            <a:extLst>
              <a:ext uri="{FF2B5EF4-FFF2-40B4-BE49-F238E27FC236}">
                <a16:creationId xmlns:a16="http://schemas.microsoft.com/office/drawing/2014/main" id="{4544EEEF-125C-6341-AD7C-769200163D22}"/>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0657BFE3-DEBF-BB48-86C1-F12D8CADDA61}"/>
              </a:ext>
            </a:extLst>
          </p:cNvPr>
          <p:cNvSpPr>
            <a:spLocks noGrp="1"/>
          </p:cNvSpPr>
          <p:nvPr>
            <p:ph type="sldNum" sz="quarter" idx="12"/>
          </p:nvPr>
        </p:nvSpPr>
        <p:spPr/>
        <p:txBody>
          <a:bodyPr/>
          <a:lstStyle/>
          <a:p>
            <a:fld id="{54E25A3B-6724-1844-A333-233DD0875269}" type="slidenum">
              <a:rPr lang="en-GB" smtClean="0"/>
              <a:t>‹N°›</a:t>
            </a:fld>
            <a:endParaRPr lang="en-GB"/>
          </a:p>
        </p:txBody>
      </p:sp>
    </p:spTree>
    <p:extLst>
      <p:ext uri="{BB962C8B-B14F-4D97-AF65-F5344CB8AC3E}">
        <p14:creationId xmlns:p14="http://schemas.microsoft.com/office/powerpoint/2010/main" val="1792584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F9A35F-A8D3-7741-A2C6-3B182DAD1EF7}"/>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0594E76B-1B42-D44A-AC50-3448A3D697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endParaRPr lang="en-GB"/>
          </a:p>
        </p:txBody>
      </p:sp>
      <p:sp>
        <p:nvSpPr>
          <p:cNvPr id="4" name="Espace réservé du contenu 3">
            <a:extLst>
              <a:ext uri="{FF2B5EF4-FFF2-40B4-BE49-F238E27FC236}">
                <a16:creationId xmlns:a16="http://schemas.microsoft.com/office/drawing/2014/main" id="{504EB793-4EA9-5E46-A4DC-E6E95E384393}"/>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endParaRPr lang="en-GB"/>
          </a:p>
        </p:txBody>
      </p:sp>
      <p:sp>
        <p:nvSpPr>
          <p:cNvPr id="5" name="Espace réservé du texte 4">
            <a:extLst>
              <a:ext uri="{FF2B5EF4-FFF2-40B4-BE49-F238E27FC236}">
                <a16:creationId xmlns:a16="http://schemas.microsoft.com/office/drawing/2014/main" id="{70426DEC-3322-7243-B33B-69ABAE312F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endParaRPr lang="en-GB"/>
          </a:p>
        </p:txBody>
      </p:sp>
      <p:sp>
        <p:nvSpPr>
          <p:cNvPr id="6" name="Espace réservé du contenu 5">
            <a:extLst>
              <a:ext uri="{FF2B5EF4-FFF2-40B4-BE49-F238E27FC236}">
                <a16:creationId xmlns:a16="http://schemas.microsoft.com/office/drawing/2014/main" id="{F3F013C6-8A1E-3840-A3A5-AFF8CDC2FFDC}"/>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endParaRPr lang="en-GB"/>
          </a:p>
        </p:txBody>
      </p:sp>
      <p:sp>
        <p:nvSpPr>
          <p:cNvPr id="7" name="Espace réservé de la date 6">
            <a:extLst>
              <a:ext uri="{FF2B5EF4-FFF2-40B4-BE49-F238E27FC236}">
                <a16:creationId xmlns:a16="http://schemas.microsoft.com/office/drawing/2014/main" id="{3EB80F53-D9B9-604E-B140-455126741A5A}"/>
              </a:ext>
            </a:extLst>
          </p:cNvPr>
          <p:cNvSpPr>
            <a:spLocks noGrp="1"/>
          </p:cNvSpPr>
          <p:nvPr>
            <p:ph type="dt" sz="half" idx="10"/>
          </p:nvPr>
        </p:nvSpPr>
        <p:spPr/>
        <p:txBody>
          <a:bodyPr/>
          <a:lstStyle/>
          <a:p>
            <a:fld id="{ECC845EC-3B97-FA4E-A98C-BAD19BE67DD4}" type="datetimeFigureOut">
              <a:rPr lang="en-GB" smtClean="0"/>
              <a:t>19/07/2022</a:t>
            </a:fld>
            <a:endParaRPr lang="en-GB"/>
          </a:p>
        </p:txBody>
      </p:sp>
      <p:sp>
        <p:nvSpPr>
          <p:cNvPr id="8" name="Espace réservé du pied de page 7">
            <a:extLst>
              <a:ext uri="{FF2B5EF4-FFF2-40B4-BE49-F238E27FC236}">
                <a16:creationId xmlns:a16="http://schemas.microsoft.com/office/drawing/2014/main" id="{B69AA322-BAE6-2D4F-9049-5D7178254DD3}"/>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059DE736-1D4A-5E41-AB9C-26B2007AEE33}"/>
              </a:ext>
            </a:extLst>
          </p:cNvPr>
          <p:cNvSpPr>
            <a:spLocks noGrp="1"/>
          </p:cNvSpPr>
          <p:nvPr>
            <p:ph type="sldNum" sz="quarter" idx="12"/>
          </p:nvPr>
        </p:nvSpPr>
        <p:spPr/>
        <p:txBody>
          <a:bodyPr/>
          <a:lstStyle/>
          <a:p>
            <a:fld id="{54E25A3B-6724-1844-A333-233DD0875269}" type="slidenum">
              <a:rPr lang="en-GB" smtClean="0"/>
              <a:t>‹N°›</a:t>
            </a:fld>
            <a:endParaRPr lang="en-GB"/>
          </a:p>
        </p:txBody>
      </p:sp>
    </p:spTree>
    <p:extLst>
      <p:ext uri="{BB962C8B-B14F-4D97-AF65-F5344CB8AC3E}">
        <p14:creationId xmlns:p14="http://schemas.microsoft.com/office/powerpoint/2010/main" val="2236675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EFEDEF-8DDA-2C40-AAD4-AE76B2A53C2A}"/>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6658B0E9-FBAB-6A4D-942A-347BB18A780B}"/>
              </a:ext>
            </a:extLst>
          </p:cNvPr>
          <p:cNvSpPr>
            <a:spLocks noGrp="1"/>
          </p:cNvSpPr>
          <p:nvPr>
            <p:ph type="dt" sz="half" idx="10"/>
          </p:nvPr>
        </p:nvSpPr>
        <p:spPr/>
        <p:txBody>
          <a:bodyPr/>
          <a:lstStyle/>
          <a:p>
            <a:fld id="{ECC845EC-3B97-FA4E-A98C-BAD19BE67DD4}" type="datetimeFigureOut">
              <a:rPr lang="en-GB" smtClean="0"/>
              <a:t>19/07/2022</a:t>
            </a:fld>
            <a:endParaRPr lang="en-GB"/>
          </a:p>
        </p:txBody>
      </p:sp>
      <p:sp>
        <p:nvSpPr>
          <p:cNvPr id="4" name="Espace réservé du pied de page 3">
            <a:extLst>
              <a:ext uri="{FF2B5EF4-FFF2-40B4-BE49-F238E27FC236}">
                <a16:creationId xmlns:a16="http://schemas.microsoft.com/office/drawing/2014/main" id="{BF80FE22-9204-4047-A9EE-77673BBBE2BD}"/>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E55D7637-95F1-2D42-8F61-B6414238675E}"/>
              </a:ext>
            </a:extLst>
          </p:cNvPr>
          <p:cNvSpPr>
            <a:spLocks noGrp="1"/>
          </p:cNvSpPr>
          <p:nvPr>
            <p:ph type="sldNum" sz="quarter" idx="12"/>
          </p:nvPr>
        </p:nvSpPr>
        <p:spPr/>
        <p:txBody>
          <a:bodyPr/>
          <a:lstStyle/>
          <a:p>
            <a:fld id="{54E25A3B-6724-1844-A333-233DD0875269}" type="slidenum">
              <a:rPr lang="en-GB" smtClean="0"/>
              <a:t>‹N°›</a:t>
            </a:fld>
            <a:endParaRPr lang="en-GB"/>
          </a:p>
        </p:txBody>
      </p:sp>
    </p:spTree>
    <p:extLst>
      <p:ext uri="{BB962C8B-B14F-4D97-AF65-F5344CB8AC3E}">
        <p14:creationId xmlns:p14="http://schemas.microsoft.com/office/powerpoint/2010/main" val="48988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3B5800-0247-B64A-AB9A-BD59ACCA2A38}"/>
              </a:ext>
            </a:extLst>
          </p:cNvPr>
          <p:cNvSpPr>
            <a:spLocks noGrp="1"/>
          </p:cNvSpPr>
          <p:nvPr>
            <p:ph type="dt" sz="half" idx="10"/>
          </p:nvPr>
        </p:nvSpPr>
        <p:spPr/>
        <p:txBody>
          <a:bodyPr/>
          <a:lstStyle/>
          <a:p>
            <a:fld id="{ECC845EC-3B97-FA4E-A98C-BAD19BE67DD4}" type="datetimeFigureOut">
              <a:rPr lang="en-GB" smtClean="0"/>
              <a:t>19/07/2022</a:t>
            </a:fld>
            <a:endParaRPr lang="en-GB"/>
          </a:p>
        </p:txBody>
      </p:sp>
      <p:sp>
        <p:nvSpPr>
          <p:cNvPr id="3" name="Espace réservé du pied de page 2">
            <a:extLst>
              <a:ext uri="{FF2B5EF4-FFF2-40B4-BE49-F238E27FC236}">
                <a16:creationId xmlns:a16="http://schemas.microsoft.com/office/drawing/2014/main" id="{3B3D9177-5D77-594B-A431-B263B3C2CBA7}"/>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ABB44232-0EC7-2947-8F62-8E5699E7FD10}"/>
              </a:ext>
            </a:extLst>
          </p:cNvPr>
          <p:cNvSpPr>
            <a:spLocks noGrp="1"/>
          </p:cNvSpPr>
          <p:nvPr>
            <p:ph type="sldNum" sz="quarter" idx="12"/>
          </p:nvPr>
        </p:nvSpPr>
        <p:spPr/>
        <p:txBody>
          <a:bodyPr/>
          <a:lstStyle/>
          <a:p>
            <a:fld id="{54E25A3B-6724-1844-A333-233DD0875269}" type="slidenum">
              <a:rPr lang="en-GB" smtClean="0"/>
              <a:t>‹N°›</a:t>
            </a:fld>
            <a:endParaRPr lang="en-GB"/>
          </a:p>
        </p:txBody>
      </p:sp>
    </p:spTree>
    <p:extLst>
      <p:ext uri="{BB962C8B-B14F-4D97-AF65-F5344CB8AC3E}">
        <p14:creationId xmlns:p14="http://schemas.microsoft.com/office/powerpoint/2010/main" val="2743221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D7B4F9-9F8D-7F45-B8B1-5098E8F9D43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515F236B-029D-9D4D-AC97-F243877A09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endParaRPr lang="en-GB"/>
          </a:p>
        </p:txBody>
      </p:sp>
      <p:sp>
        <p:nvSpPr>
          <p:cNvPr id="4" name="Espace réservé du texte 3">
            <a:extLst>
              <a:ext uri="{FF2B5EF4-FFF2-40B4-BE49-F238E27FC236}">
                <a16:creationId xmlns:a16="http://schemas.microsoft.com/office/drawing/2014/main" id="{F999477D-DD64-3C46-972D-647399D01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26A647C1-C59C-7E4F-998A-5467CE1AB3F6}"/>
              </a:ext>
            </a:extLst>
          </p:cNvPr>
          <p:cNvSpPr>
            <a:spLocks noGrp="1"/>
          </p:cNvSpPr>
          <p:nvPr>
            <p:ph type="dt" sz="half" idx="10"/>
          </p:nvPr>
        </p:nvSpPr>
        <p:spPr/>
        <p:txBody>
          <a:bodyPr/>
          <a:lstStyle/>
          <a:p>
            <a:fld id="{ECC845EC-3B97-FA4E-A98C-BAD19BE67DD4}" type="datetimeFigureOut">
              <a:rPr lang="en-GB" smtClean="0"/>
              <a:t>19/07/2022</a:t>
            </a:fld>
            <a:endParaRPr lang="en-GB"/>
          </a:p>
        </p:txBody>
      </p:sp>
      <p:sp>
        <p:nvSpPr>
          <p:cNvPr id="6" name="Espace réservé du pied de page 5">
            <a:extLst>
              <a:ext uri="{FF2B5EF4-FFF2-40B4-BE49-F238E27FC236}">
                <a16:creationId xmlns:a16="http://schemas.microsoft.com/office/drawing/2014/main" id="{79B9A053-ECF7-FE47-86BD-3B9600DEF05C}"/>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F06E1564-A8F0-DA4E-8A63-7D5F277008C0}"/>
              </a:ext>
            </a:extLst>
          </p:cNvPr>
          <p:cNvSpPr>
            <a:spLocks noGrp="1"/>
          </p:cNvSpPr>
          <p:nvPr>
            <p:ph type="sldNum" sz="quarter" idx="12"/>
          </p:nvPr>
        </p:nvSpPr>
        <p:spPr/>
        <p:txBody>
          <a:bodyPr/>
          <a:lstStyle/>
          <a:p>
            <a:fld id="{54E25A3B-6724-1844-A333-233DD0875269}" type="slidenum">
              <a:rPr lang="en-GB" smtClean="0"/>
              <a:t>‹N°›</a:t>
            </a:fld>
            <a:endParaRPr lang="en-GB"/>
          </a:p>
        </p:txBody>
      </p:sp>
    </p:spTree>
    <p:extLst>
      <p:ext uri="{BB962C8B-B14F-4D97-AF65-F5344CB8AC3E}">
        <p14:creationId xmlns:p14="http://schemas.microsoft.com/office/powerpoint/2010/main" val="2058062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78623F-238C-2E45-82A6-75A516336FA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651FB762-AD7B-A34D-8161-6E0CD7F9DF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09261425-2DF0-9142-9645-65704DB5A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50854666-CC60-0E45-8BDC-4B79E59A69D6}"/>
              </a:ext>
            </a:extLst>
          </p:cNvPr>
          <p:cNvSpPr>
            <a:spLocks noGrp="1"/>
          </p:cNvSpPr>
          <p:nvPr>
            <p:ph type="dt" sz="half" idx="10"/>
          </p:nvPr>
        </p:nvSpPr>
        <p:spPr/>
        <p:txBody>
          <a:bodyPr/>
          <a:lstStyle/>
          <a:p>
            <a:fld id="{ECC845EC-3B97-FA4E-A98C-BAD19BE67DD4}" type="datetimeFigureOut">
              <a:rPr lang="en-GB" smtClean="0"/>
              <a:t>19/07/2022</a:t>
            </a:fld>
            <a:endParaRPr lang="en-GB"/>
          </a:p>
        </p:txBody>
      </p:sp>
      <p:sp>
        <p:nvSpPr>
          <p:cNvPr id="6" name="Espace réservé du pied de page 5">
            <a:extLst>
              <a:ext uri="{FF2B5EF4-FFF2-40B4-BE49-F238E27FC236}">
                <a16:creationId xmlns:a16="http://schemas.microsoft.com/office/drawing/2014/main" id="{65D4A8C4-2107-3E4C-89C8-EE622D30CBF3}"/>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D528341C-2426-CB4D-ADFB-97D62A4112A4}"/>
              </a:ext>
            </a:extLst>
          </p:cNvPr>
          <p:cNvSpPr>
            <a:spLocks noGrp="1"/>
          </p:cNvSpPr>
          <p:nvPr>
            <p:ph type="sldNum" sz="quarter" idx="12"/>
          </p:nvPr>
        </p:nvSpPr>
        <p:spPr/>
        <p:txBody>
          <a:bodyPr/>
          <a:lstStyle/>
          <a:p>
            <a:fld id="{54E25A3B-6724-1844-A333-233DD0875269}" type="slidenum">
              <a:rPr lang="en-GB" smtClean="0"/>
              <a:t>‹N°›</a:t>
            </a:fld>
            <a:endParaRPr lang="en-GB"/>
          </a:p>
        </p:txBody>
      </p:sp>
    </p:spTree>
    <p:extLst>
      <p:ext uri="{BB962C8B-B14F-4D97-AF65-F5344CB8AC3E}">
        <p14:creationId xmlns:p14="http://schemas.microsoft.com/office/powerpoint/2010/main" val="3455462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4D73141-BCC2-9F41-BB1A-AD2EC8C48F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BEA23F1F-635C-464F-8CE8-A103430B57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453E53D1-99F2-1040-98A0-8263BE205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845EC-3B97-FA4E-A98C-BAD19BE67DD4}" type="datetimeFigureOut">
              <a:rPr lang="en-GB" smtClean="0"/>
              <a:t>19/07/2022</a:t>
            </a:fld>
            <a:endParaRPr lang="en-GB"/>
          </a:p>
        </p:txBody>
      </p:sp>
      <p:sp>
        <p:nvSpPr>
          <p:cNvPr id="5" name="Espace réservé du pied de page 4">
            <a:extLst>
              <a:ext uri="{FF2B5EF4-FFF2-40B4-BE49-F238E27FC236}">
                <a16:creationId xmlns:a16="http://schemas.microsoft.com/office/drawing/2014/main" id="{6BFCB7BD-0A7A-C048-A9E8-BC56B420C6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3F8646BA-6EA1-ED4A-BC79-1A001F0929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25A3B-6724-1844-A333-233DD0875269}" type="slidenum">
              <a:rPr lang="en-GB" smtClean="0"/>
              <a:t>‹N°›</a:t>
            </a:fld>
            <a:endParaRPr lang="en-GB"/>
          </a:p>
        </p:txBody>
      </p:sp>
      <p:pic>
        <p:nvPicPr>
          <p:cNvPr id="7" name="Picture 2" descr="ET logo — ET workarea">
            <a:extLst>
              <a:ext uri="{FF2B5EF4-FFF2-40B4-BE49-F238E27FC236}">
                <a16:creationId xmlns:a16="http://schemas.microsoft.com/office/drawing/2014/main" id="{169115B5-E9BE-7B44-9C78-6C8ECB12BC0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315254" y="389373"/>
            <a:ext cx="1999070" cy="618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26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calculator.carbonfootprint.com/calculator.aspx?lang=en-GB&amp;tab=3"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abos1point5.org/" TargetMode="External"/><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FB7376E8-71EC-C946-AF88-B9C16D1CD80B}"/>
              </a:ext>
            </a:extLst>
          </p:cNvPr>
          <p:cNvSpPr>
            <a:spLocks noGrp="1"/>
          </p:cNvSpPr>
          <p:nvPr>
            <p:ph type="subTitle" idx="1"/>
          </p:nvPr>
        </p:nvSpPr>
        <p:spPr>
          <a:xfrm>
            <a:off x="585756" y="1386187"/>
            <a:ext cx="10612191" cy="4842456"/>
          </a:xfrm>
        </p:spPr>
        <p:txBody>
          <a:bodyPr>
            <a:normAutofit/>
          </a:bodyPr>
          <a:lstStyle/>
          <a:p>
            <a:endParaRPr lang="en-US" b="1" dirty="0">
              <a:solidFill>
                <a:srgbClr val="0070C0"/>
              </a:solidFill>
            </a:endParaRPr>
          </a:p>
          <a:p>
            <a:r>
              <a:rPr lang="en-US" b="1" dirty="0">
                <a:solidFill>
                  <a:srgbClr val="0070C0"/>
                </a:solidFill>
              </a:rPr>
              <a:t>WP9</a:t>
            </a:r>
          </a:p>
          <a:p>
            <a:r>
              <a:rPr lang="en-US" b="1" dirty="0">
                <a:solidFill>
                  <a:srgbClr val="0070C0"/>
                </a:solidFill>
              </a:rPr>
              <a:t> ET Sustainable Development Strategy</a:t>
            </a:r>
            <a:endParaRPr lang="fr-FR" dirty="0">
              <a:solidFill>
                <a:srgbClr val="0070C0"/>
              </a:solidFill>
            </a:endParaRPr>
          </a:p>
          <a:p>
            <a:r>
              <a:rPr lang="en-US" b="1" dirty="0">
                <a:solidFill>
                  <a:srgbClr val="0070C0"/>
                </a:solidFill>
              </a:rPr>
              <a:t>N. Arnaud,  R.Galler, E. Hauzinger, </a:t>
            </a:r>
            <a:r>
              <a:rPr lang="en-US" b="1" dirty="0" err="1">
                <a:solidFill>
                  <a:srgbClr val="0070C0"/>
                </a:solidFill>
              </a:rPr>
              <a:t>S.Katsanevas</a:t>
            </a:r>
            <a:r>
              <a:rPr lang="en-US" b="1" dirty="0">
                <a:solidFill>
                  <a:srgbClr val="0070C0"/>
                </a:solidFill>
              </a:rPr>
              <a:t>,  </a:t>
            </a:r>
            <a:r>
              <a:rPr lang="en-US" b="1" dirty="0" err="1">
                <a:solidFill>
                  <a:srgbClr val="0070C0"/>
                </a:solidFill>
              </a:rPr>
              <a:t>M.Marsella, A.Paoli</a:t>
            </a:r>
            <a:endParaRPr lang="fr-FR" dirty="0">
              <a:solidFill>
                <a:srgbClr val="0070C0"/>
              </a:solidFill>
            </a:endParaRPr>
          </a:p>
          <a:p>
            <a:r>
              <a:rPr lang="en-US" b="1" dirty="0">
                <a:solidFill>
                  <a:srgbClr val="0070C0"/>
                </a:solidFill>
              </a:rPr>
              <a:t> </a:t>
            </a:r>
            <a:endParaRPr lang="fr-FR" dirty="0">
              <a:solidFill>
                <a:srgbClr val="0070C0"/>
              </a:solidFill>
            </a:endParaRPr>
          </a:p>
          <a:p>
            <a:pPr algn="l"/>
            <a:endParaRPr lang="fr-FR" dirty="0">
              <a:solidFill>
                <a:srgbClr val="0070C0"/>
              </a:solidFill>
            </a:endParaRPr>
          </a:p>
        </p:txBody>
      </p:sp>
      <p:sp>
        <p:nvSpPr>
          <p:cNvPr id="6" name="ZoneTexte 5">
            <a:extLst>
              <a:ext uri="{FF2B5EF4-FFF2-40B4-BE49-F238E27FC236}">
                <a16:creationId xmlns:a16="http://schemas.microsoft.com/office/drawing/2014/main" id="{54FBB4F9-44FA-5141-8BD9-0DAF58BD5F12}"/>
              </a:ext>
            </a:extLst>
          </p:cNvPr>
          <p:cNvSpPr txBox="1"/>
          <p:nvPr/>
        </p:nvSpPr>
        <p:spPr>
          <a:xfrm>
            <a:off x="436324" y="3258710"/>
            <a:ext cx="10715223" cy="2492990"/>
          </a:xfrm>
          <a:prstGeom prst="rect">
            <a:avLst/>
          </a:prstGeom>
          <a:noFill/>
        </p:spPr>
        <p:txBody>
          <a:bodyPr wrap="square" rtlCol="0">
            <a:spAutoFit/>
          </a:bodyPr>
          <a:lstStyle/>
          <a:p>
            <a:r>
              <a:rPr lang="en-GB" sz="2400" dirty="0">
                <a:latin typeface="Cambria" panose="02040503050406030204" pitchFamily="18" charset="0"/>
              </a:rPr>
              <a:t>Objectives</a:t>
            </a:r>
          </a:p>
          <a:p>
            <a:endParaRPr lang="en-GB" dirty="0">
              <a:latin typeface="Cambria" panose="02040503050406030204" pitchFamily="18" charset="0"/>
            </a:endParaRPr>
          </a:p>
          <a:p>
            <a:pPr marL="342900" indent="-342900">
              <a:buFont typeface="+mj-lt"/>
              <a:buAutoNum type="arabicPeriod"/>
            </a:pPr>
            <a:r>
              <a:rPr lang="fr-FR" sz="2400">
                <a:latin typeface="Cambria" panose="02040503050406030204" pitchFamily="18" charset="0"/>
              </a:rPr>
              <a:t>Minimize the global carbon footprint of the Einstein Telescope (ET)</a:t>
            </a:r>
          </a:p>
          <a:p>
            <a:pPr marL="342900" indent="-342900">
              <a:buFont typeface="+mj-lt"/>
              <a:buAutoNum type="arabicPeriod"/>
            </a:pPr>
            <a:r>
              <a:rPr lang="fr-FR" sz="2400">
                <a:latin typeface="Cambria" panose="02040503050406030204" pitchFamily="18" charset="0"/>
              </a:rPr>
              <a:t>Evaluate landscape, environmental and societal impact and implement valorization and mitigation actions</a:t>
            </a:r>
          </a:p>
          <a:p>
            <a:pPr marL="342900" indent="-342900">
              <a:buFont typeface="+mj-lt"/>
              <a:buAutoNum type="arabicPeriod"/>
            </a:pPr>
            <a:r>
              <a:rPr lang="fr-FR" sz="2400">
                <a:latin typeface="Cambria" panose="02040503050406030204" pitchFamily="18" charset="0"/>
              </a:rPr>
              <a:t>Contribute to Sustainable goals</a:t>
            </a:r>
            <a:endParaRPr lang="en-GB" sz="2400" dirty="0">
              <a:latin typeface="Cambria" panose="02040503050406030204" pitchFamily="18" charset="0"/>
            </a:endParaRPr>
          </a:p>
          <a:p>
            <a:endParaRPr lang="en-GB" dirty="0">
              <a:latin typeface="Cambria" panose="02040503050406030204" pitchFamily="18" charset="0"/>
            </a:endParaRPr>
          </a:p>
        </p:txBody>
      </p:sp>
      <p:sp>
        <p:nvSpPr>
          <p:cNvPr id="2" name="ZoneTexte 1">
            <a:extLst>
              <a:ext uri="{FF2B5EF4-FFF2-40B4-BE49-F238E27FC236}">
                <a16:creationId xmlns:a16="http://schemas.microsoft.com/office/drawing/2014/main" id="{F570E950-9599-394F-9446-CEF656847DCA}"/>
              </a:ext>
            </a:extLst>
          </p:cNvPr>
          <p:cNvSpPr txBox="1"/>
          <p:nvPr/>
        </p:nvSpPr>
        <p:spPr>
          <a:xfrm>
            <a:off x="954594" y="6129495"/>
            <a:ext cx="9355015" cy="369332"/>
          </a:xfrm>
          <a:prstGeom prst="rect">
            <a:avLst/>
          </a:prstGeom>
          <a:noFill/>
        </p:spPr>
        <p:txBody>
          <a:bodyPr wrap="square" rtlCol="0">
            <a:spAutoFit/>
          </a:bodyPr>
          <a:lstStyle/>
          <a:p>
            <a:r>
              <a:rPr lang="en-GB">
                <a:latin typeface="Cambria" panose="02040503050406030204" pitchFamily="18" charset="0"/>
              </a:rPr>
              <a:t>Links to site selection (WP4), technology WPs (WP6,7,8) and communication (WP10)</a:t>
            </a:r>
          </a:p>
        </p:txBody>
      </p:sp>
    </p:spTree>
    <p:extLst>
      <p:ext uri="{BB962C8B-B14F-4D97-AF65-F5344CB8AC3E}">
        <p14:creationId xmlns:p14="http://schemas.microsoft.com/office/powerpoint/2010/main" val="284788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637F82-21BB-7146-A8BD-0215F707EFF4}"/>
              </a:ext>
            </a:extLst>
          </p:cNvPr>
          <p:cNvSpPr txBox="1"/>
          <p:nvPr/>
        </p:nvSpPr>
        <p:spPr>
          <a:xfrm>
            <a:off x="295278" y="1427714"/>
            <a:ext cx="11109601" cy="4708981"/>
          </a:xfrm>
          <a:prstGeom prst="rect">
            <a:avLst/>
          </a:prstGeom>
          <a:noFill/>
        </p:spPr>
        <p:txBody>
          <a:bodyPr wrap="square" rtlCol="0">
            <a:spAutoFit/>
          </a:bodyPr>
          <a:lstStyle/>
          <a:p>
            <a:r>
              <a:rPr lang="fr-FR" sz="2000" b="1">
                <a:latin typeface="Cambria" panose="02040503050406030204" pitchFamily="18" charset="0"/>
              </a:rPr>
              <a:t>Task 9.1 ET Carbon footprint assessment and mitigation (</a:t>
            </a:r>
            <a:r>
              <a:rPr lang="en-US" sz="2000" b="1">
                <a:latin typeface="Cambria" panose="02040503050406030204" pitchFamily="18" charset="0"/>
              </a:rPr>
              <a:t>CNRS</a:t>
            </a:r>
            <a:r>
              <a:rPr lang="fr-FR" sz="2000" b="1">
                <a:latin typeface="Cambria" panose="02040503050406030204" pitchFamily="18" charset="0"/>
              </a:rPr>
              <a:t>, EGO, INFN)</a:t>
            </a:r>
            <a:endParaRPr lang="fr-FR" sz="2000">
              <a:latin typeface="Cambria" panose="02040503050406030204" pitchFamily="18" charset="0"/>
            </a:endParaRPr>
          </a:p>
          <a:p>
            <a:endParaRPr lang="fr-FR" sz="2000" b="1">
              <a:latin typeface="Cambria" panose="02040503050406030204" pitchFamily="18" charset="0"/>
            </a:endParaRPr>
          </a:p>
          <a:p>
            <a:r>
              <a:rPr lang="fr-FR" sz="2000" b="1">
                <a:latin typeface="Cambria" panose="02040503050406030204" pitchFamily="18" charset="0"/>
              </a:rPr>
              <a:t>Sub-task 9.1.2 ET Energy consumption optimization. </a:t>
            </a:r>
            <a:r>
              <a:rPr lang="fr-FR" sz="2000">
                <a:latin typeface="Cambria" panose="02040503050406030204" pitchFamily="18" charset="0"/>
              </a:rPr>
              <a:t>The goals of this sub-task are twofold. </a:t>
            </a:r>
          </a:p>
          <a:p>
            <a:pPr marL="342900" indent="-342900">
              <a:buFont typeface="Arial" panose="020B0604020202020204" pitchFamily="34" charset="0"/>
              <a:buChar char="•"/>
            </a:pPr>
            <a:r>
              <a:rPr lang="fr-FR" sz="2000">
                <a:latin typeface="Cambria" panose="02040503050406030204" pitchFamily="18" charset="0"/>
              </a:rPr>
              <a:t>First, to enforce a responsible energy consumption policy by</a:t>
            </a:r>
          </a:p>
          <a:p>
            <a:pPr marL="457200" indent="-457200">
              <a:buFont typeface="+mj-lt"/>
              <a:buAutoNum type="arabicPeriod"/>
            </a:pPr>
            <a:r>
              <a:rPr lang="fr-FR" sz="2000">
                <a:latin typeface="Cambria" panose="02040503050406030204" pitchFamily="18" charset="0"/>
              </a:rPr>
              <a:t>increasing the efficiency of all devices; </a:t>
            </a:r>
          </a:p>
          <a:p>
            <a:pPr marL="457200" indent="-457200">
              <a:buFont typeface="+mj-lt"/>
              <a:buAutoNum type="arabicPeriod"/>
            </a:pPr>
            <a:r>
              <a:rPr lang="fr-FR" sz="2000">
                <a:latin typeface="Cambria" panose="02040503050406030204" pitchFamily="18" charset="0"/>
              </a:rPr>
              <a:t>reducing the ET global need for energy thanks to an optimized design of the most energy-consuming areas; </a:t>
            </a:r>
          </a:p>
          <a:p>
            <a:pPr marL="457200" indent="-457200">
              <a:buFont typeface="+mj-lt"/>
              <a:buAutoNum type="arabicPeriod"/>
            </a:pPr>
            <a:r>
              <a:rPr lang="fr-FR" sz="2000">
                <a:latin typeface="Cambria" panose="02040503050406030204" pitchFamily="18" charset="0"/>
              </a:rPr>
              <a:t> recovering as much emitted energy as possible (e.g. heat from cooling systems) to reuse it. </a:t>
            </a:r>
          </a:p>
          <a:p>
            <a:pPr marL="342900" indent="-342900">
              <a:buFont typeface="Arial" panose="020B0604020202020204" pitchFamily="34" charset="0"/>
              <a:buChar char="•"/>
            </a:pPr>
            <a:r>
              <a:rPr lang="fr-FR" sz="2000">
                <a:latin typeface="Cambria" panose="02040503050406030204" pitchFamily="18" charset="0"/>
              </a:rPr>
              <a:t>Second, to ensure a responsible production for the consumed energy, whether it be produced on site (e.g., by arrays of solar panels) or provided by external suppliers.</a:t>
            </a:r>
          </a:p>
          <a:p>
            <a:endParaRPr lang="fr-FR" sz="2000">
              <a:latin typeface="Cambria" panose="02040503050406030204" pitchFamily="18" charset="0"/>
            </a:endParaRPr>
          </a:p>
          <a:p>
            <a:r>
              <a:rPr lang="fr-FR" sz="2000">
                <a:latin typeface="Cambria" panose="02040503050406030204" pitchFamily="18" charset="0"/>
              </a:rPr>
              <a:t>Such optimization will be done separately for the three main elements of the on-site infrastructure – underground constructions, surface buildings and the local computing center – that all have different requirements to fulfil and challenges to meet. Joint work with other work packages (WP6, WP7, WP8) will be necessary to complete this sub-task.</a:t>
            </a:r>
          </a:p>
        </p:txBody>
      </p:sp>
    </p:spTree>
    <p:extLst>
      <p:ext uri="{BB962C8B-B14F-4D97-AF65-F5344CB8AC3E}">
        <p14:creationId xmlns:p14="http://schemas.microsoft.com/office/powerpoint/2010/main" val="1644008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165FD4E-52D7-7A4F-A1E0-78921860740F}"/>
              </a:ext>
            </a:extLst>
          </p:cNvPr>
          <p:cNvPicPr>
            <a:picLocks noChangeAspect="1" noChangeArrowheads="1"/>
          </p:cNvPicPr>
          <p:nvPr/>
        </p:nvPicPr>
        <p:blipFill>
          <a:blip r:embed="rId2" cstate="print"/>
          <a:srcRect t="16029" b="5343"/>
          <a:stretch>
            <a:fillRect/>
          </a:stretch>
        </p:blipFill>
        <p:spPr bwMode="auto">
          <a:xfrm>
            <a:off x="204994" y="117114"/>
            <a:ext cx="8629752" cy="4060801"/>
          </a:xfrm>
          <a:prstGeom prst="rect">
            <a:avLst/>
          </a:prstGeom>
          <a:noFill/>
          <a:ln w="9525">
            <a:noFill/>
            <a:miter lim="800000"/>
            <a:headEnd/>
            <a:tailEnd/>
          </a:ln>
          <a:effectLst/>
        </p:spPr>
      </p:pic>
      <p:sp>
        <p:nvSpPr>
          <p:cNvPr id="7" name="ZoneTexte 6">
            <a:extLst>
              <a:ext uri="{FF2B5EF4-FFF2-40B4-BE49-F238E27FC236}">
                <a16:creationId xmlns:a16="http://schemas.microsoft.com/office/drawing/2014/main" id="{769E3B44-EDCE-6A46-9416-751FDBDCFD73}"/>
              </a:ext>
            </a:extLst>
          </p:cNvPr>
          <p:cNvSpPr txBox="1"/>
          <p:nvPr/>
        </p:nvSpPr>
        <p:spPr>
          <a:xfrm>
            <a:off x="686785" y="444400"/>
            <a:ext cx="3816424" cy="369332"/>
          </a:xfrm>
          <a:prstGeom prst="rect">
            <a:avLst/>
          </a:prstGeom>
          <a:noFill/>
        </p:spPr>
        <p:txBody>
          <a:bodyPr wrap="square" rtlCol="0">
            <a:spAutoFit/>
          </a:bodyPr>
          <a:lstStyle/>
          <a:p>
            <a:r>
              <a:rPr lang="en-GB">
                <a:solidFill>
                  <a:srgbClr val="FF0000"/>
                </a:solidFill>
                <a:latin typeface="Cambria" panose="02040503050406030204" pitchFamily="18" charset="0"/>
              </a:rPr>
              <a:t>Annual power consumption:  3 GWh</a:t>
            </a:r>
          </a:p>
        </p:txBody>
      </p:sp>
      <p:sp>
        <p:nvSpPr>
          <p:cNvPr id="8" name="ZoneTexte 7">
            <a:extLst>
              <a:ext uri="{FF2B5EF4-FFF2-40B4-BE49-F238E27FC236}">
                <a16:creationId xmlns:a16="http://schemas.microsoft.com/office/drawing/2014/main" id="{00BE1A5E-3D1B-D34A-8AAE-E1D6882DD059}"/>
              </a:ext>
            </a:extLst>
          </p:cNvPr>
          <p:cNvSpPr txBox="1"/>
          <p:nvPr/>
        </p:nvSpPr>
        <p:spPr>
          <a:xfrm>
            <a:off x="9040699" y="2232838"/>
            <a:ext cx="1254512" cy="369332"/>
          </a:xfrm>
          <a:prstGeom prst="rect">
            <a:avLst/>
          </a:prstGeom>
          <a:noFill/>
        </p:spPr>
        <p:txBody>
          <a:bodyPr wrap="square" rtlCol="0">
            <a:spAutoFit/>
          </a:bodyPr>
          <a:lstStyle/>
          <a:p>
            <a:r>
              <a:rPr lang="en-GB"/>
              <a:t>A. Paoli</a:t>
            </a:r>
          </a:p>
        </p:txBody>
      </p:sp>
      <p:sp>
        <p:nvSpPr>
          <p:cNvPr id="2" name="ZoneTexte 1">
            <a:extLst>
              <a:ext uri="{FF2B5EF4-FFF2-40B4-BE49-F238E27FC236}">
                <a16:creationId xmlns:a16="http://schemas.microsoft.com/office/drawing/2014/main" id="{F54BF237-9281-F74B-B8C8-2AB40B05EEC0}"/>
              </a:ext>
            </a:extLst>
          </p:cNvPr>
          <p:cNvSpPr txBox="1"/>
          <p:nvPr/>
        </p:nvSpPr>
        <p:spPr>
          <a:xfrm>
            <a:off x="1029701" y="887880"/>
            <a:ext cx="3600400" cy="369332"/>
          </a:xfrm>
          <a:prstGeom prst="rect">
            <a:avLst/>
          </a:prstGeom>
          <a:noFill/>
        </p:spPr>
        <p:txBody>
          <a:bodyPr wrap="square" rtlCol="0">
            <a:spAutoFit/>
          </a:bodyPr>
          <a:lstStyle/>
          <a:p>
            <a:r>
              <a:rPr lang="en-GB">
                <a:solidFill>
                  <a:srgbClr val="FF0000"/>
                </a:solidFill>
                <a:latin typeface="Cambria" panose="02040503050406030204" pitchFamily="18" charset="0"/>
              </a:rPr>
              <a:t>Daily average power 350 kW</a:t>
            </a:r>
          </a:p>
        </p:txBody>
      </p:sp>
      <p:sp>
        <p:nvSpPr>
          <p:cNvPr id="11" name="ZoneTexte 10">
            <a:extLst>
              <a:ext uri="{FF2B5EF4-FFF2-40B4-BE49-F238E27FC236}">
                <a16:creationId xmlns:a16="http://schemas.microsoft.com/office/drawing/2014/main" id="{B0F1CAB3-1B74-BC42-B544-5669892CFCCF}"/>
              </a:ext>
            </a:extLst>
          </p:cNvPr>
          <p:cNvSpPr txBox="1"/>
          <p:nvPr/>
        </p:nvSpPr>
        <p:spPr>
          <a:xfrm>
            <a:off x="5028713" y="2761899"/>
            <a:ext cx="3449256" cy="1200329"/>
          </a:xfrm>
          <a:prstGeom prst="rect">
            <a:avLst/>
          </a:prstGeom>
          <a:noFill/>
        </p:spPr>
        <p:txBody>
          <a:bodyPr wrap="square" rtlCol="0">
            <a:spAutoFit/>
          </a:bodyPr>
          <a:lstStyle/>
          <a:p>
            <a:r>
              <a:rPr lang="en-GB">
                <a:solidFill>
                  <a:srgbClr val="FF0000"/>
                </a:solidFill>
              </a:rPr>
              <a:t>Option 3, scenario 2, </a:t>
            </a:r>
          </a:p>
          <a:p>
            <a:r>
              <a:rPr lang="en-GB">
                <a:solidFill>
                  <a:srgbClr val="FF0000"/>
                </a:solidFill>
              </a:rPr>
              <a:t>10% of energy in photovoltaics</a:t>
            </a:r>
          </a:p>
          <a:p>
            <a:r>
              <a:rPr lang="en-GB">
                <a:solidFill>
                  <a:srgbClr val="FF0000"/>
                </a:solidFill>
              </a:rPr>
              <a:t>100 k€/year savings</a:t>
            </a:r>
          </a:p>
          <a:p>
            <a:endParaRPr lang="en-GB">
              <a:solidFill>
                <a:srgbClr val="FF0000"/>
              </a:solidFill>
            </a:endParaRPr>
          </a:p>
        </p:txBody>
      </p:sp>
      <p:pic>
        <p:nvPicPr>
          <p:cNvPr id="12" name="Picture 1">
            <a:extLst>
              <a:ext uri="{FF2B5EF4-FFF2-40B4-BE49-F238E27FC236}">
                <a16:creationId xmlns:a16="http://schemas.microsoft.com/office/drawing/2014/main" id="{00000000-0008-0000-0300-0000010C0000}"/>
              </a:ext>
            </a:extLst>
          </p:cNvPr>
          <p:cNvPicPr>
            <a:picLocks noChangeAspect="1" noChangeArrowheads="1"/>
          </p:cNvPicPr>
          <p:nvPr/>
        </p:nvPicPr>
        <p:blipFill>
          <a:blip r:embed="rId3" cstate="print"/>
          <a:srcRect/>
          <a:stretch>
            <a:fillRect/>
          </a:stretch>
        </p:blipFill>
        <p:spPr bwMode="auto">
          <a:xfrm>
            <a:off x="4032845" y="4076105"/>
            <a:ext cx="6519409" cy="2643384"/>
          </a:xfrm>
          <a:prstGeom prst="rect">
            <a:avLst/>
          </a:prstGeom>
          <a:noFill/>
          <a:ln w="1">
            <a:noFill/>
            <a:miter lim="800000"/>
            <a:headEnd/>
            <a:tailEnd type="none" w="med" len="med"/>
          </a:ln>
          <a:effectLst/>
        </p:spPr>
      </p:pic>
      <p:sp>
        <p:nvSpPr>
          <p:cNvPr id="4" name="Ellipse 3">
            <a:extLst>
              <a:ext uri="{FF2B5EF4-FFF2-40B4-BE49-F238E27FC236}">
                <a16:creationId xmlns:a16="http://schemas.microsoft.com/office/drawing/2014/main" id="{32A813DC-6FE3-5D40-A0F6-FD6828748266}"/>
              </a:ext>
            </a:extLst>
          </p:cNvPr>
          <p:cNvSpPr/>
          <p:nvPr/>
        </p:nvSpPr>
        <p:spPr bwMode="auto">
          <a:xfrm>
            <a:off x="8167868" y="5486401"/>
            <a:ext cx="2303362" cy="39353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charset="0"/>
              <a:ea typeface="ＭＳ Ｐゴシック" charset="-128"/>
              <a:cs typeface="ＭＳ Ｐゴシック" charset="-128"/>
            </a:endParaRPr>
          </a:p>
        </p:txBody>
      </p:sp>
      <p:sp>
        <p:nvSpPr>
          <p:cNvPr id="3" name="ZoneTexte 2">
            <a:extLst>
              <a:ext uri="{FF2B5EF4-FFF2-40B4-BE49-F238E27FC236}">
                <a16:creationId xmlns:a16="http://schemas.microsoft.com/office/drawing/2014/main" id="{3C33882B-9E50-A749-B223-D7D344F0D8FD}"/>
              </a:ext>
            </a:extLst>
          </p:cNvPr>
          <p:cNvSpPr txBox="1"/>
          <p:nvPr/>
        </p:nvSpPr>
        <p:spPr>
          <a:xfrm>
            <a:off x="4682532" y="241160"/>
            <a:ext cx="4049486" cy="646331"/>
          </a:xfrm>
          <a:prstGeom prst="rect">
            <a:avLst/>
          </a:prstGeom>
          <a:noFill/>
        </p:spPr>
        <p:txBody>
          <a:bodyPr wrap="square" rtlCol="0">
            <a:spAutoFit/>
          </a:bodyPr>
          <a:lstStyle/>
          <a:p>
            <a:r>
              <a:rPr lang="en-GB">
                <a:latin typeface="Cambria" panose="02040503050406030204" pitchFamily="18" charset="0"/>
              </a:rPr>
              <a:t>Accepted by EGO council, tests for interferences with sensitivity</a:t>
            </a:r>
          </a:p>
        </p:txBody>
      </p:sp>
    </p:spTree>
    <p:extLst>
      <p:ext uri="{BB962C8B-B14F-4D97-AF65-F5344CB8AC3E}">
        <p14:creationId xmlns:p14="http://schemas.microsoft.com/office/powerpoint/2010/main" val="4192076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F821AB-BC0A-124F-8041-890ED74654B5}"/>
              </a:ext>
            </a:extLst>
          </p:cNvPr>
          <p:cNvSpPr>
            <a:spLocks noGrp="1"/>
          </p:cNvSpPr>
          <p:nvPr>
            <p:ph type="title"/>
          </p:nvPr>
        </p:nvSpPr>
        <p:spPr/>
        <p:txBody>
          <a:bodyPr>
            <a:normAutofit/>
          </a:bodyPr>
          <a:lstStyle/>
          <a:p>
            <a:r>
              <a:rPr lang="en-GB" sz="4000">
                <a:latin typeface="Cambria" panose="02040503050406030204" pitchFamily="18" charset="0"/>
              </a:rPr>
              <a:t>LVK Sustainability commitee</a:t>
            </a:r>
          </a:p>
        </p:txBody>
      </p:sp>
      <p:sp>
        <p:nvSpPr>
          <p:cNvPr id="3" name="Espace réservé du contenu 2">
            <a:extLst>
              <a:ext uri="{FF2B5EF4-FFF2-40B4-BE49-F238E27FC236}">
                <a16:creationId xmlns:a16="http://schemas.microsoft.com/office/drawing/2014/main" id="{17FADD1F-2C6D-4C44-A9F3-A80135C4D8DE}"/>
              </a:ext>
            </a:extLst>
          </p:cNvPr>
          <p:cNvSpPr>
            <a:spLocks noGrp="1"/>
          </p:cNvSpPr>
          <p:nvPr>
            <p:ph idx="1"/>
          </p:nvPr>
        </p:nvSpPr>
        <p:spPr/>
        <p:txBody>
          <a:bodyPr>
            <a:normAutofit fontScale="92500" lnSpcReduction="20000"/>
          </a:bodyPr>
          <a:lstStyle/>
          <a:p>
            <a:r>
              <a:rPr lang="fr-FR">
                <a:latin typeface="Cambria" panose="02040503050406030204" pitchFamily="18" charset="0"/>
              </a:rPr>
              <a:t>Gijs Nelemans</a:t>
            </a:r>
          </a:p>
          <a:p>
            <a:r>
              <a:rPr lang="fr-FR">
                <a:latin typeface="Cambria" panose="02040503050406030204" pitchFamily="18" charset="0"/>
              </a:rPr>
              <a:t>David Shoemaker</a:t>
            </a:r>
          </a:p>
          <a:p>
            <a:r>
              <a:rPr lang="fr-FR">
                <a:latin typeface="Cambria" panose="02040503050406030204" pitchFamily="18" charset="0"/>
              </a:rPr>
              <a:t>Szabi Marka</a:t>
            </a:r>
          </a:p>
          <a:p>
            <a:r>
              <a:rPr lang="fr-FR">
                <a:latin typeface="Cambria" panose="02040503050406030204" pitchFamily="18" charset="0"/>
              </a:rPr>
              <a:t>Stefan Hil</a:t>
            </a:r>
          </a:p>
          <a:p>
            <a:r>
              <a:rPr lang="fr-FR">
                <a:latin typeface="Cambria" panose="02040503050406030204" pitchFamily="18" charset="0"/>
              </a:rPr>
              <a:t>Mario Martinez</a:t>
            </a:r>
          </a:p>
          <a:p>
            <a:r>
              <a:rPr lang="fr-FR">
                <a:latin typeface="Cambria" panose="02040503050406030204" pitchFamily="18" charset="0"/>
              </a:rPr>
              <a:t>Luca Baiotti</a:t>
            </a:r>
          </a:p>
          <a:p>
            <a:r>
              <a:rPr lang="fr-FR">
                <a:latin typeface="Cambria" panose="02040503050406030204" pitchFamily="18" charset="0"/>
              </a:rPr>
              <a:t>Stefan Hild</a:t>
            </a:r>
          </a:p>
          <a:p>
            <a:r>
              <a:rPr lang="fr-FR">
                <a:latin typeface="Cambria" panose="02040503050406030204" pitchFamily="18" charset="0"/>
              </a:rPr>
              <a:t>Irene Fiori</a:t>
            </a:r>
          </a:p>
          <a:p>
            <a:r>
              <a:rPr lang="fr-FR">
                <a:latin typeface="Cambria" panose="02040503050406030204" pitchFamily="18" charset="0"/>
              </a:rPr>
              <a:t>Quynh Lan Nguyen </a:t>
            </a:r>
          </a:p>
          <a:p>
            <a:r>
              <a:rPr lang="fr-FR">
                <a:latin typeface="Cambria" panose="02040503050406030204" pitchFamily="18" charset="0"/>
              </a:rPr>
              <a:t>Steven Penn</a:t>
            </a:r>
            <a:br>
              <a:rPr lang="fr-FR"/>
            </a:br>
            <a:endParaRPr lang="fr-FR"/>
          </a:p>
          <a:p>
            <a:endParaRPr lang="en-GB"/>
          </a:p>
        </p:txBody>
      </p:sp>
      <p:sp>
        <p:nvSpPr>
          <p:cNvPr id="4" name="ZoneTexte 3">
            <a:extLst>
              <a:ext uri="{FF2B5EF4-FFF2-40B4-BE49-F238E27FC236}">
                <a16:creationId xmlns:a16="http://schemas.microsoft.com/office/drawing/2014/main" id="{A461E15D-4D63-A842-88BB-C52C5C65AD7B}"/>
              </a:ext>
            </a:extLst>
          </p:cNvPr>
          <p:cNvSpPr txBox="1"/>
          <p:nvPr/>
        </p:nvSpPr>
        <p:spPr>
          <a:xfrm>
            <a:off x="4933741" y="2130251"/>
            <a:ext cx="6320413" cy="707886"/>
          </a:xfrm>
          <a:prstGeom prst="rect">
            <a:avLst/>
          </a:prstGeom>
          <a:noFill/>
        </p:spPr>
        <p:txBody>
          <a:bodyPr wrap="square" rtlCol="0">
            <a:spAutoFit/>
          </a:bodyPr>
          <a:lstStyle/>
          <a:p>
            <a:r>
              <a:rPr lang="en-GB" sz="2000">
                <a:latin typeface="Cambria" panose="02040503050406030204" pitchFamily="18" charset="0"/>
              </a:rPr>
              <a:t>Common LVK management agreement, intensify its work,  support of EGO initiatives</a:t>
            </a:r>
          </a:p>
        </p:txBody>
      </p:sp>
    </p:spTree>
    <p:extLst>
      <p:ext uri="{BB962C8B-B14F-4D97-AF65-F5344CB8AC3E}">
        <p14:creationId xmlns:p14="http://schemas.microsoft.com/office/powerpoint/2010/main" val="3682471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22036E-542F-9044-B565-28BEC733803D}"/>
              </a:ext>
            </a:extLst>
          </p:cNvPr>
          <p:cNvSpPr>
            <a:spLocks noGrp="1"/>
          </p:cNvSpPr>
          <p:nvPr>
            <p:ph type="title"/>
          </p:nvPr>
        </p:nvSpPr>
        <p:spPr>
          <a:xfrm>
            <a:off x="787959" y="847447"/>
            <a:ext cx="10515600" cy="922762"/>
          </a:xfrm>
        </p:spPr>
        <p:txBody>
          <a:bodyPr>
            <a:normAutofit/>
          </a:bodyPr>
          <a:lstStyle/>
          <a:p>
            <a:r>
              <a:rPr lang="en-US" sz="2400" b="1" dirty="0">
                <a:solidFill>
                  <a:srgbClr val="0070C0"/>
                </a:solidFill>
                <a:latin typeface="Cambria" panose="02040503050406030204" pitchFamily="18" charset="0"/>
              </a:rPr>
              <a:t>LVK Carbon footprint   I</a:t>
            </a:r>
            <a:endParaRPr lang="en-GB" sz="2400" dirty="0">
              <a:latin typeface="Cambria" panose="02040503050406030204" pitchFamily="18" charset="0"/>
            </a:endParaRPr>
          </a:p>
        </p:txBody>
      </p:sp>
      <p:sp>
        <p:nvSpPr>
          <p:cNvPr id="3" name="Espace réservé du contenu 2">
            <a:extLst>
              <a:ext uri="{FF2B5EF4-FFF2-40B4-BE49-F238E27FC236}">
                <a16:creationId xmlns:a16="http://schemas.microsoft.com/office/drawing/2014/main" id="{74EA121B-B232-6A40-8085-B6F625ABBB21}"/>
              </a:ext>
            </a:extLst>
          </p:cNvPr>
          <p:cNvSpPr>
            <a:spLocks noGrp="1"/>
          </p:cNvSpPr>
          <p:nvPr>
            <p:ph idx="1"/>
          </p:nvPr>
        </p:nvSpPr>
        <p:spPr>
          <a:xfrm>
            <a:off x="656823" y="1825625"/>
            <a:ext cx="10921284" cy="4351338"/>
          </a:xfrm>
        </p:spPr>
        <p:txBody>
          <a:bodyPr>
            <a:normAutofit fontScale="92500" lnSpcReduction="20000"/>
          </a:bodyPr>
          <a:lstStyle/>
          <a:p>
            <a:pPr lvl="0"/>
            <a:r>
              <a:rPr lang="en-US" b="1" dirty="0">
                <a:latin typeface="Cambria" panose="02040503050406030204" pitchFamily="18" charset="0"/>
              </a:rPr>
              <a:t>Power.</a:t>
            </a:r>
            <a:r>
              <a:rPr lang="en-US" dirty="0">
                <a:latin typeface="Cambria" panose="02040503050406030204" pitchFamily="18" charset="0"/>
              </a:rPr>
              <a:t> </a:t>
            </a:r>
          </a:p>
          <a:p>
            <a:pPr lvl="1"/>
            <a:r>
              <a:rPr lang="en-US" dirty="0">
                <a:latin typeface="Cambria" panose="02040503050406030204" pitchFamily="18" charset="0"/>
              </a:rPr>
              <a:t>Total power usage:  LLO reports that they use on average 800 kW. This leads to a rough yearly number of kWh of 800*24*365 of 5,088,000 kWh --</a:t>
            </a:r>
            <a:r>
              <a:rPr lang="en-US" dirty="0">
                <a:solidFill>
                  <a:srgbClr val="FF0000"/>
                </a:solidFill>
                <a:latin typeface="Cambria" panose="02040503050406030204" pitchFamily="18" charset="0"/>
              </a:rPr>
              <a:t> 5GWh</a:t>
            </a:r>
            <a:r>
              <a:rPr lang="en-US" dirty="0">
                <a:latin typeface="Cambria" panose="02040503050406030204" pitchFamily="18" charset="0"/>
              </a:rPr>
              <a:t>. </a:t>
            </a:r>
          </a:p>
          <a:p>
            <a:pPr lvl="1"/>
            <a:r>
              <a:rPr lang="en-US" dirty="0">
                <a:latin typeface="Cambria" panose="02040503050406030204" pitchFamily="18" charset="0"/>
              </a:rPr>
              <a:t>For LHO: we average 700,000kWh per month. A good estimate for the year is </a:t>
            </a:r>
            <a:r>
              <a:rPr lang="en-US" dirty="0">
                <a:solidFill>
                  <a:srgbClr val="FF0000"/>
                </a:solidFill>
                <a:latin typeface="Cambria" panose="02040503050406030204" pitchFamily="18" charset="0"/>
              </a:rPr>
              <a:t>8,4 GWh</a:t>
            </a:r>
            <a:r>
              <a:rPr lang="en-US" dirty="0">
                <a:latin typeface="Cambria" panose="02040503050406030204" pitchFamily="18" charset="0"/>
              </a:rPr>
              <a:t>. A very nice fact: the power for LHO is mostly renewables. </a:t>
            </a:r>
          </a:p>
          <a:p>
            <a:pPr lvl="1"/>
            <a:r>
              <a:rPr lang="en-US" dirty="0" err="1">
                <a:latin typeface="Cambria" panose="02040503050406030204" pitchFamily="18" charset="0"/>
              </a:rPr>
              <a:t>Virgo:average</a:t>
            </a:r>
            <a:r>
              <a:rPr lang="en-US" dirty="0">
                <a:latin typeface="Cambria" panose="02040503050406030204" pitchFamily="18" charset="0"/>
              </a:rPr>
              <a:t> power consumption of the EGO site is 320 kW annual energy consumption of the EGO site is between 2.4 to 3.2 GWh/year. In 2019 it has been </a:t>
            </a:r>
            <a:r>
              <a:rPr lang="en-US" dirty="0">
                <a:solidFill>
                  <a:srgbClr val="FF0000"/>
                </a:solidFill>
                <a:latin typeface="Cambria" panose="02040503050406030204" pitchFamily="18" charset="0"/>
              </a:rPr>
              <a:t>2.7 GWh. </a:t>
            </a:r>
          </a:p>
          <a:p>
            <a:pPr lvl="1"/>
            <a:r>
              <a:rPr lang="en-US" dirty="0">
                <a:latin typeface="Cambria" panose="02040503050406030204" pitchFamily="18" charset="0"/>
              </a:rPr>
              <a:t>KAGRA: Power (kWh) consumption at KAGRA site.</a:t>
            </a:r>
            <a:r>
              <a:rPr lang="en-US" dirty="0">
                <a:solidFill>
                  <a:srgbClr val="FF0000"/>
                </a:solidFill>
                <a:latin typeface="Cambria" panose="02040503050406030204" pitchFamily="18" charset="0"/>
              </a:rPr>
              <a:t>2,2 MWh. </a:t>
            </a:r>
          </a:p>
          <a:p>
            <a:pPr lvl="1"/>
            <a:r>
              <a:rPr lang="en-US" dirty="0">
                <a:latin typeface="Cambria" panose="02040503050406030204" pitchFamily="18" charset="0"/>
              </a:rPr>
              <a:t>LHO is &gt;50% higher power usage than LLO. Surprising? </a:t>
            </a:r>
            <a:r>
              <a:rPr lang="en-US" dirty="0">
                <a:latin typeface="Cambria" panose="02040503050406030204" pitchFamily="18" charset="0"/>
                <a:sym typeface="Wingdings" pitchFamily="2" charset="2"/>
              </a:rPr>
              <a:t> </a:t>
            </a:r>
            <a:r>
              <a:rPr lang="en-US" dirty="0">
                <a:latin typeface="Cambria" panose="02040503050406030204" pitchFamily="18" charset="0"/>
              </a:rPr>
              <a:t> Weather </a:t>
            </a:r>
          </a:p>
          <a:p>
            <a:pPr lvl="1"/>
            <a:r>
              <a:rPr lang="en-US" dirty="0">
                <a:latin typeface="Cambria" panose="02040503050406030204" pitchFamily="18" charset="0"/>
              </a:rPr>
              <a:t>Summary power usage: LHO: 8.4 GWh (100% renewables!), LLO: 5 GWh, Virgo: 2.7 GWh, KAGRA: 2.2 GWh Total is 18.3 GWh. subtracting LHO (green!), end up with 10 GWh.  </a:t>
            </a:r>
          </a:p>
          <a:p>
            <a:pPr lvl="1"/>
            <a:r>
              <a:rPr lang="en-US" dirty="0">
                <a:latin typeface="Cambria" panose="02040503050406030204" pitchFamily="18" charset="0"/>
              </a:rPr>
              <a:t>Using 1 kg CO2/</a:t>
            </a:r>
            <a:r>
              <a:rPr lang="en-US" dirty="0" err="1">
                <a:latin typeface="Cambria" panose="02040503050406030204" pitchFamily="18" charset="0"/>
              </a:rPr>
              <a:t>kWH</a:t>
            </a:r>
            <a:r>
              <a:rPr lang="en-US" dirty="0">
                <a:latin typeface="Cambria" panose="02040503050406030204" pitchFamily="18" charset="0"/>
              </a:rPr>
              <a:t>, get total power carbon footprint: 1e7 kg of CO2. ~</a:t>
            </a:r>
            <a:r>
              <a:rPr lang="en-US" dirty="0">
                <a:solidFill>
                  <a:srgbClr val="FF0000"/>
                </a:solidFill>
                <a:latin typeface="Cambria" panose="02040503050406030204" pitchFamily="18" charset="0"/>
              </a:rPr>
              <a:t>1000 tons of CO2</a:t>
            </a:r>
          </a:p>
          <a:p>
            <a:pPr lvl="1"/>
            <a:endParaRPr lang="fr-FR" dirty="0">
              <a:latin typeface="Cambria" panose="02040503050406030204" pitchFamily="18" charset="0"/>
            </a:endParaRPr>
          </a:p>
          <a:p>
            <a:endParaRPr lang="en-GB" dirty="0"/>
          </a:p>
        </p:txBody>
      </p:sp>
      <p:sp>
        <p:nvSpPr>
          <p:cNvPr id="4" name="ZoneTexte 3">
            <a:extLst>
              <a:ext uri="{FF2B5EF4-FFF2-40B4-BE49-F238E27FC236}">
                <a16:creationId xmlns:a16="http://schemas.microsoft.com/office/drawing/2014/main" id="{DFFAE0E7-5D57-8149-8D2F-F0E550976930}"/>
              </a:ext>
            </a:extLst>
          </p:cNvPr>
          <p:cNvSpPr txBox="1"/>
          <p:nvPr/>
        </p:nvSpPr>
        <p:spPr>
          <a:xfrm>
            <a:off x="2733150" y="381837"/>
            <a:ext cx="5908431" cy="461665"/>
          </a:xfrm>
          <a:prstGeom prst="rect">
            <a:avLst/>
          </a:prstGeom>
          <a:noFill/>
        </p:spPr>
        <p:txBody>
          <a:bodyPr wrap="square" rtlCol="0">
            <a:spAutoFit/>
          </a:bodyPr>
          <a:lstStyle/>
          <a:p>
            <a:r>
              <a:rPr lang="en-GB" sz="2400">
                <a:solidFill>
                  <a:srgbClr val="FF0000"/>
                </a:solidFill>
                <a:latin typeface="Cambria" panose="02040503050406030204" pitchFamily="18" charset="0"/>
              </a:rPr>
              <a:t>LVK existing document (3 years old)</a:t>
            </a:r>
          </a:p>
        </p:txBody>
      </p:sp>
    </p:spTree>
    <p:extLst>
      <p:ext uri="{BB962C8B-B14F-4D97-AF65-F5344CB8AC3E}">
        <p14:creationId xmlns:p14="http://schemas.microsoft.com/office/powerpoint/2010/main" val="2680650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22036E-542F-9044-B565-28BEC733803D}"/>
              </a:ext>
            </a:extLst>
          </p:cNvPr>
          <p:cNvSpPr>
            <a:spLocks noGrp="1"/>
          </p:cNvSpPr>
          <p:nvPr>
            <p:ph type="title"/>
          </p:nvPr>
        </p:nvSpPr>
        <p:spPr>
          <a:xfrm>
            <a:off x="747765" y="324933"/>
            <a:ext cx="10515600" cy="922762"/>
          </a:xfrm>
        </p:spPr>
        <p:txBody>
          <a:bodyPr>
            <a:normAutofit/>
          </a:bodyPr>
          <a:lstStyle/>
          <a:p>
            <a:r>
              <a:rPr lang="en-US" sz="2400" b="1" dirty="0">
                <a:solidFill>
                  <a:srgbClr val="0070C0"/>
                </a:solidFill>
                <a:latin typeface="Cambria" panose="02040503050406030204" pitchFamily="18" charset="0"/>
              </a:rPr>
              <a:t>LVK  Carbon footprint  II</a:t>
            </a:r>
            <a:endParaRPr lang="en-GB" sz="2400" dirty="0">
              <a:latin typeface="Cambria" panose="02040503050406030204" pitchFamily="18" charset="0"/>
            </a:endParaRPr>
          </a:p>
        </p:txBody>
      </p:sp>
      <p:sp>
        <p:nvSpPr>
          <p:cNvPr id="3" name="Espace réservé du contenu 2">
            <a:extLst>
              <a:ext uri="{FF2B5EF4-FFF2-40B4-BE49-F238E27FC236}">
                <a16:creationId xmlns:a16="http://schemas.microsoft.com/office/drawing/2014/main" id="{74EA121B-B232-6A40-8085-B6F625ABBB21}"/>
              </a:ext>
            </a:extLst>
          </p:cNvPr>
          <p:cNvSpPr>
            <a:spLocks noGrp="1"/>
          </p:cNvSpPr>
          <p:nvPr>
            <p:ph idx="1"/>
          </p:nvPr>
        </p:nvSpPr>
        <p:spPr>
          <a:xfrm>
            <a:off x="373487" y="1825625"/>
            <a:ext cx="11204620" cy="4351338"/>
          </a:xfrm>
        </p:spPr>
        <p:txBody>
          <a:bodyPr>
            <a:normAutofit/>
          </a:bodyPr>
          <a:lstStyle/>
          <a:p>
            <a:pPr lvl="1"/>
            <a:r>
              <a:rPr lang="en-US" b="1" dirty="0">
                <a:latin typeface="Cambria" panose="02040503050406030204" pitchFamily="18" charset="0"/>
              </a:rPr>
              <a:t>Computing.  LIGO</a:t>
            </a:r>
            <a:r>
              <a:rPr lang="en-US" dirty="0">
                <a:latin typeface="Cambria" panose="02040503050406030204" pitchFamily="18" charset="0"/>
              </a:rPr>
              <a:t>: O3 computing cycles, 500 million CPU core hours, over roughly 18–24 months Baseline computing estimate: 250 million CPU core hours per year. Power/computing comes from ~10 different sources. Caltech. Milwaukee. XSEDE. etc. Assume average carbon footprint for US power.</a:t>
            </a:r>
            <a:r>
              <a:rPr lang="en-US" b="1" dirty="0">
                <a:latin typeface="Cambria" panose="02040503050406030204" pitchFamily="18" charset="0"/>
              </a:rPr>
              <a:t> Virgo</a:t>
            </a:r>
            <a:r>
              <a:rPr lang="en-US" dirty="0">
                <a:latin typeface="Cambria" panose="02040503050406030204" pitchFamily="18" charset="0"/>
              </a:rPr>
              <a:t> (not known yet).  </a:t>
            </a:r>
            <a:r>
              <a:rPr lang="en-US" b="1" dirty="0" err="1">
                <a:latin typeface="Cambria" panose="02040503050406030204" pitchFamily="18" charset="0"/>
              </a:rPr>
              <a:t>Kagra</a:t>
            </a:r>
            <a:r>
              <a:rPr lang="en-US" dirty="0">
                <a:latin typeface="Cambria" panose="02040503050406030204" pitchFamily="18" charset="0"/>
              </a:rPr>
              <a:t>: The total computing cycles of KAGRA’s dedicated clusters, assuming a duty cycle of 80% for each system. The total number is approximately 550k computing cycles/day (≈ 16M computing cycles/month). Combined computing is ~700M CPU core hours per year  Supposing that 10 CPU core hours requires 0.52 kWh. So 700M CPU core hours requires 364 MWh each year.  </a:t>
            </a:r>
          </a:p>
          <a:p>
            <a:pPr lvl="1"/>
            <a:r>
              <a:rPr lang="en-US" dirty="0">
                <a:latin typeface="Cambria" panose="02040503050406030204" pitchFamily="18" charset="0"/>
              </a:rPr>
              <a:t>Using 1 kg CO2/</a:t>
            </a:r>
            <a:r>
              <a:rPr lang="en-US" dirty="0" err="1">
                <a:latin typeface="Cambria" panose="02040503050406030204" pitchFamily="18" charset="0"/>
              </a:rPr>
              <a:t>kWH</a:t>
            </a:r>
            <a:r>
              <a:rPr lang="en-US" dirty="0">
                <a:latin typeface="Cambria" panose="02040503050406030204" pitchFamily="18" charset="0"/>
              </a:rPr>
              <a:t>, get total power carbon footprint </a:t>
            </a:r>
            <a:r>
              <a:rPr lang="fr-FR" dirty="0">
                <a:solidFill>
                  <a:srgbClr val="FF0000"/>
                </a:solidFill>
                <a:latin typeface="Cambria" panose="02040503050406030204" pitchFamily="18" charset="0"/>
              </a:rPr>
              <a:t>~400 tons of CO2</a:t>
            </a:r>
          </a:p>
          <a:p>
            <a:pPr lvl="1"/>
            <a:endParaRPr lang="fr-FR" dirty="0">
              <a:latin typeface="Cambria" panose="02040503050406030204" pitchFamily="18" charset="0"/>
            </a:endParaRPr>
          </a:p>
          <a:p>
            <a:endParaRPr lang="en-GB" dirty="0"/>
          </a:p>
        </p:txBody>
      </p:sp>
    </p:spTree>
    <p:extLst>
      <p:ext uri="{BB962C8B-B14F-4D97-AF65-F5344CB8AC3E}">
        <p14:creationId xmlns:p14="http://schemas.microsoft.com/office/powerpoint/2010/main" val="3811103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22036E-542F-9044-B565-28BEC733803D}"/>
              </a:ext>
            </a:extLst>
          </p:cNvPr>
          <p:cNvSpPr>
            <a:spLocks noGrp="1"/>
          </p:cNvSpPr>
          <p:nvPr>
            <p:ph type="title"/>
          </p:nvPr>
        </p:nvSpPr>
        <p:spPr>
          <a:xfrm>
            <a:off x="717619" y="767061"/>
            <a:ext cx="10515600" cy="922762"/>
          </a:xfrm>
        </p:spPr>
        <p:txBody>
          <a:bodyPr>
            <a:normAutofit/>
          </a:bodyPr>
          <a:lstStyle/>
          <a:p>
            <a:r>
              <a:rPr lang="en-US" sz="2400" b="1" dirty="0">
                <a:solidFill>
                  <a:srgbClr val="0070C0"/>
                </a:solidFill>
                <a:latin typeface="Cambria" panose="02040503050406030204" pitchFamily="18" charset="0"/>
              </a:rPr>
              <a:t>LVK Carbon footprint III</a:t>
            </a:r>
            <a:endParaRPr lang="en-GB" sz="2400" dirty="0">
              <a:latin typeface="Cambria" panose="02040503050406030204" pitchFamily="18" charset="0"/>
            </a:endParaRPr>
          </a:p>
        </p:txBody>
      </p:sp>
      <p:sp>
        <p:nvSpPr>
          <p:cNvPr id="3" name="Espace réservé du contenu 2">
            <a:extLst>
              <a:ext uri="{FF2B5EF4-FFF2-40B4-BE49-F238E27FC236}">
                <a16:creationId xmlns:a16="http://schemas.microsoft.com/office/drawing/2014/main" id="{74EA121B-B232-6A40-8085-B6F625ABBB21}"/>
              </a:ext>
            </a:extLst>
          </p:cNvPr>
          <p:cNvSpPr>
            <a:spLocks noGrp="1"/>
          </p:cNvSpPr>
          <p:nvPr>
            <p:ph idx="1"/>
          </p:nvPr>
        </p:nvSpPr>
        <p:spPr>
          <a:xfrm>
            <a:off x="353391" y="1995390"/>
            <a:ext cx="11204620" cy="4631498"/>
          </a:xfrm>
        </p:spPr>
        <p:txBody>
          <a:bodyPr>
            <a:normAutofit fontScale="77500" lnSpcReduction="20000"/>
          </a:bodyPr>
          <a:lstStyle/>
          <a:p>
            <a:pPr lvl="0"/>
            <a:r>
              <a:rPr lang="en-GB" b="1" dirty="0">
                <a:latin typeface="Cambria" panose="02040503050406030204" pitchFamily="18" charset="0"/>
              </a:rPr>
              <a:t>Travel: </a:t>
            </a:r>
            <a:r>
              <a:rPr lang="en-GB" dirty="0">
                <a:latin typeface="Cambria" panose="02040503050406030204" pitchFamily="18" charset="0"/>
              </a:rPr>
              <a:t>Start with 2 main meetings? Start with LVK specific ones. ask LVK  labs business office to give data on trips. At some point need to do poll. Also contact previous two LVK meetings. 3 Virgo weeks per year. Start google doc/sheet to collect information. Some scientific meetings are almost completely “our” community. Start with actual LVK collaboration activities (because we can influence). </a:t>
            </a:r>
            <a:r>
              <a:rPr lang="en-GB" dirty="0" err="1">
                <a:latin typeface="Cambria" panose="02040503050406030204" pitchFamily="18" charset="0"/>
              </a:rPr>
              <a:t>Exemples</a:t>
            </a:r>
            <a:r>
              <a:rPr lang="en-GB" dirty="0">
                <a:latin typeface="Cambria" panose="02040503050406030204" pitchFamily="18" charset="0"/>
              </a:rPr>
              <a:t>: </a:t>
            </a:r>
            <a:r>
              <a:rPr lang="en-US" dirty="0">
                <a:latin typeface="Cambria" panose="02040503050406030204" pitchFamily="18" charset="0"/>
              </a:rPr>
              <a:t>Sonoma meeting: Asia (Japan, </a:t>
            </a:r>
            <a:r>
              <a:rPr lang="en-US" dirty="0" err="1">
                <a:latin typeface="Cambria" panose="02040503050406030204" pitchFamily="18" charset="0"/>
              </a:rPr>
              <a:t>australia</a:t>
            </a:r>
            <a:r>
              <a:rPr lang="en-US" dirty="0">
                <a:latin typeface="Cambria" panose="02040503050406030204" pitchFamily="18" charset="0"/>
              </a:rPr>
              <a:t>): 300, US: 200 </a:t>
            </a:r>
            <a:r>
              <a:rPr lang="en-GB" dirty="0">
                <a:latin typeface="Cambria" panose="02040503050406030204" pitchFamily="18" charset="0"/>
              </a:rPr>
              <a:t>Europe: 112, S. America (mostly Brazil): 12. .Using </a:t>
            </a:r>
            <a:r>
              <a:rPr lang="en-GB" u="heavy" dirty="0">
                <a:latin typeface="Cambria" panose="02040503050406030204" pitchFamily="18" charset="0"/>
                <a:hlinkClick r:id="rId2"/>
              </a:rPr>
              <a:t>this calculator</a:t>
            </a:r>
            <a:r>
              <a:rPr lang="en-GB" dirty="0">
                <a:latin typeface="Cambria" panose="02040503050406030204" pitchFamily="18" charset="0"/>
              </a:rPr>
              <a:t>, it’s 1.3 tons of CO2 from CDG to SFO. Sonoma meeting generated roughly: 200 tons of CO2. </a:t>
            </a:r>
            <a:r>
              <a:rPr lang="en-US" dirty="0">
                <a:latin typeface="Cambria" panose="02040503050406030204" pitchFamily="18" charset="0"/>
              </a:rPr>
              <a:t>Glasgow meeting:  Using the participant country breakdown for the Glasgow LVC meeting in 2016: one calculates ~120 tons CO2</a:t>
            </a:r>
            <a:endParaRPr lang="fr-FR" dirty="0">
              <a:latin typeface="Cambria" panose="02040503050406030204" pitchFamily="18" charset="0"/>
            </a:endParaRPr>
          </a:p>
          <a:p>
            <a:r>
              <a:rPr lang="en-US" dirty="0">
                <a:latin typeface="Cambria" panose="02040503050406030204" pitchFamily="18" charset="0"/>
              </a:rPr>
              <a:t> </a:t>
            </a:r>
            <a:r>
              <a:rPr lang="en-US" dirty="0" err="1">
                <a:latin typeface="Cambria" panose="02040503050406030204" pitchFamily="18" charset="0"/>
              </a:rPr>
              <a:t>Kagra:They</a:t>
            </a:r>
            <a:r>
              <a:rPr lang="en-US" dirty="0">
                <a:latin typeface="Cambria" panose="02040503050406030204" pitchFamily="18" charset="0"/>
              </a:rPr>
              <a:t>  have lists of participants of KAGRA members to LVK related conferences and in principle could estimate the total number of km traveled, maybe separating planes and other means of transport. </a:t>
            </a:r>
            <a:r>
              <a:rPr lang="fr-FR" dirty="0">
                <a:latin typeface="Cambria" panose="02040503050406030204" pitchFamily="18" charset="0"/>
              </a:rPr>
              <a:t>But </a:t>
            </a:r>
            <a:r>
              <a:rPr lang="fr-FR" dirty="0" err="1">
                <a:latin typeface="Cambria" panose="02040503050406030204" pitchFamily="18" charset="0"/>
              </a:rPr>
              <a:t>we</a:t>
            </a:r>
            <a:r>
              <a:rPr lang="fr-FR" dirty="0">
                <a:latin typeface="Cambria" panose="02040503050406030204" pitchFamily="18" charset="0"/>
              </a:rPr>
              <a:t> </a:t>
            </a:r>
            <a:r>
              <a:rPr lang="fr-FR" dirty="0" err="1">
                <a:latin typeface="Cambria" panose="02040503050406030204" pitchFamily="18" charset="0"/>
              </a:rPr>
              <a:t>better</a:t>
            </a:r>
            <a:r>
              <a:rPr lang="fr-FR" dirty="0">
                <a:latin typeface="Cambria" panose="02040503050406030204" pitchFamily="18" charset="0"/>
              </a:rPr>
              <a:t> have a </a:t>
            </a:r>
            <a:r>
              <a:rPr lang="fr-FR" dirty="0" err="1">
                <a:latin typeface="Cambria" panose="02040503050406030204" pitchFamily="18" charset="0"/>
              </a:rPr>
              <a:t>common</a:t>
            </a:r>
            <a:r>
              <a:rPr lang="fr-FR" dirty="0">
                <a:latin typeface="Cambria" panose="02040503050406030204" pitchFamily="18" charset="0"/>
              </a:rPr>
              <a:t> </a:t>
            </a:r>
            <a:r>
              <a:rPr lang="fr-FR" dirty="0" err="1">
                <a:latin typeface="Cambria" panose="02040503050406030204" pitchFamily="18" charset="0"/>
              </a:rPr>
              <a:t>way</a:t>
            </a:r>
            <a:r>
              <a:rPr lang="fr-FR" dirty="0">
                <a:latin typeface="Cambria" panose="02040503050406030204" pitchFamily="18" charset="0"/>
              </a:rPr>
              <a:t> of </a:t>
            </a:r>
            <a:r>
              <a:rPr lang="fr-FR" dirty="0" err="1">
                <a:latin typeface="Cambria" panose="02040503050406030204" pitchFamily="18" charset="0"/>
              </a:rPr>
              <a:t>doing</a:t>
            </a:r>
            <a:r>
              <a:rPr lang="fr-FR" dirty="0">
                <a:latin typeface="Cambria" panose="02040503050406030204" pitchFamily="18" charset="0"/>
              </a:rPr>
              <a:t> </a:t>
            </a:r>
            <a:r>
              <a:rPr lang="fr-FR" dirty="0" err="1">
                <a:latin typeface="Cambria" panose="02040503050406030204" pitchFamily="18" charset="0"/>
              </a:rPr>
              <a:t>this</a:t>
            </a:r>
            <a:r>
              <a:rPr lang="fr-FR" dirty="0">
                <a:latin typeface="Cambria" panose="02040503050406030204" pitchFamily="18" charset="0"/>
              </a:rPr>
              <a:t>. </a:t>
            </a:r>
            <a:r>
              <a:rPr lang="en-US" dirty="0">
                <a:latin typeface="Cambria" panose="02040503050406030204" pitchFamily="18" charset="0"/>
              </a:rPr>
              <a:t>How do we want to estimate the impact of travel? 24th KAGRA face-to-face meeting (University of Tokyo., December 2019) Participants: 110 ~ 54 tons CO2, 5th The KAGRA International Workshop (KIW), Perugia - Italy, 2019  ~123 tons CO2; </a:t>
            </a:r>
            <a:r>
              <a:rPr lang="en-US" dirty="0" err="1">
                <a:latin typeface="Cambria" panose="02040503050406030204" pitchFamily="18" charset="0"/>
              </a:rPr>
              <a:t>ù</a:t>
            </a:r>
            <a:endParaRPr lang="en-US" dirty="0">
              <a:latin typeface="Cambria" panose="02040503050406030204" pitchFamily="18" charset="0"/>
            </a:endParaRPr>
          </a:p>
          <a:p>
            <a:r>
              <a:rPr lang="en-US" dirty="0"/>
              <a:t>T</a:t>
            </a:r>
            <a:r>
              <a:rPr lang="en-US" dirty="0">
                <a:latin typeface="Cambria" panose="02040503050406030204" pitchFamily="18" charset="0"/>
              </a:rPr>
              <a:t>wo annual international LVK conferences, plus assorted workshops: </a:t>
            </a:r>
            <a:r>
              <a:rPr lang="en-US" dirty="0">
                <a:solidFill>
                  <a:srgbClr val="FF0000"/>
                </a:solidFill>
                <a:latin typeface="Cambria" panose="02040503050406030204" pitchFamily="18" charset="0"/>
              </a:rPr>
              <a:t>~400 tons CO2</a:t>
            </a:r>
            <a:r>
              <a:rPr lang="fr-FR" dirty="0">
                <a:latin typeface="Cambria" panose="02040503050406030204" pitchFamily="18" charset="0"/>
              </a:rPr>
              <a:t> </a:t>
            </a:r>
          </a:p>
          <a:p>
            <a:endParaRPr lang="en-GB" dirty="0"/>
          </a:p>
        </p:txBody>
      </p:sp>
    </p:spTree>
    <p:extLst>
      <p:ext uri="{BB962C8B-B14F-4D97-AF65-F5344CB8AC3E}">
        <p14:creationId xmlns:p14="http://schemas.microsoft.com/office/powerpoint/2010/main" val="643345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22036E-542F-9044-B565-28BEC733803D}"/>
              </a:ext>
            </a:extLst>
          </p:cNvPr>
          <p:cNvSpPr>
            <a:spLocks noGrp="1"/>
          </p:cNvSpPr>
          <p:nvPr>
            <p:ph type="title"/>
          </p:nvPr>
        </p:nvSpPr>
        <p:spPr>
          <a:xfrm>
            <a:off x="637233" y="556044"/>
            <a:ext cx="10515600" cy="922762"/>
          </a:xfrm>
        </p:spPr>
        <p:txBody>
          <a:bodyPr>
            <a:normAutofit/>
          </a:bodyPr>
          <a:lstStyle/>
          <a:p>
            <a:r>
              <a:rPr lang="en-US" sz="2400" b="1" dirty="0">
                <a:solidFill>
                  <a:srgbClr val="0070C0"/>
                </a:solidFill>
                <a:latin typeface="Cambria" panose="02040503050406030204" pitchFamily="18" charset="0"/>
              </a:rPr>
              <a:t>LVK  Carbon footprint</a:t>
            </a:r>
            <a:endParaRPr lang="en-GB" sz="2400" dirty="0">
              <a:latin typeface="Cambria" panose="02040503050406030204" pitchFamily="18" charset="0"/>
            </a:endParaRPr>
          </a:p>
        </p:txBody>
      </p:sp>
      <p:sp>
        <p:nvSpPr>
          <p:cNvPr id="3" name="Espace réservé du contenu 2">
            <a:extLst>
              <a:ext uri="{FF2B5EF4-FFF2-40B4-BE49-F238E27FC236}">
                <a16:creationId xmlns:a16="http://schemas.microsoft.com/office/drawing/2014/main" id="{74EA121B-B232-6A40-8085-B6F625ABBB21}"/>
              </a:ext>
            </a:extLst>
          </p:cNvPr>
          <p:cNvSpPr>
            <a:spLocks noGrp="1"/>
          </p:cNvSpPr>
          <p:nvPr>
            <p:ph idx="1"/>
          </p:nvPr>
        </p:nvSpPr>
        <p:spPr>
          <a:xfrm>
            <a:off x="351692" y="1617219"/>
            <a:ext cx="11587023" cy="5415566"/>
          </a:xfrm>
        </p:spPr>
        <p:txBody>
          <a:bodyPr>
            <a:normAutofit fontScale="70000" lnSpcReduction="20000"/>
          </a:bodyPr>
          <a:lstStyle/>
          <a:p>
            <a:pPr lvl="0"/>
            <a:endParaRPr lang="fr-FR" b="1" dirty="0">
              <a:latin typeface="Cambria" panose="02040503050406030204" pitchFamily="18" charset="0"/>
            </a:endParaRPr>
          </a:p>
          <a:p>
            <a:pPr indent="0">
              <a:spcBef>
                <a:spcPts val="0"/>
              </a:spcBef>
              <a:buNone/>
            </a:pPr>
            <a:r>
              <a:rPr lang="en-US" sz="4000" b="1" dirty="0">
                <a:solidFill>
                  <a:srgbClr val="0070C0"/>
                </a:solidFill>
                <a:latin typeface="Cambria" panose="02040503050406030204" pitchFamily="18" charset="0"/>
              </a:rPr>
              <a:t>Bottom Line   </a:t>
            </a:r>
          </a:p>
          <a:p>
            <a:pPr indent="0">
              <a:spcBef>
                <a:spcPts val="0"/>
              </a:spcBef>
            </a:pPr>
            <a:r>
              <a:rPr lang="en-US" sz="4000" b="1" dirty="0">
                <a:solidFill>
                  <a:srgbClr val="0070C0"/>
                </a:solidFill>
                <a:latin typeface="Cambria" panose="02040503050406030204" pitchFamily="18" charset="0"/>
              </a:rPr>
              <a:t> Power at sites: 		1000 tons CO2 per year, </a:t>
            </a:r>
            <a:endParaRPr lang="fr-FR" sz="4000" b="1" dirty="0">
              <a:solidFill>
                <a:srgbClr val="0070C0"/>
              </a:solidFill>
              <a:latin typeface="Cambria" panose="02040503050406030204" pitchFamily="18" charset="0"/>
            </a:endParaRPr>
          </a:p>
          <a:p>
            <a:pPr lvl="0" indent="0">
              <a:spcBef>
                <a:spcPts val="0"/>
              </a:spcBef>
            </a:pPr>
            <a:r>
              <a:rPr lang="en-US" sz="4000" b="1" dirty="0">
                <a:solidFill>
                  <a:srgbClr val="0070C0"/>
                </a:solidFill>
                <a:latin typeface="Cambria" panose="02040503050406030204" pitchFamily="18" charset="0"/>
              </a:rPr>
              <a:t> Travel: 			              400 tons CO2 per year </a:t>
            </a:r>
            <a:endParaRPr lang="fr-FR" sz="4000" b="1" dirty="0">
              <a:solidFill>
                <a:srgbClr val="0070C0"/>
              </a:solidFill>
              <a:latin typeface="Cambria" panose="02040503050406030204" pitchFamily="18" charset="0"/>
            </a:endParaRPr>
          </a:p>
          <a:p>
            <a:pPr lvl="0" indent="0">
              <a:spcBef>
                <a:spcPts val="0"/>
              </a:spcBef>
            </a:pPr>
            <a:r>
              <a:rPr lang="en-US" sz="4000" b="1" dirty="0">
                <a:solidFill>
                  <a:srgbClr val="0070C0"/>
                </a:solidFill>
                <a:latin typeface="Cambria" panose="02040503050406030204" pitchFamily="18" charset="0"/>
              </a:rPr>
              <a:t> Computing: 		             400  tons CO2 per year</a:t>
            </a:r>
          </a:p>
          <a:p>
            <a:pPr lvl="0" indent="0">
              <a:spcBef>
                <a:spcPts val="0"/>
              </a:spcBef>
            </a:pPr>
            <a:r>
              <a:rPr lang="en-US" sz="4000" b="1" dirty="0">
                <a:solidFill>
                  <a:srgbClr val="0070C0"/>
                </a:solidFill>
                <a:latin typeface="Cambria" panose="02040503050406030204" pitchFamily="18" charset="0"/>
              </a:rPr>
              <a:t> Total 				1800 tons CO2 per year (TBC)</a:t>
            </a:r>
            <a:endParaRPr lang="fr-FR" sz="4000" b="1" dirty="0">
              <a:solidFill>
                <a:srgbClr val="0070C0"/>
              </a:solidFill>
              <a:latin typeface="Cambria" panose="02040503050406030204" pitchFamily="18" charset="0"/>
            </a:endParaRPr>
          </a:p>
          <a:p>
            <a:pPr indent="0">
              <a:spcBef>
                <a:spcPts val="0"/>
              </a:spcBef>
            </a:pPr>
            <a:endParaRPr lang="fr-FR" sz="4300" dirty="0">
              <a:latin typeface="Cambria" panose="02040503050406030204" pitchFamily="18" charset="0"/>
            </a:endParaRPr>
          </a:p>
          <a:p>
            <a:pPr lvl="0" indent="0">
              <a:spcBef>
                <a:spcPts val="0"/>
              </a:spcBef>
            </a:pPr>
            <a:r>
              <a:rPr lang="en-US" sz="4300" dirty="0">
                <a:latin typeface="Cambria" panose="02040503050406030204" pitchFamily="18" charset="0"/>
              </a:rPr>
              <a:t>The group will study the use of photovoltaic and geothermal energy.  </a:t>
            </a:r>
            <a:endParaRPr lang="fr-FR" sz="4300" dirty="0">
              <a:latin typeface="Cambria" panose="02040503050406030204" pitchFamily="18" charset="0"/>
            </a:endParaRPr>
          </a:p>
          <a:p>
            <a:pPr lvl="1" indent="0">
              <a:spcBef>
                <a:spcPts val="0"/>
              </a:spcBef>
            </a:pPr>
            <a:r>
              <a:rPr lang="en-US" sz="3900" dirty="0">
                <a:latin typeface="Cambria" panose="02040503050406030204" pitchFamily="18" charset="0"/>
              </a:rPr>
              <a:t>Photovoltaic,  sea deployments</a:t>
            </a:r>
          </a:p>
          <a:p>
            <a:pPr lvl="1" indent="0">
              <a:spcBef>
                <a:spcPts val="0"/>
              </a:spcBef>
            </a:pPr>
            <a:r>
              <a:rPr lang="en-US" sz="3900" dirty="0">
                <a:latin typeface="Cambria" panose="02040503050406030204" pitchFamily="18" charset="0"/>
              </a:rPr>
              <a:t>Reuse dissipated energy from computing center</a:t>
            </a:r>
            <a:endParaRPr lang="fr-FR" sz="3900" dirty="0">
              <a:latin typeface="Cambria" panose="02040503050406030204" pitchFamily="18" charset="0"/>
            </a:endParaRPr>
          </a:p>
          <a:p>
            <a:pPr lvl="1" indent="0">
              <a:spcBef>
                <a:spcPts val="0"/>
              </a:spcBef>
            </a:pPr>
            <a:r>
              <a:rPr lang="en-US" sz="3900" dirty="0">
                <a:latin typeface="Cambria" panose="02040503050406030204" pitchFamily="18" charset="0"/>
              </a:rPr>
              <a:t>Reuse dissipated energy from vacuum and cryogenic installations ?</a:t>
            </a:r>
            <a:endParaRPr lang="fr-FR" sz="3900" dirty="0">
              <a:latin typeface="Cambria" panose="02040503050406030204" pitchFamily="18" charset="0"/>
            </a:endParaRPr>
          </a:p>
          <a:p>
            <a:pPr lvl="1" indent="0">
              <a:spcBef>
                <a:spcPts val="0"/>
              </a:spcBef>
            </a:pPr>
            <a:r>
              <a:rPr lang="fr-FR" sz="3900" dirty="0">
                <a:latin typeface="Cambria" panose="02040503050406030204" pitchFamily="18" charset="0"/>
              </a:rPr>
              <a:t>Efficient internet / wifi distribution? </a:t>
            </a:r>
          </a:p>
          <a:p>
            <a:pPr lvl="1" indent="0">
              <a:spcBef>
                <a:spcPts val="0"/>
              </a:spcBef>
            </a:pPr>
            <a:r>
              <a:rPr lang="en-US" sz="3900" dirty="0">
                <a:latin typeface="Cambria" panose="02040503050406030204" pitchFamily="18" charset="0"/>
              </a:rPr>
              <a:t>Organize passive house buildings, green car shuttle, </a:t>
            </a:r>
            <a:endParaRPr lang="fr-FR" sz="3900" dirty="0">
              <a:latin typeface="Cambria" panose="02040503050406030204" pitchFamily="18" charset="0"/>
            </a:endParaRPr>
          </a:p>
          <a:p>
            <a:pPr lvl="1" indent="0">
              <a:spcBef>
                <a:spcPts val="0"/>
              </a:spcBef>
            </a:pPr>
            <a:r>
              <a:rPr lang="en-US" sz="3900" dirty="0">
                <a:latin typeface="Cambria" panose="02040503050406030204" pitchFamily="18" charset="0"/>
              </a:rPr>
              <a:t>Videoconferences instead of travels? how much we gain , find the numbers</a:t>
            </a:r>
            <a:r>
              <a:rPr lang="fr-FR" sz="3900" dirty="0">
                <a:latin typeface="Cambria" panose="02040503050406030204" pitchFamily="18" charset="0"/>
              </a:rPr>
              <a:t>. </a:t>
            </a:r>
            <a:r>
              <a:rPr lang="fr-FR" sz="3900" dirty="0" err="1">
                <a:latin typeface="Cambria" panose="02040503050406030204" pitchFamily="18" charset="0"/>
              </a:rPr>
              <a:t>Reduce</a:t>
            </a:r>
            <a:r>
              <a:rPr lang="fr-FR" sz="3900" dirty="0">
                <a:latin typeface="Cambria" panose="02040503050406030204" pitchFamily="18" charset="0"/>
              </a:rPr>
              <a:t> </a:t>
            </a:r>
            <a:r>
              <a:rPr lang="fr-FR" sz="3900" dirty="0" err="1">
                <a:latin typeface="Cambria" panose="02040503050406030204" pitchFamily="18" charset="0"/>
              </a:rPr>
              <a:t>travels, taking into account needs of new scientists.</a:t>
            </a:r>
            <a:endParaRPr lang="fr-FR" sz="3900" dirty="0">
              <a:latin typeface="Cambria" panose="02040503050406030204" pitchFamily="18" charset="0"/>
            </a:endParaRPr>
          </a:p>
          <a:p>
            <a:endParaRPr lang="en-GB" dirty="0"/>
          </a:p>
        </p:txBody>
      </p:sp>
    </p:spTree>
    <p:extLst>
      <p:ext uri="{BB962C8B-B14F-4D97-AF65-F5344CB8AC3E}">
        <p14:creationId xmlns:p14="http://schemas.microsoft.com/office/powerpoint/2010/main" val="2143941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D3FDCC-274B-EC44-89A0-14067ACBDB91}"/>
              </a:ext>
            </a:extLst>
          </p:cNvPr>
          <p:cNvSpPr>
            <a:spLocks noGrp="1"/>
          </p:cNvSpPr>
          <p:nvPr>
            <p:ph type="ctrTitle"/>
          </p:nvPr>
        </p:nvSpPr>
        <p:spPr>
          <a:xfrm>
            <a:off x="331596" y="452175"/>
            <a:ext cx="8460711" cy="1075174"/>
          </a:xfrm>
        </p:spPr>
        <p:txBody>
          <a:bodyPr>
            <a:noAutofit/>
          </a:bodyPr>
          <a:lstStyle/>
          <a:p>
            <a:r>
              <a:rPr lang="en-GB" sz="2400">
                <a:latin typeface="Cambria" panose="02040503050406030204" pitchFamily="18" charset="0"/>
              </a:rPr>
              <a:t>LVK  task: Organize 3 workshops  internal to the community and the last evening open to the public in the context of the UN International Year of Basic Sciences for Sustainable Development 2022</a:t>
            </a:r>
          </a:p>
        </p:txBody>
      </p:sp>
      <p:sp>
        <p:nvSpPr>
          <p:cNvPr id="4" name="ZoneTexte 3">
            <a:extLst>
              <a:ext uri="{FF2B5EF4-FFF2-40B4-BE49-F238E27FC236}">
                <a16:creationId xmlns:a16="http://schemas.microsoft.com/office/drawing/2014/main" id="{ED8171E4-03AC-1249-9B89-2DDE07A9EDC8}"/>
              </a:ext>
            </a:extLst>
          </p:cNvPr>
          <p:cNvSpPr txBox="1"/>
          <p:nvPr/>
        </p:nvSpPr>
        <p:spPr>
          <a:xfrm>
            <a:off x="120579" y="1686124"/>
            <a:ext cx="10880202" cy="1015663"/>
          </a:xfrm>
          <a:prstGeom prst="rect">
            <a:avLst/>
          </a:prstGeom>
          <a:noFill/>
        </p:spPr>
        <p:txBody>
          <a:bodyPr wrap="square" rtlCol="0">
            <a:spAutoFit/>
          </a:bodyPr>
          <a:lstStyle/>
          <a:p>
            <a:pPr marL="742950" lvl="1" indent="-285750">
              <a:buFont typeface="Arial" panose="020B0604020202020204" pitchFamily="34" charset="0"/>
              <a:buChar char="•"/>
            </a:pPr>
            <a:r>
              <a:rPr lang="en-GB" sz="2000">
                <a:latin typeface="Cambria" panose="02040503050406030204" pitchFamily="18" charset="0"/>
              </a:rPr>
              <a:t>LVK I    Europe , November ?  EGO or Paris (UN headquarters)</a:t>
            </a:r>
          </a:p>
          <a:p>
            <a:pPr marL="742950" lvl="1" indent="-285750">
              <a:buFont typeface="Arial" panose="020B0604020202020204" pitchFamily="34" charset="0"/>
              <a:buChar char="•"/>
            </a:pPr>
            <a:r>
              <a:rPr lang="en-GB" sz="2000">
                <a:latin typeface="Cambria" panose="02040503050406030204" pitchFamily="18" charset="0"/>
              </a:rPr>
              <a:t>LVK II , US (March 2023 , Northwestern)  </a:t>
            </a:r>
          </a:p>
          <a:p>
            <a:pPr marL="742950" lvl="1" indent="-285750">
              <a:buFont typeface="Arial" panose="020B0604020202020204" pitchFamily="34" charset="0"/>
              <a:buChar char="•"/>
            </a:pPr>
            <a:r>
              <a:rPr lang="en-GB" sz="2000">
                <a:latin typeface="Cambria" panose="02040503050406030204" pitchFamily="18" charset="0"/>
              </a:rPr>
              <a:t>LVK III  Asia, (September 2023, Toyama)</a:t>
            </a:r>
          </a:p>
        </p:txBody>
      </p:sp>
      <p:sp>
        <p:nvSpPr>
          <p:cNvPr id="5" name="ZoneTexte 4">
            <a:extLst>
              <a:ext uri="{FF2B5EF4-FFF2-40B4-BE49-F238E27FC236}">
                <a16:creationId xmlns:a16="http://schemas.microsoft.com/office/drawing/2014/main" id="{814EFAEE-32F3-244A-B029-3BE54C76152A}"/>
              </a:ext>
            </a:extLst>
          </p:cNvPr>
          <p:cNvSpPr txBox="1"/>
          <p:nvPr/>
        </p:nvSpPr>
        <p:spPr>
          <a:xfrm>
            <a:off x="271305" y="2793442"/>
            <a:ext cx="11354637" cy="3939540"/>
          </a:xfrm>
          <a:prstGeom prst="rect">
            <a:avLst/>
          </a:prstGeom>
          <a:noFill/>
        </p:spPr>
        <p:txBody>
          <a:bodyPr wrap="square" rtlCol="0">
            <a:spAutoFit/>
          </a:bodyPr>
          <a:lstStyle/>
          <a:p>
            <a:r>
              <a:rPr lang="en-GB" sz="2000">
                <a:latin typeface="Cambria" panose="02040503050406030204" pitchFamily="18" charset="0"/>
              </a:rPr>
              <a:t>Tentative Agenda</a:t>
            </a:r>
          </a:p>
          <a:p>
            <a:pPr marL="342900" indent="-342900">
              <a:buFont typeface="Arial" panose="020B0604020202020204" pitchFamily="34" charset="0"/>
              <a:buChar char="•"/>
            </a:pPr>
            <a:r>
              <a:rPr lang="en-GB" sz="2000">
                <a:latin typeface="Cambria" panose="02040503050406030204" pitchFamily="18" charset="0"/>
              </a:rPr>
              <a:t>Estimate Carbon footprint of </a:t>
            </a:r>
          </a:p>
          <a:p>
            <a:pPr marL="742950" lvl="1" indent="-285750">
              <a:buFont typeface="Arial" panose="020B0604020202020204" pitchFamily="34" charset="0"/>
              <a:buChar char="•"/>
            </a:pPr>
            <a:r>
              <a:rPr lang="en-GB" sz="1600">
                <a:latin typeface="Cambria" panose="02040503050406030204" pitchFamily="18" charset="0"/>
              </a:rPr>
              <a:t>LIGO, Virgo, KAGRA, Projections of ET, Projections of CE</a:t>
            </a:r>
          </a:p>
          <a:p>
            <a:pPr marL="742950" lvl="1" indent="-285750">
              <a:buFont typeface="Arial" panose="020B0604020202020204" pitchFamily="34" charset="0"/>
              <a:buChar char="•"/>
            </a:pPr>
            <a:r>
              <a:rPr lang="en-GB" sz="1600">
                <a:latin typeface="Cambria" panose="02040503050406030204" pitchFamily="18" charset="0"/>
              </a:rPr>
              <a:t>Reports, discussions with </a:t>
            </a:r>
          </a:p>
          <a:p>
            <a:pPr marL="1200150" lvl="2" indent="-285750">
              <a:buFont typeface="Arial" panose="020B0604020202020204" pitchFamily="34" charset="0"/>
              <a:buChar char="•"/>
            </a:pPr>
            <a:r>
              <a:rPr lang="en-GB" sz="1600">
                <a:latin typeface="Cambria" panose="02040503050406030204" pitchFamily="18" charset="0"/>
              </a:rPr>
              <a:t>Astronomical Research infrastructures J. Knodleseder et al. (Arxiv 2201.06748), </a:t>
            </a:r>
          </a:p>
          <a:p>
            <a:pPr marL="1200150" lvl="2" indent="-285750">
              <a:buFont typeface="Arial" panose="020B0604020202020204" pitchFamily="34" charset="0"/>
              <a:buChar char="•"/>
            </a:pPr>
            <a:r>
              <a:rPr lang="en-GB" sz="1600">
                <a:latin typeface="Cambria" panose="02040503050406030204" pitchFamily="18" charset="0"/>
              </a:rPr>
              <a:t>Particle Physics Community</a:t>
            </a:r>
          </a:p>
          <a:p>
            <a:pPr marL="742950" lvl="1" indent="-285750">
              <a:buFont typeface="Arial" panose="020B0604020202020204" pitchFamily="34" charset="0"/>
              <a:buChar char="•"/>
            </a:pPr>
            <a:r>
              <a:rPr lang="en-GB" sz="1600">
                <a:latin typeface="Cambria" panose="02040503050406030204" pitchFamily="18" charset="0"/>
              </a:rPr>
              <a:t>Expand: energy for operation, communication and travelling needs, computing </a:t>
            </a:r>
          </a:p>
          <a:p>
            <a:pPr marL="342900" indent="-342900">
              <a:buFont typeface="Arial" panose="020B0604020202020204" pitchFamily="34" charset="0"/>
              <a:buChar char="•"/>
            </a:pPr>
            <a:r>
              <a:rPr lang="en-GB" sz="2000">
                <a:latin typeface="Cambria" panose="02040503050406030204" pitchFamily="18" charset="0"/>
              </a:rPr>
              <a:t>Keynote speakers on green technologies  for energy production and climate monitoring, Part I</a:t>
            </a:r>
          </a:p>
          <a:p>
            <a:pPr marL="342900" indent="-342900">
              <a:buFont typeface="Arial" panose="020B0604020202020204" pitchFamily="34" charset="0"/>
              <a:buChar char="•"/>
            </a:pPr>
            <a:r>
              <a:rPr lang="en-GB" sz="2000">
                <a:latin typeface="Cambria" panose="02040503050406030204" pitchFamily="18" charset="0"/>
              </a:rPr>
              <a:t>GW low frequency sensor networks as monitors of the environment and natural catastrophes</a:t>
            </a:r>
          </a:p>
          <a:p>
            <a:pPr marL="742950" lvl="1" indent="-285750">
              <a:buFont typeface="Arial" panose="020B0604020202020204" pitchFamily="34" charset="0"/>
              <a:buChar char="•"/>
            </a:pPr>
            <a:r>
              <a:rPr lang="en-GB" sz="1600">
                <a:latin typeface="Cambria" panose="02040503050406030204" pitchFamily="18" charset="0"/>
              </a:rPr>
              <a:t>LIGO, Virgo, KAGRA, ET, CE</a:t>
            </a:r>
          </a:p>
          <a:p>
            <a:pPr marL="742950" lvl="1" indent="-285750">
              <a:buFont typeface="Arial" panose="020B0604020202020204" pitchFamily="34" charset="0"/>
              <a:buChar char="•"/>
            </a:pPr>
            <a:r>
              <a:rPr lang="en-GB" sz="1600">
                <a:latin typeface="Cambria" panose="02040503050406030204" pitchFamily="18" charset="0"/>
              </a:rPr>
              <a:t>Synergies with underground labs</a:t>
            </a:r>
          </a:p>
          <a:p>
            <a:pPr marL="342900" indent="-342900">
              <a:buFont typeface="Arial" panose="020B0604020202020204" pitchFamily="34" charset="0"/>
              <a:buChar char="•"/>
            </a:pPr>
            <a:r>
              <a:rPr lang="en-GB" sz="2000">
                <a:latin typeface="Cambria" panose="02040503050406030204" pitchFamily="18" charset="0"/>
              </a:rPr>
              <a:t>Keynote speakers on green technologies  for energy production and climate monitoring, Part II</a:t>
            </a:r>
          </a:p>
          <a:p>
            <a:pPr marL="342900" indent="-342900">
              <a:buFont typeface="Arial" panose="020B0604020202020204" pitchFamily="34" charset="0"/>
              <a:buChar char="•"/>
            </a:pPr>
            <a:r>
              <a:rPr lang="en-GB" sz="2000">
                <a:latin typeface="Cambria" panose="02040503050406030204" pitchFamily="18" charset="0"/>
              </a:rPr>
              <a:t>Closing: Global coordination (IGWIN ?, Multimessenger ? ) on BSSD </a:t>
            </a:r>
          </a:p>
          <a:p>
            <a:endParaRPr lang="en-GB"/>
          </a:p>
        </p:txBody>
      </p:sp>
    </p:spTree>
    <p:extLst>
      <p:ext uri="{BB962C8B-B14F-4D97-AF65-F5344CB8AC3E}">
        <p14:creationId xmlns:p14="http://schemas.microsoft.com/office/powerpoint/2010/main" val="592034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B049716-97FB-CD46-9850-F1940608C06F}"/>
              </a:ext>
            </a:extLst>
          </p:cNvPr>
          <p:cNvPicPr>
            <a:picLocks noChangeAspect="1"/>
          </p:cNvPicPr>
          <p:nvPr/>
        </p:nvPicPr>
        <p:blipFill>
          <a:blip r:embed="rId2"/>
          <a:stretch>
            <a:fillRect/>
          </a:stretch>
        </p:blipFill>
        <p:spPr>
          <a:xfrm>
            <a:off x="0" y="0"/>
            <a:ext cx="6235700" cy="4851400"/>
          </a:xfrm>
          <a:prstGeom prst="rect">
            <a:avLst/>
          </a:prstGeom>
        </p:spPr>
      </p:pic>
      <p:pic>
        <p:nvPicPr>
          <p:cNvPr id="5" name="Image 4">
            <a:extLst>
              <a:ext uri="{FF2B5EF4-FFF2-40B4-BE49-F238E27FC236}">
                <a16:creationId xmlns:a16="http://schemas.microsoft.com/office/drawing/2014/main" id="{A9A28DF8-95C3-2B4A-9711-AC4AEFA97CED}"/>
              </a:ext>
            </a:extLst>
          </p:cNvPr>
          <p:cNvPicPr>
            <a:picLocks noChangeAspect="1"/>
          </p:cNvPicPr>
          <p:nvPr/>
        </p:nvPicPr>
        <p:blipFill>
          <a:blip r:embed="rId3"/>
          <a:stretch>
            <a:fillRect/>
          </a:stretch>
        </p:blipFill>
        <p:spPr>
          <a:xfrm>
            <a:off x="5956300" y="2006600"/>
            <a:ext cx="6235700" cy="4851400"/>
          </a:xfrm>
          <a:prstGeom prst="rect">
            <a:avLst/>
          </a:prstGeom>
        </p:spPr>
      </p:pic>
      <p:sp>
        <p:nvSpPr>
          <p:cNvPr id="2" name="ZoneTexte 1">
            <a:extLst>
              <a:ext uri="{FF2B5EF4-FFF2-40B4-BE49-F238E27FC236}">
                <a16:creationId xmlns:a16="http://schemas.microsoft.com/office/drawing/2014/main" id="{E6A3E767-D641-9B49-B28E-B357878A74C1}"/>
              </a:ext>
            </a:extLst>
          </p:cNvPr>
          <p:cNvSpPr txBox="1"/>
          <p:nvPr/>
        </p:nvSpPr>
        <p:spPr>
          <a:xfrm>
            <a:off x="6189785" y="512466"/>
            <a:ext cx="2783393" cy="646331"/>
          </a:xfrm>
          <a:prstGeom prst="rect">
            <a:avLst/>
          </a:prstGeom>
          <a:noFill/>
        </p:spPr>
        <p:txBody>
          <a:bodyPr wrap="square" rtlCol="0">
            <a:spAutoFit/>
          </a:bodyPr>
          <a:lstStyle/>
          <a:p>
            <a:r>
              <a:rPr lang="en-GB">
                <a:latin typeface="Cambria" panose="02040503050406030204" pitchFamily="18" charset="0"/>
              </a:rPr>
              <a:t>A case for projection</a:t>
            </a:r>
          </a:p>
          <a:p>
            <a:r>
              <a:rPr lang="en-GB">
                <a:latin typeface="Cambria" panose="02040503050406030204" pitchFamily="18" charset="0"/>
              </a:rPr>
              <a:t>Computing </a:t>
            </a:r>
          </a:p>
        </p:txBody>
      </p:sp>
    </p:spTree>
    <p:extLst>
      <p:ext uri="{BB962C8B-B14F-4D97-AF65-F5344CB8AC3E}">
        <p14:creationId xmlns:p14="http://schemas.microsoft.com/office/powerpoint/2010/main" val="859013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1D1B47-A411-BC4B-BAA6-3DE9034893BF}"/>
              </a:ext>
            </a:extLst>
          </p:cNvPr>
          <p:cNvPicPr>
            <a:picLocks noChangeAspect="1"/>
          </p:cNvPicPr>
          <p:nvPr/>
        </p:nvPicPr>
        <p:blipFill>
          <a:blip r:embed="rId2"/>
          <a:stretch>
            <a:fillRect/>
          </a:stretch>
        </p:blipFill>
        <p:spPr>
          <a:xfrm>
            <a:off x="0" y="0"/>
            <a:ext cx="6235700" cy="4851400"/>
          </a:xfrm>
          <a:prstGeom prst="rect">
            <a:avLst/>
          </a:prstGeom>
        </p:spPr>
      </p:pic>
      <p:pic>
        <p:nvPicPr>
          <p:cNvPr id="6" name="Image 5">
            <a:extLst>
              <a:ext uri="{FF2B5EF4-FFF2-40B4-BE49-F238E27FC236}">
                <a16:creationId xmlns:a16="http://schemas.microsoft.com/office/drawing/2014/main" id="{7C249334-0A6B-204B-A32F-F005358FB016}"/>
              </a:ext>
            </a:extLst>
          </p:cNvPr>
          <p:cNvPicPr>
            <a:picLocks noChangeAspect="1"/>
          </p:cNvPicPr>
          <p:nvPr/>
        </p:nvPicPr>
        <p:blipFill>
          <a:blip r:embed="rId3"/>
          <a:stretch>
            <a:fillRect/>
          </a:stretch>
        </p:blipFill>
        <p:spPr>
          <a:xfrm>
            <a:off x="5956300" y="2006600"/>
            <a:ext cx="6235700" cy="4851400"/>
          </a:xfrm>
          <a:prstGeom prst="rect">
            <a:avLst/>
          </a:prstGeom>
        </p:spPr>
      </p:pic>
    </p:spTree>
    <p:extLst>
      <p:ext uri="{BB962C8B-B14F-4D97-AF65-F5344CB8AC3E}">
        <p14:creationId xmlns:p14="http://schemas.microsoft.com/office/powerpoint/2010/main" val="322062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98B77B-C48E-7542-A288-9E0607A17E2F}"/>
              </a:ext>
            </a:extLst>
          </p:cNvPr>
          <p:cNvSpPr>
            <a:spLocks noGrp="1"/>
          </p:cNvSpPr>
          <p:nvPr>
            <p:ph type="title"/>
          </p:nvPr>
        </p:nvSpPr>
        <p:spPr/>
        <p:txBody>
          <a:bodyPr/>
          <a:lstStyle/>
          <a:p>
            <a:r>
              <a:rPr lang="en-GB"/>
              <a:t> </a:t>
            </a:r>
            <a:r>
              <a:rPr lang="en-GB">
                <a:latin typeface="Cambria" panose="02040503050406030204" pitchFamily="18" charset="0"/>
              </a:rPr>
              <a:t>Topics to be discussed</a:t>
            </a:r>
          </a:p>
        </p:txBody>
      </p:sp>
      <p:sp>
        <p:nvSpPr>
          <p:cNvPr id="3" name="Espace réservé du contenu 2">
            <a:extLst>
              <a:ext uri="{FF2B5EF4-FFF2-40B4-BE49-F238E27FC236}">
                <a16:creationId xmlns:a16="http://schemas.microsoft.com/office/drawing/2014/main" id="{88CE602C-2615-5149-B6CF-7BBB72B7EC17}"/>
              </a:ext>
            </a:extLst>
          </p:cNvPr>
          <p:cNvSpPr>
            <a:spLocks noGrp="1"/>
          </p:cNvSpPr>
          <p:nvPr>
            <p:ph idx="1"/>
          </p:nvPr>
        </p:nvSpPr>
        <p:spPr>
          <a:xfrm>
            <a:off x="838200" y="1678074"/>
            <a:ext cx="10515600" cy="4843305"/>
          </a:xfrm>
        </p:spPr>
        <p:txBody>
          <a:bodyPr>
            <a:normAutofit/>
          </a:bodyPr>
          <a:lstStyle/>
          <a:p>
            <a:r>
              <a:rPr lang="en-GB">
                <a:latin typeface="Cambria" panose="02040503050406030204" pitchFamily="18" charset="0"/>
              </a:rPr>
              <a:t>Carbon Footprint types</a:t>
            </a:r>
          </a:p>
          <a:p>
            <a:r>
              <a:rPr lang="en-GB">
                <a:latin typeface="Cambria" panose="02040503050406030204" pitchFamily="18" charset="0"/>
              </a:rPr>
              <a:t>Current efforts, </a:t>
            </a:r>
          </a:p>
          <a:p>
            <a:pPr lvl="1"/>
            <a:r>
              <a:rPr lang="en-GB">
                <a:latin typeface="Cambria" panose="02040503050406030204" pitchFamily="18" charset="0"/>
              </a:rPr>
              <a:t>HEP/Astrophysics Infrastructures </a:t>
            </a:r>
          </a:p>
          <a:p>
            <a:pPr lvl="1"/>
            <a:r>
              <a:rPr lang="en-GB">
                <a:latin typeface="Cambria" panose="02040503050406030204" pitchFamily="18" charset="0"/>
              </a:rPr>
              <a:t>EGO/Virgo</a:t>
            </a:r>
          </a:p>
          <a:p>
            <a:pPr lvl="1"/>
            <a:r>
              <a:rPr lang="en-GB">
                <a:latin typeface="Cambria" panose="02040503050406030204" pitchFamily="18" charset="0"/>
              </a:rPr>
              <a:t>LVK</a:t>
            </a:r>
          </a:p>
          <a:p>
            <a:r>
              <a:rPr lang="en-GB">
                <a:latin typeface="Cambria" panose="02040503050406030204" pitchFamily="18" charset="0"/>
              </a:rPr>
              <a:t>Future cases an exemple: computing in ET</a:t>
            </a:r>
          </a:p>
          <a:p>
            <a:r>
              <a:rPr lang="en-GB">
                <a:latin typeface="Cambria" panose="02040503050406030204" pitchFamily="18" charset="0"/>
              </a:rPr>
              <a:t>Contributions to climate monitoring</a:t>
            </a:r>
          </a:p>
          <a:p>
            <a:r>
              <a:rPr lang="en-GB">
                <a:latin typeface="Cambria" panose="02040503050406030204" pitchFamily="18" charset="0"/>
              </a:rPr>
              <a:t>Planning and Deliverables</a:t>
            </a:r>
          </a:p>
        </p:txBody>
      </p:sp>
    </p:spTree>
    <p:extLst>
      <p:ext uri="{BB962C8B-B14F-4D97-AF65-F5344CB8AC3E}">
        <p14:creationId xmlns:p14="http://schemas.microsoft.com/office/powerpoint/2010/main" val="3833671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DBCF671-F1D6-A14C-B5CA-5A2AE78F596E}"/>
              </a:ext>
            </a:extLst>
          </p:cNvPr>
          <p:cNvPicPr>
            <a:picLocks noChangeAspect="1"/>
          </p:cNvPicPr>
          <p:nvPr/>
        </p:nvPicPr>
        <p:blipFill>
          <a:blip r:embed="rId2"/>
          <a:stretch>
            <a:fillRect/>
          </a:stretch>
        </p:blipFill>
        <p:spPr>
          <a:xfrm>
            <a:off x="0" y="0"/>
            <a:ext cx="6235700" cy="4851400"/>
          </a:xfrm>
          <a:prstGeom prst="rect">
            <a:avLst/>
          </a:prstGeom>
        </p:spPr>
      </p:pic>
      <p:pic>
        <p:nvPicPr>
          <p:cNvPr id="4" name="Image 3">
            <a:extLst>
              <a:ext uri="{FF2B5EF4-FFF2-40B4-BE49-F238E27FC236}">
                <a16:creationId xmlns:a16="http://schemas.microsoft.com/office/drawing/2014/main" id="{F1AC1260-49C4-CD46-ACCD-CA0DB29F5844}"/>
              </a:ext>
            </a:extLst>
          </p:cNvPr>
          <p:cNvPicPr>
            <a:picLocks noChangeAspect="1"/>
          </p:cNvPicPr>
          <p:nvPr/>
        </p:nvPicPr>
        <p:blipFill>
          <a:blip r:embed="rId3"/>
          <a:stretch>
            <a:fillRect/>
          </a:stretch>
        </p:blipFill>
        <p:spPr>
          <a:xfrm>
            <a:off x="6221068" y="2006600"/>
            <a:ext cx="5970931" cy="4645409"/>
          </a:xfrm>
          <a:prstGeom prst="rect">
            <a:avLst/>
          </a:prstGeom>
        </p:spPr>
      </p:pic>
      <p:sp>
        <p:nvSpPr>
          <p:cNvPr id="3" name="ZoneTexte 2">
            <a:extLst>
              <a:ext uri="{FF2B5EF4-FFF2-40B4-BE49-F238E27FC236}">
                <a16:creationId xmlns:a16="http://schemas.microsoft.com/office/drawing/2014/main" id="{6F53AB73-4209-EB44-AD4F-E3A2D2B36B3A}"/>
              </a:ext>
            </a:extLst>
          </p:cNvPr>
          <p:cNvSpPr txBox="1"/>
          <p:nvPr/>
        </p:nvSpPr>
        <p:spPr>
          <a:xfrm>
            <a:off x="9576079" y="2532185"/>
            <a:ext cx="1145512" cy="369332"/>
          </a:xfrm>
          <a:prstGeom prst="rect">
            <a:avLst/>
          </a:prstGeom>
          <a:noFill/>
        </p:spPr>
        <p:txBody>
          <a:bodyPr wrap="square" rtlCol="0">
            <a:spAutoFit/>
          </a:bodyPr>
          <a:lstStyle/>
          <a:p>
            <a:r>
              <a:rPr lang="en-GB">
                <a:solidFill>
                  <a:srgbClr val="FF0000"/>
                </a:solidFill>
              </a:rPr>
              <a:t>Optimistic</a:t>
            </a:r>
          </a:p>
        </p:txBody>
      </p:sp>
    </p:spTree>
    <p:extLst>
      <p:ext uri="{BB962C8B-B14F-4D97-AF65-F5344CB8AC3E}">
        <p14:creationId xmlns:p14="http://schemas.microsoft.com/office/powerpoint/2010/main" val="2583107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7E7983B-B79A-214F-9EB3-57453B10E64A}"/>
              </a:ext>
            </a:extLst>
          </p:cNvPr>
          <p:cNvPicPr>
            <a:picLocks noChangeAspect="1"/>
          </p:cNvPicPr>
          <p:nvPr/>
        </p:nvPicPr>
        <p:blipFill>
          <a:blip r:embed="rId2"/>
          <a:stretch>
            <a:fillRect/>
          </a:stretch>
        </p:blipFill>
        <p:spPr>
          <a:xfrm>
            <a:off x="898140" y="338572"/>
            <a:ext cx="7653008" cy="5954071"/>
          </a:xfrm>
          <a:prstGeom prst="rect">
            <a:avLst/>
          </a:prstGeom>
        </p:spPr>
      </p:pic>
    </p:spTree>
    <p:extLst>
      <p:ext uri="{BB962C8B-B14F-4D97-AF65-F5344CB8AC3E}">
        <p14:creationId xmlns:p14="http://schemas.microsoft.com/office/powerpoint/2010/main" val="2803907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12758D3-51F3-8240-9EFD-8764D34AD0FF}"/>
              </a:ext>
            </a:extLst>
          </p:cNvPr>
          <p:cNvPicPr>
            <a:picLocks noChangeAspect="1"/>
          </p:cNvPicPr>
          <p:nvPr/>
        </p:nvPicPr>
        <p:blipFill>
          <a:blip r:embed="rId2"/>
          <a:stretch>
            <a:fillRect/>
          </a:stretch>
        </p:blipFill>
        <p:spPr>
          <a:xfrm>
            <a:off x="0" y="0"/>
            <a:ext cx="6728374" cy="3786666"/>
          </a:xfrm>
          <a:prstGeom prst="rect">
            <a:avLst/>
          </a:prstGeom>
        </p:spPr>
      </p:pic>
      <p:pic>
        <p:nvPicPr>
          <p:cNvPr id="3" name="Image 2">
            <a:extLst>
              <a:ext uri="{FF2B5EF4-FFF2-40B4-BE49-F238E27FC236}">
                <a16:creationId xmlns:a16="http://schemas.microsoft.com/office/drawing/2014/main" id="{6E6DBDAB-A8DB-114D-B831-9B8C545FE175}"/>
              </a:ext>
            </a:extLst>
          </p:cNvPr>
          <p:cNvPicPr>
            <a:picLocks noChangeAspect="1"/>
          </p:cNvPicPr>
          <p:nvPr/>
        </p:nvPicPr>
        <p:blipFill>
          <a:blip r:embed="rId3"/>
          <a:stretch>
            <a:fillRect/>
          </a:stretch>
        </p:blipFill>
        <p:spPr>
          <a:xfrm>
            <a:off x="6441553" y="1356527"/>
            <a:ext cx="5936624" cy="3341077"/>
          </a:xfrm>
          <a:prstGeom prst="rect">
            <a:avLst/>
          </a:prstGeom>
        </p:spPr>
      </p:pic>
      <p:pic>
        <p:nvPicPr>
          <p:cNvPr id="5" name="Image 4">
            <a:extLst>
              <a:ext uri="{FF2B5EF4-FFF2-40B4-BE49-F238E27FC236}">
                <a16:creationId xmlns:a16="http://schemas.microsoft.com/office/drawing/2014/main" id="{96802DEE-EEE6-6F44-97DD-3489E246685A}"/>
              </a:ext>
            </a:extLst>
          </p:cNvPr>
          <p:cNvPicPr>
            <a:picLocks noChangeAspect="1"/>
          </p:cNvPicPr>
          <p:nvPr/>
        </p:nvPicPr>
        <p:blipFill>
          <a:blip r:embed="rId4"/>
          <a:stretch>
            <a:fillRect/>
          </a:stretch>
        </p:blipFill>
        <p:spPr>
          <a:xfrm>
            <a:off x="0" y="3761101"/>
            <a:ext cx="6451042" cy="3096899"/>
          </a:xfrm>
          <a:prstGeom prst="rect">
            <a:avLst/>
          </a:prstGeom>
        </p:spPr>
      </p:pic>
    </p:spTree>
    <p:extLst>
      <p:ext uri="{BB962C8B-B14F-4D97-AF65-F5344CB8AC3E}">
        <p14:creationId xmlns:p14="http://schemas.microsoft.com/office/powerpoint/2010/main" val="912748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D73977D-5B4D-0442-A459-1A7581F80633}"/>
              </a:ext>
            </a:extLst>
          </p:cNvPr>
          <p:cNvPicPr>
            <a:picLocks noChangeAspect="1"/>
          </p:cNvPicPr>
          <p:nvPr/>
        </p:nvPicPr>
        <p:blipFill>
          <a:blip r:embed="rId2"/>
          <a:stretch>
            <a:fillRect/>
          </a:stretch>
        </p:blipFill>
        <p:spPr>
          <a:xfrm>
            <a:off x="629391" y="352443"/>
            <a:ext cx="11042491" cy="6214611"/>
          </a:xfrm>
          <a:prstGeom prst="rect">
            <a:avLst/>
          </a:prstGeom>
        </p:spPr>
      </p:pic>
    </p:spTree>
    <p:extLst>
      <p:ext uri="{BB962C8B-B14F-4D97-AF65-F5344CB8AC3E}">
        <p14:creationId xmlns:p14="http://schemas.microsoft.com/office/powerpoint/2010/main" val="1355021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DB3EC7A-4513-D344-9CE2-01AFEF53BBBC}"/>
              </a:ext>
            </a:extLst>
          </p:cNvPr>
          <p:cNvPicPr>
            <a:picLocks noChangeAspect="1"/>
          </p:cNvPicPr>
          <p:nvPr/>
        </p:nvPicPr>
        <p:blipFill>
          <a:blip r:embed="rId2"/>
          <a:stretch>
            <a:fillRect/>
          </a:stretch>
        </p:blipFill>
        <p:spPr>
          <a:xfrm>
            <a:off x="320634" y="261258"/>
            <a:ext cx="11277396" cy="6346813"/>
          </a:xfrm>
          <a:prstGeom prst="rect">
            <a:avLst/>
          </a:prstGeom>
        </p:spPr>
      </p:pic>
    </p:spTree>
    <p:extLst>
      <p:ext uri="{BB962C8B-B14F-4D97-AF65-F5344CB8AC3E}">
        <p14:creationId xmlns:p14="http://schemas.microsoft.com/office/powerpoint/2010/main" val="1153444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711D266-7502-D34E-A330-30DECB653C5C}"/>
              </a:ext>
            </a:extLst>
          </p:cNvPr>
          <p:cNvSpPr txBox="1"/>
          <p:nvPr/>
        </p:nvSpPr>
        <p:spPr>
          <a:xfrm>
            <a:off x="105052" y="772811"/>
            <a:ext cx="11863449" cy="6740307"/>
          </a:xfrm>
          <a:prstGeom prst="rect">
            <a:avLst/>
          </a:prstGeom>
          <a:noFill/>
        </p:spPr>
        <p:txBody>
          <a:bodyPr wrap="square" rtlCol="0">
            <a:spAutoFit/>
          </a:bodyPr>
          <a:lstStyle/>
          <a:p>
            <a:r>
              <a:rPr lang="fr-FR">
                <a:latin typeface="Cambria" panose="02040503050406030204" pitchFamily="18" charset="0"/>
              </a:rPr>
              <a:t>WP7  will perform:</a:t>
            </a:r>
          </a:p>
          <a:p>
            <a:pPr marL="285750" indent="-285750">
              <a:buFont typeface="Arial" panose="020B0604020202020204" pitchFamily="34" charset="0"/>
              <a:buChar char="•"/>
            </a:pPr>
            <a:r>
              <a:rPr lang="fr-FR">
                <a:latin typeface="Cambria" panose="02040503050406030204" pitchFamily="18" charset="0"/>
              </a:rPr>
              <a:t>Risk analysis on maturity of technologies and industry capabilities  needed in the C&amp;O phase;</a:t>
            </a:r>
          </a:p>
          <a:p>
            <a:pPr marL="285750" indent="-285750">
              <a:buFont typeface="Arial" panose="020B0604020202020204" pitchFamily="34" charset="0"/>
              <a:buChar char="•"/>
            </a:pPr>
            <a:r>
              <a:rPr lang="fr-FR">
                <a:latin typeface="Cambria" panose="02040503050406030204" pitchFamily="18" charset="0"/>
              </a:rPr>
              <a:t>Mapping of engagement initiatives already in place in partner  countries, both for ET and other RIs;</a:t>
            </a:r>
          </a:p>
          <a:p>
            <a:pPr marL="285750" indent="-285750">
              <a:buFont typeface="Arial" panose="020B0604020202020204" pitchFamily="34" charset="0"/>
              <a:buChar char="•"/>
            </a:pPr>
            <a:r>
              <a:rPr lang="fr-FR">
                <a:latin typeface="Cambria" panose="02040503050406030204" pitchFamily="18" charset="0"/>
              </a:rPr>
              <a:t>Address gaps from Risk analysis and extend activities into an engagement plan for national and international activities;</a:t>
            </a:r>
          </a:p>
          <a:p>
            <a:pPr marL="285750" indent="-285750">
              <a:buFont typeface="Arial" panose="020B0604020202020204" pitchFamily="34" charset="0"/>
              <a:buChar char="•"/>
            </a:pPr>
            <a:r>
              <a:rPr lang="fr-FR">
                <a:latin typeface="Cambria" panose="02040503050406030204" pitchFamily="18" charset="0"/>
              </a:rPr>
              <a:t>Execute this plan and report on activities at the end of the project;</a:t>
            </a:r>
          </a:p>
          <a:p>
            <a:pPr marL="285750" indent="-285750">
              <a:buFont typeface="Arial" panose="020B0604020202020204" pitchFamily="34" charset="0"/>
              <a:buChar char="•"/>
            </a:pPr>
            <a:r>
              <a:rPr lang="fr-FR" i="1">
                <a:latin typeface="Cambria" panose="02040503050406030204" pitchFamily="18" charset="0"/>
              </a:rPr>
              <a:t>WP7 does not have an active sustainability component in our plans, but we might consider sustainability as one of our gaps and integrate it in our engagement plan. On general technologies we suggested to WP6 to exchange information on the items below.  We could use this list as starting point for our discussion on information exchange.</a:t>
            </a:r>
          </a:p>
          <a:p>
            <a:pPr marL="285750" indent="-285750">
              <a:buFont typeface="Arial" panose="020B0604020202020204" pitchFamily="34" charset="0"/>
              <a:buChar char="•"/>
            </a:pPr>
            <a:r>
              <a:rPr lang="fr-FR">
                <a:latin typeface="Cambria" panose="02040503050406030204" pitchFamily="18" charset="0"/>
              </a:rPr>
              <a:t>list of maturity of technologies;</a:t>
            </a:r>
            <a:br>
              <a:rPr lang="fr-FR">
                <a:latin typeface="Cambria" panose="02040503050406030204" pitchFamily="18" charset="0"/>
              </a:rPr>
            </a:br>
            <a:r>
              <a:rPr lang="fr-FR">
                <a:latin typeface="Cambria" panose="02040503050406030204" pitchFamily="18" charset="0"/>
              </a:rPr>
              <a:t>* list of industry standards and capabilities;</a:t>
            </a:r>
            <a:br>
              <a:rPr lang="fr-FR">
                <a:latin typeface="Cambria" panose="02040503050406030204" pitchFamily="18" charset="0"/>
              </a:rPr>
            </a:br>
            <a:r>
              <a:rPr lang="fr-FR">
                <a:latin typeface="Cambria" panose="02040503050406030204" pitchFamily="18" charset="0"/>
              </a:rPr>
              <a:t>* Gap analysis on maturity and capabilities;</a:t>
            </a:r>
            <a:br>
              <a:rPr lang="fr-FR">
                <a:latin typeface="Cambria" panose="02040503050406030204" pitchFamily="18" charset="0"/>
              </a:rPr>
            </a:br>
            <a:r>
              <a:rPr lang="fr-FR">
                <a:latin typeface="Cambria" panose="02040503050406030204" pitchFamily="18" charset="0"/>
              </a:rPr>
              <a:t>* industry Engagement plan for national and international activities;</a:t>
            </a:r>
            <a:br>
              <a:rPr lang="fr-FR">
                <a:latin typeface="Cambria" panose="02040503050406030204" pitchFamily="18" charset="0"/>
              </a:rPr>
            </a:br>
            <a:r>
              <a:rPr lang="fr-FR">
                <a:latin typeface="Cambria" panose="02040503050406030204" pitchFamily="18" charset="0"/>
              </a:rPr>
              <a:t>* updates on industry engagement activities;</a:t>
            </a:r>
          </a:p>
          <a:p>
            <a:pPr marL="285750" indent="-285750">
              <a:buFont typeface="Arial" panose="020B0604020202020204" pitchFamily="34" charset="0"/>
              <a:buChar char="•"/>
            </a:pPr>
            <a:r>
              <a:rPr lang="fr-FR">
                <a:latin typeface="Cambria" panose="02040503050406030204" pitchFamily="18" charset="0"/>
              </a:rPr>
              <a:t>We foresee to request/receive from WP9 to WP7</a:t>
            </a:r>
            <a:br>
              <a:rPr lang="fr-FR">
                <a:latin typeface="Cambria" panose="02040503050406030204" pitchFamily="18" charset="0"/>
              </a:rPr>
            </a:br>
            <a:r>
              <a:rPr lang="fr-FR">
                <a:latin typeface="Cambria" panose="02040503050406030204" pitchFamily="18" charset="0"/>
              </a:rPr>
              <a:t>* WP7.2: List of (necessary) technologies for risk analysis on maturity and industry capabilities.</a:t>
            </a:r>
            <a:br>
              <a:rPr lang="fr-FR">
                <a:latin typeface="Cambria" panose="02040503050406030204" pitchFamily="18" charset="0"/>
              </a:rPr>
            </a:br>
            <a:r>
              <a:rPr lang="fr-FR">
                <a:latin typeface="Cambria" panose="02040503050406030204" pitchFamily="18" charset="0"/>
              </a:rPr>
              <a:t>o Q: At what moment can we learn from the technical design what your requests to industry are?</a:t>
            </a:r>
            <a:br>
              <a:rPr lang="fr-FR">
                <a:latin typeface="Cambria" panose="02040503050406030204" pitchFamily="18" charset="0"/>
              </a:rPr>
            </a:br>
            <a:r>
              <a:rPr lang="fr-FR">
                <a:latin typeface="Cambria" panose="02040503050406030204" pitchFamily="18" charset="0"/>
              </a:rPr>
              <a:t>* List of industry contacts found by WP6 activities.</a:t>
            </a:r>
            <a:br>
              <a:rPr lang="fr-FR">
                <a:latin typeface="Cambria" panose="02040503050406030204" pitchFamily="18" charset="0"/>
              </a:rPr>
            </a:br>
            <a:r>
              <a:rPr lang="fr-FR">
                <a:latin typeface="Cambria" panose="02040503050406030204" pitchFamily="18" charset="0"/>
              </a:rPr>
              <a:t>* Requests for industry contacts, necessary for WP6 activities.</a:t>
            </a:r>
            <a:br>
              <a:rPr lang="fr-FR">
                <a:latin typeface="Cambria" panose="02040503050406030204" pitchFamily="18" charset="0"/>
              </a:rPr>
            </a:br>
            <a:r>
              <a:rPr lang="fr-FR">
                <a:latin typeface="Cambria" panose="02040503050406030204" pitchFamily="18" charset="0"/>
              </a:rPr>
              <a:t>* WP7.1 Innovation plan: We could use you input on possible innovation activities</a:t>
            </a:r>
            <a:br>
              <a:rPr lang="fr-FR">
                <a:latin typeface="Cambria" panose="02040503050406030204" pitchFamily="18" charset="0"/>
              </a:rPr>
            </a:br>
            <a:r>
              <a:rPr lang="fr-FR">
                <a:latin typeface="Cambria" panose="02040503050406030204" pitchFamily="18" charset="0"/>
              </a:rPr>
              <a:t>* WP7.3 IP: We could use your input on possible IP sensitive developments.</a:t>
            </a:r>
            <a:br>
              <a:rPr lang="fr-FR">
                <a:latin typeface="Cambria" panose="02040503050406030204" pitchFamily="18" charset="0"/>
              </a:rPr>
            </a:br>
            <a:br>
              <a:rPr lang="fr-FR">
                <a:latin typeface="Cambria" panose="02040503050406030204" pitchFamily="18" charset="0"/>
              </a:rPr>
            </a:br>
            <a:br>
              <a:rPr lang="fr-FR">
                <a:latin typeface="Cambria" panose="02040503050406030204" pitchFamily="18" charset="0"/>
              </a:rPr>
            </a:br>
            <a:endParaRPr lang="en-GB">
              <a:latin typeface="Cambria" panose="02040503050406030204" pitchFamily="18" charset="0"/>
            </a:endParaRPr>
          </a:p>
        </p:txBody>
      </p:sp>
      <p:sp>
        <p:nvSpPr>
          <p:cNvPr id="5" name="ZoneTexte 4">
            <a:extLst>
              <a:ext uri="{FF2B5EF4-FFF2-40B4-BE49-F238E27FC236}">
                <a16:creationId xmlns:a16="http://schemas.microsoft.com/office/drawing/2014/main" id="{E04ECDBD-FBFA-524C-AF8F-DCC8A5287157}"/>
              </a:ext>
            </a:extLst>
          </p:cNvPr>
          <p:cNvSpPr txBox="1"/>
          <p:nvPr/>
        </p:nvSpPr>
        <p:spPr>
          <a:xfrm>
            <a:off x="2030681" y="249382"/>
            <a:ext cx="5581402" cy="646331"/>
          </a:xfrm>
          <a:prstGeom prst="rect">
            <a:avLst/>
          </a:prstGeom>
          <a:noFill/>
        </p:spPr>
        <p:txBody>
          <a:bodyPr wrap="square" rtlCol="0">
            <a:spAutoFit/>
          </a:bodyPr>
          <a:lstStyle/>
          <a:p>
            <a:r>
              <a:rPr lang="en-GB" b="1">
                <a:latin typeface="Cambria" panose="02040503050406030204" pitchFamily="18" charset="0"/>
              </a:rPr>
              <a:t>WP7-WP9  (</a:t>
            </a:r>
            <a:r>
              <a:rPr lang="fr-FR" b="1">
                <a:latin typeface="Cambria" panose="02040503050406030204" pitchFamily="18" charset="0"/>
              </a:rPr>
              <a:t>Mauro Morandin  Rob van der Meer)</a:t>
            </a:r>
            <a:endParaRPr lang="en-GB" b="1">
              <a:latin typeface="Cambria" panose="02040503050406030204" pitchFamily="18" charset="0"/>
            </a:endParaRPr>
          </a:p>
          <a:p>
            <a:endParaRPr lang="en-GB"/>
          </a:p>
        </p:txBody>
      </p:sp>
    </p:spTree>
    <p:extLst>
      <p:ext uri="{BB962C8B-B14F-4D97-AF65-F5344CB8AC3E}">
        <p14:creationId xmlns:p14="http://schemas.microsoft.com/office/powerpoint/2010/main" val="1473323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637F82-21BB-7146-A8BD-0215F707EFF4}"/>
              </a:ext>
            </a:extLst>
          </p:cNvPr>
          <p:cNvSpPr txBox="1"/>
          <p:nvPr/>
        </p:nvSpPr>
        <p:spPr>
          <a:xfrm>
            <a:off x="1" y="220337"/>
            <a:ext cx="11595798" cy="6555641"/>
          </a:xfrm>
          <a:prstGeom prst="rect">
            <a:avLst/>
          </a:prstGeom>
          <a:noFill/>
        </p:spPr>
        <p:txBody>
          <a:bodyPr wrap="square" rtlCol="0">
            <a:spAutoFit/>
          </a:bodyPr>
          <a:lstStyle/>
          <a:p>
            <a:r>
              <a:rPr lang="fr-FR" sz="2000" b="1">
                <a:latin typeface="Cambria" panose="02040503050406030204" pitchFamily="18" charset="0"/>
              </a:rPr>
              <a:t>Task 9.2 Landscape, environmental and societal impact </a:t>
            </a:r>
          </a:p>
          <a:p>
            <a:r>
              <a:rPr lang="fr-FR" sz="2000" b="1">
                <a:latin typeface="Cambria" panose="02040503050406030204" pitchFamily="18" charset="0"/>
              </a:rPr>
              <a:t>(Austria, INFN, EGO, CNRS)</a:t>
            </a:r>
          </a:p>
          <a:p>
            <a:endParaRPr lang="fr-FR" sz="2000" b="1">
              <a:latin typeface="Cambria" panose="02040503050406030204" pitchFamily="18" charset="0"/>
            </a:endParaRPr>
          </a:p>
          <a:p>
            <a:r>
              <a:rPr lang="fr-FR" sz="2000" b="1">
                <a:latin typeface="Cambria" panose="02040503050406030204" pitchFamily="18" charset="0"/>
              </a:rPr>
              <a:t>Sub-task 9.2.1: Assessing and minimizing the ET impact on its environment. </a:t>
            </a:r>
            <a:r>
              <a:rPr lang="fr-FR" sz="2000">
                <a:latin typeface="Cambria" panose="02040503050406030204" pitchFamily="18" charset="0"/>
              </a:rPr>
              <a:t>This sub-task will study</a:t>
            </a:r>
          </a:p>
          <a:p>
            <a:pPr marL="457200" indent="-457200">
              <a:buFont typeface="+mj-lt"/>
              <a:buAutoNum type="arabicPeriod"/>
            </a:pPr>
            <a:r>
              <a:rPr lang="fr-FR" sz="2000">
                <a:latin typeface="Cambria" panose="02040503050406030204" pitchFamily="18" charset="0"/>
              </a:rPr>
              <a:t> the impact of different scenarios for the design of the underground structures (tunnels, shafts and caverns) to minimize interference with external surface infrastructure networks, urban and natural areas; </a:t>
            </a:r>
          </a:p>
          <a:p>
            <a:pPr marL="457200" indent="-457200">
              <a:buFont typeface="+mj-lt"/>
              <a:buAutoNum type="arabicPeriod"/>
            </a:pPr>
            <a:r>
              <a:rPr lang="fr-FR" sz="2000">
                <a:latin typeface="Cambria" panose="02040503050406030204" pitchFamily="18" charset="0"/>
              </a:rPr>
              <a:t>the development of layout concepts for the foreseen surface infrastructures taking into account technical requirements, environmental constraints and connection with existing infrastructure and service plants; </a:t>
            </a:r>
          </a:p>
          <a:p>
            <a:pPr marL="457200" indent="-457200">
              <a:buFont typeface="+mj-lt"/>
              <a:buAutoNum type="arabicPeriod"/>
            </a:pPr>
            <a:r>
              <a:rPr lang="fr-FR" sz="2000">
                <a:latin typeface="Cambria" panose="02040503050406030204" pitchFamily="18" charset="0"/>
              </a:rPr>
              <a:t>how to optimize the surface transportation network and design an underground transportation system for personnel and materials, by identifying the paths, the types of users, the vehicles needed, and also by considering the highest safety standards;</a:t>
            </a:r>
          </a:p>
          <a:p>
            <a:pPr marL="457200" indent="-457200">
              <a:buFont typeface="+mj-lt"/>
              <a:buAutoNum type="arabicPeriod"/>
            </a:pPr>
            <a:r>
              <a:rPr lang="fr-FR" sz="2000">
                <a:latin typeface="Cambria" panose="02040503050406030204" pitchFamily="18" charset="0"/>
              </a:rPr>
              <a:t>the planning and management issues related to the definition of critical areas (safety and environmental) and to the necessary investigations to obtain the associated risk assessments; </a:t>
            </a:r>
          </a:p>
          <a:p>
            <a:pPr marL="457200" indent="-457200">
              <a:buFont typeface="+mj-lt"/>
              <a:buAutoNum type="arabicPeriod"/>
            </a:pPr>
            <a:r>
              <a:rPr lang="fr-FR" sz="2000">
                <a:latin typeface="Cambria" panose="02040503050406030204" pitchFamily="18" charset="0"/>
              </a:rPr>
              <a:t>the development of integrated processes for environmental assessment evaluation in agreement with local regulations; </a:t>
            </a:r>
          </a:p>
          <a:p>
            <a:pPr marL="457200" indent="-457200">
              <a:buFont typeface="+mj-lt"/>
              <a:buAutoNum type="arabicPeriod"/>
            </a:pPr>
            <a:r>
              <a:rPr lang="fr-FR" sz="2000">
                <a:latin typeface="Cambria" panose="02040503050406030204" pitchFamily="18" charset="0"/>
              </a:rPr>
              <a:t> the study of the impact on biodiversity and on the hydrologic cycle;</a:t>
            </a:r>
          </a:p>
          <a:p>
            <a:pPr marL="457200" indent="-457200">
              <a:buFont typeface="+mj-lt"/>
              <a:buAutoNum type="arabicPeriod"/>
            </a:pPr>
            <a:r>
              <a:rPr lang="fr-FR" sz="2000">
                <a:latin typeface="Cambria" panose="02040503050406030204" pitchFamily="18" charset="0"/>
              </a:rPr>
              <a:t> finally, a global approach for non-hazardous and hazardous waste management and recycling both during the construction and operation phases.</a:t>
            </a:r>
          </a:p>
          <a:p>
            <a:endParaRPr lang="fr-FR" sz="2000">
              <a:latin typeface="Cambria" panose="02040503050406030204" pitchFamily="18" charset="0"/>
            </a:endParaRPr>
          </a:p>
        </p:txBody>
      </p:sp>
    </p:spTree>
    <p:extLst>
      <p:ext uri="{BB962C8B-B14F-4D97-AF65-F5344CB8AC3E}">
        <p14:creationId xmlns:p14="http://schemas.microsoft.com/office/powerpoint/2010/main" val="1044905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637F82-21BB-7146-A8BD-0215F707EFF4}"/>
              </a:ext>
            </a:extLst>
          </p:cNvPr>
          <p:cNvSpPr txBox="1"/>
          <p:nvPr/>
        </p:nvSpPr>
        <p:spPr>
          <a:xfrm>
            <a:off x="0" y="220337"/>
            <a:ext cx="11746523" cy="5940088"/>
          </a:xfrm>
          <a:prstGeom prst="rect">
            <a:avLst/>
          </a:prstGeom>
          <a:noFill/>
        </p:spPr>
        <p:txBody>
          <a:bodyPr wrap="square" rtlCol="0">
            <a:spAutoFit/>
          </a:bodyPr>
          <a:lstStyle/>
          <a:p>
            <a:endParaRPr lang="fr-FR" sz="2000" b="1">
              <a:latin typeface="Cambria" panose="02040503050406030204" pitchFamily="18" charset="0"/>
            </a:endParaRPr>
          </a:p>
          <a:p>
            <a:endParaRPr lang="fr-FR" sz="2000" b="1">
              <a:latin typeface="Cambria" panose="02040503050406030204" pitchFamily="18" charset="0"/>
            </a:endParaRPr>
          </a:p>
          <a:p>
            <a:endParaRPr lang="fr-FR" sz="2000" b="1">
              <a:latin typeface="Cambria" panose="02040503050406030204" pitchFamily="18" charset="0"/>
            </a:endParaRPr>
          </a:p>
          <a:p>
            <a:endParaRPr lang="fr-FR" sz="2000" b="1">
              <a:latin typeface="Cambria" panose="02040503050406030204" pitchFamily="18" charset="0"/>
            </a:endParaRPr>
          </a:p>
          <a:p>
            <a:endParaRPr lang="fr-FR" sz="2000" b="1">
              <a:latin typeface="Cambria" panose="02040503050406030204" pitchFamily="18" charset="0"/>
            </a:endParaRPr>
          </a:p>
          <a:p>
            <a:r>
              <a:rPr lang="fr-FR" sz="2000" b="1">
                <a:latin typeface="Cambria" panose="02040503050406030204" pitchFamily="18" charset="0"/>
              </a:rPr>
              <a:t>Sub-task 9.2.2 Environmental management approach. </a:t>
            </a:r>
          </a:p>
          <a:p>
            <a:endParaRPr lang="fr-FR" sz="2000" b="1">
              <a:latin typeface="Cambria" panose="02040503050406030204" pitchFamily="18" charset="0"/>
            </a:endParaRPr>
          </a:p>
          <a:p>
            <a:r>
              <a:rPr lang="fr-FR" sz="2000">
                <a:latin typeface="Cambria" panose="02040503050406030204" pitchFamily="18" charset="0"/>
              </a:rPr>
              <a:t>This subtask, inspired by relevant CERN actions, will study the organization to manage environmental issues. </a:t>
            </a:r>
          </a:p>
          <a:p>
            <a:r>
              <a:rPr lang="fr-FR" sz="2000">
                <a:latin typeface="Cambria" panose="02040503050406030204" pitchFamily="18" charset="0"/>
              </a:rPr>
              <a:t>As part of its Environmental Protection Strategy, ET may launch </a:t>
            </a:r>
          </a:p>
          <a:p>
            <a:pPr marL="457200" indent="-457200">
              <a:buFont typeface="+mj-lt"/>
              <a:buAutoNum type="arabicPeriod"/>
            </a:pPr>
            <a:r>
              <a:rPr lang="fr-FR" sz="2000">
                <a:latin typeface="Cambria" panose="02040503050406030204" pitchFamily="18" charset="0"/>
              </a:rPr>
              <a:t>an </a:t>
            </a:r>
            <a:r>
              <a:rPr lang="fr-FR" sz="2000" b="1" i="1">
                <a:latin typeface="Cambria" panose="02040503050406030204" pitchFamily="18" charset="0"/>
              </a:rPr>
              <a:t>ET Environmental Protection Steering Board</a:t>
            </a:r>
            <a:r>
              <a:rPr lang="fr-FR" sz="2000" b="1">
                <a:latin typeface="Cambria" panose="02040503050406030204" pitchFamily="18" charset="0"/>
              </a:rPr>
              <a:t> </a:t>
            </a:r>
            <a:r>
              <a:rPr lang="fr-FR" sz="2000">
                <a:latin typeface="Cambria" panose="02040503050406030204" pitchFamily="18" charset="0"/>
              </a:rPr>
              <a:t>to identify and prioritize environmental areas to be addressed and to propose programs of action, and </a:t>
            </a:r>
          </a:p>
          <a:p>
            <a:pPr marL="457200" indent="-457200">
              <a:buFont typeface="+mj-lt"/>
              <a:buAutoNum type="arabicPeriod"/>
            </a:pPr>
            <a:r>
              <a:rPr lang="fr-FR" sz="2000">
                <a:latin typeface="Cambria" panose="02040503050406030204" pitchFamily="18" charset="0"/>
              </a:rPr>
              <a:t>an </a:t>
            </a:r>
            <a:r>
              <a:rPr lang="fr-FR" sz="2000" b="1" i="1">
                <a:latin typeface="Cambria" panose="02040503050406030204" pitchFamily="18" charset="0"/>
              </a:rPr>
              <a:t>ET Energy Management Panel</a:t>
            </a:r>
            <a:r>
              <a:rPr lang="fr-FR" sz="2000">
                <a:latin typeface="Cambria" panose="02040503050406030204" pitchFamily="18" charset="0"/>
              </a:rPr>
              <a:t> to monitor the ET energy consumption and identify measures to improve efficiency and promote energy re-use. </a:t>
            </a:r>
          </a:p>
          <a:p>
            <a:r>
              <a:rPr lang="fr-FR" sz="2000">
                <a:latin typeface="Cambria" panose="02040503050406030204" pitchFamily="18" charset="0"/>
              </a:rPr>
              <a:t>These actions will be developed in the framework of the environmental protection regulations of the ET hosting and member states.</a:t>
            </a:r>
          </a:p>
          <a:p>
            <a:endParaRPr lang="fr-FR" sz="2000">
              <a:latin typeface="Cambria" panose="02040503050406030204" pitchFamily="18" charset="0"/>
            </a:endParaRPr>
          </a:p>
          <a:p>
            <a:r>
              <a:rPr lang="fr-FR" sz="2000">
                <a:latin typeface="Cambria" panose="02040503050406030204" pitchFamily="18" charset="0"/>
              </a:rPr>
              <a:t>Interfaces with Governance WPs</a:t>
            </a:r>
          </a:p>
          <a:p>
            <a:endParaRPr lang="fr-FR" sz="2000">
              <a:latin typeface="Cambria" panose="02040503050406030204" pitchFamily="18" charset="0"/>
            </a:endParaRPr>
          </a:p>
        </p:txBody>
      </p:sp>
    </p:spTree>
    <p:extLst>
      <p:ext uri="{BB962C8B-B14F-4D97-AF65-F5344CB8AC3E}">
        <p14:creationId xmlns:p14="http://schemas.microsoft.com/office/powerpoint/2010/main" val="3801564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637F82-21BB-7146-A8BD-0215F707EFF4}"/>
              </a:ext>
            </a:extLst>
          </p:cNvPr>
          <p:cNvSpPr txBox="1"/>
          <p:nvPr/>
        </p:nvSpPr>
        <p:spPr>
          <a:xfrm>
            <a:off x="130628" y="1355923"/>
            <a:ext cx="11847006" cy="4832092"/>
          </a:xfrm>
          <a:prstGeom prst="rect">
            <a:avLst/>
          </a:prstGeom>
          <a:noFill/>
        </p:spPr>
        <p:txBody>
          <a:bodyPr wrap="square" rtlCol="0">
            <a:spAutoFit/>
          </a:bodyPr>
          <a:lstStyle/>
          <a:p>
            <a:pPr algn="just"/>
            <a:r>
              <a:rPr lang="fr-FR" sz="2400" b="1">
                <a:latin typeface="Cambria" panose="02040503050406030204" pitchFamily="18" charset="0"/>
              </a:rPr>
              <a:t>Task 9.3 Contribution to sustainable goals (EGO, INFN, CNRS) </a:t>
            </a:r>
            <a:r>
              <a:rPr lang="fr-FR" sz="2400">
                <a:latin typeface="Cambria" panose="02040503050406030204" pitchFamily="18" charset="0"/>
              </a:rPr>
              <a:t>ET will extend its sensibility down to the Hz range. </a:t>
            </a:r>
            <a:r>
              <a:rPr lang="en-US" sz="2400">
                <a:latin typeface="Cambria" panose="02040503050406030204" pitchFamily="18" charset="0"/>
              </a:rPr>
              <a:t>It will be necessary to deploy surface and underground distributed or mobile monitoring networks to measure </a:t>
            </a:r>
          </a:p>
          <a:p>
            <a:pPr marL="457200" indent="-457200" algn="just">
              <a:buFont typeface="+mj-lt"/>
              <a:buAutoNum type="arabicPeriod"/>
            </a:pPr>
            <a:r>
              <a:rPr lang="en-US" sz="2400">
                <a:latin typeface="Cambria" panose="02040503050406030204" pitchFamily="18" charset="0"/>
              </a:rPr>
              <a:t>low frequency seismic activity and other vibrations (e.g., sea waves), </a:t>
            </a:r>
          </a:p>
          <a:p>
            <a:pPr marL="457200" indent="-457200" algn="just">
              <a:buFont typeface="+mj-lt"/>
              <a:buAutoNum type="arabicPeriod"/>
            </a:pPr>
            <a:r>
              <a:rPr lang="en-US" sz="2400">
                <a:latin typeface="Cambria" panose="02040503050406030204" pitchFamily="18" charset="0"/>
              </a:rPr>
              <a:t>electromagnetic noise and atmospheric pressure variations that may have an impact on GW measurements. </a:t>
            </a:r>
          </a:p>
          <a:p>
            <a:pPr algn="just"/>
            <a:r>
              <a:rPr lang="fr-FR" sz="2400">
                <a:latin typeface="Cambria" panose="02040503050406030204" pitchFamily="18" charset="0"/>
              </a:rPr>
              <a:t>Through these monitoring systems developed for the ET noise mitigation strategy other studies in geosciences and atmospheric sciences can be supported also developing specific machine and deep learning techniques for data analysis. Consequently, ET can become an interdisciplinary and technological hub open to a variety of collaborations with geoscientists, electromagnetic and data science expert and contribute to the studies on natural hazards and climate changes.</a:t>
            </a:r>
          </a:p>
          <a:p>
            <a:endParaRPr lang="fr-FR" sz="2000">
              <a:latin typeface="Cambria" panose="02040503050406030204" pitchFamily="18" charset="0"/>
            </a:endParaRPr>
          </a:p>
        </p:txBody>
      </p:sp>
    </p:spTree>
    <p:extLst>
      <p:ext uri="{BB962C8B-B14F-4D97-AF65-F5344CB8AC3E}">
        <p14:creationId xmlns:p14="http://schemas.microsoft.com/office/powerpoint/2010/main" val="805235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9CE093-1DFF-004E-A450-8079185F4808}"/>
              </a:ext>
            </a:extLst>
          </p:cNvPr>
          <p:cNvPicPr>
            <a:picLocks noChangeAspect="1"/>
          </p:cNvPicPr>
          <p:nvPr/>
        </p:nvPicPr>
        <p:blipFill>
          <a:blip r:embed="rId2"/>
          <a:stretch>
            <a:fillRect/>
          </a:stretch>
        </p:blipFill>
        <p:spPr>
          <a:xfrm>
            <a:off x="5317589" y="1780063"/>
            <a:ext cx="6235700" cy="4152900"/>
          </a:xfrm>
          <a:prstGeom prst="rect">
            <a:avLst/>
          </a:prstGeom>
        </p:spPr>
      </p:pic>
      <p:pic>
        <p:nvPicPr>
          <p:cNvPr id="9" name="Image 8">
            <a:extLst>
              <a:ext uri="{FF2B5EF4-FFF2-40B4-BE49-F238E27FC236}">
                <a16:creationId xmlns:a16="http://schemas.microsoft.com/office/drawing/2014/main" id="{3847568F-07EF-3549-B4FD-80BF3AAD45C7}"/>
              </a:ext>
            </a:extLst>
          </p:cNvPr>
          <p:cNvPicPr>
            <a:picLocks noChangeAspect="1"/>
          </p:cNvPicPr>
          <p:nvPr/>
        </p:nvPicPr>
        <p:blipFill>
          <a:blip r:embed="rId3"/>
          <a:stretch>
            <a:fillRect/>
          </a:stretch>
        </p:blipFill>
        <p:spPr>
          <a:xfrm>
            <a:off x="456425" y="1591294"/>
            <a:ext cx="3993351" cy="4471060"/>
          </a:xfrm>
          <a:prstGeom prst="rect">
            <a:avLst/>
          </a:prstGeom>
        </p:spPr>
      </p:pic>
      <p:sp>
        <p:nvSpPr>
          <p:cNvPr id="10" name="ZoneTexte 9">
            <a:extLst>
              <a:ext uri="{FF2B5EF4-FFF2-40B4-BE49-F238E27FC236}">
                <a16:creationId xmlns:a16="http://schemas.microsoft.com/office/drawing/2014/main" id="{13C80E32-72DD-4B49-9B94-1476AF31EA96}"/>
              </a:ext>
            </a:extLst>
          </p:cNvPr>
          <p:cNvSpPr txBox="1"/>
          <p:nvPr/>
        </p:nvSpPr>
        <p:spPr>
          <a:xfrm>
            <a:off x="356260" y="380010"/>
            <a:ext cx="8217724" cy="830997"/>
          </a:xfrm>
          <a:prstGeom prst="rect">
            <a:avLst/>
          </a:prstGeom>
          <a:noFill/>
        </p:spPr>
        <p:txBody>
          <a:bodyPr wrap="square" rtlCol="0">
            <a:spAutoFit/>
          </a:bodyPr>
          <a:lstStyle/>
          <a:p>
            <a:r>
              <a:rPr lang="en-GB" sz="2400">
                <a:latin typeface="Cambria" panose="02040503050406030204" pitchFamily="18" charset="0"/>
              </a:rPr>
              <a:t>Participate with our sensor networks to climate monitoring but also natural catastrophe warning  networks</a:t>
            </a:r>
          </a:p>
        </p:txBody>
      </p:sp>
    </p:spTree>
    <p:extLst>
      <p:ext uri="{BB962C8B-B14F-4D97-AF65-F5344CB8AC3E}">
        <p14:creationId xmlns:p14="http://schemas.microsoft.com/office/powerpoint/2010/main" val="1170848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637F82-21BB-7146-A8BD-0215F707EFF4}"/>
              </a:ext>
            </a:extLst>
          </p:cNvPr>
          <p:cNvSpPr txBox="1"/>
          <p:nvPr/>
        </p:nvSpPr>
        <p:spPr>
          <a:xfrm>
            <a:off x="170822" y="1186553"/>
            <a:ext cx="11786716" cy="5139869"/>
          </a:xfrm>
          <a:prstGeom prst="rect">
            <a:avLst/>
          </a:prstGeom>
          <a:noFill/>
        </p:spPr>
        <p:txBody>
          <a:bodyPr wrap="square" rtlCol="0">
            <a:spAutoFit/>
          </a:bodyPr>
          <a:lstStyle/>
          <a:p>
            <a:r>
              <a:rPr lang="fr-FR" sz="2000" b="1">
                <a:latin typeface="Cambria" panose="02040503050406030204" pitchFamily="18" charset="0"/>
              </a:rPr>
              <a:t>Task 9.1 ET Carbon footprint assessment and mitigation (</a:t>
            </a:r>
            <a:r>
              <a:rPr lang="en-US" sz="2000" b="1">
                <a:latin typeface="Cambria" panose="02040503050406030204" pitchFamily="18" charset="0"/>
              </a:rPr>
              <a:t>CNRS</a:t>
            </a:r>
            <a:r>
              <a:rPr lang="fr-FR" sz="2000" b="1">
                <a:latin typeface="Cambria" panose="02040503050406030204" pitchFamily="18" charset="0"/>
              </a:rPr>
              <a:t>, EGO, INFN)</a:t>
            </a:r>
            <a:endParaRPr lang="fr-FR" sz="2000">
              <a:latin typeface="Cambria" panose="02040503050406030204" pitchFamily="18" charset="0"/>
            </a:endParaRPr>
          </a:p>
          <a:p>
            <a:endParaRPr lang="fr-FR" sz="2000" b="1">
              <a:latin typeface="Cambria" panose="02040503050406030204" pitchFamily="18" charset="0"/>
            </a:endParaRPr>
          </a:p>
          <a:p>
            <a:r>
              <a:rPr lang="fr-FR" sz="2400" b="1">
                <a:latin typeface="Cambria" panose="02040503050406030204" pitchFamily="18" charset="0"/>
              </a:rPr>
              <a:t>Sub-task 9.1.1 ET carbon budget. </a:t>
            </a:r>
            <a:r>
              <a:rPr lang="fr-FR" sz="2400">
                <a:latin typeface="Cambria" panose="02040503050406030204" pitchFamily="18" charset="0"/>
              </a:rPr>
              <a:t>The first sub-task is an accurate evaluation of the ET carbon footprint during both its construction and initial operation stages. </a:t>
            </a:r>
          </a:p>
          <a:p>
            <a:pPr marL="342900" indent="-342900">
              <a:buFont typeface="Arial" panose="020B0604020202020204" pitchFamily="34" charset="0"/>
              <a:buChar char="•"/>
            </a:pPr>
            <a:r>
              <a:rPr lang="fr-FR" sz="2400">
                <a:latin typeface="Cambria" panose="02040503050406030204" pitchFamily="18" charset="0"/>
              </a:rPr>
              <a:t>All power consumptions of the infrastructure will be considered (instruments, service plants, computing facilities) as well as those linked to the transportations (commuting, supplies, travels) by analysing all the scientific scenarios envisioned. </a:t>
            </a:r>
          </a:p>
          <a:p>
            <a:pPr marL="342900" indent="-342900">
              <a:buFont typeface="Arial" panose="020B0604020202020204" pitchFamily="34" charset="0"/>
              <a:buChar char="•"/>
            </a:pPr>
            <a:r>
              <a:rPr lang="fr-FR" sz="2400">
                <a:latin typeface="Cambria" panose="02040503050406030204" pitchFamily="18" charset="0"/>
              </a:rPr>
              <a:t>The study will be based on simulations and projections using literature standards, plus some critical revision of the existing studies for the current ground-based gravitational-wave detectors: the two LIGO instruments (USA), Virgo at EGO (Italy) and KAGRA (Japan, underground). </a:t>
            </a:r>
          </a:p>
          <a:p>
            <a:pPr marL="342900" indent="-342900">
              <a:buFont typeface="Arial" panose="020B0604020202020204" pitchFamily="34" charset="0"/>
              <a:buChar char="•"/>
            </a:pPr>
            <a:r>
              <a:rPr lang="fr-FR" sz="2400">
                <a:latin typeface="Cambria" panose="02040503050406030204" pitchFamily="18" charset="0"/>
              </a:rPr>
              <a:t>Surveys made by large research infrastructures like CERN , other large Astroparticle and Astrophysics Infrastructrues will be used as well, both for their methodology and as inspiration for our actions for ET.</a:t>
            </a:r>
          </a:p>
        </p:txBody>
      </p:sp>
    </p:spTree>
    <p:extLst>
      <p:ext uri="{BB962C8B-B14F-4D97-AF65-F5344CB8AC3E}">
        <p14:creationId xmlns:p14="http://schemas.microsoft.com/office/powerpoint/2010/main" val="2029770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81C91AD-1A36-AF47-9EDB-E534DB8C8E85}"/>
              </a:ext>
            </a:extLst>
          </p:cNvPr>
          <p:cNvPicPr>
            <a:picLocks noChangeAspect="1"/>
          </p:cNvPicPr>
          <p:nvPr/>
        </p:nvPicPr>
        <p:blipFill>
          <a:blip r:embed="rId2"/>
          <a:stretch>
            <a:fillRect/>
          </a:stretch>
        </p:blipFill>
        <p:spPr>
          <a:xfrm>
            <a:off x="334665" y="156379"/>
            <a:ext cx="11041895" cy="6214276"/>
          </a:xfrm>
          <a:prstGeom prst="rect">
            <a:avLst/>
          </a:prstGeom>
        </p:spPr>
      </p:pic>
    </p:spTree>
    <p:extLst>
      <p:ext uri="{BB962C8B-B14F-4D97-AF65-F5344CB8AC3E}">
        <p14:creationId xmlns:p14="http://schemas.microsoft.com/office/powerpoint/2010/main" val="2766757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9AEA1C3-1C8E-974F-B6E9-DDDDB9BDCE2D}"/>
              </a:ext>
            </a:extLst>
          </p:cNvPr>
          <p:cNvPicPr>
            <a:picLocks noChangeAspect="1"/>
          </p:cNvPicPr>
          <p:nvPr/>
        </p:nvPicPr>
        <p:blipFill>
          <a:blip r:embed="rId2"/>
          <a:stretch>
            <a:fillRect/>
          </a:stretch>
        </p:blipFill>
        <p:spPr>
          <a:xfrm>
            <a:off x="439387" y="184587"/>
            <a:ext cx="11281559" cy="6349156"/>
          </a:xfrm>
          <a:prstGeom prst="rect">
            <a:avLst/>
          </a:prstGeom>
        </p:spPr>
      </p:pic>
    </p:spTree>
    <p:extLst>
      <p:ext uri="{BB962C8B-B14F-4D97-AF65-F5344CB8AC3E}">
        <p14:creationId xmlns:p14="http://schemas.microsoft.com/office/powerpoint/2010/main" val="3908925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3BB6494-FDC9-AB49-96AA-AA3B8AAB4EF7}"/>
              </a:ext>
            </a:extLst>
          </p:cNvPr>
          <p:cNvPicPr>
            <a:picLocks noChangeAspect="1"/>
          </p:cNvPicPr>
          <p:nvPr/>
        </p:nvPicPr>
        <p:blipFill>
          <a:blip r:embed="rId2"/>
          <a:stretch>
            <a:fillRect/>
          </a:stretch>
        </p:blipFill>
        <p:spPr>
          <a:xfrm>
            <a:off x="118753" y="93231"/>
            <a:ext cx="11744696" cy="6609806"/>
          </a:xfrm>
          <a:prstGeom prst="rect">
            <a:avLst/>
          </a:prstGeom>
        </p:spPr>
      </p:pic>
    </p:spTree>
    <p:extLst>
      <p:ext uri="{BB962C8B-B14F-4D97-AF65-F5344CB8AC3E}">
        <p14:creationId xmlns:p14="http://schemas.microsoft.com/office/powerpoint/2010/main" val="2018033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61208EF-73A2-1B4A-99FE-5E12FC4556B4}"/>
              </a:ext>
            </a:extLst>
          </p:cNvPr>
          <p:cNvPicPr>
            <a:picLocks noChangeAspect="1"/>
          </p:cNvPicPr>
          <p:nvPr/>
        </p:nvPicPr>
        <p:blipFill>
          <a:blip r:embed="rId2"/>
          <a:stretch>
            <a:fillRect/>
          </a:stretch>
        </p:blipFill>
        <p:spPr>
          <a:xfrm>
            <a:off x="296883" y="165311"/>
            <a:ext cx="11185093" cy="6294866"/>
          </a:xfrm>
          <a:prstGeom prst="rect">
            <a:avLst/>
          </a:prstGeom>
        </p:spPr>
      </p:pic>
    </p:spTree>
    <p:extLst>
      <p:ext uri="{BB962C8B-B14F-4D97-AF65-F5344CB8AC3E}">
        <p14:creationId xmlns:p14="http://schemas.microsoft.com/office/powerpoint/2010/main" val="2260087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0A409F-4DB2-B34C-81A2-796CC7594683}"/>
              </a:ext>
            </a:extLst>
          </p:cNvPr>
          <p:cNvSpPr>
            <a:spLocks noGrp="1"/>
          </p:cNvSpPr>
          <p:nvPr>
            <p:ph type="title"/>
          </p:nvPr>
        </p:nvSpPr>
        <p:spPr/>
        <p:txBody>
          <a:bodyPr>
            <a:normAutofit/>
          </a:bodyPr>
          <a:lstStyle/>
          <a:p>
            <a:r>
              <a:rPr lang="en-GB" sz="3200" dirty="0">
                <a:solidFill>
                  <a:srgbClr val="0070C0"/>
                </a:solidFill>
                <a:latin typeface="Cambria" panose="02040503050406030204" pitchFamily="18" charset="0"/>
              </a:rPr>
              <a:t>Planning</a:t>
            </a:r>
          </a:p>
        </p:txBody>
      </p:sp>
      <p:sp>
        <p:nvSpPr>
          <p:cNvPr id="3" name="Espace réservé du contenu 2">
            <a:extLst>
              <a:ext uri="{FF2B5EF4-FFF2-40B4-BE49-F238E27FC236}">
                <a16:creationId xmlns:a16="http://schemas.microsoft.com/office/drawing/2014/main" id="{CD268D90-8AC5-B149-BA64-5CEF8F11E323}"/>
              </a:ext>
            </a:extLst>
          </p:cNvPr>
          <p:cNvSpPr>
            <a:spLocks noGrp="1"/>
          </p:cNvSpPr>
          <p:nvPr>
            <p:ph idx="1"/>
          </p:nvPr>
        </p:nvSpPr>
        <p:spPr>
          <a:xfrm>
            <a:off x="476518" y="1825625"/>
            <a:ext cx="11269014" cy="4351338"/>
          </a:xfrm>
        </p:spPr>
        <p:txBody>
          <a:bodyPr>
            <a:normAutofit/>
          </a:bodyPr>
          <a:lstStyle/>
          <a:p>
            <a:pPr lvl="0"/>
            <a:r>
              <a:rPr lang="en-GB" dirty="0">
                <a:latin typeface="Cambria" panose="02040503050406030204" pitchFamily="18" charset="0"/>
              </a:rPr>
              <a:t>Year 1: bibliography + survey of existing practice and plans in the scientific community at large; collecting data from existing GW facilities; discussion with other WPs and the relevant divisions of the ET collaboration to get a better idea on what is planned.</a:t>
            </a:r>
            <a:endParaRPr lang="fr-FR" dirty="0">
              <a:latin typeface="Cambria" panose="02040503050406030204" pitchFamily="18" charset="0"/>
            </a:endParaRPr>
          </a:p>
          <a:p>
            <a:pPr lvl="0"/>
            <a:r>
              <a:rPr lang="en-GB" dirty="0">
                <a:latin typeface="Cambria" panose="02040503050406030204" pitchFamily="18" charset="0"/>
              </a:rPr>
              <a:t>Year 2: first draft of the plan (including rules and long-term goals); discussion with ET; discussion with existing GW facilities to see what could be tested/implemented.</a:t>
            </a:r>
            <a:endParaRPr lang="fr-FR" dirty="0">
              <a:latin typeface="Cambria" panose="02040503050406030204" pitchFamily="18" charset="0"/>
            </a:endParaRPr>
          </a:p>
          <a:p>
            <a:pPr lvl="0"/>
            <a:r>
              <a:rPr lang="en-GB" dirty="0">
                <a:latin typeface="Cambria" panose="02040503050406030204" pitchFamily="18" charset="0"/>
              </a:rPr>
              <a:t>Year 3: iterations of the plan</a:t>
            </a:r>
            <a:endParaRPr lang="fr-FR" dirty="0">
              <a:latin typeface="Cambria" panose="02040503050406030204" pitchFamily="18" charset="0"/>
            </a:endParaRPr>
          </a:p>
          <a:p>
            <a:pPr lvl="0"/>
            <a:r>
              <a:rPr lang="en-GB" dirty="0">
                <a:latin typeface="Cambria" panose="02040503050406030204" pitchFamily="18" charset="0"/>
              </a:rPr>
              <a:t>Year 4: completion.</a:t>
            </a:r>
            <a:endParaRPr lang="fr-FR" dirty="0">
              <a:latin typeface="Cambria" panose="02040503050406030204" pitchFamily="18" charset="0"/>
            </a:endParaRPr>
          </a:p>
          <a:p>
            <a:pPr marL="0" indent="0">
              <a:buNone/>
            </a:pPr>
            <a:endParaRPr lang="fr-FR" dirty="0">
              <a:latin typeface="Cambria" panose="02040503050406030204" pitchFamily="18" charset="0"/>
            </a:endParaRPr>
          </a:p>
          <a:p>
            <a:endParaRPr lang="en-GB" dirty="0">
              <a:latin typeface="Cambria" panose="02040503050406030204" pitchFamily="18" charset="0"/>
            </a:endParaRPr>
          </a:p>
        </p:txBody>
      </p:sp>
    </p:spTree>
    <p:extLst>
      <p:ext uri="{BB962C8B-B14F-4D97-AF65-F5344CB8AC3E}">
        <p14:creationId xmlns:p14="http://schemas.microsoft.com/office/powerpoint/2010/main" val="3298043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637F82-21BB-7146-A8BD-0215F707EFF4}"/>
              </a:ext>
            </a:extLst>
          </p:cNvPr>
          <p:cNvSpPr txBox="1"/>
          <p:nvPr/>
        </p:nvSpPr>
        <p:spPr>
          <a:xfrm>
            <a:off x="119614" y="137046"/>
            <a:ext cx="11847006" cy="3785652"/>
          </a:xfrm>
          <a:prstGeom prst="rect">
            <a:avLst/>
          </a:prstGeom>
          <a:noFill/>
        </p:spPr>
        <p:txBody>
          <a:bodyPr wrap="square" rtlCol="0">
            <a:spAutoFit/>
          </a:bodyPr>
          <a:lstStyle/>
          <a:p>
            <a:pPr lvl="0"/>
            <a:endParaRPr lang="fr-FR" sz="2000">
              <a:latin typeface="Cambria" panose="02040503050406030204" pitchFamily="18" charset="0"/>
            </a:endParaRPr>
          </a:p>
          <a:p>
            <a:r>
              <a:rPr lang="fr-FR" sz="2000" b="1">
                <a:latin typeface="Cambria" panose="02040503050406030204" pitchFamily="18" charset="0"/>
              </a:rPr>
              <a:t>Internal Deliverables</a:t>
            </a:r>
          </a:p>
          <a:p>
            <a:endParaRPr lang="fr-FR" sz="2000">
              <a:latin typeface="Cambria" panose="02040503050406030204" pitchFamily="18" charset="0"/>
            </a:endParaRPr>
          </a:p>
          <a:p>
            <a:pPr marL="342900" indent="-342900">
              <a:buFont typeface="Arial" panose="020B0604020202020204" pitchFamily="34" charset="0"/>
              <a:buChar char="•"/>
            </a:pPr>
            <a:r>
              <a:rPr lang="en-US" sz="2000">
                <a:latin typeface="Cambria" panose="02040503050406030204" pitchFamily="18" charset="0"/>
              </a:rPr>
              <a:t>An assessment of the </a:t>
            </a:r>
            <a:r>
              <a:rPr lang="en-US" sz="2000" b="1">
                <a:latin typeface="Cambria" panose="02040503050406030204" pitchFamily="18" charset="0"/>
              </a:rPr>
              <a:t>CO2 footprint </a:t>
            </a:r>
            <a:r>
              <a:rPr lang="en-US" sz="2000">
                <a:latin typeface="Cambria" panose="02040503050406030204" pitchFamily="18" charset="0"/>
              </a:rPr>
              <a:t>linked to construction/operation stage of the infrastructure, computing facilities and transportation and supplies for personnel. </a:t>
            </a:r>
            <a:r>
              <a:rPr lang="fr-FR" sz="2000">
                <a:latin typeface="Cambria" panose="02040503050406030204" pitchFamily="18" charset="0"/>
              </a:rPr>
              <a:t> </a:t>
            </a:r>
            <a:r>
              <a:rPr lang="en-US" sz="2000">
                <a:latin typeface="Cambria" panose="02040503050406030204" pitchFamily="18" charset="0"/>
              </a:rPr>
              <a:t>A report on the strategy for minimization of the CO2 emission. </a:t>
            </a:r>
            <a:endParaRPr lang="fr-FR" sz="2000">
              <a:latin typeface="Cambria" panose="02040503050406030204" pitchFamily="18" charset="0"/>
            </a:endParaRPr>
          </a:p>
          <a:p>
            <a:pPr marL="342900" indent="-342900">
              <a:buFont typeface="Arial" panose="020B0604020202020204" pitchFamily="34" charset="0"/>
              <a:buChar char="•"/>
            </a:pPr>
            <a:r>
              <a:rPr lang="en-US" sz="2000">
                <a:latin typeface="Cambria" panose="02040503050406030204" pitchFamily="18" charset="0"/>
              </a:rPr>
              <a:t>A report on the </a:t>
            </a:r>
            <a:r>
              <a:rPr lang="en-US" sz="2000" b="1">
                <a:latin typeface="Cambria" panose="02040503050406030204" pitchFamily="18" charset="0"/>
              </a:rPr>
              <a:t>environmental impact of ET RI on the landscape and on the effect of surrounding urban areas</a:t>
            </a:r>
            <a:r>
              <a:rPr lang="en-US" sz="2000">
                <a:latin typeface="Cambria" panose="02040503050406030204" pitchFamily="18" charset="0"/>
              </a:rPr>
              <a:t>.</a:t>
            </a:r>
            <a:r>
              <a:rPr lang="fr-FR" sz="2000">
                <a:latin typeface="Cambria" panose="02040503050406030204" pitchFamily="18" charset="0"/>
              </a:rPr>
              <a:t> </a:t>
            </a:r>
            <a:r>
              <a:rPr lang="en-US" sz="2000">
                <a:latin typeface="Cambria" panose="02040503050406030204" pitchFamily="18" charset="0"/>
              </a:rPr>
              <a:t>A roadmap for establishing the organization and the mandate for an ET management boards on sustainability and environmental protection </a:t>
            </a:r>
            <a:endParaRPr lang="fr-FR" sz="2000">
              <a:latin typeface="Cambria" panose="02040503050406030204" pitchFamily="18" charset="0"/>
            </a:endParaRPr>
          </a:p>
          <a:p>
            <a:pPr marL="342900" indent="-342900">
              <a:buFont typeface="Arial" panose="020B0604020202020204" pitchFamily="34" charset="0"/>
              <a:buChar char="•"/>
            </a:pPr>
            <a:r>
              <a:rPr lang="en-US" sz="2000">
                <a:latin typeface="Cambria" panose="02040503050406030204" pitchFamily="18" charset="0"/>
              </a:rPr>
              <a:t>A report on the contribution of the ET measurements on </a:t>
            </a:r>
            <a:r>
              <a:rPr lang="en-US" sz="2000" b="1">
                <a:latin typeface="Cambria" panose="02040503050406030204" pitchFamily="18" charset="0"/>
              </a:rPr>
              <a:t>climate change studies, low latency alert and on the technologies to develop to enforce this activity</a:t>
            </a:r>
            <a:r>
              <a:rPr lang="en-US" sz="2000">
                <a:latin typeface="Cambria" panose="02040503050406030204" pitchFamily="18" charset="0"/>
              </a:rPr>
              <a:t> . </a:t>
            </a:r>
            <a:endParaRPr lang="fr-FR" sz="2000">
              <a:latin typeface="Cambria" panose="02040503050406030204" pitchFamily="18" charset="0"/>
            </a:endParaRPr>
          </a:p>
          <a:p>
            <a:endParaRPr lang="fr-FR" sz="2000">
              <a:latin typeface="Cambria" panose="02040503050406030204" pitchFamily="18" charset="0"/>
            </a:endParaRPr>
          </a:p>
        </p:txBody>
      </p:sp>
      <p:graphicFrame>
        <p:nvGraphicFramePr>
          <p:cNvPr id="3" name="Tableau 2">
            <a:extLst>
              <a:ext uri="{FF2B5EF4-FFF2-40B4-BE49-F238E27FC236}">
                <a16:creationId xmlns:a16="http://schemas.microsoft.com/office/drawing/2014/main" id="{B041001A-1D2B-7A4C-8D02-970060F8C1C0}"/>
              </a:ext>
            </a:extLst>
          </p:cNvPr>
          <p:cNvGraphicFramePr>
            <a:graphicFrameLocks noGrp="1"/>
          </p:cNvGraphicFramePr>
          <p:nvPr>
            <p:extLst>
              <p:ext uri="{D42A27DB-BD31-4B8C-83A1-F6EECF244321}">
                <p14:modId xmlns:p14="http://schemas.microsoft.com/office/powerpoint/2010/main" val="3960865853"/>
              </p:ext>
            </p:extLst>
          </p:nvPr>
        </p:nvGraphicFramePr>
        <p:xfrm>
          <a:off x="2985456" y="3802935"/>
          <a:ext cx="8107923" cy="2818928"/>
        </p:xfrm>
        <a:graphic>
          <a:graphicData uri="http://schemas.openxmlformats.org/drawingml/2006/table">
            <a:tbl>
              <a:tblPr>
                <a:tableStyleId>{5C22544A-7EE6-4342-B048-85BDC9FD1C3A}</a:tableStyleId>
              </a:tblPr>
              <a:tblGrid>
                <a:gridCol w="992904">
                  <a:extLst>
                    <a:ext uri="{9D8B030D-6E8A-4147-A177-3AD203B41FA5}">
                      <a16:colId xmlns:a16="http://schemas.microsoft.com/office/drawing/2014/main" val="2919572824"/>
                    </a:ext>
                  </a:extLst>
                </a:gridCol>
                <a:gridCol w="2001491">
                  <a:extLst>
                    <a:ext uri="{9D8B030D-6E8A-4147-A177-3AD203B41FA5}">
                      <a16:colId xmlns:a16="http://schemas.microsoft.com/office/drawing/2014/main" val="1145113405"/>
                    </a:ext>
                  </a:extLst>
                </a:gridCol>
                <a:gridCol w="666640">
                  <a:extLst>
                    <a:ext uri="{9D8B030D-6E8A-4147-A177-3AD203B41FA5}">
                      <a16:colId xmlns:a16="http://schemas.microsoft.com/office/drawing/2014/main" val="2622144446"/>
                    </a:ext>
                  </a:extLst>
                </a:gridCol>
                <a:gridCol w="1112114">
                  <a:extLst>
                    <a:ext uri="{9D8B030D-6E8A-4147-A177-3AD203B41FA5}">
                      <a16:colId xmlns:a16="http://schemas.microsoft.com/office/drawing/2014/main" val="2197715372"/>
                    </a:ext>
                  </a:extLst>
                </a:gridCol>
                <a:gridCol w="814871">
                  <a:extLst>
                    <a:ext uri="{9D8B030D-6E8A-4147-A177-3AD203B41FA5}">
                      <a16:colId xmlns:a16="http://schemas.microsoft.com/office/drawing/2014/main" val="641926211"/>
                    </a:ext>
                  </a:extLst>
                </a:gridCol>
                <a:gridCol w="1372497">
                  <a:extLst>
                    <a:ext uri="{9D8B030D-6E8A-4147-A177-3AD203B41FA5}">
                      <a16:colId xmlns:a16="http://schemas.microsoft.com/office/drawing/2014/main" val="3729472056"/>
                    </a:ext>
                  </a:extLst>
                </a:gridCol>
                <a:gridCol w="1147406">
                  <a:extLst>
                    <a:ext uri="{9D8B030D-6E8A-4147-A177-3AD203B41FA5}">
                      <a16:colId xmlns:a16="http://schemas.microsoft.com/office/drawing/2014/main" val="3090016290"/>
                    </a:ext>
                  </a:extLst>
                </a:gridCol>
              </a:tblGrid>
              <a:tr h="1012436">
                <a:tc>
                  <a:txBody>
                    <a:bodyPr/>
                    <a:lstStyle/>
                    <a:p>
                      <a:pPr>
                        <a:lnSpc>
                          <a:spcPct val="115000"/>
                        </a:lnSpc>
                        <a:spcAft>
                          <a:spcPts val="0"/>
                        </a:spcAft>
                      </a:pPr>
                      <a:r>
                        <a:rPr lang="fr-FR" sz="1100">
                          <a:effectLst/>
                        </a:rPr>
                        <a:t>Deliverable (number)</a:t>
                      </a:r>
                      <a:endParaRPr lang="fr-FR"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spcAft>
                          <a:spcPts val="0"/>
                        </a:spcAft>
                      </a:pPr>
                      <a:r>
                        <a:rPr lang="fr-FR" sz="1100">
                          <a:effectLst/>
                        </a:rPr>
                        <a:t>Deliverable name</a:t>
                      </a:r>
                      <a:endParaRPr lang="fr-FR"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spcAft>
                          <a:spcPts val="0"/>
                        </a:spcAft>
                      </a:pPr>
                      <a:r>
                        <a:rPr lang="fr-FR" sz="1100">
                          <a:effectLst/>
                        </a:rPr>
                        <a:t>Work package number </a:t>
                      </a:r>
                      <a:endParaRPr lang="fr-FR"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spcAft>
                          <a:spcPts val="0"/>
                        </a:spcAft>
                      </a:pPr>
                      <a:r>
                        <a:rPr lang="fr-FR" sz="1100">
                          <a:effectLst/>
                        </a:rPr>
                        <a:t>Short name of lead participant </a:t>
                      </a:r>
                      <a:endParaRPr lang="fr-FR"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spcAft>
                          <a:spcPts val="0"/>
                        </a:spcAft>
                      </a:pPr>
                      <a:r>
                        <a:rPr lang="fr-FR" sz="1100">
                          <a:effectLst/>
                        </a:rPr>
                        <a:t>Type</a:t>
                      </a:r>
                      <a:endParaRPr lang="fr-FR"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spcAft>
                          <a:spcPts val="0"/>
                        </a:spcAft>
                      </a:pPr>
                      <a:r>
                        <a:rPr lang="fr-FR" sz="1100">
                          <a:effectLst/>
                        </a:rPr>
                        <a:t>Dissemination level</a:t>
                      </a:r>
                      <a:endParaRPr lang="fr-FR" sz="1100">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spcAft>
                          <a:spcPts val="0"/>
                        </a:spcAft>
                      </a:pPr>
                      <a:r>
                        <a:rPr lang="fr-FR" sz="1100">
                          <a:effectLst/>
                        </a:rPr>
                        <a:t>Delivery date</a:t>
                      </a:r>
                    </a:p>
                    <a:p>
                      <a:pPr>
                        <a:lnSpc>
                          <a:spcPct val="115000"/>
                        </a:lnSpc>
                        <a:spcAft>
                          <a:spcPts val="0"/>
                        </a:spcAft>
                      </a:pPr>
                      <a:r>
                        <a:rPr lang="fr-FR" sz="1100">
                          <a:effectLst/>
                        </a:rPr>
                        <a:t>(in months)</a:t>
                      </a:r>
                      <a:endParaRPr lang="fr-FR" sz="11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69467100"/>
                  </a:ext>
                </a:extLst>
              </a:tr>
              <a:tr h="602164">
                <a:tc>
                  <a:txBody>
                    <a:bodyPr/>
                    <a:lstStyle/>
                    <a:p>
                      <a:pPr>
                        <a:lnSpc>
                          <a:spcPct val="115000"/>
                        </a:lnSpc>
                        <a:spcAft>
                          <a:spcPts val="0"/>
                        </a:spcAft>
                      </a:pPr>
                      <a:r>
                        <a:rPr lang="fr-FR" sz="1100">
                          <a:effectLst/>
                        </a:rPr>
                        <a:t>9.1.</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n-US" sz="1100">
                          <a:effectLst/>
                        </a:rPr>
                        <a:t>ET Sustainable Development Implementation Strategy </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WP9</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CNRS</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Report</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PU</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18</a:t>
                      </a:r>
                      <a:endParaRPr lang="fr-FR"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34544477"/>
                  </a:ext>
                </a:extLst>
              </a:tr>
              <a:tr h="602164">
                <a:tc>
                  <a:txBody>
                    <a:bodyPr/>
                    <a:lstStyle/>
                    <a:p>
                      <a:pPr>
                        <a:lnSpc>
                          <a:spcPct val="115000"/>
                        </a:lnSpc>
                        <a:spcAft>
                          <a:spcPts val="0"/>
                        </a:spcAft>
                      </a:pPr>
                      <a:r>
                        <a:rPr lang="fr-FR" sz="1100">
                          <a:effectLst/>
                        </a:rPr>
                        <a:t>9.2.</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ET Environmental impact assessment and mitigation strategy </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WP9</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INFN</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Report</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PU</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24</a:t>
                      </a:r>
                      <a:endParaRPr lang="fr-FR"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2254028687"/>
                  </a:ext>
                </a:extLst>
              </a:tr>
              <a:tr h="602164">
                <a:tc>
                  <a:txBody>
                    <a:bodyPr/>
                    <a:lstStyle/>
                    <a:p>
                      <a:pPr>
                        <a:lnSpc>
                          <a:spcPct val="115000"/>
                        </a:lnSpc>
                        <a:spcAft>
                          <a:spcPts val="0"/>
                        </a:spcAft>
                      </a:pPr>
                      <a:r>
                        <a:rPr lang="fr-FR" sz="1100">
                          <a:effectLst/>
                        </a:rPr>
                        <a:t>9.3</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ET CO2 footprint ET assessment and mitigation strategy</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WP9</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EGO</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Report</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PU</a:t>
                      </a:r>
                      <a:endParaRPr lang="fr-FR" sz="1100">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fr-FR" sz="1100">
                          <a:effectLst/>
                        </a:rPr>
                        <a:t>36</a:t>
                      </a:r>
                      <a:endParaRPr lang="fr-FR"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54724645"/>
                  </a:ext>
                </a:extLst>
              </a:tr>
            </a:tbl>
          </a:graphicData>
        </a:graphic>
      </p:graphicFrame>
      <p:sp>
        <p:nvSpPr>
          <p:cNvPr id="2" name="ZoneTexte 1">
            <a:extLst>
              <a:ext uri="{FF2B5EF4-FFF2-40B4-BE49-F238E27FC236}">
                <a16:creationId xmlns:a16="http://schemas.microsoft.com/office/drawing/2014/main" id="{5E0CFC50-0467-B945-9DAD-3F13E04D43AA}"/>
              </a:ext>
            </a:extLst>
          </p:cNvPr>
          <p:cNvSpPr txBox="1"/>
          <p:nvPr/>
        </p:nvSpPr>
        <p:spPr>
          <a:xfrm>
            <a:off x="472273" y="4129873"/>
            <a:ext cx="2311120" cy="369332"/>
          </a:xfrm>
          <a:prstGeom prst="rect">
            <a:avLst/>
          </a:prstGeom>
          <a:noFill/>
        </p:spPr>
        <p:txBody>
          <a:bodyPr wrap="square" rtlCol="0">
            <a:spAutoFit/>
          </a:bodyPr>
          <a:lstStyle/>
          <a:p>
            <a:r>
              <a:rPr lang="en-GB">
                <a:latin typeface="Cambria" panose="02040503050406030204" pitchFamily="18" charset="0"/>
              </a:rPr>
              <a:t>WP Deliverables</a:t>
            </a:r>
          </a:p>
        </p:txBody>
      </p:sp>
    </p:spTree>
    <p:extLst>
      <p:ext uri="{BB962C8B-B14F-4D97-AF65-F5344CB8AC3E}">
        <p14:creationId xmlns:p14="http://schemas.microsoft.com/office/powerpoint/2010/main" val="4088310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7B4A2FF-06AF-6B42-9FE0-480CD2DBB412}"/>
              </a:ext>
            </a:extLst>
          </p:cNvPr>
          <p:cNvPicPr>
            <a:picLocks noChangeAspect="1"/>
          </p:cNvPicPr>
          <p:nvPr/>
        </p:nvPicPr>
        <p:blipFill>
          <a:blip r:embed="rId2"/>
          <a:stretch>
            <a:fillRect/>
          </a:stretch>
        </p:blipFill>
        <p:spPr>
          <a:xfrm>
            <a:off x="0" y="0"/>
            <a:ext cx="12192000" cy="7066532"/>
          </a:xfrm>
          <a:prstGeom prst="rect">
            <a:avLst/>
          </a:prstGeom>
        </p:spPr>
      </p:pic>
      <p:pic>
        <p:nvPicPr>
          <p:cNvPr id="3" name="Image 2">
            <a:extLst>
              <a:ext uri="{FF2B5EF4-FFF2-40B4-BE49-F238E27FC236}">
                <a16:creationId xmlns:a16="http://schemas.microsoft.com/office/drawing/2014/main" id="{DEB06EB9-D08E-6245-BD08-CB6167B81861}"/>
              </a:ext>
            </a:extLst>
          </p:cNvPr>
          <p:cNvPicPr>
            <a:picLocks noChangeAspect="1"/>
          </p:cNvPicPr>
          <p:nvPr/>
        </p:nvPicPr>
        <p:blipFill>
          <a:blip r:embed="rId3"/>
          <a:stretch>
            <a:fillRect/>
          </a:stretch>
        </p:blipFill>
        <p:spPr>
          <a:xfrm>
            <a:off x="6277773" y="6321439"/>
            <a:ext cx="3298305" cy="616949"/>
          </a:xfrm>
          <a:prstGeom prst="rect">
            <a:avLst/>
          </a:prstGeom>
        </p:spPr>
      </p:pic>
    </p:spTree>
    <p:extLst>
      <p:ext uri="{BB962C8B-B14F-4D97-AF65-F5344CB8AC3E}">
        <p14:creationId xmlns:p14="http://schemas.microsoft.com/office/powerpoint/2010/main" val="2603982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EAFF3D0-19CD-C34B-BC79-931A90B1A205}"/>
              </a:ext>
            </a:extLst>
          </p:cNvPr>
          <p:cNvPicPr>
            <a:picLocks noChangeAspect="1"/>
          </p:cNvPicPr>
          <p:nvPr/>
        </p:nvPicPr>
        <p:blipFill>
          <a:blip r:embed="rId2"/>
          <a:stretch>
            <a:fillRect/>
          </a:stretch>
        </p:blipFill>
        <p:spPr>
          <a:xfrm>
            <a:off x="6834100" y="0"/>
            <a:ext cx="5357900" cy="6919864"/>
          </a:xfrm>
          <a:prstGeom prst="rect">
            <a:avLst/>
          </a:prstGeom>
        </p:spPr>
      </p:pic>
      <p:sp>
        <p:nvSpPr>
          <p:cNvPr id="5" name="ZoneTexte 4">
            <a:extLst>
              <a:ext uri="{FF2B5EF4-FFF2-40B4-BE49-F238E27FC236}">
                <a16:creationId xmlns:a16="http://schemas.microsoft.com/office/drawing/2014/main" id="{9C98AF20-E972-C64B-B2DD-8A3FED88B3AE}"/>
              </a:ext>
            </a:extLst>
          </p:cNvPr>
          <p:cNvSpPr txBox="1"/>
          <p:nvPr/>
        </p:nvSpPr>
        <p:spPr>
          <a:xfrm>
            <a:off x="9418655" y="271305"/>
            <a:ext cx="2773345" cy="461665"/>
          </a:xfrm>
          <a:prstGeom prst="rect">
            <a:avLst/>
          </a:prstGeom>
          <a:noFill/>
        </p:spPr>
        <p:txBody>
          <a:bodyPr wrap="square" rtlCol="0">
            <a:spAutoFit/>
          </a:bodyPr>
          <a:lstStyle/>
          <a:p>
            <a:r>
              <a:rPr lang="en-GB" sz="2400">
                <a:latin typeface="Cambria" panose="02040503050406030204" pitchFamily="18" charset="0"/>
              </a:rPr>
              <a:t>Snowmass 2021</a:t>
            </a:r>
          </a:p>
        </p:txBody>
      </p:sp>
      <p:pic>
        <p:nvPicPr>
          <p:cNvPr id="6" name="Image 5">
            <a:extLst>
              <a:ext uri="{FF2B5EF4-FFF2-40B4-BE49-F238E27FC236}">
                <a16:creationId xmlns:a16="http://schemas.microsoft.com/office/drawing/2014/main" id="{E786A47D-8F72-7945-BA69-590B1FD2EB30}"/>
              </a:ext>
            </a:extLst>
          </p:cNvPr>
          <p:cNvPicPr>
            <a:picLocks noChangeAspect="1"/>
          </p:cNvPicPr>
          <p:nvPr/>
        </p:nvPicPr>
        <p:blipFill>
          <a:blip r:embed="rId3"/>
          <a:stretch>
            <a:fillRect/>
          </a:stretch>
        </p:blipFill>
        <p:spPr>
          <a:xfrm>
            <a:off x="121558" y="137536"/>
            <a:ext cx="4731796" cy="6700368"/>
          </a:xfrm>
          <a:prstGeom prst="rect">
            <a:avLst/>
          </a:prstGeom>
        </p:spPr>
      </p:pic>
      <p:pic>
        <p:nvPicPr>
          <p:cNvPr id="7" name="Image 6">
            <a:extLst>
              <a:ext uri="{FF2B5EF4-FFF2-40B4-BE49-F238E27FC236}">
                <a16:creationId xmlns:a16="http://schemas.microsoft.com/office/drawing/2014/main" id="{AB385544-8473-8644-A98C-0F4632B469B8}"/>
              </a:ext>
            </a:extLst>
          </p:cNvPr>
          <p:cNvPicPr>
            <a:picLocks noChangeAspect="1"/>
          </p:cNvPicPr>
          <p:nvPr/>
        </p:nvPicPr>
        <p:blipFill rotWithShape="1">
          <a:blip r:embed="rId4"/>
          <a:srcRect l="17060" t="33260" r="22198" b="33919"/>
          <a:stretch/>
        </p:blipFill>
        <p:spPr>
          <a:xfrm>
            <a:off x="4421274" y="5572350"/>
            <a:ext cx="3949003" cy="1200240"/>
          </a:xfrm>
          <a:prstGeom prst="rect">
            <a:avLst/>
          </a:prstGeom>
        </p:spPr>
      </p:pic>
    </p:spTree>
    <p:extLst>
      <p:ext uri="{BB962C8B-B14F-4D97-AF65-F5344CB8AC3E}">
        <p14:creationId xmlns:p14="http://schemas.microsoft.com/office/powerpoint/2010/main" val="4266036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0A94E1A-B4B0-354C-9289-B198BD738EFE}"/>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458540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61504B9-6384-274E-89A4-B70330B408D6}"/>
              </a:ext>
            </a:extLst>
          </p:cNvPr>
          <p:cNvPicPr>
            <a:picLocks noChangeAspect="1"/>
          </p:cNvPicPr>
          <p:nvPr/>
        </p:nvPicPr>
        <p:blipFill>
          <a:blip r:embed="rId2"/>
          <a:stretch>
            <a:fillRect/>
          </a:stretch>
        </p:blipFill>
        <p:spPr>
          <a:xfrm>
            <a:off x="498645" y="1326383"/>
            <a:ext cx="11016994" cy="4923691"/>
          </a:xfrm>
          <a:prstGeom prst="rect">
            <a:avLst/>
          </a:prstGeom>
        </p:spPr>
      </p:pic>
      <p:sp>
        <p:nvSpPr>
          <p:cNvPr id="2" name="Rectangle 1">
            <a:extLst>
              <a:ext uri="{FF2B5EF4-FFF2-40B4-BE49-F238E27FC236}">
                <a16:creationId xmlns:a16="http://schemas.microsoft.com/office/drawing/2014/main" id="{EAB6235A-E9C9-4A4F-9979-C99B0BF93967}"/>
              </a:ext>
            </a:extLst>
          </p:cNvPr>
          <p:cNvSpPr/>
          <p:nvPr/>
        </p:nvSpPr>
        <p:spPr>
          <a:xfrm>
            <a:off x="8073837" y="6108114"/>
            <a:ext cx="2776722" cy="369332"/>
          </a:xfrm>
          <a:prstGeom prst="rect">
            <a:avLst/>
          </a:prstGeom>
        </p:spPr>
        <p:txBody>
          <a:bodyPr wrap="none">
            <a:spAutoFit/>
          </a:bodyPr>
          <a:lstStyle/>
          <a:p>
            <a:r>
              <a:rPr lang="en-GB">
                <a:latin typeface="Cambria" panose="02040503050406030204" pitchFamily="18" charset="0"/>
                <a:hlinkClick r:id="rId3"/>
              </a:rPr>
              <a:t>https://labos1point5.org/</a:t>
            </a:r>
            <a:endParaRPr lang="en-GB"/>
          </a:p>
        </p:txBody>
      </p:sp>
    </p:spTree>
    <p:extLst>
      <p:ext uri="{BB962C8B-B14F-4D97-AF65-F5344CB8AC3E}">
        <p14:creationId xmlns:p14="http://schemas.microsoft.com/office/powerpoint/2010/main" val="2621353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2358755-7C0D-0F42-B5E9-D40206A1D08D}"/>
              </a:ext>
            </a:extLst>
          </p:cNvPr>
          <p:cNvPicPr>
            <a:picLocks noChangeAspect="1"/>
          </p:cNvPicPr>
          <p:nvPr/>
        </p:nvPicPr>
        <p:blipFill>
          <a:blip r:embed="rId2"/>
          <a:stretch>
            <a:fillRect/>
          </a:stretch>
        </p:blipFill>
        <p:spPr>
          <a:xfrm>
            <a:off x="301451" y="442127"/>
            <a:ext cx="5300820" cy="1913653"/>
          </a:xfrm>
          <a:prstGeom prst="rect">
            <a:avLst/>
          </a:prstGeom>
        </p:spPr>
      </p:pic>
      <p:pic>
        <p:nvPicPr>
          <p:cNvPr id="5" name="Image 4">
            <a:extLst>
              <a:ext uri="{FF2B5EF4-FFF2-40B4-BE49-F238E27FC236}">
                <a16:creationId xmlns:a16="http://schemas.microsoft.com/office/drawing/2014/main" id="{23BF1C36-CE9A-AF44-B2A9-7D6C78086E5E}"/>
              </a:ext>
            </a:extLst>
          </p:cNvPr>
          <p:cNvPicPr>
            <a:picLocks noChangeAspect="1"/>
          </p:cNvPicPr>
          <p:nvPr/>
        </p:nvPicPr>
        <p:blipFill>
          <a:blip r:embed="rId3"/>
          <a:stretch>
            <a:fillRect/>
          </a:stretch>
        </p:blipFill>
        <p:spPr>
          <a:xfrm>
            <a:off x="6376121" y="134051"/>
            <a:ext cx="5651753" cy="6487811"/>
          </a:xfrm>
          <a:prstGeom prst="rect">
            <a:avLst/>
          </a:prstGeom>
        </p:spPr>
      </p:pic>
      <p:pic>
        <p:nvPicPr>
          <p:cNvPr id="6" name="Image 5">
            <a:extLst>
              <a:ext uri="{FF2B5EF4-FFF2-40B4-BE49-F238E27FC236}">
                <a16:creationId xmlns:a16="http://schemas.microsoft.com/office/drawing/2014/main" id="{D03D21BC-76C8-3F44-A9CE-5DAA6073DB6F}"/>
              </a:ext>
            </a:extLst>
          </p:cNvPr>
          <p:cNvPicPr>
            <a:picLocks noChangeAspect="1"/>
          </p:cNvPicPr>
          <p:nvPr/>
        </p:nvPicPr>
        <p:blipFill>
          <a:blip r:embed="rId4"/>
          <a:stretch>
            <a:fillRect/>
          </a:stretch>
        </p:blipFill>
        <p:spPr>
          <a:xfrm>
            <a:off x="130629" y="2763297"/>
            <a:ext cx="6125477" cy="3828423"/>
          </a:xfrm>
          <a:prstGeom prst="rect">
            <a:avLst/>
          </a:prstGeom>
        </p:spPr>
      </p:pic>
    </p:spTree>
    <p:extLst>
      <p:ext uri="{BB962C8B-B14F-4D97-AF65-F5344CB8AC3E}">
        <p14:creationId xmlns:p14="http://schemas.microsoft.com/office/powerpoint/2010/main" val="1691870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3CC067B-ADC9-C341-BB85-003F588094D6}"/>
              </a:ext>
            </a:extLst>
          </p:cNvPr>
          <p:cNvPicPr>
            <a:picLocks noChangeAspect="1"/>
          </p:cNvPicPr>
          <p:nvPr/>
        </p:nvPicPr>
        <p:blipFill>
          <a:blip r:embed="rId2"/>
          <a:stretch>
            <a:fillRect/>
          </a:stretch>
        </p:blipFill>
        <p:spPr>
          <a:xfrm>
            <a:off x="802263" y="4053369"/>
            <a:ext cx="4041043" cy="2633809"/>
          </a:xfrm>
          <a:prstGeom prst="rect">
            <a:avLst/>
          </a:prstGeom>
        </p:spPr>
      </p:pic>
      <p:sp>
        <p:nvSpPr>
          <p:cNvPr id="8" name="ZoneTexte 7">
            <a:extLst>
              <a:ext uri="{FF2B5EF4-FFF2-40B4-BE49-F238E27FC236}">
                <a16:creationId xmlns:a16="http://schemas.microsoft.com/office/drawing/2014/main" id="{D48AB1B5-D2F9-C349-A33E-D214E01D798C}"/>
              </a:ext>
            </a:extLst>
          </p:cNvPr>
          <p:cNvSpPr txBox="1"/>
          <p:nvPr/>
        </p:nvSpPr>
        <p:spPr>
          <a:xfrm>
            <a:off x="1404220" y="4333579"/>
            <a:ext cx="1569028" cy="369332"/>
          </a:xfrm>
          <a:prstGeom prst="rect">
            <a:avLst/>
          </a:prstGeom>
          <a:noFill/>
        </p:spPr>
        <p:txBody>
          <a:bodyPr wrap="square" rtlCol="0">
            <a:spAutoFit/>
          </a:bodyPr>
          <a:lstStyle/>
          <a:p>
            <a:r>
              <a:rPr lang="en-GB"/>
              <a:t>Virgo</a:t>
            </a:r>
          </a:p>
        </p:txBody>
      </p:sp>
      <p:sp>
        <p:nvSpPr>
          <p:cNvPr id="11" name="ZoneTexte 10">
            <a:extLst>
              <a:ext uri="{FF2B5EF4-FFF2-40B4-BE49-F238E27FC236}">
                <a16:creationId xmlns:a16="http://schemas.microsoft.com/office/drawing/2014/main" id="{0D86CF76-EEEE-A94B-916C-9EEB2FF57076}"/>
              </a:ext>
            </a:extLst>
          </p:cNvPr>
          <p:cNvSpPr txBox="1"/>
          <p:nvPr/>
        </p:nvSpPr>
        <p:spPr>
          <a:xfrm>
            <a:off x="5094514" y="1095270"/>
            <a:ext cx="6903218" cy="923330"/>
          </a:xfrm>
          <a:prstGeom prst="rect">
            <a:avLst/>
          </a:prstGeom>
          <a:noFill/>
        </p:spPr>
        <p:txBody>
          <a:bodyPr wrap="square" rtlCol="0">
            <a:spAutoFit/>
          </a:bodyPr>
          <a:lstStyle/>
          <a:p>
            <a:r>
              <a:rPr lang="en-GB">
                <a:latin typeface="Cambria" panose="02040503050406030204" pitchFamily="18" charset="0"/>
              </a:rPr>
              <a:t>EGO Operation Budget: 10 M€</a:t>
            </a:r>
          </a:p>
          <a:p>
            <a:r>
              <a:rPr lang="en-GB">
                <a:latin typeface="Cambria" panose="02040503050406030204" pitchFamily="18" charset="0"/>
              </a:rPr>
              <a:t>Included above: travel  (INFN/CNRS), Computing, Electricity/liquids</a:t>
            </a:r>
          </a:p>
          <a:p>
            <a:endParaRPr lang="en-GB"/>
          </a:p>
        </p:txBody>
      </p:sp>
      <p:sp>
        <p:nvSpPr>
          <p:cNvPr id="2" name="ZoneTexte 1">
            <a:extLst>
              <a:ext uri="{FF2B5EF4-FFF2-40B4-BE49-F238E27FC236}">
                <a16:creationId xmlns:a16="http://schemas.microsoft.com/office/drawing/2014/main" id="{35152180-6B20-1447-9A91-1BFE66DB0DDF}"/>
              </a:ext>
            </a:extLst>
          </p:cNvPr>
          <p:cNvSpPr txBox="1"/>
          <p:nvPr/>
        </p:nvSpPr>
        <p:spPr>
          <a:xfrm>
            <a:off x="713432" y="291402"/>
            <a:ext cx="6491235" cy="830997"/>
          </a:xfrm>
          <a:prstGeom prst="rect">
            <a:avLst/>
          </a:prstGeom>
          <a:noFill/>
        </p:spPr>
        <p:txBody>
          <a:bodyPr wrap="square" rtlCol="0">
            <a:spAutoFit/>
          </a:bodyPr>
          <a:lstStyle/>
          <a:p>
            <a:r>
              <a:rPr lang="en-GB" sz="2400">
                <a:latin typeface="Cambria" panose="02040503050406030204" pitchFamily="18" charset="0"/>
              </a:rPr>
              <a:t>EGO operation and Virgo collaboration activities  provide an excellent field for projections</a:t>
            </a:r>
          </a:p>
        </p:txBody>
      </p:sp>
      <p:pic>
        <p:nvPicPr>
          <p:cNvPr id="6" name="Picture 6">
            <a:extLst>
              <a:ext uri="{FF2B5EF4-FFF2-40B4-BE49-F238E27FC236}">
                <a16:creationId xmlns:a16="http://schemas.microsoft.com/office/drawing/2014/main" id="{CBE9C1D2-1557-544C-8D1F-F30D38E6AE35}"/>
              </a:ext>
            </a:extLst>
          </p:cNvPr>
          <p:cNvPicPr>
            <a:picLocks noChangeAspect="1" noChangeArrowheads="1"/>
          </p:cNvPicPr>
          <p:nvPr/>
        </p:nvPicPr>
        <p:blipFill>
          <a:blip r:embed="rId3" cstate="print"/>
          <a:srcRect/>
          <a:stretch>
            <a:fillRect/>
          </a:stretch>
        </p:blipFill>
        <p:spPr bwMode="auto">
          <a:xfrm>
            <a:off x="713433" y="1175658"/>
            <a:ext cx="4350936" cy="2737344"/>
          </a:xfrm>
          <a:prstGeom prst="rect">
            <a:avLst/>
          </a:prstGeom>
          <a:noFill/>
          <a:ln w="9525">
            <a:noFill/>
            <a:miter lim="800000"/>
            <a:headEnd/>
            <a:tailEnd/>
          </a:ln>
          <a:effectLst/>
        </p:spPr>
      </p:pic>
      <p:pic>
        <p:nvPicPr>
          <p:cNvPr id="7" name="Picture 5">
            <a:extLst>
              <a:ext uri="{FF2B5EF4-FFF2-40B4-BE49-F238E27FC236}">
                <a16:creationId xmlns:a16="http://schemas.microsoft.com/office/drawing/2014/main" id="{2866F907-15C6-FF4B-9FA1-BB1435368B5F}"/>
              </a:ext>
            </a:extLst>
          </p:cNvPr>
          <p:cNvPicPr>
            <a:picLocks noChangeAspect="1" noChangeArrowheads="1"/>
          </p:cNvPicPr>
          <p:nvPr/>
        </p:nvPicPr>
        <p:blipFill>
          <a:blip r:embed="rId4" cstate="print"/>
          <a:srcRect/>
          <a:stretch>
            <a:fillRect/>
          </a:stretch>
        </p:blipFill>
        <p:spPr bwMode="auto">
          <a:xfrm>
            <a:off x="5149468" y="1801108"/>
            <a:ext cx="4245741" cy="2595611"/>
          </a:xfrm>
          <a:prstGeom prst="rect">
            <a:avLst/>
          </a:prstGeom>
          <a:noFill/>
          <a:ln w="9525">
            <a:noFill/>
            <a:miter lim="800000"/>
            <a:headEnd/>
            <a:tailEnd/>
          </a:ln>
          <a:effectLst/>
        </p:spPr>
      </p:pic>
      <p:pic>
        <p:nvPicPr>
          <p:cNvPr id="9" name="Picture 3">
            <a:extLst>
              <a:ext uri="{FF2B5EF4-FFF2-40B4-BE49-F238E27FC236}">
                <a16:creationId xmlns:a16="http://schemas.microsoft.com/office/drawing/2014/main" id="{5CF14BBE-7682-6C45-B0B5-A20335F9217D}"/>
              </a:ext>
            </a:extLst>
          </p:cNvPr>
          <p:cNvPicPr>
            <a:picLocks noChangeAspect="1" noChangeArrowheads="1"/>
          </p:cNvPicPr>
          <p:nvPr/>
        </p:nvPicPr>
        <p:blipFill>
          <a:blip r:embed="rId5" cstate="print"/>
          <a:srcRect/>
          <a:stretch>
            <a:fillRect/>
          </a:stretch>
        </p:blipFill>
        <p:spPr bwMode="auto">
          <a:xfrm>
            <a:off x="7465926" y="4491012"/>
            <a:ext cx="4283947" cy="2366988"/>
          </a:xfrm>
          <a:prstGeom prst="rect">
            <a:avLst/>
          </a:prstGeom>
          <a:noFill/>
          <a:ln w="9525">
            <a:noFill/>
            <a:miter lim="800000"/>
            <a:headEnd/>
            <a:tailEnd/>
          </a:ln>
          <a:effectLst/>
        </p:spPr>
      </p:pic>
    </p:spTree>
    <p:extLst>
      <p:ext uri="{BB962C8B-B14F-4D97-AF65-F5344CB8AC3E}">
        <p14:creationId xmlns:p14="http://schemas.microsoft.com/office/powerpoint/2010/main" val="427445000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2578</TotalTime>
  <Words>2555</Words>
  <Application>Microsoft Macintosh PowerPoint</Application>
  <PresentationFormat>Grand écran</PresentationFormat>
  <Paragraphs>193</Paragraphs>
  <Slides>35</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35</vt:i4>
      </vt:variant>
    </vt:vector>
  </HeadingPairs>
  <TitlesOfParts>
    <vt:vector size="42" baseType="lpstr">
      <vt:lpstr>ＭＳ Ｐゴシック</vt:lpstr>
      <vt:lpstr>Arial</vt:lpstr>
      <vt:lpstr>Calibri</vt:lpstr>
      <vt:lpstr>Calibri Light</vt:lpstr>
      <vt:lpstr>Cambria</vt:lpstr>
      <vt:lpstr>Wingdings</vt:lpstr>
      <vt:lpstr>Thème Office</vt:lpstr>
      <vt:lpstr>Présentation PowerPoint</vt:lpstr>
      <vt:lpstr> Topics to be discussed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LVK Sustainability commitee</vt:lpstr>
      <vt:lpstr>LVK Carbon footprint   I</vt:lpstr>
      <vt:lpstr>LVK  Carbon footprint  II</vt:lpstr>
      <vt:lpstr>LVK Carbon footprint III</vt:lpstr>
      <vt:lpstr>LVK  Carbon footprint</vt:lpstr>
      <vt:lpstr>LVK  task: Organize 3 workshops  internal to the community and the last evening open to the public in the context of the UN International Year of Basic Sciences for Sustainable Development 2022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Planning</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WP9</dc:title>
  <dc:creator>stavros katsanevas</dc:creator>
  <cp:lastModifiedBy>stavros katsanevas</cp:lastModifiedBy>
  <cp:revision>140</cp:revision>
  <cp:lastPrinted>2022-07-19T09:51:39Z</cp:lastPrinted>
  <dcterms:created xsi:type="dcterms:W3CDTF">2021-11-12T09:44:18Z</dcterms:created>
  <dcterms:modified xsi:type="dcterms:W3CDTF">2022-07-20T07:39:47Z</dcterms:modified>
</cp:coreProperties>
</file>