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02" r:id="rId3"/>
    <p:sldId id="309" r:id="rId4"/>
    <p:sldId id="303" r:id="rId5"/>
    <p:sldId id="306" r:id="rId6"/>
    <p:sldId id="281" r:id="rId7"/>
    <p:sldId id="307" r:id="rId8"/>
    <p:sldId id="311" r:id="rId9"/>
    <p:sldId id="312" r:id="rId10"/>
    <p:sldId id="313" r:id="rId11"/>
    <p:sldId id="314" r:id="rId12"/>
    <p:sldId id="318" r:id="rId13"/>
    <p:sldId id="322" r:id="rId14"/>
    <p:sldId id="319" r:id="rId15"/>
    <p:sldId id="320" r:id="rId16"/>
    <p:sldId id="323" r:id="rId17"/>
    <p:sldId id="290" r:id="rId18"/>
    <p:sldId id="300" r:id="rId19"/>
    <p:sldId id="299" r:id="rId20"/>
    <p:sldId id="326" r:id="rId21"/>
    <p:sldId id="294" r:id="rId22"/>
    <p:sldId id="308" r:id="rId23"/>
    <p:sldId id="291" r:id="rId24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1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EB8"/>
    <a:srgbClr val="C8E6AA"/>
    <a:srgbClr val="BCE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7"/>
    <p:restoredTop sz="96208"/>
  </p:normalViewPr>
  <p:slideViewPr>
    <p:cSldViewPr snapToGrid="0" snapToObjects="1" showGuides="1">
      <p:cViewPr varScale="1">
        <p:scale>
          <a:sx n="115" d="100"/>
          <a:sy n="115" d="100"/>
        </p:scale>
        <p:origin x="528" y="184"/>
      </p:cViewPr>
      <p:guideLst>
        <p:guide orient="horz" pos="3362"/>
        <p:guide pos="1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4DD59-8C38-6549-9449-E294E3D86F1A}" type="datetimeFigureOut">
              <a:rPr lang="en-US" smtClean="0"/>
              <a:t>7/13/22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2F7CC-AA60-3647-B883-84AC2B21B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67E7-E60F-FF41-951C-66FED33E8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198" y="2921147"/>
            <a:ext cx="3701143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65570-CC95-2143-9E5E-F73C164D1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2684" y="3040379"/>
            <a:ext cx="4275118" cy="214913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1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6308-C554-6740-8B74-C35D1AD2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E8EE-C0F0-D341-B7B5-498D245B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96F3DB-3237-F349-B184-9A72BEDA2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68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BA6FF6-63DB-614F-8914-40F230C6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6247" y="6356350"/>
            <a:ext cx="755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ET-PP INFRA-DEV  Kick-off Meeting      </a:t>
            </a:r>
            <a:r>
              <a:rPr lang="en-US" dirty="0" err="1"/>
              <a:t>R.Flaminio</a:t>
            </a:r>
            <a:r>
              <a:rPr lang="en-US" dirty="0"/>
              <a:t>, </a:t>
            </a:r>
            <a:r>
              <a:rPr lang="en-US" dirty="0" err="1"/>
              <a:t>A.Freise</a:t>
            </a:r>
            <a:r>
              <a:rPr lang="en-US" dirty="0"/>
              <a:t>, </a:t>
            </a:r>
            <a:r>
              <a:rPr lang="en-US" dirty="0" err="1"/>
              <a:t>R.Saban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2181FA-A637-EB40-90CA-5D24A530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9440" y="6356350"/>
            <a:ext cx="794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6E2A57F7-DDCB-964A-A46D-04B15F889B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44ACC8-EA55-3046-88F2-5FE056E176F8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5088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38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5D362-5F2D-3547-B6B5-18C81C7C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3168-495D-6F49-A17C-9F5C6BE8F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DAAF5-C20A-AC46-B389-B73AA4DDA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7DC530-438C-3E46-9B6B-27455863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31C909A-B393-6745-BE22-9B448BD3D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ET-PP INFRA-DEV </a:t>
            </a:r>
            <a:br>
              <a:rPr lang="en-US"/>
            </a:br>
            <a:r>
              <a:rPr lang="en-US"/>
              <a:t>Kick-off Meeting      R.Flaminio, A.Freise, R.Saban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C73C9-69BA-8148-A3AA-2C63E8C8A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6E2A57F7-DDCB-964A-A46D-04B15F889B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54DBC6-7EE1-9B4A-B7D4-D671848FA7E2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5088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7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F7BF-2B99-434E-BC21-6466F95D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7F3FB57-0260-0D4D-BC39-D9143CFEB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CBD742-2311-A54A-973C-B4CEE441F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ET-PP INFRA-DEV </a:t>
            </a:r>
            <a:br>
              <a:rPr lang="en-US"/>
            </a:br>
            <a:r>
              <a:rPr lang="en-US"/>
              <a:t>Kick-off Meeting      R.Flaminio, A.Freise, R.Saban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EA912BB-F421-864B-A6A9-2BEDA56E1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WP5 – ISB kick-off Meeting          </a:t>
            </a:r>
            <a:fld id="{6E2A57F7-DDCB-964A-A46D-04B15F889B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0AD27F-F859-1240-BBAF-AA6909E63FB2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5088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69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93FDB-DB10-7641-AE82-2E502EFAB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D68476-A434-2F45-848C-9B181D38E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ET-PP INFRA-DEV </a:t>
            </a:r>
            <a:br>
              <a:rPr lang="en-US"/>
            </a:br>
            <a:r>
              <a:rPr lang="en-US"/>
              <a:t>Kick-off Meeting      R.Flaminio, A.Freise, R.Saban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0348B3-67B2-8540-A406-2196174C5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WP5 – ISB kick-off Meeting          </a:t>
            </a:r>
            <a:fld id="{6E2A57F7-DDCB-964A-A46D-04B15F889B0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FBF7BB-4D33-2447-87AE-DC16CED262F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5088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48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1DEB8"/>
            </a:gs>
            <a:gs pos="0">
              <a:schemeClr val="bg2">
                <a:shade val="98000"/>
                <a:satMod val="120000"/>
                <a:alpha val="28000"/>
                <a:lumMod val="32203"/>
                <a:lumOff val="67797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BB23B-3A2F-374E-8ADE-B605F52E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9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E38C2-489A-1B4B-A6C8-6169039DA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DDFE-7D2E-F449-B568-D36BBE05A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DAC52-DBBA-984B-BAD5-CF2333F75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668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ET-PP INFRA-DEV  Kick-off Meeting      </a:t>
            </a:r>
            <a:r>
              <a:rPr lang="en-US" dirty="0" err="1"/>
              <a:t>R.Flaminio</a:t>
            </a:r>
            <a:r>
              <a:rPr lang="en-US" dirty="0"/>
              <a:t>, </a:t>
            </a:r>
            <a:r>
              <a:rPr lang="en-US" dirty="0" err="1"/>
              <a:t>A.Freise</a:t>
            </a:r>
            <a:r>
              <a:rPr lang="en-US" dirty="0"/>
              <a:t>, </a:t>
            </a:r>
            <a:r>
              <a:rPr lang="en-US" dirty="0" err="1"/>
              <a:t>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E078-B342-134C-8450-9F94BA412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2678" y="6356350"/>
            <a:ext cx="551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6E2A57F7-DDCB-964A-A46D-04B15F889B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ET logo — ET workarea">
            <a:extLst>
              <a:ext uri="{FF2B5EF4-FFF2-40B4-BE49-F238E27FC236}">
                <a16:creationId xmlns:a16="http://schemas.microsoft.com/office/drawing/2014/main" id="{B9C5FDC6-528F-CD44-8D20-C9493D4049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812" y="365125"/>
            <a:ext cx="428598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F8426B-F3AD-3A40-BB91-9A68C12C5D4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5088"/>
            <a:ext cx="10515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3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E1DEB8">
                <a:lumMod val="44305"/>
                <a:lumOff val="55695"/>
              </a:srgb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EDD1-4613-A448-9357-81C67469B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265" y="2154478"/>
            <a:ext cx="5826708" cy="1549910"/>
          </a:xfrm>
        </p:spPr>
        <p:txBody>
          <a:bodyPr>
            <a:normAutofit fontScale="90000"/>
          </a:bodyPr>
          <a:lstStyle/>
          <a:p>
            <a:r>
              <a:rPr lang="en-US" dirty="0"/>
              <a:t>ET-PP INFRA-DEV </a:t>
            </a:r>
            <a:br>
              <a:rPr lang="en-US" dirty="0"/>
            </a:br>
            <a:r>
              <a:rPr lang="en-US" sz="4900" dirty="0"/>
              <a:t>Kick-off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5EB0-BD3B-B74D-809F-0F0F689F4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452" y="4155281"/>
            <a:ext cx="4062608" cy="19069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Barcelona July 19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  <a:p>
            <a:pPr algn="l"/>
            <a:r>
              <a:rPr lang="en-US" dirty="0" err="1"/>
              <a:t>R.Flaminio</a:t>
            </a:r>
            <a:endParaRPr lang="en-US" dirty="0"/>
          </a:p>
          <a:p>
            <a:pPr algn="l"/>
            <a:r>
              <a:rPr lang="en-US" dirty="0" err="1"/>
              <a:t>A.Freise</a:t>
            </a:r>
            <a:endParaRPr lang="en-US" dirty="0"/>
          </a:p>
          <a:p>
            <a:pPr algn="l"/>
            <a:r>
              <a:rPr lang="en-US" dirty="0" err="1"/>
              <a:t>R.Saban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ABE939-9B33-C647-A10A-63CD9C45A15F}"/>
              </a:ext>
            </a:extLst>
          </p:cNvPr>
          <p:cNvCxnSpPr>
            <a:cxnSpLocks/>
          </p:cNvCxnSpPr>
          <p:nvPr/>
        </p:nvCxnSpPr>
        <p:spPr>
          <a:xfrm>
            <a:off x="6839212" y="2326895"/>
            <a:ext cx="0" cy="3656772"/>
          </a:xfrm>
          <a:prstGeom prst="line">
            <a:avLst/>
          </a:prstGeom>
          <a:ln w="34925"/>
          <a:effectLst>
            <a:glow rad="254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44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FAA5-17C5-AA45-7B3F-91B414E3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Project Office: the Environment and the Tools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42C59-8E57-F205-1AD8-1F6B3DC6DF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635DC-8671-5B10-86D0-AA31A41CA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Kick-off Meeting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41E6-C92D-2669-EADF-EA0DFF49A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A1C2BE-DD47-BA8B-DC9C-3D0F591D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236" y="2655813"/>
            <a:ext cx="6913563" cy="29518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A unit within the Project Office which will s</a:t>
            </a:r>
            <a:r>
              <a:rPr lang="en-US" sz="2800" dirty="0"/>
              <a:t>et up a </a:t>
            </a:r>
            <a:r>
              <a:rPr lang="en-US" sz="2800" b="1" dirty="0"/>
              <a:t>computer assisted environment </a:t>
            </a:r>
            <a:r>
              <a:rPr lang="en-US" sz="2800" dirty="0"/>
              <a:t>to store engineering, procurement, change management, manufacturing and test results documentation and the associated workflows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335005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7B2E-38A3-48B3-D624-88A05A5D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Engineering Department : the mission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E0C52-6DD4-2128-6C8D-0AC5EB606E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EAD24-98C6-901A-ECAB-2FE4898B7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Kick-off Meeting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A496B-8689-8A51-5960-B5E90338F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B51529-5A4A-9B3D-8CD6-717D51BFF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888" y="1972733"/>
            <a:ext cx="8189912" cy="43836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/>
              <a:t>The Engineering Department will </a:t>
            </a:r>
            <a:r>
              <a:rPr lang="en-GB" b="1" dirty="0"/>
              <a:t>design, procure, install, commission, operate, maintain and, eventually, dismantle </a:t>
            </a:r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b="1" dirty="0"/>
              <a:t>the special systems </a:t>
            </a:r>
            <a:r>
              <a:rPr lang="en-GB" dirty="0"/>
              <a:t>(e.g. vacuum, </a:t>
            </a:r>
            <a:r>
              <a:rPr lang="en-GB" dirty="0" err="1"/>
              <a:t>cryo</a:t>
            </a:r>
            <a:r>
              <a:rPr lang="en-GB" dirty="0"/>
              <a:t>, survey) associated with the gravitational wave detector  and </a:t>
            </a:r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b="1" dirty="0"/>
              <a:t>the</a:t>
            </a:r>
            <a:r>
              <a:rPr lang="en-GB" dirty="0"/>
              <a:t> </a:t>
            </a:r>
            <a:r>
              <a:rPr lang="en-GB" b="1" dirty="0"/>
              <a:t>technical infrastructure systems needed to operate the interferometer </a:t>
            </a:r>
            <a:r>
              <a:rPr lang="en-GB" dirty="0"/>
              <a:t>(e.g. civil engineering, cooling, ventilation, electricity distribution)</a:t>
            </a:r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1027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2909-F4E4-E4D8-34F7-1C9B871F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Engineering Department : the fields of competence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25493-DA0E-1055-8B05-C42F477037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CD383-4FC8-95C6-9451-FB3A3F2E0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Kick-off Meeting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A687B-F8C2-A1D0-F433-CF0A84787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21D1A5-B36E-7DF1-15EF-9219E67114FF}"/>
              </a:ext>
            </a:extLst>
          </p:cNvPr>
          <p:cNvSpPr txBox="1">
            <a:spLocks/>
          </p:cNvSpPr>
          <p:nvPr/>
        </p:nvSpPr>
        <p:spPr>
          <a:xfrm>
            <a:off x="7751763" y="1808163"/>
            <a:ext cx="35692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41443E-A9C1-76D9-4296-A4E02D553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490317"/>
              </p:ext>
            </p:extLst>
          </p:nvPr>
        </p:nvGraphicFramePr>
        <p:xfrm>
          <a:off x="858837" y="2060575"/>
          <a:ext cx="10474326" cy="3566160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3835400">
                  <a:extLst>
                    <a:ext uri="{9D8B030D-6E8A-4147-A177-3AD203B41FA5}">
                      <a16:colId xmlns:a16="http://schemas.microsoft.com/office/drawing/2014/main" val="791438210"/>
                    </a:ext>
                  </a:extLst>
                </a:gridCol>
                <a:gridCol w="3335866">
                  <a:extLst>
                    <a:ext uri="{9D8B030D-6E8A-4147-A177-3AD203B41FA5}">
                      <a16:colId xmlns:a16="http://schemas.microsoft.com/office/drawing/2014/main" val="2084474534"/>
                    </a:ext>
                  </a:extLst>
                </a:gridCol>
                <a:gridCol w="3303060">
                  <a:extLst>
                    <a:ext uri="{9D8B030D-6E8A-4147-A177-3AD203B41FA5}">
                      <a16:colId xmlns:a16="http://schemas.microsoft.com/office/drawing/2014/main" val="3071375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Type of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venir Next" panose="020B0503020202020204" pitchFamily="34" charset="0"/>
                        </a:rPr>
                        <a:t>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9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Engineering of 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the special systems associated to the gravitational wave detector and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the infrastructures systems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design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procurement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installation 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commissioning 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operation and 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maintenance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dismantling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Access Control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Cooling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Cryogenics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Electricity Distribution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Site Monitoring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Vacuum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Ventilation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90817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9B2ABA6-19F7-1842-4666-0ED439CD5D21}"/>
              </a:ext>
            </a:extLst>
          </p:cNvPr>
          <p:cNvSpPr txBox="1"/>
          <p:nvPr/>
        </p:nvSpPr>
        <p:spPr>
          <a:xfrm>
            <a:off x="5537200" y="1556922"/>
            <a:ext cx="1337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venir Next" panose="020B0503020202020204" pitchFamily="34" charset="0"/>
              </a:rPr>
              <a:t>1 of 5</a:t>
            </a:r>
          </a:p>
        </p:txBody>
      </p:sp>
    </p:spTree>
    <p:extLst>
      <p:ext uri="{BB962C8B-B14F-4D97-AF65-F5344CB8AC3E}">
        <p14:creationId xmlns:p14="http://schemas.microsoft.com/office/powerpoint/2010/main" val="262849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2909-F4E4-E4D8-34F7-1C9B871F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Engineering Department : the fields of competence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25493-DA0E-1055-8B05-C42F477037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CD383-4FC8-95C6-9451-FB3A3F2E0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Kick-off Meeting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A687B-F8C2-A1D0-F433-CF0A84787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21D1A5-B36E-7DF1-15EF-9219E67114FF}"/>
              </a:ext>
            </a:extLst>
          </p:cNvPr>
          <p:cNvSpPr txBox="1">
            <a:spLocks/>
          </p:cNvSpPr>
          <p:nvPr/>
        </p:nvSpPr>
        <p:spPr>
          <a:xfrm>
            <a:off x="7751763" y="1808163"/>
            <a:ext cx="35692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41443E-A9C1-76D9-4296-A4E02D553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7119"/>
              </p:ext>
            </p:extLst>
          </p:nvPr>
        </p:nvGraphicFramePr>
        <p:xfrm>
          <a:off x="858837" y="2060575"/>
          <a:ext cx="10474326" cy="3703320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3835400">
                  <a:extLst>
                    <a:ext uri="{9D8B030D-6E8A-4147-A177-3AD203B41FA5}">
                      <a16:colId xmlns:a16="http://schemas.microsoft.com/office/drawing/2014/main" val="791438210"/>
                    </a:ext>
                  </a:extLst>
                </a:gridCol>
                <a:gridCol w="3335866">
                  <a:extLst>
                    <a:ext uri="{9D8B030D-6E8A-4147-A177-3AD203B41FA5}">
                      <a16:colId xmlns:a16="http://schemas.microsoft.com/office/drawing/2014/main" val="2084474534"/>
                    </a:ext>
                  </a:extLst>
                </a:gridCol>
                <a:gridCol w="3303060">
                  <a:extLst>
                    <a:ext uri="{9D8B030D-6E8A-4147-A177-3AD203B41FA5}">
                      <a16:colId xmlns:a16="http://schemas.microsoft.com/office/drawing/2014/main" val="3071375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sz="2400" dirty="0">
                        <a:latin typeface="Avenir Next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venir Next" panose="020B0503020202020204" pitchFamily="34" charset="0"/>
                        </a:rPr>
                        <a:t>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9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Civil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study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design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procurement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construction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monitoring and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surface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latin typeface="Avenir Next" panose="020B0503020202020204" pitchFamily="34" charset="0"/>
                        </a:rPr>
                        <a:t>roads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latin typeface="Avenir Next" panose="020B0503020202020204" pitchFamily="34" charset="0"/>
                        </a:rPr>
                        <a:t>office buildings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latin typeface="Avenir Next" panose="020B0503020202020204" pitchFamily="34" charset="0"/>
                        </a:rPr>
                        <a:t>infrastructure buildings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access shafts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underground 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latin typeface="Avenir Next" panose="020B0503020202020204" pitchFamily="34" charset="0"/>
                        </a:rPr>
                        <a:t>caverns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latin typeface="Avenir Next" panose="020B0503020202020204" pitchFamily="34" charset="0"/>
                        </a:rPr>
                        <a:t>tunnels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90817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9B2ABA6-19F7-1842-4666-0ED439CD5D21}"/>
              </a:ext>
            </a:extLst>
          </p:cNvPr>
          <p:cNvSpPr txBox="1"/>
          <p:nvPr/>
        </p:nvSpPr>
        <p:spPr>
          <a:xfrm>
            <a:off x="5537200" y="1556922"/>
            <a:ext cx="1337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venir Next" panose="020B0503020202020204" pitchFamily="34" charset="0"/>
              </a:rPr>
              <a:t>2 of 5</a:t>
            </a:r>
          </a:p>
        </p:txBody>
      </p:sp>
    </p:spTree>
    <p:extLst>
      <p:ext uri="{BB962C8B-B14F-4D97-AF65-F5344CB8AC3E}">
        <p14:creationId xmlns:p14="http://schemas.microsoft.com/office/powerpoint/2010/main" val="187577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2909-F4E4-E4D8-34F7-1C9B871F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Engineering Department : the fields of competence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25493-DA0E-1055-8B05-C42F477037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CD383-4FC8-95C6-9451-FB3A3F2E0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Kick-off Meeting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A687B-F8C2-A1D0-F433-CF0A84787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21D1A5-B36E-7DF1-15EF-9219E67114FF}"/>
              </a:ext>
            </a:extLst>
          </p:cNvPr>
          <p:cNvSpPr txBox="1">
            <a:spLocks/>
          </p:cNvSpPr>
          <p:nvPr/>
        </p:nvSpPr>
        <p:spPr>
          <a:xfrm>
            <a:off x="7751763" y="1808163"/>
            <a:ext cx="35692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41443E-A9C1-76D9-4296-A4E02D553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2010"/>
              </p:ext>
            </p:extLst>
          </p:nvPr>
        </p:nvGraphicFramePr>
        <p:xfrm>
          <a:off x="858837" y="2060575"/>
          <a:ext cx="10474326" cy="4282440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3835400">
                  <a:extLst>
                    <a:ext uri="{9D8B030D-6E8A-4147-A177-3AD203B41FA5}">
                      <a16:colId xmlns:a16="http://schemas.microsoft.com/office/drawing/2014/main" val="791438210"/>
                    </a:ext>
                  </a:extLst>
                </a:gridCol>
                <a:gridCol w="3335866">
                  <a:extLst>
                    <a:ext uri="{9D8B030D-6E8A-4147-A177-3AD203B41FA5}">
                      <a16:colId xmlns:a16="http://schemas.microsoft.com/office/drawing/2014/main" val="2084474534"/>
                    </a:ext>
                  </a:extLst>
                </a:gridCol>
                <a:gridCol w="3303060">
                  <a:extLst>
                    <a:ext uri="{9D8B030D-6E8A-4147-A177-3AD203B41FA5}">
                      <a16:colId xmlns:a16="http://schemas.microsoft.com/office/drawing/2014/main" val="3071375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sz="2400" dirty="0">
                        <a:latin typeface="Avenir Next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venir Next" panose="020B0503020202020204" pitchFamily="34" charset="0"/>
                        </a:rPr>
                        <a:t>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9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Mechanical Engineering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study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design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integration studies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procurement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manufacturing 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assembling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Parts of the gravitational wave detector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Parts of the infrastructures systems and of the special systems associated to the gravitational wave detector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90817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9B2ABA6-19F7-1842-4666-0ED439CD5D21}"/>
              </a:ext>
            </a:extLst>
          </p:cNvPr>
          <p:cNvSpPr txBox="1"/>
          <p:nvPr/>
        </p:nvSpPr>
        <p:spPr>
          <a:xfrm>
            <a:off x="5537200" y="1556922"/>
            <a:ext cx="1337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venir Next" panose="020B0503020202020204" pitchFamily="34" charset="0"/>
              </a:rPr>
              <a:t>3 of 5</a:t>
            </a:r>
          </a:p>
        </p:txBody>
      </p:sp>
      <p:sp>
        <p:nvSpPr>
          <p:cNvPr id="3" name="Left Bracket 2">
            <a:extLst>
              <a:ext uri="{FF2B5EF4-FFF2-40B4-BE49-F238E27FC236}">
                <a16:creationId xmlns:a16="http://schemas.microsoft.com/office/drawing/2014/main" id="{3863CA98-6F86-1928-C3AF-F48F808B5499}"/>
              </a:ext>
            </a:extLst>
          </p:cNvPr>
          <p:cNvSpPr/>
          <p:nvPr/>
        </p:nvSpPr>
        <p:spPr>
          <a:xfrm>
            <a:off x="4795686" y="2570032"/>
            <a:ext cx="194733" cy="1646820"/>
          </a:xfrm>
          <a:prstGeom prst="leftBracket">
            <a:avLst>
              <a:gd name="adj" fmla="val 68333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2 (Accent Bar) 8">
            <a:extLst>
              <a:ext uri="{FF2B5EF4-FFF2-40B4-BE49-F238E27FC236}">
                <a16:creationId xmlns:a16="http://schemas.microsoft.com/office/drawing/2014/main" id="{F989ED43-B908-A986-A70A-1FD8208E98B2}"/>
              </a:ext>
            </a:extLst>
          </p:cNvPr>
          <p:cNvSpPr/>
          <p:nvPr/>
        </p:nvSpPr>
        <p:spPr>
          <a:xfrm flipH="1">
            <a:off x="1724356" y="3780592"/>
            <a:ext cx="1476905" cy="4572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4347"/>
              <a:gd name="adj6" fmla="val -107616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venir Next" panose="020B0503020202020204" pitchFamily="34" charset="0"/>
              </a:rPr>
              <a:t>at least …</a:t>
            </a:r>
          </a:p>
        </p:txBody>
      </p:sp>
    </p:spTree>
    <p:extLst>
      <p:ext uri="{BB962C8B-B14F-4D97-AF65-F5344CB8AC3E}">
        <p14:creationId xmlns:p14="http://schemas.microsoft.com/office/powerpoint/2010/main" val="26718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2909-F4E4-E4D8-34F7-1C9B871F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Engineering Department : the fields of competence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25493-DA0E-1055-8B05-C42F477037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CD383-4FC8-95C6-9451-FB3A3F2E0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Kick-off Meeting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A687B-F8C2-A1D0-F433-CF0A84787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21D1A5-B36E-7DF1-15EF-9219E67114FF}"/>
              </a:ext>
            </a:extLst>
          </p:cNvPr>
          <p:cNvSpPr txBox="1">
            <a:spLocks/>
          </p:cNvSpPr>
          <p:nvPr/>
        </p:nvSpPr>
        <p:spPr>
          <a:xfrm>
            <a:off x="7751763" y="1808163"/>
            <a:ext cx="35692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41443E-A9C1-76D9-4296-A4E02D553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098776"/>
              </p:ext>
            </p:extLst>
          </p:nvPr>
        </p:nvGraphicFramePr>
        <p:xfrm>
          <a:off x="858837" y="2060575"/>
          <a:ext cx="10474326" cy="4160520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3835400">
                  <a:extLst>
                    <a:ext uri="{9D8B030D-6E8A-4147-A177-3AD203B41FA5}">
                      <a16:colId xmlns:a16="http://schemas.microsoft.com/office/drawing/2014/main" val="791438210"/>
                    </a:ext>
                  </a:extLst>
                </a:gridCol>
                <a:gridCol w="3335866">
                  <a:extLst>
                    <a:ext uri="{9D8B030D-6E8A-4147-A177-3AD203B41FA5}">
                      <a16:colId xmlns:a16="http://schemas.microsoft.com/office/drawing/2014/main" val="2084474534"/>
                    </a:ext>
                  </a:extLst>
                </a:gridCol>
                <a:gridCol w="3303060">
                  <a:extLst>
                    <a:ext uri="{9D8B030D-6E8A-4147-A177-3AD203B41FA5}">
                      <a16:colId xmlns:a16="http://schemas.microsoft.com/office/drawing/2014/main" val="3071375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sz="2400" dirty="0">
                        <a:latin typeface="Avenir Next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venir Next" panose="020B0503020202020204" pitchFamily="34" charset="0"/>
                        </a:rPr>
                        <a:t>Scope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9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Technical Coordination </a:t>
                      </a:r>
                      <a:r>
                        <a:rPr lang="en-US" sz="2400" u="sng" dirty="0">
                          <a:latin typeface="Avenir Next" panose="020B0503020202020204" pitchFamily="34" charset="0"/>
                        </a:rPr>
                        <a:t>in the Field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endParaRPr lang="en-US" sz="2400" dirty="0">
                        <a:latin typeface="Avenir Next" panose="020B050302020202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800" i="1" dirty="0">
                          <a:solidFill>
                            <a:schemeClr val="accent1"/>
                          </a:solidFill>
                          <a:latin typeface="Avenir Next" panose="020B0503020202020204" pitchFamily="34" charset="0"/>
                        </a:rPr>
                        <a:t>… in close collaboration with the PLC and the TCC in the Project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scheduling of activities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follow up of the planning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coordination of integration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coordination of safety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site supervision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mid- and long-term schedule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venir Next" panose="020B0503020202020204" pitchFamily="34" charset="0"/>
                        </a:rPr>
                        <a:t>weekly meetings to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latin typeface="Avenir Next" panose="020B0503020202020204" pitchFamily="34" charset="0"/>
                        </a:rPr>
                        <a:t>monitor progress in the field,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latin typeface="Avenir Next" panose="020B0503020202020204" pitchFamily="34" charset="0"/>
                        </a:rPr>
                        <a:t>resolve issues,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latin typeface="Avenir Next" panose="020B0503020202020204" pitchFamily="34" charset="0"/>
                        </a:rPr>
                        <a:t>correct non-conformities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Wingdings" pitchFamily="2" charset="2"/>
                        <a:buChar char="§"/>
                      </a:pPr>
                      <a:r>
                        <a:rPr lang="en-US" sz="2000" dirty="0">
                          <a:latin typeface="Avenir Next" panose="020B0503020202020204" pitchFamily="34" charset="0"/>
                        </a:rPr>
                        <a:t>layout &amp; change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8114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9B2ABA6-19F7-1842-4666-0ED439CD5D21}"/>
              </a:ext>
            </a:extLst>
          </p:cNvPr>
          <p:cNvSpPr txBox="1"/>
          <p:nvPr/>
        </p:nvSpPr>
        <p:spPr>
          <a:xfrm>
            <a:off x="5537200" y="1556922"/>
            <a:ext cx="1337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venir Next" panose="020B0503020202020204" pitchFamily="34" charset="0"/>
              </a:rPr>
              <a:t>4 of 5</a:t>
            </a:r>
          </a:p>
        </p:txBody>
      </p:sp>
    </p:spTree>
    <p:extLst>
      <p:ext uri="{BB962C8B-B14F-4D97-AF65-F5344CB8AC3E}">
        <p14:creationId xmlns:p14="http://schemas.microsoft.com/office/powerpoint/2010/main" val="43541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2909-F4E4-E4D8-34F7-1C9B871F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Engineering Department : the fields of competence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25493-DA0E-1055-8B05-C42F477037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CD383-4FC8-95C6-9451-FB3A3F2E0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Kick-off Meeting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A687B-F8C2-A1D0-F433-CF0A84787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21D1A5-B36E-7DF1-15EF-9219E67114FF}"/>
              </a:ext>
            </a:extLst>
          </p:cNvPr>
          <p:cNvSpPr txBox="1">
            <a:spLocks/>
          </p:cNvSpPr>
          <p:nvPr/>
        </p:nvSpPr>
        <p:spPr>
          <a:xfrm>
            <a:off x="7751763" y="1808163"/>
            <a:ext cx="35692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41443E-A9C1-76D9-4296-A4E02D553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721766"/>
              </p:ext>
            </p:extLst>
          </p:nvPr>
        </p:nvGraphicFramePr>
        <p:xfrm>
          <a:off x="858837" y="2060575"/>
          <a:ext cx="10474326" cy="2606040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3835400">
                  <a:extLst>
                    <a:ext uri="{9D8B030D-6E8A-4147-A177-3AD203B41FA5}">
                      <a16:colId xmlns:a16="http://schemas.microsoft.com/office/drawing/2014/main" val="791438210"/>
                    </a:ext>
                  </a:extLst>
                </a:gridCol>
                <a:gridCol w="3335866">
                  <a:extLst>
                    <a:ext uri="{9D8B030D-6E8A-4147-A177-3AD203B41FA5}">
                      <a16:colId xmlns:a16="http://schemas.microsoft.com/office/drawing/2014/main" val="2084474534"/>
                    </a:ext>
                  </a:extLst>
                </a:gridCol>
                <a:gridCol w="3303060">
                  <a:extLst>
                    <a:ext uri="{9D8B030D-6E8A-4147-A177-3AD203B41FA5}">
                      <a16:colId xmlns:a16="http://schemas.microsoft.com/office/drawing/2014/main" val="3071375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sz="2400" dirty="0">
                        <a:latin typeface="Avenir Next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venir Next" panose="020B0503020202020204" pitchFamily="34" charset="0"/>
                        </a:rPr>
                        <a:t>Scope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96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Transport and handling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safety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transport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installation</a:t>
                      </a:r>
                    </a:p>
                    <a:p>
                      <a:pPr marL="457200" marR="0" lvl="0" indent="-2714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2400" dirty="0">
                          <a:latin typeface="Avenir Next" panose="020B0503020202020204" pitchFamily="34" charset="0"/>
                        </a:rPr>
                        <a:t>special handling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surface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shafts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underground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rPr>
                        <a:t>mobile and building cranes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8114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9B2ABA6-19F7-1842-4666-0ED439CD5D21}"/>
              </a:ext>
            </a:extLst>
          </p:cNvPr>
          <p:cNvSpPr txBox="1"/>
          <p:nvPr/>
        </p:nvSpPr>
        <p:spPr>
          <a:xfrm>
            <a:off x="5537200" y="1556922"/>
            <a:ext cx="1337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venir Next" panose="020B0503020202020204" pitchFamily="34" charset="0"/>
              </a:rPr>
              <a:t>5 of 5</a:t>
            </a:r>
          </a:p>
        </p:txBody>
      </p:sp>
    </p:spTree>
    <p:extLst>
      <p:ext uri="{BB962C8B-B14F-4D97-AF65-F5344CB8AC3E}">
        <p14:creationId xmlns:p14="http://schemas.microsoft.com/office/powerpoint/2010/main" val="562907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452C-2CFE-96DC-4137-F2D0B110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deliverables and a few milestones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D52EE-2CF8-1A98-9B49-B7C346BE3A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9A422-A061-99BF-4556-A3DCE49FF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ET-PP INFRA-DEV Kick-off Meeting      </a:t>
            </a:r>
            <a:r>
              <a:rPr lang="en-US" dirty="0" err="1"/>
              <a:t>R.Flaminio</a:t>
            </a:r>
            <a:r>
              <a:rPr lang="en-US" dirty="0"/>
              <a:t>, </a:t>
            </a:r>
            <a:r>
              <a:rPr lang="en-US" dirty="0" err="1"/>
              <a:t>A.Freise</a:t>
            </a:r>
            <a:r>
              <a:rPr lang="en-US" dirty="0"/>
              <a:t>, </a:t>
            </a:r>
            <a:r>
              <a:rPr lang="en-US" dirty="0" err="1"/>
              <a:t>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495DD-4130-CFD6-AFE6-CD0EB3B3D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5F93C0-F470-92CF-91AE-1EEEFEAF8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909681"/>
              </p:ext>
            </p:extLst>
          </p:nvPr>
        </p:nvGraphicFramePr>
        <p:xfrm>
          <a:off x="861543" y="3917503"/>
          <a:ext cx="10515600" cy="222191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98944">
                  <a:extLst>
                    <a:ext uri="{9D8B030D-6E8A-4147-A177-3AD203B41FA5}">
                      <a16:colId xmlns:a16="http://schemas.microsoft.com/office/drawing/2014/main" val="2178735657"/>
                    </a:ext>
                  </a:extLst>
                </a:gridCol>
                <a:gridCol w="7824486">
                  <a:extLst>
                    <a:ext uri="{9D8B030D-6E8A-4147-A177-3AD203B41FA5}">
                      <a16:colId xmlns:a16="http://schemas.microsoft.com/office/drawing/2014/main" val="307566181"/>
                    </a:ext>
                  </a:extLst>
                </a:gridCol>
                <a:gridCol w="1492170">
                  <a:extLst>
                    <a:ext uri="{9D8B030D-6E8A-4147-A177-3AD203B41FA5}">
                      <a16:colId xmlns:a16="http://schemas.microsoft.com/office/drawing/2014/main" val="3725963535"/>
                    </a:ext>
                  </a:extLst>
                </a:gridCol>
              </a:tblGrid>
              <a:tr h="66170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1600" dirty="0">
                          <a:effectLst/>
                          <a:latin typeface="Avenir Next" panose="020B0503020202020204" pitchFamily="34" charset="0"/>
                        </a:rPr>
                        <a:t>WP5-M1</a:t>
                      </a:r>
                      <a:endParaRPr lang="en-CH" sz="1600" dirty="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GB" sz="1600" dirty="0">
                          <a:effectLst/>
                          <a:latin typeface="Avenir Next" panose="020B0503020202020204" pitchFamily="34" charset="0"/>
                        </a:rPr>
                        <a:t>The recruitment of the Project Office team (both junior and senior) and the key figures of the Engineering Department is completed</a:t>
                      </a:r>
                      <a:endParaRPr lang="en-CH" sz="1600" dirty="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US" sz="1600">
                          <a:effectLst/>
                          <a:latin typeface="Avenir Next" panose="020B0503020202020204" pitchFamily="34" charset="0"/>
                        </a:rPr>
                        <a:t>31 Dec 2023</a:t>
                      </a:r>
                      <a:endParaRPr lang="en-CH" sz="160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25942"/>
                  </a:ext>
                </a:extLst>
              </a:tr>
              <a:tr h="41628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1600" dirty="0">
                          <a:effectLst/>
                          <a:latin typeface="Avenir Next" panose="020B0503020202020204" pitchFamily="34" charset="0"/>
                        </a:rPr>
                        <a:t>WP5-M2</a:t>
                      </a:r>
                      <a:endParaRPr lang="en-CH" sz="1600" dirty="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GB" sz="1600" dirty="0">
                          <a:effectLst/>
                          <a:latin typeface="Avenir Next" panose="020B0503020202020204" pitchFamily="34" charset="0"/>
                        </a:rPr>
                        <a:t>All three documents (WP5-D1, D2 and D3) are published in their final version</a:t>
                      </a:r>
                      <a:endParaRPr lang="en-CH" sz="1600" dirty="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US" sz="1600">
                          <a:effectLst/>
                          <a:latin typeface="Avenir Next" panose="020B0503020202020204" pitchFamily="34" charset="0"/>
                        </a:rPr>
                        <a:t>1 Oct 2024</a:t>
                      </a:r>
                      <a:endParaRPr lang="en-CH" sz="160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7618968"/>
                  </a:ext>
                </a:extLst>
              </a:tr>
              <a:tr h="63651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1600" dirty="0">
                          <a:effectLst/>
                          <a:latin typeface="Avenir Next" panose="020B0503020202020204" pitchFamily="34" charset="0"/>
                        </a:rPr>
                        <a:t>WP5-M3</a:t>
                      </a:r>
                      <a:endParaRPr lang="en-CH" sz="1600" dirty="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US" sz="1600" dirty="0">
                          <a:effectLst/>
                          <a:latin typeface="Avenir Next" panose="020B0503020202020204" pitchFamily="34" charset="0"/>
                        </a:rPr>
                        <a:t>The Engineering Department as a functional unit complete with key figures operational, mission statement and budget is created</a:t>
                      </a:r>
                      <a:endParaRPr lang="en-CH" sz="1600" dirty="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US" sz="1600" dirty="0">
                          <a:effectLst/>
                          <a:latin typeface="Avenir Next" panose="020B0503020202020204" pitchFamily="34" charset="0"/>
                        </a:rPr>
                        <a:t>31 Dec 2024</a:t>
                      </a:r>
                      <a:endParaRPr lang="en-CH" sz="1600" dirty="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9362482"/>
                  </a:ext>
                </a:extLst>
              </a:tr>
              <a:tr h="50740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it-IT" sz="1600" dirty="0">
                          <a:effectLst/>
                          <a:latin typeface="Avenir Next" panose="020B0503020202020204" pitchFamily="34" charset="0"/>
                        </a:rPr>
                        <a:t>WP5-M4</a:t>
                      </a:r>
                      <a:endParaRPr lang="en-CH" sz="1600" dirty="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US" sz="1600" dirty="0">
                          <a:effectLst/>
                          <a:latin typeface="Avenir Next" panose="020B0503020202020204" pitchFamily="34" charset="0"/>
                        </a:rPr>
                        <a:t>The Project Office as a functional unit complete with manpower, mission and budget is operational</a:t>
                      </a:r>
                      <a:endParaRPr lang="en-CH" sz="1600" dirty="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US" sz="1600" dirty="0">
                          <a:effectLst/>
                          <a:latin typeface="Avenir Next" panose="020B0503020202020204" pitchFamily="34" charset="0"/>
                        </a:rPr>
                        <a:t>31 Dec 2024</a:t>
                      </a:r>
                      <a:endParaRPr lang="en-CH" sz="1600" dirty="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73306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24875F-D5FD-A5F1-4AE3-241A2C784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850442"/>
              </p:ext>
            </p:extLst>
          </p:nvPr>
        </p:nvGraphicFramePr>
        <p:xfrm>
          <a:off x="839788" y="2038954"/>
          <a:ext cx="10514012" cy="11917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91542">
                  <a:extLst>
                    <a:ext uri="{9D8B030D-6E8A-4147-A177-3AD203B41FA5}">
                      <a16:colId xmlns:a16="http://schemas.microsoft.com/office/drawing/2014/main" val="4099131250"/>
                    </a:ext>
                  </a:extLst>
                </a:gridCol>
                <a:gridCol w="9222470">
                  <a:extLst>
                    <a:ext uri="{9D8B030D-6E8A-4147-A177-3AD203B41FA5}">
                      <a16:colId xmlns:a16="http://schemas.microsoft.com/office/drawing/2014/main" val="14316784"/>
                    </a:ext>
                  </a:extLst>
                </a:gridCol>
              </a:tblGrid>
              <a:tr h="297932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Avenir Next" panose="020B0503020202020204" pitchFamily="34" charset="0"/>
                        </a:rPr>
                        <a:t>WP5-D1</a:t>
                      </a:r>
                      <a:endParaRPr lang="en-CH" sz="160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Avenir Next" panose="020B0503020202020204" pitchFamily="34" charset="0"/>
                        </a:rPr>
                        <a:t>A document which defines the structure and the mandate of the Project Office.</a:t>
                      </a:r>
                      <a:endParaRPr lang="en-CH" sz="160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7428479"/>
                  </a:ext>
                </a:extLst>
              </a:tr>
              <a:tr h="595864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Avenir Next" panose="020B0503020202020204" pitchFamily="34" charset="0"/>
                        </a:rPr>
                        <a:t>WP5-D2</a:t>
                      </a:r>
                      <a:endParaRPr lang="en-CH" sz="160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Avenir Next" panose="020B0503020202020204" pitchFamily="34" charset="0"/>
                        </a:rPr>
                        <a:t>A document describing the functionalities required from the tools in support of the project management activity used across all the project units</a:t>
                      </a:r>
                      <a:endParaRPr lang="en-CH" sz="1600" dirty="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7670035"/>
                  </a:ext>
                </a:extLst>
              </a:tr>
              <a:tr h="297932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Avenir Next" panose="020B0503020202020204" pitchFamily="34" charset="0"/>
                        </a:rPr>
                        <a:t>WP5-D3</a:t>
                      </a:r>
                      <a:endParaRPr lang="en-CH" sz="160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Avenir Next" panose="020B0503020202020204" pitchFamily="34" charset="0"/>
                        </a:rPr>
                        <a:t>A document containing the structure and the mandate of the Engineering Department.</a:t>
                      </a:r>
                      <a:endParaRPr lang="en-CH" sz="1600" dirty="0">
                        <a:effectLst/>
                        <a:latin typeface="Avenir Next" panose="020B0503020202020204" pitchFamily="34" charset="0"/>
                        <a:ea typeface="Calibri" panose="020F0502020204030204" pitchFamily="34" charset="0"/>
                        <a:cs typeface="Times New Roman (Body CS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5538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4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46DE-5E0C-AA08-C151-D17B8B07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Internal Milestones</a:t>
            </a:r>
            <a:br>
              <a:rPr lang="en-US" sz="3200" dirty="0"/>
            </a:b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The Project Office</a:t>
            </a:r>
            <a:endParaRPr lang="en-US" sz="3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56452A-27A5-8027-6EDE-A7F21FF1F5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854002"/>
              </p:ext>
            </p:extLst>
          </p:nvPr>
        </p:nvGraphicFramePr>
        <p:xfrm>
          <a:off x="838200" y="2312988"/>
          <a:ext cx="10765971" cy="3840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29067">
                  <a:extLst>
                    <a:ext uri="{9D8B030D-6E8A-4147-A177-3AD203B41FA5}">
                      <a16:colId xmlns:a16="http://schemas.microsoft.com/office/drawing/2014/main" val="222538897"/>
                    </a:ext>
                  </a:extLst>
                </a:gridCol>
                <a:gridCol w="7472503">
                  <a:extLst>
                    <a:ext uri="{9D8B030D-6E8A-4147-A177-3AD203B41FA5}">
                      <a16:colId xmlns:a16="http://schemas.microsoft.com/office/drawing/2014/main" val="1895030716"/>
                    </a:ext>
                  </a:extLst>
                </a:gridCol>
                <a:gridCol w="1964401">
                  <a:extLst>
                    <a:ext uri="{9D8B030D-6E8A-4147-A177-3AD203B41FA5}">
                      <a16:colId xmlns:a16="http://schemas.microsoft.com/office/drawing/2014/main" val="24764075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it-IT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WP5-IM1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GB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All three documents (WP5-D1, D2 and D3) are published in a first draft version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1 Sep 2022</a:t>
                      </a:r>
                      <a:endParaRPr lang="en-CH" sz="1800" b="0" kern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8694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it-IT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PO-IM2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The Head of the Project Office </a:t>
                      </a:r>
                      <a:r>
                        <a:rPr lang="en-GB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and the in-kind positions made available by the national institutes for the Project Office are appointed.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1 Sep 2022</a:t>
                      </a:r>
                      <a:endParaRPr lang="en-CH" sz="1800" b="0" kern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259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it-IT" sz="1800" b="0" kern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PO-IM3</a:t>
                      </a:r>
                      <a:endParaRPr lang="en-CH" sz="1800" b="0" kern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The two-day review of the </a:t>
                      </a:r>
                      <a:r>
                        <a:rPr lang="en-GB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Proposal for the Project Office detailed in deliverables WP5-D1 and D2 is held. The conclusions are published within 1 Dec 2022.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GB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1 Nov 2022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436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it-IT" sz="1800" b="0" kern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PO-IM4</a:t>
                      </a:r>
                      <a:endParaRPr lang="en-CH" sz="1800" b="0" kern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The process for the </a:t>
                      </a:r>
                      <a:r>
                        <a:rPr lang="en-GB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recruitment of the INFRA-DEV funded positions for the Project Office team is launched.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1 Dec 2022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9345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it-IT" sz="1800" b="0" kern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PO-IM5</a:t>
                      </a:r>
                      <a:endParaRPr lang="en-CH" sz="1800" b="0" kern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The Project Office, manned with the new recruits, starts operation of the </a:t>
                      </a:r>
                      <a:r>
                        <a:rPr lang="en-GB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Project Office with reduced but gradually increasing functionalities in collaboration with a few project units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1 Jun 2023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657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it-IT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PO-IM6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Review of the </a:t>
                      </a:r>
                      <a:r>
                        <a:rPr lang="en-GB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Project Office is held and the conclusions are published within 1 Oct 2024.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1 Sep 2024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331631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1DD67-24F4-77CA-5BF2-936DA6EB55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765B1-52DA-15F6-FA62-D8942F669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ET-PP INFRA-DEV  Kick-off Meeting      </a:t>
            </a:r>
            <a:r>
              <a:rPr lang="en-US" dirty="0" err="1"/>
              <a:t>R.Flaminio</a:t>
            </a:r>
            <a:r>
              <a:rPr lang="en-US" dirty="0"/>
              <a:t>, </a:t>
            </a:r>
            <a:r>
              <a:rPr lang="en-US" dirty="0" err="1"/>
              <a:t>A.Freise</a:t>
            </a:r>
            <a:r>
              <a:rPr lang="en-US" dirty="0"/>
              <a:t>, </a:t>
            </a:r>
            <a:r>
              <a:rPr lang="en-US" dirty="0" err="1"/>
              <a:t>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C5731-91B9-46C8-3DF3-4F59D0AF4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8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46DE-5E0C-AA08-C151-D17B8B07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Internal Milestones</a:t>
            </a:r>
            <a:br>
              <a:rPr lang="en-US" dirty="0"/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The Engineering Department</a:t>
            </a: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1DD67-24F4-77CA-5BF2-936DA6EB55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765B1-52DA-15F6-FA62-D8942F669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ET-PP INFRA-DEV Kick-off Meeting      </a:t>
            </a:r>
            <a:r>
              <a:rPr lang="en-US" dirty="0" err="1"/>
              <a:t>R.Flaminio</a:t>
            </a:r>
            <a:r>
              <a:rPr lang="en-US" dirty="0"/>
              <a:t>, </a:t>
            </a:r>
            <a:r>
              <a:rPr lang="en-US" dirty="0" err="1"/>
              <a:t>A.Freise</a:t>
            </a:r>
            <a:r>
              <a:rPr lang="en-US" dirty="0"/>
              <a:t>, </a:t>
            </a:r>
            <a:r>
              <a:rPr lang="en-US" dirty="0" err="1"/>
              <a:t>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C5731-91B9-46C8-3DF3-4F59D0AF4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3F69C1-E9AD-F2D3-94F4-3BB85AAF4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99379"/>
              </p:ext>
            </p:extLst>
          </p:nvPr>
        </p:nvGraphicFramePr>
        <p:xfrm>
          <a:off x="544286" y="2360295"/>
          <a:ext cx="11353801" cy="38404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15778">
                  <a:extLst>
                    <a:ext uri="{9D8B030D-6E8A-4147-A177-3AD203B41FA5}">
                      <a16:colId xmlns:a16="http://schemas.microsoft.com/office/drawing/2014/main" val="865506498"/>
                    </a:ext>
                  </a:extLst>
                </a:gridCol>
                <a:gridCol w="8681670">
                  <a:extLst>
                    <a:ext uri="{9D8B030D-6E8A-4147-A177-3AD203B41FA5}">
                      <a16:colId xmlns:a16="http://schemas.microsoft.com/office/drawing/2014/main" val="3607313234"/>
                    </a:ext>
                  </a:extLst>
                </a:gridCol>
                <a:gridCol w="1356353">
                  <a:extLst>
                    <a:ext uri="{9D8B030D-6E8A-4147-A177-3AD203B41FA5}">
                      <a16:colId xmlns:a16="http://schemas.microsoft.com/office/drawing/2014/main" val="1529078537"/>
                    </a:ext>
                  </a:extLst>
                </a:gridCol>
              </a:tblGrid>
              <a:tr h="6284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it-IT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WP5-IM1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GB" sz="1800" b="0" kern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All three documents (WP5-D1, D2 and D3) are published in a first draft version</a:t>
                      </a:r>
                      <a:endParaRPr lang="en-CH" sz="1800" b="0" kern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1 Sep 2022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4759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it-IT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ED-IM2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The Head of the </a:t>
                      </a:r>
                      <a:r>
                        <a:rPr lang="en-GB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Engineering Department and the in-kind positions made available by the national institutes for </a:t>
                      </a: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the </a:t>
                      </a:r>
                      <a:r>
                        <a:rPr lang="en-GB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Engineering Department are appointed.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1 Dec 2022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1084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it-IT" sz="1800" b="0" kern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ED-IM3</a:t>
                      </a:r>
                      <a:endParaRPr lang="en-CH" sz="1800" b="0" kern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The two-day review of the </a:t>
                      </a:r>
                      <a:r>
                        <a:rPr lang="en-GB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Proposal for the Engineering Department detailed in deliverable WP5-D3 is held. The conclusions are published within 1March 2023.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GB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1 Feb 2023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2505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it-IT" sz="1800" b="0" kern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ED-IM4</a:t>
                      </a:r>
                      <a:endParaRPr lang="en-CH" sz="1800" b="0" kern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The process for the </a:t>
                      </a:r>
                      <a:r>
                        <a:rPr lang="en-GB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recruitment of the INFRA-DEV funded positions for the Engineering Department is launched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1 Apr 2023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5021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it-IT" sz="1800" b="0" kern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ED-IM5</a:t>
                      </a:r>
                      <a:endParaRPr lang="en-CH" sz="1800" b="0" kern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The Head of the </a:t>
                      </a:r>
                      <a:r>
                        <a:rPr lang="en-GB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Engineering Department presents an organigram of his/her department drafting the mandate of each unit, a resource plan, a schedule and a budget. 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1 May 2023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763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it-IT" sz="1800" b="0" kern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ED-IM6</a:t>
                      </a:r>
                      <a:endParaRPr lang="en-CH" sz="1800" b="0" kern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GB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The Engineering Department </a:t>
                      </a: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manned with the new recruits, starts interactions with the collaboration contributing to the preparation of the TDR.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1 Sep 2023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1664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it-IT" sz="1800" b="0" kern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ED-IM7</a:t>
                      </a:r>
                      <a:endParaRPr lang="en-CH" sz="1800" b="0" kern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Review of the </a:t>
                      </a:r>
                      <a:r>
                        <a:rPr lang="en-GB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Engineering Department is held and the conclusions are published within 1 Nov 2024.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en-US" sz="18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1 Oct 2024</a:t>
                      </a:r>
                      <a:endParaRPr lang="en-CH" sz="1800" b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venir N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4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09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ABBF-3521-5D3C-EFC9-16BD860C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9EBC8-BF84-9A7D-73DF-F22A5BC857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B0FF8-071F-1B9D-B860-1B1DF5D5F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Kick-off Meeting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53623-D062-B418-0411-B1F47201B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DCF4DD-379E-82EC-C46E-C9AB0C374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785" y="2152616"/>
            <a:ext cx="8863505" cy="420373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b="1" dirty="0"/>
              <a:t>WP5 in short</a:t>
            </a:r>
          </a:p>
          <a:p>
            <a:pPr marL="1173163" lvl="1" indent="-715963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The Project Office</a:t>
            </a:r>
          </a:p>
          <a:p>
            <a:pPr marL="1173163" lvl="1" indent="-715963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The Engineering Department</a:t>
            </a:r>
          </a:p>
          <a:p>
            <a:pPr marL="1173163" lvl="1" indent="-715963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The timeline</a:t>
            </a:r>
          </a:p>
          <a:p>
            <a:pPr marL="1173163" lvl="1" indent="-715963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The resources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b="1" dirty="0"/>
              <a:t>A brief incursion into the topics suggested by Mario</a:t>
            </a:r>
            <a:r>
              <a:rPr lang="en-US" sz="2400" dirty="0"/>
              <a:t>, namely a short report on the discussions which we started and are ongoing with other WP of INFRA-DEV and Boards of the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32395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BA85-5869-83FF-37A6-A25CB397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timeline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ECEB9-A9D8-D47C-A9C7-14AE917C8E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4650A-C9F8-9B55-5E9D-D4C128D23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Kick-off Meeting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59FD6-391B-ACD3-6FEE-08748B0E6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13582D-E96B-D46C-D865-649A6BCBE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25" y="1875965"/>
            <a:ext cx="7179775" cy="429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92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B091-FB39-B6A7-FA3F-D2277D84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INFRA-DEV the resources</a:t>
            </a:r>
            <a:br>
              <a:rPr lang="en-US" dirty="0"/>
            </a:b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The preparatory phase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E816E-C518-2C4D-D03F-FC9015EA11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B6D69-E5F6-7B5C-7DF7-BCE1F538B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ET-PP INFRA-DEV  Kick-off Meeting      </a:t>
            </a:r>
            <a:r>
              <a:rPr lang="en-US" dirty="0" err="1"/>
              <a:t>R.Flaminio</a:t>
            </a:r>
            <a:r>
              <a:rPr lang="en-US" dirty="0"/>
              <a:t>, </a:t>
            </a:r>
            <a:r>
              <a:rPr lang="en-US" dirty="0" err="1"/>
              <a:t>A.Freise</a:t>
            </a:r>
            <a:r>
              <a:rPr lang="en-US" dirty="0"/>
              <a:t>, </a:t>
            </a:r>
            <a:r>
              <a:rPr lang="en-US" dirty="0" err="1"/>
              <a:t>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D8690-9AD2-9106-B8D5-3990A5BC9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0C78E5-FBDB-5C2E-1294-E53047EDF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985392"/>
            <a:ext cx="5849257" cy="4076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62E754-537E-87E8-ABA2-7D025355F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178" y="2312988"/>
            <a:ext cx="4342034" cy="7293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0BC3F8-F323-6D94-E902-B3AB5D7FEBAE}"/>
              </a:ext>
            </a:extLst>
          </p:cNvPr>
          <p:cNvSpPr/>
          <p:nvPr/>
        </p:nvSpPr>
        <p:spPr>
          <a:xfrm>
            <a:off x="7010178" y="3141490"/>
            <a:ext cx="4343622" cy="729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</a:rPr>
              <a:t>CNRS In-</a:t>
            </a:r>
            <a:r>
              <a:rPr lang="fr-FR" sz="1200" dirty="0" err="1">
                <a:solidFill>
                  <a:schemeClr val="tx1"/>
                </a:solidFill>
              </a:rPr>
              <a:t>kind</a:t>
            </a:r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          </a:t>
            </a:r>
            <a:r>
              <a:rPr lang="fr-FR" sz="1200" dirty="0" err="1">
                <a:solidFill>
                  <a:schemeClr val="tx1"/>
                </a:solidFill>
              </a:rPr>
              <a:t>Parameter</a:t>
            </a:r>
            <a:r>
              <a:rPr lang="fr-FR" sz="1200" dirty="0">
                <a:solidFill>
                  <a:schemeClr val="tx1"/>
                </a:solidFill>
              </a:rPr>
              <a:t>, </a:t>
            </a:r>
            <a:r>
              <a:rPr lang="fr-FR" sz="1200" dirty="0" err="1">
                <a:solidFill>
                  <a:schemeClr val="tx1"/>
                </a:solidFill>
              </a:rPr>
              <a:t>Layout</a:t>
            </a:r>
            <a:r>
              <a:rPr lang="fr-FR" sz="1200" dirty="0">
                <a:solidFill>
                  <a:schemeClr val="tx1"/>
                </a:solidFill>
              </a:rPr>
              <a:t>, </a:t>
            </a:r>
            <a:r>
              <a:rPr lang="fr-FR" sz="1200" dirty="0" err="1">
                <a:solidFill>
                  <a:schemeClr val="tx1"/>
                </a:solidFill>
              </a:rPr>
              <a:t>Risk</a:t>
            </a:r>
            <a:r>
              <a:rPr lang="fr-FR" sz="1200" dirty="0">
                <a:solidFill>
                  <a:schemeClr val="tx1"/>
                </a:solidFill>
              </a:rPr>
              <a:t>	: Christian </a:t>
            </a:r>
            <a:r>
              <a:rPr lang="fr-FR" sz="1200" dirty="0" err="1">
                <a:solidFill>
                  <a:schemeClr val="tx1"/>
                </a:solidFill>
              </a:rPr>
              <a:t>Olivetto</a:t>
            </a:r>
            <a:r>
              <a:rPr lang="fr-FR" sz="1200" dirty="0">
                <a:solidFill>
                  <a:schemeClr val="tx1"/>
                </a:solidFill>
              </a:rPr>
              <a:t>, Joseph Martino</a:t>
            </a:r>
          </a:p>
          <a:p>
            <a:r>
              <a:rPr lang="fr-FR" sz="1200" dirty="0">
                <a:solidFill>
                  <a:schemeClr val="tx1"/>
                </a:solidFill>
              </a:rPr>
              <a:t>          Software </a:t>
            </a:r>
            <a:r>
              <a:rPr lang="fr-FR" sz="1200" dirty="0" err="1">
                <a:solidFill>
                  <a:schemeClr val="tx1"/>
                </a:solidFill>
              </a:rPr>
              <a:t>environment</a:t>
            </a:r>
            <a:r>
              <a:rPr lang="fr-FR" sz="1200" dirty="0">
                <a:solidFill>
                  <a:schemeClr val="tx1"/>
                </a:solidFill>
              </a:rPr>
              <a:t>	: Remi Barbier, Patrice Verdier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269E28-7F6B-04CF-CD8A-7958AAB95869}"/>
              </a:ext>
            </a:extLst>
          </p:cNvPr>
          <p:cNvSpPr/>
          <p:nvPr/>
        </p:nvSpPr>
        <p:spPr>
          <a:xfrm>
            <a:off x="7010178" y="3969992"/>
            <a:ext cx="4343622" cy="729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>
                <a:solidFill>
                  <a:schemeClr val="tx1"/>
                </a:solidFill>
              </a:rPr>
              <a:t>NIKHEF In-</a:t>
            </a:r>
            <a:r>
              <a:rPr lang="fr-FR" sz="1200" dirty="0" err="1">
                <a:solidFill>
                  <a:schemeClr val="tx1"/>
                </a:solidFill>
              </a:rPr>
              <a:t>kind</a:t>
            </a:r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          Head of the Engineering </a:t>
            </a:r>
            <a:r>
              <a:rPr lang="fr-FR" sz="1200" dirty="0" err="1">
                <a:solidFill>
                  <a:schemeClr val="tx1"/>
                </a:solidFill>
              </a:rPr>
              <a:t>Department</a:t>
            </a:r>
            <a:r>
              <a:rPr lang="fr-FR" sz="1200" dirty="0">
                <a:solidFill>
                  <a:schemeClr val="tx1"/>
                </a:solidFill>
              </a:rPr>
              <a:t> : Patrick </a:t>
            </a:r>
            <a:r>
              <a:rPr lang="fr-FR" sz="1200" dirty="0" err="1">
                <a:solidFill>
                  <a:schemeClr val="tx1"/>
                </a:solidFill>
              </a:rPr>
              <a:t>Werneke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93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7E3B-9E1D-4C5D-45FA-08DDB620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DE831-A083-1C2C-E1C2-ADB4B45BF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WP5 - WP6</a:t>
            </a:r>
            <a:endParaRPr lang="en-CH" b="1" dirty="0"/>
          </a:p>
          <a:p>
            <a:pPr lvl="0"/>
            <a:r>
              <a:rPr lang="en-US" dirty="0"/>
              <a:t>WP2-Harmonize Project schedule </a:t>
            </a:r>
            <a:endParaRPr lang="en-CH" dirty="0"/>
          </a:p>
          <a:p>
            <a:pPr lvl="0"/>
            <a:r>
              <a:rPr lang="en-US" dirty="0"/>
              <a:t>Relation of PO/ED with ET Collaboration and ET Boards</a:t>
            </a:r>
            <a:endParaRPr lang="en-CH" dirty="0"/>
          </a:p>
          <a:p>
            <a:pPr lvl="0"/>
            <a:r>
              <a:rPr lang="en-US" dirty="0"/>
              <a:t>WP4-Relation with Site Characterization</a:t>
            </a:r>
            <a:endParaRPr lang="en-CH" dirty="0"/>
          </a:p>
          <a:p>
            <a:pPr lvl="0"/>
            <a:r>
              <a:rPr lang="en-US" dirty="0"/>
              <a:t>WP2-Vacuum pipe Design &amp; Requirements </a:t>
            </a:r>
            <a:endParaRPr lang="en-CH" dirty="0"/>
          </a:p>
          <a:p>
            <a:pPr lvl="0"/>
            <a:r>
              <a:rPr lang="en-US" dirty="0"/>
              <a:t>WP2-Civil Infrastructure &amp; Requirements</a:t>
            </a:r>
            <a:endParaRPr lang="en-CH" dirty="0"/>
          </a:p>
          <a:p>
            <a:pPr lvl="0"/>
            <a:r>
              <a:rPr lang="en-US" dirty="0"/>
              <a:t>WP4-Qualification of aspects affecting ET performance</a:t>
            </a:r>
            <a:endParaRPr lang="en-CH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1ED43-1E17-3631-3B8A-337D2DE5AB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C62C-50A5-FC8D-18E8-1548E649D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5913" y="6356350"/>
            <a:ext cx="7930620" cy="365125"/>
          </a:xfrm>
        </p:spPr>
        <p:txBody>
          <a:bodyPr/>
          <a:lstStyle/>
          <a:p>
            <a:r>
              <a:rPr lang="en-US" dirty="0"/>
              <a:t>ET-PP INFRA-DEV  Kick-off Meeting      </a:t>
            </a:r>
            <a:r>
              <a:rPr lang="en-US" dirty="0" err="1"/>
              <a:t>R.Flaminio</a:t>
            </a:r>
            <a:r>
              <a:rPr lang="en-US" dirty="0"/>
              <a:t>, </a:t>
            </a:r>
            <a:r>
              <a:rPr lang="en-US" dirty="0" err="1"/>
              <a:t>A.Freise</a:t>
            </a:r>
            <a:r>
              <a:rPr lang="en-US" dirty="0"/>
              <a:t>, </a:t>
            </a:r>
            <a:r>
              <a:rPr lang="en-US" dirty="0" err="1"/>
              <a:t>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71CEE-66AA-E95E-3CF3-80376E160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66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6EB1-FEED-8344-A237-6D18EF01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of Work</a:t>
            </a:r>
            <a:endParaRPr lang="en-US" sz="2800" dirty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5D9CA-18C4-AD4C-A8DD-E24C6FD7B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988"/>
            <a:ext cx="10515600" cy="404336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Obtain the endorsement of the Collaboration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Resources</a:t>
            </a:r>
          </a:p>
          <a:p>
            <a:pPr marL="895350" lvl="1" indent="-438150"/>
            <a:r>
              <a:rPr lang="en-US" sz="2800" dirty="0"/>
              <a:t>Complete the team with in-kind contributions from the participating national institutes</a:t>
            </a:r>
          </a:p>
          <a:p>
            <a:pPr marL="895350" lvl="1" indent="-438150"/>
            <a:r>
              <a:rPr lang="en-US" sz="2800" dirty="0"/>
              <a:t>Start the recruitment process of the INFRA-DEV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Committees</a:t>
            </a:r>
          </a:p>
          <a:p>
            <a:pPr marL="895350" lvl="1" indent="-438150"/>
            <a:r>
              <a:rPr lang="en-US" sz="2800" dirty="0"/>
              <a:t>Finalize the Mandates for the P&amp;L Committee and for the Technical Coordination &amp; Planning Committee</a:t>
            </a:r>
          </a:p>
          <a:p>
            <a:pPr marL="895350" lvl="1" indent="-438150"/>
            <a:r>
              <a:rPr lang="en-US" sz="2800" dirty="0"/>
              <a:t>Populate these committees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Deliverables &amp; milestones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65C44-5587-644A-9C51-0CDC5BE3E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5913" y="6356350"/>
            <a:ext cx="7939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ET-PP INFRA-DEV  Kick-off Meeting      </a:t>
            </a:r>
            <a:r>
              <a:rPr lang="en-US" dirty="0" err="1"/>
              <a:t>R.Flaminio</a:t>
            </a:r>
            <a:r>
              <a:rPr lang="en-US" dirty="0"/>
              <a:t>, </a:t>
            </a:r>
            <a:r>
              <a:rPr lang="en-US" dirty="0" err="1"/>
              <a:t>A.Freise</a:t>
            </a:r>
            <a:r>
              <a:rPr lang="en-US" dirty="0"/>
              <a:t>, </a:t>
            </a:r>
            <a:r>
              <a:rPr lang="en-US" dirty="0" err="1"/>
              <a:t>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CB88F-9CD8-4544-A92E-08F4AF8ED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6E2A57F7-DDCB-964A-A46D-04B15F889B0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3B57BF-C888-204F-ADC3-77A0870AB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de-CH"/>
              <a:t>Barcelona July 19th,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0DAD-3B6B-2524-ABA4-66451456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81734-DDA1-2C95-931F-0C3E41AC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505" y="1942952"/>
            <a:ext cx="7553192" cy="4368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dirty="0"/>
              <a:t>We are in the process of creating  a </a:t>
            </a:r>
            <a:r>
              <a:rPr lang="en-US" b="1" dirty="0"/>
              <a:t>research infrastructure </a:t>
            </a:r>
            <a:r>
              <a:rPr lang="en-US" dirty="0"/>
              <a:t>complete with a governance, a collaboration of scientists, the procurement service, the resource management, the technical and the engineering departments, etc.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/>
              <a:t>Which in turn has the </a:t>
            </a:r>
            <a:r>
              <a:rPr lang="en-US" b="1" dirty="0"/>
              <a:t>project</a:t>
            </a:r>
            <a:r>
              <a:rPr lang="en-US" dirty="0"/>
              <a:t> of designing, procuring, installing, building, commissioning and operating a </a:t>
            </a:r>
            <a:r>
              <a:rPr lang="en-US" b="1" dirty="0"/>
              <a:t>gravitational wave detector with all the associated technical and infrastructure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30E4-D64F-F980-5B4D-9C9BE682DB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9721C-87E4-3D6C-423D-894EC641D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Kick-off Meeting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9F3CF-69CC-ED94-AD61-C120FDE99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49261-FC0D-9601-41BC-C2643537F539}"/>
              </a:ext>
            </a:extLst>
          </p:cNvPr>
          <p:cNvSpPr txBox="1"/>
          <p:nvPr/>
        </p:nvSpPr>
        <p:spPr>
          <a:xfrm>
            <a:off x="243548" y="2004864"/>
            <a:ext cx="681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Avenir Next" panose="020B0503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423AD-E995-22F5-7017-923A07FAFB36}"/>
              </a:ext>
            </a:extLst>
          </p:cNvPr>
          <p:cNvSpPr txBox="1"/>
          <p:nvPr/>
        </p:nvSpPr>
        <p:spPr>
          <a:xfrm>
            <a:off x="205188" y="4339690"/>
            <a:ext cx="681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Avenir Next" panose="020B0503020202020204" pitchFamily="34" charset="0"/>
              </a:rPr>
              <a:t>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0B3F20-CE50-37CB-F2FC-42555D9D4B93}"/>
              </a:ext>
            </a:extLst>
          </p:cNvPr>
          <p:cNvGrpSpPr/>
          <p:nvPr/>
        </p:nvGrpSpPr>
        <p:grpSpPr>
          <a:xfrm>
            <a:off x="9579971" y="2282946"/>
            <a:ext cx="1296803" cy="3144327"/>
            <a:chOff x="9406588" y="2357377"/>
            <a:chExt cx="1296803" cy="3144327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7C59B98-F173-9308-9976-DB1A0189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6589" y="2357377"/>
              <a:ext cx="1251144" cy="1423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83B8E-8448-FBA1-0257-28A0EFB7E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06588" y="4204901"/>
              <a:ext cx="1296803" cy="1296803"/>
            </a:xfrm>
            <a:prstGeom prst="rect">
              <a:avLst/>
            </a:prstGeom>
          </p:spPr>
        </p:pic>
      </p:grpSp>
      <p:sp>
        <p:nvSpPr>
          <p:cNvPr id="10" name="Left Bracket 9">
            <a:extLst>
              <a:ext uri="{FF2B5EF4-FFF2-40B4-BE49-F238E27FC236}">
                <a16:creationId xmlns:a16="http://schemas.microsoft.com/office/drawing/2014/main" id="{9361A383-7C6B-C2BF-9957-A5ED7BF39B80}"/>
              </a:ext>
            </a:extLst>
          </p:cNvPr>
          <p:cNvSpPr/>
          <p:nvPr/>
        </p:nvSpPr>
        <p:spPr>
          <a:xfrm>
            <a:off x="9057288" y="2107038"/>
            <a:ext cx="275573" cy="3524770"/>
          </a:xfrm>
          <a:prstGeom prst="leftBracket">
            <a:avLst>
              <a:gd name="adj" fmla="val 6942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9B1D0B8D-C31E-C48E-3A99-0EA842E201B2}"/>
              </a:ext>
            </a:extLst>
          </p:cNvPr>
          <p:cNvSpPr/>
          <p:nvPr/>
        </p:nvSpPr>
        <p:spPr>
          <a:xfrm flipH="1">
            <a:off x="11078226" y="2107038"/>
            <a:ext cx="275573" cy="3524770"/>
          </a:xfrm>
          <a:prstGeom prst="leftBracket">
            <a:avLst>
              <a:gd name="adj" fmla="val 6942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502AB2-0E4D-C31C-CD53-754B506DFEE3}"/>
              </a:ext>
            </a:extLst>
          </p:cNvPr>
          <p:cNvGrpSpPr/>
          <p:nvPr/>
        </p:nvGrpSpPr>
        <p:grpSpPr>
          <a:xfrm>
            <a:off x="8763808" y="5676404"/>
            <a:ext cx="2929128" cy="635349"/>
            <a:chOff x="838200" y="2121566"/>
            <a:chExt cx="8955172" cy="1901953"/>
          </a:xfrm>
        </p:grpSpPr>
        <p:pic>
          <p:nvPicPr>
            <p:cNvPr id="16" name="Picture 2" descr="CMS-doc-3045-v3: CMS Logo">
              <a:extLst>
                <a:ext uri="{FF2B5EF4-FFF2-40B4-BE49-F238E27FC236}">
                  <a16:creationId xmlns:a16="http://schemas.microsoft.com/office/drawing/2014/main" id="{185045F3-D811-E5FB-8F78-CCF690F28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121567"/>
              <a:ext cx="1901952" cy="1901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ATLAS Logo - CERN Document Server">
              <a:extLst>
                <a:ext uri="{FF2B5EF4-FFF2-40B4-BE49-F238E27FC236}">
                  <a16:creationId xmlns:a16="http://schemas.microsoft.com/office/drawing/2014/main" id="{F9DA51DF-F9CC-3FCE-1FE0-8976204DB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200" y="2121566"/>
              <a:ext cx="3617207" cy="190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ERN | LHCb outreach materials">
              <a:extLst>
                <a:ext uri="{FF2B5EF4-FFF2-40B4-BE49-F238E27FC236}">
                  <a16:creationId xmlns:a16="http://schemas.microsoft.com/office/drawing/2014/main" id="{F6DDC682-C4ED-2F17-9E51-7F5037623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3454" y="2121566"/>
              <a:ext cx="3169918" cy="190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020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708A-55F7-19C9-1C2D-37B329BF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Project Office :</a:t>
            </a:r>
            <a:br>
              <a:rPr lang="en-US" sz="3600" dirty="0"/>
            </a:br>
            <a:r>
              <a:rPr lang="en-US" sz="3600" dirty="0"/>
              <a:t>the goal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129E1-2C86-1705-C483-56BC382C4D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6DF72-2526-4435-6874-1D8743505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Kick-off Meeting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44DD1-4F91-D75B-AF7A-26C06DF5E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49A758-7716-462D-83CF-8C18F35217D5}"/>
              </a:ext>
            </a:extLst>
          </p:cNvPr>
          <p:cNvSpPr txBox="1">
            <a:spLocks/>
          </p:cNvSpPr>
          <p:nvPr/>
        </p:nvSpPr>
        <p:spPr>
          <a:xfrm>
            <a:off x="838200" y="2217186"/>
            <a:ext cx="6644640" cy="4396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en-GB" dirty="0"/>
              <a:t>Guarantee, that the as built research infrastructure, comprising </a:t>
            </a:r>
          </a:p>
          <a:p>
            <a:pPr lvl="1" algn="just">
              <a:lnSpc>
                <a:spcPct val="100000"/>
              </a:lnSpc>
            </a:pPr>
            <a:r>
              <a:rPr lang="en-GB" sz="2600" dirty="0"/>
              <a:t>the gravitational wave detector </a:t>
            </a:r>
          </a:p>
          <a:p>
            <a:pPr lvl="1" algn="just">
              <a:lnSpc>
                <a:spcPct val="100000"/>
              </a:lnSpc>
            </a:pPr>
            <a:r>
              <a:rPr lang="en-GB" sz="2600" dirty="0"/>
              <a:t>the technical systems </a:t>
            </a:r>
          </a:p>
          <a:p>
            <a:pPr lvl="1" algn="just">
              <a:lnSpc>
                <a:spcPct val="100000"/>
              </a:lnSpc>
            </a:pPr>
            <a:r>
              <a:rPr lang="en-GB" sz="2600" dirty="0"/>
              <a:t>the infrastructure systems</a:t>
            </a:r>
          </a:p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en-GB" dirty="0"/>
              <a:t>fully complies with </a:t>
            </a:r>
          </a:p>
          <a:p>
            <a:pPr lvl="1" algn="just">
              <a:lnSpc>
                <a:spcPct val="100000"/>
              </a:lnSpc>
            </a:pPr>
            <a:r>
              <a:rPr lang="en-GB" sz="2600" dirty="0"/>
              <a:t>the requirements</a:t>
            </a:r>
          </a:p>
          <a:p>
            <a:pPr lvl="1" algn="just">
              <a:lnSpc>
                <a:spcPct val="100000"/>
              </a:lnSpc>
            </a:pPr>
            <a:r>
              <a:rPr lang="en-GB" sz="2600" dirty="0"/>
              <a:t>the parameters</a:t>
            </a:r>
          </a:p>
          <a:p>
            <a:pPr lvl="1" algn="just">
              <a:lnSpc>
                <a:spcPct val="100000"/>
              </a:lnSpc>
            </a:pPr>
            <a:r>
              <a:rPr lang="en-GB" sz="2600" dirty="0"/>
              <a:t>the layout </a:t>
            </a:r>
          </a:p>
          <a:p>
            <a:pPr marL="0"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en-GB" dirty="0"/>
              <a:t>detailed in the Technical Design Reports</a:t>
            </a:r>
            <a:endParaRPr lang="en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4F9AF9-8082-1CD4-A2AF-5D922CD53211}"/>
              </a:ext>
            </a:extLst>
          </p:cNvPr>
          <p:cNvSpPr/>
          <p:nvPr/>
        </p:nvSpPr>
        <p:spPr>
          <a:xfrm>
            <a:off x="8139068" y="2140025"/>
            <a:ext cx="34137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600" b="1" dirty="0">
                <a:latin typeface="Avenir Next" panose="020B0503020202020204" pitchFamily="34" charset="0"/>
              </a:rPr>
              <a:t>without having undergone changes which were not endorsed by the stakeholders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600" b="1" dirty="0">
              <a:latin typeface="Avenir Next" panose="020B0503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b="1" dirty="0">
                <a:latin typeface="Avenir Next" panose="020B0503020202020204" pitchFamily="34" charset="0"/>
              </a:rPr>
              <a:t>within the schedule and the budget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30C732-B1C5-C372-FB42-0DCD59F15B83}"/>
              </a:ext>
            </a:extLst>
          </p:cNvPr>
          <p:cNvCxnSpPr>
            <a:cxnSpLocks/>
          </p:cNvCxnSpPr>
          <p:nvPr/>
        </p:nvCxnSpPr>
        <p:spPr>
          <a:xfrm>
            <a:off x="7782244" y="2111146"/>
            <a:ext cx="0" cy="4151187"/>
          </a:xfrm>
          <a:prstGeom prst="line">
            <a:avLst/>
          </a:prstGeom>
          <a:ln w="34925"/>
          <a:effectLst>
            <a:glow rad="254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7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9821-0427-BE45-D9E8-7EF75386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 Office: </a:t>
            </a:r>
            <a:br>
              <a:rPr lang="en-US" dirty="0"/>
            </a:br>
            <a:r>
              <a:rPr lang="en-US" dirty="0"/>
              <a:t>the actors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5F331-C8C9-2F16-92FF-720D878354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9A616-8F82-CA6F-5BC3-ADCFB2F3F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Kick-off Meeting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CD8E4-7F56-1B3F-943F-C99B60E38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991557-B631-9895-5D53-D29F7963D254}"/>
              </a:ext>
            </a:extLst>
          </p:cNvPr>
          <p:cNvSpPr/>
          <p:nvPr/>
        </p:nvSpPr>
        <p:spPr>
          <a:xfrm>
            <a:off x="960120" y="1956816"/>
            <a:ext cx="10271760" cy="4200144"/>
          </a:xfrm>
          <a:prstGeom prst="roundRect">
            <a:avLst>
              <a:gd name="adj" fmla="val 6950"/>
            </a:avLst>
          </a:prstGeom>
          <a:solidFill>
            <a:schemeClr val="accent1">
              <a:alpha val="39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2D4941-9E5C-EDB0-764D-C7946A2B6917}"/>
              </a:ext>
            </a:extLst>
          </p:cNvPr>
          <p:cNvSpPr/>
          <p:nvPr/>
        </p:nvSpPr>
        <p:spPr>
          <a:xfrm>
            <a:off x="1259598" y="2177955"/>
            <a:ext cx="3352800" cy="3750881"/>
          </a:xfrm>
          <a:prstGeom prst="roundRect">
            <a:avLst>
              <a:gd name="adj" fmla="val 7524"/>
            </a:avLst>
          </a:prstGeom>
          <a:solidFill>
            <a:schemeClr val="accent6">
              <a:lumMod val="75000"/>
              <a:alpha val="53777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atin typeface="Avenir Next" panose="020B0503020202020204" pitchFamily="34" charset="0"/>
              </a:rPr>
              <a:t>Boards in the Collaboration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9288DA0-00FD-4292-864F-1E78669A7DCB}"/>
              </a:ext>
            </a:extLst>
          </p:cNvPr>
          <p:cNvSpPr/>
          <p:nvPr/>
        </p:nvSpPr>
        <p:spPr>
          <a:xfrm>
            <a:off x="1701558" y="4453859"/>
            <a:ext cx="2529840" cy="59436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venir Next" panose="020B0503020202020204" pitchFamily="34" charset="0"/>
              </a:rPr>
              <a:t>Observation Science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975806F-10BF-8720-5CF8-9209C01CD214}"/>
              </a:ext>
            </a:extLst>
          </p:cNvPr>
          <p:cNvSpPr/>
          <p:nvPr/>
        </p:nvSpPr>
        <p:spPr>
          <a:xfrm>
            <a:off x="1701558" y="3597688"/>
            <a:ext cx="2529840" cy="59436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venir Next" panose="020B0503020202020204" pitchFamily="34" charset="0"/>
              </a:rPr>
              <a:t>Instrument Science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7F72FDF-2DCA-8321-80DB-0FBB8417D73D}"/>
              </a:ext>
            </a:extLst>
          </p:cNvPr>
          <p:cNvSpPr/>
          <p:nvPr/>
        </p:nvSpPr>
        <p:spPr>
          <a:xfrm>
            <a:off x="8433042" y="2727410"/>
            <a:ext cx="2529840" cy="594360"/>
          </a:xfrm>
          <a:prstGeom prst="roundRect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Next" panose="020B0503020202020204" pitchFamily="34" charset="0"/>
              </a:rPr>
              <a:t>Safety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6F5E285-E2DE-57FC-987B-4075BB79DA1C}"/>
              </a:ext>
            </a:extLst>
          </p:cNvPr>
          <p:cNvSpPr/>
          <p:nvPr/>
        </p:nvSpPr>
        <p:spPr>
          <a:xfrm>
            <a:off x="5257800" y="4472147"/>
            <a:ext cx="2529840" cy="5943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0000"/>
                    <a:lumOff val="2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venir Next" panose="020B0503020202020204" pitchFamily="34" charset="0"/>
              </a:rPr>
              <a:t>Procurement</a:t>
            </a:r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53553F1-F945-D727-01CC-A049DC20AAE0}"/>
              </a:ext>
            </a:extLst>
          </p:cNvPr>
          <p:cNvSpPr/>
          <p:nvPr/>
        </p:nvSpPr>
        <p:spPr>
          <a:xfrm>
            <a:off x="5257800" y="2727410"/>
            <a:ext cx="2529840" cy="5943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0000"/>
                    <a:lumOff val="2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Next" panose="020B0503020202020204" pitchFamily="34" charset="0"/>
              </a:rPr>
              <a:t>The Engineering Dep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52984FE-2CC9-95E4-99B9-55BD8792F2E3}"/>
              </a:ext>
            </a:extLst>
          </p:cNvPr>
          <p:cNvSpPr/>
          <p:nvPr/>
        </p:nvSpPr>
        <p:spPr>
          <a:xfrm>
            <a:off x="8433042" y="4472147"/>
            <a:ext cx="2529840" cy="594360"/>
          </a:xfrm>
          <a:prstGeom prst="roundRect">
            <a:avLst/>
          </a:prstGeom>
          <a:solidFill>
            <a:schemeClr val="accent1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0000"/>
                    <a:lumOff val="2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Next" panose="020B0503020202020204" pitchFamily="34" charset="0"/>
              </a:rPr>
              <a:t>Project Office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302F40-6CDC-0FB7-5C28-D5EA41DC1BB8}"/>
              </a:ext>
            </a:extLst>
          </p:cNvPr>
          <p:cNvSpPr txBox="1"/>
          <p:nvPr/>
        </p:nvSpPr>
        <p:spPr>
          <a:xfrm>
            <a:off x="7194093" y="5559504"/>
            <a:ext cx="376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Project Management Environment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EC7238E-9E22-DFD7-59CA-8304595C3B3B}"/>
              </a:ext>
            </a:extLst>
          </p:cNvPr>
          <p:cNvSpPr/>
          <p:nvPr/>
        </p:nvSpPr>
        <p:spPr>
          <a:xfrm>
            <a:off x="8433042" y="3599778"/>
            <a:ext cx="2529840" cy="594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venir Next" panose="020B0503020202020204" pitchFamily="34" charset="0"/>
              </a:rPr>
              <a:t>Quality Assurance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F21120B-EFA9-33AC-CA79-2E80D208BA3B}"/>
              </a:ext>
            </a:extLst>
          </p:cNvPr>
          <p:cNvSpPr/>
          <p:nvPr/>
        </p:nvSpPr>
        <p:spPr>
          <a:xfrm>
            <a:off x="1671078" y="2741518"/>
            <a:ext cx="2529840" cy="59436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venir Next" panose="020B0503020202020204" pitchFamily="34" charset="0"/>
              </a:rPr>
              <a:t>Executive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061FF9-F7CA-A23C-17F3-103806FC8D7B}"/>
              </a:ext>
            </a:extLst>
          </p:cNvPr>
          <p:cNvSpPr txBox="1"/>
          <p:nvPr/>
        </p:nvSpPr>
        <p:spPr>
          <a:xfrm>
            <a:off x="1671078" y="5257695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other …</a:t>
            </a:r>
          </a:p>
        </p:txBody>
      </p:sp>
    </p:spTree>
    <p:extLst>
      <p:ext uri="{BB962C8B-B14F-4D97-AF65-F5344CB8AC3E}">
        <p14:creationId xmlns:p14="http://schemas.microsoft.com/office/powerpoint/2010/main" val="40591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2453-B334-8247-9DCF-B709A956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28657" cy="1325563"/>
          </a:xfrm>
        </p:spPr>
        <p:txBody>
          <a:bodyPr>
            <a:normAutofit/>
          </a:bodyPr>
          <a:lstStyle/>
          <a:p>
            <a:r>
              <a:rPr lang="en-US" dirty="0"/>
              <a:t>The Project Management Environment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C97A8-BF8D-BE41-9A92-7A62D5C87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640" y="2581570"/>
            <a:ext cx="2346960" cy="19245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dirty="0"/>
              <a:t>consultative and executive bodies</a:t>
            </a:r>
            <a:endParaRPr lang="en-US" sz="2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B18F2-0CBF-6943-9562-4C4A2B004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ET-PP INFRA-DEV </a:t>
            </a:r>
            <a:br>
              <a:rPr lang="en-US"/>
            </a:br>
            <a:r>
              <a:rPr lang="en-US"/>
              <a:t>Kick-off Meeting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CA2F8-D3E4-9640-AE85-C48E18F55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6E2A57F7-DDCB-964A-A46D-04B15F889B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E382B29-5F93-1446-92A4-4D829CFCE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94E470-69A8-0F2D-DEF3-8354AE0E42AE}"/>
              </a:ext>
            </a:extLst>
          </p:cNvPr>
          <p:cNvSpPr/>
          <p:nvPr/>
        </p:nvSpPr>
        <p:spPr>
          <a:xfrm>
            <a:off x="3891840" y="2635925"/>
            <a:ext cx="24742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venir Next" panose="020B0503020202020204" pitchFamily="34" charset="0"/>
              </a:rPr>
              <a:t>to monitor</a:t>
            </a:r>
          </a:p>
          <a:p>
            <a:r>
              <a:rPr lang="en-US" sz="2600" b="1" dirty="0">
                <a:latin typeface="Avenir Next" panose="020B0503020202020204" pitchFamily="34" charset="0"/>
              </a:rPr>
              <a:t>to  control</a:t>
            </a:r>
          </a:p>
          <a:p>
            <a:r>
              <a:rPr lang="en-US" sz="2600" b="1" dirty="0">
                <a:latin typeface="Avenir Next" panose="020B0503020202020204" pitchFamily="34" charset="0"/>
              </a:rPr>
              <a:t>to coordinate</a:t>
            </a:r>
          </a:p>
          <a:p>
            <a:r>
              <a:rPr lang="en-US" sz="2600" b="1" dirty="0">
                <a:latin typeface="Avenir Next" panose="020B0503020202020204" pitchFamily="34" charset="0"/>
              </a:rPr>
              <a:t>to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A90BCA-E61B-50EE-8427-D7EEA7AC3109}"/>
              </a:ext>
            </a:extLst>
          </p:cNvPr>
          <p:cNvSpPr/>
          <p:nvPr/>
        </p:nvSpPr>
        <p:spPr>
          <a:xfrm>
            <a:off x="6981508" y="2205038"/>
            <a:ext cx="49987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venir Next" panose="020B0503020202020204" pitchFamily="34" charset="0"/>
              </a:rPr>
              <a:t>the technical design</a:t>
            </a:r>
          </a:p>
          <a:p>
            <a:r>
              <a:rPr lang="en-US" sz="2600" b="1" dirty="0">
                <a:latin typeface="Avenir Next" panose="020B0503020202020204" pitchFamily="34" charset="0"/>
              </a:rPr>
              <a:t>the engineering</a:t>
            </a:r>
          </a:p>
          <a:p>
            <a:r>
              <a:rPr lang="en-US" sz="2600" b="1" dirty="0">
                <a:latin typeface="Avenir Next" panose="020B0503020202020204" pitchFamily="34" charset="0"/>
              </a:rPr>
              <a:t>the technical specifications</a:t>
            </a:r>
          </a:p>
          <a:p>
            <a:r>
              <a:rPr lang="en-US" sz="2600" b="1" dirty="0">
                <a:latin typeface="Avenir Next" panose="020B0503020202020204" pitchFamily="34" charset="0"/>
              </a:rPr>
              <a:t>the risks</a:t>
            </a:r>
          </a:p>
          <a:p>
            <a:r>
              <a:rPr lang="en-US" sz="2600" b="1" dirty="0">
                <a:latin typeface="Avenir Next" panose="020B0503020202020204" pitchFamily="34" charset="0"/>
              </a:rPr>
              <a:t>the budget</a:t>
            </a:r>
          </a:p>
          <a:p>
            <a:r>
              <a:rPr lang="en-US" sz="2600" b="1" dirty="0">
                <a:latin typeface="Avenir Next" panose="020B0503020202020204" pitchFamily="34" charset="0"/>
              </a:rPr>
              <a:t>the schedule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A94E5-4887-6212-2543-F63FAA852B49}"/>
              </a:ext>
            </a:extLst>
          </p:cNvPr>
          <p:cNvSpPr/>
          <p:nvPr/>
        </p:nvSpPr>
        <p:spPr>
          <a:xfrm>
            <a:off x="839788" y="4941919"/>
            <a:ext cx="10468292" cy="140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600" dirty="0">
                <a:latin typeface="Avenir Next" panose="020B0503020202020204" pitchFamily="34" charset="0"/>
              </a:rPr>
              <a:t>These activities are project-wide and make use of </a:t>
            </a:r>
            <a:r>
              <a:rPr lang="en-US" sz="2600" b="1" dirty="0">
                <a:latin typeface="Avenir Next" panose="020B0503020202020204" pitchFamily="34" charset="0"/>
              </a:rPr>
              <a:t>methodologies and tools</a:t>
            </a:r>
            <a:r>
              <a:rPr lang="en-US" sz="2600" dirty="0">
                <a:latin typeface="Avenir Next" panose="020B0503020202020204" pitchFamily="34" charset="0"/>
              </a:rPr>
              <a:t> which are the same across the whole of the Einstein Telescope construction project.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7EE181-6DDE-7004-53AA-74D5AA83F09F}"/>
              </a:ext>
            </a:extLst>
          </p:cNvPr>
          <p:cNvCxnSpPr>
            <a:cxnSpLocks/>
          </p:cNvCxnSpPr>
          <p:nvPr/>
        </p:nvCxnSpPr>
        <p:spPr>
          <a:xfrm>
            <a:off x="3580580" y="2744927"/>
            <a:ext cx="0" cy="1692136"/>
          </a:xfrm>
          <a:prstGeom prst="line">
            <a:avLst/>
          </a:prstGeom>
          <a:ln w="34925"/>
          <a:effectLst>
            <a:glow rad="254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DFA5F3-FDA2-0321-7AAC-0C75BD8EB37B}"/>
              </a:ext>
            </a:extLst>
          </p:cNvPr>
          <p:cNvCxnSpPr>
            <a:cxnSpLocks/>
          </p:cNvCxnSpPr>
          <p:nvPr/>
        </p:nvCxnSpPr>
        <p:spPr>
          <a:xfrm>
            <a:off x="6451101" y="2326608"/>
            <a:ext cx="0" cy="2219554"/>
          </a:xfrm>
          <a:prstGeom prst="line">
            <a:avLst/>
          </a:prstGeom>
          <a:ln w="34925"/>
          <a:effectLst>
            <a:glow rad="254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3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F704-3572-102E-E890-B9B1DF3A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Project Office:</a:t>
            </a:r>
            <a:br>
              <a:rPr lang="en-US" sz="3600" dirty="0"/>
            </a:br>
            <a:r>
              <a:rPr lang="en-US" sz="3600" dirty="0"/>
              <a:t>a service/a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5F8A4-0169-1C21-6D33-B9105806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8163"/>
            <a:ext cx="10515599" cy="42783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/>
              <a:t>The Project Office proposes/imposes to the actors of the project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a methodology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procedures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tools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support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/>
              <a:t>Which aims at guaranteeing quality, coherence, transparence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/>
              <a:t>but which imply a discipline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44489-EA5A-2A9D-109B-27B89E0437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69A74-AAEF-F4CE-229D-F0A0E5FB0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Kick-off Meeting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8AA01-77E4-B6E2-FBE7-DB84D9C30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EEDD-A7B7-1981-80FD-3A999AED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Project Office: Parameters and Layout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CF833-D95C-3EED-3EE9-3B28C04B93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A8D06-230E-6833-D82B-F34F668FB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Kick-off Meeting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867A3-F6F0-2663-148D-6B918C9A8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69382-0AD2-3401-ABC8-50A7CFE68351}"/>
              </a:ext>
            </a:extLst>
          </p:cNvPr>
          <p:cNvSpPr/>
          <p:nvPr/>
        </p:nvSpPr>
        <p:spPr>
          <a:xfrm>
            <a:off x="849775" y="2318054"/>
            <a:ext cx="574072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A committee, </a:t>
            </a:r>
            <a:r>
              <a:rPr lang="en-US" sz="2400" b="1" dirty="0"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largely composed of members of the collaboration </a:t>
            </a:r>
            <a:r>
              <a:rPr lang="en-US" sz="2400" dirty="0"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chaired by a senior member of the Project  Office 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elaborates, 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controls and </a:t>
            </a:r>
          </a:p>
          <a:p>
            <a:pPr marL="800100" lvl="1" indent="-3429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follows-up 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the requirements, the parameters and the layout that define the project baseline of the Einstein Telescope</a:t>
            </a:r>
            <a:r>
              <a:rPr lang="en-CH" sz="2400" dirty="0"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.</a:t>
            </a:r>
            <a:endParaRPr lang="en-US" sz="2400" dirty="0">
              <a:latin typeface="Avenir Next" panose="020B05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0E199-A0E4-550B-E53F-52AB658FA87E}"/>
              </a:ext>
            </a:extLst>
          </p:cNvPr>
          <p:cNvSpPr txBox="1"/>
          <p:nvPr/>
        </p:nvSpPr>
        <p:spPr>
          <a:xfrm>
            <a:off x="7067812" y="5056891"/>
            <a:ext cx="409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Next" panose="020B0503020202020204" pitchFamily="34" charset="0"/>
              </a:rPr>
              <a:t>+ the requirements parts of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EFF9E7-2E04-5963-F9C3-7C4AB8DFB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392" y="5613033"/>
            <a:ext cx="1841500" cy="45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1917E4-A1C9-4288-D161-DF84307A1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092" y="1690688"/>
            <a:ext cx="4114800" cy="2936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AB3429-1A41-5BD6-E36C-1979C178D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493" y="3549489"/>
            <a:ext cx="1090704" cy="136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0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9D838-8903-9ABD-5D45-8FE6CA56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Project Office: Technical Coordination and Planning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CCD23-7373-F2B2-6155-8A782A8F22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Barcelona July 19th,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B2C09-078A-2752-CC93-0AB3EFFD9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ET-PP INFRA-DEV  Kick-off Meeting      R.Flaminio, A.Freise, R.Saban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9E31-F71D-AADC-219F-9483EC16B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2A57F7-DDCB-964A-A46D-04B15F889B0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7A254-EBBB-8DDA-64F3-F9B9DF4E5A5F}"/>
              </a:ext>
            </a:extLst>
          </p:cNvPr>
          <p:cNvSpPr/>
          <p:nvPr/>
        </p:nvSpPr>
        <p:spPr>
          <a:xfrm>
            <a:off x="911225" y="1893590"/>
            <a:ext cx="964315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A committee, </a:t>
            </a:r>
            <a:r>
              <a:rPr lang="en-US" sz="2400" b="1" dirty="0"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largely composed of members of the ISB </a:t>
            </a:r>
            <a:r>
              <a:rPr lang="en-US" sz="2400" dirty="0"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and</a:t>
            </a:r>
            <a:r>
              <a:rPr lang="en-US" sz="2400" b="1" dirty="0"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 of the Engineering Department </a:t>
            </a:r>
            <a:r>
              <a:rPr lang="en-US" sz="2400" dirty="0">
                <a:latin typeface="Avenir Next" panose="020B0503020202020204" pitchFamily="34" charset="0"/>
                <a:ea typeface="Calibri" panose="020F0502020204030204" pitchFamily="34" charset="0"/>
                <a:cs typeface="Times New Roman (Body CS)"/>
              </a:rPr>
              <a:t>chaired by a senior member of the Project Office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venir Next" panose="020B0503020202020204" pitchFamily="34" charset="0"/>
              </a:rPr>
              <a:t>builds, owns and maintains the Project Breakdown Structure (PBS) and Work Breakdown Structure (WBS) and the associated documents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venir Next" panose="020B0503020202020204" pitchFamily="34" charset="0"/>
              </a:rPr>
              <a:t>runs the change management process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venir Next" panose="020B0503020202020204" pitchFamily="34" charset="0"/>
              </a:rPr>
              <a:t>prepares and follows-up the strategic and a detailed planning of the project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venir Next" panose="020B0503020202020204" pitchFamily="34" charset="0"/>
              </a:rPr>
              <a:t>periodically reviews the design and the interfaces of the infrastructure systems and the sub-systems of the interferometer</a:t>
            </a:r>
          </a:p>
        </p:txBody>
      </p:sp>
    </p:spTree>
    <p:extLst>
      <p:ext uri="{BB962C8B-B14F-4D97-AF65-F5344CB8AC3E}">
        <p14:creationId xmlns:p14="http://schemas.microsoft.com/office/powerpoint/2010/main" val="32052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0314 WP Coordinators Meeting" id="{8CE2F8A1-D56A-524E-B674-8E35ACFD0498}" vid="{C4F1FB36-033B-2F45-A35B-143EF249F3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{0E9EFFE8-B8A2-C548-A27B-5AB6CEFF9015}tf10001069</Template>
  <TotalTime>3955</TotalTime>
  <Words>1899</Words>
  <Application>Microsoft Macintosh PowerPoint</Application>
  <PresentationFormat>Widescreen</PresentationFormat>
  <Paragraphs>318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Avenir Next</vt:lpstr>
      <vt:lpstr>Calibri</vt:lpstr>
      <vt:lpstr>Wingdings</vt:lpstr>
      <vt:lpstr>Office Theme</vt:lpstr>
      <vt:lpstr>ET-PP INFRA-DEV  Kick-off Meeting</vt:lpstr>
      <vt:lpstr>Outline</vt:lpstr>
      <vt:lpstr>The context</vt:lpstr>
      <vt:lpstr>The Project Office : the goal</vt:lpstr>
      <vt:lpstr>The Project Office:  the actors</vt:lpstr>
      <vt:lpstr>The Project Management Environment</vt:lpstr>
      <vt:lpstr>The Project Office: a service/a discipline</vt:lpstr>
      <vt:lpstr>The Project Office: Parameters and Layout </vt:lpstr>
      <vt:lpstr>The Project Office: Technical Coordination and Planning</vt:lpstr>
      <vt:lpstr>The Project Office: the Environment and the Tools </vt:lpstr>
      <vt:lpstr>The Engineering Department : the mission</vt:lpstr>
      <vt:lpstr>The Engineering Department : the fields of competence</vt:lpstr>
      <vt:lpstr>The Engineering Department : the fields of competence</vt:lpstr>
      <vt:lpstr>The Engineering Department : the fields of competence</vt:lpstr>
      <vt:lpstr>The Engineering Department : the fields of competence</vt:lpstr>
      <vt:lpstr>The Engineering Department : the fields of competence</vt:lpstr>
      <vt:lpstr>The deliverables and a few milestones</vt:lpstr>
      <vt:lpstr>Internal Milestones The Project Office</vt:lpstr>
      <vt:lpstr>Internal Milestones The Engineering Department</vt:lpstr>
      <vt:lpstr>The timeline</vt:lpstr>
      <vt:lpstr>INFRA-DEV the resources The preparatory phase</vt:lpstr>
      <vt:lpstr>PowerPoint Presentation</vt:lpstr>
      <vt:lpstr>Program of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Saban</dc:creator>
  <cp:lastModifiedBy>Roberto Saban</cp:lastModifiedBy>
  <cp:revision>98</cp:revision>
  <dcterms:created xsi:type="dcterms:W3CDTF">2022-03-12T15:59:54Z</dcterms:created>
  <dcterms:modified xsi:type="dcterms:W3CDTF">2022-07-13T08:00:30Z</dcterms:modified>
</cp:coreProperties>
</file>