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50" r:id="rId2"/>
    <p:sldId id="259" r:id="rId3"/>
    <p:sldId id="1549" r:id="rId4"/>
    <p:sldId id="1548" r:id="rId5"/>
    <p:sldId id="1537" r:id="rId6"/>
    <p:sldId id="504" r:id="rId7"/>
    <p:sldId id="1550" r:id="rId8"/>
    <p:sldId id="651" r:id="rId9"/>
    <p:sldId id="1546" r:id="rId10"/>
    <p:sldId id="1547" r:id="rId11"/>
    <p:sldId id="1543" r:id="rId12"/>
    <p:sldId id="1545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1544" r:id="rId22"/>
    <p:sldId id="1542" r:id="rId23"/>
    <p:sldId id="1533" r:id="rId24"/>
    <p:sldId id="155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  <p:cmAuthor id="2" name="Giuseppe Bregliozzi" initials="GB" lastIdx="1" clrIdx="1">
    <p:extLst>
      <p:ext uri="{19B8F6BF-5375-455C-9EA6-DF929625EA0E}">
        <p15:presenceInfo xmlns:p15="http://schemas.microsoft.com/office/powerpoint/2012/main" userId="S::giuseppe.bregliozzi@cern.ch::8c9c2e40-9213-4073-bedf-2a341dc97e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7" autoAdjust="0"/>
    <p:restoredTop sz="94686"/>
  </p:normalViewPr>
  <p:slideViewPr>
    <p:cSldViewPr snapToObjects="1">
      <p:cViewPr varScale="1">
        <p:scale>
          <a:sx n="70" d="100"/>
          <a:sy n="70" d="100"/>
        </p:scale>
        <p:origin x="16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EBA5CF-C253-406A-BB34-84854EF0C32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46ABA80-1431-440F-9685-C1D3F4680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Paolo Chiggiato | ET-PP INFRA-DEV kick-off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78349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Paolo Chiggiato | ET-PP INFRA-DEV kick-off Meeting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5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8719E-B63F-5A4C-D187-0EF965C37D6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8575"/>
            <a:ext cx="631825" cy="365125"/>
          </a:xfrm>
        </p:spPr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9A3D0-75AB-1BA2-480E-936CB143EF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619750" y="6383338"/>
            <a:ext cx="6572250" cy="365125"/>
          </a:xfrm>
        </p:spPr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CF49-C130-25E4-993D-4529925D91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0963" y="6383338"/>
            <a:ext cx="681037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60693C-EF72-3A74-AFF0-DD242B4A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7884"/>
            <a:ext cx="6096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24032-4D36-4E24-AA6C-1E931B3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6C1B-E7C5-4DD0-AC7A-24D393707D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E584-8164-461A-BE40-B81D9D199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EFD19-5631-49B2-990B-69A3FEE690EB}"/>
              </a:ext>
            </a:extLst>
          </p:cNvPr>
          <p:cNvSpPr txBox="1"/>
          <p:nvPr/>
        </p:nvSpPr>
        <p:spPr>
          <a:xfrm>
            <a:off x="4259262" y="353554"/>
            <a:ext cx="363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Contacts with Cosmic Explorer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B428-1317-49C9-9CEA-52885F11E732}"/>
              </a:ext>
            </a:extLst>
          </p:cNvPr>
          <p:cNvSpPr txBox="1"/>
          <p:nvPr/>
        </p:nvSpPr>
        <p:spPr>
          <a:xfrm>
            <a:off x="407368" y="2065583"/>
            <a:ext cx="1164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CERN will ensure the </a:t>
            </a:r>
            <a:r>
              <a:rPr lang="en-GB" b="1" dirty="0"/>
              <a:t>link with the CE vacuum technology </a:t>
            </a:r>
            <a:r>
              <a:rPr lang="en-GB" dirty="0"/>
              <a:t>community. </a:t>
            </a:r>
          </a:p>
          <a:p>
            <a:endParaRPr lang="en-GB" dirty="0"/>
          </a:p>
          <a:p>
            <a:r>
              <a:rPr lang="en-GB" dirty="0"/>
              <a:t>Experimental data, results, and progress will be openly shared in </a:t>
            </a:r>
            <a:r>
              <a:rPr lang="en-GB" b="1" dirty="0"/>
              <a:t>regular meetings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Such contacts will have the positive effect of </a:t>
            </a:r>
            <a:r>
              <a:rPr lang="en-GB" b="1" dirty="0"/>
              <a:t>cross-fertilisation and peer review </a:t>
            </a:r>
            <a:r>
              <a:rPr lang="en-GB" dirty="0"/>
              <a:t>between the two communities.</a:t>
            </a:r>
          </a:p>
        </p:txBody>
      </p:sp>
    </p:spTree>
    <p:extLst>
      <p:ext uri="{BB962C8B-B14F-4D97-AF65-F5344CB8AC3E}">
        <p14:creationId xmlns:p14="http://schemas.microsoft.com/office/powerpoint/2010/main" val="6310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14F7F-02CF-4BF3-84A9-8F512002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2018-B680-4CCD-B9E0-E89B063E5AB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9685D-8FCE-413F-BB35-6DED242BB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75FEB-2CF6-4F96-9A0A-0955A8A46C29}"/>
              </a:ext>
            </a:extLst>
          </p:cNvPr>
          <p:cNvSpPr txBox="1"/>
          <p:nvPr/>
        </p:nvSpPr>
        <p:spPr>
          <a:xfrm rot="19290310">
            <a:off x="484211" y="4360522"/>
            <a:ext cx="315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1FE33C-572C-4037-BD28-384FF3428867}"/>
              </a:ext>
            </a:extLst>
          </p:cNvPr>
          <p:cNvSpPr/>
          <p:nvPr/>
        </p:nvSpPr>
        <p:spPr>
          <a:xfrm>
            <a:off x="214444" y="277377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WP1: </a:t>
            </a:r>
            <a:r>
              <a:rPr lang="en-GB" b="1" dirty="0"/>
              <a:t>engineering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EEF0A0-62EF-4046-961E-75087425F72B}"/>
              </a:ext>
            </a:extLst>
          </p:cNvPr>
          <p:cNvSpPr/>
          <p:nvPr/>
        </p:nvSpPr>
        <p:spPr>
          <a:xfrm>
            <a:off x="2179168" y="256782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WP2: </a:t>
            </a:r>
          </a:p>
          <a:p>
            <a:pPr algn="ctr"/>
            <a:r>
              <a:rPr lang="en-GB" b="1" dirty="0"/>
              <a:t>production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A224B5-6FE5-4101-A635-37A55A33F264}"/>
              </a:ext>
            </a:extLst>
          </p:cNvPr>
          <p:cNvSpPr/>
          <p:nvPr/>
        </p:nvSpPr>
        <p:spPr>
          <a:xfrm>
            <a:off x="4143892" y="256782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WP3: </a:t>
            </a:r>
          </a:p>
          <a:p>
            <a:pPr algn="ctr"/>
            <a:r>
              <a:rPr lang="en-GB" b="1" dirty="0"/>
              <a:t>treatments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3E818-F05A-4565-B2BF-43DA23F73F2D}"/>
              </a:ext>
            </a:extLst>
          </p:cNvPr>
          <p:cNvSpPr/>
          <p:nvPr/>
        </p:nvSpPr>
        <p:spPr>
          <a:xfrm>
            <a:off x="6149805" y="256782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WP4: </a:t>
            </a:r>
          </a:p>
          <a:p>
            <a:pPr algn="ctr"/>
            <a:r>
              <a:rPr lang="en-GB" b="1" dirty="0"/>
              <a:t>transport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8D0140-8C01-4818-9D2E-5DFB4FA601FC}"/>
              </a:ext>
            </a:extLst>
          </p:cNvPr>
          <p:cNvSpPr/>
          <p:nvPr/>
        </p:nvSpPr>
        <p:spPr>
          <a:xfrm>
            <a:off x="8114529" y="236187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WP5: </a:t>
            </a:r>
          </a:p>
          <a:p>
            <a:pPr algn="ctr"/>
            <a:r>
              <a:rPr lang="en-GB" b="1" dirty="0"/>
              <a:t>installation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4B0094-1BF2-4FE7-A9B8-5D4C9CAF5609}"/>
              </a:ext>
            </a:extLst>
          </p:cNvPr>
          <p:cNvSpPr/>
          <p:nvPr/>
        </p:nvSpPr>
        <p:spPr>
          <a:xfrm>
            <a:off x="10079253" y="236187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WP6: </a:t>
            </a:r>
          </a:p>
          <a:p>
            <a:pPr algn="ctr"/>
            <a:r>
              <a:rPr lang="en-GB" b="1" dirty="0"/>
              <a:t>vacuum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752F9E-8113-45C5-B7AC-EADB052995DE}"/>
              </a:ext>
            </a:extLst>
          </p:cNvPr>
          <p:cNvSpPr/>
          <p:nvPr/>
        </p:nvSpPr>
        <p:spPr>
          <a:xfrm>
            <a:off x="214444" y="1088804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Design and engineering of the vacuum chamber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B79422-7D98-49CF-9418-CF38DD82EAAC}"/>
              </a:ext>
            </a:extLst>
          </p:cNvPr>
          <p:cNvSpPr/>
          <p:nvPr/>
        </p:nvSpPr>
        <p:spPr>
          <a:xfrm>
            <a:off x="2199762" y="1088804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Choice of materials and manufacturing technology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11D424-D9E1-44FB-9C3C-BFF1826E845C}"/>
              </a:ext>
            </a:extLst>
          </p:cNvPr>
          <p:cNvSpPr/>
          <p:nvPr/>
        </p:nvSpPr>
        <p:spPr>
          <a:xfrm>
            <a:off x="4185081" y="1088804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Choice of post-manufacturing treatments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549B94-6AE3-43E4-B046-AFE51E7C187E}"/>
              </a:ext>
            </a:extLst>
          </p:cNvPr>
          <p:cNvSpPr/>
          <p:nvPr/>
        </p:nvSpPr>
        <p:spPr>
          <a:xfrm>
            <a:off x="6149805" y="1088804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Handling and logistics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EC05BA-D6FE-4EF9-8936-C8F3A73823F4}"/>
              </a:ext>
            </a:extLst>
          </p:cNvPr>
          <p:cNvSpPr/>
          <p:nvPr/>
        </p:nvSpPr>
        <p:spPr>
          <a:xfrm>
            <a:off x="8114529" y="1088804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Installation procedure and interface with other systems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936AD8-B18C-41D8-B1C9-DFA154AC294A}"/>
              </a:ext>
            </a:extLst>
          </p:cNvPr>
          <p:cNvSpPr/>
          <p:nvPr/>
        </p:nvSpPr>
        <p:spPr>
          <a:xfrm>
            <a:off x="10079253" y="1088804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Choice of vacuum pumps and valves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033440-94AE-4690-A4C3-EDC2ADBDE1B2}"/>
              </a:ext>
            </a:extLst>
          </p:cNvPr>
          <p:cNvSpPr/>
          <p:nvPr/>
        </p:nvSpPr>
        <p:spPr>
          <a:xfrm>
            <a:off x="4109802" y="3364512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WP7:</a:t>
            </a:r>
          </a:p>
          <a:p>
            <a:pPr algn="ctr"/>
            <a:r>
              <a:rPr lang="en-GB" b="1" dirty="0"/>
              <a:t>prototyping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01E56B-84BA-4384-AABC-B3EA8F193AE6}"/>
              </a:ext>
            </a:extLst>
          </p:cNvPr>
          <p:cNvSpPr/>
          <p:nvPr/>
        </p:nvSpPr>
        <p:spPr>
          <a:xfrm>
            <a:off x="4109802" y="4175939"/>
            <a:ext cx="1849395" cy="1917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Installation and test of a pilot sector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E26259-D958-43B7-B6AC-710D650B50CB}"/>
              </a:ext>
            </a:extLst>
          </p:cNvPr>
          <p:cNvSpPr/>
          <p:nvPr/>
        </p:nvSpPr>
        <p:spPr>
          <a:xfrm>
            <a:off x="6149805" y="3364512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WP8:</a:t>
            </a:r>
          </a:p>
          <a:p>
            <a:pPr algn="ctr"/>
            <a:r>
              <a:rPr lang="en-GB" b="1" dirty="0"/>
              <a:t>coordination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D91831-D779-4358-A8EC-2593BFFCC73C}"/>
              </a:ext>
            </a:extLst>
          </p:cNvPr>
          <p:cNvSpPr/>
          <p:nvPr/>
        </p:nvSpPr>
        <p:spPr>
          <a:xfrm>
            <a:off x="6149805" y="4175939"/>
            <a:ext cx="1849395" cy="1917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Coordination of the different work packages and contribution of collaborators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3430BB-CAF0-AF94-2174-47AF6DCD8ED7}"/>
              </a:ext>
            </a:extLst>
          </p:cNvPr>
          <p:cNvSpPr txBox="1"/>
          <p:nvPr/>
        </p:nvSpPr>
        <p:spPr>
          <a:xfrm>
            <a:off x="8328000" y="4332898"/>
            <a:ext cx="32606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/>
              <a:t>I am expecting </a:t>
            </a:r>
            <a:r>
              <a:rPr lang="en-GB" b="1" dirty="0"/>
              <a:t>work package chairs</a:t>
            </a:r>
            <a:r>
              <a:rPr lang="en-GB" dirty="0"/>
              <a:t> to be installed by end of September or, at the latest, first half of October 2022.</a:t>
            </a:r>
          </a:p>
        </p:txBody>
      </p:sp>
    </p:spTree>
    <p:extLst>
      <p:ext uri="{BB962C8B-B14F-4D97-AF65-F5344CB8AC3E}">
        <p14:creationId xmlns:p14="http://schemas.microsoft.com/office/powerpoint/2010/main" val="301561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995312-9DA7-4595-B064-6A25020A8338}"/>
              </a:ext>
            </a:extLst>
          </p:cNvPr>
          <p:cNvSpPr txBox="1"/>
          <p:nvPr/>
        </p:nvSpPr>
        <p:spPr>
          <a:xfrm>
            <a:off x="3202859" y="263611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Potential contributions of ET collaborators to WPs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2D474-2024-4437-B6B9-71036BCDF7F2}"/>
              </a:ext>
            </a:extLst>
          </p:cNvPr>
          <p:cNvSpPr txBox="1"/>
          <p:nvPr/>
        </p:nvSpPr>
        <p:spPr>
          <a:xfrm>
            <a:off x="443372" y="1148406"/>
            <a:ext cx="11305256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b="1" dirty="0"/>
              <a:t>All WPs are open </a:t>
            </a:r>
            <a:r>
              <a:rPr lang="en-GB" dirty="0"/>
              <a:t>to ET collaborators that are or intend to be involved in the study of the beam pipe of the ET’s arms.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The collaboration of other institutes </a:t>
            </a:r>
            <a:r>
              <a:rPr lang="en-GB" b="1" dirty="0"/>
              <a:t>in the frame of the </a:t>
            </a:r>
            <a:r>
              <a:rPr lang="en-GB" b="1" dirty="0" err="1"/>
              <a:t>Nikhef</a:t>
            </a:r>
            <a:r>
              <a:rPr lang="en-GB" b="1" dirty="0"/>
              <a:t>-INFN-CERN agreement</a:t>
            </a:r>
            <a:r>
              <a:rPr lang="en-GB" dirty="0"/>
              <a:t> </a:t>
            </a:r>
            <a:r>
              <a:rPr lang="en-GB" b="1" dirty="0"/>
              <a:t>:</a:t>
            </a:r>
          </a:p>
          <a:p>
            <a:pPr algn="l"/>
            <a:endParaRPr lang="en-GB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would create </a:t>
            </a:r>
            <a:r>
              <a:rPr lang="en-GB" b="1" dirty="0"/>
              <a:t>a common platform for the proposal of the ET beampipes</a:t>
            </a:r>
            <a:r>
              <a:rPr lang="en-GB" dirty="0"/>
              <a:t>, that would </a:t>
            </a:r>
            <a:r>
              <a:rPr lang="en-GB" b="1" dirty="0"/>
              <a:t>ensure cohesion, coherence and a critical size</a:t>
            </a:r>
            <a:r>
              <a:rPr lang="en-GB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could be </a:t>
            </a:r>
            <a:r>
              <a:rPr lang="en-GB" b="1" dirty="0"/>
              <a:t>direct,</a:t>
            </a:r>
            <a:r>
              <a:rPr lang="en-GB" dirty="0"/>
              <a:t> when responsibilities in WP deliverables are ascribed, or </a:t>
            </a:r>
            <a:r>
              <a:rPr lang="en-GB" b="1" dirty="0"/>
              <a:t>indirect</a:t>
            </a:r>
            <a:r>
              <a:rPr lang="en-GB" dirty="0"/>
              <a:t>, participating in the regular meetings and sharing data and progress reports;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might increase the </a:t>
            </a:r>
            <a:r>
              <a:rPr lang="en-GB" b="1" dirty="0"/>
              <a:t>chance of receiving funding </a:t>
            </a:r>
            <a:r>
              <a:rPr lang="en-GB" dirty="0"/>
              <a:t>from national agencies;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would benefit of the </a:t>
            </a:r>
            <a:r>
              <a:rPr lang="en-GB" b="1" dirty="0"/>
              <a:t>coordination</a:t>
            </a:r>
            <a:r>
              <a:rPr lang="en-GB" dirty="0"/>
              <a:t> of CERN leading to the TDR </a:t>
            </a:r>
            <a:r>
              <a:rPr lang="en-GB" b="1" dirty="0"/>
              <a:t>under the guidance of the ET directorate</a:t>
            </a:r>
            <a:r>
              <a:rPr lang="en-GB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would be </a:t>
            </a:r>
            <a:r>
              <a:rPr lang="en-GB" b="1" dirty="0"/>
              <a:t>site independent</a:t>
            </a:r>
            <a:r>
              <a:rPr lang="en-GB" dirty="0"/>
              <a:t>.</a:t>
            </a:r>
          </a:p>
          <a:p>
            <a:pPr algn="l"/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D990012-CDD2-4799-9E07-D6573559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C77ACDE-0391-4FDF-B1F8-5CFCFF391DD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C8FFAFC-22A7-41F0-97F7-3EE4EBDD7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BEF6A-A15D-4D86-A80D-A32F4C63BD13}"/>
              </a:ext>
            </a:extLst>
          </p:cNvPr>
          <p:cNvSpPr/>
          <p:nvPr/>
        </p:nvSpPr>
        <p:spPr>
          <a:xfrm>
            <a:off x="411892" y="2780269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Design and engineering of the vacuum chamber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2957384" y="1997839"/>
            <a:ext cx="8600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1.1 Mechanical design and stability analysis of the pipe (pipeline and corrugated).</a:t>
            </a:r>
          </a:p>
          <a:p>
            <a:endParaRPr lang="en-GB" dirty="0"/>
          </a:p>
          <a:p>
            <a:r>
              <a:rPr lang="en-GB" dirty="0"/>
              <a:t>1.2 Provide a detailed design of the supports for the two versions.</a:t>
            </a:r>
          </a:p>
          <a:p>
            <a:endParaRPr lang="en-GB" dirty="0"/>
          </a:p>
          <a:p>
            <a:r>
              <a:rPr lang="en-GB" dirty="0"/>
              <a:t>1.3 Design of the pumping modules and their interface with the main pipes.</a:t>
            </a:r>
          </a:p>
          <a:p>
            <a:endParaRPr lang="en-GB" dirty="0"/>
          </a:p>
          <a:p>
            <a:r>
              <a:rPr lang="en-GB" dirty="0"/>
              <a:t>1.4 Assessment of the thermal characteristics during bakeout and choice of thermal insulation.</a:t>
            </a:r>
          </a:p>
          <a:p>
            <a:endParaRPr lang="en-GB" dirty="0"/>
          </a:p>
          <a:p>
            <a:r>
              <a:rPr lang="en-GB" dirty="0"/>
              <a:t>1.5 Design of the optical baffle and their integration in the pipes.</a:t>
            </a:r>
          </a:p>
          <a:p>
            <a:endParaRPr lang="en-GB" dirty="0"/>
          </a:p>
          <a:p>
            <a:r>
              <a:rPr lang="en-GB" dirty="0"/>
              <a:t>1.6 Provide cost analysis of pipes, supports, baffle and pumping modules.</a:t>
            </a:r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7CD25B-3039-4257-A31B-3BECB7FCB1F5}"/>
              </a:ext>
            </a:extLst>
          </p:cNvPr>
          <p:cNvSpPr/>
          <p:nvPr/>
        </p:nvSpPr>
        <p:spPr>
          <a:xfrm>
            <a:off x="411892" y="1935891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WP1: </a:t>
            </a:r>
            <a:r>
              <a:rPr lang="en-GB" b="1" dirty="0"/>
              <a:t>engineering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93CB7EA-DA2C-46DB-A068-1114C664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F7B9FFD-B559-4AF4-B4DF-015EC5C9C2F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6FDD2EC-955A-469C-A2E9-D8B9DBFD8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727F7-0169-B1C7-5839-3B7A3BEB1BD4}"/>
              </a:ext>
            </a:extLst>
          </p:cNvPr>
          <p:cNvSpPr txBox="1"/>
          <p:nvPr/>
        </p:nvSpPr>
        <p:spPr>
          <a:xfrm>
            <a:off x="6157921" y="1359749"/>
            <a:ext cx="1359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17239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 rot="20354408">
            <a:off x="-154908" y="494310"/>
            <a:ext cx="3809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WP2</a:t>
            </a:r>
          </a:p>
          <a:p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3431704" y="89719"/>
            <a:ext cx="8600303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2.1 Choice and acceptance tests of steel grade and processing for corrugated and pipeline-like vacuum chambers </a:t>
            </a:r>
          </a:p>
          <a:p>
            <a:endParaRPr lang="en-GB" dirty="0"/>
          </a:p>
          <a:p>
            <a:r>
              <a:rPr lang="en-GB" dirty="0"/>
              <a:t>2.2 Choice of raw material treatments before manufacturing</a:t>
            </a:r>
          </a:p>
          <a:p>
            <a:endParaRPr lang="en-GB" dirty="0"/>
          </a:p>
          <a:p>
            <a:r>
              <a:rPr lang="en-GB" dirty="0"/>
              <a:t>2.3 Choice and tests of manufacturing for corrugated walls and pipeline-like vacuum chambers</a:t>
            </a:r>
          </a:p>
          <a:p>
            <a:endParaRPr lang="en-GB" dirty="0"/>
          </a:p>
          <a:p>
            <a:r>
              <a:rPr lang="en-GB" dirty="0"/>
              <a:t>2.4 Methods for hydrogen degassing of materials, including precleaning if necessary.</a:t>
            </a:r>
          </a:p>
          <a:p>
            <a:endParaRPr lang="en-GB" dirty="0"/>
          </a:p>
          <a:p>
            <a:r>
              <a:rPr lang="en-GB" dirty="0"/>
              <a:t>2.5 Choice of manufacturing for the pumping module</a:t>
            </a:r>
          </a:p>
          <a:p>
            <a:endParaRPr lang="en-GB" dirty="0"/>
          </a:p>
          <a:p>
            <a:r>
              <a:rPr lang="en-GB" dirty="0"/>
              <a:t>2.6 Choice of manufacturing for the supports.</a:t>
            </a:r>
          </a:p>
          <a:p>
            <a:endParaRPr lang="en-GB" dirty="0"/>
          </a:p>
          <a:p>
            <a:r>
              <a:rPr lang="en-GB" dirty="0"/>
              <a:t>2.7 Qualification of the weld procedures for ex-situ welding.</a:t>
            </a:r>
          </a:p>
          <a:p>
            <a:endParaRPr lang="en-GB" dirty="0"/>
          </a:p>
          <a:p>
            <a:r>
              <a:rPr lang="en-GB" dirty="0"/>
              <a:t>2.8 Quality control including leak test procedure during production.</a:t>
            </a:r>
          </a:p>
          <a:p>
            <a:endParaRPr lang="en-GB" dirty="0"/>
          </a:p>
          <a:p>
            <a:r>
              <a:rPr lang="en-GB" dirty="0"/>
              <a:t>2.9 Mechanical finishing and preparation for in-situ welding.</a:t>
            </a:r>
          </a:p>
          <a:p>
            <a:endParaRPr lang="en-GB" dirty="0"/>
          </a:p>
          <a:p>
            <a:r>
              <a:rPr lang="en-GB" dirty="0"/>
              <a:t>2.10 Cost assessment of manufacturing</a:t>
            </a:r>
          </a:p>
          <a:p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D1C06B-757A-4857-A185-03D664F664F6}"/>
              </a:ext>
            </a:extLst>
          </p:cNvPr>
          <p:cNvSpPr/>
          <p:nvPr/>
        </p:nvSpPr>
        <p:spPr>
          <a:xfrm>
            <a:off x="354226" y="2615513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Choice of materials and manufacturing technology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50B721-AC33-46F9-8C46-CC6FB2FA1993}"/>
              </a:ext>
            </a:extLst>
          </p:cNvPr>
          <p:cNvSpPr/>
          <p:nvPr/>
        </p:nvSpPr>
        <p:spPr>
          <a:xfrm>
            <a:off x="354226" y="1775253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WP2: </a:t>
            </a:r>
          </a:p>
          <a:p>
            <a:pPr algn="ctr"/>
            <a:r>
              <a:rPr lang="en-GB" b="1" dirty="0"/>
              <a:t>production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821B521-8BC3-4A0B-81C4-5B0A11A0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83608DF-7A7F-44C0-9BDD-9F951B31512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4F27D25-C6BF-4AC7-A5B2-894C1D518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41926-A83D-0277-BADC-E68215616978}"/>
              </a:ext>
            </a:extLst>
          </p:cNvPr>
          <p:cNvSpPr txBox="1"/>
          <p:nvPr/>
        </p:nvSpPr>
        <p:spPr>
          <a:xfrm rot="21411884">
            <a:off x="1854558" y="1240514"/>
            <a:ext cx="1359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65469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3178248" y="1628800"/>
            <a:ext cx="8600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3.1 Choice of the final surface treatment for the corrugated walls.</a:t>
            </a:r>
          </a:p>
          <a:p>
            <a:endParaRPr lang="en-GB" dirty="0"/>
          </a:p>
          <a:p>
            <a:r>
              <a:rPr lang="en-GB" dirty="0"/>
              <a:t>3.2 Choice of the final surface treatments for the pipeline-like vacuum chamber.</a:t>
            </a:r>
          </a:p>
          <a:p>
            <a:endParaRPr lang="en-GB" dirty="0"/>
          </a:p>
          <a:p>
            <a:r>
              <a:rPr lang="en-GB" dirty="0"/>
              <a:t>3.3 Procedure to validate surface cleanliness. </a:t>
            </a:r>
          </a:p>
          <a:p>
            <a:endParaRPr lang="en-GB" dirty="0"/>
          </a:p>
          <a:p>
            <a:r>
              <a:rPr lang="en-GB" dirty="0"/>
              <a:t>3.4 Choice of contamination barriers and packaging after cleaning.</a:t>
            </a:r>
          </a:p>
          <a:p>
            <a:endParaRPr lang="en-GB" dirty="0"/>
          </a:p>
          <a:p>
            <a:r>
              <a:rPr lang="en-GB" dirty="0"/>
              <a:t>3.5 Measurement of the thermal insulation efficiency (for bakeout) .</a:t>
            </a:r>
          </a:p>
          <a:p>
            <a:endParaRPr lang="en-GB" dirty="0"/>
          </a:p>
          <a:p>
            <a:r>
              <a:rPr lang="en-GB" dirty="0"/>
              <a:t>3.6 Feasibility study of coatings for the reduction of water vapour outgassing. </a:t>
            </a:r>
          </a:p>
          <a:p>
            <a:endParaRPr lang="en-GB" dirty="0"/>
          </a:p>
          <a:p>
            <a:r>
              <a:rPr lang="en-GB" dirty="0"/>
              <a:t>3.7 Cost assessment of post-manufacturing treatments.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D411B7-6474-43C8-A625-19662017A154}"/>
              </a:ext>
            </a:extLst>
          </p:cNvPr>
          <p:cNvSpPr/>
          <p:nvPr/>
        </p:nvSpPr>
        <p:spPr>
          <a:xfrm>
            <a:off x="453081" y="2656702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Choice of post-manufacturing treatments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7D16BB-E42D-460B-BC52-D972973FFB4E}"/>
              </a:ext>
            </a:extLst>
          </p:cNvPr>
          <p:cNvSpPr/>
          <p:nvPr/>
        </p:nvSpPr>
        <p:spPr>
          <a:xfrm>
            <a:off x="453081" y="1816442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WP3: </a:t>
            </a:r>
          </a:p>
          <a:p>
            <a:pPr algn="ctr"/>
            <a:r>
              <a:rPr lang="en-GB" b="1" dirty="0"/>
              <a:t>treatments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C813881-F98B-4A27-92B4-F2591E3A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2DAE735-E694-4C18-A3C8-4CE5BF6286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CA323DE-8F3F-4DC3-B8C5-481C8B781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3C88C-4450-50A0-5229-F4A2D282891E}"/>
              </a:ext>
            </a:extLst>
          </p:cNvPr>
          <p:cNvSpPr txBox="1"/>
          <p:nvPr/>
        </p:nvSpPr>
        <p:spPr>
          <a:xfrm>
            <a:off x="6141533" y="1111539"/>
            <a:ext cx="1359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279758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3071664" y="1628800"/>
            <a:ext cx="8600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4.1 Maximum length and weight for transport and handling.</a:t>
            </a:r>
          </a:p>
          <a:p>
            <a:endParaRPr lang="en-GB" dirty="0"/>
          </a:p>
          <a:p>
            <a:r>
              <a:rPr lang="en-GB" dirty="0"/>
              <a:t>4.2 Transport and handling procedures for pipes on road, on surface and in underground tunnels. </a:t>
            </a:r>
          </a:p>
          <a:p>
            <a:endParaRPr lang="en-GB" dirty="0"/>
          </a:p>
          <a:p>
            <a:r>
              <a:rPr lang="en-GB" dirty="0"/>
              <a:t>4.3 Storage strategy at the production unit, surface cleaning plant, and at surface buildings.</a:t>
            </a:r>
          </a:p>
          <a:p>
            <a:endParaRPr lang="en-GB" dirty="0"/>
          </a:p>
          <a:p>
            <a:r>
              <a:rPr lang="en-GB" dirty="0"/>
              <a:t>4.4 Procedure for installation and bakeout sequence (access point to tunnels).</a:t>
            </a:r>
          </a:p>
          <a:p>
            <a:endParaRPr lang="en-GB" dirty="0"/>
          </a:p>
          <a:p>
            <a:r>
              <a:rPr lang="en-GB" dirty="0"/>
              <a:t>4.5 Define logistics and quantity of thermal insulation and bakeout materials.</a:t>
            </a:r>
          </a:p>
          <a:p>
            <a:endParaRPr lang="en-GB" dirty="0"/>
          </a:p>
          <a:p>
            <a:r>
              <a:rPr lang="en-GB" dirty="0"/>
              <a:t>4.6 Estimation of costs for transport, logistic and storage.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CE8CEB-899A-4470-A5FB-19890D152B8A}"/>
              </a:ext>
            </a:extLst>
          </p:cNvPr>
          <p:cNvSpPr/>
          <p:nvPr/>
        </p:nvSpPr>
        <p:spPr>
          <a:xfrm>
            <a:off x="514863" y="2664940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Handling and logistics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047C58-2F7C-4948-A8EC-2802C1D4042E}"/>
              </a:ext>
            </a:extLst>
          </p:cNvPr>
          <p:cNvSpPr/>
          <p:nvPr/>
        </p:nvSpPr>
        <p:spPr>
          <a:xfrm>
            <a:off x="514863" y="1832918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WP4: </a:t>
            </a:r>
          </a:p>
          <a:p>
            <a:pPr algn="ctr"/>
            <a:r>
              <a:rPr lang="en-GB" b="1" dirty="0"/>
              <a:t>transport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592059-D9F4-42EB-83F7-D87D0C0F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2F17B2D-59B6-457B-ABCB-2062003E7E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53B0E51-3286-41EE-AA27-BE9D641F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1DC81-1E38-7A01-3EE4-1E9CDD000CE3}"/>
              </a:ext>
            </a:extLst>
          </p:cNvPr>
          <p:cNvSpPr txBox="1"/>
          <p:nvPr/>
        </p:nvSpPr>
        <p:spPr>
          <a:xfrm>
            <a:off x="6157921" y="1258882"/>
            <a:ext cx="1359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300830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3072714" y="1385324"/>
            <a:ext cx="8600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5.1 Design of tooling for assembly in the tunnel.</a:t>
            </a:r>
          </a:p>
          <a:p>
            <a:endParaRPr lang="en-GB" dirty="0"/>
          </a:p>
          <a:p>
            <a:r>
              <a:rPr lang="en-GB" dirty="0"/>
              <a:t>5.2 Procedure for alignment.</a:t>
            </a:r>
          </a:p>
          <a:p>
            <a:endParaRPr lang="en-GB" dirty="0"/>
          </a:p>
          <a:p>
            <a:r>
              <a:rPr lang="en-GB" dirty="0"/>
              <a:t>5.3 Procedure for in-situ welding.</a:t>
            </a:r>
          </a:p>
          <a:p>
            <a:endParaRPr lang="en-GB" dirty="0"/>
          </a:p>
          <a:p>
            <a:r>
              <a:rPr lang="en-GB" dirty="0"/>
              <a:t>5.4 Procedure for final leak test.</a:t>
            </a:r>
          </a:p>
          <a:p>
            <a:endParaRPr lang="en-GB" dirty="0"/>
          </a:p>
          <a:p>
            <a:r>
              <a:rPr lang="en-GB" dirty="0"/>
              <a:t>5.5 Procedure for the repairing/replacement in case of leaks or non-conformities in the phase of assembly.</a:t>
            </a:r>
          </a:p>
          <a:p>
            <a:endParaRPr lang="en-GB" dirty="0"/>
          </a:p>
          <a:p>
            <a:r>
              <a:rPr lang="en-GB" dirty="0"/>
              <a:t>5.6 In-situ bakeout methods, equipment and procedure.</a:t>
            </a:r>
          </a:p>
          <a:p>
            <a:endParaRPr lang="en-GB" dirty="0"/>
          </a:p>
          <a:p>
            <a:r>
              <a:rPr lang="en-GB" dirty="0"/>
              <a:t>5.7 Constraints from and impact on the other systems in the phase of installation.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C695E4-03FD-425B-8565-91B73E435C5D}"/>
              </a:ext>
            </a:extLst>
          </p:cNvPr>
          <p:cNvSpPr/>
          <p:nvPr/>
        </p:nvSpPr>
        <p:spPr>
          <a:xfrm>
            <a:off x="518983" y="2615512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Installation procedure and interface with other systems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5C73C3-AB7D-424A-BC5C-E900230A3E0A}"/>
              </a:ext>
            </a:extLst>
          </p:cNvPr>
          <p:cNvSpPr/>
          <p:nvPr/>
        </p:nvSpPr>
        <p:spPr>
          <a:xfrm>
            <a:off x="518983" y="1762896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WP5: </a:t>
            </a:r>
          </a:p>
          <a:p>
            <a:pPr algn="ctr"/>
            <a:r>
              <a:rPr lang="en-GB" b="1" dirty="0"/>
              <a:t>installation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A92C6DB-0EF4-4A73-9E41-01AB971D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6CBD43B-C87C-48A5-A8DA-DD0545265CF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8D54EF-B5F0-47CD-BB06-8A28E3247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8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3179805" y="1696995"/>
            <a:ext cx="8600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6.1 Complete the vacuum layout: sectorisation, pumps and gauge positions.</a:t>
            </a:r>
          </a:p>
          <a:p>
            <a:endParaRPr lang="en-GB" dirty="0"/>
          </a:p>
          <a:p>
            <a:r>
              <a:rPr lang="en-GB" dirty="0"/>
              <a:t>6.2 Choice of sector valves.</a:t>
            </a:r>
          </a:p>
          <a:p>
            <a:endParaRPr lang="en-GB" dirty="0"/>
          </a:p>
          <a:p>
            <a:r>
              <a:rPr lang="en-GB" dirty="0"/>
              <a:t>6.3 Choice of the vacuum system.</a:t>
            </a:r>
          </a:p>
          <a:p>
            <a:endParaRPr lang="en-GB" dirty="0"/>
          </a:p>
          <a:p>
            <a:r>
              <a:rPr lang="en-GB" dirty="0"/>
              <a:t>6.4 Choice of pressure measurement, control system and monitoring.</a:t>
            </a:r>
          </a:p>
          <a:p>
            <a:endParaRPr lang="en-GB" dirty="0"/>
          </a:p>
          <a:p>
            <a:r>
              <a:rPr lang="en-GB" dirty="0"/>
              <a:t>6.5 Design the vacuum system at the interconnection (boundaries) with the experimental areas.</a:t>
            </a:r>
          </a:p>
          <a:p>
            <a:endParaRPr lang="en-GB" dirty="0"/>
          </a:p>
          <a:p>
            <a:r>
              <a:rPr lang="en-GB" dirty="0"/>
              <a:t>6.6 Outgassing measurement of proposed materials and treatments.</a:t>
            </a:r>
          </a:p>
          <a:p>
            <a:endParaRPr lang="en-GB" dirty="0"/>
          </a:p>
          <a:p>
            <a:r>
              <a:rPr lang="en-GB" dirty="0"/>
              <a:t>6.7 Cost estimation for vacuum system.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948B7D-D303-4BF1-A04B-E578CD10D062}"/>
              </a:ext>
            </a:extLst>
          </p:cNvPr>
          <p:cNvSpPr/>
          <p:nvPr/>
        </p:nvSpPr>
        <p:spPr>
          <a:xfrm>
            <a:off x="411892" y="2656702"/>
            <a:ext cx="1849395" cy="194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Choice of vacuum pumps and valves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48F7EE-479F-4CAD-987E-93B20BB17C4C}"/>
              </a:ext>
            </a:extLst>
          </p:cNvPr>
          <p:cNvSpPr/>
          <p:nvPr/>
        </p:nvSpPr>
        <p:spPr>
          <a:xfrm>
            <a:off x="411892" y="1812323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WP6: </a:t>
            </a:r>
          </a:p>
          <a:p>
            <a:pPr algn="ctr"/>
            <a:r>
              <a:rPr lang="en-GB" b="1" dirty="0"/>
              <a:t>vacuum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E1C603A-7555-49E6-82C7-A2F37855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E807BAE-18B8-47BF-A1E4-F899FBDA933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7401708-C370-4E06-945D-8008B9917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075F-84BF-4D2F-A3B6-08357FBF0513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593EE-264D-4FB3-897A-EBFE5C31CC19}"/>
              </a:ext>
            </a:extLst>
          </p:cNvPr>
          <p:cNvSpPr txBox="1"/>
          <p:nvPr/>
        </p:nvSpPr>
        <p:spPr>
          <a:xfrm>
            <a:off x="3097427" y="1606379"/>
            <a:ext cx="8600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7.1 Purchasing of vacuum chambers, vacuum module, supports, pumping system, control system and instrumentation.</a:t>
            </a:r>
          </a:p>
          <a:p>
            <a:endParaRPr lang="en-GB" dirty="0"/>
          </a:p>
          <a:p>
            <a:r>
              <a:rPr lang="en-GB" dirty="0"/>
              <a:t>7.2 Purchasing of equipment for bakeout</a:t>
            </a:r>
          </a:p>
          <a:p>
            <a:endParaRPr lang="en-GB" dirty="0"/>
          </a:p>
          <a:p>
            <a:r>
              <a:rPr lang="en-GB" dirty="0"/>
              <a:t>7.3 Preparation of the area of installation at CERN.</a:t>
            </a:r>
          </a:p>
          <a:p>
            <a:endParaRPr lang="en-GB" dirty="0"/>
          </a:p>
          <a:p>
            <a:r>
              <a:rPr lang="en-GB" dirty="0"/>
              <a:t>7.4 Installation of supports and pilot sector.</a:t>
            </a:r>
          </a:p>
          <a:p>
            <a:endParaRPr lang="en-GB" dirty="0"/>
          </a:p>
          <a:p>
            <a:r>
              <a:rPr lang="en-GB" dirty="0"/>
              <a:t>7.5 Vacuum commissioning and tests.</a:t>
            </a:r>
          </a:p>
          <a:p>
            <a:endParaRPr lang="en-GB" dirty="0"/>
          </a:p>
          <a:p>
            <a:r>
              <a:rPr lang="en-GB" dirty="0"/>
              <a:t>7.6 Measurement of dust size distribution. </a:t>
            </a:r>
          </a:p>
          <a:p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62CC82-B26F-49EE-B9DF-C7CB6E29578C}"/>
              </a:ext>
            </a:extLst>
          </p:cNvPr>
          <p:cNvSpPr/>
          <p:nvPr/>
        </p:nvSpPr>
        <p:spPr>
          <a:xfrm>
            <a:off x="411892" y="2761735"/>
            <a:ext cx="1849395" cy="1917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Installation and test of a pilot sector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412F86-2B1E-4C1C-BA7A-4B7A4A06B964}"/>
              </a:ext>
            </a:extLst>
          </p:cNvPr>
          <p:cNvSpPr/>
          <p:nvPr/>
        </p:nvSpPr>
        <p:spPr>
          <a:xfrm>
            <a:off x="411891" y="1926969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WP7:</a:t>
            </a:r>
          </a:p>
          <a:p>
            <a:pPr algn="ctr"/>
            <a:r>
              <a:rPr lang="en-GB" b="1" dirty="0"/>
              <a:t>prototyping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2FD7E6B-BB36-48AD-9F7D-537EC8C1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83E530C-E312-4473-B244-9A1EA9C348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FD7CA3-3D16-4C55-AB57-03B435837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EBF70-A4BA-4434-B49B-7A23238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3E49-7BE2-4E86-8713-E44934F6D4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B647-83B6-496A-8D79-E6829509C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7987" y="2276475"/>
            <a:ext cx="11376025" cy="1651000"/>
          </a:xfrm>
        </p:spPr>
        <p:txBody>
          <a:bodyPr/>
          <a:lstStyle/>
          <a:p>
            <a:pPr algn="ctr"/>
            <a:r>
              <a:rPr lang="en-GB" dirty="0"/>
              <a:t>ET-PP INFRA-DEV Kick-off Meeting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Beampipe Vacuum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8"/>
    </mc:Choice>
    <mc:Fallback xmlns="">
      <p:transition spd="slow" advTm="1165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DE44D9-F25D-46BB-A9D0-B38F052A4B50}"/>
              </a:ext>
            </a:extLst>
          </p:cNvPr>
          <p:cNvSpPr/>
          <p:nvPr/>
        </p:nvSpPr>
        <p:spPr>
          <a:xfrm>
            <a:off x="388689" y="2035820"/>
            <a:ext cx="1849395" cy="749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WP8:</a:t>
            </a:r>
          </a:p>
          <a:p>
            <a:pPr algn="ctr"/>
            <a:r>
              <a:rPr lang="en-GB" b="1" dirty="0"/>
              <a:t>coordination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FC3FF7-C26B-4954-90BC-CE5200F685D0}"/>
              </a:ext>
            </a:extLst>
          </p:cNvPr>
          <p:cNvSpPr/>
          <p:nvPr/>
        </p:nvSpPr>
        <p:spPr>
          <a:xfrm>
            <a:off x="388689" y="2847247"/>
            <a:ext cx="1849395" cy="1917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Coordination of the different work packages and of contributions of collaborators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95312-9DA7-4595-B064-6A25020A8338}"/>
              </a:ext>
            </a:extLst>
          </p:cNvPr>
          <p:cNvSpPr txBox="1"/>
          <p:nvPr/>
        </p:nvSpPr>
        <p:spPr>
          <a:xfrm>
            <a:off x="4407243" y="263611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Work-Breakdown Structure: WP8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5360C-FC9D-4081-851E-68F6E20DF422}"/>
              </a:ext>
            </a:extLst>
          </p:cNvPr>
          <p:cNvSpPr txBox="1"/>
          <p:nvPr/>
        </p:nvSpPr>
        <p:spPr>
          <a:xfrm>
            <a:off x="2821287" y="908720"/>
            <a:ext cx="89675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8.1 Coordinating the work packages of the </a:t>
            </a:r>
            <a:r>
              <a:rPr lang="en-GB" dirty="0" err="1"/>
              <a:t>Nikhef</a:t>
            </a:r>
            <a:r>
              <a:rPr lang="en-GB" dirty="0"/>
              <a:t>-INFN-CERN collaboration, including the tracking of the collaboration costs, planning, deliverables, and reporting. Share the sets of information via a webpage and CERN-EDMS data bases.</a:t>
            </a:r>
          </a:p>
          <a:p>
            <a:endParaRPr lang="en-GB" dirty="0"/>
          </a:p>
          <a:p>
            <a:r>
              <a:rPr lang="en-GB" dirty="0"/>
              <a:t>8.2 Coordinate the contributions of the ET collaborators in the frame of the </a:t>
            </a:r>
            <a:r>
              <a:rPr lang="en-GB" dirty="0" err="1"/>
              <a:t>Nikhef</a:t>
            </a:r>
            <a:r>
              <a:rPr lang="en-GB" dirty="0"/>
              <a:t>-INFN-CERN agreement.</a:t>
            </a:r>
          </a:p>
          <a:p>
            <a:endParaRPr lang="en-GB" dirty="0"/>
          </a:p>
          <a:p>
            <a:r>
              <a:rPr lang="en-GB" dirty="0"/>
              <a:t>8.3 Organize the </a:t>
            </a:r>
            <a:r>
              <a:rPr lang="en-GB" b="1" dirty="0"/>
              <a:t>coordination meetings </a:t>
            </a:r>
            <a:r>
              <a:rPr lang="en-GB" dirty="0"/>
              <a:t>on average </a:t>
            </a:r>
            <a:r>
              <a:rPr lang="en-GB" b="1" dirty="0"/>
              <a:t>every two months </a:t>
            </a:r>
            <a:r>
              <a:rPr lang="en-GB" dirty="0"/>
              <a:t>and an </a:t>
            </a:r>
            <a:r>
              <a:rPr lang="en-GB" b="1" dirty="0"/>
              <a:t>annual meeting</a:t>
            </a:r>
            <a:r>
              <a:rPr lang="en-GB" dirty="0"/>
              <a:t> to address progress and challenges.</a:t>
            </a:r>
          </a:p>
          <a:p>
            <a:endParaRPr lang="en-GB" dirty="0"/>
          </a:p>
          <a:p>
            <a:r>
              <a:rPr lang="en-GB" dirty="0"/>
              <a:t>8.4 Ensure the contact and sharing of information with Cosmic Explorer in the field of vacuum technology.</a:t>
            </a:r>
          </a:p>
          <a:p>
            <a:endParaRPr lang="en-GB" dirty="0"/>
          </a:p>
          <a:p>
            <a:r>
              <a:rPr lang="en-GB" dirty="0"/>
              <a:t>8.5 Provide a detailed cost analysis of the vacuum system of the ET’s arms. </a:t>
            </a:r>
          </a:p>
          <a:p>
            <a:endParaRPr lang="en-GB" dirty="0"/>
          </a:p>
          <a:p>
            <a:r>
              <a:rPr lang="en-GB" dirty="0"/>
              <a:t>8.6 Prepare a global QA plan</a:t>
            </a:r>
          </a:p>
          <a:p>
            <a:endParaRPr lang="en-GB" dirty="0"/>
          </a:p>
          <a:p>
            <a:r>
              <a:rPr lang="en-GB" dirty="0"/>
              <a:t>8.7 Write the TDR integrating all contributions.</a:t>
            </a:r>
          </a:p>
          <a:p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AF16B35-C31E-4D3A-AA4B-A1EC71CD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5879D47-33E9-4EE3-A970-903E86B310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18/05/2022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58CC989-715E-496C-AC07-5046BEF9E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Nikhef-INFN-CERN kick-off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9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A0E963-A358-46E1-BA77-448FC26B700F}"/>
              </a:ext>
            </a:extLst>
          </p:cNvPr>
          <p:cNvSpPr/>
          <p:nvPr/>
        </p:nvSpPr>
        <p:spPr>
          <a:xfrm>
            <a:off x="4714124" y="401683"/>
            <a:ext cx="1575412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Formal approval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DD2AAF-D328-44FE-BEF4-342FBB20AD8A}"/>
              </a:ext>
            </a:extLst>
          </p:cNvPr>
          <p:cNvSpPr/>
          <p:nvPr/>
        </p:nvSpPr>
        <p:spPr>
          <a:xfrm>
            <a:off x="3044139" y="2212052"/>
            <a:ext cx="1575412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Availability of CERN FELLs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D2650D-6584-45A8-9465-82AE1E64BEC8}"/>
              </a:ext>
            </a:extLst>
          </p:cNvPr>
          <p:cNvSpPr/>
          <p:nvPr/>
        </p:nvSpPr>
        <p:spPr>
          <a:xfrm>
            <a:off x="4794329" y="2212052"/>
            <a:ext cx="3224572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Definition of the contributions from ET collaborators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76967D-D173-4B5B-8D28-447FECBD5C78}"/>
              </a:ext>
            </a:extLst>
          </p:cNvPr>
          <p:cNvSpPr/>
          <p:nvPr/>
        </p:nvSpPr>
        <p:spPr>
          <a:xfrm>
            <a:off x="4821826" y="3042860"/>
            <a:ext cx="1575412" cy="1524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Review of the baseline costs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5EC25B-2BA7-4B40-816B-EE06ECDD28EB}"/>
              </a:ext>
            </a:extLst>
          </p:cNvPr>
          <p:cNvSpPr/>
          <p:nvPr/>
        </p:nvSpPr>
        <p:spPr>
          <a:xfrm>
            <a:off x="6443489" y="412585"/>
            <a:ext cx="1575412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Kick-off meeting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4E3787-D3A5-4971-B11B-CCF7CA5347FF}"/>
              </a:ext>
            </a:extLst>
          </p:cNvPr>
          <p:cNvSpPr/>
          <p:nvPr/>
        </p:nvSpPr>
        <p:spPr>
          <a:xfrm>
            <a:off x="6483537" y="3045792"/>
            <a:ext cx="1575412" cy="1524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Alternative materials, processing and design for pipelines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2EBF8-B356-4B75-B0EC-9B8EFED42B2B}"/>
              </a:ext>
            </a:extLst>
          </p:cNvPr>
          <p:cNvSpPr/>
          <p:nvPr/>
        </p:nvSpPr>
        <p:spPr>
          <a:xfrm>
            <a:off x="3160115" y="3063499"/>
            <a:ext cx="1575412" cy="1503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Contact with the Industry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DE38886C-5B51-4F9F-B50B-F9E85D5D077D}"/>
              </a:ext>
            </a:extLst>
          </p:cNvPr>
          <p:cNvSpPr/>
          <p:nvPr/>
        </p:nvSpPr>
        <p:spPr>
          <a:xfrm>
            <a:off x="9212677" y="333000"/>
            <a:ext cx="363556" cy="8201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B410E-10D8-4935-B148-95C9AF089D1D}"/>
              </a:ext>
            </a:extLst>
          </p:cNvPr>
          <p:cNvSpPr txBox="1"/>
          <p:nvPr/>
        </p:nvSpPr>
        <p:spPr>
          <a:xfrm>
            <a:off x="9582398" y="453645"/>
            <a:ext cx="19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 up phase 1 by July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9D209B2-02CD-45C9-858B-78E2C73CCB8E}"/>
              </a:ext>
            </a:extLst>
          </p:cNvPr>
          <p:cNvSpPr/>
          <p:nvPr/>
        </p:nvSpPr>
        <p:spPr>
          <a:xfrm>
            <a:off x="9218842" y="3046291"/>
            <a:ext cx="363556" cy="1524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D8C36D-05DC-48F3-AAE7-2FCCEB24BF9B}"/>
              </a:ext>
            </a:extLst>
          </p:cNvPr>
          <p:cNvSpPr txBox="1"/>
          <p:nvPr/>
        </p:nvSpPr>
        <p:spPr>
          <a:xfrm>
            <a:off x="9637444" y="3589904"/>
            <a:ext cx="207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Technical work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3261811-7BC6-4AD4-A230-B5EFE575821A}"/>
              </a:ext>
            </a:extLst>
          </p:cNvPr>
          <p:cNvSpPr/>
          <p:nvPr/>
        </p:nvSpPr>
        <p:spPr>
          <a:xfrm>
            <a:off x="9218842" y="4603447"/>
            <a:ext cx="431006" cy="955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C8A2F-B22E-4B7B-8112-937B6F48B216}"/>
              </a:ext>
            </a:extLst>
          </p:cNvPr>
          <p:cNvSpPr txBox="1"/>
          <p:nvPr/>
        </p:nvSpPr>
        <p:spPr>
          <a:xfrm>
            <a:off x="9649848" y="4851576"/>
            <a:ext cx="186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Pilot sector at CERN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721F92-9F03-4714-90FA-67F0515CD8EB}"/>
              </a:ext>
            </a:extLst>
          </p:cNvPr>
          <p:cNvSpPr/>
          <p:nvPr/>
        </p:nvSpPr>
        <p:spPr>
          <a:xfrm>
            <a:off x="6443489" y="1357871"/>
            <a:ext cx="1575412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Functional specifications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9C7F053-C284-4981-AAD7-B745418B83FE}"/>
              </a:ext>
            </a:extLst>
          </p:cNvPr>
          <p:cNvSpPr/>
          <p:nvPr/>
        </p:nvSpPr>
        <p:spPr>
          <a:xfrm>
            <a:off x="9218842" y="1305581"/>
            <a:ext cx="363556" cy="1658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50CE11-4FAD-499A-A763-06487BEBE19C}"/>
              </a:ext>
            </a:extLst>
          </p:cNvPr>
          <p:cNvSpPr txBox="1"/>
          <p:nvPr/>
        </p:nvSpPr>
        <p:spPr>
          <a:xfrm>
            <a:off x="9640272" y="1811865"/>
            <a:ext cx="207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Start-up phase 2</a:t>
            </a:r>
          </a:p>
          <a:p>
            <a:r>
              <a:rPr lang="en-GB" dirty="0"/>
              <a:t>by September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915A93-E38B-4D16-AEC7-38BA70E3F013}"/>
              </a:ext>
            </a:extLst>
          </p:cNvPr>
          <p:cNvSpPr/>
          <p:nvPr/>
        </p:nvSpPr>
        <p:spPr>
          <a:xfrm>
            <a:off x="1500310" y="4732117"/>
            <a:ext cx="1575412" cy="81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Contact with the Industry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2D5338-7621-4FA9-B061-DB691DAF41EA}"/>
              </a:ext>
            </a:extLst>
          </p:cNvPr>
          <p:cNvSpPr/>
          <p:nvPr/>
        </p:nvSpPr>
        <p:spPr>
          <a:xfrm>
            <a:off x="3160115" y="4732117"/>
            <a:ext cx="1575412" cy="81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Procurement of pilot sector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0297F0FC-A48E-4217-9943-1CF53F79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8" name="Date Placeholder 2">
            <a:extLst>
              <a:ext uri="{FF2B5EF4-FFF2-40B4-BE49-F238E27FC236}">
                <a16:creationId xmlns:a16="http://schemas.microsoft.com/office/drawing/2014/main" id="{60594D18-220B-4086-91B5-90FA9812BAA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6D98754-8788-494F-8664-592040A73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E28A2A-EB4B-A65F-7716-04CD90F65416}"/>
              </a:ext>
            </a:extLst>
          </p:cNvPr>
          <p:cNvSpPr/>
          <p:nvPr/>
        </p:nvSpPr>
        <p:spPr>
          <a:xfrm>
            <a:off x="3044139" y="1438370"/>
            <a:ext cx="1575412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Availability of INFRA-DEV personnel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313ABA0-2478-C8E0-30DE-F30690CA519F}"/>
              </a:ext>
            </a:extLst>
          </p:cNvPr>
          <p:cNvSpPr/>
          <p:nvPr/>
        </p:nvSpPr>
        <p:spPr>
          <a:xfrm>
            <a:off x="4819920" y="4732117"/>
            <a:ext cx="1575412" cy="81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Tests with pilot sector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D15EEF5-C374-1589-C76C-ED1CCC01605C}"/>
              </a:ext>
            </a:extLst>
          </p:cNvPr>
          <p:cNvSpPr/>
          <p:nvPr/>
        </p:nvSpPr>
        <p:spPr>
          <a:xfrm>
            <a:off x="6479725" y="4717470"/>
            <a:ext cx="1575412" cy="81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TDR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000" y="5866339"/>
            <a:ext cx="106995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b="1" dirty="0" smtClean="0">
                <a:solidFill>
                  <a:srgbClr val="00B050"/>
                </a:solidFill>
              </a:rPr>
              <a:t>A Gantt chart will be </a:t>
            </a:r>
            <a:r>
              <a:rPr lang="en-GB" b="1" dirty="0" smtClean="0">
                <a:solidFill>
                  <a:srgbClr val="00B050"/>
                </a:solidFill>
              </a:rPr>
              <a:t>proposed </a:t>
            </a:r>
            <a:r>
              <a:rPr lang="en-GB" b="1" dirty="0" smtClean="0">
                <a:solidFill>
                  <a:srgbClr val="00B050"/>
                </a:solidFill>
              </a:rPr>
              <a:t>by September with dates of inputs from the other systems.</a:t>
            </a:r>
          </a:p>
        </p:txBody>
      </p:sp>
    </p:spTree>
    <p:extLst>
      <p:ext uri="{BB962C8B-B14F-4D97-AF65-F5344CB8AC3E}">
        <p14:creationId xmlns:p14="http://schemas.microsoft.com/office/powerpoint/2010/main" val="424344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72C16-5826-11F3-ADDF-845FB5FE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2269-25F9-6E67-B3CE-60B9C4727F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E4D30-B25F-CDB5-E990-51F9C2666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7ECB0-F101-BF1B-58FE-C1715C2311BC}"/>
              </a:ext>
            </a:extLst>
          </p:cNvPr>
          <p:cNvSpPr txBox="1"/>
          <p:nvPr/>
        </p:nvSpPr>
        <p:spPr>
          <a:xfrm>
            <a:off x="2640000" y="151166"/>
            <a:ext cx="716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The ET beampipe: interaction with other INFRA-DEV WPs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B821A-A18F-7F89-DAB0-2A2144AF44E9}"/>
              </a:ext>
            </a:extLst>
          </p:cNvPr>
          <p:cNvSpPr txBox="1"/>
          <p:nvPr/>
        </p:nvSpPr>
        <p:spPr>
          <a:xfrm>
            <a:off x="803720" y="981000"/>
            <a:ext cx="10584560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Tunnel integration, transport &amp; logistic &amp; storage, installation procedure and pace, available services.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b="1" dirty="0">
                <a:solidFill>
                  <a:srgbClr val="00B050"/>
                </a:solidFill>
              </a:rPr>
              <a:t>Examples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algn="l"/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Manufacturing</a:t>
            </a:r>
            <a:r>
              <a:rPr lang="en-GB" dirty="0"/>
              <a:t>: is the pipe final manufacturing and/or cleaning made at the ET site? If not, how many pipes are stored at the ET site? Length more than 16 m: exceptional transport in Europe. Choice of contamination barriers and packaging after cleaning.</a:t>
            </a:r>
          </a:p>
          <a:p>
            <a:pPr marL="285750" indent="-285750" algn="l">
              <a:buFontTx/>
              <a:buChar char="-"/>
            </a:pPr>
            <a:r>
              <a:rPr lang="en-GB" b="1" dirty="0"/>
              <a:t>Installation in the tunnel</a:t>
            </a:r>
            <a:r>
              <a:rPr lang="en-GB" dirty="0"/>
              <a:t>: are the enlarged rooms necessary? What is the impact on assembly and integration of the vacuum system if tunnel recesses are removed?</a:t>
            </a:r>
          </a:p>
          <a:p>
            <a:pPr marL="285750" indent="-285750" algn="l">
              <a:buFontTx/>
              <a:buChar char="-"/>
            </a:pPr>
            <a:r>
              <a:rPr lang="en-GB" b="1" dirty="0"/>
              <a:t>Integration</a:t>
            </a:r>
            <a:r>
              <a:rPr lang="en-GB" dirty="0"/>
              <a:t> of beampipes, pumps, valves and supports.</a:t>
            </a:r>
          </a:p>
          <a:p>
            <a:pPr marL="285750" indent="-285750" algn="l">
              <a:buFontTx/>
              <a:buChar char="-"/>
            </a:pPr>
            <a:r>
              <a:rPr lang="en-GB" b="1" dirty="0"/>
              <a:t>Transport</a:t>
            </a:r>
            <a:r>
              <a:rPr lang="en-GB" dirty="0"/>
              <a:t> in the tunnel.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Bakeout: availability of </a:t>
            </a:r>
            <a:r>
              <a:rPr lang="en-GB" b="1" dirty="0"/>
              <a:t>electrical power </a:t>
            </a:r>
            <a:r>
              <a:rPr lang="en-GB" dirty="0"/>
              <a:t>in the tunnel.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Bakeout: </a:t>
            </a:r>
            <a:r>
              <a:rPr lang="en-GB" b="1" dirty="0"/>
              <a:t>maximum temperature </a:t>
            </a:r>
            <a:r>
              <a:rPr lang="en-GB" dirty="0"/>
              <a:t>of the tunnel walls.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Bakeout: </a:t>
            </a:r>
            <a:r>
              <a:rPr lang="en-GB" b="1" dirty="0"/>
              <a:t>logistics</a:t>
            </a:r>
            <a:r>
              <a:rPr lang="en-GB" dirty="0"/>
              <a:t> and quantity of thermal insulation and bakeout materials.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Corrosion: expected </a:t>
            </a:r>
            <a:r>
              <a:rPr lang="en-GB" b="1" dirty="0"/>
              <a:t>moisture level </a:t>
            </a:r>
            <a:r>
              <a:rPr lang="en-GB" dirty="0"/>
              <a:t>in the tunnel.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04BF9-A0D7-73BB-E190-861B3C438975}"/>
              </a:ext>
            </a:extLst>
          </p:cNvPr>
          <p:cNvSpPr txBox="1"/>
          <p:nvPr/>
        </p:nvSpPr>
        <p:spPr>
          <a:xfrm>
            <a:off x="912000" y="5615917"/>
            <a:ext cx="102378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dirty="0"/>
              <a:t>Tight cooperation with the other engineering teams is essential; </a:t>
            </a:r>
            <a:r>
              <a:rPr lang="en-GB" b="1" dirty="0">
                <a:solidFill>
                  <a:srgbClr val="00B050"/>
                </a:solidFill>
              </a:rPr>
              <a:t>several iterations will be required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87CBE-C943-9389-4477-F837DCFA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C758C-0CAC-4912-62DB-C6B2923B4BC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90EF8-DEBF-59E0-8955-9BC132C1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9512B-4A3E-38F4-5664-28CDF6AE05B4}"/>
              </a:ext>
            </a:extLst>
          </p:cNvPr>
          <p:cNvSpPr txBox="1"/>
          <p:nvPr/>
        </p:nvSpPr>
        <p:spPr>
          <a:xfrm>
            <a:off x="4440000" y="263611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Planned or to-be-planned meetings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6A7EC-DD52-3C8F-111A-825BD61345AC}"/>
              </a:ext>
            </a:extLst>
          </p:cNvPr>
          <p:cNvSpPr txBox="1"/>
          <p:nvPr/>
        </p:nvSpPr>
        <p:spPr>
          <a:xfrm>
            <a:off x="483544" y="981000"/>
            <a:ext cx="11305256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b="1" dirty="0"/>
              <a:t>Contacts with and visits to European institutes:</a:t>
            </a:r>
          </a:p>
          <a:p>
            <a:pPr algn="l"/>
            <a:endParaRPr lang="en-GB" dirty="0"/>
          </a:p>
          <a:p>
            <a:pPr marL="342900" indent="-342900" algn="l">
              <a:buAutoNum type="arabicPeriod"/>
            </a:pP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CNRS-LAPP Annecy</a:t>
            </a: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</a:rPr>
              <a:t>: visited on June 10</a:t>
            </a:r>
            <a:r>
              <a:rPr lang="en-GB" baseline="30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, strong potential in design and manufacturing</a:t>
            </a:r>
          </a:p>
          <a:p>
            <a:pPr marL="342900" indent="-342900" algn="l">
              <a:buAutoNum type="arabicPeriod"/>
            </a:pPr>
            <a:endParaRPr lang="en-GB" dirty="0"/>
          </a:p>
          <a:p>
            <a:pPr marL="342900" indent="-342900" algn="l">
              <a:buAutoNum type="arabicPeriod"/>
            </a:pPr>
            <a:r>
              <a:rPr lang="en-GB" b="1" dirty="0" err="1"/>
              <a:t>Universitat</a:t>
            </a:r>
            <a:r>
              <a:rPr lang="en-GB" b="1" dirty="0"/>
              <a:t> </a:t>
            </a:r>
            <a:r>
              <a:rPr lang="en-GB" b="1" dirty="0" err="1"/>
              <a:t>Autonoma</a:t>
            </a:r>
            <a:r>
              <a:rPr lang="en-GB" b="1" dirty="0"/>
              <a:t> de Barcelona (IFAE): </a:t>
            </a:r>
            <a:r>
              <a:rPr lang="en-GB" dirty="0"/>
              <a:t>visit planned on July 19</a:t>
            </a:r>
            <a:r>
              <a:rPr lang="en-GB" baseline="30000" dirty="0"/>
              <a:t>th</a:t>
            </a:r>
            <a:r>
              <a:rPr lang="en-GB" dirty="0"/>
              <a:t> , design and integration of optical baffles.</a:t>
            </a:r>
          </a:p>
          <a:p>
            <a:pPr marL="342900" indent="-342900" algn="l">
              <a:buAutoNum type="arabicPeriod"/>
            </a:pPr>
            <a:endParaRPr lang="en-GB" dirty="0"/>
          </a:p>
          <a:p>
            <a:pPr marL="342900" indent="-342900" algn="l">
              <a:buAutoNum type="arabicPeriod"/>
            </a:pPr>
            <a:r>
              <a:rPr lang="en-GB" b="1" dirty="0" err="1"/>
              <a:t>Nikhef</a:t>
            </a:r>
            <a:r>
              <a:rPr lang="en-GB" b="1" dirty="0"/>
              <a:t> – </a:t>
            </a:r>
            <a:r>
              <a:rPr lang="en-GB" b="1" dirty="0" err="1" smtClean="0"/>
              <a:t>Etpathfinder</a:t>
            </a:r>
            <a:r>
              <a:rPr lang="en-GB" b="1" dirty="0" smtClean="0"/>
              <a:t>, Maastricht</a:t>
            </a:r>
            <a:r>
              <a:rPr lang="en-GB" dirty="0" smtClean="0"/>
              <a:t>: </a:t>
            </a:r>
            <a:r>
              <a:rPr lang="en-GB" dirty="0"/>
              <a:t>visit planned on week 38 or 39, participation of Tata-Steels and VDL, materials and manufacturing.</a:t>
            </a:r>
          </a:p>
          <a:p>
            <a:pPr marL="342900" indent="-342900" algn="l">
              <a:buAutoNum type="arabicPeriod"/>
            </a:pPr>
            <a:endParaRPr lang="en-GB" dirty="0"/>
          </a:p>
          <a:p>
            <a:pPr marL="342900" indent="-342900" algn="l">
              <a:buAutoNum type="arabicPeriod"/>
            </a:pPr>
            <a:r>
              <a:rPr lang="en-GB" b="1" dirty="0" smtClean="0"/>
              <a:t>INFN, </a:t>
            </a:r>
            <a:r>
              <a:rPr lang="en-GB" b="1" dirty="0" err="1" smtClean="0"/>
              <a:t>Frascati</a:t>
            </a:r>
            <a:r>
              <a:rPr lang="en-GB" b="1" dirty="0" smtClean="0"/>
              <a:t>, </a:t>
            </a:r>
            <a:r>
              <a:rPr lang="en-GB" b="1" dirty="0"/>
              <a:t>and </a:t>
            </a:r>
            <a:r>
              <a:rPr lang="en-GB" b="1" dirty="0" smtClean="0"/>
              <a:t>EGO-Virgo, Cascina</a:t>
            </a:r>
            <a:r>
              <a:rPr lang="en-GB" dirty="0" smtClean="0"/>
              <a:t>: </a:t>
            </a:r>
            <a:r>
              <a:rPr lang="en-GB" dirty="0"/>
              <a:t>visit to be planned in September</a:t>
            </a:r>
          </a:p>
          <a:p>
            <a:pPr marL="342900" indent="-342900" algn="l">
              <a:buAutoNum type="arabicPeriod"/>
            </a:pPr>
            <a:endParaRPr lang="en-GB" dirty="0"/>
          </a:p>
          <a:p>
            <a:pPr marL="342900" indent="-342900" algn="l">
              <a:buAutoNum type="arabicPeriod"/>
            </a:pPr>
            <a:r>
              <a:rPr lang="en-GB" b="1" dirty="0"/>
              <a:t>KIT-Karlsruhe</a:t>
            </a:r>
            <a:r>
              <a:rPr lang="en-GB" dirty="0"/>
              <a:t>: visit to be planned, outgassing measurements and cryopumps at beampipe extremities.</a:t>
            </a:r>
          </a:p>
          <a:p>
            <a:pPr marL="342900" indent="-342900" algn="l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 err="1"/>
              <a:t>Forschungszentrum</a:t>
            </a:r>
            <a:r>
              <a:rPr lang="en-GB" b="1" dirty="0"/>
              <a:t> </a:t>
            </a:r>
            <a:r>
              <a:rPr lang="en-GB" b="1" dirty="0" err="1"/>
              <a:t>Jülich</a:t>
            </a:r>
            <a:r>
              <a:rPr lang="en-GB" b="1" dirty="0"/>
              <a:t> / Aachen University/ GEO600 Hanover</a:t>
            </a:r>
            <a:r>
              <a:rPr lang="en-GB" dirty="0"/>
              <a:t>: visit to be planned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Belgian institutes</a:t>
            </a:r>
            <a:r>
              <a:rPr lang="en-GB" dirty="0"/>
              <a:t> (U. </a:t>
            </a:r>
            <a:r>
              <a:rPr lang="en-GB" dirty="0" err="1"/>
              <a:t>Antwerpen</a:t>
            </a:r>
            <a:r>
              <a:rPr lang="en-GB" dirty="0"/>
              <a:t>, U. Gent, </a:t>
            </a:r>
            <a:r>
              <a:rPr lang="en-GB" dirty="0" err="1"/>
              <a:t>Werkhuizen</a:t>
            </a:r>
            <a:r>
              <a:rPr lang="en-GB" dirty="0"/>
              <a:t> </a:t>
            </a:r>
            <a:r>
              <a:rPr lang="en-GB" dirty="0" err="1"/>
              <a:t>Hengelhoe</a:t>
            </a:r>
            <a:r>
              <a:rPr lang="en-GB" dirty="0"/>
              <a:t>, SIM Flanders): visit to be planned. </a:t>
            </a:r>
          </a:p>
          <a:p>
            <a:pPr algn="l"/>
            <a:endParaRPr lang="en-GB" b="1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0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1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72C16-5826-11F3-ADDF-845FB5FE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2269-25F9-6E67-B3CE-60B9C4727F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E4D30-B25F-CDB5-E990-51F9C2666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7ECB0-F101-BF1B-58FE-C1715C2311BC}"/>
              </a:ext>
            </a:extLst>
          </p:cNvPr>
          <p:cNvSpPr txBox="1"/>
          <p:nvPr/>
        </p:nvSpPr>
        <p:spPr>
          <a:xfrm>
            <a:off x="148818" y="82948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The ET beampipe: the main input from physics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E90F6-DC9F-6397-9044-7DE6BDC74B45}"/>
              </a:ext>
            </a:extLst>
          </p:cNvPr>
          <p:cNvSpPr/>
          <p:nvPr/>
        </p:nvSpPr>
        <p:spPr>
          <a:xfrm>
            <a:off x="2568000" y="701793"/>
            <a:ext cx="3636388" cy="31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Main </a:t>
            </a:r>
            <a:r>
              <a:rPr lang="en-GB" b="1" dirty="0" smtClean="0"/>
              <a:t>specifications</a:t>
            </a:r>
            <a:endParaRPr lang="en-GB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1 m diameter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</a:t>
            </a:r>
            <a:r>
              <a:rPr lang="en-GB" baseline="-25000" dirty="0"/>
              <a:t>H2</a:t>
            </a:r>
            <a:r>
              <a:rPr lang="en-GB" dirty="0"/>
              <a:t>≈10</a:t>
            </a:r>
            <a:r>
              <a:rPr lang="en-GB" baseline="30000" dirty="0"/>
              <a:t>-10</a:t>
            </a:r>
            <a:r>
              <a:rPr lang="en-GB" dirty="0"/>
              <a:t> mbar</a:t>
            </a:r>
          </a:p>
          <a:p>
            <a:pPr algn="ctr"/>
            <a:r>
              <a:rPr lang="en-GB" dirty="0"/>
              <a:t>P</a:t>
            </a:r>
            <a:r>
              <a:rPr lang="en-GB" baseline="-25000" dirty="0"/>
              <a:t>H2O</a:t>
            </a:r>
            <a:r>
              <a:rPr lang="en-GB" dirty="0"/>
              <a:t>&lt;5*10</a:t>
            </a:r>
            <a:r>
              <a:rPr lang="en-GB" baseline="30000" dirty="0"/>
              <a:t>-11</a:t>
            </a:r>
            <a:r>
              <a:rPr lang="en-GB" dirty="0"/>
              <a:t> mbar</a:t>
            </a:r>
          </a:p>
          <a:p>
            <a:pPr algn="ctr"/>
            <a:r>
              <a:rPr lang="en-GB" dirty="0" err="1"/>
              <a:t>P</a:t>
            </a:r>
            <a:r>
              <a:rPr lang="en-GB" baseline="-25000" dirty="0" err="1"/>
              <a:t>CxHy</a:t>
            </a:r>
            <a:r>
              <a:rPr lang="en-GB" dirty="0"/>
              <a:t>&lt;10</a:t>
            </a:r>
            <a:r>
              <a:rPr lang="en-GB" baseline="30000" dirty="0"/>
              <a:t>-14</a:t>
            </a:r>
            <a:r>
              <a:rPr lang="en-GB" dirty="0"/>
              <a:t> mbar (M&gt;100 amu)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No surface roughness and reflectivity constraints.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9D72C-5F09-4C24-7CCA-D6051F8A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55"/>
          <a:stretch/>
        </p:blipFill>
        <p:spPr>
          <a:xfrm>
            <a:off x="6506307" y="0"/>
            <a:ext cx="5685693" cy="609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3E0EC5-F275-95D1-7060-F94C457AFEE3}"/>
              </a:ext>
            </a:extLst>
          </p:cNvPr>
          <p:cNvSpPr txBox="1"/>
          <p:nvPr/>
        </p:nvSpPr>
        <p:spPr>
          <a:xfrm rot="18194791">
            <a:off x="-594114" y="2021440"/>
            <a:ext cx="3881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dirty="0">
                <a:solidFill>
                  <a:srgbClr val="C00000"/>
                </a:solidFill>
              </a:rPr>
              <a:t>ET design report update 2020, p. 137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F280F-D233-DFFC-532A-3A7A8370FD8C}"/>
              </a:ext>
            </a:extLst>
          </p:cNvPr>
          <p:cNvSpPr txBox="1"/>
          <p:nvPr/>
        </p:nvSpPr>
        <p:spPr>
          <a:xfrm>
            <a:off x="466827" y="4236931"/>
            <a:ext cx="640511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/>
              <a:t>‘For the maximum acceptable residual gas pressure, a safety factor of 10 was applied with regard to the pressure at which</a:t>
            </a:r>
          </a:p>
          <a:p>
            <a:pPr algn="l"/>
            <a:r>
              <a:rPr lang="en-GB" dirty="0"/>
              <a:t>the detector sensitivity would be limited by phase ﬂuctuations of the residual gas at the frequency of highest sensitivity’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03C46-D7B0-097B-884A-B89FF79410F5}"/>
              </a:ext>
            </a:extLst>
          </p:cNvPr>
          <p:cNvSpPr txBox="1"/>
          <p:nvPr/>
        </p:nvSpPr>
        <p:spPr>
          <a:xfrm>
            <a:off x="391636" y="5560684"/>
            <a:ext cx="64051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Main input to beampipe vacuum system: Noise level below 10</a:t>
            </a:r>
            <a:r>
              <a:rPr lang="en-GB" b="1" baseline="30000" dirty="0">
                <a:solidFill>
                  <a:srgbClr val="00B050"/>
                </a:solidFill>
              </a:rPr>
              <a:t>−25 </a:t>
            </a:r>
            <a:r>
              <a:rPr lang="en-GB" b="1" dirty="0">
                <a:solidFill>
                  <a:srgbClr val="00B050"/>
                </a:solidFill>
              </a:rPr>
              <a:t>Hz</a:t>
            </a:r>
            <a:r>
              <a:rPr lang="en-GB" b="1" baseline="30000" dirty="0">
                <a:solidFill>
                  <a:srgbClr val="00B050"/>
                </a:solidFill>
              </a:rPr>
              <a:t>−1/2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48CF-A259-37D2-5B7A-8FF9BBB0E5CF}"/>
              </a:ext>
            </a:extLst>
          </p:cNvPr>
          <p:cNvSpPr txBox="1"/>
          <p:nvPr/>
        </p:nvSpPr>
        <p:spPr>
          <a:xfrm rot="5400000">
            <a:off x="9855430" y="2908000"/>
            <a:ext cx="34624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dirty="0"/>
              <a:t>amplitude noise spectral densities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B0CC7-57CE-6F2B-F2CE-076974BC75D7}"/>
              </a:ext>
            </a:extLst>
          </p:cNvPr>
          <p:cNvSpPr txBox="1"/>
          <p:nvPr/>
        </p:nvSpPr>
        <p:spPr>
          <a:xfrm>
            <a:off x="466827" y="3909447"/>
            <a:ext cx="5770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CDR: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B0290-68B5-25B7-113A-D9EB12648223}"/>
              </a:ext>
            </a:extLst>
          </p:cNvPr>
          <p:cNvSpPr txBox="1"/>
          <p:nvPr/>
        </p:nvSpPr>
        <p:spPr>
          <a:xfrm>
            <a:off x="8262487" y="6033821"/>
            <a:ext cx="21381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ET-HF is the most critical</a:t>
            </a:r>
            <a:endParaRPr lang="en-GB" sz="1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3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/>
      <p:bldP spid="12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72C16-5826-11F3-ADDF-845FB5FE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2269-25F9-6E67-B3CE-60B9C4727F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E4D30-B25F-CDB5-E990-51F9C2666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7ECB0-F101-BF1B-58FE-C1715C2311BC}"/>
              </a:ext>
            </a:extLst>
          </p:cNvPr>
          <p:cNvSpPr txBox="1"/>
          <p:nvPr/>
        </p:nvSpPr>
        <p:spPr>
          <a:xfrm>
            <a:off x="2677436" y="109027"/>
            <a:ext cx="6837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The ET beampipe baseline (design report update 2020)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C73CA9-EA69-CFC2-D1E9-F9B82B163609}"/>
              </a:ext>
            </a:extLst>
          </p:cNvPr>
          <p:cNvSpPr txBox="1"/>
          <p:nvPr/>
        </p:nvSpPr>
        <p:spPr>
          <a:xfrm>
            <a:off x="540084" y="2421000"/>
            <a:ext cx="11005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Post-production treatments</a:t>
            </a:r>
          </a:p>
          <a:p>
            <a:r>
              <a:rPr lang="en-GB" dirty="0"/>
              <a:t>Detergent based cleaning</a:t>
            </a:r>
          </a:p>
          <a:p>
            <a:r>
              <a:rPr lang="en-GB" dirty="0"/>
              <a:t>Air firing at 450°C for a week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2EA6C-370A-F3C2-74CE-AF5287C7CD09}"/>
              </a:ext>
            </a:extLst>
          </p:cNvPr>
          <p:cNvSpPr txBox="1"/>
          <p:nvPr/>
        </p:nvSpPr>
        <p:spPr>
          <a:xfrm>
            <a:off x="540084" y="855670"/>
            <a:ext cx="114599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Material and manufacturing</a:t>
            </a:r>
          </a:p>
          <a:p>
            <a:r>
              <a:rPr lang="en-GB" dirty="0"/>
              <a:t>AISI 304L austenitic stainless steel.</a:t>
            </a:r>
          </a:p>
          <a:p>
            <a:r>
              <a:rPr lang="en-GB" dirty="0"/>
              <a:t>3 to 4 mm thick walls reinforced by stiﬀening rings every 1 to 2 meters. </a:t>
            </a:r>
          </a:p>
          <a:p>
            <a:r>
              <a:rPr lang="en-GB" dirty="0"/>
              <a:t>20 m long pipe elements (produced at surface in the site of installation???)</a:t>
            </a:r>
          </a:p>
          <a:p>
            <a:r>
              <a:rPr lang="en-GB" dirty="0"/>
              <a:t>Thermal expansion compensated by bellow at the pipe element extremities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17852-DE13-E16D-2EE8-D1F666329D49}"/>
              </a:ext>
            </a:extLst>
          </p:cNvPr>
          <p:cNvSpPr txBox="1"/>
          <p:nvPr/>
        </p:nvSpPr>
        <p:spPr>
          <a:xfrm>
            <a:off x="540084" y="5543073"/>
            <a:ext cx="110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Important input for beampipe design: </a:t>
            </a:r>
          </a:p>
          <a:p>
            <a:r>
              <a:rPr lang="en-GB" b="1" dirty="0">
                <a:solidFill>
                  <a:srgbClr val="00B050"/>
                </a:solidFill>
              </a:rPr>
              <a:t>The requested maximum straightness error for the arms is of the order of 10 mm.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66A9D-0E5C-BB41-586F-BF56CEA4562B}"/>
              </a:ext>
            </a:extLst>
          </p:cNvPr>
          <p:cNvSpPr txBox="1"/>
          <p:nvPr/>
        </p:nvSpPr>
        <p:spPr>
          <a:xfrm>
            <a:off x="551514" y="4621106"/>
            <a:ext cx="11005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In-situ treatment</a:t>
            </a:r>
          </a:p>
          <a:p>
            <a:r>
              <a:rPr lang="en-GB" dirty="0"/>
              <a:t>Bakeout at 150°C for 10 days: joule effect in the beampipe walls, 2 MW for a single 10-km arm, without ventilation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/>
              <a:t>T≈13° in the tunnel walls.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DE387-60B9-86B2-54FE-9A975CD7FFD5}"/>
              </a:ext>
            </a:extLst>
          </p:cNvPr>
          <p:cNvSpPr txBox="1"/>
          <p:nvPr/>
        </p:nvSpPr>
        <p:spPr>
          <a:xfrm>
            <a:off x="551514" y="3360936"/>
            <a:ext cx="1100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Installation</a:t>
            </a:r>
          </a:p>
          <a:p>
            <a:r>
              <a:rPr lang="en-GB" dirty="0"/>
              <a:t>Detailed sequence well described in the CDR.</a:t>
            </a:r>
          </a:p>
          <a:p>
            <a:r>
              <a:rPr lang="en-GB" dirty="0"/>
              <a:t>Welding is performed in enlarged rooms (12-m wide, 10-m long) every 500 m in the tunnel, where vacuum pumps and controls are finally located.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E4ECE-4269-4442-207E-7DC0C5BC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401" y="844974"/>
            <a:ext cx="3677112" cy="27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72C16-5826-11F3-ADDF-845FB5FE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92269-25F9-6E67-B3CE-60B9C4727F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E4D30-B25F-CDB5-E990-51F9C2666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7ECB0-F101-BF1B-58FE-C1715C2311BC}"/>
              </a:ext>
            </a:extLst>
          </p:cNvPr>
          <p:cNvSpPr txBox="1"/>
          <p:nvPr/>
        </p:nvSpPr>
        <p:spPr>
          <a:xfrm>
            <a:off x="3216000" y="85911"/>
            <a:ext cx="5439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The ET beampipe baseline: cost estimation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7EF48-8EAB-379B-2B2D-288C18A7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32190" r="61220" b="21653"/>
          <a:stretch/>
        </p:blipFill>
        <p:spPr>
          <a:xfrm>
            <a:off x="840000" y="1138495"/>
            <a:ext cx="8969522" cy="3477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94147F-9C61-CEF4-412B-9FF377FC5C03}"/>
              </a:ext>
            </a:extLst>
          </p:cNvPr>
          <p:cNvSpPr txBox="1"/>
          <p:nvPr/>
        </p:nvSpPr>
        <p:spPr>
          <a:xfrm>
            <a:off x="1344000" y="5229000"/>
            <a:ext cx="94430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/>
              <a:t>Slide copied from</a:t>
            </a:r>
            <a:r>
              <a:rPr lang="en-GB" dirty="0"/>
              <a:t>: </a:t>
            </a:r>
            <a:r>
              <a:rPr lang="en-GB" i="1" dirty="0"/>
              <a:t>Andreas Freise, The current status of the Einstein Telescope 10.05.2020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28190-0033-E05B-26BF-BFB9750C6AFF}"/>
              </a:ext>
            </a:extLst>
          </p:cNvPr>
          <p:cNvSpPr txBox="1"/>
          <p:nvPr/>
        </p:nvSpPr>
        <p:spPr>
          <a:xfrm>
            <a:off x="9912000" y="1557000"/>
            <a:ext cx="22035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i</a:t>
            </a: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ncludes the vacuum of the towers in the corner stations.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6C0775-E09A-5992-6C23-19FE0E3F3AA5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flipH="1">
            <a:off x="9809522" y="2387997"/>
            <a:ext cx="1204251" cy="48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0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C63F3-9F36-4AF6-8FE2-A960552B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0AFA2-0797-43A3-9F22-4390F653BB05}"/>
              </a:ext>
            </a:extLst>
          </p:cNvPr>
          <p:cNvSpPr txBox="1"/>
          <p:nvPr/>
        </p:nvSpPr>
        <p:spPr>
          <a:xfrm>
            <a:off x="2496000" y="297228"/>
            <a:ext cx="78140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CERN participation in vacuum studies for Gravitational Wave Detectors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0D7AA8-1BE9-4EEB-A762-CB9835951DB5}"/>
              </a:ext>
            </a:extLst>
          </p:cNvPr>
          <p:cNvGrpSpPr/>
          <p:nvPr/>
        </p:nvGrpSpPr>
        <p:grpSpPr>
          <a:xfrm>
            <a:off x="4594355" y="1074718"/>
            <a:ext cx="3383940" cy="4942596"/>
            <a:chOff x="1020090" y="770196"/>
            <a:chExt cx="3383940" cy="49425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71C4B9-199E-4F12-8A4B-E8000CDBB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88" t="27320" r="67128" b="12200"/>
            <a:stretch/>
          </p:blipFill>
          <p:spPr>
            <a:xfrm>
              <a:off x="1084858" y="1145209"/>
              <a:ext cx="3282950" cy="456758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DF4107-FFCD-4D46-BA00-844160B09FBF}"/>
                </a:ext>
              </a:extLst>
            </p:cNvPr>
            <p:cNvSpPr txBox="1"/>
            <p:nvPr/>
          </p:nvSpPr>
          <p:spPr>
            <a:xfrm>
              <a:off x="1020090" y="770196"/>
              <a:ext cx="33839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600" dirty="0"/>
                <a:t>2019: CERN-INFN-</a:t>
              </a:r>
              <a:r>
                <a:rPr lang="en-GB" sz="1600" dirty="0" err="1"/>
                <a:t>Nikhef</a:t>
              </a:r>
              <a:r>
                <a:rPr lang="en-GB" sz="1600" dirty="0"/>
                <a:t> agreement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77C571-CECC-4152-B08C-219E8FC8B3DA}"/>
              </a:ext>
            </a:extLst>
          </p:cNvPr>
          <p:cNvGrpSpPr/>
          <p:nvPr/>
        </p:nvGrpSpPr>
        <p:grpSpPr>
          <a:xfrm>
            <a:off x="8566666" y="1074717"/>
            <a:ext cx="3182366" cy="4942596"/>
            <a:chOff x="4497810" y="770196"/>
            <a:chExt cx="3182366" cy="49425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58F5C9-F74D-4A2C-A6BF-574BBEF73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98" t="21650" r="67718" b="15981"/>
            <a:stretch/>
          </p:blipFill>
          <p:spPr>
            <a:xfrm>
              <a:off x="4497810" y="1146788"/>
              <a:ext cx="3182366" cy="4566004"/>
            </a:xfrm>
            <a:prstGeom prst="rect">
              <a:avLst/>
            </a:prstGeom>
            <a:ln>
              <a:solidFill>
                <a:srgbClr val="303030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266E6E-55CC-45D2-B0FC-4C9AEF58FE83}"/>
                </a:ext>
              </a:extLst>
            </p:cNvPr>
            <p:cNvSpPr txBox="1"/>
            <p:nvPr/>
          </p:nvSpPr>
          <p:spPr>
            <a:xfrm>
              <a:off x="5015880" y="770196"/>
              <a:ext cx="214321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600" dirty="0"/>
                <a:t>2020: CERN-NSF </a:t>
              </a:r>
              <a:r>
                <a:rPr lang="en-GB" sz="1600" dirty="0" err="1"/>
                <a:t>L.o.I</a:t>
              </a:r>
              <a:r>
                <a:rPr lang="en-GB" sz="1600" dirty="0"/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57BC8C-F7BE-4BF6-AE5B-FCBA1EB8CCE6}"/>
              </a:ext>
            </a:extLst>
          </p:cNvPr>
          <p:cNvGrpSpPr/>
          <p:nvPr/>
        </p:nvGrpSpPr>
        <p:grpSpPr>
          <a:xfrm>
            <a:off x="395021" y="1074718"/>
            <a:ext cx="3728585" cy="4942595"/>
            <a:chOff x="7706569" y="770196"/>
            <a:chExt cx="3728585" cy="49425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F47E04-2BC5-4D82-8CD7-44FC262AE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765" t="15981" r="15154"/>
            <a:stretch/>
          </p:blipFill>
          <p:spPr>
            <a:xfrm>
              <a:off x="7824192" y="1145208"/>
              <a:ext cx="3493340" cy="4567583"/>
            </a:xfrm>
            <a:prstGeom prst="rect">
              <a:avLst/>
            </a:prstGeom>
            <a:ln>
              <a:solidFill>
                <a:srgbClr val="2F2F2F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622D3D-A58A-42FC-A9C5-86E5E6723AA4}"/>
                </a:ext>
              </a:extLst>
            </p:cNvPr>
            <p:cNvSpPr txBox="1"/>
            <p:nvPr/>
          </p:nvSpPr>
          <p:spPr>
            <a:xfrm>
              <a:off x="7706569" y="770196"/>
              <a:ext cx="37285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600" dirty="0"/>
                <a:t>2019: NSF workshop on vacuum in GWT</a:t>
              </a:r>
            </a:p>
          </p:txBody>
        </p:sp>
      </p:grp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2183D02-C242-3102-CD24-4C37AC71CC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85228" y="6378349"/>
            <a:ext cx="631160" cy="365125"/>
          </a:xfrm>
        </p:spPr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8F567E4-7DB4-9295-8BF9-1367B712E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30E75-4E1B-703A-884D-3B750F38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F562-0A35-4CAA-1A8F-AC57CE9F8A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2B2A2-7728-3B6D-BCAD-10411387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E0853-9A12-88D5-294D-4C011F39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1" t="23543" r="75984" b="6535"/>
          <a:stretch/>
        </p:blipFill>
        <p:spPr>
          <a:xfrm>
            <a:off x="7545372" y="656980"/>
            <a:ext cx="3888000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BB920E-F277-05DF-E39C-264160B2E182}"/>
              </a:ext>
            </a:extLst>
          </p:cNvPr>
          <p:cNvSpPr txBox="1"/>
          <p:nvPr/>
        </p:nvSpPr>
        <p:spPr>
          <a:xfrm>
            <a:off x="3648000" y="109027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The </a:t>
            </a:r>
            <a:r>
              <a:rPr lang="en-GB" sz="2000" b="1" dirty="0" err="1">
                <a:solidFill>
                  <a:srgbClr val="00B050"/>
                </a:solidFill>
              </a:rPr>
              <a:t>Nikhef</a:t>
            </a:r>
            <a:r>
              <a:rPr lang="en-GB" sz="2000" b="1" dirty="0">
                <a:solidFill>
                  <a:srgbClr val="00B050"/>
                </a:solidFill>
              </a:rPr>
              <a:t>-INFN-CERN collaboration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79FD5-81CF-3C26-00D3-6D5FB9119ED3}"/>
              </a:ext>
            </a:extLst>
          </p:cNvPr>
          <p:cNvSpPr txBox="1"/>
          <p:nvPr/>
        </p:nvSpPr>
        <p:spPr>
          <a:xfrm>
            <a:off x="336000" y="1269000"/>
            <a:ext cx="7056000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dirty="0" err="1"/>
              <a:t>Nikhef</a:t>
            </a:r>
            <a:r>
              <a:rPr lang="en-GB" dirty="0"/>
              <a:t>, INFN and CERN have signed an addendum to the ET general collaboration agreement.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The purposes of the agreement focus on the ET beampipes; the main objectives are:</a:t>
            </a:r>
          </a:p>
          <a:p>
            <a:pPr algn="l"/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/>
              <a:t>coordinate the efforts </a:t>
            </a:r>
            <a:r>
              <a:rPr lang="en-GB" dirty="0"/>
              <a:t>of the institutes that work for the ET beampipes;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ensure </a:t>
            </a:r>
            <a:r>
              <a:rPr lang="en-GB" b="1" dirty="0"/>
              <a:t>the link with </a:t>
            </a:r>
            <a:r>
              <a:rPr lang="en-GB" dirty="0"/>
              <a:t>the vacuum community of the </a:t>
            </a:r>
            <a:r>
              <a:rPr lang="en-GB" b="1" dirty="0"/>
              <a:t>CE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/>
              <a:t>propose less expensive</a:t>
            </a:r>
            <a:r>
              <a:rPr lang="en-GB" dirty="0"/>
              <a:t> technical </a:t>
            </a:r>
            <a:r>
              <a:rPr lang="en-GB" b="1" dirty="0"/>
              <a:t>solutions</a:t>
            </a:r>
            <a:r>
              <a:rPr lang="en-GB" dirty="0"/>
              <a:t> that fulfil the requirements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dirty="0"/>
              <a:t>leading to a </a:t>
            </a:r>
            <a:r>
              <a:rPr lang="en-GB" b="1" dirty="0"/>
              <a:t>pilot sector </a:t>
            </a:r>
            <a:r>
              <a:rPr lang="en-GB" dirty="0"/>
              <a:t>and a </a:t>
            </a:r>
            <a:r>
              <a:rPr lang="en-GB" b="1" dirty="0"/>
              <a:t>TDR</a:t>
            </a:r>
            <a:r>
              <a:rPr lang="en-GB" dirty="0"/>
              <a:t> by end of </a:t>
            </a:r>
            <a:r>
              <a:rPr lang="en-GB" b="1" dirty="0">
                <a:solidFill>
                  <a:srgbClr val="00B050"/>
                </a:solidFill>
              </a:rPr>
              <a:t>2025.</a:t>
            </a:r>
          </a:p>
          <a:p>
            <a:pPr algn="l"/>
            <a:endParaRPr lang="en-GB" b="1" dirty="0">
              <a:solidFill>
                <a:srgbClr val="00B050"/>
              </a:solidFill>
            </a:endParaRPr>
          </a:p>
          <a:p>
            <a:pPr algn="l"/>
            <a:r>
              <a:rPr lang="en-GB" dirty="0"/>
              <a:t>The activity is divided in 8 work packages.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82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A60F9-2A06-47F7-87CD-5C06357D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1C4A2-43F1-4B5F-BD45-46ABEDC6A3F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DC3E3-DB3E-424D-AD5F-C13D50056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65126-74BA-493C-BFDD-DA21A9A232EE}"/>
              </a:ext>
            </a:extLst>
          </p:cNvPr>
          <p:cNvSpPr txBox="1"/>
          <p:nvPr/>
        </p:nvSpPr>
        <p:spPr>
          <a:xfrm>
            <a:off x="2423592" y="381239"/>
            <a:ext cx="747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Main technical objectives of the addendum to the agreement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EBD6B-5724-49E0-B95F-36D16A9E6549}"/>
              </a:ext>
            </a:extLst>
          </p:cNvPr>
          <p:cNvSpPr txBox="1"/>
          <p:nvPr/>
        </p:nvSpPr>
        <p:spPr>
          <a:xfrm>
            <a:off x="651243" y="913386"/>
            <a:ext cx="11137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Re-evaluate </a:t>
            </a:r>
            <a:r>
              <a:rPr lang="en-GB" b="1" dirty="0"/>
              <a:t>the baseline solution </a:t>
            </a:r>
            <a:r>
              <a:rPr lang="en-GB" dirty="0"/>
              <a:t>(Virgo/LIGO and CDR) with minor modifications imposed by the new requirements.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Design and test </a:t>
            </a:r>
            <a:r>
              <a:rPr lang="en-GB" b="1" dirty="0"/>
              <a:t>technical solutions </a:t>
            </a:r>
            <a:r>
              <a:rPr lang="en-GB" dirty="0"/>
              <a:t>that fulfil the ET requirements and are </a:t>
            </a:r>
            <a:r>
              <a:rPr lang="en-GB" b="1" dirty="0"/>
              <a:t>less expensive </a:t>
            </a:r>
            <a:r>
              <a:rPr lang="en-GB" dirty="0"/>
              <a:t>than the baseline. The required </a:t>
            </a:r>
            <a:r>
              <a:rPr lang="en-GB" b="1" dirty="0"/>
              <a:t>technical infrastructure</a:t>
            </a:r>
            <a:r>
              <a:rPr lang="en-GB" dirty="0"/>
              <a:t> will be evaluated and optimized as well.</a:t>
            </a:r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Manufacture, assembly and test a </a:t>
            </a:r>
            <a:r>
              <a:rPr lang="en-GB" b="1" dirty="0"/>
              <a:t>pilot sector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Write the </a:t>
            </a:r>
            <a:r>
              <a:rPr lang="en-GB" b="1" dirty="0"/>
              <a:t>technical design report</a:t>
            </a:r>
            <a:r>
              <a:rPr lang="en-GB" dirty="0"/>
              <a:t>, including </a:t>
            </a:r>
            <a:r>
              <a:rPr lang="en-GB" b="1" dirty="0"/>
              <a:t>cost estimations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29C30-FD71-465E-89F0-36CEC7386275}"/>
              </a:ext>
            </a:extLst>
          </p:cNvPr>
          <p:cNvSpPr txBox="1"/>
          <p:nvPr/>
        </p:nvSpPr>
        <p:spPr>
          <a:xfrm>
            <a:off x="2225979" y="3977173"/>
            <a:ext cx="798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Main coordination objectives of the addendum to the agreement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1D959-9F78-418C-AE0D-24E5BD5C4F55}"/>
              </a:ext>
            </a:extLst>
          </p:cNvPr>
          <p:cNvSpPr txBox="1"/>
          <p:nvPr/>
        </p:nvSpPr>
        <p:spPr>
          <a:xfrm>
            <a:off x="651243" y="4602559"/>
            <a:ext cx="1113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effectLst/>
                <a:ea typeface="Times New Roman" panose="02020603050405020304" pitchFamily="18" charset="0"/>
              </a:rPr>
              <a:t>Coordinate the effort of ET collaborators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interested in the same technical objectives.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Coordinate the contact and sharing of information with </a:t>
            </a:r>
            <a:r>
              <a:rPr lang="en-GB" b="1" dirty="0"/>
              <a:t>Cosmic Explorer in the field of vacuum technology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4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22FB2-C675-4D2D-9A63-C503C87A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B7AEC-9FE2-40D6-B9FE-D41F30EEE8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19/07/2022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F6F0B-14B5-4946-A597-8441B33F6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Paolo Chiggiato | ET-PP INFRA-DEV kick-off Meeting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B981F-85C2-4B14-AD21-BF89E7283A49}"/>
              </a:ext>
            </a:extLst>
          </p:cNvPr>
          <p:cNvSpPr txBox="1"/>
          <p:nvPr/>
        </p:nvSpPr>
        <p:spPr>
          <a:xfrm>
            <a:off x="3454756" y="798066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Boundaries of the addendum to the agreement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30303-06DD-4025-9316-9C8F06025A46}"/>
              </a:ext>
            </a:extLst>
          </p:cNvPr>
          <p:cNvSpPr txBox="1"/>
          <p:nvPr/>
        </p:nvSpPr>
        <p:spPr>
          <a:xfrm>
            <a:off x="673691" y="1246332"/>
            <a:ext cx="11137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collaboration: 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does </a:t>
            </a:r>
            <a:r>
              <a:rPr lang="en-GB" b="1" dirty="0"/>
              <a:t>not include </a:t>
            </a:r>
            <a:r>
              <a:rPr lang="en-GB" dirty="0"/>
              <a:t>the </a:t>
            </a:r>
            <a:r>
              <a:rPr lang="en-GB" b="1" dirty="0"/>
              <a:t>vacuum of the experimental towers</a:t>
            </a:r>
            <a:r>
              <a:rPr lang="en-GB" dirty="0"/>
              <a:t>; interaction with the designer of the cryogenic traps at the pipe extremities will be important;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needs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important inputs from the other services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including civil engineering, alignment, cooling-ventilation, electrical infrastructure, transport and handling, logistics, premises</a:t>
            </a:r>
            <a:r>
              <a:rPr lang="en-GB" dirty="0">
                <a:ea typeface="Times New Roman" panose="02020603050405020304" pitchFamily="18" charset="0"/>
              </a:rPr>
              <a:t> and planning;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needs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essential input from the physics teams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to froze the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functional specification.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3D9C7-1C57-4294-8F7D-02C0105189DE}"/>
              </a:ext>
            </a:extLst>
          </p:cNvPr>
          <p:cNvSpPr txBox="1"/>
          <p:nvPr/>
        </p:nvSpPr>
        <p:spPr>
          <a:xfrm>
            <a:off x="5153869" y="4148264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First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8AED3-E60C-4790-9265-CDB92090631B}"/>
              </a:ext>
            </a:extLst>
          </p:cNvPr>
          <p:cNvSpPr txBox="1"/>
          <p:nvPr/>
        </p:nvSpPr>
        <p:spPr>
          <a:xfrm>
            <a:off x="673691" y="4732733"/>
            <a:ext cx="1113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step of this collaboration, which is ongoing, is the </a:t>
            </a:r>
            <a:r>
              <a:rPr lang="en-GB" b="1" dirty="0"/>
              <a:t>definition and editing of the functional specifications</a:t>
            </a:r>
            <a:r>
              <a:rPr lang="en-GB" dirty="0"/>
              <a:t>, which comprise beam pipe requirements, and constraints with respect to infrastructures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0610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branding 16-9_2.pptx" id="{E67B27A3-BB16-A84C-8E4F-0FAC85B1269E}" vid="{5912DB02-F027-B74E-AF84-9BBEE74F8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2307</Words>
  <Application>Microsoft Office PowerPoint</Application>
  <PresentationFormat>Widescreen</PresentationFormat>
  <Paragraphs>381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Office Theme</vt:lpstr>
      <vt:lpstr>PowerPoint Presentation</vt:lpstr>
      <vt:lpstr>ET-PP INFRA-DEV Kick-off Meeting  Beampipe Vacuum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CERN’s vacuum technology for the Einstein Telescope.</dc:title>
  <dc:creator>Paolo Chiggiato</dc:creator>
  <cp:lastModifiedBy>Paolo Chiggiato</cp:lastModifiedBy>
  <cp:revision>257</cp:revision>
  <dcterms:created xsi:type="dcterms:W3CDTF">2020-12-01T09:32:20Z</dcterms:created>
  <dcterms:modified xsi:type="dcterms:W3CDTF">2022-07-19T10:41:01Z</dcterms:modified>
</cp:coreProperties>
</file>