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281" r:id="rId5"/>
    <p:sldId id="266" r:id="rId6"/>
    <p:sldId id="279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70" r:id="rId15"/>
    <p:sldId id="271" r:id="rId16"/>
    <p:sldId id="269" r:id="rId17"/>
    <p:sldId id="272" r:id="rId18"/>
    <p:sldId id="273" r:id="rId19"/>
    <p:sldId id="274" r:id="rId20"/>
    <p:sldId id="268" r:id="rId21"/>
    <p:sldId id="275" r:id="rId22"/>
    <p:sldId id="280" r:id="rId23"/>
    <p:sldId id="277" r:id="rId24"/>
    <p:sldId id="276" r:id="rId25"/>
    <p:sldId id="27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0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56A4-72B7-4E5E-AAB4-D541BA5C5F71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05A8-C160-4252-832F-0254BA62D7D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1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FA6A-F189-4591-A0E7-A49EF1DE4FBE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EF31-9A4D-4371-B038-A33037FECB1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5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9BA8-5D04-4C91-A8D6-FA511FD3200B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27C7-87C5-4E51-84B4-D454D6D9E0B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5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1EB8-BEF6-4052-A02C-10DB6A9A1B8A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ACF3-A8FD-4119-BD90-B278F986C11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5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E288-7A16-4B68-A640-2E03BF9AAF81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7810-FA2E-44AB-8373-55D0716910D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8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43E6-A250-4540-8BF7-7395E05F712C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0E9-351B-45F7-B22B-9431E32F7C4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0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996F-EF8E-4296-B52B-A9CD8C428DF1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8022-4AB9-4B76-8E5F-9E0010A42DD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5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ED4A-BD0A-471F-88BE-89B95F2F5B98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0C26-4171-4D7F-9699-7AB51E4EFF4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3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5D8C-4D18-43CB-9420-42DEC2166CD2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E236-A775-48DA-8C05-77D763566E5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6626-82B0-4FFA-BBC1-D41B8B2ECD3A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0777-327B-4FBA-9B94-6DE34F1A2F2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6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1FA6-46A9-416E-BBB7-AE8297887BFF}" type="datetimeFigureOut">
              <a:rPr lang="en-US"/>
              <a:pPr>
                <a:defRPr/>
              </a:pPr>
              <a:t>6/30/2015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F14C-2754-4472-954B-4ED33478CDE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DC7FC-C5B7-4424-846E-F20C00294216}" type="datetimeFigureOut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6/30/2015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15B9F-B1DB-47A4-B88F-310F37F3465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6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png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0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6121" y="160380"/>
            <a:ext cx="480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smtClean="0">
                <a:solidFill>
                  <a:srgbClr val="FF0000"/>
                </a:solidFill>
              </a:rPr>
              <a:t>CHARGED  COSMIC RAYS  PHYSICS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54261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 DETECTION  OF   RARE  ANTIMATTER  COMPONENTS</a:t>
            </a:r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LOW ENERGY PARTICLES (&lt;GeV)</a:t>
            </a:r>
            <a:endParaRPr lang="it-IT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r>
              <a:rPr lang="it-IT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HE ELECTRONS </a:t>
            </a:r>
            <a:endParaRPr lang="it-IT"/>
          </a:p>
          <a:p>
            <a:endParaRPr lang="it-IT"/>
          </a:p>
          <a:p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HE PROTONS AND NUCLEI (&gt;&gt;GeV)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61753" y="1243094"/>
            <a:ext cx="948647" cy="452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25231" y="873760"/>
            <a:ext cx="1783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mtClean="0"/>
              <a:t>HE ASTROPHYSICS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21044" y="1969532"/>
            <a:ext cx="1863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‘NEW PHYSICS’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DARK MATTER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ANTIUNIVERSE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59501" y="1905000"/>
            <a:ext cx="97469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26906" y="1144647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smtClean="0"/>
              <a:t>COSMIC RAY PHENOMENOLOGY </a:t>
            </a:r>
            <a:endParaRPr lang="en-US" sz="11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599" y="5386657"/>
            <a:ext cx="14267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8573" y="4966523"/>
            <a:ext cx="1783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smtClean="0"/>
              <a:t>HE ASTROPHYSICS 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61753" y="5278130"/>
            <a:ext cx="267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u="sng" smtClean="0">
                <a:solidFill>
                  <a:srgbClr val="FF0000"/>
                </a:solidFill>
              </a:rPr>
              <a:t>COSMIC RAY PHENOMENOLOGY </a:t>
            </a:r>
            <a:r>
              <a:rPr lang="it-IT" sz="1400" b="1" smtClean="0">
                <a:solidFill>
                  <a:srgbClr val="FF0000"/>
                </a:solidFill>
              </a:rPr>
              <a:t>!</a:t>
            </a:r>
          </a:p>
          <a:p>
            <a:r>
              <a:rPr lang="it-IT" b="1" smtClean="0">
                <a:solidFill>
                  <a:srgbClr val="FF0000"/>
                </a:solidFill>
              </a:rPr>
              <a:t>Far to be ‘solved’ !!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56250" y="2866104"/>
            <a:ext cx="1903251" cy="383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61753" y="3093674"/>
            <a:ext cx="2972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Solar flare</a:t>
            </a:r>
          </a:p>
          <a:p>
            <a:r>
              <a:rPr lang="it-IT" smtClean="0"/>
              <a:t>Earth magnetic field, trapped</a:t>
            </a:r>
          </a:p>
          <a:p>
            <a:r>
              <a:rPr lang="it-IT"/>
              <a:t>p</a:t>
            </a:r>
            <a:r>
              <a:rPr lang="it-IT" smtClean="0"/>
              <a:t>articles...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52400" y="4114800"/>
            <a:ext cx="8915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62125" y="6172200"/>
            <a:ext cx="642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smtClean="0">
                <a:solidFill>
                  <a:srgbClr val="FF0000"/>
                </a:solidFill>
              </a:rPr>
              <a:t>PHYISCS  GOAL  FOR  LARGE ACCEPTANCE  CALORIMETER IN G400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400608" y="4495800"/>
            <a:ext cx="14267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64914" y="4307077"/>
            <a:ext cx="4565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mtClean="0"/>
              <a:t>LOCAL  HE ASTROPHYSICS, ...hint of ‘new physics’... </a:t>
            </a:r>
            <a:endParaRPr lang="en-US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723077" y="0"/>
            <a:ext cx="245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Sergio Bottai – Barcellona 2015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2846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95460" y="33495"/>
            <a:ext cx="5024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u="sng" smtClean="0"/>
              <a:t>THE KNEE OF  COSMIC RAY SPECTRUM </a:t>
            </a:r>
          </a:p>
          <a:p>
            <a:pPr algn="ctr"/>
            <a:r>
              <a:rPr lang="it-IT" smtClean="0">
                <a:solidFill>
                  <a:srgbClr val="FF0000"/>
                </a:solidFill>
              </a:rPr>
              <a:t>(measured indirectly only  by AIR shower detectors)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064820"/>
            <a:ext cx="632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INDICATION  OF  INDIVIDUAL  NUCLEI  SPECTRA  BY  AIRSHOWERS</a:t>
            </a:r>
            <a:r>
              <a:rPr lang="it-IT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75806"/>
            <a:ext cx="771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KASKADE   ( HIGH DENSITY DETECTOR scint. ARRAY + HADRONICH CALORIMETER)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8" y="1961103"/>
            <a:ext cx="7569777" cy="38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6602" y="1883515"/>
            <a:ext cx="201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THRESHOLD AT PEV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723" y="5784760"/>
            <a:ext cx="579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smtClean="0"/>
              <a:t>DIFFERENT SCENARIO ACCORDING  TO  INTERACTION MODELS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smtClean="0"/>
              <a:t>PROTON CUTOFF AT 2-3 PEV  -  HELIUM CUTOFF AT 4-10 PEV 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390305"/>
            <a:ext cx="782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In this scenario is possible but not easy to detect  proton-helium cutoff  with G400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29325" y="6224689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10325" y="6020973"/>
            <a:ext cx="25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Problem for Emax in SNR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95460" y="33495"/>
            <a:ext cx="5024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u="sng" smtClean="0"/>
              <a:t>THE KNEE OF  COSMIC RAY SPECTRUM </a:t>
            </a:r>
          </a:p>
          <a:p>
            <a:pPr algn="ctr"/>
            <a:r>
              <a:rPr lang="it-IT" smtClean="0">
                <a:solidFill>
                  <a:srgbClr val="FF0000"/>
                </a:solidFill>
              </a:rPr>
              <a:t>(measured indirectly only  by AIR shower detectors)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064820"/>
            <a:ext cx="632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INDICATION  OF  INDIVIDUAL  NUCLEI  SPECTRA  BY  AIRSHOWERS</a:t>
            </a:r>
            <a:r>
              <a:rPr lang="it-IT" smtClean="0"/>
              <a:t>: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763000" cy="588389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ARGO YBJ (+ LHAASO-CT</a:t>
            </a:r>
            <a:r>
              <a:rPr lang="it-IT" sz="2000" dirty="0" smtClean="0"/>
              <a:t>)</a:t>
            </a:r>
            <a:r>
              <a:rPr lang="it-IT" sz="3600" dirty="0" smtClean="0"/>
              <a:t>: </a:t>
            </a:r>
            <a:r>
              <a:rPr lang="it-IT" sz="1800" b="1" dirty="0" smtClean="0">
                <a:solidFill>
                  <a:srgbClr val="FF0000"/>
                </a:solidFill>
              </a:rPr>
              <a:t>high altitude  , ultra segmented RPC </a:t>
            </a:r>
            <a:r>
              <a:rPr lang="it-IT" sz="1800" dirty="0" smtClean="0"/>
              <a:t>+ </a:t>
            </a:r>
            <a:r>
              <a:rPr lang="it-IT" sz="1800" b="1" u="sng" dirty="0" smtClean="0">
                <a:solidFill>
                  <a:srgbClr val="FF0000"/>
                </a:solidFill>
              </a:rPr>
              <a:t>cherenkov telescope (Xmax)</a:t>
            </a:r>
            <a:br>
              <a:rPr lang="it-IT" sz="1800" b="1" u="sng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LESS SENSITIVE TO INTERACTION MODELS</a:t>
            </a:r>
            <a:r>
              <a:rPr lang="it-IT" sz="1800" dirty="0" smtClean="0"/>
              <a:t> </a:t>
            </a:r>
            <a:endParaRPr lang="en-US" sz="36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03" y="3039068"/>
            <a:ext cx="4876866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9607" y="2887897"/>
            <a:ext cx="206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(P + HE)  SPECTRUM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5074920" y="3810000"/>
            <a:ext cx="1143000" cy="1203960"/>
          </a:xfrm>
          <a:custGeom>
            <a:avLst/>
            <a:gdLst>
              <a:gd name="connsiteX0" fmla="*/ 0 w 1143000"/>
              <a:gd name="connsiteY0" fmla="*/ 0 h 1203960"/>
              <a:gd name="connsiteX1" fmla="*/ 220980 w 1143000"/>
              <a:gd name="connsiteY1" fmla="*/ 121920 h 1203960"/>
              <a:gd name="connsiteX2" fmla="*/ 396240 w 1143000"/>
              <a:gd name="connsiteY2" fmla="*/ 152400 h 1203960"/>
              <a:gd name="connsiteX3" fmla="*/ 571500 w 1143000"/>
              <a:gd name="connsiteY3" fmla="*/ 266700 h 1203960"/>
              <a:gd name="connsiteX4" fmla="*/ 731520 w 1143000"/>
              <a:gd name="connsiteY4" fmla="*/ 464820 h 1203960"/>
              <a:gd name="connsiteX5" fmla="*/ 937260 w 1143000"/>
              <a:gd name="connsiteY5" fmla="*/ 746760 h 1203960"/>
              <a:gd name="connsiteX6" fmla="*/ 1143000 w 1143000"/>
              <a:gd name="connsiteY6" fmla="*/ 1203960 h 1203960"/>
              <a:gd name="connsiteX7" fmla="*/ 1143000 w 1143000"/>
              <a:gd name="connsiteY7" fmla="*/ 120396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" h="1203960">
                <a:moveTo>
                  <a:pt x="0" y="0"/>
                </a:moveTo>
                <a:cubicBezTo>
                  <a:pt x="77470" y="48260"/>
                  <a:pt x="154940" y="96520"/>
                  <a:pt x="220980" y="121920"/>
                </a:cubicBezTo>
                <a:cubicBezTo>
                  <a:pt x="287020" y="147320"/>
                  <a:pt x="337820" y="128270"/>
                  <a:pt x="396240" y="152400"/>
                </a:cubicBezTo>
                <a:cubicBezTo>
                  <a:pt x="454660" y="176530"/>
                  <a:pt x="515620" y="214630"/>
                  <a:pt x="571500" y="266700"/>
                </a:cubicBezTo>
                <a:cubicBezTo>
                  <a:pt x="627380" y="318770"/>
                  <a:pt x="670560" y="384810"/>
                  <a:pt x="731520" y="464820"/>
                </a:cubicBezTo>
                <a:cubicBezTo>
                  <a:pt x="792480" y="544830"/>
                  <a:pt x="868680" y="623570"/>
                  <a:pt x="937260" y="746760"/>
                </a:cubicBezTo>
                <a:cubicBezTo>
                  <a:pt x="1005840" y="869950"/>
                  <a:pt x="1143000" y="1203960"/>
                  <a:pt x="1143000" y="1203960"/>
                </a:cubicBezTo>
                <a:lnTo>
                  <a:pt x="1143000" y="12039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91200" y="38100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82149" y="3538835"/>
            <a:ext cx="176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/>
              <a:t>NEW KASKADE ANALYSYS</a:t>
            </a:r>
            <a:endParaRPr lang="it-IT" sz="1200"/>
          </a:p>
          <a:p>
            <a:r>
              <a:rPr lang="it-IT" sz="1200" smtClean="0"/>
              <a:t>WITH QGSJET-II02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3072563"/>
            <a:ext cx="1943100" cy="5314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887" y="2713785"/>
            <a:ext cx="204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smtClean="0"/>
              <a:t>Superposition</a:t>
            </a:r>
          </a:p>
          <a:p>
            <a:r>
              <a:rPr lang="it-IT" sz="1600" b="1"/>
              <a:t>w</a:t>
            </a:r>
            <a:r>
              <a:rPr lang="it-IT" sz="1600" b="1" smtClean="0"/>
              <a:t>ith direct</a:t>
            </a:r>
          </a:p>
          <a:p>
            <a:r>
              <a:rPr lang="it-IT" sz="1600" b="1" smtClean="0"/>
              <a:t>CREAM measurement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6400800"/>
            <a:ext cx="250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Ecutoff (p+HE) = 700 TeV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2321" y="6385441"/>
            <a:ext cx="382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But according to CREAM  HE dominate 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47512" y="6570107"/>
            <a:ext cx="518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62798" y="6356866"/>
            <a:ext cx="197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Eknee=700/2 TeV 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95049" y="6172200"/>
            <a:ext cx="82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proton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924800" y="59436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13944" y="5268693"/>
            <a:ext cx="1787862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Relaxed scenario</a:t>
            </a:r>
          </a:p>
          <a:p>
            <a:r>
              <a:rPr lang="it-IT" b="1" dirty="0"/>
              <a:t>f</a:t>
            </a:r>
            <a:r>
              <a:rPr lang="it-IT" b="1" dirty="0" smtClean="0"/>
              <a:t>or  Emax in SNR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24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2494" y="139184"/>
            <a:ext cx="6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GAMMA 400  expected  statistics according to polygonato  model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4400" y="567887"/>
            <a:ext cx="7687323" cy="3838909"/>
            <a:chOff x="1115616" y="965794"/>
            <a:chExt cx="7687323" cy="383890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965794"/>
              <a:ext cx="6610350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4139952" y="3573016"/>
              <a:ext cx="72008" cy="86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3658617" y="4435371"/>
              <a:ext cx="1588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Proton cutoff ?</a:t>
              </a:r>
              <a:endParaRPr lang="it-IT" dirty="0"/>
            </a:p>
          </p:txBody>
        </p:sp>
        <p:cxnSp>
          <p:nvCxnSpPr>
            <p:cNvPr id="7" name="Connettore 2 7"/>
            <p:cNvCxnSpPr/>
            <p:nvPr/>
          </p:nvCxnSpPr>
          <p:spPr>
            <a:xfrm flipV="1">
              <a:off x="5508104" y="3573016"/>
              <a:ext cx="0" cy="792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8"/>
            <p:cNvSpPr txBox="1"/>
            <p:nvPr/>
          </p:nvSpPr>
          <p:spPr>
            <a:xfrm>
              <a:off x="5364088" y="4413140"/>
              <a:ext cx="121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He cutoff ?</a:t>
              </a:r>
              <a:endParaRPr lang="it-IT" dirty="0"/>
            </a:p>
          </p:txBody>
        </p:sp>
        <p:sp>
          <p:nvSpPr>
            <p:cNvPr id="9" name="CasellaDiTesto 9"/>
            <p:cNvSpPr txBox="1"/>
            <p:nvPr/>
          </p:nvSpPr>
          <p:spPr>
            <a:xfrm>
              <a:off x="7020272" y="3927539"/>
              <a:ext cx="1782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/>
                <a:t>All particle knee ?</a:t>
              </a:r>
              <a:endParaRPr lang="it-IT"/>
            </a:p>
          </p:txBody>
        </p:sp>
        <p:cxnSp>
          <p:nvCxnSpPr>
            <p:cNvPr id="10" name="Connettore 2 10"/>
            <p:cNvCxnSpPr>
              <a:stCxn id="9" idx="1"/>
            </p:cNvCxnSpPr>
            <p:nvPr/>
          </p:nvCxnSpPr>
          <p:spPr>
            <a:xfrm flipV="1">
              <a:off x="7020272" y="3651844"/>
              <a:ext cx="288032" cy="460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2"/>
            <p:cNvCxnSpPr/>
            <p:nvPr/>
          </p:nvCxnSpPr>
          <p:spPr>
            <a:xfrm flipV="1">
              <a:off x="2411760" y="3573016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3"/>
            <p:cNvSpPr txBox="1"/>
            <p:nvPr/>
          </p:nvSpPr>
          <p:spPr>
            <a:xfrm>
              <a:off x="1331640" y="3789040"/>
              <a:ext cx="985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/>
                <a:t>Pre knee</a:t>
              </a:r>
            </a:p>
            <a:p>
              <a:r>
                <a:rPr lang="it-IT" smtClean="0"/>
                <a:t>structure</a:t>
              </a:r>
              <a:endParaRPr lang="it-IT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7600" y="3091934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/>
                <a:t>(20)</a:t>
              </a:r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095"/>
            <a:ext cx="4029919" cy="237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5943600"/>
            <a:ext cx="21698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smtClean="0"/>
              <a:t>300 TeV cutoff – 6 years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46" y="4406796"/>
            <a:ext cx="3419803" cy="24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09061" y="5867400"/>
            <a:ext cx="19819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/>
              <a:t>1</a:t>
            </a:r>
            <a:r>
              <a:rPr lang="it-IT" sz="1600" smtClean="0"/>
              <a:t> </a:t>
            </a:r>
            <a:r>
              <a:rPr lang="it-IT" sz="1600"/>
              <a:t>P</a:t>
            </a:r>
            <a:r>
              <a:rPr lang="it-IT" sz="1600" smtClean="0"/>
              <a:t>eV cutoff – 6 years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2600" y="4384565"/>
            <a:ext cx="228600" cy="263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38400" y="4406796"/>
            <a:ext cx="1019001" cy="241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08" y="1844824"/>
            <a:ext cx="5688632" cy="458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512" y="464910"/>
            <a:ext cx="822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/>
              <a:t>PAMELA  HAS REVEALED  A  BREAK  IN  PROTON AND HE SPECTRUM 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47006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R=240 GV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8782" y="940078"/>
            <a:ext cx="39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NO  STANDARD  EXPLANATION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328592" cy="31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4804"/>
            <a:ext cx="4464496" cy="24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823" y="3789040"/>
            <a:ext cx="849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PAMELA MEASUREMENT  OF  DIFFERENT  SLOPE  OF PROTON AND HELIUM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809035" y="1988840"/>
            <a:ext cx="1363365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11960" y="2564904"/>
            <a:ext cx="237626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8064" y="4797152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P/He  fluxes </a:t>
            </a:r>
            <a:r>
              <a:rPr lang="it-IT" b="1" smtClean="0"/>
              <a:t>not constant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51400" y="5733256"/>
            <a:ext cx="39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NO  STANDARD  EXPLANATION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2" y="381000"/>
            <a:ext cx="6267400" cy="31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2" y="3643426"/>
            <a:ext cx="6384404" cy="29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2446"/>
            <a:ext cx="807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NOW  CONFIRMED  BY </a:t>
            </a:r>
            <a:r>
              <a:rPr lang="it-IT" sz="1600" b="1" dirty="0" smtClean="0">
                <a:solidFill>
                  <a:srgbClr val="FF0000"/>
                </a:solidFill>
              </a:rPr>
              <a:t>AMS-02</a:t>
            </a:r>
            <a:r>
              <a:rPr lang="it-IT" sz="1600" b="1" dirty="0" smtClean="0"/>
              <a:t> (YET TO BE PUBLISHED)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519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52292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257800" y="2514600"/>
            <a:ext cx="17526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1066800"/>
            <a:ext cx="2152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The break als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it-IT" b="1">
                <a:solidFill>
                  <a:srgbClr val="FF0000"/>
                </a:solidFill>
              </a:rPr>
              <a:t>a</a:t>
            </a:r>
            <a:r>
              <a:rPr lang="it-IT" b="1" smtClean="0">
                <a:solidFill>
                  <a:srgbClr val="FF0000"/>
                </a:solidFill>
              </a:rPr>
              <a:t>ppear in the </a:t>
            </a:r>
          </a:p>
          <a:p>
            <a:r>
              <a:rPr lang="it-IT" b="1">
                <a:solidFill>
                  <a:srgbClr val="FF0000"/>
                </a:solidFill>
              </a:rPr>
              <a:t>s</a:t>
            </a:r>
            <a:r>
              <a:rPr lang="it-IT" b="1" smtClean="0">
                <a:solidFill>
                  <a:srgbClr val="FF0000"/>
                </a:solidFill>
              </a:rPr>
              <a:t>pectrum of NUCLEI</a:t>
            </a:r>
          </a:p>
          <a:p>
            <a:r>
              <a:rPr lang="it-IT" b="1">
                <a:solidFill>
                  <a:srgbClr val="FF0000"/>
                </a:solidFill>
              </a:rPr>
              <a:t>m</a:t>
            </a:r>
            <a:r>
              <a:rPr lang="it-IT" b="1" smtClean="0">
                <a:solidFill>
                  <a:srgbClr val="FF0000"/>
                </a:solidFill>
              </a:rPr>
              <a:t>easured by CREAM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9875" y="3352800"/>
            <a:ext cx="2241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The HE slope of</a:t>
            </a:r>
          </a:p>
          <a:p>
            <a:r>
              <a:rPr lang="it-IT" smtClean="0"/>
              <a:t>NUCLEI is similar</a:t>
            </a:r>
          </a:p>
          <a:p>
            <a:r>
              <a:rPr lang="it-IT"/>
              <a:t>t</a:t>
            </a:r>
            <a:r>
              <a:rPr lang="it-IT" smtClean="0"/>
              <a:t>o He, hence different</a:t>
            </a:r>
          </a:p>
          <a:p>
            <a:r>
              <a:rPr lang="it-IT"/>
              <a:t>f</a:t>
            </a:r>
            <a:r>
              <a:rPr lang="it-IT" smtClean="0"/>
              <a:t>rom protons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5281" y="4952999"/>
            <a:ext cx="2575129" cy="147732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/>
              <a:t>TO  BE  CONFIRMED</a:t>
            </a:r>
          </a:p>
          <a:p>
            <a:r>
              <a:rPr lang="it-IT" smtClean="0"/>
              <a:t>AND POSSIBLY EXTENDED</a:t>
            </a:r>
          </a:p>
          <a:p>
            <a:r>
              <a:rPr lang="it-IT" smtClean="0"/>
              <a:t>TO HIGHER ENERGY</a:t>
            </a:r>
          </a:p>
          <a:p>
            <a:endParaRPr lang="it-IT" smtClean="0"/>
          </a:p>
          <a:p>
            <a:r>
              <a:rPr lang="it-IT" smtClean="0">
                <a:solidFill>
                  <a:srgbClr val="FF0000"/>
                </a:solidFill>
              </a:rPr>
              <a:t>G400 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5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3835449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44625"/>
            <a:ext cx="3403798" cy="3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346423"/>
            <a:ext cx="3095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990600"/>
            <a:ext cx="585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HARDENING  AT 240 GV EXPLAINED WITH  ‘LOCAL’ 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2959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3788"/>
            <a:ext cx="4464496" cy="355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6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8"/>
          <p:cNvSpPr txBox="1">
            <a:spLocks noChangeArrowheads="1"/>
          </p:cNvSpPr>
          <p:nvPr/>
        </p:nvSpPr>
        <p:spPr bwMode="auto">
          <a:xfrm>
            <a:off x="201613" y="115888"/>
            <a:ext cx="8137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2000" smtClean="0">
                <a:solidFill>
                  <a:srgbClr val="FF0000"/>
                </a:solidFill>
                <a:latin typeface="Calibri" pitchFamily="34" charset="0"/>
              </a:rPr>
              <a:t>HARDENING EXPLAINED WITH  </a:t>
            </a:r>
            <a:r>
              <a:rPr lang="it-IT" sz="2800">
                <a:solidFill>
                  <a:srgbClr val="000000"/>
                </a:solidFill>
                <a:latin typeface="Calibri" pitchFamily="34" charset="0"/>
              </a:rPr>
              <a:t>Two-Halo Model of CR Diffusion</a:t>
            </a:r>
          </a:p>
        </p:txBody>
      </p:sp>
      <p:sp>
        <p:nvSpPr>
          <p:cNvPr id="11267" name="Line 66"/>
          <p:cNvSpPr>
            <a:spLocks noChangeShapeType="1"/>
          </p:cNvSpPr>
          <p:nvPr/>
        </p:nvSpPr>
        <p:spPr bwMode="auto">
          <a:xfrm>
            <a:off x="201613" y="692150"/>
            <a:ext cx="684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8" name="Object 1"/>
          <p:cNvGraphicFramePr>
            <a:graphicFrameLocks noChangeAspect="1"/>
          </p:cNvGraphicFramePr>
          <p:nvPr/>
        </p:nvGraphicFramePr>
        <p:xfrm>
          <a:off x="107950" y="1196975"/>
          <a:ext cx="4989513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3" imgW="2349500" imgH="609600" progId="Equation.3">
                  <p:embed/>
                </p:oleObj>
              </mc:Choice>
              <mc:Fallback>
                <p:oleObj name="Equation" r:id="rId3" imgW="2349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96975"/>
                        <a:ext cx="4989513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789446"/>
              </p:ext>
            </p:extLst>
          </p:nvPr>
        </p:nvGraphicFramePr>
        <p:xfrm>
          <a:off x="457200" y="2819400"/>
          <a:ext cx="27686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5" imgW="1244600" imgH="203200" progId="Equation.3">
                  <p:embed/>
                </p:oleObj>
              </mc:Choice>
              <mc:Fallback>
                <p:oleObj name="Equation" r:id="rId5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27686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1" descr="ccElementalGroupsHHe_Slide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" b="50098"/>
          <a:stretch>
            <a:fillRect/>
          </a:stretch>
        </p:blipFill>
        <p:spPr bwMode="auto">
          <a:xfrm>
            <a:off x="34925" y="3756025"/>
            <a:ext cx="45339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 descr="ccElementalGroupsHHe_Slide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8" r="2745"/>
          <a:stretch>
            <a:fillRect/>
          </a:stretch>
        </p:blipFill>
        <p:spPr bwMode="auto">
          <a:xfrm>
            <a:off x="4572000" y="3756025"/>
            <a:ext cx="4572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Line 66"/>
          <p:cNvSpPr>
            <a:spLocks noChangeShapeType="1"/>
          </p:cNvSpPr>
          <p:nvPr/>
        </p:nvSpPr>
        <p:spPr bwMode="auto">
          <a:xfrm>
            <a:off x="161925" y="6597650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76" name="CasellaDiTesto 22"/>
          <p:cNvSpPr txBox="1">
            <a:spLocks noChangeArrowheads="1"/>
          </p:cNvSpPr>
          <p:nvPr/>
        </p:nvSpPr>
        <p:spPr bwMode="auto">
          <a:xfrm>
            <a:off x="7308850" y="6572250"/>
            <a:ext cx="173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>
                <a:cs typeface="Arial" pitchFamily="34" charset="0"/>
              </a:rPr>
              <a:t>ECRS 2012 - Moscow </a:t>
            </a:r>
          </a:p>
        </p:txBody>
      </p:sp>
      <p:pic>
        <p:nvPicPr>
          <p:cNvPr id="1127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09538"/>
            <a:ext cx="10922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5992813" y="1398588"/>
          <a:ext cx="1101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9" imgW="495300" imgH="177800" progId="Equation.3">
                  <p:embed/>
                </p:oleObj>
              </mc:Choice>
              <mc:Fallback>
                <p:oleObj name="Equation" r:id="rId9" imgW="495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1398588"/>
                        <a:ext cx="11017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4"/>
          <p:cNvGraphicFramePr>
            <a:graphicFrameLocks noChangeAspect="1"/>
          </p:cNvGraphicFramePr>
          <p:nvPr/>
        </p:nvGraphicFramePr>
        <p:xfrm>
          <a:off x="5992813" y="1903413"/>
          <a:ext cx="12430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1" imgW="558800" imgH="177800" progId="Equation.3">
                  <p:embed/>
                </p:oleObj>
              </mc:Choice>
              <mc:Fallback>
                <p:oleObj name="Equation" r:id="rId11" imgW="558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1903413"/>
                        <a:ext cx="124301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CasellaDiTesto 21"/>
          <p:cNvSpPr txBox="1">
            <a:spLocks noChangeArrowheads="1"/>
          </p:cNvSpPr>
          <p:nvPr/>
        </p:nvSpPr>
        <p:spPr bwMode="auto">
          <a:xfrm>
            <a:off x="4159250" y="6597650"/>
            <a:ext cx="82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>
                <a:cs typeface="Arial" pitchFamily="34" charset="0"/>
              </a:rPr>
              <a:t>[ 08 / 14 ]</a:t>
            </a:r>
          </a:p>
        </p:txBody>
      </p:sp>
      <p:sp>
        <p:nvSpPr>
          <p:cNvPr id="11281" name="Rectangle 1"/>
          <p:cNvSpPr>
            <a:spLocks noChangeArrowheads="1"/>
          </p:cNvSpPr>
          <p:nvPr/>
        </p:nvSpPr>
        <p:spPr bwMode="auto">
          <a:xfrm>
            <a:off x="250825" y="765175"/>
            <a:ext cx="4752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1400" dirty="0"/>
              <a:t>NT ApJ 715 L13 [astro-ph/1204.4492]</a:t>
            </a:r>
          </a:p>
        </p:txBody>
      </p:sp>
    </p:spTree>
    <p:extLst>
      <p:ext uri="{BB962C8B-B14F-4D97-AF65-F5344CB8AC3E}">
        <p14:creationId xmlns:p14="http://schemas.microsoft.com/office/powerpoint/2010/main" val="29245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066800"/>
            <a:ext cx="7086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8210" y="2011918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>
                <a:latin typeface="Times New Roman"/>
                <a:cs typeface="Times New Roman"/>
              </a:rPr>
              <a:t>~</a:t>
            </a:r>
            <a:r>
              <a:rPr lang="it-IT" sz="2800" b="1" smtClean="0"/>
              <a:t>E</a:t>
            </a:r>
            <a:r>
              <a:rPr lang="it-IT" sz="2800" b="1" baseline="30000" smtClean="0"/>
              <a:t>-2.7</a:t>
            </a:r>
            <a:endParaRPr lang="en-US" sz="2800" b="1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715000" y="2535138"/>
            <a:ext cx="1752600" cy="6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4495800"/>
            <a:ext cx="2895600" cy="6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410634"/>
            <a:ext cx="361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POWER LAW  SPECTRUM</a:t>
            </a:r>
          </a:p>
          <a:p>
            <a:r>
              <a:rPr lang="it-IT" smtClean="0"/>
              <a:t>OVER MANY ORDER OF MAGNITUDE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18308" y="4419600"/>
            <a:ext cx="2458692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5956300"/>
            <a:ext cx="1673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smtClean="0"/>
              <a:t>EXTRAGALACTIC 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1265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00" y="1066800"/>
            <a:ext cx="7010400" cy="4419600"/>
            <a:chOff x="1387475" y="1549400"/>
            <a:chExt cx="6369050" cy="3759200"/>
          </a:xfrm>
        </p:grpSpPr>
        <p:grpSp>
          <p:nvGrpSpPr>
            <p:cNvPr id="16" name="Group 15"/>
            <p:cNvGrpSpPr/>
            <p:nvPr/>
          </p:nvGrpSpPr>
          <p:grpSpPr>
            <a:xfrm>
              <a:off x="1387475" y="1549400"/>
              <a:ext cx="6369050" cy="3759200"/>
              <a:chOff x="1387475" y="1549400"/>
              <a:chExt cx="6369050" cy="375920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475" y="1549400"/>
                <a:ext cx="6369050" cy="375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4139952" y="2420888"/>
                <a:ext cx="2448272" cy="20882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139952" y="2420888"/>
                <a:ext cx="2376264" cy="136815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245594" y="3429000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latin typeface="Symbol" pitchFamily="18" charset="2"/>
                  </a:rPr>
                  <a:t>d</a:t>
                </a:r>
                <a:r>
                  <a:rPr lang="it-IT" smtClean="0">
                    <a:latin typeface="Symbol" pitchFamily="18" charset="2"/>
                  </a:rPr>
                  <a:t>=0.3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84168" y="4324454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mtClean="0">
                    <a:latin typeface="Symbol" pitchFamily="18" charset="2"/>
                  </a:rPr>
                  <a:t>d=0.4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279" y="2001788"/>
              <a:ext cx="21431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14400" y="508516"/>
            <a:ext cx="749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SECONDARY</a:t>
            </a:r>
            <a:r>
              <a:rPr lang="it-IT" sz="1200" dirty="0" smtClean="0"/>
              <a:t>(SPALLATION)</a:t>
            </a:r>
            <a:r>
              <a:rPr lang="it-IT" dirty="0" smtClean="0"/>
              <a:t>/PRIMARY  helps the understanding of CR 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398" y="5562600"/>
            <a:ext cx="591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The difference in the predictions  is enhanced  at high energy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24400" y="5747266"/>
            <a:ext cx="570442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0803" y="55626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G</a:t>
            </a:r>
            <a:r>
              <a:rPr lang="it-IT" smtClean="0">
                <a:solidFill>
                  <a:srgbClr val="FF0000"/>
                </a:solidFill>
              </a:rPr>
              <a:t>400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62600" y="3200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9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76263"/>
            <a:ext cx="91154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29000" y="1981200"/>
            <a:ext cx="3962400" cy="320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05200" y="1905000"/>
            <a:ext cx="3886200" cy="2209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4454" y="3211892"/>
            <a:ext cx="785521" cy="43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Symbol" pitchFamily="18" charset="2"/>
              </a:rPr>
              <a:t>d</a:t>
            </a:r>
            <a:r>
              <a:rPr lang="it-IT" smtClean="0">
                <a:latin typeface="Symbol" pitchFamily="18" charset="2"/>
              </a:rPr>
              <a:t>=0.3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800600"/>
            <a:ext cx="785521" cy="43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Symbol" pitchFamily="18" charset="2"/>
              </a:rPr>
              <a:t>d=0.4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228600"/>
            <a:ext cx="367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AMS02 NEW DATA  </a:t>
            </a:r>
            <a:r>
              <a:rPr lang="it-IT" sz="1200" dirty="0" smtClean="0"/>
              <a:t>(LOWER AT HIG ENERGY)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453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9532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359510" y="135245"/>
            <a:ext cx="388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/>
              <a:t>LARGE SCALE ANISOTROPY !!!</a:t>
            </a:r>
            <a:endParaRPr lang="it-IT" sz="2400"/>
          </a:p>
        </p:txBody>
      </p:sp>
      <p:sp>
        <p:nvSpPr>
          <p:cNvPr id="2" name="TextBox 1"/>
          <p:cNvSpPr txBox="1"/>
          <p:nvPr/>
        </p:nvSpPr>
        <p:spPr>
          <a:xfrm>
            <a:off x="4275634" y="838200"/>
            <a:ext cx="429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Measured by several  airshower experiment</a:t>
            </a:r>
          </a:p>
          <a:p>
            <a:r>
              <a:rPr lang="it-IT" smtClean="0">
                <a:solidFill>
                  <a:srgbClr val="FF0000"/>
                </a:solidFill>
              </a:rPr>
              <a:t>in 10 TeV 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1676400"/>
            <a:ext cx="172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To be explained!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4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7" y="1433684"/>
            <a:ext cx="5039396" cy="32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01" y="4876800"/>
            <a:ext cx="6302099" cy="38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4632" y="126234"/>
            <a:ext cx="7425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The study of CR anisotropies and their evolution with energy is a powerful tool to study propagation properties and sources.</a:t>
            </a:r>
          </a:p>
          <a:p>
            <a:pPr algn="ctr"/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65594" y="895675"/>
            <a:ext cx="427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“Standard” parameters Random source distributions</a:t>
            </a:r>
            <a:endParaRPr lang="en-US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64632" y="1339662"/>
            <a:ext cx="397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Calculation with 10 different implementations of random sources</a:t>
            </a:r>
            <a:endParaRPr lang="en-US" sz="1400" dirty="0"/>
          </a:p>
        </p:txBody>
      </p:sp>
      <p:sp>
        <p:nvSpPr>
          <p:cNvPr id="10" name="Parentesi graffa chiusa 9"/>
          <p:cNvSpPr/>
          <p:nvPr/>
        </p:nvSpPr>
        <p:spPr>
          <a:xfrm>
            <a:off x="3316110" y="2276872"/>
            <a:ext cx="207129" cy="504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1026"/>
            <a:ext cx="4248472" cy="31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83768" y="1772816"/>
            <a:ext cx="832342" cy="640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4876" y="167821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Symbol" pitchFamily="18" charset="2"/>
              </a:rPr>
              <a:t>d</a:t>
            </a:r>
            <a:r>
              <a:rPr lang="it-IT" smtClean="0"/>
              <a:t>=0.6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9212" y="167821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Symbol" pitchFamily="18" charset="2"/>
              </a:rPr>
              <a:t>d</a:t>
            </a:r>
            <a:r>
              <a:rPr lang="it-IT" smtClean="0"/>
              <a:t>=0.3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431393"/>
            <a:ext cx="800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G400  could  give , by direct measurement for first time, LSA  for individual </a:t>
            </a:r>
            <a:r>
              <a:rPr lang="it-IT" dirty="0" smtClean="0"/>
              <a:t>NUCLEI </a:t>
            </a:r>
            <a:r>
              <a:rPr lang="it-IT" dirty="0" smtClean="0"/>
              <a:t>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361" y="6004441"/>
            <a:ext cx="870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THIS NEEDS VERY LARGE ACCEPTANCE INSTRUMENTS ! – </a:t>
            </a:r>
            <a:r>
              <a:rPr lang="it-IT" smtClean="0">
                <a:solidFill>
                  <a:srgbClr val="FF0000"/>
                </a:solidFill>
              </a:rPr>
              <a:t>G400 CAPABILITY TO BE STUDIED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6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063" y="3124200"/>
            <a:ext cx="7871311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6064" y="762000"/>
            <a:ext cx="7696200" cy="2176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8525" y="128915"/>
            <a:ext cx="216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mtClean="0">
                <a:solidFill>
                  <a:srgbClr val="FF0000"/>
                </a:solidFill>
              </a:rPr>
              <a:t>CONCLUSION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76" y="871210"/>
            <a:ext cx="6936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 MAIN  PROBLEMS  IN </a:t>
            </a:r>
            <a:r>
              <a:rPr lang="it-IT" smtClean="0">
                <a:solidFill>
                  <a:srgbClr val="FF0000"/>
                </a:solidFill>
              </a:rPr>
              <a:t>CR</a:t>
            </a:r>
            <a:r>
              <a:rPr lang="it-IT" smtClean="0"/>
              <a:t>  PHYSICS :</a:t>
            </a:r>
          </a:p>
          <a:p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THE  KNEE OF PROTON AND HELIUM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THE SPECTRAL HARDENING OF NUCLEI  E&gt;TeV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THE FINE STRUCTURE OF NEUCLEI SPECTRUM JUST BELOW THE KNEE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351" y="2358063"/>
            <a:ext cx="745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CAN BE ADDRESSED BY G400  WITH  UNPRECENDENTED  RESOLVING POWER  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90238" y="3636407"/>
            <a:ext cx="780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CR  PROPAGATION  IN  THE GALAXY  CAN  RECEIVE  IMPORTANT  CONTRIBUTION 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064" y="3276600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ADDITIONALLY 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asellaDiTesto 14"/>
          <p:cNvSpPr txBox="1"/>
          <p:nvPr/>
        </p:nvSpPr>
        <p:spPr>
          <a:xfrm>
            <a:off x="536776" y="4854427"/>
            <a:ext cx="8318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 Study the acceleration mechanism (or mechanisms)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 Study the limit of the acceleration phenomena of the sources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 Understand the kind of sources in the Galaxy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 Answer the question:  is there the same mechanism (or source) for different nuclei?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 Study the distribution of the sources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 Study the propagation process in the Galaxy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495800"/>
            <a:ext cx="27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ASTROPHYSICAL 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43025"/>
            <a:ext cx="6896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8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8"/>
          <p:cNvSpPr txBox="1">
            <a:spLocks noChangeArrowheads="1"/>
          </p:cNvSpPr>
          <p:nvPr/>
        </p:nvSpPr>
        <p:spPr bwMode="auto">
          <a:xfrm>
            <a:off x="1690532" y="0"/>
            <a:ext cx="473924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smtClean="0">
                <a:solidFill>
                  <a:prstClr val="black"/>
                </a:solidFill>
                <a:latin typeface="Calibri" pitchFamily="34" charset="0"/>
              </a:rPr>
              <a:t>The standard CR/SNR </a:t>
            </a:r>
            <a:r>
              <a:rPr lang="it-IT" sz="2800" u="sng" smtClean="0">
                <a:solidFill>
                  <a:srgbClr val="FF0000"/>
                </a:solidFill>
                <a:latin typeface="Calibri" pitchFamily="34" charset="0"/>
              </a:rPr>
              <a:t>Paradigm</a:t>
            </a:r>
          </a:p>
        </p:txBody>
      </p:sp>
      <p:sp>
        <p:nvSpPr>
          <p:cNvPr id="6158" name="Rectangle 2"/>
          <p:cNvSpPr>
            <a:spLocks noChangeArrowheads="1"/>
          </p:cNvSpPr>
          <p:nvPr/>
        </p:nvSpPr>
        <p:spPr bwMode="auto">
          <a:xfrm>
            <a:off x="1292383" y="5432623"/>
            <a:ext cx="5823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</a:rPr>
              <a:t>Primary CR data: </a:t>
            </a:r>
            <a:r>
              <a:rPr lang="it-IT" sz="2000" b="1" dirty="0">
                <a:solidFill>
                  <a:srgbClr val="1F497D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</a:rPr>
              <a:t>+δ = 2.7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	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</a:rPr>
              <a:t>Gamma-ray data: </a:t>
            </a:r>
            <a:r>
              <a:rPr lang="it-IT" sz="2000" b="1" dirty="0">
                <a:solidFill>
                  <a:srgbClr val="1F497D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</a:rPr>
              <a:t> &lt; 2.3 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1F497D"/>
                </a:solidFill>
                <a:latin typeface="Arial" pitchFamily="34" charset="0"/>
                <a:ea typeface="ＭＳ Ｐゴシック" pitchFamily="34" charset="-128"/>
              </a:rPr>
              <a:t>δ &gt; 0.4 ?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Secondary/Pri ratios: δ = 0.2 - 0.6 	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Anisotropy data: δ &lt; 0.3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it-IT" sz="2000" b="1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&gt; 2.4?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2458942"/>
            <a:ext cx="9317464" cy="2232025"/>
            <a:chOff x="201613" y="692150"/>
            <a:chExt cx="9317464" cy="2232025"/>
          </a:xfrm>
        </p:grpSpPr>
        <p:sp>
          <p:nvSpPr>
            <p:cNvPr id="6147" name="Line 66"/>
            <p:cNvSpPr>
              <a:spLocks noChangeShapeType="1"/>
            </p:cNvSpPr>
            <p:nvPr/>
          </p:nvSpPr>
          <p:spPr bwMode="auto">
            <a:xfrm>
              <a:off x="201613" y="692150"/>
              <a:ext cx="6840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aphicFrame>
          <p:nvGraphicFramePr>
            <p:cNvPr id="615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789769"/>
                </p:ext>
              </p:extLst>
            </p:nvPr>
          </p:nvGraphicFramePr>
          <p:xfrm>
            <a:off x="298450" y="1192213"/>
            <a:ext cx="1665288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8" name="Equation" r:id="rId3" imgW="749160" imgH="228600" progId="Equation.3">
                    <p:embed/>
                  </p:oleObj>
                </mc:Choice>
                <mc:Fallback>
                  <p:oleObj name="Equation" r:id="rId3" imgW="749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50" y="1192213"/>
                          <a:ext cx="1665288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9956588"/>
                </p:ext>
              </p:extLst>
            </p:nvPr>
          </p:nvGraphicFramePr>
          <p:xfrm>
            <a:off x="254000" y="1766888"/>
            <a:ext cx="1609725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9" name="Equation" r:id="rId5" imgW="723600" imgH="228600" progId="Equation.3">
                    <p:embed/>
                  </p:oleObj>
                </mc:Choice>
                <mc:Fallback>
                  <p:oleObj name="Equation" r:id="rId5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00" y="1766888"/>
                          <a:ext cx="1609725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4" name="Rettangolo 14"/>
            <p:cNvSpPr>
              <a:spLocks noChangeArrowheads="1"/>
            </p:cNvSpPr>
            <p:nvPr/>
          </p:nvSpPr>
          <p:spPr bwMode="auto">
            <a:xfrm>
              <a:off x="2100566" y="1274763"/>
              <a:ext cx="7418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</a:rPr>
                <a:t>Fermi-Shock SNRs: power-law source spectra (</a:t>
              </a:r>
              <a:r>
                <a:rPr lang="el-GR" b="1" i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</a:rPr>
                <a:t>α~ </a:t>
              </a:r>
              <a:r>
                <a:rPr lang="it-IT" b="1" i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</a:rPr>
                <a:t>2.0 – 2.2</a:t>
              </a:r>
              <a:r>
                <a:rPr lang="en-US" b="1" i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</a:p>
          </p:txBody>
        </p:sp>
        <p:sp>
          <p:nvSpPr>
            <p:cNvPr id="6155" name="Rettangolo 15"/>
            <p:cNvSpPr>
              <a:spLocks noChangeArrowheads="1"/>
            </p:cNvSpPr>
            <p:nvPr/>
          </p:nvSpPr>
          <p:spPr bwMode="auto">
            <a:xfrm>
              <a:off x="2100566" y="1855788"/>
              <a:ext cx="69387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i="1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</a:rPr>
                <a:t>Propagation-diffusion irregular B , Galaxy escape probability </a:t>
              </a:r>
              <a:endParaRPr lang="en-US" b="1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aphicFrame>
          <p:nvGraphicFramePr>
            <p:cNvPr id="615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80392"/>
                </p:ext>
              </p:extLst>
            </p:nvPr>
          </p:nvGraphicFramePr>
          <p:xfrm>
            <a:off x="254000" y="2414588"/>
            <a:ext cx="2060575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0" name="Equation" r:id="rId7" imgW="927000" imgH="228600" progId="Equation.3">
                    <p:embed/>
                  </p:oleObj>
                </mc:Choice>
                <mc:Fallback>
                  <p:oleObj name="Equation" r:id="rId7" imgW="927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00" y="2414588"/>
                          <a:ext cx="2060575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Rettangolo 15"/>
            <p:cNvSpPr>
              <a:spLocks noChangeArrowheads="1"/>
            </p:cNvSpPr>
            <p:nvPr/>
          </p:nvSpPr>
          <p:spPr bwMode="auto">
            <a:xfrm>
              <a:off x="2339975" y="2487613"/>
              <a:ext cx="5435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b="1" i="1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</a:rPr>
                <a:t>Expected CR spectra at Earth  (E&gt;&gt;GeV/n)</a:t>
              </a:r>
              <a:endParaRPr lang="en-US" sz="2000" b="1" i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160" name="Rectangle 22"/>
            <p:cNvSpPr>
              <a:spLocks noChangeArrowheads="1"/>
            </p:cNvSpPr>
            <p:nvPr/>
          </p:nvSpPr>
          <p:spPr bwMode="auto">
            <a:xfrm>
              <a:off x="201613" y="731838"/>
              <a:ext cx="38908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smtClean="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rPr>
                <a:t>Basic predictions and ingredients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0172" y="4983559"/>
            <a:ext cx="764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it-IT" sz="2400" b="1" smtClean="0">
                <a:solidFill>
                  <a:prstClr val="black"/>
                </a:solidFill>
                <a:latin typeface="Symbol" pitchFamily="18" charset="2"/>
              </a:rPr>
              <a:t> ; d </a:t>
            </a:r>
            <a:r>
              <a:rPr lang="it-IT" sz="2400" b="1" smtClean="0">
                <a:solidFill>
                  <a:prstClr val="black"/>
                </a:solidFill>
              </a:rPr>
              <a:t> </a:t>
            </a:r>
            <a:r>
              <a:rPr lang="it-IT" smtClean="0">
                <a:solidFill>
                  <a:prstClr val="black"/>
                </a:solidFill>
              </a:rPr>
              <a:t>ARE  BASICS  PARAMETER  FOR   ACCELERATION-PROPAGATION MODELS</a:t>
            </a:r>
            <a:endParaRPr lang="en-US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83559"/>
            <a:ext cx="9144000" cy="187444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700" y="692696"/>
            <a:ext cx="389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prstClr val="black"/>
                </a:solidFill>
              </a:rPr>
              <a:t>SNR  </a:t>
            </a:r>
            <a:r>
              <a:rPr lang="it-IT" sz="2000" smtClean="0">
                <a:solidFill>
                  <a:prstClr val="black"/>
                </a:solidFill>
              </a:rPr>
              <a:t>are the principal sources of CR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22822" y="709863"/>
            <a:ext cx="1025242" cy="1828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2573" y="502226"/>
            <a:ext cx="22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prstClr val="black"/>
                </a:solidFill>
              </a:rPr>
              <a:t>Energy balance work !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22822" y="1092806"/>
            <a:ext cx="1159751" cy="247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1036" y="1057304"/>
            <a:ext cx="3644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prstClr val="black"/>
                </a:solidFill>
              </a:rPr>
              <a:t>Provide perfect enviroment</a:t>
            </a:r>
          </a:p>
          <a:p>
            <a:r>
              <a:rPr lang="it-IT" b="1">
                <a:solidFill>
                  <a:prstClr val="black"/>
                </a:solidFill>
              </a:rPr>
              <a:t>f</a:t>
            </a:r>
            <a:r>
              <a:rPr lang="it-IT" b="1" smtClean="0">
                <a:solidFill>
                  <a:prstClr val="black"/>
                </a:solidFill>
              </a:rPr>
              <a:t>or Diffusive-Shock Fermi first order </a:t>
            </a:r>
          </a:p>
          <a:p>
            <a:r>
              <a:rPr lang="it-IT" b="1" smtClean="0">
                <a:solidFill>
                  <a:prstClr val="black"/>
                </a:solidFill>
              </a:rPr>
              <a:t>acceleration (</a:t>
            </a:r>
            <a:r>
              <a:rPr lang="it-IT" b="1" smtClean="0">
                <a:solidFill>
                  <a:srgbClr val="FF0000"/>
                </a:solidFill>
              </a:rPr>
              <a:t>Power law spectrum</a:t>
            </a:r>
            <a:r>
              <a:rPr lang="it-IT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987824" y="1092806"/>
            <a:ext cx="792088" cy="247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5700" y="1310337"/>
            <a:ext cx="396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prstClr val="black"/>
                </a:solidFill>
              </a:rPr>
              <a:t>Emits high energy (TeV) gammas !</a:t>
            </a:r>
          </a:p>
          <a:p>
            <a:r>
              <a:rPr lang="it-IT" b="1" smtClean="0">
                <a:solidFill>
                  <a:prstClr val="black"/>
                </a:solidFill>
              </a:rPr>
              <a:t>Some of them have </a:t>
            </a:r>
            <a:r>
              <a:rPr lang="it-IT" b="1" smtClean="0">
                <a:solidFill>
                  <a:srgbClr val="FF0000"/>
                </a:solidFill>
              </a:rPr>
              <a:t>‘hadronic’ signature</a:t>
            </a:r>
          </a:p>
          <a:p>
            <a:r>
              <a:rPr lang="it-IT" b="1" smtClean="0">
                <a:solidFill>
                  <a:prstClr val="black"/>
                </a:solidFill>
              </a:rPr>
              <a:t>in e.m. spectrum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8"/>
          <p:cNvSpPr txBox="1">
            <a:spLocks noChangeArrowheads="1"/>
          </p:cNvSpPr>
          <p:nvPr/>
        </p:nvSpPr>
        <p:spPr bwMode="auto">
          <a:xfrm>
            <a:off x="1690532" y="0"/>
            <a:ext cx="473924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smtClean="0">
                <a:solidFill>
                  <a:prstClr val="black"/>
                </a:solidFill>
                <a:latin typeface="Calibri" pitchFamily="34" charset="0"/>
              </a:rPr>
              <a:t>The standard CR/SNR </a:t>
            </a:r>
            <a:r>
              <a:rPr lang="it-IT" sz="2800" u="sng" smtClean="0">
                <a:solidFill>
                  <a:srgbClr val="FF0000"/>
                </a:solidFill>
                <a:latin typeface="Calibri" pitchFamily="34" charset="0"/>
              </a:rPr>
              <a:t>Paradigm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700" y="692696"/>
            <a:ext cx="389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prstClr val="black"/>
                </a:solidFill>
              </a:rPr>
              <a:t>SNR  </a:t>
            </a:r>
            <a:r>
              <a:rPr lang="it-IT" sz="2000" smtClean="0">
                <a:solidFill>
                  <a:prstClr val="black"/>
                </a:solidFill>
              </a:rPr>
              <a:t>are the principal sources of CR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22822" y="709863"/>
            <a:ext cx="1025242" cy="18288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2573" y="502226"/>
            <a:ext cx="22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prstClr val="black"/>
                </a:solidFill>
              </a:rPr>
              <a:t>Energy balance work !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22822" y="1092806"/>
            <a:ext cx="1159751" cy="247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1036" y="1057304"/>
            <a:ext cx="3644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prstClr val="black"/>
                </a:solidFill>
              </a:rPr>
              <a:t>Provide perfect enviroment</a:t>
            </a:r>
          </a:p>
          <a:p>
            <a:r>
              <a:rPr lang="it-IT" b="1">
                <a:solidFill>
                  <a:prstClr val="black"/>
                </a:solidFill>
              </a:rPr>
              <a:t>f</a:t>
            </a:r>
            <a:r>
              <a:rPr lang="it-IT" b="1" smtClean="0">
                <a:solidFill>
                  <a:prstClr val="black"/>
                </a:solidFill>
              </a:rPr>
              <a:t>or Diffusive-Shock Fermi first order </a:t>
            </a:r>
          </a:p>
          <a:p>
            <a:r>
              <a:rPr lang="it-IT" b="1" smtClean="0">
                <a:solidFill>
                  <a:prstClr val="black"/>
                </a:solidFill>
              </a:rPr>
              <a:t>acceleration (</a:t>
            </a:r>
            <a:r>
              <a:rPr lang="it-IT" b="1" smtClean="0">
                <a:solidFill>
                  <a:srgbClr val="FF0000"/>
                </a:solidFill>
              </a:rPr>
              <a:t>Power law spectrum</a:t>
            </a:r>
            <a:r>
              <a:rPr lang="it-IT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987824" y="1092806"/>
            <a:ext cx="792088" cy="24796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5700" y="1310337"/>
            <a:ext cx="396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prstClr val="black"/>
                </a:solidFill>
              </a:rPr>
              <a:t>Emits high energy (TeV) gammas !</a:t>
            </a:r>
          </a:p>
          <a:p>
            <a:r>
              <a:rPr lang="it-IT" b="1" smtClean="0">
                <a:solidFill>
                  <a:prstClr val="black"/>
                </a:solidFill>
              </a:rPr>
              <a:t>Some of them have </a:t>
            </a:r>
            <a:r>
              <a:rPr lang="it-IT" b="1" smtClean="0">
                <a:solidFill>
                  <a:srgbClr val="FF0000"/>
                </a:solidFill>
              </a:rPr>
              <a:t>‘hadronic’ signature</a:t>
            </a:r>
          </a:p>
          <a:p>
            <a:r>
              <a:rPr lang="it-IT" b="1" smtClean="0">
                <a:solidFill>
                  <a:prstClr val="black"/>
                </a:solidFill>
              </a:rPr>
              <a:t>in e.m. spectrum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1353" y="2602468"/>
            <a:ext cx="136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/>
              <a:t>PROBLEM :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20171" y="3234809"/>
            <a:ext cx="540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MAXIMUM  ACCELERATION  ENERGY  </a:t>
            </a:r>
            <a:r>
              <a:rPr lang="it-IT" smtClean="0">
                <a:solidFill>
                  <a:srgbClr val="FF0000"/>
                </a:solidFill>
              </a:rPr>
              <a:t>SNR</a:t>
            </a:r>
            <a:r>
              <a:rPr lang="it-IT" smtClean="0"/>
              <a:t> CAN REACH  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085198"/>
              </p:ext>
            </p:extLst>
          </p:nvPr>
        </p:nvGraphicFramePr>
        <p:xfrm>
          <a:off x="155700" y="3657600"/>
          <a:ext cx="88566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3" imgW="6603840" imgH="457200" progId="Equation.3">
                  <p:embed/>
                </p:oleObj>
              </mc:Choice>
              <mc:Fallback>
                <p:oleObj name="Equation" r:id="rId3" imgW="6603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00" y="3657600"/>
                        <a:ext cx="88566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320" y="427005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E &lt; 10</a:t>
            </a:r>
            <a:r>
              <a:rPr lang="it-IT" b="1" baseline="30000" smtClean="0">
                <a:solidFill>
                  <a:srgbClr val="FF0000"/>
                </a:solidFill>
              </a:rPr>
              <a:t>14</a:t>
            </a:r>
            <a:r>
              <a:rPr lang="it-IT" b="1" smtClean="0">
                <a:solidFill>
                  <a:srgbClr val="FF0000"/>
                </a:solidFill>
              </a:rPr>
              <a:t> × 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3365" y="4300833"/>
            <a:ext cx="431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2 ORDER OF MAGNITUDE BELOW KNEE FOR PROTONS!!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7650" y="4800600"/>
            <a:ext cx="781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ONLY  UNDER SPECIFIC HYPOTHESIS ABOUT  SNR  REALIZATION  WE CAN OBTAIN :</a:t>
            </a:r>
          </a:p>
          <a:p>
            <a:r>
              <a:rPr lang="it-IT" smtClean="0"/>
              <a:t>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0895" y="5220473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</a:rPr>
              <a:t>E &lt; 10</a:t>
            </a:r>
            <a:r>
              <a:rPr lang="it-IT" b="1" baseline="30000" smtClean="0">
                <a:solidFill>
                  <a:srgbClr val="FF0000"/>
                </a:solidFill>
              </a:rPr>
              <a:t>16</a:t>
            </a:r>
            <a:r>
              <a:rPr lang="it-IT" b="1" smtClean="0">
                <a:solidFill>
                  <a:srgbClr val="FF0000"/>
                </a:solidFill>
              </a:rPr>
              <a:t> × 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1940" y="5220473"/>
            <a:ext cx="700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Which is still a problem for existence or galactic CR well above the knee!!</a:t>
            </a:r>
            <a:endParaRPr lang="en-US" u="sng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464" y="5899428"/>
            <a:ext cx="9096375" cy="969497"/>
            <a:chOff x="-19050" y="6042392"/>
            <a:chExt cx="9096375" cy="969497"/>
          </a:xfrm>
        </p:grpSpPr>
        <p:sp>
          <p:nvSpPr>
            <p:cNvPr id="13" name="Rectangle 12"/>
            <p:cNvSpPr/>
            <p:nvPr/>
          </p:nvSpPr>
          <p:spPr>
            <a:xfrm>
              <a:off x="-19050" y="6257836"/>
              <a:ext cx="8988300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“It is worth </a:t>
              </a:r>
              <a:r>
                <a:rPr lang="en-US" sz="1100" dirty="0"/>
                <a:t>stressing that pushing the parameters to </a:t>
              </a:r>
              <a:r>
                <a:rPr lang="en-US" sz="1100" dirty="0" smtClean="0"/>
                <a:t>somewhat extreme </a:t>
              </a:r>
              <a:r>
                <a:rPr lang="en-US" sz="1100" dirty="0"/>
                <a:t>values </a:t>
              </a:r>
              <a:r>
                <a:rPr lang="en-US" sz="1100" dirty="0" smtClean="0"/>
                <a:t>(</a:t>
              </a:r>
              <a:r>
                <a:rPr lang="el-GR" sz="1100" dirty="0" smtClean="0"/>
                <a:t>ξ</a:t>
              </a:r>
              <a:r>
                <a:rPr lang="en-US" sz="1100" dirty="0" smtClean="0"/>
                <a:t>CR </a:t>
              </a:r>
              <a:r>
                <a:rPr lang="en-US" sz="1100" dirty="0"/>
                <a:t>= </a:t>
              </a:r>
              <a:r>
                <a:rPr lang="en-US" sz="1100" dirty="0" smtClean="0"/>
                <a:t>0,2</a:t>
              </a:r>
              <a:r>
                <a:rPr lang="en-US" sz="1100" dirty="0"/>
                <a:t>, higher mass loss </a:t>
              </a:r>
              <a:r>
                <a:rPr lang="en-US" sz="1100" dirty="0" smtClean="0"/>
                <a:t>rate,dM/dt = 10^-4 Ms yr-1 </a:t>
              </a:r>
              <a:r>
                <a:rPr lang="en-US" sz="1100" dirty="0"/>
                <a:t>and Vs = 30000 km/s) one can </a:t>
              </a:r>
              <a:r>
                <a:rPr lang="en-US" sz="1100" dirty="0" smtClean="0"/>
                <a:t>possibly push </a:t>
              </a:r>
              <a:r>
                <a:rPr lang="en-US" sz="1100" dirty="0"/>
                <a:t>the maximum energy up to EM </a:t>
              </a:r>
              <a:r>
                <a:rPr lang="en-US" sz="1100" dirty="0" smtClean="0"/>
                <a:t>&lt; 2 10^7 GeV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although </a:t>
              </a:r>
              <a:r>
                <a:rPr lang="en-US" sz="1600" b="1" dirty="0">
                  <a:solidFill>
                    <a:srgbClr val="FF0000"/>
                  </a:solidFill>
                </a:rPr>
                <a:t>such types of supernovae, if they exist at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all, are </a:t>
              </a:r>
              <a:r>
                <a:rPr lang="en-US" sz="1600" b="1" dirty="0">
                  <a:solidFill>
                    <a:srgbClr val="FF0000"/>
                  </a:solidFill>
                </a:rPr>
                <a:t>bound to be much more rare than standard type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II supernova </a:t>
              </a:r>
              <a:r>
                <a:rPr lang="en-US" sz="1600" b="1" dirty="0">
                  <a:solidFill>
                    <a:srgbClr val="FF0000"/>
                  </a:solidFill>
                </a:rPr>
                <a:t>events</a:t>
              </a:r>
              <a:r>
                <a:rPr lang="en-US" sz="1600" dirty="0" smtClean="0"/>
                <a:t>.”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7268" y="6042392"/>
              <a:ext cx="6553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/>
                <a:t>P. Blasi </a:t>
              </a:r>
              <a:r>
                <a:rPr lang="en-US" sz="1200" b="1" dirty="0" smtClean="0"/>
                <a:t>, Nuclear </a:t>
              </a:r>
              <a:r>
                <a:rPr lang="en-US" sz="1200" b="1" dirty="0"/>
                <a:t>Physics B Proceedings Supplement 00 (2014) 1–12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9525" y="6042392"/>
              <a:ext cx="908685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6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22580"/>
            <a:ext cx="768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rgbClr val="FF0000"/>
                </a:solidFill>
              </a:rPr>
              <a:t>PRESENT   ‘HOT’  PROBLEMS  IN  HE  GALACTIC CR  PHYISCS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283" y="2209800"/>
            <a:ext cx="66359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PHENOMENOLOGY AND EXPLANATION OF THE KNEE</a:t>
            </a:r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 BREAK  IN THE CR SPECTRUM AT  RIGIDITY  </a:t>
            </a:r>
            <a:r>
              <a:rPr lang="it-IT" smtClean="0">
                <a:latin typeface="Times New Roman"/>
                <a:cs typeface="Times New Roman"/>
              </a:rPr>
              <a:t>~</a:t>
            </a:r>
            <a:r>
              <a:rPr lang="it-IT" smtClean="0"/>
              <a:t>240 GV </a:t>
            </a:r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DIFFERENT  SLOPE  IN THE SPECTRUM OF PROTONS AND NUCLEI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50" y="304800"/>
            <a:ext cx="796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DEVIATION FROM ‘simple’ POWER </a:t>
            </a:r>
            <a:r>
              <a:rPr lang="it-IT" sz="2800" b="1" dirty="0" smtClean="0"/>
              <a:t>LAW SPECTRUM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938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922" y="1371600"/>
            <a:ext cx="884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 there is a change of spectral index in ‘ALL PARTICLES’  inclusive spectrum around 3-4 PeV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78974" y="2438400"/>
            <a:ext cx="5029200" cy="3823494"/>
            <a:chOff x="1378974" y="2438400"/>
            <a:chExt cx="5029200" cy="3823494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974" y="2438400"/>
              <a:ext cx="5029200" cy="38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3138755" y="4029761"/>
              <a:ext cx="540774" cy="640772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4165037" y="3809734"/>
              <a:ext cx="425860" cy="25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altLang="it-IT" sz="1800" b="0">
                  <a:solidFill>
                    <a:srgbClr val="000000"/>
                  </a:solidFill>
                  <a:cs typeface="Times New Roman" pitchFamily="18" charset="0"/>
                </a:rPr>
                <a:t>~</a:t>
              </a:r>
              <a:r>
                <a:rPr lang="it-IT" altLang="it-IT" sz="1800" b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it-IT" altLang="it-IT" sz="1800" b="0" baseline="30000">
                  <a:solidFill>
                    <a:srgbClr val="000000"/>
                  </a:solidFill>
                  <a:latin typeface="Arial" pitchFamily="34" charset="0"/>
                </a:rPr>
                <a:t>-3</a:t>
              </a:r>
              <a:endParaRPr lang="en-US" altLang="it-IT" sz="1800" b="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2752264" y="3341392"/>
              <a:ext cx="517116" cy="25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altLang="it-IT" sz="1800" b="0">
                  <a:solidFill>
                    <a:srgbClr val="000000"/>
                  </a:solidFill>
                  <a:cs typeface="Times New Roman" pitchFamily="18" charset="0"/>
                </a:rPr>
                <a:t>~</a:t>
              </a:r>
              <a:r>
                <a:rPr lang="it-IT" altLang="it-IT" sz="1800" b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it-IT" altLang="it-IT" sz="1800" b="0" baseline="30000">
                  <a:solidFill>
                    <a:srgbClr val="000000"/>
                  </a:solidFill>
                  <a:latin typeface="Arial" pitchFamily="34" charset="0"/>
                </a:rPr>
                <a:t>-2,7</a:t>
              </a:r>
              <a:endParaRPr lang="en-US" altLang="it-IT" sz="1800" b="0" baseline="30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796353" y="4670533"/>
              <a:ext cx="76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altLang="it-IT" smtClean="0">
                  <a:solidFill>
                    <a:srgbClr val="000000"/>
                  </a:solidFill>
                  <a:latin typeface="Arial" pitchFamily="34" charset="0"/>
                </a:rPr>
                <a:t>knee</a:t>
              </a:r>
              <a:endParaRPr lang="en-US" altLang="it-IT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95460" y="33495"/>
            <a:ext cx="5024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u="sng" smtClean="0"/>
              <a:t>THE KNEE OF  COSMIC RAY SPECTRUM </a:t>
            </a:r>
          </a:p>
          <a:p>
            <a:pPr algn="ctr"/>
            <a:r>
              <a:rPr lang="it-IT" smtClean="0">
                <a:solidFill>
                  <a:srgbClr val="FF0000"/>
                </a:solidFill>
              </a:rPr>
              <a:t>(measured indirectly only  by AIR shower detectors)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2889" y="895379"/>
            <a:ext cx="203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WHAT  WE  KNOW </a:t>
            </a:r>
            <a:r>
              <a:rPr lang="it-IT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460" y="33495"/>
            <a:ext cx="5024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u="sng" smtClean="0"/>
              <a:t>THE KNEE OF  COSMIC RAY SPECTRUM </a:t>
            </a:r>
          </a:p>
          <a:p>
            <a:pPr algn="ctr"/>
            <a:r>
              <a:rPr lang="it-IT" smtClean="0">
                <a:solidFill>
                  <a:srgbClr val="FF0000"/>
                </a:solidFill>
              </a:rPr>
              <a:t>(measured indirectly only  by AIR shower detectors)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2889" y="895379"/>
            <a:ext cx="203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WHAT  WE  KNOW </a:t>
            </a:r>
            <a:r>
              <a:rPr lang="it-IT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922" y="1371600"/>
            <a:ext cx="8792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 there is a change of spectral index in ‘ALL PARTICLES’  inclusive spectrum around 3-4 PeV</a:t>
            </a:r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endParaRPr lang="it-IT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Around the KNEE  the CR composition (</a:t>
            </a:r>
            <a:r>
              <a:rPr lang="it-IT" smtClean="0">
                <a:solidFill>
                  <a:srgbClr val="FF0000"/>
                </a:solidFill>
              </a:rPr>
              <a:t>IN AVERAGE</a:t>
            </a:r>
            <a:r>
              <a:rPr lang="it-IT" smtClean="0"/>
              <a:t>) gradually become heavier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6617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2787134"/>
            <a:ext cx="18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Cherenkov (Xmax)</a:t>
            </a:r>
            <a:endParaRPr lang="en-US" dirty="0"/>
          </a:p>
        </p:txBody>
      </p:sp>
      <p:pic>
        <p:nvPicPr>
          <p:cNvPr id="15" name="Picture 2" descr="05_figco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6093" y="2992734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05400" y="2821020"/>
            <a:ext cx="23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Muon/electron content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3472934"/>
            <a:ext cx="55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iron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0362" y="4692134"/>
            <a:ext cx="82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proton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92889" y="4505347"/>
            <a:ext cx="557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mtClean="0"/>
              <a:t>iron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1334" y="3288268"/>
            <a:ext cx="823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mtClean="0"/>
              <a:t>proton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210070" y="4876800"/>
            <a:ext cx="885930" cy="68580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96000" y="3962400"/>
            <a:ext cx="1143000" cy="9122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95460" y="33495"/>
            <a:ext cx="5024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u="sng" smtClean="0"/>
              <a:t>THE KNEE OF  COSMIC RAY SPECTRUM </a:t>
            </a:r>
          </a:p>
          <a:p>
            <a:pPr algn="ctr"/>
            <a:r>
              <a:rPr lang="it-IT" smtClean="0">
                <a:solidFill>
                  <a:srgbClr val="FF0000"/>
                </a:solidFill>
              </a:rPr>
              <a:t>(measured indirectly only  by AIR shower detectors)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8836" y="1080045"/>
            <a:ext cx="28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WHAT  WE </a:t>
            </a:r>
            <a:r>
              <a:rPr lang="it-IT" u="sng" smtClean="0">
                <a:solidFill>
                  <a:srgbClr val="FF0000"/>
                </a:solidFill>
              </a:rPr>
              <a:t>DO  NOT </a:t>
            </a:r>
            <a:r>
              <a:rPr lang="it-IT" u="sng" smtClean="0"/>
              <a:t>KNOW </a:t>
            </a:r>
            <a:r>
              <a:rPr lang="it-IT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764268"/>
            <a:ext cx="420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DETAILED  COMPOSITION  AT THE KNEE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47800" y="2743200"/>
            <a:ext cx="5598368" cy="3595464"/>
            <a:chOff x="1352550" y="1146175"/>
            <a:chExt cx="6531818" cy="465908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1146175"/>
              <a:ext cx="6438900" cy="456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020272" y="5517232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3962400" y="2667000"/>
            <a:ext cx="0" cy="609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2275607"/>
            <a:ext cx="570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NO SIGNIFICATIVE </a:t>
            </a:r>
            <a:r>
              <a:rPr lang="it-IT" u="sng" smtClean="0">
                <a:solidFill>
                  <a:srgbClr val="FF0000"/>
                </a:solidFill>
              </a:rPr>
              <a:t>DIRECT</a:t>
            </a:r>
            <a:r>
              <a:rPr lang="it-IT" smtClean="0"/>
              <a:t> MEASUEREMENT ABOVE 100TeV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38664"/>
            <a:ext cx="716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PAY ATTENTION :  Helium become dominant  already at 10 TeV  (CREAM) !!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38400" y="4648200"/>
            <a:ext cx="1143000" cy="16183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1" y="5822792"/>
            <a:ext cx="6172200" cy="959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95460" y="33495"/>
            <a:ext cx="50249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u="sng" smtClean="0"/>
              <a:t>THE KNEE OF  COSMIC RAY SPECTRUM </a:t>
            </a:r>
          </a:p>
          <a:p>
            <a:pPr algn="ctr"/>
            <a:r>
              <a:rPr lang="it-IT" smtClean="0">
                <a:solidFill>
                  <a:srgbClr val="FF0000"/>
                </a:solidFill>
              </a:rPr>
              <a:t>(measured indirectly only  by AIR shower detectors)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8836" y="1080045"/>
            <a:ext cx="28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smtClean="0"/>
              <a:t>WHAT  WE </a:t>
            </a:r>
            <a:r>
              <a:rPr lang="it-IT" u="sng" smtClean="0">
                <a:solidFill>
                  <a:srgbClr val="FF0000"/>
                </a:solidFill>
              </a:rPr>
              <a:t>DO  NOT </a:t>
            </a:r>
            <a:r>
              <a:rPr lang="it-IT" u="sng" smtClean="0"/>
              <a:t>KNOW </a:t>
            </a:r>
            <a:r>
              <a:rPr lang="it-IT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764268"/>
            <a:ext cx="4827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DETAILED  COMPOSITION  AT THE KNEE</a:t>
            </a:r>
          </a:p>
          <a:p>
            <a:pPr marL="285750" indent="-285750">
              <a:buFont typeface="Arial" pitchFamily="34" charset="0"/>
              <a:buChar char="•"/>
            </a:pPr>
            <a:endParaRPr lang="it-IT"/>
          </a:p>
          <a:p>
            <a:pPr marL="285750" indent="-285750">
              <a:buFont typeface="Arial" pitchFamily="34" charset="0"/>
              <a:buChar char="•"/>
            </a:pPr>
            <a:r>
              <a:rPr lang="it-IT" smtClean="0"/>
              <a:t>UNIVOCAL  PHYSICAL  MODEL  FOR  THE KNEE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90947"/>
            <a:ext cx="6855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smtClean="0"/>
              <a:t>...........................................................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mtClean="0"/>
              <a:t>S</a:t>
            </a:r>
            <a:r>
              <a:rPr lang="it-IT" smtClean="0">
                <a:solidFill>
                  <a:srgbClr val="FF0000"/>
                </a:solidFill>
              </a:rPr>
              <a:t>uperposition</a:t>
            </a:r>
            <a:r>
              <a:rPr lang="it-IT" smtClean="0"/>
              <a:t> of different kind, ‘age’, location of sources 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mtClean="0"/>
              <a:t>Not standard </a:t>
            </a:r>
            <a:r>
              <a:rPr lang="it-IT" smtClean="0">
                <a:solidFill>
                  <a:srgbClr val="FF0000"/>
                </a:solidFill>
              </a:rPr>
              <a:t>hadronic interactions </a:t>
            </a:r>
            <a:r>
              <a:rPr lang="it-IT" smtClean="0"/>
              <a:t>at UHE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mtClean="0"/>
              <a:t>Effect of progressive magnetic </a:t>
            </a:r>
            <a:r>
              <a:rPr lang="it-IT" smtClean="0">
                <a:solidFill>
                  <a:srgbClr val="FF0000"/>
                </a:solidFill>
              </a:rPr>
              <a:t>galaxy deconfinement </a:t>
            </a:r>
            <a:r>
              <a:rPr lang="it-IT" smtClean="0"/>
              <a:t>at high energy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mtClean="0"/>
              <a:t>Effect of cutoff in the </a:t>
            </a:r>
            <a:r>
              <a:rPr lang="it-IT" smtClean="0">
                <a:solidFill>
                  <a:srgbClr val="FF0000"/>
                </a:solidFill>
              </a:rPr>
              <a:t>acceleration mechanism </a:t>
            </a:r>
            <a:r>
              <a:rPr lang="it-IT" smtClean="0"/>
              <a:t>(Emax in SNR)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3357490"/>
            <a:ext cx="0" cy="16002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152400" y="3357490"/>
            <a:ext cx="228600" cy="7212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400" y="3662290"/>
            <a:ext cx="228600" cy="76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" y="3967090"/>
            <a:ext cx="2286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2400" y="495769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28411" y="4576690"/>
            <a:ext cx="7227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/>
              <a:t>In these 3 models the ‘knee’ for  each  NUCLEI  appear  at  different  energy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Ecutoff  = k * </a:t>
            </a:r>
            <a:r>
              <a:rPr lang="it-IT" b="1" dirty="0" smtClean="0">
                <a:solidFill>
                  <a:schemeClr val="tx2"/>
                </a:solidFill>
              </a:rPr>
              <a:t>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Ecutofi  = k * </a:t>
            </a:r>
            <a:r>
              <a:rPr lang="it-IT" sz="2000" b="1" dirty="0" smtClean="0">
                <a:solidFill>
                  <a:schemeClr val="tx2"/>
                </a:solidFill>
              </a:rPr>
              <a:t>Z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8411" y="5383015"/>
            <a:ext cx="525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They can </a:t>
            </a:r>
            <a:r>
              <a:rPr lang="it-IT" b="1" dirty="0"/>
              <a:t>explain the observed </a:t>
            </a:r>
            <a:r>
              <a:rPr lang="it-IT" b="1" dirty="0" smtClean="0"/>
              <a:t>weighting at the knee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3878" y="5822792"/>
            <a:ext cx="6299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mtClean="0"/>
              <a:t> NOT STANDARD</a:t>
            </a:r>
            <a:r>
              <a:rPr lang="it-IT" sz="1600">
                <a:solidFill>
                  <a:srgbClr val="FF0000"/>
                </a:solidFill>
              </a:rPr>
              <a:t> hadronic interactions </a:t>
            </a:r>
            <a:r>
              <a:rPr lang="it-IT" sz="1600"/>
              <a:t>at </a:t>
            </a:r>
            <a:r>
              <a:rPr lang="it-IT" sz="1600" smtClean="0"/>
              <a:t>UHE is now RULED OUT at LHC   </a:t>
            </a:r>
            <a:endParaRPr lang="en-US" sz="16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2" y="6096000"/>
            <a:ext cx="5257800" cy="5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12" y="4946836"/>
            <a:ext cx="2441384" cy="144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163878" y="4957690"/>
            <a:ext cx="1064533" cy="425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1241</Words>
  <Application>Microsoft Office PowerPoint</Application>
  <PresentationFormat>Presentazione su schermo (4:3)</PresentationFormat>
  <Paragraphs>217</Paragraphs>
  <Slides>25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Office Theme</vt:lpstr>
      <vt:lpstr>1_Tema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ARGO YBJ (+ LHAASO-CT): high altitude  , ultra segmented RPC + cherenkov telescope (Xmax) LESS SENSITIVE TO INTERACTION MODELS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serghiei</dc:creator>
  <cp:lastModifiedBy>ser</cp:lastModifiedBy>
  <cp:revision>59</cp:revision>
  <dcterms:created xsi:type="dcterms:W3CDTF">2006-08-16T00:00:00Z</dcterms:created>
  <dcterms:modified xsi:type="dcterms:W3CDTF">2015-06-30T08:15:07Z</dcterms:modified>
</cp:coreProperties>
</file>