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sldIdLst>
    <p:sldId id="383" r:id="rId2"/>
    <p:sldId id="411" r:id="rId3"/>
    <p:sldId id="406" r:id="rId4"/>
    <p:sldId id="393" r:id="rId5"/>
    <p:sldId id="394" r:id="rId6"/>
    <p:sldId id="395" r:id="rId7"/>
    <p:sldId id="396" r:id="rId8"/>
    <p:sldId id="397" r:id="rId9"/>
    <p:sldId id="344" r:id="rId10"/>
    <p:sldId id="263" r:id="rId11"/>
    <p:sldId id="289" r:id="rId12"/>
    <p:sldId id="345" r:id="rId13"/>
    <p:sldId id="266" r:id="rId14"/>
    <p:sldId id="267" r:id="rId15"/>
    <p:sldId id="356" r:id="rId16"/>
    <p:sldId id="354" r:id="rId17"/>
    <p:sldId id="372" r:id="rId18"/>
    <p:sldId id="373" r:id="rId19"/>
    <p:sldId id="412" r:id="rId20"/>
    <p:sldId id="346" r:id="rId21"/>
    <p:sldId id="291" r:id="rId22"/>
    <p:sldId id="332" r:id="rId23"/>
    <p:sldId id="304" r:id="rId24"/>
    <p:sldId id="261" r:id="rId25"/>
    <p:sldId id="303" r:id="rId26"/>
    <p:sldId id="277" r:id="rId27"/>
    <p:sldId id="290" r:id="rId28"/>
    <p:sldId id="288" r:id="rId29"/>
    <p:sldId id="297" r:id="rId30"/>
    <p:sldId id="410" r:id="rId31"/>
    <p:sldId id="292" r:id="rId32"/>
    <p:sldId id="285" r:id="rId33"/>
    <p:sldId id="262" r:id="rId34"/>
    <p:sldId id="398" r:id="rId35"/>
    <p:sldId id="399" r:id="rId36"/>
    <p:sldId id="400" r:id="rId37"/>
    <p:sldId id="401" r:id="rId38"/>
    <p:sldId id="402" r:id="rId39"/>
    <p:sldId id="339" r:id="rId40"/>
    <p:sldId id="340" r:id="rId41"/>
    <p:sldId id="341" r:id="rId42"/>
    <p:sldId id="342" r:id="rId43"/>
    <p:sldId id="343" r:id="rId44"/>
    <p:sldId id="376" r:id="rId45"/>
    <p:sldId id="358" r:id="rId46"/>
    <p:sldId id="359" r:id="rId47"/>
    <p:sldId id="360" r:id="rId48"/>
    <p:sldId id="361" r:id="rId49"/>
    <p:sldId id="377" r:id="rId50"/>
    <p:sldId id="260" r:id="rId51"/>
    <p:sldId id="330" r:id="rId52"/>
    <p:sldId id="331" r:id="rId53"/>
    <p:sldId id="299" r:id="rId54"/>
    <p:sldId id="300" r:id="rId55"/>
    <p:sldId id="301" r:id="rId56"/>
    <p:sldId id="302" r:id="rId57"/>
    <p:sldId id="348" r:id="rId58"/>
    <p:sldId id="349" r:id="rId59"/>
    <p:sldId id="350" r:id="rId60"/>
    <p:sldId id="374" r:id="rId61"/>
    <p:sldId id="378" r:id="rId62"/>
    <p:sldId id="379" r:id="rId63"/>
    <p:sldId id="380" r:id="rId64"/>
    <p:sldId id="381" r:id="rId65"/>
    <p:sldId id="382" r:id="rId66"/>
    <p:sldId id="264" r:id="rId67"/>
    <p:sldId id="392" r:id="rId68"/>
    <p:sldId id="386" r:id="rId69"/>
    <p:sldId id="384" r:id="rId70"/>
    <p:sldId id="337" r:id="rId71"/>
    <p:sldId id="371" r:id="rId72"/>
    <p:sldId id="375" r:id="rId73"/>
    <p:sldId id="357" r:id="rId74"/>
    <p:sldId id="271" r:id="rId75"/>
    <p:sldId id="295" r:id="rId76"/>
    <p:sldId id="296" r:id="rId77"/>
    <p:sldId id="336" r:id="rId78"/>
    <p:sldId id="407" r:id="rId79"/>
    <p:sldId id="408" r:id="rId80"/>
    <p:sldId id="40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0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G400</a:t>
            </a:r>
            <a:r>
              <a:rPr lang="en-US" sz="1800" baseline="0"/>
              <a:t> W3 120um P90 I-V     </a:t>
            </a:r>
            <a:endParaRPr lang="en-US" sz="1800"/>
          </a:p>
        </c:rich>
      </c:tx>
      <c:layout>
        <c:manualLayout>
          <c:xMode val="edge"/>
          <c:yMode val="edge"/>
          <c:x val="0.232525399269741"/>
          <c:y val="1.302918370901580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625187614012"/>
          <c:y val="0.12192999739722098"/>
          <c:w val="0.66942411157549642"/>
          <c:h val="0.70058720648797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'[Gamma400_W3_120.xlsx]I-V'!$B$1:$B$2</c:f>
              <c:strCache>
                <c:ptCount val="1"/>
                <c:pt idx="0">
                  <c:v>Strip  Current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'[Gamma400_W3_120.xlsx]I-V'!$A$4:$A$1026</c:f>
              <c:numCache>
                <c:formatCode>0.00E+00</c:formatCode>
                <c:ptCount val="10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'[Gamma400_W3_120.xlsx]I-V'!$B$4:$B$1026</c:f>
              <c:numCache>
                <c:formatCode>0.00E+00</c:formatCode>
                <c:ptCount val="1023"/>
                <c:pt idx="0">
                  <c:v>3.3800000000000002E-11</c:v>
                </c:pt>
                <c:pt idx="1">
                  <c:v>-3.2450000000000002E-11</c:v>
                </c:pt>
                <c:pt idx="2">
                  <c:v>-5.3200000000000001E-11</c:v>
                </c:pt>
                <c:pt idx="3">
                  <c:v>-7.3200000000000003E-11</c:v>
                </c:pt>
                <c:pt idx="4">
                  <c:v>-9.3199999999999999E-11</c:v>
                </c:pt>
                <c:pt idx="5">
                  <c:v>-1.1365E-10</c:v>
                </c:pt>
                <c:pt idx="6">
                  <c:v>-1.3535E-10</c:v>
                </c:pt>
                <c:pt idx="7">
                  <c:v>-1.591E-10</c:v>
                </c:pt>
                <c:pt idx="8">
                  <c:v>-1.812E-10</c:v>
                </c:pt>
                <c:pt idx="9">
                  <c:v>-2.0264999999999999E-10</c:v>
                </c:pt>
                <c:pt idx="10">
                  <c:v>-2.2529999999999999E-10</c:v>
                </c:pt>
                <c:pt idx="11">
                  <c:v>-2.4939999999999999E-10</c:v>
                </c:pt>
                <c:pt idx="12">
                  <c:v>-2.7480000000000002E-10</c:v>
                </c:pt>
                <c:pt idx="13">
                  <c:v>-3.005E-10</c:v>
                </c:pt>
                <c:pt idx="14">
                  <c:v>-3.2495E-10</c:v>
                </c:pt>
                <c:pt idx="15">
                  <c:v>-3.4644999999999998E-10</c:v>
                </c:pt>
                <c:pt idx="16">
                  <c:v>-3.6405E-10</c:v>
                </c:pt>
                <c:pt idx="17">
                  <c:v>-3.7829999999999998E-10</c:v>
                </c:pt>
                <c:pt idx="18">
                  <c:v>-3.9029999999999999E-10</c:v>
                </c:pt>
                <c:pt idx="19">
                  <c:v>-4.0054999999999998E-10</c:v>
                </c:pt>
                <c:pt idx="20">
                  <c:v>-4.0975000000000001E-10</c:v>
                </c:pt>
                <c:pt idx="21">
                  <c:v>-4.4350000000000002E-10</c:v>
                </c:pt>
                <c:pt idx="22">
                  <c:v>-4.2595000000000001E-10</c:v>
                </c:pt>
                <c:pt idx="23">
                  <c:v>-4.3320000000000001E-10</c:v>
                </c:pt>
                <c:pt idx="24">
                  <c:v>-4.4010000000000001E-10</c:v>
                </c:pt>
                <c:pt idx="25">
                  <c:v>-4.4655000000000002E-10</c:v>
                </c:pt>
                <c:pt idx="26">
                  <c:v>-4.5295000000000002E-10</c:v>
                </c:pt>
                <c:pt idx="27">
                  <c:v>-4.5900000000000002E-10</c:v>
                </c:pt>
                <c:pt idx="28">
                  <c:v>-4.6475000000000002E-10</c:v>
                </c:pt>
                <c:pt idx="29">
                  <c:v>-4.7035000000000004E-10</c:v>
                </c:pt>
                <c:pt idx="30">
                  <c:v>-4.7570000000000002E-10</c:v>
                </c:pt>
                <c:pt idx="31">
                  <c:v>-4.8124999999999997E-10</c:v>
                </c:pt>
                <c:pt idx="32">
                  <c:v>-4.8650000000000003E-10</c:v>
                </c:pt>
                <c:pt idx="33">
                  <c:v>-4.9160000000000004E-10</c:v>
                </c:pt>
                <c:pt idx="34">
                  <c:v>-4.9669999999999995E-10</c:v>
                </c:pt>
                <c:pt idx="35">
                  <c:v>-5.0175000000000005E-10</c:v>
                </c:pt>
                <c:pt idx="36">
                  <c:v>-5.0675000000000003E-10</c:v>
                </c:pt>
                <c:pt idx="37">
                  <c:v>-5.1180000000000003E-10</c:v>
                </c:pt>
                <c:pt idx="38">
                  <c:v>-5.1675E-10</c:v>
                </c:pt>
                <c:pt idx="39">
                  <c:v>-5.218E-10</c:v>
                </c:pt>
                <c:pt idx="40">
                  <c:v>-5.2685E-10</c:v>
                </c:pt>
                <c:pt idx="41">
                  <c:v>-5.3240000000000004E-10</c:v>
                </c:pt>
                <c:pt idx="42">
                  <c:v>-5.3754999999999997E-10</c:v>
                </c:pt>
                <c:pt idx="43">
                  <c:v>-5.4264999999999998E-10</c:v>
                </c:pt>
                <c:pt idx="44">
                  <c:v>-5.4799999999999997E-10</c:v>
                </c:pt>
                <c:pt idx="45">
                  <c:v>-5.5334999999999996E-10</c:v>
                </c:pt>
                <c:pt idx="46">
                  <c:v>-5.5874999999999996E-10</c:v>
                </c:pt>
                <c:pt idx="47">
                  <c:v>-5.6430000000000001E-10</c:v>
                </c:pt>
                <c:pt idx="48">
                  <c:v>-5.6994999999999998E-10</c:v>
                </c:pt>
                <c:pt idx="49">
                  <c:v>-5.7559999999999996E-10</c:v>
                </c:pt>
                <c:pt idx="50">
                  <c:v>-5.8139999999999998E-10</c:v>
                </c:pt>
                <c:pt idx="51">
                  <c:v>-5.8725000000000001E-10</c:v>
                </c:pt>
                <c:pt idx="52">
                  <c:v>-5.9310000000000005E-10</c:v>
                </c:pt>
                <c:pt idx="53">
                  <c:v>-5.9910000000000003E-10</c:v>
                </c:pt>
                <c:pt idx="54">
                  <c:v>-6.0515000000000002E-10</c:v>
                </c:pt>
                <c:pt idx="55">
                  <c:v>-6.1125000000000003E-10</c:v>
                </c:pt>
                <c:pt idx="56">
                  <c:v>-6.1735000000000004E-10</c:v>
                </c:pt>
                <c:pt idx="57">
                  <c:v>-6.2349999999999997E-10</c:v>
                </c:pt>
                <c:pt idx="58">
                  <c:v>-6.2959999999999998E-10</c:v>
                </c:pt>
                <c:pt idx="59">
                  <c:v>-6.3585000000000003E-10</c:v>
                </c:pt>
                <c:pt idx="60">
                  <c:v>-6.4199999999999995E-10</c:v>
                </c:pt>
                <c:pt idx="61">
                  <c:v>-6.482E-10</c:v>
                </c:pt>
                <c:pt idx="62">
                  <c:v>-6.5435000000000002E-10</c:v>
                </c:pt>
                <c:pt idx="63">
                  <c:v>-6.6054999999999996E-10</c:v>
                </c:pt>
                <c:pt idx="64">
                  <c:v>-6.6675E-10</c:v>
                </c:pt>
                <c:pt idx="65">
                  <c:v>-6.7299999999999995E-10</c:v>
                </c:pt>
                <c:pt idx="66">
                  <c:v>-6.7909999999999996E-10</c:v>
                </c:pt>
                <c:pt idx="67">
                  <c:v>-6.8524999999999999E-10</c:v>
                </c:pt>
                <c:pt idx="68">
                  <c:v>-6.9140000000000001E-10</c:v>
                </c:pt>
                <c:pt idx="69">
                  <c:v>-6.9745000000000001E-10</c:v>
                </c:pt>
                <c:pt idx="70">
                  <c:v>-7.035E-10</c:v>
                </c:pt>
                <c:pt idx="71">
                  <c:v>-7.0955E-10</c:v>
                </c:pt>
                <c:pt idx="72">
                  <c:v>-7.1565000000000001E-10</c:v>
                </c:pt>
                <c:pt idx="73">
                  <c:v>-7.2154999999999995E-10</c:v>
                </c:pt>
                <c:pt idx="74">
                  <c:v>-7.2755000000000004E-10</c:v>
                </c:pt>
                <c:pt idx="75">
                  <c:v>-7.3339999999999997E-10</c:v>
                </c:pt>
                <c:pt idx="76">
                  <c:v>-7.3925000000000001E-10</c:v>
                </c:pt>
                <c:pt idx="77">
                  <c:v>-7.4510000000000004E-10</c:v>
                </c:pt>
                <c:pt idx="78">
                  <c:v>-7.5080000000000003E-10</c:v>
                </c:pt>
                <c:pt idx="79">
                  <c:v>-7.5659999999999995E-10</c:v>
                </c:pt>
                <c:pt idx="80">
                  <c:v>-7.6225000000000003E-10</c:v>
                </c:pt>
                <c:pt idx="81">
                  <c:v>-7.6790000000000001E-10</c:v>
                </c:pt>
                <c:pt idx="82">
                  <c:v>-7.7340000000000004E-10</c:v>
                </c:pt>
                <c:pt idx="83">
                  <c:v>-7.7894999999999998E-10</c:v>
                </c:pt>
                <c:pt idx="84">
                  <c:v>-7.8450000000000003E-10</c:v>
                </c:pt>
                <c:pt idx="85">
                  <c:v>-7.8990000000000003E-10</c:v>
                </c:pt>
                <c:pt idx="86">
                  <c:v>-7.952E-10</c:v>
                </c:pt>
                <c:pt idx="87">
                  <c:v>-8.0049999999999998E-10</c:v>
                </c:pt>
                <c:pt idx="88">
                  <c:v>-8.0580000000000005E-10</c:v>
                </c:pt>
                <c:pt idx="89">
                  <c:v>-8.1089999999999996E-10</c:v>
                </c:pt>
                <c:pt idx="90">
                  <c:v>-8.161E-10</c:v>
                </c:pt>
                <c:pt idx="91">
                  <c:v>-8.2115E-10</c:v>
                </c:pt>
                <c:pt idx="92">
                  <c:v>-8.262E-10</c:v>
                </c:pt>
                <c:pt idx="93">
                  <c:v>-8.3109999999999995E-10</c:v>
                </c:pt>
                <c:pt idx="94">
                  <c:v>-8.3594999999999999E-10</c:v>
                </c:pt>
                <c:pt idx="95">
                  <c:v>-8.4080000000000003E-10</c:v>
                </c:pt>
                <c:pt idx="96">
                  <c:v>-8.4545000000000001E-10</c:v>
                </c:pt>
                <c:pt idx="97">
                  <c:v>-8.5029999999999995E-10</c:v>
                </c:pt>
                <c:pt idx="98">
                  <c:v>-8.5490000000000002E-10</c:v>
                </c:pt>
                <c:pt idx="99">
                  <c:v>-8.5944999999999996E-10</c:v>
                </c:pt>
                <c:pt idx="100">
                  <c:v>-8.6395E-10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22016"/>
        <c:axId val="86028288"/>
      </c:scatterChart>
      <c:scatterChart>
        <c:scatterStyle val="lineMarker"/>
        <c:varyColors val="0"/>
        <c:ser>
          <c:idx val="1"/>
          <c:order val="1"/>
          <c:tx>
            <c:strRef>
              <c:f>'[Gamma400_W3_120.xlsx]I-V'!$D$1:$D$2</c:f>
              <c:strCache>
                <c:ptCount val="1"/>
                <c:pt idx="0">
                  <c:v>Bias Ring Current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'[Gamma400_W3_120.xlsx]I-V'!$A$4:$A$1026</c:f>
              <c:numCache>
                <c:formatCode>0.00E+00</c:formatCode>
                <c:ptCount val="10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'[Gamma400_W3_120.xlsx]I-V'!$D$4:$D$104</c:f>
              <c:numCache>
                <c:formatCode>0.00E+00</c:formatCode>
                <c:ptCount val="101"/>
                <c:pt idx="0">
                  <c:v>7.1514999999999996E-10</c:v>
                </c:pt>
                <c:pt idx="1">
                  <c:v>-6.9910000000000004E-9</c:v>
                </c:pt>
                <c:pt idx="2">
                  <c:v>-1.0134999999999999E-8</c:v>
                </c:pt>
                <c:pt idx="3">
                  <c:v>-1.3215E-8</c:v>
                </c:pt>
                <c:pt idx="4">
                  <c:v>-1.6379999999999998E-8</c:v>
                </c:pt>
                <c:pt idx="5">
                  <c:v>-1.9775E-8</c:v>
                </c:pt>
                <c:pt idx="6">
                  <c:v>-2.3685E-8</c:v>
                </c:pt>
                <c:pt idx="7">
                  <c:v>-2.7669999999999999E-8</c:v>
                </c:pt>
                <c:pt idx="8">
                  <c:v>-3.1664999999999999E-8</c:v>
                </c:pt>
                <c:pt idx="9">
                  <c:v>-3.5759999999999997E-8</c:v>
                </c:pt>
                <c:pt idx="10">
                  <c:v>-3.9995000000000002E-8</c:v>
                </c:pt>
                <c:pt idx="11">
                  <c:v>-4.4185000000000002E-8</c:v>
                </c:pt>
                <c:pt idx="12">
                  <c:v>-4.8489999999999999E-8</c:v>
                </c:pt>
                <c:pt idx="13">
                  <c:v>-5.2945000000000002E-8</c:v>
                </c:pt>
                <c:pt idx="14">
                  <c:v>-5.7404999999999997E-8</c:v>
                </c:pt>
                <c:pt idx="15">
                  <c:v>-6.1819999999999994E-8</c:v>
                </c:pt>
                <c:pt idx="16">
                  <c:v>-6.6034999999999995E-8</c:v>
                </c:pt>
                <c:pt idx="17">
                  <c:v>-6.9950000000000001E-8</c:v>
                </c:pt>
                <c:pt idx="18">
                  <c:v>-7.3549999999999994E-8</c:v>
                </c:pt>
                <c:pt idx="19">
                  <c:v>-7.6869999999999999E-8</c:v>
                </c:pt>
                <c:pt idx="20">
                  <c:v>-7.9934999999999994E-8</c:v>
                </c:pt>
                <c:pt idx="21">
                  <c:v>-8.2840000000000006E-8</c:v>
                </c:pt>
                <c:pt idx="22">
                  <c:v>-8.5555000000000001E-8</c:v>
                </c:pt>
                <c:pt idx="23">
                  <c:v>-8.8150000000000005E-8</c:v>
                </c:pt>
                <c:pt idx="24">
                  <c:v>-9.0639999999999996E-8</c:v>
                </c:pt>
                <c:pt idx="25">
                  <c:v>-9.2999999999999999E-8</c:v>
                </c:pt>
                <c:pt idx="26">
                  <c:v>-9.5280000000000004E-8</c:v>
                </c:pt>
                <c:pt idx="27">
                  <c:v>-9.7430000000000006E-8</c:v>
                </c:pt>
                <c:pt idx="28">
                  <c:v>-9.949E-8</c:v>
                </c:pt>
                <c:pt idx="29">
                  <c:v>-1.0146999999999999E-7</c:v>
                </c:pt>
                <c:pt idx="30">
                  <c:v>-1.0345E-7</c:v>
                </c:pt>
                <c:pt idx="31">
                  <c:v>-1.054E-7</c:v>
                </c:pt>
                <c:pt idx="32">
                  <c:v>-1.0719999999999999E-7</c:v>
                </c:pt>
                <c:pt idx="33">
                  <c:v>-1.09E-7</c:v>
                </c:pt>
                <c:pt idx="34">
                  <c:v>-1.108E-7</c:v>
                </c:pt>
                <c:pt idx="35">
                  <c:v>-1.1255E-7</c:v>
                </c:pt>
                <c:pt idx="36">
                  <c:v>-1.143E-7</c:v>
                </c:pt>
                <c:pt idx="37">
                  <c:v>-1.1600000000000001E-7</c:v>
                </c:pt>
                <c:pt idx="38">
                  <c:v>-1.1775000000000001E-7</c:v>
                </c:pt>
                <c:pt idx="39">
                  <c:v>-1.1945E-7</c:v>
                </c:pt>
                <c:pt idx="40">
                  <c:v>-1.2115E-7</c:v>
                </c:pt>
                <c:pt idx="41">
                  <c:v>-1.229E-7</c:v>
                </c:pt>
                <c:pt idx="42">
                  <c:v>-1.2464999999999999E-7</c:v>
                </c:pt>
                <c:pt idx="43">
                  <c:v>-1.2634999999999999E-7</c:v>
                </c:pt>
                <c:pt idx="44">
                  <c:v>-1.2809999999999999E-7</c:v>
                </c:pt>
                <c:pt idx="45">
                  <c:v>-1.2980000000000001E-7</c:v>
                </c:pt>
                <c:pt idx="46">
                  <c:v>-1.3155000000000001E-7</c:v>
                </c:pt>
                <c:pt idx="47">
                  <c:v>-1.3330000000000001E-7</c:v>
                </c:pt>
                <c:pt idx="48">
                  <c:v>-1.3505000000000001E-7</c:v>
                </c:pt>
                <c:pt idx="49">
                  <c:v>-1.3680000000000001E-7</c:v>
                </c:pt>
                <c:pt idx="50">
                  <c:v>-1.3855000000000001E-7</c:v>
                </c:pt>
                <c:pt idx="51">
                  <c:v>-1.4035000000000001E-7</c:v>
                </c:pt>
                <c:pt idx="52">
                  <c:v>-1.4215000000000001E-7</c:v>
                </c:pt>
                <c:pt idx="53">
                  <c:v>-1.4399999999999999E-7</c:v>
                </c:pt>
                <c:pt idx="54">
                  <c:v>-1.4585E-7</c:v>
                </c:pt>
                <c:pt idx="55">
                  <c:v>-1.4770000000000001E-7</c:v>
                </c:pt>
                <c:pt idx="56">
                  <c:v>-1.4955000000000001E-7</c:v>
                </c:pt>
                <c:pt idx="57">
                  <c:v>-1.5139999999999999E-7</c:v>
                </c:pt>
                <c:pt idx="58">
                  <c:v>-1.5325E-7</c:v>
                </c:pt>
                <c:pt idx="59">
                  <c:v>-1.5510000000000001E-7</c:v>
                </c:pt>
                <c:pt idx="60">
                  <c:v>-1.5695000000000001E-7</c:v>
                </c:pt>
                <c:pt idx="61">
                  <c:v>-1.5874999999999999E-7</c:v>
                </c:pt>
                <c:pt idx="62">
                  <c:v>-1.6054999999999999E-7</c:v>
                </c:pt>
                <c:pt idx="63">
                  <c:v>-1.6234999999999999E-7</c:v>
                </c:pt>
                <c:pt idx="64">
                  <c:v>-1.6409999999999999E-7</c:v>
                </c:pt>
                <c:pt idx="65">
                  <c:v>-1.6584999999999999E-7</c:v>
                </c:pt>
                <c:pt idx="66">
                  <c:v>-1.6754999999999999E-7</c:v>
                </c:pt>
                <c:pt idx="67">
                  <c:v>-1.6920000000000001E-7</c:v>
                </c:pt>
                <c:pt idx="68">
                  <c:v>-1.7085E-7</c:v>
                </c:pt>
                <c:pt idx="69">
                  <c:v>-1.7249999999999999E-7</c:v>
                </c:pt>
                <c:pt idx="70">
                  <c:v>-1.741E-7</c:v>
                </c:pt>
                <c:pt idx="71">
                  <c:v>-1.7569999999999999E-7</c:v>
                </c:pt>
                <c:pt idx="72">
                  <c:v>-1.7730000000000001E-7</c:v>
                </c:pt>
                <c:pt idx="73">
                  <c:v>-1.7880000000000001E-7</c:v>
                </c:pt>
                <c:pt idx="74">
                  <c:v>-1.8035E-7</c:v>
                </c:pt>
                <c:pt idx="75">
                  <c:v>-1.818E-7</c:v>
                </c:pt>
                <c:pt idx="76">
                  <c:v>-1.8330000000000001E-7</c:v>
                </c:pt>
                <c:pt idx="77">
                  <c:v>-1.8475000000000001E-7</c:v>
                </c:pt>
                <c:pt idx="78">
                  <c:v>-1.8620000000000001E-7</c:v>
                </c:pt>
                <c:pt idx="79">
                  <c:v>-1.8760000000000001E-7</c:v>
                </c:pt>
                <c:pt idx="80">
                  <c:v>-1.8900000000000001E-7</c:v>
                </c:pt>
                <c:pt idx="81">
                  <c:v>-1.9040000000000001E-7</c:v>
                </c:pt>
                <c:pt idx="82">
                  <c:v>-1.9175000000000001E-7</c:v>
                </c:pt>
                <c:pt idx="83">
                  <c:v>-1.931E-7</c:v>
                </c:pt>
                <c:pt idx="84">
                  <c:v>-1.9439999999999999E-7</c:v>
                </c:pt>
                <c:pt idx="85">
                  <c:v>-1.9570000000000001E-7</c:v>
                </c:pt>
                <c:pt idx="86">
                  <c:v>-1.97E-7</c:v>
                </c:pt>
                <c:pt idx="87">
                  <c:v>-1.9824999999999999E-7</c:v>
                </c:pt>
                <c:pt idx="88">
                  <c:v>-1.9950000000000001E-7</c:v>
                </c:pt>
                <c:pt idx="89">
                  <c:v>-2.0074999999999999E-7</c:v>
                </c:pt>
                <c:pt idx="90">
                  <c:v>-2.0195000000000001E-7</c:v>
                </c:pt>
                <c:pt idx="91">
                  <c:v>-2.0310000000000001E-7</c:v>
                </c:pt>
                <c:pt idx="92">
                  <c:v>-2.0424999999999999E-7</c:v>
                </c:pt>
                <c:pt idx="93">
                  <c:v>-2.0545E-7</c:v>
                </c:pt>
                <c:pt idx="94">
                  <c:v>-2.0660000000000001E-7</c:v>
                </c:pt>
                <c:pt idx="95">
                  <c:v>-2.0769999999999999E-7</c:v>
                </c:pt>
                <c:pt idx="96">
                  <c:v>-2.0879999999999999E-7</c:v>
                </c:pt>
                <c:pt idx="97">
                  <c:v>-2.0995E-7</c:v>
                </c:pt>
                <c:pt idx="98">
                  <c:v>-2.11E-7</c:v>
                </c:pt>
                <c:pt idx="99">
                  <c:v>-2.121E-7</c:v>
                </c:pt>
                <c:pt idx="100">
                  <c:v>-2.1315E-7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30208"/>
        <c:axId val="86031744"/>
      </c:scatterChart>
      <c:valAx>
        <c:axId val="8602201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1" i="1" u="none" strike="noStrike" baseline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Back Voltage (V)</a:t>
                </a:r>
              </a:p>
            </c:rich>
          </c:tx>
          <c:layout>
            <c:manualLayout>
              <c:xMode val="edge"/>
              <c:yMode val="edge"/>
              <c:x val="0.4008927758568922"/>
              <c:y val="0.894694559061124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028288"/>
        <c:crosses val="max"/>
        <c:crossBetween val="midCat"/>
      </c:valAx>
      <c:valAx>
        <c:axId val="86028288"/>
        <c:scaling>
          <c:orientation val="maxMin"/>
          <c:max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Strip Current (A)</a:t>
                </a:r>
              </a:p>
            </c:rich>
          </c:tx>
          <c:layout>
            <c:manualLayout>
              <c:xMode val="edge"/>
              <c:yMode val="edge"/>
              <c:x val="7.9363880252975808E-3"/>
              <c:y val="0.35830675627789121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022016"/>
        <c:crosses val="autoZero"/>
        <c:crossBetween val="midCat"/>
      </c:valAx>
      <c:valAx>
        <c:axId val="86030208"/>
        <c:scaling>
          <c:orientation val="minMax"/>
        </c:scaling>
        <c:delete val="1"/>
        <c:axPos val="t"/>
        <c:numFmt formatCode="0.00E+00" sourceLinked="1"/>
        <c:majorTickMark val="out"/>
        <c:minorTickMark val="none"/>
        <c:tickLblPos val="none"/>
        <c:crossAx val="86031744"/>
        <c:crosses val="autoZero"/>
        <c:crossBetween val="midCat"/>
      </c:valAx>
      <c:valAx>
        <c:axId val="86031744"/>
        <c:scaling>
          <c:orientation val="maxMin"/>
          <c:max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b="1" i="1" u="none" strike="noStrike" baseline="0"/>
                  <a:t>Bias Ring Current (A)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0.94259809504943959"/>
              <c:y val="0.29629336449299937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86030208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166264733513475"/>
          <c:y val="0.60770440308233786"/>
          <c:w val="0.36126759062866221"/>
          <c:h val="0.13479618251379905"/>
        </c:manualLayout>
      </c:layout>
      <c:overlay val="0"/>
      <c:spPr>
        <a:solidFill>
          <a:srgbClr val="FFFFFF"/>
        </a:solidFill>
        <a:ln w="3175">
          <a:solidFill>
            <a:srgbClr val="C0C0C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G400</a:t>
            </a:r>
            <a:r>
              <a:rPr lang="en-US" sz="1800" baseline="0"/>
              <a:t> W3 120um P90 I-V     </a:t>
            </a:r>
            <a:endParaRPr lang="en-US" sz="1800"/>
          </a:p>
        </c:rich>
      </c:tx>
      <c:layout>
        <c:manualLayout>
          <c:xMode val="edge"/>
          <c:yMode val="edge"/>
          <c:x val="0.232525399269741"/>
          <c:y val="1.30291837090158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625187614012"/>
          <c:y val="0.12192999739722098"/>
          <c:w val="0.66942411157549675"/>
          <c:h val="0.70058720648797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'[Gamma400_W3_120.xlsx]I-V'!$C$1:$C$2</c:f>
              <c:strCache>
                <c:ptCount val="1"/>
                <c:pt idx="0">
                  <c:v>Guard Ring Current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'[Gamma400_W3_120.xlsx]I-V'!$A$4:$A$1026</c:f>
              <c:numCache>
                <c:formatCode>0.00E+00</c:formatCode>
                <c:ptCount val="10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'[Gamma400_W3_120.xlsx]I-V'!$C$4:$C$105</c:f>
              <c:numCache>
                <c:formatCode>0.00E+00</c:formatCode>
                <c:ptCount val="102"/>
                <c:pt idx="0">
                  <c:v>-6.8070000000000004E-10</c:v>
                </c:pt>
                <c:pt idx="1">
                  <c:v>-2.0719999999999999E-9</c:v>
                </c:pt>
                <c:pt idx="2">
                  <c:v>-2.1620000000000002E-9</c:v>
                </c:pt>
                <c:pt idx="3">
                  <c:v>-2.2339999999999999E-9</c:v>
                </c:pt>
                <c:pt idx="4">
                  <c:v>-2.3024999999999999E-9</c:v>
                </c:pt>
                <c:pt idx="5">
                  <c:v>-2.3665E-9</c:v>
                </c:pt>
                <c:pt idx="6">
                  <c:v>-2.4239999999999999E-9</c:v>
                </c:pt>
                <c:pt idx="7">
                  <c:v>-2.4785000000000001E-9</c:v>
                </c:pt>
                <c:pt idx="8">
                  <c:v>-2.5289999999999998E-9</c:v>
                </c:pt>
                <c:pt idx="9">
                  <c:v>-2.5755000000000001E-9</c:v>
                </c:pt>
                <c:pt idx="10">
                  <c:v>-2.6185E-9</c:v>
                </c:pt>
                <c:pt idx="11">
                  <c:v>-2.6575E-9</c:v>
                </c:pt>
                <c:pt idx="12">
                  <c:v>-2.6960000000000002E-9</c:v>
                </c:pt>
                <c:pt idx="13">
                  <c:v>-2.7345E-9</c:v>
                </c:pt>
                <c:pt idx="14">
                  <c:v>-2.7729999999999998E-9</c:v>
                </c:pt>
                <c:pt idx="15">
                  <c:v>-2.8115000000000001E-9</c:v>
                </c:pt>
                <c:pt idx="16">
                  <c:v>-2.8499999999999999E-9</c:v>
                </c:pt>
                <c:pt idx="17">
                  <c:v>-2.8919999999999999E-9</c:v>
                </c:pt>
                <c:pt idx="18">
                  <c:v>-2.9364999999999999E-9</c:v>
                </c:pt>
                <c:pt idx="19">
                  <c:v>-2.9794999999999999E-9</c:v>
                </c:pt>
                <c:pt idx="20">
                  <c:v>-3.0209999999999998E-9</c:v>
                </c:pt>
                <c:pt idx="21">
                  <c:v>-3.0600000000000002E-9</c:v>
                </c:pt>
                <c:pt idx="22">
                  <c:v>-3.1015000000000001E-9</c:v>
                </c:pt>
                <c:pt idx="23">
                  <c:v>-3.1420000000000001E-9</c:v>
                </c:pt>
                <c:pt idx="24">
                  <c:v>-3.1825000000000001E-9</c:v>
                </c:pt>
                <c:pt idx="25">
                  <c:v>-3.2225E-9</c:v>
                </c:pt>
                <c:pt idx="26">
                  <c:v>-3.2615E-9</c:v>
                </c:pt>
                <c:pt idx="27">
                  <c:v>-3.3029999999999999E-9</c:v>
                </c:pt>
                <c:pt idx="28">
                  <c:v>-3.3455000000000001E-9</c:v>
                </c:pt>
                <c:pt idx="29">
                  <c:v>-3.3890000000000002E-9</c:v>
                </c:pt>
                <c:pt idx="30">
                  <c:v>-3.4335000000000002E-9</c:v>
                </c:pt>
                <c:pt idx="31">
                  <c:v>-3.476E-9</c:v>
                </c:pt>
                <c:pt idx="32">
                  <c:v>-3.5165E-9</c:v>
                </c:pt>
                <c:pt idx="33">
                  <c:v>-3.5539999999999999E-9</c:v>
                </c:pt>
                <c:pt idx="34">
                  <c:v>-3.5910000000000001E-9</c:v>
                </c:pt>
                <c:pt idx="35">
                  <c:v>-3.6264999999999998E-9</c:v>
                </c:pt>
                <c:pt idx="36">
                  <c:v>-3.6614999999999998E-9</c:v>
                </c:pt>
                <c:pt idx="37">
                  <c:v>-3.6964999999999998E-9</c:v>
                </c:pt>
                <c:pt idx="38">
                  <c:v>-3.7304999999999999E-9</c:v>
                </c:pt>
                <c:pt idx="39">
                  <c:v>-3.7645000000000004E-9</c:v>
                </c:pt>
                <c:pt idx="40">
                  <c:v>-3.7985000000000001E-9</c:v>
                </c:pt>
                <c:pt idx="41">
                  <c:v>-3.8324999999999997E-9</c:v>
                </c:pt>
                <c:pt idx="42">
                  <c:v>-3.8659999999999997E-9</c:v>
                </c:pt>
                <c:pt idx="43">
                  <c:v>-3.9000000000000002E-9</c:v>
                </c:pt>
                <c:pt idx="44">
                  <c:v>-3.9344999999999996E-9</c:v>
                </c:pt>
                <c:pt idx="45">
                  <c:v>-3.9685000000000001E-9</c:v>
                </c:pt>
                <c:pt idx="46">
                  <c:v>-4.0024999999999998E-9</c:v>
                </c:pt>
                <c:pt idx="47">
                  <c:v>-4.0365000000000003E-9</c:v>
                </c:pt>
                <c:pt idx="48">
                  <c:v>-4.0709999999999997E-9</c:v>
                </c:pt>
                <c:pt idx="49">
                  <c:v>-4.1054999999999999E-9</c:v>
                </c:pt>
                <c:pt idx="50">
                  <c:v>-4.1400000000000002E-9</c:v>
                </c:pt>
                <c:pt idx="51">
                  <c:v>-4.1744999999999996E-9</c:v>
                </c:pt>
                <c:pt idx="52">
                  <c:v>-4.2095000000000004E-9</c:v>
                </c:pt>
                <c:pt idx="53">
                  <c:v>-4.2435000000000001E-9</c:v>
                </c:pt>
                <c:pt idx="54">
                  <c:v>-4.2780000000000003E-9</c:v>
                </c:pt>
                <c:pt idx="55">
                  <c:v>-4.3130000000000003E-9</c:v>
                </c:pt>
                <c:pt idx="56">
                  <c:v>-4.3474999999999997E-9</c:v>
                </c:pt>
                <c:pt idx="57">
                  <c:v>-4.3824999999999997E-9</c:v>
                </c:pt>
                <c:pt idx="58">
                  <c:v>-4.4169999999999999E-9</c:v>
                </c:pt>
                <c:pt idx="59">
                  <c:v>-4.4515000000000002E-9</c:v>
                </c:pt>
                <c:pt idx="60">
                  <c:v>-4.4865000000000002E-9</c:v>
                </c:pt>
                <c:pt idx="61">
                  <c:v>-4.5209999999999996E-9</c:v>
                </c:pt>
                <c:pt idx="62">
                  <c:v>-4.5550000000000001E-9</c:v>
                </c:pt>
                <c:pt idx="63">
                  <c:v>-4.5895000000000003E-9</c:v>
                </c:pt>
                <c:pt idx="64">
                  <c:v>-4.6235E-9</c:v>
                </c:pt>
                <c:pt idx="65">
                  <c:v>-4.6574999999999997E-9</c:v>
                </c:pt>
                <c:pt idx="66">
                  <c:v>-4.6915000000000002E-9</c:v>
                </c:pt>
                <c:pt idx="67">
                  <c:v>-4.7254999999999999E-9</c:v>
                </c:pt>
                <c:pt idx="68">
                  <c:v>-4.7589999999999998E-9</c:v>
                </c:pt>
                <c:pt idx="69">
                  <c:v>-4.7924999999999997E-9</c:v>
                </c:pt>
                <c:pt idx="70">
                  <c:v>-4.8259999999999997E-9</c:v>
                </c:pt>
                <c:pt idx="71">
                  <c:v>-4.8594999999999996E-9</c:v>
                </c:pt>
                <c:pt idx="72">
                  <c:v>-4.8924999999999998E-9</c:v>
                </c:pt>
                <c:pt idx="73">
                  <c:v>-4.9255E-9</c:v>
                </c:pt>
                <c:pt idx="74">
                  <c:v>-4.9579999999999996E-9</c:v>
                </c:pt>
                <c:pt idx="75">
                  <c:v>-4.9909999999999998E-9</c:v>
                </c:pt>
                <c:pt idx="76">
                  <c:v>-5.0229999999999997E-9</c:v>
                </c:pt>
                <c:pt idx="77">
                  <c:v>-5.0549999999999996E-9</c:v>
                </c:pt>
                <c:pt idx="78">
                  <c:v>-5.0870000000000003E-9</c:v>
                </c:pt>
                <c:pt idx="79">
                  <c:v>-5.1190000000000002E-9</c:v>
                </c:pt>
                <c:pt idx="80">
                  <c:v>-5.1505000000000004E-9</c:v>
                </c:pt>
                <c:pt idx="81">
                  <c:v>-5.1819999999999997E-9</c:v>
                </c:pt>
                <c:pt idx="82">
                  <c:v>-5.2134999999999998E-9</c:v>
                </c:pt>
                <c:pt idx="83">
                  <c:v>-5.2445000000000002E-9</c:v>
                </c:pt>
                <c:pt idx="84">
                  <c:v>-5.2754999999999998E-9</c:v>
                </c:pt>
                <c:pt idx="85">
                  <c:v>-5.3059999999999997E-9</c:v>
                </c:pt>
                <c:pt idx="86">
                  <c:v>-5.3365000000000003E-9</c:v>
                </c:pt>
                <c:pt idx="87">
                  <c:v>-5.3670000000000002E-9</c:v>
                </c:pt>
                <c:pt idx="88">
                  <c:v>-5.3975E-9</c:v>
                </c:pt>
                <c:pt idx="89">
                  <c:v>-5.4275000000000001E-9</c:v>
                </c:pt>
                <c:pt idx="90">
                  <c:v>-5.458E-9</c:v>
                </c:pt>
                <c:pt idx="91">
                  <c:v>-5.4880000000000001E-9</c:v>
                </c:pt>
                <c:pt idx="92">
                  <c:v>-5.5174999999999996E-9</c:v>
                </c:pt>
                <c:pt idx="93">
                  <c:v>-5.5474999999999997E-9</c:v>
                </c:pt>
                <c:pt idx="94">
                  <c:v>-5.5770000000000001E-9</c:v>
                </c:pt>
                <c:pt idx="95">
                  <c:v>-5.6059999999999999E-9</c:v>
                </c:pt>
                <c:pt idx="96">
                  <c:v>-5.6349999999999997E-9</c:v>
                </c:pt>
                <c:pt idx="97">
                  <c:v>-5.6640000000000003E-9</c:v>
                </c:pt>
                <c:pt idx="98">
                  <c:v>-5.6925000000000003E-9</c:v>
                </c:pt>
                <c:pt idx="99">
                  <c:v>-5.7210000000000004E-9</c:v>
                </c:pt>
                <c:pt idx="100">
                  <c:v>-5.7494999999999996E-9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4896"/>
        <c:axId val="42706816"/>
      </c:scatterChart>
      <c:scatterChart>
        <c:scatterStyle val="lineMarker"/>
        <c:varyColors val="0"/>
        <c:ser>
          <c:idx val="1"/>
          <c:order val="1"/>
          <c:tx>
            <c:strRef>
              <c:f>'[Gamma400_W3_120.xlsx]I-V'!$D$1:$D$2</c:f>
              <c:strCache>
                <c:ptCount val="1"/>
                <c:pt idx="0">
                  <c:v>Bias Ring Current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'[Gamma400_W3_120.xlsx]I-V'!$A$4:$A$1026</c:f>
              <c:numCache>
                <c:formatCode>0.00E+00</c:formatCode>
                <c:ptCount val="10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'[Gamma400_W3_120.xlsx]I-V'!$D$4:$D$104</c:f>
              <c:numCache>
                <c:formatCode>0.00E+00</c:formatCode>
                <c:ptCount val="101"/>
                <c:pt idx="0">
                  <c:v>7.1514999999999996E-10</c:v>
                </c:pt>
                <c:pt idx="1">
                  <c:v>-6.9910000000000004E-9</c:v>
                </c:pt>
                <c:pt idx="2">
                  <c:v>-1.0134999999999999E-8</c:v>
                </c:pt>
                <c:pt idx="3">
                  <c:v>-1.3215E-8</c:v>
                </c:pt>
                <c:pt idx="4">
                  <c:v>-1.6379999999999998E-8</c:v>
                </c:pt>
                <c:pt idx="5">
                  <c:v>-1.9775E-8</c:v>
                </c:pt>
                <c:pt idx="6">
                  <c:v>-2.3685E-8</c:v>
                </c:pt>
                <c:pt idx="7">
                  <c:v>-2.7669999999999999E-8</c:v>
                </c:pt>
                <c:pt idx="8">
                  <c:v>-3.1664999999999999E-8</c:v>
                </c:pt>
                <c:pt idx="9">
                  <c:v>-3.5759999999999997E-8</c:v>
                </c:pt>
                <c:pt idx="10">
                  <c:v>-3.9995000000000002E-8</c:v>
                </c:pt>
                <c:pt idx="11">
                  <c:v>-4.4185000000000002E-8</c:v>
                </c:pt>
                <c:pt idx="12">
                  <c:v>-4.8489999999999999E-8</c:v>
                </c:pt>
                <c:pt idx="13">
                  <c:v>-5.2945000000000002E-8</c:v>
                </c:pt>
                <c:pt idx="14">
                  <c:v>-5.7404999999999997E-8</c:v>
                </c:pt>
                <c:pt idx="15">
                  <c:v>-6.1819999999999994E-8</c:v>
                </c:pt>
                <c:pt idx="16">
                  <c:v>-6.6034999999999995E-8</c:v>
                </c:pt>
                <c:pt idx="17">
                  <c:v>-6.9950000000000001E-8</c:v>
                </c:pt>
                <c:pt idx="18">
                  <c:v>-7.3549999999999994E-8</c:v>
                </c:pt>
                <c:pt idx="19">
                  <c:v>-7.6869999999999999E-8</c:v>
                </c:pt>
                <c:pt idx="20">
                  <c:v>-7.9934999999999994E-8</c:v>
                </c:pt>
                <c:pt idx="21">
                  <c:v>-8.2840000000000006E-8</c:v>
                </c:pt>
                <c:pt idx="22">
                  <c:v>-8.5555000000000001E-8</c:v>
                </c:pt>
                <c:pt idx="23">
                  <c:v>-8.8150000000000005E-8</c:v>
                </c:pt>
                <c:pt idx="24">
                  <c:v>-9.0639999999999996E-8</c:v>
                </c:pt>
                <c:pt idx="25">
                  <c:v>-9.2999999999999999E-8</c:v>
                </c:pt>
                <c:pt idx="26">
                  <c:v>-9.5280000000000004E-8</c:v>
                </c:pt>
                <c:pt idx="27">
                  <c:v>-9.7430000000000006E-8</c:v>
                </c:pt>
                <c:pt idx="28">
                  <c:v>-9.949E-8</c:v>
                </c:pt>
                <c:pt idx="29">
                  <c:v>-1.0146999999999999E-7</c:v>
                </c:pt>
                <c:pt idx="30">
                  <c:v>-1.0345E-7</c:v>
                </c:pt>
                <c:pt idx="31">
                  <c:v>-1.054E-7</c:v>
                </c:pt>
                <c:pt idx="32">
                  <c:v>-1.0719999999999999E-7</c:v>
                </c:pt>
                <c:pt idx="33">
                  <c:v>-1.09E-7</c:v>
                </c:pt>
                <c:pt idx="34">
                  <c:v>-1.108E-7</c:v>
                </c:pt>
                <c:pt idx="35">
                  <c:v>-1.1255E-7</c:v>
                </c:pt>
                <c:pt idx="36">
                  <c:v>-1.143E-7</c:v>
                </c:pt>
                <c:pt idx="37">
                  <c:v>-1.1600000000000001E-7</c:v>
                </c:pt>
                <c:pt idx="38">
                  <c:v>-1.1775000000000001E-7</c:v>
                </c:pt>
                <c:pt idx="39">
                  <c:v>-1.1945E-7</c:v>
                </c:pt>
                <c:pt idx="40">
                  <c:v>-1.2115E-7</c:v>
                </c:pt>
                <c:pt idx="41">
                  <c:v>-1.229E-7</c:v>
                </c:pt>
                <c:pt idx="42">
                  <c:v>-1.2464999999999999E-7</c:v>
                </c:pt>
                <c:pt idx="43">
                  <c:v>-1.2634999999999999E-7</c:v>
                </c:pt>
                <c:pt idx="44">
                  <c:v>-1.2809999999999999E-7</c:v>
                </c:pt>
                <c:pt idx="45">
                  <c:v>-1.2980000000000001E-7</c:v>
                </c:pt>
                <c:pt idx="46">
                  <c:v>-1.3155000000000001E-7</c:v>
                </c:pt>
                <c:pt idx="47">
                  <c:v>-1.3330000000000001E-7</c:v>
                </c:pt>
                <c:pt idx="48">
                  <c:v>-1.3505000000000001E-7</c:v>
                </c:pt>
                <c:pt idx="49">
                  <c:v>-1.3680000000000001E-7</c:v>
                </c:pt>
                <c:pt idx="50">
                  <c:v>-1.3855000000000001E-7</c:v>
                </c:pt>
                <c:pt idx="51">
                  <c:v>-1.4035000000000001E-7</c:v>
                </c:pt>
                <c:pt idx="52">
                  <c:v>-1.4215000000000001E-7</c:v>
                </c:pt>
                <c:pt idx="53">
                  <c:v>-1.4399999999999999E-7</c:v>
                </c:pt>
                <c:pt idx="54">
                  <c:v>-1.4585E-7</c:v>
                </c:pt>
                <c:pt idx="55">
                  <c:v>-1.4770000000000001E-7</c:v>
                </c:pt>
                <c:pt idx="56">
                  <c:v>-1.4955000000000001E-7</c:v>
                </c:pt>
                <c:pt idx="57">
                  <c:v>-1.5139999999999999E-7</c:v>
                </c:pt>
                <c:pt idx="58">
                  <c:v>-1.5325E-7</c:v>
                </c:pt>
                <c:pt idx="59">
                  <c:v>-1.5510000000000001E-7</c:v>
                </c:pt>
                <c:pt idx="60">
                  <c:v>-1.5695000000000001E-7</c:v>
                </c:pt>
                <c:pt idx="61">
                  <c:v>-1.5874999999999999E-7</c:v>
                </c:pt>
                <c:pt idx="62">
                  <c:v>-1.6054999999999999E-7</c:v>
                </c:pt>
                <c:pt idx="63">
                  <c:v>-1.6234999999999999E-7</c:v>
                </c:pt>
                <c:pt idx="64">
                  <c:v>-1.6409999999999999E-7</c:v>
                </c:pt>
                <c:pt idx="65">
                  <c:v>-1.6584999999999999E-7</c:v>
                </c:pt>
                <c:pt idx="66">
                  <c:v>-1.6754999999999999E-7</c:v>
                </c:pt>
                <c:pt idx="67">
                  <c:v>-1.6920000000000001E-7</c:v>
                </c:pt>
                <c:pt idx="68">
                  <c:v>-1.7085E-7</c:v>
                </c:pt>
                <c:pt idx="69">
                  <c:v>-1.7249999999999999E-7</c:v>
                </c:pt>
                <c:pt idx="70">
                  <c:v>-1.741E-7</c:v>
                </c:pt>
                <c:pt idx="71">
                  <c:v>-1.7569999999999999E-7</c:v>
                </c:pt>
                <c:pt idx="72">
                  <c:v>-1.7730000000000001E-7</c:v>
                </c:pt>
                <c:pt idx="73">
                  <c:v>-1.7880000000000001E-7</c:v>
                </c:pt>
                <c:pt idx="74">
                  <c:v>-1.8035E-7</c:v>
                </c:pt>
                <c:pt idx="75">
                  <c:v>-1.818E-7</c:v>
                </c:pt>
                <c:pt idx="76">
                  <c:v>-1.8330000000000001E-7</c:v>
                </c:pt>
                <c:pt idx="77">
                  <c:v>-1.8475000000000001E-7</c:v>
                </c:pt>
                <c:pt idx="78">
                  <c:v>-1.8620000000000001E-7</c:v>
                </c:pt>
                <c:pt idx="79">
                  <c:v>-1.8760000000000001E-7</c:v>
                </c:pt>
                <c:pt idx="80">
                  <c:v>-1.8900000000000001E-7</c:v>
                </c:pt>
                <c:pt idx="81">
                  <c:v>-1.9040000000000001E-7</c:v>
                </c:pt>
                <c:pt idx="82">
                  <c:v>-1.9175000000000001E-7</c:v>
                </c:pt>
                <c:pt idx="83">
                  <c:v>-1.931E-7</c:v>
                </c:pt>
                <c:pt idx="84">
                  <c:v>-1.9439999999999999E-7</c:v>
                </c:pt>
                <c:pt idx="85">
                  <c:v>-1.9570000000000001E-7</c:v>
                </c:pt>
                <c:pt idx="86">
                  <c:v>-1.97E-7</c:v>
                </c:pt>
                <c:pt idx="87">
                  <c:v>-1.9824999999999999E-7</c:v>
                </c:pt>
                <c:pt idx="88">
                  <c:v>-1.9950000000000001E-7</c:v>
                </c:pt>
                <c:pt idx="89">
                  <c:v>-2.0074999999999999E-7</c:v>
                </c:pt>
                <c:pt idx="90">
                  <c:v>-2.0195000000000001E-7</c:v>
                </c:pt>
                <c:pt idx="91">
                  <c:v>-2.0310000000000001E-7</c:v>
                </c:pt>
                <c:pt idx="92">
                  <c:v>-2.0424999999999999E-7</c:v>
                </c:pt>
                <c:pt idx="93">
                  <c:v>-2.0545E-7</c:v>
                </c:pt>
                <c:pt idx="94">
                  <c:v>-2.0660000000000001E-7</c:v>
                </c:pt>
                <c:pt idx="95">
                  <c:v>-2.0769999999999999E-7</c:v>
                </c:pt>
                <c:pt idx="96">
                  <c:v>-2.0879999999999999E-7</c:v>
                </c:pt>
                <c:pt idx="97">
                  <c:v>-2.0995E-7</c:v>
                </c:pt>
                <c:pt idx="98">
                  <c:v>-2.11E-7</c:v>
                </c:pt>
                <c:pt idx="99">
                  <c:v>-2.121E-7</c:v>
                </c:pt>
                <c:pt idx="100">
                  <c:v>-2.1315E-7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8992"/>
        <c:axId val="42710528"/>
      </c:scatterChart>
      <c:valAx>
        <c:axId val="4270489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1" i="1" u="none" strike="noStrike" baseline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Back Voltage (V)</a:t>
                </a:r>
              </a:p>
            </c:rich>
          </c:tx>
          <c:layout>
            <c:manualLayout>
              <c:xMode val="edge"/>
              <c:yMode val="edge"/>
              <c:x val="0.40089277585689237"/>
              <c:y val="0.894694559061124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06816"/>
        <c:crosses val="max"/>
        <c:crossBetween val="midCat"/>
      </c:valAx>
      <c:valAx>
        <c:axId val="42706816"/>
        <c:scaling>
          <c:orientation val="maxMin"/>
          <c:max val="0"/>
          <c:min val="-6.0000000000000033E-9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Guard Ring Current (A)</a:t>
                </a:r>
              </a:p>
            </c:rich>
          </c:tx>
          <c:layout>
            <c:manualLayout>
              <c:xMode val="edge"/>
              <c:yMode val="edge"/>
              <c:x val="7.9363880252975843E-3"/>
              <c:y val="0.35830675627789144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04896"/>
        <c:crosses val="autoZero"/>
        <c:crossBetween val="midCat"/>
      </c:valAx>
      <c:valAx>
        <c:axId val="42708992"/>
        <c:scaling>
          <c:orientation val="minMax"/>
        </c:scaling>
        <c:delete val="1"/>
        <c:axPos val="t"/>
        <c:numFmt formatCode="0.00E+00" sourceLinked="1"/>
        <c:majorTickMark val="out"/>
        <c:minorTickMark val="none"/>
        <c:tickLblPos val="none"/>
        <c:crossAx val="42710528"/>
        <c:crosses val="autoZero"/>
        <c:crossBetween val="midCat"/>
      </c:valAx>
      <c:valAx>
        <c:axId val="42710528"/>
        <c:scaling>
          <c:orientation val="maxMin"/>
          <c:max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b="1" i="1" u="none" strike="noStrike" baseline="0"/>
                  <a:t>Bias Ring Current (A)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0.94107267397262551"/>
              <c:y val="0.29325608786373231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42708992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16626473351348"/>
          <c:y val="0.60770440308233808"/>
          <c:w val="0.36126759062866232"/>
          <c:h val="0.13479618251379916"/>
        </c:manualLayout>
      </c:layout>
      <c:overlay val="0"/>
      <c:spPr>
        <a:solidFill>
          <a:srgbClr val="FFFFFF"/>
        </a:solidFill>
        <a:ln w="3175">
          <a:solidFill>
            <a:srgbClr val="C0C0C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G400</a:t>
            </a:r>
            <a:r>
              <a:rPr lang="en-US" sz="1800" baseline="0"/>
              <a:t> W3 120um P90   Vpt     </a:t>
            </a:r>
            <a:endParaRPr lang="en-US" sz="1800"/>
          </a:p>
        </c:rich>
      </c:tx>
      <c:layout>
        <c:manualLayout>
          <c:xMode val="edge"/>
          <c:yMode val="edge"/>
          <c:x val="0.232525399269741"/>
          <c:y val="1.30291837090158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625187614012"/>
          <c:y val="0.12192999739722098"/>
          <c:w val="0.66942411157549675"/>
          <c:h val="0.70058720648797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[Gamma400_W3_120.xlsx]Vpt!$B$1:$B$2</c:f>
              <c:strCache>
                <c:ptCount val="1"/>
                <c:pt idx="0">
                  <c:v>Strip  Voltage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[Gamma400_W3_120.xlsx]Vpt!$A$4:$A$1026</c:f>
              <c:numCache>
                <c:formatCode>0.00E+00</c:formatCode>
                <c:ptCount val="10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[Gamma400_W3_120.xlsx]Vpt!$B$4:$B$1026</c:f>
              <c:numCache>
                <c:formatCode>0.00E+00</c:formatCode>
                <c:ptCount val="1023"/>
                <c:pt idx="0">
                  <c:v>-5.0000000000000001E-3</c:v>
                </c:pt>
                <c:pt idx="1">
                  <c:v>0.26</c:v>
                </c:pt>
                <c:pt idx="2">
                  <c:v>0.70499999999999996</c:v>
                </c:pt>
                <c:pt idx="3">
                  <c:v>1.095</c:v>
                </c:pt>
                <c:pt idx="4">
                  <c:v>1.48</c:v>
                </c:pt>
                <c:pt idx="5">
                  <c:v>1.835</c:v>
                </c:pt>
                <c:pt idx="6">
                  <c:v>2.085</c:v>
                </c:pt>
                <c:pt idx="7">
                  <c:v>2.2400000000000002</c:v>
                </c:pt>
                <c:pt idx="8">
                  <c:v>2.38</c:v>
                </c:pt>
                <c:pt idx="9">
                  <c:v>2.5049999999999999</c:v>
                </c:pt>
                <c:pt idx="10">
                  <c:v>2.625</c:v>
                </c:pt>
                <c:pt idx="11">
                  <c:v>2.7250000000000001</c:v>
                </c:pt>
                <c:pt idx="12">
                  <c:v>2.8149999999999999</c:v>
                </c:pt>
                <c:pt idx="13">
                  <c:v>2.9049999999999998</c:v>
                </c:pt>
                <c:pt idx="14">
                  <c:v>2.9849999999999999</c:v>
                </c:pt>
                <c:pt idx="15">
                  <c:v>3.06</c:v>
                </c:pt>
                <c:pt idx="16">
                  <c:v>3.1349999999999998</c:v>
                </c:pt>
                <c:pt idx="17">
                  <c:v>3.2</c:v>
                </c:pt>
                <c:pt idx="18">
                  <c:v>3.2650000000000001</c:v>
                </c:pt>
                <c:pt idx="19">
                  <c:v>3.33</c:v>
                </c:pt>
                <c:pt idx="20">
                  <c:v>3.3849999999999998</c:v>
                </c:pt>
                <c:pt idx="21">
                  <c:v>3.44</c:v>
                </c:pt>
                <c:pt idx="22">
                  <c:v>3.4950000000000001</c:v>
                </c:pt>
                <c:pt idx="23">
                  <c:v>3.54</c:v>
                </c:pt>
                <c:pt idx="24">
                  <c:v>3.59</c:v>
                </c:pt>
                <c:pt idx="25">
                  <c:v>3.63</c:v>
                </c:pt>
                <c:pt idx="26">
                  <c:v>3.6749999999999998</c:v>
                </c:pt>
                <c:pt idx="27">
                  <c:v>3.7149999999999999</c:v>
                </c:pt>
                <c:pt idx="28">
                  <c:v>3.76</c:v>
                </c:pt>
                <c:pt idx="29">
                  <c:v>3.8</c:v>
                </c:pt>
                <c:pt idx="30">
                  <c:v>3.8450000000000002</c:v>
                </c:pt>
                <c:pt idx="31">
                  <c:v>3.88</c:v>
                </c:pt>
                <c:pt idx="32">
                  <c:v>3.92</c:v>
                </c:pt>
                <c:pt idx="33">
                  <c:v>3.9550000000000001</c:v>
                </c:pt>
                <c:pt idx="34">
                  <c:v>3.9950000000000001</c:v>
                </c:pt>
                <c:pt idx="35">
                  <c:v>4.03</c:v>
                </c:pt>
                <c:pt idx="36">
                  <c:v>4.0650000000000004</c:v>
                </c:pt>
                <c:pt idx="37">
                  <c:v>4.0999999999999996</c:v>
                </c:pt>
                <c:pt idx="38">
                  <c:v>4.1349999999999998</c:v>
                </c:pt>
                <c:pt idx="39">
                  <c:v>4.17</c:v>
                </c:pt>
                <c:pt idx="40">
                  <c:v>4.2</c:v>
                </c:pt>
                <c:pt idx="41">
                  <c:v>4.2350000000000003</c:v>
                </c:pt>
                <c:pt idx="42">
                  <c:v>4.2699999999999996</c:v>
                </c:pt>
                <c:pt idx="43">
                  <c:v>4.3</c:v>
                </c:pt>
                <c:pt idx="44">
                  <c:v>4.33</c:v>
                </c:pt>
                <c:pt idx="45">
                  <c:v>4.3600000000000003</c:v>
                </c:pt>
                <c:pt idx="46">
                  <c:v>4.3949999999999996</c:v>
                </c:pt>
                <c:pt idx="47">
                  <c:v>4.4249999999999998</c:v>
                </c:pt>
                <c:pt idx="48">
                  <c:v>4.4550000000000001</c:v>
                </c:pt>
                <c:pt idx="49">
                  <c:v>4.4850000000000003</c:v>
                </c:pt>
                <c:pt idx="50">
                  <c:v>4.51</c:v>
                </c:pt>
                <c:pt idx="51">
                  <c:v>4.54</c:v>
                </c:pt>
                <c:pt idx="52">
                  <c:v>4.57</c:v>
                </c:pt>
                <c:pt idx="53">
                  <c:v>4.5999999999999996</c:v>
                </c:pt>
                <c:pt idx="54">
                  <c:v>4.63</c:v>
                </c:pt>
                <c:pt idx="55">
                  <c:v>4.6550000000000002</c:v>
                </c:pt>
                <c:pt idx="56">
                  <c:v>4.6849999999999996</c:v>
                </c:pt>
                <c:pt idx="57">
                  <c:v>4.7149999999999999</c:v>
                </c:pt>
                <c:pt idx="58">
                  <c:v>4.74</c:v>
                </c:pt>
                <c:pt idx="59">
                  <c:v>4.7649999999999997</c:v>
                </c:pt>
                <c:pt idx="60">
                  <c:v>4.7949999999999999</c:v>
                </c:pt>
                <c:pt idx="61">
                  <c:v>4.82</c:v>
                </c:pt>
                <c:pt idx="62">
                  <c:v>4.8499999999999996</c:v>
                </c:pt>
                <c:pt idx="63">
                  <c:v>4.875</c:v>
                </c:pt>
                <c:pt idx="64">
                  <c:v>4.9000000000000004</c:v>
                </c:pt>
                <c:pt idx="65">
                  <c:v>4.93</c:v>
                </c:pt>
                <c:pt idx="66">
                  <c:v>4.9550000000000001</c:v>
                </c:pt>
                <c:pt idx="67">
                  <c:v>4.9800000000000004</c:v>
                </c:pt>
                <c:pt idx="68">
                  <c:v>5.0049999999999999</c:v>
                </c:pt>
                <c:pt idx="69">
                  <c:v>5.0350000000000001</c:v>
                </c:pt>
                <c:pt idx="70">
                  <c:v>5.0599999999999996</c:v>
                </c:pt>
                <c:pt idx="71">
                  <c:v>5.085</c:v>
                </c:pt>
                <c:pt idx="72">
                  <c:v>5.1100000000000003</c:v>
                </c:pt>
                <c:pt idx="73">
                  <c:v>5.1349999999999998</c:v>
                </c:pt>
                <c:pt idx="74">
                  <c:v>5.1550000000000002</c:v>
                </c:pt>
                <c:pt idx="75">
                  <c:v>5.1849999999999996</c:v>
                </c:pt>
                <c:pt idx="76">
                  <c:v>5.2050000000000001</c:v>
                </c:pt>
                <c:pt idx="77">
                  <c:v>5.23</c:v>
                </c:pt>
                <c:pt idx="78">
                  <c:v>5.2549999999999999</c:v>
                </c:pt>
                <c:pt idx="79">
                  <c:v>5.28</c:v>
                </c:pt>
                <c:pt idx="80">
                  <c:v>5.3049999999999997</c:v>
                </c:pt>
                <c:pt idx="81">
                  <c:v>5.33</c:v>
                </c:pt>
                <c:pt idx="82">
                  <c:v>5.3550000000000004</c:v>
                </c:pt>
                <c:pt idx="83">
                  <c:v>5.375</c:v>
                </c:pt>
                <c:pt idx="84">
                  <c:v>5.4</c:v>
                </c:pt>
                <c:pt idx="85">
                  <c:v>5.4249999999999998</c:v>
                </c:pt>
                <c:pt idx="86">
                  <c:v>5.4450000000000003</c:v>
                </c:pt>
                <c:pt idx="87">
                  <c:v>5.47</c:v>
                </c:pt>
                <c:pt idx="88">
                  <c:v>5.4950000000000001</c:v>
                </c:pt>
                <c:pt idx="89">
                  <c:v>5.5149999999999997</c:v>
                </c:pt>
                <c:pt idx="90">
                  <c:v>5.54</c:v>
                </c:pt>
                <c:pt idx="91">
                  <c:v>5.56</c:v>
                </c:pt>
                <c:pt idx="92">
                  <c:v>5.585</c:v>
                </c:pt>
                <c:pt idx="93">
                  <c:v>5.6050000000000004</c:v>
                </c:pt>
                <c:pt idx="94">
                  <c:v>5.63</c:v>
                </c:pt>
                <c:pt idx="95">
                  <c:v>5.65</c:v>
                </c:pt>
                <c:pt idx="96">
                  <c:v>5.6749999999999998</c:v>
                </c:pt>
                <c:pt idx="97">
                  <c:v>5.6950000000000003</c:v>
                </c:pt>
                <c:pt idx="98">
                  <c:v>5.72</c:v>
                </c:pt>
                <c:pt idx="99">
                  <c:v>5.74</c:v>
                </c:pt>
                <c:pt idx="100">
                  <c:v>5.76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32896"/>
        <c:axId val="90834816"/>
      </c:scatterChart>
      <c:valAx>
        <c:axId val="9083289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1" i="1" u="none" strike="noStrike" baseline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Back Voltage (V)</a:t>
                </a:r>
              </a:p>
            </c:rich>
          </c:tx>
          <c:layout>
            <c:manualLayout>
              <c:xMode val="edge"/>
              <c:yMode val="edge"/>
              <c:x val="0.40089277585689237"/>
              <c:y val="0.894694559061124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834816"/>
        <c:crossesAt val="0"/>
        <c:crossBetween val="midCat"/>
      </c:valAx>
      <c:valAx>
        <c:axId val="9083481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Strip voltage (V)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9363880252975843E-3"/>
              <c:y val="0.35830675627789144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8328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16626473351348"/>
          <c:y val="0.60770440308233808"/>
          <c:w val="0.36126759062866232"/>
          <c:h val="0.13479618251379916"/>
        </c:manualLayout>
      </c:layout>
      <c:overlay val="0"/>
      <c:spPr>
        <a:solidFill>
          <a:srgbClr val="FFFFFF"/>
        </a:solidFill>
        <a:ln w="3175">
          <a:solidFill>
            <a:srgbClr val="C0C0C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baseline="0"/>
              <a:t>G400 W3 120um   Scan AC </a:t>
            </a:r>
          </a:p>
        </c:rich>
      </c:tx>
      <c:layout>
        <c:manualLayout>
          <c:xMode val="edge"/>
          <c:yMode val="edge"/>
          <c:x val="0.232525399269741"/>
          <c:y val="1.30291837090158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625187614012"/>
          <c:y val="0.12192999739722098"/>
          <c:w val="0.78750520576071881"/>
          <c:h val="0.70058720648797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'[Gamma400_W3_120.xlsx]Scan AC'!$C$1:$C$2</c:f>
              <c:strCache>
                <c:ptCount val="1"/>
                <c:pt idx="0">
                  <c:v>Strip  Capasitanse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noFill/>
              </a:ln>
            </c:spPr>
          </c:marker>
          <c:xVal>
            <c:numRef>
              <c:f>'[Gamma400_W3_120.xlsx]Scan AC'!$A$4:$A$300</c:f>
              <c:numCache>
                <c:formatCode>General</c:formatCode>
                <c:ptCount val="2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</c:numCache>
            </c:numRef>
          </c:xVal>
          <c:yVal>
            <c:numRef>
              <c:f>'[Gamma400_W3_120.xlsx]Scan AC'!$C$4:$C$300</c:f>
              <c:numCache>
                <c:formatCode>0.00E+00</c:formatCode>
                <c:ptCount val="297"/>
                <c:pt idx="0">
                  <c:v>2.52216E-10</c:v>
                </c:pt>
                <c:pt idx="1">
                  <c:v>2.5236399999999998E-10</c:v>
                </c:pt>
                <c:pt idx="2">
                  <c:v>2.5224700000000001E-10</c:v>
                </c:pt>
                <c:pt idx="3">
                  <c:v>2.52306E-10</c:v>
                </c:pt>
                <c:pt idx="4">
                  <c:v>2.51933E-10</c:v>
                </c:pt>
                <c:pt idx="5">
                  <c:v>2.5218299999999998E-10</c:v>
                </c:pt>
                <c:pt idx="6">
                  <c:v>2.5202000000000003E-10</c:v>
                </c:pt>
                <c:pt idx="7">
                  <c:v>2.5215899999999998E-10</c:v>
                </c:pt>
                <c:pt idx="8">
                  <c:v>2.5186300000000002E-10</c:v>
                </c:pt>
                <c:pt idx="9">
                  <c:v>2.5204800000000001E-10</c:v>
                </c:pt>
                <c:pt idx="10">
                  <c:v>2.5199099999999998E-10</c:v>
                </c:pt>
                <c:pt idx="11">
                  <c:v>2.5209700000000001E-10</c:v>
                </c:pt>
                <c:pt idx="12">
                  <c:v>2.5198300000000002E-10</c:v>
                </c:pt>
                <c:pt idx="13">
                  <c:v>2.5202199999999999E-10</c:v>
                </c:pt>
                <c:pt idx="14">
                  <c:v>2.5191299999999999E-10</c:v>
                </c:pt>
                <c:pt idx="15">
                  <c:v>2.5205500000000002E-10</c:v>
                </c:pt>
                <c:pt idx="16">
                  <c:v>2.51921E-10</c:v>
                </c:pt>
                <c:pt idx="17">
                  <c:v>2.52119E-10</c:v>
                </c:pt>
                <c:pt idx="18">
                  <c:v>2.51896E-10</c:v>
                </c:pt>
                <c:pt idx="19">
                  <c:v>2.5209299999999998E-10</c:v>
                </c:pt>
                <c:pt idx="20">
                  <c:v>2.51951E-10</c:v>
                </c:pt>
                <c:pt idx="21">
                  <c:v>2.52108E-10</c:v>
                </c:pt>
                <c:pt idx="22">
                  <c:v>2.5197600000000001E-10</c:v>
                </c:pt>
                <c:pt idx="23">
                  <c:v>2.5202500000000002E-10</c:v>
                </c:pt>
                <c:pt idx="24">
                  <c:v>2.5198800000000001E-10</c:v>
                </c:pt>
                <c:pt idx="25">
                  <c:v>2.5206299999999998E-10</c:v>
                </c:pt>
                <c:pt idx="26">
                  <c:v>2.52029E-10</c:v>
                </c:pt>
                <c:pt idx="27">
                  <c:v>2.5190599999999998E-10</c:v>
                </c:pt>
                <c:pt idx="28">
                  <c:v>2.5206600000000001E-10</c:v>
                </c:pt>
                <c:pt idx="29">
                  <c:v>2.5191600000000001E-10</c:v>
                </c:pt>
                <c:pt idx="30">
                  <c:v>2.52114E-10</c:v>
                </c:pt>
                <c:pt idx="31">
                  <c:v>2.5184699999999999E-10</c:v>
                </c:pt>
                <c:pt idx="32">
                  <c:v>2.5203700000000002E-10</c:v>
                </c:pt>
                <c:pt idx="33">
                  <c:v>2.5192599999999999E-10</c:v>
                </c:pt>
                <c:pt idx="34">
                  <c:v>2.5201200000000001E-10</c:v>
                </c:pt>
                <c:pt idx="35">
                  <c:v>2.5177100000000001E-10</c:v>
                </c:pt>
                <c:pt idx="36">
                  <c:v>2.5201599999999999E-10</c:v>
                </c:pt>
                <c:pt idx="37">
                  <c:v>2.5175499999999997E-10</c:v>
                </c:pt>
                <c:pt idx="38">
                  <c:v>2.5200399999999999E-10</c:v>
                </c:pt>
                <c:pt idx="39">
                  <c:v>2.5184599999999998E-10</c:v>
                </c:pt>
                <c:pt idx="40">
                  <c:v>2.5206399999999999E-10</c:v>
                </c:pt>
                <c:pt idx="41">
                  <c:v>2.5178500000000003E-10</c:v>
                </c:pt>
                <c:pt idx="42">
                  <c:v>2.5202199999999999E-10</c:v>
                </c:pt>
                <c:pt idx="43">
                  <c:v>2.5180200000000002E-10</c:v>
                </c:pt>
                <c:pt idx="44">
                  <c:v>2.5202099999999998E-10</c:v>
                </c:pt>
                <c:pt idx="45">
                  <c:v>2.5178400000000002E-10</c:v>
                </c:pt>
                <c:pt idx="46">
                  <c:v>2.5193099999999999E-10</c:v>
                </c:pt>
                <c:pt idx="47">
                  <c:v>2.5181599999999998E-10</c:v>
                </c:pt>
                <c:pt idx="48">
                  <c:v>2.5200800000000003E-10</c:v>
                </c:pt>
                <c:pt idx="49">
                  <c:v>2.5182199999999998E-10</c:v>
                </c:pt>
                <c:pt idx="50">
                  <c:v>2.5184900000000001E-10</c:v>
                </c:pt>
                <c:pt idx="51">
                  <c:v>2.5179100000000003E-10</c:v>
                </c:pt>
                <c:pt idx="52">
                  <c:v>2.5199799999999999E-10</c:v>
                </c:pt>
                <c:pt idx="53">
                  <c:v>2.5182100000000002E-10</c:v>
                </c:pt>
                <c:pt idx="54">
                  <c:v>2.51812E-10</c:v>
                </c:pt>
                <c:pt idx="55">
                  <c:v>2.51884E-10</c:v>
                </c:pt>
                <c:pt idx="56">
                  <c:v>2.5190400000000001E-10</c:v>
                </c:pt>
                <c:pt idx="57">
                  <c:v>2.5189200000000001E-10</c:v>
                </c:pt>
                <c:pt idx="58">
                  <c:v>2.51782E-10</c:v>
                </c:pt>
                <c:pt idx="59">
                  <c:v>2.5182299999999999E-10</c:v>
                </c:pt>
                <c:pt idx="60">
                  <c:v>2.5188799999999998E-10</c:v>
                </c:pt>
                <c:pt idx="61">
                  <c:v>2.5183E-10</c:v>
                </c:pt>
                <c:pt idx="62">
                  <c:v>2.5174200000000002E-10</c:v>
                </c:pt>
                <c:pt idx="63">
                  <c:v>2.51848E-10</c:v>
                </c:pt>
                <c:pt idx="64">
                  <c:v>3.2645900000000002E-10</c:v>
                </c:pt>
                <c:pt idx="65">
                  <c:v>3.2668899999999998E-10</c:v>
                </c:pt>
                <c:pt idx="66">
                  <c:v>3.2648300000000002E-10</c:v>
                </c:pt>
                <c:pt idx="67">
                  <c:v>3.2667299999999999E-10</c:v>
                </c:pt>
                <c:pt idx="68">
                  <c:v>3.26523E-10</c:v>
                </c:pt>
                <c:pt idx="69">
                  <c:v>3.2657499999999998E-10</c:v>
                </c:pt>
                <c:pt idx="70">
                  <c:v>3.2654400000000003E-10</c:v>
                </c:pt>
                <c:pt idx="71">
                  <c:v>3.2667899999999999E-10</c:v>
                </c:pt>
                <c:pt idx="72">
                  <c:v>3.2662800000000002E-10</c:v>
                </c:pt>
                <c:pt idx="73">
                  <c:v>3.26463E-10</c:v>
                </c:pt>
                <c:pt idx="74">
                  <c:v>3.26698E-10</c:v>
                </c:pt>
                <c:pt idx="75">
                  <c:v>3.2669099999999999E-10</c:v>
                </c:pt>
                <c:pt idx="76">
                  <c:v>3.2673799999999998E-10</c:v>
                </c:pt>
                <c:pt idx="77">
                  <c:v>3.2648300000000002E-10</c:v>
                </c:pt>
                <c:pt idx="78">
                  <c:v>3.2669300000000001E-10</c:v>
                </c:pt>
                <c:pt idx="79">
                  <c:v>3.2726600000000002E-10</c:v>
                </c:pt>
                <c:pt idx="80">
                  <c:v>3.2681699999999999E-10</c:v>
                </c:pt>
                <c:pt idx="81">
                  <c:v>3.2645999999999998E-10</c:v>
                </c:pt>
                <c:pt idx="82">
                  <c:v>3.2673699999999998E-10</c:v>
                </c:pt>
                <c:pt idx="83">
                  <c:v>3.2639200000000001E-10</c:v>
                </c:pt>
                <c:pt idx="84">
                  <c:v>3.2676500000000001E-10</c:v>
                </c:pt>
                <c:pt idx="85">
                  <c:v>3.2626199999999998E-10</c:v>
                </c:pt>
                <c:pt idx="86">
                  <c:v>3.2671899999999998E-10</c:v>
                </c:pt>
                <c:pt idx="87">
                  <c:v>3.2631400000000002E-10</c:v>
                </c:pt>
                <c:pt idx="88">
                  <c:v>3.26788E-10</c:v>
                </c:pt>
                <c:pt idx="89">
                  <c:v>3.2636499999999999E-10</c:v>
                </c:pt>
                <c:pt idx="90">
                  <c:v>3.2679100000000002E-10</c:v>
                </c:pt>
                <c:pt idx="91">
                  <c:v>3.2638299999999999E-10</c:v>
                </c:pt>
                <c:pt idx="92">
                  <c:v>3.2672900000000001E-10</c:v>
                </c:pt>
                <c:pt idx="93">
                  <c:v>3.2644399999999999E-10</c:v>
                </c:pt>
                <c:pt idx="94">
                  <c:v>3.2683399999999998E-10</c:v>
                </c:pt>
                <c:pt idx="95">
                  <c:v>3.2649599999999998E-10</c:v>
                </c:pt>
                <c:pt idx="96">
                  <c:v>3.2671100000000001E-10</c:v>
                </c:pt>
                <c:pt idx="97">
                  <c:v>3.2656399999999999E-10</c:v>
                </c:pt>
                <c:pt idx="98">
                  <c:v>3.2675900000000001E-10</c:v>
                </c:pt>
                <c:pt idx="99">
                  <c:v>3.26499E-10</c:v>
                </c:pt>
                <c:pt idx="100">
                  <c:v>3.2660400000000002E-10</c:v>
                </c:pt>
                <c:pt idx="101">
                  <c:v>3.2656800000000002E-10</c:v>
                </c:pt>
                <c:pt idx="102">
                  <c:v>3.2691799999999998E-10</c:v>
                </c:pt>
                <c:pt idx="103">
                  <c:v>3.2661099999999998E-10</c:v>
                </c:pt>
                <c:pt idx="104">
                  <c:v>3.2661199999999999E-10</c:v>
                </c:pt>
                <c:pt idx="105">
                  <c:v>3.2660300000000001E-10</c:v>
                </c:pt>
                <c:pt idx="106">
                  <c:v>3.2668999999999999E-10</c:v>
                </c:pt>
                <c:pt idx="107">
                  <c:v>3.2671E-10</c:v>
                </c:pt>
                <c:pt idx="108">
                  <c:v>3.2662200000000002E-10</c:v>
                </c:pt>
                <c:pt idx="109">
                  <c:v>3.26649E-10</c:v>
                </c:pt>
                <c:pt idx="110">
                  <c:v>3.2668399999999999E-10</c:v>
                </c:pt>
                <c:pt idx="111">
                  <c:v>3.26788E-10</c:v>
                </c:pt>
                <c:pt idx="112">
                  <c:v>3.2661799999999999E-10</c:v>
                </c:pt>
                <c:pt idx="113">
                  <c:v>3.2684300000000001E-10</c:v>
                </c:pt>
                <c:pt idx="114">
                  <c:v>3.26661E-10</c:v>
                </c:pt>
                <c:pt idx="115">
                  <c:v>3.2680200000000002E-10</c:v>
                </c:pt>
                <c:pt idx="116">
                  <c:v>3.2669900000000001E-10</c:v>
                </c:pt>
                <c:pt idx="117">
                  <c:v>3.2690799999999999E-10</c:v>
                </c:pt>
                <c:pt idx="118">
                  <c:v>3.2680800000000002E-10</c:v>
                </c:pt>
                <c:pt idx="119">
                  <c:v>3.2674899999999997E-10</c:v>
                </c:pt>
                <c:pt idx="120">
                  <c:v>3.2677399999999998E-10</c:v>
                </c:pt>
                <c:pt idx="121">
                  <c:v>3.2682299999999999E-10</c:v>
                </c:pt>
                <c:pt idx="122">
                  <c:v>3.2680200000000002E-10</c:v>
                </c:pt>
                <c:pt idx="123">
                  <c:v>3.2671899999999998E-10</c:v>
                </c:pt>
                <c:pt idx="124">
                  <c:v>3.26884E-10</c:v>
                </c:pt>
                <c:pt idx="125">
                  <c:v>3.2689399999999998E-10</c:v>
                </c:pt>
                <c:pt idx="126">
                  <c:v>3.26951E-10</c:v>
                </c:pt>
                <c:pt idx="127">
                  <c:v>3.2670799999999998E-10</c:v>
                </c:pt>
                <c:pt idx="128">
                  <c:v>4.0169400000000002E-10</c:v>
                </c:pt>
                <c:pt idx="129">
                  <c:v>4.0156399999999999E-10</c:v>
                </c:pt>
                <c:pt idx="130">
                  <c:v>4.0180399999999998E-10</c:v>
                </c:pt>
                <c:pt idx="131">
                  <c:v>4.0132299999999999E-10</c:v>
                </c:pt>
                <c:pt idx="132">
                  <c:v>4.0172499999999998E-10</c:v>
                </c:pt>
                <c:pt idx="133">
                  <c:v>4.01433E-10</c:v>
                </c:pt>
                <c:pt idx="134">
                  <c:v>4.0171399999999998E-10</c:v>
                </c:pt>
                <c:pt idx="135">
                  <c:v>4.0124399999999998E-10</c:v>
                </c:pt>
                <c:pt idx="136">
                  <c:v>4.01529E-10</c:v>
                </c:pt>
                <c:pt idx="137">
                  <c:v>4.0141600000000001E-10</c:v>
                </c:pt>
                <c:pt idx="138">
                  <c:v>4.0158799999999999E-10</c:v>
                </c:pt>
                <c:pt idx="139">
                  <c:v>4.0136399999999998E-10</c:v>
                </c:pt>
                <c:pt idx="140">
                  <c:v>4.0153299999999998E-10</c:v>
                </c:pt>
                <c:pt idx="141">
                  <c:v>4.0128499999999997E-10</c:v>
                </c:pt>
                <c:pt idx="142">
                  <c:v>4.0151300000000002E-10</c:v>
                </c:pt>
                <c:pt idx="143">
                  <c:v>4.01324E-10</c:v>
                </c:pt>
                <c:pt idx="144">
                  <c:v>4.0160400000000002E-10</c:v>
                </c:pt>
                <c:pt idx="145">
                  <c:v>4.0130300000000003E-10</c:v>
                </c:pt>
                <c:pt idx="146">
                  <c:v>4.0157400000000002E-10</c:v>
                </c:pt>
                <c:pt idx="147">
                  <c:v>4.0138500000000001E-10</c:v>
                </c:pt>
                <c:pt idx="148">
                  <c:v>4.0162899999999998E-10</c:v>
                </c:pt>
                <c:pt idx="149">
                  <c:v>4.0138799999999998E-10</c:v>
                </c:pt>
                <c:pt idx="150">
                  <c:v>4.0144600000000001E-10</c:v>
                </c:pt>
                <c:pt idx="151">
                  <c:v>4.0137300000000001E-10</c:v>
                </c:pt>
                <c:pt idx="152">
                  <c:v>4.01559E-10</c:v>
                </c:pt>
                <c:pt idx="153">
                  <c:v>4.0151399999999997E-10</c:v>
                </c:pt>
                <c:pt idx="154">
                  <c:v>4.0132500000000001E-10</c:v>
                </c:pt>
                <c:pt idx="155">
                  <c:v>4.0150100000000002E-10</c:v>
                </c:pt>
                <c:pt idx="156">
                  <c:v>4.0134500000000002E-10</c:v>
                </c:pt>
                <c:pt idx="157">
                  <c:v>4.0162E-10</c:v>
                </c:pt>
                <c:pt idx="158">
                  <c:v>4.0123899999999999E-10</c:v>
                </c:pt>
                <c:pt idx="159">
                  <c:v>4.0152799999999999E-10</c:v>
                </c:pt>
                <c:pt idx="160">
                  <c:v>4.0135000000000002E-10</c:v>
                </c:pt>
                <c:pt idx="161">
                  <c:v>4.01541E-10</c:v>
                </c:pt>
                <c:pt idx="162">
                  <c:v>4.01186E-10</c:v>
                </c:pt>
                <c:pt idx="163">
                  <c:v>4.0155699999999998E-10</c:v>
                </c:pt>
                <c:pt idx="164">
                  <c:v>4.0120500000000001E-10</c:v>
                </c:pt>
                <c:pt idx="165">
                  <c:v>4.0150299999999998E-10</c:v>
                </c:pt>
                <c:pt idx="166">
                  <c:v>4.0134099999999999E-10</c:v>
                </c:pt>
                <c:pt idx="167">
                  <c:v>4.0162299999999998E-10</c:v>
                </c:pt>
                <c:pt idx="168">
                  <c:v>4.0124E-10</c:v>
                </c:pt>
                <c:pt idx="169">
                  <c:v>4.0159600000000001E-10</c:v>
                </c:pt>
                <c:pt idx="170">
                  <c:v>4.0129500000000001E-10</c:v>
                </c:pt>
                <c:pt idx="171">
                  <c:v>4.01637E-10</c:v>
                </c:pt>
                <c:pt idx="172">
                  <c:v>4.0124700000000001E-10</c:v>
                </c:pt>
                <c:pt idx="173">
                  <c:v>4.0149500000000002E-10</c:v>
                </c:pt>
                <c:pt idx="174">
                  <c:v>4.01342E-10</c:v>
                </c:pt>
                <c:pt idx="175">
                  <c:v>4.0167299999999999E-10</c:v>
                </c:pt>
                <c:pt idx="176">
                  <c:v>4.0140400000000001E-10</c:v>
                </c:pt>
                <c:pt idx="177">
                  <c:v>4.0143699999999999E-10</c:v>
                </c:pt>
                <c:pt idx="178">
                  <c:v>4.0143400000000001E-10</c:v>
                </c:pt>
                <c:pt idx="179">
                  <c:v>4.0168999999999998E-10</c:v>
                </c:pt>
                <c:pt idx="180">
                  <c:v>4.0149199999999999E-10</c:v>
                </c:pt>
                <c:pt idx="181">
                  <c:v>4.0151499999999998E-10</c:v>
                </c:pt>
                <c:pt idx="182">
                  <c:v>4.0147799999999998E-10</c:v>
                </c:pt>
                <c:pt idx="183">
                  <c:v>4.0162299999999998E-10</c:v>
                </c:pt>
                <c:pt idx="184">
                  <c:v>4.0161400000000001E-10</c:v>
                </c:pt>
                <c:pt idx="185">
                  <c:v>4.0142300000000002E-10</c:v>
                </c:pt>
                <c:pt idx="186">
                  <c:v>4.0154900000000002E-10</c:v>
                </c:pt>
                <c:pt idx="187">
                  <c:v>4.0164099999999998E-10</c:v>
                </c:pt>
                <c:pt idx="188">
                  <c:v>4.0165200000000002E-10</c:v>
                </c:pt>
                <c:pt idx="189">
                  <c:v>4.0146199999999999E-10</c:v>
                </c:pt>
                <c:pt idx="190">
                  <c:v>4.0165899999999998E-10</c:v>
                </c:pt>
                <c:pt idx="191">
                  <c:v>4.01475E-10</c:v>
                </c:pt>
                <c:pt idx="192">
                  <c:v>4.76252E-10</c:v>
                </c:pt>
                <c:pt idx="193">
                  <c:v>4.7606300000000003E-10</c:v>
                </c:pt>
                <c:pt idx="194">
                  <c:v>4.7631800000000005E-10</c:v>
                </c:pt>
                <c:pt idx="195">
                  <c:v>4.76192E-10</c:v>
                </c:pt>
                <c:pt idx="196">
                  <c:v>4.7617300000000005E-10</c:v>
                </c:pt>
                <c:pt idx="197">
                  <c:v>4.7625400000000002E-10</c:v>
                </c:pt>
                <c:pt idx="198">
                  <c:v>4.7637300000000001E-10</c:v>
                </c:pt>
                <c:pt idx="199">
                  <c:v>4.76408E-10</c:v>
                </c:pt>
                <c:pt idx="200">
                  <c:v>4.7609600000000001E-10</c:v>
                </c:pt>
                <c:pt idx="201">
                  <c:v>4.7651800000000001E-10</c:v>
                </c:pt>
                <c:pt idx="202">
                  <c:v>4.76457E-10</c:v>
                </c:pt>
                <c:pt idx="203">
                  <c:v>4.7656600000000001E-10</c:v>
                </c:pt>
                <c:pt idx="204">
                  <c:v>4.7609700000000002E-10</c:v>
                </c:pt>
                <c:pt idx="205">
                  <c:v>4.7655800000000004E-10</c:v>
                </c:pt>
                <c:pt idx="206">
                  <c:v>4.7626500000000001E-10</c:v>
                </c:pt>
                <c:pt idx="207">
                  <c:v>4.76818E-10</c:v>
                </c:pt>
                <c:pt idx="208">
                  <c:v>4.7623300000000004E-10</c:v>
                </c:pt>
                <c:pt idx="209">
                  <c:v>4.7673500000000001E-10</c:v>
                </c:pt>
                <c:pt idx="210">
                  <c:v>4.7622900000000001E-10</c:v>
                </c:pt>
                <c:pt idx="211">
                  <c:v>4.7676799999999998E-10</c:v>
                </c:pt>
                <c:pt idx="212">
                  <c:v>4.7602899999999995E-10</c:v>
                </c:pt>
                <c:pt idx="213">
                  <c:v>4.7679700000000002E-10</c:v>
                </c:pt>
                <c:pt idx="214">
                  <c:v>4.7613400000000002E-10</c:v>
                </c:pt>
                <c:pt idx="215">
                  <c:v>4.7689799999999996E-10</c:v>
                </c:pt>
                <c:pt idx="216">
                  <c:v>4.76228E-10</c:v>
                </c:pt>
                <c:pt idx="217">
                  <c:v>4.7691800000000003E-10</c:v>
                </c:pt>
                <c:pt idx="218">
                  <c:v>4.7626299999999999E-10</c:v>
                </c:pt>
                <c:pt idx="219">
                  <c:v>4.7683500000000004E-10</c:v>
                </c:pt>
                <c:pt idx="220">
                  <c:v>4.76397E-10</c:v>
                </c:pt>
                <c:pt idx="221">
                  <c:v>4.7701799999999995E-10</c:v>
                </c:pt>
                <c:pt idx="222">
                  <c:v>4.7650800000000003E-10</c:v>
                </c:pt>
                <c:pt idx="223">
                  <c:v>4.7692099999999995E-10</c:v>
                </c:pt>
                <c:pt idx="224">
                  <c:v>4.7664000000000002E-10</c:v>
                </c:pt>
                <c:pt idx="225">
                  <c:v>4.7701799999999995E-10</c:v>
                </c:pt>
                <c:pt idx="226">
                  <c:v>4.7659200000000002E-10</c:v>
                </c:pt>
                <c:pt idx="227">
                  <c:v>4.7684400000000001E-10</c:v>
                </c:pt>
                <c:pt idx="228">
                  <c:v>4.7667800000000004E-10</c:v>
                </c:pt>
                <c:pt idx="229">
                  <c:v>4.7722900000000001E-10</c:v>
                </c:pt>
                <c:pt idx="230">
                  <c:v>4.7676599999999996E-10</c:v>
                </c:pt>
                <c:pt idx="231">
                  <c:v>4.76854E-10</c:v>
                </c:pt>
                <c:pt idx="232">
                  <c:v>4.7675399999999996E-10</c:v>
                </c:pt>
                <c:pt idx="233">
                  <c:v>4.76987E-10</c:v>
                </c:pt>
                <c:pt idx="234">
                  <c:v>4.7692800000000001E-10</c:v>
                </c:pt>
                <c:pt idx="235">
                  <c:v>4.7692299999999997E-10</c:v>
                </c:pt>
                <c:pt idx="236">
                  <c:v>4.7694300000000004E-10</c:v>
                </c:pt>
                <c:pt idx="237">
                  <c:v>4.7702600000000002E-10</c:v>
                </c:pt>
                <c:pt idx="238">
                  <c:v>4.7710399999999997E-10</c:v>
                </c:pt>
                <c:pt idx="239">
                  <c:v>4.7695500000000003E-10</c:v>
                </c:pt>
                <c:pt idx="240">
                  <c:v>4.7719400000000002E-10</c:v>
                </c:pt>
                <c:pt idx="241">
                  <c:v>4.7702600000000002E-10</c:v>
                </c:pt>
                <c:pt idx="242">
                  <c:v>4.7714900000000004E-10</c:v>
                </c:pt>
                <c:pt idx="243">
                  <c:v>4.7709700000000001E-10</c:v>
                </c:pt>
                <c:pt idx="244">
                  <c:v>4.7731899999999995E-10</c:v>
                </c:pt>
                <c:pt idx="245">
                  <c:v>4.7727299999999997E-10</c:v>
                </c:pt>
                <c:pt idx="246">
                  <c:v>4.7712300000000003E-10</c:v>
                </c:pt>
                <c:pt idx="247">
                  <c:v>4.7726099999999997E-10</c:v>
                </c:pt>
                <c:pt idx="248">
                  <c:v>4.7731700000000004E-10</c:v>
                </c:pt>
                <c:pt idx="249">
                  <c:v>4.7736200000000001E-10</c:v>
                </c:pt>
                <c:pt idx="250">
                  <c:v>4.7713799999999995E-10</c:v>
                </c:pt>
                <c:pt idx="251">
                  <c:v>4.7765699999999996E-10</c:v>
                </c:pt>
                <c:pt idx="252">
                  <c:v>4.7775699999999999E-10</c:v>
                </c:pt>
                <c:pt idx="253">
                  <c:v>4.7799399999999995E-10</c:v>
                </c:pt>
                <c:pt idx="254">
                  <c:v>4.7760500000000003E-10</c:v>
                </c:pt>
                <c:pt idx="255">
                  <c:v>4.7801799999999995E-10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90240"/>
        <c:axId val="90892544"/>
      </c:scatterChart>
      <c:valAx>
        <c:axId val="90890240"/>
        <c:scaling>
          <c:orientation val="minMax"/>
          <c:max val="25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1" u="none" strike="noStrike" baseline="0">
                    <a:solidFill>
                      <a:srgbClr val="000000"/>
                    </a:solidFill>
                    <a:latin typeface="Calibri"/>
                  </a:rPr>
                  <a:t>Strip Number</a:t>
                </a:r>
                <a:r>
                  <a:rPr lang="en-US" sz="1100" b="1" i="1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40089277585689237"/>
              <c:y val="0.894694559061124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892544"/>
        <c:crosses val="autoZero"/>
        <c:crossBetween val="midCat"/>
        <c:majorUnit val="64"/>
      </c:valAx>
      <c:valAx>
        <c:axId val="908925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i="0"/>
                  <a:t>Strip Capasitance (F)</a:t>
                </a:r>
              </a:p>
            </c:rich>
          </c:tx>
          <c:layout>
            <c:manualLayout>
              <c:xMode val="edge"/>
              <c:yMode val="edge"/>
              <c:x val="7.9363880252975843E-3"/>
              <c:y val="0.35830675627789144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8902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814481215678297"/>
          <c:y val="0.56804002474519055"/>
          <c:w val="0.24810645901734618"/>
          <c:h val="0.11954065238412702"/>
        </c:manualLayout>
      </c:layout>
      <c:overlay val="0"/>
      <c:spPr>
        <a:solidFill>
          <a:srgbClr val="FFFFFF"/>
        </a:solidFill>
        <a:ln w="3175">
          <a:solidFill>
            <a:srgbClr val="C0C0C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FAF80-5652-4AE5-852A-3E10D624BF3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39A9-35D3-4A5F-A913-B97EC4D9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4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8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06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0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8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39A9-35D3-4A5F-A913-B97EC4D973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3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9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C219AE-10FC-48BD-8B6F-D0DEDB241D1C}" type="slidenum">
              <a:rPr lang="ru-RU" altLang="ru-RU" sz="1300" smtClean="0"/>
              <a:pPr>
                <a:spcBef>
                  <a:spcPct val="0"/>
                </a:spcBef>
              </a:pPr>
              <a:t>26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02150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9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3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C3BC-6791-48D5-A066-47E0D246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GAMMA-400 project at INFN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71" y="2214070"/>
            <a:ext cx="8180264" cy="4402545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Valter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Bonvicini</a:t>
            </a:r>
            <a:endParaRPr lang="en-US" sz="2000" b="1" dirty="0" smtClean="0"/>
          </a:p>
          <a:p>
            <a:r>
              <a:rPr lang="en-US" sz="2000" b="1" i="1" dirty="0" smtClean="0"/>
              <a:t>INFN – Trieste, Italy</a:t>
            </a:r>
          </a:p>
          <a:p>
            <a:r>
              <a:rPr lang="en-US" sz="2000" b="1" i="1" dirty="0">
                <a:solidFill>
                  <a:srgbClr val="0066FF"/>
                </a:solidFill>
              </a:rPr>
              <a:t>o</a:t>
            </a:r>
            <a:r>
              <a:rPr lang="en-US" sz="2000" b="1" i="1" dirty="0" smtClean="0">
                <a:solidFill>
                  <a:srgbClr val="0066FF"/>
                </a:solidFill>
              </a:rPr>
              <a:t>n behalf of the Italian Gamma-400 Collaboration:</a:t>
            </a:r>
          </a:p>
          <a:p>
            <a:r>
              <a:rPr lang="en-US" sz="2000" b="1" i="1" dirty="0" smtClean="0">
                <a:solidFill>
                  <a:srgbClr val="0066FF"/>
                </a:solidFill>
              </a:rPr>
              <a:t>Trieste</a:t>
            </a:r>
            <a:endParaRPr lang="en-US" sz="2000" b="1" i="1" dirty="0">
              <a:solidFill>
                <a:srgbClr val="0066FF"/>
              </a:solidFill>
            </a:endParaRPr>
          </a:p>
          <a:p>
            <a:r>
              <a:rPr lang="en-US" sz="2000" b="1" i="1" dirty="0" smtClean="0">
                <a:solidFill>
                  <a:srgbClr val="0066FF"/>
                </a:solidFill>
              </a:rPr>
              <a:t>Firenze</a:t>
            </a:r>
          </a:p>
          <a:p>
            <a:r>
              <a:rPr lang="en-US" sz="2000" b="1" i="1" dirty="0" smtClean="0">
                <a:solidFill>
                  <a:srgbClr val="0066FF"/>
                </a:solidFill>
              </a:rPr>
              <a:t>Pavia</a:t>
            </a:r>
          </a:p>
          <a:p>
            <a:r>
              <a:rPr lang="en-US" sz="2000" b="1" i="1" dirty="0" smtClean="0">
                <a:solidFill>
                  <a:srgbClr val="0066FF"/>
                </a:solidFill>
              </a:rPr>
              <a:t>Pisa/Siena</a:t>
            </a:r>
          </a:p>
          <a:p>
            <a:r>
              <a:rPr lang="en-US" sz="2000" b="1" i="1" dirty="0" smtClean="0">
                <a:solidFill>
                  <a:srgbClr val="0066FF"/>
                </a:solidFill>
              </a:rPr>
              <a:t>Roma 2</a:t>
            </a:r>
            <a:endParaRPr lang="en-US" sz="2400" b="1" i="1" dirty="0">
              <a:solidFill>
                <a:srgbClr val="0066FF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r>
              <a:rPr lang="en-US" sz="2000" b="1" i="1" dirty="0" smtClean="0"/>
              <a:t>GAMMA-400 Workshop in Barcelona, June 15-19 </a:t>
            </a:r>
            <a:r>
              <a:rPr lang="en-US" sz="2000" b="1" i="1" dirty="0" err="1" smtClean="0"/>
              <a:t>settembre</a:t>
            </a:r>
            <a:r>
              <a:rPr lang="en-US" sz="2000" b="1" i="1" dirty="0" smtClean="0"/>
              <a:t> 2013</a:t>
            </a:r>
            <a:endParaRPr lang="en-US" sz="20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7" y="1086295"/>
            <a:ext cx="1833480" cy="17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_INF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1278321"/>
            <a:ext cx="1932705" cy="107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9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Improvements in the GAMMA-400 design and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GB" dirty="0"/>
              <a:t>During the last </a:t>
            </a:r>
            <a:r>
              <a:rPr lang="en-GB" dirty="0" smtClean="0"/>
              <a:t>years</a:t>
            </a:r>
            <a:r>
              <a:rPr lang="en-GB" dirty="0"/>
              <a:t>, </a:t>
            </a:r>
            <a:r>
              <a:rPr lang="en-GB" dirty="0" smtClean="0"/>
              <a:t>the collaboration between Italian and Russian groups has resulted in a new version of the apparatus. Guideline:</a:t>
            </a:r>
          </a:p>
          <a:p>
            <a:pPr lvl="1">
              <a:defRPr/>
            </a:pPr>
            <a:r>
              <a:rPr lang="en-GB" dirty="0"/>
              <a:t>to </a:t>
            </a:r>
            <a:r>
              <a:rPr lang="en-GB" dirty="0" smtClean="0"/>
              <a:t>develop </a:t>
            </a:r>
            <a:r>
              <a:rPr lang="en-GB" dirty="0"/>
              <a:t>a jointly defined </a:t>
            </a:r>
            <a:r>
              <a:rPr lang="en-GB" b="1" dirty="0">
                <a:solidFill>
                  <a:srgbClr val="00B0F0"/>
                </a:solidFill>
              </a:rPr>
              <a:t>dual instrument</a:t>
            </a:r>
            <a:r>
              <a:rPr lang="en-GB" dirty="0"/>
              <a:t> that, </a:t>
            </a:r>
            <a:r>
              <a:rPr lang="en-GB" dirty="0">
                <a:solidFill>
                  <a:srgbClr val="FF0000"/>
                </a:solidFill>
              </a:rPr>
              <a:t>taking into account the currently available financial resources, optimizes the scientific performance and improves them with respect to the </a:t>
            </a:r>
            <a:r>
              <a:rPr lang="en-GB" dirty="0" smtClean="0">
                <a:solidFill>
                  <a:srgbClr val="FF0000"/>
                </a:solidFill>
              </a:rPr>
              <a:t>original </a:t>
            </a:r>
            <a:r>
              <a:rPr lang="en-GB" dirty="0">
                <a:solidFill>
                  <a:srgbClr val="FF0000"/>
                </a:solidFill>
              </a:rPr>
              <a:t>version</a:t>
            </a:r>
            <a:r>
              <a:rPr lang="en-GB" dirty="0"/>
              <a:t>: this new </a:t>
            </a:r>
            <a:r>
              <a:rPr lang="en-GB" dirty="0" smtClean="0"/>
              <a:t>version </a:t>
            </a:r>
            <a:r>
              <a:rPr lang="en-GB" b="1" dirty="0">
                <a:solidFill>
                  <a:srgbClr val="00B0F0"/>
                </a:solidFill>
              </a:rPr>
              <a:t>has been agreed upon by both (Russian and Italian) sides during a collaboration meeting held in Moscow in February 2013</a:t>
            </a:r>
            <a:r>
              <a:rPr lang="en-GB" b="1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897327" cy="4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1143000"/>
          </a:xfrm>
        </p:spPr>
        <p:txBody>
          <a:bodyPr/>
          <a:lstStyle/>
          <a:p>
            <a:r>
              <a:rPr lang="en-US" dirty="0" smtClean="0"/>
              <a:t>The GAMMA-400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" y="1009485"/>
            <a:ext cx="8635305" cy="53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1140" y="2660900"/>
            <a:ext cx="1000595" cy="253916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(pitch 0.1 mm)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7250" y="3646437"/>
            <a:ext cx="3996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GAMMA-400 characteristics: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a dual instrument </a:t>
            </a:r>
            <a:r>
              <a:rPr lang="en-US" sz="1600" dirty="0">
                <a:solidFill>
                  <a:prstClr val="black"/>
                </a:solidFill>
              </a:rPr>
              <a:t>for </a:t>
            </a:r>
            <a:r>
              <a:rPr lang="en-US" sz="1600" b="1" dirty="0" smtClean="0">
                <a:solidFill>
                  <a:srgbClr val="00B0F0"/>
                </a:solidFill>
              </a:rPr>
              <a:t>photons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(100 MeV  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</a:t>
            </a:r>
            <a:r>
              <a:rPr lang="en-US" sz="1600" dirty="0" smtClean="0">
                <a:solidFill>
                  <a:prstClr val="black"/>
                </a:solidFill>
              </a:rPr>
              <a:t> 1 </a:t>
            </a:r>
            <a:r>
              <a:rPr lang="en-US" sz="1600" dirty="0" err="1" smtClean="0">
                <a:solidFill>
                  <a:prstClr val="black"/>
                </a:solidFill>
              </a:rPr>
              <a:t>TeV</a:t>
            </a:r>
            <a:r>
              <a:rPr lang="en-US" sz="1600" dirty="0" smtClean="0">
                <a:solidFill>
                  <a:prstClr val="black"/>
                </a:solidFill>
              </a:rPr>
              <a:t>)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b="1" dirty="0" smtClean="0">
                <a:solidFill>
                  <a:srgbClr val="00B0F0"/>
                </a:solidFill>
              </a:rPr>
              <a:t>cosmic</a:t>
            </a:r>
          </a:p>
          <a:p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</a:rPr>
              <a:t>    rays </a:t>
            </a:r>
            <a:r>
              <a:rPr lang="en-US" sz="1600" dirty="0" smtClean="0">
                <a:solidFill>
                  <a:prstClr val="black"/>
                </a:solidFill>
              </a:rPr>
              <a:t>(electrons 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prstClr val="black"/>
                </a:solidFill>
              </a:rPr>
              <a:t> 10 </a:t>
            </a:r>
            <a:r>
              <a:rPr lang="en-US" sz="1600" dirty="0" err="1">
                <a:solidFill>
                  <a:prstClr val="black"/>
                </a:solidFill>
              </a:rPr>
              <a:t>TeV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dirty="0" smtClean="0">
                <a:solidFill>
                  <a:prstClr val="black"/>
                </a:solidFill>
              </a:rPr>
              <a:t>high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energy cosmic-ray </a:t>
            </a:r>
            <a:r>
              <a:rPr lang="en-US" sz="1600" dirty="0">
                <a:solidFill>
                  <a:prstClr val="black"/>
                </a:solidFill>
              </a:rPr>
              <a:t>nuclei, p and </a:t>
            </a:r>
            <a:r>
              <a:rPr lang="en-US" sz="1600" dirty="0" smtClean="0">
                <a:solidFill>
                  <a:prstClr val="black"/>
                </a:solidFill>
              </a:rPr>
              <a:t>He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spectra at the </a:t>
            </a:r>
            <a:r>
              <a:rPr lang="en-US" sz="1600" dirty="0">
                <a:solidFill>
                  <a:prstClr val="black"/>
                </a:solidFill>
              </a:rPr>
              <a:t>“knee” </a:t>
            </a:r>
            <a:r>
              <a:rPr lang="en-US" sz="1600" dirty="0" smtClean="0">
                <a:solidFill>
                  <a:prstClr val="black"/>
                </a:solidFill>
              </a:rPr>
              <a:t>(10</a:t>
            </a:r>
            <a:r>
              <a:rPr lang="en-US" sz="1600" baseline="30000" dirty="0" smtClean="0">
                <a:solidFill>
                  <a:prstClr val="black"/>
                </a:solidFill>
              </a:rPr>
              <a:t>14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– 10</a:t>
            </a:r>
            <a:r>
              <a:rPr lang="en-US" sz="1600" baseline="30000" dirty="0">
                <a:solidFill>
                  <a:prstClr val="black"/>
                </a:solidFill>
              </a:rPr>
              <a:t>15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eV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State of the art Si-W converter/tracker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 with analogue read-out;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3-D, deep, homogeneous calorimeter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 with excellent resolution and large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    acceptance.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310" y="2200040"/>
            <a:ext cx="45719" cy="695865"/>
          </a:xfrm>
          <a:prstGeom prst="rect">
            <a:avLst/>
          </a:prstGeom>
          <a:solidFill>
            <a:srgbClr val="2CA652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0280" y="2200040"/>
            <a:ext cx="45719" cy="695865"/>
          </a:xfrm>
          <a:prstGeom prst="rect">
            <a:avLst/>
          </a:prstGeom>
          <a:solidFill>
            <a:srgbClr val="2CA652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4455" y="894270"/>
            <a:ext cx="4073525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B2 over B1 improvements: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Introduction of </a:t>
            </a:r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highly </a:t>
            </a:r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segmented homogeneous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calorimeter with </a:t>
            </a:r>
            <a:r>
              <a:rPr lang="en-US" sz="1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CsI</a:t>
            </a:r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cubes </a:t>
            </a:r>
            <a:r>
              <a:rPr lang="en-US" sz="1600" dirty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 improved </a:t>
            </a:r>
            <a:r>
              <a:rPr lang="en-US" sz="1600" dirty="0" smtClean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energy resolution, extended </a:t>
            </a:r>
            <a:r>
              <a:rPr lang="en-US" sz="1600" dirty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GF with </a:t>
            </a:r>
            <a:r>
              <a:rPr lang="en-US" sz="1600" dirty="0" smtClean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lateral particle impingement</a:t>
            </a:r>
            <a:r>
              <a:rPr lang="en-US" sz="1600" dirty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, </a:t>
            </a:r>
            <a:r>
              <a:rPr lang="en-US" sz="1600" dirty="0" smtClean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nuclei capability</a:t>
            </a:r>
            <a:endParaRPr lang="en-US" sz="1600" dirty="0">
              <a:solidFill>
                <a:srgbClr val="00B0F0"/>
              </a:solidFill>
              <a:cs typeface="Times New Roman" panose="02020603050405020304" pitchFamily="18" charset="0"/>
              <a:sym typeface="Symbol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Increase of the planar dimensions of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      the calorimeter (from 80 cm x 80 cm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      to 100 cm x 100 cm)  </a:t>
            </a:r>
            <a:r>
              <a:rPr lang="en-US" sz="1600" dirty="0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larger </a:t>
            </a:r>
            <a:r>
              <a:rPr lang="en-US" sz="1600" dirty="0" err="1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A</a:t>
            </a:r>
            <a:r>
              <a:rPr lang="en-US" sz="1600" baseline="-25000" dirty="0" err="1">
                <a:solidFill>
                  <a:srgbClr val="00B0F0"/>
                </a:solidFill>
                <a:cs typeface="Times New Roman" panose="02020603050405020304" pitchFamily="18" charset="0"/>
                <a:sym typeface="Symbol"/>
              </a:rPr>
              <a:t>eff</a:t>
            </a:r>
            <a:endParaRPr lang="en-US" sz="1600" dirty="0">
              <a:solidFill>
                <a:srgbClr val="00B0F0"/>
              </a:solidFill>
              <a:cs typeface="Times New Roman" panose="02020603050405020304" pitchFamily="18" charset="0"/>
              <a:sym typeface="Symbol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Si strip detector pitch of the 2 CC1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      layers decreased from 0.5 mm </a:t>
            </a:r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to 0.08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mm</a:t>
            </a:r>
            <a:endParaRPr 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activities-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Converter/Tracker</a:t>
            </a:r>
          </a:p>
          <a:p>
            <a:pPr lvl="1"/>
            <a:r>
              <a:rPr lang="en-US" sz="3000" dirty="0" smtClean="0">
                <a:solidFill>
                  <a:srgbClr val="00B0F0"/>
                </a:solidFill>
              </a:rPr>
              <a:t>Simulations: </a:t>
            </a:r>
            <a:r>
              <a:rPr lang="en-US" sz="3000" dirty="0" smtClean="0"/>
              <a:t>the </a:t>
            </a:r>
            <a:r>
              <a:rPr lang="en-US" sz="3000" dirty="0"/>
              <a:t>whole converter/tracker structure has been simulated in a GEANT4 </a:t>
            </a:r>
            <a:r>
              <a:rPr lang="en-US" sz="3000" dirty="0" smtClean="0"/>
              <a:t>framework. </a:t>
            </a:r>
            <a:r>
              <a:rPr lang="en-US" sz="3000" dirty="0"/>
              <a:t>Key parameters of the detector, like angular resolution and effective area have been calculated through Monte Carlo simulations. Trigger simulations and evaluation of the efficiency selection of events are on </a:t>
            </a:r>
            <a:r>
              <a:rPr lang="en-US" sz="3000" dirty="0" smtClean="0"/>
              <a:t>going. Also, different configurations of the C/T (number of planes, silicon-only planes…) were investigated</a:t>
            </a:r>
          </a:p>
          <a:p>
            <a:pPr lvl="1"/>
            <a:r>
              <a:rPr lang="en-US" sz="3000" dirty="0" smtClean="0">
                <a:solidFill>
                  <a:srgbClr val="00B0F0"/>
                </a:solidFill>
              </a:rPr>
              <a:t>Pre-prototype:</a:t>
            </a:r>
            <a:r>
              <a:rPr lang="en-US" sz="3000" dirty="0" smtClean="0"/>
              <a:t> </a:t>
            </a:r>
            <a:r>
              <a:rPr lang="en-US" sz="3000" dirty="0"/>
              <a:t>INFN has produced two </a:t>
            </a:r>
            <a:r>
              <a:rPr lang="en-US" sz="3000" dirty="0" smtClean="0"/>
              <a:t>pre-prototypes </a:t>
            </a:r>
            <a:r>
              <a:rPr lang="en-US" sz="3000" dirty="0"/>
              <a:t>of GAMMA-400 silicon strip detectors, which were tested and </a:t>
            </a:r>
            <a:r>
              <a:rPr lang="en-US" sz="3000" dirty="0" err="1"/>
              <a:t>recognised</a:t>
            </a:r>
            <a:r>
              <a:rPr lang="en-US" sz="3000" dirty="0"/>
              <a:t> as fully compliant with prototype technical requirements. The </a:t>
            </a:r>
            <a:r>
              <a:rPr lang="en-US" sz="3000" dirty="0" smtClean="0"/>
              <a:t>pre-prototypes</a:t>
            </a:r>
            <a:r>
              <a:rPr lang="en-US" sz="3000" dirty="0"/>
              <a:t>, complete with full electronics, were </a:t>
            </a:r>
            <a:r>
              <a:rPr lang="en-US" sz="3000" dirty="0" smtClean="0"/>
              <a:t>handed off </a:t>
            </a:r>
            <a:r>
              <a:rPr lang="en-US" sz="3000" dirty="0"/>
              <a:t>to Russian side on April 4</a:t>
            </a:r>
            <a:r>
              <a:rPr lang="en-US" sz="3000" baseline="30000" dirty="0"/>
              <a:t>th</a:t>
            </a:r>
            <a:r>
              <a:rPr lang="en-US" sz="3000" dirty="0"/>
              <a:t>, 2014, for usage in </a:t>
            </a:r>
            <a:r>
              <a:rPr lang="en-US" sz="3000" dirty="0" smtClean="0"/>
              <a:t>the Russian phase B2 activity.</a:t>
            </a:r>
          </a:p>
          <a:p>
            <a:pPr lvl="1"/>
            <a:r>
              <a:rPr lang="en-US" sz="3000" dirty="0" smtClean="0"/>
              <a:t>INFN </a:t>
            </a:r>
            <a:r>
              <a:rPr lang="en-US" sz="3000" dirty="0"/>
              <a:t>has produced </a:t>
            </a:r>
            <a:r>
              <a:rPr lang="en-US" sz="3000" dirty="0" smtClean="0"/>
              <a:t>(at FBK, Trento, Italy) several </a:t>
            </a:r>
            <a:r>
              <a:rPr lang="en-US" sz="3000" dirty="0" smtClean="0">
                <a:solidFill>
                  <a:srgbClr val="00B0F0"/>
                </a:solidFill>
              </a:rPr>
              <a:t>prototype silicon </a:t>
            </a:r>
            <a:r>
              <a:rPr lang="en-US" sz="3000" dirty="0" err="1">
                <a:solidFill>
                  <a:srgbClr val="00B0F0"/>
                </a:solidFill>
              </a:rPr>
              <a:t>microstrip</a:t>
            </a:r>
            <a:r>
              <a:rPr lang="en-US" sz="3000" dirty="0">
                <a:solidFill>
                  <a:srgbClr val="00B0F0"/>
                </a:solidFill>
              </a:rPr>
              <a:t> detectors </a:t>
            </a:r>
            <a:r>
              <a:rPr lang="en-US" sz="3000" dirty="0"/>
              <a:t>with the same design and technology foreseen for </a:t>
            </a:r>
            <a:r>
              <a:rPr lang="en-US" sz="3000" dirty="0" smtClean="0"/>
              <a:t>GAMMA-400, </a:t>
            </a:r>
            <a:r>
              <a:rPr lang="en-US" sz="3000" dirty="0"/>
              <a:t>with very fine segmentation (implant pitch down to 80 µm). The purpose of this production is to test the technology and the </a:t>
            </a:r>
            <a:r>
              <a:rPr lang="en-US" sz="3000" dirty="0" smtClean="0"/>
              <a:t>design</a:t>
            </a:r>
            <a:r>
              <a:rPr lang="en-US" sz="3000" dirty="0"/>
              <a:t> 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>
                <a:solidFill>
                  <a:srgbClr val="00B0F0"/>
                </a:solidFill>
              </a:rPr>
              <a:t>TB at CERN PS (T9 beam), p=10 </a:t>
            </a:r>
            <a:r>
              <a:rPr lang="en-US" sz="3000" dirty="0" err="1" smtClean="0">
                <a:solidFill>
                  <a:srgbClr val="00B0F0"/>
                </a:solidFill>
              </a:rPr>
              <a:t>GeV</a:t>
            </a:r>
            <a:r>
              <a:rPr lang="en-US" sz="3000" dirty="0" smtClean="0">
                <a:solidFill>
                  <a:srgbClr val="00B0F0"/>
                </a:solidFill>
              </a:rPr>
              <a:t>/c negative particles (mostly </a:t>
            </a:r>
            <a:r>
              <a:rPr lang="en-US" sz="3000" dirty="0" smtClean="0">
                <a:solidFill>
                  <a:srgbClr val="00B0F0"/>
                </a:solidFill>
                <a:sym typeface="Symbol"/>
              </a:rPr>
              <a:t>), equipped with DAMPE FE ASICs, September 2014</a:t>
            </a:r>
            <a:endParaRPr lang="en-US" sz="3000" dirty="0" smtClean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Converter/Tracker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00200"/>
            <a:ext cx="6958012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1770063" y="5003800"/>
            <a:ext cx="5107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2400" dirty="0" smtClean="0">
                <a:latin typeface="Arial" panose="020B0604020202020204" pitchFamily="34" charset="0"/>
              </a:rPr>
              <a:t>10 x-y layers (20 views):</a:t>
            </a:r>
          </a:p>
          <a:p>
            <a:pPr lvl="1">
              <a:spcBef>
                <a:spcPct val="0"/>
              </a:spcBef>
            </a:pPr>
            <a:r>
              <a:rPr lang="en-US" altLang="it-IT" sz="2000" dirty="0" smtClean="0">
                <a:latin typeface="Arial" panose="020B0604020202020204" pitchFamily="34" charset="0"/>
              </a:rPr>
              <a:t>8 </a:t>
            </a:r>
            <a:r>
              <a:rPr lang="en-US" altLang="it-IT" sz="2000" dirty="0">
                <a:latin typeface="Arial" panose="020B0604020202020204" pitchFamily="34" charset="0"/>
              </a:rPr>
              <a:t>layers W </a:t>
            </a:r>
            <a:r>
              <a:rPr lang="en-US" altLang="it-IT" sz="2000" dirty="0" smtClean="0">
                <a:latin typeface="Arial" panose="020B0604020202020204" pitchFamily="34" charset="0"/>
              </a:rPr>
              <a:t>0.08X</a:t>
            </a:r>
            <a:r>
              <a:rPr lang="en-US" altLang="it-IT" sz="2000" baseline="-25000" dirty="0" smtClean="0">
                <a:latin typeface="Arial" panose="020B0604020202020204" pitchFamily="34" charset="0"/>
              </a:rPr>
              <a:t>0</a:t>
            </a:r>
            <a:r>
              <a:rPr lang="en-US" altLang="it-IT" sz="2000" dirty="0" smtClean="0">
                <a:latin typeface="Arial" panose="020B0604020202020204" pitchFamily="34" charset="0"/>
              </a:rPr>
              <a:t> </a:t>
            </a:r>
            <a:r>
              <a:rPr lang="en-US" altLang="it-IT" sz="2000" dirty="0">
                <a:latin typeface="Arial" panose="020B0604020202020204" pitchFamily="34" charset="0"/>
              </a:rPr>
              <a:t>+ 8 planes Si (</a:t>
            </a:r>
            <a:r>
              <a:rPr lang="en-US" altLang="it-IT" sz="2000" dirty="0" err="1">
                <a:latin typeface="Arial" panose="020B0604020202020204" pitchFamily="34" charset="0"/>
              </a:rPr>
              <a:t>x,y</a:t>
            </a:r>
            <a:r>
              <a:rPr lang="en-US" altLang="it-IT" sz="20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</a:pPr>
            <a:r>
              <a:rPr lang="en-US" altLang="it-IT" sz="2000" dirty="0">
                <a:latin typeface="Arial" panose="020B0604020202020204" pitchFamily="34" charset="0"/>
              </a:rPr>
              <a:t>2 layers of Si (</a:t>
            </a:r>
            <a:r>
              <a:rPr lang="en-US" altLang="it-IT" sz="2000" dirty="0" err="1">
                <a:latin typeface="Arial" panose="020B0604020202020204" pitchFamily="34" charset="0"/>
              </a:rPr>
              <a:t>x,y</a:t>
            </a:r>
            <a:r>
              <a:rPr lang="en-US" altLang="it-IT" sz="2000" dirty="0">
                <a:latin typeface="Arial" panose="020B0604020202020204" pitchFamily="34" charset="0"/>
              </a:rPr>
              <a:t>), no 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Converter/Tracker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685" y="18161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Homogeneous Si-W Tracker</a:t>
            </a:r>
          </a:p>
          <a:p>
            <a:pPr>
              <a:defRPr/>
            </a:pPr>
            <a:r>
              <a:rPr lang="en-US" sz="2000" dirty="0"/>
              <a:t>4 towers (</a:t>
            </a:r>
            <a:r>
              <a:rPr lang="en-US" sz="2000" dirty="0">
                <a:sym typeface="Symbol"/>
              </a:rPr>
              <a:t> 50 cm x 50 cm each);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8 W/Si-x/Si-y planes + 2 Si-x/Si-y planes </a:t>
            </a:r>
            <a:r>
              <a:rPr lang="en-US" sz="2000" dirty="0" smtClean="0"/>
              <a:t>(</a:t>
            </a:r>
            <a:r>
              <a:rPr lang="en-US" sz="2000" dirty="0"/>
              <a:t>no W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Thickness of each plane 0.1 X</a:t>
            </a:r>
            <a:r>
              <a:rPr lang="en-US" sz="2000" baseline="-25000" dirty="0"/>
              <a:t>0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Each sensor </a:t>
            </a:r>
            <a:r>
              <a:rPr lang="en-US" sz="2000" dirty="0">
                <a:sym typeface="Symbol"/>
              </a:rPr>
              <a:t> 9.7 cm x 9.7 cm </a:t>
            </a:r>
            <a:r>
              <a:rPr lang="en-US" sz="2000" dirty="0"/>
              <a:t>from 6” wafers;</a:t>
            </a:r>
          </a:p>
          <a:p>
            <a:pPr>
              <a:defRPr/>
            </a:pPr>
            <a:r>
              <a:rPr lang="en-US" sz="2000" dirty="0">
                <a:sym typeface="Symbol"/>
              </a:rPr>
              <a:t>Sensors arranged in ladders (5 detectors/ladder), 1 ladder  50 cm;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Implant pitch 80 µm </a:t>
            </a:r>
            <a:r>
              <a:rPr lang="en-US" sz="2000" dirty="0" smtClean="0"/>
              <a:t>(fine segmentation)</a:t>
            </a:r>
            <a:endParaRPr lang="en-US" sz="2000" dirty="0" smtClean="0">
              <a:sym typeface="Symbol"/>
            </a:endParaRPr>
          </a:p>
          <a:p>
            <a:pPr>
              <a:defRPr/>
            </a:pPr>
            <a:r>
              <a:rPr lang="en-US" sz="2000" dirty="0" smtClean="0">
                <a:sym typeface="Symbol"/>
              </a:rPr>
              <a:t>Read-out </a:t>
            </a:r>
            <a:r>
              <a:rPr lang="en-US" sz="2000" dirty="0">
                <a:sym typeface="Symbol"/>
              </a:rPr>
              <a:t>pitch 240 µm (capacitive charge </a:t>
            </a:r>
            <a:r>
              <a:rPr lang="en-US" sz="2000" dirty="0" smtClean="0">
                <a:sym typeface="Symbol"/>
              </a:rPr>
              <a:t>division,</a:t>
            </a:r>
            <a:r>
              <a:rPr lang="en-US" sz="2000" dirty="0" smtClean="0"/>
              <a:t> </a:t>
            </a:r>
            <a:r>
              <a:rPr lang="en-US" sz="2000" dirty="0"/>
              <a:t>one strip every 3 is read-out</a:t>
            </a:r>
            <a:r>
              <a:rPr lang="en-US" sz="2000" dirty="0" smtClean="0">
                <a:sym typeface="Symbol"/>
              </a:rPr>
              <a:t>), </a:t>
            </a:r>
            <a:r>
              <a:rPr lang="en-US" sz="2000" dirty="0">
                <a:sym typeface="Symbol"/>
              </a:rPr>
              <a:t>384 </a:t>
            </a:r>
            <a:r>
              <a:rPr lang="en-US" sz="2000" dirty="0" smtClean="0">
                <a:sym typeface="Symbol"/>
              </a:rPr>
              <a:t>read-out strips/ladder;</a:t>
            </a:r>
            <a:endParaRPr lang="en-US" sz="2000" dirty="0">
              <a:sym typeface="Symbol"/>
            </a:endParaRPr>
          </a:p>
          <a:p>
            <a:pPr>
              <a:defRPr/>
            </a:pPr>
            <a:r>
              <a:rPr lang="en-US" sz="2000" dirty="0" smtClean="0">
                <a:sym typeface="Symbol"/>
              </a:rPr>
              <a:t>2000 </a:t>
            </a:r>
            <a:r>
              <a:rPr lang="en-US" sz="2000" dirty="0">
                <a:sym typeface="Symbol"/>
              </a:rPr>
              <a:t>silicon detectors;</a:t>
            </a:r>
          </a:p>
          <a:p>
            <a:pPr>
              <a:defRPr/>
            </a:pPr>
            <a:r>
              <a:rPr lang="en-US" sz="2000" dirty="0">
                <a:sym typeface="Symbol"/>
              </a:rPr>
              <a:t>153600 readout channels, 2400 front-end ASICs (64 </a:t>
            </a:r>
            <a:r>
              <a:rPr lang="en-US" sz="2000" dirty="0" smtClean="0">
                <a:sym typeface="Symbol"/>
              </a:rPr>
              <a:t>channels/ASIC)</a:t>
            </a:r>
          </a:p>
          <a:p>
            <a:pPr>
              <a:defRPr/>
            </a:pPr>
            <a:r>
              <a:rPr lang="en-US" sz="2000" dirty="0" smtClean="0">
                <a:sym typeface="Symbol"/>
              </a:rPr>
              <a:t>Power consumption (FE only):  80 W</a:t>
            </a:r>
            <a:endParaRPr lang="en-US" dirty="0"/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1124700"/>
            <a:ext cx="3833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“Baby” </a:t>
            </a:r>
            <a:r>
              <a:rPr lang="en-US" dirty="0" smtClean="0"/>
              <a:t>µ-strip </a:t>
            </a:r>
            <a:r>
              <a:rPr lang="en-US" dirty="0"/>
              <a:t>detectors </a:t>
            </a:r>
            <a:r>
              <a:rPr lang="en-US" dirty="0" smtClean="0"/>
              <a:t>by FBK Trento, Italy)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etectors </a:t>
            </a:r>
            <a:r>
              <a:rPr lang="en-US" dirty="0"/>
              <a:t>under test in Trieste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FBK strip prototypes bonded in Perugia</a:t>
            </a:r>
            <a:br>
              <a:rPr lang="en-US" dirty="0" smtClean="0"/>
            </a:br>
            <a:r>
              <a:rPr lang="en-US" dirty="0" smtClean="0"/>
              <a:t>to VA140 Front-end ASICs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644237"/>
            <a:ext cx="7900416" cy="44378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in September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8" y="1606151"/>
            <a:ext cx="2851072" cy="35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00" y="1672552"/>
            <a:ext cx="4371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5120" y="5656490"/>
            <a:ext cx="728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performed in September 2014 at CERN – PS T9 beamline with 10 GeV/c</a:t>
            </a:r>
          </a:p>
          <a:p>
            <a:r>
              <a:rPr lang="en-US" dirty="0"/>
              <a:t>n</a:t>
            </a:r>
            <a:r>
              <a:rPr lang="en-US" dirty="0" smtClean="0"/>
              <a:t>egative </a:t>
            </a:r>
            <a:r>
              <a:rPr lang="en-US" dirty="0" smtClean="0"/>
              <a:t>par</a:t>
            </a:r>
            <a:r>
              <a:rPr lang="en-US" dirty="0" smtClean="0"/>
              <a:t>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19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1585561"/>
            <a:ext cx="4223515" cy="30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21" y="1585561"/>
            <a:ext cx="4183909" cy="30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3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INFN: mission and structure</a:t>
            </a:r>
          </a:p>
          <a:p>
            <a:r>
              <a:rPr lang="en-US" dirty="0" smtClean="0"/>
              <a:t>INFN: space heritage</a:t>
            </a:r>
          </a:p>
          <a:p>
            <a:r>
              <a:rPr lang="en-US" dirty="0" smtClean="0"/>
              <a:t>Recent history and current status of the GAMMA-400 project in Italy</a:t>
            </a:r>
          </a:p>
          <a:p>
            <a:r>
              <a:rPr lang="en-US" dirty="0" smtClean="0"/>
              <a:t>Some recent R&amp;D on the Converter/Tracker</a:t>
            </a:r>
          </a:p>
          <a:p>
            <a:r>
              <a:rPr lang="en-US" dirty="0" smtClean="0"/>
              <a:t>Conclusions and perspectives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38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2014 -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Calorimeter</a:t>
            </a:r>
            <a:r>
              <a:rPr lang="en-US" sz="3500" dirty="0" smtClean="0"/>
              <a:t>:</a:t>
            </a:r>
          </a:p>
          <a:p>
            <a:pPr lvl="1"/>
            <a:r>
              <a:rPr lang="en-US" sz="3000" dirty="0" smtClean="0"/>
              <a:t>An R&amp;D program (“</a:t>
            </a:r>
            <a:r>
              <a:rPr lang="en-US" sz="3000" dirty="0" err="1" smtClean="0">
                <a:solidFill>
                  <a:srgbClr val="00B0F0"/>
                </a:solidFill>
              </a:rPr>
              <a:t>CaloCube</a:t>
            </a:r>
            <a:r>
              <a:rPr lang="en-US" sz="3000" dirty="0" smtClean="0"/>
              <a:t>”) to study the development of 3-D, homogeneous and isotropic calorimeters for space experiments has been approved by INFN CSN 5.</a:t>
            </a:r>
          </a:p>
          <a:p>
            <a:pPr lvl="1"/>
            <a:r>
              <a:rPr lang="en-US" sz="3000" dirty="0" smtClean="0"/>
              <a:t>Simulation of the performance of the 28x28x12 cubes calorimeter for GAMMA-400 </a:t>
            </a:r>
          </a:p>
          <a:p>
            <a:pPr lvl="1"/>
            <a:r>
              <a:rPr lang="en-US" sz="3000" dirty="0" smtClean="0"/>
              <a:t>Construction, test and calibration of a 126 crystal prototype</a:t>
            </a:r>
          </a:p>
          <a:p>
            <a:pPr lvl="1"/>
            <a:r>
              <a:rPr lang="en-US" sz="3000" dirty="0" smtClean="0"/>
              <a:t>Study of heavy nuclei detection with GAMMA-400</a:t>
            </a:r>
          </a:p>
          <a:p>
            <a:pPr lvl="1"/>
            <a:r>
              <a:rPr lang="en-US" sz="3000" dirty="0"/>
              <a:t>INFN has prepared a </a:t>
            </a:r>
            <a:r>
              <a:rPr lang="en-US" sz="3000" dirty="0" smtClean="0"/>
              <a:t>pre-prototype </a:t>
            </a:r>
            <a:r>
              <a:rPr lang="en-US" sz="3000" dirty="0"/>
              <a:t>of cubic calorimeter intended to be used </a:t>
            </a:r>
            <a:r>
              <a:rPr lang="en-US" sz="3000" dirty="0" smtClean="0"/>
              <a:t>in </a:t>
            </a:r>
            <a:r>
              <a:rPr lang="en-US" sz="3000" dirty="0"/>
              <a:t>the GAMMA-400 prototype. The </a:t>
            </a:r>
            <a:r>
              <a:rPr lang="en-US" sz="3000" dirty="0" smtClean="0"/>
              <a:t>pre-prototype</a:t>
            </a:r>
            <a:r>
              <a:rPr lang="en-US" sz="3000" dirty="0"/>
              <a:t>, fully equipped with electronics, </a:t>
            </a:r>
            <a:r>
              <a:rPr lang="en-US" sz="3000" dirty="0" smtClean="0"/>
              <a:t>has been delivered on </a:t>
            </a:r>
            <a:r>
              <a:rPr lang="en-US" sz="3000" dirty="0"/>
              <a:t>June 16</a:t>
            </a:r>
            <a:r>
              <a:rPr lang="en-US" sz="3000" baseline="30000" dirty="0"/>
              <a:t>th</a:t>
            </a:r>
            <a:r>
              <a:rPr lang="en-US" sz="3000" dirty="0"/>
              <a:t> to the Russian collaborators for usage in the Russian phase B2 </a:t>
            </a:r>
            <a:r>
              <a:rPr lang="en-US" sz="3000" dirty="0" smtClean="0"/>
              <a:t>activity.</a:t>
            </a:r>
          </a:p>
          <a:p>
            <a:pPr lvl="1"/>
            <a:r>
              <a:rPr lang="en-US" sz="3000" dirty="0"/>
              <a:t>INFN has produced a new version of the front-end ASIC for the calorimeter. This new </a:t>
            </a:r>
            <a:r>
              <a:rPr lang="en-US" sz="3000" dirty="0" smtClean="0"/>
              <a:t>prototype </a:t>
            </a:r>
            <a:r>
              <a:rPr lang="en-US" sz="3000" dirty="0"/>
              <a:t>includes the ADC inside the front-end chip and has been designed on purpose for the flight model of </a:t>
            </a:r>
            <a:r>
              <a:rPr lang="en-US" sz="3000" dirty="0" smtClean="0"/>
              <a:t>CC2.</a:t>
            </a:r>
          </a:p>
          <a:p>
            <a:pPr lvl="1"/>
            <a:r>
              <a:rPr lang="en-US" sz="3000" dirty="0" smtClean="0">
                <a:solidFill>
                  <a:srgbClr val="00B0F0"/>
                </a:solidFill>
              </a:rPr>
              <a:t>TB in </a:t>
            </a:r>
            <a:r>
              <a:rPr lang="en-US" sz="3000" dirty="0" err="1" smtClean="0">
                <a:solidFill>
                  <a:srgbClr val="00B0F0"/>
                </a:solidFill>
              </a:rPr>
              <a:t>Frascati</a:t>
            </a:r>
            <a:r>
              <a:rPr lang="en-US" sz="3000" dirty="0" smtClean="0">
                <a:solidFill>
                  <a:srgbClr val="00B0F0"/>
                </a:solidFill>
              </a:rPr>
              <a:t> (BTF) with low-energy e- end of July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6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CC2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28 x 28 x 12 </a:t>
            </a:r>
            <a:r>
              <a:rPr lang="en-US" sz="2800" dirty="0" err="1" smtClean="0"/>
              <a:t>CsI</a:t>
            </a:r>
            <a:r>
              <a:rPr lang="en-US" sz="2800" dirty="0" smtClean="0"/>
              <a:t>(Tl) cubes</a:t>
            </a:r>
          </a:p>
          <a:p>
            <a:r>
              <a:rPr lang="en-US" sz="2800" dirty="0" err="1" smtClean="0"/>
              <a:t>L</a:t>
            </a:r>
            <a:r>
              <a:rPr lang="en-US" sz="2800" baseline="-25000" dirty="0" err="1" smtClean="0"/>
              <a:t>cubes</a:t>
            </a:r>
            <a:r>
              <a:rPr lang="en-US" sz="2800" dirty="0" smtClean="0"/>
              <a:t> = 3.6 cm</a:t>
            </a:r>
          </a:p>
          <a:p>
            <a:r>
              <a:rPr lang="en-US" sz="2800" dirty="0"/>
              <a:t>CC2 dimensions: 1 x 1 x 0.47 m</a:t>
            </a:r>
            <a:r>
              <a:rPr lang="en-US" sz="2800" baseline="30000" dirty="0"/>
              <a:t>3</a:t>
            </a:r>
          </a:p>
          <a:p>
            <a:r>
              <a:rPr lang="en-US" sz="2800" dirty="0"/>
              <a:t>X</a:t>
            </a:r>
            <a:r>
              <a:rPr lang="en-US" sz="2800" baseline="-25000" dirty="0"/>
              <a:t>0</a:t>
            </a:r>
            <a:r>
              <a:rPr lang="en-US" sz="2800" dirty="0"/>
              <a:t>: 54.6 x 54.6 x 23.4</a:t>
            </a:r>
          </a:p>
          <a:p>
            <a:r>
              <a:rPr lang="en-US" sz="2800" dirty="0">
                <a:sym typeface="Symbol"/>
              </a:rPr>
              <a:t>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sym typeface="Symbol"/>
              </a:rPr>
              <a:t>: 2.5 x 2.5 x 1.1</a:t>
            </a:r>
          </a:p>
          <a:p>
            <a:r>
              <a:rPr lang="en-US" sz="2800" dirty="0">
                <a:sym typeface="Symbol"/>
              </a:rPr>
              <a:t>Mass = </a:t>
            </a:r>
            <a:r>
              <a:rPr lang="en-US" sz="2800" dirty="0" smtClean="0">
                <a:sym typeface="Symbol"/>
              </a:rPr>
              <a:t>1980 kg</a:t>
            </a:r>
          </a:p>
          <a:p>
            <a:r>
              <a:rPr lang="en-US" sz="2800" dirty="0" smtClean="0">
                <a:sym typeface="Symbol"/>
              </a:rPr>
              <a:t>Planar GF: 9.5 m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sr</a:t>
            </a:r>
          </a:p>
          <a:p>
            <a:r>
              <a:rPr lang="en-US" sz="2800" dirty="0" err="1" smtClean="0"/>
              <a:t>GF</a:t>
            </a:r>
            <a:r>
              <a:rPr lang="en-US" sz="2800" baseline="-25000" dirty="0" err="1" smtClean="0"/>
              <a:t>eff</a:t>
            </a:r>
            <a:r>
              <a:rPr lang="en-US" sz="2800" baseline="-25000" dirty="0" smtClean="0"/>
              <a:t>, el. </a:t>
            </a:r>
            <a:r>
              <a:rPr lang="en-US" sz="2800" baseline="30000" dirty="0" smtClean="0"/>
              <a:t>0.1-1 </a:t>
            </a:r>
            <a:r>
              <a:rPr lang="en-US" sz="2800" baseline="30000" dirty="0" err="1" smtClean="0"/>
              <a:t>TeV</a:t>
            </a:r>
            <a:r>
              <a:rPr lang="en-US" sz="2800" dirty="0">
                <a:sym typeface="Symbol"/>
              </a:rPr>
              <a:t> 3.4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sr</a:t>
            </a:r>
          </a:p>
          <a:p>
            <a:r>
              <a:rPr lang="en-US" sz="2800" dirty="0" err="1"/>
              <a:t>GF</a:t>
            </a:r>
            <a:r>
              <a:rPr lang="en-US" sz="2800" baseline="-25000" dirty="0" err="1"/>
              <a:t>eff</a:t>
            </a:r>
            <a:r>
              <a:rPr lang="en-US" sz="2800" baseline="-25000" dirty="0"/>
              <a:t>, </a:t>
            </a:r>
            <a:r>
              <a:rPr lang="en-US" sz="2800" baseline="-25000" dirty="0" err="1" smtClean="0"/>
              <a:t>prot.</a:t>
            </a:r>
            <a:r>
              <a:rPr lang="en-US" sz="2800" baseline="-25000" dirty="0" smtClean="0"/>
              <a:t> </a:t>
            </a:r>
            <a:r>
              <a:rPr lang="en-US" sz="2800" baseline="30000" dirty="0" smtClean="0"/>
              <a:t>1 </a:t>
            </a:r>
            <a:r>
              <a:rPr lang="en-US" sz="2800" baseline="30000" dirty="0" err="1"/>
              <a:t>TeV</a:t>
            </a:r>
            <a:r>
              <a:rPr lang="en-US" sz="2800" dirty="0">
                <a:sym typeface="Symbol"/>
              </a:rPr>
              <a:t> </a:t>
            </a:r>
            <a:r>
              <a:rPr lang="en-US" sz="2800" dirty="0" smtClean="0">
                <a:sym typeface="Symbol"/>
              </a:rPr>
              <a:t>3.9 m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sr</a:t>
            </a:r>
            <a:endParaRPr lang="en-US" sz="2800" dirty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0" y="3313785"/>
            <a:ext cx="4764025" cy="31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02" y="1122382"/>
            <a:ext cx="3396673" cy="21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9050236">
            <a:off x="5811638" y="2634071"/>
            <a:ext cx="806505" cy="231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330279">
            <a:off x="8171523" y="2516014"/>
            <a:ext cx="806505" cy="231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397013">
            <a:off x="8071089" y="1121719"/>
            <a:ext cx="806505" cy="231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548462">
            <a:off x="5188650" y="1286394"/>
            <a:ext cx="806505" cy="231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6934449" y="1143361"/>
            <a:ext cx="806505" cy="231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altLang="it-IT" smtClean="0"/>
              <a:t>Physics with GAMMA-400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227733"/>
            <a:ext cx="7566025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GAMMA-400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GAMMA-400 is focused on the detection of the three main component of cosmic radiation:</a:t>
            </a:r>
          </a:p>
          <a:p>
            <a:pPr lvl="1"/>
            <a:r>
              <a:rPr lang="en-US" b="1" dirty="0" smtClean="0">
                <a:sym typeface="Symbol"/>
              </a:rPr>
              <a:t></a:t>
            </a:r>
            <a:r>
              <a:rPr lang="en-US" b="1" dirty="0" smtClean="0"/>
              <a:t>-</a:t>
            </a:r>
            <a:r>
              <a:rPr lang="en-US" b="1" dirty="0"/>
              <a:t>rays from </a:t>
            </a:r>
            <a:r>
              <a:rPr lang="en-US" b="1" dirty="0" smtClean="0"/>
              <a:t>100 </a:t>
            </a:r>
            <a:r>
              <a:rPr lang="en-US" b="1" dirty="0"/>
              <a:t>MeV up to </a:t>
            </a:r>
            <a:r>
              <a:rPr lang="en-US" b="1" dirty="0" err="1"/>
              <a:t>TeV</a:t>
            </a:r>
            <a:r>
              <a:rPr lang="en-US" b="1" dirty="0"/>
              <a:t> energies</a:t>
            </a:r>
            <a:r>
              <a:rPr lang="en-US" dirty="0"/>
              <a:t>, to be studied with substantial improvements concerning the angular </a:t>
            </a:r>
            <a:r>
              <a:rPr lang="en-US" dirty="0" smtClean="0"/>
              <a:t>resolution at high energies and </a:t>
            </a:r>
            <a:r>
              <a:rPr lang="en-US" dirty="0"/>
              <a:t>the continuous exposure </a:t>
            </a:r>
            <a:r>
              <a:rPr lang="en-US" dirty="0" smtClean="0"/>
              <a:t>to </a:t>
            </a:r>
            <a:r>
              <a:rPr lang="en-US" dirty="0"/>
              <a:t>sources without Earth </a:t>
            </a:r>
            <a:r>
              <a:rPr lang="en-US" dirty="0" smtClean="0"/>
              <a:t>occultation</a:t>
            </a:r>
          </a:p>
          <a:p>
            <a:pPr lvl="1"/>
            <a:r>
              <a:rPr lang="en-US" b="1" dirty="0"/>
              <a:t>electrons/positrons </a:t>
            </a:r>
            <a:r>
              <a:rPr lang="en-US" b="1" dirty="0" smtClean="0"/>
              <a:t>up to </a:t>
            </a:r>
            <a:r>
              <a:rPr lang="en-US" b="1" dirty="0" smtClean="0">
                <a:sym typeface="Symbol"/>
              </a:rPr>
              <a:t> 10 </a:t>
            </a:r>
            <a:r>
              <a:rPr lang="en-US" b="1" dirty="0" err="1" smtClean="0"/>
              <a:t>TeV</a:t>
            </a:r>
            <a:r>
              <a:rPr lang="en-US" dirty="0" smtClean="0"/>
              <a:t>, </a:t>
            </a:r>
            <a:r>
              <a:rPr lang="en-US" dirty="0"/>
              <a:t>to be measured with much improved sensitivity compared with current space, </a:t>
            </a:r>
            <a:r>
              <a:rPr lang="en-US" dirty="0" smtClean="0"/>
              <a:t>balloon-borne</a:t>
            </a:r>
            <a:r>
              <a:rPr lang="en-US" dirty="0"/>
              <a:t>, and ground </a:t>
            </a:r>
            <a:r>
              <a:rPr lang="en-US" dirty="0" smtClean="0"/>
              <a:t>measurements</a:t>
            </a:r>
          </a:p>
          <a:p>
            <a:pPr lvl="1"/>
            <a:r>
              <a:rPr lang="en-US" b="1" dirty="0" smtClean="0"/>
              <a:t>cosmic-ray nuclei </a:t>
            </a:r>
            <a:r>
              <a:rPr lang="en-US" b="1" dirty="0"/>
              <a:t>up to the "knee", </a:t>
            </a:r>
            <a:r>
              <a:rPr lang="en-US" dirty="0"/>
              <a:t> whose spectrum and composition is to be studied with unprecedented detail up to </a:t>
            </a:r>
            <a:r>
              <a:rPr lang="en-US" dirty="0" smtClean="0">
                <a:sym typeface="Symbol"/>
              </a:rPr>
              <a:t> </a:t>
            </a:r>
            <a:r>
              <a:rPr lang="en-US" dirty="0" smtClean="0"/>
              <a:t>few </a:t>
            </a:r>
            <a:r>
              <a:rPr lang="en-US" dirty="0" err="1"/>
              <a:t>PeV</a:t>
            </a:r>
            <a:r>
              <a:rPr lang="en-US" dirty="0"/>
              <a:t>/nucleon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gpn-2000-001138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2206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 rot="20191267">
            <a:off x="868363" y="2865438"/>
            <a:ext cx="3900487" cy="28241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20063846">
            <a:off x="1974850" y="2689225"/>
            <a:ext cx="5870575" cy="131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54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Заголовок 15"/>
          <p:cNvSpPr>
            <a:spLocks noGrp="1"/>
          </p:cNvSpPr>
          <p:nvPr>
            <p:ph type="title"/>
          </p:nvPr>
        </p:nvSpPr>
        <p:spPr>
          <a:xfrm>
            <a:off x="544050" y="10955"/>
            <a:ext cx="8175690" cy="71111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200" b="0" cap="all" dirty="0">
                <a:cs typeface="Times New Roman" pitchFamily="18" charset="0"/>
              </a:rPr>
              <a:t>orbit evolution </a:t>
            </a:r>
            <a:r>
              <a:rPr lang="en-US" sz="3200" b="0" cap="all" dirty="0" smtClean="0">
                <a:cs typeface="Times New Roman" pitchFamily="18" charset="0"/>
              </a:rPr>
              <a:t>and Observation modes</a:t>
            </a:r>
            <a:endParaRPr lang="ru-RU" sz="3200" b="0" cap="all" dirty="0" smtClean="0">
              <a:cs typeface="Times New Roman" pitchFamily="18" charset="0"/>
            </a:endParaRP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5500688" y="3786188"/>
            <a:ext cx="3481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Initial orbit parameters</a:t>
            </a: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apogee: 300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000 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km</a:t>
            </a: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perigee: 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500 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km</a:t>
            </a: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inclination: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51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.8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  <a:sym typeface="Symbol"/>
              </a:rPr>
              <a:t></a:t>
            </a:r>
            <a:endParaRPr lang="en-US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3500438" y="5786438"/>
            <a:ext cx="5392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After </a:t>
            </a:r>
            <a:r>
              <a:rPr lang="en-US" altLang="ru-RU" sz="2000" dirty="0">
                <a:cs typeface="Times New Roman" panose="02020603050405020304" pitchFamily="18" charset="0"/>
                <a:sym typeface="Symbol"/>
              </a:rPr>
              <a:t> 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5 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months the orbit will 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become more circular 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with a radius of  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  <a:sym typeface="Symbol"/>
              </a:rPr>
              <a:t></a:t>
            </a:r>
            <a:r>
              <a:rPr lang="en-US" altLang="ru-RU" sz="2000" dirty="0" smtClean="0">
                <a:latin typeface="+mn-lt"/>
                <a:cs typeface="Times New Roman" panose="02020603050405020304" pitchFamily="18" charset="0"/>
              </a:rPr>
              <a:t>200,000 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km.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429375" y="3286125"/>
            <a:ext cx="725488" cy="3762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6392" idx="1"/>
          </p:cNvCxnSpPr>
          <p:nvPr/>
        </p:nvCxnSpPr>
        <p:spPr>
          <a:xfrm>
            <a:off x="2779713" y="5786438"/>
            <a:ext cx="720725" cy="35394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179387" y="817460"/>
            <a:ext cx="58135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Observation modes</a:t>
            </a:r>
            <a:r>
              <a:rPr lang="ru-RU" altLang="ru-RU" sz="20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en-US" altLang="ru-RU" sz="2000" b="1" dirty="0" smtClean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</a:rPr>
              <a:t>continuous </a:t>
            </a:r>
            <a:r>
              <a:rPr lang="en-US" altLang="ru-RU" sz="2000" i="1" dirty="0">
                <a:latin typeface="+mn-lt"/>
                <a:cs typeface="Times New Roman" panose="02020603050405020304" pitchFamily="18" charset="0"/>
              </a:rPr>
              <a:t>long-duration</a:t>
            </a:r>
            <a:r>
              <a:rPr lang="ru-RU" altLang="ru-RU" sz="20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i="1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  <a:sym typeface="Symbol"/>
              </a:rPr>
              <a:t> </a:t>
            </a:r>
            <a:r>
              <a:rPr lang="ru-RU" altLang="ru-RU" sz="2000" i="1" dirty="0" smtClean="0">
                <a:latin typeface="+mn-lt"/>
                <a:cs typeface="Times New Roman" panose="02020603050405020304" pitchFamily="18" charset="0"/>
              </a:rPr>
              <a:t>100 </a:t>
            </a:r>
            <a:r>
              <a:rPr lang="en-US" altLang="ru-RU" sz="2000" i="1" dirty="0">
                <a:latin typeface="+mn-lt"/>
                <a:cs typeface="Times New Roman" panose="02020603050405020304" pitchFamily="18" charset="0"/>
              </a:rPr>
              <a:t>days</a:t>
            </a:r>
            <a:r>
              <a:rPr lang="ru-RU" altLang="ru-RU" sz="2000" i="1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</a:rPr>
              <a:t> observation </a:t>
            </a:r>
            <a:r>
              <a:rPr lang="en-US" altLang="ru-RU" sz="2000" i="1" dirty="0"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</a:rPr>
              <a:t>specific regions </a:t>
            </a:r>
            <a:r>
              <a:rPr lang="en-US" altLang="ru-RU" sz="2000" i="1" dirty="0">
                <a:latin typeface="+mn-lt"/>
                <a:cs typeface="Times New Roman" panose="02020603050405020304" pitchFamily="18" charset="0"/>
              </a:rPr>
              <a:t>of celestial sphere, including point and extended gamma-ray </a:t>
            </a: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</a:rPr>
              <a:t>sources, </a:t>
            </a:r>
            <a:r>
              <a:rPr lang="en-US" altLang="ru-RU" sz="2000" b="1" i="1" dirty="0" smtClean="0">
                <a:latin typeface="+mn-lt"/>
                <a:cs typeface="Times New Roman" panose="02020603050405020304" pitchFamily="18" charset="0"/>
              </a:rPr>
              <a:t>without Earth occultation</a:t>
            </a: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en-US" altLang="ru-RU" sz="2000" i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ru-RU" sz="2000" i="1" dirty="0" smtClean="0">
                <a:latin typeface="+mn-lt"/>
                <a:cs typeface="Times New Roman" panose="02020603050405020304" pitchFamily="18" charset="0"/>
              </a:rPr>
              <a:t>monitoring </a:t>
            </a:r>
            <a:r>
              <a:rPr lang="en-US" altLang="ru-RU" sz="2000" i="1" dirty="0">
                <a:latin typeface="+mn-lt"/>
                <a:cs typeface="Times New Roman" panose="02020603050405020304" pitchFamily="18" charset="0"/>
              </a:rPr>
              <a:t>of the celestial sphere</a:t>
            </a:r>
            <a:r>
              <a:rPr lang="en-US" altLang="ru-RU" sz="2000" dirty="0">
                <a:latin typeface="+mn-lt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Detection of possible Dark Matter signal</a:t>
            </a:r>
          </a:p>
          <a:p>
            <a:pPr lvl="1"/>
            <a:r>
              <a:rPr lang="en-US" dirty="0" smtClean="0"/>
              <a:t>Gamma-ray lines</a:t>
            </a:r>
          </a:p>
          <a:p>
            <a:pPr lvl="1"/>
            <a:r>
              <a:rPr lang="en-US" dirty="0" smtClean="0"/>
              <a:t>Satellites</a:t>
            </a:r>
          </a:p>
          <a:p>
            <a:pPr lvl="1"/>
            <a:r>
              <a:rPr lang="en-US" dirty="0" smtClean="0"/>
              <a:t>Dwarf Spheroidal Galaxies</a:t>
            </a:r>
          </a:p>
          <a:p>
            <a:pPr lvl="1"/>
            <a:r>
              <a:rPr lang="en-US" dirty="0" smtClean="0"/>
              <a:t>Galactic Center</a:t>
            </a:r>
          </a:p>
          <a:p>
            <a:r>
              <a:rPr lang="en-US" dirty="0" smtClean="0"/>
              <a:t>Measurement of the high-energy </a:t>
            </a:r>
            <a:r>
              <a:rPr lang="en-US" dirty="0" smtClean="0">
                <a:sym typeface="Symbol"/>
              </a:rPr>
              <a:t>-ray spectrum</a:t>
            </a:r>
          </a:p>
          <a:p>
            <a:pPr lvl="1"/>
            <a:r>
              <a:rPr lang="en-US" dirty="0" smtClean="0">
                <a:sym typeface="Symbol"/>
              </a:rPr>
              <a:t>SNR</a:t>
            </a:r>
          </a:p>
          <a:p>
            <a:pPr lvl="1"/>
            <a:r>
              <a:rPr lang="en-US" dirty="0" smtClean="0">
                <a:sym typeface="Symbol"/>
              </a:rPr>
              <a:t>Pulsars and PWN</a:t>
            </a:r>
          </a:p>
          <a:p>
            <a:pPr lvl="1"/>
            <a:r>
              <a:rPr lang="en-US" dirty="0" smtClean="0">
                <a:sym typeface="Symbol"/>
              </a:rPr>
              <a:t>Massive star clusters</a:t>
            </a:r>
          </a:p>
          <a:p>
            <a:pPr lvl="1"/>
            <a:r>
              <a:rPr lang="en-US" dirty="0" smtClean="0">
                <a:sym typeface="Symbol"/>
              </a:rPr>
              <a:t>AGN</a:t>
            </a:r>
          </a:p>
          <a:p>
            <a:pPr lvl="1"/>
            <a:r>
              <a:rPr lang="en-US" dirty="0" smtClean="0">
                <a:sym typeface="Symbol"/>
              </a:rPr>
              <a:t>GRB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17460"/>
            <a:ext cx="80645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r>
              <a:rPr lang="en-US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Increasing the energy resolution</a:t>
            </a: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35123" y="5771705"/>
            <a:ext cx="9108877" cy="63402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γ-ray differential energy results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135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right-handed neutrino dark matter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candidate.</a:t>
            </a:r>
          </a:p>
          <a:p>
            <a:pPr>
              <a:buNone/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Bergström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Rev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86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(2012)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103514,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arXiv:1208.6082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TextBox 18"/>
          <p:cNvSpPr txBox="1">
            <a:spLocks noChangeArrowheads="1"/>
          </p:cNvSpPr>
          <p:nvPr/>
        </p:nvSpPr>
        <p:spPr bwMode="auto">
          <a:xfrm>
            <a:off x="2411760" y="1275305"/>
            <a:ext cx="2736304" cy="9341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(Fermi/LAT</a:t>
            </a:r>
            <a:r>
              <a:rPr lang="en-US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(Fermi/LAT)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1–2% (GAMMA‑400)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Electrons can tell us about local GCR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 energy electrons have a high energy loss rate </a:t>
            </a:r>
            <a:r>
              <a:rPr lang="en-US" sz="2400" dirty="0" smtClean="0">
                <a:sym typeface="Symbol"/>
              </a:rPr>
              <a:t></a:t>
            </a: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baseline="30000" dirty="0"/>
              <a:t>2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Lifetime of </a:t>
            </a:r>
            <a:r>
              <a:rPr lang="en-US" sz="2000" dirty="0" smtClean="0">
                <a:solidFill>
                  <a:srgbClr val="00B0F0"/>
                </a:solidFill>
                <a:sym typeface="Symbol"/>
              </a:rPr>
              <a:t></a:t>
            </a:r>
            <a:r>
              <a:rPr lang="en-US" sz="2000" dirty="0" smtClean="0">
                <a:solidFill>
                  <a:srgbClr val="00B0F0"/>
                </a:solidFill>
              </a:rPr>
              <a:t>10</a:t>
            </a:r>
            <a:r>
              <a:rPr lang="en-US" sz="2000" baseline="30000" dirty="0" smtClean="0">
                <a:solidFill>
                  <a:srgbClr val="00B0F0"/>
                </a:solidFill>
              </a:rPr>
              <a:t>5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years for </a:t>
            </a:r>
            <a:r>
              <a:rPr lang="en-US" sz="2000" dirty="0" smtClean="0">
                <a:solidFill>
                  <a:srgbClr val="00B0F0"/>
                </a:solidFill>
              </a:rPr>
              <a:t>&gt; 1 </a:t>
            </a:r>
            <a:r>
              <a:rPr lang="en-US" sz="2000" dirty="0" err="1">
                <a:solidFill>
                  <a:srgbClr val="00B0F0"/>
                </a:solidFill>
              </a:rPr>
              <a:t>TeV</a:t>
            </a:r>
            <a:r>
              <a:rPr lang="en-US" sz="2000" dirty="0">
                <a:solidFill>
                  <a:srgbClr val="00B0F0"/>
                </a:solidFill>
              </a:rPr>
              <a:t> electrons</a:t>
            </a:r>
          </a:p>
          <a:p>
            <a:r>
              <a:rPr lang="en-US" sz="2400" dirty="0"/>
              <a:t>Transport of GCR through interstellar space is a diffusive process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Implies that source of high energy electrons are &lt; 1 </a:t>
            </a:r>
            <a:r>
              <a:rPr lang="en-US" sz="2000" dirty="0" err="1">
                <a:solidFill>
                  <a:srgbClr val="00B0F0"/>
                </a:solidFill>
              </a:rPr>
              <a:t>kpc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away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7" name="Picture 4" descr="Nearby Electron Source Pred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240" y="3548729"/>
            <a:ext cx="4797550" cy="3298316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8624" y="3579630"/>
            <a:ext cx="3276600" cy="252028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Only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a handful of SNR meet the lifetime &amp; distance criteria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Kobayashi et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</a:rPr>
              <a:t>al.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601 (2004) 340-351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calculations show structure in electron spectrum at high 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639" y="6124441"/>
            <a:ext cx="3708881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J. P.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Wefel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TevPA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2011, Stockholm (2011)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" y="817460"/>
            <a:ext cx="7866000" cy="5871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105"/>
            <a:ext cx="8229600" cy="1143000"/>
          </a:xfrm>
        </p:spPr>
        <p:txBody>
          <a:bodyPr/>
          <a:lstStyle/>
          <a:p>
            <a:r>
              <a:rPr lang="it-IT" dirty="0" smtClean="0"/>
              <a:t>Electron Spectrum</a:t>
            </a:r>
            <a:endParaRPr lang="en-US" dirty="0"/>
          </a:p>
        </p:txBody>
      </p:sp>
      <p:sp>
        <p:nvSpPr>
          <p:cNvPr id="15" name="Right Brace 6"/>
          <p:cNvSpPr/>
          <p:nvPr/>
        </p:nvSpPr>
        <p:spPr>
          <a:xfrm>
            <a:off x="4679950" y="4100138"/>
            <a:ext cx="285750" cy="1080121"/>
          </a:xfrm>
          <a:prstGeom prst="rightBrace">
            <a:avLst>
              <a:gd name="adj1" fmla="val 8333"/>
              <a:gd name="adj2" fmla="val 5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ight Brace 7"/>
          <p:cNvSpPr/>
          <p:nvPr/>
        </p:nvSpPr>
        <p:spPr>
          <a:xfrm>
            <a:off x="4679950" y="5180260"/>
            <a:ext cx="285750" cy="864096"/>
          </a:xfrm>
          <a:prstGeom prst="rightBrace">
            <a:avLst>
              <a:gd name="adj1" fmla="val 8333"/>
              <a:gd name="adj2" fmla="val 5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046663" y="5468291"/>
            <a:ext cx="845103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baseline="30000" dirty="0">
                <a:solidFill>
                  <a:schemeClr val="tx1"/>
                </a:solidFill>
              </a:rPr>
              <a:t>+</a:t>
            </a:r>
            <a:r>
              <a:rPr lang="it-IT" dirty="0">
                <a:solidFill>
                  <a:schemeClr val="tx1"/>
                </a:solidFill>
              </a:rPr>
              <a:t> + e</a:t>
            </a:r>
            <a:r>
              <a:rPr lang="it-IT" baseline="30000" dirty="0">
                <a:solidFill>
                  <a:schemeClr val="tx1"/>
                </a:solidFill>
              </a:rPr>
              <a:t>-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046663" y="4486923"/>
            <a:ext cx="364202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baseline="30000" dirty="0">
                <a:solidFill>
                  <a:schemeClr val="tx1"/>
                </a:solidFill>
              </a:rPr>
              <a:t>-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074721" y="1735745"/>
            <a:ext cx="1416212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GALPROP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20" name="Straight Arrow Connector 5"/>
          <p:cNvCxnSpPr>
            <a:cxnSpLocks noChangeShapeType="1"/>
          </p:cNvCxnSpPr>
          <p:nvPr/>
        </p:nvCxnSpPr>
        <p:spPr bwMode="auto">
          <a:xfrm flipH="1">
            <a:off x="3782827" y="2042304"/>
            <a:ext cx="8988" cy="40183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5364088" y="1919683"/>
            <a:ext cx="2035175" cy="1600200"/>
            <a:chOff x="4430" y="1344"/>
            <a:chExt cx="1282" cy="1008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430" y="1344"/>
              <a:ext cx="1056" cy="1008"/>
            </a:xfrm>
            <a:prstGeom prst="ellipse">
              <a:avLst/>
            </a:prstGeom>
            <a:noFill/>
            <a:ln w="508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5424" y="1704"/>
              <a:ext cx="28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Georgia"/>
                </a:rPr>
                <a:t>?</a:t>
              </a: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19275" y="1606947"/>
            <a:ext cx="2519440" cy="4653432"/>
          </a:xfrm>
          <a:prstGeom prst="rect">
            <a:avLst/>
          </a:prstGeom>
          <a:solidFill>
            <a:srgbClr val="FFFF66">
              <a:alpha val="3960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endParaRPr kumimoji="1" lang="en-US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81142" y="1606946"/>
            <a:ext cx="3151098" cy="4666529"/>
          </a:xfrm>
          <a:prstGeom prst="rect">
            <a:avLst/>
          </a:prstGeom>
          <a:solidFill>
            <a:srgbClr val="FF5050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endParaRPr kumimoji="1" lang="en-US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732240" y="1606946"/>
            <a:ext cx="1122260" cy="4666530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endParaRPr kumimoji="1" lang="en-US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  <p:bldP spid="27" grpId="1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3" y="1600200"/>
            <a:ext cx="74470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INFN mission and structure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0" y="1431940"/>
            <a:ext cx="3906910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18" y="1567622"/>
            <a:ext cx="484369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INFN is an organization dedicated </a:t>
            </a:r>
            <a:r>
              <a:rPr lang="en-US" dirty="0"/>
              <a:t>to the study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the </a:t>
            </a:r>
            <a:r>
              <a:rPr lang="en-US" dirty="0"/>
              <a:t>fundamental constituents of matter,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conducts </a:t>
            </a:r>
            <a:r>
              <a:rPr lang="en-US" dirty="0"/>
              <a:t>theoretical and </a:t>
            </a:r>
            <a:r>
              <a:rPr lang="en-US" dirty="0" smtClean="0"/>
              <a:t>experimental</a:t>
            </a:r>
          </a:p>
          <a:p>
            <a:r>
              <a:rPr lang="en-US" dirty="0" smtClean="0"/>
              <a:t>research </a:t>
            </a:r>
            <a:r>
              <a:rPr lang="en-US" dirty="0"/>
              <a:t>in the fields of </a:t>
            </a:r>
            <a:r>
              <a:rPr lang="en-US" b="1" dirty="0" err="1"/>
              <a:t>subnuclear</a:t>
            </a:r>
            <a:r>
              <a:rPr lang="en-US" b="1" dirty="0"/>
              <a:t>, </a:t>
            </a:r>
            <a:r>
              <a:rPr lang="en-US" b="1" dirty="0" smtClean="0"/>
              <a:t>nuclear,</a:t>
            </a:r>
          </a:p>
          <a:p>
            <a:r>
              <a:rPr lang="en-US" b="1" dirty="0" smtClean="0"/>
              <a:t>and </a:t>
            </a:r>
            <a:r>
              <a:rPr lang="en-US" b="1" dirty="0" err="1"/>
              <a:t>astroparticle</a:t>
            </a:r>
            <a:r>
              <a:rPr lang="en-US" b="1" dirty="0"/>
              <a:t> </a:t>
            </a:r>
            <a:r>
              <a:rPr lang="en-US" b="1" dirty="0" smtClean="0"/>
              <a:t>physics.</a:t>
            </a:r>
          </a:p>
          <a:p>
            <a:endParaRPr lang="en-US" b="1" dirty="0"/>
          </a:p>
          <a:p>
            <a:r>
              <a:rPr lang="en-US" dirty="0" smtClean="0"/>
              <a:t>20 Divisions</a:t>
            </a:r>
          </a:p>
          <a:p>
            <a:r>
              <a:rPr lang="en-US" dirty="0" smtClean="0"/>
              <a:t>4 National Labs</a:t>
            </a:r>
          </a:p>
          <a:p>
            <a:r>
              <a:rPr lang="en-US" dirty="0" smtClean="0"/>
              <a:t>3 National </a:t>
            </a:r>
            <a:r>
              <a:rPr lang="en-US" dirty="0" err="1" smtClean="0"/>
              <a:t>Centres</a:t>
            </a:r>
            <a:r>
              <a:rPr lang="en-US" dirty="0" smtClean="0"/>
              <a:t>/Schools</a:t>
            </a:r>
          </a:p>
          <a:p>
            <a:r>
              <a:rPr lang="en-US" dirty="0" smtClean="0"/>
              <a:t>Several Consortia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Scientific policy </a:t>
            </a:r>
            <a:r>
              <a:rPr lang="en-US" dirty="0" smtClean="0">
                <a:sym typeface="Symbol"/>
              </a:rPr>
              <a:t> National Scientific Committees</a:t>
            </a:r>
          </a:p>
          <a:p>
            <a:r>
              <a:rPr lang="en-US" dirty="0" smtClean="0">
                <a:sym typeface="Symbol"/>
              </a:rPr>
              <a:t>CSN1: </a:t>
            </a:r>
            <a:r>
              <a:rPr lang="en-US" dirty="0" err="1" smtClean="0">
                <a:sym typeface="Symbol"/>
              </a:rPr>
              <a:t>Subnuclear</a:t>
            </a:r>
            <a:r>
              <a:rPr lang="en-US" dirty="0" smtClean="0">
                <a:sym typeface="Symbol"/>
              </a:rPr>
              <a:t> and Particle Physics</a:t>
            </a:r>
          </a:p>
          <a:p>
            <a:r>
              <a:rPr lang="en-US" dirty="0" smtClean="0">
                <a:sym typeface="Symbol"/>
              </a:rPr>
              <a:t>CSN2: </a:t>
            </a:r>
            <a:r>
              <a:rPr lang="en-US" dirty="0" err="1" smtClean="0">
                <a:sym typeface="Symbol"/>
              </a:rPr>
              <a:t>Astroparticle</a:t>
            </a:r>
            <a:r>
              <a:rPr lang="en-US" dirty="0" smtClean="0">
                <a:sym typeface="Symbol"/>
              </a:rPr>
              <a:t> Physics</a:t>
            </a:r>
          </a:p>
          <a:p>
            <a:r>
              <a:rPr lang="en-US" dirty="0" smtClean="0">
                <a:sym typeface="Symbol"/>
              </a:rPr>
              <a:t>CSN3: Nuclear Physics</a:t>
            </a:r>
          </a:p>
          <a:p>
            <a:r>
              <a:rPr lang="en-US" dirty="0" smtClean="0">
                <a:sym typeface="Symbol"/>
              </a:rPr>
              <a:t>CSN4: Theoretical Physics</a:t>
            </a:r>
          </a:p>
          <a:p>
            <a:r>
              <a:rPr lang="en-US" dirty="0" smtClean="0">
                <a:sym typeface="Symbol"/>
              </a:rPr>
              <a:t>CSN5: Technological and Applied Research</a:t>
            </a:r>
            <a:endParaRPr lang="en-US" dirty="0" smtClean="0"/>
          </a:p>
        </p:txBody>
      </p:sp>
      <p:pic>
        <p:nvPicPr>
          <p:cNvPr id="10" name="Picture 2" descr="Logo_INF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665" y="2797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2665" y="1629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GAMMA-400 mission represents a unique opportunity to perform </a:t>
            </a:r>
            <a:r>
              <a:rPr lang="en-US" dirty="0" smtClean="0">
                <a:solidFill>
                  <a:srgbClr val="00B0F0"/>
                </a:solidFill>
              </a:rPr>
              <a:t>simultaneous measurements of photons, electrons and nuclei</a:t>
            </a:r>
            <a:r>
              <a:rPr lang="en-US" dirty="0" smtClean="0"/>
              <a:t> with unprecedented accuracy.</a:t>
            </a:r>
          </a:p>
          <a:p>
            <a:r>
              <a:rPr lang="en-US" dirty="0" smtClean="0"/>
              <a:t>GAMMA-400 will provide in-depth investigations on some of the most challenging physics items, such as:</a:t>
            </a:r>
          </a:p>
          <a:p>
            <a:pPr lvl="1"/>
            <a:r>
              <a:rPr lang="en-US" dirty="0" smtClean="0"/>
              <a:t>DM search in </a:t>
            </a:r>
            <a:r>
              <a:rPr lang="en-US" dirty="0" smtClean="0">
                <a:sym typeface="Symbol"/>
              </a:rPr>
              <a:t> and high-energy electron spectra</a:t>
            </a:r>
            <a:endParaRPr lang="en-US" dirty="0" smtClean="0"/>
          </a:p>
          <a:p>
            <a:pPr lvl="1"/>
            <a:r>
              <a:rPr lang="en-US" dirty="0" smtClean="0"/>
              <a:t>CR origin, production and acceleration to the highest energies</a:t>
            </a:r>
          </a:p>
          <a:p>
            <a:pPr lvl="1"/>
            <a:r>
              <a:rPr lang="en-US" dirty="0" smtClean="0"/>
              <a:t>Flux and elemental composition of nuclei at the knee</a:t>
            </a:r>
          </a:p>
          <a:p>
            <a:r>
              <a:rPr lang="en-US" dirty="0" smtClean="0"/>
              <a:t>Synergy with ground-based Cerenkov arrays (CTA) and other wavelength instruments.</a:t>
            </a:r>
          </a:p>
          <a:p>
            <a:r>
              <a:rPr lang="en-US" dirty="0" smtClean="0"/>
              <a:t>A Spanish collaboration in GAMMA-400 would provide an outstanding “plus” to the project: there are many areas (electronics, DAQ, calibration, space qualification, …) in which important contributions by Spanish groups would be very important (and very much welcome!)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1143000"/>
          </a:xfrm>
        </p:spPr>
        <p:txBody>
          <a:bodyPr/>
          <a:lstStyle/>
          <a:p>
            <a:r>
              <a:rPr lang="en-US" dirty="0" smtClean="0"/>
              <a:t>The GAMMA-400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316725"/>
            <a:ext cx="8454565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ission </a:t>
            </a:r>
            <a:r>
              <a:rPr lang="en-US" dirty="0" smtClean="0">
                <a:solidFill>
                  <a:srgbClr val="00B0F0"/>
                </a:solidFill>
              </a:rPr>
              <a:t>is approved by ROSCOSMOS </a:t>
            </a:r>
            <a:r>
              <a:rPr lang="en-US" dirty="0" smtClean="0"/>
              <a:t>(launch currently scheduled in the first 20ies)</a:t>
            </a:r>
          </a:p>
          <a:p>
            <a:r>
              <a:rPr lang="en-US" dirty="0" smtClean="0"/>
              <a:t>GAMMA-400:</a:t>
            </a:r>
          </a:p>
          <a:p>
            <a:pPr lvl="1"/>
            <a:r>
              <a:rPr lang="en-US" dirty="0" smtClean="0"/>
              <a:t>Scientific payload mass:		</a:t>
            </a:r>
            <a:r>
              <a:rPr lang="en-US" dirty="0" smtClean="0">
                <a:solidFill>
                  <a:srgbClr val="00B0F0"/>
                </a:solidFill>
              </a:rPr>
              <a:t>4100 kg</a:t>
            </a:r>
          </a:p>
          <a:p>
            <a:pPr lvl="1"/>
            <a:r>
              <a:rPr lang="en-US" dirty="0" smtClean="0"/>
              <a:t>Power budget:				</a:t>
            </a:r>
            <a:r>
              <a:rPr lang="en-US" dirty="0" smtClean="0">
                <a:solidFill>
                  <a:srgbClr val="00B0F0"/>
                </a:solidFill>
              </a:rPr>
              <a:t>2000 W</a:t>
            </a:r>
          </a:p>
          <a:p>
            <a:pPr lvl="1"/>
            <a:r>
              <a:rPr lang="en-US" dirty="0" smtClean="0"/>
              <a:t>Telemetry downlink capability:	</a:t>
            </a:r>
            <a:r>
              <a:rPr lang="en-US" dirty="0" smtClean="0">
                <a:solidFill>
                  <a:srgbClr val="00B0F0"/>
                </a:solidFill>
              </a:rPr>
              <a:t>100 GB/day</a:t>
            </a:r>
          </a:p>
          <a:p>
            <a:pPr lvl="1"/>
            <a:r>
              <a:rPr lang="en-US" dirty="0" smtClean="0"/>
              <a:t>Lifetime: 				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&gt; 7 </a:t>
            </a:r>
            <a:r>
              <a:rPr lang="en-US" dirty="0" smtClean="0">
                <a:solidFill>
                  <a:srgbClr val="00B0F0"/>
                </a:solidFill>
              </a:rPr>
              <a:t>years</a:t>
            </a:r>
          </a:p>
          <a:p>
            <a:pPr lvl="1"/>
            <a:r>
              <a:rPr lang="en-US" dirty="0" smtClean="0"/>
              <a:t>Orbit (initial parameters):		</a:t>
            </a:r>
            <a:r>
              <a:rPr lang="en-US" dirty="0" smtClean="0">
                <a:solidFill>
                  <a:srgbClr val="00B0F0"/>
                </a:solidFill>
              </a:rPr>
              <a:t>apogee 300000 km, perigee 500 km, orb. period 7 days, inclination 51.8 °</a:t>
            </a:r>
          </a:p>
          <a:p>
            <a:pPr lvl="1"/>
            <a:r>
              <a:rPr lang="en-US" dirty="0" smtClean="0"/>
              <a:t>GAMMA-400 will be installed onboard the platform “Navigator” manufactured by </a:t>
            </a:r>
            <a:r>
              <a:rPr lang="en-US" dirty="0" err="1" smtClean="0"/>
              <a:t>Lavochkin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8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GAMMA-400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Original Russian design focused on:</a:t>
            </a:r>
          </a:p>
          <a:p>
            <a:pPr lvl="1">
              <a:defRPr/>
            </a:pPr>
            <a:r>
              <a:rPr lang="en-US" dirty="0" smtClean="0"/>
              <a:t>High Energy Gamma-rays (</a:t>
            </a:r>
            <a:r>
              <a:rPr lang="en-US" dirty="0" smtClean="0">
                <a:sym typeface="Symbol"/>
              </a:rPr>
              <a:t> 10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– 3 </a:t>
            </a:r>
            <a:r>
              <a:rPr lang="en-US" dirty="0" err="1" smtClean="0">
                <a:sym typeface="Symbol"/>
              </a:rPr>
              <a:t>TeV</a:t>
            </a:r>
            <a:r>
              <a:rPr lang="en-US" dirty="0" smtClean="0">
                <a:sym typeface="Symbol"/>
              </a:rPr>
              <a:t>)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High energy electrons (e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and 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) up to </a:t>
            </a:r>
            <a:r>
              <a:rPr lang="en-US" dirty="0" err="1" smtClean="0">
                <a:sym typeface="Symbol"/>
              </a:rPr>
              <a:t>TeV</a:t>
            </a:r>
            <a:r>
              <a:rPr lang="en-US" dirty="0" smtClean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Scientific objectives (from Russian proposal):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“To study the nature and features of weakly interacting massive particles, from which the Dark Matter consists”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“To </a:t>
            </a:r>
            <a:r>
              <a:rPr lang="en-US" dirty="0">
                <a:sym typeface="Symbol"/>
              </a:rPr>
              <a:t>study the nature and features </a:t>
            </a:r>
            <a:r>
              <a:rPr lang="en-US" dirty="0" smtClean="0">
                <a:sym typeface="Symbol"/>
              </a:rPr>
              <a:t>of variable gamma-ray activity of astrophysical objects, from stars to galactic clusters”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“</a:t>
            </a:r>
            <a:r>
              <a:rPr lang="en-US" dirty="0" smtClean="0"/>
              <a:t>To </a:t>
            </a:r>
            <a:r>
              <a:rPr lang="en-US" dirty="0"/>
              <a:t>study the mechanisms of generation, acceleration, propagation and interaction of cosmic rays in galactic and intergalactic spaces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4695-6DCF-4D98-B45C-C38C9BA82DC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13490"/>
            <a:ext cx="4845877" cy="68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0" y="10955"/>
            <a:ext cx="4817468" cy="68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4695-6DCF-4D98-B45C-C38C9BA82DC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15" y="1"/>
            <a:ext cx="57991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89" y="10955"/>
            <a:ext cx="6029585" cy="64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42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37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01" y="0"/>
            <a:ext cx="61523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35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585560"/>
            <a:ext cx="39463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4" y="1211022"/>
            <a:ext cx="3725285" cy="505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63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13490"/>
            <a:ext cx="4845877" cy="68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0" y="10955"/>
            <a:ext cx="4817468" cy="68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space heritage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INFN has </a:t>
            </a:r>
            <a:r>
              <a:rPr lang="en-US" dirty="0" smtClean="0"/>
              <a:t>a world-recognized </a:t>
            </a:r>
            <a:r>
              <a:rPr lang="en-US" dirty="0"/>
              <a:t>experience </a:t>
            </a:r>
            <a:r>
              <a:rPr lang="en-US" dirty="0" smtClean="0"/>
              <a:t>in the </a:t>
            </a:r>
            <a:r>
              <a:rPr lang="en-US" dirty="0"/>
              <a:t>design, construction and operation of advanced particle </a:t>
            </a:r>
            <a:r>
              <a:rPr lang="en-US" dirty="0" smtClean="0"/>
              <a:t>detectors for space experiments;</a:t>
            </a:r>
          </a:p>
          <a:p>
            <a:r>
              <a:rPr lang="en-US" dirty="0"/>
              <a:t>INFN, in particular, </a:t>
            </a:r>
            <a:r>
              <a:rPr lang="en-US" dirty="0" smtClean="0">
                <a:solidFill>
                  <a:srgbClr val="00B0F0"/>
                </a:solidFill>
              </a:rPr>
              <a:t>is world </a:t>
            </a:r>
            <a:r>
              <a:rPr lang="en-US" dirty="0">
                <a:solidFill>
                  <a:srgbClr val="00B0F0"/>
                </a:solidFill>
              </a:rPr>
              <a:t>leader in the technology of silicon detectors and associated low-noise </a:t>
            </a:r>
            <a:r>
              <a:rPr lang="en-US" dirty="0" smtClean="0">
                <a:solidFill>
                  <a:srgbClr val="00B0F0"/>
                </a:solidFill>
              </a:rPr>
              <a:t>front-end electronics </a:t>
            </a:r>
            <a:r>
              <a:rPr lang="en-US" dirty="0">
                <a:solidFill>
                  <a:srgbClr val="00B0F0"/>
                </a:solidFill>
              </a:rPr>
              <a:t>for space applications</a:t>
            </a:r>
            <a:r>
              <a:rPr lang="en-US" dirty="0"/>
              <a:t>, and has pioneered the use of advanced silicon </a:t>
            </a:r>
            <a:r>
              <a:rPr lang="en-US" dirty="0" smtClean="0"/>
              <a:t>detectors manufactured </a:t>
            </a:r>
            <a:r>
              <a:rPr lang="en-US" dirty="0"/>
              <a:t>with </a:t>
            </a:r>
            <a:r>
              <a:rPr lang="en-US" dirty="0" smtClean="0"/>
              <a:t>planar </a:t>
            </a:r>
            <a:r>
              <a:rPr lang="en-US" dirty="0"/>
              <a:t>technology in </a:t>
            </a:r>
            <a:r>
              <a:rPr lang="en-US" dirty="0" smtClean="0"/>
              <a:t>space;</a:t>
            </a:r>
          </a:p>
          <a:p>
            <a:r>
              <a:rPr lang="en-US" dirty="0">
                <a:solidFill>
                  <a:srgbClr val="00B0F0"/>
                </a:solidFill>
              </a:rPr>
              <a:t>INFN has </a:t>
            </a:r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dirty="0">
                <a:solidFill>
                  <a:srgbClr val="00B0F0"/>
                </a:solidFill>
              </a:rPr>
              <a:t>long and fruitful tradition </a:t>
            </a:r>
            <a:r>
              <a:rPr lang="en-US" dirty="0" smtClean="0">
                <a:solidFill>
                  <a:srgbClr val="00B0F0"/>
                </a:solidFill>
              </a:rPr>
              <a:t>of collaboration </a:t>
            </a:r>
            <a:r>
              <a:rPr lang="en-US" dirty="0">
                <a:solidFill>
                  <a:srgbClr val="00B0F0"/>
                </a:solidFill>
              </a:rPr>
              <a:t>with Russian Institutes in some of the most scientifically </a:t>
            </a:r>
            <a:r>
              <a:rPr lang="en-US" dirty="0" smtClean="0">
                <a:solidFill>
                  <a:srgbClr val="00B0F0"/>
                </a:solidFill>
              </a:rPr>
              <a:t>successful </a:t>
            </a:r>
            <a:r>
              <a:rPr lang="en-US" dirty="0">
                <a:solidFill>
                  <a:srgbClr val="00B0F0"/>
                </a:solidFill>
              </a:rPr>
              <a:t>space </a:t>
            </a:r>
            <a:r>
              <a:rPr lang="en-US" dirty="0" smtClean="0">
                <a:solidFill>
                  <a:srgbClr val="00B0F0"/>
                </a:solidFill>
              </a:rPr>
              <a:t>missions of </a:t>
            </a:r>
            <a:r>
              <a:rPr lang="en-US" dirty="0">
                <a:solidFill>
                  <a:srgbClr val="00B0F0"/>
                </a:solidFill>
              </a:rPr>
              <a:t>the last decades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40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15" y="1"/>
            <a:ext cx="57991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89" y="10955"/>
            <a:ext cx="6029585" cy="64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01" y="0"/>
            <a:ext cx="61523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0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585560"/>
            <a:ext cx="39463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4" y="1211022"/>
            <a:ext cx="3725285" cy="505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9670" y="4657960"/>
            <a:ext cx="3533260" cy="499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2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89" y="0"/>
            <a:ext cx="6400222" cy="65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8865" y="3505810"/>
            <a:ext cx="5146270" cy="1190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7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032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AC-coupling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@ BTF (Frascati) </a:t>
            </a:r>
            <a:r>
              <a:rPr lang="it-IT" dirty="0" err="1" smtClean="0"/>
              <a:t>Lug</a:t>
            </a:r>
            <a:r>
              <a:rPr lang="it-IT" dirty="0" smtClean="0"/>
              <a:t> 2014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Setup:</a:t>
            </a:r>
          </a:p>
          <a:p>
            <a:pPr lvl="1"/>
            <a:r>
              <a:rPr lang="it-IT" dirty="0" smtClean="0"/>
              <a:t>versione ridotta del prototipo: </a:t>
            </a:r>
            <a:r>
              <a:rPr lang="en-US" dirty="0" smtClean="0">
                <a:sym typeface="Symbol"/>
              </a:rPr>
              <a:t>3</a:t>
            </a:r>
            <a:r>
              <a:rPr lang="en-US" dirty="0">
                <a:sym typeface="Symbol"/>
              </a:rPr>
              <a:t>3</a:t>
            </a:r>
            <a:r>
              <a:rPr lang="en-US" dirty="0" smtClean="0">
                <a:sym typeface="Symbol"/>
              </a:rPr>
              <a:t>5=</a:t>
            </a:r>
            <a:r>
              <a:rPr lang="en-US" b="1" dirty="0" smtClean="0">
                <a:sym typeface="Symbol"/>
              </a:rPr>
              <a:t>45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cristalli</a:t>
            </a:r>
            <a:r>
              <a:rPr lang="en-US" dirty="0" smtClean="0">
                <a:sym typeface="Symbol"/>
              </a:rPr>
              <a:t> </a:t>
            </a:r>
            <a:r>
              <a:rPr lang="it-IT" dirty="0">
                <a:sym typeface="Symbol"/>
              </a:rPr>
              <a:t> </a:t>
            </a:r>
            <a:r>
              <a:rPr lang="it-IT" dirty="0" smtClean="0">
                <a:sym typeface="Symbol"/>
              </a:rPr>
              <a:t>+ PD(large) + CASIS</a:t>
            </a:r>
            <a:endParaRPr lang="it-IT" dirty="0" smtClean="0"/>
          </a:p>
          <a:p>
            <a:r>
              <a:rPr lang="it-IT" dirty="0" smtClean="0"/>
              <a:t>Particelle:</a:t>
            </a:r>
          </a:p>
          <a:p>
            <a:pPr lvl="1"/>
            <a:r>
              <a:rPr lang="it-IT" dirty="0" smtClean="0"/>
              <a:t>pacchetti di elettroni</a:t>
            </a:r>
          </a:p>
          <a:p>
            <a:pPr lvl="1"/>
            <a:r>
              <a:rPr lang="it-IT" dirty="0" smtClean="0"/>
              <a:t>energie: 1,8,12,22 elettroni </a:t>
            </a:r>
            <a:r>
              <a:rPr lang="en-US" dirty="0" smtClean="0">
                <a:sym typeface="Symbol"/>
              </a:rPr>
              <a:t> 491 MeV  e 50,100,200,400 </a:t>
            </a:r>
            <a:r>
              <a:rPr lang="en-US" dirty="0" err="1" smtClean="0">
                <a:sym typeface="Symbol"/>
              </a:rPr>
              <a:t>elettroni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 </a:t>
            </a:r>
            <a:r>
              <a:rPr lang="en-US" dirty="0" smtClean="0">
                <a:sym typeface="Symbol"/>
              </a:rPr>
              <a:t>295 </a:t>
            </a:r>
            <a:r>
              <a:rPr lang="en-US" dirty="0">
                <a:sym typeface="Symbol"/>
              </a:rPr>
              <a:t>MeV </a:t>
            </a:r>
            <a:endParaRPr lang="en-US" dirty="0" smtClean="0">
              <a:sym typeface="Symbol"/>
            </a:endParaRPr>
          </a:p>
          <a:p>
            <a:pPr lvl="1"/>
            <a:r>
              <a:rPr lang="it-IT" dirty="0" smtClean="0">
                <a:sym typeface="Symbol"/>
              </a:rPr>
              <a:t>incidenza normale su cristallo centrale</a:t>
            </a:r>
            <a:endParaRPr lang="it-IT" dirty="0" smtClean="0"/>
          </a:p>
          <a:p>
            <a:r>
              <a:rPr lang="it-IT" dirty="0" smtClean="0"/>
              <a:t>Obiettivi:</a:t>
            </a:r>
          </a:p>
          <a:p>
            <a:pPr lvl="1"/>
            <a:r>
              <a:rPr lang="it-IT" dirty="0" smtClean="0"/>
              <a:t>studio della risposta a sciami elettromagnetici di varie energie</a:t>
            </a:r>
          </a:p>
          <a:p>
            <a:pPr lvl="1"/>
            <a:r>
              <a:rPr lang="it-IT" dirty="0" smtClean="0"/>
              <a:t>studio del regime di transizione di CASIS tra alto e basso guadagno e della dipendenza della risposta dalla tempistica del segnale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Analisi in corso…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space heritage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List of realized space projects in which INFN has designed, constructed, tested and </a:t>
            </a:r>
            <a:r>
              <a:rPr lang="en-US" dirty="0" smtClean="0"/>
              <a:t>operated instruments </a:t>
            </a:r>
            <a:r>
              <a:rPr lang="en-US" dirty="0"/>
              <a:t>similar to the GAMMA-400 converter-tracker and imaging </a:t>
            </a:r>
            <a:r>
              <a:rPr lang="en-US" dirty="0" smtClean="0"/>
              <a:t>calorimeter:</a:t>
            </a:r>
          </a:p>
          <a:p>
            <a:pPr lvl="1"/>
            <a:r>
              <a:rPr lang="en-US" dirty="0" smtClean="0"/>
              <a:t>NINA (1998, </a:t>
            </a:r>
            <a:r>
              <a:rPr lang="en-US" i="1" dirty="0" smtClean="0">
                <a:solidFill>
                  <a:srgbClr val="00B0F0"/>
                </a:solidFill>
              </a:rPr>
              <a:t>first INFN satellite mission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Sil-Eye1, Sil-Eye2, Sil-Eye3 (2000 – 2003)</a:t>
            </a:r>
          </a:p>
          <a:p>
            <a:pPr lvl="1"/>
            <a:r>
              <a:rPr lang="en-US" dirty="0" smtClean="0"/>
              <a:t>PAMELA (launched in 2006, still operating)</a:t>
            </a:r>
          </a:p>
          <a:p>
            <a:pPr lvl="1"/>
            <a:r>
              <a:rPr lang="en-US" dirty="0" smtClean="0"/>
              <a:t>ALTEA (2008)</a:t>
            </a:r>
          </a:p>
          <a:p>
            <a:pPr lvl="1"/>
            <a:r>
              <a:rPr lang="en-US" dirty="0" smtClean="0"/>
              <a:t>AGILE (launched 2007, still operating)</a:t>
            </a:r>
          </a:p>
          <a:p>
            <a:pPr lvl="1"/>
            <a:r>
              <a:rPr lang="en-US" dirty="0" smtClean="0"/>
              <a:t>AMS-01 (1998) and AMS-02 (2011, operating)</a:t>
            </a:r>
          </a:p>
          <a:p>
            <a:pPr lvl="1"/>
            <a:r>
              <a:rPr lang="en-US" dirty="0" smtClean="0"/>
              <a:t>Fermi-GLAST (launched 2008, still operating)</a:t>
            </a:r>
          </a:p>
          <a:p>
            <a:pPr lvl="1"/>
            <a:r>
              <a:rPr lang="en-US" dirty="0" smtClean="0"/>
              <a:t>DAMPE (under construction, launch by 2016)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05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74613"/>
            <a:ext cx="7669212" cy="8334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all" dirty="0" smtClean="0">
                <a:cs typeface="Times New Roman" pitchFamily="18" charset="0"/>
              </a:rPr>
              <a:t>GAMMA-400 scientific complex </a:t>
            </a:r>
            <a:br>
              <a:rPr lang="en-US" sz="3600" cap="all" dirty="0" smtClean="0">
                <a:cs typeface="Times New Roman" pitchFamily="18" charset="0"/>
              </a:rPr>
            </a:br>
            <a:r>
              <a:rPr lang="en-US" sz="3600" cap="all" dirty="0" smtClean="0">
                <a:cs typeface="Times New Roman" pitchFamily="18" charset="0"/>
              </a:rPr>
              <a:t>on the Navigator service module</a:t>
            </a:r>
            <a:endParaRPr lang="ru-RU" sz="3600" cap="all" dirty="0"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229195" y="2108240"/>
            <a:ext cx="26384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Gamma-ray burst monitor “</a:t>
            </a:r>
            <a:r>
              <a:rPr lang="en-US" altLang="ru-RU" sz="1800" b="1" u="sng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Konus</a:t>
            </a:r>
            <a:r>
              <a:rPr lang="en-US" altLang="ru-RU" sz="1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-FG” (6)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ru-RU" sz="1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Ioffe</a:t>
            </a:r>
            <a:r>
              <a:rPr lang="en-US" altLang="ru-RU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Physical Technical Institute, St. Petersburg)</a:t>
            </a:r>
            <a:endParaRPr lang="ru-RU" altLang="ru-RU" sz="1800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094258" y="1308140"/>
            <a:ext cx="2747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Star sensors (2</a:t>
            </a:r>
            <a:r>
              <a:rPr lang="en-US" altLang="ru-RU" sz="1800" b="1" u="sng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with </a:t>
            </a:r>
            <a:r>
              <a:rPr lang="en-US" altLang="ru-R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accuracy of </a:t>
            </a:r>
            <a:r>
              <a:rPr lang="en-US" altLang="ru-R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≈5</a:t>
            </a:r>
            <a:r>
              <a:rPr lang="en-US" altLang="ru-R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altLang="ru-RU" sz="1800" b="1" u="sng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(Space Research Institute)</a:t>
            </a:r>
            <a:endParaRPr lang="ru-RU" altLang="ru-RU" sz="1800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</a:endParaRPr>
          </a:p>
        </p:txBody>
      </p:sp>
      <p:pic>
        <p:nvPicPr>
          <p:cNvPr id="14342" name="Picture 2" descr="ri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3" y="1384340"/>
            <a:ext cx="49942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605183" y="3267115"/>
            <a:ext cx="1824037" cy="161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41658" y="1598653"/>
            <a:ext cx="1752600" cy="509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7"/>
          <p:cNvSpPr txBox="1">
            <a:spLocks noChangeArrowheads="1"/>
          </p:cNvSpPr>
          <p:nvPr/>
        </p:nvSpPr>
        <p:spPr bwMode="auto">
          <a:xfrm>
            <a:off x="6500658" y="3267115"/>
            <a:ext cx="2257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+mn-lt"/>
                <a:cs typeface="Times New Roman" panose="02020603050405020304" pitchFamily="18" charset="0"/>
              </a:rPr>
              <a:t>4 direction detectors on telescopic booms</a:t>
            </a:r>
            <a:endParaRPr lang="ru-RU" altLang="ru-RU" sz="18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503833" y="3917990"/>
            <a:ext cx="2446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+mn-lt"/>
                <a:cs typeface="Times New Roman" panose="02020603050405020304" pitchFamily="18" charset="0"/>
              </a:rPr>
              <a:t>2 spectrometric detectors</a:t>
            </a:r>
            <a:endParaRPr lang="ru-RU" altLang="ru-RU" sz="1800" b="1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14347" idx="1"/>
          </p:cNvCxnSpPr>
          <p:nvPr/>
        </p:nvCxnSpPr>
        <p:spPr>
          <a:xfrm flipH="1" flipV="1">
            <a:off x="4197195" y="3559215"/>
            <a:ext cx="2306638" cy="681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6606879" y="4562515"/>
            <a:ext cx="20449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>
                <a:latin typeface="+mn-lt"/>
                <a:cs typeface="Times New Roman" panose="02020603050405020304" pitchFamily="18" charset="0"/>
              </a:rPr>
              <a:t>Magnetometer (2)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+mn-lt"/>
                <a:cs typeface="Times New Roman" panose="02020603050405020304" pitchFamily="18" charset="0"/>
              </a:rPr>
              <a:t>(Ukraine, Lviv)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+mn-lt"/>
                <a:cs typeface="Times New Roman" panose="02020603050405020304" pitchFamily="18" charset="0"/>
              </a:rPr>
              <a:t>on telescopic boom</a:t>
            </a:r>
            <a:endParaRPr lang="ru-RU" altLang="ru-RU" sz="18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2252508" y="5394365"/>
            <a:ext cx="2614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 dirty="0">
                <a:latin typeface="+mn-lt"/>
                <a:cs typeface="Times New Roman" panose="02020603050405020304" pitchFamily="18" charset="0"/>
              </a:rPr>
              <a:t>Navigator service module</a:t>
            </a:r>
            <a:endParaRPr lang="ru-RU" altLang="ru-RU" sz="1800" b="1" u="sng" dirty="0">
              <a:latin typeface="+mn-lt"/>
            </a:endParaRPr>
          </a:p>
        </p:txBody>
      </p:sp>
      <p:cxnSp>
        <p:nvCxnSpPr>
          <p:cNvPr id="21" name="Прямая со стрелкой 20"/>
          <p:cNvCxnSpPr>
            <a:stCxn id="14350" idx="0"/>
          </p:cNvCxnSpPr>
          <p:nvPr/>
        </p:nvCxnSpPr>
        <p:spPr>
          <a:xfrm flipH="1" flipV="1">
            <a:off x="3405033" y="4419641"/>
            <a:ext cx="154917" cy="974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22"/>
          <p:cNvSpPr txBox="1">
            <a:spLocks noChangeArrowheads="1"/>
          </p:cNvSpPr>
          <p:nvPr/>
        </p:nvSpPr>
        <p:spPr bwMode="auto">
          <a:xfrm>
            <a:off x="164945" y="1300203"/>
            <a:ext cx="35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u="sng" dirty="0">
                <a:latin typeface="+mn-lt"/>
                <a:cs typeface="Times New Roman" panose="02020603050405020304" pitchFamily="18" charset="0"/>
              </a:rPr>
              <a:t>GAMMA-400 gamma-ray telescope</a:t>
            </a:r>
            <a:endParaRPr lang="ru-RU" altLang="ru-RU" sz="1800" b="1" u="sng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820708" y="1638340"/>
            <a:ext cx="1433512" cy="692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50</a:t>
            </a:fld>
            <a:endParaRPr lang="en-US"/>
          </a:p>
        </p:txBody>
      </p:sp>
      <p:pic>
        <p:nvPicPr>
          <p:cNvPr id="20" name="Picture 2" descr="Logo_INF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2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4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95" y="3390595"/>
            <a:ext cx="3732480" cy="27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05" y="932675"/>
            <a:ext cx="3032630" cy="22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85" y="3390595"/>
            <a:ext cx="2286000" cy="30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 descr="DSCN9673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4619555"/>
            <a:ext cx="2362200" cy="1771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5" y="817460"/>
            <a:ext cx="396711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14 Layers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</a:t>
            </a:r>
            <a:r>
              <a:rPr lang="en-US" sz="2400" dirty="0" smtClean="0"/>
              <a:t> crystals in each layer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(crystals 3.6 x 3.6 x 3.6 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126 Crystals in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126 Photodiodes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50.4 cm of </a:t>
            </a:r>
            <a:r>
              <a:rPr lang="en-US" sz="2400" dirty="0" err="1" smtClean="0"/>
              <a:t>CsI</a:t>
            </a:r>
            <a:r>
              <a:rPr lang="en-US" sz="2400" dirty="0" smtClean="0"/>
              <a:t>(</a:t>
            </a:r>
            <a:r>
              <a:rPr lang="en-US" sz="2400" dirty="0" err="1" smtClean="0"/>
              <a:t>Tl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27 X</a:t>
            </a:r>
            <a:r>
              <a:rPr lang="en-US" sz="2400" baseline="-25000" dirty="0" smtClean="0"/>
              <a:t>0,</a:t>
            </a:r>
            <a:r>
              <a:rPr lang="en-US" sz="2400" dirty="0" smtClean="0"/>
              <a:t> 1.44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Photodiodes read-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out by 9 CASIS1.2A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16-channel ASICs)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9691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  <a:effectLst/>
              </a:rPr>
              <a:t>Calorimeter prototype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4705" y="1163105"/>
            <a:ext cx="202844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Mechanics:</a:t>
            </a:r>
          </a:p>
          <a:p>
            <a:r>
              <a:rPr lang="en-US" sz="1600" dirty="0" smtClean="0"/>
              <a:t>INFN Pisa</a:t>
            </a:r>
          </a:p>
          <a:p>
            <a:endParaRPr lang="en-US" sz="800" dirty="0" smtClean="0"/>
          </a:p>
          <a:p>
            <a:r>
              <a:rPr lang="en-US" sz="1600" dirty="0" smtClean="0"/>
              <a:t>Front-end electronics:</a:t>
            </a:r>
          </a:p>
          <a:p>
            <a:r>
              <a:rPr lang="en-US" sz="1600" dirty="0" smtClean="0"/>
              <a:t>INFN Trieste</a:t>
            </a:r>
          </a:p>
          <a:p>
            <a:endParaRPr lang="en-US" sz="800" dirty="0" smtClean="0"/>
          </a:p>
          <a:p>
            <a:r>
              <a:rPr lang="en-US" sz="1600" dirty="0"/>
              <a:t>Crystals, </a:t>
            </a:r>
            <a:r>
              <a:rPr lang="en-US" sz="1600" dirty="0" smtClean="0"/>
              <a:t>photodiodes,</a:t>
            </a:r>
            <a:endParaRPr lang="en-US" sz="1600" dirty="0"/>
          </a:p>
          <a:p>
            <a:r>
              <a:rPr lang="en-US" sz="1600" dirty="0"/>
              <a:t>DAQ, assembly:</a:t>
            </a:r>
          </a:p>
          <a:p>
            <a:r>
              <a:rPr lang="en-US" sz="1600" dirty="0"/>
              <a:t>INFN </a:t>
            </a:r>
            <a:r>
              <a:rPr lang="en-US" sz="1600" dirty="0" smtClean="0"/>
              <a:t>Florence</a:t>
            </a:r>
            <a:endParaRPr lang="en-US" sz="1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210" y="971080"/>
            <a:ext cx="4419600" cy="7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CERN SPS H8 Ion Beam</a:t>
            </a:r>
            <a:r>
              <a:rPr lang="en-US" b="1" dirty="0">
                <a:latin typeface="+mn-lt"/>
              </a:rPr>
              <a:t>: Z/A = 1/2, </a:t>
            </a:r>
            <a:r>
              <a:rPr lang="en-US" b="1" dirty="0" smtClean="0">
                <a:latin typeface="+mn-lt"/>
              </a:rPr>
              <a:t>12.8 GV/c and 30 GV/c (February 2013)</a:t>
            </a:r>
            <a:endParaRPr lang="en-US" b="1" dirty="0">
              <a:latin typeface="+mn-lt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43170" y="1892800"/>
            <a:ext cx="6785280" cy="4497593"/>
            <a:chOff x="818" y="1382"/>
            <a:chExt cx="4712" cy="312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1382"/>
              <a:ext cx="4712" cy="3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078" y="2870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baseline="33000">
                  <a:latin typeface="FreeSerif" charset="0"/>
                </a:rPr>
                <a:t>2</a:t>
              </a:r>
              <a:r>
                <a:rPr lang="en-US">
                  <a:latin typeface="FreeSerif" charset="0"/>
                </a:rPr>
                <a:t>H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440" y="3127"/>
              <a:ext cx="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baseline="33000">
                  <a:latin typeface="FreeSerif" charset="0"/>
                </a:rPr>
                <a:t>4</a:t>
              </a:r>
              <a:r>
                <a:rPr lang="en-US">
                  <a:latin typeface="FreeSerif" charset="0"/>
                </a:rPr>
                <a:t>He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86" y="2239"/>
              <a:ext cx="182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>
                  <a:latin typeface="FreeSerif" charset="0"/>
                </a:rPr>
                <a:t>For deuterium:</a:t>
              </a:r>
            </a:p>
            <a:p>
              <a:pPr>
                <a:lnSpc>
                  <a:spcPct val="100000"/>
                </a:lnSpc>
              </a:pPr>
              <a:r>
                <a:rPr lang="en-US">
                  <a:latin typeface="FreeSerif" charset="0"/>
                </a:rPr>
                <a:t>     S/N ~ 14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97575" y="85586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Notice: charge information from  a precise silicon Z-measuring system located in front of the prototype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9691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Prototype test beam results - 1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691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Prototype test beam results - 2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084986"/>
            <a:ext cx="8048160" cy="518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0553" y="3866286"/>
            <a:ext cx="33986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H: 	Z=1 	&lt;ADC&gt;=330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He: 	Z=2	&lt;ADC&gt;=1300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Li: 	Z=3 	&lt;ADC&gt;=3000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Be: 	Z=4	&lt;ADC&gt;=5300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B: 	Z=5	&lt;ADC&gt;=8250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C: 	Z=6	&lt;ADC&gt;=12000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N	Z=7	&lt;ADC&gt;=16000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351428">
            <a:off x="5033466" y="1918924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351428">
            <a:off x="3983534" y="2803748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351428">
            <a:off x="3253615" y="3615054"/>
            <a:ext cx="83213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351428">
            <a:off x="2517014" y="4262754"/>
            <a:ext cx="83213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351428">
            <a:off x="2063234" y="4929267"/>
            <a:ext cx="545907" cy="292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351428">
            <a:off x="1685965" y="5274021"/>
            <a:ext cx="490305" cy="303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555435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8179" y="516168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7779" y="470448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33288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4334" y="250635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4934" y="1744354"/>
            <a:ext cx="37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691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  <a:effectLst/>
              </a:rPr>
              <a:t>Prototype test beam results - 3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Content Placeholder 3" descr="fig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8" r="-14478"/>
          <a:stretch>
            <a:fillRect/>
          </a:stretch>
        </p:blipFill>
        <p:spPr>
          <a:xfrm>
            <a:off x="262775" y="1091591"/>
            <a:ext cx="8610585" cy="5102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1" y="19629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Charge is selected with the placed-in-front tracking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3110" y="3697835"/>
            <a:ext cx="190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Good linearity even with the large area PD!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856782">
            <a:off x="4989409" y="470283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677" y="5924788"/>
            <a:ext cx="17009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particle energy</a:t>
            </a:r>
            <a:endParaRPr lang="en-US" sz="14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current configuration of silicon-based converter/trackers for Gamma-rays (AGILE, Fermi-LAT, GAMMA-400), the parameters that mainly affect the angular resolution are:</a:t>
            </a:r>
          </a:p>
          <a:p>
            <a:r>
              <a:rPr lang="en-US" dirty="0" smtClean="0"/>
              <a:t>The converter thickness X per plane;</a:t>
            </a:r>
          </a:p>
          <a:p>
            <a:r>
              <a:rPr lang="en-US" dirty="0" smtClean="0"/>
              <a:t>The distance between the planes;</a:t>
            </a:r>
          </a:p>
          <a:p>
            <a:r>
              <a:rPr lang="en-US" dirty="0" smtClean="0"/>
              <a:t>The strip pitch;</a:t>
            </a:r>
          </a:p>
          <a:p>
            <a:r>
              <a:rPr lang="en-US" dirty="0" smtClean="0"/>
              <a:t>The read-out system (binary or analog) and the attainable S/N ratio;</a:t>
            </a:r>
          </a:p>
          <a:p>
            <a:r>
              <a:rPr lang="en-US" dirty="0" smtClean="0"/>
              <a:t>Event filtering, event topology,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05" y="4081885"/>
            <a:ext cx="2496325" cy="384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905" y="4542745"/>
            <a:ext cx="7450570" cy="729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detector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Silicon µstrip detectors with </a:t>
            </a:r>
            <a:r>
              <a:rPr lang="en-US" dirty="0" smtClean="0">
                <a:solidFill>
                  <a:srgbClr val="FF0000"/>
                </a:solidFill>
              </a:rPr>
              <a:t>AC-coupling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integrated DC-bias </a:t>
            </a:r>
            <a:r>
              <a:rPr lang="en-US" dirty="0" smtClean="0"/>
              <a:t>(either </a:t>
            </a:r>
            <a:r>
              <a:rPr lang="en-US" dirty="0" smtClean="0">
                <a:solidFill>
                  <a:srgbClr val="00B0F0"/>
                </a:solidFill>
              </a:rPr>
              <a:t>punch-through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00B0F0"/>
                </a:solidFill>
              </a:rPr>
              <a:t>polysilicon</a:t>
            </a:r>
            <a:r>
              <a:rPr lang="en-US" dirty="0" smtClean="0"/>
              <a:t>): well known and reliable technologies.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PT bias:</a:t>
            </a:r>
          </a:p>
          <a:p>
            <a:pPr lvl="2"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</a:rPr>
              <a:t> Less expensive, simpler process</a:t>
            </a:r>
          </a:p>
          <a:p>
            <a:pPr lvl="2"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</a:rPr>
              <a:t> Very high </a:t>
            </a:r>
            <a:r>
              <a:rPr lang="en-US" dirty="0" err="1" smtClean="0">
                <a:solidFill>
                  <a:srgbClr val="00B050"/>
                </a:solidFill>
              </a:rPr>
              <a:t>R</a:t>
            </a:r>
            <a:r>
              <a:rPr lang="en-US" baseline="-25000" dirty="0" err="1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IF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baseline="-25000" dirty="0" err="1" smtClean="0">
                <a:solidFill>
                  <a:srgbClr val="00B050"/>
                </a:solidFill>
              </a:rPr>
              <a:t>leak</a:t>
            </a:r>
            <a:r>
              <a:rPr lang="en-US" dirty="0" smtClean="0">
                <a:solidFill>
                  <a:srgbClr val="00B050"/>
                </a:solidFill>
              </a:rPr>
              <a:t> is small (low noise)</a:t>
            </a:r>
          </a:p>
          <a:p>
            <a:pPr lvl="2">
              <a:buBlip>
                <a:blip r:embed="rId3"/>
              </a:buBlip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 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leak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</a:t>
            </a:r>
          </a:p>
          <a:p>
            <a:pPr lvl="2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More sensitive to TID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Polysilicon</a:t>
            </a:r>
            <a:r>
              <a:rPr lang="en-US" dirty="0" smtClean="0">
                <a:solidFill>
                  <a:srgbClr val="FF0000"/>
                </a:solidFill>
              </a:rPr>
              <a:t> bias:</a:t>
            </a:r>
          </a:p>
          <a:p>
            <a:pPr lvl="2"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“Fixed” 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R</a:t>
            </a:r>
            <a:r>
              <a:rPr lang="en-US" baseline="-25000" dirty="0" err="1" smtClean="0">
                <a:solidFill>
                  <a:srgbClr val="00B05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 value (physical resistor)</a:t>
            </a:r>
          </a:p>
          <a:p>
            <a:pPr lvl="2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More expensive (additional step in the process)</a:t>
            </a:r>
          </a:p>
          <a:p>
            <a:pPr lvl="2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Larger dead area at the detector’s edge (to get large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Test run (free of charge) with FBK on 6” wafers at the end of 2013, dimensions 5.3 x 3.28 cm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two designs with PT bias implemented:</a:t>
            </a:r>
          </a:p>
          <a:p>
            <a:pPr lvl="1"/>
            <a:r>
              <a:rPr lang="en-US" dirty="0" smtClean="0">
                <a:sym typeface="Symbol"/>
              </a:rPr>
              <a:t>120 µm pitch, 256 strips with different widths (30, 40, 50, 60 µm);</a:t>
            </a:r>
          </a:p>
          <a:p>
            <a:pPr lvl="1"/>
            <a:r>
              <a:rPr lang="en-US" dirty="0">
                <a:sym typeface="Symbol"/>
              </a:rPr>
              <a:t>80 µm pitch, </a:t>
            </a:r>
            <a:r>
              <a:rPr lang="en-US" dirty="0" smtClean="0">
                <a:sym typeface="Symbol"/>
              </a:rPr>
              <a:t>384 </a:t>
            </a:r>
            <a:r>
              <a:rPr lang="en-US" dirty="0">
                <a:sym typeface="Symbol"/>
              </a:rPr>
              <a:t>strips with different widths </a:t>
            </a:r>
            <a:r>
              <a:rPr lang="en-US" dirty="0" smtClean="0">
                <a:sym typeface="Symbol"/>
              </a:rPr>
              <a:t>(20, </a:t>
            </a:r>
            <a:r>
              <a:rPr lang="en-US" dirty="0">
                <a:sym typeface="Symbol"/>
              </a:rPr>
              <a:t>30, 40, 50, </a:t>
            </a:r>
            <a:r>
              <a:rPr lang="en-US" dirty="0" smtClean="0">
                <a:sym typeface="Symbol"/>
              </a:rPr>
              <a:t>55, 60 µm);</a:t>
            </a:r>
          </a:p>
          <a:p>
            <a:r>
              <a:rPr lang="en-US" dirty="0" smtClean="0">
                <a:sym typeface="Symbol"/>
              </a:rPr>
              <a:t>4 detectors received in Trieste and currently being tested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of the spatial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Excellent PSF at high (&gt; 1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) energies </a:t>
                </a:r>
                <a:r>
                  <a:rPr lang="en-US" dirty="0" smtClean="0">
                    <a:sym typeface="Symbol"/>
                  </a:rPr>
                  <a:t> excellent spatial resolution  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use analog read-out and maximize S/N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 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𝐸𝑁𝐶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𝑃𝑎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𝑄</m:t>
                        </m:r>
                        <m:r>
                          <a:rPr lang="en-US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k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(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algorithm-dependent)</a:t>
                </a:r>
              </a:p>
              <a:p>
                <a:pPr marL="457200" lvl="1" indent="0">
                  <a:buNone/>
                </a:pPr>
                <a:endParaRPr lang="en-US" sz="800" dirty="0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Detector (parallel noise spectral density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):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ecrease as much as possible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leak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(100-200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pA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/cm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Use large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(compatible with other constraints)</a:t>
                </a:r>
              </a:p>
              <a:p>
                <a:pPr lvl="1"/>
                <a:r>
                  <a:rPr lang="en-US" dirty="0" smtClean="0"/>
                  <a:t>Electronics (series noise spectral densities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):</a:t>
                </a: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Use the best available technology in terms of noise parameters</a:t>
                </a: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Optimize the design of the preamplifier, use optimum 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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426" r="-177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30030" y="2737710"/>
            <a:ext cx="576075" cy="38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53964"/>
              </p:ext>
            </p:extLst>
          </p:nvPr>
        </p:nvGraphicFramePr>
        <p:xfrm>
          <a:off x="1270097" y="3322132"/>
          <a:ext cx="4760365" cy="72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3340100" imgH="508000" progId="Equation.3">
                  <p:embed/>
                </p:oleObj>
              </mc:Choice>
              <mc:Fallback>
                <p:oleObj name="Equation" r:id="rId4" imgW="3340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97" y="3322132"/>
                        <a:ext cx="4760365" cy="7242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5109670" y="3582620"/>
            <a:ext cx="192025" cy="23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18067" y="3467405"/>
            <a:ext cx="211228" cy="23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96660" y="3544215"/>
            <a:ext cx="384050" cy="38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GAMMA-400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contacts between Russian and Italian physicists: 2009</a:t>
            </a:r>
          </a:p>
          <a:p>
            <a:r>
              <a:rPr lang="en-US" dirty="0" smtClean="0"/>
              <a:t>R&amp;D on the program financed by INFN CSN 2 (GAMMA-400-RD, 2012-2014)  </a:t>
            </a:r>
          </a:p>
          <a:p>
            <a:pPr lvl="1"/>
            <a:r>
              <a:rPr lang="en-US" dirty="0" smtClean="0"/>
              <a:t>Task: preparation of a joint proposal for the apparatus and the science, agreed with the Russian part;</a:t>
            </a:r>
          </a:p>
          <a:p>
            <a:r>
              <a:rPr lang="en-US" dirty="0" smtClean="0"/>
              <a:t>INFN funding :</a:t>
            </a:r>
          </a:p>
          <a:p>
            <a:pPr lvl="1"/>
            <a:r>
              <a:rPr lang="en-US" dirty="0" smtClean="0"/>
              <a:t>CSN 2: 187 k€ (from 2012 to 2014) for the R&amp;D phase</a:t>
            </a:r>
          </a:p>
          <a:p>
            <a:pPr lvl="1"/>
            <a:r>
              <a:rPr lang="en-US" dirty="0" smtClean="0"/>
              <a:t>CSN 5: an </a:t>
            </a:r>
            <a:r>
              <a:rPr lang="en-US" dirty="0"/>
              <a:t>R&amp;D program (“</a:t>
            </a:r>
            <a:r>
              <a:rPr lang="en-US" dirty="0" err="1">
                <a:solidFill>
                  <a:srgbClr val="00B0F0"/>
                </a:solidFill>
              </a:rPr>
              <a:t>CaloCube</a:t>
            </a:r>
            <a:r>
              <a:rPr lang="en-US" dirty="0"/>
              <a:t>”) to study the development of 3-D, homogeneous and isotropic calorimeters for space experiments has been approved by INFN CSN </a:t>
            </a:r>
            <a:r>
              <a:rPr lang="en-US" dirty="0" smtClean="0"/>
              <a:t>5 (2014-2016, </a:t>
            </a:r>
            <a:r>
              <a:rPr lang="en-US" dirty="0" smtClean="0">
                <a:sym typeface="Symbol"/>
              </a:rPr>
              <a:t> 900 </a:t>
            </a:r>
            <a:r>
              <a:rPr lang="en-US" dirty="0" smtClean="0"/>
              <a:t>k€)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results: hold scan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76" y="1516739"/>
            <a:ext cx="4796612" cy="45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0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648"/>
            <a:ext cx="84963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00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84963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814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84963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8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84963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84963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4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GAMMA-400 evolution</a:t>
            </a:r>
          </a:p>
        </p:txBody>
      </p:sp>
      <p:pic>
        <p:nvPicPr>
          <p:cNvPr id="215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" y="1484784"/>
            <a:ext cx="40338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922055" y="1969610"/>
            <a:ext cx="42227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 dirty="0" smtClean="0">
                <a:latin typeface="+mn-lt"/>
              </a:rPr>
              <a:t>C</a:t>
            </a:r>
            <a:endParaRPr lang="en-US" altLang="it-IT" sz="1200" dirty="0">
              <a:latin typeface="+mn-lt"/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6346825" y="2286366"/>
            <a:ext cx="490538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C/T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1922463" y="3612034"/>
            <a:ext cx="5365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 dirty="0">
                <a:latin typeface="+mn-lt"/>
              </a:rPr>
              <a:t>CC1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1884363" y="4196234"/>
            <a:ext cx="5365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+mn-lt"/>
              </a:rPr>
              <a:t>CC2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6275388" y="4242166"/>
            <a:ext cx="53657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CC2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6261100" y="3691303"/>
            <a:ext cx="538163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000">
                <a:latin typeface="Arial" panose="020B0604020202020204" pitchFamily="34" charset="0"/>
              </a:rPr>
              <a:t>CC1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1652588" y="4994747"/>
            <a:ext cx="960437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 dirty="0">
                <a:latin typeface="Arial" panose="020B0604020202020204" pitchFamily="34" charset="0"/>
              </a:rPr>
              <a:t>Electronics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6030913" y="5351828"/>
            <a:ext cx="9604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Electronics</a:t>
            </a:r>
          </a:p>
        </p:txBody>
      </p:sp>
      <p:sp>
        <p:nvSpPr>
          <p:cNvPr id="21519" name="TextBox 7"/>
          <p:cNvSpPr txBox="1">
            <a:spLocks noChangeArrowheads="1"/>
          </p:cNvSpPr>
          <p:nvPr/>
        </p:nvSpPr>
        <p:spPr bwMode="auto">
          <a:xfrm>
            <a:off x="348460" y="6002338"/>
            <a:ext cx="3270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  <a:cs typeface="Times New Roman" panose="02020603050405020304" pitchFamily="18" charset="0"/>
              </a:rPr>
              <a:t>Original Russian proposal (2011)</a:t>
            </a:r>
          </a:p>
        </p:txBody>
      </p:sp>
      <p:sp>
        <p:nvSpPr>
          <p:cNvPr id="21520" name="TextBox 17"/>
          <p:cNvSpPr txBox="1">
            <a:spLocks noChangeArrowheads="1"/>
          </p:cNvSpPr>
          <p:nvPr/>
        </p:nvSpPr>
        <p:spPr bwMode="auto">
          <a:xfrm>
            <a:off x="4427984" y="6016625"/>
            <a:ext cx="4523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  <a:cs typeface="Times New Roman" panose="02020603050405020304" pitchFamily="18" charset="0"/>
              </a:rPr>
              <a:t>Jointly agreed Russian-Italian proposal (2013)</a:t>
            </a:r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4533900" y="1470738"/>
            <a:ext cx="4514850" cy="4646612"/>
            <a:chOff x="4533595" y="1547155"/>
            <a:chExt cx="4515559" cy="4647005"/>
          </a:xfrm>
        </p:grpSpPr>
        <p:pic>
          <p:nvPicPr>
            <p:cNvPr id="215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595" y="1547155"/>
              <a:ext cx="4515559" cy="4647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271899" y="2699777"/>
              <a:ext cx="46044" cy="536620"/>
            </a:xfrm>
            <a:prstGeom prst="rect">
              <a:avLst/>
            </a:prstGeom>
            <a:solidFill>
              <a:srgbClr val="2FAF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36950" y="2699777"/>
              <a:ext cx="46044" cy="576311"/>
            </a:xfrm>
            <a:prstGeom prst="rect">
              <a:avLst/>
            </a:prstGeom>
            <a:solidFill>
              <a:srgbClr val="2FAF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4111625" y="3236913"/>
            <a:ext cx="7683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030912" y="5054644"/>
            <a:ext cx="960437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 dirty="0">
                <a:latin typeface="Arial" panose="020B0604020202020204" pitchFamily="34" charset="0"/>
              </a:rPr>
              <a:t>Electronics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6261820" y="3964353"/>
            <a:ext cx="5365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+mn-lt"/>
              </a:rPr>
              <a:t>CC2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338630" y="2017968"/>
            <a:ext cx="42227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 dirty="0" smtClean="0">
                <a:latin typeface="+mn-lt"/>
              </a:rPr>
              <a:t>C</a:t>
            </a:r>
            <a:endParaRPr lang="en-US" altLang="it-IT" sz="1200" dirty="0">
              <a:latin typeface="+mn-lt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242842" y="3400548"/>
            <a:ext cx="5365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200" dirty="0">
                <a:latin typeface="+mn-lt"/>
              </a:rPr>
              <a:t>CC1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Istituto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Nazionale</a:t>
            </a:r>
            <a:r>
              <a:rPr lang="en-US" dirty="0" smtClean="0">
                <a:solidFill>
                  <a:srgbClr val="00B0F0"/>
                </a:solidFill>
              </a:rPr>
              <a:t> di </a:t>
            </a:r>
            <a:r>
              <a:rPr lang="en-US" dirty="0" err="1" smtClean="0">
                <a:solidFill>
                  <a:srgbClr val="00B0F0"/>
                </a:solidFill>
              </a:rPr>
              <a:t>Fisica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Nucleare</a:t>
            </a:r>
            <a:r>
              <a:rPr lang="en-US" dirty="0" smtClean="0">
                <a:solidFill>
                  <a:srgbClr val="00B0F0"/>
                </a:solidFill>
              </a:rPr>
              <a:t> (INFN) </a:t>
            </a:r>
            <a:r>
              <a:rPr lang="en-US" dirty="0" smtClean="0"/>
              <a:t>is the Italian research agency dedicated to the study of the fundamental constituents of matter and the laws that govern them;</a:t>
            </a:r>
          </a:p>
          <a:p>
            <a:r>
              <a:rPr lang="en-US" dirty="0"/>
              <a:t>INFN </a:t>
            </a:r>
            <a:r>
              <a:rPr lang="en-US" dirty="0" smtClean="0"/>
              <a:t>conducts theoretical </a:t>
            </a:r>
            <a:r>
              <a:rPr lang="en-US" dirty="0"/>
              <a:t>and experimental research in the fields of </a:t>
            </a:r>
            <a:r>
              <a:rPr lang="en-US" dirty="0" err="1">
                <a:solidFill>
                  <a:srgbClr val="00B0F0"/>
                </a:solidFill>
              </a:rPr>
              <a:t>subnuclear</a:t>
            </a:r>
            <a:r>
              <a:rPr lang="en-US" dirty="0">
                <a:solidFill>
                  <a:srgbClr val="00B0F0"/>
                </a:solidFill>
              </a:rPr>
              <a:t>, nuclear and </a:t>
            </a:r>
            <a:r>
              <a:rPr lang="en-US" dirty="0" err="1" smtClean="0">
                <a:solidFill>
                  <a:srgbClr val="00B0F0"/>
                </a:solidFill>
              </a:rPr>
              <a:t>astroparticle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physics</a:t>
            </a:r>
            <a:r>
              <a:rPr lang="en-US" dirty="0"/>
              <a:t>. All of the INFN’s research activities are </a:t>
            </a:r>
            <a:r>
              <a:rPr lang="en-US" u="sng" dirty="0"/>
              <a:t>undertaken within a framework of </a:t>
            </a:r>
            <a:r>
              <a:rPr lang="en-US" u="sng" dirty="0" smtClean="0"/>
              <a:t>international competition</a:t>
            </a:r>
            <a:r>
              <a:rPr lang="en-US" dirty="0"/>
              <a:t>, in close collaboration with Italian universities on the basis of solid </a:t>
            </a:r>
            <a:r>
              <a:rPr lang="en-US" dirty="0" smtClean="0"/>
              <a:t>academic partnerships </a:t>
            </a:r>
            <a:r>
              <a:rPr lang="en-US" dirty="0"/>
              <a:t>spanning </a:t>
            </a:r>
            <a:r>
              <a:rPr lang="en-US" dirty="0" smtClean="0"/>
              <a:t>decades;</a:t>
            </a:r>
          </a:p>
          <a:p>
            <a:r>
              <a:rPr lang="en-US" dirty="0">
                <a:solidFill>
                  <a:srgbClr val="00B0F0"/>
                </a:solidFill>
              </a:rPr>
              <a:t>Fundamental research in these areas requires the use </a:t>
            </a:r>
            <a:r>
              <a:rPr lang="en-US" dirty="0" smtClean="0">
                <a:solidFill>
                  <a:srgbClr val="00B0F0"/>
                </a:solidFill>
              </a:rPr>
              <a:t>of cutting-edge </a:t>
            </a:r>
            <a:r>
              <a:rPr lang="en-US" dirty="0">
                <a:solidFill>
                  <a:srgbClr val="00B0F0"/>
                </a:solidFill>
              </a:rPr>
              <a:t>technology and instruments, developed by the INFN at its own laboratories and </a:t>
            </a:r>
            <a:r>
              <a:rPr lang="en-US" dirty="0" smtClean="0">
                <a:solidFill>
                  <a:srgbClr val="00B0F0"/>
                </a:solidFill>
              </a:rPr>
              <a:t>in collaboration </a:t>
            </a:r>
            <a:r>
              <a:rPr lang="en-US" dirty="0">
                <a:solidFill>
                  <a:srgbClr val="00B0F0"/>
                </a:solidFill>
              </a:rPr>
              <a:t>with industries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045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85"/>
            <a:ext cx="8229600" cy="1143000"/>
          </a:xfrm>
        </p:spPr>
        <p:txBody>
          <a:bodyPr/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2015 -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Finalizzazione dettagliata dell’attività di realizzazione del </a:t>
            </a:r>
            <a:r>
              <a:rPr lang="it-IT" dirty="0" smtClean="0"/>
              <a:t>tracciatore </a:t>
            </a:r>
          </a:p>
          <a:p>
            <a:r>
              <a:rPr lang="it-IT" dirty="0" smtClean="0"/>
              <a:t>Completamento </a:t>
            </a:r>
            <a:r>
              <a:rPr lang="it-IT" dirty="0"/>
              <a:t>delle misure sui “baby detectors” di prova prodotti nel test </a:t>
            </a:r>
            <a:r>
              <a:rPr lang="it-IT" dirty="0" err="1"/>
              <a:t>run</a:t>
            </a:r>
            <a:r>
              <a:rPr lang="it-IT" dirty="0"/>
              <a:t> su 6” da </a:t>
            </a:r>
            <a:r>
              <a:rPr lang="it-IT" dirty="0" smtClean="0"/>
              <a:t>FBK (fine 2014-inizio 2015).</a:t>
            </a:r>
            <a:endParaRPr lang="it-IT" dirty="0"/>
          </a:p>
          <a:p>
            <a:r>
              <a:rPr lang="it-IT" dirty="0" smtClean="0"/>
              <a:t>Realizzazione e test </a:t>
            </a:r>
            <a:r>
              <a:rPr lang="it-IT" dirty="0"/>
              <a:t>su fascio di particelle </a:t>
            </a:r>
            <a:r>
              <a:rPr lang="it-IT" dirty="0" smtClean="0"/>
              <a:t>di un mini-telescopio con detectors “baby</a:t>
            </a:r>
            <a:r>
              <a:rPr lang="it-IT" dirty="0"/>
              <a:t>” per verifica delle </a:t>
            </a:r>
            <a:r>
              <a:rPr lang="it-IT" dirty="0" smtClean="0"/>
              <a:t>performance (prima parte 2015). </a:t>
            </a:r>
          </a:p>
          <a:p>
            <a:r>
              <a:rPr lang="it-IT" dirty="0" smtClean="0"/>
              <a:t>Definizione </a:t>
            </a:r>
            <a:r>
              <a:rPr lang="it-IT" dirty="0"/>
              <a:t>delle specifiche complete e degli </a:t>
            </a:r>
            <a:r>
              <a:rPr lang="it-IT" dirty="0" err="1"/>
              <a:t>acceptance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per i rivelatori al silicio, definizione del design finale e delle </a:t>
            </a:r>
            <a:r>
              <a:rPr lang="it-IT" dirty="0" smtClean="0"/>
              <a:t>maschere (giugno/luglio 2015).</a:t>
            </a:r>
            <a:endParaRPr lang="it-IT" dirty="0"/>
          </a:p>
          <a:p>
            <a:r>
              <a:rPr lang="it-IT" dirty="0"/>
              <a:t>Produzione di un primo lotto di test (20 fette) di rivelatori 9.7x9.7 cm</a:t>
            </a:r>
            <a:r>
              <a:rPr lang="it-IT" baseline="30000" dirty="0"/>
              <a:t>2</a:t>
            </a:r>
            <a:r>
              <a:rPr lang="it-IT" dirty="0"/>
              <a:t>, disegno finale, su 6</a:t>
            </a:r>
            <a:r>
              <a:rPr lang="it-IT" dirty="0" smtClean="0"/>
              <a:t>” (</a:t>
            </a:r>
            <a:r>
              <a:rPr lang="it-IT" dirty="0" smtClean="0">
                <a:solidFill>
                  <a:srgbClr val="FF0000"/>
                </a:solidFill>
              </a:rPr>
              <a:t>a valle 1° tranche russa</a:t>
            </a:r>
            <a:r>
              <a:rPr lang="it-IT" dirty="0" smtClean="0"/>
              <a:t>), autunno 2015 . </a:t>
            </a:r>
            <a:endParaRPr lang="it-IT" dirty="0"/>
          </a:p>
          <a:p>
            <a:r>
              <a:rPr lang="it-IT" dirty="0" smtClean="0"/>
              <a:t>Design </a:t>
            </a:r>
            <a:r>
              <a:rPr lang="it-IT" dirty="0"/>
              <a:t>dell'ASIC di front-end del </a:t>
            </a:r>
            <a:r>
              <a:rPr lang="it-IT" dirty="0" err="1"/>
              <a:t>tracker</a:t>
            </a:r>
            <a:r>
              <a:rPr lang="it-IT" dirty="0"/>
              <a:t> presso IDE.AS e produzione di un primo lotto di test di 100 chip per la verifica di tutte le </a:t>
            </a:r>
            <a:r>
              <a:rPr lang="it-IT" dirty="0" smtClean="0"/>
              <a:t>specifiche (</a:t>
            </a:r>
            <a:r>
              <a:rPr lang="it-IT" dirty="0" smtClean="0">
                <a:solidFill>
                  <a:srgbClr val="FF0000"/>
                </a:solidFill>
              </a:rPr>
              <a:t>a valle 1° tranche russa</a:t>
            </a:r>
            <a:r>
              <a:rPr lang="it-IT" dirty="0" smtClean="0"/>
              <a:t>), autunno 2015 .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99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85"/>
            <a:ext cx="8229600" cy="1143000"/>
          </a:xfrm>
        </p:spPr>
        <p:txBody>
          <a:bodyPr/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2015 -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535"/>
            <a:ext cx="8229600" cy="480062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Prova </a:t>
            </a:r>
            <a:r>
              <a:rPr lang="it-IT" dirty="0"/>
              <a:t>su fascio del prototipo di calorimetro, aggiornato rispetto alla versione precedente con: (a) l'integrazione di ulteriori cristalli (fino a un totale di </a:t>
            </a:r>
            <a:r>
              <a:rPr lang="it-IT" dirty="0" smtClean="0"/>
              <a:t>400 elementi), e </a:t>
            </a:r>
            <a:r>
              <a:rPr lang="it-IT" dirty="0"/>
              <a:t>(b) l'istallazione di un secondo </a:t>
            </a:r>
            <a:r>
              <a:rPr lang="it-IT" dirty="0" smtClean="0"/>
              <a:t>fotodiodo </a:t>
            </a:r>
            <a:r>
              <a:rPr lang="it-IT" dirty="0"/>
              <a:t>per la rivelazione di alti depositi energetici. Il prototipo aggiornato sarà testato su fasci di particelle di alta energia presso l'SPS del CERN durante la prima parte del 2015. </a:t>
            </a:r>
            <a:endParaRPr lang="it-IT" dirty="0" smtClean="0"/>
          </a:p>
          <a:p>
            <a:r>
              <a:rPr lang="it-IT" dirty="0" smtClean="0"/>
              <a:t>Progettazione </a:t>
            </a:r>
            <a:r>
              <a:rPr lang="it-IT" dirty="0"/>
              <a:t>di un sistema di calibrazione per il calorimetro a </a:t>
            </a:r>
            <a:r>
              <a:rPr lang="it-IT" dirty="0" smtClean="0"/>
              <a:t>cubi, basato </a:t>
            </a:r>
            <a:r>
              <a:rPr lang="it-IT" dirty="0"/>
              <a:t>sulla distribuzione in fibra di un segnale luminoso generato da un laser, che consenta di monitorare la raccolta di luce ed equalizzare la risposta di ogni singolo elemento del </a:t>
            </a:r>
            <a:r>
              <a:rPr lang="it-IT" dirty="0" smtClean="0"/>
              <a:t>calorimetro. </a:t>
            </a:r>
          </a:p>
          <a:p>
            <a:r>
              <a:rPr lang="it-IT" dirty="0" smtClean="0"/>
              <a:t>Attività </a:t>
            </a:r>
            <a:r>
              <a:rPr lang="it-IT" dirty="0"/>
              <a:t>di simulazione: </a:t>
            </a:r>
            <a:r>
              <a:rPr lang="it-IT" dirty="0" smtClean="0"/>
              <a:t>affinamento delle simulazioni del calorimetro e del tracciatore tramite i risultati dei test su fascio (seconda parte del 2015). </a:t>
            </a:r>
          </a:p>
          <a:p>
            <a:r>
              <a:rPr lang="it-IT" dirty="0" smtClean="0"/>
              <a:t>Sviluppo </a:t>
            </a:r>
            <a:r>
              <a:rPr lang="it-IT" dirty="0"/>
              <a:t>di un dimostratore per misure </a:t>
            </a:r>
            <a:r>
              <a:rPr lang="it-IT" dirty="0" smtClean="0"/>
              <a:t>TOF/Anti equipaggiato con </a:t>
            </a:r>
            <a:r>
              <a:rPr lang="it-IT" dirty="0" err="1" smtClean="0"/>
              <a:t>SiPM</a:t>
            </a:r>
            <a:r>
              <a:rPr lang="it-IT" dirty="0" smtClean="0"/>
              <a:t>, </a:t>
            </a:r>
            <a:r>
              <a:rPr lang="it-IT" dirty="0"/>
              <a:t>attività di test </a:t>
            </a:r>
            <a:r>
              <a:rPr lang="it-IT" dirty="0" smtClean="0"/>
              <a:t>del dimostratore (prima parte del 2015).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steps in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Letter </a:t>
            </a:r>
            <a:r>
              <a:rPr lang="en-US" dirty="0"/>
              <a:t>from INFN President, Prof. F. </a:t>
            </a:r>
            <a:r>
              <a:rPr lang="en-US" dirty="0" err="1"/>
              <a:t>Ferroni</a:t>
            </a:r>
            <a:r>
              <a:rPr lang="en-US" dirty="0"/>
              <a:t>, to Academician G. </a:t>
            </a:r>
            <a:r>
              <a:rPr lang="en-US" dirty="0" err="1"/>
              <a:t>Mesyats</a:t>
            </a:r>
            <a:r>
              <a:rPr lang="en-US" dirty="0"/>
              <a:t> and Prof. A. </a:t>
            </a:r>
            <a:r>
              <a:rPr lang="en-US" dirty="0" err="1"/>
              <a:t>Galper</a:t>
            </a:r>
            <a:r>
              <a:rPr lang="en-US" dirty="0"/>
              <a:t> (July 17</a:t>
            </a:r>
            <a:r>
              <a:rPr lang="en-US" baseline="30000" dirty="0"/>
              <a:t>th</a:t>
            </a:r>
            <a:r>
              <a:rPr lang="en-US" dirty="0"/>
              <a:t>, 2013): “… INFN is ready to provide the Converter/Tracker for GAMMA-400 instrument if this work </a:t>
            </a:r>
            <a:r>
              <a:rPr lang="en-US" dirty="0" smtClean="0"/>
              <a:t>were </a:t>
            </a:r>
            <a:r>
              <a:rPr lang="en-US" dirty="0"/>
              <a:t>supported by the Russian side…”</a:t>
            </a:r>
          </a:p>
          <a:p>
            <a:r>
              <a:rPr lang="en-US" dirty="0"/>
              <a:t>Presentation of a progress report to INFN CSN 2 (23-27 September, 2013):</a:t>
            </a:r>
          </a:p>
          <a:p>
            <a:pPr lvl="1"/>
            <a:r>
              <a:rPr lang="en-US" dirty="0"/>
              <a:t>Very positive evaluation of the referees</a:t>
            </a:r>
          </a:p>
          <a:p>
            <a:pPr lvl="1"/>
            <a:r>
              <a:rPr lang="en-US" dirty="0"/>
              <a:t>Approval of continuation of work in view of the definition of a collaboration agreement (Memorandum of Understanding)</a:t>
            </a:r>
          </a:p>
          <a:p>
            <a:r>
              <a:rPr lang="en-US" dirty="0"/>
              <a:t>INFN Proposal for the design and construction of converter-tracker and strip part of imaging calorimeter for gamma-ray telescope GAMMA-400 (October 21</a:t>
            </a:r>
            <a:r>
              <a:rPr lang="en-US" baseline="30000" dirty="0"/>
              <a:t>st</a:t>
            </a:r>
            <a:r>
              <a:rPr lang="en-US" dirty="0"/>
              <a:t>, 2013)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748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R&amp;D on the program financed by INFN CSN 2 (GAMMA-400-RD, 2011-2014)  </a:t>
            </a:r>
          </a:p>
          <a:p>
            <a:r>
              <a:rPr lang="en-US" dirty="0" smtClean="0"/>
              <a:t>Task: preparation of a joint proposal, agreed with the Russian part</a:t>
            </a:r>
          </a:p>
          <a:p>
            <a:r>
              <a:rPr lang="en-US" dirty="0" smtClean="0"/>
              <a:t>Evolution of the project in 2013:</a:t>
            </a:r>
          </a:p>
          <a:p>
            <a:pPr lvl="1"/>
            <a:r>
              <a:rPr lang="en-US" dirty="0" smtClean="0"/>
              <a:t>Letter from INFN President, Prof. F. </a:t>
            </a:r>
            <a:r>
              <a:rPr lang="en-US" dirty="0" err="1" smtClean="0"/>
              <a:t>Ferroni</a:t>
            </a:r>
            <a:r>
              <a:rPr lang="en-US" dirty="0" smtClean="0"/>
              <a:t>, to Academician G. </a:t>
            </a:r>
            <a:r>
              <a:rPr lang="en-US" dirty="0" err="1" smtClean="0"/>
              <a:t>Mesyats</a:t>
            </a:r>
            <a:r>
              <a:rPr lang="en-US" dirty="0" smtClean="0"/>
              <a:t> and Prof. A. </a:t>
            </a:r>
            <a:r>
              <a:rPr lang="en-US" dirty="0" err="1" smtClean="0"/>
              <a:t>Galper</a:t>
            </a:r>
            <a:r>
              <a:rPr lang="en-US" dirty="0" smtClean="0"/>
              <a:t> (July 17</a:t>
            </a:r>
            <a:r>
              <a:rPr lang="en-US" baseline="30000" dirty="0" smtClean="0"/>
              <a:t>th</a:t>
            </a:r>
            <a:r>
              <a:rPr lang="en-US" dirty="0" smtClean="0"/>
              <a:t>, 2013): “…</a:t>
            </a:r>
            <a:r>
              <a:rPr lang="en-US" dirty="0"/>
              <a:t> INFN is ready to provide the Converter/Tracker for GAMMA-400 instrument if this work was supported by the Russian </a:t>
            </a:r>
            <a:r>
              <a:rPr lang="en-US" dirty="0" smtClean="0"/>
              <a:t>side…”</a:t>
            </a:r>
          </a:p>
          <a:p>
            <a:pPr lvl="1"/>
            <a:r>
              <a:rPr lang="en-US" dirty="0" smtClean="0"/>
              <a:t>Presentation of a progress report to INFN CSN 2 (23-27 September, 2013):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ositive evaluation from the referees</a:t>
            </a:r>
          </a:p>
          <a:p>
            <a:pPr lvl="2"/>
            <a:r>
              <a:rPr lang="en-US" dirty="0" smtClean="0"/>
              <a:t>Approval of continuation of work in view of the definition of a collaboration agreement (Memorandum of Understanding)</a:t>
            </a:r>
          </a:p>
          <a:p>
            <a:pPr lvl="1"/>
            <a:r>
              <a:rPr lang="en-US" dirty="0" smtClean="0"/>
              <a:t>INFN Proposal </a:t>
            </a:r>
            <a:r>
              <a:rPr lang="en-US" dirty="0"/>
              <a:t>for </a:t>
            </a:r>
            <a:r>
              <a:rPr lang="en-US" dirty="0" smtClean="0"/>
              <a:t>the </a:t>
            </a:r>
            <a:r>
              <a:rPr lang="en-US" dirty="0"/>
              <a:t>design and construction of converter-tracker and </a:t>
            </a:r>
            <a:r>
              <a:rPr lang="en-US" dirty="0" smtClean="0"/>
              <a:t>strip part </a:t>
            </a:r>
            <a:r>
              <a:rPr lang="en-US" dirty="0"/>
              <a:t>of imaging calorimeter for gamma-ray </a:t>
            </a:r>
            <a:r>
              <a:rPr lang="en-US" dirty="0" smtClean="0"/>
              <a:t>telescope GAMMA-400 (October 21</a:t>
            </a:r>
            <a:r>
              <a:rPr lang="en-US" baseline="30000" dirty="0" smtClean="0"/>
              <a:t>st</a:t>
            </a:r>
            <a:r>
              <a:rPr lang="en-US" dirty="0" smtClean="0"/>
              <a:t>, 2013)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Totale</a:t>
            </a:r>
            <a:r>
              <a:rPr lang="en-US" dirty="0" smtClean="0"/>
              <a:t> GAMMA-400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 + </a:t>
            </a:r>
            <a:r>
              <a:rPr lang="en-US" dirty="0" err="1" smtClean="0"/>
              <a:t>tecnologi</a:t>
            </a:r>
            <a:r>
              <a:rPr lang="en-US" dirty="0" smtClean="0"/>
              <a:t>: 33 heads, 14.6 FTE</a:t>
            </a:r>
          </a:p>
          <a:p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2015: 160 k€ (84 miss, 47 cons, 20 </a:t>
            </a:r>
            <a:r>
              <a:rPr lang="en-US" dirty="0" err="1" smtClean="0"/>
              <a:t>altri</a:t>
            </a:r>
            <a:r>
              <a:rPr lang="en-US" dirty="0" smtClean="0"/>
              <a:t> cons, 4 </a:t>
            </a:r>
            <a:r>
              <a:rPr lang="en-US" dirty="0" err="1" smtClean="0"/>
              <a:t>trasp</a:t>
            </a:r>
            <a:r>
              <a:rPr lang="en-US" dirty="0" smtClean="0"/>
              <a:t>, 5 </a:t>
            </a:r>
            <a:r>
              <a:rPr lang="en-US" dirty="0" err="1" smtClean="0"/>
              <a:t>inv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6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beam results: spatial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55" y="1231105"/>
            <a:ext cx="5146270" cy="490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1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 under test in Trieste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536950"/>
            <a:ext cx="51276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5148263" y="644722"/>
            <a:ext cx="3671887" cy="13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 resolution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vs. energy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 incidence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Fermi-LAT P7 V6 and GAMMA-400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0" y="4221163"/>
            <a:ext cx="3779838" cy="16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resolution vs. energy for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Fermi-LAT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P7 V6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normal incidence) and GAMMA-400 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θ=0°-15°)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8" descr="C:\Users\McSaks\Documents\tmp\EnR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5032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107424"/>
            <a:ext cx="3779838" cy="75057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Galper</a:t>
            </a:r>
            <a:r>
              <a:rPr lang="en-US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on the Future of Dark Matter 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2013,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Trieste</a:t>
            </a:r>
            <a:r>
              <a:rPr lang="en-US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Italy</a:t>
            </a:r>
            <a:endParaRPr lang="en-US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resolution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for </a:t>
            </a:r>
            <a:r>
              <a:rPr lang="en-US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pic>
        <p:nvPicPr>
          <p:cNvPr id="7" name="Picture 8" descr="C:\Users\McSaks\Documents\tmp\En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90" y="1177688"/>
            <a:ext cx="6375230" cy="49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686027"/>
            <a:ext cx="7314595" cy="54859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4" y="1600200"/>
            <a:ext cx="7196472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5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4" y="1600200"/>
            <a:ext cx="7196472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steps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Letter from INFN President (Prof. F. </a:t>
            </a:r>
            <a:r>
              <a:rPr lang="en-US" dirty="0" err="1"/>
              <a:t>Ferroni</a:t>
            </a:r>
            <a:r>
              <a:rPr lang="en-US" dirty="0"/>
              <a:t>) to ASI President, asking ASI to inform </a:t>
            </a:r>
            <a:r>
              <a:rPr lang="en-US" dirty="0" err="1"/>
              <a:t>Roscosmos</a:t>
            </a:r>
            <a:r>
              <a:rPr lang="en-US" dirty="0"/>
              <a:t> about INFN intention to participate to GAMMA-400 and to take the necessary steps for the definition of a </a:t>
            </a:r>
            <a:r>
              <a:rPr lang="en-US" dirty="0" err="1" smtClean="0"/>
              <a:t>MoU</a:t>
            </a:r>
            <a:r>
              <a:rPr lang="en-US" dirty="0" smtClean="0"/>
              <a:t> (January 29, 2014)</a:t>
            </a:r>
          </a:p>
          <a:p>
            <a:r>
              <a:rPr lang="en-US" sz="2800" dirty="0" smtClean="0"/>
              <a:t>Letter from ASI to </a:t>
            </a:r>
            <a:r>
              <a:rPr lang="en-US" sz="2800" dirty="0" err="1" smtClean="0"/>
              <a:t>Roscosmos</a:t>
            </a:r>
            <a:r>
              <a:rPr lang="en-US" sz="2800" dirty="0" smtClean="0"/>
              <a:t> in which:</a:t>
            </a:r>
          </a:p>
          <a:p>
            <a:pPr lvl="1"/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involvement of INFN in the GAMMA 400 </a:t>
            </a:r>
            <a:r>
              <a:rPr lang="en-GB" sz="2400" dirty="0" smtClean="0"/>
              <a:t>mission is promoted and supported;</a:t>
            </a:r>
          </a:p>
          <a:p>
            <a:pPr lvl="1"/>
            <a:r>
              <a:rPr lang="en-GB" sz="2400" dirty="0" smtClean="0"/>
              <a:t>INFN will </a:t>
            </a:r>
            <a:r>
              <a:rPr lang="en-GB" sz="2400" dirty="0"/>
              <a:t>provide </a:t>
            </a:r>
            <a:r>
              <a:rPr lang="en-GB" sz="2400" dirty="0" smtClean="0"/>
              <a:t>the </a:t>
            </a:r>
            <a:r>
              <a:rPr lang="en-GB" sz="2400" dirty="0"/>
              <a:t>system of silicon tungsten tracker </a:t>
            </a:r>
            <a:r>
              <a:rPr lang="en-GB" sz="2400" dirty="0" smtClean="0"/>
              <a:t>and the silicon strip part of the imaging calorimeter of GAMMA 400</a:t>
            </a:r>
          </a:p>
          <a:p>
            <a:pPr lvl="1"/>
            <a:r>
              <a:rPr lang="en-GB" sz="2400" dirty="0" smtClean="0"/>
              <a:t>The details of the collaboration have to be spelled out in a separate document (</a:t>
            </a:r>
            <a:r>
              <a:rPr lang="en-GB" sz="2400" dirty="0" err="1" smtClean="0"/>
              <a:t>MoU</a:t>
            </a:r>
            <a:r>
              <a:rPr lang="en-GB" sz="2400" dirty="0" smtClean="0"/>
              <a:t>) between INFN and LPI RAS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02980"/>
            <a:ext cx="1380501" cy="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683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4" y="1600200"/>
            <a:ext cx="7196472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ASI-</a:t>
            </a:r>
            <a:r>
              <a:rPr lang="en-US" dirty="0" err="1" smtClean="0"/>
              <a:t>Roscosmos</a:t>
            </a:r>
            <a:r>
              <a:rPr lang="en-US" dirty="0" smtClean="0"/>
              <a:t> (and INFN-LPI)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23 July, 2014 in Rome</a:t>
            </a:r>
          </a:p>
          <a:p>
            <a:pPr lvl="1"/>
            <a:r>
              <a:rPr lang="en-US" dirty="0" smtClean="0"/>
              <a:t>Pre-meeting between INFN and LPI on July 22 focused on the operative </a:t>
            </a:r>
            <a:r>
              <a:rPr lang="en-US" dirty="0" err="1" smtClean="0"/>
              <a:t>MoU</a:t>
            </a:r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Decision about an ASI-</a:t>
            </a:r>
            <a:r>
              <a:rPr lang="en-US" dirty="0" err="1" smtClean="0"/>
              <a:t>Roscosmos</a:t>
            </a:r>
            <a:r>
              <a:rPr lang="en-US" dirty="0" smtClean="0"/>
              <a:t> general </a:t>
            </a:r>
            <a:r>
              <a:rPr lang="en-US" dirty="0" err="1" smtClean="0"/>
              <a:t>LoI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Draft discussed at both agencies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Involvement of MAE and Italian </a:t>
            </a:r>
            <a:r>
              <a:rPr lang="en-US" dirty="0" err="1" smtClean="0">
                <a:solidFill>
                  <a:srgbClr val="FF0000"/>
                </a:solidFill>
              </a:rPr>
              <a:t>Ambassy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Moscow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Text of the </a:t>
            </a:r>
            <a:r>
              <a:rPr lang="en-US" dirty="0" err="1" smtClean="0">
                <a:solidFill>
                  <a:srgbClr val="FF0000"/>
                </a:solidFill>
              </a:rPr>
              <a:t>LoI</a:t>
            </a:r>
            <a:r>
              <a:rPr lang="en-US" dirty="0" smtClean="0">
                <a:solidFill>
                  <a:srgbClr val="FF0000"/>
                </a:solidFill>
              </a:rPr>
              <a:t> finalized and approved (to be signed in these days)</a:t>
            </a:r>
          </a:p>
          <a:p>
            <a:pPr lvl="1"/>
            <a:r>
              <a:rPr lang="en-US" dirty="0" smtClean="0"/>
              <a:t>FIAN-INFN Draft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2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raft already under discussion at INFN and FIAN International Relationship Departments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GAMMA-400 Workshop in Barcelona -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C3BC-6791-48D5-A066-47E0D246614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Logo_INF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" y="10956"/>
            <a:ext cx="1104402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1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4693</Words>
  <Application>Microsoft Office PowerPoint</Application>
  <PresentationFormat>On-screen Show (4:3)</PresentationFormat>
  <Paragraphs>645</Paragraphs>
  <Slides>80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Equation</vt:lpstr>
      <vt:lpstr>Status of the GAMMA-400 project at INFN</vt:lpstr>
      <vt:lpstr>Contents</vt:lpstr>
      <vt:lpstr>PowerPoint Presentation</vt:lpstr>
      <vt:lpstr>INFN space heritage I</vt:lpstr>
      <vt:lpstr>INFN space heritage II</vt:lpstr>
      <vt:lpstr>GAMMA-400 in Italy</vt:lpstr>
      <vt:lpstr>Important steps in 2013</vt:lpstr>
      <vt:lpstr>Important steps in 2014</vt:lpstr>
      <vt:lpstr>Meeting ASI-Roscosmos (and INFN-LPI)</vt:lpstr>
      <vt:lpstr>Improvements in the GAMMA-400 design and performance </vt:lpstr>
      <vt:lpstr>The GAMMA-400 apparatus</vt:lpstr>
      <vt:lpstr>Recent activities- I</vt:lpstr>
      <vt:lpstr>Converter/Tracker</vt:lpstr>
      <vt:lpstr>Converter/Tracker</vt:lpstr>
      <vt:lpstr>“Baby” µ-strip detectors by FBK Trento, Italy)</vt:lpstr>
      <vt:lpstr>Detectors under test in Trieste</vt:lpstr>
      <vt:lpstr>FBK strip prototypes bonded in Perugia to VA140 Front-end ASICs</vt:lpstr>
      <vt:lpstr>Test beam in September 2014</vt:lpstr>
      <vt:lpstr>Test beam preliminary results</vt:lpstr>
      <vt:lpstr>Activities 2014 - II</vt:lpstr>
      <vt:lpstr>CC2 Calorimeter</vt:lpstr>
      <vt:lpstr>Physics with GAMMA-400</vt:lpstr>
      <vt:lpstr>Physics with GAMMA-400</vt:lpstr>
      <vt:lpstr>orbit evolution and Observation modes</vt:lpstr>
      <vt:lpstr>Photons</vt:lpstr>
      <vt:lpstr> Increasing the energy resolution</vt:lpstr>
      <vt:lpstr>Electrons can tell us about local GCR sources</vt:lpstr>
      <vt:lpstr>Electron Spectrum</vt:lpstr>
      <vt:lpstr>Nuclei</vt:lpstr>
      <vt:lpstr>PowerPoint Presentation</vt:lpstr>
      <vt:lpstr>Spare slides</vt:lpstr>
      <vt:lpstr>The GAMMA-400 project</vt:lpstr>
      <vt:lpstr>GAMMA-400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results</vt:lpstr>
      <vt:lpstr>Preliminary results</vt:lpstr>
      <vt:lpstr>Preliminary results</vt:lpstr>
      <vt:lpstr>AC-coupling scan</vt:lpstr>
      <vt:lpstr>Test @ BTF (Frascati) Lug 2014  </vt:lpstr>
      <vt:lpstr>GAMMA-400 scientific complex  on the Navigator service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considerations</vt:lpstr>
      <vt:lpstr>Silicon detector technology</vt:lpstr>
      <vt:lpstr>Optimization of the spatial resolution</vt:lpstr>
      <vt:lpstr>Test beam results: hold scan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GAMMA-400 evolution</vt:lpstr>
      <vt:lpstr>INFN in general</vt:lpstr>
      <vt:lpstr>Attivita’ 2015 - I</vt:lpstr>
      <vt:lpstr>Attivita’ 2015 - II</vt:lpstr>
      <vt:lpstr>Recent history</vt:lpstr>
      <vt:lpstr>Totale GAMMA-400</vt:lpstr>
      <vt:lpstr>Test beam results: spatial resolution</vt:lpstr>
      <vt:lpstr>Detectors under test in Trieste</vt:lpstr>
      <vt:lpstr>PowerPoint Presentation</vt:lpstr>
      <vt:lpstr>Angular resolution</vt:lpstr>
      <vt:lpstr>Energy resolution for 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Bonvicini</dc:creator>
  <cp:lastModifiedBy>Walter Bonvicini</cp:lastModifiedBy>
  <cp:revision>151</cp:revision>
  <dcterms:created xsi:type="dcterms:W3CDTF">2014-05-19T09:14:21Z</dcterms:created>
  <dcterms:modified xsi:type="dcterms:W3CDTF">2015-06-29T08:44:42Z</dcterms:modified>
</cp:coreProperties>
</file>