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337" r:id="rId2"/>
    <p:sldId id="577" r:id="rId3"/>
    <p:sldId id="529" r:id="rId4"/>
    <p:sldId id="530" r:id="rId5"/>
    <p:sldId id="599" r:id="rId6"/>
    <p:sldId id="534" r:id="rId7"/>
    <p:sldId id="535" r:id="rId8"/>
    <p:sldId id="536" r:id="rId9"/>
    <p:sldId id="533" r:id="rId10"/>
    <p:sldId id="545" r:id="rId11"/>
    <p:sldId id="540" r:id="rId12"/>
    <p:sldId id="541" r:id="rId13"/>
    <p:sldId id="542" r:id="rId14"/>
    <p:sldId id="578" r:id="rId15"/>
    <p:sldId id="552" r:id="rId16"/>
    <p:sldId id="553" r:id="rId17"/>
    <p:sldId id="554" r:id="rId18"/>
    <p:sldId id="555" r:id="rId19"/>
    <p:sldId id="558" r:id="rId20"/>
    <p:sldId id="559" r:id="rId21"/>
    <p:sldId id="561" r:id="rId22"/>
    <p:sldId id="567" r:id="rId23"/>
    <p:sldId id="564" r:id="rId24"/>
    <p:sldId id="566" r:id="rId25"/>
    <p:sldId id="568" r:id="rId26"/>
    <p:sldId id="581" r:id="rId27"/>
    <p:sldId id="582" r:id="rId28"/>
    <p:sldId id="583" r:id="rId29"/>
    <p:sldId id="584" r:id="rId30"/>
    <p:sldId id="562" r:id="rId31"/>
    <p:sldId id="572" r:id="rId32"/>
    <p:sldId id="585" r:id="rId33"/>
    <p:sldId id="586" r:id="rId34"/>
    <p:sldId id="569" r:id="rId35"/>
    <p:sldId id="570" r:id="rId36"/>
    <p:sldId id="571" r:id="rId37"/>
    <p:sldId id="587" r:id="rId38"/>
    <p:sldId id="589" r:id="rId39"/>
    <p:sldId id="593" r:id="rId40"/>
    <p:sldId id="595" r:id="rId41"/>
    <p:sldId id="573" r:id="rId42"/>
    <p:sldId id="588" r:id="rId43"/>
    <p:sldId id="574" r:id="rId44"/>
    <p:sldId id="351" r:id="rId45"/>
    <p:sldId id="596" r:id="rId46"/>
    <p:sldId id="598" r:id="rId47"/>
    <p:sldId id="597" r:id="rId48"/>
    <p:sldId id="575" r:id="rId49"/>
    <p:sldId id="576" r:id="rId50"/>
    <p:sldId id="352" r:id="rId51"/>
    <p:sldId id="437" r:id="rId52"/>
    <p:sldId id="413" r:id="rId53"/>
    <p:sldId id="524" r:id="rId54"/>
    <p:sldId id="417" r:id="rId55"/>
    <p:sldId id="452" r:id="rId56"/>
    <p:sldId id="538" r:id="rId57"/>
    <p:sldId id="547" r:id="rId58"/>
    <p:sldId id="548" r:id="rId59"/>
    <p:sldId id="549" r:id="rId60"/>
    <p:sldId id="550" r:id="rId61"/>
    <p:sldId id="551" r:id="rId62"/>
    <p:sldId id="560" r:id="rId63"/>
    <p:sldId id="563" r:id="rId64"/>
    <p:sldId id="579" r:id="rId65"/>
    <p:sldId id="580" r:id="rId66"/>
  </p:sldIdLst>
  <p:sldSz cx="9144000" cy="6858000" type="screen4x3"/>
  <p:notesSz cx="6781800" cy="9880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CC0000"/>
    <a:srgbClr val="CC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44" autoAdjust="0"/>
  </p:normalViewPr>
  <p:slideViewPr>
    <p:cSldViewPr>
      <p:cViewPr varScale="1">
        <p:scale>
          <a:sx n="70" d="100"/>
          <a:sy n="70" d="100"/>
        </p:scale>
        <p:origin x="-1736" y="-112"/>
      </p:cViewPr>
      <p:guideLst>
        <p:guide orient="horz" pos="1152"/>
        <p:guide pos="26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E784C6-AA91-4E1B-BB95-A07F9C080E9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9FD5E82-095F-4DF5-93E4-0DFFF088AB07}">
      <dgm:prSet phldrT="[Testo]" custT="1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it-IT" sz="2000" b="1" dirty="0" smtClean="0"/>
            <a:t>INVESTIGATION ON MATERIALS</a:t>
          </a:r>
          <a:endParaRPr lang="it-IT" sz="2000" b="1" dirty="0"/>
        </a:p>
      </dgm:t>
    </dgm:pt>
    <dgm:pt modelId="{937CB02F-7E0A-4C0F-B3B2-F53202B3E999}" type="parTrans" cxnId="{B1138553-6644-4990-99BE-C236DC0E57BB}">
      <dgm:prSet/>
      <dgm:spPr/>
      <dgm:t>
        <a:bodyPr/>
        <a:lstStyle/>
        <a:p>
          <a:endParaRPr lang="it-IT"/>
        </a:p>
      </dgm:t>
    </dgm:pt>
    <dgm:pt modelId="{B8AE5668-A948-4306-9AE3-D2BBDBD2BDAC}" type="sibTrans" cxnId="{B1138553-6644-4990-99BE-C236DC0E57BB}">
      <dgm:prSet/>
      <dgm:spPr/>
      <dgm:t>
        <a:bodyPr/>
        <a:lstStyle/>
        <a:p>
          <a:endParaRPr lang="it-IT"/>
        </a:p>
      </dgm:t>
    </dgm:pt>
    <dgm:pt modelId="{2934BB27-7722-4136-A0D9-3D95A8AB2721}">
      <dgm:prSet phldrT="[Tes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it-IT" dirty="0" err="1" smtClean="0">
              <a:solidFill>
                <a:schemeClr val="tx1"/>
              </a:solidFill>
            </a:rPr>
            <a:t>Thin</a:t>
          </a:r>
          <a:r>
            <a:rPr lang="it-IT" dirty="0" smtClean="0">
              <a:solidFill>
                <a:schemeClr val="tx1"/>
              </a:solidFill>
            </a:rPr>
            <a:t> </a:t>
          </a:r>
          <a:r>
            <a:rPr lang="it-IT" dirty="0" err="1" smtClean="0">
              <a:solidFill>
                <a:schemeClr val="tx1"/>
              </a:solidFill>
            </a:rPr>
            <a:t>films</a:t>
          </a:r>
          <a:r>
            <a:rPr lang="it-IT" dirty="0" smtClean="0">
              <a:solidFill>
                <a:schemeClr val="tx1"/>
              </a:solidFill>
            </a:rPr>
            <a:t> </a:t>
          </a:r>
          <a:r>
            <a:rPr lang="it-IT" dirty="0" err="1" smtClean="0">
              <a:solidFill>
                <a:schemeClr val="tx1"/>
              </a:solidFill>
            </a:rPr>
            <a:t>synthesis</a:t>
          </a:r>
          <a:endParaRPr lang="it-IT" dirty="0">
            <a:solidFill>
              <a:schemeClr val="tx1"/>
            </a:solidFill>
          </a:endParaRPr>
        </a:p>
      </dgm:t>
    </dgm:pt>
    <dgm:pt modelId="{B78025D9-24A5-4A3D-A99B-0B06FABFBCD9}" type="parTrans" cxnId="{F0F7D26C-E441-4946-8998-AA3126AE5C70}">
      <dgm:prSet/>
      <dgm:spPr/>
      <dgm:t>
        <a:bodyPr/>
        <a:lstStyle/>
        <a:p>
          <a:endParaRPr lang="it-IT"/>
        </a:p>
      </dgm:t>
    </dgm:pt>
    <dgm:pt modelId="{B8E90CC5-EE49-46A5-AFD1-6A6CE1C314A3}" type="sibTrans" cxnId="{F0F7D26C-E441-4946-8998-AA3126AE5C70}">
      <dgm:prSet/>
      <dgm:spPr/>
      <dgm:t>
        <a:bodyPr/>
        <a:lstStyle/>
        <a:p>
          <a:endParaRPr lang="it-IT"/>
        </a:p>
      </dgm:t>
    </dgm:pt>
    <dgm:pt modelId="{90319080-03C6-4245-9B71-62C89DC24B1A}">
      <dgm:prSet phldrT="[Tes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it-IT" dirty="0" err="1" smtClean="0">
              <a:solidFill>
                <a:schemeClr val="tx1"/>
              </a:solidFill>
            </a:rPr>
            <a:t>Optimization</a:t>
          </a:r>
          <a:r>
            <a:rPr lang="it-IT" dirty="0" smtClean="0">
              <a:solidFill>
                <a:schemeClr val="tx1"/>
              </a:solidFill>
            </a:rPr>
            <a:t> of post-</a:t>
          </a:r>
          <a:r>
            <a:rPr lang="it-IT" dirty="0" err="1" smtClean="0">
              <a:solidFill>
                <a:schemeClr val="tx1"/>
              </a:solidFill>
            </a:rPr>
            <a:t>deposition</a:t>
          </a:r>
          <a:r>
            <a:rPr lang="it-IT" dirty="0" smtClean="0">
              <a:solidFill>
                <a:schemeClr val="tx1"/>
              </a:solidFill>
            </a:rPr>
            <a:t> </a:t>
          </a:r>
          <a:r>
            <a:rPr lang="it-IT" dirty="0" err="1" smtClean="0">
              <a:solidFill>
                <a:schemeClr val="tx1"/>
              </a:solidFill>
            </a:rPr>
            <a:t>treatments</a:t>
          </a:r>
          <a:endParaRPr lang="it-IT" dirty="0">
            <a:solidFill>
              <a:schemeClr val="tx1"/>
            </a:solidFill>
          </a:endParaRPr>
        </a:p>
      </dgm:t>
    </dgm:pt>
    <dgm:pt modelId="{0D97E367-CE38-4693-9B2E-CA30AD30992B}" type="parTrans" cxnId="{438ACF04-1527-47B3-B70F-4A68A2F8740A}">
      <dgm:prSet/>
      <dgm:spPr/>
      <dgm:t>
        <a:bodyPr/>
        <a:lstStyle/>
        <a:p>
          <a:endParaRPr lang="it-IT"/>
        </a:p>
      </dgm:t>
    </dgm:pt>
    <dgm:pt modelId="{94B267D5-EDB7-405F-BAA7-011CAD9AD8CB}" type="sibTrans" cxnId="{438ACF04-1527-47B3-B70F-4A68A2F8740A}">
      <dgm:prSet/>
      <dgm:spPr/>
      <dgm:t>
        <a:bodyPr/>
        <a:lstStyle/>
        <a:p>
          <a:endParaRPr lang="it-IT"/>
        </a:p>
      </dgm:t>
    </dgm:pt>
    <dgm:pt modelId="{57700479-F60C-4A4E-93DA-D2C5D6E4C6AE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it-IT" dirty="0" err="1" smtClean="0">
              <a:solidFill>
                <a:schemeClr val="tx1"/>
              </a:solidFill>
            </a:rPr>
            <a:t>Choice</a:t>
          </a:r>
          <a:r>
            <a:rPr lang="it-IT" dirty="0" smtClean="0">
              <a:solidFill>
                <a:schemeClr val="tx1"/>
              </a:solidFill>
            </a:rPr>
            <a:t> of </a:t>
          </a:r>
          <a:r>
            <a:rPr lang="it-IT" dirty="0" err="1" smtClean="0">
              <a:solidFill>
                <a:schemeClr val="tx1"/>
              </a:solidFill>
            </a:rPr>
            <a:t>proper</a:t>
          </a:r>
          <a:r>
            <a:rPr lang="it-IT" dirty="0" smtClean="0">
              <a:solidFill>
                <a:schemeClr val="tx1"/>
              </a:solidFill>
            </a:rPr>
            <a:t> </a:t>
          </a:r>
          <a:r>
            <a:rPr lang="it-IT" dirty="0" err="1" smtClean="0">
              <a:solidFill>
                <a:schemeClr val="tx1"/>
              </a:solidFill>
            </a:rPr>
            <a:t>materials</a:t>
          </a:r>
          <a:endParaRPr lang="it-IT" dirty="0">
            <a:solidFill>
              <a:schemeClr val="tx1"/>
            </a:solidFill>
          </a:endParaRPr>
        </a:p>
      </dgm:t>
    </dgm:pt>
    <dgm:pt modelId="{8C794D98-EA43-4BF0-8C25-F7C7298DF365}" type="parTrans" cxnId="{84E99C1D-0D82-4AE8-A540-BFED16EE450A}">
      <dgm:prSet/>
      <dgm:spPr/>
      <dgm:t>
        <a:bodyPr/>
        <a:lstStyle/>
        <a:p>
          <a:endParaRPr lang="it-IT"/>
        </a:p>
      </dgm:t>
    </dgm:pt>
    <dgm:pt modelId="{9DBDF1F9-2E45-4B9C-A686-80111CEA6E22}" type="sibTrans" cxnId="{84E99C1D-0D82-4AE8-A540-BFED16EE450A}">
      <dgm:prSet/>
      <dgm:spPr/>
      <dgm:t>
        <a:bodyPr/>
        <a:lstStyle/>
        <a:p>
          <a:endParaRPr lang="it-IT"/>
        </a:p>
      </dgm:t>
    </dgm:pt>
    <dgm:pt modelId="{3592CDBE-DC49-4D6A-AAF3-D8A92E1AF6CA}" type="pres">
      <dgm:prSet presAssocID="{47E784C6-AA91-4E1B-BB95-A07F9C080E9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8BF06929-B8A0-4061-93DF-34FBC22A5CFD}" type="pres">
      <dgm:prSet presAssocID="{47E784C6-AA91-4E1B-BB95-A07F9C080E9E}" presName="Name1" presStyleCnt="0"/>
      <dgm:spPr/>
    </dgm:pt>
    <dgm:pt modelId="{970C0962-2490-49B7-80D1-8457DB558229}" type="pres">
      <dgm:prSet presAssocID="{47E784C6-AA91-4E1B-BB95-A07F9C080E9E}" presName="cycle" presStyleCnt="0"/>
      <dgm:spPr/>
    </dgm:pt>
    <dgm:pt modelId="{64FE5687-C3BA-433C-88B1-B4C4315C947B}" type="pres">
      <dgm:prSet presAssocID="{47E784C6-AA91-4E1B-BB95-A07F9C080E9E}" presName="srcNode" presStyleLbl="node1" presStyleIdx="0" presStyleCnt="4"/>
      <dgm:spPr/>
    </dgm:pt>
    <dgm:pt modelId="{BC98A141-A457-4A58-A140-6280FA8F42B9}" type="pres">
      <dgm:prSet presAssocID="{47E784C6-AA91-4E1B-BB95-A07F9C080E9E}" presName="conn" presStyleLbl="parChTrans1D2" presStyleIdx="0" presStyleCnt="1"/>
      <dgm:spPr/>
      <dgm:t>
        <a:bodyPr/>
        <a:lstStyle/>
        <a:p>
          <a:endParaRPr lang="it-IT"/>
        </a:p>
      </dgm:t>
    </dgm:pt>
    <dgm:pt modelId="{DE45BCE2-F727-4CD2-9EAD-3CDBC91F2BD3}" type="pres">
      <dgm:prSet presAssocID="{47E784C6-AA91-4E1B-BB95-A07F9C080E9E}" presName="extraNode" presStyleLbl="node1" presStyleIdx="0" presStyleCnt="4"/>
      <dgm:spPr/>
    </dgm:pt>
    <dgm:pt modelId="{0D0AE698-DCA5-4B3A-BBB2-2257C031EF75}" type="pres">
      <dgm:prSet presAssocID="{47E784C6-AA91-4E1B-BB95-A07F9C080E9E}" presName="dstNode" presStyleLbl="node1" presStyleIdx="0" presStyleCnt="4"/>
      <dgm:spPr/>
    </dgm:pt>
    <dgm:pt modelId="{F944A2B6-7D1F-4861-B132-7FE02728E87A}" type="pres">
      <dgm:prSet presAssocID="{E9FD5E82-095F-4DF5-93E4-0DFFF088AB07}" presName="text_1" presStyleLbl="node1" presStyleIdx="0" presStyleCnt="4" custScaleY="161878" custLinFactNeighborX="-636" custLinFactNeighborY="187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0DB299-F80A-4343-B84E-BDEC21467FBA}" type="pres">
      <dgm:prSet presAssocID="{E9FD5E82-095F-4DF5-93E4-0DFFF088AB07}" presName="accent_1" presStyleCnt="0"/>
      <dgm:spPr/>
    </dgm:pt>
    <dgm:pt modelId="{8A016FF5-9E53-488F-B35B-0B102B85F76C}" type="pres">
      <dgm:prSet presAssocID="{E9FD5E82-095F-4DF5-93E4-0DFFF088AB07}" presName="accentRepeatNode" presStyleLbl="solidFgAcc1" presStyleIdx="0" presStyleCnt="4"/>
      <dgm:spPr>
        <a:ln>
          <a:solidFill>
            <a:srgbClr val="00B050"/>
          </a:solidFill>
        </a:ln>
      </dgm:spPr>
      <dgm:t>
        <a:bodyPr/>
        <a:lstStyle/>
        <a:p>
          <a:endParaRPr lang="it-IT"/>
        </a:p>
      </dgm:t>
    </dgm:pt>
    <dgm:pt modelId="{1165FFEF-2103-4A97-90A8-177486BCE900}" type="pres">
      <dgm:prSet presAssocID="{57700479-F60C-4A4E-93DA-D2C5D6E4C6A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8A2B03-117C-4681-999D-497A20B78824}" type="pres">
      <dgm:prSet presAssocID="{57700479-F60C-4A4E-93DA-D2C5D6E4C6AE}" presName="accent_2" presStyleCnt="0"/>
      <dgm:spPr/>
    </dgm:pt>
    <dgm:pt modelId="{5D784F53-AEBC-4F6A-ABA5-65947F37E23A}" type="pres">
      <dgm:prSet presAssocID="{57700479-F60C-4A4E-93DA-D2C5D6E4C6AE}" presName="accentRepeatNode" presStyleLbl="solidFgAcc1" presStyleIdx="1" presStyleCnt="4"/>
      <dgm:spPr>
        <a:ln>
          <a:solidFill>
            <a:srgbClr val="00B050"/>
          </a:solidFill>
        </a:ln>
      </dgm:spPr>
      <dgm:t>
        <a:bodyPr/>
        <a:lstStyle/>
        <a:p>
          <a:endParaRPr lang="it-IT"/>
        </a:p>
      </dgm:t>
    </dgm:pt>
    <dgm:pt modelId="{42F28591-11BE-421D-8B4C-DA92D04FB54C}" type="pres">
      <dgm:prSet presAssocID="{2934BB27-7722-4136-A0D9-3D95A8AB272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93B149-704B-46A6-9E47-D456BB54F8CD}" type="pres">
      <dgm:prSet presAssocID="{2934BB27-7722-4136-A0D9-3D95A8AB2721}" presName="accent_3" presStyleCnt="0"/>
      <dgm:spPr/>
    </dgm:pt>
    <dgm:pt modelId="{995EA9DD-4E8A-41ED-ACB9-6326955B70C3}" type="pres">
      <dgm:prSet presAssocID="{2934BB27-7722-4136-A0D9-3D95A8AB2721}" presName="accentRepeatNode" presStyleLbl="solidFgAcc1" presStyleIdx="2" presStyleCnt="4"/>
      <dgm:spPr>
        <a:ln>
          <a:solidFill>
            <a:srgbClr val="00B050"/>
          </a:solidFill>
        </a:ln>
      </dgm:spPr>
      <dgm:t>
        <a:bodyPr/>
        <a:lstStyle/>
        <a:p>
          <a:endParaRPr lang="it-IT"/>
        </a:p>
      </dgm:t>
    </dgm:pt>
    <dgm:pt modelId="{D2600B7E-CDEC-4D55-A08A-6A175072AC00}" type="pres">
      <dgm:prSet presAssocID="{90319080-03C6-4245-9B71-62C89DC24B1A}" presName="text_4" presStyleLbl="node1" presStyleIdx="3" presStyleCnt="4" custScaleY="1546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8BA847-88D0-4FFA-8103-30AC6C82F450}" type="pres">
      <dgm:prSet presAssocID="{90319080-03C6-4245-9B71-62C89DC24B1A}" presName="accent_4" presStyleCnt="0"/>
      <dgm:spPr/>
    </dgm:pt>
    <dgm:pt modelId="{DA4A5DCC-D823-42BD-BE21-FC2BBCE5F9D4}" type="pres">
      <dgm:prSet presAssocID="{90319080-03C6-4245-9B71-62C89DC24B1A}" presName="accentRepeatNode" presStyleLbl="solidFgAcc1" presStyleIdx="3" presStyleCnt="4"/>
      <dgm:spPr>
        <a:ln>
          <a:solidFill>
            <a:srgbClr val="00B050"/>
          </a:solidFill>
        </a:ln>
      </dgm:spPr>
      <dgm:t>
        <a:bodyPr/>
        <a:lstStyle/>
        <a:p>
          <a:endParaRPr lang="it-IT"/>
        </a:p>
      </dgm:t>
    </dgm:pt>
  </dgm:ptLst>
  <dgm:cxnLst>
    <dgm:cxn modelId="{B16AB268-3688-F244-BC46-0CB39A74E981}" type="presOf" srcId="{E9FD5E82-095F-4DF5-93E4-0DFFF088AB07}" destId="{F944A2B6-7D1F-4861-B132-7FE02728E87A}" srcOrd="0" destOrd="0" presId="urn:microsoft.com/office/officeart/2008/layout/VerticalCurvedList"/>
    <dgm:cxn modelId="{438ACF04-1527-47B3-B70F-4A68A2F8740A}" srcId="{47E784C6-AA91-4E1B-BB95-A07F9C080E9E}" destId="{90319080-03C6-4245-9B71-62C89DC24B1A}" srcOrd="3" destOrd="0" parTransId="{0D97E367-CE38-4693-9B2E-CA30AD30992B}" sibTransId="{94B267D5-EDB7-405F-BAA7-011CAD9AD8CB}"/>
    <dgm:cxn modelId="{B1138553-6644-4990-99BE-C236DC0E57BB}" srcId="{47E784C6-AA91-4E1B-BB95-A07F9C080E9E}" destId="{E9FD5E82-095F-4DF5-93E4-0DFFF088AB07}" srcOrd="0" destOrd="0" parTransId="{937CB02F-7E0A-4C0F-B3B2-F53202B3E999}" sibTransId="{B8AE5668-A948-4306-9AE3-D2BBDBD2BDAC}"/>
    <dgm:cxn modelId="{287D9E16-CCDD-3041-B2EC-CAC4D9378A4E}" type="presOf" srcId="{90319080-03C6-4245-9B71-62C89DC24B1A}" destId="{D2600B7E-CDEC-4D55-A08A-6A175072AC00}" srcOrd="0" destOrd="0" presId="urn:microsoft.com/office/officeart/2008/layout/VerticalCurvedList"/>
    <dgm:cxn modelId="{578BF7C3-D443-A046-AD6B-FB3C833227AC}" type="presOf" srcId="{B8AE5668-A948-4306-9AE3-D2BBDBD2BDAC}" destId="{BC98A141-A457-4A58-A140-6280FA8F42B9}" srcOrd="0" destOrd="0" presId="urn:microsoft.com/office/officeart/2008/layout/VerticalCurvedList"/>
    <dgm:cxn modelId="{84E99C1D-0D82-4AE8-A540-BFED16EE450A}" srcId="{47E784C6-AA91-4E1B-BB95-A07F9C080E9E}" destId="{57700479-F60C-4A4E-93DA-D2C5D6E4C6AE}" srcOrd="1" destOrd="0" parTransId="{8C794D98-EA43-4BF0-8C25-F7C7298DF365}" sibTransId="{9DBDF1F9-2E45-4B9C-A686-80111CEA6E22}"/>
    <dgm:cxn modelId="{4246EB0F-C1E8-614C-B5A9-79D182C32722}" type="presOf" srcId="{2934BB27-7722-4136-A0D9-3D95A8AB2721}" destId="{42F28591-11BE-421D-8B4C-DA92D04FB54C}" srcOrd="0" destOrd="0" presId="urn:microsoft.com/office/officeart/2008/layout/VerticalCurvedList"/>
    <dgm:cxn modelId="{DA5659C9-A812-F44E-B54B-3EC0F13FA801}" type="presOf" srcId="{47E784C6-AA91-4E1B-BB95-A07F9C080E9E}" destId="{3592CDBE-DC49-4D6A-AAF3-D8A92E1AF6CA}" srcOrd="0" destOrd="0" presId="urn:microsoft.com/office/officeart/2008/layout/VerticalCurvedList"/>
    <dgm:cxn modelId="{F0F7D26C-E441-4946-8998-AA3126AE5C70}" srcId="{47E784C6-AA91-4E1B-BB95-A07F9C080E9E}" destId="{2934BB27-7722-4136-A0D9-3D95A8AB2721}" srcOrd="2" destOrd="0" parTransId="{B78025D9-24A5-4A3D-A99B-0B06FABFBCD9}" sibTransId="{B8E90CC5-EE49-46A5-AFD1-6A6CE1C314A3}"/>
    <dgm:cxn modelId="{6232BC4B-3C56-C641-9DCA-249DCDBFF318}" type="presOf" srcId="{57700479-F60C-4A4E-93DA-D2C5D6E4C6AE}" destId="{1165FFEF-2103-4A97-90A8-177486BCE900}" srcOrd="0" destOrd="0" presId="urn:microsoft.com/office/officeart/2008/layout/VerticalCurvedList"/>
    <dgm:cxn modelId="{0E120827-04FA-EE41-AC2F-2B0A3587FCDE}" type="presParOf" srcId="{3592CDBE-DC49-4D6A-AAF3-D8A92E1AF6CA}" destId="{8BF06929-B8A0-4061-93DF-34FBC22A5CFD}" srcOrd="0" destOrd="0" presId="urn:microsoft.com/office/officeart/2008/layout/VerticalCurvedList"/>
    <dgm:cxn modelId="{BCBB1B86-F27D-E943-BCBC-E0FC19298AC1}" type="presParOf" srcId="{8BF06929-B8A0-4061-93DF-34FBC22A5CFD}" destId="{970C0962-2490-49B7-80D1-8457DB558229}" srcOrd="0" destOrd="0" presId="urn:microsoft.com/office/officeart/2008/layout/VerticalCurvedList"/>
    <dgm:cxn modelId="{A7A32F00-0BA2-ED49-BF9A-A563C5CF9F9B}" type="presParOf" srcId="{970C0962-2490-49B7-80D1-8457DB558229}" destId="{64FE5687-C3BA-433C-88B1-B4C4315C947B}" srcOrd="0" destOrd="0" presId="urn:microsoft.com/office/officeart/2008/layout/VerticalCurvedList"/>
    <dgm:cxn modelId="{16E453FC-CF2C-6B42-8CF5-41F415080A8D}" type="presParOf" srcId="{970C0962-2490-49B7-80D1-8457DB558229}" destId="{BC98A141-A457-4A58-A140-6280FA8F42B9}" srcOrd="1" destOrd="0" presId="urn:microsoft.com/office/officeart/2008/layout/VerticalCurvedList"/>
    <dgm:cxn modelId="{C546F76D-5465-7E4A-B9E5-502C4EE8DEF0}" type="presParOf" srcId="{970C0962-2490-49B7-80D1-8457DB558229}" destId="{DE45BCE2-F727-4CD2-9EAD-3CDBC91F2BD3}" srcOrd="2" destOrd="0" presId="urn:microsoft.com/office/officeart/2008/layout/VerticalCurvedList"/>
    <dgm:cxn modelId="{28ECCB7A-AB62-EB4E-8B8F-5D0F9867C64E}" type="presParOf" srcId="{970C0962-2490-49B7-80D1-8457DB558229}" destId="{0D0AE698-DCA5-4B3A-BBB2-2257C031EF75}" srcOrd="3" destOrd="0" presId="urn:microsoft.com/office/officeart/2008/layout/VerticalCurvedList"/>
    <dgm:cxn modelId="{2D812B9B-520A-BE4F-8372-B14A8F5D62B1}" type="presParOf" srcId="{8BF06929-B8A0-4061-93DF-34FBC22A5CFD}" destId="{F944A2B6-7D1F-4861-B132-7FE02728E87A}" srcOrd="1" destOrd="0" presId="urn:microsoft.com/office/officeart/2008/layout/VerticalCurvedList"/>
    <dgm:cxn modelId="{6E193933-0D7B-5F42-B764-68CF3EF32522}" type="presParOf" srcId="{8BF06929-B8A0-4061-93DF-34FBC22A5CFD}" destId="{C70DB299-F80A-4343-B84E-BDEC21467FBA}" srcOrd="2" destOrd="0" presId="urn:microsoft.com/office/officeart/2008/layout/VerticalCurvedList"/>
    <dgm:cxn modelId="{8FC32F64-58B5-A64F-ADCC-DFC0874EBD56}" type="presParOf" srcId="{C70DB299-F80A-4343-B84E-BDEC21467FBA}" destId="{8A016FF5-9E53-488F-B35B-0B102B85F76C}" srcOrd="0" destOrd="0" presId="urn:microsoft.com/office/officeart/2008/layout/VerticalCurvedList"/>
    <dgm:cxn modelId="{CB218BF9-4F85-7645-AE0E-BCB06A05AAE1}" type="presParOf" srcId="{8BF06929-B8A0-4061-93DF-34FBC22A5CFD}" destId="{1165FFEF-2103-4A97-90A8-177486BCE900}" srcOrd="3" destOrd="0" presId="urn:microsoft.com/office/officeart/2008/layout/VerticalCurvedList"/>
    <dgm:cxn modelId="{3387A5C7-5BE9-3444-BEB5-783F55255387}" type="presParOf" srcId="{8BF06929-B8A0-4061-93DF-34FBC22A5CFD}" destId="{C48A2B03-117C-4681-999D-497A20B78824}" srcOrd="4" destOrd="0" presId="urn:microsoft.com/office/officeart/2008/layout/VerticalCurvedList"/>
    <dgm:cxn modelId="{94E1EC8C-1C45-8F4E-87E0-B776B53B1EA9}" type="presParOf" srcId="{C48A2B03-117C-4681-999D-497A20B78824}" destId="{5D784F53-AEBC-4F6A-ABA5-65947F37E23A}" srcOrd="0" destOrd="0" presId="urn:microsoft.com/office/officeart/2008/layout/VerticalCurvedList"/>
    <dgm:cxn modelId="{EEE549A9-471E-904A-A836-83CEAFE31774}" type="presParOf" srcId="{8BF06929-B8A0-4061-93DF-34FBC22A5CFD}" destId="{42F28591-11BE-421D-8B4C-DA92D04FB54C}" srcOrd="5" destOrd="0" presId="urn:microsoft.com/office/officeart/2008/layout/VerticalCurvedList"/>
    <dgm:cxn modelId="{13F67583-19AF-034F-9442-2A16F77DCA7B}" type="presParOf" srcId="{8BF06929-B8A0-4061-93DF-34FBC22A5CFD}" destId="{6493B149-704B-46A6-9E47-D456BB54F8CD}" srcOrd="6" destOrd="0" presId="urn:microsoft.com/office/officeart/2008/layout/VerticalCurvedList"/>
    <dgm:cxn modelId="{1E572ABC-4F46-B34E-ADC8-24ECF05B9946}" type="presParOf" srcId="{6493B149-704B-46A6-9E47-D456BB54F8CD}" destId="{995EA9DD-4E8A-41ED-ACB9-6326955B70C3}" srcOrd="0" destOrd="0" presId="urn:microsoft.com/office/officeart/2008/layout/VerticalCurvedList"/>
    <dgm:cxn modelId="{28B80D97-6755-2741-AB70-B9E42798481B}" type="presParOf" srcId="{8BF06929-B8A0-4061-93DF-34FBC22A5CFD}" destId="{D2600B7E-CDEC-4D55-A08A-6A175072AC00}" srcOrd="7" destOrd="0" presId="urn:microsoft.com/office/officeart/2008/layout/VerticalCurvedList"/>
    <dgm:cxn modelId="{B43F76A1-7153-7340-94F3-423DD805A0AE}" type="presParOf" srcId="{8BF06929-B8A0-4061-93DF-34FBC22A5CFD}" destId="{F48BA847-88D0-4FFA-8103-30AC6C82F450}" srcOrd="8" destOrd="0" presId="urn:microsoft.com/office/officeart/2008/layout/VerticalCurvedList"/>
    <dgm:cxn modelId="{276FA36E-5FDC-3842-B3E1-2965192BDB7A}" type="presParOf" srcId="{F48BA847-88D0-4FFA-8103-30AC6C82F450}" destId="{DA4A5DCC-D823-42BD-BE21-FC2BBCE5F9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8A141-A457-4A58-A140-6280FA8F42B9}">
      <dsp:nvSpPr>
        <dsp:cNvPr id="0" name=""/>
        <dsp:cNvSpPr/>
      </dsp:nvSpPr>
      <dsp:spPr>
        <a:xfrm>
          <a:off x="-2546379" y="-393064"/>
          <a:ext cx="3039991" cy="3039991"/>
        </a:xfrm>
        <a:prstGeom prst="blockArc">
          <a:avLst>
            <a:gd name="adj1" fmla="val 18900000"/>
            <a:gd name="adj2" fmla="val 2700000"/>
            <a:gd name="adj3" fmla="val 711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4A2B6-7D1F-4861-B132-7FE02728E87A}">
      <dsp:nvSpPr>
        <dsp:cNvPr id="0" name=""/>
        <dsp:cNvSpPr/>
      </dsp:nvSpPr>
      <dsp:spPr>
        <a:xfrm>
          <a:off x="241341" y="72491"/>
          <a:ext cx="2806832" cy="561286"/>
        </a:xfrm>
        <a:prstGeom prst="rect">
          <a:avLst/>
        </a:prstGeom>
        <a:solidFill>
          <a:srgbClr val="00B05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22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INVESTIGATION ON MATERIALS</a:t>
          </a:r>
          <a:endParaRPr lang="it-IT" sz="2000" b="1" kern="1200" dirty="0"/>
        </a:p>
      </dsp:txBody>
      <dsp:txXfrm>
        <a:off x="241341" y="72491"/>
        <a:ext cx="2806832" cy="561286"/>
      </dsp:txXfrm>
    </dsp:sp>
    <dsp:sp modelId="{8A016FF5-9E53-488F-B35B-0B102B85F76C}">
      <dsp:nvSpPr>
        <dsp:cNvPr id="0" name=""/>
        <dsp:cNvSpPr/>
      </dsp:nvSpPr>
      <dsp:spPr>
        <a:xfrm>
          <a:off x="42483" y="129935"/>
          <a:ext cx="433417" cy="433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5FFEF-2103-4A97-90A8-177486BCE900}">
      <dsp:nvSpPr>
        <dsp:cNvPr id="0" name=""/>
        <dsp:cNvSpPr/>
      </dsp:nvSpPr>
      <dsp:spPr>
        <a:xfrm>
          <a:off x="457983" y="693468"/>
          <a:ext cx="2608041" cy="34673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22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solidFill>
                <a:schemeClr val="tx1"/>
              </a:solidFill>
            </a:rPr>
            <a:t>Choice</a:t>
          </a:r>
          <a:r>
            <a:rPr lang="it-IT" sz="1500" kern="1200" dirty="0" smtClean="0">
              <a:solidFill>
                <a:schemeClr val="tx1"/>
              </a:solidFill>
            </a:rPr>
            <a:t> of </a:t>
          </a:r>
          <a:r>
            <a:rPr lang="it-IT" sz="1500" kern="1200" dirty="0" err="1" smtClean="0">
              <a:solidFill>
                <a:schemeClr val="tx1"/>
              </a:solidFill>
            </a:rPr>
            <a:t>proper</a:t>
          </a:r>
          <a:r>
            <a:rPr lang="it-IT" sz="1500" kern="1200" dirty="0" smtClean="0">
              <a:solidFill>
                <a:schemeClr val="tx1"/>
              </a:solidFill>
            </a:rPr>
            <a:t> </a:t>
          </a:r>
          <a:r>
            <a:rPr lang="it-IT" sz="1500" kern="1200" dirty="0" err="1" smtClean="0">
              <a:solidFill>
                <a:schemeClr val="tx1"/>
              </a:solidFill>
            </a:rPr>
            <a:t>materials</a:t>
          </a:r>
          <a:endParaRPr lang="it-IT" sz="1500" kern="1200" dirty="0">
            <a:solidFill>
              <a:schemeClr val="tx1"/>
            </a:solidFill>
          </a:endParaRPr>
        </a:p>
      </dsp:txBody>
      <dsp:txXfrm>
        <a:off x="457983" y="693468"/>
        <a:ext cx="2608041" cy="346734"/>
      </dsp:txXfrm>
    </dsp:sp>
    <dsp:sp modelId="{5D784F53-AEBC-4F6A-ABA5-65947F37E23A}">
      <dsp:nvSpPr>
        <dsp:cNvPr id="0" name=""/>
        <dsp:cNvSpPr/>
      </dsp:nvSpPr>
      <dsp:spPr>
        <a:xfrm>
          <a:off x="241274" y="650126"/>
          <a:ext cx="433417" cy="433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28591-11BE-421D-8B4C-DA92D04FB54C}">
      <dsp:nvSpPr>
        <dsp:cNvPr id="0" name=""/>
        <dsp:cNvSpPr/>
      </dsp:nvSpPr>
      <dsp:spPr>
        <a:xfrm>
          <a:off x="457983" y="1213660"/>
          <a:ext cx="2608041" cy="34673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22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solidFill>
                <a:schemeClr val="tx1"/>
              </a:solidFill>
            </a:rPr>
            <a:t>Thin</a:t>
          </a:r>
          <a:r>
            <a:rPr lang="it-IT" sz="1500" kern="1200" dirty="0" smtClean="0">
              <a:solidFill>
                <a:schemeClr val="tx1"/>
              </a:solidFill>
            </a:rPr>
            <a:t> </a:t>
          </a:r>
          <a:r>
            <a:rPr lang="it-IT" sz="1500" kern="1200" dirty="0" err="1" smtClean="0">
              <a:solidFill>
                <a:schemeClr val="tx1"/>
              </a:solidFill>
            </a:rPr>
            <a:t>films</a:t>
          </a:r>
          <a:r>
            <a:rPr lang="it-IT" sz="1500" kern="1200" dirty="0" smtClean="0">
              <a:solidFill>
                <a:schemeClr val="tx1"/>
              </a:solidFill>
            </a:rPr>
            <a:t> </a:t>
          </a:r>
          <a:r>
            <a:rPr lang="it-IT" sz="1500" kern="1200" dirty="0" err="1" smtClean="0">
              <a:solidFill>
                <a:schemeClr val="tx1"/>
              </a:solidFill>
            </a:rPr>
            <a:t>synthesis</a:t>
          </a:r>
          <a:endParaRPr lang="it-IT" sz="1500" kern="1200" dirty="0">
            <a:solidFill>
              <a:schemeClr val="tx1"/>
            </a:solidFill>
          </a:endParaRPr>
        </a:p>
      </dsp:txBody>
      <dsp:txXfrm>
        <a:off x="457983" y="1213660"/>
        <a:ext cx="2608041" cy="346734"/>
      </dsp:txXfrm>
    </dsp:sp>
    <dsp:sp modelId="{995EA9DD-4E8A-41ED-ACB9-6326955B70C3}">
      <dsp:nvSpPr>
        <dsp:cNvPr id="0" name=""/>
        <dsp:cNvSpPr/>
      </dsp:nvSpPr>
      <dsp:spPr>
        <a:xfrm>
          <a:off x="241274" y="1170318"/>
          <a:ext cx="433417" cy="433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00B7E-CDEC-4D55-A08A-6A175072AC00}">
      <dsp:nvSpPr>
        <dsp:cNvPr id="0" name=""/>
        <dsp:cNvSpPr/>
      </dsp:nvSpPr>
      <dsp:spPr>
        <a:xfrm>
          <a:off x="259192" y="1639174"/>
          <a:ext cx="2806832" cy="53608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22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solidFill>
                <a:schemeClr val="tx1"/>
              </a:solidFill>
            </a:rPr>
            <a:t>Optimization</a:t>
          </a:r>
          <a:r>
            <a:rPr lang="it-IT" sz="1500" kern="1200" dirty="0" smtClean="0">
              <a:solidFill>
                <a:schemeClr val="tx1"/>
              </a:solidFill>
            </a:rPr>
            <a:t> of post-</a:t>
          </a:r>
          <a:r>
            <a:rPr lang="it-IT" sz="1500" kern="1200" dirty="0" err="1" smtClean="0">
              <a:solidFill>
                <a:schemeClr val="tx1"/>
              </a:solidFill>
            </a:rPr>
            <a:t>deposition</a:t>
          </a:r>
          <a:r>
            <a:rPr lang="it-IT" sz="1500" kern="1200" dirty="0" smtClean="0">
              <a:solidFill>
                <a:schemeClr val="tx1"/>
              </a:solidFill>
            </a:rPr>
            <a:t> </a:t>
          </a:r>
          <a:r>
            <a:rPr lang="it-IT" sz="1500" kern="1200" dirty="0" err="1" smtClean="0">
              <a:solidFill>
                <a:schemeClr val="tx1"/>
              </a:solidFill>
            </a:rPr>
            <a:t>treatments</a:t>
          </a:r>
          <a:endParaRPr lang="it-IT" sz="1500" kern="1200" dirty="0">
            <a:solidFill>
              <a:schemeClr val="tx1"/>
            </a:solidFill>
          </a:endParaRPr>
        </a:p>
      </dsp:txBody>
      <dsp:txXfrm>
        <a:off x="259192" y="1639174"/>
        <a:ext cx="2806832" cy="536089"/>
      </dsp:txXfrm>
    </dsp:sp>
    <dsp:sp modelId="{DA4A5DCC-D823-42BD-BE21-FC2BBCE5F9D4}">
      <dsp:nvSpPr>
        <dsp:cNvPr id="0" name=""/>
        <dsp:cNvSpPr/>
      </dsp:nvSpPr>
      <dsp:spPr>
        <a:xfrm>
          <a:off x="42483" y="1690509"/>
          <a:ext cx="433417" cy="433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5D9C01-0786-E74B-92B5-9FB48BE4BB3F}" type="datetimeFigureOut">
              <a:rPr lang="en-US"/>
              <a:pPr>
                <a:defRPr/>
              </a:pPr>
              <a:t>29/06/15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971F79-9AD7-F648-9DA9-23B0F1478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9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A606AD-49A1-1F4D-BA27-385AAA737596}" type="datetimeFigureOut">
              <a:rPr lang="en-US"/>
              <a:pPr>
                <a:defRPr/>
              </a:pPr>
              <a:t>29/06/15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1363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692650"/>
            <a:ext cx="5426075" cy="4446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75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B7A2A39-1173-784F-A8C6-535B55863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3C9A24-2AF8-B04F-B6A4-8758C870915F}" type="slidenum">
              <a:rPr lang="en-US"/>
              <a:pPr/>
              <a:t>4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13A2BA-33D2-904D-ABBF-DD11334F763B}" type="slidenum">
              <a:rPr lang="en-US"/>
              <a:pPr/>
              <a:t>64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C28481-4F0B-D048-844B-8D47A618C58E}" type="slidenum">
              <a:rPr lang="en-US"/>
              <a:pPr/>
              <a:t>65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Legenda: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C4CA0-46EE-4466-A757-7E5D77A408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B7D590-DBBF-E147-91CB-26E56E4AF90B}" type="slidenum">
              <a:rPr lang="en-US"/>
              <a:pPr/>
              <a:t>10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Legenda: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C4CA0-46EE-4466-A757-7E5D77A408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C96607-46F8-9043-B5C3-6F6393B60EA7}" type="slidenum">
              <a:rPr lang="en-US"/>
              <a:pPr/>
              <a:t>25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2088" indent="-289265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7059" indent="-231412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882" indent="-231412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706" indent="-231412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530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8353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1177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4000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5E465F4-8C87-314E-BBAB-773E1863CBA3}" type="slidenum">
              <a:rPr lang="en-US" sz="1200"/>
              <a:pPr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2088" indent="-289265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7059" indent="-231412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882" indent="-231412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706" indent="-231412" defTabSz="9160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530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8353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1177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4000" indent="-231412" defTabSz="9160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FD46F1E-2CA9-6A49-A1D0-292D838C51EE}" type="slidenum">
              <a:rPr lang="en-US" sz="1200"/>
              <a:pPr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3C9A24-2AF8-B04F-B6A4-8758C870915F}" type="slidenum">
              <a:rPr lang="en-US"/>
              <a:pPr/>
              <a:t>53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13A2BA-33D2-904D-ABBF-DD11334F763B}" type="slidenum">
              <a:rPr lang="en-US"/>
              <a:pPr/>
              <a:t>59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635519-B3EA-A74C-B07D-F85CC60D8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DBA95E-BA16-3748-A911-2A7F586D8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4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416769-1DEC-BC49-AD36-D0EB61214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1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9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8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2C9E52-2605-C443-A84C-9F890F102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8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BEFC4C-F016-6147-91B9-92B11D41E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9158A51-671C-A743-A0A5-6D13131C3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6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E58DF3-831D-1F40-805B-6F37265BB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691322-1778-5040-ACB2-9709E42B2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9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6th,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O. Adriani - Scineghe 2014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92DC17E-E703-8048-BE0B-B8DA4C28F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5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extBox 7"/>
          <p:cNvSpPr txBox="1">
            <a:spLocks noChangeArrowheads="1"/>
          </p:cNvSpPr>
          <p:nvPr userDrawn="1"/>
        </p:nvSpPr>
        <p:spPr bwMode="auto">
          <a:xfrm>
            <a:off x="58738" y="6629400"/>
            <a:ext cx="91614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800" dirty="0"/>
              <a:t>O. Adriani                                                                                                       </a:t>
            </a:r>
            <a:r>
              <a:rPr lang="en-US" sz="800" dirty="0" smtClean="0"/>
              <a:t>                            Overview</a:t>
            </a:r>
            <a:r>
              <a:rPr lang="en-US" sz="800" baseline="0" dirty="0" smtClean="0"/>
              <a:t> of t</a:t>
            </a:r>
            <a:r>
              <a:rPr lang="en-US" sz="800" dirty="0" smtClean="0"/>
              <a:t>he</a:t>
            </a:r>
            <a:r>
              <a:rPr lang="en-US" sz="800" baseline="0" dirty="0" smtClean="0"/>
              <a:t> CaloCube project</a:t>
            </a:r>
            <a:r>
              <a:rPr lang="en-US" sz="800" dirty="0" smtClean="0"/>
              <a:t>                                                                                                       Barcelona,</a:t>
            </a:r>
            <a:r>
              <a:rPr lang="en-US" sz="800" baseline="0" dirty="0" smtClean="0"/>
              <a:t> June 29</a:t>
            </a:r>
            <a:r>
              <a:rPr lang="en-US" sz="800" baseline="30000" dirty="0" smtClean="0"/>
              <a:t>th</a:t>
            </a:r>
            <a:r>
              <a:rPr lang="en-US" sz="800" baseline="0" dirty="0" smtClean="0"/>
              <a:t>, 2015</a:t>
            </a:r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the CaloCube project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Oscar Adriani</a:t>
            </a:r>
          </a:p>
          <a:p>
            <a:r>
              <a:rPr lang="en-US" i="1" dirty="0" smtClean="0">
                <a:solidFill>
                  <a:schemeClr val="accent4"/>
                </a:solidFill>
              </a:rPr>
              <a:t>University of Florence and INFN Firenze</a:t>
            </a:r>
          </a:p>
          <a:p>
            <a:endParaRPr lang="en-US" sz="2400" i="1" dirty="0" smtClean="0">
              <a:solidFill>
                <a:schemeClr val="accent4"/>
              </a:solidFill>
            </a:endParaRPr>
          </a:p>
          <a:p>
            <a:r>
              <a:rPr lang="en-US" i="1" dirty="0" smtClean="0">
                <a:solidFill>
                  <a:schemeClr val="accent4"/>
                </a:solidFill>
              </a:rPr>
              <a:t>Barcelona, June 26</a:t>
            </a:r>
            <a:r>
              <a:rPr lang="en-US" i="1" baseline="30000" dirty="0" smtClean="0">
                <a:solidFill>
                  <a:schemeClr val="accent4"/>
                </a:solidFill>
              </a:rPr>
              <a:t>th</a:t>
            </a:r>
            <a:r>
              <a:rPr lang="en-US" i="1" dirty="0" smtClean="0">
                <a:solidFill>
                  <a:schemeClr val="accent4"/>
                </a:solidFill>
              </a:rPr>
              <a:t>,2015</a:t>
            </a:r>
            <a:endParaRPr lang="en-US" i="1" dirty="0">
              <a:solidFill>
                <a:schemeClr val="accent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406"/>
            <a:ext cx="2023527" cy="196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5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>
                <a:latin typeface="+mn-lt"/>
              </a:rPr>
              <a:t>Protons </a:t>
            </a:r>
            <a:endParaRPr lang="en-US" dirty="0">
              <a:latin typeface="+mn-lt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64600" y="914400"/>
            <a:ext cx="523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latin typeface="+mn-lt"/>
              </a:rPr>
              <a:t>Energy </a:t>
            </a:r>
            <a:r>
              <a:rPr lang="en-US" dirty="0" smtClean="0">
                <a:latin typeface="+mn-lt"/>
              </a:rPr>
              <a:t>resolution (correction for leakage by looking at the shower starting point)</a:t>
            </a:r>
            <a:endParaRPr lang="en-US" dirty="0">
              <a:latin typeface="+mn-lt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54721" y="1660675"/>
            <a:ext cx="2894400" cy="239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Selection efficiencies: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  <a:cs typeface="FreeSerif" charset="0"/>
              </a:rPr>
              <a:t>ε</a:t>
            </a:r>
            <a:r>
              <a:rPr lang="en-US" baseline="33000" dirty="0" smtClean="0">
                <a:latin typeface="+mn-lt"/>
                <a:cs typeface="FreeSerif" charset="0"/>
              </a:rPr>
              <a:t>0.1</a:t>
            </a:r>
            <a:r>
              <a:rPr lang="en-US" baseline="33000" dirty="0">
                <a:latin typeface="+mn-lt"/>
                <a:cs typeface="FreeSerif" charset="0"/>
              </a:rPr>
              <a:t>-1TeV</a:t>
            </a:r>
            <a:r>
              <a:rPr lang="en-US" dirty="0">
                <a:latin typeface="+mn-lt"/>
                <a:cs typeface="FreeSerif" charset="0"/>
              </a:rPr>
              <a:t> ~ 35%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latin typeface="+mn-lt"/>
                <a:cs typeface="FreeSerif" charset="0"/>
              </a:rPr>
              <a:t>	ε</a:t>
            </a:r>
            <a:r>
              <a:rPr lang="en-US" baseline="33000" dirty="0" smtClean="0">
                <a:latin typeface="+mn-lt"/>
                <a:cs typeface="FreeSerif" charset="0"/>
              </a:rPr>
              <a:t>1TeV</a:t>
            </a:r>
            <a:r>
              <a:rPr lang="en-US" dirty="0" smtClean="0">
                <a:latin typeface="+mn-lt"/>
                <a:cs typeface="FreeSerif" charset="0"/>
              </a:rPr>
              <a:t>     </a:t>
            </a:r>
            <a:r>
              <a:rPr lang="en-US" dirty="0">
                <a:latin typeface="+mn-lt"/>
                <a:cs typeface="FreeSerif" charset="0"/>
              </a:rPr>
              <a:t>~ 41</a:t>
            </a:r>
            <a:r>
              <a:rPr lang="en-US" dirty="0" smtClean="0">
                <a:latin typeface="+mn-lt"/>
                <a:cs typeface="FreeSerif" charset="0"/>
              </a:rPr>
              <a:t>%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latin typeface="+mn-lt"/>
                <a:cs typeface="FreeSerif" charset="0"/>
              </a:rPr>
              <a:t>	ε</a:t>
            </a:r>
            <a:r>
              <a:rPr lang="en-US" baseline="33000" dirty="0" smtClean="0">
                <a:latin typeface="+mn-lt"/>
                <a:cs typeface="FreeSerif" charset="0"/>
              </a:rPr>
              <a:t>10TeV</a:t>
            </a:r>
            <a:r>
              <a:rPr lang="en-US" dirty="0" smtClean="0">
                <a:latin typeface="+mn-lt"/>
                <a:cs typeface="FreeSerif" charset="0"/>
              </a:rPr>
              <a:t>    </a:t>
            </a:r>
            <a:r>
              <a:rPr lang="en-US" dirty="0">
                <a:latin typeface="+mn-lt"/>
                <a:cs typeface="FreeSerif" charset="0"/>
              </a:rPr>
              <a:t>~ 47%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 dirty="0">
              <a:latin typeface="+mn-lt"/>
              <a:cs typeface="FreeSerif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000" baseline="-33000" dirty="0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0.1-1TeV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  ~ 3.3 m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000" baseline="-33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000" baseline="-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 </a:t>
            </a:r>
            <a:r>
              <a:rPr lang="en-US" sz="2000" baseline="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1TeV</a:t>
            </a:r>
            <a:r>
              <a:rPr lang="en-US" sz="2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  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~ 3.9 m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000" baseline="-33000" dirty="0" err="1" smtClean="0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000" baseline="-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</a:t>
            </a:r>
            <a:r>
              <a:rPr lang="en-US" sz="2000" baseline="33000" dirty="0" smtClean="0">
                <a:solidFill>
                  <a:srgbClr val="D2533C"/>
                </a:solidFill>
                <a:latin typeface="+mn-lt"/>
                <a:cs typeface="FreeSerif" charset="0"/>
              </a:rPr>
              <a:t>10TeV</a:t>
            </a:r>
            <a:r>
              <a:rPr lang="en-US" sz="2000" dirty="0" smtClean="0">
                <a:solidFill>
                  <a:srgbClr val="D2533C"/>
                </a:solidFill>
                <a:latin typeface="+mn-lt"/>
                <a:cs typeface="FreeSerif" charset="0"/>
              </a:rPr>
              <a:t>    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~ 4.5 m</a:t>
            </a:r>
            <a:r>
              <a:rPr lang="en-US" sz="2000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000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3648961" y="4039624"/>
            <a:ext cx="2720160" cy="2569230"/>
            <a:chOff x="2534" y="2805"/>
            <a:chExt cx="1889" cy="1784"/>
          </a:xfrm>
        </p:grpSpPr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2534" y="2805"/>
              <a:ext cx="1877" cy="1783"/>
              <a:chOff x="2534" y="2805"/>
              <a:chExt cx="1877" cy="1783"/>
            </a:xfrm>
          </p:grpSpPr>
          <p:pic>
            <p:nvPicPr>
              <p:cNvPr id="1536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4" y="2855"/>
                <a:ext cx="1877" cy="1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5367" name="Text Box 7"/>
              <p:cNvSpPr txBox="1">
                <a:spLocks noChangeArrowheads="1"/>
              </p:cNvSpPr>
              <p:nvPr/>
            </p:nvSpPr>
            <p:spPr bwMode="auto">
              <a:xfrm>
                <a:off x="2534" y="2805"/>
                <a:ext cx="796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marL="215900" indent="-215900"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9pPr>
              </a:lstStyle>
              <a:p>
                <a:pPr>
                  <a:lnSpc>
                    <a:spcPct val="100000"/>
                  </a:lnSpc>
                  <a:buSzPct val="45000"/>
                  <a:buFont typeface="StarSymbol" charset="0"/>
                  <a:buNone/>
                </a:pPr>
                <a:r>
                  <a:rPr lang="en-US">
                    <a:latin typeface="+mn-lt"/>
                  </a:rPr>
                  <a:t>100 TeV</a:t>
                </a:r>
              </a:p>
            </p:txBody>
          </p:sp>
          <p:sp>
            <p:nvSpPr>
              <p:cNvPr id="15368" name="Text Box 8"/>
              <p:cNvSpPr txBox="1">
                <a:spLocks noChangeArrowheads="1"/>
              </p:cNvSpPr>
              <p:nvPr/>
            </p:nvSpPr>
            <p:spPr bwMode="auto">
              <a:xfrm>
                <a:off x="3427" y="4074"/>
                <a:ext cx="484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en-US" b="1">
                    <a:latin typeface="+mn-lt"/>
                  </a:rPr>
                  <a:t>40%</a:t>
                </a:r>
              </a:p>
            </p:txBody>
          </p:sp>
        </p:grp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765" y="4449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528481" y="4064107"/>
            <a:ext cx="2704320" cy="2580751"/>
            <a:chOff x="367" y="2822"/>
            <a:chExt cx="1878" cy="1792"/>
          </a:xfrm>
        </p:grpSpPr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2861"/>
              <a:ext cx="1877" cy="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367" y="2822"/>
              <a:ext cx="77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>
                  <a:latin typeface="+mn-lt"/>
                </a:rPr>
                <a:t>10 TeV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1068" y="4069"/>
              <a:ext cx="47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+mn-lt"/>
                </a:rPr>
                <a:t>39%</a:t>
              </a: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576" y="4474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grpSp>
        <p:nvGrpSpPr>
          <p:cNvPr id="15375" name="Group 15"/>
          <p:cNvGrpSpPr>
            <a:grpSpLocks/>
          </p:cNvGrpSpPr>
          <p:nvPr/>
        </p:nvGrpSpPr>
        <p:grpSpPr bwMode="auto">
          <a:xfrm>
            <a:off x="528480" y="1497758"/>
            <a:ext cx="2784960" cy="2526025"/>
            <a:chOff x="367" y="1040"/>
            <a:chExt cx="1934" cy="1754"/>
          </a:xfrm>
        </p:grpSpPr>
        <p:pic>
          <p:nvPicPr>
            <p:cNvPr id="1537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061"/>
              <a:ext cx="1934" cy="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7" name="Text Box 17"/>
            <p:cNvSpPr txBox="1">
              <a:spLocks noChangeArrowheads="1"/>
            </p:cNvSpPr>
            <p:nvPr/>
          </p:nvSpPr>
          <p:spPr bwMode="auto">
            <a:xfrm>
              <a:off x="367" y="1040"/>
              <a:ext cx="127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dirty="0">
                  <a:latin typeface="+mn-lt"/>
                </a:rPr>
                <a:t>100 – 1000 </a:t>
              </a:r>
              <a:r>
                <a:rPr lang="en-US" dirty="0" err="1">
                  <a:latin typeface="+mn-lt"/>
                </a:rPr>
                <a:t>GeV</a:t>
              </a:r>
              <a:endParaRPr lang="en-US" dirty="0">
                <a:latin typeface="+mn-lt"/>
              </a:endParaRPr>
            </a:p>
          </p:txBody>
        </p:sp>
        <p:sp>
          <p:nvSpPr>
            <p:cNvPr id="15378" name="Text Box 18"/>
            <p:cNvSpPr txBox="1">
              <a:spLocks noChangeArrowheads="1"/>
            </p:cNvSpPr>
            <p:nvPr/>
          </p:nvSpPr>
          <p:spPr bwMode="auto">
            <a:xfrm>
              <a:off x="1087" y="2136"/>
              <a:ext cx="46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+mn-lt"/>
                </a:rPr>
                <a:t>32%</a:t>
              </a:r>
            </a:p>
          </p:txBody>
        </p:sp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598" y="2654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grpSp>
        <p:nvGrpSpPr>
          <p:cNvPr id="15380" name="Group 20"/>
          <p:cNvGrpSpPr>
            <a:grpSpLocks/>
          </p:cNvGrpSpPr>
          <p:nvPr/>
        </p:nvGrpSpPr>
        <p:grpSpPr bwMode="auto">
          <a:xfrm>
            <a:off x="3663360" y="1497757"/>
            <a:ext cx="2718720" cy="2574990"/>
            <a:chOff x="2544" y="1040"/>
            <a:chExt cx="1888" cy="1788"/>
          </a:xfrm>
        </p:grpSpPr>
        <p:pic>
          <p:nvPicPr>
            <p:cNvPr id="15381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75"/>
              <a:ext cx="1888" cy="1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2550" y="1040"/>
              <a:ext cx="72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>
                  <a:latin typeface="+mn-lt"/>
                </a:rPr>
                <a:t>1 TeV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3343" y="2285"/>
              <a:ext cx="46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+mn-lt"/>
                </a:rPr>
                <a:t>35%</a:t>
              </a: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2662" y="2688"/>
              <a:ext cx="165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>
                  <a:latin typeface="+mn-lt"/>
                </a:rPr>
                <a:t>(Measured Energy – Real Energy) / Real Energy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00800" y="45720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Proton rejection factor with simple topological cuts: </a:t>
            </a:r>
          </a:p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2.10</a:t>
            </a:r>
            <a:r>
              <a:rPr lang="en-US" baseline="30000" dirty="0" smtClean="0">
                <a:solidFill>
                  <a:schemeClr val="tx2"/>
                </a:solidFill>
                <a:latin typeface="+mn-lt"/>
              </a:rPr>
              <a:t>5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-5.10</a:t>
            </a:r>
            <a:r>
              <a:rPr lang="en-US" baseline="30000" dirty="0" smtClean="0">
                <a:solidFill>
                  <a:schemeClr val="tx2"/>
                </a:solidFill>
                <a:latin typeface="+mn-lt"/>
              </a:rPr>
              <a:t>5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up to 10 </a:t>
            </a:r>
            <a:r>
              <a:rPr lang="en-US" dirty="0" err="1" smtClean="0">
                <a:solidFill>
                  <a:schemeClr val="tx2"/>
                </a:solidFill>
                <a:latin typeface="+mn-lt"/>
              </a:rPr>
              <a:t>TeV</a:t>
            </a:r>
            <a:endParaRPr lang="en-US" baseline="30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0641" y="381000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Details in the S. Bottai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493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oSphere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2" y="1074922"/>
            <a:ext cx="4591538" cy="4411478"/>
          </a:xfrm>
          <a:prstGeom prst="rect">
            <a:avLst/>
          </a:prstGeom>
        </p:spPr>
      </p:pic>
      <p:pic>
        <p:nvPicPr>
          <p:cNvPr id="6" name="Picture 5" descr="cub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1" y="1377465"/>
            <a:ext cx="3096993" cy="2975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92257"/>
            <a:ext cx="399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Cubic configuration with small size cubic crystal</a:t>
            </a:r>
          </a:p>
          <a:p>
            <a:r>
              <a:rPr lang="en-US" sz="1400" smtClean="0"/>
              <a:t>Simpler from the mechanical point of view</a:t>
            </a:r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4114800" y="683047"/>
            <a:ext cx="4525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Spherical configuration with small crystals with</a:t>
            </a:r>
          </a:p>
          <a:p>
            <a:r>
              <a:rPr lang="en-US" sz="1400" smtClean="0"/>
              <a:t>truncated octahedron shape</a:t>
            </a:r>
          </a:p>
          <a:p>
            <a:r>
              <a:rPr lang="en-US" sz="1400" smtClean="0"/>
              <a:t>More complex from the mechanical point of view</a:t>
            </a:r>
            <a:endParaRPr 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451275" y="4770412"/>
            <a:ext cx="8189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D2533C"/>
                </a:solidFill>
              </a:rPr>
              <a:t>Basic ideas:</a:t>
            </a:r>
          </a:p>
          <a:p>
            <a:pPr marL="285750" indent="-285750">
              <a:buFont typeface="Arial"/>
              <a:buChar char="•"/>
            </a:pPr>
            <a:r>
              <a:rPr lang="en-US" smtClean="0"/>
              <a:t>Reduce as much as possible the leakages by avoiding possible escape planes</a:t>
            </a:r>
          </a:p>
          <a:p>
            <a:pPr marL="285750" indent="-285750">
              <a:buFont typeface="Arial"/>
              <a:buChar char="•"/>
            </a:pPr>
            <a:r>
              <a:rPr lang="en-US" smtClean="0"/>
              <a:t>Spherical geometry to increase the acceptance (maximize the surface, and hence the GF, once the weight is fixed)</a:t>
            </a:r>
          </a:p>
          <a:p>
            <a:r>
              <a:rPr lang="en-US" smtClean="0">
                <a:solidFill>
                  <a:srgbClr val="D2533C"/>
                </a:solidFill>
              </a:rPr>
              <a:t>Optimization criteria:</a:t>
            </a:r>
            <a:endParaRPr lang="en-US" u="sng" smtClean="0">
              <a:solidFill>
                <a:srgbClr val="D2533C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mtClean="0"/>
              <a:t>Crystals dimensions</a:t>
            </a:r>
          </a:p>
          <a:p>
            <a:pPr marL="285750" indent="-285750">
              <a:buFont typeface="Arial"/>
              <a:buChar char="•"/>
            </a:pPr>
            <a:r>
              <a:rPr lang="en-US" smtClean="0"/>
              <a:t>Gap btw crystals to increase the acceptance</a:t>
            </a:r>
          </a:p>
          <a:p>
            <a:pPr marL="285750" indent="-285750">
              <a:buFont typeface="Arial"/>
              <a:buChar char="•"/>
            </a:pPr>
            <a:r>
              <a:rPr lang="en-US" smtClean="0"/>
              <a:t> </a:t>
            </a:r>
          </a:p>
          <a:p>
            <a:r>
              <a:rPr lang="en-US" smtClean="0"/>
              <a:t>•</a:t>
            </a:r>
            <a:endParaRPr lang="en-US"/>
          </a:p>
        </p:txBody>
      </p:sp>
      <p:pic>
        <p:nvPicPr>
          <p:cNvPr id="10" name="Picture 9" descr="150px-Triangulated_truncated_octahedr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745" y="785815"/>
            <a:ext cx="572565" cy="591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781800" cy="609600"/>
          </a:xfrm>
        </p:spPr>
        <p:txBody>
          <a:bodyPr>
            <a:noAutofit/>
          </a:bodyPr>
          <a:lstStyle/>
          <a:p>
            <a:r>
              <a:rPr lang="en-US" sz="3600" smtClean="0">
                <a:solidFill>
                  <a:srgbClr val="D2533C"/>
                </a:solidFill>
              </a:rPr>
              <a:t>A more exotic solution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6254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4902" y="2109694"/>
            <a:ext cx="67185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Size</a:t>
            </a:r>
            <a:r>
              <a:rPr lang="it-IT" dirty="0" smtClean="0"/>
              <a:t> of the </a:t>
            </a:r>
            <a:r>
              <a:rPr lang="it-IT" dirty="0" err="1" smtClean="0"/>
              <a:t>red</a:t>
            </a:r>
            <a:r>
              <a:rPr lang="it-IT" dirty="0" smtClean="0"/>
              <a:t> </a:t>
            </a:r>
            <a:r>
              <a:rPr lang="it-IT" dirty="0" err="1" smtClean="0"/>
              <a:t>square</a:t>
            </a:r>
            <a:r>
              <a:rPr lang="it-IT" dirty="0" smtClean="0"/>
              <a:t>	 </a:t>
            </a:r>
            <a:r>
              <a:rPr lang="it-IT" dirty="0"/>
              <a:t>	a</a:t>
            </a:r>
            <a:r>
              <a:rPr lang="it-IT" i="1" dirty="0"/>
              <a:t> = 1.2 cm</a:t>
            </a:r>
          </a:p>
          <a:p>
            <a:r>
              <a:rPr lang="it-IT" dirty="0" err="1" smtClean="0"/>
              <a:t>Size</a:t>
            </a:r>
            <a:r>
              <a:rPr lang="it-IT" dirty="0" smtClean="0"/>
              <a:t> of the </a:t>
            </a:r>
            <a:r>
              <a:rPr lang="it-IT" dirty="0" err="1" smtClean="0"/>
              <a:t>yellow</a:t>
            </a:r>
            <a:r>
              <a:rPr lang="it-IT" dirty="0" smtClean="0"/>
              <a:t> </a:t>
            </a:r>
            <a:r>
              <a:rPr lang="it-IT" dirty="0" err="1" smtClean="0"/>
              <a:t>cubic</a:t>
            </a:r>
            <a:r>
              <a:rPr lang="it-IT" dirty="0" smtClean="0"/>
              <a:t> </a:t>
            </a:r>
            <a:r>
              <a:rPr lang="it-IT" dirty="0" err="1" smtClean="0"/>
              <a:t>envelope</a:t>
            </a:r>
            <a:r>
              <a:rPr lang="it-IT" dirty="0"/>
              <a:t>	</a:t>
            </a:r>
            <a:r>
              <a:rPr lang="it-IT" dirty="0" smtClean="0"/>
              <a:t>l = </a:t>
            </a:r>
            <a:r>
              <a:rPr lang="it-IT" i="1" dirty="0" smtClean="0"/>
              <a:t>√</a:t>
            </a:r>
            <a:r>
              <a:rPr lang="it-IT" i="1" dirty="0"/>
              <a:t>2 × 2 × a = 3.4 cm</a:t>
            </a:r>
          </a:p>
          <a:p>
            <a:r>
              <a:rPr lang="it-IT" dirty="0"/>
              <a:t>Gap		</a:t>
            </a:r>
            <a:r>
              <a:rPr lang="it-IT" dirty="0" smtClean="0"/>
              <a:t>		gap</a:t>
            </a:r>
            <a:r>
              <a:rPr lang="it-IT" i="1" dirty="0" smtClean="0"/>
              <a:t> </a:t>
            </a:r>
            <a:r>
              <a:rPr lang="it-IT" i="1" dirty="0"/>
              <a:t>= 0.8 cm</a:t>
            </a:r>
          </a:p>
          <a:p>
            <a:r>
              <a:rPr lang="it-IT" dirty="0"/>
              <a:t>Volume			</a:t>
            </a:r>
            <a:r>
              <a:rPr lang="it-IT" dirty="0" smtClean="0"/>
              <a:t>	V</a:t>
            </a:r>
            <a:r>
              <a:rPr lang="it-IT" i="1" dirty="0" smtClean="0"/>
              <a:t> </a:t>
            </a:r>
            <a:r>
              <a:rPr lang="it-IT" i="1" dirty="0"/>
              <a:t>= 8 × √2 × a</a:t>
            </a:r>
            <a:r>
              <a:rPr lang="it-IT" i="1" baseline="30000" dirty="0"/>
              <a:t>3</a:t>
            </a:r>
            <a:r>
              <a:rPr lang="it-IT" i="1" dirty="0"/>
              <a:t> = 19.55 cm</a:t>
            </a:r>
            <a:r>
              <a:rPr lang="it-IT" i="1" baseline="30000" dirty="0"/>
              <a:t>3</a:t>
            </a:r>
          </a:p>
          <a:p>
            <a:r>
              <a:rPr lang="pl-PL" dirty="0" err="1" smtClean="0"/>
              <a:t>Weight</a:t>
            </a:r>
            <a:r>
              <a:rPr lang="pl-PL" dirty="0"/>
              <a:t>				</a:t>
            </a:r>
            <a:r>
              <a:rPr lang="pl-PL" dirty="0" smtClean="0"/>
              <a:t>W</a:t>
            </a:r>
            <a:r>
              <a:rPr lang="pl-PL" i="1" dirty="0" smtClean="0"/>
              <a:t> </a:t>
            </a:r>
            <a:r>
              <a:rPr lang="pl-PL" i="1" dirty="0"/>
              <a:t>= 139.4 g</a:t>
            </a:r>
            <a:endParaRPr lang="it-IT" dirty="0"/>
          </a:p>
        </p:txBody>
      </p:sp>
      <p:pic>
        <p:nvPicPr>
          <p:cNvPr id="4" name="Picture 3" descr="150px-Truncated_octahedron_in_unit_cu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9" y="76200"/>
            <a:ext cx="1428750" cy="1447800"/>
          </a:xfrm>
          <a:prstGeom prst="rect">
            <a:avLst/>
          </a:prstGeom>
        </p:spPr>
      </p:pic>
      <p:pic>
        <p:nvPicPr>
          <p:cNvPr id="5" name="Picture 4" descr="150px-Truncated_octahedron_in_unit_cu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80" y="76200"/>
            <a:ext cx="1428750" cy="1447800"/>
          </a:xfrm>
          <a:prstGeom prst="rect">
            <a:avLst/>
          </a:prstGeom>
        </p:spPr>
      </p:pic>
      <p:pic>
        <p:nvPicPr>
          <p:cNvPr id="6" name="Picture 5" descr="150px-Truncated_octahedron_in_unit_cu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49" y="76200"/>
            <a:ext cx="1428750" cy="1447800"/>
          </a:xfrm>
          <a:prstGeom prst="rect">
            <a:avLst/>
          </a:prstGeom>
        </p:spPr>
      </p:pic>
      <p:pic>
        <p:nvPicPr>
          <p:cNvPr id="7" name="Picture 6" descr="150px-Truncated_octahedron_in_unit_cub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79" y="76200"/>
            <a:ext cx="1428750" cy="144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454555">
            <a:off x="1400665" y="359435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1910552" y="595666"/>
            <a:ext cx="52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gap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1196970" y="1676400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</a:t>
            </a:r>
            <a:endParaRPr lang="it-IT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434610" y="1905000"/>
            <a:ext cx="555349" cy="7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61209" y="1905000"/>
            <a:ext cx="635761" cy="7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Brace 17"/>
          <p:cNvSpPr/>
          <p:nvPr/>
        </p:nvSpPr>
        <p:spPr>
          <a:xfrm>
            <a:off x="6995936" y="2308766"/>
            <a:ext cx="168079" cy="14773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7322754" y="284737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Single </a:t>
            </a:r>
            <a:r>
              <a:rPr lang="it-IT" dirty="0" err="1" smtClean="0"/>
              <a:t>crystal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494902" y="4167094"/>
            <a:ext cx="62106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crystals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the </a:t>
            </a:r>
            <a:r>
              <a:rPr lang="it-IT" dirty="0" err="1" smtClean="0"/>
              <a:t>diameter</a:t>
            </a:r>
            <a:r>
              <a:rPr lang="it-IT" dirty="0" smtClean="0"/>
              <a:t>	</a:t>
            </a:r>
            <a:r>
              <a:rPr lang="it-IT" i="1" dirty="0" smtClean="0"/>
              <a:t>25</a:t>
            </a:r>
            <a:endParaRPr lang="it-IT" i="1" dirty="0"/>
          </a:p>
          <a:p>
            <a:r>
              <a:rPr lang="it-IT" dirty="0" smtClean="0"/>
              <a:t>Total </a:t>
            </a:r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crystals</a:t>
            </a:r>
            <a:r>
              <a:rPr lang="it-IT" dirty="0"/>
              <a:t>		</a:t>
            </a:r>
            <a:r>
              <a:rPr lang="it-IT" dirty="0" smtClean="0"/>
              <a:t>	</a:t>
            </a:r>
            <a:r>
              <a:rPr lang="it-IT" i="1" dirty="0" smtClean="0"/>
              <a:t>14361</a:t>
            </a:r>
            <a:endParaRPr lang="it-IT" i="1" dirty="0"/>
          </a:p>
          <a:p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Diameter</a:t>
            </a:r>
            <a:r>
              <a:rPr lang="it-IT" dirty="0"/>
              <a:t>		</a:t>
            </a:r>
            <a:r>
              <a:rPr lang="it-IT" dirty="0" smtClean="0"/>
              <a:t>	</a:t>
            </a:r>
            <a:r>
              <a:rPr lang="it-IT" i="1" dirty="0" smtClean="0"/>
              <a:t>103.6 </a:t>
            </a:r>
            <a:r>
              <a:rPr lang="it-IT" i="1" dirty="0"/>
              <a:t>cm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Total </a:t>
            </a:r>
            <a:r>
              <a:rPr lang="it-IT" dirty="0" err="1" smtClean="0">
                <a:solidFill>
                  <a:srgbClr val="FF0000"/>
                </a:solidFill>
              </a:rPr>
              <a:t>weight</a:t>
            </a:r>
            <a:r>
              <a:rPr lang="it-IT" dirty="0">
                <a:solidFill>
                  <a:srgbClr val="FF0000"/>
                </a:solidFill>
              </a:rPr>
              <a:t>				</a:t>
            </a:r>
            <a:r>
              <a:rPr lang="it-IT" i="1" dirty="0" smtClean="0">
                <a:solidFill>
                  <a:srgbClr val="FF0000"/>
                </a:solidFill>
              </a:rPr>
              <a:t>2002 </a:t>
            </a:r>
            <a:r>
              <a:rPr lang="it-IT" i="1" dirty="0">
                <a:solidFill>
                  <a:srgbClr val="FF0000"/>
                </a:solidFill>
              </a:rPr>
              <a:t>kg</a:t>
            </a:r>
          </a:p>
          <a:p>
            <a:r>
              <a:rPr lang="it-IT" dirty="0" smtClean="0"/>
              <a:t>Depth on the </a:t>
            </a:r>
            <a:r>
              <a:rPr lang="it-IT" dirty="0" err="1" smtClean="0"/>
              <a:t>diameter</a:t>
            </a:r>
            <a:r>
              <a:rPr lang="it-IT" dirty="0"/>
              <a:t>		</a:t>
            </a:r>
            <a:r>
              <a:rPr lang="it-IT" dirty="0" smtClean="0"/>
              <a:t>	</a:t>
            </a:r>
            <a:r>
              <a:rPr lang="it-IT" i="1" dirty="0" smtClean="0"/>
              <a:t>3.75 </a:t>
            </a:r>
            <a:r>
              <a:rPr lang="it-IT" i="1" dirty="0" err="1"/>
              <a:t>λ</a:t>
            </a:r>
            <a:r>
              <a:rPr lang="it-IT" i="1" baseline="-25000" dirty="0" err="1"/>
              <a:t>I</a:t>
            </a:r>
            <a:endParaRPr lang="it-IT" i="1" baseline="-25000" dirty="0"/>
          </a:p>
          <a:p>
            <a:r>
              <a:rPr lang="it-IT" dirty="0" err="1" smtClean="0">
                <a:solidFill>
                  <a:srgbClr val="FF0000"/>
                </a:solidFill>
              </a:rPr>
              <a:t>Geometrical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factor</a:t>
            </a:r>
            <a:r>
              <a:rPr lang="it-IT" dirty="0">
                <a:solidFill>
                  <a:srgbClr val="FF0000"/>
                </a:solidFill>
              </a:rPr>
              <a:t>		</a:t>
            </a:r>
            <a:r>
              <a:rPr lang="it-IT" dirty="0" smtClean="0">
                <a:solidFill>
                  <a:srgbClr val="FF0000"/>
                </a:solidFill>
              </a:rPr>
              <a:t>	</a:t>
            </a:r>
            <a:r>
              <a:rPr lang="it-IT" i="1" dirty="0" smtClean="0">
                <a:solidFill>
                  <a:srgbClr val="FF0000"/>
                </a:solidFill>
              </a:rPr>
              <a:t>10.6 </a:t>
            </a:r>
            <a:r>
              <a:rPr lang="it-IT" i="1" dirty="0">
                <a:solidFill>
                  <a:srgbClr val="FF0000"/>
                </a:solidFill>
              </a:rPr>
              <a:t>m</a:t>
            </a:r>
            <a:r>
              <a:rPr lang="it-IT" i="1" baseline="30000" dirty="0">
                <a:solidFill>
                  <a:srgbClr val="FF0000"/>
                </a:solidFill>
              </a:rPr>
              <a:t>2 </a:t>
            </a:r>
            <a:r>
              <a:rPr lang="it-IT" i="1" dirty="0" err="1">
                <a:solidFill>
                  <a:srgbClr val="FF0000"/>
                </a:solidFill>
              </a:rPr>
              <a:t>sr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6657344" y="4570273"/>
            <a:ext cx="168079" cy="17543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21"/>
          <p:cNvSpPr txBox="1"/>
          <p:nvPr/>
        </p:nvSpPr>
        <p:spPr>
          <a:xfrm>
            <a:off x="6781800" y="5247734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Spherical</a:t>
            </a:r>
            <a:r>
              <a:rPr lang="it-IT" dirty="0" smtClean="0"/>
              <a:t> </a:t>
            </a:r>
            <a:r>
              <a:rPr lang="it-IT" dirty="0" err="1" smtClean="0"/>
              <a:t>calorimetric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586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Spherical Calorimeter</a:t>
            </a:r>
            <a:endParaRPr lang="en-US" dirty="0"/>
          </a:p>
        </p:txBody>
      </p:sp>
      <p:pic>
        <p:nvPicPr>
          <p:cNvPr id="5" name="Picture 4" descr="Proton_1Tev_B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2293" y="-297677"/>
            <a:ext cx="4953000" cy="8748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5193268"/>
            <a:ext cx="80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Cubes</a:t>
            </a:r>
            <a:endParaRPr lang="en-US" dirty="0"/>
          </a:p>
        </p:txBody>
      </p:sp>
      <p:sp>
        <p:nvSpPr>
          <p:cNvPr id="3" name="Left Brace 2"/>
          <p:cNvSpPr/>
          <p:nvPr/>
        </p:nvSpPr>
        <p:spPr>
          <a:xfrm>
            <a:off x="6019800" y="5029200"/>
            <a:ext cx="152400" cy="838200"/>
          </a:xfrm>
          <a:prstGeom prst="lef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4874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Expected number of high energy charged cosmic rays events with a </a:t>
            </a:r>
            <a:r>
              <a:rPr lang="en-US" dirty="0" err="1" smtClean="0"/>
              <a:t>GF</a:t>
            </a:r>
            <a:r>
              <a:rPr lang="en-US" baseline="-25000" dirty="0" err="1" smtClean="0"/>
              <a:t>eff</a:t>
            </a:r>
            <a:r>
              <a:rPr lang="en-US" dirty="0" smtClean="0"/>
              <a:t>=10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sr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655415"/>
              </p:ext>
            </p:extLst>
          </p:nvPr>
        </p:nvGraphicFramePr>
        <p:xfrm>
          <a:off x="990600" y="4648200"/>
          <a:ext cx="7086600" cy="164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990600"/>
                <a:gridCol w="1257300"/>
                <a:gridCol w="1181100"/>
                <a:gridCol w="1181100"/>
                <a:gridCol w="1181100"/>
              </a:tblGrid>
              <a:tr h="36576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Electrons </a:t>
                      </a:r>
                      <a:r>
                        <a:rPr lang="en-US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(no nearby sources)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Effective GF (m</a:t>
                      </a:r>
                      <a:r>
                        <a:rPr lang="en-US" b="1" baseline="30000" dirty="0" smtClean="0"/>
                        <a:t>2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sr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b="1" dirty="0" smtClean="0"/>
                        <a:t>(E)/</a:t>
                      </a:r>
                    </a:p>
                    <a:p>
                      <a:pPr algn="ctr"/>
                      <a:r>
                        <a:rPr lang="en-US" b="1" dirty="0" smtClean="0"/>
                        <a:t>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E&gt;0.5 TeV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E&gt;1 TeV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E&gt;2 TeV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E&gt;4 TeV</a:t>
                      </a:r>
                      <a:endParaRPr lang="en-US" b="1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~1%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550.10</a:t>
                      </a:r>
                      <a:r>
                        <a:rPr lang="en-US" b="1" baseline="30000" dirty="0" smtClean="0"/>
                        <a:t>3</a:t>
                      </a:r>
                      <a:endParaRPr lang="en-US" b="1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105.10</a:t>
                      </a:r>
                      <a:r>
                        <a:rPr lang="en-US" b="1" baseline="30000" dirty="0" smtClean="0"/>
                        <a:t>3</a:t>
                      </a:r>
                      <a:endParaRPr lang="en-US" b="1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15.10</a:t>
                      </a:r>
                      <a:r>
                        <a:rPr lang="en-US" b="1" baseline="30000" dirty="0" smtClean="0"/>
                        <a:t>3</a:t>
                      </a:r>
                      <a:endParaRPr lang="en-US" b="1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18.10</a:t>
                      </a:r>
                      <a:r>
                        <a:rPr lang="en-US" b="1" baseline="30000" dirty="0" smtClean="0"/>
                        <a:t>2</a:t>
                      </a:r>
                      <a:endParaRPr lang="en-US" b="1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361182"/>
            <a:ext cx="2749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Some assumptions: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10 years exposure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e/p rejection factor ~ 10</a:t>
            </a:r>
            <a:r>
              <a:rPr lang="en-US" sz="1600" baseline="30000" dirty="0"/>
              <a:t>5</a:t>
            </a:r>
            <a:endParaRPr lang="en-US" sz="1600" dirty="0">
              <a:latin typeface="Symbol" charset="2"/>
              <a:cs typeface="Symbol" charset="2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307605"/>
              </p:ext>
            </p:extLst>
          </p:nvPr>
        </p:nvGraphicFramePr>
        <p:xfrm>
          <a:off x="76201" y="2667000"/>
          <a:ext cx="8991599" cy="148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797"/>
                <a:gridCol w="685800"/>
                <a:gridCol w="762000"/>
                <a:gridCol w="762000"/>
                <a:gridCol w="838200"/>
                <a:gridCol w="838200"/>
                <a:gridCol w="762000"/>
                <a:gridCol w="762000"/>
                <a:gridCol w="609600"/>
                <a:gridCol w="609600"/>
                <a:gridCol w="685800"/>
                <a:gridCol w="609602"/>
              </a:tblGrid>
              <a:tr h="324465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Protons and Helium </a:t>
                      </a:r>
                      <a:r>
                        <a:rPr lang="en-US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</a:t>
                      </a:r>
                      <a:r>
                        <a:rPr lang="en-US" sz="16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Polygonato</a:t>
                      </a:r>
                      <a:r>
                        <a:rPr lang="en-US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model)</a:t>
                      </a:r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61334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Effective GF (m</a:t>
                      </a:r>
                      <a:r>
                        <a:rPr lang="en-US" sz="1200" b="1" baseline="30000" dirty="0" smtClean="0"/>
                        <a:t>2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sr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b="1" dirty="0" smtClean="0"/>
                        <a:t>(E)/E</a:t>
                      </a:r>
                      <a:endParaRPr lang="en-US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E&gt;0.1 PeV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E&gt;0.5</a:t>
                      </a:r>
                      <a:r>
                        <a:rPr lang="en-US" sz="1200" b="1" baseline="0" dirty="0" smtClean="0"/>
                        <a:t> P</a:t>
                      </a:r>
                      <a:r>
                        <a:rPr lang="en-US" sz="1200" b="1" dirty="0" smtClean="0"/>
                        <a:t>eV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E&gt;1</a:t>
                      </a:r>
                      <a:r>
                        <a:rPr lang="en-US" sz="1200" b="1" baseline="0" dirty="0" smtClean="0"/>
                        <a:t> P</a:t>
                      </a:r>
                      <a:r>
                        <a:rPr lang="en-US" sz="1200" b="1" dirty="0" smtClean="0"/>
                        <a:t>eV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E&gt;2 PeV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E&gt;4</a:t>
                      </a:r>
                      <a:r>
                        <a:rPr lang="en-US" sz="1200" b="1" baseline="0" dirty="0" smtClean="0"/>
                        <a:t> PeV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446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He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He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He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He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He</a:t>
                      </a:r>
                      <a:endParaRPr lang="en-U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965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~10.0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35%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20.10</a:t>
                      </a:r>
                      <a:r>
                        <a:rPr lang="en-US" sz="1200" b="1" baseline="30000" dirty="0" smtClean="0"/>
                        <a:t>3</a:t>
                      </a:r>
                      <a:endParaRPr lang="en-US" sz="1200" b="1" baseline="300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19.10</a:t>
                      </a:r>
                      <a:r>
                        <a:rPr lang="en-US" sz="1200" b="1" baseline="30000" dirty="0" smtClean="0"/>
                        <a:t>3</a:t>
                      </a:r>
                      <a:endParaRPr lang="en-US" sz="1200" b="1" baseline="30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1.1.10</a:t>
                      </a:r>
                      <a:r>
                        <a:rPr lang="en-US" sz="1200" b="1" baseline="30000" dirty="0" smtClean="0"/>
                        <a:t>3</a:t>
                      </a:r>
                      <a:endParaRPr lang="en-US" sz="1200" b="1" baseline="300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1.3.10</a:t>
                      </a:r>
                      <a:r>
                        <a:rPr lang="en-US" sz="1200" b="1" baseline="30000" dirty="0" smtClean="0"/>
                        <a:t>3</a:t>
                      </a:r>
                      <a:endParaRPr lang="en-US" sz="1200" b="1" baseline="30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3.0.10</a:t>
                      </a:r>
                      <a:r>
                        <a:rPr lang="en-US" sz="1200" b="1" baseline="30000" dirty="0" smtClean="0"/>
                        <a:t>2</a:t>
                      </a:r>
                      <a:endParaRPr lang="en-US" sz="1200" b="1" baseline="300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3.7.10</a:t>
                      </a:r>
                      <a:r>
                        <a:rPr lang="en-US" sz="1200" b="1" baseline="30000" dirty="0" smtClean="0"/>
                        <a:t>2</a:t>
                      </a:r>
                      <a:endParaRPr lang="en-US" sz="1200" b="1" baseline="30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70</a:t>
                      </a:r>
                      <a:endParaRPr lang="en-US" sz="1200" b="1" baseline="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110</a:t>
                      </a:r>
                      <a:endParaRPr lang="en-US" sz="1200" b="1" baseline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12</a:t>
                      </a:r>
                      <a:endParaRPr lang="en-US" sz="1200" b="1" baseline="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/>
                        <a:t>25</a:t>
                      </a:r>
                      <a:endParaRPr lang="en-US" sz="1200" b="1" baseline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2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dual readout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332656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cap="none" dirty="0" smtClean="0">
                <a:solidFill>
                  <a:schemeClr val="tx2"/>
                </a:solidFill>
              </a:rPr>
              <a:t>MC simulations for the improvement of </a:t>
            </a:r>
            <a:r>
              <a:rPr lang="en-US" sz="2800" cap="none" dirty="0" err="1" smtClean="0">
                <a:solidFill>
                  <a:schemeClr val="tx2"/>
                </a:solidFill>
              </a:rPr>
              <a:t>hadronic</a:t>
            </a:r>
            <a:r>
              <a:rPr lang="en-US" sz="2800" cap="none" dirty="0" smtClean="0">
                <a:solidFill>
                  <a:schemeClr val="tx2"/>
                </a:solidFill>
              </a:rPr>
              <a:t> energy resolution using Cherenkov signal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1887215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The idea 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53944" y="4108253"/>
            <a:ext cx="3584920" cy="2235097"/>
            <a:chOff x="2929937" y="3297774"/>
            <a:chExt cx="4756172" cy="3393585"/>
          </a:xfrm>
        </p:grpSpPr>
        <p:pic>
          <p:nvPicPr>
            <p:cNvPr id="18" name="Immagine 1" descr="ShowerSignal_NormEpi0_NormLenght_Prot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9937" y="3297774"/>
              <a:ext cx="4756172" cy="323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Immagine 5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3973" y="6500859"/>
              <a:ext cx="3848100" cy="190500"/>
            </a:xfrm>
            <a:prstGeom prst="rect">
              <a:avLst/>
            </a:prstGeom>
          </p:spPr>
        </p:pic>
        <p:pic>
          <p:nvPicPr>
            <p:cNvPr id="20" name="Immagine 6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872" y="4764932"/>
              <a:ext cx="1651000" cy="1524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14911" y="4233949"/>
            <a:ext cx="3611702" cy="2133556"/>
            <a:chOff x="-3681" y="3429000"/>
            <a:chExt cx="4791705" cy="3154530"/>
          </a:xfrm>
        </p:grpSpPr>
        <p:pic>
          <p:nvPicPr>
            <p:cNvPr id="14" name="Immagine 9" descr="ShowerSignal_vs_Epi0_Pro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831" y="3429000"/>
              <a:ext cx="4399193" cy="307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magine 10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46650" y="3513770"/>
              <a:ext cx="1883554" cy="181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magine 2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69254" y="6417918"/>
              <a:ext cx="1984510" cy="165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magine 9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-751124" y="4878328"/>
              <a:ext cx="1667954" cy="173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993870" y="2348880"/>
            <a:ext cx="667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IF  THE   ELECTROMAGNETIC FRACTION </a:t>
            </a:r>
            <a:r>
              <a:rPr lang="it-IT" sz="1600" dirty="0">
                <a:solidFill>
                  <a:prstClr val="black"/>
                </a:solidFill>
              </a:rPr>
              <a:t>(</a:t>
            </a:r>
            <a:r>
              <a:rPr lang="it-IT" sz="1600" b="1" dirty="0" smtClean="0">
                <a:solidFill>
                  <a:srgbClr val="FF0000"/>
                </a:solidFill>
              </a:rPr>
              <a:t>fem=E</a:t>
            </a:r>
            <a:r>
              <a:rPr lang="it-IT" sz="1600" b="1" baseline="-25000" dirty="0" smtClean="0">
                <a:solidFill>
                  <a:srgbClr val="FF0000"/>
                </a:solidFill>
              </a:rPr>
              <a:t>em</a:t>
            </a:r>
            <a:r>
              <a:rPr lang="it-IT" sz="1600" b="1" dirty="0" smtClean="0">
                <a:solidFill>
                  <a:srgbClr val="FF0000"/>
                </a:solidFill>
              </a:rPr>
              <a:t>/E</a:t>
            </a:r>
            <a:r>
              <a:rPr lang="it-IT" sz="1600" dirty="0" smtClean="0">
                <a:solidFill>
                  <a:prstClr val="black"/>
                </a:solidFill>
              </a:rPr>
              <a:t>)  </a:t>
            </a:r>
            <a:r>
              <a:rPr lang="it-IT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  GIVEN  FOR  EACH  SHOWER  IT  CAN  BE USED  TO   IMPROVE   THE  RESOLUTION</a:t>
            </a:r>
            <a:endParaRPr lang="it-IT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6261" y="3134124"/>
            <a:ext cx="66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 1 TeV vertical  proton  the resolution scale from  </a:t>
            </a:r>
            <a:r>
              <a:rPr lang="it-IT" sz="24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35%</a:t>
            </a:r>
            <a:r>
              <a:rPr lang="it-IT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to </a:t>
            </a:r>
            <a:r>
              <a:rPr lang="it-IT" sz="24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15% </a:t>
            </a:r>
            <a:endParaRPr lang="en-US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3983355"/>
            <a:ext cx="274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PERFECT  fem CORRECTION</a:t>
            </a:r>
            <a:endParaRPr lang="en-US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481251" y="4477461"/>
            <a:ext cx="0" cy="16071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04302" y="4477461"/>
            <a:ext cx="8908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has lower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RMS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7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361890"/>
            <a:ext cx="605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DREAM  concept  :   USE  CHERENKOV  LIGHT    [  Q  ]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90600"/>
            <a:ext cx="3312368" cy="106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228600"/>
            <a:ext cx="7776864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02" y="2360820"/>
            <a:ext cx="5312033" cy="449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06368" y="2019753"/>
            <a:ext cx="131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FIRST TEST :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56" y="404664"/>
            <a:ext cx="6729374" cy="27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3665" y="35332"/>
            <a:ext cx="35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TOTAL ABSORPTION CALORIMETER 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3100120"/>
            <a:ext cx="7682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40%  </a:t>
            </a:r>
            <a:r>
              <a:rPr lang="it-IT" sz="1600" dirty="0" smtClean="0"/>
              <a:t>IMPROVEMENT IN RESOLUTION ,  GOOD  AGREEMENT  WITH EXISTING LITTERATURE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92299" y="3878630"/>
            <a:ext cx="6687094" cy="3175172"/>
            <a:chOff x="333178" y="1154668"/>
            <a:chExt cx="8216310" cy="4627852"/>
          </a:xfrm>
        </p:grpSpPr>
        <p:sp>
          <p:nvSpPr>
            <p:cNvPr id="8" name="TextBox 7"/>
            <p:cNvSpPr txBox="1"/>
            <p:nvPr/>
          </p:nvSpPr>
          <p:spPr>
            <a:xfrm>
              <a:off x="333178" y="1154668"/>
              <a:ext cx="8201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Vertical protons E=100 </a:t>
              </a:r>
              <a:r>
                <a:rPr lang="en-US" dirty="0" err="1" smtClean="0"/>
                <a:t>GeV</a:t>
              </a:r>
              <a:r>
                <a:rPr lang="en-US" dirty="0" smtClean="0"/>
                <a:t>, interacting in the first layer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8" y="1921966"/>
              <a:ext cx="3962399" cy="26871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888" y="1775212"/>
              <a:ext cx="4038600" cy="28468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0072" y="1876742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S/E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25088" y="4336576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</a:t>
              </a:r>
              <a:r>
                <a:rPr lang="it-IT" dirty="0" smtClean="0"/>
                <a:t>/S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69624" y="4304246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</a:t>
              </a:r>
              <a:r>
                <a:rPr lang="it-IT" dirty="0" smtClean="0"/>
                <a:t>/S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94882" y="1796480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</a:t>
              </a:r>
              <a:r>
                <a:rPr lang="it-IT" baseline="-25000" dirty="0" smtClean="0"/>
                <a:t>corrected</a:t>
              </a:r>
              <a:r>
                <a:rPr lang="it-IT" dirty="0" smtClean="0"/>
                <a:t>/E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4268" y="3833207"/>
              <a:ext cx="128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RMS=22%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29200" y="3770910"/>
              <a:ext cx="1298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RMS=20%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86888" y="2249887"/>
              <a:ext cx="76200" cy="2054423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4084729" y="2926840"/>
              <a:ext cx="578559" cy="8440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86695" y="4705908"/>
              <a:ext cx="5825310" cy="1076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smtClean="0"/>
                <a:t>RESOLUTION  IMPROVEMENT  ONLY </a:t>
              </a:r>
              <a:r>
                <a:rPr lang="en-US" sz="2400" dirty="0" smtClean="0">
                  <a:solidFill>
                    <a:srgbClr val="FF0000"/>
                  </a:solidFill>
                </a:rPr>
                <a:t>~ </a:t>
              </a:r>
              <a:r>
                <a:rPr lang="en-US" sz="2400" dirty="0">
                  <a:solidFill>
                    <a:srgbClr val="FF0000"/>
                  </a:solidFill>
                </a:rPr>
                <a:t>10%</a:t>
              </a:r>
            </a:p>
            <a:p>
              <a:r>
                <a:rPr lang="it-IT" dirty="0" smtClean="0"/>
                <a:t> </a:t>
              </a:r>
              <a:endParaRPr lang="en-US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35496" y="3474736"/>
            <a:ext cx="9217024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0" y="3474736"/>
            <a:ext cx="346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CALOCUBE with CsI (1.6 </a:t>
            </a:r>
            <a:r>
              <a:rPr lang="it-IT" b="1" u="sng" dirty="0" err="1" smtClean="0">
                <a:latin typeface="Symbol" charset="2"/>
                <a:cs typeface="Symbol" charset="2"/>
              </a:rPr>
              <a:t>l</a:t>
            </a:r>
            <a:r>
              <a:rPr lang="it-IT" b="1" u="sng" baseline="-25000" dirty="0" err="1" smtClean="0"/>
              <a:t>I</a:t>
            </a:r>
            <a:r>
              <a:rPr lang="it-IT" b="1" u="sng" dirty="0" smtClean="0"/>
              <a:t>)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99563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improve the hadronic energy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leakage fluctuations at fixed </a:t>
            </a:r>
            <a:r>
              <a:rPr lang="en-US" dirty="0"/>
              <a:t>H</a:t>
            </a:r>
            <a:r>
              <a:rPr lang="en-US" dirty="0" smtClean="0"/>
              <a:t>adron Energy are the limiting effect </a:t>
            </a:r>
          </a:p>
          <a:p>
            <a:r>
              <a:rPr lang="en-US" dirty="0" smtClean="0"/>
              <a:t>They can be significantly improved by increasing the calorimeter’s depth for hadronic showers</a:t>
            </a:r>
          </a:p>
          <a:p>
            <a:r>
              <a:rPr lang="en-US" dirty="0" smtClean="0"/>
              <a:t>Optimal choice of the material. </a:t>
            </a:r>
            <a:endParaRPr lang="en-US" dirty="0"/>
          </a:p>
          <a:p>
            <a:pPr lvl="1"/>
            <a:r>
              <a:rPr lang="en-US" dirty="0" smtClean="0"/>
              <a:t>For the 2 ton scheme:</a:t>
            </a:r>
          </a:p>
          <a:p>
            <a:pPr lvl="1"/>
            <a:r>
              <a:rPr lang="en-US" dirty="0" smtClean="0"/>
              <a:t>CsI: 	1.6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I</a:t>
            </a:r>
            <a:r>
              <a:rPr lang="en-US" dirty="0" smtClean="0"/>
              <a:t> 	41 X</a:t>
            </a:r>
            <a:r>
              <a:rPr lang="en-US" baseline="-25000" dirty="0" smtClean="0"/>
              <a:t>0</a:t>
            </a:r>
          </a:p>
          <a:p>
            <a:pPr lvl="1"/>
            <a:r>
              <a:rPr lang="en-US" dirty="0" smtClean="0"/>
              <a:t>BGO: </a:t>
            </a:r>
            <a:r>
              <a:rPr lang="en-US" dirty="0"/>
              <a:t>	</a:t>
            </a:r>
            <a:r>
              <a:rPr lang="en-US" dirty="0" smtClean="0"/>
              <a:t>2.9 </a:t>
            </a: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I</a:t>
            </a:r>
            <a:r>
              <a:rPr lang="en-US" dirty="0"/>
              <a:t> 	</a:t>
            </a:r>
            <a:r>
              <a:rPr lang="en-US" dirty="0" smtClean="0"/>
              <a:t>58 </a:t>
            </a:r>
            <a:r>
              <a:rPr lang="en-US" dirty="0"/>
              <a:t>X</a:t>
            </a:r>
            <a:r>
              <a:rPr lang="en-US" baseline="-25000" dirty="0"/>
              <a:t>0</a:t>
            </a:r>
          </a:p>
          <a:p>
            <a:pPr lvl="1"/>
            <a:r>
              <a:rPr lang="en-US" dirty="0" smtClean="0"/>
              <a:t>LYSO: </a:t>
            </a:r>
            <a:r>
              <a:rPr lang="en-US" dirty="0"/>
              <a:t>	</a:t>
            </a:r>
            <a:r>
              <a:rPr lang="en-US" dirty="0" smtClean="0"/>
              <a:t>3.1 </a:t>
            </a: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I</a:t>
            </a:r>
            <a:r>
              <a:rPr lang="en-US" dirty="0"/>
              <a:t> 	</a:t>
            </a:r>
            <a:r>
              <a:rPr lang="en-US" dirty="0" smtClean="0"/>
              <a:t>59 </a:t>
            </a:r>
            <a:r>
              <a:rPr lang="en-US" dirty="0"/>
              <a:t>X</a:t>
            </a:r>
            <a:r>
              <a:rPr lang="en-US" baseline="-25000" dirty="0"/>
              <a:t>0</a:t>
            </a:r>
          </a:p>
          <a:p>
            <a:pPr lvl="1"/>
            <a:r>
              <a:rPr lang="en-US" dirty="0" smtClean="0"/>
              <a:t>YAP: </a:t>
            </a:r>
            <a:r>
              <a:rPr lang="en-US" dirty="0"/>
              <a:t>	</a:t>
            </a:r>
            <a:r>
              <a:rPr lang="en-US" dirty="0" smtClean="0"/>
              <a:t>3.3 </a:t>
            </a: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I</a:t>
            </a:r>
            <a:r>
              <a:rPr lang="en-US" dirty="0"/>
              <a:t> 	</a:t>
            </a:r>
            <a:r>
              <a:rPr lang="en-US" dirty="0" smtClean="0"/>
              <a:t>26 </a:t>
            </a:r>
            <a:r>
              <a:rPr lang="en-US" dirty="0"/>
              <a:t>X</a:t>
            </a:r>
            <a:r>
              <a:rPr lang="en-US" baseline="-25000" dirty="0"/>
              <a:t>0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Optical properties are essential to allow a good UV light collection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0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Historical preamble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sz="2000" dirty="0" smtClean="0"/>
              <a:t>We started to think to a ‘Cubic’ calorimeter when the Gamma-400 project was under discussion and modification to enlarge the Gamma-400 scientific capabilities</a:t>
            </a:r>
          </a:p>
          <a:p>
            <a:r>
              <a:rPr lang="en-US" sz="2000" dirty="0" smtClean="0"/>
              <a:t>The basic idea of the cubic calorimeter has been accepted by the Gamma-400 collaboration in 2013 to </a:t>
            </a:r>
            <a:r>
              <a:rPr lang="en-US" sz="2000" dirty="0"/>
              <a:t>o</a:t>
            </a:r>
            <a:r>
              <a:rPr lang="en-US" sz="2000" dirty="0" smtClean="0"/>
              <a:t>ptimize the high energy CR detection</a:t>
            </a:r>
          </a:p>
          <a:p>
            <a:r>
              <a:rPr lang="en-US" sz="2000" dirty="0" smtClean="0"/>
              <a:t>The overall geometry has subsequently been revised to cope with the new mass &amp; dimensions of Gamma-400</a:t>
            </a:r>
          </a:p>
          <a:p>
            <a:pPr lvl="1"/>
            <a:r>
              <a:rPr lang="en-US" sz="1800" dirty="0" smtClean="0"/>
              <a:t>Cube has become a parallelepiped</a:t>
            </a:r>
            <a:r>
              <a:rPr lang="en-US" sz="1800" dirty="0" smtClean="0"/>
              <a:t>! (28x28x12 crystals)</a:t>
            </a:r>
            <a:endParaRPr lang="en-US" sz="1800" dirty="0" smtClean="0"/>
          </a:p>
          <a:p>
            <a:r>
              <a:rPr lang="en-US" sz="2000" dirty="0" smtClean="0"/>
              <a:t>In Italy we are continuing an R&amp;D project (approved in 2014 by INFN for ~1 M€) to learn as much as possible from a finely segmented almost cubic calorimeter</a:t>
            </a:r>
          </a:p>
          <a:p>
            <a:r>
              <a:rPr lang="en-US" sz="2000" dirty="0" smtClean="0"/>
              <a:t>This talk will give a review on both the Gamma-400 calorimeter and the CaloCube R&amp;D project</a:t>
            </a:r>
          </a:p>
          <a:p>
            <a:pPr lvl="1"/>
            <a:r>
              <a:rPr lang="en-US" sz="1600" dirty="0" smtClean="0"/>
              <a:t>Many aspects of the R&amp;D project will not be used in Gamma-400</a:t>
            </a:r>
          </a:p>
        </p:txBody>
      </p:sp>
    </p:spTree>
    <p:extLst>
      <p:ext uri="{BB962C8B-B14F-4D97-AF65-F5344CB8AC3E}">
        <p14:creationId xmlns:p14="http://schemas.microsoft.com/office/powerpoint/2010/main" val="367702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31626"/>
            <a:ext cx="90011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2209800"/>
            <a:ext cx="9067800" cy="152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810000"/>
            <a:ext cx="9067800" cy="304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191000"/>
            <a:ext cx="90678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381500"/>
            <a:ext cx="9067800" cy="3048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3606800"/>
            <a:ext cx="9067800" cy="152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5334000"/>
            <a:ext cx="9067800" cy="3048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91200"/>
            <a:ext cx="9144000" cy="2286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3" descr="cud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838200"/>
            <a:ext cx="2362200" cy="2362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600" y="1447800"/>
            <a:ext cx="4343400" cy="3581400"/>
            <a:chOff x="228600" y="381000"/>
            <a:chExt cx="8915400" cy="6057900"/>
          </a:xfrm>
        </p:grpSpPr>
        <p:pic>
          <p:nvPicPr>
            <p:cNvPr id="12" name="Immagine 1" descr="ShowerSignal_vs_NeutronNumber_Prot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4191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magine 12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800100" y="3333750"/>
              <a:ext cx="22479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magine 4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33800" y="6311900"/>
              <a:ext cx="1473200" cy="12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magine 5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0" y="1066800"/>
              <a:ext cx="1333500" cy="7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magine 2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62200" y="381000"/>
              <a:ext cx="2971800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magine 3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906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4191000" y="3352800"/>
            <a:ext cx="4800600" cy="3429000"/>
            <a:chOff x="152400" y="381000"/>
            <a:chExt cx="8839200" cy="6172200"/>
          </a:xfrm>
        </p:grpSpPr>
        <p:pic>
          <p:nvPicPr>
            <p:cNvPr id="43010" name="Immagine 1" descr="ShowerSignal10ns_vs_NeutronNumber_Prot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2400" y="533400"/>
              <a:ext cx="88392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1" name="Immagine 2" descr="latex-image-1.pdf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-1460500" y="3352800"/>
              <a:ext cx="37211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2" name="Immagine 3" descr="latex-image-1.pd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733800" y="6311900"/>
              <a:ext cx="1473200" cy="12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Immagine 4" descr="latex-image-1.pd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657600" y="1524000"/>
              <a:ext cx="927100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Immagine 2" descr="latex-image-1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62200" y="381000"/>
              <a:ext cx="2971800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5" name="Immagine 3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90600" y="755650"/>
              <a:ext cx="186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6200" y="1524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Another Dual Readout option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400" y="5029200"/>
            <a:ext cx="4267199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The number of neutrons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is correlated to the energy release</a:t>
            </a:r>
          </a:p>
          <a:p>
            <a:endParaRPr lang="en-US" sz="2000" dirty="0"/>
          </a:p>
          <a:p>
            <a:r>
              <a:rPr lang="en-US" sz="2000" dirty="0" smtClean="0"/>
              <a:t>And delayed signal in plastic scintillator is a good tool to estimate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885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readout the </a:t>
            </a:r>
            <a:r>
              <a:rPr lang="en-US" dirty="0" smtClean="0"/>
              <a:t>Cherenkov </a:t>
            </a:r>
            <a:r>
              <a:rPr lang="en-US" dirty="0"/>
              <a:t>light?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tiny quantity of Cherenkov light should be separated from the scintillation light</a:t>
            </a:r>
          </a:p>
          <a:p>
            <a:pPr lvl="1"/>
            <a:r>
              <a:rPr lang="en-US" dirty="0" smtClean="0"/>
              <a:t>Use of filters to block the scintillator light</a:t>
            </a:r>
          </a:p>
          <a:p>
            <a:pPr lvl="1"/>
            <a:r>
              <a:rPr lang="en-US" dirty="0" smtClean="0"/>
              <a:t>Use of sensors blind to the scintillation light </a:t>
            </a:r>
          </a:p>
          <a:p>
            <a:pPr lvl="1"/>
            <a:r>
              <a:rPr lang="en-US" dirty="0" smtClean="0"/>
              <a:t>Use of gold nanoparticles material on the surfaces to </a:t>
            </a:r>
            <a:r>
              <a:rPr lang="en-US" dirty="0" err="1" smtClean="0"/>
              <a:t>wavelenght</a:t>
            </a:r>
            <a:r>
              <a:rPr lang="en-US" dirty="0" smtClean="0"/>
              <a:t> shift the UV light</a:t>
            </a:r>
          </a:p>
          <a:p>
            <a:pPr lvl="2"/>
            <a:r>
              <a:rPr lang="en-US" dirty="0" err="1" smtClean="0"/>
              <a:t>Tunability</a:t>
            </a:r>
            <a:r>
              <a:rPr lang="en-US" dirty="0" smtClean="0"/>
              <a:t> of absorption/emission bands by using Silver doping or by incorporating the gold nanoparticles in organic </a:t>
            </a:r>
            <a:r>
              <a:rPr lang="en-US" dirty="0" err="1" smtClean="0"/>
              <a:t>compunds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6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8847" b="3614"/>
          <a:stretch/>
        </p:blipFill>
        <p:spPr bwMode="auto">
          <a:xfrm>
            <a:off x="2664121" y="3762647"/>
            <a:ext cx="3132015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4644008" y="6505599"/>
            <a:ext cx="3462551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400" dirty="0" smtClean="0"/>
              <a:t>Grilli et al., </a:t>
            </a:r>
            <a:r>
              <a:rPr lang="it-IT" sz="1400" dirty="0" err="1" smtClean="0"/>
              <a:t>Thin</a:t>
            </a:r>
            <a:r>
              <a:rPr lang="it-IT" sz="1400" dirty="0" smtClean="0"/>
              <a:t> Sol. </a:t>
            </a:r>
            <a:r>
              <a:rPr lang="it-IT" sz="1400" dirty="0" err="1" smtClean="0"/>
              <a:t>Films</a:t>
            </a:r>
            <a:r>
              <a:rPr lang="it-IT" sz="1400" dirty="0" smtClean="0"/>
              <a:t> </a:t>
            </a:r>
            <a:r>
              <a:rPr lang="it-IT" sz="1400" b="1" dirty="0" smtClean="0"/>
              <a:t>517</a:t>
            </a:r>
            <a:r>
              <a:rPr lang="it-IT" sz="1400" dirty="0" smtClean="0"/>
              <a:t>, 1731 (2009)</a:t>
            </a:r>
            <a:endParaRPr lang="it-IT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1475656" y="3048000"/>
            <a:ext cx="458960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70C0"/>
                </a:solidFill>
              </a:rPr>
              <a:t>Al</a:t>
            </a:r>
            <a:r>
              <a:rPr lang="it-IT" sz="1400" baseline="-25000" dirty="0" smtClean="0">
                <a:solidFill>
                  <a:srgbClr val="0070C0"/>
                </a:solidFill>
              </a:rPr>
              <a:t>2</a:t>
            </a:r>
            <a:r>
              <a:rPr lang="it-IT" sz="1400" dirty="0" smtClean="0">
                <a:solidFill>
                  <a:srgbClr val="0070C0"/>
                </a:solidFill>
              </a:rPr>
              <a:t>O</a:t>
            </a:r>
            <a:r>
              <a:rPr lang="it-IT" sz="1400" baseline="-25000" dirty="0" smtClean="0">
                <a:solidFill>
                  <a:srgbClr val="0070C0"/>
                </a:solidFill>
              </a:rPr>
              <a:t>3</a:t>
            </a:r>
            <a:r>
              <a:rPr lang="it-IT" sz="1400" dirty="0" smtClean="0">
                <a:solidFill>
                  <a:srgbClr val="0070C0"/>
                </a:solidFill>
              </a:rPr>
              <a:t> / </a:t>
            </a:r>
            <a:r>
              <a:rPr lang="it-IT" sz="1400" dirty="0" smtClean="0">
                <a:solidFill>
                  <a:srgbClr val="00B050"/>
                </a:solidFill>
              </a:rPr>
              <a:t>SiO</a:t>
            </a:r>
            <a:r>
              <a:rPr lang="it-IT" sz="1400" baseline="-25000" dirty="0" smtClean="0">
                <a:solidFill>
                  <a:srgbClr val="00B050"/>
                </a:solidFill>
              </a:rPr>
              <a:t>2 </a:t>
            </a:r>
            <a:r>
              <a:rPr lang="it-IT" sz="1400" dirty="0" smtClean="0">
                <a:solidFill>
                  <a:srgbClr val="00B050"/>
                </a:solidFill>
              </a:rPr>
              <a:t> </a:t>
            </a:r>
            <a:r>
              <a:rPr lang="it-IT" sz="1400" dirty="0" err="1" smtClean="0"/>
              <a:t>multilayer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optimum for </a:t>
            </a:r>
            <a:r>
              <a:rPr lang="it-IT" sz="1400" b="1" dirty="0" smtClean="0"/>
              <a:t>UV band</a:t>
            </a:r>
            <a:endParaRPr lang="en-US" sz="14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9" y="5867400"/>
            <a:ext cx="89677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9" name="Gruppo 4098"/>
          <p:cNvGrpSpPr/>
          <p:nvPr/>
        </p:nvGrpSpPr>
        <p:grpSpPr>
          <a:xfrm>
            <a:off x="323528" y="4028555"/>
            <a:ext cx="2520280" cy="2105748"/>
            <a:chOff x="5292080" y="169885"/>
            <a:chExt cx="3541312" cy="2620807"/>
          </a:xfrm>
        </p:grpSpPr>
        <p:grpSp>
          <p:nvGrpSpPr>
            <p:cNvPr id="5" name="Gruppo 4"/>
            <p:cNvGrpSpPr/>
            <p:nvPr/>
          </p:nvGrpSpPr>
          <p:grpSpPr>
            <a:xfrm>
              <a:off x="5292080" y="169885"/>
              <a:ext cx="2808312" cy="2620807"/>
              <a:chOff x="245495" y="1879758"/>
              <a:chExt cx="1806225" cy="1765266"/>
            </a:xfrm>
          </p:grpSpPr>
          <p:sp>
            <p:nvSpPr>
              <p:cNvPr id="6" name="Rettangolo 5"/>
              <p:cNvSpPr/>
              <p:nvPr/>
            </p:nvSpPr>
            <p:spPr>
              <a:xfrm>
                <a:off x="395536" y="2302024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ttangolo 6"/>
              <p:cNvSpPr/>
              <p:nvPr/>
            </p:nvSpPr>
            <p:spPr>
              <a:xfrm>
                <a:off x="395536" y="2411346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395536" y="2520668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ttangolo 8"/>
              <p:cNvSpPr/>
              <p:nvPr/>
            </p:nvSpPr>
            <p:spPr>
              <a:xfrm>
                <a:off x="395536" y="2629989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395536" y="2739311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395536" y="2858188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395536" y="2967510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395536" y="3076832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395536" y="3180139"/>
                <a:ext cx="1440160" cy="464885"/>
              </a:xfrm>
              <a:prstGeom prst="rect">
                <a:avLst/>
              </a:prstGeom>
              <a:gradFill>
                <a:gsLst>
                  <a:gs pos="0">
                    <a:srgbClr val="FFFFFF"/>
                  </a:gs>
                  <a:gs pos="42000">
                    <a:srgbClr val="E6E6E6"/>
                  </a:gs>
                  <a:gs pos="0">
                    <a:srgbClr val="7D8496"/>
                  </a:gs>
                  <a:gs pos="98000">
                    <a:srgbClr val="E6E6E6"/>
                  </a:gs>
                  <a:gs pos="100000">
                    <a:srgbClr val="7D8496"/>
                  </a:gs>
                  <a:gs pos="100000">
                    <a:srgbClr val="E6E6E6"/>
                  </a:gs>
                </a:gsLst>
                <a:lin ang="5400000" scaled="0"/>
              </a:gradFill>
              <a:ln>
                <a:solidFill>
                  <a:schemeClr val="bg1">
                    <a:lumMod val="75000"/>
                    <a:alpha val="3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b="1" dirty="0" err="1" smtClean="0">
                    <a:solidFill>
                      <a:schemeClr val="tx1"/>
                    </a:solidFill>
                  </a:rPr>
                  <a:t>Transparent</a:t>
                </a:r>
                <a:endParaRPr lang="it-IT" sz="14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it-IT" sz="1400" b="1" dirty="0" err="1" smtClean="0">
                    <a:solidFill>
                      <a:schemeClr val="tx1"/>
                    </a:solidFill>
                  </a:rPr>
                  <a:t>quartz</a:t>
                </a:r>
                <a:endParaRPr lang="it-IT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ttangolo 14"/>
              <p:cNvSpPr/>
              <p:nvPr/>
            </p:nvSpPr>
            <p:spPr>
              <a:xfrm>
                <a:off x="395536" y="1879758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ttangolo 15"/>
              <p:cNvSpPr/>
              <p:nvPr/>
            </p:nvSpPr>
            <p:spPr>
              <a:xfrm>
                <a:off x="395536" y="1989080"/>
                <a:ext cx="1440160" cy="10330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245495" y="204201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~</a:t>
                </a:r>
                <a:endParaRPr lang="it-IT" dirty="0"/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251520" y="2088000"/>
                <a:ext cx="300082" cy="288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~</a:t>
                </a:r>
                <a:endParaRPr lang="it-IT" dirty="0"/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1745613" y="206084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~</a:t>
                </a:r>
                <a:endParaRPr lang="it-IT" dirty="0"/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1751638" y="2106834"/>
                <a:ext cx="300082" cy="288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~</a:t>
                </a:r>
                <a:endParaRPr lang="it-IT" dirty="0"/>
              </a:p>
            </p:txBody>
          </p:sp>
        </p:grpSp>
        <p:sp>
          <p:nvSpPr>
            <p:cNvPr id="24" name="CasellaDiTesto 23"/>
            <p:cNvSpPr txBox="1"/>
            <p:nvPr/>
          </p:nvSpPr>
          <p:spPr>
            <a:xfrm>
              <a:off x="7868626" y="1907540"/>
              <a:ext cx="892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B050"/>
                  </a:solidFill>
                </a:rPr>
                <a:t>SiO</a:t>
              </a:r>
              <a:r>
                <a:rPr lang="it-IT" baseline="-25000" dirty="0" smtClean="0">
                  <a:solidFill>
                    <a:srgbClr val="00B050"/>
                  </a:solidFill>
                </a:rPr>
                <a:t>2</a:t>
              </a:r>
              <a:endParaRPr lang="en-US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7776140" y="1691516"/>
              <a:ext cx="1057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70C0"/>
                  </a:solidFill>
                </a:rPr>
                <a:t>Al</a:t>
              </a:r>
              <a:r>
                <a:rPr lang="it-IT" baseline="-25000" dirty="0" smtClean="0">
                  <a:solidFill>
                    <a:srgbClr val="0070C0"/>
                  </a:solidFill>
                </a:rPr>
                <a:t>2</a:t>
              </a:r>
              <a:r>
                <a:rPr lang="it-IT" dirty="0" smtClean="0">
                  <a:solidFill>
                    <a:srgbClr val="0070C0"/>
                  </a:solidFill>
                </a:rPr>
                <a:t>O</a:t>
              </a:r>
              <a:r>
                <a:rPr lang="it-IT" baseline="-25000" dirty="0" smtClean="0">
                  <a:solidFill>
                    <a:srgbClr val="0070C0"/>
                  </a:solidFill>
                </a:rPr>
                <a:t>3</a:t>
              </a:r>
              <a:endParaRPr lang="en-US" baseline="-25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097" name="Gruppo 4096"/>
          <p:cNvGrpSpPr/>
          <p:nvPr/>
        </p:nvGrpSpPr>
        <p:grpSpPr>
          <a:xfrm>
            <a:off x="293933" y="327373"/>
            <a:ext cx="3092622" cy="2253863"/>
            <a:chOff x="179512" y="116632"/>
            <a:chExt cx="3744416" cy="2708428"/>
          </a:xfrm>
        </p:grpSpPr>
        <p:graphicFrame>
          <p:nvGraphicFramePr>
            <p:cNvPr id="22" name="Diagramma 21"/>
            <p:cNvGraphicFramePr/>
            <p:nvPr>
              <p:extLst>
                <p:ext uri="{D42A27DB-BD31-4B8C-83A1-F6EECF244321}">
                  <p14:modId xmlns:p14="http://schemas.microsoft.com/office/powerpoint/2010/main" val="4075467439"/>
                </p:ext>
              </p:extLst>
            </p:nvPr>
          </p:nvGraphicFramePr>
          <p:xfrm>
            <a:off x="179512" y="116632"/>
            <a:ext cx="3744416" cy="27084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3" name="CasellaDiTesto 22"/>
            <p:cNvSpPr txBox="1"/>
            <p:nvPr/>
          </p:nvSpPr>
          <p:spPr>
            <a:xfrm>
              <a:off x="323528" y="30303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solidFill>
                    <a:srgbClr val="00B050"/>
                  </a:solidFill>
                </a:rPr>
                <a:t>1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547544" y="969225"/>
              <a:ext cx="391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00B050"/>
                  </a:solidFill>
                </a:rPr>
                <a:t>a)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504217" y="1597461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00B050"/>
                  </a:solidFill>
                </a:rPr>
                <a:t>b)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300598" y="2245540"/>
              <a:ext cx="3722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00B050"/>
                  </a:solidFill>
                </a:rPr>
                <a:t>c)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28" y="4532267"/>
            <a:ext cx="2963424" cy="204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35836" y="3352800"/>
            <a:ext cx="5094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Transmittance </a:t>
            </a:r>
            <a:r>
              <a:rPr lang="en-US" sz="1400" dirty="0" smtClean="0"/>
              <a:t>and </a:t>
            </a:r>
            <a:r>
              <a:rPr lang="en-US" sz="1400" dirty="0"/>
              <a:t>reflectance </a:t>
            </a:r>
            <a:r>
              <a:rPr lang="en-US" sz="1400" dirty="0" smtClean="0"/>
              <a:t>spectra </a:t>
            </a:r>
            <a:r>
              <a:rPr lang="en-US" sz="1400" dirty="0"/>
              <a:t>of Al2O3/SiO2 </a:t>
            </a:r>
            <a:r>
              <a:rPr lang="en-US" sz="1400" dirty="0" smtClean="0"/>
              <a:t>multilayers</a:t>
            </a:r>
            <a:endParaRPr lang="en-US" sz="1400" dirty="0"/>
          </a:p>
        </p:txBody>
      </p:sp>
      <p:sp>
        <p:nvSpPr>
          <p:cNvPr id="38" name="Titolo 1"/>
          <p:cNvSpPr txBox="1">
            <a:spLocks/>
          </p:cNvSpPr>
          <p:nvPr/>
        </p:nvSpPr>
        <p:spPr>
          <a:xfrm>
            <a:off x="4154760" y="283096"/>
            <a:ext cx="453204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Dichroic</a:t>
            </a:r>
            <a:r>
              <a:rPr lang="it-IT" sz="4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filters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060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rgbClr val="7030A0"/>
                </a:solidFill>
              </a:rPr>
              <a:t>Silicon</a:t>
            </a:r>
            <a:r>
              <a:rPr lang="it-IT" sz="3600" b="1" dirty="0" smtClean="0">
                <a:solidFill>
                  <a:srgbClr val="7030A0"/>
                </a:solidFill>
              </a:rPr>
              <a:t> </a:t>
            </a:r>
            <a:r>
              <a:rPr lang="it-IT" sz="3600" b="1" dirty="0" err="1" smtClean="0">
                <a:solidFill>
                  <a:srgbClr val="7030A0"/>
                </a:solidFill>
              </a:rPr>
              <a:t>Carbide</a:t>
            </a:r>
            <a:r>
              <a:rPr lang="it-IT" sz="3600" b="1" dirty="0" smtClean="0">
                <a:solidFill>
                  <a:srgbClr val="7030A0"/>
                </a:solidFill>
              </a:rPr>
              <a:t> Photo </a:t>
            </a:r>
            <a:r>
              <a:rPr lang="it-IT" sz="3600" b="1" dirty="0" err="1" smtClean="0">
                <a:solidFill>
                  <a:srgbClr val="7030A0"/>
                </a:solidFill>
              </a:rPr>
              <a:t>Diodes</a:t>
            </a:r>
            <a:endParaRPr lang="it-IT" sz="36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7" y="1124745"/>
            <a:ext cx="4698285" cy="267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429302" cy="32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1432144"/>
            <a:ext cx="2592287" cy="164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372200" y="6309320"/>
            <a:ext cx="253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Antonella </a:t>
            </a:r>
            <a:r>
              <a:rPr lang="it-IT" dirty="0" err="1" smtClean="0"/>
              <a:t>Sciuto</a:t>
            </a:r>
            <a:r>
              <a:rPr lang="it-IT" dirty="0" smtClean="0"/>
              <a:t>  - MATIS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774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"/>
          <a:stretch/>
        </p:blipFill>
        <p:spPr bwMode="auto">
          <a:xfrm>
            <a:off x="0" y="2494982"/>
            <a:ext cx="3944471" cy="397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body"/>
          </p:nvPr>
        </p:nvSpPr>
        <p:spPr>
          <a:xfrm>
            <a:off x="457920" y="382344"/>
            <a:ext cx="8228160" cy="913056"/>
          </a:xfrm>
          <a:ln/>
        </p:spPr>
        <p:txBody>
          <a:bodyPr tIns="25602" anchor="t">
            <a:noAutofit/>
          </a:bodyPr>
          <a:lstStyle/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/>
              <a:t>BTF Test beam of the prototype with 500 MeV electrons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259600" y="5015791"/>
            <a:ext cx="533400" cy="456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2031000" y="4406191"/>
            <a:ext cx="16002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Scintillation light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1497600" y="4025191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1878600" y="3567991"/>
            <a:ext cx="16002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Cherenkov</a:t>
            </a:r>
          </a:p>
          <a:p>
            <a:pPr algn="ctr"/>
            <a:r>
              <a:rPr lang="en-US" dirty="0" smtClean="0"/>
              <a:t>Light!?!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96335"/>
            <a:ext cx="906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It seems that we could disentangle </a:t>
            </a:r>
            <a:r>
              <a:rPr lang="en-US" sz="2400" dirty="0" err="1" smtClean="0">
                <a:solidFill>
                  <a:srgbClr val="0000FF"/>
                </a:solidFill>
              </a:rPr>
              <a:t>Ch</a:t>
            </a:r>
            <a:r>
              <a:rPr lang="en-US" sz="2400" dirty="0" smtClean="0">
                <a:solidFill>
                  <a:srgbClr val="0000FF"/>
                </a:solidFill>
              </a:rPr>
              <a:t> from scintillator in CsI(Tl)!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3657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Angular dependence is an hint for Cherenkov detection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52400" y="1676400"/>
            <a:ext cx="8691186" cy="81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CsI cube wrapped in black, 2 phototubes, both with UV filters (DREAM-like</a:t>
            </a:r>
            <a:r>
              <a:rPr lang="en-US" dirty="0" smtClean="0"/>
              <a:t>)</a:t>
            </a:r>
          </a:p>
          <a:p>
            <a:pPr marL="97922">
              <a:spcAft>
                <a:spcPts val="1293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Signal time profile averaged over many events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/>
          <a:stretch/>
        </p:blipFill>
        <p:spPr bwMode="auto">
          <a:xfrm>
            <a:off x="3824940" y="2494982"/>
            <a:ext cx="4056059" cy="398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7467650" y="2895600"/>
            <a:ext cx="1601379" cy="1600111"/>
            <a:chOff x="864" y="830"/>
            <a:chExt cx="1208" cy="1163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>
              <a:off x="1523" y="1968"/>
              <a:ext cx="0" cy="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 flipH="1">
              <a:off x="1334" y="1782"/>
              <a:ext cx="26" cy="4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auto">
            <a:xfrm rot="1800000">
              <a:off x="1144" y="1110"/>
              <a:ext cx="765" cy="765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 flipH="1">
              <a:off x="1398" y="1830"/>
              <a:ext cx="10" cy="2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 flipH="1">
              <a:off x="1462" y="1847"/>
              <a:ext cx="6" cy="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 flipH="1">
              <a:off x="1276" y="1765"/>
              <a:ext cx="18" cy="1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 flipH="1">
              <a:off x="1228" y="1719"/>
              <a:ext cx="21" cy="1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 flipH="1">
              <a:off x="1191" y="1670"/>
              <a:ext cx="23" cy="1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Rectangle 13"/>
            <p:cNvSpPr>
              <a:spLocks noChangeArrowheads="1"/>
            </p:cNvSpPr>
            <p:nvPr/>
          </p:nvSpPr>
          <p:spPr bwMode="auto">
            <a:xfrm rot="1800000">
              <a:off x="1476" y="1438"/>
              <a:ext cx="106" cy="10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Rectangle 14"/>
            <p:cNvSpPr>
              <a:spLocks noChangeArrowheads="1"/>
            </p:cNvSpPr>
            <p:nvPr/>
          </p:nvSpPr>
          <p:spPr bwMode="auto">
            <a:xfrm rot="1800000">
              <a:off x="1479" y="1390"/>
              <a:ext cx="4" cy="14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Rectangle 15"/>
            <p:cNvSpPr>
              <a:spLocks noChangeArrowheads="1"/>
            </p:cNvSpPr>
            <p:nvPr/>
          </p:nvSpPr>
          <p:spPr bwMode="auto">
            <a:xfrm rot="1800000">
              <a:off x="1446" y="1415"/>
              <a:ext cx="36" cy="72"/>
            </a:xfrm>
            <a:prstGeom prst="rect">
              <a:avLst/>
            </a:prstGeom>
            <a:solidFill>
              <a:srgbClr val="8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 rot="1800000">
              <a:off x="1580" y="1497"/>
              <a:ext cx="36" cy="72"/>
            </a:xfrm>
            <a:prstGeom prst="rect">
              <a:avLst/>
            </a:prstGeom>
            <a:solidFill>
              <a:srgbClr val="8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Oval 17"/>
            <p:cNvSpPr>
              <a:spLocks noChangeArrowheads="1"/>
            </p:cNvSpPr>
            <p:nvPr/>
          </p:nvSpPr>
          <p:spPr bwMode="auto">
            <a:xfrm>
              <a:off x="1107" y="1073"/>
              <a:ext cx="838" cy="838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AutoShape 18"/>
            <p:cNvSpPr>
              <a:spLocks noChangeArrowheads="1"/>
            </p:cNvSpPr>
            <p:nvPr/>
          </p:nvSpPr>
          <p:spPr bwMode="auto">
            <a:xfrm>
              <a:off x="1508" y="1876"/>
              <a:ext cx="35" cy="3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>
              <a:off x="1526" y="946"/>
              <a:ext cx="0" cy="36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>
              <a:off x="979" y="1493"/>
              <a:ext cx="1093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21"/>
            <p:cNvSpPr>
              <a:spLocks noChangeShapeType="1"/>
            </p:cNvSpPr>
            <p:nvPr/>
          </p:nvSpPr>
          <p:spPr bwMode="auto">
            <a:xfrm>
              <a:off x="1526" y="1110"/>
              <a:ext cx="0" cy="8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Text Box 22"/>
            <p:cNvSpPr txBox="1">
              <a:spLocks noChangeArrowheads="1"/>
            </p:cNvSpPr>
            <p:nvPr/>
          </p:nvSpPr>
          <p:spPr bwMode="auto">
            <a:xfrm>
              <a:off x="864" y="830"/>
              <a:ext cx="517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9pPr>
            </a:lstStyle>
            <a:p>
              <a:r>
                <a:rPr lang="en-US"/>
                <a:t>+30°</a:t>
              </a:r>
            </a:p>
          </p:txBody>
        </p:sp>
        <p:sp>
          <p:nvSpPr>
            <p:cNvPr id="13335" name="Text Box 23"/>
            <p:cNvSpPr txBox="1">
              <a:spLocks noChangeArrowheads="1"/>
            </p:cNvSpPr>
            <p:nvPr/>
          </p:nvSpPr>
          <p:spPr bwMode="auto">
            <a:xfrm>
              <a:off x="1209" y="1218"/>
              <a:ext cx="46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9pPr>
            </a:lstStyle>
            <a:p>
              <a:r>
                <a:rPr lang="en-US" sz="1100" dirty="0"/>
                <a:t>PT2</a:t>
              </a:r>
            </a:p>
          </p:txBody>
        </p:sp>
        <p:sp>
          <p:nvSpPr>
            <p:cNvPr id="13336" name="Text Box 24"/>
            <p:cNvSpPr txBox="1">
              <a:spLocks noChangeArrowheads="1"/>
            </p:cNvSpPr>
            <p:nvPr/>
          </p:nvSpPr>
          <p:spPr bwMode="auto">
            <a:xfrm>
              <a:off x="1554" y="1550"/>
              <a:ext cx="402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PT1</a:t>
              </a:r>
            </a:p>
          </p:txBody>
        </p:sp>
        <p:sp>
          <p:nvSpPr>
            <p:cNvPr id="13337" name="Rectangle 25"/>
            <p:cNvSpPr>
              <a:spLocks noChangeArrowheads="1"/>
            </p:cNvSpPr>
            <p:nvPr/>
          </p:nvSpPr>
          <p:spPr bwMode="auto">
            <a:xfrm rot="1740000">
              <a:off x="1578" y="1449"/>
              <a:ext cx="4" cy="148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7538020" y="4800600"/>
            <a:ext cx="1541360" cy="1340115"/>
            <a:chOff x="3974" y="900"/>
            <a:chExt cx="1209" cy="1085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3974" y="900"/>
              <a:ext cx="1209" cy="1085"/>
              <a:chOff x="3974" y="900"/>
              <a:chExt cx="1209" cy="1085"/>
            </a:xfrm>
          </p:grpSpPr>
          <p:sp>
            <p:nvSpPr>
              <p:cNvPr id="13340" name="Text Box 28"/>
              <p:cNvSpPr txBox="1">
                <a:spLocks noChangeArrowheads="1"/>
              </p:cNvSpPr>
              <p:nvPr/>
            </p:nvSpPr>
            <p:spPr bwMode="auto">
              <a:xfrm>
                <a:off x="4652" y="1268"/>
                <a:ext cx="402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55584" rIns="90000" bIns="45000"/>
              <a:lstStyle/>
              <a:p>
                <a:r>
                  <a:rPr lang="en-US" sz="1100" dirty="0">
                    <a:solidFill>
                      <a:srgbClr val="000000"/>
                    </a:solidFill>
                  </a:rPr>
                  <a:t>PT1</a:t>
                </a:r>
              </a:p>
            </p:txBody>
          </p:sp>
          <p:sp>
            <p:nvSpPr>
              <p:cNvPr id="13341" name="Line 29"/>
              <p:cNvSpPr>
                <a:spLocks noChangeShapeType="1"/>
              </p:cNvSpPr>
              <p:nvPr/>
            </p:nvSpPr>
            <p:spPr bwMode="auto">
              <a:xfrm>
                <a:off x="4804" y="1782"/>
                <a:ext cx="24" cy="4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Oval 30"/>
              <p:cNvSpPr>
                <a:spLocks noChangeArrowheads="1"/>
              </p:cNvSpPr>
              <p:nvPr/>
            </p:nvSpPr>
            <p:spPr bwMode="auto">
              <a:xfrm rot="19800000">
                <a:off x="4253" y="1110"/>
                <a:ext cx="765" cy="765"/>
              </a:xfrm>
              <a:prstGeom prst="ellips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Line 31"/>
              <p:cNvSpPr>
                <a:spLocks noChangeShapeType="1"/>
              </p:cNvSpPr>
              <p:nvPr/>
            </p:nvSpPr>
            <p:spPr bwMode="auto">
              <a:xfrm>
                <a:off x="4870" y="1764"/>
                <a:ext cx="16" cy="1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Line 32"/>
              <p:cNvSpPr>
                <a:spLocks noChangeShapeType="1"/>
              </p:cNvSpPr>
              <p:nvPr/>
            </p:nvSpPr>
            <p:spPr bwMode="auto">
              <a:xfrm>
                <a:off x="4914" y="1721"/>
                <a:ext cx="19" cy="1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Line 33"/>
              <p:cNvSpPr>
                <a:spLocks noChangeShapeType="1"/>
              </p:cNvSpPr>
              <p:nvPr/>
            </p:nvSpPr>
            <p:spPr bwMode="auto">
              <a:xfrm>
                <a:off x="4948" y="1674"/>
                <a:ext cx="21" cy="1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6" name="Line 34"/>
              <p:cNvSpPr>
                <a:spLocks noChangeShapeType="1"/>
              </p:cNvSpPr>
              <p:nvPr/>
            </p:nvSpPr>
            <p:spPr bwMode="auto">
              <a:xfrm>
                <a:off x="4756" y="1830"/>
                <a:ext cx="8" cy="2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7" name="Line 35"/>
              <p:cNvSpPr>
                <a:spLocks noChangeShapeType="1"/>
              </p:cNvSpPr>
              <p:nvPr/>
            </p:nvSpPr>
            <p:spPr bwMode="auto">
              <a:xfrm>
                <a:off x="4694" y="1846"/>
                <a:ext cx="4" cy="2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8" name="Line 36"/>
              <p:cNvSpPr>
                <a:spLocks noChangeShapeType="1"/>
              </p:cNvSpPr>
              <p:nvPr/>
            </p:nvSpPr>
            <p:spPr bwMode="auto">
              <a:xfrm>
                <a:off x="4634" y="1852"/>
                <a:ext cx="0" cy="2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9" name="Rectangle 37"/>
              <p:cNvSpPr>
                <a:spLocks noChangeArrowheads="1"/>
              </p:cNvSpPr>
              <p:nvPr/>
            </p:nvSpPr>
            <p:spPr bwMode="auto">
              <a:xfrm rot="19800000">
                <a:off x="4589" y="1438"/>
                <a:ext cx="97" cy="109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Rectangle 38"/>
              <p:cNvSpPr>
                <a:spLocks noChangeArrowheads="1"/>
              </p:cNvSpPr>
              <p:nvPr/>
            </p:nvSpPr>
            <p:spPr bwMode="auto">
              <a:xfrm rot="19380000">
                <a:off x="4597" y="1439"/>
                <a:ext cx="4" cy="14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Rectangle 39"/>
              <p:cNvSpPr>
                <a:spLocks noChangeArrowheads="1"/>
              </p:cNvSpPr>
              <p:nvPr/>
            </p:nvSpPr>
            <p:spPr bwMode="auto">
              <a:xfrm rot="19800000">
                <a:off x="4556" y="1494"/>
                <a:ext cx="36" cy="72"/>
              </a:xfrm>
              <a:prstGeom prst="rect">
                <a:avLst/>
              </a:prstGeom>
              <a:solidFill>
                <a:srgbClr val="8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Rectangle 40"/>
              <p:cNvSpPr>
                <a:spLocks noChangeArrowheads="1"/>
              </p:cNvSpPr>
              <p:nvPr/>
            </p:nvSpPr>
            <p:spPr bwMode="auto">
              <a:xfrm rot="19800000">
                <a:off x="4682" y="1416"/>
                <a:ext cx="36" cy="72"/>
              </a:xfrm>
              <a:prstGeom prst="rect">
                <a:avLst/>
              </a:prstGeom>
              <a:solidFill>
                <a:srgbClr val="8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353" name="Group 41"/>
              <p:cNvGrpSpPr>
                <a:grpSpLocks/>
              </p:cNvGrpSpPr>
              <p:nvPr/>
            </p:nvGrpSpPr>
            <p:grpSpPr bwMode="auto">
              <a:xfrm>
                <a:off x="4090" y="946"/>
                <a:ext cx="1093" cy="1039"/>
                <a:chOff x="4090" y="946"/>
                <a:chExt cx="1093" cy="1039"/>
              </a:xfrm>
            </p:grpSpPr>
            <p:sp>
              <p:nvSpPr>
                <p:cNvPr id="13354" name="Oval 42"/>
                <p:cNvSpPr>
                  <a:spLocks noChangeArrowheads="1"/>
                </p:cNvSpPr>
                <p:nvPr/>
              </p:nvSpPr>
              <p:spPr bwMode="auto">
                <a:xfrm>
                  <a:off x="4217" y="1073"/>
                  <a:ext cx="838" cy="838"/>
                </a:xfrm>
                <a:prstGeom prst="ellipse">
                  <a:avLst/>
                </a:prstGeom>
                <a:noFill/>
                <a:ln w="9525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5" name="AutoShape 43"/>
                <p:cNvSpPr>
                  <a:spLocks noChangeArrowheads="1"/>
                </p:cNvSpPr>
                <p:nvPr/>
              </p:nvSpPr>
              <p:spPr bwMode="auto">
                <a:xfrm>
                  <a:off x="4619" y="1876"/>
                  <a:ext cx="35" cy="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6" name="Line 44"/>
                <p:cNvSpPr>
                  <a:spLocks noChangeShapeType="1"/>
                </p:cNvSpPr>
                <p:nvPr/>
              </p:nvSpPr>
              <p:spPr bwMode="auto">
                <a:xfrm>
                  <a:off x="4637" y="946"/>
                  <a:ext cx="0" cy="36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7" name="Line 45"/>
                <p:cNvSpPr>
                  <a:spLocks noChangeShapeType="1"/>
                </p:cNvSpPr>
                <p:nvPr/>
              </p:nvSpPr>
              <p:spPr bwMode="auto">
                <a:xfrm>
                  <a:off x="4090" y="1493"/>
                  <a:ext cx="1093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8" name="Line 46"/>
                <p:cNvSpPr>
                  <a:spLocks noChangeShapeType="1"/>
                </p:cNvSpPr>
                <p:nvPr/>
              </p:nvSpPr>
              <p:spPr bwMode="auto">
                <a:xfrm>
                  <a:off x="4637" y="1110"/>
                  <a:ext cx="0" cy="87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359" name="Text Box 47"/>
              <p:cNvSpPr txBox="1">
                <a:spLocks noChangeArrowheads="1"/>
              </p:cNvSpPr>
              <p:nvPr/>
            </p:nvSpPr>
            <p:spPr bwMode="auto">
              <a:xfrm>
                <a:off x="3974" y="900"/>
                <a:ext cx="517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60876" rIns="90000" bIns="45000"/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r>
                  <a:rPr lang="en-US"/>
                  <a:t>-30°</a:t>
                </a:r>
              </a:p>
            </p:txBody>
          </p:sp>
          <p:sp>
            <p:nvSpPr>
              <p:cNvPr id="13360" name="Text Box 48"/>
              <p:cNvSpPr txBox="1">
                <a:spLocks noChangeArrowheads="1"/>
              </p:cNvSpPr>
              <p:nvPr/>
            </p:nvSpPr>
            <p:spPr bwMode="auto">
              <a:xfrm>
                <a:off x="4296" y="1455"/>
                <a:ext cx="340" cy="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55584" rIns="90000" bIns="45000"/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r>
                  <a:rPr lang="en-US" sz="1100" dirty="0"/>
                  <a:t>PT2</a:t>
                </a:r>
              </a:p>
            </p:txBody>
          </p:sp>
          <p:sp>
            <p:nvSpPr>
              <p:cNvPr id="13361" name="Rectangle 49"/>
              <p:cNvSpPr>
                <a:spLocks noChangeArrowheads="1"/>
              </p:cNvSpPr>
              <p:nvPr/>
            </p:nvSpPr>
            <p:spPr bwMode="auto">
              <a:xfrm rot="19380000">
                <a:off x="4685" y="1383"/>
                <a:ext cx="4" cy="14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3465A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956567" y="2819400"/>
            <a:ext cx="780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PT1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4630119" y="2743200"/>
            <a:ext cx="826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PT2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996181" y="2590800"/>
            <a:ext cx="7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38862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Thanks to DREAM groups!!!!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700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A finer analysis of the BTF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116"/>
          <a:stretch/>
        </p:blipFill>
        <p:spPr>
          <a:xfrm>
            <a:off x="0" y="1105198"/>
            <a:ext cx="9136867" cy="57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7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smtClean="0"/>
              <a:t>BTF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35"/>
          <a:stretch/>
        </p:blipFill>
        <p:spPr>
          <a:xfrm>
            <a:off x="25400" y="1072206"/>
            <a:ext cx="9087117" cy="57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83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CsI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35"/>
          <a:stretch/>
        </p:blipFill>
        <p:spPr>
          <a:xfrm>
            <a:off x="0" y="1072206"/>
            <a:ext cx="9122535" cy="57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72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Quartz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672"/>
          <a:stretch/>
        </p:blipFill>
        <p:spPr>
          <a:xfrm>
            <a:off x="25400" y="1006225"/>
            <a:ext cx="9086850" cy="585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ideas for a Cosmic Ray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/>
          <a:lstStyle/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b="1" dirty="0" smtClean="0"/>
              <a:t>An </a:t>
            </a:r>
            <a:r>
              <a:rPr lang="en-US" sz="1800" b="1" dirty="0" err="1" smtClean="0"/>
              <a:t>homogeneus</a:t>
            </a:r>
            <a:r>
              <a:rPr lang="en-US" sz="1800" b="1" dirty="0" smtClean="0"/>
              <a:t>, deep, isotropic calorimeter</a:t>
            </a:r>
            <a:endParaRPr lang="en-US" sz="1800" b="1" dirty="0"/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can accept events from </a:t>
            </a:r>
            <a:r>
              <a:rPr lang="en-US" sz="1800" dirty="0" smtClean="0"/>
              <a:t>all sides </a:t>
            </a:r>
            <a:r>
              <a:rPr lang="en-US" sz="1800" dirty="0"/>
              <a:t>(mechanical support on bottom side) → </a:t>
            </a:r>
            <a:r>
              <a:rPr lang="en-US" sz="1800" dirty="0" smtClean="0"/>
              <a:t>~GF </a:t>
            </a:r>
            <a:r>
              <a:rPr lang="en-US" sz="1800" dirty="0"/>
              <a:t>* 5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segmentation in every direction gives e/p rejection power by means of topological shower analysis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 smtClean="0"/>
              <a:t>small size (</a:t>
            </a:r>
            <a:r>
              <a:rPr lang="en-US" sz="1800" dirty="0"/>
              <a:t>~Molière radius) scintillating crystals for homogeneity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gaps between crystals increase GF and can be used for signal readout</a:t>
            </a:r>
          </a:p>
          <a:p>
            <a:pPr marL="1175057" lvl="2" indent="-26064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/>
              <a:t>small degradation of energy resolution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must fulfill </a:t>
            </a:r>
            <a:r>
              <a:rPr lang="en-US" sz="1800" dirty="0" err="1"/>
              <a:t>mass&amp;power</a:t>
            </a:r>
            <a:r>
              <a:rPr lang="en-US" sz="1800" dirty="0"/>
              <a:t> budget of a space experiment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modularity allows for easy resizing of the detector design depending on the available </a:t>
            </a:r>
            <a:r>
              <a:rPr lang="en-US" sz="1800" dirty="0" err="1"/>
              <a:t>mass&amp;</a:t>
            </a:r>
            <a:r>
              <a:rPr lang="en-US" sz="1800" dirty="0" err="1" smtClean="0"/>
              <a:t>power</a:t>
            </a:r>
            <a:endParaRPr lang="en-US" sz="1800" dirty="0" smtClean="0"/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/>
              <a:t>d</a:t>
            </a:r>
            <a:r>
              <a:rPr lang="en-US" sz="1800" dirty="0" smtClean="0"/>
              <a:t>ual/multiple readout</a:t>
            </a:r>
          </a:p>
          <a:p>
            <a:pPr marL="1056422" lvl="2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dirty="0" smtClean="0"/>
              <a:t>Improve the hadronic energy resolution</a:t>
            </a:r>
          </a:p>
          <a:p>
            <a:pPr marL="1056422" lvl="2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dirty="0" smtClean="0"/>
              <a:t>Improve the p/e rejection</a:t>
            </a:r>
            <a:endParaRPr lang="en-US" dirty="0" smtClean="0"/>
          </a:p>
          <a:p>
            <a:pPr marL="627370" indent="-26064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A weight of few tons is feasible</a:t>
            </a:r>
          </a:p>
          <a:p>
            <a:pPr marL="627370" indent="-26064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Assumption for the next few slides: </a:t>
            </a:r>
            <a:r>
              <a:rPr lang="en-US" dirty="0" smtClean="0">
                <a:solidFill>
                  <a:srgbClr val="D2533C"/>
                </a:solidFill>
              </a:rPr>
              <a:t>2000 kg of active material</a:t>
            </a:r>
            <a:endParaRPr lang="en-US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readout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9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92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R</a:t>
            </a:r>
            <a:r>
              <a:rPr lang="en-US" dirty="0" smtClean="0">
                <a:ea typeface="+mj-ea"/>
                <a:cs typeface="+mj-cs"/>
              </a:rPr>
              <a:t>eadout sensors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54000" y="1143000"/>
            <a:ext cx="8610600" cy="5486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eorgia" charset="0"/>
              </a:rPr>
              <a:t>At least </a:t>
            </a:r>
            <a:r>
              <a:rPr lang="en-US" sz="2400" dirty="0" smtClean="0">
                <a:solidFill>
                  <a:srgbClr val="D2533C"/>
                </a:solidFill>
                <a:latin typeface="Georgia" charset="0"/>
              </a:rPr>
              <a:t>2 </a:t>
            </a:r>
            <a:r>
              <a:rPr lang="en-US" sz="2400" dirty="0">
                <a:solidFill>
                  <a:srgbClr val="D2533C"/>
                </a:solidFill>
                <a:latin typeface="Georgia" charset="0"/>
              </a:rPr>
              <a:t>Photo Diodes</a:t>
            </a:r>
            <a:r>
              <a:rPr lang="en-US" sz="2400" dirty="0">
                <a:latin typeface="Georgia" charset="0"/>
              </a:rPr>
              <a:t> are necessary </a:t>
            </a:r>
            <a:r>
              <a:rPr lang="en-US" sz="2400" dirty="0" smtClean="0">
                <a:latin typeface="Georgia" charset="0"/>
              </a:rPr>
              <a:t>on each crystal to </a:t>
            </a:r>
            <a:r>
              <a:rPr lang="en-US" sz="2400" dirty="0">
                <a:latin typeface="Georgia" charset="0"/>
              </a:rPr>
              <a:t>cover the whole huge dynamic range </a:t>
            </a:r>
            <a:r>
              <a:rPr lang="en-US" sz="2400" dirty="0" smtClean="0">
                <a:latin typeface="Georgia" charset="0"/>
              </a:rPr>
              <a:t>from 1 MIP to </a:t>
            </a:r>
            <a:r>
              <a:rPr lang="en-US" sz="2400" dirty="0" smtClean="0">
                <a:latin typeface="Georgia" charset="0"/>
                <a:sym typeface="Wingdings" charset="0"/>
              </a:rPr>
              <a:t>10</a:t>
            </a:r>
            <a:r>
              <a:rPr lang="en-US" sz="2400" baseline="30000" dirty="0" smtClean="0">
                <a:latin typeface="Georgia" charset="0"/>
                <a:sym typeface="Wingdings" charset="0"/>
              </a:rPr>
              <a:t>7</a:t>
            </a:r>
            <a:r>
              <a:rPr lang="en-US" sz="2400" dirty="0" smtClean="0">
                <a:latin typeface="Georgia" charset="0"/>
                <a:sym typeface="Wingdings" charset="0"/>
              </a:rPr>
              <a:t> MIP </a:t>
            </a:r>
            <a:r>
              <a:rPr lang="en-US" sz="2000" dirty="0">
                <a:latin typeface="Georgia" charset="0"/>
                <a:sym typeface="Wingdings" charset="0"/>
              </a:rPr>
              <a:t>(in </a:t>
            </a:r>
            <a:r>
              <a:rPr lang="en-US" sz="2000" dirty="0" smtClean="0">
                <a:latin typeface="Georgia" charset="0"/>
                <a:sym typeface="Wingdings" charset="0"/>
              </a:rPr>
              <a:t>a single </a:t>
            </a:r>
            <a:r>
              <a:rPr lang="en-US" sz="2000" dirty="0">
                <a:latin typeface="Georgia" charset="0"/>
                <a:sym typeface="Wingdings" charset="0"/>
              </a:rPr>
              <a:t>crystal </a:t>
            </a:r>
            <a:r>
              <a:rPr lang="en-US" sz="2000" dirty="0" err="1" smtClean="0">
                <a:latin typeface="Georgia" charset="0"/>
                <a:sym typeface="Wingdings" charset="0"/>
              </a:rPr>
              <a:t>E</a:t>
            </a:r>
            <a:r>
              <a:rPr lang="en-US" sz="2000" baseline="-25000" dirty="0" err="1" smtClean="0">
                <a:latin typeface="Georgia" charset="0"/>
                <a:sym typeface="Wingdings" charset="0"/>
              </a:rPr>
              <a:t>max</a:t>
            </a:r>
            <a:r>
              <a:rPr lang="en-US" sz="2000" dirty="0" smtClean="0">
                <a:latin typeface="Georgia" charset="0"/>
                <a:sym typeface="Wingdings" charset="0"/>
              </a:rPr>
              <a:t> ~ 0.1 </a:t>
            </a:r>
            <a:r>
              <a:rPr lang="en-US" sz="2000" dirty="0" err="1" smtClean="0">
                <a:latin typeface="Georgia" charset="0"/>
                <a:sym typeface="Wingdings" charset="0"/>
              </a:rPr>
              <a:t>E</a:t>
            </a:r>
            <a:r>
              <a:rPr lang="en-US" sz="2000" baseline="-25000" dirty="0" err="1" smtClean="0">
                <a:latin typeface="Georgia" charset="0"/>
                <a:sym typeface="Wingdings" charset="0"/>
              </a:rPr>
              <a:t>tot</a:t>
            </a:r>
            <a:r>
              <a:rPr lang="en-US" sz="2000" dirty="0" smtClean="0">
                <a:latin typeface="Georgia" charset="0"/>
                <a:sym typeface="Wingdings" charset="0"/>
              </a:rPr>
              <a:t>):</a:t>
            </a:r>
            <a:endParaRPr lang="en-US" sz="2400" baseline="-25000" dirty="0" smtClean="0">
              <a:latin typeface="Georgia" charset="0"/>
              <a:sym typeface="Wingdings" charset="0"/>
            </a:endParaRPr>
          </a:p>
          <a:p>
            <a:pPr lvl="1"/>
            <a:r>
              <a:rPr lang="en-US" sz="2000" dirty="0">
                <a:latin typeface="Georgia" charset="0"/>
              </a:rPr>
              <a:t>l</a:t>
            </a:r>
            <a:r>
              <a:rPr lang="en-US" sz="2000" dirty="0" smtClean="0">
                <a:latin typeface="Georgia" charset="0"/>
              </a:rPr>
              <a:t>arge-area PD </a:t>
            </a:r>
            <a:r>
              <a:rPr lang="en-US" sz="2000" dirty="0" smtClean="0">
                <a:solidFill>
                  <a:srgbClr val="D2533C"/>
                </a:solidFill>
                <a:latin typeface="Georgia" charset="0"/>
              </a:rPr>
              <a:t>9.2 x 9.2 mm</a:t>
            </a:r>
            <a:r>
              <a:rPr lang="en-US" sz="2000" baseline="30000" dirty="0" smtClean="0">
                <a:solidFill>
                  <a:srgbClr val="D2533C"/>
                </a:solidFill>
                <a:latin typeface="Georgia" charset="0"/>
              </a:rPr>
              <a:t>2</a:t>
            </a:r>
            <a:r>
              <a:rPr lang="en-US" sz="2000" dirty="0" smtClean="0">
                <a:latin typeface="Georgia" charset="0"/>
              </a:rPr>
              <a:t> for small signals (</a:t>
            </a:r>
            <a:r>
              <a:rPr lang="en-US" sz="2000" dirty="0" err="1" smtClean="0">
                <a:latin typeface="Georgia" charset="0"/>
              </a:rPr>
              <a:t>Excelitas</a:t>
            </a:r>
            <a:r>
              <a:rPr lang="en-US" sz="2000" dirty="0" smtClean="0">
                <a:latin typeface="Georgia" charset="0"/>
              </a:rPr>
              <a:t> </a:t>
            </a:r>
            <a:r>
              <a:rPr lang="en-US" sz="2000" dirty="0" smtClean="0">
                <a:solidFill>
                  <a:srgbClr val="D2533C"/>
                </a:solidFill>
                <a:latin typeface="Georgia" charset="0"/>
              </a:rPr>
              <a:t>VTH2090</a:t>
            </a:r>
            <a:r>
              <a:rPr lang="en-US" sz="2000" dirty="0" smtClean="0">
                <a:latin typeface="Georgia" charset="0"/>
              </a:rPr>
              <a:t>) </a:t>
            </a:r>
          </a:p>
          <a:p>
            <a:pPr lvl="1"/>
            <a:r>
              <a:rPr lang="en-US" sz="2000" dirty="0">
                <a:latin typeface="Georgia" charset="0"/>
              </a:rPr>
              <a:t>s</a:t>
            </a:r>
            <a:r>
              <a:rPr lang="en-US" sz="2000" dirty="0" smtClean="0">
                <a:latin typeface="Georgia" charset="0"/>
              </a:rPr>
              <a:t>mall-area PD </a:t>
            </a:r>
            <a:r>
              <a:rPr lang="en-US" sz="2000" dirty="0">
                <a:solidFill>
                  <a:srgbClr val="D2533C"/>
                </a:solidFill>
                <a:latin typeface="Georgia" charset="0"/>
              </a:rPr>
              <a:t>0.5 x 0.5 </a:t>
            </a:r>
            <a:r>
              <a:rPr lang="en-US" sz="2000" dirty="0" smtClean="0">
                <a:solidFill>
                  <a:srgbClr val="D2533C"/>
                </a:solidFill>
                <a:latin typeface="Georgia" charset="0"/>
              </a:rPr>
              <a:t>mm</a:t>
            </a:r>
            <a:r>
              <a:rPr lang="en-US" sz="2400" baseline="30000" dirty="0">
                <a:solidFill>
                  <a:srgbClr val="D2533C"/>
                </a:solidFill>
                <a:latin typeface="Georgia" charset="0"/>
              </a:rPr>
              <a:t>2</a:t>
            </a:r>
            <a:r>
              <a:rPr lang="en-US" sz="2000" dirty="0" smtClean="0">
                <a:solidFill>
                  <a:srgbClr val="D2533C"/>
                </a:solidFill>
                <a:latin typeface="Georgia" charset="0"/>
              </a:rPr>
              <a:t> </a:t>
            </a:r>
            <a:r>
              <a:rPr lang="en-US" sz="2000" dirty="0">
                <a:latin typeface="Georgia" charset="0"/>
              </a:rPr>
              <a:t>for large </a:t>
            </a:r>
            <a:r>
              <a:rPr lang="en-US" sz="2000" dirty="0" smtClean="0">
                <a:latin typeface="Georgia" charset="0"/>
              </a:rPr>
              <a:t>signals (</a:t>
            </a:r>
            <a:r>
              <a:rPr lang="en-US" sz="2000" dirty="0" err="1" smtClean="0">
                <a:latin typeface="Georgia" charset="0"/>
              </a:rPr>
              <a:t>Excelitas</a:t>
            </a:r>
            <a:r>
              <a:rPr lang="en-US" sz="2000" dirty="0" smtClean="0">
                <a:latin typeface="Georgia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Georgia" charset="0"/>
              </a:rPr>
              <a:t>VTP9412</a:t>
            </a:r>
            <a:r>
              <a:rPr lang="en-US" sz="2000" dirty="0" smtClean="0">
                <a:latin typeface="Georgia" charset="0"/>
              </a:rPr>
              <a:t>)</a:t>
            </a:r>
          </a:p>
          <a:p>
            <a:pPr lvl="1"/>
            <a:endParaRPr lang="en-US" sz="2000" dirty="0">
              <a:latin typeface="Georgia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31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2222"/>
            <a:ext cx="4356099" cy="3553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94" y="2964543"/>
            <a:ext cx="4869906" cy="35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The front-end chip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>
                <a:latin typeface="Georgia" charset="0"/>
              </a:rPr>
              <a:t>Front-End electronics: a big challenge</a:t>
            </a:r>
          </a:p>
          <a:p>
            <a:r>
              <a:rPr lang="en-US" dirty="0">
                <a:latin typeface="Georgia" charset="0"/>
              </a:rPr>
              <a:t>The </a:t>
            </a:r>
            <a:r>
              <a:rPr lang="en-US" dirty="0">
                <a:solidFill>
                  <a:srgbClr val="CC0000"/>
                </a:solidFill>
                <a:latin typeface="Georgia" charset="0"/>
              </a:rPr>
              <a:t>CASIS chip</a:t>
            </a:r>
            <a:r>
              <a:rPr lang="en-US" dirty="0">
                <a:latin typeface="Georgia" charset="0"/>
              </a:rPr>
              <a:t>, developed in Italy by INFN-Trieste, is very well suited for this purpose </a:t>
            </a:r>
          </a:p>
          <a:p>
            <a:pPr lvl="1"/>
            <a:r>
              <a:rPr lang="en-US" sz="1600" dirty="0"/>
              <a:t>IEEE TRANSACTIONS ON NUCLEAR SCIENCE, VOL. 57, NO. 5, OCTOBER 2010</a:t>
            </a:r>
            <a:endParaRPr lang="en-US" sz="1600" dirty="0">
              <a:latin typeface="Georgia" charset="0"/>
            </a:endParaRPr>
          </a:p>
          <a:p>
            <a:r>
              <a:rPr lang="en-US" dirty="0">
                <a:latin typeface="Georgia" charset="0"/>
              </a:rPr>
              <a:t>16 channels, Charge Sensitive Amplifier + Correlated Double Sampling filter and shaper</a:t>
            </a:r>
          </a:p>
          <a:p>
            <a:r>
              <a:rPr lang="en-US" dirty="0">
                <a:latin typeface="Georgia" charset="0"/>
              </a:rPr>
              <a:t>Automatic real-time switching between low- and high-gain mode</a:t>
            </a:r>
          </a:p>
          <a:p>
            <a:pPr lvl="1"/>
            <a:r>
              <a:rPr lang="en-US" sz="1400" dirty="0">
                <a:latin typeface="Georgia" charset="0"/>
              </a:rPr>
              <a:t>2.8 </a:t>
            </a:r>
            <a:r>
              <a:rPr lang="en-US" sz="1400" dirty="0" err="1">
                <a:latin typeface="Georgia" charset="0"/>
              </a:rPr>
              <a:t>mW</a:t>
            </a:r>
            <a:r>
              <a:rPr lang="en-US" sz="1400" dirty="0">
                <a:latin typeface="Georgia" charset="0"/>
              </a:rPr>
              <a:t>/channel</a:t>
            </a:r>
          </a:p>
          <a:p>
            <a:pPr lvl="1"/>
            <a:r>
              <a:rPr lang="en-US" sz="1400" dirty="0">
                <a:latin typeface="Georgia" charset="0"/>
              </a:rPr>
              <a:t>3.10</a:t>
            </a:r>
            <a:r>
              <a:rPr lang="en-US" sz="1400" baseline="30000" dirty="0">
                <a:latin typeface="Georgia" charset="0"/>
              </a:rPr>
              <a:t>3</a:t>
            </a:r>
            <a:r>
              <a:rPr lang="en-US" sz="1400" dirty="0">
                <a:latin typeface="Georgia" charset="0"/>
              </a:rPr>
              <a:t> e</a:t>
            </a:r>
            <a:r>
              <a:rPr lang="en-US" sz="1400" baseline="30000" dirty="0">
                <a:latin typeface="Georgia" charset="0"/>
              </a:rPr>
              <a:t>-</a:t>
            </a:r>
            <a:r>
              <a:rPr lang="en-US" sz="1400" dirty="0">
                <a:latin typeface="Georgia" charset="0"/>
              </a:rPr>
              <a:t> noise for 100 pF input capacitance</a:t>
            </a:r>
          </a:p>
          <a:p>
            <a:pPr lvl="1"/>
            <a:r>
              <a:rPr lang="en-US" sz="1400" dirty="0">
                <a:latin typeface="Georgia" charset="0"/>
              </a:rPr>
              <a:t>53 </a:t>
            </a:r>
            <a:r>
              <a:rPr lang="en-US" sz="1400" dirty="0" err="1">
                <a:latin typeface="Georgia" charset="0"/>
              </a:rPr>
              <a:t>pC</a:t>
            </a:r>
            <a:r>
              <a:rPr lang="en-US" sz="1400" dirty="0">
                <a:latin typeface="Georgia" charset="0"/>
              </a:rPr>
              <a:t> maximum input charge</a:t>
            </a:r>
          </a:p>
          <a:p>
            <a:r>
              <a:rPr lang="en-US" dirty="0">
                <a:latin typeface="Georgia" charset="0"/>
              </a:rPr>
              <a:t>A new version of the chip with 28 channels (HIDRA) has been produced by INFN-Trieste and is under test now</a:t>
            </a:r>
          </a:p>
          <a:p>
            <a:r>
              <a:rPr lang="en-US" dirty="0">
                <a:latin typeface="Georgia" charset="0"/>
              </a:rPr>
              <a:t>The digital self-trigger output will be available in one of the next versions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10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Casis</a:t>
            </a:r>
            <a:r>
              <a:rPr lang="en-US" dirty="0" smtClean="0"/>
              <a:t> chip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016792"/>
            <a:ext cx="5524500" cy="4841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1066800"/>
            <a:ext cx="358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possible problem: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Dead Time ~20% due to the intrinsic operation method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are investigating possible alternative operation method to avoid dead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New chip scheme in the future versions?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92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81200" y="1447800"/>
            <a:ext cx="5044320" cy="4154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ELECTRONS: PD DIRECT IONIZATION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18217"/>
            <a:ext cx="5044320" cy="353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24399" y="1524000"/>
            <a:ext cx="2496021" cy="31656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 b="1"/>
              <a:t>Electrons 100 – 1000 GeV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38159" y="5316973"/>
            <a:ext cx="3917283" cy="2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300" b="1"/>
              <a:t>(Measured Energy – Real Energy) / Real Energy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670960" y="2621010"/>
            <a:ext cx="1267739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500">
                <a:solidFill>
                  <a:srgbClr val="FF0000"/>
                </a:solidFill>
                <a:latin typeface="FreeSerif" charset="0"/>
              </a:rPr>
              <a:t>Crystals only</a:t>
            </a:r>
          </a:p>
        </p:txBody>
      </p:sp>
      <p:cxnSp>
        <p:nvCxnSpPr>
          <p:cNvPr id="9" name="AutoShape 7"/>
          <p:cNvCxnSpPr>
            <a:cxnSpLocks noChangeShapeType="1"/>
          </p:cNvCxnSpPr>
          <p:nvPr/>
        </p:nvCxnSpPr>
        <p:spPr bwMode="auto">
          <a:xfrm>
            <a:off x="3424079" y="2884559"/>
            <a:ext cx="630720" cy="525655"/>
          </a:xfrm>
          <a:prstGeom prst="straightConnector1">
            <a:avLst/>
          </a:prstGeom>
          <a:noFill/>
          <a:ln w="262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10639" y="3269078"/>
            <a:ext cx="2126986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>
                <a:latin typeface="FreeSerif" charset="0"/>
              </a:rPr>
              <a:t>Crystals + photodiodes</a:t>
            </a: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H="1">
            <a:off x="4823759" y="3616155"/>
            <a:ext cx="973440" cy="482450"/>
          </a:xfrm>
          <a:prstGeom prst="straightConnector1">
            <a:avLst/>
          </a:prstGeom>
          <a:noFill/>
          <a:ln w="26280">
            <a:solidFill>
              <a:srgbClr val="93A2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347119" y="2248012"/>
            <a:ext cx="1527895" cy="470454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500">
                <a:latin typeface="FreeSerif" charset="0"/>
              </a:rPr>
              <a:t>RMS~2%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72000" y="1447800"/>
            <a:ext cx="2894400" cy="63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u="sng" dirty="0">
                <a:latin typeface="FreeSerif" charset="0"/>
              </a:rPr>
              <a:t>Ionization effect on PD: 1.7%</a:t>
            </a:r>
          </a:p>
        </p:txBody>
      </p:sp>
    </p:spTree>
    <p:extLst>
      <p:ext uri="{BB962C8B-B14F-4D97-AF65-F5344CB8AC3E}">
        <p14:creationId xmlns:p14="http://schemas.microsoft.com/office/powerpoint/2010/main" val="424873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3092" r="13055" b="13748"/>
          <a:stretch/>
        </p:blipFill>
        <p:spPr>
          <a:xfrm>
            <a:off x="1447800" y="1143000"/>
            <a:ext cx="6502400" cy="4559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Response as function of impact point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35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070225">
            <a:off x="2426912" y="2042621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clearly see the PD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29410" y="5332771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(cm)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440564" y="294517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 (cm)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5838112"/>
            <a:ext cx="8686800" cy="562688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He ions on the central cube of the first layer, using BT tracking</a:t>
            </a:r>
          </a:p>
          <a:p>
            <a:r>
              <a:rPr lang="en-US" sz="2400" dirty="0" smtClean="0"/>
              <a:t>PD direct ionization is compatible with MC expectations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7031001" y="1669164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 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9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"/>
          <a:stretch/>
        </p:blipFill>
        <p:spPr>
          <a:xfrm>
            <a:off x="850900" y="911412"/>
            <a:ext cx="7378700" cy="5946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5334000"/>
            <a:ext cx="118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 Signal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257800" y="3581400"/>
            <a:ext cx="990600" cy="1295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0" y="3200400"/>
            <a:ext cx="213299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Particles on the PD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Signals for different impact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1" y="3962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 contribution is compatible with the expectations!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36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9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mechanics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7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challenges of the mechanics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mechanical structure is challenging in many aspects</a:t>
            </a:r>
          </a:p>
          <a:p>
            <a:pPr lvl="1"/>
            <a:r>
              <a:rPr lang="en-US" dirty="0" smtClean="0"/>
              <a:t>2 tons overall weight</a:t>
            </a:r>
          </a:p>
          <a:p>
            <a:pPr lvl="1"/>
            <a:r>
              <a:rPr lang="en-US" dirty="0" smtClean="0"/>
              <a:t>Very large planar surface (&gt;1 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 stiff supporting structure in the middle (the tower structure used for FERMI will greatly reduce the Geometrical Factor)</a:t>
            </a:r>
          </a:p>
          <a:p>
            <a:r>
              <a:rPr lang="en-US" dirty="0" smtClean="0"/>
              <a:t>We are studying a carbon fiber based structure </a:t>
            </a:r>
          </a:p>
          <a:p>
            <a:pPr lvl="1"/>
            <a:r>
              <a:rPr lang="en-US" dirty="0" smtClean="0"/>
              <a:t>Single planes hosting 28x28 crystals</a:t>
            </a:r>
          </a:p>
          <a:p>
            <a:pPr lvl="1"/>
            <a:r>
              <a:rPr lang="en-US" dirty="0" smtClean="0"/>
              <a:t>Different horizontal shifts of every plane to avoid passive gaps (see S. Bottai talk)</a:t>
            </a:r>
          </a:p>
          <a:p>
            <a:pPr lvl="1"/>
            <a:r>
              <a:rPr lang="en-US" dirty="0" smtClean="0"/>
              <a:t>40x40x40 mm</a:t>
            </a:r>
            <a:r>
              <a:rPr lang="en-US" baseline="30000" dirty="0" smtClean="0"/>
              <a:t>3</a:t>
            </a:r>
            <a:r>
              <a:rPr lang="en-US" dirty="0" smtClean="0"/>
              <a:t> grid (4 mm gaps, 36 mm crystals size)</a:t>
            </a:r>
          </a:p>
          <a:p>
            <a:r>
              <a:rPr lang="en-US" dirty="0" smtClean="0"/>
              <a:t>We will have a prototype plane in our hands in few months from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823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46125" y="117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746125" y="117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755650" y="4941888"/>
            <a:ext cx="36718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endParaRPr lang="en-US" sz="4400">
              <a:solidFill>
                <a:schemeClr val="tx2"/>
              </a:solidFill>
            </a:endParaRPr>
          </a:p>
          <a:p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410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29305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94335"/>
            <a:ext cx="337661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8557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39941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44900"/>
            <a:ext cx="334803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458200" cy="609600"/>
          </a:xfrm>
          <a:ln/>
        </p:spPr>
        <p:txBody>
          <a:bodyPr>
            <a:no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2800" dirty="0" smtClean="0"/>
              <a:t>The simplest solution: a large cube made by small scintillating cubes</a:t>
            </a:r>
            <a:endParaRPr lang="en-US" sz="2800" dirty="0"/>
          </a:p>
        </p:txBody>
      </p:sp>
      <p:pic>
        <p:nvPicPr>
          <p:cNvPr id="5" name="Picture 4" descr="pla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7239000" cy="4890451"/>
          </a:xfrm>
          <a:prstGeom prst="rect">
            <a:avLst/>
          </a:prstGeom>
        </p:spPr>
      </p:pic>
      <p:pic>
        <p:nvPicPr>
          <p:cNvPr id="4" name="Picture 3" descr="Cal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" r="13756"/>
          <a:stretch/>
        </p:blipFill>
        <p:spPr>
          <a:xfrm>
            <a:off x="0" y="3970527"/>
            <a:ext cx="2749229" cy="28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317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755650" y="4941888"/>
            <a:ext cx="36718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endParaRPr lang="en-US" sz="4400">
              <a:solidFill>
                <a:schemeClr val="tx2"/>
              </a:solidFill>
            </a:endParaRPr>
          </a:p>
          <a:p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/>
            </a:r>
            <a:br>
              <a:rPr lang="en-US" sz="4400">
                <a:solidFill>
                  <a:schemeClr val="tx2"/>
                </a:solidFill>
              </a:rPr>
            </a:b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1" y="3564422"/>
            <a:ext cx="5113338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71316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7" y="27584"/>
            <a:ext cx="4760913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336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0600" y="152400"/>
            <a:ext cx="4300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mm gap btw crystals in every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2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3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0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prototype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95" y="3390595"/>
            <a:ext cx="3732480" cy="279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05" y="932675"/>
            <a:ext cx="3032630" cy="228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85" y="3390595"/>
            <a:ext cx="2286000" cy="30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DSCN9673-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5" y="4619555"/>
            <a:ext cx="2362200" cy="1771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5" y="817460"/>
            <a:ext cx="361939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14 Layers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9</a:t>
            </a:r>
            <a:r>
              <a:rPr lang="en-US" sz="2000" dirty="0" smtClean="0"/>
              <a:t> crystals in each layer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(crystals 3.6 x 3.6 x 3.6 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126 Crystals in total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126 Photodiodes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50.4 cm of </a:t>
            </a:r>
            <a:r>
              <a:rPr lang="en-US" sz="2000" dirty="0" err="1" smtClean="0"/>
              <a:t>CsI</a:t>
            </a:r>
            <a:r>
              <a:rPr lang="en-US" sz="2000" dirty="0" smtClean="0"/>
              <a:t>(</a:t>
            </a:r>
            <a:r>
              <a:rPr lang="en-US" sz="2000" dirty="0" err="1" smtClean="0"/>
              <a:t>Tl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27 X</a:t>
            </a:r>
            <a:r>
              <a:rPr lang="en-US" sz="2000" baseline="-25000" dirty="0" smtClean="0"/>
              <a:t>0,</a:t>
            </a:r>
            <a:r>
              <a:rPr lang="en-US" sz="2000" dirty="0" smtClean="0"/>
              <a:t> 1.44 </a:t>
            </a:r>
            <a:r>
              <a:rPr lang="en-US" sz="2000" dirty="0" err="1" smtClean="0">
                <a:latin typeface="Symbol" charset="2"/>
                <a:cs typeface="Symbol" charset="2"/>
              </a:rPr>
              <a:t>l</a:t>
            </a:r>
            <a:r>
              <a:rPr lang="en-US" sz="2000" baseline="-25000" dirty="0" err="1" smtClean="0"/>
              <a:t>I</a:t>
            </a:r>
            <a:endParaRPr lang="en-US" sz="2000" baseline="-25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Photodiodes read-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out by 9 CASIS1.2A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16-channel ASICs)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tx2"/>
                </a:solidFill>
                <a:effectLst/>
              </a:rPr>
              <a:t>Calorimeter prototype</a:t>
            </a:r>
            <a:endParaRPr lang="en-US" b="0" dirty="0">
              <a:solidFill>
                <a:schemeClr val="tx2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4705" y="1163105"/>
            <a:ext cx="2028440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Mechanics:</a:t>
            </a:r>
          </a:p>
          <a:p>
            <a:r>
              <a:rPr lang="en-US" sz="1600" dirty="0" smtClean="0"/>
              <a:t>INFN Pisa</a:t>
            </a:r>
          </a:p>
          <a:p>
            <a:endParaRPr lang="en-US" sz="800" dirty="0" smtClean="0"/>
          </a:p>
          <a:p>
            <a:r>
              <a:rPr lang="en-US" sz="1600" dirty="0" smtClean="0"/>
              <a:t>Front-end electronics:</a:t>
            </a:r>
          </a:p>
          <a:p>
            <a:r>
              <a:rPr lang="en-US" sz="1600" dirty="0" smtClean="0"/>
              <a:t>INFN Trieste</a:t>
            </a:r>
          </a:p>
          <a:p>
            <a:endParaRPr lang="en-US" sz="800" dirty="0" smtClean="0"/>
          </a:p>
          <a:p>
            <a:r>
              <a:rPr lang="en-US" sz="1600" dirty="0"/>
              <a:t>Crystals, </a:t>
            </a:r>
            <a:r>
              <a:rPr lang="en-US" sz="1600" dirty="0" smtClean="0"/>
              <a:t>photodiodes,</a:t>
            </a:r>
            <a:endParaRPr lang="en-US" sz="1600" dirty="0"/>
          </a:p>
          <a:p>
            <a:r>
              <a:rPr lang="en-US" sz="1600" dirty="0"/>
              <a:t>DAQ, assembly:</a:t>
            </a:r>
          </a:p>
          <a:p>
            <a:r>
              <a:rPr lang="en-US" sz="1600" dirty="0"/>
              <a:t>INFN </a:t>
            </a:r>
            <a:r>
              <a:rPr lang="en-US" sz="1600" dirty="0" smtClean="0"/>
              <a:t>Florence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 rot="19381137">
            <a:off x="1939049" y="3369604"/>
            <a:ext cx="575029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D2533C"/>
                </a:solidFill>
              </a:rPr>
              <a:t>See E. </a:t>
            </a:r>
            <a:r>
              <a:rPr lang="en-US" sz="4400" dirty="0" err="1" smtClean="0">
                <a:solidFill>
                  <a:srgbClr val="D2533C"/>
                </a:solidFill>
              </a:rPr>
              <a:t>Vannuccini</a:t>
            </a:r>
            <a:r>
              <a:rPr lang="en-US" sz="4400" dirty="0" smtClean="0">
                <a:solidFill>
                  <a:srgbClr val="D2533C"/>
                </a:solidFill>
              </a:rPr>
              <a:t> talk</a:t>
            </a:r>
            <a:endParaRPr lang="en-US" sz="4400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missing for Gamma-400?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70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Open points for the Gamma-400 calorimeter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/>
          <a:lstStyle/>
          <a:p>
            <a:r>
              <a:rPr lang="en-US" sz="1800" dirty="0" smtClean="0"/>
              <a:t>Calibration</a:t>
            </a:r>
          </a:p>
          <a:p>
            <a:pPr lvl="1"/>
            <a:r>
              <a:rPr lang="en-US" sz="1600" dirty="0" smtClean="0"/>
              <a:t>Nobody has really studied the calibration procedure</a:t>
            </a:r>
          </a:p>
          <a:p>
            <a:pPr lvl="1"/>
            <a:r>
              <a:rPr lang="en-US" sz="1600" dirty="0" smtClean="0"/>
              <a:t>See next slide for some comments</a:t>
            </a:r>
          </a:p>
          <a:p>
            <a:r>
              <a:rPr lang="en-US" sz="1800" dirty="0" smtClean="0"/>
              <a:t>Trigger</a:t>
            </a:r>
          </a:p>
          <a:p>
            <a:pPr lvl="1"/>
            <a:r>
              <a:rPr lang="en-US" sz="1600" dirty="0" smtClean="0"/>
              <a:t>Russian colleagues are developing the overall Gamma-400 trigger system</a:t>
            </a:r>
          </a:p>
          <a:p>
            <a:pPr lvl="1"/>
            <a:r>
              <a:rPr lang="en-US" sz="1600" dirty="0" smtClean="0"/>
              <a:t>They need input for the </a:t>
            </a:r>
            <a:r>
              <a:rPr lang="en-US" sz="1600" dirty="0" err="1" smtClean="0"/>
              <a:t>subdetectors</a:t>
            </a:r>
            <a:endParaRPr lang="en-US" sz="1600" dirty="0" smtClean="0"/>
          </a:p>
          <a:p>
            <a:pPr lvl="1"/>
            <a:r>
              <a:rPr lang="en-US" sz="1600" dirty="0" smtClean="0"/>
              <a:t>The calorimeter should provide a configurable trigger system to:</a:t>
            </a:r>
          </a:p>
          <a:p>
            <a:pPr lvl="2"/>
            <a:r>
              <a:rPr lang="en-US" sz="1400" dirty="0" smtClean="0"/>
              <a:t>Trigger on high energy particles coming from the whole acceptance</a:t>
            </a:r>
          </a:p>
          <a:p>
            <a:pPr lvl="2"/>
            <a:r>
              <a:rPr lang="en-US" sz="1400" dirty="0" smtClean="0"/>
              <a:t>Trigger on MIPs for calibration</a:t>
            </a:r>
          </a:p>
          <a:p>
            <a:pPr lvl="2"/>
            <a:r>
              <a:rPr lang="en-US" sz="1400" dirty="0" smtClean="0"/>
              <a:t>Trigger on lateral photons?</a:t>
            </a:r>
          </a:p>
          <a:p>
            <a:r>
              <a:rPr lang="en-US" sz="1800" dirty="0" smtClean="0"/>
              <a:t>Readout </a:t>
            </a:r>
          </a:p>
          <a:p>
            <a:pPr lvl="1"/>
            <a:r>
              <a:rPr lang="en-US" sz="1600" dirty="0" smtClean="0"/>
              <a:t>The readout system has not been studied</a:t>
            </a:r>
          </a:p>
          <a:p>
            <a:pPr lvl="1"/>
            <a:r>
              <a:rPr lang="en-US" sz="1600" dirty="0" smtClean="0"/>
              <a:t>Fast data compression is essential to reduce the data size</a:t>
            </a:r>
          </a:p>
          <a:p>
            <a:pPr lvl="1"/>
            <a:r>
              <a:rPr lang="en-US" sz="1600" dirty="0" smtClean="0"/>
              <a:t>Could be common to every </a:t>
            </a:r>
            <a:r>
              <a:rPr lang="en-US" sz="1600" dirty="0" err="1" smtClean="0"/>
              <a:t>subdetector</a:t>
            </a:r>
            <a:r>
              <a:rPr lang="en-US" sz="1600" dirty="0" smtClean="0"/>
              <a:t>?</a:t>
            </a:r>
          </a:p>
          <a:p>
            <a:r>
              <a:rPr lang="en-US" sz="1800" dirty="0" smtClean="0"/>
              <a:t>Lateral Charge Identifier system</a:t>
            </a:r>
          </a:p>
          <a:p>
            <a:pPr lvl="1"/>
            <a:r>
              <a:rPr lang="en-US" sz="1600" dirty="0" smtClean="0"/>
              <a:t>To measure laterally impinging nuclei we need a precise measurement of Z</a:t>
            </a:r>
          </a:p>
          <a:p>
            <a:pPr lvl="1"/>
            <a:r>
              <a:rPr lang="en-US" sz="1600" dirty="0" smtClean="0"/>
              <a:t>Fine segmentation is mandatory to avoid contamination from back splash</a:t>
            </a:r>
          </a:p>
          <a:p>
            <a:pPr lvl="1"/>
            <a:r>
              <a:rPr lang="en-US" sz="1600" dirty="0" smtClean="0"/>
              <a:t>Array of Silicon Pins? Bars of plastic scintillators?</a:t>
            </a:r>
          </a:p>
          <a:p>
            <a:pPr lvl="1"/>
            <a:r>
              <a:rPr lang="en-US" sz="1600" dirty="0" smtClean="0"/>
              <a:t>We are also studying the possibility to use the first layers of the calorimeter but….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8099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Calibration (from my mail to John)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/>
              <a:t>1</a:t>
            </a:r>
            <a:r>
              <a:rPr lang="en-US" sz="1400" dirty="0"/>
              <a:t>) calibration with nuclei MIP</a:t>
            </a:r>
          </a:p>
          <a:p>
            <a:pPr marL="0" indent="0">
              <a:buNone/>
            </a:pPr>
            <a:r>
              <a:rPr lang="en-US" sz="1400" dirty="0"/>
              <a:t>2) calibration with laser/led </a:t>
            </a:r>
          </a:p>
          <a:p>
            <a:pPr marL="0" indent="0">
              <a:buNone/>
            </a:pPr>
            <a:r>
              <a:rPr lang="en-US" sz="1400" dirty="0"/>
              <a:t>3) calibration of the electronics with charge injection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dirty="0"/>
              <a:t>Point 1): we are starting some study with </a:t>
            </a:r>
            <a:r>
              <a:rPr lang="en-US" sz="1400" dirty="0" err="1"/>
              <a:t>Fluka</a:t>
            </a:r>
            <a:r>
              <a:rPr lang="en-US" sz="1400" dirty="0"/>
              <a:t> to see if it is feasible to use nuclei not interacting to calibrate all the crystals. We are simulating the orbit and the particle fluxes, to see </a:t>
            </a:r>
            <a:r>
              <a:rPr lang="en-US" sz="1400" dirty="0" smtClean="0"/>
              <a:t>weather </a:t>
            </a:r>
            <a:r>
              <a:rPr lang="en-US" sz="1400" dirty="0"/>
              <a:t>it is possible to calibrate all the crystals, but we do not have results to be shown now.</a:t>
            </a:r>
          </a:p>
          <a:p>
            <a:pPr marL="0" indent="0">
              <a:buNone/>
            </a:pPr>
            <a:r>
              <a:rPr lang="en-US" sz="1400" dirty="0"/>
              <a:t>With this method we calibrate all: </a:t>
            </a:r>
          </a:p>
          <a:p>
            <a:pPr marL="0" indent="0">
              <a:buNone/>
            </a:pPr>
            <a:r>
              <a:rPr lang="en-US" sz="1400" dirty="0"/>
              <a:t>(A) light production in the crystals, </a:t>
            </a:r>
          </a:p>
          <a:p>
            <a:pPr marL="0" indent="0">
              <a:buNone/>
            </a:pPr>
            <a:r>
              <a:rPr lang="en-US" sz="1400" dirty="0"/>
              <a:t>(B) light collection efficiency (for example to monitor the radiation damage that change the attenuation length of the light in the crystal) and</a:t>
            </a:r>
          </a:p>
          <a:p>
            <a:pPr marL="0" indent="0">
              <a:buNone/>
            </a:pPr>
            <a:r>
              <a:rPr lang="en-US" sz="1400" dirty="0"/>
              <a:t>(C) the front end chips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dirty="0"/>
              <a:t>Point 2): there is a group in Italy that started to work on this point, but no results up to now. They plan to use few light sources and a distribution system with optical </a:t>
            </a:r>
            <a:r>
              <a:rPr lang="en-US" sz="1400" dirty="0" err="1"/>
              <a:t>fibres</a:t>
            </a:r>
            <a:r>
              <a:rPr lang="en-US" sz="1400" dirty="0"/>
              <a:t> to bring light to every crystal. In this way we test B and C since it is impossible to excite scintillation light even with UV pulses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dirty="0"/>
              <a:t>Point 3): standard charge injection in every channel of the front end chips, to monitor the from end gain (C)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Clearly we should also monitor temperature in precise way since light yield depend on T..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0925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r>
              <a:rPr lang="en-US" dirty="0" smtClean="0"/>
              <a:t>Before the end of 2015 we plan to build a larger scale prototype, optimized for the Gamma-400 experiment (for this application the CsI(Tl) is certainly the best material)</a:t>
            </a:r>
          </a:p>
          <a:p>
            <a:pPr lvl="1"/>
            <a:r>
              <a:rPr lang="en-US" dirty="0" smtClean="0"/>
              <a:t>&gt; 500 CsI(Tl) crystals</a:t>
            </a:r>
          </a:p>
          <a:p>
            <a:pPr lvl="1"/>
            <a:r>
              <a:rPr lang="en-US" dirty="0" smtClean="0"/>
              <a:t>6x6x14 planes</a:t>
            </a:r>
          </a:p>
          <a:p>
            <a:pPr lvl="1"/>
            <a:r>
              <a:rPr lang="en-US" dirty="0" smtClean="0"/>
              <a:t>2 sensors/crystal</a:t>
            </a:r>
          </a:p>
          <a:p>
            <a:pPr lvl="1"/>
            <a:r>
              <a:rPr lang="en-US" dirty="0" smtClean="0"/>
              <a:t>Few channels instrumented with filters and readout for Cherenkov light</a:t>
            </a:r>
          </a:p>
          <a:p>
            <a:pPr lvl="1"/>
            <a:r>
              <a:rPr lang="en-US" dirty="0" smtClean="0"/>
              <a:t>New version </a:t>
            </a:r>
            <a:r>
              <a:rPr lang="en-US" smtClean="0"/>
              <a:t>of HIDRA chip</a:t>
            </a:r>
            <a:endParaRPr lang="en-US" dirty="0" smtClean="0"/>
          </a:p>
          <a:p>
            <a:pPr lvl="2"/>
            <a:r>
              <a:rPr lang="en-US" dirty="0" smtClean="0"/>
              <a:t>More channels</a:t>
            </a:r>
          </a:p>
          <a:p>
            <a:r>
              <a:rPr lang="en-US" dirty="0" smtClean="0"/>
              <a:t>We should start to work on the missing items</a:t>
            </a:r>
          </a:p>
          <a:p>
            <a:r>
              <a:rPr lang="en-US" dirty="0" smtClean="0"/>
              <a:t>Meanwhile we will continue to investigate other options for future experiments</a:t>
            </a:r>
          </a:p>
        </p:txBody>
      </p:sp>
    </p:spTree>
    <p:extLst>
      <p:ext uri="{BB962C8B-B14F-4D97-AF65-F5344CB8AC3E}">
        <p14:creationId xmlns:p14="http://schemas.microsoft.com/office/powerpoint/2010/main" val="53644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CC2 </a:t>
            </a:r>
            <a:r>
              <a:rPr lang="en-US" dirty="0" smtClean="0"/>
              <a:t>Calorimeter currently inserted in Gamma-400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103437"/>
            <a:ext cx="44958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28 x 28 x 12 </a:t>
            </a:r>
            <a:r>
              <a:rPr lang="en-US" sz="2000" dirty="0" err="1" smtClean="0"/>
              <a:t>CsI</a:t>
            </a:r>
            <a:r>
              <a:rPr lang="en-US" sz="2000" dirty="0" smtClean="0"/>
              <a:t>(Tl) cubes</a:t>
            </a:r>
          </a:p>
          <a:p>
            <a:r>
              <a:rPr lang="en-US" sz="2000" dirty="0" err="1" smtClean="0"/>
              <a:t>L</a:t>
            </a:r>
            <a:r>
              <a:rPr lang="en-US" sz="2000" baseline="-25000" dirty="0" err="1" smtClean="0"/>
              <a:t>cubes</a:t>
            </a:r>
            <a:r>
              <a:rPr lang="en-US" sz="2000" dirty="0" smtClean="0"/>
              <a:t> = 3.6 cm</a:t>
            </a:r>
          </a:p>
          <a:p>
            <a:r>
              <a:rPr lang="en-US" sz="2000" dirty="0"/>
              <a:t>CC2 dimensions: 1 x 1 x 0.47 m</a:t>
            </a:r>
            <a:r>
              <a:rPr lang="en-US" sz="2000" baseline="30000" dirty="0"/>
              <a:t>3</a:t>
            </a:r>
          </a:p>
          <a:p>
            <a:r>
              <a:rPr lang="en-US" sz="2000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: 54.6 x 54.6 x 23.4</a:t>
            </a:r>
          </a:p>
          <a:p>
            <a:r>
              <a:rPr lang="en-US" sz="2000" dirty="0">
                <a:sym typeface="Symbol"/>
              </a:rPr>
              <a:t></a:t>
            </a:r>
            <a:r>
              <a:rPr lang="en-US" sz="2000" baseline="-25000" dirty="0">
                <a:sym typeface="Symbol"/>
              </a:rPr>
              <a:t>I</a:t>
            </a:r>
            <a:r>
              <a:rPr lang="en-US" sz="2000" dirty="0">
                <a:sym typeface="Symbol"/>
              </a:rPr>
              <a:t>: 2.5 x 2.5 x 1.1</a:t>
            </a:r>
          </a:p>
          <a:p>
            <a:r>
              <a:rPr lang="en-US" sz="2000" dirty="0">
                <a:sym typeface="Symbol"/>
              </a:rPr>
              <a:t>Mass = </a:t>
            </a:r>
            <a:r>
              <a:rPr lang="en-US" sz="2000" dirty="0" smtClean="0">
                <a:sym typeface="Symbol"/>
              </a:rPr>
              <a:t>1980 kg</a:t>
            </a:r>
          </a:p>
          <a:p>
            <a:r>
              <a:rPr lang="en-US" sz="2000" dirty="0" smtClean="0">
                <a:sym typeface="Symbol"/>
              </a:rPr>
              <a:t>Planar GF: 9.5 m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sr</a:t>
            </a:r>
          </a:p>
          <a:p>
            <a:r>
              <a:rPr lang="en-US" sz="2000" dirty="0" err="1" smtClean="0"/>
              <a:t>GF</a:t>
            </a:r>
            <a:r>
              <a:rPr lang="en-US" sz="2000" baseline="-25000" dirty="0" err="1" smtClean="0"/>
              <a:t>eff</a:t>
            </a:r>
            <a:r>
              <a:rPr lang="en-US" sz="2000" baseline="-25000" dirty="0" smtClean="0"/>
              <a:t>, el. </a:t>
            </a:r>
            <a:r>
              <a:rPr lang="en-US" sz="2000" baseline="30000" dirty="0" smtClean="0"/>
              <a:t>0.1-1 </a:t>
            </a:r>
            <a:r>
              <a:rPr lang="en-US" sz="2000" baseline="30000" dirty="0" err="1" smtClean="0"/>
              <a:t>TeV</a:t>
            </a:r>
            <a:r>
              <a:rPr lang="en-US" sz="2000" dirty="0">
                <a:sym typeface="Symbol"/>
              </a:rPr>
              <a:t> 3.4 </a:t>
            </a:r>
            <a:r>
              <a:rPr lang="en-US" sz="2000" dirty="0" smtClean="0">
                <a:sym typeface="Symbol"/>
              </a:rPr>
              <a:t>m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sr</a:t>
            </a:r>
          </a:p>
          <a:p>
            <a:r>
              <a:rPr lang="en-US" sz="2000" dirty="0" err="1"/>
              <a:t>GF</a:t>
            </a:r>
            <a:r>
              <a:rPr lang="en-US" sz="2000" baseline="-25000" dirty="0" err="1"/>
              <a:t>eff</a:t>
            </a:r>
            <a:r>
              <a:rPr lang="en-US" sz="2000" baseline="-25000" dirty="0"/>
              <a:t>, </a:t>
            </a:r>
            <a:r>
              <a:rPr lang="en-US" sz="2000" baseline="-25000" dirty="0" err="1" smtClean="0"/>
              <a:t>prot.</a:t>
            </a:r>
            <a:r>
              <a:rPr lang="en-US" sz="2000" baseline="-25000" dirty="0" smtClean="0"/>
              <a:t> </a:t>
            </a:r>
            <a:r>
              <a:rPr lang="en-US" sz="2000" baseline="30000" dirty="0" smtClean="0"/>
              <a:t>1 </a:t>
            </a:r>
            <a:r>
              <a:rPr lang="en-US" sz="2000" baseline="30000" dirty="0"/>
              <a:t>TeV</a:t>
            </a:r>
            <a:r>
              <a:rPr lang="en-US" sz="2000" dirty="0">
                <a:sym typeface="Symbol"/>
              </a:rPr>
              <a:t> </a:t>
            </a:r>
            <a:r>
              <a:rPr lang="en-US" sz="2000" dirty="0" smtClean="0">
                <a:sym typeface="Symbol"/>
              </a:rPr>
              <a:t>3.9 m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sr</a:t>
            </a:r>
          </a:p>
          <a:p>
            <a:r>
              <a:rPr lang="en-US" sz="2000" dirty="0" smtClean="0">
                <a:sym typeface="Symbol"/>
              </a:rPr>
              <a:t>Slightly staggered planes to avoid dead regions</a:t>
            </a:r>
            <a:endParaRPr lang="en-US" sz="2000" dirty="0">
              <a:sym typeface="Symbo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70" y="3313785"/>
            <a:ext cx="4764025" cy="313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02" y="1122382"/>
            <a:ext cx="3396673" cy="219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19050236">
            <a:off x="5811638" y="2634071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330279">
            <a:off x="8171523" y="2516014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397013">
            <a:off x="8071089" y="1121719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548462">
            <a:off x="5188650" y="1286394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6934449" y="1143361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0210" y="971080"/>
            <a:ext cx="4419600" cy="7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 smtClean="0">
                <a:latin typeface="+mn-lt"/>
              </a:rPr>
              <a:t>CERN SPS H8 Ion Beam</a:t>
            </a:r>
            <a:r>
              <a:rPr lang="en-US" b="1" dirty="0">
                <a:latin typeface="+mn-lt"/>
              </a:rPr>
              <a:t>: Z/A = 1/2, </a:t>
            </a:r>
            <a:r>
              <a:rPr lang="en-US" b="1" dirty="0" smtClean="0">
                <a:latin typeface="+mn-lt"/>
              </a:rPr>
              <a:t>12.8 GV/c and 30 GV/c (February 2013)</a:t>
            </a:r>
            <a:endParaRPr lang="en-US" b="1" dirty="0">
              <a:latin typeface="+mn-lt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243170" y="1892800"/>
            <a:ext cx="6785280" cy="4497593"/>
            <a:chOff x="818" y="1382"/>
            <a:chExt cx="4712" cy="3123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" y="1382"/>
              <a:ext cx="4712" cy="3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078" y="2870"/>
              <a:ext cx="3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baseline="33000">
                  <a:latin typeface="FreeSerif" charset="0"/>
                </a:rPr>
                <a:t>2</a:t>
              </a:r>
              <a:r>
                <a:rPr lang="en-US">
                  <a:latin typeface="FreeSerif" charset="0"/>
                </a:rPr>
                <a:t>H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440" y="3127"/>
              <a:ext cx="4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baseline="33000">
                  <a:latin typeface="FreeSerif" charset="0"/>
                </a:rPr>
                <a:t>4</a:t>
              </a:r>
              <a:r>
                <a:rPr lang="en-US">
                  <a:latin typeface="FreeSerif" charset="0"/>
                </a:rPr>
                <a:t>He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086" y="2239"/>
              <a:ext cx="1826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>
                  <a:latin typeface="FreeSerif" charset="0"/>
                </a:rPr>
                <a:t>For deuterium:</a:t>
              </a:r>
            </a:p>
            <a:p>
              <a:pPr>
                <a:lnSpc>
                  <a:spcPct val="100000"/>
                </a:lnSpc>
              </a:pPr>
              <a:r>
                <a:rPr lang="en-US">
                  <a:latin typeface="FreeSerif" charset="0"/>
                </a:rPr>
                <a:t>     S/N ~ 14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97575" y="855865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Notice: charge information from  a precise silicon Z-measuring system located in front of the prototype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D2533C"/>
                </a:solidFill>
                <a:effectLst/>
              </a:rPr>
              <a:t>Prototype test beam results</a:t>
            </a:r>
            <a:endParaRPr lang="en-US" b="0" dirty="0">
              <a:solidFill>
                <a:srgbClr val="D2533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154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838200"/>
          </a:xfrm>
          <a:ln/>
        </p:spPr>
        <p:txBody>
          <a:bodyPr>
            <a:norm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/>
              <a:t>Non interacting ions: charge linearity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51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05" b="16238"/>
          <a:stretch/>
        </p:blipFill>
        <p:spPr bwMode="auto">
          <a:xfrm>
            <a:off x="151716" y="1611868"/>
            <a:ext cx="8840570" cy="402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9176" y="1611868"/>
            <a:ext cx="17203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12.8 GeV/</a:t>
            </a:r>
            <a:r>
              <a:rPr lang="en-US" dirty="0" err="1" smtClean="0"/>
              <a:t>amu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56376" y="1611868"/>
            <a:ext cx="17636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30.0 GeV/</a:t>
            </a:r>
            <a:r>
              <a:rPr lang="en-US" dirty="0" err="1" smtClean="0"/>
              <a:t>amu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4419600"/>
            <a:ext cx="20036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Franklin Gothic Medium" panose="020B0603020102020204" pitchFamily="34" charset="0"/>
              </a:rPr>
              <a:t>D,He,Li,Be,B,C,N,O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08900" y="4000500"/>
            <a:ext cx="8329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anklin Gothic Medium" panose="020B0603020102020204" pitchFamily="34" charset="0"/>
              </a:rPr>
              <a:t>LAYER 1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7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838200"/>
          </a:xfrm>
        </p:spPr>
        <p:txBody>
          <a:bodyPr/>
          <a:lstStyle/>
          <a:p>
            <a:r>
              <a:rPr lang="en-US" dirty="0" smtClean="0"/>
              <a:t>Interacting ions: charge linearity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52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2" t="18701" r="16502" b="12581"/>
          <a:stretch/>
        </p:blipFill>
        <p:spPr bwMode="auto">
          <a:xfrm>
            <a:off x="1933304" y="1580606"/>
            <a:ext cx="5277394" cy="4058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657600" y="4495800"/>
            <a:ext cx="2557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  <a:latin typeface="Franklin Gothic Medium" panose="020B0603020102020204" pitchFamily="34" charset="0"/>
              </a:rPr>
              <a:t>D,He,B,C,O,Mg,Si,S,Ti,Fe</a:t>
            </a:r>
            <a:endParaRPr lang="en-US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5838112"/>
            <a:ext cx="8686800" cy="562688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 smtClean="0"/>
              <a:t>Charge is selected by Beam Tracker in front of the calorimeter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/>
              <a:t>Good linearity even with just the large-area photodiode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53916" y="5295900"/>
            <a:ext cx="23294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Total particle energy (GeV)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901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458200" cy="609600"/>
          </a:xfrm>
          <a:ln/>
        </p:spPr>
        <p:txBody>
          <a:bodyPr>
            <a:no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2800" dirty="0" smtClean="0"/>
              <a:t>Some additional ideas about the CaloCube project</a:t>
            </a:r>
            <a:endParaRPr lang="en-US" sz="2800" dirty="0"/>
          </a:p>
        </p:txBody>
      </p:sp>
      <p:pic>
        <p:nvPicPr>
          <p:cNvPr id="5" name="Picture 4" descr="pla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0601"/>
            <a:ext cx="4191000" cy="2831314"/>
          </a:xfrm>
          <a:prstGeom prst="rect">
            <a:avLst/>
          </a:prstGeom>
        </p:spPr>
      </p:pic>
      <p:pic>
        <p:nvPicPr>
          <p:cNvPr id="4" name="Picture 3" descr="Cal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" r="13756"/>
          <a:stretch/>
        </p:blipFill>
        <p:spPr>
          <a:xfrm>
            <a:off x="609600" y="1028236"/>
            <a:ext cx="2749229" cy="28874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4419600"/>
            <a:ext cx="41601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Parameters that can be tuned:</a:t>
            </a:r>
          </a:p>
          <a:p>
            <a:pPr marL="342900" indent="-342900">
              <a:buAutoNum type="arabicParenR"/>
            </a:pPr>
            <a:r>
              <a:rPr lang="en-US" dirty="0" smtClean="0"/>
              <a:t>Choice of material</a:t>
            </a:r>
          </a:p>
          <a:p>
            <a:pPr marL="342900" indent="-342900">
              <a:buAutoNum type="arabicParenR"/>
            </a:pPr>
            <a:r>
              <a:rPr lang="en-US" dirty="0" smtClean="0"/>
              <a:t>Dimension of crystals</a:t>
            </a:r>
          </a:p>
          <a:p>
            <a:pPr marL="342900" indent="-342900">
              <a:buAutoNum type="arabicParenR"/>
            </a:pPr>
            <a:r>
              <a:rPr lang="en-US" dirty="0" smtClean="0"/>
              <a:t>Dimensions of the gaps btw crystals</a:t>
            </a:r>
          </a:p>
          <a:p>
            <a:pPr marL="342900" indent="-342900">
              <a:buAutoNum type="arabicParenR"/>
            </a:pPr>
            <a:r>
              <a:rPr lang="en-US" dirty="0" smtClean="0"/>
              <a:t>Dual readout</a:t>
            </a:r>
          </a:p>
          <a:p>
            <a:pPr marL="342900" indent="-342900">
              <a:buAutoNum type="arabicParenR"/>
            </a:pPr>
            <a:r>
              <a:rPr lang="en-US" dirty="0" smtClean="0"/>
              <a:t>More </a:t>
            </a:r>
            <a:r>
              <a:rPr lang="en-US" dirty="0" err="1" smtClean="0"/>
              <a:t>exotical</a:t>
            </a:r>
            <a:r>
              <a:rPr lang="en-US" dirty="0" smtClean="0"/>
              <a:t> shapes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568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FORWARD FROM HERE…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 smtClean="0"/>
              <a:t>Improving the existing CALOCUBE concept: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(3-year R&amp;D activity financed by INFN, ~0.8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</a:rPr>
              <a:t>Meuro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D2533C"/>
                </a:solidFill>
              </a:rPr>
              <a:t>Optimize the overall calorimeter performances, in particular the hadronic energy resolution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Calorimeter compensation:</a:t>
            </a:r>
          </a:p>
          <a:p>
            <a:pPr lvl="2">
              <a:lnSpc>
                <a:spcPct val="110000"/>
              </a:lnSpc>
            </a:pPr>
            <a:r>
              <a:rPr lang="en-US" sz="1800" dirty="0" smtClean="0"/>
              <a:t>Cherenkov light</a:t>
            </a:r>
          </a:p>
          <a:p>
            <a:pPr lvl="2">
              <a:lnSpc>
                <a:spcPct val="110000"/>
              </a:lnSpc>
            </a:pPr>
            <a:r>
              <a:rPr lang="en-US" sz="1800" dirty="0" smtClean="0"/>
              <a:t>Neutron induced signals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D2533C"/>
                </a:solidFill>
              </a:rPr>
              <a:t>Optimize the charge measurement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Make use of the excellent results from the SPS test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e.g. smaller size cubes on the lateral faces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D2533C"/>
                </a:solidFill>
              </a:rPr>
              <a:t>Build up a </a:t>
            </a:r>
            <a:r>
              <a:rPr lang="en-US" sz="2400" dirty="0">
                <a:solidFill>
                  <a:srgbClr val="D2533C"/>
                </a:solidFill>
              </a:rPr>
              <a:t>fully </a:t>
            </a:r>
            <a:r>
              <a:rPr lang="en-US" sz="2400" dirty="0" smtClean="0">
                <a:solidFill>
                  <a:srgbClr val="D2533C"/>
                </a:solidFill>
              </a:rPr>
              <a:t>space-qualified </a:t>
            </a:r>
            <a:r>
              <a:rPr lang="en-US" sz="2400" dirty="0">
                <a:solidFill>
                  <a:srgbClr val="D2533C"/>
                </a:solidFill>
              </a:rPr>
              <a:t>prototype</a:t>
            </a:r>
            <a:endParaRPr lang="en-US" sz="2400" dirty="0" smtClean="0">
              <a:solidFill>
                <a:srgbClr val="D2533C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Mechanics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Thermal aspects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54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4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6" y="4869160"/>
            <a:ext cx="8961811" cy="203132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 smtClean="0"/>
              <a:t>Large dynamic range required by </a:t>
            </a:r>
            <a:r>
              <a:rPr lang="en-GB" b="1" dirty="0"/>
              <a:t>a single crystal: </a:t>
            </a:r>
            <a:r>
              <a:rPr lang="en-GB" b="1" dirty="0" smtClean="0"/>
              <a:t>1 </a:t>
            </a:r>
            <a:r>
              <a:rPr lang="en-GB" b="1" dirty="0"/>
              <a:t>- 10</a:t>
            </a:r>
            <a:r>
              <a:rPr lang="en-GB" b="1" baseline="30000" dirty="0"/>
              <a:t>7 </a:t>
            </a:r>
            <a:r>
              <a:rPr lang="en-GB" b="1" dirty="0"/>
              <a:t>MIPs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wo </a:t>
            </a:r>
            <a:r>
              <a:rPr lang="en-GB" u="sng" dirty="0"/>
              <a:t>double-gain</a:t>
            </a:r>
            <a:r>
              <a:rPr lang="en-GB" dirty="0"/>
              <a:t> photodiodes coupled to each crystal (4 </a:t>
            </a:r>
            <a:r>
              <a:rPr lang="en-GB" dirty="0" smtClean="0"/>
              <a:t>channels/crystal</a:t>
            </a:r>
            <a:r>
              <a:rPr lang="en-GB" dirty="0"/>
              <a:t>): </a:t>
            </a:r>
            <a:endParaRPr lang="en-GB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/>
              <a:t>large area photodiode (∼9.2 x 9.2 mm</a:t>
            </a:r>
            <a:r>
              <a:rPr lang="en-GB" baseline="30000" dirty="0"/>
              <a:t>2</a:t>
            </a:r>
            <a:r>
              <a:rPr lang="en-GB" dirty="0"/>
              <a:t>) for small signals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/>
              <a:t>small area photodiode (∼0.5 x 0.5 mm</a:t>
            </a:r>
            <a:r>
              <a:rPr lang="en-GB" baseline="30000" dirty="0"/>
              <a:t>2</a:t>
            </a:r>
            <a:r>
              <a:rPr lang="en-GB" dirty="0"/>
              <a:t>) for large signals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CASIS 1.2 ASIC (INFN Gr. 5 experiments CASIS and CASIS-2), automatic real-time switching between low- and high- gain modes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7" name="Picture 6" descr="Gamma-400_CSN2_Sep2013_Page_29"/>
          <p:cNvPicPr>
            <a:picLocks noGrp="1" noChangeAspect="1"/>
          </p:cNvPicPr>
          <p:nvPr isPhoto="1"/>
        </p:nvPicPr>
        <p:blipFill rotWithShape="1">
          <a:blip r:embed="rId2">
            <a:clrChange>
              <a:clrFrom>
                <a:srgbClr val="F2FFFF"/>
              </a:clrFrom>
              <a:clrTo>
                <a:srgbClr val="F2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20555" r="15804" b="30000"/>
          <a:stretch/>
        </p:blipFill>
        <p:spPr>
          <a:xfrm>
            <a:off x="251520" y="548680"/>
            <a:ext cx="7190561" cy="44441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D2533C"/>
                </a:solidFill>
              </a:rPr>
              <a:t>Calorimeter structure</a:t>
            </a:r>
            <a:endParaRPr lang="en-US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CC2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28 x 28 x 12 </a:t>
            </a:r>
            <a:r>
              <a:rPr lang="en-US" sz="2000" dirty="0" err="1" smtClean="0"/>
              <a:t>CsI</a:t>
            </a:r>
            <a:r>
              <a:rPr lang="en-US" sz="2000" dirty="0" smtClean="0"/>
              <a:t>(Tl) cubes</a:t>
            </a:r>
          </a:p>
          <a:p>
            <a:r>
              <a:rPr lang="en-US" sz="2000" dirty="0" err="1" smtClean="0"/>
              <a:t>L</a:t>
            </a:r>
            <a:r>
              <a:rPr lang="en-US" sz="2000" baseline="-25000" dirty="0" err="1" smtClean="0"/>
              <a:t>cubes</a:t>
            </a:r>
            <a:r>
              <a:rPr lang="en-US" sz="2000" dirty="0" smtClean="0"/>
              <a:t> = 3.6 cm</a:t>
            </a:r>
          </a:p>
          <a:p>
            <a:r>
              <a:rPr lang="en-US" sz="2000" dirty="0"/>
              <a:t>CC2 dimensions: 1 x 1 x 0.47 m</a:t>
            </a:r>
            <a:r>
              <a:rPr lang="en-US" sz="2000" baseline="30000" dirty="0"/>
              <a:t>3</a:t>
            </a:r>
          </a:p>
          <a:p>
            <a:r>
              <a:rPr lang="en-US" sz="2000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: 54.6 x 54.6 x 23.4</a:t>
            </a:r>
          </a:p>
          <a:p>
            <a:r>
              <a:rPr lang="en-US" sz="2000" dirty="0">
                <a:sym typeface="Symbol"/>
              </a:rPr>
              <a:t></a:t>
            </a:r>
            <a:r>
              <a:rPr lang="en-US" sz="2000" baseline="-25000" dirty="0">
                <a:sym typeface="Symbol"/>
              </a:rPr>
              <a:t>I</a:t>
            </a:r>
            <a:r>
              <a:rPr lang="en-US" sz="2000" dirty="0">
                <a:sym typeface="Symbol"/>
              </a:rPr>
              <a:t>: 2.5 x 2.5 x 1.1</a:t>
            </a:r>
          </a:p>
          <a:p>
            <a:r>
              <a:rPr lang="en-US" sz="2000" dirty="0">
                <a:sym typeface="Symbol"/>
              </a:rPr>
              <a:t>Mass = </a:t>
            </a:r>
            <a:r>
              <a:rPr lang="en-US" sz="2000" dirty="0" smtClean="0">
                <a:sym typeface="Symbol"/>
              </a:rPr>
              <a:t>1980 kg</a:t>
            </a:r>
          </a:p>
          <a:p>
            <a:r>
              <a:rPr lang="en-US" sz="2000" dirty="0" smtClean="0">
                <a:sym typeface="Symbol"/>
              </a:rPr>
              <a:t>Planar GF: 9.5 m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sr</a:t>
            </a:r>
          </a:p>
          <a:p>
            <a:r>
              <a:rPr lang="en-US" sz="2000" dirty="0" err="1" smtClean="0"/>
              <a:t>GF</a:t>
            </a:r>
            <a:r>
              <a:rPr lang="en-US" sz="2000" baseline="-25000" dirty="0" err="1" smtClean="0"/>
              <a:t>eff</a:t>
            </a:r>
            <a:r>
              <a:rPr lang="en-US" sz="2000" baseline="-25000" dirty="0" smtClean="0"/>
              <a:t>, el. </a:t>
            </a:r>
            <a:r>
              <a:rPr lang="en-US" sz="2000" baseline="30000" dirty="0" smtClean="0"/>
              <a:t>0.1-1 </a:t>
            </a:r>
            <a:r>
              <a:rPr lang="en-US" sz="2000" baseline="30000" dirty="0" err="1" smtClean="0"/>
              <a:t>TeV</a:t>
            </a:r>
            <a:r>
              <a:rPr lang="en-US" sz="2000" dirty="0">
                <a:sym typeface="Symbol"/>
              </a:rPr>
              <a:t> 3.4 </a:t>
            </a:r>
            <a:r>
              <a:rPr lang="en-US" sz="2000" dirty="0" smtClean="0">
                <a:sym typeface="Symbol"/>
              </a:rPr>
              <a:t>m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sr</a:t>
            </a:r>
          </a:p>
          <a:p>
            <a:r>
              <a:rPr lang="en-US" sz="2000" dirty="0" err="1"/>
              <a:t>GF</a:t>
            </a:r>
            <a:r>
              <a:rPr lang="en-US" sz="2000" baseline="-25000" dirty="0" err="1"/>
              <a:t>eff</a:t>
            </a:r>
            <a:r>
              <a:rPr lang="en-US" sz="2000" baseline="-25000" dirty="0"/>
              <a:t>, </a:t>
            </a:r>
            <a:r>
              <a:rPr lang="en-US" sz="2000" baseline="-25000" dirty="0" err="1" smtClean="0"/>
              <a:t>prot.</a:t>
            </a:r>
            <a:r>
              <a:rPr lang="en-US" sz="2000" baseline="-25000" dirty="0" smtClean="0"/>
              <a:t> </a:t>
            </a:r>
            <a:r>
              <a:rPr lang="en-US" sz="2000" baseline="30000" dirty="0" smtClean="0"/>
              <a:t>1 </a:t>
            </a:r>
            <a:r>
              <a:rPr lang="en-US" sz="2000" baseline="30000" dirty="0"/>
              <a:t>TeV</a:t>
            </a:r>
            <a:r>
              <a:rPr lang="en-US" sz="2000" dirty="0">
                <a:sym typeface="Symbol"/>
              </a:rPr>
              <a:t> </a:t>
            </a:r>
            <a:r>
              <a:rPr lang="en-US" sz="2000" dirty="0" smtClean="0">
                <a:sym typeface="Symbol"/>
              </a:rPr>
              <a:t>3.9 m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sr</a:t>
            </a:r>
          </a:p>
          <a:p>
            <a:r>
              <a:rPr lang="en-US" sz="2000" dirty="0" smtClean="0">
                <a:sym typeface="Symbol"/>
              </a:rPr>
              <a:t>Slightly staggered planes to avoid dead regions</a:t>
            </a:r>
            <a:endParaRPr lang="en-US" sz="2000" dirty="0">
              <a:sym typeface="Symbo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70" y="3313785"/>
            <a:ext cx="4764025" cy="313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02" y="1122382"/>
            <a:ext cx="3396673" cy="219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19050236">
            <a:off x="5811638" y="2634071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330279">
            <a:off x="8171523" y="2516014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397013">
            <a:off x="8071089" y="1121719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548462">
            <a:off x="5188650" y="1286394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6934449" y="1143361"/>
            <a:ext cx="806505" cy="231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5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Protons: energy </a:t>
            </a:r>
            <a:r>
              <a:rPr lang="en-US" dirty="0" smtClean="0"/>
              <a:t>resolution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34522" y="1003514"/>
            <a:ext cx="7906922" cy="5680814"/>
            <a:chOff x="94928" y="1003514"/>
            <a:chExt cx="7906922" cy="56808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6"/>
            <a:stretch/>
          </p:blipFill>
          <p:spPr>
            <a:xfrm>
              <a:off x="94928" y="1003514"/>
              <a:ext cx="4022841" cy="25623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80728" y="1226190"/>
              <a:ext cx="794224" cy="3628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10 TeV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3"/>
            <a:stretch/>
          </p:blipFill>
          <p:spPr>
            <a:xfrm>
              <a:off x="4035258" y="1128952"/>
              <a:ext cx="3966592" cy="24996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91578" y="1389765"/>
              <a:ext cx="908942" cy="3628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100 TeV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094" y="2251696"/>
              <a:ext cx="17620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00"/>
                  </a:solidFill>
                </a:rPr>
                <a:t>RMS=41%</a:t>
              </a:r>
            </a:p>
            <a:p>
              <a:r>
                <a:rPr lang="it-IT" sz="1600" b="1" dirty="0" smtClean="0">
                  <a:solidFill>
                    <a:srgbClr val="FF0000"/>
                  </a:solidFill>
                  <a:latin typeface="Symbol" pitchFamily="18" charset="2"/>
                </a:rPr>
                <a:t>e 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= 0.44</a:t>
              </a:r>
            </a:p>
            <a:p>
              <a:r>
                <a:rPr lang="it-IT" sz="1600" b="1" dirty="0" err="1" smtClean="0">
                  <a:solidFill>
                    <a:srgbClr val="FF0000"/>
                  </a:solidFill>
                  <a:latin typeface="+mj-lt"/>
                </a:rPr>
                <a:t>GF</a:t>
              </a:r>
              <a:r>
                <a:rPr lang="it-IT" sz="1600" b="1" baseline="-25000" dirty="0" err="1" smtClean="0">
                  <a:solidFill>
                    <a:srgbClr val="FF0000"/>
                  </a:solidFill>
                  <a:latin typeface="+mj-lt"/>
                </a:rPr>
                <a:t>eff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=4,6 m</a:t>
              </a:r>
              <a:r>
                <a:rPr lang="it-IT" sz="1600" b="1" baseline="30000" dirty="0" smtClean="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 sr </a:t>
              </a:r>
              <a:endParaRPr lang="en-US" sz="16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64787" y="3429000"/>
              <a:ext cx="1313502" cy="362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(E-E</a:t>
              </a:r>
              <a:r>
                <a:rPr lang="it-IT" baseline="-25000" dirty="0" smtClean="0"/>
                <a:t>true</a:t>
              </a:r>
              <a:r>
                <a:rPr lang="it-IT" dirty="0" smtClean="0"/>
                <a:t>)/E</a:t>
              </a:r>
              <a:r>
                <a:rPr lang="it-IT" baseline="-25000" dirty="0" smtClean="0"/>
                <a:t>true</a:t>
              </a:r>
              <a:endParaRPr lang="en-US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07713" y="2198904"/>
              <a:ext cx="17517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00"/>
                  </a:solidFill>
                </a:rPr>
                <a:t>RMS=38%</a:t>
              </a:r>
            </a:p>
            <a:p>
              <a:r>
                <a:rPr lang="it-IT" sz="1600" b="1" dirty="0" smtClean="0">
                  <a:solidFill>
                    <a:srgbClr val="FF0000"/>
                  </a:solidFill>
                  <a:latin typeface="Symbol" pitchFamily="18" charset="2"/>
                </a:rPr>
                <a:t>e 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= 0.43</a:t>
              </a:r>
            </a:p>
            <a:p>
              <a:r>
                <a:rPr lang="it-IT" sz="1600" b="1" dirty="0" err="1" smtClean="0">
                  <a:solidFill>
                    <a:srgbClr val="FF0000"/>
                  </a:solidFill>
                  <a:latin typeface="+mj-lt"/>
                </a:rPr>
                <a:t>GF</a:t>
              </a:r>
              <a:r>
                <a:rPr lang="it-IT" sz="1600" b="1" baseline="-25000" dirty="0" err="1" smtClean="0">
                  <a:solidFill>
                    <a:srgbClr val="FF0000"/>
                  </a:solidFill>
                  <a:latin typeface="+mj-lt"/>
                </a:rPr>
                <a:t>eff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=4,5 m</a:t>
              </a:r>
              <a:r>
                <a:rPr lang="it-IT" sz="1600" b="1" baseline="30000" dirty="0" smtClean="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 sr </a:t>
              </a:r>
              <a:endParaRPr lang="en-US" sz="16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2"/>
            <a:stretch/>
          </p:blipFill>
          <p:spPr>
            <a:xfrm>
              <a:off x="94928" y="3763178"/>
              <a:ext cx="4064654" cy="273594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80728" y="4038600"/>
              <a:ext cx="765248" cy="3704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10 TeV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31484" y="6313912"/>
              <a:ext cx="1265580" cy="3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(E-E</a:t>
              </a:r>
              <a:r>
                <a:rPr lang="it-IT" baseline="-25000" dirty="0" smtClean="0"/>
                <a:t>true</a:t>
              </a:r>
              <a:r>
                <a:rPr lang="it-IT" dirty="0" smtClean="0"/>
                <a:t>)/E</a:t>
              </a:r>
              <a:r>
                <a:rPr lang="it-IT" baseline="-25000" dirty="0" smtClean="0"/>
                <a:t>true</a:t>
              </a:r>
              <a:endParaRPr lang="en-US" baseline="-25000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"/>
            <a:stretch/>
          </p:blipFill>
          <p:spPr>
            <a:xfrm>
              <a:off x="3962400" y="3763178"/>
              <a:ext cx="4006446" cy="2736038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553998" y="4038600"/>
              <a:ext cx="875780" cy="3704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100 TeV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51146" y="6281646"/>
              <a:ext cx="1265580" cy="3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(E-E</a:t>
              </a:r>
              <a:r>
                <a:rPr lang="it-IT" baseline="-25000" dirty="0" smtClean="0"/>
                <a:t>true</a:t>
              </a:r>
              <a:r>
                <a:rPr lang="it-IT" dirty="0" smtClean="0"/>
                <a:t>)/E</a:t>
              </a:r>
              <a:r>
                <a:rPr lang="it-IT" baseline="-25000" dirty="0" smtClean="0"/>
                <a:t>true</a:t>
              </a:r>
              <a:endParaRPr lang="en-US" baseline="-25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13074" y="5334000"/>
              <a:ext cx="17522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00"/>
                  </a:solidFill>
                </a:rPr>
                <a:t>RMS=32%</a:t>
              </a:r>
            </a:p>
            <a:p>
              <a:r>
                <a:rPr lang="it-IT" sz="1600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e</a:t>
              </a:r>
              <a:r>
                <a:rPr lang="it-IT" sz="1600" b="1" dirty="0">
                  <a:solidFill>
                    <a:srgbClr val="FF0000"/>
                  </a:solidFill>
                </a:rPr>
                <a:t>=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0.21</a:t>
              </a:r>
            </a:p>
            <a:p>
              <a:r>
                <a:rPr lang="it-IT" sz="1600" b="1" dirty="0" err="1" smtClean="0">
                  <a:solidFill>
                    <a:srgbClr val="FF0000"/>
                  </a:solidFill>
                  <a:latin typeface="+mj-lt"/>
                </a:rPr>
                <a:t>GF</a:t>
              </a:r>
              <a:r>
                <a:rPr lang="it-IT" sz="1600" b="1" baseline="-25000" dirty="0" err="1" smtClean="0">
                  <a:solidFill>
                    <a:srgbClr val="FF0000"/>
                  </a:solidFill>
                  <a:latin typeface="+mj-lt"/>
                </a:rPr>
                <a:t>eff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=2,3 m</a:t>
              </a:r>
              <a:r>
                <a:rPr lang="it-IT" sz="1600" b="1" baseline="30000" dirty="0" smtClean="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 sr </a:t>
              </a:r>
              <a:endParaRPr lang="en-US" sz="16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25755" y="5233339"/>
              <a:ext cx="17526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00"/>
                  </a:solidFill>
                </a:rPr>
                <a:t>RMS=29%</a:t>
              </a:r>
            </a:p>
            <a:p>
              <a:r>
                <a:rPr lang="it-IT" sz="1600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e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=0.21</a:t>
              </a:r>
            </a:p>
            <a:p>
              <a:r>
                <a:rPr lang="it-IT" sz="1600" b="1" dirty="0" err="1" smtClean="0">
                  <a:solidFill>
                    <a:srgbClr val="FF0000"/>
                  </a:solidFill>
                  <a:latin typeface="+mj-lt"/>
                </a:rPr>
                <a:t>GF</a:t>
              </a:r>
              <a:r>
                <a:rPr lang="it-IT" sz="1600" b="1" baseline="-25000" dirty="0" err="1" smtClean="0">
                  <a:solidFill>
                    <a:srgbClr val="FF0000"/>
                  </a:solidFill>
                  <a:latin typeface="+mj-lt"/>
                </a:rPr>
                <a:t>eff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=2,2 m</a:t>
              </a:r>
              <a:r>
                <a:rPr lang="it-IT" sz="1600" b="1" baseline="30000" dirty="0" smtClean="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it-IT" sz="1600" b="1" dirty="0" smtClean="0">
                  <a:solidFill>
                    <a:srgbClr val="FF0000"/>
                  </a:solidFill>
                  <a:latin typeface="+mj-lt"/>
                </a:rPr>
                <a:t> sr </a:t>
              </a:r>
              <a:endParaRPr lang="en-US" sz="16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89306" y="3370964"/>
              <a:ext cx="1313503" cy="362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(E-E</a:t>
              </a:r>
              <a:r>
                <a:rPr lang="it-IT" baseline="-25000" dirty="0" smtClean="0"/>
                <a:t>true</a:t>
              </a:r>
              <a:r>
                <a:rPr lang="it-IT" dirty="0" smtClean="0"/>
                <a:t>)/E</a:t>
              </a:r>
              <a:r>
                <a:rPr lang="it-IT" baseline="-25000" dirty="0" smtClean="0"/>
                <a:t>true</a:t>
              </a:r>
              <a:endParaRPr lang="en-US" baseline="-250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467600" y="1752600"/>
            <a:ext cx="16764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Analysis criteria can be changed to optimize: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Acceptance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Energy resolution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Different analysis criteria can be used for different portions of the spectrum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9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8907" y="2133599"/>
            <a:ext cx="4525093" cy="3154308"/>
            <a:chOff x="4499993" y="3900790"/>
            <a:chExt cx="4163927" cy="2927761"/>
          </a:xfrm>
        </p:grpSpPr>
        <p:grpSp>
          <p:nvGrpSpPr>
            <p:cNvPr id="5" name="Group 4"/>
            <p:cNvGrpSpPr/>
            <p:nvPr/>
          </p:nvGrpSpPr>
          <p:grpSpPr>
            <a:xfrm>
              <a:off x="4499993" y="3900790"/>
              <a:ext cx="4163927" cy="2927761"/>
              <a:chOff x="4499993" y="3900790"/>
              <a:chExt cx="4163927" cy="292776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008" y="4026169"/>
                <a:ext cx="4019912" cy="272614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165275" y="3900790"/>
                <a:ext cx="9271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100 TeV</a:t>
                </a:r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93959" y="6485745"/>
                <a:ext cx="1267303" cy="342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GF</a:t>
                </a:r>
                <a:r>
                  <a:rPr lang="it-IT" baseline="-25000" dirty="0" err="1" smtClean="0"/>
                  <a:t>eff</a:t>
                </a:r>
                <a:r>
                  <a:rPr lang="it-IT" dirty="0"/>
                  <a:t>(</a:t>
                </a:r>
                <a:r>
                  <a:rPr lang="it-IT" dirty="0" smtClean="0"/>
                  <a:t>m</a:t>
                </a:r>
                <a:r>
                  <a:rPr lang="it-IT" baseline="30000" dirty="0" smtClean="0"/>
                  <a:t>2</a:t>
                </a:r>
                <a:r>
                  <a:rPr lang="it-IT" dirty="0" smtClean="0"/>
                  <a:t> sr) </a:t>
                </a:r>
                <a:endParaRPr lang="en-US" baseline="-250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4145889" y="4624225"/>
                <a:ext cx="1077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RMS ( % )</a:t>
                </a:r>
                <a:endParaRPr lang="en-US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5511230" y="5301208"/>
                <a:ext cx="788962" cy="3059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6319321" y="5041167"/>
                <a:ext cx="844967" cy="2600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164288" y="4971189"/>
                <a:ext cx="339213" cy="699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5753476" y="4361922"/>
              <a:ext cx="18272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With differents cuts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2095580"/>
            <a:ext cx="4381199" cy="3132259"/>
            <a:chOff x="186392" y="3933056"/>
            <a:chExt cx="4010142" cy="2897231"/>
          </a:xfrm>
        </p:grpSpPr>
        <p:grpSp>
          <p:nvGrpSpPr>
            <p:cNvPr id="16" name="Group 15"/>
            <p:cNvGrpSpPr/>
            <p:nvPr/>
          </p:nvGrpSpPr>
          <p:grpSpPr>
            <a:xfrm>
              <a:off x="186392" y="3933056"/>
              <a:ext cx="4010142" cy="2897231"/>
              <a:chOff x="186392" y="3933056"/>
              <a:chExt cx="4010142" cy="289723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57" y="4112927"/>
                <a:ext cx="3825477" cy="2594289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878716" y="3933056"/>
                <a:ext cx="81015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10 TeV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6200000">
                <a:off x="-167712" y="4693864"/>
                <a:ext cx="1077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RMS ( % )</a:t>
                </a:r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765942" y="6488668"/>
                <a:ext cx="1260584" cy="34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GF</a:t>
                </a:r>
                <a:r>
                  <a:rPr lang="it-IT" baseline="-25000" dirty="0" err="1" smtClean="0"/>
                  <a:t>eff</a:t>
                </a:r>
                <a:r>
                  <a:rPr lang="it-IT" dirty="0"/>
                  <a:t>(</a:t>
                </a:r>
                <a:r>
                  <a:rPr lang="it-IT" dirty="0" smtClean="0"/>
                  <a:t>m</a:t>
                </a:r>
                <a:r>
                  <a:rPr lang="it-IT" baseline="30000" dirty="0" smtClean="0"/>
                  <a:t>2</a:t>
                </a:r>
                <a:r>
                  <a:rPr lang="it-IT" dirty="0" smtClean="0"/>
                  <a:t> sr) </a:t>
                </a:r>
                <a:endParaRPr lang="en-US" baseline="-250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V="1">
                <a:off x="1259632" y="5389242"/>
                <a:ext cx="619084" cy="1999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1878716" y="5157193"/>
                <a:ext cx="965092" cy="2320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2843808" y="5121188"/>
                <a:ext cx="216024" cy="360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1370180" y="4470337"/>
              <a:ext cx="18272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With differents cuts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/>
              <a:t>Protons: energy </a:t>
            </a:r>
            <a:r>
              <a:rPr lang="en-US" dirty="0" smtClean="0"/>
              <a:t>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9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3" descr="ElectronResolution1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5810773" cy="40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944800" y="1447800"/>
            <a:ext cx="2894400" cy="211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election </a:t>
            </a:r>
            <a:r>
              <a:rPr lang="en-US" dirty="0">
                <a:latin typeface="+mn-lt"/>
              </a:rPr>
              <a:t>efficiency: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       </a:t>
            </a:r>
            <a:r>
              <a:rPr lang="en-US" dirty="0">
                <a:latin typeface="+mn-lt"/>
                <a:cs typeface="FreeSerif" charset="0"/>
              </a:rPr>
              <a:t>ε ~ 36</a:t>
            </a:r>
            <a:r>
              <a:rPr lang="en-US" dirty="0" smtClean="0">
                <a:latin typeface="+mn-lt"/>
                <a:cs typeface="FreeSerif" charset="0"/>
              </a:rPr>
              <a:t>%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 dirty="0">
              <a:latin typeface="+mn-lt"/>
              <a:cs typeface="FreeSerif" charset="0"/>
            </a:endParaRPr>
          </a:p>
          <a:p>
            <a:pPr>
              <a:buSzPct val="45000"/>
            </a:pPr>
            <a:r>
              <a:rPr lang="en-US" dirty="0" smtClean="0"/>
              <a:t>length of the shower </a:t>
            </a:r>
          </a:p>
          <a:p>
            <a:pPr>
              <a:buSzPct val="45000"/>
            </a:pPr>
            <a:r>
              <a:rPr lang="en-US" dirty="0" smtClean="0"/>
              <a:t>at least 40 cm (~22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 dirty="0">
              <a:latin typeface="+mn-lt"/>
              <a:cs typeface="FreeSerif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400" b="1" dirty="0" err="1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400" b="1" baseline="-33000" dirty="0" err="1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400" b="1" dirty="0">
                <a:solidFill>
                  <a:srgbClr val="D2533C"/>
                </a:solidFill>
                <a:latin typeface="+mn-lt"/>
                <a:cs typeface="FreeSerif" charset="0"/>
              </a:rPr>
              <a:t> ~ 3.4 m</a:t>
            </a:r>
            <a:r>
              <a:rPr lang="en-US" sz="2400" b="1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400" b="1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6481" y="307841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/>
              <a:t>Electrons: ENERGY RESOLUTION</a:t>
            </a:r>
            <a:endParaRPr lang="en-US" dirty="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89418" y="1651934"/>
            <a:ext cx="2501582" cy="31656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wrap="squar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 b="1" dirty="0">
                <a:latin typeface="+mn-lt"/>
              </a:rPr>
              <a:t>Electrons 100 – 1000 GeV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066800" y="5410200"/>
            <a:ext cx="4268560" cy="285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300" b="1" dirty="0">
                <a:latin typeface="+mn-lt"/>
              </a:rPr>
              <a:t>(Measured Energy – Real Energy) / Real Energy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980321" y="4191000"/>
            <a:ext cx="2626560" cy="9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0" indent="0"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400" dirty="0" smtClean="0">
                <a:latin typeface="+mn-lt"/>
              </a:rPr>
              <a:t>Non</a:t>
            </a:r>
            <a:r>
              <a:rPr lang="en-US" sz="1400" dirty="0">
                <a:latin typeface="+mn-lt"/>
              </a:rPr>
              <a:t>-</a:t>
            </a:r>
            <a:r>
              <a:rPr lang="en-US" sz="1400" dirty="0" err="1">
                <a:latin typeface="+mn-lt"/>
              </a:rPr>
              <a:t>gaussian</a:t>
            </a:r>
            <a:r>
              <a:rPr lang="en-US" sz="1400" dirty="0">
                <a:latin typeface="+mn-lt"/>
              </a:rPr>
              <a:t> tails </a:t>
            </a:r>
            <a:r>
              <a:rPr lang="en-US" sz="1400" dirty="0" smtClean="0">
                <a:latin typeface="+mn-lt"/>
              </a:rPr>
              <a:t>due to leakage and to energy </a:t>
            </a:r>
            <a:r>
              <a:rPr lang="en-US" sz="1400" dirty="0">
                <a:latin typeface="+mn-lt"/>
              </a:rPr>
              <a:t>losses </a:t>
            </a:r>
            <a:r>
              <a:rPr lang="en-US" sz="1400" dirty="0" smtClean="0">
                <a:latin typeface="+mn-lt"/>
              </a:rPr>
              <a:t>in passive material (carbon fiber structure)</a:t>
            </a:r>
            <a:endParaRPr lang="en-US" sz="1400" dirty="0">
              <a:latin typeface="+mn-lt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886973" y="5638800"/>
            <a:ext cx="3257027" cy="82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>
                <a:latin typeface="+mn-lt"/>
              </a:rPr>
              <a:t>Effect of direct ionization on </a:t>
            </a:r>
            <a:r>
              <a:rPr lang="en-US" sz="1600" dirty="0">
                <a:latin typeface="+mn-lt"/>
              </a:rPr>
              <a:t>PD: </a:t>
            </a:r>
            <a:r>
              <a:rPr lang="en-US" sz="1600" dirty="0" smtClean="0">
                <a:latin typeface="+mn-lt"/>
              </a:rPr>
              <a:t>~1.7% on the average value, negligible on the RMS</a:t>
            </a:r>
            <a:endParaRPr lang="en-US" sz="16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59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28320" y="2506329"/>
            <a:ext cx="1448480" cy="61787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RMS ~ 2%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341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and materials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2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3230249" y="1166914"/>
            <a:ext cx="2472333" cy="2280794"/>
            <a:chOff x="2411760" y="1988840"/>
            <a:chExt cx="3124335" cy="2709529"/>
          </a:xfrm>
        </p:grpSpPr>
        <p:sp>
          <p:nvSpPr>
            <p:cNvPr id="2" name="Rettangolo 1"/>
            <p:cNvSpPr/>
            <p:nvPr/>
          </p:nvSpPr>
          <p:spPr>
            <a:xfrm>
              <a:off x="2411760" y="198884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2"/>
            <p:cNvSpPr/>
            <p:nvPr/>
          </p:nvSpPr>
          <p:spPr>
            <a:xfrm>
              <a:off x="3491880" y="198884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4572000" y="198884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3491880" y="2933328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2411760" y="2929338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4599991" y="387359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4599991" y="2933328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3491880" y="387359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411760" y="3906281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3230249" y="3977223"/>
            <a:ext cx="2490738" cy="706858"/>
            <a:chOff x="2843808" y="4077072"/>
            <a:chExt cx="2952328" cy="792088"/>
          </a:xfrm>
        </p:grpSpPr>
        <p:sp>
          <p:nvSpPr>
            <p:cNvPr id="13" name="Rettangolo 12"/>
            <p:cNvSpPr/>
            <p:nvPr/>
          </p:nvSpPr>
          <p:spPr>
            <a:xfrm>
              <a:off x="2843808" y="4077072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3851920" y="4077072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860032" y="4077072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3048000" y="4816522"/>
            <a:ext cx="2490738" cy="710419"/>
            <a:chOff x="2843808" y="5017570"/>
            <a:chExt cx="2952328" cy="796078"/>
          </a:xfrm>
        </p:grpSpPr>
        <p:sp>
          <p:nvSpPr>
            <p:cNvPr id="16" name="Rettangolo 15"/>
            <p:cNvSpPr/>
            <p:nvPr/>
          </p:nvSpPr>
          <p:spPr>
            <a:xfrm>
              <a:off x="3851920" y="502156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843808" y="501757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860032" y="502156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3542992" y="5647978"/>
            <a:ext cx="2490738" cy="718051"/>
            <a:chOff x="2843808" y="5949280"/>
            <a:chExt cx="2952328" cy="804630"/>
          </a:xfrm>
        </p:grpSpPr>
        <p:sp>
          <p:nvSpPr>
            <p:cNvPr id="18" name="Rettangolo 17"/>
            <p:cNvSpPr/>
            <p:nvPr/>
          </p:nvSpPr>
          <p:spPr>
            <a:xfrm>
              <a:off x="4860032" y="5961822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3851920" y="5961822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2843808" y="5949280"/>
              <a:ext cx="936104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983889" y="228600"/>
            <a:ext cx="7116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 smtClean="0">
                <a:solidFill>
                  <a:srgbClr val="FF0000"/>
                </a:solidFill>
              </a:rPr>
              <a:t>OPTIMIZATION  FOR  VERTICAL GAMMAS</a:t>
            </a:r>
            <a:endParaRPr lang="it-IT" sz="2400" b="1" u="sng" dirty="0">
              <a:solidFill>
                <a:srgbClr val="FF0000"/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>
            <a:off x="4870491" y="609600"/>
            <a:ext cx="0" cy="30963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>
            <a:off x="5273792" y="609600"/>
            <a:ext cx="0" cy="30963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60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5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Res10unifor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" y="1380819"/>
            <a:ext cx="30019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100unifor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22" y="1380819"/>
            <a:ext cx="3078163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Res1000unifor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86" y="1434793"/>
            <a:ext cx="293370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941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2666" y="3639979"/>
            <a:ext cx="89386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Gamma rays total signal distribution for energies: 10 GeV, 100 GeV and 1 TeV. The incident position is uniform on the top of the calorimeter</a:t>
            </a:r>
            <a:r>
              <a:rPr kumimoji="0" lang="en-US" sz="1000" b="1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070838"/>
              </p:ext>
            </p:extLst>
          </p:nvPr>
        </p:nvGraphicFramePr>
        <p:xfrm>
          <a:off x="1330325" y="4747100"/>
          <a:ext cx="6483350" cy="149935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59635"/>
                <a:gridCol w="2159635"/>
                <a:gridCol w="2164080"/>
              </a:tblGrid>
              <a:tr h="337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Gamma rays energy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Selection efficiency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Energy resolution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7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 GeV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95%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0.86%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7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 GeV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0.83%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7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 TeV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80%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0.73%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2666" y="219670"/>
            <a:ext cx="8938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VERTICAL  GAMMA  RAYS </a:t>
            </a:r>
          </a:p>
          <a:p>
            <a:r>
              <a:rPr lang="en-US" b="1" dirty="0" smtClean="0"/>
              <a:t>Detector optimized  for vertical  gammas: </a:t>
            </a:r>
            <a:r>
              <a:rPr lang="en-US" b="1" dirty="0" smtClean="0">
                <a:solidFill>
                  <a:schemeClr val="accent1"/>
                </a:solidFill>
              </a:rPr>
              <a:t>27 X 27 X 14 CRYSTALS;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 mm vertical gaps</a:t>
            </a:r>
            <a:r>
              <a:rPr lang="en-US" dirty="0" smtClean="0"/>
              <a:t>; </a:t>
            </a:r>
            <a:r>
              <a:rPr lang="en-US" b="1" dirty="0" smtClean="0">
                <a:solidFill>
                  <a:srgbClr val="00B050"/>
                </a:solidFill>
              </a:rPr>
              <a:t>horizontal planes shifted in x-y to avoid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24447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61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9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981200"/>
            <a:ext cx="9144000" cy="2537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37" y="76200"/>
            <a:ext cx="8686800" cy="381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 </a:t>
            </a:r>
            <a:r>
              <a:rPr lang="en-US" sz="2400" b="1" u="sng" dirty="0" smtClean="0">
                <a:solidFill>
                  <a:srgbClr val="FF0000"/>
                </a:solidFill>
              </a:rPr>
              <a:t>LEAKAGE  fluctuations at fixed E</a:t>
            </a:r>
            <a:r>
              <a:rPr lang="en-US" sz="2700" b="1" baseline="-25000" dirty="0" smtClean="0">
                <a:solidFill>
                  <a:srgbClr val="FF0000"/>
                </a:solidFill>
              </a:rPr>
              <a:t>h</a:t>
            </a:r>
            <a:r>
              <a:rPr lang="en-US" sz="2400" b="1" u="sng" dirty="0" smtClean="0">
                <a:solidFill>
                  <a:srgbClr val="FF0000"/>
                </a:solidFill>
              </a:rPr>
              <a:t> prevent effective Cherenkov correction !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74092" cy="4525963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Even </a:t>
            </a:r>
            <a:r>
              <a:rPr lang="en-US" sz="1800" b="1" dirty="0" smtClean="0">
                <a:solidFill>
                  <a:schemeClr val="tx1"/>
                </a:solidFill>
              </a:rPr>
              <a:t>if we suppose to have perfect access </a:t>
            </a:r>
            <a:r>
              <a:rPr lang="en-US" sz="1800" dirty="0" smtClean="0"/>
              <a:t>to the scintillation signal produced by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</a:t>
            </a:r>
            <a:r>
              <a:rPr lang="en-US" sz="1800" dirty="0" err="1" smtClean="0"/>
              <a:t>e.m</a:t>
            </a:r>
            <a:r>
              <a:rPr lang="en-US" sz="1800" dirty="0" smtClean="0"/>
              <a:t>. particles </a:t>
            </a:r>
            <a:r>
              <a:rPr lang="en-US" sz="1800" b="1" dirty="0" err="1" smtClean="0">
                <a:solidFill>
                  <a:srgbClr val="FF0000"/>
                </a:solidFill>
              </a:rPr>
              <a:t>S</a:t>
            </a:r>
            <a:r>
              <a:rPr lang="en-US" sz="1400" b="1" dirty="0" err="1" smtClean="0">
                <a:solidFill>
                  <a:srgbClr val="FF0000"/>
                </a:solidFill>
              </a:rPr>
              <a:t>em</a:t>
            </a:r>
            <a:r>
              <a:rPr lang="en-US" sz="1800" dirty="0" smtClean="0"/>
              <a:t> and separately to the scintillation signal produced by hadrons </a:t>
            </a:r>
            <a:r>
              <a:rPr lang="en-US" sz="1800" b="1" dirty="0" smtClean="0">
                <a:solidFill>
                  <a:srgbClr val="FF0000"/>
                </a:solidFill>
              </a:rPr>
              <a:t>S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had</a:t>
            </a:r>
            <a:r>
              <a:rPr lang="en-US" sz="1800" dirty="0" smtClean="0"/>
              <a:t>… 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it-IT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3419"/>
            <a:ext cx="4320480" cy="2929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49" y="1464960"/>
            <a:ext cx="4244479" cy="2878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01147" y="2758521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</a:t>
            </a:r>
            <a:r>
              <a:rPr lang="it-IT" baseline="-25000" dirty="0" smtClean="0"/>
              <a:t>em</a:t>
            </a:r>
            <a:r>
              <a:rPr lang="it-IT" dirty="0" smtClean="0"/>
              <a:t>(GeV)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4021440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Ee (GeV)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148167" y="2695087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</a:t>
            </a:r>
            <a:r>
              <a:rPr lang="it-IT" sz="1400" dirty="0" err="1" smtClean="0"/>
              <a:t>had</a:t>
            </a:r>
            <a:r>
              <a:rPr lang="it-IT" dirty="0" smtClean="0"/>
              <a:t>(GeV)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58095" y="3964515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</a:t>
            </a:r>
            <a:r>
              <a:rPr lang="it-IT" sz="2400" baseline="-25000" dirty="0" smtClean="0"/>
              <a:t>h</a:t>
            </a:r>
            <a:r>
              <a:rPr lang="it-IT" dirty="0" smtClean="0"/>
              <a:t>(GeV)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412" y="4333847"/>
            <a:ext cx="630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Sem, Shad = Energia depositata effettivamente per ionizzazione (em , had)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510449" y="4966447"/>
            <a:ext cx="1152128" cy="96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86513" y="4081316"/>
            <a:ext cx="0" cy="824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086019" y="5139579"/>
            <a:ext cx="494" cy="171842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629400" y="4966447"/>
            <a:ext cx="889161" cy="967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19974" y="4957482"/>
            <a:ext cx="508012" cy="1464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rgbClr val="FF0000"/>
                </a:solidFill>
              </a:rPr>
              <a:t>EE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2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200" b="1" dirty="0" smtClean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2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200" b="1" dirty="0" smtClean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2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/>
                </a:solidFill>
              </a:rPr>
              <a:t>Eh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429401" y="5246132"/>
            <a:ext cx="571600" cy="8786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01000" y="50292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</a:t>
            </a:r>
            <a:r>
              <a:rPr lang="it-IT" baseline="-25000" dirty="0" smtClean="0"/>
              <a:t>em</a:t>
            </a:r>
            <a:r>
              <a:rPr lang="en-US" dirty="0"/>
              <a:t> </a:t>
            </a:r>
            <a:r>
              <a:rPr lang="en-US" dirty="0" smtClean="0"/>
              <a:t>~</a:t>
            </a:r>
            <a:r>
              <a:rPr lang="en-US" dirty="0" err="1" smtClean="0"/>
              <a:t>E</a:t>
            </a:r>
            <a:r>
              <a:rPr lang="en-US" sz="1400" dirty="0" err="1" smtClean="0"/>
              <a:t>e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099022" y="640746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18" charset="2"/>
              </a:rPr>
              <a:t>p</a:t>
            </a:r>
            <a:r>
              <a:rPr lang="it-IT" dirty="0" smtClean="0"/>
              <a:t>+/-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883388" y="4957482"/>
            <a:ext cx="444598" cy="976427"/>
          </a:xfrm>
          <a:prstGeom prst="ellipse">
            <a:avLst/>
          </a:prstGeom>
          <a:solidFill>
            <a:srgbClr val="CCECFF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195183" y="5615464"/>
            <a:ext cx="878797" cy="25193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38800" y="542359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</a:t>
            </a:r>
            <a:r>
              <a:rPr lang="it-IT" baseline="-25000" dirty="0" smtClean="0"/>
              <a:t>had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-26894" y="4719712"/>
            <a:ext cx="3152040" cy="1530667"/>
            <a:chOff x="80682" y="5246132"/>
            <a:chExt cx="3152040" cy="1530667"/>
          </a:xfrm>
        </p:grpSpPr>
        <p:sp>
          <p:nvSpPr>
            <p:cNvPr id="12" name="Rectangle 11"/>
            <p:cNvSpPr/>
            <p:nvPr/>
          </p:nvSpPr>
          <p:spPr>
            <a:xfrm>
              <a:off x="265348" y="5246132"/>
              <a:ext cx="2876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/>
                <a:t>E=E</a:t>
              </a:r>
              <a:r>
                <a:rPr lang="it-IT" baseline="-25000" dirty="0" smtClean="0"/>
                <a:t>e</a:t>
              </a:r>
              <a:r>
                <a:rPr lang="it-IT" dirty="0" smtClean="0"/>
                <a:t>+E</a:t>
              </a:r>
              <a:r>
                <a:rPr lang="it-IT" baseline="-25000" dirty="0" smtClean="0"/>
                <a:t>h</a:t>
              </a:r>
              <a:r>
                <a:rPr lang="it-IT" dirty="0" smtClean="0"/>
                <a:t>=S</a:t>
              </a:r>
              <a:r>
                <a:rPr lang="it-IT" baseline="-25000" dirty="0" smtClean="0"/>
                <a:t>em</a:t>
              </a:r>
              <a:r>
                <a:rPr lang="it-IT" dirty="0" smtClean="0"/>
                <a:t>+S</a:t>
              </a:r>
              <a:r>
                <a:rPr lang="it-IT" baseline="-25000" dirty="0" smtClean="0"/>
                <a:t>had</a:t>
              </a:r>
              <a:r>
                <a:rPr lang="it-IT" dirty="0" smtClean="0"/>
                <a:t>*&lt;1/</a:t>
              </a:r>
              <a:r>
                <a:rPr lang="it-IT" dirty="0" smtClean="0">
                  <a:latin typeface="Symbol" pitchFamily="18" charset="2"/>
                </a:rPr>
                <a:t>h</a:t>
              </a:r>
              <a:r>
                <a:rPr lang="it-IT" dirty="0" smtClean="0"/>
                <a:t>&gt;</a:t>
              </a:r>
              <a:endParaRPr lang="en-US" baseline="-25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5348" y="5724903"/>
              <a:ext cx="2694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&lt;1/</a:t>
              </a:r>
              <a:r>
                <a:rPr lang="it-IT" dirty="0" smtClean="0">
                  <a:latin typeface="Symbol" pitchFamily="18" charset="2"/>
                </a:rPr>
                <a:t>h</a:t>
              </a:r>
              <a:r>
                <a:rPr lang="it-IT" dirty="0" smtClean="0"/>
                <a:t>&gt;=&lt;1/</a:t>
              </a:r>
              <a:r>
                <a:rPr lang="it-IT" dirty="0" smtClean="0">
                  <a:latin typeface="Symbol" pitchFamily="18" charset="2"/>
                </a:rPr>
                <a:t>h</a:t>
              </a:r>
              <a:r>
                <a:rPr lang="it-IT" baseline="-25000" dirty="0" smtClean="0"/>
                <a:t>t</a:t>
              </a:r>
              <a:r>
                <a:rPr lang="it-IT" dirty="0" smtClean="0"/>
                <a:t>&gt;*&lt;1/</a:t>
              </a:r>
              <a:r>
                <a:rPr lang="it-IT" dirty="0" smtClean="0">
                  <a:latin typeface="Symbol" pitchFamily="18" charset="2"/>
                </a:rPr>
                <a:t>h</a:t>
              </a:r>
              <a:r>
                <a:rPr lang="it-IT" baseline="-25000" dirty="0" smtClean="0"/>
                <a:t>leak</a:t>
              </a:r>
              <a:r>
                <a:rPr lang="it-IT" dirty="0" smtClean="0"/>
                <a:t>&gt;</a:t>
              </a:r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1143000" y="6094235"/>
              <a:ext cx="184732" cy="2670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0682" y="6361301"/>
              <a:ext cx="142058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b="1" dirty="0" smtClean="0"/>
                <a:t>Nuclei Excitation,</a:t>
              </a:r>
            </a:p>
            <a:p>
              <a:r>
                <a:rPr lang="it-IT" sz="1050" b="1" dirty="0" smtClean="0"/>
                <a:t>neutrons</a:t>
              </a:r>
              <a:endParaRPr lang="en-US" sz="1050" b="1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2260106" y="6153783"/>
              <a:ext cx="159291" cy="2075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057400" y="6422063"/>
              <a:ext cx="1175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/>
                <a:t>Pions leakage</a:t>
              </a:r>
              <a:endParaRPr lang="en-US" sz="1100" b="1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062394" y="5121286"/>
            <a:ext cx="15905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18" charset="2"/>
              </a:rPr>
              <a:t>&lt;</a:t>
            </a:r>
            <a:r>
              <a:rPr lang="it-IT" dirty="0" smtClean="0">
                <a:latin typeface="Symbol" pitchFamily="18" charset="2"/>
              </a:rPr>
              <a:t>h</a:t>
            </a:r>
            <a:r>
              <a:rPr lang="it-IT" baseline="-25000" dirty="0" smtClean="0"/>
              <a:t>t</a:t>
            </a:r>
            <a:r>
              <a:rPr lang="en-US" dirty="0" smtClean="0"/>
              <a:t>&gt;~ 0.85</a:t>
            </a:r>
          </a:p>
          <a:p>
            <a:r>
              <a:rPr lang="it-IT" dirty="0">
                <a:latin typeface="Symbol" pitchFamily="18" charset="2"/>
              </a:rPr>
              <a:t>&lt;</a:t>
            </a:r>
            <a:r>
              <a:rPr lang="it-IT" dirty="0" smtClean="0">
                <a:latin typeface="Symbol" pitchFamily="18" charset="2"/>
              </a:rPr>
              <a:t>h</a:t>
            </a:r>
            <a:r>
              <a:rPr lang="it-IT" baseline="-25000" dirty="0" smtClean="0"/>
              <a:t>leak</a:t>
            </a:r>
            <a:r>
              <a:rPr lang="en-US" dirty="0" smtClean="0"/>
              <a:t>&gt;~ 0.25</a:t>
            </a:r>
            <a:endParaRPr lang="en-US" dirty="0"/>
          </a:p>
        </p:txBody>
      </p:sp>
      <p:cxnSp>
        <p:nvCxnSpPr>
          <p:cNvPr id="50" name="Straight Arrow Connector 49"/>
          <p:cNvCxnSpPr>
            <a:stCxn id="46" idx="2"/>
          </p:cNvCxnSpPr>
          <p:nvPr/>
        </p:nvCxnSpPr>
        <p:spPr>
          <a:xfrm>
            <a:off x="2537485" y="6157253"/>
            <a:ext cx="0" cy="1673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841925" y="632460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RMS </a:t>
            </a:r>
            <a:r>
              <a:rPr lang="en-US" dirty="0"/>
              <a:t>~ </a:t>
            </a:r>
            <a:r>
              <a:rPr lang="it-IT" dirty="0" smtClean="0"/>
              <a:t>40% !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72949" y="1457980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100-300GeV protons</a:t>
            </a:r>
          </a:p>
          <a:p>
            <a:r>
              <a:rPr lang="it-IT" sz="1200" dirty="0" smtClean="0"/>
              <a:t> interacting first layer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5176575" y="1394209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100-300GeV protons</a:t>
            </a:r>
          </a:p>
          <a:p>
            <a:r>
              <a:rPr lang="it-IT" sz="1200" dirty="0" smtClean="0"/>
              <a:t> interacting first layer</a:t>
            </a:r>
            <a:endParaRPr lang="en-US" sz="12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3349605" y="6509266"/>
            <a:ext cx="304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680394" y="6324600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pitchFamily="18" charset="2"/>
              </a:rPr>
              <a:t>D</a:t>
            </a:r>
            <a:r>
              <a:rPr lang="it-IT" dirty="0" smtClean="0"/>
              <a:t>E/E</a:t>
            </a:r>
            <a:r>
              <a:rPr lang="en-US" dirty="0"/>
              <a:t> ~ </a:t>
            </a:r>
            <a:r>
              <a:rPr lang="it-IT" dirty="0" smtClean="0"/>
              <a:t>20</a:t>
            </a:r>
            <a:r>
              <a:rPr lang="it-IT" dirty="0"/>
              <a:t>%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745753" y="3065190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RMS </a:t>
            </a:r>
            <a:r>
              <a:rPr lang="en-US" sz="2000" b="1" dirty="0"/>
              <a:t>~ </a:t>
            </a:r>
            <a:r>
              <a:rPr lang="it-IT" sz="2000" b="1" dirty="0" smtClean="0"/>
              <a:t>40% 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162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2623" y="1714979"/>
            <a:ext cx="1924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Next steps :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87016" y="260648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cap="none" dirty="0" smtClean="0"/>
              <a:t>MC simulations for the improvement of </a:t>
            </a:r>
            <a:r>
              <a:rPr lang="en-US" sz="2800" b="1" u="sng" cap="none" dirty="0" err="1" smtClean="0"/>
              <a:t>hadronic</a:t>
            </a:r>
            <a:r>
              <a:rPr lang="en-US" sz="2800" b="1" u="sng" cap="none" dirty="0" smtClean="0"/>
              <a:t> energy resolution using Cherenkov signal</a:t>
            </a:r>
            <a:endParaRPr lang="en-US" sz="28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87016" y="3068960"/>
            <a:ext cx="74731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STUDY  HOW  THE  </a:t>
            </a:r>
            <a:r>
              <a:rPr lang="it-IT" u="sng" dirty="0" smtClean="0"/>
              <a:t>IMPROVEMENT</a:t>
            </a:r>
            <a:r>
              <a:rPr lang="it-IT" dirty="0" smtClean="0"/>
              <a:t>  IN  ENERGY RESOLUTION  DEPENDS  ON :</a:t>
            </a:r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CALORIMETER DEPTH</a:t>
            </a:r>
          </a:p>
          <a:p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CALORIMETER  LATERAL  CONTAINMENT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 ENERGY  OF  THE PRIMARY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TYPE OF PRIMARY   (PROTON , CARBON ......)</a:t>
            </a:r>
          </a:p>
        </p:txBody>
      </p:sp>
    </p:spTree>
    <p:extLst>
      <p:ext uri="{BB962C8B-B14F-4D97-AF65-F5344CB8AC3E}">
        <p14:creationId xmlns:p14="http://schemas.microsoft.com/office/powerpoint/2010/main" val="267291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5" y="1918217"/>
            <a:ext cx="5421416" cy="379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944800" y="2167364"/>
            <a:ext cx="2894400" cy="12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Selection efficiency: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+mn-lt"/>
              </a:rPr>
              <a:t>       </a:t>
            </a:r>
            <a:r>
              <a:rPr lang="en-US" dirty="0" err="1">
                <a:latin typeface="+mn-lt"/>
                <a:cs typeface="FreeSerif" charset="0"/>
              </a:rPr>
              <a:t>ε</a:t>
            </a:r>
            <a:r>
              <a:rPr lang="en-US" dirty="0">
                <a:latin typeface="+mn-lt"/>
                <a:cs typeface="FreeSerif" charset="0"/>
              </a:rPr>
              <a:t> ~ 36%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 dirty="0">
              <a:latin typeface="+mn-lt"/>
              <a:cs typeface="FreeSerif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400" b="1" dirty="0" err="1">
                <a:solidFill>
                  <a:srgbClr val="D2533C"/>
                </a:solidFill>
                <a:latin typeface="+mn-lt"/>
                <a:cs typeface="FreeSerif" charset="0"/>
              </a:rPr>
              <a:t>GF</a:t>
            </a:r>
            <a:r>
              <a:rPr lang="en-US" sz="2400" b="1" baseline="-33000" dirty="0" err="1">
                <a:solidFill>
                  <a:srgbClr val="D2533C"/>
                </a:solidFill>
                <a:latin typeface="+mn-lt"/>
                <a:cs typeface="FreeSerif" charset="0"/>
              </a:rPr>
              <a:t>eff</a:t>
            </a:r>
            <a:r>
              <a:rPr lang="en-US" sz="2400" b="1" dirty="0">
                <a:solidFill>
                  <a:srgbClr val="D2533C"/>
                </a:solidFill>
                <a:latin typeface="+mn-lt"/>
                <a:cs typeface="FreeSerif" charset="0"/>
              </a:rPr>
              <a:t> ~ 3.4 m</a:t>
            </a:r>
            <a:r>
              <a:rPr lang="en-US" sz="2400" b="1" baseline="33000" dirty="0">
                <a:solidFill>
                  <a:srgbClr val="D2533C"/>
                </a:solidFill>
                <a:latin typeface="+mn-lt"/>
                <a:cs typeface="FreeSerif" charset="0"/>
              </a:rPr>
              <a:t>2</a:t>
            </a:r>
            <a:r>
              <a:rPr lang="en-US" sz="2400" b="1" dirty="0">
                <a:solidFill>
                  <a:srgbClr val="D2533C"/>
                </a:solidFill>
                <a:latin typeface="+mn-lt"/>
                <a:cs typeface="FreeSerif" charset="0"/>
              </a:rPr>
              <a:t>sr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>
                <a:latin typeface="+mn-lt"/>
              </a:rPr>
              <a:t>Electrons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89120" y="1752600"/>
            <a:ext cx="2717404" cy="31656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 b="1">
                <a:latin typeface="+mn-lt"/>
              </a:rPr>
              <a:t>Electrons 100 – 1000 GeV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802880" y="5657812"/>
            <a:ext cx="4268560" cy="2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300" b="1" dirty="0">
                <a:latin typeface="+mn-lt"/>
              </a:rPr>
              <a:t>(Measured Energy – Real Energy) / Real Energy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35681" y="2621010"/>
            <a:ext cx="1267739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500">
                <a:solidFill>
                  <a:srgbClr val="FF0000"/>
                </a:solidFill>
                <a:latin typeface="+mn-lt"/>
              </a:rPr>
              <a:t>Crystals only</a:t>
            </a:r>
          </a:p>
        </p:txBody>
      </p:sp>
      <p:cxnSp>
        <p:nvCxnSpPr>
          <p:cNvPr id="13319" name="AutoShape 7"/>
          <p:cNvCxnSpPr>
            <a:cxnSpLocks noChangeShapeType="1"/>
          </p:cNvCxnSpPr>
          <p:nvPr/>
        </p:nvCxnSpPr>
        <p:spPr bwMode="auto">
          <a:xfrm>
            <a:off x="2188800" y="2884559"/>
            <a:ext cx="630720" cy="525655"/>
          </a:xfrm>
          <a:prstGeom prst="straightConnector1">
            <a:avLst/>
          </a:prstGeom>
          <a:noFill/>
          <a:ln w="262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375360" y="3269078"/>
            <a:ext cx="2126986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>
                <a:latin typeface="+mn-lt"/>
              </a:rPr>
              <a:t>Crystals + photodiodes</a:t>
            </a:r>
          </a:p>
        </p:txBody>
      </p:sp>
      <p:cxnSp>
        <p:nvCxnSpPr>
          <p:cNvPr id="13321" name="AutoShape 9"/>
          <p:cNvCxnSpPr>
            <a:cxnSpLocks noChangeShapeType="1"/>
          </p:cNvCxnSpPr>
          <p:nvPr/>
        </p:nvCxnSpPr>
        <p:spPr bwMode="auto">
          <a:xfrm flipH="1">
            <a:off x="3588480" y="3616155"/>
            <a:ext cx="973440" cy="482450"/>
          </a:xfrm>
          <a:prstGeom prst="straightConnector1">
            <a:avLst/>
          </a:prstGeom>
          <a:noFill/>
          <a:ln w="26280">
            <a:solidFill>
              <a:srgbClr val="93A2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907840" y="3992035"/>
            <a:ext cx="2626560" cy="119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0" indent="0"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 smtClean="0">
                <a:latin typeface="+mn-lt"/>
              </a:rPr>
              <a:t>Non</a:t>
            </a:r>
            <a:r>
              <a:rPr lang="en-US" dirty="0">
                <a:latin typeface="+mn-lt"/>
              </a:rPr>
              <a:t>-</a:t>
            </a:r>
            <a:r>
              <a:rPr lang="en-US" dirty="0" err="1">
                <a:latin typeface="+mn-lt"/>
              </a:rPr>
              <a:t>gaussian</a:t>
            </a:r>
            <a:r>
              <a:rPr lang="en-US" dirty="0">
                <a:latin typeface="+mn-lt"/>
              </a:rPr>
              <a:t> tails </a:t>
            </a:r>
            <a:r>
              <a:rPr lang="en-US" dirty="0" smtClean="0">
                <a:latin typeface="+mn-lt"/>
              </a:rPr>
              <a:t>due to </a:t>
            </a:r>
            <a:r>
              <a:rPr lang="en-US" dirty="0">
                <a:latin typeface="+mn-lt"/>
              </a:rPr>
              <a:t>leakages and to energy losses in carbon fiber material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111840" y="2248012"/>
            <a:ext cx="1527895" cy="470454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500">
                <a:latin typeface="+mn-lt"/>
              </a:rPr>
              <a:t>RMS~2%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980321" y="5734618"/>
            <a:ext cx="2894400" cy="63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u="sng">
                <a:latin typeface="+mn-lt"/>
              </a:rPr>
              <a:t>Ionization effect on PD: 1.7%</a:t>
            </a:r>
          </a:p>
        </p:txBody>
      </p:sp>
    </p:spTree>
    <p:extLst>
      <p:ext uri="{BB962C8B-B14F-4D97-AF65-F5344CB8AC3E}">
        <p14:creationId xmlns:p14="http://schemas.microsoft.com/office/powerpoint/2010/main" val="28108405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07841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>
                <a:latin typeface="+mn-lt"/>
              </a:rPr>
              <a:t>MC simulations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066800"/>
            <a:ext cx="8034569" cy="5584704"/>
          </a:xfrm>
          <a:ln/>
        </p:spPr>
        <p:txBody>
          <a:bodyPr/>
          <a:lstStyle/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 err="1"/>
              <a:t>Fluka</a:t>
            </a:r>
            <a:r>
              <a:rPr lang="en-US" sz="1800" b="1" dirty="0"/>
              <a:t>-based MC simulation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Scintillating crystals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Photodiodes</a:t>
            </a:r>
          </a:p>
          <a:p>
            <a:pPr marL="1175057" lvl="2" indent="-26064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/>
              <a:t>Energy deposits in the photodiodes due to ionization are taken into account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Carbon fiber support structure (filling the 3mm gap)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Isotropic generation on the top surface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Results are valid also for other sides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Simulated particles: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Electrons: 100 </a:t>
            </a:r>
            <a:r>
              <a:rPr lang="en-US" sz="1800" dirty="0" err="1"/>
              <a:t>GeV</a:t>
            </a:r>
            <a:r>
              <a:rPr lang="en-US" sz="1800" dirty="0"/>
              <a:t> → 1 </a:t>
            </a:r>
            <a:r>
              <a:rPr lang="en-US" sz="1800" dirty="0" err="1"/>
              <a:t>TeV</a:t>
            </a:r>
            <a:endParaRPr lang="en-US" sz="1800" dirty="0"/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Protons: 100 </a:t>
            </a:r>
            <a:r>
              <a:rPr lang="en-US" sz="1800" dirty="0" err="1"/>
              <a:t>GeV</a:t>
            </a:r>
            <a:r>
              <a:rPr lang="en-US" sz="1800" dirty="0"/>
              <a:t> → 100 </a:t>
            </a:r>
            <a:r>
              <a:rPr lang="en-US" sz="1800" dirty="0" err="1"/>
              <a:t>TeV</a:t>
            </a:r>
            <a:endParaRPr lang="en-US" sz="1800" dirty="0"/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about 10</a:t>
            </a:r>
            <a:r>
              <a:rPr lang="en-US" sz="1800" baseline="33000" dirty="0"/>
              <a:t>2</a:t>
            </a:r>
            <a:r>
              <a:rPr lang="en-US" sz="1800" dirty="0"/>
              <a:t> – 10</a:t>
            </a:r>
            <a:r>
              <a:rPr lang="en-US" sz="1800" baseline="33000" dirty="0"/>
              <a:t>5</a:t>
            </a:r>
            <a:r>
              <a:rPr lang="en-US" sz="1800" dirty="0"/>
              <a:t> events per energy value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Geometry factor, light collection and quantum efficiency of PD are taken into account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b="1" dirty="0"/>
              <a:t>Requirements on shower containment (</a:t>
            </a:r>
            <a:r>
              <a:rPr lang="en-US" sz="1800" b="1" dirty="0" err="1"/>
              <a:t>fiducial</a:t>
            </a:r>
            <a:r>
              <a:rPr lang="en-US" sz="1800" b="1" dirty="0"/>
              <a:t> volume, length of reconstructed track, minimum energy deposit)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1800" dirty="0"/>
              <a:t>Nominal GF: (0.78*0.78*</a:t>
            </a:r>
            <a:r>
              <a:rPr lang="en-US" sz="1800" dirty="0">
                <a:cs typeface="FreeSerif" charset="0"/>
              </a:rPr>
              <a:t>π)*5*</a:t>
            </a:r>
            <a:r>
              <a:rPr lang="en-US" sz="1800" dirty="0" err="1">
                <a:cs typeface="FreeSerif" charset="0"/>
              </a:rPr>
              <a:t>ε</a:t>
            </a:r>
            <a:r>
              <a:rPr lang="en-US" sz="1800" dirty="0">
                <a:cs typeface="FreeSerif" charset="0"/>
              </a:rPr>
              <a:t> </a:t>
            </a:r>
            <a:r>
              <a:rPr lang="en-US" sz="1800" dirty="0"/>
              <a:t>m</a:t>
            </a:r>
            <a:r>
              <a:rPr lang="en-US" sz="1800" baseline="30000" dirty="0"/>
              <a:t>2</a:t>
            </a:r>
            <a:r>
              <a:rPr lang="en-US" sz="1800" dirty="0"/>
              <a:t>sr= 9.55*</a:t>
            </a:r>
            <a:r>
              <a:rPr lang="en-US" sz="1800" dirty="0" err="1">
                <a:cs typeface="FreeSerif" charset="0"/>
              </a:rPr>
              <a:t>ε</a:t>
            </a:r>
            <a:r>
              <a:rPr lang="en-US" sz="1800" dirty="0"/>
              <a:t> m</a:t>
            </a:r>
            <a:r>
              <a:rPr lang="en-US" sz="1800" baseline="30000" dirty="0"/>
              <a:t>2</a:t>
            </a:r>
            <a:r>
              <a:rPr lang="en-US" sz="1800" dirty="0"/>
              <a:t>sr</a:t>
            </a:r>
          </a:p>
        </p:txBody>
      </p:sp>
    </p:spTree>
    <p:extLst>
      <p:ext uri="{BB962C8B-B14F-4D97-AF65-F5344CB8AC3E}">
        <p14:creationId xmlns:p14="http://schemas.microsoft.com/office/powerpoint/2010/main" val="15393137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31626"/>
            <a:ext cx="90011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2209800"/>
            <a:ext cx="9067800" cy="152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810000"/>
            <a:ext cx="9067800" cy="304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191000"/>
            <a:ext cx="90678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381500"/>
            <a:ext cx="9067800" cy="3048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3606800"/>
            <a:ext cx="9067800" cy="152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5334000"/>
            <a:ext cx="9067800" cy="3048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91200"/>
            <a:ext cx="9144000" cy="2286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materials</a:t>
            </a:r>
            <a:r>
              <a:rPr lang="it-IT" dirty="0" smtClean="0"/>
              <a:t> vs CsI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128"/>
            <a:ext cx="8229600" cy="5064224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CaF2</a:t>
            </a:r>
          </a:p>
          <a:p>
            <a:pPr lvl="2"/>
            <a:r>
              <a:rPr lang="en-US" dirty="0" smtClean="0"/>
              <a:t>Low density</a:t>
            </a:r>
            <a:r>
              <a:rPr lang="en-US" dirty="0" smtClean="0">
                <a:sym typeface="Symbol"/>
              </a:rPr>
              <a:t> larger geometrical acceptance</a:t>
            </a:r>
            <a:endParaRPr lang="en-US" dirty="0" smtClean="0"/>
          </a:p>
          <a:p>
            <a:pPr lvl="2"/>
            <a:r>
              <a:rPr lang="en-US" dirty="0" smtClean="0"/>
              <a:t>Better hadronic containment, but not </a:t>
            </a:r>
            <a:r>
              <a:rPr lang="en-US" dirty="0" err="1" smtClean="0"/>
              <a:t>e.m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BaF2</a:t>
            </a:r>
          </a:p>
          <a:p>
            <a:pPr lvl="2"/>
            <a:r>
              <a:rPr lang="en-US" dirty="0" smtClean="0"/>
              <a:t>Density </a:t>
            </a:r>
            <a:r>
              <a:rPr lang="en-US" dirty="0" smtClean="0">
                <a:sym typeface="Symbol"/>
              </a:rPr>
              <a:t> CsI  same geometrical acceptance</a:t>
            </a:r>
          </a:p>
          <a:p>
            <a:pPr lvl="2"/>
            <a:r>
              <a:rPr lang="en-US" dirty="0" smtClean="0">
                <a:sym typeface="Symbol"/>
              </a:rPr>
              <a:t>Better containment hadronic and </a:t>
            </a:r>
            <a:r>
              <a:rPr lang="en-US" dirty="0" err="1" smtClean="0">
                <a:sym typeface="Symbol"/>
              </a:rPr>
              <a:t>e.m</a:t>
            </a:r>
            <a:r>
              <a:rPr lang="en-US" dirty="0" smtClean="0">
                <a:sym typeface="Symbol"/>
              </a:rPr>
              <a:t>.</a:t>
            </a:r>
          </a:p>
          <a:p>
            <a:pPr lvl="2"/>
            <a:r>
              <a:rPr lang="en-US" dirty="0" smtClean="0">
                <a:sym typeface="Symbol"/>
              </a:rPr>
              <a:t>UV Transparent  optimal properties for the Dual readout</a:t>
            </a:r>
            <a:endParaRPr lang="en-US" dirty="0" smtClean="0"/>
          </a:p>
          <a:p>
            <a:pPr lvl="1"/>
            <a:r>
              <a:rPr lang="en-US" dirty="0" smtClean="0"/>
              <a:t>YAP</a:t>
            </a:r>
          </a:p>
          <a:p>
            <a:pPr lvl="2"/>
            <a:r>
              <a:rPr lang="en-US" dirty="0" smtClean="0"/>
              <a:t>Lightest material with maximum hadronic containment</a:t>
            </a:r>
          </a:p>
          <a:p>
            <a:pPr lvl="2"/>
            <a:r>
              <a:rPr lang="en-US" dirty="0" smtClean="0"/>
              <a:t>Smaller </a:t>
            </a:r>
            <a:r>
              <a:rPr lang="en-US" dirty="0" err="1" smtClean="0"/>
              <a:t>em</a:t>
            </a:r>
            <a:r>
              <a:rPr lang="en-US" dirty="0" smtClean="0"/>
              <a:t> containment</a:t>
            </a:r>
          </a:p>
          <a:p>
            <a:pPr lvl="1"/>
            <a:r>
              <a:rPr lang="en-US" dirty="0" smtClean="0"/>
              <a:t>BGO,  BSO</a:t>
            </a:r>
            <a:r>
              <a:rPr lang="en-US" dirty="0"/>
              <a:t> </a:t>
            </a:r>
            <a:r>
              <a:rPr lang="en-US" dirty="0" smtClean="0"/>
              <a:t>and LYSO</a:t>
            </a:r>
          </a:p>
          <a:p>
            <a:pPr lvl="2"/>
            <a:r>
              <a:rPr lang="en-US" dirty="0" smtClean="0"/>
              <a:t>Optimal containment both for Hadronic and </a:t>
            </a:r>
            <a:r>
              <a:rPr lang="en-US" dirty="0" err="1" smtClean="0"/>
              <a:t>e.m</a:t>
            </a:r>
            <a:r>
              <a:rPr lang="en-US" dirty="0" smtClean="0"/>
              <a:t>. showers</a:t>
            </a:r>
          </a:p>
          <a:p>
            <a:pPr lvl="2"/>
            <a:r>
              <a:rPr lang="en-US" dirty="0" smtClean="0"/>
              <a:t>Good optical properties for the Dual Readout</a:t>
            </a:r>
          </a:p>
          <a:p>
            <a:pPr lvl="2"/>
            <a:r>
              <a:rPr lang="en-US" dirty="0" smtClean="0"/>
              <a:t>High Density</a:t>
            </a:r>
            <a:r>
              <a:rPr lang="en-US" dirty="0" smtClean="0">
                <a:sym typeface="Symbol"/>
              </a:rPr>
              <a:t>  smaller geometrical acceptance </a:t>
            </a:r>
          </a:p>
          <a:p>
            <a:pPr lvl="3"/>
            <a:r>
              <a:rPr lang="en-US" dirty="0" smtClean="0">
                <a:sym typeface="Symbol"/>
              </a:rPr>
              <a:t>Can we increase the acceptance by increasing the gaps?</a:t>
            </a:r>
          </a:p>
          <a:p>
            <a:pPr lvl="2"/>
            <a:endParaRPr lang="en-US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60140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Effective hadronic geometrical factor for a 2 tons calorimeter of different materials</a:t>
            </a:r>
            <a:endParaRPr lang="en-US" dirty="0"/>
          </a:p>
        </p:txBody>
      </p:sp>
      <p:pic>
        <p:nvPicPr>
          <p:cNvPr id="4" name="Content Placeholder 3" descr="Proton_1TeV_DifferentMaterial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r="2275"/>
          <a:stretch>
            <a:fillRect/>
          </a:stretch>
        </p:blipFill>
        <p:spPr>
          <a:xfrm>
            <a:off x="457200" y="1371600"/>
            <a:ext cx="82296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1070790" y="6172200"/>
            <a:ext cx="685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obtain different GF by applying different selection criteria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838980"/>
            <a:ext cx="3289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Gap btw crystals =0.1 of the crystal size</a:t>
            </a:r>
          </a:p>
          <a:p>
            <a:r>
              <a:rPr lang="en-US" sz="1400" dirty="0" smtClean="0"/>
              <a:t>Crystal size = 1 Moliere radius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488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70750</TotalTime>
  <Words>3270</Words>
  <Application>Microsoft Macintosh PowerPoint</Application>
  <PresentationFormat>On-screen Show (4:3)</PresentationFormat>
  <Paragraphs>600</Paragraphs>
  <Slides>65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Clarity</vt:lpstr>
      <vt:lpstr>Overview of the CaloCube project</vt:lpstr>
      <vt:lpstr>Historical preamble</vt:lpstr>
      <vt:lpstr>Basic ideas for a Cosmic Ray calorimeter</vt:lpstr>
      <vt:lpstr>The simplest solution: a large cube made by small scintillating cubes</vt:lpstr>
      <vt:lpstr>CC2 Calorimeter currently inserted in Gamma-400</vt:lpstr>
      <vt:lpstr>Geometry and materials</vt:lpstr>
      <vt:lpstr>PowerPoint Presentation</vt:lpstr>
      <vt:lpstr>Other materials vs CsI</vt:lpstr>
      <vt:lpstr>Effective hadronic geometrical factor for a 2 tons calorimeter of different materials</vt:lpstr>
      <vt:lpstr>Protons </vt:lpstr>
      <vt:lpstr>A more exotic solution</vt:lpstr>
      <vt:lpstr>PowerPoint Presentation</vt:lpstr>
      <vt:lpstr>The Spherical Calorimeter</vt:lpstr>
      <vt:lpstr>Expected number of high energy charged cosmic rays events with a GFeff=10 m2 sr </vt:lpstr>
      <vt:lpstr>The dual readout</vt:lpstr>
      <vt:lpstr>PowerPoint Presentation</vt:lpstr>
      <vt:lpstr>PowerPoint Presentation</vt:lpstr>
      <vt:lpstr>PowerPoint Presentation</vt:lpstr>
      <vt:lpstr>How to improve the hadronic energy resolution</vt:lpstr>
      <vt:lpstr>PowerPoint Presentation</vt:lpstr>
      <vt:lpstr>Another Dual Readout option</vt:lpstr>
      <vt:lpstr>How to readout the Cherenkov light?</vt:lpstr>
      <vt:lpstr>PowerPoint Presentation</vt:lpstr>
      <vt:lpstr>Silicon Carbide Photo Diodes</vt:lpstr>
      <vt:lpstr>PowerPoint Presentation</vt:lpstr>
      <vt:lpstr>A finer analysis of the BTF data</vt:lpstr>
      <vt:lpstr>BTF Analysis</vt:lpstr>
      <vt:lpstr>CsI Results</vt:lpstr>
      <vt:lpstr>Quartz</vt:lpstr>
      <vt:lpstr>The readout</vt:lpstr>
      <vt:lpstr>Readout sensors</vt:lpstr>
      <vt:lpstr>The front-end chip</vt:lpstr>
      <vt:lpstr>The Casis chip</vt:lpstr>
      <vt:lpstr>ELECTRONS: PD DIRECT IONIZATION</vt:lpstr>
      <vt:lpstr>Response as function of impact point</vt:lpstr>
      <vt:lpstr>Signals for different impact points</vt:lpstr>
      <vt:lpstr>The mechanics</vt:lpstr>
      <vt:lpstr>The challenges of the mechanics</vt:lpstr>
      <vt:lpstr>PowerPoint Presentation</vt:lpstr>
      <vt:lpstr>PowerPoint Presentation</vt:lpstr>
      <vt:lpstr>PowerPoint Presentation</vt:lpstr>
      <vt:lpstr>PowerPoint Presentation</vt:lpstr>
      <vt:lpstr>The prototype</vt:lpstr>
      <vt:lpstr>PowerPoint Presentation</vt:lpstr>
      <vt:lpstr>What is missing for Gamma-400?</vt:lpstr>
      <vt:lpstr>Open points for the Gamma-400 calorimeter</vt:lpstr>
      <vt:lpstr>Calibration (from my mail to John)</vt:lpstr>
      <vt:lpstr>Future plans</vt:lpstr>
      <vt:lpstr>Spare slides</vt:lpstr>
      <vt:lpstr>PowerPoint Presentation</vt:lpstr>
      <vt:lpstr>Non interacting ions: charge linearity</vt:lpstr>
      <vt:lpstr>Interacting ions: charge linearity</vt:lpstr>
      <vt:lpstr>Some additional ideas about the CaloCube project</vt:lpstr>
      <vt:lpstr>MOVING FORWARD FROM HERE…</vt:lpstr>
      <vt:lpstr>PowerPoint Presentation</vt:lpstr>
      <vt:lpstr>CC2 Calorimeter</vt:lpstr>
      <vt:lpstr>Protons: energy resolution</vt:lpstr>
      <vt:lpstr>Protons: energy resolution</vt:lpstr>
      <vt:lpstr>Electrons: ENERGY RESOLUTION</vt:lpstr>
      <vt:lpstr>PowerPoint Presentation</vt:lpstr>
      <vt:lpstr>PowerPoint Presentation</vt:lpstr>
      <vt:lpstr> LEAKAGE  fluctuations at fixed Eh prevent effective Cherenkov correction !</vt:lpstr>
      <vt:lpstr>PowerPoint Presentation</vt:lpstr>
      <vt:lpstr>Electrons</vt:lpstr>
      <vt:lpstr>MC simulations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</dc:creator>
  <cp:lastModifiedBy>Oscar Adriani</cp:lastModifiedBy>
  <cp:revision>349</cp:revision>
  <cp:lastPrinted>2012-01-27T10:32:47Z</cp:lastPrinted>
  <dcterms:created xsi:type="dcterms:W3CDTF">2012-01-25T14:36:39Z</dcterms:created>
  <dcterms:modified xsi:type="dcterms:W3CDTF">2015-06-29T10:40:35Z</dcterms:modified>
</cp:coreProperties>
</file>