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840" r:id="rId1"/>
  </p:sldMasterIdLst>
  <p:notesMasterIdLst>
    <p:notesMasterId r:id="rId75"/>
  </p:notesMasterIdLst>
  <p:sldIdLst>
    <p:sldId id="256" r:id="rId2"/>
    <p:sldId id="321" r:id="rId3"/>
    <p:sldId id="428" r:id="rId4"/>
    <p:sldId id="349" r:id="rId5"/>
    <p:sldId id="323" r:id="rId6"/>
    <p:sldId id="423" r:id="rId7"/>
    <p:sldId id="300" r:id="rId8"/>
    <p:sldId id="337" r:id="rId9"/>
    <p:sldId id="459" r:id="rId10"/>
    <p:sldId id="309" r:id="rId11"/>
    <p:sldId id="320" r:id="rId12"/>
    <p:sldId id="340" r:id="rId13"/>
    <p:sldId id="341" r:id="rId14"/>
    <p:sldId id="342" r:id="rId15"/>
    <p:sldId id="343" r:id="rId16"/>
    <p:sldId id="463" r:id="rId17"/>
    <p:sldId id="461" r:id="rId18"/>
    <p:sldId id="415" r:id="rId19"/>
    <p:sldId id="346" r:id="rId20"/>
    <p:sldId id="469" r:id="rId21"/>
    <p:sldId id="464" r:id="rId22"/>
    <p:sldId id="352" r:id="rId23"/>
    <p:sldId id="432" r:id="rId24"/>
    <p:sldId id="470" r:id="rId25"/>
    <p:sldId id="310" r:id="rId26"/>
    <p:sldId id="267" r:id="rId27"/>
    <p:sldId id="355" r:id="rId28"/>
    <p:sldId id="440" r:id="rId29"/>
    <p:sldId id="377" r:id="rId30"/>
    <p:sldId id="443" r:id="rId31"/>
    <p:sldId id="372" r:id="rId32"/>
    <p:sldId id="384" r:id="rId33"/>
    <p:sldId id="444" r:id="rId34"/>
    <p:sldId id="382" r:id="rId35"/>
    <p:sldId id="362" r:id="rId36"/>
    <p:sldId id="385" r:id="rId37"/>
    <p:sldId id="383" r:id="rId38"/>
    <p:sldId id="402" r:id="rId39"/>
    <p:sldId id="386" r:id="rId40"/>
    <p:sldId id="365" r:id="rId41"/>
    <p:sldId id="434" r:id="rId42"/>
    <p:sldId id="435" r:id="rId43"/>
    <p:sldId id="430" r:id="rId44"/>
    <p:sldId id="431" r:id="rId45"/>
    <p:sldId id="413" r:id="rId46"/>
    <p:sldId id="296" r:id="rId47"/>
    <p:sldId id="295" r:id="rId48"/>
    <p:sldId id="366" r:id="rId49"/>
    <p:sldId id="370" r:id="rId50"/>
    <p:sldId id="368" r:id="rId51"/>
    <p:sldId id="369" r:id="rId52"/>
    <p:sldId id="367" r:id="rId53"/>
    <p:sldId id="404" r:id="rId54"/>
    <p:sldId id="376" r:id="rId55"/>
    <p:sldId id="437" r:id="rId56"/>
    <p:sldId id="438" r:id="rId57"/>
    <p:sldId id="447" r:id="rId58"/>
    <p:sldId id="453" r:id="rId59"/>
    <p:sldId id="451" r:id="rId60"/>
    <p:sldId id="399" r:id="rId61"/>
    <p:sldId id="400" r:id="rId62"/>
    <p:sldId id="401" r:id="rId63"/>
    <p:sldId id="407" r:id="rId64"/>
    <p:sldId id="408" r:id="rId65"/>
    <p:sldId id="409" r:id="rId66"/>
    <p:sldId id="466" r:id="rId67"/>
    <p:sldId id="467" r:id="rId68"/>
    <p:sldId id="468" r:id="rId69"/>
    <p:sldId id="454" r:id="rId70"/>
    <p:sldId id="455" r:id="rId71"/>
    <p:sldId id="456" r:id="rId72"/>
    <p:sldId id="457" r:id="rId73"/>
    <p:sldId id="458" r:id="rId74"/>
  </p:sldIdLst>
  <p:sldSz cx="9144000" cy="6858000" type="screen4x3"/>
  <p:notesSz cx="6858000" cy="9144000"/>
  <p:embeddedFontLst>
    <p:embeddedFont>
      <p:font typeface="Georgia" panose="02040502050405020303" pitchFamily="18" charset="0"/>
      <p:regular r:id="rId76"/>
      <p:bold r:id="rId77"/>
      <p:italic r:id="rId78"/>
      <p:boldItalic r:id="rId79"/>
    </p:embeddedFont>
    <p:embeddedFont>
      <p:font typeface="Wingdings 2" panose="05020102010507070707" pitchFamily="18" charset="2"/>
      <p:regular r:id="rId80"/>
    </p:embeddedFont>
    <p:embeddedFont>
      <p:font typeface="Cambria Math" panose="02040503050406030204" pitchFamily="18" charset="0"/>
      <p:regular r:id="rId81"/>
    </p:embeddedFont>
    <p:embeddedFont>
      <p:font typeface="Garamond" panose="02020404030301010803" pitchFamily="18" charset="0"/>
      <p:regular r:id="rId82"/>
      <p:bold r:id="rId83"/>
      <p:italic r:id="rId84"/>
    </p:embeddedFont>
    <p:embeddedFont>
      <p:font typeface="Calibri" panose="020F0502020204030204" pitchFamily="34" charset="0"/>
      <p:regular r:id="rId85"/>
      <p:bold r:id="rId86"/>
      <p:italic r:id="rId87"/>
      <p:boldItalic r:id="rId88"/>
    </p:embeddedFont>
    <p:embeddedFont>
      <p:font typeface="Wingdings 3" panose="05040102010807070707" pitchFamily="18" charset="2"/>
      <p:regular r:id="rId89"/>
    </p:embeddedFont>
    <p:embeddedFont>
      <p:font typeface="Constantia" panose="02030602050306030303" pitchFamily="18" charset="0"/>
      <p:regular r:id="rId90"/>
      <p:bold r:id="rId91"/>
      <p:italic r:id="rId92"/>
      <p:boldItalic r:id="rId93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CC"/>
    <a:srgbClr val="66FF33"/>
    <a:srgbClr val="CCFF99"/>
    <a:srgbClr val="D60093"/>
    <a:srgbClr val="FFFFFF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73" autoAdjust="0"/>
    <p:restoredTop sz="86323" autoAdjust="0"/>
  </p:normalViewPr>
  <p:slideViewPr>
    <p:cSldViewPr>
      <p:cViewPr>
        <p:scale>
          <a:sx n="75" d="100"/>
          <a:sy n="75" d="100"/>
        </p:scale>
        <p:origin x="-106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9.fntdata"/><Relationship Id="rId89" Type="http://schemas.openxmlformats.org/officeDocument/2006/relationships/font" Target="fonts/font14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font" Target="fonts/font4.fntdata"/><Relationship Id="rId5" Type="http://schemas.openxmlformats.org/officeDocument/2006/relationships/slide" Target="slides/slide4.xml"/><Relationship Id="rId90" Type="http://schemas.openxmlformats.org/officeDocument/2006/relationships/font" Target="fonts/font15.fntdata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font" Target="fonts/font5.fntdata"/><Relationship Id="rId85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83" Type="http://schemas.openxmlformats.org/officeDocument/2006/relationships/font" Target="fonts/font8.fntdata"/><Relationship Id="rId88" Type="http://schemas.openxmlformats.org/officeDocument/2006/relationships/font" Target="fonts/font13.fntdata"/><Relationship Id="rId91" Type="http://schemas.openxmlformats.org/officeDocument/2006/relationships/font" Target="fonts/font16.fntdata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font" Target="fonts/font3.fntdata"/><Relationship Id="rId81" Type="http://schemas.openxmlformats.org/officeDocument/2006/relationships/font" Target="fonts/font6.fntdata"/><Relationship Id="rId86" Type="http://schemas.openxmlformats.org/officeDocument/2006/relationships/font" Target="fonts/font11.fntdata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.fntdata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17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12.fntdata"/><Relationship Id="rId61" Type="http://schemas.openxmlformats.org/officeDocument/2006/relationships/slide" Target="slides/slide60.xml"/><Relationship Id="rId82" Type="http://schemas.openxmlformats.org/officeDocument/2006/relationships/font" Target="fonts/font7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font" Target="fonts/font2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FFD19-3922-4656-B0BD-1568D6FA03EB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EB8EC-C2A4-40D4-B386-F68B3BCF0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441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EB8EC-C2A4-40D4-B386-F68B3BCF00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23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smtClean="0"/>
              <a:t>29-30/06/2015</a:t>
            </a:r>
            <a:endParaRPr lang="it-IT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it-IT" smtClean="0"/>
              <a:t>Elena Vannuccini - Gamma400 workshop - Barcelona</a:t>
            </a:r>
            <a:endParaRPr lang="it-IT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29-30/06/2015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Elena Vannuccini - Gamma400 workshop - Barcelona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29-30/06/2015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Elena Vannuccini - Gamma400 workshop - Barcelona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29-30/06/2015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632048" cy="365760"/>
          </a:xfrm>
        </p:spPr>
        <p:txBody>
          <a:bodyPr/>
          <a:lstStyle/>
          <a:p>
            <a:r>
              <a:rPr lang="it-IT" smtClean="0"/>
              <a:t>Elena Vannuccini - Gamma400 workshop - Barcelona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r>
              <a:rPr lang="en-US" smtClean="0"/>
              <a:t>29-30/06/2015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it-IT" smtClean="0"/>
              <a:t>Elena Vannuccini - Gamma400 workshop - Barcelona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29-30/06/2015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4136104" cy="365760"/>
          </a:xfrm>
        </p:spPr>
        <p:txBody>
          <a:bodyPr/>
          <a:lstStyle/>
          <a:p>
            <a:r>
              <a:rPr lang="it-IT" dirty="0" smtClean="0"/>
              <a:t>Elena </a:t>
            </a:r>
            <a:r>
              <a:rPr lang="it-IT" dirty="0" err="1" smtClean="0"/>
              <a:t>Vannuccini</a:t>
            </a:r>
            <a:r>
              <a:rPr lang="it-IT" dirty="0" smtClean="0"/>
              <a:t> - Gamma400 workshop - </a:t>
            </a:r>
            <a:r>
              <a:rPr lang="it-IT" dirty="0" err="1" smtClean="0"/>
              <a:t>Barcelona</a:t>
            </a: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29-30/06/2015</a:t>
            </a: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3992088" cy="365760"/>
          </a:xfrm>
        </p:spPr>
        <p:txBody>
          <a:bodyPr/>
          <a:lstStyle/>
          <a:p>
            <a:r>
              <a:rPr lang="it-IT" dirty="0" smtClean="0"/>
              <a:t>Elena </a:t>
            </a:r>
            <a:r>
              <a:rPr lang="it-IT" dirty="0" err="1" smtClean="0"/>
              <a:t>Vannuccini</a:t>
            </a:r>
            <a:r>
              <a:rPr lang="it-IT" dirty="0" smtClean="0"/>
              <a:t> - Gamma400 workshop - </a:t>
            </a:r>
            <a:r>
              <a:rPr lang="it-IT" dirty="0" err="1" smtClean="0"/>
              <a:t>Barcelona</a:t>
            </a:r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29-30/06/2015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920080" cy="365760"/>
          </a:xfrm>
        </p:spPr>
        <p:txBody>
          <a:bodyPr/>
          <a:lstStyle/>
          <a:p>
            <a:r>
              <a:rPr lang="it-IT" dirty="0" smtClean="0"/>
              <a:t>Elena </a:t>
            </a:r>
            <a:r>
              <a:rPr lang="it-IT" dirty="0" err="1" smtClean="0"/>
              <a:t>Vannuccini</a:t>
            </a:r>
            <a:r>
              <a:rPr lang="it-IT" dirty="0" smtClean="0"/>
              <a:t> - Gamma400 workshop - </a:t>
            </a:r>
            <a:r>
              <a:rPr lang="it-IT" dirty="0" err="1" smtClean="0"/>
              <a:t>Barcelona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29-30/06/2015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3992088" cy="365760"/>
          </a:xfrm>
        </p:spPr>
        <p:txBody>
          <a:bodyPr/>
          <a:lstStyle/>
          <a:p>
            <a:r>
              <a:rPr lang="it-IT" dirty="0" smtClean="0"/>
              <a:t>Elena </a:t>
            </a:r>
            <a:r>
              <a:rPr lang="it-IT" dirty="0" err="1" smtClean="0"/>
              <a:t>Vannuccini</a:t>
            </a:r>
            <a:r>
              <a:rPr lang="it-IT" dirty="0" smtClean="0"/>
              <a:t> - Gamma400 workshop - </a:t>
            </a:r>
            <a:r>
              <a:rPr lang="it-IT" dirty="0" err="1" smtClean="0"/>
              <a:t>Barcelona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29-30/06/2015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920080" cy="365760"/>
          </a:xfrm>
        </p:spPr>
        <p:txBody>
          <a:bodyPr/>
          <a:lstStyle/>
          <a:p>
            <a:r>
              <a:rPr lang="it-IT" smtClean="0"/>
              <a:t>Elena Vannuccini - Gamma400 workshop - Barcelona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29-30/06/2015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Elena Vannuccini - Gamma400 workshop - Barcelona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29-30/06/2015</a:t>
            </a:r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Elena Vannuccini - Gamma400 workshop - Barcelona</a:t>
            </a:r>
            <a:endParaRPr lang="it-IT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3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861048"/>
            <a:ext cx="6858000" cy="9906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 Performance of the GAMMA400 </a:t>
            </a:r>
            <a:r>
              <a:rPr lang="it-IT" dirty="0" err="1" smtClean="0"/>
              <a:t>Calorimeter</a:t>
            </a:r>
            <a:r>
              <a:rPr lang="it-IT" dirty="0" smtClean="0"/>
              <a:t> </a:t>
            </a:r>
            <a:r>
              <a:rPr lang="it-IT" dirty="0" err="1" smtClean="0"/>
              <a:t>Prototype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099298"/>
            <a:ext cx="6858000" cy="533400"/>
          </a:xfrm>
        </p:spPr>
        <p:txBody>
          <a:bodyPr>
            <a:normAutofit fontScale="70000" lnSpcReduction="20000"/>
          </a:bodyPr>
          <a:lstStyle/>
          <a:p>
            <a:r>
              <a:rPr lang="it-IT" b="1" dirty="0" err="1" smtClean="0"/>
              <a:t>Vannuccini</a:t>
            </a:r>
            <a:r>
              <a:rPr lang="it-IT" b="1" dirty="0" smtClean="0"/>
              <a:t> Elena</a:t>
            </a:r>
          </a:p>
          <a:p>
            <a:r>
              <a:rPr lang="it-IT" dirty="0" smtClean="0"/>
              <a:t>On </a:t>
            </a:r>
            <a:r>
              <a:rPr lang="it-IT" dirty="0" err="1" smtClean="0"/>
              <a:t>behalf</a:t>
            </a:r>
            <a:r>
              <a:rPr lang="it-IT" dirty="0" smtClean="0"/>
              <a:t> of the GAMMA400 Florence </a:t>
            </a:r>
            <a:r>
              <a:rPr lang="it-IT" dirty="0" err="1" smtClean="0"/>
              <a:t>group</a:t>
            </a:r>
            <a:endParaRPr lang="en-US" dirty="0"/>
          </a:p>
        </p:txBody>
      </p:sp>
      <p:pic>
        <p:nvPicPr>
          <p:cNvPr id="3074" name="Picture 2" descr="http://www.infn.it/logo/weblogo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6632"/>
            <a:ext cx="1584176" cy="100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Elena\Work\CaloCube\FotoDelPrototipo\DSCN96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9977">
            <a:off x="600185" y="489371"/>
            <a:ext cx="2269951" cy="30266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8" name="Picture 2" descr="D:\Elena\Work\CaloCube\FotoDelPrototipo\DSCN969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8638">
            <a:off x="3106971" y="712166"/>
            <a:ext cx="3630195" cy="27226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8965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Single </a:t>
            </a:r>
            <a:r>
              <a:rPr lang="it-IT" dirty="0" err="1" smtClean="0"/>
              <a:t>crystal</a:t>
            </a:r>
            <a:r>
              <a:rPr lang="it-IT" dirty="0" smtClean="0"/>
              <a:t> performance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29-30/06/2015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95736" y="6355080"/>
            <a:ext cx="4177632" cy="365760"/>
          </a:xfrm>
        </p:spPr>
        <p:txBody>
          <a:bodyPr/>
          <a:lstStyle/>
          <a:p>
            <a:r>
              <a:rPr lang="it-IT" dirty="0" smtClean="0"/>
              <a:t>Elena </a:t>
            </a:r>
            <a:r>
              <a:rPr lang="it-IT" dirty="0" err="1" smtClean="0"/>
              <a:t>Vannuccini</a:t>
            </a:r>
            <a:r>
              <a:rPr lang="it-IT" dirty="0" smtClean="0"/>
              <a:t> - Gamma400 workshop - </a:t>
            </a:r>
            <a:r>
              <a:rPr lang="it-IT" dirty="0" err="1" smtClean="0"/>
              <a:t>Barcelona</a:t>
            </a:r>
            <a:endParaRPr lang="it-IT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131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Channel </a:t>
            </a:r>
            <a:r>
              <a:rPr lang="it-IT" dirty="0" err="1" smtClean="0"/>
              <a:t>Noise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29-30/06/2015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9907" y="6356350"/>
            <a:ext cx="4353941" cy="365760"/>
          </a:xfrm>
        </p:spPr>
        <p:txBody>
          <a:bodyPr/>
          <a:lstStyle/>
          <a:p>
            <a:r>
              <a:rPr lang="it-IT" dirty="0" smtClean="0"/>
              <a:t>Elena </a:t>
            </a:r>
            <a:r>
              <a:rPr lang="it-IT" dirty="0" err="1" smtClean="0"/>
              <a:t>Vannuccini</a:t>
            </a:r>
            <a:r>
              <a:rPr lang="it-IT" dirty="0" smtClean="0"/>
              <a:t> - Gamma400 workshop - </a:t>
            </a:r>
            <a:r>
              <a:rPr lang="it-IT" dirty="0" err="1" smtClean="0"/>
              <a:t>Barcelona</a:t>
            </a:r>
            <a:endParaRPr lang="it-IT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2990" y="1475586"/>
            <a:ext cx="10435590" cy="3897630"/>
          </a:xfrm>
        </p:spPr>
      </p:pic>
      <p:sp>
        <p:nvSpPr>
          <p:cNvPr id="8" name="TextBox 7"/>
          <p:cNvSpPr txBox="1"/>
          <p:nvPr/>
        </p:nvSpPr>
        <p:spPr>
          <a:xfrm>
            <a:off x="899592" y="2433082"/>
            <a:ext cx="230063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19100"/>
            <a:r>
              <a:rPr lang="it-IT" sz="2000" dirty="0" smtClean="0">
                <a:solidFill>
                  <a:srgbClr val="0070C0"/>
                </a:solidFill>
              </a:rPr>
              <a:t>RMS( PED )</a:t>
            </a:r>
            <a:r>
              <a:rPr lang="it-IT" sz="2000" dirty="0">
                <a:solidFill>
                  <a:srgbClr val="0070C0"/>
                </a:solidFill>
              </a:rPr>
              <a:t>	</a:t>
            </a:r>
            <a:endParaRPr lang="it-IT" sz="2000" dirty="0" smtClean="0">
              <a:solidFill>
                <a:srgbClr val="FF0000"/>
              </a:solidFill>
            </a:endParaRPr>
          </a:p>
          <a:p>
            <a:pPr defTabSz="419100"/>
            <a:r>
              <a:rPr lang="it-IT" sz="2000" dirty="0" smtClean="0">
                <a:solidFill>
                  <a:srgbClr val="FF0000"/>
                </a:solidFill>
              </a:rPr>
              <a:t>RMS( PED-CN) </a:t>
            </a:r>
            <a:r>
              <a:rPr lang="it-IT" sz="2000" dirty="0">
                <a:solidFill>
                  <a:srgbClr val="FF0000"/>
                </a:solidFill>
              </a:rPr>
              <a:t>	</a:t>
            </a:r>
            <a:endParaRPr lang="it-IT" sz="2000" dirty="0" smtClean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8580" y="1859732"/>
            <a:ext cx="657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 smtClean="0"/>
              <a:t>CASIS</a:t>
            </a:r>
          </a:p>
          <a:p>
            <a:pPr algn="ctr"/>
            <a:r>
              <a:rPr lang="it-IT" sz="1400" dirty="0"/>
              <a:t>0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754208" y="1844824"/>
            <a:ext cx="657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 smtClean="0"/>
              <a:t>CASIS</a:t>
            </a:r>
          </a:p>
          <a:p>
            <a:pPr algn="ctr"/>
            <a:r>
              <a:rPr lang="it-IT" sz="1400" dirty="0" smtClean="0"/>
              <a:t>1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627784" y="1825660"/>
            <a:ext cx="657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 smtClean="0"/>
              <a:t>CASIS</a:t>
            </a:r>
          </a:p>
          <a:p>
            <a:pPr algn="ctr"/>
            <a:r>
              <a:rPr lang="it-IT" sz="1400" dirty="0" smtClean="0"/>
              <a:t>2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522876" y="1825660"/>
            <a:ext cx="657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 smtClean="0"/>
              <a:t>CASIS</a:t>
            </a:r>
          </a:p>
          <a:p>
            <a:pPr algn="ctr"/>
            <a:r>
              <a:rPr lang="it-IT" sz="1400" dirty="0" smtClean="0"/>
              <a:t>3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418504" y="1825660"/>
            <a:ext cx="657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 smtClean="0"/>
              <a:t>CASIS</a:t>
            </a:r>
          </a:p>
          <a:p>
            <a:pPr algn="ctr"/>
            <a:r>
              <a:rPr lang="it-IT" sz="1400" dirty="0" smtClean="0"/>
              <a:t>4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298098" y="1825660"/>
            <a:ext cx="657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 smtClean="0"/>
              <a:t>CASIS</a:t>
            </a:r>
          </a:p>
          <a:p>
            <a:pPr algn="ctr"/>
            <a:r>
              <a:rPr lang="it-IT" sz="1400" dirty="0" smtClean="0"/>
              <a:t>5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6187708" y="1825660"/>
            <a:ext cx="657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 smtClean="0"/>
              <a:t>CASIS</a:t>
            </a:r>
          </a:p>
          <a:p>
            <a:pPr algn="ctr"/>
            <a:r>
              <a:rPr lang="it-IT" sz="1400" dirty="0" smtClean="0"/>
              <a:t>6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7082800" y="1825660"/>
            <a:ext cx="657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 smtClean="0"/>
              <a:t>CASIS</a:t>
            </a:r>
          </a:p>
          <a:p>
            <a:pPr algn="ctr"/>
            <a:r>
              <a:rPr lang="it-IT" sz="1400" dirty="0" smtClean="0"/>
              <a:t>7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7946896" y="1825660"/>
            <a:ext cx="657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 smtClean="0"/>
              <a:t>CASIS</a:t>
            </a:r>
          </a:p>
          <a:p>
            <a:pPr algn="ctr"/>
            <a:r>
              <a:rPr lang="it-IT" sz="1400" dirty="0" smtClean="0"/>
              <a:t>8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11</a:t>
            </a:fld>
            <a:endParaRPr lang="it-IT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-366056" y="3182689"/>
            <a:ext cx="1141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ADC </a:t>
            </a:r>
            <a:r>
              <a:rPr 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counts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0378" y="5363924"/>
            <a:ext cx="6482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Channel </a:t>
            </a:r>
            <a:r>
              <a:rPr lang="it-IT" dirty="0" err="1" smtClean="0"/>
              <a:t>pedestals</a:t>
            </a:r>
            <a:r>
              <a:rPr lang="it-IT" dirty="0" smtClean="0"/>
              <a:t> (PED) </a:t>
            </a:r>
            <a:r>
              <a:rPr lang="it-IT" dirty="0" err="1" smtClean="0"/>
              <a:t>evaluated</a:t>
            </a:r>
            <a:r>
              <a:rPr lang="it-IT" dirty="0" smtClean="0"/>
              <a:t> by </a:t>
            </a:r>
            <a:r>
              <a:rPr lang="it-IT" dirty="0" err="1" smtClean="0"/>
              <a:t>acquiring</a:t>
            </a:r>
            <a:r>
              <a:rPr lang="it-IT" dirty="0" smtClean="0"/>
              <a:t> </a:t>
            </a:r>
            <a:r>
              <a:rPr lang="it-IT" dirty="0"/>
              <a:t>off-</a:t>
            </a:r>
            <a:r>
              <a:rPr lang="it-IT" dirty="0" err="1"/>
              <a:t>spill</a:t>
            </a:r>
            <a:r>
              <a:rPr lang="it-IT" dirty="0"/>
              <a:t> </a:t>
            </a:r>
            <a:r>
              <a:rPr lang="it-IT" dirty="0" err="1" smtClean="0"/>
              <a:t>events</a:t>
            </a:r>
            <a:r>
              <a:rPr lang="it-IT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Random </a:t>
            </a:r>
            <a:r>
              <a:rPr lang="it-IT" dirty="0" err="1" smtClean="0"/>
              <a:t>noise</a:t>
            </a:r>
            <a:r>
              <a:rPr lang="it-IT" dirty="0" smtClean="0"/>
              <a:t> (RN) </a:t>
            </a:r>
            <a:r>
              <a:rPr lang="it-IT" dirty="0" smtClean="0">
                <a:sym typeface="Symbol"/>
              </a:rPr>
              <a:t></a:t>
            </a:r>
            <a:r>
              <a:rPr lang="it-IT" dirty="0" smtClean="0"/>
              <a:t> common </a:t>
            </a:r>
            <a:r>
              <a:rPr lang="it-IT" dirty="0" err="1" smtClean="0"/>
              <a:t>noise</a:t>
            </a:r>
            <a:r>
              <a:rPr lang="it-IT" dirty="0" smtClean="0"/>
              <a:t> (CN) </a:t>
            </a:r>
            <a:r>
              <a:rPr lang="it-IT" dirty="0" smtClean="0">
                <a:sym typeface="Symbol"/>
              </a:rPr>
              <a:t> </a:t>
            </a:r>
            <a:r>
              <a:rPr lang="it-IT" b="1" dirty="0" smtClean="0">
                <a:sym typeface="Symbol"/>
              </a:rPr>
              <a:t>3040 ADC </a:t>
            </a:r>
            <a:r>
              <a:rPr lang="it-IT" b="1" dirty="0" err="1" smtClean="0">
                <a:sym typeface="Symbol"/>
              </a:rPr>
              <a:t>counts</a:t>
            </a:r>
            <a:endParaRPr lang="en-US" b="1" dirty="0"/>
          </a:p>
        </p:txBody>
      </p:sp>
      <p:sp>
        <p:nvSpPr>
          <p:cNvPr id="21" name="Rectangle 20"/>
          <p:cNvSpPr/>
          <p:nvPr/>
        </p:nvSpPr>
        <p:spPr>
          <a:xfrm>
            <a:off x="-68240" y="1784716"/>
            <a:ext cx="37405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5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Single </a:t>
            </a:r>
            <a:r>
              <a:rPr lang="it-IT" dirty="0" err="1" smtClean="0"/>
              <a:t>crystal</a:t>
            </a:r>
            <a:r>
              <a:rPr lang="it-IT" dirty="0" smtClean="0"/>
              <a:t> </a:t>
            </a:r>
            <a:r>
              <a:rPr lang="it-IT" dirty="0" err="1" smtClean="0"/>
              <a:t>signal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29-30/06/2015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23728" y="6356350"/>
            <a:ext cx="4280120" cy="365760"/>
          </a:xfrm>
        </p:spPr>
        <p:txBody>
          <a:bodyPr/>
          <a:lstStyle/>
          <a:p>
            <a:r>
              <a:rPr lang="it-IT" dirty="0" smtClean="0"/>
              <a:t>Elena </a:t>
            </a:r>
            <a:r>
              <a:rPr lang="it-IT" dirty="0" err="1" smtClean="0"/>
              <a:t>Vannuccini</a:t>
            </a:r>
            <a:r>
              <a:rPr lang="it-IT" dirty="0" smtClean="0"/>
              <a:t> - Gamma400 workshop - </a:t>
            </a:r>
            <a:r>
              <a:rPr lang="it-IT" dirty="0" err="1" smtClean="0"/>
              <a:t>Barcelona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12</a:t>
            </a:fld>
            <a:endParaRPr lang="it-IT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439862"/>
            <a:ext cx="6629400" cy="4495800"/>
          </a:xfrm>
        </p:spPr>
      </p:pic>
      <p:sp>
        <p:nvSpPr>
          <p:cNvPr id="8" name="TextBox 7"/>
          <p:cNvSpPr txBox="1"/>
          <p:nvPr/>
        </p:nvSpPr>
        <p:spPr>
          <a:xfrm>
            <a:off x="2051720" y="191683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0070C0"/>
                </a:solidFill>
              </a:rPr>
              <a:t>All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events</a:t>
            </a:r>
            <a:endParaRPr lang="it-IT" dirty="0" smtClean="0">
              <a:solidFill>
                <a:srgbClr val="0070C0"/>
              </a:solidFill>
            </a:endParaRPr>
          </a:p>
          <a:p>
            <a:r>
              <a:rPr lang="it-IT" dirty="0" err="1" smtClean="0">
                <a:solidFill>
                  <a:srgbClr val="FF0066"/>
                </a:solidFill>
              </a:rPr>
              <a:t>Not-interacting</a:t>
            </a:r>
            <a:r>
              <a:rPr lang="it-IT" dirty="0" smtClean="0">
                <a:solidFill>
                  <a:srgbClr val="FF0066"/>
                </a:solidFill>
              </a:rPr>
              <a:t> 4He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88434" y="3203684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4He</a:t>
            </a:r>
            <a:endParaRPr lang="it-IT" dirty="0"/>
          </a:p>
        </p:txBody>
      </p:sp>
      <p:sp>
        <p:nvSpPr>
          <p:cNvPr id="11" name="TextBox 10"/>
          <p:cNvSpPr txBox="1"/>
          <p:nvPr/>
        </p:nvSpPr>
        <p:spPr>
          <a:xfrm>
            <a:off x="3289504" y="4081428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2H</a:t>
            </a:r>
            <a:endParaRPr lang="it-IT" dirty="0"/>
          </a:p>
        </p:txBody>
      </p:sp>
      <p:sp>
        <p:nvSpPr>
          <p:cNvPr id="14" name="TextBox 13"/>
          <p:cNvSpPr txBox="1"/>
          <p:nvPr/>
        </p:nvSpPr>
        <p:spPr>
          <a:xfrm>
            <a:off x="7263923" y="1953706"/>
            <a:ext cx="148454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3">
                    <a:lumMod val="75000"/>
                  </a:schemeClr>
                </a:solidFill>
              </a:rPr>
              <a:t>Test 2013</a:t>
            </a:r>
          </a:p>
          <a:p>
            <a:r>
              <a:rPr lang="it-IT" dirty="0" err="1" smtClean="0"/>
              <a:t>Pb+Be</a:t>
            </a:r>
            <a:r>
              <a:rPr lang="it-IT" dirty="0" smtClean="0"/>
              <a:t>    </a:t>
            </a:r>
          </a:p>
          <a:p>
            <a:r>
              <a:rPr lang="it-IT" dirty="0" smtClean="0"/>
              <a:t>30 </a:t>
            </a:r>
            <a:r>
              <a:rPr lang="it-IT" dirty="0" err="1" smtClean="0"/>
              <a:t>GeV</a:t>
            </a:r>
            <a:r>
              <a:rPr lang="it-IT" dirty="0" smtClean="0"/>
              <a:t>/u                             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13640" y="1907540"/>
            <a:ext cx="232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hig</a:t>
            </a:r>
            <a:r>
              <a:rPr lang="it-IT" dirty="0" smtClean="0">
                <a:solidFill>
                  <a:srgbClr val="0070C0"/>
                </a:solidFill>
                <a:sym typeface="Wingdings" panose="05000000000000000000" pitchFamily="2" charset="2"/>
              </a:rPr>
              <a:t> gain </a:t>
            </a:r>
            <a:r>
              <a:rPr lang="it-IT" dirty="0">
                <a:solidFill>
                  <a:srgbClr val="0070C0"/>
                </a:solidFill>
                <a:sym typeface="Symbol"/>
              </a:rPr>
              <a:t>| </a:t>
            </a:r>
            <a:r>
              <a:rPr lang="it-IT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l</a:t>
            </a:r>
            <a:r>
              <a:rPr lang="it-IT" dirty="0" err="1" smtClean="0">
                <a:solidFill>
                  <a:srgbClr val="0070C0"/>
                </a:solidFill>
              </a:rPr>
              <a:t>ow</a:t>
            </a:r>
            <a:r>
              <a:rPr lang="it-IT" dirty="0" smtClean="0">
                <a:solidFill>
                  <a:srgbClr val="0070C0"/>
                </a:solidFill>
              </a:rPr>
              <a:t> gain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5634704" y="2311704"/>
            <a:ext cx="0" cy="2664296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23728" y="1444714"/>
            <a:ext cx="46522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 err="1" smtClean="0"/>
              <a:t>Signal</a:t>
            </a:r>
            <a:r>
              <a:rPr lang="it-IT" dirty="0" smtClean="0"/>
              <a:t> of the first </a:t>
            </a:r>
            <a:r>
              <a:rPr lang="it-IT" dirty="0" err="1" smtClean="0"/>
              <a:t>crystal</a:t>
            </a:r>
            <a:r>
              <a:rPr lang="it-IT" dirty="0" smtClean="0"/>
              <a:t> </a:t>
            </a:r>
            <a:r>
              <a:rPr lang="it-IT" dirty="0" err="1" smtClean="0"/>
              <a:t>along</a:t>
            </a:r>
            <a:r>
              <a:rPr lang="it-IT" dirty="0" smtClean="0"/>
              <a:t> the </a:t>
            </a:r>
            <a:r>
              <a:rPr lang="it-IT" dirty="0" err="1" smtClean="0"/>
              <a:t>beam</a:t>
            </a:r>
            <a:r>
              <a:rPr lang="it-IT" dirty="0" smtClean="0"/>
              <a:t> </a:t>
            </a:r>
            <a:r>
              <a:rPr lang="it-IT" dirty="0" err="1" smtClean="0"/>
              <a:t>direction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846960" y="5661248"/>
            <a:ext cx="149912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log(ADC </a:t>
            </a:r>
            <a:r>
              <a:rPr 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counts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2960528" y="3643852"/>
            <a:ext cx="0" cy="1641364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267744" y="3275692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tx2"/>
                </a:solidFill>
              </a:rPr>
              <a:t>Hit </a:t>
            </a:r>
            <a:r>
              <a:rPr lang="it-IT" dirty="0">
                <a:solidFill>
                  <a:schemeClr val="tx2"/>
                </a:solidFill>
                <a:sym typeface="Symbol"/>
              </a:rPr>
              <a:t> 5RN </a:t>
            </a:r>
            <a:r>
              <a:rPr lang="it-IT" dirty="0" err="1">
                <a:solidFill>
                  <a:schemeClr val="tx2"/>
                </a:solidFill>
                <a:sym typeface="Symbol"/>
              </a:rPr>
              <a:t>cut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09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Single </a:t>
            </a:r>
            <a:r>
              <a:rPr lang="it-IT" dirty="0" err="1"/>
              <a:t>crystal</a:t>
            </a:r>
            <a:r>
              <a:rPr lang="it-IT" dirty="0"/>
              <a:t> </a:t>
            </a:r>
            <a:r>
              <a:rPr lang="it-IT" dirty="0" err="1"/>
              <a:t>signal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29-30/06/2015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39752" y="6356350"/>
            <a:ext cx="4064096" cy="365760"/>
          </a:xfrm>
        </p:spPr>
        <p:txBody>
          <a:bodyPr/>
          <a:lstStyle/>
          <a:p>
            <a:r>
              <a:rPr lang="it-IT" dirty="0" smtClean="0"/>
              <a:t>Elena </a:t>
            </a:r>
            <a:r>
              <a:rPr lang="it-IT" dirty="0" err="1" smtClean="0"/>
              <a:t>Vannuccini</a:t>
            </a:r>
            <a:r>
              <a:rPr lang="it-IT" dirty="0" smtClean="0"/>
              <a:t> - Gamma400 workshop - </a:t>
            </a:r>
            <a:r>
              <a:rPr lang="it-IT" dirty="0" err="1" smtClean="0"/>
              <a:t>Barcelona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13</a:t>
            </a:fld>
            <a:endParaRPr lang="it-IT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439862"/>
            <a:ext cx="6629400" cy="4495800"/>
          </a:xfrm>
        </p:spPr>
      </p:pic>
      <p:sp>
        <p:nvSpPr>
          <p:cNvPr id="8" name="TextBox 7"/>
          <p:cNvSpPr txBox="1"/>
          <p:nvPr/>
        </p:nvSpPr>
        <p:spPr>
          <a:xfrm>
            <a:off x="2051720" y="191683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0070C0"/>
                </a:solidFill>
              </a:rPr>
              <a:t>All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events</a:t>
            </a:r>
            <a:endParaRPr lang="it-IT" dirty="0" smtClean="0">
              <a:solidFill>
                <a:srgbClr val="0070C0"/>
              </a:solidFill>
            </a:endParaRPr>
          </a:p>
          <a:p>
            <a:r>
              <a:rPr lang="it-IT" dirty="0" err="1" smtClean="0">
                <a:solidFill>
                  <a:srgbClr val="FF0066"/>
                </a:solidFill>
              </a:rPr>
              <a:t>Not-interacting</a:t>
            </a:r>
            <a:r>
              <a:rPr lang="it-IT" dirty="0" smtClean="0">
                <a:solidFill>
                  <a:srgbClr val="FF0066"/>
                </a:solidFill>
              </a:rPr>
              <a:t> 4He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5896" y="2636912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4He</a:t>
            </a:r>
            <a:endParaRPr lang="it-IT" dirty="0"/>
          </a:p>
        </p:txBody>
      </p:sp>
      <p:sp>
        <p:nvSpPr>
          <p:cNvPr id="10" name="TextBox 9"/>
          <p:cNvSpPr txBox="1"/>
          <p:nvPr/>
        </p:nvSpPr>
        <p:spPr>
          <a:xfrm>
            <a:off x="2987824" y="4715852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2H</a:t>
            </a:r>
            <a:endParaRPr lang="it-IT" dirty="0"/>
          </a:p>
        </p:txBody>
      </p:sp>
      <p:sp>
        <p:nvSpPr>
          <p:cNvPr id="11" name="TextBox 10"/>
          <p:cNvSpPr txBox="1"/>
          <p:nvPr/>
        </p:nvSpPr>
        <p:spPr>
          <a:xfrm>
            <a:off x="7236296" y="1907540"/>
            <a:ext cx="172819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3">
                    <a:lumMod val="75000"/>
                  </a:schemeClr>
                </a:solidFill>
              </a:rPr>
              <a:t>Test 2015</a:t>
            </a:r>
          </a:p>
          <a:p>
            <a:r>
              <a:rPr lang="it-IT" dirty="0" err="1" smtClean="0"/>
              <a:t>Ar+Polyethylene</a:t>
            </a:r>
            <a:r>
              <a:rPr lang="it-IT" dirty="0" smtClean="0"/>
              <a:t>  </a:t>
            </a:r>
          </a:p>
          <a:p>
            <a:r>
              <a:rPr lang="it-IT" dirty="0" smtClean="0"/>
              <a:t>30GeV/u         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13640" y="1907540"/>
            <a:ext cx="232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hig</a:t>
            </a:r>
            <a:r>
              <a:rPr lang="it-IT" dirty="0" smtClean="0">
                <a:solidFill>
                  <a:srgbClr val="0070C0"/>
                </a:solidFill>
                <a:sym typeface="Wingdings" panose="05000000000000000000" pitchFamily="2" charset="2"/>
              </a:rPr>
              <a:t> gain </a:t>
            </a:r>
            <a:r>
              <a:rPr lang="it-IT" dirty="0">
                <a:solidFill>
                  <a:srgbClr val="0070C0"/>
                </a:solidFill>
                <a:sym typeface="Symbol"/>
              </a:rPr>
              <a:t>| </a:t>
            </a:r>
            <a:r>
              <a:rPr lang="it-IT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l</a:t>
            </a:r>
            <a:r>
              <a:rPr lang="it-IT" dirty="0" err="1" smtClean="0">
                <a:solidFill>
                  <a:srgbClr val="0070C0"/>
                </a:solidFill>
              </a:rPr>
              <a:t>ow</a:t>
            </a:r>
            <a:r>
              <a:rPr lang="it-IT" dirty="0" smtClean="0">
                <a:solidFill>
                  <a:srgbClr val="0070C0"/>
                </a:solidFill>
              </a:rPr>
              <a:t> gain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46960" y="5661248"/>
            <a:ext cx="149912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log(ADC </a:t>
            </a:r>
            <a:r>
              <a:rPr 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counts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23728" y="1444714"/>
            <a:ext cx="46522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 err="1" smtClean="0"/>
              <a:t>Signal</a:t>
            </a:r>
            <a:r>
              <a:rPr lang="it-IT" dirty="0" smtClean="0"/>
              <a:t> of the first </a:t>
            </a:r>
            <a:r>
              <a:rPr lang="it-IT" dirty="0" err="1" smtClean="0"/>
              <a:t>crystal</a:t>
            </a:r>
            <a:r>
              <a:rPr lang="it-IT" dirty="0" smtClean="0"/>
              <a:t> </a:t>
            </a:r>
            <a:r>
              <a:rPr lang="it-IT" dirty="0" err="1" smtClean="0"/>
              <a:t>along</a:t>
            </a:r>
            <a:r>
              <a:rPr lang="it-IT" dirty="0" smtClean="0"/>
              <a:t> the </a:t>
            </a:r>
            <a:r>
              <a:rPr lang="it-IT" dirty="0" err="1" smtClean="0"/>
              <a:t>beam</a:t>
            </a:r>
            <a:r>
              <a:rPr lang="it-IT" dirty="0" smtClean="0"/>
              <a:t> </a:t>
            </a:r>
            <a:r>
              <a:rPr lang="it-IT" dirty="0" err="1" smtClean="0"/>
              <a:t>direction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2960528" y="3643852"/>
            <a:ext cx="0" cy="1641364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67744" y="3275692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tx2"/>
                </a:solidFill>
              </a:rPr>
              <a:t>Hit </a:t>
            </a:r>
            <a:r>
              <a:rPr lang="it-IT" dirty="0">
                <a:solidFill>
                  <a:schemeClr val="tx2"/>
                </a:solidFill>
                <a:sym typeface="Symbol"/>
              </a:rPr>
              <a:t> 5RN </a:t>
            </a:r>
            <a:r>
              <a:rPr lang="it-IT" dirty="0" err="1">
                <a:solidFill>
                  <a:schemeClr val="tx2"/>
                </a:solidFill>
                <a:sym typeface="Symbol"/>
              </a:rPr>
              <a:t>cut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52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Gain </a:t>
            </a:r>
            <a:r>
              <a:rPr lang="it-IT" dirty="0" err="1" smtClean="0"/>
              <a:t>dispersion</a:t>
            </a:r>
            <a:r>
              <a:rPr lang="it-IT" dirty="0" smtClean="0"/>
              <a:t>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29-30/06/2015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Elena Vannuccini - Gamma400 workshop - Barcelona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14</a:t>
            </a:fld>
            <a:endParaRPr lang="it-IT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4093"/>
            <a:ext cx="9144000" cy="3415227"/>
          </a:xfrm>
        </p:spPr>
      </p:pic>
      <p:pic>
        <p:nvPicPr>
          <p:cNvPr id="10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16632"/>
            <a:ext cx="3219454" cy="3024336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5536" y="1268760"/>
                <a:ext cx="568863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7800" indent="-177800">
                  <a:buFont typeface="Arial" panose="020B0604020202020204" pitchFamily="34" charset="0"/>
                  <a:buChar char="•"/>
                </a:pPr>
                <a:r>
                  <a:rPr lang="it-IT" sz="2000" dirty="0" smtClean="0"/>
                  <a:t>Crystal </a:t>
                </a:r>
                <a:r>
                  <a:rPr lang="it-IT" sz="2000" dirty="0" err="1" smtClean="0"/>
                  <a:t>responses</a:t>
                </a:r>
                <a:r>
                  <a:rPr lang="it-IT" sz="2000" dirty="0" smtClean="0"/>
                  <a:t> </a:t>
                </a:r>
                <a:r>
                  <a:rPr lang="it-IT" sz="2000" dirty="0" err="1" smtClean="0"/>
                  <a:t>equalized</a:t>
                </a:r>
                <a:r>
                  <a:rPr lang="it-IT" sz="2000" dirty="0" smtClean="0"/>
                  <a:t> by </a:t>
                </a:r>
                <a:r>
                  <a:rPr lang="it-IT" sz="2000" dirty="0" err="1" smtClean="0"/>
                  <a:t>normalizing</a:t>
                </a:r>
                <a:r>
                  <a:rPr lang="it-IT" sz="2000" dirty="0" smtClean="0"/>
                  <a:t> to 4MIP the </a:t>
                </a:r>
                <a:r>
                  <a:rPr lang="it-IT" sz="2000" dirty="0" err="1" smtClean="0"/>
                  <a:t>ionization</a:t>
                </a:r>
                <a:r>
                  <a:rPr lang="it-IT" sz="2000" dirty="0" smtClean="0"/>
                  <a:t> </a:t>
                </a:r>
                <a:r>
                  <a:rPr lang="it-IT" sz="2000" dirty="0" err="1" smtClean="0"/>
                  <a:t>energy</a:t>
                </a:r>
                <a:r>
                  <a:rPr lang="it-IT" sz="2000" dirty="0" smtClean="0"/>
                  <a:t> </a:t>
                </a:r>
                <a:r>
                  <a:rPr lang="it-IT" sz="2000" dirty="0" err="1" smtClean="0"/>
                  <a:t>deposit</a:t>
                </a:r>
                <a:r>
                  <a:rPr lang="it-IT" sz="2000" dirty="0" smtClean="0"/>
                  <a:t> of 4He (@</a:t>
                </a:r>
                <a:r>
                  <a:rPr lang="it-IT" sz="2000" dirty="0" err="1" smtClean="0"/>
                  <a:t>peak</a:t>
                </a:r>
                <a:r>
                  <a:rPr lang="it-IT" sz="2000" dirty="0" smtClean="0"/>
                  <a:t>) </a:t>
                </a:r>
              </a:p>
              <a:p>
                <a:pPr marL="177800" indent="-177800">
                  <a:buFont typeface="Arial" panose="020B0604020202020204" pitchFamily="34" charset="0"/>
                  <a:buChar char="•"/>
                </a:pPr>
                <a:r>
                  <a:rPr lang="it-IT" sz="2000" b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2013</a:t>
                </a:r>
                <a:r>
                  <a:rPr lang="it-IT" sz="20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 </a:t>
                </a:r>
                <a:r>
                  <a:rPr lang="it-IT" sz="2000" dirty="0" smtClean="0">
                    <a:solidFill>
                      <a:schemeClr val="accent3">
                        <a:lumMod val="75000"/>
                      </a:schemeClr>
                    </a:solidFill>
                    <a:sym typeface="Symbol"/>
                  </a:rPr>
                  <a:t>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it-IT" sz="20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it-IT" sz="20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𝑆</m:t>
                            </m:r>
                            <m:r>
                              <a:rPr lang="it-IT" sz="20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/</m:t>
                            </m:r>
                            <m:r>
                              <a:rPr lang="it-IT" sz="20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</m:d>
                      </m:e>
                      <m:sub>
                        <m:r>
                          <a:rPr lang="it-IT" sz="20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it-IT" sz="20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𝑀𝐼𝑃</m:t>
                        </m:r>
                      </m:sub>
                    </m:sSub>
                    <m:r>
                      <a:rPr lang="it-IT" sz="20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it-IT" sz="20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~ </m:t>
                    </m:r>
                    <m:r>
                      <a:rPr lang="it-IT" sz="20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11</m:t>
                    </m:r>
                  </m:oMath>
                </a14:m>
                <a:endParaRPr lang="en-US" sz="20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268760"/>
                <a:ext cx="5688632" cy="1015663"/>
              </a:xfrm>
              <a:prstGeom prst="rect">
                <a:avLst/>
              </a:prstGeom>
              <a:blipFill rotWithShape="1">
                <a:blip r:embed="rId4"/>
                <a:stretch>
                  <a:fillRect l="-965" t="-2994" b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6119000" y="0"/>
            <a:ext cx="3209296" cy="404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812360" y="899428"/>
            <a:ext cx="12811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sym typeface="Symbol"/>
              </a:rPr>
              <a:t>RMS  14%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99510" y="3568378"/>
            <a:ext cx="114165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ADC </a:t>
            </a:r>
            <a:r>
              <a:rPr 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counts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899592" y="4567480"/>
            <a:ext cx="7272808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316416" y="4392400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accent2"/>
                </a:solidFill>
                <a:sym typeface="Symbol"/>
              </a:rPr>
              <a:t></a:t>
            </a:r>
            <a:r>
              <a:rPr lang="it-IT" dirty="0" smtClean="0">
                <a:solidFill>
                  <a:schemeClr val="accent2"/>
                </a:solidFill>
              </a:rPr>
              <a:t>1500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43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Gain </a:t>
            </a:r>
            <a:r>
              <a:rPr lang="it-IT" dirty="0" err="1" smtClean="0"/>
              <a:t>dispersion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29-30/06/2015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Elena Vannuccini - Gamma400 workshop - Barcelona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15</a:t>
            </a:fld>
            <a:endParaRPr lang="it-IT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06227"/>
            <a:ext cx="9111509" cy="3403093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01724"/>
            <a:ext cx="3235325" cy="3039244"/>
          </a:xfrm>
        </p:spPr>
      </p:pic>
      <p:sp>
        <p:nvSpPr>
          <p:cNvPr id="12" name="Rectangle 11"/>
          <p:cNvSpPr/>
          <p:nvPr/>
        </p:nvSpPr>
        <p:spPr>
          <a:xfrm>
            <a:off x="5984864" y="3240272"/>
            <a:ext cx="459344" cy="2718888"/>
          </a:xfrm>
          <a:prstGeom prst="rect">
            <a:avLst/>
          </a:prstGeom>
          <a:solidFill>
            <a:srgbClr val="66FF33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131840" y="3308791"/>
            <a:ext cx="2830668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it-IT" sz="1600" dirty="0" smtClean="0">
                <a:solidFill>
                  <a:schemeClr val="accent4"/>
                </a:solidFill>
              </a:rPr>
              <a:t>(</a:t>
            </a:r>
            <a:r>
              <a:rPr lang="it-IT" sz="1600" dirty="0" err="1" smtClean="0">
                <a:solidFill>
                  <a:schemeClr val="accent4"/>
                </a:solidFill>
              </a:rPr>
              <a:t>Spare</a:t>
            </a:r>
            <a:r>
              <a:rPr lang="it-IT" sz="1600" dirty="0" smtClean="0">
                <a:solidFill>
                  <a:schemeClr val="accent4"/>
                </a:solidFill>
              </a:rPr>
              <a:t> </a:t>
            </a:r>
            <a:r>
              <a:rPr lang="it-IT" sz="1600" dirty="0" err="1" smtClean="0">
                <a:solidFill>
                  <a:schemeClr val="accent4"/>
                </a:solidFill>
              </a:rPr>
              <a:t>plane</a:t>
            </a:r>
            <a:r>
              <a:rPr lang="it-IT" sz="1600" dirty="0" smtClean="0">
                <a:solidFill>
                  <a:schemeClr val="accent4"/>
                </a:solidFill>
              </a:rPr>
              <a:t> with test </a:t>
            </a:r>
            <a:r>
              <a:rPr lang="it-IT" sz="1600" dirty="0" err="1" smtClean="0">
                <a:solidFill>
                  <a:schemeClr val="accent4"/>
                </a:solidFill>
              </a:rPr>
              <a:t>crystals</a:t>
            </a:r>
            <a:r>
              <a:rPr lang="it-IT" sz="1600" dirty="0" smtClean="0">
                <a:solidFill>
                  <a:schemeClr val="accent4"/>
                </a:solidFill>
              </a:rPr>
              <a:t>)</a:t>
            </a:r>
          </a:p>
          <a:p>
            <a:pPr algn="r">
              <a:lnSpc>
                <a:spcPct val="90000"/>
              </a:lnSpc>
            </a:pPr>
            <a:endParaRPr lang="it-IT" sz="1600" b="1" dirty="0" smtClean="0">
              <a:solidFill>
                <a:srgbClr val="0070C0"/>
              </a:solidFill>
            </a:endParaRPr>
          </a:p>
          <a:p>
            <a:pPr algn="r">
              <a:lnSpc>
                <a:spcPct val="90000"/>
              </a:lnSpc>
            </a:pPr>
            <a:r>
              <a:rPr lang="it-IT" sz="1600" b="1" dirty="0" err="1" smtClean="0">
                <a:solidFill>
                  <a:srgbClr val="00B050"/>
                </a:solidFill>
              </a:rPr>
              <a:t>CsI</a:t>
            </a:r>
            <a:r>
              <a:rPr lang="it-IT" sz="1600" b="1" dirty="0" smtClean="0">
                <a:solidFill>
                  <a:srgbClr val="00B050"/>
                </a:solidFill>
              </a:rPr>
              <a:t>(</a:t>
            </a:r>
            <a:r>
              <a:rPr lang="it-IT" sz="1600" b="1" dirty="0" err="1" smtClean="0">
                <a:solidFill>
                  <a:srgbClr val="00B050"/>
                </a:solidFill>
              </a:rPr>
              <a:t>Tl</a:t>
            </a:r>
            <a:r>
              <a:rPr lang="it-IT" sz="1600" b="1" dirty="0" smtClean="0">
                <a:solidFill>
                  <a:srgbClr val="00B050"/>
                </a:solidFill>
              </a:rPr>
              <a:t>) with </a:t>
            </a:r>
            <a:r>
              <a:rPr lang="it-IT" sz="1600" b="1" dirty="0" err="1" smtClean="0">
                <a:solidFill>
                  <a:srgbClr val="00B050"/>
                </a:solidFill>
              </a:rPr>
              <a:t>diffusive+reflective</a:t>
            </a:r>
            <a:r>
              <a:rPr lang="it-IT" sz="1600" b="1" dirty="0">
                <a:solidFill>
                  <a:srgbClr val="00B050"/>
                </a:solidFill>
              </a:rPr>
              <a:t> </a:t>
            </a:r>
            <a:r>
              <a:rPr lang="it-IT" sz="1600" b="1" dirty="0" err="1" smtClean="0">
                <a:solidFill>
                  <a:srgbClr val="00B050"/>
                </a:solidFill>
              </a:rPr>
              <a:t>wrapping</a:t>
            </a:r>
            <a:r>
              <a:rPr lang="it-IT" sz="1600" b="1" dirty="0" smtClean="0">
                <a:solidFill>
                  <a:srgbClr val="00B050"/>
                </a:solidFill>
              </a:rPr>
              <a:t> (</a:t>
            </a:r>
            <a:r>
              <a:rPr lang="it-IT" sz="1600" b="1" dirty="0" err="1" smtClean="0">
                <a:solidFill>
                  <a:srgbClr val="00B050"/>
                </a:solidFill>
              </a:rPr>
              <a:t>Teflon+Vikuiti</a:t>
            </a:r>
            <a:r>
              <a:rPr lang="it-IT" sz="1600" b="1" dirty="0" smtClean="0">
                <a:solidFill>
                  <a:srgbClr val="00B050"/>
                </a:solidFill>
              </a:rPr>
              <a:t>)</a:t>
            </a:r>
            <a:endParaRPr lang="it-IT" sz="1600" dirty="0" smtClean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12360" y="899428"/>
            <a:ext cx="12811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sym typeface="Symbol"/>
              </a:rPr>
              <a:t>RMS  21%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19000" y="-27296"/>
            <a:ext cx="3209296" cy="404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95536" y="1268760"/>
                <a:ext cx="5688632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7800" indent="-177800">
                  <a:buFont typeface="Arial" panose="020B0604020202020204" pitchFamily="34" charset="0"/>
                  <a:buChar char="•"/>
                </a:pPr>
                <a:r>
                  <a:rPr lang="it-IT" sz="2000" dirty="0" smtClean="0"/>
                  <a:t>Crystal </a:t>
                </a:r>
                <a:r>
                  <a:rPr lang="it-IT" sz="2000" dirty="0" err="1" smtClean="0"/>
                  <a:t>responses</a:t>
                </a:r>
                <a:r>
                  <a:rPr lang="it-IT" sz="2000" dirty="0" smtClean="0"/>
                  <a:t> </a:t>
                </a:r>
                <a:r>
                  <a:rPr lang="it-IT" sz="2000" dirty="0" err="1" smtClean="0"/>
                  <a:t>equalized</a:t>
                </a:r>
                <a:r>
                  <a:rPr lang="it-IT" sz="2000" dirty="0" smtClean="0"/>
                  <a:t> by </a:t>
                </a:r>
                <a:r>
                  <a:rPr lang="it-IT" sz="2000" dirty="0" err="1" smtClean="0"/>
                  <a:t>normalizing</a:t>
                </a:r>
                <a:r>
                  <a:rPr lang="it-IT" sz="2000" dirty="0" smtClean="0"/>
                  <a:t> to 4MIP the </a:t>
                </a:r>
                <a:r>
                  <a:rPr lang="it-IT" sz="2000" dirty="0" err="1" smtClean="0"/>
                  <a:t>ionization</a:t>
                </a:r>
                <a:r>
                  <a:rPr lang="it-IT" sz="2000" dirty="0" smtClean="0"/>
                  <a:t> </a:t>
                </a:r>
                <a:r>
                  <a:rPr lang="it-IT" sz="2000" dirty="0" err="1" smtClean="0"/>
                  <a:t>energy</a:t>
                </a:r>
                <a:r>
                  <a:rPr lang="it-IT" sz="2000" dirty="0" smtClean="0"/>
                  <a:t> </a:t>
                </a:r>
                <a:r>
                  <a:rPr lang="it-IT" sz="2000" dirty="0" err="1" smtClean="0"/>
                  <a:t>deposit</a:t>
                </a:r>
                <a:r>
                  <a:rPr lang="it-IT" sz="2000" dirty="0" smtClean="0"/>
                  <a:t> of 4He (@</a:t>
                </a:r>
                <a:r>
                  <a:rPr lang="it-IT" sz="2000" dirty="0" err="1" smtClean="0"/>
                  <a:t>peak</a:t>
                </a:r>
                <a:r>
                  <a:rPr lang="it-IT" sz="2000" dirty="0" smtClean="0"/>
                  <a:t>) </a:t>
                </a:r>
              </a:p>
              <a:p>
                <a:pPr marL="177800" indent="-177800">
                  <a:buFont typeface="Arial" panose="020B0604020202020204" pitchFamily="34" charset="0"/>
                  <a:buChar char="•"/>
                </a:pPr>
                <a:r>
                  <a:rPr lang="it-IT" sz="2000" b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2015</a:t>
                </a:r>
                <a:r>
                  <a:rPr lang="it-IT" sz="20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  </a:t>
                </a:r>
                <a:r>
                  <a:rPr lang="it-IT" sz="2000" dirty="0">
                    <a:solidFill>
                      <a:schemeClr val="accent3">
                        <a:lumMod val="75000"/>
                      </a:schemeClr>
                    </a:solidFill>
                    <a:sym typeface="Symbol"/>
                  </a:rPr>
                  <a:t></a:t>
                </a:r>
                <a:r>
                  <a:rPr lang="it-IT" sz="2000" dirty="0" smtClean="0">
                    <a:solidFill>
                      <a:schemeClr val="accent3">
                        <a:lumMod val="75000"/>
                      </a:schemeClr>
                    </a:solidFill>
                    <a:sym typeface="Symbol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it-IT" sz="20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it-IT" sz="20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𝑆</m:t>
                            </m:r>
                            <m:r>
                              <a:rPr lang="it-IT" sz="20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/</m:t>
                            </m:r>
                            <m:r>
                              <a:rPr lang="it-IT" sz="20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</m:d>
                      </m:e>
                      <m:sub>
                        <m:r>
                          <a:rPr lang="it-IT" sz="20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it-IT" sz="20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𝑀𝐼𝑃</m:t>
                        </m:r>
                      </m:sub>
                    </m:sSub>
                    <m:r>
                      <a:rPr lang="it-IT" sz="20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it-IT" sz="200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~</m:t>
                    </m:r>
                    <m:r>
                      <a:rPr lang="it-IT" sz="20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 8</m:t>
                    </m:r>
                  </m:oMath>
                </a14:m>
                <a:endParaRPr lang="it-IT" sz="2000" dirty="0" smtClean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pPr marL="177800" indent="-177800">
                  <a:buFont typeface="Arial" panose="020B0604020202020204" pitchFamily="34" charset="0"/>
                  <a:buChar char="•"/>
                </a:pPr>
                <a:r>
                  <a:rPr lang="it-IT" sz="2000" dirty="0" smtClean="0">
                    <a:solidFill>
                      <a:schemeClr val="tx2"/>
                    </a:solidFill>
                  </a:rPr>
                  <a:t>Lower </a:t>
                </a:r>
                <a:r>
                  <a:rPr lang="it-IT" sz="2000" dirty="0" err="1" smtClean="0">
                    <a:solidFill>
                      <a:schemeClr val="tx2"/>
                    </a:solidFill>
                  </a:rPr>
                  <a:t>signal</a:t>
                </a:r>
                <a:r>
                  <a:rPr lang="it-IT" sz="2000" dirty="0" smtClean="0">
                    <a:solidFill>
                      <a:schemeClr val="tx2"/>
                    </a:solidFill>
                  </a:rPr>
                  <a:t> and </a:t>
                </a:r>
                <a:r>
                  <a:rPr lang="it-IT" sz="2000" dirty="0" err="1" smtClean="0">
                    <a:solidFill>
                      <a:schemeClr val="tx2"/>
                    </a:solidFill>
                  </a:rPr>
                  <a:t>larger</a:t>
                </a:r>
                <a:r>
                  <a:rPr lang="it-IT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it-IT" sz="2000" dirty="0" err="1" smtClean="0">
                    <a:solidFill>
                      <a:schemeClr val="tx2"/>
                    </a:solidFill>
                  </a:rPr>
                  <a:t>dispersion</a:t>
                </a:r>
                <a:r>
                  <a:rPr lang="it-IT" sz="2000" dirty="0" smtClean="0">
                    <a:solidFill>
                      <a:schemeClr val="tx2"/>
                    </a:solidFill>
                  </a:rPr>
                  <a:t> due to </a:t>
                </a:r>
                <a:r>
                  <a:rPr lang="it-IT" sz="2000" dirty="0" err="1" smtClean="0">
                    <a:solidFill>
                      <a:schemeClr val="tx2"/>
                    </a:solidFill>
                  </a:rPr>
                  <a:t>absorber</a:t>
                </a:r>
                <a:r>
                  <a:rPr lang="it-IT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it-IT" sz="2000" dirty="0" err="1" smtClean="0">
                    <a:solidFill>
                      <a:schemeClr val="tx2"/>
                    </a:solidFill>
                  </a:rPr>
                  <a:t>wrapping</a:t>
                </a:r>
                <a:endParaRPr lang="en-US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268760"/>
                <a:ext cx="5688632" cy="1631216"/>
              </a:xfrm>
              <a:prstGeom prst="rect">
                <a:avLst/>
              </a:prstGeom>
              <a:blipFill rotWithShape="1">
                <a:blip r:embed="rId4"/>
                <a:stretch>
                  <a:fillRect l="-965" t="-1866" b="-5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 rot="16200000">
            <a:off x="-99510" y="3568378"/>
            <a:ext cx="114165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ADC </a:t>
            </a:r>
            <a:r>
              <a:rPr 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counts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899592" y="4567480"/>
            <a:ext cx="7272808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316416" y="4392400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accent2"/>
                </a:solidFill>
                <a:sym typeface="Symbol"/>
              </a:rPr>
              <a:t></a:t>
            </a:r>
            <a:r>
              <a:rPr lang="it-IT" dirty="0" smtClean="0">
                <a:solidFill>
                  <a:schemeClr val="accent2"/>
                </a:solidFill>
              </a:rPr>
              <a:t>1510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899592" y="5003296"/>
            <a:ext cx="7272808" cy="0"/>
          </a:xfrm>
          <a:prstGeom prst="line">
            <a:avLst/>
          </a:prstGeom>
          <a:ln w="190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316416" y="4828216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accent3"/>
                </a:solidFill>
                <a:sym typeface="Symbol"/>
              </a:rPr>
              <a:t></a:t>
            </a:r>
            <a:r>
              <a:rPr lang="it-IT" dirty="0" smtClean="0">
                <a:solidFill>
                  <a:schemeClr val="accent3"/>
                </a:solidFill>
              </a:rPr>
              <a:t>1050</a:t>
            </a:r>
            <a:endParaRPr lang="en-US" dirty="0">
              <a:solidFill>
                <a:schemeClr val="accent3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940152" y="3970511"/>
            <a:ext cx="274384" cy="178569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092280" y="2954323"/>
            <a:ext cx="12068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it-IT" sz="1600" dirty="0" err="1" smtClean="0">
                <a:solidFill>
                  <a:schemeClr val="bg2">
                    <a:lumMod val="75000"/>
                  </a:schemeClr>
                </a:solidFill>
              </a:rPr>
              <a:t>preliminary</a:t>
            </a:r>
            <a:r>
              <a:rPr lang="it-IT" sz="1600" dirty="0" smtClean="0">
                <a:solidFill>
                  <a:schemeClr val="bg2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22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09830"/>
              </p:ext>
            </p:extLst>
          </p:nvPr>
        </p:nvGraphicFramePr>
        <p:xfrm>
          <a:off x="3275856" y="4366607"/>
          <a:ext cx="5455005" cy="10972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363667"/>
                <a:gridCol w="363667"/>
                <a:gridCol w="363667"/>
                <a:gridCol w="363667"/>
                <a:gridCol w="363667"/>
                <a:gridCol w="363667"/>
                <a:gridCol w="363667"/>
                <a:gridCol w="363667"/>
                <a:gridCol w="363667"/>
                <a:gridCol w="363667"/>
                <a:gridCol w="363667"/>
                <a:gridCol w="363667"/>
                <a:gridCol w="363667"/>
                <a:gridCol w="363667"/>
                <a:gridCol w="363667"/>
              </a:tblGrid>
              <a:tr h="361078"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en-US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shade val="30000"/>
                            <a:satMod val="115000"/>
                          </a:srgbClr>
                        </a:gs>
                        <a:gs pos="50000">
                          <a:srgbClr val="92D050">
                            <a:shade val="67500"/>
                            <a:satMod val="115000"/>
                          </a:srgbClr>
                        </a:gs>
                        <a:gs pos="100000">
                          <a:srgbClr val="92D05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61078"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en-US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shade val="30000"/>
                            <a:satMod val="115000"/>
                          </a:srgbClr>
                        </a:gs>
                        <a:gs pos="50000">
                          <a:srgbClr val="92D050">
                            <a:shade val="67500"/>
                            <a:satMod val="115000"/>
                          </a:srgbClr>
                        </a:gs>
                        <a:gs pos="100000">
                          <a:srgbClr val="92D05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61078"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en-US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shade val="30000"/>
                            <a:satMod val="115000"/>
                          </a:srgbClr>
                        </a:gs>
                        <a:gs pos="50000">
                          <a:srgbClr val="92D050">
                            <a:shade val="67500"/>
                            <a:satMod val="115000"/>
                          </a:srgbClr>
                        </a:gs>
                        <a:gs pos="100000">
                          <a:srgbClr val="92D05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68" name="Title 6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Test of </a:t>
            </a:r>
            <a:r>
              <a:rPr lang="it-IT" dirty="0" err="1" smtClean="0"/>
              <a:t>scintillating</a:t>
            </a:r>
            <a:r>
              <a:rPr lang="it-IT" dirty="0" smtClean="0"/>
              <a:t> </a:t>
            </a:r>
            <a:r>
              <a:rPr lang="it-IT" dirty="0" err="1" smtClean="0"/>
              <a:t>materials</a:t>
            </a:r>
            <a:endParaRPr lang="en-US" dirty="0"/>
          </a:p>
        </p:txBody>
      </p:sp>
      <p:sp>
        <p:nvSpPr>
          <p:cNvPr id="69" name="Content Placeholder 6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978896" cy="4937760"/>
          </a:xfrm>
        </p:spPr>
        <p:txBody>
          <a:bodyPr>
            <a:normAutofit/>
          </a:bodyPr>
          <a:lstStyle/>
          <a:p>
            <a:r>
              <a:rPr lang="it-IT" sz="2400" dirty="0" smtClean="0"/>
              <a:t>Test of 9 </a:t>
            </a:r>
            <a:r>
              <a:rPr lang="it-IT" sz="2400" dirty="0" err="1" smtClean="0"/>
              <a:t>scintillating</a:t>
            </a:r>
            <a:r>
              <a:rPr lang="it-IT" sz="2400" dirty="0" smtClean="0"/>
              <a:t> </a:t>
            </a:r>
            <a:r>
              <a:rPr lang="it-IT" sz="2400" dirty="0" err="1" smtClean="0"/>
              <a:t>materials</a:t>
            </a:r>
            <a:r>
              <a:rPr lang="it-IT" sz="2400" dirty="0" smtClean="0"/>
              <a:t> </a:t>
            </a:r>
          </a:p>
          <a:p>
            <a:pPr lvl="1" fontAlgn="b"/>
            <a:r>
              <a:rPr lang="en-US" sz="2000" dirty="0" err="1" smtClean="0"/>
              <a:t>CsI:Na</a:t>
            </a:r>
            <a:r>
              <a:rPr lang="en-US" sz="2000" dirty="0" smtClean="0"/>
              <a:t>, </a:t>
            </a:r>
            <a:r>
              <a:rPr lang="en-US" sz="2000" dirty="0" err="1" smtClean="0"/>
              <a:t>CsI:Tl</a:t>
            </a:r>
            <a:r>
              <a:rPr lang="en-US" sz="2000" dirty="0" smtClean="0"/>
              <a:t>, </a:t>
            </a:r>
            <a:r>
              <a:rPr lang="en-US" sz="2000" dirty="0" err="1" smtClean="0"/>
              <a:t>YAG:Ce</a:t>
            </a:r>
            <a:r>
              <a:rPr lang="en-US" sz="2000" dirty="0" smtClean="0"/>
              <a:t>, BaF2, </a:t>
            </a:r>
            <a:r>
              <a:rPr lang="en-US" sz="2000" dirty="0" err="1" smtClean="0"/>
              <a:t>YAP:Ce</a:t>
            </a:r>
            <a:r>
              <a:rPr lang="en-US" sz="2000" dirty="0" smtClean="0"/>
              <a:t>, </a:t>
            </a:r>
            <a:r>
              <a:rPr lang="en-US" sz="2000" dirty="0" err="1" smtClean="0"/>
              <a:t>LuAG:Ce</a:t>
            </a:r>
            <a:r>
              <a:rPr lang="en-US" sz="2000" dirty="0" smtClean="0"/>
              <a:t>, BSO, BGO, </a:t>
            </a:r>
            <a:r>
              <a:rPr lang="en-US" sz="2000" dirty="0" err="1" smtClean="0"/>
              <a:t>LYSO:Ce</a:t>
            </a:r>
            <a:endParaRPr lang="it-IT" sz="2000" dirty="0" smtClean="0"/>
          </a:p>
          <a:p>
            <a:pPr lvl="1"/>
            <a:r>
              <a:rPr lang="it-IT" sz="2100" dirty="0" err="1" smtClean="0"/>
              <a:t>Teflon+Vikuiti+Tedlar</a:t>
            </a:r>
            <a:r>
              <a:rPr lang="it-IT" sz="2100" dirty="0" smtClean="0"/>
              <a:t> </a:t>
            </a:r>
            <a:r>
              <a:rPr lang="it-IT" sz="2100" dirty="0" err="1" smtClean="0"/>
              <a:t>wrapping</a:t>
            </a:r>
            <a:endParaRPr lang="it-IT" sz="2100" dirty="0" smtClean="0"/>
          </a:p>
          <a:p>
            <a:r>
              <a:rPr lang="it-IT" sz="2400" dirty="0" smtClean="0"/>
              <a:t>Z-</a:t>
            </a:r>
            <a:r>
              <a:rPr lang="it-IT" sz="2400" dirty="0" err="1" smtClean="0"/>
              <a:t>tagging</a:t>
            </a:r>
            <a:r>
              <a:rPr lang="it-IT" sz="2400" dirty="0" smtClean="0"/>
              <a:t> from BT+CAL</a:t>
            </a:r>
          </a:p>
          <a:p>
            <a:r>
              <a:rPr lang="it-IT" sz="2400" dirty="0" err="1" smtClean="0"/>
              <a:t>Study</a:t>
            </a:r>
            <a:r>
              <a:rPr lang="it-IT" sz="2400" dirty="0" smtClean="0"/>
              <a:t> of the </a:t>
            </a:r>
            <a:r>
              <a:rPr lang="it-IT" sz="2400" dirty="0" err="1" smtClean="0"/>
              <a:t>ionization</a:t>
            </a:r>
            <a:r>
              <a:rPr lang="it-IT" sz="2400" dirty="0" smtClean="0"/>
              <a:t> </a:t>
            </a:r>
            <a:r>
              <a:rPr lang="it-IT" sz="2400" dirty="0" err="1" smtClean="0"/>
              <a:t>signal</a:t>
            </a:r>
            <a:r>
              <a:rPr lang="it-IT" sz="2400" dirty="0"/>
              <a:t> </a:t>
            </a:r>
            <a:r>
              <a:rPr lang="it-IT" sz="2400" dirty="0" smtClean="0"/>
              <a:t>–vs– Z</a:t>
            </a:r>
            <a:r>
              <a:rPr lang="it-IT" sz="2400" baseline="30000" dirty="0" smtClean="0"/>
              <a:t>2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-252157" y="5589240"/>
            <a:ext cx="3672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rgbClr val="993366"/>
                </a:solidFill>
              </a:rPr>
              <a:t>BEAM TRACKER (BT)</a:t>
            </a:r>
          </a:p>
          <a:p>
            <a:pPr algn="r"/>
            <a:r>
              <a:rPr lang="it-IT" dirty="0" smtClean="0">
                <a:solidFill>
                  <a:srgbClr val="993366"/>
                </a:solidFill>
              </a:rPr>
              <a:t>4 Si-pixel </a:t>
            </a:r>
            <a:r>
              <a:rPr lang="it-IT" dirty="0" err="1" smtClean="0">
                <a:solidFill>
                  <a:srgbClr val="993366"/>
                </a:solidFill>
              </a:rPr>
              <a:t>matrixes</a:t>
            </a:r>
            <a:r>
              <a:rPr lang="it-IT" dirty="0">
                <a:solidFill>
                  <a:srgbClr val="993366"/>
                </a:solidFill>
              </a:rPr>
              <a:t> </a:t>
            </a:r>
            <a:r>
              <a:rPr lang="it-IT" dirty="0" smtClean="0">
                <a:solidFill>
                  <a:srgbClr val="993366"/>
                </a:solidFill>
              </a:rPr>
              <a:t>+ 8 Si-strip </a:t>
            </a:r>
            <a:r>
              <a:rPr lang="it-IT" dirty="0" err="1" smtClean="0">
                <a:solidFill>
                  <a:srgbClr val="993366"/>
                </a:solidFill>
              </a:rPr>
              <a:t>layers</a:t>
            </a:r>
            <a:endParaRPr lang="it-IT" dirty="0" smtClean="0">
              <a:solidFill>
                <a:srgbClr val="993366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464697" y="5579521"/>
            <a:ext cx="2211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dirty="0" smtClean="0">
                <a:solidFill>
                  <a:srgbClr val="0070C0"/>
                </a:solidFill>
              </a:rPr>
              <a:t>CALORIMETER</a:t>
            </a:r>
          </a:p>
          <a:p>
            <a:pPr algn="r"/>
            <a:r>
              <a:rPr lang="it-IT" dirty="0" smtClean="0">
                <a:solidFill>
                  <a:srgbClr val="0070C0"/>
                </a:solidFill>
              </a:rPr>
              <a:t>3</a:t>
            </a:r>
            <a:r>
              <a:rPr lang="it-IT" dirty="0" smtClean="0">
                <a:solidFill>
                  <a:srgbClr val="0070C0"/>
                </a:solidFill>
                <a:sym typeface="Symbol"/>
              </a:rPr>
              <a:t></a:t>
            </a:r>
            <a:r>
              <a:rPr lang="it-IT" dirty="0" smtClean="0">
                <a:solidFill>
                  <a:srgbClr val="0070C0"/>
                </a:solidFill>
              </a:rPr>
              <a:t>3</a:t>
            </a:r>
            <a:r>
              <a:rPr lang="it-IT" dirty="0" smtClean="0">
                <a:solidFill>
                  <a:srgbClr val="0070C0"/>
                </a:solidFill>
                <a:sym typeface="Symbol"/>
              </a:rPr>
              <a:t></a:t>
            </a:r>
            <a:r>
              <a:rPr lang="it-IT" dirty="0" smtClean="0">
                <a:solidFill>
                  <a:srgbClr val="0070C0"/>
                </a:solidFill>
              </a:rPr>
              <a:t>14 </a:t>
            </a:r>
            <a:r>
              <a:rPr lang="it-IT" dirty="0" err="1" smtClean="0">
                <a:solidFill>
                  <a:srgbClr val="0070C0"/>
                </a:solidFill>
              </a:rPr>
              <a:t>CsI:Tl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crystals</a:t>
            </a:r>
            <a:endParaRPr lang="it-IT" dirty="0" smtClean="0">
              <a:solidFill>
                <a:srgbClr val="0070C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419872" y="5589240"/>
            <a:ext cx="1667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92D050"/>
                </a:solidFill>
              </a:rPr>
              <a:t>SPARE PLANE</a:t>
            </a:r>
          </a:p>
          <a:p>
            <a:r>
              <a:rPr lang="it-IT" dirty="0" smtClean="0">
                <a:solidFill>
                  <a:srgbClr val="92D050"/>
                </a:solidFill>
              </a:rPr>
              <a:t>3</a:t>
            </a:r>
            <a:r>
              <a:rPr lang="it-IT" dirty="0" smtClean="0">
                <a:solidFill>
                  <a:srgbClr val="92D050"/>
                </a:solidFill>
                <a:sym typeface="Symbol"/>
              </a:rPr>
              <a:t></a:t>
            </a:r>
            <a:r>
              <a:rPr lang="it-IT" dirty="0" smtClean="0">
                <a:solidFill>
                  <a:srgbClr val="92D050"/>
                </a:solidFill>
              </a:rPr>
              <a:t>3 test </a:t>
            </a:r>
            <a:r>
              <a:rPr lang="it-IT" dirty="0" err="1" smtClean="0">
                <a:solidFill>
                  <a:srgbClr val="92D050"/>
                </a:solidFill>
              </a:rPr>
              <a:t>crystals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63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4" r="21756"/>
          <a:stretch/>
        </p:blipFill>
        <p:spPr>
          <a:xfrm rot="5400000">
            <a:off x="5971786" y="1012365"/>
            <a:ext cx="2520281" cy="2889058"/>
          </a:xfrm>
          <a:prstGeom prst="rect">
            <a:avLst/>
          </a:prstGeom>
        </p:spPr>
      </p:pic>
      <p:cxnSp>
        <p:nvCxnSpPr>
          <p:cNvPr id="65" name="Straight Connector 64"/>
          <p:cNvCxnSpPr/>
          <p:nvPr/>
        </p:nvCxnSpPr>
        <p:spPr>
          <a:xfrm>
            <a:off x="251520" y="4892148"/>
            <a:ext cx="3835085" cy="1264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4086605" y="4676189"/>
            <a:ext cx="4968552" cy="461062"/>
          </a:xfrm>
          <a:prstGeom prst="ellipse">
            <a:avLst/>
          </a:prstGeom>
          <a:solidFill>
            <a:schemeClr val="accent1">
              <a:lumMod val="20000"/>
              <a:lumOff val="80000"/>
              <a:alpha val="61176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/>
          <p:nvPr/>
        </p:nvCxnSpPr>
        <p:spPr>
          <a:xfrm flipV="1">
            <a:off x="251520" y="4910693"/>
            <a:ext cx="3042997" cy="9215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tailEnd type="arrow"/>
          </a:ln>
          <a:effectLst/>
        </p:spPr>
      </p:cxnSp>
      <p:sp>
        <p:nvSpPr>
          <p:cNvPr id="74" name="TextBox 73"/>
          <p:cNvSpPr txBox="1"/>
          <p:nvPr/>
        </p:nvSpPr>
        <p:spPr>
          <a:xfrm>
            <a:off x="255234" y="4345940"/>
            <a:ext cx="705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tx2"/>
                </a:solidFill>
                <a:latin typeface="Georgia"/>
              </a:rPr>
              <a:t>ION</a:t>
            </a:r>
          </a:p>
          <a:p>
            <a:pPr algn="ctr"/>
            <a:r>
              <a:rPr lang="it-IT" sz="1400" dirty="0" smtClean="0">
                <a:solidFill>
                  <a:schemeClr val="tx2"/>
                </a:solidFill>
                <a:latin typeface="Georgia"/>
              </a:rPr>
              <a:t>BEAM</a:t>
            </a:r>
            <a:endParaRPr lang="en-US" sz="1400" dirty="0">
              <a:solidFill>
                <a:schemeClr val="tx2"/>
              </a:solidFill>
              <a:latin typeface="Georgia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1181593" y="4221088"/>
            <a:ext cx="1944216" cy="1368152"/>
            <a:chOff x="1259632" y="3482347"/>
            <a:chExt cx="1944216" cy="1368152"/>
          </a:xfrm>
        </p:grpSpPr>
        <p:grpSp>
          <p:nvGrpSpPr>
            <p:cNvPr id="76" name="Group 75"/>
            <p:cNvGrpSpPr/>
            <p:nvPr/>
          </p:nvGrpSpPr>
          <p:grpSpPr>
            <a:xfrm>
              <a:off x="1600470" y="3857258"/>
              <a:ext cx="55141" cy="638645"/>
              <a:chOff x="1403648" y="4077072"/>
              <a:chExt cx="63624" cy="866732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>
                <a:off x="1403648" y="4079708"/>
                <a:ext cx="0" cy="864096"/>
              </a:xfrm>
              <a:prstGeom prst="line">
                <a:avLst/>
              </a:prstGeom>
              <a:noFill/>
              <a:ln w="28575" cap="flat" cmpd="sng" algn="ctr">
                <a:solidFill>
                  <a:srgbClr val="D60093"/>
                </a:solidFill>
                <a:prstDash val="solid"/>
              </a:ln>
              <a:effectLst>
                <a:outerShdw blurRad="50800" dist="43000" dir="5400000" rotWithShape="0">
                  <a:srgbClr val="000000">
                    <a:alpha val="4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 prstMaterial="matte">
                <a:bevelT w="0" h="0"/>
                <a:contourClr>
                  <a:srgbClr val="FE8637">
                    <a:tint val="100000"/>
                    <a:shade val="100000"/>
                    <a:hueMod val="100000"/>
                    <a:satMod val="100000"/>
                  </a:srgbClr>
                </a:contourClr>
              </a:sp3d>
            </p:spPr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1467272" y="4077072"/>
                <a:ext cx="0" cy="864096"/>
              </a:xfrm>
              <a:prstGeom prst="line">
                <a:avLst/>
              </a:prstGeom>
              <a:noFill/>
              <a:ln w="28575" cap="flat" cmpd="sng" algn="ctr">
                <a:solidFill>
                  <a:srgbClr val="D60093"/>
                </a:solidFill>
                <a:prstDash val="solid"/>
              </a:ln>
              <a:effectLst>
                <a:outerShdw blurRad="50800" dist="43000" dir="5400000" rotWithShape="0">
                  <a:srgbClr val="000000">
                    <a:alpha val="4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 prstMaterial="matte">
                <a:bevelT w="0" h="0"/>
                <a:contourClr>
                  <a:srgbClr val="FE8637">
                    <a:tint val="100000"/>
                    <a:shade val="100000"/>
                    <a:hueMod val="100000"/>
                    <a:satMod val="100000"/>
                  </a:srgbClr>
                </a:contourClr>
              </a:sp3d>
            </p:spPr>
          </p:cxnSp>
        </p:grpSp>
        <p:grpSp>
          <p:nvGrpSpPr>
            <p:cNvPr id="77" name="Group 76"/>
            <p:cNvGrpSpPr/>
            <p:nvPr/>
          </p:nvGrpSpPr>
          <p:grpSpPr>
            <a:xfrm>
              <a:off x="1748723" y="3857258"/>
              <a:ext cx="55141" cy="638645"/>
              <a:chOff x="1403648" y="4077072"/>
              <a:chExt cx="63624" cy="866732"/>
            </a:xfrm>
          </p:grpSpPr>
          <p:cxnSp>
            <p:nvCxnSpPr>
              <p:cNvPr id="93" name="Straight Connector 92"/>
              <p:cNvCxnSpPr/>
              <p:nvPr/>
            </p:nvCxnSpPr>
            <p:spPr>
              <a:xfrm>
                <a:off x="1403648" y="4079708"/>
                <a:ext cx="0" cy="864096"/>
              </a:xfrm>
              <a:prstGeom prst="line">
                <a:avLst/>
              </a:prstGeom>
              <a:noFill/>
              <a:ln w="28575" cap="flat" cmpd="sng" algn="ctr">
                <a:solidFill>
                  <a:srgbClr val="D60093"/>
                </a:solidFill>
                <a:prstDash val="solid"/>
              </a:ln>
              <a:effectLst>
                <a:outerShdw blurRad="50800" dist="43000" dir="5400000" rotWithShape="0">
                  <a:srgbClr val="000000">
                    <a:alpha val="4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 prstMaterial="matte">
                <a:bevelT w="0" h="0"/>
                <a:contourClr>
                  <a:srgbClr val="FE8637">
                    <a:tint val="100000"/>
                    <a:shade val="100000"/>
                    <a:hueMod val="100000"/>
                    <a:satMod val="100000"/>
                  </a:srgbClr>
                </a:contourClr>
              </a:sp3d>
            </p:spPr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1467272" y="4077072"/>
                <a:ext cx="0" cy="864096"/>
              </a:xfrm>
              <a:prstGeom prst="line">
                <a:avLst/>
              </a:prstGeom>
              <a:noFill/>
              <a:ln w="28575" cap="flat" cmpd="sng" algn="ctr">
                <a:solidFill>
                  <a:srgbClr val="D60093"/>
                </a:solidFill>
                <a:prstDash val="solid"/>
              </a:ln>
              <a:effectLst>
                <a:outerShdw blurRad="50800" dist="43000" dir="5400000" rotWithShape="0">
                  <a:srgbClr val="000000">
                    <a:alpha val="4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 prstMaterial="matte">
                <a:bevelT w="0" h="0"/>
                <a:contourClr>
                  <a:srgbClr val="FE8637">
                    <a:tint val="100000"/>
                    <a:shade val="100000"/>
                    <a:hueMod val="100000"/>
                    <a:satMod val="100000"/>
                  </a:srgbClr>
                </a:contourClr>
              </a:sp3d>
            </p:spPr>
          </p:cxnSp>
        </p:grpSp>
        <p:sp>
          <p:nvSpPr>
            <p:cNvPr id="78" name="Rectangle 77"/>
            <p:cNvSpPr/>
            <p:nvPr/>
          </p:nvSpPr>
          <p:spPr>
            <a:xfrm>
              <a:off x="1259632" y="3482347"/>
              <a:ext cx="1944216" cy="1368152"/>
            </a:xfrm>
            <a:prstGeom prst="rect">
              <a:avLst/>
            </a:prstGeom>
            <a:noFill/>
            <a:ln w="19050" cap="flat" cmpd="sng" algn="ctr">
              <a:solidFill>
                <a:srgbClr val="FE8637">
                  <a:shade val="50000"/>
                </a:srgbClr>
              </a:solidFill>
              <a:prstDash val="sysDash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smtClean="0">
                <a:solidFill>
                  <a:prstClr val="white"/>
                </a:solidFill>
                <a:latin typeface="Georgia"/>
              </a:endParaRPr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2483768" y="3645024"/>
              <a:ext cx="499255" cy="1011224"/>
              <a:chOff x="2848609" y="3645024"/>
              <a:chExt cx="499255" cy="1011224"/>
            </a:xfrm>
          </p:grpSpPr>
          <p:grpSp>
            <p:nvGrpSpPr>
              <p:cNvPr id="87" name="Group 86"/>
              <p:cNvGrpSpPr/>
              <p:nvPr/>
            </p:nvGrpSpPr>
            <p:grpSpPr>
              <a:xfrm>
                <a:off x="2848609" y="3645024"/>
                <a:ext cx="67207" cy="1011224"/>
                <a:chOff x="2848609" y="3645024"/>
                <a:chExt cx="67207" cy="1011224"/>
              </a:xfrm>
            </p:grpSpPr>
            <p:cxnSp>
              <p:nvCxnSpPr>
                <p:cNvPr id="91" name="Straight Connector 90"/>
                <p:cNvCxnSpPr/>
                <p:nvPr/>
              </p:nvCxnSpPr>
              <p:spPr>
                <a:xfrm>
                  <a:off x="2848609" y="3645024"/>
                  <a:ext cx="0" cy="1008112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E8637"/>
                  </a:solidFill>
                  <a:prstDash val="solid"/>
                </a:ln>
                <a:effectLst>
                  <a:outerShdw blurRad="50800" dist="43000" dir="5400000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 fov="0">
                    <a:rot lat="0" lon="0" rev="0"/>
                  </a:camera>
                  <a:lightRig rig="balanced" dir="t">
                    <a:rot lat="0" lon="0" rev="0"/>
                  </a:lightRig>
                </a:scene3d>
                <a:sp3d prstMaterial="matte">
                  <a:bevelT w="0" h="0"/>
                  <a:contourClr>
                    <a:srgbClr val="FE8637">
                      <a:tint val="100000"/>
                      <a:shade val="100000"/>
                      <a:hueMod val="100000"/>
                      <a:satMod val="100000"/>
                    </a:srgbClr>
                  </a:contourClr>
                </a:sp3d>
              </p:spPr>
            </p:cxn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2915816" y="3648136"/>
                  <a:ext cx="0" cy="1008112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E8637"/>
                  </a:solidFill>
                  <a:prstDash val="solid"/>
                </a:ln>
                <a:effectLst>
                  <a:outerShdw blurRad="50800" dist="43000" dir="5400000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 fov="0">
                    <a:rot lat="0" lon="0" rev="0"/>
                  </a:camera>
                  <a:lightRig rig="balanced" dir="t">
                    <a:rot lat="0" lon="0" rev="0"/>
                  </a:lightRig>
                </a:scene3d>
                <a:sp3d prstMaterial="matte">
                  <a:bevelT w="0" h="0"/>
                  <a:contourClr>
                    <a:srgbClr val="FE8637">
                      <a:tint val="100000"/>
                      <a:shade val="100000"/>
                      <a:hueMod val="100000"/>
                      <a:satMod val="100000"/>
                    </a:srgbClr>
                  </a:contourClr>
                </a:sp3d>
              </p:spPr>
            </p:cxnSp>
          </p:grpSp>
          <p:grpSp>
            <p:nvGrpSpPr>
              <p:cNvPr id="88" name="Group 87"/>
              <p:cNvGrpSpPr/>
              <p:nvPr/>
            </p:nvGrpSpPr>
            <p:grpSpPr>
              <a:xfrm>
                <a:off x="3280657" y="3645024"/>
                <a:ext cx="67207" cy="1011224"/>
                <a:chOff x="2848609" y="3645024"/>
                <a:chExt cx="67207" cy="1011224"/>
              </a:xfrm>
            </p:grpSpPr>
            <p:cxnSp>
              <p:nvCxnSpPr>
                <p:cNvPr id="89" name="Straight Connector 88"/>
                <p:cNvCxnSpPr/>
                <p:nvPr/>
              </p:nvCxnSpPr>
              <p:spPr>
                <a:xfrm>
                  <a:off x="2848609" y="3645024"/>
                  <a:ext cx="0" cy="1008112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E8637"/>
                  </a:solidFill>
                  <a:prstDash val="solid"/>
                </a:ln>
                <a:effectLst>
                  <a:outerShdw blurRad="50800" dist="43000" dir="5400000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 fov="0">
                    <a:rot lat="0" lon="0" rev="0"/>
                  </a:camera>
                  <a:lightRig rig="balanced" dir="t">
                    <a:rot lat="0" lon="0" rev="0"/>
                  </a:lightRig>
                </a:scene3d>
                <a:sp3d prstMaterial="matte">
                  <a:bevelT w="0" h="0"/>
                  <a:contourClr>
                    <a:srgbClr val="FE8637">
                      <a:tint val="100000"/>
                      <a:shade val="100000"/>
                      <a:hueMod val="100000"/>
                      <a:satMod val="100000"/>
                    </a:srgbClr>
                  </a:contourClr>
                </a:sp3d>
              </p:spPr>
            </p:cxnSp>
            <p:cxnSp>
              <p:nvCxnSpPr>
                <p:cNvPr id="90" name="Straight Connector 89"/>
                <p:cNvCxnSpPr/>
                <p:nvPr/>
              </p:nvCxnSpPr>
              <p:spPr>
                <a:xfrm>
                  <a:off x="2915816" y="3648136"/>
                  <a:ext cx="0" cy="1008112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E8637"/>
                  </a:solidFill>
                  <a:prstDash val="solid"/>
                </a:ln>
                <a:effectLst>
                  <a:outerShdw blurRad="50800" dist="43000" dir="5400000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 fov="0">
                    <a:rot lat="0" lon="0" rev="0"/>
                  </a:camera>
                  <a:lightRig rig="balanced" dir="t">
                    <a:rot lat="0" lon="0" rev="0"/>
                  </a:lightRig>
                </a:scene3d>
                <a:sp3d prstMaterial="matte">
                  <a:bevelT w="0" h="0"/>
                  <a:contourClr>
                    <a:srgbClr val="FE8637">
                      <a:tint val="100000"/>
                      <a:shade val="100000"/>
                      <a:hueMod val="100000"/>
                      <a:satMod val="100000"/>
                    </a:srgbClr>
                  </a:contourClr>
                </a:sp3d>
              </p:spPr>
            </p:cxnSp>
          </p:grpSp>
        </p:grpSp>
        <p:grpSp>
          <p:nvGrpSpPr>
            <p:cNvPr id="80" name="Group 79"/>
            <p:cNvGrpSpPr/>
            <p:nvPr/>
          </p:nvGrpSpPr>
          <p:grpSpPr>
            <a:xfrm>
              <a:off x="1443135" y="3645024"/>
              <a:ext cx="499255" cy="1011224"/>
              <a:chOff x="2848609" y="3645024"/>
              <a:chExt cx="499255" cy="1011224"/>
            </a:xfrm>
          </p:grpSpPr>
          <p:grpSp>
            <p:nvGrpSpPr>
              <p:cNvPr id="81" name="Group 80"/>
              <p:cNvGrpSpPr/>
              <p:nvPr/>
            </p:nvGrpSpPr>
            <p:grpSpPr>
              <a:xfrm>
                <a:off x="2848609" y="3645024"/>
                <a:ext cx="67207" cy="1011224"/>
                <a:chOff x="2848609" y="3645024"/>
                <a:chExt cx="67207" cy="1011224"/>
              </a:xfrm>
            </p:grpSpPr>
            <p:cxnSp>
              <p:nvCxnSpPr>
                <p:cNvPr id="85" name="Straight Connector 84"/>
                <p:cNvCxnSpPr/>
                <p:nvPr/>
              </p:nvCxnSpPr>
              <p:spPr>
                <a:xfrm>
                  <a:off x="2848609" y="3645024"/>
                  <a:ext cx="0" cy="1008112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E8637"/>
                  </a:solidFill>
                  <a:prstDash val="solid"/>
                </a:ln>
                <a:effectLst>
                  <a:outerShdw blurRad="50800" dist="43000" dir="5400000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 fov="0">
                    <a:rot lat="0" lon="0" rev="0"/>
                  </a:camera>
                  <a:lightRig rig="balanced" dir="t">
                    <a:rot lat="0" lon="0" rev="0"/>
                  </a:lightRig>
                </a:scene3d>
                <a:sp3d prstMaterial="matte">
                  <a:bevelT w="0" h="0"/>
                  <a:contourClr>
                    <a:srgbClr val="FE8637">
                      <a:tint val="100000"/>
                      <a:shade val="100000"/>
                      <a:hueMod val="100000"/>
                      <a:satMod val="100000"/>
                    </a:srgbClr>
                  </a:contourClr>
                </a:sp3d>
              </p:spPr>
            </p:cxn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2915816" y="3648136"/>
                  <a:ext cx="0" cy="1008112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E8637"/>
                  </a:solidFill>
                  <a:prstDash val="solid"/>
                </a:ln>
                <a:effectLst>
                  <a:outerShdw blurRad="50800" dist="43000" dir="5400000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 fov="0">
                    <a:rot lat="0" lon="0" rev="0"/>
                  </a:camera>
                  <a:lightRig rig="balanced" dir="t">
                    <a:rot lat="0" lon="0" rev="0"/>
                  </a:lightRig>
                </a:scene3d>
                <a:sp3d prstMaterial="matte">
                  <a:bevelT w="0" h="0"/>
                  <a:contourClr>
                    <a:srgbClr val="FE8637">
                      <a:tint val="100000"/>
                      <a:shade val="100000"/>
                      <a:hueMod val="100000"/>
                      <a:satMod val="100000"/>
                    </a:srgbClr>
                  </a:contourClr>
                </a:sp3d>
              </p:spPr>
            </p:cxnSp>
          </p:grpSp>
          <p:grpSp>
            <p:nvGrpSpPr>
              <p:cNvPr id="82" name="Group 81"/>
              <p:cNvGrpSpPr/>
              <p:nvPr/>
            </p:nvGrpSpPr>
            <p:grpSpPr>
              <a:xfrm>
                <a:off x="3280657" y="3645024"/>
                <a:ext cx="67207" cy="1011224"/>
                <a:chOff x="2848609" y="3645024"/>
                <a:chExt cx="67207" cy="1011224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>
                  <a:off x="2848609" y="3645024"/>
                  <a:ext cx="0" cy="1008112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E8637"/>
                  </a:solidFill>
                  <a:prstDash val="solid"/>
                </a:ln>
                <a:effectLst>
                  <a:outerShdw blurRad="50800" dist="43000" dir="5400000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 fov="0">
                    <a:rot lat="0" lon="0" rev="0"/>
                  </a:camera>
                  <a:lightRig rig="balanced" dir="t">
                    <a:rot lat="0" lon="0" rev="0"/>
                  </a:lightRig>
                </a:scene3d>
                <a:sp3d prstMaterial="matte">
                  <a:bevelT w="0" h="0"/>
                  <a:contourClr>
                    <a:srgbClr val="FE8637">
                      <a:tint val="100000"/>
                      <a:shade val="100000"/>
                      <a:hueMod val="100000"/>
                      <a:satMod val="100000"/>
                    </a:srgbClr>
                  </a:contourClr>
                </a:sp3d>
              </p:spPr>
            </p:cxn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2915816" y="3648136"/>
                  <a:ext cx="0" cy="1008112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E8637"/>
                  </a:solidFill>
                  <a:prstDash val="solid"/>
                </a:ln>
                <a:effectLst>
                  <a:outerShdw blurRad="50800" dist="43000" dir="5400000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 fov="0">
                    <a:rot lat="0" lon="0" rev="0"/>
                  </a:camera>
                  <a:lightRig rig="balanced" dir="t">
                    <a:rot lat="0" lon="0" rev="0"/>
                  </a:lightRig>
                </a:scene3d>
                <a:sp3d prstMaterial="matte">
                  <a:bevelT w="0" h="0"/>
                  <a:contourClr>
                    <a:srgbClr val="FE8637">
                      <a:tint val="100000"/>
                      <a:shade val="100000"/>
                      <a:hueMod val="100000"/>
                      <a:satMod val="100000"/>
                    </a:srgbClr>
                  </a:contourClr>
                </a:sp3d>
              </p:spPr>
            </p:cxnSp>
          </p:grp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29-30/06/2015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79712" y="6356350"/>
            <a:ext cx="4424136" cy="365760"/>
          </a:xfrm>
        </p:spPr>
        <p:txBody>
          <a:bodyPr/>
          <a:lstStyle/>
          <a:p>
            <a:r>
              <a:rPr lang="it-IT" dirty="0" smtClean="0"/>
              <a:t>Elena </a:t>
            </a:r>
            <a:r>
              <a:rPr lang="it-IT" dirty="0" err="1" smtClean="0"/>
              <a:t>Vannuccini</a:t>
            </a:r>
            <a:r>
              <a:rPr lang="it-IT" dirty="0" smtClean="0"/>
              <a:t> - Gamma400 workshop - </a:t>
            </a:r>
            <a:r>
              <a:rPr lang="it-IT" dirty="0" err="1" smtClean="0"/>
              <a:t>Barcelona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16</a:t>
            </a:fld>
            <a:endParaRPr lang="it-IT"/>
          </a:p>
        </p:txBody>
      </p:sp>
      <p:sp>
        <p:nvSpPr>
          <p:cNvPr id="5" name="Curved Down Arrow 4"/>
          <p:cNvSpPr/>
          <p:nvPr/>
        </p:nvSpPr>
        <p:spPr>
          <a:xfrm>
            <a:off x="5292080" y="3861048"/>
            <a:ext cx="1368152" cy="444676"/>
          </a:xfrm>
          <a:prstGeom prst="curved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Curved Down Arrow 38"/>
          <p:cNvSpPr/>
          <p:nvPr/>
        </p:nvSpPr>
        <p:spPr>
          <a:xfrm flipH="1" flipV="1">
            <a:off x="5292080" y="5504604"/>
            <a:ext cx="1368152" cy="444676"/>
          </a:xfrm>
          <a:prstGeom prst="curved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098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Test of </a:t>
            </a:r>
            <a:r>
              <a:rPr lang="it-IT" dirty="0" err="1" smtClean="0"/>
              <a:t>scintillating</a:t>
            </a:r>
            <a:r>
              <a:rPr lang="it-IT" dirty="0" smtClean="0"/>
              <a:t> </a:t>
            </a:r>
            <a:r>
              <a:rPr lang="it-IT" dirty="0" err="1" smtClean="0"/>
              <a:t>materials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29-30/06/2015</a:t>
            </a: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4136104" cy="365760"/>
          </a:xfrm>
        </p:spPr>
        <p:txBody>
          <a:bodyPr/>
          <a:lstStyle/>
          <a:p>
            <a:r>
              <a:rPr lang="it-IT" dirty="0" smtClean="0"/>
              <a:t>Elena </a:t>
            </a:r>
            <a:r>
              <a:rPr lang="it-IT" dirty="0" err="1" smtClean="0"/>
              <a:t>Vannuccini</a:t>
            </a:r>
            <a:r>
              <a:rPr lang="it-IT" dirty="0" smtClean="0"/>
              <a:t> - Gamma400 workshop - </a:t>
            </a:r>
            <a:r>
              <a:rPr lang="it-IT" dirty="0" err="1" smtClean="0"/>
              <a:t>Barcelona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17</a:t>
            </a:fld>
            <a:endParaRPr lang="it-IT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0339794"/>
              </p:ext>
            </p:extLst>
          </p:nvPr>
        </p:nvGraphicFramePr>
        <p:xfrm>
          <a:off x="1619672" y="1556792"/>
          <a:ext cx="5976665" cy="4032448"/>
        </p:xfrm>
        <a:graphic>
          <a:graphicData uri="http://schemas.openxmlformats.org/drawingml/2006/table">
            <a:tbl>
              <a:tblPr/>
              <a:tblGrid>
                <a:gridCol w="1074457"/>
                <a:gridCol w="805842"/>
                <a:gridCol w="805842"/>
                <a:gridCol w="1202291"/>
                <a:gridCol w="1152128"/>
                <a:gridCol w="936105"/>
              </a:tblGrid>
              <a:tr h="52145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BAD5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Expected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BAD5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Measured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CD2D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6587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BA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Z=1</a:t>
                      </a:r>
                    </a:p>
                    <a:p>
                      <a:pPr algn="l" fontAlgn="b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it-IT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a.u</a:t>
                      </a:r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BA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Z=2</a:t>
                      </a:r>
                    </a:p>
                    <a:p>
                      <a:pPr algn="l" fontAlgn="b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it-IT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a.u</a:t>
                      </a:r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BA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Z=2</a:t>
                      </a:r>
                    </a:p>
                    <a:p>
                      <a:pPr algn="l" fontAlgn="b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(ADC </a:t>
                      </a:r>
                      <a:r>
                        <a:rPr lang="it-IT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counts</a:t>
                      </a:r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Norm</a:t>
                      </a:r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. @</a:t>
                      </a:r>
                      <a:r>
                        <a:rPr lang="en-US" sz="1600" u="none" strike="noStrike" dirty="0" err="1" smtClean="0">
                          <a:effectLst/>
                          <a:latin typeface="+mn-lt"/>
                        </a:rPr>
                        <a:t>CsI:Tl</a:t>
                      </a:r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it-IT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a.u</a:t>
                      </a:r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CD2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Measured/Expected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CD2D">
                        <a:lumMod val="20000"/>
                        <a:lumOff val="80000"/>
                      </a:srgbClr>
                    </a:solidFill>
                  </a:tcPr>
                </a:tc>
              </a:tr>
              <a:tr h="31612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CsI:Na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BA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BA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172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BA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1336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229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CD2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1,3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CD2D">
                        <a:lumMod val="20000"/>
                        <a:lumOff val="80000"/>
                      </a:srgbClr>
                    </a:solidFill>
                  </a:tcPr>
                </a:tc>
              </a:tr>
              <a:tr h="31612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CsI:Tl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BA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BA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399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BA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2330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399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BA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1,0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BAD5">
                        <a:lumMod val="20000"/>
                        <a:lumOff val="80000"/>
                      </a:srgbClr>
                    </a:solidFill>
                  </a:tcPr>
                </a:tc>
              </a:tr>
              <a:tr h="31612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YAG:Ce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BA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BA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BA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642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CD2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1,4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CD2D">
                        <a:lumMod val="20000"/>
                        <a:lumOff val="80000"/>
                      </a:srgbClr>
                    </a:solidFill>
                  </a:tcPr>
                </a:tc>
              </a:tr>
              <a:tr h="31612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BaF2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BA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BA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BA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it-IT" dirty="0" smtClean="0"/>
                        <a:t>--</a:t>
                      </a:r>
                      <a:endParaRPr lang="en-US" dirty="0"/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it-IT" dirty="0" smtClean="0"/>
                        <a:t>--</a:t>
                      </a:r>
                      <a:endParaRPr lang="en-US" dirty="0"/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CD2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it-IT" dirty="0" smtClean="0"/>
                        <a:t>--</a:t>
                      </a:r>
                      <a:endParaRPr lang="en-US" dirty="0"/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CD2D">
                        <a:lumMod val="20000"/>
                        <a:lumOff val="80000"/>
                      </a:srgbClr>
                    </a:solidFill>
                  </a:tcPr>
                </a:tc>
              </a:tr>
              <a:tr h="31612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YAP:Ce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BA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BA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BA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316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54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CD2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0,8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CD2D">
                        <a:lumMod val="20000"/>
                        <a:lumOff val="80000"/>
                      </a:srgbClr>
                    </a:solidFill>
                  </a:tcPr>
                </a:tc>
              </a:tr>
              <a:tr h="31612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LuAG:Ce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BA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BA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BA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674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CD2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2,6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CD2D">
                        <a:lumMod val="20000"/>
                        <a:lumOff val="80000"/>
                      </a:srgbClr>
                    </a:solidFill>
                  </a:tcPr>
                </a:tc>
              </a:tr>
              <a:tr h="31612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BSO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BA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BA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BA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it-IT" dirty="0" smtClean="0"/>
                        <a:t>--</a:t>
                      </a:r>
                      <a:endParaRPr lang="en-US" dirty="0"/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it-IT" dirty="0" smtClean="0"/>
                        <a:t>--</a:t>
                      </a:r>
                      <a:endParaRPr lang="en-US" dirty="0"/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CD2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it-IT" dirty="0" smtClean="0"/>
                        <a:t>--</a:t>
                      </a:r>
                      <a:endParaRPr lang="en-US" dirty="0"/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CD2D">
                        <a:lumMod val="20000"/>
                        <a:lumOff val="80000"/>
                      </a:srgbClr>
                    </a:solidFill>
                  </a:tcPr>
                </a:tc>
              </a:tr>
              <a:tr h="31612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BGO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BA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BA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BA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312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CD2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1,2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CD2D">
                        <a:lumMod val="20000"/>
                        <a:lumOff val="80000"/>
                      </a:srgbClr>
                    </a:solidFill>
                  </a:tcPr>
                </a:tc>
              </a:tr>
              <a:tr h="31612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LYSO:Ce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BA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BA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151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BA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759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CD2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0,9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CD2D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301235" y="5610726"/>
            <a:ext cx="12068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it-IT" sz="1600" dirty="0" err="1" smtClean="0">
                <a:solidFill>
                  <a:schemeClr val="bg2">
                    <a:lumMod val="75000"/>
                  </a:schemeClr>
                </a:solidFill>
              </a:rPr>
              <a:t>preliminary</a:t>
            </a:r>
            <a:r>
              <a:rPr lang="it-IT" sz="1600" dirty="0" smtClean="0">
                <a:solidFill>
                  <a:schemeClr val="bg2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592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Z </a:t>
            </a:r>
            <a:r>
              <a:rPr lang="it-IT" dirty="0" err="1" smtClean="0"/>
              <a:t>resolution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29-30/06/2015</a:t>
            </a: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Elena Vannuccini - Gamma400 workshop - Barcelona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18</a:t>
            </a:fld>
            <a:endParaRPr lang="it-IT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5" r="51824"/>
          <a:stretch/>
        </p:blipFill>
        <p:spPr bwMode="auto">
          <a:xfrm>
            <a:off x="457200" y="1518853"/>
            <a:ext cx="4041775" cy="3751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88"/>
          <a:stretch/>
        </p:blipFill>
        <p:spPr bwMode="auto">
          <a:xfrm>
            <a:off x="4812522" y="1268760"/>
            <a:ext cx="368138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50021"/>
            <a:ext cx="2520280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411760" y="1559084"/>
            <a:ext cx="18886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/>
              <a:t>Not-interacting</a:t>
            </a:r>
            <a:r>
              <a:rPr lang="it-IT" sz="1600" dirty="0"/>
              <a:t> </a:t>
            </a:r>
            <a:r>
              <a:rPr lang="it-IT" sz="1600" dirty="0" err="1"/>
              <a:t>ions</a:t>
            </a:r>
            <a:r>
              <a:rPr lang="it-IT" sz="1600" dirty="0"/>
              <a:t>  </a:t>
            </a:r>
            <a:endParaRPr lang="en-US" sz="1600" dirty="0"/>
          </a:p>
          <a:p>
            <a:r>
              <a:rPr lang="it-IT" sz="1600" dirty="0" smtClean="0"/>
              <a:t>12.8 </a:t>
            </a:r>
            <a:r>
              <a:rPr lang="it-IT" sz="1600" dirty="0" err="1" smtClean="0"/>
              <a:t>GeV</a:t>
            </a:r>
            <a:r>
              <a:rPr lang="it-IT" sz="1600" dirty="0" smtClean="0"/>
              <a:t>/u</a:t>
            </a:r>
          </a:p>
          <a:p>
            <a:r>
              <a:rPr lang="it-IT" sz="1600" dirty="0" smtClean="0"/>
              <a:t>test 2013</a:t>
            </a:r>
            <a:endParaRPr lang="it-IT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796136" y="6011996"/>
            <a:ext cx="2857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Courtesy</a:t>
            </a:r>
            <a:r>
              <a:rPr lang="it-IT" dirty="0" smtClean="0"/>
              <a:t> of Pisa/Siena </a:t>
            </a:r>
            <a:r>
              <a:rPr lang="it-IT" dirty="0" err="1" smtClean="0"/>
              <a:t>group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228184" y="1484784"/>
            <a:ext cx="1193051" cy="3931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05010" y="5229200"/>
            <a:ext cx="35339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/>
              <a:t>Good</a:t>
            </a:r>
            <a:r>
              <a:rPr lang="it-IT" sz="2000" dirty="0" smtClean="0"/>
              <a:t> Z </a:t>
            </a:r>
            <a:r>
              <a:rPr lang="it-IT" sz="2000" dirty="0" err="1" smtClean="0"/>
              <a:t>separation</a:t>
            </a:r>
            <a:r>
              <a:rPr lang="it-IT" sz="2000" dirty="0" smtClean="0"/>
              <a:t> up to </a:t>
            </a:r>
            <a:r>
              <a:rPr lang="it-IT" sz="2000" dirty="0" err="1" smtClean="0"/>
              <a:t>Oxygen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2407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Ionization</a:t>
            </a:r>
            <a:r>
              <a:rPr lang="it-IT" dirty="0" smtClean="0"/>
              <a:t> </a:t>
            </a:r>
            <a:r>
              <a:rPr lang="it-IT" dirty="0" err="1" smtClean="0"/>
              <a:t>signal</a:t>
            </a:r>
            <a:r>
              <a:rPr lang="it-IT" dirty="0" smtClean="0"/>
              <a:t> –vs– Z</a:t>
            </a:r>
            <a:r>
              <a:rPr lang="it-IT" baseline="30000" dirty="0" smtClean="0"/>
              <a:t>2</a:t>
            </a:r>
            <a:endParaRPr lang="en-US" baseline="30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29-30/06/2015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Elena Vannuccini - Gamma400 workshop - Barcelona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19</a:t>
            </a:fld>
            <a:endParaRPr lang="it-IT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9"/>
          <a:stretch/>
        </p:blipFill>
        <p:spPr>
          <a:xfrm>
            <a:off x="614023" y="2156679"/>
            <a:ext cx="4041775" cy="3655989"/>
          </a:xfrm>
        </p:spPr>
      </p:pic>
      <p:sp>
        <p:nvSpPr>
          <p:cNvPr id="13" name="TextBox 12"/>
          <p:cNvSpPr txBox="1"/>
          <p:nvPr/>
        </p:nvSpPr>
        <p:spPr>
          <a:xfrm>
            <a:off x="1522773" y="4235663"/>
            <a:ext cx="325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</a:t>
            </a:r>
          </a:p>
          <a:p>
            <a:pPr algn="ctr"/>
            <a:r>
              <a:rPr lang="it-IT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|</a:t>
            </a:r>
            <a:endParaRPr lang="it-IT" sz="1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87071" y="4110811"/>
            <a:ext cx="285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</a:t>
            </a:r>
          </a:p>
          <a:p>
            <a:pPr algn="ctr"/>
            <a:r>
              <a:rPr lang="it-IT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|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0143" y="3949379"/>
            <a:ext cx="397866" cy="523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</a:t>
            </a:r>
          </a:p>
          <a:p>
            <a:pPr algn="ctr"/>
            <a:r>
              <a:rPr lang="it-IT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|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55503" y="5580529"/>
            <a:ext cx="2148345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it-IT" sz="1600" dirty="0">
                <a:solidFill>
                  <a:srgbClr val="FF0000"/>
                </a:solidFill>
              </a:rPr>
              <a:t>Linear </a:t>
            </a:r>
            <a:r>
              <a:rPr lang="it-IT" sz="1600" dirty="0" err="1">
                <a:solidFill>
                  <a:srgbClr val="FF0000"/>
                </a:solidFill>
              </a:rPr>
              <a:t>fit</a:t>
            </a:r>
            <a:r>
              <a:rPr lang="it-IT" sz="1600" dirty="0">
                <a:solidFill>
                  <a:srgbClr val="FF0000"/>
                </a:solidFill>
              </a:rPr>
              <a:t> from He to </a:t>
            </a:r>
            <a:r>
              <a:rPr lang="it-IT" sz="1600" dirty="0" smtClean="0">
                <a:solidFill>
                  <a:srgbClr val="FF0000"/>
                </a:solidFill>
              </a:rPr>
              <a:t>O</a:t>
            </a:r>
          </a:p>
          <a:p>
            <a:r>
              <a:rPr lang="it-IT" sz="1600" dirty="0" smtClean="0">
                <a:solidFill>
                  <a:srgbClr val="0000CC"/>
                </a:solidFill>
              </a:rPr>
              <a:t>Linear </a:t>
            </a:r>
            <a:r>
              <a:rPr lang="it-IT" sz="1600" dirty="0" err="1" smtClean="0">
                <a:solidFill>
                  <a:srgbClr val="0000CC"/>
                </a:solidFill>
              </a:rPr>
              <a:t>fit</a:t>
            </a:r>
            <a:r>
              <a:rPr lang="it-IT" sz="1600" dirty="0" smtClean="0">
                <a:solidFill>
                  <a:srgbClr val="0000CC"/>
                </a:solidFill>
              </a:rPr>
              <a:t> from  Na to Cl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66730" y="3736781"/>
            <a:ext cx="39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</a:t>
            </a:r>
          </a:p>
          <a:p>
            <a:pPr algn="ctr"/>
            <a:r>
              <a:rPr lang="it-IT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|</a:t>
            </a:r>
            <a:endParaRPr lang="it-IT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33435" y="3260363"/>
            <a:ext cx="340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|</a:t>
            </a:r>
          </a:p>
          <a:p>
            <a:pPr algn="ctr"/>
            <a:r>
              <a:rPr lang="it-IT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Cl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4008" y="4343384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563"/>
            <a:r>
              <a:rPr lang="it-IT" sz="16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	</a:t>
            </a:r>
            <a:r>
              <a:rPr lang="it-IT" sz="1600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it-IT" sz="16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it-IT" sz="1600" dirty="0" smtClean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2563"/>
            <a:r>
              <a:rPr lang="it-IT" sz="16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	</a:t>
            </a:r>
            <a:r>
              <a:rPr lang="it-IT" sz="16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gain</a:t>
            </a:r>
            <a:endParaRPr lang="en-US" sz="16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763688" y="1872117"/>
            <a:ext cx="2016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 smtClean="0"/>
              <a:t>Ionization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signal</a:t>
            </a:r>
            <a:endParaRPr lang="en-US" sz="2000" b="1" dirty="0"/>
          </a:p>
        </p:txBody>
      </p:sp>
      <p:sp>
        <p:nvSpPr>
          <p:cNvPr id="54" name="TextBox 53"/>
          <p:cNvSpPr txBox="1"/>
          <p:nvPr/>
        </p:nvSpPr>
        <p:spPr>
          <a:xfrm rot="16200000">
            <a:off x="-175523" y="3031860"/>
            <a:ext cx="190924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Equilized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ADC </a:t>
            </a:r>
            <a:r>
              <a:rPr 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counts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4008" y="2268161"/>
            <a:ext cx="26121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>
                <a:sym typeface="Symbol"/>
              </a:rPr>
              <a:t>Not-interacting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ions</a:t>
            </a:r>
            <a:endParaRPr lang="it-IT" dirty="0" smtClean="0">
              <a:sym typeface="Symbol"/>
            </a:endParaRPr>
          </a:p>
          <a:p>
            <a:r>
              <a:rPr lang="it-IT" dirty="0" smtClean="0">
                <a:sym typeface="Symbol"/>
              </a:rPr>
              <a:t>30.0GeV/u</a:t>
            </a:r>
            <a:endParaRPr lang="it-IT" dirty="0">
              <a:sym typeface="Symbol"/>
            </a:endParaRPr>
          </a:p>
          <a:p>
            <a:r>
              <a:rPr lang="it-IT" dirty="0" smtClean="0">
                <a:sym typeface="Symbol"/>
              </a:rPr>
              <a:t>(2013 test)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 flipH="1">
            <a:off x="1203887" y="4716433"/>
            <a:ext cx="4808273" cy="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79097" y="1399088"/>
            <a:ext cx="3682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Non-linear </a:t>
            </a:r>
            <a:r>
              <a:rPr lang="it-IT" sz="2000" dirty="0" err="1" smtClean="0"/>
              <a:t>behaviour</a:t>
            </a:r>
            <a:r>
              <a:rPr lang="it-IT" sz="2000" dirty="0" smtClean="0"/>
              <a:t> for </a:t>
            </a:r>
            <a:r>
              <a:rPr lang="it-IT" sz="2000" dirty="0" err="1" smtClean="0"/>
              <a:t>higher</a:t>
            </a:r>
            <a:r>
              <a:rPr lang="it-IT" sz="2000" dirty="0" smtClean="0"/>
              <a:t> Z 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5796136" y="6011996"/>
            <a:ext cx="2857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Courtesy</a:t>
            </a:r>
            <a:r>
              <a:rPr lang="it-IT" dirty="0" smtClean="0"/>
              <a:t> of Pisa/Siena </a:t>
            </a:r>
            <a:r>
              <a:rPr lang="it-IT" dirty="0" err="1" smtClean="0"/>
              <a:t>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84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Active </a:t>
            </a:r>
            <a:r>
              <a:rPr lang="it-IT" dirty="0" err="1" smtClean="0"/>
              <a:t>material</a:t>
            </a:r>
            <a:r>
              <a:rPr lang="it-IT" dirty="0" smtClean="0"/>
              <a:t> &amp; </a:t>
            </a:r>
            <a:r>
              <a:rPr lang="it-IT" dirty="0" err="1" smtClean="0"/>
              <a:t>sensor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29-30/06/2015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920080" cy="365760"/>
          </a:xfrm>
        </p:spPr>
        <p:txBody>
          <a:bodyPr/>
          <a:lstStyle/>
          <a:p>
            <a:r>
              <a:rPr lang="it-IT" dirty="0" smtClean="0"/>
              <a:t>Elena </a:t>
            </a:r>
            <a:r>
              <a:rPr lang="it-IT" dirty="0" err="1" smtClean="0"/>
              <a:t>Vannuccini</a:t>
            </a:r>
            <a:r>
              <a:rPr lang="it-IT" dirty="0" smtClean="0"/>
              <a:t> - Gamma400 workshop - </a:t>
            </a:r>
            <a:r>
              <a:rPr lang="it-IT" dirty="0" err="1" smtClean="0"/>
              <a:t>Barcelona</a:t>
            </a:r>
            <a:endParaRPr lang="it-IT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147192"/>
            <a:ext cx="5626968" cy="4874096"/>
          </a:xfrm>
        </p:spPr>
        <p:txBody>
          <a:bodyPr>
            <a:normAutofit/>
          </a:bodyPr>
          <a:lstStyle/>
          <a:p>
            <a:r>
              <a:rPr lang="it-IT" sz="2400" b="1" dirty="0" err="1" smtClean="0">
                <a:solidFill>
                  <a:schemeClr val="accent6"/>
                </a:solidFill>
              </a:rPr>
              <a:t>CsI</a:t>
            </a:r>
            <a:r>
              <a:rPr lang="it-IT" sz="2400" b="1" dirty="0" smtClean="0">
                <a:solidFill>
                  <a:schemeClr val="accent6"/>
                </a:solidFill>
              </a:rPr>
              <a:t>(</a:t>
            </a:r>
            <a:r>
              <a:rPr lang="it-IT" sz="2400" b="1" dirty="0" err="1" smtClean="0">
                <a:solidFill>
                  <a:schemeClr val="accent6"/>
                </a:solidFill>
              </a:rPr>
              <a:t>Tl</a:t>
            </a:r>
            <a:r>
              <a:rPr lang="it-IT" sz="2400" b="1" dirty="0">
                <a:solidFill>
                  <a:schemeClr val="accent6"/>
                </a:solidFill>
              </a:rPr>
              <a:t>)</a:t>
            </a:r>
            <a:r>
              <a:rPr lang="it-IT" sz="2400" dirty="0">
                <a:solidFill>
                  <a:schemeClr val="accent6"/>
                </a:solidFill>
              </a:rPr>
              <a:t> </a:t>
            </a:r>
            <a:r>
              <a:rPr lang="it-IT" sz="2400" dirty="0" err="1"/>
              <a:t>scintillating</a:t>
            </a:r>
            <a:r>
              <a:rPr lang="it-IT" sz="2400" dirty="0"/>
              <a:t> </a:t>
            </a:r>
            <a:r>
              <a:rPr lang="it-IT" sz="2400" dirty="0" err="1" smtClean="0"/>
              <a:t>crystals</a:t>
            </a:r>
            <a:r>
              <a:rPr lang="it-IT" sz="2400" dirty="0" smtClean="0"/>
              <a:t> </a:t>
            </a:r>
          </a:p>
          <a:p>
            <a:pPr lvl="1"/>
            <a:endParaRPr lang="it-IT" sz="2000" b="1" dirty="0" smtClean="0"/>
          </a:p>
          <a:p>
            <a:pPr lvl="1"/>
            <a:endParaRPr lang="it-IT" sz="2000" b="1" dirty="0"/>
          </a:p>
          <a:p>
            <a:pPr lvl="1"/>
            <a:endParaRPr lang="it-IT" sz="2000" b="1" dirty="0" smtClean="0"/>
          </a:p>
          <a:p>
            <a:pPr lvl="1"/>
            <a:endParaRPr lang="it-IT" sz="2000" b="1" dirty="0"/>
          </a:p>
          <a:p>
            <a:pPr lvl="1"/>
            <a:endParaRPr lang="it-IT" sz="2000" b="1" dirty="0" smtClean="0"/>
          </a:p>
          <a:p>
            <a:pPr lvl="1"/>
            <a:endParaRPr lang="it-IT" sz="2000" b="1" dirty="0"/>
          </a:p>
          <a:p>
            <a:pPr lvl="1"/>
            <a:r>
              <a:rPr lang="it-IT" sz="2000" b="1" dirty="0" smtClean="0"/>
              <a:t>3.6</a:t>
            </a:r>
            <a:r>
              <a:rPr lang="en-US" sz="2000" b="1" dirty="0" smtClean="0">
                <a:sym typeface="Symbol"/>
              </a:rPr>
              <a:t> </a:t>
            </a:r>
            <a:r>
              <a:rPr lang="en-US" sz="2000" b="1" dirty="0">
                <a:sym typeface="Symbol"/>
              </a:rPr>
              <a:t>cm </a:t>
            </a:r>
            <a:r>
              <a:rPr lang="en-US" sz="2000" dirty="0" smtClean="0">
                <a:sym typeface="Symbol"/>
              </a:rPr>
              <a:t>side (  1 Molière radius ) </a:t>
            </a:r>
            <a:endParaRPr lang="it-IT" sz="2000" dirty="0" smtClean="0">
              <a:sym typeface="Symbol"/>
            </a:endParaRPr>
          </a:p>
          <a:p>
            <a:pPr lvl="1"/>
            <a:r>
              <a:rPr lang="it-IT" sz="2000" dirty="0" smtClean="0">
                <a:sym typeface="Symbol"/>
              </a:rPr>
              <a:t>Diffusive </a:t>
            </a:r>
            <a:r>
              <a:rPr lang="it-IT" sz="2000" dirty="0" err="1" smtClean="0">
                <a:sym typeface="Symbol"/>
              </a:rPr>
              <a:t>wrapping</a:t>
            </a:r>
            <a:r>
              <a:rPr lang="it-IT" sz="2000" dirty="0" smtClean="0">
                <a:sym typeface="Symbol"/>
              </a:rPr>
              <a:t> (</a:t>
            </a:r>
            <a:r>
              <a:rPr lang="en-US" sz="2000" dirty="0" smtClean="0">
                <a:sym typeface="Symbol"/>
              </a:rPr>
              <a:t>100 </a:t>
            </a:r>
            <a:r>
              <a:rPr lang="en-US" sz="2000" dirty="0">
                <a:sym typeface="Symbol"/>
              </a:rPr>
              <a:t></a:t>
            </a:r>
            <a:r>
              <a:rPr lang="en-US" sz="2000" dirty="0" smtClean="0">
                <a:sym typeface="Symbol"/>
              </a:rPr>
              <a:t>m Teflon tape)</a:t>
            </a:r>
          </a:p>
          <a:p>
            <a:pPr lvl="1"/>
            <a:endParaRPr lang="en-US" sz="2000" b="1" dirty="0" smtClean="0">
              <a:solidFill>
                <a:srgbClr val="C00000"/>
              </a:solidFill>
              <a:sym typeface="Symbol"/>
            </a:endParaRPr>
          </a:p>
          <a:p>
            <a:r>
              <a:rPr lang="en-US" sz="2400" b="1" dirty="0" err="1" smtClean="0">
                <a:solidFill>
                  <a:srgbClr val="C00000"/>
                </a:solidFill>
              </a:rPr>
              <a:t>Excelitas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VTH2090 </a:t>
            </a:r>
            <a:r>
              <a:rPr lang="en-US" sz="2400" b="1" dirty="0" smtClean="0">
                <a:solidFill>
                  <a:srgbClr val="C00000"/>
                </a:solidFill>
              </a:rPr>
              <a:t>photodiodes</a:t>
            </a:r>
          </a:p>
          <a:p>
            <a:pPr lvl="1"/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solidFill>
                  <a:srgbClr val="464653"/>
                </a:solidFill>
              </a:rPr>
              <a:t>Large </a:t>
            </a:r>
            <a:r>
              <a:rPr lang="en-US" sz="2000" dirty="0">
                <a:solidFill>
                  <a:srgbClr val="464653"/>
                </a:solidFill>
              </a:rPr>
              <a:t>area (9.2</a:t>
            </a:r>
            <a:r>
              <a:rPr lang="en-US" sz="2000" dirty="0">
                <a:solidFill>
                  <a:srgbClr val="464653"/>
                </a:solidFill>
                <a:sym typeface="Symbol"/>
              </a:rPr>
              <a:t>9.2mm</a:t>
            </a:r>
            <a:r>
              <a:rPr lang="en-US" sz="2000" baseline="30000" dirty="0">
                <a:solidFill>
                  <a:srgbClr val="464653"/>
                </a:solidFill>
                <a:sym typeface="Symbol"/>
              </a:rPr>
              <a:t>2</a:t>
            </a:r>
            <a:r>
              <a:rPr lang="en-US" sz="2000" dirty="0" smtClean="0">
                <a:solidFill>
                  <a:srgbClr val="464653"/>
                </a:solidFill>
              </a:rPr>
              <a:t>)</a:t>
            </a:r>
            <a:endParaRPr lang="en-US" sz="2000" dirty="0" smtClean="0">
              <a:sym typeface="Symbol"/>
            </a:endParaRPr>
          </a:p>
        </p:txBody>
      </p:sp>
      <p:pic>
        <p:nvPicPr>
          <p:cNvPr id="11" name="Picture 2" descr="D:\Elena\Work\CaloCube\FotoDelPrototipo\DSCN969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520" y="980728"/>
            <a:ext cx="367240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</a:t>
            </a:fld>
            <a:endParaRPr lang="it-IT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015142"/>
              </p:ext>
            </p:extLst>
          </p:nvPr>
        </p:nvGraphicFramePr>
        <p:xfrm>
          <a:off x="971600" y="1945640"/>
          <a:ext cx="417646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256"/>
                <a:gridCol w="1872208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>
                          <a:solidFill>
                            <a:schemeClr val="tx2"/>
                          </a:solidFill>
                        </a:rPr>
                        <a:t>Density</a:t>
                      </a:r>
                      <a:r>
                        <a:rPr lang="it-IT" dirty="0" smtClean="0">
                          <a:solidFill>
                            <a:schemeClr val="tx2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chemeClr val="tx2"/>
                          </a:solidFill>
                        </a:rPr>
                        <a:t>4.51 g/cm</a:t>
                      </a:r>
                      <a:r>
                        <a:rPr lang="it-IT" b="1" baseline="30000" dirty="0" smtClean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>
                          <a:solidFill>
                            <a:schemeClr val="tx2"/>
                          </a:solidFill>
                        </a:rPr>
                        <a:t>Wavelength</a:t>
                      </a:r>
                      <a:r>
                        <a:rPr lang="it-IT" dirty="0" smtClean="0">
                          <a:solidFill>
                            <a:schemeClr val="tx2"/>
                          </a:solidFill>
                        </a:rPr>
                        <a:t> @</a:t>
                      </a:r>
                      <a:r>
                        <a:rPr lang="it-IT" dirty="0" err="1" smtClean="0">
                          <a:solidFill>
                            <a:schemeClr val="tx2"/>
                          </a:solidFill>
                        </a:rPr>
                        <a:t>max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chemeClr val="tx2"/>
                          </a:solidFill>
                        </a:rPr>
                        <a:t>550 nm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tx2"/>
                          </a:solidFill>
                        </a:rPr>
                        <a:t>Light output 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chemeClr val="tx2"/>
                          </a:solidFill>
                        </a:rPr>
                        <a:t>45 % of </a:t>
                      </a:r>
                      <a:r>
                        <a:rPr lang="it-IT" b="1" dirty="0" err="1" smtClean="0">
                          <a:solidFill>
                            <a:schemeClr val="tx2"/>
                          </a:solidFill>
                        </a:rPr>
                        <a:t>NaI</a:t>
                      </a:r>
                      <a:r>
                        <a:rPr lang="it-IT" b="1" dirty="0" smtClean="0">
                          <a:solidFill>
                            <a:schemeClr val="tx2"/>
                          </a:solidFill>
                        </a:rPr>
                        <a:t>(</a:t>
                      </a:r>
                      <a:r>
                        <a:rPr lang="it-IT" b="1" dirty="0" err="1" smtClean="0">
                          <a:solidFill>
                            <a:schemeClr val="tx2"/>
                          </a:solidFill>
                        </a:rPr>
                        <a:t>Tl</a:t>
                      </a:r>
                      <a:r>
                        <a:rPr lang="it-IT" b="1" dirty="0" smtClean="0">
                          <a:solidFill>
                            <a:schemeClr val="tx2"/>
                          </a:solidFill>
                        </a:rPr>
                        <a:t>)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>
                          <a:solidFill>
                            <a:schemeClr val="tx2"/>
                          </a:solidFill>
                        </a:rPr>
                        <a:t>Primary</a:t>
                      </a:r>
                      <a:r>
                        <a:rPr lang="it-IT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it-IT" dirty="0" err="1" smtClean="0">
                          <a:solidFill>
                            <a:schemeClr val="tx2"/>
                          </a:solidFill>
                        </a:rPr>
                        <a:t>decay</a:t>
                      </a:r>
                      <a:r>
                        <a:rPr lang="it-IT" dirty="0" smtClean="0">
                          <a:solidFill>
                            <a:schemeClr val="tx2"/>
                          </a:solidFill>
                        </a:rPr>
                        <a:t> time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chemeClr val="tx2"/>
                          </a:solidFill>
                        </a:rPr>
                        <a:t>1 </a:t>
                      </a:r>
                      <a:r>
                        <a:rPr lang="it-IT" b="1" dirty="0" err="1" smtClean="0">
                          <a:solidFill>
                            <a:schemeClr val="tx2"/>
                          </a:solidFill>
                        </a:rPr>
                        <a:t>ms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5668351" y="3717032"/>
            <a:ext cx="3296137" cy="2482427"/>
            <a:chOff x="4716016" y="1196752"/>
            <a:chExt cx="3713074" cy="3024337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913"/>
            <a:stretch/>
          </p:blipFill>
          <p:spPr bwMode="auto">
            <a:xfrm>
              <a:off x="4716016" y="1700808"/>
              <a:ext cx="3713074" cy="2520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" descr="http://www.workwithcolor.com/cotr-visible-color-spectrum-of-light-01.gif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08" b="33206"/>
            <a:stretch/>
          </p:blipFill>
          <p:spPr bwMode="auto">
            <a:xfrm>
              <a:off x="5292080" y="1196752"/>
              <a:ext cx="1584176" cy="576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Content Placeholder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10" b="100000" l="9966" r="89865">
                        <a14:foregroundMark x1="26520" y1="21171" x2="26520" y2="21171"/>
                        <a14:foregroundMark x1="30574" y1="18018" x2="30574" y2="18018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902892"/>
            <a:ext cx="3944209" cy="295815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6832384" y="4130770"/>
            <a:ext cx="0" cy="954414"/>
          </a:xfrm>
          <a:prstGeom prst="straightConnector1">
            <a:avLst/>
          </a:prstGeom>
          <a:ln w="57150">
            <a:solidFill>
              <a:srgbClr val="66FF3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91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Optical cross-talk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29-30/06/2015</a:t>
            </a: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Elena Vannuccini - Gamma400 workshop - Barcelona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20</a:t>
            </a:fld>
            <a:endParaRPr lang="it-IT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73774"/>
              </p:ext>
            </p:extLst>
          </p:nvPr>
        </p:nvGraphicFramePr>
        <p:xfrm>
          <a:off x="5572190" y="2534664"/>
          <a:ext cx="2015196" cy="1110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1732"/>
                <a:gridCol w="671732"/>
                <a:gridCol w="671732"/>
              </a:tblGrid>
              <a:tr h="355351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0.5%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3.4%</a:t>
                      </a:r>
                      <a:endParaRPr lang="en-US" sz="1600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0.7%</a:t>
                      </a:r>
                      <a:endParaRPr lang="en-US" sz="1600" dirty="0"/>
                    </a:p>
                  </a:txBody>
                  <a:tcPr/>
                </a:tc>
              </a:tr>
              <a:tr h="399658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3.4%</a:t>
                      </a:r>
                      <a:endParaRPr lang="en-US" sz="1600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100%</a:t>
                      </a:r>
                      <a:endParaRPr lang="en-US" sz="1600" dirty="0"/>
                    </a:p>
                  </a:txBody>
                  <a:tcP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4.0%</a:t>
                      </a:r>
                      <a:endParaRPr lang="en-US" sz="1600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</a:tr>
              <a:tr h="355351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0.6%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3.3%</a:t>
                      </a:r>
                      <a:endParaRPr lang="en-US" sz="1600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0.8%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638487"/>
              </p:ext>
            </p:extLst>
          </p:nvPr>
        </p:nvGraphicFramePr>
        <p:xfrm>
          <a:off x="5599759" y="4374396"/>
          <a:ext cx="1960059" cy="10926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3353"/>
                <a:gridCol w="653353"/>
                <a:gridCol w="653353"/>
              </a:tblGrid>
              <a:tr h="364214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0.1%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0.5%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0.1%</a:t>
                      </a:r>
                      <a:endParaRPr lang="en-US" sz="1600" dirty="0"/>
                    </a:p>
                  </a:txBody>
                  <a:tcPr/>
                </a:tc>
              </a:tr>
              <a:tr h="364214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0.4%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2.1%</a:t>
                      </a:r>
                      <a:endParaRPr lang="en-US" sz="1600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0.4%</a:t>
                      </a:r>
                      <a:endParaRPr lang="en-US" sz="1600" dirty="0"/>
                    </a:p>
                  </a:txBody>
                  <a:tcPr/>
                </a:tc>
              </a:tr>
              <a:tr h="364214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0.1%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0.5%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0.2%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121169" y="4005064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Layer</a:t>
            </a:r>
            <a:r>
              <a:rPr lang="it-IT" dirty="0" smtClean="0"/>
              <a:t> 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00330" y="2204864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Layer</a:t>
            </a:r>
            <a:r>
              <a:rPr lang="it-IT" dirty="0" smtClean="0"/>
              <a:t> 0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85191" y="1197891"/>
            <a:ext cx="4042793" cy="5183437"/>
          </a:xfrm>
        </p:spPr>
        <p:txBody>
          <a:bodyPr>
            <a:normAutofit lnSpcReduction="10000"/>
          </a:bodyPr>
          <a:lstStyle/>
          <a:p>
            <a:r>
              <a:rPr lang="it-IT" sz="2400" dirty="0" smtClean="0"/>
              <a:t>Feb.2013 </a:t>
            </a:r>
            <a:r>
              <a:rPr lang="it-IT" sz="2400" dirty="0" err="1" smtClean="0"/>
              <a:t>prototype</a:t>
            </a:r>
            <a:r>
              <a:rPr lang="it-IT" sz="2400" dirty="0" smtClean="0"/>
              <a:t>: </a:t>
            </a:r>
          </a:p>
          <a:p>
            <a:pPr lvl="1"/>
            <a:r>
              <a:rPr lang="it-IT" dirty="0" smtClean="0"/>
              <a:t>Teflon </a:t>
            </a:r>
            <a:r>
              <a:rPr lang="it-IT" dirty="0" err="1" smtClean="0"/>
              <a:t>wrapping</a:t>
            </a:r>
            <a:r>
              <a:rPr lang="it-IT" dirty="0" smtClean="0"/>
              <a:t> + </a:t>
            </a:r>
            <a:r>
              <a:rPr lang="it-IT" dirty="0" err="1" smtClean="0"/>
              <a:t>Delrin</a:t>
            </a:r>
            <a:r>
              <a:rPr lang="it-IT" dirty="0" smtClean="0"/>
              <a:t> </a:t>
            </a:r>
            <a:r>
              <a:rPr lang="it-IT" dirty="0" err="1" smtClean="0"/>
              <a:t>mechanical</a:t>
            </a:r>
            <a:r>
              <a:rPr lang="it-IT" dirty="0" smtClean="0"/>
              <a:t> </a:t>
            </a:r>
            <a:r>
              <a:rPr lang="it-IT" dirty="0" err="1" smtClean="0"/>
              <a:t>structuers</a:t>
            </a:r>
            <a:endParaRPr lang="it-IT" dirty="0"/>
          </a:p>
          <a:p>
            <a:pPr marL="274320" lvl="1" indent="0" defTabSz="531813">
              <a:buNone/>
            </a:pPr>
            <a:r>
              <a:rPr lang="it-IT" dirty="0" smtClean="0">
                <a:sym typeface="Symbol"/>
              </a:rPr>
              <a:t>	</a:t>
            </a:r>
            <a:r>
              <a:rPr lang="it-IT" dirty="0" smtClean="0">
                <a:solidFill>
                  <a:schemeClr val="accent6"/>
                </a:solidFill>
                <a:sym typeface="Symbol"/>
              </a:rPr>
              <a:t> </a:t>
            </a:r>
            <a:r>
              <a:rPr lang="it-IT" dirty="0" err="1" smtClean="0">
                <a:solidFill>
                  <a:schemeClr val="accent6"/>
                </a:solidFill>
                <a:sym typeface="Symbol"/>
              </a:rPr>
              <a:t>scintillation</a:t>
            </a:r>
            <a:r>
              <a:rPr lang="it-IT" dirty="0" smtClean="0">
                <a:solidFill>
                  <a:schemeClr val="accent6"/>
                </a:solidFill>
                <a:sym typeface="Symbol"/>
              </a:rPr>
              <a:t> light </a:t>
            </a:r>
            <a:r>
              <a:rPr lang="it-IT" dirty="0" err="1" smtClean="0">
                <a:solidFill>
                  <a:schemeClr val="accent6"/>
                </a:solidFill>
                <a:sym typeface="Symbol"/>
              </a:rPr>
              <a:t>propagates</a:t>
            </a:r>
            <a:r>
              <a:rPr lang="it-IT" dirty="0" smtClean="0">
                <a:solidFill>
                  <a:schemeClr val="accent6"/>
                </a:solidFill>
                <a:sym typeface="Symbol"/>
              </a:rPr>
              <a:t>  to </a:t>
            </a:r>
            <a:r>
              <a:rPr lang="it-IT" dirty="0" err="1" smtClean="0">
                <a:solidFill>
                  <a:schemeClr val="accent6"/>
                </a:solidFill>
                <a:sym typeface="Symbol"/>
              </a:rPr>
              <a:t>adjacent</a:t>
            </a:r>
            <a:r>
              <a:rPr lang="it-IT" dirty="0" smtClean="0">
                <a:solidFill>
                  <a:schemeClr val="accent6"/>
                </a:solidFill>
                <a:sym typeface="Symbol"/>
              </a:rPr>
              <a:t> </a:t>
            </a:r>
            <a:r>
              <a:rPr lang="it-IT" dirty="0" err="1" smtClean="0">
                <a:solidFill>
                  <a:schemeClr val="accent6"/>
                </a:solidFill>
                <a:sym typeface="Symbol"/>
              </a:rPr>
              <a:t>crystals</a:t>
            </a:r>
            <a:endParaRPr lang="it-IT" dirty="0" smtClean="0">
              <a:solidFill>
                <a:schemeClr val="accent6"/>
              </a:solidFill>
              <a:sym typeface="Symbol"/>
            </a:endParaRPr>
          </a:p>
          <a:p>
            <a:pPr marL="274320" lvl="1" indent="0" defTabSz="531813">
              <a:buNone/>
            </a:pPr>
            <a:endParaRPr lang="it-IT" sz="2400" dirty="0" smtClean="0">
              <a:sym typeface="Symbol"/>
            </a:endParaRPr>
          </a:p>
          <a:p>
            <a:r>
              <a:rPr lang="it-IT" sz="2400" dirty="0" smtClean="0">
                <a:sym typeface="Symbol"/>
              </a:rPr>
              <a:t>Optical cross-talk </a:t>
            </a:r>
            <a:r>
              <a:rPr lang="it-IT" sz="2400" dirty="0" err="1" smtClean="0">
                <a:sym typeface="Symbol"/>
              </a:rPr>
              <a:t>verified</a:t>
            </a:r>
            <a:r>
              <a:rPr lang="it-IT" sz="2400" dirty="0" smtClean="0">
                <a:sym typeface="Symbol"/>
              </a:rPr>
              <a:t> in lab with green and </a:t>
            </a:r>
            <a:r>
              <a:rPr lang="it-IT" sz="2400" dirty="0" err="1" smtClean="0">
                <a:sym typeface="Symbol"/>
              </a:rPr>
              <a:t>red</a:t>
            </a:r>
            <a:r>
              <a:rPr lang="it-IT" sz="2400" dirty="0" smtClean="0">
                <a:sym typeface="Symbol"/>
              </a:rPr>
              <a:t> led light</a:t>
            </a:r>
            <a:endParaRPr lang="it-IT" sz="2100" dirty="0" smtClean="0">
              <a:sym typeface="Symbol"/>
            </a:endParaRPr>
          </a:p>
          <a:p>
            <a:endParaRPr lang="it-IT" sz="2400" dirty="0" smtClean="0">
              <a:sym typeface="Symbol"/>
            </a:endParaRPr>
          </a:p>
          <a:p>
            <a:r>
              <a:rPr lang="it-IT" sz="2400" dirty="0" smtClean="0">
                <a:sym typeface="Symbol"/>
              </a:rPr>
              <a:t>Feb.2015 </a:t>
            </a:r>
            <a:r>
              <a:rPr lang="it-IT" sz="2400" dirty="0" err="1" smtClean="0">
                <a:sym typeface="Symbol"/>
              </a:rPr>
              <a:t>prototype</a:t>
            </a:r>
            <a:r>
              <a:rPr lang="it-IT" sz="2400" dirty="0" smtClean="0">
                <a:sym typeface="Symbol"/>
              </a:rPr>
              <a:t>:</a:t>
            </a:r>
          </a:p>
          <a:p>
            <a:pPr lvl="1"/>
            <a:r>
              <a:rPr lang="it-IT" sz="2200" dirty="0" err="1" smtClean="0">
                <a:sym typeface="Symbol"/>
              </a:rPr>
              <a:t>Absorber</a:t>
            </a:r>
            <a:r>
              <a:rPr lang="it-IT" sz="2200" dirty="0" smtClean="0">
                <a:sym typeface="Symbol"/>
              </a:rPr>
              <a:t> film (</a:t>
            </a:r>
            <a:r>
              <a:rPr lang="it-IT" sz="2200" dirty="0" err="1" smtClean="0">
                <a:sym typeface="Symbol"/>
              </a:rPr>
              <a:t>Tedlar</a:t>
            </a:r>
            <a:r>
              <a:rPr lang="it-IT" sz="2200" dirty="0" smtClean="0">
                <a:sym typeface="Symbol"/>
              </a:rPr>
              <a:t>) </a:t>
            </a:r>
            <a:r>
              <a:rPr lang="it-IT" sz="2200" dirty="0" err="1" smtClean="0">
                <a:sym typeface="Symbol"/>
              </a:rPr>
              <a:t>added</a:t>
            </a:r>
            <a:r>
              <a:rPr lang="it-IT" sz="2200" dirty="0" smtClean="0">
                <a:sym typeface="Symbol"/>
              </a:rPr>
              <a:t> to Teflon </a:t>
            </a:r>
            <a:r>
              <a:rPr lang="it-IT" sz="2200" dirty="0" err="1" smtClean="0">
                <a:sym typeface="Symbol"/>
              </a:rPr>
              <a:t>wrapping</a:t>
            </a:r>
            <a:endParaRPr lang="it-IT" sz="2200" dirty="0" smtClean="0">
              <a:sym typeface="Symbo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44225" y="1650286"/>
            <a:ext cx="1071127" cy="338554"/>
          </a:xfrm>
          <a:prstGeom prst="rect">
            <a:avLst/>
          </a:prstGeom>
          <a:solidFill>
            <a:srgbClr val="66FF33"/>
          </a:solidFill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rgbClr val="00B050"/>
                </a:solidFill>
              </a:rPr>
              <a:t>LED light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43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Ionization</a:t>
            </a:r>
            <a:r>
              <a:rPr lang="it-IT" dirty="0" smtClean="0"/>
              <a:t> </a:t>
            </a:r>
            <a:r>
              <a:rPr lang="it-IT" dirty="0" err="1" smtClean="0"/>
              <a:t>signal</a:t>
            </a:r>
            <a:r>
              <a:rPr lang="it-IT" dirty="0" smtClean="0"/>
              <a:t> –vs– Z</a:t>
            </a:r>
            <a:r>
              <a:rPr lang="it-IT" baseline="30000" dirty="0" smtClean="0"/>
              <a:t>2</a:t>
            </a:r>
            <a:endParaRPr lang="en-US" baseline="30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29-30/06/2015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Elena Vannuccini - Gamma400 workshop - Barcelona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21</a:t>
            </a:fld>
            <a:endParaRPr lang="it-IT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9"/>
          <a:stretch/>
        </p:blipFill>
        <p:spPr>
          <a:xfrm>
            <a:off x="614023" y="2156679"/>
            <a:ext cx="4041775" cy="3655989"/>
          </a:xfrm>
        </p:spPr>
      </p:pic>
      <p:pic>
        <p:nvPicPr>
          <p:cNvPr id="11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8783" y="1950571"/>
            <a:ext cx="4235665" cy="391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522773" y="4235663"/>
            <a:ext cx="325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</a:t>
            </a:r>
          </a:p>
          <a:p>
            <a:pPr algn="ctr"/>
            <a:r>
              <a:rPr lang="it-IT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|</a:t>
            </a:r>
            <a:endParaRPr lang="it-IT" sz="1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87071" y="4110811"/>
            <a:ext cx="285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</a:t>
            </a:r>
          </a:p>
          <a:p>
            <a:pPr algn="ctr"/>
            <a:r>
              <a:rPr lang="it-IT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|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0143" y="3949379"/>
            <a:ext cx="397866" cy="523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</a:t>
            </a:r>
          </a:p>
          <a:p>
            <a:pPr algn="ctr"/>
            <a:r>
              <a:rPr lang="it-IT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|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33435" y="3260363"/>
            <a:ext cx="340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|</a:t>
            </a:r>
          </a:p>
          <a:p>
            <a:pPr algn="ctr"/>
            <a:r>
              <a:rPr lang="it-IT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Cl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21752" y="4019639"/>
            <a:ext cx="325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</a:t>
            </a:r>
          </a:p>
          <a:p>
            <a:pPr algn="ctr"/>
            <a:r>
              <a:rPr lang="it-IT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|</a:t>
            </a:r>
            <a:endParaRPr lang="it-IT" sz="1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86050" y="3707164"/>
            <a:ext cx="285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</a:t>
            </a:r>
          </a:p>
          <a:p>
            <a:pPr algn="ctr"/>
            <a:r>
              <a:rPr lang="it-IT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|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52800" y="3606755"/>
            <a:ext cx="328815" cy="523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</a:t>
            </a:r>
          </a:p>
          <a:p>
            <a:pPr algn="ctr"/>
            <a:r>
              <a:rPr lang="it-IT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|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41389" y="4001627"/>
            <a:ext cx="327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|</a:t>
            </a:r>
          </a:p>
          <a:p>
            <a:pPr algn="ctr"/>
            <a:r>
              <a:rPr lang="it-IT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763688" y="1872117"/>
            <a:ext cx="2016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 smtClean="0"/>
              <a:t>Ionization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signal</a:t>
            </a:r>
            <a:endParaRPr lang="en-US" sz="2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5724128" y="1940059"/>
            <a:ext cx="2003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FF0066"/>
                </a:solidFill>
              </a:rPr>
              <a:t>Cross-talk </a:t>
            </a:r>
            <a:r>
              <a:rPr lang="it-IT" sz="2000" b="1" dirty="0" err="1" smtClean="0">
                <a:solidFill>
                  <a:srgbClr val="FF0066"/>
                </a:solidFill>
              </a:rPr>
              <a:t>signal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 rot="16200000">
            <a:off x="-175523" y="3031860"/>
            <a:ext cx="190924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Equilized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ADC </a:t>
            </a:r>
            <a:r>
              <a:rPr 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counts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 rot="16200000">
            <a:off x="3679515" y="3031860"/>
            <a:ext cx="190924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Equilized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ADC </a:t>
            </a:r>
            <a:r>
              <a:rPr 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counts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148064" y="2311594"/>
            <a:ext cx="2376264" cy="3024336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055503" y="5580529"/>
            <a:ext cx="2148345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it-IT" sz="1600" dirty="0">
                <a:solidFill>
                  <a:srgbClr val="FF0000"/>
                </a:solidFill>
              </a:rPr>
              <a:t>Linear </a:t>
            </a:r>
            <a:r>
              <a:rPr lang="it-IT" sz="1600" dirty="0" err="1">
                <a:solidFill>
                  <a:srgbClr val="FF0000"/>
                </a:solidFill>
              </a:rPr>
              <a:t>fit</a:t>
            </a:r>
            <a:r>
              <a:rPr lang="it-IT" sz="1600" dirty="0">
                <a:solidFill>
                  <a:srgbClr val="FF0000"/>
                </a:solidFill>
              </a:rPr>
              <a:t> from He to </a:t>
            </a:r>
            <a:r>
              <a:rPr lang="it-IT" sz="1600" dirty="0" smtClean="0">
                <a:solidFill>
                  <a:srgbClr val="FF0000"/>
                </a:solidFill>
              </a:rPr>
              <a:t>O</a:t>
            </a:r>
          </a:p>
          <a:p>
            <a:r>
              <a:rPr lang="it-IT" sz="1600" dirty="0" smtClean="0">
                <a:solidFill>
                  <a:srgbClr val="0000CC"/>
                </a:solidFill>
              </a:rPr>
              <a:t>Linear </a:t>
            </a:r>
            <a:r>
              <a:rPr lang="it-IT" sz="1600" dirty="0" err="1" smtClean="0">
                <a:solidFill>
                  <a:srgbClr val="0000CC"/>
                </a:solidFill>
              </a:rPr>
              <a:t>fit</a:t>
            </a:r>
            <a:r>
              <a:rPr lang="it-IT" sz="1600" dirty="0" smtClean="0">
                <a:solidFill>
                  <a:srgbClr val="0000CC"/>
                </a:solidFill>
              </a:rPr>
              <a:t> from  Na to Cl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66730" y="3736781"/>
            <a:ext cx="39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</a:t>
            </a:r>
          </a:p>
          <a:p>
            <a:pPr algn="ctr"/>
            <a:r>
              <a:rPr lang="it-IT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|</a:t>
            </a:r>
            <a:endParaRPr lang="it-IT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72200" y="4356393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66"/>
                </a:solidFill>
              </a:rPr>
              <a:t>Non-</a:t>
            </a:r>
            <a:r>
              <a:rPr lang="it-IT" dirty="0" err="1" smtClean="0">
                <a:solidFill>
                  <a:srgbClr val="FF0066"/>
                </a:solidFill>
              </a:rPr>
              <a:t>linearity</a:t>
            </a:r>
            <a:r>
              <a:rPr lang="it-IT" dirty="0" smtClean="0">
                <a:solidFill>
                  <a:srgbClr val="FF0066"/>
                </a:solidFill>
              </a:rPr>
              <a:t> in </a:t>
            </a:r>
            <a:r>
              <a:rPr lang="it-IT" dirty="0" err="1" smtClean="0">
                <a:solidFill>
                  <a:srgbClr val="FF0066"/>
                </a:solidFill>
              </a:rPr>
              <a:t>scintillator</a:t>
            </a:r>
            <a:r>
              <a:rPr lang="it-IT" dirty="0" smtClean="0">
                <a:solidFill>
                  <a:srgbClr val="FF0066"/>
                </a:solidFill>
              </a:rPr>
              <a:t> </a:t>
            </a:r>
            <a:r>
              <a:rPr lang="it-IT" dirty="0" err="1" smtClean="0">
                <a:solidFill>
                  <a:srgbClr val="FF0066"/>
                </a:solidFill>
              </a:rPr>
              <a:t>response</a:t>
            </a:r>
            <a:r>
              <a:rPr lang="it-IT" dirty="0" smtClean="0">
                <a:solidFill>
                  <a:srgbClr val="FF0066"/>
                </a:solidFill>
              </a:rPr>
              <a:t> to high-Z </a:t>
            </a:r>
            <a:r>
              <a:rPr lang="it-IT" dirty="0" err="1" smtClean="0">
                <a:solidFill>
                  <a:srgbClr val="FF0066"/>
                </a:solidFill>
              </a:rPr>
              <a:t>ions</a:t>
            </a:r>
            <a:r>
              <a:rPr lang="it-IT" dirty="0" smtClean="0">
                <a:solidFill>
                  <a:srgbClr val="FF0066"/>
                </a:solidFill>
              </a:rPr>
              <a:t> 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9097" y="1399088"/>
            <a:ext cx="7659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Non-linear </a:t>
            </a:r>
            <a:r>
              <a:rPr lang="it-IT" sz="2000" dirty="0" err="1" smtClean="0"/>
              <a:t>behaviour</a:t>
            </a:r>
            <a:r>
              <a:rPr lang="it-IT" sz="2000" dirty="0" smtClean="0"/>
              <a:t> for </a:t>
            </a:r>
            <a:r>
              <a:rPr lang="it-IT" sz="2000" dirty="0" err="1" smtClean="0"/>
              <a:t>higher</a:t>
            </a:r>
            <a:r>
              <a:rPr lang="it-IT" sz="2000" dirty="0" smtClean="0"/>
              <a:t> Z  </a:t>
            </a:r>
            <a:r>
              <a:rPr lang="it-IT" sz="2000" dirty="0" smtClean="0">
                <a:sym typeface="Symbol"/>
              </a:rPr>
              <a:t> </a:t>
            </a:r>
            <a:r>
              <a:rPr lang="it-IT" sz="2000" dirty="0" err="1" smtClean="0">
                <a:sym typeface="Symbol"/>
              </a:rPr>
              <a:t>not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instrumental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but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physical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effect</a:t>
            </a:r>
            <a:r>
              <a:rPr lang="it-IT" sz="2000" dirty="0" smtClean="0"/>
              <a:t> 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5796136" y="6011996"/>
            <a:ext cx="2857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Courtesy</a:t>
            </a:r>
            <a:r>
              <a:rPr lang="it-IT" dirty="0" smtClean="0"/>
              <a:t> of Pisa/Siena </a:t>
            </a:r>
            <a:r>
              <a:rPr lang="it-IT" dirty="0" err="1" smtClean="0"/>
              <a:t>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08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78" y="1440143"/>
            <a:ext cx="6628572" cy="449523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Ionization</a:t>
            </a:r>
            <a:r>
              <a:rPr lang="it-IT" dirty="0" smtClean="0"/>
              <a:t> </a:t>
            </a:r>
            <a:r>
              <a:rPr lang="it-IT" dirty="0" err="1" smtClean="0"/>
              <a:t>signal</a:t>
            </a:r>
            <a:r>
              <a:rPr lang="it-IT" dirty="0" smtClean="0"/>
              <a:t> vs Z</a:t>
            </a:r>
            <a:r>
              <a:rPr lang="it-IT" baseline="30000" dirty="0" smtClean="0"/>
              <a:t>2</a:t>
            </a:r>
            <a:endParaRPr lang="en-US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5238239" y="4149080"/>
            <a:ext cx="1349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dirty="0" smtClean="0">
                <a:solidFill>
                  <a:schemeClr val="accent6"/>
                </a:solidFill>
              </a:rPr>
              <a:t>17%</a:t>
            </a:r>
          </a:p>
          <a:p>
            <a:pPr algn="ctr"/>
            <a:r>
              <a:rPr lang="it-IT" sz="2000" dirty="0" err="1" smtClean="0">
                <a:solidFill>
                  <a:schemeClr val="accent6"/>
                </a:solidFill>
              </a:rPr>
              <a:t>discrepancy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3207" y="4654877"/>
            <a:ext cx="3228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73050"/>
            <a:r>
              <a:rPr lang="en-US" dirty="0">
                <a:sym typeface="Wingdings 2"/>
              </a:rPr>
              <a:t> </a:t>
            </a:r>
            <a:r>
              <a:rPr lang="en-US" dirty="0" smtClean="0">
                <a:sym typeface="Wingdings 2"/>
              </a:rPr>
              <a:t>	</a:t>
            </a:r>
            <a:r>
              <a:rPr lang="en-US" b="1" dirty="0" smtClean="0">
                <a:sym typeface="Wingdings 2"/>
              </a:rPr>
              <a:t>Central crystal (</a:t>
            </a:r>
            <a:r>
              <a:rPr lang="en-US" b="1" dirty="0" err="1" smtClean="0">
                <a:sym typeface="Wingdings 2"/>
              </a:rPr>
              <a:t>gaussian</a:t>
            </a:r>
            <a:r>
              <a:rPr lang="en-US" b="1" dirty="0" smtClean="0">
                <a:sym typeface="Wingdings 2"/>
              </a:rPr>
              <a:t> fit)</a:t>
            </a:r>
          </a:p>
          <a:p>
            <a:pPr defTabSz="273050"/>
            <a:r>
              <a:rPr lang="en-US" dirty="0" smtClean="0">
                <a:sym typeface="Wingdings 2"/>
              </a:rPr>
              <a:t>  Total over layer </a:t>
            </a:r>
            <a:endParaRPr lang="en-US" dirty="0">
              <a:sym typeface="Wingdings 2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59632" y="3328856"/>
            <a:ext cx="5472608" cy="0"/>
          </a:xfrm>
          <a:prstGeom prst="line">
            <a:avLst/>
          </a:prstGeom>
          <a:ln>
            <a:solidFill>
              <a:srgbClr val="0000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259632" y="4077072"/>
            <a:ext cx="5472608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748187" y="2339588"/>
                <a:ext cx="9120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</a:rPr>
                        <m:t>𝑆</m:t>
                      </m:r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∝</m:t>
                      </m:r>
                      <m:sSup>
                        <m:sSupPr>
                          <m:ctrlPr>
                            <a:rPr lang="it-IT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</m:e>
                        <m:sup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8187" y="2339588"/>
                <a:ext cx="912045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/>
          <p:cNvCxnSpPr>
            <a:endCxn id="27" idx="1"/>
          </p:cNvCxnSpPr>
          <p:nvPr/>
        </p:nvCxnSpPr>
        <p:spPr>
          <a:xfrm>
            <a:off x="5353349" y="2524254"/>
            <a:ext cx="39483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882439" y="3329296"/>
            <a:ext cx="0" cy="748216"/>
          </a:xfrm>
          <a:prstGeom prst="straightConnector1">
            <a:avLst/>
          </a:prstGeom>
          <a:ln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748649" y="3042826"/>
            <a:ext cx="228784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6"/>
                </a:solidFill>
              </a:rPr>
              <a:t>MC </a:t>
            </a:r>
            <a:r>
              <a:rPr lang="it-IT" dirty="0" err="1" smtClean="0">
                <a:solidFill>
                  <a:schemeClr val="accent6"/>
                </a:solidFill>
              </a:rPr>
              <a:t>tuning</a:t>
            </a:r>
            <a:r>
              <a:rPr lang="it-IT" dirty="0" smtClean="0">
                <a:solidFill>
                  <a:schemeClr val="accent6"/>
                </a:solidFill>
              </a:rPr>
              <a:t>:</a:t>
            </a:r>
          </a:p>
          <a:p>
            <a:pPr marL="182563" indent="-182563" defTabSz="62230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accent6"/>
                </a:solidFill>
              </a:rPr>
              <a:t>14% </a:t>
            </a:r>
            <a:r>
              <a:rPr lang="it-IT" dirty="0" err="1" smtClean="0">
                <a:solidFill>
                  <a:schemeClr val="accent6"/>
                </a:solidFill>
              </a:rPr>
              <a:t>optical</a:t>
            </a:r>
            <a:r>
              <a:rPr lang="it-IT" dirty="0" smtClean="0">
                <a:solidFill>
                  <a:schemeClr val="accent6"/>
                </a:solidFill>
              </a:rPr>
              <a:t> cross talk </a:t>
            </a:r>
            <a:r>
              <a:rPr lang="it-IT" dirty="0" smtClean="0">
                <a:sym typeface="Symbol"/>
              </a:rPr>
              <a:t> </a:t>
            </a:r>
            <a:r>
              <a:rPr lang="it-IT" dirty="0" smtClean="0"/>
              <a:t>to match cube/</a:t>
            </a:r>
            <a:r>
              <a:rPr lang="it-IT" dirty="0" err="1" smtClean="0"/>
              <a:t>layer</a:t>
            </a:r>
            <a:r>
              <a:rPr lang="it-IT" dirty="0" smtClean="0"/>
              <a:t> </a:t>
            </a:r>
            <a:r>
              <a:rPr lang="it-IT" dirty="0" err="1" smtClean="0"/>
              <a:t>signal</a:t>
            </a:r>
            <a:r>
              <a:rPr lang="it-IT" dirty="0" smtClean="0"/>
              <a:t> ratio for C</a:t>
            </a:r>
          </a:p>
          <a:p>
            <a:pPr marL="182563" indent="-182563" defTabSz="62230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accent6"/>
                </a:solidFill>
              </a:rPr>
              <a:t>4.5% </a:t>
            </a:r>
            <a:r>
              <a:rPr lang="it-IT" dirty="0" err="1" smtClean="0">
                <a:solidFill>
                  <a:schemeClr val="accent6"/>
                </a:solidFill>
              </a:rPr>
              <a:t>additional</a:t>
            </a:r>
            <a:r>
              <a:rPr lang="it-IT" dirty="0" smtClean="0">
                <a:solidFill>
                  <a:schemeClr val="accent6"/>
                </a:solidFill>
              </a:rPr>
              <a:t> </a:t>
            </a:r>
            <a:r>
              <a:rPr lang="it-IT" dirty="0" err="1" smtClean="0">
                <a:solidFill>
                  <a:schemeClr val="accent6"/>
                </a:solidFill>
              </a:rPr>
              <a:t>gaussian</a:t>
            </a:r>
            <a:r>
              <a:rPr lang="it-IT" dirty="0" smtClean="0">
                <a:solidFill>
                  <a:schemeClr val="accent6"/>
                </a:solidFill>
              </a:rPr>
              <a:t> spread to single-</a:t>
            </a:r>
            <a:r>
              <a:rPr lang="it-IT" dirty="0" err="1" smtClean="0">
                <a:solidFill>
                  <a:schemeClr val="accent6"/>
                </a:solidFill>
              </a:rPr>
              <a:t>crystal</a:t>
            </a:r>
            <a:r>
              <a:rPr lang="it-IT" dirty="0" smtClean="0">
                <a:solidFill>
                  <a:schemeClr val="accent6"/>
                </a:solidFill>
              </a:rPr>
              <a:t> </a:t>
            </a:r>
            <a:r>
              <a:rPr lang="it-IT" dirty="0" err="1" smtClean="0">
                <a:solidFill>
                  <a:schemeClr val="accent6"/>
                </a:solidFill>
              </a:rPr>
              <a:t>signal</a:t>
            </a:r>
            <a:r>
              <a:rPr lang="it-IT" dirty="0">
                <a:solidFill>
                  <a:schemeClr val="accent6"/>
                </a:solidFill>
                <a:sym typeface="Symbol"/>
              </a:rPr>
              <a:t> </a:t>
            </a:r>
            <a:r>
              <a:rPr lang="it-IT" dirty="0">
                <a:sym typeface="Symbol"/>
              </a:rPr>
              <a:t> </a:t>
            </a:r>
            <a:r>
              <a:rPr lang="it-IT" dirty="0" smtClean="0">
                <a:sym typeface="Symbol"/>
              </a:rPr>
              <a:t>to match </a:t>
            </a:r>
            <a:r>
              <a:rPr lang="it-IT" dirty="0" err="1" smtClean="0">
                <a:sym typeface="Symbol"/>
              </a:rPr>
              <a:t>ionization-signal</a:t>
            </a:r>
            <a:r>
              <a:rPr lang="it-IT" dirty="0" smtClean="0">
                <a:sym typeface="Symbol"/>
              </a:rPr>
              <a:t> spread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732240" y="1844824"/>
            <a:ext cx="26121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>
                <a:sym typeface="Symbol"/>
              </a:rPr>
              <a:t>Not-interacting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ions</a:t>
            </a:r>
            <a:endParaRPr lang="it-IT" dirty="0" smtClean="0">
              <a:sym typeface="Symbol"/>
            </a:endParaRPr>
          </a:p>
          <a:p>
            <a:r>
              <a:rPr lang="it-IT" dirty="0" smtClean="0">
                <a:sym typeface="Symbol"/>
              </a:rPr>
              <a:t>30.0GeV/u</a:t>
            </a:r>
            <a:endParaRPr lang="it-IT" dirty="0">
              <a:sym typeface="Symbol"/>
            </a:endParaRPr>
          </a:p>
          <a:p>
            <a:r>
              <a:rPr lang="it-IT" dirty="0" smtClean="0">
                <a:sym typeface="Symbol"/>
              </a:rPr>
              <a:t>(2013 test)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29-30/06/2015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79712" y="6356350"/>
            <a:ext cx="4424136" cy="365760"/>
          </a:xfrm>
        </p:spPr>
        <p:txBody>
          <a:bodyPr/>
          <a:lstStyle/>
          <a:p>
            <a:r>
              <a:rPr lang="it-IT" dirty="0" smtClean="0"/>
              <a:t>Elena </a:t>
            </a:r>
            <a:r>
              <a:rPr lang="it-IT" dirty="0" err="1" smtClean="0"/>
              <a:t>Vannuccini</a:t>
            </a:r>
            <a:r>
              <a:rPr lang="it-IT" dirty="0" smtClean="0"/>
              <a:t> - Gamma400 workshop - </a:t>
            </a:r>
            <a:r>
              <a:rPr lang="it-IT" dirty="0" err="1" smtClean="0"/>
              <a:t>Barcelona</a:t>
            </a: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289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MC model of the </a:t>
            </a:r>
            <a:r>
              <a:rPr lang="it-IT" dirty="0" err="1" smtClean="0"/>
              <a:t>prototype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3" t="26413" r="27908" b="19290"/>
          <a:stretch/>
        </p:blipFill>
        <p:spPr>
          <a:xfrm>
            <a:off x="728138" y="1268760"/>
            <a:ext cx="3267798" cy="2999212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11960" y="1216152"/>
            <a:ext cx="4461886" cy="5165176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Fluka</a:t>
            </a:r>
            <a:r>
              <a:rPr lang="it-IT" sz="2000" dirty="0" smtClean="0"/>
              <a:t> package</a:t>
            </a:r>
          </a:p>
          <a:p>
            <a:r>
              <a:rPr lang="it-IT" sz="2000" dirty="0" err="1" smtClean="0"/>
              <a:t>Materials</a:t>
            </a:r>
            <a:r>
              <a:rPr lang="it-IT" sz="2000" dirty="0" smtClean="0"/>
              <a:t>:</a:t>
            </a:r>
          </a:p>
          <a:p>
            <a:pPr lvl="1"/>
            <a:r>
              <a:rPr lang="it-IT" sz="2000" dirty="0" err="1" smtClean="0">
                <a:solidFill>
                  <a:schemeClr val="accent6"/>
                </a:solidFill>
              </a:rPr>
              <a:t>CsI</a:t>
            </a:r>
            <a:r>
              <a:rPr lang="it-IT" sz="2000" dirty="0" smtClean="0">
                <a:solidFill>
                  <a:schemeClr val="accent6"/>
                </a:solidFill>
              </a:rPr>
              <a:t> </a:t>
            </a:r>
            <a:r>
              <a:rPr lang="it-IT" sz="2000" dirty="0" err="1" smtClean="0">
                <a:solidFill>
                  <a:schemeClr val="accent6"/>
                </a:solidFill>
              </a:rPr>
              <a:t>crystals</a:t>
            </a:r>
            <a:endParaRPr lang="it-IT" sz="2000" dirty="0" smtClean="0">
              <a:solidFill>
                <a:schemeClr val="accent6"/>
              </a:solidFill>
            </a:endParaRPr>
          </a:p>
          <a:p>
            <a:pPr lvl="1"/>
            <a:r>
              <a:rPr lang="it-IT" sz="2000" dirty="0" smtClean="0">
                <a:solidFill>
                  <a:schemeClr val="accent6"/>
                </a:solidFill>
              </a:rPr>
              <a:t>Si </a:t>
            </a:r>
            <a:r>
              <a:rPr lang="it-IT" sz="2000" dirty="0" err="1" smtClean="0">
                <a:solidFill>
                  <a:schemeClr val="accent6"/>
                </a:solidFill>
              </a:rPr>
              <a:t>sensors</a:t>
            </a:r>
            <a:r>
              <a:rPr lang="it-IT" sz="2000" dirty="0" smtClean="0">
                <a:solidFill>
                  <a:schemeClr val="accent6"/>
                </a:solidFill>
              </a:rPr>
              <a:t> </a:t>
            </a:r>
            <a:r>
              <a:rPr lang="it-IT" sz="2000" dirty="0" smtClean="0"/>
              <a:t>(150 </a:t>
            </a:r>
            <a:r>
              <a:rPr lang="el-GR" sz="2000" dirty="0" smtClean="0"/>
              <a:t>μ</a:t>
            </a:r>
            <a:r>
              <a:rPr lang="it-IT" sz="2000" dirty="0" smtClean="0"/>
              <a:t>m </a:t>
            </a:r>
            <a:r>
              <a:rPr lang="it-IT" sz="2000" dirty="0" err="1" smtClean="0"/>
              <a:t>tichness</a:t>
            </a:r>
            <a:r>
              <a:rPr lang="it-IT" sz="2000" dirty="0" smtClean="0"/>
              <a:t>)</a:t>
            </a:r>
          </a:p>
          <a:p>
            <a:pPr lvl="1"/>
            <a:r>
              <a:rPr lang="it-IT" sz="2000" dirty="0" err="1" smtClean="0"/>
              <a:t>Kapton</a:t>
            </a:r>
            <a:r>
              <a:rPr lang="it-IT" sz="2000" dirty="0" smtClean="0"/>
              <a:t> </a:t>
            </a:r>
            <a:r>
              <a:rPr lang="it-IT" sz="2000" dirty="0" err="1" smtClean="0"/>
              <a:t>cables</a:t>
            </a:r>
            <a:endParaRPr lang="it-IT" sz="2000" dirty="0" smtClean="0"/>
          </a:p>
          <a:p>
            <a:pPr lvl="1"/>
            <a:r>
              <a:rPr lang="it-IT" sz="2000" dirty="0" err="1" smtClean="0"/>
              <a:t>Delrin</a:t>
            </a:r>
            <a:r>
              <a:rPr lang="it-IT" sz="2000" dirty="0" smtClean="0"/>
              <a:t> </a:t>
            </a:r>
            <a:r>
              <a:rPr lang="it-IT" sz="2000" dirty="0" err="1" smtClean="0"/>
              <a:t>plates</a:t>
            </a:r>
            <a:endParaRPr lang="it-IT" sz="2000" dirty="0"/>
          </a:p>
          <a:p>
            <a:r>
              <a:rPr lang="it-IT" sz="2000" dirty="0" err="1" smtClean="0"/>
              <a:t>Beam</a:t>
            </a:r>
            <a:endParaRPr lang="it-IT" sz="2000" dirty="0" smtClean="0"/>
          </a:p>
          <a:p>
            <a:pPr lvl="1"/>
            <a:r>
              <a:rPr lang="it-IT" sz="1800" dirty="0" err="1" smtClean="0"/>
              <a:t>Gaussian</a:t>
            </a:r>
            <a:r>
              <a:rPr lang="it-IT" sz="1800" dirty="0" smtClean="0"/>
              <a:t>, on </a:t>
            </a:r>
            <a:r>
              <a:rPr lang="it-IT" sz="1800" dirty="0" err="1" smtClean="0"/>
              <a:t>central</a:t>
            </a:r>
            <a:r>
              <a:rPr lang="it-IT" sz="1800" dirty="0" smtClean="0"/>
              <a:t> cube</a:t>
            </a:r>
          </a:p>
          <a:p>
            <a:pPr lvl="1"/>
            <a:r>
              <a:rPr lang="it-IT" sz="1800" dirty="0" err="1" smtClean="0"/>
              <a:t>Monoenergetic</a:t>
            </a:r>
            <a:r>
              <a:rPr lang="it-IT" sz="1800" dirty="0" smtClean="0"/>
              <a:t> </a:t>
            </a:r>
            <a:r>
              <a:rPr lang="it-IT" sz="1800" dirty="0" err="1" smtClean="0"/>
              <a:t>ions</a:t>
            </a:r>
            <a:r>
              <a:rPr lang="it-IT" sz="1800" dirty="0" smtClean="0"/>
              <a:t> (</a:t>
            </a:r>
            <a:r>
              <a:rPr lang="it-IT" sz="1800" baseline="30000" dirty="0" smtClean="0"/>
              <a:t>2</a:t>
            </a:r>
            <a:r>
              <a:rPr lang="it-IT" sz="1800" dirty="0" smtClean="0"/>
              <a:t>H,</a:t>
            </a:r>
            <a:r>
              <a:rPr lang="it-IT" sz="1800" dirty="0">
                <a:sym typeface="Symbol"/>
              </a:rPr>
              <a:t> </a:t>
            </a:r>
            <a:r>
              <a:rPr lang="it-IT" sz="1800" baseline="30000" dirty="0" smtClean="0">
                <a:sym typeface="Symbol"/>
              </a:rPr>
              <a:t>4</a:t>
            </a:r>
            <a:r>
              <a:rPr lang="it-IT" sz="1800" dirty="0" smtClean="0">
                <a:sym typeface="Symbol"/>
              </a:rPr>
              <a:t>He, </a:t>
            </a:r>
            <a:r>
              <a:rPr lang="it-IT" sz="1800" baseline="30000" dirty="0"/>
              <a:t>12</a:t>
            </a:r>
            <a:r>
              <a:rPr lang="it-IT" sz="1800" dirty="0"/>
              <a:t>C </a:t>
            </a:r>
            <a:r>
              <a:rPr lang="it-IT" sz="1800" dirty="0" smtClean="0"/>
              <a:t>)</a:t>
            </a:r>
          </a:p>
          <a:p>
            <a:pPr marL="594360" lvl="2" indent="0">
              <a:buNone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4465739"/>
            <a:ext cx="8208912" cy="1915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>
              <a:lnSpc>
                <a:spcPct val="90000"/>
              </a:lnSpc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r>
              <a:rPr lang="it-IT" sz="2000" dirty="0">
                <a:solidFill>
                  <a:prstClr val="black"/>
                </a:solidFill>
              </a:rPr>
              <a:t>MC </a:t>
            </a:r>
            <a:r>
              <a:rPr lang="it-IT" sz="2000" dirty="0" err="1">
                <a:solidFill>
                  <a:prstClr val="black"/>
                </a:solidFill>
              </a:rPr>
              <a:t>normalization</a:t>
            </a:r>
            <a:r>
              <a:rPr lang="it-IT" sz="2000" dirty="0">
                <a:solidFill>
                  <a:prstClr val="black"/>
                </a:solidFill>
              </a:rPr>
              <a:t>:</a:t>
            </a:r>
          </a:p>
          <a:p>
            <a:pPr marL="548640" lvl="1" indent="-274320">
              <a:lnSpc>
                <a:spcPct val="90000"/>
              </a:lnSpc>
              <a:spcBef>
                <a:spcPts val="500"/>
              </a:spcBef>
              <a:buClr>
                <a:srgbClr val="60B5CC">
                  <a:lumMod val="75000"/>
                </a:srgbClr>
              </a:buClr>
              <a:buSzPct val="76000"/>
              <a:buFont typeface="Wingdings 3"/>
              <a:buChar char=""/>
            </a:pPr>
            <a:r>
              <a:rPr lang="it-IT" b="1" dirty="0" err="1" smtClean="0">
                <a:solidFill>
                  <a:srgbClr val="5A6378"/>
                </a:solidFill>
              </a:rPr>
              <a:t>MeV</a:t>
            </a:r>
            <a:r>
              <a:rPr lang="it-IT" b="1" dirty="0" smtClean="0">
                <a:solidFill>
                  <a:srgbClr val="5A6378"/>
                </a:solidFill>
              </a:rPr>
              <a:t> </a:t>
            </a:r>
            <a:r>
              <a:rPr lang="it-IT" b="1" dirty="0">
                <a:solidFill>
                  <a:srgbClr val="5A6378"/>
                </a:solidFill>
                <a:sym typeface="Symbol"/>
              </a:rPr>
              <a:t> </a:t>
            </a:r>
            <a:r>
              <a:rPr lang="it-IT" b="1" dirty="0">
                <a:solidFill>
                  <a:srgbClr val="5A6378"/>
                </a:solidFill>
              </a:rPr>
              <a:t>#p.e. </a:t>
            </a:r>
            <a:r>
              <a:rPr lang="it-IT" b="1" dirty="0" smtClean="0">
                <a:solidFill>
                  <a:srgbClr val="5A6378"/>
                </a:solidFill>
              </a:rPr>
              <a:t> </a:t>
            </a:r>
            <a:r>
              <a:rPr lang="it-IT" dirty="0" err="1" smtClean="0">
                <a:solidFill>
                  <a:srgbClr val="5A6378"/>
                </a:solidFill>
              </a:rPr>
              <a:t>conversion</a:t>
            </a:r>
            <a:r>
              <a:rPr lang="it-IT" dirty="0" smtClean="0">
                <a:solidFill>
                  <a:srgbClr val="5A6378"/>
                </a:solidFill>
              </a:rPr>
              <a:t> </a:t>
            </a:r>
            <a:r>
              <a:rPr lang="it-IT" dirty="0">
                <a:solidFill>
                  <a:srgbClr val="5A6378"/>
                </a:solidFill>
              </a:rPr>
              <a:t>from </a:t>
            </a:r>
            <a:r>
              <a:rPr lang="it-IT" dirty="0" err="1">
                <a:solidFill>
                  <a:srgbClr val="5A6378"/>
                </a:solidFill>
              </a:rPr>
              <a:t>nominal</a:t>
            </a:r>
            <a:r>
              <a:rPr lang="it-IT" dirty="0">
                <a:solidFill>
                  <a:srgbClr val="5A6378"/>
                </a:solidFill>
              </a:rPr>
              <a:t> </a:t>
            </a:r>
            <a:r>
              <a:rPr lang="it-IT" dirty="0" err="1">
                <a:solidFill>
                  <a:srgbClr val="5A6378"/>
                </a:solidFill>
              </a:rPr>
              <a:t>CsI</a:t>
            </a:r>
            <a:r>
              <a:rPr lang="it-IT" dirty="0">
                <a:solidFill>
                  <a:srgbClr val="5A6378"/>
                </a:solidFill>
              </a:rPr>
              <a:t> and Si </a:t>
            </a:r>
            <a:r>
              <a:rPr lang="it-IT" dirty="0" err="1">
                <a:solidFill>
                  <a:srgbClr val="5A6378"/>
                </a:solidFill>
              </a:rPr>
              <a:t>parameters</a:t>
            </a:r>
            <a:endParaRPr lang="it-IT" dirty="0">
              <a:solidFill>
                <a:srgbClr val="5A6378"/>
              </a:solidFill>
            </a:endParaRPr>
          </a:p>
          <a:p>
            <a:pPr marL="548640" lvl="1" indent="-274320">
              <a:lnSpc>
                <a:spcPct val="90000"/>
              </a:lnSpc>
              <a:spcBef>
                <a:spcPts val="500"/>
              </a:spcBef>
              <a:buClr>
                <a:srgbClr val="60B5CC">
                  <a:lumMod val="75000"/>
                </a:srgbClr>
              </a:buClr>
              <a:buSzPct val="76000"/>
              <a:buFont typeface="Wingdings 3"/>
              <a:buChar char=""/>
            </a:pPr>
            <a:r>
              <a:rPr lang="it-IT" b="1" dirty="0" smtClean="0">
                <a:solidFill>
                  <a:srgbClr val="5A6378"/>
                </a:solidFill>
              </a:rPr>
              <a:t>#</a:t>
            </a:r>
            <a:r>
              <a:rPr lang="it-IT" b="1" dirty="0">
                <a:solidFill>
                  <a:srgbClr val="5A6378"/>
                </a:solidFill>
              </a:rPr>
              <a:t>p.e. </a:t>
            </a:r>
            <a:r>
              <a:rPr lang="it-IT" b="1" dirty="0">
                <a:solidFill>
                  <a:srgbClr val="5A6378"/>
                </a:solidFill>
                <a:sym typeface="Symbol"/>
              </a:rPr>
              <a:t> </a:t>
            </a:r>
            <a:r>
              <a:rPr lang="it-IT" b="1" dirty="0">
                <a:solidFill>
                  <a:srgbClr val="5A6378"/>
                </a:solidFill>
              </a:rPr>
              <a:t>ADC </a:t>
            </a:r>
            <a:r>
              <a:rPr lang="it-IT" dirty="0" err="1" smtClean="0">
                <a:solidFill>
                  <a:srgbClr val="5A6378"/>
                </a:solidFill>
              </a:rPr>
              <a:t>channels</a:t>
            </a:r>
            <a:r>
              <a:rPr lang="it-IT" dirty="0" smtClean="0">
                <a:solidFill>
                  <a:srgbClr val="5A6378"/>
                </a:solidFill>
              </a:rPr>
              <a:t> </a:t>
            </a:r>
            <a:r>
              <a:rPr lang="it-IT" dirty="0" err="1" smtClean="0">
                <a:solidFill>
                  <a:srgbClr val="5A6378"/>
                </a:solidFill>
              </a:rPr>
              <a:t>conversion</a:t>
            </a:r>
            <a:r>
              <a:rPr lang="it-IT" dirty="0" smtClean="0">
                <a:solidFill>
                  <a:srgbClr val="5A6378"/>
                </a:solidFill>
              </a:rPr>
              <a:t>  </a:t>
            </a:r>
            <a:r>
              <a:rPr lang="it-IT" dirty="0" err="1">
                <a:solidFill>
                  <a:srgbClr val="5A6378"/>
                </a:solidFill>
              </a:rPr>
              <a:t>at</a:t>
            </a:r>
            <a:r>
              <a:rPr lang="it-IT" dirty="0">
                <a:solidFill>
                  <a:srgbClr val="5A6378"/>
                </a:solidFill>
              </a:rPr>
              <a:t> </a:t>
            </a:r>
            <a:r>
              <a:rPr lang="it-IT" dirty="0" err="1">
                <a:solidFill>
                  <a:srgbClr val="5A6378"/>
                </a:solidFill>
              </a:rPr>
              <a:t>measured</a:t>
            </a:r>
            <a:r>
              <a:rPr lang="it-IT" dirty="0">
                <a:solidFill>
                  <a:srgbClr val="5A6378"/>
                </a:solidFill>
              </a:rPr>
              <a:t> MIP </a:t>
            </a:r>
            <a:r>
              <a:rPr lang="it-IT" dirty="0" err="1">
                <a:solidFill>
                  <a:srgbClr val="5A6378"/>
                </a:solidFill>
              </a:rPr>
              <a:t>signal</a:t>
            </a:r>
            <a:endParaRPr lang="it-IT" dirty="0">
              <a:solidFill>
                <a:srgbClr val="5A6378"/>
              </a:solidFill>
            </a:endParaRPr>
          </a:p>
          <a:p>
            <a:pPr marL="548640" lvl="1" indent="-274320">
              <a:lnSpc>
                <a:spcPct val="90000"/>
              </a:lnSpc>
              <a:spcBef>
                <a:spcPts val="500"/>
              </a:spcBef>
              <a:buClr>
                <a:srgbClr val="60B5CC">
                  <a:lumMod val="75000"/>
                </a:srgbClr>
              </a:buClr>
              <a:buSzPct val="76000"/>
              <a:buFont typeface="Wingdings 3"/>
              <a:buChar char=""/>
            </a:pPr>
            <a:r>
              <a:rPr lang="it-IT" dirty="0" err="1" smtClean="0">
                <a:solidFill>
                  <a:srgbClr val="5A6378"/>
                </a:solidFill>
              </a:rPr>
              <a:t>Gaussian</a:t>
            </a:r>
            <a:r>
              <a:rPr lang="it-IT" dirty="0" smtClean="0">
                <a:solidFill>
                  <a:srgbClr val="5A6378"/>
                </a:solidFill>
              </a:rPr>
              <a:t> </a:t>
            </a:r>
            <a:r>
              <a:rPr lang="it-IT" b="1" dirty="0" smtClean="0">
                <a:solidFill>
                  <a:srgbClr val="5A6378"/>
                </a:solidFill>
              </a:rPr>
              <a:t>random </a:t>
            </a:r>
            <a:r>
              <a:rPr lang="it-IT" b="1" dirty="0" err="1" smtClean="0">
                <a:solidFill>
                  <a:srgbClr val="5A6378"/>
                </a:solidFill>
              </a:rPr>
              <a:t>noise</a:t>
            </a:r>
            <a:r>
              <a:rPr lang="it-IT" b="1" dirty="0" smtClean="0">
                <a:solidFill>
                  <a:srgbClr val="5A6378"/>
                </a:solidFill>
              </a:rPr>
              <a:t> </a:t>
            </a:r>
            <a:r>
              <a:rPr lang="it-IT" dirty="0">
                <a:solidFill>
                  <a:srgbClr val="5A6378"/>
                </a:solidFill>
              </a:rPr>
              <a:t>from </a:t>
            </a:r>
            <a:r>
              <a:rPr lang="it-IT" dirty="0" err="1">
                <a:solidFill>
                  <a:srgbClr val="5A6378"/>
                </a:solidFill>
              </a:rPr>
              <a:t>measured</a:t>
            </a:r>
            <a:r>
              <a:rPr lang="it-IT" dirty="0">
                <a:solidFill>
                  <a:srgbClr val="5A6378"/>
                </a:solidFill>
              </a:rPr>
              <a:t> </a:t>
            </a:r>
            <a:r>
              <a:rPr lang="it-IT" dirty="0" err="1">
                <a:solidFill>
                  <a:srgbClr val="5A6378"/>
                </a:solidFill>
              </a:rPr>
              <a:t>map</a:t>
            </a:r>
            <a:r>
              <a:rPr lang="it-IT" dirty="0">
                <a:solidFill>
                  <a:srgbClr val="5A6378"/>
                </a:solidFill>
              </a:rPr>
              <a:t> </a:t>
            </a:r>
            <a:r>
              <a:rPr lang="it-IT" dirty="0">
                <a:solidFill>
                  <a:srgbClr val="5A6378"/>
                </a:solidFill>
                <a:sym typeface="Symbol"/>
              </a:rPr>
              <a:t> </a:t>
            </a:r>
            <a:r>
              <a:rPr lang="it-IT" b="1" dirty="0">
                <a:solidFill>
                  <a:srgbClr val="5A6378"/>
                </a:solidFill>
                <a:sym typeface="Symbol"/>
              </a:rPr>
              <a:t>c</a:t>
            </a:r>
            <a:r>
              <a:rPr lang="it-IT" b="1" dirty="0">
                <a:solidFill>
                  <a:srgbClr val="5A6378"/>
                </a:solidFill>
              </a:rPr>
              <a:t>ommon </a:t>
            </a:r>
            <a:r>
              <a:rPr lang="it-IT" b="1" dirty="0" err="1">
                <a:solidFill>
                  <a:srgbClr val="5A6378"/>
                </a:solidFill>
              </a:rPr>
              <a:t>noise</a:t>
            </a:r>
            <a:r>
              <a:rPr lang="it-IT" b="1" dirty="0">
                <a:solidFill>
                  <a:srgbClr val="5A6378"/>
                </a:solidFill>
              </a:rPr>
              <a:t> </a:t>
            </a:r>
            <a:r>
              <a:rPr lang="it-IT" dirty="0" err="1">
                <a:solidFill>
                  <a:srgbClr val="5A6378"/>
                </a:solidFill>
              </a:rPr>
              <a:t>extract</a:t>
            </a:r>
            <a:r>
              <a:rPr lang="it-IT" dirty="0">
                <a:solidFill>
                  <a:srgbClr val="5A6378"/>
                </a:solidFill>
              </a:rPr>
              <a:t> </a:t>
            </a:r>
            <a:r>
              <a:rPr lang="it-IT" dirty="0" err="1">
                <a:solidFill>
                  <a:srgbClr val="5A6378"/>
                </a:solidFill>
              </a:rPr>
              <a:t>event</a:t>
            </a:r>
            <a:r>
              <a:rPr lang="it-IT" dirty="0">
                <a:solidFill>
                  <a:srgbClr val="5A6378"/>
                </a:solidFill>
              </a:rPr>
              <a:t>-by-</a:t>
            </a:r>
            <a:r>
              <a:rPr lang="it-IT" dirty="0" err="1">
                <a:solidFill>
                  <a:srgbClr val="5A6378"/>
                </a:solidFill>
              </a:rPr>
              <a:t>event</a:t>
            </a:r>
            <a:r>
              <a:rPr lang="it-IT" dirty="0">
                <a:solidFill>
                  <a:srgbClr val="5A6378"/>
                </a:solidFill>
              </a:rPr>
              <a:t> from data</a:t>
            </a:r>
            <a:endParaRPr lang="en-US" dirty="0">
              <a:solidFill>
                <a:srgbClr val="5A6378"/>
              </a:solidFill>
            </a:endParaRPr>
          </a:p>
          <a:p>
            <a:pPr marL="274320" lvl="0" indent="-274320">
              <a:lnSpc>
                <a:spcPct val="90000"/>
              </a:lnSpc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29-30/06/2015</a:t>
            </a:r>
            <a:endParaRPr lang="it-IT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Elena Vannuccini - Gamma400 workshop - Barcelona</a:t>
            </a:r>
            <a:endParaRPr lang="it-IT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508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MC </a:t>
            </a:r>
            <a:r>
              <a:rPr lang="it-IT" dirty="0" err="1" smtClean="0"/>
              <a:t>tuning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29-30/06/2015</a:t>
            </a: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Elena Vannuccini - Gamma400 workshop - Barcelona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24</a:t>
            </a:fld>
            <a:endParaRPr lang="it-IT"/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20275"/>
            <a:ext cx="4041775" cy="2740973"/>
          </a:xfrm>
        </p:spPr>
      </p:pic>
      <p:pic>
        <p:nvPicPr>
          <p:cNvPr id="9" name="Content Placeholder 3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325" y="2917100"/>
            <a:ext cx="4041775" cy="2740973"/>
          </a:xfrm>
        </p:spPr>
      </p:pic>
      <p:sp>
        <p:nvSpPr>
          <p:cNvPr id="10" name="Rectangle 9"/>
          <p:cNvSpPr/>
          <p:nvPr/>
        </p:nvSpPr>
        <p:spPr>
          <a:xfrm>
            <a:off x="5040560" y="3167903"/>
            <a:ext cx="3203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C </a:t>
            </a:r>
            <a:r>
              <a:rPr lang="it-IT" dirty="0" err="1" smtClean="0"/>
              <a:t>ions</a:t>
            </a:r>
            <a:r>
              <a:rPr lang="it-IT" dirty="0" smtClean="0"/>
              <a:t> @  </a:t>
            </a:r>
            <a:r>
              <a:rPr lang="it-IT" dirty="0" smtClean="0">
                <a:sym typeface="Symbol"/>
              </a:rPr>
              <a:t>30.0GeV/u</a:t>
            </a:r>
            <a:endParaRPr lang="it-IT" dirty="0">
              <a:sym typeface="Symbo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9592" y="3167903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aseline="30000" dirty="0" smtClean="0"/>
              <a:t>2</a:t>
            </a:r>
            <a:r>
              <a:rPr lang="it-IT" dirty="0" smtClean="0"/>
              <a:t>H @  </a:t>
            </a:r>
            <a:r>
              <a:rPr lang="it-IT" dirty="0" smtClean="0">
                <a:sym typeface="Symbol"/>
              </a:rPr>
              <a:t>30.0GeV/u</a:t>
            </a:r>
            <a:endParaRPr lang="it-IT" dirty="0">
              <a:sym typeface="Symbo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5" y="1268760"/>
            <a:ext cx="82809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dirty="0">
              <a:solidFill>
                <a:schemeClr val="accent6"/>
              </a:solidFill>
            </a:endParaRPr>
          </a:p>
          <a:p>
            <a:pPr marL="182563" indent="-182563" defTabSz="6223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accent6"/>
                </a:solidFill>
              </a:rPr>
              <a:t>14% </a:t>
            </a:r>
            <a:r>
              <a:rPr lang="it-IT" sz="2000" dirty="0" err="1">
                <a:solidFill>
                  <a:schemeClr val="accent6"/>
                </a:solidFill>
              </a:rPr>
              <a:t>optical</a:t>
            </a:r>
            <a:r>
              <a:rPr lang="it-IT" sz="2000" dirty="0">
                <a:solidFill>
                  <a:schemeClr val="accent6"/>
                </a:solidFill>
              </a:rPr>
              <a:t> cross talk </a:t>
            </a:r>
            <a:r>
              <a:rPr lang="it-IT" sz="2000" dirty="0">
                <a:sym typeface="Symbol"/>
              </a:rPr>
              <a:t> </a:t>
            </a:r>
            <a:r>
              <a:rPr lang="it-IT" sz="2000" dirty="0"/>
              <a:t>to match cube/</a:t>
            </a:r>
            <a:r>
              <a:rPr lang="it-IT" sz="2000" dirty="0" err="1"/>
              <a:t>layer</a:t>
            </a:r>
            <a:r>
              <a:rPr lang="it-IT" sz="2000" dirty="0"/>
              <a:t> </a:t>
            </a:r>
            <a:r>
              <a:rPr lang="it-IT" sz="2000" dirty="0" err="1"/>
              <a:t>signal</a:t>
            </a:r>
            <a:r>
              <a:rPr lang="it-IT" sz="2000" dirty="0"/>
              <a:t> ratio for C</a:t>
            </a:r>
          </a:p>
          <a:p>
            <a:pPr marL="182563" indent="-182563" defTabSz="6223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accent6"/>
                </a:solidFill>
              </a:rPr>
              <a:t>4.5% </a:t>
            </a:r>
            <a:r>
              <a:rPr lang="it-IT" sz="2000" dirty="0" err="1">
                <a:solidFill>
                  <a:schemeClr val="accent6"/>
                </a:solidFill>
              </a:rPr>
              <a:t>additional</a:t>
            </a:r>
            <a:r>
              <a:rPr lang="it-IT" sz="2000" dirty="0">
                <a:solidFill>
                  <a:schemeClr val="accent6"/>
                </a:solidFill>
              </a:rPr>
              <a:t> </a:t>
            </a:r>
            <a:r>
              <a:rPr lang="it-IT" sz="2000" dirty="0" err="1">
                <a:solidFill>
                  <a:schemeClr val="accent6"/>
                </a:solidFill>
              </a:rPr>
              <a:t>gaussian</a:t>
            </a:r>
            <a:r>
              <a:rPr lang="it-IT" sz="2000" dirty="0">
                <a:solidFill>
                  <a:schemeClr val="accent6"/>
                </a:solidFill>
              </a:rPr>
              <a:t> spread to single-</a:t>
            </a:r>
            <a:r>
              <a:rPr lang="it-IT" sz="2000" dirty="0" err="1">
                <a:solidFill>
                  <a:schemeClr val="accent6"/>
                </a:solidFill>
              </a:rPr>
              <a:t>crystal</a:t>
            </a:r>
            <a:r>
              <a:rPr lang="it-IT" sz="2000" dirty="0">
                <a:solidFill>
                  <a:schemeClr val="accent6"/>
                </a:solidFill>
              </a:rPr>
              <a:t> </a:t>
            </a:r>
            <a:r>
              <a:rPr lang="it-IT" sz="2000" dirty="0" err="1">
                <a:solidFill>
                  <a:schemeClr val="accent6"/>
                </a:solidFill>
              </a:rPr>
              <a:t>signal</a:t>
            </a:r>
            <a:r>
              <a:rPr lang="it-IT" sz="2000" dirty="0">
                <a:solidFill>
                  <a:schemeClr val="accent6"/>
                </a:solidFill>
                <a:sym typeface="Symbol"/>
              </a:rPr>
              <a:t> </a:t>
            </a:r>
            <a:r>
              <a:rPr lang="it-IT" sz="2000" dirty="0">
                <a:sym typeface="Symbol"/>
              </a:rPr>
              <a:t> to match </a:t>
            </a:r>
            <a:r>
              <a:rPr lang="it-IT" sz="2000" dirty="0" err="1">
                <a:sym typeface="Symbol"/>
              </a:rPr>
              <a:t>ionization-signal</a:t>
            </a:r>
            <a:r>
              <a:rPr lang="it-IT" sz="2000" dirty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wight</a:t>
            </a:r>
            <a:endParaRPr lang="en-US" sz="2000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5579948"/>
            <a:ext cx="2897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Average</a:t>
            </a:r>
            <a:r>
              <a:rPr lang="it-IT" dirty="0" smtClean="0"/>
              <a:t> </a:t>
            </a:r>
            <a:r>
              <a:rPr lang="it-IT" dirty="0" err="1" smtClean="0"/>
              <a:t>ion.signal</a:t>
            </a:r>
            <a:r>
              <a:rPr lang="it-IT" dirty="0" smtClean="0"/>
              <a:t> </a:t>
            </a:r>
            <a:r>
              <a:rPr lang="it-IT" dirty="0" err="1" smtClean="0"/>
              <a:t>distribution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48064" y="5579948"/>
            <a:ext cx="3055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Cube-to-</a:t>
            </a:r>
            <a:r>
              <a:rPr lang="it-IT" dirty="0" err="1" smtClean="0"/>
              <a:t>layer</a:t>
            </a:r>
            <a:r>
              <a:rPr lang="it-IT" dirty="0" smtClean="0"/>
              <a:t> </a:t>
            </a:r>
            <a:r>
              <a:rPr lang="it-IT" dirty="0" err="1" smtClean="0"/>
              <a:t>signal</a:t>
            </a:r>
            <a:r>
              <a:rPr lang="it-IT" dirty="0" smtClean="0"/>
              <a:t> </a:t>
            </a:r>
            <a:r>
              <a:rPr lang="it-IT" dirty="0" err="1" smtClean="0"/>
              <a:t>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19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Shower</a:t>
            </a:r>
            <a:r>
              <a:rPr lang="it-IT" dirty="0" smtClean="0"/>
              <a:t> </a:t>
            </a:r>
            <a:r>
              <a:rPr lang="it-IT" dirty="0" err="1" smtClean="0"/>
              <a:t>study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29-30/06/2015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95736" y="6355080"/>
            <a:ext cx="4177632" cy="365760"/>
          </a:xfrm>
        </p:spPr>
        <p:txBody>
          <a:bodyPr/>
          <a:lstStyle/>
          <a:p>
            <a:r>
              <a:rPr lang="it-IT" dirty="0" smtClean="0"/>
              <a:t>Elena </a:t>
            </a:r>
            <a:r>
              <a:rPr lang="it-IT" dirty="0" err="1" smtClean="0"/>
              <a:t>Vannuccini</a:t>
            </a:r>
            <a:r>
              <a:rPr lang="it-IT" dirty="0" smtClean="0"/>
              <a:t> - Gamma400 workshop - </a:t>
            </a:r>
            <a:r>
              <a:rPr lang="it-IT" dirty="0" err="1" smtClean="0"/>
              <a:t>Barcelona</a:t>
            </a:r>
            <a:endParaRPr lang="it-IT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307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Calorimeter</a:t>
            </a:r>
            <a:r>
              <a:rPr lang="it-IT" dirty="0" smtClean="0"/>
              <a:t> </a:t>
            </a:r>
            <a:r>
              <a:rPr lang="it-IT" dirty="0" err="1" smtClean="0"/>
              <a:t>linearity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29-30/06/2015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9712" y="6356350"/>
            <a:ext cx="4424136" cy="365760"/>
          </a:xfrm>
        </p:spPr>
        <p:txBody>
          <a:bodyPr/>
          <a:lstStyle/>
          <a:p>
            <a:r>
              <a:rPr lang="it-IT" dirty="0" smtClean="0"/>
              <a:t>Elena </a:t>
            </a:r>
            <a:r>
              <a:rPr lang="it-IT" dirty="0" err="1" smtClean="0"/>
              <a:t>Vannuccini</a:t>
            </a:r>
            <a:r>
              <a:rPr lang="it-IT" dirty="0" smtClean="0"/>
              <a:t> - Gamma400 workshop - </a:t>
            </a:r>
            <a:r>
              <a:rPr lang="it-IT" dirty="0" err="1" smtClean="0"/>
              <a:t>Barcelona</a:t>
            </a:r>
            <a:endParaRPr lang="it-IT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422" y="1193341"/>
            <a:ext cx="5193845" cy="4683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056046" y="3585790"/>
            <a:ext cx="3908442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A/Z=2 </a:t>
            </a:r>
            <a:r>
              <a:rPr lang="it-IT" dirty="0" err="1" smtClean="0"/>
              <a:t>fragments</a:t>
            </a:r>
            <a:r>
              <a:rPr lang="it-IT" dirty="0" smtClean="0"/>
              <a:t> from </a:t>
            </a:r>
            <a:r>
              <a:rPr lang="it-IT" dirty="0" err="1" smtClean="0"/>
              <a:t>Pb+Be</a:t>
            </a:r>
            <a:r>
              <a:rPr lang="it-IT" dirty="0" smtClean="0"/>
              <a:t> </a:t>
            </a:r>
            <a:r>
              <a:rPr lang="it-IT" dirty="0" err="1" smtClean="0"/>
              <a:t>collisions</a:t>
            </a:r>
            <a:endParaRPr lang="it-IT" dirty="0" smtClean="0"/>
          </a:p>
          <a:p>
            <a:r>
              <a:rPr lang="it-IT" b="1" dirty="0" smtClean="0">
                <a:solidFill>
                  <a:srgbClr val="FF0000"/>
                </a:solidFill>
              </a:rPr>
              <a:t>12.8 </a:t>
            </a:r>
            <a:r>
              <a:rPr lang="it-IT" b="1" dirty="0" err="1" smtClean="0">
                <a:solidFill>
                  <a:srgbClr val="FF0000"/>
                </a:solidFill>
              </a:rPr>
              <a:t>GeV</a:t>
            </a:r>
            <a:r>
              <a:rPr lang="it-IT" b="1" dirty="0" smtClean="0">
                <a:solidFill>
                  <a:srgbClr val="FF0000"/>
                </a:solidFill>
              </a:rPr>
              <a:t>/u </a:t>
            </a:r>
          </a:p>
          <a:p>
            <a:r>
              <a:rPr lang="it-IT" b="1" dirty="0" smtClean="0"/>
              <a:t>30.0 </a:t>
            </a:r>
            <a:r>
              <a:rPr lang="it-IT" b="1" dirty="0" err="1" smtClean="0"/>
              <a:t>GeV</a:t>
            </a:r>
            <a:r>
              <a:rPr lang="it-IT" b="1" dirty="0" smtClean="0"/>
              <a:t>/u </a:t>
            </a:r>
            <a:endParaRPr lang="en-US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088" y="4797152"/>
            <a:ext cx="28765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627784" y="249289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Shower</a:t>
            </a:r>
            <a:r>
              <a:rPr lang="it-IT" dirty="0" smtClean="0"/>
              <a:t> </a:t>
            </a:r>
            <a:r>
              <a:rPr lang="it-IT" dirty="0" err="1" smtClean="0"/>
              <a:t>initiating</a:t>
            </a:r>
            <a:r>
              <a:rPr lang="it-IT" dirty="0" smtClean="0"/>
              <a:t> </a:t>
            </a:r>
            <a:r>
              <a:rPr lang="it-IT" dirty="0" err="1" smtClean="0"/>
              <a:t>within</a:t>
            </a:r>
            <a:r>
              <a:rPr lang="it-IT" dirty="0" smtClean="0"/>
              <a:t> ~5° </a:t>
            </a:r>
            <a:r>
              <a:rPr lang="it-IT" dirty="0" err="1" smtClean="0"/>
              <a:t>layer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26</a:t>
            </a:fld>
            <a:endParaRPr lang="it-IT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733922" y="2320012"/>
            <a:ext cx="215302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Equilized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ADC </a:t>
            </a: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counts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6136" y="6011996"/>
            <a:ext cx="2857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Courtesy</a:t>
            </a:r>
            <a:r>
              <a:rPr lang="it-IT" dirty="0" smtClean="0"/>
              <a:t> of Pisa/Siena </a:t>
            </a:r>
            <a:r>
              <a:rPr lang="it-IT" dirty="0" err="1" smtClean="0"/>
              <a:t>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0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Shower</a:t>
            </a:r>
            <a:r>
              <a:rPr lang="it-IT" dirty="0" smtClean="0"/>
              <a:t> </a:t>
            </a:r>
            <a:r>
              <a:rPr lang="it-IT" dirty="0" err="1" smtClean="0"/>
              <a:t>classification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484784"/>
            <a:ext cx="6629400" cy="4495800"/>
          </a:xfrm>
        </p:spPr>
      </p:pic>
      <p:sp>
        <p:nvSpPr>
          <p:cNvPr id="12" name="Rectangle 11"/>
          <p:cNvSpPr/>
          <p:nvPr/>
        </p:nvSpPr>
        <p:spPr>
          <a:xfrm>
            <a:off x="7306481" y="1961673"/>
            <a:ext cx="1585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>
                <a:sym typeface="Symbol"/>
              </a:rPr>
              <a:t>Ion-beam</a:t>
            </a:r>
            <a:r>
              <a:rPr lang="it-IT" dirty="0" smtClean="0">
                <a:sym typeface="Symbol"/>
              </a:rPr>
              <a:t> data</a:t>
            </a:r>
          </a:p>
          <a:p>
            <a:r>
              <a:rPr lang="it-IT" dirty="0" smtClean="0">
                <a:sym typeface="Symbol"/>
              </a:rPr>
              <a:t>30.0GeV/u</a:t>
            </a:r>
          </a:p>
          <a:p>
            <a:endParaRPr lang="it-IT" dirty="0">
              <a:sym typeface="Symbol"/>
            </a:endParaRPr>
          </a:p>
          <a:p>
            <a:r>
              <a:rPr lang="it-IT" dirty="0" smtClean="0">
                <a:sym typeface="Symbol"/>
              </a:rPr>
              <a:t>2013 test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938768" y="4859280"/>
            <a:ext cx="5400600" cy="0"/>
          </a:xfrm>
          <a:prstGeom prst="line">
            <a:avLst/>
          </a:prstGeom>
          <a:ln>
            <a:solidFill>
              <a:srgbClr val="FF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207964" y="2924944"/>
                <a:ext cx="2812308" cy="6668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𝑀𝑎𝑥𝑖𝑚𝑢𝑚</m:t>
                          </m:r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𝑠h𝑜𝑤𝑒𝑟</m:t>
                          </m:r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𝑠𝑖𝑔𝑛𝑎𝑙</m:t>
                          </m:r>
                        </m:num>
                        <m:den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𝐼𝑜𝑛𝑖𝑧𝑎𝑡𝑖𝑜𝑛</m:t>
                          </m:r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𝑠𝑖𝑔𝑛𝑎𝑙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964" y="2924944"/>
                <a:ext cx="2812308" cy="66684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/>
          <p:cNvGrpSpPr/>
          <p:nvPr/>
        </p:nvGrpSpPr>
        <p:grpSpPr>
          <a:xfrm>
            <a:off x="3792156" y="1292567"/>
            <a:ext cx="3228116" cy="1488361"/>
            <a:chOff x="3289404" y="2084655"/>
            <a:chExt cx="3228116" cy="1488361"/>
          </a:xfrm>
        </p:grpSpPr>
        <p:grpSp>
          <p:nvGrpSpPr>
            <p:cNvPr id="18" name="Group 17"/>
            <p:cNvGrpSpPr/>
            <p:nvPr/>
          </p:nvGrpSpPr>
          <p:grpSpPr>
            <a:xfrm>
              <a:off x="4499992" y="2084655"/>
              <a:ext cx="2017528" cy="1200329"/>
              <a:chOff x="5101979" y="1069984"/>
              <a:chExt cx="2017528" cy="1200329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5101979" y="1069984"/>
                <a:ext cx="2017528" cy="12003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reeform 4"/>
              <p:cNvSpPr/>
              <p:nvPr/>
            </p:nvSpPr>
            <p:spPr>
              <a:xfrm>
                <a:off x="5519017" y="1296056"/>
                <a:ext cx="1600489" cy="761085"/>
              </a:xfrm>
              <a:custGeom>
                <a:avLst/>
                <a:gdLst>
                  <a:gd name="connsiteX0" fmla="*/ 0 w 1473958"/>
                  <a:gd name="connsiteY0" fmla="*/ 679198 h 761085"/>
                  <a:gd name="connsiteX1" fmla="*/ 204717 w 1473958"/>
                  <a:gd name="connsiteY1" fmla="*/ 256118 h 761085"/>
                  <a:gd name="connsiteX2" fmla="*/ 436729 w 1473958"/>
                  <a:gd name="connsiteY2" fmla="*/ 10458 h 761085"/>
                  <a:gd name="connsiteX3" fmla="*/ 641445 w 1473958"/>
                  <a:gd name="connsiteY3" fmla="*/ 78697 h 761085"/>
                  <a:gd name="connsiteX4" fmla="*/ 805218 w 1473958"/>
                  <a:gd name="connsiteY4" fmla="*/ 378947 h 761085"/>
                  <a:gd name="connsiteX5" fmla="*/ 955344 w 1473958"/>
                  <a:gd name="connsiteY5" fmla="*/ 624607 h 761085"/>
                  <a:gd name="connsiteX6" fmla="*/ 1173708 w 1473958"/>
                  <a:gd name="connsiteY6" fmla="*/ 733789 h 761085"/>
                  <a:gd name="connsiteX7" fmla="*/ 1473958 w 1473958"/>
                  <a:gd name="connsiteY7" fmla="*/ 761085 h 761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73958" h="761085">
                    <a:moveTo>
                      <a:pt x="0" y="679198"/>
                    </a:moveTo>
                    <a:cubicBezTo>
                      <a:pt x="65964" y="523386"/>
                      <a:pt x="131929" y="367575"/>
                      <a:pt x="204717" y="256118"/>
                    </a:cubicBezTo>
                    <a:cubicBezTo>
                      <a:pt x="277505" y="144661"/>
                      <a:pt x="363941" y="40028"/>
                      <a:pt x="436729" y="10458"/>
                    </a:cubicBezTo>
                    <a:cubicBezTo>
                      <a:pt x="509517" y="-19112"/>
                      <a:pt x="580030" y="17282"/>
                      <a:pt x="641445" y="78697"/>
                    </a:cubicBezTo>
                    <a:cubicBezTo>
                      <a:pt x="702860" y="140112"/>
                      <a:pt x="752902" y="287962"/>
                      <a:pt x="805218" y="378947"/>
                    </a:cubicBezTo>
                    <a:cubicBezTo>
                      <a:pt x="857534" y="469932"/>
                      <a:pt x="893929" y="565467"/>
                      <a:pt x="955344" y="624607"/>
                    </a:cubicBezTo>
                    <a:cubicBezTo>
                      <a:pt x="1016759" y="683747"/>
                      <a:pt x="1087272" y="711043"/>
                      <a:pt x="1173708" y="733789"/>
                    </a:cubicBezTo>
                    <a:cubicBezTo>
                      <a:pt x="1260144" y="756535"/>
                      <a:pt x="1367051" y="758810"/>
                      <a:pt x="1473958" y="761085"/>
                    </a:cubicBezTo>
                  </a:path>
                </a:pathLst>
              </a:cu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Connector 12"/>
              <p:cNvCxnSpPr>
                <a:endCxn id="5" idx="0"/>
              </p:cNvCxnSpPr>
              <p:nvPr/>
            </p:nvCxnSpPr>
            <p:spPr>
              <a:xfrm>
                <a:off x="5119464" y="1975254"/>
                <a:ext cx="399553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/>
            <p:cNvCxnSpPr/>
            <p:nvPr/>
          </p:nvCxnSpPr>
          <p:spPr>
            <a:xfrm>
              <a:off x="4499992" y="2307537"/>
              <a:ext cx="891258" cy="0"/>
            </a:xfrm>
            <a:prstGeom prst="line">
              <a:avLst/>
            </a:prstGeom>
            <a:ln w="28575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289404" y="2123564"/>
              <a:ext cx="1210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dirty="0" err="1" smtClean="0">
                  <a:solidFill>
                    <a:srgbClr val="0070C0"/>
                  </a:solidFill>
                </a:rPr>
                <a:t>max</a:t>
              </a:r>
              <a:r>
                <a:rPr lang="it-IT" dirty="0" smtClean="0">
                  <a:solidFill>
                    <a:srgbClr val="0070C0"/>
                  </a:solidFill>
                </a:rPr>
                <a:t> </a:t>
              </a:r>
              <a:r>
                <a:rPr lang="it-IT" dirty="0" smtClean="0">
                  <a:solidFill>
                    <a:srgbClr val="0070C0"/>
                  </a:solidFill>
                  <a:sym typeface="Symbol"/>
                </a:rPr>
                <a:t> AE</a:t>
              </a:r>
              <a:endParaRPr lang="it-IT" dirty="0">
                <a:solidFill>
                  <a:srgbClr val="0070C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19675" y="2821872"/>
              <a:ext cx="976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dirty="0" err="1">
                  <a:solidFill>
                    <a:srgbClr val="0070C0"/>
                  </a:solidFill>
                </a:rPr>
                <a:t>i</a:t>
              </a:r>
              <a:r>
                <a:rPr lang="it-IT" dirty="0" err="1" smtClean="0">
                  <a:solidFill>
                    <a:srgbClr val="0070C0"/>
                  </a:solidFill>
                </a:rPr>
                <a:t>on</a:t>
              </a:r>
              <a:r>
                <a:rPr lang="it-IT" dirty="0" smtClean="0">
                  <a:solidFill>
                    <a:srgbClr val="0070C0"/>
                  </a:solidFill>
                </a:rPr>
                <a:t> </a:t>
              </a:r>
              <a:r>
                <a:rPr lang="it-IT" dirty="0" smtClean="0">
                  <a:solidFill>
                    <a:srgbClr val="0070C0"/>
                  </a:solidFill>
                  <a:sym typeface="Symbol"/>
                </a:rPr>
                <a:t> Z</a:t>
              </a:r>
              <a:r>
                <a:rPr lang="it-IT" baseline="30000" dirty="0" smtClean="0">
                  <a:solidFill>
                    <a:srgbClr val="0070C0"/>
                  </a:solidFill>
                  <a:sym typeface="Symbol"/>
                </a:rPr>
                <a:t>2</a:t>
              </a:r>
              <a:endParaRPr lang="it-IT" dirty="0">
                <a:solidFill>
                  <a:srgbClr val="0070C0"/>
                </a:solidFill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4496224" y="2561837"/>
              <a:ext cx="646699" cy="723147"/>
              <a:chOff x="4496224" y="2561837"/>
              <a:chExt cx="646699" cy="723147"/>
            </a:xfrm>
          </p:grpSpPr>
          <p:cxnSp>
            <p:nvCxnSpPr>
              <p:cNvPr id="25" name="Straight Connector 24"/>
              <p:cNvCxnSpPr>
                <a:stCxn id="5" idx="1"/>
              </p:cNvCxnSpPr>
              <p:nvPr/>
            </p:nvCxnSpPr>
            <p:spPr>
              <a:xfrm>
                <a:off x="5139321" y="2566845"/>
                <a:ext cx="3602" cy="718139"/>
              </a:xfrm>
              <a:prstGeom prst="line">
                <a:avLst/>
              </a:prstGeom>
              <a:ln w="28575">
                <a:solidFill>
                  <a:srgbClr val="FF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endCxn id="5" idx="1"/>
              </p:cNvCxnSpPr>
              <p:nvPr/>
            </p:nvCxnSpPr>
            <p:spPr>
              <a:xfrm>
                <a:off x="4496224" y="2561837"/>
                <a:ext cx="643097" cy="5008"/>
              </a:xfrm>
              <a:prstGeom prst="line">
                <a:avLst/>
              </a:prstGeom>
              <a:ln w="28575">
                <a:solidFill>
                  <a:srgbClr val="FF0066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4836504" y="3203684"/>
              <a:ext cx="580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dirty="0" smtClean="0">
                  <a:solidFill>
                    <a:srgbClr val="FF0066"/>
                  </a:solidFill>
                </a:rPr>
                <a:t>start</a:t>
              </a:r>
              <a:endParaRPr lang="it-IT" dirty="0">
                <a:solidFill>
                  <a:srgbClr val="FF0066"/>
                </a:solidFill>
              </a:endParaRPr>
            </a:p>
          </p:txBody>
        </p:sp>
      </p:grpSp>
      <p:sp>
        <p:nvSpPr>
          <p:cNvPr id="33" name="Freeform 32"/>
          <p:cNvSpPr/>
          <p:nvPr/>
        </p:nvSpPr>
        <p:spPr>
          <a:xfrm>
            <a:off x="2156346" y="3862316"/>
            <a:ext cx="5076967" cy="1241947"/>
          </a:xfrm>
          <a:custGeom>
            <a:avLst/>
            <a:gdLst>
              <a:gd name="connsiteX0" fmla="*/ 0 w 5076967"/>
              <a:gd name="connsiteY0" fmla="*/ 0 h 1241947"/>
              <a:gd name="connsiteX1" fmla="*/ 477672 w 5076967"/>
              <a:gd name="connsiteY1" fmla="*/ 368490 h 1241947"/>
              <a:gd name="connsiteX2" fmla="*/ 1187355 w 5076967"/>
              <a:gd name="connsiteY2" fmla="*/ 682388 h 1241947"/>
              <a:gd name="connsiteX3" fmla="*/ 1856096 w 5076967"/>
              <a:gd name="connsiteY3" fmla="*/ 873457 h 1241947"/>
              <a:gd name="connsiteX4" fmla="*/ 2661314 w 5076967"/>
              <a:gd name="connsiteY4" fmla="*/ 1009935 h 1241947"/>
              <a:gd name="connsiteX5" fmla="*/ 3384645 w 5076967"/>
              <a:gd name="connsiteY5" fmla="*/ 1119117 h 1241947"/>
              <a:gd name="connsiteX6" fmla="*/ 4326341 w 5076967"/>
              <a:gd name="connsiteY6" fmla="*/ 1201003 h 1241947"/>
              <a:gd name="connsiteX7" fmla="*/ 5076967 w 5076967"/>
              <a:gd name="connsiteY7" fmla="*/ 1241947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6967" h="1241947">
                <a:moveTo>
                  <a:pt x="0" y="0"/>
                </a:moveTo>
                <a:cubicBezTo>
                  <a:pt x="139890" y="127379"/>
                  <a:pt x="279780" y="254759"/>
                  <a:pt x="477672" y="368490"/>
                </a:cubicBezTo>
                <a:cubicBezTo>
                  <a:pt x="675564" y="482221"/>
                  <a:pt x="957618" y="598227"/>
                  <a:pt x="1187355" y="682388"/>
                </a:cubicBezTo>
                <a:cubicBezTo>
                  <a:pt x="1417092" y="766549"/>
                  <a:pt x="1610436" y="818866"/>
                  <a:pt x="1856096" y="873457"/>
                </a:cubicBezTo>
                <a:cubicBezTo>
                  <a:pt x="2101756" y="928048"/>
                  <a:pt x="2661314" y="1009935"/>
                  <a:pt x="2661314" y="1009935"/>
                </a:cubicBezTo>
                <a:cubicBezTo>
                  <a:pt x="2916072" y="1050878"/>
                  <a:pt x="3107141" y="1087272"/>
                  <a:pt x="3384645" y="1119117"/>
                </a:cubicBezTo>
                <a:cubicBezTo>
                  <a:pt x="3662149" y="1150962"/>
                  <a:pt x="4044287" y="1180531"/>
                  <a:pt x="4326341" y="1201003"/>
                </a:cubicBezTo>
                <a:cubicBezTo>
                  <a:pt x="4608395" y="1221475"/>
                  <a:pt x="4842681" y="1231711"/>
                  <a:pt x="5076967" y="1241947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2142699" y="4681182"/>
            <a:ext cx="5104262" cy="136478"/>
          </a:xfrm>
          <a:custGeom>
            <a:avLst/>
            <a:gdLst>
              <a:gd name="connsiteX0" fmla="*/ 0 w 5104262"/>
              <a:gd name="connsiteY0" fmla="*/ 0 h 136478"/>
              <a:gd name="connsiteX1" fmla="*/ 764274 w 5104262"/>
              <a:gd name="connsiteY1" fmla="*/ 68239 h 136478"/>
              <a:gd name="connsiteX2" fmla="*/ 1637731 w 5104262"/>
              <a:gd name="connsiteY2" fmla="*/ 81887 h 136478"/>
              <a:gd name="connsiteX3" fmla="*/ 2647665 w 5104262"/>
              <a:gd name="connsiteY3" fmla="*/ 109182 h 136478"/>
              <a:gd name="connsiteX4" fmla="*/ 3807725 w 5104262"/>
              <a:gd name="connsiteY4" fmla="*/ 122830 h 136478"/>
              <a:gd name="connsiteX5" fmla="*/ 5104262 w 5104262"/>
              <a:gd name="connsiteY5" fmla="*/ 136478 h 136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04262" h="136478">
                <a:moveTo>
                  <a:pt x="0" y="0"/>
                </a:moveTo>
                <a:cubicBezTo>
                  <a:pt x="245659" y="27295"/>
                  <a:pt x="491319" y="54591"/>
                  <a:pt x="764274" y="68239"/>
                </a:cubicBezTo>
                <a:cubicBezTo>
                  <a:pt x="1037229" y="81887"/>
                  <a:pt x="1637731" y="81887"/>
                  <a:pt x="1637731" y="81887"/>
                </a:cubicBezTo>
                <a:lnTo>
                  <a:pt x="2647665" y="109182"/>
                </a:lnTo>
                <a:lnTo>
                  <a:pt x="3807725" y="122830"/>
                </a:lnTo>
                <a:lnTo>
                  <a:pt x="5104262" y="136478"/>
                </a:ln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957438" y="5805264"/>
            <a:ext cx="5229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/>
              <a:t>Shower</a:t>
            </a:r>
            <a:r>
              <a:rPr lang="it-IT" sz="2000" dirty="0" smtClean="0"/>
              <a:t> </a:t>
            </a:r>
            <a:r>
              <a:rPr lang="it-IT" sz="2000" dirty="0" err="1" smtClean="0"/>
              <a:t>classified</a:t>
            </a:r>
            <a:r>
              <a:rPr lang="it-IT" sz="2000" dirty="0" smtClean="0"/>
              <a:t> on the </a:t>
            </a:r>
            <a:r>
              <a:rPr lang="it-IT" sz="2000" dirty="0" err="1" smtClean="0"/>
              <a:t>basis</a:t>
            </a:r>
            <a:r>
              <a:rPr lang="it-IT" sz="2000" dirty="0" smtClean="0"/>
              <a:t> of the </a:t>
            </a:r>
            <a:r>
              <a:rPr lang="it-IT" sz="2000" dirty="0" err="1" smtClean="0"/>
              <a:t>starting</a:t>
            </a:r>
            <a:r>
              <a:rPr lang="it-IT" sz="2000" dirty="0" smtClean="0"/>
              <a:t> </a:t>
            </a:r>
            <a:r>
              <a:rPr lang="it-IT" sz="2000" dirty="0" err="1" smtClean="0"/>
              <a:t>point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179512" y="3297758"/>
            <a:ext cx="1471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B0F0"/>
                </a:solidFill>
              </a:rPr>
              <a:t>At </a:t>
            </a:r>
            <a:r>
              <a:rPr lang="it-IT" dirty="0" err="1" smtClean="0">
                <a:solidFill>
                  <a:srgbClr val="00B0F0"/>
                </a:solidFill>
              </a:rPr>
              <a:t>least</a:t>
            </a:r>
            <a:r>
              <a:rPr lang="it-IT" dirty="0" smtClean="0">
                <a:solidFill>
                  <a:srgbClr val="00B0F0"/>
                </a:solidFill>
              </a:rPr>
              <a:t> </a:t>
            </a:r>
            <a:r>
              <a:rPr lang="it-IT" dirty="0" err="1" smtClean="0">
                <a:solidFill>
                  <a:srgbClr val="00B0F0"/>
                </a:solidFill>
              </a:rPr>
              <a:t>one</a:t>
            </a:r>
            <a:r>
              <a:rPr lang="it-IT" dirty="0" smtClean="0">
                <a:solidFill>
                  <a:srgbClr val="00B0F0"/>
                </a:solidFill>
              </a:rPr>
              <a:t> hit with </a:t>
            </a:r>
          </a:p>
          <a:p>
            <a:pPr algn="ctr"/>
            <a:r>
              <a:rPr lang="it-IT" dirty="0" err="1" smtClean="0">
                <a:solidFill>
                  <a:srgbClr val="00B0F0"/>
                </a:solidFill>
              </a:rPr>
              <a:t>signal</a:t>
            </a:r>
            <a:r>
              <a:rPr lang="it-IT" dirty="0" smtClean="0">
                <a:solidFill>
                  <a:srgbClr val="00B0F0"/>
                </a:solidFill>
              </a:rPr>
              <a:t> &gt; 7.5</a:t>
            </a:r>
            <a:r>
              <a:rPr lang="it-IT" dirty="0" smtClean="0">
                <a:solidFill>
                  <a:srgbClr val="00B0F0"/>
                </a:solidFill>
                <a:sym typeface="Symbol"/>
              </a:rPr>
              <a:t>Z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36296" y="4100879"/>
            <a:ext cx="1471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70C0"/>
                </a:solidFill>
              </a:rPr>
              <a:t>At </a:t>
            </a:r>
            <a:r>
              <a:rPr lang="it-IT" dirty="0" err="1" smtClean="0">
                <a:solidFill>
                  <a:srgbClr val="0070C0"/>
                </a:solidFill>
              </a:rPr>
              <a:t>least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two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hits</a:t>
            </a:r>
            <a:r>
              <a:rPr lang="it-IT" dirty="0" smtClean="0">
                <a:solidFill>
                  <a:srgbClr val="0070C0"/>
                </a:solidFill>
              </a:rPr>
              <a:t> with </a:t>
            </a:r>
          </a:p>
          <a:p>
            <a:pPr algn="ctr"/>
            <a:r>
              <a:rPr lang="it-IT" dirty="0" err="1" smtClean="0">
                <a:solidFill>
                  <a:srgbClr val="0070C0"/>
                </a:solidFill>
              </a:rPr>
              <a:t>signal</a:t>
            </a:r>
            <a:r>
              <a:rPr lang="it-IT" dirty="0" smtClean="0">
                <a:solidFill>
                  <a:srgbClr val="0070C0"/>
                </a:solidFill>
              </a:rPr>
              <a:t> &gt; </a:t>
            </a:r>
            <a:r>
              <a:rPr lang="it-IT" dirty="0" smtClean="0">
                <a:solidFill>
                  <a:srgbClr val="0070C0"/>
                </a:solidFill>
                <a:sym typeface="Symbol"/>
              </a:rPr>
              <a:t></a:t>
            </a:r>
            <a:r>
              <a:rPr lang="it-IT" dirty="0" err="1" smtClean="0">
                <a:solidFill>
                  <a:srgbClr val="0070C0"/>
                </a:solidFill>
                <a:sym typeface="Symbol"/>
              </a:rPr>
              <a:t>ion</a:t>
            </a:r>
            <a:r>
              <a:rPr lang="it-IT" dirty="0" smtClean="0">
                <a:solidFill>
                  <a:srgbClr val="0070C0"/>
                </a:solidFill>
                <a:sym typeface="Symbol"/>
              </a:rPr>
              <a:t>+3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4207964" y="3591793"/>
            <a:ext cx="0" cy="1925439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29-30/06/2015</a:t>
            </a:r>
            <a:endParaRPr lang="it-IT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957438" y="6356350"/>
            <a:ext cx="4446410" cy="365760"/>
          </a:xfrm>
        </p:spPr>
        <p:txBody>
          <a:bodyPr/>
          <a:lstStyle/>
          <a:p>
            <a:r>
              <a:rPr lang="it-IT" dirty="0" smtClean="0"/>
              <a:t>Elena </a:t>
            </a:r>
            <a:r>
              <a:rPr lang="it-IT" dirty="0" err="1" smtClean="0"/>
              <a:t>Vannuccini</a:t>
            </a:r>
            <a:r>
              <a:rPr lang="it-IT" dirty="0" smtClean="0"/>
              <a:t> - Gamma400 workshop - </a:t>
            </a:r>
            <a:r>
              <a:rPr lang="it-IT" dirty="0" err="1" smtClean="0"/>
              <a:t>Barcelona</a:t>
            </a:r>
            <a:endParaRPr lang="it-IT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671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Shower</a:t>
            </a:r>
            <a:r>
              <a:rPr lang="it-IT" dirty="0" smtClean="0"/>
              <a:t> </a:t>
            </a:r>
            <a:r>
              <a:rPr lang="it-IT" dirty="0" err="1" smtClean="0"/>
              <a:t>profile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29-30/06/2015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Elena Vannuccini - Gamma400 workshop - Barcelona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28</a:t>
            </a:fld>
            <a:endParaRPr lang="it-IT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09457"/>
            <a:ext cx="4041775" cy="2740973"/>
          </a:xfrm>
          <a:prstGeom prst="rect">
            <a:avLst/>
          </a:prstGeom>
        </p:spPr>
      </p:pic>
      <p:pic>
        <p:nvPicPr>
          <p:cNvPr id="13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89121"/>
            <a:ext cx="4041775" cy="2740973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1195431" y="3899090"/>
            <a:ext cx="0" cy="216024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87624" y="1265858"/>
            <a:ext cx="0" cy="216024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D:\Elena\Work\GAMMA 400\MeetingBarcellona2015\Plots\2013-edep-vs-A-start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563" y="2132856"/>
            <a:ext cx="4463893" cy="302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644008" y="5089827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>
                <a:sym typeface="Symbol"/>
              </a:rPr>
              <a:t>Ions</a:t>
            </a:r>
            <a:r>
              <a:rPr lang="it-IT" dirty="0" smtClean="0">
                <a:sym typeface="Symbol"/>
              </a:rPr>
              <a:t> @ 30.0GeV/u</a:t>
            </a:r>
          </a:p>
          <a:p>
            <a:r>
              <a:rPr lang="it-IT" dirty="0" smtClean="0">
                <a:sym typeface="Symbol"/>
              </a:rPr>
              <a:t>2013 test</a:t>
            </a:r>
            <a:endParaRPr lang="it-IT" dirty="0">
              <a:sym typeface="Symbo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75856" y="1514981"/>
            <a:ext cx="4587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rgbClr val="92D050"/>
                </a:solidFill>
              </a:rPr>
              <a:t>Li</a:t>
            </a:r>
            <a:endParaRPr lang="it-IT" sz="1600" b="1" dirty="0">
              <a:solidFill>
                <a:srgbClr val="92D050"/>
              </a:solidFill>
            </a:endParaRPr>
          </a:p>
          <a:p>
            <a:r>
              <a:rPr lang="it-IT" sz="1600" b="1" dirty="0" smtClean="0">
                <a:solidFill>
                  <a:srgbClr val="FF0000"/>
                </a:solidFill>
              </a:rPr>
              <a:t>He</a:t>
            </a:r>
            <a:endParaRPr lang="it-IT" sz="1600" b="1" dirty="0" smtClean="0">
              <a:solidFill>
                <a:srgbClr val="0070C0"/>
              </a:solidFill>
            </a:endParaRPr>
          </a:p>
          <a:p>
            <a:r>
              <a:rPr lang="it-IT" sz="1600" b="1" dirty="0" smtClean="0">
                <a:solidFill>
                  <a:srgbClr val="0070C0"/>
                </a:solidFill>
              </a:rPr>
              <a:t>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49124" y="4653136"/>
            <a:ext cx="4587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C</a:t>
            </a:r>
          </a:p>
          <a:p>
            <a:endParaRPr lang="it-IT" sz="1600" b="1" dirty="0"/>
          </a:p>
          <a:p>
            <a:endParaRPr lang="it-IT" sz="1600" b="1" dirty="0"/>
          </a:p>
          <a:p>
            <a:r>
              <a:rPr lang="it-IT" sz="1600" b="1" dirty="0" smtClean="0">
                <a:solidFill>
                  <a:srgbClr val="FF0000"/>
                </a:solidFill>
              </a:rPr>
              <a:t>He</a:t>
            </a:r>
            <a:endParaRPr lang="it-IT" sz="16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56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Energy </a:t>
            </a:r>
            <a:r>
              <a:rPr lang="it-IT" dirty="0" err="1" smtClean="0"/>
              <a:t>resolution</a:t>
            </a:r>
            <a:r>
              <a:rPr lang="it-IT" dirty="0" smtClean="0"/>
              <a:t> –vs– </a:t>
            </a:r>
            <a:r>
              <a:rPr lang="it-IT" dirty="0" err="1" smtClean="0"/>
              <a:t>shower</a:t>
            </a:r>
            <a:r>
              <a:rPr lang="it-IT" dirty="0" smtClean="0"/>
              <a:t> </a:t>
            </a:r>
            <a:r>
              <a:rPr lang="it-IT" dirty="0" err="1" smtClean="0"/>
              <a:t>containment</a:t>
            </a:r>
            <a:r>
              <a:rPr lang="it-IT" dirty="0" smtClean="0"/>
              <a:t>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29-30/06/2015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39752" y="6356350"/>
            <a:ext cx="4064096" cy="365760"/>
          </a:xfrm>
        </p:spPr>
        <p:txBody>
          <a:bodyPr/>
          <a:lstStyle/>
          <a:p>
            <a:r>
              <a:rPr lang="it-IT" dirty="0" smtClean="0"/>
              <a:t>Elena </a:t>
            </a:r>
            <a:r>
              <a:rPr lang="it-IT" dirty="0" err="1" smtClean="0"/>
              <a:t>Vannuccini</a:t>
            </a:r>
            <a:r>
              <a:rPr lang="it-IT" dirty="0" smtClean="0"/>
              <a:t> - Gamma400 workshop - </a:t>
            </a:r>
            <a:r>
              <a:rPr lang="it-IT" dirty="0" err="1" smtClean="0"/>
              <a:t>Barcelona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29</a:t>
            </a:fld>
            <a:endParaRPr lang="it-IT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75"/>
          <a:stretch/>
        </p:blipFill>
        <p:spPr>
          <a:xfrm>
            <a:off x="323528" y="1219199"/>
            <a:ext cx="8534400" cy="3980598"/>
          </a:xfrm>
        </p:spPr>
      </p:pic>
      <p:sp>
        <p:nvSpPr>
          <p:cNvPr id="12" name="Rectangle 11"/>
          <p:cNvSpPr/>
          <p:nvPr/>
        </p:nvSpPr>
        <p:spPr>
          <a:xfrm>
            <a:off x="5218249" y="1772816"/>
            <a:ext cx="20180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>
                <a:sym typeface="Symbol"/>
              </a:rPr>
              <a:t>Ion-beam</a:t>
            </a:r>
            <a:r>
              <a:rPr lang="it-IT" dirty="0" smtClean="0">
                <a:sym typeface="Symbol"/>
              </a:rPr>
              <a:t> data</a:t>
            </a:r>
          </a:p>
          <a:p>
            <a:r>
              <a:rPr lang="it-IT" b="1" dirty="0" smtClean="0">
                <a:solidFill>
                  <a:srgbClr val="FF0000"/>
                </a:solidFill>
                <a:sym typeface="Symbol"/>
              </a:rPr>
              <a:t>He</a:t>
            </a:r>
            <a:r>
              <a:rPr lang="it-IT" dirty="0" smtClean="0">
                <a:solidFill>
                  <a:srgbClr val="FF0000"/>
                </a:solidFill>
                <a:sym typeface="Symbol"/>
              </a:rPr>
              <a:t> @ </a:t>
            </a:r>
            <a:r>
              <a:rPr lang="it-IT" b="1" dirty="0" smtClean="0">
                <a:solidFill>
                  <a:srgbClr val="FF0000"/>
                </a:solidFill>
                <a:sym typeface="Symbol"/>
              </a:rPr>
              <a:t>30.0GeV/u</a:t>
            </a:r>
          </a:p>
          <a:p>
            <a:endParaRPr lang="it-IT" dirty="0" smtClean="0">
              <a:sym typeface="Symbol"/>
            </a:endParaRPr>
          </a:p>
          <a:p>
            <a:r>
              <a:rPr lang="it-IT" dirty="0" smtClean="0">
                <a:sym typeface="Symbol"/>
              </a:rPr>
              <a:t>2013 </a:t>
            </a:r>
            <a:r>
              <a:rPr lang="it-IT" dirty="0" err="1" smtClean="0">
                <a:sym typeface="Symbol"/>
              </a:rPr>
              <a:t>beam</a:t>
            </a:r>
            <a:r>
              <a:rPr lang="it-IT" dirty="0">
                <a:sym typeface="Symbol"/>
              </a:rPr>
              <a:t>-</a:t>
            </a:r>
            <a:r>
              <a:rPr lang="it-IT" dirty="0" smtClean="0">
                <a:sym typeface="Symbol"/>
              </a:rPr>
              <a:t>test</a:t>
            </a:r>
            <a:endParaRPr lang="it-IT" dirty="0">
              <a:sym typeface="Symbo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4077072"/>
            <a:ext cx="1749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>
                <a:solidFill>
                  <a:srgbClr val="FF0000"/>
                </a:solidFill>
              </a:rPr>
              <a:t>Gaussian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fit</a:t>
            </a:r>
            <a:endParaRPr lang="it-IT" sz="1600" dirty="0" smtClean="0">
              <a:solidFill>
                <a:srgbClr val="FF0000"/>
              </a:solidFill>
            </a:endParaRPr>
          </a:p>
          <a:p>
            <a:r>
              <a:rPr lang="it-IT" sz="1600" dirty="0" err="1" smtClean="0"/>
              <a:t>Histogram</a:t>
            </a:r>
            <a:r>
              <a:rPr lang="it-IT" sz="1600" dirty="0" smtClean="0"/>
              <a:t> </a:t>
            </a:r>
            <a:r>
              <a:rPr lang="it-IT" sz="1600" dirty="0" err="1" smtClean="0"/>
              <a:t>statistics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5218249" y="1224048"/>
            <a:ext cx="2954151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589288" y="2424555"/>
            <a:ext cx="18453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Energy </a:t>
            </a:r>
            <a:r>
              <a:rPr 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deposit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a.u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3892340" y="2342257"/>
            <a:ext cx="1577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Energy </a:t>
            </a:r>
            <a:r>
              <a:rPr 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8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Crystal </a:t>
            </a:r>
            <a:r>
              <a:rPr lang="it-IT" dirty="0" err="1" smtClean="0"/>
              <a:t>wrapping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29-30/06/2015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Elena Vannuccini - Gamma400 workshop - Barcelona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3</a:t>
            </a:fld>
            <a:endParaRPr lang="it-IT"/>
          </a:p>
        </p:txBody>
      </p:sp>
      <p:pic>
        <p:nvPicPr>
          <p:cNvPr id="21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934" y="1933172"/>
            <a:ext cx="5347162" cy="416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115616" y="1645140"/>
            <a:ext cx="16340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Teflon </a:t>
            </a:r>
          </a:p>
          <a:p>
            <a:r>
              <a:rPr lang="it-I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Tyvec</a:t>
            </a:r>
            <a:endParaRPr lang="it-IT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Teflon + </a:t>
            </a:r>
            <a:r>
              <a:rPr lang="it-IT" sz="1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Vikuiti</a:t>
            </a:r>
            <a:endParaRPr lang="it-IT" sz="16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Vikuiti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79912" y="1916832"/>
            <a:ext cx="144016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2"/>
          </p:nvPr>
        </p:nvSpPr>
        <p:spPr>
          <a:xfrm>
            <a:off x="4788024" y="1196752"/>
            <a:ext cx="3885822" cy="5184576"/>
          </a:xfrm>
        </p:spPr>
        <p:txBody>
          <a:bodyPr>
            <a:normAutofit/>
          </a:bodyPr>
          <a:lstStyle/>
          <a:p>
            <a:r>
              <a:rPr lang="it-IT" sz="2400" dirty="0" err="1" smtClean="0"/>
              <a:t>Studied</a:t>
            </a:r>
            <a:r>
              <a:rPr lang="it-IT" sz="2400" dirty="0" smtClean="0"/>
              <a:t> by </a:t>
            </a:r>
            <a:r>
              <a:rPr lang="it-IT" sz="2400" dirty="0" err="1" smtClean="0"/>
              <a:t>comparing</a:t>
            </a:r>
            <a:r>
              <a:rPr lang="it-IT" sz="2400" dirty="0" smtClean="0"/>
              <a:t> </a:t>
            </a:r>
            <a:r>
              <a:rPr lang="it-IT" sz="2400" dirty="0" err="1" smtClean="0"/>
              <a:t>signal</a:t>
            </a:r>
            <a:r>
              <a:rPr lang="it-IT" sz="2400" dirty="0" smtClean="0"/>
              <a:t> </a:t>
            </a:r>
            <a:r>
              <a:rPr lang="it-IT" sz="2400" dirty="0" err="1" smtClean="0"/>
              <a:t>induced</a:t>
            </a:r>
            <a:r>
              <a:rPr lang="it-IT" sz="2400" dirty="0" smtClean="0"/>
              <a:t> by </a:t>
            </a:r>
            <a:r>
              <a:rPr lang="en-US" sz="2400" dirty="0"/>
              <a:t>5,5 MeV </a:t>
            </a:r>
            <a:r>
              <a:rPr lang="el-GR" sz="2400" dirty="0"/>
              <a:t>α</a:t>
            </a:r>
            <a:r>
              <a:rPr lang="en-US" sz="2400" dirty="0"/>
              <a:t> from Am </a:t>
            </a:r>
            <a:r>
              <a:rPr lang="en-US" sz="2400" dirty="0" smtClean="0"/>
              <a:t>source</a:t>
            </a:r>
          </a:p>
          <a:p>
            <a:pPr lvl="1"/>
            <a:endParaRPr lang="it-IT" sz="2100" dirty="0" smtClean="0"/>
          </a:p>
          <a:p>
            <a:r>
              <a:rPr lang="it-IT" sz="2400" dirty="0" err="1" smtClean="0"/>
              <a:t>Tested</a:t>
            </a:r>
            <a:r>
              <a:rPr lang="it-IT" sz="2400" dirty="0" smtClean="0"/>
              <a:t> </a:t>
            </a:r>
            <a:r>
              <a:rPr lang="it-IT" sz="2400" dirty="0" err="1" smtClean="0"/>
              <a:t>materials</a:t>
            </a:r>
            <a:r>
              <a:rPr lang="it-IT" sz="2400" dirty="0" smtClean="0"/>
              <a:t>:</a:t>
            </a:r>
          </a:p>
          <a:p>
            <a:pPr lvl="1"/>
            <a:r>
              <a:rPr lang="it-IT" sz="2100" dirty="0" smtClean="0"/>
              <a:t>Teflon (diffusive)</a:t>
            </a:r>
          </a:p>
          <a:p>
            <a:pPr lvl="1"/>
            <a:r>
              <a:rPr lang="it-IT" sz="2100" dirty="0" err="1" smtClean="0"/>
              <a:t>Tyvec</a:t>
            </a:r>
            <a:r>
              <a:rPr lang="it-IT" sz="2100" dirty="0" smtClean="0"/>
              <a:t> (diffusive)</a:t>
            </a:r>
          </a:p>
          <a:p>
            <a:pPr lvl="1"/>
            <a:r>
              <a:rPr lang="it-IT" sz="2100" dirty="0" err="1" smtClean="0"/>
              <a:t>Vikuiti</a:t>
            </a:r>
            <a:r>
              <a:rPr lang="it-IT" sz="2100" dirty="0" smtClean="0"/>
              <a:t>  (</a:t>
            </a:r>
            <a:r>
              <a:rPr lang="it-IT" sz="2100" dirty="0" err="1" smtClean="0"/>
              <a:t>reflective</a:t>
            </a:r>
            <a:r>
              <a:rPr lang="it-IT" sz="2100" dirty="0" smtClean="0"/>
              <a:t>)  </a:t>
            </a:r>
          </a:p>
          <a:p>
            <a:pPr marL="274320" lvl="1" indent="0">
              <a:buNone/>
            </a:pPr>
            <a:endParaRPr lang="it-IT" sz="2100" dirty="0" smtClean="0"/>
          </a:p>
          <a:p>
            <a:r>
              <a:rPr lang="it-IT" sz="2000" dirty="0" err="1" smtClean="0"/>
              <a:t>Applied</a:t>
            </a:r>
            <a:r>
              <a:rPr lang="it-IT" sz="2000" dirty="0" smtClean="0"/>
              <a:t> to </a:t>
            </a:r>
            <a:r>
              <a:rPr lang="it-IT" sz="2000" dirty="0" err="1" smtClean="0"/>
              <a:t>prototype</a:t>
            </a:r>
            <a:endParaRPr lang="it-IT" sz="2000" dirty="0" smtClean="0"/>
          </a:p>
          <a:p>
            <a:pPr lvl="1"/>
            <a:r>
              <a:rPr lang="it-IT" sz="2000" dirty="0" smtClean="0"/>
              <a:t>Feb.2013 </a:t>
            </a:r>
            <a:r>
              <a:rPr lang="it-IT" sz="2000" dirty="0" smtClean="0">
                <a:sym typeface="Symbol"/>
              </a:rPr>
              <a:t></a:t>
            </a:r>
            <a:r>
              <a:rPr lang="it-IT" sz="2000" dirty="0" smtClean="0"/>
              <a:t> Teflon</a:t>
            </a:r>
          </a:p>
          <a:p>
            <a:pPr lvl="1"/>
            <a:r>
              <a:rPr lang="it-IT" sz="2000" dirty="0" smtClean="0"/>
              <a:t>Feb.2015</a:t>
            </a:r>
            <a:r>
              <a:rPr lang="it-IT" sz="2000" dirty="0">
                <a:sym typeface="Symbol"/>
              </a:rPr>
              <a:t> </a:t>
            </a:r>
            <a:r>
              <a:rPr lang="it-IT" sz="2000" dirty="0" smtClean="0"/>
              <a:t> </a:t>
            </a:r>
            <a:r>
              <a:rPr lang="it-IT" sz="2000" dirty="0" err="1" smtClean="0"/>
              <a:t>Teflon+Tedlar</a:t>
            </a:r>
            <a:endParaRPr lang="it-IT" sz="2000" dirty="0" smtClean="0"/>
          </a:p>
          <a:p>
            <a:pPr lvl="1"/>
            <a:r>
              <a:rPr lang="it-IT" sz="2000" dirty="0" smtClean="0"/>
              <a:t>Aug.2015</a:t>
            </a:r>
            <a:r>
              <a:rPr lang="it-IT" sz="2000" dirty="0">
                <a:sym typeface="Symbol"/>
              </a:rPr>
              <a:t> </a:t>
            </a:r>
            <a:r>
              <a:rPr lang="it-IT" sz="2000" dirty="0" smtClean="0"/>
              <a:t> </a:t>
            </a:r>
            <a:r>
              <a:rPr lang="it-IT" sz="2000" dirty="0" err="1" smtClean="0"/>
              <a:t>Vikuiti</a:t>
            </a:r>
            <a:r>
              <a:rPr lang="it-IT" sz="2000" dirty="0" smtClean="0"/>
              <a:t> (</a:t>
            </a:r>
            <a:r>
              <a:rPr lang="it-IT" sz="2000" dirty="0" err="1" smtClean="0"/>
              <a:t>planned</a:t>
            </a:r>
            <a:r>
              <a:rPr lang="it-IT" sz="2000" dirty="0" smtClean="0"/>
              <a:t>!)</a:t>
            </a:r>
            <a:endParaRPr lang="it-IT" sz="1600" dirty="0" smtClean="0"/>
          </a:p>
          <a:p>
            <a:pPr marL="274320" lvl="1" indent="0">
              <a:buNone/>
            </a:pPr>
            <a:endParaRPr lang="it-IT" sz="2800" dirty="0" smtClean="0"/>
          </a:p>
          <a:p>
            <a:pPr marL="274320" lvl="1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6060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29-30/06/2015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91680" y="6356350"/>
            <a:ext cx="4712168" cy="365760"/>
          </a:xfrm>
        </p:spPr>
        <p:txBody>
          <a:bodyPr/>
          <a:lstStyle/>
          <a:p>
            <a:r>
              <a:rPr lang="it-IT" dirty="0" smtClean="0"/>
              <a:t>Elena </a:t>
            </a:r>
            <a:r>
              <a:rPr lang="it-IT" dirty="0" err="1" smtClean="0"/>
              <a:t>Vannuccini</a:t>
            </a:r>
            <a:r>
              <a:rPr lang="it-IT" dirty="0" smtClean="0"/>
              <a:t> - Gamma400 workshop - </a:t>
            </a:r>
            <a:r>
              <a:rPr lang="it-IT" dirty="0" err="1" smtClean="0"/>
              <a:t>Barcelona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30</a:t>
            </a:fld>
            <a:endParaRPr lang="it-IT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896"/>
          <a:stretch/>
        </p:blipFill>
        <p:spPr>
          <a:xfrm>
            <a:off x="323528" y="1219199"/>
            <a:ext cx="8534400" cy="3912359"/>
          </a:xfrm>
        </p:spPr>
      </p:pic>
      <p:sp>
        <p:nvSpPr>
          <p:cNvPr id="8" name="Freeform 7"/>
          <p:cNvSpPr/>
          <p:nvPr/>
        </p:nvSpPr>
        <p:spPr>
          <a:xfrm>
            <a:off x="5264549" y="3534770"/>
            <a:ext cx="2879677" cy="368490"/>
          </a:xfrm>
          <a:custGeom>
            <a:avLst/>
            <a:gdLst>
              <a:gd name="connsiteX0" fmla="*/ 0 w 2879677"/>
              <a:gd name="connsiteY0" fmla="*/ 368490 h 368490"/>
              <a:gd name="connsiteX1" fmla="*/ 423080 w 2879677"/>
              <a:gd name="connsiteY1" fmla="*/ 272955 h 368490"/>
              <a:gd name="connsiteX2" fmla="*/ 832513 w 2879677"/>
              <a:gd name="connsiteY2" fmla="*/ 218364 h 368490"/>
              <a:gd name="connsiteX3" fmla="*/ 1255594 w 2879677"/>
              <a:gd name="connsiteY3" fmla="*/ 177421 h 368490"/>
              <a:gd name="connsiteX4" fmla="*/ 1651379 w 2879677"/>
              <a:gd name="connsiteY4" fmla="*/ 109182 h 368490"/>
              <a:gd name="connsiteX5" fmla="*/ 2060811 w 2879677"/>
              <a:gd name="connsiteY5" fmla="*/ 95534 h 368490"/>
              <a:gd name="connsiteX6" fmla="*/ 2470244 w 2879677"/>
              <a:gd name="connsiteY6" fmla="*/ 54591 h 368490"/>
              <a:gd name="connsiteX7" fmla="*/ 2879677 w 2879677"/>
              <a:gd name="connsiteY7" fmla="*/ 0 h 36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79677" h="368490">
                <a:moveTo>
                  <a:pt x="0" y="368490"/>
                </a:moveTo>
                <a:cubicBezTo>
                  <a:pt x="142164" y="333233"/>
                  <a:pt x="284328" y="297976"/>
                  <a:pt x="423080" y="272955"/>
                </a:cubicBezTo>
                <a:cubicBezTo>
                  <a:pt x="561832" y="247934"/>
                  <a:pt x="693761" y="234286"/>
                  <a:pt x="832513" y="218364"/>
                </a:cubicBezTo>
                <a:cubicBezTo>
                  <a:pt x="971265" y="202442"/>
                  <a:pt x="1119116" y="195618"/>
                  <a:pt x="1255594" y="177421"/>
                </a:cubicBezTo>
                <a:cubicBezTo>
                  <a:pt x="1392072" y="159224"/>
                  <a:pt x="1517176" y="122830"/>
                  <a:pt x="1651379" y="109182"/>
                </a:cubicBezTo>
                <a:cubicBezTo>
                  <a:pt x="1785582" y="95534"/>
                  <a:pt x="1924334" y="104632"/>
                  <a:pt x="2060811" y="95534"/>
                </a:cubicBezTo>
                <a:cubicBezTo>
                  <a:pt x="2197288" y="86436"/>
                  <a:pt x="2333766" y="70513"/>
                  <a:pt x="2470244" y="54591"/>
                </a:cubicBezTo>
                <a:cubicBezTo>
                  <a:pt x="2606722" y="38669"/>
                  <a:pt x="2743199" y="19334"/>
                  <a:pt x="2879677" y="0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238459" y="1951630"/>
            <a:ext cx="2402006" cy="2538483"/>
          </a:xfrm>
          <a:custGeom>
            <a:avLst/>
            <a:gdLst>
              <a:gd name="connsiteX0" fmla="*/ 0 w 2402006"/>
              <a:gd name="connsiteY0" fmla="*/ 0 h 2538483"/>
              <a:gd name="connsiteX1" fmla="*/ 354842 w 2402006"/>
              <a:gd name="connsiteY1" fmla="*/ 477671 h 2538483"/>
              <a:gd name="connsiteX2" fmla="*/ 709684 w 2402006"/>
              <a:gd name="connsiteY2" fmla="*/ 791570 h 2538483"/>
              <a:gd name="connsiteX3" fmla="*/ 1037230 w 2402006"/>
              <a:gd name="connsiteY3" fmla="*/ 1050877 h 2538483"/>
              <a:gd name="connsiteX4" fmla="*/ 1364776 w 2402006"/>
              <a:gd name="connsiteY4" fmla="*/ 1378424 h 2538483"/>
              <a:gd name="connsiteX5" fmla="*/ 1719618 w 2402006"/>
              <a:gd name="connsiteY5" fmla="*/ 1692322 h 2538483"/>
              <a:gd name="connsiteX6" fmla="*/ 2060812 w 2402006"/>
              <a:gd name="connsiteY6" fmla="*/ 2115403 h 2538483"/>
              <a:gd name="connsiteX7" fmla="*/ 2402006 w 2402006"/>
              <a:gd name="connsiteY7" fmla="*/ 2538483 h 253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2006" h="2538483">
                <a:moveTo>
                  <a:pt x="0" y="0"/>
                </a:moveTo>
                <a:cubicBezTo>
                  <a:pt x="118280" y="172871"/>
                  <a:pt x="236561" y="345743"/>
                  <a:pt x="354842" y="477671"/>
                </a:cubicBezTo>
                <a:cubicBezTo>
                  <a:pt x="473123" y="609599"/>
                  <a:pt x="595953" y="696036"/>
                  <a:pt x="709684" y="791570"/>
                </a:cubicBezTo>
                <a:cubicBezTo>
                  <a:pt x="823415" y="887104"/>
                  <a:pt x="928048" y="953068"/>
                  <a:pt x="1037230" y="1050877"/>
                </a:cubicBezTo>
                <a:cubicBezTo>
                  <a:pt x="1146412" y="1148686"/>
                  <a:pt x="1251045" y="1271517"/>
                  <a:pt x="1364776" y="1378424"/>
                </a:cubicBezTo>
                <a:cubicBezTo>
                  <a:pt x="1478507" y="1485331"/>
                  <a:pt x="1603612" y="1569492"/>
                  <a:pt x="1719618" y="1692322"/>
                </a:cubicBezTo>
                <a:cubicBezTo>
                  <a:pt x="1835624" y="1815152"/>
                  <a:pt x="2060812" y="2115403"/>
                  <a:pt x="2060812" y="2115403"/>
                </a:cubicBezTo>
                <a:lnTo>
                  <a:pt x="2402006" y="2538483"/>
                </a:ln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35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Beam</a:t>
            </a:r>
            <a:r>
              <a:rPr lang="it-IT" dirty="0" smtClean="0"/>
              <a:t>-test </a:t>
            </a:r>
            <a:r>
              <a:rPr lang="it-IT" dirty="0"/>
              <a:t>–vs– </a:t>
            </a:r>
            <a:r>
              <a:rPr lang="it-IT" dirty="0" smtClean="0"/>
              <a:t>MC data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29-30/06/2015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07704" y="6356350"/>
            <a:ext cx="4496144" cy="365760"/>
          </a:xfrm>
        </p:spPr>
        <p:txBody>
          <a:bodyPr/>
          <a:lstStyle/>
          <a:p>
            <a:r>
              <a:rPr lang="it-IT" dirty="0" smtClean="0"/>
              <a:t>Elena </a:t>
            </a:r>
            <a:r>
              <a:rPr lang="it-IT" dirty="0" err="1" smtClean="0"/>
              <a:t>Vannuccini</a:t>
            </a:r>
            <a:r>
              <a:rPr lang="it-IT" dirty="0" smtClean="0"/>
              <a:t> - Gamma400 workshop - </a:t>
            </a:r>
            <a:r>
              <a:rPr lang="it-IT" dirty="0" err="1" smtClean="0"/>
              <a:t>Barcelona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31</a:t>
            </a:fld>
            <a:endParaRPr lang="it-IT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46"/>
          <a:stretch/>
        </p:blipFill>
        <p:spPr>
          <a:xfrm>
            <a:off x="323528" y="1219199"/>
            <a:ext cx="8534400" cy="4007894"/>
          </a:xfrm>
        </p:spPr>
      </p:pic>
      <p:sp>
        <p:nvSpPr>
          <p:cNvPr id="12" name="Rectangle 11"/>
          <p:cNvSpPr/>
          <p:nvPr/>
        </p:nvSpPr>
        <p:spPr>
          <a:xfrm>
            <a:off x="5218249" y="1772816"/>
            <a:ext cx="20180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>
                <a:sym typeface="Symbol"/>
              </a:rPr>
              <a:t>Ion-beam</a:t>
            </a:r>
            <a:r>
              <a:rPr lang="it-IT" dirty="0" smtClean="0">
                <a:sym typeface="Symbol"/>
              </a:rPr>
              <a:t> data</a:t>
            </a:r>
          </a:p>
          <a:p>
            <a:r>
              <a:rPr lang="it-IT" b="1" dirty="0" smtClean="0">
                <a:sym typeface="Symbol"/>
              </a:rPr>
              <a:t>He</a:t>
            </a:r>
            <a:r>
              <a:rPr lang="it-IT" dirty="0" smtClean="0">
                <a:sym typeface="Symbol"/>
              </a:rPr>
              <a:t> @ </a:t>
            </a:r>
            <a:r>
              <a:rPr lang="it-IT" b="1" dirty="0" smtClean="0">
                <a:sym typeface="Symbol"/>
              </a:rPr>
              <a:t>30.0GeV/u</a:t>
            </a:r>
          </a:p>
          <a:p>
            <a:endParaRPr lang="it-IT" dirty="0" smtClean="0">
              <a:sym typeface="Symbol"/>
            </a:endParaRPr>
          </a:p>
          <a:p>
            <a:r>
              <a:rPr lang="it-IT" dirty="0" smtClean="0">
                <a:sym typeface="Symbol"/>
              </a:rPr>
              <a:t>2013 setup</a:t>
            </a:r>
            <a:endParaRPr lang="it-IT" dirty="0">
              <a:sym typeface="Symbo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9592" y="4077072"/>
            <a:ext cx="1749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>
                <a:solidFill>
                  <a:srgbClr val="FF0000"/>
                </a:solidFill>
              </a:rPr>
              <a:t>Gaussian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fit</a:t>
            </a:r>
            <a:endParaRPr lang="it-IT" sz="1600" dirty="0" smtClean="0">
              <a:solidFill>
                <a:srgbClr val="FF0000"/>
              </a:solidFill>
            </a:endParaRPr>
          </a:p>
          <a:p>
            <a:r>
              <a:rPr lang="it-IT" sz="1600" dirty="0" err="1" smtClean="0"/>
              <a:t>Histogram</a:t>
            </a:r>
            <a:r>
              <a:rPr lang="it-IT" sz="1600" dirty="0" smtClean="0"/>
              <a:t> </a:t>
            </a:r>
            <a:r>
              <a:rPr lang="it-IT" sz="1600" dirty="0" err="1" smtClean="0"/>
              <a:t>statistics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2780539" y="1772816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B0F0"/>
                </a:solidFill>
              </a:rPr>
              <a:t>MC (</a:t>
            </a:r>
            <a:r>
              <a:rPr lang="it-IT" dirty="0" err="1" smtClean="0">
                <a:solidFill>
                  <a:srgbClr val="00B0F0"/>
                </a:solidFill>
              </a:rPr>
              <a:t>Fluka</a:t>
            </a:r>
            <a:r>
              <a:rPr lang="it-IT" dirty="0" smtClean="0">
                <a:solidFill>
                  <a:srgbClr val="00B0F0"/>
                </a:solidFill>
              </a:rPr>
              <a:t>)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18249" y="1224048"/>
            <a:ext cx="2954151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-589288" y="2424555"/>
            <a:ext cx="18453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Energy </a:t>
            </a:r>
            <a:r>
              <a:rPr 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deposit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a.u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3892340" y="2342257"/>
            <a:ext cx="1577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Energy </a:t>
            </a:r>
            <a:r>
              <a:rPr 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1842" y="5013176"/>
            <a:ext cx="28600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>
                <a:solidFill>
                  <a:srgbClr val="0070C0"/>
                </a:solidFill>
              </a:rPr>
              <a:t>Better</a:t>
            </a:r>
            <a:r>
              <a:rPr lang="it-IT" sz="2000" dirty="0" smtClean="0">
                <a:solidFill>
                  <a:srgbClr val="0070C0"/>
                </a:solidFill>
              </a:rPr>
              <a:t> </a:t>
            </a:r>
            <a:r>
              <a:rPr lang="it-IT" sz="2000" dirty="0" err="1" smtClean="0">
                <a:solidFill>
                  <a:srgbClr val="0070C0"/>
                </a:solidFill>
              </a:rPr>
              <a:t>than</a:t>
            </a:r>
            <a:r>
              <a:rPr lang="it-IT" sz="2000" dirty="0" smtClean="0">
                <a:solidFill>
                  <a:srgbClr val="0070C0"/>
                </a:solidFill>
              </a:rPr>
              <a:t> 5% </a:t>
            </a:r>
            <a:r>
              <a:rPr lang="it-IT" sz="2000" dirty="0" err="1" smtClean="0">
                <a:solidFill>
                  <a:srgbClr val="0070C0"/>
                </a:solidFill>
              </a:rPr>
              <a:t>agreement</a:t>
            </a:r>
            <a:r>
              <a:rPr lang="it-IT" sz="2000" dirty="0" smtClean="0">
                <a:solidFill>
                  <a:srgbClr val="0070C0"/>
                </a:solidFill>
              </a:rPr>
              <a:t> 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32928" y="5013176"/>
            <a:ext cx="2730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0070C0"/>
                </a:solidFill>
              </a:rPr>
              <a:t>Up to 15% </a:t>
            </a:r>
            <a:r>
              <a:rPr lang="it-IT" sz="2000" dirty="0" err="1" smtClean="0">
                <a:solidFill>
                  <a:srgbClr val="0070C0"/>
                </a:solidFill>
              </a:rPr>
              <a:t>disagreement</a:t>
            </a:r>
            <a:r>
              <a:rPr lang="it-IT" sz="2000" dirty="0" smtClean="0">
                <a:solidFill>
                  <a:srgbClr val="0070C0"/>
                </a:solidFill>
              </a:rPr>
              <a:t> 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5264549" y="3534770"/>
            <a:ext cx="2879677" cy="368490"/>
          </a:xfrm>
          <a:custGeom>
            <a:avLst/>
            <a:gdLst>
              <a:gd name="connsiteX0" fmla="*/ 0 w 2879677"/>
              <a:gd name="connsiteY0" fmla="*/ 368490 h 368490"/>
              <a:gd name="connsiteX1" fmla="*/ 423080 w 2879677"/>
              <a:gd name="connsiteY1" fmla="*/ 272955 h 368490"/>
              <a:gd name="connsiteX2" fmla="*/ 832513 w 2879677"/>
              <a:gd name="connsiteY2" fmla="*/ 218364 h 368490"/>
              <a:gd name="connsiteX3" fmla="*/ 1255594 w 2879677"/>
              <a:gd name="connsiteY3" fmla="*/ 177421 h 368490"/>
              <a:gd name="connsiteX4" fmla="*/ 1651379 w 2879677"/>
              <a:gd name="connsiteY4" fmla="*/ 109182 h 368490"/>
              <a:gd name="connsiteX5" fmla="*/ 2060811 w 2879677"/>
              <a:gd name="connsiteY5" fmla="*/ 95534 h 368490"/>
              <a:gd name="connsiteX6" fmla="*/ 2470244 w 2879677"/>
              <a:gd name="connsiteY6" fmla="*/ 54591 h 368490"/>
              <a:gd name="connsiteX7" fmla="*/ 2879677 w 2879677"/>
              <a:gd name="connsiteY7" fmla="*/ 0 h 36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79677" h="368490">
                <a:moveTo>
                  <a:pt x="0" y="368490"/>
                </a:moveTo>
                <a:cubicBezTo>
                  <a:pt x="142164" y="333233"/>
                  <a:pt x="284328" y="297976"/>
                  <a:pt x="423080" y="272955"/>
                </a:cubicBezTo>
                <a:cubicBezTo>
                  <a:pt x="561832" y="247934"/>
                  <a:pt x="693761" y="234286"/>
                  <a:pt x="832513" y="218364"/>
                </a:cubicBezTo>
                <a:cubicBezTo>
                  <a:pt x="971265" y="202442"/>
                  <a:pt x="1119116" y="195618"/>
                  <a:pt x="1255594" y="177421"/>
                </a:cubicBezTo>
                <a:cubicBezTo>
                  <a:pt x="1392072" y="159224"/>
                  <a:pt x="1517176" y="122830"/>
                  <a:pt x="1651379" y="109182"/>
                </a:cubicBezTo>
                <a:cubicBezTo>
                  <a:pt x="1785582" y="95534"/>
                  <a:pt x="1924334" y="104632"/>
                  <a:pt x="2060811" y="95534"/>
                </a:cubicBezTo>
                <a:cubicBezTo>
                  <a:pt x="2197288" y="86436"/>
                  <a:pt x="2333766" y="70513"/>
                  <a:pt x="2470244" y="54591"/>
                </a:cubicBezTo>
                <a:cubicBezTo>
                  <a:pt x="2606722" y="38669"/>
                  <a:pt x="2743199" y="19334"/>
                  <a:pt x="2879677" y="0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238459" y="1772816"/>
            <a:ext cx="2402006" cy="2538483"/>
          </a:xfrm>
          <a:custGeom>
            <a:avLst/>
            <a:gdLst>
              <a:gd name="connsiteX0" fmla="*/ 0 w 2402006"/>
              <a:gd name="connsiteY0" fmla="*/ 0 h 2538483"/>
              <a:gd name="connsiteX1" fmla="*/ 354842 w 2402006"/>
              <a:gd name="connsiteY1" fmla="*/ 477671 h 2538483"/>
              <a:gd name="connsiteX2" fmla="*/ 709684 w 2402006"/>
              <a:gd name="connsiteY2" fmla="*/ 791570 h 2538483"/>
              <a:gd name="connsiteX3" fmla="*/ 1037230 w 2402006"/>
              <a:gd name="connsiteY3" fmla="*/ 1050877 h 2538483"/>
              <a:gd name="connsiteX4" fmla="*/ 1364776 w 2402006"/>
              <a:gd name="connsiteY4" fmla="*/ 1378424 h 2538483"/>
              <a:gd name="connsiteX5" fmla="*/ 1719618 w 2402006"/>
              <a:gd name="connsiteY5" fmla="*/ 1692322 h 2538483"/>
              <a:gd name="connsiteX6" fmla="*/ 2060812 w 2402006"/>
              <a:gd name="connsiteY6" fmla="*/ 2115403 h 2538483"/>
              <a:gd name="connsiteX7" fmla="*/ 2402006 w 2402006"/>
              <a:gd name="connsiteY7" fmla="*/ 2538483 h 253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2006" h="2538483">
                <a:moveTo>
                  <a:pt x="0" y="0"/>
                </a:moveTo>
                <a:cubicBezTo>
                  <a:pt x="118280" y="172871"/>
                  <a:pt x="236561" y="345743"/>
                  <a:pt x="354842" y="477671"/>
                </a:cubicBezTo>
                <a:cubicBezTo>
                  <a:pt x="473123" y="609599"/>
                  <a:pt x="595953" y="696036"/>
                  <a:pt x="709684" y="791570"/>
                </a:cubicBezTo>
                <a:cubicBezTo>
                  <a:pt x="823415" y="887104"/>
                  <a:pt x="928048" y="953068"/>
                  <a:pt x="1037230" y="1050877"/>
                </a:cubicBezTo>
                <a:cubicBezTo>
                  <a:pt x="1146412" y="1148686"/>
                  <a:pt x="1251045" y="1271517"/>
                  <a:pt x="1364776" y="1378424"/>
                </a:cubicBezTo>
                <a:cubicBezTo>
                  <a:pt x="1478507" y="1485331"/>
                  <a:pt x="1603612" y="1569492"/>
                  <a:pt x="1719618" y="1692322"/>
                </a:cubicBezTo>
                <a:cubicBezTo>
                  <a:pt x="1835624" y="1815152"/>
                  <a:pt x="2060812" y="2115403"/>
                  <a:pt x="2060812" y="2115403"/>
                </a:cubicBezTo>
                <a:lnTo>
                  <a:pt x="2402006" y="2538483"/>
                </a:ln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Beam</a:t>
            </a:r>
            <a:r>
              <a:rPr lang="it-IT" dirty="0"/>
              <a:t>-test –vs– MC data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29-30/06/2015</a:t>
            </a: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Elena Vannuccini - Gamma400 workshop - Barcelona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32</a:t>
            </a:fld>
            <a:endParaRPr lang="it-IT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08" y="1974756"/>
            <a:ext cx="5018556" cy="3830508"/>
          </a:xfrm>
        </p:spPr>
      </p:pic>
      <p:pic>
        <p:nvPicPr>
          <p:cNvPr id="14" name="Content Placeholder 11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325" y="2314101"/>
            <a:ext cx="4041775" cy="2740973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5279723" y="2636912"/>
            <a:ext cx="0" cy="216024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07685" y="2636912"/>
            <a:ext cx="1064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ym typeface="Wingdings"/>
              </a:rPr>
              <a:t> Beam-test</a:t>
            </a:r>
          </a:p>
          <a:p>
            <a:r>
              <a:rPr lang="en-US" sz="1400" dirty="0" smtClean="0">
                <a:sym typeface="Wingdings"/>
              </a:rPr>
              <a:t> MC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7163082" y="3429000"/>
            <a:ext cx="1168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FF0000"/>
                </a:solidFill>
              </a:rPr>
              <a:t>12.8 </a:t>
            </a:r>
            <a:r>
              <a:rPr lang="it-IT" sz="1400" b="1" dirty="0" err="1" smtClean="0">
                <a:solidFill>
                  <a:srgbClr val="FF0000"/>
                </a:solidFill>
              </a:rPr>
              <a:t>GeV</a:t>
            </a:r>
            <a:r>
              <a:rPr lang="it-IT" sz="1400" b="1" dirty="0" smtClean="0">
                <a:solidFill>
                  <a:srgbClr val="FF0000"/>
                </a:solidFill>
              </a:rPr>
              <a:t>/n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54173" y="3140968"/>
            <a:ext cx="1066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</a:rPr>
              <a:t>30.0 </a:t>
            </a:r>
            <a:r>
              <a:rPr lang="it-IT" sz="1400" b="1" dirty="0" err="1" smtClean="0">
                <a:solidFill>
                  <a:srgbClr val="0070C0"/>
                </a:solidFill>
              </a:rPr>
              <a:t>GeV</a:t>
            </a:r>
            <a:r>
              <a:rPr lang="it-IT" sz="1400" b="1" dirty="0" smtClean="0">
                <a:solidFill>
                  <a:srgbClr val="0070C0"/>
                </a:solidFill>
              </a:rPr>
              <a:t>/n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46292" y="4149080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0070C0"/>
                </a:solidFill>
              </a:rPr>
              <a:t>Beam</a:t>
            </a:r>
            <a:r>
              <a:rPr lang="it-IT" dirty="0" smtClean="0">
                <a:solidFill>
                  <a:srgbClr val="0070C0"/>
                </a:solidFill>
              </a:rPr>
              <a:t> test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MC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67944" y="2679303"/>
            <a:ext cx="60305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it-IT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  <a:r>
              <a:rPr lang="it-IT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r>
            <a:r>
              <a:rPr lang="it-IT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%</a:t>
            </a:r>
          </a:p>
          <a:p>
            <a:pPr>
              <a:lnSpc>
                <a:spcPct val="70000"/>
              </a:lnSpc>
            </a:pPr>
            <a:r>
              <a:rPr lang="it-IT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-10%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27393" y="4581128"/>
            <a:ext cx="60305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it-IT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+6%</a:t>
            </a:r>
          </a:p>
          <a:p>
            <a:pPr>
              <a:lnSpc>
                <a:spcPct val="70000"/>
              </a:lnSpc>
            </a:pPr>
            <a:r>
              <a:rPr lang="it-IT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-14%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38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Beam</a:t>
            </a:r>
            <a:r>
              <a:rPr lang="it-IT" dirty="0"/>
              <a:t>-test –vs– MC data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29-30/06/2015</a:t>
            </a: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Elena Vannuccini - Gamma400 workshop - Barcelona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33</a:t>
            </a:fld>
            <a:endParaRPr lang="it-IT"/>
          </a:p>
        </p:txBody>
      </p:sp>
      <p:pic>
        <p:nvPicPr>
          <p:cNvPr id="8" name="Content Placeholder 9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4" y="1916832"/>
            <a:ext cx="4987924" cy="3888432"/>
          </a:xfrm>
        </p:spPr>
      </p:pic>
      <p:pic>
        <p:nvPicPr>
          <p:cNvPr id="9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325" y="2314101"/>
            <a:ext cx="4041775" cy="2740973"/>
          </a:xfrm>
        </p:spPr>
      </p:pic>
      <p:cxnSp>
        <p:nvCxnSpPr>
          <p:cNvPr id="10" name="Straight Connector 9"/>
          <p:cNvCxnSpPr/>
          <p:nvPr/>
        </p:nvCxnSpPr>
        <p:spPr>
          <a:xfrm>
            <a:off x="5724128" y="2636912"/>
            <a:ext cx="0" cy="216024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46292" y="4149080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0070C0"/>
                </a:solidFill>
              </a:rPr>
              <a:t>Beam</a:t>
            </a:r>
            <a:r>
              <a:rPr lang="it-IT" dirty="0" smtClean="0">
                <a:solidFill>
                  <a:srgbClr val="0070C0"/>
                </a:solidFill>
              </a:rPr>
              <a:t> test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MC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7944" y="2679303"/>
            <a:ext cx="57419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it-IT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+1%</a:t>
            </a:r>
          </a:p>
          <a:p>
            <a:pPr>
              <a:lnSpc>
                <a:spcPct val="70000"/>
              </a:lnSpc>
            </a:pPr>
            <a:r>
              <a:rPr lang="it-IT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-5%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27393" y="4581128"/>
            <a:ext cx="58862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it-IT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+5%</a:t>
            </a:r>
          </a:p>
          <a:p>
            <a:pPr>
              <a:lnSpc>
                <a:spcPct val="70000"/>
              </a:lnSpc>
            </a:pPr>
            <a:r>
              <a:rPr lang="it-IT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-3%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16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300" y="1433633"/>
            <a:ext cx="6629400" cy="4495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Energy </a:t>
            </a:r>
            <a:r>
              <a:rPr lang="it-IT" dirty="0" err="1"/>
              <a:t>resolution</a:t>
            </a:r>
            <a:r>
              <a:rPr lang="it-IT" dirty="0"/>
              <a:t>  –vs– 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29-30/06/2015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1565" y="6356350"/>
            <a:ext cx="4422283" cy="365760"/>
          </a:xfrm>
        </p:spPr>
        <p:txBody>
          <a:bodyPr/>
          <a:lstStyle/>
          <a:p>
            <a:r>
              <a:rPr lang="it-IT" dirty="0" smtClean="0"/>
              <a:t>Elena </a:t>
            </a:r>
            <a:r>
              <a:rPr lang="it-IT" dirty="0" err="1" smtClean="0"/>
              <a:t>Vannuccini</a:t>
            </a:r>
            <a:r>
              <a:rPr lang="it-IT" dirty="0" smtClean="0"/>
              <a:t> - Gamma400 workshop - </a:t>
            </a:r>
            <a:r>
              <a:rPr lang="it-IT" dirty="0" err="1" smtClean="0"/>
              <a:t>Barcelona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34</a:t>
            </a:fld>
            <a:endParaRPr lang="it-IT"/>
          </a:p>
        </p:txBody>
      </p:sp>
      <p:sp>
        <p:nvSpPr>
          <p:cNvPr id="8" name="TextBox 7"/>
          <p:cNvSpPr txBox="1"/>
          <p:nvPr/>
        </p:nvSpPr>
        <p:spPr>
          <a:xfrm>
            <a:off x="5220072" y="2124145"/>
            <a:ext cx="1609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ym typeface="Wingdings"/>
              </a:rPr>
              <a:t> Beam test 2013</a:t>
            </a:r>
          </a:p>
          <a:p>
            <a:r>
              <a:rPr lang="en-US" sz="1600" dirty="0" smtClean="0">
                <a:sym typeface="Wingdings"/>
              </a:rPr>
              <a:t> MC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051720" y="2060848"/>
                <a:ext cx="2525280" cy="744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it-IT" sz="2000" i="1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</a:rPr>
                                        <m:t>𝐸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it-IT" sz="2000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it-IT" sz="2000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it-IT" sz="2000" b="0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sz="2000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sz="2000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</m:rad>
                        </m:den>
                      </m:f>
                      <m:sSub>
                        <m:sSubPr>
                          <m:ctrlPr>
                            <a:rPr lang="en-US" sz="2000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it-IT" sz="2000" i="1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</a:rPr>
                                        <m:t>𝐸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it-IT" sz="2000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it-IT" sz="2000" b="0" i="1" smtClean="0">
                              <a:solidFill>
                                <a:schemeClr val="accent6"/>
                              </a:solidFill>
                              <a:latin typeface="Cambria Math"/>
                              <a:ea typeface="Cambria Math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2060848"/>
                <a:ext cx="2525280" cy="74405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100658" y="5765194"/>
            <a:ext cx="2864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/>
              <a:t>Showers</a:t>
            </a:r>
            <a:r>
              <a:rPr lang="it-IT" sz="2000" dirty="0" smtClean="0"/>
              <a:t> </a:t>
            </a:r>
            <a:r>
              <a:rPr lang="it-IT" sz="2000" dirty="0" err="1" smtClean="0"/>
              <a:t>starting</a:t>
            </a:r>
            <a:r>
              <a:rPr lang="it-IT" sz="2000" dirty="0" smtClean="0"/>
              <a:t> on </a:t>
            </a:r>
            <a:r>
              <a:rPr lang="it-IT" sz="2000" dirty="0" err="1" smtClean="0"/>
              <a:t>layer</a:t>
            </a:r>
            <a:r>
              <a:rPr lang="it-IT" sz="2000" dirty="0" smtClean="0"/>
              <a:t> 1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981565" y="5106670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rgbClr val="FF0000"/>
                </a:solidFill>
              </a:rPr>
              <a:t>12.8 </a:t>
            </a:r>
            <a:r>
              <a:rPr lang="it-IT" sz="1600" b="1" dirty="0" err="1" smtClean="0">
                <a:solidFill>
                  <a:srgbClr val="FF0000"/>
                </a:solidFill>
              </a:rPr>
              <a:t>GeV</a:t>
            </a:r>
            <a:r>
              <a:rPr lang="it-IT" sz="1600" b="1" dirty="0" smtClean="0">
                <a:solidFill>
                  <a:srgbClr val="FF0000"/>
                </a:solidFill>
              </a:rPr>
              <a:t>/n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79712" y="4770520"/>
            <a:ext cx="10374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rgbClr val="0070C0"/>
                </a:solidFill>
              </a:rPr>
              <a:t>30 </a:t>
            </a:r>
            <a:r>
              <a:rPr lang="it-IT" sz="1600" b="1" dirty="0" err="1" smtClean="0">
                <a:solidFill>
                  <a:srgbClr val="0070C0"/>
                </a:solidFill>
              </a:rPr>
              <a:t>GeV</a:t>
            </a:r>
            <a:r>
              <a:rPr lang="it-IT" sz="1600" b="1" dirty="0" smtClean="0">
                <a:solidFill>
                  <a:srgbClr val="0070C0"/>
                </a:solidFill>
              </a:rPr>
              <a:t>/n</a:t>
            </a:r>
            <a:endParaRPr lang="en-US" sz="16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220072" y="2708920"/>
                <a:ext cx="1614416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/>
                                    </a:rPr>
                                    <m:t>𝐸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t-IT" i="1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den>
                          </m:f>
                        </m:e>
                      </m:d>
                      <m:r>
                        <a:rPr lang="en-US" i="1" smtClean="0">
                          <a:latin typeface="Cambria Math"/>
                          <a:ea typeface="Cambria Math"/>
                        </a:rPr>
                        <m:t>~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/>
                            </a:rPr>
                            <m:t>𝑅𝑀𝑆</m:t>
                          </m:r>
                        </m:num>
                        <m:den>
                          <m:r>
                            <a:rPr lang="it-IT" b="0" i="1" smtClean="0">
                              <a:latin typeface="Cambria Math"/>
                            </a:rPr>
                            <m:t>𝑀𝐸𝐴𝑁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2708920"/>
                <a:ext cx="1614416" cy="6109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845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Energy </a:t>
            </a:r>
            <a:r>
              <a:rPr lang="it-IT" dirty="0" err="1"/>
              <a:t>resolution</a:t>
            </a:r>
            <a:r>
              <a:rPr lang="it-IT" dirty="0"/>
              <a:t>  –vs– 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29-30/06/2015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51720" y="6356350"/>
            <a:ext cx="4352128" cy="365760"/>
          </a:xfrm>
        </p:spPr>
        <p:txBody>
          <a:bodyPr/>
          <a:lstStyle/>
          <a:p>
            <a:r>
              <a:rPr lang="it-IT" dirty="0" smtClean="0"/>
              <a:t>Elena </a:t>
            </a:r>
            <a:r>
              <a:rPr lang="it-IT" dirty="0" err="1" smtClean="0"/>
              <a:t>Vannuccini</a:t>
            </a:r>
            <a:r>
              <a:rPr lang="it-IT" dirty="0" smtClean="0"/>
              <a:t> - Gamma400 workshop - </a:t>
            </a:r>
            <a:r>
              <a:rPr lang="it-IT" dirty="0" err="1" smtClean="0"/>
              <a:t>Barcelona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35</a:t>
            </a:fld>
            <a:endParaRPr lang="it-IT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439862"/>
            <a:ext cx="6629400" cy="4495800"/>
          </a:xfrm>
        </p:spPr>
      </p:pic>
      <p:sp>
        <p:nvSpPr>
          <p:cNvPr id="10" name="TextBox 9"/>
          <p:cNvSpPr txBox="1"/>
          <p:nvPr/>
        </p:nvSpPr>
        <p:spPr>
          <a:xfrm>
            <a:off x="3100658" y="5765194"/>
            <a:ext cx="2864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/>
              <a:t>Showers</a:t>
            </a:r>
            <a:r>
              <a:rPr lang="it-IT" sz="2000" dirty="0" smtClean="0"/>
              <a:t> </a:t>
            </a:r>
            <a:r>
              <a:rPr lang="it-IT" sz="2000" dirty="0" err="1" smtClean="0"/>
              <a:t>starting</a:t>
            </a:r>
            <a:r>
              <a:rPr lang="it-IT" sz="2000" dirty="0" smtClean="0"/>
              <a:t> on </a:t>
            </a:r>
            <a:r>
              <a:rPr lang="it-IT" sz="2000" dirty="0" err="1" smtClean="0"/>
              <a:t>layer</a:t>
            </a:r>
            <a:r>
              <a:rPr lang="it-IT" sz="2000" dirty="0" smtClean="0"/>
              <a:t> 2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220072" y="2124145"/>
            <a:ext cx="1609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ym typeface="Wingdings"/>
              </a:rPr>
              <a:t> Beam test 2013</a:t>
            </a:r>
          </a:p>
          <a:p>
            <a:r>
              <a:rPr lang="en-US" sz="1600" dirty="0" smtClean="0">
                <a:sym typeface="Wingdings"/>
              </a:rPr>
              <a:t> MC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051720" y="2060848"/>
                <a:ext cx="2525280" cy="744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it-IT" sz="2000" i="1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</a:rPr>
                                        <m:t>𝐸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it-IT" sz="2000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it-IT" sz="2000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it-IT" sz="2000" b="0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sz="2000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sz="2000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</m:rad>
                        </m:den>
                      </m:f>
                      <m:sSub>
                        <m:sSubPr>
                          <m:ctrlPr>
                            <a:rPr lang="en-US" sz="2000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it-IT" sz="2000" i="1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</a:rPr>
                                        <m:t>𝐸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it-IT" sz="2000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it-IT" sz="2000" b="0" i="1" smtClean="0">
                              <a:solidFill>
                                <a:schemeClr val="accent6"/>
                              </a:solidFill>
                              <a:latin typeface="Cambria Math"/>
                              <a:ea typeface="Cambria Math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2060848"/>
                <a:ext cx="2525280" cy="74405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981565" y="5106670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rgbClr val="FF0000"/>
                </a:solidFill>
              </a:rPr>
              <a:t>12.8 </a:t>
            </a:r>
            <a:r>
              <a:rPr lang="it-IT" sz="1600" b="1" dirty="0" err="1" smtClean="0">
                <a:solidFill>
                  <a:srgbClr val="FF0000"/>
                </a:solidFill>
              </a:rPr>
              <a:t>GeV</a:t>
            </a:r>
            <a:r>
              <a:rPr lang="it-IT" sz="1600" b="1" dirty="0" smtClean="0">
                <a:solidFill>
                  <a:srgbClr val="FF0000"/>
                </a:solidFill>
              </a:rPr>
              <a:t>/n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79712" y="4770520"/>
            <a:ext cx="10374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rgbClr val="0070C0"/>
                </a:solidFill>
              </a:rPr>
              <a:t>30 </a:t>
            </a:r>
            <a:r>
              <a:rPr lang="it-IT" sz="1600" b="1" dirty="0" err="1" smtClean="0">
                <a:solidFill>
                  <a:srgbClr val="0070C0"/>
                </a:solidFill>
              </a:rPr>
              <a:t>GeV</a:t>
            </a:r>
            <a:r>
              <a:rPr lang="it-IT" sz="1600" b="1" dirty="0" smtClean="0">
                <a:solidFill>
                  <a:srgbClr val="0070C0"/>
                </a:solidFill>
              </a:rPr>
              <a:t>/n</a:t>
            </a:r>
            <a:endParaRPr lang="en-US" sz="16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220072" y="2708920"/>
                <a:ext cx="1614416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/>
                                    </a:rPr>
                                    <m:t>𝐸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t-IT" i="1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den>
                          </m:f>
                        </m:e>
                      </m:d>
                      <m:r>
                        <a:rPr lang="en-US" i="1" smtClean="0">
                          <a:latin typeface="Cambria Math"/>
                          <a:ea typeface="Cambria Math"/>
                        </a:rPr>
                        <m:t>~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/>
                            </a:rPr>
                            <m:t>𝑅𝑀𝑆</m:t>
                          </m:r>
                        </m:num>
                        <m:den>
                          <m:r>
                            <a:rPr lang="it-IT" b="0" i="1" smtClean="0">
                              <a:latin typeface="Cambria Math"/>
                            </a:rPr>
                            <m:t>𝑀𝐸𝐴𝑁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2708920"/>
                <a:ext cx="1614416" cy="6109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575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439862"/>
            <a:ext cx="6629400" cy="4495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Energy </a:t>
            </a:r>
            <a:r>
              <a:rPr lang="it-IT" dirty="0" err="1"/>
              <a:t>resolution</a:t>
            </a:r>
            <a:r>
              <a:rPr lang="it-IT" dirty="0"/>
              <a:t>  –vs– 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29-30/06/2015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1565" y="6356350"/>
            <a:ext cx="4422283" cy="365760"/>
          </a:xfrm>
        </p:spPr>
        <p:txBody>
          <a:bodyPr/>
          <a:lstStyle/>
          <a:p>
            <a:r>
              <a:rPr lang="it-IT" dirty="0" smtClean="0"/>
              <a:t>Elena </a:t>
            </a:r>
            <a:r>
              <a:rPr lang="it-IT" dirty="0" err="1" smtClean="0"/>
              <a:t>Vannuccini</a:t>
            </a:r>
            <a:r>
              <a:rPr lang="it-IT" dirty="0" smtClean="0"/>
              <a:t> - Gamma400 workshop - </a:t>
            </a:r>
            <a:r>
              <a:rPr lang="it-IT" dirty="0" err="1" smtClean="0"/>
              <a:t>Barcelona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36</a:t>
            </a:fld>
            <a:endParaRPr lang="it-IT"/>
          </a:p>
        </p:txBody>
      </p:sp>
      <p:sp>
        <p:nvSpPr>
          <p:cNvPr id="10" name="TextBox 9"/>
          <p:cNvSpPr txBox="1"/>
          <p:nvPr/>
        </p:nvSpPr>
        <p:spPr>
          <a:xfrm>
            <a:off x="3100658" y="5765194"/>
            <a:ext cx="2864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/>
              <a:t>Showers</a:t>
            </a:r>
            <a:r>
              <a:rPr lang="it-IT" sz="2000" dirty="0" smtClean="0"/>
              <a:t> </a:t>
            </a:r>
            <a:r>
              <a:rPr lang="it-IT" sz="2000" dirty="0" err="1" smtClean="0"/>
              <a:t>starting</a:t>
            </a:r>
            <a:r>
              <a:rPr lang="it-IT" sz="2000" dirty="0" smtClean="0"/>
              <a:t> on </a:t>
            </a:r>
            <a:r>
              <a:rPr lang="it-IT" sz="2000" dirty="0" err="1" smtClean="0"/>
              <a:t>layer</a:t>
            </a:r>
            <a:r>
              <a:rPr lang="it-IT" sz="2000" dirty="0" smtClean="0"/>
              <a:t> 3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220072" y="2124145"/>
            <a:ext cx="1609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ym typeface="Wingdings"/>
              </a:rPr>
              <a:t> Beam test 2013</a:t>
            </a:r>
          </a:p>
          <a:p>
            <a:r>
              <a:rPr lang="en-US" sz="1600" dirty="0" smtClean="0">
                <a:sym typeface="Wingdings"/>
              </a:rPr>
              <a:t> MC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051720" y="2060848"/>
                <a:ext cx="2525280" cy="744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it-IT" sz="2000" i="1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</a:rPr>
                                        <m:t>𝐸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it-IT" sz="2000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it-IT" sz="2000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it-IT" sz="2000" b="0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sz="2000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sz="2000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</m:rad>
                        </m:den>
                      </m:f>
                      <m:sSub>
                        <m:sSubPr>
                          <m:ctrlPr>
                            <a:rPr lang="en-US" sz="2000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it-IT" sz="2000" i="1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</a:rPr>
                                        <m:t>𝐸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it-IT" sz="2000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it-IT" sz="2000" b="0" i="1" smtClean="0">
                              <a:solidFill>
                                <a:schemeClr val="accent6"/>
                              </a:solidFill>
                              <a:latin typeface="Cambria Math"/>
                              <a:ea typeface="Cambria Math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2060848"/>
                <a:ext cx="2525280" cy="74405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981565" y="5106670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rgbClr val="FF0000"/>
                </a:solidFill>
              </a:rPr>
              <a:t>12.8 </a:t>
            </a:r>
            <a:r>
              <a:rPr lang="it-IT" sz="1600" b="1" dirty="0" err="1" smtClean="0">
                <a:solidFill>
                  <a:srgbClr val="FF0000"/>
                </a:solidFill>
              </a:rPr>
              <a:t>GeV</a:t>
            </a:r>
            <a:r>
              <a:rPr lang="it-IT" sz="1600" b="1" dirty="0" smtClean="0">
                <a:solidFill>
                  <a:srgbClr val="FF0000"/>
                </a:solidFill>
              </a:rPr>
              <a:t>/n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79712" y="4770520"/>
            <a:ext cx="10374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rgbClr val="0070C0"/>
                </a:solidFill>
              </a:rPr>
              <a:t>30 </a:t>
            </a:r>
            <a:r>
              <a:rPr lang="it-IT" sz="1600" b="1" dirty="0" err="1" smtClean="0">
                <a:solidFill>
                  <a:srgbClr val="0070C0"/>
                </a:solidFill>
              </a:rPr>
              <a:t>GeV</a:t>
            </a:r>
            <a:r>
              <a:rPr lang="it-IT" sz="1600" b="1" dirty="0" smtClean="0">
                <a:solidFill>
                  <a:srgbClr val="0070C0"/>
                </a:solidFill>
              </a:rPr>
              <a:t>/n</a:t>
            </a:r>
            <a:endParaRPr lang="en-US" sz="16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220072" y="2708920"/>
                <a:ext cx="1614416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/>
                                    </a:rPr>
                                    <m:t>𝐸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t-IT" i="1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den>
                          </m:f>
                        </m:e>
                      </m:d>
                      <m:r>
                        <a:rPr lang="en-US" i="1" smtClean="0">
                          <a:latin typeface="Cambria Math"/>
                          <a:ea typeface="Cambria Math"/>
                        </a:rPr>
                        <m:t>~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/>
                            </a:rPr>
                            <m:t>𝑅𝑀𝑆</m:t>
                          </m:r>
                        </m:num>
                        <m:den>
                          <m:r>
                            <a:rPr lang="it-IT" b="0" i="1" smtClean="0">
                              <a:latin typeface="Cambria Math"/>
                            </a:rPr>
                            <m:t>𝑀𝐸𝐴𝑁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2708920"/>
                <a:ext cx="1614416" cy="6109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845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29-30/06/2015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Elena Vannuccini - Gamma400 workshop - Barcelona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37</a:t>
            </a:fld>
            <a:endParaRPr lang="it-IT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85228"/>
            <a:ext cx="4041775" cy="2740973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325" y="1882053"/>
            <a:ext cx="4041775" cy="2740973"/>
          </a:xfrm>
        </p:spPr>
      </p:pic>
      <p:sp>
        <p:nvSpPr>
          <p:cNvPr id="12" name="TextBox 11"/>
          <p:cNvSpPr txBox="1"/>
          <p:nvPr/>
        </p:nvSpPr>
        <p:spPr>
          <a:xfrm>
            <a:off x="5508104" y="4766664"/>
            <a:ext cx="22699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</a:rPr>
              <a:t>Energy </a:t>
            </a:r>
            <a:r>
              <a:rPr lang="it-IT" sz="2000" dirty="0" err="1" smtClean="0">
                <a:solidFill>
                  <a:srgbClr val="FF0000"/>
                </a:solidFill>
              </a:rPr>
              <a:t>deposit</a:t>
            </a:r>
            <a:r>
              <a:rPr lang="it-IT" sz="2000" dirty="0" smtClean="0">
                <a:solidFill>
                  <a:srgbClr val="FF0000"/>
                </a:solidFill>
              </a:rPr>
              <a:t> +4%</a:t>
            </a:r>
          </a:p>
          <a:p>
            <a:r>
              <a:rPr lang="it-IT" sz="2000" dirty="0" err="1" smtClean="0">
                <a:solidFill>
                  <a:srgbClr val="FF0000"/>
                </a:solidFill>
              </a:rPr>
              <a:t>Resolution</a:t>
            </a:r>
            <a:r>
              <a:rPr lang="it-IT" sz="2000" dirty="0" smtClean="0">
                <a:solidFill>
                  <a:srgbClr val="FF0000"/>
                </a:solidFill>
              </a:rPr>
              <a:t> -16%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52120" y="1700808"/>
            <a:ext cx="18722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MC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31306" y="4766664"/>
            <a:ext cx="28646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/>
              <a:t>Showers</a:t>
            </a:r>
            <a:r>
              <a:rPr lang="it-IT" sz="2000" dirty="0" smtClean="0"/>
              <a:t> </a:t>
            </a:r>
            <a:r>
              <a:rPr lang="it-IT" sz="2000" dirty="0" err="1" smtClean="0"/>
              <a:t>starting</a:t>
            </a:r>
            <a:r>
              <a:rPr lang="it-IT" sz="2000" dirty="0" smtClean="0"/>
              <a:t> on </a:t>
            </a:r>
            <a:r>
              <a:rPr lang="it-IT" sz="2000" dirty="0" err="1" smtClean="0"/>
              <a:t>layer</a:t>
            </a:r>
            <a:r>
              <a:rPr lang="it-IT" sz="2000" dirty="0" smtClean="0"/>
              <a:t> 1</a:t>
            </a:r>
          </a:p>
          <a:p>
            <a:r>
              <a:rPr lang="it-IT" sz="2000" dirty="0" smtClean="0"/>
              <a:t>He @ 30.0 </a:t>
            </a:r>
            <a:r>
              <a:rPr lang="it-IT" sz="2000" dirty="0" err="1" smtClean="0"/>
              <a:t>GeV</a:t>
            </a:r>
            <a:r>
              <a:rPr lang="it-IT" sz="2000" dirty="0" smtClean="0"/>
              <a:t>/n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83767" y="3140968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33.8%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936306" y="3142109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28.3%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403648" y="1700808"/>
            <a:ext cx="20882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b</a:t>
            </a:r>
            <a:r>
              <a:rPr lang="it-IT" dirty="0" err="1" smtClean="0"/>
              <a:t>eam</a:t>
            </a:r>
            <a:r>
              <a:rPr lang="it-IT" dirty="0" smtClean="0"/>
              <a:t>‘-test 2013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52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2013 –vs– 2015 </a:t>
            </a:r>
            <a:r>
              <a:rPr lang="it-IT" dirty="0" err="1" smtClean="0"/>
              <a:t>prototype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29-30/06/2015</a:t>
            </a: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Elena Vannuccini - Gamma400 workshop - Barcelona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38</a:t>
            </a:fld>
            <a:endParaRPr lang="it-IT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2163"/>
            <a:ext cx="4041775" cy="2740973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325" y="1908988"/>
            <a:ext cx="4041775" cy="2740973"/>
          </a:xfrm>
        </p:spPr>
      </p:pic>
      <p:sp>
        <p:nvSpPr>
          <p:cNvPr id="10" name="TextBox 9"/>
          <p:cNvSpPr txBox="1"/>
          <p:nvPr/>
        </p:nvSpPr>
        <p:spPr>
          <a:xfrm>
            <a:off x="2811759" y="3233471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33.8%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48264" y="3233471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33.5%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716016" y="4561964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>
                <a:solidFill>
                  <a:srgbClr val="FF0000"/>
                </a:solidFill>
              </a:rPr>
              <a:t>preliminary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it-IT" dirty="0" smtClean="0">
                <a:solidFill>
                  <a:srgbClr val="FF0000"/>
                </a:solidFill>
              </a:rPr>
              <a:t>(Z-</a:t>
            </a:r>
            <a:r>
              <a:rPr lang="it-IT" dirty="0" err="1" smtClean="0">
                <a:solidFill>
                  <a:srgbClr val="FF0000"/>
                </a:solidFill>
              </a:rPr>
              <a:t>tagging</a:t>
            </a:r>
            <a:r>
              <a:rPr lang="it-IT" dirty="0" smtClean="0">
                <a:solidFill>
                  <a:srgbClr val="FF0000"/>
                </a:solidFill>
              </a:rPr>
              <a:t> from first </a:t>
            </a:r>
            <a:r>
              <a:rPr lang="it-IT" dirty="0" err="1" smtClean="0">
                <a:solidFill>
                  <a:srgbClr val="FF0000"/>
                </a:solidFill>
              </a:rPr>
              <a:t>calorimeter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layer</a:t>
            </a:r>
            <a:r>
              <a:rPr lang="it-IT" dirty="0" smtClean="0">
                <a:solidFill>
                  <a:srgbClr val="FF0000"/>
                </a:solidFill>
              </a:rPr>
              <a:t> 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52120" y="1772816"/>
            <a:ext cx="18722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b</a:t>
            </a:r>
            <a:r>
              <a:rPr lang="it-IT" dirty="0" err="1" smtClean="0"/>
              <a:t>eam</a:t>
            </a:r>
            <a:r>
              <a:rPr lang="it-IT" dirty="0" smtClean="0"/>
              <a:t>-test 2015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03648" y="1763524"/>
            <a:ext cx="20882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beam</a:t>
            </a:r>
            <a:r>
              <a:rPr lang="it-IT" dirty="0" smtClean="0"/>
              <a:t>-test 2013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55576" y="4593322"/>
            <a:ext cx="28646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/>
              <a:t>Showers</a:t>
            </a:r>
            <a:r>
              <a:rPr lang="it-IT" sz="2000" dirty="0" smtClean="0"/>
              <a:t> </a:t>
            </a:r>
            <a:r>
              <a:rPr lang="it-IT" sz="2000" dirty="0" err="1" smtClean="0"/>
              <a:t>starting</a:t>
            </a:r>
            <a:r>
              <a:rPr lang="it-IT" sz="2000" dirty="0" smtClean="0"/>
              <a:t> on </a:t>
            </a:r>
            <a:r>
              <a:rPr lang="it-IT" sz="2000" dirty="0" err="1" smtClean="0"/>
              <a:t>layer</a:t>
            </a:r>
            <a:r>
              <a:rPr lang="it-IT" sz="2000" dirty="0" smtClean="0"/>
              <a:t> 2</a:t>
            </a:r>
          </a:p>
          <a:p>
            <a:r>
              <a:rPr lang="it-IT" sz="2000" dirty="0" smtClean="0"/>
              <a:t>He @ 30.0 </a:t>
            </a:r>
            <a:r>
              <a:rPr lang="it-IT" sz="2000" dirty="0" err="1" smtClean="0"/>
              <a:t>GeV</a:t>
            </a:r>
            <a:r>
              <a:rPr lang="it-IT" sz="2000" dirty="0" smtClean="0"/>
              <a:t>/n</a:t>
            </a:r>
          </a:p>
        </p:txBody>
      </p:sp>
    </p:spTree>
    <p:extLst>
      <p:ext uri="{BB962C8B-B14F-4D97-AF65-F5344CB8AC3E}">
        <p14:creationId xmlns:p14="http://schemas.microsoft.com/office/powerpoint/2010/main" val="165032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Summary</a:t>
            </a:r>
            <a:r>
              <a:rPr lang="it-IT" dirty="0" smtClean="0"/>
              <a:t> &amp; </a:t>
            </a:r>
            <a:r>
              <a:rPr lang="it-IT" dirty="0" err="1" smtClean="0"/>
              <a:t>conclusions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29-30/06/2015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95736" y="6356350"/>
            <a:ext cx="4208112" cy="365760"/>
          </a:xfrm>
        </p:spPr>
        <p:txBody>
          <a:bodyPr/>
          <a:lstStyle/>
          <a:p>
            <a:r>
              <a:rPr lang="it-IT" dirty="0" smtClean="0"/>
              <a:t>Elena </a:t>
            </a:r>
            <a:r>
              <a:rPr lang="it-IT" dirty="0" err="1" smtClean="0"/>
              <a:t>Vannuccini</a:t>
            </a:r>
            <a:r>
              <a:rPr lang="it-IT" dirty="0" smtClean="0"/>
              <a:t> - Gamma400 workshop - </a:t>
            </a:r>
            <a:r>
              <a:rPr lang="it-IT" dirty="0" err="1" smtClean="0"/>
              <a:t>Barcelona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39</a:t>
            </a:fld>
            <a:endParaRPr lang="it-I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57200" y="1147192"/>
            <a:ext cx="8229600" cy="5162128"/>
          </a:xfrm>
        </p:spPr>
        <p:txBody>
          <a:bodyPr>
            <a:normAutofit fontScale="85000" lnSpcReduction="10000"/>
          </a:bodyPr>
          <a:lstStyle/>
          <a:p>
            <a:r>
              <a:rPr lang="it-IT" dirty="0" err="1" smtClean="0"/>
              <a:t>Beam</a:t>
            </a:r>
            <a:r>
              <a:rPr lang="it-IT" dirty="0" smtClean="0"/>
              <a:t> </a:t>
            </a:r>
            <a:r>
              <a:rPr lang="it-IT" dirty="0" err="1" smtClean="0"/>
              <a:t>tests</a:t>
            </a:r>
            <a:endParaRPr lang="it-IT" dirty="0" smtClean="0"/>
          </a:p>
          <a:p>
            <a:pPr lvl="1"/>
            <a:r>
              <a:rPr lang="it-IT" dirty="0" smtClean="0"/>
              <a:t>Feb.2013 </a:t>
            </a:r>
            <a:r>
              <a:rPr lang="it-IT" dirty="0" smtClean="0">
                <a:sym typeface="Symbol"/>
              </a:rPr>
              <a:t> first test of </a:t>
            </a:r>
            <a:r>
              <a:rPr lang="it-IT" dirty="0">
                <a:sym typeface="Symbol"/>
              </a:rPr>
              <a:t>3</a:t>
            </a:r>
            <a:r>
              <a:rPr lang="it-IT" dirty="0" smtClean="0">
                <a:sym typeface="Symbol"/>
              </a:rPr>
              <a:t>314 </a:t>
            </a:r>
            <a:r>
              <a:rPr lang="it-IT" dirty="0" err="1" smtClean="0">
                <a:sym typeface="Symbol"/>
              </a:rPr>
              <a:t>prototype</a:t>
            </a:r>
            <a:r>
              <a:rPr lang="it-IT" dirty="0" smtClean="0">
                <a:sym typeface="Symbol"/>
              </a:rPr>
              <a:t> with </a:t>
            </a:r>
            <a:r>
              <a:rPr lang="it-IT" dirty="0" err="1" smtClean="0">
                <a:sym typeface="Symbol"/>
              </a:rPr>
              <a:t>ions</a:t>
            </a:r>
            <a:r>
              <a:rPr lang="it-IT" dirty="0" smtClean="0">
                <a:sym typeface="Symbol"/>
              </a:rPr>
              <a:t> @SPS</a:t>
            </a:r>
            <a:endParaRPr lang="it-IT" dirty="0" smtClean="0"/>
          </a:p>
          <a:p>
            <a:pPr lvl="1"/>
            <a:r>
              <a:rPr lang="it-IT" dirty="0" smtClean="0"/>
              <a:t>Feb.2015</a:t>
            </a:r>
            <a:r>
              <a:rPr lang="it-IT" dirty="0">
                <a:sym typeface="Symbol"/>
              </a:rPr>
              <a:t> </a:t>
            </a:r>
            <a:r>
              <a:rPr lang="it-IT" dirty="0" smtClean="0">
                <a:sym typeface="Symbol"/>
              </a:rPr>
              <a:t> </a:t>
            </a:r>
            <a:r>
              <a:rPr lang="it-IT" dirty="0" err="1" smtClean="0">
                <a:sym typeface="Symbol"/>
              </a:rPr>
              <a:t>second</a:t>
            </a:r>
            <a:r>
              <a:rPr lang="it-IT" dirty="0" smtClean="0">
                <a:sym typeface="Symbol"/>
              </a:rPr>
              <a:t> test with </a:t>
            </a:r>
            <a:r>
              <a:rPr lang="it-IT" dirty="0" err="1" smtClean="0">
                <a:sym typeface="Symbol"/>
              </a:rPr>
              <a:t>ions</a:t>
            </a:r>
            <a:r>
              <a:rPr lang="it-IT" dirty="0">
                <a:sym typeface="Symbol"/>
              </a:rPr>
              <a:t> @SPS</a:t>
            </a:r>
            <a:endParaRPr lang="it-IT" dirty="0" smtClean="0">
              <a:sym typeface="Symbol"/>
            </a:endParaRPr>
          </a:p>
          <a:p>
            <a:pPr lvl="2"/>
            <a:r>
              <a:rPr lang="it-IT" dirty="0" smtClean="0">
                <a:sym typeface="Symbol"/>
              </a:rPr>
              <a:t>Upgrade: </a:t>
            </a:r>
            <a:r>
              <a:rPr lang="it-IT" dirty="0" err="1" smtClean="0">
                <a:sym typeface="Symbol"/>
              </a:rPr>
              <a:t>optical</a:t>
            </a:r>
            <a:r>
              <a:rPr lang="it-IT" dirty="0" smtClean="0">
                <a:sym typeface="Symbol"/>
              </a:rPr>
              <a:t> cross talk </a:t>
            </a:r>
            <a:r>
              <a:rPr lang="it-IT" dirty="0" err="1" smtClean="0">
                <a:sym typeface="Symbol"/>
              </a:rPr>
              <a:t>removed</a:t>
            </a:r>
            <a:r>
              <a:rPr lang="it-IT" dirty="0" smtClean="0">
                <a:sym typeface="Symbol"/>
              </a:rPr>
              <a:t> by </a:t>
            </a:r>
            <a:r>
              <a:rPr lang="it-IT" dirty="0" err="1" smtClean="0">
                <a:sym typeface="Symbol"/>
              </a:rPr>
              <a:t>shielding</a:t>
            </a:r>
            <a:r>
              <a:rPr lang="it-IT" dirty="0" smtClean="0">
                <a:sym typeface="Symbol"/>
              </a:rPr>
              <a:t> the </a:t>
            </a:r>
            <a:r>
              <a:rPr lang="it-IT" dirty="0" err="1" smtClean="0">
                <a:sym typeface="Symbol"/>
              </a:rPr>
              <a:t>crystal</a:t>
            </a:r>
            <a:r>
              <a:rPr lang="it-IT" dirty="0" smtClean="0">
                <a:sym typeface="Symbol"/>
              </a:rPr>
              <a:t> with </a:t>
            </a:r>
            <a:r>
              <a:rPr lang="it-IT" dirty="0" err="1" smtClean="0">
                <a:sym typeface="Symbol"/>
              </a:rPr>
              <a:t>Tedlar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layer</a:t>
            </a:r>
            <a:endParaRPr lang="it-IT" dirty="0" smtClean="0"/>
          </a:p>
          <a:p>
            <a:pPr lvl="1"/>
            <a:endParaRPr lang="it-IT" dirty="0"/>
          </a:p>
          <a:p>
            <a:r>
              <a:rPr lang="it-IT" dirty="0" err="1" smtClean="0"/>
              <a:t>Study</a:t>
            </a:r>
            <a:r>
              <a:rPr lang="it-IT" dirty="0" smtClean="0"/>
              <a:t> of detector </a:t>
            </a:r>
            <a:r>
              <a:rPr lang="it-IT" dirty="0" err="1" smtClean="0"/>
              <a:t>response</a:t>
            </a:r>
            <a:r>
              <a:rPr lang="it-IT" dirty="0" smtClean="0"/>
              <a:t> to </a:t>
            </a:r>
            <a:r>
              <a:rPr lang="it-IT" dirty="0" err="1" smtClean="0"/>
              <a:t>ionization</a:t>
            </a:r>
            <a:r>
              <a:rPr lang="it-IT" dirty="0" smtClean="0"/>
              <a:t> </a:t>
            </a:r>
            <a:r>
              <a:rPr lang="it-IT" dirty="0" err="1" smtClean="0"/>
              <a:t>energy</a:t>
            </a:r>
            <a:r>
              <a:rPr lang="it-IT" dirty="0" smtClean="0"/>
              <a:t> </a:t>
            </a:r>
            <a:r>
              <a:rPr lang="it-IT" dirty="0" err="1" smtClean="0"/>
              <a:t>deposits</a:t>
            </a:r>
            <a:r>
              <a:rPr lang="it-IT" dirty="0">
                <a:sym typeface="Symbol"/>
              </a:rPr>
              <a:t> </a:t>
            </a:r>
            <a:endParaRPr lang="it-IT" dirty="0" smtClean="0">
              <a:sym typeface="Symbol"/>
            </a:endParaRPr>
          </a:p>
          <a:p>
            <a:pPr lvl="1"/>
            <a:r>
              <a:rPr lang="it-IT" dirty="0" smtClean="0">
                <a:sym typeface="Symbol"/>
              </a:rPr>
              <a:t>Non-linear </a:t>
            </a:r>
            <a:r>
              <a:rPr lang="it-IT" dirty="0" smtClean="0"/>
              <a:t>Z</a:t>
            </a:r>
            <a:r>
              <a:rPr lang="it-IT" baseline="30000" dirty="0" smtClean="0"/>
              <a:t>2</a:t>
            </a:r>
            <a:r>
              <a:rPr lang="it-IT" dirty="0" smtClean="0"/>
              <a:t> </a:t>
            </a:r>
            <a:r>
              <a:rPr lang="it-IT" dirty="0" err="1" smtClean="0">
                <a:sym typeface="Symbol"/>
              </a:rPr>
              <a:t>dependency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found</a:t>
            </a:r>
            <a:endParaRPr lang="it-IT" dirty="0"/>
          </a:p>
          <a:p>
            <a:pPr lvl="1"/>
            <a:r>
              <a:rPr lang="it-IT" dirty="0" smtClean="0"/>
              <a:t>Precise </a:t>
            </a:r>
            <a:r>
              <a:rPr lang="it-IT" dirty="0" err="1" smtClean="0"/>
              <a:t>characterization</a:t>
            </a:r>
            <a:r>
              <a:rPr lang="it-IT" dirty="0" smtClean="0"/>
              <a:t> with 2015 data under progress</a:t>
            </a:r>
          </a:p>
          <a:p>
            <a:r>
              <a:rPr lang="it-IT" dirty="0" err="1" smtClean="0"/>
              <a:t>Study</a:t>
            </a:r>
            <a:r>
              <a:rPr lang="it-IT" dirty="0" smtClean="0"/>
              <a:t> of </a:t>
            </a:r>
            <a:r>
              <a:rPr lang="it-IT" dirty="0" err="1" smtClean="0"/>
              <a:t>shower</a:t>
            </a:r>
            <a:r>
              <a:rPr lang="it-IT" dirty="0" smtClean="0"/>
              <a:t> </a:t>
            </a:r>
            <a:r>
              <a:rPr lang="it-IT" dirty="0" err="1" smtClean="0"/>
              <a:t>classification</a:t>
            </a:r>
            <a:r>
              <a:rPr lang="it-IT" dirty="0" smtClean="0"/>
              <a:t> and </a:t>
            </a:r>
            <a:r>
              <a:rPr lang="it-IT" dirty="0" err="1" smtClean="0"/>
              <a:t>energy</a:t>
            </a:r>
            <a:r>
              <a:rPr lang="it-IT" dirty="0" smtClean="0"/>
              <a:t> </a:t>
            </a:r>
            <a:r>
              <a:rPr lang="it-IT" dirty="0" err="1" smtClean="0"/>
              <a:t>resolution</a:t>
            </a:r>
            <a:r>
              <a:rPr lang="it-IT" dirty="0" smtClean="0"/>
              <a:t> </a:t>
            </a:r>
          </a:p>
          <a:p>
            <a:pPr lvl="1"/>
            <a:r>
              <a:rPr lang="it-IT" dirty="0" smtClean="0"/>
              <a:t>MC </a:t>
            </a:r>
            <a:r>
              <a:rPr lang="it-IT" dirty="0" err="1" smtClean="0"/>
              <a:t>tuned</a:t>
            </a:r>
            <a:r>
              <a:rPr lang="it-IT" dirty="0" smtClean="0"/>
              <a:t> on 2013 data </a:t>
            </a:r>
            <a:r>
              <a:rPr lang="it-IT" dirty="0" smtClean="0">
                <a:sym typeface="Symbol"/>
              </a:rPr>
              <a:t> </a:t>
            </a:r>
            <a:r>
              <a:rPr lang="it-IT" dirty="0" err="1" smtClean="0">
                <a:sym typeface="Symbol"/>
              </a:rPr>
              <a:t>agreement</a:t>
            </a:r>
            <a:r>
              <a:rPr lang="it-IT" dirty="0" smtClean="0">
                <a:sym typeface="Symbol"/>
              </a:rPr>
              <a:t> MC/data </a:t>
            </a:r>
            <a:r>
              <a:rPr lang="it-IT" dirty="0" err="1" smtClean="0">
                <a:sym typeface="Symbol"/>
              </a:rPr>
              <a:t>within</a:t>
            </a:r>
            <a:r>
              <a:rPr lang="it-IT" dirty="0" smtClean="0">
                <a:sym typeface="Symbol"/>
              </a:rPr>
              <a:t> 15%</a:t>
            </a:r>
            <a:endParaRPr lang="it-IT" dirty="0" smtClean="0"/>
          </a:p>
          <a:p>
            <a:pPr lvl="1"/>
            <a:r>
              <a:rPr lang="it-IT" dirty="0" smtClean="0"/>
              <a:t>MC </a:t>
            </a:r>
            <a:r>
              <a:rPr lang="it-IT" dirty="0" err="1" smtClean="0"/>
              <a:t>tuning</a:t>
            </a:r>
            <a:r>
              <a:rPr lang="it-IT" dirty="0" smtClean="0"/>
              <a:t> with 2015 under progress </a:t>
            </a:r>
            <a:r>
              <a:rPr lang="it-IT" dirty="0">
                <a:sym typeface="Symbol"/>
              </a:rPr>
              <a:t> </a:t>
            </a:r>
            <a:r>
              <a:rPr lang="it-IT" dirty="0" err="1" smtClean="0">
                <a:sym typeface="Symbol"/>
              </a:rPr>
              <a:t>better</a:t>
            </a:r>
            <a:r>
              <a:rPr lang="it-IT" dirty="0" smtClean="0">
                <a:sym typeface="Symbol"/>
              </a:rPr>
              <a:t> MC-to-data match </a:t>
            </a:r>
            <a:r>
              <a:rPr lang="it-IT" dirty="0" err="1" smtClean="0">
                <a:sym typeface="Symbol"/>
              </a:rPr>
              <a:t>expected</a:t>
            </a:r>
            <a:r>
              <a:rPr lang="it-IT" dirty="0" smtClean="0">
                <a:sym typeface="Symbol"/>
              </a:rPr>
              <a:t> </a:t>
            </a:r>
          </a:p>
          <a:p>
            <a:pPr lvl="1"/>
            <a:endParaRPr lang="it-IT" dirty="0" smtClean="0">
              <a:sym typeface="Symbol"/>
            </a:endParaRPr>
          </a:p>
          <a:p>
            <a:r>
              <a:rPr lang="it-IT" dirty="0" err="1" smtClean="0">
                <a:sym typeface="Symbol"/>
              </a:rPr>
              <a:t>Planned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beam</a:t>
            </a:r>
            <a:r>
              <a:rPr lang="it-IT" dirty="0" smtClean="0">
                <a:sym typeface="Symbol"/>
              </a:rPr>
              <a:t>-test</a:t>
            </a:r>
            <a:endParaRPr lang="it-IT" dirty="0">
              <a:sym typeface="Symbol"/>
            </a:endParaRPr>
          </a:p>
          <a:p>
            <a:pPr lvl="1"/>
            <a:r>
              <a:rPr lang="it-IT" dirty="0"/>
              <a:t>Aug.2015</a:t>
            </a:r>
            <a:r>
              <a:rPr lang="it-IT" dirty="0">
                <a:sym typeface="Symbol"/>
              </a:rPr>
              <a:t>  test of the 3314 </a:t>
            </a:r>
            <a:r>
              <a:rPr lang="it-IT" dirty="0" err="1">
                <a:sym typeface="Symbol"/>
              </a:rPr>
              <a:t>prototype</a:t>
            </a:r>
            <a:r>
              <a:rPr lang="it-IT" dirty="0">
                <a:sym typeface="Symbol"/>
              </a:rPr>
              <a:t> </a:t>
            </a:r>
            <a:r>
              <a:rPr lang="it-IT" dirty="0" smtClean="0">
                <a:sym typeface="Symbol"/>
              </a:rPr>
              <a:t>with high-</a:t>
            </a:r>
            <a:r>
              <a:rPr lang="it-IT" dirty="0" err="1" smtClean="0">
                <a:sym typeface="Symbol"/>
              </a:rPr>
              <a:t>energy</a:t>
            </a:r>
            <a:r>
              <a:rPr lang="it-IT" dirty="0" smtClean="0">
                <a:sym typeface="Symbol"/>
              </a:rPr>
              <a:t> </a:t>
            </a:r>
            <a:r>
              <a:rPr lang="it-IT" dirty="0">
                <a:sym typeface="Symbol"/>
              </a:rPr>
              <a:t>p and </a:t>
            </a:r>
            <a:r>
              <a:rPr lang="it-IT" dirty="0" smtClean="0">
                <a:sym typeface="Symbol"/>
              </a:rPr>
              <a:t>e @SPS</a:t>
            </a:r>
            <a:endParaRPr lang="it-IT" dirty="0">
              <a:sym typeface="Symbol"/>
            </a:endParaRPr>
          </a:p>
          <a:p>
            <a:pPr lvl="2"/>
            <a:r>
              <a:rPr lang="it-IT" dirty="0">
                <a:sym typeface="Symbol"/>
              </a:rPr>
              <a:t>Upgrade: </a:t>
            </a:r>
            <a:r>
              <a:rPr lang="it-IT" dirty="0" err="1">
                <a:sym typeface="Symbol"/>
              </a:rPr>
              <a:t>Vikuiti</a:t>
            </a:r>
            <a:r>
              <a:rPr lang="it-IT" dirty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wrapping</a:t>
            </a:r>
            <a:r>
              <a:rPr lang="it-IT" dirty="0" smtClean="0">
                <a:sym typeface="Symbol"/>
              </a:rPr>
              <a:t> &amp; (</a:t>
            </a:r>
            <a:r>
              <a:rPr lang="it-IT" dirty="0" err="1" smtClean="0">
                <a:sym typeface="Symbol"/>
              </a:rPr>
              <a:t>if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possible</a:t>
            </a:r>
            <a:r>
              <a:rPr lang="it-IT" dirty="0" smtClean="0">
                <a:sym typeface="Symbol"/>
              </a:rPr>
              <a:t>) small-area </a:t>
            </a:r>
            <a:r>
              <a:rPr lang="it-IT" dirty="0" err="1" smtClean="0">
                <a:sym typeface="Symbol"/>
              </a:rPr>
              <a:t>PDs</a:t>
            </a:r>
            <a:endParaRPr lang="it-IT" dirty="0"/>
          </a:p>
          <a:p>
            <a:pPr lvl="1"/>
            <a:endParaRPr lang="it-IT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2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calorimeter</a:t>
            </a:r>
            <a:r>
              <a:rPr lang="it-IT" dirty="0" smtClean="0"/>
              <a:t> </a:t>
            </a:r>
            <a:r>
              <a:rPr lang="it-IT" dirty="0" err="1" smtClean="0"/>
              <a:t>assembly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29-30/06/2015</a:t>
            </a: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Elena Vannuccini - Gamma400 workshop - Barcelona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4</a:t>
            </a:fld>
            <a:endParaRPr lang="it-IT"/>
          </a:p>
        </p:txBody>
      </p:sp>
      <p:sp>
        <p:nvSpPr>
          <p:cNvPr id="15" name="TextBox 14"/>
          <p:cNvSpPr txBox="1"/>
          <p:nvPr/>
        </p:nvSpPr>
        <p:spPr>
          <a:xfrm>
            <a:off x="-2556792" y="2492896"/>
            <a:ext cx="35650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7313" lvl="0" indent="-87313">
              <a:spcBef>
                <a:spcPts val="600"/>
              </a:spcBef>
              <a:buClr>
                <a:srgbClr val="727CA3"/>
              </a:buClr>
              <a:buSzPct val="76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  <a:sym typeface="Symbol"/>
              </a:rPr>
              <a:t> 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"/>
          </p:nvPr>
        </p:nvSpPr>
        <p:spPr>
          <a:xfrm>
            <a:off x="395536" y="3717032"/>
            <a:ext cx="4690864" cy="2880320"/>
          </a:xfrm>
        </p:spPr>
        <p:txBody>
          <a:bodyPr>
            <a:normAutofit/>
          </a:bodyPr>
          <a:lstStyle/>
          <a:p>
            <a:r>
              <a:rPr lang="it-IT" sz="2400" b="1" dirty="0" smtClean="0">
                <a:solidFill>
                  <a:schemeClr val="accent6"/>
                </a:solidFill>
                <a:sym typeface="Symbol"/>
              </a:rPr>
              <a:t>4mm</a:t>
            </a:r>
            <a:r>
              <a:rPr lang="it-IT" sz="2400" dirty="0" smtClean="0">
                <a:solidFill>
                  <a:schemeClr val="accent6"/>
                </a:solidFill>
                <a:sym typeface="Symbol"/>
              </a:rPr>
              <a:t> </a:t>
            </a:r>
            <a:r>
              <a:rPr lang="it-IT" sz="2400" dirty="0" smtClean="0">
                <a:solidFill>
                  <a:prstClr val="black"/>
                </a:solidFill>
                <a:sym typeface="Symbol"/>
              </a:rPr>
              <a:t>gap </a:t>
            </a:r>
            <a:r>
              <a:rPr lang="it-IT" sz="2400" dirty="0" err="1" smtClean="0">
                <a:solidFill>
                  <a:prstClr val="black"/>
                </a:solidFill>
                <a:sym typeface="Symbol"/>
              </a:rPr>
              <a:t>between</a:t>
            </a:r>
            <a:r>
              <a:rPr lang="it-IT" sz="2400" dirty="0" smtClean="0">
                <a:solidFill>
                  <a:prstClr val="black"/>
                </a:solidFill>
                <a:sym typeface="Symbol"/>
              </a:rPr>
              <a:t> </a:t>
            </a:r>
            <a:r>
              <a:rPr lang="it-IT" sz="2400" dirty="0" err="1" smtClean="0">
                <a:solidFill>
                  <a:prstClr val="black"/>
                </a:solidFill>
                <a:sym typeface="Symbol"/>
              </a:rPr>
              <a:t>active</a:t>
            </a:r>
            <a:r>
              <a:rPr lang="it-IT" sz="2400" dirty="0" smtClean="0">
                <a:solidFill>
                  <a:prstClr val="black"/>
                </a:solidFill>
                <a:sym typeface="Symbol"/>
              </a:rPr>
              <a:t> </a:t>
            </a:r>
            <a:r>
              <a:rPr lang="it-IT" sz="2400" dirty="0" err="1" smtClean="0">
                <a:solidFill>
                  <a:prstClr val="black"/>
                </a:solidFill>
                <a:sym typeface="Symbol"/>
              </a:rPr>
              <a:t>elements</a:t>
            </a:r>
            <a:endParaRPr lang="en-US" sz="2400" dirty="0" smtClean="0">
              <a:solidFill>
                <a:prstClr val="black"/>
              </a:solidFill>
              <a:sym typeface="Symbol"/>
            </a:endParaRPr>
          </a:p>
          <a:p>
            <a:r>
              <a:rPr lang="en-US" sz="2400" dirty="0" smtClean="0">
                <a:solidFill>
                  <a:prstClr val="black"/>
                </a:solidFill>
                <a:sym typeface="Symbol"/>
              </a:rPr>
              <a:t>33 elements for each plane</a:t>
            </a:r>
          </a:p>
          <a:p>
            <a:pPr lvl="1"/>
            <a:r>
              <a:rPr lang="it-IT" sz="2400" dirty="0" smtClean="0">
                <a:sym typeface="Symbol"/>
              </a:rPr>
              <a:t> </a:t>
            </a:r>
            <a:r>
              <a:rPr lang="it-IT" sz="2400" b="1" dirty="0" smtClean="0">
                <a:solidFill>
                  <a:schemeClr val="accent6"/>
                </a:solidFill>
                <a:sym typeface="Symbol"/>
              </a:rPr>
              <a:t>1.5 R</a:t>
            </a:r>
            <a:r>
              <a:rPr lang="it-IT" sz="2400" b="1" baseline="-25000" dirty="0" smtClean="0">
                <a:solidFill>
                  <a:schemeClr val="accent6"/>
                </a:solidFill>
                <a:sym typeface="Symbol"/>
              </a:rPr>
              <a:t>M</a:t>
            </a:r>
            <a:r>
              <a:rPr lang="it-IT" sz="2400" b="1" dirty="0" smtClean="0">
                <a:solidFill>
                  <a:schemeClr val="accent6"/>
                </a:solidFill>
                <a:sym typeface="Symbol"/>
              </a:rPr>
              <a:t> </a:t>
            </a:r>
            <a:r>
              <a:rPr lang="it-IT" sz="2400" dirty="0" err="1" smtClean="0">
                <a:sym typeface="Symbol"/>
              </a:rPr>
              <a:t>shower</a:t>
            </a:r>
            <a:r>
              <a:rPr lang="it-IT" sz="2400" dirty="0" smtClean="0">
                <a:sym typeface="Symbol"/>
              </a:rPr>
              <a:t> </a:t>
            </a:r>
            <a:r>
              <a:rPr lang="it-IT" sz="2400" dirty="0" err="1" smtClean="0">
                <a:sym typeface="Symbol"/>
              </a:rPr>
              <a:t>containment</a:t>
            </a:r>
            <a:endParaRPr lang="en-US" sz="2400" dirty="0" smtClean="0">
              <a:sym typeface="Symbol"/>
            </a:endParaRPr>
          </a:p>
          <a:p>
            <a:r>
              <a:rPr lang="it-IT" sz="2400" dirty="0" smtClean="0">
                <a:solidFill>
                  <a:prstClr val="black"/>
                </a:solidFill>
                <a:sym typeface="Symbol"/>
              </a:rPr>
              <a:t>14 </a:t>
            </a:r>
            <a:r>
              <a:rPr lang="it-IT" sz="2400" dirty="0" err="1" smtClean="0">
                <a:solidFill>
                  <a:prstClr val="black"/>
                </a:solidFill>
                <a:sym typeface="Symbol"/>
              </a:rPr>
              <a:t>layers</a:t>
            </a:r>
            <a:endParaRPr lang="it-IT" sz="2400" dirty="0">
              <a:solidFill>
                <a:prstClr val="black"/>
              </a:solidFill>
              <a:sym typeface="Symbol"/>
            </a:endParaRPr>
          </a:p>
          <a:p>
            <a:pPr lvl="1"/>
            <a:r>
              <a:rPr lang="en-US" sz="2400" dirty="0" smtClean="0"/>
              <a:t>active depth </a:t>
            </a:r>
            <a:r>
              <a:rPr lang="en-US" sz="2400" b="1" dirty="0" smtClean="0">
                <a:solidFill>
                  <a:schemeClr val="accent6"/>
                </a:solidFill>
              </a:rPr>
              <a:t>27 X</a:t>
            </a:r>
            <a:r>
              <a:rPr lang="en-US" sz="2400" baseline="-25000" dirty="0" smtClean="0">
                <a:solidFill>
                  <a:schemeClr val="accent6"/>
                </a:solidFill>
              </a:rPr>
              <a:t>0</a:t>
            </a:r>
            <a:r>
              <a:rPr lang="en-US" sz="2400" dirty="0" smtClean="0">
                <a:solidFill>
                  <a:schemeClr val="accent6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solidFill>
                  <a:schemeClr val="accent6"/>
                </a:solidFill>
                <a:sym typeface="Symbol"/>
              </a:rPr>
              <a:t> </a:t>
            </a:r>
            <a:r>
              <a:rPr lang="en-US" sz="2400" b="1" dirty="0" smtClean="0">
                <a:solidFill>
                  <a:schemeClr val="accent6"/>
                </a:solidFill>
              </a:rPr>
              <a:t>1.44 </a:t>
            </a:r>
            <a:r>
              <a:rPr lang="en-US" sz="2400" b="1" dirty="0" err="1" smtClean="0">
                <a:solidFill>
                  <a:schemeClr val="accent6"/>
                </a:solidFill>
                <a:latin typeface="Symbol" charset="2"/>
                <a:cs typeface="Symbol" charset="2"/>
              </a:rPr>
              <a:t>l</a:t>
            </a:r>
            <a:r>
              <a:rPr lang="en-US" sz="2400" b="1" baseline="-25000" dirty="0" err="1" smtClean="0">
                <a:solidFill>
                  <a:schemeClr val="accent6"/>
                </a:solidFill>
              </a:rPr>
              <a:t>I</a:t>
            </a:r>
            <a:endParaRPr lang="en-US" sz="2400" dirty="0" smtClean="0">
              <a:solidFill>
                <a:schemeClr val="accent6"/>
              </a:solidFill>
              <a:sym typeface="Symbol"/>
            </a:endParaRPr>
          </a:p>
          <a:p>
            <a:r>
              <a:rPr lang="en-US" sz="2400" dirty="0" smtClean="0">
                <a:solidFill>
                  <a:prstClr val="black"/>
                </a:solidFill>
                <a:sym typeface="Symbol"/>
              </a:rPr>
              <a:t>126 total </a:t>
            </a:r>
            <a:r>
              <a:rPr lang="en-US" sz="2400" dirty="0" smtClean="0">
                <a:solidFill>
                  <a:prstClr val="black"/>
                </a:solidFill>
              </a:rPr>
              <a:t>elements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0" b="16413"/>
          <a:stretch/>
        </p:blipFill>
        <p:spPr bwMode="auto">
          <a:xfrm>
            <a:off x="1331640" y="1340768"/>
            <a:ext cx="2435765" cy="226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 descr="D:\Elena\Work\CaloCube\FotoDelPrototipo\DSCN96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60632" y="1844502"/>
            <a:ext cx="3674225" cy="489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D:\Elena\Work\CaloCube\FotoDelPrototipo\DSCN969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56" y="1368904"/>
            <a:ext cx="3600400" cy="47968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04154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SPARE SLIDES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29-30/06/2015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Elena Vannuccini - Gamma400 workshop - Barcelona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373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1465620"/>
            <a:ext cx="10462274" cy="390759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Channel </a:t>
            </a:r>
            <a:r>
              <a:rPr lang="it-IT" dirty="0" err="1" smtClean="0"/>
              <a:t>Noise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29-30/06/2015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Elena Vannuccini - Gamma400 workshop - Barcelona</a:t>
            </a:r>
            <a:endParaRPr lang="it-IT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2505090"/>
            <a:ext cx="399340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419100"/>
            <a:r>
              <a:rPr lang="it-IT" sz="2000" dirty="0" err="1">
                <a:solidFill>
                  <a:srgbClr val="0070C0"/>
                </a:solidFill>
              </a:rPr>
              <a:t>Without</a:t>
            </a:r>
            <a:r>
              <a:rPr lang="it-IT" sz="2000" dirty="0">
                <a:solidFill>
                  <a:srgbClr val="0070C0"/>
                </a:solidFill>
              </a:rPr>
              <a:t> common-</a:t>
            </a:r>
            <a:r>
              <a:rPr lang="it-IT" sz="2000" dirty="0" err="1">
                <a:solidFill>
                  <a:srgbClr val="0070C0"/>
                </a:solidFill>
              </a:rPr>
              <a:t>noise</a:t>
            </a:r>
            <a:r>
              <a:rPr lang="it-IT" sz="2000" dirty="0">
                <a:solidFill>
                  <a:srgbClr val="0070C0"/>
                </a:solidFill>
              </a:rPr>
              <a:t> </a:t>
            </a:r>
            <a:r>
              <a:rPr lang="it-IT" sz="2000" dirty="0" err="1">
                <a:solidFill>
                  <a:srgbClr val="0070C0"/>
                </a:solidFill>
              </a:rPr>
              <a:t>subtraction</a:t>
            </a:r>
            <a:r>
              <a:rPr lang="it-IT" sz="2000" dirty="0">
                <a:solidFill>
                  <a:srgbClr val="0070C0"/>
                </a:solidFill>
              </a:rPr>
              <a:t> 	</a:t>
            </a:r>
            <a:endParaRPr lang="it-IT" sz="2000" dirty="0" smtClean="0">
              <a:solidFill>
                <a:srgbClr val="FF0000"/>
              </a:solidFill>
            </a:endParaRPr>
          </a:p>
          <a:p>
            <a:pPr defTabSz="419100"/>
            <a:r>
              <a:rPr lang="it-IT" sz="2000" dirty="0" smtClean="0">
                <a:solidFill>
                  <a:srgbClr val="FF0000"/>
                </a:solidFill>
              </a:rPr>
              <a:t>With </a:t>
            </a:r>
            <a:r>
              <a:rPr lang="it-IT" sz="2000" dirty="0" err="1">
                <a:solidFill>
                  <a:srgbClr val="FF0000"/>
                </a:solidFill>
              </a:rPr>
              <a:t>c</a:t>
            </a:r>
            <a:r>
              <a:rPr lang="it-IT" sz="2000" dirty="0" err="1" smtClean="0">
                <a:solidFill>
                  <a:srgbClr val="FF0000"/>
                </a:solidFill>
              </a:rPr>
              <a:t>ommom</a:t>
            </a:r>
            <a:r>
              <a:rPr lang="it-IT" sz="2000" dirty="0" smtClean="0">
                <a:solidFill>
                  <a:srgbClr val="FF0000"/>
                </a:solidFill>
              </a:rPr>
              <a:t>- </a:t>
            </a:r>
            <a:r>
              <a:rPr lang="it-IT" sz="2000" dirty="0" err="1" smtClean="0">
                <a:solidFill>
                  <a:srgbClr val="FF0000"/>
                </a:solidFill>
              </a:rPr>
              <a:t>noise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subtraction</a:t>
            </a:r>
            <a:r>
              <a:rPr lang="it-IT" sz="2000" dirty="0">
                <a:solidFill>
                  <a:srgbClr val="FF0000"/>
                </a:solidFill>
              </a:rPr>
              <a:t>	</a:t>
            </a:r>
            <a:endParaRPr lang="it-IT" sz="2000" dirty="0" smtClean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8580" y="1859732"/>
            <a:ext cx="657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 smtClean="0"/>
              <a:t>CASIS</a:t>
            </a:r>
          </a:p>
          <a:p>
            <a:pPr algn="ctr"/>
            <a:r>
              <a:rPr lang="it-IT" sz="1400" dirty="0"/>
              <a:t>0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754208" y="1844824"/>
            <a:ext cx="657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 smtClean="0"/>
              <a:t>CASIS</a:t>
            </a:r>
          </a:p>
          <a:p>
            <a:pPr algn="ctr"/>
            <a:r>
              <a:rPr lang="it-IT" sz="1400" dirty="0" smtClean="0"/>
              <a:t>1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627784" y="1825660"/>
            <a:ext cx="657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 smtClean="0"/>
              <a:t>CASIS</a:t>
            </a:r>
          </a:p>
          <a:p>
            <a:pPr algn="ctr"/>
            <a:r>
              <a:rPr lang="it-IT" sz="1400" dirty="0" smtClean="0"/>
              <a:t>2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522876" y="1825660"/>
            <a:ext cx="657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 smtClean="0"/>
              <a:t>CASIS</a:t>
            </a:r>
          </a:p>
          <a:p>
            <a:pPr algn="ctr"/>
            <a:r>
              <a:rPr lang="it-IT" sz="1400" dirty="0" smtClean="0"/>
              <a:t>3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418504" y="1825660"/>
            <a:ext cx="657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 smtClean="0"/>
              <a:t>CASIS</a:t>
            </a:r>
          </a:p>
          <a:p>
            <a:pPr algn="ctr"/>
            <a:r>
              <a:rPr lang="it-IT" sz="1400" dirty="0" smtClean="0"/>
              <a:t>4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298098" y="1825660"/>
            <a:ext cx="657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 smtClean="0"/>
              <a:t>CASIS</a:t>
            </a:r>
          </a:p>
          <a:p>
            <a:pPr algn="ctr"/>
            <a:r>
              <a:rPr lang="it-IT" sz="1400" dirty="0" smtClean="0"/>
              <a:t>5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6187708" y="1825660"/>
            <a:ext cx="657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 smtClean="0"/>
              <a:t>CASIS</a:t>
            </a:r>
          </a:p>
          <a:p>
            <a:pPr algn="ctr"/>
            <a:r>
              <a:rPr lang="it-IT" sz="1400" dirty="0" smtClean="0"/>
              <a:t>6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7082800" y="1825660"/>
            <a:ext cx="657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 smtClean="0"/>
              <a:t>CASIS</a:t>
            </a:r>
          </a:p>
          <a:p>
            <a:pPr algn="ctr"/>
            <a:r>
              <a:rPr lang="it-IT" sz="1400" dirty="0" smtClean="0"/>
              <a:t>7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7946896" y="1825660"/>
            <a:ext cx="657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 smtClean="0"/>
              <a:t>CASIS</a:t>
            </a:r>
          </a:p>
          <a:p>
            <a:pPr algn="ctr"/>
            <a:r>
              <a:rPr lang="it-IT" sz="1400" dirty="0" smtClean="0"/>
              <a:t>8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41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-366056" y="3182689"/>
            <a:ext cx="1141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ADC </a:t>
            </a:r>
            <a:r>
              <a:rPr 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counts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68240" y="1784716"/>
            <a:ext cx="37405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2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68" y="1291932"/>
            <a:ext cx="7292340" cy="494538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MIP </a:t>
            </a:r>
            <a:r>
              <a:rPr lang="it-IT" dirty="0" err="1" smtClean="0"/>
              <a:t>signal</a:t>
            </a:r>
            <a:endParaRPr lang="it-IT" dirty="0"/>
          </a:p>
        </p:txBody>
      </p:sp>
      <p:sp>
        <p:nvSpPr>
          <p:cNvPr id="16" name="TextBox 15"/>
          <p:cNvSpPr txBox="1"/>
          <p:nvPr/>
        </p:nvSpPr>
        <p:spPr>
          <a:xfrm>
            <a:off x="5940152" y="3923764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He</a:t>
            </a:r>
            <a:endParaRPr lang="it-IT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29-30/06/2015</a:t>
            </a: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Elena Vannuccini - Gamma400 workshop - Barcelona</a:t>
            </a:r>
            <a:endParaRPr lang="it-IT" dirty="0"/>
          </a:p>
        </p:txBody>
      </p:sp>
      <p:sp>
        <p:nvSpPr>
          <p:cNvPr id="23" name="TextBox 22"/>
          <p:cNvSpPr txBox="1"/>
          <p:nvPr/>
        </p:nvSpPr>
        <p:spPr>
          <a:xfrm>
            <a:off x="2677327" y="1922977"/>
            <a:ext cx="2930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19100"/>
            <a:r>
              <a:rPr lang="it-IT" dirty="0" smtClean="0">
                <a:solidFill>
                  <a:srgbClr val="FF0000"/>
                </a:solidFill>
              </a:rPr>
              <a:t>CN </a:t>
            </a:r>
            <a:r>
              <a:rPr lang="it-IT" dirty="0" err="1" smtClean="0">
                <a:solidFill>
                  <a:srgbClr val="FF0000"/>
                </a:solidFill>
              </a:rPr>
              <a:t>subtracted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  <a:sym typeface="Symbol"/>
              </a:rPr>
              <a:t></a:t>
            </a:r>
            <a:r>
              <a:rPr lang="it-IT" dirty="0">
                <a:solidFill>
                  <a:srgbClr val="FF0000"/>
                </a:solidFill>
              </a:rPr>
              <a:t>	</a:t>
            </a:r>
            <a:r>
              <a:rPr lang="it-IT" dirty="0" smtClean="0">
                <a:solidFill>
                  <a:srgbClr val="FF0000"/>
                </a:solidFill>
              </a:rPr>
              <a:t>S/N~13.5</a:t>
            </a:r>
            <a:endParaRPr lang="it-IT" dirty="0">
              <a:solidFill>
                <a:srgbClr val="0070C0"/>
              </a:solidFill>
            </a:endParaRPr>
          </a:p>
          <a:p>
            <a:pPr defTabSz="419100"/>
            <a:r>
              <a:rPr lang="it-IT" dirty="0" smtClean="0">
                <a:solidFill>
                  <a:srgbClr val="0070C0"/>
                </a:solidFill>
              </a:rPr>
              <a:t>No CN </a:t>
            </a:r>
            <a:r>
              <a:rPr lang="it-IT" dirty="0" err="1" smtClean="0">
                <a:solidFill>
                  <a:srgbClr val="0070C0"/>
                </a:solidFill>
              </a:rPr>
              <a:t>subracted</a:t>
            </a:r>
            <a:r>
              <a:rPr lang="it-IT" dirty="0" smtClean="0">
                <a:solidFill>
                  <a:srgbClr val="0070C0"/>
                </a:solidFill>
              </a:rPr>
              <a:t>	</a:t>
            </a:r>
            <a:r>
              <a:rPr lang="it-IT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it-IT" dirty="0" smtClean="0">
                <a:solidFill>
                  <a:srgbClr val="0070C0"/>
                </a:solidFill>
              </a:rPr>
              <a:t>S/N~7.2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rot="6815195">
            <a:off x="2317287" y="5284460"/>
            <a:ext cx="720080" cy="108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913256" y="2996952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</a:t>
            </a:r>
            <a:endParaRPr lang="it-IT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925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Ionization</a:t>
            </a:r>
            <a:r>
              <a:rPr lang="it-IT" dirty="0" smtClean="0"/>
              <a:t> </a:t>
            </a:r>
            <a:r>
              <a:rPr lang="it-IT" dirty="0" err="1" smtClean="0"/>
              <a:t>signal</a:t>
            </a:r>
            <a:r>
              <a:rPr lang="it-IT" dirty="0" smtClean="0"/>
              <a:t> relative </a:t>
            </a:r>
            <a:r>
              <a:rPr lang="it-IT" dirty="0" err="1" smtClean="0"/>
              <a:t>width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439862"/>
            <a:ext cx="6629400" cy="4495800"/>
          </a:xfrm>
        </p:spPr>
      </p:pic>
      <p:sp>
        <p:nvSpPr>
          <p:cNvPr id="8" name="TextBox 7"/>
          <p:cNvSpPr txBox="1"/>
          <p:nvPr/>
        </p:nvSpPr>
        <p:spPr>
          <a:xfrm>
            <a:off x="2334813" y="2433662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>
                <a:solidFill>
                  <a:schemeClr val="accent6"/>
                </a:solidFill>
              </a:rPr>
              <a:t>Additional</a:t>
            </a:r>
            <a:r>
              <a:rPr lang="it-IT" dirty="0" smtClean="0">
                <a:solidFill>
                  <a:schemeClr val="accent6"/>
                </a:solidFill>
              </a:rPr>
              <a:t> </a:t>
            </a:r>
            <a:r>
              <a:rPr lang="it-IT" dirty="0" err="1" smtClean="0">
                <a:solidFill>
                  <a:schemeClr val="accent6"/>
                </a:solidFill>
              </a:rPr>
              <a:t>gaussian</a:t>
            </a:r>
            <a:r>
              <a:rPr lang="it-IT" dirty="0" smtClean="0">
                <a:solidFill>
                  <a:schemeClr val="accent6"/>
                </a:solidFill>
              </a:rPr>
              <a:t> </a:t>
            </a:r>
            <a:r>
              <a:rPr lang="it-IT" dirty="0" err="1" smtClean="0">
                <a:solidFill>
                  <a:schemeClr val="accent6"/>
                </a:solidFill>
              </a:rPr>
              <a:t>fluctuations</a:t>
            </a:r>
            <a:r>
              <a:rPr lang="it-IT" dirty="0" smtClean="0">
                <a:solidFill>
                  <a:schemeClr val="accent6"/>
                </a:solidFill>
              </a:rPr>
              <a:t> (4.5%) </a:t>
            </a:r>
            <a:r>
              <a:rPr lang="it-IT" dirty="0" err="1" smtClean="0">
                <a:solidFill>
                  <a:schemeClr val="accent6"/>
                </a:solidFill>
              </a:rPr>
              <a:t>tuned</a:t>
            </a:r>
            <a:r>
              <a:rPr lang="it-IT" dirty="0" smtClean="0">
                <a:solidFill>
                  <a:schemeClr val="accent6"/>
                </a:solidFill>
              </a:rPr>
              <a:t> to match carbon </a:t>
            </a:r>
            <a:r>
              <a:rPr lang="it-IT" dirty="0" err="1" smtClean="0">
                <a:solidFill>
                  <a:schemeClr val="accent6"/>
                </a:solidFill>
              </a:rPr>
              <a:t>resolution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00353" y="1988839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A</a:t>
            </a:r>
            <a:r>
              <a:rPr lang="it-IT" dirty="0" smtClean="0">
                <a:solidFill>
                  <a:prstClr val="black"/>
                </a:solidFill>
                <a:sym typeface="Symbol"/>
              </a:rPr>
              <a:t></a:t>
            </a:r>
            <a:r>
              <a:rPr lang="it-IT" dirty="0" smtClean="0">
                <a:solidFill>
                  <a:prstClr val="black"/>
                </a:solidFill>
              </a:rPr>
              <a:t>30GeV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691680" y="3284984"/>
            <a:ext cx="648072" cy="1467456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51520" y="4233138"/>
            <a:ext cx="144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>
                    <a:lumMod val="65000"/>
                  </a:schemeClr>
                </a:solidFill>
              </a:rPr>
              <a:t>NB </a:t>
            </a:r>
            <a:r>
              <a:rPr lang="it-IT" dirty="0" err="1" smtClean="0">
                <a:solidFill>
                  <a:schemeClr val="bg1">
                    <a:lumMod val="65000"/>
                  </a:schemeClr>
                </a:solidFill>
              </a:rPr>
              <a:t>distributions</a:t>
            </a:r>
            <a:r>
              <a:rPr lang="it-IT" dirty="0" smtClean="0">
                <a:solidFill>
                  <a:schemeClr val="bg1">
                    <a:lumMod val="65000"/>
                  </a:schemeClr>
                </a:solidFill>
              </a:rPr>
              <a:t> are </a:t>
            </a:r>
            <a:r>
              <a:rPr lang="it-IT" dirty="0" err="1" smtClean="0">
                <a:solidFill>
                  <a:schemeClr val="bg1">
                    <a:lumMod val="65000"/>
                  </a:schemeClr>
                </a:solidFill>
              </a:rPr>
              <a:t>not</a:t>
            </a:r>
            <a:r>
              <a:rPr lang="it-IT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bg1">
                    <a:lumMod val="65000"/>
                  </a:schemeClr>
                </a:solidFill>
              </a:rPr>
              <a:t>gaussian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4" name="Straight Arrow Connector 13"/>
          <p:cNvCxnSpPr>
            <a:stCxn id="8" idx="2"/>
          </p:cNvCxnSpPr>
          <p:nvPr/>
        </p:nvCxnSpPr>
        <p:spPr>
          <a:xfrm flipH="1">
            <a:off x="3203848" y="3356992"/>
            <a:ext cx="931165" cy="1224136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29-30/06/2015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Elena Vannuccini - Gamma400 workshop - Barcelona</a:t>
            </a: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232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257249" y="1594384"/>
            <a:ext cx="6629451" cy="4549434"/>
            <a:chOff x="1257249" y="1594384"/>
            <a:chExt cx="6629451" cy="4549434"/>
          </a:xfrm>
        </p:grpSpPr>
        <p:grpSp>
          <p:nvGrpSpPr>
            <p:cNvPr id="8" name="Group 7"/>
            <p:cNvGrpSpPr/>
            <p:nvPr/>
          </p:nvGrpSpPr>
          <p:grpSpPr>
            <a:xfrm>
              <a:off x="1257249" y="1594384"/>
              <a:ext cx="6629451" cy="4498912"/>
              <a:chOff x="1257249" y="1181100"/>
              <a:chExt cx="6629451" cy="4498912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7300" y="1181100"/>
                <a:ext cx="6629400" cy="449580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7249" y="1184212"/>
                <a:ext cx="6629400" cy="4495800"/>
              </a:xfrm>
              <a:prstGeom prst="rect">
                <a:avLst/>
              </a:prstGeom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5724128" y="5805264"/>
              <a:ext cx="158417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600" dirty="0" smtClean="0"/>
                <a:t>MIP</a:t>
              </a:r>
              <a:endParaRPr lang="en-US" dirty="0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Direct </a:t>
            </a:r>
            <a:r>
              <a:rPr lang="it-IT" dirty="0" err="1"/>
              <a:t>energy</a:t>
            </a:r>
            <a:r>
              <a:rPr lang="it-IT" dirty="0"/>
              <a:t> </a:t>
            </a:r>
            <a:r>
              <a:rPr lang="it-IT" dirty="0" err="1"/>
              <a:t>deposit</a:t>
            </a:r>
            <a:r>
              <a:rPr lang="it-IT" dirty="0"/>
              <a:t> on </a:t>
            </a:r>
            <a:r>
              <a:rPr lang="it-IT" dirty="0" err="1" smtClean="0"/>
              <a:t>photodiode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149" y="1206058"/>
            <a:ext cx="8229600" cy="4937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40152" y="1754052"/>
            <a:ext cx="2490041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Central cube first </a:t>
            </a:r>
            <a:r>
              <a:rPr lang="it-IT" dirty="0" err="1" smtClean="0"/>
              <a:t>layer</a:t>
            </a:r>
            <a:endParaRPr lang="it-IT" dirty="0" smtClean="0"/>
          </a:p>
          <a:p>
            <a:r>
              <a:rPr lang="it-IT" dirty="0" smtClean="0"/>
              <a:t>Carbon 12.8 </a:t>
            </a:r>
            <a:r>
              <a:rPr lang="it-IT" dirty="0" err="1" smtClean="0"/>
              <a:t>GeV</a:t>
            </a:r>
            <a:r>
              <a:rPr lang="it-IT" dirty="0" smtClean="0"/>
              <a:t>/</a:t>
            </a:r>
            <a:r>
              <a:rPr lang="it-IT" dirty="0" err="1" smtClean="0"/>
              <a:t>amu</a:t>
            </a:r>
            <a:endParaRPr lang="it-IT" dirty="0" smtClean="0"/>
          </a:p>
          <a:p>
            <a:r>
              <a:rPr lang="it-IT" dirty="0" smtClean="0">
                <a:solidFill>
                  <a:srgbClr val="FF0000"/>
                </a:solidFill>
              </a:rPr>
              <a:t>Crystal ~ 44 MIP</a:t>
            </a:r>
          </a:p>
          <a:p>
            <a:r>
              <a:rPr lang="it-IT" dirty="0" err="1" smtClean="0">
                <a:solidFill>
                  <a:srgbClr val="FF0000"/>
                </a:solidFill>
              </a:rPr>
              <a:t>Crystal+sensor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>
                <a:solidFill>
                  <a:srgbClr val="FF0000"/>
                </a:solidFill>
              </a:rPr>
              <a:t>~ </a:t>
            </a:r>
            <a:r>
              <a:rPr lang="it-IT" dirty="0" smtClean="0">
                <a:solidFill>
                  <a:srgbClr val="FF0000"/>
                </a:solidFill>
              </a:rPr>
              <a:t>60 </a:t>
            </a:r>
            <a:r>
              <a:rPr lang="it-IT" dirty="0">
                <a:solidFill>
                  <a:srgbClr val="FF0000"/>
                </a:solidFill>
              </a:rPr>
              <a:t>MIP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64088" y="3645024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70C0"/>
                </a:solidFill>
              </a:rPr>
              <a:t>C </a:t>
            </a:r>
            <a:r>
              <a:rPr lang="it-IT" dirty="0" err="1" smtClean="0">
                <a:solidFill>
                  <a:srgbClr val="0070C0"/>
                </a:solidFill>
              </a:rPr>
              <a:t>ions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traversing</a:t>
            </a:r>
            <a:r>
              <a:rPr lang="it-IT" dirty="0" smtClean="0">
                <a:solidFill>
                  <a:srgbClr val="0070C0"/>
                </a:solidFill>
              </a:rPr>
              <a:t> the </a:t>
            </a:r>
            <a:r>
              <a:rPr lang="it-IT" dirty="0" err="1" smtClean="0">
                <a:solidFill>
                  <a:srgbClr val="0070C0"/>
                </a:solidFill>
              </a:rPr>
              <a:t>photodiode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5076056" y="4568354"/>
            <a:ext cx="1044116" cy="5888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29-30/06/2015</a:t>
            </a:r>
            <a:endParaRPr lang="it-IT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Elena Vannuccini - Gamma400 workshop - Barcelona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44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991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Switching</a:t>
            </a:r>
            <a:r>
              <a:rPr lang="it-IT" dirty="0" smtClean="0"/>
              <a:t> from high to </a:t>
            </a:r>
            <a:r>
              <a:rPr lang="it-IT" dirty="0" err="1" smtClean="0"/>
              <a:t>low</a:t>
            </a:r>
            <a:r>
              <a:rPr lang="it-IT" dirty="0" smtClean="0"/>
              <a:t> gain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29-30/06/2015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Elena Vannuccini - Gamma400 workshop - Barcelona</a:t>
            </a:r>
            <a:endParaRPr lang="it-IT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439862"/>
            <a:ext cx="6629400" cy="44958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4096410" y="2852936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47233" y="2411596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Saturation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87824" y="2012689"/>
            <a:ext cx="2273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High gain  |   </a:t>
            </a:r>
            <a:r>
              <a:rPr lang="en-US" dirty="0" smtClean="0"/>
              <a:t>low gain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987824" y="3933056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00B050"/>
                </a:solidFill>
              </a:rPr>
              <a:t>F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6016" y="3933056"/>
            <a:ext cx="591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Na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95995" y="3105254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0070C0"/>
                </a:solidFill>
              </a:rPr>
              <a:t>He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45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203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Saturation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424" y="1752600"/>
            <a:ext cx="6449152" cy="4373563"/>
          </a:xfrm>
        </p:spPr>
      </p:pic>
      <p:sp>
        <p:nvSpPr>
          <p:cNvPr id="6" name="Rectangle 5"/>
          <p:cNvSpPr/>
          <p:nvPr/>
        </p:nvSpPr>
        <p:spPr>
          <a:xfrm>
            <a:off x="2987824" y="2214389"/>
            <a:ext cx="360040" cy="3456384"/>
          </a:xfrm>
          <a:prstGeom prst="rect">
            <a:avLst/>
          </a:prstGeom>
          <a:solidFill>
            <a:srgbClr val="FF7C80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60032" y="2348880"/>
            <a:ext cx="1370484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30.0 </a:t>
            </a:r>
            <a:r>
              <a:rPr lang="it-IT" sz="1400" b="1" dirty="0" err="1" smtClean="0"/>
              <a:t>GeV</a:t>
            </a:r>
            <a:r>
              <a:rPr lang="it-IT" sz="1400" b="1" dirty="0" smtClean="0"/>
              <a:t>/n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29-30/06/2015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Elena Vannuccini - Gamma400 workshop - Barcelona</a:t>
            </a:r>
            <a:endParaRPr lang="it-IT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46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374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Saturation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424" y="1752600"/>
            <a:ext cx="6449152" cy="4373563"/>
          </a:xfrm>
        </p:spPr>
      </p:pic>
      <p:sp>
        <p:nvSpPr>
          <p:cNvPr id="5" name="Rectangle 4"/>
          <p:cNvSpPr/>
          <p:nvPr/>
        </p:nvSpPr>
        <p:spPr>
          <a:xfrm>
            <a:off x="4067944" y="2214389"/>
            <a:ext cx="576064" cy="3456384"/>
          </a:xfrm>
          <a:prstGeom prst="rect">
            <a:avLst/>
          </a:prstGeom>
          <a:solidFill>
            <a:srgbClr val="FF7C80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60032" y="2348880"/>
            <a:ext cx="1370484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12.8 </a:t>
            </a:r>
            <a:r>
              <a:rPr lang="it-IT" sz="1400" b="1" dirty="0" err="1" smtClean="0"/>
              <a:t>GeV</a:t>
            </a:r>
            <a:r>
              <a:rPr lang="it-IT" sz="1400" b="1" dirty="0" smtClean="0"/>
              <a:t>/n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29-30/06/2015</a:t>
            </a:r>
            <a:endParaRPr lang="it-IT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Elena Vannuccini - Gamma400 workshop - Barcelona</a:t>
            </a:r>
            <a:endParaRPr lang="it-IT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47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798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29-30/06/2015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Elena Vannuccini - Gamma400 workshop - Barcelona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48</a:t>
            </a:fld>
            <a:endParaRPr lang="it-IT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439862"/>
            <a:ext cx="6629400" cy="4495800"/>
          </a:xfrm>
        </p:spPr>
      </p:pic>
    </p:spTree>
    <p:extLst>
      <p:ext uri="{BB962C8B-B14F-4D97-AF65-F5344CB8AC3E}">
        <p14:creationId xmlns:p14="http://schemas.microsoft.com/office/powerpoint/2010/main" val="289794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29-30/06/2015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Elena Vannuccini - Gamma400 workshop - Barcelona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49</a:t>
            </a:fld>
            <a:endParaRPr lang="it-IT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439862"/>
            <a:ext cx="6629400" cy="4495800"/>
          </a:xfrm>
        </p:spPr>
      </p:pic>
      <p:cxnSp>
        <p:nvCxnSpPr>
          <p:cNvPr id="8" name="Straight Connector 7"/>
          <p:cNvCxnSpPr/>
          <p:nvPr/>
        </p:nvCxnSpPr>
        <p:spPr>
          <a:xfrm>
            <a:off x="1722744" y="1574208"/>
            <a:ext cx="0" cy="38884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58440" y="1587856"/>
            <a:ext cx="0" cy="38884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038880" y="1560560"/>
            <a:ext cx="0" cy="38884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574576" y="1574208"/>
            <a:ext cx="0" cy="38884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43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Front-end </a:t>
            </a:r>
            <a:r>
              <a:rPr lang="it-IT" dirty="0" err="1" smtClean="0"/>
              <a:t>electronics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29-30/06/2015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Elena Vannuccini - Gamma400 workshop - Barcelona</a:t>
            </a:r>
            <a:endParaRPr lang="it-IT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6635080" cy="493776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CASIS chip </a:t>
            </a:r>
            <a:r>
              <a:rPr lang="en-US" sz="2400" dirty="0" smtClean="0"/>
              <a:t>(developed </a:t>
            </a:r>
            <a:r>
              <a:rPr lang="en-US" sz="2400" dirty="0"/>
              <a:t>by </a:t>
            </a:r>
            <a:r>
              <a:rPr lang="en-US" sz="2400" dirty="0" smtClean="0"/>
              <a:t>INFN-Trieste)</a:t>
            </a:r>
          </a:p>
          <a:p>
            <a:pPr lvl="1"/>
            <a:endParaRPr lang="it-IT" dirty="0" smtClean="0"/>
          </a:p>
          <a:p>
            <a:pPr lvl="1"/>
            <a:r>
              <a:rPr lang="it-IT" dirty="0" err="1" smtClean="0"/>
              <a:t>Very</a:t>
            </a:r>
            <a:r>
              <a:rPr lang="it-IT" dirty="0" smtClean="0"/>
              <a:t> large </a:t>
            </a:r>
            <a:r>
              <a:rPr lang="it-IT" dirty="0" err="1" smtClean="0"/>
              <a:t>dynamic</a:t>
            </a:r>
            <a:r>
              <a:rPr lang="it-IT" dirty="0" smtClean="0"/>
              <a:t> </a:t>
            </a:r>
            <a:r>
              <a:rPr lang="it-IT" dirty="0" err="1" smtClean="0"/>
              <a:t>range</a:t>
            </a:r>
            <a:r>
              <a:rPr lang="it-IT" dirty="0" smtClean="0"/>
              <a:t> </a:t>
            </a:r>
            <a:r>
              <a:rPr lang="it-IT" dirty="0"/>
              <a:t> </a:t>
            </a:r>
            <a:r>
              <a:rPr lang="it-IT" dirty="0" smtClean="0"/>
              <a:t>                            (0</a:t>
            </a:r>
            <a:r>
              <a:rPr lang="it-IT" dirty="0" smtClean="0">
                <a:sym typeface="Symbol"/>
              </a:rPr>
              <a:t>10000 MIP</a:t>
            </a:r>
            <a:r>
              <a:rPr lang="it-IT" dirty="0" smtClean="0"/>
              <a:t>)</a:t>
            </a:r>
            <a:endParaRPr lang="en-US" dirty="0"/>
          </a:p>
          <a:p>
            <a:pPr lvl="1"/>
            <a:r>
              <a:rPr lang="en-US" dirty="0">
                <a:solidFill>
                  <a:schemeClr val="accent6"/>
                </a:solidFill>
              </a:rPr>
              <a:t>Automatic switching </a:t>
            </a:r>
            <a:r>
              <a:rPr lang="en-US" dirty="0" smtClean="0">
                <a:solidFill>
                  <a:schemeClr val="accent6"/>
                </a:solidFill>
              </a:rPr>
              <a:t>btw                                       low and high (</a:t>
            </a:r>
            <a:r>
              <a:rPr lang="en-US" dirty="0" smtClean="0">
                <a:solidFill>
                  <a:schemeClr val="accent6"/>
                </a:solidFill>
                <a:sym typeface="Symbol"/>
              </a:rPr>
              <a:t></a:t>
            </a:r>
            <a:r>
              <a:rPr lang="en-US" dirty="0" smtClean="0">
                <a:solidFill>
                  <a:schemeClr val="accent6"/>
                </a:solidFill>
              </a:rPr>
              <a:t>20) </a:t>
            </a:r>
            <a:r>
              <a:rPr lang="en-US" dirty="0">
                <a:solidFill>
                  <a:schemeClr val="accent6"/>
                </a:solidFill>
              </a:rPr>
              <a:t>gain </a:t>
            </a:r>
            <a:r>
              <a:rPr lang="en-US" dirty="0" smtClean="0">
                <a:solidFill>
                  <a:schemeClr val="accent6"/>
                </a:solidFill>
              </a:rPr>
              <a:t>                                           mode</a:t>
            </a:r>
            <a:endParaRPr lang="en-US" dirty="0">
              <a:solidFill>
                <a:schemeClr val="accent6"/>
              </a:solidFill>
            </a:endParaRPr>
          </a:p>
          <a:p>
            <a:pPr lvl="1"/>
            <a:r>
              <a:rPr lang="en-US" dirty="0" smtClean="0"/>
              <a:t>16 channels                                                            (CSA+CDS shaper)</a:t>
            </a:r>
          </a:p>
          <a:p>
            <a:pPr marL="87313" indent="-87313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it-IT" dirty="0" smtClean="0"/>
          </a:p>
          <a:p>
            <a:endParaRPr lang="en-US" dirty="0"/>
          </a:p>
        </p:txBody>
      </p:sp>
      <p:pic>
        <p:nvPicPr>
          <p:cNvPr id="12" name="Picture 2" descr="D:\Elena\Work\CaloCube\FotoDelPrototipo\DSCN970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76872"/>
            <a:ext cx="4320479" cy="32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051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29-30/06/2015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Elena Vannuccini - Gamma400 workshop - Barcelona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50</a:t>
            </a:fld>
            <a:endParaRPr lang="it-IT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439862"/>
            <a:ext cx="6629400" cy="4495800"/>
          </a:xfrm>
        </p:spPr>
      </p:pic>
      <p:cxnSp>
        <p:nvCxnSpPr>
          <p:cNvPr id="9" name="Straight Connector 8"/>
          <p:cNvCxnSpPr/>
          <p:nvPr/>
        </p:nvCxnSpPr>
        <p:spPr>
          <a:xfrm>
            <a:off x="1722744" y="1574208"/>
            <a:ext cx="0" cy="38884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58440" y="1587856"/>
            <a:ext cx="0" cy="38884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38880" y="1560560"/>
            <a:ext cx="0" cy="38884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574576" y="1574208"/>
            <a:ext cx="0" cy="38884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56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29-30/06/2015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Elena Vannuccini - Gamma400 workshop - Barcelona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51</a:t>
            </a:fld>
            <a:endParaRPr lang="it-IT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439862"/>
            <a:ext cx="6629400" cy="4495800"/>
          </a:xfrm>
        </p:spPr>
      </p:pic>
      <p:cxnSp>
        <p:nvCxnSpPr>
          <p:cNvPr id="8" name="Straight Connector 7"/>
          <p:cNvCxnSpPr/>
          <p:nvPr/>
        </p:nvCxnSpPr>
        <p:spPr>
          <a:xfrm>
            <a:off x="1722744" y="1574208"/>
            <a:ext cx="0" cy="38884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58440" y="1587856"/>
            <a:ext cx="0" cy="38884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38880" y="1560560"/>
            <a:ext cx="0" cy="38884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574576" y="1574208"/>
            <a:ext cx="0" cy="38884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43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29-30/06/2015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Elena Vannuccini - Gamma400 workshop - Barcelona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52</a:t>
            </a:fld>
            <a:endParaRPr lang="it-IT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07"/>
          <a:stretch/>
        </p:blipFill>
        <p:spPr>
          <a:xfrm>
            <a:off x="1633181" y="1444626"/>
            <a:ext cx="5805844" cy="2920478"/>
          </a:xfrm>
        </p:spPr>
      </p:pic>
    </p:spTree>
    <p:extLst>
      <p:ext uri="{BB962C8B-B14F-4D97-AF65-F5344CB8AC3E}">
        <p14:creationId xmlns:p14="http://schemas.microsoft.com/office/powerpoint/2010/main" val="365463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29-30/06/2015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Elena Vannuccini - Gamma400 workshop - Barcelona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53</a:t>
            </a:fld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012" y="1219200"/>
            <a:ext cx="6587976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5742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Shower</a:t>
            </a:r>
            <a:r>
              <a:rPr lang="it-IT" dirty="0" smtClean="0"/>
              <a:t> </a:t>
            </a:r>
            <a:r>
              <a:rPr lang="it-IT" dirty="0" err="1" smtClean="0"/>
              <a:t>starting-point</a:t>
            </a:r>
            <a:r>
              <a:rPr lang="it-IT" dirty="0" smtClean="0"/>
              <a:t> </a:t>
            </a:r>
            <a:r>
              <a:rPr lang="it-IT" dirty="0" err="1" smtClean="0"/>
              <a:t>distribution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29-30/06/2015</a:t>
            </a:r>
            <a:endParaRPr lang="it-IT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464653"/>
                </a:solidFill>
              </a:rPr>
              <a:t>Elena Vannuccini - Gamma400 workshop - Barcelona</a:t>
            </a:r>
            <a:endParaRPr lang="it-IT" dirty="0">
              <a:solidFill>
                <a:srgbClr val="464653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453480"/>
            <a:ext cx="6629400" cy="4495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298134" y="2578522"/>
                <a:ext cx="1666354" cy="6552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it-IT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𝑖𝑛𝑡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∝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it-IT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it-IT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it-IT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it-IT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it-IT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it-IT" dirty="0" smtClean="0">
                  <a:solidFill>
                    <a:prstClr val="black"/>
                  </a:solidFill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𝑠</m:t>
                      </m:r>
                      <m:r>
                        <a:rPr lang="it-IT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it-IT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it-IT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it-IT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it-IT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it-IT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𝑖𝑛𝑡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8134" y="2578522"/>
                <a:ext cx="1666354" cy="65524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806748" y="2073622"/>
            <a:ext cx="1988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4He</a:t>
            </a:r>
            <a:r>
              <a:rPr lang="en-US" dirty="0" smtClean="0">
                <a:solidFill>
                  <a:prstClr val="black"/>
                </a:solidFill>
              </a:rPr>
              <a:t> @ 12.8 GeV/u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srgbClr val="464653"/>
                </a:solidFill>
              </a:rPr>
              <a:pPr/>
              <a:t>54</a:t>
            </a:fld>
            <a:endParaRPr lang="it-IT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48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Content Placeholder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439862"/>
            <a:ext cx="6629400" cy="449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672496" y="1854704"/>
            <a:ext cx="0" cy="374441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072909" y="1880404"/>
            <a:ext cx="360040" cy="3600400"/>
          </a:xfrm>
          <a:prstGeom prst="rect">
            <a:avLst/>
          </a:prstGeom>
          <a:solidFill>
            <a:srgbClr val="DDDDDD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04127" y="1889929"/>
            <a:ext cx="360040" cy="3600400"/>
          </a:xfrm>
          <a:prstGeom prst="rect">
            <a:avLst/>
          </a:prstGeom>
          <a:solidFill>
            <a:srgbClr val="DDDDDD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69500" y="1880404"/>
            <a:ext cx="360040" cy="3600400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339065" y="1880404"/>
            <a:ext cx="360040" cy="3600400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199763" y="908720"/>
            <a:ext cx="122822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dirty="0" err="1" smtClean="0">
                <a:solidFill>
                  <a:schemeClr val="bg1">
                    <a:lumMod val="50000"/>
                  </a:schemeClr>
                </a:solidFill>
              </a:rPr>
              <a:t>Missing</a:t>
            </a:r>
            <a:r>
              <a:rPr lang="it-IT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400" dirty="0" err="1" smtClean="0">
                <a:solidFill>
                  <a:schemeClr val="bg1">
                    <a:lumMod val="50000"/>
                  </a:schemeClr>
                </a:solidFill>
              </a:rPr>
              <a:t>lateral</a:t>
            </a:r>
            <a:r>
              <a:rPr lang="it-IT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it-IT" sz="1400" dirty="0" err="1" smtClean="0">
                <a:solidFill>
                  <a:schemeClr val="bg1">
                    <a:lumMod val="50000"/>
                  </a:schemeClr>
                </a:solidFill>
              </a:rPr>
              <a:t>element</a:t>
            </a:r>
            <a:endParaRPr lang="it-IT" sz="1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623699" y="944744"/>
            <a:ext cx="540040" cy="540040"/>
            <a:chOff x="3815936" y="944744"/>
            <a:chExt cx="540040" cy="540040"/>
          </a:xfrm>
        </p:grpSpPr>
        <p:sp>
          <p:nvSpPr>
            <p:cNvPr id="19" name="Rectangle 18"/>
            <p:cNvSpPr/>
            <p:nvPr/>
          </p:nvSpPr>
          <p:spPr>
            <a:xfrm>
              <a:off x="3815936" y="944744"/>
              <a:ext cx="180000" cy="18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995976" y="944744"/>
              <a:ext cx="180000" cy="18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175976" y="944744"/>
              <a:ext cx="180000" cy="18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995976" y="1125719"/>
              <a:ext cx="180000" cy="18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175976" y="1125719"/>
              <a:ext cx="180000" cy="18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815936" y="1304784"/>
              <a:ext cx="180000" cy="18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995976" y="1304784"/>
              <a:ext cx="180000" cy="18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175976" y="1304784"/>
              <a:ext cx="180000" cy="18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815936" y="1125719"/>
              <a:ext cx="180000" cy="180000"/>
            </a:xfrm>
            <a:prstGeom prst="rect">
              <a:avLst/>
            </a:prstGeom>
            <a:solidFill>
              <a:srgbClr val="DDDDDD">
                <a:alpha val="59000"/>
              </a:srgb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514127" y="944744"/>
            <a:ext cx="540040" cy="540040"/>
            <a:chOff x="4514127" y="944744"/>
            <a:chExt cx="540040" cy="540040"/>
          </a:xfrm>
        </p:grpSpPr>
        <p:sp>
          <p:nvSpPr>
            <p:cNvPr id="29" name="Rectangle 28"/>
            <p:cNvSpPr/>
            <p:nvPr/>
          </p:nvSpPr>
          <p:spPr>
            <a:xfrm>
              <a:off x="4694167" y="944744"/>
              <a:ext cx="180000" cy="18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874167" y="944744"/>
              <a:ext cx="180000" cy="18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694167" y="1125719"/>
              <a:ext cx="180000" cy="18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874167" y="1125719"/>
              <a:ext cx="180000" cy="18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514127" y="1304784"/>
              <a:ext cx="180000" cy="18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694167" y="1304784"/>
              <a:ext cx="180000" cy="18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874167" y="1304784"/>
              <a:ext cx="180000" cy="18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514127" y="1125719"/>
              <a:ext cx="180000" cy="18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514127" y="944744"/>
              <a:ext cx="180000" cy="180000"/>
            </a:xfrm>
            <a:prstGeom prst="rect">
              <a:avLst/>
            </a:prstGeom>
            <a:solidFill>
              <a:srgbClr val="DDDDDD">
                <a:alpha val="20000"/>
              </a:srgb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090191" y="925580"/>
            <a:ext cx="122059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dirty="0" err="1" smtClean="0">
                <a:solidFill>
                  <a:schemeClr val="bg1">
                    <a:lumMod val="50000"/>
                  </a:schemeClr>
                </a:solidFill>
              </a:rPr>
              <a:t>Missing</a:t>
            </a:r>
            <a:r>
              <a:rPr lang="it-IT" sz="1400" dirty="0" smtClean="0">
                <a:solidFill>
                  <a:schemeClr val="bg1">
                    <a:lumMod val="50000"/>
                  </a:schemeClr>
                </a:solidFill>
              </a:rPr>
              <a:t> corner</a:t>
            </a:r>
          </a:p>
          <a:p>
            <a:r>
              <a:rPr lang="it-IT" sz="1400" dirty="0" err="1" smtClean="0">
                <a:solidFill>
                  <a:schemeClr val="bg1">
                    <a:lumMod val="50000"/>
                  </a:schemeClr>
                </a:solidFill>
              </a:rPr>
              <a:t>element</a:t>
            </a:r>
            <a:endParaRPr lang="it-IT" sz="1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Date Placeholder 4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29-30/06/2015</a:t>
            </a:r>
            <a:endParaRPr lang="it-IT"/>
          </a:p>
        </p:txBody>
      </p:sp>
      <p:sp>
        <p:nvSpPr>
          <p:cNvPr id="51" name="Footer Placeholder 5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Elena Vannuccini - Gamma400 workshop - Barcelona</a:t>
            </a:r>
            <a:endParaRPr lang="it-IT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55</a:t>
            </a:fld>
            <a:endParaRPr lang="it-IT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7306481" y="1961673"/>
            <a:ext cx="1585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>
                <a:sym typeface="Symbol"/>
              </a:rPr>
              <a:t>Ion-beam</a:t>
            </a:r>
            <a:r>
              <a:rPr lang="it-IT" dirty="0" smtClean="0">
                <a:sym typeface="Symbol"/>
              </a:rPr>
              <a:t> data</a:t>
            </a:r>
          </a:p>
          <a:p>
            <a:r>
              <a:rPr lang="it-IT" dirty="0" smtClean="0">
                <a:sym typeface="Symbol"/>
              </a:rPr>
              <a:t>30.0GeV/u</a:t>
            </a:r>
          </a:p>
          <a:p>
            <a:endParaRPr lang="it-IT" dirty="0">
              <a:sym typeface="Symbol"/>
            </a:endParaRPr>
          </a:p>
          <a:p>
            <a:r>
              <a:rPr lang="it-IT" dirty="0" smtClean="0">
                <a:sym typeface="Symbol"/>
              </a:rPr>
              <a:t>2013 setup</a:t>
            </a:r>
            <a:endParaRPr lang="it-IT" dirty="0">
              <a:sym typeface="Symbo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00193" y="2947629"/>
            <a:ext cx="4587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rgbClr val="92D050"/>
                </a:solidFill>
              </a:rPr>
              <a:t>Li</a:t>
            </a:r>
            <a:endParaRPr lang="it-IT" sz="1600" b="1" dirty="0">
              <a:solidFill>
                <a:srgbClr val="92D050"/>
              </a:solidFill>
            </a:endParaRPr>
          </a:p>
          <a:p>
            <a:r>
              <a:rPr lang="it-IT" sz="1600" b="1" dirty="0" smtClean="0">
                <a:solidFill>
                  <a:srgbClr val="FF0000"/>
                </a:solidFill>
              </a:rPr>
              <a:t>He</a:t>
            </a:r>
            <a:endParaRPr lang="it-IT" sz="1600" b="1" dirty="0" smtClean="0">
              <a:solidFill>
                <a:srgbClr val="0070C0"/>
              </a:solidFill>
            </a:endParaRPr>
          </a:p>
          <a:p>
            <a:r>
              <a:rPr lang="it-IT" sz="1600" b="1" dirty="0" smtClean="0">
                <a:solidFill>
                  <a:srgbClr val="0070C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56793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29-30/06/2015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Elena Vannuccini - Gamma400 workshop - Barcelona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56</a:t>
            </a:fld>
            <a:endParaRPr lang="it-IT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439862"/>
            <a:ext cx="6629400" cy="4495800"/>
          </a:xfrm>
        </p:spPr>
      </p:pic>
      <p:cxnSp>
        <p:nvCxnSpPr>
          <p:cNvPr id="10" name="Straight Connector 9"/>
          <p:cNvCxnSpPr/>
          <p:nvPr/>
        </p:nvCxnSpPr>
        <p:spPr>
          <a:xfrm>
            <a:off x="2672496" y="1854704"/>
            <a:ext cx="0" cy="374441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876256" y="1880404"/>
            <a:ext cx="360040" cy="3600400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59832" y="1916832"/>
            <a:ext cx="360040" cy="3600400"/>
          </a:xfrm>
          <a:prstGeom prst="rect">
            <a:avLst/>
          </a:prstGeom>
          <a:solidFill>
            <a:srgbClr val="DDDDDD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36792" y="1872120"/>
            <a:ext cx="360040" cy="3600400"/>
          </a:xfrm>
          <a:prstGeom prst="rect">
            <a:avLst/>
          </a:prstGeom>
          <a:solidFill>
            <a:srgbClr val="DDDDDD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699792" y="1916832"/>
            <a:ext cx="360040" cy="3600400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63104" y="1872120"/>
            <a:ext cx="360040" cy="3600400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75"/>
          <p:cNvGrpSpPr/>
          <p:nvPr/>
        </p:nvGrpSpPr>
        <p:grpSpPr>
          <a:xfrm>
            <a:off x="6876256" y="944744"/>
            <a:ext cx="540040" cy="540040"/>
            <a:chOff x="6876256" y="944744"/>
            <a:chExt cx="540040" cy="540040"/>
          </a:xfrm>
        </p:grpSpPr>
        <p:sp>
          <p:nvSpPr>
            <p:cNvPr id="49" name="Rectangle 48"/>
            <p:cNvSpPr/>
            <p:nvPr/>
          </p:nvSpPr>
          <p:spPr>
            <a:xfrm>
              <a:off x="6876256" y="944744"/>
              <a:ext cx="180000" cy="18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056296" y="944744"/>
              <a:ext cx="180000" cy="18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236296" y="944744"/>
              <a:ext cx="180000" cy="18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056296" y="1125719"/>
              <a:ext cx="180000" cy="180000"/>
            </a:xfrm>
            <a:prstGeom prst="rect">
              <a:avLst/>
            </a:prstGeom>
            <a:solidFill>
              <a:schemeClr val="bg1">
                <a:lumMod val="50000"/>
                <a:alpha val="53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236296" y="1125719"/>
              <a:ext cx="180000" cy="18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876256" y="1304784"/>
              <a:ext cx="180000" cy="18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056296" y="1304784"/>
              <a:ext cx="180000" cy="18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236296" y="1304784"/>
              <a:ext cx="180000" cy="18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876256" y="1125719"/>
              <a:ext cx="180000" cy="180000"/>
            </a:xfrm>
            <a:prstGeom prst="rect">
              <a:avLst/>
            </a:prstGeom>
            <a:solidFill>
              <a:schemeClr val="bg1">
                <a:lumMod val="50000"/>
                <a:alpha val="53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Rectangle 57"/>
          <p:cNvSpPr/>
          <p:nvPr/>
        </p:nvSpPr>
        <p:spPr>
          <a:xfrm>
            <a:off x="7306481" y="1961673"/>
            <a:ext cx="18375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>
                <a:sym typeface="Symbol"/>
              </a:rPr>
              <a:t>Ion-beam</a:t>
            </a:r>
            <a:r>
              <a:rPr lang="it-IT" dirty="0" smtClean="0">
                <a:sym typeface="Symbol"/>
              </a:rPr>
              <a:t> data</a:t>
            </a:r>
          </a:p>
          <a:p>
            <a:r>
              <a:rPr lang="it-IT" dirty="0" smtClean="0">
                <a:sym typeface="Symbol"/>
              </a:rPr>
              <a:t>30.0GeV/u</a:t>
            </a:r>
          </a:p>
          <a:p>
            <a:endParaRPr lang="it-IT" dirty="0" smtClean="0">
              <a:sym typeface="Symbol"/>
            </a:endParaRPr>
          </a:p>
          <a:p>
            <a:r>
              <a:rPr lang="it-IT" dirty="0" smtClean="0">
                <a:sym typeface="Symbol"/>
              </a:rPr>
              <a:t>2015 setup</a:t>
            </a:r>
          </a:p>
          <a:p>
            <a:endParaRPr lang="it-IT" dirty="0" smtClean="0">
              <a:sym typeface="Symbol"/>
            </a:endParaRPr>
          </a:p>
          <a:p>
            <a:endParaRPr lang="it-IT" dirty="0">
              <a:sym typeface="Symbol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455865" y="908720"/>
            <a:ext cx="154561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dirty="0" err="1" smtClean="0">
                <a:solidFill>
                  <a:schemeClr val="bg1">
                    <a:lumMod val="50000"/>
                  </a:schemeClr>
                </a:solidFill>
              </a:rPr>
              <a:t>Missing</a:t>
            </a:r>
            <a:r>
              <a:rPr lang="it-IT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400" dirty="0" err="1" smtClean="0">
                <a:solidFill>
                  <a:schemeClr val="bg1">
                    <a:lumMod val="50000"/>
                  </a:schemeClr>
                </a:solidFill>
              </a:rPr>
              <a:t>central</a:t>
            </a:r>
            <a:r>
              <a:rPr lang="it-IT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it-IT" sz="1400" dirty="0" smtClean="0">
                <a:solidFill>
                  <a:schemeClr val="bg1">
                    <a:lumMod val="50000"/>
                  </a:schemeClr>
                </a:solidFill>
              </a:rPr>
              <a:t>And </a:t>
            </a:r>
            <a:r>
              <a:rPr lang="it-IT" sz="1400" dirty="0" err="1" smtClean="0">
                <a:solidFill>
                  <a:schemeClr val="bg1">
                    <a:lumMod val="50000"/>
                  </a:schemeClr>
                </a:solidFill>
              </a:rPr>
              <a:t>lateral</a:t>
            </a:r>
            <a:r>
              <a:rPr lang="it-IT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400" dirty="0" err="1" smtClean="0">
                <a:solidFill>
                  <a:schemeClr val="bg1">
                    <a:lumMod val="50000"/>
                  </a:schemeClr>
                </a:solidFill>
              </a:rPr>
              <a:t>element</a:t>
            </a:r>
            <a:endParaRPr lang="it-IT" sz="1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199763" y="908720"/>
            <a:ext cx="122822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dirty="0" err="1" smtClean="0">
                <a:solidFill>
                  <a:schemeClr val="bg1">
                    <a:lumMod val="50000"/>
                  </a:schemeClr>
                </a:solidFill>
              </a:rPr>
              <a:t>Missing</a:t>
            </a:r>
            <a:r>
              <a:rPr lang="it-IT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400" dirty="0" err="1" smtClean="0">
                <a:solidFill>
                  <a:schemeClr val="bg1">
                    <a:lumMod val="50000"/>
                  </a:schemeClr>
                </a:solidFill>
              </a:rPr>
              <a:t>lateral</a:t>
            </a:r>
            <a:r>
              <a:rPr lang="it-IT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it-IT" sz="1400" dirty="0" err="1" smtClean="0">
                <a:solidFill>
                  <a:schemeClr val="bg1">
                    <a:lumMod val="50000"/>
                  </a:schemeClr>
                </a:solidFill>
              </a:rPr>
              <a:t>element</a:t>
            </a:r>
            <a:endParaRPr lang="it-IT" sz="1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2623699" y="944744"/>
            <a:ext cx="540040" cy="540040"/>
            <a:chOff x="3815936" y="944744"/>
            <a:chExt cx="540040" cy="540040"/>
          </a:xfrm>
        </p:grpSpPr>
        <p:sp>
          <p:nvSpPr>
            <p:cNvPr id="79" name="Rectangle 78"/>
            <p:cNvSpPr/>
            <p:nvPr/>
          </p:nvSpPr>
          <p:spPr>
            <a:xfrm>
              <a:off x="3815936" y="944744"/>
              <a:ext cx="180000" cy="18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995976" y="944744"/>
              <a:ext cx="180000" cy="18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4175976" y="944744"/>
              <a:ext cx="180000" cy="18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3995976" y="1125719"/>
              <a:ext cx="180000" cy="18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175976" y="1125719"/>
              <a:ext cx="180000" cy="18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815936" y="1304784"/>
              <a:ext cx="180000" cy="18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995976" y="1304784"/>
              <a:ext cx="180000" cy="18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175976" y="1304784"/>
              <a:ext cx="180000" cy="18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3815936" y="1125719"/>
              <a:ext cx="180000" cy="180000"/>
            </a:xfrm>
            <a:prstGeom prst="rect">
              <a:avLst/>
            </a:prstGeom>
            <a:solidFill>
              <a:srgbClr val="DDDDDD">
                <a:alpha val="59000"/>
              </a:srgb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4514127" y="944744"/>
            <a:ext cx="540040" cy="540040"/>
            <a:chOff x="4514127" y="944744"/>
            <a:chExt cx="540040" cy="540040"/>
          </a:xfrm>
        </p:grpSpPr>
        <p:sp>
          <p:nvSpPr>
            <p:cNvPr id="89" name="Rectangle 88"/>
            <p:cNvSpPr/>
            <p:nvPr/>
          </p:nvSpPr>
          <p:spPr>
            <a:xfrm>
              <a:off x="4694167" y="944744"/>
              <a:ext cx="180000" cy="18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4874167" y="944744"/>
              <a:ext cx="180000" cy="18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694167" y="1125719"/>
              <a:ext cx="180000" cy="18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4874167" y="1125719"/>
              <a:ext cx="180000" cy="18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514127" y="1304784"/>
              <a:ext cx="180000" cy="18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694167" y="1304784"/>
              <a:ext cx="180000" cy="18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874167" y="1304784"/>
              <a:ext cx="180000" cy="18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514127" y="1125719"/>
              <a:ext cx="180000" cy="18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514127" y="944744"/>
              <a:ext cx="180000" cy="180000"/>
            </a:xfrm>
            <a:prstGeom prst="rect">
              <a:avLst/>
            </a:prstGeom>
            <a:solidFill>
              <a:srgbClr val="DDDDDD">
                <a:alpha val="20000"/>
              </a:srgb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5090191" y="925580"/>
            <a:ext cx="122059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dirty="0" err="1" smtClean="0">
                <a:solidFill>
                  <a:schemeClr val="bg1">
                    <a:lumMod val="50000"/>
                  </a:schemeClr>
                </a:solidFill>
              </a:rPr>
              <a:t>Missing</a:t>
            </a:r>
            <a:r>
              <a:rPr lang="it-IT" sz="1400" dirty="0" smtClean="0">
                <a:solidFill>
                  <a:schemeClr val="bg1">
                    <a:lumMod val="50000"/>
                  </a:schemeClr>
                </a:solidFill>
              </a:rPr>
              <a:t> corner</a:t>
            </a:r>
          </a:p>
          <a:p>
            <a:r>
              <a:rPr lang="it-IT" sz="1400" dirty="0" err="1" smtClean="0">
                <a:solidFill>
                  <a:schemeClr val="bg1">
                    <a:lumMod val="50000"/>
                  </a:schemeClr>
                </a:solidFill>
              </a:rPr>
              <a:t>element</a:t>
            </a:r>
            <a:endParaRPr lang="it-IT" sz="1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61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Shower</a:t>
            </a:r>
            <a:r>
              <a:rPr lang="it-IT" dirty="0" smtClean="0"/>
              <a:t> </a:t>
            </a:r>
            <a:r>
              <a:rPr lang="it-IT" dirty="0" err="1" smtClean="0"/>
              <a:t>profile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29-30/06/2015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Elena Vannuccini - Gamma400 workshop - Barcelona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57</a:t>
            </a:fld>
            <a:endParaRPr lang="it-IT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439862"/>
            <a:ext cx="6629400" cy="4495800"/>
          </a:xfrm>
        </p:spPr>
      </p:pic>
      <p:sp>
        <p:nvSpPr>
          <p:cNvPr id="8" name="TextBox 7"/>
          <p:cNvSpPr txBox="1"/>
          <p:nvPr/>
        </p:nvSpPr>
        <p:spPr>
          <a:xfrm>
            <a:off x="4716016" y="3068960"/>
            <a:ext cx="18293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       C @ 30 </a:t>
            </a:r>
            <a:r>
              <a:rPr lang="it-IT" sz="1600" b="1" dirty="0" err="1" smtClean="0"/>
              <a:t>GeV</a:t>
            </a:r>
            <a:r>
              <a:rPr lang="it-IT" sz="1600" b="1" dirty="0" smtClean="0"/>
              <a:t>/u</a:t>
            </a:r>
          </a:p>
          <a:p>
            <a:endParaRPr lang="it-IT" sz="1600" b="1" dirty="0"/>
          </a:p>
          <a:p>
            <a:endParaRPr lang="it-IT" sz="1600" b="1" dirty="0" smtClean="0"/>
          </a:p>
          <a:p>
            <a:endParaRPr lang="it-IT" sz="1600" b="1" dirty="0" smtClean="0">
              <a:solidFill>
                <a:srgbClr val="0070C0"/>
              </a:solidFill>
            </a:endParaRPr>
          </a:p>
          <a:p>
            <a:endParaRPr lang="it-IT" sz="1600" b="1" dirty="0">
              <a:solidFill>
                <a:srgbClr val="0070C0"/>
              </a:solidFill>
            </a:endParaRPr>
          </a:p>
          <a:p>
            <a:r>
              <a:rPr lang="it-IT" sz="1600" dirty="0"/>
              <a:t> C @ </a:t>
            </a:r>
            <a:r>
              <a:rPr lang="it-IT" sz="1600" dirty="0" smtClean="0"/>
              <a:t>12.8 </a:t>
            </a:r>
            <a:r>
              <a:rPr lang="it-IT" sz="1600" dirty="0" err="1"/>
              <a:t>GeV</a:t>
            </a:r>
            <a:r>
              <a:rPr lang="it-IT" sz="1600" dirty="0"/>
              <a:t>/u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668728" y="1916832"/>
            <a:ext cx="0" cy="374441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306481" y="1961673"/>
            <a:ext cx="1585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>
                <a:sym typeface="Symbol"/>
              </a:rPr>
              <a:t>Ion-beam</a:t>
            </a:r>
            <a:r>
              <a:rPr lang="it-IT" dirty="0" smtClean="0">
                <a:sym typeface="Symbol"/>
              </a:rPr>
              <a:t> data</a:t>
            </a:r>
          </a:p>
          <a:p>
            <a:endParaRPr lang="it-IT" dirty="0" smtClean="0">
              <a:sym typeface="Symbol"/>
            </a:endParaRPr>
          </a:p>
          <a:p>
            <a:r>
              <a:rPr lang="it-IT" dirty="0" smtClean="0">
                <a:sym typeface="Symbol"/>
              </a:rPr>
              <a:t>2013 setup</a:t>
            </a:r>
            <a:endParaRPr lang="it-IT" dirty="0">
              <a:sym typeface="Symbo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421" y="1475492"/>
            <a:ext cx="2591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err="1" smtClean="0"/>
              <a:t>Showers</a:t>
            </a:r>
            <a:r>
              <a:rPr lang="it-IT" dirty="0" smtClean="0"/>
              <a:t> </a:t>
            </a:r>
            <a:r>
              <a:rPr lang="it-IT" dirty="0" err="1" smtClean="0"/>
              <a:t>starting</a:t>
            </a:r>
            <a:r>
              <a:rPr lang="it-IT" dirty="0" smtClean="0"/>
              <a:t> on </a:t>
            </a:r>
            <a:r>
              <a:rPr lang="it-IT" dirty="0" err="1" smtClean="0"/>
              <a:t>layer</a:t>
            </a:r>
            <a:r>
              <a:rPr lang="it-IT" dirty="0" smtClean="0"/>
              <a:t>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8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Energy </a:t>
            </a:r>
            <a:r>
              <a:rPr lang="it-IT" dirty="0" err="1" smtClean="0"/>
              <a:t>resolution</a:t>
            </a:r>
            <a:r>
              <a:rPr lang="it-IT" dirty="0" smtClean="0"/>
              <a:t>  –vs– 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29-30/06/2015</a:t>
            </a: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Elena Vannuccini - Gamma400 workshop - Barcelona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58</a:t>
            </a:fld>
            <a:endParaRPr lang="it-IT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89040"/>
            <a:ext cx="4041775" cy="2740973"/>
          </a:xfrm>
        </p:spPr>
      </p:pic>
      <p:pic>
        <p:nvPicPr>
          <p:cNvPr id="12" name="Content Placeholder 9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729" y="3645024"/>
            <a:ext cx="4041775" cy="2740973"/>
          </a:xfrm>
          <a:prstGeom prst="rect">
            <a:avLst/>
          </a:prstGeom>
        </p:spPr>
      </p:pic>
      <p:pic>
        <p:nvPicPr>
          <p:cNvPr id="13" name="Content Placeholder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860" y="1124744"/>
            <a:ext cx="4041775" cy="274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7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29-30/06/2015</a:t>
            </a: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Elena Vannuccini - Gamma400 workshop - Barcelona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59</a:t>
            </a:fld>
            <a:endParaRPr lang="it-IT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439862"/>
            <a:ext cx="6629400" cy="4495800"/>
          </a:xfrm>
        </p:spPr>
      </p:pic>
      <p:sp>
        <p:nvSpPr>
          <p:cNvPr id="11" name="TextBox 10"/>
          <p:cNvSpPr txBox="1"/>
          <p:nvPr/>
        </p:nvSpPr>
        <p:spPr>
          <a:xfrm>
            <a:off x="7406172" y="1406386"/>
            <a:ext cx="1270284" cy="85561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it-IT" sz="1600" b="1" dirty="0" err="1" smtClean="0">
                <a:solidFill>
                  <a:srgbClr val="FF0000"/>
                </a:solidFill>
              </a:rPr>
              <a:t>Discrepancy</a:t>
            </a:r>
            <a:endParaRPr lang="it-IT" sz="16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it-IT" sz="16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it-IT" sz="1600" b="1" dirty="0" smtClean="0">
                <a:solidFill>
                  <a:srgbClr val="FF0000"/>
                </a:solidFill>
              </a:rPr>
              <a:t>+1%</a:t>
            </a:r>
          </a:p>
          <a:p>
            <a:pPr>
              <a:lnSpc>
                <a:spcPct val="70000"/>
              </a:lnSpc>
            </a:pPr>
            <a:r>
              <a:rPr lang="it-IT" sz="1600" b="1" dirty="0" smtClean="0">
                <a:solidFill>
                  <a:srgbClr val="FF0000"/>
                </a:solidFill>
              </a:rPr>
              <a:t>-5%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00968" y="4502730"/>
            <a:ext cx="1270284" cy="85561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it-IT" sz="1600" b="1" dirty="0" err="1" smtClean="0">
                <a:solidFill>
                  <a:srgbClr val="FF0000"/>
                </a:solidFill>
              </a:rPr>
              <a:t>Discrepancy</a:t>
            </a:r>
            <a:endParaRPr lang="it-IT" sz="16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it-IT" sz="16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it-IT" sz="1600" b="1" dirty="0" smtClean="0">
                <a:solidFill>
                  <a:srgbClr val="FF0000"/>
                </a:solidFill>
              </a:rPr>
              <a:t>+5%</a:t>
            </a:r>
          </a:p>
          <a:p>
            <a:pPr>
              <a:lnSpc>
                <a:spcPct val="70000"/>
              </a:lnSpc>
            </a:pPr>
            <a:r>
              <a:rPr lang="it-IT" sz="1600" b="1" dirty="0" smtClean="0">
                <a:solidFill>
                  <a:srgbClr val="FF0000"/>
                </a:solidFill>
              </a:rPr>
              <a:t>-3%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37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Beam</a:t>
            </a:r>
            <a:r>
              <a:rPr lang="it-IT" dirty="0" smtClean="0"/>
              <a:t> </a:t>
            </a:r>
            <a:r>
              <a:rPr lang="it-IT" dirty="0" err="1" smtClean="0"/>
              <a:t>tests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29-30/06/2015</a:t>
            </a: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Elena Vannuccini - Gamma400 workshop - Barcelona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6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sz="2400" dirty="0" err="1"/>
              <a:t>Ion</a:t>
            </a:r>
            <a:r>
              <a:rPr lang="it-IT" sz="2400" dirty="0"/>
              <a:t> </a:t>
            </a:r>
            <a:r>
              <a:rPr lang="it-IT" sz="2400" dirty="0" err="1" smtClean="0"/>
              <a:t>beams</a:t>
            </a:r>
            <a:r>
              <a:rPr lang="it-IT" sz="2400" dirty="0" smtClean="0"/>
              <a:t> </a:t>
            </a:r>
            <a:r>
              <a:rPr lang="it-IT" sz="2400" dirty="0" err="1"/>
              <a:t>extracted</a:t>
            </a:r>
            <a:r>
              <a:rPr lang="it-IT" sz="2400" dirty="0"/>
              <a:t> from CERN SPS H8 </a:t>
            </a:r>
            <a:r>
              <a:rPr lang="it-IT" sz="2400" dirty="0" smtClean="0"/>
              <a:t>line</a:t>
            </a:r>
          </a:p>
          <a:p>
            <a:pPr lvl="1"/>
            <a:r>
              <a:rPr lang="it-IT" sz="2000" dirty="0" err="1" smtClean="0">
                <a:solidFill>
                  <a:schemeClr val="accent6"/>
                </a:solidFill>
              </a:rPr>
              <a:t>Feb</a:t>
            </a:r>
            <a:r>
              <a:rPr lang="it-IT" sz="2000" dirty="0" smtClean="0">
                <a:solidFill>
                  <a:schemeClr val="accent6"/>
                </a:solidFill>
              </a:rPr>
              <a:t> 2013 </a:t>
            </a:r>
            <a:r>
              <a:rPr lang="it-IT" sz="2000" dirty="0" smtClean="0">
                <a:sym typeface="Symbol"/>
              </a:rPr>
              <a:t> A/Z=2 </a:t>
            </a:r>
            <a:r>
              <a:rPr lang="it-IT" sz="2000" b="1" dirty="0" err="1" smtClean="0">
                <a:sym typeface="Symbol"/>
              </a:rPr>
              <a:t>ions</a:t>
            </a:r>
            <a:r>
              <a:rPr lang="it-IT" sz="2000" dirty="0" smtClean="0">
                <a:sym typeface="Symbol"/>
              </a:rPr>
              <a:t> (</a:t>
            </a:r>
            <a:r>
              <a:rPr lang="it-IT" sz="2000" b="1" dirty="0" smtClean="0">
                <a:sym typeface="Symbol"/>
              </a:rPr>
              <a:t>12.8</a:t>
            </a:r>
            <a:r>
              <a:rPr lang="it-IT" sz="2000" dirty="0" smtClean="0">
                <a:sym typeface="Symbol"/>
              </a:rPr>
              <a:t> and </a:t>
            </a:r>
            <a:r>
              <a:rPr lang="it-IT" sz="2000" b="1" dirty="0" smtClean="0">
                <a:sym typeface="Symbol"/>
              </a:rPr>
              <a:t>30.0 </a:t>
            </a:r>
            <a:r>
              <a:rPr lang="it-IT" sz="2000" b="1" dirty="0" err="1" smtClean="0">
                <a:sym typeface="Symbol"/>
              </a:rPr>
              <a:t>GeV</a:t>
            </a:r>
            <a:r>
              <a:rPr lang="it-IT" sz="2000" b="1" dirty="0" smtClean="0">
                <a:sym typeface="Symbol"/>
              </a:rPr>
              <a:t>/u</a:t>
            </a:r>
            <a:r>
              <a:rPr lang="it-IT" sz="2000" dirty="0" smtClean="0">
                <a:sym typeface="Symbol"/>
              </a:rPr>
              <a:t>) from Pb </a:t>
            </a:r>
            <a:r>
              <a:rPr lang="it-IT" sz="2000" dirty="0" err="1" smtClean="0">
                <a:sym typeface="Symbol"/>
              </a:rPr>
              <a:t>primary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beam</a:t>
            </a:r>
            <a:r>
              <a:rPr lang="it-IT" sz="2000" dirty="0" smtClean="0">
                <a:sym typeface="Symbol"/>
              </a:rPr>
              <a:t> on Be target </a:t>
            </a:r>
          </a:p>
          <a:p>
            <a:pPr lvl="1"/>
            <a:r>
              <a:rPr lang="it-IT" sz="2000" dirty="0" err="1" smtClean="0">
                <a:solidFill>
                  <a:schemeClr val="accent6"/>
                </a:solidFill>
              </a:rPr>
              <a:t>Feb</a:t>
            </a:r>
            <a:r>
              <a:rPr lang="it-IT" sz="2000" dirty="0" smtClean="0">
                <a:solidFill>
                  <a:schemeClr val="accent6"/>
                </a:solidFill>
              </a:rPr>
              <a:t> 2015 </a:t>
            </a:r>
            <a:r>
              <a:rPr lang="it-IT" sz="2000" dirty="0" smtClean="0">
                <a:sym typeface="Symbol"/>
              </a:rPr>
              <a:t> </a:t>
            </a:r>
            <a:r>
              <a:rPr lang="it-IT" sz="2000" dirty="0" err="1" smtClean="0">
                <a:sym typeface="Symbol"/>
              </a:rPr>
              <a:t>primary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b="1" dirty="0" err="1" smtClean="0">
                <a:sym typeface="Symbol"/>
              </a:rPr>
              <a:t>Ar</a:t>
            </a:r>
            <a:r>
              <a:rPr lang="it-IT" sz="2000" dirty="0" smtClean="0">
                <a:sym typeface="Symbol"/>
              </a:rPr>
              <a:t> and </a:t>
            </a:r>
            <a:r>
              <a:rPr lang="it-IT" sz="2000" dirty="0">
                <a:sym typeface="Symbol"/>
              </a:rPr>
              <a:t>A/Z=2 </a:t>
            </a:r>
            <a:r>
              <a:rPr lang="it-IT" sz="2000" b="1" dirty="0" err="1" smtClean="0">
                <a:sym typeface="Symbol"/>
              </a:rPr>
              <a:t>ions</a:t>
            </a:r>
            <a:r>
              <a:rPr lang="it-IT" sz="2000" dirty="0" smtClean="0">
                <a:sym typeface="Symbol"/>
              </a:rPr>
              <a:t> (</a:t>
            </a:r>
            <a:r>
              <a:rPr lang="it-IT" sz="2000" b="1" dirty="0" smtClean="0">
                <a:sym typeface="Symbol"/>
              </a:rPr>
              <a:t>19.0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>
                <a:sym typeface="Symbol"/>
              </a:rPr>
              <a:t>and </a:t>
            </a:r>
            <a:r>
              <a:rPr lang="it-IT" sz="2000" b="1" dirty="0">
                <a:sym typeface="Symbol"/>
              </a:rPr>
              <a:t>30.0</a:t>
            </a:r>
            <a:r>
              <a:rPr lang="it-IT" sz="2000" dirty="0">
                <a:sym typeface="Symbol"/>
              </a:rPr>
              <a:t> </a:t>
            </a:r>
            <a:r>
              <a:rPr lang="it-IT" sz="2000" dirty="0" err="1">
                <a:sym typeface="Symbol"/>
              </a:rPr>
              <a:t>GeV</a:t>
            </a:r>
            <a:r>
              <a:rPr lang="it-IT" sz="2000" dirty="0">
                <a:sym typeface="Symbol"/>
              </a:rPr>
              <a:t>/u) from </a:t>
            </a:r>
            <a:r>
              <a:rPr lang="it-IT" sz="2000" dirty="0" err="1" smtClean="0">
                <a:sym typeface="Symbol"/>
              </a:rPr>
              <a:t>Ar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beam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>
                <a:sym typeface="Symbol"/>
              </a:rPr>
              <a:t>on </a:t>
            </a:r>
            <a:r>
              <a:rPr lang="it-IT" sz="2000" dirty="0" err="1" smtClean="0">
                <a:sym typeface="Symbol"/>
              </a:rPr>
              <a:t>Polyethylene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>
                <a:sym typeface="Symbol"/>
              </a:rPr>
              <a:t>target </a:t>
            </a:r>
          </a:p>
          <a:p>
            <a:pPr lvl="1"/>
            <a:endParaRPr lang="it-IT" sz="2500" dirty="0"/>
          </a:p>
          <a:p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55485"/>
              </p:ext>
            </p:extLst>
          </p:nvPr>
        </p:nvGraphicFramePr>
        <p:xfrm>
          <a:off x="3294517" y="3443893"/>
          <a:ext cx="5455002" cy="10972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389643"/>
                <a:gridCol w="389643"/>
                <a:gridCol w="389643"/>
                <a:gridCol w="389643"/>
                <a:gridCol w="389643"/>
                <a:gridCol w="389643"/>
                <a:gridCol w="389643"/>
                <a:gridCol w="389643"/>
                <a:gridCol w="389643"/>
                <a:gridCol w="389643"/>
                <a:gridCol w="389643"/>
                <a:gridCol w="389643"/>
                <a:gridCol w="389643"/>
                <a:gridCol w="389643"/>
              </a:tblGrid>
              <a:tr h="3610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6107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6107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251520" y="3973817"/>
            <a:ext cx="3835085" cy="1390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086605" y="3735437"/>
            <a:ext cx="4968552" cy="507168"/>
          </a:xfrm>
          <a:prstGeom prst="ellipse">
            <a:avLst/>
          </a:prstGeom>
          <a:solidFill>
            <a:schemeClr val="accent1">
              <a:lumMod val="20000"/>
              <a:lumOff val="80000"/>
              <a:alpha val="61176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endCxn id="10" idx="1"/>
          </p:cNvCxnSpPr>
          <p:nvPr/>
        </p:nvCxnSpPr>
        <p:spPr>
          <a:xfrm flipV="1">
            <a:off x="251520" y="3992533"/>
            <a:ext cx="3042997" cy="10136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255234" y="3409836"/>
            <a:ext cx="705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tx2"/>
                </a:solidFill>
                <a:latin typeface="Georgia"/>
              </a:rPr>
              <a:t>ION</a:t>
            </a:r>
          </a:p>
          <a:p>
            <a:pPr algn="ctr"/>
            <a:r>
              <a:rPr lang="it-IT" sz="1400" dirty="0" smtClean="0">
                <a:solidFill>
                  <a:schemeClr val="tx2"/>
                </a:solidFill>
                <a:latin typeface="Georgia"/>
              </a:rPr>
              <a:t>BEAM</a:t>
            </a:r>
            <a:endParaRPr lang="en-US" sz="1400" dirty="0">
              <a:solidFill>
                <a:schemeClr val="tx2"/>
              </a:solidFill>
              <a:latin typeface="Georgia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181593" y="3284984"/>
            <a:ext cx="1944216" cy="1368152"/>
            <a:chOff x="1259632" y="3482347"/>
            <a:chExt cx="1944216" cy="1368152"/>
          </a:xfrm>
        </p:grpSpPr>
        <p:grpSp>
          <p:nvGrpSpPr>
            <p:cNvPr id="16" name="Group 15"/>
            <p:cNvGrpSpPr/>
            <p:nvPr/>
          </p:nvGrpSpPr>
          <p:grpSpPr>
            <a:xfrm>
              <a:off x="1600470" y="3857258"/>
              <a:ext cx="55141" cy="638645"/>
              <a:chOff x="1403648" y="4077072"/>
              <a:chExt cx="63624" cy="866732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1403648" y="4079708"/>
                <a:ext cx="0" cy="864096"/>
              </a:xfrm>
              <a:prstGeom prst="line">
                <a:avLst/>
              </a:prstGeom>
              <a:noFill/>
              <a:ln w="28575" cap="flat" cmpd="sng" algn="ctr">
                <a:solidFill>
                  <a:srgbClr val="D60093"/>
                </a:solidFill>
                <a:prstDash val="solid"/>
              </a:ln>
              <a:effectLst>
                <a:outerShdw blurRad="50800" dist="43000" dir="5400000" rotWithShape="0">
                  <a:srgbClr val="000000">
                    <a:alpha val="4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 prstMaterial="matte">
                <a:bevelT w="0" h="0"/>
                <a:contourClr>
                  <a:srgbClr val="FE8637">
                    <a:tint val="100000"/>
                    <a:shade val="100000"/>
                    <a:hueMod val="100000"/>
                    <a:satMod val="100000"/>
                  </a:srgbClr>
                </a:contourClr>
              </a:sp3d>
            </p:spPr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1467272" y="4077072"/>
                <a:ext cx="0" cy="864096"/>
              </a:xfrm>
              <a:prstGeom prst="line">
                <a:avLst/>
              </a:prstGeom>
              <a:noFill/>
              <a:ln w="28575" cap="flat" cmpd="sng" algn="ctr">
                <a:solidFill>
                  <a:srgbClr val="D60093"/>
                </a:solidFill>
                <a:prstDash val="solid"/>
              </a:ln>
              <a:effectLst>
                <a:outerShdw blurRad="50800" dist="43000" dir="5400000" rotWithShape="0">
                  <a:srgbClr val="000000">
                    <a:alpha val="4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 prstMaterial="matte">
                <a:bevelT w="0" h="0"/>
                <a:contourClr>
                  <a:srgbClr val="FE8637">
                    <a:tint val="100000"/>
                    <a:shade val="100000"/>
                    <a:hueMod val="100000"/>
                    <a:satMod val="100000"/>
                  </a:srgbClr>
                </a:contourClr>
              </a:sp3d>
            </p:spPr>
          </p:cxnSp>
        </p:grpSp>
        <p:grpSp>
          <p:nvGrpSpPr>
            <p:cNvPr id="17" name="Group 16"/>
            <p:cNvGrpSpPr/>
            <p:nvPr/>
          </p:nvGrpSpPr>
          <p:grpSpPr>
            <a:xfrm>
              <a:off x="1748723" y="3857258"/>
              <a:ext cx="55141" cy="638645"/>
              <a:chOff x="1403648" y="4077072"/>
              <a:chExt cx="63624" cy="866732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1403648" y="4079708"/>
                <a:ext cx="0" cy="864096"/>
              </a:xfrm>
              <a:prstGeom prst="line">
                <a:avLst/>
              </a:prstGeom>
              <a:noFill/>
              <a:ln w="28575" cap="flat" cmpd="sng" algn="ctr">
                <a:solidFill>
                  <a:srgbClr val="D60093"/>
                </a:solidFill>
                <a:prstDash val="solid"/>
              </a:ln>
              <a:effectLst>
                <a:outerShdw blurRad="50800" dist="43000" dir="5400000" rotWithShape="0">
                  <a:srgbClr val="000000">
                    <a:alpha val="4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 prstMaterial="matte">
                <a:bevelT w="0" h="0"/>
                <a:contourClr>
                  <a:srgbClr val="FE8637">
                    <a:tint val="100000"/>
                    <a:shade val="100000"/>
                    <a:hueMod val="100000"/>
                    <a:satMod val="100000"/>
                  </a:srgbClr>
                </a:contourClr>
              </a:sp3d>
            </p:spPr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1467272" y="4077072"/>
                <a:ext cx="0" cy="864096"/>
              </a:xfrm>
              <a:prstGeom prst="line">
                <a:avLst/>
              </a:prstGeom>
              <a:noFill/>
              <a:ln w="28575" cap="flat" cmpd="sng" algn="ctr">
                <a:solidFill>
                  <a:srgbClr val="D60093"/>
                </a:solidFill>
                <a:prstDash val="solid"/>
              </a:ln>
              <a:effectLst>
                <a:outerShdw blurRad="50800" dist="43000" dir="5400000" rotWithShape="0">
                  <a:srgbClr val="000000">
                    <a:alpha val="4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 prstMaterial="matte">
                <a:bevelT w="0" h="0"/>
                <a:contourClr>
                  <a:srgbClr val="FE8637">
                    <a:tint val="100000"/>
                    <a:shade val="100000"/>
                    <a:hueMod val="100000"/>
                    <a:satMod val="100000"/>
                  </a:srgbClr>
                </a:contourClr>
              </a:sp3d>
            </p:spPr>
          </p:cxnSp>
        </p:grpSp>
        <p:sp>
          <p:nvSpPr>
            <p:cNvPr id="18" name="Rectangle 17"/>
            <p:cNvSpPr/>
            <p:nvPr/>
          </p:nvSpPr>
          <p:spPr>
            <a:xfrm>
              <a:off x="1259632" y="3482347"/>
              <a:ext cx="1944216" cy="1368152"/>
            </a:xfrm>
            <a:prstGeom prst="rect">
              <a:avLst/>
            </a:prstGeom>
            <a:noFill/>
            <a:ln w="19050" cap="flat" cmpd="sng" algn="ctr">
              <a:solidFill>
                <a:srgbClr val="FE8637">
                  <a:shade val="50000"/>
                </a:srgbClr>
              </a:solidFill>
              <a:prstDash val="sysDash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smtClean="0">
                <a:solidFill>
                  <a:prstClr val="white"/>
                </a:solidFill>
                <a:latin typeface="Georgia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483768" y="3645024"/>
              <a:ext cx="499255" cy="1011224"/>
              <a:chOff x="2848609" y="3645024"/>
              <a:chExt cx="499255" cy="1011224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2848609" y="3645024"/>
                <a:ext cx="67207" cy="1011224"/>
                <a:chOff x="2848609" y="3645024"/>
                <a:chExt cx="67207" cy="1011224"/>
              </a:xfrm>
            </p:grpSpPr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848609" y="3645024"/>
                  <a:ext cx="0" cy="1008112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E8637"/>
                  </a:solidFill>
                  <a:prstDash val="solid"/>
                </a:ln>
                <a:effectLst>
                  <a:outerShdw blurRad="50800" dist="43000" dir="5400000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 fov="0">
                    <a:rot lat="0" lon="0" rev="0"/>
                  </a:camera>
                  <a:lightRig rig="balanced" dir="t">
                    <a:rot lat="0" lon="0" rev="0"/>
                  </a:lightRig>
                </a:scene3d>
                <a:sp3d prstMaterial="matte">
                  <a:bevelT w="0" h="0"/>
                  <a:contourClr>
                    <a:srgbClr val="FE8637">
                      <a:tint val="100000"/>
                      <a:shade val="100000"/>
                      <a:hueMod val="100000"/>
                      <a:satMod val="100000"/>
                    </a:srgbClr>
                  </a:contourClr>
                </a:sp3d>
              </p:spPr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2915816" y="3648136"/>
                  <a:ext cx="0" cy="1008112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E8637"/>
                  </a:solidFill>
                  <a:prstDash val="solid"/>
                </a:ln>
                <a:effectLst>
                  <a:outerShdw blurRad="50800" dist="43000" dir="5400000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 fov="0">
                    <a:rot lat="0" lon="0" rev="0"/>
                  </a:camera>
                  <a:lightRig rig="balanced" dir="t">
                    <a:rot lat="0" lon="0" rev="0"/>
                  </a:lightRig>
                </a:scene3d>
                <a:sp3d prstMaterial="matte">
                  <a:bevelT w="0" h="0"/>
                  <a:contourClr>
                    <a:srgbClr val="FE8637">
                      <a:tint val="100000"/>
                      <a:shade val="100000"/>
                      <a:hueMod val="100000"/>
                      <a:satMod val="100000"/>
                    </a:srgbClr>
                  </a:contourClr>
                </a:sp3d>
              </p:spPr>
            </p:cxnSp>
          </p:grpSp>
          <p:grpSp>
            <p:nvGrpSpPr>
              <p:cNvPr id="28" name="Group 27"/>
              <p:cNvGrpSpPr/>
              <p:nvPr/>
            </p:nvGrpSpPr>
            <p:grpSpPr>
              <a:xfrm>
                <a:off x="3280657" y="3645024"/>
                <a:ext cx="67207" cy="1011224"/>
                <a:chOff x="2848609" y="3645024"/>
                <a:chExt cx="67207" cy="1011224"/>
              </a:xfrm>
            </p:grpSpPr>
            <p:cxnSp>
              <p:nvCxnSpPr>
                <p:cNvPr id="29" name="Straight Connector 28"/>
                <p:cNvCxnSpPr/>
                <p:nvPr/>
              </p:nvCxnSpPr>
              <p:spPr>
                <a:xfrm>
                  <a:off x="2848609" y="3645024"/>
                  <a:ext cx="0" cy="1008112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E8637"/>
                  </a:solidFill>
                  <a:prstDash val="solid"/>
                </a:ln>
                <a:effectLst>
                  <a:outerShdw blurRad="50800" dist="43000" dir="5400000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 fov="0">
                    <a:rot lat="0" lon="0" rev="0"/>
                  </a:camera>
                  <a:lightRig rig="balanced" dir="t">
                    <a:rot lat="0" lon="0" rev="0"/>
                  </a:lightRig>
                </a:scene3d>
                <a:sp3d prstMaterial="matte">
                  <a:bevelT w="0" h="0"/>
                  <a:contourClr>
                    <a:srgbClr val="FE8637">
                      <a:tint val="100000"/>
                      <a:shade val="100000"/>
                      <a:hueMod val="100000"/>
                      <a:satMod val="100000"/>
                    </a:srgbClr>
                  </a:contourClr>
                </a:sp3d>
              </p:spPr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2915816" y="3648136"/>
                  <a:ext cx="0" cy="1008112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E8637"/>
                  </a:solidFill>
                  <a:prstDash val="solid"/>
                </a:ln>
                <a:effectLst>
                  <a:outerShdw blurRad="50800" dist="43000" dir="5400000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 fov="0">
                    <a:rot lat="0" lon="0" rev="0"/>
                  </a:camera>
                  <a:lightRig rig="balanced" dir="t">
                    <a:rot lat="0" lon="0" rev="0"/>
                  </a:lightRig>
                </a:scene3d>
                <a:sp3d prstMaterial="matte">
                  <a:bevelT w="0" h="0"/>
                  <a:contourClr>
                    <a:srgbClr val="FE8637">
                      <a:tint val="100000"/>
                      <a:shade val="100000"/>
                      <a:hueMod val="100000"/>
                      <a:satMod val="100000"/>
                    </a:srgbClr>
                  </a:contourClr>
                </a:sp3d>
              </p:spPr>
            </p:cxnSp>
          </p:grpSp>
        </p:grpSp>
        <p:grpSp>
          <p:nvGrpSpPr>
            <p:cNvPr id="20" name="Group 19"/>
            <p:cNvGrpSpPr/>
            <p:nvPr/>
          </p:nvGrpSpPr>
          <p:grpSpPr>
            <a:xfrm>
              <a:off x="1443135" y="3645024"/>
              <a:ext cx="499255" cy="1011224"/>
              <a:chOff x="2848609" y="3645024"/>
              <a:chExt cx="499255" cy="1011224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2848609" y="3645024"/>
                <a:ext cx="67207" cy="1011224"/>
                <a:chOff x="2848609" y="3645024"/>
                <a:chExt cx="67207" cy="1011224"/>
              </a:xfrm>
            </p:grpSpPr>
            <p:cxnSp>
              <p:nvCxnSpPr>
                <p:cNvPr id="25" name="Straight Connector 24"/>
                <p:cNvCxnSpPr/>
                <p:nvPr/>
              </p:nvCxnSpPr>
              <p:spPr>
                <a:xfrm>
                  <a:off x="2848609" y="3645024"/>
                  <a:ext cx="0" cy="1008112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E8637"/>
                  </a:solidFill>
                  <a:prstDash val="solid"/>
                </a:ln>
                <a:effectLst>
                  <a:outerShdw blurRad="50800" dist="43000" dir="5400000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 fov="0">
                    <a:rot lat="0" lon="0" rev="0"/>
                  </a:camera>
                  <a:lightRig rig="balanced" dir="t">
                    <a:rot lat="0" lon="0" rev="0"/>
                  </a:lightRig>
                </a:scene3d>
                <a:sp3d prstMaterial="matte">
                  <a:bevelT w="0" h="0"/>
                  <a:contourClr>
                    <a:srgbClr val="FE8637">
                      <a:tint val="100000"/>
                      <a:shade val="100000"/>
                      <a:hueMod val="100000"/>
                      <a:satMod val="100000"/>
                    </a:srgbClr>
                  </a:contourClr>
                </a:sp3d>
              </p:spPr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2915816" y="3648136"/>
                  <a:ext cx="0" cy="1008112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E8637"/>
                  </a:solidFill>
                  <a:prstDash val="solid"/>
                </a:ln>
                <a:effectLst>
                  <a:outerShdw blurRad="50800" dist="43000" dir="5400000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 fov="0">
                    <a:rot lat="0" lon="0" rev="0"/>
                  </a:camera>
                  <a:lightRig rig="balanced" dir="t">
                    <a:rot lat="0" lon="0" rev="0"/>
                  </a:lightRig>
                </a:scene3d>
                <a:sp3d prstMaterial="matte">
                  <a:bevelT w="0" h="0"/>
                  <a:contourClr>
                    <a:srgbClr val="FE8637">
                      <a:tint val="100000"/>
                      <a:shade val="100000"/>
                      <a:hueMod val="100000"/>
                      <a:satMod val="100000"/>
                    </a:srgbClr>
                  </a:contourClr>
                </a:sp3d>
              </p:spPr>
            </p:cxnSp>
          </p:grpSp>
          <p:grpSp>
            <p:nvGrpSpPr>
              <p:cNvPr id="22" name="Group 21"/>
              <p:cNvGrpSpPr/>
              <p:nvPr/>
            </p:nvGrpSpPr>
            <p:grpSpPr>
              <a:xfrm>
                <a:off x="3280657" y="3645024"/>
                <a:ext cx="67207" cy="1011224"/>
                <a:chOff x="2848609" y="3645024"/>
                <a:chExt cx="67207" cy="1011224"/>
              </a:xfrm>
            </p:grpSpPr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848609" y="3645024"/>
                  <a:ext cx="0" cy="1008112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E8637"/>
                  </a:solidFill>
                  <a:prstDash val="solid"/>
                </a:ln>
                <a:effectLst>
                  <a:outerShdw blurRad="50800" dist="43000" dir="5400000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 fov="0">
                    <a:rot lat="0" lon="0" rev="0"/>
                  </a:camera>
                  <a:lightRig rig="balanced" dir="t">
                    <a:rot lat="0" lon="0" rev="0"/>
                  </a:lightRig>
                </a:scene3d>
                <a:sp3d prstMaterial="matte">
                  <a:bevelT w="0" h="0"/>
                  <a:contourClr>
                    <a:srgbClr val="FE8637">
                      <a:tint val="100000"/>
                      <a:shade val="100000"/>
                      <a:hueMod val="100000"/>
                      <a:satMod val="100000"/>
                    </a:srgbClr>
                  </a:contourClr>
                </a:sp3d>
              </p:spPr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915816" y="3648136"/>
                  <a:ext cx="0" cy="1008112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E8637"/>
                  </a:solidFill>
                  <a:prstDash val="solid"/>
                </a:ln>
                <a:effectLst>
                  <a:outerShdw blurRad="50800" dist="43000" dir="5400000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 fov="0">
                    <a:rot lat="0" lon="0" rev="0"/>
                  </a:camera>
                  <a:lightRig rig="balanced" dir="t">
                    <a:rot lat="0" lon="0" rev="0"/>
                  </a:lightRig>
                </a:scene3d>
                <a:sp3d prstMaterial="matte">
                  <a:bevelT w="0" h="0"/>
                  <a:contourClr>
                    <a:srgbClr val="FE8637">
                      <a:tint val="100000"/>
                      <a:shade val="100000"/>
                      <a:hueMod val="100000"/>
                      <a:satMod val="100000"/>
                    </a:srgbClr>
                  </a:contourClr>
                </a:sp3d>
              </p:spPr>
            </p:cxnSp>
          </p:grpSp>
        </p:grpSp>
      </p:grpSp>
      <p:sp>
        <p:nvSpPr>
          <p:cNvPr id="37" name="TextBox 36"/>
          <p:cNvSpPr txBox="1"/>
          <p:nvPr/>
        </p:nvSpPr>
        <p:spPr>
          <a:xfrm>
            <a:off x="611560" y="4913873"/>
            <a:ext cx="41557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993366"/>
                </a:solidFill>
              </a:rPr>
              <a:t>BEAM TRACKER (BT)</a:t>
            </a:r>
          </a:p>
          <a:p>
            <a:r>
              <a:rPr lang="it-IT" sz="2000" dirty="0" smtClean="0">
                <a:solidFill>
                  <a:srgbClr val="993366"/>
                </a:solidFill>
              </a:rPr>
              <a:t>4 Si-pixel </a:t>
            </a:r>
            <a:r>
              <a:rPr lang="it-IT" sz="2000" dirty="0" err="1" smtClean="0">
                <a:solidFill>
                  <a:srgbClr val="993366"/>
                </a:solidFill>
              </a:rPr>
              <a:t>matrixes</a:t>
            </a:r>
            <a:r>
              <a:rPr lang="it-IT" sz="2000" dirty="0">
                <a:solidFill>
                  <a:srgbClr val="993366"/>
                </a:solidFill>
              </a:rPr>
              <a:t> </a:t>
            </a:r>
            <a:r>
              <a:rPr lang="it-IT" sz="2000" dirty="0" smtClean="0">
                <a:solidFill>
                  <a:srgbClr val="993366"/>
                </a:solidFill>
              </a:rPr>
              <a:t>+ 8 Si-strip </a:t>
            </a:r>
            <a:r>
              <a:rPr lang="it-IT" sz="2000" dirty="0" err="1" smtClean="0">
                <a:solidFill>
                  <a:srgbClr val="993366"/>
                </a:solidFill>
              </a:rPr>
              <a:t>layers</a:t>
            </a:r>
            <a:endParaRPr lang="it-IT" sz="2000" dirty="0" smtClean="0">
              <a:solidFill>
                <a:srgbClr val="993366"/>
              </a:solidFill>
            </a:endParaRPr>
          </a:p>
          <a:p>
            <a:pPr marL="93663" indent="-93663">
              <a:buFont typeface="Arial" panose="020B0604020202020204" pitchFamily="34" charset="0"/>
              <a:buChar char="•"/>
            </a:pPr>
            <a:r>
              <a:rPr lang="it-IT" sz="2000" dirty="0"/>
              <a:t> </a:t>
            </a:r>
            <a:r>
              <a:rPr lang="it-IT" sz="2000" dirty="0" smtClean="0"/>
              <a:t>Z </a:t>
            </a:r>
            <a:r>
              <a:rPr lang="it-IT" sz="2000" dirty="0" err="1" smtClean="0"/>
              <a:t>tagging</a:t>
            </a:r>
            <a:r>
              <a:rPr lang="it-IT" sz="2000" dirty="0" smtClean="0"/>
              <a:t> </a:t>
            </a:r>
          </a:p>
          <a:p>
            <a:pPr marL="93663" indent="-93663">
              <a:buFont typeface="Arial" panose="020B0604020202020204" pitchFamily="34" charset="0"/>
              <a:buChar char="•"/>
            </a:pPr>
            <a:r>
              <a:rPr lang="it-IT" sz="2000" dirty="0"/>
              <a:t> </a:t>
            </a:r>
            <a:r>
              <a:rPr lang="it-IT" sz="2000" dirty="0" err="1" smtClean="0"/>
              <a:t>particle</a:t>
            </a:r>
            <a:r>
              <a:rPr lang="it-IT" sz="2000" dirty="0" smtClean="0"/>
              <a:t> </a:t>
            </a:r>
            <a:r>
              <a:rPr lang="it-IT" sz="2000" dirty="0" err="1" smtClean="0"/>
              <a:t>tracking</a:t>
            </a:r>
            <a:r>
              <a:rPr lang="it-IT" sz="2000" dirty="0" smtClean="0"/>
              <a:t> (&lt;200</a:t>
            </a:r>
            <a:r>
              <a:rPr lang="it-IT" sz="2000" dirty="0" smtClean="0">
                <a:sym typeface="Symbol"/>
              </a:rPr>
              <a:t></a:t>
            </a:r>
            <a:r>
              <a:rPr lang="it-IT" sz="2000" dirty="0" smtClean="0"/>
              <a:t>m  </a:t>
            </a:r>
            <a:r>
              <a:rPr lang="it-IT" sz="2000" dirty="0" err="1" smtClean="0"/>
              <a:t>resolution</a:t>
            </a:r>
            <a:r>
              <a:rPr lang="it-IT" sz="2000" dirty="0" smtClean="0"/>
              <a:t>)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5148065" y="4985881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0070C0"/>
                </a:solidFill>
              </a:rPr>
              <a:t>CALORIMETER PROTOTYPE</a:t>
            </a:r>
          </a:p>
          <a:p>
            <a:r>
              <a:rPr lang="it-IT" sz="2000" dirty="0" smtClean="0">
                <a:solidFill>
                  <a:srgbClr val="0070C0"/>
                </a:solidFill>
              </a:rPr>
              <a:t>3</a:t>
            </a:r>
            <a:r>
              <a:rPr lang="it-IT" sz="2000" dirty="0" smtClean="0">
                <a:solidFill>
                  <a:srgbClr val="0070C0"/>
                </a:solidFill>
                <a:sym typeface="Symbol"/>
              </a:rPr>
              <a:t></a:t>
            </a:r>
            <a:r>
              <a:rPr lang="it-IT" sz="2000" dirty="0" smtClean="0">
                <a:solidFill>
                  <a:srgbClr val="0070C0"/>
                </a:solidFill>
              </a:rPr>
              <a:t>3</a:t>
            </a:r>
            <a:r>
              <a:rPr lang="it-IT" sz="2000" dirty="0" smtClean="0">
                <a:solidFill>
                  <a:srgbClr val="0070C0"/>
                </a:solidFill>
                <a:sym typeface="Symbol"/>
              </a:rPr>
              <a:t></a:t>
            </a:r>
            <a:r>
              <a:rPr lang="it-IT" sz="2000" dirty="0" smtClean="0">
                <a:solidFill>
                  <a:srgbClr val="0070C0"/>
                </a:solidFill>
              </a:rPr>
              <a:t>14 </a:t>
            </a:r>
            <a:r>
              <a:rPr lang="it-IT" sz="2000" dirty="0" err="1" smtClean="0">
                <a:solidFill>
                  <a:srgbClr val="0070C0"/>
                </a:solidFill>
              </a:rPr>
              <a:t>CsI</a:t>
            </a:r>
            <a:r>
              <a:rPr lang="it-IT" sz="2000" dirty="0" smtClean="0">
                <a:solidFill>
                  <a:srgbClr val="0070C0"/>
                </a:solidFill>
              </a:rPr>
              <a:t>(</a:t>
            </a:r>
            <a:r>
              <a:rPr lang="it-IT" sz="2000" dirty="0" err="1" smtClean="0">
                <a:solidFill>
                  <a:srgbClr val="0070C0"/>
                </a:solidFill>
              </a:rPr>
              <a:t>Tl</a:t>
            </a:r>
            <a:r>
              <a:rPr lang="it-IT" sz="2000" dirty="0" smtClean="0">
                <a:solidFill>
                  <a:srgbClr val="0070C0"/>
                </a:solidFill>
              </a:rPr>
              <a:t>) </a:t>
            </a:r>
            <a:r>
              <a:rPr lang="it-IT" sz="2000" dirty="0" err="1" smtClean="0">
                <a:solidFill>
                  <a:srgbClr val="0070C0"/>
                </a:solidFill>
              </a:rPr>
              <a:t>crystals</a:t>
            </a:r>
            <a:endParaRPr lang="it-IT" sz="20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5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" y="620688"/>
            <a:ext cx="9131591" cy="6192688"/>
          </a:xfrm>
        </p:spPr>
      </p:pic>
      <p:sp>
        <p:nvSpPr>
          <p:cNvPr id="5" name="TextBox 4"/>
          <p:cNvSpPr txBox="1"/>
          <p:nvPr/>
        </p:nvSpPr>
        <p:spPr>
          <a:xfrm>
            <a:off x="7308304" y="1190362"/>
            <a:ext cx="1270284" cy="144655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it-IT" sz="1600" b="1" dirty="0" err="1" smtClean="0">
                <a:solidFill>
                  <a:srgbClr val="FF0000"/>
                </a:solidFill>
              </a:rPr>
              <a:t>Discrepancy</a:t>
            </a:r>
            <a:endParaRPr lang="it-IT" sz="16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it-IT" sz="16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it-IT" sz="1600" b="1" dirty="0" smtClean="0">
                <a:solidFill>
                  <a:srgbClr val="FF0000"/>
                </a:solidFill>
              </a:rPr>
              <a:t>-3%</a:t>
            </a:r>
          </a:p>
          <a:p>
            <a:pPr>
              <a:lnSpc>
                <a:spcPct val="80000"/>
              </a:lnSpc>
            </a:pPr>
            <a:r>
              <a:rPr lang="it-IT" sz="1600" b="1" dirty="0" smtClean="0">
                <a:solidFill>
                  <a:srgbClr val="FF0000"/>
                </a:solidFill>
              </a:rPr>
              <a:t>-7%</a:t>
            </a:r>
            <a:endParaRPr lang="it-IT" sz="16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it-IT" sz="16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it-IT" sz="1600" b="1" dirty="0" smtClean="0">
                <a:solidFill>
                  <a:srgbClr val="FF0000"/>
                </a:solidFill>
              </a:rPr>
              <a:t>*</a:t>
            </a:r>
          </a:p>
          <a:p>
            <a:pPr>
              <a:lnSpc>
                <a:spcPct val="70000"/>
              </a:lnSpc>
            </a:pPr>
            <a:r>
              <a:rPr lang="it-IT" sz="1600" b="1" dirty="0" smtClean="0">
                <a:solidFill>
                  <a:srgbClr val="FF0000"/>
                </a:solidFill>
              </a:rPr>
              <a:t>*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788024" y="476672"/>
            <a:ext cx="648072" cy="576064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92080" y="260648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>
                    <a:lumMod val="65000"/>
                  </a:schemeClr>
                </a:solidFill>
              </a:rPr>
              <a:t>NB!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29-30/06/2015</a:t>
            </a: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Elena Vannuccini - Gamma400 workshop - Barcelona</a:t>
            </a:r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60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891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210"/>
            <a:ext cx="9144000" cy="6201104"/>
          </a:xfrm>
        </p:spPr>
      </p:pic>
      <p:sp>
        <p:nvSpPr>
          <p:cNvPr id="5" name="TextBox 4"/>
          <p:cNvSpPr txBox="1"/>
          <p:nvPr/>
        </p:nvSpPr>
        <p:spPr>
          <a:xfrm>
            <a:off x="7308304" y="1124744"/>
            <a:ext cx="1270284" cy="144655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it-IT" sz="1600" b="1" dirty="0" err="1" smtClean="0">
                <a:solidFill>
                  <a:srgbClr val="FF0000"/>
                </a:solidFill>
              </a:rPr>
              <a:t>Discrepancy</a:t>
            </a:r>
            <a:endParaRPr lang="it-IT" sz="16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it-IT" sz="16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it-IT" sz="1600" b="1" dirty="0" smtClean="0">
                <a:solidFill>
                  <a:srgbClr val="FF0000"/>
                </a:solidFill>
              </a:rPr>
              <a:t>-2%</a:t>
            </a:r>
          </a:p>
          <a:p>
            <a:pPr>
              <a:lnSpc>
                <a:spcPct val="80000"/>
              </a:lnSpc>
            </a:pPr>
            <a:r>
              <a:rPr lang="it-IT" sz="1600" b="1" dirty="0" smtClean="0">
                <a:solidFill>
                  <a:srgbClr val="FF0000"/>
                </a:solidFill>
              </a:rPr>
              <a:t>-8%</a:t>
            </a:r>
            <a:endParaRPr lang="it-IT" sz="16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it-IT" sz="16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it-IT" sz="1600" b="1" dirty="0" smtClean="0">
                <a:solidFill>
                  <a:srgbClr val="FF0000"/>
                </a:solidFill>
              </a:rPr>
              <a:t>+1%</a:t>
            </a:r>
          </a:p>
          <a:p>
            <a:pPr>
              <a:lnSpc>
                <a:spcPct val="70000"/>
              </a:lnSpc>
            </a:pPr>
            <a:r>
              <a:rPr lang="it-IT" sz="1600" b="1" dirty="0" smtClean="0">
                <a:solidFill>
                  <a:srgbClr val="FF0000"/>
                </a:solidFill>
              </a:rPr>
              <a:t>-5%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03100" y="4221088"/>
            <a:ext cx="1270284" cy="144655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it-IT" sz="1600" b="1" dirty="0" err="1" smtClean="0">
                <a:solidFill>
                  <a:srgbClr val="FF0000"/>
                </a:solidFill>
              </a:rPr>
              <a:t>Discrepancy</a:t>
            </a:r>
            <a:endParaRPr lang="it-IT" sz="16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it-IT" sz="16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it-IT" sz="1600" b="1" dirty="0" smtClean="0">
                <a:solidFill>
                  <a:srgbClr val="FF0000"/>
                </a:solidFill>
              </a:rPr>
              <a:t>-2%</a:t>
            </a:r>
          </a:p>
          <a:p>
            <a:pPr>
              <a:lnSpc>
                <a:spcPct val="80000"/>
              </a:lnSpc>
            </a:pPr>
            <a:r>
              <a:rPr lang="it-IT" sz="1600" b="1" dirty="0" smtClean="0">
                <a:solidFill>
                  <a:srgbClr val="FF0000"/>
                </a:solidFill>
              </a:rPr>
              <a:t>-9%</a:t>
            </a:r>
            <a:endParaRPr lang="it-IT" sz="16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it-IT" sz="16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it-IT" sz="1600" b="1" dirty="0" smtClean="0">
                <a:solidFill>
                  <a:srgbClr val="FF0000"/>
                </a:solidFill>
              </a:rPr>
              <a:t>+5%</a:t>
            </a:r>
          </a:p>
          <a:p>
            <a:pPr>
              <a:lnSpc>
                <a:spcPct val="70000"/>
              </a:lnSpc>
            </a:pPr>
            <a:r>
              <a:rPr lang="it-IT" sz="1600" b="1" dirty="0" smtClean="0">
                <a:solidFill>
                  <a:srgbClr val="FF0000"/>
                </a:solidFill>
              </a:rPr>
              <a:t>-3%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788024" y="476672"/>
            <a:ext cx="648072" cy="576064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92080" y="260648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>
                    <a:lumMod val="65000"/>
                  </a:schemeClr>
                </a:solidFill>
              </a:rPr>
              <a:t>NB!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29-30/06/2015</a:t>
            </a:r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Elena Vannuccini - Gamma400 workshop - Barcelona</a:t>
            </a:r>
            <a:endParaRPr lang="it-IT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61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399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5" y="620688"/>
            <a:ext cx="9094635" cy="6167626"/>
          </a:xfrm>
        </p:spPr>
      </p:pic>
      <p:sp>
        <p:nvSpPr>
          <p:cNvPr id="5" name="TextBox 4"/>
          <p:cNvSpPr txBox="1"/>
          <p:nvPr/>
        </p:nvSpPr>
        <p:spPr>
          <a:xfrm>
            <a:off x="7308304" y="1124744"/>
            <a:ext cx="1270284" cy="144655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it-IT" sz="1600" b="1" dirty="0" err="1" smtClean="0">
                <a:solidFill>
                  <a:srgbClr val="FF0000"/>
                </a:solidFill>
              </a:rPr>
              <a:t>Discrepancy</a:t>
            </a:r>
            <a:endParaRPr lang="it-IT" sz="16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it-IT" sz="16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it-IT" sz="1600" b="1" dirty="0">
                <a:solidFill>
                  <a:srgbClr val="FF0000"/>
                </a:solidFill>
              </a:rPr>
              <a:t> </a:t>
            </a:r>
            <a:r>
              <a:rPr lang="it-IT" sz="1600" b="1" dirty="0" smtClean="0">
                <a:solidFill>
                  <a:srgbClr val="FF0000"/>
                </a:solidFill>
              </a:rPr>
              <a:t>0%</a:t>
            </a:r>
          </a:p>
          <a:p>
            <a:pPr>
              <a:lnSpc>
                <a:spcPct val="80000"/>
              </a:lnSpc>
            </a:pPr>
            <a:r>
              <a:rPr lang="it-IT" sz="1600" b="1" dirty="0" smtClean="0">
                <a:solidFill>
                  <a:srgbClr val="FF0000"/>
                </a:solidFill>
              </a:rPr>
              <a:t>-11%</a:t>
            </a:r>
            <a:endParaRPr lang="it-IT" sz="16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it-IT" sz="16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it-IT" sz="1600" b="1" dirty="0" smtClean="0">
                <a:solidFill>
                  <a:srgbClr val="FF0000"/>
                </a:solidFill>
              </a:rPr>
              <a:t>+2%</a:t>
            </a:r>
          </a:p>
          <a:p>
            <a:pPr>
              <a:lnSpc>
                <a:spcPct val="70000"/>
              </a:lnSpc>
            </a:pPr>
            <a:r>
              <a:rPr lang="it-IT" sz="1600" b="1" dirty="0" smtClean="0">
                <a:solidFill>
                  <a:srgbClr val="FF0000"/>
                </a:solidFill>
              </a:rPr>
              <a:t>-5%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03100" y="4221088"/>
            <a:ext cx="1270284" cy="144655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it-IT" sz="1600" b="1" dirty="0" err="1" smtClean="0">
                <a:solidFill>
                  <a:srgbClr val="FF0000"/>
                </a:solidFill>
              </a:rPr>
              <a:t>Discrepancy</a:t>
            </a:r>
            <a:endParaRPr lang="it-IT" sz="16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it-IT" sz="16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it-IT" sz="1600" b="1" dirty="0" smtClean="0">
                <a:solidFill>
                  <a:srgbClr val="FF0000"/>
                </a:solidFill>
              </a:rPr>
              <a:t>-2%</a:t>
            </a:r>
          </a:p>
          <a:p>
            <a:pPr>
              <a:lnSpc>
                <a:spcPct val="80000"/>
              </a:lnSpc>
            </a:pPr>
            <a:r>
              <a:rPr lang="it-IT" sz="1600" b="1" dirty="0">
                <a:solidFill>
                  <a:srgbClr val="FF0000"/>
                </a:solidFill>
              </a:rPr>
              <a:t> </a:t>
            </a:r>
            <a:r>
              <a:rPr lang="it-IT" sz="1600" b="1" dirty="0" smtClean="0">
                <a:solidFill>
                  <a:srgbClr val="FF0000"/>
                </a:solidFill>
              </a:rPr>
              <a:t>0%</a:t>
            </a:r>
            <a:endParaRPr lang="it-IT" sz="16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it-IT" sz="16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it-IT" sz="1600" b="1" dirty="0" smtClean="0">
                <a:solidFill>
                  <a:srgbClr val="FF0000"/>
                </a:solidFill>
              </a:rPr>
              <a:t>+5%</a:t>
            </a:r>
          </a:p>
          <a:p>
            <a:pPr>
              <a:lnSpc>
                <a:spcPct val="70000"/>
              </a:lnSpc>
            </a:pPr>
            <a:r>
              <a:rPr lang="it-IT" sz="1600" b="1" dirty="0" smtClean="0">
                <a:solidFill>
                  <a:srgbClr val="FF0000"/>
                </a:solidFill>
              </a:rPr>
              <a:t>+6%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788024" y="476672"/>
            <a:ext cx="648072" cy="576064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92080" y="260648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>
                    <a:lumMod val="65000"/>
                  </a:schemeClr>
                </a:solidFill>
              </a:rPr>
              <a:t>NB!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84367" y="4615968"/>
            <a:ext cx="75212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21.6%</a:t>
            </a:r>
          </a:p>
          <a:p>
            <a:endParaRPr lang="it-IT" dirty="0" smtClean="0"/>
          </a:p>
          <a:p>
            <a:r>
              <a:rPr lang="it-IT" dirty="0" smtClean="0"/>
              <a:t>21.5%</a:t>
            </a:r>
          </a:p>
          <a:p>
            <a:endParaRPr lang="it-IT" dirty="0" smtClean="0"/>
          </a:p>
          <a:p>
            <a:r>
              <a:rPr lang="it-IT" dirty="0" smtClean="0"/>
              <a:t>21.3%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84367" y="1519624"/>
            <a:ext cx="75212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21.6%</a:t>
            </a:r>
          </a:p>
          <a:p>
            <a:endParaRPr lang="it-IT" dirty="0" smtClean="0"/>
          </a:p>
          <a:p>
            <a:r>
              <a:rPr lang="it-IT" dirty="0" smtClean="0"/>
              <a:t>21.5%</a:t>
            </a:r>
          </a:p>
          <a:p>
            <a:endParaRPr lang="it-IT" dirty="0" smtClean="0"/>
          </a:p>
          <a:p>
            <a:r>
              <a:rPr lang="it-IT" dirty="0" smtClean="0"/>
              <a:t>21.3%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29-30/06/2015</a:t>
            </a:r>
            <a:endParaRPr lang="it-IT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Elena Vannuccini - Gamma400 workshop - Barcelona</a:t>
            </a:r>
            <a:endParaRPr lang="it-IT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62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17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29-30/06/2015</a:t>
            </a: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Elena Vannuccini - Gamma400 workshop - Barcelona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63</a:t>
            </a:fld>
            <a:endParaRPr lang="it-IT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22" b="20458"/>
          <a:stretch/>
        </p:blipFill>
        <p:spPr bwMode="auto">
          <a:xfrm>
            <a:off x="4632325" y="2326994"/>
            <a:ext cx="4041775" cy="271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" r="18599" b="21625"/>
          <a:stretch/>
        </p:blipFill>
        <p:spPr bwMode="auto">
          <a:xfrm>
            <a:off x="457200" y="2285761"/>
            <a:ext cx="4041775" cy="280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79912" y="980728"/>
            <a:ext cx="52540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576" indent="0">
              <a:buNone/>
            </a:pPr>
            <a:r>
              <a:rPr lang="en-US" dirty="0"/>
              <a:t>Teflon tape 5</a:t>
            </a:r>
            <a:r>
              <a:rPr lang="en-US" dirty="0" smtClean="0"/>
              <a:t>0 um</a:t>
            </a:r>
            <a:endParaRPr lang="en-US" dirty="0"/>
          </a:p>
          <a:p>
            <a:pPr marL="36576" indent="0">
              <a:buNone/>
            </a:pPr>
            <a:r>
              <a:rPr lang="en-US" dirty="0"/>
              <a:t>Number of layers varies from 2 (prototype </a:t>
            </a:r>
            <a:r>
              <a:rPr lang="en-US" dirty="0" err="1"/>
              <a:t>config</a:t>
            </a:r>
            <a:r>
              <a:rPr lang="en-US" dirty="0"/>
              <a:t>) to </a:t>
            </a:r>
            <a:r>
              <a:rPr lang="en-US" dirty="0" smtClean="0"/>
              <a:t>16</a:t>
            </a:r>
            <a:endParaRPr lang="en-US" dirty="0"/>
          </a:p>
          <a:p>
            <a:pPr marL="36576" indent="0">
              <a:buNone/>
            </a:pPr>
            <a:r>
              <a:rPr lang="en-US" dirty="0"/>
              <a:t>Peak </a:t>
            </a:r>
            <a:r>
              <a:rPr lang="el-GR" dirty="0"/>
              <a:t>α</a:t>
            </a:r>
            <a:r>
              <a:rPr lang="en-US" dirty="0"/>
              <a:t> 5,5 MeV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4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29-30/06/2015</a:t>
            </a: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Elena Vannuccini - Gamma400 workshop - Barcelona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64</a:t>
            </a:fld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807" y="1219200"/>
            <a:ext cx="6342386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849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29-30/06/2015</a:t>
            </a: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Elena Vannuccini - Gamma400 workshop - Barcelona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65</a:t>
            </a:fld>
            <a:endParaRPr lang="it-IT"/>
          </a:p>
        </p:txBody>
      </p:sp>
      <p:pic>
        <p:nvPicPr>
          <p:cNvPr id="10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50909"/>
            <a:ext cx="8229600" cy="3073706"/>
          </a:xfrm>
        </p:spPr>
      </p:pic>
    </p:spTree>
    <p:extLst>
      <p:ext uri="{BB962C8B-B14F-4D97-AF65-F5344CB8AC3E}">
        <p14:creationId xmlns:p14="http://schemas.microsoft.com/office/powerpoint/2010/main" val="205845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Cube-to-</a:t>
            </a:r>
            <a:r>
              <a:rPr lang="it-IT" dirty="0" err="1" smtClean="0"/>
              <a:t>layer</a:t>
            </a:r>
            <a:r>
              <a:rPr lang="it-IT" dirty="0" smtClean="0"/>
              <a:t> </a:t>
            </a:r>
            <a:r>
              <a:rPr lang="it-IT" dirty="0" err="1" smtClean="0"/>
              <a:t>signal</a:t>
            </a:r>
            <a:r>
              <a:rPr lang="it-IT" dirty="0" smtClean="0"/>
              <a:t> </a:t>
            </a:r>
            <a:r>
              <a:rPr lang="it-IT" dirty="0" err="1" smtClean="0"/>
              <a:t>fraction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439862"/>
            <a:ext cx="6629400" cy="4495800"/>
          </a:xfrm>
        </p:spPr>
      </p:pic>
      <p:sp>
        <p:nvSpPr>
          <p:cNvPr id="6" name="TextBox 5"/>
          <p:cNvSpPr txBox="1"/>
          <p:nvPr/>
        </p:nvSpPr>
        <p:spPr>
          <a:xfrm>
            <a:off x="1943988" y="5733256"/>
            <a:ext cx="1819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Simulation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/>
              <a:t>vs </a:t>
            </a:r>
            <a:r>
              <a:rPr lang="it-IT" dirty="0" smtClean="0">
                <a:solidFill>
                  <a:srgbClr val="0070C0"/>
                </a:solidFill>
              </a:rPr>
              <a:t>data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268760"/>
            <a:ext cx="2880320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Data:</a:t>
            </a:r>
          </a:p>
          <a:p>
            <a:r>
              <a:rPr lang="it-IT" dirty="0" smtClean="0"/>
              <a:t>Carbon </a:t>
            </a:r>
            <a:r>
              <a:rPr lang="it-IT" dirty="0" err="1" smtClean="0"/>
              <a:t>beam</a:t>
            </a:r>
            <a:r>
              <a:rPr lang="it-IT" dirty="0" smtClean="0"/>
              <a:t>  </a:t>
            </a:r>
            <a:endParaRPr lang="it-IT" dirty="0"/>
          </a:p>
          <a:p>
            <a:r>
              <a:rPr lang="it-IT" dirty="0" smtClean="0">
                <a:sym typeface="Symbol"/>
              </a:rPr>
              <a:t>1230.0GeV/c</a:t>
            </a:r>
          </a:p>
          <a:p>
            <a:endParaRPr lang="it-IT" dirty="0" smtClean="0"/>
          </a:p>
          <a:p>
            <a:r>
              <a:rPr lang="it-IT" dirty="0" smtClean="0"/>
              <a:t>MC: </a:t>
            </a:r>
            <a:r>
              <a:rPr lang="it-IT" dirty="0" err="1" smtClean="0"/>
              <a:t>noise</a:t>
            </a:r>
            <a:r>
              <a:rPr lang="it-IT" dirty="0" smtClean="0"/>
              <a:t> </a:t>
            </a:r>
            <a:r>
              <a:rPr lang="it-IT" dirty="0" err="1" smtClean="0"/>
              <a:t>included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err="1" smtClean="0"/>
              <a:t>Selection</a:t>
            </a:r>
            <a:r>
              <a:rPr lang="it-IT" dirty="0" smtClean="0"/>
              <a:t>:</a:t>
            </a:r>
            <a:endParaRPr lang="it-IT" dirty="0"/>
          </a:p>
          <a:p>
            <a:r>
              <a:rPr lang="it-IT" dirty="0" err="1"/>
              <a:t>Events</a:t>
            </a:r>
            <a:r>
              <a:rPr lang="it-IT" dirty="0"/>
              <a:t> with maximum </a:t>
            </a:r>
            <a:r>
              <a:rPr lang="it-IT" dirty="0" err="1"/>
              <a:t>signal</a:t>
            </a:r>
            <a:r>
              <a:rPr lang="it-IT" dirty="0"/>
              <a:t> on first-</a:t>
            </a:r>
            <a:r>
              <a:rPr lang="it-IT" dirty="0" err="1"/>
              <a:t>layer</a:t>
            </a:r>
            <a:r>
              <a:rPr lang="it-IT" dirty="0"/>
              <a:t> </a:t>
            </a:r>
            <a:r>
              <a:rPr lang="it-IT" dirty="0" err="1"/>
              <a:t>central</a:t>
            </a:r>
            <a:r>
              <a:rPr lang="it-IT" dirty="0"/>
              <a:t> cube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65339" y="1340768"/>
            <a:ext cx="182408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Second </a:t>
            </a:r>
            <a:r>
              <a:rPr lang="it-IT" sz="2400" b="1" dirty="0" err="1" smtClean="0"/>
              <a:t>layer</a:t>
            </a:r>
            <a:endParaRPr lang="en-US" sz="2400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29-30/06/2015</a:t>
            </a: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Elena Vannuccini - Gamma400 workshop - Barcelona</a:t>
            </a:r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66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661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439862"/>
            <a:ext cx="6629400" cy="4495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Cube-to-</a:t>
            </a:r>
            <a:r>
              <a:rPr lang="it-IT" dirty="0" err="1" smtClean="0"/>
              <a:t>layer</a:t>
            </a:r>
            <a:r>
              <a:rPr lang="it-IT" dirty="0" smtClean="0"/>
              <a:t> </a:t>
            </a:r>
            <a:r>
              <a:rPr lang="it-IT" dirty="0" err="1" smtClean="0"/>
              <a:t>signal</a:t>
            </a:r>
            <a:r>
              <a:rPr lang="it-IT" dirty="0" smtClean="0"/>
              <a:t> </a:t>
            </a:r>
            <a:r>
              <a:rPr lang="it-IT" dirty="0" err="1" smtClean="0"/>
              <a:t>fraction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43988" y="5733256"/>
            <a:ext cx="1819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Simulation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/>
              <a:t>vs </a:t>
            </a:r>
            <a:r>
              <a:rPr lang="it-IT" dirty="0" smtClean="0">
                <a:solidFill>
                  <a:srgbClr val="0070C0"/>
                </a:solidFill>
              </a:rPr>
              <a:t>data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80312" y="1202268"/>
            <a:ext cx="144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>
                <a:solidFill>
                  <a:schemeClr val="accent2"/>
                </a:solidFill>
              </a:rPr>
              <a:t>Expected</a:t>
            </a:r>
            <a:r>
              <a:rPr lang="it-IT" dirty="0" smtClean="0">
                <a:solidFill>
                  <a:schemeClr val="accent2"/>
                </a:solidFill>
              </a:rPr>
              <a:t> </a:t>
            </a:r>
          </a:p>
          <a:p>
            <a:pPr algn="ctr"/>
            <a:r>
              <a:rPr lang="it-IT" dirty="0" smtClean="0">
                <a:solidFill>
                  <a:schemeClr val="accent2"/>
                </a:solidFill>
              </a:rPr>
              <a:t>cube-to-</a:t>
            </a:r>
            <a:r>
              <a:rPr lang="it-IT" dirty="0" err="1" smtClean="0">
                <a:solidFill>
                  <a:schemeClr val="accent2"/>
                </a:solidFill>
              </a:rPr>
              <a:t>layer</a:t>
            </a:r>
            <a:r>
              <a:rPr lang="it-IT" dirty="0" smtClean="0">
                <a:solidFill>
                  <a:schemeClr val="accent2"/>
                </a:solidFill>
              </a:rPr>
              <a:t> </a:t>
            </a:r>
            <a:r>
              <a:rPr lang="it-IT" dirty="0" err="1" smtClean="0">
                <a:solidFill>
                  <a:schemeClr val="accent2"/>
                </a:solidFill>
              </a:rPr>
              <a:t>signal</a:t>
            </a:r>
            <a:r>
              <a:rPr lang="it-IT" dirty="0" smtClean="0">
                <a:solidFill>
                  <a:schemeClr val="accent2"/>
                </a:solidFill>
              </a:rPr>
              <a:t> </a:t>
            </a:r>
            <a:r>
              <a:rPr lang="it-IT" dirty="0" err="1" smtClean="0">
                <a:solidFill>
                  <a:schemeClr val="accent2"/>
                </a:solidFill>
              </a:rPr>
              <a:t>fraction</a:t>
            </a:r>
            <a:r>
              <a:rPr lang="it-IT" dirty="0" smtClean="0">
                <a:solidFill>
                  <a:schemeClr val="accent2"/>
                </a:solidFill>
              </a:rPr>
              <a:t> </a:t>
            </a:r>
            <a:r>
              <a:rPr lang="it-IT" dirty="0" smtClean="0">
                <a:solidFill>
                  <a:schemeClr val="accent2"/>
                </a:solidFill>
                <a:sym typeface="Symbol"/>
              </a:rPr>
              <a:t>83%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65339" y="1340768"/>
            <a:ext cx="182408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Second </a:t>
            </a:r>
            <a:r>
              <a:rPr lang="it-IT" sz="2400" b="1" dirty="0" err="1" smtClean="0"/>
              <a:t>layer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1268760"/>
            <a:ext cx="2880320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Data:</a:t>
            </a:r>
          </a:p>
          <a:p>
            <a:r>
              <a:rPr lang="it-IT" dirty="0" smtClean="0"/>
              <a:t>Carbon </a:t>
            </a:r>
            <a:r>
              <a:rPr lang="it-IT" dirty="0" err="1" smtClean="0"/>
              <a:t>beam</a:t>
            </a:r>
            <a:r>
              <a:rPr lang="it-IT" dirty="0" smtClean="0"/>
              <a:t>  </a:t>
            </a:r>
            <a:endParaRPr lang="it-IT" dirty="0"/>
          </a:p>
          <a:p>
            <a:r>
              <a:rPr lang="it-IT" dirty="0" smtClean="0">
                <a:sym typeface="Symbol"/>
              </a:rPr>
              <a:t>1230.0GeV/c</a:t>
            </a:r>
          </a:p>
          <a:p>
            <a:endParaRPr lang="it-IT" dirty="0" smtClean="0"/>
          </a:p>
          <a:p>
            <a:r>
              <a:rPr lang="it-IT" dirty="0" smtClean="0"/>
              <a:t>MC: </a:t>
            </a:r>
            <a:r>
              <a:rPr lang="it-IT" dirty="0" err="1" smtClean="0"/>
              <a:t>noise</a:t>
            </a:r>
            <a:r>
              <a:rPr lang="it-IT" dirty="0" smtClean="0"/>
              <a:t> &amp; OCT (</a:t>
            </a:r>
            <a:r>
              <a:rPr lang="it-IT" dirty="0" smtClean="0">
                <a:solidFill>
                  <a:schemeClr val="accent6"/>
                </a:solidFill>
              </a:rPr>
              <a:t>20%</a:t>
            </a:r>
            <a:r>
              <a:rPr lang="it-IT" dirty="0" smtClean="0"/>
              <a:t>)</a:t>
            </a:r>
          </a:p>
          <a:p>
            <a:endParaRPr lang="it-IT" dirty="0" smtClean="0"/>
          </a:p>
          <a:p>
            <a:r>
              <a:rPr lang="it-IT" dirty="0" err="1" smtClean="0"/>
              <a:t>Selection</a:t>
            </a:r>
            <a:r>
              <a:rPr lang="it-IT" dirty="0" smtClean="0"/>
              <a:t>:</a:t>
            </a:r>
            <a:endParaRPr lang="it-IT" dirty="0"/>
          </a:p>
          <a:p>
            <a:r>
              <a:rPr lang="it-IT" dirty="0" err="1"/>
              <a:t>Events</a:t>
            </a:r>
            <a:r>
              <a:rPr lang="it-IT" dirty="0"/>
              <a:t> with maximum </a:t>
            </a:r>
            <a:r>
              <a:rPr lang="it-IT" dirty="0" err="1"/>
              <a:t>signal</a:t>
            </a:r>
            <a:r>
              <a:rPr lang="it-IT" dirty="0"/>
              <a:t> on first-</a:t>
            </a:r>
            <a:r>
              <a:rPr lang="it-IT" dirty="0" err="1"/>
              <a:t>layer</a:t>
            </a:r>
            <a:r>
              <a:rPr lang="it-IT" dirty="0"/>
              <a:t> </a:t>
            </a:r>
            <a:r>
              <a:rPr lang="it-IT" dirty="0" err="1"/>
              <a:t>central</a:t>
            </a:r>
            <a:r>
              <a:rPr lang="it-IT" dirty="0"/>
              <a:t> cube</a:t>
            </a:r>
          </a:p>
        </p:txBody>
      </p:sp>
      <p:cxnSp>
        <p:nvCxnSpPr>
          <p:cNvPr id="4" name="Straight Arrow Connector 3"/>
          <p:cNvCxnSpPr>
            <a:stCxn id="13" idx="1"/>
          </p:cNvCxnSpPr>
          <p:nvPr/>
        </p:nvCxnSpPr>
        <p:spPr>
          <a:xfrm flipH="1">
            <a:off x="6156176" y="1802433"/>
            <a:ext cx="1224136" cy="30008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115232" y="1966122"/>
            <a:ext cx="0" cy="349275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29-30/06/2015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Elena Vannuccini - Gamma400 workshop - Barcelona</a:t>
            </a:r>
            <a:endParaRPr lang="it-IT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67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636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453480"/>
            <a:ext cx="6629400" cy="4495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Cube-to-</a:t>
            </a:r>
            <a:r>
              <a:rPr lang="it-IT" dirty="0" err="1" smtClean="0"/>
              <a:t>layer</a:t>
            </a:r>
            <a:r>
              <a:rPr lang="it-IT" dirty="0" smtClean="0"/>
              <a:t> </a:t>
            </a:r>
            <a:r>
              <a:rPr lang="it-IT" dirty="0" err="1" smtClean="0"/>
              <a:t>signal</a:t>
            </a:r>
            <a:r>
              <a:rPr lang="it-IT" dirty="0" smtClean="0"/>
              <a:t> </a:t>
            </a:r>
            <a:r>
              <a:rPr lang="it-IT" dirty="0" err="1" smtClean="0"/>
              <a:t>fraction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43988" y="5733256"/>
            <a:ext cx="1819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Simulation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/>
              <a:t>vs </a:t>
            </a:r>
            <a:r>
              <a:rPr lang="it-IT" dirty="0" smtClean="0">
                <a:solidFill>
                  <a:srgbClr val="0070C0"/>
                </a:solidFill>
              </a:rPr>
              <a:t>data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377932" y="1109935"/>
                <a:ext cx="180258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dirty="0" smtClean="0">
                    <a:solidFill>
                      <a:schemeClr val="accent6"/>
                    </a:solidFill>
                  </a:rPr>
                  <a:t>Cube-to-</a:t>
                </a:r>
                <a:r>
                  <a:rPr lang="it-IT" dirty="0" err="1" smtClean="0">
                    <a:solidFill>
                      <a:schemeClr val="accent6"/>
                    </a:solidFill>
                  </a:rPr>
                  <a:t>layer</a:t>
                </a:r>
                <a:r>
                  <a:rPr lang="it-IT" dirty="0" smtClean="0">
                    <a:solidFill>
                      <a:schemeClr val="accent6"/>
                    </a:solidFill>
                  </a:rPr>
                  <a:t> </a:t>
                </a:r>
                <a:r>
                  <a:rPr lang="it-IT" dirty="0" err="1" smtClean="0">
                    <a:solidFill>
                      <a:schemeClr val="accent6"/>
                    </a:solidFill>
                  </a:rPr>
                  <a:t>signal</a:t>
                </a:r>
                <a:r>
                  <a:rPr lang="it-IT" dirty="0" smtClean="0">
                    <a:solidFill>
                      <a:schemeClr val="accent6"/>
                    </a:solidFill>
                  </a:rPr>
                  <a:t> </a:t>
                </a:r>
                <a:r>
                  <a:rPr lang="it-IT" dirty="0" err="1" smtClean="0">
                    <a:solidFill>
                      <a:schemeClr val="accent6"/>
                    </a:solidFill>
                  </a:rPr>
                  <a:t>fraction</a:t>
                </a:r>
                <a:r>
                  <a:rPr lang="it-IT" dirty="0" smtClean="0">
                    <a:solidFill>
                      <a:schemeClr val="accent6"/>
                    </a:solidFill>
                  </a:rPr>
                  <a:t> </a:t>
                </a:r>
                <a:r>
                  <a:rPr lang="it-IT" dirty="0" err="1" smtClean="0">
                    <a:solidFill>
                      <a:schemeClr val="accent6"/>
                    </a:solidFill>
                  </a:rPr>
                  <a:t>forced</a:t>
                </a:r>
                <a:r>
                  <a:rPr lang="it-IT" dirty="0" smtClean="0">
                    <a:solidFill>
                      <a:schemeClr val="accent6"/>
                    </a:solidFill>
                  </a:rPr>
                  <a:t> to </a:t>
                </a:r>
                <a:r>
                  <a:rPr lang="it-IT" dirty="0" smtClean="0">
                    <a:solidFill>
                      <a:schemeClr val="accent6"/>
                    </a:solidFill>
                    <a:sym typeface="Symbol"/>
                  </a:rPr>
                  <a:t>88%, by </a:t>
                </a:r>
                <a:r>
                  <a:rPr lang="en-US" dirty="0" smtClean="0">
                    <a:solidFill>
                      <a:schemeClr val="accent6"/>
                    </a:solidFill>
                    <a:sym typeface="Symbol"/>
                  </a:rPr>
                  <a:t>modifying</a:t>
                </a:r>
                <a:r>
                  <a:rPr lang="it-IT" dirty="0" smtClean="0">
                    <a:solidFill>
                      <a:schemeClr val="accent6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solidFill>
                              <a:schemeClr val="accent6"/>
                            </a:solidFill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it-IT" i="1" smtClean="0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𝜖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accent6"/>
                            </a:solidFill>
                            <a:latin typeface="Cambria Math"/>
                            <a:sym typeface="Symbol"/>
                          </a:rPr>
                          <m:t>𝑂𝐶𝑇</m:t>
                        </m:r>
                      </m:sub>
                    </m:sSub>
                    <m:r>
                      <a:rPr lang="it-IT" i="1" smtClean="0">
                        <a:solidFill>
                          <a:schemeClr val="accent6"/>
                        </a:solidFill>
                        <a:latin typeface="Cambria Math"/>
                        <a:ea typeface="Cambria Math"/>
                        <a:sym typeface="Symbol"/>
                      </a:rPr>
                      <m:t>→~</m:t>
                    </m:r>
                    <m:r>
                      <a:rPr lang="it-IT" b="0" i="1" smtClean="0">
                        <a:solidFill>
                          <a:schemeClr val="accent6"/>
                        </a:solidFill>
                        <a:latin typeface="Cambria Math"/>
                        <a:ea typeface="Cambria Math"/>
                        <a:sym typeface="Symbol"/>
                      </a:rPr>
                      <m:t>86%</m:t>
                    </m:r>
                  </m:oMath>
                </a14:m>
                <a:endParaRPr 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932" y="1109935"/>
                <a:ext cx="1802580" cy="1477328"/>
              </a:xfrm>
              <a:prstGeom prst="rect">
                <a:avLst/>
              </a:prstGeom>
              <a:blipFill rotWithShape="1">
                <a:blip r:embed="rId4"/>
                <a:stretch>
                  <a:fillRect t="-2066" r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95536" y="1268760"/>
            <a:ext cx="3816424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Data:</a:t>
            </a:r>
          </a:p>
          <a:p>
            <a:r>
              <a:rPr lang="it-IT" dirty="0" smtClean="0"/>
              <a:t>Carbon </a:t>
            </a:r>
            <a:r>
              <a:rPr lang="it-IT" dirty="0" err="1" smtClean="0"/>
              <a:t>beam</a:t>
            </a:r>
            <a:r>
              <a:rPr lang="it-IT" dirty="0" smtClean="0"/>
              <a:t>  </a:t>
            </a:r>
            <a:endParaRPr lang="it-IT" dirty="0"/>
          </a:p>
          <a:p>
            <a:r>
              <a:rPr lang="it-IT" dirty="0" smtClean="0">
                <a:sym typeface="Symbol"/>
              </a:rPr>
              <a:t>1230.0GeV/c</a:t>
            </a:r>
          </a:p>
          <a:p>
            <a:endParaRPr lang="it-IT" dirty="0" smtClean="0"/>
          </a:p>
          <a:p>
            <a:r>
              <a:rPr lang="it-IT" dirty="0" smtClean="0"/>
              <a:t>MC: </a:t>
            </a:r>
            <a:r>
              <a:rPr lang="it-IT" dirty="0" err="1" smtClean="0"/>
              <a:t>noise</a:t>
            </a:r>
            <a:r>
              <a:rPr lang="it-IT" dirty="0" smtClean="0"/>
              <a:t> &amp; OCT (</a:t>
            </a:r>
            <a:r>
              <a:rPr lang="it-IT" dirty="0" smtClean="0">
                <a:solidFill>
                  <a:schemeClr val="accent6"/>
                </a:solidFill>
              </a:rPr>
              <a:t>14%</a:t>
            </a:r>
            <a:r>
              <a:rPr lang="it-IT" dirty="0" smtClean="0"/>
              <a:t>)</a:t>
            </a:r>
          </a:p>
          <a:p>
            <a:endParaRPr lang="it-IT" dirty="0" smtClean="0"/>
          </a:p>
          <a:p>
            <a:r>
              <a:rPr lang="it-IT" dirty="0" err="1" smtClean="0"/>
              <a:t>Selection</a:t>
            </a:r>
            <a:r>
              <a:rPr lang="it-IT" dirty="0" smtClean="0"/>
              <a:t>:</a:t>
            </a:r>
            <a:endParaRPr lang="it-IT" dirty="0"/>
          </a:p>
          <a:p>
            <a:r>
              <a:rPr lang="it-IT" dirty="0" err="1"/>
              <a:t>Events</a:t>
            </a:r>
            <a:r>
              <a:rPr lang="it-IT" dirty="0"/>
              <a:t> with maximum </a:t>
            </a:r>
            <a:r>
              <a:rPr lang="it-IT" dirty="0" err="1" smtClean="0"/>
              <a:t>signal</a:t>
            </a:r>
            <a:endParaRPr lang="it-IT" dirty="0" smtClean="0"/>
          </a:p>
          <a:p>
            <a:r>
              <a:rPr lang="it-IT" dirty="0" smtClean="0"/>
              <a:t>on </a:t>
            </a:r>
            <a:r>
              <a:rPr lang="it-IT" dirty="0"/>
              <a:t>first-</a:t>
            </a:r>
            <a:r>
              <a:rPr lang="it-IT" dirty="0" err="1"/>
              <a:t>layer</a:t>
            </a:r>
            <a:r>
              <a:rPr lang="it-IT" dirty="0"/>
              <a:t> </a:t>
            </a:r>
            <a:r>
              <a:rPr lang="it-IT" dirty="0" err="1"/>
              <a:t>central</a:t>
            </a:r>
            <a:r>
              <a:rPr lang="it-IT" dirty="0"/>
              <a:t> cube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444208" y="1848599"/>
            <a:ext cx="933724" cy="356265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765339" y="1340768"/>
            <a:ext cx="182408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Second </a:t>
            </a:r>
            <a:r>
              <a:rPr lang="it-IT" sz="2400" b="1" dirty="0" err="1" smtClean="0"/>
              <a:t>layer</a:t>
            </a:r>
            <a:endParaRPr lang="en-US" sz="2400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372200" y="1966122"/>
            <a:ext cx="0" cy="349275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29-30/06/2015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Elena Vannuccini - Gamma400 workshop - Barcelona</a:t>
            </a:r>
            <a:endParaRPr lang="it-IT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68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417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439862"/>
            <a:ext cx="6629400" cy="4495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Total </a:t>
            </a:r>
            <a:r>
              <a:rPr lang="it-IT" dirty="0" err="1" smtClean="0"/>
              <a:t>number</a:t>
            </a:r>
            <a:r>
              <a:rPr lang="it-IT" dirty="0" smtClean="0"/>
              <a:t> of </a:t>
            </a:r>
            <a:r>
              <a:rPr lang="it-IT" dirty="0" err="1" smtClean="0"/>
              <a:t>hits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43988" y="5733256"/>
            <a:ext cx="1819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Simulation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/>
              <a:t>vs </a:t>
            </a:r>
            <a:r>
              <a:rPr lang="it-IT" dirty="0" smtClean="0">
                <a:solidFill>
                  <a:srgbClr val="0070C0"/>
                </a:solidFill>
              </a:rPr>
              <a:t>data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51720" y="1412776"/>
            <a:ext cx="50583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59832" y="1286758"/>
            <a:ext cx="2880320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Data:</a:t>
            </a:r>
          </a:p>
          <a:p>
            <a:r>
              <a:rPr lang="it-IT" dirty="0" err="1" smtClean="0"/>
              <a:t>Helium</a:t>
            </a:r>
            <a:r>
              <a:rPr lang="it-IT" dirty="0" smtClean="0"/>
              <a:t> </a:t>
            </a:r>
            <a:r>
              <a:rPr lang="it-IT" dirty="0" err="1" smtClean="0"/>
              <a:t>beam</a:t>
            </a:r>
            <a:r>
              <a:rPr lang="it-IT" dirty="0" smtClean="0"/>
              <a:t>  </a:t>
            </a:r>
            <a:endParaRPr lang="it-IT" dirty="0"/>
          </a:p>
          <a:p>
            <a:r>
              <a:rPr lang="it-IT" dirty="0" smtClean="0"/>
              <a:t>4</a:t>
            </a:r>
            <a:r>
              <a:rPr lang="it-IT" dirty="0" smtClean="0">
                <a:sym typeface="Symbol"/>
              </a:rPr>
              <a:t>30.0GeV/c</a:t>
            </a:r>
          </a:p>
          <a:p>
            <a:endParaRPr lang="it-IT" dirty="0" smtClean="0"/>
          </a:p>
          <a:p>
            <a:r>
              <a:rPr lang="it-IT" dirty="0" smtClean="0"/>
              <a:t>MC: </a:t>
            </a:r>
            <a:r>
              <a:rPr lang="it-IT" dirty="0" err="1" smtClean="0"/>
              <a:t>noise</a:t>
            </a:r>
            <a:r>
              <a:rPr lang="it-IT" dirty="0" smtClean="0"/>
              <a:t> </a:t>
            </a:r>
            <a:r>
              <a:rPr lang="it-IT" dirty="0" err="1" smtClean="0"/>
              <a:t>included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err="1" smtClean="0"/>
              <a:t>Selection</a:t>
            </a:r>
            <a:r>
              <a:rPr lang="it-IT" dirty="0" smtClean="0"/>
              <a:t>:</a:t>
            </a:r>
            <a:endParaRPr lang="it-IT" dirty="0"/>
          </a:p>
          <a:p>
            <a:r>
              <a:rPr lang="it-IT" dirty="0" err="1"/>
              <a:t>Events</a:t>
            </a:r>
            <a:r>
              <a:rPr lang="it-IT" dirty="0"/>
              <a:t> with maximum </a:t>
            </a:r>
            <a:r>
              <a:rPr lang="it-IT" dirty="0" err="1"/>
              <a:t>signal</a:t>
            </a:r>
            <a:r>
              <a:rPr lang="it-IT" dirty="0"/>
              <a:t> on first-</a:t>
            </a:r>
            <a:r>
              <a:rPr lang="it-IT" dirty="0" err="1"/>
              <a:t>layer</a:t>
            </a:r>
            <a:r>
              <a:rPr lang="it-IT" dirty="0"/>
              <a:t> </a:t>
            </a:r>
            <a:r>
              <a:rPr lang="it-IT" dirty="0" err="1"/>
              <a:t>central</a:t>
            </a:r>
            <a:r>
              <a:rPr lang="it-IT" dirty="0"/>
              <a:t> cube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29-30/06/2015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Elena Vannuccini - Gamma400 workshop - Barcelona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69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30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Beam</a:t>
            </a:r>
            <a:r>
              <a:rPr lang="it-IT" dirty="0" smtClean="0"/>
              <a:t> </a:t>
            </a:r>
            <a:r>
              <a:rPr lang="it-IT" dirty="0" err="1" smtClean="0"/>
              <a:t>Tracker</a:t>
            </a:r>
            <a:r>
              <a:rPr lang="it-IT" dirty="0" smtClean="0"/>
              <a:t> (BT) </a:t>
            </a:r>
            <a:r>
              <a:rPr lang="it-IT" dirty="0" smtClean="0">
                <a:sym typeface="Symbol"/>
              </a:rPr>
              <a:t> Z-</a:t>
            </a:r>
            <a:r>
              <a:rPr lang="it-IT" dirty="0" err="1" smtClean="0">
                <a:sym typeface="Symbol"/>
              </a:rPr>
              <a:t>tagging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29-30/06/2015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39752" y="6356350"/>
            <a:ext cx="4064096" cy="365760"/>
          </a:xfrm>
        </p:spPr>
        <p:txBody>
          <a:bodyPr/>
          <a:lstStyle/>
          <a:p>
            <a:r>
              <a:rPr lang="it-IT" dirty="0" smtClean="0"/>
              <a:t>Elena </a:t>
            </a:r>
            <a:r>
              <a:rPr lang="it-IT" dirty="0" err="1" smtClean="0"/>
              <a:t>Vannuccini</a:t>
            </a:r>
            <a:r>
              <a:rPr lang="it-IT" dirty="0" smtClean="0"/>
              <a:t> - Gamma400 workshop - </a:t>
            </a:r>
            <a:r>
              <a:rPr lang="it-IT" dirty="0" err="1" smtClean="0"/>
              <a:t>Barcelona</a:t>
            </a:r>
            <a:endParaRPr lang="it-IT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72942"/>
            <a:ext cx="6048672" cy="369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1222285"/>
            <a:ext cx="6048672" cy="364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04812" y="1412776"/>
            <a:ext cx="2811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8 </a:t>
            </a:r>
            <a:r>
              <a:rPr lang="it-IT" dirty="0" err="1" smtClean="0"/>
              <a:t>dE</a:t>
            </a:r>
            <a:r>
              <a:rPr lang="it-IT" dirty="0" smtClean="0"/>
              <a:t>/dx </a:t>
            </a:r>
            <a:r>
              <a:rPr lang="it-IT" dirty="0" err="1" smtClean="0"/>
              <a:t>meas</a:t>
            </a:r>
            <a:r>
              <a:rPr lang="it-IT" dirty="0" smtClean="0"/>
              <a:t>. from Si-</a:t>
            </a:r>
            <a:r>
              <a:rPr lang="it-IT" dirty="0" err="1" smtClean="0"/>
              <a:t>strips</a:t>
            </a:r>
            <a:endParaRPr lang="it-IT" dirty="0" smtClean="0"/>
          </a:p>
          <a:p>
            <a:r>
              <a:rPr lang="it-IT" dirty="0" smtClean="0"/>
              <a:t>4 </a:t>
            </a:r>
            <a:r>
              <a:rPr lang="it-IT" dirty="0" err="1" smtClean="0"/>
              <a:t>dE</a:t>
            </a:r>
            <a:r>
              <a:rPr lang="it-IT" dirty="0" smtClean="0"/>
              <a:t>/dx </a:t>
            </a:r>
            <a:r>
              <a:rPr lang="it-IT" dirty="0" err="1" smtClean="0"/>
              <a:t>meas</a:t>
            </a:r>
            <a:r>
              <a:rPr lang="it-IT" dirty="0" smtClean="0"/>
              <a:t>. from Si-</a:t>
            </a:r>
            <a:r>
              <a:rPr lang="it-IT" dirty="0" err="1" smtClean="0"/>
              <a:t>pixels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28184" y="6011996"/>
            <a:ext cx="238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Courtesy</a:t>
            </a:r>
            <a:r>
              <a:rPr lang="it-IT" dirty="0" smtClean="0"/>
              <a:t> of Siena </a:t>
            </a:r>
            <a:r>
              <a:rPr lang="it-IT" dirty="0" err="1" smtClean="0"/>
              <a:t>group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704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Total </a:t>
            </a:r>
            <a:r>
              <a:rPr lang="it-IT" dirty="0" err="1" smtClean="0"/>
              <a:t>number</a:t>
            </a:r>
            <a:r>
              <a:rPr lang="it-IT" dirty="0" smtClean="0"/>
              <a:t> of </a:t>
            </a:r>
            <a:r>
              <a:rPr lang="it-IT" dirty="0" err="1" smtClean="0"/>
              <a:t>hits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439862"/>
            <a:ext cx="6629400" cy="4495800"/>
          </a:xfrm>
        </p:spPr>
      </p:pic>
      <p:sp>
        <p:nvSpPr>
          <p:cNvPr id="6" name="TextBox 5"/>
          <p:cNvSpPr txBox="1"/>
          <p:nvPr/>
        </p:nvSpPr>
        <p:spPr>
          <a:xfrm>
            <a:off x="1943988" y="5733256"/>
            <a:ext cx="1819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Simulation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/>
              <a:t>vs </a:t>
            </a:r>
            <a:r>
              <a:rPr lang="it-IT" dirty="0" smtClean="0">
                <a:solidFill>
                  <a:srgbClr val="0070C0"/>
                </a:solidFill>
              </a:rPr>
              <a:t>data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1720" y="1412776"/>
            <a:ext cx="50583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59832" y="1286758"/>
            <a:ext cx="2880320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Data:</a:t>
            </a:r>
          </a:p>
          <a:p>
            <a:r>
              <a:rPr lang="it-IT" dirty="0" err="1" smtClean="0"/>
              <a:t>Helium</a:t>
            </a:r>
            <a:r>
              <a:rPr lang="it-IT" dirty="0" smtClean="0"/>
              <a:t> </a:t>
            </a:r>
            <a:r>
              <a:rPr lang="it-IT" dirty="0" err="1" smtClean="0"/>
              <a:t>beam</a:t>
            </a:r>
            <a:r>
              <a:rPr lang="it-IT" dirty="0" smtClean="0"/>
              <a:t>  </a:t>
            </a:r>
            <a:endParaRPr lang="it-IT" dirty="0"/>
          </a:p>
          <a:p>
            <a:r>
              <a:rPr lang="it-IT" dirty="0" smtClean="0"/>
              <a:t>4</a:t>
            </a:r>
            <a:r>
              <a:rPr lang="it-IT" dirty="0" smtClean="0">
                <a:sym typeface="Symbol"/>
              </a:rPr>
              <a:t>30.0GeV/c</a:t>
            </a:r>
          </a:p>
          <a:p>
            <a:endParaRPr lang="it-IT" dirty="0" smtClean="0"/>
          </a:p>
          <a:p>
            <a:r>
              <a:rPr lang="it-IT" dirty="0" smtClean="0"/>
              <a:t>MC: </a:t>
            </a:r>
            <a:r>
              <a:rPr lang="it-IT" dirty="0" err="1" smtClean="0"/>
              <a:t>noise</a:t>
            </a:r>
            <a:r>
              <a:rPr lang="it-IT" dirty="0" smtClean="0"/>
              <a:t> &amp; OCT (14%)</a:t>
            </a:r>
          </a:p>
          <a:p>
            <a:endParaRPr lang="it-IT" dirty="0" smtClean="0"/>
          </a:p>
          <a:p>
            <a:r>
              <a:rPr lang="it-IT" dirty="0" err="1" smtClean="0"/>
              <a:t>Selection</a:t>
            </a:r>
            <a:r>
              <a:rPr lang="it-IT" dirty="0" smtClean="0"/>
              <a:t>:</a:t>
            </a:r>
            <a:endParaRPr lang="it-IT" dirty="0"/>
          </a:p>
          <a:p>
            <a:r>
              <a:rPr lang="it-IT" dirty="0" err="1"/>
              <a:t>Events</a:t>
            </a:r>
            <a:r>
              <a:rPr lang="it-IT" dirty="0"/>
              <a:t> with maximum </a:t>
            </a:r>
            <a:r>
              <a:rPr lang="it-IT" dirty="0" err="1"/>
              <a:t>signal</a:t>
            </a:r>
            <a:r>
              <a:rPr lang="it-IT" dirty="0"/>
              <a:t> on first-</a:t>
            </a:r>
            <a:r>
              <a:rPr lang="it-IT" dirty="0" err="1"/>
              <a:t>layer</a:t>
            </a:r>
            <a:r>
              <a:rPr lang="it-IT" dirty="0"/>
              <a:t> </a:t>
            </a:r>
            <a:r>
              <a:rPr lang="it-IT" dirty="0" err="1"/>
              <a:t>central</a:t>
            </a:r>
            <a:r>
              <a:rPr lang="it-IT" dirty="0"/>
              <a:t> cube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29-30/06/2015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Elena Vannuccini - Gamma400 workshop - Barcelona</a:t>
            </a: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70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714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Ionization</a:t>
            </a:r>
            <a:r>
              <a:rPr lang="it-IT" dirty="0" smtClean="0"/>
              <a:t> </a:t>
            </a:r>
            <a:r>
              <a:rPr lang="it-IT" dirty="0" err="1" smtClean="0"/>
              <a:t>signal</a:t>
            </a:r>
            <a:r>
              <a:rPr lang="it-IT" dirty="0" smtClean="0"/>
              <a:t> (</a:t>
            </a:r>
            <a:r>
              <a:rPr lang="it-IT" dirty="0" err="1" smtClean="0"/>
              <a:t>average</a:t>
            </a:r>
            <a:r>
              <a:rPr lang="it-IT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439862"/>
            <a:ext cx="6629400" cy="4495800"/>
          </a:xfrm>
        </p:spPr>
      </p:pic>
      <p:sp>
        <p:nvSpPr>
          <p:cNvPr id="6" name="TextBox 5"/>
          <p:cNvSpPr txBox="1"/>
          <p:nvPr/>
        </p:nvSpPr>
        <p:spPr>
          <a:xfrm>
            <a:off x="6012160" y="1268760"/>
            <a:ext cx="3024336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Data:</a:t>
            </a:r>
          </a:p>
          <a:p>
            <a:r>
              <a:rPr lang="it-IT" dirty="0" err="1" smtClean="0"/>
              <a:t>Deuterium</a:t>
            </a:r>
            <a:r>
              <a:rPr lang="it-IT" dirty="0" smtClean="0"/>
              <a:t> </a:t>
            </a:r>
            <a:r>
              <a:rPr lang="it-IT" dirty="0" err="1" smtClean="0"/>
              <a:t>beam</a:t>
            </a:r>
            <a:r>
              <a:rPr lang="it-IT" dirty="0" smtClean="0"/>
              <a:t>  </a:t>
            </a:r>
          </a:p>
          <a:p>
            <a:r>
              <a:rPr lang="it-IT" dirty="0" smtClean="0">
                <a:sym typeface="Symbol"/>
              </a:rPr>
              <a:t>230.0GeV/c</a:t>
            </a:r>
          </a:p>
          <a:p>
            <a:endParaRPr lang="it-IT" dirty="0" smtClean="0"/>
          </a:p>
          <a:p>
            <a:r>
              <a:rPr lang="it-IT" dirty="0" smtClean="0"/>
              <a:t>MC</a:t>
            </a:r>
            <a:r>
              <a:rPr lang="it-IT" dirty="0"/>
              <a:t>: </a:t>
            </a:r>
            <a:endParaRPr lang="it-IT" dirty="0" smtClean="0"/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it-IT" dirty="0" err="1" smtClean="0"/>
              <a:t>noise</a:t>
            </a:r>
            <a:r>
              <a:rPr lang="it-IT" dirty="0" smtClean="0"/>
              <a:t> </a:t>
            </a:r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it-IT" dirty="0" smtClean="0"/>
              <a:t>OCT (14%)</a:t>
            </a:r>
            <a:endParaRPr lang="it-IT" dirty="0"/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it-IT" dirty="0" err="1" smtClean="0"/>
              <a:t>Gaussian</a:t>
            </a:r>
            <a:r>
              <a:rPr lang="it-IT" dirty="0" smtClean="0"/>
              <a:t> spread (</a:t>
            </a:r>
            <a:r>
              <a:rPr lang="it-IT" dirty="0" smtClean="0">
                <a:solidFill>
                  <a:schemeClr val="accent6"/>
                </a:solidFill>
              </a:rPr>
              <a:t>4.5%</a:t>
            </a:r>
            <a:r>
              <a:rPr lang="it-IT" dirty="0" smtClean="0"/>
              <a:t>)</a:t>
            </a:r>
          </a:p>
          <a:p>
            <a:pPr marL="95250" indent="-95250"/>
            <a:endParaRPr lang="it-IT" dirty="0" smtClean="0"/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it-IT" dirty="0" smtClean="0"/>
              <a:t>Non </a:t>
            </a:r>
            <a:r>
              <a:rPr lang="it-IT" dirty="0" err="1" smtClean="0"/>
              <a:t>interacting</a:t>
            </a:r>
            <a:r>
              <a:rPr lang="it-IT" dirty="0" smtClean="0"/>
              <a:t> </a:t>
            </a:r>
            <a:r>
              <a:rPr lang="it-IT" dirty="0" err="1" smtClean="0"/>
              <a:t>ions</a:t>
            </a:r>
            <a:r>
              <a:rPr lang="it-IT" dirty="0" smtClean="0"/>
              <a:t> </a:t>
            </a:r>
            <a:r>
              <a:rPr lang="it-IT" dirty="0" err="1" smtClean="0"/>
              <a:t>selected</a:t>
            </a:r>
            <a:endParaRPr lang="it-IT" dirty="0" smtClean="0"/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it-IT" dirty="0" smtClean="0"/>
              <a:t>Single-cube </a:t>
            </a:r>
            <a:r>
              <a:rPr lang="it-IT" dirty="0" err="1" smtClean="0"/>
              <a:t>signals</a:t>
            </a:r>
            <a:r>
              <a:rPr lang="it-IT" dirty="0" smtClean="0"/>
              <a:t> (</a:t>
            </a:r>
            <a:r>
              <a:rPr lang="it-IT" dirty="0" err="1" smtClean="0"/>
              <a:t>sensor</a:t>
            </a:r>
            <a:r>
              <a:rPr lang="it-IT" dirty="0" smtClean="0"/>
              <a:t> </a:t>
            </a:r>
            <a:r>
              <a:rPr lang="it-IT" dirty="0" err="1" smtClean="0"/>
              <a:t>excluded</a:t>
            </a:r>
            <a:r>
              <a:rPr lang="it-IT" dirty="0" smtClean="0"/>
              <a:t>)</a:t>
            </a:r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it-IT" dirty="0"/>
              <a:t>Cumulative </a:t>
            </a:r>
            <a:r>
              <a:rPr lang="it-IT" dirty="0" err="1"/>
              <a:t>distribution</a:t>
            </a:r>
            <a:r>
              <a:rPr lang="it-IT" dirty="0"/>
              <a:t> of </a:t>
            </a:r>
            <a:r>
              <a:rPr lang="it-IT" dirty="0" err="1"/>
              <a:t>all</a:t>
            </a:r>
            <a:r>
              <a:rPr lang="it-IT" dirty="0"/>
              <a:t> </a:t>
            </a:r>
            <a:r>
              <a:rPr lang="it-IT" dirty="0" smtClean="0"/>
              <a:t>(</a:t>
            </a:r>
            <a:r>
              <a:rPr lang="it-IT" dirty="0" err="1" smtClean="0"/>
              <a:t>internal</a:t>
            </a:r>
            <a:r>
              <a:rPr lang="it-IT" dirty="0" smtClean="0"/>
              <a:t>) </a:t>
            </a:r>
            <a:r>
              <a:rPr lang="it-IT" dirty="0" err="1"/>
              <a:t>layers</a:t>
            </a:r>
            <a:endParaRPr lang="it-IT" dirty="0"/>
          </a:p>
        </p:txBody>
      </p:sp>
      <p:sp>
        <p:nvSpPr>
          <p:cNvPr id="3" name="TextBox 2"/>
          <p:cNvSpPr txBox="1"/>
          <p:nvPr/>
        </p:nvSpPr>
        <p:spPr>
          <a:xfrm>
            <a:off x="918937" y="5838654"/>
            <a:ext cx="710944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>
                <a:solidFill>
                  <a:schemeClr val="accent6"/>
                </a:solidFill>
              </a:rPr>
              <a:t>p.e.-to-ADC</a:t>
            </a:r>
            <a:r>
              <a:rPr lang="it-IT" sz="2000" dirty="0">
                <a:solidFill>
                  <a:schemeClr val="accent6"/>
                </a:solidFill>
              </a:rPr>
              <a:t> </a:t>
            </a:r>
            <a:r>
              <a:rPr lang="it-IT" sz="2000" dirty="0" err="1">
                <a:solidFill>
                  <a:schemeClr val="accent6"/>
                </a:solidFill>
              </a:rPr>
              <a:t>normalization</a:t>
            </a:r>
            <a:r>
              <a:rPr lang="it-IT" sz="2000" dirty="0">
                <a:solidFill>
                  <a:schemeClr val="accent6"/>
                </a:solidFill>
              </a:rPr>
              <a:t> </a:t>
            </a:r>
            <a:r>
              <a:rPr lang="it-IT" sz="2000" dirty="0" err="1">
                <a:solidFill>
                  <a:schemeClr val="accent6"/>
                </a:solidFill>
              </a:rPr>
              <a:t>tuned</a:t>
            </a:r>
            <a:r>
              <a:rPr lang="it-IT" sz="2000" dirty="0">
                <a:solidFill>
                  <a:schemeClr val="accent6"/>
                </a:solidFill>
              </a:rPr>
              <a:t> to match </a:t>
            </a:r>
            <a:r>
              <a:rPr lang="it-IT" sz="2000" dirty="0" err="1">
                <a:solidFill>
                  <a:schemeClr val="accent6"/>
                </a:solidFill>
              </a:rPr>
              <a:t>deuterium</a:t>
            </a:r>
            <a:r>
              <a:rPr lang="it-IT" sz="2000" dirty="0">
                <a:solidFill>
                  <a:schemeClr val="accent6"/>
                </a:solidFill>
              </a:rPr>
              <a:t> </a:t>
            </a:r>
            <a:r>
              <a:rPr lang="it-IT" sz="2000" dirty="0" err="1">
                <a:solidFill>
                  <a:schemeClr val="accent6"/>
                </a:solidFill>
              </a:rPr>
              <a:t>ionization</a:t>
            </a:r>
            <a:r>
              <a:rPr lang="it-IT" sz="2000" dirty="0">
                <a:solidFill>
                  <a:schemeClr val="accent6"/>
                </a:solidFill>
              </a:rPr>
              <a:t> </a:t>
            </a:r>
            <a:r>
              <a:rPr lang="it-IT" sz="2000" u="sng" dirty="0" err="1">
                <a:solidFill>
                  <a:schemeClr val="accent6"/>
                </a:solidFill>
              </a:rPr>
              <a:t>peak</a:t>
            </a:r>
            <a:endParaRPr lang="it-IT" sz="2000" u="sng" dirty="0">
              <a:solidFill>
                <a:schemeClr val="accent6"/>
              </a:solidFill>
            </a:endParaRP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29-30/06/2015</a:t>
            </a:r>
            <a:endParaRPr lang="it-IT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Elena Vannuccini - Gamma400 workshop - Barcelona</a:t>
            </a:r>
            <a:endParaRPr lang="it-IT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71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564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Ionization</a:t>
            </a:r>
            <a:r>
              <a:rPr lang="it-IT" dirty="0"/>
              <a:t> </a:t>
            </a:r>
            <a:r>
              <a:rPr lang="it-IT" dirty="0" err="1"/>
              <a:t>signal</a:t>
            </a:r>
            <a:r>
              <a:rPr lang="it-IT" dirty="0"/>
              <a:t> (</a:t>
            </a:r>
            <a:r>
              <a:rPr lang="it-IT" dirty="0" err="1"/>
              <a:t>average</a:t>
            </a:r>
            <a:r>
              <a:rPr lang="it-IT" dirty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439862"/>
            <a:ext cx="6629400" cy="4495800"/>
          </a:xfrm>
        </p:spPr>
      </p:pic>
      <p:sp>
        <p:nvSpPr>
          <p:cNvPr id="6" name="TextBox 5"/>
          <p:cNvSpPr txBox="1"/>
          <p:nvPr/>
        </p:nvSpPr>
        <p:spPr>
          <a:xfrm>
            <a:off x="6012160" y="1268760"/>
            <a:ext cx="3024336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Data:</a:t>
            </a:r>
          </a:p>
          <a:p>
            <a:r>
              <a:rPr lang="it-IT" dirty="0" err="1" smtClean="0"/>
              <a:t>Helium</a:t>
            </a:r>
            <a:r>
              <a:rPr lang="it-IT" dirty="0" smtClean="0"/>
              <a:t> </a:t>
            </a:r>
            <a:r>
              <a:rPr lang="it-IT" dirty="0" err="1" smtClean="0"/>
              <a:t>beam</a:t>
            </a:r>
            <a:r>
              <a:rPr lang="it-IT" dirty="0" smtClean="0"/>
              <a:t>  </a:t>
            </a:r>
          </a:p>
          <a:p>
            <a:r>
              <a:rPr lang="it-IT" dirty="0">
                <a:sym typeface="Symbol"/>
              </a:rPr>
              <a:t>4</a:t>
            </a:r>
            <a:r>
              <a:rPr lang="it-IT" dirty="0" smtClean="0">
                <a:sym typeface="Symbol"/>
              </a:rPr>
              <a:t>30.0GeV/c</a:t>
            </a:r>
          </a:p>
          <a:p>
            <a:endParaRPr lang="it-IT" dirty="0" smtClean="0"/>
          </a:p>
          <a:p>
            <a:r>
              <a:rPr lang="it-IT" dirty="0" smtClean="0"/>
              <a:t>MC</a:t>
            </a:r>
            <a:r>
              <a:rPr lang="it-IT" dirty="0"/>
              <a:t>: </a:t>
            </a:r>
            <a:endParaRPr lang="it-IT" dirty="0" smtClean="0"/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it-IT" dirty="0" err="1" smtClean="0"/>
              <a:t>noise</a:t>
            </a:r>
            <a:r>
              <a:rPr lang="it-IT" dirty="0" smtClean="0"/>
              <a:t> </a:t>
            </a:r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it-IT" dirty="0" smtClean="0"/>
              <a:t>OCT (14%)</a:t>
            </a:r>
            <a:endParaRPr lang="it-IT" dirty="0"/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it-IT" dirty="0" err="1" smtClean="0"/>
              <a:t>Gaussian</a:t>
            </a:r>
            <a:r>
              <a:rPr lang="it-IT" dirty="0" smtClean="0"/>
              <a:t> spread (</a:t>
            </a:r>
            <a:r>
              <a:rPr lang="it-IT" dirty="0" smtClean="0">
                <a:solidFill>
                  <a:schemeClr val="accent6"/>
                </a:solidFill>
              </a:rPr>
              <a:t>4.5%</a:t>
            </a:r>
            <a:r>
              <a:rPr lang="it-IT" dirty="0" smtClean="0"/>
              <a:t>)</a:t>
            </a:r>
          </a:p>
          <a:p>
            <a:pPr marL="95250" indent="-95250"/>
            <a:endParaRPr lang="it-IT" dirty="0" smtClean="0"/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it-IT" dirty="0" smtClean="0"/>
              <a:t>Non </a:t>
            </a:r>
            <a:r>
              <a:rPr lang="it-IT" dirty="0" err="1" smtClean="0"/>
              <a:t>interacting</a:t>
            </a:r>
            <a:r>
              <a:rPr lang="it-IT" dirty="0" smtClean="0"/>
              <a:t> </a:t>
            </a:r>
            <a:r>
              <a:rPr lang="it-IT" dirty="0" err="1" smtClean="0"/>
              <a:t>ions</a:t>
            </a:r>
            <a:r>
              <a:rPr lang="it-IT" dirty="0" smtClean="0"/>
              <a:t> </a:t>
            </a:r>
            <a:r>
              <a:rPr lang="it-IT" dirty="0" err="1" smtClean="0"/>
              <a:t>selected</a:t>
            </a:r>
            <a:endParaRPr lang="it-IT" dirty="0" smtClean="0"/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it-IT" dirty="0" smtClean="0"/>
              <a:t>Single-cube </a:t>
            </a:r>
            <a:r>
              <a:rPr lang="it-IT" dirty="0" err="1" smtClean="0"/>
              <a:t>signals</a:t>
            </a:r>
            <a:r>
              <a:rPr lang="it-IT" dirty="0" smtClean="0"/>
              <a:t> (</a:t>
            </a:r>
            <a:r>
              <a:rPr lang="it-IT" dirty="0" err="1" smtClean="0"/>
              <a:t>sensor</a:t>
            </a:r>
            <a:r>
              <a:rPr lang="it-IT" dirty="0" smtClean="0"/>
              <a:t> </a:t>
            </a:r>
            <a:r>
              <a:rPr lang="it-IT" dirty="0" err="1" smtClean="0"/>
              <a:t>excluded</a:t>
            </a:r>
            <a:r>
              <a:rPr lang="it-IT" dirty="0" smtClean="0"/>
              <a:t>)</a:t>
            </a:r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it-IT" dirty="0"/>
              <a:t>Cumulative </a:t>
            </a:r>
            <a:r>
              <a:rPr lang="it-IT" dirty="0" err="1"/>
              <a:t>distribution</a:t>
            </a:r>
            <a:r>
              <a:rPr lang="it-IT" dirty="0"/>
              <a:t> of </a:t>
            </a:r>
            <a:r>
              <a:rPr lang="it-IT" dirty="0" err="1"/>
              <a:t>all</a:t>
            </a:r>
            <a:r>
              <a:rPr lang="it-IT" dirty="0"/>
              <a:t> </a:t>
            </a:r>
            <a:r>
              <a:rPr lang="it-IT" dirty="0" smtClean="0"/>
              <a:t>(</a:t>
            </a:r>
            <a:r>
              <a:rPr lang="it-IT" dirty="0" err="1" smtClean="0"/>
              <a:t>internal</a:t>
            </a:r>
            <a:r>
              <a:rPr lang="it-IT" dirty="0" smtClean="0"/>
              <a:t>) </a:t>
            </a:r>
            <a:r>
              <a:rPr lang="it-IT" dirty="0" err="1"/>
              <a:t>layers</a:t>
            </a: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29-30/06/2015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Elena Vannuccini - Gamma400 workshop - Barcelona</a:t>
            </a: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72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72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Ionization</a:t>
            </a:r>
            <a:r>
              <a:rPr lang="it-IT" dirty="0"/>
              <a:t> </a:t>
            </a:r>
            <a:r>
              <a:rPr lang="it-IT" dirty="0" err="1"/>
              <a:t>signal</a:t>
            </a:r>
            <a:r>
              <a:rPr lang="it-IT" dirty="0"/>
              <a:t> (</a:t>
            </a:r>
            <a:r>
              <a:rPr lang="it-IT" dirty="0" err="1"/>
              <a:t>average</a:t>
            </a:r>
            <a:r>
              <a:rPr lang="it-IT" dirty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439862"/>
            <a:ext cx="6629400" cy="4495800"/>
          </a:xfrm>
        </p:spPr>
      </p:pic>
      <p:sp>
        <p:nvSpPr>
          <p:cNvPr id="6" name="TextBox 5"/>
          <p:cNvSpPr txBox="1"/>
          <p:nvPr/>
        </p:nvSpPr>
        <p:spPr>
          <a:xfrm>
            <a:off x="6012160" y="1268760"/>
            <a:ext cx="3024336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Data:</a:t>
            </a:r>
          </a:p>
          <a:p>
            <a:r>
              <a:rPr lang="it-IT" dirty="0" smtClean="0"/>
              <a:t>Carbon </a:t>
            </a:r>
            <a:r>
              <a:rPr lang="it-IT" dirty="0" err="1" smtClean="0"/>
              <a:t>beam</a:t>
            </a:r>
            <a:r>
              <a:rPr lang="it-IT" dirty="0" smtClean="0"/>
              <a:t>  </a:t>
            </a:r>
          </a:p>
          <a:p>
            <a:r>
              <a:rPr lang="it-IT" dirty="0" smtClean="0">
                <a:sym typeface="Symbol"/>
              </a:rPr>
              <a:t>1230.0GeV/c</a:t>
            </a:r>
          </a:p>
          <a:p>
            <a:endParaRPr lang="it-IT" dirty="0" smtClean="0"/>
          </a:p>
          <a:p>
            <a:r>
              <a:rPr lang="it-IT" dirty="0" smtClean="0"/>
              <a:t>MC</a:t>
            </a:r>
            <a:r>
              <a:rPr lang="it-IT" dirty="0"/>
              <a:t>: </a:t>
            </a:r>
            <a:endParaRPr lang="it-IT" dirty="0" smtClean="0"/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it-IT" dirty="0" err="1" smtClean="0"/>
              <a:t>noise</a:t>
            </a:r>
            <a:r>
              <a:rPr lang="it-IT" dirty="0" smtClean="0"/>
              <a:t> </a:t>
            </a:r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it-IT" dirty="0" smtClean="0"/>
              <a:t>OCT (14%)</a:t>
            </a:r>
            <a:endParaRPr lang="it-IT" dirty="0"/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it-IT" dirty="0" err="1" smtClean="0"/>
              <a:t>Gaussian</a:t>
            </a:r>
            <a:r>
              <a:rPr lang="it-IT" dirty="0" smtClean="0"/>
              <a:t> spread (</a:t>
            </a:r>
            <a:r>
              <a:rPr lang="it-IT" dirty="0" smtClean="0">
                <a:solidFill>
                  <a:schemeClr val="accent6"/>
                </a:solidFill>
              </a:rPr>
              <a:t>4.5%</a:t>
            </a:r>
            <a:r>
              <a:rPr lang="it-IT" dirty="0" smtClean="0"/>
              <a:t>)</a:t>
            </a:r>
          </a:p>
          <a:p>
            <a:pPr marL="95250" indent="-95250"/>
            <a:endParaRPr lang="it-IT" dirty="0" smtClean="0"/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it-IT" dirty="0" smtClean="0"/>
              <a:t>Non </a:t>
            </a:r>
            <a:r>
              <a:rPr lang="it-IT" dirty="0" err="1" smtClean="0"/>
              <a:t>interacting</a:t>
            </a:r>
            <a:r>
              <a:rPr lang="it-IT" dirty="0" smtClean="0"/>
              <a:t> </a:t>
            </a:r>
            <a:r>
              <a:rPr lang="it-IT" dirty="0" err="1" smtClean="0"/>
              <a:t>ions</a:t>
            </a:r>
            <a:r>
              <a:rPr lang="it-IT" dirty="0" smtClean="0"/>
              <a:t> </a:t>
            </a:r>
            <a:r>
              <a:rPr lang="it-IT" dirty="0" err="1" smtClean="0"/>
              <a:t>selected</a:t>
            </a:r>
            <a:endParaRPr lang="it-IT" dirty="0" smtClean="0"/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it-IT" dirty="0" smtClean="0"/>
              <a:t>Single-cube </a:t>
            </a:r>
            <a:r>
              <a:rPr lang="it-IT" dirty="0" err="1" smtClean="0"/>
              <a:t>signals</a:t>
            </a:r>
            <a:r>
              <a:rPr lang="it-IT" dirty="0" smtClean="0"/>
              <a:t> (</a:t>
            </a:r>
            <a:r>
              <a:rPr lang="it-IT" dirty="0" err="1" smtClean="0"/>
              <a:t>sensor</a:t>
            </a:r>
            <a:r>
              <a:rPr lang="it-IT" dirty="0" smtClean="0"/>
              <a:t> </a:t>
            </a:r>
            <a:r>
              <a:rPr lang="it-IT" dirty="0" err="1" smtClean="0"/>
              <a:t>excluded</a:t>
            </a:r>
            <a:r>
              <a:rPr lang="it-IT" dirty="0" smtClean="0"/>
              <a:t>)</a:t>
            </a:r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it-IT" u="sng" dirty="0"/>
              <a:t>Cumulative</a:t>
            </a:r>
            <a:r>
              <a:rPr lang="it-IT" dirty="0"/>
              <a:t> </a:t>
            </a:r>
            <a:r>
              <a:rPr lang="it-IT" dirty="0" err="1"/>
              <a:t>distribution</a:t>
            </a:r>
            <a:r>
              <a:rPr lang="it-IT" dirty="0"/>
              <a:t> of </a:t>
            </a:r>
            <a:r>
              <a:rPr lang="it-IT" dirty="0" err="1"/>
              <a:t>all</a:t>
            </a:r>
            <a:r>
              <a:rPr lang="it-IT" dirty="0"/>
              <a:t> </a:t>
            </a:r>
            <a:r>
              <a:rPr lang="it-IT" dirty="0" smtClean="0"/>
              <a:t>(</a:t>
            </a:r>
            <a:r>
              <a:rPr lang="it-IT" dirty="0" err="1" smtClean="0"/>
              <a:t>internal</a:t>
            </a:r>
            <a:r>
              <a:rPr lang="it-IT" dirty="0" smtClean="0"/>
              <a:t>) </a:t>
            </a:r>
            <a:r>
              <a:rPr lang="it-IT" dirty="0" err="1"/>
              <a:t>layers</a:t>
            </a:r>
            <a:endParaRPr lang="it-IT" dirty="0"/>
          </a:p>
        </p:txBody>
      </p:sp>
      <p:sp>
        <p:nvSpPr>
          <p:cNvPr id="3" name="TextBox 2"/>
          <p:cNvSpPr txBox="1"/>
          <p:nvPr/>
        </p:nvSpPr>
        <p:spPr>
          <a:xfrm>
            <a:off x="1084698" y="5807005"/>
            <a:ext cx="6760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chemeClr val="accent6"/>
                </a:solidFill>
              </a:rPr>
              <a:t>Additional</a:t>
            </a:r>
            <a:r>
              <a:rPr lang="it-IT" dirty="0">
                <a:solidFill>
                  <a:schemeClr val="accent6"/>
                </a:solidFill>
              </a:rPr>
              <a:t> </a:t>
            </a:r>
            <a:r>
              <a:rPr lang="it-IT" dirty="0" err="1">
                <a:solidFill>
                  <a:schemeClr val="accent6"/>
                </a:solidFill>
              </a:rPr>
              <a:t>gaussian</a:t>
            </a:r>
            <a:r>
              <a:rPr lang="it-IT" dirty="0">
                <a:solidFill>
                  <a:schemeClr val="accent6"/>
                </a:solidFill>
              </a:rPr>
              <a:t> </a:t>
            </a:r>
            <a:r>
              <a:rPr lang="it-IT" dirty="0" err="1">
                <a:solidFill>
                  <a:schemeClr val="accent6"/>
                </a:solidFill>
              </a:rPr>
              <a:t>fluctuations</a:t>
            </a:r>
            <a:r>
              <a:rPr lang="it-IT" dirty="0">
                <a:solidFill>
                  <a:schemeClr val="accent6"/>
                </a:solidFill>
              </a:rPr>
              <a:t> </a:t>
            </a:r>
            <a:r>
              <a:rPr lang="it-IT" dirty="0" err="1">
                <a:solidFill>
                  <a:schemeClr val="accent6"/>
                </a:solidFill>
              </a:rPr>
              <a:t>added</a:t>
            </a:r>
            <a:r>
              <a:rPr lang="it-IT" dirty="0">
                <a:solidFill>
                  <a:schemeClr val="accent6"/>
                </a:solidFill>
              </a:rPr>
              <a:t> to match </a:t>
            </a:r>
            <a:r>
              <a:rPr lang="it-IT" dirty="0" smtClean="0">
                <a:solidFill>
                  <a:schemeClr val="accent6"/>
                </a:solidFill>
              </a:rPr>
              <a:t>the Carbon relative </a:t>
            </a:r>
            <a:r>
              <a:rPr lang="it-IT" dirty="0" err="1" smtClean="0">
                <a:solidFill>
                  <a:schemeClr val="accent6"/>
                </a:solidFill>
              </a:rPr>
              <a:t>width</a:t>
            </a:r>
            <a:endParaRPr lang="en-US" dirty="0">
              <a:solidFill>
                <a:schemeClr val="accent6"/>
              </a:solidFill>
            </a:endParaRP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29-30/06/2015</a:t>
            </a:r>
            <a:endParaRPr lang="it-IT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Elena Vannuccini - Gamma400 workshop - Barcelona</a:t>
            </a:r>
            <a:endParaRPr lang="it-IT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73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64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Beam</a:t>
            </a:r>
            <a:r>
              <a:rPr lang="it-IT" dirty="0"/>
              <a:t> </a:t>
            </a:r>
            <a:r>
              <a:rPr lang="it-IT" dirty="0" err="1"/>
              <a:t>Tracker</a:t>
            </a:r>
            <a:r>
              <a:rPr lang="it-IT" dirty="0"/>
              <a:t> (BT) </a:t>
            </a:r>
            <a:r>
              <a:rPr lang="it-IT" dirty="0" smtClean="0">
                <a:sym typeface="Symbol"/>
              </a:rPr>
              <a:t> precise </a:t>
            </a:r>
            <a:r>
              <a:rPr lang="it-IT" dirty="0" err="1" smtClean="0">
                <a:sym typeface="Symbol"/>
              </a:rPr>
              <a:t>beam</a:t>
            </a:r>
            <a:r>
              <a:rPr lang="it-IT" dirty="0" smtClean="0">
                <a:sym typeface="Symbol"/>
              </a:rPr>
              <a:t> position 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29-30/06/2015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37986" y="6356350"/>
            <a:ext cx="4165862" cy="365760"/>
          </a:xfrm>
        </p:spPr>
        <p:txBody>
          <a:bodyPr/>
          <a:lstStyle/>
          <a:p>
            <a:r>
              <a:rPr lang="it-IT" smtClean="0"/>
              <a:t>Elena Vannuccini - Gamma400 workshop - Barcelona</a:t>
            </a:r>
            <a:endParaRPr lang="it-IT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530" y="1568450"/>
            <a:ext cx="48387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107798" y="1332002"/>
            <a:ext cx="2201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Central cube first </a:t>
            </a:r>
            <a:r>
              <a:rPr lang="it-IT" dirty="0" err="1" smtClean="0"/>
              <a:t>layer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79712" y="5939988"/>
            <a:ext cx="2863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Courtesy</a:t>
            </a:r>
            <a:r>
              <a:rPr lang="it-IT" dirty="0" smtClean="0"/>
              <a:t> of Pisa/Siena </a:t>
            </a:r>
            <a:r>
              <a:rPr lang="it-IT" dirty="0" err="1" smtClean="0"/>
              <a:t>group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4837225" y="2650428"/>
            <a:ext cx="2268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Equalized</a:t>
            </a:r>
            <a:r>
              <a:rPr lang="it-IT" dirty="0" smtClean="0"/>
              <a:t> ADC </a:t>
            </a:r>
            <a:r>
              <a:rPr lang="it-IT" dirty="0" err="1" smtClean="0"/>
              <a:t>counts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02796" y="5665782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X (cm)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482020" y="3459697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Y</a:t>
            </a:r>
            <a:r>
              <a:rPr lang="it-IT" dirty="0" smtClean="0"/>
              <a:t> (cm)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61009" y="2090531"/>
            <a:ext cx="151216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70C0"/>
                </a:solidFill>
              </a:rPr>
              <a:t>He </a:t>
            </a:r>
            <a:r>
              <a:rPr lang="it-IT" dirty="0" err="1" smtClean="0">
                <a:solidFill>
                  <a:srgbClr val="0070C0"/>
                </a:solidFill>
              </a:rPr>
              <a:t>ions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traversing</a:t>
            </a:r>
            <a:r>
              <a:rPr lang="it-IT" dirty="0" smtClean="0">
                <a:solidFill>
                  <a:srgbClr val="0070C0"/>
                </a:solidFill>
              </a:rPr>
              <a:t> the </a:t>
            </a:r>
            <a:r>
              <a:rPr lang="it-IT" dirty="0" err="1" smtClean="0">
                <a:solidFill>
                  <a:srgbClr val="0070C0"/>
                </a:solidFill>
              </a:rPr>
              <a:t>photodiode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5" name="Straight Arrow Connector 14"/>
          <p:cNvCxnSpPr>
            <a:stCxn id="14" idx="3"/>
          </p:cNvCxnSpPr>
          <p:nvPr/>
        </p:nvCxnSpPr>
        <p:spPr>
          <a:xfrm>
            <a:off x="1673177" y="2552196"/>
            <a:ext cx="1129619" cy="10921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8</a:t>
            </a:fld>
            <a:endParaRPr lang="it-IT"/>
          </a:p>
        </p:txBody>
      </p:sp>
      <p:grpSp>
        <p:nvGrpSpPr>
          <p:cNvPr id="16" name="Group 15"/>
          <p:cNvGrpSpPr/>
          <p:nvPr/>
        </p:nvGrpSpPr>
        <p:grpSpPr>
          <a:xfrm>
            <a:off x="6687911" y="2348880"/>
            <a:ext cx="1872208" cy="1800200"/>
            <a:chOff x="6156176" y="4293096"/>
            <a:chExt cx="1872208" cy="1800200"/>
          </a:xfrm>
        </p:grpSpPr>
        <p:sp>
          <p:nvSpPr>
            <p:cNvPr id="17" name="Cube 16"/>
            <p:cNvSpPr/>
            <p:nvPr/>
          </p:nvSpPr>
          <p:spPr>
            <a:xfrm>
              <a:off x="6156176" y="4293096"/>
              <a:ext cx="1872208" cy="1800200"/>
            </a:xfrm>
            <a:prstGeom prst="cub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Parallelogram 17"/>
            <p:cNvSpPr/>
            <p:nvPr/>
          </p:nvSpPr>
          <p:spPr>
            <a:xfrm flipH="1" flipV="1">
              <a:off x="6660232" y="4381253"/>
              <a:ext cx="792088" cy="288032"/>
            </a:xfrm>
            <a:prstGeom prst="parallelogram">
              <a:avLst>
                <a:gd name="adj" fmla="val 103182"/>
              </a:avLst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555009" y="1700808"/>
            <a:ext cx="99687" cy="3271424"/>
            <a:chOff x="7555009" y="1700808"/>
            <a:chExt cx="99687" cy="3271424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7588011" y="1700808"/>
              <a:ext cx="36004" cy="3024336"/>
            </a:xfrm>
            <a:prstGeom prst="line">
              <a:avLst/>
            </a:prstGeom>
            <a:ln w="19050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582688" y="1700808"/>
              <a:ext cx="18002" cy="852949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610803" y="4177643"/>
              <a:ext cx="16365" cy="794589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7555009" y="2532833"/>
              <a:ext cx="99687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920585" y="1853208"/>
            <a:ext cx="99687" cy="3107648"/>
            <a:chOff x="6920585" y="1853208"/>
            <a:chExt cx="99687" cy="3107648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6953587" y="1853208"/>
              <a:ext cx="36004" cy="3024336"/>
            </a:xfrm>
            <a:prstGeom prst="line">
              <a:avLst/>
            </a:prstGeom>
            <a:ln w="19050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961912" y="1853208"/>
              <a:ext cx="18002" cy="852949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990027" y="4166267"/>
              <a:ext cx="16365" cy="794589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6920585" y="2685233"/>
              <a:ext cx="99687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5508104" y="5157192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it-IT" dirty="0" smtClean="0">
                <a:solidFill>
                  <a:schemeClr val="tx2"/>
                </a:solidFill>
              </a:rPr>
              <a:t>1MIP(Si)/1MIP(</a:t>
            </a:r>
            <a:r>
              <a:rPr lang="it-IT" dirty="0" err="1" smtClean="0">
                <a:solidFill>
                  <a:schemeClr val="tx2"/>
                </a:solidFill>
              </a:rPr>
              <a:t>CsI</a:t>
            </a:r>
            <a:r>
              <a:rPr lang="it-IT" dirty="0">
                <a:solidFill>
                  <a:schemeClr val="tx2"/>
                </a:solidFill>
              </a:rPr>
              <a:t>) ~ 30</a:t>
            </a:r>
            <a:r>
              <a:rPr lang="it-IT" dirty="0">
                <a:solidFill>
                  <a:schemeClr val="tx2"/>
                </a:solidFill>
                <a:sym typeface="Symbol"/>
              </a:rPr>
              <a:t></a:t>
            </a:r>
            <a:r>
              <a:rPr lang="it-IT" dirty="0">
                <a:solidFill>
                  <a:schemeClr val="tx2"/>
                </a:solidFill>
              </a:rPr>
              <a:t>40%</a:t>
            </a:r>
          </a:p>
        </p:txBody>
      </p:sp>
    </p:spTree>
    <p:extLst>
      <p:ext uri="{BB962C8B-B14F-4D97-AF65-F5344CB8AC3E}">
        <p14:creationId xmlns:p14="http://schemas.microsoft.com/office/powerpoint/2010/main" val="100292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29-30/06/2015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Elena Vannuccini - Gamma400 workshop - Barcelona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9</a:t>
            </a:fld>
            <a:endParaRPr lang="it-IT"/>
          </a:p>
        </p:txBody>
      </p:sp>
      <p:pic>
        <p:nvPicPr>
          <p:cNvPr id="9" name="Content Placeholder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207892" y="522312"/>
            <a:ext cx="2534330" cy="5715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7544" y="251356"/>
            <a:ext cx="182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He @12.8 </a:t>
            </a:r>
            <a:r>
              <a:rPr lang="it-IT" dirty="0" err="1" smtClean="0"/>
              <a:t>GeV</a:t>
            </a:r>
            <a:r>
              <a:rPr lang="it-IT" dirty="0" smtClean="0"/>
              <a:t>/u</a:t>
            </a:r>
            <a:endParaRPr lang="en-US" dirty="0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2382182" y="522312"/>
            <a:ext cx="2534330" cy="5715000"/>
          </a:xfrm>
          <a:prstGeom prst="rect">
            <a:avLst/>
          </a:prstGeom>
        </p:spPr>
      </p:pic>
      <p:pic>
        <p:nvPicPr>
          <p:cNvPr id="12" name="Content Placeholder 1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4497100" y="522312"/>
            <a:ext cx="2534330" cy="5715000"/>
          </a:xfrm>
          <a:prstGeom prst="rect">
            <a:avLst/>
          </a:prstGeom>
        </p:spPr>
      </p:pic>
      <p:pic>
        <p:nvPicPr>
          <p:cNvPr id="13" name="Content Placeholder 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6657340" y="522312"/>
            <a:ext cx="2534330" cy="5715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06652" y="260648"/>
            <a:ext cx="182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He @30.0 </a:t>
            </a:r>
            <a:r>
              <a:rPr lang="it-IT" dirty="0" err="1" smtClean="0"/>
              <a:t>GeV</a:t>
            </a:r>
            <a:r>
              <a:rPr lang="it-IT" dirty="0" smtClean="0"/>
              <a:t>/u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819918" y="260648"/>
            <a:ext cx="169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 @12.8 </a:t>
            </a:r>
            <a:r>
              <a:rPr lang="it-IT" dirty="0" err="1" smtClean="0"/>
              <a:t>GeV</a:t>
            </a:r>
            <a:r>
              <a:rPr lang="it-IT" dirty="0" smtClean="0"/>
              <a:t>/u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948264" y="260648"/>
            <a:ext cx="1822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Na @12.8 </a:t>
            </a:r>
            <a:r>
              <a:rPr lang="it-IT" dirty="0" err="1" smtClean="0"/>
              <a:t>GeV</a:t>
            </a:r>
            <a:r>
              <a:rPr lang="it-IT" dirty="0" smtClean="0"/>
              <a:t>/u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79512" y="746413"/>
            <a:ext cx="39946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1600" dirty="0" smtClean="0"/>
              <a:t>0 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1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2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3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4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5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6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7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8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9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10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11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12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13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14</a:t>
            </a:r>
            <a:endParaRPr lang="en-US" sz="1600" dirty="0"/>
          </a:p>
        </p:txBody>
      </p:sp>
      <p:sp>
        <p:nvSpPr>
          <p:cNvPr id="18" name="Rectangle 17"/>
          <p:cNvSpPr/>
          <p:nvPr/>
        </p:nvSpPr>
        <p:spPr>
          <a:xfrm>
            <a:off x="2571016" y="5418936"/>
            <a:ext cx="678988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16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18796</TotalTime>
  <Words>2960</Words>
  <Application>Microsoft Office PowerPoint</Application>
  <PresentationFormat>On-screen Show (4:3)</PresentationFormat>
  <Paragraphs>954</Paragraphs>
  <Slides>73</Slides>
  <Notes>1</Notes>
  <HiddenSlides>14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4" baseType="lpstr">
      <vt:lpstr>Arial</vt:lpstr>
      <vt:lpstr>Georgia</vt:lpstr>
      <vt:lpstr>Wingdings 2</vt:lpstr>
      <vt:lpstr>Cambria Math</vt:lpstr>
      <vt:lpstr>Garamond</vt:lpstr>
      <vt:lpstr>Calibri</vt:lpstr>
      <vt:lpstr>Symbol</vt:lpstr>
      <vt:lpstr>Wingdings 3</vt:lpstr>
      <vt:lpstr>Constantia</vt:lpstr>
      <vt:lpstr>Wingdings</vt:lpstr>
      <vt:lpstr>Origin</vt:lpstr>
      <vt:lpstr> Performance of the GAMMA400 Calorimeter Prototype</vt:lpstr>
      <vt:lpstr>Active material &amp; sensor</vt:lpstr>
      <vt:lpstr>Crystal wrapping</vt:lpstr>
      <vt:lpstr>The calorimeter assembly</vt:lpstr>
      <vt:lpstr>Front-end electronics</vt:lpstr>
      <vt:lpstr>Beam tests</vt:lpstr>
      <vt:lpstr>Beam Tracker (BT)  Z-tagging</vt:lpstr>
      <vt:lpstr>Beam Tracker (BT)  precise beam position  </vt:lpstr>
      <vt:lpstr>PowerPoint Presentation</vt:lpstr>
      <vt:lpstr>Single crystal performance</vt:lpstr>
      <vt:lpstr>Channel Noise</vt:lpstr>
      <vt:lpstr>Single crystal signal</vt:lpstr>
      <vt:lpstr>Single crystal signal</vt:lpstr>
      <vt:lpstr>Gain dispersion </vt:lpstr>
      <vt:lpstr>Gain dispersion</vt:lpstr>
      <vt:lpstr>Test of scintillating materials</vt:lpstr>
      <vt:lpstr>Test of scintillating materials</vt:lpstr>
      <vt:lpstr>Z resolution</vt:lpstr>
      <vt:lpstr>Ionization signal –vs– Z2</vt:lpstr>
      <vt:lpstr>Optical cross-talk</vt:lpstr>
      <vt:lpstr>Ionization signal –vs– Z2</vt:lpstr>
      <vt:lpstr>Ionization signal vs Z2</vt:lpstr>
      <vt:lpstr>MC model of the prototype</vt:lpstr>
      <vt:lpstr>MC tuning</vt:lpstr>
      <vt:lpstr>Shower study</vt:lpstr>
      <vt:lpstr>Calorimeter linearity</vt:lpstr>
      <vt:lpstr>Shower classification</vt:lpstr>
      <vt:lpstr>Shower profile</vt:lpstr>
      <vt:lpstr>Energy resolution –vs– shower containment </vt:lpstr>
      <vt:lpstr>PowerPoint Presentation</vt:lpstr>
      <vt:lpstr>Beam-test –vs– MC data</vt:lpstr>
      <vt:lpstr>Beam-test –vs– MC data</vt:lpstr>
      <vt:lpstr>Beam-test –vs– MC data</vt:lpstr>
      <vt:lpstr>Energy resolution  –vs– A</vt:lpstr>
      <vt:lpstr>Energy resolution  –vs– A</vt:lpstr>
      <vt:lpstr>Energy resolution  –vs– A</vt:lpstr>
      <vt:lpstr>PowerPoint Presentation</vt:lpstr>
      <vt:lpstr>2013 –vs– 2015 prototype</vt:lpstr>
      <vt:lpstr>Summary &amp; conclusions</vt:lpstr>
      <vt:lpstr>SPARE SLIDES</vt:lpstr>
      <vt:lpstr>Channel Noise</vt:lpstr>
      <vt:lpstr>MIP signal</vt:lpstr>
      <vt:lpstr>Ionization signal relative width</vt:lpstr>
      <vt:lpstr>Direct energy deposit on photodiode</vt:lpstr>
      <vt:lpstr>Switching from high to low gain</vt:lpstr>
      <vt:lpstr>Saturation</vt:lpstr>
      <vt:lpstr>Saturation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Shower starting-point distribution</vt:lpstr>
      <vt:lpstr>PowerPoint Presentation</vt:lpstr>
      <vt:lpstr>PowerPoint Presentation</vt:lpstr>
      <vt:lpstr>Shower profile</vt:lpstr>
      <vt:lpstr>Energy resolution  –vs– 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Cube-to-layer signal fraction</vt:lpstr>
      <vt:lpstr>Cube-to-layer signal fraction</vt:lpstr>
      <vt:lpstr>Cube-to-layer signal fraction</vt:lpstr>
      <vt:lpstr>Total number of hits</vt:lpstr>
      <vt:lpstr>Total number of hits</vt:lpstr>
      <vt:lpstr>Ionization signal (average)</vt:lpstr>
      <vt:lpstr>Ionization signal (average)</vt:lpstr>
      <vt:lpstr>Ionization signal (average)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 Test Results</dc:title>
  <dc:creator>Utente</dc:creator>
  <cp:lastModifiedBy>Utente</cp:lastModifiedBy>
  <cp:revision>206</cp:revision>
  <dcterms:created xsi:type="dcterms:W3CDTF">2014-01-20T13:46:25Z</dcterms:created>
  <dcterms:modified xsi:type="dcterms:W3CDTF">2015-06-29T13:49:09Z</dcterms:modified>
</cp:coreProperties>
</file>