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709" r:id="rId3"/>
  </p:sldMasterIdLst>
  <p:notesMasterIdLst>
    <p:notesMasterId r:id="rId32"/>
  </p:notesMasterIdLst>
  <p:handoutMasterIdLst>
    <p:handoutMasterId r:id="rId33"/>
  </p:handoutMasterIdLst>
  <p:sldIdLst>
    <p:sldId id="550" r:id="rId4"/>
    <p:sldId id="548" r:id="rId5"/>
    <p:sldId id="549" r:id="rId6"/>
    <p:sldId id="551" r:id="rId7"/>
    <p:sldId id="515" r:id="rId8"/>
    <p:sldId id="530" r:id="rId9"/>
    <p:sldId id="514" r:id="rId10"/>
    <p:sldId id="529" r:id="rId11"/>
    <p:sldId id="527" r:id="rId12"/>
    <p:sldId id="545" r:id="rId13"/>
    <p:sldId id="534" r:id="rId14"/>
    <p:sldId id="518" r:id="rId15"/>
    <p:sldId id="537" r:id="rId16"/>
    <p:sldId id="536" r:id="rId17"/>
    <p:sldId id="542" r:id="rId18"/>
    <p:sldId id="543" r:id="rId19"/>
    <p:sldId id="510" r:id="rId20"/>
    <p:sldId id="544" r:id="rId21"/>
    <p:sldId id="552" r:id="rId22"/>
    <p:sldId id="553" r:id="rId23"/>
    <p:sldId id="555" r:id="rId24"/>
    <p:sldId id="557" r:id="rId25"/>
    <p:sldId id="563" r:id="rId26"/>
    <p:sldId id="558" r:id="rId27"/>
    <p:sldId id="303" r:id="rId28"/>
    <p:sldId id="402" r:id="rId29"/>
    <p:sldId id="257" r:id="rId30"/>
    <p:sldId id="565" r:id="rId3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00FFFF"/>
    <a:srgbClr val="99FFCC"/>
    <a:srgbClr val="008000"/>
    <a:srgbClr val="00CC00"/>
    <a:srgbClr val="FFCC66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390" autoAdjust="0"/>
  </p:normalViewPr>
  <p:slideViewPr>
    <p:cSldViewPr>
      <p:cViewPr varScale="1">
        <p:scale>
          <a:sx n="68" d="100"/>
          <a:sy n="68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0225BB-82B8-4939-975B-33BED6121AA0}" type="datetimeFigureOut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BE439D-250A-41B3-B175-0D4C4D37C22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FF0E67-0032-47EA-8C36-F568F5875844}" type="datetimeFigureOut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3F8AA1-7159-48B2-A866-470D07EF96B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89EF78-FD3F-47E7-87AA-555236D16144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46F524-9BD8-4D11-AC68-6E89EA76CFCC}" type="slidenum">
              <a:rPr lang="en-GB" smtClean="0"/>
              <a:pPr/>
              <a:t>27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A9E85-2225-4A40-848C-5F530FC470FD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4195-D50B-49DD-85C0-216EC7109CC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EA81-266D-4AFB-9CD6-82DDA2FDDDA2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75379-ED6D-4B0A-8A5E-16C0C2A27F4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B3B6-425A-4B79-AF2F-FA19C422A814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5B8D-9084-49CF-A044-9A4866F4729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63D6CC-E60B-4751-AF88-F652853126A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5DA0D6-CDB3-4B13-B9CF-A95D2720D5F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FC01590-7010-456A-8469-B9AB749C2A4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297373-B072-4F14-B794-55777C39662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42A1EF8-AA4A-4DF1-9BB2-B6778FB5DB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150F9C-B449-478A-BDC1-98918CBD6DC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136B38-D02C-46C5-A54F-74B647C985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8C079E-A443-433C-BBCB-F77F958CF9C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49705-E363-4203-A71E-98A007ABC455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53861-C051-440E-A5C8-135A07D6E82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CD855C7-FAE8-4DD5-AD3E-032427417C8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C3A330-B21D-43ED-B680-445C0012F1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24625" y="44450"/>
            <a:ext cx="2162175" cy="60817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925" y="44450"/>
            <a:ext cx="6337300" cy="60817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07230F-D867-43C7-AC8D-8AD7A252DEF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56DE79-0C2B-4FEA-B812-4094E04A49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CF67AE-9603-4313-A6E2-2ABEE7FECC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B4048B-A508-4043-B1E9-D67EAC1BD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A6E14D-6ABF-4BED-970A-538846979E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FCBF78-8857-407C-821B-76D62D1AF3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E51C55A-5AEB-4E9D-AEE7-99FF151A81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D22A27-288C-4E8A-B459-A895A4689A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CDA7E-F2A8-4282-B93B-9455F11C1E58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74C0-8A86-4796-A27E-D0BC1F6C234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4CB7F1-986A-4FAC-96A0-F70A1BAAF7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4202B0-CAAA-419D-B9F1-63E3F5120C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750A73-1318-483D-96DD-836BC1C252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362700" y="304800"/>
            <a:ext cx="2095500" cy="5791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6200" y="304800"/>
            <a:ext cx="6134100" cy="5791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AB3282-4403-4A45-B18A-E194479BA9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D97F-84C7-42D0-B8E0-CBDB0C7B97A2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6C39-B8C9-41AD-84D2-73525B2CBD5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23014-D6AC-41CA-BF92-C20962F56E57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2B99E-7436-4E37-B561-DAB78C5BA8C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F5012-3107-45E0-A7C1-2E58C229AE63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4C79E-5D00-470E-9194-6DDB4F7B535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D607-5961-42CF-AF55-1BFAD335F4FA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BA8FD-8E61-4EC8-A8C1-93DA7466CDF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E497D-6172-4AFA-91FD-0DD3F962E2D6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4354A-D4E3-4738-9E5C-643843C9A9A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402C-2254-4406-AFB7-C865490A74DE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64DA6-F070-4938-9714-E480E9E2BEF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GB" smtClean="0"/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65C186-2846-441F-B48E-FD9DB327C826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FF685-53F7-45BC-B68E-B36D2A7C586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444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Haga clic para modificar el estilo de texto del patrón</a:t>
            </a:r>
          </a:p>
          <a:p>
            <a:pPr lvl="1"/>
            <a:r>
              <a:rPr lang="en-GB" smtClean="0"/>
              <a:t>Segundo nivel</a:t>
            </a:r>
          </a:p>
          <a:p>
            <a:pPr lvl="2"/>
            <a:r>
              <a:rPr lang="en-GB" smtClean="0"/>
              <a:t>Tercer nivel</a:t>
            </a:r>
          </a:p>
          <a:p>
            <a:pPr lvl="3"/>
            <a:r>
              <a:rPr lang="en-GB" smtClean="0"/>
              <a:t>Cuarto nivel</a:t>
            </a:r>
          </a:p>
          <a:p>
            <a:pPr lvl="4"/>
            <a:r>
              <a:rPr lang="en-GB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B1F094-4DFF-43B4-9896-14028AD4B29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rgbClr val="00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rgbClr val="0000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000FF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ADCC46B-EEBF-4E2E-9D1D-EF493D2A54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04800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Font typeface="Marlett" pitchFamily="2" charset="2"/>
        <a:defRPr sz="2000">
          <a:solidFill>
            <a:srgbClr val="FF33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accent2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iemat.es/cargarSubLineaInvestigacion.do?identificador=71&amp;idArea=5&amp;idLinea=1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Documento_de_Microsoft_Office_Word_97-20031.doc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5970A-9E12-463E-B71A-B5796822CE6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27652" name="2 Subtítulo"/>
          <p:cNvSpPr txBox="1">
            <a:spLocks/>
          </p:cNvSpPr>
          <p:nvPr/>
        </p:nvSpPr>
        <p:spPr bwMode="auto">
          <a:xfrm>
            <a:off x="1187450" y="4076700"/>
            <a:ext cx="6400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Verdana" pitchFamily="34" charset="0"/>
              </a:rPr>
              <a:t>Gamma-400 Workshop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Verdana" pitchFamily="34" charset="0"/>
              </a:rPr>
              <a:t>J. Berdugo 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Verdana" pitchFamily="34" charset="0"/>
              </a:rPr>
              <a:t>CIEMAT, Madrid</a:t>
            </a:r>
          </a:p>
        </p:txBody>
      </p:sp>
      <p:sp>
        <p:nvSpPr>
          <p:cNvPr id="27653" name="3 CuadroTexto"/>
          <p:cNvSpPr txBox="1">
            <a:spLocks noChangeArrowheads="1"/>
          </p:cNvSpPr>
          <p:nvPr/>
        </p:nvSpPr>
        <p:spPr bwMode="auto">
          <a:xfrm>
            <a:off x="5867400" y="6308725"/>
            <a:ext cx="2814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June 29, 2015, Barcelona</a:t>
            </a:r>
          </a:p>
        </p:txBody>
      </p:sp>
      <p:sp>
        <p:nvSpPr>
          <p:cNvPr id="27654" name="5 CuadroTexto"/>
          <p:cNvSpPr txBox="1">
            <a:spLocks noChangeArrowheads="1"/>
          </p:cNvSpPr>
          <p:nvPr/>
        </p:nvSpPr>
        <p:spPr bwMode="auto">
          <a:xfrm>
            <a:off x="250825" y="2781300"/>
            <a:ext cx="86598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b="1">
                <a:latin typeface="Verdana" pitchFamily="34" charset="0"/>
              </a:rPr>
              <a:t>CIEMAT - Technical/Scientific Capabilities</a:t>
            </a:r>
            <a:endParaRPr lang="en-US" sz="2800" b="1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5" descr="nikon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241675"/>
            <a:ext cx="59404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4264025" y="692150"/>
            <a:ext cx="4714875" cy="25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90" tIns="45697" rIns="91390" bIns="45697">
            <a:spAutoFit/>
          </a:bodyPr>
          <a:lstStyle/>
          <a:p>
            <a:pPr marL="185738" indent="-185738">
              <a:defRPr/>
            </a:pPr>
            <a:r>
              <a:rPr lang="en-US" sz="1600" b="1" dirty="0">
                <a:latin typeface="+mn-lt"/>
              </a:rPr>
              <a:t>Online/</a:t>
            </a:r>
            <a:r>
              <a:rPr lang="en-US" sz="1600" b="1" dirty="0" err="1">
                <a:latin typeface="+mn-lt"/>
              </a:rPr>
              <a:t>SlowCtrl</a:t>
            </a:r>
            <a:r>
              <a:rPr lang="en-US" sz="1600" b="1" dirty="0">
                <a:latin typeface="+mn-lt"/>
              </a:rPr>
              <a:t> Software Validation: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Read-out Communication Protocol 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HV Power Supply Control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Software for Calibration and Data taking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Temperature Sensors Read-out</a:t>
            </a:r>
          </a:p>
          <a:p>
            <a:pPr marL="185738" indent="-185738">
              <a:defRPr/>
            </a:pPr>
            <a:endParaRPr lang="en-US" sz="1600" b="1" dirty="0">
              <a:solidFill>
                <a:srgbClr val="0000FF"/>
              </a:solidFill>
              <a:latin typeface="+mn-lt"/>
            </a:endParaRPr>
          </a:p>
          <a:p>
            <a:pPr marL="185738" indent="-185738">
              <a:defRPr/>
            </a:pPr>
            <a:r>
              <a:rPr lang="en-US" sz="1600" b="1" dirty="0">
                <a:latin typeface="+mn-lt"/>
              </a:rPr>
              <a:t>Characterization Data per channel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Dark Current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Gains</a:t>
            </a:r>
          </a:p>
          <a:p>
            <a:pPr marL="185738" indent="-185738">
              <a:buFontTx/>
              <a:buChar char="•"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</a:rPr>
              <a:t>Efficiencies</a:t>
            </a:r>
          </a:p>
        </p:txBody>
      </p:sp>
      <p:pic>
        <p:nvPicPr>
          <p:cNvPr id="38916" name="Picture 14" descr="Foto_0001 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788" y="692150"/>
            <a:ext cx="3729037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1" descr="logoEmpresa"/>
          <p:cNvPicPr>
            <a:picLocks noChangeAspect="1" noChangeArrowheads="1"/>
          </p:cNvPicPr>
          <p:nvPr/>
        </p:nvPicPr>
        <p:blipFill>
          <a:blip r:embed="rId5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2400" b="1" dirty="0">
                <a:solidFill>
                  <a:srgbClr val="FF0000"/>
                </a:solidFill>
                <a:latin typeface="Verdana" pitchFamily="34" charset="0"/>
                <a:cs typeface="+mn-cs"/>
              </a:rPr>
              <a:t>RICH detection Plane: Functional 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53"/>
          <p:cNvSpPr txBox="1">
            <a:spLocks noChangeArrowheads="1"/>
          </p:cNvSpPr>
          <p:nvPr/>
        </p:nvSpPr>
        <p:spPr bwMode="auto">
          <a:xfrm>
            <a:off x="6191250" y="476250"/>
            <a:ext cx="625475" cy="3762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FF"/>
                </a:solidFill>
              </a:rPr>
              <a:t>NaF</a:t>
            </a:r>
          </a:p>
        </p:txBody>
      </p:sp>
      <p:sp>
        <p:nvSpPr>
          <p:cNvPr id="39939" name="Text Box 154"/>
          <p:cNvSpPr txBox="1">
            <a:spLocks noChangeArrowheads="1"/>
          </p:cNvSpPr>
          <p:nvPr/>
        </p:nvSpPr>
        <p:spPr bwMode="auto">
          <a:xfrm>
            <a:off x="5065713" y="996950"/>
            <a:ext cx="981075" cy="3762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FF"/>
                </a:solidFill>
              </a:rPr>
              <a:t>Aerogel</a:t>
            </a:r>
          </a:p>
        </p:txBody>
      </p:sp>
      <p:sp>
        <p:nvSpPr>
          <p:cNvPr id="39940" name="Line 155"/>
          <p:cNvSpPr>
            <a:spLocks noChangeShapeType="1"/>
          </p:cNvSpPr>
          <p:nvPr/>
        </p:nvSpPr>
        <p:spPr bwMode="auto">
          <a:xfrm>
            <a:off x="6838950" y="781050"/>
            <a:ext cx="576263" cy="36036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Line 156"/>
          <p:cNvSpPr>
            <a:spLocks noChangeShapeType="1"/>
          </p:cNvSpPr>
          <p:nvPr/>
        </p:nvSpPr>
        <p:spPr bwMode="auto">
          <a:xfrm>
            <a:off x="5759450" y="1355725"/>
            <a:ext cx="1081088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2" name="Rectangle 2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RICH Radiator Container: assembly and test</a:t>
            </a:r>
          </a:p>
        </p:txBody>
      </p:sp>
      <p:pic>
        <p:nvPicPr>
          <p:cNvPr id="39943" name="Picture 222" descr="cap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350" y="765175"/>
            <a:ext cx="54022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24" descr="cap0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792163"/>
            <a:ext cx="312578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 Box 225"/>
          <p:cNvSpPr txBox="1">
            <a:spLocks noChangeArrowheads="1"/>
          </p:cNvSpPr>
          <p:nvPr/>
        </p:nvSpPr>
        <p:spPr bwMode="auto">
          <a:xfrm>
            <a:off x="395288" y="2708275"/>
            <a:ext cx="2365375" cy="339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US" sz="1600" b="1">
                <a:solidFill>
                  <a:srgbClr val="FFFFFF"/>
                </a:solidFill>
                <a:latin typeface="Verdana" pitchFamily="34" charset="0"/>
              </a:rPr>
              <a:t>Aerogel Data base</a:t>
            </a:r>
            <a:endParaRPr lang="es-ES" sz="16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9946" name="Picture 2" descr="Integración_CERN 092"/>
          <p:cNvPicPr>
            <a:picLocks noChangeAspect="1" noChangeArrowheads="1"/>
          </p:cNvPicPr>
          <p:nvPr/>
        </p:nvPicPr>
        <p:blipFill>
          <a:blip r:embed="rId4" cstate="print"/>
          <a:srcRect t="9323" b="3645"/>
          <a:stretch>
            <a:fillRect/>
          </a:stretch>
        </p:blipFill>
        <p:spPr bwMode="auto">
          <a:xfrm>
            <a:off x="323850" y="3213100"/>
            <a:ext cx="5557838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21" descr="logoEmpresa"/>
          <p:cNvPicPr>
            <a:picLocks noChangeAspect="1" noChangeArrowheads="1"/>
          </p:cNvPicPr>
          <p:nvPr/>
        </p:nvPicPr>
        <p:blipFill>
          <a:blip r:embed="rId5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223"/>
          <p:cNvSpPr txBox="1">
            <a:spLocks noChangeArrowheads="1"/>
          </p:cNvSpPr>
          <p:nvPr/>
        </p:nvSpPr>
        <p:spPr bwMode="auto">
          <a:xfrm>
            <a:off x="5656263" y="6259513"/>
            <a:ext cx="3487737" cy="3381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US" sz="1600" b="1">
                <a:solidFill>
                  <a:srgbClr val="FFFFFF"/>
                </a:solidFill>
                <a:latin typeface="Verdana" pitchFamily="34" charset="0"/>
              </a:rPr>
              <a:t>Radiator container assembly</a:t>
            </a:r>
            <a:endParaRPr lang="es-ES" sz="16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46113"/>
            <a:ext cx="914400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marL="182563" indent="-182563">
              <a:defRPr/>
            </a:pPr>
            <a:r>
              <a:rPr lang="en-GB" sz="2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Design and fabrication of the RICH DAQ system</a:t>
            </a:r>
            <a:endParaRPr lang="en-GB" sz="2000" dirty="0">
              <a:solidFill>
                <a:srgbClr val="0000FF"/>
              </a:solidFill>
              <a:latin typeface="Calibri" pitchFamily="34" charset="0"/>
              <a:cs typeface="+mn-cs"/>
            </a:endParaRPr>
          </a:p>
          <a:p>
            <a:pPr marL="182563" indent="-182563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Design , fabrication and test of EM boards at CIEMAT</a:t>
            </a:r>
          </a:p>
          <a:p>
            <a:pPr marL="182563" indent="-182563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</a:rPr>
              <a:t>QM and FM Fabrication at CRISA EADS</a:t>
            </a:r>
            <a:endParaRPr lang="en-GB" dirty="0">
              <a:solidFill>
                <a:srgbClr val="0000FF"/>
              </a:solidFill>
              <a:latin typeface="Calibri" pitchFamily="34" charset="0"/>
              <a:cs typeface="+mn-cs"/>
            </a:endParaRPr>
          </a:p>
          <a:p>
            <a:pPr marL="182563" indent="-182563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Functional and qualification tests (Thermal stress, Thermal cycling, vibration)	                  (+INTA)</a:t>
            </a:r>
          </a:p>
          <a:p>
            <a:pPr marL="182563" indent="-182563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Assembly and cabling</a:t>
            </a:r>
            <a:endParaRPr lang="en-GB" sz="2000" b="1" dirty="0">
              <a:solidFill>
                <a:srgbClr val="0000FF"/>
              </a:solidFill>
              <a:latin typeface="Calibri" pitchFamily="34" charset="0"/>
              <a:cs typeface="+mn-cs"/>
            </a:endParaRPr>
          </a:p>
          <a:p>
            <a:pPr marL="182563" indent="-182563">
              <a:defRPr/>
            </a:pPr>
            <a:endParaRPr lang="en-GB" sz="2000" b="1" dirty="0">
              <a:solidFill>
                <a:srgbClr val="0000FF"/>
              </a:solidFill>
              <a:latin typeface="Calibri" pitchFamily="34" charset="0"/>
              <a:cs typeface="+mn-cs"/>
            </a:endParaRPr>
          </a:p>
          <a:p>
            <a:pPr marL="182563" indent="-182563">
              <a:defRPr/>
            </a:pPr>
            <a:r>
              <a:rPr lang="en-GB" sz="2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Development and implementation of the online onboard software</a:t>
            </a:r>
          </a:p>
        </p:txBody>
      </p:sp>
      <p:pic>
        <p:nvPicPr>
          <p:cNvPr id="40963" name="Picture 3" descr="cap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925" y="3213100"/>
            <a:ext cx="45021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ap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5172075"/>
            <a:ext cx="2481263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 descr="menu_lat"/>
          <p:cNvPicPr>
            <a:picLocks noChangeAspect="1" noChangeArrowheads="1"/>
          </p:cNvPicPr>
          <p:nvPr/>
        </p:nvPicPr>
        <p:blipFill>
          <a:blip r:embed="rId4" cstate="print"/>
          <a:srcRect b="86212"/>
          <a:stretch>
            <a:fillRect/>
          </a:stretch>
        </p:blipFill>
        <p:spPr bwMode="auto">
          <a:xfrm>
            <a:off x="2447925" y="5084763"/>
            <a:ext cx="6111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44463" y="5084763"/>
            <a:ext cx="1954212" cy="277812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rgbClr val="FFFFFF"/>
                </a:solidFill>
                <a:latin typeface="Verdana" pitchFamily="34" charset="0"/>
              </a:rPr>
              <a:t>Read Out Board Unit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457825" y="6521450"/>
            <a:ext cx="3651250" cy="336550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600" b="1">
                <a:solidFill>
                  <a:srgbClr val="FFFFFF"/>
                </a:solidFill>
                <a:latin typeface="Verdana" pitchFamily="34" charset="0"/>
              </a:rPr>
              <a:t>Read Out Assembly at CIEMAT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4925" y="2736850"/>
            <a:ext cx="4537075" cy="203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Initialization and configuration parameters</a:t>
            </a:r>
          </a:p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</a:rPr>
              <a:t>Generation of control signals to drive the front-end electronics</a:t>
            </a:r>
            <a:endParaRPr lang="en-GB" dirty="0">
              <a:solidFill>
                <a:srgbClr val="0000FF"/>
              </a:solidFill>
              <a:latin typeface="Calibri" pitchFamily="34" charset="0"/>
              <a:cs typeface="+mn-cs"/>
            </a:endParaRPr>
          </a:p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Processing of the signal and monitoring </a:t>
            </a:r>
          </a:p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Online calibration</a:t>
            </a:r>
          </a:p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</a:rPr>
              <a:t>Data reduction </a:t>
            </a:r>
          </a:p>
          <a:p>
            <a:pPr marL="177800" indent="-177800">
              <a:buFontTx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Calibri" pitchFamily="34" charset="0"/>
                <a:cs typeface="+mn-cs"/>
              </a:rPr>
              <a:t>Housekeeping data</a:t>
            </a:r>
          </a:p>
        </p:txBody>
      </p:sp>
      <p:sp>
        <p:nvSpPr>
          <p:cNvPr id="13" name="6 Título"/>
          <p:cNvSpPr txBox="1">
            <a:spLocks/>
          </p:cNvSpPr>
          <p:nvPr/>
        </p:nvSpPr>
        <p:spPr bwMode="auto">
          <a:xfrm>
            <a:off x="0" y="-26988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 anchor="ctr"/>
          <a:lstStyle/>
          <a:p>
            <a:pPr algn="r"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RICH DAQ system</a:t>
            </a:r>
            <a:endParaRPr lang="en-US" sz="2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70" name="Picture 21" descr="logoEmpresa"/>
          <p:cNvPicPr>
            <a:picLocks noChangeAspect="1" noChangeArrowheads="1"/>
          </p:cNvPicPr>
          <p:nvPr/>
        </p:nvPicPr>
        <p:blipFill>
          <a:blip r:embed="rId5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132013"/>
            <a:ext cx="6300787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nikon 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25288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0" y="0"/>
            <a:ext cx="9144000" cy="56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HV Power supply system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2627313" y="908050"/>
            <a:ext cx="5761037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/>
            <a:r>
              <a:rPr lang="en-GB" sz="1600" b="1">
                <a:solidFill>
                  <a:srgbClr val="3333FF"/>
                </a:solidFill>
                <a:latin typeface="Verdana" pitchFamily="34" charset="0"/>
              </a:rPr>
              <a:t>HV Elevators and regulators modules (CAEN)</a:t>
            </a:r>
          </a:p>
          <a:p>
            <a:pPr marL="177800" indent="-177800" eaLnBrk="0" hangingPunct="0"/>
            <a:endParaRPr lang="en-GB" sz="1600" b="1">
              <a:solidFill>
                <a:srgbClr val="3333FF"/>
              </a:solidFill>
              <a:latin typeface="Verdana" pitchFamily="34" charset="0"/>
            </a:endParaRP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Functional test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Qualification test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34925" y="3552825"/>
            <a:ext cx="3097213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/>
            <a:r>
              <a:rPr lang="en-GB" sz="1600" b="1">
                <a:solidFill>
                  <a:srgbClr val="3333FF"/>
                </a:solidFill>
                <a:latin typeface="Verdana" pitchFamily="34" charset="0"/>
              </a:rPr>
              <a:t>HV Bricks: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en-GB" sz="1600">
              <a:solidFill>
                <a:srgbClr val="3333FF"/>
              </a:solidFill>
              <a:latin typeface="Verdana" pitchFamily="34" charset="0"/>
            </a:endParaRP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Mechanics 	(+IAC)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Asssembly and cabling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Functional tests</a:t>
            </a:r>
          </a:p>
        </p:txBody>
      </p:sp>
      <p:pic>
        <p:nvPicPr>
          <p:cNvPr id="41991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850"/>
            <a:ext cx="34448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ERPD-Assembly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6388" y="555625"/>
            <a:ext cx="248761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ERPD-Assembly_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7875" y="2484438"/>
            <a:ext cx="5826125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90500" y="0"/>
            <a:ext cx="8726488" cy="56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LV Power Supply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563938" y="620713"/>
            <a:ext cx="3455987" cy="1077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/>
            <a:r>
              <a:rPr lang="en-GB" sz="1600" b="1">
                <a:solidFill>
                  <a:srgbClr val="3333FF"/>
                </a:solidFill>
                <a:latin typeface="Verdana" pitchFamily="34" charset="0"/>
              </a:rPr>
              <a:t>LV DC/DC (CSIST, Taiwan)</a:t>
            </a:r>
          </a:p>
          <a:p>
            <a:pPr marL="177800" indent="-177800" eaLnBrk="0" hangingPunct="0"/>
            <a:endParaRPr lang="en-GB" sz="1600" b="1">
              <a:solidFill>
                <a:srgbClr val="3333FF"/>
              </a:solidFill>
              <a:latin typeface="Verdana" pitchFamily="34" charset="0"/>
            </a:endParaRP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Functional test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Qualification test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4925" y="3552825"/>
            <a:ext cx="3097213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/>
            <a:r>
              <a:rPr lang="en-GB" sz="1600" b="1">
                <a:solidFill>
                  <a:srgbClr val="3333FF"/>
                </a:solidFill>
                <a:latin typeface="Verdana" pitchFamily="34" charset="0"/>
              </a:rPr>
              <a:t>Power distribution Box: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en-GB" sz="1600" b="1">
              <a:solidFill>
                <a:srgbClr val="3333FF"/>
              </a:solidFill>
              <a:latin typeface="Verdana" pitchFamily="34" charset="0"/>
            </a:endParaRP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Mechanics 	(+IAC)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Assembly and cabling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en-GB" sz="1600">
                <a:solidFill>
                  <a:srgbClr val="3333FF"/>
                </a:solidFill>
                <a:latin typeface="Verdana" pitchFamily="34" charset="0"/>
              </a:rPr>
              <a:t>Functional tests</a:t>
            </a:r>
          </a:p>
        </p:txBody>
      </p:sp>
      <p:pic>
        <p:nvPicPr>
          <p:cNvPr id="43016" name="Picture 21" descr="logoEmpresa"/>
          <p:cNvPicPr>
            <a:picLocks noChangeAspect="1" noChangeArrowheads="1"/>
          </p:cNvPicPr>
          <p:nvPr/>
        </p:nvPicPr>
        <p:blipFill>
          <a:blip r:embed="rId5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B140025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714875" y="105251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 descr="PB2500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1052513"/>
            <a:ext cx="37449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 descr="P9260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049713"/>
            <a:ext cx="37433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P101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4049713"/>
            <a:ext cx="374491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0" y="546100"/>
            <a:ext cx="897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b="1">
                <a:solidFill>
                  <a:srgbClr val="0000FF"/>
                </a:solidFill>
                <a:latin typeface="Tahoma" pitchFamily="34" charset="0"/>
              </a:rPr>
              <a:t>Instituto Nacional de Técnicas Aeroespaciales (INTA) </a:t>
            </a:r>
          </a:p>
        </p:txBody>
      </p:sp>
      <p:sp>
        <p:nvSpPr>
          <p:cNvPr id="44039" name="Rectangle 1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GB" sz="2400" b="1">
                <a:solidFill>
                  <a:srgbClr val="FF0000"/>
                </a:solidFill>
                <a:latin typeface="Verdana" pitchFamily="34" charset="0"/>
              </a:rPr>
              <a:t>Space Qualification Tests of RICH electronics</a:t>
            </a:r>
          </a:p>
        </p:txBody>
      </p:sp>
      <p:sp>
        <p:nvSpPr>
          <p:cNvPr id="44040" name="Text Box 16"/>
          <p:cNvSpPr txBox="1">
            <a:spLocks noChangeArrowheads="1"/>
          </p:cNvSpPr>
          <p:nvPr/>
        </p:nvSpPr>
        <p:spPr bwMode="auto">
          <a:xfrm>
            <a:off x="755650" y="6583363"/>
            <a:ext cx="2781300" cy="274637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HV Thermal cycling in Vacuum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755650" y="3586163"/>
            <a:ext cx="2336800" cy="274637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LV System Vibration Test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42" name="Text Box 18"/>
          <p:cNvSpPr txBox="1">
            <a:spLocks noChangeArrowheads="1"/>
          </p:cNvSpPr>
          <p:nvPr/>
        </p:nvSpPr>
        <p:spPr bwMode="auto">
          <a:xfrm>
            <a:off x="4716463" y="3573463"/>
            <a:ext cx="3067050" cy="274637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Read-Out Boards Thermal Cycling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>
            <a:off x="4716463" y="6583363"/>
            <a:ext cx="1228725" cy="274637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HV EMI Test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" name="1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92D03F0-F5EA-4B93-A4F7-51BACF40B746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BBC2D-B4EF-467D-9ED6-E10C6981970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44046" name="Picture 4" descr="logotipo in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981075"/>
            <a:ext cx="1131888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21" descr="logoEmpresa"/>
          <p:cNvPicPr>
            <a:picLocks noChangeAspect="1" noChangeArrowheads="1"/>
          </p:cNvPicPr>
          <p:nvPr/>
        </p:nvPicPr>
        <p:blipFill>
          <a:blip r:embed="rId7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Vibraciones_19072007 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555875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Vibraciones_10072007 156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3703"/>
          <a:stretch>
            <a:fillRect/>
          </a:stretch>
        </p:blipFill>
        <p:spPr bwMode="auto">
          <a:xfrm>
            <a:off x="144463" y="2555875"/>
            <a:ext cx="44989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13"/>
          <p:cNvSpPr txBox="1">
            <a:spLocks noChangeArrowheads="1"/>
          </p:cNvSpPr>
          <p:nvPr/>
        </p:nvSpPr>
        <p:spPr bwMode="auto">
          <a:xfrm>
            <a:off x="0" y="546100"/>
            <a:ext cx="897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b="1">
                <a:solidFill>
                  <a:srgbClr val="0000FF"/>
                </a:solidFill>
                <a:latin typeface="Tahoma" pitchFamily="34" charset="0"/>
              </a:rPr>
              <a:t>Instituto Nacional de Técnicas Aeroespaciales (INTA) </a:t>
            </a:r>
          </a:p>
        </p:txBody>
      </p:sp>
      <p:sp>
        <p:nvSpPr>
          <p:cNvPr id="45061" name="Rectangle 14"/>
          <p:cNvSpPr>
            <a:spLocks noChangeArrowheads="1"/>
          </p:cNvSpPr>
          <p:nvPr/>
        </p:nvSpPr>
        <p:spPr bwMode="auto">
          <a:xfrm>
            <a:off x="76200" y="0"/>
            <a:ext cx="8894763" cy="620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GB" sz="2400" b="1">
                <a:solidFill>
                  <a:srgbClr val="FF0000"/>
                </a:solidFill>
                <a:latin typeface="Verdana" pitchFamily="34" charset="0"/>
              </a:rPr>
              <a:t>Vibration Tests of RICH Detector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1403350" y="4975225"/>
            <a:ext cx="2808288" cy="504825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 flipV="1">
            <a:off x="900113" y="3490913"/>
            <a:ext cx="503237" cy="1800225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 flipV="1">
            <a:off x="5076825" y="2987675"/>
            <a:ext cx="0" cy="2168525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9FBDA55-41F5-47E7-B88D-060C74244DDF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7C58B-C208-42D1-95C2-C54653BC2936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45067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4" descr="logotipo in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981075"/>
            <a:ext cx="1131888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>
            <a:lum bright="-2000"/>
          </a:blip>
          <a:srcRect l="8531" t="17" r="8531" b="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2908300" y="6381750"/>
            <a:ext cx="6235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r"/>
            <a:r>
              <a:rPr lang="en-GB">
                <a:latin typeface="Verdana" pitchFamily="34" charset="0"/>
              </a:rPr>
              <a:t>RICH Integration at CERN (2009)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7984235-DBE6-4266-91DB-36BCE912EFE1}" type="datetime1">
              <a:rPr lang="en-GB"/>
              <a:pPr>
                <a:defRPr/>
              </a:pPr>
              <a:t>29/06/2015</a:t>
            </a:fld>
            <a:endParaRPr lang="en-GB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746B6-1DE4-4A68-8579-2ED7411F41C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b="61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2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5A00BA9-F3CA-4636-A93E-90A77741C5DF}" type="datetime1">
              <a:rPr lang="en-GB" smtClean="0"/>
              <a:pPr/>
              <a:t>29/06/2015</a:t>
            </a:fld>
            <a:endParaRPr lang="en-GB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6A2356-4637-443C-B179-06552CAAA778}" type="slidenum">
              <a:rPr lang="en-GB" smtClean="0"/>
              <a:pPr/>
              <a:t>18</a:t>
            </a:fld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3 Título"/>
          <p:cNvSpPr txBox="1">
            <a:spLocks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2400" b="1">
                <a:solidFill>
                  <a:srgbClr val="FF0000"/>
                </a:solidFill>
                <a:latin typeface="Verdana" pitchFamily="34" charset="0"/>
              </a:rPr>
              <a:t>RICH OPERATION AND MONITORING</a:t>
            </a:r>
          </a:p>
        </p:txBody>
      </p:sp>
      <p:pic>
        <p:nvPicPr>
          <p:cNvPr id="48131" name="Picture 21" descr="logoEmpresa"/>
          <p:cNvPicPr>
            <a:picLocks noChangeAspect="1" noChangeArrowheads="1"/>
          </p:cNvPicPr>
          <p:nvPr/>
        </p:nvPicPr>
        <p:blipFill>
          <a:blip r:embed="rId2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3 CuadroTexto"/>
          <p:cNvSpPr txBox="1">
            <a:spLocks noChangeArrowheads="1"/>
          </p:cNvSpPr>
          <p:nvPr/>
        </p:nvSpPr>
        <p:spPr bwMode="auto">
          <a:xfrm>
            <a:off x="179388" y="836613"/>
            <a:ext cx="8785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dirty="0">
                <a:solidFill>
                  <a:srgbClr val="0000FF"/>
                </a:solidFill>
              </a:rPr>
              <a:t>For the RICH, CIEMAT group has been responsible for the maintenance and operation of the detector during </a:t>
            </a:r>
          </a:p>
          <a:p>
            <a:pPr marL="639763" lvl="2" indent="-182563">
              <a:buFont typeface="Arial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639763" lvl="2" indent="-182563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the assembly at CIEMAT </a:t>
            </a:r>
          </a:p>
          <a:p>
            <a:pPr marL="639763" lvl="2" indent="-182563">
              <a:buFont typeface="Arial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639763" lvl="2" indent="-182563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validation periods at CERN and ESTEC</a:t>
            </a:r>
          </a:p>
          <a:p>
            <a:pPr marL="639763" lvl="2" indent="-182563">
              <a:buFont typeface="Arial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639763" lvl="2" indent="-182563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during the commissioning process at KSC. </a:t>
            </a:r>
          </a:p>
        </p:txBody>
      </p:sp>
      <p:pic>
        <p:nvPicPr>
          <p:cNvPr id="48133" name="Picture 8" descr="TVTtestEstec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3213100"/>
            <a:ext cx="27035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AMS02_TVT_ESTEC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5238" y="3213100"/>
            <a:ext cx="27701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C:\Documents and Settings\capell.CERN\Desktop\test_beam_aug_2010\IMG_5692.JPG"/>
          <p:cNvPicPr>
            <a:picLocks noChangeAspect="1" noChangeArrowheads="1"/>
          </p:cNvPicPr>
          <p:nvPr/>
        </p:nvPicPr>
        <p:blipFill>
          <a:blip r:embed="rId5" cstate="print">
            <a:lum bright="-6000" contrast="4000"/>
          </a:blip>
          <a:srcRect/>
          <a:stretch>
            <a:fillRect/>
          </a:stretch>
        </p:blipFill>
        <p:spPr bwMode="auto">
          <a:xfrm>
            <a:off x="0" y="3213100"/>
            <a:ext cx="34766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 Box 17"/>
          <p:cNvSpPr txBox="1">
            <a:spLocks noChangeArrowheads="1"/>
          </p:cNvSpPr>
          <p:nvPr/>
        </p:nvSpPr>
        <p:spPr bwMode="auto">
          <a:xfrm>
            <a:off x="34925" y="5891213"/>
            <a:ext cx="2189163" cy="276225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AMS Test Beam @CERN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8137" name="Text Box 17"/>
          <p:cNvSpPr txBox="1">
            <a:spLocks noChangeArrowheads="1"/>
          </p:cNvSpPr>
          <p:nvPr/>
        </p:nvSpPr>
        <p:spPr bwMode="auto">
          <a:xfrm>
            <a:off x="5403850" y="6535738"/>
            <a:ext cx="1719263" cy="277812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/>
            <a:r>
              <a:rPr lang="en-GB" sz="1200" b="1">
                <a:solidFill>
                  <a:schemeClr val="bg1"/>
                </a:solidFill>
                <a:latin typeface="Verdana" pitchFamily="34" charset="0"/>
              </a:rPr>
              <a:t>AMS Test @ESTEC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DCC07-613B-4420-B637-297C6BB027F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 l="3223" t="24210" r="12018" b="16541"/>
          <a:stretch>
            <a:fillRect/>
          </a:stretch>
        </p:blipFill>
        <p:spPr bwMode="auto">
          <a:xfrm>
            <a:off x="1331913" y="1754188"/>
            <a:ext cx="633571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9388" y="704850"/>
            <a:ext cx="86407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latin typeface="+mn-lt"/>
              </a:rPr>
              <a:t>The CIEMAT (</a:t>
            </a:r>
            <a:r>
              <a:rPr lang="en-US" i="1" dirty="0">
                <a:latin typeface="+mn-lt"/>
              </a:rPr>
              <a:t>Centro de </a:t>
            </a:r>
            <a:r>
              <a:rPr lang="en-US" i="1" dirty="0" err="1">
                <a:latin typeface="+mn-lt"/>
              </a:rPr>
              <a:t>Investigaciones</a:t>
            </a:r>
            <a:r>
              <a:rPr lang="en-US" i="1" dirty="0">
                <a:latin typeface="+mn-lt"/>
              </a:rPr>
              <a:t> </a:t>
            </a:r>
            <a:r>
              <a:rPr lang="en-US" i="1" dirty="0" err="1">
                <a:latin typeface="+mn-lt"/>
              </a:rPr>
              <a:t>Energéticas</a:t>
            </a:r>
            <a:r>
              <a:rPr lang="en-US" i="1" dirty="0">
                <a:latin typeface="+mn-lt"/>
              </a:rPr>
              <a:t>, </a:t>
            </a:r>
            <a:r>
              <a:rPr lang="en-US" i="1" dirty="0" err="1">
                <a:latin typeface="+mn-lt"/>
              </a:rPr>
              <a:t>Medioambientales</a:t>
            </a:r>
            <a:r>
              <a:rPr lang="en-US" i="1" dirty="0">
                <a:latin typeface="+mn-lt"/>
              </a:rPr>
              <a:t> y </a:t>
            </a:r>
            <a:r>
              <a:rPr lang="en-US" i="1" dirty="0" err="1">
                <a:latin typeface="+mn-lt"/>
              </a:rPr>
              <a:t>Tecnológicas</a:t>
            </a:r>
            <a:r>
              <a:rPr lang="en-US" dirty="0">
                <a:latin typeface="+mn-lt"/>
              </a:rPr>
              <a:t>) is a </a:t>
            </a:r>
            <a:r>
              <a:rPr lang="en-US" b="1" dirty="0">
                <a:latin typeface="+mn-lt"/>
              </a:rPr>
              <a:t>public research institute</a:t>
            </a:r>
            <a:r>
              <a:rPr lang="en-US" dirty="0">
                <a:latin typeface="+mn-lt"/>
              </a:rPr>
              <a:t> assigned to the Ministry of Economy and Competitiveness under </a:t>
            </a:r>
            <a:r>
              <a:rPr lang="en-US" b="1" dirty="0">
                <a:latin typeface="+mn-lt"/>
              </a:rPr>
              <a:t>the Secretariat of State for Research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44463" y="4500563"/>
            <a:ext cx="8999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The CIEMAT is structured in </a:t>
            </a:r>
            <a:r>
              <a:rPr lang="en-US" b="1" dirty="0">
                <a:latin typeface="+mn-lt"/>
              </a:rPr>
              <a:t>five technical departments </a:t>
            </a:r>
            <a:r>
              <a:rPr lang="en-US" dirty="0">
                <a:latin typeface="+mn-lt"/>
              </a:rPr>
              <a:t>(1200 </a:t>
            </a:r>
            <a:r>
              <a:rPr lang="en-US" dirty="0" smtClean="0">
                <a:latin typeface="+mn-lt"/>
              </a:rPr>
              <a:t>people including administration)</a:t>
            </a:r>
            <a:endParaRPr lang="en-US" dirty="0"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84438" y="4826000"/>
            <a:ext cx="3863975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Energy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National Fusion Laboratory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Environment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Technology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Basic Research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 Particle and </a:t>
            </a:r>
            <a:r>
              <a:rPr lang="en-US" dirty="0" err="1">
                <a:latin typeface="+mn-lt"/>
              </a:rPr>
              <a:t>Astroparticle</a:t>
            </a:r>
            <a:r>
              <a:rPr lang="en-US" dirty="0">
                <a:latin typeface="+mn-lt"/>
              </a:rPr>
              <a:t> Physics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 </a:t>
            </a:r>
            <a:r>
              <a:rPr lang="es-ES" dirty="0">
                <a:latin typeface="+mn-lt"/>
              </a:rPr>
              <a:t>Molecular and </a:t>
            </a:r>
            <a:r>
              <a:rPr lang="es-ES" dirty="0" err="1">
                <a:latin typeface="+mn-lt"/>
              </a:rPr>
              <a:t>Cellular</a:t>
            </a:r>
            <a:r>
              <a:rPr lang="es-ES" dirty="0">
                <a:latin typeface="+mn-lt"/>
              </a:rPr>
              <a:t> </a:t>
            </a:r>
            <a:r>
              <a:rPr lang="es-ES" dirty="0" err="1">
                <a:latin typeface="+mn-lt"/>
              </a:rPr>
              <a:t>biology</a:t>
            </a:r>
            <a:endParaRPr lang="en-US" dirty="0">
              <a:latin typeface="+mn-lt"/>
            </a:endParaRPr>
          </a:p>
        </p:txBody>
      </p:sp>
      <p:sp>
        <p:nvSpPr>
          <p:cNvPr id="2868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 anchor="ctr"/>
          <a:lstStyle/>
          <a:p>
            <a:pPr algn="r"/>
            <a:r>
              <a:rPr lang="en-US" sz="3300" b="1">
                <a:solidFill>
                  <a:srgbClr val="FF0000"/>
                </a:solidFill>
                <a:latin typeface="Verdana" pitchFamily="34" charset="0"/>
              </a:rPr>
              <a:t>CIEMAT</a:t>
            </a:r>
          </a:p>
        </p:txBody>
      </p:sp>
      <p:pic>
        <p:nvPicPr>
          <p:cNvPr id="28681" name="Picture 2" descr="http://www.ciemat.es/pages/img/css/portal/logo-ciem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5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3 Título"/>
          <p:cNvSpPr txBox="1">
            <a:spLocks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2400" b="1">
                <a:solidFill>
                  <a:srgbClr val="FF0000"/>
                </a:solidFill>
                <a:latin typeface="Verdana" pitchFamily="34" charset="0"/>
              </a:rPr>
              <a:t>RICH OPERATION AND MONITORING</a:t>
            </a:r>
          </a:p>
        </p:txBody>
      </p:sp>
      <p:pic>
        <p:nvPicPr>
          <p:cNvPr id="49155" name="Picture 21" descr="logoEmpresa"/>
          <p:cNvPicPr>
            <a:picLocks noChangeAspect="1" noChangeArrowheads="1"/>
          </p:cNvPicPr>
          <p:nvPr/>
        </p:nvPicPr>
        <p:blipFill>
          <a:blip r:embed="rId2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3 CuadroTexto"/>
          <p:cNvSpPr txBox="1">
            <a:spLocks noChangeArrowheads="1"/>
          </p:cNvSpPr>
          <p:nvPr/>
        </p:nvSpPr>
        <p:spPr bwMode="auto">
          <a:xfrm>
            <a:off x="179388" y="692150"/>
            <a:ext cx="8785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lvl="1" indent="-182563"/>
            <a:r>
              <a:rPr lang="en-US">
                <a:solidFill>
                  <a:srgbClr val="0000FF"/>
                </a:solidFill>
              </a:rPr>
              <a:t>CIEMAT is currently responsible for the operaqtion and monitoring of the RICH during  AMS-02 operation on the ISS.</a:t>
            </a:r>
          </a:p>
        </p:txBody>
      </p:sp>
      <p:pic>
        <p:nvPicPr>
          <p:cNvPr id="49157" name="Picture 2" descr="_DSC4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7513"/>
            <a:ext cx="9221788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97C28-0BC2-44EC-B7D7-544B20F4AAE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4" name="3 CuadroTexto"/>
          <p:cNvSpPr txBox="1"/>
          <p:nvPr/>
        </p:nvSpPr>
        <p:spPr>
          <a:xfrm>
            <a:off x="323850" y="549275"/>
            <a:ext cx="8640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33FF"/>
                </a:solidFill>
              </a:rPr>
              <a:t>. CIEMAT has developed the control and monitoring tools of the RICH detector: : </a:t>
            </a:r>
            <a:endParaRPr lang="es-ES" dirty="0">
              <a:solidFill>
                <a:srgbClr val="3333FF"/>
              </a:solidFill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endParaRPr lang="en-US" dirty="0">
              <a:solidFill>
                <a:srgbClr val="3333FF"/>
              </a:solidFill>
            </a:endParaRP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3333FF"/>
                </a:solidFill>
              </a:rPr>
              <a:t>RICH DAQ and Power configurations and settings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endParaRPr lang="en-US" dirty="0">
              <a:solidFill>
                <a:srgbClr val="3333FF"/>
              </a:solidFill>
            </a:endParaRP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3333FF"/>
                </a:solidFill>
              </a:rPr>
              <a:t>Temperature evolution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endParaRPr lang="en-US" dirty="0">
              <a:solidFill>
                <a:srgbClr val="3333FF"/>
              </a:solidFill>
            </a:endParaRP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3333FF"/>
                </a:solidFill>
              </a:rPr>
              <a:t>Data acquisition performances (event size, read-out rates, communication between boards, integrity and self-consistency of the data…) and 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endParaRPr lang="en-US" dirty="0">
              <a:solidFill>
                <a:srgbClr val="3333FF"/>
              </a:solidFill>
            </a:endParaRP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3333FF"/>
                </a:solidFill>
              </a:rPr>
              <a:t>RICH performances (occupancies, calibrations,…)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RICH monitoring and commanding tools</a:t>
            </a:r>
          </a:p>
        </p:txBody>
      </p:sp>
      <p:pic>
        <p:nvPicPr>
          <p:cNvPr id="50182" name="6 Imagen" descr="RDR-C.png"/>
          <p:cNvPicPr>
            <a:picLocks noChangeAspect="1"/>
          </p:cNvPicPr>
          <p:nvPr/>
        </p:nvPicPr>
        <p:blipFill>
          <a:blip r:embed="rId2" cstate="print"/>
          <a:srcRect l="4326" t="2426" r="38188" b="39429"/>
          <a:stretch>
            <a:fillRect/>
          </a:stretch>
        </p:blipFill>
        <p:spPr bwMode="auto">
          <a:xfrm>
            <a:off x="4572000" y="3370263"/>
            <a:ext cx="457200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539750" y="3516313"/>
            <a:ext cx="3721100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00"/>
                </a:solidFill>
                <a:latin typeface="+mn-lt"/>
              </a:rPr>
              <a:t>Readout configuration Parameters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 HV settings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 Slave masks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 SSF state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 BUSY mask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 S/H time</a:t>
            </a: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39750" y="5099050"/>
            <a:ext cx="3744913" cy="15700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Data Reduction configuration Parameters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 Integration times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 FE power control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 Busy TX control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 FT control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 LV1 control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21" descr="logoEmpresa"/>
          <p:cNvPicPr>
            <a:picLocks noChangeAspect="1" noChangeArrowheads="1"/>
          </p:cNvPicPr>
          <p:nvPr/>
        </p:nvPicPr>
        <p:blipFill>
          <a:blip r:embed="rId3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3 Imagen" descr="RMON_TemperatureMap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3242" t="6732" r="2580" b="24725"/>
          <a:stretch>
            <a:fillRect/>
          </a:stretch>
        </p:blipFill>
        <p:spPr bwMode="auto">
          <a:xfrm>
            <a:off x="2771800" y="476672"/>
            <a:ext cx="3131840" cy="28952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9" name="28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AF18C2E-6BD2-4E9C-942B-E3739E215A72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0" name="29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005662" y="6356350"/>
            <a:ext cx="2133600" cy="365125"/>
          </a:xfrm>
        </p:spPr>
        <p:txBody>
          <a:bodyPr/>
          <a:lstStyle/>
          <a:p>
            <a:pPr>
              <a:defRPr/>
            </a:pPr>
            <a:fld id="{C0126D55-C69D-4A51-84C0-49A66CEA1CD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grpSp>
        <p:nvGrpSpPr>
          <p:cNvPr id="2" name="18 Grupo"/>
          <p:cNvGrpSpPr>
            <a:grpSpLocks noChangeAspect="1"/>
          </p:cNvGrpSpPr>
          <p:nvPr/>
        </p:nvGrpSpPr>
        <p:grpSpPr bwMode="auto">
          <a:xfrm>
            <a:off x="1628993" y="3140968"/>
            <a:ext cx="5967343" cy="3717033"/>
            <a:chOff x="35496" y="1033573"/>
            <a:chExt cx="8876011" cy="5529328"/>
          </a:xfrm>
          <a:solidFill>
            <a:schemeClr val="bg1"/>
          </a:solidFill>
        </p:grpSpPr>
        <p:pic>
          <p:nvPicPr>
            <p:cNvPr id="22535" name="19 Imagen" descr="dts_min_max_20130630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 t="6175" r="2150" b="6136"/>
            <a:stretch>
              <a:fillRect/>
            </a:stretch>
          </p:blipFill>
          <p:spPr bwMode="auto">
            <a:xfrm>
              <a:off x="35496" y="1033573"/>
              <a:ext cx="8410646" cy="51125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15 Conector recto"/>
            <p:cNvCxnSpPr/>
            <p:nvPr/>
          </p:nvCxnSpPr>
          <p:spPr bwMode="auto">
            <a:xfrm>
              <a:off x="1489859" y="4924059"/>
              <a:ext cx="436309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4 CuadroTexto"/>
            <p:cNvSpPr txBox="1">
              <a:spLocks noChangeArrowheads="1"/>
            </p:cNvSpPr>
            <p:nvPr/>
          </p:nvSpPr>
          <p:spPr bwMode="auto">
            <a:xfrm>
              <a:off x="2024062" y="4703861"/>
              <a:ext cx="3295658" cy="5036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0000"/>
                  </a:solidFill>
                  <a:latin typeface="Verdana" pitchFamily="34" charset="0"/>
                </a:rPr>
                <a:t>Max Temperature</a:t>
              </a:r>
            </a:p>
          </p:txBody>
        </p:sp>
        <p:cxnSp>
          <p:nvCxnSpPr>
            <p:cNvPr id="18" name="17 Conector recto"/>
            <p:cNvCxnSpPr/>
            <p:nvPr/>
          </p:nvCxnSpPr>
          <p:spPr bwMode="auto">
            <a:xfrm>
              <a:off x="1489859" y="5292756"/>
              <a:ext cx="436309" cy="0"/>
            </a:xfrm>
            <a:prstGeom prst="line">
              <a:avLst/>
            </a:prstGeom>
            <a:grpFill/>
            <a:ln w="381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9" name="6 CuadroTexto"/>
            <p:cNvSpPr txBox="1">
              <a:spLocks noChangeArrowheads="1"/>
            </p:cNvSpPr>
            <p:nvPr/>
          </p:nvSpPr>
          <p:spPr bwMode="auto">
            <a:xfrm>
              <a:off x="2024062" y="5075336"/>
              <a:ext cx="3207437" cy="5036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>
                  <a:solidFill>
                    <a:srgbClr val="3333FF"/>
                  </a:solidFill>
                  <a:latin typeface="Verdana" pitchFamily="34" charset="0"/>
                </a:rPr>
                <a:t>Min Temperature</a:t>
              </a:r>
            </a:p>
          </p:txBody>
        </p:sp>
        <p:cxnSp>
          <p:nvCxnSpPr>
            <p:cNvPr id="7" name="6 Conector recto"/>
            <p:cNvCxnSpPr/>
            <p:nvPr/>
          </p:nvCxnSpPr>
          <p:spPr bwMode="auto">
            <a:xfrm>
              <a:off x="7956700" y="1287823"/>
              <a:ext cx="899676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 bwMode="auto">
            <a:xfrm>
              <a:off x="7956700" y="5965882"/>
              <a:ext cx="899676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42" name="6 Conector recto de flecha"/>
            <p:cNvCxnSpPr>
              <a:cxnSpLocks noChangeShapeType="1"/>
            </p:cNvCxnSpPr>
            <p:nvPr/>
          </p:nvCxnSpPr>
          <p:spPr bwMode="auto">
            <a:xfrm flipH="1">
              <a:off x="8486554" y="1285348"/>
              <a:ext cx="1588" cy="4680000"/>
            </a:xfrm>
            <a:prstGeom prst="straightConnector1">
              <a:avLst/>
            </a:prstGeom>
            <a:grpFill/>
            <a:ln w="412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" name="9 CuadroTexto"/>
            <p:cNvSpPr txBox="1"/>
            <p:nvPr/>
          </p:nvSpPr>
          <p:spPr bwMode="auto">
            <a:xfrm rot="5400000">
              <a:off x="6902141" y="3256331"/>
              <a:ext cx="3240477" cy="77825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rgbClr val="00CC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RICH </a:t>
              </a:r>
              <a:r>
                <a:rPr lang="en-GB" sz="1200" b="1" dirty="0">
                  <a:solidFill>
                    <a:srgbClr val="00CC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OPERATIVE</a:t>
              </a:r>
              <a:r>
                <a:rPr lang="en-GB" sz="1400" b="1" dirty="0">
                  <a:solidFill>
                    <a:srgbClr val="00CC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RANGE</a:t>
              </a:r>
            </a:p>
          </p:txBody>
        </p:sp>
        <p:sp>
          <p:nvSpPr>
            <p:cNvPr id="22544" name="26 CuadroTexto"/>
            <p:cNvSpPr txBox="1">
              <a:spLocks noChangeArrowheads="1"/>
            </p:cNvSpPr>
            <p:nvPr/>
          </p:nvSpPr>
          <p:spPr bwMode="auto">
            <a:xfrm>
              <a:off x="5324368" y="1576115"/>
              <a:ext cx="2385407" cy="5036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C000"/>
                  </a:solidFill>
                </a:rPr>
                <a:t>Warning alarm</a:t>
              </a:r>
            </a:p>
          </p:txBody>
        </p:sp>
        <p:sp>
          <p:nvSpPr>
            <p:cNvPr id="22545" name="27 CuadroTexto"/>
            <p:cNvSpPr txBox="1">
              <a:spLocks noChangeArrowheads="1"/>
            </p:cNvSpPr>
            <p:nvPr/>
          </p:nvSpPr>
          <p:spPr bwMode="auto">
            <a:xfrm>
              <a:off x="5324368" y="5035487"/>
              <a:ext cx="2385406" cy="5036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FFC000"/>
                  </a:solidFill>
                </a:rPr>
                <a:t>Warning alarm</a:t>
              </a:r>
            </a:p>
          </p:txBody>
        </p:sp>
        <p:sp>
          <p:nvSpPr>
            <p:cNvPr id="22546" name="18 CuadroTexto"/>
            <p:cNvSpPr txBox="1">
              <a:spLocks noChangeArrowheads="1"/>
            </p:cNvSpPr>
            <p:nvPr/>
          </p:nvSpPr>
          <p:spPr bwMode="auto">
            <a:xfrm>
              <a:off x="4454351" y="6193014"/>
              <a:ext cx="3502025" cy="3698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/>
                <a:t>Time from May 19, 2011 (days)</a:t>
              </a:r>
            </a:p>
          </p:txBody>
        </p:sp>
      </p:grpSp>
      <p:sp>
        <p:nvSpPr>
          <p:cNvPr id="51206" name="3 Título"/>
          <p:cNvSpPr txBox="1">
            <a:spLocks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2000" b="1" dirty="0">
                <a:solidFill>
                  <a:srgbClr val="FF0000"/>
                </a:solidFill>
                <a:latin typeface="Verdana" pitchFamily="34" charset="0"/>
              </a:rPr>
              <a:t>RICH OPERATION AND MONITORING:  RICH Thermal</a:t>
            </a:r>
          </a:p>
        </p:txBody>
      </p:sp>
      <p:pic>
        <p:nvPicPr>
          <p:cNvPr id="19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2000" b="1" dirty="0">
                <a:solidFill>
                  <a:srgbClr val="FF0000"/>
                </a:solidFill>
                <a:latin typeface="Verdana" pitchFamily="34" charset="0"/>
              </a:rPr>
              <a:t>RICH OPERATION AND MONITORING:  </a:t>
            </a:r>
            <a:r>
              <a:rPr lang="en-GB" sz="2000" b="1" dirty="0" smtClean="0">
                <a:solidFill>
                  <a:srgbClr val="FF0000"/>
                </a:solidFill>
                <a:latin typeface="Verdana" pitchFamily="34" charset="0"/>
              </a:rPr>
              <a:t>RICH Occupancy</a:t>
            </a:r>
            <a:endParaRPr lang="en-GB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3250" name="7 Imagen" descr="ESM.png"/>
          <p:cNvPicPr>
            <a:picLocks noChangeAspect="1"/>
          </p:cNvPicPr>
          <p:nvPr/>
        </p:nvPicPr>
        <p:blipFill>
          <a:blip r:embed="rId2" cstate="print"/>
          <a:srcRect l="1498" t="35393" r="50540" b="46712"/>
          <a:stretch>
            <a:fillRect/>
          </a:stretch>
        </p:blipFill>
        <p:spPr bwMode="auto">
          <a:xfrm>
            <a:off x="2090198" y="1556792"/>
            <a:ext cx="54665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11 CuadroTexto"/>
          <p:cNvSpPr txBox="1">
            <a:spLocks noChangeArrowheads="1"/>
          </p:cNvSpPr>
          <p:nvPr/>
        </p:nvSpPr>
        <p:spPr bwMode="auto">
          <a:xfrm>
            <a:off x="6156176" y="3933056"/>
            <a:ext cx="131106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/>
              <a:t>Time (hour)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F5A8712-D846-4E58-A0AB-DF734F7398B8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ED6E4-BC07-41C9-AD18-DDA8B7992BA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3255" name="2 CuadroTexto"/>
          <p:cNvSpPr txBox="1">
            <a:spLocks noChangeArrowheads="1"/>
          </p:cNvSpPr>
          <p:nvPr/>
        </p:nvSpPr>
        <p:spPr bwMode="auto">
          <a:xfrm>
            <a:off x="431800" y="548680"/>
            <a:ext cx="8243888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Verdana" pitchFamily="34" charset="0"/>
              </a:rPr>
              <a:t>The average number of hits per event is ~ 20-60, depending on the trigger rate at the actual position of the orbit.</a:t>
            </a:r>
            <a:endParaRPr lang="es-ES" sz="1600" b="1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411760" y="1340768"/>
            <a:ext cx="28312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RICH Event size (Byte)</a:t>
            </a:r>
            <a:endParaRPr lang="en-GB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1" descr="logoEmpresa"/>
          <p:cNvPicPr>
            <a:picLocks noChangeAspect="1" noChangeArrowheads="1"/>
          </p:cNvPicPr>
          <p:nvPr/>
        </p:nvPicPr>
        <p:blipFill>
          <a:blip r:embed="rId3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6 Imagen" descr="RMON_Occupancy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24210" t="45467" r="7294" b="23238"/>
          <a:stretch>
            <a:fillRect/>
          </a:stretch>
        </p:blipFill>
        <p:spPr bwMode="auto">
          <a:xfrm>
            <a:off x="2195736" y="4423878"/>
            <a:ext cx="5329089" cy="243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3990021" y="4541118"/>
            <a:ext cx="317426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Channel Occupancy</a:t>
            </a:r>
            <a:r>
              <a:rPr lang="en-GB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(Gx5)</a:t>
            </a:r>
          </a:p>
        </p:txBody>
      </p:sp>
      <p:sp>
        <p:nvSpPr>
          <p:cNvPr id="15" name="15 CuadroTexto"/>
          <p:cNvSpPr txBox="1">
            <a:spLocks noChangeArrowheads="1"/>
          </p:cNvSpPr>
          <p:nvPr/>
        </p:nvSpPr>
        <p:spPr bwMode="auto">
          <a:xfrm rot="-5400000">
            <a:off x="913008" y="5431808"/>
            <a:ext cx="215315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/>
              <a:t>Number of hits / </a:t>
            </a:r>
            <a:r>
              <a:rPr lang="en-GB" sz="1400" b="1" dirty="0" err="1"/>
              <a:t>ch</a:t>
            </a:r>
            <a:r>
              <a:rPr lang="en-GB" sz="1400" b="1" dirty="0"/>
              <a:t> / </a:t>
            </a:r>
            <a:r>
              <a:rPr lang="en-GB" sz="1400" b="1" dirty="0" err="1"/>
              <a:t>ev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5025" y="1546225"/>
            <a:ext cx="4319588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463" y="1546225"/>
            <a:ext cx="4319587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6 CuadroTexto"/>
          <p:cNvSpPr txBox="1">
            <a:spLocks noChangeArrowheads="1"/>
          </p:cNvSpPr>
          <p:nvPr/>
        </p:nvSpPr>
        <p:spPr bwMode="auto">
          <a:xfrm>
            <a:off x="323850" y="5889625"/>
            <a:ext cx="85693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erdana" pitchFamily="34" charset="0"/>
              </a:rPr>
              <a:t>Online calibration is performed every 46 minutes</a:t>
            </a:r>
          </a:p>
          <a:p>
            <a:pPr algn="ctr"/>
            <a:r>
              <a:rPr lang="es-ES" sz="2000" b="1">
                <a:solidFill>
                  <a:srgbClr val="FF0000"/>
                </a:solidFill>
                <a:latin typeface="Verdana" pitchFamily="34" charset="0"/>
              </a:rPr>
              <a:t>(twice per orbit) </a:t>
            </a:r>
            <a:endParaRPr lang="en-GB" sz="20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17863" y="3305175"/>
            <a:ext cx="115252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30" name="14 CuadroTexto"/>
          <p:cNvSpPr txBox="1">
            <a:spLocks noChangeArrowheads="1"/>
          </p:cNvSpPr>
          <p:nvPr/>
        </p:nvSpPr>
        <p:spPr bwMode="auto">
          <a:xfrm>
            <a:off x="431800" y="549275"/>
            <a:ext cx="8712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The electrical offset (Pedestal) and noise (</a:t>
            </a:r>
            <a:r>
              <a:rPr lang="en-US" sz="2000" b="1">
                <a:solidFill>
                  <a:srgbClr val="0000FF"/>
                </a:solidFill>
                <a:latin typeface="Verdana" pitchFamily="34" charset="0"/>
                <a:sym typeface="Symbol" pitchFamily="18" charset="2"/>
              </a:rPr>
              <a:t></a:t>
            </a:r>
            <a:r>
              <a:rPr lang="en-US" sz="1600" b="1" baseline="-25000">
                <a:solidFill>
                  <a:srgbClr val="0000FF"/>
                </a:solidFill>
                <a:latin typeface="Verdana" pitchFamily="34" charset="0"/>
              </a:rPr>
              <a:t>Ped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</a:rPr>
              <a:t>) of each channel varies with the temperature</a:t>
            </a:r>
            <a:r>
              <a:rPr lang="es-ES" sz="1600" b="1">
                <a:solidFill>
                  <a:srgbClr val="0000FF"/>
                </a:solidFill>
                <a:latin typeface="Verdana" pitchFamily="34" charset="0"/>
              </a:rPr>
              <a:t> </a:t>
            </a:r>
            <a:endParaRPr lang="en-GB" sz="16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15" name="14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5BC5187-F678-48F3-A1BE-28F8C55920BC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0F0CF-CD4F-4231-B051-BACFFAD9E80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2233" name="19 CuadroTexto"/>
          <p:cNvSpPr txBox="1">
            <a:spLocks noChangeArrowheads="1"/>
          </p:cNvSpPr>
          <p:nvPr/>
        </p:nvSpPr>
        <p:spPr bwMode="auto">
          <a:xfrm rot="-5400000">
            <a:off x="-669131" y="2463007"/>
            <a:ext cx="172878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   ADC Counts</a:t>
            </a:r>
          </a:p>
        </p:txBody>
      </p:sp>
      <p:sp>
        <p:nvSpPr>
          <p:cNvPr id="52234" name="20 CuadroTexto"/>
          <p:cNvSpPr txBox="1">
            <a:spLocks noChangeArrowheads="1"/>
          </p:cNvSpPr>
          <p:nvPr/>
        </p:nvSpPr>
        <p:spPr bwMode="auto">
          <a:xfrm rot="-5400000">
            <a:off x="3790157" y="2466181"/>
            <a:ext cx="17272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   ADC Counts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667625" y="1906588"/>
            <a:ext cx="115252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36" name="7 CuadroTexto"/>
          <p:cNvSpPr txBox="1">
            <a:spLocks noChangeArrowheads="1"/>
          </p:cNvSpPr>
          <p:nvPr/>
        </p:nvSpPr>
        <p:spPr bwMode="auto">
          <a:xfrm>
            <a:off x="684213" y="3843338"/>
            <a:ext cx="3752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0000FF"/>
                </a:solidFill>
                <a:sym typeface="Symbol" pitchFamily="18" charset="2"/>
              </a:rPr>
              <a:t>(</a:t>
            </a:r>
            <a:r>
              <a:rPr lang="en-GB" sz="1600" b="1">
                <a:solidFill>
                  <a:srgbClr val="0000FF"/>
                </a:solidFill>
              </a:rPr>
              <a:t>Ped) </a:t>
            </a:r>
            <a:r>
              <a:rPr lang="en-GB" sz="1600" b="1">
                <a:solidFill>
                  <a:srgbClr val="0000FF"/>
                </a:solidFill>
                <a:latin typeface="Verdana" pitchFamily="34" charset="0"/>
              </a:rPr>
              <a:t>~ 0.2 ADC Counts/deg C</a:t>
            </a:r>
            <a:r>
              <a:rPr lang="en-GB" sz="16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2237" name="8 CuadroTexto"/>
          <p:cNvSpPr txBox="1">
            <a:spLocks noChangeArrowheads="1"/>
          </p:cNvSpPr>
          <p:nvPr/>
        </p:nvSpPr>
        <p:spPr bwMode="auto">
          <a:xfrm>
            <a:off x="5292725" y="3843338"/>
            <a:ext cx="2765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0000FF"/>
                </a:solidFill>
                <a:sym typeface="Symbol" pitchFamily="18" charset="2"/>
              </a:rPr>
              <a:t>(</a:t>
            </a:r>
            <a:r>
              <a:rPr lang="en-GB" sz="1600" b="1" baseline="-25000">
                <a:solidFill>
                  <a:srgbClr val="0000FF"/>
                </a:solidFill>
              </a:rPr>
              <a:t>Ped</a:t>
            </a:r>
            <a:r>
              <a:rPr lang="en-GB" sz="1600" b="1">
                <a:solidFill>
                  <a:srgbClr val="0000FF"/>
                </a:solidFill>
              </a:rPr>
              <a:t>) </a:t>
            </a:r>
            <a:r>
              <a:rPr lang="en-GB" sz="1600" b="1">
                <a:solidFill>
                  <a:srgbClr val="0000FF"/>
                </a:solidFill>
                <a:latin typeface="Verdana" pitchFamily="34" charset="0"/>
              </a:rPr>
              <a:t>~ -0.1% /deg C</a:t>
            </a:r>
            <a:r>
              <a:rPr lang="en-GB" sz="16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2238" name="22 CuadroTexto"/>
          <p:cNvSpPr txBox="1">
            <a:spLocks noChangeArrowheads="1"/>
          </p:cNvSpPr>
          <p:nvPr/>
        </p:nvSpPr>
        <p:spPr bwMode="auto">
          <a:xfrm>
            <a:off x="3203575" y="4489450"/>
            <a:ext cx="13350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Time (day)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2555875" y="1628775"/>
            <a:ext cx="1503363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Ped</a:t>
            </a: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(Gx5)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7019925" y="1628775"/>
            <a:ext cx="152717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GB" b="1" baseline="-25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Ped</a:t>
            </a:r>
            <a:r>
              <a:rPr lang="en-GB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(Gx5)</a:t>
            </a:r>
          </a:p>
        </p:txBody>
      </p:sp>
      <p:sp>
        <p:nvSpPr>
          <p:cNvPr id="52241" name="22 CuadroTexto"/>
          <p:cNvSpPr txBox="1">
            <a:spLocks noChangeArrowheads="1"/>
          </p:cNvSpPr>
          <p:nvPr/>
        </p:nvSpPr>
        <p:spPr bwMode="auto">
          <a:xfrm>
            <a:off x="7702550" y="4508500"/>
            <a:ext cx="13335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Time (day)</a:t>
            </a:r>
          </a:p>
        </p:txBody>
      </p:sp>
      <p:sp>
        <p:nvSpPr>
          <p:cNvPr id="52242" name="3 Título"/>
          <p:cNvSpPr txBox="1">
            <a:spLocks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2000" b="1" dirty="0">
                <a:solidFill>
                  <a:srgbClr val="FF0000"/>
                </a:solidFill>
                <a:latin typeface="Verdana" pitchFamily="34" charset="0"/>
              </a:rPr>
              <a:t>RICH OPERATION AND MONITORING:  Online </a:t>
            </a:r>
            <a:r>
              <a:rPr lang="en-GB" sz="2000" b="1" dirty="0" err="1" smtClean="0">
                <a:solidFill>
                  <a:srgbClr val="FF0000"/>
                </a:solidFill>
                <a:latin typeface="Verdana" pitchFamily="34" charset="0"/>
              </a:rPr>
              <a:t>calib</a:t>
            </a:r>
            <a:endParaRPr lang="en-GB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9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755650" y="2565400"/>
            <a:ext cx="8064500" cy="367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" name="3 Título"/>
          <p:cNvSpPr txBox="1">
            <a:spLocks/>
          </p:cNvSpPr>
          <p:nvPr/>
        </p:nvSpPr>
        <p:spPr>
          <a:xfrm>
            <a:off x="0" y="0"/>
            <a:ext cx="9144000" cy="47625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 ACTIVITIES IN CIEMAT</a:t>
            </a:r>
          </a:p>
        </p:txBody>
      </p:sp>
      <p:sp>
        <p:nvSpPr>
          <p:cNvPr id="55300" name="11 Rectángulo"/>
          <p:cNvSpPr>
            <a:spLocks noChangeArrowheads="1"/>
          </p:cNvSpPr>
          <p:nvPr/>
        </p:nvSpPr>
        <p:spPr bwMode="auto">
          <a:xfrm>
            <a:off x="684213" y="1573213"/>
            <a:ext cx="8353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solidFill>
                  <a:srgbClr val="0000FF"/>
                </a:solidFill>
                <a:latin typeface="Verdana" pitchFamily="34" charset="0"/>
              </a:rPr>
              <a:t>The CIEMAT group made a major contribution in the design and construction of the Cerenkov Detector and it took the responsibility for the development, implementation and maintenance of the offline software for the RICH</a:t>
            </a:r>
            <a:endParaRPr lang="en-GB" sz="16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55301" name="10 CuadroTexto"/>
          <p:cNvSpPr txBox="1">
            <a:spLocks noChangeArrowheads="1"/>
          </p:cNvSpPr>
          <p:nvPr/>
        </p:nvSpPr>
        <p:spPr bwMode="auto">
          <a:xfrm>
            <a:off x="395288" y="549275"/>
            <a:ext cx="551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00FF"/>
                </a:solidFill>
                <a:latin typeface="Verdana" pitchFamily="34" charset="0"/>
              </a:rPr>
              <a:t>General software development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828675" y="2492896"/>
            <a:ext cx="4175125" cy="384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1000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5125" indent="-365125">
              <a:buFont typeface="Wingdings" pitchFamily="2" charset="2"/>
              <a:buChar char="q"/>
              <a:defRPr/>
            </a:pPr>
            <a:r>
              <a:rPr lang="en-GB" i="1" u="sng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Monte Carlo Simulation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Geometry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Relevant Processes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Digitalisation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Calibration</a:t>
            </a:r>
          </a:p>
          <a:p>
            <a:pPr marL="365125" indent="-365125">
              <a:buFont typeface="Wingdings" pitchFamily="2" charset="2"/>
              <a:buChar char="q"/>
              <a:defRPr/>
            </a:pPr>
            <a:endParaRPr lang="en-GB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5125" indent="-365125">
              <a:buFont typeface="Wingdings" pitchFamily="2" charset="2"/>
              <a:buChar char="q"/>
              <a:defRPr/>
            </a:pPr>
            <a:r>
              <a:rPr lang="en-GB" i="1" u="sng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Reconstruction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Velocity reconstruction</a:t>
            </a:r>
          </a:p>
          <a:p>
            <a:pPr marL="822325" lvl="2" indent="-365125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Charge reconstruction</a:t>
            </a:r>
          </a:p>
          <a:p>
            <a:pPr marL="365125" indent="-365125">
              <a:buFont typeface="Wingdings" pitchFamily="2" charset="2"/>
              <a:buChar char="q"/>
              <a:defRPr/>
            </a:pPr>
            <a:endParaRPr lang="en-GB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5125" indent="-365125">
              <a:buFont typeface="Wingdings" pitchFamily="2" charset="2"/>
              <a:buChar char="q"/>
              <a:defRPr/>
            </a:pPr>
            <a:r>
              <a:rPr lang="en-GB" i="1" u="sng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Data Calibration</a:t>
            </a:r>
          </a:p>
          <a:p>
            <a:pPr marL="365125" indent="-365125">
              <a:buFont typeface="Wingdings" pitchFamily="2" charset="2"/>
              <a:buChar char="q"/>
              <a:defRPr/>
            </a:pPr>
            <a:endParaRPr lang="en-GB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5125" indent="-365125">
              <a:buFont typeface="Wingdings" pitchFamily="2" charset="2"/>
              <a:buChar char="q"/>
              <a:defRPr/>
            </a:pPr>
            <a:r>
              <a:rPr lang="en-GB" i="1" u="sng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 tools</a:t>
            </a:r>
            <a:r>
              <a:rPr lang="en-GB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en-GB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10 CuadroTexto"/>
          <p:cNvSpPr txBox="1">
            <a:spLocks noChangeArrowheads="1"/>
          </p:cNvSpPr>
          <p:nvPr/>
        </p:nvSpPr>
        <p:spPr bwMode="auto">
          <a:xfrm>
            <a:off x="395288" y="1052513"/>
            <a:ext cx="480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en-GB" sz="2000" b="1">
                <a:solidFill>
                  <a:srgbClr val="0000FF"/>
                </a:solidFill>
                <a:latin typeface="Verdana" pitchFamily="34" charset="0"/>
              </a:rPr>
              <a:t> RICH Software			</a:t>
            </a:r>
          </a:p>
        </p:txBody>
      </p:sp>
      <p:sp>
        <p:nvSpPr>
          <p:cNvPr id="10" name="9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8DC895-5338-4544-9029-8D70E8F40067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69D67-6F16-41B4-8F76-D9A78A4ED17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55306" name="1 Imagen" descr="z10_p576_1324378049_24922_rich.png"/>
          <p:cNvPicPr preferRelativeResize="0">
            <a:picLocks noChangeAspect="1"/>
          </p:cNvPicPr>
          <p:nvPr/>
        </p:nvPicPr>
        <p:blipFill>
          <a:blip r:embed="rId2" cstate="print"/>
          <a:srcRect t="5074" b="5496"/>
          <a:stretch>
            <a:fillRect/>
          </a:stretch>
        </p:blipFill>
        <p:spPr bwMode="auto">
          <a:xfrm>
            <a:off x="4931419" y="2852936"/>
            <a:ext cx="3529013" cy="32591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5307" name="2 CuadroTexto"/>
          <p:cNvSpPr txBox="1">
            <a:spLocks noChangeArrowheads="1"/>
          </p:cNvSpPr>
          <p:nvPr/>
        </p:nvSpPr>
        <p:spPr bwMode="auto">
          <a:xfrm>
            <a:off x="7295207" y="2899792"/>
            <a:ext cx="11652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CC0000"/>
                </a:solidFill>
                <a:latin typeface="Calibri" pitchFamily="34" charset="0"/>
              </a:rPr>
              <a:t>Z = 10 (Ne)</a:t>
            </a:r>
          </a:p>
          <a:p>
            <a:r>
              <a:rPr lang="en-GB" sz="1200" dirty="0">
                <a:solidFill>
                  <a:srgbClr val="CC0000"/>
                </a:solidFill>
                <a:latin typeface="Calibri" pitchFamily="34" charset="0"/>
              </a:rPr>
              <a:t>P = 0.576 </a:t>
            </a:r>
            <a:r>
              <a:rPr lang="en-GB" sz="1200" dirty="0" err="1">
                <a:solidFill>
                  <a:srgbClr val="CC0000"/>
                </a:solidFill>
                <a:latin typeface="Calibri" pitchFamily="34" charset="0"/>
              </a:rPr>
              <a:t>TeV</a:t>
            </a:r>
            <a:r>
              <a:rPr lang="en-GB" sz="1200" dirty="0">
                <a:solidFill>
                  <a:srgbClr val="CC0000"/>
                </a:solidFill>
                <a:latin typeface="Calibri" pitchFamily="34" charset="0"/>
              </a:rPr>
              <a:t>/c </a:t>
            </a:r>
          </a:p>
        </p:txBody>
      </p:sp>
      <p:pic>
        <p:nvPicPr>
          <p:cNvPr id="55308" name="Picture 21" descr="logoEmpresa"/>
          <p:cNvPicPr>
            <a:picLocks noChangeAspect="1" noChangeArrowheads="1"/>
          </p:cNvPicPr>
          <p:nvPr/>
        </p:nvPicPr>
        <p:blipFill>
          <a:blip r:embed="rId3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1 CuadroTexto"/>
          <p:cNvSpPr txBox="1">
            <a:spLocks noChangeArrowheads="1"/>
          </p:cNvSpPr>
          <p:nvPr/>
        </p:nvSpPr>
        <p:spPr bwMode="auto">
          <a:xfrm>
            <a:off x="395288" y="1268413"/>
            <a:ext cx="1457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latin typeface="Verdana" pitchFamily="34" charset="0"/>
              </a:rPr>
              <a:t> Tracker</a:t>
            </a:r>
          </a:p>
        </p:txBody>
      </p:sp>
      <p:sp>
        <p:nvSpPr>
          <p:cNvPr id="56323" name="12 CuadroTexto"/>
          <p:cNvSpPr txBox="1">
            <a:spLocks noChangeArrowheads="1"/>
          </p:cNvSpPr>
          <p:nvPr/>
        </p:nvSpPr>
        <p:spPr bwMode="auto">
          <a:xfrm>
            <a:off x="682625" y="1700807"/>
            <a:ext cx="8210550" cy="107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algn="just">
              <a:buFont typeface="Verdana" pitchFamily="34" charset="0"/>
              <a:buChar char="-"/>
            </a:pPr>
            <a:r>
              <a:rPr lang="en-US" sz="1600" i="1" u="sng" dirty="0">
                <a:solidFill>
                  <a:srgbClr val="0000FF"/>
                </a:solidFill>
                <a:latin typeface="Verdana" pitchFamily="34" charset="0"/>
              </a:rPr>
              <a:t>Alignment</a:t>
            </a:r>
            <a:r>
              <a:rPr lang="en-US" sz="1600" dirty="0">
                <a:solidFill>
                  <a:srgbClr val="0000FF"/>
                </a:solidFill>
                <a:latin typeface="Verdana" pitchFamily="34" charset="0"/>
              </a:rPr>
              <a:t>: CIEMAT group has developed a procedure to align and correct the positioning of the external Tracker layers on an event by event basis.</a:t>
            </a:r>
          </a:p>
          <a:p>
            <a:pPr marL="266700" indent="-266700" algn="just">
              <a:buFont typeface="Verdana" pitchFamily="34" charset="0"/>
              <a:buChar char="-"/>
            </a:pPr>
            <a:endParaRPr lang="en-US" sz="1600" dirty="0">
              <a:solidFill>
                <a:srgbClr val="0000FF"/>
              </a:solidFill>
              <a:latin typeface="Verdana" pitchFamily="34" charset="0"/>
            </a:endParaRPr>
          </a:p>
          <a:p>
            <a:pPr marL="266700" indent="-266700" algn="just">
              <a:buFont typeface="Verdana" pitchFamily="34" charset="0"/>
              <a:buChar char="-"/>
            </a:pPr>
            <a:r>
              <a:rPr lang="en-US" sz="1600" i="1" u="sng" dirty="0">
                <a:solidFill>
                  <a:srgbClr val="0000FF"/>
                </a:solidFill>
                <a:latin typeface="Verdana" pitchFamily="34" charset="0"/>
              </a:rPr>
              <a:t>Tracker response simulation </a:t>
            </a:r>
          </a:p>
        </p:txBody>
      </p:sp>
      <p:sp>
        <p:nvSpPr>
          <p:cNvPr id="56324" name="13 CuadroTexto"/>
          <p:cNvSpPr txBox="1">
            <a:spLocks noChangeArrowheads="1"/>
          </p:cNvSpPr>
          <p:nvPr/>
        </p:nvSpPr>
        <p:spPr bwMode="auto">
          <a:xfrm>
            <a:off x="395288" y="5013325"/>
            <a:ext cx="6554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FF"/>
                </a:solidFill>
                <a:latin typeface="Verdana" pitchFamily="34" charset="0"/>
              </a:rPr>
              <a:t> Positron to electron </a:t>
            </a:r>
            <a:r>
              <a:rPr lang="en-US" sz="2000" dirty="0" smtClean="0">
                <a:solidFill>
                  <a:srgbClr val="0000FF"/>
                </a:solidFill>
                <a:latin typeface="Verdana" pitchFamily="34" charset="0"/>
              </a:rPr>
              <a:t>ratio and anisotropy studies</a:t>
            </a:r>
            <a:endParaRPr lang="en-US" sz="2000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56325" name="14 CuadroTexto"/>
          <p:cNvSpPr txBox="1">
            <a:spLocks noChangeArrowheads="1"/>
          </p:cNvSpPr>
          <p:nvPr/>
        </p:nvSpPr>
        <p:spPr bwMode="auto">
          <a:xfrm>
            <a:off x="395288" y="5373688"/>
            <a:ext cx="5655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FF"/>
                </a:solidFill>
                <a:latin typeface="Verdana" pitchFamily="34" charset="0"/>
              </a:rPr>
              <a:t> Cosmic ray Fluxes, B/C ratio, isotopes,….</a:t>
            </a:r>
          </a:p>
        </p:txBody>
      </p:sp>
      <p:sp>
        <p:nvSpPr>
          <p:cNvPr id="56326" name="10 CuadroTexto"/>
          <p:cNvSpPr txBox="1">
            <a:spLocks noChangeArrowheads="1"/>
          </p:cNvSpPr>
          <p:nvPr/>
        </p:nvSpPr>
        <p:spPr bwMode="auto">
          <a:xfrm>
            <a:off x="395288" y="692150"/>
            <a:ext cx="551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Verdana" pitchFamily="34" charset="0"/>
              </a:rPr>
              <a:t>General software development</a:t>
            </a:r>
          </a:p>
        </p:txBody>
      </p:sp>
      <p:sp>
        <p:nvSpPr>
          <p:cNvPr id="56327" name="10 CuadroTexto"/>
          <p:cNvSpPr txBox="1">
            <a:spLocks noChangeArrowheads="1"/>
          </p:cNvSpPr>
          <p:nvPr/>
        </p:nvSpPr>
        <p:spPr bwMode="auto">
          <a:xfrm>
            <a:off x="395288" y="4437063"/>
            <a:ext cx="3135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Physics Analysis</a:t>
            </a:r>
          </a:p>
        </p:txBody>
      </p:sp>
      <p:sp>
        <p:nvSpPr>
          <p:cNvPr id="56328" name="10 CuadroTexto"/>
          <p:cNvSpPr txBox="1">
            <a:spLocks noChangeArrowheads="1"/>
          </p:cNvSpPr>
          <p:nvPr/>
        </p:nvSpPr>
        <p:spPr bwMode="auto">
          <a:xfrm>
            <a:off x="395288" y="3182938"/>
            <a:ext cx="2687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MC Production</a:t>
            </a:r>
          </a:p>
        </p:txBody>
      </p:sp>
      <p:sp>
        <p:nvSpPr>
          <p:cNvPr id="56329" name="12 CuadroTexto"/>
          <p:cNvSpPr txBox="1">
            <a:spLocks noChangeArrowheads="1"/>
          </p:cNvSpPr>
          <p:nvPr/>
        </p:nvSpPr>
        <p:spPr bwMode="auto">
          <a:xfrm>
            <a:off x="684213" y="3665538"/>
            <a:ext cx="8210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solidFill>
                  <a:srgbClr val="0000FF"/>
                </a:solidFill>
                <a:latin typeface="Verdana" pitchFamily="34" charset="0"/>
              </a:rPr>
              <a:t>CIEMAT group has been involved in the MC production since 2003. 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0" y="0"/>
            <a:ext cx="9144000" cy="47625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 ACTIVITIES IN SPAIN</a:t>
            </a:r>
          </a:p>
        </p:txBody>
      </p:sp>
      <p:sp>
        <p:nvSpPr>
          <p:cNvPr id="13" name="12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973705-2423-45F0-8E41-05FE5EEC793B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6D252-568B-4307-8193-986B9E5F0D7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15" name="Picture 21" descr="logoEmpresa"/>
          <p:cNvPicPr>
            <a:picLocks noChangeAspect="1" noChangeArrowheads="1"/>
          </p:cNvPicPr>
          <p:nvPr/>
        </p:nvPicPr>
        <p:blipFill>
          <a:blip r:embed="rId2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2 CuadroTexto"/>
          <p:cNvSpPr txBox="1">
            <a:spLocks noChangeArrowheads="1"/>
          </p:cNvSpPr>
          <p:nvPr/>
        </p:nvSpPr>
        <p:spPr bwMode="auto">
          <a:xfrm>
            <a:off x="179388" y="620713"/>
            <a:ext cx="8785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Verdana" pitchFamily="34" charset="0"/>
              </a:rPr>
              <a:t>In average, a team of around 15 persons (physicists and engineers) have been working in AMS during the last years</a:t>
            </a:r>
            <a:endParaRPr lang="es-ES" sz="2000" b="1">
              <a:solidFill>
                <a:srgbClr val="0000FF"/>
              </a:solidFill>
              <a:latin typeface="Verdana" pitchFamily="34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63" y="1530350"/>
            <a:ext cx="712787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 anchor="ctr"/>
          <a:lstStyle/>
          <a:p>
            <a:pPr algn="r"/>
            <a:r>
              <a:rPr lang="en-US" sz="3200" b="1" dirty="0">
                <a:solidFill>
                  <a:srgbClr val="FF0000"/>
                </a:solidFill>
                <a:latin typeface="Verdana" pitchFamily="34" charset="0"/>
              </a:rPr>
              <a:t>CIEMAT participation in AMS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D07A53-2F43-45F9-8E9D-9940F69EB680}" type="datetime1">
              <a:rPr lang="en-GB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CC8EB9-D4D5-494D-A98C-0DC6D97F01A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7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8CD607-5961-42CF-AF55-1BFAD335F4FA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BA8FD-8E61-4EC8-A8C1-93DA7466CDF7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0" y="0"/>
            <a:ext cx="9144000" cy="47625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CIEMAT FUTURE ACTIVITIES</a:t>
            </a:r>
            <a:endParaRPr lang="en-GB" sz="2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12 CuadroTexto"/>
          <p:cNvSpPr txBox="1">
            <a:spLocks noChangeArrowheads="1"/>
          </p:cNvSpPr>
          <p:nvPr/>
        </p:nvSpPr>
        <p:spPr bwMode="auto">
          <a:xfrm>
            <a:off x="395536" y="1052736"/>
            <a:ext cx="821055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algn="just">
              <a:buFont typeface="Verdana" pitchFamily="34" charset="0"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The current activities of the </a:t>
            </a:r>
            <a:r>
              <a:rPr lang="en-US" sz="2400" dirty="0" err="1" smtClean="0">
                <a:solidFill>
                  <a:srgbClr val="0000FF"/>
                </a:solidFill>
                <a:latin typeface="+mn-lt"/>
              </a:rPr>
              <a:t>Astroparticle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 Physics Division in both Gamma Ray Astronomy (CTA) and Cosmic Ray Physics (AMS) may have a natural continuation with a participation 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in a project as GAMMA-400</a:t>
            </a:r>
            <a:endParaRPr lang="en-US" sz="2400" dirty="0" smtClean="0">
              <a:solidFill>
                <a:srgbClr val="0000FF"/>
              </a:solidFill>
              <a:latin typeface="+mn-lt"/>
            </a:endParaRPr>
          </a:p>
          <a:p>
            <a:pPr marL="266700" indent="-266700" algn="just">
              <a:buFont typeface="Verdana" pitchFamily="34" charset="0"/>
              <a:buChar char="-"/>
            </a:pPr>
            <a:endParaRPr lang="en-US" sz="2400" dirty="0">
              <a:solidFill>
                <a:srgbClr val="0000FF"/>
              </a:solidFill>
              <a:latin typeface="+mn-lt"/>
            </a:endParaRPr>
          </a:p>
          <a:p>
            <a:pPr marL="266700" indent="-266700" algn="just">
              <a:buFont typeface="Verdana" pitchFamily="34" charset="0"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Technologically, we can take advantage of our previous experience in design, construction and operation of space projects </a:t>
            </a:r>
          </a:p>
          <a:p>
            <a:pPr marL="266700" indent="-266700" algn="just">
              <a:buFont typeface="Verdana" pitchFamily="34" charset="0"/>
              <a:buChar char="-"/>
            </a:pPr>
            <a:endParaRPr lang="en-US" sz="2400" dirty="0" smtClean="0">
              <a:solidFill>
                <a:srgbClr val="0000FF"/>
              </a:solidFill>
              <a:latin typeface="+mn-lt"/>
            </a:endParaRPr>
          </a:p>
          <a:p>
            <a:pPr marL="266700" indent="-266700" algn="just">
              <a:buFont typeface="Verdana" pitchFamily="34" charset="0"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Scientifically, a precise, long duration experiment in space as GAMMA-400 will provide fundamental information with gamma rays and will allow to extend the range of  direct measurements of cosmic rays beyond the </a:t>
            </a:r>
            <a:r>
              <a:rPr lang="en-US" sz="24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 range</a:t>
            </a:r>
          </a:p>
          <a:p>
            <a:pPr marL="266700" indent="-266700" algn="just">
              <a:buFont typeface="Verdana" pitchFamily="34" charset="0"/>
              <a:buChar char="-"/>
            </a:pP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6" name="Picture 21" descr="logoEmpresa"/>
          <p:cNvPicPr>
            <a:picLocks noChangeAspect="1" noChangeArrowheads="1"/>
          </p:cNvPicPr>
          <p:nvPr/>
        </p:nvPicPr>
        <p:blipFill>
          <a:blip r:embed="rId2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552A6-4B24-4914-8AA3-DC7D42E959B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4" name="3 CuadroTexto"/>
          <p:cNvSpPr txBox="1"/>
          <p:nvPr/>
        </p:nvSpPr>
        <p:spPr>
          <a:xfrm>
            <a:off x="250825" y="620713"/>
            <a:ext cx="8713788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hlinkClick r:id="rId2"/>
              </a:rPr>
              <a:t>Physics program</a:t>
            </a:r>
          </a:p>
          <a:p>
            <a:pPr>
              <a:defRPr/>
            </a:pPr>
            <a:endParaRPr lang="en-US" dirty="0" smtClean="0">
              <a:solidFill>
                <a:srgbClr val="0000FF"/>
              </a:solidFill>
              <a:hlinkClick r:id="rId2"/>
            </a:endParaRPr>
          </a:p>
          <a:p>
            <a:pPr marL="182563" indent="-182563">
              <a:defRPr/>
            </a:pPr>
            <a:r>
              <a:rPr lang="en-US" dirty="0" smtClean="0">
                <a:solidFill>
                  <a:srgbClr val="0000FF"/>
                </a:solidFill>
              </a:rPr>
              <a:t>High Energy Physics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Collisions in accelerators (CMS Experiment)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Neutrino Physics (Double </a:t>
            </a:r>
            <a:r>
              <a:rPr lang="en-US" dirty="0" err="1" smtClean="0">
                <a:solidFill>
                  <a:srgbClr val="0000FF"/>
                </a:solidFill>
              </a:rPr>
              <a:t>Chooz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Direct search of Dark Matter (</a:t>
            </a:r>
            <a:r>
              <a:rPr lang="en-US" dirty="0" err="1" smtClean="0">
                <a:solidFill>
                  <a:srgbClr val="0000FF"/>
                </a:solidFill>
              </a:rPr>
              <a:t>ArDM</a:t>
            </a:r>
            <a:r>
              <a:rPr lang="en-US" dirty="0" smtClean="0">
                <a:solidFill>
                  <a:srgbClr val="0000FF"/>
                </a:solidFill>
              </a:rPr>
              <a:t> Experiment)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R&amp;D on Particle Physics Detectors</a:t>
            </a:r>
          </a:p>
          <a:p>
            <a:pPr marL="1096963" lvl="2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CALICE Collaboration</a:t>
            </a:r>
          </a:p>
          <a:p>
            <a:pPr marL="1096963" lvl="2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Liquid Argon Detectors</a:t>
            </a:r>
            <a:endParaRPr lang="en-US" dirty="0" smtClean="0">
              <a:solidFill>
                <a:srgbClr val="0000FF"/>
              </a:solidFill>
            </a:endParaRPr>
          </a:p>
          <a:p>
            <a:pPr marL="639763" lvl="1" indent="-182563"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marL="182563" indent="-182563">
              <a:defRPr/>
            </a:pPr>
            <a:r>
              <a:rPr lang="en-US" dirty="0" err="1" smtClean="0">
                <a:solidFill>
                  <a:srgbClr val="0000FF"/>
                </a:solidFill>
              </a:rPr>
              <a:t>Astroparticle</a:t>
            </a:r>
            <a:r>
              <a:rPr lang="en-US" dirty="0" smtClean="0">
                <a:solidFill>
                  <a:srgbClr val="0000FF"/>
                </a:solidFill>
              </a:rPr>
              <a:t> Physics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Cosmic Rays (AMS Experiment)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Observational Cosmology (DES and PAU Experiments)</a:t>
            </a:r>
          </a:p>
          <a:p>
            <a:pPr marL="639763" lvl="1" indent="-182563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High Energy Gamma Rays (CTA Experiment)</a:t>
            </a:r>
            <a:endParaRPr lang="en-US" dirty="0"/>
          </a:p>
        </p:txBody>
      </p:sp>
      <p:sp>
        <p:nvSpPr>
          <p:cNvPr id="29701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Verdana" pitchFamily="34" charset="0"/>
              </a:rPr>
              <a:t>CIEMAT: Basic Research on Physics</a:t>
            </a:r>
          </a:p>
        </p:txBody>
      </p:sp>
      <p:pic>
        <p:nvPicPr>
          <p:cNvPr id="29702" name="Picture 21" descr="logoEmpresa"/>
          <p:cNvPicPr>
            <a:picLocks noChangeAspect="1" noChangeArrowheads="1"/>
          </p:cNvPicPr>
          <p:nvPr/>
        </p:nvPicPr>
        <p:blipFill>
          <a:blip r:embed="rId3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6 CuadroTexto"/>
          <p:cNvSpPr txBox="1">
            <a:spLocks noChangeArrowheads="1"/>
          </p:cNvSpPr>
          <p:nvPr/>
        </p:nvSpPr>
        <p:spPr bwMode="auto">
          <a:xfrm>
            <a:off x="395536" y="4941888"/>
            <a:ext cx="87484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Physics projects are carried out in close collaboration with the </a:t>
            </a:r>
            <a:r>
              <a:rPr lang="en-US" dirty="0" smtClean="0">
                <a:solidFill>
                  <a:srgbClr val="FF0000"/>
                </a:solidFill>
              </a:rPr>
              <a:t>Department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Electronics Laboratory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Mechanical Workshops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566D0-3144-40E9-9B1A-7AE03D8BDC6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5 CuadroTexto"/>
          <p:cNvSpPr txBox="1"/>
          <p:nvPr/>
        </p:nvSpPr>
        <p:spPr>
          <a:xfrm>
            <a:off x="467544" y="565512"/>
            <a:ext cx="86764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/>
            <a:r>
              <a:rPr lang="en-US" b="1" dirty="0" smtClean="0">
                <a:solidFill>
                  <a:srgbClr val="0000FF"/>
                </a:solidFill>
                <a:latin typeface="+mn-lt"/>
              </a:rPr>
              <a:t>Hardware</a:t>
            </a:r>
            <a:r>
              <a:rPr lang="en-US" i="1" dirty="0" smtClean="0">
                <a:solidFill>
                  <a:srgbClr val="0000FF"/>
                </a:solidFill>
                <a:latin typeface="+mn-lt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PCB development. Low noise high bandwidth Analog and Digital systems. Cadence and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Altium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development environments.</a:t>
            </a:r>
          </a:p>
          <a:p>
            <a:pPr marL="182563" lvl="1"/>
            <a:endParaRPr lang="en-US" i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182563" lvl="1"/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Microelectronics</a:t>
            </a:r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Design, simulation and characterization of mixed signal Analog-Digital ASICs. Cadence Virtuoso development tool. Access to Multi-Wafer runs via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Europractice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membership.</a:t>
            </a:r>
          </a:p>
          <a:p>
            <a:pPr marL="182563" lvl="1"/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182563" lvl="1"/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Firmware</a:t>
            </a:r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 development and simulation of reconfigurable logic (FPGAs). Hardware debugging with both commercial platforms and in-house prototypes. Xilinx,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Altera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Actel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development tools.</a:t>
            </a:r>
          </a:p>
          <a:p>
            <a:pPr marL="182563" lvl="1"/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182563" lvl="1"/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Software</a:t>
            </a:r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instrumentation control programming for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automatized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characterization and quality control test-benches. </a:t>
            </a:r>
            <a:r>
              <a:rPr lang="en-US" dirty="0" err="1" smtClean="0">
                <a:solidFill>
                  <a:srgbClr val="0000FF"/>
                </a:solidFill>
                <a:latin typeface="Calibri" pitchFamily="34" charset="0"/>
              </a:rPr>
              <a:t>LabView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development environment. Programming of embedded systems, microcontrollers and DSPs. </a:t>
            </a:r>
          </a:p>
          <a:p>
            <a:pPr marL="182563"/>
            <a:endParaRPr lang="en-US" sz="2000" dirty="0" smtClean="0">
              <a:solidFill>
                <a:srgbClr val="0000FF"/>
              </a:solidFill>
              <a:latin typeface="+mn-lt"/>
            </a:endParaRPr>
          </a:p>
          <a:p>
            <a:pPr marL="182563" lvl="1"/>
            <a:r>
              <a:rPr lang="en-US" b="1" dirty="0" smtClean="0">
                <a:solidFill>
                  <a:srgbClr val="0000FF"/>
                </a:solidFill>
                <a:latin typeface="+mn-lt"/>
              </a:rPr>
              <a:t>Facilities</a:t>
            </a:r>
            <a:r>
              <a:rPr lang="en-US" i="1" dirty="0" smtClean="0">
                <a:solidFill>
                  <a:srgbClr val="0000FF"/>
                </a:solidFill>
                <a:latin typeface="+mn-lt"/>
              </a:rPr>
              <a:t>: </a:t>
            </a:r>
          </a:p>
          <a:p>
            <a:pPr marL="182563" lvl="1"/>
            <a:r>
              <a:rPr lang="en-US" dirty="0" smtClean="0">
                <a:solidFill>
                  <a:srgbClr val="0000FF"/>
                </a:solidFill>
                <a:latin typeface="+mn-lt"/>
              </a:rPr>
              <a:t>about 300m2 of electronic workshops. </a:t>
            </a:r>
          </a:p>
          <a:p>
            <a:pPr marL="182563" lvl="1"/>
            <a:r>
              <a:rPr lang="en-US" dirty="0" smtClean="0">
                <a:solidFill>
                  <a:srgbClr val="0000FF"/>
                </a:solidFill>
                <a:latin typeface="+mn-lt"/>
              </a:rPr>
              <a:t>High bandwidth scopes and differential probes; Spectrum, network and logic analyzers; High speed waveform and pattern generators. BGA soldering and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de-soldering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stations; semi-automatic bonding machine; Thermal chambers.</a:t>
            </a:r>
          </a:p>
          <a:p>
            <a:pPr marL="182563" lvl="1"/>
            <a:endParaRPr lang="en-US" sz="2000" i="1" dirty="0" smtClean="0">
              <a:solidFill>
                <a:srgbClr val="0000FF"/>
              </a:solidFill>
              <a:latin typeface="+mn-lt"/>
            </a:endParaRPr>
          </a:p>
          <a:p>
            <a:pPr marL="182563" lvl="1"/>
            <a:r>
              <a:rPr lang="en-US" i="1" dirty="0" smtClean="0">
                <a:solidFill>
                  <a:srgbClr val="0000FF"/>
                </a:solidFill>
                <a:latin typeface="+mn-lt"/>
              </a:rPr>
              <a:t>Irradiation facility (</a:t>
            </a:r>
            <a:r>
              <a:rPr lang="en-US" i="1" dirty="0" err="1" smtClean="0">
                <a:solidFill>
                  <a:srgbClr val="0000FF"/>
                </a:solidFill>
                <a:latin typeface="+mn-lt"/>
              </a:rPr>
              <a:t>Nayade</a:t>
            </a:r>
            <a:r>
              <a:rPr lang="en-US" i="1" dirty="0" smtClean="0">
                <a:solidFill>
                  <a:srgbClr val="0000FF"/>
                </a:solidFill>
                <a:latin typeface="+mn-lt"/>
              </a:rPr>
              <a:t>):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Co-60 sources. Suitable for Total Ionizing Dose qualification.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-27384"/>
            <a:ext cx="91440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Verdana" pitchFamily="34" charset="0"/>
              </a:rPr>
              <a:t>CIEMAT: </a:t>
            </a: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>Electronics Laboratory</a:t>
            </a:r>
            <a:endParaRPr lang="en-US" sz="28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8" name="Picture 21" descr="logoEmpresa"/>
          <p:cNvPicPr>
            <a:picLocks noChangeAspect="1" noChangeArrowheads="1"/>
          </p:cNvPicPr>
          <p:nvPr/>
        </p:nvPicPr>
        <p:blipFill>
          <a:blip r:embed="rId2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33413"/>
          </a:xfrm>
        </p:spPr>
        <p:txBody>
          <a:bodyPr lIns="91370" tIns="45687" rIns="91370" bIns="45687"/>
          <a:lstStyle/>
          <a:p>
            <a:pPr algn="r" eaLnBrk="1" hangingPunct="1"/>
            <a:r>
              <a:rPr lang="en-US" sz="33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Participation in AMS</a:t>
            </a:r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2" cstate="print"/>
          <a:srcRect l="5719" r="5719"/>
          <a:stretch>
            <a:fillRect/>
          </a:stretch>
        </p:blipFill>
        <p:spPr bwMode="auto">
          <a:xfrm>
            <a:off x="7129463" y="1268413"/>
            <a:ext cx="2014537" cy="151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10 CuadroTexto"/>
          <p:cNvSpPr txBox="1">
            <a:spLocks noChangeArrowheads="1"/>
          </p:cNvSpPr>
          <p:nvPr/>
        </p:nvSpPr>
        <p:spPr bwMode="auto">
          <a:xfrm>
            <a:off x="1778000" y="682625"/>
            <a:ext cx="558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1">
                <a:solidFill>
                  <a:srgbClr val="FF0000"/>
                </a:solidFill>
                <a:latin typeface="Verdana" pitchFamily="34" charset="0"/>
              </a:rPr>
              <a:t>CIEMAT joined AMS Collaboration in 1997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5288" y="6053138"/>
            <a:ext cx="87487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48323" indent="-148323" defTabSz="528488">
              <a:spcBef>
                <a:spcPct val="50000"/>
              </a:spcBef>
              <a:tabLst>
                <a:tab pos="1082675" algn="l"/>
              </a:tabLst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</a:rPr>
              <a:t>Funding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: National Spanish Space Program (CDTI, CICYT) and CIEMAT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5288" y="1744663"/>
            <a:ext cx="5062537" cy="2024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633413" lvl="1" indent="-268288" defTabSz="528488">
              <a:spcBef>
                <a:spcPct val="50000"/>
              </a:spcBef>
              <a:buFont typeface="Wingdings" pitchFamily="2" charset="2"/>
              <a:buChar char="q"/>
              <a:tabLst>
                <a:tab pos="2090911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Detector construction</a:t>
            </a:r>
          </a:p>
          <a:p>
            <a:pPr marL="814339" lvl="1" indent="-223204" defTabSz="528488">
              <a:spcBef>
                <a:spcPct val="20000"/>
              </a:spcBef>
              <a:buFont typeface="Wingdings" pitchFamily="2" charset="2"/>
              <a:buChar char="§"/>
              <a:tabLst>
                <a:tab pos="2090911" algn="l"/>
              </a:tabLst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Cherenkov Radiation Detector (RICH)</a:t>
            </a:r>
          </a:p>
          <a:p>
            <a:pPr marL="814339" lvl="1" indent="-223204" defTabSz="528488">
              <a:spcBef>
                <a:spcPct val="20000"/>
              </a:spcBef>
              <a:buFont typeface="Wingdings" pitchFamily="2" charset="2"/>
              <a:buChar char="§"/>
              <a:tabLst>
                <a:tab pos="2090911" algn="l"/>
              </a:tabLst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Magnet System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  <a:p>
            <a:pPr marL="528638" lvl="1" indent="-163513" defTabSz="528488">
              <a:spcBef>
                <a:spcPct val="50000"/>
              </a:spcBef>
              <a:buFont typeface="Wingdings" pitchFamily="2" charset="2"/>
              <a:buChar char="q"/>
              <a:tabLst>
                <a:tab pos="2090911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 Operation and maintenance of the RICH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528638" lvl="1" indent="-163513" defTabSz="528488">
              <a:spcBef>
                <a:spcPct val="50000"/>
              </a:spcBef>
              <a:buFont typeface="Wingdings" pitchFamily="2" charset="2"/>
              <a:buChar char="q"/>
              <a:tabLst>
                <a:tab pos="2090911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 Software development and data analysis</a:t>
            </a:r>
            <a:endParaRPr lang="en-GB" sz="2000" dirty="0">
              <a:latin typeface="+mn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5288" y="1239838"/>
            <a:ext cx="54483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</a:rPr>
              <a:t>Participation in AMS02 (2000-2015) (CIEMAT, IAC)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9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52AB652-51EE-476D-AF0C-90A63DF05B03}" type="datetime1">
              <a:rPr lang="en-GB" smtClean="0"/>
              <a:pPr>
                <a:defRPr/>
              </a:pPr>
              <a:t>29/06/2015</a:t>
            </a:fld>
            <a:endParaRPr lang="en-GB" dirty="0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74568-54D1-4497-AC23-6DA7383477A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5288" y="4076700"/>
            <a:ext cx="8748712" cy="1646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48323" indent="-148323" defTabSz="528488">
              <a:spcBef>
                <a:spcPct val="50000"/>
              </a:spcBef>
              <a:tabLst>
                <a:tab pos="1082675" algn="l"/>
              </a:tabLst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</a:rPr>
              <a:t>Collaboration with external space specialized companies:</a:t>
            </a:r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marL="148323" indent="-148323" defTabSz="528488">
              <a:spcBef>
                <a:spcPct val="50000"/>
              </a:spcBef>
              <a:tabLst>
                <a:tab pos="1082675" algn="l"/>
              </a:tabLst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	Spanish: 		CRISA EADS-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Astrium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(electronics), CEDEX (magnet),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Iberspacio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(thermal), </a:t>
            </a:r>
          </a:p>
          <a:p>
            <a:pPr marL="148323" indent="-148323" defTabSz="528488">
              <a:spcBef>
                <a:spcPct val="50000"/>
              </a:spcBef>
              <a:tabLst>
                <a:tab pos="1082675" algn="l"/>
              </a:tabLst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			INTA (qualification), </a:t>
            </a:r>
          </a:p>
          <a:p>
            <a:pPr marL="148323" indent="-148323" defTabSz="528488">
              <a:spcBef>
                <a:spcPct val="50000"/>
              </a:spcBef>
              <a:tabLst>
                <a:tab pos="1082675" algn="l"/>
              </a:tabLst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	Non-Spanish:  	Carlo 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Gavazzi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(thermal, mechanics), CAEN (electronics) </a:t>
            </a:r>
          </a:p>
        </p:txBody>
      </p:sp>
      <p:grpSp>
        <p:nvGrpSpPr>
          <p:cNvPr id="32779" name="16 Grupo"/>
          <p:cNvGrpSpPr>
            <a:grpSpLocks noChangeAspect="1"/>
          </p:cNvGrpSpPr>
          <p:nvPr/>
        </p:nvGrpSpPr>
        <p:grpSpPr bwMode="auto">
          <a:xfrm>
            <a:off x="6948488" y="2781300"/>
            <a:ext cx="2244725" cy="1668463"/>
            <a:chOff x="509109" y="128589"/>
            <a:chExt cx="8312629" cy="6180731"/>
          </a:xfrm>
        </p:grpSpPr>
        <p:pic>
          <p:nvPicPr>
            <p:cNvPr id="32781" name="Picture 3" descr="all_exp_fraction-2(correction).png"/>
            <p:cNvPicPr>
              <a:picLocks noChangeAspect="1"/>
            </p:cNvPicPr>
            <p:nvPr/>
          </p:nvPicPr>
          <p:blipFill>
            <a:blip r:embed="rId3" cstate="print"/>
            <a:srcRect l="3099" b="5775"/>
            <a:stretch>
              <a:fillRect/>
            </a:stretch>
          </p:blipFill>
          <p:spPr bwMode="auto">
            <a:xfrm>
              <a:off x="539552" y="128589"/>
              <a:ext cx="8282186" cy="6180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18 Rectángulo"/>
            <p:cNvSpPr/>
            <p:nvPr/>
          </p:nvSpPr>
          <p:spPr>
            <a:xfrm>
              <a:off x="509109" y="334419"/>
              <a:ext cx="505577" cy="2375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7" name="Picture 21" descr="logoEmpresa"/>
          <p:cNvPicPr>
            <a:picLocks noChangeAspect="1" noChangeArrowheads="1"/>
          </p:cNvPicPr>
          <p:nvPr/>
        </p:nvPicPr>
        <p:blipFill>
          <a:blip r:embed="rId4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ing_edit"/>
          <p:cNvPicPr>
            <a:picLocks noChangeAspect="1" noChangeArrowheads="1"/>
          </p:cNvPicPr>
          <p:nvPr/>
        </p:nvPicPr>
        <p:blipFill>
          <a:blip r:embed="rId2" cstate="print"/>
          <a:srcRect l="7622" r="11086"/>
          <a:stretch>
            <a:fillRect/>
          </a:stretch>
        </p:blipFill>
        <p:spPr bwMode="auto">
          <a:xfrm>
            <a:off x="225425" y="1292225"/>
            <a:ext cx="197008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82"/>
          <p:cNvSpPr>
            <a:spLocks noChangeArrowheads="1"/>
          </p:cNvSpPr>
          <p:nvPr/>
        </p:nvSpPr>
        <p:spPr bwMode="auto">
          <a:xfrm>
            <a:off x="2951163" y="3854450"/>
            <a:ext cx="2544762" cy="2955925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796" name="Rectangle 83"/>
          <p:cNvSpPr>
            <a:spLocks noChangeArrowheads="1"/>
          </p:cNvSpPr>
          <p:nvPr/>
        </p:nvSpPr>
        <p:spPr bwMode="auto">
          <a:xfrm>
            <a:off x="179388" y="3854450"/>
            <a:ext cx="2616200" cy="2959100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797" name="Rectangle 84"/>
          <p:cNvSpPr>
            <a:spLocks noChangeArrowheads="1"/>
          </p:cNvSpPr>
          <p:nvPr/>
        </p:nvSpPr>
        <p:spPr bwMode="auto">
          <a:xfrm>
            <a:off x="5665788" y="3854450"/>
            <a:ext cx="3298825" cy="29575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598" name="Text Box 86"/>
          <p:cNvSpPr txBox="1">
            <a:spLocks noChangeArrowheads="1"/>
          </p:cNvSpPr>
          <p:nvPr/>
        </p:nvSpPr>
        <p:spPr bwMode="auto">
          <a:xfrm>
            <a:off x="201613" y="3838575"/>
            <a:ext cx="2303462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marL="190500" indent="-190500" eaLnBrk="0" hangingPunct="0"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Cherenkov Radiator </a:t>
            </a:r>
          </a:p>
        </p:txBody>
      </p:sp>
      <p:pic>
        <p:nvPicPr>
          <p:cNvPr id="33799" name="Picture 89" descr="espejo_blanc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0688" y="4724400"/>
            <a:ext cx="2455862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02" name="Text Box 90"/>
          <p:cNvSpPr txBox="1">
            <a:spLocks noChangeArrowheads="1"/>
          </p:cNvSpPr>
          <p:nvPr/>
        </p:nvSpPr>
        <p:spPr bwMode="auto">
          <a:xfrm>
            <a:off x="5665788" y="3838575"/>
            <a:ext cx="3478212" cy="1230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eaLnBrk="0" hangingPunct="0">
              <a:tabLst>
                <a:tab pos="668338" algn="l"/>
              </a:tabLst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Photon´s detection</a:t>
            </a:r>
          </a:p>
          <a:p>
            <a:pPr eaLnBrk="0" hangingPunct="0">
              <a:buFont typeface="Symbol" pitchFamily="18" charset="2"/>
              <a:buNone/>
              <a:tabLst>
                <a:tab pos="6683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10880 pixels (680 PMT´s 4x4)</a:t>
            </a:r>
          </a:p>
          <a:p>
            <a:pPr marL="365125" lvl="1" indent="-185738" eaLnBrk="0" hangingPunct="0">
              <a:buFont typeface="Symbol" pitchFamily="18" charset="2"/>
              <a:buChar char="-"/>
              <a:tabLst>
                <a:tab pos="6683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Hamamatsu PMT-7600-00-M16</a:t>
            </a:r>
          </a:p>
          <a:p>
            <a:pPr marL="365125" lvl="1" indent="-185738" eaLnBrk="0" hangingPunct="0">
              <a:buFont typeface="Symbol" pitchFamily="18" charset="2"/>
              <a:buChar char="-"/>
              <a:tabLst>
                <a:tab pos="6683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Gain~ 10</a:t>
            </a:r>
            <a:r>
              <a:rPr lang="en-GB" sz="1400" baseline="30000" dirty="0">
                <a:solidFill>
                  <a:srgbClr val="000000"/>
                </a:solidFill>
                <a:latin typeface="+mn-lt"/>
                <a:cs typeface="Arial" pitchFamily="34" charset="0"/>
              </a:rPr>
              <a:t>6</a:t>
            </a: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 @ 800 V</a:t>
            </a:r>
          </a:p>
          <a:p>
            <a:pPr marL="365125" lvl="1" indent="-185738" eaLnBrk="0" hangingPunct="0">
              <a:buFont typeface="Symbol" pitchFamily="18" charset="2"/>
              <a:buChar char="-"/>
              <a:tabLst>
                <a:tab pos="6683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QE </a:t>
            </a: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  <a:sym typeface="Symbol" pitchFamily="18" charset="2"/>
              </a:rPr>
              <a:t></a:t>
            </a:r>
            <a:r>
              <a:rPr lang="en-GB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 20 % in the range of 250-600 nm</a:t>
            </a:r>
          </a:p>
        </p:txBody>
      </p:sp>
      <p:sp>
        <p:nvSpPr>
          <p:cNvPr id="33801" name="Line 92"/>
          <p:cNvSpPr>
            <a:spLocks noChangeShapeType="1"/>
          </p:cNvSpPr>
          <p:nvPr/>
        </p:nvSpPr>
        <p:spPr bwMode="auto">
          <a:xfrm flipV="1">
            <a:off x="1547813" y="3068638"/>
            <a:ext cx="792162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2" name="Rectangle 93"/>
          <p:cNvSpPr>
            <a:spLocks noChangeArrowheads="1"/>
          </p:cNvSpPr>
          <p:nvPr/>
        </p:nvSpPr>
        <p:spPr bwMode="auto">
          <a:xfrm>
            <a:off x="2411413" y="1125538"/>
            <a:ext cx="6564312" cy="266382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9900"/>
              </a:gs>
            </a:gsLst>
            <a:lin ang="5400000" scaled="1"/>
          </a:gra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803" name="Rectangle 94"/>
          <p:cNvSpPr>
            <a:spLocks noChangeArrowheads="1"/>
          </p:cNvSpPr>
          <p:nvPr/>
        </p:nvSpPr>
        <p:spPr bwMode="auto">
          <a:xfrm>
            <a:off x="2487613" y="1150938"/>
            <a:ext cx="648811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/>
          <a:lstStyle/>
          <a:p>
            <a:pPr marL="352425" indent="-338138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GB" sz="1400" b="1" dirty="0">
                <a:solidFill>
                  <a:srgbClr val="000000"/>
                </a:solidFill>
                <a:latin typeface="Verdana" pitchFamily="34" charset="0"/>
              </a:rPr>
              <a:t>Precise measurement of the </a:t>
            </a:r>
            <a:r>
              <a:rPr lang="en-GB" sz="1400" b="1" dirty="0">
                <a:solidFill>
                  <a:srgbClr val="FF0000"/>
                </a:solidFill>
                <a:latin typeface="Verdana" pitchFamily="34" charset="0"/>
              </a:rPr>
              <a:t>velocity</a:t>
            </a:r>
            <a:r>
              <a:rPr lang="en-GB" sz="1400" b="1" dirty="0">
                <a:solidFill>
                  <a:srgbClr val="000000"/>
                </a:solidFill>
                <a:latin typeface="Verdana" pitchFamily="34" charset="0"/>
              </a:rPr>
              <a:t> of charged particles</a:t>
            </a:r>
            <a:endParaRPr lang="en-GB" sz="1600" b="1" dirty="0">
              <a:solidFill>
                <a:srgbClr val="0000FF"/>
              </a:solidFill>
              <a:latin typeface="Verdana" pitchFamily="34" charset="0"/>
            </a:endParaRPr>
          </a:p>
          <a:p>
            <a:pPr marL="352425" indent="-338138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en-GB" sz="1400" b="1" dirty="0">
                <a:solidFill>
                  <a:srgbClr val="000000"/>
                </a:solidFill>
                <a:latin typeface="Verdana" pitchFamily="34" charset="0"/>
              </a:rPr>
              <a:t>Measurement of the </a:t>
            </a:r>
            <a:r>
              <a:rPr lang="en-GB" sz="1400" b="1" dirty="0">
                <a:solidFill>
                  <a:srgbClr val="FF0000"/>
                </a:solidFill>
                <a:latin typeface="Verdana" pitchFamily="34" charset="0"/>
              </a:rPr>
              <a:t>charge</a:t>
            </a:r>
            <a:r>
              <a:rPr lang="en-GB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</a:rPr>
              <a:t>of </a:t>
            </a:r>
            <a:r>
              <a:rPr lang="en-GB" sz="1400" b="1" dirty="0">
                <a:solidFill>
                  <a:srgbClr val="000000"/>
                </a:solidFill>
                <a:latin typeface="Verdana" pitchFamily="34" charset="0"/>
              </a:rPr>
              <a:t>the particles</a:t>
            </a:r>
            <a:endParaRPr lang="en-GB" sz="1400" b="1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33804" name="Text Box 95"/>
          <p:cNvSpPr txBox="1">
            <a:spLocks noChangeArrowheads="1"/>
          </p:cNvSpPr>
          <p:nvPr/>
        </p:nvSpPr>
        <p:spPr bwMode="auto">
          <a:xfrm>
            <a:off x="6132513" y="1765300"/>
            <a:ext cx="1065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>
            <a:spAutoFit/>
          </a:bodyPr>
          <a:lstStyle/>
          <a:p>
            <a:pPr eaLnBrk="0" hangingPunct="0"/>
            <a:r>
              <a:rPr lang="en-GB" sz="1200" b="1" dirty="0" smtClean="0">
                <a:solidFill>
                  <a:srgbClr val="FF3300"/>
                </a:solidFill>
                <a:latin typeface="Tahoma" pitchFamily="34" charset="0"/>
              </a:rPr>
              <a:t>Charge </a:t>
            </a:r>
            <a:r>
              <a:rPr lang="en-GB" sz="1200" b="1" dirty="0">
                <a:solidFill>
                  <a:srgbClr val="FF3300"/>
                </a:solidFill>
                <a:latin typeface="Tahoma" pitchFamily="34" charset="0"/>
              </a:rPr>
              <a:t>Z</a:t>
            </a:r>
          </a:p>
          <a:p>
            <a:pPr eaLnBrk="0" hangingPunct="0"/>
            <a:r>
              <a:rPr lang="en-GB" sz="1200" b="1" dirty="0" smtClean="0">
                <a:solidFill>
                  <a:srgbClr val="FF3300"/>
                </a:solidFill>
                <a:latin typeface="Tahoma" pitchFamily="34" charset="0"/>
              </a:rPr>
              <a:t>Velocity </a:t>
            </a:r>
            <a:r>
              <a:rPr lang="en-GB" sz="1200" b="1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</a:t>
            </a:r>
          </a:p>
        </p:txBody>
      </p:sp>
      <p:sp>
        <p:nvSpPr>
          <p:cNvPr id="33805" name="Text Box 96"/>
          <p:cNvSpPr txBox="1">
            <a:spLocks noChangeArrowheads="1"/>
          </p:cNvSpPr>
          <p:nvPr/>
        </p:nvSpPr>
        <p:spPr bwMode="auto">
          <a:xfrm>
            <a:off x="5426075" y="1846263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>
            <a:spAutoFit/>
          </a:bodyPr>
          <a:lstStyle/>
          <a:p>
            <a:pPr eaLnBrk="0" hangingPunct="0"/>
            <a:r>
              <a:rPr lang="en-GB" sz="1400">
                <a:solidFill>
                  <a:srgbClr val="000000"/>
                </a:solidFill>
                <a:latin typeface="Tahoma" pitchFamily="34" charset="0"/>
              </a:rPr>
              <a:t>Particle</a:t>
            </a:r>
            <a:endParaRPr lang="en-GB" sz="1200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3806" name="Picture 97" descr="AMS-3-0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3302" r="2473" b="5528"/>
          <a:stretch>
            <a:fillRect/>
          </a:stretch>
        </p:blipFill>
        <p:spPr bwMode="auto">
          <a:xfrm>
            <a:off x="4786313" y="2187575"/>
            <a:ext cx="20796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AutoShape 98"/>
          <p:cNvSpPr>
            <a:spLocks noChangeAspect="1" noChangeArrowheads="1"/>
          </p:cNvSpPr>
          <p:nvPr/>
        </p:nvSpPr>
        <p:spPr bwMode="auto">
          <a:xfrm flipH="1">
            <a:off x="5032375" y="2624138"/>
            <a:ext cx="569913" cy="642937"/>
          </a:xfrm>
          <a:prstGeom prst="triangle">
            <a:avLst>
              <a:gd name="adj" fmla="val 11569"/>
            </a:avLst>
          </a:prstGeom>
          <a:solidFill>
            <a:srgbClr val="99CC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808" name="Oval 99"/>
          <p:cNvSpPr>
            <a:spLocks noChangeAspect="1" noChangeArrowheads="1"/>
          </p:cNvSpPr>
          <p:nvPr/>
        </p:nvSpPr>
        <p:spPr bwMode="auto">
          <a:xfrm flipH="1">
            <a:off x="5030788" y="3222625"/>
            <a:ext cx="563562" cy="138113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809" name="AutoShape 100"/>
          <p:cNvSpPr>
            <a:spLocks noChangeAspect="1" noChangeArrowheads="1"/>
          </p:cNvSpPr>
          <p:nvPr/>
        </p:nvSpPr>
        <p:spPr bwMode="auto">
          <a:xfrm flipH="1">
            <a:off x="5414963" y="2611438"/>
            <a:ext cx="144462" cy="163512"/>
          </a:xfrm>
          <a:prstGeom prst="triangle">
            <a:avLst>
              <a:gd name="adj" fmla="val 11569"/>
            </a:avLst>
          </a:prstGeom>
          <a:solidFill>
            <a:srgbClr val="80808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810" name="Line 101"/>
          <p:cNvSpPr>
            <a:spLocks noChangeAspect="1" noChangeShapeType="1"/>
          </p:cNvSpPr>
          <p:nvPr/>
        </p:nvSpPr>
        <p:spPr bwMode="auto">
          <a:xfrm flipH="1">
            <a:off x="5310188" y="2614613"/>
            <a:ext cx="222250" cy="682625"/>
          </a:xfrm>
          <a:prstGeom prst="line">
            <a:avLst/>
          </a:prstGeom>
          <a:noFill/>
          <a:ln w="25400">
            <a:solidFill>
              <a:srgbClr val="777777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811" name="Line 102"/>
          <p:cNvSpPr>
            <a:spLocks noChangeAspect="1" noChangeShapeType="1"/>
          </p:cNvSpPr>
          <p:nvPr/>
        </p:nvSpPr>
        <p:spPr bwMode="auto">
          <a:xfrm flipH="1">
            <a:off x="5527675" y="2133600"/>
            <a:ext cx="160338" cy="4953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812" name="Line 103"/>
          <p:cNvSpPr>
            <a:spLocks noChangeAspect="1" noChangeShapeType="1"/>
          </p:cNvSpPr>
          <p:nvPr/>
        </p:nvSpPr>
        <p:spPr bwMode="auto">
          <a:xfrm flipH="1">
            <a:off x="5151438" y="3535363"/>
            <a:ext cx="80962" cy="254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813" name="Text Box 104"/>
          <p:cNvSpPr txBox="1">
            <a:spLocks noChangeArrowheads="1"/>
          </p:cNvSpPr>
          <p:nvPr/>
        </p:nvSpPr>
        <p:spPr bwMode="auto">
          <a:xfrm flipH="1">
            <a:off x="2582863" y="2290763"/>
            <a:ext cx="10937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pPr>
              <a:lnSpc>
                <a:spcPct val="80000"/>
              </a:lnSpc>
            </a:pP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Radiador </a:t>
            </a:r>
          </a:p>
          <a:p>
            <a:pPr>
              <a:lnSpc>
                <a:spcPct val="80000"/>
              </a:lnSpc>
            </a:pP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Cherenkov</a:t>
            </a:r>
          </a:p>
        </p:txBody>
      </p:sp>
      <p:sp>
        <p:nvSpPr>
          <p:cNvPr id="33814" name="Text Box 105"/>
          <p:cNvSpPr txBox="1">
            <a:spLocks noChangeArrowheads="1"/>
          </p:cNvSpPr>
          <p:nvPr/>
        </p:nvSpPr>
        <p:spPr bwMode="auto">
          <a:xfrm flipH="1">
            <a:off x="2559050" y="3235325"/>
            <a:ext cx="10953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pPr>
              <a:lnSpc>
                <a:spcPct val="80000"/>
              </a:lnSpc>
            </a:pP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Foto- </a:t>
            </a:r>
            <a:br>
              <a:rPr lang="en-GB" sz="1200" b="1">
                <a:solidFill>
                  <a:srgbClr val="3333CC"/>
                </a:solidFill>
                <a:latin typeface="Verdana" pitchFamily="34" charset="0"/>
              </a:rPr>
            </a:b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detectores</a:t>
            </a:r>
          </a:p>
        </p:txBody>
      </p:sp>
      <p:sp>
        <p:nvSpPr>
          <p:cNvPr id="33815" name="Text Box 106"/>
          <p:cNvSpPr txBox="1">
            <a:spLocks noChangeArrowheads="1"/>
          </p:cNvSpPr>
          <p:nvPr/>
        </p:nvSpPr>
        <p:spPr bwMode="auto">
          <a:xfrm flipH="1">
            <a:off x="2581275" y="2778125"/>
            <a:ext cx="9636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pPr>
              <a:lnSpc>
                <a:spcPct val="80000"/>
              </a:lnSpc>
            </a:pP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Reflector</a:t>
            </a:r>
          </a:p>
          <a:p>
            <a:pPr>
              <a:lnSpc>
                <a:spcPct val="80000"/>
              </a:lnSpc>
            </a:pPr>
            <a:r>
              <a:rPr lang="en-GB" sz="1200" b="1">
                <a:solidFill>
                  <a:srgbClr val="3333CC"/>
                </a:solidFill>
                <a:latin typeface="Verdana" pitchFamily="34" charset="0"/>
              </a:rPr>
              <a:t>Cónico</a:t>
            </a:r>
          </a:p>
        </p:txBody>
      </p:sp>
      <p:sp>
        <p:nvSpPr>
          <p:cNvPr id="33816" name="Line 107"/>
          <p:cNvSpPr>
            <a:spLocks noChangeAspect="1" noChangeShapeType="1"/>
          </p:cNvSpPr>
          <p:nvPr/>
        </p:nvSpPr>
        <p:spPr bwMode="auto">
          <a:xfrm flipH="1">
            <a:off x="3549650" y="2530475"/>
            <a:ext cx="11064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108"/>
          <p:cNvSpPr>
            <a:spLocks noChangeAspect="1" noChangeShapeType="1"/>
          </p:cNvSpPr>
          <p:nvPr/>
        </p:nvSpPr>
        <p:spPr bwMode="auto">
          <a:xfrm flipH="1">
            <a:off x="3625850" y="3435350"/>
            <a:ext cx="925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109"/>
          <p:cNvSpPr>
            <a:spLocks noChangeAspect="1" noChangeShapeType="1"/>
          </p:cNvSpPr>
          <p:nvPr/>
        </p:nvSpPr>
        <p:spPr bwMode="auto">
          <a:xfrm flipH="1">
            <a:off x="3625850" y="2930525"/>
            <a:ext cx="1011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19" name="Picture 1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113" y="2314575"/>
            <a:ext cx="425450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820" name="Picture 1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9213" y="2314575"/>
            <a:ext cx="423862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821" name="Line 112"/>
          <p:cNvSpPr>
            <a:spLocks noChangeAspect="1" noChangeShapeType="1"/>
          </p:cNvSpPr>
          <p:nvPr/>
        </p:nvSpPr>
        <p:spPr bwMode="auto">
          <a:xfrm>
            <a:off x="7624763" y="2209800"/>
            <a:ext cx="10779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Text Box 113"/>
          <p:cNvSpPr txBox="1">
            <a:spLocks noChangeAspect="1" noChangeArrowheads="1"/>
          </p:cNvSpPr>
          <p:nvPr/>
        </p:nvSpPr>
        <p:spPr bwMode="auto">
          <a:xfrm>
            <a:off x="7799388" y="1997075"/>
            <a:ext cx="1068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28700" indent="-1028700"/>
            <a:r>
              <a:rPr lang="en-GB" sz="1000" b="1">
                <a:solidFill>
                  <a:srgbClr val="000000"/>
                </a:solidFill>
                <a:latin typeface="Verdana" pitchFamily="34" charset="0"/>
              </a:rPr>
              <a:t>Velocity</a:t>
            </a:r>
          </a:p>
        </p:txBody>
      </p:sp>
      <p:pic>
        <p:nvPicPr>
          <p:cNvPr id="33823" name="Picture 1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3176588"/>
            <a:ext cx="428625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824" name="Picture 1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6113" y="3176588"/>
            <a:ext cx="428625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825" name="Line 116"/>
          <p:cNvSpPr>
            <a:spLocks noChangeAspect="1" noChangeShapeType="1"/>
          </p:cNvSpPr>
          <p:nvPr/>
        </p:nvSpPr>
        <p:spPr bwMode="auto">
          <a:xfrm>
            <a:off x="7669213" y="3098800"/>
            <a:ext cx="10334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Text Box 117"/>
          <p:cNvSpPr txBox="1">
            <a:spLocks noChangeAspect="1" noChangeArrowheads="1"/>
          </p:cNvSpPr>
          <p:nvPr/>
        </p:nvSpPr>
        <p:spPr bwMode="auto">
          <a:xfrm>
            <a:off x="7561263" y="2867025"/>
            <a:ext cx="1260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28700" indent="-1028700" algn="ctr"/>
            <a:r>
              <a:rPr lang="en-GB" sz="1000" b="1">
                <a:solidFill>
                  <a:srgbClr val="000000"/>
                </a:solidFill>
                <a:latin typeface="Verdana" pitchFamily="34" charset="0"/>
              </a:rPr>
              <a:t>Charge</a:t>
            </a:r>
          </a:p>
        </p:txBody>
      </p:sp>
      <p:sp>
        <p:nvSpPr>
          <p:cNvPr id="33827" name="Text Box 118"/>
          <p:cNvSpPr txBox="1">
            <a:spLocks noChangeAspect="1" noChangeArrowheads="1"/>
          </p:cNvSpPr>
          <p:nvPr/>
        </p:nvSpPr>
        <p:spPr bwMode="auto">
          <a:xfrm>
            <a:off x="7172325" y="2382838"/>
            <a:ext cx="36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/>
            <a:r>
              <a:rPr lang="el-GR" sz="2000" b="1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β</a:t>
            </a:r>
          </a:p>
        </p:txBody>
      </p:sp>
      <p:sp>
        <p:nvSpPr>
          <p:cNvPr id="33828" name="Text Box 119"/>
          <p:cNvSpPr txBox="1">
            <a:spLocks noChangeAspect="1" noChangeArrowheads="1"/>
          </p:cNvSpPr>
          <p:nvPr/>
        </p:nvSpPr>
        <p:spPr bwMode="auto">
          <a:xfrm>
            <a:off x="7172325" y="3221038"/>
            <a:ext cx="36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/>
            <a:r>
              <a:rPr lang="es-ES" sz="2000" b="1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Z</a:t>
            </a:r>
            <a:endParaRPr lang="el-GR" sz="2000" b="1">
              <a:solidFill>
                <a:srgbClr val="FF0000"/>
              </a:solidFill>
              <a:latin typeface="Verdana" pitchFamily="34" charset="0"/>
              <a:sym typeface="Symbol" pitchFamily="18" charset="2"/>
            </a:endParaRPr>
          </a:p>
        </p:txBody>
      </p:sp>
      <p:sp>
        <p:nvSpPr>
          <p:cNvPr id="64637" name="Text Box 125"/>
          <p:cNvSpPr txBox="1">
            <a:spLocks noChangeArrowheads="1"/>
          </p:cNvSpPr>
          <p:nvPr/>
        </p:nvSpPr>
        <p:spPr bwMode="auto">
          <a:xfrm>
            <a:off x="0" y="549275"/>
            <a:ext cx="91440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_tradnl" sz="1400" b="1" dirty="0">
                <a:solidFill>
                  <a:srgbClr val="3333FF"/>
                </a:solidFill>
                <a:latin typeface="+mn-lt"/>
                <a:cs typeface="Arial" pitchFamily="34" charset="0"/>
              </a:rPr>
              <a:t>AMS-RICH </a:t>
            </a:r>
            <a:r>
              <a:rPr lang="es-ES_tradnl" sz="1400" b="1" dirty="0" err="1">
                <a:solidFill>
                  <a:srgbClr val="3333FF"/>
                </a:solidFill>
                <a:latin typeface="+mn-lt"/>
                <a:cs typeface="Arial" pitchFamily="34" charset="0"/>
              </a:rPr>
              <a:t>Collaboration</a:t>
            </a:r>
            <a:r>
              <a:rPr lang="es-ES_tradnl" sz="1400" b="1" dirty="0">
                <a:solidFill>
                  <a:srgbClr val="3333FF"/>
                </a:solidFill>
                <a:latin typeface="+mn-lt"/>
                <a:cs typeface="Arial" pitchFamily="34" charset="0"/>
              </a:rPr>
              <a:t>:</a:t>
            </a:r>
            <a:r>
              <a:rPr lang="es-ES_tradnl" sz="1400" dirty="0">
                <a:solidFill>
                  <a:srgbClr val="3333FF"/>
                </a:solidFill>
                <a:latin typeface="+mn-lt"/>
                <a:cs typeface="Arial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_tradnl" sz="1400" dirty="0">
                <a:solidFill>
                  <a:srgbClr val="3333FF"/>
                </a:solidFill>
                <a:latin typeface="+mn-lt"/>
                <a:cs typeface="Arial" pitchFamily="34" charset="0"/>
              </a:rPr>
              <a:t>CIEMAT (Madrid), IAC (Tenerife), INFN (Bolonia), LIP (Lisboa), LPSC (</a:t>
            </a:r>
            <a:r>
              <a:rPr lang="es-ES_tradnl" sz="1400" dirty="0" err="1">
                <a:solidFill>
                  <a:srgbClr val="3333FF"/>
                </a:solidFill>
                <a:latin typeface="+mn-lt"/>
                <a:cs typeface="Arial" pitchFamily="34" charset="0"/>
              </a:rPr>
              <a:t>Grenoble</a:t>
            </a:r>
            <a:r>
              <a:rPr lang="es-ES_tradnl" sz="1400" dirty="0">
                <a:solidFill>
                  <a:srgbClr val="3333FF"/>
                </a:solidFill>
                <a:latin typeface="+mn-lt"/>
                <a:cs typeface="Arial" pitchFamily="34" charset="0"/>
              </a:rPr>
              <a:t>), UMD (Maryland), UNAM (México)</a:t>
            </a:r>
          </a:p>
        </p:txBody>
      </p:sp>
      <p:sp>
        <p:nvSpPr>
          <p:cNvPr id="33830" name="Rectangle 6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 anchor="ctr"/>
          <a:lstStyle/>
          <a:p>
            <a:pPr algn="ctr" defTabSz="911225"/>
            <a:r>
              <a:rPr lang="en-GB" sz="3200" b="1">
                <a:solidFill>
                  <a:srgbClr val="FF0000"/>
                </a:solidFill>
                <a:latin typeface="Verdana" pitchFamily="34" charset="0"/>
              </a:rPr>
              <a:t>AMS Ring Imaging CHerenkov (RICH)</a:t>
            </a:r>
            <a:endParaRPr lang="es-ES" sz="32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33831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8" t="4851" r="7005" b="2751"/>
          <a:stretch>
            <a:fillRect/>
          </a:stretch>
        </p:blipFill>
        <p:spPr bwMode="auto">
          <a:xfrm>
            <a:off x="250825" y="4691063"/>
            <a:ext cx="23034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32" name="Text Box 3"/>
          <p:cNvSpPr txBox="1">
            <a:spLocks noChangeArrowheads="1"/>
          </p:cNvSpPr>
          <p:nvPr/>
        </p:nvSpPr>
        <p:spPr bwMode="auto">
          <a:xfrm>
            <a:off x="1046163" y="5064125"/>
            <a:ext cx="5286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Verdana" pitchFamily="34" charset="0"/>
              </a:rPr>
              <a:t>NaF</a:t>
            </a: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1042988" y="5668963"/>
            <a:ext cx="871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 err="1">
                <a:solidFill>
                  <a:schemeClr val="bg1"/>
                </a:solidFill>
                <a:latin typeface="Verdana" pitchFamily="34" charset="0"/>
              </a:rPr>
              <a:t>Aerogel</a:t>
            </a:r>
            <a:endParaRPr lang="en-GB" sz="105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8 CuadroTexto"/>
          <p:cNvSpPr txBox="1">
            <a:spLocks noChangeArrowheads="1"/>
          </p:cNvSpPr>
          <p:nvPr/>
        </p:nvSpPr>
        <p:spPr bwMode="auto">
          <a:xfrm>
            <a:off x="250825" y="4157663"/>
            <a:ext cx="24907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cs typeface="Times New Roman" pitchFamily="18" charset="0"/>
              </a:rPr>
              <a:t>92 silica </a:t>
            </a:r>
            <a:r>
              <a:rPr lang="en-US" sz="1400" dirty="0" err="1">
                <a:latin typeface="+mn-lt"/>
                <a:cs typeface="Times New Roman" pitchFamily="18" charset="0"/>
              </a:rPr>
              <a:t>aerogel</a:t>
            </a:r>
            <a:r>
              <a:rPr lang="en-US" sz="1400" dirty="0">
                <a:latin typeface="+mn-lt"/>
                <a:cs typeface="Times New Roman" pitchFamily="18" charset="0"/>
              </a:rPr>
              <a:t> tiles and </a:t>
            </a:r>
          </a:p>
          <a:p>
            <a:pPr>
              <a:defRPr/>
            </a:pPr>
            <a:r>
              <a:rPr lang="en-US" sz="1400" dirty="0">
                <a:latin typeface="+mn-lt"/>
                <a:cs typeface="Times New Roman" pitchFamily="18" charset="0"/>
              </a:rPr>
              <a:t>16 </a:t>
            </a:r>
            <a:r>
              <a:rPr lang="en-US" sz="1400" dirty="0" err="1">
                <a:latin typeface="+mn-lt"/>
                <a:cs typeface="Times New Roman" pitchFamily="18" charset="0"/>
              </a:rPr>
              <a:t>NaF</a:t>
            </a:r>
            <a:r>
              <a:rPr lang="en-US" sz="1400" dirty="0">
                <a:latin typeface="+mn-lt"/>
                <a:cs typeface="Times New Roman" pitchFamily="18" charset="0"/>
              </a:rPr>
              <a:t> crystals</a:t>
            </a:r>
            <a:endParaRPr lang="en-GB" sz="1400" dirty="0">
              <a:latin typeface="+mn-lt"/>
              <a:cs typeface="Times New Roman" pitchFamily="18" charset="0"/>
            </a:endParaRPr>
          </a:p>
        </p:txBody>
      </p:sp>
      <p:pic>
        <p:nvPicPr>
          <p:cNvPr id="33835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49"/>
          <a:stretch>
            <a:fillRect/>
          </a:stretch>
        </p:blipFill>
        <p:spPr bwMode="auto">
          <a:xfrm>
            <a:off x="6084888" y="4814888"/>
            <a:ext cx="2879725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36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96" t="15358" r="18593" b="13193"/>
          <a:stretch>
            <a:fillRect/>
          </a:stretch>
        </p:blipFill>
        <p:spPr bwMode="auto">
          <a:xfrm>
            <a:off x="5724525" y="5013325"/>
            <a:ext cx="5365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" name="Group 44"/>
          <p:cNvGraphicFramePr>
            <a:graphicFrameLocks noGrp="1"/>
          </p:cNvGraphicFramePr>
          <p:nvPr/>
        </p:nvGraphicFramePr>
        <p:xfrm>
          <a:off x="223838" y="6300788"/>
          <a:ext cx="2520279" cy="455859"/>
        </p:xfrm>
        <a:graphic>
          <a:graphicData uri="http://schemas.openxmlformats.org/drawingml/2006/table">
            <a:tbl>
              <a:tblPr/>
              <a:tblGrid>
                <a:gridCol w="1362313"/>
                <a:gridCol w="578983"/>
                <a:gridCol w="578983"/>
              </a:tblGrid>
              <a:tr h="186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Aerogel</a:t>
                      </a:r>
                      <a:endParaRPr kumimoji="0" lang="en-GB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1433" marR="91433" marT="45725" marB="4572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NaF</a:t>
                      </a:r>
                      <a:endParaRPr kumimoji="0" lang="en-GB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1433" marR="91433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5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Threshold  velocity (v/c )</a:t>
                      </a:r>
                    </a:p>
                  </a:txBody>
                  <a:tcPr marL="91433" marR="91433" marT="45725" marB="4572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0.952</a:t>
                      </a:r>
                    </a:p>
                  </a:txBody>
                  <a:tcPr marL="91433" marR="91433" marT="45725" marB="4572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0.752</a:t>
                      </a:r>
                    </a:p>
                  </a:txBody>
                  <a:tcPr marL="91433" marR="91433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64597" name="Text Box 85"/>
          <p:cNvSpPr txBox="1">
            <a:spLocks noChangeArrowheads="1"/>
          </p:cNvSpPr>
          <p:nvPr/>
        </p:nvSpPr>
        <p:spPr bwMode="auto">
          <a:xfrm>
            <a:off x="2962275" y="3879850"/>
            <a:ext cx="2473325" cy="909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/>
          <a:lstStyle/>
          <a:p>
            <a:pPr marL="190500" indent="-190500" eaLnBrk="0" hangingPunct="0">
              <a:buFont typeface="Symbol" pitchFamily="18" charset="2"/>
              <a:buNone/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Reflector</a:t>
            </a:r>
          </a:p>
          <a:p>
            <a:pPr>
              <a:spcBef>
                <a:spcPct val="20000"/>
              </a:spcBef>
              <a:defRPr/>
            </a:pPr>
            <a:r>
              <a:rPr lang="en-US" sz="1400" dirty="0">
                <a:latin typeface="+mn-lt"/>
              </a:rPr>
              <a:t>100 nm of Aluminum- Nickel Plated with  300 nm SiO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 coating</a:t>
            </a:r>
            <a:endParaRPr lang="en-GB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3 Imagen" descr="IMG_7050-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9"/>
          <p:cNvSpPr txBox="1">
            <a:spLocks noChangeArrowheads="1"/>
          </p:cNvSpPr>
          <p:nvPr/>
        </p:nvSpPr>
        <p:spPr bwMode="auto">
          <a:xfrm>
            <a:off x="0" y="6208713"/>
            <a:ext cx="91440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 anchor="ctr"/>
          <a:lstStyle/>
          <a:p>
            <a:pPr algn="ctr">
              <a:defRPr/>
            </a:pPr>
            <a:r>
              <a:rPr lang="en-US" sz="2400" b="1" dirty="0">
                <a:latin typeface="+mn-lt"/>
              </a:rPr>
              <a:t>CIEMAT Assembly Clean Room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0" y="-26988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Verdana" pitchFamily="34" charset="0"/>
              </a:rPr>
              <a:t>RICH Assembly and Tests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B2D482-1D27-4AD6-B1D4-B43D0A2CD326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B6408-539D-4AF3-80F5-F8DEA897D858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207125" y="765175"/>
            <a:ext cx="3000375" cy="738188"/>
          </a:xfrm>
          <a:prstGeom prst="rect">
            <a:avLst/>
          </a:prstGeom>
          <a:solidFill>
            <a:srgbClr val="C0C0C0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es-ES_tradnl" sz="1400">
                <a:solidFill>
                  <a:srgbClr val="000000"/>
                </a:solidFill>
                <a:latin typeface="Verdana" pitchFamily="34" charset="0"/>
              </a:rPr>
              <a:t>Clean Room Class    100000</a:t>
            </a:r>
          </a:p>
          <a:p>
            <a:pPr marL="190500" indent="-190500" eaLnBrk="0" hangingPunct="0">
              <a:buFontTx/>
              <a:buChar char="•"/>
            </a:pPr>
            <a:r>
              <a:rPr lang="es-ES_tradnl" sz="1400">
                <a:solidFill>
                  <a:srgbClr val="000000"/>
                </a:solidFill>
                <a:latin typeface="Verdana" pitchFamily="34" charset="0"/>
              </a:rPr>
              <a:t>Surface	  	   44,5 m</a:t>
            </a:r>
            <a:r>
              <a:rPr lang="es-ES_tradnl" sz="1400" baseline="30000">
                <a:solidFill>
                  <a:srgbClr val="000000"/>
                </a:solidFill>
                <a:latin typeface="Verdana" pitchFamily="34" charset="0"/>
              </a:rPr>
              <a:t>2</a:t>
            </a:r>
          </a:p>
          <a:p>
            <a:pPr marL="190500" indent="-190500" eaLnBrk="0" hangingPunct="0">
              <a:buFontTx/>
              <a:buChar char="•"/>
            </a:pPr>
            <a:r>
              <a:rPr lang="es-ES_tradnl" sz="1400">
                <a:solidFill>
                  <a:srgbClr val="000000"/>
                </a:solidFill>
                <a:latin typeface="Verdana" pitchFamily="34" charset="0"/>
              </a:rPr>
              <a:t>Hight		   2,35 m	</a:t>
            </a:r>
          </a:p>
        </p:txBody>
      </p:sp>
      <p:pic>
        <p:nvPicPr>
          <p:cNvPr id="35848" name="Picture 21" descr="logoEmpresa"/>
          <p:cNvPicPr>
            <a:picLocks noChangeAspect="1" noChangeArrowheads="1"/>
          </p:cNvPicPr>
          <p:nvPr/>
        </p:nvPicPr>
        <p:blipFill>
          <a:blip r:embed="rId3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AGING_TRANSMITAN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4868863"/>
            <a:ext cx="1852613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ETUP_P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3" y="1390650"/>
            <a:ext cx="2297112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6363" y="668338"/>
            <a:ext cx="20462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845050" y="1644650"/>
          <a:ext cx="1939925" cy="1458913"/>
        </p:xfrm>
        <a:graphic>
          <a:graphicData uri="http://schemas.openxmlformats.org/presentationml/2006/ole">
            <p:oleObj spid="_x0000_s1026" name="Documento" r:id="rId6" imgW="1734120" imgH="1303920" progId="Word.Document.8">
              <p:embed/>
            </p:oleObj>
          </a:graphicData>
        </a:graphic>
      </p:graphicFrame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3063" y="703263"/>
            <a:ext cx="2225675" cy="27844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207963" y="515938"/>
            <a:ext cx="4427537" cy="291623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4683125" y="515938"/>
            <a:ext cx="4213225" cy="29178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4835525" y="560388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 PMT characterization: Magnetic field effects</a:t>
            </a:r>
            <a:endParaRPr 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284163" y="560388"/>
            <a:ext cx="421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 PMT characterization: “single photon” response</a:t>
            </a:r>
            <a:r>
              <a:rPr lang="en-US" sz="1400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035" name="Picture 12" descr="DSCF00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3935413"/>
            <a:ext cx="2106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555875" y="3935413"/>
            <a:ext cx="20161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9875" indent="-269875"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Thermal cycling</a:t>
            </a:r>
          </a:p>
          <a:p>
            <a:pPr marL="269875" indent="-269875"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UV radiation</a:t>
            </a:r>
          </a:p>
          <a:p>
            <a:pPr marL="269875" indent="-269875"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rgbClr val="0000FF"/>
                </a:solidFill>
                <a:latin typeface="Verdana" pitchFamily="34" charset="0"/>
                <a:cs typeface="Arial" pitchFamily="34" charset="0"/>
              </a:rPr>
              <a:t>Aging</a:t>
            </a:r>
          </a:p>
          <a:p>
            <a:pPr marL="176213" indent="-184150"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Storing conditions</a:t>
            </a:r>
          </a:p>
          <a:p>
            <a:pPr marL="176213" indent="-184150">
              <a:buFontTx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 vacuum</a:t>
            </a:r>
          </a:p>
        </p:txBody>
      </p:sp>
      <p:sp>
        <p:nvSpPr>
          <p:cNvPr id="1037" name="Text Box 16"/>
          <p:cNvSpPr txBox="1">
            <a:spLocks noChangeArrowheads="1"/>
          </p:cNvSpPr>
          <p:nvPr/>
        </p:nvSpPr>
        <p:spPr bwMode="auto">
          <a:xfrm>
            <a:off x="250825" y="3573463"/>
            <a:ext cx="3744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 Aerogel characterization</a:t>
            </a:r>
            <a:endParaRPr 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7" name="6 Título"/>
          <p:cNvSpPr txBox="1">
            <a:spLocks/>
          </p:cNvSpPr>
          <p:nvPr/>
        </p:nvSpPr>
        <p:spPr bwMode="auto">
          <a:xfrm>
            <a:off x="0" y="-26988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 anchor="ctr"/>
          <a:lstStyle/>
          <a:p>
            <a:pPr algn="r" defTabSz="911225">
              <a:defRPr/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Definition and characterization of RICH components and prototypes</a:t>
            </a:r>
          </a:p>
        </p:txBody>
      </p:sp>
      <p:sp>
        <p:nvSpPr>
          <p:cNvPr id="1039" name="Rectangle 8"/>
          <p:cNvSpPr>
            <a:spLocks noChangeArrowheads="1"/>
          </p:cNvSpPr>
          <p:nvPr/>
        </p:nvSpPr>
        <p:spPr bwMode="auto">
          <a:xfrm>
            <a:off x="206375" y="3494088"/>
            <a:ext cx="4437063" cy="334803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40" name="Rectangle 8"/>
          <p:cNvSpPr>
            <a:spLocks noChangeArrowheads="1"/>
          </p:cNvSpPr>
          <p:nvPr/>
        </p:nvSpPr>
        <p:spPr bwMode="auto">
          <a:xfrm>
            <a:off x="4686300" y="3494088"/>
            <a:ext cx="4211638" cy="334803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041" name="Picture 3" descr="AMS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5463" y="4348163"/>
            <a:ext cx="18192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932363" y="3573463"/>
            <a:ext cx="3743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TB1: 20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GeV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/n (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Pb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 beam in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Berilium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TB2: 158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GeV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/n (In beam in Lead)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GB" sz="14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GB" sz="14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43" name="Text Box 13"/>
          <p:cNvSpPr txBox="1">
            <a:spLocks noChangeArrowheads="1"/>
          </p:cNvSpPr>
          <p:nvPr/>
        </p:nvSpPr>
        <p:spPr bwMode="auto">
          <a:xfrm>
            <a:off x="4932363" y="4076700"/>
            <a:ext cx="3743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>
              <a:buFont typeface="Wingdings" pitchFamily="2" charset="2"/>
              <a:buChar char="q"/>
            </a:pPr>
            <a:r>
              <a:rPr lang="en-US" sz="1200" b="1">
                <a:solidFill>
                  <a:srgbClr val="0000FF"/>
                </a:solidFill>
                <a:latin typeface="Verdana" pitchFamily="34" charset="0"/>
              </a:rPr>
              <a:t>Prototype mechanics and read-out</a:t>
            </a:r>
          </a:p>
          <a:p>
            <a:pPr marL="269875" indent="-269875">
              <a:buFont typeface="Wingdings" pitchFamily="2" charset="2"/>
              <a:buChar char="q"/>
            </a:pPr>
            <a:r>
              <a:rPr lang="en-US" sz="1200" b="1">
                <a:solidFill>
                  <a:srgbClr val="0000FF"/>
                </a:solidFill>
                <a:latin typeface="Verdana" pitchFamily="34" charset="0"/>
              </a:rPr>
              <a:t>Data analysis</a:t>
            </a:r>
          </a:p>
        </p:txBody>
      </p:sp>
      <p:pic>
        <p:nvPicPr>
          <p:cNvPr id="1044" name="Picture 19" descr="bet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3138" y="4652963"/>
            <a:ext cx="20320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 descr="logoEmpresa"/>
          <p:cNvPicPr>
            <a:picLocks noChangeAspect="1" noChangeArrowheads="1"/>
          </p:cNvPicPr>
          <p:nvPr/>
        </p:nvPicPr>
        <p:blipFill>
          <a:blip r:embed="rId11" cstate="print"/>
          <a:srcRect l="60068"/>
          <a:stretch>
            <a:fillRect/>
          </a:stretch>
        </p:blipFill>
        <p:spPr bwMode="auto">
          <a:xfrm>
            <a:off x="0" y="-26988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078333-66DE-4EF0-9CDD-A286F0B12FFE}" type="datetime1">
              <a:rPr lang="en-GB" smtClean="0"/>
              <a:pPr>
                <a:defRPr/>
              </a:pPr>
              <a:t>29/06/2015</a:t>
            </a:fld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65B95-92F4-414C-92AC-D36597A04C6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37892" name="Picture 3" descr="PA060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09613"/>
            <a:ext cx="4105275" cy="307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893" name="Picture 3" descr="Grid_zoneg_assy_13 1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765175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 descr="Grid_zoneg_assy_13 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867150"/>
            <a:ext cx="400843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" descr="Grid_zoneg_assy_13 161_retoc"/>
          <p:cNvPicPr>
            <a:picLocks noChangeAspect="1" noChangeArrowheads="1"/>
          </p:cNvPicPr>
          <p:nvPr/>
        </p:nvPicPr>
        <p:blipFill>
          <a:blip r:embed="rId5" cstate="print"/>
          <a:srcRect t="10869"/>
          <a:stretch>
            <a:fillRect/>
          </a:stretch>
        </p:blipFill>
        <p:spPr bwMode="auto">
          <a:xfrm>
            <a:off x="4608513" y="3962400"/>
            <a:ext cx="42830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2400" b="1" dirty="0">
                <a:solidFill>
                  <a:srgbClr val="FF0000"/>
                </a:solidFill>
                <a:latin typeface="Verdana" pitchFamily="34" charset="0"/>
                <a:cs typeface="+mn-cs"/>
              </a:rPr>
              <a:t>RICH detection Plane</a:t>
            </a:r>
          </a:p>
          <a:p>
            <a:pPr algn="r">
              <a:defRPr/>
            </a:pPr>
            <a:r>
              <a:rPr lang="en-US" sz="2400" b="1" dirty="0">
                <a:solidFill>
                  <a:srgbClr val="FF0000"/>
                </a:solidFill>
                <a:latin typeface="Verdana" pitchFamily="34" charset="0"/>
                <a:cs typeface="+mn-cs"/>
              </a:rPr>
              <a:t>Mechanical assembly and internal cabling</a:t>
            </a:r>
          </a:p>
        </p:txBody>
      </p:sp>
      <p:pic>
        <p:nvPicPr>
          <p:cNvPr id="37897" name="Picture 21" descr="logoEmpresa"/>
          <p:cNvPicPr>
            <a:picLocks noChangeAspect="1" noChangeArrowheads="1"/>
          </p:cNvPicPr>
          <p:nvPr/>
        </p:nvPicPr>
        <p:blipFill>
          <a:blip r:embed="rId6" cstate="print"/>
          <a:srcRect l="60068"/>
          <a:stretch>
            <a:fillRect/>
          </a:stretch>
        </p:blipFill>
        <p:spPr bwMode="auto">
          <a:xfrm>
            <a:off x="0" y="0"/>
            <a:ext cx="107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11677</TotalTime>
  <Words>1435</Words>
  <Application>Microsoft Office PowerPoint</Application>
  <PresentationFormat>Presentación en pantalla (4:3)</PresentationFormat>
  <Paragraphs>313</Paragraphs>
  <Slides>28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Tema de Office</vt:lpstr>
      <vt:lpstr>1_Diseño predeterminado</vt:lpstr>
      <vt:lpstr>Presentación en blanco</vt:lpstr>
      <vt:lpstr>Documento</vt:lpstr>
      <vt:lpstr>Diapositiva 1</vt:lpstr>
      <vt:lpstr>Diapositiva 2</vt:lpstr>
      <vt:lpstr>Diapositiva 3</vt:lpstr>
      <vt:lpstr>Diapositiva 4</vt:lpstr>
      <vt:lpstr>Participation in AMS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u3401</dc:creator>
  <cp:lastModifiedBy>u3401</cp:lastModifiedBy>
  <cp:revision>737</cp:revision>
  <dcterms:created xsi:type="dcterms:W3CDTF">2013-05-17T09:47:01Z</dcterms:created>
  <dcterms:modified xsi:type="dcterms:W3CDTF">2015-06-29T08:21:22Z</dcterms:modified>
</cp:coreProperties>
</file>