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780" r:id="rId8"/>
    <p:sldMasterId id="2147483792" r:id="rId9"/>
    <p:sldMasterId id="2147483816" r:id="rId10"/>
    <p:sldMasterId id="2147483828" r:id="rId11"/>
    <p:sldMasterId id="2147483840" r:id="rId12"/>
  </p:sldMasterIdLst>
  <p:notesMasterIdLst>
    <p:notesMasterId r:id="rId34"/>
  </p:notesMasterIdLst>
  <p:sldIdLst>
    <p:sldId id="282" r:id="rId13"/>
    <p:sldId id="283" r:id="rId14"/>
    <p:sldId id="284" r:id="rId15"/>
    <p:sldId id="295" r:id="rId16"/>
    <p:sldId id="296" r:id="rId17"/>
    <p:sldId id="315" r:id="rId18"/>
    <p:sldId id="302" r:id="rId19"/>
    <p:sldId id="314" r:id="rId20"/>
    <p:sldId id="303" r:id="rId21"/>
    <p:sldId id="306" r:id="rId22"/>
    <p:sldId id="307" r:id="rId23"/>
    <p:sldId id="308" r:id="rId24"/>
    <p:sldId id="309" r:id="rId25"/>
    <p:sldId id="310" r:id="rId26"/>
    <p:sldId id="277" r:id="rId27"/>
    <p:sldId id="278" r:id="rId28"/>
    <p:sldId id="268" r:id="rId29"/>
    <p:sldId id="311" r:id="rId30"/>
    <p:sldId id="313" r:id="rId31"/>
    <p:sldId id="279" r:id="rId32"/>
    <p:sldId id="280" r:id="rId3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403" y="9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v>proton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2"/>
            <c:bubble3D val="0"/>
          </c:dPt>
          <c:xVal>
            <c:numRef>
              <c:f>Sheet1!$F$3:$F$6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0.82</c:v>
                </c:pt>
              </c:numCache>
            </c:numRef>
          </c:xVal>
          <c:yVal>
            <c:numRef>
              <c:f>Sheet1!$G$2:$G$5</c:f>
              <c:numCache>
                <c:formatCode>General</c:formatCode>
                <c:ptCount val="4"/>
                <c:pt idx="0">
                  <c:v>40</c:v>
                </c:pt>
                <c:pt idx="1">
                  <c:v>38</c:v>
                </c:pt>
                <c:pt idx="2">
                  <c:v>31</c:v>
                </c:pt>
                <c:pt idx="3">
                  <c:v>20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He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Sheet1!$B$2:$B$5</c:f>
              <c:numCache>
                <c:formatCode>0.00</c:formatCode>
                <c:ptCount val="4"/>
                <c:pt idx="0">
                  <c:v>5.9</c:v>
                </c:pt>
                <c:pt idx="1">
                  <c:v>4.5999999999999996</c:v>
                </c:pt>
                <c:pt idx="2">
                  <c:v>2.68</c:v>
                </c:pt>
                <c:pt idx="3" formatCode="General">
                  <c:v>1.5</c:v>
                </c:pt>
              </c:numCache>
            </c:numRef>
          </c:xVal>
          <c:yVal>
            <c:numRef>
              <c:f>Sheet1!$C$2:$C$5</c:f>
              <c:numCache>
                <c:formatCode>0.00</c:formatCode>
                <c:ptCount val="4"/>
                <c:pt idx="0">
                  <c:v>36</c:v>
                </c:pt>
                <c:pt idx="1">
                  <c:v>33</c:v>
                </c:pt>
                <c:pt idx="2">
                  <c:v>28</c:v>
                </c:pt>
                <c:pt idx="3" formatCode="General">
                  <c:v>22</c:v>
                </c:pt>
              </c:numCache>
            </c:numRef>
          </c:yVal>
          <c:smooth val="0"/>
        </c:ser>
        <c:ser>
          <c:idx val="1"/>
          <c:order val="2"/>
          <c:tx>
            <c:v>Carbon</c:v>
          </c:tx>
          <c:xVal>
            <c:numRef>
              <c:f>Sheet1!$D$2:$D$5</c:f>
              <c:numCache>
                <c:formatCode>General</c:formatCode>
                <c:ptCount val="4"/>
                <c:pt idx="0">
                  <c:v>6.3</c:v>
                </c:pt>
                <c:pt idx="1">
                  <c:v>5.2</c:v>
                </c:pt>
                <c:pt idx="2">
                  <c:v>3.3</c:v>
                </c:pt>
                <c:pt idx="3">
                  <c:v>1.75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33</c:v>
                </c:pt>
                <c:pt idx="1">
                  <c:v>29</c:v>
                </c:pt>
                <c:pt idx="2">
                  <c:v>24</c:v>
                </c:pt>
                <c:pt idx="3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121152"/>
        <c:axId val="155122688"/>
      </c:scatterChart>
      <c:valAx>
        <c:axId val="155121152"/>
        <c:scaling>
          <c:orientation val="minMax"/>
          <c:max val="7"/>
          <c:min val="0"/>
        </c:scaling>
        <c:delete val="0"/>
        <c:axPos val="b"/>
        <c:majorGridlines/>
        <c:minorGridlines/>
        <c:numFmt formatCode="0" sourceLinked="0"/>
        <c:majorTickMark val="out"/>
        <c:minorTickMark val="none"/>
        <c:tickLblPos val="nextTo"/>
        <c:crossAx val="155122688"/>
        <c:crosses val="autoZero"/>
        <c:crossBetween val="midCat"/>
        <c:majorUnit val="1"/>
        <c:minorUnit val="0.2"/>
      </c:valAx>
      <c:valAx>
        <c:axId val="155122688"/>
        <c:scaling>
          <c:orientation val="minMax"/>
        </c:scaling>
        <c:delete val="0"/>
        <c:axPos val="l"/>
        <c:majorGridlines/>
        <c:minorGridlines/>
        <c:numFmt formatCode="0" sourceLinked="0"/>
        <c:majorTickMark val="out"/>
        <c:minorTickMark val="none"/>
        <c:tickLblPos val="nextTo"/>
        <c:crossAx val="15512115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C2058-4096-4B17-BBDA-7F5FBCB0582E}" type="datetimeFigureOut">
              <a:rPr lang="en-US" smtClean="0"/>
              <a:t>6/30/2015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D3461-4B2E-42A6-B1F5-CF634177F84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6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7E893-8183-4E76-9061-23B4794AF98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9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D3461-4B2E-42A6-B1F5-CF634177F8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803F5-EC7C-4A7F-89DE-7000888AA0B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5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76-9787-B746-BD75-EB7125C07555}" type="datetimeFigureOut">
              <a:rPr lang="it-IT" smtClean="0"/>
              <a:pPr/>
              <a:t>30/06/2015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A1AF-0413-5B45-8482-E4ED7E0E592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76-9787-B746-BD75-EB7125C07555}" type="datetimeFigureOut">
              <a:rPr lang="it-IT" smtClean="0"/>
              <a:pPr/>
              <a:t>30/06/2015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A1AF-0413-5B45-8482-E4ED7E0E592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223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059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549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537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15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072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067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953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651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9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76-9787-B746-BD75-EB7125C07555}" type="datetimeFigureOut">
              <a:rPr lang="it-IT" smtClean="0"/>
              <a:pPr/>
              <a:t>30/06/2015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A1AF-0413-5B45-8482-E4ED7E0E592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754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31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436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316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772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212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97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690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793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8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248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888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650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D0E5-E622-A742-900F-A28DB9D737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15B-39A8-C745-9CE0-160ADE08DAD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142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D0E5-E622-A742-900F-A28DB9D737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15B-39A8-C745-9CE0-160ADE08DAD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012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D0E5-E622-A742-900F-A28DB9D737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15B-39A8-C745-9CE0-160ADE08DAD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593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D0E5-E622-A742-900F-A28DB9D737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15B-39A8-C745-9CE0-160ADE08DAD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583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D0E5-E622-A742-900F-A28DB9D737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15B-39A8-C745-9CE0-160ADE08DAD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858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D0E5-E622-A742-900F-A28DB9D737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15B-39A8-C745-9CE0-160ADE08DAD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777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D0E5-E622-A742-900F-A28DB9D737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15B-39A8-C745-9CE0-160ADE08DAD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27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D0E5-E622-A742-900F-A28DB9D737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15B-39A8-C745-9CE0-160ADE08DAD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2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481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D0E5-E622-A742-900F-A28DB9D737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15B-39A8-C745-9CE0-160ADE08DAD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7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D0E5-E622-A742-900F-A28DB9D737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15B-39A8-C745-9CE0-160ADE08DAD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563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D0E5-E622-A742-900F-A28DB9D737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815B-39A8-C745-9CE0-160ADE08DAD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21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94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8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97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13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87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0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76-9787-B746-BD75-EB7125C07555}" type="datetimeFigureOut">
              <a:rPr lang="it-IT" smtClean="0"/>
              <a:pPr/>
              <a:t>30/06/2015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A1AF-0413-5B45-8482-E4ED7E0E592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89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4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05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15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50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09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33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41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20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6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76-9787-B746-BD75-EB7125C07555}" type="datetimeFigureOut">
              <a:rPr lang="it-IT" smtClean="0"/>
              <a:pPr/>
              <a:t>30/06/2015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A1AF-0413-5B45-8482-E4ED7E0E592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21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58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66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6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83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19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92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5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9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2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76-9787-B746-BD75-EB7125C07555}" type="datetimeFigureOut">
              <a:rPr lang="it-IT" smtClean="0"/>
              <a:pPr/>
              <a:t>30/06/2015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A1AF-0413-5B45-8482-E4ED7E0E592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23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89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60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28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20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83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36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95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02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0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76-9787-B746-BD75-EB7125C07555}" type="datetimeFigureOut">
              <a:rPr lang="it-IT" smtClean="0"/>
              <a:pPr/>
              <a:t>30/06/2015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A1AF-0413-5B45-8482-E4ED7E0E592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26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33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26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81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34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26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12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54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14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0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76-9787-B746-BD75-EB7125C07555}" type="datetimeFigureOut">
              <a:rPr lang="it-IT" smtClean="0"/>
              <a:pPr/>
              <a:t>30/06/2015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A1AF-0413-5B45-8482-E4ED7E0E592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314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143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228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58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65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74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31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84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090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76-9787-B746-BD75-EB7125C07555}" type="datetimeFigureOut">
              <a:rPr lang="it-IT" smtClean="0"/>
              <a:pPr/>
              <a:t>30/06/2015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A1AF-0413-5B45-8482-E4ED7E0E592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639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37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28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42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831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565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222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83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514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8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76-9787-B746-BD75-EB7125C07555}" type="datetimeFigureOut">
              <a:rPr lang="it-IT" smtClean="0"/>
              <a:pPr/>
              <a:t>30/06/2015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A1AF-0413-5B45-8482-E4ED7E0E592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107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821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377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57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0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264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427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871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401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2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CD76-9787-B746-BD75-EB7125C07555}" type="datetimeFigureOut">
              <a:rPr lang="it-IT" smtClean="0"/>
              <a:pPr/>
              <a:t>30/06/2015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A1AF-0413-5B45-8482-E4ED7E0E592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32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386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015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370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421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398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378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229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446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4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BCD76-9787-B746-BD75-EB7125C07555}" type="datetimeFigureOut">
              <a:rPr lang="it-IT" smtClean="0"/>
              <a:pPr/>
              <a:t>30/06/2015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EA1AF-0413-5B45-8482-E4ED7E0E592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4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D0E5-E622-A742-900F-A28DB9D737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815B-39A8-C745-9CE0-160ADE08DAD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4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8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0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0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0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8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BF58BA-2303-4BD9-9C42-F6521FB0CD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48BAB0-BF7C-4C58-9B10-DC053A5580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0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671520"/>
            <a:ext cx="6004532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 fontAlgn="base" hangingPunct="0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b="1" kern="0" dirty="0">
                <a:solidFill>
                  <a:srgbClr val="FF0000"/>
                </a:solidFill>
                <a:latin typeface="FreeSerif"/>
              </a:rPr>
              <a:t>Fluka-based MC simulation</a:t>
            </a:r>
          </a:p>
          <a:p>
            <a:pPr marL="863600" lvl="1" indent="-323850" fontAlgn="base" hangingPunct="0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1100" b="1" kern="0" dirty="0" smtClean="0">
                <a:solidFill>
                  <a:srgbClr val="000000"/>
                </a:solidFill>
                <a:latin typeface="FreeSerif"/>
              </a:rPr>
              <a:t>3,6cm  CsI Scintillating crystals  </a:t>
            </a:r>
            <a:r>
              <a:rPr lang="en-US" sz="1100" b="1" kern="0" dirty="0" smtClean="0">
                <a:solidFill>
                  <a:srgbClr val="1F497D"/>
                </a:solidFill>
                <a:latin typeface="FreeSerif"/>
              </a:rPr>
              <a:t>Scintillation </a:t>
            </a:r>
            <a:r>
              <a:rPr lang="en-US" sz="1200" b="1" dirty="0" smtClean="0">
                <a:solidFill>
                  <a:srgbClr val="1F497D"/>
                </a:solidFill>
              </a:rPr>
              <a:t>Light </a:t>
            </a:r>
            <a:r>
              <a:rPr lang="en-US" sz="1200" b="1" dirty="0">
                <a:solidFill>
                  <a:srgbClr val="1F497D"/>
                </a:solidFill>
              </a:rPr>
              <a:t>collection efficiency and PD quantum </a:t>
            </a:r>
            <a:r>
              <a:rPr lang="en-US" sz="1200" b="1" dirty="0" smtClean="0">
                <a:solidFill>
                  <a:srgbClr val="1F497D"/>
                </a:solidFill>
              </a:rPr>
              <a:t>efficiency</a:t>
            </a:r>
            <a:endParaRPr lang="en-US" sz="1200" b="1" kern="0" dirty="0">
              <a:solidFill>
                <a:srgbClr val="1F497D"/>
              </a:solidFill>
              <a:latin typeface="FreeSerif"/>
            </a:endParaRPr>
          </a:p>
          <a:p>
            <a:pPr marL="863600" lvl="1" indent="-323850" fontAlgn="base" hangingPunct="0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1100" b="1" kern="0" dirty="0" smtClean="0">
                <a:solidFill>
                  <a:srgbClr val="000000"/>
                </a:solidFill>
                <a:latin typeface="FreeSerif"/>
              </a:rPr>
              <a:t>Photodiode  </a:t>
            </a:r>
            <a:r>
              <a:rPr lang="en-US" sz="1100" b="1" kern="0" dirty="0" smtClean="0">
                <a:solidFill>
                  <a:srgbClr val="1F497D"/>
                </a:solidFill>
                <a:latin typeface="FreeSerif"/>
              </a:rPr>
              <a:t>Energy </a:t>
            </a:r>
            <a:r>
              <a:rPr lang="en-US" sz="1100" b="1" kern="0" dirty="0">
                <a:solidFill>
                  <a:srgbClr val="1F497D"/>
                </a:solidFill>
                <a:latin typeface="FreeSerif"/>
              </a:rPr>
              <a:t>deposits in the photodiodes due to ionization </a:t>
            </a:r>
            <a:r>
              <a:rPr lang="en-US" sz="1100" b="1" kern="0" dirty="0" smtClean="0">
                <a:solidFill>
                  <a:srgbClr val="1F497D"/>
                </a:solidFill>
                <a:latin typeface="FreeSerif"/>
              </a:rPr>
              <a:t>by particles are </a:t>
            </a:r>
            <a:r>
              <a:rPr lang="en-US" sz="1100" b="1" kern="0" dirty="0">
                <a:solidFill>
                  <a:srgbClr val="1F497D"/>
                </a:solidFill>
                <a:latin typeface="FreeSerif"/>
              </a:rPr>
              <a:t>taken into account</a:t>
            </a:r>
          </a:p>
          <a:p>
            <a:pPr marL="863600" lvl="1" indent="-323850" fontAlgn="base" hangingPunct="0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1100" b="1" kern="0" dirty="0">
                <a:solidFill>
                  <a:srgbClr val="000000"/>
                </a:solidFill>
                <a:latin typeface="FreeSerif"/>
              </a:rPr>
              <a:t>Carbon fiber support structure (filling the </a:t>
            </a:r>
            <a:r>
              <a:rPr lang="en-US" sz="1100" b="1" kern="0" dirty="0" smtClean="0">
                <a:solidFill>
                  <a:srgbClr val="000000"/>
                </a:solidFill>
                <a:latin typeface="FreeSerif"/>
              </a:rPr>
              <a:t>gaps between crystals)</a:t>
            </a:r>
          </a:p>
          <a:p>
            <a:pPr marL="711200" lvl="1" indent="-171450" fontAlgn="base" hangingPunct="0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 smtClean="0">
                <a:solidFill>
                  <a:srgbClr val="000000"/>
                </a:solidFill>
                <a:latin typeface="FreeSerif"/>
              </a:rPr>
              <a:t>    </a:t>
            </a:r>
            <a:r>
              <a:rPr lang="it-IT" sz="1100" b="1" kern="0" dirty="0">
                <a:solidFill>
                  <a:srgbClr val="000000"/>
                </a:solidFill>
                <a:latin typeface="FreeSerif"/>
              </a:rPr>
              <a:t>Number of crystals passed via parameter </a:t>
            </a:r>
            <a:endParaRPr lang="it-IT" sz="1100" b="1" kern="0" dirty="0" smtClean="0">
              <a:solidFill>
                <a:srgbClr val="000000"/>
              </a:solidFill>
              <a:latin typeface="FreeSerif"/>
            </a:endParaRPr>
          </a:p>
          <a:p>
            <a:pPr marL="711200" lvl="1" indent="-171450" fontAlgn="base" hangingPunct="0">
              <a:spcBef>
                <a:spcPct val="0"/>
              </a:spcBef>
              <a:spcAft>
                <a:spcPts val="200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>
                <a:solidFill>
                  <a:srgbClr val="000000"/>
                </a:solidFill>
                <a:latin typeface="FreeSerif"/>
              </a:rPr>
              <a:t>    </a:t>
            </a:r>
            <a:r>
              <a:rPr lang="it-IT" sz="1100" b="1" kern="0" dirty="0" smtClean="0">
                <a:solidFill>
                  <a:srgbClr val="000000"/>
                </a:solidFill>
                <a:latin typeface="FreeSerif"/>
              </a:rPr>
              <a:t>New  dedicated versions for  Cherenkov </a:t>
            </a:r>
            <a:r>
              <a:rPr lang="it-IT" sz="1100" b="1" kern="0" dirty="0">
                <a:solidFill>
                  <a:srgbClr val="000000"/>
                </a:solidFill>
                <a:latin typeface="FreeSerif"/>
              </a:rPr>
              <a:t>and </a:t>
            </a:r>
            <a:r>
              <a:rPr lang="it-IT" sz="1100" b="1" kern="0" dirty="0" smtClean="0">
                <a:solidFill>
                  <a:srgbClr val="000000"/>
                </a:solidFill>
                <a:latin typeface="FreeSerif"/>
              </a:rPr>
              <a:t>Neutrons  detection added  </a:t>
            </a:r>
            <a:r>
              <a:rPr lang="it-IT" sz="1100" b="1" kern="0" dirty="0">
                <a:solidFill>
                  <a:srgbClr val="000000"/>
                </a:solidFill>
                <a:latin typeface="FreeSerif"/>
              </a:rPr>
              <a:t>recently  (to be </a:t>
            </a:r>
            <a:r>
              <a:rPr lang="it-IT" sz="1100" b="1" kern="0" dirty="0" smtClean="0">
                <a:solidFill>
                  <a:srgbClr val="000000"/>
                </a:solidFill>
                <a:latin typeface="FreeSerif"/>
              </a:rPr>
              <a:t>finalized and eventually ‘unificated’ with  standard  version) </a:t>
            </a:r>
            <a:endParaRPr lang="it-IT" sz="1100" b="1" kern="0" dirty="0">
              <a:solidFill>
                <a:srgbClr val="000000"/>
              </a:solidFill>
              <a:latin typeface="FreeSerif"/>
            </a:endParaRPr>
          </a:p>
          <a:p>
            <a:pPr marL="711200" lvl="1" indent="-171450" fontAlgn="base" hangingPunct="0">
              <a:spcBef>
                <a:spcPct val="0"/>
              </a:spcBef>
              <a:spcAft>
                <a:spcPts val="200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en-US" sz="1100" b="1" kern="0" dirty="0">
              <a:solidFill>
                <a:srgbClr val="000000"/>
              </a:solidFill>
              <a:latin typeface="Free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510" y="85366"/>
            <a:ext cx="47385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2400" b="1" u="sng" dirty="0" smtClean="0">
                <a:solidFill>
                  <a:schemeClr val="tx2"/>
                </a:solidFill>
              </a:rPr>
              <a:t>Cubic calorimenter for gamma400</a:t>
            </a:r>
          </a:p>
          <a:p>
            <a:pPr algn="ctr" defTabSz="914400"/>
            <a:endParaRPr lang="it-IT" sz="2400" b="1" u="sng" dirty="0" smtClean="0">
              <a:solidFill>
                <a:schemeClr val="tx2"/>
              </a:solidFill>
            </a:endParaRPr>
          </a:p>
          <a:p>
            <a:pPr defTabSz="914400"/>
            <a:r>
              <a:rPr lang="it-IT" b="1" u="sng" dirty="0" smtClean="0">
                <a:solidFill>
                  <a:srgbClr val="FF0000"/>
                </a:solidFill>
              </a:rPr>
              <a:t>THE  SIMULATION &amp; RECONSTRUCTION  TOOL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6510" y="1142168"/>
            <a:ext cx="614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u="sng" dirty="0" smtClean="0">
                <a:solidFill>
                  <a:prstClr val="black"/>
                </a:solidFill>
              </a:rPr>
              <a:t>Developed by florence groups  for  calorimenter optimization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3857" y="4221088"/>
            <a:ext cx="4572000" cy="2392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1800" indent="-323850" fontAlgn="base" hangingPunct="0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b="1" kern="0" dirty="0" smtClean="0">
                <a:solidFill>
                  <a:srgbClr val="FF0000"/>
                </a:solidFill>
                <a:latin typeface="FreeSerif"/>
              </a:rPr>
              <a:t>C++  reconstruction   tools</a:t>
            </a:r>
            <a:endParaRPr lang="en-US" b="1" kern="0" dirty="0">
              <a:solidFill>
                <a:srgbClr val="FF0000"/>
              </a:solidFill>
              <a:latin typeface="FreeSerif"/>
            </a:endParaRPr>
          </a:p>
          <a:p>
            <a:pPr marL="711200" lvl="1" indent="-171450" fontAlgn="base" hangingPunct="0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q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050" b="1" kern="0" dirty="0" smtClean="0">
                <a:solidFill>
                  <a:srgbClr val="000000"/>
                </a:solidFill>
                <a:latin typeface="FreeSerif"/>
              </a:rPr>
              <a:t>   </a:t>
            </a:r>
            <a:r>
              <a:rPr lang="it-IT" sz="1100" b="1" kern="0" dirty="0" smtClean="0">
                <a:solidFill>
                  <a:srgbClr val="000000"/>
                </a:solidFill>
                <a:latin typeface="FreeSerif"/>
              </a:rPr>
              <a:t>Noise</a:t>
            </a:r>
            <a:endParaRPr lang="en-US" sz="1200" b="1" kern="0" dirty="0" smtClean="0">
              <a:solidFill>
                <a:srgbClr val="1F497D"/>
              </a:solidFill>
              <a:latin typeface="FreeSerif"/>
            </a:endParaRPr>
          </a:p>
          <a:p>
            <a:pPr marL="711200" lvl="1" indent="-171450" fontAlgn="base" hangingPunct="0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q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 smtClean="0">
                <a:solidFill>
                  <a:srgbClr val="000000"/>
                </a:solidFill>
                <a:latin typeface="FreeSerif"/>
              </a:rPr>
              <a:t>   Shower axis  reconstructed  by fit</a:t>
            </a:r>
            <a:endParaRPr lang="en-US" sz="1100" b="1" kern="0" dirty="0" smtClean="0">
              <a:solidFill>
                <a:srgbClr val="1F497D"/>
              </a:solidFill>
              <a:latin typeface="FreeSerif"/>
            </a:endParaRPr>
          </a:p>
          <a:p>
            <a:pPr marL="711200" lvl="1" indent="-171450" fontAlgn="base" hangingPunct="0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q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 smtClean="0">
                <a:solidFill>
                  <a:srgbClr val="000000"/>
                </a:solidFill>
                <a:latin typeface="FreeSerif"/>
              </a:rPr>
              <a:t>   Lateral and longitudinal profiles respect to axis  </a:t>
            </a:r>
            <a:endParaRPr lang="en-US" sz="1100" b="1" kern="0" dirty="0">
              <a:solidFill>
                <a:srgbClr val="000000"/>
              </a:solidFill>
              <a:latin typeface="FreeSerif"/>
            </a:endParaRPr>
          </a:p>
          <a:p>
            <a:pPr marL="711200" lvl="1" indent="-17145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Wingdings" pitchFamily="2" charset="2"/>
              <a:buChar char="q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 smtClean="0">
                <a:solidFill>
                  <a:srgbClr val="000000"/>
                </a:solidFill>
                <a:latin typeface="FreeSerif"/>
              </a:rPr>
              <a:t>   Point of first interaction along axis</a:t>
            </a:r>
          </a:p>
          <a:p>
            <a:pPr marL="711200" lvl="1" indent="-17145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Wingdings" pitchFamily="2" charset="2"/>
              <a:buChar char="q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>
                <a:solidFill>
                  <a:srgbClr val="000000"/>
                </a:solidFill>
                <a:latin typeface="FreeSerif"/>
              </a:rPr>
              <a:t> </a:t>
            </a:r>
            <a:r>
              <a:rPr lang="it-IT" sz="1100" b="1" kern="0" dirty="0" smtClean="0">
                <a:solidFill>
                  <a:srgbClr val="000000"/>
                </a:solidFill>
                <a:latin typeface="FreeSerif"/>
              </a:rPr>
              <a:t>  Length from  first interaction to end of calorimeter</a:t>
            </a:r>
          </a:p>
          <a:p>
            <a:pPr marL="711200" lvl="1" indent="-17145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Wingdings" pitchFamily="2" charset="2"/>
              <a:buChar char="q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 smtClean="0">
                <a:solidFill>
                  <a:srgbClr val="000000"/>
                </a:solidFill>
                <a:latin typeface="FreeSerif"/>
              </a:rPr>
              <a:t>............................................................................</a:t>
            </a:r>
          </a:p>
          <a:p>
            <a:pPr marL="711200" lvl="1" indent="-17145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75000"/>
              <a:buFontTx/>
              <a:buChar char="-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050" b="1" kern="0" dirty="0">
                <a:solidFill>
                  <a:srgbClr val="000000"/>
                </a:solidFill>
                <a:latin typeface="FreeSerif"/>
              </a:rPr>
              <a:t> </a:t>
            </a:r>
            <a:endParaRPr lang="en-US" sz="1050" b="1" kern="0" dirty="0">
              <a:solidFill>
                <a:srgbClr val="000000"/>
              </a:solidFill>
              <a:latin typeface="FreeSerif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32040" y="5394486"/>
            <a:ext cx="936104" cy="50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2036" y="5107912"/>
            <a:ext cx="22156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No  MC  truth  is used</a:t>
            </a:r>
          </a:p>
          <a:p>
            <a:pPr defTabSz="914400"/>
            <a:r>
              <a:rPr lang="it-IT" dirty="0" smtClean="0">
                <a:solidFill>
                  <a:prstClr val="black"/>
                </a:solidFill>
              </a:rPr>
              <a:t>in the analysys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32040" y="483315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762913" y="2852936"/>
            <a:ext cx="1164418" cy="0"/>
          </a:xfrm>
          <a:prstGeom prst="straightConnector1">
            <a:avLst/>
          </a:prstGeom>
          <a:ln w="412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351318" y="2564904"/>
            <a:ext cx="94847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825556" y="2492896"/>
            <a:ext cx="47423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956376" y="1671520"/>
            <a:ext cx="0" cy="152605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92522" y="3429000"/>
            <a:ext cx="79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crystal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92017" y="2075723"/>
            <a:ext cx="128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photodiode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66401" y="206521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</a:t>
            </a:r>
            <a:r>
              <a:rPr lang="it-IT" dirty="0" smtClean="0"/>
              <a:t>+,e-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668344" y="2348880"/>
            <a:ext cx="288032" cy="96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46066" y="1512454"/>
            <a:ext cx="44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P,e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992017" y="2559362"/>
            <a:ext cx="180020" cy="5658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6345122" y="-15076"/>
            <a:ext cx="283500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Sergio Bottai ,  Barcellona  2015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5100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365" y="117287"/>
            <a:ext cx="797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‘</a:t>
            </a:r>
            <a:r>
              <a:rPr lang="it-IT" dirty="0" smtClean="0">
                <a:solidFill>
                  <a:srgbClr val="FF0000"/>
                </a:solidFill>
              </a:rPr>
              <a:t>Effective shower lenght</a:t>
            </a:r>
            <a:r>
              <a:rPr lang="it-IT" dirty="0" smtClean="0">
                <a:solidFill>
                  <a:prstClr val="black"/>
                </a:solidFill>
              </a:rPr>
              <a:t>’ = maximal distance between crystals with signal &gt; max/10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06324" y="856045"/>
            <a:ext cx="3249652" cy="2050886"/>
            <a:chOff x="1106324" y="856045"/>
            <a:chExt cx="3249652" cy="2050886"/>
          </a:xfrm>
        </p:grpSpPr>
        <p:sp>
          <p:nvSpPr>
            <p:cNvPr id="5" name="Freeform 4"/>
            <p:cNvSpPr/>
            <p:nvPr/>
          </p:nvSpPr>
          <p:spPr>
            <a:xfrm>
              <a:off x="1763688" y="1340768"/>
              <a:ext cx="2381314" cy="1076240"/>
            </a:xfrm>
            <a:custGeom>
              <a:avLst/>
              <a:gdLst>
                <a:gd name="connsiteX0" fmla="*/ 0 w 1874629"/>
                <a:gd name="connsiteY0" fmla="*/ 1000244 h 1076240"/>
                <a:gd name="connsiteX1" fmla="*/ 781050 w 1874629"/>
                <a:gd name="connsiteY1" fmla="*/ 119 h 1076240"/>
                <a:gd name="connsiteX2" fmla="*/ 1714500 w 1874629"/>
                <a:gd name="connsiteY2" fmla="*/ 933569 h 1076240"/>
                <a:gd name="connsiteX3" fmla="*/ 1866900 w 1874629"/>
                <a:gd name="connsiteY3" fmla="*/ 1057394 h 107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629" h="1076240">
                  <a:moveTo>
                    <a:pt x="0" y="1000244"/>
                  </a:moveTo>
                  <a:cubicBezTo>
                    <a:pt x="247650" y="505737"/>
                    <a:pt x="495300" y="11231"/>
                    <a:pt x="781050" y="119"/>
                  </a:cubicBezTo>
                  <a:cubicBezTo>
                    <a:pt x="1066800" y="-10993"/>
                    <a:pt x="1533525" y="757356"/>
                    <a:pt x="1714500" y="933569"/>
                  </a:cubicBezTo>
                  <a:cubicBezTo>
                    <a:pt x="1895475" y="1109782"/>
                    <a:pt x="1881187" y="1083588"/>
                    <a:pt x="1866900" y="105739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475656" y="1052736"/>
              <a:ext cx="0" cy="1364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75656" y="2492896"/>
              <a:ext cx="2880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515489" y="1446880"/>
              <a:ext cx="1551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Crystal signals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7744" y="2537599"/>
              <a:ext cx="1959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Distance along axis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07704" y="2209106"/>
              <a:ext cx="187220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55363" y="1052736"/>
              <a:ext cx="576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max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2005" y="1878888"/>
              <a:ext cx="900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max/10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5536" y="3070602"/>
            <a:ext cx="693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‘</a:t>
            </a:r>
            <a:r>
              <a:rPr lang="it-IT" dirty="0" smtClean="0">
                <a:solidFill>
                  <a:srgbClr val="FF0000"/>
                </a:solidFill>
              </a:rPr>
              <a:t>Effective shower lenght</a:t>
            </a:r>
            <a:r>
              <a:rPr lang="it-IT" dirty="0" smtClean="0">
                <a:solidFill>
                  <a:prstClr val="black"/>
                </a:solidFill>
              </a:rPr>
              <a:t>’  is better than ‘shower lenght’  for quality  cuts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8968" y="3491448"/>
            <a:ext cx="591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For </a:t>
            </a:r>
            <a:r>
              <a:rPr lang="it-IT" dirty="0" smtClean="0">
                <a:solidFill>
                  <a:srgbClr val="FF0000"/>
                </a:solidFill>
              </a:rPr>
              <a:t>PeV</a:t>
            </a:r>
            <a:r>
              <a:rPr lang="it-IT" dirty="0" smtClean="0">
                <a:solidFill>
                  <a:prstClr val="black"/>
                </a:solidFill>
              </a:rPr>
              <a:t> energy is also better for </a:t>
            </a:r>
            <a:r>
              <a:rPr lang="it-IT" dirty="0" smtClean="0">
                <a:solidFill>
                  <a:srgbClr val="FF0000"/>
                </a:solidFill>
              </a:rPr>
              <a:t>energy – length  </a:t>
            </a:r>
            <a:r>
              <a:rPr lang="it-IT" dirty="0" smtClean="0">
                <a:solidFill>
                  <a:prstClr val="black"/>
                </a:solidFill>
              </a:rPr>
              <a:t>‘correction’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921" y="3933056"/>
            <a:ext cx="4302055" cy="3008479"/>
            <a:chOff x="53921" y="3933056"/>
            <a:chExt cx="4302055" cy="300847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48" y="3933056"/>
              <a:ext cx="4163928" cy="282381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 rot="16200000">
              <a:off x="-423614" y="4595257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Signal (GeV)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30068" y="6572203"/>
              <a:ext cx="2850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srgbClr val="FF0000"/>
                  </a:solidFill>
                </a:rPr>
                <a:t>Effective shower length </a:t>
              </a:r>
              <a:r>
                <a:rPr lang="it-IT" dirty="0" smtClean="0">
                  <a:solidFill>
                    <a:prstClr val="black"/>
                  </a:solidFill>
                </a:rPr>
                <a:t>(cm)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44008" y="3936851"/>
            <a:ext cx="4302724" cy="2921149"/>
            <a:chOff x="4644008" y="3936851"/>
            <a:chExt cx="4302724" cy="292114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6851"/>
              <a:ext cx="4158708" cy="282027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16200000">
              <a:off x="4166473" y="4618102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Signal (GeV)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0232" y="6488668"/>
              <a:ext cx="1999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srgbClr val="FF0000"/>
                  </a:solidFill>
                </a:rPr>
                <a:t>shower length </a:t>
              </a:r>
              <a:r>
                <a:rPr lang="it-IT" dirty="0" smtClean="0">
                  <a:solidFill>
                    <a:prstClr val="black"/>
                  </a:solidFill>
                </a:rPr>
                <a:t>(cm)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5860586" y="812395"/>
            <a:ext cx="1943100" cy="1638300"/>
            <a:chOff x="2209800" y="2895600"/>
            <a:chExt cx="1943100" cy="1638300"/>
          </a:xfrm>
        </p:grpSpPr>
        <p:sp>
          <p:nvSpPr>
            <p:cNvPr id="31" name="Rectangle 30"/>
            <p:cNvSpPr/>
            <p:nvPr/>
          </p:nvSpPr>
          <p:spPr>
            <a:xfrm>
              <a:off x="2819400" y="3276600"/>
              <a:ext cx="1333500" cy="1257300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0066CC"/>
              </a:bgClr>
            </a:patt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18954108">
              <a:off x="2295525" y="3751263"/>
              <a:ext cx="1079500" cy="374650"/>
            </a:xfrm>
            <a:prstGeom prst="ellipse">
              <a:avLst/>
            </a:prstGeom>
            <a:solidFill>
              <a:srgbClr val="CCFF66"/>
            </a:solidFill>
            <a:ln>
              <a:solidFill>
                <a:srgbClr val="00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2209800" y="2895600"/>
              <a:ext cx="1676400" cy="163830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819400" y="3714750"/>
              <a:ext cx="0" cy="476250"/>
            </a:xfrm>
            <a:prstGeom prst="line">
              <a:avLst/>
            </a:prstGeom>
            <a:pattFill prst="lgGrid">
              <a:fgClr>
                <a:schemeClr val="bg1"/>
              </a:fgClr>
              <a:bgClr>
                <a:srgbClr val="0066CC"/>
              </a:bgClr>
            </a:pattFill>
            <a:ln>
              <a:solidFill>
                <a:srgbClr val="00009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3471863" y="3228975"/>
              <a:ext cx="76200" cy="762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171825" y="3519488"/>
              <a:ext cx="76200" cy="762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776538" y="3886200"/>
              <a:ext cx="76200" cy="762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604814" y="683404"/>
            <a:ext cx="24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Effective shower lenght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0586" y="671378"/>
            <a:ext cx="1547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shower </a:t>
            </a:r>
            <a:r>
              <a:rPr lang="it-IT" b="1" dirty="0">
                <a:solidFill>
                  <a:srgbClr val="FF0000"/>
                </a:solidFill>
              </a:rPr>
              <a:t>lenght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2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59632" y="2755371"/>
            <a:ext cx="4577154" cy="3302807"/>
            <a:chOff x="1259632" y="2755371"/>
            <a:chExt cx="4577154" cy="3302807"/>
          </a:xfrm>
        </p:grpSpPr>
        <p:grpSp>
          <p:nvGrpSpPr>
            <p:cNvPr id="9" name="Group 8"/>
            <p:cNvGrpSpPr/>
            <p:nvPr/>
          </p:nvGrpSpPr>
          <p:grpSpPr>
            <a:xfrm>
              <a:off x="1259632" y="2852936"/>
              <a:ext cx="4577154" cy="3205242"/>
              <a:chOff x="1867054" y="620688"/>
              <a:chExt cx="5488186" cy="378130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720" y="620688"/>
                <a:ext cx="5303520" cy="359664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 rot="16200000">
                <a:off x="1389519" y="1386255"/>
                <a:ext cx="1324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dirty="0" smtClean="0">
                    <a:solidFill>
                      <a:prstClr val="black"/>
                    </a:solidFill>
                  </a:rPr>
                  <a:t>Signal (GeV)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67944" y="4032662"/>
                <a:ext cx="2850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dirty="0" smtClean="0">
                    <a:solidFill>
                      <a:prstClr val="black"/>
                    </a:solidFill>
                  </a:rPr>
                  <a:t>Effective shower length (cm)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095177" y="2755371"/>
              <a:ext cx="11886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1 PeV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404664"/>
            <a:ext cx="80089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Correction using ‘shower length’  is better  for  TeV energies</a:t>
            </a:r>
          </a:p>
          <a:p>
            <a:pPr marL="285750" indent="-285750" defTabSz="914400"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Correction using ‘Effective shower length’ is better for PeV energies</a:t>
            </a:r>
          </a:p>
          <a:p>
            <a:pPr defTabSz="914400"/>
            <a:endParaRPr lang="it-IT" dirty="0">
              <a:solidFill>
                <a:prstClr val="black"/>
              </a:solidFill>
            </a:endParaRPr>
          </a:p>
          <a:p>
            <a:pPr defTabSz="914400"/>
            <a:r>
              <a:rPr lang="it-IT" b="1" dirty="0" smtClean="0">
                <a:solidFill>
                  <a:srgbClr val="FF0000"/>
                </a:solidFill>
              </a:rPr>
              <a:t>Here we have used ‘</a:t>
            </a:r>
            <a:r>
              <a:rPr lang="it-IT" b="1" dirty="0">
                <a:solidFill>
                  <a:srgbClr val="FF0000"/>
                </a:solidFill>
              </a:rPr>
              <a:t>Effective shower length’ </a:t>
            </a:r>
            <a:r>
              <a:rPr lang="it-IT" b="1" dirty="0" smtClean="0">
                <a:solidFill>
                  <a:srgbClr val="FF0000"/>
                </a:solidFill>
              </a:rPr>
              <a:t> for all energies. Hence the analysis is</a:t>
            </a:r>
          </a:p>
          <a:p>
            <a:pPr defTabSz="914400"/>
            <a:r>
              <a:rPr lang="it-IT" b="1" dirty="0">
                <a:solidFill>
                  <a:srgbClr val="FF0000"/>
                </a:solidFill>
              </a:rPr>
              <a:t>o</a:t>
            </a:r>
            <a:r>
              <a:rPr lang="it-IT" b="1" dirty="0" smtClean="0">
                <a:solidFill>
                  <a:srgbClr val="FF0000"/>
                </a:solidFill>
              </a:rPr>
              <a:t>ptimized for the highest energies</a:t>
            </a:r>
          </a:p>
          <a:p>
            <a:pPr defTabSz="914400"/>
            <a:endParaRPr lang="it-IT" dirty="0">
              <a:solidFill>
                <a:prstClr val="black"/>
              </a:solidFill>
            </a:endParaRPr>
          </a:p>
          <a:p>
            <a:pPr defTabSz="914400"/>
            <a:r>
              <a:rPr lang="it-IT" b="1" dirty="0" smtClean="0">
                <a:solidFill>
                  <a:schemeClr val="tx2"/>
                </a:solidFill>
              </a:rPr>
              <a:t>The correction parameters</a:t>
            </a:r>
            <a:r>
              <a:rPr lang="it-IT" dirty="0" smtClean="0">
                <a:solidFill>
                  <a:prstClr val="black"/>
                </a:solidFill>
              </a:rPr>
              <a:t>  depends very weekly on energies (logarithmically). </a:t>
            </a:r>
            <a:endParaRPr lang="it-IT" dirty="0">
              <a:solidFill>
                <a:prstClr val="black"/>
              </a:solidFill>
            </a:endParaRPr>
          </a:p>
          <a:p>
            <a:pPr defTabSz="914400"/>
            <a:r>
              <a:rPr lang="it-IT" dirty="0" smtClean="0">
                <a:solidFill>
                  <a:prstClr val="black"/>
                </a:solidFill>
              </a:rPr>
              <a:t>Recursive energy correction converge to the right parameters set.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76056" y="3501008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84168" y="3316342"/>
            <a:ext cx="284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Correction 2 deg polynomial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1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3495" y="908720"/>
            <a:ext cx="3994736" cy="3105636"/>
            <a:chOff x="363495" y="908720"/>
            <a:chExt cx="3994736" cy="31056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95" y="1054712"/>
              <a:ext cx="3994736" cy="270907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65942" y="3645024"/>
              <a:ext cx="1339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(E-E</a:t>
              </a:r>
              <a:r>
                <a:rPr lang="it-IT" baseline="-25000" dirty="0" smtClean="0">
                  <a:solidFill>
                    <a:prstClr val="black"/>
                  </a:solidFill>
                </a:rPr>
                <a:t>true</a:t>
              </a:r>
              <a:r>
                <a:rPr lang="it-IT" dirty="0" smtClean="0">
                  <a:solidFill>
                    <a:prstClr val="black"/>
                  </a:solidFill>
                </a:rPr>
                <a:t>)/E</a:t>
              </a:r>
              <a:r>
                <a:rPr lang="it-IT" baseline="-25000" dirty="0" smtClean="0">
                  <a:solidFill>
                    <a:prstClr val="black"/>
                  </a:solidFill>
                </a:rPr>
                <a:t>true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64656" y="908720"/>
              <a:ext cx="1358642" cy="2120223"/>
              <a:chOff x="2076616" y="404664"/>
              <a:chExt cx="1358642" cy="212022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67744" y="404664"/>
                <a:ext cx="81015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dirty="0" smtClean="0">
                    <a:solidFill>
                      <a:prstClr val="black"/>
                    </a:solidFill>
                  </a:rPr>
                  <a:t>10 TeV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76616" y="1940112"/>
                <a:ext cx="13586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sz="1600" b="1" dirty="0" smtClean="0">
                    <a:solidFill>
                      <a:srgbClr val="FF0000"/>
                    </a:solidFill>
                  </a:rPr>
                  <a:t>RMS=38%</a:t>
                </a:r>
                <a:endParaRPr lang="it-IT" sz="1600" b="1" dirty="0" smtClean="0">
                  <a:solidFill>
                    <a:srgbClr val="FF0000"/>
                  </a:solidFill>
                  <a:latin typeface="Symbol" pitchFamily="18" charset="2"/>
                </a:endParaRPr>
              </a:p>
              <a:p>
                <a:pPr defTabSz="914400"/>
                <a:r>
                  <a:rPr lang="it-IT" sz="16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it-IT" sz="1600" b="1" baseline="-25000" dirty="0" smtClean="0">
                    <a:solidFill>
                      <a:srgbClr val="FF0000"/>
                    </a:solidFill>
                  </a:rPr>
                  <a:t>eff</a:t>
                </a:r>
                <a:r>
                  <a:rPr lang="it-IT" sz="1600" b="1" dirty="0" smtClean="0">
                    <a:solidFill>
                      <a:srgbClr val="FF0000"/>
                    </a:solidFill>
                  </a:rPr>
                  <a:t>=4,9 m</a:t>
                </a:r>
                <a:r>
                  <a:rPr lang="it-IT" sz="1600" b="1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it-IT" sz="1600" b="1" dirty="0" smtClean="0">
                    <a:solidFill>
                      <a:srgbClr val="FF0000"/>
                    </a:solidFill>
                  </a:rPr>
                  <a:t> sr </a:t>
                </a:r>
                <a:endParaRPr lang="en-US" sz="1600" b="1" baseline="-25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773028" y="892881"/>
            <a:ext cx="3903427" cy="3102573"/>
            <a:chOff x="4773028" y="892881"/>
            <a:chExt cx="3903427" cy="310257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028" y="1093385"/>
              <a:ext cx="3903427" cy="26471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03504" y="892881"/>
              <a:ext cx="9271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100 TeV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84168" y="2409249"/>
              <a:ext cx="12015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sz="1600" b="1" dirty="0" smtClean="0">
                  <a:solidFill>
                    <a:srgbClr val="FF0000"/>
                  </a:solidFill>
                </a:rPr>
                <a:t>RMS=40%</a:t>
              </a:r>
              <a:endParaRPr lang="it-IT" sz="1600" b="1" dirty="0" smtClean="0">
                <a:solidFill>
                  <a:srgbClr val="FF0000"/>
                </a:solidFill>
                <a:latin typeface="Symbol" pitchFamily="18" charset="2"/>
              </a:endParaRPr>
            </a:p>
            <a:p>
              <a:pPr defTabSz="914400"/>
              <a:r>
                <a:rPr lang="it-IT" sz="1600" b="1" dirty="0" smtClean="0">
                  <a:solidFill>
                    <a:srgbClr val="FF0000"/>
                  </a:solidFill>
                </a:rPr>
                <a:t>A</a:t>
              </a:r>
              <a:r>
                <a:rPr lang="it-IT" sz="1600" b="1" baseline="-25000" dirty="0" smtClean="0">
                  <a:solidFill>
                    <a:srgbClr val="FF0000"/>
                  </a:solidFill>
                </a:rPr>
                <a:t>eff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=5 m</a:t>
              </a:r>
              <a:r>
                <a:rPr lang="it-IT" sz="1600" b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 sr </a:t>
              </a:r>
              <a:endParaRPr lang="en-US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0272" y="3626122"/>
              <a:ext cx="1339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(E-E</a:t>
              </a:r>
              <a:r>
                <a:rPr lang="it-IT" baseline="-25000" dirty="0" smtClean="0">
                  <a:solidFill>
                    <a:prstClr val="black"/>
                  </a:solidFill>
                </a:rPr>
                <a:t>true</a:t>
              </a:r>
              <a:r>
                <a:rPr lang="it-IT" dirty="0" smtClean="0">
                  <a:solidFill>
                    <a:prstClr val="black"/>
                  </a:solidFill>
                </a:rPr>
                <a:t>)/E</a:t>
              </a:r>
              <a:r>
                <a:rPr lang="it-IT" baseline="-25000" dirty="0" smtClean="0">
                  <a:solidFill>
                    <a:prstClr val="black"/>
                  </a:solidFill>
                </a:rPr>
                <a:t>true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3796" y="147989"/>
            <a:ext cx="4286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400" b="1" u="sng" dirty="0" smtClean="0">
                <a:solidFill>
                  <a:prstClr val="black"/>
                </a:solidFill>
              </a:rPr>
              <a:t>PROTON  ENERGY  RESOLUTION </a:t>
            </a:r>
            <a:endParaRPr lang="en-US" sz="2400" b="1" u="sng" dirty="0">
              <a:solidFill>
                <a:prstClr val="blac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63082" y="3933056"/>
            <a:ext cx="3841425" cy="2924944"/>
            <a:chOff x="363082" y="3933056"/>
            <a:chExt cx="3841425" cy="292494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82" y="4068230"/>
              <a:ext cx="3841425" cy="260510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963972" y="3933056"/>
              <a:ext cx="7154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1 </a:t>
              </a:r>
              <a:r>
                <a:rPr lang="it-IT" dirty="0">
                  <a:solidFill>
                    <a:prstClr val="black"/>
                  </a:solidFill>
                </a:rPr>
                <a:t>P</a:t>
              </a:r>
              <a:r>
                <a:rPr lang="it-IT" dirty="0" smtClean="0">
                  <a:solidFill>
                    <a:prstClr val="black"/>
                  </a:solidFill>
                </a:rPr>
                <a:t>eV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04474" y="5805264"/>
              <a:ext cx="13586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sz="1600" b="1" dirty="0" smtClean="0">
                  <a:solidFill>
                    <a:srgbClr val="FF0000"/>
                  </a:solidFill>
                </a:rPr>
                <a:t>RMS=37%</a:t>
              </a:r>
              <a:endParaRPr lang="it-IT" sz="1600" b="1" dirty="0" smtClean="0">
                <a:solidFill>
                  <a:srgbClr val="FF0000"/>
                </a:solidFill>
                <a:latin typeface="Symbol" pitchFamily="18" charset="2"/>
              </a:endParaRPr>
            </a:p>
            <a:p>
              <a:pPr defTabSz="914400"/>
              <a:r>
                <a:rPr lang="it-IT" sz="1600" b="1" dirty="0" smtClean="0">
                  <a:solidFill>
                    <a:srgbClr val="FF0000"/>
                  </a:solidFill>
                </a:rPr>
                <a:t>A</a:t>
              </a:r>
              <a:r>
                <a:rPr lang="it-IT" sz="1600" b="1" baseline="-25000" dirty="0" smtClean="0">
                  <a:solidFill>
                    <a:srgbClr val="FF0000"/>
                  </a:solidFill>
                </a:rPr>
                <a:t>eff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=4,8 m</a:t>
              </a:r>
              <a:r>
                <a:rPr lang="it-IT" sz="1600" b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 sr </a:t>
              </a:r>
              <a:endParaRPr lang="en-US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53371" y="6488668"/>
              <a:ext cx="1339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(E-E</a:t>
              </a:r>
              <a:r>
                <a:rPr lang="it-IT" baseline="-25000" dirty="0" smtClean="0">
                  <a:solidFill>
                    <a:prstClr val="black"/>
                  </a:solidFill>
                </a:rPr>
                <a:t>true</a:t>
              </a:r>
              <a:r>
                <a:rPr lang="it-IT" dirty="0" smtClean="0">
                  <a:solidFill>
                    <a:prstClr val="black"/>
                  </a:solidFill>
                </a:rPr>
                <a:t>)/E</a:t>
              </a:r>
              <a:r>
                <a:rPr lang="it-IT" baseline="-25000" dirty="0" smtClean="0">
                  <a:solidFill>
                    <a:prstClr val="black"/>
                  </a:solidFill>
                </a:rPr>
                <a:t>true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10864" y="4581128"/>
            <a:ext cx="35355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000" b="1" dirty="0" smtClean="0">
                <a:solidFill>
                  <a:schemeClr val="tx2"/>
                </a:solidFill>
              </a:rPr>
              <a:t>Resolutions and A</a:t>
            </a:r>
            <a:r>
              <a:rPr lang="it-IT" sz="2000" b="1" baseline="-25000" dirty="0" smtClean="0">
                <a:solidFill>
                  <a:schemeClr val="tx2"/>
                </a:solidFill>
              </a:rPr>
              <a:t>eff</a:t>
            </a:r>
            <a:r>
              <a:rPr lang="it-IT" sz="2000" b="1" dirty="0" smtClean="0">
                <a:solidFill>
                  <a:schemeClr val="tx2"/>
                </a:solidFill>
              </a:rPr>
              <a:t> depend</a:t>
            </a:r>
          </a:p>
          <a:p>
            <a:pPr defTabSz="914400"/>
            <a:r>
              <a:rPr lang="it-IT" sz="2000" b="1" dirty="0">
                <a:solidFill>
                  <a:schemeClr val="tx2"/>
                </a:solidFill>
              </a:rPr>
              <a:t>o</a:t>
            </a:r>
            <a:r>
              <a:rPr lang="it-IT" sz="2000" b="1" dirty="0" smtClean="0">
                <a:solidFill>
                  <a:schemeClr val="tx2"/>
                </a:solidFill>
              </a:rPr>
              <a:t>n cuts.  Here are optimized for</a:t>
            </a:r>
          </a:p>
          <a:p>
            <a:pPr defTabSz="914400"/>
            <a:r>
              <a:rPr lang="it-IT" sz="2000" b="1" dirty="0" smtClean="0">
                <a:solidFill>
                  <a:srgbClr val="FF0000"/>
                </a:solidFill>
              </a:rPr>
              <a:t>large acceptance</a:t>
            </a:r>
            <a:r>
              <a:rPr lang="it-IT" sz="2000" b="1" dirty="0" smtClean="0">
                <a:solidFill>
                  <a:schemeClr val="tx2"/>
                </a:solidFill>
              </a:rPr>
              <a:t>. 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5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160" y="28630"/>
            <a:ext cx="2304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400" b="1" dirty="0" smtClean="0">
                <a:solidFill>
                  <a:srgbClr val="1F497D"/>
                </a:solidFill>
              </a:rPr>
              <a:t>Varying the cuts </a:t>
            </a:r>
            <a:endParaRPr lang="en-US" sz="2400" b="1" dirty="0">
              <a:solidFill>
                <a:srgbClr val="1F497D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74000" y="4309358"/>
            <a:ext cx="3605912" cy="2490202"/>
            <a:chOff x="174000" y="4309358"/>
            <a:chExt cx="3605912" cy="2490202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00" y="4354172"/>
              <a:ext cx="3605912" cy="2445388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1544164" y="4309358"/>
              <a:ext cx="866852" cy="226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it-IT" dirty="0" smtClean="0">
                  <a:solidFill>
                    <a:prstClr val="white"/>
                  </a:solidFill>
                </a:rPr>
                <a:t>1</a:t>
              </a:r>
              <a:r>
                <a:rPr lang="it-IT" sz="1400" dirty="0" smtClean="0">
                  <a:solidFill>
                    <a:prstClr val="black"/>
                  </a:solidFill>
                </a:rPr>
                <a:t>100TeV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544165" y="660894"/>
            <a:ext cx="6111140" cy="3596640"/>
            <a:chOff x="1544165" y="660894"/>
            <a:chExt cx="6111140" cy="3596640"/>
          </a:xfrm>
        </p:grpSpPr>
        <p:grpSp>
          <p:nvGrpSpPr>
            <p:cNvPr id="86" name="Group 85"/>
            <p:cNvGrpSpPr/>
            <p:nvPr/>
          </p:nvGrpSpPr>
          <p:grpSpPr>
            <a:xfrm>
              <a:off x="1544165" y="660894"/>
              <a:ext cx="6111140" cy="3596640"/>
              <a:chOff x="2555912" y="660894"/>
              <a:chExt cx="6111140" cy="3596640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7784" y="660894"/>
                <a:ext cx="5303520" cy="359664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739875" y="1101651"/>
                <a:ext cx="927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dirty="0" smtClean="0">
                    <a:solidFill>
                      <a:prstClr val="black"/>
                    </a:solidFill>
                  </a:rPr>
                  <a:t>100 TeV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423624" y="3888202"/>
                <a:ext cx="1111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dirty="0" smtClean="0">
                    <a:solidFill>
                      <a:prstClr val="black"/>
                    </a:solidFill>
                  </a:rPr>
                  <a:t>A</a:t>
                </a:r>
                <a:r>
                  <a:rPr lang="it-IT" baseline="-25000" dirty="0" smtClean="0">
                    <a:solidFill>
                      <a:prstClr val="black"/>
                    </a:solidFill>
                  </a:rPr>
                  <a:t>eff</a:t>
                </a:r>
                <a:r>
                  <a:rPr lang="it-IT" dirty="0" smtClean="0">
                    <a:solidFill>
                      <a:prstClr val="black"/>
                    </a:solidFill>
                  </a:rPr>
                  <a:t> (m</a:t>
                </a:r>
                <a:r>
                  <a:rPr lang="it-IT" baseline="3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it-IT" dirty="0" smtClean="0">
                    <a:solidFill>
                      <a:prstClr val="black"/>
                    </a:solidFill>
                  </a:rPr>
                  <a:t>sr)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16200000">
                <a:off x="2325239" y="1235251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dirty="0" smtClean="0">
                    <a:solidFill>
                      <a:prstClr val="black"/>
                    </a:solidFill>
                  </a:rPr>
                  <a:t>RMS %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635896" y="2636912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464000" y="2016000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904000" y="1620000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624000" y="1506574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617048" y="1249900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5-Point Star 83"/>
              <p:cNvSpPr/>
              <p:nvPr/>
            </p:nvSpPr>
            <p:spPr>
              <a:xfrm>
                <a:off x="7657637" y="1593834"/>
                <a:ext cx="126855" cy="113512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19217" y="1465924"/>
                <a:ext cx="715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dirty="0" smtClean="0">
                    <a:solidFill>
                      <a:prstClr val="black"/>
                    </a:solidFill>
                  </a:rPr>
                  <a:t>1 PeV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768165" y="2160016"/>
              <a:ext cx="684088" cy="47689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635896" y="1742925"/>
              <a:ext cx="1212917" cy="317923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5076056" y="1593834"/>
              <a:ext cx="504056" cy="9817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2843808" y="2160016"/>
              <a:ext cx="792088" cy="33288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707904" y="1901886"/>
              <a:ext cx="1008112" cy="23097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4788024" y="1764016"/>
              <a:ext cx="648072" cy="13787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848813" y="4282933"/>
            <a:ext cx="3605911" cy="2516627"/>
            <a:chOff x="4848813" y="4282933"/>
            <a:chExt cx="3605911" cy="2516627"/>
          </a:xfrm>
        </p:grpSpPr>
        <p:grpSp>
          <p:nvGrpSpPr>
            <p:cNvPr id="73" name="Group 72"/>
            <p:cNvGrpSpPr/>
            <p:nvPr/>
          </p:nvGrpSpPr>
          <p:grpSpPr>
            <a:xfrm>
              <a:off x="4848813" y="4354172"/>
              <a:ext cx="3605911" cy="2445388"/>
              <a:chOff x="4848813" y="4354172"/>
              <a:chExt cx="3605911" cy="2445388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8813" y="4354172"/>
                <a:ext cx="3605911" cy="2445388"/>
              </a:xfrm>
              <a:prstGeom prst="rect">
                <a:avLst/>
              </a:prstGeom>
            </p:spPr>
          </p:pic>
          <p:sp>
            <p:nvSpPr>
              <p:cNvPr id="72" name="Rectangle 71"/>
              <p:cNvSpPr/>
              <p:nvPr/>
            </p:nvSpPr>
            <p:spPr>
              <a:xfrm>
                <a:off x="6363736" y="4354172"/>
                <a:ext cx="576064" cy="137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6363736" y="4282933"/>
              <a:ext cx="5978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it-IT" sz="1400" dirty="0" smtClean="0">
                  <a:solidFill>
                    <a:prstClr val="black"/>
                  </a:solidFill>
                </a:rPr>
                <a:t>1 PeV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>
            <a:off x="3707904" y="2204864"/>
            <a:ext cx="2160240" cy="228663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624149" y="2160016"/>
            <a:ext cx="828105" cy="233148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82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5896" y="38985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400" b="1" dirty="0" smtClean="0">
                <a:solidFill>
                  <a:prstClr val="black"/>
                </a:solidFill>
              </a:rPr>
              <a:t>NUCLEI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99966" y="1388650"/>
            <a:ext cx="6456041" cy="4555089"/>
            <a:chOff x="1399966" y="1388650"/>
            <a:chExt cx="6456041" cy="4555089"/>
          </a:xfrm>
        </p:grpSpPr>
        <p:grpSp>
          <p:nvGrpSpPr>
            <p:cNvPr id="11" name="Group 10"/>
            <p:cNvGrpSpPr/>
            <p:nvPr/>
          </p:nvGrpSpPr>
          <p:grpSpPr>
            <a:xfrm>
              <a:off x="1399966" y="1613967"/>
              <a:ext cx="6456041" cy="4329772"/>
              <a:chOff x="1043607" y="1628800"/>
              <a:chExt cx="6456041" cy="4329772"/>
            </a:xfrm>
          </p:grpSpPr>
          <p:graphicFrame>
            <p:nvGraphicFramePr>
              <p:cNvPr id="4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3771801541"/>
                  </p:ext>
                </p:extLst>
              </p:nvPr>
            </p:nvGraphicFramePr>
            <p:xfrm>
              <a:off x="1403648" y="162880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" name="TextBox 8"/>
              <p:cNvSpPr txBox="1"/>
              <p:nvPr/>
            </p:nvSpPr>
            <p:spPr>
              <a:xfrm rot="16200000">
                <a:off x="812934" y="2003488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dirty="0" smtClean="0">
                    <a:solidFill>
                      <a:prstClr val="black"/>
                    </a:solidFill>
                  </a:rPr>
                  <a:t>RMS %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04048" y="5589240"/>
                <a:ext cx="1111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dirty="0" smtClean="0">
                    <a:solidFill>
                      <a:prstClr val="black"/>
                    </a:solidFill>
                  </a:rPr>
                  <a:t>A</a:t>
                </a:r>
                <a:r>
                  <a:rPr lang="it-IT" baseline="-25000" dirty="0" smtClean="0">
                    <a:solidFill>
                      <a:prstClr val="black"/>
                    </a:solidFill>
                  </a:rPr>
                  <a:t>eff</a:t>
                </a:r>
                <a:r>
                  <a:rPr lang="it-IT" dirty="0" smtClean="0">
                    <a:solidFill>
                      <a:prstClr val="black"/>
                    </a:solidFill>
                  </a:rPr>
                  <a:t> (m</a:t>
                </a:r>
                <a:r>
                  <a:rPr lang="it-IT" baseline="3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it-IT" dirty="0" smtClean="0">
                    <a:solidFill>
                      <a:prstClr val="black"/>
                    </a:solidFill>
                  </a:rPr>
                  <a:t>sr)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21524" y="1388650"/>
              <a:ext cx="92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100 TeV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57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101709" y="272860"/>
            <a:ext cx="4630971" cy="4337093"/>
            <a:chOff x="2101709" y="272860"/>
            <a:chExt cx="4630971" cy="4337093"/>
          </a:xfrm>
        </p:grpSpPr>
        <p:grpSp>
          <p:nvGrpSpPr>
            <p:cNvPr id="11" name="Gruppo 10"/>
            <p:cNvGrpSpPr/>
            <p:nvPr/>
          </p:nvGrpSpPr>
          <p:grpSpPr>
            <a:xfrm>
              <a:off x="4165452" y="1150968"/>
              <a:ext cx="1665194" cy="1517418"/>
              <a:chOff x="2411760" y="1988840"/>
              <a:chExt cx="3124335" cy="2709529"/>
            </a:xfrm>
          </p:grpSpPr>
          <p:sp>
            <p:nvSpPr>
              <p:cNvPr id="2" name="Rettangolo 1"/>
              <p:cNvSpPr/>
              <p:nvPr/>
            </p:nvSpPr>
            <p:spPr>
              <a:xfrm>
                <a:off x="2411760" y="1988840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" name="Rettangolo 2"/>
              <p:cNvSpPr/>
              <p:nvPr/>
            </p:nvSpPr>
            <p:spPr>
              <a:xfrm>
                <a:off x="3491880" y="1988840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" name="Rettangolo 3"/>
              <p:cNvSpPr/>
              <p:nvPr/>
            </p:nvSpPr>
            <p:spPr>
              <a:xfrm>
                <a:off x="4572000" y="1988840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Rettangolo 4"/>
              <p:cNvSpPr/>
              <p:nvPr/>
            </p:nvSpPr>
            <p:spPr>
              <a:xfrm>
                <a:off x="3491880" y="2933328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2411760" y="2929338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Rettangolo 6"/>
              <p:cNvSpPr/>
              <p:nvPr/>
            </p:nvSpPr>
            <p:spPr>
              <a:xfrm>
                <a:off x="4599991" y="3873590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Rettangolo 7"/>
              <p:cNvSpPr/>
              <p:nvPr/>
            </p:nvSpPr>
            <p:spPr>
              <a:xfrm>
                <a:off x="4599991" y="2933328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/>
              <p:cNvSpPr/>
              <p:nvPr/>
            </p:nvSpPr>
            <p:spPr>
              <a:xfrm>
                <a:off x="3491880" y="3873590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2411760" y="3906281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2" name="Gruppo 21"/>
            <p:cNvGrpSpPr/>
            <p:nvPr/>
          </p:nvGrpSpPr>
          <p:grpSpPr>
            <a:xfrm>
              <a:off x="4165452" y="3020674"/>
              <a:ext cx="1677590" cy="470274"/>
              <a:chOff x="2843808" y="4077072"/>
              <a:chExt cx="2952328" cy="792088"/>
            </a:xfrm>
          </p:grpSpPr>
          <p:sp>
            <p:nvSpPr>
              <p:cNvPr id="13" name="Rettangolo 12"/>
              <p:cNvSpPr/>
              <p:nvPr/>
            </p:nvSpPr>
            <p:spPr>
              <a:xfrm>
                <a:off x="2843808" y="4077072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3851920" y="4077072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4860032" y="4077072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3" name="Gruppo 22"/>
            <p:cNvGrpSpPr/>
            <p:nvPr/>
          </p:nvGrpSpPr>
          <p:grpSpPr>
            <a:xfrm>
              <a:off x="4042702" y="3579062"/>
              <a:ext cx="1677590" cy="472644"/>
              <a:chOff x="2843808" y="5017570"/>
              <a:chExt cx="2952328" cy="796078"/>
            </a:xfrm>
          </p:grpSpPr>
          <p:sp>
            <p:nvSpPr>
              <p:cNvPr id="16" name="Rettangolo 15"/>
              <p:cNvSpPr/>
              <p:nvPr/>
            </p:nvSpPr>
            <p:spPr>
              <a:xfrm>
                <a:off x="3851920" y="5021560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ttangolo 16"/>
              <p:cNvSpPr/>
              <p:nvPr/>
            </p:nvSpPr>
            <p:spPr>
              <a:xfrm>
                <a:off x="2843808" y="5017570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4860032" y="5021560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4" name="Gruppo 23"/>
            <p:cNvGrpSpPr/>
            <p:nvPr/>
          </p:nvGrpSpPr>
          <p:grpSpPr>
            <a:xfrm>
              <a:off x="4376095" y="4132232"/>
              <a:ext cx="1677590" cy="477721"/>
              <a:chOff x="2843808" y="5949280"/>
              <a:chExt cx="2952328" cy="804630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4860032" y="5961822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3851920" y="5961822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ttangolo 20"/>
              <p:cNvSpPr/>
              <p:nvPr/>
            </p:nvSpPr>
            <p:spPr>
              <a:xfrm>
                <a:off x="2843808" y="5949280"/>
                <a:ext cx="93610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26" name="Connettore 2 25"/>
            <p:cNvCxnSpPr/>
            <p:nvPr/>
          </p:nvCxnSpPr>
          <p:spPr>
            <a:xfrm>
              <a:off x="6732680" y="1786235"/>
              <a:ext cx="0" cy="1437213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/>
            <p:cNvSpPr txBox="1"/>
            <p:nvPr/>
          </p:nvSpPr>
          <p:spPr>
            <a:xfrm>
              <a:off x="2101709" y="272860"/>
              <a:ext cx="3654736" cy="307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u="sng" dirty="0" smtClean="0">
                  <a:solidFill>
                    <a:srgbClr val="FF0000"/>
                  </a:solidFill>
                </a:rPr>
                <a:t>OPTIMIZATION  FOR  VERTICAL GAMMAS</a:t>
              </a:r>
              <a:endParaRPr lang="it-IT" sz="2400" b="1" u="sng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Connettore 2 29"/>
            <p:cNvCxnSpPr/>
            <p:nvPr/>
          </p:nvCxnSpPr>
          <p:spPr>
            <a:xfrm>
              <a:off x="5270207" y="780186"/>
              <a:ext cx="0" cy="20600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>
              <a:off x="5541843" y="780186"/>
              <a:ext cx="0" cy="20600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91247" y="1252670"/>
            <a:ext cx="3513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dirty="0" smtClean="0"/>
              <a:t>X-Y gap  optimization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dirty="0"/>
          </a:p>
          <a:p>
            <a:pPr marL="285750" indent="-285750">
              <a:buFont typeface="Wingdings" pitchFamily="2" charset="2"/>
              <a:buChar char="q"/>
            </a:pPr>
            <a:r>
              <a:rPr lang="it-IT" dirty="0" smtClean="0"/>
              <a:t>X-Y  plane  shift  </a:t>
            </a:r>
            <a:r>
              <a:rPr lang="it-IT" dirty="0" smtClean="0">
                <a:solidFill>
                  <a:srgbClr val="FF0000"/>
                </a:solidFill>
              </a:rPr>
              <a:t>IN PROPER 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5117617"/>
            <a:ext cx="6984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illumination 60x60 cm</a:t>
            </a:r>
            <a:r>
              <a:rPr lang="it-IT" baseline="30000" dirty="0" smtClean="0"/>
              <a:t>2</a:t>
            </a:r>
            <a:r>
              <a:rPr lang="it-IT" dirty="0" smtClean="0"/>
              <a:t> around center to avoid lateral leackage</a:t>
            </a:r>
          </a:p>
          <a:p>
            <a:endParaRPr lang="it-IT" dirty="0" smtClean="0"/>
          </a:p>
          <a:p>
            <a:r>
              <a:rPr lang="it-IT" dirty="0" smtClean="0"/>
              <a:t> tungsten layer above the calorimeter to allow conversion (tracker like)</a:t>
            </a:r>
            <a:endParaRPr lang="it-IT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880740" y="1117763"/>
            <a:ext cx="8519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38732" y="794597"/>
            <a:ext cx="227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Without shift</a:t>
            </a:r>
          </a:p>
          <a:p>
            <a:r>
              <a:rPr lang="it-IT" dirty="0" smtClean="0"/>
              <a:t>Energy Resolution</a:t>
            </a:r>
            <a:r>
              <a:rPr lang="en-US" dirty="0" smtClean="0"/>
              <a:t>&gt;3%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91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02669" y="45793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2952" y="1268760"/>
            <a:ext cx="9452001" cy="2847729"/>
            <a:chOff x="0" y="959281"/>
            <a:chExt cx="9144000" cy="2489912"/>
          </a:xfrm>
        </p:grpSpPr>
        <p:pic>
          <p:nvPicPr>
            <p:cNvPr id="2051" name="Picture 3" descr="Res10unifor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" y="959281"/>
              <a:ext cx="3001963" cy="224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Res100unifor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622" y="959281"/>
              <a:ext cx="3078163" cy="2301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1" descr="Res1000unifor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486" y="1013255"/>
              <a:ext cx="2933700" cy="219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27051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48302" y="3233910"/>
              <a:ext cx="8647391" cy="215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i="1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gamma rays total signal distribution for energies: 10 GeV, 100 GeV and 1 TeV. The incident position is uniform on the top of the calorimeter</a:t>
              </a:r>
              <a:r>
                <a:rPr lang="en-GB" sz="1000" b="1" i="1" dirty="0" smtClean="0">
                  <a:solidFill>
                    <a:srgbClr val="80808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lang="en-GB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59635"/>
              </p:ext>
            </p:extLst>
          </p:nvPr>
        </p:nvGraphicFramePr>
        <p:xfrm>
          <a:off x="2429887" y="4243601"/>
          <a:ext cx="4898222" cy="15859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46593"/>
                <a:gridCol w="2451629"/>
              </a:tblGrid>
              <a:tr h="396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Gamma rays energy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Energy </a:t>
                      </a:r>
                      <a:r>
                        <a:rPr lang="en-GB" sz="1400" dirty="0" smtClean="0">
                          <a:effectLst/>
                        </a:rPr>
                        <a:t>resolution </a:t>
                      </a:r>
                      <a:r>
                        <a:rPr lang="en-GB" sz="1800" dirty="0" smtClean="0">
                          <a:effectLst/>
                          <a:latin typeface="Symbol" pitchFamily="18" charset="2"/>
                        </a:rPr>
                        <a:t>s</a:t>
                      </a:r>
                      <a:endParaRPr lang="en-US" sz="1800" dirty="0">
                        <a:effectLst/>
                        <a:latin typeface="Symbol" pitchFamily="18" charset="2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6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 GeV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0.86%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6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 GeV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0.83%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6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TeV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0.73%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2666" y="11643"/>
            <a:ext cx="893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b="1" dirty="0" smtClean="0">
                <a:solidFill>
                  <a:schemeClr val="tx2"/>
                </a:solidFill>
              </a:rPr>
              <a:t>VERTICAL  GAMMA   RAYS  </a:t>
            </a:r>
            <a:r>
              <a:rPr lang="it-IT" b="1" dirty="0" smtClean="0">
                <a:solidFill>
                  <a:srgbClr val="FF0000"/>
                </a:solidFill>
              </a:rPr>
              <a:t>- </a:t>
            </a:r>
            <a:r>
              <a:rPr lang="it-IT" sz="2400" b="1" dirty="0" smtClean="0">
                <a:solidFill>
                  <a:srgbClr val="FF0000"/>
                </a:solidFill>
              </a:rPr>
              <a:t>2014 analysis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35272" y="2597821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Symbol" pitchFamily="18" charset="2"/>
                <a:cs typeface="Times New Roman"/>
              </a:rPr>
              <a:t>s </a:t>
            </a:r>
            <a:r>
              <a:rPr lang="it-IT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it-IT" sz="2000" b="1" dirty="0" smtClean="0">
                <a:solidFill>
                  <a:srgbClr val="FF0000"/>
                </a:solidFill>
              </a:rPr>
              <a:t>0,85%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9266" y="299793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RMS=1,3%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79043" y="2694137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Symbol" pitchFamily="18" charset="2"/>
                <a:cs typeface="Times New Roman"/>
              </a:rPr>
              <a:t>s </a:t>
            </a:r>
            <a:r>
              <a:rPr lang="it-IT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it-IT" sz="2000" b="1" dirty="0" smtClean="0">
                <a:solidFill>
                  <a:srgbClr val="FF0000"/>
                </a:solidFill>
              </a:rPr>
              <a:t>0,83%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9043" y="310211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RMS=1,4%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2190" y="2694137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Symbol" pitchFamily="18" charset="2"/>
                <a:cs typeface="Times New Roman"/>
              </a:rPr>
              <a:t>s </a:t>
            </a:r>
            <a:r>
              <a:rPr lang="it-IT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it-IT" sz="2000" b="1" dirty="0" smtClean="0">
                <a:solidFill>
                  <a:srgbClr val="FF0000"/>
                </a:solidFill>
              </a:rPr>
              <a:t>0,72%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7689" y="309996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RMS=1,8%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754" y="620688"/>
            <a:ext cx="5435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1 mm  </a:t>
            </a:r>
            <a:r>
              <a:rPr lang="it-IT" dirty="0" smtClean="0"/>
              <a:t>X-Y  gap  - planes shifted -  sensor on top faces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54534" y="-12114"/>
            <a:ext cx="1870094" cy="1342604"/>
            <a:chOff x="6590337" y="42324"/>
            <a:chExt cx="2106095" cy="1757480"/>
          </a:xfrm>
        </p:grpSpPr>
        <p:sp>
          <p:nvSpPr>
            <p:cNvPr id="19" name="Rectangle 18"/>
            <p:cNvSpPr/>
            <p:nvPr/>
          </p:nvSpPr>
          <p:spPr>
            <a:xfrm>
              <a:off x="6775254" y="935708"/>
              <a:ext cx="948477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249492" y="863700"/>
              <a:ext cx="474239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380312" y="42324"/>
              <a:ext cx="0" cy="152605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415953" y="446527"/>
              <a:ext cx="1280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photodiode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90337" y="43602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</a:t>
              </a:r>
              <a:r>
                <a:rPr lang="it-IT" dirty="0" smtClean="0"/>
                <a:t>+,e-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7092280" y="719684"/>
              <a:ext cx="288032" cy="96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415953" y="994037"/>
              <a:ext cx="180020" cy="565889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73754" y="6209463"/>
            <a:ext cx="829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1mm</a:t>
            </a:r>
            <a:r>
              <a:rPr lang="it-IT" dirty="0" smtClean="0"/>
              <a:t>  X-Y gap  is  hard to obtain ( possible mechanical problems , vibrations ......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83568" y="2924944"/>
            <a:ext cx="6461640" cy="3780163"/>
            <a:chOff x="152400" y="419100"/>
            <a:chExt cx="8839200" cy="6235700"/>
          </a:xfrm>
        </p:grpSpPr>
        <p:pic>
          <p:nvPicPr>
            <p:cNvPr id="3" name="Immagine 2" descr="Res100uniformComp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419100"/>
              <a:ext cx="8839200" cy="6019800"/>
            </a:xfrm>
            <a:prstGeom prst="rect">
              <a:avLst/>
            </a:prstGeom>
          </p:spPr>
        </p:pic>
        <p:pic>
          <p:nvPicPr>
            <p:cNvPr id="4" name="Immagine 3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6223000"/>
              <a:ext cx="4038600" cy="4318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004048" y="1988840"/>
              <a:ext cx="3387480" cy="1980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The signal from sensor,</a:t>
              </a:r>
            </a:p>
            <a:p>
              <a:r>
                <a:rPr lang="it-IT" b="1" dirty="0"/>
                <a:t>i</a:t>
              </a:r>
              <a:r>
                <a:rPr lang="it-IT" b="1" dirty="0" smtClean="0"/>
                <a:t>f not discriminated,</a:t>
              </a:r>
            </a:p>
            <a:p>
              <a:r>
                <a:rPr lang="it-IT" b="1" dirty="0" smtClean="0"/>
                <a:t>enlarge the distribution</a:t>
              </a:r>
            </a:p>
            <a:p>
              <a:r>
                <a:rPr lang="it-IT" b="1" dirty="0"/>
                <a:t>a</a:t>
              </a:r>
              <a:r>
                <a:rPr lang="it-IT" b="1" dirty="0" smtClean="0"/>
                <a:t>nd create the right tail </a:t>
              </a:r>
              <a:endParaRPr lang="en-US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563888" y="2132856"/>
              <a:ext cx="9361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55776" y="1980924"/>
              <a:ext cx="14093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No </a:t>
              </a:r>
            </a:p>
            <a:p>
              <a:r>
                <a:rPr lang="it-IT" dirty="0" smtClean="0"/>
                <a:t>Sensor signal</a:t>
              </a:r>
            </a:p>
            <a:p>
              <a:r>
                <a:rPr lang="it-IT" dirty="0" smtClean="0"/>
                <a:t>added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292080" y="5013176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75778" y="4653843"/>
              <a:ext cx="21537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With sensor</a:t>
              </a:r>
            </a:p>
            <a:p>
              <a:r>
                <a:rPr lang="it-IT" dirty="0" smtClean="0"/>
                <a:t>Signal contamination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176228" y="1257461"/>
            <a:ext cx="94847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0466" y="1185453"/>
            <a:ext cx="47423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81286" y="364077"/>
            <a:ext cx="0" cy="152605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17432" y="2121557"/>
            <a:ext cx="79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crystal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16927" y="768280"/>
            <a:ext cx="128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photodiode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1311" y="75777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</a:t>
            </a:r>
            <a:r>
              <a:rPr lang="it-IT" dirty="0" smtClean="0"/>
              <a:t>+,e-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493254" y="1041437"/>
            <a:ext cx="288032" cy="96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70976" y="205011"/>
            <a:ext cx="44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P,e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99900" y="157609"/>
            <a:ext cx="5932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signal due to direct ionization of photodiode (sensor)</a:t>
            </a:r>
          </a:p>
          <a:p>
            <a:r>
              <a:rPr lang="it-IT" dirty="0"/>
              <a:t>i</a:t>
            </a:r>
            <a:r>
              <a:rPr lang="it-IT" dirty="0" smtClean="0"/>
              <a:t>s weak  :  in average </a:t>
            </a:r>
            <a:r>
              <a:rPr lang="it-IT" dirty="0" smtClean="0">
                <a:latin typeface="Times New Roman"/>
                <a:cs typeface="Times New Roman"/>
              </a:rPr>
              <a:t>~1,7%  of  the signals due to crystals</a:t>
            </a:r>
          </a:p>
          <a:p>
            <a:r>
              <a:rPr lang="it-IT" dirty="0" smtClean="0">
                <a:latin typeface="Times New Roman"/>
                <a:cs typeface="Times New Roman"/>
              </a:rPr>
              <a:t>but it has large fluctuations depending on </a:t>
            </a:r>
            <a:r>
              <a:rPr lang="it-IT" b="1" dirty="0" smtClean="0">
                <a:latin typeface="Times New Roman"/>
                <a:cs typeface="Times New Roman"/>
              </a:rPr>
              <a:t>x-y</a:t>
            </a:r>
            <a:r>
              <a:rPr lang="it-IT" dirty="0" smtClean="0">
                <a:latin typeface="Times New Roman"/>
                <a:cs typeface="Times New Roman"/>
              </a:rPr>
              <a:t> particle entering</a:t>
            </a:r>
          </a:p>
          <a:p>
            <a:r>
              <a:rPr lang="it-IT" dirty="0">
                <a:latin typeface="Times New Roman"/>
                <a:cs typeface="Times New Roman"/>
              </a:rPr>
              <a:t>p</a:t>
            </a:r>
            <a:r>
              <a:rPr lang="it-IT" dirty="0" smtClean="0">
                <a:latin typeface="Times New Roman"/>
                <a:cs typeface="Times New Roman"/>
              </a:rPr>
              <a:t>oint in the calorimeter.   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6848426" y="1357938"/>
            <a:ext cx="1908991" cy="2171539"/>
            <a:chOff x="6848426" y="1357938"/>
            <a:chExt cx="1908991" cy="2171539"/>
          </a:xfrm>
        </p:grpSpPr>
        <p:grpSp>
          <p:nvGrpSpPr>
            <p:cNvPr id="22" name="Group 21"/>
            <p:cNvGrpSpPr/>
            <p:nvPr/>
          </p:nvGrpSpPr>
          <p:grpSpPr>
            <a:xfrm>
              <a:off x="6848426" y="1357938"/>
              <a:ext cx="1908991" cy="2171539"/>
              <a:chOff x="5560490" y="1821029"/>
              <a:chExt cx="2010983" cy="2784315"/>
            </a:xfrm>
          </p:grpSpPr>
          <p:grpSp>
            <p:nvGrpSpPr>
              <p:cNvPr id="24" name="Gruppo 21"/>
              <p:cNvGrpSpPr/>
              <p:nvPr/>
            </p:nvGrpSpPr>
            <p:grpSpPr>
              <a:xfrm>
                <a:off x="5683240" y="3016065"/>
                <a:ext cx="1677590" cy="470274"/>
                <a:chOff x="2843808" y="4077072"/>
                <a:chExt cx="2952328" cy="792088"/>
              </a:xfrm>
            </p:grpSpPr>
            <p:sp>
              <p:nvSpPr>
                <p:cNvPr id="39" name="Rettangolo 12"/>
                <p:cNvSpPr/>
                <p:nvPr/>
              </p:nvSpPr>
              <p:spPr>
                <a:xfrm>
                  <a:off x="2843808" y="4077072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" name="Rettangolo 13"/>
                <p:cNvSpPr/>
                <p:nvPr/>
              </p:nvSpPr>
              <p:spPr>
                <a:xfrm>
                  <a:off x="3851920" y="4077072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" name="Rettangolo 14"/>
                <p:cNvSpPr/>
                <p:nvPr/>
              </p:nvSpPr>
              <p:spPr>
                <a:xfrm>
                  <a:off x="4860032" y="4077072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5" name="Gruppo 22"/>
              <p:cNvGrpSpPr/>
              <p:nvPr/>
            </p:nvGrpSpPr>
            <p:grpSpPr>
              <a:xfrm>
                <a:off x="5560490" y="3574453"/>
                <a:ext cx="1677590" cy="472644"/>
                <a:chOff x="2843808" y="5017570"/>
                <a:chExt cx="2952328" cy="796078"/>
              </a:xfrm>
            </p:grpSpPr>
            <p:sp>
              <p:nvSpPr>
                <p:cNvPr id="36" name="Rettangolo 15"/>
                <p:cNvSpPr/>
                <p:nvPr/>
              </p:nvSpPr>
              <p:spPr>
                <a:xfrm>
                  <a:off x="3851920" y="5021560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" name="Rettangolo 16"/>
                <p:cNvSpPr/>
                <p:nvPr/>
              </p:nvSpPr>
              <p:spPr>
                <a:xfrm>
                  <a:off x="2843808" y="5017570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" name="Rettangolo 18"/>
                <p:cNvSpPr/>
                <p:nvPr/>
              </p:nvSpPr>
              <p:spPr>
                <a:xfrm>
                  <a:off x="4860032" y="5021560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6" name="Gruppo 23"/>
              <p:cNvGrpSpPr/>
              <p:nvPr/>
            </p:nvGrpSpPr>
            <p:grpSpPr>
              <a:xfrm>
                <a:off x="5893883" y="4127623"/>
                <a:ext cx="1677590" cy="477721"/>
                <a:chOff x="2843808" y="5949280"/>
                <a:chExt cx="2952328" cy="804630"/>
              </a:xfrm>
            </p:grpSpPr>
            <p:sp>
              <p:nvSpPr>
                <p:cNvPr id="33" name="Rettangolo 17"/>
                <p:cNvSpPr/>
                <p:nvPr/>
              </p:nvSpPr>
              <p:spPr>
                <a:xfrm>
                  <a:off x="4860032" y="5961822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" name="Rettangolo 19"/>
                <p:cNvSpPr/>
                <p:nvPr/>
              </p:nvSpPr>
              <p:spPr>
                <a:xfrm>
                  <a:off x="3851920" y="5961822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" name="Rettangolo 20"/>
                <p:cNvSpPr/>
                <p:nvPr/>
              </p:nvSpPr>
              <p:spPr>
                <a:xfrm>
                  <a:off x="2843808" y="5949280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27" name="Straight Arrow Connector 26"/>
              <p:cNvCxnSpPr/>
              <p:nvPr/>
            </p:nvCxnSpPr>
            <p:spPr>
              <a:xfrm>
                <a:off x="6219129" y="1821029"/>
                <a:ext cx="0" cy="1080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5893883" y="1821029"/>
                <a:ext cx="0" cy="1080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6522035" y="1821029"/>
                <a:ext cx="0" cy="1080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731646" y="1821029"/>
                <a:ext cx="0" cy="1080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998638" y="1821029"/>
                <a:ext cx="0" cy="1080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7238080" y="1821029"/>
                <a:ext cx="0" cy="1080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7708693" y="2270754"/>
              <a:ext cx="23712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640122" y="2725466"/>
              <a:ext cx="23712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304986" y="2271137"/>
              <a:ext cx="23712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045866" y="2725466"/>
              <a:ext cx="23712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045642" y="2271137"/>
              <a:ext cx="23712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024127" y="2706634"/>
              <a:ext cx="23712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217420" y="3118289"/>
              <a:ext cx="23712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758682" y="3118289"/>
              <a:ext cx="23712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504946" y="3154628"/>
              <a:ext cx="23712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 flipV="1">
            <a:off x="1816927" y="1315790"/>
            <a:ext cx="180020" cy="5658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827584" y="2354939"/>
            <a:ext cx="2287934" cy="2814047"/>
            <a:chOff x="825464" y="949370"/>
            <a:chExt cx="2287934" cy="28140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56792"/>
              <a:ext cx="1938337" cy="2206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25464" y="949370"/>
              <a:ext cx="228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Previous configuration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1559" y="692696"/>
            <a:ext cx="4712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SENSOR  ON  LATERAL  FACES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OPTIMIZED  PLANES  SHIFT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LARGER X-Y GAP (better for mechanics)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514755" y="2170273"/>
            <a:ext cx="2388011" cy="2998713"/>
            <a:chOff x="5426989" y="764704"/>
            <a:chExt cx="2388011" cy="2998713"/>
          </a:xfrm>
        </p:grpSpPr>
        <p:grpSp>
          <p:nvGrpSpPr>
            <p:cNvPr id="5" name="Group 4"/>
            <p:cNvGrpSpPr/>
            <p:nvPr/>
          </p:nvGrpSpPr>
          <p:grpSpPr>
            <a:xfrm>
              <a:off x="5426989" y="1591878"/>
              <a:ext cx="1908991" cy="2171539"/>
              <a:chOff x="5560490" y="1821029"/>
              <a:chExt cx="2010983" cy="2784315"/>
            </a:xfrm>
          </p:grpSpPr>
          <p:grpSp>
            <p:nvGrpSpPr>
              <p:cNvPr id="15" name="Gruppo 21"/>
              <p:cNvGrpSpPr/>
              <p:nvPr/>
            </p:nvGrpSpPr>
            <p:grpSpPr>
              <a:xfrm>
                <a:off x="5683240" y="3016065"/>
                <a:ext cx="1677590" cy="470274"/>
                <a:chOff x="2843808" y="4077072"/>
                <a:chExt cx="2952328" cy="792088"/>
              </a:xfrm>
            </p:grpSpPr>
            <p:sp>
              <p:nvSpPr>
                <p:cNvPr id="30" name="Rettangolo 12"/>
                <p:cNvSpPr/>
                <p:nvPr/>
              </p:nvSpPr>
              <p:spPr>
                <a:xfrm>
                  <a:off x="2843808" y="4077072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" name="Rettangolo 13"/>
                <p:cNvSpPr/>
                <p:nvPr/>
              </p:nvSpPr>
              <p:spPr>
                <a:xfrm>
                  <a:off x="3851920" y="4077072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" name="Rettangolo 14"/>
                <p:cNvSpPr/>
                <p:nvPr/>
              </p:nvSpPr>
              <p:spPr>
                <a:xfrm>
                  <a:off x="4860032" y="4077072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" name="Gruppo 22"/>
              <p:cNvGrpSpPr/>
              <p:nvPr/>
            </p:nvGrpSpPr>
            <p:grpSpPr>
              <a:xfrm>
                <a:off x="5560490" y="3574453"/>
                <a:ext cx="1677590" cy="472644"/>
                <a:chOff x="2843808" y="5017570"/>
                <a:chExt cx="2952328" cy="796078"/>
              </a:xfrm>
            </p:grpSpPr>
            <p:sp>
              <p:nvSpPr>
                <p:cNvPr id="27" name="Rettangolo 15"/>
                <p:cNvSpPr/>
                <p:nvPr/>
              </p:nvSpPr>
              <p:spPr>
                <a:xfrm>
                  <a:off x="3851920" y="5021560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" name="Rettangolo 16"/>
                <p:cNvSpPr/>
                <p:nvPr/>
              </p:nvSpPr>
              <p:spPr>
                <a:xfrm>
                  <a:off x="2843808" y="5017570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" name="Rettangolo 18"/>
                <p:cNvSpPr/>
                <p:nvPr/>
              </p:nvSpPr>
              <p:spPr>
                <a:xfrm>
                  <a:off x="4860032" y="5021560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7" name="Gruppo 23"/>
              <p:cNvGrpSpPr/>
              <p:nvPr/>
            </p:nvGrpSpPr>
            <p:grpSpPr>
              <a:xfrm>
                <a:off x="5893883" y="4127623"/>
                <a:ext cx="1677590" cy="477721"/>
                <a:chOff x="2843808" y="5949280"/>
                <a:chExt cx="2952328" cy="804630"/>
              </a:xfrm>
            </p:grpSpPr>
            <p:sp>
              <p:nvSpPr>
                <p:cNvPr id="24" name="Rettangolo 17"/>
                <p:cNvSpPr/>
                <p:nvPr/>
              </p:nvSpPr>
              <p:spPr>
                <a:xfrm>
                  <a:off x="4860032" y="5961822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" name="Rettangolo 19"/>
                <p:cNvSpPr/>
                <p:nvPr/>
              </p:nvSpPr>
              <p:spPr>
                <a:xfrm>
                  <a:off x="3851920" y="5961822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" name="Rettangolo 20"/>
                <p:cNvSpPr/>
                <p:nvPr/>
              </p:nvSpPr>
              <p:spPr>
                <a:xfrm>
                  <a:off x="2843808" y="5949280"/>
                  <a:ext cx="936104" cy="792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18" name="Straight Arrow Connector 17"/>
              <p:cNvCxnSpPr/>
              <p:nvPr/>
            </p:nvCxnSpPr>
            <p:spPr>
              <a:xfrm>
                <a:off x="6219129" y="1821029"/>
                <a:ext cx="0" cy="1080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5893883" y="1821029"/>
                <a:ext cx="0" cy="1080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6522035" y="1821029"/>
                <a:ext cx="0" cy="1080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6731646" y="1821029"/>
                <a:ext cx="0" cy="1080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6998638" y="1821029"/>
                <a:ext cx="0" cy="1080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7238080" y="1821029"/>
                <a:ext cx="0" cy="1080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7136020" y="2546001"/>
              <a:ext cx="0" cy="22820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447157" y="764704"/>
              <a:ext cx="2367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New configuration</a:t>
              </a:r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592237" y="2647576"/>
              <a:ext cx="0" cy="22820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48454" y="2533474"/>
              <a:ext cx="0" cy="22820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931930" y="3044207"/>
              <a:ext cx="0" cy="22820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475713" y="3028691"/>
              <a:ext cx="0" cy="22820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046504" y="3044206"/>
              <a:ext cx="0" cy="22820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248414" y="3460118"/>
              <a:ext cx="0" cy="22820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792197" y="3465926"/>
              <a:ext cx="0" cy="22820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352231" y="3497148"/>
              <a:ext cx="0" cy="22820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111908" y="60593"/>
            <a:ext cx="5032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u="sng" dirty="0" smtClean="0"/>
              <a:t>NEW RESULTS AND CONFIGURATION    </a:t>
            </a:r>
            <a:r>
              <a:rPr lang="it-IT" sz="2800" b="1" u="sng" dirty="0" smtClean="0"/>
              <a:t>2015</a:t>
            </a:r>
            <a:endParaRPr lang="en-US" sz="2800" b="1" u="sng" dirty="0"/>
          </a:p>
        </p:txBody>
      </p:sp>
      <p:sp>
        <p:nvSpPr>
          <p:cNvPr id="46" name="TextBox 45"/>
          <p:cNvSpPr txBox="1"/>
          <p:nvPr/>
        </p:nvSpPr>
        <p:spPr>
          <a:xfrm>
            <a:off x="5238725" y="5373216"/>
            <a:ext cx="264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MINIMIZE THE EFFECT OF</a:t>
            </a:r>
          </a:p>
          <a:p>
            <a:r>
              <a:rPr lang="it-IT" dirty="0" smtClean="0"/>
              <a:t>SENSORS ON RESOLUTION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741828"/>
              </p:ext>
            </p:extLst>
          </p:nvPr>
        </p:nvGraphicFramePr>
        <p:xfrm>
          <a:off x="7742210" y="836712"/>
          <a:ext cx="1400814" cy="443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407"/>
                <a:gridCol w="700407"/>
              </a:tblGrid>
              <a:tr h="496064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DELTA X (cm)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DELTA  Y (cm)</a:t>
                      </a:r>
                      <a:endParaRPr lang="en-US" sz="1050" dirty="0"/>
                    </a:p>
                  </a:txBody>
                  <a:tcPr/>
                </a:tc>
              </a:tr>
              <a:tr h="28346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0.801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-1.385</a:t>
                      </a:r>
                      <a:endParaRPr lang="en-US" sz="1050" dirty="0"/>
                    </a:p>
                  </a:txBody>
                  <a:tcPr/>
                </a:tc>
              </a:tr>
              <a:tr h="28346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-1.53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-0.47</a:t>
                      </a:r>
                      <a:endParaRPr lang="en-US" sz="1050" dirty="0"/>
                    </a:p>
                  </a:txBody>
                  <a:tcPr/>
                </a:tc>
              </a:tr>
              <a:tr h="28346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-0.12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1.59</a:t>
                      </a:r>
                      <a:endParaRPr lang="en-US" sz="1050" dirty="0"/>
                    </a:p>
                  </a:txBody>
                  <a:tcPr/>
                </a:tc>
              </a:tr>
              <a:tr h="28346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1.58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-0.24</a:t>
                      </a:r>
                      <a:endParaRPr lang="en-US" sz="1050" dirty="0"/>
                    </a:p>
                  </a:txBody>
                  <a:tcPr/>
                </a:tc>
              </a:tr>
              <a:tr h="28346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-0.58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-1.49</a:t>
                      </a:r>
                      <a:endParaRPr lang="en-US" sz="1050" dirty="0"/>
                    </a:p>
                  </a:txBody>
                  <a:tcPr/>
                </a:tc>
              </a:tr>
              <a:tr h="28346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-1.32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0.9</a:t>
                      </a:r>
                      <a:endParaRPr lang="en-US" sz="1050" dirty="0"/>
                    </a:p>
                  </a:txBody>
                  <a:tcPr/>
                </a:tc>
              </a:tr>
              <a:tr h="28346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1.17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1.09</a:t>
                      </a:r>
                      <a:endParaRPr lang="en-US" sz="1050" dirty="0"/>
                    </a:p>
                  </a:txBody>
                  <a:tcPr/>
                </a:tc>
              </a:tr>
              <a:tr h="28346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0.12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-1.59</a:t>
                      </a:r>
                      <a:endParaRPr lang="en-US" sz="1050" dirty="0"/>
                    </a:p>
                  </a:txBody>
                  <a:tcPr/>
                </a:tc>
              </a:tr>
              <a:tr h="28346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-1.59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0.24</a:t>
                      </a:r>
                      <a:endParaRPr lang="en-US" sz="1050" dirty="0"/>
                    </a:p>
                  </a:txBody>
                  <a:tcPr/>
                </a:tc>
              </a:tr>
              <a:tr h="28346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0.58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1.49</a:t>
                      </a:r>
                      <a:endParaRPr lang="en-US" sz="1050" dirty="0"/>
                    </a:p>
                  </a:txBody>
                  <a:tcPr/>
                </a:tc>
              </a:tr>
              <a:tr h="28346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1.32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-0.9</a:t>
                      </a:r>
                      <a:endParaRPr lang="en-US" sz="1050" dirty="0"/>
                    </a:p>
                  </a:txBody>
                  <a:tcPr/>
                </a:tc>
              </a:tr>
              <a:tr h="28346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-1.17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-1.1</a:t>
                      </a:r>
                      <a:endParaRPr lang="en-US" sz="1050" dirty="0"/>
                    </a:p>
                  </a:txBody>
                  <a:tcPr/>
                </a:tc>
              </a:tr>
              <a:tr h="28346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-0.8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1.38</a:t>
                      </a:r>
                      <a:endParaRPr lang="en-US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0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01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" y="2422891"/>
            <a:ext cx="4598615" cy="3118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74" y="2436382"/>
            <a:ext cx="4558826" cy="3091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5518972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Without sensors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1722" y="517216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G</a:t>
            </a:r>
            <a:r>
              <a:rPr lang="it-IT" dirty="0" smtClean="0">
                <a:solidFill>
                  <a:prstClr val="black"/>
                </a:solidFill>
              </a:rPr>
              <a:t>eV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5469" y="522997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G</a:t>
            </a:r>
            <a:r>
              <a:rPr lang="it-IT" dirty="0" smtClean="0">
                <a:solidFill>
                  <a:prstClr val="black"/>
                </a:solidFill>
              </a:rPr>
              <a:t>eV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541463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With sensor signals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5680" y="2260375"/>
            <a:ext cx="17817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100 GeV gamma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2082" y="183598"/>
            <a:ext cx="3852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Resolution with new configuration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3876" y="2278526"/>
            <a:ext cx="17817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100 GeV gamma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320191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=1,1%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2109" y="980728"/>
            <a:ext cx="1824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X-Y  gap = 4mm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3675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4" descr="ProtonImage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76200"/>
            <a:ext cx="6353175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CasellaDiTesto 3"/>
          <p:cNvSpPr txBox="1">
            <a:spLocks noChangeArrowheads="1"/>
          </p:cNvSpPr>
          <p:nvPr/>
        </p:nvSpPr>
        <p:spPr bwMode="auto">
          <a:xfrm>
            <a:off x="3707904" y="144887"/>
            <a:ext cx="136127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defTabSz="914400"/>
            <a:r>
              <a:rPr lang="en-US" sz="2800" dirty="0">
                <a:solidFill>
                  <a:prstClr val="black"/>
                </a:solidFill>
              </a:rPr>
              <a:t>Proton </a:t>
            </a:r>
          </a:p>
        </p:txBody>
      </p:sp>
    </p:spTree>
    <p:extLst>
      <p:ext uri="{BB962C8B-B14F-4D97-AF65-F5344CB8AC3E}">
        <p14:creationId xmlns:p14="http://schemas.microsoft.com/office/powerpoint/2010/main" val="27338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8884" y="0"/>
            <a:ext cx="8357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it-IT" sz="2800" b="1" dirty="0" smtClean="0">
                <a:solidFill>
                  <a:srgbClr val="C0504D"/>
                </a:solidFill>
              </a:rPr>
              <a:t>PROTON  REJECTION  WITH  CALOCUBES (20x20x20)</a:t>
            </a:r>
            <a:endParaRPr lang="it-IT" sz="2800" b="1" dirty="0">
              <a:solidFill>
                <a:srgbClr val="C0504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9195" y="1484784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Wingdings" pitchFamily="2" charset="2"/>
              <a:buChar char="q"/>
            </a:pPr>
            <a:r>
              <a:rPr lang="it-IT" sz="1600" b="1" dirty="0" smtClean="0">
                <a:solidFill>
                  <a:srgbClr val="1F497D"/>
                </a:solidFill>
              </a:rPr>
              <a:t>PARTICLES propagation &amp; detector response simulated with FLUKA</a:t>
            </a:r>
          </a:p>
          <a:p>
            <a:pPr marL="285750" indent="-285750" defTabSz="914400">
              <a:buFont typeface="Wingdings" pitchFamily="2" charset="2"/>
              <a:buChar char="q"/>
            </a:pPr>
            <a:r>
              <a:rPr lang="it-IT" sz="1600" b="1" dirty="0" smtClean="0">
                <a:solidFill>
                  <a:srgbClr val="1F497D"/>
                </a:solidFill>
              </a:rPr>
              <a:t>GEOMETRICAL CUTS  FOR  SHOWER CONTAINMENT</a:t>
            </a:r>
          </a:p>
          <a:p>
            <a:pPr marL="285750" indent="-285750" defTabSz="914400">
              <a:buFont typeface="Wingdings" pitchFamily="2" charset="2"/>
              <a:buChar char="q"/>
            </a:pPr>
            <a:r>
              <a:rPr lang="it-IT" sz="1600" b="1" dirty="0" smtClean="0">
                <a:solidFill>
                  <a:srgbClr val="1F497D"/>
                </a:solidFill>
              </a:rPr>
              <a:t>CUTS BASED ON LONGITUDINAL AND LATERAL DEVELOPMENT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871" y="2874968"/>
            <a:ext cx="4601239" cy="3082705"/>
            <a:chOff x="340319" y="3267265"/>
            <a:chExt cx="4601239" cy="3082705"/>
          </a:xfrm>
        </p:grpSpPr>
        <p:grpSp>
          <p:nvGrpSpPr>
            <p:cNvPr id="10" name="Group 9"/>
            <p:cNvGrpSpPr/>
            <p:nvPr/>
          </p:nvGrpSpPr>
          <p:grpSpPr>
            <a:xfrm>
              <a:off x="711368" y="3267265"/>
              <a:ext cx="4230190" cy="2708550"/>
              <a:chOff x="4391197" y="4028561"/>
              <a:chExt cx="4230190" cy="270855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391197" y="4028561"/>
                <a:ext cx="4230190" cy="2708550"/>
                <a:chOff x="4611907" y="3501008"/>
                <a:chExt cx="4304724" cy="2958435"/>
              </a:xfrm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11907" y="3501008"/>
                  <a:ext cx="4304724" cy="29196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14107" y="3700668"/>
                  <a:ext cx="285750" cy="719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7740352" y="6151666"/>
                  <a:ext cx="8306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it-IT" sz="1400" dirty="0" smtClean="0">
                      <a:solidFill>
                        <a:prstClr val="black"/>
                      </a:solidFill>
                    </a:rPr>
                    <a:t>LatRMS4</a:t>
                  </a:r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6944302" y="5057672"/>
                <a:ext cx="926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b="1" dirty="0" smtClean="0">
                    <a:solidFill>
                      <a:srgbClr val="FF0000"/>
                    </a:solidFill>
                  </a:rPr>
                  <a:t>protons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41192" y="5802568"/>
                <a:ext cx="1065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b="1" dirty="0" smtClean="0">
                    <a:solidFill>
                      <a:prstClr val="black"/>
                    </a:solidFill>
                  </a:rPr>
                  <a:t>electrons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6200000">
              <a:off x="-286167" y="4170525"/>
              <a:ext cx="1622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LONGITUDINAL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3544" y="5980638"/>
              <a:ext cx="977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LATERAL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626110" y="305616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914400">
              <a:buFont typeface="Wingdings" pitchFamily="2" charset="2"/>
              <a:buChar char="q"/>
            </a:pPr>
            <a:r>
              <a:rPr lang="it-IT" sz="1200" b="1" dirty="0" smtClean="0">
                <a:solidFill>
                  <a:prstClr val="black"/>
                </a:solidFill>
              </a:rPr>
              <a:t>155.000  PROTONS   SIMULATED  AT 1 TEV   : ONLY  1  SURVIVE  THE CUTS</a:t>
            </a:r>
          </a:p>
          <a:p>
            <a:pPr marL="285750" indent="-285750" defTabSz="914400">
              <a:buFont typeface="Wingdings" pitchFamily="2" charset="2"/>
              <a:buChar char="q"/>
            </a:pPr>
            <a:endParaRPr lang="it-IT" sz="1200" b="1" dirty="0" smtClean="0">
              <a:solidFill>
                <a:prstClr val="black"/>
              </a:solidFill>
            </a:endParaRPr>
          </a:p>
          <a:p>
            <a:pPr marL="285750" indent="-285750" defTabSz="914400">
              <a:buFont typeface="Wingdings" pitchFamily="2" charset="2"/>
              <a:buChar char="q"/>
            </a:pPr>
            <a:r>
              <a:rPr lang="it-IT" sz="1200" b="1" dirty="0" smtClean="0">
                <a:solidFill>
                  <a:prstClr val="black"/>
                </a:solidFill>
              </a:rPr>
              <a:t>THE CORRESPONDING ELECTRON EFFICIENCY IS 37%  AND ALMOST CONSTANT WITH ENERGY ABOVE 500GeV</a:t>
            </a:r>
          </a:p>
          <a:p>
            <a:pPr marL="285750" indent="-285750" defTabSz="914400">
              <a:buFont typeface="Wingdings" pitchFamily="2" charset="2"/>
              <a:buChar char="q"/>
            </a:pPr>
            <a:endParaRPr lang="it-IT" sz="1200" b="1" dirty="0">
              <a:solidFill>
                <a:prstClr val="black"/>
              </a:solidFill>
            </a:endParaRPr>
          </a:p>
          <a:p>
            <a:pPr marL="285750" indent="-285750" defTabSz="914400">
              <a:buFont typeface="Wingdings" pitchFamily="2" charset="2"/>
              <a:buChar char="q"/>
            </a:pPr>
            <a:r>
              <a:rPr lang="it-IT" sz="1200" b="1" dirty="0" smtClean="0">
                <a:solidFill>
                  <a:prstClr val="black"/>
                </a:solidFill>
              </a:rPr>
              <a:t>MC STUDY  OF ENERGY DEPENDENCE OF  SELECTION EFFICIENCY</a:t>
            </a:r>
          </a:p>
          <a:p>
            <a:pPr defTabSz="914400"/>
            <a:r>
              <a:rPr lang="it-IT" sz="1200" b="1" dirty="0" smtClean="0">
                <a:solidFill>
                  <a:prstClr val="black"/>
                </a:solidFill>
              </a:rPr>
              <a:t>AND  CALO ENERGY  DISTRIBUTION OF  MISRECONSTRUCTED EVENTS</a:t>
            </a:r>
            <a:endParaRPr lang="en-US" sz="1200" b="1" dirty="0">
              <a:solidFill>
                <a:prstClr val="black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96036" y="4509121"/>
            <a:ext cx="3708412" cy="2448272"/>
            <a:chOff x="35497" y="2075479"/>
            <a:chExt cx="4239143" cy="3191572"/>
          </a:xfrm>
        </p:grpSpPr>
        <p:grpSp>
          <p:nvGrpSpPr>
            <p:cNvPr id="22" name="Group 21"/>
            <p:cNvGrpSpPr/>
            <p:nvPr/>
          </p:nvGrpSpPr>
          <p:grpSpPr>
            <a:xfrm>
              <a:off x="386208" y="2075479"/>
              <a:ext cx="3888432" cy="3191572"/>
              <a:chOff x="395536" y="2181643"/>
              <a:chExt cx="3888432" cy="319157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2270769"/>
                <a:ext cx="3888432" cy="2980436"/>
              </a:xfrm>
              <a:prstGeom prst="rect">
                <a:avLst/>
              </a:prstGeom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8443" y="5014079"/>
                <a:ext cx="554027" cy="359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891171" y="2181643"/>
                <a:ext cx="790223" cy="904940"/>
                <a:chOff x="967088" y="2211456"/>
                <a:chExt cx="790223" cy="904940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967088" y="2746579"/>
                  <a:ext cx="369564" cy="0"/>
                </a:xfrm>
                <a:prstGeom prst="line">
                  <a:avLst/>
                </a:prstGeom>
                <a:ln w="25400">
                  <a:solidFill>
                    <a:srgbClr val="2516E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1336651" y="2631808"/>
                  <a:ext cx="420660" cy="22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it-IT" sz="1200" b="1" dirty="0" smtClean="0">
                      <a:solidFill>
                        <a:srgbClr val="2516E8"/>
                      </a:solidFill>
                    </a:rPr>
                    <a:t>10TeV</a:t>
                  </a:r>
                  <a:endParaRPr lang="en-US" sz="1200" b="1" dirty="0">
                    <a:solidFill>
                      <a:srgbClr val="2516E8"/>
                    </a:solidFill>
                  </a:endParaRPr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993485" y="2985264"/>
                  <a:ext cx="316769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1314453" y="2861350"/>
                  <a:ext cx="399034" cy="2550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it-IT" sz="1400" b="1" dirty="0" smtClean="0">
                      <a:solidFill>
                        <a:prstClr val="black"/>
                      </a:solidFill>
                    </a:rPr>
                    <a:t>1TeV</a:t>
                  </a:r>
                  <a:endParaRPr lang="en-US" sz="14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056697" y="2211456"/>
                  <a:ext cx="279954" cy="306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it-IT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l</a:t>
                  </a:r>
                  <a:r>
                    <a:rPr lang="it-IT" sz="1100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1</a:t>
                  </a:r>
                  <a:endParaRPr lang="en-US" sz="1100" dirty="0">
                    <a:solidFill>
                      <a:prstClr val="black"/>
                    </a:solidFill>
                    <a:latin typeface="Symbol" pitchFamily="18" charset="2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 rot="16200000">
                  <a:off x="-126983" y="2611926"/>
                  <a:ext cx="775662" cy="4507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1200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𝒅𝑭</m:t>
                            </m:r>
                            <m:d>
                              <m:dPr>
                                <m:ctrlPr>
                                  <a:rPr lang="it-IT" sz="1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it-IT" sz="1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𝝂</m:t>
                                </m:r>
                                <m:r>
                                  <a:rPr lang="it-IT" sz="12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it-IT" sz="1200" b="1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𝝀</m:t>
                                </m:r>
                              </m:e>
                            </m:d>
                          </m:num>
                          <m:den>
                            <m:r>
                              <a:rPr lang="it-IT" sz="1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𝒅</m:t>
                            </m:r>
                            <m:r>
                              <a:rPr lang="it-IT" sz="12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𝝂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26983" y="2611926"/>
                  <a:ext cx="775662" cy="45070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922489" y="620688"/>
            <a:ext cx="727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The measure of the electron flux in the TeV energy range with % proton contamination  demands a rejection power of the order 10</a:t>
            </a:r>
            <a:r>
              <a:rPr lang="it-IT" baseline="30000" dirty="0" smtClean="0">
                <a:solidFill>
                  <a:prstClr val="black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258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6770" y="513060"/>
            <a:ext cx="5752741" cy="4049345"/>
            <a:chOff x="1831059" y="1630680"/>
            <a:chExt cx="5392701" cy="3596640"/>
          </a:xfrm>
        </p:grpSpPr>
        <p:grpSp>
          <p:nvGrpSpPr>
            <p:cNvPr id="6" name="Group 5"/>
            <p:cNvGrpSpPr/>
            <p:nvPr/>
          </p:nvGrpSpPr>
          <p:grpSpPr>
            <a:xfrm>
              <a:off x="1831059" y="1630680"/>
              <a:ext cx="5392701" cy="3596640"/>
              <a:chOff x="1831059" y="1630680"/>
              <a:chExt cx="5392701" cy="359664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0240" y="1630680"/>
                <a:ext cx="5303520" cy="359664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868144" y="4857988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dirty="0" smtClean="0">
                    <a:solidFill>
                      <a:prstClr val="black"/>
                    </a:solidFill>
                  </a:rPr>
                  <a:t>E(GeV)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1016092" y="2731798"/>
                <a:ext cx="1999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dirty="0" smtClean="0">
                    <a:solidFill>
                      <a:prstClr val="black"/>
                    </a:solidFill>
                  </a:rPr>
                  <a:t>E</a:t>
                </a:r>
                <a:r>
                  <a:rPr lang="it-IT" baseline="30000" dirty="0" smtClean="0">
                    <a:solidFill>
                      <a:prstClr val="black"/>
                    </a:solidFill>
                  </a:rPr>
                  <a:t>3</a:t>
                </a:r>
                <a:r>
                  <a:rPr lang="it-IT" dirty="0" smtClean="0">
                    <a:solidFill>
                      <a:prstClr val="black"/>
                    </a:solidFill>
                  </a:rPr>
                  <a:t>dN/dE(GeV</a:t>
                </a:r>
                <a:r>
                  <a:rPr lang="it-IT" baseline="3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it-IT" dirty="0" smtClean="0">
                    <a:solidFill>
                      <a:prstClr val="black"/>
                    </a:solidFill>
                  </a:rPr>
                  <a:t> ,s</a:t>
                </a:r>
                <a:r>
                  <a:rPr lang="it-IT" baseline="30000" dirty="0" smtClean="0">
                    <a:solidFill>
                      <a:prstClr val="black"/>
                    </a:solidFill>
                  </a:rPr>
                  <a:t>-1</a:t>
                </a:r>
                <a:r>
                  <a:rPr lang="it-IT" dirty="0" smtClean="0">
                    <a:solidFill>
                      <a:prstClr val="black"/>
                    </a:solidFill>
                  </a:rPr>
                  <a:t> )</a:t>
                </a:r>
                <a:endParaRPr lang="en-US" baseline="30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401623" y="2195422"/>
              <a:ext cx="2476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sz="1200" b="1" u="sng" dirty="0" smtClean="0">
                  <a:solidFill>
                    <a:srgbClr val="1F497D"/>
                  </a:solidFill>
                </a:rPr>
                <a:t>Protons in acceptance(9,55m</a:t>
              </a:r>
              <a:r>
                <a:rPr lang="it-IT" sz="1200" b="1" u="sng" baseline="30000" dirty="0" smtClean="0">
                  <a:solidFill>
                    <a:srgbClr val="1F497D"/>
                  </a:solidFill>
                </a:rPr>
                <a:t>2</a:t>
              </a:r>
              <a:r>
                <a:rPr lang="it-IT" sz="1200" b="1" u="sng" dirty="0" smtClean="0">
                  <a:solidFill>
                    <a:srgbClr val="1F497D"/>
                  </a:solidFill>
                </a:rPr>
                <a:t>sr)/dE</a:t>
              </a:r>
              <a:endParaRPr lang="en-US" sz="1200" b="1" u="sng" dirty="0">
                <a:solidFill>
                  <a:srgbClr val="1F497D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95197" y="2910951"/>
              <a:ext cx="2567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sz="1200" b="1" u="sng" dirty="0" smtClean="0">
                  <a:solidFill>
                    <a:srgbClr val="1F497D"/>
                  </a:solidFill>
                </a:rPr>
                <a:t>Electrons in acceptance(9,55m</a:t>
              </a:r>
              <a:r>
                <a:rPr lang="it-IT" sz="1200" b="1" u="sng" baseline="30000" dirty="0" smtClean="0">
                  <a:solidFill>
                    <a:srgbClr val="1F497D"/>
                  </a:solidFill>
                </a:rPr>
                <a:t>2</a:t>
              </a:r>
              <a:r>
                <a:rPr lang="it-IT" sz="1200" b="1" u="sng" dirty="0" smtClean="0">
                  <a:solidFill>
                    <a:srgbClr val="1F497D"/>
                  </a:solidFill>
                </a:rPr>
                <a:t>sr)/dE</a:t>
              </a:r>
              <a:endParaRPr lang="en-US" sz="1200" b="1" u="sng" dirty="0">
                <a:solidFill>
                  <a:srgbClr val="1F497D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444208" y="2915475"/>
              <a:ext cx="89849" cy="2724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206362" y="2560344"/>
              <a:ext cx="565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vela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39351" y="3541383"/>
              <a:ext cx="17702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sz="1200" b="1" u="sng" dirty="0" smtClean="0">
                  <a:solidFill>
                    <a:srgbClr val="639729"/>
                  </a:solidFill>
                </a:rPr>
                <a:t>Electrons detected/dE</a:t>
              </a:r>
              <a:r>
                <a:rPr lang="it-IT" sz="1200" b="1" baseline="-25000" dirty="0" smtClean="0">
                  <a:solidFill>
                    <a:srgbClr val="639729"/>
                  </a:solidFill>
                </a:rPr>
                <a:t>cal</a:t>
              </a:r>
              <a:endParaRPr lang="en-US" sz="1200" b="1" baseline="-25000" dirty="0">
                <a:solidFill>
                  <a:srgbClr val="639729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52071" y="4397408"/>
              <a:ext cx="25107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sz="1200" b="1" u="sng" dirty="0" smtClean="0">
                  <a:solidFill>
                    <a:srgbClr val="639729"/>
                  </a:solidFill>
                </a:rPr>
                <a:t>Protons detected as electrons /dE</a:t>
              </a:r>
              <a:r>
                <a:rPr lang="it-IT" sz="1200" b="1" baseline="-25000" dirty="0" smtClean="0">
                  <a:solidFill>
                    <a:srgbClr val="639729"/>
                  </a:solidFill>
                </a:rPr>
                <a:t>cal</a:t>
              </a:r>
              <a:endParaRPr lang="en-US" sz="1200" b="1" baseline="-25000" dirty="0">
                <a:solidFill>
                  <a:srgbClr val="639729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72068" y="1334885"/>
            <a:ext cx="1690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Contamination :</a:t>
            </a:r>
          </a:p>
          <a:p>
            <a:pPr defTabSz="914400"/>
            <a:r>
              <a:rPr lang="it-IT" dirty="0" smtClean="0">
                <a:solidFill>
                  <a:prstClr val="black"/>
                </a:solidFill>
              </a:rPr>
              <a:t>0,5% at 1TeV</a:t>
            </a:r>
          </a:p>
          <a:p>
            <a:pPr defTabSz="914400"/>
            <a:r>
              <a:rPr lang="it-IT" dirty="0" smtClean="0">
                <a:solidFill>
                  <a:prstClr val="black"/>
                </a:solidFill>
              </a:rPr>
              <a:t>2%    at 4 TeV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9592" y="4941168"/>
                <a:ext cx="5806013" cy="466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𝑷𝒓𝒐𝒕𝒐𝒏𝒔</m:t>
                        </m:r>
                        <m:r>
                          <a:rPr lang="it-IT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t-IT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𝒊𝒏</m:t>
                        </m:r>
                        <m:r>
                          <a:rPr lang="it-IT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t-IT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𝒂𝒄𝒄𝒆𝒑𝒕𝒂𝒏𝒄𝒆</m:t>
                        </m:r>
                        <m:r>
                          <a:rPr lang="it-IT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it-IT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𝒅𝑬</m:t>
                        </m:r>
                      </m:num>
                      <m:den>
                        <m: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𝑷𝒓𝒐𝒕𝒐𝒏𝒔</m:t>
                        </m:r>
                        <m: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𝒅𝒆𝒕𝒆𝒄𝒕𝒆𝒅</m:t>
                        </m:r>
                        <m: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𝒂𝒔</m:t>
                        </m:r>
                        <m: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𝒆𝒍𝒆𝒄𝒕𝒓𝒐𝒏𝒔</m:t>
                        </m:r>
                        <m: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𝒅𝑬𝒄𝒂𝒍</m:t>
                        </m:r>
                      </m:den>
                    </m:f>
                    <m:d>
                      <m:dPr>
                        <m:ctrlP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𝑬</m:t>
                        </m:r>
                        <m: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it-IT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𝑬𝒄𝒂𝒍</m:t>
                        </m:r>
                      </m:e>
                    </m:d>
                  </m:oMath>
                </a14:m>
                <a:r>
                  <a:rPr lang="en-US" sz="1600" b="1" dirty="0" smtClean="0">
                    <a:solidFill>
                      <a:prstClr val="black"/>
                    </a:solidFill>
                  </a:rPr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sz="1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it-IT" sz="1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it-IT" sz="1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it-IT" sz="1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it-IT" sz="1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it-IT" sz="1600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1600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it-IT" sz="1600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it-IT" sz="1600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  <m:r>
                          <a:rPr lang="it-IT" sz="1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t-IT" sz="16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it-IT" sz="16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it-IT" sz="16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it-IT" sz="16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=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0,5 x 10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6</a:t>
                </a:r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41168"/>
                <a:ext cx="5806013" cy="466923"/>
              </a:xfrm>
              <a:prstGeom prst="rect">
                <a:avLst/>
              </a:prstGeom>
              <a:blipFill rotWithShape="1"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7584" y="5733256"/>
                <a:ext cx="6277168" cy="481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𝑷𝒓𝒐𝒕𝒐𝒏𝒔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𝒊𝒏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𝒂𝒄𝒄𝒆𝒑𝒕𝒂𝒏𝒄𝒆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𝒅𝑬</m:t>
                        </m:r>
                      </m:num>
                      <m:den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𝑷𝒓𝒐𝒕𝒐𝒏𝒔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𝒅𝒆𝒕𝒆𝒄𝒕𝒆𝒅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𝒂𝒔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𝒆𝒍𝒆𝒄𝒕𝒓𝒐𝒏𝒔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𝒅𝑬𝒄𝒂𝒍</m:t>
                        </m:r>
                      </m:den>
                    </m:f>
                    <m:d>
                      <m:dPr>
                        <m:ctrlP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𝑬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it-IT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𝑬𝒄𝒂𝒍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X Electron Eff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 ~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 x 10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5</a:t>
                </a:r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733256"/>
                <a:ext cx="6277168" cy="481991"/>
              </a:xfrm>
              <a:prstGeom prst="rect">
                <a:avLst/>
              </a:prstGeom>
              <a:blipFill rotWithShape="1">
                <a:blip r:embed="rId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6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magine 5" descr="ElectronImage1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0"/>
            <a:ext cx="781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CasellaDiTesto 3"/>
          <p:cNvSpPr txBox="1">
            <a:spLocks noChangeArrowheads="1"/>
          </p:cNvSpPr>
          <p:nvPr/>
        </p:nvSpPr>
        <p:spPr bwMode="auto">
          <a:xfrm>
            <a:off x="2915816" y="116696"/>
            <a:ext cx="363913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defTabSz="914400"/>
            <a:r>
              <a:rPr lang="en-US" sz="2400" dirty="0" smtClean="0">
                <a:solidFill>
                  <a:prstClr val="black"/>
                </a:solidFill>
              </a:rPr>
              <a:t>Electromagnetic Showers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744416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610968" y="1412776"/>
            <a:ext cx="3600400" cy="3393668"/>
            <a:chOff x="4211960" y="2636912"/>
            <a:chExt cx="3600400" cy="3393668"/>
          </a:xfrm>
        </p:grpSpPr>
        <p:sp>
          <p:nvSpPr>
            <p:cNvPr id="4" name="TextBox 3"/>
            <p:cNvSpPr txBox="1"/>
            <p:nvPr/>
          </p:nvSpPr>
          <p:spPr>
            <a:xfrm>
              <a:off x="4283968" y="2636912"/>
              <a:ext cx="305737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Calorimeter only simulation :</a:t>
              </a:r>
            </a:p>
            <a:p>
              <a:pPr defTabSz="914400"/>
              <a:endParaRPr lang="it-IT" dirty="0" smtClean="0">
                <a:solidFill>
                  <a:prstClr val="black"/>
                </a:solidFill>
              </a:endParaRPr>
            </a:p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CC1 (2 layers of  CsI)</a:t>
              </a:r>
            </a:p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+ </a:t>
              </a:r>
            </a:p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CC2 (12 layers of 28X28 cubes)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211960" y="3128625"/>
              <a:ext cx="3600400" cy="12241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812655" y="4509120"/>
              <a:ext cx="0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940152" y="4869160"/>
              <a:ext cx="17563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Replaced for this</a:t>
              </a:r>
            </a:p>
            <a:p>
              <a:pPr defTabSz="914400"/>
              <a:r>
                <a:rPr lang="it-IT" dirty="0">
                  <a:solidFill>
                    <a:prstClr val="black"/>
                  </a:solidFill>
                </a:rPr>
                <a:t>s</a:t>
              </a:r>
              <a:r>
                <a:rPr lang="it-IT" dirty="0" smtClean="0">
                  <a:solidFill>
                    <a:prstClr val="black"/>
                  </a:solidFill>
                </a:rPr>
                <a:t>imulation  by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11464" y="5661248"/>
              <a:ext cx="30573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it-IT" dirty="0">
                  <a:solidFill>
                    <a:prstClr val="black"/>
                  </a:solidFill>
                </a:rPr>
                <a:t>CC2 (</a:t>
              </a:r>
              <a:r>
                <a:rPr lang="it-IT" dirty="0" smtClean="0">
                  <a:solidFill>
                    <a:prstClr val="black"/>
                  </a:solidFill>
                </a:rPr>
                <a:t>14 </a:t>
              </a:r>
              <a:r>
                <a:rPr lang="it-IT" dirty="0">
                  <a:solidFill>
                    <a:prstClr val="black"/>
                  </a:solidFill>
                </a:rPr>
                <a:t>layers of 28X28 cubes)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2915816" y="2780928"/>
            <a:ext cx="1512168" cy="566985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07403" y="5044534"/>
            <a:ext cx="398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srgbClr val="FF0000"/>
                </a:solidFill>
              </a:rPr>
              <a:t>Almost identical calorimetric beheaviour</a:t>
            </a:r>
          </a:p>
          <a:p>
            <a:pPr defTabSz="914400"/>
            <a:r>
              <a:rPr lang="it-IT" dirty="0">
                <a:solidFill>
                  <a:srgbClr val="FF0000"/>
                </a:solidFill>
              </a:rPr>
              <a:t>r</a:t>
            </a:r>
            <a:r>
              <a:rPr lang="it-IT" dirty="0" smtClean="0">
                <a:solidFill>
                  <a:srgbClr val="FF0000"/>
                </a:solidFill>
              </a:rPr>
              <a:t>espect to CC1+CC2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395" y="282107"/>
            <a:ext cx="7687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000" b="1" u="sng" dirty="0" smtClean="0">
                <a:solidFill>
                  <a:srgbClr val="FF0000"/>
                </a:solidFill>
              </a:rPr>
              <a:t>NEW  SIMULATION  OF  G400  ‘NOT  ISOTROPIC’  CUBES  CALORIMETER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075" y="4388622"/>
            <a:ext cx="3600400" cy="4663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5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48922"/>
            <a:ext cx="8484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In previous studies only 20x20x20  calocube has been simulated.</a:t>
            </a:r>
          </a:p>
          <a:p>
            <a:pPr defTabSz="914400"/>
            <a:r>
              <a:rPr lang="it-IT" dirty="0" smtClean="0">
                <a:solidFill>
                  <a:prstClr val="black"/>
                </a:solidFill>
              </a:rPr>
              <a:t>Due to its symmetry only response  to  particles  impinging  top  plane  has been studied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147" y="1318052"/>
            <a:ext cx="888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For present  study we have simulated the  response  to  particles illuminating isotropically  all</a:t>
            </a:r>
          </a:p>
          <a:p>
            <a:pPr defTabSz="914400"/>
            <a:r>
              <a:rPr lang="it-IT" dirty="0">
                <a:solidFill>
                  <a:prstClr val="black"/>
                </a:solidFill>
              </a:rPr>
              <a:t>t</a:t>
            </a:r>
            <a:r>
              <a:rPr lang="it-IT" dirty="0" smtClean="0">
                <a:solidFill>
                  <a:prstClr val="black"/>
                </a:solidFill>
              </a:rPr>
              <a:t>he ‘faces’ except  for ‘bottom’ face.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91680" y="1879513"/>
            <a:ext cx="6048672" cy="3168352"/>
            <a:chOff x="1331640" y="2348880"/>
            <a:chExt cx="7404382" cy="38884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265735"/>
              <a:ext cx="5801072" cy="280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4493771" y="2348880"/>
              <a:ext cx="0" cy="1440160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195736" y="2545655"/>
              <a:ext cx="1368152" cy="1440160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073437" y="3068960"/>
              <a:ext cx="1149965" cy="1232520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655676" y="4523891"/>
              <a:ext cx="1224136" cy="288032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6084168" y="4941168"/>
              <a:ext cx="1224137" cy="792088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257397" y="4032442"/>
              <a:ext cx="2478625" cy="538075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879812" y="4667907"/>
              <a:ext cx="684076" cy="1569405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flipV="1">
            <a:off x="4613994" y="4911602"/>
            <a:ext cx="0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1498" y="5559674"/>
            <a:ext cx="2531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1600" dirty="0" smtClean="0">
                <a:solidFill>
                  <a:prstClr val="black"/>
                </a:solidFill>
              </a:rPr>
              <a:t>28x28x14 (3.6 cm CsI cubes)</a:t>
            </a:r>
          </a:p>
          <a:p>
            <a:pPr defTabSz="914400"/>
            <a:r>
              <a:rPr lang="it-IT" sz="1600" dirty="0" smtClean="0">
                <a:solidFill>
                  <a:prstClr val="black"/>
                </a:solidFill>
              </a:rPr>
              <a:t>gapXY=1mm-4mm</a:t>
            </a:r>
          </a:p>
          <a:p>
            <a:pPr defTabSz="914400"/>
            <a:r>
              <a:rPr lang="it-IT" sz="1600" dirty="0" smtClean="0">
                <a:solidFill>
                  <a:prstClr val="black"/>
                </a:solidFill>
              </a:rPr>
              <a:t>gapZ=3mm</a:t>
            </a:r>
            <a:endParaRPr lang="it-IT" dirty="0" smtClean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lain" startAt="5"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843808" y="594928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93525" y="6267560"/>
            <a:ext cx="521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35896" y="6082894"/>
            <a:ext cx="502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5 faces –&gt; </a:t>
            </a:r>
            <a:r>
              <a:rPr lang="it-IT" sz="2000" dirty="0" smtClean="0">
                <a:solidFill>
                  <a:srgbClr val="FF0000"/>
                </a:solidFill>
              </a:rPr>
              <a:t>geometrical acceptance  </a:t>
            </a:r>
            <a:r>
              <a:rPr lang="it-IT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</a:t>
            </a:r>
            <a:r>
              <a:rPr lang="it-IT" sz="2000" dirty="0" smtClean="0">
                <a:solidFill>
                  <a:srgbClr val="FF0000"/>
                </a:solidFill>
              </a:rPr>
              <a:t>10.5 m</a:t>
            </a:r>
            <a:r>
              <a:rPr lang="it-IT" sz="2000" baseline="30000" dirty="0" smtClean="0">
                <a:solidFill>
                  <a:srgbClr val="FF0000"/>
                </a:solidFill>
              </a:rPr>
              <a:t>2</a:t>
            </a:r>
            <a:r>
              <a:rPr lang="it-IT" sz="2000" dirty="0" smtClean="0">
                <a:solidFill>
                  <a:srgbClr val="FF0000"/>
                </a:solidFill>
              </a:rPr>
              <a:t> sr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8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303520" cy="3596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26593"/>
            <a:ext cx="5555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400" b="1" u="sng" dirty="0" smtClean="0">
                <a:solidFill>
                  <a:prstClr val="black"/>
                </a:solidFill>
              </a:rPr>
              <a:t>ANGULAR  DISTRIBUTION AFTER ALL CUTS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6598" y="5468934"/>
            <a:ext cx="635279" cy="3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cos</a:t>
            </a:r>
            <a:r>
              <a:rPr lang="it-IT" dirty="0" smtClean="0">
                <a:solidFill>
                  <a:prstClr val="black"/>
                </a:solidFill>
                <a:latin typeface="Symbol" pitchFamily="18" charset="2"/>
              </a:rPr>
              <a:t>q</a:t>
            </a:r>
            <a:endParaRPr lang="en-US" dirty="0">
              <a:solidFill>
                <a:prstClr val="black"/>
              </a:solidFill>
              <a:latin typeface="Symbol" pitchFamily="18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73440" y="3068960"/>
            <a:ext cx="1414557" cy="688722"/>
            <a:chOff x="7020272" y="4036422"/>
            <a:chExt cx="1414557" cy="68872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20272" y="4293096"/>
              <a:ext cx="28803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236296" y="4036422"/>
              <a:ext cx="412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sz="1400" dirty="0">
                  <a:solidFill>
                    <a:prstClr val="black"/>
                  </a:solidFill>
                </a:rPr>
                <a:t>T</a:t>
              </a:r>
              <a:r>
                <a:rPr lang="it-IT" sz="1400" dirty="0" smtClean="0">
                  <a:solidFill>
                    <a:prstClr val="black"/>
                  </a:solidFill>
                </a:rPr>
                <a:t>ot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020272" y="4445496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20272" y="4581128"/>
              <a:ext cx="288032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236296" y="4236767"/>
              <a:ext cx="1198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sz="1400" dirty="0" smtClean="0">
                  <a:solidFill>
                    <a:prstClr val="black"/>
                  </a:solidFill>
                </a:rPr>
                <a:t>Lateral planes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36296" y="4417367"/>
              <a:ext cx="893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sz="1400" dirty="0" smtClean="0">
                  <a:solidFill>
                    <a:prstClr val="black"/>
                  </a:solidFill>
                </a:rPr>
                <a:t>Top plane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3228" y="1854116"/>
            <a:ext cx="76327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The particles impinging on lateral planes , after cuts,  are  approx  2 * top plane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3888" y="6005616"/>
            <a:ext cx="114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horizontal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4360" y="6110659"/>
            <a:ext cx="122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downgoing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391526" y="5611127"/>
            <a:ext cx="0" cy="5967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87456" y="5540124"/>
            <a:ext cx="0" cy="57053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764704"/>
            <a:ext cx="694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Cuts :  </a:t>
            </a:r>
            <a:r>
              <a:rPr lang="it-IT" b="1" dirty="0" smtClean="0"/>
              <a:t>interacting protons</a:t>
            </a:r>
            <a:r>
              <a:rPr lang="it-IT" dirty="0" smtClean="0"/>
              <a:t>, </a:t>
            </a:r>
            <a:r>
              <a:rPr lang="it-IT" b="1" dirty="0" smtClean="0"/>
              <a:t>shower max contained in a fiducial volume</a:t>
            </a:r>
            <a:r>
              <a:rPr lang="it-IT" dirty="0" smtClean="0"/>
              <a:t>...</a:t>
            </a:r>
          </a:p>
          <a:p>
            <a:r>
              <a:rPr lang="it-IT" dirty="0"/>
              <a:t>t</a:t>
            </a:r>
            <a:r>
              <a:rPr lang="it-IT" dirty="0" smtClean="0"/>
              <a:t>ypical efficiency </a:t>
            </a:r>
            <a:r>
              <a:rPr lang="it-I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~ </a:t>
            </a:r>
            <a:r>
              <a:rPr lang="it-IT" b="1" dirty="0" smtClean="0">
                <a:solidFill>
                  <a:srgbClr val="FF0000"/>
                </a:solidFill>
              </a:rPr>
              <a:t>50%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8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1772816"/>
            <a:ext cx="1734514" cy="922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411760" y="1628800"/>
            <a:ext cx="2376266" cy="605286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62993" y="1772816"/>
            <a:ext cx="867257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55576" y="2492896"/>
            <a:ext cx="3240360" cy="20246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95736" y="2492896"/>
            <a:ext cx="1734514" cy="101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115616" y="980728"/>
            <a:ext cx="2814634" cy="151216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195736" y="1772816"/>
            <a:ext cx="327197" cy="158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5536" y="364014"/>
            <a:ext cx="837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For each particle direction we consider the «length» as the segment  «inside» the CALO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27228" y="3543967"/>
            <a:ext cx="4172764" cy="3102543"/>
            <a:chOff x="327228" y="3543967"/>
            <a:chExt cx="4172764" cy="310254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28" y="3632039"/>
              <a:ext cx="4172764" cy="282980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846571" y="6277178"/>
              <a:ext cx="1300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Length (cm)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16557" y="3543967"/>
              <a:ext cx="10855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20x20x20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17308" y="3451155"/>
            <a:ext cx="4346834" cy="3254380"/>
            <a:chOff x="4617308" y="3451155"/>
            <a:chExt cx="4346834" cy="325438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08" y="3573016"/>
              <a:ext cx="4346834" cy="2947853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308304" y="6336203"/>
              <a:ext cx="1300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Length (cm)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64704" y="3451155"/>
              <a:ext cx="10855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28x28x14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681458" y="3863676"/>
              <a:ext cx="1414557" cy="688722"/>
              <a:chOff x="7020272" y="4036422"/>
              <a:chExt cx="1414557" cy="688722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7020272" y="4293096"/>
                <a:ext cx="288032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7236296" y="4036422"/>
                <a:ext cx="41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sz="1400" dirty="0">
                    <a:solidFill>
                      <a:prstClr val="black"/>
                    </a:solidFill>
                  </a:rPr>
                  <a:t>T</a:t>
                </a:r>
                <a:r>
                  <a:rPr lang="it-IT" sz="1400" dirty="0" smtClean="0">
                    <a:solidFill>
                      <a:prstClr val="black"/>
                    </a:solidFill>
                  </a:rPr>
                  <a:t>ot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7020272" y="4445496"/>
                <a:ext cx="28803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020272" y="4581128"/>
                <a:ext cx="288032" cy="0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7236296" y="4236767"/>
                <a:ext cx="1198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sz="1400" dirty="0" smtClean="0">
                    <a:solidFill>
                      <a:prstClr val="black"/>
                    </a:solidFill>
                  </a:rPr>
                  <a:t>Lateral planes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236296" y="4417367"/>
                <a:ext cx="8932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it-IT" sz="1400" dirty="0" smtClean="0">
                    <a:solidFill>
                      <a:prstClr val="black"/>
                    </a:solidFill>
                  </a:rPr>
                  <a:t>Top plane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61" name="Straight Arrow Connector 60"/>
          <p:cNvCxnSpPr/>
          <p:nvPr/>
        </p:nvCxnSpPr>
        <p:spPr>
          <a:xfrm flipH="1">
            <a:off x="3779912" y="1525434"/>
            <a:ext cx="648072" cy="32669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355976" y="1156102"/>
            <a:ext cx="77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 smtClean="0">
                <a:solidFill>
                  <a:prstClr val="black"/>
                </a:solidFill>
              </a:rPr>
              <a:t>length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4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39672" y="6237312"/>
            <a:ext cx="114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horizontal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574379" y="1001092"/>
            <a:ext cx="1734514" cy="922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56326" y="1001092"/>
            <a:ext cx="357062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790128" y="512689"/>
            <a:ext cx="1268161" cy="11938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64237" y="1109626"/>
            <a:ext cx="1525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X,Y,tgX,tgY</a:t>
            </a:r>
          </a:p>
          <a:p>
            <a:r>
              <a:rPr lang="it-IT" sz="1400" dirty="0" smtClean="0"/>
              <a:t>Fitting parameters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441636" y="2250304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75333" y="771071"/>
            <a:ext cx="3634906" cy="1200329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3 different  fits  with parametrization</a:t>
            </a:r>
          </a:p>
          <a:p>
            <a:r>
              <a:rPr lang="it-IT" dirty="0"/>
              <a:t>r</a:t>
            </a:r>
            <a:r>
              <a:rPr lang="it-IT" dirty="0" smtClean="0"/>
              <a:t>espect to 3 different faces :</a:t>
            </a:r>
          </a:p>
          <a:p>
            <a:r>
              <a:rPr lang="it-IT" dirty="0" smtClean="0"/>
              <a:t>Z=cost, X=cost, Y=cost </a:t>
            </a:r>
          </a:p>
          <a:p>
            <a:r>
              <a:rPr lang="it-IT" dirty="0" smtClean="0"/>
              <a:t>Selection of best chi</a:t>
            </a:r>
            <a:r>
              <a:rPr lang="it-IT" baseline="30000" dirty="0" smtClean="0"/>
              <a:t>2</a:t>
            </a:r>
            <a:endParaRPr lang="en-US" baseline="300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802435" y="2250304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61082" y="6349757"/>
            <a:ext cx="28328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Lacks of events hitting bottom plane</a:t>
            </a:r>
            <a:endParaRPr lang="en-US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899592" y="1706564"/>
            <a:ext cx="432048" cy="426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99592" y="146236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99592" y="836712"/>
            <a:ext cx="432048" cy="272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979712" y="620688"/>
            <a:ext cx="5996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915816" y="620688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424208" y="675182"/>
            <a:ext cx="211688" cy="161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3575935" y="1706564"/>
            <a:ext cx="552069" cy="264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3464237" y="1838982"/>
            <a:ext cx="243667" cy="545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1" idx="0"/>
          </p:cNvCxnSpPr>
          <p:nvPr/>
        </p:nvCxnSpPr>
        <p:spPr>
          <a:xfrm flipH="1">
            <a:off x="3635896" y="1109626"/>
            <a:ext cx="591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5930" y="6310055"/>
            <a:ext cx="122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downgoing</a:t>
            </a: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1093096" y="5810523"/>
            <a:ext cx="0" cy="5967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" idx="2"/>
          </p:cNvCxnSpPr>
          <p:nvPr/>
        </p:nvCxnSpPr>
        <p:spPr>
          <a:xfrm flipV="1">
            <a:off x="2543240" y="5771820"/>
            <a:ext cx="0" cy="57053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00555" y="2852936"/>
            <a:ext cx="4218381" cy="3103550"/>
            <a:chOff x="400555" y="2852936"/>
            <a:chExt cx="4218381" cy="3103550"/>
          </a:xfrm>
        </p:grpSpPr>
        <p:grpSp>
          <p:nvGrpSpPr>
            <p:cNvPr id="24" name="Group 23"/>
            <p:cNvGrpSpPr/>
            <p:nvPr/>
          </p:nvGrpSpPr>
          <p:grpSpPr>
            <a:xfrm>
              <a:off x="467544" y="2852936"/>
              <a:ext cx="4151392" cy="3103550"/>
              <a:chOff x="467544" y="2852936"/>
              <a:chExt cx="4151392" cy="310355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67544" y="2956508"/>
                <a:ext cx="4151392" cy="2999978"/>
                <a:chOff x="467544" y="2956508"/>
                <a:chExt cx="4151392" cy="2999978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44" y="2956508"/>
                  <a:ext cx="4151392" cy="2815312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3635896" y="5587154"/>
                  <a:ext cx="6123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cos</a:t>
                  </a:r>
                  <a:r>
                    <a:rPr lang="it-IT" dirty="0" smtClean="0">
                      <a:latin typeface="Symbol" pitchFamily="18" charset="2"/>
                    </a:rPr>
                    <a:t>q</a:t>
                  </a:r>
                  <a:endParaRPr lang="en-US" dirty="0">
                    <a:latin typeface="Symbol" pitchFamily="18" charset="2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1574379" y="2852936"/>
                <a:ext cx="16401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Old track fitting</a:t>
                </a:r>
                <a:endParaRPr lang="en-US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 rot="16200000">
              <a:off x="154654" y="3468169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Symbol" pitchFamily="18" charset="2"/>
                </a:rPr>
                <a:t>Y(</a:t>
              </a:r>
              <a:r>
                <a:rPr lang="it-IT" dirty="0" smtClean="0">
                  <a:latin typeface="+mj-lt"/>
                </a:rPr>
                <a:t>deg)</a:t>
              </a:r>
              <a:endParaRPr lang="en-US" dirty="0">
                <a:latin typeface="Symbol" pitchFamily="18" charset="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88585" y="2867907"/>
            <a:ext cx="4231886" cy="3066276"/>
            <a:chOff x="4588585" y="2867907"/>
            <a:chExt cx="4231886" cy="3066276"/>
          </a:xfrm>
        </p:grpSpPr>
        <p:grpSp>
          <p:nvGrpSpPr>
            <p:cNvPr id="23" name="Group 22"/>
            <p:cNvGrpSpPr/>
            <p:nvPr/>
          </p:nvGrpSpPr>
          <p:grpSpPr>
            <a:xfrm>
              <a:off x="4607542" y="2867907"/>
              <a:ext cx="4212929" cy="3066276"/>
              <a:chOff x="4607542" y="2867907"/>
              <a:chExt cx="4212929" cy="306627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607542" y="2956508"/>
                <a:ext cx="4212929" cy="2977675"/>
                <a:chOff x="4607543" y="3017910"/>
                <a:chExt cx="4060850" cy="2916273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07543" y="3017910"/>
                  <a:ext cx="4060850" cy="2753910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7679238" y="5564851"/>
                  <a:ext cx="6123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cos</a:t>
                  </a:r>
                  <a:r>
                    <a:rPr lang="it-IT" dirty="0" smtClean="0">
                      <a:latin typeface="Symbol" pitchFamily="18" charset="2"/>
                    </a:rPr>
                    <a:t>q</a:t>
                  </a:r>
                  <a:endParaRPr lang="en-US" dirty="0">
                    <a:latin typeface="Symbol" pitchFamily="18" charset="2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5893909" y="2867907"/>
                <a:ext cx="17416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New track fitting</a:t>
                </a:r>
                <a:endParaRPr lang="en-US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6200000">
              <a:off x="4342684" y="3483140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Symbol" pitchFamily="18" charset="2"/>
                </a:rPr>
                <a:t>Y(</a:t>
              </a:r>
              <a:r>
                <a:rPr lang="it-IT" dirty="0" smtClean="0">
                  <a:latin typeface="+mj-lt"/>
                </a:rPr>
                <a:t>deg)</a:t>
              </a:r>
              <a:endParaRPr lang="en-US" dirty="0">
                <a:latin typeface="Symbol" pitchFamily="18" charset="2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V="1">
            <a:off x="3586070" y="5445224"/>
            <a:ext cx="132949" cy="9767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39393" y="5755521"/>
            <a:ext cx="27922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smtClean="0">
                <a:solidFill>
                  <a:schemeClr val="tx2"/>
                </a:solidFill>
              </a:rPr>
              <a:t>Calorimeter only </a:t>
            </a:r>
          </a:p>
          <a:p>
            <a:r>
              <a:rPr lang="it-IT" sz="1600" b="1" u="sng" dirty="0" smtClean="0">
                <a:solidFill>
                  <a:schemeClr val="tx2"/>
                </a:solidFill>
              </a:rPr>
              <a:t>angular resolution</a:t>
            </a:r>
          </a:p>
          <a:p>
            <a:r>
              <a:rPr lang="it-IT" sz="1600" b="1" u="sng" dirty="0" smtClean="0">
                <a:solidFill>
                  <a:schemeClr val="tx2"/>
                </a:solidFill>
              </a:rPr>
              <a:t>for 10 TeV protons  </a:t>
            </a:r>
            <a:r>
              <a:rPr lang="it-IT" sz="1600" b="1" u="sng" dirty="0" smtClean="0">
                <a:solidFill>
                  <a:schemeClr val="tx2"/>
                </a:solidFill>
                <a:latin typeface="Times New Roman"/>
                <a:cs typeface="Times New Roman"/>
              </a:rPr>
              <a:t>~</a:t>
            </a:r>
            <a:r>
              <a:rPr lang="it-IT" sz="1600" b="1" u="sng" dirty="0" smtClean="0">
                <a:solidFill>
                  <a:schemeClr val="tx2"/>
                </a:solidFill>
              </a:rPr>
              <a:t>  3</a:t>
            </a:r>
            <a:r>
              <a:rPr lang="it-IT" sz="1600" b="1" u="sng" baseline="30000" dirty="0" smtClean="0">
                <a:solidFill>
                  <a:schemeClr val="tx2"/>
                </a:solidFill>
              </a:rPr>
              <a:t>o</a:t>
            </a:r>
            <a:r>
              <a:rPr lang="it-IT" sz="1600" b="1" u="sng" dirty="0" smtClean="0">
                <a:solidFill>
                  <a:schemeClr val="tx2"/>
                </a:solidFill>
              </a:rPr>
              <a:t> </a:t>
            </a:r>
            <a:endParaRPr lang="en-US" sz="1600" b="1" u="sng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572" y="51024"/>
            <a:ext cx="1691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smtClean="0">
                <a:solidFill>
                  <a:schemeClr val="tx2"/>
                </a:solidFill>
              </a:rPr>
              <a:t>Track fitting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51969" y="2502332"/>
            <a:ext cx="15912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10 TeV protons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658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7504" y="809308"/>
            <a:ext cx="6860109" cy="1638300"/>
            <a:chOff x="228600" y="4495800"/>
            <a:chExt cx="6860109" cy="1638300"/>
          </a:xfrm>
        </p:grpSpPr>
        <p:grpSp>
          <p:nvGrpSpPr>
            <p:cNvPr id="26628" name="Group 13"/>
            <p:cNvGrpSpPr>
              <a:grpSpLocks/>
            </p:cNvGrpSpPr>
            <p:nvPr/>
          </p:nvGrpSpPr>
          <p:grpSpPr bwMode="auto">
            <a:xfrm>
              <a:off x="228600" y="4495800"/>
              <a:ext cx="1943100" cy="1638300"/>
              <a:chOff x="2209800" y="2895600"/>
              <a:chExt cx="1943100" cy="16383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19400" y="3276600"/>
                <a:ext cx="1333500" cy="1257300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rgbClr val="0066CC"/>
                </a:bgClr>
              </a:pattFill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 rot="18954108">
                <a:off x="2295525" y="3751263"/>
                <a:ext cx="1079500" cy="374650"/>
              </a:xfrm>
              <a:prstGeom prst="ellipse">
                <a:avLst/>
              </a:prstGeom>
              <a:solidFill>
                <a:srgbClr val="CCFF66"/>
              </a:solidFill>
              <a:ln>
                <a:solidFill>
                  <a:srgbClr val="00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2209800" y="2895600"/>
                <a:ext cx="1676400" cy="1638300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819400" y="3714750"/>
                <a:ext cx="0" cy="476250"/>
              </a:xfrm>
              <a:prstGeom prst="line">
                <a:avLst/>
              </a:prstGeom>
              <a:pattFill prst="lgGrid">
                <a:fgClr>
                  <a:schemeClr val="bg1"/>
                </a:fgClr>
                <a:bgClr>
                  <a:srgbClr val="0066CC"/>
                </a:bgClr>
              </a:pattFill>
              <a:ln>
                <a:solidFill>
                  <a:srgbClr val="000099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471863" y="3228975"/>
                <a:ext cx="76200" cy="762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171825" y="3519488"/>
                <a:ext cx="76200" cy="762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776538" y="3886200"/>
                <a:ext cx="76200" cy="762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360683" y="5132457"/>
              <a:ext cx="47280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GB" sz="2000" dirty="0" smtClean="0">
                  <a:solidFill>
                    <a:prstClr val="black"/>
                  </a:solidFill>
                </a:rPr>
                <a:t>Leakage is always important !</a:t>
              </a:r>
            </a:p>
            <a:p>
              <a:pPr defTabSz="914400"/>
              <a:r>
                <a:rPr lang="en-GB" sz="2000" dirty="0" smtClean="0">
                  <a:solidFill>
                    <a:prstClr val="black"/>
                  </a:solidFill>
                </a:rPr>
                <a:t>The Signal  depends  on the </a:t>
              </a:r>
              <a:r>
                <a:rPr lang="en-GB" sz="2000" b="1" u="sng" dirty="0" smtClean="0">
                  <a:solidFill>
                    <a:srgbClr val="FF0000"/>
                  </a:solidFill>
                </a:rPr>
                <a:t>shower length</a:t>
              </a:r>
              <a:endParaRPr lang="en-GB" sz="200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79712" y="2461112"/>
            <a:ext cx="5432619" cy="3844448"/>
            <a:chOff x="2112814" y="2645778"/>
            <a:chExt cx="5432619" cy="38444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913" y="2708920"/>
              <a:ext cx="5303520" cy="3596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76056" y="6120894"/>
              <a:ext cx="2015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Shower length (cm)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1527878" y="3600047"/>
              <a:ext cx="1539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>
                  <a:solidFill>
                    <a:prstClr val="black"/>
                  </a:solidFill>
                </a:rPr>
                <a:t>&lt;</a:t>
              </a:r>
              <a:r>
                <a:rPr lang="it-IT" dirty="0" smtClean="0">
                  <a:solidFill>
                    <a:prstClr val="black"/>
                  </a:solidFill>
                </a:rPr>
                <a:t>signal (GeV)&gt;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7649" y="2645778"/>
              <a:ext cx="139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it-IT" dirty="0" smtClean="0">
                  <a:solidFill>
                    <a:prstClr val="black"/>
                  </a:solidFill>
                </a:rPr>
                <a:t>10TeV            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44162" y="6305560"/>
            <a:ext cx="718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b="1" dirty="0" smtClean="0">
                <a:solidFill>
                  <a:srgbClr val="1F497D"/>
                </a:solidFill>
              </a:rPr>
              <a:t>Reconstructed Shower length can be used for energy corrections and cuts</a:t>
            </a:r>
            <a:endParaRPr lang="en-US" b="1" dirty="0">
              <a:solidFill>
                <a:srgbClr val="1F497D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827584" y="809308"/>
            <a:ext cx="72008" cy="81915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07121" y="332656"/>
            <a:ext cx="160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shower length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908137" y="342603"/>
            <a:ext cx="436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(from first interaction  to end of calorimeter)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059832" y="809308"/>
            <a:ext cx="4124655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RECONSTRUCTED  WITH ≈ cm  resolution</a:t>
            </a:r>
            <a:endParaRPr lang="it-IT" dirty="0"/>
          </a:p>
        </p:txBody>
      </p:sp>
      <p:cxnSp>
        <p:nvCxnSpPr>
          <p:cNvPr id="22" name="Connettore 2 21"/>
          <p:cNvCxnSpPr/>
          <p:nvPr/>
        </p:nvCxnSpPr>
        <p:spPr>
          <a:xfrm>
            <a:off x="1445767" y="4509120"/>
            <a:ext cx="26187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87045" y="414908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</a:t>
            </a:r>
            <a:r>
              <a:rPr lang="it-IT" dirty="0" smtClean="0"/>
              <a:t>ach point</a:t>
            </a:r>
          </a:p>
          <a:p>
            <a:r>
              <a:rPr lang="it-IT" dirty="0"/>
              <a:t>i</a:t>
            </a:r>
            <a:r>
              <a:rPr lang="it-IT" dirty="0" smtClean="0"/>
              <a:t>s average over</a:t>
            </a:r>
          </a:p>
          <a:p>
            <a:r>
              <a:rPr lang="it-IT" dirty="0"/>
              <a:t>m</a:t>
            </a:r>
            <a:r>
              <a:rPr lang="it-IT" dirty="0" smtClean="0"/>
              <a:t>any events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72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9117</TotalTime>
  <Words>1226</Words>
  <Application>Microsoft Office PowerPoint</Application>
  <PresentationFormat>Presentazione su schermo (4:3)</PresentationFormat>
  <Paragraphs>277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Titoli diapositive</vt:lpstr>
      </vt:variant>
      <vt:variant>
        <vt:i4>21</vt:i4>
      </vt:variant>
    </vt:vector>
  </HeadingPairs>
  <TitlesOfParts>
    <vt:vector size="33" baseType="lpstr">
      <vt:lpstr>Tema di Office</vt:lpstr>
      <vt:lpstr>Office Theme</vt:lpstr>
      <vt:lpstr>1_Office Theme</vt:lpstr>
      <vt:lpstr>2_Office Theme</vt:lpstr>
      <vt:lpstr>4_Office Theme</vt:lpstr>
      <vt:lpstr>5_Office Theme</vt:lpstr>
      <vt:lpstr>6_Office Theme</vt:lpstr>
      <vt:lpstr>3_Office Theme</vt:lpstr>
      <vt:lpstr>8_Office Theme</vt:lpstr>
      <vt:lpstr>10_Office Theme</vt:lpstr>
      <vt:lpstr>7_Office Theme</vt:lpstr>
      <vt:lpstr>11_Office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Paolo Papini</dc:creator>
  <cp:lastModifiedBy>ser</cp:lastModifiedBy>
  <cp:revision>83</cp:revision>
  <dcterms:created xsi:type="dcterms:W3CDTF">2014-05-13T14:10:10Z</dcterms:created>
  <dcterms:modified xsi:type="dcterms:W3CDTF">2015-06-30T07:21:40Z</dcterms:modified>
</cp:coreProperties>
</file>