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1" r:id="rId1"/>
  </p:sldMasterIdLst>
  <p:sldIdLst>
    <p:sldId id="264" r:id="rId2"/>
    <p:sldId id="318" r:id="rId3"/>
    <p:sldId id="283" r:id="rId4"/>
    <p:sldId id="295" r:id="rId5"/>
    <p:sldId id="296" r:id="rId6"/>
    <p:sldId id="299" r:id="rId7"/>
    <p:sldId id="301" r:id="rId8"/>
    <p:sldId id="300" r:id="rId9"/>
    <p:sldId id="331" r:id="rId10"/>
    <p:sldId id="329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285" r:id="rId19"/>
    <p:sldId id="322" r:id="rId20"/>
    <p:sldId id="323" r:id="rId21"/>
    <p:sldId id="288" r:id="rId22"/>
    <p:sldId id="325" r:id="rId23"/>
    <p:sldId id="326" r:id="rId24"/>
    <p:sldId id="328" r:id="rId25"/>
    <p:sldId id="313" r:id="rId26"/>
    <p:sldId id="327" r:id="rId27"/>
    <p:sldId id="324" r:id="rId28"/>
    <p:sldId id="319" r:id="rId29"/>
    <p:sldId id="320" r:id="rId30"/>
    <p:sldId id="321" r:id="rId31"/>
    <p:sldId id="312" r:id="rId32"/>
    <p:sldId id="315" r:id="rId33"/>
    <p:sldId id="316" r:id="rId34"/>
    <p:sldId id="317" r:id="rId35"/>
    <p:sldId id="292" r:id="rId36"/>
    <p:sldId id="265" r:id="rId3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321" autoAdjust="0"/>
    <p:restoredTop sz="86369" autoAdjust="0"/>
  </p:normalViewPr>
  <p:slideViewPr>
    <p:cSldViewPr snapToGrid="0" snapToObjects="1">
      <p:cViewPr varScale="1">
        <p:scale>
          <a:sx n="107" d="100"/>
          <a:sy n="107" d="100"/>
        </p:scale>
        <p:origin x="-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460212-1EDF-F244-BE8B-0255E766D547}" type="datetimeFigureOut">
              <a:rPr lang="es-ES_tradnl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08A88A3-4B2F-DD48-B68F-BB06DCAA4C5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1565" y="474868"/>
            <a:ext cx="4682434" cy="336453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A SUPER-WIDE FIELD OF VIEW CHERENKOV TELESCOPE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4958" y="4078316"/>
            <a:ext cx="3762868" cy="142895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200"/>
              </a:spcBef>
              <a:buNone/>
            </a:pPr>
            <a:r>
              <a:rPr lang="en-US" sz="2400" b="1" dirty="0" smtClean="0"/>
              <a:t>J. Cortina</a:t>
            </a:r>
            <a:r>
              <a:rPr lang="en-US" sz="2400" dirty="0" smtClean="0"/>
              <a:t>,</a:t>
            </a:r>
            <a:r>
              <a:rPr lang="en-US" sz="2400" dirty="0" smtClean="0"/>
              <a:t> R</a:t>
            </a:r>
            <a:r>
              <a:rPr lang="en-US" sz="2400" dirty="0" smtClean="0"/>
              <a:t>. </a:t>
            </a:r>
            <a:r>
              <a:rPr lang="en-US" sz="2400" dirty="0" err="1" smtClean="0"/>
              <a:t>López-Coto</a:t>
            </a:r>
            <a:r>
              <a:rPr lang="en-US" sz="2400" dirty="0" smtClean="0"/>
              <a:t>, </a:t>
            </a:r>
            <a:r>
              <a:rPr lang="en-US" sz="2400" dirty="0" smtClean="0"/>
              <a:t>A. </a:t>
            </a:r>
            <a:r>
              <a:rPr lang="en-US" sz="2400" dirty="0" err="1" smtClean="0"/>
              <a:t>Moralejo</a:t>
            </a:r>
            <a:r>
              <a:rPr lang="en-US" sz="2400" dirty="0" smtClean="0"/>
              <a:t>. R. </a:t>
            </a:r>
            <a:r>
              <a:rPr lang="en-US" sz="2400" dirty="0" err="1" smtClean="0"/>
              <a:t>Rodr</a:t>
            </a:r>
            <a:r>
              <a:rPr lang="en-US" sz="2400" dirty="0" err="1" smtClean="0"/>
              <a:t>íguez</a:t>
            </a:r>
            <a:endParaRPr lang="en-US" sz="2400" dirty="0" smtClean="0"/>
          </a:p>
          <a:p>
            <a:pPr>
              <a:spcBef>
                <a:spcPts val="200"/>
              </a:spcBef>
              <a:buNone/>
            </a:pPr>
            <a:r>
              <a:rPr lang="en-US" dirty="0" smtClean="0"/>
              <a:t>Pizza </a:t>
            </a:r>
            <a:r>
              <a:rPr lang="en-US" sz="2400" dirty="0" smtClean="0"/>
              <a:t>seminar</a:t>
            </a:r>
          </a:p>
          <a:p>
            <a:pPr>
              <a:spcBef>
                <a:spcPts val="200"/>
              </a:spcBef>
              <a:buNone/>
            </a:pPr>
            <a:r>
              <a:rPr lang="en-US" sz="2400" dirty="0" smtClean="0"/>
              <a:t>June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2015</a:t>
            </a:r>
            <a:endParaRPr lang="en-US" sz="2400" dirty="0"/>
          </a:p>
        </p:txBody>
      </p:sp>
      <p:pic>
        <p:nvPicPr>
          <p:cNvPr id="5" name="Imagen 4" descr="Machete-Poster-machete-15509016-501-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" y="431799"/>
            <a:ext cx="3905409" cy="561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2867848" y="4705584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2725915" y="4733900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rot="5400000">
            <a:off x="2561817" y="5719978"/>
            <a:ext cx="640349" cy="26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740915" y="5611457"/>
            <a:ext cx="213750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82743" y="1607501"/>
            <a:ext cx="731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r>
              <a:rPr lang="en-US" dirty="0" smtClean="0"/>
              <a:t>.</a:t>
            </a:r>
            <a:r>
              <a:rPr lang="en-US" dirty="0" smtClean="0"/>
              <a:t> Considering all incident directions: where shall </a:t>
            </a:r>
            <a:r>
              <a:rPr lang="en-US" dirty="0" smtClean="0"/>
              <a:t>we place the </a:t>
            </a:r>
            <a:r>
              <a:rPr lang="en-US" dirty="0" smtClean="0"/>
              <a:t>“stop</a:t>
            </a:r>
            <a:r>
              <a:rPr lang="en-US" dirty="0" smtClean="0"/>
              <a:t>”? </a:t>
            </a:r>
          </a:p>
          <a:p>
            <a:r>
              <a:rPr lang="en-US" dirty="0" smtClean="0"/>
              <a:t>At the mirror’s center of curvature, so that all </a:t>
            </a:r>
            <a:r>
              <a:rPr lang="en-US" dirty="0" smtClean="0"/>
              <a:t>directions</a:t>
            </a:r>
            <a:r>
              <a:rPr lang="en-US" dirty="0" smtClean="0"/>
              <a:t> remain equivalent.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4232149" y="5208791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20"/>
          <p:cNvCxnSpPr/>
          <p:nvPr/>
        </p:nvCxnSpPr>
        <p:spPr>
          <a:xfrm>
            <a:off x="2691349" y="4696421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rot="16200000" flipH="1">
            <a:off x="928707" y="5376525"/>
            <a:ext cx="134505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16635" y="5240849"/>
            <a:ext cx="132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Sphere radius R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 rot="5400000">
            <a:off x="3797333" y="4698804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691941" y="4703996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5400000">
            <a:off x="4568396" y="4701612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5400000">
            <a:off x="3565672" y="4822606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6200000" flipV="1">
            <a:off x="4218847" y="5478442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2798859" y="4834844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3830651" y="5495610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6600000">
            <a:off x="3442019" y="4990175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6600000">
            <a:off x="2813305" y="4647762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8" idx="2"/>
          </p:cNvCxnSpPr>
          <p:nvPr/>
        </p:nvCxnSpPr>
        <p:spPr>
          <a:xfrm flipV="1">
            <a:off x="3549850" y="5326525"/>
            <a:ext cx="631268" cy="380119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endCxn id="18" idx="2"/>
          </p:cNvCxnSpPr>
          <p:nvPr/>
        </p:nvCxnSpPr>
        <p:spPr>
          <a:xfrm rot="5400000" flipH="1" flipV="1">
            <a:off x="3823557" y="5683922"/>
            <a:ext cx="714958" cy="164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 rot="5400000">
            <a:off x="2983990" y="3598810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o 26"/>
          <p:cNvSpPr/>
          <p:nvPr/>
        </p:nvSpPr>
        <p:spPr>
          <a:xfrm rot="5400000">
            <a:off x="2980008" y="3598108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661736" y="4105427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1519803" y="4133743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82743" y="1607501"/>
            <a:ext cx="731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r>
              <a:rPr lang="en-US" dirty="0" smtClean="0"/>
              <a:t>. Add the “world-famous” Schmidt corrector plane at the stop. That </a:t>
            </a:r>
            <a:r>
              <a:rPr lang="en-US" dirty="0" smtClean="0"/>
              <a:t>eliminates </a:t>
            </a:r>
            <a:r>
              <a:rPr lang="en-US" dirty="0" smtClean="0"/>
              <a:t>spherical aberrations.  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3026037" y="4608634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20"/>
          <p:cNvCxnSpPr/>
          <p:nvPr/>
        </p:nvCxnSpPr>
        <p:spPr>
          <a:xfrm>
            <a:off x="1485237" y="4096264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rot="5400000">
            <a:off x="2591221" y="4098647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485829" y="4103839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5400000">
            <a:off x="3362284" y="4101455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5400000">
            <a:off x="2359560" y="4222449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6200000" flipV="1">
            <a:off x="3012735" y="4878285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1592747" y="4234687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2624539" y="4895453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6600000">
            <a:off x="2235907" y="4390018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6600000">
            <a:off x="1607193" y="4047605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8" idx="2"/>
          </p:cNvCxnSpPr>
          <p:nvPr/>
        </p:nvCxnSpPr>
        <p:spPr>
          <a:xfrm flipV="1">
            <a:off x="2343738" y="4726368"/>
            <a:ext cx="631268" cy="380119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endCxn id="18" idx="2"/>
          </p:cNvCxnSpPr>
          <p:nvPr/>
        </p:nvCxnSpPr>
        <p:spPr>
          <a:xfrm rot="5400000" flipH="1" flipV="1">
            <a:off x="2617445" y="5083765"/>
            <a:ext cx="714958" cy="164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n 25" descr="250px-Schema_lame_de_Schmid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02" y="3848914"/>
            <a:ext cx="907151" cy="442690"/>
          </a:xfrm>
          <a:prstGeom prst="rect">
            <a:avLst/>
          </a:prstGeom>
        </p:spPr>
      </p:pic>
      <p:sp>
        <p:nvSpPr>
          <p:cNvPr id="27" name="Arco 26"/>
          <p:cNvSpPr/>
          <p:nvPr/>
        </p:nvSpPr>
        <p:spPr>
          <a:xfrm rot="5400000">
            <a:off x="1777878" y="2998653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o 27"/>
          <p:cNvSpPr/>
          <p:nvPr/>
        </p:nvSpPr>
        <p:spPr>
          <a:xfrm rot="5400000">
            <a:off x="1773896" y="2997951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 descr="schmidt_399px-Aberration_de_sphéricité_d'un_miroir_sphérique_concav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25" y="2563503"/>
            <a:ext cx="2228456" cy="179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 descr="schmidt_399px-Correction_par_lame_asphérique_de_Schmid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25" y="4439856"/>
            <a:ext cx="2228456" cy="179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2786056" y="2837507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2644123" y="2865823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65384" y="4535845"/>
            <a:ext cx="81560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Well, let’s build a “Schmidt IACT”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This has been proposed: </a:t>
            </a:r>
            <a:r>
              <a:rPr lang="en-US" dirty="0" err="1" smtClean="0"/>
              <a:t>Mirzoyan</a:t>
            </a:r>
            <a:r>
              <a:rPr lang="en-US" dirty="0" smtClean="0"/>
              <a:t> &amp; Andersen, APP </a:t>
            </a:r>
            <a:r>
              <a:rPr lang="en-US" b="1" dirty="0" smtClean="0"/>
              <a:t>31 </a:t>
            </a:r>
            <a:r>
              <a:rPr lang="en-US" dirty="0" smtClean="0"/>
              <a:t>(2009) 1, with D=7m mirror, FOV </a:t>
            </a:r>
            <a:r>
              <a:rPr lang="en-US" sz="2000" dirty="0" err="1" smtClean="0">
                <a:latin typeface="Lucida Grande"/>
                <a:ea typeface="Lucida Grande"/>
                <a:cs typeface="Lucida Grande"/>
              </a:rPr>
              <a:t>ø</a:t>
            </a:r>
            <a:r>
              <a:rPr lang="en-US" dirty="0" smtClean="0"/>
              <a:t>=15°, </a:t>
            </a:r>
            <a:r>
              <a:rPr lang="en-US" b="1" dirty="0" err="1" smtClean="0"/>
              <a:t>f</a:t>
            </a:r>
            <a:r>
              <a:rPr lang="en-US" b="1" dirty="0" smtClean="0"/>
              <a:t>/D=0.8</a:t>
            </a:r>
            <a:r>
              <a:rPr lang="en-US" dirty="0" smtClean="0"/>
              <a:t>, PSF RMS=1 </a:t>
            </a:r>
            <a:r>
              <a:rPr lang="en-US" dirty="0" err="1" smtClean="0"/>
              <a:t>arcmin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Unfortunately: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For the corrector plate they propose a </a:t>
            </a:r>
            <a:r>
              <a:rPr lang="en-US" dirty="0" smtClean="0"/>
              <a:t>7m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ø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PMMA </a:t>
            </a:r>
            <a:r>
              <a:rPr lang="en-US" dirty="0" smtClean="0"/>
              <a:t>Fresnel </a:t>
            </a:r>
            <a:r>
              <a:rPr lang="en-US" dirty="0" err="1" smtClean="0"/>
              <a:t>lense</a:t>
            </a:r>
            <a:r>
              <a:rPr lang="en-US" dirty="0" smtClean="0"/>
              <a:t> of 17mm max </a:t>
            </a:r>
            <a:r>
              <a:rPr lang="en-US" dirty="0" smtClean="0"/>
              <a:t>thickness: challenging!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It has chromatic aberration (yeah, it’s a lens!) </a:t>
            </a:r>
          </a:p>
        </p:txBody>
      </p:sp>
      <p:sp>
        <p:nvSpPr>
          <p:cNvPr id="18" name="Arco 17"/>
          <p:cNvSpPr/>
          <p:nvPr/>
        </p:nvSpPr>
        <p:spPr>
          <a:xfrm rot="5400000">
            <a:off x="4150357" y="3340714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20"/>
          <p:cNvCxnSpPr/>
          <p:nvPr/>
        </p:nvCxnSpPr>
        <p:spPr>
          <a:xfrm>
            <a:off x="2609557" y="2828344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rot="5400000">
            <a:off x="3715541" y="2830727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610149" y="2835919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5400000">
            <a:off x="4486604" y="2833535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5400000">
            <a:off x="3483880" y="2954529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6200000" flipV="1">
            <a:off x="4137055" y="3610365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2717067" y="2966767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3748859" y="3627533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6600000">
            <a:off x="3360227" y="3122098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6600000">
            <a:off x="2731513" y="2779685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8" idx="2"/>
          </p:cNvCxnSpPr>
          <p:nvPr/>
        </p:nvCxnSpPr>
        <p:spPr>
          <a:xfrm flipV="1">
            <a:off x="3468058" y="3458448"/>
            <a:ext cx="631268" cy="380119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endCxn id="18" idx="2"/>
          </p:cNvCxnSpPr>
          <p:nvPr/>
        </p:nvCxnSpPr>
        <p:spPr>
          <a:xfrm rot="5400000" flipH="1" flipV="1">
            <a:off x="3741765" y="3815845"/>
            <a:ext cx="714958" cy="164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n 25" descr="250px-Schema_lame_de_Schmid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122" y="2580994"/>
            <a:ext cx="907151" cy="442690"/>
          </a:xfrm>
          <a:prstGeom prst="rect">
            <a:avLst/>
          </a:prstGeom>
        </p:spPr>
      </p:pic>
      <p:sp>
        <p:nvSpPr>
          <p:cNvPr id="27" name="Arco 26"/>
          <p:cNvSpPr/>
          <p:nvPr/>
        </p:nvSpPr>
        <p:spPr>
          <a:xfrm rot="5400000">
            <a:off x="2899312" y="1739150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o 27"/>
          <p:cNvSpPr/>
          <p:nvPr/>
        </p:nvSpPr>
        <p:spPr>
          <a:xfrm rot="5400000">
            <a:off x="2895330" y="1738448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638963"/>
          </a:xfrm>
        </p:spPr>
        <p:txBody>
          <a:bodyPr/>
          <a:lstStyle/>
          <a:p>
            <a:r>
              <a:rPr lang="en-US" sz="4000" dirty="0" smtClean="0"/>
              <a:t>De-construct a Schmidt</a:t>
            </a:r>
            <a:endParaRPr lang="en-US" sz="40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2867848" y="4705584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2725915" y="4733900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82743" y="1607501"/>
            <a:ext cx="731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4. Add the “world-famous” Schmidt corrector plane at the stop. That eliminates (first order) spherical aberrations. </a:t>
            </a:r>
            <a:r>
              <a:rPr lang="en-US" strike="sngStrike" dirty="0" smtClean="0"/>
              <a:t> </a:t>
            </a:r>
          </a:p>
          <a:p>
            <a:r>
              <a:rPr lang="en-US" b="1" dirty="0" smtClean="0"/>
              <a:t>     We live with the aberration because IACT require poor optics</a:t>
            </a:r>
            <a:endParaRPr lang="en-US" b="1" dirty="0"/>
          </a:p>
        </p:txBody>
      </p:sp>
      <p:sp>
        <p:nvSpPr>
          <p:cNvPr id="18" name="Arco 17"/>
          <p:cNvSpPr/>
          <p:nvPr/>
        </p:nvSpPr>
        <p:spPr>
          <a:xfrm rot="5400000">
            <a:off x="4232149" y="5208791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20"/>
          <p:cNvCxnSpPr/>
          <p:nvPr/>
        </p:nvCxnSpPr>
        <p:spPr>
          <a:xfrm>
            <a:off x="2691349" y="4696421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rot="5400000">
            <a:off x="3797333" y="4698804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691941" y="4703996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5400000">
            <a:off x="4568396" y="4701612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5400000">
            <a:off x="3565672" y="4822606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6200000" flipV="1">
            <a:off x="4218847" y="5478442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2798859" y="4834844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3830651" y="5495610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6600000">
            <a:off x="3442019" y="4990175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6600000">
            <a:off x="2813305" y="4647762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8" idx="2"/>
          </p:cNvCxnSpPr>
          <p:nvPr/>
        </p:nvCxnSpPr>
        <p:spPr>
          <a:xfrm flipV="1">
            <a:off x="3549850" y="5326525"/>
            <a:ext cx="631268" cy="380119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endCxn id="18" idx="2"/>
          </p:cNvCxnSpPr>
          <p:nvPr/>
        </p:nvCxnSpPr>
        <p:spPr>
          <a:xfrm rot="5400000" flipH="1" flipV="1">
            <a:off x="3823557" y="5683922"/>
            <a:ext cx="714958" cy="164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o 22"/>
          <p:cNvSpPr/>
          <p:nvPr/>
        </p:nvSpPr>
        <p:spPr>
          <a:xfrm rot="5400000">
            <a:off x="2983990" y="3598810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o 23"/>
          <p:cNvSpPr/>
          <p:nvPr/>
        </p:nvSpPr>
        <p:spPr>
          <a:xfrm rot="5400000">
            <a:off x="2980008" y="3598108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ector recto 46"/>
          <p:cNvCxnSpPr>
            <a:endCxn id="18" idx="2"/>
          </p:cNvCxnSpPr>
          <p:nvPr/>
        </p:nvCxnSpPr>
        <p:spPr>
          <a:xfrm rot="16200000" flipV="1">
            <a:off x="2186997" y="5421869"/>
            <a:ext cx="781216" cy="99223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623186"/>
          </a:xfrm>
        </p:spPr>
        <p:txBody>
          <a:bodyPr/>
          <a:lstStyle/>
          <a:p>
            <a:r>
              <a:rPr lang="en-US" sz="4000" dirty="0" smtClean="0"/>
              <a:t>De-construct a Schmidt</a:t>
            </a:r>
            <a:endParaRPr lang="en-US" sz="40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214723" y="4459932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1072790" y="4488248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37911" y="1270110"/>
            <a:ext cx="837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STEP 3. As rays hit further and further away from optical axis, they get more a more defocused. Add a “stop”.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Implement </a:t>
            </a:r>
            <a:r>
              <a:rPr lang="en-US" b="1" dirty="0" smtClean="0"/>
              <a:t>it</a:t>
            </a:r>
            <a:r>
              <a:rPr lang="en-US" b="1" dirty="0" smtClean="0"/>
              <a:t> placing a “light concentrator” </a:t>
            </a:r>
            <a:r>
              <a:rPr lang="en-US" b="1" dirty="0" smtClean="0"/>
              <a:t>o</a:t>
            </a:r>
            <a:r>
              <a:rPr lang="en-US" b="1" dirty="0" smtClean="0"/>
              <a:t>n each of the </a:t>
            </a:r>
            <a:r>
              <a:rPr lang="en-US" b="1" dirty="0" smtClean="0"/>
              <a:t>pixels</a:t>
            </a:r>
            <a:endParaRPr lang="en-US" b="1" dirty="0"/>
          </a:p>
        </p:txBody>
      </p:sp>
      <p:sp>
        <p:nvSpPr>
          <p:cNvPr id="18" name="Arco 17"/>
          <p:cNvSpPr/>
          <p:nvPr/>
        </p:nvSpPr>
        <p:spPr>
          <a:xfrm rot="5400000">
            <a:off x="2579024" y="4963139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ctor recto 33"/>
          <p:cNvCxnSpPr/>
          <p:nvPr/>
        </p:nvCxnSpPr>
        <p:spPr>
          <a:xfrm rot="5400000">
            <a:off x="2402696" y="5204418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rot="5400000">
            <a:off x="1912547" y="4576954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rot="16200000" flipV="1">
            <a:off x="2565722" y="5232790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1145734" y="4589192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2177526" y="5249958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6600000">
            <a:off x="1888281" y="4744523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6600000">
            <a:off x="1248524" y="4490454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8" idx="2"/>
          </p:cNvCxnSpPr>
          <p:nvPr/>
        </p:nvCxnSpPr>
        <p:spPr>
          <a:xfrm flipV="1">
            <a:off x="1996112" y="5080873"/>
            <a:ext cx="531881" cy="446378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rot="10800000" flipV="1">
            <a:off x="2283210" y="5109529"/>
            <a:ext cx="229011" cy="10033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rot="16200000" flipH="1">
            <a:off x="2620236" y="5191842"/>
            <a:ext cx="170427" cy="130172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rot="5400000" flipH="1" flipV="1">
            <a:off x="2482791" y="5185365"/>
            <a:ext cx="170427" cy="14312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2258298" y="6016977"/>
            <a:ext cx="769474" cy="1588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1258931" y="6132586"/>
            <a:ext cx="28906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effectively defines D</a:t>
            </a:r>
            <a:endParaRPr lang="en-US" dirty="0"/>
          </a:p>
        </p:txBody>
      </p:sp>
      <p:sp>
        <p:nvSpPr>
          <p:cNvPr id="22" name="Arco 21"/>
          <p:cNvSpPr/>
          <p:nvPr/>
        </p:nvSpPr>
        <p:spPr>
          <a:xfrm rot="5400000">
            <a:off x="1330865" y="3353158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o 22"/>
          <p:cNvSpPr/>
          <p:nvPr/>
        </p:nvSpPr>
        <p:spPr>
          <a:xfrm rot="5400000">
            <a:off x="1326883" y="3352456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 descr="winston_cone_arr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51" y="2411732"/>
            <a:ext cx="2431356" cy="166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winston_cone_transmission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52" y="4203064"/>
            <a:ext cx="2430337" cy="243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623186"/>
          </a:xfrm>
        </p:spPr>
        <p:txBody>
          <a:bodyPr/>
          <a:lstStyle/>
          <a:p>
            <a:r>
              <a:rPr lang="en-US" sz="4000" dirty="0" smtClean="0"/>
              <a:t>No limit to field of view</a:t>
            </a:r>
            <a:r>
              <a:rPr lang="en-US" sz="4000" dirty="0" smtClean="0"/>
              <a:t>!?!</a:t>
            </a:r>
            <a:endParaRPr lang="en-US" sz="4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20637" y="1347304"/>
            <a:ext cx="731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there is no physical stop the aperture does not decrease as we go further and further off-axis. So we can go to any off-axis angle…. as long as we can pay for the mirror!</a:t>
            </a:r>
            <a:endParaRPr lang="en-US" dirty="0"/>
          </a:p>
        </p:txBody>
      </p:sp>
      <p:cxnSp>
        <p:nvCxnSpPr>
          <p:cNvPr id="31" name="Conector recto 30"/>
          <p:cNvCxnSpPr/>
          <p:nvPr/>
        </p:nvCxnSpPr>
        <p:spPr>
          <a:xfrm rot="5400000">
            <a:off x="3290767" y="4057008"/>
            <a:ext cx="1440310" cy="1356713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rot="5400000">
            <a:off x="3824978" y="4539320"/>
            <a:ext cx="1440310" cy="1356713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endCxn id="50" idx="2"/>
          </p:cNvCxnSpPr>
          <p:nvPr/>
        </p:nvCxnSpPr>
        <p:spPr>
          <a:xfrm rot="16200000" flipV="1">
            <a:off x="3840122" y="5667521"/>
            <a:ext cx="781216" cy="99223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2867848" y="4705584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16200000">
            <a:off x="2725915" y="4733900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o 49"/>
          <p:cNvSpPr/>
          <p:nvPr/>
        </p:nvSpPr>
        <p:spPr>
          <a:xfrm rot="5400000">
            <a:off x="4232149" y="5208791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ector recto 50"/>
          <p:cNvCxnSpPr/>
          <p:nvPr/>
        </p:nvCxnSpPr>
        <p:spPr>
          <a:xfrm rot="5400000">
            <a:off x="4055821" y="5450070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rot="5400000">
            <a:off x="3565672" y="4822606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rot="16200000" flipV="1">
            <a:off x="4218847" y="5478442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rot="5400000">
            <a:off x="2798859" y="4834844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rot="5400000" flipH="1" flipV="1">
            <a:off x="3830651" y="5495610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rot="6600000">
            <a:off x="3541406" y="4990175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rot="6600000">
            <a:off x="2901649" y="4736106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>
            <a:endCxn id="50" idx="2"/>
          </p:cNvCxnSpPr>
          <p:nvPr/>
        </p:nvCxnSpPr>
        <p:spPr>
          <a:xfrm flipV="1">
            <a:off x="3649237" y="5326525"/>
            <a:ext cx="531881" cy="446378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rot="10800000" flipV="1">
            <a:off x="3936335" y="5355181"/>
            <a:ext cx="229011" cy="10033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rot="16200000" flipH="1">
            <a:off x="4273361" y="5437494"/>
            <a:ext cx="170427" cy="130172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rot="5400000" flipH="1" flipV="1">
            <a:off x="4135916" y="5431017"/>
            <a:ext cx="170427" cy="14312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3332565" y="5259983"/>
            <a:ext cx="817001" cy="195536"/>
          </a:xfrm>
          <a:prstGeom prst="line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rot="5400000" flipH="1" flipV="1">
            <a:off x="3663726" y="5463034"/>
            <a:ext cx="688892" cy="282791"/>
          </a:xfrm>
          <a:prstGeom prst="line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rco 23"/>
          <p:cNvSpPr/>
          <p:nvPr/>
        </p:nvSpPr>
        <p:spPr>
          <a:xfrm rot="5400000">
            <a:off x="2983990" y="3598810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o 24"/>
          <p:cNvSpPr/>
          <p:nvPr/>
        </p:nvSpPr>
        <p:spPr>
          <a:xfrm rot="5400000">
            <a:off x="2980008" y="3598108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623186"/>
          </a:xfrm>
        </p:spPr>
        <p:txBody>
          <a:bodyPr/>
          <a:lstStyle/>
          <a:p>
            <a:r>
              <a:rPr lang="en-US" sz="4000" dirty="0" smtClean="0"/>
              <a:t>Or maybe</a:t>
            </a:r>
            <a:r>
              <a:rPr lang="en-US" sz="4000" dirty="0" smtClean="0"/>
              <a:t> yes…</a:t>
            </a:r>
            <a:endParaRPr lang="en-US" sz="4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08609" y="1159568"/>
            <a:ext cx="841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limit is set by the </a:t>
            </a:r>
            <a:r>
              <a:rPr lang="en-US" b="1" dirty="0" smtClean="0"/>
              <a:t>shadowing of the camera </a:t>
            </a:r>
            <a:r>
              <a:rPr lang="en-US" dirty="0" smtClean="0"/>
              <a:t>on the mirror. </a:t>
            </a:r>
          </a:p>
          <a:p>
            <a:r>
              <a:rPr lang="en-US" dirty="0" smtClean="0"/>
              <a:t>Here is an example: </a:t>
            </a:r>
          </a:p>
          <a:p>
            <a:pPr lvl="1"/>
            <a:r>
              <a:rPr lang="en-US" dirty="0" smtClean="0"/>
              <a:t>D=12 </a:t>
            </a:r>
            <a:r>
              <a:rPr lang="en-US" dirty="0" err="1" smtClean="0"/>
              <a:t>m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dirty="0" smtClean="0"/>
              <a:t>=17 </a:t>
            </a:r>
            <a:r>
              <a:rPr lang="en-US" dirty="0" err="1" smtClean="0"/>
              <a:t>m</a:t>
            </a:r>
            <a:r>
              <a:rPr lang="en-US" dirty="0" smtClean="0"/>
              <a:t> (</a:t>
            </a:r>
            <a:r>
              <a:rPr lang="en-US" dirty="0" err="1" smtClean="0"/>
              <a:t>f</a:t>
            </a:r>
            <a:r>
              <a:rPr lang="en-US" dirty="0" smtClean="0"/>
              <a:t>/D=1.42), circular camera </a:t>
            </a:r>
          </a:p>
          <a:p>
            <a:pPr lvl="1"/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mirror</a:t>
            </a:r>
            <a:r>
              <a:rPr lang="en-US" dirty="0" smtClean="0"/>
              <a:t>=113 m</a:t>
            </a:r>
            <a:r>
              <a:rPr lang="en-US" baseline="30000" dirty="0" smtClean="0"/>
              <a:t>2</a:t>
            </a:r>
            <a:r>
              <a:rPr lang="en-US" dirty="0" smtClean="0"/>
              <a:t>. Plate scale=300 mm/deg </a:t>
            </a:r>
            <a:endParaRPr lang="en-US" dirty="0"/>
          </a:p>
        </p:txBody>
      </p:sp>
      <p:cxnSp>
        <p:nvCxnSpPr>
          <p:cNvPr id="22" name="Conector recto 21"/>
          <p:cNvCxnSpPr/>
          <p:nvPr/>
        </p:nvCxnSpPr>
        <p:spPr>
          <a:xfrm rot="5400000">
            <a:off x="1030035" y="3545194"/>
            <a:ext cx="1440310" cy="1356713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rot="5400000">
            <a:off x="1564246" y="4027506"/>
            <a:ext cx="1440310" cy="1356713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endCxn id="29" idx="2"/>
          </p:cNvCxnSpPr>
          <p:nvPr/>
        </p:nvCxnSpPr>
        <p:spPr>
          <a:xfrm rot="16200000" flipV="1">
            <a:off x="1579390" y="5155707"/>
            <a:ext cx="781216" cy="99223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07116" y="4193770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rot="16200000">
            <a:off x="465183" y="4222086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 rot="5400000">
            <a:off x="1971417" y="4696977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ector recto 29"/>
          <p:cNvCxnSpPr/>
          <p:nvPr/>
        </p:nvCxnSpPr>
        <p:spPr>
          <a:xfrm rot="5400000">
            <a:off x="1795089" y="4938256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rot="5400000">
            <a:off x="1304940" y="4310792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rot="16200000" flipV="1">
            <a:off x="1958115" y="4966628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rot="5400000">
            <a:off x="538127" y="4323030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rot="5400000" flipH="1" flipV="1">
            <a:off x="1569919" y="4983796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rot="6600000">
            <a:off x="1280674" y="4478361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6600000">
            <a:off x="640917" y="4224292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endCxn id="29" idx="2"/>
          </p:cNvCxnSpPr>
          <p:nvPr/>
        </p:nvCxnSpPr>
        <p:spPr>
          <a:xfrm flipV="1">
            <a:off x="1388505" y="4814711"/>
            <a:ext cx="531881" cy="446378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rot="10800000" flipV="1">
            <a:off x="1675603" y="4843367"/>
            <a:ext cx="229011" cy="10033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rot="16200000" flipH="1">
            <a:off x="2012629" y="4925680"/>
            <a:ext cx="170427" cy="130172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rot="5400000" flipH="1" flipV="1">
            <a:off x="1875184" y="4919203"/>
            <a:ext cx="170427" cy="14312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V="1">
            <a:off x="1071833" y="4748169"/>
            <a:ext cx="817001" cy="195536"/>
          </a:xfrm>
          <a:prstGeom prst="line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rot="5400000" flipH="1" flipV="1">
            <a:off x="1402994" y="4951220"/>
            <a:ext cx="688892" cy="282791"/>
          </a:xfrm>
          <a:prstGeom prst="line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a 55"/>
          <p:cNvGraphicFramePr>
            <a:graphicFrameLocks noGrp="1"/>
          </p:cNvGraphicFramePr>
          <p:nvPr/>
        </p:nvGraphicFramePr>
        <p:xfrm>
          <a:off x="3981483" y="2873187"/>
          <a:ext cx="42238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940"/>
                <a:gridCol w="1407940"/>
                <a:gridCol w="1407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FOV </a:t>
                      </a:r>
                      <a:r>
                        <a:rPr lang="en-US" dirty="0" err="1" smtClean="0">
                          <a:latin typeface="Lucida Grande"/>
                          <a:ea typeface="Lucida Grande"/>
                          <a:cs typeface="Lucida Grande"/>
                        </a:rPr>
                        <a:t>ø</a:t>
                      </a:r>
                      <a:r>
                        <a:rPr lang="en-US" dirty="0" smtClean="0">
                          <a:latin typeface="Lucida Grande"/>
                          <a:ea typeface="Lucida Grande"/>
                          <a:cs typeface="Lucida Grande"/>
                        </a:rPr>
                        <a:t> </a:t>
                      </a:r>
                      <a:r>
                        <a:rPr lang="en-US" dirty="0" smtClean="0"/>
                        <a:t>(°)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cam</a:t>
                      </a:r>
                      <a:r>
                        <a:rPr lang="en-US" baseline="0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On-axis shadowing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Arco 25"/>
          <p:cNvSpPr/>
          <p:nvPr/>
        </p:nvSpPr>
        <p:spPr>
          <a:xfrm rot="5400000">
            <a:off x="704542" y="3083489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o 30"/>
          <p:cNvSpPr/>
          <p:nvPr/>
        </p:nvSpPr>
        <p:spPr>
          <a:xfrm rot="5400000">
            <a:off x="700560" y="3082787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086" y="699373"/>
            <a:ext cx="7840870" cy="941838"/>
          </a:xfrm>
        </p:spPr>
        <p:txBody>
          <a:bodyPr/>
          <a:lstStyle/>
          <a:p>
            <a:r>
              <a:rPr lang="en-US" sz="4000" dirty="0" smtClean="0"/>
              <a:t>S</a:t>
            </a:r>
            <a:r>
              <a:rPr lang="en-US" sz="4000" dirty="0" smtClean="0"/>
              <a:t>olution</a:t>
            </a:r>
            <a:r>
              <a:rPr lang="en-US" sz="4000" dirty="0" smtClean="0"/>
              <a:t>: a non-circular camera</a:t>
            </a:r>
            <a:endParaRPr lang="en-US" sz="4000" dirty="0"/>
          </a:p>
        </p:txBody>
      </p:sp>
      <p:cxnSp>
        <p:nvCxnSpPr>
          <p:cNvPr id="24" name="Conector recto 23"/>
          <p:cNvCxnSpPr>
            <a:endCxn id="29" idx="2"/>
          </p:cNvCxnSpPr>
          <p:nvPr/>
        </p:nvCxnSpPr>
        <p:spPr>
          <a:xfrm rot="16200000" flipV="1">
            <a:off x="2029773" y="4459026"/>
            <a:ext cx="781216" cy="99223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57499" y="3497089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rot="16200000">
            <a:off x="915566" y="3525405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 rot="5400000">
            <a:off x="2421800" y="4000296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ector recto 32"/>
          <p:cNvCxnSpPr/>
          <p:nvPr/>
        </p:nvCxnSpPr>
        <p:spPr>
          <a:xfrm rot="5400000">
            <a:off x="1755323" y="3614111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rot="16200000" flipV="1">
            <a:off x="2408498" y="4269947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rot="5400000">
            <a:off x="988510" y="3626349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rot="5400000" flipH="1" flipV="1">
            <a:off x="2020302" y="4287115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rot="6600000">
            <a:off x="1731057" y="3781680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6600000">
            <a:off x="1091300" y="3527611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endCxn id="29" idx="2"/>
          </p:cNvCxnSpPr>
          <p:nvPr/>
        </p:nvCxnSpPr>
        <p:spPr>
          <a:xfrm flipV="1">
            <a:off x="1838888" y="4118030"/>
            <a:ext cx="531881" cy="446378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>
            <a:off x="2569111" y="2791717"/>
            <a:ext cx="628714" cy="532358"/>
          </a:xfrm>
          <a:prstGeom prst="arc">
            <a:avLst>
              <a:gd name="adj1" fmla="val 16200000"/>
              <a:gd name="adj2" fmla="val 202410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30"/>
          <p:cNvSpPr txBox="1"/>
          <p:nvPr/>
        </p:nvSpPr>
        <p:spPr>
          <a:xfrm>
            <a:off x="2838216" y="2466557"/>
            <a:ext cx="56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672971" y="3107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538134" y="1837832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35" name="Conector recto 34"/>
          <p:cNvCxnSpPr>
            <a:endCxn id="40" idx="1"/>
          </p:cNvCxnSpPr>
          <p:nvPr/>
        </p:nvCxnSpPr>
        <p:spPr>
          <a:xfrm rot="16200000" flipV="1">
            <a:off x="5888670" y="4347794"/>
            <a:ext cx="676233" cy="213989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4685331" y="3492113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16200000">
            <a:off x="4543398" y="3520429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o 39"/>
          <p:cNvSpPr/>
          <p:nvPr/>
        </p:nvSpPr>
        <p:spPr>
          <a:xfrm rot="5400000">
            <a:off x="6049632" y="3995320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ector recto 40"/>
          <p:cNvCxnSpPr/>
          <p:nvPr/>
        </p:nvCxnSpPr>
        <p:spPr>
          <a:xfrm rot="5400000">
            <a:off x="5383155" y="3609135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rot="16200000" flipV="1">
            <a:off x="6036330" y="4264971"/>
            <a:ext cx="547740" cy="39312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rot="5400000">
            <a:off x="4616342" y="3621373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rot="5400000" flipH="1" flipV="1">
            <a:off x="5648134" y="4282139"/>
            <a:ext cx="559978" cy="371027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rot="6000000">
            <a:off x="5405497" y="3683496"/>
            <a:ext cx="2249875" cy="2661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rot="5400000">
            <a:off x="4661239" y="3332618"/>
            <a:ext cx="2319055" cy="393310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rot="5400000" flipH="1" flipV="1">
            <a:off x="5620840" y="4178198"/>
            <a:ext cx="513874" cy="507332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rco 58"/>
          <p:cNvSpPr/>
          <p:nvPr/>
        </p:nvSpPr>
        <p:spPr>
          <a:xfrm>
            <a:off x="6196943" y="2786741"/>
            <a:ext cx="628714" cy="532358"/>
          </a:xfrm>
          <a:prstGeom prst="arc">
            <a:avLst>
              <a:gd name="adj1" fmla="val 16200000"/>
              <a:gd name="adj2" fmla="val 184495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adroTexto 59"/>
          <p:cNvSpPr txBox="1"/>
          <p:nvPr/>
        </p:nvSpPr>
        <p:spPr>
          <a:xfrm>
            <a:off x="6442744" y="2403326"/>
            <a:ext cx="63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2.5°</a:t>
            </a:r>
            <a:endParaRPr lang="en-US" dirty="0"/>
          </a:p>
        </p:txBody>
      </p:sp>
      <p:sp>
        <p:nvSpPr>
          <p:cNvPr id="61" name="CuadroTexto 60"/>
          <p:cNvSpPr txBox="1"/>
          <p:nvPr/>
        </p:nvSpPr>
        <p:spPr>
          <a:xfrm>
            <a:off x="7300803" y="3102944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62" name="CuadroTexto 61"/>
          <p:cNvSpPr txBox="1"/>
          <p:nvPr/>
        </p:nvSpPr>
        <p:spPr>
          <a:xfrm>
            <a:off x="6165966" y="1832856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63" name="CuadroTexto 62"/>
          <p:cNvSpPr txBox="1"/>
          <p:nvPr/>
        </p:nvSpPr>
        <p:spPr>
          <a:xfrm>
            <a:off x="3195909" y="5098306"/>
            <a:ext cx="22621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Shadowing = 4.4%</a:t>
            </a:r>
            <a:endParaRPr lang="en-US" dirty="0"/>
          </a:p>
        </p:txBody>
      </p:sp>
      <p:sp>
        <p:nvSpPr>
          <p:cNvPr id="51" name="Arco 50"/>
          <p:cNvSpPr/>
          <p:nvPr/>
        </p:nvSpPr>
        <p:spPr>
          <a:xfrm rot="5400000">
            <a:off x="1173459" y="2375430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o 51"/>
          <p:cNvSpPr/>
          <p:nvPr/>
        </p:nvSpPr>
        <p:spPr>
          <a:xfrm rot="5400000">
            <a:off x="1169477" y="2374728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o 52"/>
          <p:cNvSpPr/>
          <p:nvPr/>
        </p:nvSpPr>
        <p:spPr>
          <a:xfrm rot="5400000">
            <a:off x="4805452" y="2370891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o 53"/>
          <p:cNvSpPr/>
          <p:nvPr/>
        </p:nvSpPr>
        <p:spPr>
          <a:xfrm rot="5400000">
            <a:off x="4801470" y="2370189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chanical_design_v2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0" y="2683623"/>
            <a:ext cx="5531229" cy="36106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2348"/>
            <a:ext cx="9144000" cy="1574539"/>
          </a:xfrm>
        </p:spPr>
        <p:txBody>
          <a:bodyPr/>
          <a:lstStyle/>
          <a:p>
            <a:pPr marL="349250" lvl="0" indent="-349250">
              <a:spcBef>
                <a:spcPts val="2000"/>
              </a:spcBef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MACHETE=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Meridian Atmospheric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CHErenkov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Telescope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322" y="5757038"/>
            <a:ext cx="3795678" cy="9072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Spherical </a:t>
            </a:r>
            <a:r>
              <a:rPr lang="en-US" sz="1800" dirty="0" smtClean="0"/>
              <a:t>shape</a:t>
            </a:r>
            <a:r>
              <a:rPr lang="en-US" sz="1800" dirty="0" smtClean="0"/>
              <a:t> (through </a:t>
            </a:r>
            <a:r>
              <a:rPr lang="en-US" sz="1800" dirty="0" smtClean="0"/>
              <a:t>spherical </a:t>
            </a:r>
            <a:r>
              <a:rPr lang="en-US" sz="1800" dirty="0" smtClean="0"/>
              <a:t>facets following general</a:t>
            </a:r>
            <a:r>
              <a:rPr lang="en-US" sz="1800" dirty="0" smtClean="0"/>
              <a:t> spherical shape)</a:t>
            </a:r>
            <a:endParaRPr lang="en-US" sz="1800" dirty="0"/>
          </a:p>
        </p:txBody>
      </p:sp>
      <p:cxnSp>
        <p:nvCxnSpPr>
          <p:cNvPr id="7" name="Conector recto de flecha 6"/>
          <p:cNvCxnSpPr>
            <a:stCxn id="3" idx="0"/>
          </p:cNvCxnSpPr>
          <p:nvPr/>
        </p:nvCxnSpPr>
        <p:spPr>
          <a:xfrm rot="16200000" flipV="1">
            <a:off x="6163143" y="4674020"/>
            <a:ext cx="937744" cy="1228292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/>
          <p:cNvSpPr txBox="1">
            <a:spLocks/>
          </p:cNvSpPr>
          <p:nvPr/>
        </p:nvSpPr>
        <p:spPr>
          <a:xfrm>
            <a:off x="341616" y="2250909"/>
            <a:ext cx="3602265" cy="865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9250" lvl="0" indent="-349250" defTabSz="914400">
              <a:spcBef>
                <a:spcPts val="8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2400" dirty="0" smtClean="0"/>
              <a:t>Camera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rectangle of 60</a:t>
            </a:r>
            <a:r>
              <a:rPr lang="en-US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(following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meridian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south to north)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r>
              <a:rPr lang="en-US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943881" y="2683623"/>
            <a:ext cx="1019921" cy="683482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169130" y="4086087"/>
            <a:ext cx="1136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2x</a:t>
            </a:r>
            <a:endParaRPr lang="en-US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aitoff_celestial_fermi_phot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" y="1162404"/>
            <a:ext cx="9144001" cy="4413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124" y="258809"/>
            <a:ext cx="8820985" cy="711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6690779" y="3638535"/>
            <a:ext cx="189912" cy="18992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de flecha 11"/>
          <p:cNvCxnSpPr>
            <a:endCxn id="9" idx="4"/>
          </p:cNvCxnSpPr>
          <p:nvPr/>
        </p:nvCxnSpPr>
        <p:spPr>
          <a:xfrm rot="5400000" flipH="1" flipV="1">
            <a:off x="6509187" y="4105005"/>
            <a:ext cx="553094" cy="1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540250" y="1795484"/>
            <a:ext cx="124747" cy="1582644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2965836" y="4101564"/>
            <a:ext cx="1680114" cy="523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nstantaneous </a:t>
            </a:r>
            <a:r>
              <a:rPr lang="en-US" sz="1400" dirty="0" smtClean="0">
                <a:solidFill>
                  <a:schemeClr val="tx1"/>
                </a:solidFill>
              </a:rPr>
              <a:t>(300 deg</a:t>
            </a: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5" name="Conector recto de flecha 14"/>
          <p:cNvCxnSpPr>
            <a:stCxn id="14" idx="0"/>
          </p:cNvCxnSpPr>
          <p:nvPr/>
        </p:nvCxnSpPr>
        <p:spPr>
          <a:xfrm rot="5400000" flipH="1" flipV="1">
            <a:off x="3838136" y="3333191"/>
            <a:ext cx="736130" cy="800616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4877374" y="4381552"/>
            <a:ext cx="38167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Field of View (FOV) of a typical IACT (HESS ~20 deg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CTA</a:t>
            </a:r>
            <a:r>
              <a:rPr lang="en-US" sz="1400" dirty="0" smtClean="0"/>
              <a:t>-SCT~50 </a:t>
            </a:r>
            <a:r>
              <a:rPr lang="en-US" sz="1400" dirty="0" smtClean="0"/>
              <a:t>deg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aitoff_celestial_fermi_phot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" y="1162404"/>
            <a:ext cx="9144001" cy="4413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124" y="258809"/>
            <a:ext cx="8820985" cy="7114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IACTs</a:t>
            </a:r>
            <a:r>
              <a:rPr lang="en-US" dirty="0" smtClean="0"/>
              <a:t> are pointing instruments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6690779" y="3638535"/>
            <a:ext cx="189912" cy="18992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4877374" y="4381552"/>
            <a:ext cx="38167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Field of View (FOV) of a typical IACT (HESS ~20 deg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CTA</a:t>
            </a:r>
            <a:r>
              <a:rPr lang="en-US" sz="1400" dirty="0" smtClean="0"/>
              <a:t>-</a:t>
            </a:r>
            <a:r>
              <a:rPr lang="en-US" sz="1400" dirty="0" smtClean="0"/>
              <a:t>SC</a:t>
            </a:r>
            <a:r>
              <a:rPr lang="en-US" sz="1400" dirty="0" smtClean="0"/>
              <a:t>T~50 </a:t>
            </a:r>
            <a:r>
              <a:rPr lang="en-US" sz="1400" dirty="0" smtClean="0"/>
              <a:t>deg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cxnSp>
        <p:nvCxnSpPr>
          <p:cNvPr id="12" name="Conector recto de flecha 11"/>
          <p:cNvCxnSpPr>
            <a:stCxn id="11" idx="0"/>
            <a:endCxn id="9" idx="4"/>
          </p:cNvCxnSpPr>
          <p:nvPr/>
        </p:nvCxnSpPr>
        <p:spPr>
          <a:xfrm rot="5400000" flipH="1" flipV="1">
            <a:off x="6509187" y="4105005"/>
            <a:ext cx="553094" cy="1"/>
          </a:xfrm>
          <a:prstGeom prst="straightConnector1">
            <a:avLst/>
          </a:prstGeom>
          <a:ln w="762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1363" y="1213837"/>
            <a:ext cx="3607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Fermi sky (photons in 2 years) 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513397" y="1029171"/>
            <a:ext cx="352764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whole sky = 42000 deg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11116" y="5734055"/>
            <a:ext cx="53841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 the way, compare with “wide FOV” in optical telescopes: </a:t>
            </a:r>
            <a:r>
              <a:rPr lang="en-US" dirty="0" err="1" smtClean="0"/>
              <a:t>DECam</a:t>
            </a:r>
            <a:r>
              <a:rPr lang="en-US" dirty="0" smtClean="0"/>
              <a:t> has </a:t>
            </a:r>
            <a:r>
              <a:rPr lang="en-US" dirty="0" smtClean="0"/>
              <a:t>4 deg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r>
              <a:rPr lang="en-US" dirty="0" smtClean="0"/>
              <a:t> SDSS has 7 deg</a:t>
            </a:r>
            <a:r>
              <a:rPr lang="en-US" baseline="30000" dirty="0" smtClean="0"/>
              <a:t>2,</a:t>
            </a:r>
            <a:r>
              <a:rPr lang="en-US" dirty="0" smtClean="0"/>
              <a:t> LSST will have 10 deg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4" name="Conector recto 13"/>
          <p:cNvCxnSpPr>
            <a:stCxn id="10" idx="0"/>
            <a:endCxn id="11" idx="2"/>
          </p:cNvCxnSpPr>
          <p:nvPr/>
        </p:nvCxnSpPr>
        <p:spPr>
          <a:xfrm rot="5400000" flipH="1" flipV="1">
            <a:off x="5879811" y="4828133"/>
            <a:ext cx="829283" cy="982563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aitoff_celestial_fermi_phot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1502"/>
            <a:ext cx="9144001" cy="4413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2335" y="187817"/>
            <a:ext cx="9268427" cy="711467"/>
          </a:xfrm>
        </p:spPr>
        <p:txBody>
          <a:bodyPr>
            <a:noAutofit/>
          </a:bodyPr>
          <a:lstStyle/>
          <a:p>
            <a:r>
              <a:rPr lang="en-US" sz="3600" dirty="0" smtClean="0"/>
              <a:t>Don’t move telescope! Let the sky move!</a:t>
            </a:r>
            <a:endParaRPr lang="en-US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969764" y="924111"/>
            <a:ext cx="29715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The whole sky = 42000 deg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0" name="Rectángulo 9"/>
          <p:cNvSpPr/>
          <p:nvPr/>
        </p:nvSpPr>
        <p:spPr>
          <a:xfrm>
            <a:off x="1656522" y="1820040"/>
            <a:ext cx="5864087" cy="15284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2973359" y="3846534"/>
            <a:ext cx="1133329" cy="7386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ne </a:t>
            </a:r>
            <a:r>
              <a:rPr lang="en-US" sz="1400" dirty="0" smtClean="0">
                <a:solidFill>
                  <a:schemeClr val="tx1"/>
                </a:solidFill>
              </a:rPr>
              <a:t>year (~20000 deg</a:t>
            </a: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5" name="Conector recto de flecha 14"/>
          <p:cNvCxnSpPr>
            <a:stCxn id="14" idx="0"/>
          </p:cNvCxnSpPr>
          <p:nvPr/>
        </p:nvCxnSpPr>
        <p:spPr>
          <a:xfrm rot="5400000" flipH="1" flipV="1">
            <a:off x="3582451" y="3306067"/>
            <a:ext cx="498040" cy="582894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o 20"/>
          <p:cNvSpPr/>
          <p:nvPr/>
        </p:nvSpPr>
        <p:spPr>
          <a:xfrm>
            <a:off x="6278533" y="2043957"/>
            <a:ext cx="2660840" cy="2620856"/>
          </a:xfrm>
          <a:prstGeom prst="arc">
            <a:avLst>
              <a:gd name="adj1" fmla="val 18010237"/>
              <a:gd name="adj2" fmla="val 3543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o 21"/>
          <p:cNvSpPr/>
          <p:nvPr/>
        </p:nvSpPr>
        <p:spPr>
          <a:xfrm>
            <a:off x="5455476" y="1804870"/>
            <a:ext cx="3382176" cy="3188246"/>
          </a:xfrm>
          <a:prstGeom prst="arc">
            <a:avLst>
              <a:gd name="adj1" fmla="val 17299348"/>
              <a:gd name="adj2" fmla="val 1884343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7520609" y="2271642"/>
            <a:ext cx="866910" cy="106838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/>
          <p:cNvSpPr/>
          <p:nvPr/>
        </p:nvSpPr>
        <p:spPr>
          <a:xfrm rot="1920000">
            <a:off x="7378676" y="1801706"/>
            <a:ext cx="206039" cy="6070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o 26"/>
          <p:cNvSpPr/>
          <p:nvPr/>
        </p:nvSpPr>
        <p:spPr>
          <a:xfrm>
            <a:off x="1896519" y="-414883"/>
            <a:ext cx="2210169" cy="2082797"/>
          </a:xfrm>
          <a:prstGeom prst="arc">
            <a:avLst>
              <a:gd name="adj1" fmla="val 6339027"/>
              <a:gd name="adj2" fmla="val 7404560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o 27"/>
          <p:cNvSpPr/>
          <p:nvPr/>
        </p:nvSpPr>
        <p:spPr>
          <a:xfrm>
            <a:off x="623515" y="-2888022"/>
            <a:ext cx="6983279" cy="4718293"/>
          </a:xfrm>
          <a:prstGeom prst="arc">
            <a:avLst>
              <a:gd name="adj1" fmla="val 6585125"/>
              <a:gd name="adj2" fmla="val 7404560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o 28"/>
          <p:cNvSpPr/>
          <p:nvPr/>
        </p:nvSpPr>
        <p:spPr>
          <a:xfrm>
            <a:off x="934106" y="-4523140"/>
            <a:ext cx="8634528" cy="6673673"/>
          </a:xfrm>
          <a:prstGeom prst="arc">
            <a:avLst>
              <a:gd name="adj1" fmla="val 6022527"/>
              <a:gd name="adj2" fmla="val 7404560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o 29"/>
          <p:cNvSpPr/>
          <p:nvPr/>
        </p:nvSpPr>
        <p:spPr>
          <a:xfrm rot="8700000">
            <a:off x="847054" y="1618806"/>
            <a:ext cx="2996957" cy="2895120"/>
          </a:xfrm>
          <a:prstGeom prst="arc">
            <a:avLst>
              <a:gd name="adj1" fmla="val 5927732"/>
              <a:gd name="adj2" fmla="val 7404560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o 30"/>
          <p:cNvSpPr/>
          <p:nvPr/>
        </p:nvSpPr>
        <p:spPr>
          <a:xfrm rot="8700000">
            <a:off x="1050263" y="1542627"/>
            <a:ext cx="2996957" cy="2895120"/>
          </a:xfrm>
          <a:prstGeom prst="arc">
            <a:avLst>
              <a:gd name="adj1" fmla="val 5927732"/>
              <a:gd name="adj2" fmla="val 7404560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o 31"/>
          <p:cNvSpPr/>
          <p:nvPr/>
        </p:nvSpPr>
        <p:spPr>
          <a:xfrm rot="8700000">
            <a:off x="1219597" y="1496617"/>
            <a:ext cx="2996957" cy="2895120"/>
          </a:xfrm>
          <a:prstGeom prst="arc">
            <a:avLst>
              <a:gd name="adj1" fmla="val 5927732"/>
              <a:gd name="adj2" fmla="val 6746008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o 34"/>
          <p:cNvSpPr/>
          <p:nvPr/>
        </p:nvSpPr>
        <p:spPr>
          <a:xfrm>
            <a:off x="714211" y="-4169185"/>
            <a:ext cx="8106342" cy="6143395"/>
          </a:xfrm>
          <a:prstGeom prst="arc">
            <a:avLst>
              <a:gd name="adj1" fmla="val 6585125"/>
              <a:gd name="adj2" fmla="val 7024605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o 38"/>
          <p:cNvSpPr/>
          <p:nvPr/>
        </p:nvSpPr>
        <p:spPr>
          <a:xfrm rot="8700000">
            <a:off x="92538" y="2059165"/>
            <a:ext cx="2996957" cy="2577818"/>
          </a:xfrm>
          <a:prstGeom prst="arc">
            <a:avLst>
              <a:gd name="adj1" fmla="val 3707889"/>
              <a:gd name="adj2" fmla="val 7404560"/>
            </a:avLst>
          </a:prstGeom>
          <a:solidFill>
            <a:schemeClr val="accent3"/>
          </a:solidFill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o 39"/>
          <p:cNvSpPr/>
          <p:nvPr/>
        </p:nvSpPr>
        <p:spPr>
          <a:xfrm rot="8700000">
            <a:off x="270764" y="2523588"/>
            <a:ext cx="1681983" cy="1958050"/>
          </a:xfrm>
          <a:prstGeom prst="arc">
            <a:avLst>
              <a:gd name="adj1" fmla="val 2703211"/>
              <a:gd name="adj2" fmla="val 4498578"/>
            </a:avLst>
          </a:prstGeom>
          <a:noFill/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o 40"/>
          <p:cNvSpPr/>
          <p:nvPr/>
        </p:nvSpPr>
        <p:spPr>
          <a:xfrm rot="8700000">
            <a:off x="263534" y="2443403"/>
            <a:ext cx="1721844" cy="1856839"/>
          </a:xfrm>
          <a:prstGeom prst="arc">
            <a:avLst>
              <a:gd name="adj1" fmla="val 2703211"/>
              <a:gd name="adj2" fmla="val 4498578"/>
            </a:avLst>
          </a:prstGeom>
          <a:solidFill>
            <a:schemeClr val="accent3"/>
          </a:solidFill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o 41"/>
          <p:cNvSpPr/>
          <p:nvPr/>
        </p:nvSpPr>
        <p:spPr>
          <a:xfrm rot="8700000">
            <a:off x="493693" y="1768264"/>
            <a:ext cx="2996957" cy="2577818"/>
          </a:xfrm>
          <a:prstGeom prst="arc">
            <a:avLst>
              <a:gd name="adj1" fmla="val 3707889"/>
              <a:gd name="adj2" fmla="val 7404560"/>
            </a:avLst>
          </a:prstGeom>
          <a:solidFill>
            <a:schemeClr val="accent3"/>
          </a:solidFill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o 42"/>
          <p:cNvSpPr/>
          <p:nvPr/>
        </p:nvSpPr>
        <p:spPr>
          <a:xfrm rot="8700000">
            <a:off x="242714" y="1929134"/>
            <a:ext cx="2996957" cy="2577818"/>
          </a:xfrm>
          <a:prstGeom prst="arc">
            <a:avLst>
              <a:gd name="adj1" fmla="val 3707889"/>
              <a:gd name="adj2" fmla="val 7404560"/>
            </a:avLst>
          </a:prstGeom>
          <a:solidFill>
            <a:schemeClr val="accent3"/>
          </a:solidFill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o 43"/>
          <p:cNvSpPr/>
          <p:nvPr/>
        </p:nvSpPr>
        <p:spPr>
          <a:xfrm rot="8700000">
            <a:off x="334489" y="2284629"/>
            <a:ext cx="1721844" cy="1856839"/>
          </a:xfrm>
          <a:prstGeom prst="arc">
            <a:avLst>
              <a:gd name="adj1" fmla="val 2703211"/>
              <a:gd name="adj2" fmla="val 4498578"/>
            </a:avLst>
          </a:prstGeom>
          <a:solidFill>
            <a:schemeClr val="accent3"/>
          </a:solidFill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Agrupar 47"/>
          <p:cNvGrpSpPr/>
          <p:nvPr/>
        </p:nvGrpSpPr>
        <p:grpSpPr>
          <a:xfrm>
            <a:off x="355524" y="1566144"/>
            <a:ext cx="3248454" cy="1782350"/>
            <a:chOff x="203124" y="1502644"/>
            <a:chExt cx="3248454" cy="1845860"/>
          </a:xfrm>
        </p:grpSpPr>
        <p:sp>
          <p:nvSpPr>
            <p:cNvPr id="49" name="Triángulo rectángulo 48"/>
            <p:cNvSpPr/>
            <p:nvPr/>
          </p:nvSpPr>
          <p:spPr>
            <a:xfrm>
              <a:off x="2413003" y="1502644"/>
              <a:ext cx="812800" cy="27682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ángulo rectángulo 49"/>
            <p:cNvSpPr/>
            <p:nvPr/>
          </p:nvSpPr>
          <p:spPr>
            <a:xfrm flipH="1">
              <a:off x="1546550" y="1516413"/>
              <a:ext cx="883387" cy="27682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ángulo rectángulo 50"/>
            <p:cNvSpPr/>
            <p:nvPr/>
          </p:nvSpPr>
          <p:spPr>
            <a:xfrm flipH="1">
              <a:off x="1698950" y="1673434"/>
              <a:ext cx="883387" cy="27682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341459" y="2885475"/>
              <a:ext cx="3110119" cy="4630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03124" y="3196094"/>
              <a:ext cx="2088478" cy="15241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Agrupar 100"/>
          <p:cNvGrpSpPr/>
          <p:nvPr/>
        </p:nvGrpSpPr>
        <p:grpSpPr>
          <a:xfrm>
            <a:off x="4659857" y="-440984"/>
            <a:ext cx="4464160" cy="5051866"/>
            <a:chOff x="4659857" y="-440984"/>
            <a:chExt cx="4464160" cy="5051866"/>
          </a:xfrm>
        </p:grpSpPr>
        <p:sp>
          <p:nvSpPr>
            <p:cNvPr id="70" name="Arco 69"/>
            <p:cNvSpPr/>
            <p:nvPr/>
          </p:nvSpPr>
          <p:spPr>
            <a:xfrm flipH="1">
              <a:off x="4778785" y="-440984"/>
              <a:ext cx="2392461" cy="2082797"/>
            </a:xfrm>
            <a:prstGeom prst="arc">
              <a:avLst>
                <a:gd name="adj1" fmla="val 6339027"/>
                <a:gd name="adj2" fmla="val 7404560"/>
              </a:avLst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o 70"/>
            <p:cNvSpPr/>
            <p:nvPr/>
          </p:nvSpPr>
          <p:spPr>
            <a:xfrm rot="12900000" flipH="1">
              <a:off x="5063127" y="1592705"/>
              <a:ext cx="3244142" cy="2895120"/>
            </a:xfrm>
            <a:prstGeom prst="arc">
              <a:avLst>
                <a:gd name="adj1" fmla="val 5927732"/>
                <a:gd name="adj2" fmla="val 7404560"/>
              </a:avLst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o 71"/>
            <p:cNvSpPr/>
            <p:nvPr/>
          </p:nvSpPr>
          <p:spPr>
            <a:xfrm rot="12900000" flipH="1">
              <a:off x="4843157" y="1516526"/>
              <a:ext cx="3244142" cy="2895120"/>
            </a:xfrm>
            <a:prstGeom prst="arc">
              <a:avLst>
                <a:gd name="adj1" fmla="val 5927732"/>
                <a:gd name="adj2" fmla="val 7404560"/>
              </a:avLst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o 72"/>
            <p:cNvSpPr/>
            <p:nvPr/>
          </p:nvSpPr>
          <p:spPr>
            <a:xfrm rot="12900000" flipH="1">
              <a:off x="4659857" y="1470516"/>
              <a:ext cx="3244142" cy="2895120"/>
            </a:xfrm>
            <a:prstGeom prst="arc">
              <a:avLst>
                <a:gd name="adj1" fmla="val 5927732"/>
                <a:gd name="adj2" fmla="val 6746008"/>
              </a:avLst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o 73"/>
            <p:cNvSpPr/>
            <p:nvPr/>
          </p:nvSpPr>
          <p:spPr>
            <a:xfrm rot="12900000" flipH="1">
              <a:off x="5879875" y="2033064"/>
              <a:ext cx="3244142" cy="2577818"/>
            </a:xfrm>
            <a:prstGeom prst="arc">
              <a:avLst>
                <a:gd name="adj1" fmla="val 3707889"/>
                <a:gd name="adj2" fmla="val 7404560"/>
              </a:avLst>
            </a:prstGeom>
            <a:solidFill>
              <a:schemeClr val="accent3"/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o 74"/>
            <p:cNvSpPr/>
            <p:nvPr/>
          </p:nvSpPr>
          <p:spPr>
            <a:xfrm rot="12900000" flipH="1">
              <a:off x="7084980" y="2497487"/>
              <a:ext cx="1820711" cy="1958050"/>
            </a:xfrm>
            <a:prstGeom prst="arc">
              <a:avLst>
                <a:gd name="adj1" fmla="val 2703211"/>
                <a:gd name="adj2" fmla="val 4498578"/>
              </a:avLst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o 75"/>
            <p:cNvSpPr/>
            <p:nvPr/>
          </p:nvSpPr>
          <p:spPr>
            <a:xfrm rot="12900000" flipH="1">
              <a:off x="7062358" y="2417302"/>
              <a:ext cx="1863860" cy="1856839"/>
            </a:xfrm>
            <a:prstGeom prst="arc">
              <a:avLst>
                <a:gd name="adj1" fmla="val 2703211"/>
                <a:gd name="adj2" fmla="val 4498578"/>
              </a:avLst>
            </a:prstGeom>
            <a:solidFill>
              <a:schemeClr val="accent3"/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o 76"/>
            <p:cNvSpPr/>
            <p:nvPr/>
          </p:nvSpPr>
          <p:spPr>
            <a:xfrm rot="12900000" flipH="1">
              <a:off x="5445633" y="1742163"/>
              <a:ext cx="3244142" cy="2577818"/>
            </a:xfrm>
            <a:prstGeom prst="arc">
              <a:avLst>
                <a:gd name="adj1" fmla="val 3707889"/>
                <a:gd name="adj2" fmla="val 7404560"/>
              </a:avLst>
            </a:prstGeom>
            <a:solidFill>
              <a:schemeClr val="accent3"/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o 77"/>
            <p:cNvSpPr/>
            <p:nvPr/>
          </p:nvSpPr>
          <p:spPr>
            <a:xfrm rot="12900000" flipH="1">
              <a:off x="5717312" y="1903033"/>
              <a:ext cx="3244142" cy="2577818"/>
            </a:xfrm>
            <a:prstGeom prst="arc">
              <a:avLst>
                <a:gd name="adj1" fmla="val 3707889"/>
                <a:gd name="adj2" fmla="val 7404560"/>
              </a:avLst>
            </a:prstGeom>
            <a:solidFill>
              <a:schemeClr val="accent3"/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o 78"/>
            <p:cNvSpPr/>
            <p:nvPr/>
          </p:nvSpPr>
          <p:spPr>
            <a:xfrm rot="12900000" flipH="1">
              <a:off x="6998250" y="2258528"/>
              <a:ext cx="1863860" cy="1856839"/>
            </a:xfrm>
            <a:prstGeom prst="arc">
              <a:avLst>
                <a:gd name="adj1" fmla="val 2703211"/>
                <a:gd name="adj2" fmla="val 4498578"/>
              </a:avLst>
            </a:prstGeom>
            <a:solidFill>
              <a:schemeClr val="accent3"/>
            </a:solidFill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Agrupar 53"/>
            <p:cNvGrpSpPr/>
            <p:nvPr/>
          </p:nvGrpSpPr>
          <p:grpSpPr>
            <a:xfrm flipH="1">
              <a:off x="5322958" y="1489243"/>
              <a:ext cx="3604391" cy="1845860"/>
              <a:chOff x="274221" y="1502644"/>
              <a:chExt cx="3329757" cy="1845860"/>
            </a:xfrm>
          </p:grpSpPr>
          <p:grpSp>
            <p:nvGrpSpPr>
              <p:cNvPr id="7" name="Agrupar 46"/>
              <p:cNvGrpSpPr/>
              <p:nvPr/>
            </p:nvGrpSpPr>
            <p:grpSpPr>
              <a:xfrm>
                <a:off x="274221" y="1502644"/>
                <a:ext cx="3177357" cy="1845860"/>
                <a:chOff x="274221" y="1502644"/>
                <a:chExt cx="3177357" cy="1845860"/>
              </a:xfrm>
            </p:grpSpPr>
            <p:sp>
              <p:nvSpPr>
                <p:cNvPr id="89" name="Triángulo rectángulo 88"/>
                <p:cNvSpPr/>
                <p:nvPr/>
              </p:nvSpPr>
              <p:spPr>
                <a:xfrm>
                  <a:off x="2413003" y="1502644"/>
                  <a:ext cx="812800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iángulo rectángulo 89"/>
                <p:cNvSpPr/>
                <p:nvPr/>
              </p:nvSpPr>
              <p:spPr>
                <a:xfrm flipH="1">
                  <a:off x="1546550" y="1516413"/>
                  <a:ext cx="883387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iángulo rectángulo 90"/>
                <p:cNvSpPr/>
                <p:nvPr/>
              </p:nvSpPr>
              <p:spPr>
                <a:xfrm flipH="1">
                  <a:off x="1698950" y="1673434"/>
                  <a:ext cx="883387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ángulo 91"/>
                <p:cNvSpPr/>
                <p:nvPr/>
              </p:nvSpPr>
              <p:spPr>
                <a:xfrm>
                  <a:off x="341459" y="2885475"/>
                  <a:ext cx="3110119" cy="463029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ángulo 92"/>
                <p:cNvSpPr/>
                <p:nvPr/>
              </p:nvSpPr>
              <p:spPr>
                <a:xfrm>
                  <a:off x="274221" y="3196094"/>
                  <a:ext cx="2088478" cy="15241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Agrupar 47"/>
              <p:cNvGrpSpPr/>
              <p:nvPr/>
            </p:nvGrpSpPr>
            <p:grpSpPr>
              <a:xfrm>
                <a:off x="373298" y="1566141"/>
                <a:ext cx="3230680" cy="1782346"/>
                <a:chOff x="220898" y="1502644"/>
                <a:chExt cx="3230680" cy="1845860"/>
              </a:xfrm>
            </p:grpSpPr>
            <p:sp>
              <p:nvSpPr>
                <p:cNvPr id="84" name="Triángulo rectángulo 83"/>
                <p:cNvSpPr/>
                <p:nvPr/>
              </p:nvSpPr>
              <p:spPr>
                <a:xfrm>
                  <a:off x="2413003" y="1502644"/>
                  <a:ext cx="812800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iángulo rectángulo 84"/>
                <p:cNvSpPr/>
                <p:nvPr/>
              </p:nvSpPr>
              <p:spPr>
                <a:xfrm flipH="1">
                  <a:off x="1546550" y="1516413"/>
                  <a:ext cx="883387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iángulo rectángulo 85"/>
                <p:cNvSpPr/>
                <p:nvPr/>
              </p:nvSpPr>
              <p:spPr>
                <a:xfrm flipH="1">
                  <a:off x="1698950" y="1673434"/>
                  <a:ext cx="883387" cy="276825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ángulo 86"/>
                <p:cNvSpPr/>
                <p:nvPr/>
              </p:nvSpPr>
              <p:spPr>
                <a:xfrm>
                  <a:off x="341459" y="2885475"/>
                  <a:ext cx="3110119" cy="463029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ángulo 87"/>
                <p:cNvSpPr/>
                <p:nvPr/>
              </p:nvSpPr>
              <p:spPr>
                <a:xfrm>
                  <a:off x="220898" y="3196094"/>
                  <a:ext cx="2088478" cy="15241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ectángulo 80"/>
            <p:cNvSpPr/>
            <p:nvPr/>
          </p:nvSpPr>
          <p:spPr>
            <a:xfrm flipH="1">
              <a:off x="5374688" y="1795237"/>
              <a:ext cx="2080853" cy="20743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Arco de bloque 94"/>
          <p:cNvSpPr/>
          <p:nvPr/>
        </p:nvSpPr>
        <p:spPr>
          <a:xfrm flipH="1" flipV="1">
            <a:off x="2413002" y="954322"/>
            <a:ext cx="4186592" cy="997012"/>
          </a:xfrm>
          <a:prstGeom prst="blockArc">
            <a:avLst>
              <a:gd name="adj1" fmla="val 10800000"/>
              <a:gd name="adj2" fmla="val 16093143"/>
              <a:gd name="adj3" fmla="val 1383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Arco de bloque 95"/>
          <p:cNvSpPr/>
          <p:nvPr/>
        </p:nvSpPr>
        <p:spPr>
          <a:xfrm flipV="1">
            <a:off x="2425702" y="1032176"/>
            <a:ext cx="4439001" cy="897037"/>
          </a:xfrm>
          <a:prstGeom prst="blockArc">
            <a:avLst>
              <a:gd name="adj1" fmla="val 10800000"/>
              <a:gd name="adj2" fmla="val 16093143"/>
              <a:gd name="adj3" fmla="val 1383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203124" y="3182692"/>
            <a:ext cx="5864087" cy="1643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ángulo 97"/>
          <p:cNvSpPr/>
          <p:nvPr/>
        </p:nvSpPr>
        <p:spPr>
          <a:xfrm rot="20700000">
            <a:off x="1945609" y="1601743"/>
            <a:ext cx="613629" cy="279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chanical_design_v2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02" y="1315746"/>
            <a:ext cx="5531229" cy="361066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048962" y="4307552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</a:t>
            </a:r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3186956" y="3688605"/>
            <a:ext cx="3724011" cy="12378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467928" y="1950415"/>
            <a:ext cx="1294875" cy="36933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872771" y="1742447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28" name="Título 11"/>
          <p:cNvSpPr txBox="1">
            <a:spLocks/>
          </p:cNvSpPr>
          <p:nvPr/>
        </p:nvSpPr>
        <p:spPr>
          <a:xfrm>
            <a:off x="1" y="731412"/>
            <a:ext cx="9143999" cy="4607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MACHETE: the actual size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377424" y="4169152"/>
            <a:ext cx="580889" cy="323066"/>
          </a:xfrm>
          <a:prstGeom prst="rect">
            <a:avLst/>
          </a:prstGeom>
          <a:ln w="1905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9250" lvl="0" indent="-349250" defTabSz="914400">
              <a:spcBef>
                <a:spcPts val="8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2400" dirty="0" smtClean="0"/>
              <a:t>you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Conector recto de flecha 29"/>
          <p:cNvCxnSpPr>
            <a:stCxn id="29" idx="3"/>
          </p:cNvCxnSpPr>
          <p:nvPr/>
        </p:nvCxnSpPr>
        <p:spPr>
          <a:xfrm>
            <a:off x="958313" y="4330685"/>
            <a:ext cx="590676" cy="3109"/>
          </a:xfrm>
          <a:prstGeom prst="straightConnector1">
            <a:avLst/>
          </a:prstGeom>
          <a:ln w="190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n 30" descr="collin.gif"/>
          <p:cNvPicPr>
            <a:picLocks noChangeAspect="1"/>
          </p:cNvPicPr>
          <p:nvPr/>
        </p:nvPicPr>
        <p:blipFill>
          <a:blip r:embed="rId3"/>
          <a:srcRect l="15664" t="34453" r="68253" b="7839"/>
          <a:stretch>
            <a:fillRect/>
          </a:stretch>
        </p:blipFill>
        <p:spPr>
          <a:xfrm flipH="1">
            <a:off x="1635755" y="4251345"/>
            <a:ext cx="61324" cy="168130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rot="5400000">
            <a:off x="3039564" y="2922020"/>
            <a:ext cx="1627482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854099" y="2655037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chanical_design_v2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02" y="1315746"/>
            <a:ext cx="5531229" cy="361066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048962" y="4307552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</a:t>
            </a:r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3186956" y="3688605"/>
            <a:ext cx="3724011" cy="12378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467928" y="1950415"/>
            <a:ext cx="1294875" cy="36933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872771" y="1742447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22" name="Conector recto de flecha 21"/>
          <p:cNvCxnSpPr/>
          <p:nvPr/>
        </p:nvCxnSpPr>
        <p:spPr>
          <a:xfrm rot="5400000">
            <a:off x="3039564" y="2922020"/>
            <a:ext cx="1627482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854099" y="2655037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28" name="Título 11"/>
          <p:cNvSpPr txBox="1">
            <a:spLocks/>
          </p:cNvSpPr>
          <p:nvPr/>
        </p:nvSpPr>
        <p:spPr>
          <a:xfrm>
            <a:off x="1" y="731412"/>
            <a:ext cx="9143999" cy="4607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MACHETE: the actual size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377424" y="4169152"/>
            <a:ext cx="580889" cy="323066"/>
          </a:xfrm>
          <a:prstGeom prst="rect">
            <a:avLst/>
          </a:prstGeom>
          <a:ln w="1905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9250" lvl="0" indent="-349250" defTabSz="914400">
              <a:spcBef>
                <a:spcPts val="8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2400" dirty="0" smtClean="0"/>
              <a:t>you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Conector recto de flecha 29"/>
          <p:cNvCxnSpPr>
            <a:stCxn id="29" idx="3"/>
          </p:cNvCxnSpPr>
          <p:nvPr/>
        </p:nvCxnSpPr>
        <p:spPr>
          <a:xfrm>
            <a:off x="958313" y="4330685"/>
            <a:ext cx="590676" cy="3109"/>
          </a:xfrm>
          <a:prstGeom prst="straightConnector1">
            <a:avLst/>
          </a:prstGeom>
          <a:ln w="190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n 30" descr="collin.gif"/>
          <p:cNvPicPr>
            <a:picLocks noChangeAspect="1"/>
          </p:cNvPicPr>
          <p:nvPr/>
        </p:nvPicPr>
        <p:blipFill>
          <a:blip r:embed="rId3"/>
          <a:srcRect l="15664" t="34453" r="68253" b="7839"/>
          <a:stretch>
            <a:fillRect/>
          </a:stretch>
        </p:blipFill>
        <p:spPr>
          <a:xfrm flipH="1">
            <a:off x="1635755" y="4251345"/>
            <a:ext cx="61324" cy="168130"/>
          </a:xfrm>
          <a:prstGeom prst="rect">
            <a:avLst/>
          </a:prstGeom>
        </p:spPr>
      </p:pic>
      <p:pic>
        <p:nvPicPr>
          <p:cNvPr id="13" name="Imagen 12" descr="la f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33" y="3517675"/>
            <a:ext cx="3772340" cy="281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015" y="309366"/>
            <a:ext cx="8042276" cy="812844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Marcador de contenido 3" descr="draft_sensitivity_HAWC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4" r="-179"/>
          <a:stretch>
            <a:fillRect/>
          </a:stretch>
        </p:blipFill>
        <p:spPr>
          <a:xfrm>
            <a:off x="482848" y="1522370"/>
            <a:ext cx="605910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 rot="16200000">
            <a:off x="-1508766" y="3537680"/>
            <a:ext cx="3656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Submitted to </a:t>
            </a:r>
            <a:r>
              <a:rPr lang="en-US" sz="1600" b="1" dirty="0" err="1" smtClean="0">
                <a:solidFill>
                  <a:schemeClr val="accent6"/>
                </a:solidFill>
              </a:rPr>
              <a:t>Astroparticle</a:t>
            </a:r>
            <a:r>
              <a:rPr lang="en-US" sz="1600" b="1" dirty="0" smtClean="0">
                <a:solidFill>
                  <a:schemeClr val="accent6"/>
                </a:solidFill>
              </a:rPr>
              <a:t> Physics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67289" y="1329451"/>
            <a:ext cx="381418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Sensitivity: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1yr survey better than HAWC 5yr survey.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Reaches 0.55% crab after 5 year survey. Similar to planned CTA 1000h survey.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1 night sensitivity: 8% crab.  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96755" y="5806420"/>
            <a:ext cx="83615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Angular resolution: 0.1° (standard IACT, much better than HAWC)</a:t>
            </a:r>
          </a:p>
          <a:p>
            <a:r>
              <a:rPr lang="en-US" dirty="0" smtClean="0"/>
              <a:t>Spectral resolution: 20-15% crab (</a:t>
            </a:r>
            <a:r>
              <a:rPr lang="en-US" dirty="0" smtClean="0"/>
              <a:t>standard IACT, much better than HAWC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MACHETE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35154"/>
            <a:ext cx="8042276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survey of half of the sky:</a:t>
            </a:r>
          </a:p>
          <a:p>
            <a:pPr lvl="1"/>
            <a:r>
              <a:rPr lang="en-US" dirty="0" smtClean="0"/>
              <a:t>New Active </a:t>
            </a:r>
            <a:r>
              <a:rPr lang="en-US" dirty="0" smtClean="0"/>
              <a:t>G</a:t>
            </a:r>
            <a:r>
              <a:rPr lang="en-US" dirty="0" smtClean="0"/>
              <a:t>alactic Nuclei.</a:t>
            </a:r>
          </a:p>
          <a:p>
            <a:pPr lvl="1"/>
            <a:r>
              <a:rPr lang="en-US" dirty="0" smtClean="0"/>
              <a:t>New galactic sources, especially if built in the south.</a:t>
            </a:r>
          </a:p>
          <a:p>
            <a:r>
              <a:rPr lang="en-US" dirty="0" smtClean="0"/>
              <a:t>Monitor bright VHE sources: </a:t>
            </a:r>
          </a:p>
          <a:p>
            <a:pPr lvl="1"/>
            <a:r>
              <a:rPr lang="en-US" sz="2235" dirty="0" smtClean="0"/>
              <a:t>Unbiased </a:t>
            </a:r>
            <a:r>
              <a:rPr lang="en-US" sz="2235" dirty="0" smtClean="0"/>
              <a:t>light curves of AGN and galactic </a:t>
            </a:r>
            <a:r>
              <a:rPr lang="en-US" sz="2235" dirty="0" smtClean="0"/>
              <a:t>sources.</a:t>
            </a:r>
          </a:p>
          <a:p>
            <a:pPr lvl="1"/>
            <a:r>
              <a:rPr lang="en-US" dirty="0" smtClean="0"/>
              <a:t>Establish unknown </a:t>
            </a:r>
            <a:r>
              <a:rPr lang="en-US" dirty="0" smtClean="0"/>
              <a:t>duty cycles (e.g. IC-310)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Trigger CTA and other telescopes.</a:t>
            </a:r>
          </a:p>
          <a:p>
            <a:r>
              <a:rPr lang="en-US" dirty="0" smtClean="0"/>
              <a:t>The unknown:</a:t>
            </a:r>
          </a:p>
          <a:p>
            <a:pPr lvl="1"/>
            <a:r>
              <a:rPr lang="en-US" dirty="0" smtClean="0"/>
              <a:t>“Dark sources” = sources emitting only in VHE.</a:t>
            </a:r>
          </a:p>
          <a:p>
            <a:pPr lvl="2"/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AGNs</a:t>
            </a:r>
            <a:endParaRPr lang="en-US" dirty="0" smtClean="0"/>
          </a:p>
          <a:p>
            <a:pPr lvl="2"/>
            <a:r>
              <a:rPr lang="en-US" dirty="0" smtClean="0"/>
              <a:t>Dark matter clumps?</a:t>
            </a:r>
          </a:p>
          <a:p>
            <a:pPr lvl="1"/>
            <a:r>
              <a:rPr lang="en-US" dirty="0" smtClean="0"/>
              <a:t>New types of transients.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pic>
        <p:nvPicPr>
          <p:cNvPr id="4" name="Marcador de contenido 3" descr="de_nir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7" r="31"/>
          <a:stretch>
            <a:fillRect/>
          </a:stretch>
        </p:blipFill>
        <p:spPr>
          <a:xfrm>
            <a:off x="129800" y="1658456"/>
            <a:ext cx="2959639" cy="4343400"/>
          </a:xfrm>
        </p:spPr>
      </p:pic>
      <p:pic>
        <p:nvPicPr>
          <p:cNvPr id="5" name="Imagen 4" descr="jessica-alba-in-machete-(2010)-larg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39" y="1658456"/>
            <a:ext cx="2949893" cy="4343400"/>
          </a:xfrm>
          <a:prstGeom prst="rect">
            <a:avLst/>
          </a:prstGeom>
        </p:spPr>
      </p:pic>
      <p:pic>
        <p:nvPicPr>
          <p:cNvPr id="6" name="Imagen 5" descr="pad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60" y="1658456"/>
            <a:ext cx="294800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62842" y="1840130"/>
            <a:ext cx="8527724" cy="4229270"/>
          </a:xfrm>
        </p:spPr>
        <p:txBody>
          <a:bodyPr>
            <a:normAutofit/>
          </a:bodyPr>
          <a:lstStyle/>
          <a:p>
            <a:r>
              <a:rPr lang="en-US" dirty="0" smtClean="0"/>
              <a:t>Every object in ~half of the sky drifts through the camera of MACHETE.</a:t>
            </a:r>
          </a:p>
          <a:p>
            <a:r>
              <a:rPr lang="en-US" dirty="0" smtClean="0"/>
              <a:t>In one year we integrate ~15 hours for every source. </a:t>
            </a:r>
          </a:p>
          <a:p>
            <a:r>
              <a:rPr lang="en-US" dirty="0" smtClean="0"/>
              <a:t>Sources in ~¼ sky spend about 20 minutes every night on the FOV of the telescopes: search for daily variability for sources and issue triggers to pointing </a:t>
            </a:r>
            <a:r>
              <a:rPr lang="en-US" dirty="0" err="1" smtClean="0"/>
              <a:t>IACTs</a:t>
            </a:r>
            <a:r>
              <a:rPr lang="en-US" dirty="0" smtClean="0"/>
              <a:t> like MAGIC, CTA etc.</a:t>
            </a:r>
          </a:p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</a:t>
            </a:r>
            <a:r>
              <a:rPr lang="en-US" baseline="0" dirty="0" smtClean="0"/>
              <a:t> accessible by MACHETE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323" y="638955"/>
            <a:ext cx="7572689" cy="631074"/>
          </a:xfrm>
        </p:spPr>
        <p:txBody>
          <a:bodyPr/>
          <a:lstStyle/>
          <a:p>
            <a:r>
              <a:rPr lang="en-US" sz="3600" dirty="0" smtClean="0"/>
              <a:t>Can we make an IACT with a much wider FOV?</a:t>
            </a:r>
            <a:endParaRPr lang="en-US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870516" y="1317357"/>
            <a:ext cx="5850605" cy="53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popular optics for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</a:p>
        </p:txBody>
      </p:sp>
      <p:sp>
        <p:nvSpPr>
          <p:cNvPr id="6" name="Arco 5"/>
          <p:cNvSpPr/>
          <p:nvPr/>
        </p:nvSpPr>
        <p:spPr>
          <a:xfrm rot="5400000">
            <a:off x="854075" y="3494553"/>
            <a:ext cx="1396495" cy="1348921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ector recto de flecha 7"/>
          <p:cNvCxnSpPr/>
          <p:nvPr/>
        </p:nvCxnSpPr>
        <p:spPr>
          <a:xfrm rot="16200000" flipH="1">
            <a:off x="1546003" y="4180861"/>
            <a:ext cx="489086" cy="457497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01675" y="4157178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6200000">
            <a:off x="718418" y="4172160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019295" y="4668000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rot="5400000">
            <a:off x="1296766" y="4696885"/>
            <a:ext cx="34075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80101" y="4573712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28475" y="2273679"/>
            <a:ext cx="226664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Spherical </a:t>
            </a:r>
            <a:r>
              <a:rPr lang="en-US" sz="1200" dirty="0" smtClean="0"/>
              <a:t>reflector shape, with spherical facets </a:t>
            </a:r>
          </a:p>
          <a:p>
            <a:pPr algn="ctr"/>
            <a:r>
              <a:rPr lang="en-US" sz="1200" dirty="0" smtClean="0"/>
              <a:t>parallel to the sphere:</a:t>
            </a:r>
          </a:p>
          <a:p>
            <a:pPr algn="ctr"/>
            <a:r>
              <a:rPr lang="en-US" sz="1200" dirty="0" smtClean="0"/>
              <a:t>Too strong spherical aberration</a:t>
            </a:r>
            <a:endParaRPr lang="en-US" sz="1200" dirty="0"/>
          </a:p>
        </p:txBody>
      </p:sp>
      <p:sp>
        <p:nvSpPr>
          <p:cNvPr id="23" name="Arco 22"/>
          <p:cNvSpPr/>
          <p:nvPr/>
        </p:nvSpPr>
        <p:spPr>
          <a:xfrm rot="5400000">
            <a:off x="3604704" y="3778604"/>
            <a:ext cx="1143826" cy="1916750"/>
          </a:xfrm>
          <a:prstGeom prst="arc">
            <a:avLst>
              <a:gd name="adj1" fmla="val 17291303"/>
              <a:gd name="adj2" fmla="val 44843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ector recto 24"/>
          <p:cNvCxnSpPr/>
          <p:nvPr/>
        </p:nvCxnSpPr>
        <p:spPr>
          <a:xfrm rot="5400000">
            <a:off x="1845716" y="4494874"/>
            <a:ext cx="357448" cy="34158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057659" y="2273679"/>
            <a:ext cx="226664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Parabolic </a:t>
            </a:r>
            <a:r>
              <a:rPr lang="en-US" sz="1200" dirty="0" smtClean="0"/>
              <a:t>reflector shape,  with spherical facets </a:t>
            </a:r>
          </a:p>
          <a:p>
            <a:pPr algn="ctr"/>
            <a:r>
              <a:rPr lang="en-US" sz="1200" dirty="0" smtClean="0"/>
              <a:t>parallel to the parabola:</a:t>
            </a:r>
          </a:p>
          <a:p>
            <a:pPr algn="ctr"/>
            <a:r>
              <a:rPr lang="en-US" sz="1200" dirty="0" smtClean="0"/>
              <a:t>No spherical aberration, no aberration for small off-axis angle, but coma for large off-axis. Good timing.</a:t>
            </a:r>
            <a:endParaRPr lang="en-US" sz="1200" dirty="0"/>
          </a:p>
        </p:txBody>
      </p:sp>
      <p:cxnSp>
        <p:nvCxnSpPr>
          <p:cNvPr id="28" name="Conector recto 27"/>
          <p:cNvCxnSpPr/>
          <p:nvPr/>
        </p:nvCxnSpPr>
        <p:spPr>
          <a:xfrm rot="10800000" flipV="1">
            <a:off x="4227894" y="5222912"/>
            <a:ext cx="599476" cy="11329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326742" y="5892852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rot="5400000" flipH="1" flipV="1">
            <a:off x="3560421" y="5272709"/>
            <a:ext cx="1238699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rot="5400000">
            <a:off x="3698765" y="4981522"/>
            <a:ext cx="65473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rot="16200000" flipH="1">
            <a:off x="3639007" y="4413169"/>
            <a:ext cx="1389155" cy="309213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rot="5400000">
            <a:off x="1420678" y="4069383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10800000">
            <a:off x="1561799" y="4535469"/>
            <a:ext cx="457497" cy="11868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1973949" y="3584440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53" name="Conector recto 52"/>
          <p:cNvCxnSpPr/>
          <p:nvPr/>
        </p:nvCxnSpPr>
        <p:spPr>
          <a:xfrm rot="5400000">
            <a:off x="3898257" y="4623604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4440864" y="4527303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 rot="16200000" flipV="1">
            <a:off x="4036124" y="4811647"/>
            <a:ext cx="563371" cy="277665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4340502" y="5262353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443380" y="4675888"/>
            <a:ext cx="68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1" name="Arco 60"/>
          <p:cNvSpPr/>
          <p:nvPr/>
        </p:nvSpPr>
        <p:spPr>
          <a:xfrm rot="5400000">
            <a:off x="6238282" y="4225959"/>
            <a:ext cx="1396495" cy="1348921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ector recto de flecha 61"/>
          <p:cNvCxnSpPr/>
          <p:nvPr/>
        </p:nvCxnSpPr>
        <p:spPr>
          <a:xfrm rot="16200000" flipH="1">
            <a:off x="6512068" y="4494126"/>
            <a:ext cx="1317483" cy="465382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6085882" y="4888584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rot="16200000">
            <a:off x="6102625" y="4903566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7403502" y="5399406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curvature=2*R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6" name="Conector recto de flecha 65"/>
          <p:cNvCxnSpPr/>
          <p:nvPr/>
        </p:nvCxnSpPr>
        <p:spPr>
          <a:xfrm rot="5400000">
            <a:off x="6496706" y="5244023"/>
            <a:ext cx="70928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5820075" y="5106775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68" name="Conector recto 67"/>
          <p:cNvCxnSpPr/>
          <p:nvPr/>
        </p:nvCxnSpPr>
        <p:spPr>
          <a:xfrm rot="10800000" flipV="1">
            <a:off x="7222078" y="5314575"/>
            <a:ext cx="373136" cy="15613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rot="5400000">
            <a:off x="6804885" y="4800789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rot="16200000" flipV="1">
            <a:off x="6923117" y="4905171"/>
            <a:ext cx="495388" cy="465389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358156" y="4315846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73" name="Conector recto de flecha 72"/>
          <p:cNvCxnSpPr/>
          <p:nvPr/>
        </p:nvCxnSpPr>
        <p:spPr>
          <a:xfrm>
            <a:off x="877862" y="4157178"/>
            <a:ext cx="683935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843659" y="3730475"/>
            <a:ext cx="111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6214178" y="4479379"/>
            <a:ext cx="111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cxnSp>
        <p:nvCxnSpPr>
          <p:cNvPr id="88" name="Conector recto de flecha 87"/>
          <p:cNvCxnSpPr/>
          <p:nvPr/>
        </p:nvCxnSpPr>
        <p:spPr>
          <a:xfrm>
            <a:off x="6262069" y="4888583"/>
            <a:ext cx="683935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adroTexto 89"/>
          <p:cNvSpPr txBox="1"/>
          <p:nvPr/>
        </p:nvSpPr>
        <p:spPr>
          <a:xfrm>
            <a:off x="5868587" y="2273678"/>
            <a:ext cx="226664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Davies-Cotton</a:t>
            </a:r>
            <a:r>
              <a:rPr lang="en-US" sz="1200" dirty="0" smtClean="0"/>
              <a:t>, with spherical facets </a:t>
            </a:r>
          </a:p>
          <a:p>
            <a:pPr algn="ctr"/>
            <a:r>
              <a:rPr lang="en-US" sz="1200" b="1" dirty="0" smtClean="0"/>
              <a:t>not </a:t>
            </a:r>
            <a:r>
              <a:rPr lang="en-US" sz="1200" dirty="0" smtClean="0"/>
              <a:t>parallel to the sphere, but pointing at 2*R:</a:t>
            </a:r>
          </a:p>
          <a:p>
            <a:pPr algn="ctr"/>
            <a:r>
              <a:rPr lang="en-US" sz="1200" dirty="0" smtClean="0"/>
              <a:t>Moderate aberration at all off-axis angles. Worse timing.</a:t>
            </a:r>
            <a:endParaRPr lang="en-US" sz="1200" dirty="0"/>
          </a:p>
        </p:txBody>
      </p:sp>
      <p:cxnSp>
        <p:nvCxnSpPr>
          <p:cNvPr id="92" name="Conector recto de flecha 91"/>
          <p:cNvCxnSpPr>
            <a:endCxn id="27" idx="0"/>
          </p:cNvCxnSpPr>
          <p:nvPr/>
        </p:nvCxnSpPr>
        <p:spPr>
          <a:xfrm rot="10800000" flipV="1">
            <a:off x="4190982" y="1782687"/>
            <a:ext cx="1604839" cy="490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>
            <a:endCxn id="90" idx="0"/>
          </p:cNvCxnSpPr>
          <p:nvPr/>
        </p:nvCxnSpPr>
        <p:spPr>
          <a:xfrm>
            <a:off x="5780540" y="1782686"/>
            <a:ext cx="1221369" cy="490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323" y="638955"/>
            <a:ext cx="7572689" cy="631074"/>
          </a:xfrm>
        </p:spPr>
        <p:txBody>
          <a:bodyPr/>
          <a:lstStyle/>
          <a:p>
            <a:r>
              <a:rPr lang="en-US" sz="3600" dirty="0" smtClean="0"/>
              <a:t>Can we make an IACT with a much wider FOV?</a:t>
            </a:r>
            <a:endParaRPr lang="en-US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870516" y="1317357"/>
            <a:ext cx="5850605" cy="53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popular optics for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</a:p>
        </p:txBody>
      </p:sp>
      <p:sp>
        <p:nvSpPr>
          <p:cNvPr id="6" name="Arco 5"/>
          <p:cNvSpPr/>
          <p:nvPr/>
        </p:nvSpPr>
        <p:spPr>
          <a:xfrm rot="5400000">
            <a:off x="854075" y="3494553"/>
            <a:ext cx="1396495" cy="1348921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ector recto de flecha 7"/>
          <p:cNvCxnSpPr/>
          <p:nvPr/>
        </p:nvCxnSpPr>
        <p:spPr>
          <a:xfrm rot="16200000" flipH="1">
            <a:off x="1546003" y="4180861"/>
            <a:ext cx="489086" cy="457497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01675" y="4157178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6200000">
            <a:off x="718418" y="4172160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019295" y="4668000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rot="5400000">
            <a:off x="1296766" y="4696885"/>
            <a:ext cx="34075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80101" y="4573712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28475" y="2273679"/>
            <a:ext cx="226664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Spherical </a:t>
            </a:r>
            <a:r>
              <a:rPr lang="en-US" sz="1200" dirty="0" smtClean="0"/>
              <a:t>reflector shape, with spherical facets </a:t>
            </a:r>
          </a:p>
          <a:p>
            <a:pPr algn="ctr"/>
            <a:r>
              <a:rPr lang="en-US" sz="1200" dirty="0" smtClean="0"/>
              <a:t>parallel to the sphere:</a:t>
            </a:r>
          </a:p>
          <a:p>
            <a:pPr algn="ctr"/>
            <a:r>
              <a:rPr lang="en-US" sz="1200" dirty="0" smtClean="0"/>
              <a:t>Too strong spherical aberration</a:t>
            </a:r>
            <a:endParaRPr lang="en-US" sz="1200" dirty="0"/>
          </a:p>
        </p:txBody>
      </p:sp>
      <p:sp>
        <p:nvSpPr>
          <p:cNvPr id="23" name="Arco 22"/>
          <p:cNvSpPr/>
          <p:nvPr/>
        </p:nvSpPr>
        <p:spPr>
          <a:xfrm rot="5400000">
            <a:off x="3604704" y="3778604"/>
            <a:ext cx="1143826" cy="1916750"/>
          </a:xfrm>
          <a:prstGeom prst="arc">
            <a:avLst>
              <a:gd name="adj1" fmla="val 17291303"/>
              <a:gd name="adj2" fmla="val 44843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ector recto 24"/>
          <p:cNvCxnSpPr/>
          <p:nvPr/>
        </p:nvCxnSpPr>
        <p:spPr>
          <a:xfrm rot="5400000">
            <a:off x="1845716" y="4494874"/>
            <a:ext cx="357448" cy="34158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057659" y="2273679"/>
            <a:ext cx="226664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Parabolic </a:t>
            </a:r>
            <a:r>
              <a:rPr lang="en-US" sz="1200" dirty="0" smtClean="0"/>
              <a:t>reflector shape,  with spherical facets </a:t>
            </a:r>
          </a:p>
          <a:p>
            <a:pPr algn="ctr"/>
            <a:r>
              <a:rPr lang="en-US" sz="1200" dirty="0" smtClean="0"/>
              <a:t>parallel to the parabola:</a:t>
            </a:r>
          </a:p>
          <a:p>
            <a:pPr algn="ctr"/>
            <a:r>
              <a:rPr lang="en-US" sz="1200" dirty="0" smtClean="0"/>
              <a:t>No spherical aberration, no aberration for small off-axis angle, but coma for large off-axis. Good timing.</a:t>
            </a:r>
            <a:endParaRPr lang="en-US" sz="1200" dirty="0"/>
          </a:p>
        </p:txBody>
      </p:sp>
      <p:cxnSp>
        <p:nvCxnSpPr>
          <p:cNvPr id="28" name="Conector recto 27"/>
          <p:cNvCxnSpPr/>
          <p:nvPr/>
        </p:nvCxnSpPr>
        <p:spPr>
          <a:xfrm rot="10800000" flipV="1">
            <a:off x="4227894" y="5222912"/>
            <a:ext cx="599476" cy="11329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326742" y="5892852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rot="5400000" flipH="1" flipV="1">
            <a:off x="3560421" y="5272709"/>
            <a:ext cx="1238699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rot="5400000">
            <a:off x="3698765" y="4981522"/>
            <a:ext cx="65473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rot="16200000" flipH="1">
            <a:off x="3639007" y="4413169"/>
            <a:ext cx="1389155" cy="309213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rot="5400000">
            <a:off x="1420678" y="4069383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rot="10800000">
            <a:off x="1561799" y="4535469"/>
            <a:ext cx="457497" cy="11868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1973949" y="3584440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53" name="Conector recto 52"/>
          <p:cNvCxnSpPr/>
          <p:nvPr/>
        </p:nvCxnSpPr>
        <p:spPr>
          <a:xfrm rot="5400000">
            <a:off x="3898257" y="4623604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4440864" y="4527303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 rot="16200000" flipV="1">
            <a:off x="4036124" y="4811647"/>
            <a:ext cx="563371" cy="277665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4340502" y="5262353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443380" y="4675888"/>
            <a:ext cx="68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1" name="Arco 60"/>
          <p:cNvSpPr/>
          <p:nvPr/>
        </p:nvSpPr>
        <p:spPr>
          <a:xfrm rot="5400000">
            <a:off x="6238282" y="4225959"/>
            <a:ext cx="1396495" cy="1348921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ector recto de flecha 61"/>
          <p:cNvCxnSpPr/>
          <p:nvPr/>
        </p:nvCxnSpPr>
        <p:spPr>
          <a:xfrm rot="16200000" flipH="1">
            <a:off x="6512068" y="4494126"/>
            <a:ext cx="1317483" cy="465382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6085882" y="4888584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rot="16200000">
            <a:off x="6102625" y="4903566"/>
            <a:ext cx="1672570" cy="1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7403502" y="5399406"/>
            <a:ext cx="131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Facet radius of curvature=2*R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6" name="Conector recto de flecha 65"/>
          <p:cNvCxnSpPr/>
          <p:nvPr/>
        </p:nvCxnSpPr>
        <p:spPr>
          <a:xfrm rot="5400000">
            <a:off x="6496706" y="5244023"/>
            <a:ext cx="70928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5820075" y="5106775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68" name="Conector recto 67"/>
          <p:cNvCxnSpPr/>
          <p:nvPr/>
        </p:nvCxnSpPr>
        <p:spPr>
          <a:xfrm rot="10800000" flipV="1">
            <a:off x="7222078" y="5314575"/>
            <a:ext cx="373136" cy="15613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rot="5400000">
            <a:off x="6804885" y="4800789"/>
            <a:ext cx="1197234" cy="1588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rot="16200000" flipV="1">
            <a:off x="6923117" y="4905171"/>
            <a:ext cx="495388" cy="465389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358156" y="4315846"/>
            <a:ext cx="44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73" name="Conector recto de flecha 72"/>
          <p:cNvCxnSpPr/>
          <p:nvPr/>
        </p:nvCxnSpPr>
        <p:spPr>
          <a:xfrm>
            <a:off x="877862" y="4157178"/>
            <a:ext cx="683935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843659" y="3730475"/>
            <a:ext cx="111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6214178" y="4479379"/>
            <a:ext cx="111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cxnSp>
        <p:nvCxnSpPr>
          <p:cNvPr id="88" name="Conector recto de flecha 87"/>
          <p:cNvCxnSpPr/>
          <p:nvPr/>
        </p:nvCxnSpPr>
        <p:spPr>
          <a:xfrm>
            <a:off x="6262069" y="4888583"/>
            <a:ext cx="683935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adroTexto 89"/>
          <p:cNvSpPr txBox="1"/>
          <p:nvPr/>
        </p:nvSpPr>
        <p:spPr>
          <a:xfrm>
            <a:off x="5868587" y="2273678"/>
            <a:ext cx="226664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Davies-Cotton</a:t>
            </a:r>
            <a:r>
              <a:rPr lang="en-US" sz="1200" dirty="0" smtClean="0"/>
              <a:t>, with spherical facets </a:t>
            </a:r>
          </a:p>
          <a:p>
            <a:pPr algn="ctr"/>
            <a:r>
              <a:rPr lang="en-US" sz="1200" b="1" dirty="0" smtClean="0"/>
              <a:t>not </a:t>
            </a:r>
            <a:r>
              <a:rPr lang="en-US" sz="1200" dirty="0" smtClean="0"/>
              <a:t>parallel to the sphere, but pointing at 2*R:</a:t>
            </a:r>
          </a:p>
          <a:p>
            <a:pPr algn="ctr"/>
            <a:r>
              <a:rPr lang="en-US" sz="1200" dirty="0" smtClean="0"/>
              <a:t>Moderate aberration at all off-axis angles. Worse timing.</a:t>
            </a:r>
            <a:endParaRPr lang="en-US" sz="1200" dirty="0"/>
          </a:p>
        </p:txBody>
      </p:sp>
      <p:cxnSp>
        <p:nvCxnSpPr>
          <p:cNvPr id="92" name="Conector recto de flecha 91"/>
          <p:cNvCxnSpPr>
            <a:endCxn id="27" idx="0"/>
          </p:cNvCxnSpPr>
          <p:nvPr/>
        </p:nvCxnSpPr>
        <p:spPr>
          <a:xfrm rot="10800000" flipV="1">
            <a:off x="4190982" y="1782687"/>
            <a:ext cx="1604839" cy="490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>
            <a:endCxn id="90" idx="0"/>
          </p:cNvCxnSpPr>
          <p:nvPr/>
        </p:nvCxnSpPr>
        <p:spPr>
          <a:xfrm>
            <a:off x="5780540" y="1782686"/>
            <a:ext cx="1221369" cy="490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2918176" y="6018870"/>
            <a:ext cx="25323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MAGIC, HESS-II, LST</a:t>
            </a:r>
            <a:endParaRPr lang="en-U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679837" y="6018870"/>
            <a:ext cx="27207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VERITAS, HESS-I, MST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337876"/>
            <a:ext cx="8042276" cy="745656"/>
          </a:xfrm>
        </p:spPr>
        <p:txBody>
          <a:bodyPr/>
          <a:lstStyle/>
          <a:p>
            <a:r>
              <a:rPr lang="en-US" dirty="0" smtClean="0"/>
              <a:t>Surveys with </a:t>
            </a:r>
            <a:r>
              <a:rPr lang="en-US" dirty="0" err="1" smtClean="0"/>
              <a:t>IACTs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608" y="1258293"/>
            <a:ext cx="8447785" cy="50331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Say we need 10h to achieve enough sensitivity. We would need 10000 hours to scan the whole sky: telescopes need ~10 years to collect them.</a:t>
            </a:r>
          </a:p>
          <a:p>
            <a:r>
              <a:rPr lang="en-US" dirty="0" smtClean="0"/>
              <a:t>It is achievable but there are many other ideas to exploit an IACT for 10 years.</a:t>
            </a:r>
          </a:p>
          <a:p>
            <a:r>
              <a:rPr lang="en-US" dirty="0" smtClean="0"/>
              <a:t>As a result only a survey of the galactic plane has been performed (HESS, about 1000 deg</a:t>
            </a:r>
            <a:r>
              <a:rPr lang="en-US" baseline="30000" dirty="0" smtClean="0"/>
              <a:t>2</a:t>
            </a:r>
            <a:r>
              <a:rPr lang="en-US" dirty="0" smtClean="0"/>
              <a:t>). Adding all pointing observations, we may have explored ~5% of the sky.</a:t>
            </a:r>
          </a:p>
          <a:p>
            <a:r>
              <a:rPr lang="en-US" dirty="0" smtClean="0"/>
              <a:t>What is in the other 95% of the sky? Active galaxies, off-plane galactic sources, dark matter clumps? It’s becoming a must to make a </a:t>
            </a:r>
            <a:r>
              <a:rPr lang="en-US" b="1" dirty="0" smtClean="0">
                <a:solidFill>
                  <a:schemeClr val="accent6"/>
                </a:solidFill>
              </a:rPr>
              <a:t>Full sky survey in VHE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What it’s more,</a:t>
            </a:r>
            <a:r>
              <a:rPr lang="en-US" dirty="0" smtClean="0"/>
              <a:t> the VHE sky is changing </a:t>
            </a:r>
            <a:r>
              <a:rPr lang="en-US" dirty="0" smtClean="0"/>
              <a:t>all the time, so we would need to repeat the survey for a few years and we’d very much like to </a:t>
            </a:r>
            <a:r>
              <a:rPr lang="en-US" b="1" dirty="0" smtClean="0">
                <a:solidFill>
                  <a:srgbClr val="C00000"/>
                </a:solidFill>
              </a:rPr>
              <a:t>monitor it every night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6095"/>
            <a:ext cx="9144000" cy="631074"/>
          </a:xfrm>
        </p:spPr>
        <p:txBody>
          <a:bodyPr/>
          <a:lstStyle/>
          <a:p>
            <a:r>
              <a:rPr lang="en-US" sz="3200" dirty="0" smtClean="0"/>
              <a:t>Can we make an IACT with a much wider FOV?</a:t>
            </a:r>
            <a:endParaRPr lang="en-US" sz="32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96591" y="1128045"/>
            <a:ext cx="8042276" cy="4062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lvl="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MST: 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FOV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Lucida Grande"/>
                <a:cs typeface="Lucida Grande"/>
              </a:rPr>
              <a:t>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=7°. 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Davis-Cotton mount with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=16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D=12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/D=1.35). 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Pixel size=0.18°. 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PSF: r80%= 0.015° on-axis going up to 0.07° for off-axis=2.8°. Beyond that off-axis angle, PSF grows fast.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1" y="731412"/>
            <a:ext cx="9143999" cy="460723"/>
          </a:xfrm>
        </p:spPr>
        <p:txBody>
          <a:bodyPr/>
          <a:lstStyle/>
          <a:p>
            <a:r>
              <a:rPr lang="en-US" sz="4400" dirty="0" smtClean="0"/>
              <a:t>Optical parameters</a:t>
            </a:r>
            <a:endParaRPr lang="en-US" sz="4400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594772" y="2093545"/>
          <a:ext cx="7957294" cy="413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30"/>
                <a:gridCol w="433206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D=12m, </a:t>
                      </a:r>
                      <a:r>
                        <a:rPr lang="en-US" dirty="0" err="1" smtClean="0"/>
                        <a:t>f</a:t>
                      </a:r>
                      <a:r>
                        <a:rPr lang="en-US" dirty="0" smtClean="0"/>
                        <a:t>=17m, </a:t>
                      </a:r>
                      <a:r>
                        <a:rPr lang="en-US" dirty="0" err="1" smtClean="0"/>
                        <a:t>f</a:t>
                      </a:r>
                      <a:r>
                        <a:rPr lang="en-US" dirty="0" smtClean="0"/>
                        <a:t>/D=1.42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mm/deg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PSF r</a:t>
                      </a:r>
                      <a:r>
                        <a:rPr lang="en-US" baseline="-25000" dirty="0" smtClean="0"/>
                        <a:t>80%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r>
                        <a:rPr lang="en-US" sz="1800" dirty="0" smtClean="0"/>
                        <a:t>° for</a:t>
                      </a:r>
                      <a:r>
                        <a:rPr lang="en-US" sz="1800" baseline="0" dirty="0" smtClean="0"/>
                        <a:t> whole FOV</a:t>
                      </a:r>
                    </a:p>
                    <a:p>
                      <a:r>
                        <a:rPr lang="en-US" sz="1400" dirty="0" smtClean="0"/>
                        <a:t>(MAGIC: 0.07°on-axis —0.16° at 1.8°</a:t>
                      </a:r>
                      <a:r>
                        <a:rPr lang="en-US" sz="1400" baseline="0" dirty="0" smtClean="0"/>
                        <a:t> off-axis</a:t>
                      </a:r>
                      <a:r>
                        <a:rPr lang="en-US" sz="1400" dirty="0" smtClean="0"/>
                        <a:t>,</a:t>
                      </a:r>
                    </a:p>
                    <a:p>
                      <a:r>
                        <a:rPr lang="en-US" sz="1400" dirty="0" smtClean="0"/>
                        <a:t>MST: 0.02°on-axis —0.07° at 2.8°</a:t>
                      </a:r>
                      <a:r>
                        <a:rPr lang="en-US" sz="1400" baseline="0" dirty="0" smtClean="0"/>
                        <a:t> off-axis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Grande"/>
                          <a:ea typeface="Lucida Grande"/>
                          <a:cs typeface="Lucida Grande"/>
                        </a:rPr>
                        <a:t>ø</a:t>
                      </a:r>
                      <a:r>
                        <a:rPr lang="en-US" baseline="-25000" dirty="0" err="1" smtClean="0"/>
                        <a:t>pix</a:t>
                      </a:r>
                      <a:r>
                        <a:rPr lang="en-US" dirty="0" smtClean="0"/>
                        <a:t>=2r</a:t>
                      </a:r>
                      <a:r>
                        <a:rPr lang="en-US" baseline="-25000" dirty="0" smtClean="0"/>
                        <a:t>80%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r>
                        <a:rPr lang="en-US" sz="1800" dirty="0" smtClean="0"/>
                        <a:t>° = 42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mirror surface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619 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Mirror surface viewed by a pixel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 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Camera FOV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r>
                        <a:rPr lang="en-US" sz="1800" dirty="0" smtClean="0"/>
                        <a:t>°</a:t>
                      </a:r>
                      <a:r>
                        <a:rPr lang="en-US" dirty="0" smtClean="0"/>
                        <a:t> × 5</a:t>
                      </a:r>
                      <a:r>
                        <a:rPr lang="en-US" sz="1800" dirty="0" smtClean="0"/>
                        <a:t>°</a:t>
                      </a:r>
                      <a:r>
                        <a:rPr lang="en-US" dirty="0" smtClean="0"/>
                        <a:t> = 300 deg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Number pixels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On-axis shadowing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max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21623" y="1318911"/>
            <a:ext cx="816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I’ve optimized some of these parameters using the ray-tracing program ZEMAX and used it to calculate the PSF (which btw is not </a:t>
            </a:r>
            <a:r>
              <a:rPr lang="en-US" dirty="0" err="1" smtClean="0"/>
              <a:t>gaussian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de flecha 18"/>
          <p:cNvCxnSpPr/>
          <p:nvPr/>
        </p:nvCxnSpPr>
        <p:spPr>
          <a:xfrm>
            <a:off x="1135295" y="2730635"/>
            <a:ext cx="6919614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284537" y="2730635"/>
            <a:ext cx="263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60° : 500 pixels : 18m</a:t>
            </a:r>
            <a:endParaRPr lang="en-US" dirty="0"/>
          </a:p>
        </p:txBody>
      </p:sp>
      <p:cxnSp>
        <p:nvCxnSpPr>
          <p:cNvPr id="22" name="Conector recto de flecha 21"/>
          <p:cNvCxnSpPr/>
          <p:nvPr/>
        </p:nvCxnSpPr>
        <p:spPr>
          <a:xfrm rot="5400000">
            <a:off x="428490" y="2101927"/>
            <a:ext cx="933100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2363" y="1633249"/>
            <a:ext cx="86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5°</a:t>
            </a:r>
          </a:p>
          <a:p>
            <a:pPr algn="ctr"/>
            <a:r>
              <a:rPr lang="en-US" dirty="0" smtClean="0"/>
              <a:t>40 pix</a:t>
            </a:r>
          </a:p>
          <a:p>
            <a:pPr algn="ctr"/>
            <a:r>
              <a:rPr lang="en-US" dirty="0" smtClean="0"/>
              <a:t>1.5m</a:t>
            </a:r>
            <a:endParaRPr lang="en-US" dirty="0"/>
          </a:p>
        </p:txBody>
      </p:sp>
      <p:sp>
        <p:nvSpPr>
          <p:cNvPr id="28" name="Título 11"/>
          <p:cNvSpPr txBox="1">
            <a:spLocks/>
          </p:cNvSpPr>
          <p:nvPr/>
        </p:nvSpPr>
        <p:spPr>
          <a:xfrm>
            <a:off x="1" y="731412"/>
            <a:ext cx="9143999" cy="4607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Imagen 30" descr="collin.gif"/>
          <p:cNvPicPr>
            <a:picLocks noChangeAspect="1"/>
          </p:cNvPicPr>
          <p:nvPr/>
        </p:nvPicPr>
        <p:blipFill>
          <a:blip r:embed="rId2"/>
          <a:srcRect l="15664" t="34453" r="68253" b="7839"/>
          <a:stretch>
            <a:fillRect/>
          </a:stretch>
        </p:blipFill>
        <p:spPr>
          <a:xfrm flipH="1">
            <a:off x="8291558" y="1529919"/>
            <a:ext cx="429679" cy="117803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35295" y="1636171"/>
            <a:ext cx="6919614" cy="933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de flecha 18"/>
          <p:cNvCxnSpPr/>
          <p:nvPr/>
        </p:nvCxnSpPr>
        <p:spPr>
          <a:xfrm>
            <a:off x="1135295" y="2730635"/>
            <a:ext cx="6919614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284537" y="2730635"/>
            <a:ext cx="263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60° : 500 pixels : 18m</a:t>
            </a:r>
            <a:endParaRPr lang="en-US" dirty="0"/>
          </a:p>
        </p:txBody>
      </p:sp>
      <p:cxnSp>
        <p:nvCxnSpPr>
          <p:cNvPr id="22" name="Conector recto de flecha 21"/>
          <p:cNvCxnSpPr/>
          <p:nvPr/>
        </p:nvCxnSpPr>
        <p:spPr>
          <a:xfrm rot="5400000">
            <a:off x="428490" y="2101927"/>
            <a:ext cx="933100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2363" y="1633249"/>
            <a:ext cx="86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5°</a:t>
            </a:r>
          </a:p>
          <a:p>
            <a:pPr algn="ctr"/>
            <a:r>
              <a:rPr lang="en-US" dirty="0" smtClean="0"/>
              <a:t>40 pix</a:t>
            </a:r>
          </a:p>
          <a:p>
            <a:pPr algn="ctr"/>
            <a:r>
              <a:rPr lang="en-US" dirty="0" smtClean="0"/>
              <a:t>1.5m</a:t>
            </a:r>
            <a:endParaRPr lang="en-US" dirty="0"/>
          </a:p>
        </p:txBody>
      </p:sp>
      <p:sp>
        <p:nvSpPr>
          <p:cNvPr id="28" name="Título 11"/>
          <p:cNvSpPr txBox="1">
            <a:spLocks/>
          </p:cNvSpPr>
          <p:nvPr/>
        </p:nvSpPr>
        <p:spPr>
          <a:xfrm>
            <a:off x="1" y="731412"/>
            <a:ext cx="9143999" cy="4607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Imagen 30" descr="collin.gif"/>
          <p:cNvPicPr>
            <a:picLocks noChangeAspect="1"/>
          </p:cNvPicPr>
          <p:nvPr/>
        </p:nvPicPr>
        <p:blipFill>
          <a:blip r:embed="rId2"/>
          <a:srcRect l="15664" t="34453" r="68253" b="7839"/>
          <a:stretch>
            <a:fillRect/>
          </a:stretch>
        </p:blipFill>
        <p:spPr>
          <a:xfrm flipH="1">
            <a:off x="8291558" y="1529919"/>
            <a:ext cx="429679" cy="117803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35295" y="1636171"/>
            <a:ext cx="6919614" cy="933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564501" y="3398798"/>
            <a:ext cx="7953850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Showers have a typical size ~&lt;1°, so we only need to read out a small fraction of the camera (2°x2° = 256 pixels?).</a:t>
            </a:r>
          </a:p>
          <a:p>
            <a:pPr>
              <a:buFont typeface="Arial"/>
              <a:buChar char="•"/>
            </a:pPr>
            <a:r>
              <a:rPr lang="en-US" dirty="0" smtClean="0"/>
              <a:t>A fast local trigger identifies those channels and selects a Region of Interest (</a:t>
            </a:r>
            <a:r>
              <a:rPr lang="en-US" dirty="0" err="1" smtClean="0"/>
              <a:t>RoI</a:t>
            </a:r>
            <a:r>
              <a:rPr lang="en-US" dirty="0" smtClean="0"/>
              <a:t>). </a:t>
            </a:r>
          </a:p>
          <a:p>
            <a:pPr>
              <a:buFont typeface="Arial"/>
              <a:buChar char="•"/>
            </a:pPr>
            <a:r>
              <a:rPr lang="en-US" dirty="0" smtClean="0"/>
              <a:t>We use an “electronic switch” to connect the </a:t>
            </a:r>
            <a:r>
              <a:rPr lang="en-US" dirty="0" err="1" smtClean="0"/>
              <a:t>RoI</a:t>
            </a:r>
            <a:r>
              <a:rPr lang="en-US" dirty="0" smtClean="0"/>
              <a:t> to a limited number of fast digitizers. </a:t>
            </a:r>
          </a:p>
        </p:txBody>
      </p:sp>
      <p:sp>
        <p:nvSpPr>
          <p:cNvPr id="10" name="Elipse 9"/>
          <p:cNvSpPr/>
          <p:nvPr/>
        </p:nvSpPr>
        <p:spPr>
          <a:xfrm rot="20400000">
            <a:off x="4413209" y="2178033"/>
            <a:ext cx="272804" cy="8822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 rot="13800000">
            <a:off x="3054841" y="2041957"/>
            <a:ext cx="222856" cy="121779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 rot="21000000">
            <a:off x="5289834" y="1699779"/>
            <a:ext cx="222856" cy="121779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1"/>
          <p:cNvSpPr txBox="1">
            <a:spLocks/>
          </p:cNvSpPr>
          <p:nvPr/>
        </p:nvSpPr>
        <p:spPr>
          <a:xfrm>
            <a:off x="1" y="731412"/>
            <a:ext cx="9143999" cy="4607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your imagination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64501" y="1390482"/>
            <a:ext cx="7953850" cy="5078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was just an example of an innovative technical solution which can be applied to this telescope. There are many others, because it is a very unconventional design. Just to mention a few:</a:t>
            </a:r>
          </a:p>
          <a:p>
            <a:pPr>
              <a:buFont typeface="Arial"/>
              <a:buChar char="•"/>
            </a:pPr>
            <a:r>
              <a:rPr lang="en-US" dirty="0" smtClean="0"/>
              <a:t>Weight is not so much an issue because the telescope doesn’t move: we could go for copper cables and digitize far from the camera (internet cables reaching 100 </a:t>
            </a:r>
            <a:r>
              <a:rPr lang="en-US" dirty="0" err="1" smtClean="0"/>
              <a:t>m</a:t>
            </a:r>
            <a:r>
              <a:rPr lang="en-US" dirty="0" smtClean="0"/>
              <a:t> are now available).</a:t>
            </a:r>
          </a:p>
          <a:p>
            <a:pPr>
              <a:buFont typeface="Arial"/>
              <a:buChar char="•"/>
            </a:pPr>
            <a:r>
              <a:rPr lang="en-US" dirty="0" smtClean="0"/>
              <a:t>Mirrors have no strong weight limitations. One can go much cheaper by using heavier technologies like a thick glass blank (&lt;~1000 €/m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mirror facets probably need to be realigned once every over 5-10 years, but how do you align them at all (</a:t>
            </a:r>
            <a:r>
              <a:rPr lang="en-US" dirty="0" err="1" smtClean="0"/>
              <a:t>LEDs</a:t>
            </a:r>
            <a:r>
              <a:rPr lang="en-US" dirty="0" smtClean="0"/>
              <a:t> hanging from a crane, </a:t>
            </a:r>
            <a:r>
              <a:rPr lang="en-US" dirty="0" err="1" smtClean="0"/>
              <a:t>photogrammetry</a:t>
            </a:r>
            <a:r>
              <a:rPr lang="en-US" dirty="0" smtClean="0"/>
              <a:t>?).</a:t>
            </a:r>
          </a:p>
          <a:p>
            <a:pPr>
              <a:buFont typeface="Arial"/>
              <a:buChar char="•"/>
            </a:pPr>
            <a:r>
              <a:rPr lang="en-US" dirty="0" smtClean="0"/>
              <a:t>We need light concentrators with a sharp angular response function. Winston Cones? We would actually benefit from higher concentration (going to solid concentrators?)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PMTs</a:t>
            </a:r>
            <a:r>
              <a:rPr lang="en-US" dirty="0" smtClean="0"/>
              <a:t> are prohibitively expensive and only </a:t>
            </a:r>
            <a:r>
              <a:rPr lang="en-US" dirty="0" err="1" smtClean="0"/>
              <a:t>SiPM</a:t>
            </a:r>
            <a:r>
              <a:rPr lang="en-US" dirty="0" smtClean="0"/>
              <a:t> hold a promise to go &lt;1 $/mm</a:t>
            </a:r>
            <a:r>
              <a:rPr lang="en-US" baseline="30000" dirty="0" smtClean="0"/>
              <a:t>2</a:t>
            </a:r>
            <a:r>
              <a:rPr lang="en-US" dirty="0" smtClean="0"/>
              <a:t>. When? Can we play any tricks like the “light trap”?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9258"/>
          </a:xfrm>
        </p:spPr>
        <p:txBody>
          <a:bodyPr/>
          <a:lstStyle/>
          <a:p>
            <a:r>
              <a:rPr lang="en-US" dirty="0" smtClean="0"/>
              <a:t>Cheap?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433057"/>
            <a:ext cx="8042276" cy="4817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MACHETE is too expensive, we just wait for standard </a:t>
            </a:r>
            <a:r>
              <a:rPr lang="en-US" dirty="0" err="1" smtClean="0"/>
              <a:t>IACTs</a:t>
            </a:r>
            <a:r>
              <a:rPr lang="en-US" dirty="0" smtClean="0"/>
              <a:t> like CTA to do the survey. Can we make it cheap enough so that it’s competitive?</a:t>
            </a:r>
          </a:p>
          <a:p>
            <a:r>
              <a:rPr lang="en-US" dirty="0" smtClean="0"/>
              <a:t>Good: no need for steering mechanics, hardly any moving parts, mirrors or camera can be heavier.</a:t>
            </a:r>
          </a:p>
          <a:p>
            <a:r>
              <a:rPr lang="en-US" dirty="0" smtClean="0"/>
              <a:t>Bad: 20000 pixels per telescope. 2.6 M€/telescope only for the pixels (assuming 1 $/mm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All in all I estimate ~10 M€ for two telescopes.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MSTs</a:t>
            </a:r>
            <a:r>
              <a:rPr lang="en-US" dirty="0" smtClean="0"/>
              <a:t>: for 10 M€ you can only build 5. Are 5 </a:t>
            </a:r>
            <a:r>
              <a:rPr lang="en-US" dirty="0" err="1" smtClean="0"/>
              <a:t>MSTs</a:t>
            </a:r>
            <a:r>
              <a:rPr lang="en-US" dirty="0" smtClean="0"/>
              <a:t> better than a 2-telescope MACHETE when it comes to surveying half of the sky? We need to know the sensitivity of MACHETE and that’s something for the next seminar.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SiPMs</a:t>
            </a:r>
            <a:r>
              <a:rPr lang="en-US" dirty="0" smtClean="0"/>
              <a:t> for Cherenkov astronomy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SiPMs</a:t>
            </a:r>
            <a:r>
              <a:rPr lang="en-US" dirty="0" smtClean="0"/>
              <a:t> are the future (everyone claims), but right now they have problems. Only to mention a few:</a:t>
            </a:r>
          </a:p>
          <a:p>
            <a:pPr lvl="1"/>
            <a:r>
              <a:rPr lang="en-US" dirty="0" smtClean="0"/>
              <a:t>Crosstalk, </a:t>
            </a:r>
            <a:r>
              <a:rPr lang="en-US" dirty="0" err="1" smtClean="0"/>
              <a:t>afterpulses</a:t>
            </a:r>
            <a:r>
              <a:rPr lang="en-US" dirty="0" smtClean="0"/>
              <a:t> and dark current.</a:t>
            </a:r>
          </a:p>
          <a:p>
            <a:pPr lvl="1"/>
            <a:r>
              <a:rPr lang="en-US" dirty="0" smtClean="0"/>
              <a:t>Still expensive: target is 1 $/mm</a:t>
            </a:r>
            <a:r>
              <a:rPr lang="en-US" baseline="30000" dirty="0" smtClean="0"/>
              <a:t>2</a:t>
            </a:r>
            <a:r>
              <a:rPr lang="en-US" dirty="0" smtClean="0"/>
              <a:t>, but right now factor 3-5 more.</a:t>
            </a:r>
          </a:p>
          <a:p>
            <a:pPr lvl="1"/>
            <a:r>
              <a:rPr lang="en-US" dirty="0" smtClean="0"/>
              <a:t>PDE (photon detection efficiency) already good at blue (400-500 nm, KETEK: 60%) but not very good at UV (&lt;300-400 nm, ~30%).</a:t>
            </a:r>
          </a:p>
          <a:p>
            <a:pPr lvl="1"/>
            <a:r>
              <a:rPr lang="en-US" dirty="0" smtClean="0"/>
              <a:t>PDE is too good &gt;500 nm! (KETEK: 50% at 500 nm, 30% at 600 nm), where there’s little Cherenkov but lots of NSB.</a:t>
            </a:r>
          </a:p>
          <a:p>
            <a:pPr lvl="1"/>
            <a:r>
              <a:rPr lang="en-US" dirty="0" smtClean="0"/>
              <a:t>Not available in size&gt;9x9 mm</a:t>
            </a:r>
            <a:r>
              <a:rPr lang="en-US" baseline="30000" dirty="0" smtClean="0"/>
              <a:t>2</a:t>
            </a:r>
            <a:r>
              <a:rPr lang="en-US" dirty="0" smtClean="0"/>
              <a:t>. Size&gt;1.5x1.5 mm</a:t>
            </a:r>
            <a:r>
              <a:rPr lang="en-US" baseline="30000" dirty="0" smtClean="0"/>
              <a:t>2</a:t>
            </a:r>
            <a:r>
              <a:rPr lang="en-US" dirty="0" smtClean="0"/>
              <a:t> very expensive. For an IACT with </a:t>
            </a:r>
            <a:r>
              <a:rPr lang="en-US" dirty="0" err="1" smtClean="0"/>
              <a:t>ø</a:t>
            </a:r>
            <a:r>
              <a:rPr lang="en-US" dirty="0" smtClean="0"/>
              <a:t>&gt;10 </a:t>
            </a:r>
            <a:r>
              <a:rPr lang="en-US" dirty="0" err="1" smtClean="0"/>
              <a:t>m</a:t>
            </a:r>
            <a:r>
              <a:rPr lang="en-US" dirty="0" smtClean="0"/>
              <a:t> a pixel is typically &gt;100 mm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216" y="177482"/>
            <a:ext cx="8498593" cy="938315"/>
          </a:xfrm>
        </p:spPr>
        <p:txBody>
          <a:bodyPr/>
          <a:lstStyle/>
          <a:p>
            <a:r>
              <a:rPr lang="en-US" sz="3400" dirty="0" err="1" smtClean="0"/>
              <a:t>E</a:t>
            </a:r>
            <a:r>
              <a:rPr lang="en-US" sz="340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sz="3400" dirty="0" smtClean="0"/>
              <a:t>&lt;10-100 </a:t>
            </a:r>
            <a:r>
              <a:rPr lang="en-US" sz="3400" dirty="0" err="1" smtClean="0"/>
              <a:t>GeV</a:t>
            </a:r>
            <a:r>
              <a:rPr lang="en-US" sz="3400" dirty="0" smtClean="0"/>
              <a:t>: space based surveys</a:t>
            </a:r>
            <a:endParaRPr lang="en-U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n 7" descr="Fermi_10_G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14438"/>
            <a:ext cx="7548856" cy="4327486"/>
          </a:xfrm>
          <a:prstGeom prst="rect">
            <a:avLst/>
          </a:prstGeom>
        </p:spPr>
      </p:pic>
      <p:pic>
        <p:nvPicPr>
          <p:cNvPr id="7" name="Imagen 6" descr="fermi-mai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12" y="1329462"/>
            <a:ext cx="3157297" cy="14270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9906" y="1329461"/>
            <a:ext cx="285083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Fermi-LAT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9925" y="4759943"/>
            <a:ext cx="80422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Taking data since 2008, scans full sky every 3h.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Has discovered thousands of sources.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Very small collection area for &gt;10 </a:t>
            </a:r>
            <a:r>
              <a:rPr lang="en-US" sz="2000" dirty="0" err="1" smtClean="0"/>
              <a:t>GeV</a:t>
            </a:r>
            <a:r>
              <a:rPr lang="en-US" sz="2000" dirty="0" smtClean="0"/>
              <a:t> observations.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Energy range: max &lt;100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Angular resolution ~0.1° i.e. as good as </a:t>
            </a:r>
            <a:r>
              <a:rPr lang="en-US" sz="2000" dirty="0" err="1" smtClean="0"/>
              <a:t>IACTs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No obvious replacement for Fermi-LAT in the future (&gt;</a:t>
            </a:r>
            <a:r>
              <a:rPr lang="en-US" sz="2000" dirty="0" smtClean="0"/>
              <a:t>2020?</a:t>
            </a:r>
            <a:r>
              <a:rPr lang="en-US" sz="2000" dirty="0" smtClean="0"/>
              <a:t>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216" y="177482"/>
            <a:ext cx="8498593" cy="938315"/>
          </a:xfrm>
        </p:spPr>
        <p:txBody>
          <a:bodyPr/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sz="3200" dirty="0" smtClean="0"/>
              <a:t>&gt;1 </a:t>
            </a:r>
            <a:r>
              <a:rPr lang="en-US" sz="3200" dirty="0" err="1" smtClean="0"/>
              <a:t>TeV</a:t>
            </a:r>
            <a:r>
              <a:rPr lang="en-US" sz="3200" dirty="0" smtClean="0"/>
              <a:t>: surveys with non-</a:t>
            </a:r>
            <a:r>
              <a:rPr lang="en-US" sz="3200" dirty="0" err="1" smtClean="0"/>
              <a:t>IACTs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 descr="hawc_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8210"/>
            <a:ext cx="9144001" cy="53975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67705" y="1514438"/>
            <a:ext cx="317629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HAWC</a:t>
            </a:r>
          </a:p>
          <a:p>
            <a:pPr algn="r"/>
            <a:r>
              <a:rPr lang="en-US" sz="2000" dirty="0" smtClean="0"/>
              <a:t>Just started to take data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216" y="4611231"/>
            <a:ext cx="849859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Fully operative from 2014. Sierra </a:t>
            </a:r>
            <a:r>
              <a:rPr lang="en-US" sz="2000" dirty="0" err="1" smtClean="0"/>
              <a:t>Negra</a:t>
            </a:r>
            <a:r>
              <a:rPr lang="en-US" sz="2000" dirty="0" smtClean="0"/>
              <a:t>, Mexico (19°N, 97°W).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~10-15x more sensitive than </a:t>
            </a:r>
            <a:r>
              <a:rPr lang="en-US" sz="2000" dirty="0" err="1" smtClean="0"/>
              <a:t>Milagro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Angular resolution ~1°.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rejection poorer than </a:t>
            </a:r>
            <a:r>
              <a:rPr lang="en-US" sz="2000" dirty="0" err="1" smtClean="0"/>
              <a:t>IACTs</a:t>
            </a:r>
            <a:r>
              <a:rPr lang="en-US" sz="2000" dirty="0" smtClean="0"/>
              <a:t>, i.e. worse sensitivity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Energy range: &gt;1 </a:t>
            </a:r>
            <a:r>
              <a:rPr lang="en-US" sz="2000" dirty="0" err="1" smtClean="0"/>
              <a:t>TeV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Larger: </a:t>
            </a:r>
            <a:r>
              <a:rPr lang="en-US" sz="2000" dirty="0" err="1" smtClean="0"/>
              <a:t>HiSCORE</a:t>
            </a:r>
            <a:r>
              <a:rPr lang="en-US" sz="2000" dirty="0" smtClean="0"/>
              <a:t> in Russia, LHASSO in China, under construction, but targeting much higher energies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sp>
        <p:nvSpPr>
          <p:cNvPr id="4" name="Arco 3"/>
          <p:cNvSpPr/>
          <p:nvPr/>
        </p:nvSpPr>
        <p:spPr>
          <a:xfrm rot="5400000">
            <a:off x="2983990" y="3179374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cto de flecha 5"/>
          <p:cNvCxnSpPr/>
          <p:nvPr/>
        </p:nvCxnSpPr>
        <p:spPr>
          <a:xfrm rot="16200000" flipH="1">
            <a:off x="4235856" y="4378502"/>
            <a:ext cx="919104" cy="766745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870509" y="4287498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2728576" y="4315814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043825" y="5154241"/>
            <a:ext cx="2208271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</a:t>
            </a:r>
            <a:r>
              <a:rPr lang="en-US" sz="1000" dirty="0" smtClean="0">
                <a:solidFill>
                  <a:srgbClr val="FF0000"/>
                </a:solidFill>
              </a:rPr>
              <a:t>adius </a:t>
            </a:r>
            <a:r>
              <a:rPr lang="en-US" sz="1000" dirty="0" smtClean="0">
                <a:solidFill>
                  <a:srgbClr val="FF0000"/>
                </a:solidFill>
              </a:rPr>
              <a:t>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rot="5400000">
            <a:off x="3833222" y="5301892"/>
            <a:ext cx="640349" cy="26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942604" y="5193371"/>
            <a:ext cx="213750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rot="5400000">
            <a:off x="3953844" y="4122673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0800000">
            <a:off x="4312038" y="4998393"/>
            <a:ext cx="766745" cy="22303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002783" y="3211193"/>
            <a:ext cx="75290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165791" y="4287498"/>
            <a:ext cx="1146245" cy="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928217" y="4017615"/>
            <a:ext cx="187294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2743" y="1607501"/>
            <a:ext cx="731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build a Schmidt:</a:t>
            </a:r>
            <a:endParaRPr lang="en-US" b="1" dirty="0" smtClean="0"/>
          </a:p>
          <a:p>
            <a:r>
              <a:rPr lang="en-US" dirty="0" smtClean="0"/>
              <a:t>STEP 1</a:t>
            </a:r>
            <a:r>
              <a:rPr lang="en-US" dirty="0" smtClean="0"/>
              <a:t>. Start with a spherical mirror. It has aberrations but </a:t>
            </a:r>
            <a:r>
              <a:rPr lang="en-US" b="1" dirty="0" smtClean="0"/>
              <a:t>only spherical </a:t>
            </a:r>
            <a:r>
              <a:rPr lang="en-US" dirty="0" smtClean="0"/>
              <a:t>aberrations.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2980008" y="3178672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cxnSp>
        <p:nvCxnSpPr>
          <p:cNvPr id="6" name="Conector recto de flecha 5"/>
          <p:cNvCxnSpPr/>
          <p:nvPr/>
        </p:nvCxnSpPr>
        <p:spPr>
          <a:xfrm rot="16200000" flipH="1">
            <a:off x="4235856" y="4378502"/>
            <a:ext cx="919104" cy="766745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870509" y="4287498"/>
            <a:ext cx="2803153" cy="29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rot="16200000">
            <a:off x="2728576" y="4315814"/>
            <a:ext cx="3143140" cy="266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043825" y="5154241"/>
            <a:ext cx="2208271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</a:t>
            </a:r>
            <a:r>
              <a:rPr lang="en-US" sz="1000" dirty="0" smtClean="0">
                <a:solidFill>
                  <a:srgbClr val="FF0000"/>
                </a:solidFill>
              </a:rPr>
              <a:t>adius </a:t>
            </a:r>
            <a:r>
              <a:rPr lang="en-US" sz="1000" dirty="0" smtClean="0">
                <a:solidFill>
                  <a:srgbClr val="FF0000"/>
                </a:solidFill>
              </a:rPr>
              <a:t>of curvature=R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rot="5400000">
            <a:off x="3833222" y="5301892"/>
            <a:ext cx="640349" cy="26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942604" y="5193371"/>
            <a:ext cx="213750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Focal length=R/2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rot="5400000">
            <a:off x="3953844" y="4122673"/>
            <a:ext cx="2249875" cy="266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0800000">
            <a:off x="4312038" y="4998393"/>
            <a:ext cx="766745" cy="223034"/>
          </a:xfrm>
          <a:prstGeom prst="line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002783" y="3211193"/>
            <a:ext cx="75290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ray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165791" y="4287498"/>
            <a:ext cx="1146245" cy="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928217" y="4017615"/>
            <a:ext cx="187294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Radius of sphere=R</a:t>
            </a:r>
            <a:endParaRPr lang="en-US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2743" y="1607501"/>
            <a:ext cx="731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r>
              <a:rPr lang="en-US" dirty="0" smtClean="0"/>
              <a:t>. Make the focal plane spherical, with center at center of mirror.</a:t>
            </a:r>
            <a:r>
              <a:rPr lang="en-US" dirty="0" smtClean="0"/>
              <a:t> All incident directions become equivalent.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4241877" y="4806883"/>
            <a:ext cx="140318" cy="24270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o 19"/>
          <p:cNvSpPr/>
          <p:nvPr/>
        </p:nvSpPr>
        <p:spPr>
          <a:xfrm rot="5400000">
            <a:off x="2983990" y="3179374"/>
            <a:ext cx="2624332" cy="2260731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o 20"/>
          <p:cNvSpPr/>
          <p:nvPr/>
        </p:nvSpPr>
        <p:spPr>
          <a:xfrm rot="5400000">
            <a:off x="2980008" y="3178672"/>
            <a:ext cx="2624332" cy="2260731"/>
          </a:xfrm>
          <a:prstGeom prst="arc">
            <a:avLst>
              <a:gd name="adj1" fmla="val 16214642"/>
              <a:gd name="adj2" fmla="val 5439291"/>
            </a:avLst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ector recto 21"/>
          <p:cNvCxnSpPr/>
          <p:nvPr/>
        </p:nvCxnSpPr>
        <p:spPr>
          <a:xfrm rot="16200000" flipH="1">
            <a:off x="3929630" y="4070028"/>
            <a:ext cx="2223641" cy="77330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endCxn id="18" idx="0"/>
          </p:cNvCxnSpPr>
          <p:nvPr/>
        </p:nvCxnSpPr>
        <p:spPr>
          <a:xfrm rot="10800000">
            <a:off x="4433373" y="4929364"/>
            <a:ext cx="646743" cy="284491"/>
          </a:xfrm>
          <a:prstGeom prst="line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 rot="16200000" flipH="1">
            <a:off x="4610831" y="5584236"/>
            <a:ext cx="985594" cy="1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3049449" y="5584236"/>
            <a:ext cx="985595" cy="3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2743" y="1607501"/>
            <a:ext cx="731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r>
              <a:rPr lang="en-US" dirty="0" smtClean="0"/>
              <a:t>.</a:t>
            </a:r>
            <a:r>
              <a:rPr lang="en-US" dirty="0" smtClean="0"/>
              <a:t> As </a:t>
            </a:r>
            <a:r>
              <a:rPr lang="en-US" dirty="0" smtClean="0"/>
              <a:t>rays hit further and further away from optical axis, they get more a more defocused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4182870" y="3485519"/>
            <a:ext cx="280130" cy="50832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ector recto 36"/>
          <p:cNvCxnSpPr/>
          <p:nvPr/>
        </p:nvCxnSpPr>
        <p:spPr>
          <a:xfrm rot="16200000" flipV="1">
            <a:off x="3201425" y="4174832"/>
            <a:ext cx="2672515" cy="1131892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2584911" y="4241247"/>
            <a:ext cx="3176586" cy="659283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 rot="5400000">
            <a:off x="2537258" y="2333790"/>
            <a:ext cx="3594658" cy="4171458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ector recto 52"/>
          <p:cNvCxnSpPr/>
          <p:nvPr/>
        </p:nvCxnSpPr>
        <p:spPr>
          <a:xfrm rot="5400000" flipH="1" flipV="1">
            <a:off x="2717460" y="4028779"/>
            <a:ext cx="2873044" cy="1223474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rot="16200000" flipV="1">
            <a:off x="2890868" y="4202764"/>
            <a:ext cx="3176586" cy="736247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rot="5400000">
            <a:off x="2739693" y="4598649"/>
            <a:ext cx="3024502" cy="211895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rot="16200000" flipH="1">
            <a:off x="2513488" y="4419985"/>
            <a:ext cx="3607245" cy="1165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rot="4860000">
            <a:off x="2880441" y="4587935"/>
            <a:ext cx="3024502" cy="211895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rot="5400000">
            <a:off x="3653200" y="5724049"/>
            <a:ext cx="985595" cy="3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rot="5400000">
            <a:off x="3353325" y="5678381"/>
            <a:ext cx="985595" cy="3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rot="5400000">
            <a:off x="4033354" y="5700749"/>
            <a:ext cx="985595" cy="3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rot="5400000">
            <a:off x="4354489" y="5654145"/>
            <a:ext cx="985595" cy="3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 rot="5400000">
            <a:off x="3604146" y="4577551"/>
            <a:ext cx="2998966" cy="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rot="5400000">
            <a:off x="2038577" y="4574160"/>
            <a:ext cx="3005749" cy="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9" y="449640"/>
            <a:ext cx="7185840" cy="1001830"/>
          </a:xfrm>
        </p:spPr>
        <p:txBody>
          <a:bodyPr/>
          <a:lstStyle/>
          <a:p>
            <a:r>
              <a:rPr lang="en-US" sz="3200" dirty="0" smtClean="0"/>
              <a:t>The archetypal wide FOV telescope: the Schmidt telescope</a:t>
            </a:r>
            <a:endParaRPr lang="en-US" sz="3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2743" y="1607501"/>
            <a:ext cx="731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r>
              <a:rPr lang="en-US" dirty="0" smtClean="0"/>
              <a:t>.</a:t>
            </a:r>
            <a:r>
              <a:rPr lang="en-US" dirty="0" smtClean="0"/>
              <a:t> As </a:t>
            </a:r>
            <a:r>
              <a:rPr lang="en-US" dirty="0" smtClean="0"/>
              <a:t>rays hit further and further away from optical axis, they get more a more defocused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Add a “stop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5400000">
            <a:off x="4182870" y="3485519"/>
            <a:ext cx="280130" cy="508323"/>
          </a:xfrm>
          <a:prstGeom prst="arc">
            <a:avLst>
              <a:gd name="adj1" fmla="val 16231970"/>
              <a:gd name="adj2" fmla="val 55026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ector recto 36"/>
          <p:cNvCxnSpPr/>
          <p:nvPr/>
        </p:nvCxnSpPr>
        <p:spPr>
          <a:xfrm rot="16200000" flipV="1">
            <a:off x="3201425" y="4174832"/>
            <a:ext cx="2672515" cy="113189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rot="5400000" flipH="1" flipV="1">
            <a:off x="2584911" y="4241247"/>
            <a:ext cx="3176586" cy="659283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 rot="5400000">
            <a:off x="2537258" y="2333790"/>
            <a:ext cx="3594658" cy="4171458"/>
          </a:xfrm>
          <a:prstGeom prst="arc">
            <a:avLst>
              <a:gd name="adj1" fmla="val 18046914"/>
              <a:gd name="adj2" fmla="val 3539689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ector recto 52"/>
          <p:cNvCxnSpPr/>
          <p:nvPr/>
        </p:nvCxnSpPr>
        <p:spPr>
          <a:xfrm rot="5400000" flipH="1" flipV="1">
            <a:off x="2717460" y="4028779"/>
            <a:ext cx="2873044" cy="1223474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rot="16200000" flipV="1">
            <a:off x="2890868" y="4202764"/>
            <a:ext cx="3176586" cy="736247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rot="5400000">
            <a:off x="2739693" y="4598649"/>
            <a:ext cx="3024502" cy="211895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rot="16200000" flipH="1">
            <a:off x="2513488" y="4419985"/>
            <a:ext cx="3607245" cy="1165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rot="4860000">
            <a:off x="2880441" y="4587935"/>
            <a:ext cx="3024502" cy="211895"/>
          </a:xfrm>
          <a:prstGeom prst="line">
            <a:avLst/>
          </a:prstGeom>
          <a:ln w="12700" cmpd="sng">
            <a:solidFill>
              <a:schemeClr val="accent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rot="5400000">
            <a:off x="2249266" y="4320114"/>
            <a:ext cx="3793465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rot="16200000" flipH="1">
            <a:off x="2283313" y="4630738"/>
            <a:ext cx="3123058" cy="256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rot="5400000">
            <a:off x="2641069" y="4308464"/>
            <a:ext cx="3770166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rot="16200000" flipH="1">
            <a:off x="3313640" y="4613298"/>
            <a:ext cx="3067290" cy="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728967" y="3070491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rot="5400000">
            <a:off x="3836541" y="3078860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729559" y="3078066"/>
            <a:ext cx="123111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rot="5400000">
            <a:off x="4606014" y="3078861"/>
            <a:ext cx="248677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rot="5400000">
            <a:off x="3217898" y="2746934"/>
            <a:ext cx="647107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rot="5400000">
            <a:off x="3521774" y="2736220"/>
            <a:ext cx="647107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rot="5400000">
            <a:off x="4523729" y="2744449"/>
            <a:ext cx="647107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rot="5400000">
            <a:off x="4780073" y="2747871"/>
            <a:ext cx="647107" cy="2"/>
          </a:xfrm>
          <a:prstGeom prst="line">
            <a:avLst/>
          </a:prstGeom>
          <a:ln w="127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4486</TotalTime>
  <Words>2487</Words>
  <Application>Microsoft Macintosh PowerPoint</Application>
  <PresentationFormat>Presentación en pantalla (4:3)</PresentationFormat>
  <Paragraphs>259</Paragraphs>
  <Slides>36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Brisa</vt:lpstr>
      <vt:lpstr>A SUPER-WIDE FIELD OF VIEW CHERENKOV TELESCOPE</vt:lpstr>
      <vt:lpstr>IACTs are pointing instruments</vt:lpstr>
      <vt:lpstr>Surveys with IACTs</vt:lpstr>
      <vt:lpstr>Eg&lt;10-100 GeV: space based surveys</vt:lpstr>
      <vt:lpstr>Eg&gt;1 TeV: surveys with non-IACTs</vt:lpstr>
      <vt:lpstr>The archetypal wide FOV telescope: the Schmidt telescope</vt:lpstr>
      <vt:lpstr>The archetypal wide FOV telescope: the Schmidt telescope</vt:lpstr>
      <vt:lpstr>The archetypal wide FOV telescope: the Schmidt telescope</vt:lpstr>
      <vt:lpstr>The archetypal wide FOV telescope: the Schmidt telescope</vt:lpstr>
      <vt:lpstr>The archetypal wide FOV telescope: the Schmidt telescope</vt:lpstr>
      <vt:lpstr>The archetypal wide FOV telescope: the Schmidt telescope</vt:lpstr>
      <vt:lpstr>The archetypal wide FOV telescope: the Schmidt telescope</vt:lpstr>
      <vt:lpstr>De-construct a Schmidt</vt:lpstr>
      <vt:lpstr>De-construct a Schmidt</vt:lpstr>
      <vt:lpstr>No limit to field of view!?!</vt:lpstr>
      <vt:lpstr>Or maybe yes…</vt:lpstr>
      <vt:lpstr>Solution: a non-circular camera</vt:lpstr>
      <vt:lpstr>MACHETE= Meridian Atmospheric CHErenkov Telescope</vt:lpstr>
      <vt:lpstr>Field of view</vt:lpstr>
      <vt:lpstr>Don’t move telescope! Let the sky move!</vt:lpstr>
      <vt:lpstr>Diapositiva 21</vt:lpstr>
      <vt:lpstr>Diapositiva 22</vt:lpstr>
      <vt:lpstr>Performance</vt:lpstr>
      <vt:lpstr>Physics with MACHETE</vt:lpstr>
      <vt:lpstr>Credits</vt:lpstr>
      <vt:lpstr>Backup</vt:lpstr>
      <vt:lpstr>Sky accessible by MACHETE</vt:lpstr>
      <vt:lpstr>Can we make an IACT with a much wider FOV?</vt:lpstr>
      <vt:lpstr>Can we make an IACT with a much wider FOV?</vt:lpstr>
      <vt:lpstr>Can we make an IACT with a much wider FOV?</vt:lpstr>
      <vt:lpstr>Optical parameters</vt:lpstr>
      <vt:lpstr>Diapositiva 32</vt:lpstr>
      <vt:lpstr>Diapositiva 33</vt:lpstr>
      <vt:lpstr>Diapositiva 34</vt:lpstr>
      <vt:lpstr>Cheap?</vt:lpstr>
      <vt:lpstr>SiPMs for Cherenkov astronomy </vt:lpstr>
    </vt:vector>
  </TitlesOfParts>
  <Company>IFAE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Cortina</dc:creator>
  <cp:lastModifiedBy>Juan Cortina</cp:lastModifiedBy>
  <cp:revision>829</cp:revision>
  <dcterms:created xsi:type="dcterms:W3CDTF">2015-06-01T07:42:09Z</dcterms:created>
  <dcterms:modified xsi:type="dcterms:W3CDTF">2015-06-01T09:48:25Z</dcterms:modified>
</cp:coreProperties>
</file>