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758D-92B9-46C5-A1C5-634DCC518471}" type="datetimeFigureOut">
              <a:rPr lang="es-ES" smtClean="0"/>
              <a:t>20/02/2023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B1A1-B6A8-479F-81BE-0343F91DAF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755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758D-92B9-46C5-A1C5-634DCC518471}" type="datetimeFigureOut">
              <a:rPr lang="es-ES" smtClean="0"/>
              <a:t>20/02/2023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B1A1-B6A8-479F-81BE-0343F91DAF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8737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758D-92B9-46C5-A1C5-634DCC518471}" type="datetimeFigureOut">
              <a:rPr lang="es-ES" smtClean="0"/>
              <a:t>20/02/2023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B1A1-B6A8-479F-81BE-0343F91DAF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51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758D-92B9-46C5-A1C5-634DCC518471}" type="datetimeFigureOut">
              <a:rPr lang="es-ES" smtClean="0"/>
              <a:t>20/02/2023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B1A1-B6A8-479F-81BE-0343F91DAF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9117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758D-92B9-46C5-A1C5-634DCC518471}" type="datetimeFigureOut">
              <a:rPr lang="es-ES" smtClean="0"/>
              <a:t>20/02/2023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B1A1-B6A8-479F-81BE-0343F91DAF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0063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758D-92B9-46C5-A1C5-634DCC518471}" type="datetimeFigureOut">
              <a:rPr lang="es-ES" smtClean="0"/>
              <a:t>20/02/2023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B1A1-B6A8-479F-81BE-0343F91DAF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552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758D-92B9-46C5-A1C5-634DCC518471}" type="datetimeFigureOut">
              <a:rPr lang="es-ES" smtClean="0"/>
              <a:t>20/02/2023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B1A1-B6A8-479F-81BE-0343F91DAF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7707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758D-92B9-46C5-A1C5-634DCC518471}" type="datetimeFigureOut">
              <a:rPr lang="es-ES" smtClean="0"/>
              <a:t>20/02/2023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B1A1-B6A8-479F-81BE-0343F91DAF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5191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758D-92B9-46C5-A1C5-634DCC518471}" type="datetimeFigureOut">
              <a:rPr lang="es-ES" smtClean="0"/>
              <a:t>20/02/2023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B1A1-B6A8-479F-81BE-0343F91DAF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5800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758D-92B9-46C5-A1C5-634DCC518471}" type="datetimeFigureOut">
              <a:rPr lang="es-ES" smtClean="0"/>
              <a:t>20/02/2023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B1A1-B6A8-479F-81BE-0343F91DAF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237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758D-92B9-46C5-A1C5-634DCC518471}" type="datetimeFigureOut">
              <a:rPr lang="es-ES" smtClean="0"/>
              <a:t>20/02/2023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B1A1-B6A8-479F-81BE-0343F91DAF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2470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D758D-92B9-46C5-A1C5-634DCC518471}" type="datetimeFigureOut">
              <a:rPr lang="es-ES" smtClean="0"/>
              <a:t>20/02/2023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1B1A1-B6A8-479F-81BE-0343F91DAF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0342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6649" y="1534339"/>
            <a:ext cx="11063416" cy="5632579"/>
          </a:xfrm>
        </p:spPr>
        <p:txBody>
          <a:bodyPr>
            <a:normAutofit/>
          </a:bodyPr>
          <a:lstStyle/>
          <a:p>
            <a:pPr algn="l"/>
            <a:r>
              <a:rPr lang="es-ES" sz="2800" b="1" dirty="0" smtClean="0"/>
              <a:t>HOW TO SPEND THE PC FUNDS</a:t>
            </a:r>
            <a:r>
              <a:rPr lang="es-ES" dirty="0" smtClean="0"/>
              <a:t>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 smtClean="0"/>
              <a:t>MICINN </a:t>
            </a:r>
            <a:r>
              <a:rPr lang="es-ES" dirty="0" err="1" smtClean="0"/>
              <a:t>funds</a:t>
            </a:r>
            <a:r>
              <a:rPr lang="es-ES" dirty="0" smtClean="0"/>
              <a:t> and GENCAT </a:t>
            </a:r>
            <a:r>
              <a:rPr lang="es-ES" dirty="0" err="1" smtClean="0"/>
              <a:t>funds</a:t>
            </a:r>
            <a:r>
              <a:rPr lang="es-ES" dirty="0" smtClean="0"/>
              <a:t> are </a:t>
            </a:r>
            <a:r>
              <a:rPr lang="es-ES" dirty="0" err="1" smtClean="0"/>
              <a:t>independent</a:t>
            </a:r>
            <a:r>
              <a:rPr lang="es-ES" dirty="0" smtClean="0"/>
              <a:t>, expenses </a:t>
            </a:r>
            <a:r>
              <a:rPr lang="es-ES" dirty="0" err="1" smtClean="0"/>
              <a:t>cannot</a:t>
            </a:r>
            <a:r>
              <a:rPr lang="es-ES" dirty="0" smtClean="0"/>
              <a:t> be </a:t>
            </a:r>
            <a:r>
              <a:rPr lang="es-ES" dirty="0" err="1" smtClean="0"/>
              <a:t>split</a:t>
            </a:r>
            <a:r>
              <a:rPr lang="es-ES" dirty="0" smtClean="0"/>
              <a:t> </a:t>
            </a:r>
            <a:r>
              <a:rPr lang="es-ES" dirty="0" err="1" smtClean="0"/>
              <a:t>between</a:t>
            </a:r>
            <a:r>
              <a:rPr lang="es-ES" dirty="0" smtClean="0"/>
              <a:t> </a:t>
            </a:r>
            <a:r>
              <a:rPr lang="es-ES" dirty="0" err="1" smtClean="0"/>
              <a:t>both</a:t>
            </a:r>
            <a:r>
              <a:rPr lang="es-ES" dirty="0" smtClean="0"/>
              <a:t> </a:t>
            </a:r>
            <a:r>
              <a:rPr lang="es-ES" dirty="0" err="1" smtClean="0"/>
              <a:t>budgets</a:t>
            </a:r>
            <a:endParaRPr lang="es-E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 err="1" smtClean="0"/>
              <a:t>Every</a:t>
            </a:r>
            <a:r>
              <a:rPr lang="es-ES" dirty="0" smtClean="0"/>
              <a:t> </a:t>
            </a:r>
            <a:r>
              <a:rPr lang="es-ES" dirty="0" err="1" smtClean="0"/>
              <a:t>cost</a:t>
            </a:r>
            <a:r>
              <a:rPr lang="es-ES" dirty="0" smtClean="0"/>
              <a:t> </a:t>
            </a:r>
            <a:r>
              <a:rPr lang="es-ES" dirty="0" err="1" smtClean="0"/>
              <a:t>must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direct</a:t>
            </a:r>
            <a:r>
              <a:rPr lang="es-ES" dirty="0" smtClean="0"/>
              <a:t> </a:t>
            </a:r>
            <a:r>
              <a:rPr lang="es-ES" dirty="0" err="1" smtClean="0"/>
              <a:t>relation</a:t>
            </a:r>
            <a:r>
              <a:rPr lang="es-ES" dirty="0" smtClean="0"/>
              <a:t> to the </a:t>
            </a:r>
            <a:r>
              <a:rPr lang="es-ES" dirty="0" err="1" smtClean="0"/>
              <a:t>work</a:t>
            </a:r>
            <a:r>
              <a:rPr lang="es-ES" dirty="0" smtClean="0"/>
              <a:t> </a:t>
            </a:r>
            <a:r>
              <a:rPr lang="es-ES" dirty="0" err="1" smtClean="0"/>
              <a:t>carried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 in PC.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b="1" dirty="0" err="1" smtClean="0"/>
              <a:t>Personnel</a:t>
            </a:r>
            <a:r>
              <a:rPr lang="es-ES" b="1" dirty="0" smtClean="0"/>
              <a:t> </a:t>
            </a:r>
            <a:r>
              <a:rPr lang="es-ES" b="1" dirty="0" err="1" smtClean="0"/>
              <a:t>costs</a:t>
            </a:r>
            <a:r>
              <a:rPr lang="es-ES" dirty="0" smtClean="0"/>
              <a:t>:</a:t>
            </a:r>
          </a:p>
          <a:p>
            <a:pPr algn="l"/>
            <a:r>
              <a:rPr lang="es-ES" dirty="0" smtClean="0"/>
              <a:t>	* </a:t>
            </a:r>
            <a:r>
              <a:rPr lang="es-ES" dirty="0" err="1" smtClean="0"/>
              <a:t>Only</a:t>
            </a:r>
            <a:r>
              <a:rPr lang="es-ES" dirty="0" smtClean="0"/>
              <a:t> new </a:t>
            </a:r>
            <a:r>
              <a:rPr lang="es-ES" dirty="0" err="1" smtClean="0"/>
              <a:t>contracts</a:t>
            </a:r>
            <a:endParaRPr lang="es-ES" dirty="0" smtClean="0"/>
          </a:p>
          <a:p>
            <a:pPr algn="l"/>
            <a:r>
              <a:rPr lang="es-ES" dirty="0"/>
              <a:t>	</a:t>
            </a:r>
            <a:r>
              <a:rPr lang="es-ES" dirty="0" smtClean="0"/>
              <a:t>* Job </a:t>
            </a:r>
            <a:r>
              <a:rPr lang="es-ES" dirty="0" err="1" smtClean="0"/>
              <a:t>offer</a:t>
            </a:r>
            <a:r>
              <a:rPr lang="es-ES" dirty="0" smtClean="0"/>
              <a:t> </a:t>
            </a:r>
            <a:r>
              <a:rPr lang="es-ES" dirty="0" err="1" smtClean="0"/>
              <a:t>must</a:t>
            </a:r>
            <a:r>
              <a:rPr lang="es-ES" dirty="0" smtClean="0"/>
              <a:t> be </a:t>
            </a:r>
            <a:r>
              <a:rPr lang="es-ES" dirty="0" err="1" smtClean="0"/>
              <a:t>disseminated</a:t>
            </a:r>
            <a:r>
              <a:rPr lang="es-ES" dirty="0" smtClean="0"/>
              <a:t> </a:t>
            </a:r>
            <a:r>
              <a:rPr lang="es-ES" dirty="0" err="1" smtClean="0"/>
              <a:t>including</a:t>
            </a:r>
            <a:r>
              <a:rPr lang="es-ES" dirty="0" smtClean="0"/>
              <a:t>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publicity</a:t>
            </a:r>
            <a:r>
              <a:rPr lang="es-ES" dirty="0" smtClean="0"/>
              <a:t> </a:t>
            </a:r>
            <a:r>
              <a:rPr lang="es-ES" dirty="0" err="1" smtClean="0"/>
              <a:t>requirements</a:t>
            </a:r>
            <a:endParaRPr lang="es-ES" dirty="0" smtClean="0"/>
          </a:p>
          <a:p>
            <a:pPr algn="l"/>
            <a:r>
              <a:rPr lang="es-ES" dirty="0"/>
              <a:t>	</a:t>
            </a:r>
            <a:r>
              <a:rPr lang="es-ES" dirty="0" smtClean="0"/>
              <a:t>* </a:t>
            </a:r>
            <a:r>
              <a:rPr lang="es-ES" dirty="0" err="1" smtClean="0"/>
              <a:t>Contract</a:t>
            </a:r>
            <a:r>
              <a:rPr lang="es-ES" dirty="0" smtClean="0"/>
              <a:t> </a:t>
            </a:r>
            <a:r>
              <a:rPr lang="es-ES" dirty="0" err="1" smtClean="0"/>
              <a:t>must</a:t>
            </a:r>
            <a:r>
              <a:rPr lang="es-ES" dirty="0" smtClean="0"/>
              <a:t> </a:t>
            </a:r>
            <a:r>
              <a:rPr lang="es-ES" dirty="0" err="1" smtClean="0"/>
              <a:t>include</a:t>
            </a:r>
            <a:r>
              <a:rPr lang="es-ES" dirty="0" smtClean="0"/>
              <a:t>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publicity</a:t>
            </a:r>
            <a:r>
              <a:rPr lang="es-ES" dirty="0" smtClean="0"/>
              <a:t> </a:t>
            </a:r>
            <a:r>
              <a:rPr lang="es-ES" dirty="0" err="1" smtClean="0"/>
              <a:t>requirements</a:t>
            </a:r>
            <a:endParaRPr lang="es-ES" dirty="0" smtClean="0"/>
          </a:p>
          <a:p>
            <a:pPr algn="l"/>
            <a:r>
              <a:rPr lang="es-ES" dirty="0"/>
              <a:t>	</a:t>
            </a:r>
            <a:r>
              <a:rPr lang="es-ES" dirty="0" smtClean="0"/>
              <a:t>* </a:t>
            </a:r>
            <a:r>
              <a:rPr lang="es-ES" dirty="0" err="1" smtClean="0"/>
              <a:t>Timesheets</a:t>
            </a:r>
            <a:r>
              <a:rPr lang="es-ES" dirty="0" smtClean="0"/>
              <a:t> of </a:t>
            </a:r>
            <a:r>
              <a:rPr lang="es-ES" dirty="0" err="1" smtClean="0"/>
              <a:t>dedication</a:t>
            </a:r>
            <a:r>
              <a:rPr lang="es-ES" dirty="0" smtClean="0"/>
              <a:t> are </a:t>
            </a:r>
            <a:r>
              <a:rPr lang="es-ES" dirty="0" err="1" smtClean="0"/>
              <a:t>mandatory</a:t>
            </a:r>
            <a:r>
              <a:rPr lang="es-ES" dirty="0" smtClean="0"/>
              <a:t> (</a:t>
            </a:r>
            <a:r>
              <a:rPr lang="es-ES" dirty="0" err="1" smtClean="0"/>
              <a:t>template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dirty="0" smtClean="0"/>
              <a:t> be </a:t>
            </a:r>
            <a:r>
              <a:rPr lang="es-ES" dirty="0" err="1" smtClean="0"/>
              <a:t>provided</a:t>
            </a:r>
            <a:r>
              <a:rPr lang="es-ES" smtClean="0"/>
              <a:t>)</a:t>
            </a:r>
            <a:endParaRPr lang="es-E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b="1" dirty="0" err="1" smtClean="0"/>
              <a:t>Other</a:t>
            </a:r>
            <a:r>
              <a:rPr lang="es-ES" b="1" dirty="0" smtClean="0"/>
              <a:t> </a:t>
            </a:r>
            <a:r>
              <a:rPr lang="es-ES" b="1" dirty="0" err="1" smtClean="0"/>
              <a:t>costs</a:t>
            </a:r>
            <a:r>
              <a:rPr lang="es-ES" dirty="0" smtClean="0"/>
              <a:t>: </a:t>
            </a:r>
            <a:r>
              <a:rPr lang="es-ES" dirty="0" err="1" smtClean="0"/>
              <a:t>consumables</a:t>
            </a:r>
            <a:r>
              <a:rPr lang="es-ES" dirty="0" smtClean="0"/>
              <a:t>, </a:t>
            </a:r>
            <a:r>
              <a:rPr lang="es-ES" dirty="0" err="1" smtClean="0"/>
              <a:t>subcontracting</a:t>
            </a:r>
            <a:r>
              <a:rPr lang="es-ES" dirty="0" smtClean="0"/>
              <a:t>, </a:t>
            </a:r>
            <a:r>
              <a:rPr lang="es-ES" dirty="0" err="1" smtClean="0"/>
              <a:t>travel</a:t>
            </a:r>
            <a:r>
              <a:rPr lang="es-ES" dirty="0" smtClean="0"/>
              <a:t>, </a:t>
            </a:r>
            <a:r>
              <a:rPr lang="es-ES" dirty="0" err="1" smtClean="0"/>
              <a:t>others</a:t>
            </a:r>
            <a:r>
              <a:rPr lang="es-ES" dirty="0" smtClean="0"/>
              <a:t>…</a:t>
            </a:r>
          </a:p>
          <a:p>
            <a:pPr algn="l"/>
            <a:r>
              <a:rPr lang="es-ES" dirty="0" smtClean="0"/>
              <a:t>	* </a:t>
            </a:r>
            <a:r>
              <a:rPr lang="es-ES" dirty="0" err="1" smtClean="0"/>
              <a:t>Travel</a:t>
            </a:r>
            <a:r>
              <a:rPr lang="es-ES" dirty="0" smtClean="0"/>
              <a:t> </a:t>
            </a:r>
            <a:r>
              <a:rPr lang="es-ES" dirty="0" err="1" smtClean="0"/>
              <a:t>costs</a:t>
            </a:r>
            <a:r>
              <a:rPr lang="es-ES" dirty="0" smtClean="0"/>
              <a:t> </a:t>
            </a:r>
            <a:r>
              <a:rPr lang="es-ES" dirty="0" err="1" smtClean="0"/>
              <a:t>only</a:t>
            </a:r>
            <a:r>
              <a:rPr lang="es-ES" dirty="0" smtClean="0"/>
              <a:t> </a:t>
            </a:r>
            <a:r>
              <a:rPr lang="es-ES" dirty="0" err="1" smtClean="0"/>
              <a:t>travels</a:t>
            </a:r>
            <a:r>
              <a:rPr lang="es-ES" dirty="0" smtClean="0"/>
              <a:t> with </a:t>
            </a:r>
            <a:r>
              <a:rPr lang="es-ES" dirty="0" err="1" smtClean="0"/>
              <a:t>direct</a:t>
            </a:r>
            <a:r>
              <a:rPr lang="es-ES" dirty="0" smtClean="0"/>
              <a:t> </a:t>
            </a:r>
            <a:r>
              <a:rPr lang="es-ES" dirty="0" err="1" smtClean="0"/>
              <a:t>relation</a:t>
            </a:r>
            <a:r>
              <a:rPr lang="es-ES" dirty="0" smtClean="0"/>
              <a:t> with the </a:t>
            </a:r>
            <a:r>
              <a:rPr lang="es-ES" dirty="0" err="1" smtClean="0"/>
              <a:t>work</a:t>
            </a:r>
            <a:r>
              <a:rPr lang="es-ES" dirty="0" smtClean="0"/>
              <a:t> </a:t>
            </a:r>
            <a:r>
              <a:rPr lang="es-ES" dirty="0" err="1" smtClean="0"/>
              <a:t>carried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 in the 	Project, </a:t>
            </a:r>
            <a:r>
              <a:rPr lang="es-ES" dirty="0" err="1" smtClean="0"/>
              <a:t>attendance</a:t>
            </a:r>
            <a:r>
              <a:rPr lang="es-ES" dirty="0" smtClean="0"/>
              <a:t> to </a:t>
            </a:r>
            <a:r>
              <a:rPr lang="es-ES" dirty="0" err="1" smtClean="0"/>
              <a:t>conferences</a:t>
            </a:r>
            <a:r>
              <a:rPr lang="es-ES" dirty="0" smtClean="0"/>
              <a:t>/workshops are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eligible</a:t>
            </a:r>
            <a:r>
              <a:rPr lang="es-ES" dirty="0" smtClean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1026" name="Picture 2" descr="IFAE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15" y="430856"/>
            <a:ext cx="14287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088" y="430855"/>
            <a:ext cx="8507696" cy="623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520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FAE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15" y="430856"/>
            <a:ext cx="14287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088" y="430855"/>
            <a:ext cx="8507696" cy="623587"/>
          </a:xfrm>
          <a:prstGeom prst="rect">
            <a:avLst/>
          </a:prstGeom>
        </p:spPr>
      </p:pic>
      <p:sp>
        <p:nvSpPr>
          <p:cNvPr id="7" name="Subtítulo 2"/>
          <p:cNvSpPr>
            <a:spLocks noGrp="1"/>
          </p:cNvSpPr>
          <p:nvPr>
            <p:ph type="subTitle" idx="1"/>
          </p:nvPr>
        </p:nvSpPr>
        <p:spPr>
          <a:xfrm>
            <a:off x="576649" y="1534339"/>
            <a:ext cx="11063416" cy="563257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b="1" dirty="0" err="1" smtClean="0"/>
              <a:t>Equipment</a:t>
            </a:r>
            <a:r>
              <a:rPr lang="es-ES" b="1" dirty="0" smtClean="0"/>
              <a:t>:</a:t>
            </a:r>
          </a:p>
          <a:p>
            <a:pPr algn="l"/>
            <a:r>
              <a:rPr lang="es-ES" dirty="0" smtClean="0"/>
              <a:t>	* Total </a:t>
            </a:r>
            <a:r>
              <a:rPr lang="es-ES" dirty="0" err="1" smtClean="0"/>
              <a:t>amount</a:t>
            </a:r>
            <a:r>
              <a:rPr lang="es-ES" dirty="0" smtClean="0"/>
              <a:t> of the </a:t>
            </a:r>
            <a:r>
              <a:rPr lang="es-ES" dirty="0" err="1" smtClean="0"/>
              <a:t>invoice</a:t>
            </a:r>
            <a:r>
              <a:rPr lang="es-ES" dirty="0" smtClean="0"/>
              <a:t> is the </a:t>
            </a:r>
            <a:r>
              <a:rPr lang="es-ES" dirty="0" err="1" smtClean="0"/>
              <a:t>cost</a:t>
            </a:r>
            <a:r>
              <a:rPr lang="es-ES" dirty="0" smtClean="0"/>
              <a:t> </a:t>
            </a:r>
            <a:r>
              <a:rPr lang="es-ES" dirty="0" err="1" smtClean="0"/>
              <a:t>charged</a:t>
            </a:r>
            <a:r>
              <a:rPr lang="es-ES" dirty="0" smtClean="0"/>
              <a:t> to PC (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depreciation</a:t>
            </a:r>
            <a:r>
              <a:rPr lang="es-ES" dirty="0" smtClean="0"/>
              <a:t> </a:t>
            </a:r>
            <a:r>
              <a:rPr lang="es-ES" dirty="0" err="1" smtClean="0"/>
              <a:t>costs</a:t>
            </a:r>
            <a:r>
              <a:rPr lang="es-ES" dirty="0" smtClean="0"/>
              <a:t>)</a:t>
            </a:r>
          </a:p>
          <a:p>
            <a:pPr algn="l"/>
            <a:r>
              <a:rPr lang="es-ES" dirty="0" smtClean="0"/>
              <a:t>	* New </a:t>
            </a:r>
            <a:r>
              <a:rPr lang="es-ES" dirty="0" err="1" smtClean="0"/>
              <a:t>equipment</a:t>
            </a:r>
            <a:r>
              <a:rPr lang="es-ES" dirty="0" smtClean="0"/>
              <a:t> </a:t>
            </a:r>
            <a:r>
              <a:rPr lang="es-ES" dirty="0" err="1" smtClean="0"/>
              <a:t>acquired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the </a:t>
            </a:r>
            <a:r>
              <a:rPr lang="es-ES" dirty="0" err="1" smtClean="0"/>
              <a:t>work</a:t>
            </a:r>
            <a:r>
              <a:rPr lang="es-ES" dirty="0" smtClean="0"/>
              <a:t> </a:t>
            </a:r>
            <a:r>
              <a:rPr lang="es-ES" dirty="0" err="1" smtClean="0"/>
              <a:t>carried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 in the Project</a:t>
            </a:r>
          </a:p>
          <a:p>
            <a:pPr algn="l"/>
            <a:r>
              <a:rPr lang="es-ES" dirty="0" smtClean="0"/>
              <a:t>	* </a:t>
            </a:r>
            <a:r>
              <a:rPr lang="es-ES" dirty="0" err="1" smtClean="0"/>
              <a:t>Equipment</a:t>
            </a:r>
            <a:r>
              <a:rPr lang="es-ES" dirty="0" smtClean="0"/>
              <a:t> </a:t>
            </a:r>
            <a:r>
              <a:rPr lang="es-ES" dirty="0" err="1" smtClean="0"/>
              <a:t>must</a:t>
            </a:r>
            <a:r>
              <a:rPr lang="es-ES" dirty="0" smtClean="0"/>
              <a:t> show the </a:t>
            </a:r>
            <a:r>
              <a:rPr lang="es-ES" dirty="0" err="1" smtClean="0"/>
              <a:t>labels</a:t>
            </a:r>
            <a:r>
              <a:rPr lang="es-ES" dirty="0" smtClean="0"/>
              <a:t> with the </a:t>
            </a:r>
            <a:r>
              <a:rPr lang="es-ES" dirty="0" err="1" smtClean="0"/>
              <a:t>required</a:t>
            </a:r>
            <a:r>
              <a:rPr lang="es-ES" dirty="0" smtClean="0"/>
              <a:t> </a:t>
            </a:r>
            <a:r>
              <a:rPr lang="es-ES" dirty="0" err="1" smtClean="0"/>
              <a:t>publicity</a:t>
            </a:r>
            <a:endParaRPr lang="es-E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b="1" dirty="0" smtClean="0"/>
              <a:t>Budget </a:t>
            </a:r>
            <a:r>
              <a:rPr lang="es-ES" b="1" dirty="0" err="1" smtClean="0"/>
              <a:t>changes</a:t>
            </a:r>
            <a:r>
              <a:rPr lang="es-ES" b="1" dirty="0" smtClean="0"/>
              <a:t>: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s-ES" sz="2400" dirty="0" err="1" smtClean="0"/>
              <a:t>We</a:t>
            </a:r>
            <a:r>
              <a:rPr lang="es-ES" sz="2400" dirty="0" smtClean="0"/>
              <a:t> </a:t>
            </a:r>
            <a:r>
              <a:rPr lang="es-ES" sz="2400" dirty="0" err="1" smtClean="0"/>
              <a:t>should</a:t>
            </a:r>
            <a:r>
              <a:rPr lang="es-ES" sz="2400" dirty="0" smtClean="0"/>
              <a:t> </a:t>
            </a:r>
            <a:r>
              <a:rPr lang="es-ES" sz="2400" dirty="0" err="1" smtClean="0"/>
              <a:t>request</a:t>
            </a:r>
            <a:r>
              <a:rPr lang="es-ES" sz="2400" dirty="0" smtClean="0"/>
              <a:t> </a:t>
            </a:r>
            <a:r>
              <a:rPr lang="es-ES" sz="2400" dirty="0" err="1" smtClean="0"/>
              <a:t>only</a:t>
            </a:r>
            <a:r>
              <a:rPr lang="es-ES" sz="2400" dirty="0" smtClean="0"/>
              <a:t> 1 </a:t>
            </a:r>
            <a:r>
              <a:rPr lang="es-ES" sz="2400" dirty="0" err="1" smtClean="0"/>
              <a:t>max</a:t>
            </a:r>
            <a:r>
              <a:rPr lang="es-ES" sz="2400" dirty="0" smtClean="0"/>
              <a:t> 2 Budget </a:t>
            </a:r>
            <a:r>
              <a:rPr lang="es-ES" sz="2400" dirty="0" err="1" smtClean="0"/>
              <a:t>changes</a:t>
            </a:r>
            <a:r>
              <a:rPr lang="es-ES" sz="2400" dirty="0"/>
              <a:t> </a:t>
            </a:r>
            <a:r>
              <a:rPr lang="es-ES" sz="2400" dirty="0" err="1" smtClean="0"/>
              <a:t>during</a:t>
            </a:r>
            <a:r>
              <a:rPr lang="es-ES" sz="2400" dirty="0" smtClean="0"/>
              <a:t> the PC </a:t>
            </a:r>
            <a:r>
              <a:rPr lang="es-ES" sz="2400" dirty="0" err="1" smtClean="0"/>
              <a:t>execution</a:t>
            </a:r>
            <a:endParaRPr lang="es-ES" sz="2400" dirty="0" smtClean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s-ES" sz="2400" dirty="0" err="1" smtClean="0"/>
              <a:t>Only</a:t>
            </a:r>
            <a:r>
              <a:rPr lang="es-ES" sz="2400" dirty="0" smtClean="0"/>
              <a:t> </a:t>
            </a:r>
            <a:r>
              <a:rPr lang="es-ES" sz="2400" dirty="0" err="1" smtClean="0"/>
              <a:t>allowed</a:t>
            </a:r>
            <a:r>
              <a:rPr lang="es-ES" sz="2400" dirty="0" smtClean="0"/>
              <a:t> a </a:t>
            </a:r>
            <a:r>
              <a:rPr lang="es-ES" sz="2400" dirty="0" err="1" smtClean="0"/>
              <a:t>max</a:t>
            </a:r>
            <a:r>
              <a:rPr lang="es-ES" sz="2400" dirty="0" smtClean="0"/>
              <a:t> of 20% </a:t>
            </a:r>
            <a:r>
              <a:rPr lang="es-ES" sz="2400" dirty="0" err="1" smtClean="0"/>
              <a:t>change</a:t>
            </a:r>
            <a:r>
              <a:rPr lang="es-ES" sz="2400" dirty="0" smtClean="0"/>
              <a:t> in </a:t>
            </a:r>
            <a:r>
              <a:rPr lang="es-ES" sz="2400" dirty="0" err="1" smtClean="0"/>
              <a:t>each</a:t>
            </a:r>
            <a:r>
              <a:rPr lang="es-ES" sz="2400" dirty="0" smtClean="0"/>
              <a:t> </a:t>
            </a:r>
            <a:r>
              <a:rPr lang="es-ES" sz="2400" dirty="0" err="1" smtClean="0"/>
              <a:t>cost</a:t>
            </a:r>
            <a:r>
              <a:rPr lang="es-ES" sz="2400" dirty="0" smtClean="0"/>
              <a:t> </a:t>
            </a:r>
            <a:r>
              <a:rPr lang="es-ES" sz="2400" dirty="0" err="1" smtClean="0"/>
              <a:t>category</a:t>
            </a:r>
            <a:r>
              <a:rPr lang="es-ES" sz="2400" dirty="0" smtClean="0"/>
              <a:t> </a:t>
            </a:r>
            <a:r>
              <a:rPr lang="es-ES" sz="2400" dirty="0" err="1" smtClean="0"/>
              <a:t>awarded</a:t>
            </a:r>
            <a:endParaRPr lang="es-ES" sz="2400" dirty="0" smtClean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s-ES" sz="2400" dirty="0" smtClean="0"/>
              <a:t>Budget </a:t>
            </a:r>
            <a:r>
              <a:rPr lang="es-ES" sz="2400" dirty="0" err="1" smtClean="0"/>
              <a:t>change</a:t>
            </a:r>
            <a:r>
              <a:rPr lang="es-ES" sz="2400" dirty="0" smtClean="0"/>
              <a:t> </a:t>
            </a:r>
            <a:r>
              <a:rPr lang="es-ES" sz="2400" dirty="0" err="1" smtClean="0"/>
              <a:t>request</a:t>
            </a:r>
            <a:r>
              <a:rPr lang="es-ES" sz="2400" dirty="0" smtClean="0"/>
              <a:t> is </a:t>
            </a:r>
            <a:r>
              <a:rPr lang="es-ES" sz="2400" dirty="0" err="1" smtClean="0"/>
              <a:t>submitted</a:t>
            </a:r>
            <a:r>
              <a:rPr lang="es-ES" sz="2400" dirty="0" smtClean="0"/>
              <a:t> </a:t>
            </a:r>
            <a:r>
              <a:rPr lang="es-ES" sz="2400" dirty="0" err="1" smtClean="0"/>
              <a:t>for</a:t>
            </a:r>
            <a:r>
              <a:rPr lang="es-ES" sz="2400" dirty="0" smtClean="0"/>
              <a:t> the </a:t>
            </a:r>
            <a:r>
              <a:rPr lang="es-ES" sz="2400" dirty="0" err="1" smtClean="0"/>
              <a:t>whole</a:t>
            </a:r>
            <a:r>
              <a:rPr lang="es-ES" sz="2400" dirty="0" smtClean="0"/>
              <a:t> </a:t>
            </a:r>
            <a:r>
              <a:rPr lang="es-ES" sz="2400" dirty="0" err="1" smtClean="0"/>
              <a:t>consortium</a:t>
            </a:r>
            <a:endParaRPr lang="es-ES" sz="2400" dirty="0"/>
          </a:p>
          <a:p>
            <a:pPr lvl="2" algn="l"/>
            <a:endParaRPr lang="es-ES" sz="2400" dirty="0"/>
          </a:p>
          <a:p>
            <a:pPr algn="l"/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19316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FAE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15" y="430856"/>
            <a:ext cx="14287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088" y="430855"/>
            <a:ext cx="8507696" cy="623587"/>
          </a:xfrm>
          <a:prstGeom prst="rect">
            <a:avLst/>
          </a:prstGeom>
        </p:spPr>
      </p:pic>
      <p:sp>
        <p:nvSpPr>
          <p:cNvPr id="7" name="Subtítulo 2"/>
          <p:cNvSpPr>
            <a:spLocks noGrp="1"/>
          </p:cNvSpPr>
          <p:nvPr>
            <p:ph type="subTitle" idx="1"/>
          </p:nvPr>
        </p:nvSpPr>
        <p:spPr>
          <a:xfrm>
            <a:off x="576649" y="1534339"/>
            <a:ext cx="11063416" cy="5632579"/>
          </a:xfrm>
        </p:spPr>
        <p:txBody>
          <a:bodyPr>
            <a:normAutofit/>
          </a:bodyPr>
          <a:lstStyle/>
          <a:p>
            <a:pPr lvl="2" algn="l"/>
            <a:endParaRPr lang="es-ES" sz="2800" b="1" dirty="0" smtClean="0"/>
          </a:p>
          <a:p>
            <a:pPr lvl="2" algn="l"/>
            <a:endParaRPr lang="es-ES" sz="2800" b="1" dirty="0"/>
          </a:p>
          <a:p>
            <a:pPr lvl="2" algn="l"/>
            <a:r>
              <a:rPr lang="es-ES" sz="2800" b="1" dirty="0" smtClean="0"/>
              <a:t>WHAT IT IS NECESSARY:</a:t>
            </a:r>
          </a:p>
          <a:p>
            <a:pPr lvl="2" algn="l"/>
            <a:endParaRPr lang="es-ES" sz="2400" dirty="0" smtClean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s-ES" sz="2400" dirty="0" smtClean="0"/>
              <a:t>To </a:t>
            </a:r>
            <a:r>
              <a:rPr lang="es-ES" sz="2400" dirty="0" err="1" smtClean="0"/>
              <a:t>clarify</a:t>
            </a:r>
            <a:r>
              <a:rPr lang="es-ES" sz="2400" dirty="0" smtClean="0"/>
              <a:t> the Budget of </a:t>
            </a:r>
            <a:r>
              <a:rPr lang="es-ES" sz="2400" dirty="0" err="1" smtClean="0"/>
              <a:t>each</a:t>
            </a:r>
            <a:r>
              <a:rPr lang="es-ES" sz="2400" dirty="0" smtClean="0"/>
              <a:t> </a:t>
            </a:r>
            <a:r>
              <a:rPr lang="es-ES" sz="2400" dirty="0" err="1" smtClean="0"/>
              <a:t>IFAE’s</a:t>
            </a:r>
            <a:r>
              <a:rPr lang="es-ES" sz="2400" dirty="0" smtClean="0"/>
              <a:t> </a:t>
            </a:r>
            <a:r>
              <a:rPr lang="es-ES" sz="2400" dirty="0" err="1" smtClean="0"/>
              <a:t>group</a:t>
            </a:r>
            <a:endParaRPr lang="es-ES" sz="2400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s-ES" sz="2400" dirty="0" err="1" smtClean="0"/>
              <a:t>IPs</a:t>
            </a:r>
            <a:r>
              <a:rPr lang="es-ES" sz="2400" dirty="0" smtClean="0"/>
              <a:t> </a:t>
            </a:r>
            <a:r>
              <a:rPr lang="es-ES" sz="2400" dirty="0" err="1" smtClean="0"/>
              <a:t>must</a:t>
            </a:r>
            <a:r>
              <a:rPr lang="es-ES" sz="2400" dirty="0" smtClean="0"/>
              <a:t> plan </a:t>
            </a:r>
            <a:r>
              <a:rPr lang="es-ES" sz="2400" dirty="0" err="1" smtClean="0"/>
              <a:t>how</a:t>
            </a:r>
            <a:r>
              <a:rPr lang="es-ES" sz="2400" dirty="0" smtClean="0"/>
              <a:t> to </a:t>
            </a:r>
            <a:r>
              <a:rPr lang="es-ES" sz="2400" dirty="0" err="1" smtClean="0"/>
              <a:t>spend</a:t>
            </a:r>
            <a:r>
              <a:rPr lang="es-ES" sz="2400" dirty="0" smtClean="0"/>
              <a:t> </a:t>
            </a:r>
            <a:r>
              <a:rPr lang="es-ES" sz="2400" dirty="0" err="1" smtClean="0"/>
              <a:t>these</a:t>
            </a:r>
            <a:r>
              <a:rPr lang="es-ES" sz="2400" dirty="0" smtClean="0"/>
              <a:t> </a:t>
            </a:r>
            <a:r>
              <a:rPr lang="es-ES" sz="2400" dirty="0" err="1" smtClean="0"/>
              <a:t>funds</a:t>
            </a:r>
            <a:endParaRPr lang="es-ES" sz="2400" dirty="0" smtClean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s-ES" sz="2400" dirty="0" err="1" smtClean="0"/>
              <a:t>IPs</a:t>
            </a:r>
            <a:r>
              <a:rPr lang="es-ES" sz="2400" dirty="0" smtClean="0"/>
              <a:t> </a:t>
            </a:r>
            <a:r>
              <a:rPr lang="es-ES" sz="2400" dirty="0" err="1" smtClean="0"/>
              <a:t>must</a:t>
            </a:r>
            <a:r>
              <a:rPr lang="es-ES" sz="2400" dirty="0" smtClean="0"/>
              <a:t> </a:t>
            </a:r>
            <a:r>
              <a:rPr lang="es-ES" sz="2400" dirty="0" err="1" smtClean="0"/>
              <a:t>request</a:t>
            </a:r>
            <a:r>
              <a:rPr lang="es-ES" sz="2400" dirty="0" smtClean="0"/>
              <a:t> </a:t>
            </a:r>
            <a:r>
              <a:rPr lang="es-ES" sz="2400" dirty="0" err="1" smtClean="0"/>
              <a:t>now</a:t>
            </a:r>
            <a:r>
              <a:rPr lang="es-ES" sz="2400" dirty="0" smtClean="0"/>
              <a:t> the Budget </a:t>
            </a:r>
            <a:r>
              <a:rPr lang="es-ES" sz="2400" dirty="0" err="1" smtClean="0"/>
              <a:t>changes</a:t>
            </a:r>
            <a:r>
              <a:rPr lang="es-ES" sz="2400" dirty="0" smtClean="0"/>
              <a:t> </a:t>
            </a:r>
            <a:r>
              <a:rPr lang="es-ES" sz="2400" dirty="0" err="1" smtClean="0"/>
              <a:t>they</a:t>
            </a:r>
            <a:r>
              <a:rPr lang="es-ES" sz="2400" dirty="0" smtClean="0"/>
              <a:t> </a:t>
            </a:r>
            <a:r>
              <a:rPr lang="es-ES" sz="2400" dirty="0" err="1" smtClean="0"/>
              <a:t>need</a:t>
            </a:r>
            <a:endParaRPr lang="es-ES" sz="2400" dirty="0" smtClean="0"/>
          </a:p>
          <a:p>
            <a:pPr lvl="2" algn="l"/>
            <a:endParaRPr lang="es-ES" sz="2400" dirty="0" smtClean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es-ES" sz="2400" dirty="0"/>
          </a:p>
          <a:p>
            <a:pPr algn="l"/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33830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FAE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15" y="430856"/>
            <a:ext cx="14287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088" y="430855"/>
            <a:ext cx="8507696" cy="623587"/>
          </a:xfrm>
          <a:prstGeom prst="rect">
            <a:avLst/>
          </a:prstGeom>
        </p:spPr>
      </p:pic>
      <p:sp>
        <p:nvSpPr>
          <p:cNvPr id="7" name="Subtítulo 2"/>
          <p:cNvSpPr>
            <a:spLocks noGrp="1"/>
          </p:cNvSpPr>
          <p:nvPr>
            <p:ph type="subTitle" idx="1"/>
          </p:nvPr>
        </p:nvSpPr>
        <p:spPr>
          <a:xfrm>
            <a:off x="576649" y="1116657"/>
            <a:ext cx="11063416" cy="6050262"/>
          </a:xfrm>
        </p:spPr>
        <p:txBody>
          <a:bodyPr>
            <a:normAutofit/>
          </a:bodyPr>
          <a:lstStyle/>
          <a:p>
            <a:pPr lvl="2"/>
            <a:r>
              <a:rPr lang="es-ES" sz="2800" b="1" dirty="0" smtClean="0"/>
              <a:t>BUDGET DISTRIBUTION AT IFAE</a:t>
            </a:r>
          </a:p>
          <a:p>
            <a:pPr lvl="2" algn="l"/>
            <a:endParaRPr lang="es-ES" sz="2800" b="1" dirty="0" smtClean="0"/>
          </a:p>
          <a:p>
            <a:pPr lvl="2" algn="l"/>
            <a:endParaRPr lang="es-ES" sz="2800" b="1" dirty="0"/>
          </a:p>
          <a:p>
            <a:pPr algn="l"/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330" y="1706844"/>
            <a:ext cx="11873644" cy="4702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8102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75</Words>
  <Application>Microsoft Office PowerPoint</Application>
  <PresentationFormat>Panorámica</PresentationFormat>
  <Paragraphs>36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5</cp:revision>
  <dcterms:created xsi:type="dcterms:W3CDTF">2023-02-20T13:02:31Z</dcterms:created>
  <dcterms:modified xsi:type="dcterms:W3CDTF">2023-02-20T16:13:18Z</dcterms:modified>
</cp:coreProperties>
</file>