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34"/>
  </p:notesMasterIdLst>
  <p:handoutMasterIdLst>
    <p:handoutMasterId r:id="rId35"/>
  </p:handoutMasterIdLst>
  <p:sldIdLst>
    <p:sldId id="263" r:id="rId2"/>
    <p:sldId id="498" r:id="rId3"/>
    <p:sldId id="261" r:id="rId4"/>
    <p:sldId id="488" r:id="rId5"/>
    <p:sldId id="489" r:id="rId6"/>
    <p:sldId id="490" r:id="rId7"/>
    <p:sldId id="456" r:id="rId8"/>
    <p:sldId id="474" r:id="rId9"/>
    <p:sldId id="493" r:id="rId10"/>
    <p:sldId id="458" r:id="rId11"/>
    <p:sldId id="494" r:id="rId12"/>
    <p:sldId id="496" r:id="rId13"/>
    <p:sldId id="459" r:id="rId14"/>
    <p:sldId id="461" r:id="rId15"/>
    <p:sldId id="463" r:id="rId16"/>
    <p:sldId id="464" r:id="rId17"/>
    <p:sldId id="465" r:id="rId18"/>
    <p:sldId id="475" r:id="rId19"/>
    <p:sldId id="476" r:id="rId20"/>
    <p:sldId id="477" r:id="rId21"/>
    <p:sldId id="469" r:id="rId22"/>
    <p:sldId id="481" r:id="rId23"/>
    <p:sldId id="467" r:id="rId24"/>
    <p:sldId id="482" r:id="rId25"/>
    <p:sldId id="471" r:id="rId26"/>
    <p:sldId id="487" r:id="rId27"/>
    <p:sldId id="483" r:id="rId28"/>
    <p:sldId id="497" r:id="rId29"/>
    <p:sldId id="484" r:id="rId30"/>
    <p:sldId id="478" r:id="rId31"/>
    <p:sldId id="485" r:id="rId32"/>
    <p:sldId id="486" r:id="rId33"/>
  </p:sldIdLst>
  <p:sldSz cx="9144000" cy="6858000" type="screen4x3"/>
  <p:notesSz cx="6794500" cy="9906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21B3"/>
    <a:srgbClr val="C89800"/>
    <a:srgbClr val="00EA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20" y="-90"/>
      </p:cViewPr>
      <p:guideLst>
        <p:guide orient="horz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Whatever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8648" y="3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5FA1-DBB7-4A6D-A256-D4789A623C20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08984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8648" y="9408984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D5F6B-E328-4452-83DC-82FE9B6223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2579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Whatever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8" y="3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EF3D-1A1E-4E0A-8319-DEDA5936CCFD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05352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08984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8" y="9408984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9740B-D704-4AF8-A32A-99440E1EAD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3671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Whatever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28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Whatever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33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365104"/>
            <a:ext cx="6400800" cy="1296144"/>
          </a:xfr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F74759-3C1D-4E74-8932-192A9FBEB37B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Gerard Ariño Estrada, 27th April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4E2103-2713-46F8-9AE8-B812A90E4CC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5113" y="404813"/>
            <a:ext cx="2071687" cy="5721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067425" cy="5721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B0116-2BAE-4D41-B46E-B6CFD0A8AEAC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5140" y="6500834"/>
            <a:ext cx="2133600" cy="476250"/>
          </a:xfrm>
          <a:ln/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&lt;#&gt;</a:t>
            </a:r>
            <a:endParaRPr lang="en-US" dirty="0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8572496" y="6429396"/>
            <a:ext cx="571504" cy="365760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32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D8FB8-EA14-4627-97E6-A12761D56D04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E2103-2713-46F8-9AE8-B812A90E4CC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D5BF8-A49B-4AFE-8D75-A851B8644140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Gerard Ariño Estrada, 1st June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E2103-2713-46F8-9AE8-B812A90E4CC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B7260-782E-4AEA-9921-110592BE7B0C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E2103-2713-46F8-9AE8-B812A90E4CC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fld id="{7223197F-65B8-4A98-8944-27C697B0F836}" type="datetime1">
              <a:rPr lang="en-US" smtClean="0"/>
              <a:pPr/>
              <a:t>6/10/2015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r>
              <a:rPr lang="en-US" smtClean="0"/>
              <a:t>&lt;#&gt; of 10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43182"/>
            <a:ext cx="9109074" cy="128588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 Very Interesting Presentation</a:t>
            </a:r>
            <a:endParaRPr lang="en-U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Gerard Ari</a:t>
            </a:r>
            <a:r>
              <a:rPr lang="es-ES_tradnl" dirty="0" err="1" smtClean="0"/>
              <a:t>ño</a:t>
            </a:r>
            <a:r>
              <a:rPr lang="es-ES_tradnl" dirty="0" smtClean="0"/>
              <a:t> Estrada</a:t>
            </a:r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June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VIP Module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72066" y="1473347"/>
            <a:ext cx="3857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b="1" dirty="0" smtClean="0"/>
              <a:t>Good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detection efficiency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(4 cm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CdTe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MRI compatible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Good spatial resolution in 3D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(&lt;1 mm)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Excellent energy resolution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(&lt;2% @511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1746" y="1273718"/>
            <a:ext cx="4384568" cy="3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Flecha arriba"/>
          <p:cNvSpPr/>
          <p:nvPr/>
        </p:nvSpPr>
        <p:spPr bwMode="auto">
          <a:xfrm rot="20443456">
            <a:off x="3082841" y="4883440"/>
            <a:ext cx="383707" cy="56464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330572" y="5488560"/>
            <a:ext cx="233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Incoming photons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VIP-PET Scanner Design</a:t>
            </a:r>
            <a:endParaRPr lang="en-US" dirty="0"/>
          </a:p>
        </p:txBody>
      </p:sp>
      <p:pic>
        <p:nvPicPr>
          <p:cNvPr id="8" name="7 Imagen" descr="module_blo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353171"/>
            <a:ext cx="1974287" cy="2118746"/>
          </a:xfrm>
          <a:prstGeom prst="rect">
            <a:avLst/>
          </a:prstGeom>
        </p:spPr>
      </p:pic>
      <p:pic>
        <p:nvPicPr>
          <p:cNvPr id="9" name="8 Imagen" descr="module_li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996113"/>
            <a:ext cx="1591623" cy="1500198"/>
          </a:xfrm>
          <a:prstGeom prst="rect">
            <a:avLst/>
          </a:prstGeom>
        </p:spPr>
      </p:pic>
      <p:pic>
        <p:nvPicPr>
          <p:cNvPr id="10" name="9 Imagen" descr="vi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996113"/>
            <a:ext cx="1714512" cy="1719035"/>
          </a:xfrm>
          <a:prstGeom prst="rect">
            <a:avLst/>
          </a:prstGeom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428992" y="1362084"/>
          <a:ext cx="53578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/>
                <a:gridCol w="2678925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VIP-PET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Simulation Parameters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Voxels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6336000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Voxel density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450 voxels/cm</a:t>
                      </a:r>
                      <a:r>
                        <a:rPr lang="en-US" sz="1400" baseline="30000" noProof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baseline="30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Axial length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25.4 cm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Inner radius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21 cm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Outer radius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27 cm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Radial width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40 mm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CdTe voxel size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1x1x2</a:t>
                      </a:r>
                      <a:r>
                        <a:rPr lang="en-US" sz="1400" baseline="0" noProof="0" smtClean="0">
                          <a:latin typeface="Arial" pitchFamily="34" charset="0"/>
                          <a:cs typeface="Arial" pitchFamily="34" charset="0"/>
                        </a:rPr>
                        <a:t> mm</a:t>
                      </a:r>
                      <a:r>
                        <a:rPr lang="en-US" sz="1400" strike="noStrike" baseline="30000" noProof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strike="noStrike" baseline="300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noProof="0" smtClean="0">
                          <a:latin typeface="Arial" pitchFamily="34" charset="0"/>
                          <a:cs typeface="Arial" pitchFamily="34" charset="0"/>
                        </a:rPr>
                        <a:t>Coincidence time window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20 ns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1452755"/>
            <a:ext cx="2398277" cy="19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Conector recto de flecha"/>
          <p:cNvCxnSpPr/>
          <p:nvPr/>
        </p:nvCxnSpPr>
        <p:spPr>
          <a:xfrm rot="16200000" flipH="1">
            <a:off x="1428728" y="3643314"/>
            <a:ext cx="57150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214546" y="5924807"/>
            <a:ext cx="228601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929190" y="5353303"/>
            <a:ext cx="171451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28596" y="116162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VIP-Module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28596" y="400050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Block (30 modules)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143240" y="457200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Sector (4 blocks)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643702" y="457200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Ring (66 sectors)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Expected Performance VIP-PET</a:t>
            </a:r>
            <a:endParaRPr lang="en-US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9946031"/>
              </p:ext>
            </p:extLst>
          </p:nvPr>
        </p:nvGraphicFramePr>
        <p:xfrm>
          <a:off x="1428728" y="1357298"/>
          <a:ext cx="6786610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595"/>
                <a:gridCol w="3406015"/>
              </a:tblGrid>
              <a:tr h="70961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Scintillator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crystal PET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VIP-PET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6511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Good detection efficiency</a:t>
                      </a:r>
                      <a:endParaRPr lang="en-US" sz="1400" b="1" noProof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Equivalent detector</a:t>
                      </a:r>
                      <a:r>
                        <a:rPr lang="en-US" sz="1400" b="1" baseline="0" noProof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efficiency </a:t>
                      </a:r>
                      <a:r>
                        <a:rPr lang="en-US" sz="1400" b="0" baseline="0" noProof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 Crystal-based PETs</a:t>
                      </a:r>
                      <a:endParaRPr lang="en-US" sz="1400" b="0" noProof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2721"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Possible </a:t>
                      </a:r>
                      <a:r>
                        <a:rPr lang="en-US" sz="1400" b="1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simultaneous PET/MRI</a:t>
                      </a:r>
                      <a:r>
                        <a:rPr lang="en-US" sz="1400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scanner (with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APD and </a:t>
                      </a:r>
                      <a:r>
                        <a:rPr lang="en-US" sz="14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SiPM</a:t>
                      </a: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Simultaneous PET/MR</a:t>
                      </a:r>
                      <a:endParaRPr lang="en-US" sz="14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6776"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&gt;30% scatter events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&lt;4% scatter events</a:t>
                      </a:r>
                      <a:endParaRPr lang="en-U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57785">
                <a:tc>
                  <a:txBody>
                    <a:bodyPr/>
                    <a:lstStyle/>
                    <a:p>
                      <a:pPr algn="l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Low granularity that creates a </a:t>
                      </a:r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blurring</a:t>
                      </a:r>
                      <a:r>
                        <a:rPr lang="en-US" sz="1400" b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on the image</a:t>
                      </a:r>
                      <a:endParaRPr lang="en-US" sz="1400" b="0" noProof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1400" b="1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xcellent</a:t>
                      </a:r>
                      <a:r>
                        <a:rPr lang="en-US" sz="1400" b="1" baseline="0" noProof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spatial resolution</a:t>
                      </a:r>
                      <a:endParaRPr lang="en-US" sz="1400" b="1" noProof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PET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9421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93477" y="1071546"/>
            <a:ext cx="3621927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142876" y="1142984"/>
            <a:ext cx="5357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POSITRON EMISSION MAMMOGRAPHY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-PET principle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-Dedicated to the breast only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-Reduced size (low cost!)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2844" y="3714752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Compton Camera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-Single Photon Emission Computed Tomography (SPECT) scanner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Hadron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therapy quality assurance (QA)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it’s made: VIP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10 Título"/>
          <p:cNvSpPr txBox="1">
            <a:spLocks/>
          </p:cNvSpPr>
          <p:nvPr/>
        </p:nvSpPr>
        <p:spPr bwMode="auto">
          <a:xfrm>
            <a:off x="827088" y="1158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VIP Research Lines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91" y="1417440"/>
            <a:ext cx="85010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Simulation the performance of VIP-based nuclear medicine scanners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Simulation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charge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induction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CdTe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200" dirty="0" err="1" smtClean="0">
                <a:latin typeface="Arial" pitchFamily="34" charset="0"/>
                <a:cs typeface="Arial" pitchFamily="34" charset="0"/>
              </a:rPr>
              <a:t>diodes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Study of reconstruction algorithms with VIP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Development the VIP-PIX ASIC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Building and characterization the VIP-PET 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1-Simulation of VIP-based scanners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39421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vi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500174"/>
            <a:ext cx="2571768" cy="25785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14488"/>
            <a:ext cx="2357454" cy="18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643042" y="107154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VIP-PET</a:t>
            </a:r>
            <a:endParaRPr lang="en-U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357950" y="12144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VIP-PEM</a:t>
            </a:r>
            <a:endParaRPr lang="en-U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57620" y="37861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VIP-Compton Camera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1-Simulation of VIP-based scanners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596" y="135729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results: </a:t>
            </a:r>
            <a:r>
              <a:rPr lang="en-US" b="1" dirty="0" smtClean="0"/>
              <a:t>Sensitivity</a:t>
            </a:r>
            <a:r>
              <a:rPr lang="en-US" dirty="0" smtClean="0"/>
              <a:t> and </a:t>
            </a:r>
            <a:r>
              <a:rPr lang="en-US" b="1" dirty="0" smtClean="0"/>
              <a:t>Spatial resolution</a:t>
            </a:r>
          </a:p>
        </p:txBody>
      </p:sp>
      <p:pic>
        <p:nvPicPr>
          <p:cNvPr id="14" name="13 Imagen" descr="PET_CountR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55892"/>
            <a:ext cx="3805051" cy="2480974"/>
          </a:xfrm>
          <a:prstGeom prst="rect">
            <a:avLst/>
          </a:prstGeom>
        </p:spPr>
      </p:pic>
      <p:pic>
        <p:nvPicPr>
          <p:cNvPr id="15" name="14 Imagen" descr="PET_SpatialResol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143116"/>
            <a:ext cx="3857652" cy="25131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43438" y="471488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resolution in the 3 different dimensions</a:t>
            </a:r>
            <a:endParaRPr lang="en-US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4714885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true events over Noise Equivalent Count (NEC) rate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1-Simulation of VIP-based scanners</a:t>
            </a:r>
            <a:endParaRPr lang="en-U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5" y="2363924"/>
          <a:ext cx="8429685" cy="210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5000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ECAT HRRT PET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VIP-PET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dirty="0" smtClean="0"/>
                        <a:t>Scatter</a:t>
                      </a:r>
                      <a:r>
                        <a:rPr lang="en-US" baseline="0" dirty="0" smtClean="0"/>
                        <a:t> fraction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3.95%</a:t>
                      </a:r>
                      <a:endParaRPr lang="en-US" dirty="0"/>
                    </a:p>
                  </a:txBody>
                  <a:tcPr/>
                </a:tc>
              </a:tr>
              <a:tr h="391174">
                <a:tc>
                  <a:txBody>
                    <a:bodyPr/>
                    <a:lstStyle/>
                    <a:p>
                      <a:r>
                        <a:rPr lang="en-US" dirty="0" smtClean="0"/>
                        <a:t>Radial res.*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0.696</a:t>
                      </a:r>
                      <a:endParaRPr lang="en-US" dirty="0"/>
                    </a:p>
                  </a:txBody>
                  <a:tcPr/>
                </a:tc>
              </a:tr>
              <a:tr h="391174">
                <a:tc>
                  <a:txBody>
                    <a:bodyPr/>
                    <a:lstStyle/>
                    <a:p>
                      <a:r>
                        <a:rPr lang="en-US" dirty="0" smtClean="0"/>
                        <a:t>Tangential res.*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0.902</a:t>
                      </a:r>
                      <a:endParaRPr lang="en-US" dirty="0"/>
                    </a:p>
                  </a:txBody>
                  <a:tcPr/>
                </a:tc>
              </a:tr>
              <a:tr h="391174">
                <a:tc>
                  <a:txBody>
                    <a:bodyPr/>
                    <a:lstStyle/>
                    <a:p>
                      <a:r>
                        <a:rPr lang="en-US" dirty="0" smtClean="0"/>
                        <a:t>Axial res.*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28596" y="4507064"/>
            <a:ext cx="6929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*at 10 cm of the center of the field of view</a:t>
            </a:r>
          </a:p>
          <a:p>
            <a:r>
              <a:rPr lang="en-US" sz="1100" dirty="0" smtClean="0"/>
              <a:t>Published in: E. </a:t>
            </a:r>
            <a:r>
              <a:rPr lang="en-US" sz="1100" dirty="0" err="1" smtClean="0"/>
              <a:t>Mikhaylova</a:t>
            </a:r>
            <a:r>
              <a:rPr lang="en-US" sz="1100" dirty="0" smtClean="0"/>
              <a:t>, et al. </a:t>
            </a:r>
            <a:r>
              <a:rPr lang="en-US" sz="1100" i="1" dirty="0" smtClean="0"/>
              <a:t>Trans. Med. </a:t>
            </a:r>
            <a:r>
              <a:rPr lang="en-US" sz="1100" i="1" dirty="0" err="1" smtClean="0"/>
              <a:t>Im</a:t>
            </a:r>
            <a:r>
              <a:rPr lang="en-US" sz="1100" dirty="0" smtClean="0"/>
              <a:t>. Vol.33, N.2, Feb 2014.</a:t>
            </a:r>
            <a:endParaRPr lang="en-US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28596" y="543575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-Better signal-to-noise ratio,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better contrast on the image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-Able to recognize small size objects,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small size tumors</a:t>
            </a: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reduced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dose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scan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time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28596" y="107154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VIP-PET Simulation Results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vi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928670"/>
            <a:ext cx="1289268" cy="129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1-Simulation of VIP-based scanners</a:t>
            </a:r>
            <a:endParaRPr lang="en-U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5" y="1720982"/>
          <a:ext cx="8429685" cy="128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1"/>
                <a:gridCol w="2500330"/>
                <a:gridCol w="271464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Resolution [mm]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PEM FLEX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SOLO 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VIP-PEM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1174">
                <a:tc>
                  <a:txBody>
                    <a:bodyPr/>
                    <a:lstStyle/>
                    <a:p>
                      <a:r>
                        <a:rPr lang="en-US" dirty="0" smtClean="0"/>
                        <a:t>In-plane*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2.58±0.28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1.10±0.10</a:t>
                      </a:r>
                      <a:endParaRPr lang="en-US" dirty="0"/>
                    </a:p>
                  </a:txBody>
                  <a:tcPr/>
                </a:tc>
              </a:tr>
              <a:tr h="391174">
                <a:tc>
                  <a:txBody>
                    <a:bodyPr/>
                    <a:lstStyle/>
                    <a:p>
                      <a:r>
                        <a:rPr lang="en-US" dirty="0" smtClean="0"/>
                        <a:t>Cross-plane*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8.50±0.32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1.10±0.12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28596" y="5743534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detect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dirty="0" err="1" smtClean="0">
                <a:latin typeface="Arial" pitchFamily="34" charset="0"/>
                <a:cs typeface="Arial" pitchFamily="34" charset="0"/>
              </a:rPr>
              <a:t>objects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premature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breast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latin typeface="Arial" pitchFamily="34" charset="0"/>
                <a:cs typeface="Arial" pitchFamily="34" charset="0"/>
              </a:rPr>
              <a:t>tumors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28596" y="107154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VIP-PEM Simulation Results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cross_plane_PEM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1121" y="3880702"/>
            <a:ext cx="3135857" cy="1620000"/>
          </a:xfrm>
          <a:prstGeom prst="rect">
            <a:avLst/>
          </a:prstGeom>
        </p:spPr>
      </p:pic>
      <p:pic>
        <p:nvPicPr>
          <p:cNvPr id="10" name="9 Imagen" descr="inplane_plane_PEM.bmp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848335"/>
            <a:ext cx="3378716" cy="1620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85918" y="35235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In-plane</a:t>
            </a:r>
            <a:endParaRPr lang="en-U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786446" y="352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Cross-plane</a:t>
            </a:r>
            <a:endParaRPr lang="en-U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28596" y="3000372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*30 cm separation between paddles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643042" y="5000637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presentation is a </a:t>
            </a:r>
            <a:r>
              <a:rPr lang="en-US" b="1" dirty="0" smtClean="0"/>
              <a:t>summary</a:t>
            </a:r>
            <a:r>
              <a:rPr lang="en-US" dirty="0" smtClean="0"/>
              <a:t> of the work in the VIP project and it </a:t>
            </a:r>
            <a:r>
              <a:rPr lang="en-US" b="1" dirty="0" smtClean="0"/>
              <a:t>does not contain new data or future plans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7 Imagen" descr="w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357298"/>
            <a:ext cx="368620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1-Simulation of VIP-based scanners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85720" y="2453010"/>
            <a:ext cx="868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-No commercial Compton cameras for nuclear medicine applications, so far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28596" y="107154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VIP-CC Simulation Results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Derenzo_ComptonCame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238828"/>
            <a:ext cx="7572396" cy="2363273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785786" y="5667720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Published in: M. </a:t>
            </a:r>
            <a:r>
              <a:rPr lang="en-US" sz="1100" dirty="0" err="1" smtClean="0"/>
              <a:t>Kolstein</a:t>
            </a:r>
            <a:r>
              <a:rPr lang="en-US" sz="1100" dirty="0" smtClean="0"/>
              <a:t>, et al. </a:t>
            </a:r>
            <a:r>
              <a:rPr lang="en-US" sz="1100" i="1" dirty="0" smtClean="0"/>
              <a:t>JINST </a:t>
            </a:r>
            <a:r>
              <a:rPr lang="en-US" sz="1100" dirty="0" smtClean="0"/>
              <a:t>9 C04034, 2014.</a:t>
            </a:r>
            <a:endParaRPr lang="en-US" sz="11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500330" cy="14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weighting_field_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78215"/>
            <a:ext cx="3786214" cy="283966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2-Charge Induction Simulation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537445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potential in the </a:t>
            </a:r>
            <a:r>
              <a:rPr lang="en-US" dirty="0" err="1" smtClean="0"/>
              <a:t>CdTe</a:t>
            </a:r>
            <a:r>
              <a:rPr lang="en-US" dirty="0" smtClean="0"/>
              <a:t> diode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071670" y="2978347"/>
            <a:ext cx="107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Drift direction of e</a:t>
            </a:r>
            <a:r>
              <a:rPr lang="en-US" sz="1400" baseline="30000" dirty="0" smtClean="0"/>
              <a:t>-</a:t>
            </a:r>
            <a:endParaRPr lang="en-US" sz="1400" baseline="30000" dirty="0"/>
          </a:p>
        </p:txBody>
      </p:sp>
      <p:pic>
        <p:nvPicPr>
          <p:cNvPr id="22" name="21 Imagen" descr="curve_electric_fie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271" y="1978215"/>
            <a:ext cx="3714756" cy="2786067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4786314" y="1549587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field in the drift direction</a:t>
            </a:r>
            <a:endParaRPr lang="en-US" dirty="0"/>
          </a:p>
        </p:txBody>
      </p:sp>
      <p:cxnSp>
        <p:nvCxnSpPr>
          <p:cNvPr id="19" name="18 Conector recto de flecha"/>
          <p:cNvCxnSpPr/>
          <p:nvPr/>
        </p:nvCxnSpPr>
        <p:spPr bwMode="auto">
          <a:xfrm rot="5400000" flipH="1" flipV="1">
            <a:off x="965175" y="3441900"/>
            <a:ext cx="207170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25 Conector recto de flecha"/>
          <p:cNvCxnSpPr/>
          <p:nvPr/>
        </p:nvCxnSpPr>
        <p:spPr bwMode="auto">
          <a:xfrm>
            <a:off x="5249899" y="4907173"/>
            <a:ext cx="321471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27 CuadroTexto"/>
          <p:cNvSpPr txBox="1"/>
          <p:nvPr/>
        </p:nvSpPr>
        <p:spPr>
          <a:xfrm>
            <a:off x="5178461" y="4978611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Drift direction of e</a:t>
            </a:r>
            <a:r>
              <a:rPr lang="en-US" sz="1400" baseline="30000" dirty="0" smtClean="0"/>
              <a:t>-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2-Charge Induction Simulation</a:t>
            </a:r>
            <a:endParaRPr lang="en-US" dirty="0"/>
          </a:p>
        </p:txBody>
      </p:sp>
      <p:pic>
        <p:nvPicPr>
          <p:cNvPr id="13" name="12 Imagen" descr="charge_sharin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4" y="1643050"/>
            <a:ext cx="7858148" cy="363803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00166" y="12144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122 </a:t>
            </a:r>
            <a:r>
              <a:rPr lang="en-US" b="1" dirty="0" err="1" smtClean="0"/>
              <a:t>keV</a:t>
            </a:r>
            <a:r>
              <a:rPr lang="en-US" b="1" dirty="0" smtClean="0"/>
              <a:t> photons</a:t>
            </a:r>
            <a:endParaRPr lang="en-U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72132" y="12144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511 </a:t>
            </a:r>
            <a:r>
              <a:rPr lang="en-US" b="1" dirty="0" err="1" smtClean="0"/>
              <a:t>keV</a:t>
            </a:r>
            <a:r>
              <a:rPr lang="en-US" b="1" dirty="0" smtClean="0"/>
              <a:t> photons</a:t>
            </a:r>
            <a:endParaRPr lang="en-U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28596" y="565007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Useful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understand charge sharing among pixels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depending on the photon energy and pixel size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00034" y="5286388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Published in: M. </a:t>
            </a:r>
            <a:r>
              <a:rPr lang="en-US" sz="1100" dirty="0" err="1" smtClean="0"/>
              <a:t>Kolstein</a:t>
            </a:r>
            <a:r>
              <a:rPr lang="en-US" sz="1100" dirty="0" smtClean="0"/>
              <a:t>, et al. </a:t>
            </a:r>
            <a:r>
              <a:rPr lang="en-US" sz="1100" i="1" dirty="0" smtClean="0"/>
              <a:t>JINST </a:t>
            </a:r>
            <a:r>
              <a:rPr lang="en-US" sz="1100" dirty="0" smtClean="0"/>
              <a:t>9 C12027, 2014.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3-Image Reconstruction Algorithms</a:t>
            </a:r>
            <a:endParaRPr lang="en-US" dirty="0"/>
          </a:p>
        </p:txBody>
      </p:sp>
      <p:pic>
        <p:nvPicPr>
          <p:cNvPr id="13" name="12 Imagen" descr="PET_sk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429156" cy="3240100"/>
          </a:xfrm>
          <a:prstGeom prst="rect">
            <a:avLst/>
          </a:prstGeom>
        </p:spPr>
      </p:pic>
      <p:sp>
        <p:nvSpPr>
          <p:cNvPr id="14" name="13 Elipse"/>
          <p:cNvSpPr/>
          <p:nvPr/>
        </p:nvSpPr>
        <p:spPr bwMode="auto">
          <a:xfrm>
            <a:off x="3428992" y="2000240"/>
            <a:ext cx="928694" cy="92869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 bwMode="auto">
          <a:xfrm flipV="1">
            <a:off x="4500562" y="2500306"/>
            <a:ext cx="785818" cy="714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17 CuadroTexto"/>
          <p:cNvSpPr txBox="1"/>
          <p:nvPr/>
        </p:nvSpPr>
        <p:spPr>
          <a:xfrm>
            <a:off x="5429256" y="1791290"/>
            <a:ext cx="367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Image</a:t>
            </a:r>
            <a:r>
              <a:rPr lang="es-ES_tradnl" dirty="0" smtClean="0"/>
              <a:t> </a:t>
            </a:r>
            <a:r>
              <a:rPr lang="es-ES_tradnl" dirty="0" err="1" smtClean="0"/>
              <a:t>reconstruction</a:t>
            </a:r>
            <a:r>
              <a:rPr lang="es-ES_tradnl" dirty="0" smtClean="0"/>
              <a:t> </a:t>
            </a:r>
            <a:r>
              <a:rPr lang="es-ES_tradnl" dirty="0" err="1" smtClean="0"/>
              <a:t>algorithm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transform</a:t>
            </a:r>
            <a:r>
              <a:rPr lang="es-ES_tradnl" dirty="0" smtClean="0"/>
              <a:t> </a:t>
            </a:r>
            <a:r>
              <a:rPr lang="es-ES_tradnl" b="1" dirty="0" err="1" smtClean="0"/>
              <a:t>photon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detections</a:t>
            </a:r>
            <a:r>
              <a:rPr lang="es-ES_tradnl" b="1" dirty="0" smtClean="0"/>
              <a:t> (E, position) </a:t>
            </a:r>
            <a:r>
              <a:rPr lang="es-ES_tradnl" b="1" dirty="0" err="1" smtClean="0"/>
              <a:t>into</a:t>
            </a:r>
            <a:r>
              <a:rPr lang="es-ES_tradnl" b="1" dirty="0" smtClean="0"/>
              <a:t> a 3D </a:t>
            </a:r>
            <a:r>
              <a:rPr lang="es-ES_tradnl" b="1" dirty="0" err="1" smtClean="0"/>
              <a:t>image</a:t>
            </a:r>
            <a:endParaRPr lang="en-U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8596" y="4429132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 or iterative algorithm?</a:t>
            </a:r>
          </a:p>
          <a:p>
            <a:r>
              <a:rPr lang="es-ES_tradnl" dirty="0" err="1" smtClean="0"/>
              <a:t>Amount</a:t>
            </a:r>
            <a:r>
              <a:rPr lang="es-ES_tradnl" dirty="0" smtClean="0"/>
              <a:t> of </a:t>
            </a:r>
            <a:r>
              <a:rPr lang="es-ES_tradnl" dirty="0" err="1" smtClean="0"/>
              <a:t>voxels</a:t>
            </a:r>
            <a:r>
              <a:rPr lang="es-ES_tradnl" dirty="0" smtClean="0"/>
              <a:t> of </a:t>
            </a:r>
            <a:r>
              <a:rPr lang="es-ES_tradnl" dirty="0" err="1" smtClean="0"/>
              <a:t>your</a:t>
            </a:r>
            <a:r>
              <a:rPr lang="es-ES_tradnl" dirty="0" smtClean="0"/>
              <a:t> scanner?</a:t>
            </a:r>
          </a:p>
          <a:p>
            <a:r>
              <a:rPr lang="es-ES_tradnl" dirty="0" err="1" smtClean="0"/>
              <a:t>Required</a:t>
            </a:r>
            <a:r>
              <a:rPr lang="es-ES_tradnl" dirty="0" smtClean="0"/>
              <a:t> CPU?</a:t>
            </a:r>
          </a:p>
          <a:p>
            <a:r>
              <a:rPr lang="es-ES_tradnl" dirty="0" err="1" smtClean="0"/>
              <a:t>Coverage</a:t>
            </a:r>
            <a:r>
              <a:rPr lang="es-ES_tradnl" dirty="0" smtClean="0"/>
              <a:t> </a:t>
            </a:r>
            <a:r>
              <a:rPr lang="es-ES_tradnl" dirty="0" err="1" smtClean="0"/>
              <a:t>field</a:t>
            </a:r>
            <a:r>
              <a:rPr lang="es-ES_tradnl" dirty="0" smtClean="0"/>
              <a:t> of </a:t>
            </a:r>
            <a:r>
              <a:rPr lang="es-ES_tradnl" dirty="0" err="1" smtClean="0"/>
              <a:t>view</a:t>
            </a:r>
            <a:r>
              <a:rPr lang="es-ES_tradnl" dirty="0" smtClean="0"/>
              <a:t>?</a:t>
            </a:r>
          </a:p>
          <a:p>
            <a:r>
              <a:rPr lang="es-ES_tradnl" dirty="0" err="1" smtClean="0"/>
              <a:t>Noise</a:t>
            </a:r>
            <a:r>
              <a:rPr lang="es-ES_tradnl" dirty="0" smtClean="0"/>
              <a:t>/</a:t>
            </a:r>
            <a:r>
              <a:rPr lang="es-ES_tradnl" dirty="0" err="1" smtClean="0"/>
              <a:t>artifacts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image</a:t>
            </a:r>
            <a:r>
              <a:rPr lang="es-ES_tradnl" dirty="0" smtClean="0"/>
              <a:t>?</a:t>
            </a:r>
          </a:p>
          <a:p>
            <a:r>
              <a:rPr lang="es-ES_tradnl" dirty="0" smtClean="0"/>
              <a:t>…</a:t>
            </a:r>
            <a:endParaRPr lang="en-US" dirty="0" smtClean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6248" y="4286256"/>
          <a:ext cx="4643470" cy="184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928826"/>
                <a:gridCol w="1143008"/>
              </a:tblGrid>
              <a:tr h="6522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Commercial PET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VIP-PET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97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~4x10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~6x10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960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Voxel</a:t>
                      </a:r>
                      <a:r>
                        <a:rPr lang="en-US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~10 mm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96097">
                <a:tc>
                  <a:txBody>
                    <a:bodyPr/>
                    <a:lstStyle/>
                    <a:p>
                      <a:r>
                        <a:rPr lang="en-US" dirty="0" smtClean="0"/>
                        <a:t>Signal purity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&gt;95%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3-Image Reconstruction Algorithms</a:t>
            </a:r>
            <a:endParaRPr lang="en-US" dirty="0"/>
          </a:p>
        </p:txBody>
      </p:sp>
      <p:pic>
        <p:nvPicPr>
          <p:cNvPr id="12" name="11 Imagen" descr="PET_DifferentAlgorithm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18837"/>
            <a:ext cx="8280000" cy="2838857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928662" y="107154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Filtered </a:t>
            </a:r>
            <a:r>
              <a:rPr lang="en-US" b="1" dirty="0" err="1" smtClean="0"/>
              <a:t>BackProjection</a:t>
            </a:r>
            <a:r>
              <a:rPr lang="en-US" b="1" dirty="0" smtClean="0"/>
              <a:t> (FBP)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2925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 Ensemble (OE)</a:t>
            </a:r>
            <a:endParaRPr lang="en-U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1472" y="435769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Ordered Subset Expectation Maximization (OSEM)</a:t>
            </a:r>
            <a:endParaRPr lang="en-U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786314" y="435769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List-Mode OSEM (LM-OSEM)</a:t>
            </a:r>
            <a:endParaRPr lang="en-U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71472" y="5000636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Published in: E. </a:t>
            </a:r>
            <a:r>
              <a:rPr lang="en-US" sz="1100" dirty="0" err="1" smtClean="0"/>
              <a:t>Mikhaylova</a:t>
            </a:r>
            <a:r>
              <a:rPr lang="en-US" sz="1100" dirty="0" smtClean="0"/>
              <a:t>, et al. </a:t>
            </a:r>
            <a:r>
              <a:rPr lang="en-US" sz="1100" i="1" dirty="0" smtClean="0"/>
              <a:t>JINST </a:t>
            </a:r>
            <a:r>
              <a:rPr lang="en-US" sz="1100" dirty="0" smtClean="0"/>
              <a:t>9 C07004, 2014.</a:t>
            </a:r>
            <a:endParaRPr lang="en-U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8596" y="565007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LM-OSEM and FBP show the best performance for the VIP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artoon-boy-thinking-white-bubble-vector-illustration-3179793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071546"/>
            <a:ext cx="3687280" cy="4357694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4-VIP-PIX Design and Development</a:t>
            </a:r>
            <a:endParaRPr lang="en-US" dirty="0"/>
          </a:p>
        </p:txBody>
      </p:sp>
      <p:pic>
        <p:nvPicPr>
          <p:cNvPr id="6" name="5 Imagen" descr="VIPPIX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458092"/>
            <a:ext cx="2500330" cy="21139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215074" y="5572140"/>
            <a:ext cx="142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2014</a:t>
            </a:r>
            <a:endParaRPr lang="en-U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143108" y="5572140"/>
            <a:ext cx="142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 2010</a:t>
            </a:r>
            <a:endParaRPr lang="en-US" b="1" dirty="0"/>
          </a:p>
        </p:txBody>
      </p:sp>
      <p:cxnSp>
        <p:nvCxnSpPr>
          <p:cNvPr id="13" name="12 Conector recto de flecha"/>
          <p:cNvCxnSpPr/>
          <p:nvPr/>
        </p:nvCxnSpPr>
        <p:spPr bwMode="auto">
          <a:xfrm>
            <a:off x="4214810" y="3386786"/>
            <a:ext cx="12858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CuadroTexto"/>
          <p:cNvSpPr txBox="1"/>
          <p:nvPr/>
        </p:nvSpPr>
        <p:spPr>
          <a:xfrm>
            <a:off x="785786" y="16430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I develop a chip?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28860" y="500063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IFAE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4-VIP-PIX Design and Development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4282" y="1000108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VIP-PIX Main Features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Independent readout per pixel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Dynamic range up to 2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10 bit precision ADC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Energy resolution ~0.8 </a:t>
            </a:r>
            <a:r>
              <a:rPr lang="en-US" dirty="0" err="1" smtClean="0"/>
              <a:t>keV</a:t>
            </a:r>
            <a:r>
              <a:rPr lang="en-US" dirty="0" smtClean="0"/>
              <a:t>/ADC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Time resolution, 140 ns/ADC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Temperature measurement, 0.4</a:t>
            </a:r>
            <a:r>
              <a:rPr lang="es-ES_tradnl" dirty="0" smtClean="0"/>
              <a:t>ºC/ADC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Produces </a:t>
            </a:r>
            <a:r>
              <a:rPr lang="es-ES_tradnl" dirty="0" err="1" smtClean="0"/>
              <a:t>enough</a:t>
            </a:r>
            <a:r>
              <a:rPr lang="es-ES_tradnl" dirty="0" smtClean="0"/>
              <a:t> </a:t>
            </a:r>
            <a:r>
              <a:rPr lang="es-ES_tradnl" dirty="0" err="1" smtClean="0"/>
              <a:t>heat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cook</a:t>
            </a:r>
            <a:r>
              <a:rPr lang="es-ES_tradnl" dirty="0" smtClean="0"/>
              <a:t> a pizza</a:t>
            </a:r>
            <a:endParaRPr lang="en-US" dirty="0"/>
          </a:p>
        </p:txBody>
      </p:sp>
      <p:pic>
        <p:nvPicPr>
          <p:cNvPr id="18" name="17 Imagen" descr="20150218_Linearity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05778"/>
            <a:ext cx="4000528" cy="2554714"/>
          </a:xfrm>
          <a:prstGeom prst="rect">
            <a:avLst/>
          </a:prstGeom>
        </p:spPr>
      </p:pic>
      <p:pic>
        <p:nvPicPr>
          <p:cNvPr id="19" name="18 Imagen" descr="20150228_TDC_Corrected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9646" y="3905778"/>
            <a:ext cx="4214842" cy="269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5-Detector Characterization</a:t>
            </a:r>
            <a:endParaRPr lang="en-US" dirty="0"/>
          </a:p>
        </p:txBody>
      </p:sp>
      <p:pic>
        <p:nvPicPr>
          <p:cNvPr id="4" name="3 Imagen" descr="CoincidenceDiagram_NoDe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2857520" cy="2143140"/>
          </a:xfrm>
          <a:prstGeom prst="rect">
            <a:avLst/>
          </a:prstGeom>
        </p:spPr>
      </p:pic>
      <p:pic>
        <p:nvPicPr>
          <p:cNvPr id="6" name="5 Imagen" descr="rigiflex_modifi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785926"/>
            <a:ext cx="4143404" cy="2097926"/>
          </a:xfrm>
          <a:prstGeom prst="rect">
            <a:avLst/>
          </a:prstGeom>
        </p:spPr>
      </p:pic>
      <p:pic>
        <p:nvPicPr>
          <p:cNvPr id="7" name="6 Imagen" descr="20150215_105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572008"/>
            <a:ext cx="2524143" cy="189310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71538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pixel </a:t>
            </a:r>
            <a:r>
              <a:rPr lang="en-US" b="1" dirty="0" err="1" smtClean="0"/>
              <a:t>CdTe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357686" y="128586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Pixelated</a:t>
            </a:r>
            <a:r>
              <a:rPr lang="en-US" b="1" dirty="0" smtClean="0"/>
              <a:t> </a:t>
            </a:r>
            <a:r>
              <a:rPr lang="en-US" b="1" dirty="0" err="1" smtClean="0"/>
              <a:t>CdTe</a:t>
            </a:r>
            <a:r>
              <a:rPr lang="en-US" b="1" dirty="0" smtClean="0"/>
              <a:t> with VATA ASIC readout</a:t>
            </a:r>
            <a:endParaRPr lang="en-U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00298" y="414338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Pixelated</a:t>
            </a:r>
            <a:r>
              <a:rPr lang="en-US" b="1" dirty="0" smtClean="0"/>
              <a:t> </a:t>
            </a:r>
            <a:r>
              <a:rPr lang="en-US" b="1" dirty="0" err="1" smtClean="0"/>
              <a:t>CdTe</a:t>
            </a:r>
            <a:r>
              <a:rPr lang="en-US" b="1" dirty="0" smtClean="0"/>
              <a:t> with VIP-PIX ASIC readout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5-Detector Characterization</a:t>
            </a:r>
            <a:endParaRPr lang="en-US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71472" y="1500174"/>
          <a:ext cx="8215370" cy="44291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4383"/>
                <a:gridCol w="1924321"/>
                <a:gridCol w="3996666"/>
              </a:tblGrid>
              <a:tr h="288416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Single Pixel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Energy resolution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3.0% @122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(500 V/mm, 20ºC)</a:t>
                      </a:r>
                    </a:p>
                  </a:txBody>
                  <a:tcPr anchor="ctr"/>
                </a:tc>
              </a:tr>
              <a:tr h="288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1.6% @511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(500 V/mm,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20ºC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/>
                </a:tc>
              </a:tr>
              <a:tr h="288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2.6% @122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(1000 V/mm, -8ºC)</a:t>
                      </a:r>
                    </a:p>
                  </a:txBody>
                  <a:tcPr anchor="ctr"/>
                </a:tc>
              </a:tr>
              <a:tr h="401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1.2% @511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(1000 V/mm, -8ºC)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4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Coincidence time resolution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12.5 ns FWHM (acceptance energy &gt; 25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30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 ns FWHM (acceptance energy &gt; 500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20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Pixelated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VATA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Charge Sharing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28% for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VIP pixels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103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Pixelated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VIP-PIX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ADC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Precision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~0.8 </a:t>
                      </a:r>
                      <a:r>
                        <a:rPr lang="en-US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00103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TDC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Precision &lt;140 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5745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Energy resolution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3.2% @122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(500 V/mm, room temp.)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2.3% @511 </a:t>
                      </a:r>
                      <a:r>
                        <a:rPr lang="en-US" sz="1400" b="1" dirty="0" err="1" smtClean="0">
                          <a:latin typeface="Arial" pitchFamily="34" charset="0"/>
                          <a:cs typeface="Arial" pitchFamily="34" charset="0"/>
                        </a:rPr>
                        <a:t>keV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(500 V/mm, room temp.)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472" y="600076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Published in:	G. </a:t>
            </a:r>
            <a:r>
              <a:rPr lang="en-US" sz="1100" dirty="0" err="1" smtClean="0"/>
              <a:t>Arino</a:t>
            </a:r>
            <a:r>
              <a:rPr lang="en-US" sz="1100" dirty="0" smtClean="0"/>
              <a:t>, et al. </a:t>
            </a:r>
            <a:r>
              <a:rPr lang="en-US" sz="1100" i="1" dirty="0" smtClean="0"/>
              <a:t>JINST 8 C02015</a:t>
            </a:r>
            <a:r>
              <a:rPr lang="en-US" sz="1100" dirty="0" smtClean="0"/>
              <a:t>, 2013</a:t>
            </a:r>
          </a:p>
          <a:p>
            <a:r>
              <a:rPr lang="en-US" sz="1100" dirty="0" smtClean="0"/>
              <a:t>	G. Ari</a:t>
            </a:r>
            <a:r>
              <a:rPr lang="es-ES_tradnl" sz="1100" dirty="0" err="1" smtClean="0"/>
              <a:t>ño</a:t>
            </a:r>
            <a:r>
              <a:rPr lang="es-ES_tradnl" sz="1100" dirty="0" smtClean="0"/>
              <a:t>-Estrada, et al. JINST </a:t>
            </a:r>
            <a:r>
              <a:rPr lang="es-ES_tradnl" sz="1100" i="1" dirty="0" smtClean="0"/>
              <a:t>9 C05046, </a:t>
            </a:r>
            <a:r>
              <a:rPr lang="es-ES_tradnl" sz="1100" dirty="0" smtClean="0"/>
              <a:t>2014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5-Detector Characterization</a:t>
            </a:r>
            <a:endParaRPr lang="en-US" dirty="0"/>
          </a:p>
        </p:txBody>
      </p:sp>
      <p:pic>
        <p:nvPicPr>
          <p:cNvPr id="13" name="12 Imagen" descr="VIPPIX_Assem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601954"/>
            <a:ext cx="3204505" cy="257176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85720" y="2101888"/>
            <a:ext cx="4714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100 pixels </a:t>
            </a:r>
            <a:r>
              <a:rPr lang="en-US" dirty="0" smtClean="0"/>
              <a:t>of 1 mm x 1 mm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VIP-PIX </a:t>
            </a:r>
            <a:r>
              <a:rPr lang="en-US" dirty="0" smtClean="0"/>
              <a:t>ASIC pixel pads attached via </a:t>
            </a:r>
            <a:r>
              <a:rPr lang="en-US" b="1" dirty="0" smtClean="0"/>
              <a:t>bump-bonding</a:t>
            </a:r>
            <a:r>
              <a:rPr lang="en-US" dirty="0" smtClean="0"/>
              <a:t> to the pixel electrodes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Independent </a:t>
            </a:r>
            <a:r>
              <a:rPr lang="en-US" b="1" dirty="0" smtClean="0"/>
              <a:t>pixel</a:t>
            </a:r>
            <a:r>
              <a:rPr lang="en-US" dirty="0" smtClean="0"/>
              <a:t> control and readout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Adjustable trigger threshold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Dynamic range up to 2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Leakage current compensation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Digitized energy measurement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Digitized </a:t>
            </a:r>
            <a:r>
              <a:rPr lang="en-US" b="1" dirty="0" smtClean="0"/>
              <a:t>timestamp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Digitized </a:t>
            </a:r>
            <a:r>
              <a:rPr lang="en-US" b="1" dirty="0" smtClean="0"/>
              <a:t>temperature measurement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1214422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Detector </a:t>
            </a:r>
            <a:r>
              <a:rPr lang="es-ES_tradnl" sz="2400" b="1" dirty="0" err="1" smtClean="0"/>
              <a:t>unit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fully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integrated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readout</a:t>
            </a:r>
            <a:r>
              <a:rPr lang="es-ES_tradnl" sz="2400" b="1" dirty="0" smtClean="0"/>
              <a:t>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Something about PET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VIP IN NUMB3RS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596" y="1357298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 Bachelor degree project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 Master theses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 Ph.D. dissertations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 Poster presentations</a:t>
            </a: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5 Oral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presentations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10 peer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reviewed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conference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records</a:t>
            </a: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2 peer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reviewed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publications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596" y="135729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42873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Packaging of the full prototype</a:t>
            </a:r>
            <a:r>
              <a:rPr lang="en-US" dirty="0" smtClean="0"/>
              <a:t>: 180 FPGA, 720 </a:t>
            </a:r>
            <a:r>
              <a:rPr lang="en-US" dirty="0" err="1" smtClean="0"/>
              <a:t>CdTe</a:t>
            </a:r>
            <a:r>
              <a:rPr lang="en-US" dirty="0" smtClean="0"/>
              <a:t> diodes, 720 VIP-PIX ASICs, lot of patience, 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Test the reconstruction algorithms with real data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Images with real phantoms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Other plans that I do not know about because </a:t>
            </a:r>
            <a:r>
              <a:rPr lang="en-US" b="1" dirty="0" smtClean="0"/>
              <a:t>I am leaving in 3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596" y="135729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5 Imagen" descr="pizza-tim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714488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 Emission Tomography (PET)</a:t>
            </a:r>
            <a:endParaRPr lang="en-US" dirty="0"/>
          </a:p>
        </p:txBody>
      </p:sp>
      <p:pic>
        <p:nvPicPr>
          <p:cNvPr id="6" name="5 Imagen" descr="sunsetradiology_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928" y="2714620"/>
            <a:ext cx="4786996" cy="3590247"/>
          </a:xfrm>
          <a:prstGeom prst="rect">
            <a:avLst/>
          </a:prstGeom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8929719" cy="478634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Technique of nuclear medicine that uses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positron emitter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radioactive sources for the diagnostic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human diseases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Non-invasive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techniques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Provides sensitive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in-vivo measurements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physiologic processes in the body.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Used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diagnose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Tumor metastases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Brain pathologies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Coronary pathologies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Staging and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planification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of radiotherapy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treatment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Study of the physiopathology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brain diseases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868" y="6295273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from www.healthcare.siemens.com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Images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44" y="4286256"/>
            <a:ext cx="3071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Image from Peter E.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Valk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et al.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Positron Emission Tomography. Clinical Practice.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Lexington KY, 2010.</a:t>
            </a:r>
          </a:p>
        </p:txBody>
      </p:sp>
      <p:pic>
        <p:nvPicPr>
          <p:cNvPr id="11" name="10 Imagen" descr="alzheimers_PET_ClinicalPrac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2849515" cy="216369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14282" y="14165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Brain PET Image</a:t>
            </a:r>
          </a:p>
        </p:txBody>
      </p:sp>
      <p:pic>
        <p:nvPicPr>
          <p:cNvPr id="13" name="12 Imagen" descr="Treatment_response_with_PETF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1654" y="1928802"/>
            <a:ext cx="5669682" cy="35719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286116" y="142873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Whole body PET (WB-PET) Image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500430" y="557214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These PET scans of a patient with lung cancer reveal that within just two weeks of receiving an experimental therapy, some of the metastases have responded favorably and by 6 weeks post treatment, all the metastases responded.  Dr. Michael Phelps, David Geffen School of Medicine/UCLA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Technique</a:t>
            </a:r>
            <a:endParaRPr lang="en-U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4357686" cy="4714908"/>
          </a:xfrm>
        </p:spPr>
        <p:txBody>
          <a:bodyPr>
            <a:normAutofit/>
          </a:bodyPr>
          <a:lstStyle/>
          <a:p>
            <a:pPr marL="452628" indent="-342900" algn="just">
              <a:buFont typeface="+mj-lt"/>
              <a:buAutoNum type="arabicPeriod"/>
            </a:pPr>
            <a:r>
              <a:rPr lang="es-ES_tradnl" sz="16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ositron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emitter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radionuclide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Positrons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annihilate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electrons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media and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511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back-to-back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photons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created</a:t>
            </a: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es-ES_tradnl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photons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detected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position of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detections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describes a 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Line of Response (LOR)</a:t>
            </a:r>
          </a:p>
          <a:p>
            <a:pPr marL="452628" indent="-342900" algn="just">
              <a:buFont typeface="+mj-lt"/>
              <a:buAutoNum type="arabicPeriod"/>
            </a:pPr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pPr marL="452628" indent="-342900" algn="just">
              <a:buFont typeface="+mj-lt"/>
              <a:buAutoNum type="arabicPeriod"/>
            </a:pP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LORs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acquired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reconstructed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obtain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s-ES_tradnl" sz="1600" b="1" dirty="0" smtClean="0">
                <a:latin typeface="Arial" pitchFamily="34" charset="0"/>
                <a:cs typeface="Arial" pitchFamily="34" charset="0"/>
              </a:rPr>
              <a:t> 3D </a:t>
            </a:r>
            <a:r>
              <a:rPr lang="es-ES_tradnl" sz="1600" b="1" dirty="0" err="1" smtClean="0">
                <a:latin typeface="Arial" pitchFamily="34" charset="0"/>
                <a:cs typeface="Arial" pitchFamily="34" charset="0"/>
              </a:rPr>
              <a:t>image</a:t>
            </a:r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 descr="PET_sketc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5216" y="1857364"/>
            <a:ext cx="4687378" cy="3429000"/>
          </a:xfrm>
          <a:prstGeom prst="rect">
            <a:avLst/>
          </a:prstGeom>
        </p:spPr>
      </p:pic>
      <p:sp>
        <p:nvSpPr>
          <p:cNvPr id="19" name="CuadroTexto 3"/>
          <p:cNvSpPr txBox="1"/>
          <p:nvPr/>
        </p:nvSpPr>
        <p:spPr>
          <a:xfrm>
            <a:off x="4716016" y="4902513"/>
            <a:ext cx="268793" cy="37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CuadroTexto 7"/>
          <p:cNvSpPr txBox="1"/>
          <p:nvPr/>
        </p:nvSpPr>
        <p:spPr>
          <a:xfrm>
            <a:off x="5436096" y="4000504"/>
            <a:ext cx="268793" cy="37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" name="CuadroTexto 9"/>
          <p:cNvSpPr txBox="1"/>
          <p:nvPr/>
        </p:nvSpPr>
        <p:spPr>
          <a:xfrm>
            <a:off x="5570492" y="2282805"/>
            <a:ext cx="268793" cy="37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" name="CuadroTexto 10"/>
          <p:cNvSpPr txBox="1"/>
          <p:nvPr/>
        </p:nvSpPr>
        <p:spPr>
          <a:xfrm>
            <a:off x="7321543" y="2456049"/>
            <a:ext cx="268793" cy="37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CuadroTexto 11"/>
          <p:cNvSpPr txBox="1"/>
          <p:nvPr/>
        </p:nvSpPr>
        <p:spPr>
          <a:xfrm>
            <a:off x="7740352" y="3384422"/>
            <a:ext cx="268793" cy="37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PET_ring_standalone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357318"/>
            <a:ext cx="2095500" cy="28575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Detectors for PET</a:t>
            </a:r>
            <a:endParaRPr lang="en-US" dirty="0"/>
          </a:p>
        </p:txBody>
      </p:sp>
      <p:grpSp>
        <p:nvGrpSpPr>
          <p:cNvPr id="17" name="16 Grupo"/>
          <p:cNvGrpSpPr/>
          <p:nvPr/>
        </p:nvGrpSpPr>
        <p:grpSpPr>
          <a:xfrm>
            <a:off x="4286248" y="928670"/>
            <a:ext cx="4786346" cy="2643206"/>
            <a:chOff x="2071670" y="857232"/>
            <a:chExt cx="4786346" cy="2643206"/>
          </a:xfrm>
        </p:grpSpPr>
        <p:pic>
          <p:nvPicPr>
            <p:cNvPr id="10" name="9 Imagen" descr="lightdetection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1670" y="1000108"/>
              <a:ext cx="4000528" cy="2500330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2714612" y="1928802"/>
              <a:ext cx="7858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-PMT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-APD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-</a:t>
              </a:r>
              <a:r>
                <a:rPr lang="en-US" b="1" dirty="0" err="1" smtClean="0"/>
                <a:t>SiPM</a:t>
              </a:r>
              <a:endParaRPr lang="en-US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357686" y="857232"/>
              <a:ext cx="250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Scintillator</a:t>
              </a:r>
              <a:r>
                <a:rPr lang="en-US" b="1" dirty="0" smtClean="0"/>
                <a:t> crystal</a:t>
              </a:r>
            </a:p>
            <a:p>
              <a:r>
                <a:rPr lang="en-US" b="1" dirty="0" smtClean="0"/>
                <a:t>module</a:t>
              </a:r>
              <a:endParaRPr lang="en-US" b="1" dirty="0"/>
            </a:p>
          </p:txBody>
        </p:sp>
      </p:grpSp>
      <p:pic>
        <p:nvPicPr>
          <p:cNvPr id="15" name="14 Imagen" descr="simley_f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00" y="3786190"/>
            <a:ext cx="1143008" cy="114300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714744" y="514351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-Poor spatial resolution in z (~cm)</a:t>
            </a:r>
          </a:p>
          <a:p>
            <a:r>
              <a:rPr lang="en-US" dirty="0" smtClean="0"/>
              <a:t>-Low energy resolution (&gt;10% @511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" name="17 Imagen" descr="simley_f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3857628"/>
            <a:ext cx="1143008" cy="114300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42844" y="515303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-Good detection efficiency</a:t>
            </a:r>
          </a:p>
          <a:p>
            <a:r>
              <a:rPr lang="en-US" dirty="0" smtClean="0"/>
              <a:t>-Good timing resolution (&lt;1 ns)</a:t>
            </a:r>
          </a:p>
          <a:p>
            <a:r>
              <a:rPr lang="en-US" dirty="0" smtClean="0"/>
              <a:t>-MRI compatible (APD and </a:t>
            </a:r>
            <a:r>
              <a:rPr lang="en-US" dirty="0" err="1" smtClean="0"/>
              <a:t>SiPM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20 Conector recto de flecha"/>
          <p:cNvCxnSpPr/>
          <p:nvPr/>
        </p:nvCxnSpPr>
        <p:spPr bwMode="auto">
          <a:xfrm rot="10800000">
            <a:off x="5857884" y="3429000"/>
            <a:ext cx="100013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6286512" y="335756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85720" y="100010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PET scanner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affect to PET?</a:t>
            </a:r>
            <a:endParaRPr lang="en-US" dirty="0"/>
          </a:p>
        </p:txBody>
      </p:sp>
      <p:pic>
        <p:nvPicPr>
          <p:cNvPr id="20" name="19 Imagen" descr="PETevents_true_scatter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547389"/>
            <a:ext cx="5143536" cy="2310635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428596" y="370261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resolution:</a:t>
            </a:r>
            <a:r>
              <a:rPr lang="en-US" dirty="0" smtClean="0"/>
              <a:t> distinguish between true and scatter events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643042" y="43455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TRUE EVENT</a:t>
            </a:r>
            <a:endParaRPr lang="en-US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929058" y="43455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SCATTER EVENT</a:t>
            </a:r>
            <a:endParaRPr lang="en-US" b="1" dirty="0"/>
          </a:p>
        </p:txBody>
      </p:sp>
      <p:cxnSp>
        <p:nvCxnSpPr>
          <p:cNvPr id="24" name="23 Conector recto de flecha"/>
          <p:cNvCxnSpPr/>
          <p:nvPr/>
        </p:nvCxnSpPr>
        <p:spPr bwMode="auto">
          <a:xfrm>
            <a:off x="6000760" y="5572140"/>
            <a:ext cx="50006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25 CuadroTexto"/>
          <p:cNvSpPr txBox="1"/>
          <p:nvPr/>
        </p:nvSpPr>
        <p:spPr>
          <a:xfrm>
            <a:off x="6572264" y="521495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NOISE!!!</a:t>
            </a:r>
          </a:p>
          <a:p>
            <a:r>
              <a:rPr lang="en-US" dirty="0" smtClean="0"/>
              <a:t>(Lower signal-to-noise ratio (SNR))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571868" y="4214818"/>
            <a:ext cx="2428892" cy="24288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034" y="105940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Spatial resolution:</a:t>
            </a:r>
            <a:r>
              <a:rPr lang="en-US" dirty="0" smtClean="0"/>
              <a:t> minimize parallax error</a:t>
            </a:r>
            <a:endParaRPr lang="en-US" dirty="0"/>
          </a:p>
        </p:txBody>
      </p:sp>
      <p:pic>
        <p:nvPicPr>
          <p:cNvPr id="14" name="13 Imagen" descr="ParallaxError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428736"/>
            <a:ext cx="2481155" cy="2119320"/>
          </a:xfrm>
          <a:prstGeom prst="rect">
            <a:avLst/>
          </a:prstGeom>
        </p:spPr>
      </p:pic>
      <p:cxnSp>
        <p:nvCxnSpPr>
          <p:cNvPr id="15" name="14 Conector recto de flecha"/>
          <p:cNvCxnSpPr/>
          <p:nvPr/>
        </p:nvCxnSpPr>
        <p:spPr bwMode="auto">
          <a:xfrm>
            <a:off x="5715008" y="2428868"/>
            <a:ext cx="50006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15 CuadroTexto"/>
          <p:cNvSpPr txBox="1"/>
          <p:nvPr/>
        </p:nvSpPr>
        <p:spPr>
          <a:xfrm>
            <a:off x="1714480" y="18573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PARALLAX ERROR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57949" y="2214554"/>
            <a:ext cx="275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LOR with high uncertainty!!</a:t>
            </a:r>
          </a:p>
          <a:p>
            <a:r>
              <a:rPr lang="en-US" dirty="0" smtClean="0"/>
              <a:t>(blurring on the image)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VIP?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2103-2713-46F8-9AE8-B812A90E4CC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ARINO@EFBYSKMFUVWYY57I" val="4905"/>
</p:tagLst>
</file>

<file path=ppt/theme/theme1.xml><?xml version="1.0" encoding="utf-8"?>
<a:theme xmlns:a="http://schemas.openxmlformats.org/drawingml/2006/main" name="xray">
  <a:themeElements>
    <a:clrScheme name="xray 13">
      <a:dk1>
        <a:srgbClr val="000000"/>
      </a:dk1>
      <a:lt1>
        <a:srgbClr val="FFFFFF"/>
      </a:lt1>
      <a:dk2>
        <a:srgbClr val="00707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xra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r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r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r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r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r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ray 13">
        <a:dk1>
          <a:srgbClr val="000000"/>
        </a:dk1>
        <a:lt1>
          <a:srgbClr val="FFFFFF"/>
        </a:lt1>
        <a:dk2>
          <a:srgbClr val="00707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vip</Template>
  <TotalTime>9536</TotalTime>
  <Words>1363</Words>
  <Application>Microsoft Office PowerPoint</Application>
  <PresentationFormat>Presentación en pantalla (4:3)</PresentationFormat>
  <Paragraphs>342</Paragraphs>
  <Slides>32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xray</vt:lpstr>
      <vt:lpstr>a Very Interesting Presentation</vt:lpstr>
      <vt:lpstr>Warning!</vt:lpstr>
      <vt:lpstr>Something about PET</vt:lpstr>
      <vt:lpstr>Positron  Emission Tomography (PET)</vt:lpstr>
      <vt:lpstr>PET Images</vt:lpstr>
      <vt:lpstr>PET Technique</vt:lpstr>
      <vt:lpstr>State-of-the-art Detectors for PET</vt:lpstr>
      <vt:lpstr>How does it affect to PET?</vt:lpstr>
      <vt:lpstr>Why VIP?</vt:lpstr>
      <vt:lpstr>The VIP Module</vt:lpstr>
      <vt:lpstr>VIP-PET Scanner Design</vt:lpstr>
      <vt:lpstr>Expected Performance VIP-PET</vt:lpstr>
      <vt:lpstr>More than just PET</vt:lpstr>
      <vt:lpstr>How it’s made: VIP</vt:lpstr>
      <vt:lpstr>VIP Research Lines</vt:lpstr>
      <vt:lpstr>1-Simulation of VIP-based scanners</vt:lpstr>
      <vt:lpstr>1-Simulation of VIP-based scanners</vt:lpstr>
      <vt:lpstr>1-Simulation of VIP-based scanners</vt:lpstr>
      <vt:lpstr>1-Simulation of VIP-based scanners</vt:lpstr>
      <vt:lpstr>1-Simulation of VIP-based scanners</vt:lpstr>
      <vt:lpstr>2-Charge Induction Simulation</vt:lpstr>
      <vt:lpstr>2-Charge Induction Simulation</vt:lpstr>
      <vt:lpstr>3-Image Reconstruction Algorithms</vt:lpstr>
      <vt:lpstr>3-Image Reconstruction Algorithms</vt:lpstr>
      <vt:lpstr>4-VIP-PIX Design and Development</vt:lpstr>
      <vt:lpstr>4-VIP-PIX Design and Development</vt:lpstr>
      <vt:lpstr>5-Detector Characterization</vt:lpstr>
      <vt:lpstr>5-Detector Characterization</vt:lpstr>
      <vt:lpstr>5-Detector Characterization</vt:lpstr>
      <vt:lpstr>VIP IN NUMB3RS</vt:lpstr>
      <vt:lpstr>Future Work</vt:lpstr>
      <vt:lpstr>Thank you!</vt:lpstr>
    </vt:vector>
  </TitlesOfParts>
  <Company>IFAE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a Pixel CdTe Detector for Nuclear Medicine Imaging</dc:title>
  <dc:creator>garino</dc:creator>
  <cp:lastModifiedBy>garino</cp:lastModifiedBy>
  <cp:revision>2150</cp:revision>
  <dcterms:created xsi:type="dcterms:W3CDTF">2015-03-24T16:13:29Z</dcterms:created>
  <dcterms:modified xsi:type="dcterms:W3CDTF">2015-06-10T10:26:48Z</dcterms:modified>
</cp:coreProperties>
</file>