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59" r:id="rId1"/>
    <p:sldMasterId id="2147483661" r:id="rId2"/>
    <p:sldMasterId id="2147483702" r:id="rId3"/>
    <p:sldMasterId id="2147483723" r:id="rId4"/>
  </p:sldMasterIdLst>
  <p:notesMasterIdLst>
    <p:notesMasterId r:id="rId26"/>
  </p:notesMasterIdLst>
  <p:sldIdLst>
    <p:sldId id="256" r:id="rId5"/>
    <p:sldId id="1573" r:id="rId6"/>
    <p:sldId id="1574" r:id="rId7"/>
    <p:sldId id="1575" r:id="rId8"/>
    <p:sldId id="1572" r:id="rId9"/>
    <p:sldId id="329" r:id="rId10"/>
    <p:sldId id="324" r:id="rId11"/>
    <p:sldId id="977" r:id="rId12"/>
    <p:sldId id="978" r:id="rId13"/>
    <p:sldId id="1583" r:id="rId14"/>
    <p:sldId id="1584" r:id="rId15"/>
    <p:sldId id="1585" r:id="rId16"/>
    <p:sldId id="962" r:id="rId17"/>
    <p:sldId id="958" r:id="rId18"/>
    <p:sldId id="976" r:id="rId19"/>
    <p:sldId id="1571" r:id="rId20"/>
    <p:sldId id="1566" r:id="rId21"/>
    <p:sldId id="1577" r:id="rId22"/>
    <p:sldId id="983" r:id="rId23"/>
    <p:sldId id="1581" r:id="rId24"/>
    <p:sldId id="1580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93" autoAdjust="0"/>
    <p:restoredTop sz="91676" autoAdjust="0"/>
  </p:normalViewPr>
  <p:slideViewPr>
    <p:cSldViewPr snapToGrid="0">
      <p:cViewPr varScale="1">
        <p:scale>
          <a:sx n="98" d="100"/>
          <a:sy n="98" d="100"/>
        </p:scale>
        <p:origin x="52" y="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89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26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84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78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17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94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90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202F1-4C1F-8C49-9377-C98233C26F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264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52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092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657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238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202F1-4C1F-8C49-9377-C98233C26F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890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DF202F1-4C1F-8C49-9377-C98233C26F4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22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85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40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22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57;p13">
            <a:extLst>
              <a:ext uri="{FF2B5EF4-FFF2-40B4-BE49-F238E27FC236}">
                <a16:creationId xmlns:a16="http://schemas.microsoft.com/office/drawing/2014/main" id="{DD770814-C696-1F6E-23D9-F837313ED76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085" b="1095"/>
          <a:stretch/>
        </p:blipFill>
        <p:spPr>
          <a:xfrm>
            <a:off x="0" y="0"/>
            <a:ext cx="1811975" cy="1077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0986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72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98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15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36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24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98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11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81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46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71450"/>
            <a:ext cx="6858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2126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726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2389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32450" y="229875"/>
            <a:ext cx="887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1402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8843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2283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68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9500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950" y="273845"/>
            <a:ext cx="4700318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0A94-AD17-2140-BDF0-58A445FCB43B}" type="datetime1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AE5372-9A71-0D4E-A909-421AB71BD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496"/>
            <a:ext cx="2421439" cy="1370716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108973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32475" y="229875"/>
            <a:ext cx="887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32475" y="1152475"/>
            <a:ext cx="8879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05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208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2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99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14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934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78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290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00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54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32450" y="229875"/>
            <a:ext cx="887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14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71450"/>
            <a:ext cx="6858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349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1B12E-5A36-8441-BCA9-BB4309245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46003-492B-3C43-8B95-C9576590B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D433E-9652-7A4F-ACD9-C767C1DE3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FCDCF-8991-DE41-B2F1-61D9E927B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C7E9C-33B8-C34F-81BA-981397FE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0FA08-E179-364C-A0C8-AC9938D0A8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874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2475" y="445025"/>
            <a:ext cx="887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2475" y="1152475"/>
            <a:ext cx="8879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6" r:id="rId7"/>
    <p:sldLayoutId id="2147483657" r:id="rId8"/>
    <p:sldLayoutId id="214748366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  <a:lumOff val="25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068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2475" y="445025"/>
            <a:ext cx="887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2475" y="1152475"/>
            <a:ext cx="8879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11981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  <a:lumOff val="25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1096F-3E3D-9042-9C27-98ED191534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411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hyperlink" Target="https://www.esfri.eu/esfri-roadmap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jpe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tif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9.0988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tiff"/><Relationship Id="rId4" Type="http://schemas.openxmlformats.org/officeDocument/2006/relationships/hyperlink" Target="https://cosmicexplorer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2B5846-AD28-A841-A5D1-801E5ECEE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919113" y="974553"/>
            <a:ext cx="7305773" cy="8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SzPts val="990"/>
            </a:pPr>
            <a:r>
              <a:rPr lang="en-US" sz="2580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</a:rPr>
              <a:t>Cosmic Explorer, the Next-Generation</a:t>
            </a:r>
            <a:br>
              <a:rPr lang="en-US" sz="2580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</a:rPr>
            </a:br>
            <a:r>
              <a:rPr lang="en-US" sz="2580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</a:rPr>
              <a:t>of US Gravitational-Wave Observatories</a:t>
            </a:r>
            <a:endParaRPr sz="2580" dirty="0">
              <a:effectLst>
                <a:glow rad="127000">
                  <a:schemeClr val="bg1">
                    <a:alpha val="50000"/>
                  </a:schemeClr>
                </a:glow>
              </a:effectLst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845379" y="4531178"/>
            <a:ext cx="4894896" cy="6123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_</a:t>
            </a:r>
            <a:endParaRPr dirty="0"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t="1085" b="1095"/>
          <a:stretch/>
        </p:blipFill>
        <p:spPr>
          <a:xfrm>
            <a:off x="4737331" y="2519621"/>
            <a:ext cx="4343606" cy="258240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23649" y="4789586"/>
            <a:ext cx="34998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chemeClr val="dk1"/>
                </a:solidFill>
              </a:rPr>
              <a:t>Image Credit: Cal State Fullerton</a:t>
            </a:r>
            <a:endParaRPr sz="1050" dirty="0">
              <a:solidFill>
                <a:schemeClr val="dk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CDBE18-43E9-77CB-0EBC-9DF9D01AEC48}"/>
              </a:ext>
            </a:extLst>
          </p:cNvPr>
          <p:cNvSpPr txBox="1"/>
          <p:nvPr/>
        </p:nvSpPr>
        <p:spPr>
          <a:xfrm>
            <a:off x="1957403" y="3871108"/>
            <a:ext cx="2779928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Barry Barish</a:t>
            </a:r>
          </a:p>
          <a:p>
            <a:r>
              <a:rPr lang="en-US" sz="2000" dirty="0"/>
              <a:t>Caltech / UC Riverside</a:t>
            </a:r>
          </a:p>
          <a:p>
            <a:r>
              <a:rPr lang="en-US" sz="2000" dirty="0"/>
              <a:t>12 June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5B3D4-3DE7-4FFB-E3E6-F28B6E07C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AED8F-30A5-DF9F-0C76-D4B5F1329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455267-F43B-0504-EC4B-4B685C6B7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272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65329B-F373-0A06-BE2D-CF73B2FA3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421" y="3272586"/>
            <a:ext cx="9212841" cy="18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4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0DD39-47D2-B6B6-06A0-13976871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Detector Design Parameters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EBA202-C2DE-FFCC-30E4-E1642942A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88" y="1369219"/>
            <a:ext cx="7096624" cy="340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04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8EFE7-F613-14E2-1DD3-BE807465A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Present Working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0A667-7F36-18CE-C56B-3513EA786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DE3B8-7A3A-7F41-EB9D-6724DDA4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0FA08-E179-364C-A0C8-AC9938D0A833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11E414-2C3B-05A7-8167-E9A313CB9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7" y="1152475"/>
            <a:ext cx="8873492" cy="226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08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03A90-856D-E342-9B5B-9D4C5425C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FAAD2-F5D8-8741-9761-33EE89D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9C9EF-A7B1-3C4B-865E-2999194E7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38"/>
          <a:stretch/>
        </p:blipFill>
        <p:spPr>
          <a:xfrm>
            <a:off x="66663" y="0"/>
            <a:ext cx="9144000" cy="499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24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66391" y="286052"/>
            <a:ext cx="1650235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49DEF8-DB12-BC44-A834-FEBF3253B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14" y="903081"/>
            <a:ext cx="2002054" cy="1335881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FFFFFF"/>
                </a:solidFill>
              </a:rPr>
              <a:t>Astro2020 Decadal Survey: A Resounding Endorsement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51C2C-163F-DF4C-B562-C56D61CA7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213" y="2516346"/>
            <a:ext cx="2781558" cy="1912779"/>
          </a:xfrm>
        </p:spPr>
        <p:txBody>
          <a:bodyPr>
            <a:normAutofit/>
          </a:bodyPr>
          <a:lstStyle/>
          <a:p>
            <a:pPr algn="just"/>
            <a:r>
              <a:rPr lang="en-US" sz="1600" dirty="0"/>
              <a:t>Released in Nov 2021</a:t>
            </a:r>
          </a:p>
          <a:p>
            <a:pPr algn="just"/>
            <a:r>
              <a:rPr lang="en-US" sz="1600" dirty="0"/>
              <a:t>Next-generation gravitational-wave observatory in the United States is </a:t>
            </a:r>
            <a:r>
              <a:rPr lang="en-US" sz="1600" dirty="0">
                <a:solidFill>
                  <a:srgbClr val="FFC000"/>
                </a:solidFill>
              </a:rPr>
              <a:t>"central to achieving the science vision laid out in the survey’s roadmap."</a:t>
            </a:r>
          </a:p>
          <a:p>
            <a:pPr algn="just"/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6BEDE8-7F53-B848-9284-185F2CF17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491" y="714375"/>
            <a:ext cx="4829962" cy="36224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83013" y="0"/>
            <a:ext cx="1260987" cy="936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46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130F9-612D-AB97-5378-E9934BBE1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432" y="273845"/>
            <a:ext cx="5576943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Snowmass Cosmic Frontier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316D1-1CF7-FE34-9F26-5FAFF1A38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47867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effectLst/>
                <a:latin typeface="Helvetica" pitchFamily="2" charset="0"/>
              </a:rPr>
              <a:t>5.3.3 New Opportunity: Gravitational Waves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92D050"/>
                </a:solidFill>
              </a:rPr>
              <a:t>The Cosmic Frontier  community plans to incorporate Gravitational Wave Observatories in its portfolio of tools for discovery with a long term strategic vision. </a:t>
            </a:r>
            <a:r>
              <a:rPr lang="en-US" dirty="0"/>
              <a:t>We will pursue EM counterparts of events detected by the growing Gravitational Wave Observatory network while </a:t>
            </a:r>
            <a:r>
              <a:rPr lang="en-US" dirty="0">
                <a:solidFill>
                  <a:srgbClr val="FFC000"/>
                </a:solidFill>
              </a:rPr>
              <a:t>launching new pathfinder (R&amp;D) efforts to enable the HEP community to participate in the next-generation GWO project in a leading role</a:t>
            </a:r>
            <a:r>
              <a:rPr lang="en-US" dirty="0"/>
              <a:t>. The new detector’s sensitivity, roughly 10 times better than the planned LIGO upgrade, requires significantly larger facilities and a number of technological upgrades. Both are </a:t>
            </a:r>
            <a:r>
              <a:rPr lang="en-US" dirty="0">
                <a:solidFill>
                  <a:srgbClr val="FFC000"/>
                </a:solidFill>
              </a:rPr>
              <a:t>challenging requirements that the HEP community is well-equipped to meet</a:t>
            </a:r>
            <a:r>
              <a:rPr lang="en-US" dirty="0"/>
              <a:t>, given our experience.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92D050"/>
                </a:solidFill>
              </a:rPr>
              <a:t>This is likely a once-in-a-century opportunity </a:t>
            </a:r>
            <a:r>
              <a:rPr lang="en-US" dirty="0"/>
              <a:t>for the HEP community to make new breakthroughs in an entirely new class of experiments and utilize this new opportunity</a:t>
            </a:r>
            <a:br>
              <a:rPr lang="en-US" dirty="0"/>
            </a:br>
            <a:r>
              <a:rPr lang="en-US" dirty="0">
                <a:solidFill>
                  <a:srgbClr val="FFC000"/>
                </a:solidFill>
              </a:rPr>
              <a:t>to advance on our scientific drivers</a:t>
            </a:r>
            <a:r>
              <a:rPr lang="en-US" dirty="0"/>
              <a:t> at a much faster pace than previously anticipated.</a:t>
            </a:r>
          </a:p>
        </p:txBody>
      </p:sp>
    </p:spTree>
    <p:extLst>
      <p:ext uri="{BB962C8B-B14F-4D97-AF65-F5344CB8AC3E}">
        <p14:creationId xmlns:p14="http://schemas.microsoft.com/office/powerpoint/2010/main" val="845565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5F62-50ED-7249-A98A-5E06BE9B7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Quantum Sensors beyond the standard quantum limit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EF8A9-173B-1149-A8E9-1DB941BF0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6" y="1152475"/>
            <a:ext cx="2374242" cy="3416400"/>
          </a:xfrm>
        </p:spPr>
        <p:txBody>
          <a:bodyPr>
            <a:normAutofit fontScale="92500" lnSpcReduction="10000"/>
          </a:bodyPr>
          <a:lstStyle/>
          <a:p>
            <a:pPr marL="6350" indent="-6350">
              <a:buNone/>
            </a:pPr>
            <a:r>
              <a:rPr lang="en-US" dirty="0"/>
              <a:t>Happening </a:t>
            </a:r>
            <a:r>
              <a:rPr lang="en-US" dirty="0">
                <a:solidFill>
                  <a:srgbClr val="92D050"/>
                </a:solidFill>
              </a:rPr>
              <a:t>right now in Advanced LIGO</a:t>
            </a:r>
            <a:r>
              <a:rPr lang="en-US" dirty="0"/>
              <a:t>.  Squeezers are working at both LIGO observatories! </a:t>
            </a:r>
          </a:p>
          <a:p>
            <a:pPr marL="6350" indent="-6350">
              <a:buNone/>
            </a:pPr>
            <a:endParaRPr lang="en-US" dirty="0"/>
          </a:p>
          <a:p>
            <a:pPr marL="6350" indent="-6350">
              <a:buNone/>
            </a:pPr>
            <a:r>
              <a:rPr lang="en-US" dirty="0"/>
              <a:t>Latest </a:t>
            </a:r>
            <a:r>
              <a:rPr lang="en-US" dirty="0">
                <a:solidFill>
                  <a:srgbClr val="FFC000"/>
                </a:solidFill>
              </a:rPr>
              <a:t>results show quantum noise reduction across the band</a:t>
            </a:r>
            <a:r>
              <a:rPr lang="en-US" dirty="0"/>
              <a:t> (publication in the works…)</a:t>
            </a:r>
          </a:p>
          <a:p>
            <a:pPr marL="6350" indent="-635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B97AD-32A0-664F-A656-0178A0C6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0FA08-E179-364C-A0C8-AC9938D0A833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2895CD-1E6D-154D-90DF-8C7F14444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718" y="1218942"/>
            <a:ext cx="6367500" cy="32834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46D6C7-1903-9C44-9675-8B76F50A4CE0}"/>
              </a:ext>
            </a:extLst>
          </p:cNvPr>
          <p:cNvSpPr/>
          <p:nvPr/>
        </p:nvSpPr>
        <p:spPr>
          <a:xfrm rot="19200273">
            <a:off x="3580713" y="2516981"/>
            <a:ext cx="57025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Paper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2954443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F851-C664-0409-74F7-1F11ADB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Preliminary Cost and Schedule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4EE2F-8538-F795-8F63-0E0CC4073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8"/>
            <a:ext cx="6844205" cy="3707279"/>
          </a:xfrm>
        </p:spPr>
        <p:txBody>
          <a:bodyPr>
            <a:normAutofit/>
          </a:bodyPr>
          <a:lstStyle/>
          <a:p>
            <a:r>
              <a:rPr lang="en-US" dirty="0"/>
              <a:t>Cosmic Explorer for the </a:t>
            </a:r>
            <a:r>
              <a:rPr lang="en-US" dirty="0">
                <a:solidFill>
                  <a:srgbClr val="FFC000"/>
                </a:solidFill>
              </a:rPr>
              <a:t>next decade</a:t>
            </a:r>
          </a:p>
          <a:p>
            <a:pPr lvl="1"/>
            <a:r>
              <a:rPr lang="en-US" dirty="0"/>
              <a:t>Conceptual Design, next 5 years ~$25M</a:t>
            </a:r>
          </a:p>
          <a:p>
            <a:pPr lvl="2"/>
            <a:r>
              <a:rPr lang="en-US" dirty="0"/>
              <a:t>vacuum system R&amp;D + design, site identification, civil engineering concepts and cost estimates, scaling up LIGO technology, etc.</a:t>
            </a:r>
          </a:p>
          <a:p>
            <a:pPr lvl="2"/>
            <a:r>
              <a:rPr lang="en-US" dirty="0">
                <a:solidFill>
                  <a:srgbClr val="FFC000"/>
                </a:solidFill>
              </a:rPr>
              <a:t>Improved cost estimates</a:t>
            </a:r>
            <a:r>
              <a:rPr lang="en-US" dirty="0"/>
              <a:t> are a major output of the CD phase</a:t>
            </a:r>
          </a:p>
          <a:p>
            <a:pPr lvl="1"/>
            <a:r>
              <a:rPr lang="en-US" dirty="0"/>
              <a:t>Preliminary Design, 3 years ~$50M</a:t>
            </a:r>
          </a:p>
          <a:p>
            <a:pPr lvl="2"/>
            <a:r>
              <a:rPr lang="en-US" dirty="0"/>
              <a:t>site selection, detailed civil and vacuum designs, etc.</a:t>
            </a:r>
          </a:p>
          <a:p>
            <a:pPr lvl="2"/>
            <a:r>
              <a:rPr lang="en-US" dirty="0"/>
              <a:t>Final budget submitted at time of Preliminary Design Review</a:t>
            </a:r>
          </a:p>
          <a:p>
            <a:pPr lvl="1"/>
            <a:r>
              <a:rPr lang="en-US" dirty="0"/>
              <a:t>Final Design, 2 years ~$80M</a:t>
            </a:r>
          </a:p>
          <a:p>
            <a:pPr lvl="2"/>
            <a:r>
              <a:rPr lang="en-US" dirty="0"/>
              <a:t>refinement and preparation for construction</a:t>
            </a:r>
          </a:p>
          <a:p>
            <a:r>
              <a:rPr lang="en-US" dirty="0"/>
              <a:t>Construction, </a:t>
            </a:r>
            <a:r>
              <a:rPr lang="en-US" dirty="0">
                <a:solidFill>
                  <a:srgbClr val="FFC000"/>
                </a:solidFill>
              </a:rPr>
              <a:t>starting early 2030s</a:t>
            </a:r>
            <a:r>
              <a:rPr lang="en-US" dirty="0"/>
              <a:t>: ~$2B for 2 observatories</a:t>
            </a:r>
          </a:p>
          <a:p>
            <a:pPr lvl="1"/>
            <a:r>
              <a:rPr lang="en-US" dirty="0"/>
              <a:t>Operations: ~$60M/year in 2021 USD, based on LIGO experience</a:t>
            </a:r>
          </a:p>
        </p:txBody>
      </p:sp>
      <p:pic>
        <p:nvPicPr>
          <p:cNvPr id="4" name="Content Placeholder 4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55B6D487-F5FA-1344-ACA3-803D6D02CF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" t="20368" r="1872" b="21067"/>
          <a:stretch/>
        </p:blipFill>
        <p:spPr>
          <a:xfrm rot="5400000">
            <a:off x="5703818" y="1703319"/>
            <a:ext cx="5143500" cy="17368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29433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59" y="1"/>
            <a:ext cx="1796143" cy="5539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buClrTx/>
              <a:defRPr/>
            </a:pPr>
            <a:fld id="{008C431A-056D-4A83-AFED-71F323DFB120}" type="slidenum">
              <a:rPr lang="nl-NL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783">
                <a:buClrTx/>
                <a:defRPr/>
              </a:pPr>
              <a:t>18</a:t>
            </a:fld>
            <a:endParaRPr lang="nl-NL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0E834E9-5D5C-4786-A879-57C4CF37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93892" y="1"/>
            <a:ext cx="553965" cy="55396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E4FC0A-24AC-E25D-96CC-B4478DE27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" y="16671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European Einstein Telescope</a:t>
            </a:r>
            <a:br>
              <a:rPr lang="en-US" dirty="0"/>
            </a:br>
            <a:r>
              <a:rPr lang="en-US" dirty="0"/>
              <a:t>Collaboration with CERN</a:t>
            </a:r>
          </a:p>
        </p:txBody>
      </p:sp>
      <p:pic>
        <p:nvPicPr>
          <p:cNvPr id="1026" name="Picture 2" descr="CERN Logo and symbol, meaning, history, PNG, brand">
            <a:extLst>
              <a:ext uri="{FF2B5EF4-FFF2-40B4-BE49-F238E27FC236}">
                <a16:creationId xmlns:a16="http://schemas.microsoft.com/office/drawing/2014/main" id="{84D5F068-47FB-5AF4-634C-127C12935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4750"/>
            <a:ext cx="1251587" cy="105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690DAFA-ACF1-A9F3-E202-B5B4485D7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670" y="1191936"/>
            <a:ext cx="8011497" cy="35853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Europe / Einstein Telescope is </a:t>
            </a:r>
            <a:r>
              <a:rPr lang="en-US" dirty="0">
                <a:solidFill>
                  <a:srgbClr val="FFC000"/>
                </a:solidFill>
              </a:rPr>
              <a:t>ahead</a:t>
            </a:r>
            <a:r>
              <a:rPr lang="en-US" dirty="0"/>
              <a:t> of US:</a:t>
            </a:r>
          </a:p>
          <a:p>
            <a:pPr lvl="1"/>
            <a:r>
              <a:rPr lang="en-US" dirty="0"/>
              <a:t>ET is on 2021 </a:t>
            </a:r>
            <a:r>
              <a:rPr lang="en-US" dirty="0">
                <a:solidFill>
                  <a:srgbClr val="FFC000"/>
                </a:solidFill>
              </a:rPr>
              <a:t>ESFRI</a:t>
            </a:r>
            <a:r>
              <a:rPr lang="en-US" dirty="0"/>
              <a:t> road map (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https://www.esfri.eu/esfri-roadmap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Financial</a:t>
            </a:r>
            <a:r>
              <a:rPr lang="en-US" dirty="0"/>
              <a:t> pledges by Netherlands, Italy,… 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ET has an </a:t>
            </a:r>
            <a:r>
              <a:rPr lang="en-US" sz="1800" dirty="0">
                <a:solidFill>
                  <a:srgbClr val="FFC000"/>
                </a:solidFill>
              </a:rPr>
              <a:t>MOU with CERN </a:t>
            </a:r>
            <a:r>
              <a:rPr lang="en-US" sz="1800" dirty="0"/>
              <a:t>for support on technical topics.</a:t>
            </a:r>
          </a:p>
          <a:p>
            <a:pPr lvl="2"/>
            <a:r>
              <a:rPr lang="en-US" dirty="0"/>
              <a:t>C</a:t>
            </a:r>
            <a:r>
              <a:rPr lang="en-US" sz="1500" dirty="0"/>
              <a:t>overs the </a:t>
            </a:r>
            <a:r>
              <a:rPr lang="en-US" sz="1500" dirty="0">
                <a:solidFill>
                  <a:srgbClr val="FFC000"/>
                </a:solidFill>
              </a:rPr>
              <a:t>work for the ET beampipe</a:t>
            </a:r>
            <a:br>
              <a:rPr lang="en-US" sz="1500" dirty="0">
                <a:solidFill>
                  <a:srgbClr val="FFC000"/>
                </a:solidFill>
              </a:rPr>
            </a:br>
            <a:r>
              <a:rPr lang="en-US" dirty="0"/>
              <a:t>(coordinate efforts, link to CE, less expensive technical solutions)</a:t>
            </a:r>
            <a:endParaRPr lang="en-US" sz="1500" dirty="0"/>
          </a:p>
          <a:p>
            <a:pPr lvl="2"/>
            <a:r>
              <a:rPr lang="en-GB" sz="1600" dirty="0"/>
              <a:t>Leading to a </a:t>
            </a:r>
            <a:r>
              <a:rPr lang="en-GB" sz="1600" dirty="0">
                <a:solidFill>
                  <a:srgbClr val="FFC000"/>
                </a:solidFill>
              </a:rPr>
              <a:t>beampipe</a:t>
            </a:r>
            <a:r>
              <a:rPr lang="en-GB" sz="1600" dirty="0">
                <a:solidFill>
                  <a:srgbClr val="92D050"/>
                </a:solidFill>
              </a:rPr>
              <a:t> </a:t>
            </a:r>
            <a:r>
              <a:rPr lang="en-GB" sz="1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pilot sector </a:t>
            </a:r>
            <a:r>
              <a:rPr lang="en-GB" sz="1600" dirty="0"/>
              <a:t>and a </a:t>
            </a:r>
            <a:r>
              <a:rPr lang="en-GB" sz="1600" b="1" dirty="0"/>
              <a:t>TDR</a:t>
            </a:r>
            <a:r>
              <a:rPr lang="en-GB" sz="1600" dirty="0"/>
              <a:t> by end of </a:t>
            </a:r>
            <a:r>
              <a:rPr lang="en-GB" sz="1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2025</a:t>
            </a:r>
            <a:r>
              <a:rPr lang="en-GB" sz="1600" b="1" dirty="0">
                <a:solidFill>
                  <a:srgbClr val="92D050"/>
                </a:solidFill>
              </a:rPr>
              <a:t>.</a:t>
            </a:r>
          </a:p>
          <a:p>
            <a:pPr lvl="2"/>
            <a:endParaRPr lang="en-GB" sz="1600" b="1" dirty="0">
              <a:solidFill>
                <a:srgbClr val="92D050"/>
              </a:solidFill>
            </a:endParaRPr>
          </a:p>
          <a:p>
            <a:pPr lvl="1"/>
            <a:r>
              <a:rPr lang="en-US" sz="2000" dirty="0">
                <a:solidFill>
                  <a:srgbClr val="FFC000"/>
                </a:solidFill>
              </a:rPr>
              <a:t>2</a:t>
            </a:r>
            <a:r>
              <a:rPr lang="en-US" sz="2000" baseline="30000" dirty="0">
                <a:solidFill>
                  <a:srgbClr val="FFC000"/>
                </a:solidFill>
              </a:rPr>
              <a:t>nd</a:t>
            </a:r>
            <a:r>
              <a:rPr lang="en-US" sz="2000" dirty="0">
                <a:solidFill>
                  <a:srgbClr val="FFC000"/>
                </a:solidFill>
              </a:rPr>
              <a:t> MOU </a:t>
            </a:r>
            <a:r>
              <a:rPr lang="en-US" sz="2000" dirty="0"/>
              <a:t>agreed on: CERN will provide support for the</a:t>
            </a:r>
            <a:br>
              <a:rPr lang="en-US" sz="2000" dirty="0"/>
            </a:br>
            <a:r>
              <a:rPr lang="en-US" sz="2000" dirty="0">
                <a:solidFill>
                  <a:srgbClr val="FFC000"/>
                </a:solidFill>
              </a:rPr>
              <a:t>technical design for the underground structure (civil engineering)</a:t>
            </a:r>
          </a:p>
          <a:p>
            <a:pPr lvl="1"/>
            <a:r>
              <a:rPr lang="en-US" sz="2000" dirty="0"/>
              <a:t>Discussion with CERN on other topics: </a:t>
            </a:r>
            <a:r>
              <a:rPr lang="en-US" sz="2000" dirty="0">
                <a:solidFill>
                  <a:srgbClr val="FFC000"/>
                </a:solidFill>
              </a:rPr>
              <a:t>safety, document management, coordination and engineering, and cooling and ventilation.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D0AE3E-0469-9754-DA52-72EC812BC33D}"/>
              </a:ext>
            </a:extLst>
          </p:cNvPr>
          <p:cNvGrpSpPr/>
          <p:nvPr/>
        </p:nvGrpSpPr>
        <p:grpSpPr>
          <a:xfrm>
            <a:off x="6979298" y="1912775"/>
            <a:ext cx="2155192" cy="1446245"/>
            <a:chOff x="3769133" y="1071697"/>
            <a:chExt cx="4992131" cy="343647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A362E42-5814-4DFD-AAA2-C35D21A26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57" r="30704" b="13769"/>
            <a:stretch/>
          </p:blipFill>
          <p:spPr>
            <a:xfrm>
              <a:off x="3812143" y="1071697"/>
              <a:ext cx="4949121" cy="3436471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28FD0C-420F-F23A-E325-F48A5F4972A9}"/>
                </a:ext>
              </a:extLst>
            </p:cNvPr>
            <p:cNvSpPr/>
            <p:nvPr/>
          </p:nvSpPr>
          <p:spPr>
            <a:xfrm flipH="1">
              <a:off x="3924216" y="1608793"/>
              <a:ext cx="965988" cy="102809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DDC4847-EC8A-93CF-AF3E-D79204572EED}"/>
                </a:ext>
              </a:extLst>
            </p:cNvPr>
            <p:cNvSpPr/>
            <p:nvPr/>
          </p:nvSpPr>
          <p:spPr>
            <a:xfrm flipH="1">
              <a:off x="8230076" y="2215843"/>
              <a:ext cx="269794" cy="251382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7D51C82-D5CF-7746-AA40-7A5FBF712980}"/>
                </a:ext>
              </a:extLst>
            </p:cNvPr>
            <p:cNvCxnSpPr>
              <a:cxnSpLocks/>
              <a:stCxn id="14" idx="0"/>
              <a:endCxn id="15" idx="0"/>
            </p:cNvCxnSpPr>
            <p:nvPr/>
          </p:nvCxnSpPr>
          <p:spPr>
            <a:xfrm>
              <a:off x="4407211" y="1608794"/>
              <a:ext cx="3957763" cy="6070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8A81283-150F-C8AA-E080-5F50AD687FA5}"/>
                </a:ext>
              </a:extLst>
            </p:cNvPr>
            <p:cNvCxnSpPr>
              <a:cxnSpLocks/>
              <a:stCxn id="14" idx="4"/>
              <a:endCxn id="15" idx="4"/>
            </p:cNvCxnSpPr>
            <p:nvPr/>
          </p:nvCxnSpPr>
          <p:spPr>
            <a:xfrm flipV="1">
              <a:off x="4407211" y="2467224"/>
              <a:ext cx="3957763" cy="16966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5880D7C-9EC9-E121-F8E4-900FE1C41F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286" t="18174" r="66076" b="59784"/>
            <a:stretch/>
          </p:blipFill>
          <p:spPr>
            <a:xfrm>
              <a:off x="5863301" y="1758500"/>
              <a:ext cx="269794" cy="87839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A2CBBDF-F10B-B22A-9AC7-EEB121988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710" t="25615" r="40962" b="61984"/>
            <a:stretch/>
          </p:blipFill>
          <p:spPr>
            <a:xfrm>
              <a:off x="7896959" y="2055032"/>
              <a:ext cx="98501" cy="494220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Flowchart: Delay 20">
              <a:extLst>
                <a:ext uri="{FF2B5EF4-FFF2-40B4-BE49-F238E27FC236}">
                  <a16:creationId xmlns:a16="http://schemas.microsoft.com/office/drawing/2014/main" id="{F15075CF-1B94-B96B-FD8D-4023F657D97C}"/>
                </a:ext>
              </a:extLst>
            </p:cNvPr>
            <p:cNvSpPr/>
            <p:nvPr/>
          </p:nvSpPr>
          <p:spPr>
            <a:xfrm rot="16200000">
              <a:off x="3224285" y="1689436"/>
              <a:ext cx="3199384" cy="2109687"/>
            </a:xfrm>
            <a:prstGeom prst="flowChartDelay">
              <a:avLst/>
            </a:prstGeom>
            <a:solidFill>
              <a:srgbClr val="FFFF00">
                <a:alpha val="16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C1A1DD6-63D2-0CA1-4470-D75B70299E06}"/>
              </a:ext>
            </a:extLst>
          </p:cNvPr>
          <p:cNvSpPr txBox="1"/>
          <p:nvPr/>
        </p:nvSpPr>
        <p:spPr>
          <a:xfrm>
            <a:off x="7264332" y="3312370"/>
            <a:ext cx="17443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ET beampipe pilot sector</a:t>
            </a: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conceptual model</a:t>
            </a:r>
          </a:p>
        </p:txBody>
      </p:sp>
    </p:spTree>
    <p:extLst>
      <p:ext uri="{BB962C8B-B14F-4D97-AF65-F5344CB8AC3E}">
        <p14:creationId xmlns:p14="http://schemas.microsoft.com/office/powerpoint/2010/main" val="1611657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FA718-D730-38C0-CCF0-FBE3D2A8C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Key Points :   Cosmic Explorer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34FB5-19EA-9CBB-30A3-147814830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Gravitational-wave Observatories are a “</a:t>
            </a:r>
            <a:r>
              <a:rPr lang="en-US" dirty="0">
                <a:solidFill>
                  <a:srgbClr val="92D050"/>
                </a:solidFill>
              </a:rPr>
              <a:t>once-in-a-century opportunity</a:t>
            </a:r>
            <a:r>
              <a:rPr lang="en-US" dirty="0"/>
              <a:t>“ for the HEP community (Snowmass CF report)</a:t>
            </a:r>
          </a:p>
          <a:p>
            <a:pPr lvl="1"/>
            <a:r>
              <a:rPr lang="en-US" dirty="0"/>
              <a:t>Essential for  </a:t>
            </a:r>
            <a:r>
              <a:rPr lang="en-US" dirty="0">
                <a:solidFill>
                  <a:srgbClr val="FFC000"/>
                </a:solidFill>
              </a:rPr>
              <a:t>NSF/DOE science priorities in the 2030s</a:t>
            </a:r>
          </a:p>
          <a:p>
            <a:pPr lvl="1"/>
            <a:r>
              <a:rPr lang="en-US" dirty="0"/>
              <a:t>Broad overlaps with </a:t>
            </a:r>
            <a:r>
              <a:rPr lang="en-US" dirty="0">
                <a:solidFill>
                  <a:srgbClr val="FFC000"/>
                </a:solidFill>
              </a:rPr>
              <a:t>National Laboratory / DOE technological expertise</a:t>
            </a:r>
          </a:p>
          <a:p>
            <a:r>
              <a:rPr lang="en-US" dirty="0">
                <a:solidFill>
                  <a:srgbClr val="92D050"/>
                </a:solidFill>
              </a:rPr>
              <a:t>Funding priorities</a:t>
            </a:r>
          </a:p>
          <a:p>
            <a:pPr lvl="1"/>
            <a:r>
              <a:rPr lang="en-US" dirty="0"/>
              <a:t>CE’s intention is to </a:t>
            </a:r>
            <a:r>
              <a:rPr lang="en-US" dirty="0">
                <a:solidFill>
                  <a:srgbClr val="FFC000"/>
                </a:solidFill>
              </a:rPr>
              <a:t>seek NSF funding through the MREFC </a:t>
            </a:r>
            <a:r>
              <a:rPr lang="en-US" dirty="0"/>
              <a:t>program.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Support/prioritization of exploratory work for GW science, </a:t>
            </a:r>
            <a:r>
              <a:rPr lang="en-US" dirty="0"/>
              <a:t>and instrument R&amp;D for GW observatories, from DOE/National Laboratories can facilitate the design phase.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At the time of construction (2030s) a larger DOE project </a:t>
            </a:r>
            <a:r>
              <a:rPr lang="en-US" dirty="0"/>
              <a:t>role may be beneficial for US community.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914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99494-534A-4F02-83D6-38468CC8D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558" y="-86348"/>
            <a:ext cx="8520600" cy="817123"/>
          </a:xfrm>
        </p:spPr>
        <p:txBody>
          <a:bodyPr>
            <a:normAutofit/>
          </a:bodyPr>
          <a:lstStyle/>
          <a:p>
            <a:r>
              <a:rPr lang="en-US" sz="2400" dirty="0"/>
              <a:t>The GW Field Is </a:t>
            </a:r>
            <a:r>
              <a:rPr lang="en-US" sz="2400" u="sng" dirty="0"/>
              <a:t>Rapidly Advancing</a:t>
            </a:r>
            <a:r>
              <a:rPr lang="en-US" sz="2400" dirty="0"/>
              <a:t> Since Discovery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A2BCA4-D93C-97AB-3CD3-91F577ECFA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5935B-8848-F069-21F4-3026757A4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31" y="771727"/>
            <a:ext cx="2952767" cy="1517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1E76B4-D8EE-4C4B-ED9B-63592668DB80}"/>
              </a:ext>
            </a:extLst>
          </p:cNvPr>
          <p:cNvSpPr txBox="1"/>
          <p:nvPr/>
        </p:nvSpPr>
        <p:spPr>
          <a:xfrm>
            <a:off x="378798" y="2325459"/>
            <a:ext cx="3959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Limit on 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Graviton Mass </a:t>
            </a:r>
            <a:r>
              <a:rPr lang="en-US" sz="1400" dirty="0">
                <a:solidFill>
                  <a:srgbClr val="FF0000"/>
                </a:solidFill>
                <a:highlight>
                  <a:srgbClr val="FFFF00"/>
                </a:highlight>
              </a:rPr>
              <a:t>M</a:t>
            </a:r>
            <a:r>
              <a:rPr lang="en-US" sz="1400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g</a:t>
            </a:r>
            <a:r>
              <a:rPr lang="en-US" sz="1400" dirty="0">
                <a:solidFill>
                  <a:srgbClr val="FF0000"/>
                </a:solidFill>
                <a:highlight>
                  <a:srgbClr val="FFFF00"/>
                </a:highlight>
              </a:rPr>
              <a:t> ≤  7.7 × 10</a:t>
            </a:r>
            <a:r>
              <a:rPr lang="en-US" sz="1400" baseline="30000" dirty="0">
                <a:solidFill>
                  <a:srgbClr val="FF0000"/>
                </a:solidFill>
                <a:highlight>
                  <a:srgbClr val="FFFF00"/>
                </a:highlight>
              </a:rPr>
              <a:t>−23</a:t>
            </a:r>
            <a:r>
              <a:rPr lang="en-US" sz="1400" dirty="0">
                <a:solidFill>
                  <a:srgbClr val="FF0000"/>
                </a:solidFill>
                <a:highlight>
                  <a:srgbClr val="FFFF00"/>
                </a:highlight>
              </a:rPr>
              <a:t> eV/c</a:t>
            </a:r>
            <a:r>
              <a:rPr lang="en-US" sz="1400" baseline="30000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13F629-7C76-E052-8163-7C724FE6E8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641" y="642327"/>
            <a:ext cx="2860652" cy="14261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AA9708-1A3E-8B76-96E6-949A4D340696}"/>
              </a:ext>
            </a:extLst>
          </p:cNvPr>
          <p:cNvSpPr txBox="1"/>
          <p:nvPr/>
        </p:nvSpPr>
        <p:spPr>
          <a:xfrm>
            <a:off x="4287694" y="2133627"/>
            <a:ext cx="447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Nearly 100 detected mergers BH-BH, NS-BH, NS-NS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69D7EE-99FA-EA9D-A452-64EA7B9FC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139" y="2699649"/>
            <a:ext cx="2788897" cy="1910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717E12-724E-4FF1-07BF-8049F4AEF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8641" y="2426696"/>
            <a:ext cx="3078890" cy="22825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2F5199-3795-F55D-7EFC-E2D6F18F3023}"/>
              </a:ext>
            </a:extLst>
          </p:cNvPr>
          <p:cNvSpPr txBox="1"/>
          <p:nvPr/>
        </p:nvSpPr>
        <p:spPr>
          <a:xfrm>
            <a:off x="4287694" y="4663217"/>
            <a:ext cx="4344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NS-NS Merger – Birth of </a:t>
            </a:r>
            <a:r>
              <a:rPr lang="en-US" dirty="0" err="1">
                <a:highlight>
                  <a:srgbClr val="FFFF00"/>
                </a:highlight>
              </a:rPr>
              <a:t>Multimessenger</a:t>
            </a:r>
            <a:r>
              <a:rPr lang="en-US" dirty="0">
                <a:highlight>
                  <a:srgbClr val="FFFF00"/>
                </a:highlight>
              </a:rPr>
              <a:t> Astronomy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5D76D4-CE64-5CEE-54C5-7ABFA317C80B}"/>
              </a:ext>
            </a:extLst>
          </p:cNvPr>
          <p:cNvSpPr txBox="1"/>
          <p:nvPr/>
        </p:nvSpPr>
        <p:spPr>
          <a:xfrm>
            <a:off x="827833" y="4555309"/>
            <a:ext cx="2555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A few Intriguing Exotic Events</a:t>
            </a:r>
          </a:p>
        </p:txBody>
      </p:sp>
    </p:spTree>
    <p:extLst>
      <p:ext uri="{BB962C8B-B14F-4D97-AF65-F5344CB8AC3E}">
        <p14:creationId xmlns:p14="http://schemas.microsoft.com/office/powerpoint/2010/main" val="3703928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3845"/>
            <a:ext cx="6686550" cy="994172"/>
          </a:xfrm>
        </p:spPr>
        <p:txBody>
          <a:bodyPr/>
          <a:lstStyle/>
          <a:p>
            <a:r>
              <a:rPr lang="en-US" sz="3600" dirty="0"/>
              <a:t>    		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431" y="1369219"/>
            <a:ext cx="5563144" cy="32635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Cosmic Explorer represents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 compelling </a:t>
            </a:r>
            <a:r>
              <a:rPr lang="en-US" dirty="0">
                <a:solidFill>
                  <a:srgbClr val="FFC000"/>
                </a:solidFill>
              </a:rPr>
              <a:t>science case for a new facility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It will require </a:t>
            </a:r>
            <a:r>
              <a:rPr lang="en-US" dirty="0">
                <a:solidFill>
                  <a:srgbClr val="FFC000"/>
                </a:solidFill>
              </a:rPr>
              <a:t>funding for R&amp;D that develops new technologies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/>
              <a:t>over the next decade</a:t>
            </a:r>
            <a:br>
              <a:rPr lang="en-US" dirty="0"/>
            </a:br>
            <a:r>
              <a:rPr lang="en-US" dirty="0"/>
              <a:t>(Quantum Sensing, Vacuum technology, etc.)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This will take the form of </a:t>
            </a:r>
            <a:r>
              <a:rPr lang="en-US" dirty="0">
                <a:solidFill>
                  <a:srgbClr val="FFC000"/>
                </a:solidFill>
              </a:rPr>
              <a:t>focused investments in small-scale projects</a:t>
            </a:r>
            <a:r>
              <a:rPr lang="en-US" dirty="0"/>
              <a:t> that advance national initiatives in </a:t>
            </a:r>
            <a:r>
              <a:rPr lang="en-US" dirty="0">
                <a:solidFill>
                  <a:srgbClr val="FFC000"/>
                </a:solidFill>
              </a:rPr>
              <a:t>quantum information science, advanced electronics and instrumentation.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22489-893C-8485-317A-2F2D035B0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900" y="1985554"/>
            <a:ext cx="1921481" cy="16551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342482-020C-090D-6DA1-A176D8A834B3}"/>
              </a:ext>
            </a:extLst>
          </p:cNvPr>
          <p:cNvSpPr txBox="1"/>
          <p:nvPr/>
        </p:nvSpPr>
        <p:spPr>
          <a:xfrm>
            <a:off x="5930537" y="3710313"/>
            <a:ext cx="3219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Example small-scale project:</a:t>
            </a:r>
          </a:p>
          <a:p>
            <a:r>
              <a:rPr lang="en-US" sz="1200" dirty="0">
                <a:solidFill>
                  <a:schemeClr val="tx1"/>
                </a:solidFill>
              </a:rPr>
              <a:t>Advanced LIGO squeezed light source.</a:t>
            </a:r>
          </a:p>
          <a:p>
            <a:r>
              <a:rPr lang="en-US" sz="1200" dirty="0">
                <a:solidFill>
                  <a:schemeClr val="tx1"/>
                </a:solidFill>
              </a:rPr>
              <a:t>The technology is now redefining the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LIGO’s observational rage.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5C9D29-EF37-CAE9-1F01-D03A81F3C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771" y="1268017"/>
            <a:ext cx="1486229" cy="237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98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Rectangle 104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3CE0F1-1616-144E-A71E-7550C9AFF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35" y="-374429"/>
            <a:ext cx="3199663" cy="1072961"/>
          </a:xfrm>
        </p:spPr>
        <p:txBody>
          <a:bodyPr anchor="b">
            <a:normAutofit/>
          </a:bodyPr>
          <a:lstStyle/>
          <a:p>
            <a:r>
              <a:rPr lang="en-US" sz="4100" dirty="0"/>
              <a:t>Conclusions</a:t>
            </a:r>
          </a:p>
        </p:txBody>
      </p:sp>
      <p:sp>
        <p:nvSpPr>
          <p:cNvPr id="104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1940245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  <a:gd name="connsiteX0" fmla="*/ 0 w 2606040"/>
              <a:gd name="connsiteY0" fmla="*/ 0 h 13716"/>
              <a:gd name="connsiteX1" fmla="*/ 599389 w 2606040"/>
              <a:gd name="connsiteY1" fmla="*/ 0 h 13716"/>
              <a:gd name="connsiteX2" fmla="*/ 1303020 w 2606040"/>
              <a:gd name="connsiteY2" fmla="*/ 0 h 13716"/>
              <a:gd name="connsiteX3" fmla="*/ 1876349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80590 w 2606040"/>
              <a:gd name="connsiteY6" fmla="*/ 13716 h 13716"/>
              <a:gd name="connsiteX7" fmla="*/ 1276960 w 2606040"/>
              <a:gd name="connsiteY7" fmla="*/ 13716 h 13716"/>
              <a:gd name="connsiteX8" fmla="*/ 65151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5838" y="5689"/>
                  <a:pt x="2605775" y="8075"/>
                  <a:pt x="2606040" y="13716"/>
                </a:cubicBezTo>
                <a:cubicBezTo>
                  <a:pt x="2260204" y="24770"/>
                  <a:pt x="2175708" y="1042"/>
                  <a:pt x="1902409" y="13716"/>
                </a:cubicBezTo>
                <a:cubicBezTo>
                  <a:pt x="1638502" y="36492"/>
                  <a:pt x="1460923" y="-20841"/>
                  <a:pt x="1276960" y="13716"/>
                </a:cubicBezTo>
                <a:cubicBezTo>
                  <a:pt x="1057717" y="9789"/>
                  <a:pt x="867956" y="-2252"/>
                  <a:pt x="677570" y="13716"/>
                </a:cubicBezTo>
                <a:cubicBezTo>
                  <a:pt x="457951" y="28801"/>
                  <a:pt x="189752" y="50816"/>
                  <a:pt x="0" y="13716"/>
                </a:cubicBezTo>
                <a:cubicBezTo>
                  <a:pt x="468" y="10483"/>
                  <a:pt x="836" y="5117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7080" y="4836"/>
                  <a:pt x="2606317" y="7740"/>
                  <a:pt x="2606040" y="13716"/>
                </a:cubicBezTo>
                <a:cubicBezTo>
                  <a:pt x="2347059" y="-1948"/>
                  <a:pt x="2192004" y="4234"/>
                  <a:pt x="1980590" y="13716"/>
                </a:cubicBezTo>
                <a:cubicBezTo>
                  <a:pt x="1783984" y="-14317"/>
                  <a:pt x="1487673" y="41336"/>
                  <a:pt x="1276960" y="13716"/>
                </a:cubicBezTo>
                <a:cubicBezTo>
                  <a:pt x="1087111" y="-41823"/>
                  <a:pt x="879204" y="42195"/>
                  <a:pt x="651510" y="13716"/>
                </a:cubicBezTo>
                <a:cubicBezTo>
                  <a:pt x="430798" y="-32336"/>
                  <a:pt x="132889" y="-38039"/>
                  <a:pt x="0" y="13716"/>
                </a:cubicBezTo>
                <a:cubicBezTo>
                  <a:pt x="1109" y="8984"/>
                  <a:pt x="330" y="5748"/>
                  <a:pt x="0" y="0"/>
                </a:cubicBezTo>
                <a:close/>
              </a:path>
              <a:path w="2606040" h="13716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5859" y="5467"/>
                  <a:pt x="2605677" y="7416"/>
                  <a:pt x="2606040" y="13716"/>
                </a:cubicBezTo>
                <a:cubicBezTo>
                  <a:pt x="2234648" y="22404"/>
                  <a:pt x="2180202" y="-14933"/>
                  <a:pt x="1902409" y="13716"/>
                </a:cubicBezTo>
                <a:cubicBezTo>
                  <a:pt x="1635562" y="42622"/>
                  <a:pt x="1477339" y="222"/>
                  <a:pt x="1276960" y="13716"/>
                </a:cubicBezTo>
                <a:cubicBezTo>
                  <a:pt x="1058094" y="62350"/>
                  <a:pt x="904206" y="-25208"/>
                  <a:pt x="677570" y="13716"/>
                </a:cubicBezTo>
                <a:cubicBezTo>
                  <a:pt x="485746" y="10141"/>
                  <a:pt x="195925" y="28433"/>
                  <a:pt x="0" y="13716"/>
                </a:cubicBezTo>
                <a:cubicBezTo>
                  <a:pt x="406" y="10107"/>
                  <a:pt x="891" y="450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3716"/>
                      <a:gd name="connsiteX1" fmla="*/ 625450 w 2606040"/>
                      <a:gd name="connsiteY1" fmla="*/ 0 h 13716"/>
                      <a:gd name="connsiteX2" fmla="*/ 1224839 w 2606040"/>
                      <a:gd name="connsiteY2" fmla="*/ 0 h 13716"/>
                      <a:gd name="connsiteX3" fmla="*/ 1824228 w 2606040"/>
                      <a:gd name="connsiteY3" fmla="*/ 0 h 13716"/>
                      <a:gd name="connsiteX4" fmla="*/ 2606040 w 2606040"/>
                      <a:gd name="connsiteY4" fmla="*/ 0 h 13716"/>
                      <a:gd name="connsiteX5" fmla="*/ 2606040 w 2606040"/>
                      <a:gd name="connsiteY5" fmla="*/ 13716 h 13716"/>
                      <a:gd name="connsiteX6" fmla="*/ 1902409 w 2606040"/>
                      <a:gd name="connsiteY6" fmla="*/ 13716 h 13716"/>
                      <a:gd name="connsiteX7" fmla="*/ 1276960 w 2606040"/>
                      <a:gd name="connsiteY7" fmla="*/ 13716 h 13716"/>
                      <a:gd name="connsiteX8" fmla="*/ 677570 w 2606040"/>
                      <a:gd name="connsiteY8" fmla="*/ 13716 h 13716"/>
                      <a:gd name="connsiteX9" fmla="*/ 0 w 2606040"/>
                      <a:gd name="connsiteY9" fmla="*/ 13716 h 13716"/>
                      <a:gd name="connsiteX10" fmla="*/ 0 w 2606040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3716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690" y="5728"/>
                          <a:pt x="2605650" y="7624"/>
                          <a:pt x="2606040" y="13716"/>
                        </a:cubicBezTo>
                        <a:cubicBezTo>
                          <a:pt x="2256758" y="26838"/>
                          <a:pt x="2173673" y="-17450"/>
                          <a:pt x="1902409" y="13716"/>
                        </a:cubicBezTo>
                        <a:cubicBezTo>
                          <a:pt x="1631145" y="44882"/>
                          <a:pt x="1461378" y="894"/>
                          <a:pt x="1276960" y="13716"/>
                        </a:cubicBezTo>
                        <a:cubicBezTo>
                          <a:pt x="1092542" y="26538"/>
                          <a:pt x="890442" y="8641"/>
                          <a:pt x="677570" y="13716"/>
                        </a:cubicBezTo>
                        <a:cubicBezTo>
                          <a:pt x="464698" y="18792"/>
                          <a:pt x="187648" y="31265"/>
                          <a:pt x="0" y="13716"/>
                        </a:cubicBezTo>
                        <a:cubicBezTo>
                          <a:pt x="-302" y="10335"/>
                          <a:pt x="417" y="4724"/>
                          <a:pt x="0" y="0"/>
                        </a:cubicBezTo>
                        <a:close/>
                      </a:path>
                      <a:path w="2606040" h="13716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6569" y="5071"/>
                          <a:pt x="2606315" y="7437"/>
                          <a:pt x="2606040" y="13716"/>
                        </a:cubicBezTo>
                        <a:cubicBezTo>
                          <a:pt x="2393024" y="-2332"/>
                          <a:pt x="2191161" y="34687"/>
                          <a:pt x="1980590" y="13716"/>
                        </a:cubicBezTo>
                        <a:cubicBezTo>
                          <a:pt x="1770019" y="-7255"/>
                          <a:pt x="1476440" y="31542"/>
                          <a:pt x="1276960" y="13716"/>
                        </a:cubicBezTo>
                        <a:cubicBezTo>
                          <a:pt x="1077480" y="-4110"/>
                          <a:pt x="880988" y="37553"/>
                          <a:pt x="651510" y="13716"/>
                        </a:cubicBezTo>
                        <a:cubicBezTo>
                          <a:pt x="422032" y="-10121"/>
                          <a:pt x="130744" y="-6519"/>
                          <a:pt x="0" y="13716"/>
                        </a:cubicBezTo>
                        <a:cubicBezTo>
                          <a:pt x="198" y="8947"/>
                          <a:pt x="304" y="52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AC1D3C0-2A1D-4D99-1BDB-7FFADCE45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0" r="31780"/>
          <a:stretch/>
        </p:blipFill>
        <p:spPr bwMode="auto"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8ABB3-421F-3D4C-B8E8-E828F2F6C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29550" y="4767262"/>
            <a:ext cx="685800" cy="273844"/>
          </a:xfrm>
        </p:spPr>
        <p:txBody>
          <a:bodyPr>
            <a:normAutofit/>
          </a:bodyPr>
          <a:lstStyle/>
          <a:p>
            <a:pPr defTabSz="685800">
              <a:spcAft>
                <a:spcPts val="600"/>
              </a:spcAft>
              <a:buClrTx/>
            </a:pPr>
            <a:fld id="{0BA29AEC-6B57-3147-959B-E9123771A055}" type="slidenum"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 defTabSz="685800">
                <a:spcAft>
                  <a:spcPts val="600"/>
                </a:spcAft>
                <a:buClrTx/>
              </a:pPr>
              <a:t>21</a:t>
            </a:fld>
            <a:endParaRPr lang="en-US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284849-560A-1EC6-C24A-28083BEBF0BC}"/>
              </a:ext>
            </a:extLst>
          </p:cNvPr>
          <p:cNvSpPr/>
          <p:nvPr/>
        </p:nvSpPr>
        <p:spPr>
          <a:xfrm>
            <a:off x="337226" y="1744494"/>
            <a:ext cx="2821021" cy="376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83C5-199F-6440-9932-F8F10ADAA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3" y="917318"/>
            <a:ext cx="3905953" cy="3694301"/>
          </a:xfrm>
        </p:spPr>
        <p:txBody>
          <a:bodyPr>
            <a:noAutofit/>
          </a:bodyPr>
          <a:lstStyle/>
          <a:p>
            <a:r>
              <a:rPr lang="en-US" sz="2400" dirty="0"/>
              <a:t>The GW Field is </a:t>
            </a:r>
            <a:r>
              <a:rPr lang="en-US" sz="2400" dirty="0">
                <a:solidFill>
                  <a:srgbClr val="FFC000"/>
                </a:solidFill>
              </a:rPr>
              <a:t>rapidly advancing.</a:t>
            </a:r>
          </a:p>
          <a:p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C000"/>
                </a:solidFill>
              </a:rPr>
              <a:t>Next-generation Cosmic Explorer </a:t>
            </a:r>
            <a:r>
              <a:rPr lang="en-US" sz="2400" dirty="0"/>
              <a:t> is based on proven technologies, but some critical R&amp;D related to scaling is needed (vacuum, optics, etc.)</a:t>
            </a:r>
          </a:p>
        </p:txBody>
      </p:sp>
    </p:spTree>
    <p:extLst>
      <p:ext uri="{BB962C8B-B14F-4D97-AF65-F5344CB8AC3E}">
        <p14:creationId xmlns:p14="http://schemas.microsoft.com/office/powerpoint/2010/main" val="1874158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F3726C-DEE7-724F-EC5E-69F5935AB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41" y="788023"/>
            <a:ext cx="2921345" cy="358609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EDA738-0CBF-C18C-F5CB-DC581A1B8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08" y="10765"/>
            <a:ext cx="8520600" cy="611806"/>
          </a:xfrm>
        </p:spPr>
        <p:txBody>
          <a:bodyPr>
            <a:normAutofit/>
          </a:bodyPr>
          <a:lstStyle/>
          <a:p>
            <a:r>
              <a:rPr lang="en-US" sz="2400" dirty="0"/>
              <a:t>Technical/Sensitivity Advances over the Coming Decade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30D88D-B723-B7A7-36EF-6BE4D012EE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11C8DE3-CB9F-B27D-E0A6-33F929E3B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261" y="2504564"/>
            <a:ext cx="4196938" cy="2362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B8D180-A4FD-F220-D69E-8C8E4F300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180" y="565339"/>
            <a:ext cx="4287738" cy="18657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88AF1B-7B15-D446-D8F5-96D08411A85B}"/>
              </a:ext>
            </a:extLst>
          </p:cNvPr>
          <p:cNvSpPr txBox="1"/>
          <p:nvPr/>
        </p:nvSpPr>
        <p:spPr>
          <a:xfrm>
            <a:off x="372196" y="4375610"/>
            <a:ext cx="3419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Incremental Increases in Sensitivity/Rate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AC6A09-BDBB-2E1A-F7FF-D675952B6146}"/>
              </a:ext>
            </a:extLst>
          </p:cNvPr>
          <p:cNvSpPr txBox="1"/>
          <p:nvPr/>
        </p:nvSpPr>
        <p:spPr>
          <a:xfrm>
            <a:off x="4572000" y="2407432"/>
            <a:ext cx="2702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Run Plan Over Next 5-10 Years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532EA5-6ACE-D9B0-76BB-CFB89BD7DF9E}"/>
              </a:ext>
            </a:extLst>
          </p:cNvPr>
          <p:cNvSpPr txBox="1"/>
          <p:nvPr/>
        </p:nvSpPr>
        <p:spPr>
          <a:xfrm>
            <a:off x="3922955" y="4706128"/>
            <a:ext cx="4833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LIGO India Funded Last Month - $320M India + $80M U.S.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419899" y="566717"/>
            <a:ext cx="6306" cy="150718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508006" y="3373821"/>
            <a:ext cx="693682" cy="2207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36916" y="3581926"/>
            <a:ext cx="111619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36017" y="3569313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99220" y="3040643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80290" y="1691115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O3</a:t>
            </a:r>
          </a:p>
        </p:txBody>
      </p:sp>
    </p:spTree>
    <p:extLst>
      <p:ext uri="{BB962C8B-B14F-4D97-AF65-F5344CB8AC3E}">
        <p14:creationId xmlns:p14="http://schemas.microsoft.com/office/powerpoint/2010/main" val="3229886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CD00-5888-4810-A934-50C273A5C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08" y="86683"/>
            <a:ext cx="8976158" cy="509947"/>
          </a:xfrm>
        </p:spPr>
        <p:txBody>
          <a:bodyPr>
            <a:noAutofit/>
          </a:bodyPr>
          <a:lstStyle/>
          <a:p>
            <a:r>
              <a:rPr lang="en-US" sz="2800" dirty="0"/>
              <a:t>Next Generation Detectors (2030s)    ~</a:t>
            </a:r>
            <a:r>
              <a:rPr lang="de-DE" sz="2800" dirty="0">
                <a:solidFill>
                  <a:schemeClr val="tx1"/>
                </a:solidFill>
              </a:rPr>
              <a:t>x10 aLIGO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72B880-4782-3266-589E-D0075A4D1F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EA4377-78B6-84B8-32E6-17A8B3DE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539" y="1052953"/>
            <a:ext cx="3007360" cy="1905914"/>
          </a:xfrm>
          <a:prstGeom prst="rect">
            <a:avLst/>
          </a:prstGeom>
        </p:spPr>
      </p:pic>
      <p:sp>
        <p:nvSpPr>
          <p:cNvPr id="6" name="Textfeld 6">
            <a:extLst>
              <a:ext uri="{FF2B5EF4-FFF2-40B4-BE49-F238E27FC236}">
                <a16:creationId xmlns:a16="http://schemas.microsoft.com/office/drawing/2014/main" id="{5F5850B6-9133-43E1-7BF2-A4FD8BEA6E8E}"/>
              </a:ext>
            </a:extLst>
          </p:cNvPr>
          <p:cNvSpPr txBox="1"/>
          <p:nvPr/>
        </p:nvSpPr>
        <p:spPr>
          <a:xfrm>
            <a:off x="4714287" y="3074913"/>
            <a:ext cx="39958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  <a:highlight>
                  <a:srgbClr val="000000"/>
                </a:highlight>
              </a:rPr>
              <a:t>        </a:t>
            </a:r>
            <a:r>
              <a:rPr lang="de-DE" sz="1600" dirty="0">
                <a:solidFill>
                  <a:srgbClr val="FF0000"/>
                </a:solidFill>
                <a:highlight>
                  <a:srgbClr val="FFFF00"/>
                </a:highlight>
              </a:rPr>
              <a:t>The Einstein Telescope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tx1"/>
              </a:solidFill>
            </a:endParaRP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Deep Underground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Site Proposals: Sardinia; Holland 10 km arms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Triangle (polarization)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de-DE" sz="1500" dirty="0">
              <a:solidFill>
                <a:schemeClr val="tx2"/>
              </a:solidFill>
            </a:endParaRPr>
          </a:p>
          <a:p>
            <a:pPr lvl="1"/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8" name="Textfeld 6">
            <a:extLst>
              <a:ext uri="{FF2B5EF4-FFF2-40B4-BE49-F238E27FC236}">
                <a16:creationId xmlns:a16="http://schemas.microsoft.com/office/drawing/2014/main" id="{94A97F4A-DAF9-89B8-2BEC-7CC4B0BBF001}"/>
              </a:ext>
            </a:extLst>
          </p:cNvPr>
          <p:cNvSpPr txBox="1"/>
          <p:nvPr/>
        </p:nvSpPr>
        <p:spPr>
          <a:xfrm>
            <a:off x="843277" y="3424653"/>
            <a:ext cx="399588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Earths surface;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40 km arms + 20 km arms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Low frequency configuration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high frequency configuration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de-DE" sz="1500" dirty="0">
              <a:solidFill>
                <a:schemeClr val="tx2"/>
              </a:solidFill>
            </a:endParaRPr>
          </a:p>
          <a:p>
            <a:pPr lvl="1"/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DF30F-423D-1F80-E2A2-896C400C254E}"/>
              </a:ext>
            </a:extLst>
          </p:cNvPr>
          <p:cNvSpPr txBox="1"/>
          <p:nvPr/>
        </p:nvSpPr>
        <p:spPr>
          <a:xfrm>
            <a:off x="963756" y="3051124"/>
            <a:ext cx="3387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highlight>
                  <a:srgbClr val="00FF00"/>
                </a:highlight>
              </a:rPr>
              <a:t>Cosmic Explorer </a:t>
            </a:r>
            <a:r>
              <a:rPr lang="de-DE" sz="1400" dirty="0">
                <a:solidFill>
                  <a:schemeClr val="bg1"/>
                </a:solidFill>
                <a:highlight>
                  <a:srgbClr val="00FF00"/>
                </a:highlight>
                <a:sym typeface="Wingdings" panose="05000000000000000000" pitchFamily="2" charset="2"/>
              </a:rPr>
              <a:t> </a:t>
            </a:r>
            <a:r>
              <a:rPr lang="de-DE" sz="1400" dirty="0">
                <a:solidFill>
                  <a:schemeClr val="bg1"/>
                </a:solidFill>
                <a:highlight>
                  <a:srgbClr val="00FF00"/>
                </a:highlight>
              </a:rPr>
              <a:t>x10 Advanced LIGO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E95AE9F-3528-1C96-2B66-33C9BCC57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39" y="1052953"/>
            <a:ext cx="3388292" cy="190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84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80988-C301-D1AD-AE53-4A3570350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75" y="445025"/>
            <a:ext cx="3840271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CE Detector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C7662-8733-035D-E2B9-787129731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6" y="1152474"/>
            <a:ext cx="3840270" cy="3813663"/>
          </a:xfrm>
        </p:spPr>
        <p:txBody>
          <a:bodyPr>
            <a:normAutofit/>
          </a:bodyPr>
          <a:lstStyle/>
          <a:p>
            <a:r>
              <a:rPr lang="en-US" dirty="0"/>
              <a:t>The Cosmic Explorer instrument design is based on </a:t>
            </a:r>
            <a:r>
              <a:rPr lang="en-US" dirty="0">
                <a:solidFill>
                  <a:srgbClr val="92D050"/>
                </a:solidFill>
              </a:rPr>
              <a:t>proven LIGO technology</a:t>
            </a:r>
          </a:p>
          <a:p>
            <a:r>
              <a:rPr lang="en-US" dirty="0"/>
              <a:t>Development will be required to scale-up some technologies (e.g., larger mirrors, longer suspensions, …)</a:t>
            </a:r>
          </a:p>
          <a:p>
            <a:r>
              <a:rPr lang="en-US" dirty="0">
                <a:solidFill>
                  <a:srgbClr val="FFC000"/>
                </a:solidFill>
              </a:rPr>
              <a:t>Vacuum system </a:t>
            </a:r>
            <a:r>
              <a:rPr lang="en-US" dirty="0"/>
              <a:t>is major cost driver, so R&amp;D ongoing to find better and cheaper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3F218-1810-8CC2-3799-D934A106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0FA08-E179-364C-A0C8-AC9938D0A833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F358AC-E896-5E48-A0DF-A2C48A21E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0793" y="118665"/>
            <a:ext cx="5108028" cy="4938152"/>
          </a:xfrm>
          <a:prstGeom prst="rect">
            <a:avLst/>
          </a:prstGeom>
          <a:ln w="38100">
            <a:solidFill>
              <a:schemeClr val="bg1">
                <a:lumMod val="90000"/>
                <a:lumOff val="10000"/>
              </a:schemeClr>
            </a:solidFill>
          </a:ln>
        </p:spPr>
      </p:pic>
      <p:pic>
        <p:nvPicPr>
          <p:cNvPr id="6" name="Google Shape;57;p13">
            <a:extLst>
              <a:ext uri="{FF2B5EF4-FFF2-40B4-BE49-F238E27FC236}">
                <a16:creationId xmlns:a16="http://schemas.microsoft.com/office/drawing/2014/main" id="{C7A56CBF-A0C9-0243-A202-7C4807AA84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085" b="1095"/>
          <a:stretch/>
        </p:blipFill>
        <p:spPr>
          <a:xfrm>
            <a:off x="3980793" y="118664"/>
            <a:ext cx="2094180" cy="124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DD8179-7BF0-B840-879C-BB8D7296A6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18" t="11801" r="2339" b="379"/>
          <a:stretch/>
        </p:blipFill>
        <p:spPr>
          <a:xfrm>
            <a:off x="6338600" y="118666"/>
            <a:ext cx="2747636" cy="2593004"/>
          </a:xfrm>
          <a:prstGeom prst="rect">
            <a:avLst/>
          </a:prstGeom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3750248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E0F1-1616-144E-A71E-7550C9AFF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130" y="273845"/>
            <a:ext cx="5346821" cy="9941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Horizon Study Document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83C5-199F-6440-9932-F8F10ADAA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843" y="1197414"/>
            <a:ext cx="6047002" cy="3483767"/>
          </a:xfrm>
        </p:spPr>
        <p:txBody>
          <a:bodyPr>
            <a:normAutofit/>
          </a:bodyPr>
          <a:lstStyle/>
          <a:p>
            <a:r>
              <a:rPr lang="en-US" dirty="0"/>
              <a:t>High-impact science in context of 2030-era astronomical observatories (Athena, Lynx, LISA, etc.)</a:t>
            </a:r>
          </a:p>
          <a:p>
            <a:endParaRPr lang="en-US" dirty="0"/>
          </a:p>
          <a:p>
            <a:r>
              <a:rPr lang="en-US" dirty="0"/>
              <a:t>Connects science goals to design choices</a:t>
            </a:r>
          </a:p>
          <a:p>
            <a:pPr lvl="1"/>
            <a:r>
              <a:rPr lang="en-US" sz="1600" dirty="0"/>
              <a:t>Number of detectors and location</a:t>
            </a:r>
          </a:p>
          <a:p>
            <a:pPr lvl="1"/>
            <a:r>
              <a:rPr lang="en-US" sz="1600" dirty="0"/>
              <a:t>Detector length and configuration</a:t>
            </a:r>
          </a:p>
          <a:p>
            <a:endParaRPr lang="en-US" dirty="0"/>
          </a:p>
          <a:p>
            <a:r>
              <a:rPr lang="en-US" dirty="0"/>
              <a:t>Delivered to the NSF Fall 2021:</a:t>
            </a:r>
          </a:p>
          <a:p>
            <a:pPr lvl="1"/>
            <a:r>
              <a:rPr lang="en-US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https://arxiv.org/abs/2109.09882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https://cosmicexplorer.org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E307A-6CA9-184F-8291-F10FD2DF3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BA29AEC-6B57-3147-959B-E9123771A055}" type="slidenum">
              <a:rPr lang="en-US" kern="120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</a:t>
            </a:fld>
            <a:endParaRPr lang="en-US" kern="1200" dirty="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D58142-6F2D-F94F-83BB-3ECD15F58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782" y="1092911"/>
            <a:ext cx="2780093" cy="36069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0442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0DB364E-7EEB-A046-8126-D565CBFCA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614" y="0"/>
            <a:ext cx="151568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0CB2E-3A9A-2B4B-B6CE-C0686EA8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88" y="1369218"/>
            <a:ext cx="6115626" cy="3431381"/>
          </a:xfrm>
        </p:spPr>
        <p:txBody>
          <a:bodyPr>
            <a:normAutofit/>
          </a:bodyPr>
          <a:lstStyle/>
          <a:p>
            <a:r>
              <a:rPr lang="en-US" dirty="0"/>
              <a:t>Next-Generation Gravitational-Wave Observatory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40 km and 20 km </a:t>
            </a:r>
            <a:r>
              <a:rPr lang="en-US" dirty="0">
                <a:solidFill>
                  <a:schemeClr val="tx2"/>
                </a:solidFill>
              </a:rPr>
              <a:t>L-shaped surface observatories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10x sensitivity</a:t>
            </a:r>
            <a:r>
              <a:rPr lang="en-US" dirty="0">
                <a:solidFill>
                  <a:schemeClr val="tx2"/>
                </a:solidFill>
              </a:rPr>
              <a:t> of today’s observatories (Advanced LIGO)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Global network</a:t>
            </a:r>
            <a:r>
              <a:rPr lang="en-US" dirty="0">
                <a:sym typeface="Wingdings" pitchFamily="2" charset="2"/>
              </a:rPr>
              <a:t> together with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 European </a:t>
            </a:r>
            <a:r>
              <a:rPr lang="en-US" dirty="0">
                <a:solidFill>
                  <a:srgbClr val="92D050"/>
                </a:solidFill>
              </a:rPr>
              <a:t>Einstein Telescope</a:t>
            </a:r>
            <a:endParaRPr lang="en-US" dirty="0">
              <a:sym typeface="Wingdings" pitchFamily="2" charset="2"/>
            </a:endParaRPr>
          </a:p>
          <a:p>
            <a:pPr lvl="1"/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Enables </a:t>
            </a:r>
            <a:r>
              <a:rPr lang="en-US" dirty="0">
                <a:solidFill>
                  <a:srgbClr val="92D050"/>
                </a:solidFill>
                <a:sym typeface="Wingdings" pitchFamily="2" charset="2"/>
              </a:rPr>
              <a:t>access</a:t>
            </a:r>
            <a:r>
              <a:rPr lang="en-US" dirty="0">
                <a:sym typeface="Wingdings" pitchFamily="2" charset="2"/>
              </a:rPr>
              <a:t> to</a:t>
            </a:r>
          </a:p>
          <a:p>
            <a:pPr lvl="1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Stellar to intermediate mass </a:t>
            </a:r>
            <a:r>
              <a:rPr lang="en-US" dirty="0"/>
              <a:t>mergers</a:t>
            </a:r>
            <a:br>
              <a:rPr lang="en-US" dirty="0"/>
            </a:br>
            <a:r>
              <a:rPr lang="en-US" dirty="0">
                <a:solidFill>
                  <a:schemeClr val="accent4">
                    <a:lumMod val="75000"/>
                  </a:schemeClr>
                </a:solidFill>
                <a:sym typeface="Wingdings" pitchFamily="2" charset="2"/>
              </a:rPr>
              <a:t>throughout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sym typeface="Wingdings" pitchFamily="2" charset="2"/>
              </a:rPr>
              <a:t>Cosmic Time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Dynamics of Dense Matter</a:t>
            </a:r>
          </a:p>
          <a:p>
            <a:pPr lvl="1"/>
            <a:r>
              <a:rPr lang="en-US" dirty="0">
                <a:solidFill>
                  <a:srgbClr val="0070C0"/>
                </a:solidFill>
                <a:sym typeface="Wingdings" pitchFamily="2" charset="2"/>
              </a:rPr>
              <a:t>Extreme Gravity</a:t>
            </a:r>
          </a:p>
          <a:p>
            <a:pPr lvl="1"/>
            <a:endParaRPr lang="en-US" dirty="0">
              <a:solidFill>
                <a:srgbClr val="0070C0"/>
              </a:solidFill>
              <a:sym typeface="Wingdings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F0D0E-7C20-AC4E-9B2F-F12148AB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BA29AEC-6B57-3147-959B-E9123771A055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2F52F2-9054-E043-B97D-4DAE51FBD438}"/>
              </a:ext>
            </a:extLst>
          </p:cNvPr>
          <p:cNvSpPr txBox="1">
            <a:spLocks/>
          </p:cNvSpPr>
          <p:nvPr/>
        </p:nvSpPr>
        <p:spPr>
          <a:xfrm>
            <a:off x="2642615" y="273845"/>
            <a:ext cx="4715059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9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Cosmic Explorer</a:t>
            </a:r>
            <a:b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The Vision for Gravitational-Wave Astrophysics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4AFD611-8B6C-4442-85E9-172F7CBA321A}"/>
              </a:ext>
            </a:extLst>
          </p:cNvPr>
          <p:cNvSpPr txBox="1">
            <a:spLocks/>
          </p:cNvSpPr>
          <p:nvPr/>
        </p:nvSpPr>
        <p:spPr>
          <a:xfrm>
            <a:off x="762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0BA29AEC-6B57-3147-959B-E9123771A05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9" name="Picture 2" descr="https://lh5.googleusercontent.com/hTKZnq58N-FZLI85SEmmE895LZYsN_cn-aCND6Ka7jtGDC7GpgDrzxhF2XKx7eYoP8Xl-wW0lZdJABbZHKybnVIVDuXfMd90l0NDEFoS3ZK7aX_gUgc-vrZv38zY88B3RGzm2UY4LcU=s0">
            <a:extLst>
              <a:ext uri="{FF2B5EF4-FFF2-40B4-BE49-F238E27FC236}">
                <a16:creationId xmlns:a16="http://schemas.microsoft.com/office/drawing/2014/main" id="{2F451137-C214-E845-A4D4-AADD5A053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867" y="2307126"/>
            <a:ext cx="2740210" cy="274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884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13E68B-E5F3-3C10-85AC-15C07E809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" y="62104"/>
            <a:ext cx="8963025" cy="5019292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71852C5B-2BB3-34D4-F7D1-33106E463D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z="900" smtClean="0"/>
              <a:pPr marL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8</a:t>
            </a:fld>
            <a:endParaRPr lang="en" sz="900"/>
          </a:p>
        </p:txBody>
      </p:sp>
    </p:spTree>
    <p:extLst>
      <p:ext uri="{BB962C8B-B14F-4D97-AF65-F5344CB8AC3E}">
        <p14:creationId xmlns:p14="http://schemas.microsoft.com/office/powerpoint/2010/main" val="3235462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9E9FC-2B0F-B5E8-3429-733907240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Cosmology and Precision Science with Cosmic Explorer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1E7B0-590D-0751-C8A3-6EF12C9B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475" y="1152475"/>
            <a:ext cx="5283587" cy="3416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Expected event rate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O(1e5) BHBH </a:t>
            </a:r>
            <a:r>
              <a:rPr lang="en-US" dirty="0"/>
              <a:t>merger annually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O(1e6) NSNS </a:t>
            </a:r>
            <a:r>
              <a:rPr lang="en-US" dirty="0"/>
              <a:t>mergers annually</a:t>
            </a:r>
          </a:p>
          <a:p>
            <a:pPr lvl="1"/>
            <a:endParaRPr lang="en-US" dirty="0"/>
          </a:p>
          <a:p>
            <a:r>
              <a:rPr lang="en-US" dirty="0"/>
              <a:t>SNR  NS-NS up to ~300  (post merger physics)</a:t>
            </a:r>
          </a:p>
          <a:p>
            <a:r>
              <a:rPr lang="en-US" dirty="0"/>
              <a:t>SNR  BH-BH up to ~3000  precision tests of Einstein GR.</a:t>
            </a:r>
          </a:p>
          <a:p>
            <a:pPr lvl="1"/>
            <a:endParaRPr lang="en-US" dirty="0"/>
          </a:p>
          <a:p>
            <a:r>
              <a:rPr lang="en-US" dirty="0"/>
              <a:t>Across redshifts </a:t>
            </a:r>
            <a:r>
              <a:rPr lang="en-US" dirty="0">
                <a:solidFill>
                  <a:srgbClr val="92D050"/>
                </a:solidFill>
              </a:rPr>
              <a:t>up to z ~ 30</a:t>
            </a:r>
          </a:p>
          <a:p>
            <a:pPr lvl="1"/>
            <a:r>
              <a:rPr lang="en-US" dirty="0"/>
              <a:t>Sky localization from detector network</a:t>
            </a:r>
          </a:p>
          <a:p>
            <a:endParaRPr lang="en-US" dirty="0"/>
          </a:p>
          <a:p>
            <a:r>
              <a:rPr lang="en-US" dirty="0"/>
              <a:t>The full Cosmic Explorer data set will be a treasure trove for </a:t>
            </a:r>
            <a:r>
              <a:rPr lang="en-US" dirty="0">
                <a:solidFill>
                  <a:srgbClr val="92D050"/>
                </a:solidFill>
              </a:rPr>
              <a:t>structure formation correlation studies</a:t>
            </a:r>
            <a:r>
              <a:rPr lang="en-US" dirty="0"/>
              <a:t>, </a:t>
            </a:r>
            <a:r>
              <a:rPr lang="en-US" dirty="0">
                <a:solidFill>
                  <a:srgbClr val="00B0F0"/>
                </a:solidFill>
              </a:rPr>
              <a:t>dark matter,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dark energy signatures</a:t>
            </a:r>
            <a:r>
              <a:rPr lang="en-US" dirty="0"/>
              <a:t> 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8845D-C08F-F0E1-FD71-39E5AA1605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E176BACB-0043-A748-A21F-C2F6DDF642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3" r="4553" b="4242"/>
          <a:stretch/>
        </p:blipFill>
        <p:spPr>
          <a:xfrm>
            <a:off x="5158476" y="710934"/>
            <a:ext cx="3924583" cy="4345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91616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1_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13945</TotalTime>
  <Words>1144</Words>
  <Application>Microsoft Office PowerPoint</Application>
  <PresentationFormat>On-screen Show (16:9)</PresentationFormat>
  <Paragraphs>150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Helvetica</vt:lpstr>
      <vt:lpstr>Simple Dark</vt:lpstr>
      <vt:lpstr>Office Theme</vt:lpstr>
      <vt:lpstr>1_Simple Dark</vt:lpstr>
      <vt:lpstr>2_Office Theme</vt:lpstr>
      <vt:lpstr>Cosmic Explorer, the Next-Generation of US Gravitational-Wave Observatories</vt:lpstr>
      <vt:lpstr>The GW Field Is Rapidly Advancing Since Discovery</vt:lpstr>
      <vt:lpstr>Technical/Sensitivity Advances over the Coming Decade</vt:lpstr>
      <vt:lpstr>Next Generation Detectors (2030s)    ~x10 aLIGO</vt:lpstr>
      <vt:lpstr>CE Detector Concept</vt:lpstr>
      <vt:lpstr>Horizon Study Document</vt:lpstr>
      <vt:lpstr>PowerPoint Presentation</vt:lpstr>
      <vt:lpstr>PowerPoint Presentation</vt:lpstr>
      <vt:lpstr>Cosmology and Precision Science with Cosmic Explorer</vt:lpstr>
      <vt:lpstr>PowerPoint Presentation</vt:lpstr>
      <vt:lpstr>Detector Design Parameters</vt:lpstr>
      <vt:lpstr>Present Working Schedule</vt:lpstr>
      <vt:lpstr>PowerPoint Presentation</vt:lpstr>
      <vt:lpstr>Astro2020 Decadal Survey: A Resounding Endorsement</vt:lpstr>
      <vt:lpstr>Snowmass Cosmic Frontier Report</vt:lpstr>
      <vt:lpstr>Quantum Sensors beyond the standard quantum limit</vt:lpstr>
      <vt:lpstr>Preliminary Cost and Schedule </vt:lpstr>
      <vt:lpstr>European Einstein Telescope Collaboration with CERN</vt:lpstr>
      <vt:lpstr>Key Points :   Cosmic Explorer</vt:lpstr>
      <vt:lpstr>      Summary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Cosmic Explorer: Science, Observatories, and Community for the US’s Next Generation Gravitational-Wave Observatory</dc:title>
  <dc:creator>Barry Barish</dc:creator>
  <cp:lastModifiedBy>Barish, Barry C. (Barry)</cp:lastModifiedBy>
  <cp:revision>152</cp:revision>
  <cp:lastPrinted>2021-10-06T13:50:38Z</cp:lastPrinted>
  <dcterms:modified xsi:type="dcterms:W3CDTF">2023-06-11T19:35:57Z</dcterms:modified>
</cp:coreProperties>
</file>