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7" r:id="rId3"/>
    <p:sldId id="329" r:id="rId4"/>
    <p:sldId id="331" r:id="rId5"/>
    <p:sldId id="344" r:id="rId6"/>
    <p:sldId id="361" r:id="rId7"/>
    <p:sldId id="348" r:id="rId8"/>
    <p:sldId id="349" r:id="rId9"/>
    <p:sldId id="330" r:id="rId10"/>
    <p:sldId id="350" r:id="rId11"/>
    <p:sldId id="352" r:id="rId12"/>
    <p:sldId id="355" r:id="rId13"/>
    <p:sldId id="332" r:id="rId14"/>
    <p:sldId id="353" r:id="rId15"/>
    <p:sldId id="354" r:id="rId16"/>
    <p:sldId id="338" r:id="rId17"/>
    <p:sldId id="339" r:id="rId18"/>
    <p:sldId id="359" r:id="rId19"/>
    <p:sldId id="360" r:id="rId20"/>
    <p:sldId id="351" r:id="rId21"/>
    <p:sldId id="363" r:id="rId22"/>
    <p:sldId id="362" r:id="rId2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6AA"/>
    <a:srgbClr val="E1DEB8"/>
    <a:srgbClr val="BCE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7248"/>
  </p:normalViewPr>
  <p:slideViewPr>
    <p:cSldViewPr snapToObjects="1" showGuides="1">
      <p:cViewPr varScale="1">
        <p:scale>
          <a:sx n="171" d="100"/>
          <a:sy n="171" d="100"/>
        </p:scale>
        <p:origin x="2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4DD59-8C38-6549-9449-E294E3D86F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F7CC-AA60-3647-B883-84AC2B21B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67E7-E60F-FF41-951C-66FED33E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198" y="2921147"/>
            <a:ext cx="3701143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65570-CC95-2143-9E5E-F73C164D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2684" y="3040379"/>
            <a:ext cx="4275118" cy="214913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1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6308-C554-6740-8B74-C35D1AD2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E8EE-C0F0-D341-B7B5-498D245B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96F3DB-3237-F349-B184-9A72BEDA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Barcelona, June 12th 2023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BA6FF6-63DB-614F-8914-40F230C6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6247" y="6356350"/>
            <a:ext cx="755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2181FA-A637-EB40-90CA-5D24A530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9440" y="6356350"/>
            <a:ext cx="794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44ACC8-EA55-3046-88F2-5FE056E176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D362-5F2D-3547-B6B5-18C81C7C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168-495D-6F49-A17C-9F5C6BE8F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DAAF5-C20A-AC46-B389-B73AA4DDA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7DC530-438C-3E46-9B6B-27455863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Barcelona, June 12th 2023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1C909A-B393-6745-BE22-9B448BD3D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C73C9-69BA-8148-A3AA-2C63E8C8A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54DBC6-7EE1-9B4A-B7D4-D671848FA7E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7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F7BF-2B99-434E-BC21-6466F95D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F3FB57-0260-0D4D-BC39-D9143CFEB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Barcelona, June 12th 2023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CBD742-2311-A54A-973C-B4CEE441F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A912BB-F421-864B-A6A9-2BEDA56E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WP5 – ISB kick-off Meeting          </a:t>
            </a:r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AD27F-F859-1240-BBAF-AA6909E63FB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9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93FDB-DB10-7641-AE82-2E502EFAB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Barcelona, June 12th 2023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D68476-A434-2F45-848C-9B181D38E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0348B3-67B2-8540-A406-2196174C5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WP5 – ISB kick-off Meeting          </a:t>
            </a:r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FBF7BB-4D33-2447-87AE-DC16CED262F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DEB8"/>
            </a:gs>
            <a:gs pos="0">
              <a:schemeClr val="bg2">
                <a:shade val="98000"/>
                <a:satMod val="120000"/>
                <a:alpha val="28000"/>
                <a:lumMod val="32203"/>
                <a:lumOff val="67797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BB23B-3A2F-374E-8ADE-B605F52E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9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E38C2-489A-1B4B-A6C8-6169039DA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DDFE-7D2E-F449-B568-D36BBE05A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Barcelona, June 12th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AC52-DBBA-984B-BAD5-CF2333F75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668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E078-B342-134C-8450-9F94BA412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2678" y="6356350"/>
            <a:ext cx="551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ET logo — ET workarea">
            <a:extLst>
              <a:ext uri="{FF2B5EF4-FFF2-40B4-BE49-F238E27FC236}">
                <a16:creationId xmlns:a16="http://schemas.microsoft.com/office/drawing/2014/main" id="{B9C5FDC6-528F-CD44-8D20-C9493D4049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812" y="365125"/>
            <a:ext cx="428598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F8426B-F3AD-3A40-BB91-9A68C12C5D4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et-gw.eu/tds/?content=3&amp;r=1833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et-gw.eu/tds/ql/?c=1652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t-gw.eu/Main/PBSWorkingGroup/WebHome" TargetMode="External"/><Relationship Id="rId2" Type="http://schemas.openxmlformats.org/officeDocument/2006/relationships/hyperlink" Target="https://apps.et-gw.eu/tds/ql/?c=166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1DEB8">
                <a:lumMod val="44305"/>
                <a:lumOff val="55695"/>
              </a:srgb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EDD1-4613-A448-9357-81C67469B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265" y="2154477"/>
            <a:ext cx="5826708" cy="221312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ET-PP INFRA-DEV </a:t>
            </a:r>
            <a:br>
              <a:rPr lang="en-US" sz="4400" b="1" dirty="0"/>
            </a:br>
            <a:r>
              <a:rPr lang="en-US" sz="4400" b="1" dirty="0"/>
              <a:t>WP5 Progress Report</a:t>
            </a:r>
            <a:br>
              <a:rPr lang="en-US" sz="3600" dirty="0"/>
            </a:br>
            <a:br>
              <a:rPr lang="en-US" sz="3600" dirty="0"/>
            </a:br>
            <a:r>
              <a:rPr lang="en-US" sz="2800" dirty="0"/>
              <a:t>Barcelona, June 12</a:t>
            </a:r>
            <a:r>
              <a:rPr lang="en-US" sz="2800" baseline="30000" dirty="0"/>
              <a:t>th</a:t>
            </a:r>
            <a:r>
              <a:rPr lang="en-US" sz="2800" dirty="0"/>
              <a:t> 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5EB0-BD3B-B74D-809F-0F0F689F4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3888" y="3933608"/>
            <a:ext cx="4062608" cy="1906924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R.Flaminio</a:t>
            </a:r>
            <a:endParaRPr lang="en-US" dirty="0"/>
          </a:p>
          <a:p>
            <a:pPr algn="l"/>
            <a:r>
              <a:rPr lang="en-US" dirty="0" err="1"/>
              <a:t>A.Freise</a:t>
            </a:r>
            <a:endParaRPr lang="en-US" dirty="0"/>
          </a:p>
          <a:p>
            <a:pPr algn="l"/>
            <a:r>
              <a:rPr lang="en-US" dirty="0" err="1"/>
              <a:t>R.Saban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ABE939-9B33-C647-A10A-63CD9C45A15F}"/>
              </a:ext>
            </a:extLst>
          </p:cNvPr>
          <p:cNvCxnSpPr>
            <a:cxnSpLocks/>
          </p:cNvCxnSpPr>
          <p:nvPr/>
        </p:nvCxnSpPr>
        <p:spPr>
          <a:xfrm>
            <a:off x="6839212" y="2326895"/>
            <a:ext cx="0" cy="3656772"/>
          </a:xfrm>
          <a:prstGeom prst="line">
            <a:avLst/>
          </a:prstGeom>
          <a:ln w="34925"/>
          <a:effectLst>
            <a:glow rad="254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4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9D11-F879-70CB-72C3-E6CAFB97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Selecting a computer assisted environment for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F226-035F-1AAC-8DD7-D0C9A4C7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87826"/>
            <a:ext cx="7285383" cy="954158"/>
          </a:xfrm>
        </p:spPr>
        <p:txBody>
          <a:bodyPr>
            <a:normAutofit/>
          </a:bodyPr>
          <a:lstStyle/>
          <a:p>
            <a:pPr marL="0" indent="0" rtl="0">
              <a:lnSpc>
                <a:spcPct val="100000"/>
              </a:lnSpc>
              <a:buSzPts val="1900"/>
              <a:buNone/>
            </a:pPr>
            <a:r>
              <a:rPr lang="en-GB" sz="2000" b="0" i="0" u="none" strike="noStrike" kern="1200" baseline="0" dirty="0">
                <a:solidFill>
                  <a:srgbClr val="000000"/>
                </a:solidFill>
              </a:rPr>
              <a:t>The Project </a:t>
            </a:r>
            <a:r>
              <a:rPr lang="en-GB" sz="2000" dirty="0">
                <a:solidFill>
                  <a:srgbClr val="000000"/>
                </a:solidFill>
              </a:rPr>
              <a:t>O</a:t>
            </a:r>
            <a:r>
              <a:rPr lang="en-GB" sz="2000" b="0" i="0" u="none" strike="noStrike" kern="1200" baseline="0" dirty="0">
                <a:solidFill>
                  <a:srgbClr val="000000"/>
                </a:solidFill>
              </a:rPr>
              <a:t>ffice set the availability of a </a:t>
            </a:r>
            <a:r>
              <a:rPr lang="en-GB" sz="2400" i="0" u="none" strike="noStrike" kern="1200" baseline="0" dirty="0">
                <a:solidFill>
                  <a:srgbClr val="000000"/>
                </a:solidFill>
              </a:rPr>
              <a:t>document lifecycle tool</a:t>
            </a:r>
            <a:r>
              <a:rPr lang="en-GB" sz="2000" b="0" i="0" u="none" strike="noStrike" kern="1200" baseline="0" dirty="0">
                <a:solidFill>
                  <a:srgbClr val="000000"/>
                </a:solidFill>
              </a:rPr>
              <a:t> as the priority.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F5C1-87DE-5915-B924-702A2DB95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E8188-717B-F945-A2BC-F96A636F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C2B364D3-263F-BB8E-E827-143C03399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134" y="2289340"/>
            <a:ext cx="2743099" cy="3887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4E4E3E-E1E2-9E9F-B71D-A581881068B6}"/>
              </a:ext>
            </a:extLst>
          </p:cNvPr>
          <p:cNvSpPr txBox="1"/>
          <p:nvPr/>
        </p:nvSpPr>
        <p:spPr>
          <a:xfrm rot="16200000">
            <a:off x="10438282" y="4602633"/>
            <a:ext cx="31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Courtesy Alessandro Variola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B6E6A-3B88-7429-BCA5-1DEC63859471}"/>
              </a:ext>
            </a:extLst>
          </p:cNvPr>
          <p:cNvSpPr txBox="1"/>
          <p:nvPr/>
        </p:nvSpPr>
        <p:spPr>
          <a:xfrm>
            <a:off x="838199" y="2965382"/>
            <a:ext cx="80069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Avenir Next" panose="020B0503020202020204" pitchFamily="34" charset="0"/>
              </a:rPr>
              <a:t>The features, the compatibility and the characteristics of four different systems were extensively analysed and compared to the requirements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Atrium (CNRS)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EDMS (CERN)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Avenir Next" panose="020B0503020202020204" pitchFamily="34" charset="0"/>
              </a:rPr>
              <a:t>ESS-DTL DMS, based on </a:t>
            </a:r>
            <a:r>
              <a:rPr lang="en-US" sz="2000" dirty="0" err="1">
                <a:latin typeface="Avenir Next" panose="020B0503020202020204" pitchFamily="34" charset="0"/>
              </a:rPr>
              <a:t>Alfresco@INFN</a:t>
            </a:r>
            <a:endParaRPr lang="en-US" sz="2000" dirty="0">
              <a:latin typeface="Avenir Next" panose="020B050302020202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TDS (Virgo and ET Collaboration)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and a report was sent to the Project Directorate.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E3A57D-46E8-5D6F-FC24-B83341C2BD33}"/>
              </a:ext>
            </a:extLst>
          </p:cNvPr>
          <p:cNvSpPr txBox="1"/>
          <p:nvPr/>
        </p:nvSpPr>
        <p:spPr>
          <a:xfrm>
            <a:off x="838198" y="5643683"/>
            <a:ext cx="7538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H"/>
            </a:defPPr>
            <a:lvl1pPr indent="0">
              <a:buNone/>
              <a:defRPr sz="2000">
                <a:latin typeface="Avenir Next" panose="020B0503020202020204" pitchFamily="34" charset="0"/>
              </a:defRPr>
            </a:lvl1pPr>
            <a:lvl2pPr marL="742950" lvl="1" indent="-285750">
              <a:buFont typeface="Wingdings" pitchFamily="2" charset="2"/>
              <a:buChar char="§"/>
              <a:defRPr sz="2000">
                <a:latin typeface="Avenir Next" panose="020B0503020202020204" pitchFamily="34" charset="0"/>
              </a:defRPr>
            </a:lvl2pPr>
          </a:lstStyle>
          <a:p>
            <a:r>
              <a:rPr lang="en-GB" dirty="0"/>
              <a:t>PLM analysis and CAD survey are the next steps which will be integrated in the general configuration context.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D4E366-96BC-07F6-BFC4-2473798EB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98B6-92B2-688F-A8A5-5E9FBFCF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deliverables of the Project Office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1E848-F837-05E2-DFE5-C2895A71B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E0EAC-35A8-59CA-239E-ADFBF34A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23ED430A-8A73-5965-48EC-85F5F6D4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851" y="1889402"/>
            <a:ext cx="3125951" cy="4280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magine 9">
            <a:extLst>
              <a:ext uri="{FF2B5EF4-FFF2-40B4-BE49-F238E27FC236}">
                <a16:creationId xmlns:a16="http://schemas.microsoft.com/office/drawing/2014/main" id="{415EBBD9-BD30-74CE-5DF4-4C8D4708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70" y="1889402"/>
            <a:ext cx="3360219" cy="4280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D57B42-3F4E-F5EA-F5D5-3E0B8ABD4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9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4495-6A87-801A-0CEF-CEF9387E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session on the </a:t>
            </a:r>
            <a:br>
              <a:rPr lang="en-GB" dirty="0"/>
            </a:br>
            <a:r>
              <a:rPr lang="en-GB" dirty="0"/>
              <a:t>Project Management Tools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ECC7D-0522-3B35-77CA-DD03459A9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44F76-06B1-CB7E-70B9-F77FF4A9E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5BB6F-E071-E093-11DC-CFA95A86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74668"/>
            <a:ext cx="7772400" cy="3145971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80EED46D-0EB1-2A60-4B00-36C66EC8CC1B}"/>
              </a:ext>
            </a:extLst>
          </p:cNvPr>
          <p:cNvSpPr/>
          <p:nvPr/>
        </p:nvSpPr>
        <p:spPr>
          <a:xfrm rot="16200000">
            <a:off x="6074539" y="5559507"/>
            <a:ext cx="533148" cy="4902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0BAAA1-A6F0-9AED-0CB7-0FFBF48B2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0952F9-7584-C0EF-24C7-B935AE0AC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108E5-0638-E581-28CB-3C467BC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 short reminder …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D0BA-85E3-5EB7-E9AC-512394C2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2E59-C763-A24A-566A-6CFEB8ED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75900-3965-7FB6-5067-6A4E1E45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65" y="1692552"/>
            <a:ext cx="7772400" cy="4357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823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62B-AA8E-921F-6DE7-D132E1D3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fields of competence of the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E0D88-2D78-0688-3D54-74138934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131"/>
            <a:ext cx="2977055" cy="246351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venir Next" panose="020B0503020202020204" pitchFamily="34" charset="0"/>
              </a:rPr>
              <a:t>Access Control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venir Next" panose="020B0503020202020204" pitchFamily="34" charset="0"/>
              </a:rPr>
              <a:t>Cooling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venir Next" panose="020B0503020202020204" pitchFamily="34" charset="0"/>
              </a:rPr>
              <a:t>Cryogenics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venir Next" panose="020B0503020202020204" pitchFamily="34" charset="0"/>
              </a:rPr>
              <a:t>Electricity Distribution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venir Next" panose="020B0503020202020204" pitchFamily="34" charset="0"/>
              </a:rPr>
              <a:t>Site Monitoring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venir Next" panose="020B0503020202020204" pitchFamily="34" charset="0"/>
              </a:rPr>
              <a:t>Vacuum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venir Next" panose="020B0503020202020204" pitchFamily="34" charset="0"/>
              </a:rPr>
              <a:t>Ventilation</a:t>
            </a:r>
          </a:p>
          <a:p>
            <a:endParaRPr lang="en-GB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B70B-E680-5CE5-16DA-DFC820F50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703B0-936F-D3B3-15CD-DB16AFA22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B61BDE-E204-4D10-9043-863FEFE02E5A}"/>
              </a:ext>
            </a:extLst>
          </p:cNvPr>
          <p:cNvSpPr txBox="1">
            <a:spLocks/>
          </p:cNvSpPr>
          <p:nvPr/>
        </p:nvSpPr>
        <p:spPr>
          <a:xfrm>
            <a:off x="2448186" y="3642995"/>
            <a:ext cx="4099758" cy="242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/>
              <a:t>Civil Engineering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/>
              <a:t>Surface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/>
              <a:t>Underground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/>
              <a:t>Shafts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Mechanical Engineering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Technical Coordination in the Field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Transport and Handling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9792A-4C20-2022-F9F9-2414B302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32" y="599089"/>
            <a:ext cx="3930074" cy="5533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3DDF2C-42A2-0EA5-244B-109BB6643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9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1A03-4630-D3C9-9373-92088E61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session on the ED this afternoon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5744-6DB0-100D-75AE-FB3DAEB8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85420-C33A-113E-EAD2-4FCA86EC7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87777F-10B1-660B-FC43-8AC26A691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30"/>
              </p:ext>
            </p:extLst>
          </p:nvPr>
        </p:nvGraphicFramePr>
        <p:xfrm>
          <a:off x="6095999" y="2109322"/>
          <a:ext cx="5257800" cy="11887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443217">
                  <a:extLst>
                    <a:ext uri="{9D8B030D-6E8A-4147-A177-3AD203B41FA5}">
                      <a16:colId xmlns:a16="http://schemas.microsoft.com/office/drawing/2014/main" val="921219622"/>
                    </a:ext>
                  </a:extLst>
                </a:gridCol>
                <a:gridCol w="1814583">
                  <a:extLst>
                    <a:ext uri="{9D8B030D-6E8A-4147-A177-3AD203B41FA5}">
                      <a16:colId xmlns:a16="http://schemas.microsoft.com/office/drawing/2014/main" val="2658732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Organization of the Engineering 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Patrick </a:t>
                      </a:r>
                      <a:r>
                        <a:rPr lang="en-GB" sz="2400" dirty="0" err="1">
                          <a:latin typeface="Avenir Next" panose="020B0503020202020204" pitchFamily="34" charset="0"/>
                        </a:rPr>
                        <a:t>Werneke</a:t>
                      </a:r>
                      <a:endParaRPr lang="en-GB" sz="2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2634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D7F8CC-0F5E-C42D-3D3D-45CCBD76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17521"/>
              </p:ext>
            </p:extLst>
          </p:nvPr>
        </p:nvGraphicFramePr>
        <p:xfrm>
          <a:off x="6095999" y="3646918"/>
          <a:ext cx="5257800" cy="8229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436394">
                  <a:extLst>
                    <a:ext uri="{9D8B030D-6E8A-4147-A177-3AD203B41FA5}">
                      <a16:colId xmlns:a16="http://schemas.microsoft.com/office/drawing/2014/main" val="921219622"/>
                    </a:ext>
                  </a:extLst>
                </a:gridCol>
                <a:gridCol w="1821406">
                  <a:extLst>
                    <a:ext uri="{9D8B030D-6E8A-4147-A177-3AD203B41FA5}">
                      <a16:colId xmlns:a16="http://schemas.microsoft.com/office/drawing/2014/main" val="2658732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Activities of the Civil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Maria </a:t>
                      </a:r>
                      <a:r>
                        <a:rPr lang="en-GB" sz="2400" dirty="0" err="1">
                          <a:latin typeface="Avenir Next" panose="020B0503020202020204" pitchFamily="34" charset="0"/>
                        </a:rPr>
                        <a:t>Marsella</a:t>
                      </a:r>
                      <a:endParaRPr lang="en-GB" sz="2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9108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77FBF5-64C9-B815-785C-B695AB51A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35645"/>
              </p:ext>
            </p:extLst>
          </p:nvPr>
        </p:nvGraphicFramePr>
        <p:xfrm>
          <a:off x="6095999" y="4818754"/>
          <a:ext cx="5257800" cy="11887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415921">
                  <a:extLst>
                    <a:ext uri="{9D8B030D-6E8A-4147-A177-3AD203B41FA5}">
                      <a16:colId xmlns:a16="http://schemas.microsoft.com/office/drawing/2014/main" val="2329605893"/>
                    </a:ext>
                  </a:extLst>
                </a:gridCol>
                <a:gridCol w="1841879">
                  <a:extLst>
                    <a:ext uri="{9D8B030D-6E8A-4147-A177-3AD203B41FA5}">
                      <a16:colId xmlns:a16="http://schemas.microsoft.com/office/drawing/2014/main" val="2073054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Interference of the Beampipe and Civil Infrastructures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A working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98538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BCC1973-94DD-3F86-27F3-6CA3FAF4A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76"/>
          <a:stretch/>
        </p:blipFill>
        <p:spPr>
          <a:xfrm>
            <a:off x="1371348" y="2145733"/>
            <a:ext cx="4077926" cy="3861741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AE59E4E6-C50B-BA16-8619-EC47B0805F79}"/>
              </a:ext>
            </a:extLst>
          </p:cNvPr>
          <p:cNvSpPr/>
          <p:nvPr/>
        </p:nvSpPr>
        <p:spPr>
          <a:xfrm>
            <a:off x="847455" y="4560365"/>
            <a:ext cx="533148" cy="4902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903FD-2351-F66B-F883-B1A27C52FB6C}"/>
              </a:ext>
            </a:extLst>
          </p:cNvPr>
          <p:cNvSpPr txBox="1"/>
          <p:nvPr/>
        </p:nvSpPr>
        <p:spPr>
          <a:xfrm rot="16200000">
            <a:off x="10570790" y="4602633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Courtesy Patrick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Werneke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3F7F9A1-F6E8-FCCD-688A-17CA7B13A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08E5-0638-E581-28CB-3C467BC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 lvl="1" indent="-12700" algn="l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latin typeface="Avenir Next" panose="020B0503020202020204" pitchFamily="34" charset="0"/>
              </a:rPr>
              <a:t>The consultations within ET with other Work Packages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D0BA-85E3-5EB7-E9AC-512394C2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2E59-C763-A24A-566A-6CFEB8ED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37FC9D9-D67C-E64E-5FF5-51EBF7045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45025"/>
              </p:ext>
            </p:extLst>
          </p:nvPr>
        </p:nvGraphicFramePr>
        <p:xfrm>
          <a:off x="838199" y="2633637"/>
          <a:ext cx="10515600" cy="11582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0027561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3752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The Executive Board and the ISB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venir Next" panose="020B0503020202020204" pitchFamily="34" charset="0"/>
                        </a:rPr>
                        <a:t>for steering Project Office activities and the data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29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Liaison Group o</a:t>
                      </a:r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f WP7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to provide input for the Innovation Plan </a:t>
                      </a:r>
                      <a:endParaRPr lang="en-GB" sz="20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37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6AA129-99B3-DDB9-7224-5127629B29E0}"/>
              </a:ext>
            </a:extLst>
          </p:cNvPr>
          <p:cNvSpPr txBox="1"/>
          <p:nvPr/>
        </p:nvSpPr>
        <p:spPr>
          <a:xfrm>
            <a:off x="838199" y="473482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In preparation for the procurement activity of the Engineering Department, once the ideas on the style of the governance mature, other domains, like procurement processes,  should be explored.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A8C8C0-64BF-5B38-3FFC-602656E67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08E5-0638-E581-28CB-3C467BC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79" y="365125"/>
            <a:ext cx="6463145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 on-going investigations for a possible collaboration with CERN on a number of topics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D0BA-85E3-5EB7-E9AC-512394C2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2E59-C763-A24A-566A-6CFEB8ED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07012C-5681-03E1-8E74-90E810DCB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71898"/>
              </p:ext>
            </p:extLst>
          </p:nvPr>
        </p:nvGraphicFramePr>
        <p:xfrm>
          <a:off x="838200" y="2012989"/>
          <a:ext cx="10515598" cy="13106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098180">
                  <a:extLst>
                    <a:ext uri="{9D8B030D-6E8A-4147-A177-3AD203B41FA5}">
                      <a16:colId xmlns:a16="http://schemas.microsoft.com/office/drawing/2014/main" val="921219622"/>
                    </a:ext>
                  </a:extLst>
                </a:gridCol>
                <a:gridCol w="7417418">
                  <a:extLst>
                    <a:ext uri="{9D8B030D-6E8A-4147-A177-3AD203B41FA5}">
                      <a16:colId xmlns:a16="http://schemas.microsoft.com/office/drawing/2014/main" val="2658732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GB" sz="2000" dirty="0">
                          <a:latin typeface="Avenir Next" panose="020B0503020202020204" pitchFamily="34" charset="0"/>
                        </a:rPr>
                        <a:t>A one day seminar was organised at CERN to assess whether or not the CERN HSE Unit could become an inspirational model for a similar unit for the Einstein Telescope. See report </a:t>
                      </a:r>
                      <a:r>
                        <a:rPr lang="en-GB" sz="2000" dirty="0">
                          <a:latin typeface="Avenir Next" panose="020B0503020202020204" pitchFamily="34" charset="0"/>
                          <a:hlinkClick r:id="rId2"/>
                        </a:rPr>
                        <a:t>ET-0208A-23</a:t>
                      </a:r>
                      <a:r>
                        <a:rPr lang="en-GB" sz="2000" dirty="0">
                          <a:latin typeface="Avenir Next" panose="020B0503020202020204" pitchFamily="34" charset="0"/>
                        </a:rPr>
                        <a:t> in TDS.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63492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D6E494E3-9140-5E2D-0DBA-D49FC166C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95311"/>
              </p:ext>
            </p:extLst>
          </p:nvPr>
        </p:nvGraphicFramePr>
        <p:xfrm>
          <a:off x="838200" y="3612039"/>
          <a:ext cx="10515598" cy="11887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098180">
                  <a:extLst>
                    <a:ext uri="{9D8B030D-6E8A-4147-A177-3AD203B41FA5}">
                      <a16:colId xmlns:a16="http://schemas.microsoft.com/office/drawing/2014/main" val="921219622"/>
                    </a:ext>
                  </a:extLst>
                </a:gridCol>
                <a:gridCol w="7417418">
                  <a:extLst>
                    <a:ext uri="{9D8B030D-6E8A-4147-A177-3AD203B41FA5}">
                      <a16:colId xmlns:a16="http://schemas.microsoft.com/office/drawing/2014/main" val="2658732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Engineering Data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GB" sz="2000" dirty="0">
                          <a:latin typeface="Avenir Next" panose="020B0503020202020204" pitchFamily="34" charset="0"/>
                        </a:rPr>
                        <a:t>Discussions are ongoing, but two meetings already took place, to explore the functionalities and the setting up of a possible collaboration.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9108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290A7E-4CD2-406D-E05F-35A2175B3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53980"/>
              </p:ext>
            </p:extLst>
          </p:nvPr>
        </p:nvGraphicFramePr>
        <p:xfrm>
          <a:off x="847429" y="5062729"/>
          <a:ext cx="10515598" cy="10058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098180">
                  <a:extLst>
                    <a:ext uri="{9D8B030D-6E8A-4147-A177-3AD203B41FA5}">
                      <a16:colId xmlns:a16="http://schemas.microsoft.com/office/drawing/2014/main" val="2329605893"/>
                    </a:ext>
                  </a:extLst>
                </a:gridCol>
                <a:gridCol w="7417418">
                  <a:extLst>
                    <a:ext uri="{9D8B030D-6E8A-4147-A177-3AD203B41FA5}">
                      <a16:colId xmlns:a16="http://schemas.microsoft.com/office/drawing/2014/main" val="2073054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Avenir Next" panose="020B0503020202020204" pitchFamily="34" charset="0"/>
                        </a:rPr>
                        <a:t>Engineering 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GB" sz="2000" dirty="0">
                          <a:latin typeface="Avenir Next" panose="020B0503020202020204" pitchFamily="34" charset="0"/>
                        </a:rPr>
                        <a:t>A meeting at CERN is organised for October 18</a:t>
                      </a:r>
                      <a:r>
                        <a:rPr lang="en-GB" sz="2000" baseline="30000" dirty="0"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GB" sz="2000" dirty="0">
                          <a:latin typeface="Avenir Next" panose="020B0503020202020204" pitchFamily="34" charset="0"/>
                        </a:rPr>
                        <a:t> 2023 to explore possible fields of collaboration with the Engineering Department there.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8538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3A79-6687-3FDD-70FE-4FA0C149A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08E5-0638-E581-28CB-3C467BC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Personnel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D0BA-85E3-5EB7-E9AC-512394C2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2E59-C763-A24A-566A-6CFEB8ED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11F62-8594-74FA-8DD1-D8558DF1B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810" y="1913384"/>
            <a:ext cx="4758061" cy="3315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D72FEC-D96A-7655-84C9-7F276480A441}"/>
              </a:ext>
            </a:extLst>
          </p:cNvPr>
          <p:cNvSpPr txBox="1"/>
          <p:nvPr/>
        </p:nvSpPr>
        <p:spPr>
          <a:xfrm>
            <a:off x="9198178" y="4031717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Still vacant, recruitment </a:t>
            </a:r>
          </a:p>
          <a:p>
            <a:r>
              <a:rPr lang="en-GB" sz="1400" dirty="0">
                <a:latin typeface="Avenir Next" panose="020B0503020202020204" pitchFamily="34" charset="0"/>
              </a:rPr>
              <a:t>process was re-launched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54592-DC3D-4794-1EAB-8B2B17085BA2}"/>
              </a:ext>
            </a:extLst>
          </p:cNvPr>
          <p:cNvSpPr txBox="1"/>
          <p:nvPr/>
        </p:nvSpPr>
        <p:spPr>
          <a:xfrm>
            <a:off x="691290" y="2739394"/>
            <a:ext cx="1587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Recruited in Paris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3B141-8A3A-06E4-BA48-1317D5DCC936}"/>
              </a:ext>
            </a:extLst>
          </p:cNvPr>
          <p:cNvSpPr txBox="1"/>
          <p:nvPr/>
        </p:nvSpPr>
        <p:spPr>
          <a:xfrm>
            <a:off x="691290" y="3424705"/>
            <a:ext cx="1819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Recruited in Annecy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DF49C7-9DFB-B989-9109-721DFA2BE592}"/>
              </a:ext>
            </a:extLst>
          </p:cNvPr>
          <p:cNvSpPr txBox="1"/>
          <p:nvPr/>
        </p:nvSpPr>
        <p:spPr>
          <a:xfrm>
            <a:off x="691290" y="3067727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Still vacant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E233F-D511-D6E7-CBC6-28002CE1AE0E}"/>
              </a:ext>
            </a:extLst>
          </p:cNvPr>
          <p:cNvSpPr txBox="1"/>
          <p:nvPr/>
        </p:nvSpPr>
        <p:spPr>
          <a:xfrm>
            <a:off x="9198178" y="3004441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Still vacant, recruitment </a:t>
            </a:r>
          </a:p>
          <a:p>
            <a:r>
              <a:rPr lang="en-GB" sz="1400" dirty="0">
                <a:latin typeface="Avenir Next" panose="020B0503020202020204" pitchFamily="34" charset="0"/>
              </a:rPr>
              <a:t>process was re-launched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A634E639-479A-B3AB-32EB-D444827D25B2}"/>
              </a:ext>
            </a:extLst>
          </p:cNvPr>
          <p:cNvSpPr/>
          <p:nvPr/>
        </p:nvSpPr>
        <p:spPr>
          <a:xfrm>
            <a:off x="7608168" y="2612832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C0000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FAA09-CF7C-4AEB-235B-1D8AFC79535F}"/>
              </a:ext>
            </a:extLst>
          </p:cNvPr>
          <p:cNvSpPr txBox="1"/>
          <p:nvPr/>
        </p:nvSpPr>
        <p:spPr>
          <a:xfrm>
            <a:off x="9198178" y="2329716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Still vacant, recruitment </a:t>
            </a:r>
          </a:p>
          <a:p>
            <a:r>
              <a:rPr lang="en-GB" sz="1400" dirty="0">
                <a:latin typeface="Avenir Next" panose="020B0503020202020204" pitchFamily="34" charset="0"/>
              </a:rPr>
              <a:t>process was re-launched</a:t>
            </a: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6FEBABC0-1CEA-BF32-482F-BACD3AA4B0C9}"/>
              </a:ext>
            </a:extLst>
          </p:cNvPr>
          <p:cNvSpPr/>
          <p:nvPr/>
        </p:nvSpPr>
        <p:spPr>
          <a:xfrm>
            <a:off x="7608169" y="3278940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C0000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39D61F6A-882E-D306-B766-1C6B1C7F95CB}"/>
              </a:ext>
            </a:extLst>
          </p:cNvPr>
          <p:cNvSpPr/>
          <p:nvPr/>
        </p:nvSpPr>
        <p:spPr>
          <a:xfrm>
            <a:off x="6816080" y="4299919"/>
            <a:ext cx="2407932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C0000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6CCF97BE-7E80-50C9-0070-7B9324A277EB}"/>
              </a:ext>
            </a:extLst>
          </p:cNvPr>
          <p:cNvSpPr/>
          <p:nvPr/>
        </p:nvSpPr>
        <p:spPr>
          <a:xfrm flipH="1">
            <a:off x="2278456" y="2801482"/>
            <a:ext cx="1472980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53C0C66B-2B8E-A943-35A3-2A5D3DD0EE9A}"/>
              </a:ext>
            </a:extLst>
          </p:cNvPr>
          <p:cNvSpPr/>
          <p:nvPr/>
        </p:nvSpPr>
        <p:spPr>
          <a:xfrm flipH="1">
            <a:off x="1746389" y="3129815"/>
            <a:ext cx="2005047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C0000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C0962306-580E-3BC6-CEBB-6484AF8C5551}"/>
              </a:ext>
            </a:extLst>
          </p:cNvPr>
          <p:cNvSpPr/>
          <p:nvPr/>
        </p:nvSpPr>
        <p:spPr>
          <a:xfrm flipH="1">
            <a:off x="2510441" y="3479492"/>
            <a:ext cx="1231195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35DBBCDC-349D-ABA6-BAB1-5E0E4C8FFB5F}"/>
              </a:ext>
            </a:extLst>
          </p:cNvPr>
          <p:cNvSpPr/>
          <p:nvPr/>
        </p:nvSpPr>
        <p:spPr>
          <a:xfrm flipH="1">
            <a:off x="1568737" y="2292082"/>
            <a:ext cx="2182699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EB40E98E-B90F-029A-EE2F-879EA6D65401}"/>
              </a:ext>
            </a:extLst>
          </p:cNvPr>
          <p:cNvSpPr/>
          <p:nvPr/>
        </p:nvSpPr>
        <p:spPr>
          <a:xfrm flipH="1">
            <a:off x="1520362" y="4904582"/>
            <a:ext cx="2232002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Left Arrow 27">
            <a:extLst>
              <a:ext uri="{FF2B5EF4-FFF2-40B4-BE49-F238E27FC236}">
                <a16:creationId xmlns:a16="http://schemas.microsoft.com/office/drawing/2014/main" id="{EB45F0F5-8DC8-1284-9498-EEE8F783D477}"/>
              </a:ext>
            </a:extLst>
          </p:cNvPr>
          <p:cNvSpPr/>
          <p:nvPr/>
        </p:nvSpPr>
        <p:spPr>
          <a:xfrm flipH="1">
            <a:off x="1520362" y="4517489"/>
            <a:ext cx="2232001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876050-EDB1-118A-65C4-731A2A6B2C45}"/>
              </a:ext>
            </a:extLst>
          </p:cNvPr>
          <p:cNvSpPr txBox="1"/>
          <p:nvPr/>
        </p:nvSpPr>
        <p:spPr>
          <a:xfrm>
            <a:off x="691290" y="2229994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314DB8-3C51-31D7-802E-3347CCEB71C5}"/>
              </a:ext>
            </a:extLst>
          </p:cNvPr>
          <p:cNvSpPr txBox="1"/>
          <p:nvPr/>
        </p:nvSpPr>
        <p:spPr>
          <a:xfrm>
            <a:off x="691290" y="4907241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0F7C92-F856-9F77-2B67-20A0F66BC574}"/>
              </a:ext>
            </a:extLst>
          </p:cNvPr>
          <p:cNvSpPr txBox="1"/>
          <p:nvPr/>
        </p:nvSpPr>
        <p:spPr>
          <a:xfrm>
            <a:off x="691290" y="4467599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32" name="Left Arrow 31">
            <a:extLst>
              <a:ext uri="{FF2B5EF4-FFF2-40B4-BE49-F238E27FC236}">
                <a16:creationId xmlns:a16="http://schemas.microsoft.com/office/drawing/2014/main" id="{51FF4000-6B25-93FC-DA69-351D572A99CD}"/>
              </a:ext>
            </a:extLst>
          </p:cNvPr>
          <p:cNvSpPr/>
          <p:nvPr/>
        </p:nvSpPr>
        <p:spPr>
          <a:xfrm rot="5400000" flipH="1">
            <a:off x="5380359" y="2204478"/>
            <a:ext cx="1975915" cy="185096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D36AEE-30BE-A8DE-347B-D1E4FBABCDD9}"/>
              </a:ext>
            </a:extLst>
          </p:cNvPr>
          <p:cNvSpPr txBox="1"/>
          <p:nvPr/>
        </p:nvSpPr>
        <p:spPr>
          <a:xfrm rot="5400000">
            <a:off x="5953780" y="730509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A2B7B1-6906-0F9D-46D5-FA207755E5B9}"/>
              </a:ext>
            </a:extLst>
          </p:cNvPr>
          <p:cNvSpPr txBox="1"/>
          <p:nvPr/>
        </p:nvSpPr>
        <p:spPr>
          <a:xfrm>
            <a:off x="9192065" y="3527661"/>
            <a:ext cx="96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Recruited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CC4FFA7D-002F-44DF-D4A7-B2454C035EA2}"/>
              </a:ext>
            </a:extLst>
          </p:cNvPr>
          <p:cNvSpPr/>
          <p:nvPr/>
        </p:nvSpPr>
        <p:spPr>
          <a:xfrm>
            <a:off x="7605768" y="3591390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C151-AD36-3C13-B37F-565342B9ED8F}"/>
              </a:ext>
            </a:extLst>
          </p:cNvPr>
          <p:cNvSpPr txBox="1"/>
          <p:nvPr/>
        </p:nvSpPr>
        <p:spPr>
          <a:xfrm>
            <a:off x="850630" y="5496922"/>
            <a:ext cx="1056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venir Next" panose="020B0503020202020204" pitchFamily="34" charset="0"/>
              </a:rPr>
              <a:t>After almost one year, three INFRA-DEV PP positions remain vacant despite repeated recruitment attempts !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C7B8E6-E83A-C9CA-BDFC-429462E0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4917-850A-83E6-01F1-F7940B61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In-kind personnel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DA50-51CF-A21D-361A-150019139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D350F-540B-A72D-80DE-C8510C73B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CC85-ABF7-1173-C534-5A6CCC23D23A}"/>
              </a:ext>
            </a:extLst>
          </p:cNvPr>
          <p:cNvSpPr/>
          <p:nvPr/>
        </p:nvSpPr>
        <p:spPr>
          <a:xfrm>
            <a:off x="1775520" y="1897291"/>
            <a:ext cx="6408712" cy="84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venir Next" panose="020B0503020202020204" pitchFamily="34" charset="0"/>
              </a:rPr>
              <a:t>CNRS In-kind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Parameter, Layout, Risk	Christian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Olivetto</a:t>
            </a: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, Joseph Martino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Software environment	Remi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Barbier</a:t>
            </a: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, Patrice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Verdier</a:t>
            </a:r>
            <a:endParaRPr lang="en-GB" sz="14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62F22-D5F2-FB5D-1F63-92823CA698EA}"/>
              </a:ext>
            </a:extLst>
          </p:cNvPr>
          <p:cNvSpPr/>
          <p:nvPr/>
        </p:nvSpPr>
        <p:spPr>
          <a:xfrm>
            <a:off x="1775520" y="4719646"/>
            <a:ext cx="6408712" cy="1172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venir Next" panose="020B0503020202020204" pitchFamily="34" charset="0"/>
              </a:rPr>
              <a:t>NIKHEF In-kind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Head of the Engineering 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Department  		Patrick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Werneke</a:t>
            </a:r>
            <a:endParaRPr lang="en-GB" sz="14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Vacuum Engineer	Marije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Barel</a:t>
            </a:r>
            <a:endParaRPr lang="en-GB" sz="14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Systems Engineer	remains to be recruited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268D2-6FAA-42E8-0412-FAABEEDA3DB4}"/>
              </a:ext>
            </a:extLst>
          </p:cNvPr>
          <p:cNvSpPr/>
          <p:nvPr/>
        </p:nvSpPr>
        <p:spPr>
          <a:xfrm>
            <a:off x="1775520" y="3192862"/>
            <a:ext cx="6408712" cy="1172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venir Next" panose="020B0503020202020204" pitchFamily="34" charset="0"/>
              </a:rPr>
              <a:t>INFN In-kind</a:t>
            </a:r>
          </a:p>
          <a:p>
            <a:pPr lvl="1">
              <a:tabLst>
                <a:tab pos="2754313" algn="l"/>
                <a:tab pos="5732463" algn="r"/>
              </a:tabLst>
            </a:pP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Technical Coordinator 	Alessio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Rocchi</a:t>
            </a: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	80%</a:t>
            </a:r>
          </a:p>
          <a:p>
            <a:pPr lvl="1">
              <a:tabLst>
                <a:tab pos="2754313" algn="l"/>
                <a:tab pos="5732463" algn="r"/>
              </a:tabLst>
            </a:pP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Civil Engineer	Maria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Marsella</a:t>
            </a: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 and her team	100%</a:t>
            </a:r>
          </a:p>
          <a:p>
            <a:pPr lvl="1">
              <a:tabLst>
                <a:tab pos="2754313" algn="l"/>
                <a:tab pos="5732463" algn="r"/>
              </a:tabLst>
            </a:pP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Head of the Project Office	 Alessandro Variola	80-100%</a:t>
            </a:r>
          </a:p>
          <a:p>
            <a:pPr lvl="1">
              <a:tabLst>
                <a:tab pos="2754313" algn="l"/>
                <a:tab pos="5732463" algn="r"/>
              </a:tabLst>
            </a:pP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Quality Manager	Luca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Latronico</a:t>
            </a: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	25%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C5C96-5440-9A94-9413-E639AC4A5158}"/>
              </a:ext>
            </a:extLst>
          </p:cNvPr>
          <p:cNvSpPr txBox="1"/>
          <p:nvPr/>
        </p:nvSpPr>
        <p:spPr>
          <a:xfrm>
            <a:off x="9431611" y="3969350"/>
            <a:ext cx="192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Joined during the course of this  year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20A451BD-1B80-184E-DB9D-FC3789AC00BD}"/>
              </a:ext>
            </a:extLst>
          </p:cNvPr>
          <p:cNvSpPr/>
          <p:nvPr/>
        </p:nvSpPr>
        <p:spPr>
          <a:xfrm>
            <a:off x="7752184" y="4139160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76430D-82C5-F38B-6DFE-BA975306F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821A-A8A9-BC0F-2273-F9FF59FF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WP5</a:t>
            </a:r>
            <a:br>
              <a:rPr lang="en-US" dirty="0"/>
            </a:br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7215-E5D3-D680-D317-B755B83F5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a short reminder of the objectives and the plan we had last year for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Project Office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Engineering Department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the progress since last year</a:t>
            </a:r>
            <a:endParaRPr lang="en-US" sz="2000" dirty="0"/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Where are we today with the PO and the ED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consultation within ET with other Work Packages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investigations for a possible collaboration with CERN on a number of topics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where do we go from here : a plan for the coming year(s)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3716E-FACD-FCA8-7895-28242BFE1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0067-EDD0-329B-59B0-FEC858641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DED62D-9413-3C51-11F9-E95C0F5F7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A483-E5DB-F629-491F-9C041762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8BC54-26A7-3773-9F26-6B801EDB9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4C6AB-EA03-07F6-CDBB-072AC86E5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243234"/>
            <a:ext cx="7772400" cy="4371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E391D6F8-B7D5-8E3E-F22A-631F5391E0EB}"/>
              </a:ext>
            </a:extLst>
          </p:cNvPr>
          <p:cNvSpPr/>
          <p:nvPr/>
        </p:nvSpPr>
        <p:spPr>
          <a:xfrm rot="21216738">
            <a:off x="2500529" y="2865866"/>
            <a:ext cx="144016" cy="1391111"/>
          </a:xfrm>
          <a:prstGeom prst="leftBrace">
            <a:avLst>
              <a:gd name="adj1" fmla="val 67067"/>
              <a:gd name="adj2" fmla="val 50000"/>
            </a:avLst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Check Mark Button on Apple iOS 16.4">
            <a:extLst>
              <a:ext uri="{FF2B5EF4-FFF2-40B4-BE49-F238E27FC236}">
                <a16:creationId xmlns:a16="http://schemas.microsoft.com/office/drawing/2014/main" id="{FA25A7A7-7910-F9F0-5972-DFF51A61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932">
            <a:off x="2026161" y="3452268"/>
            <a:ext cx="263335" cy="2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oss Mark on Apple iOS 16.4">
            <a:extLst>
              <a:ext uri="{FF2B5EF4-FFF2-40B4-BE49-F238E27FC236}">
                <a16:creationId xmlns:a16="http://schemas.microsoft.com/office/drawing/2014/main" id="{7227B601-7D9D-8EDA-756F-2B872700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55">
            <a:off x="2173226" y="4873285"/>
            <a:ext cx="257943" cy="2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6C40EF0D-B234-E51D-262A-F5154047847B}"/>
              </a:ext>
            </a:extLst>
          </p:cNvPr>
          <p:cNvSpPr/>
          <p:nvPr/>
        </p:nvSpPr>
        <p:spPr>
          <a:xfrm rot="21254132">
            <a:off x="2653740" y="4427852"/>
            <a:ext cx="144016" cy="1016970"/>
          </a:xfrm>
          <a:prstGeom prst="leftBrace">
            <a:avLst>
              <a:gd name="adj1" fmla="val 67067"/>
              <a:gd name="adj2" fmla="val 50000"/>
            </a:avLst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2BF27C-F55F-9379-06EA-3D7D588BB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A719-ED2B-4019-70C9-6A11DBE6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… </a:t>
            </a:r>
            <a:r>
              <a:rPr lang="en-US" sz="3200" b="1" dirty="0"/>
              <a:t>where do we go from here 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0F4A-A0D6-E297-EBA8-9F1F87E8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6" y="2420888"/>
            <a:ext cx="10508673" cy="377830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1600"/>
              </a:spcBef>
              <a:buFont typeface="+mj-lt"/>
              <a:buAutoNum type="arabicPeriod"/>
            </a:pPr>
            <a:r>
              <a:rPr lang="en-GB" dirty="0"/>
              <a:t>Catch up with what we have failed to deliver. In particular, </a:t>
            </a:r>
            <a:r>
              <a:rPr lang="en-GB" sz="2400" b="1" dirty="0"/>
              <a:t>the recruitment of the resources funded by INFRA-DEV</a:t>
            </a:r>
            <a:r>
              <a:rPr lang="en-GB" dirty="0"/>
              <a:t>.</a:t>
            </a:r>
          </a:p>
          <a:p>
            <a:pPr marL="514350" indent="-514350" algn="just">
              <a:spcBef>
                <a:spcPts val="1600"/>
              </a:spcBef>
              <a:buFont typeface="+mj-lt"/>
              <a:buAutoNum type="arabicPeriod"/>
            </a:pPr>
            <a:r>
              <a:rPr lang="en-GB" dirty="0"/>
              <a:t>Continue to </a:t>
            </a:r>
            <a:r>
              <a:rPr lang="en-GB" sz="2400" b="1" dirty="0"/>
              <a:t>develop the activities of the Project Office and the Engineering Department</a:t>
            </a:r>
            <a:r>
              <a:rPr lang="en-GB" dirty="0"/>
              <a:t> closely working together with the  Collaboration</a:t>
            </a:r>
          </a:p>
          <a:p>
            <a:pPr marL="514350" indent="-514350" algn="just">
              <a:spcBef>
                <a:spcPts val="1600"/>
              </a:spcBef>
              <a:buFont typeface="+mj-lt"/>
              <a:buAutoNum type="arabicPeriod"/>
            </a:pPr>
            <a:r>
              <a:rPr lang="en-GB" dirty="0"/>
              <a:t>As we progress with the definition of the modus operandi of the Project Office and of the Engineering Department, new needs for </a:t>
            </a:r>
            <a:r>
              <a:rPr lang="en-GB" sz="2400" b="1" dirty="0"/>
              <a:t>human and material resources </a:t>
            </a:r>
            <a:r>
              <a:rPr lang="en-GB" dirty="0"/>
              <a:t>come into focus.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70C6-E65B-DD5B-8AB9-5742A1D2D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D0E0-8E4F-759A-5DFF-1559FC2C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6CFA27-BBE4-8F7F-C51F-D9EBD5300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C009-8E89-A173-28AF-A79D0716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C25D-238D-1921-7567-FC4230C1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18" y="1496964"/>
            <a:ext cx="2089448" cy="29538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Alessandro Variola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err="1"/>
              <a:t>Rémi</a:t>
            </a:r>
            <a:r>
              <a:rPr lang="en-GB" sz="1400" dirty="0"/>
              <a:t> </a:t>
            </a:r>
            <a:r>
              <a:rPr lang="en-GB" sz="1400" dirty="0" err="1"/>
              <a:t>Barbier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Luca </a:t>
            </a:r>
            <a:r>
              <a:rPr lang="en-GB" sz="1400" dirty="0" err="1"/>
              <a:t>Latronico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Maria </a:t>
            </a:r>
            <a:r>
              <a:rPr lang="en-GB" sz="1400" dirty="0" err="1"/>
              <a:t>Marsella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Joseph Martino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Christian </a:t>
            </a:r>
            <a:r>
              <a:rPr lang="en-GB" sz="1400" dirty="0" err="1"/>
              <a:t>Olivetto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Alessio </a:t>
            </a:r>
            <a:r>
              <a:rPr lang="en-GB" sz="1400" dirty="0" err="1"/>
              <a:t>Rocchi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Patrice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Verdier</a:t>
            </a:r>
            <a:endParaRPr lang="en-GB" sz="14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Avenir Next" panose="020B0503020202020204" pitchFamily="34" charset="0"/>
              </a:rPr>
              <a:t>Patrick </a:t>
            </a:r>
            <a:r>
              <a:rPr lang="en-GB" sz="1400" dirty="0" err="1">
                <a:solidFill>
                  <a:schemeClr val="tx1"/>
                </a:solidFill>
                <a:latin typeface="Avenir Next" panose="020B0503020202020204" pitchFamily="34" charset="0"/>
              </a:rPr>
              <a:t>Werneke</a:t>
            </a:r>
            <a:endParaRPr lang="en-GB" sz="14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7A691-6157-9452-CA5D-6562F4B292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F884A-075C-2BCB-06E6-23446FBF8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E03ED-489C-01DF-6592-732672EB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2D50E6-26E6-BA20-45D1-6C88EA4372C4}"/>
              </a:ext>
            </a:extLst>
          </p:cNvPr>
          <p:cNvSpPr txBox="1">
            <a:spLocks/>
          </p:cNvSpPr>
          <p:nvPr/>
        </p:nvSpPr>
        <p:spPr>
          <a:xfrm>
            <a:off x="6151121" y="2501086"/>
            <a:ext cx="18002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Patrick </a:t>
            </a:r>
            <a:r>
              <a:rPr lang="en-GB" sz="1400" dirty="0" err="1"/>
              <a:t>Werneke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Marije </a:t>
            </a:r>
            <a:r>
              <a:rPr lang="en-GB" sz="1400" dirty="0" err="1"/>
              <a:t>Barel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Maria </a:t>
            </a:r>
            <a:r>
              <a:rPr lang="en-GB" sz="1400" dirty="0" err="1"/>
              <a:t>Marsella</a:t>
            </a:r>
            <a:endParaRPr lang="en-GB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2CCC6B-530E-5B39-24D9-5509003E9830}"/>
              </a:ext>
            </a:extLst>
          </p:cNvPr>
          <p:cNvSpPr txBox="1">
            <a:spLocks/>
          </p:cNvSpPr>
          <p:nvPr/>
        </p:nvSpPr>
        <p:spPr>
          <a:xfrm>
            <a:off x="8991938" y="2621639"/>
            <a:ext cx="2152163" cy="263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1400">
                <a:latin typeface="Avenir Next" panose="020B05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>
                <a:latin typeface="Avenir Next" panose="020B05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>
                <a:latin typeface="Avenir Next" panose="020B05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>
                <a:latin typeface="Avenir Next" panose="020B05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>
                <a:latin typeface="Avenir Next" panose="020B0503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Benoit Delille</a:t>
            </a:r>
          </a:p>
          <a:p>
            <a:r>
              <a:rPr lang="en-GB" dirty="0"/>
              <a:t>Julia Double</a:t>
            </a:r>
          </a:p>
          <a:p>
            <a:r>
              <a:rPr lang="en-GB" dirty="0"/>
              <a:t>Katy </a:t>
            </a:r>
            <a:r>
              <a:rPr lang="en-GB" dirty="0" err="1"/>
              <a:t>Foraz</a:t>
            </a:r>
            <a:endParaRPr lang="en-GB" dirty="0"/>
          </a:p>
          <a:p>
            <a:r>
              <a:rPr lang="en-GB" dirty="0"/>
              <a:t>Angela Goehring-</a:t>
            </a:r>
            <a:r>
              <a:rPr lang="en-GB" dirty="0" err="1"/>
              <a:t>Crinon</a:t>
            </a:r>
            <a:endParaRPr lang="en-GB" dirty="0"/>
          </a:p>
          <a:p>
            <a:r>
              <a:rPr lang="en-GB" dirty="0"/>
              <a:t>Sonja Kleiner</a:t>
            </a:r>
          </a:p>
          <a:p>
            <a:r>
              <a:rPr lang="en-GB" dirty="0"/>
              <a:t>Joanne Madden</a:t>
            </a:r>
          </a:p>
          <a:p>
            <a:r>
              <a:rPr lang="en-GB" dirty="0"/>
              <a:t>Rui </a:t>
            </a:r>
            <a:r>
              <a:rPr lang="en-GB" dirty="0" err="1"/>
              <a:t>Samoes</a:t>
            </a:r>
            <a:endParaRPr lang="en-GB" dirty="0"/>
          </a:p>
          <a:p>
            <a:r>
              <a:rPr lang="en-GB" dirty="0"/>
              <a:t>Jean-Philippe Tock</a:t>
            </a:r>
          </a:p>
          <a:p>
            <a:r>
              <a:rPr lang="en-GB" dirty="0"/>
              <a:t>David </a:t>
            </a:r>
            <a:r>
              <a:rPr lang="en-GB" dirty="0" err="1"/>
              <a:t>Widegren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EF6F0D-4049-E9AA-812C-F7DA8815C2F1}"/>
              </a:ext>
            </a:extLst>
          </p:cNvPr>
          <p:cNvSpPr txBox="1">
            <a:spLocks/>
          </p:cNvSpPr>
          <p:nvPr/>
        </p:nvSpPr>
        <p:spPr>
          <a:xfrm>
            <a:off x="3214464" y="2594323"/>
            <a:ext cx="2089448" cy="207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Domenico </a:t>
            </a:r>
            <a:r>
              <a:rPr lang="en-GB" sz="1400" dirty="0" err="1"/>
              <a:t>D’Urso</a:t>
            </a: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Gianluca Gemma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Jan Harms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Stefan </a:t>
            </a:r>
            <a:r>
              <a:rPr lang="en-GB" sz="1400" dirty="0" err="1"/>
              <a:t>Hild</a:t>
            </a:r>
            <a:r>
              <a:rPr lang="en-GB" sz="1400" dirty="0"/>
              <a:t>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Harald </a:t>
            </a:r>
            <a:r>
              <a:rPr lang="en-GB" sz="1400" dirty="0" err="1"/>
              <a:t>Lück</a:t>
            </a:r>
            <a:r>
              <a:rPr lang="en-GB" sz="1400" dirty="0"/>
              <a:t>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Michele </a:t>
            </a:r>
            <a:r>
              <a:rPr lang="en-GB" sz="1400" dirty="0" err="1"/>
              <a:t>Punturo</a:t>
            </a: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600" dirty="0"/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0FE14360-994B-D12A-2113-4F18FF4330DD}"/>
              </a:ext>
            </a:extLst>
          </p:cNvPr>
          <p:cNvSpPr/>
          <p:nvPr/>
        </p:nvSpPr>
        <p:spPr>
          <a:xfrm>
            <a:off x="8759080" y="2441557"/>
            <a:ext cx="430009" cy="2916385"/>
          </a:xfrm>
          <a:prstGeom prst="leftBracket">
            <a:avLst>
              <a:gd name="adj" fmla="val 8152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4E3088E-836E-7017-04C9-A95963C17856}"/>
              </a:ext>
            </a:extLst>
          </p:cNvPr>
          <p:cNvSpPr/>
          <p:nvPr/>
        </p:nvSpPr>
        <p:spPr>
          <a:xfrm>
            <a:off x="5912422" y="2436823"/>
            <a:ext cx="289248" cy="1325562"/>
          </a:xfrm>
          <a:prstGeom prst="leftBracket">
            <a:avLst>
              <a:gd name="adj" fmla="val 761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4A47E3EC-CFD9-9E6B-C0F5-695EB81B718A}"/>
              </a:ext>
            </a:extLst>
          </p:cNvPr>
          <p:cNvSpPr/>
          <p:nvPr/>
        </p:nvSpPr>
        <p:spPr>
          <a:xfrm flipH="1">
            <a:off x="7557521" y="2436823"/>
            <a:ext cx="289248" cy="1308424"/>
          </a:xfrm>
          <a:prstGeom prst="leftBracket">
            <a:avLst>
              <a:gd name="adj" fmla="val 761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7ED3D-40E9-B1F8-D3FD-8FA920749445}"/>
              </a:ext>
            </a:extLst>
          </p:cNvPr>
          <p:cNvSpPr txBox="1"/>
          <p:nvPr/>
        </p:nvSpPr>
        <p:spPr>
          <a:xfrm>
            <a:off x="1621380" y="5693879"/>
            <a:ext cx="25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Project Office Activities</a:t>
            </a: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A84C95F7-33D2-1E34-CE9E-22A2D0374508}"/>
              </a:ext>
            </a:extLst>
          </p:cNvPr>
          <p:cNvSpPr/>
          <p:nvPr/>
        </p:nvSpPr>
        <p:spPr>
          <a:xfrm>
            <a:off x="838200" y="1281392"/>
            <a:ext cx="515789" cy="4595880"/>
          </a:xfrm>
          <a:prstGeom prst="leftBracket">
            <a:avLst>
              <a:gd name="adj" fmla="val 7434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DBF15-5AC5-426E-5D00-E94F796678B9}"/>
              </a:ext>
            </a:extLst>
          </p:cNvPr>
          <p:cNvSpPr txBox="1"/>
          <p:nvPr/>
        </p:nvSpPr>
        <p:spPr>
          <a:xfrm>
            <a:off x="9621028" y="521604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CERN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2E3DAEDC-E6B0-9EB7-D4CD-A99BF61BA002}"/>
              </a:ext>
            </a:extLst>
          </p:cNvPr>
          <p:cNvSpPr/>
          <p:nvPr/>
        </p:nvSpPr>
        <p:spPr>
          <a:xfrm flipH="1">
            <a:off x="10777342" y="2441557"/>
            <a:ext cx="430009" cy="2916385"/>
          </a:xfrm>
          <a:prstGeom prst="leftBracket">
            <a:avLst>
              <a:gd name="adj" fmla="val 9057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A80F8-74F8-4DB6-E6CD-A1453A8E179C}"/>
              </a:ext>
            </a:extLst>
          </p:cNvPr>
          <p:cNvSpPr txBox="1"/>
          <p:nvPr/>
        </p:nvSpPr>
        <p:spPr>
          <a:xfrm>
            <a:off x="6171328" y="3568188"/>
            <a:ext cx="147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</a:rPr>
              <a:t>Engineering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Department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Activities</a:t>
            </a:r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D218E1E6-6815-2B4D-6606-34F1CCF25093}"/>
              </a:ext>
            </a:extLst>
          </p:cNvPr>
          <p:cNvSpPr/>
          <p:nvPr/>
        </p:nvSpPr>
        <p:spPr>
          <a:xfrm flipH="1">
            <a:off x="4361403" y="1281392"/>
            <a:ext cx="515788" cy="4595880"/>
          </a:xfrm>
          <a:prstGeom prst="leftBracket">
            <a:avLst>
              <a:gd name="adj" fmla="val 8477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1FB6295-82AB-CED4-3316-E54688BC7AB2}"/>
              </a:ext>
            </a:extLst>
          </p:cNvPr>
          <p:cNvSpPr txBox="1">
            <a:spLocks/>
          </p:cNvSpPr>
          <p:nvPr/>
        </p:nvSpPr>
        <p:spPr>
          <a:xfrm>
            <a:off x="2169740" y="4866062"/>
            <a:ext cx="2089448" cy="79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Paolo </a:t>
            </a:r>
            <a:r>
              <a:rPr lang="en-GB" sz="1400" dirty="0" err="1"/>
              <a:t>Chiggiato</a:t>
            </a: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400" dirty="0"/>
              <a:t>Luigi </a:t>
            </a:r>
            <a:r>
              <a:rPr lang="en-GB" sz="1400" dirty="0" err="1"/>
              <a:t>Scibile</a:t>
            </a: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16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D77CD4-13B8-82A1-C66E-7177277355B9}"/>
              </a:ext>
            </a:extLst>
          </p:cNvPr>
          <p:cNvCxnSpPr>
            <a:cxnSpLocks/>
            <a:stCxn id="19" idx="0"/>
            <a:endCxn id="24" idx="0"/>
          </p:cNvCxnSpPr>
          <p:nvPr/>
        </p:nvCxnSpPr>
        <p:spPr>
          <a:xfrm>
            <a:off x="1353989" y="1281392"/>
            <a:ext cx="30074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2F7FA4-01B5-AD9B-EFEB-D8FC041D6EC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51121" y="2436823"/>
            <a:ext cx="1406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354FE3-814E-3F2E-43CE-9899E67528DB}"/>
              </a:ext>
            </a:extLst>
          </p:cNvPr>
          <p:cNvCxnSpPr>
            <a:cxnSpLocks/>
            <a:stCxn id="14" idx="0"/>
            <a:endCxn id="22" idx="0"/>
          </p:cNvCxnSpPr>
          <p:nvPr/>
        </p:nvCxnSpPr>
        <p:spPr>
          <a:xfrm>
            <a:off x="9189089" y="2441557"/>
            <a:ext cx="15882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010B90-6C20-4B97-90DE-66426698627E}"/>
              </a:ext>
            </a:extLst>
          </p:cNvPr>
          <p:cNvSpPr txBox="1"/>
          <p:nvPr/>
        </p:nvSpPr>
        <p:spPr>
          <a:xfrm>
            <a:off x="5615271" y="5638179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… and Mario Martinez-Pérez</a:t>
            </a:r>
          </a:p>
        </p:txBody>
      </p:sp>
    </p:spTree>
    <p:extLst>
      <p:ext uri="{BB962C8B-B14F-4D97-AF65-F5344CB8AC3E}">
        <p14:creationId xmlns:p14="http://schemas.microsoft.com/office/powerpoint/2010/main" val="40531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 animBg="1"/>
      <p:bldP spid="16" grpId="0" animBg="1"/>
      <p:bldP spid="17" grpId="0" animBg="1"/>
      <p:bldP spid="20" grpId="0"/>
      <p:bldP spid="22" grpId="0" animBg="1"/>
      <p:bldP spid="2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08E5-0638-E581-28CB-3C467BC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 short reminder …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D0BA-85E3-5EB7-E9AC-512394C2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2E59-C763-A24A-566A-6CFEB8ED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3BCEE-A79D-8D22-5413-596AC21A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60" y="1516771"/>
            <a:ext cx="7772400" cy="4357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515FDB-54A7-D6EA-E3B6-119B22B9B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4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5E7DA-5D57-4FC0-8BB3-2684E92E6B6E}"/>
              </a:ext>
            </a:extLst>
          </p:cNvPr>
          <p:cNvSpPr txBox="1"/>
          <p:nvPr/>
        </p:nvSpPr>
        <p:spPr>
          <a:xfrm>
            <a:off x="3020290" y="3228109"/>
            <a:ext cx="6414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35150" indent="-1835150"/>
            <a:r>
              <a:rPr lang="en-GB" sz="2800" b="1" dirty="0">
                <a:latin typeface="Avenir Next" panose="020B0503020202020204" pitchFamily="34" charset="0"/>
              </a:rPr>
              <a:t>WP5 is 	the Project Office and the Engineering Department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108E5-0638-E581-28CB-3C467BC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 short reminder …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D0BA-85E3-5EB7-E9AC-512394C2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2E59-C763-A24A-566A-6CFEB8ED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BECFA0-D996-C5C8-4E0C-C77573CE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23" y="1488858"/>
            <a:ext cx="7772400" cy="4357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2019A7-A7E1-EB40-B1C8-17C4B1A10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D83B-0F26-5155-68CF-00D249FE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Project Office</a:t>
            </a:r>
            <a:br>
              <a:rPr lang="en-GB" dirty="0"/>
            </a:br>
            <a:r>
              <a:rPr lang="en-GB" sz="2800" dirty="0"/>
              <a:t>The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05AD-21A3-DD43-B9CF-0E262B42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4435"/>
            <a:ext cx="10515600" cy="2002527"/>
          </a:xfrm>
        </p:spPr>
        <p:txBody>
          <a:bodyPr>
            <a:normAutofit/>
          </a:bodyPr>
          <a:lstStyle/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3200" dirty="0"/>
              <a:t>The Configuration 	</a:t>
            </a:r>
            <a:r>
              <a:rPr lang="en-GB" sz="1800" dirty="0"/>
              <a:t>PBS, Requirements, Design, Parameters, Layouts, TDR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3200" dirty="0"/>
              <a:t>The Schedule 		</a:t>
            </a:r>
            <a:r>
              <a:rPr lang="en-GB" sz="1800" dirty="0"/>
              <a:t>WBS, Risk register, Financial Plan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3200" dirty="0"/>
              <a:t>The Cost Estimate 	</a:t>
            </a:r>
            <a:r>
              <a:rPr lang="en-GB" sz="1800" dirty="0"/>
              <a:t>PBS, WBS, TDR, Risk register, Financial plan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FD501-247D-B563-740F-ECC7E9D1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612CC-258E-B878-05FC-CE80703AC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BF4A6-7DEC-28CF-F718-FB94FC0C3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045" y="365125"/>
            <a:ext cx="3830362" cy="2147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8F173-364F-80FC-3C94-72D31FB01897}"/>
              </a:ext>
            </a:extLst>
          </p:cNvPr>
          <p:cNvSpPr txBox="1"/>
          <p:nvPr/>
        </p:nvSpPr>
        <p:spPr>
          <a:xfrm>
            <a:off x="1037559" y="2880395"/>
            <a:ext cx="10316240" cy="96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2400" dirty="0">
                <a:latin typeface="Avenir Next" panose="020B0503020202020204" pitchFamily="34" charset="0"/>
              </a:rPr>
              <a:t>The Project Office needs the following three Project Management pillars to be able to fulfil its mandate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830CB-682A-4614-BD7F-5FCCC3CED01F}"/>
              </a:ext>
            </a:extLst>
          </p:cNvPr>
          <p:cNvSpPr txBox="1"/>
          <p:nvPr/>
        </p:nvSpPr>
        <p:spPr>
          <a:xfrm rot="16200000">
            <a:off x="10438282" y="4602633"/>
            <a:ext cx="31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Courtesy Alessandro Variola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A92E82-595A-48DA-4C89-5DB0D2383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38C6-B602-B273-BC20-9FD14379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first step: </a:t>
            </a:r>
            <a:r>
              <a:rPr lang="en-GB" dirty="0"/>
              <a:t>The Product Breakdown Structure – the 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48C0-EB0F-D677-74E5-DE1FC642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2204"/>
            <a:ext cx="4237383" cy="4864075"/>
          </a:xfrm>
        </p:spPr>
        <p:txBody>
          <a:bodyPr>
            <a:normAutofit fontScale="85000" lnSpcReduction="10000"/>
          </a:bodyPr>
          <a:lstStyle/>
          <a:p>
            <a:pPr marL="0" indent="0" algn="just" rtl="0" fontAlgn="base">
              <a:lnSpc>
                <a:spcPct val="120000"/>
              </a:lnSpc>
              <a:buNone/>
            </a:pPr>
            <a:r>
              <a:rPr lang="en-GB" sz="2400" b="0" u="none" strike="noStrike" dirty="0">
                <a:solidFill>
                  <a:srgbClr val="000000"/>
                </a:solidFill>
                <a:effectLst/>
              </a:rPr>
              <a:t>An ad hoc Working Group was appointed by the Executive Board and the Project Directorate.</a:t>
            </a:r>
            <a:endParaRPr lang="en-US" sz="2400" b="0" dirty="0">
              <a:solidFill>
                <a:srgbClr val="000000"/>
              </a:solidFill>
              <a:effectLst/>
            </a:endParaRP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en-GB" sz="2400" b="0" u="none" strike="noStrike" dirty="0">
                <a:solidFill>
                  <a:srgbClr val="000000"/>
                </a:solidFill>
                <a:effectLst/>
              </a:rPr>
              <a:t>Its mandate and </a:t>
            </a:r>
            <a:r>
              <a:rPr lang="en-GB" sz="2400" dirty="0">
                <a:solidFill>
                  <a:srgbClr val="000000"/>
                </a:solidFill>
              </a:rPr>
              <a:t>the rules for the procedures are detailed in </a:t>
            </a:r>
            <a:r>
              <a:rPr lang="en-GB" sz="2400" u="sng" dirty="0">
                <a:solidFill>
                  <a:srgbClr val="0563C1"/>
                </a:solidFill>
                <a:hlinkClick r:id="rId2"/>
              </a:rPr>
              <a:t>ET-0026A-23</a:t>
            </a:r>
            <a:r>
              <a:rPr lang="en-US" sz="2400" dirty="0">
                <a:solidFill>
                  <a:srgbClr val="000000"/>
                </a:solidFill>
              </a:rPr>
              <a:t> in TDS.</a:t>
            </a:r>
          </a:p>
          <a:p>
            <a:pPr marL="0" indent="0" algn="just" rtl="0" fontAlgn="base">
              <a:lnSpc>
                <a:spcPct val="120000"/>
              </a:lnSpc>
              <a:buNone/>
            </a:pPr>
            <a:r>
              <a:rPr lang="en-US" sz="2400" b="0" u="none" strike="noStrike" dirty="0">
                <a:solidFill>
                  <a:srgbClr val="000000"/>
                </a:solidFill>
                <a:effectLst/>
              </a:rPr>
              <a:t>Plenary meetings take place every month, each body builds up its own bit of the PBS. </a:t>
            </a:r>
          </a:p>
          <a:p>
            <a:pPr marL="0" indent="0" algn="just" rtl="0" fontAlgn="base">
              <a:lnSpc>
                <a:spcPct val="120000"/>
              </a:lnSpc>
              <a:buNone/>
            </a:pPr>
            <a:r>
              <a:rPr lang="en-US" sz="2400" b="0" u="none" strike="noStrike" dirty="0">
                <a:solidFill>
                  <a:srgbClr val="000000"/>
                </a:solidFill>
                <a:effectLst/>
              </a:rPr>
              <a:t>Once the PBS is completed, the Technical Coordinator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</a:rPr>
              <a:t> will be in charge of the cross verification and </a:t>
            </a: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</a:rPr>
              <a:t>final editing. </a:t>
            </a:r>
          </a:p>
          <a:p>
            <a:pPr marL="0" indent="0" algn="just" rtl="0" fontAlgn="base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indent="0" algn="just" rtl="0" fontAlgn="base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3BF7-16A4-4F42-620A-A3EC9864A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EEFC-A1DC-0E76-4F42-FC93A8C4C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784C96-B273-DD19-3299-3B3CEC9FD54B}"/>
              </a:ext>
            </a:extLst>
          </p:cNvPr>
          <p:cNvSpPr txBox="1">
            <a:spLocks/>
          </p:cNvSpPr>
          <p:nvPr/>
        </p:nvSpPr>
        <p:spPr>
          <a:xfrm>
            <a:off x="6813779" y="2924944"/>
            <a:ext cx="4540020" cy="3160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Alessandro Variola, </a:t>
            </a:r>
            <a:r>
              <a:rPr lang="en-GB" sz="1050" dirty="0">
                <a:solidFill>
                  <a:srgbClr val="000000"/>
                </a:solidFill>
              </a:rPr>
              <a:t>Head</a:t>
            </a:r>
            <a:r>
              <a:rPr lang="en-US" sz="1050" dirty="0">
                <a:solidFill>
                  <a:srgbClr val="000000"/>
                </a:solidFill>
              </a:rPr>
              <a:t>​ of the </a:t>
            </a:r>
            <a:r>
              <a:rPr lang="en-GB" sz="1050" dirty="0">
                <a:solidFill>
                  <a:srgbClr val="000000"/>
                </a:solidFill>
              </a:rPr>
              <a:t>Project Office</a:t>
            </a:r>
            <a:endParaRPr lang="en-US" sz="1050" dirty="0">
              <a:solidFill>
                <a:srgbClr val="000000"/>
              </a:solidFill>
            </a:endParaRP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Alessio </a:t>
            </a:r>
            <a:r>
              <a:rPr lang="en-GB" sz="1600" dirty="0" err="1">
                <a:solidFill>
                  <a:srgbClr val="000000"/>
                </a:solidFill>
              </a:rPr>
              <a:t>Rocchi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050" dirty="0">
                <a:solidFill>
                  <a:srgbClr val="000000"/>
                </a:solidFill>
              </a:rPr>
              <a:t>Project Office Technical Coordinator</a:t>
            </a:r>
            <a:r>
              <a:rPr lang="en-US" sz="1050" dirty="0">
                <a:solidFill>
                  <a:srgbClr val="000000"/>
                </a:solidFill>
              </a:rPr>
              <a:t>​</a:t>
            </a: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Patrick </a:t>
            </a:r>
            <a:r>
              <a:rPr lang="en-GB" sz="1600" dirty="0" err="1">
                <a:solidFill>
                  <a:srgbClr val="000000"/>
                </a:solidFill>
              </a:rPr>
              <a:t>Werneke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050" dirty="0">
                <a:solidFill>
                  <a:srgbClr val="000000"/>
                </a:solidFill>
              </a:rPr>
              <a:t>Head</a:t>
            </a:r>
            <a:r>
              <a:rPr lang="en-US" sz="1050" dirty="0">
                <a:solidFill>
                  <a:srgbClr val="000000"/>
                </a:solidFill>
              </a:rPr>
              <a:t>​ of the Engineering Department</a:t>
            </a: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Christian </a:t>
            </a:r>
            <a:r>
              <a:rPr lang="en-GB" sz="1600" dirty="0" err="1">
                <a:solidFill>
                  <a:srgbClr val="000000"/>
                </a:solidFill>
              </a:rPr>
              <a:t>Olivetto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050" dirty="0">
                <a:solidFill>
                  <a:srgbClr val="000000"/>
                </a:solidFill>
              </a:rPr>
              <a:t>Project Office Configuration Manager</a:t>
            </a:r>
            <a:r>
              <a:rPr lang="en-US" sz="1050" dirty="0">
                <a:solidFill>
                  <a:srgbClr val="000000"/>
                </a:solidFill>
              </a:rPr>
              <a:t>​</a:t>
            </a: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Luca </a:t>
            </a:r>
            <a:r>
              <a:rPr lang="en-GB" sz="1600" dirty="0" err="1">
                <a:solidFill>
                  <a:srgbClr val="000000"/>
                </a:solidFill>
              </a:rPr>
              <a:t>Latronico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050" dirty="0">
                <a:solidFill>
                  <a:srgbClr val="000000"/>
                </a:solidFill>
              </a:rPr>
              <a:t>Project Office Quality Manager</a:t>
            </a:r>
            <a:r>
              <a:rPr lang="en-US" sz="1050" dirty="0">
                <a:solidFill>
                  <a:srgbClr val="000000"/>
                </a:solidFill>
              </a:rPr>
              <a:t>​</a:t>
            </a: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Jan Harms, </a:t>
            </a:r>
            <a:r>
              <a:rPr lang="en-GB" sz="1050" dirty="0">
                <a:solidFill>
                  <a:srgbClr val="000000"/>
                </a:solidFill>
              </a:rPr>
              <a:t>Co-chair</a:t>
            </a:r>
            <a:r>
              <a:rPr lang="en-US" sz="1050" dirty="0">
                <a:solidFill>
                  <a:srgbClr val="000000"/>
                </a:solidFill>
              </a:rPr>
              <a:t>​ of the Instrument Science Board</a:t>
            </a: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Stefan </a:t>
            </a:r>
            <a:r>
              <a:rPr lang="en-GB" sz="1600" dirty="0" err="1">
                <a:solidFill>
                  <a:srgbClr val="000000"/>
                </a:solidFill>
              </a:rPr>
              <a:t>Hild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050" dirty="0">
                <a:solidFill>
                  <a:srgbClr val="000000"/>
                </a:solidFill>
              </a:rPr>
              <a:t>Co-chair</a:t>
            </a:r>
            <a:r>
              <a:rPr lang="en-US" sz="1050" dirty="0">
                <a:solidFill>
                  <a:srgbClr val="000000"/>
                </a:solidFill>
              </a:rPr>
              <a:t>​ of the Instrument Science Board</a:t>
            </a: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Patrice </a:t>
            </a:r>
            <a:r>
              <a:rPr lang="en-GB" sz="1600" dirty="0" err="1">
                <a:solidFill>
                  <a:srgbClr val="000000"/>
                </a:solidFill>
              </a:rPr>
              <a:t>Verdier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050" dirty="0">
                <a:solidFill>
                  <a:srgbClr val="000000"/>
                </a:solidFill>
              </a:rPr>
              <a:t>Co-chair</a:t>
            </a:r>
            <a:r>
              <a:rPr lang="en-US" sz="1050" dirty="0">
                <a:solidFill>
                  <a:srgbClr val="000000"/>
                </a:solidFill>
              </a:rPr>
              <a:t>​ of the Electronics Infrastructure Board</a:t>
            </a:r>
          </a:p>
          <a:p>
            <a:pPr marL="0" indent="0" algn="just" fontAlgn="base">
              <a:buNone/>
            </a:pPr>
            <a:r>
              <a:rPr lang="en-GB" sz="1600" dirty="0">
                <a:solidFill>
                  <a:srgbClr val="000000"/>
                </a:solidFill>
              </a:rPr>
              <a:t>Domenico </a:t>
            </a:r>
            <a:r>
              <a:rPr lang="en-GB" sz="1600" dirty="0" err="1">
                <a:solidFill>
                  <a:srgbClr val="000000"/>
                </a:solidFill>
              </a:rPr>
              <a:t>D’Urso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050" dirty="0">
                <a:solidFill>
                  <a:srgbClr val="000000"/>
                </a:solidFill>
                <a:latin typeface="Calibri" panose="020F0502020204030204"/>
              </a:rPr>
              <a:t>Co-chair</a:t>
            </a:r>
            <a:r>
              <a:rPr lang="en-US" sz="1050" dirty="0">
                <a:solidFill>
                  <a:srgbClr val="000000"/>
                </a:solidFill>
                <a:latin typeface="Calibri" panose="020F0502020204030204"/>
              </a:rPr>
              <a:t>​ of the Site Preparation Board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5485D-0CC6-FE61-6781-DE227F70305C}"/>
              </a:ext>
            </a:extLst>
          </p:cNvPr>
          <p:cNvSpPr txBox="1"/>
          <p:nvPr/>
        </p:nvSpPr>
        <p:spPr>
          <a:xfrm rot="16200000">
            <a:off x="10438282" y="4602633"/>
            <a:ext cx="31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Courtesy Alessandro Variola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F40D4-B8A0-53D6-A6EC-07B17842DC6D}"/>
              </a:ext>
            </a:extLst>
          </p:cNvPr>
          <p:cNvSpPr txBox="1"/>
          <p:nvPr/>
        </p:nvSpPr>
        <p:spPr>
          <a:xfrm>
            <a:off x="6241231" y="2363690"/>
            <a:ext cx="404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The composition of the WG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B504C0-893A-841A-CB42-3DEF3A92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38C6-B602-B273-BC20-9FD14379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 Breakdown Structure – the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48C0-EB0F-D677-74E5-DE1FC642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32" y="2223289"/>
            <a:ext cx="4396409" cy="2893735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lnSpc>
                <a:spcPct val="120000"/>
              </a:lnSpc>
              <a:buNone/>
            </a:pPr>
            <a:r>
              <a:rPr lang="en-GB" sz="2000" dirty="0">
                <a:solidFill>
                  <a:srgbClr val="000000"/>
                </a:solidFill>
              </a:rPr>
              <a:t>Three PBS items have so far been defined by the Project Office and the Collaboration working closely together. These are :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Interferometers 	908 units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Civil Infrastructures 	707 units,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E-Infrastructures 	71 units.</a:t>
            </a:r>
          </a:p>
          <a:p>
            <a:pPr marL="0" indent="0" algn="just" rtl="0" fontAlgn="base">
              <a:buNone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indent="0" algn="just" rtl="0" fontAlgn="base">
              <a:buNone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3BF7-16A4-4F42-620A-A3EC9864A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EEFC-A1DC-0E76-4F42-FC93A8C4C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784C96-B273-DD19-3299-3B3CEC9FD54B}"/>
              </a:ext>
            </a:extLst>
          </p:cNvPr>
          <p:cNvSpPr txBox="1">
            <a:spLocks/>
          </p:cNvSpPr>
          <p:nvPr/>
        </p:nvSpPr>
        <p:spPr>
          <a:xfrm>
            <a:off x="863900" y="1817309"/>
            <a:ext cx="5549348" cy="3753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2000" dirty="0"/>
              <a:t>The WG had four plenary meetings and produced a close-out document, 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u="sng" dirty="0">
                <a:solidFill>
                  <a:srgbClr val="0563C1"/>
                </a:solidFill>
                <a:hlinkClick r:id="rId2"/>
              </a:rPr>
              <a:t>ET-0170A-23</a:t>
            </a:r>
            <a:r>
              <a:rPr lang="en-GB" sz="2000" dirty="0">
                <a:solidFill>
                  <a:srgbClr val="000000"/>
                </a:solidFill>
              </a:rPr>
              <a:t>) describing:</a:t>
            </a:r>
            <a:r>
              <a:rPr lang="en-US" sz="2000" dirty="0">
                <a:solidFill>
                  <a:srgbClr val="000000"/>
                </a:solidFill>
              </a:rPr>
              <a:t>​</a:t>
            </a:r>
          </a:p>
          <a:p>
            <a:pPr lvl="1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</a:rPr>
              <a:t>The goals</a:t>
            </a:r>
            <a:r>
              <a:rPr lang="en-US" sz="2000" dirty="0">
                <a:solidFill>
                  <a:srgbClr val="000000"/>
                </a:solidFill>
              </a:rPr>
              <a:t>​ of the </a:t>
            </a:r>
            <a:r>
              <a:rPr lang="en-GB" sz="2000" dirty="0">
                <a:solidFill>
                  <a:srgbClr val="000000"/>
                </a:solidFill>
              </a:rPr>
              <a:t>PBS </a:t>
            </a:r>
            <a:endParaRPr lang="en-US" sz="2000" dirty="0">
              <a:solidFill>
                <a:srgbClr val="000000"/>
              </a:solidFill>
            </a:endParaRPr>
          </a:p>
          <a:p>
            <a:pPr lvl="1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</a:rPr>
              <a:t>The strategy</a:t>
            </a:r>
            <a:r>
              <a:rPr lang="en-US" sz="2000" dirty="0">
                <a:solidFill>
                  <a:srgbClr val="000000"/>
                </a:solidFill>
              </a:rPr>
              <a:t>​ which was followed</a:t>
            </a:r>
          </a:p>
          <a:p>
            <a:pPr lvl="1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</a:rPr>
              <a:t>The rules for the procedures</a:t>
            </a:r>
            <a:endParaRPr lang="en-US" sz="2000" dirty="0">
              <a:solidFill>
                <a:srgbClr val="000000"/>
              </a:solidFill>
            </a:endParaRPr>
          </a:p>
          <a:p>
            <a:pPr lvl="1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</a:rPr>
              <a:t>The PBS management plan</a:t>
            </a:r>
            <a:r>
              <a:rPr lang="en-US" sz="2000" dirty="0">
                <a:solidFill>
                  <a:srgbClr val="000000"/>
                </a:solidFill>
              </a:rPr>
              <a:t>​</a:t>
            </a:r>
          </a:p>
          <a:p>
            <a:pPr lvl="1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</a:rPr>
              <a:t>The PBS related roles</a:t>
            </a:r>
            <a:r>
              <a:rPr lang="en-US" sz="2000" dirty="0">
                <a:solidFill>
                  <a:srgbClr val="000000"/>
                </a:solidFill>
              </a:rPr>
              <a:t>​</a:t>
            </a:r>
          </a:p>
          <a:p>
            <a:pPr lvl="1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</a:rPr>
              <a:t>The traceability method</a:t>
            </a:r>
            <a:r>
              <a:rPr lang="en-US" sz="2000" dirty="0">
                <a:solidFill>
                  <a:srgbClr val="000000"/>
                </a:solidFill>
              </a:rPr>
              <a:t>​</a:t>
            </a:r>
          </a:p>
          <a:p>
            <a:pPr lvl="1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</a:rPr>
              <a:t>The proposed nomenclature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1A4DD-7FD8-722A-0C1F-2129EA6B343C}"/>
              </a:ext>
            </a:extLst>
          </p:cNvPr>
          <p:cNvSpPr txBox="1"/>
          <p:nvPr/>
        </p:nvSpPr>
        <p:spPr>
          <a:xfrm>
            <a:off x="4416307" y="5649625"/>
            <a:ext cx="7171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fontAlgn="base">
              <a:buNone/>
            </a:pPr>
            <a:r>
              <a:rPr lang="en-US" sz="1800" dirty="0">
                <a:solidFill>
                  <a:srgbClr val="000000"/>
                </a:solidFill>
                <a:latin typeface="Avenir Next" panose="020B0503020202020204" pitchFamily="34" charset="0"/>
              </a:rPr>
              <a:t>All the documentation related to the PBS is available in the ET Wiki:​</a:t>
            </a:r>
          </a:p>
          <a:p>
            <a:pPr algn="just" fontAlgn="base"/>
            <a:r>
              <a:rPr lang="en-GB" sz="1800" u="sng" dirty="0">
                <a:solidFill>
                  <a:srgbClr val="0563C1"/>
                </a:solidFill>
                <a:latin typeface="Avenir Next" panose="020B0503020202020204" pitchFamily="34" charset="0"/>
                <a:hlinkClick r:id="rId3"/>
              </a:rPr>
              <a:t>https://wiki.et-gw.eu/Main/PBSWorkingGroup/WebHome</a:t>
            </a:r>
            <a:endParaRPr lang="en-GB" sz="1800" dirty="0">
              <a:solidFill>
                <a:srgbClr val="00000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43280-C2F4-6C7A-FC87-DE025496E94F}"/>
              </a:ext>
            </a:extLst>
          </p:cNvPr>
          <p:cNvSpPr txBox="1"/>
          <p:nvPr/>
        </p:nvSpPr>
        <p:spPr>
          <a:xfrm rot="16200000">
            <a:off x="10438282" y="4602633"/>
            <a:ext cx="31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Courtesy Alessandro Variola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BDEF42-2060-D32A-2688-4CAD90F80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A36A-CE9E-69BC-B937-1738D05A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</a:t>
            </a:r>
            <a:r>
              <a:rPr lang="en-GB" sz="3600" dirty="0"/>
              <a:t>uilding up the </a:t>
            </a:r>
            <a:r>
              <a:rPr lang="en-GB" dirty="0"/>
              <a:t>Configuration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F3B0-8492-EA10-BA41-6FBE6C3E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980"/>
            <a:ext cx="7007087" cy="44862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dirty="0"/>
              <a:t>Work has already started </a:t>
            </a:r>
            <a:r>
              <a:rPr lang="en-GB" i="1" dirty="0"/>
              <a:t>as an extension of the activity </a:t>
            </a:r>
            <a:r>
              <a:rPr lang="en-GB" dirty="0"/>
              <a:t>of the PBS WG. A document describing the mandate, the rules and the proposed activity has been prepared and verified. It will be referenced in TDS.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dirty="0"/>
              <a:t>Given the priorities, the configuration  process started with two parameter classes for each PBS unit: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900" dirty="0"/>
              <a:t>Functional parameters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900" dirty="0"/>
              <a:t>Integration parameters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dirty="0"/>
              <a:t>The methodology will follow the one used for the PBS, which implies the need for a configuration database.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dirty="0"/>
              <a:t>An agile ‘design phase’ change request process will be proposed.</a:t>
            </a:r>
          </a:p>
          <a:p>
            <a:pPr algn="just">
              <a:lnSpc>
                <a:spcPct val="120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8EB68-13E1-EFC0-E0AD-74205B6E7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ECDE9-0E04-319B-51AB-6A33078E0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F2D4230E-95E7-8785-A761-0832F90A6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263" y="2203843"/>
            <a:ext cx="2684790" cy="370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EA8854-788F-F3AA-FD89-BDF1BD0746F3}"/>
              </a:ext>
            </a:extLst>
          </p:cNvPr>
          <p:cNvSpPr txBox="1"/>
          <p:nvPr/>
        </p:nvSpPr>
        <p:spPr>
          <a:xfrm rot="16200000">
            <a:off x="10438282" y="4602633"/>
            <a:ext cx="31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Courtesy Alessandro Variola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CB2FB2-E9BF-231B-3F4E-6BAF9C513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3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E325-FC92-245E-4E64-5F627C90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 short reminder …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A23E-1955-DFB6-EAB7-391C262E6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WP5 Progress Report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BBFFA-E3B6-A6D0-C1DE-75D186E07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A98AD-3363-6F79-A538-E831DAF92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243234"/>
            <a:ext cx="7772400" cy="4371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2ED8A-1D27-03FD-557E-24E3ED0A0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</p:spPr>
        <p:txBody>
          <a:bodyPr/>
          <a:lstStyle/>
          <a:p>
            <a:r>
              <a:rPr lang="de-CH" dirty="0"/>
              <a:t>Barcelona, June 12</a:t>
            </a:r>
            <a:r>
              <a:rPr lang="de-CH" baseline="30000" dirty="0"/>
              <a:t>th</a:t>
            </a:r>
            <a:r>
              <a:rPr lang="de-CH" dirty="0"/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6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314 WP Coordinators Meeting" id="{8CE2F8A1-D56A-524E-B674-8E35ACFD0498}" vid="{C4F1FB36-033B-2F45-A35B-143EF249F3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{0E9EFFE8-B8A2-C548-A27B-5AB6CEFF9015}tf10001069</Template>
  <TotalTime>5802</TotalTime>
  <Words>1683</Words>
  <Application>Microsoft Macintosh PowerPoint</Application>
  <PresentationFormat>Widescreen</PresentationFormat>
  <Paragraphs>251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Avenir Next</vt:lpstr>
      <vt:lpstr>Calibri</vt:lpstr>
      <vt:lpstr>Comic Sans MS</vt:lpstr>
      <vt:lpstr>Wingdings</vt:lpstr>
      <vt:lpstr>Office Theme</vt:lpstr>
      <vt:lpstr>ET-PP INFRA-DEV  WP5 Progress Report  Barcelona, June 12th 2023</vt:lpstr>
      <vt:lpstr>WP5 Outline</vt:lpstr>
      <vt:lpstr>a short reminder …</vt:lpstr>
      <vt:lpstr>a short reminder …</vt:lpstr>
      <vt:lpstr>The Project Office The pillars</vt:lpstr>
      <vt:lpstr>The first step: The Product Breakdown Structure – the WG</vt:lpstr>
      <vt:lpstr>The Product Breakdown Structure – the outcome</vt:lpstr>
      <vt:lpstr>Building up the Configuration </vt:lpstr>
      <vt:lpstr>a short reminder …</vt:lpstr>
      <vt:lpstr>Selecting a computer assisted environment for documentation</vt:lpstr>
      <vt:lpstr>The deliverables of the Project Office</vt:lpstr>
      <vt:lpstr>The session on the  Project Management Tools</vt:lpstr>
      <vt:lpstr>a short reminder …</vt:lpstr>
      <vt:lpstr>The fields of competence of the ED</vt:lpstr>
      <vt:lpstr>The session on the ED this afternoon</vt:lpstr>
      <vt:lpstr>The consultations within ET with other Work Packages</vt:lpstr>
      <vt:lpstr>The on-going investigations for a possible collaboration with CERN on a number of topics</vt:lpstr>
      <vt:lpstr>Personnel</vt:lpstr>
      <vt:lpstr>In-kind personnel</vt:lpstr>
      <vt:lpstr>PowerPoint Presentation</vt:lpstr>
      <vt:lpstr>… where do we go from here ?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Saban</dc:creator>
  <cp:lastModifiedBy>Roberto Saban</cp:lastModifiedBy>
  <cp:revision>155</cp:revision>
  <dcterms:created xsi:type="dcterms:W3CDTF">2022-03-12T15:59:54Z</dcterms:created>
  <dcterms:modified xsi:type="dcterms:W3CDTF">2023-06-09T11:13:51Z</dcterms:modified>
</cp:coreProperties>
</file>