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296" r:id="rId2"/>
    <p:sldId id="299" r:id="rId3"/>
    <p:sldId id="275" r:id="rId4"/>
    <p:sldId id="301" r:id="rId5"/>
    <p:sldId id="300" r:id="rId6"/>
    <p:sldId id="302" r:id="rId7"/>
    <p:sldId id="303" r:id="rId8"/>
    <p:sldId id="304" r:id="rId9"/>
    <p:sldId id="373" r:id="rId10"/>
    <p:sldId id="350" r:id="rId11"/>
    <p:sldId id="349" r:id="rId12"/>
    <p:sldId id="348" r:id="rId13"/>
    <p:sldId id="316" r:id="rId14"/>
    <p:sldId id="374" r:id="rId15"/>
    <p:sldId id="370" r:id="rId16"/>
    <p:sldId id="306" r:id="rId17"/>
    <p:sldId id="320" r:id="rId18"/>
    <p:sldId id="347" r:id="rId19"/>
    <p:sldId id="321" r:id="rId20"/>
    <p:sldId id="324" r:id="rId21"/>
    <p:sldId id="325" r:id="rId22"/>
    <p:sldId id="326" r:id="rId23"/>
    <p:sldId id="327" r:id="rId24"/>
    <p:sldId id="346" r:id="rId25"/>
    <p:sldId id="328" r:id="rId26"/>
    <p:sldId id="329" r:id="rId27"/>
    <p:sldId id="330" r:id="rId28"/>
    <p:sldId id="375" r:id="rId29"/>
    <p:sldId id="307" r:id="rId30"/>
    <p:sldId id="376" r:id="rId31"/>
    <p:sldId id="332" r:id="rId32"/>
    <p:sldId id="333" r:id="rId33"/>
    <p:sldId id="308" r:id="rId34"/>
    <p:sldId id="345" r:id="rId35"/>
    <p:sldId id="344" r:id="rId36"/>
    <p:sldId id="377" r:id="rId37"/>
    <p:sldId id="267" r:id="rId38"/>
    <p:sldId id="263" r:id="rId39"/>
    <p:sldId id="264" r:id="rId40"/>
    <p:sldId id="259" r:id="rId41"/>
    <p:sldId id="378" r:id="rId42"/>
    <p:sldId id="309" r:id="rId43"/>
    <p:sldId id="354" r:id="rId44"/>
    <p:sldId id="360" r:id="rId45"/>
    <p:sldId id="361" r:id="rId46"/>
    <p:sldId id="362" r:id="rId47"/>
    <p:sldId id="356" r:id="rId48"/>
    <p:sldId id="357" r:id="rId49"/>
    <p:sldId id="358" r:id="rId50"/>
    <p:sldId id="359" r:id="rId51"/>
    <p:sldId id="363" r:id="rId52"/>
    <p:sldId id="372" r:id="rId53"/>
    <p:sldId id="379" r:id="rId54"/>
    <p:sldId id="310" r:id="rId55"/>
    <p:sldId id="364" r:id="rId56"/>
    <p:sldId id="365" r:id="rId57"/>
    <p:sldId id="366" r:id="rId58"/>
    <p:sldId id="367" r:id="rId59"/>
    <p:sldId id="368" r:id="rId60"/>
    <p:sldId id="369" r:id="rId61"/>
    <p:sldId id="331" r:id="rId62"/>
    <p:sldId id="381" r:id="rId63"/>
    <p:sldId id="311" r:id="rId64"/>
    <p:sldId id="380" r:id="rId65"/>
    <p:sldId id="305" r:id="rId66"/>
    <p:sldId id="312" r:id="rId67"/>
    <p:sldId id="371" r:id="rId68"/>
    <p:sldId id="31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86"/>
  </p:normalViewPr>
  <p:slideViewPr>
    <p:cSldViewPr snapToGrid="0" snapToObjects="1">
      <p:cViewPr varScale="1">
        <p:scale>
          <a:sx n="119" d="100"/>
          <a:sy n="119" d="100"/>
        </p:scale>
        <p:origin x="96" y="3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55" d="100"/>
          <a:sy n="155" d="100"/>
        </p:scale>
        <p:origin x="567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14:28:04.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14:28:04.488"/>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14:28:24.829"/>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6T14:28:24.829"/>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5FC4307-AADB-BE47-352D-8E9764B340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42542" y="2075542"/>
            <a:ext cx="2706915" cy="2706915"/>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28352"/>
            <a:ext cx="6024562" cy="6365358"/>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June 12th,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Paolo Chiggiato | ET beampipe activities at CERN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June 12th,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Paolo Chiggiato | ET beampipe activities at CERN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June 12th,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Paolo Chiggiato | ET beampipe activities at CERN</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June 12th, 2023</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Paolo Chiggiato | ET beampipe activities at CERN</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June 12th, 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Paolo Chiggiato | ET beampipe activities at CERN</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June 12th, 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Paolo Chiggiato | ET beampipe activities at CERN</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June 12th, 2023</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Paolo Chiggiato | ET beampipe activities at CERN</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dirty="0"/>
              <a:t>June 12th, 2023</a:t>
            </a:r>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dirty="0"/>
              <a:t>Paolo Chiggiato | ET beampipe activities at CERN</a:t>
            </a:r>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a:xfrm>
            <a:off x="4925946" y="6445933"/>
            <a:ext cx="1773923" cy="365125"/>
          </a:xfrm>
        </p:spPr>
        <p:txBody>
          <a:bodyPr/>
          <a:lstStyle/>
          <a:p>
            <a:r>
              <a:rPr lang="en-US"/>
              <a:t>June 12th, 2023</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a:xfrm>
            <a:off x="1145352" y="6445933"/>
            <a:ext cx="3601152" cy="365125"/>
          </a:xfrm>
        </p:spPr>
        <p:txBody>
          <a:bodyPr/>
          <a:lstStyle/>
          <a:p>
            <a:r>
              <a:rPr lang="en-US"/>
              <a:t>Paolo Chiggiato | ET beampipe activities at CERN</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a:xfrm>
            <a:off x="9194984" y="6492875"/>
            <a:ext cx="681254" cy="365125"/>
          </a:xfr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dirty="0"/>
              <a:t>June 12th, 2023</a:t>
            </a:r>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dirty="0"/>
              <a:t>Paolo Chiggiato | ET beampipe activities at CERN</a:t>
            </a:r>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558632" y="4869770"/>
            <a:ext cx="1074737" cy="1074737"/>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C6841-CC6A-BC76-ECF0-EAFD95C9E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97E6CC-64D7-8233-F799-339B35310B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0600A5-F75B-8091-9D81-9A57E6BF97FB}"/>
              </a:ext>
            </a:extLst>
          </p:cNvPr>
          <p:cNvSpPr>
            <a:spLocks noGrp="1"/>
          </p:cNvSpPr>
          <p:nvPr>
            <p:ph type="dt" sz="half" idx="10"/>
          </p:nvPr>
        </p:nvSpPr>
        <p:spPr/>
        <p:txBody>
          <a:bodyPr/>
          <a:lstStyle/>
          <a:p>
            <a:fld id="{810B293A-F8C9-4E6E-AFC5-D1031BAA30C3}" type="datetime1">
              <a:rPr lang="en-GB" smtClean="0"/>
              <a:t>11/06/2023</a:t>
            </a:fld>
            <a:endParaRPr lang="en-GB"/>
          </a:p>
        </p:txBody>
      </p:sp>
      <p:sp>
        <p:nvSpPr>
          <p:cNvPr id="5" name="Footer Placeholder 4">
            <a:extLst>
              <a:ext uri="{FF2B5EF4-FFF2-40B4-BE49-F238E27FC236}">
                <a16:creationId xmlns:a16="http://schemas.microsoft.com/office/drawing/2014/main" id="{8CE7DC0F-AA70-4285-3193-7FD5927AA2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A6147A-9228-EBFE-BB1D-96B49C24BD44}"/>
              </a:ext>
            </a:extLst>
          </p:cNvPr>
          <p:cNvSpPr>
            <a:spLocks noGrp="1"/>
          </p:cNvSpPr>
          <p:nvPr>
            <p:ph type="sldNum" sz="quarter" idx="12"/>
          </p:nvPr>
        </p:nvSpPr>
        <p:spPr/>
        <p:txBody>
          <a:bodyPr/>
          <a:lstStyle/>
          <a:p>
            <a:fld id="{2B65D6D2-FD28-46B4-B2D6-08C15FD3F408}" type="slidenum">
              <a:rPr lang="en-GB" smtClean="0"/>
              <a:t>‹#›</a:t>
            </a:fld>
            <a:endParaRPr lang="en-GB"/>
          </a:p>
        </p:txBody>
      </p:sp>
    </p:spTree>
    <p:extLst>
      <p:ext uri="{BB962C8B-B14F-4D97-AF65-F5344CB8AC3E}">
        <p14:creationId xmlns:p14="http://schemas.microsoft.com/office/powerpoint/2010/main" val="16236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Beampipes for Gravitational Wave Telescopes 2023, Geneva, 27-29 March</a:t>
            </a:r>
            <a:endParaRPr lang="en-US"/>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Luigi SCIBILE | Installation and Logistics</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a:p>
        </p:txBody>
      </p:sp>
      <p:pic>
        <p:nvPicPr>
          <p:cNvPr id="8" name="Picture 2">
            <a:extLst>
              <a:ext uri="{FF2B5EF4-FFF2-40B4-BE49-F238E27FC236}">
                <a16:creationId xmlns:a16="http://schemas.microsoft.com/office/drawing/2014/main" id="{87FEABE4-9E82-F24B-848A-91A546B3D41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3432" y="6381328"/>
            <a:ext cx="1319809" cy="40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1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bg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650824"/>
            <a:ext cx="11376026" cy="549951"/>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2" name="Graphic 1">
            <a:extLst>
              <a:ext uri="{FF2B5EF4-FFF2-40B4-BE49-F238E27FC236}">
                <a16:creationId xmlns:a16="http://schemas.microsoft.com/office/drawing/2014/main" id="{43B4A7CD-041C-B2EA-8B83-3451E07EC5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52224" y="714489"/>
            <a:ext cx="2059046" cy="2059046"/>
          </a:xfrm>
          <a:prstGeom prst="rect">
            <a:avLst/>
          </a:prstGeom>
        </p:spPr>
      </p:pic>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June 12th,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Paolo Chiggiato | ET beampipe activities at CERN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June 12th,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Paolo Chiggiato | ET beampipe activities at CERN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June 12th,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Paolo Chiggiato | ET beampipe activities at CERN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5266"/>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9017"/>
            <a:ext cx="4116387" cy="6400199"/>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June 12th,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Paolo Chiggiato | ET beampipe activities at CERN</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June 12th, 2023</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Paolo Chiggiato | ET beampipe activities at CERN</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June 12th, 2023</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Paolo Chiggiato | ET beampipe activities at CERN</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73F0975-ECC4-E44C-8086-9626A72D2BF3}"/>
              </a:ext>
            </a:extLst>
          </p:cNvPr>
          <p:cNvPicPr>
            <a:picLocks noChangeAspect="1"/>
          </p:cNvPicPr>
          <p:nvPr userDrawn="1"/>
        </p:nvPicPr>
        <p:blipFill>
          <a:blip r:embed="rId25"/>
          <a:stretch>
            <a:fillRect/>
          </a:stretch>
        </p:blipFill>
        <p:spPr>
          <a:xfrm>
            <a:off x="407988" y="6312113"/>
            <a:ext cx="11457945" cy="538799"/>
          </a:xfrm>
          <a:prstGeom prst="rect">
            <a:avLst/>
          </a:prstGeom>
        </p:spPr>
      </p:pic>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5240055" y="6424669"/>
            <a:ext cx="1773923" cy="365125"/>
          </a:xfrm>
          <a:prstGeom prst="rect">
            <a:avLst/>
          </a:prstGeom>
        </p:spPr>
        <p:txBody>
          <a:bodyPr vert="horz" lIns="0" tIns="0" rIns="0" bIns="0" rtlCol="0" anchor="ctr"/>
          <a:lstStyle>
            <a:lvl1pPr algn="ctr">
              <a:defRPr sz="750">
                <a:solidFill>
                  <a:schemeClr val="tx1"/>
                </a:solidFill>
              </a:defRPr>
            </a:lvl1pPr>
          </a:lstStyle>
          <a:p>
            <a:r>
              <a:rPr lang="en-US"/>
              <a:t>June 12th, 2023</a:t>
            </a:r>
            <a:endParaRPr lang="en-US" dirty="0"/>
          </a:p>
        </p:txBody>
      </p:sp>
      <p:sp>
        <p:nvSpPr>
          <p:cNvPr id="6" name="Slide Number Placeholder 5"/>
          <p:cNvSpPr>
            <a:spLocks noGrp="1"/>
          </p:cNvSpPr>
          <p:nvPr>
            <p:ph type="sldNum" sz="quarter" idx="4"/>
          </p:nvPr>
        </p:nvSpPr>
        <p:spPr>
          <a:xfrm>
            <a:off x="7279299" y="6422750"/>
            <a:ext cx="619322" cy="365125"/>
          </a:xfrm>
          <a:prstGeom prst="rect">
            <a:avLst/>
          </a:prstGeom>
        </p:spPr>
        <p:txBody>
          <a:bodyPr vert="horz" lIns="0" tIns="0" rIns="0" bIns="0" rtlCol="0" anchor="ctr"/>
          <a:lstStyle>
            <a:lvl1pPr algn="r">
              <a:defRPr sz="750" b="1">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1368056" y="6424669"/>
            <a:ext cx="3769336" cy="365125"/>
          </a:xfrm>
          <a:prstGeom prst="rect">
            <a:avLst/>
          </a:prstGeom>
        </p:spPr>
        <p:txBody>
          <a:bodyPr vert="horz" lIns="0" tIns="0" rIns="0" bIns="0" rtlCol="0" anchor="ctr"/>
          <a:lstStyle>
            <a:lvl1pPr algn="l">
              <a:defRPr sz="900">
                <a:solidFill>
                  <a:schemeClr val="tx1"/>
                </a:solidFill>
              </a:defRPr>
            </a:lvl1pPr>
          </a:lstStyle>
          <a:p>
            <a:r>
              <a:rPr lang="en-US" dirty="0"/>
              <a:t>Paolo Chiggiato | </a:t>
            </a:r>
            <a:r>
              <a:rPr lang="fr-FR" dirty="0"/>
              <a:t>ET </a:t>
            </a:r>
            <a:r>
              <a:rPr lang="fr-FR" dirty="0" err="1"/>
              <a:t>beampipe</a:t>
            </a:r>
            <a:r>
              <a:rPr lang="fr-FR" dirty="0"/>
              <a:t> </a:t>
            </a:r>
            <a:r>
              <a:rPr lang="fr-FR" dirty="0" err="1"/>
              <a:t>activities</a:t>
            </a:r>
            <a:r>
              <a:rPr lang="fr-FR" dirty="0"/>
              <a:t> at CERN</a:t>
            </a:r>
            <a:endParaRPr lang="en-US" dirty="0"/>
          </a:p>
        </p:txBody>
      </p:sp>
      <p:pic>
        <p:nvPicPr>
          <p:cNvPr id="9" name="Picture 8">
            <a:extLst>
              <a:ext uri="{FF2B5EF4-FFF2-40B4-BE49-F238E27FC236}">
                <a16:creationId xmlns:a16="http://schemas.microsoft.com/office/drawing/2014/main" id="{B82929EC-EE14-2FC5-158D-B07C2EFC934B}"/>
              </a:ext>
            </a:extLst>
          </p:cNvPr>
          <p:cNvPicPr>
            <a:picLocks noChangeAspect="1"/>
          </p:cNvPicPr>
          <p:nvPr userDrawn="1"/>
        </p:nvPicPr>
        <p:blipFill>
          <a:blip r:embed="rId26"/>
          <a:stretch>
            <a:fillRect/>
          </a:stretch>
        </p:blipFill>
        <p:spPr>
          <a:xfrm>
            <a:off x="404069" y="6437364"/>
            <a:ext cx="368563" cy="363317"/>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4" r:id="rId7"/>
    <p:sldLayoutId id="2147483652" r:id="rId8"/>
    <p:sldLayoutId id="2147483653" r:id="rId9"/>
    <p:sldLayoutId id="2147483661" r:id="rId10"/>
    <p:sldLayoutId id="2147483666" r:id="rId11"/>
    <p:sldLayoutId id="2147483667" r:id="rId12"/>
    <p:sldLayoutId id="2147483658" r:id="rId13"/>
    <p:sldLayoutId id="2147483659" r:id="rId14"/>
    <p:sldLayoutId id="2147483673" r:id="rId15"/>
    <p:sldLayoutId id="2147483660" r:id="rId16"/>
    <p:sldLayoutId id="2147483671" r:id="rId17"/>
    <p:sldLayoutId id="2147483651" r:id="rId18"/>
    <p:sldLayoutId id="2147483654" r:id="rId19"/>
    <p:sldLayoutId id="2147483669" r:id="rId20"/>
    <p:sldLayoutId id="2147483655" r:id="rId21"/>
    <p:sldLayoutId id="2147483675" r:id="rId22"/>
    <p:sldLayoutId id="2147483676" r:id="rId2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3974" userDrawn="1">
          <p15:clr>
            <a:srgbClr val="F26B43"/>
          </p15:clr>
        </p15:guide>
        <p15:guide id="17" pos="6312" userDrawn="1">
          <p15:clr>
            <a:srgbClr val="F26B43"/>
          </p15:clr>
        </p15:guide>
        <p15:guide id="18" pos="6221" userDrawn="1">
          <p15:clr>
            <a:srgbClr val="F26B43"/>
          </p15:clr>
        </p15:guide>
        <p15:guide id="19"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9.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xml"/><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9.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9.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50.png"/><Relationship Id="rId2" Type="http://schemas.openxmlformats.org/officeDocument/2006/relationships/image" Target="../media/image94.tif"/><Relationship Id="rId1" Type="http://schemas.openxmlformats.org/officeDocument/2006/relationships/slideLayout" Target="../slideLayouts/slideLayout19.xml"/><Relationship Id="rId6" Type="http://schemas.openxmlformats.org/officeDocument/2006/relationships/customXml" Target="../ink/ink2.xml"/><Relationship Id="rId5" Type="http://schemas.openxmlformats.org/officeDocument/2006/relationships/image" Target="../media/image94.png"/><Relationship Id="rId4" Type="http://schemas.openxmlformats.org/officeDocument/2006/relationships/customXml" Target="../ink/ink1.xml"/></Relationships>
</file>

<file path=ppt/slides/_rels/slide5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7.tmp"/><Relationship Id="rId2" Type="http://schemas.openxmlformats.org/officeDocument/2006/relationships/image" Target="../media/image96.png"/><Relationship Id="rId1" Type="http://schemas.openxmlformats.org/officeDocument/2006/relationships/slideLayout" Target="../slideLayouts/slideLayout19.xml"/><Relationship Id="rId6" Type="http://schemas.openxmlformats.org/officeDocument/2006/relationships/customXml" Target="../ink/ink4.xml"/><Relationship Id="rId5" Type="http://schemas.openxmlformats.org/officeDocument/2006/relationships/image" Target="../media/image98.png"/><Relationship Id="rId4" Type="http://schemas.openxmlformats.org/officeDocument/2006/relationships/customXml" Target="../ink/ink3.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55D0-EF65-5184-5180-70C748F9ECB3}"/>
              </a:ext>
            </a:extLst>
          </p:cNvPr>
          <p:cNvSpPr>
            <a:spLocks noGrp="1"/>
          </p:cNvSpPr>
          <p:nvPr>
            <p:ph type="ctrTitle"/>
          </p:nvPr>
        </p:nvSpPr>
        <p:spPr>
          <a:xfrm>
            <a:off x="407989" y="3885581"/>
            <a:ext cx="11376025" cy="733926"/>
          </a:xfrm>
        </p:spPr>
        <p:txBody>
          <a:bodyPr/>
          <a:lstStyle/>
          <a:p>
            <a:pPr algn="ctr"/>
            <a:r>
              <a:rPr lang="fr-FR" dirty="0"/>
              <a:t>ET </a:t>
            </a:r>
            <a:r>
              <a:rPr lang="fr-FR" dirty="0" err="1"/>
              <a:t>beampipe</a:t>
            </a:r>
            <a:r>
              <a:rPr lang="fr-FR" dirty="0"/>
              <a:t> </a:t>
            </a:r>
            <a:r>
              <a:rPr lang="fr-FR" dirty="0" err="1"/>
              <a:t>activities</a:t>
            </a:r>
            <a:r>
              <a:rPr lang="fr-FR" dirty="0"/>
              <a:t> at CERN: </a:t>
            </a:r>
            <a:r>
              <a:rPr lang="fr-FR" dirty="0" err="1"/>
              <a:t>status</a:t>
            </a:r>
            <a:r>
              <a:rPr lang="fr-FR" dirty="0"/>
              <a:t> report and plan</a:t>
            </a:r>
            <a:endParaRPr lang="en-GB" dirty="0"/>
          </a:p>
        </p:txBody>
      </p:sp>
      <p:sp>
        <p:nvSpPr>
          <p:cNvPr id="3" name="Subtitle 2">
            <a:extLst>
              <a:ext uri="{FF2B5EF4-FFF2-40B4-BE49-F238E27FC236}">
                <a16:creationId xmlns:a16="http://schemas.microsoft.com/office/drawing/2014/main" id="{F7B0DD35-25FE-650C-D3E7-DA9E47CBB676}"/>
              </a:ext>
            </a:extLst>
          </p:cNvPr>
          <p:cNvSpPr>
            <a:spLocks noGrp="1"/>
          </p:cNvSpPr>
          <p:nvPr>
            <p:ph type="subTitle" idx="1"/>
          </p:nvPr>
        </p:nvSpPr>
        <p:spPr/>
        <p:txBody>
          <a:bodyPr/>
          <a:lstStyle/>
          <a:p>
            <a:r>
              <a:rPr lang="en-GB" sz="1500" dirty="0"/>
              <a:t>Paolo Chiggiato on behalf of the </a:t>
            </a:r>
            <a:r>
              <a:rPr lang="en-GB" sz="1500" i="1" dirty="0"/>
              <a:t>ET vacuum team at CERN</a:t>
            </a:r>
          </a:p>
          <a:p>
            <a:r>
              <a:rPr lang="en-GB" sz="1500" dirty="0"/>
              <a:t>June 12</a:t>
            </a:r>
            <a:r>
              <a:rPr lang="en-GB" sz="1500" baseline="30000" dirty="0"/>
              <a:t>th</a:t>
            </a:r>
            <a:r>
              <a:rPr lang="en-GB" sz="1500" dirty="0"/>
              <a:t>, 2023</a:t>
            </a:r>
          </a:p>
        </p:txBody>
      </p:sp>
      <p:pic>
        <p:nvPicPr>
          <p:cNvPr id="4" name="Picture 2">
            <a:extLst>
              <a:ext uri="{FF2B5EF4-FFF2-40B4-BE49-F238E27FC236}">
                <a16:creationId xmlns:a16="http://schemas.microsoft.com/office/drawing/2014/main" id="{28D73246-71A8-963F-33E6-28FC91038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8" y="943709"/>
            <a:ext cx="3848100" cy="11905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ieuw logo voor Nikhef 'meer in lijn met onderzoek' - Nikhef">
            <a:extLst>
              <a:ext uri="{FF2B5EF4-FFF2-40B4-BE49-F238E27FC236}">
                <a16:creationId xmlns:a16="http://schemas.microsoft.com/office/drawing/2014/main" id="{F1A9CE2A-4F70-56A1-2097-D5223DBE7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7" y="175529"/>
            <a:ext cx="2428875" cy="8045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FN CAMBIA LOGO">
            <a:extLst>
              <a:ext uri="{FF2B5EF4-FFF2-40B4-BE49-F238E27FC236}">
                <a16:creationId xmlns:a16="http://schemas.microsoft.com/office/drawing/2014/main" id="{9AA0B92B-D7F6-DA9F-CAC6-081EEB3FF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199" y="965925"/>
            <a:ext cx="2105026" cy="1168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stitut de Física d'Altes Energies- IFAE">
            <a:extLst>
              <a:ext uri="{FF2B5EF4-FFF2-40B4-BE49-F238E27FC236}">
                <a16:creationId xmlns:a16="http://schemas.microsoft.com/office/drawing/2014/main" id="{2C44B1AD-1F4E-6239-C545-1CD5E9CD31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6450" y="2388932"/>
            <a:ext cx="1943100" cy="101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34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8262CB-A92E-BE98-558C-E5A56FCB8B57}"/>
              </a:ext>
            </a:extLst>
          </p:cNvPr>
          <p:cNvSpPr>
            <a:spLocks noGrp="1"/>
          </p:cNvSpPr>
          <p:nvPr>
            <p:ph type="dt" sz="half" idx="10"/>
          </p:nvPr>
        </p:nvSpPr>
        <p:spPr/>
        <p:txBody>
          <a:bodyPr/>
          <a:lstStyle/>
          <a:p>
            <a:r>
              <a:rPr lang="en-US"/>
              <a:t>June 12th, 2023</a:t>
            </a:r>
            <a:endParaRPr lang="en-US" dirty="0"/>
          </a:p>
        </p:txBody>
      </p:sp>
      <p:sp>
        <p:nvSpPr>
          <p:cNvPr id="3" name="Footer Placeholder 2">
            <a:extLst>
              <a:ext uri="{FF2B5EF4-FFF2-40B4-BE49-F238E27FC236}">
                <a16:creationId xmlns:a16="http://schemas.microsoft.com/office/drawing/2014/main" id="{2503C7F8-07F9-E48B-0BB3-D6ECC9D5E20E}"/>
              </a:ext>
            </a:extLst>
          </p:cNvPr>
          <p:cNvSpPr>
            <a:spLocks noGrp="1"/>
          </p:cNvSpPr>
          <p:nvPr>
            <p:ph type="ftr" sz="quarter" idx="11"/>
          </p:nvPr>
        </p:nvSpPr>
        <p:spPr/>
        <p:txBody>
          <a:bodyPr/>
          <a:lstStyle/>
          <a:p>
            <a:r>
              <a:rPr lang="en-US"/>
              <a:t>Paolo Chiggiato | ET beampipe activities at CERN</a:t>
            </a:r>
            <a:endParaRPr lang="en-US" dirty="0"/>
          </a:p>
        </p:txBody>
      </p:sp>
      <p:sp>
        <p:nvSpPr>
          <p:cNvPr id="4" name="Slide Number Placeholder 3">
            <a:extLst>
              <a:ext uri="{FF2B5EF4-FFF2-40B4-BE49-F238E27FC236}">
                <a16:creationId xmlns:a16="http://schemas.microsoft.com/office/drawing/2014/main" id="{4E2090E1-8ED6-1759-E72A-7766254ACBB3}"/>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6" name="Picture 5">
            <a:extLst>
              <a:ext uri="{FF2B5EF4-FFF2-40B4-BE49-F238E27FC236}">
                <a16:creationId xmlns:a16="http://schemas.microsoft.com/office/drawing/2014/main" id="{56660587-C8AE-7575-275B-96C8CD362E29}"/>
              </a:ext>
            </a:extLst>
          </p:cNvPr>
          <p:cNvPicPr>
            <a:picLocks noChangeAspect="1"/>
          </p:cNvPicPr>
          <p:nvPr/>
        </p:nvPicPr>
        <p:blipFill rotWithShape="1">
          <a:blip r:embed="rId2"/>
          <a:srcRect t="10856"/>
          <a:stretch/>
        </p:blipFill>
        <p:spPr>
          <a:xfrm>
            <a:off x="281635" y="943583"/>
            <a:ext cx="11628729" cy="5199094"/>
          </a:xfrm>
          <a:prstGeom prst="rect">
            <a:avLst/>
          </a:prstGeom>
        </p:spPr>
      </p:pic>
      <p:sp>
        <p:nvSpPr>
          <p:cNvPr id="5" name="Title 1">
            <a:extLst>
              <a:ext uri="{FF2B5EF4-FFF2-40B4-BE49-F238E27FC236}">
                <a16:creationId xmlns:a16="http://schemas.microsoft.com/office/drawing/2014/main" id="{1112472E-22E8-800F-60D9-6E31F37EB05D}"/>
              </a:ext>
            </a:extLst>
          </p:cNvPr>
          <p:cNvSpPr txBox="1">
            <a:spLocks/>
          </p:cNvSpPr>
          <p:nvPr/>
        </p:nvSpPr>
        <p:spPr>
          <a:xfrm>
            <a:off x="407988" y="373593"/>
            <a:ext cx="11376025"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WP1: baffles </a:t>
            </a:r>
            <a:r>
              <a:rPr lang="fr-CH" dirty="0" err="1"/>
              <a:t>positioning</a:t>
            </a:r>
            <a:endParaRPr lang="en-GB" dirty="0"/>
          </a:p>
        </p:txBody>
      </p:sp>
      <p:sp>
        <p:nvSpPr>
          <p:cNvPr id="7" name="TextBox 6">
            <a:extLst>
              <a:ext uri="{FF2B5EF4-FFF2-40B4-BE49-F238E27FC236}">
                <a16:creationId xmlns:a16="http://schemas.microsoft.com/office/drawing/2014/main" id="{4BA908C3-8882-FDC0-D915-4D9A99E8F953}"/>
              </a:ext>
            </a:extLst>
          </p:cNvPr>
          <p:cNvSpPr txBox="1"/>
          <p:nvPr/>
        </p:nvSpPr>
        <p:spPr>
          <a:xfrm>
            <a:off x="281635" y="5870108"/>
            <a:ext cx="4466992" cy="276999"/>
          </a:xfrm>
          <a:prstGeom prst="rect">
            <a:avLst/>
          </a:prstGeom>
          <a:noFill/>
        </p:spPr>
        <p:txBody>
          <a:bodyPr wrap="none" lIns="0" tIns="0" rIns="0" bIns="0" rtlCol="0">
            <a:spAutoFit/>
          </a:bodyPr>
          <a:lstStyle/>
          <a:p>
            <a:pPr algn="l"/>
            <a:r>
              <a:rPr lang="fr-CH" b="1" dirty="0">
                <a:solidFill>
                  <a:srgbClr val="00B050"/>
                </a:solidFill>
              </a:rPr>
              <a:t>Cedric Garion and Mario </a:t>
            </a:r>
            <a:r>
              <a:rPr lang="fr-CH" b="1" dirty="0" err="1">
                <a:solidFill>
                  <a:srgbClr val="00B050"/>
                </a:solidFill>
              </a:rPr>
              <a:t>Martinez’s</a:t>
            </a:r>
            <a:r>
              <a:rPr lang="fr-CH" b="1" dirty="0">
                <a:solidFill>
                  <a:srgbClr val="00B050"/>
                </a:solidFill>
              </a:rPr>
              <a:t> team</a:t>
            </a:r>
            <a:endParaRPr lang="en-GB" b="1" dirty="0">
              <a:solidFill>
                <a:srgbClr val="00B050"/>
              </a:solidFill>
            </a:endParaRPr>
          </a:p>
        </p:txBody>
      </p:sp>
    </p:spTree>
    <p:extLst>
      <p:ext uri="{BB962C8B-B14F-4D97-AF65-F5344CB8AC3E}">
        <p14:creationId xmlns:p14="http://schemas.microsoft.com/office/powerpoint/2010/main" val="390718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80483A-766A-EA07-A778-F7B953F3877D}"/>
              </a:ext>
            </a:extLst>
          </p:cNvPr>
          <p:cNvSpPr>
            <a:spLocks noGrp="1"/>
          </p:cNvSpPr>
          <p:nvPr>
            <p:ph type="dt" sz="half" idx="10"/>
          </p:nvPr>
        </p:nvSpPr>
        <p:spPr/>
        <p:txBody>
          <a:bodyPr/>
          <a:lstStyle/>
          <a:p>
            <a:r>
              <a:rPr lang="en-US"/>
              <a:t>June 12th, 2023</a:t>
            </a:r>
            <a:endParaRPr lang="en-US" dirty="0"/>
          </a:p>
        </p:txBody>
      </p:sp>
      <p:sp>
        <p:nvSpPr>
          <p:cNvPr id="3" name="Footer Placeholder 2">
            <a:extLst>
              <a:ext uri="{FF2B5EF4-FFF2-40B4-BE49-F238E27FC236}">
                <a16:creationId xmlns:a16="http://schemas.microsoft.com/office/drawing/2014/main" id="{9DC64F05-5285-7465-63E9-E05F1B7148AE}"/>
              </a:ext>
            </a:extLst>
          </p:cNvPr>
          <p:cNvSpPr>
            <a:spLocks noGrp="1"/>
          </p:cNvSpPr>
          <p:nvPr>
            <p:ph type="ftr" sz="quarter" idx="11"/>
          </p:nvPr>
        </p:nvSpPr>
        <p:spPr/>
        <p:txBody>
          <a:bodyPr/>
          <a:lstStyle/>
          <a:p>
            <a:r>
              <a:rPr lang="en-US"/>
              <a:t>Paolo Chiggiato | ET beampipe activities at CERN</a:t>
            </a:r>
            <a:endParaRPr lang="en-US" dirty="0"/>
          </a:p>
        </p:txBody>
      </p:sp>
      <p:sp>
        <p:nvSpPr>
          <p:cNvPr id="4" name="Slide Number Placeholder 3">
            <a:extLst>
              <a:ext uri="{FF2B5EF4-FFF2-40B4-BE49-F238E27FC236}">
                <a16:creationId xmlns:a16="http://schemas.microsoft.com/office/drawing/2014/main" id="{840D39CA-9852-6403-6F43-AD1228D6A8ED}"/>
              </a:ext>
            </a:extLst>
          </p:cNvPr>
          <p:cNvSpPr>
            <a:spLocks noGrp="1"/>
          </p:cNvSpPr>
          <p:nvPr>
            <p:ph type="sldNum" sz="quarter" idx="12"/>
          </p:nvPr>
        </p:nvSpPr>
        <p:spPr/>
        <p:txBody>
          <a:bodyPr/>
          <a:lstStyle/>
          <a:p>
            <a:fld id="{36B5EA5A-BC32-A742-B11B-8E7414D5B535}" type="slidenum">
              <a:rPr lang="en-US" smtClean="0"/>
              <a:pPr/>
              <a:t>11</a:t>
            </a:fld>
            <a:endParaRPr lang="en-US" dirty="0"/>
          </a:p>
        </p:txBody>
      </p:sp>
      <p:sp>
        <p:nvSpPr>
          <p:cNvPr id="5" name="Title 1">
            <a:extLst>
              <a:ext uri="{FF2B5EF4-FFF2-40B4-BE49-F238E27FC236}">
                <a16:creationId xmlns:a16="http://schemas.microsoft.com/office/drawing/2014/main" id="{58A9B760-784D-B827-1406-56060C0774CF}"/>
              </a:ext>
            </a:extLst>
          </p:cNvPr>
          <p:cNvSpPr txBox="1">
            <a:spLocks/>
          </p:cNvSpPr>
          <p:nvPr/>
        </p:nvSpPr>
        <p:spPr>
          <a:xfrm>
            <a:off x="407988" y="373593"/>
            <a:ext cx="11376025" cy="59980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WP1: </a:t>
            </a:r>
            <a:r>
              <a:rPr lang="fr-CH" dirty="0" err="1"/>
              <a:t>beampipe</a:t>
            </a:r>
            <a:r>
              <a:rPr lang="fr-CH" dirty="0"/>
              <a:t> support</a:t>
            </a:r>
            <a:endParaRPr lang="en-GB" dirty="0"/>
          </a:p>
        </p:txBody>
      </p:sp>
      <p:sp>
        <p:nvSpPr>
          <p:cNvPr id="7" name="TextBox 6">
            <a:extLst>
              <a:ext uri="{FF2B5EF4-FFF2-40B4-BE49-F238E27FC236}">
                <a16:creationId xmlns:a16="http://schemas.microsoft.com/office/drawing/2014/main" id="{1B5F834C-B1CA-52F1-1290-F7F6A6E1BC0C}"/>
              </a:ext>
            </a:extLst>
          </p:cNvPr>
          <p:cNvSpPr txBox="1"/>
          <p:nvPr/>
        </p:nvSpPr>
        <p:spPr>
          <a:xfrm>
            <a:off x="265471" y="1359523"/>
            <a:ext cx="11818373" cy="830997"/>
          </a:xfrm>
          <a:prstGeom prst="rect">
            <a:avLst/>
          </a:prstGeom>
          <a:noFill/>
        </p:spPr>
        <p:txBody>
          <a:bodyPr wrap="square" lIns="0" tIns="0" rIns="0" bIns="0" rtlCol="0">
            <a:spAutoFit/>
          </a:bodyPr>
          <a:lstStyle/>
          <a:p>
            <a:pPr algn="l"/>
            <a:r>
              <a:rPr lang="en-GB" b="1" dirty="0">
                <a:solidFill>
                  <a:srgbClr val="00B050"/>
                </a:solidFill>
              </a:rPr>
              <a:t>Example of installation </a:t>
            </a:r>
            <a:r>
              <a:rPr lang="en-GB" dirty="0"/>
              <a:t>in the tunnel on corrugated beampipe that are </a:t>
            </a:r>
            <a:r>
              <a:rPr lang="en-GB" b="1" dirty="0">
                <a:solidFill>
                  <a:srgbClr val="00B050"/>
                </a:solidFill>
              </a:rPr>
              <a:t>placed on rail suspended by fibre ropes</a:t>
            </a:r>
            <a:r>
              <a:rPr lang="en-GB" dirty="0"/>
              <a:t>.</a:t>
            </a:r>
          </a:p>
          <a:p>
            <a:pPr algn="l"/>
            <a:r>
              <a:rPr lang="en-GB" dirty="0"/>
              <a:t>This solution aims to </a:t>
            </a:r>
            <a:r>
              <a:rPr lang="en-GB" b="1" dirty="0">
                <a:solidFill>
                  <a:srgbClr val="00B050"/>
                </a:solidFill>
              </a:rPr>
              <a:t>reduce the transmission of vibrations to the baffles</a:t>
            </a:r>
            <a:r>
              <a:rPr lang="en-GB" dirty="0"/>
              <a:t> and to lower the frequency of the first eigen mode (but slightly higher than the </a:t>
            </a:r>
            <a:r>
              <a:rPr lang="en-GB" dirty="0" err="1"/>
              <a:t>microsismic</a:t>
            </a:r>
            <a:r>
              <a:rPr lang="en-GB" dirty="0"/>
              <a:t> frequency ≈ 0.3 Hz).</a:t>
            </a:r>
          </a:p>
        </p:txBody>
      </p:sp>
      <p:pic>
        <p:nvPicPr>
          <p:cNvPr id="8" name="Picture 7">
            <a:extLst>
              <a:ext uri="{FF2B5EF4-FFF2-40B4-BE49-F238E27FC236}">
                <a16:creationId xmlns:a16="http://schemas.microsoft.com/office/drawing/2014/main" id="{16D527F8-E4B5-8CC5-4699-DAD7FF47D227}"/>
              </a:ext>
            </a:extLst>
          </p:cNvPr>
          <p:cNvPicPr>
            <a:picLocks noChangeAspect="1"/>
          </p:cNvPicPr>
          <p:nvPr/>
        </p:nvPicPr>
        <p:blipFill rotWithShape="1">
          <a:blip r:embed="rId2"/>
          <a:srcRect l="23014" t="44303" r="42693"/>
          <a:stretch/>
        </p:blipFill>
        <p:spPr>
          <a:xfrm>
            <a:off x="119556" y="2430346"/>
            <a:ext cx="4129549" cy="3324564"/>
          </a:xfrm>
          <a:prstGeom prst="rect">
            <a:avLst/>
          </a:prstGeom>
        </p:spPr>
      </p:pic>
      <p:pic>
        <p:nvPicPr>
          <p:cNvPr id="9" name="Picture 8">
            <a:extLst>
              <a:ext uri="{FF2B5EF4-FFF2-40B4-BE49-F238E27FC236}">
                <a16:creationId xmlns:a16="http://schemas.microsoft.com/office/drawing/2014/main" id="{02121B97-2F4B-ECD9-ECCB-42A6AA2DC638}"/>
              </a:ext>
            </a:extLst>
          </p:cNvPr>
          <p:cNvPicPr>
            <a:picLocks noChangeAspect="1"/>
          </p:cNvPicPr>
          <p:nvPr/>
        </p:nvPicPr>
        <p:blipFill rotWithShape="1">
          <a:blip r:embed="rId2"/>
          <a:srcRect l="57623" t="12598" r="-30"/>
          <a:stretch/>
        </p:blipFill>
        <p:spPr>
          <a:xfrm>
            <a:off x="4334701" y="2430346"/>
            <a:ext cx="3254259" cy="3324564"/>
          </a:xfrm>
          <a:prstGeom prst="rect">
            <a:avLst/>
          </a:prstGeom>
        </p:spPr>
      </p:pic>
      <p:pic>
        <p:nvPicPr>
          <p:cNvPr id="10" name="Picture 9">
            <a:extLst>
              <a:ext uri="{FF2B5EF4-FFF2-40B4-BE49-F238E27FC236}">
                <a16:creationId xmlns:a16="http://schemas.microsoft.com/office/drawing/2014/main" id="{3F00B4ED-0762-0125-BBFA-5F3056DB6669}"/>
              </a:ext>
            </a:extLst>
          </p:cNvPr>
          <p:cNvPicPr>
            <a:picLocks noChangeAspect="1"/>
          </p:cNvPicPr>
          <p:nvPr/>
        </p:nvPicPr>
        <p:blipFill>
          <a:blip r:embed="rId3"/>
          <a:stretch>
            <a:fillRect/>
          </a:stretch>
        </p:blipFill>
        <p:spPr>
          <a:xfrm>
            <a:off x="7674556" y="2430346"/>
            <a:ext cx="4540684" cy="3324564"/>
          </a:xfrm>
          <a:prstGeom prst="rect">
            <a:avLst/>
          </a:prstGeom>
        </p:spPr>
      </p:pic>
      <p:sp>
        <p:nvSpPr>
          <p:cNvPr id="12" name="TextBox 11">
            <a:extLst>
              <a:ext uri="{FF2B5EF4-FFF2-40B4-BE49-F238E27FC236}">
                <a16:creationId xmlns:a16="http://schemas.microsoft.com/office/drawing/2014/main" id="{230153FB-22A8-041C-60AA-8D8C547D8E03}"/>
              </a:ext>
            </a:extLst>
          </p:cNvPr>
          <p:cNvSpPr txBox="1"/>
          <p:nvPr/>
        </p:nvSpPr>
        <p:spPr>
          <a:xfrm>
            <a:off x="281635" y="5951290"/>
            <a:ext cx="3770263" cy="276999"/>
          </a:xfrm>
          <a:prstGeom prst="rect">
            <a:avLst/>
          </a:prstGeom>
          <a:noFill/>
        </p:spPr>
        <p:txBody>
          <a:bodyPr wrap="none" lIns="0" tIns="0" rIns="0" bIns="0" rtlCol="0">
            <a:spAutoFit/>
          </a:bodyPr>
          <a:lstStyle/>
          <a:p>
            <a:pPr algn="l"/>
            <a:r>
              <a:rPr lang="fr-CH" b="1" dirty="0">
                <a:solidFill>
                  <a:srgbClr val="00B050"/>
                </a:solidFill>
              </a:rPr>
              <a:t>Cedric Garion and Hana Havlikova</a:t>
            </a:r>
            <a:endParaRPr lang="en-GB" b="1" dirty="0">
              <a:solidFill>
                <a:srgbClr val="00B050"/>
              </a:solidFill>
            </a:endParaRPr>
          </a:p>
        </p:txBody>
      </p:sp>
    </p:spTree>
    <p:extLst>
      <p:ext uri="{BB962C8B-B14F-4D97-AF65-F5344CB8AC3E}">
        <p14:creationId xmlns:p14="http://schemas.microsoft.com/office/powerpoint/2010/main" val="407595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374D3F-FFD1-F465-6A79-99C523CDBFD5}"/>
              </a:ext>
            </a:extLst>
          </p:cNvPr>
          <p:cNvSpPr>
            <a:spLocks noGrp="1"/>
          </p:cNvSpPr>
          <p:nvPr>
            <p:ph type="dt" sz="half" idx="10"/>
          </p:nvPr>
        </p:nvSpPr>
        <p:spPr/>
        <p:txBody>
          <a:bodyPr/>
          <a:lstStyle/>
          <a:p>
            <a:r>
              <a:rPr lang="en-US"/>
              <a:t>June 12th, 2023</a:t>
            </a:r>
            <a:endParaRPr lang="en-US" dirty="0"/>
          </a:p>
        </p:txBody>
      </p:sp>
      <p:sp>
        <p:nvSpPr>
          <p:cNvPr id="3" name="Footer Placeholder 2">
            <a:extLst>
              <a:ext uri="{FF2B5EF4-FFF2-40B4-BE49-F238E27FC236}">
                <a16:creationId xmlns:a16="http://schemas.microsoft.com/office/drawing/2014/main" id="{CE995A7F-FE16-6609-827E-A717B8BA399F}"/>
              </a:ext>
            </a:extLst>
          </p:cNvPr>
          <p:cNvSpPr>
            <a:spLocks noGrp="1"/>
          </p:cNvSpPr>
          <p:nvPr>
            <p:ph type="ftr" sz="quarter" idx="11"/>
          </p:nvPr>
        </p:nvSpPr>
        <p:spPr/>
        <p:txBody>
          <a:bodyPr/>
          <a:lstStyle/>
          <a:p>
            <a:r>
              <a:rPr lang="en-US"/>
              <a:t>Paolo Chiggiato | ET beampipe activities at CERN</a:t>
            </a:r>
            <a:endParaRPr lang="en-US" dirty="0"/>
          </a:p>
        </p:txBody>
      </p:sp>
      <p:sp>
        <p:nvSpPr>
          <p:cNvPr id="4" name="Slide Number Placeholder 3">
            <a:extLst>
              <a:ext uri="{FF2B5EF4-FFF2-40B4-BE49-F238E27FC236}">
                <a16:creationId xmlns:a16="http://schemas.microsoft.com/office/drawing/2014/main" id="{95DBEC4C-0C67-3C5E-D080-3925418BC029}"/>
              </a:ext>
            </a:extLst>
          </p:cNvPr>
          <p:cNvSpPr>
            <a:spLocks noGrp="1"/>
          </p:cNvSpPr>
          <p:nvPr>
            <p:ph type="sldNum" sz="quarter" idx="12"/>
          </p:nvPr>
        </p:nvSpPr>
        <p:spPr/>
        <p:txBody>
          <a:bodyPr/>
          <a:lstStyle/>
          <a:p>
            <a:fld id="{36B5EA5A-BC32-A742-B11B-8E7414D5B535}" type="slidenum">
              <a:rPr lang="en-US" smtClean="0"/>
              <a:pPr/>
              <a:t>12</a:t>
            </a:fld>
            <a:endParaRPr lang="en-US" dirty="0"/>
          </a:p>
        </p:txBody>
      </p:sp>
      <p:sp>
        <p:nvSpPr>
          <p:cNvPr id="5" name="TextBox 4">
            <a:extLst>
              <a:ext uri="{FF2B5EF4-FFF2-40B4-BE49-F238E27FC236}">
                <a16:creationId xmlns:a16="http://schemas.microsoft.com/office/drawing/2014/main" id="{9509F01F-80AD-F988-FCBA-4102BE1CEA03}"/>
              </a:ext>
            </a:extLst>
          </p:cNvPr>
          <p:cNvSpPr txBox="1"/>
          <p:nvPr/>
        </p:nvSpPr>
        <p:spPr>
          <a:xfrm>
            <a:off x="56418" y="2171937"/>
            <a:ext cx="6137250" cy="1754326"/>
          </a:xfrm>
          <a:prstGeom prst="rect">
            <a:avLst/>
          </a:prstGeom>
          <a:noFill/>
        </p:spPr>
        <p:txBody>
          <a:bodyPr wrap="square" rtlCol="0">
            <a:spAutoFit/>
          </a:bodyPr>
          <a:lstStyle/>
          <a:p>
            <a:r>
              <a:rPr lang="en-GB" dirty="0"/>
              <a:t>Rope length is optimized to </a:t>
            </a:r>
            <a:r>
              <a:rPr lang="en-GB" b="1" dirty="0">
                <a:solidFill>
                  <a:srgbClr val="00B050"/>
                </a:solidFill>
              </a:rPr>
              <a:t>avoid amplification of </a:t>
            </a:r>
            <a:r>
              <a:rPr lang="en-US" sz="1800" b="1" dirty="0" err="1">
                <a:solidFill>
                  <a:srgbClr val="00B050"/>
                </a:solidFill>
              </a:rPr>
              <a:t>microseismic</a:t>
            </a:r>
            <a:r>
              <a:rPr lang="en-US" sz="1800" b="1" dirty="0">
                <a:solidFill>
                  <a:srgbClr val="00B050"/>
                </a:solidFill>
              </a:rPr>
              <a:t> vibrations</a:t>
            </a:r>
            <a:r>
              <a:rPr lang="en-US" sz="1800" dirty="0"/>
              <a:t>.</a:t>
            </a:r>
          </a:p>
          <a:p>
            <a:endParaRPr lang="en-US" dirty="0"/>
          </a:p>
          <a:p>
            <a:r>
              <a:rPr lang="en-US" dirty="0"/>
              <a:t>The vacuum pipe, 315 m long, has been modeled in 1D considering equivalent stiffnesses and lump masses for baffles and instrumentation modules,</a:t>
            </a:r>
            <a:endParaRPr lang="en-GB" dirty="0"/>
          </a:p>
        </p:txBody>
      </p:sp>
      <p:grpSp>
        <p:nvGrpSpPr>
          <p:cNvPr id="7" name="Group 6">
            <a:extLst>
              <a:ext uri="{FF2B5EF4-FFF2-40B4-BE49-F238E27FC236}">
                <a16:creationId xmlns:a16="http://schemas.microsoft.com/office/drawing/2014/main" id="{EDA2C9CA-5142-4E3E-416E-7B8EB4B87C4A}"/>
              </a:ext>
            </a:extLst>
          </p:cNvPr>
          <p:cNvGrpSpPr>
            <a:grpSpLocks noChangeAspect="1"/>
          </p:cNvGrpSpPr>
          <p:nvPr/>
        </p:nvGrpSpPr>
        <p:grpSpPr>
          <a:xfrm>
            <a:off x="6258017" y="1068217"/>
            <a:ext cx="5269588" cy="2238927"/>
            <a:chOff x="2878615" y="2066847"/>
            <a:chExt cx="7898547" cy="3355911"/>
          </a:xfrm>
        </p:grpSpPr>
        <p:pic>
          <p:nvPicPr>
            <p:cNvPr id="8" name="Picture 7" descr="A picture containing line chart&#10;&#10;Description automatically generated">
              <a:extLst>
                <a:ext uri="{FF2B5EF4-FFF2-40B4-BE49-F238E27FC236}">
                  <a16:creationId xmlns:a16="http://schemas.microsoft.com/office/drawing/2014/main" id="{5AD81E8A-E905-2EB1-32D0-4AB079C90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15" y="2066847"/>
              <a:ext cx="7898547" cy="3319577"/>
            </a:xfrm>
            <a:prstGeom prst="rect">
              <a:avLst/>
            </a:prstGeom>
          </p:spPr>
        </p:pic>
        <p:sp>
          <p:nvSpPr>
            <p:cNvPr id="9" name="TextBox 8">
              <a:extLst>
                <a:ext uri="{FF2B5EF4-FFF2-40B4-BE49-F238E27FC236}">
                  <a16:creationId xmlns:a16="http://schemas.microsoft.com/office/drawing/2014/main" id="{B5E876C6-1276-45D1-EEAD-6B0F4F57CBFD}"/>
                </a:ext>
              </a:extLst>
            </p:cNvPr>
            <p:cNvSpPr txBox="1"/>
            <p:nvPr/>
          </p:nvSpPr>
          <p:spPr>
            <a:xfrm>
              <a:off x="2878615" y="3383736"/>
              <a:ext cx="2491672" cy="857894"/>
            </a:xfrm>
            <a:prstGeom prst="rect">
              <a:avLst/>
            </a:prstGeom>
            <a:noFill/>
          </p:spPr>
          <p:txBody>
            <a:bodyPr wrap="square" rtlCol="0">
              <a:spAutoFit/>
            </a:bodyPr>
            <a:lstStyle/>
            <a:p>
              <a:r>
                <a:rPr lang="en-GB" sz="1100" dirty="0">
                  <a:solidFill>
                    <a:schemeClr val="accent6">
                      <a:lumMod val="50000"/>
                    </a:schemeClr>
                  </a:solidFill>
                </a:rPr>
                <a:t>Equivalent beam for vacuum chamber + supporting frame  </a:t>
              </a:r>
            </a:p>
          </p:txBody>
        </p:sp>
        <p:cxnSp>
          <p:nvCxnSpPr>
            <p:cNvPr id="10" name="Straight Arrow Connector 9">
              <a:extLst>
                <a:ext uri="{FF2B5EF4-FFF2-40B4-BE49-F238E27FC236}">
                  <a16:creationId xmlns:a16="http://schemas.microsoft.com/office/drawing/2014/main" id="{D7BF3412-F906-4738-867D-B61BDB31D98D}"/>
                </a:ext>
              </a:extLst>
            </p:cNvPr>
            <p:cNvCxnSpPr>
              <a:cxnSpLocks/>
              <a:stCxn id="9" idx="0"/>
            </p:cNvCxnSpPr>
            <p:nvPr/>
          </p:nvCxnSpPr>
          <p:spPr>
            <a:xfrm flipV="1">
              <a:off x="4124451" y="2797488"/>
              <a:ext cx="448556" cy="586247"/>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5865C8-C284-2FE4-16FB-607244D3F202}"/>
                </a:ext>
              </a:extLst>
            </p:cNvPr>
            <p:cNvCxnSpPr>
              <a:cxnSpLocks/>
            </p:cNvCxnSpPr>
            <p:nvPr/>
          </p:nvCxnSpPr>
          <p:spPr>
            <a:xfrm flipV="1">
              <a:off x="5786798" y="3657811"/>
              <a:ext cx="819028" cy="8814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011F0FF-CE3B-2935-69CD-E49030B58336}"/>
                </a:ext>
              </a:extLst>
            </p:cNvPr>
            <p:cNvSpPr txBox="1"/>
            <p:nvPr/>
          </p:nvSpPr>
          <p:spPr>
            <a:xfrm>
              <a:off x="3768136" y="4494060"/>
              <a:ext cx="2380490" cy="615924"/>
            </a:xfrm>
            <a:prstGeom prst="rect">
              <a:avLst/>
            </a:prstGeom>
            <a:noFill/>
          </p:spPr>
          <p:txBody>
            <a:bodyPr wrap="square" rtlCol="0">
              <a:spAutoFit/>
            </a:bodyPr>
            <a:lstStyle/>
            <a:p>
              <a:r>
                <a:rPr lang="en-GB" sz="1100" dirty="0">
                  <a:solidFill>
                    <a:srgbClr val="FF0000"/>
                  </a:solidFill>
                </a:rPr>
                <a:t>Equivalent beam for vacuum chamber</a:t>
              </a:r>
            </a:p>
          </p:txBody>
        </p:sp>
        <p:sp>
          <p:nvSpPr>
            <p:cNvPr id="13" name="TextBox 12">
              <a:extLst>
                <a:ext uri="{FF2B5EF4-FFF2-40B4-BE49-F238E27FC236}">
                  <a16:creationId xmlns:a16="http://schemas.microsoft.com/office/drawing/2014/main" id="{B31176A8-A240-B8C3-7E03-2A4CAAF6C55D}"/>
                </a:ext>
              </a:extLst>
            </p:cNvPr>
            <p:cNvSpPr txBox="1"/>
            <p:nvPr/>
          </p:nvSpPr>
          <p:spPr>
            <a:xfrm>
              <a:off x="8896743" y="2797488"/>
              <a:ext cx="1880419" cy="615924"/>
            </a:xfrm>
            <a:prstGeom prst="rect">
              <a:avLst/>
            </a:prstGeom>
            <a:noFill/>
          </p:spPr>
          <p:txBody>
            <a:bodyPr wrap="square" rtlCol="0">
              <a:spAutoFit/>
            </a:bodyPr>
            <a:lstStyle/>
            <a:p>
              <a:r>
                <a:rPr lang="en-GB" sz="1100" dirty="0">
                  <a:solidFill>
                    <a:srgbClr val="00B050"/>
                  </a:solidFill>
                </a:rPr>
                <a:t>Baffle (every 3 chambers, 12 kg)</a:t>
              </a:r>
            </a:p>
          </p:txBody>
        </p:sp>
        <p:cxnSp>
          <p:nvCxnSpPr>
            <p:cNvPr id="14" name="Straight Arrow Connector 13">
              <a:extLst>
                <a:ext uri="{FF2B5EF4-FFF2-40B4-BE49-F238E27FC236}">
                  <a16:creationId xmlns:a16="http://schemas.microsoft.com/office/drawing/2014/main" id="{160A7A63-D157-3768-77CC-781FCCF8E6D5}"/>
                </a:ext>
              </a:extLst>
            </p:cNvPr>
            <p:cNvCxnSpPr/>
            <p:nvPr/>
          </p:nvCxnSpPr>
          <p:spPr>
            <a:xfrm flipH="1">
              <a:off x="7375201" y="2974468"/>
              <a:ext cx="1504335" cy="93652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31896E-B5CC-B405-5FA5-AAF3882800C3}"/>
                </a:ext>
              </a:extLst>
            </p:cNvPr>
            <p:cNvSpPr txBox="1"/>
            <p:nvPr/>
          </p:nvSpPr>
          <p:spPr>
            <a:xfrm>
              <a:off x="9757065" y="4102720"/>
              <a:ext cx="964927" cy="373954"/>
            </a:xfrm>
            <a:prstGeom prst="rect">
              <a:avLst/>
            </a:prstGeom>
            <a:noFill/>
          </p:spPr>
          <p:txBody>
            <a:bodyPr wrap="square" rtlCol="0">
              <a:spAutoFit/>
            </a:bodyPr>
            <a:lstStyle/>
            <a:p>
              <a:r>
                <a:rPr lang="en-GB" sz="1100" dirty="0"/>
                <a:t>Rope</a:t>
              </a:r>
            </a:p>
          </p:txBody>
        </p:sp>
        <p:cxnSp>
          <p:nvCxnSpPr>
            <p:cNvPr id="16" name="Straight Arrow Connector 15">
              <a:extLst>
                <a:ext uri="{FF2B5EF4-FFF2-40B4-BE49-F238E27FC236}">
                  <a16:creationId xmlns:a16="http://schemas.microsoft.com/office/drawing/2014/main" id="{C5BB1571-67DD-A6ED-8A3F-60DE6BD1DE09}"/>
                </a:ext>
              </a:extLst>
            </p:cNvPr>
            <p:cNvCxnSpPr>
              <a:cxnSpLocks/>
              <a:stCxn id="15" idx="1"/>
            </p:cNvCxnSpPr>
            <p:nvPr/>
          </p:nvCxnSpPr>
          <p:spPr>
            <a:xfrm flipH="1">
              <a:off x="9039020" y="4289697"/>
              <a:ext cx="718045" cy="2943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AF88E86-2554-C054-0AD2-E93ED76E9D48}"/>
                </a:ext>
              </a:extLst>
            </p:cNvPr>
            <p:cNvSpPr txBox="1"/>
            <p:nvPr/>
          </p:nvSpPr>
          <p:spPr>
            <a:xfrm>
              <a:off x="7134033" y="5048804"/>
              <a:ext cx="2540012" cy="373954"/>
            </a:xfrm>
            <a:prstGeom prst="rect">
              <a:avLst/>
            </a:prstGeom>
            <a:noFill/>
          </p:spPr>
          <p:txBody>
            <a:bodyPr wrap="square" rtlCol="0">
              <a:spAutoFit/>
            </a:bodyPr>
            <a:lstStyle/>
            <a:p>
              <a:r>
                <a:rPr lang="en-GB" sz="1100" dirty="0"/>
                <a:t>Instrumentation module</a:t>
              </a:r>
            </a:p>
          </p:txBody>
        </p:sp>
        <p:cxnSp>
          <p:nvCxnSpPr>
            <p:cNvPr id="18" name="Straight Arrow Connector 17">
              <a:extLst>
                <a:ext uri="{FF2B5EF4-FFF2-40B4-BE49-F238E27FC236}">
                  <a16:creationId xmlns:a16="http://schemas.microsoft.com/office/drawing/2014/main" id="{3FA166BF-4975-A41B-68DE-A98E0F446FBB}"/>
                </a:ext>
              </a:extLst>
            </p:cNvPr>
            <p:cNvCxnSpPr>
              <a:cxnSpLocks/>
              <a:stCxn id="17" idx="3"/>
            </p:cNvCxnSpPr>
            <p:nvPr/>
          </p:nvCxnSpPr>
          <p:spPr>
            <a:xfrm>
              <a:off x="9674045" y="5235781"/>
              <a:ext cx="964925" cy="1106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248EFE5E-79DE-877B-DFC9-330082AC5C5A}"/>
                </a:ext>
              </a:extLst>
            </p:cNvPr>
            <p:cNvSpPr txBox="1"/>
            <p:nvPr/>
          </p:nvSpPr>
          <p:spPr>
            <a:xfrm>
              <a:off x="4206356" y="2110342"/>
              <a:ext cx="3314516" cy="373954"/>
            </a:xfrm>
            <a:prstGeom prst="rect">
              <a:avLst/>
            </a:prstGeom>
            <a:noFill/>
          </p:spPr>
          <p:txBody>
            <a:bodyPr wrap="square" rtlCol="0">
              <a:spAutoFit/>
            </a:bodyPr>
            <a:lstStyle/>
            <a:p>
              <a:r>
                <a:rPr lang="en-GB" sz="1100" dirty="0"/>
                <a:t>Instrumentation module (200 kg)</a:t>
              </a:r>
            </a:p>
          </p:txBody>
        </p:sp>
        <p:cxnSp>
          <p:nvCxnSpPr>
            <p:cNvPr id="20" name="Straight Arrow Connector 19">
              <a:extLst>
                <a:ext uri="{FF2B5EF4-FFF2-40B4-BE49-F238E27FC236}">
                  <a16:creationId xmlns:a16="http://schemas.microsoft.com/office/drawing/2014/main" id="{ACB2516B-01FA-DFAA-B13F-7B95F21E64C4}"/>
                </a:ext>
              </a:extLst>
            </p:cNvPr>
            <p:cNvCxnSpPr>
              <a:cxnSpLocks/>
              <a:stCxn id="19" idx="1"/>
            </p:cNvCxnSpPr>
            <p:nvPr/>
          </p:nvCxnSpPr>
          <p:spPr>
            <a:xfrm flipH="1" flipV="1">
              <a:off x="2924737" y="2089784"/>
              <a:ext cx="1281619" cy="2075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1" name="Picture 20" descr="A picture containing screenshot, text&#10;&#10;Description automatically generated">
            <a:extLst>
              <a:ext uri="{FF2B5EF4-FFF2-40B4-BE49-F238E27FC236}">
                <a16:creationId xmlns:a16="http://schemas.microsoft.com/office/drawing/2014/main" id="{B0EA2DA4-0EED-2F44-9182-E256DEF93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5637" y="3548131"/>
            <a:ext cx="2602279" cy="2418014"/>
          </a:xfrm>
          <a:prstGeom prst="rect">
            <a:avLst/>
          </a:prstGeom>
        </p:spPr>
      </p:pic>
      <p:pic>
        <p:nvPicPr>
          <p:cNvPr id="22" name="Picture 21" descr="A picture containing screenshot&#10;&#10;Description automatically generated">
            <a:extLst>
              <a:ext uri="{FF2B5EF4-FFF2-40B4-BE49-F238E27FC236}">
                <a16:creationId xmlns:a16="http://schemas.microsoft.com/office/drawing/2014/main" id="{C25D82A1-4965-E079-FA19-C7D26ED62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489" y="3531049"/>
            <a:ext cx="2682925" cy="2468848"/>
          </a:xfrm>
          <a:prstGeom prst="rect">
            <a:avLst/>
          </a:prstGeom>
        </p:spPr>
      </p:pic>
      <p:sp>
        <p:nvSpPr>
          <p:cNvPr id="23" name="TextBox 22">
            <a:extLst>
              <a:ext uri="{FF2B5EF4-FFF2-40B4-BE49-F238E27FC236}">
                <a16:creationId xmlns:a16="http://schemas.microsoft.com/office/drawing/2014/main" id="{D03B0710-258B-E7D5-7C48-47650135D1A3}"/>
              </a:ext>
            </a:extLst>
          </p:cNvPr>
          <p:cNvSpPr txBox="1"/>
          <p:nvPr/>
        </p:nvSpPr>
        <p:spPr>
          <a:xfrm>
            <a:off x="56418" y="1030167"/>
            <a:ext cx="5912071" cy="1200329"/>
          </a:xfrm>
          <a:prstGeom prst="rect">
            <a:avLst/>
          </a:prstGeom>
          <a:noFill/>
        </p:spPr>
        <p:txBody>
          <a:bodyPr wrap="square">
            <a:spAutoFit/>
          </a:bodyPr>
          <a:lstStyle/>
          <a:p>
            <a:r>
              <a:rPr lang="en-GB" b="1" dirty="0">
                <a:solidFill>
                  <a:srgbClr val="00B050"/>
                </a:solidFill>
              </a:rPr>
              <a:t>First eigen modes driven by pendulum </a:t>
            </a:r>
            <a:r>
              <a:rPr lang="en-GB" dirty="0"/>
              <a:t>(0.4-0.5 Hz) </a:t>
            </a:r>
            <a:r>
              <a:rPr lang="en-GB" b="1" dirty="0">
                <a:solidFill>
                  <a:srgbClr val="00B050"/>
                </a:solidFill>
              </a:rPr>
              <a:t>and spring/mass </a:t>
            </a:r>
            <a:r>
              <a:rPr lang="en-GB" dirty="0"/>
              <a:t>(3.4 Hz) vibrations, in horizontal and vertical directions, respectively; and then by beam bending.</a:t>
            </a:r>
          </a:p>
        </p:txBody>
      </p:sp>
      <p:sp>
        <p:nvSpPr>
          <p:cNvPr id="24" name="TextBox 23">
            <a:extLst>
              <a:ext uri="{FF2B5EF4-FFF2-40B4-BE49-F238E27FC236}">
                <a16:creationId xmlns:a16="http://schemas.microsoft.com/office/drawing/2014/main" id="{70AEE34E-0687-FF44-A79A-865598FAA6BF}"/>
              </a:ext>
            </a:extLst>
          </p:cNvPr>
          <p:cNvSpPr txBox="1"/>
          <p:nvPr/>
        </p:nvSpPr>
        <p:spPr>
          <a:xfrm>
            <a:off x="6153932" y="5945470"/>
            <a:ext cx="2659310" cy="246221"/>
          </a:xfrm>
          <a:prstGeom prst="rect">
            <a:avLst/>
          </a:prstGeom>
          <a:noFill/>
        </p:spPr>
        <p:txBody>
          <a:bodyPr wrap="square" rtlCol="0">
            <a:spAutoFit/>
          </a:bodyPr>
          <a:lstStyle/>
          <a:p>
            <a:pPr algn="ctr"/>
            <a:r>
              <a:rPr lang="en-GB" sz="1000" dirty="0"/>
              <a:t>Vertical transfer function</a:t>
            </a:r>
          </a:p>
        </p:txBody>
      </p:sp>
      <p:sp>
        <p:nvSpPr>
          <p:cNvPr id="25" name="TextBox 24">
            <a:extLst>
              <a:ext uri="{FF2B5EF4-FFF2-40B4-BE49-F238E27FC236}">
                <a16:creationId xmlns:a16="http://schemas.microsoft.com/office/drawing/2014/main" id="{1280CB0A-A2F2-E232-A5C4-AF2C972F2224}"/>
              </a:ext>
            </a:extLst>
          </p:cNvPr>
          <p:cNvSpPr txBox="1"/>
          <p:nvPr/>
        </p:nvSpPr>
        <p:spPr>
          <a:xfrm>
            <a:off x="9217954" y="5936853"/>
            <a:ext cx="2659310" cy="246221"/>
          </a:xfrm>
          <a:prstGeom prst="rect">
            <a:avLst/>
          </a:prstGeom>
          <a:noFill/>
        </p:spPr>
        <p:txBody>
          <a:bodyPr wrap="square" rtlCol="0">
            <a:spAutoFit/>
          </a:bodyPr>
          <a:lstStyle/>
          <a:p>
            <a:pPr algn="ctr"/>
            <a:r>
              <a:rPr lang="en-GB" sz="1000" dirty="0"/>
              <a:t>Horizontal transfer function</a:t>
            </a:r>
          </a:p>
        </p:txBody>
      </p:sp>
      <p:sp>
        <p:nvSpPr>
          <p:cNvPr id="26" name="TextBox 25">
            <a:extLst>
              <a:ext uri="{FF2B5EF4-FFF2-40B4-BE49-F238E27FC236}">
                <a16:creationId xmlns:a16="http://schemas.microsoft.com/office/drawing/2014/main" id="{527470B1-7C3F-EE84-353D-74253CEA6879}"/>
              </a:ext>
            </a:extLst>
          </p:cNvPr>
          <p:cNvSpPr txBox="1"/>
          <p:nvPr/>
        </p:nvSpPr>
        <p:spPr>
          <a:xfrm>
            <a:off x="66334" y="4037795"/>
            <a:ext cx="5720124" cy="1200329"/>
          </a:xfrm>
          <a:prstGeom prst="rect">
            <a:avLst/>
          </a:prstGeom>
          <a:noFill/>
        </p:spPr>
        <p:txBody>
          <a:bodyPr wrap="square" rtlCol="0">
            <a:spAutoFit/>
          </a:bodyPr>
          <a:lstStyle/>
          <a:p>
            <a:r>
              <a:rPr lang="en-GB" dirty="0"/>
              <a:t>The </a:t>
            </a:r>
            <a:r>
              <a:rPr lang="en-GB" b="1" dirty="0">
                <a:solidFill>
                  <a:srgbClr val="00B050"/>
                </a:solidFill>
              </a:rPr>
              <a:t>transfer functions </a:t>
            </a:r>
            <a:r>
              <a:rPr lang="en-GB" dirty="0"/>
              <a:t>between ground motion and baffles have been estimated along the pipe considering different boundary conditions (decoupling of the intr. module, phase shift, damping).</a:t>
            </a:r>
          </a:p>
        </p:txBody>
      </p:sp>
      <p:sp>
        <p:nvSpPr>
          <p:cNvPr id="27" name="TextBox 26">
            <a:extLst>
              <a:ext uri="{FF2B5EF4-FFF2-40B4-BE49-F238E27FC236}">
                <a16:creationId xmlns:a16="http://schemas.microsoft.com/office/drawing/2014/main" id="{7BD53BE8-0058-832D-04C7-EBE745C0EDE0}"/>
              </a:ext>
            </a:extLst>
          </p:cNvPr>
          <p:cNvSpPr txBox="1"/>
          <p:nvPr/>
        </p:nvSpPr>
        <p:spPr>
          <a:xfrm>
            <a:off x="56418" y="5354613"/>
            <a:ext cx="5270397" cy="923330"/>
          </a:xfrm>
          <a:prstGeom prst="rect">
            <a:avLst/>
          </a:prstGeom>
          <a:noFill/>
        </p:spPr>
        <p:txBody>
          <a:bodyPr wrap="square" rtlCol="0">
            <a:spAutoFit/>
          </a:bodyPr>
          <a:lstStyle/>
          <a:p>
            <a:r>
              <a:rPr lang="en-GB" dirty="0"/>
              <a:t>Low transfer functions ground/baffle are obtained if a decoupling of the instrumentation module is implemented. </a:t>
            </a:r>
          </a:p>
        </p:txBody>
      </p:sp>
      <p:sp>
        <p:nvSpPr>
          <p:cNvPr id="28" name="Title 1">
            <a:extLst>
              <a:ext uri="{FF2B5EF4-FFF2-40B4-BE49-F238E27FC236}">
                <a16:creationId xmlns:a16="http://schemas.microsoft.com/office/drawing/2014/main" id="{EF1430A3-0E3E-9FE9-920C-6BA365915D23}"/>
              </a:ext>
            </a:extLst>
          </p:cNvPr>
          <p:cNvSpPr txBox="1">
            <a:spLocks/>
          </p:cNvSpPr>
          <p:nvPr/>
        </p:nvSpPr>
        <p:spPr>
          <a:xfrm>
            <a:off x="407988" y="373593"/>
            <a:ext cx="11376025" cy="59980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WP1: modal </a:t>
            </a:r>
            <a:r>
              <a:rPr lang="fr-CH" dirty="0" err="1"/>
              <a:t>analysis</a:t>
            </a:r>
            <a:endParaRPr lang="en-GB" dirty="0"/>
          </a:p>
        </p:txBody>
      </p:sp>
      <p:sp>
        <p:nvSpPr>
          <p:cNvPr id="29" name="TextBox 28">
            <a:extLst>
              <a:ext uri="{FF2B5EF4-FFF2-40B4-BE49-F238E27FC236}">
                <a16:creationId xmlns:a16="http://schemas.microsoft.com/office/drawing/2014/main" id="{5BD3B873-CECD-18D1-1196-562D18B97C47}"/>
              </a:ext>
            </a:extLst>
          </p:cNvPr>
          <p:cNvSpPr txBox="1"/>
          <p:nvPr/>
        </p:nvSpPr>
        <p:spPr>
          <a:xfrm>
            <a:off x="5137392" y="6053191"/>
            <a:ext cx="1526059" cy="276999"/>
          </a:xfrm>
          <a:prstGeom prst="rect">
            <a:avLst/>
          </a:prstGeom>
          <a:noFill/>
        </p:spPr>
        <p:txBody>
          <a:bodyPr wrap="none" lIns="0" tIns="0" rIns="0" bIns="0" rtlCol="0">
            <a:spAutoFit/>
          </a:bodyPr>
          <a:lstStyle/>
          <a:p>
            <a:pPr algn="l"/>
            <a:r>
              <a:rPr lang="fr-CH" b="1" dirty="0">
                <a:solidFill>
                  <a:srgbClr val="00B050"/>
                </a:solidFill>
              </a:rPr>
              <a:t>Cedric Garion</a:t>
            </a:r>
            <a:endParaRPr lang="en-GB" b="1" dirty="0">
              <a:solidFill>
                <a:srgbClr val="00B050"/>
              </a:solidFill>
            </a:endParaRPr>
          </a:p>
        </p:txBody>
      </p:sp>
    </p:spTree>
    <p:extLst>
      <p:ext uri="{BB962C8B-B14F-4D97-AF65-F5344CB8AC3E}">
        <p14:creationId xmlns:p14="http://schemas.microsoft.com/office/powerpoint/2010/main" val="3674009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E9C6B6-EF48-B14E-85FD-6E0EA5472888}"/>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A17F3088-0005-8C65-3D5B-99AD17CDA6CD}"/>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7614125B-80F4-5F6A-A9A5-C977CDC1BAAC}"/>
              </a:ext>
            </a:extLst>
          </p:cNvPr>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7" name="Picture 6">
            <a:extLst>
              <a:ext uri="{FF2B5EF4-FFF2-40B4-BE49-F238E27FC236}">
                <a16:creationId xmlns:a16="http://schemas.microsoft.com/office/drawing/2014/main" id="{2540BC96-3D90-54A7-C3AF-945AC81E7652}"/>
              </a:ext>
            </a:extLst>
          </p:cNvPr>
          <p:cNvPicPr>
            <a:picLocks noChangeAspect="1"/>
          </p:cNvPicPr>
          <p:nvPr/>
        </p:nvPicPr>
        <p:blipFill>
          <a:blip r:embed="rId2"/>
          <a:stretch>
            <a:fillRect/>
          </a:stretch>
        </p:blipFill>
        <p:spPr>
          <a:xfrm>
            <a:off x="6117980" y="3280760"/>
            <a:ext cx="6074020" cy="3056604"/>
          </a:xfrm>
          <a:prstGeom prst="rect">
            <a:avLst/>
          </a:prstGeom>
        </p:spPr>
      </p:pic>
      <p:pic>
        <p:nvPicPr>
          <p:cNvPr id="9" name="Picture 8">
            <a:extLst>
              <a:ext uri="{FF2B5EF4-FFF2-40B4-BE49-F238E27FC236}">
                <a16:creationId xmlns:a16="http://schemas.microsoft.com/office/drawing/2014/main" id="{92C1343C-1DB0-89E2-33D9-145E47D221E1}"/>
              </a:ext>
            </a:extLst>
          </p:cNvPr>
          <p:cNvPicPr>
            <a:picLocks noChangeAspect="1"/>
          </p:cNvPicPr>
          <p:nvPr/>
        </p:nvPicPr>
        <p:blipFill>
          <a:blip r:embed="rId3"/>
          <a:stretch>
            <a:fillRect/>
          </a:stretch>
        </p:blipFill>
        <p:spPr>
          <a:xfrm>
            <a:off x="-42217" y="1099338"/>
            <a:ext cx="6139332" cy="5238026"/>
          </a:xfrm>
          <a:prstGeom prst="rect">
            <a:avLst/>
          </a:prstGeom>
        </p:spPr>
      </p:pic>
      <p:sp>
        <p:nvSpPr>
          <p:cNvPr id="2" name="Title 1">
            <a:extLst>
              <a:ext uri="{FF2B5EF4-FFF2-40B4-BE49-F238E27FC236}">
                <a16:creationId xmlns:a16="http://schemas.microsoft.com/office/drawing/2014/main" id="{F8BE5A58-084A-7CBB-603C-B40D08D54CC3}"/>
              </a:ext>
            </a:extLst>
          </p:cNvPr>
          <p:cNvSpPr txBox="1">
            <a:spLocks/>
          </p:cNvSpPr>
          <p:nvPr/>
        </p:nvSpPr>
        <p:spPr>
          <a:xfrm>
            <a:off x="407988" y="373593"/>
            <a:ext cx="11376025" cy="59980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WP1: </a:t>
            </a:r>
            <a:r>
              <a:rPr lang="fr-CH" dirty="0" err="1"/>
              <a:t>pumping</a:t>
            </a:r>
            <a:r>
              <a:rPr lang="fr-CH" dirty="0"/>
              <a:t> modules</a:t>
            </a:r>
            <a:endParaRPr lang="en-GB" dirty="0"/>
          </a:p>
        </p:txBody>
      </p:sp>
      <p:sp>
        <p:nvSpPr>
          <p:cNvPr id="8" name="TextBox 7">
            <a:extLst>
              <a:ext uri="{FF2B5EF4-FFF2-40B4-BE49-F238E27FC236}">
                <a16:creationId xmlns:a16="http://schemas.microsoft.com/office/drawing/2014/main" id="{ABAC1399-349D-0BCD-D812-67F8BB1703E3}"/>
              </a:ext>
            </a:extLst>
          </p:cNvPr>
          <p:cNvSpPr txBox="1"/>
          <p:nvPr/>
        </p:nvSpPr>
        <p:spPr>
          <a:xfrm>
            <a:off x="6282813" y="1195132"/>
            <a:ext cx="5633884" cy="1938992"/>
          </a:xfrm>
          <a:prstGeom prst="rect">
            <a:avLst/>
          </a:prstGeom>
          <a:noFill/>
        </p:spPr>
        <p:txBody>
          <a:bodyPr wrap="square" lIns="0" tIns="0" rIns="0" bIns="0" rtlCol="0">
            <a:spAutoFit/>
          </a:bodyPr>
          <a:lstStyle/>
          <a:p>
            <a:pPr algn="l"/>
            <a:r>
              <a:rPr lang="fr-CH" dirty="0"/>
              <a:t>Straight tubes, initial </a:t>
            </a:r>
            <a:r>
              <a:rPr lang="fr-CH" dirty="0" err="1"/>
              <a:t>assumptions</a:t>
            </a:r>
            <a:r>
              <a:rPr lang="fr-CH" dirty="0"/>
              <a:t>:</a:t>
            </a:r>
          </a:p>
          <a:p>
            <a:pPr algn="l"/>
            <a:endParaRPr lang="fr-CH" dirty="0"/>
          </a:p>
          <a:p>
            <a:pPr marL="285750" indent="-285750" algn="l">
              <a:buFontTx/>
              <a:buChar char="-"/>
            </a:pPr>
            <a:r>
              <a:rPr lang="fr-CH" dirty="0"/>
              <a:t>3-4 mm </a:t>
            </a:r>
            <a:r>
              <a:rPr lang="fr-CH" dirty="0" err="1"/>
              <a:t>thick</a:t>
            </a:r>
            <a:r>
              <a:rPr lang="fr-CH" dirty="0"/>
              <a:t>, 1-m long</a:t>
            </a:r>
          </a:p>
          <a:p>
            <a:pPr marL="285750" indent="-285750" algn="l">
              <a:buFontTx/>
              <a:buChar char="-"/>
            </a:pPr>
            <a:r>
              <a:rPr lang="fr-CH" dirty="0" err="1"/>
              <a:t>Stiffeners</a:t>
            </a:r>
            <a:endParaRPr lang="fr-CH" dirty="0"/>
          </a:p>
          <a:p>
            <a:pPr marL="285750" indent="-285750" algn="l">
              <a:buFontTx/>
              <a:buChar char="-"/>
            </a:pPr>
            <a:r>
              <a:rPr lang="fr-CH" dirty="0" err="1"/>
              <a:t>Gate</a:t>
            </a:r>
            <a:r>
              <a:rPr lang="fr-CH" dirty="0"/>
              <a:t> valves DN160 and DN100</a:t>
            </a:r>
          </a:p>
          <a:p>
            <a:pPr marL="285750" indent="-285750" algn="l">
              <a:buFontTx/>
              <a:buChar char="-"/>
            </a:pPr>
            <a:endParaRPr lang="fr-CH" dirty="0"/>
          </a:p>
          <a:p>
            <a:pPr algn="l"/>
            <a:r>
              <a:rPr lang="fr-CH" dirty="0" err="1"/>
              <a:t>Integration</a:t>
            </a:r>
            <a:r>
              <a:rPr lang="fr-CH" dirty="0"/>
              <a:t> issue </a:t>
            </a:r>
            <a:r>
              <a:rPr lang="fr-CH" dirty="0" err="1"/>
              <a:t>with</a:t>
            </a:r>
            <a:r>
              <a:rPr lang="fr-CH" dirty="0"/>
              <a:t> large ion </a:t>
            </a:r>
            <a:r>
              <a:rPr lang="fr-CH" dirty="0" err="1"/>
              <a:t>pumps</a:t>
            </a:r>
            <a:r>
              <a:rPr lang="fr-CH" dirty="0"/>
              <a:t> (500 l/s).</a:t>
            </a:r>
            <a:endParaRPr lang="en-GB" dirty="0"/>
          </a:p>
        </p:txBody>
      </p:sp>
      <p:sp>
        <p:nvSpPr>
          <p:cNvPr id="10" name="TextBox 9">
            <a:extLst>
              <a:ext uri="{FF2B5EF4-FFF2-40B4-BE49-F238E27FC236}">
                <a16:creationId xmlns:a16="http://schemas.microsoft.com/office/drawing/2014/main" id="{F7BD187F-E4BD-140F-5E97-70D3B6F56C5B}"/>
              </a:ext>
            </a:extLst>
          </p:cNvPr>
          <p:cNvSpPr txBox="1"/>
          <p:nvPr/>
        </p:nvSpPr>
        <p:spPr>
          <a:xfrm>
            <a:off x="10390638" y="3134124"/>
            <a:ext cx="1526059" cy="276999"/>
          </a:xfrm>
          <a:prstGeom prst="rect">
            <a:avLst/>
          </a:prstGeom>
          <a:noFill/>
        </p:spPr>
        <p:txBody>
          <a:bodyPr wrap="none" lIns="0" tIns="0" rIns="0" bIns="0" rtlCol="0">
            <a:spAutoFit/>
          </a:bodyPr>
          <a:lstStyle/>
          <a:p>
            <a:pPr algn="l"/>
            <a:r>
              <a:rPr lang="fr-CH" b="1" dirty="0">
                <a:solidFill>
                  <a:srgbClr val="00B050"/>
                </a:solidFill>
              </a:rPr>
              <a:t>Cedric Garion</a:t>
            </a:r>
            <a:endParaRPr lang="en-GB" b="1" dirty="0">
              <a:solidFill>
                <a:srgbClr val="00B050"/>
              </a:solidFill>
            </a:endParaRPr>
          </a:p>
        </p:txBody>
      </p:sp>
    </p:spTree>
    <p:extLst>
      <p:ext uri="{BB962C8B-B14F-4D97-AF65-F5344CB8AC3E}">
        <p14:creationId xmlns:p14="http://schemas.microsoft.com/office/powerpoint/2010/main" val="494436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WP2</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14</a:t>
            </a:fld>
            <a:endParaRPr lang="en-US" dirty="0"/>
          </a:p>
        </p:txBody>
      </p:sp>
      <p:sp>
        <p:nvSpPr>
          <p:cNvPr id="6" name="TextBox 5">
            <a:extLst>
              <a:ext uri="{FF2B5EF4-FFF2-40B4-BE49-F238E27FC236}">
                <a16:creationId xmlns:a16="http://schemas.microsoft.com/office/drawing/2014/main" id="{66A884EE-CB74-FC83-009C-2488E1E1555A}"/>
              </a:ext>
            </a:extLst>
          </p:cNvPr>
          <p:cNvSpPr txBox="1"/>
          <p:nvPr/>
        </p:nvSpPr>
        <p:spPr>
          <a:xfrm>
            <a:off x="617182" y="1251340"/>
            <a:ext cx="3616375" cy="276999"/>
          </a:xfrm>
          <a:prstGeom prst="rect">
            <a:avLst/>
          </a:prstGeom>
          <a:noFill/>
        </p:spPr>
        <p:txBody>
          <a:bodyPr wrap="none" lIns="0" tIns="0" rIns="0" bIns="0" rtlCol="0">
            <a:spAutoFit/>
          </a:bodyPr>
          <a:lstStyle/>
          <a:p>
            <a:pPr algn="l"/>
            <a:r>
              <a:rPr lang="fr-CH" b="1" dirty="0"/>
              <a:t>WP2: </a:t>
            </a:r>
            <a:r>
              <a:rPr lang="fr-CH" b="1" dirty="0" err="1"/>
              <a:t>materials</a:t>
            </a:r>
            <a:r>
              <a:rPr lang="fr-CH" b="1" dirty="0"/>
              <a:t> &amp; </a:t>
            </a:r>
            <a:r>
              <a:rPr lang="fr-CH" b="1" dirty="0" err="1"/>
              <a:t>manufacturing</a:t>
            </a:r>
            <a:r>
              <a:rPr lang="fr-CH" b="1" dirty="0"/>
              <a:t> </a:t>
            </a:r>
            <a:endParaRPr lang="en-GB" b="1" dirty="0"/>
          </a:p>
        </p:txBody>
      </p:sp>
      <p:sp>
        <p:nvSpPr>
          <p:cNvPr id="7" name="TextBox 6">
            <a:extLst>
              <a:ext uri="{FF2B5EF4-FFF2-40B4-BE49-F238E27FC236}">
                <a16:creationId xmlns:a16="http://schemas.microsoft.com/office/drawing/2014/main" id="{B60D1D5C-57A7-E5D3-DA83-67C63ACF1A08}"/>
              </a:ext>
            </a:extLst>
          </p:cNvPr>
          <p:cNvSpPr txBox="1"/>
          <p:nvPr/>
        </p:nvSpPr>
        <p:spPr>
          <a:xfrm>
            <a:off x="625642" y="1812758"/>
            <a:ext cx="11158371" cy="3877985"/>
          </a:xfrm>
          <a:prstGeom prst="rect">
            <a:avLst/>
          </a:prstGeom>
          <a:noFill/>
        </p:spPr>
        <p:txBody>
          <a:bodyPr wrap="square" lIns="0" tIns="0" rIns="0" bIns="0" rtlCol="0">
            <a:spAutoFit/>
          </a:bodyPr>
          <a:lstStyle/>
          <a:p>
            <a:pPr algn="l"/>
            <a:r>
              <a:rPr lang="en-GB" dirty="0"/>
              <a:t>An extensive campaign of </a:t>
            </a:r>
            <a:r>
              <a:rPr lang="en-GB" b="1" dirty="0">
                <a:solidFill>
                  <a:srgbClr val="00B050"/>
                </a:solidFill>
              </a:rPr>
              <a:t>outgassing </a:t>
            </a:r>
            <a:r>
              <a:rPr lang="en-GB" dirty="0"/>
              <a:t>measurements has shown that some </a:t>
            </a:r>
            <a:r>
              <a:rPr lang="en-GB" b="1" dirty="0">
                <a:solidFill>
                  <a:srgbClr val="00B050"/>
                </a:solidFill>
              </a:rPr>
              <a:t>ferritic steels fulfil the ET requirements</a:t>
            </a:r>
            <a:r>
              <a:rPr lang="en-GB" dirty="0"/>
              <a:t>, even without air or vacuum firing.</a:t>
            </a:r>
          </a:p>
          <a:p>
            <a:pPr algn="l"/>
            <a:endParaRPr lang="en-GB" dirty="0"/>
          </a:p>
          <a:p>
            <a:pPr algn="l"/>
            <a:r>
              <a:rPr lang="en-GB" b="1" dirty="0">
                <a:solidFill>
                  <a:srgbClr val="00B050"/>
                </a:solidFill>
              </a:rPr>
              <a:t>Bakeout at low temperatures</a:t>
            </a:r>
            <a:r>
              <a:rPr lang="en-GB" dirty="0"/>
              <a:t> for relatively long time is enough to reduce water vapour to the limit required by ET.</a:t>
            </a:r>
          </a:p>
          <a:p>
            <a:pPr lvl="2"/>
            <a:endParaRPr lang="en-GB" dirty="0"/>
          </a:p>
          <a:p>
            <a:r>
              <a:rPr lang="en-GB" b="1" dirty="0">
                <a:solidFill>
                  <a:srgbClr val="00B050"/>
                </a:solidFill>
              </a:rPr>
              <a:t>Pre-prototypes</a:t>
            </a:r>
            <a:r>
              <a:rPr lang="en-GB" dirty="0"/>
              <a:t> (40-cm diameter) are being fabricated in three different materials (AISI304L, Mild Steel, AISI 430).</a:t>
            </a:r>
          </a:p>
          <a:p>
            <a:endParaRPr lang="en-GB" dirty="0"/>
          </a:p>
          <a:p>
            <a:r>
              <a:rPr lang="en-GB" b="1" dirty="0">
                <a:solidFill>
                  <a:srgbClr val="00B050"/>
                </a:solidFill>
              </a:rPr>
              <a:t>Metallurgical analysis </a:t>
            </a:r>
            <a:r>
              <a:rPr lang="en-GB" dirty="0"/>
              <a:t>of several samples of different grades. Identification and analysis of an issue with the welding of AISI 430. Another ferritic stainless steel has been proposed (AISI 444)</a:t>
            </a:r>
          </a:p>
          <a:p>
            <a:endParaRPr lang="en-GB" dirty="0"/>
          </a:p>
          <a:p>
            <a:r>
              <a:rPr lang="en-GB" dirty="0"/>
              <a:t>Discussions with </a:t>
            </a:r>
            <a:r>
              <a:rPr lang="en-GB" b="1" dirty="0">
                <a:solidFill>
                  <a:srgbClr val="00B050"/>
                </a:solidFill>
              </a:rPr>
              <a:t>steel makers</a:t>
            </a:r>
            <a:r>
              <a:rPr lang="en-GB" dirty="0"/>
              <a:t>.</a:t>
            </a:r>
          </a:p>
          <a:p>
            <a:endParaRPr lang="en-GB" dirty="0"/>
          </a:p>
        </p:txBody>
      </p:sp>
    </p:spTree>
    <p:extLst>
      <p:ext uri="{BB962C8B-B14F-4D97-AF65-F5344CB8AC3E}">
        <p14:creationId xmlns:p14="http://schemas.microsoft.com/office/powerpoint/2010/main" val="318223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9">
            <a:extLst>
              <a:ext uri="{FF2B5EF4-FFF2-40B4-BE49-F238E27FC236}">
                <a16:creationId xmlns:a16="http://schemas.microsoft.com/office/drawing/2014/main" id="{39AB3FBF-B6FC-0D19-BD37-9A340492ED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8592" y="1247358"/>
            <a:ext cx="6982593" cy="4608512"/>
          </a:xfrm>
          <a:prstGeom prst="rect">
            <a:avLst/>
          </a:prstGeom>
          <a:solidFill>
            <a:srgbClr val="FFFFFF"/>
          </a:solidFill>
        </p:spPr>
      </p:pic>
      <p:sp>
        <p:nvSpPr>
          <p:cNvPr id="3" name="Date Placeholder 2">
            <a:extLst>
              <a:ext uri="{FF2B5EF4-FFF2-40B4-BE49-F238E27FC236}">
                <a16:creationId xmlns:a16="http://schemas.microsoft.com/office/drawing/2014/main" id="{ABF4F416-65B6-BBCB-DCAC-F81518916BB3}"/>
              </a:ext>
            </a:extLst>
          </p:cNvPr>
          <p:cNvSpPr>
            <a:spLocks noGrp="1"/>
          </p:cNvSpPr>
          <p:nvPr>
            <p:ph type="dt" sz="half" idx="10"/>
          </p:nvPr>
        </p:nvSpPr>
        <p:spPr>
          <a:xfrm>
            <a:off x="5240055" y="6424669"/>
            <a:ext cx="1773923" cy="365125"/>
          </a:xfrm>
        </p:spPr>
        <p:txBody>
          <a:bodyPr anchor="ctr">
            <a:normAutofit/>
          </a:bodyPr>
          <a:lstStyle/>
          <a:p>
            <a:pPr>
              <a:spcAft>
                <a:spcPts val="600"/>
              </a:spcAft>
            </a:pPr>
            <a:r>
              <a:rPr lang="en-US" dirty="0"/>
              <a:t>June 12th, 2023</a:t>
            </a:r>
          </a:p>
        </p:txBody>
      </p:sp>
      <p:sp>
        <p:nvSpPr>
          <p:cNvPr id="4" name="Footer Placeholder 3">
            <a:extLst>
              <a:ext uri="{FF2B5EF4-FFF2-40B4-BE49-F238E27FC236}">
                <a16:creationId xmlns:a16="http://schemas.microsoft.com/office/drawing/2014/main" id="{20940784-C4C2-8E93-1B7A-FFBD2F28464F}"/>
              </a:ext>
            </a:extLst>
          </p:cNvPr>
          <p:cNvSpPr>
            <a:spLocks noGrp="1"/>
          </p:cNvSpPr>
          <p:nvPr>
            <p:ph type="ftr" sz="quarter" idx="11"/>
          </p:nvPr>
        </p:nvSpPr>
        <p:spPr>
          <a:xfrm>
            <a:off x="1368056" y="6424669"/>
            <a:ext cx="3769336" cy="365125"/>
          </a:xfrm>
        </p:spPr>
        <p:txBody>
          <a:bodyPr anchor="ctr">
            <a:normAutofit/>
          </a:bodyPr>
          <a:lstStyle/>
          <a:p>
            <a:pPr>
              <a:spcAft>
                <a:spcPts val="600"/>
              </a:spcAft>
            </a:pPr>
            <a:r>
              <a:rPr lang="en-US" dirty="0"/>
              <a:t>Paolo Chiggiato | ET beampipe activities at CERN</a:t>
            </a:r>
          </a:p>
        </p:txBody>
      </p:sp>
      <p:sp>
        <p:nvSpPr>
          <p:cNvPr id="5" name="Slide Number Placeholder 4">
            <a:extLst>
              <a:ext uri="{FF2B5EF4-FFF2-40B4-BE49-F238E27FC236}">
                <a16:creationId xmlns:a16="http://schemas.microsoft.com/office/drawing/2014/main" id="{3B801ADD-221B-EC80-B6B8-300759145D8C}"/>
              </a:ext>
            </a:extLst>
          </p:cNvPr>
          <p:cNvSpPr>
            <a:spLocks noGrp="1"/>
          </p:cNvSpPr>
          <p:nvPr>
            <p:ph type="sldNum" sz="quarter" idx="12"/>
          </p:nvPr>
        </p:nvSpPr>
        <p:spPr>
          <a:xfrm>
            <a:off x="7279299" y="6422750"/>
            <a:ext cx="619322" cy="365125"/>
          </a:xfrm>
        </p:spPr>
        <p:txBody>
          <a:bodyPr anchor="ctr">
            <a:normAutofit/>
          </a:bodyPr>
          <a:lstStyle/>
          <a:p>
            <a:pPr>
              <a:spcAft>
                <a:spcPts val="600"/>
              </a:spcAft>
            </a:pPr>
            <a:fld id="{36B5EA5A-BC32-A742-B11B-8E7414D5B535}" type="slidenum">
              <a:rPr lang="en-US" smtClean="0"/>
              <a:pPr>
                <a:spcAft>
                  <a:spcPts val="600"/>
                </a:spcAft>
              </a:pPr>
              <a:t>15</a:t>
            </a:fld>
            <a:endParaRPr lang="en-US" dirty="0"/>
          </a:p>
        </p:txBody>
      </p:sp>
      <p:sp>
        <p:nvSpPr>
          <p:cNvPr id="2" name="Title 1">
            <a:extLst>
              <a:ext uri="{FF2B5EF4-FFF2-40B4-BE49-F238E27FC236}">
                <a16:creationId xmlns:a16="http://schemas.microsoft.com/office/drawing/2014/main" id="{4168007D-DEA9-5D1B-6619-0C078244FEF3}"/>
              </a:ext>
            </a:extLst>
          </p:cNvPr>
          <p:cNvSpPr>
            <a:spLocks noGrp="1"/>
          </p:cNvSpPr>
          <p:nvPr>
            <p:ph type="title"/>
          </p:nvPr>
        </p:nvSpPr>
        <p:spPr>
          <a:xfrm>
            <a:off x="407988" y="373593"/>
            <a:ext cx="11376025" cy="1065742"/>
          </a:xfrm>
        </p:spPr>
        <p:txBody>
          <a:bodyPr/>
          <a:lstStyle/>
          <a:p>
            <a:r>
              <a:rPr lang="fr-CH" dirty="0"/>
              <a:t>Main </a:t>
            </a:r>
            <a:r>
              <a:rPr lang="fr-CH" dirty="0" err="1"/>
              <a:t>achievements</a:t>
            </a:r>
            <a:r>
              <a:rPr lang="fr-CH" dirty="0"/>
              <a:t> of WP2: </a:t>
            </a:r>
            <a:r>
              <a:rPr lang="fr-CH" dirty="0" err="1"/>
              <a:t>material</a:t>
            </a:r>
            <a:r>
              <a:rPr lang="fr-CH" dirty="0"/>
              <a:t> </a:t>
            </a:r>
            <a:r>
              <a:rPr lang="fr-CH" dirty="0" err="1"/>
              <a:t>selection</a:t>
            </a:r>
            <a:endParaRPr lang="en-GB" dirty="0"/>
          </a:p>
        </p:txBody>
      </p:sp>
      <p:sp>
        <p:nvSpPr>
          <p:cNvPr id="6" name="TextBox 5">
            <a:extLst>
              <a:ext uri="{FF2B5EF4-FFF2-40B4-BE49-F238E27FC236}">
                <a16:creationId xmlns:a16="http://schemas.microsoft.com/office/drawing/2014/main" id="{FDC727CE-8312-8F66-AA20-698C9FA9A809}"/>
              </a:ext>
            </a:extLst>
          </p:cNvPr>
          <p:cNvSpPr txBox="1"/>
          <p:nvPr/>
        </p:nvSpPr>
        <p:spPr>
          <a:xfrm>
            <a:off x="7811789" y="1612621"/>
            <a:ext cx="4147600" cy="3877985"/>
          </a:xfrm>
          <a:prstGeom prst="rect">
            <a:avLst/>
          </a:prstGeom>
          <a:noFill/>
        </p:spPr>
        <p:txBody>
          <a:bodyPr wrap="square" lIns="0" tIns="0" rIns="0" bIns="0" rtlCol="0">
            <a:spAutoFit/>
          </a:bodyPr>
          <a:lstStyle/>
          <a:p>
            <a:pPr algn="l"/>
            <a:r>
              <a:rPr lang="en-GB" b="1" dirty="0">
                <a:solidFill>
                  <a:srgbClr val="00B050"/>
                </a:solidFill>
              </a:rPr>
              <a:t>Outgassing measurement </a:t>
            </a:r>
            <a:r>
              <a:rPr lang="en-GB" dirty="0"/>
              <a:t>of several samples of different grade and geometry.</a:t>
            </a:r>
          </a:p>
          <a:p>
            <a:pPr algn="l"/>
            <a:endParaRPr lang="en-GB" dirty="0"/>
          </a:p>
          <a:p>
            <a:pPr algn="l"/>
            <a:r>
              <a:rPr lang="en-GB" b="1" dirty="0">
                <a:solidFill>
                  <a:srgbClr val="00B050"/>
                </a:solidFill>
              </a:rPr>
              <a:t>Without high temperature degassing treatments</a:t>
            </a:r>
            <a:r>
              <a:rPr lang="en-GB" dirty="0"/>
              <a:t>, H</a:t>
            </a:r>
            <a:r>
              <a:rPr lang="en-GB" baseline="-25000" dirty="0"/>
              <a:t>2</a:t>
            </a:r>
            <a:r>
              <a:rPr lang="en-GB" dirty="0"/>
              <a:t> outgassing rates of the tested ferritic steels (Body-Centred Cubic structure) are at least two orders of magnitude lower than the ones of austenitic stainless steel (AISI 304L, Face-Centred Cubic structure).  </a:t>
            </a:r>
          </a:p>
          <a:p>
            <a:pPr algn="l"/>
            <a:endParaRPr lang="en-GB" dirty="0"/>
          </a:p>
          <a:p>
            <a:pPr algn="l"/>
            <a:r>
              <a:rPr lang="en-GB" dirty="0"/>
              <a:t>Low temperature (i.e., lower than 150°C) bakeout are sufficient to achieve the ET’s target.</a:t>
            </a:r>
          </a:p>
        </p:txBody>
      </p:sp>
      <p:sp>
        <p:nvSpPr>
          <p:cNvPr id="7" name="TextBox 6">
            <a:extLst>
              <a:ext uri="{FF2B5EF4-FFF2-40B4-BE49-F238E27FC236}">
                <a16:creationId xmlns:a16="http://schemas.microsoft.com/office/drawing/2014/main" id="{F17D7CCC-C1BF-CA06-3F12-6242ABD86D13}"/>
              </a:ext>
            </a:extLst>
          </p:cNvPr>
          <p:cNvSpPr txBox="1"/>
          <p:nvPr/>
        </p:nvSpPr>
        <p:spPr>
          <a:xfrm>
            <a:off x="6621242" y="4444901"/>
            <a:ext cx="392736" cy="430887"/>
          </a:xfrm>
          <a:prstGeom prst="rect">
            <a:avLst/>
          </a:prstGeom>
          <a:noFill/>
        </p:spPr>
        <p:txBody>
          <a:bodyPr wrap="none" lIns="0" tIns="0" rIns="0" bIns="0" rtlCol="0">
            <a:spAutoFit/>
          </a:bodyPr>
          <a:lstStyle/>
          <a:p>
            <a:pPr algn="l"/>
            <a:r>
              <a:rPr lang="fr-CH" sz="2800" b="1" dirty="0"/>
              <a:t>H</a:t>
            </a:r>
            <a:r>
              <a:rPr lang="fr-CH" sz="2800" b="1" baseline="-25000" dirty="0"/>
              <a:t>2</a:t>
            </a:r>
            <a:endParaRPr lang="en-GB" sz="2800" b="1" baseline="-25000" dirty="0"/>
          </a:p>
        </p:txBody>
      </p:sp>
      <p:sp>
        <p:nvSpPr>
          <p:cNvPr id="8" name="TextBox 7">
            <a:extLst>
              <a:ext uri="{FF2B5EF4-FFF2-40B4-BE49-F238E27FC236}">
                <a16:creationId xmlns:a16="http://schemas.microsoft.com/office/drawing/2014/main" id="{23077B37-F4B5-CA1F-0B3D-2CFBBA580420}"/>
              </a:ext>
            </a:extLst>
          </p:cNvPr>
          <p:cNvSpPr txBox="1"/>
          <p:nvPr/>
        </p:nvSpPr>
        <p:spPr>
          <a:xfrm>
            <a:off x="281635" y="5951290"/>
            <a:ext cx="3227487" cy="276999"/>
          </a:xfrm>
          <a:prstGeom prst="rect">
            <a:avLst/>
          </a:prstGeom>
          <a:noFill/>
        </p:spPr>
        <p:txBody>
          <a:bodyPr wrap="none" lIns="0" tIns="0" rIns="0" bIns="0" rtlCol="0">
            <a:spAutoFit/>
          </a:bodyPr>
          <a:lstStyle/>
          <a:p>
            <a:pPr algn="l"/>
            <a:r>
              <a:rPr lang="fr-CH" b="1" dirty="0">
                <a:solidFill>
                  <a:srgbClr val="00B050"/>
                </a:solidFill>
              </a:rPr>
              <a:t>Carlo Scarcia and Ivo </a:t>
            </a:r>
            <a:r>
              <a:rPr lang="fr-CH" b="1" dirty="0" err="1">
                <a:solidFill>
                  <a:srgbClr val="00B050"/>
                </a:solidFill>
              </a:rPr>
              <a:t>Wevers</a:t>
            </a:r>
            <a:endParaRPr lang="en-GB" b="1" dirty="0">
              <a:solidFill>
                <a:srgbClr val="00B050"/>
              </a:solidFill>
            </a:endParaRPr>
          </a:p>
        </p:txBody>
      </p:sp>
    </p:spTree>
    <p:extLst>
      <p:ext uri="{BB962C8B-B14F-4D97-AF65-F5344CB8AC3E}">
        <p14:creationId xmlns:p14="http://schemas.microsoft.com/office/powerpoint/2010/main" val="422070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1C513D-06D6-84DE-9A07-AC956D40E6D7}"/>
              </a:ext>
            </a:extLst>
          </p:cNvPr>
          <p:cNvPicPr>
            <a:picLocks noChangeAspect="1"/>
          </p:cNvPicPr>
          <p:nvPr/>
        </p:nvPicPr>
        <p:blipFill>
          <a:blip r:embed="rId2"/>
          <a:stretch>
            <a:fillRect/>
          </a:stretch>
        </p:blipFill>
        <p:spPr>
          <a:xfrm>
            <a:off x="219162" y="1093882"/>
            <a:ext cx="11753675" cy="3939498"/>
          </a:xfrm>
          <a:prstGeom prst="rect">
            <a:avLst/>
          </a:prstGeom>
        </p:spPr>
      </p:pic>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WP2: </a:t>
            </a:r>
            <a:r>
              <a:rPr lang="fr-CH" dirty="0" err="1"/>
              <a:t>material</a:t>
            </a:r>
            <a:r>
              <a:rPr lang="fr-CH" dirty="0"/>
              <a:t> </a:t>
            </a:r>
            <a:r>
              <a:rPr lang="fr-CH" dirty="0" err="1"/>
              <a:t>selection</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
        <p:nvSpPr>
          <p:cNvPr id="8" name="Content Placeholder 3">
            <a:extLst>
              <a:ext uri="{FF2B5EF4-FFF2-40B4-BE49-F238E27FC236}">
                <a16:creationId xmlns:a16="http://schemas.microsoft.com/office/drawing/2014/main" id="{8E5743F3-AEBF-6BF7-883D-B4675BD41CF7}"/>
              </a:ext>
            </a:extLst>
          </p:cNvPr>
          <p:cNvSpPr txBox="1">
            <a:spLocks/>
          </p:cNvSpPr>
          <p:nvPr/>
        </p:nvSpPr>
        <p:spPr>
          <a:xfrm>
            <a:off x="439003" y="5033380"/>
            <a:ext cx="11376025" cy="1124410"/>
          </a:xfrm>
          <a:prstGeom prst="rect">
            <a:avLst/>
          </a:prstGeom>
        </p:spPr>
        <p:txBody>
          <a:bodyPr wrap="square">
            <a:sp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400" dirty="0">
                <a:solidFill>
                  <a:srgbClr val="00B050"/>
                </a:solidFill>
              </a:rPr>
              <a:t>Material selection </a:t>
            </a:r>
            <a:r>
              <a:rPr lang="en-GB" sz="1400" b="0" dirty="0">
                <a:solidFill>
                  <a:schemeClr val="tx1"/>
                </a:solidFill>
              </a:rPr>
              <a:t>will impact manufacturing strategy, cleaning, installation procedure and inspection plans, but also future actions like service maintenance, and cost.</a:t>
            </a:r>
          </a:p>
          <a:p>
            <a:pPr algn="ctr"/>
            <a:r>
              <a:rPr lang="en-GB" sz="1400" dirty="0">
                <a:solidFill>
                  <a:srgbClr val="00B050"/>
                </a:solidFill>
              </a:rPr>
              <a:t>AISI 304L is 1.5 and 4 times more expensive </a:t>
            </a:r>
            <a:r>
              <a:rPr lang="en-GB" sz="1400" b="0" dirty="0">
                <a:solidFill>
                  <a:schemeClr val="tx1"/>
                </a:solidFill>
              </a:rPr>
              <a:t>than AISI 430 and S315MC, respectively</a:t>
            </a:r>
          </a:p>
          <a:p>
            <a:r>
              <a:rPr lang="en-GB" sz="1400" b="0" dirty="0">
                <a:solidFill>
                  <a:schemeClr val="tx1"/>
                </a:solidFill>
              </a:rPr>
              <a:t>However, material cost per kg is not always the most important economic consideration. </a:t>
            </a:r>
          </a:p>
        </p:txBody>
      </p:sp>
      <p:sp>
        <p:nvSpPr>
          <p:cNvPr id="10" name="TextBox 9">
            <a:extLst>
              <a:ext uri="{FF2B5EF4-FFF2-40B4-BE49-F238E27FC236}">
                <a16:creationId xmlns:a16="http://schemas.microsoft.com/office/drawing/2014/main" id="{86E8735C-586B-B3EB-0067-947094DBFF96}"/>
              </a:ext>
            </a:extLst>
          </p:cNvPr>
          <p:cNvSpPr txBox="1"/>
          <p:nvPr/>
        </p:nvSpPr>
        <p:spPr>
          <a:xfrm>
            <a:off x="7279299" y="1565795"/>
            <a:ext cx="4573881" cy="276999"/>
          </a:xfrm>
          <a:prstGeom prst="rect">
            <a:avLst/>
          </a:prstGeom>
          <a:noFill/>
        </p:spPr>
        <p:txBody>
          <a:bodyPr wrap="none" lIns="0" tIns="0" rIns="0" bIns="0" rtlCol="0">
            <a:spAutoFit/>
          </a:bodyPr>
          <a:lstStyle/>
          <a:p>
            <a:pPr algn="l"/>
            <a:r>
              <a:rPr lang="fr-CH" b="1" dirty="0">
                <a:solidFill>
                  <a:srgbClr val="00B050"/>
                </a:solidFill>
              </a:rPr>
              <a:t>Ana Teresa Perez and M. </a:t>
            </a:r>
            <a:r>
              <a:rPr lang="fr-CH" b="1" dirty="0" err="1">
                <a:solidFill>
                  <a:srgbClr val="00B050"/>
                </a:solidFill>
              </a:rPr>
              <a:t>Dakshinamurthy</a:t>
            </a:r>
            <a:endParaRPr lang="en-GB" b="1" dirty="0">
              <a:solidFill>
                <a:srgbClr val="00B050"/>
              </a:solidFill>
            </a:endParaRPr>
          </a:p>
        </p:txBody>
      </p:sp>
    </p:spTree>
    <p:extLst>
      <p:ext uri="{BB962C8B-B14F-4D97-AF65-F5344CB8AC3E}">
        <p14:creationId xmlns:p14="http://schemas.microsoft.com/office/powerpoint/2010/main" val="3551498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a:xfrm>
            <a:off x="407988" y="373593"/>
            <a:ext cx="11523650" cy="1065742"/>
          </a:xfrm>
        </p:spPr>
        <p:txBody>
          <a:bodyPr/>
          <a:lstStyle/>
          <a:p>
            <a:r>
              <a:rPr lang="fr-CH" dirty="0"/>
              <a:t>Main </a:t>
            </a:r>
            <a:r>
              <a:rPr lang="fr-CH" dirty="0" err="1"/>
              <a:t>achievements</a:t>
            </a:r>
            <a:r>
              <a:rPr lang="fr-CH" dirty="0"/>
              <a:t> of WP2: </a:t>
            </a:r>
            <a:r>
              <a:rPr lang="fr-CH" dirty="0" err="1"/>
              <a:t>welding</a:t>
            </a:r>
            <a:r>
              <a:rPr lang="fr-CH" dirty="0"/>
              <a:t> </a:t>
            </a:r>
            <a:r>
              <a:rPr lang="fr-CH" dirty="0" err="1"/>
              <a:t>characterisation</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17</a:t>
            </a:fld>
            <a:endParaRPr lang="en-US" dirty="0"/>
          </a:p>
        </p:txBody>
      </p:sp>
      <p:grpSp>
        <p:nvGrpSpPr>
          <p:cNvPr id="10" name="Group 9">
            <a:extLst>
              <a:ext uri="{FF2B5EF4-FFF2-40B4-BE49-F238E27FC236}">
                <a16:creationId xmlns:a16="http://schemas.microsoft.com/office/drawing/2014/main" id="{59DDC2F9-D300-EF53-26DE-B5289D07FF9F}"/>
              </a:ext>
            </a:extLst>
          </p:cNvPr>
          <p:cNvGrpSpPr/>
          <p:nvPr/>
        </p:nvGrpSpPr>
        <p:grpSpPr>
          <a:xfrm>
            <a:off x="624855" y="924672"/>
            <a:ext cx="7405492" cy="2380600"/>
            <a:chOff x="4583832" y="2017822"/>
            <a:chExt cx="5616000" cy="1512000"/>
          </a:xfrm>
        </p:grpSpPr>
        <p:pic>
          <p:nvPicPr>
            <p:cNvPr id="11" name="Picture 10" descr="A picture containing text&#10;&#10;Description automatically generated">
              <a:extLst>
                <a:ext uri="{FF2B5EF4-FFF2-40B4-BE49-F238E27FC236}">
                  <a16:creationId xmlns:a16="http://schemas.microsoft.com/office/drawing/2014/main" id="{63B77692-D042-A1ED-7579-4C725E9E5D1A}"/>
                </a:ext>
              </a:extLst>
            </p:cNvPr>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32208"/>
            <a:stretch/>
          </p:blipFill>
          <p:spPr>
            <a:xfrm>
              <a:off x="4583832" y="2017822"/>
              <a:ext cx="5616000" cy="1512000"/>
            </a:xfrm>
            <a:prstGeom prst="rect">
              <a:avLst/>
            </a:prstGeom>
            <a:noFill/>
            <a:ln>
              <a:noFill/>
              <a:prstDash/>
            </a:ln>
          </p:spPr>
        </p:pic>
        <p:cxnSp>
          <p:nvCxnSpPr>
            <p:cNvPr id="12" name="Straight Arrow Connector 11">
              <a:extLst>
                <a:ext uri="{FF2B5EF4-FFF2-40B4-BE49-F238E27FC236}">
                  <a16:creationId xmlns:a16="http://schemas.microsoft.com/office/drawing/2014/main" id="{C750AE5F-9AEF-FDB0-B455-7AD0D827DEB5}"/>
                </a:ext>
              </a:extLst>
            </p:cNvPr>
            <p:cNvCxnSpPr/>
            <p:nvPr/>
          </p:nvCxnSpPr>
          <p:spPr>
            <a:xfrm>
              <a:off x="6337821" y="2462098"/>
              <a:ext cx="2243766"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16388F6-A53F-2B15-9CC0-F0971B7A7098}"/>
                </a:ext>
              </a:extLst>
            </p:cNvPr>
            <p:cNvSpPr txBox="1"/>
            <p:nvPr/>
          </p:nvSpPr>
          <p:spPr>
            <a:xfrm>
              <a:off x="7387067" y="2220010"/>
              <a:ext cx="307510" cy="136836"/>
            </a:xfrm>
            <a:prstGeom prst="rect">
              <a:avLst/>
            </a:prstGeom>
            <a:noFill/>
          </p:spPr>
          <p:txBody>
            <a:bodyPr wrap="none" lIns="0" tIns="0" rIns="0" bIns="0" rtlCol="0">
              <a:spAutoFit/>
            </a:bodyPr>
            <a:lstStyle/>
            <a:p>
              <a:pPr algn="l"/>
              <a:r>
                <a:rPr lang="en-US" sz="1400" i="1" dirty="0">
                  <a:solidFill>
                    <a:schemeClr val="bg1"/>
                  </a:solidFill>
                </a:rPr>
                <a:t>Weld</a:t>
              </a:r>
            </a:p>
          </p:txBody>
        </p:sp>
        <p:sp>
          <p:nvSpPr>
            <p:cNvPr id="14" name="TextBox 13">
              <a:extLst>
                <a:ext uri="{FF2B5EF4-FFF2-40B4-BE49-F238E27FC236}">
                  <a16:creationId xmlns:a16="http://schemas.microsoft.com/office/drawing/2014/main" id="{17A8D80A-ED1E-90AC-F214-B1E81A598975}"/>
                </a:ext>
              </a:extLst>
            </p:cNvPr>
            <p:cNvSpPr txBox="1"/>
            <p:nvPr/>
          </p:nvSpPr>
          <p:spPr>
            <a:xfrm>
              <a:off x="9377973" y="2235496"/>
              <a:ext cx="204228" cy="136836"/>
            </a:xfrm>
            <a:prstGeom prst="rect">
              <a:avLst/>
            </a:prstGeom>
            <a:noFill/>
          </p:spPr>
          <p:txBody>
            <a:bodyPr wrap="none" lIns="0" tIns="0" rIns="0" bIns="0" rtlCol="0">
              <a:spAutoFit/>
            </a:bodyPr>
            <a:lstStyle/>
            <a:p>
              <a:pPr algn="l"/>
              <a:r>
                <a:rPr lang="en-US" sz="1400" i="1" dirty="0">
                  <a:solidFill>
                    <a:schemeClr val="bg1"/>
                  </a:solidFill>
                </a:rPr>
                <a:t>BM</a:t>
              </a:r>
            </a:p>
          </p:txBody>
        </p:sp>
      </p:grpSp>
      <p:grpSp>
        <p:nvGrpSpPr>
          <p:cNvPr id="15" name="Group 14">
            <a:extLst>
              <a:ext uri="{FF2B5EF4-FFF2-40B4-BE49-F238E27FC236}">
                <a16:creationId xmlns:a16="http://schemas.microsoft.com/office/drawing/2014/main" id="{65B04905-A801-BDBE-B1E5-31E21BC8A7CF}"/>
              </a:ext>
            </a:extLst>
          </p:cNvPr>
          <p:cNvGrpSpPr/>
          <p:nvPr/>
        </p:nvGrpSpPr>
        <p:grpSpPr>
          <a:xfrm>
            <a:off x="8116255" y="919289"/>
            <a:ext cx="3973151" cy="3370007"/>
            <a:chOff x="407988" y="2017822"/>
            <a:chExt cx="4099384" cy="3327736"/>
          </a:xfrm>
        </p:grpSpPr>
        <p:grpSp>
          <p:nvGrpSpPr>
            <p:cNvPr id="16" name="Group 15">
              <a:extLst>
                <a:ext uri="{FF2B5EF4-FFF2-40B4-BE49-F238E27FC236}">
                  <a16:creationId xmlns:a16="http://schemas.microsoft.com/office/drawing/2014/main" id="{50159463-8864-D022-684F-2721C8C1BF98}"/>
                </a:ext>
              </a:extLst>
            </p:cNvPr>
            <p:cNvGrpSpPr/>
            <p:nvPr/>
          </p:nvGrpSpPr>
          <p:grpSpPr>
            <a:xfrm>
              <a:off x="407988" y="2017822"/>
              <a:ext cx="4099384" cy="3327736"/>
              <a:chOff x="7752184" y="2916472"/>
              <a:chExt cx="4099384" cy="3327736"/>
            </a:xfrm>
          </p:grpSpPr>
          <p:pic>
            <p:nvPicPr>
              <p:cNvPr id="19" name="Picture 18">
                <a:extLst>
                  <a:ext uri="{FF2B5EF4-FFF2-40B4-BE49-F238E27FC236}">
                    <a16:creationId xmlns:a16="http://schemas.microsoft.com/office/drawing/2014/main" id="{AD1778E8-B0F5-53C0-0427-513BF5E30F1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6139" t="22700" r="16926" b="4851"/>
              <a:stretch/>
            </p:blipFill>
            <p:spPr>
              <a:xfrm>
                <a:off x="7752184" y="2916472"/>
                <a:ext cx="4099384" cy="3327736"/>
              </a:xfrm>
              <a:prstGeom prst="rect">
                <a:avLst/>
              </a:prstGeom>
            </p:spPr>
          </p:pic>
          <p:cxnSp>
            <p:nvCxnSpPr>
              <p:cNvPr id="20" name="Straight Connector 19">
                <a:extLst>
                  <a:ext uri="{FF2B5EF4-FFF2-40B4-BE49-F238E27FC236}">
                    <a16:creationId xmlns:a16="http://schemas.microsoft.com/office/drawing/2014/main" id="{DED19903-55CA-4762-0715-3042CD71F689}"/>
                  </a:ext>
                </a:extLst>
              </p:cNvPr>
              <p:cNvCxnSpPr/>
              <p:nvPr/>
            </p:nvCxnSpPr>
            <p:spPr>
              <a:xfrm flipH="1">
                <a:off x="10800464" y="6093296"/>
                <a:ext cx="9787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AE9E735-B919-8DFF-F780-3EB00ADE0FB0}"/>
                  </a:ext>
                </a:extLst>
              </p:cNvPr>
              <p:cNvSpPr txBox="1"/>
              <p:nvPr/>
            </p:nvSpPr>
            <p:spPr>
              <a:xfrm>
                <a:off x="11059109" y="5807513"/>
                <a:ext cx="447238" cy="215444"/>
              </a:xfrm>
              <a:prstGeom prst="rect">
                <a:avLst/>
              </a:prstGeom>
              <a:noFill/>
            </p:spPr>
            <p:txBody>
              <a:bodyPr wrap="none" lIns="0" tIns="0" rIns="0" bIns="0" rtlCol="0">
                <a:spAutoFit/>
              </a:bodyPr>
              <a:lstStyle/>
              <a:p>
                <a:pPr algn="l"/>
                <a:r>
                  <a:rPr lang="en-US" sz="1400" i="1" dirty="0">
                    <a:solidFill>
                      <a:schemeClr val="bg1"/>
                    </a:solidFill>
                  </a:rPr>
                  <a:t>1 mm</a:t>
                </a:r>
              </a:p>
            </p:txBody>
          </p:sp>
        </p:grpSp>
        <p:cxnSp>
          <p:nvCxnSpPr>
            <p:cNvPr id="17" name="Straight Arrow Connector 16">
              <a:extLst>
                <a:ext uri="{FF2B5EF4-FFF2-40B4-BE49-F238E27FC236}">
                  <a16:creationId xmlns:a16="http://schemas.microsoft.com/office/drawing/2014/main" id="{C5456CF6-E488-9336-C879-21EDEE6373F1}"/>
                </a:ext>
              </a:extLst>
            </p:cNvPr>
            <p:cNvCxnSpPr/>
            <p:nvPr/>
          </p:nvCxnSpPr>
          <p:spPr>
            <a:xfrm flipV="1">
              <a:off x="1272084" y="2442933"/>
              <a:ext cx="792088" cy="21602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23CB6D5-C4C3-994B-2BEB-10054BBF42AB}"/>
                </a:ext>
              </a:extLst>
            </p:cNvPr>
            <p:cNvSpPr txBox="1"/>
            <p:nvPr/>
          </p:nvSpPr>
          <p:spPr>
            <a:xfrm>
              <a:off x="1483782" y="2303293"/>
              <a:ext cx="368691" cy="215444"/>
            </a:xfrm>
            <a:prstGeom prst="rect">
              <a:avLst/>
            </a:prstGeom>
            <a:noFill/>
          </p:spPr>
          <p:txBody>
            <a:bodyPr wrap="none" lIns="0" tIns="0" rIns="0" bIns="0" rtlCol="0">
              <a:spAutoFit/>
            </a:bodyPr>
            <a:lstStyle/>
            <a:p>
              <a:pPr algn="l"/>
              <a:r>
                <a:rPr lang="en-US" sz="1400" dirty="0">
                  <a:solidFill>
                    <a:schemeClr val="bg1"/>
                  </a:solidFill>
                </a:rPr>
                <a:t>weld</a:t>
              </a:r>
            </a:p>
          </p:txBody>
        </p:sp>
      </p:grpSp>
      <p:sp>
        <p:nvSpPr>
          <p:cNvPr id="22" name="Rectangle 21">
            <a:extLst>
              <a:ext uri="{FF2B5EF4-FFF2-40B4-BE49-F238E27FC236}">
                <a16:creationId xmlns:a16="http://schemas.microsoft.com/office/drawing/2014/main" id="{7C18A49E-5620-F8D8-54C0-26834E5E5C1F}"/>
              </a:ext>
            </a:extLst>
          </p:cNvPr>
          <p:cNvSpPr/>
          <p:nvPr/>
        </p:nvSpPr>
        <p:spPr>
          <a:xfrm>
            <a:off x="11048568" y="1375115"/>
            <a:ext cx="836914" cy="276999"/>
          </a:xfrm>
          <a:prstGeom prst="rect">
            <a:avLst/>
          </a:prstGeom>
        </p:spPr>
        <p:txBody>
          <a:bodyPr wrap="square">
            <a:spAutoFit/>
          </a:bodyPr>
          <a:lstStyle/>
          <a:p>
            <a:pPr algn="ctr"/>
            <a:r>
              <a:rPr lang="en-GB" sz="1200" b="1" i="1" dirty="0">
                <a:solidFill>
                  <a:schemeClr val="bg1"/>
                </a:solidFill>
              </a:rPr>
              <a:t>AISI 430</a:t>
            </a:r>
            <a:endParaRPr lang="en-GB" sz="1050" b="1" i="1" dirty="0"/>
          </a:p>
        </p:txBody>
      </p:sp>
      <p:grpSp>
        <p:nvGrpSpPr>
          <p:cNvPr id="23" name="Group 22">
            <a:extLst>
              <a:ext uri="{FF2B5EF4-FFF2-40B4-BE49-F238E27FC236}">
                <a16:creationId xmlns:a16="http://schemas.microsoft.com/office/drawing/2014/main" id="{FFA3D2B5-BC43-033F-90CD-3639D155561D}"/>
              </a:ext>
            </a:extLst>
          </p:cNvPr>
          <p:cNvGrpSpPr/>
          <p:nvPr/>
        </p:nvGrpSpPr>
        <p:grpSpPr>
          <a:xfrm>
            <a:off x="5015871" y="3407881"/>
            <a:ext cx="2993988" cy="881415"/>
            <a:chOff x="8042888" y="4122855"/>
            <a:chExt cx="3813752" cy="1117599"/>
          </a:xfrm>
        </p:grpSpPr>
        <p:pic>
          <p:nvPicPr>
            <p:cNvPr id="24" name="Picture 23">
              <a:extLst>
                <a:ext uri="{FF2B5EF4-FFF2-40B4-BE49-F238E27FC236}">
                  <a16:creationId xmlns:a16="http://schemas.microsoft.com/office/drawing/2014/main" id="{11CB3A6E-678E-9C89-BC42-89B7474C3AB1}"/>
                </a:ext>
              </a:extLst>
            </p:cNvPr>
            <p:cNvPicPr>
              <a:picLocks noChangeAspect="1"/>
            </p:cNvPicPr>
            <p:nvPr/>
          </p:nvPicPr>
          <p:blipFill rotWithShape="1">
            <a:blip r:embed="rId6"/>
            <a:srcRect l="9865" t="18658" r="8634" b="44114"/>
            <a:stretch/>
          </p:blipFill>
          <p:spPr>
            <a:xfrm>
              <a:off x="8042888" y="4122855"/>
              <a:ext cx="3813752" cy="1117599"/>
            </a:xfrm>
            <a:prstGeom prst="rect">
              <a:avLst/>
            </a:prstGeom>
            <a:ln>
              <a:noFill/>
            </a:ln>
            <a:effectLst/>
          </p:spPr>
        </p:pic>
        <p:cxnSp>
          <p:nvCxnSpPr>
            <p:cNvPr id="25" name="Straight Connector 24">
              <a:extLst>
                <a:ext uri="{FF2B5EF4-FFF2-40B4-BE49-F238E27FC236}">
                  <a16:creationId xmlns:a16="http://schemas.microsoft.com/office/drawing/2014/main" id="{2D79BEFA-1BD6-A751-8B5C-08745985FF42}"/>
                </a:ext>
              </a:extLst>
            </p:cNvPr>
            <p:cNvCxnSpPr/>
            <p:nvPr/>
          </p:nvCxnSpPr>
          <p:spPr>
            <a:xfrm>
              <a:off x="9823611" y="4404087"/>
              <a:ext cx="0" cy="471696"/>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D997BA-D4E7-F977-4C96-DD977F2BEDE0}"/>
                </a:ext>
              </a:extLst>
            </p:cNvPr>
            <p:cNvCxnSpPr/>
            <p:nvPr/>
          </p:nvCxnSpPr>
          <p:spPr>
            <a:xfrm>
              <a:off x="10110642" y="4404087"/>
              <a:ext cx="0" cy="471696"/>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0D0DA77-A3E7-A928-DDCD-434CE4230A1F}"/>
                </a:ext>
              </a:extLst>
            </p:cNvPr>
            <p:cNvSpPr txBox="1"/>
            <p:nvPr/>
          </p:nvSpPr>
          <p:spPr>
            <a:xfrm>
              <a:off x="9747016" y="4166168"/>
              <a:ext cx="405496" cy="215444"/>
            </a:xfrm>
            <a:prstGeom prst="rect">
              <a:avLst/>
            </a:prstGeom>
            <a:noFill/>
          </p:spPr>
          <p:txBody>
            <a:bodyPr wrap="none" lIns="0" tIns="0" rIns="0" bIns="0" rtlCol="0">
              <a:spAutoFit/>
            </a:bodyPr>
            <a:lstStyle/>
            <a:p>
              <a:pPr algn="l"/>
              <a:r>
                <a:rPr lang="en-US" sz="1400" i="1" dirty="0"/>
                <a:t>Weld</a:t>
              </a:r>
            </a:p>
          </p:txBody>
        </p:sp>
      </p:grpSp>
      <p:pic>
        <p:nvPicPr>
          <p:cNvPr id="33" name="Picture 32">
            <a:extLst>
              <a:ext uri="{FF2B5EF4-FFF2-40B4-BE49-F238E27FC236}">
                <a16:creationId xmlns:a16="http://schemas.microsoft.com/office/drawing/2014/main" id="{C22DD054-48DB-6185-A25E-F8D57121B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55" y="3407881"/>
            <a:ext cx="4339304" cy="2616832"/>
          </a:xfrm>
          <a:prstGeom prst="rect">
            <a:avLst/>
          </a:prstGeom>
        </p:spPr>
      </p:pic>
      <p:sp>
        <p:nvSpPr>
          <p:cNvPr id="34" name="TextBox 33">
            <a:extLst>
              <a:ext uri="{FF2B5EF4-FFF2-40B4-BE49-F238E27FC236}">
                <a16:creationId xmlns:a16="http://schemas.microsoft.com/office/drawing/2014/main" id="{AA4C3296-0D7B-DFE4-579B-3301C9762B9A}"/>
              </a:ext>
            </a:extLst>
          </p:cNvPr>
          <p:cNvSpPr txBox="1"/>
          <p:nvPr/>
        </p:nvSpPr>
        <p:spPr>
          <a:xfrm>
            <a:off x="2333294" y="4039650"/>
            <a:ext cx="835165" cy="215444"/>
          </a:xfrm>
          <a:prstGeom prst="rect">
            <a:avLst/>
          </a:prstGeom>
          <a:noFill/>
        </p:spPr>
        <p:txBody>
          <a:bodyPr wrap="none" lIns="0" tIns="0" rIns="0" bIns="0" rtlCol="0">
            <a:spAutoFit/>
          </a:bodyPr>
          <a:lstStyle/>
          <a:p>
            <a:pPr algn="l"/>
            <a:r>
              <a:rPr lang="en-US" sz="1400" i="1" dirty="0"/>
              <a:t>Martensite</a:t>
            </a:r>
          </a:p>
        </p:txBody>
      </p:sp>
      <p:cxnSp>
        <p:nvCxnSpPr>
          <p:cNvPr id="35" name="Straight Arrow Connector 34">
            <a:extLst>
              <a:ext uri="{FF2B5EF4-FFF2-40B4-BE49-F238E27FC236}">
                <a16:creationId xmlns:a16="http://schemas.microsoft.com/office/drawing/2014/main" id="{3B2CE4C0-A7D7-4F40-B030-195FD9150A08}"/>
              </a:ext>
            </a:extLst>
          </p:cNvPr>
          <p:cNvCxnSpPr/>
          <p:nvPr/>
        </p:nvCxnSpPr>
        <p:spPr>
          <a:xfrm>
            <a:off x="2971553" y="4266475"/>
            <a:ext cx="126556" cy="137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34C9D69-C473-BA35-29D4-7CDA6AB82685}"/>
              </a:ext>
            </a:extLst>
          </p:cNvPr>
          <p:cNvCxnSpPr/>
          <p:nvPr/>
        </p:nvCxnSpPr>
        <p:spPr>
          <a:xfrm flipH="1">
            <a:off x="2441645" y="4289296"/>
            <a:ext cx="374398" cy="701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7B953E5-EDDA-EEC9-6F58-6D72CEF9BF44}"/>
              </a:ext>
            </a:extLst>
          </p:cNvPr>
          <p:cNvSpPr/>
          <p:nvPr/>
        </p:nvSpPr>
        <p:spPr>
          <a:xfrm>
            <a:off x="2839137" y="4840230"/>
            <a:ext cx="1237839" cy="307777"/>
          </a:xfrm>
          <a:prstGeom prst="rect">
            <a:avLst/>
          </a:prstGeom>
        </p:spPr>
        <p:txBody>
          <a:bodyPr wrap="none">
            <a:spAutoFit/>
          </a:bodyPr>
          <a:lstStyle/>
          <a:p>
            <a:r>
              <a:rPr lang="en-US" sz="1400" i="1" dirty="0"/>
              <a:t>Ferrite grains</a:t>
            </a:r>
          </a:p>
        </p:txBody>
      </p:sp>
      <p:sp>
        <p:nvSpPr>
          <p:cNvPr id="30" name="Rectangle 29">
            <a:extLst>
              <a:ext uri="{FF2B5EF4-FFF2-40B4-BE49-F238E27FC236}">
                <a16:creationId xmlns:a16="http://schemas.microsoft.com/office/drawing/2014/main" id="{3872ABF9-D36A-A132-BF76-475508347517}"/>
              </a:ext>
            </a:extLst>
          </p:cNvPr>
          <p:cNvSpPr/>
          <p:nvPr/>
        </p:nvSpPr>
        <p:spPr>
          <a:xfrm>
            <a:off x="949838" y="5616841"/>
            <a:ext cx="3675814" cy="276999"/>
          </a:xfrm>
          <a:prstGeom prst="rect">
            <a:avLst/>
          </a:prstGeom>
        </p:spPr>
        <p:txBody>
          <a:bodyPr wrap="none">
            <a:spAutoFit/>
          </a:bodyPr>
          <a:lstStyle/>
          <a:p>
            <a:r>
              <a:rPr lang="en-US" sz="1200" b="1" dirty="0">
                <a:solidFill>
                  <a:schemeClr val="accent6">
                    <a:lumMod val="50000"/>
                  </a:schemeClr>
                </a:solidFill>
              </a:rPr>
              <a:t>Two-phases microstructure: </a:t>
            </a:r>
            <a:r>
              <a:rPr lang="el-GR" sz="1200" b="1" dirty="0">
                <a:solidFill>
                  <a:schemeClr val="accent6">
                    <a:lumMod val="50000"/>
                  </a:schemeClr>
                </a:solidFill>
              </a:rPr>
              <a:t>δ</a:t>
            </a:r>
            <a:r>
              <a:rPr lang="en-US" sz="1200" b="1" dirty="0">
                <a:solidFill>
                  <a:schemeClr val="accent6">
                    <a:lumMod val="50000"/>
                  </a:schemeClr>
                </a:solidFill>
              </a:rPr>
              <a:t> + intergranular M</a:t>
            </a:r>
          </a:p>
        </p:txBody>
      </p:sp>
      <p:sp>
        <p:nvSpPr>
          <p:cNvPr id="7" name="Rectangle 6">
            <a:extLst>
              <a:ext uri="{FF2B5EF4-FFF2-40B4-BE49-F238E27FC236}">
                <a16:creationId xmlns:a16="http://schemas.microsoft.com/office/drawing/2014/main" id="{0BAA81CF-E515-5543-697B-8852D6A853CF}"/>
              </a:ext>
            </a:extLst>
          </p:cNvPr>
          <p:cNvSpPr/>
          <p:nvPr/>
        </p:nvSpPr>
        <p:spPr>
          <a:xfrm>
            <a:off x="2979274" y="1904275"/>
            <a:ext cx="1035679" cy="622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B47B4D2-8A4A-B4A7-E6C7-66A3779A35E3}"/>
              </a:ext>
            </a:extLst>
          </p:cNvPr>
          <p:cNvSpPr txBox="1"/>
          <p:nvPr/>
        </p:nvSpPr>
        <p:spPr>
          <a:xfrm>
            <a:off x="5137392" y="4521658"/>
            <a:ext cx="6952014" cy="2100575"/>
          </a:xfrm>
          <a:prstGeom prst="rect">
            <a:avLst/>
          </a:prstGeom>
          <a:noFill/>
        </p:spPr>
        <p:txBody>
          <a:bodyPr wrap="square" lIns="0" tIns="0" rIns="0" bIns="0" rtlCol="0">
            <a:spAutoFit/>
          </a:bodyPr>
          <a:lstStyle/>
          <a:p>
            <a:r>
              <a:rPr lang="fr-CH" b="1" dirty="0">
                <a:solidFill>
                  <a:srgbClr val="00B050"/>
                </a:solidFill>
              </a:rPr>
              <a:t>Identification and </a:t>
            </a:r>
            <a:r>
              <a:rPr lang="fr-CH" b="1" dirty="0" err="1">
                <a:solidFill>
                  <a:srgbClr val="00B050"/>
                </a:solidFill>
              </a:rPr>
              <a:t>analysis</a:t>
            </a:r>
            <a:r>
              <a:rPr lang="fr-CH" b="1" dirty="0">
                <a:solidFill>
                  <a:srgbClr val="00B050"/>
                </a:solidFill>
              </a:rPr>
              <a:t> of an issue </a:t>
            </a:r>
            <a:r>
              <a:rPr lang="fr-CH" dirty="0" err="1"/>
              <a:t>with</a:t>
            </a:r>
            <a:r>
              <a:rPr lang="fr-CH" dirty="0"/>
              <a:t> </a:t>
            </a:r>
            <a:r>
              <a:rPr lang="fr-CH" b="1" dirty="0">
                <a:solidFill>
                  <a:srgbClr val="00B050"/>
                </a:solidFill>
              </a:rPr>
              <a:t>TIG-</a:t>
            </a:r>
            <a:r>
              <a:rPr lang="fr-CH" b="1" dirty="0" err="1">
                <a:solidFill>
                  <a:srgbClr val="00B050"/>
                </a:solidFill>
              </a:rPr>
              <a:t>welded</a:t>
            </a:r>
            <a:r>
              <a:rPr lang="fr-CH" b="1" dirty="0">
                <a:solidFill>
                  <a:srgbClr val="00B050"/>
                </a:solidFill>
              </a:rPr>
              <a:t> AISI 430</a:t>
            </a:r>
            <a:r>
              <a:rPr lang="fr-CH" dirty="0"/>
              <a:t>: grain </a:t>
            </a:r>
            <a:r>
              <a:rPr lang="fr-CH" dirty="0" err="1"/>
              <a:t>coarsening</a:t>
            </a:r>
            <a:r>
              <a:rPr lang="fr-CH" dirty="0"/>
              <a:t>, martensite </a:t>
            </a:r>
            <a:r>
              <a:rPr lang="fr-CH" dirty="0" err="1"/>
              <a:t>precipitation</a:t>
            </a:r>
            <a:r>
              <a:rPr lang="fr-CH" dirty="0"/>
              <a:t> at the </a:t>
            </a:r>
            <a:r>
              <a:rPr lang="fr-CH" dirty="0">
                <a:latin typeface="Symbol" panose="05050102010706020507" pitchFamily="18" charset="2"/>
              </a:rPr>
              <a:t>d</a:t>
            </a:r>
            <a:r>
              <a:rPr lang="fr-CH" dirty="0"/>
              <a:t> ferrite grain </a:t>
            </a:r>
            <a:r>
              <a:rPr lang="fr-CH" dirty="0" err="1"/>
              <a:t>boundaries</a:t>
            </a:r>
            <a:r>
              <a:rPr lang="fr-CH" dirty="0"/>
              <a:t>, </a:t>
            </a:r>
            <a:r>
              <a:rPr lang="fr-CH" dirty="0" err="1"/>
              <a:t>brittle</a:t>
            </a:r>
            <a:r>
              <a:rPr lang="fr-CH" dirty="0"/>
              <a:t> </a:t>
            </a:r>
            <a:r>
              <a:rPr lang="fr-CH" dirty="0" err="1"/>
              <a:t>failure</a:t>
            </a:r>
            <a:r>
              <a:rPr lang="fr-CH" dirty="0"/>
              <a:t> </a:t>
            </a:r>
            <a:r>
              <a:rPr lang="fr-CH" dirty="0" err="1"/>
              <a:t>during</a:t>
            </a:r>
            <a:r>
              <a:rPr lang="fr-CH" dirty="0"/>
              <a:t> </a:t>
            </a:r>
            <a:r>
              <a:rPr lang="fr-CH" dirty="0" err="1"/>
              <a:t>tensile</a:t>
            </a:r>
            <a:r>
              <a:rPr lang="fr-CH" dirty="0"/>
              <a:t> tests, </a:t>
            </a:r>
            <a:r>
              <a:rPr lang="fr-CH" dirty="0" err="1"/>
              <a:t>hardness</a:t>
            </a:r>
            <a:r>
              <a:rPr lang="fr-CH" dirty="0"/>
              <a:t> </a:t>
            </a:r>
            <a:r>
              <a:rPr lang="fr-CH" dirty="0" err="1"/>
              <a:t>increase</a:t>
            </a:r>
            <a:r>
              <a:rPr lang="fr-CH" dirty="0"/>
              <a:t> in the fusion zone.</a:t>
            </a:r>
          </a:p>
          <a:p>
            <a:pPr algn="l"/>
            <a:endParaRPr lang="fr-CH" sz="1050" dirty="0"/>
          </a:p>
          <a:p>
            <a:pPr algn="l"/>
            <a:r>
              <a:rPr lang="fr-CH" dirty="0" err="1"/>
              <a:t>Now</a:t>
            </a:r>
            <a:r>
              <a:rPr lang="fr-CH" dirty="0"/>
              <a:t> </a:t>
            </a:r>
            <a:r>
              <a:rPr lang="fr-CH" dirty="0" err="1"/>
              <a:t>focusing</a:t>
            </a:r>
            <a:r>
              <a:rPr lang="fr-CH" dirty="0"/>
              <a:t> on </a:t>
            </a:r>
            <a:r>
              <a:rPr lang="fr-CH" b="1" dirty="0">
                <a:solidFill>
                  <a:srgbClr val="00B050"/>
                </a:solidFill>
              </a:rPr>
              <a:t>AISI 444 </a:t>
            </a:r>
            <a:r>
              <a:rPr lang="fr-CH" dirty="0"/>
              <a:t>(Nb </a:t>
            </a:r>
            <a:r>
              <a:rPr lang="fr-CH" dirty="0" err="1"/>
              <a:t>added</a:t>
            </a:r>
            <a:r>
              <a:rPr lang="fr-CH" dirty="0"/>
              <a:t>), </a:t>
            </a:r>
            <a:r>
              <a:rPr lang="fr-CH" dirty="0" err="1"/>
              <a:t>fully</a:t>
            </a:r>
            <a:r>
              <a:rPr lang="fr-CH" dirty="0"/>
              <a:t> ferritic at all </a:t>
            </a:r>
            <a:r>
              <a:rPr lang="fr-CH" dirty="0" err="1"/>
              <a:t>temperatures</a:t>
            </a:r>
            <a:r>
              <a:rPr lang="fr-CH" dirty="0"/>
              <a:t>.</a:t>
            </a:r>
          </a:p>
          <a:p>
            <a:pPr algn="l"/>
            <a:endParaRPr lang="en-GB" b="1" dirty="0"/>
          </a:p>
        </p:txBody>
      </p:sp>
      <p:sp>
        <p:nvSpPr>
          <p:cNvPr id="9" name="TextBox 8">
            <a:extLst>
              <a:ext uri="{FF2B5EF4-FFF2-40B4-BE49-F238E27FC236}">
                <a16:creationId xmlns:a16="http://schemas.microsoft.com/office/drawing/2014/main" id="{D56FE670-29E1-5EFB-9AEC-EEDD176EBD34}"/>
              </a:ext>
            </a:extLst>
          </p:cNvPr>
          <p:cNvSpPr txBox="1"/>
          <p:nvPr/>
        </p:nvSpPr>
        <p:spPr>
          <a:xfrm>
            <a:off x="407988" y="6063253"/>
            <a:ext cx="4573881" cy="276999"/>
          </a:xfrm>
          <a:prstGeom prst="rect">
            <a:avLst/>
          </a:prstGeom>
          <a:noFill/>
        </p:spPr>
        <p:txBody>
          <a:bodyPr wrap="none" lIns="0" tIns="0" rIns="0" bIns="0" rtlCol="0">
            <a:spAutoFit/>
          </a:bodyPr>
          <a:lstStyle/>
          <a:p>
            <a:pPr algn="l"/>
            <a:r>
              <a:rPr lang="fr-CH" b="1" dirty="0">
                <a:solidFill>
                  <a:srgbClr val="00B050"/>
                </a:solidFill>
              </a:rPr>
              <a:t>Ana Teresa Perez and M. </a:t>
            </a:r>
            <a:r>
              <a:rPr lang="fr-CH" b="1" dirty="0" err="1">
                <a:solidFill>
                  <a:srgbClr val="00B050"/>
                </a:solidFill>
              </a:rPr>
              <a:t>Dakshinamurthy</a:t>
            </a:r>
            <a:endParaRPr lang="en-GB" b="1" dirty="0">
              <a:solidFill>
                <a:srgbClr val="00B050"/>
              </a:solidFill>
            </a:endParaRPr>
          </a:p>
        </p:txBody>
      </p:sp>
    </p:spTree>
    <p:extLst>
      <p:ext uri="{BB962C8B-B14F-4D97-AF65-F5344CB8AC3E}">
        <p14:creationId xmlns:p14="http://schemas.microsoft.com/office/powerpoint/2010/main" val="318881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26B843-E993-DCEF-E078-241109DA7C25}"/>
              </a:ext>
            </a:extLst>
          </p:cNvPr>
          <p:cNvSpPr>
            <a:spLocks noGrp="1"/>
          </p:cNvSpPr>
          <p:nvPr>
            <p:ph type="dt" sz="half" idx="10"/>
          </p:nvPr>
        </p:nvSpPr>
        <p:spPr/>
        <p:txBody>
          <a:bodyPr/>
          <a:lstStyle/>
          <a:p>
            <a:r>
              <a:rPr lang="en-US" dirty="0"/>
              <a:t>June 12th, 2023</a:t>
            </a:r>
          </a:p>
        </p:txBody>
      </p:sp>
      <p:sp>
        <p:nvSpPr>
          <p:cNvPr id="3" name="Footer Placeholder 2">
            <a:extLst>
              <a:ext uri="{FF2B5EF4-FFF2-40B4-BE49-F238E27FC236}">
                <a16:creationId xmlns:a16="http://schemas.microsoft.com/office/drawing/2014/main" id="{8E3B4004-208D-DE1B-0370-F4E85B1D7719}"/>
              </a:ext>
            </a:extLst>
          </p:cNvPr>
          <p:cNvSpPr>
            <a:spLocks noGrp="1"/>
          </p:cNvSpPr>
          <p:nvPr>
            <p:ph type="ftr" sz="quarter" idx="11"/>
          </p:nvPr>
        </p:nvSpPr>
        <p:spPr/>
        <p:txBody>
          <a:bodyPr/>
          <a:lstStyle/>
          <a:p>
            <a:r>
              <a:rPr lang="en-US" dirty="0"/>
              <a:t>Paolo Chiggiato | ET beampipe activities at CERN</a:t>
            </a:r>
          </a:p>
        </p:txBody>
      </p:sp>
      <p:sp>
        <p:nvSpPr>
          <p:cNvPr id="4" name="Slide Number Placeholder 3">
            <a:extLst>
              <a:ext uri="{FF2B5EF4-FFF2-40B4-BE49-F238E27FC236}">
                <a16:creationId xmlns:a16="http://schemas.microsoft.com/office/drawing/2014/main" id="{4D052400-AA67-9F9E-6673-F29EB960546C}"/>
              </a:ext>
            </a:extLst>
          </p:cNvPr>
          <p:cNvSpPr>
            <a:spLocks noGrp="1"/>
          </p:cNvSpPr>
          <p:nvPr>
            <p:ph type="sldNum" sz="quarter" idx="12"/>
          </p:nvPr>
        </p:nvSpPr>
        <p:spPr/>
        <p:txBody>
          <a:bodyPr/>
          <a:lstStyle/>
          <a:p>
            <a:fld id="{36B5EA5A-BC32-A742-B11B-8E7414D5B535}" type="slidenum">
              <a:rPr lang="en-US" smtClean="0"/>
              <a:pPr/>
              <a:t>18</a:t>
            </a:fld>
            <a:endParaRPr lang="en-US" dirty="0"/>
          </a:p>
        </p:txBody>
      </p:sp>
      <p:pic>
        <p:nvPicPr>
          <p:cNvPr id="6" name="Picture 5">
            <a:extLst>
              <a:ext uri="{FF2B5EF4-FFF2-40B4-BE49-F238E27FC236}">
                <a16:creationId xmlns:a16="http://schemas.microsoft.com/office/drawing/2014/main" id="{5D90A91B-2D23-B33E-384A-DC778E22F99A}"/>
              </a:ext>
            </a:extLst>
          </p:cNvPr>
          <p:cNvPicPr>
            <a:picLocks noChangeAspect="1"/>
          </p:cNvPicPr>
          <p:nvPr/>
        </p:nvPicPr>
        <p:blipFill rotWithShape="1">
          <a:blip r:embed="rId2"/>
          <a:srcRect t="40091"/>
          <a:stretch/>
        </p:blipFill>
        <p:spPr>
          <a:xfrm>
            <a:off x="591560" y="2344089"/>
            <a:ext cx="11008879" cy="2627443"/>
          </a:xfrm>
          <a:prstGeom prst="rect">
            <a:avLst/>
          </a:prstGeom>
        </p:spPr>
      </p:pic>
      <p:sp>
        <p:nvSpPr>
          <p:cNvPr id="5" name="TextBox 4">
            <a:extLst>
              <a:ext uri="{FF2B5EF4-FFF2-40B4-BE49-F238E27FC236}">
                <a16:creationId xmlns:a16="http://schemas.microsoft.com/office/drawing/2014/main" id="{5A46099E-DB70-39D2-CE76-FA23669E07FF}"/>
              </a:ext>
            </a:extLst>
          </p:cNvPr>
          <p:cNvSpPr txBox="1"/>
          <p:nvPr/>
        </p:nvSpPr>
        <p:spPr>
          <a:xfrm>
            <a:off x="281635" y="5951290"/>
            <a:ext cx="1474763" cy="276999"/>
          </a:xfrm>
          <a:prstGeom prst="rect">
            <a:avLst/>
          </a:prstGeom>
          <a:noFill/>
        </p:spPr>
        <p:txBody>
          <a:bodyPr wrap="none" lIns="0" tIns="0" rIns="0" bIns="0" rtlCol="0">
            <a:spAutoFit/>
          </a:bodyPr>
          <a:lstStyle/>
          <a:p>
            <a:pPr algn="l"/>
            <a:r>
              <a:rPr lang="fr-CH" b="1" dirty="0">
                <a:solidFill>
                  <a:srgbClr val="00B050"/>
                </a:solidFill>
              </a:rPr>
              <a:t>Carlo Scarcia</a:t>
            </a:r>
            <a:endParaRPr lang="en-GB" b="1" dirty="0">
              <a:solidFill>
                <a:srgbClr val="00B050"/>
              </a:solidFill>
            </a:endParaRPr>
          </a:p>
        </p:txBody>
      </p:sp>
      <p:sp>
        <p:nvSpPr>
          <p:cNvPr id="7" name="Title 1">
            <a:extLst>
              <a:ext uri="{FF2B5EF4-FFF2-40B4-BE49-F238E27FC236}">
                <a16:creationId xmlns:a16="http://schemas.microsoft.com/office/drawing/2014/main" id="{2966A89F-39E8-484F-8091-DE1AC12EE7DE}"/>
              </a:ext>
            </a:extLst>
          </p:cNvPr>
          <p:cNvSpPr txBox="1">
            <a:spLocks/>
          </p:cNvSpPr>
          <p:nvPr/>
        </p:nvSpPr>
        <p:spPr>
          <a:xfrm>
            <a:off x="407988" y="373593"/>
            <a:ext cx="11523650"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WP2: AISI 444</a:t>
            </a:r>
            <a:endParaRPr lang="en-GB" dirty="0"/>
          </a:p>
        </p:txBody>
      </p:sp>
      <p:sp>
        <p:nvSpPr>
          <p:cNvPr id="8" name="TextBox 7">
            <a:extLst>
              <a:ext uri="{FF2B5EF4-FFF2-40B4-BE49-F238E27FC236}">
                <a16:creationId xmlns:a16="http://schemas.microsoft.com/office/drawing/2014/main" id="{B4A88B6F-72B0-2D62-7001-FFD24D8D3DC6}"/>
              </a:ext>
            </a:extLst>
          </p:cNvPr>
          <p:cNvSpPr txBox="1"/>
          <p:nvPr/>
        </p:nvSpPr>
        <p:spPr>
          <a:xfrm>
            <a:off x="1873780" y="1443941"/>
            <a:ext cx="8685070" cy="276999"/>
          </a:xfrm>
          <a:prstGeom prst="rect">
            <a:avLst/>
          </a:prstGeom>
          <a:noFill/>
        </p:spPr>
        <p:txBody>
          <a:bodyPr wrap="none" lIns="0" tIns="0" rIns="0" bIns="0" rtlCol="0">
            <a:spAutoFit/>
          </a:bodyPr>
          <a:lstStyle/>
          <a:p>
            <a:pPr algn="l"/>
            <a:r>
              <a:rPr lang="fr-CH" dirty="0" err="1"/>
              <a:t>Outgassing</a:t>
            </a:r>
            <a:r>
              <a:rPr lang="fr-CH" dirty="0"/>
              <a:t> rates </a:t>
            </a:r>
            <a:r>
              <a:rPr lang="fr-CH" dirty="0" err="1"/>
              <a:t>after</a:t>
            </a:r>
            <a:r>
              <a:rPr lang="fr-CH" dirty="0"/>
              <a:t> bakeout at 80°C for 48 h (9000 cm</a:t>
            </a:r>
            <a:r>
              <a:rPr lang="fr-CH" baseline="30000" dirty="0"/>
              <a:t>2</a:t>
            </a:r>
            <a:r>
              <a:rPr lang="fr-CH" dirty="0"/>
              <a:t> of </a:t>
            </a:r>
            <a:r>
              <a:rPr lang="fr-CH" dirty="0" err="1"/>
              <a:t>measured</a:t>
            </a:r>
            <a:r>
              <a:rPr lang="fr-CH" dirty="0"/>
              <a:t> surface area)</a:t>
            </a:r>
            <a:endParaRPr lang="en-GB" dirty="0"/>
          </a:p>
        </p:txBody>
      </p:sp>
    </p:spTree>
    <p:extLst>
      <p:ext uri="{BB962C8B-B14F-4D97-AF65-F5344CB8AC3E}">
        <p14:creationId xmlns:p14="http://schemas.microsoft.com/office/powerpoint/2010/main" val="3333215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a:xfrm>
            <a:off x="319756" y="79794"/>
            <a:ext cx="12853036" cy="1065742"/>
          </a:xfrm>
        </p:spPr>
        <p:txBody>
          <a:bodyPr/>
          <a:lstStyle/>
          <a:p>
            <a:r>
              <a:rPr lang="fr-CH" dirty="0"/>
              <a:t>Main </a:t>
            </a:r>
            <a:r>
              <a:rPr lang="fr-CH" dirty="0" err="1"/>
              <a:t>achievements</a:t>
            </a:r>
            <a:r>
              <a:rPr lang="fr-CH" dirty="0"/>
              <a:t> of WP2: </a:t>
            </a:r>
            <a:r>
              <a:rPr lang="fr-CH" dirty="0" err="1"/>
              <a:t>pre</a:t>
            </a:r>
            <a:r>
              <a:rPr lang="fr-CH" dirty="0"/>
              <a:t>-prototypes</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19</a:t>
            </a:fld>
            <a:endParaRPr lang="en-US" dirty="0"/>
          </a:p>
        </p:txBody>
      </p:sp>
      <p:sp>
        <p:nvSpPr>
          <p:cNvPr id="6" name="TextBox 5">
            <a:extLst>
              <a:ext uri="{FF2B5EF4-FFF2-40B4-BE49-F238E27FC236}">
                <a16:creationId xmlns:a16="http://schemas.microsoft.com/office/drawing/2014/main" id="{3EAF724A-BE79-0A17-7B73-92C3FAF28F2D}"/>
              </a:ext>
            </a:extLst>
          </p:cNvPr>
          <p:cNvSpPr txBox="1"/>
          <p:nvPr/>
        </p:nvSpPr>
        <p:spPr>
          <a:xfrm>
            <a:off x="407988" y="6019800"/>
            <a:ext cx="4125168" cy="276999"/>
          </a:xfrm>
          <a:prstGeom prst="rect">
            <a:avLst/>
          </a:prstGeom>
          <a:noFill/>
        </p:spPr>
        <p:txBody>
          <a:bodyPr wrap="none" lIns="0" tIns="0" rIns="0" bIns="0" rtlCol="0">
            <a:spAutoFit/>
          </a:bodyPr>
          <a:lstStyle/>
          <a:p>
            <a:pPr algn="l"/>
            <a:r>
              <a:rPr lang="fr-CH" b="1" dirty="0">
                <a:solidFill>
                  <a:srgbClr val="00B050"/>
                </a:solidFill>
              </a:rPr>
              <a:t>Audrey Vichard &amp; M. </a:t>
            </a:r>
            <a:r>
              <a:rPr lang="fr-CH" b="1" dirty="0" err="1">
                <a:solidFill>
                  <a:srgbClr val="00B050"/>
                </a:solidFill>
              </a:rPr>
              <a:t>Dakshinamurthy</a:t>
            </a:r>
            <a:endParaRPr lang="en-GB" b="1" dirty="0">
              <a:solidFill>
                <a:srgbClr val="00B050"/>
              </a:solidFill>
            </a:endParaRPr>
          </a:p>
        </p:txBody>
      </p:sp>
      <p:sp>
        <p:nvSpPr>
          <p:cNvPr id="7" name="Rectangle 6">
            <a:extLst>
              <a:ext uri="{FF2B5EF4-FFF2-40B4-BE49-F238E27FC236}">
                <a16:creationId xmlns:a16="http://schemas.microsoft.com/office/drawing/2014/main" id="{AE7DCF7F-6FF1-A445-4814-B2477AF48510}"/>
              </a:ext>
            </a:extLst>
          </p:cNvPr>
          <p:cNvSpPr/>
          <p:nvPr/>
        </p:nvSpPr>
        <p:spPr>
          <a:xfrm>
            <a:off x="6201624" y="5386812"/>
            <a:ext cx="812354" cy="199176"/>
          </a:xfrm>
          <a:prstGeom prst="rect">
            <a:avLst/>
          </a:prstGeom>
          <a:solidFill>
            <a:schemeClr val="bg1">
              <a:lumMod val="85000"/>
            </a:schemeClr>
          </a:solidFill>
          <a:ln>
            <a:solidFill>
              <a:schemeClr val="bg1">
                <a:lumMod val="8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D01CC746-51F3-5B49-9445-4203723BFCE3}"/>
              </a:ext>
            </a:extLst>
          </p:cNvPr>
          <p:cNvGrpSpPr/>
          <p:nvPr/>
        </p:nvGrpSpPr>
        <p:grpSpPr>
          <a:xfrm>
            <a:off x="195429" y="672552"/>
            <a:ext cx="12012389" cy="5274260"/>
            <a:chOff x="108667" y="672552"/>
            <a:chExt cx="12012389" cy="5274260"/>
          </a:xfrm>
        </p:grpSpPr>
        <p:pic>
          <p:nvPicPr>
            <p:cNvPr id="10" name="Picture 9">
              <a:extLst>
                <a:ext uri="{FF2B5EF4-FFF2-40B4-BE49-F238E27FC236}">
                  <a16:creationId xmlns:a16="http://schemas.microsoft.com/office/drawing/2014/main" id="{A6E5F0BD-15D8-25C6-373A-3278FD0D67BA}"/>
                </a:ext>
              </a:extLst>
            </p:cNvPr>
            <p:cNvPicPr>
              <a:picLocks noChangeAspect="1"/>
            </p:cNvPicPr>
            <p:nvPr/>
          </p:nvPicPr>
          <p:blipFill rotWithShape="1">
            <a:blip r:embed="rId2"/>
            <a:srcRect t="1726"/>
            <a:stretch/>
          </p:blipFill>
          <p:spPr>
            <a:xfrm>
              <a:off x="108667" y="672552"/>
              <a:ext cx="12012389" cy="5274260"/>
            </a:xfrm>
            <a:prstGeom prst="rect">
              <a:avLst/>
            </a:prstGeom>
          </p:spPr>
        </p:pic>
        <p:sp>
          <p:nvSpPr>
            <p:cNvPr id="8" name="Rectangle 7">
              <a:extLst>
                <a:ext uri="{FF2B5EF4-FFF2-40B4-BE49-F238E27FC236}">
                  <a16:creationId xmlns:a16="http://schemas.microsoft.com/office/drawing/2014/main" id="{F738A726-682B-968D-0C4F-0CAF41C3FBCA}"/>
                </a:ext>
              </a:extLst>
            </p:cNvPr>
            <p:cNvSpPr/>
            <p:nvPr/>
          </p:nvSpPr>
          <p:spPr>
            <a:xfrm>
              <a:off x="4255129" y="5595041"/>
              <a:ext cx="3892990" cy="1991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400" b="1" dirty="0">
                  <a:solidFill>
                    <a:schemeClr val="tx1"/>
                  </a:solidFill>
                </a:rPr>
                <a:t>AISI 444 </a:t>
              </a:r>
              <a:r>
                <a:rPr lang="fr-CH" sz="1400" b="1" dirty="0">
                  <a:solidFill>
                    <a:schemeClr val="tx1"/>
                  </a:solidFill>
                  <a:sym typeface="Wingdings" panose="05000000000000000000" pitchFamily="2" charset="2"/>
                </a:rPr>
                <a:t> </a:t>
              </a:r>
              <a:r>
                <a:rPr lang="fr-CH" sz="1400" dirty="0">
                  <a:solidFill>
                    <a:schemeClr val="tx1"/>
                  </a:solidFill>
                </a:rPr>
                <a:t>Sheets </a:t>
              </a:r>
              <a:r>
                <a:rPr lang="fr-CH" sz="1400" dirty="0" err="1">
                  <a:solidFill>
                    <a:schemeClr val="tx1"/>
                  </a:solidFill>
                </a:rPr>
                <a:t>just</a:t>
              </a:r>
              <a:r>
                <a:rPr lang="fr-CH" sz="1400" dirty="0">
                  <a:solidFill>
                    <a:schemeClr val="tx1"/>
                  </a:solidFill>
                </a:rPr>
                <a:t> </a:t>
              </a:r>
              <a:r>
                <a:rPr lang="fr-CH" sz="1400" dirty="0" err="1">
                  <a:solidFill>
                    <a:schemeClr val="tx1"/>
                  </a:solidFill>
                </a:rPr>
                <a:t>arrived</a:t>
              </a:r>
              <a:r>
                <a:rPr lang="fr-CH" sz="1400" dirty="0">
                  <a:solidFill>
                    <a:schemeClr val="tx1"/>
                  </a:solidFill>
                </a:rPr>
                <a:t> </a:t>
              </a:r>
              <a:r>
                <a:rPr lang="fr-CH" sz="1400" dirty="0" err="1">
                  <a:solidFill>
                    <a:schemeClr val="tx1"/>
                  </a:solidFill>
                </a:rPr>
                <a:t>from</a:t>
              </a:r>
              <a:r>
                <a:rPr lang="fr-CH" sz="1400" dirty="0">
                  <a:solidFill>
                    <a:schemeClr val="tx1"/>
                  </a:solidFill>
                </a:rPr>
                <a:t> Aperam</a:t>
              </a:r>
              <a:endParaRPr lang="en-GB" sz="1400" dirty="0">
                <a:solidFill>
                  <a:schemeClr val="tx1"/>
                </a:solidFill>
              </a:endParaRPr>
            </a:p>
          </p:txBody>
        </p:sp>
        <p:sp>
          <p:nvSpPr>
            <p:cNvPr id="12" name="Rectangle 11">
              <a:extLst>
                <a:ext uri="{FF2B5EF4-FFF2-40B4-BE49-F238E27FC236}">
                  <a16:creationId xmlns:a16="http://schemas.microsoft.com/office/drawing/2014/main" id="{6C716468-9BA0-FF81-51A8-44ECDC4CAC05}"/>
                </a:ext>
              </a:extLst>
            </p:cNvPr>
            <p:cNvSpPr/>
            <p:nvPr/>
          </p:nvSpPr>
          <p:spPr>
            <a:xfrm>
              <a:off x="3130991" y="4923578"/>
              <a:ext cx="5967742" cy="283480"/>
            </a:xfrm>
            <a:prstGeom prst="rect">
              <a:avLst/>
            </a:prstGeom>
            <a:solidFill>
              <a:srgbClr val="DDDDDD"/>
            </a:solidFill>
            <a:ln>
              <a:solidFill>
                <a:schemeClr val="bg1">
                  <a:lumMod val="8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2DBECD8D-8B59-255A-60F6-5DCF17B9FC9D}"/>
                </a:ext>
              </a:extLst>
            </p:cNvPr>
            <p:cNvSpPr/>
            <p:nvPr/>
          </p:nvSpPr>
          <p:spPr>
            <a:xfrm>
              <a:off x="5379581" y="5141420"/>
              <a:ext cx="3031088" cy="262744"/>
            </a:xfrm>
            <a:prstGeom prst="rect">
              <a:avLst/>
            </a:prstGeom>
            <a:solidFill>
              <a:schemeClr val="bg1">
                <a:lumMod val="85000"/>
              </a:schemeClr>
            </a:solidFill>
            <a:ln>
              <a:solidFill>
                <a:schemeClr val="bg1">
                  <a:lumMod val="8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fr-CH" sz="1400" dirty="0">
                  <a:solidFill>
                    <a:schemeClr val="tx1"/>
                  </a:solidFill>
                </a:rPr>
                <a:t>Tests to </a:t>
              </a:r>
              <a:r>
                <a:rPr lang="fr-CH" sz="1400" dirty="0" err="1">
                  <a:solidFill>
                    <a:schemeClr val="tx1"/>
                  </a:solidFill>
                </a:rPr>
                <a:t>be</a:t>
              </a:r>
              <a:r>
                <a:rPr lang="fr-CH" sz="1400" dirty="0">
                  <a:solidFill>
                    <a:schemeClr val="tx1"/>
                  </a:solidFill>
                </a:rPr>
                <a:t> </a:t>
              </a:r>
              <a:r>
                <a:rPr lang="fr-CH" sz="1400" dirty="0" err="1">
                  <a:solidFill>
                    <a:schemeClr val="tx1"/>
                  </a:solidFill>
                </a:rPr>
                <a:t>completed</a:t>
              </a:r>
              <a:r>
                <a:rPr lang="fr-CH" sz="1400" dirty="0">
                  <a:solidFill>
                    <a:schemeClr val="tx1"/>
                  </a:solidFill>
                </a:rPr>
                <a:t> by June 15th</a:t>
              </a:r>
              <a:endParaRPr lang="en-GB" sz="1400" dirty="0">
                <a:solidFill>
                  <a:schemeClr val="tx1"/>
                </a:solidFill>
              </a:endParaRPr>
            </a:p>
          </p:txBody>
        </p:sp>
        <p:sp>
          <p:nvSpPr>
            <p:cNvPr id="14" name="Rectangle 13">
              <a:extLst>
                <a:ext uri="{FF2B5EF4-FFF2-40B4-BE49-F238E27FC236}">
                  <a16:creationId xmlns:a16="http://schemas.microsoft.com/office/drawing/2014/main" id="{9A7F450B-3211-50D8-D1F7-1F49ECFCF91E}"/>
                </a:ext>
              </a:extLst>
            </p:cNvPr>
            <p:cNvSpPr/>
            <p:nvPr/>
          </p:nvSpPr>
          <p:spPr>
            <a:xfrm>
              <a:off x="5230730" y="5350575"/>
              <a:ext cx="3031088" cy="262744"/>
            </a:xfrm>
            <a:prstGeom prst="rect">
              <a:avLst/>
            </a:prstGeom>
            <a:solidFill>
              <a:schemeClr val="bg1">
                <a:lumMod val="85000"/>
              </a:schemeClr>
            </a:solidFill>
            <a:ln>
              <a:solidFill>
                <a:schemeClr val="bg1">
                  <a:lumMod val="8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fr-CH" sz="1400" dirty="0" err="1">
                  <a:solidFill>
                    <a:schemeClr val="tx1"/>
                  </a:solidFill>
                </a:rPr>
                <a:t>Chamber</a:t>
              </a:r>
              <a:r>
                <a:rPr lang="fr-CH" sz="1400" dirty="0">
                  <a:solidFill>
                    <a:schemeClr val="tx1"/>
                  </a:solidFill>
                </a:rPr>
                <a:t> </a:t>
              </a:r>
              <a:r>
                <a:rPr lang="fr-CH" sz="1400" dirty="0" err="1">
                  <a:solidFill>
                    <a:schemeClr val="tx1"/>
                  </a:solidFill>
                </a:rPr>
                <a:t>ready</a:t>
              </a:r>
              <a:r>
                <a:rPr lang="fr-CH" sz="1400" dirty="0">
                  <a:solidFill>
                    <a:schemeClr val="tx1"/>
                  </a:solidFill>
                </a:rPr>
                <a:t> for </a:t>
              </a:r>
              <a:r>
                <a:rPr lang="fr-CH" sz="1400" dirty="0" err="1">
                  <a:solidFill>
                    <a:schemeClr val="tx1"/>
                  </a:solidFill>
                </a:rPr>
                <a:t>measurement</a:t>
              </a:r>
              <a:endParaRPr lang="en-GB" sz="1400" dirty="0">
                <a:solidFill>
                  <a:schemeClr val="tx1"/>
                </a:solidFill>
              </a:endParaRPr>
            </a:p>
          </p:txBody>
        </p:sp>
      </p:grpSp>
      <p:sp>
        <p:nvSpPr>
          <p:cNvPr id="9" name="TextBox 8">
            <a:extLst>
              <a:ext uri="{FF2B5EF4-FFF2-40B4-BE49-F238E27FC236}">
                <a16:creationId xmlns:a16="http://schemas.microsoft.com/office/drawing/2014/main" id="{035FDDE5-BA3F-A7C9-7B9E-8142BC53190E}"/>
              </a:ext>
            </a:extLst>
          </p:cNvPr>
          <p:cNvSpPr txBox="1"/>
          <p:nvPr/>
        </p:nvSpPr>
        <p:spPr>
          <a:xfrm>
            <a:off x="7451002" y="2387417"/>
            <a:ext cx="897682" cy="276999"/>
          </a:xfrm>
          <a:prstGeom prst="rect">
            <a:avLst/>
          </a:prstGeom>
          <a:noFill/>
        </p:spPr>
        <p:txBody>
          <a:bodyPr wrap="none" lIns="0" tIns="0" rIns="0" bIns="0" rtlCol="0">
            <a:spAutoFit/>
          </a:bodyPr>
          <a:lstStyle/>
          <a:p>
            <a:pPr algn="l"/>
            <a:r>
              <a:rPr lang="en-GB" b="1" dirty="0">
                <a:solidFill>
                  <a:srgbClr val="C00000"/>
                </a:solidFill>
              </a:rPr>
              <a:t>AISI 444</a:t>
            </a:r>
          </a:p>
        </p:txBody>
      </p:sp>
      <p:cxnSp>
        <p:nvCxnSpPr>
          <p:cNvPr id="16" name="Straight Connector 15">
            <a:extLst>
              <a:ext uri="{FF2B5EF4-FFF2-40B4-BE49-F238E27FC236}">
                <a16:creationId xmlns:a16="http://schemas.microsoft.com/office/drawing/2014/main" id="{C3F490A7-5394-48C2-E1AC-9D250EEA3BCE}"/>
              </a:ext>
            </a:extLst>
          </p:cNvPr>
          <p:cNvCxnSpPr/>
          <p:nvPr/>
        </p:nvCxnSpPr>
        <p:spPr>
          <a:xfrm>
            <a:off x="6746274" y="2525916"/>
            <a:ext cx="1084974" cy="706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55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DE9DF2-8581-CD50-F2AB-E203730B8CA9}"/>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1F554025-0E3F-4F55-49E9-8AF6947DB419}"/>
              </a:ext>
            </a:extLst>
          </p:cNvPr>
          <p:cNvSpPr>
            <a:spLocks noGrp="1"/>
          </p:cNvSpPr>
          <p:nvPr>
            <p:ph type="ftr" sz="quarter" idx="11"/>
          </p:nvPr>
        </p:nvSpPr>
        <p:spPr/>
        <p:txBody>
          <a:bodyPr/>
          <a:lstStyle/>
          <a:p>
            <a:r>
              <a:rPr lang="en-US"/>
              <a:t>Paolo Chiggiato | ET beampipe activities at CERN</a:t>
            </a:r>
            <a:endParaRPr lang="en-US" dirty="0"/>
          </a:p>
        </p:txBody>
      </p:sp>
      <p:sp>
        <p:nvSpPr>
          <p:cNvPr id="6" name="Slide Number Placeholder 5">
            <a:extLst>
              <a:ext uri="{FF2B5EF4-FFF2-40B4-BE49-F238E27FC236}">
                <a16:creationId xmlns:a16="http://schemas.microsoft.com/office/drawing/2014/main" id="{D3538BA3-DFEA-83E6-14FF-146E0269C1E1}"/>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
        <p:nvSpPr>
          <p:cNvPr id="8" name="Title 7">
            <a:extLst>
              <a:ext uri="{FF2B5EF4-FFF2-40B4-BE49-F238E27FC236}">
                <a16:creationId xmlns:a16="http://schemas.microsoft.com/office/drawing/2014/main" id="{E552F5B5-B16E-3AC9-25F5-9128D7D386CD}"/>
              </a:ext>
            </a:extLst>
          </p:cNvPr>
          <p:cNvSpPr>
            <a:spLocks noGrp="1"/>
          </p:cNvSpPr>
          <p:nvPr>
            <p:ph type="title"/>
          </p:nvPr>
        </p:nvSpPr>
        <p:spPr/>
        <p:txBody>
          <a:bodyPr/>
          <a:lstStyle/>
          <a:p>
            <a:r>
              <a:rPr lang="fr-CH" dirty="0"/>
              <a:t>Content</a:t>
            </a:r>
            <a:endParaRPr lang="en-GB" dirty="0"/>
          </a:p>
        </p:txBody>
      </p:sp>
      <p:sp>
        <p:nvSpPr>
          <p:cNvPr id="9" name="TextBox 8">
            <a:extLst>
              <a:ext uri="{FF2B5EF4-FFF2-40B4-BE49-F238E27FC236}">
                <a16:creationId xmlns:a16="http://schemas.microsoft.com/office/drawing/2014/main" id="{52900C23-76C4-4263-6073-FF3787BA1D09}"/>
              </a:ext>
            </a:extLst>
          </p:cNvPr>
          <p:cNvSpPr txBox="1"/>
          <p:nvPr/>
        </p:nvSpPr>
        <p:spPr>
          <a:xfrm>
            <a:off x="2786700" y="1710939"/>
            <a:ext cx="7298860"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dirty="0"/>
              <a:t>The approved agreement and its objectives.</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The CERN team and collaborations.</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The main achievements since September 2022 by work package.</a:t>
            </a:r>
          </a:p>
          <a:p>
            <a:pPr algn="l"/>
            <a:endParaRPr lang="en-GB" dirty="0"/>
          </a:p>
          <a:p>
            <a:pPr marL="285750" indent="-285750" algn="l">
              <a:buFont typeface="Arial" panose="020B0604020202020204" pitchFamily="34" charset="0"/>
              <a:buChar char="•"/>
            </a:pPr>
            <a:r>
              <a:rPr lang="en-GB" dirty="0"/>
              <a:t>Plan for the next twelve months.</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Conclusions.</a:t>
            </a:r>
          </a:p>
          <a:p>
            <a:pPr marL="285750" indent="-285750" algn="l">
              <a:buFont typeface="Arial" panose="020B0604020202020204" pitchFamily="34" charset="0"/>
              <a:buChar char="•"/>
            </a:pPr>
            <a:endParaRPr lang="en-GB" dirty="0"/>
          </a:p>
        </p:txBody>
      </p:sp>
    </p:spTree>
    <p:extLst>
      <p:ext uri="{BB962C8B-B14F-4D97-AF65-F5344CB8AC3E}">
        <p14:creationId xmlns:p14="http://schemas.microsoft.com/office/powerpoint/2010/main" val="2950910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8E29A03-734D-ACC8-5241-0096AFAB3F2C}"/>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E122E72F-407A-0FF5-93F3-CE323F32DE2E}"/>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3740819-6333-E9F9-4094-1A05FCF579FD}"/>
              </a:ext>
            </a:extLst>
          </p:cNvPr>
          <p:cNvSpPr>
            <a:spLocks noGrp="1"/>
          </p:cNvSpPr>
          <p:nvPr>
            <p:ph type="sldNum" sz="quarter" idx="12"/>
          </p:nvPr>
        </p:nvSpPr>
        <p:spPr/>
        <p:txBody>
          <a:bodyPr/>
          <a:lstStyle/>
          <a:p>
            <a:fld id="{36B5EA5A-BC32-A742-B11B-8E7414D5B535}" type="slidenum">
              <a:rPr lang="en-US" smtClean="0"/>
              <a:pPr/>
              <a:t>20</a:t>
            </a:fld>
            <a:endParaRPr lang="en-US" dirty="0"/>
          </a:p>
        </p:txBody>
      </p:sp>
      <p:sp>
        <p:nvSpPr>
          <p:cNvPr id="7" name="TextBox 9">
            <a:extLst>
              <a:ext uri="{FF2B5EF4-FFF2-40B4-BE49-F238E27FC236}">
                <a16:creationId xmlns:a16="http://schemas.microsoft.com/office/drawing/2014/main" id="{39622706-7D7E-9932-0133-24D71E17CE3D}"/>
              </a:ext>
            </a:extLst>
          </p:cNvPr>
          <p:cNvSpPr txBox="1"/>
          <p:nvPr/>
        </p:nvSpPr>
        <p:spPr>
          <a:xfrm>
            <a:off x="1055440" y="1012276"/>
            <a:ext cx="6078691" cy="1107996"/>
          </a:xfrm>
          <a:prstGeom prst="rect">
            <a:avLst/>
          </a:prstGeom>
          <a:noFill/>
        </p:spPr>
        <p:txBody>
          <a:bodyPr wrap="square">
            <a:spAutoFit/>
          </a:bodyPr>
          <a:lstStyle/>
          <a:p>
            <a:r>
              <a:rPr lang="en-GB" sz="1600" dirty="0"/>
              <a:t>Corrugated pipe with thin wall (thickness in the order of 1.3 mm)</a:t>
            </a:r>
          </a:p>
          <a:p>
            <a:pPr lvl="1"/>
            <a:endParaRPr lang="en-GB" sz="1600" dirty="0"/>
          </a:p>
          <a:p>
            <a:pPr marL="742950" lvl="1" indent="-285750">
              <a:buFont typeface="Arial" panose="020B0604020202020204" pitchFamily="34" charset="0"/>
              <a:buChar char="•"/>
            </a:pPr>
            <a:r>
              <a:rPr lang="en-GB" sz="1600" dirty="0"/>
              <a:t>Three segments of 675 mm, total length of 2.1 m</a:t>
            </a:r>
          </a:p>
          <a:p>
            <a:pPr marL="742950" lvl="1" indent="-285750">
              <a:buFont typeface="Arial" panose="020B0604020202020204" pitchFamily="34" charset="0"/>
              <a:buChar char="•"/>
            </a:pPr>
            <a:r>
              <a:rPr lang="en-GB" sz="1600" dirty="0"/>
              <a:t>Internal diameter: 402 mm</a:t>
            </a:r>
          </a:p>
        </p:txBody>
      </p:sp>
      <p:pic>
        <p:nvPicPr>
          <p:cNvPr id="8" name="Image 17">
            <a:extLst>
              <a:ext uri="{FF2B5EF4-FFF2-40B4-BE49-F238E27FC236}">
                <a16:creationId xmlns:a16="http://schemas.microsoft.com/office/drawing/2014/main" id="{B3D7E33C-ECEA-CCB8-5C50-8F8986DB6B1D}"/>
              </a:ext>
            </a:extLst>
          </p:cNvPr>
          <p:cNvPicPr>
            <a:picLocks noChangeAspect="1"/>
          </p:cNvPicPr>
          <p:nvPr/>
        </p:nvPicPr>
        <p:blipFill>
          <a:blip r:embed="rId2"/>
          <a:stretch>
            <a:fillRect/>
          </a:stretch>
        </p:blipFill>
        <p:spPr>
          <a:xfrm>
            <a:off x="766207" y="2504865"/>
            <a:ext cx="8207469" cy="3444415"/>
          </a:xfrm>
          <a:prstGeom prst="rect">
            <a:avLst/>
          </a:prstGeom>
        </p:spPr>
      </p:pic>
      <p:pic>
        <p:nvPicPr>
          <p:cNvPr id="9" name="Image 19">
            <a:extLst>
              <a:ext uri="{FF2B5EF4-FFF2-40B4-BE49-F238E27FC236}">
                <a16:creationId xmlns:a16="http://schemas.microsoft.com/office/drawing/2014/main" id="{FA14ADF6-66CF-980F-7F67-BB42E4AF4C57}"/>
              </a:ext>
            </a:extLst>
          </p:cNvPr>
          <p:cNvPicPr>
            <a:picLocks noChangeAspect="1"/>
          </p:cNvPicPr>
          <p:nvPr/>
        </p:nvPicPr>
        <p:blipFill>
          <a:blip r:embed="rId3"/>
          <a:stretch>
            <a:fillRect/>
          </a:stretch>
        </p:blipFill>
        <p:spPr>
          <a:xfrm>
            <a:off x="9192344" y="3412086"/>
            <a:ext cx="2695949" cy="2455747"/>
          </a:xfrm>
          <a:prstGeom prst="rect">
            <a:avLst/>
          </a:prstGeom>
        </p:spPr>
      </p:pic>
      <p:cxnSp>
        <p:nvCxnSpPr>
          <p:cNvPr id="10" name="Connecteur droit avec flèche 8">
            <a:extLst>
              <a:ext uri="{FF2B5EF4-FFF2-40B4-BE49-F238E27FC236}">
                <a16:creationId xmlns:a16="http://schemas.microsoft.com/office/drawing/2014/main" id="{9E746FC0-9F07-2981-4FBB-CE780D22F658}"/>
              </a:ext>
            </a:extLst>
          </p:cNvPr>
          <p:cNvCxnSpPr/>
          <p:nvPr/>
        </p:nvCxnSpPr>
        <p:spPr>
          <a:xfrm flipV="1">
            <a:off x="9624392" y="4149080"/>
            <a:ext cx="0" cy="5760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ZoneTexte 9">
            <a:extLst>
              <a:ext uri="{FF2B5EF4-FFF2-40B4-BE49-F238E27FC236}">
                <a16:creationId xmlns:a16="http://schemas.microsoft.com/office/drawing/2014/main" id="{DA041F53-C330-0EBC-8975-1C518CCECC61}"/>
              </a:ext>
            </a:extLst>
          </p:cNvPr>
          <p:cNvSpPr txBox="1"/>
          <p:nvPr/>
        </p:nvSpPr>
        <p:spPr>
          <a:xfrm>
            <a:off x="8983980" y="4263753"/>
            <a:ext cx="648072" cy="276999"/>
          </a:xfrm>
          <a:prstGeom prst="rect">
            <a:avLst/>
          </a:prstGeom>
          <a:noFill/>
        </p:spPr>
        <p:txBody>
          <a:bodyPr wrap="square" lIns="0" tIns="0" rIns="0" bIns="0" rtlCol="0">
            <a:spAutoFit/>
          </a:bodyPr>
          <a:lstStyle/>
          <a:p>
            <a:pPr algn="l"/>
            <a:r>
              <a:rPr lang="en-GB" dirty="0"/>
              <a:t>6 mm</a:t>
            </a:r>
          </a:p>
        </p:txBody>
      </p:sp>
      <p:sp>
        <p:nvSpPr>
          <p:cNvPr id="2" name="TextBox 1">
            <a:extLst>
              <a:ext uri="{FF2B5EF4-FFF2-40B4-BE49-F238E27FC236}">
                <a16:creationId xmlns:a16="http://schemas.microsoft.com/office/drawing/2014/main" id="{3F9F2FA0-E752-C487-CAF8-72558274C0C5}"/>
              </a:ext>
            </a:extLst>
          </p:cNvPr>
          <p:cNvSpPr txBox="1"/>
          <p:nvPr/>
        </p:nvSpPr>
        <p:spPr>
          <a:xfrm>
            <a:off x="421299" y="6023335"/>
            <a:ext cx="4193456" cy="276999"/>
          </a:xfrm>
          <a:prstGeom prst="rect">
            <a:avLst/>
          </a:prstGeom>
          <a:noFill/>
        </p:spPr>
        <p:txBody>
          <a:bodyPr wrap="none" lIns="0" tIns="0" rIns="0" bIns="0" rtlCol="0">
            <a:spAutoFit/>
          </a:bodyPr>
          <a:lstStyle/>
          <a:p>
            <a:pPr algn="l"/>
            <a:r>
              <a:rPr lang="fr-CH" b="1" dirty="0">
                <a:solidFill>
                  <a:srgbClr val="00B050"/>
                </a:solidFill>
              </a:rPr>
              <a:t>Cedric Garion and Fabrice Santangelo</a:t>
            </a:r>
            <a:endParaRPr lang="en-GB" b="1" dirty="0">
              <a:solidFill>
                <a:srgbClr val="00B050"/>
              </a:solidFill>
            </a:endParaRPr>
          </a:p>
        </p:txBody>
      </p:sp>
      <p:pic>
        <p:nvPicPr>
          <p:cNvPr id="12" name="Picture 11">
            <a:extLst>
              <a:ext uri="{FF2B5EF4-FFF2-40B4-BE49-F238E27FC236}">
                <a16:creationId xmlns:a16="http://schemas.microsoft.com/office/drawing/2014/main" id="{94DEFAC8-8DDE-776D-0DB8-708C9040590E}"/>
              </a:ext>
            </a:extLst>
          </p:cNvPr>
          <p:cNvPicPr>
            <a:picLocks noChangeAspect="1"/>
          </p:cNvPicPr>
          <p:nvPr/>
        </p:nvPicPr>
        <p:blipFill>
          <a:blip r:embed="rId4"/>
          <a:stretch>
            <a:fillRect/>
          </a:stretch>
        </p:blipFill>
        <p:spPr>
          <a:xfrm>
            <a:off x="7977679" y="599936"/>
            <a:ext cx="4214321" cy="2770916"/>
          </a:xfrm>
          <a:prstGeom prst="rect">
            <a:avLst/>
          </a:prstGeom>
          <a:noFill/>
        </p:spPr>
      </p:pic>
      <p:sp>
        <p:nvSpPr>
          <p:cNvPr id="13" name="Title 1">
            <a:extLst>
              <a:ext uri="{FF2B5EF4-FFF2-40B4-BE49-F238E27FC236}">
                <a16:creationId xmlns:a16="http://schemas.microsoft.com/office/drawing/2014/main" id="{7E0E01EA-1ACF-357D-C2B4-41E90A8CB65C}"/>
              </a:ext>
            </a:extLst>
          </p:cNvPr>
          <p:cNvSpPr>
            <a:spLocks noGrp="1"/>
          </p:cNvSpPr>
          <p:nvPr>
            <p:ph type="title"/>
          </p:nvPr>
        </p:nvSpPr>
        <p:spPr>
          <a:xfrm>
            <a:off x="319756" y="79794"/>
            <a:ext cx="12853036" cy="547889"/>
          </a:xfrm>
        </p:spPr>
        <p:txBody>
          <a:bodyPr/>
          <a:lstStyle/>
          <a:p>
            <a:r>
              <a:rPr lang="fr-CH" dirty="0"/>
              <a:t>Main </a:t>
            </a:r>
            <a:r>
              <a:rPr lang="fr-CH" dirty="0" err="1"/>
              <a:t>achievements</a:t>
            </a:r>
            <a:r>
              <a:rPr lang="fr-CH" dirty="0"/>
              <a:t> of WP2: </a:t>
            </a:r>
            <a:r>
              <a:rPr lang="fr-CH" dirty="0" err="1"/>
              <a:t>pre</a:t>
            </a:r>
            <a:r>
              <a:rPr lang="fr-CH" dirty="0"/>
              <a:t>-prototypes</a:t>
            </a:r>
            <a:endParaRPr lang="en-GB" dirty="0"/>
          </a:p>
        </p:txBody>
      </p:sp>
    </p:spTree>
    <p:extLst>
      <p:ext uri="{BB962C8B-B14F-4D97-AF65-F5344CB8AC3E}">
        <p14:creationId xmlns:p14="http://schemas.microsoft.com/office/powerpoint/2010/main" val="3916873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4F0D38-362E-4D8B-C34C-63FAE6549B00}"/>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59DAB722-D8C0-39A3-038F-D0B2A64BDAC3}"/>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63FC6861-5C59-7AF4-6537-81D6CA5097BC}"/>
              </a:ext>
            </a:extLst>
          </p:cNvPr>
          <p:cNvSpPr>
            <a:spLocks noGrp="1"/>
          </p:cNvSpPr>
          <p:nvPr>
            <p:ph type="sldNum" sz="quarter" idx="12"/>
          </p:nvPr>
        </p:nvSpPr>
        <p:spPr/>
        <p:txBody>
          <a:bodyPr/>
          <a:lstStyle/>
          <a:p>
            <a:fld id="{36B5EA5A-BC32-A742-B11B-8E7414D5B535}" type="slidenum">
              <a:rPr lang="en-US" smtClean="0"/>
              <a:pPr/>
              <a:t>21</a:t>
            </a:fld>
            <a:endParaRPr lang="en-US" dirty="0"/>
          </a:p>
        </p:txBody>
      </p:sp>
      <p:pic>
        <p:nvPicPr>
          <p:cNvPr id="6" name="Image 8">
            <a:extLst>
              <a:ext uri="{FF2B5EF4-FFF2-40B4-BE49-F238E27FC236}">
                <a16:creationId xmlns:a16="http://schemas.microsoft.com/office/drawing/2014/main" id="{B865CCAF-C25D-7545-02CE-E9E0DD89F15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11404" y="430258"/>
            <a:ext cx="3280379" cy="3032413"/>
          </a:xfrm>
          <a:prstGeom prst="rect">
            <a:avLst/>
          </a:prstGeom>
        </p:spPr>
      </p:pic>
      <p:sp>
        <p:nvSpPr>
          <p:cNvPr id="7" name="TextBox 9">
            <a:extLst>
              <a:ext uri="{FF2B5EF4-FFF2-40B4-BE49-F238E27FC236}">
                <a16:creationId xmlns:a16="http://schemas.microsoft.com/office/drawing/2014/main" id="{26F0BB75-D54A-09E5-44D9-6855A93ACF09}"/>
              </a:ext>
            </a:extLst>
          </p:cNvPr>
          <p:cNvSpPr txBox="1"/>
          <p:nvPr/>
        </p:nvSpPr>
        <p:spPr>
          <a:xfrm>
            <a:off x="856319" y="763345"/>
            <a:ext cx="7848872" cy="4308872"/>
          </a:xfrm>
          <a:prstGeom prst="rect">
            <a:avLst/>
          </a:prstGeom>
          <a:noFill/>
        </p:spPr>
        <p:txBody>
          <a:bodyPr wrap="square">
            <a:spAutoFit/>
          </a:bodyPr>
          <a:lstStyle/>
          <a:p>
            <a:r>
              <a:rPr lang="en-GB" dirty="0"/>
              <a:t>Joint design for segments assembly: “lips” type</a:t>
            </a:r>
          </a:p>
          <a:p>
            <a:endParaRPr lang="en-GB" sz="1600" dirty="0"/>
          </a:p>
          <a:p>
            <a:pPr marL="742950" lvl="1" indent="-285750">
              <a:buFont typeface="Arial" panose="020B0604020202020204" pitchFamily="34" charset="0"/>
              <a:buChar char="•"/>
            </a:pPr>
            <a:r>
              <a:rPr lang="en-GB" sz="1600" dirty="0"/>
              <a:t>Main benefits: </a:t>
            </a:r>
          </a:p>
          <a:p>
            <a:pPr marL="1200150" lvl="2" indent="-285750">
              <a:buFont typeface="Arial" panose="020B0604020202020204" pitchFamily="34" charset="0"/>
              <a:buChar char="•"/>
            </a:pPr>
            <a:r>
              <a:rPr lang="en-GB" sz="1600" dirty="0"/>
              <a:t>No baking gas required</a:t>
            </a:r>
          </a:p>
          <a:p>
            <a:pPr marL="1200150" lvl="2" indent="-285750">
              <a:buFont typeface="Arial" panose="020B0604020202020204" pitchFamily="34" charset="0"/>
              <a:buChar char="•"/>
            </a:pPr>
            <a:r>
              <a:rPr lang="en-GB" sz="1600" dirty="0"/>
              <a:t>No filler metal required</a:t>
            </a:r>
          </a:p>
          <a:p>
            <a:pPr marL="1200150" lvl="2" indent="-285750">
              <a:buFont typeface="Arial" panose="020B0604020202020204" pitchFamily="34" charset="0"/>
              <a:buChar char="•"/>
            </a:pPr>
            <a:r>
              <a:rPr lang="en-GB" sz="1600" dirty="0"/>
              <a:t>“Easy” adjustment of parts to be welded (use of positioning and clamping tool) </a:t>
            </a:r>
          </a:p>
          <a:p>
            <a:pPr marL="1200150" lvl="2" indent="-285750">
              <a:buFont typeface="Arial" panose="020B0604020202020204" pitchFamily="34" charset="0"/>
              <a:buChar char="•"/>
            </a:pPr>
            <a:r>
              <a:rPr lang="en-GB" sz="1600" dirty="0"/>
              <a:t>Possibility to cut &amp; reweld</a:t>
            </a:r>
          </a:p>
          <a:p>
            <a:pPr marL="1200150" lvl="2" indent="-285750">
              <a:buFont typeface="Arial" panose="020B0604020202020204" pitchFamily="34" charset="0"/>
              <a:buChar char="•"/>
            </a:pPr>
            <a:r>
              <a:rPr lang="en-GB" sz="1600" dirty="0"/>
              <a:t>Less risk of pollution inside the chamber when cutting</a:t>
            </a:r>
          </a:p>
          <a:p>
            <a:pPr marL="1200150" lvl="2" indent="-285750">
              <a:buFont typeface="Arial" panose="020B0604020202020204" pitchFamily="34" charset="0"/>
              <a:buChar char="•"/>
            </a:pPr>
            <a:endParaRPr lang="en-GB" sz="1600" dirty="0"/>
          </a:p>
          <a:p>
            <a:pPr marL="742950" lvl="1" indent="-285750">
              <a:buFont typeface="Arial" panose="020B0604020202020204" pitchFamily="34" charset="0"/>
              <a:buChar char="•"/>
            </a:pPr>
            <a:r>
              <a:rPr lang="en-GB" sz="1600" dirty="0"/>
              <a:t>Limitations: </a:t>
            </a:r>
          </a:p>
          <a:p>
            <a:pPr marL="1200150" lvl="2" indent="-285750">
              <a:buFont typeface="Arial" panose="020B0604020202020204" pitchFamily="34" charset="0"/>
              <a:buChar char="•"/>
            </a:pPr>
            <a:r>
              <a:rPr lang="en-GB" sz="1600" dirty="0"/>
              <a:t>Control of the weld quality: only visual inspection possible</a:t>
            </a:r>
          </a:p>
          <a:p>
            <a:pPr marL="1200150" lvl="2" indent="-285750">
              <a:buFont typeface="Arial" panose="020B0604020202020204" pitchFamily="34" charset="0"/>
              <a:buChar char="•"/>
            </a:pPr>
            <a:r>
              <a:rPr lang="en-GB" sz="1600" dirty="0"/>
              <a:t>Volume trapped between lips: potential outgassing (virtual leaks) &amp; liquid retention (pollution)</a:t>
            </a:r>
          </a:p>
          <a:p>
            <a:pPr marL="742950" lvl="1" indent="-285750">
              <a:buFont typeface="Arial" panose="020B0604020202020204" pitchFamily="34" charset="0"/>
              <a:buChar char="•"/>
            </a:pPr>
            <a:endParaRPr lang="en-GB" sz="1600" dirty="0"/>
          </a:p>
          <a:p>
            <a:pPr marL="742950" lvl="1" indent="-285750">
              <a:buFont typeface="Arial" panose="020B0604020202020204" pitchFamily="34" charset="0"/>
              <a:buChar char="•"/>
            </a:pPr>
            <a:r>
              <a:rPr lang="en-GB" sz="1600" dirty="0"/>
              <a:t>Targeted weld throat: equal to base material thickness (t)</a:t>
            </a:r>
          </a:p>
          <a:p>
            <a:pPr marL="742950" lvl="1" indent="-285750">
              <a:buFont typeface="Arial" panose="020B0604020202020204" pitchFamily="34" charset="0"/>
              <a:buChar char="•"/>
            </a:pPr>
            <a:endParaRPr lang="en-GB" sz="1600" dirty="0"/>
          </a:p>
        </p:txBody>
      </p:sp>
      <p:grpSp>
        <p:nvGrpSpPr>
          <p:cNvPr id="8" name="Groupe 14">
            <a:extLst>
              <a:ext uri="{FF2B5EF4-FFF2-40B4-BE49-F238E27FC236}">
                <a16:creationId xmlns:a16="http://schemas.microsoft.com/office/drawing/2014/main" id="{AE3E3197-A825-8B91-882B-EACD3EFD3A67}"/>
              </a:ext>
            </a:extLst>
          </p:cNvPr>
          <p:cNvGrpSpPr/>
          <p:nvPr/>
        </p:nvGrpSpPr>
        <p:grpSpPr>
          <a:xfrm>
            <a:off x="9082093" y="3493097"/>
            <a:ext cx="2376264" cy="2520000"/>
            <a:chOff x="9082093" y="3493097"/>
            <a:chExt cx="2376264" cy="2520000"/>
          </a:xfrm>
        </p:grpSpPr>
        <p:pic>
          <p:nvPicPr>
            <p:cNvPr id="9" name="Image 9" descr="Une image contenant pierre&#10;&#10;Description générée automatiquement">
              <a:extLst>
                <a:ext uri="{FF2B5EF4-FFF2-40B4-BE49-F238E27FC236}">
                  <a16:creationId xmlns:a16="http://schemas.microsoft.com/office/drawing/2014/main" id="{AA07E5D6-5517-2342-02AB-26B9A2DAD4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82093" y="3493097"/>
              <a:ext cx="2376264" cy="2520000"/>
            </a:xfrm>
            <a:prstGeom prst="rect">
              <a:avLst/>
            </a:prstGeom>
          </p:spPr>
        </p:pic>
        <p:cxnSp>
          <p:nvCxnSpPr>
            <p:cNvPr id="10" name="Connecteur droit avec flèche 10">
              <a:extLst>
                <a:ext uri="{FF2B5EF4-FFF2-40B4-BE49-F238E27FC236}">
                  <a16:creationId xmlns:a16="http://schemas.microsoft.com/office/drawing/2014/main" id="{88CB06F1-75D7-EF49-F08F-531ED19FA958}"/>
                </a:ext>
              </a:extLst>
            </p:cNvPr>
            <p:cNvCxnSpPr/>
            <p:nvPr/>
          </p:nvCxnSpPr>
          <p:spPr>
            <a:xfrm>
              <a:off x="9323108" y="5589240"/>
              <a:ext cx="936104" cy="0"/>
            </a:xfrm>
            <a:prstGeom prst="straightConnector1">
              <a:avLst/>
            </a:prstGeom>
            <a:ln w="349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1">
              <a:extLst>
                <a:ext uri="{FF2B5EF4-FFF2-40B4-BE49-F238E27FC236}">
                  <a16:creationId xmlns:a16="http://schemas.microsoft.com/office/drawing/2014/main" id="{675D217D-3FFD-05C0-ED73-CADA6F3CD57B}"/>
                </a:ext>
              </a:extLst>
            </p:cNvPr>
            <p:cNvCxnSpPr>
              <a:cxnSpLocks/>
            </p:cNvCxnSpPr>
            <p:nvPr/>
          </p:nvCxnSpPr>
          <p:spPr>
            <a:xfrm rot="16200000">
              <a:off x="9791160" y="4545124"/>
              <a:ext cx="936104" cy="0"/>
            </a:xfrm>
            <a:prstGeom prst="straightConnector1">
              <a:avLst/>
            </a:prstGeom>
            <a:ln w="349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ZoneTexte 12">
              <a:extLst>
                <a:ext uri="{FF2B5EF4-FFF2-40B4-BE49-F238E27FC236}">
                  <a16:creationId xmlns:a16="http://schemas.microsoft.com/office/drawing/2014/main" id="{A2672130-22A6-28B4-F609-764C081BAA80}"/>
                </a:ext>
              </a:extLst>
            </p:cNvPr>
            <p:cNvSpPr txBox="1"/>
            <p:nvPr/>
          </p:nvSpPr>
          <p:spPr>
            <a:xfrm>
              <a:off x="9480376" y="3792514"/>
              <a:ext cx="1728571" cy="246221"/>
            </a:xfrm>
            <a:prstGeom prst="rect">
              <a:avLst/>
            </a:prstGeom>
            <a:noFill/>
          </p:spPr>
          <p:txBody>
            <a:bodyPr wrap="square" lIns="0" tIns="0" rIns="0" bIns="0" rtlCol="0">
              <a:spAutoFit/>
            </a:bodyPr>
            <a:lstStyle/>
            <a:p>
              <a:pPr algn="l"/>
              <a:r>
                <a:rPr lang="en-GB" sz="1600" b="1" dirty="0">
                  <a:solidFill>
                    <a:schemeClr val="bg1"/>
                  </a:solidFill>
                  <a:latin typeface="+mj-lt"/>
                </a:rPr>
                <a:t>S: weld throat ≤ t</a:t>
              </a:r>
            </a:p>
          </p:txBody>
        </p:sp>
        <p:sp>
          <p:nvSpPr>
            <p:cNvPr id="13" name="ZoneTexte 13">
              <a:extLst>
                <a:ext uri="{FF2B5EF4-FFF2-40B4-BE49-F238E27FC236}">
                  <a16:creationId xmlns:a16="http://schemas.microsoft.com/office/drawing/2014/main" id="{70622A7C-4484-27B3-8CA9-1D284C1160D5}"/>
                </a:ext>
              </a:extLst>
            </p:cNvPr>
            <p:cNvSpPr txBox="1"/>
            <p:nvPr/>
          </p:nvSpPr>
          <p:spPr>
            <a:xfrm>
              <a:off x="9717887" y="5290268"/>
              <a:ext cx="284983" cy="246221"/>
            </a:xfrm>
            <a:prstGeom prst="rect">
              <a:avLst/>
            </a:prstGeom>
            <a:noFill/>
          </p:spPr>
          <p:txBody>
            <a:bodyPr wrap="square" lIns="0" tIns="0" rIns="0" bIns="0" rtlCol="0">
              <a:spAutoFit/>
            </a:bodyPr>
            <a:lstStyle/>
            <a:p>
              <a:pPr algn="l"/>
              <a:r>
                <a:rPr lang="en-GB" sz="1600" b="1" dirty="0">
                  <a:solidFill>
                    <a:schemeClr val="bg1"/>
                  </a:solidFill>
                  <a:latin typeface="+mj-lt"/>
                </a:rPr>
                <a:t>t</a:t>
              </a:r>
            </a:p>
          </p:txBody>
        </p:sp>
      </p:grpSp>
      <p:grpSp>
        <p:nvGrpSpPr>
          <p:cNvPr id="14" name="Groupe 21">
            <a:extLst>
              <a:ext uri="{FF2B5EF4-FFF2-40B4-BE49-F238E27FC236}">
                <a16:creationId xmlns:a16="http://schemas.microsoft.com/office/drawing/2014/main" id="{4B36FC2F-7BBF-EF23-BB8C-450517F59811}"/>
              </a:ext>
            </a:extLst>
          </p:cNvPr>
          <p:cNvGrpSpPr>
            <a:grpSpLocks noChangeAspect="1"/>
          </p:cNvGrpSpPr>
          <p:nvPr/>
        </p:nvGrpSpPr>
        <p:grpSpPr>
          <a:xfrm>
            <a:off x="1067436" y="5188186"/>
            <a:ext cx="7056528" cy="1049126"/>
            <a:chOff x="1067435" y="5013176"/>
            <a:chExt cx="7483601" cy="1112621"/>
          </a:xfrm>
        </p:grpSpPr>
        <p:pic>
          <p:nvPicPr>
            <p:cNvPr id="15" name="Image 18">
              <a:extLst>
                <a:ext uri="{FF2B5EF4-FFF2-40B4-BE49-F238E27FC236}">
                  <a16:creationId xmlns:a16="http://schemas.microsoft.com/office/drawing/2014/main" id="{3EBBA3ED-F329-2665-C784-A53AF4B72013}"/>
                </a:ext>
              </a:extLst>
            </p:cNvPr>
            <p:cNvPicPr>
              <a:picLocks noChangeAspect="1"/>
            </p:cNvPicPr>
            <p:nvPr/>
          </p:nvPicPr>
          <p:blipFill>
            <a:blip r:embed="rId4"/>
            <a:stretch>
              <a:fillRect/>
            </a:stretch>
          </p:blipFill>
          <p:spPr>
            <a:xfrm>
              <a:off x="1067661" y="5350234"/>
              <a:ext cx="7408360" cy="775563"/>
            </a:xfrm>
            <a:prstGeom prst="rect">
              <a:avLst/>
            </a:prstGeom>
          </p:spPr>
        </p:pic>
        <p:pic>
          <p:nvPicPr>
            <p:cNvPr id="16" name="Image 20">
              <a:extLst>
                <a:ext uri="{FF2B5EF4-FFF2-40B4-BE49-F238E27FC236}">
                  <a16:creationId xmlns:a16="http://schemas.microsoft.com/office/drawing/2014/main" id="{A385DE73-A89A-2977-9D4C-C572FFEB8D2C}"/>
                </a:ext>
              </a:extLst>
            </p:cNvPr>
            <p:cNvPicPr>
              <a:picLocks noChangeAspect="1"/>
            </p:cNvPicPr>
            <p:nvPr/>
          </p:nvPicPr>
          <p:blipFill>
            <a:blip r:embed="rId5"/>
            <a:stretch>
              <a:fillRect/>
            </a:stretch>
          </p:blipFill>
          <p:spPr>
            <a:xfrm>
              <a:off x="1067435" y="5013176"/>
              <a:ext cx="7483601" cy="306752"/>
            </a:xfrm>
            <a:prstGeom prst="rect">
              <a:avLst/>
            </a:prstGeom>
          </p:spPr>
        </p:pic>
      </p:grpSp>
      <p:sp>
        <p:nvSpPr>
          <p:cNvPr id="17" name="ZoneTexte 23">
            <a:extLst>
              <a:ext uri="{FF2B5EF4-FFF2-40B4-BE49-F238E27FC236}">
                <a16:creationId xmlns:a16="http://schemas.microsoft.com/office/drawing/2014/main" id="{4833950D-C280-5F8F-7D48-0B7DFB19DDB3}"/>
              </a:ext>
            </a:extLst>
          </p:cNvPr>
          <p:cNvSpPr txBox="1"/>
          <p:nvPr/>
        </p:nvSpPr>
        <p:spPr>
          <a:xfrm>
            <a:off x="1005527" y="4893890"/>
            <a:ext cx="7970793" cy="307777"/>
          </a:xfrm>
          <a:prstGeom prst="rect">
            <a:avLst/>
          </a:prstGeom>
          <a:noFill/>
        </p:spPr>
        <p:txBody>
          <a:bodyPr wrap="square">
            <a:spAutoFit/>
          </a:bodyPr>
          <a:lstStyle/>
          <a:p>
            <a:r>
              <a:rPr lang="en-GB" sz="1400" dirty="0"/>
              <a:t>ISO 2553: Symbolic representation on drawings -Welded joints</a:t>
            </a:r>
          </a:p>
        </p:txBody>
      </p:sp>
      <p:sp>
        <p:nvSpPr>
          <p:cNvPr id="2" name="TextBox 1">
            <a:extLst>
              <a:ext uri="{FF2B5EF4-FFF2-40B4-BE49-F238E27FC236}">
                <a16:creationId xmlns:a16="http://schemas.microsoft.com/office/drawing/2014/main" id="{3DE81A52-01BA-AF0F-5E56-C9B63380077D}"/>
              </a:ext>
            </a:extLst>
          </p:cNvPr>
          <p:cNvSpPr txBox="1"/>
          <p:nvPr/>
        </p:nvSpPr>
        <p:spPr>
          <a:xfrm>
            <a:off x="202294" y="2916308"/>
            <a:ext cx="1308050" cy="276999"/>
          </a:xfrm>
          <a:prstGeom prst="rect">
            <a:avLst/>
          </a:prstGeom>
          <a:noFill/>
        </p:spPr>
        <p:txBody>
          <a:bodyPr wrap="none" lIns="0" tIns="0" rIns="0" bIns="0" rtlCol="0">
            <a:spAutoFit/>
          </a:bodyPr>
          <a:lstStyle/>
          <a:p>
            <a:pPr algn="l"/>
            <a:r>
              <a:rPr lang="fr-CH" b="1" dirty="0">
                <a:solidFill>
                  <a:srgbClr val="00B050"/>
                </a:solidFill>
              </a:rPr>
              <a:t>Gilles Favre</a:t>
            </a:r>
            <a:endParaRPr lang="en-GB" b="1" dirty="0">
              <a:solidFill>
                <a:srgbClr val="00B050"/>
              </a:solidFill>
            </a:endParaRPr>
          </a:p>
        </p:txBody>
      </p:sp>
      <p:sp>
        <p:nvSpPr>
          <p:cNvPr id="20" name="Title 1">
            <a:extLst>
              <a:ext uri="{FF2B5EF4-FFF2-40B4-BE49-F238E27FC236}">
                <a16:creationId xmlns:a16="http://schemas.microsoft.com/office/drawing/2014/main" id="{F4A1676E-EB33-21F3-A133-5D89BD77C947}"/>
              </a:ext>
            </a:extLst>
          </p:cNvPr>
          <p:cNvSpPr>
            <a:spLocks noGrp="1"/>
          </p:cNvSpPr>
          <p:nvPr>
            <p:ph type="title"/>
          </p:nvPr>
        </p:nvSpPr>
        <p:spPr>
          <a:xfrm>
            <a:off x="319756" y="79794"/>
            <a:ext cx="12853036" cy="547889"/>
          </a:xfrm>
        </p:spPr>
        <p:txBody>
          <a:bodyPr/>
          <a:lstStyle/>
          <a:p>
            <a:r>
              <a:rPr lang="fr-CH" dirty="0"/>
              <a:t>Main </a:t>
            </a:r>
            <a:r>
              <a:rPr lang="fr-CH" dirty="0" err="1"/>
              <a:t>achievements</a:t>
            </a:r>
            <a:r>
              <a:rPr lang="fr-CH" dirty="0"/>
              <a:t> of WP2: </a:t>
            </a:r>
            <a:r>
              <a:rPr lang="fr-CH" dirty="0" err="1"/>
              <a:t>pre</a:t>
            </a:r>
            <a:r>
              <a:rPr lang="fr-CH" dirty="0"/>
              <a:t>-prototypes</a:t>
            </a:r>
            <a:endParaRPr lang="en-GB" dirty="0"/>
          </a:p>
        </p:txBody>
      </p:sp>
    </p:spTree>
    <p:extLst>
      <p:ext uri="{BB962C8B-B14F-4D97-AF65-F5344CB8AC3E}">
        <p14:creationId xmlns:p14="http://schemas.microsoft.com/office/powerpoint/2010/main" val="2466510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8DDED4B-EAEE-43FB-17B2-45E77605777D}"/>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A99E33F1-868C-89F1-1119-C806E3B25835}"/>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59DA29D3-B105-E9D0-CEBD-6ED6FFF972FB}"/>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7" name="TextBox 9">
            <a:extLst>
              <a:ext uri="{FF2B5EF4-FFF2-40B4-BE49-F238E27FC236}">
                <a16:creationId xmlns:a16="http://schemas.microsoft.com/office/drawing/2014/main" id="{532DEA8D-A9D7-DEF3-38C6-5F0EEA1E6595}"/>
              </a:ext>
            </a:extLst>
          </p:cNvPr>
          <p:cNvSpPr txBox="1"/>
          <p:nvPr/>
        </p:nvSpPr>
        <p:spPr>
          <a:xfrm>
            <a:off x="767408" y="764704"/>
            <a:ext cx="9672834" cy="861774"/>
          </a:xfrm>
          <a:prstGeom prst="rect">
            <a:avLst/>
          </a:prstGeom>
          <a:noFill/>
        </p:spPr>
        <p:txBody>
          <a:bodyPr wrap="square">
            <a:spAutoFit/>
          </a:bodyPr>
          <a:lstStyle/>
          <a:p>
            <a:r>
              <a:rPr lang="en-GB" dirty="0"/>
              <a:t>Butt welding of the segments lips: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600" dirty="0"/>
              <a:t>TIG manual welding of the segments using a positioning &amp; clamping tool</a:t>
            </a:r>
            <a:endParaRPr kumimoji="0" lang="en-GB" sz="1200" b="0" i="0" u="none" strike="noStrike" kern="1200" cap="none" spc="0" normalizeH="0" baseline="0" noProof="0" dirty="0">
              <a:ln>
                <a:noFill/>
              </a:ln>
              <a:solidFill>
                <a:srgbClr val="FF0000"/>
              </a:solidFill>
              <a:effectLst/>
              <a:uLnTx/>
              <a:uFillTx/>
              <a:latin typeface="Arial"/>
              <a:ea typeface="+mn-ea"/>
              <a:cs typeface="+mn-cs"/>
            </a:endParaRPr>
          </a:p>
          <a:p>
            <a:pPr marL="800100" lvl="1" indent="-342900">
              <a:buFont typeface="Wingdings" panose="05000000000000000000" pitchFamily="2" charset="2"/>
              <a:buChar char="§"/>
            </a:pPr>
            <a:r>
              <a:rPr lang="en-GB" sz="1600" dirty="0"/>
              <a:t>Visual inspection</a:t>
            </a:r>
          </a:p>
        </p:txBody>
      </p:sp>
      <p:pic>
        <p:nvPicPr>
          <p:cNvPr id="8" name="Picture 2">
            <a:extLst>
              <a:ext uri="{FF2B5EF4-FFF2-40B4-BE49-F238E27FC236}">
                <a16:creationId xmlns:a16="http://schemas.microsoft.com/office/drawing/2014/main" id="{5B77AD99-8B30-FF7E-0D5D-5777090BF4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7458" y="1671405"/>
            <a:ext cx="270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06BDFCC5-B12A-99B4-5DE5-38B3F0399E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1744" y="1671405"/>
            <a:ext cx="2700001"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6215672F-8046-9A5E-520E-A5C7077A12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3699" y="1671405"/>
            <a:ext cx="270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9">
            <a:extLst>
              <a:ext uri="{FF2B5EF4-FFF2-40B4-BE49-F238E27FC236}">
                <a16:creationId xmlns:a16="http://schemas.microsoft.com/office/drawing/2014/main" id="{A15A5546-2C3B-8862-97E2-96EB24FAF55B}"/>
              </a:ext>
            </a:extLst>
          </p:cNvPr>
          <p:cNvSpPr txBox="1"/>
          <p:nvPr/>
        </p:nvSpPr>
        <p:spPr>
          <a:xfrm>
            <a:off x="1833794" y="5422550"/>
            <a:ext cx="735786" cy="276999"/>
          </a:xfrm>
          <a:prstGeom prst="rect">
            <a:avLst/>
          </a:prstGeom>
          <a:noFill/>
        </p:spPr>
        <p:txBody>
          <a:bodyPr wrap="square" lIns="0" tIns="0" rIns="0" bIns="0" rtlCol="0">
            <a:spAutoFit/>
          </a:bodyPr>
          <a:lstStyle/>
          <a:p>
            <a:pPr algn="l"/>
            <a:r>
              <a:rPr lang="fr-CH" dirty="0">
                <a:solidFill>
                  <a:schemeClr val="bg1"/>
                </a:solidFill>
              </a:rPr>
              <a:t>Offet</a:t>
            </a:r>
          </a:p>
        </p:txBody>
      </p:sp>
      <p:sp>
        <p:nvSpPr>
          <p:cNvPr id="12" name="ZoneTexte 22">
            <a:extLst>
              <a:ext uri="{FF2B5EF4-FFF2-40B4-BE49-F238E27FC236}">
                <a16:creationId xmlns:a16="http://schemas.microsoft.com/office/drawing/2014/main" id="{928EFD0A-CF4B-5938-62F8-FE0321E5526F}"/>
              </a:ext>
            </a:extLst>
          </p:cNvPr>
          <p:cNvSpPr txBox="1"/>
          <p:nvPr/>
        </p:nvSpPr>
        <p:spPr>
          <a:xfrm>
            <a:off x="907457" y="5422550"/>
            <a:ext cx="10157095" cy="338554"/>
          </a:xfrm>
          <a:prstGeom prst="rect">
            <a:avLst/>
          </a:prstGeom>
          <a:noFill/>
        </p:spPr>
        <p:txBody>
          <a:bodyPr wrap="square">
            <a:spAutoFit/>
          </a:bodyPr>
          <a:lstStyle/>
          <a:p>
            <a:r>
              <a:rPr lang="en-GB" sz="1600" dirty="0"/>
              <a:t>Dedicated clamping tool required to ensure close contact between lips (zero gap) with proper alignment</a:t>
            </a:r>
          </a:p>
        </p:txBody>
      </p:sp>
      <p:grpSp>
        <p:nvGrpSpPr>
          <p:cNvPr id="13" name="Groupe 29">
            <a:extLst>
              <a:ext uri="{FF2B5EF4-FFF2-40B4-BE49-F238E27FC236}">
                <a16:creationId xmlns:a16="http://schemas.microsoft.com/office/drawing/2014/main" id="{5ED1535F-1E17-E4FC-52D4-6BD55A1AE962}"/>
              </a:ext>
            </a:extLst>
          </p:cNvPr>
          <p:cNvGrpSpPr/>
          <p:nvPr/>
        </p:nvGrpSpPr>
        <p:grpSpPr>
          <a:xfrm>
            <a:off x="10233683" y="1367164"/>
            <a:ext cx="1084199" cy="562761"/>
            <a:chOff x="9768408" y="1760950"/>
            <a:chExt cx="1084199" cy="562761"/>
          </a:xfrm>
        </p:grpSpPr>
        <p:sp>
          <p:nvSpPr>
            <p:cNvPr id="14" name="Forme libre : forme 23">
              <a:extLst>
                <a:ext uri="{FF2B5EF4-FFF2-40B4-BE49-F238E27FC236}">
                  <a16:creationId xmlns:a16="http://schemas.microsoft.com/office/drawing/2014/main" id="{321E7193-F096-C7D4-CD4F-8BB7763F838A}"/>
                </a:ext>
              </a:extLst>
            </p:cNvPr>
            <p:cNvSpPr/>
            <p:nvPr/>
          </p:nvSpPr>
          <p:spPr>
            <a:xfrm>
              <a:off x="9768408" y="1760950"/>
              <a:ext cx="525700" cy="562761"/>
            </a:xfrm>
            <a:custGeom>
              <a:avLst/>
              <a:gdLst>
                <a:gd name="connsiteX0" fmla="*/ 0 w 525700"/>
                <a:gd name="connsiteY0" fmla="*/ 560173 h 562761"/>
                <a:gd name="connsiteX1" fmla="*/ 453081 w 525700"/>
                <a:gd name="connsiteY1" fmla="*/ 477794 h 562761"/>
                <a:gd name="connsiteX2" fmla="*/ 518984 w 525700"/>
                <a:gd name="connsiteY2" fmla="*/ 0 h 562761"/>
              </a:gdLst>
              <a:ahLst/>
              <a:cxnLst>
                <a:cxn ang="0">
                  <a:pos x="connsiteX0" y="connsiteY0"/>
                </a:cxn>
                <a:cxn ang="0">
                  <a:pos x="connsiteX1" y="connsiteY1"/>
                </a:cxn>
                <a:cxn ang="0">
                  <a:pos x="connsiteX2" y="connsiteY2"/>
                </a:cxn>
              </a:cxnLst>
              <a:rect l="l" t="t" r="r" b="b"/>
              <a:pathLst>
                <a:path w="525700" h="562761">
                  <a:moveTo>
                    <a:pt x="0" y="560173"/>
                  </a:moveTo>
                  <a:cubicBezTo>
                    <a:pt x="183292" y="565664"/>
                    <a:pt x="366584" y="571156"/>
                    <a:pt x="453081" y="477794"/>
                  </a:cubicBezTo>
                  <a:cubicBezTo>
                    <a:pt x="539578" y="384432"/>
                    <a:pt x="529281" y="192216"/>
                    <a:pt x="51898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5" name="Forme libre : forme 24">
              <a:extLst>
                <a:ext uri="{FF2B5EF4-FFF2-40B4-BE49-F238E27FC236}">
                  <a16:creationId xmlns:a16="http://schemas.microsoft.com/office/drawing/2014/main" id="{5CD5DDC1-9482-5D8F-AA34-8838061B3ED7}"/>
                </a:ext>
              </a:extLst>
            </p:cNvPr>
            <p:cNvSpPr/>
            <p:nvPr/>
          </p:nvSpPr>
          <p:spPr>
            <a:xfrm flipH="1">
              <a:off x="10326907" y="1760950"/>
              <a:ext cx="525700" cy="562761"/>
            </a:xfrm>
            <a:custGeom>
              <a:avLst/>
              <a:gdLst>
                <a:gd name="connsiteX0" fmla="*/ 0 w 525700"/>
                <a:gd name="connsiteY0" fmla="*/ 560173 h 562761"/>
                <a:gd name="connsiteX1" fmla="*/ 453081 w 525700"/>
                <a:gd name="connsiteY1" fmla="*/ 477794 h 562761"/>
                <a:gd name="connsiteX2" fmla="*/ 518984 w 525700"/>
                <a:gd name="connsiteY2" fmla="*/ 0 h 562761"/>
              </a:gdLst>
              <a:ahLst/>
              <a:cxnLst>
                <a:cxn ang="0">
                  <a:pos x="connsiteX0" y="connsiteY0"/>
                </a:cxn>
                <a:cxn ang="0">
                  <a:pos x="connsiteX1" y="connsiteY1"/>
                </a:cxn>
                <a:cxn ang="0">
                  <a:pos x="connsiteX2" y="connsiteY2"/>
                </a:cxn>
              </a:cxnLst>
              <a:rect l="l" t="t" r="r" b="b"/>
              <a:pathLst>
                <a:path w="525700" h="562761">
                  <a:moveTo>
                    <a:pt x="0" y="560173"/>
                  </a:moveTo>
                  <a:cubicBezTo>
                    <a:pt x="183292" y="565664"/>
                    <a:pt x="366584" y="571156"/>
                    <a:pt x="453081" y="477794"/>
                  </a:cubicBezTo>
                  <a:cubicBezTo>
                    <a:pt x="539578" y="384432"/>
                    <a:pt x="529281" y="192216"/>
                    <a:pt x="51898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grpSp>
        <p:nvGrpSpPr>
          <p:cNvPr id="16" name="Groupe 30">
            <a:extLst>
              <a:ext uri="{FF2B5EF4-FFF2-40B4-BE49-F238E27FC236}">
                <a16:creationId xmlns:a16="http://schemas.microsoft.com/office/drawing/2014/main" id="{E2421A45-D876-824F-C7B9-F46F1D0F5175}"/>
              </a:ext>
            </a:extLst>
          </p:cNvPr>
          <p:cNvGrpSpPr/>
          <p:nvPr/>
        </p:nvGrpSpPr>
        <p:grpSpPr>
          <a:xfrm>
            <a:off x="10289383" y="4010495"/>
            <a:ext cx="1084199" cy="683601"/>
            <a:chOff x="9768408" y="1760950"/>
            <a:chExt cx="1084199" cy="683601"/>
          </a:xfrm>
        </p:grpSpPr>
        <p:sp>
          <p:nvSpPr>
            <p:cNvPr id="17" name="Forme libre : forme 31">
              <a:extLst>
                <a:ext uri="{FF2B5EF4-FFF2-40B4-BE49-F238E27FC236}">
                  <a16:creationId xmlns:a16="http://schemas.microsoft.com/office/drawing/2014/main" id="{4B2BD6A4-2A03-92E4-E07B-B1A2F61210E5}"/>
                </a:ext>
              </a:extLst>
            </p:cNvPr>
            <p:cNvSpPr/>
            <p:nvPr/>
          </p:nvSpPr>
          <p:spPr>
            <a:xfrm>
              <a:off x="9768408" y="1760950"/>
              <a:ext cx="525700" cy="562761"/>
            </a:xfrm>
            <a:custGeom>
              <a:avLst/>
              <a:gdLst>
                <a:gd name="connsiteX0" fmla="*/ 0 w 525700"/>
                <a:gd name="connsiteY0" fmla="*/ 560173 h 562761"/>
                <a:gd name="connsiteX1" fmla="*/ 453081 w 525700"/>
                <a:gd name="connsiteY1" fmla="*/ 477794 h 562761"/>
                <a:gd name="connsiteX2" fmla="*/ 518984 w 525700"/>
                <a:gd name="connsiteY2" fmla="*/ 0 h 562761"/>
              </a:gdLst>
              <a:ahLst/>
              <a:cxnLst>
                <a:cxn ang="0">
                  <a:pos x="connsiteX0" y="connsiteY0"/>
                </a:cxn>
                <a:cxn ang="0">
                  <a:pos x="connsiteX1" y="connsiteY1"/>
                </a:cxn>
                <a:cxn ang="0">
                  <a:pos x="connsiteX2" y="connsiteY2"/>
                </a:cxn>
              </a:cxnLst>
              <a:rect l="l" t="t" r="r" b="b"/>
              <a:pathLst>
                <a:path w="525700" h="562761">
                  <a:moveTo>
                    <a:pt x="0" y="560173"/>
                  </a:moveTo>
                  <a:cubicBezTo>
                    <a:pt x="183292" y="565664"/>
                    <a:pt x="366584" y="571156"/>
                    <a:pt x="453081" y="477794"/>
                  </a:cubicBezTo>
                  <a:cubicBezTo>
                    <a:pt x="539578" y="384432"/>
                    <a:pt x="529281" y="192216"/>
                    <a:pt x="51898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Forme libre : forme 32">
              <a:extLst>
                <a:ext uri="{FF2B5EF4-FFF2-40B4-BE49-F238E27FC236}">
                  <a16:creationId xmlns:a16="http://schemas.microsoft.com/office/drawing/2014/main" id="{C963D1EC-010F-25A0-AE5F-0946E05AA8A2}"/>
                </a:ext>
              </a:extLst>
            </p:cNvPr>
            <p:cNvSpPr/>
            <p:nvPr/>
          </p:nvSpPr>
          <p:spPr>
            <a:xfrm flipH="1">
              <a:off x="10326907" y="1881790"/>
              <a:ext cx="525700" cy="562761"/>
            </a:xfrm>
            <a:custGeom>
              <a:avLst/>
              <a:gdLst>
                <a:gd name="connsiteX0" fmla="*/ 0 w 525700"/>
                <a:gd name="connsiteY0" fmla="*/ 560173 h 562761"/>
                <a:gd name="connsiteX1" fmla="*/ 453081 w 525700"/>
                <a:gd name="connsiteY1" fmla="*/ 477794 h 562761"/>
                <a:gd name="connsiteX2" fmla="*/ 518984 w 525700"/>
                <a:gd name="connsiteY2" fmla="*/ 0 h 562761"/>
              </a:gdLst>
              <a:ahLst/>
              <a:cxnLst>
                <a:cxn ang="0">
                  <a:pos x="connsiteX0" y="connsiteY0"/>
                </a:cxn>
                <a:cxn ang="0">
                  <a:pos x="connsiteX1" y="connsiteY1"/>
                </a:cxn>
                <a:cxn ang="0">
                  <a:pos x="connsiteX2" y="connsiteY2"/>
                </a:cxn>
              </a:cxnLst>
              <a:rect l="l" t="t" r="r" b="b"/>
              <a:pathLst>
                <a:path w="525700" h="562761">
                  <a:moveTo>
                    <a:pt x="0" y="560173"/>
                  </a:moveTo>
                  <a:cubicBezTo>
                    <a:pt x="183292" y="565664"/>
                    <a:pt x="366584" y="571156"/>
                    <a:pt x="453081" y="477794"/>
                  </a:cubicBezTo>
                  <a:cubicBezTo>
                    <a:pt x="539578" y="384432"/>
                    <a:pt x="529281" y="192216"/>
                    <a:pt x="51898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grpSp>
      <p:grpSp>
        <p:nvGrpSpPr>
          <p:cNvPr id="19" name="Groupe 33">
            <a:extLst>
              <a:ext uri="{FF2B5EF4-FFF2-40B4-BE49-F238E27FC236}">
                <a16:creationId xmlns:a16="http://schemas.microsoft.com/office/drawing/2014/main" id="{5E378961-7C26-970C-C008-13555941A205}"/>
              </a:ext>
            </a:extLst>
          </p:cNvPr>
          <p:cNvGrpSpPr/>
          <p:nvPr/>
        </p:nvGrpSpPr>
        <p:grpSpPr>
          <a:xfrm>
            <a:off x="10136146" y="2685042"/>
            <a:ext cx="1238418" cy="562761"/>
            <a:chOff x="9768408" y="1760950"/>
            <a:chExt cx="1238418" cy="562761"/>
          </a:xfrm>
        </p:grpSpPr>
        <p:sp>
          <p:nvSpPr>
            <p:cNvPr id="20" name="Forme libre : forme 34">
              <a:extLst>
                <a:ext uri="{FF2B5EF4-FFF2-40B4-BE49-F238E27FC236}">
                  <a16:creationId xmlns:a16="http://schemas.microsoft.com/office/drawing/2014/main" id="{8EF41687-B2D8-954C-AA3A-3CC026DEF312}"/>
                </a:ext>
              </a:extLst>
            </p:cNvPr>
            <p:cNvSpPr/>
            <p:nvPr/>
          </p:nvSpPr>
          <p:spPr>
            <a:xfrm>
              <a:off x="9768408" y="1760950"/>
              <a:ext cx="525700" cy="562761"/>
            </a:xfrm>
            <a:custGeom>
              <a:avLst/>
              <a:gdLst>
                <a:gd name="connsiteX0" fmla="*/ 0 w 525700"/>
                <a:gd name="connsiteY0" fmla="*/ 560173 h 562761"/>
                <a:gd name="connsiteX1" fmla="*/ 453081 w 525700"/>
                <a:gd name="connsiteY1" fmla="*/ 477794 h 562761"/>
                <a:gd name="connsiteX2" fmla="*/ 518984 w 525700"/>
                <a:gd name="connsiteY2" fmla="*/ 0 h 562761"/>
              </a:gdLst>
              <a:ahLst/>
              <a:cxnLst>
                <a:cxn ang="0">
                  <a:pos x="connsiteX0" y="connsiteY0"/>
                </a:cxn>
                <a:cxn ang="0">
                  <a:pos x="connsiteX1" y="connsiteY1"/>
                </a:cxn>
                <a:cxn ang="0">
                  <a:pos x="connsiteX2" y="connsiteY2"/>
                </a:cxn>
              </a:cxnLst>
              <a:rect l="l" t="t" r="r" b="b"/>
              <a:pathLst>
                <a:path w="525700" h="562761">
                  <a:moveTo>
                    <a:pt x="0" y="560173"/>
                  </a:moveTo>
                  <a:cubicBezTo>
                    <a:pt x="183292" y="565664"/>
                    <a:pt x="366584" y="571156"/>
                    <a:pt x="453081" y="477794"/>
                  </a:cubicBezTo>
                  <a:cubicBezTo>
                    <a:pt x="539578" y="384432"/>
                    <a:pt x="529281" y="192216"/>
                    <a:pt x="51898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1" name="Forme libre : forme 35">
              <a:extLst>
                <a:ext uri="{FF2B5EF4-FFF2-40B4-BE49-F238E27FC236}">
                  <a16:creationId xmlns:a16="http://schemas.microsoft.com/office/drawing/2014/main" id="{F3480590-CD2D-52E5-94DD-2C0C2FC446A1}"/>
                </a:ext>
              </a:extLst>
            </p:cNvPr>
            <p:cNvSpPr/>
            <p:nvPr/>
          </p:nvSpPr>
          <p:spPr>
            <a:xfrm flipH="1">
              <a:off x="10481126" y="1760950"/>
              <a:ext cx="525700" cy="562761"/>
            </a:xfrm>
            <a:custGeom>
              <a:avLst/>
              <a:gdLst>
                <a:gd name="connsiteX0" fmla="*/ 0 w 525700"/>
                <a:gd name="connsiteY0" fmla="*/ 560173 h 562761"/>
                <a:gd name="connsiteX1" fmla="*/ 453081 w 525700"/>
                <a:gd name="connsiteY1" fmla="*/ 477794 h 562761"/>
                <a:gd name="connsiteX2" fmla="*/ 518984 w 525700"/>
                <a:gd name="connsiteY2" fmla="*/ 0 h 562761"/>
              </a:gdLst>
              <a:ahLst/>
              <a:cxnLst>
                <a:cxn ang="0">
                  <a:pos x="connsiteX0" y="connsiteY0"/>
                </a:cxn>
                <a:cxn ang="0">
                  <a:pos x="connsiteX1" y="connsiteY1"/>
                </a:cxn>
                <a:cxn ang="0">
                  <a:pos x="connsiteX2" y="connsiteY2"/>
                </a:cxn>
              </a:cxnLst>
              <a:rect l="l" t="t" r="r" b="b"/>
              <a:pathLst>
                <a:path w="525700" h="562761">
                  <a:moveTo>
                    <a:pt x="0" y="560173"/>
                  </a:moveTo>
                  <a:cubicBezTo>
                    <a:pt x="183292" y="565664"/>
                    <a:pt x="366584" y="571156"/>
                    <a:pt x="453081" y="477794"/>
                  </a:cubicBezTo>
                  <a:cubicBezTo>
                    <a:pt x="539578" y="384432"/>
                    <a:pt x="529281" y="192216"/>
                    <a:pt x="51898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sp>
        <p:nvSpPr>
          <p:cNvPr id="22" name="ZoneTexte 36">
            <a:extLst>
              <a:ext uri="{FF2B5EF4-FFF2-40B4-BE49-F238E27FC236}">
                <a16:creationId xmlns:a16="http://schemas.microsoft.com/office/drawing/2014/main" id="{5B24E97F-F38E-22D3-5645-C98F2FBA2E2F}"/>
              </a:ext>
            </a:extLst>
          </p:cNvPr>
          <p:cNvSpPr txBox="1"/>
          <p:nvPr/>
        </p:nvSpPr>
        <p:spPr>
          <a:xfrm>
            <a:off x="9957873" y="3371123"/>
            <a:ext cx="1747220" cy="276999"/>
          </a:xfrm>
          <a:prstGeom prst="rect">
            <a:avLst/>
          </a:prstGeom>
          <a:noFill/>
        </p:spPr>
        <p:txBody>
          <a:bodyPr wrap="square" lIns="0" tIns="0" rIns="0" bIns="0" rtlCol="0">
            <a:spAutoFit/>
          </a:bodyPr>
          <a:lstStyle/>
          <a:p>
            <a:pPr algn="l"/>
            <a:r>
              <a:rPr lang="en-GB" dirty="0">
                <a:latin typeface="Titillium Web Black" panose="00000A00000000000000" pitchFamily="2" charset="0"/>
              </a:rPr>
              <a:t>→ </a:t>
            </a:r>
            <a:r>
              <a:rPr lang="en-GB" dirty="0"/>
              <a:t>Root porosity</a:t>
            </a:r>
          </a:p>
        </p:txBody>
      </p:sp>
      <p:sp>
        <p:nvSpPr>
          <p:cNvPr id="23" name="ZoneTexte 40">
            <a:extLst>
              <a:ext uri="{FF2B5EF4-FFF2-40B4-BE49-F238E27FC236}">
                <a16:creationId xmlns:a16="http://schemas.microsoft.com/office/drawing/2014/main" id="{84A5D013-6A4C-AFB0-5E05-F4828DD6213E}"/>
              </a:ext>
            </a:extLst>
          </p:cNvPr>
          <p:cNvSpPr txBox="1"/>
          <p:nvPr/>
        </p:nvSpPr>
        <p:spPr>
          <a:xfrm>
            <a:off x="9624393" y="4808185"/>
            <a:ext cx="2355650" cy="276999"/>
          </a:xfrm>
          <a:prstGeom prst="rect">
            <a:avLst/>
          </a:prstGeom>
          <a:noFill/>
        </p:spPr>
        <p:txBody>
          <a:bodyPr wrap="square" lIns="0" tIns="0" rIns="0" bIns="0" rtlCol="0">
            <a:spAutoFit/>
          </a:bodyPr>
          <a:lstStyle/>
          <a:p>
            <a:pPr algn="l"/>
            <a:r>
              <a:rPr lang="en-GB" dirty="0">
                <a:latin typeface="Titillium Web Black" panose="00000A00000000000000" pitchFamily="2" charset="0"/>
              </a:rPr>
              <a:t>→ </a:t>
            </a:r>
            <a:r>
              <a:rPr lang="en-GB" dirty="0"/>
              <a:t>Lack of penetration</a:t>
            </a:r>
          </a:p>
        </p:txBody>
      </p:sp>
      <p:grpSp>
        <p:nvGrpSpPr>
          <p:cNvPr id="24" name="Groupe 45">
            <a:extLst>
              <a:ext uri="{FF2B5EF4-FFF2-40B4-BE49-F238E27FC236}">
                <a16:creationId xmlns:a16="http://schemas.microsoft.com/office/drawing/2014/main" id="{045519BA-E19E-FF0D-313A-2F69227536BF}"/>
              </a:ext>
            </a:extLst>
          </p:cNvPr>
          <p:cNvGrpSpPr/>
          <p:nvPr/>
        </p:nvGrpSpPr>
        <p:grpSpPr>
          <a:xfrm>
            <a:off x="10265331" y="2725160"/>
            <a:ext cx="968924" cy="462669"/>
            <a:chOff x="10265331" y="2516147"/>
            <a:chExt cx="968924" cy="462669"/>
          </a:xfrm>
        </p:grpSpPr>
        <p:cxnSp>
          <p:nvCxnSpPr>
            <p:cNvPr id="25" name="Connecteur droit 43">
              <a:extLst>
                <a:ext uri="{FF2B5EF4-FFF2-40B4-BE49-F238E27FC236}">
                  <a16:creationId xmlns:a16="http://schemas.microsoft.com/office/drawing/2014/main" id="{6750747E-BCD5-8880-CB4F-F2FE67091812}"/>
                </a:ext>
              </a:extLst>
            </p:cNvPr>
            <p:cNvCxnSpPr/>
            <p:nvPr/>
          </p:nvCxnSpPr>
          <p:spPr>
            <a:xfrm>
              <a:off x="10300915" y="2516147"/>
              <a:ext cx="933340" cy="4489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44">
              <a:extLst>
                <a:ext uri="{FF2B5EF4-FFF2-40B4-BE49-F238E27FC236}">
                  <a16:creationId xmlns:a16="http://schemas.microsoft.com/office/drawing/2014/main" id="{65D65DF8-A64B-E6A6-838D-640D340377D9}"/>
                </a:ext>
              </a:extLst>
            </p:cNvPr>
            <p:cNvCxnSpPr>
              <a:cxnSpLocks/>
            </p:cNvCxnSpPr>
            <p:nvPr/>
          </p:nvCxnSpPr>
          <p:spPr>
            <a:xfrm flipH="1">
              <a:off x="10265331" y="2529901"/>
              <a:ext cx="933340" cy="4489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e 46">
            <a:extLst>
              <a:ext uri="{FF2B5EF4-FFF2-40B4-BE49-F238E27FC236}">
                <a16:creationId xmlns:a16="http://schemas.microsoft.com/office/drawing/2014/main" id="{8091209A-A0CC-C815-27DC-C7D1D5F7AD4A}"/>
              </a:ext>
            </a:extLst>
          </p:cNvPr>
          <p:cNvGrpSpPr/>
          <p:nvPr/>
        </p:nvGrpSpPr>
        <p:grpSpPr>
          <a:xfrm>
            <a:off x="10346410" y="4112647"/>
            <a:ext cx="968924" cy="462669"/>
            <a:chOff x="10265331" y="2516147"/>
            <a:chExt cx="968924" cy="462669"/>
          </a:xfrm>
        </p:grpSpPr>
        <p:cxnSp>
          <p:nvCxnSpPr>
            <p:cNvPr id="28" name="Connecteur droit 47">
              <a:extLst>
                <a:ext uri="{FF2B5EF4-FFF2-40B4-BE49-F238E27FC236}">
                  <a16:creationId xmlns:a16="http://schemas.microsoft.com/office/drawing/2014/main" id="{2FBA556E-1A29-78E9-F848-93FB047A0D0C}"/>
                </a:ext>
              </a:extLst>
            </p:cNvPr>
            <p:cNvCxnSpPr/>
            <p:nvPr/>
          </p:nvCxnSpPr>
          <p:spPr>
            <a:xfrm>
              <a:off x="10300915" y="2516147"/>
              <a:ext cx="933340" cy="4489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48">
              <a:extLst>
                <a:ext uri="{FF2B5EF4-FFF2-40B4-BE49-F238E27FC236}">
                  <a16:creationId xmlns:a16="http://schemas.microsoft.com/office/drawing/2014/main" id="{A75473B3-6944-E836-6F05-46B0F187C5AD}"/>
                </a:ext>
              </a:extLst>
            </p:cNvPr>
            <p:cNvCxnSpPr>
              <a:cxnSpLocks/>
            </p:cNvCxnSpPr>
            <p:nvPr/>
          </p:nvCxnSpPr>
          <p:spPr>
            <a:xfrm flipH="1">
              <a:off x="10265331" y="2529901"/>
              <a:ext cx="933340" cy="4489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ZoneTexte 8">
            <a:extLst>
              <a:ext uri="{FF2B5EF4-FFF2-40B4-BE49-F238E27FC236}">
                <a16:creationId xmlns:a16="http://schemas.microsoft.com/office/drawing/2014/main" id="{39FB6E6F-5156-1CA4-4025-825503E861C8}"/>
              </a:ext>
            </a:extLst>
          </p:cNvPr>
          <p:cNvSpPr txBox="1"/>
          <p:nvPr/>
        </p:nvSpPr>
        <p:spPr>
          <a:xfrm>
            <a:off x="9928608" y="2015274"/>
            <a:ext cx="1747220" cy="276999"/>
          </a:xfrm>
          <a:prstGeom prst="rect">
            <a:avLst/>
          </a:prstGeom>
          <a:noFill/>
        </p:spPr>
        <p:txBody>
          <a:bodyPr wrap="square" lIns="0" tIns="0" rIns="0" bIns="0" rtlCol="0">
            <a:spAutoFit/>
          </a:bodyPr>
          <a:lstStyle/>
          <a:p>
            <a:pPr algn="ctr"/>
            <a:r>
              <a:rPr lang="en-GB" dirty="0"/>
              <a:t>Nominal</a:t>
            </a:r>
          </a:p>
        </p:txBody>
      </p:sp>
      <p:sp>
        <p:nvSpPr>
          <p:cNvPr id="2" name="TextBox 1">
            <a:extLst>
              <a:ext uri="{FF2B5EF4-FFF2-40B4-BE49-F238E27FC236}">
                <a16:creationId xmlns:a16="http://schemas.microsoft.com/office/drawing/2014/main" id="{2D5FD4BB-529E-A57A-7E75-89864C7F03AD}"/>
              </a:ext>
            </a:extLst>
          </p:cNvPr>
          <p:cNvSpPr txBox="1"/>
          <p:nvPr/>
        </p:nvSpPr>
        <p:spPr>
          <a:xfrm>
            <a:off x="342857" y="5912249"/>
            <a:ext cx="1308050" cy="276999"/>
          </a:xfrm>
          <a:prstGeom prst="rect">
            <a:avLst/>
          </a:prstGeom>
          <a:noFill/>
        </p:spPr>
        <p:txBody>
          <a:bodyPr wrap="none" lIns="0" tIns="0" rIns="0" bIns="0" rtlCol="0">
            <a:spAutoFit/>
          </a:bodyPr>
          <a:lstStyle/>
          <a:p>
            <a:pPr algn="l"/>
            <a:r>
              <a:rPr lang="fr-CH" b="1" dirty="0">
                <a:solidFill>
                  <a:srgbClr val="00B050"/>
                </a:solidFill>
              </a:rPr>
              <a:t>Gilles Favre</a:t>
            </a:r>
            <a:endParaRPr lang="en-GB" b="1" dirty="0">
              <a:solidFill>
                <a:srgbClr val="00B050"/>
              </a:solidFill>
            </a:endParaRPr>
          </a:p>
        </p:txBody>
      </p:sp>
      <p:sp>
        <p:nvSpPr>
          <p:cNvPr id="31" name="Title 1">
            <a:extLst>
              <a:ext uri="{FF2B5EF4-FFF2-40B4-BE49-F238E27FC236}">
                <a16:creationId xmlns:a16="http://schemas.microsoft.com/office/drawing/2014/main" id="{172E00DB-9A06-E370-C52F-338D2AD39388}"/>
              </a:ext>
            </a:extLst>
          </p:cNvPr>
          <p:cNvSpPr>
            <a:spLocks noGrp="1"/>
          </p:cNvSpPr>
          <p:nvPr>
            <p:ph type="title"/>
          </p:nvPr>
        </p:nvSpPr>
        <p:spPr>
          <a:xfrm>
            <a:off x="319756" y="79794"/>
            <a:ext cx="12853036" cy="547889"/>
          </a:xfrm>
        </p:spPr>
        <p:txBody>
          <a:bodyPr/>
          <a:lstStyle/>
          <a:p>
            <a:r>
              <a:rPr lang="fr-CH" dirty="0"/>
              <a:t>Main </a:t>
            </a:r>
            <a:r>
              <a:rPr lang="fr-CH" dirty="0" err="1"/>
              <a:t>achievements</a:t>
            </a:r>
            <a:r>
              <a:rPr lang="fr-CH" dirty="0"/>
              <a:t> of WP2: </a:t>
            </a:r>
            <a:r>
              <a:rPr lang="fr-CH" dirty="0" err="1"/>
              <a:t>pre</a:t>
            </a:r>
            <a:r>
              <a:rPr lang="fr-CH" dirty="0"/>
              <a:t>-prototypes</a:t>
            </a:r>
            <a:endParaRPr lang="en-GB" dirty="0"/>
          </a:p>
        </p:txBody>
      </p:sp>
    </p:spTree>
    <p:extLst>
      <p:ext uri="{BB962C8B-B14F-4D97-AF65-F5344CB8AC3E}">
        <p14:creationId xmlns:p14="http://schemas.microsoft.com/office/powerpoint/2010/main" val="3156553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CD165F-BAC1-693B-84A8-76EFACDDA369}"/>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2D611F44-BA96-A3D4-95AC-696DCE74E361}"/>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9F6DD57C-AC0B-8D28-7EEA-88B147D9D998}"/>
              </a:ext>
            </a:extLst>
          </p:cNvPr>
          <p:cNvSpPr>
            <a:spLocks noGrp="1"/>
          </p:cNvSpPr>
          <p:nvPr>
            <p:ph type="sldNum" sz="quarter" idx="12"/>
          </p:nvPr>
        </p:nvSpPr>
        <p:spPr/>
        <p:txBody>
          <a:bodyPr/>
          <a:lstStyle/>
          <a:p>
            <a:fld id="{36B5EA5A-BC32-A742-B11B-8E7414D5B535}" type="slidenum">
              <a:rPr lang="en-US" smtClean="0"/>
              <a:pPr/>
              <a:t>23</a:t>
            </a:fld>
            <a:endParaRPr lang="en-US" dirty="0"/>
          </a:p>
        </p:txBody>
      </p:sp>
      <p:sp>
        <p:nvSpPr>
          <p:cNvPr id="7" name="TextBox 9">
            <a:extLst>
              <a:ext uri="{FF2B5EF4-FFF2-40B4-BE49-F238E27FC236}">
                <a16:creationId xmlns:a16="http://schemas.microsoft.com/office/drawing/2014/main" id="{2DB7C593-923A-1B94-04A5-CBBF78C18BBD}"/>
              </a:ext>
            </a:extLst>
          </p:cNvPr>
          <p:cNvSpPr txBox="1"/>
          <p:nvPr/>
        </p:nvSpPr>
        <p:spPr>
          <a:xfrm>
            <a:off x="911424" y="1119764"/>
            <a:ext cx="5544616" cy="4062651"/>
          </a:xfrm>
          <a:prstGeom prst="rect">
            <a:avLst/>
          </a:prstGeom>
          <a:noFill/>
        </p:spPr>
        <p:txBody>
          <a:bodyPr wrap="square">
            <a:spAutoFit/>
          </a:bodyPr>
          <a:lstStyle/>
          <a:p>
            <a:r>
              <a:rPr lang="en-GB" b="1" dirty="0"/>
              <a:t>Austenitic stainless steel</a:t>
            </a:r>
            <a:r>
              <a:rPr lang="en-GB" dirty="0"/>
              <a:t>: AISI 304L</a:t>
            </a:r>
          </a:p>
          <a:p>
            <a:pPr marL="800100" lvl="1" indent="-342900">
              <a:buFont typeface="Wingdings" panose="05000000000000000000" pitchFamily="2" charset="2"/>
              <a:buChar char="§"/>
            </a:pPr>
            <a:r>
              <a:rPr lang="en-GB" sz="1600" dirty="0"/>
              <a:t>Good weldability</a:t>
            </a:r>
          </a:p>
          <a:p>
            <a:pPr marL="800100" lvl="1" indent="-342900">
              <a:buFont typeface="Wingdings" panose="05000000000000000000" pitchFamily="2" charset="2"/>
              <a:buChar char="§"/>
            </a:pPr>
            <a:r>
              <a:rPr lang="en-GB" sz="1600" dirty="0"/>
              <a:t>Good formability</a:t>
            </a:r>
          </a:p>
          <a:p>
            <a:pPr lvl="1"/>
            <a:endParaRPr lang="en-GB" sz="1600" dirty="0"/>
          </a:p>
          <a:p>
            <a:r>
              <a:rPr lang="en-GB" sz="1600" dirty="0"/>
              <a:t>A vacuum firing (950 °C – 2h ) has been applied to the 304L chamber to be in the best possible conditions for UHV application.</a:t>
            </a:r>
          </a:p>
          <a:p>
            <a:pPr lvl="1"/>
            <a:endParaRPr lang="en-GB" sz="1600" dirty="0"/>
          </a:p>
          <a:p>
            <a:r>
              <a:rPr lang="en-GB" sz="1600" b="1" dirty="0">
                <a:solidFill>
                  <a:srgbClr val="00B050"/>
                </a:solidFill>
              </a:rPr>
              <a:t>304L pre-prototype will be the reference in our comparative study with ferritic steels.</a:t>
            </a:r>
          </a:p>
          <a:p>
            <a:endParaRPr lang="en-GB" sz="1600" b="1" dirty="0">
              <a:solidFill>
                <a:srgbClr val="00B050"/>
              </a:solidFill>
            </a:endParaRPr>
          </a:p>
          <a:p>
            <a:endParaRPr lang="en-GB" sz="1600" dirty="0"/>
          </a:p>
          <a:p>
            <a:endParaRPr lang="en-GB" sz="1600" dirty="0"/>
          </a:p>
          <a:p>
            <a:r>
              <a:rPr lang="en-GB" sz="1600" dirty="0">
                <a:latin typeface="Titillium Web Black" panose="00000A00000000000000" pitchFamily="2" charset="0"/>
                <a:sym typeface="Wingdings" panose="05000000000000000000" pitchFamily="2" charset="2"/>
              </a:rPr>
              <a:t> </a:t>
            </a:r>
            <a:r>
              <a:rPr lang="en-GB" sz="1600" dirty="0"/>
              <a:t>304L: UHV tests nearly concluded</a:t>
            </a:r>
          </a:p>
          <a:p>
            <a:endParaRPr lang="en-GB" sz="1600" dirty="0"/>
          </a:p>
          <a:p>
            <a:pPr marL="800100" lvl="1" indent="-342900">
              <a:buFont typeface="Wingdings" panose="05000000000000000000" pitchFamily="2" charset="2"/>
              <a:buChar char="§"/>
            </a:pPr>
            <a:endParaRPr lang="en-GB" sz="1600" dirty="0"/>
          </a:p>
        </p:txBody>
      </p:sp>
      <p:pic>
        <p:nvPicPr>
          <p:cNvPr id="8" name="Image 10" descr="Une image contenant moteur&#10;&#10;Description générée automatiquement">
            <a:extLst>
              <a:ext uri="{FF2B5EF4-FFF2-40B4-BE49-F238E27FC236}">
                <a16:creationId xmlns:a16="http://schemas.microsoft.com/office/drawing/2014/main" id="{BCD1CA92-3E75-2ECA-0F2E-B3760002954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84174" y="1119764"/>
            <a:ext cx="4800000" cy="3600000"/>
          </a:xfrm>
          <a:prstGeom prst="rect">
            <a:avLst/>
          </a:prstGeom>
        </p:spPr>
      </p:pic>
      <p:sp>
        <p:nvSpPr>
          <p:cNvPr id="2" name="TextBox 1">
            <a:extLst>
              <a:ext uri="{FF2B5EF4-FFF2-40B4-BE49-F238E27FC236}">
                <a16:creationId xmlns:a16="http://schemas.microsoft.com/office/drawing/2014/main" id="{6A2BB609-FA84-B7B8-BBAF-A0F0051965B0}"/>
              </a:ext>
            </a:extLst>
          </p:cNvPr>
          <p:cNvSpPr txBox="1"/>
          <p:nvPr/>
        </p:nvSpPr>
        <p:spPr>
          <a:xfrm>
            <a:off x="463340" y="5868911"/>
            <a:ext cx="1308050" cy="276999"/>
          </a:xfrm>
          <a:prstGeom prst="rect">
            <a:avLst/>
          </a:prstGeom>
          <a:noFill/>
        </p:spPr>
        <p:txBody>
          <a:bodyPr wrap="none" lIns="0" tIns="0" rIns="0" bIns="0" rtlCol="0">
            <a:spAutoFit/>
          </a:bodyPr>
          <a:lstStyle/>
          <a:p>
            <a:pPr algn="l"/>
            <a:r>
              <a:rPr lang="fr-CH" b="1" dirty="0">
                <a:solidFill>
                  <a:srgbClr val="00B050"/>
                </a:solidFill>
              </a:rPr>
              <a:t>Gilles Favre</a:t>
            </a:r>
            <a:endParaRPr lang="en-GB" b="1" dirty="0">
              <a:solidFill>
                <a:srgbClr val="00B050"/>
              </a:solidFill>
            </a:endParaRPr>
          </a:p>
        </p:txBody>
      </p:sp>
      <p:sp>
        <p:nvSpPr>
          <p:cNvPr id="9" name="Title 1">
            <a:extLst>
              <a:ext uri="{FF2B5EF4-FFF2-40B4-BE49-F238E27FC236}">
                <a16:creationId xmlns:a16="http://schemas.microsoft.com/office/drawing/2014/main" id="{4D3FDD87-B759-C0FB-C875-D31C8DB14BBA}"/>
              </a:ext>
            </a:extLst>
          </p:cNvPr>
          <p:cNvSpPr>
            <a:spLocks noGrp="1"/>
          </p:cNvSpPr>
          <p:nvPr>
            <p:ph type="title"/>
          </p:nvPr>
        </p:nvSpPr>
        <p:spPr>
          <a:xfrm>
            <a:off x="319756" y="68206"/>
            <a:ext cx="12853036" cy="547889"/>
          </a:xfrm>
        </p:spPr>
        <p:txBody>
          <a:bodyPr/>
          <a:lstStyle/>
          <a:p>
            <a:r>
              <a:rPr lang="fr-CH" dirty="0"/>
              <a:t>Main </a:t>
            </a:r>
            <a:r>
              <a:rPr lang="fr-CH" dirty="0" err="1"/>
              <a:t>achievements</a:t>
            </a:r>
            <a:r>
              <a:rPr lang="fr-CH" dirty="0"/>
              <a:t> of WP2: </a:t>
            </a:r>
            <a:r>
              <a:rPr lang="fr-CH" dirty="0" err="1"/>
              <a:t>pre</a:t>
            </a:r>
            <a:r>
              <a:rPr lang="fr-CH" dirty="0"/>
              <a:t>-prototypes</a:t>
            </a:r>
            <a:endParaRPr lang="en-GB" dirty="0"/>
          </a:p>
        </p:txBody>
      </p:sp>
    </p:spTree>
    <p:extLst>
      <p:ext uri="{BB962C8B-B14F-4D97-AF65-F5344CB8AC3E}">
        <p14:creationId xmlns:p14="http://schemas.microsoft.com/office/powerpoint/2010/main" val="11941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B3C8E6-BE9B-DFB0-5BC9-842CC2ED804C}"/>
              </a:ext>
            </a:extLst>
          </p:cNvPr>
          <p:cNvSpPr>
            <a:spLocks noGrp="1"/>
          </p:cNvSpPr>
          <p:nvPr>
            <p:ph type="dt" sz="half" idx="10"/>
          </p:nvPr>
        </p:nvSpPr>
        <p:spPr/>
        <p:txBody>
          <a:bodyPr/>
          <a:lstStyle/>
          <a:p>
            <a:r>
              <a:rPr lang="en-US"/>
              <a:t>June 12th, 2023</a:t>
            </a:r>
            <a:endParaRPr lang="en-US" dirty="0"/>
          </a:p>
        </p:txBody>
      </p:sp>
      <p:sp>
        <p:nvSpPr>
          <p:cNvPr id="3" name="Footer Placeholder 2">
            <a:extLst>
              <a:ext uri="{FF2B5EF4-FFF2-40B4-BE49-F238E27FC236}">
                <a16:creationId xmlns:a16="http://schemas.microsoft.com/office/drawing/2014/main" id="{F518AF09-3159-11D5-56AF-26A934443D16}"/>
              </a:ext>
            </a:extLst>
          </p:cNvPr>
          <p:cNvSpPr>
            <a:spLocks noGrp="1"/>
          </p:cNvSpPr>
          <p:nvPr>
            <p:ph type="ftr" sz="quarter" idx="11"/>
          </p:nvPr>
        </p:nvSpPr>
        <p:spPr/>
        <p:txBody>
          <a:bodyPr/>
          <a:lstStyle/>
          <a:p>
            <a:r>
              <a:rPr lang="en-US"/>
              <a:t>Paolo Chiggiato | ET beampipe activities at CERN</a:t>
            </a:r>
            <a:endParaRPr lang="en-US" dirty="0"/>
          </a:p>
        </p:txBody>
      </p:sp>
      <p:sp>
        <p:nvSpPr>
          <p:cNvPr id="4" name="Slide Number Placeholder 3">
            <a:extLst>
              <a:ext uri="{FF2B5EF4-FFF2-40B4-BE49-F238E27FC236}">
                <a16:creationId xmlns:a16="http://schemas.microsoft.com/office/drawing/2014/main" id="{D957DA6C-B1CA-B2C0-5B52-39F345BF3FFB}"/>
              </a:ext>
            </a:extLst>
          </p:cNvPr>
          <p:cNvSpPr>
            <a:spLocks noGrp="1"/>
          </p:cNvSpPr>
          <p:nvPr>
            <p:ph type="sldNum" sz="quarter" idx="12"/>
          </p:nvPr>
        </p:nvSpPr>
        <p:spPr/>
        <p:txBody>
          <a:bodyPr/>
          <a:lstStyle/>
          <a:p>
            <a:fld id="{36B5EA5A-BC32-A742-B11B-8E7414D5B535}" type="slidenum">
              <a:rPr lang="en-US" smtClean="0"/>
              <a:pPr/>
              <a:t>24</a:t>
            </a:fld>
            <a:endParaRPr lang="en-US" dirty="0"/>
          </a:p>
        </p:txBody>
      </p:sp>
      <p:pic>
        <p:nvPicPr>
          <p:cNvPr id="6" name="Picture 5">
            <a:extLst>
              <a:ext uri="{FF2B5EF4-FFF2-40B4-BE49-F238E27FC236}">
                <a16:creationId xmlns:a16="http://schemas.microsoft.com/office/drawing/2014/main" id="{1BFB88AC-AC69-D373-4A54-D869BBEAAF3D}"/>
              </a:ext>
            </a:extLst>
          </p:cNvPr>
          <p:cNvPicPr>
            <a:picLocks noChangeAspect="1"/>
          </p:cNvPicPr>
          <p:nvPr/>
        </p:nvPicPr>
        <p:blipFill>
          <a:blip r:embed="rId2"/>
          <a:stretch>
            <a:fillRect/>
          </a:stretch>
        </p:blipFill>
        <p:spPr>
          <a:xfrm>
            <a:off x="3961123" y="853586"/>
            <a:ext cx="7507743" cy="5329754"/>
          </a:xfrm>
          <a:prstGeom prst="rect">
            <a:avLst/>
          </a:prstGeom>
        </p:spPr>
      </p:pic>
      <p:sp>
        <p:nvSpPr>
          <p:cNvPr id="5" name="TextBox 4">
            <a:extLst>
              <a:ext uri="{FF2B5EF4-FFF2-40B4-BE49-F238E27FC236}">
                <a16:creationId xmlns:a16="http://schemas.microsoft.com/office/drawing/2014/main" id="{C3277EDB-B39B-8503-17DA-0971F8106CC4}"/>
              </a:ext>
            </a:extLst>
          </p:cNvPr>
          <p:cNvSpPr txBox="1"/>
          <p:nvPr/>
        </p:nvSpPr>
        <p:spPr>
          <a:xfrm>
            <a:off x="423235" y="5982274"/>
            <a:ext cx="3227487" cy="276999"/>
          </a:xfrm>
          <a:prstGeom prst="rect">
            <a:avLst/>
          </a:prstGeom>
          <a:noFill/>
        </p:spPr>
        <p:txBody>
          <a:bodyPr wrap="none" lIns="0" tIns="0" rIns="0" bIns="0" rtlCol="0">
            <a:spAutoFit/>
          </a:bodyPr>
          <a:lstStyle/>
          <a:p>
            <a:pPr algn="l"/>
            <a:r>
              <a:rPr lang="fr-CH" b="1" dirty="0">
                <a:solidFill>
                  <a:srgbClr val="00B050"/>
                </a:solidFill>
              </a:rPr>
              <a:t>Carlo Scarcia and Ivo </a:t>
            </a:r>
            <a:r>
              <a:rPr lang="fr-CH" b="1" dirty="0" err="1">
                <a:solidFill>
                  <a:srgbClr val="00B050"/>
                </a:solidFill>
              </a:rPr>
              <a:t>Wevers</a:t>
            </a:r>
            <a:endParaRPr lang="en-GB" b="1" dirty="0">
              <a:solidFill>
                <a:srgbClr val="00B050"/>
              </a:solidFill>
            </a:endParaRPr>
          </a:p>
        </p:txBody>
      </p:sp>
      <p:sp>
        <p:nvSpPr>
          <p:cNvPr id="7" name="Title 1">
            <a:extLst>
              <a:ext uri="{FF2B5EF4-FFF2-40B4-BE49-F238E27FC236}">
                <a16:creationId xmlns:a16="http://schemas.microsoft.com/office/drawing/2014/main" id="{D2169761-4C9C-749D-397B-F988DE480267}"/>
              </a:ext>
            </a:extLst>
          </p:cNvPr>
          <p:cNvSpPr txBox="1">
            <a:spLocks/>
          </p:cNvSpPr>
          <p:nvPr/>
        </p:nvSpPr>
        <p:spPr>
          <a:xfrm>
            <a:off x="319756" y="68206"/>
            <a:ext cx="12853036" cy="54788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WP2: </a:t>
            </a:r>
            <a:r>
              <a:rPr lang="fr-CH" dirty="0" err="1"/>
              <a:t>pre</a:t>
            </a:r>
            <a:r>
              <a:rPr lang="fr-CH" dirty="0"/>
              <a:t>-prototypes</a:t>
            </a:r>
            <a:endParaRPr lang="en-GB" dirty="0"/>
          </a:p>
        </p:txBody>
      </p:sp>
      <p:sp>
        <p:nvSpPr>
          <p:cNvPr id="8" name="TextBox 7">
            <a:extLst>
              <a:ext uri="{FF2B5EF4-FFF2-40B4-BE49-F238E27FC236}">
                <a16:creationId xmlns:a16="http://schemas.microsoft.com/office/drawing/2014/main" id="{D6FD8138-275C-019D-4729-D6CA9139085F}"/>
              </a:ext>
            </a:extLst>
          </p:cNvPr>
          <p:cNvSpPr txBox="1"/>
          <p:nvPr/>
        </p:nvSpPr>
        <p:spPr>
          <a:xfrm>
            <a:off x="319756" y="1095469"/>
            <a:ext cx="3355951" cy="2769989"/>
          </a:xfrm>
          <a:prstGeom prst="rect">
            <a:avLst/>
          </a:prstGeom>
          <a:noFill/>
        </p:spPr>
        <p:txBody>
          <a:bodyPr wrap="square" lIns="0" tIns="0" rIns="0" bIns="0" rtlCol="0">
            <a:spAutoFit/>
          </a:bodyPr>
          <a:lstStyle/>
          <a:p>
            <a:pPr algn="l"/>
            <a:r>
              <a:rPr lang="fr-CH" b="1" dirty="0">
                <a:solidFill>
                  <a:srgbClr val="00B050"/>
                </a:solidFill>
              </a:rPr>
              <a:t>A </a:t>
            </a:r>
            <a:r>
              <a:rPr lang="fr-CH" b="1" dirty="0" err="1">
                <a:solidFill>
                  <a:srgbClr val="00B050"/>
                </a:solidFill>
              </a:rPr>
              <a:t>dedicated</a:t>
            </a:r>
            <a:r>
              <a:rPr lang="fr-CH" b="1" dirty="0">
                <a:solidFill>
                  <a:srgbClr val="00B050"/>
                </a:solidFill>
              </a:rPr>
              <a:t> </a:t>
            </a:r>
            <a:r>
              <a:rPr lang="fr-CH" b="1" dirty="0" err="1">
                <a:solidFill>
                  <a:srgbClr val="00B050"/>
                </a:solidFill>
              </a:rPr>
              <a:t>measurement</a:t>
            </a:r>
            <a:r>
              <a:rPr lang="fr-CH" b="1" dirty="0">
                <a:solidFill>
                  <a:srgbClr val="00B050"/>
                </a:solidFill>
              </a:rPr>
              <a:t> </a:t>
            </a:r>
            <a:r>
              <a:rPr lang="fr-CH" dirty="0" err="1"/>
              <a:t>bench</a:t>
            </a:r>
            <a:r>
              <a:rPr lang="fr-CH" dirty="0"/>
              <a:t> </a:t>
            </a:r>
            <a:r>
              <a:rPr lang="fr-CH" dirty="0" err="1"/>
              <a:t>was</a:t>
            </a:r>
            <a:r>
              <a:rPr lang="fr-CH" dirty="0"/>
              <a:t> </a:t>
            </a:r>
            <a:r>
              <a:rPr lang="fr-CH" dirty="0" err="1"/>
              <a:t>designed</a:t>
            </a:r>
            <a:r>
              <a:rPr lang="fr-CH" dirty="0"/>
              <a:t> and </a:t>
            </a:r>
            <a:r>
              <a:rPr lang="fr-CH" dirty="0" err="1"/>
              <a:t>manufactured</a:t>
            </a:r>
            <a:r>
              <a:rPr lang="fr-CH" dirty="0"/>
              <a:t> at CERN.</a:t>
            </a:r>
            <a:br>
              <a:rPr lang="fr-CH" dirty="0"/>
            </a:br>
            <a:endParaRPr lang="fr-CH" dirty="0"/>
          </a:p>
          <a:p>
            <a:pPr algn="l"/>
            <a:r>
              <a:rPr lang="fr-CH" dirty="0"/>
              <a:t>As the </a:t>
            </a:r>
            <a:r>
              <a:rPr lang="fr-CH" dirty="0" err="1"/>
              <a:t>outgassing</a:t>
            </a:r>
            <a:r>
              <a:rPr lang="fr-CH" dirty="0"/>
              <a:t> rates are </a:t>
            </a:r>
            <a:r>
              <a:rPr lang="fr-CH" dirty="0" err="1"/>
              <a:t>very</a:t>
            </a:r>
            <a:r>
              <a:rPr lang="fr-CH" dirty="0"/>
              <a:t> </a:t>
            </a:r>
            <a:r>
              <a:rPr lang="fr-CH" dirty="0" err="1"/>
              <a:t>low</a:t>
            </a:r>
            <a:r>
              <a:rPr lang="fr-CH" dirty="0"/>
              <a:t> (in 10</a:t>
            </a:r>
            <a:r>
              <a:rPr lang="fr-CH" baseline="30000" dirty="0"/>
              <a:t>-14</a:t>
            </a:r>
            <a:r>
              <a:rPr lang="fr-CH" dirty="0"/>
              <a:t> mbar l/(s cm</a:t>
            </a:r>
            <a:r>
              <a:rPr lang="fr-CH" baseline="30000" dirty="0"/>
              <a:t>2</a:t>
            </a:r>
            <a:r>
              <a:rPr lang="fr-CH" dirty="0"/>
              <a:t>) range and </a:t>
            </a:r>
            <a:r>
              <a:rPr lang="fr-CH" dirty="0" err="1"/>
              <a:t>lower</a:t>
            </a:r>
            <a:r>
              <a:rPr lang="fr-CH" dirty="0"/>
              <a:t>), </a:t>
            </a:r>
            <a:r>
              <a:rPr lang="fr-CH" b="1" dirty="0">
                <a:solidFill>
                  <a:srgbClr val="00B050"/>
                </a:solidFill>
              </a:rPr>
              <a:t>pressures </a:t>
            </a:r>
            <a:r>
              <a:rPr lang="fr-CH" b="1" dirty="0" err="1">
                <a:solidFill>
                  <a:srgbClr val="00B050"/>
                </a:solidFill>
              </a:rPr>
              <a:t>might</a:t>
            </a:r>
            <a:r>
              <a:rPr lang="fr-CH" b="1" dirty="0">
                <a:solidFill>
                  <a:srgbClr val="00B050"/>
                </a:solidFill>
              </a:rPr>
              <a:t> </a:t>
            </a:r>
            <a:r>
              <a:rPr lang="fr-CH" b="1" dirty="0" err="1">
                <a:solidFill>
                  <a:srgbClr val="00B050"/>
                </a:solidFill>
              </a:rPr>
              <a:t>be</a:t>
            </a:r>
            <a:r>
              <a:rPr lang="fr-CH" b="1" dirty="0">
                <a:solidFill>
                  <a:srgbClr val="00B050"/>
                </a:solidFill>
              </a:rPr>
              <a:t> </a:t>
            </a:r>
            <a:r>
              <a:rPr lang="fr-CH" b="1" dirty="0" err="1">
                <a:solidFill>
                  <a:srgbClr val="00B050"/>
                </a:solidFill>
              </a:rPr>
              <a:t>limited</a:t>
            </a:r>
            <a:r>
              <a:rPr lang="fr-CH" b="1" dirty="0">
                <a:solidFill>
                  <a:srgbClr val="00B050"/>
                </a:solidFill>
              </a:rPr>
              <a:t> by the instrumentation and </a:t>
            </a:r>
            <a:r>
              <a:rPr lang="fr-CH" b="1" dirty="0" err="1">
                <a:solidFill>
                  <a:srgbClr val="00B050"/>
                </a:solidFill>
              </a:rPr>
              <a:t>other</a:t>
            </a:r>
            <a:r>
              <a:rPr lang="fr-CH" b="1" dirty="0">
                <a:solidFill>
                  <a:srgbClr val="00B050"/>
                </a:solidFill>
              </a:rPr>
              <a:t> </a:t>
            </a:r>
            <a:r>
              <a:rPr lang="fr-CH" b="1" dirty="0" err="1">
                <a:solidFill>
                  <a:srgbClr val="00B050"/>
                </a:solidFill>
              </a:rPr>
              <a:t>elements</a:t>
            </a:r>
            <a:r>
              <a:rPr lang="fr-CH" b="1" dirty="0">
                <a:solidFill>
                  <a:srgbClr val="00B050"/>
                </a:solidFill>
              </a:rPr>
              <a:t> of the </a:t>
            </a:r>
            <a:r>
              <a:rPr lang="fr-CH" b="1" dirty="0" err="1">
                <a:solidFill>
                  <a:srgbClr val="00B050"/>
                </a:solidFill>
              </a:rPr>
              <a:t>pumping</a:t>
            </a:r>
            <a:r>
              <a:rPr lang="fr-CH" b="1" dirty="0">
                <a:solidFill>
                  <a:srgbClr val="00B050"/>
                </a:solidFill>
              </a:rPr>
              <a:t> system.</a:t>
            </a:r>
            <a:endParaRPr lang="en-GB" b="1" dirty="0">
              <a:solidFill>
                <a:srgbClr val="00B050"/>
              </a:solidFill>
            </a:endParaRPr>
          </a:p>
        </p:txBody>
      </p:sp>
    </p:spTree>
    <p:extLst>
      <p:ext uri="{BB962C8B-B14F-4D97-AF65-F5344CB8AC3E}">
        <p14:creationId xmlns:p14="http://schemas.microsoft.com/office/powerpoint/2010/main" val="3709422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14AB1E2-32C7-E2DA-C369-9B2E421CDA60}"/>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0624386E-5C8A-7725-B17F-B480DE5DA0BD}"/>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F45176B1-4642-6A3A-7006-53BF2E9114B9}"/>
              </a:ext>
            </a:extLst>
          </p:cNvPr>
          <p:cNvSpPr>
            <a:spLocks noGrp="1"/>
          </p:cNvSpPr>
          <p:nvPr>
            <p:ph type="sldNum" sz="quarter" idx="12"/>
          </p:nvPr>
        </p:nvSpPr>
        <p:spPr/>
        <p:txBody>
          <a:bodyPr/>
          <a:lstStyle/>
          <a:p>
            <a:fld id="{36B5EA5A-BC32-A742-B11B-8E7414D5B535}" type="slidenum">
              <a:rPr lang="en-US" smtClean="0"/>
              <a:pPr/>
              <a:t>25</a:t>
            </a:fld>
            <a:endParaRPr lang="en-US" dirty="0"/>
          </a:p>
        </p:txBody>
      </p:sp>
      <p:sp>
        <p:nvSpPr>
          <p:cNvPr id="9" name="TextBox 6">
            <a:extLst>
              <a:ext uri="{FF2B5EF4-FFF2-40B4-BE49-F238E27FC236}">
                <a16:creationId xmlns:a16="http://schemas.microsoft.com/office/drawing/2014/main" id="{0A0A1549-78DD-4746-1737-8B651C14C2AC}"/>
              </a:ext>
            </a:extLst>
          </p:cNvPr>
          <p:cNvSpPr txBox="1"/>
          <p:nvPr/>
        </p:nvSpPr>
        <p:spPr>
          <a:xfrm>
            <a:off x="326546" y="567290"/>
            <a:ext cx="4695864" cy="369332"/>
          </a:xfrm>
          <a:prstGeom prst="rect">
            <a:avLst/>
          </a:prstGeom>
          <a:noFill/>
        </p:spPr>
        <p:txBody>
          <a:bodyPr wrap="square">
            <a:spAutoFit/>
          </a:bodyPr>
          <a:lstStyle/>
          <a:p>
            <a:r>
              <a:rPr lang="en-GB" dirty="0"/>
              <a:t>Examples of automatic welding machines</a:t>
            </a:r>
          </a:p>
        </p:txBody>
      </p:sp>
      <p:grpSp>
        <p:nvGrpSpPr>
          <p:cNvPr id="10" name="Groupe 6">
            <a:extLst>
              <a:ext uri="{FF2B5EF4-FFF2-40B4-BE49-F238E27FC236}">
                <a16:creationId xmlns:a16="http://schemas.microsoft.com/office/drawing/2014/main" id="{7318C301-65E4-874C-32A2-C967E2FDF28C}"/>
              </a:ext>
            </a:extLst>
          </p:cNvPr>
          <p:cNvGrpSpPr/>
          <p:nvPr/>
        </p:nvGrpSpPr>
        <p:grpSpPr>
          <a:xfrm>
            <a:off x="930483" y="1160972"/>
            <a:ext cx="2271134" cy="1572124"/>
            <a:chOff x="1415480" y="980728"/>
            <a:chExt cx="8596547" cy="4176464"/>
          </a:xfrm>
        </p:grpSpPr>
        <p:sp>
          <p:nvSpPr>
            <p:cNvPr id="11" name="Rectangle 10">
              <a:extLst>
                <a:ext uri="{FF2B5EF4-FFF2-40B4-BE49-F238E27FC236}">
                  <a16:creationId xmlns:a16="http://schemas.microsoft.com/office/drawing/2014/main" id="{2E3387A4-721F-669A-401B-D1DD4498AFDC}"/>
                </a:ext>
              </a:extLst>
            </p:cNvPr>
            <p:cNvSpPr/>
            <p:nvPr/>
          </p:nvSpPr>
          <p:spPr>
            <a:xfrm>
              <a:off x="6003578" y="1307306"/>
              <a:ext cx="2108646" cy="679854"/>
            </a:xfrm>
            <a:prstGeom prst="rect">
              <a:avLst/>
            </a:prstGeom>
            <a:solidFill>
              <a:schemeClr val="tx2">
                <a:lumMod val="25000"/>
                <a:lumOff val="75000"/>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a:extLst>
                <a:ext uri="{FF2B5EF4-FFF2-40B4-BE49-F238E27FC236}">
                  <a16:creationId xmlns:a16="http://schemas.microsoft.com/office/drawing/2014/main" id="{B88D2789-A709-7C08-B3C9-6684BEE69D01}"/>
                </a:ext>
              </a:extLst>
            </p:cNvPr>
            <p:cNvSpPr/>
            <p:nvPr/>
          </p:nvSpPr>
          <p:spPr>
            <a:xfrm>
              <a:off x="8112224" y="1489869"/>
              <a:ext cx="510434" cy="497291"/>
            </a:xfrm>
            <a:prstGeom prst="rect">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a:extLst>
                <a:ext uri="{FF2B5EF4-FFF2-40B4-BE49-F238E27FC236}">
                  <a16:creationId xmlns:a16="http://schemas.microsoft.com/office/drawing/2014/main" id="{355AE2AC-EFC9-B0BE-C696-AB201CEB9AD7}"/>
                </a:ext>
              </a:extLst>
            </p:cNvPr>
            <p:cNvSpPr/>
            <p:nvPr/>
          </p:nvSpPr>
          <p:spPr>
            <a:xfrm>
              <a:off x="5231904" y="980728"/>
              <a:ext cx="797074" cy="8429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14" name="Groupe 11">
              <a:extLst>
                <a:ext uri="{FF2B5EF4-FFF2-40B4-BE49-F238E27FC236}">
                  <a16:creationId xmlns:a16="http://schemas.microsoft.com/office/drawing/2014/main" id="{D2D78537-97C3-C695-3D9F-EB7340342979}"/>
                </a:ext>
              </a:extLst>
            </p:cNvPr>
            <p:cNvGrpSpPr/>
            <p:nvPr/>
          </p:nvGrpSpPr>
          <p:grpSpPr>
            <a:xfrm>
              <a:off x="1415480" y="1823639"/>
              <a:ext cx="8596547" cy="3333553"/>
              <a:chOff x="1415480" y="1823639"/>
              <a:chExt cx="8596547" cy="3333553"/>
            </a:xfrm>
          </p:grpSpPr>
          <p:grpSp>
            <p:nvGrpSpPr>
              <p:cNvPr id="15" name="Groupe 12">
                <a:extLst>
                  <a:ext uri="{FF2B5EF4-FFF2-40B4-BE49-F238E27FC236}">
                    <a16:creationId xmlns:a16="http://schemas.microsoft.com/office/drawing/2014/main" id="{7ACE3476-9C5D-9F58-ED4F-AB08C828F038}"/>
                  </a:ext>
                </a:extLst>
              </p:cNvPr>
              <p:cNvGrpSpPr/>
              <p:nvPr/>
            </p:nvGrpSpPr>
            <p:grpSpPr>
              <a:xfrm>
                <a:off x="2386427" y="2507023"/>
                <a:ext cx="6693431" cy="2650169"/>
                <a:chOff x="2351584" y="2290989"/>
                <a:chExt cx="6693431" cy="2650169"/>
              </a:xfrm>
            </p:grpSpPr>
            <p:cxnSp>
              <p:nvCxnSpPr>
                <p:cNvPr id="34" name="Connecteur droit 31">
                  <a:extLst>
                    <a:ext uri="{FF2B5EF4-FFF2-40B4-BE49-F238E27FC236}">
                      <a16:creationId xmlns:a16="http://schemas.microsoft.com/office/drawing/2014/main" id="{FF0A3EF5-441A-9E82-CC34-A39AFE2852E4}"/>
                    </a:ext>
                  </a:extLst>
                </p:cNvPr>
                <p:cNvCxnSpPr/>
                <p:nvPr/>
              </p:nvCxnSpPr>
              <p:spPr>
                <a:xfrm>
                  <a:off x="4353544" y="2674640"/>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cteur droit 32">
                  <a:extLst>
                    <a:ext uri="{FF2B5EF4-FFF2-40B4-BE49-F238E27FC236}">
                      <a16:creationId xmlns:a16="http://schemas.microsoft.com/office/drawing/2014/main" id="{2401BA61-EB8A-CE68-2381-DD8905B2499F}"/>
                    </a:ext>
                  </a:extLst>
                </p:cNvPr>
                <p:cNvCxnSpPr/>
                <p:nvPr/>
              </p:nvCxnSpPr>
              <p:spPr>
                <a:xfrm>
                  <a:off x="5925192" y="2674640"/>
                  <a:ext cx="108012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Forme libre : forme 33">
                  <a:extLst>
                    <a:ext uri="{FF2B5EF4-FFF2-40B4-BE49-F238E27FC236}">
                      <a16:creationId xmlns:a16="http://schemas.microsoft.com/office/drawing/2014/main" id="{73CDFC1A-5267-E35C-7CFF-379B807E4C68}"/>
                    </a:ext>
                  </a:extLst>
                </p:cNvPr>
                <p:cNvSpPr/>
                <p:nvPr/>
              </p:nvSpPr>
              <p:spPr>
                <a:xfrm>
                  <a:off x="5421932" y="2308222"/>
                  <a:ext cx="184150" cy="365127"/>
                </a:xfrm>
                <a:custGeom>
                  <a:avLst/>
                  <a:gdLst>
                    <a:gd name="connsiteX0" fmla="*/ 0 w 184150"/>
                    <a:gd name="connsiteY0" fmla="*/ 577850 h 577850"/>
                    <a:gd name="connsiteX1" fmla="*/ 63500 w 184150"/>
                    <a:gd name="connsiteY1" fmla="*/ 565150 h 577850"/>
                    <a:gd name="connsiteX2" fmla="*/ 107950 w 184150"/>
                    <a:gd name="connsiteY2" fmla="*/ 520700 h 577850"/>
                    <a:gd name="connsiteX3" fmla="*/ 139700 w 184150"/>
                    <a:gd name="connsiteY3" fmla="*/ 463550 h 577850"/>
                    <a:gd name="connsiteX4" fmla="*/ 165100 w 184150"/>
                    <a:gd name="connsiteY4" fmla="*/ 336550 h 577850"/>
                    <a:gd name="connsiteX5" fmla="*/ 171450 w 184150"/>
                    <a:gd name="connsiteY5" fmla="*/ 298450 h 577850"/>
                    <a:gd name="connsiteX6" fmla="*/ 177800 w 184150"/>
                    <a:gd name="connsiteY6" fmla="*/ 266700 h 577850"/>
                    <a:gd name="connsiteX7" fmla="*/ 184150 w 184150"/>
                    <a:gd name="connsiteY7"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577850">
                      <a:moveTo>
                        <a:pt x="0" y="577850"/>
                      </a:moveTo>
                      <a:cubicBezTo>
                        <a:pt x="21167" y="573617"/>
                        <a:pt x="43022" y="571976"/>
                        <a:pt x="63500" y="565150"/>
                      </a:cubicBezTo>
                      <a:cubicBezTo>
                        <a:pt x="100055" y="552965"/>
                        <a:pt x="92271" y="548139"/>
                        <a:pt x="107950" y="520700"/>
                      </a:cubicBezTo>
                      <a:cubicBezTo>
                        <a:pt x="149102" y="448683"/>
                        <a:pt x="78955" y="585041"/>
                        <a:pt x="139700" y="463550"/>
                      </a:cubicBezTo>
                      <a:cubicBezTo>
                        <a:pt x="169244" y="286283"/>
                        <a:pt x="136682" y="469168"/>
                        <a:pt x="165100" y="336550"/>
                      </a:cubicBezTo>
                      <a:cubicBezTo>
                        <a:pt x="167798" y="323961"/>
                        <a:pt x="169147" y="311118"/>
                        <a:pt x="171450" y="298450"/>
                      </a:cubicBezTo>
                      <a:cubicBezTo>
                        <a:pt x="173381" y="287831"/>
                        <a:pt x="175683" y="277283"/>
                        <a:pt x="177800" y="266700"/>
                      </a:cubicBezTo>
                      <a:cubicBezTo>
                        <a:pt x="184313" y="12702"/>
                        <a:pt x="184150" y="101627"/>
                        <a:pt x="18415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7" name="Forme libre : forme 34">
                  <a:extLst>
                    <a:ext uri="{FF2B5EF4-FFF2-40B4-BE49-F238E27FC236}">
                      <a16:creationId xmlns:a16="http://schemas.microsoft.com/office/drawing/2014/main" id="{726289DB-AA6A-CA15-F37D-9AFAAA2181C6}"/>
                    </a:ext>
                  </a:extLst>
                </p:cNvPr>
                <p:cNvSpPr/>
                <p:nvPr/>
              </p:nvSpPr>
              <p:spPr>
                <a:xfrm flipH="1">
                  <a:off x="5689600" y="2301874"/>
                  <a:ext cx="260992" cy="372766"/>
                </a:xfrm>
                <a:custGeom>
                  <a:avLst/>
                  <a:gdLst>
                    <a:gd name="connsiteX0" fmla="*/ 0 w 184150"/>
                    <a:gd name="connsiteY0" fmla="*/ 577850 h 577850"/>
                    <a:gd name="connsiteX1" fmla="*/ 63500 w 184150"/>
                    <a:gd name="connsiteY1" fmla="*/ 565150 h 577850"/>
                    <a:gd name="connsiteX2" fmla="*/ 107950 w 184150"/>
                    <a:gd name="connsiteY2" fmla="*/ 520700 h 577850"/>
                    <a:gd name="connsiteX3" fmla="*/ 139700 w 184150"/>
                    <a:gd name="connsiteY3" fmla="*/ 463550 h 577850"/>
                    <a:gd name="connsiteX4" fmla="*/ 165100 w 184150"/>
                    <a:gd name="connsiteY4" fmla="*/ 336550 h 577850"/>
                    <a:gd name="connsiteX5" fmla="*/ 171450 w 184150"/>
                    <a:gd name="connsiteY5" fmla="*/ 298450 h 577850"/>
                    <a:gd name="connsiteX6" fmla="*/ 177800 w 184150"/>
                    <a:gd name="connsiteY6" fmla="*/ 266700 h 577850"/>
                    <a:gd name="connsiteX7" fmla="*/ 184150 w 184150"/>
                    <a:gd name="connsiteY7"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577850">
                      <a:moveTo>
                        <a:pt x="0" y="577850"/>
                      </a:moveTo>
                      <a:cubicBezTo>
                        <a:pt x="21167" y="573617"/>
                        <a:pt x="43022" y="571976"/>
                        <a:pt x="63500" y="565150"/>
                      </a:cubicBezTo>
                      <a:cubicBezTo>
                        <a:pt x="100055" y="552965"/>
                        <a:pt x="92271" y="548139"/>
                        <a:pt x="107950" y="520700"/>
                      </a:cubicBezTo>
                      <a:cubicBezTo>
                        <a:pt x="149102" y="448683"/>
                        <a:pt x="78955" y="585041"/>
                        <a:pt x="139700" y="463550"/>
                      </a:cubicBezTo>
                      <a:cubicBezTo>
                        <a:pt x="169244" y="286283"/>
                        <a:pt x="136682" y="469168"/>
                        <a:pt x="165100" y="336550"/>
                      </a:cubicBezTo>
                      <a:cubicBezTo>
                        <a:pt x="167798" y="323961"/>
                        <a:pt x="169147" y="311118"/>
                        <a:pt x="171450" y="298450"/>
                      </a:cubicBezTo>
                      <a:cubicBezTo>
                        <a:pt x="173381" y="287831"/>
                        <a:pt x="175683" y="277283"/>
                        <a:pt x="177800" y="266700"/>
                      </a:cubicBezTo>
                      <a:cubicBezTo>
                        <a:pt x="184313" y="12702"/>
                        <a:pt x="184150" y="101627"/>
                        <a:pt x="18415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8" name="Forme libre : forme 35">
                  <a:extLst>
                    <a:ext uri="{FF2B5EF4-FFF2-40B4-BE49-F238E27FC236}">
                      <a16:creationId xmlns:a16="http://schemas.microsoft.com/office/drawing/2014/main" id="{D1570B4B-BB36-3FEF-2764-BD63B5C5F083}"/>
                    </a:ext>
                  </a:extLst>
                </p:cNvPr>
                <p:cNvSpPr/>
                <p:nvPr/>
              </p:nvSpPr>
              <p:spPr>
                <a:xfrm>
                  <a:off x="6999514" y="2345417"/>
                  <a:ext cx="457200" cy="365126"/>
                </a:xfrm>
                <a:custGeom>
                  <a:avLst/>
                  <a:gdLst>
                    <a:gd name="connsiteX0" fmla="*/ 0 w 457200"/>
                    <a:gd name="connsiteY0" fmla="*/ 413839 h 457382"/>
                    <a:gd name="connsiteX1" fmla="*/ 228600 w 457200"/>
                    <a:gd name="connsiteY1" fmla="*/ 182 h 457382"/>
                    <a:gd name="connsiteX2" fmla="*/ 457200 w 457200"/>
                    <a:gd name="connsiteY2" fmla="*/ 457382 h 457382"/>
                  </a:gdLst>
                  <a:ahLst/>
                  <a:cxnLst>
                    <a:cxn ang="0">
                      <a:pos x="connsiteX0" y="connsiteY0"/>
                    </a:cxn>
                    <a:cxn ang="0">
                      <a:pos x="connsiteX1" y="connsiteY1"/>
                    </a:cxn>
                    <a:cxn ang="0">
                      <a:pos x="connsiteX2" y="connsiteY2"/>
                    </a:cxn>
                  </a:cxnLst>
                  <a:rect l="l" t="t" r="r" b="b"/>
                  <a:pathLst>
                    <a:path w="457200" h="457382">
                      <a:moveTo>
                        <a:pt x="0" y="413839"/>
                      </a:moveTo>
                      <a:cubicBezTo>
                        <a:pt x="76200" y="203382"/>
                        <a:pt x="152400" y="-7075"/>
                        <a:pt x="228600" y="182"/>
                      </a:cubicBezTo>
                      <a:cubicBezTo>
                        <a:pt x="304800" y="7439"/>
                        <a:pt x="381000" y="232410"/>
                        <a:pt x="457200" y="4573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9" name="Forme libre : forme 36">
                  <a:extLst>
                    <a:ext uri="{FF2B5EF4-FFF2-40B4-BE49-F238E27FC236}">
                      <a16:creationId xmlns:a16="http://schemas.microsoft.com/office/drawing/2014/main" id="{B9A03F32-6096-23B0-3795-456128B17202}"/>
                    </a:ext>
                  </a:extLst>
                </p:cNvPr>
                <p:cNvSpPr/>
                <p:nvPr/>
              </p:nvSpPr>
              <p:spPr>
                <a:xfrm>
                  <a:off x="3896342" y="2314894"/>
                  <a:ext cx="457200" cy="365126"/>
                </a:xfrm>
                <a:custGeom>
                  <a:avLst/>
                  <a:gdLst>
                    <a:gd name="connsiteX0" fmla="*/ 0 w 457200"/>
                    <a:gd name="connsiteY0" fmla="*/ 413839 h 457382"/>
                    <a:gd name="connsiteX1" fmla="*/ 228600 w 457200"/>
                    <a:gd name="connsiteY1" fmla="*/ 182 h 457382"/>
                    <a:gd name="connsiteX2" fmla="*/ 457200 w 457200"/>
                    <a:gd name="connsiteY2" fmla="*/ 457382 h 457382"/>
                  </a:gdLst>
                  <a:ahLst/>
                  <a:cxnLst>
                    <a:cxn ang="0">
                      <a:pos x="connsiteX0" y="connsiteY0"/>
                    </a:cxn>
                    <a:cxn ang="0">
                      <a:pos x="connsiteX1" y="connsiteY1"/>
                    </a:cxn>
                    <a:cxn ang="0">
                      <a:pos x="connsiteX2" y="connsiteY2"/>
                    </a:cxn>
                  </a:cxnLst>
                  <a:rect l="l" t="t" r="r" b="b"/>
                  <a:pathLst>
                    <a:path w="457200" h="457382">
                      <a:moveTo>
                        <a:pt x="0" y="413839"/>
                      </a:moveTo>
                      <a:cubicBezTo>
                        <a:pt x="76200" y="203382"/>
                        <a:pt x="152400" y="-7075"/>
                        <a:pt x="228600" y="182"/>
                      </a:cubicBezTo>
                      <a:cubicBezTo>
                        <a:pt x="304800" y="7439"/>
                        <a:pt x="381000" y="232410"/>
                        <a:pt x="457200" y="4573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cxnSp>
              <p:nvCxnSpPr>
                <p:cNvPr id="40" name="Connecteur droit 37">
                  <a:extLst>
                    <a:ext uri="{FF2B5EF4-FFF2-40B4-BE49-F238E27FC236}">
                      <a16:creationId xmlns:a16="http://schemas.microsoft.com/office/drawing/2014/main" id="{A78E9D60-A554-8969-8C55-9E1C79BC1820}"/>
                    </a:ext>
                  </a:extLst>
                </p:cNvPr>
                <p:cNvCxnSpPr>
                  <a:cxnSpLocks/>
                  <a:stCxn id="38" idx="2"/>
                </p:cNvCxnSpPr>
                <p:nvPr/>
              </p:nvCxnSpPr>
              <p:spPr>
                <a:xfrm>
                  <a:off x="7456714" y="2710543"/>
                  <a:ext cx="10875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38">
                  <a:extLst>
                    <a:ext uri="{FF2B5EF4-FFF2-40B4-BE49-F238E27FC236}">
                      <a16:creationId xmlns:a16="http://schemas.microsoft.com/office/drawing/2014/main" id="{1E9B81C2-E322-A0E3-B5B4-CACD4C906B74}"/>
                    </a:ext>
                  </a:extLst>
                </p:cNvPr>
                <p:cNvCxnSpPr>
                  <a:cxnSpLocks/>
                </p:cNvCxnSpPr>
                <p:nvPr/>
              </p:nvCxnSpPr>
              <p:spPr>
                <a:xfrm>
                  <a:off x="2808784" y="2645229"/>
                  <a:ext cx="1087558"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Forme libre : forme 39">
                  <a:extLst>
                    <a:ext uri="{FF2B5EF4-FFF2-40B4-BE49-F238E27FC236}">
                      <a16:creationId xmlns:a16="http://schemas.microsoft.com/office/drawing/2014/main" id="{17B241B1-221F-21AA-1D86-E3C44C281FB8}"/>
                    </a:ext>
                  </a:extLst>
                </p:cNvPr>
                <p:cNvSpPr/>
                <p:nvPr/>
              </p:nvSpPr>
              <p:spPr>
                <a:xfrm>
                  <a:off x="8544272" y="2373539"/>
                  <a:ext cx="457200" cy="365126"/>
                </a:xfrm>
                <a:custGeom>
                  <a:avLst/>
                  <a:gdLst>
                    <a:gd name="connsiteX0" fmla="*/ 0 w 457200"/>
                    <a:gd name="connsiteY0" fmla="*/ 413839 h 457382"/>
                    <a:gd name="connsiteX1" fmla="*/ 228600 w 457200"/>
                    <a:gd name="connsiteY1" fmla="*/ 182 h 457382"/>
                    <a:gd name="connsiteX2" fmla="*/ 457200 w 457200"/>
                    <a:gd name="connsiteY2" fmla="*/ 457382 h 457382"/>
                  </a:gdLst>
                  <a:ahLst/>
                  <a:cxnLst>
                    <a:cxn ang="0">
                      <a:pos x="connsiteX0" y="connsiteY0"/>
                    </a:cxn>
                    <a:cxn ang="0">
                      <a:pos x="connsiteX1" y="connsiteY1"/>
                    </a:cxn>
                    <a:cxn ang="0">
                      <a:pos x="connsiteX2" y="connsiteY2"/>
                    </a:cxn>
                  </a:cxnLst>
                  <a:rect l="l" t="t" r="r" b="b"/>
                  <a:pathLst>
                    <a:path w="457200" h="457382">
                      <a:moveTo>
                        <a:pt x="0" y="413839"/>
                      </a:moveTo>
                      <a:cubicBezTo>
                        <a:pt x="76200" y="203382"/>
                        <a:pt x="152400" y="-7075"/>
                        <a:pt x="228600" y="182"/>
                      </a:cubicBezTo>
                      <a:cubicBezTo>
                        <a:pt x="304800" y="7439"/>
                        <a:pt x="381000" y="232410"/>
                        <a:pt x="457200" y="4573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3" name="Forme libre : forme 40">
                  <a:extLst>
                    <a:ext uri="{FF2B5EF4-FFF2-40B4-BE49-F238E27FC236}">
                      <a16:creationId xmlns:a16="http://schemas.microsoft.com/office/drawing/2014/main" id="{0ABDF158-9516-BE15-7D21-B58C0CB34058}"/>
                    </a:ext>
                  </a:extLst>
                </p:cNvPr>
                <p:cNvSpPr/>
                <p:nvPr/>
              </p:nvSpPr>
              <p:spPr>
                <a:xfrm>
                  <a:off x="2351584" y="2290989"/>
                  <a:ext cx="457200" cy="365126"/>
                </a:xfrm>
                <a:custGeom>
                  <a:avLst/>
                  <a:gdLst>
                    <a:gd name="connsiteX0" fmla="*/ 0 w 457200"/>
                    <a:gd name="connsiteY0" fmla="*/ 413839 h 457382"/>
                    <a:gd name="connsiteX1" fmla="*/ 228600 w 457200"/>
                    <a:gd name="connsiteY1" fmla="*/ 182 h 457382"/>
                    <a:gd name="connsiteX2" fmla="*/ 457200 w 457200"/>
                    <a:gd name="connsiteY2" fmla="*/ 457382 h 457382"/>
                  </a:gdLst>
                  <a:ahLst/>
                  <a:cxnLst>
                    <a:cxn ang="0">
                      <a:pos x="connsiteX0" y="connsiteY0"/>
                    </a:cxn>
                    <a:cxn ang="0">
                      <a:pos x="connsiteX1" y="connsiteY1"/>
                    </a:cxn>
                    <a:cxn ang="0">
                      <a:pos x="connsiteX2" y="connsiteY2"/>
                    </a:cxn>
                  </a:cxnLst>
                  <a:rect l="l" t="t" r="r" b="b"/>
                  <a:pathLst>
                    <a:path w="457200" h="457382">
                      <a:moveTo>
                        <a:pt x="0" y="413839"/>
                      </a:moveTo>
                      <a:cubicBezTo>
                        <a:pt x="76200" y="203382"/>
                        <a:pt x="152400" y="-7075"/>
                        <a:pt x="228600" y="182"/>
                      </a:cubicBezTo>
                      <a:cubicBezTo>
                        <a:pt x="304800" y="7439"/>
                        <a:pt x="381000" y="232410"/>
                        <a:pt x="457200" y="4573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44" name="Groupe 41">
                  <a:extLst>
                    <a:ext uri="{FF2B5EF4-FFF2-40B4-BE49-F238E27FC236}">
                      <a16:creationId xmlns:a16="http://schemas.microsoft.com/office/drawing/2014/main" id="{7964936B-3A73-A0EA-C784-00C2D36BAFE3}"/>
                    </a:ext>
                  </a:extLst>
                </p:cNvPr>
                <p:cNvGrpSpPr/>
                <p:nvPr/>
              </p:nvGrpSpPr>
              <p:grpSpPr>
                <a:xfrm>
                  <a:off x="2408288" y="4338591"/>
                  <a:ext cx="6636727" cy="602567"/>
                  <a:chOff x="2408288" y="4338591"/>
                  <a:chExt cx="6636727" cy="602567"/>
                </a:xfrm>
              </p:grpSpPr>
              <p:cxnSp>
                <p:nvCxnSpPr>
                  <p:cNvPr id="45" name="Connecteur droit 42">
                    <a:extLst>
                      <a:ext uri="{FF2B5EF4-FFF2-40B4-BE49-F238E27FC236}">
                        <a16:creationId xmlns:a16="http://schemas.microsoft.com/office/drawing/2014/main" id="{4B8EFBEC-1B4F-4F86-12C8-C8B0F1554026}"/>
                      </a:ext>
                    </a:extLst>
                  </p:cNvPr>
                  <p:cNvCxnSpPr/>
                  <p:nvPr/>
                </p:nvCxnSpPr>
                <p:spPr>
                  <a:xfrm flipV="1">
                    <a:off x="4449424" y="4412022"/>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necteur droit 43">
                    <a:extLst>
                      <a:ext uri="{FF2B5EF4-FFF2-40B4-BE49-F238E27FC236}">
                        <a16:creationId xmlns:a16="http://schemas.microsoft.com/office/drawing/2014/main" id="{2E083CF0-9E3D-550D-1C1E-3F8BE017E878}"/>
                      </a:ext>
                    </a:extLst>
                  </p:cNvPr>
                  <p:cNvCxnSpPr/>
                  <p:nvPr/>
                </p:nvCxnSpPr>
                <p:spPr>
                  <a:xfrm flipV="1">
                    <a:off x="5968735" y="4412022"/>
                    <a:ext cx="1080120"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Forme libre : forme 44">
                    <a:extLst>
                      <a:ext uri="{FF2B5EF4-FFF2-40B4-BE49-F238E27FC236}">
                        <a16:creationId xmlns:a16="http://schemas.microsoft.com/office/drawing/2014/main" id="{965DD269-151D-E764-FFCC-59176E16749A}"/>
                      </a:ext>
                    </a:extLst>
                  </p:cNvPr>
                  <p:cNvSpPr/>
                  <p:nvPr/>
                </p:nvSpPr>
                <p:spPr>
                  <a:xfrm flipV="1">
                    <a:off x="5517812" y="4413502"/>
                    <a:ext cx="146140" cy="527656"/>
                  </a:xfrm>
                  <a:custGeom>
                    <a:avLst/>
                    <a:gdLst>
                      <a:gd name="connsiteX0" fmla="*/ 0 w 184150"/>
                      <a:gd name="connsiteY0" fmla="*/ 577850 h 577850"/>
                      <a:gd name="connsiteX1" fmla="*/ 63500 w 184150"/>
                      <a:gd name="connsiteY1" fmla="*/ 565150 h 577850"/>
                      <a:gd name="connsiteX2" fmla="*/ 107950 w 184150"/>
                      <a:gd name="connsiteY2" fmla="*/ 520700 h 577850"/>
                      <a:gd name="connsiteX3" fmla="*/ 139700 w 184150"/>
                      <a:gd name="connsiteY3" fmla="*/ 463550 h 577850"/>
                      <a:gd name="connsiteX4" fmla="*/ 165100 w 184150"/>
                      <a:gd name="connsiteY4" fmla="*/ 336550 h 577850"/>
                      <a:gd name="connsiteX5" fmla="*/ 171450 w 184150"/>
                      <a:gd name="connsiteY5" fmla="*/ 298450 h 577850"/>
                      <a:gd name="connsiteX6" fmla="*/ 177800 w 184150"/>
                      <a:gd name="connsiteY6" fmla="*/ 266700 h 577850"/>
                      <a:gd name="connsiteX7" fmla="*/ 184150 w 184150"/>
                      <a:gd name="connsiteY7"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577850">
                        <a:moveTo>
                          <a:pt x="0" y="577850"/>
                        </a:moveTo>
                        <a:cubicBezTo>
                          <a:pt x="21167" y="573617"/>
                          <a:pt x="43022" y="571976"/>
                          <a:pt x="63500" y="565150"/>
                        </a:cubicBezTo>
                        <a:cubicBezTo>
                          <a:pt x="100055" y="552965"/>
                          <a:pt x="92271" y="548139"/>
                          <a:pt x="107950" y="520700"/>
                        </a:cubicBezTo>
                        <a:cubicBezTo>
                          <a:pt x="149102" y="448683"/>
                          <a:pt x="78955" y="585041"/>
                          <a:pt x="139700" y="463550"/>
                        </a:cubicBezTo>
                        <a:cubicBezTo>
                          <a:pt x="169244" y="286283"/>
                          <a:pt x="136682" y="469168"/>
                          <a:pt x="165100" y="336550"/>
                        </a:cubicBezTo>
                        <a:cubicBezTo>
                          <a:pt x="167798" y="323961"/>
                          <a:pt x="169147" y="311118"/>
                          <a:pt x="171450" y="298450"/>
                        </a:cubicBezTo>
                        <a:cubicBezTo>
                          <a:pt x="173381" y="287831"/>
                          <a:pt x="175683" y="277283"/>
                          <a:pt x="177800" y="266700"/>
                        </a:cubicBezTo>
                        <a:cubicBezTo>
                          <a:pt x="184313" y="12702"/>
                          <a:pt x="184150" y="101627"/>
                          <a:pt x="18415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Forme libre : forme 45">
                    <a:extLst>
                      <a:ext uri="{FF2B5EF4-FFF2-40B4-BE49-F238E27FC236}">
                        <a16:creationId xmlns:a16="http://schemas.microsoft.com/office/drawing/2014/main" id="{1C6709D7-1E02-CB2C-B028-A738E479190E}"/>
                      </a:ext>
                    </a:extLst>
                  </p:cNvPr>
                  <p:cNvSpPr/>
                  <p:nvPr/>
                </p:nvSpPr>
                <p:spPr>
                  <a:xfrm flipH="1" flipV="1">
                    <a:off x="5733143" y="4412021"/>
                    <a:ext cx="260992" cy="529137"/>
                  </a:xfrm>
                  <a:custGeom>
                    <a:avLst/>
                    <a:gdLst>
                      <a:gd name="connsiteX0" fmla="*/ 0 w 184150"/>
                      <a:gd name="connsiteY0" fmla="*/ 577850 h 577850"/>
                      <a:gd name="connsiteX1" fmla="*/ 63500 w 184150"/>
                      <a:gd name="connsiteY1" fmla="*/ 565150 h 577850"/>
                      <a:gd name="connsiteX2" fmla="*/ 107950 w 184150"/>
                      <a:gd name="connsiteY2" fmla="*/ 520700 h 577850"/>
                      <a:gd name="connsiteX3" fmla="*/ 139700 w 184150"/>
                      <a:gd name="connsiteY3" fmla="*/ 463550 h 577850"/>
                      <a:gd name="connsiteX4" fmla="*/ 165100 w 184150"/>
                      <a:gd name="connsiteY4" fmla="*/ 336550 h 577850"/>
                      <a:gd name="connsiteX5" fmla="*/ 171450 w 184150"/>
                      <a:gd name="connsiteY5" fmla="*/ 298450 h 577850"/>
                      <a:gd name="connsiteX6" fmla="*/ 177800 w 184150"/>
                      <a:gd name="connsiteY6" fmla="*/ 266700 h 577850"/>
                      <a:gd name="connsiteX7" fmla="*/ 184150 w 184150"/>
                      <a:gd name="connsiteY7"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577850">
                        <a:moveTo>
                          <a:pt x="0" y="577850"/>
                        </a:moveTo>
                        <a:cubicBezTo>
                          <a:pt x="21167" y="573617"/>
                          <a:pt x="43022" y="571976"/>
                          <a:pt x="63500" y="565150"/>
                        </a:cubicBezTo>
                        <a:cubicBezTo>
                          <a:pt x="100055" y="552965"/>
                          <a:pt x="92271" y="548139"/>
                          <a:pt x="107950" y="520700"/>
                        </a:cubicBezTo>
                        <a:cubicBezTo>
                          <a:pt x="149102" y="448683"/>
                          <a:pt x="78955" y="585041"/>
                          <a:pt x="139700" y="463550"/>
                        </a:cubicBezTo>
                        <a:cubicBezTo>
                          <a:pt x="169244" y="286283"/>
                          <a:pt x="136682" y="469168"/>
                          <a:pt x="165100" y="336550"/>
                        </a:cubicBezTo>
                        <a:cubicBezTo>
                          <a:pt x="167798" y="323961"/>
                          <a:pt x="169147" y="311118"/>
                          <a:pt x="171450" y="298450"/>
                        </a:cubicBezTo>
                        <a:cubicBezTo>
                          <a:pt x="173381" y="287831"/>
                          <a:pt x="175683" y="277283"/>
                          <a:pt x="177800" y="266700"/>
                        </a:cubicBezTo>
                        <a:cubicBezTo>
                          <a:pt x="184313" y="12702"/>
                          <a:pt x="184150" y="101627"/>
                          <a:pt x="18415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9" name="Forme libre : forme 46">
                    <a:extLst>
                      <a:ext uri="{FF2B5EF4-FFF2-40B4-BE49-F238E27FC236}">
                        <a16:creationId xmlns:a16="http://schemas.microsoft.com/office/drawing/2014/main" id="{1B45473D-12EB-902A-F9E0-949ED446DEEB}"/>
                      </a:ext>
                    </a:extLst>
                  </p:cNvPr>
                  <p:cNvSpPr/>
                  <p:nvPr/>
                </p:nvSpPr>
                <p:spPr>
                  <a:xfrm flipV="1">
                    <a:off x="7043057" y="4370845"/>
                    <a:ext cx="457200" cy="418770"/>
                  </a:xfrm>
                  <a:custGeom>
                    <a:avLst/>
                    <a:gdLst>
                      <a:gd name="connsiteX0" fmla="*/ 0 w 457200"/>
                      <a:gd name="connsiteY0" fmla="*/ 413839 h 457382"/>
                      <a:gd name="connsiteX1" fmla="*/ 228600 w 457200"/>
                      <a:gd name="connsiteY1" fmla="*/ 182 h 457382"/>
                      <a:gd name="connsiteX2" fmla="*/ 457200 w 457200"/>
                      <a:gd name="connsiteY2" fmla="*/ 457382 h 457382"/>
                    </a:gdLst>
                    <a:ahLst/>
                    <a:cxnLst>
                      <a:cxn ang="0">
                        <a:pos x="connsiteX0" y="connsiteY0"/>
                      </a:cxn>
                      <a:cxn ang="0">
                        <a:pos x="connsiteX1" y="connsiteY1"/>
                      </a:cxn>
                      <a:cxn ang="0">
                        <a:pos x="connsiteX2" y="connsiteY2"/>
                      </a:cxn>
                    </a:cxnLst>
                    <a:rect l="l" t="t" r="r" b="b"/>
                    <a:pathLst>
                      <a:path w="457200" h="457382">
                        <a:moveTo>
                          <a:pt x="0" y="413839"/>
                        </a:moveTo>
                        <a:cubicBezTo>
                          <a:pt x="76200" y="203382"/>
                          <a:pt x="152400" y="-7075"/>
                          <a:pt x="228600" y="182"/>
                        </a:cubicBezTo>
                        <a:cubicBezTo>
                          <a:pt x="304800" y="7439"/>
                          <a:pt x="381000" y="232410"/>
                          <a:pt x="457200" y="4573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0" name="Forme libre : forme 47">
                    <a:extLst>
                      <a:ext uri="{FF2B5EF4-FFF2-40B4-BE49-F238E27FC236}">
                        <a16:creationId xmlns:a16="http://schemas.microsoft.com/office/drawing/2014/main" id="{A5C20015-3324-5BA8-2533-909987CF650C}"/>
                      </a:ext>
                    </a:extLst>
                  </p:cNvPr>
                  <p:cNvSpPr/>
                  <p:nvPr/>
                </p:nvSpPr>
                <p:spPr>
                  <a:xfrm flipV="1">
                    <a:off x="3992222" y="4420785"/>
                    <a:ext cx="457200" cy="418770"/>
                  </a:xfrm>
                  <a:custGeom>
                    <a:avLst/>
                    <a:gdLst>
                      <a:gd name="connsiteX0" fmla="*/ 0 w 457200"/>
                      <a:gd name="connsiteY0" fmla="*/ 413839 h 457382"/>
                      <a:gd name="connsiteX1" fmla="*/ 228600 w 457200"/>
                      <a:gd name="connsiteY1" fmla="*/ 182 h 457382"/>
                      <a:gd name="connsiteX2" fmla="*/ 457200 w 457200"/>
                      <a:gd name="connsiteY2" fmla="*/ 457382 h 457382"/>
                    </a:gdLst>
                    <a:ahLst/>
                    <a:cxnLst>
                      <a:cxn ang="0">
                        <a:pos x="connsiteX0" y="connsiteY0"/>
                      </a:cxn>
                      <a:cxn ang="0">
                        <a:pos x="connsiteX1" y="connsiteY1"/>
                      </a:cxn>
                      <a:cxn ang="0">
                        <a:pos x="connsiteX2" y="connsiteY2"/>
                      </a:cxn>
                    </a:cxnLst>
                    <a:rect l="l" t="t" r="r" b="b"/>
                    <a:pathLst>
                      <a:path w="457200" h="457382">
                        <a:moveTo>
                          <a:pt x="0" y="413839"/>
                        </a:moveTo>
                        <a:cubicBezTo>
                          <a:pt x="76200" y="203382"/>
                          <a:pt x="152400" y="-7075"/>
                          <a:pt x="228600" y="182"/>
                        </a:cubicBezTo>
                        <a:cubicBezTo>
                          <a:pt x="304800" y="7439"/>
                          <a:pt x="381000" y="232410"/>
                          <a:pt x="457200" y="4573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51" name="Connecteur droit 48">
                    <a:extLst>
                      <a:ext uri="{FF2B5EF4-FFF2-40B4-BE49-F238E27FC236}">
                        <a16:creationId xmlns:a16="http://schemas.microsoft.com/office/drawing/2014/main" id="{C40AC8E1-88EA-453D-5229-C383457163F5}"/>
                      </a:ext>
                    </a:extLst>
                  </p:cNvPr>
                  <p:cNvCxnSpPr>
                    <a:cxnSpLocks/>
                    <a:stCxn id="49" idx="2"/>
                  </p:cNvCxnSpPr>
                  <p:nvPr/>
                </p:nvCxnSpPr>
                <p:spPr>
                  <a:xfrm flipV="1">
                    <a:off x="7500257" y="4370845"/>
                    <a:ext cx="10875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cteur droit 49">
                    <a:extLst>
                      <a:ext uri="{FF2B5EF4-FFF2-40B4-BE49-F238E27FC236}">
                        <a16:creationId xmlns:a16="http://schemas.microsoft.com/office/drawing/2014/main" id="{3E499692-B131-3E51-A62B-A51540990EAA}"/>
                      </a:ext>
                    </a:extLst>
                  </p:cNvPr>
                  <p:cNvCxnSpPr>
                    <a:cxnSpLocks/>
                  </p:cNvCxnSpPr>
                  <p:nvPr/>
                </p:nvCxnSpPr>
                <p:spPr>
                  <a:xfrm flipV="1">
                    <a:off x="2904664" y="4445754"/>
                    <a:ext cx="1087558"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Forme libre : forme 50">
                    <a:extLst>
                      <a:ext uri="{FF2B5EF4-FFF2-40B4-BE49-F238E27FC236}">
                        <a16:creationId xmlns:a16="http://schemas.microsoft.com/office/drawing/2014/main" id="{1DECF81B-61C6-22E0-79F0-BC3BE7623323}"/>
                      </a:ext>
                    </a:extLst>
                  </p:cNvPr>
                  <p:cNvSpPr/>
                  <p:nvPr/>
                </p:nvSpPr>
                <p:spPr>
                  <a:xfrm flipV="1">
                    <a:off x="8587815" y="4338591"/>
                    <a:ext cx="457200" cy="418770"/>
                  </a:xfrm>
                  <a:custGeom>
                    <a:avLst/>
                    <a:gdLst>
                      <a:gd name="connsiteX0" fmla="*/ 0 w 457200"/>
                      <a:gd name="connsiteY0" fmla="*/ 413839 h 457382"/>
                      <a:gd name="connsiteX1" fmla="*/ 228600 w 457200"/>
                      <a:gd name="connsiteY1" fmla="*/ 182 h 457382"/>
                      <a:gd name="connsiteX2" fmla="*/ 457200 w 457200"/>
                      <a:gd name="connsiteY2" fmla="*/ 457382 h 457382"/>
                    </a:gdLst>
                    <a:ahLst/>
                    <a:cxnLst>
                      <a:cxn ang="0">
                        <a:pos x="connsiteX0" y="connsiteY0"/>
                      </a:cxn>
                      <a:cxn ang="0">
                        <a:pos x="connsiteX1" y="connsiteY1"/>
                      </a:cxn>
                      <a:cxn ang="0">
                        <a:pos x="connsiteX2" y="connsiteY2"/>
                      </a:cxn>
                    </a:cxnLst>
                    <a:rect l="l" t="t" r="r" b="b"/>
                    <a:pathLst>
                      <a:path w="457200" h="457382">
                        <a:moveTo>
                          <a:pt x="0" y="413839"/>
                        </a:moveTo>
                        <a:cubicBezTo>
                          <a:pt x="76200" y="203382"/>
                          <a:pt x="152400" y="-7075"/>
                          <a:pt x="228600" y="182"/>
                        </a:cubicBezTo>
                        <a:cubicBezTo>
                          <a:pt x="304800" y="7439"/>
                          <a:pt x="381000" y="232410"/>
                          <a:pt x="457200" y="4573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4" name="Forme libre : forme 51">
                    <a:extLst>
                      <a:ext uri="{FF2B5EF4-FFF2-40B4-BE49-F238E27FC236}">
                        <a16:creationId xmlns:a16="http://schemas.microsoft.com/office/drawing/2014/main" id="{374A1EEA-3CFB-8382-1216-FADFB55A3B42}"/>
                      </a:ext>
                    </a:extLst>
                  </p:cNvPr>
                  <p:cNvSpPr/>
                  <p:nvPr/>
                </p:nvSpPr>
                <p:spPr>
                  <a:xfrm flipV="1">
                    <a:off x="2408288" y="4444243"/>
                    <a:ext cx="496376" cy="407796"/>
                  </a:xfrm>
                  <a:custGeom>
                    <a:avLst/>
                    <a:gdLst>
                      <a:gd name="connsiteX0" fmla="*/ 0 w 457200"/>
                      <a:gd name="connsiteY0" fmla="*/ 413839 h 457382"/>
                      <a:gd name="connsiteX1" fmla="*/ 228600 w 457200"/>
                      <a:gd name="connsiteY1" fmla="*/ 182 h 457382"/>
                      <a:gd name="connsiteX2" fmla="*/ 457200 w 457200"/>
                      <a:gd name="connsiteY2" fmla="*/ 457382 h 457382"/>
                    </a:gdLst>
                    <a:ahLst/>
                    <a:cxnLst>
                      <a:cxn ang="0">
                        <a:pos x="connsiteX0" y="connsiteY0"/>
                      </a:cxn>
                      <a:cxn ang="0">
                        <a:pos x="connsiteX1" y="connsiteY1"/>
                      </a:cxn>
                      <a:cxn ang="0">
                        <a:pos x="connsiteX2" y="connsiteY2"/>
                      </a:cxn>
                    </a:cxnLst>
                    <a:rect l="l" t="t" r="r" b="b"/>
                    <a:pathLst>
                      <a:path w="457200" h="457382">
                        <a:moveTo>
                          <a:pt x="0" y="413839"/>
                        </a:moveTo>
                        <a:cubicBezTo>
                          <a:pt x="76200" y="203382"/>
                          <a:pt x="152400" y="-7075"/>
                          <a:pt x="228600" y="182"/>
                        </a:cubicBezTo>
                        <a:cubicBezTo>
                          <a:pt x="304800" y="7439"/>
                          <a:pt x="381000" y="232410"/>
                          <a:pt x="457200" y="4573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sp>
            <p:nvSpPr>
              <p:cNvPr id="16" name="Forme libre : forme 13">
                <a:extLst>
                  <a:ext uri="{FF2B5EF4-FFF2-40B4-BE49-F238E27FC236}">
                    <a16:creationId xmlns:a16="http://schemas.microsoft.com/office/drawing/2014/main" id="{EDA810BC-1ECF-5AA6-9DE2-59B70C4D0463}"/>
                  </a:ext>
                </a:extLst>
              </p:cNvPr>
              <p:cNvSpPr/>
              <p:nvPr/>
            </p:nvSpPr>
            <p:spPr>
              <a:xfrm>
                <a:off x="5884506" y="2133600"/>
                <a:ext cx="2569028" cy="794657"/>
              </a:xfrm>
              <a:custGeom>
                <a:avLst/>
                <a:gdLst>
                  <a:gd name="connsiteX0" fmla="*/ 0 w 2569028"/>
                  <a:gd name="connsiteY0" fmla="*/ 43543 h 794657"/>
                  <a:gd name="connsiteX1" fmla="*/ 21771 w 2569028"/>
                  <a:gd name="connsiteY1" fmla="*/ 762000 h 794657"/>
                  <a:gd name="connsiteX2" fmla="*/ 1045028 w 2569028"/>
                  <a:gd name="connsiteY2" fmla="*/ 762000 h 794657"/>
                  <a:gd name="connsiteX3" fmla="*/ 1240971 w 2569028"/>
                  <a:gd name="connsiteY3" fmla="*/ 337457 h 794657"/>
                  <a:gd name="connsiteX4" fmla="*/ 1426028 w 2569028"/>
                  <a:gd name="connsiteY4" fmla="*/ 315686 h 794657"/>
                  <a:gd name="connsiteX5" fmla="*/ 1687286 w 2569028"/>
                  <a:gd name="connsiteY5" fmla="*/ 783771 h 794657"/>
                  <a:gd name="connsiteX6" fmla="*/ 2569028 w 2569028"/>
                  <a:gd name="connsiteY6" fmla="*/ 794657 h 794657"/>
                  <a:gd name="connsiteX7" fmla="*/ 2536371 w 2569028"/>
                  <a:gd name="connsiteY7" fmla="*/ 0 h 794657"/>
                  <a:gd name="connsiteX8" fmla="*/ 0 w 2569028"/>
                  <a:gd name="connsiteY8" fmla="*/ 43543 h 794657"/>
                  <a:gd name="connsiteX0" fmla="*/ 0 w 2569028"/>
                  <a:gd name="connsiteY0" fmla="*/ 43543 h 794657"/>
                  <a:gd name="connsiteX1" fmla="*/ 21771 w 2569028"/>
                  <a:gd name="connsiteY1" fmla="*/ 762000 h 794657"/>
                  <a:gd name="connsiteX2" fmla="*/ 1045028 w 2569028"/>
                  <a:gd name="connsiteY2" fmla="*/ 762000 h 794657"/>
                  <a:gd name="connsiteX3" fmla="*/ 1240971 w 2569028"/>
                  <a:gd name="connsiteY3" fmla="*/ 337457 h 794657"/>
                  <a:gd name="connsiteX4" fmla="*/ 1541357 w 2569028"/>
                  <a:gd name="connsiteY4" fmla="*/ 348637 h 794657"/>
                  <a:gd name="connsiteX5" fmla="*/ 1687286 w 2569028"/>
                  <a:gd name="connsiteY5" fmla="*/ 783771 h 794657"/>
                  <a:gd name="connsiteX6" fmla="*/ 2569028 w 2569028"/>
                  <a:gd name="connsiteY6" fmla="*/ 794657 h 794657"/>
                  <a:gd name="connsiteX7" fmla="*/ 2536371 w 2569028"/>
                  <a:gd name="connsiteY7" fmla="*/ 0 h 794657"/>
                  <a:gd name="connsiteX8" fmla="*/ 0 w 2569028"/>
                  <a:gd name="connsiteY8" fmla="*/ 43543 h 794657"/>
                  <a:gd name="connsiteX0" fmla="*/ 0 w 2569028"/>
                  <a:gd name="connsiteY0" fmla="*/ 43543 h 794657"/>
                  <a:gd name="connsiteX1" fmla="*/ 21771 w 2569028"/>
                  <a:gd name="connsiteY1" fmla="*/ 762000 h 794657"/>
                  <a:gd name="connsiteX2" fmla="*/ 1045028 w 2569028"/>
                  <a:gd name="connsiteY2" fmla="*/ 762000 h 794657"/>
                  <a:gd name="connsiteX3" fmla="*/ 1240971 w 2569028"/>
                  <a:gd name="connsiteY3" fmla="*/ 337457 h 794657"/>
                  <a:gd name="connsiteX4" fmla="*/ 1541357 w 2569028"/>
                  <a:gd name="connsiteY4" fmla="*/ 348637 h 794657"/>
                  <a:gd name="connsiteX5" fmla="*/ 1687286 w 2569028"/>
                  <a:gd name="connsiteY5" fmla="*/ 783771 h 794657"/>
                  <a:gd name="connsiteX6" fmla="*/ 2569028 w 2569028"/>
                  <a:gd name="connsiteY6" fmla="*/ 794657 h 794657"/>
                  <a:gd name="connsiteX7" fmla="*/ 2536371 w 2569028"/>
                  <a:gd name="connsiteY7" fmla="*/ 0 h 794657"/>
                  <a:gd name="connsiteX8" fmla="*/ 0 w 2569028"/>
                  <a:gd name="connsiteY8" fmla="*/ 43543 h 794657"/>
                  <a:gd name="connsiteX0" fmla="*/ 0 w 2569028"/>
                  <a:gd name="connsiteY0" fmla="*/ 43543 h 794657"/>
                  <a:gd name="connsiteX1" fmla="*/ 21771 w 2569028"/>
                  <a:gd name="connsiteY1" fmla="*/ 762000 h 794657"/>
                  <a:gd name="connsiteX2" fmla="*/ 1045028 w 2569028"/>
                  <a:gd name="connsiteY2" fmla="*/ 762000 h 794657"/>
                  <a:gd name="connsiteX3" fmla="*/ 1240971 w 2569028"/>
                  <a:gd name="connsiteY3" fmla="*/ 337457 h 794657"/>
                  <a:gd name="connsiteX4" fmla="*/ 1491930 w 2569028"/>
                  <a:gd name="connsiteY4" fmla="*/ 365113 h 794657"/>
                  <a:gd name="connsiteX5" fmla="*/ 1687286 w 2569028"/>
                  <a:gd name="connsiteY5" fmla="*/ 783771 h 794657"/>
                  <a:gd name="connsiteX6" fmla="*/ 2569028 w 2569028"/>
                  <a:gd name="connsiteY6" fmla="*/ 794657 h 794657"/>
                  <a:gd name="connsiteX7" fmla="*/ 2536371 w 2569028"/>
                  <a:gd name="connsiteY7" fmla="*/ 0 h 794657"/>
                  <a:gd name="connsiteX8" fmla="*/ 0 w 2569028"/>
                  <a:gd name="connsiteY8" fmla="*/ 43543 h 794657"/>
                  <a:gd name="connsiteX0" fmla="*/ 0 w 2569028"/>
                  <a:gd name="connsiteY0" fmla="*/ 43543 h 794657"/>
                  <a:gd name="connsiteX1" fmla="*/ 21771 w 2569028"/>
                  <a:gd name="connsiteY1" fmla="*/ 762000 h 794657"/>
                  <a:gd name="connsiteX2" fmla="*/ 1045028 w 2569028"/>
                  <a:gd name="connsiteY2" fmla="*/ 762000 h 794657"/>
                  <a:gd name="connsiteX3" fmla="*/ 1240971 w 2569028"/>
                  <a:gd name="connsiteY3" fmla="*/ 337457 h 794657"/>
                  <a:gd name="connsiteX4" fmla="*/ 1500168 w 2569028"/>
                  <a:gd name="connsiteY4" fmla="*/ 340400 h 794657"/>
                  <a:gd name="connsiteX5" fmla="*/ 1687286 w 2569028"/>
                  <a:gd name="connsiteY5" fmla="*/ 783771 h 794657"/>
                  <a:gd name="connsiteX6" fmla="*/ 2569028 w 2569028"/>
                  <a:gd name="connsiteY6" fmla="*/ 794657 h 794657"/>
                  <a:gd name="connsiteX7" fmla="*/ 2536371 w 2569028"/>
                  <a:gd name="connsiteY7" fmla="*/ 0 h 794657"/>
                  <a:gd name="connsiteX8" fmla="*/ 0 w 2569028"/>
                  <a:gd name="connsiteY8" fmla="*/ 43543 h 7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9028" h="794657">
                    <a:moveTo>
                      <a:pt x="0" y="43543"/>
                    </a:moveTo>
                    <a:lnTo>
                      <a:pt x="21771" y="762000"/>
                    </a:lnTo>
                    <a:lnTo>
                      <a:pt x="1045028" y="762000"/>
                    </a:lnTo>
                    <a:lnTo>
                      <a:pt x="1240971" y="337457"/>
                    </a:lnTo>
                    <a:lnTo>
                      <a:pt x="1500168" y="340400"/>
                    </a:lnTo>
                    <a:lnTo>
                      <a:pt x="1687286" y="783771"/>
                    </a:lnTo>
                    <a:lnTo>
                      <a:pt x="2569028" y="794657"/>
                    </a:lnTo>
                    <a:lnTo>
                      <a:pt x="2536371" y="0"/>
                    </a:lnTo>
                    <a:lnTo>
                      <a:pt x="0" y="4354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a:extLst>
                  <a:ext uri="{FF2B5EF4-FFF2-40B4-BE49-F238E27FC236}">
                    <a16:creationId xmlns:a16="http://schemas.microsoft.com/office/drawing/2014/main" id="{CF32697C-57AA-8B34-A2C9-E34DE9F7118D}"/>
                  </a:ext>
                </a:extLst>
              </p:cNvPr>
              <p:cNvSpPr/>
              <p:nvPr/>
            </p:nvSpPr>
            <p:spPr>
              <a:xfrm>
                <a:off x="6428087" y="2133600"/>
                <a:ext cx="144016" cy="170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a:extLst>
                  <a:ext uri="{FF2B5EF4-FFF2-40B4-BE49-F238E27FC236}">
                    <a16:creationId xmlns:a16="http://schemas.microsoft.com/office/drawing/2014/main" id="{E676B305-5926-D67E-26EF-D7E5B1F59A59}"/>
                  </a:ext>
                </a:extLst>
              </p:cNvPr>
              <p:cNvSpPr/>
              <p:nvPr/>
            </p:nvSpPr>
            <p:spPr>
              <a:xfrm>
                <a:off x="7680176" y="2133600"/>
                <a:ext cx="144016" cy="170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9" name="Connecteur droit 16">
                <a:extLst>
                  <a:ext uri="{FF2B5EF4-FFF2-40B4-BE49-F238E27FC236}">
                    <a16:creationId xmlns:a16="http://schemas.microsoft.com/office/drawing/2014/main" id="{DD81A7FC-F9BB-7D4B-D90E-9C09891F0820}"/>
                  </a:ext>
                </a:extLst>
              </p:cNvPr>
              <p:cNvCxnSpPr>
                <a:endCxn id="17" idx="2"/>
              </p:cNvCxnSpPr>
              <p:nvPr/>
            </p:nvCxnSpPr>
            <p:spPr>
              <a:xfrm>
                <a:off x="6500095" y="1988840"/>
                <a:ext cx="0" cy="314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7">
                <a:extLst>
                  <a:ext uri="{FF2B5EF4-FFF2-40B4-BE49-F238E27FC236}">
                    <a16:creationId xmlns:a16="http://schemas.microsoft.com/office/drawing/2014/main" id="{2FBC2AB3-5C09-573F-9445-C25DBE592816}"/>
                  </a:ext>
                </a:extLst>
              </p:cNvPr>
              <p:cNvCxnSpPr/>
              <p:nvPr/>
            </p:nvCxnSpPr>
            <p:spPr>
              <a:xfrm>
                <a:off x="7764393" y="1988840"/>
                <a:ext cx="0" cy="314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cteur droit 18">
                <a:extLst>
                  <a:ext uri="{FF2B5EF4-FFF2-40B4-BE49-F238E27FC236}">
                    <a16:creationId xmlns:a16="http://schemas.microsoft.com/office/drawing/2014/main" id="{3BE00E03-1218-63A6-FA5F-B508F255417D}"/>
                  </a:ext>
                </a:extLst>
              </p:cNvPr>
              <p:cNvCxnSpPr>
                <a:cxnSpLocks/>
              </p:cNvCxnSpPr>
              <p:nvPr/>
            </p:nvCxnSpPr>
            <p:spPr>
              <a:xfrm>
                <a:off x="5519936" y="1823639"/>
                <a:ext cx="0" cy="3949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Connecteur droit 19">
                <a:extLst>
                  <a:ext uri="{FF2B5EF4-FFF2-40B4-BE49-F238E27FC236}">
                    <a16:creationId xmlns:a16="http://schemas.microsoft.com/office/drawing/2014/main" id="{33E3ABF1-29D4-280A-AF4C-6E6A1AAF1AF7}"/>
                  </a:ext>
                </a:extLst>
              </p:cNvPr>
              <p:cNvCxnSpPr>
                <a:cxnSpLocks/>
              </p:cNvCxnSpPr>
              <p:nvPr/>
            </p:nvCxnSpPr>
            <p:spPr>
              <a:xfrm>
                <a:off x="5807968" y="1823639"/>
                <a:ext cx="0" cy="3949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Connecteur droit 20">
                <a:extLst>
                  <a:ext uri="{FF2B5EF4-FFF2-40B4-BE49-F238E27FC236}">
                    <a16:creationId xmlns:a16="http://schemas.microsoft.com/office/drawing/2014/main" id="{1EF8F56A-CEEA-25DC-1D25-0A7E6368F72D}"/>
                  </a:ext>
                </a:extLst>
              </p:cNvPr>
              <p:cNvCxnSpPr/>
              <p:nvPr/>
            </p:nvCxnSpPr>
            <p:spPr>
              <a:xfrm>
                <a:off x="5519936" y="2218628"/>
                <a:ext cx="44451" cy="1302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Connecteur droit 21">
                <a:extLst>
                  <a:ext uri="{FF2B5EF4-FFF2-40B4-BE49-F238E27FC236}">
                    <a16:creationId xmlns:a16="http://schemas.microsoft.com/office/drawing/2014/main" id="{B92C03CB-D518-1928-B816-ABF7F4BCE78D}"/>
                  </a:ext>
                </a:extLst>
              </p:cNvPr>
              <p:cNvCxnSpPr/>
              <p:nvPr/>
            </p:nvCxnSpPr>
            <p:spPr>
              <a:xfrm flipH="1">
                <a:off x="5767986" y="2218628"/>
                <a:ext cx="39982" cy="13025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Connecteur droit 22">
                <a:extLst>
                  <a:ext uri="{FF2B5EF4-FFF2-40B4-BE49-F238E27FC236}">
                    <a16:creationId xmlns:a16="http://schemas.microsoft.com/office/drawing/2014/main" id="{7A6959C2-168D-4DCC-AE4D-FF774906D9AA}"/>
                  </a:ext>
                </a:extLst>
              </p:cNvPr>
              <p:cNvCxnSpPr/>
              <p:nvPr/>
            </p:nvCxnSpPr>
            <p:spPr>
              <a:xfrm>
                <a:off x="5663952" y="2247750"/>
                <a:ext cx="0" cy="20226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Connecteur droit 23">
                <a:extLst>
                  <a:ext uri="{FF2B5EF4-FFF2-40B4-BE49-F238E27FC236}">
                    <a16:creationId xmlns:a16="http://schemas.microsoft.com/office/drawing/2014/main" id="{DBF1C76C-9B7B-632C-7D88-2659AAE68520}"/>
                  </a:ext>
                </a:extLst>
              </p:cNvPr>
              <p:cNvCxnSpPr/>
              <p:nvPr/>
            </p:nvCxnSpPr>
            <p:spPr>
              <a:xfrm>
                <a:off x="5564387" y="2348880"/>
                <a:ext cx="6133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Connecteur droit 24">
                <a:extLst>
                  <a:ext uri="{FF2B5EF4-FFF2-40B4-BE49-F238E27FC236}">
                    <a16:creationId xmlns:a16="http://schemas.microsoft.com/office/drawing/2014/main" id="{5BA02E66-299C-90C3-1F8A-3A28142601E1}"/>
                  </a:ext>
                </a:extLst>
              </p:cNvPr>
              <p:cNvCxnSpPr/>
              <p:nvPr/>
            </p:nvCxnSpPr>
            <p:spPr>
              <a:xfrm flipH="1">
                <a:off x="5724443" y="2348880"/>
                <a:ext cx="4354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Connecteur droit 25">
                <a:extLst>
                  <a:ext uri="{FF2B5EF4-FFF2-40B4-BE49-F238E27FC236}">
                    <a16:creationId xmlns:a16="http://schemas.microsoft.com/office/drawing/2014/main" id="{73462D5A-54F1-46EC-F9D9-C10489CCA655}"/>
                  </a:ext>
                </a:extLst>
              </p:cNvPr>
              <p:cNvCxnSpPr>
                <a:cxnSpLocks/>
                <a:stCxn id="30" idx="4"/>
              </p:cNvCxnSpPr>
              <p:nvPr/>
            </p:nvCxnSpPr>
            <p:spPr>
              <a:xfrm flipV="1">
                <a:off x="1597711" y="4653433"/>
                <a:ext cx="845420" cy="6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eur droit 26">
                <a:extLst>
                  <a:ext uri="{FF2B5EF4-FFF2-40B4-BE49-F238E27FC236}">
                    <a16:creationId xmlns:a16="http://schemas.microsoft.com/office/drawing/2014/main" id="{4BEDFEAE-B804-3B17-2699-7B410A109370}"/>
                  </a:ext>
                </a:extLst>
              </p:cNvPr>
              <p:cNvCxnSpPr>
                <a:cxnSpLocks/>
              </p:cNvCxnSpPr>
              <p:nvPr/>
            </p:nvCxnSpPr>
            <p:spPr>
              <a:xfrm>
                <a:off x="1607632" y="2844177"/>
                <a:ext cx="778795"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Ellipse 27">
                <a:extLst>
                  <a:ext uri="{FF2B5EF4-FFF2-40B4-BE49-F238E27FC236}">
                    <a16:creationId xmlns:a16="http://schemas.microsoft.com/office/drawing/2014/main" id="{866C8182-7517-FBEB-0FE9-73FE229E31DB}"/>
                  </a:ext>
                </a:extLst>
              </p:cNvPr>
              <p:cNvSpPr/>
              <p:nvPr/>
            </p:nvSpPr>
            <p:spPr>
              <a:xfrm>
                <a:off x="1415480" y="2844177"/>
                <a:ext cx="364461" cy="1816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31" name="Connecteur droit 28">
                <a:extLst>
                  <a:ext uri="{FF2B5EF4-FFF2-40B4-BE49-F238E27FC236}">
                    <a16:creationId xmlns:a16="http://schemas.microsoft.com/office/drawing/2014/main" id="{3C4EC5E9-5D20-68FC-C8B8-FF23093EAA92}"/>
                  </a:ext>
                </a:extLst>
              </p:cNvPr>
              <p:cNvCxnSpPr>
                <a:cxnSpLocks/>
              </p:cNvCxnSpPr>
              <p:nvPr/>
            </p:nvCxnSpPr>
            <p:spPr>
              <a:xfrm>
                <a:off x="9036315" y="2947785"/>
                <a:ext cx="77879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necteur droit 29">
                <a:extLst>
                  <a:ext uri="{FF2B5EF4-FFF2-40B4-BE49-F238E27FC236}">
                    <a16:creationId xmlns:a16="http://schemas.microsoft.com/office/drawing/2014/main" id="{D5BC0FB2-4A42-4523-676D-17ED280BCF04}"/>
                  </a:ext>
                </a:extLst>
              </p:cNvPr>
              <p:cNvCxnSpPr>
                <a:cxnSpLocks/>
              </p:cNvCxnSpPr>
              <p:nvPr/>
            </p:nvCxnSpPr>
            <p:spPr>
              <a:xfrm>
                <a:off x="9079858" y="4554625"/>
                <a:ext cx="778795"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Ellipse 30">
                <a:extLst>
                  <a:ext uri="{FF2B5EF4-FFF2-40B4-BE49-F238E27FC236}">
                    <a16:creationId xmlns:a16="http://schemas.microsoft.com/office/drawing/2014/main" id="{4E1FB9DF-8091-A752-BC5A-15094394B4AD}"/>
                  </a:ext>
                </a:extLst>
              </p:cNvPr>
              <p:cNvSpPr/>
              <p:nvPr/>
            </p:nvSpPr>
            <p:spPr>
              <a:xfrm>
                <a:off x="9647566" y="2954698"/>
                <a:ext cx="364461" cy="15999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sp>
        <p:nvSpPr>
          <p:cNvPr id="55" name="ZoneTexte 52">
            <a:extLst>
              <a:ext uri="{FF2B5EF4-FFF2-40B4-BE49-F238E27FC236}">
                <a16:creationId xmlns:a16="http://schemas.microsoft.com/office/drawing/2014/main" id="{48FFACAF-96E3-8ED5-44EC-23E201553C87}"/>
              </a:ext>
            </a:extLst>
          </p:cNvPr>
          <p:cNvSpPr txBox="1"/>
          <p:nvPr/>
        </p:nvSpPr>
        <p:spPr>
          <a:xfrm>
            <a:off x="638075" y="2889279"/>
            <a:ext cx="3142164" cy="1600438"/>
          </a:xfrm>
          <a:prstGeom prst="rect">
            <a:avLst/>
          </a:prstGeom>
          <a:noFill/>
        </p:spPr>
        <p:txBody>
          <a:bodyPr wrap="square">
            <a:spAutoFit/>
          </a:bodyPr>
          <a:lstStyle/>
          <a:p>
            <a:r>
              <a:rPr lang="en-GB" sz="1400" dirty="0"/>
              <a:t>- Track ring to guide the welding heads</a:t>
            </a:r>
          </a:p>
          <a:p>
            <a:endParaRPr lang="en-GB" sz="1400" dirty="0"/>
          </a:p>
          <a:p>
            <a:r>
              <a:rPr lang="en-GB" sz="1400" dirty="0"/>
              <a:t>- Seam tracking (camera, sensor) can help to ensure proper alignment of the welding head </a:t>
            </a:r>
            <a:r>
              <a:rPr lang="en-GB" sz="1400" dirty="0" err="1"/>
              <a:t>w.r.t.</a:t>
            </a:r>
            <a:r>
              <a:rPr lang="en-GB" sz="1400" dirty="0"/>
              <a:t> the joint</a:t>
            </a:r>
          </a:p>
          <a:p>
            <a:endParaRPr lang="en-GB" sz="1400" dirty="0"/>
          </a:p>
        </p:txBody>
      </p:sp>
      <p:pic>
        <p:nvPicPr>
          <p:cNvPr id="56" name="Image 53">
            <a:extLst>
              <a:ext uri="{FF2B5EF4-FFF2-40B4-BE49-F238E27FC236}">
                <a16:creationId xmlns:a16="http://schemas.microsoft.com/office/drawing/2014/main" id="{BD0B132E-D51C-8721-C3B6-D71480E4E471}"/>
              </a:ext>
            </a:extLst>
          </p:cNvPr>
          <p:cNvPicPr>
            <a:picLocks noChangeAspect="1"/>
          </p:cNvPicPr>
          <p:nvPr/>
        </p:nvPicPr>
        <p:blipFill>
          <a:blip r:embed="rId2"/>
          <a:stretch>
            <a:fillRect/>
          </a:stretch>
        </p:blipFill>
        <p:spPr>
          <a:xfrm>
            <a:off x="3629567" y="917933"/>
            <a:ext cx="2345331" cy="3686961"/>
          </a:xfrm>
          <a:prstGeom prst="rect">
            <a:avLst/>
          </a:prstGeom>
        </p:spPr>
      </p:pic>
      <p:pic>
        <p:nvPicPr>
          <p:cNvPr id="57" name="Image 54">
            <a:extLst>
              <a:ext uri="{FF2B5EF4-FFF2-40B4-BE49-F238E27FC236}">
                <a16:creationId xmlns:a16="http://schemas.microsoft.com/office/drawing/2014/main" id="{72F982AA-38D7-3242-7323-072D26B8987E}"/>
              </a:ext>
            </a:extLst>
          </p:cNvPr>
          <p:cNvPicPr>
            <a:picLocks noChangeAspect="1"/>
          </p:cNvPicPr>
          <p:nvPr/>
        </p:nvPicPr>
        <p:blipFill>
          <a:blip r:embed="rId3"/>
          <a:stretch>
            <a:fillRect/>
          </a:stretch>
        </p:blipFill>
        <p:spPr>
          <a:xfrm>
            <a:off x="9053032" y="3357232"/>
            <a:ext cx="2947624" cy="2160000"/>
          </a:xfrm>
          <a:prstGeom prst="rect">
            <a:avLst/>
          </a:prstGeom>
        </p:spPr>
      </p:pic>
      <p:pic>
        <p:nvPicPr>
          <p:cNvPr id="58" name="Espace réservé du contenu 67">
            <a:extLst>
              <a:ext uri="{FF2B5EF4-FFF2-40B4-BE49-F238E27FC236}">
                <a16:creationId xmlns:a16="http://schemas.microsoft.com/office/drawing/2014/main" id="{1117E48A-0E1E-0E42-D97D-9C97C7F0885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36692" y="1100505"/>
            <a:ext cx="2996894" cy="2160000"/>
          </a:xfrm>
          <a:prstGeom prst="rect">
            <a:avLst/>
          </a:prstGeom>
        </p:spPr>
      </p:pic>
      <p:pic>
        <p:nvPicPr>
          <p:cNvPr id="59" name="Image 56" descr="Une image contenant noir&#10;&#10;Description générée automatiquement">
            <a:extLst>
              <a:ext uri="{FF2B5EF4-FFF2-40B4-BE49-F238E27FC236}">
                <a16:creationId xmlns:a16="http://schemas.microsoft.com/office/drawing/2014/main" id="{D037E344-1767-3913-1BB5-013FEA5839E4}"/>
              </a:ext>
            </a:extLst>
          </p:cNvPr>
          <p:cNvPicPr>
            <a:picLocks noChangeAspect="1"/>
          </p:cNvPicPr>
          <p:nvPr/>
        </p:nvPicPr>
        <p:blipFill>
          <a:blip r:embed="rId5"/>
          <a:stretch>
            <a:fillRect/>
          </a:stretch>
        </p:blipFill>
        <p:spPr>
          <a:xfrm>
            <a:off x="5936692" y="3357232"/>
            <a:ext cx="3013953" cy="2160000"/>
          </a:xfrm>
          <a:prstGeom prst="rect">
            <a:avLst/>
          </a:prstGeom>
        </p:spPr>
      </p:pic>
      <p:pic>
        <p:nvPicPr>
          <p:cNvPr id="60" name="Image 57" descr="Une image contenant mur, intérieur, électroménager&#10;&#10;Description générée automatiquement">
            <a:extLst>
              <a:ext uri="{FF2B5EF4-FFF2-40B4-BE49-F238E27FC236}">
                <a16:creationId xmlns:a16="http://schemas.microsoft.com/office/drawing/2014/main" id="{3D1645CA-FC04-0849-509C-B1B5A16DB2D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010" t="-768"/>
          <a:stretch/>
        </p:blipFill>
        <p:spPr>
          <a:xfrm>
            <a:off x="8993423" y="1105056"/>
            <a:ext cx="2996894" cy="2160000"/>
          </a:xfrm>
          <a:prstGeom prst="rect">
            <a:avLst/>
          </a:prstGeom>
        </p:spPr>
      </p:pic>
      <p:pic>
        <p:nvPicPr>
          <p:cNvPr id="61" name="Image 58" descr="Une image contenant intérieur, fraiseuse&#10;&#10;Description générée automatiquement">
            <a:extLst>
              <a:ext uri="{FF2B5EF4-FFF2-40B4-BE49-F238E27FC236}">
                <a16:creationId xmlns:a16="http://schemas.microsoft.com/office/drawing/2014/main" id="{408294D7-CD3D-63D2-0471-8F02AA91D99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7161" y="4432672"/>
            <a:ext cx="2986009" cy="1679630"/>
          </a:xfrm>
          <a:prstGeom prst="rect">
            <a:avLst/>
          </a:prstGeom>
        </p:spPr>
      </p:pic>
      <p:sp>
        <p:nvSpPr>
          <p:cNvPr id="62" name="ZoneTexte 59">
            <a:extLst>
              <a:ext uri="{FF2B5EF4-FFF2-40B4-BE49-F238E27FC236}">
                <a16:creationId xmlns:a16="http://schemas.microsoft.com/office/drawing/2014/main" id="{D5B27B15-236F-3312-719F-92BD1D0BCAB7}"/>
              </a:ext>
            </a:extLst>
          </p:cNvPr>
          <p:cNvSpPr txBox="1"/>
          <p:nvPr/>
        </p:nvSpPr>
        <p:spPr>
          <a:xfrm>
            <a:off x="2066050" y="5735188"/>
            <a:ext cx="1624153" cy="276999"/>
          </a:xfrm>
          <a:prstGeom prst="rect">
            <a:avLst/>
          </a:prstGeom>
          <a:noFill/>
        </p:spPr>
        <p:txBody>
          <a:bodyPr wrap="square">
            <a:spAutoFit/>
          </a:bodyPr>
          <a:lstStyle/>
          <a:p>
            <a:r>
              <a:rPr lang="en-GB" sz="1200" dirty="0">
                <a:solidFill>
                  <a:schemeClr val="bg1"/>
                </a:solidFill>
              </a:rPr>
              <a:t>Laser seam tracking</a:t>
            </a:r>
          </a:p>
        </p:txBody>
      </p:sp>
      <p:sp>
        <p:nvSpPr>
          <p:cNvPr id="63" name="ZoneTexte 60">
            <a:extLst>
              <a:ext uri="{FF2B5EF4-FFF2-40B4-BE49-F238E27FC236}">
                <a16:creationId xmlns:a16="http://schemas.microsoft.com/office/drawing/2014/main" id="{635D5060-4494-304A-378E-1BBE5FB287B0}"/>
              </a:ext>
            </a:extLst>
          </p:cNvPr>
          <p:cNvSpPr txBox="1"/>
          <p:nvPr/>
        </p:nvSpPr>
        <p:spPr>
          <a:xfrm>
            <a:off x="4367808" y="4645893"/>
            <a:ext cx="1272544" cy="307777"/>
          </a:xfrm>
          <a:prstGeom prst="rect">
            <a:avLst/>
          </a:prstGeom>
          <a:noFill/>
        </p:spPr>
        <p:txBody>
          <a:bodyPr wrap="square">
            <a:spAutoFit/>
          </a:bodyPr>
          <a:lstStyle/>
          <a:p>
            <a:r>
              <a:rPr lang="en-GB" sz="1400" dirty="0"/>
              <a:t>Track ring</a:t>
            </a:r>
          </a:p>
        </p:txBody>
      </p:sp>
      <p:sp>
        <p:nvSpPr>
          <p:cNvPr id="2" name="TextBox 1">
            <a:extLst>
              <a:ext uri="{FF2B5EF4-FFF2-40B4-BE49-F238E27FC236}">
                <a16:creationId xmlns:a16="http://schemas.microsoft.com/office/drawing/2014/main" id="{60ADC076-0A7D-A95D-6C12-6BEDDC88A379}"/>
              </a:ext>
            </a:extLst>
          </p:cNvPr>
          <p:cNvSpPr txBox="1"/>
          <p:nvPr/>
        </p:nvSpPr>
        <p:spPr>
          <a:xfrm>
            <a:off x="3932005" y="6021992"/>
            <a:ext cx="1308050" cy="276999"/>
          </a:xfrm>
          <a:prstGeom prst="rect">
            <a:avLst/>
          </a:prstGeom>
          <a:noFill/>
        </p:spPr>
        <p:txBody>
          <a:bodyPr wrap="none" lIns="0" tIns="0" rIns="0" bIns="0" rtlCol="0">
            <a:spAutoFit/>
          </a:bodyPr>
          <a:lstStyle/>
          <a:p>
            <a:pPr algn="l"/>
            <a:r>
              <a:rPr lang="fr-CH" b="1" dirty="0">
                <a:solidFill>
                  <a:srgbClr val="00B050"/>
                </a:solidFill>
              </a:rPr>
              <a:t>Gilles Favre</a:t>
            </a:r>
            <a:endParaRPr lang="en-GB" b="1" dirty="0">
              <a:solidFill>
                <a:srgbClr val="00B050"/>
              </a:solidFill>
            </a:endParaRPr>
          </a:p>
        </p:txBody>
      </p:sp>
      <p:sp>
        <p:nvSpPr>
          <p:cNvPr id="6" name="Title 1">
            <a:extLst>
              <a:ext uri="{FF2B5EF4-FFF2-40B4-BE49-F238E27FC236}">
                <a16:creationId xmlns:a16="http://schemas.microsoft.com/office/drawing/2014/main" id="{19C338C7-7387-1075-BE01-55AB7B255C33}"/>
              </a:ext>
            </a:extLst>
          </p:cNvPr>
          <p:cNvSpPr txBox="1">
            <a:spLocks/>
          </p:cNvSpPr>
          <p:nvPr/>
        </p:nvSpPr>
        <p:spPr>
          <a:xfrm>
            <a:off x="319756" y="68206"/>
            <a:ext cx="12853036" cy="54788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WP2: </a:t>
            </a:r>
            <a:r>
              <a:rPr lang="fr-CH" dirty="0" err="1"/>
              <a:t>welding</a:t>
            </a:r>
            <a:r>
              <a:rPr lang="fr-CH" dirty="0"/>
              <a:t> in the tunnel</a:t>
            </a:r>
            <a:endParaRPr lang="en-GB" dirty="0"/>
          </a:p>
        </p:txBody>
      </p:sp>
    </p:spTree>
    <p:extLst>
      <p:ext uri="{BB962C8B-B14F-4D97-AF65-F5344CB8AC3E}">
        <p14:creationId xmlns:p14="http://schemas.microsoft.com/office/powerpoint/2010/main" val="1734951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6CFD31-1A55-667A-223A-771CCE47E310}"/>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B6B13B39-4C1A-CF76-CD2F-78C5A421AA9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9947AF5C-3539-C2A0-ED3A-B2A6999A87F5}"/>
              </a:ext>
            </a:extLst>
          </p:cNvPr>
          <p:cNvSpPr>
            <a:spLocks noGrp="1"/>
          </p:cNvSpPr>
          <p:nvPr>
            <p:ph type="sldNum" sz="quarter" idx="12"/>
          </p:nvPr>
        </p:nvSpPr>
        <p:spPr/>
        <p:txBody>
          <a:bodyPr/>
          <a:lstStyle/>
          <a:p>
            <a:fld id="{36B5EA5A-BC32-A742-B11B-8E7414D5B535}" type="slidenum">
              <a:rPr lang="en-US" smtClean="0"/>
              <a:pPr/>
              <a:t>26</a:t>
            </a:fld>
            <a:endParaRPr lang="en-US" dirty="0"/>
          </a:p>
        </p:txBody>
      </p:sp>
      <p:pic>
        <p:nvPicPr>
          <p:cNvPr id="8" name="Image 4" descr="Une image contenant mur, intérieur&#10;&#10;Description générée automatiquement">
            <a:extLst>
              <a:ext uri="{FF2B5EF4-FFF2-40B4-BE49-F238E27FC236}">
                <a16:creationId xmlns:a16="http://schemas.microsoft.com/office/drawing/2014/main" id="{A56FBEBA-058F-B87E-5CD0-C3D5E8FC38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8287481" y="1840157"/>
            <a:ext cx="4534120" cy="3048082"/>
          </a:xfrm>
          <a:prstGeom prst="rect">
            <a:avLst/>
          </a:prstGeom>
        </p:spPr>
      </p:pic>
      <p:sp>
        <p:nvSpPr>
          <p:cNvPr id="9" name="ZoneTexte 8">
            <a:extLst>
              <a:ext uri="{FF2B5EF4-FFF2-40B4-BE49-F238E27FC236}">
                <a16:creationId xmlns:a16="http://schemas.microsoft.com/office/drawing/2014/main" id="{BA473011-AA94-F214-AB15-6B7C2A62B446}"/>
              </a:ext>
            </a:extLst>
          </p:cNvPr>
          <p:cNvSpPr txBox="1"/>
          <p:nvPr/>
        </p:nvSpPr>
        <p:spPr>
          <a:xfrm>
            <a:off x="549726" y="4835886"/>
            <a:ext cx="8284887" cy="584775"/>
          </a:xfrm>
          <a:prstGeom prst="rect">
            <a:avLst/>
          </a:prstGeom>
          <a:noFill/>
        </p:spPr>
        <p:txBody>
          <a:bodyPr wrap="square">
            <a:spAutoFit/>
          </a:bodyPr>
          <a:lstStyle/>
          <a:p>
            <a:r>
              <a:rPr lang="en-GB" sz="1600" dirty="0"/>
              <a:t>Example of light and compact orbital milling </a:t>
            </a:r>
            <a:r>
              <a:rPr lang="en-GB" sz="1600" b="1" dirty="0">
                <a:solidFill>
                  <a:srgbClr val="00B050"/>
                </a:solidFill>
              </a:rPr>
              <a:t>machine developed at CERN for pipe cutting</a:t>
            </a:r>
          </a:p>
        </p:txBody>
      </p:sp>
      <p:sp>
        <p:nvSpPr>
          <p:cNvPr id="11" name="TextBox 6">
            <a:extLst>
              <a:ext uri="{FF2B5EF4-FFF2-40B4-BE49-F238E27FC236}">
                <a16:creationId xmlns:a16="http://schemas.microsoft.com/office/drawing/2014/main" id="{CE80A3E1-BB0A-EC48-8C49-D04149ABEE5C}"/>
              </a:ext>
            </a:extLst>
          </p:cNvPr>
          <p:cNvSpPr txBox="1"/>
          <p:nvPr/>
        </p:nvSpPr>
        <p:spPr>
          <a:xfrm>
            <a:off x="384228" y="1457460"/>
            <a:ext cx="3889007" cy="369332"/>
          </a:xfrm>
          <a:prstGeom prst="rect">
            <a:avLst/>
          </a:prstGeom>
          <a:noFill/>
        </p:spPr>
        <p:txBody>
          <a:bodyPr wrap="square">
            <a:spAutoFit/>
          </a:bodyPr>
          <a:lstStyle/>
          <a:p>
            <a:r>
              <a:rPr lang="en-GB" b="1" dirty="0"/>
              <a:t>Replacement of a damaged pipe</a:t>
            </a:r>
          </a:p>
        </p:txBody>
      </p:sp>
      <p:sp>
        <p:nvSpPr>
          <p:cNvPr id="12" name="TextBox 9">
            <a:extLst>
              <a:ext uri="{FF2B5EF4-FFF2-40B4-BE49-F238E27FC236}">
                <a16:creationId xmlns:a16="http://schemas.microsoft.com/office/drawing/2014/main" id="{ED992C1C-95B1-31B5-1410-085B279DB514}"/>
              </a:ext>
            </a:extLst>
          </p:cNvPr>
          <p:cNvSpPr txBox="1"/>
          <p:nvPr/>
        </p:nvSpPr>
        <p:spPr>
          <a:xfrm>
            <a:off x="543078" y="2351172"/>
            <a:ext cx="8095648" cy="1877437"/>
          </a:xfrm>
          <a:prstGeom prst="rect">
            <a:avLst/>
          </a:prstGeom>
          <a:noFill/>
        </p:spPr>
        <p:txBody>
          <a:bodyPr wrap="square">
            <a:spAutoFit/>
          </a:bodyPr>
          <a:lstStyle/>
          <a:p>
            <a:pPr lvl="1">
              <a:spcAft>
                <a:spcPts val="1200"/>
              </a:spcAft>
            </a:pPr>
            <a:r>
              <a:rPr lang="en-GB" sz="1600" dirty="0"/>
              <a:t>Use of an </a:t>
            </a:r>
            <a:r>
              <a:rPr lang="en-GB" sz="1600" b="1" dirty="0">
                <a:solidFill>
                  <a:srgbClr val="00B050"/>
                </a:solidFill>
              </a:rPr>
              <a:t>orbital cutting machine</a:t>
            </a:r>
          </a:p>
          <a:p>
            <a:pPr marL="1200150" lvl="2" indent="-285750">
              <a:spcAft>
                <a:spcPts val="1200"/>
              </a:spcAft>
              <a:buFontTx/>
              <a:buChar char="-"/>
            </a:pPr>
            <a:r>
              <a:rPr lang="en-GB" sz="1600" dirty="0"/>
              <a:t>Procedure shall be optimised to minimize the reduction of “lips” height after cutting </a:t>
            </a:r>
            <a:r>
              <a:rPr lang="en-GB" sz="1200" dirty="0"/>
              <a:t>(TBD numbers of welding &amp; cutting sequences required)</a:t>
            </a:r>
          </a:p>
          <a:p>
            <a:pPr marL="1200150" lvl="2" indent="-285750">
              <a:spcAft>
                <a:spcPts val="1200"/>
              </a:spcAft>
              <a:buFontTx/>
              <a:buChar char="-"/>
            </a:pPr>
            <a:r>
              <a:rPr lang="en-GB" sz="1600" dirty="0"/>
              <a:t>Adjacent pipes shall be movable to allow removal of the defective pipe and installation of the new one with high precision positioning to reach the nominal configuration required for “lips” welding (zero gap).</a:t>
            </a:r>
          </a:p>
        </p:txBody>
      </p:sp>
      <p:sp>
        <p:nvSpPr>
          <p:cNvPr id="2" name="TextBox 1">
            <a:extLst>
              <a:ext uri="{FF2B5EF4-FFF2-40B4-BE49-F238E27FC236}">
                <a16:creationId xmlns:a16="http://schemas.microsoft.com/office/drawing/2014/main" id="{7964BED6-A695-8A82-A51D-58E33FFE2F37}"/>
              </a:ext>
            </a:extLst>
          </p:cNvPr>
          <p:cNvSpPr txBox="1"/>
          <p:nvPr/>
        </p:nvSpPr>
        <p:spPr>
          <a:xfrm>
            <a:off x="233085" y="5919234"/>
            <a:ext cx="1308050" cy="276999"/>
          </a:xfrm>
          <a:prstGeom prst="rect">
            <a:avLst/>
          </a:prstGeom>
          <a:noFill/>
        </p:spPr>
        <p:txBody>
          <a:bodyPr wrap="none" lIns="0" tIns="0" rIns="0" bIns="0" rtlCol="0">
            <a:spAutoFit/>
          </a:bodyPr>
          <a:lstStyle/>
          <a:p>
            <a:pPr algn="l"/>
            <a:r>
              <a:rPr lang="fr-CH" b="1" dirty="0">
                <a:solidFill>
                  <a:srgbClr val="00B050"/>
                </a:solidFill>
              </a:rPr>
              <a:t>Gilles Favre</a:t>
            </a:r>
            <a:endParaRPr lang="en-GB" b="1" dirty="0">
              <a:solidFill>
                <a:srgbClr val="00B050"/>
              </a:solidFill>
            </a:endParaRPr>
          </a:p>
        </p:txBody>
      </p:sp>
      <p:sp>
        <p:nvSpPr>
          <p:cNvPr id="13" name="Title 1">
            <a:extLst>
              <a:ext uri="{FF2B5EF4-FFF2-40B4-BE49-F238E27FC236}">
                <a16:creationId xmlns:a16="http://schemas.microsoft.com/office/drawing/2014/main" id="{2FF242B2-E40B-BA2B-8C1F-12701FFE1515}"/>
              </a:ext>
            </a:extLst>
          </p:cNvPr>
          <p:cNvSpPr txBox="1">
            <a:spLocks/>
          </p:cNvSpPr>
          <p:nvPr/>
        </p:nvSpPr>
        <p:spPr>
          <a:xfrm>
            <a:off x="319756" y="68206"/>
            <a:ext cx="12853036" cy="54788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WP2: </a:t>
            </a:r>
            <a:r>
              <a:rPr lang="fr-CH" dirty="0" err="1"/>
              <a:t>welding</a:t>
            </a:r>
            <a:r>
              <a:rPr lang="fr-CH" dirty="0"/>
              <a:t> in the tunnel</a:t>
            </a:r>
            <a:endParaRPr lang="en-GB" dirty="0"/>
          </a:p>
        </p:txBody>
      </p:sp>
    </p:spTree>
    <p:extLst>
      <p:ext uri="{BB962C8B-B14F-4D97-AF65-F5344CB8AC3E}">
        <p14:creationId xmlns:p14="http://schemas.microsoft.com/office/powerpoint/2010/main" val="2400743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55EFDB-388C-F803-2DD7-EE012EF83B10}"/>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C3A0E062-AD8F-F68D-6934-66B4A02A36A3}"/>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F85B77B1-9B99-BB99-65AB-DDD70E2039BB}"/>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
        <p:nvSpPr>
          <p:cNvPr id="6" name="TextBox 9">
            <a:extLst>
              <a:ext uri="{FF2B5EF4-FFF2-40B4-BE49-F238E27FC236}">
                <a16:creationId xmlns:a16="http://schemas.microsoft.com/office/drawing/2014/main" id="{FE75883F-0BB0-05A2-47D5-5310BCD9BD9B}"/>
              </a:ext>
            </a:extLst>
          </p:cNvPr>
          <p:cNvSpPr txBox="1"/>
          <p:nvPr/>
        </p:nvSpPr>
        <p:spPr>
          <a:xfrm>
            <a:off x="458056" y="953534"/>
            <a:ext cx="6135801" cy="4339650"/>
          </a:xfrm>
          <a:prstGeom prst="rect">
            <a:avLst/>
          </a:prstGeom>
          <a:noFill/>
        </p:spPr>
        <p:txBody>
          <a:bodyPr wrap="square">
            <a:spAutoFit/>
          </a:bodyPr>
          <a:lstStyle/>
          <a:p>
            <a:r>
              <a:rPr lang="en-GB" b="1" dirty="0">
                <a:solidFill>
                  <a:srgbClr val="00B050"/>
                </a:solidFill>
              </a:rPr>
              <a:t>Free space is required around joints </a:t>
            </a:r>
            <a:r>
              <a:rPr lang="en-GB" dirty="0"/>
              <a:t>to be welded. It should be sufficient for:</a:t>
            </a:r>
          </a:p>
          <a:p>
            <a:endParaRPr lang="en-GB" sz="1600" dirty="0"/>
          </a:p>
          <a:p>
            <a:pPr marL="800100" lvl="1" indent="-342900">
              <a:buFont typeface="Wingdings" panose="05000000000000000000" pitchFamily="2" charset="2"/>
              <a:buChar char="§"/>
            </a:pPr>
            <a:r>
              <a:rPr lang="en-GB" sz="1600" dirty="0"/>
              <a:t>Mechanized welding &amp; cutting machines installation &amp; operation</a:t>
            </a:r>
          </a:p>
          <a:p>
            <a:pPr marL="800100" lvl="1" indent="-342900">
              <a:buFont typeface="Wingdings" panose="05000000000000000000" pitchFamily="2" charset="2"/>
              <a:buChar char="§"/>
            </a:pPr>
            <a:endParaRPr lang="en-GB" sz="1600" dirty="0"/>
          </a:p>
          <a:p>
            <a:pPr marL="800100" lvl="1" indent="-342900">
              <a:buFont typeface="Wingdings" panose="05000000000000000000" pitchFamily="2" charset="2"/>
              <a:buChar char="§"/>
            </a:pPr>
            <a:r>
              <a:rPr lang="en-GB" sz="1600" dirty="0"/>
              <a:t>Technicians intervention</a:t>
            </a:r>
          </a:p>
          <a:p>
            <a:pPr marL="1257300" lvl="2" indent="-342900">
              <a:buFont typeface="Wingdings" panose="05000000000000000000" pitchFamily="2" charset="2"/>
              <a:buChar char="§"/>
            </a:pPr>
            <a:r>
              <a:rPr lang="en-GB" sz="1600" dirty="0"/>
              <a:t>Visual inspections</a:t>
            </a:r>
          </a:p>
          <a:p>
            <a:pPr marL="1257300" lvl="2" indent="-342900">
              <a:buFont typeface="Wingdings" panose="05000000000000000000" pitchFamily="2" charset="2"/>
              <a:buChar char="§"/>
            </a:pPr>
            <a:r>
              <a:rPr lang="en-GB" sz="1600" dirty="0"/>
              <a:t>Manual repairs</a:t>
            </a:r>
          </a:p>
          <a:p>
            <a:pPr marL="1257300" lvl="2" indent="-342900">
              <a:buFont typeface="Wingdings" panose="05000000000000000000" pitchFamily="2" charset="2"/>
              <a:buChar char="§"/>
            </a:pPr>
            <a:r>
              <a:rPr lang="en-GB" sz="1600" dirty="0"/>
              <a:t>Installation of insulation </a:t>
            </a:r>
          </a:p>
          <a:p>
            <a:pPr marL="1257300" lvl="2" indent="-342900">
              <a:buFont typeface="Wingdings" panose="05000000000000000000" pitchFamily="2" charset="2"/>
              <a:buChar char="§"/>
            </a:pPr>
            <a:r>
              <a:rPr lang="en-GB" sz="1600" dirty="0"/>
              <a:t>…</a:t>
            </a:r>
          </a:p>
          <a:p>
            <a:pPr lvl="1"/>
            <a:endParaRPr lang="en-GB" sz="1600" dirty="0"/>
          </a:p>
          <a:p>
            <a:pPr lvl="1"/>
            <a:r>
              <a:rPr lang="en-GB" sz="1600" dirty="0"/>
              <a:t>As first estimate</a:t>
            </a:r>
          </a:p>
          <a:p>
            <a:pPr marL="1257300" lvl="2" indent="-342900">
              <a:buFont typeface="Wingdings" panose="05000000000000000000" pitchFamily="2" charset="2"/>
              <a:buChar char="§"/>
            </a:pPr>
            <a:r>
              <a:rPr lang="en-GB" sz="1600" b="1" dirty="0"/>
              <a:t>400 mm </a:t>
            </a:r>
            <a:r>
              <a:rPr lang="en-GB" sz="1600" dirty="0"/>
              <a:t>free space for machines could be sufficient</a:t>
            </a:r>
          </a:p>
          <a:p>
            <a:pPr marL="1257300" lvl="2" indent="-342900">
              <a:buFont typeface="Wingdings" panose="05000000000000000000" pitchFamily="2" charset="2"/>
              <a:buChar char="§"/>
            </a:pPr>
            <a:r>
              <a:rPr lang="en-GB" sz="1600" b="1" dirty="0">
                <a:solidFill>
                  <a:srgbClr val="00B050"/>
                </a:solidFill>
              </a:rPr>
              <a:t>500 mm for technicians interventions</a:t>
            </a:r>
            <a:r>
              <a:rPr lang="en-GB" sz="1600" dirty="0">
                <a:solidFill>
                  <a:srgbClr val="00B050"/>
                </a:solidFill>
              </a:rPr>
              <a:t> </a:t>
            </a:r>
            <a:r>
              <a:rPr lang="en-GB" sz="1600" dirty="0"/>
              <a:t>would be recommended</a:t>
            </a:r>
          </a:p>
          <a:p>
            <a:pPr marL="800100" lvl="1" indent="-342900">
              <a:buFont typeface="Wingdings" panose="05000000000000000000" pitchFamily="2" charset="2"/>
              <a:buChar char="§"/>
            </a:pPr>
            <a:endParaRPr lang="en-GB" sz="1600" dirty="0"/>
          </a:p>
        </p:txBody>
      </p:sp>
      <p:grpSp>
        <p:nvGrpSpPr>
          <p:cNvPr id="7" name="Groupe 48">
            <a:extLst>
              <a:ext uri="{FF2B5EF4-FFF2-40B4-BE49-F238E27FC236}">
                <a16:creationId xmlns:a16="http://schemas.microsoft.com/office/drawing/2014/main" id="{BE7296CE-D3E5-A518-B2AD-EDAC89A8D359}"/>
              </a:ext>
            </a:extLst>
          </p:cNvPr>
          <p:cNvGrpSpPr/>
          <p:nvPr/>
        </p:nvGrpSpPr>
        <p:grpSpPr>
          <a:xfrm>
            <a:off x="6744072" y="944799"/>
            <a:ext cx="5333306" cy="3988495"/>
            <a:chOff x="6744072" y="944799"/>
            <a:chExt cx="5333306" cy="3988495"/>
          </a:xfrm>
        </p:grpSpPr>
        <p:pic>
          <p:nvPicPr>
            <p:cNvPr id="8" name="Picture 7" descr="A picture containing text, light, close&#10;&#10;Description automatically generated">
              <a:extLst>
                <a:ext uri="{FF2B5EF4-FFF2-40B4-BE49-F238E27FC236}">
                  <a16:creationId xmlns:a16="http://schemas.microsoft.com/office/drawing/2014/main" id="{024FDD40-7729-D375-90F8-295662A677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744072" y="944799"/>
              <a:ext cx="5333306" cy="3988495"/>
            </a:xfrm>
            <a:prstGeom prst="rect">
              <a:avLst/>
            </a:prstGeom>
          </p:spPr>
        </p:pic>
        <p:sp>
          <p:nvSpPr>
            <p:cNvPr id="9" name="Cercle : creux 44">
              <a:extLst>
                <a:ext uri="{FF2B5EF4-FFF2-40B4-BE49-F238E27FC236}">
                  <a16:creationId xmlns:a16="http://schemas.microsoft.com/office/drawing/2014/main" id="{317EE88D-891B-F70F-59B1-CE83ED800E41}"/>
                </a:ext>
              </a:extLst>
            </p:cNvPr>
            <p:cNvSpPr>
              <a:spLocks/>
            </p:cNvSpPr>
            <p:nvPr/>
          </p:nvSpPr>
          <p:spPr>
            <a:xfrm>
              <a:off x="8237938" y="2118455"/>
              <a:ext cx="1188000" cy="1224000"/>
            </a:xfrm>
            <a:prstGeom prst="donut">
              <a:avLst>
                <a:gd name="adj" fmla="val 17774"/>
              </a:avLst>
            </a:prstGeom>
            <a:solidFill>
              <a:srgbClr val="FFFF00">
                <a:alpha val="5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0" name="Cercle : creux 45">
              <a:extLst>
                <a:ext uri="{FF2B5EF4-FFF2-40B4-BE49-F238E27FC236}">
                  <a16:creationId xmlns:a16="http://schemas.microsoft.com/office/drawing/2014/main" id="{E6BAD451-866A-3A54-E273-03F69243862C}"/>
                </a:ext>
              </a:extLst>
            </p:cNvPr>
            <p:cNvSpPr>
              <a:spLocks/>
            </p:cNvSpPr>
            <p:nvPr/>
          </p:nvSpPr>
          <p:spPr>
            <a:xfrm>
              <a:off x="8250041" y="3385119"/>
              <a:ext cx="1188000" cy="1224000"/>
            </a:xfrm>
            <a:prstGeom prst="donut">
              <a:avLst>
                <a:gd name="adj" fmla="val 17774"/>
              </a:avLst>
            </a:prstGeom>
            <a:solidFill>
              <a:srgbClr val="FFFF00">
                <a:alpha val="5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1" name="Cercle : creux 46">
              <a:extLst>
                <a:ext uri="{FF2B5EF4-FFF2-40B4-BE49-F238E27FC236}">
                  <a16:creationId xmlns:a16="http://schemas.microsoft.com/office/drawing/2014/main" id="{256B2850-DF9E-B17D-CF0F-B93191359A69}"/>
                </a:ext>
              </a:extLst>
            </p:cNvPr>
            <p:cNvSpPr>
              <a:spLocks/>
            </p:cNvSpPr>
            <p:nvPr/>
          </p:nvSpPr>
          <p:spPr>
            <a:xfrm>
              <a:off x="10056440" y="2118455"/>
              <a:ext cx="1188000" cy="1224000"/>
            </a:xfrm>
            <a:prstGeom prst="donut">
              <a:avLst>
                <a:gd name="adj" fmla="val 17774"/>
              </a:avLst>
            </a:prstGeom>
            <a:solidFill>
              <a:srgbClr val="FFFF00">
                <a:alpha val="5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2" name="Cercle : creux 47">
              <a:extLst>
                <a:ext uri="{FF2B5EF4-FFF2-40B4-BE49-F238E27FC236}">
                  <a16:creationId xmlns:a16="http://schemas.microsoft.com/office/drawing/2014/main" id="{609E9F03-1253-8B3B-4C13-DF345B9BAE5D}"/>
                </a:ext>
              </a:extLst>
            </p:cNvPr>
            <p:cNvSpPr>
              <a:spLocks/>
            </p:cNvSpPr>
            <p:nvPr/>
          </p:nvSpPr>
          <p:spPr>
            <a:xfrm>
              <a:off x="10056440" y="3371867"/>
              <a:ext cx="1188000" cy="1224000"/>
            </a:xfrm>
            <a:prstGeom prst="donut">
              <a:avLst>
                <a:gd name="adj" fmla="val 17774"/>
              </a:avLst>
            </a:prstGeom>
            <a:solidFill>
              <a:srgbClr val="FFFF00">
                <a:alpha val="5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grpSp>
      <p:sp>
        <p:nvSpPr>
          <p:cNvPr id="2" name="TextBox 1">
            <a:extLst>
              <a:ext uri="{FF2B5EF4-FFF2-40B4-BE49-F238E27FC236}">
                <a16:creationId xmlns:a16="http://schemas.microsoft.com/office/drawing/2014/main" id="{03CBDAAA-2273-05C2-04A1-08374BE78CF1}"/>
              </a:ext>
            </a:extLst>
          </p:cNvPr>
          <p:cNvSpPr txBox="1"/>
          <p:nvPr/>
        </p:nvSpPr>
        <p:spPr>
          <a:xfrm>
            <a:off x="458056" y="5904466"/>
            <a:ext cx="1308050" cy="276999"/>
          </a:xfrm>
          <a:prstGeom prst="rect">
            <a:avLst/>
          </a:prstGeom>
          <a:noFill/>
        </p:spPr>
        <p:txBody>
          <a:bodyPr wrap="none" lIns="0" tIns="0" rIns="0" bIns="0" rtlCol="0">
            <a:spAutoFit/>
          </a:bodyPr>
          <a:lstStyle/>
          <a:p>
            <a:pPr algn="l"/>
            <a:r>
              <a:rPr lang="fr-CH" b="1" dirty="0">
                <a:solidFill>
                  <a:srgbClr val="00B050"/>
                </a:solidFill>
              </a:rPr>
              <a:t>Gilles Favre</a:t>
            </a:r>
            <a:endParaRPr lang="en-GB" b="1" dirty="0">
              <a:solidFill>
                <a:srgbClr val="00B050"/>
              </a:solidFill>
            </a:endParaRPr>
          </a:p>
        </p:txBody>
      </p:sp>
      <p:sp>
        <p:nvSpPr>
          <p:cNvPr id="13" name="Title 1">
            <a:extLst>
              <a:ext uri="{FF2B5EF4-FFF2-40B4-BE49-F238E27FC236}">
                <a16:creationId xmlns:a16="http://schemas.microsoft.com/office/drawing/2014/main" id="{84CD02EE-6A8D-F404-B0C2-A3CC97620ECF}"/>
              </a:ext>
            </a:extLst>
          </p:cNvPr>
          <p:cNvSpPr txBox="1">
            <a:spLocks/>
          </p:cNvSpPr>
          <p:nvPr/>
        </p:nvSpPr>
        <p:spPr>
          <a:xfrm>
            <a:off x="319756" y="68206"/>
            <a:ext cx="12853036" cy="54788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WP2: </a:t>
            </a:r>
            <a:r>
              <a:rPr lang="fr-CH" dirty="0" err="1"/>
              <a:t>welding</a:t>
            </a:r>
            <a:r>
              <a:rPr lang="fr-CH" dirty="0"/>
              <a:t> in the tunnel</a:t>
            </a:r>
            <a:endParaRPr lang="en-GB" dirty="0"/>
          </a:p>
        </p:txBody>
      </p:sp>
    </p:spTree>
    <p:extLst>
      <p:ext uri="{BB962C8B-B14F-4D97-AF65-F5344CB8AC3E}">
        <p14:creationId xmlns:p14="http://schemas.microsoft.com/office/powerpoint/2010/main" val="813266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WP3</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28</a:t>
            </a:fld>
            <a:endParaRPr lang="en-US" dirty="0"/>
          </a:p>
        </p:txBody>
      </p:sp>
      <p:sp>
        <p:nvSpPr>
          <p:cNvPr id="6" name="TextBox 5">
            <a:extLst>
              <a:ext uri="{FF2B5EF4-FFF2-40B4-BE49-F238E27FC236}">
                <a16:creationId xmlns:a16="http://schemas.microsoft.com/office/drawing/2014/main" id="{66A884EE-CB74-FC83-009C-2488E1E1555A}"/>
              </a:ext>
            </a:extLst>
          </p:cNvPr>
          <p:cNvSpPr txBox="1"/>
          <p:nvPr/>
        </p:nvSpPr>
        <p:spPr>
          <a:xfrm>
            <a:off x="617182" y="1251340"/>
            <a:ext cx="4052391" cy="276999"/>
          </a:xfrm>
          <a:prstGeom prst="rect">
            <a:avLst/>
          </a:prstGeom>
          <a:noFill/>
        </p:spPr>
        <p:txBody>
          <a:bodyPr wrap="none" lIns="0" tIns="0" rIns="0" bIns="0" rtlCol="0">
            <a:spAutoFit/>
          </a:bodyPr>
          <a:lstStyle/>
          <a:p>
            <a:pPr algn="l"/>
            <a:r>
              <a:rPr lang="fr-CH" b="1" dirty="0"/>
              <a:t>WP3: post-</a:t>
            </a:r>
            <a:r>
              <a:rPr lang="fr-CH" b="1" dirty="0" err="1"/>
              <a:t>manufacturing</a:t>
            </a:r>
            <a:r>
              <a:rPr lang="fr-CH" b="1" dirty="0"/>
              <a:t> </a:t>
            </a:r>
            <a:r>
              <a:rPr lang="fr-CH" b="1" dirty="0" err="1"/>
              <a:t>treatments</a:t>
            </a:r>
            <a:endParaRPr lang="en-GB" b="1" dirty="0"/>
          </a:p>
        </p:txBody>
      </p:sp>
      <p:sp>
        <p:nvSpPr>
          <p:cNvPr id="7" name="TextBox 6">
            <a:extLst>
              <a:ext uri="{FF2B5EF4-FFF2-40B4-BE49-F238E27FC236}">
                <a16:creationId xmlns:a16="http://schemas.microsoft.com/office/drawing/2014/main" id="{B60D1D5C-57A7-E5D3-DA83-67C63ACF1A08}"/>
              </a:ext>
            </a:extLst>
          </p:cNvPr>
          <p:cNvSpPr txBox="1"/>
          <p:nvPr/>
        </p:nvSpPr>
        <p:spPr>
          <a:xfrm>
            <a:off x="625642" y="2335305"/>
            <a:ext cx="11158371" cy="2215991"/>
          </a:xfrm>
          <a:prstGeom prst="rect">
            <a:avLst/>
          </a:prstGeom>
          <a:noFill/>
        </p:spPr>
        <p:txBody>
          <a:bodyPr wrap="square" lIns="0" tIns="0" rIns="0" bIns="0" rtlCol="0">
            <a:spAutoFit/>
          </a:bodyPr>
          <a:lstStyle/>
          <a:p>
            <a:pPr algn="l"/>
            <a:r>
              <a:rPr lang="en-GB" b="1" dirty="0">
                <a:solidFill>
                  <a:srgbClr val="00B050"/>
                </a:solidFill>
              </a:rPr>
              <a:t>Cleaning of pre-prototype vessels</a:t>
            </a:r>
            <a:r>
              <a:rPr lang="en-GB" dirty="0"/>
              <a:t>: cleaning procedures and effective treatments.</a:t>
            </a:r>
          </a:p>
          <a:p>
            <a:pPr algn="l"/>
            <a:endParaRPr lang="en-GB" dirty="0"/>
          </a:p>
          <a:p>
            <a:pPr algn="l"/>
            <a:r>
              <a:rPr lang="en-GB" dirty="0"/>
              <a:t>Procedure for </a:t>
            </a:r>
            <a:r>
              <a:rPr lang="en-GB" b="1" dirty="0">
                <a:solidFill>
                  <a:srgbClr val="00B050"/>
                </a:solidFill>
              </a:rPr>
              <a:t>cleanliness assessment</a:t>
            </a:r>
            <a:r>
              <a:rPr lang="en-GB" dirty="0"/>
              <a:t>.</a:t>
            </a:r>
          </a:p>
          <a:p>
            <a:pPr algn="l"/>
            <a:endParaRPr lang="en-GB" dirty="0"/>
          </a:p>
          <a:p>
            <a:pPr algn="l"/>
            <a:r>
              <a:rPr lang="en-GB" b="1" dirty="0">
                <a:solidFill>
                  <a:srgbClr val="00B050"/>
                </a:solidFill>
              </a:rPr>
              <a:t>Contact with the industry </a:t>
            </a:r>
            <a:r>
              <a:rPr lang="en-GB" dirty="0"/>
              <a:t>for cleaning of pilot sector.</a:t>
            </a:r>
          </a:p>
          <a:p>
            <a:pPr lvl="2"/>
            <a:endParaRPr lang="en-GB" dirty="0"/>
          </a:p>
          <a:p>
            <a:r>
              <a:rPr lang="en-GB" dirty="0"/>
              <a:t>Thinking about an </a:t>
            </a:r>
            <a:r>
              <a:rPr lang="en-GB" b="1" dirty="0">
                <a:solidFill>
                  <a:srgbClr val="00B050"/>
                </a:solidFill>
              </a:rPr>
              <a:t>assessment matrix for ET beampipes</a:t>
            </a:r>
            <a:r>
              <a:rPr lang="en-GB" dirty="0"/>
              <a:t>.</a:t>
            </a:r>
          </a:p>
          <a:p>
            <a:endParaRPr lang="en-GB" dirty="0"/>
          </a:p>
        </p:txBody>
      </p:sp>
    </p:spTree>
    <p:extLst>
      <p:ext uri="{BB962C8B-B14F-4D97-AF65-F5344CB8AC3E}">
        <p14:creationId xmlns:p14="http://schemas.microsoft.com/office/powerpoint/2010/main" val="40624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WP3: </a:t>
            </a:r>
            <a:r>
              <a:rPr lang="fr-CH" dirty="0" err="1"/>
              <a:t>pre</a:t>
            </a:r>
            <a:r>
              <a:rPr lang="fr-CH" dirty="0"/>
              <a:t>-prototype </a:t>
            </a:r>
            <a:r>
              <a:rPr lang="fr-CH" dirty="0" err="1"/>
              <a:t>cleaning</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29</a:t>
            </a:fld>
            <a:endParaRPr lang="en-US" dirty="0"/>
          </a:p>
        </p:txBody>
      </p:sp>
      <p:sp>
        <p:nvSpPr>
          <p:cNvPr id="10" name="TextBox 9">
            <a:extLst>
              <a:ext uri="{FF2B5EF4-FFF2-40B4-BE49-F238E27FC236}">
                <a16:creationId xmlns:a16="http://schemas.microsoft.com/office/drawing/2014/main" id="{A74CD4D0-EB74-88E2-D916-65C4D096D78E}"/>
              </a:ext>
            </a:extLst>
          </p:cNvPr>
          <p:cNvSpPr txBox="1"/>
          <p:nvPr/>
        </p:nvSpPr>
        <p:spPr>
          <a:xfrm>
            <a:off x="909943" y="1559464"/>
            <a:ext cx="2366032" cy="1107996"/>
          </a:xfrm>
          <a:prstGeom prst="rect">
            <a:avLst/>
          </a:prstGeom>
          <a:noFill/>
        </p:spPr>
        <p:txBody>
          <a:bodyPr wrap="none" lIns="0" tIns="0" rIns="0" bIns="0" rtlCol="0">
            <a:spAutoFit/>
          </a:bodyPr>
          <a:lstStyle/>
          <a:p>
            <a:pPr algn="l"/>
            <a:r>
              <a:rPr lang="en-GB" b="1" dirty="0"/>
              <a:t>Three substrates:</a:t>
            </a:r>
          </a:p>
          <a:p>
            <a:pPr marL="285750" indent="-285750" algn="l">
              <a:buFontTx/>
              <a:buChar char="-"/>
            </a:pPr>
            <a:r>
              <a:rPr lang="en-GB" b="1" dirty="0"/>
              <a:t>304 L</a:t>
            </a:r>
          </a:p>
          <a:p>
            <a:pPr marL="285750" indent="-285750" algn="l">
              <a:buFontTx/>
              <a:buChar char="-"/>
            </a:pPr>
            <a:r>
              <a:rPr lang="en-GB" b="1" dirty="0"/>
              <a:t>444</a:t>
            </a:r>
          </a:p>
          <a:p>
            <a:pPr marL="285750" indent="-285750" algn="l">
              <a:buFontTx/>
              <a:buChar char="-"/>
            </a:pPr>
            <a:r>
              <a:rPr lang="en-GB" b="1" dirty="0"/>
              <a:t>Mild steel S315 MC</a:t>
            </a:r>
          </a:p>
        </p:txBody>
      </p:sp>
      <p:cxnSp>
        <p:nvCxnSpPr>
          <p:cNvPr id="11" name="Straight Arrow Connector 10">
            <a:extLst>
              <a:ext uri="{FF2B5EF4-FFF2-40B4-BE49-F238E27FC236}">
                <a16:creationId xmlns:a16="http://schemas.microsoft.com/office/drawing/2014/main" id="{D7E16202-603A-75FE-2465-E282613F5AE7}"/>
              </a:ext>
            </a:extLst>
          </p:cNvPr>
          <p:cNvCxnSpPr>
            <a:cxnSpLocks/>
          </p:cNvCxnSpPr>
          <p:nvPr/>
        </p:nvCxnSpPr>
        <p:spPr>
          <a:xfrm>
            <a:off x="1990063" y="2135528"/>
            <a:ext cx="4392488" cy="0"/>
          </a:xfrm>
          <a:prstGeom prst="straightConnector1">
            <a:avLst/>
          </a:prstGeom>
          <a:ln w="31750">
            <a:solidFill>
              <a:srgbClr val="00B0F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BC929B3-869F-7F02-7BD7-6ACB1E7495CA}"/>
              </a:ext>
            </a:extLst>
          </p:cNvPr>
          <p:cNvSpPr txBox="1"/>
          <p:nvPr/>
        </p:nvSpPr>
        <p:spPr>
          <a:xfrm>
            <a:off x="6557218" y="1151920"/>
            <a:ext cx="5552802" cy="3877985"/>
          </a:xfrm>
          <a:prstGeom prst="rect">
            <a:avLst/>
          </a:prstGeom>
          <a:noFill/>
        </p:spPr>
        <p:txBody>
          <a:bodyPr wrap="none" lIns="0" tIns="0" rIns="0" bIns="0" rtlCol="0">
            <a:spAutoFit/>
          </a:bodyPr>
          <a:lstStyle/>
          <a:p>
            <a:pPr algn="l"/>
            <a:r>
              <a:rPr lang="pt-PT" b="1" dirty="0">
                <a:solidFill>
                  <a:srgbClr val="00B050"/>
                </a:solidFill>
              </a:rPr>
              <a:t>Degreasing in aqueous alkaline solution</a:t>
            </a:r>
            <a:r>
              <a:rPr lang="pt-PT" dirty="0"/>
              <a:t>:</a:t>
            </a:r>
          </a:p>
          <a:p>
            <a:pPr algn="l"/>
            <a:r>
              <a:rPr lang="pt-PT" dirty="0"/>
              <a:t>	- NGL GP 17.40 SUP at 20 g/l</a:t>
            </a:r>
          </a:p>
          <a:p>
            <a:pPr algn="l"/>
            <a:r>
              <a:rPr lang="pt-PT" dirty="0"/>
              <a:t>	- Temperature: 60 +/- 5 °C</a:t>
            </a:r>
          </a:p>
          <a:p>
            <a:pPr algn="l"/>
            <a:r>
              <a:rPr lang="pt-PT" dirty="0"/>
              <a:t>	- Ultrasonic agitation: 25 kHz at 3.6 W/l</a:t>
            </a:r>
          </a:p>
          <a:p>
            <a:pPr algn="l"/>
            <a:r>
              <a:rPr lang="pt-PT" dirty="0"/>
              <a:t>	- Time: 60 minutes (20’ with US)</a:t>
            </a:r>
          </a:p>
          <a:p>
            <a:pPr algn="l"/>
            <a:r>
              <a:rPr lang="pt-PT" dirty="0"/>
              <a:t>Rinsing with demineralised water (&gt;	0.5 Mohm.cm):</a:t>
            </a:r>
          </a:p>
          <a:p>
            <a:pPr algn="l"/>
            <a:r>
              <a:rPr lang="pt-PT" dirty="0"/>
              <a:t>	- Jet rinsing to remove the detergent solution;</a:t>
            </a:r>
          </a:p>
          <a:p>
            <a:pPr algn="l"/>
            <a:r>
              <a:rPr lang="pt-PT" dirty="0"/>
              <a:t>	- Immersion x 2</a:t>
            </a:r>
          </a:p>
          <a:p>
            <a:pPr algn="l"/>
            <a:r>
              <a:rPr lang="pt-PT" dirty="0"/>
              <a:t>Drying:</a:t>
            </a:r>
          </a:p>
          <a:p>
            <a:pPr algn="l"/>
            <a:r>
              <a:rPr lang="pt-PT" dirty="0"/>
              <a:t>	- Filtered air jet to remove main</a:t>
            </a:r>
          </a:p>
          <a:p>
            <a:pPr algn="l"/>
            <a:r>
              <a:rPr lang="pt-PT" dirty="0"/>
              <a:t>	 water retentions</a:t>
            </a:r>
          </a:p>
          <a:p>
            <a:pPr algn="l"/>
            <a:r>
              <a:rPr lang="pt-PT" dirty="0"/>
              <a:t>	- Drying in atmospheric oven at 60 °C</a:t>
            </a:r>
          </a:p>
          <a:p>
            <a:pPr algn="l"/>
            <a:r>
              <a:rPr lang="pt-PT" dirty="0"/>
              <a:t>	 for 1 hour</a:t>
            </a:r>
          </a:p>
          <a:p>
            <a:pPr algn="l"/>
            <a:r>
              <a:rPr lang="pt-PT" dirty="0"/>
              <a:t>Packing: PE bag</a:t>
            </a:r>
            <a:endParaRPr lang="en-CH" dirty="0"/>
          </a:p>
        </p:txBody>
      </p:sp>
      <p:cxnSp>
        <p:nvCxnSpPr>
          <p:cNvPr id="13" name="Straight Arrow Connector 12">
            <a:extLst>
              <a:ext uri="{FF2B5EF4-FFF2-40B4-BE49-F238E27FC236}">
                <a16:creationId xmlns:a16="http://schemas.microsoft.com/office/drawing/2014/main" id="{64898A02-EE92-59F9-1067-33FF9796E3AA}"/>
              </a:ext>
            </a:extLst>
          </p:cNvPr>
          <p:cNvCxnSpPr>
            <a:cxnSpLocks/>
          </p:cNvCxnSpPr>
          <p:nvPr/>
        </p:nvCxnSpPr>
        <p:spPr>
          <a:xfrm>
            <a:off x="1926439" y="2711592"/>
            <a:ext cx="0" cy="432048"/>
          </a:xfrm>
          <a:prstGeom prst="straightConnector1">
            <a:avLst/>
          </a:prstGeom>
          <a:ln w="31750">
            <a:solidFill>
              <a:srgbClr val="00B0F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7DE3C4A-7ECA-ED04-D26D-EBDF5FD6900A}"/>
              </a:ext>
            </a:extLst>
          </p:cNvPr>
          <p:cNvSpPr txBox="1"/>
          <p:nvPr/>
        </p:nvSpPr>
        <p:spPr>
          <a:xfrm>
            <a:off x="802534" y="3062863"/>
            <a:ext cx="4796185" cy="2492990"/>
          </a:xfrm>
          <a:prstGeom prst="rect">
            <a:avLst/>
          </a:prstGeom>
          <a:noFill/>
        </p:spPr>
        <p:txBody>
          <a:bodyPr wrap="none" lIns="0" tIns="0" rIns="0" bIns="0" rtlCol="0">
            <a:spAutoFit/>
          </a:bodyPr>
          <a:lstStyle/>
          <a:p>
            <a:r>
              <a:rPr lang="en-GB" b="1" dirty="0">
                <a:solidFill>
                  <a:srgbClr val="00B050"/>
                </a:solidFill>
              </a:rPr>
              <a:t>Degreasing with solvent (</a:t>
            </a:r>
            <a:r>
              <a:rPr lang="en-GB" b="1" dirty="0" err="1">
                <a:solidFill>
                  <a:srgbClr val="00B050"/>
                </a:solidFill>
              </a:rPr>
              <a:t>Dualene</a:t>
            </a:r>
            <a:r>
              <a:rPr lang="en-GB" b="1" dirty="0">
                <a:solidFill>
                  <a:srgbClr val="00B050"/>
                </a:solidFill>
              </a:rPr>
              <a:t> 1601S)</a:t>
            </a:r>
          </a:p>
          <a:p>
            <a:pPr algn="l"/>
            <a:r>
              <a:rPr lang="en-GB" dirty="0"/>
              <a:t> in a closed machine:</a:t>
            </a:r>
          </a:p>
          <a:p>
            <a:pPr algn="l"/>
            <a:r>
              <a:rPr lang="en-GB" dirty="0"/>
              <a:t>	- Jet degreasing at room temperature </a:t>
            </a:r>
          </a:p>
          <a:p>
            <a:pPr algn="l"/>
            <a:r>
              <a:rPr lang="en-GB" dirty="0"/>
              <a:t>	- Immersion degreasing at &gt; 50 °C</a:t>
            </a:r>
          </a:p>
          <a:p>
            <a:pPr algn="l"/>
            <a:r>
              <a:rPr lang="en-GB" dirty="0"/>
              <a:t>	- Vapour phase degreasing</a:t>
            </a:r>
          </a:p>
          <a:p>
            <a:pPr algn="l"/>
            <a:r>
              <a:rPr lang="en-GB" dirty="0"/>
              <a:t>	- Drying in vacuum (~ 10 mbar)</a:t>
            </a:r>
          </a:p>
          <a:p>
            <a:pPr algn="l"/>
            <a:r>
              <a:rPr lang="en-GB" dirty="0"/>
              <a:t>Cycle duration: 3.3 h (P7) </a:t>
            </a:r>
            <a:r>
              <a:rPr lang="en-GB" b="1" dirty="0"/>
              <a:t>x 2</a:t>
            </a:r>
          </a:p>
          <a:p>
            <a:pPr algn="l"/>
            <a:r>
              <a:rPr lang="en-GB" dirty="0"/>
              <a:t>Packing: PE bag</a:t>
            </a:r>
          </a:p>
          <a:p>
            <a:pPr algn="l"/>
            <a:endParaRPr lang="en-GB" dirty="0"/>
          </a:p>
        </p:txBody>
      </p:sp>
      <p:sp>
        <p:nvSpPr>
          <p:cNvPr id="15" name="Right Brace 14">
            <a:extLst>
              <a:ext uri="{FF2B5EF4-FFF2-40B4-BE49-F238E27FC236}">
                <a16:creationId xmlns:a16="http://schemas.microsoft.com/office/drawing/2014/main" id="{4B5FDEF0-ABC3-4117-300F-32A3E540CFF2}"/>
              </a:ext>
            </a:extLst>
          </p:cNvPr>
          <p:cNvSpPr/>
          <p:nvPr/>
        </p:nvSpPr>
        <p:spPr>
          <a:xfrm>
            <a:off x="1756702" y="1847496"/>
            <a:ext cx="123230" cy="576063"/>
          </a:xfrm>
          <a:prstGeom prst="righ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 name="TextBox 6">
            <a:extLst>
              <a:ext uri="{FF2B5EF4-FFF2-40B4-BE49-F238E27FC236}">
                <a16:creationId xmlns:a16="http://schemas.microsoft.com/office/drawing/2014/main" id="{2F34D4E6-F32C-25E5-8D16-200CBAFAD7FA}"/>
              </a:ext>
            </a:extLst>
          </p:cNvPr>
          <p:cNvSpPr txBox="1"/>
          <p:nvPr/>
        </p:nvSpPr>
        <p:spPr>
          <a:xfrm>
            <a:off x="60006" y="5989212"/>
            <a:ext cx="1667123" cy="276999"/>
          </a:xfrm>
          <a:prstGeom prst="rect">
            <a:avLst/>
          </a:prstGeom>
          <a:noFill/>
        </p:spPr>
        <p:txBody>
          <a:bodyPr wrap="none" lIns="0" tIns="0" rIns="0" bIns="0" rtlCol="0">
            <a:spAutoFit/>
          </a:bodyPr>
          <a:lstStyle/>
          <a:p>
            <a:pPr algn="l"/>
            <a:r>
              <a:rPr lang="fr-CH" b="1" dirty="0">
                <a:solidFill>
                  <a:srgbClr val="00B050"/>
                </a:solidFill>
              </a:rPr>
              <a:t>Leonel Ferreira</a:t>
            </a:r>
            <a:endParaRPr lang="en-GB" b="1" dirty="0">
              <a:solidFill>
                <a:srgbClr val="00B050"/>
              </a:solidFill>
            </a:endParaRPr>
          </a:p>
        </p:txBody>
      </p:sp>
    </p:spTree>
    <p:extLst>
      <p:ext uri="{BB962C8B-B14F-4D97-AF65-F5344CB8AC3E}">
        <p14:creationId xmlns:p14="http://schemas.microsoft.com/office/powerpoint/2010/main" val="173165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FD7D-3E54-374D-862A-BA884939E2A9}"/>
              </a:ext>
            </a:extLst>
          </p:cNvPr>
          <p:cNvSpPr>
            <a:spLocks noGrp="1"/>
          </p:cNvSpPr>
          <p:nvPr>
            <p:ph type="title"/>
          </p:nvPr>
        </p:nvSpPr>
        <p:spPr>
          <a:xfrm>
            <a:off x="407989" y="373593"/>
            <a:ext cx="5616574" cy="1065742"/>
          </a:xfrm>
        </p:spPr>
        <p:txBody>
          <a:bodyPr anchor="t">
            <a:normAutofit/>
          </a:bodyPr>
          <a:lstStyle/>
          <a:p>
            <a:r>
              <a:rPr lang="fr-CH" dirty="0"/>
              <a:t>The </a:t>
            </a:r>
            <a:r>
              <a:rPr lang="fr-CH" dirty="0" err="1"/>
              <a:t>approved</a:t>
            </a:r>
            <a:r>
              <a:rPr lang="fr-CH" dirty="0"/>
              <a:t> agreement. </a:t>
            </a:r>
            <a:endParaRPr lang="en-US" dirty="0"/>
          </a:p>
        </p:txBody>
      </p:sp>
      <p:sp>
        <p:nvSpPr>
          <p:cNvPr id="3" name="Content Placeholder 2">
            <a:extLst>
              <a:ext uri="{FF2B5EF4-FFF2-40B4-BE49-F238E27FC236}">
                <a16:creationId xmlns:a16="http://schemas.microsoft.com/office/drawing/2014/main" id="{488BE817-4C2A-7A44-BC12-E3A8908A1153}"/>
              </a:ext>
            </a:extLst>
          </p:cNvPr>
          <p:cNvSpPr>
            <a:spLocks noGrp="1"/>
          </p:cNvSpPr>
          <p:nvPr>
            <p:ph sz="half" idx="1"/>
          </p:nvPr>
        </p:nvSpPr>
        <p:spPr>
          <a:xfrm>
            <a:off x="407987" y="1598658"/>
            <a:ext cx="5616575" cy="4608512"/>
          </a:xfrm>
        </p:spPr>
        <p:txBody>
          <a:bodyPr>
            <a:normAutofit/>
          </a:bodyPr>
          <a:lstStyle/>
          <a:p>
            <a:r>
              <a:rPr lang="en-US" dirty="0"/>
              <a:t>The general agreement</a:t>
            </a:r>
          </a:p>
          <a:p>
            <a:endParaRPr lang="en-US" dirty="0"/>
          </a:p>
          <a:p>
            <a:pPr marL="285750" lvl="1" indent="-285750"/>
            <a:r>
              <a:rPr lang="en-US" sz="2100" dirty="0"/>
              <a:t>The CERN contribution to the ET study was set up in 2019 in a collaboration agreement with INFN and </a:t>
            </a:r>
            <a:r>
              <a:rPr lang="en-US" sz="2100" dirty="0" err="1"/>
              <a:t>Nikhef</a:t>
            </a:r>
            <a:r>
              <a:rPr lang="en-US" sz="2100" dirty="0"/>
              <a:t>. This year, IFAE has also joined the agreement.</a:t>
            </a:r>
          </a:p>
          <a:p>
            <a:pPr lvl="1"/>
            <a:r>
              <a:rPr lang="en-US" sz="2100" dirty="0"/>
              <a:t>This is the framework for addenda in specific topics of common interest.</a:t>
            </a:r>
          </a:p>
          <a:p>
            <a:pPr lvl="1"/>
            <a:endParaRPr lang="en-US" sz="2100" dirty="0"/>
          </a:p>
          <a:p>
            <a:endParaRPr lang="en-US" dirty="0"/>
          </a:p>
        </p:txBody>
      </p:sp>
      <p:pic>
        <p:nvPicPr>
          <p:cNvPr id="27" name="Picture 26" descr="A picture containing text, screenshot, document, font&#10;&#10;Description automatically generated">
            <a:extLst>
              <a:ext uri="{FF2B5EF4-FFF2-40B4-BE49-F238E27FC236}">
                <a16:creationId xmlns:a16="http://schemas.microsoft.com/office/drawing/2014/main" id="{7DC468F2-631E-7094-AEA2-ED76CB261C7C}"/>
              </a:ext>
            </a:extLst>
          </p:cNvPr>
          <p:cNvPicPr>
            <a:picLocks noChangeAspect="1"/>
          </p:cNvPicPr>
          <p:nvPr/>
        </p:nvPicPr>
        <p:blipFill rotWithShape="1">
          <a:blip r:embed="rId2"/>
          <a:srcRect b="3487"/>
          <a:stretch/>
        </p:blipFill>
        <p:spPr>
          <a:xfrm>
            <a:off x="6935930" y="95473"/>
            <a:ext cx="4487577" cy="6143402"/>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F1F303D6-1931-BB49-8BE7-FC18BE7E099F}"/>
              </a:ext>
            </a:extLst>
          </p:cNvPr>
          <p:cNvSpPr>
            <a:spLocks noGrp="1"/>
          </p:cNvSpPr>
          <p:nvPr>
            <p:ph type="dt" sz="half" idx="14"/>
          </p:nvPr>
        </p:nvSpPr>
        <p:spPr>
          <a:xfrm>
            <a:off x="5240055" y="6424669"/>
            <a:ext cx="1773923" cy="365125"/>
          </a:xfrm>
        </p:spPr>
        <p:txBody>
          <a:bodyPr anchor="ctr">
            <a:normAutofit/>
          </a:bodyPr>
          <a:lstStyle/>
          <a:p>
            <a:pPr>
              <a:spcAft>
                <a:spcPts val="600"/>
              </a:spcAft>
            </a:pPr>
            <a:r>
              <a:rPr lang="en-US"/>
              <a:t>June 12th, 2023</a:t>
            </a:r>
          </a:p>
        </p:txBody>
      </p:sp>
      <p:sp>
        <p:nvSpPr>
          <p:cNvPr id="5" name="Footer Placeholder 4">
            <a:extLst>
              <a:ext uri="{FF2B5EF4-FFF2-40B4-BE49-F238E27FC236}">
                <a16:creationId xmlns:a16="http://schemas.microsoft.com/office/drawing/2014/main" id="{20D56402-A1DA-754C-863B-CCB35F0EBC24}"/>
              </a:ext>
            </a:extLst>
          </p:cNvPr>
          <p:cNvSpPr>
            <a:spLocks noGrp="1"/>
          </p:cNvSpPr>
          <p:nvPr>
            <p:ph type="ftr" sz="quarter" idx="15"/>
          </p:nvPr>
        </p:nvSpPr>
        <p:spPr>
          <a:xfrm>
            <a:off x="1368056" y="6424669"/>
            <a:ext cx="3769336" cy="365125"/>
          </a:xfrm>
        </p:spPr>
        <p:txBody>
          <a:bodyPr anchor="ctr">
            <a:normAutofit/>
          </a:bodyPr>
          <a:lstStyle/>
          <a:p>
            <a:pPr>
              <a:spcAft>
                <a:spcPts val="600"/>
              </a:spcAft>
            </a:pPr>
            <a:r>
              <a:rPr lang="en-US"/>
              <a:t>Paolo Chiggiato | ET beampipe activities at CERN</a:t>
            </a:r>
          </a:p>
        </p:txBody>
      </p:sp>
      <p:sp>
        <p:nvSpPr>
          <p:cNvPr id="6" name="Slide Number Placeholder 5">
            <a:extLst>
              <a:ext uri="{FF2B5EF4-FFF2-40B4-BE49-F238E27FC236}">
                <a16:creationId xmlns:a16="http://schemas.microsoft.com/office/drawing/2014/main" id="{A61A5809-A654-E805-D3D1-EB1C4ABCEEB1}"/>
              </a:ext>
            </a:extLst>
          </p:cNvPr>
          <p:cNvSpPr>
            <a:spLocks noGrp="1"/>
          </p:cNvSpPr>
          <p:nvPr>
            <p:ph type="sldNum" sz="quarter" idx="16"/>
          </p:nvPr>
        </p:nvSpPr>
        <p:spPr>
          <a:xfrm>
            <a:off x="7279299" y="6422750"/>
            <a:ext cx="619322" cy="365125"/>
          </a:xfrm>
        </p:spPr>
        <p:txBody>
          <a:bodyPr anchor="ctr">
            <a:normAutofit/>
          </a:bodyPr>
          <a:lstStyle/>
          <a:p>
            <a:pPr>
              <a:spcAft>
                <a:spcPts val="600"/>
              </a:spcAft>
            </a:pPr>
            <a:fld id="{36B5EA5A-BC32-A742-B11B-8E7414D5B535}" type="slidenum">
              <a:rPr lang="en-US" smtClean="0"/>
              <a:pPr>
                <a:spcAft>
                  <a:spcPts val="600"/>
                </a:spcAft>
              </a:pPr>
              <a:t>3</a:t>
            </a:fld>
            <a:endParaRPr lang="en-US"/>
          </a:p>
        </p:txBody>
      </p:sp>
    </p:spTree>
    <p:extLst>
      <p:ext uri="{BB962C8B-B14F-4D97-AF65-F5344CB8AC3E}">
        <p14:creationId xmlns:p14="http://schemas.microsoft.com/office/powerpoint/2010/main" val="636012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16BBE6-D440-91A5-7882-62CFDD50EDA7}"/>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BF59DBD7-BCCC-B6E4-1A40-8639975D729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26B6C2F-3714-09CD-E50B-EDC6166E7B49}"/>
              </a:ext>
            </a:extLst>
          </p:cNvPr>
          <p:cNvSpPr>
            <a:spLocks noGrp="1"/>
          </p:cNvSpPr>
          <p:nvPr>
            <p:ph type="sldNum" sz="quarter" idx="12"/>
          </p:nvPr>
        </p:nvSpPr>
        <p:spPr/>
        <p:txBody>
          <a:bodyPr/>
          <a:lstStyle/>
          <a:p>
            <a:fld id="{36B5EA5A-BC32-A742-B11B-8E7414D5B535}" type="slidenum">
              <a:rPr lang="en-US" smtClean="0"/>
              <a:pPr/>
              <a:t>30</a:t>
            </a:fld>
            <a:endParaRPr lang="en-US" dirty="0"/>
          </a:p>
        </p:txBody>
      </p:sp>
      <p:pic>
        <p:nvPicPr>
          <p:cNvPr id="6" name="Picture 5" descr="A high angle view of a factory&#10;&#10;Description automatically generated with medium confidence">
            <a:extLst>
              <a:ext uri="{FF2B5EF4-FFF2-40B4-BE49-F238E27FC236}">
                <a16:creationId xmlns:a16="http://schemas.microsoft.com/office/drawing/2014/main" id="{3C78558C-804A-7E7C-CE78-A5FD09D8F11E}"/>
              </a:ext>
            </a:extLst>
          </p:cNvPr>
          <p:cNvPicPr>
            <a:picLocks noChangeAspect="1"/>
          </p:cNvPicPr>
          <p:nvPr/>
        </p:nvPicPr>
        <p:blipFill>
          <a:blip r:embed="rId2"/>
          <a:stretch>
            <a:fillRect/>
          </a:stretch>
        </p:blipFill>
        <p:spPr>
          <a:xfrm>
            <a:off x="293354" y="1600360"/>
            <a:ext cx="1740144" cy="3861048"/>
          </a:xfrm>
          <a:prstGeom prst="rect">
            <a:avLst/>
          </a:prstGeom>
        </p:spPr>
      </p:pic>
      <p:pic>
        <p:nvPicPr>
          <p:cNvPr id="7" name="Picture 6" descr="A picture containing miller&#10;&#10;Description automatically generated">
            <a:extLst>
              <a:ext uri="{FF2B5EF4-FFF2-40B4-BE49-F238E27FC236}">
                <a16:creationId xmlns:a16="http://schemas.microsoft.com/office/drawing/2014/main" id="{E21B8C2F-4BF0-A838-4F8B-8228FCDF480D}"/>
              </a:ext>
            </a:extLst>
          </p:cNvPr>
          <p:cNvPicPr>
            <a:picLocks noChangeAspect="1"/>
          </p:cNvPicPr>
          <p:nvPr/>
        </p:nvPicPr>
        <p:blipFill>
          <a:blip r:embed="rId3"/>
          <a:stretch>
            <a:fillRect/>
          </a:stretch>
        </p:blipFill>
        <p:spPr>
          <a:xfrm rot="5400000">
            <a:off x="1064494" y="2660810"/>
            <a:ext cx="3861047" cy="174014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42540B80-5F23-BF44-7FBE-2EE71C9DFB35}"/>
              </a:ext>
            </a:extLst>
          </p:cNvPr>
          <p:cNvPicPr>
            <a:picLocks noChangeAspect="1"/>
          </p:cNvPicPr>
          <p:nvPr/>
        </p:nvPicPr>
        <p:blipFill>
          <a:blip r:embed="rId4"/>
          <a:stretch>
            <a:fillRect/>
          </a:stretch>
        </p:blipFill>
        <p:spPr>
          <a:xfrm rot="5400000">
            <a:off x="2885940" y="2660812"/>
            <a:ext cx="3861046" cy="1740143"/>
          </a:xfrm>
          <a:prstGeom prst="rect">
            <a:avLst/>
          </a:prstGeom>
        </p:spPr>
      </p:pic>
      <p:grpSp>
        <p:nvGrpSpPr>
          <p:cNvPr id="9" name="Group 8">
            <a:extLst>
              <a:ext uri="{FF2B5EF4-FFF2-40B4-BE49-F238E27FC236}">
                <a16:creationId xmlns:a16="http://schemas.microsoft.com/office/drawing/2014/main" id="{83FAD86A-0347-BB21-825A-5D47626DC08A}"/>
              </a:ext>
            </a:extLst>
          </p:cNvPr>
          <p:cNvGrpSpPr/>
          <p:nvPr/>
        </p:nvGrpSpPr>
        <p:grpSpPr>
          <a:xfrm>
            <a:off x="6096000" y="1600361"/>
            <a:ext cx="5602795" cy="3861047"/>
            <a:chOff x="6377436" y="896229"/>
            <a:chExt cx="5373773" cy="3656331"/>
          </a:xfrm>
        </p:grpSpPr>
        <p:pic>
          <p:nvPicPr>
            <p:cNvPr id="10" name="Picture 9" descr="A picture containing ground, outdoor&#10;&#10;Description automatically generated">
              <a:extLst>
                <a:ext uri="{FF2B5EF4-FFF2-40B4-BE49-F238E27FC236}">
                  <a16:creationId xmlns:a16="http://schemas.microsoft.com/office/drawing/2014/main" id="{1C29D0DB-8A57-4CB6-F341-0DC7684A18C8}"/>
                </a:ext>
              </a:extLst>
            </p:cNvPr>
            <p:cNvPicPr>
              <a:picLocks noChangeAspect="1"/>
            </p:cNvPicPr>
            <p:nvPr/>
          </p:nvPicPr>
          <p:blipFill>
            <a:blip r:embed="rId5"/>
            <a:stretch>
              <a:fillRect/>
            </a:stretch>
          </p:blipFill>
          <p:spPr>
            <a:xfrm>
              <a:off x="6377436" y="2819556"/>
              <a:ext cx="3845198" cy="1733001"/>
            </a:xfrm>
            <a:prstGeom prst="rect">
              <a:avLst/>
            </a:prstGeom>
          </p:spPr>
        </p:pic>
        <p:pic>
          <p:nvPicPr>
            <p:cNvPr id="11" name="Picture 10">
              <a:extLst>
                <a:ext uri="{FF2B5EF4-FFF2-40B4-BE49-F238E27FC236}">
                  <a16:creationId xmlns:a16="http://schemas.microsoft.com/office/drawing/2014/main" id="{893DD725-76D3-49C5-355B-14DE2616660D}"/>
                </a:ext>
              </a:extLst>
            </p:cNvPr>
            <p:cNvPicPr>
              <a:picLocks noChangeAspect="1"/>
            </p:cNvPicPr>
            <p:nvPr/>
          </p:nvPicPr>
          <p:blipFill rotWithShape="1">
            <a:blip r:embed="rId6"/>
            <a:srcRect l="9736" t="13115"/>
            <a:stretch/>
          </p:blipFill>
          <p:spPr>
            <a:xfrm>
              <a:off x="6377436" y="896229"/>
              <a:ext cx="3585628" cy="1923327"/>
            </a:xfrm>
            <a:prstGeom prst="rect">
              <a:avLst/>
            </a:prstGeom>
          </p:spPr>
        </p:pic>
        <p:pic>
          <p:nvPicPr>
            <p:cNvPr id="12" name="Picture 11" descr="A picture containing indoor, dirty&#10;&#10;Description automatically generated">
              <a:extLst>
                <a:ext uri="{FF2B5EF4-FFF2-40B4-BE49-F238E27FC236}">
                  <a16:creationId xmlns:a16="http://schemas.microsoft.com/office/drawing/2014/main" id="{62646B84-3736-6CF4-8DEF-C6E9DC3685DF}"/>
                </a:ext>
              </a:extLst>
            </p:cNvPr>
            <p:cNvPicPr>
              <a:picLocks noChangeAspect="1"/>
            </p:cNvPicPr>
            <p:nvPr/>
          </p:nvPicPr>
          <p:blipFill rotWithShape="1">
            <a:blip r:embed="rId7"/>
            <a:srcRect r="22620"/>
            <a:stretch/>
          </p:blipFill>
          <p:spPr>
            <a:xfrm rot="5400000">
              <a:off x="8858253" y="1659604"/>
              <a:ext cx="3656328" cy="2129584"/>
            </a:xfrm>
            <a:prstGeom prst="rect">
              <a:avLst/>
            </a:prstGeom>
          </p:spPr>
        </p:pic>
      </p:grpSp>
      <p:sp>
        <p:nvSpPr>
          <p:cNvPr id="13" name="Title 1">
            <a:extLst>
              <a:ext uri="{FF2B5EF4-FFF2-40B4-BE49-F238E27FC236}">
                <a16:creationId xmlns:a16="http://schemas.microsoft.com/office/drawing/2014/main" id="{063D966E-5516-9DA5-9025-FD47852FF7B5}"/>
              </a:ext>
            </a:extLst>
          </p:cNvPr>
          <p:cNvSpPr>
            <a:spLocks noGrp="1"/>
          </p:cNvSpPr>
          <p:nvPr>
            <p:ph type="title"/>
          </p:nvPr>
        </p:nvSpPr>
        <p:spPr>
          <a:xfrm>
            <a:off x="407988" y="373593"/>
            <a:ext cx="11376025" cy="604181"/>
          </a:xfrm>
        </p:spPr>
        <p:txBody>
          <a:bodyPr/>
          <a:lstStyle/>
          <a:p>
            <a:r>
              <a:rPr lang="fr-CH" dirty="0"/>
              <a:t>Main </a:t>
            </a:r>
            <a:r>
              <a:rPr lang="fr-CH" dirty="0" err="1"/>
              <a:t>achievements</a:t>
            </a:r>
            <a:r>
              <a:rPr lang="fr-CH" dirty="0"/>
              <a:t> of WP3: </a:t>
            </a:r>
            <a:r>
              <a:rPr lang="fr-CH" dirty="0" err="1"/>
              <a:t>pre</a:t>
            </a:r>
            <a:r>
              <a:rPr lang="fr-CH" dirty="0"/>
              <a:t>-prototype </a:t>
            </a:r>
            <a:r>
              <a:rPr lang="fr-CH" dirty="0" err="1"/>
              <a:t>cleaning</a:t>
            </a:r>
            <a:endParaRPr lang="en-GB" dirty="0"/>
          </a:p>
        </p:txBody>
      </p:sp>
      <p:sp>
        <p:nvSpPr>
          <p:cNvPr id="14" name="TextBox 13">
            <a:extLst>
              <a:ext uri="{FF2B5EF4-FFF2-40B4-BE49-F238E27FC236}">
                <a16:creationId xmlns:a16="http://schemas.microsoft.com/office/drawing/2014/main" id="{818E3BAA-FAD1-6638-A759-705D5406CECB}"/>
              </a:ext>
            </a:extLst>
          </p:cNvPr>
          <p:cNvSpPr txBox="1"/>
          <p:nvPr/>
        </p:nvSpPr>
        <p:spPr>
          <a:xfrm>
            <a:off x="2033498" y="1182405"/>
            <a:ext cx="1936428" cy="276999"/>
          </a:xfrm>
          <a:prstGeom prst="rect">
            <a:avLst/>
          </a:prstGeom>
          <a:noFill/>
        </p:spPr>
        <p:txBody>
          <a:bodyPr wrap="none" lIns="0" tIns="0" rIns="0" bIns="0" rtlCol="0">
            <a:spAutoFit/>
          </a:bodyPr>
          <a:lstStyle/>
          <a:p>
            <a:pPr algn="l"/>
            <a:r>
              <a:rPr lang="fr-CH" dirty="0" err="1"/>
              <a:t>Detergent</a:t>
            </a:r>
            <a:r>
              <a:rPr lang="fr-CH" dirty="0"/>
              <a:t> </a:t>
            </a:r>
            <a:r>
              <a:rPr lang="fr-CH" dirty="0" err="1"/>
              <a:t>cleaning</a:t>
            </a:r>
            <a:endParaRPr lang="en-GB" dirty="0"/>
          </a:p>
        </p:txBody>
      </p:sp>
      <p:sp>
        <p:nvSpPr>
          <p:cNvPr id="15" name="TextBox 14">
            <a:extLst>
              <a:ext uri="{FF2B5EF4-FFF2-40B4-BE49-F238E27FC236}">
                <a16:creationId xmlns:a16="http://schemas.microsoft.com/office/drawing/2014/main" id="{34A61214-B354-8ADB-2414-FE3BD2380D97}"/>
              </a:ext>
            </a:extLst>
          </p:cNvPr>
          <p:cNvSpPr txBox="1"/>
          <p:nvPr/>
        </p:nvSpPr>
        <p:spPr>
          <a:xfrm>
            <a:off x="7943916" y="1262381"/>
            <a:ext cx="1692771" cy="276999"/>
          </a:xfrm>
          <a:prstGeom prst="rect">
            <a:avLst/>
          </a:prstGeom>
          <a:noFill/>
        </p:spPr>
        <p:txBody>
          <a:bodyPr wrap="none" lIns="0" tIns="0" rIns="0" bIns="0" rtlCol="0">
            <a:spAutoFit/>
          </a:bodyPr>
          <a:lstStyle/>
          <a:p>
            <a:pPr algn="l"/>
            <a:r>
              <a:rPr lang="fr-CH" dirty="0"/>
              <a:t>Solvent </a:t>
            </a:r>
            <a:r>
              <a:rPr lang="fr-CH" dirty="0" err="1"/>
              <a:t>cleaning</a:t>
            </a:r>
            <a:endParaRPr lang="en-GB" dirty="0"/>
          </a:p>
        </p:txBody>
      </p:sp>
    </p:spTree>
    <p:extLst>
      <p:ext uri="{BB962C8B-B14F-4D97-AF65-F5344CB8AC3E}">
        <p14:creationId xmlns:p14="http://schemas.microsoft.com/office/powerpoint/2010/main" val="116730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4DAB31-11E2-4B46-ED6C-1C54BD65D56F}"/>
              </a:ext>
            </a:extLst>
          </p:cNvPr>
          <p:cNvSpPr>
            <a:spLocks noGrp="1"/>
          </p:cNvSpPr>
          <p:nvPr>
            <p:ph type="dt" sz="half" idx="10"/>
          </p:nvPr>
        </p:nvSpPr>
        <p:spPr/>
        <p:txBody>
          <a:bodyPr/>
          <a:lstStyle/>
          <a:p>
            <a:r>
              <a:rPr lang="en-US"/>
              <a:t>June 12th, 2023</a:t>
            </a:r>
            <a:endParaRPr lang="en-US" dirty="0"/>
          </a:p>
        </p:txBody>
      </p:sp>
      <p:sp>
        <p:nvSpPr>
          <p:cNvPr id="3" name="Footer Placeholder 2">
            <a:extLst>
              <a:ext uri="{FF2B5EF4-FFF2-40B4-BE49-F238E27FC236}">
                <a16:creationId xmlns:a16="http://schemas.microsoft.com/office/drawing/2014/main" id="{FC02A5AF-9F19-6EC1-B3B4-5B57F4140226}"/>
              </a:ext>
            </a:extLst>
          </p:cNvPr>
          <p:cNvSpPr>
            <a:spLocks noGrp="1"/>
          </p:cNvSpPr>
          <p:nvPr>
            <p:ph type="ftr" sz="quarter" idx="11"/>
          </p:nvPr>
        </p:nvSpPr>
        <p:spPr/>
        <p:txBody>
          <a:bodyPr/>
          <a:lstStyle/>
          <a:p>
            <a:r>
              <a:rPr lang="en-US"/>
              <a:t>Paolo Chiggiato | ET beampipe activities at CERN</a:t>
            </a:r>
            <a:endParaRPr lang="en-US" dirty="0"/>
          </a:p>
        </p:txBody>
      </p:sp>
      <p:sp>
        <p:nvSpPr>
          <p:cNvPr id="4" name="Slide Number Placeholder 3">
            <a:extLst>
              <a:ext uri="{FF2B5EF4-FFF2-40B4-BE49-F238E27FC236}">
                <a16:creationId xmlns:a16="http://schemas.microsoft.com/office/drawing/2014/main" id="{A377DF39-FA6F-A045-9888-2E6B9A4E0B27}"/>
              </a:ext>
            </a:extLst>
          </p:cNvPr>
          <p:cNvSpPr>
            <a:spLocks noGrp="1"/>
          </p:cNvSpPr>
          <p:nvPr>
            <p:ph type="sldNum" sz="quarter" idx="12"/>
          </p:nvPr>
        </p:nvSpPr>
        <p:spPr/>
        <p:txBody>
          <a:bodyPr/>
          <a:lstStyle/>
          <a:p>
            <a:fld id="{36B5EA5A-BC32-A742-B11B-8E7414D5B535}" type="slidenum">
              <a:rPr lang="en-US" smtClean="0"/>
              <a:pPr/>
              <a:t>31</a:t>
            </a:fld>
            <a:endParaRPr lang="en-US" dirty="0"/>
          </a:p>
        </p:txBody>
      </p:sp>
      <p:sp>
        <p:nvSpPr>
          <p:cNvPr id="6" name="TextBox 5">
            <a:extLst>
              <a:ext uri="{FF2B5EF4-FFF2-40B4-BE49-F238E27FC236}">
                <a16:creationId xmlns:a16="http://schemas.microsoft.com/office/drawing/2014/main" id="{0B7132D3-590C-AD15-7D6A-67B77F2F0CA7}"/>
              </a:ext>
            </a:extLst>
          </p:cNvPr>
          <p:cNvSpPr txBox="1"/>
          <p:nvPr/>
        </p:nvSpPr>
        <p:spPr>
          <a:xfrm>
            <a:off x="982500" y="1621317"/>
            <a:ext cx="9528249" cy="276999"/>
          </a:xfrm>
          <a:prstGeom prst="rect">
            <a:avLst/>
          </a:prstGeom>
          <a:noFill/>
        </p:spPr>
        <p:txBody>
          <a:bodyPr wrap="none" lIns="0" tIns="0" rIns="0" bIns="0" rtlCol="0">
            <a:spAutoFit/>
          </a:bodyPr>
          <a:lstStyle/>
          <a:p>
            <a:pPr algn="l"/>
            <a:r>
              <a:rPr lang="en-GB" dirty="0"/>
              <a:t>As CERN is not equipped to process parts with 1.0 m Ø, we are looking for industrial partners</a:t>
            </a:r>
          </a:p>
        </p:txBody>
      </p:sp>
      <p:sp>
        <p:nvSpPr>
          <p:cNvPr id="7" name="TextBox 6">
            <a:extLst>
              <a:ext uri="{FF2B5EF4-FFF2-40B4-BE49-F238E27FC236}">
                <a16:creationId xmlns:a16="http://schemas.microsoft.com/office/drawing/2014/main" id="{83019AAC-4299-3F0A-D06D-E0305702998A}"/>
              </a:ext>
            </a:extLst>
          </p:cNvPr>
          <p:cNvSpPr txBox="1"/>
          <p:nvPr/>
        </p:nvSpPr>
        <p:spPr>
          <a:xfrm>
            <a:off x="844647" y="1155328"/>
            <a:ext cx="10528203" cy="369332"/>
          </a:xfrm>
          <a:prstGeom prst="rect">
            <a:avLst/>
          </a:prstGeom>
          <a:noFill/>
        </p:spPr>
        <p:txBody>
          <a:bodyPr wrap="square">
            <a:spAutoFit/>
          </a:bodyPr>
          <a:lstStyle/>
          <a:p>
            <a:r>
              <a:rPr lang="en-GB" b="1" dirty="0">
                <a:solidFill>
                  <a:srgbClr val="00B050"/>
                </a:solidFill>
              </a:rPr>
              <a:t>Cleaning of the pilot-sector </a:t>
            </a:r>
            <a:r>
              <a:rPr lang="en-GB" b="1" dirty="0" err="1">
                <a:solidFill>
                  <a:srgbClr val="00B050"/>
                </a:solidFill>
              </a:rPr>
              <a:t>beampipes</a:t>
            </a:r>
            <a:r>
              <a:rPr lang="en-GB" b="1" dirty="0">
                <a:solidFill>
                  <a:srgbClr val="00B050"/>
                </a:solidFill>
              </a:rPr>
              <a:t> </a:t>
            </a:r>
            <a:r>
              <a:rPr lang="en-GB" dirty="0"/>
              <a:t>(~ 2x 1000 mm Ø x 50000 mm L): 2</a:t>
            </a:r>
            <a:r>
              <a:rPr lang="en-GB" baseline="30000" dirty="0"/>
              <a:t>nd</a:t>
            </a:r>
            <a:r>
              <a:rPr lang="en-GB" dirty="0"/>
              <a:t> Semester 2024</a:t>
            </a:r>
          </a:p>
        </p:txBody>
      </p:sp>
      <p:sp>
        <p:nvSpPr>
          <p:cNvPr id="8" name="TextBox 7">
            <a:extLst>
              <a:ext uri="{FF2B5EF4-FFF2-40B4-BE49-F238E27FC236}">
                <a16:creationId xmlns:a16="http://schemas.microsoft.com/office/drawing/2014/main" id="{2F44BA0A-D634-D79A-8C96-EA9898057784}"/>
              </a:ext>
            </a:extLst>
          </p:cNvPr>
          <p:cNvSpPr txBox="1"/>
          <p:nvPr/>
        </p:nvSpPr>
        <p:spPr>
          <a:xfrm>
            <a:off x="961884" y="2274525"/>
            <a:ext cx="3526606" cy="1661993"/>
          </a:xfrm>
          <a:prstGeom prst="rect">
            <a:avLst/>
          </a:prstGeom>
          <a:noFill/>
        </p:spPr>
        <p:txBody>
          <a:bodyPr wrap="none" lIns="0" tIns="0" rIns="0" bIns="0" rtlCol="0">
            <a:spAutoFit/>
          </a:bodyPr>
          <a:lstStyle/>
          <a:p>
            <a:pPr algn="l"/>
            <a:r>
              <a:rPr lang="en-GB" b="1" dirty="0"/>
              <a:t>Outsourcing to </a:t>
            </a:r>
            <a:r>
              <a:rPr lang="en-GB" dirty="0"/>
              <a:t>service providers:</a:t>
            </a:r>
          </a:p>
          <a:p>
            <a:pPr algn="l"/>
            <a:endParaRPr lang="en-GB" dirty="0"/>
          </a:p>
          <a:p>
            <a:pPr marL="742950" lvl="1" indent="-285750">
              <a:buFont typeface="Arial" panose="020B0604020202020204" pitchFamily="34" charset="0"/>
              <a:buChar char="•"/>
            </a:pPr>
            <a:r>
              <a:rPr lang="en-GB" dirty="0" err="1"/>
              <a:t>Poligrat</a:t>
            </a:r>
            <a:r>
              <a:rPr lang="en-GB" dirty="0"/>
              <a:t> GmbH</a:t>
            </a:r>
          </a:p>
          <a:p>
            <a:pPr marL="742950" lvl="1" indent="-285750">
              <a:buFont typeface="Arial" panose="020B0604020202020204" pitchFamily="34" charset="0"/>
              <a:buChar char="•"/>
            </a:pPr>
            <a:r>
              <a:rPr lang="en-GB" dirty="0" err="1"/>
              <a:t>JettyRobot</a:t>
            </a:r>
            <a:r>
              <a:rPr lang="en-GB" dirty="0"/>
              <a:t> </a:t>
            </a:r>
            <a:r>
              <a:rPr lang="en-GB" dirty="0" err="1"/>
              <a:t>s.r.o.</a:t>
            </a:r>
            <a:endParaRPr lang="en-GB" dirty="0"/>
          </a:p>
          <a:p>
            <a:pPr marL="742950" lvl="1" indent="-285750">
              <a:buFont typeface="Arial" panose="020B0604020202020204" pitchFamily="34" charset="0"/>
              <a:buChar char="•"/>
            </a:pPr>
            <a:endParaRPr lang="en-GB" dirty="0"/>
          </a:p>
          <a:p>
            <a:endParaRPr lang="en-GB" dirty="0"/>
          </a:p>
        </p:txBody>
      </p:sp>
      <p:pic>
        <p:nvPicPr>
          <p:cNvPr id="9" name="Picture 8">
            <a:extLst>
              <a:ext uri="{FF2B5EF4-FFF2-40B4-BE49-F238E27FC236}">
                <a16:creationId xmlns:a16="http://schemas.microsoft.com/office/drawing/2014/main" id="{6FF04BA4-0EF9-63EC-FBAD-04937B7ED1E9}"/>
              </a:ext>
            </a:extLst>
          </p:cNvPr>
          <p:cNvPicPr>
            <a:picLocks noChangeAspect="1"/>
          </p:cNvPicPr>
          <p:nvPr/>
        </p:nvPicPr>
        <p:blipFill>
          <a:blip r:embed="rId2"/>
          <a:stretch>
            <a:fillRect/>
          </a:stretch>
        </p:blipFill>
        <p:spPr>
          <a:xfrm>
            <a:off x="9231895" y="2273208"/>
            <a:ext cx="2805361" cy="31848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8504E28-43E7-77E4-F7AB-E7E3834225C9}"/>
              </a:ext>
            </a:extLst>
          </p:cNvPr>
          <p:cNvSpPr txBox="1"/>
          <p:nvPr/>
        </p:nvSpPr>
        <p:spPr>
          <a:xfrm rot="19839834">
            <a:off x="4526509" y="2783804"/>
            <a:ext cx="2139560" cy="369332"/>
          </a:xfrm>
          <a:prstGeom prst="rect">
            <a:avLst/>
          </a:prstGeom>
          <a:solidFill>
            <a:srgbClr val="92D050"/>
          </a:solidFill>
          <a:effectLst>
            <a:outerShdw blurRad="50800" dist="38100" dir="2700000" algn="tl" rotWithShape="0">
              <a:prstClr val="black">
                <a:alpha val="40000"/>
              </a:prstClr>
            </a:outerShdw>
          </a:effectLst>
        </p:spPr>
        <p:txBody>
          <a:bodyPr wrap="none" lIns="0" tIns="0" rIns="0" bIns="0" rtlCol="0">
            <a:spAutoFit/>
          </a:bodyPr>
          <a:lstStyle/>
          <a:p>
            <a:pPr algn="l"/>
            <a:r>
              <a:rPr lang="en-GB" sz="2400" dirty="0"/>
              <a:t>To be assessed</a:t>
            </a:r>
          </a:p>
        </p:txBody>
      </p:sp>
      <p:pic>
        <p:nvPicPr>
          <p:cNvPr id="11" name="Picture 10">
            <a:extLst>
              <a:ext uri="{FF2B5EF4-FFF2-40B4-BE49-F238E27FC236}">
                <a16:creationId xmlns:a16="http://schemas.microsoft.com/office/drawing/2014/main" id="{670B9B2A-565F-9788-8E8A-C91DCBDDBD22}"/>
              </a:ext>
            </a:extLst>
          </p:cNvPr>
          <p:cNvPicPr>
            <a:picLocks noChangeAspect="1"/>
          </p:cNvPicPr>
          <p:nvPr/>
        </p:nvPicPr>
        <p:blipFill>
          <a:blip r:embed="rId3"/>
          <a:stretch>
            <a:fillRect/>
          </a:stretch>
        </p:blipFill>
        <p:spPr>
          <a:xfrm>
            <a:off x="7279299" y="2213514"/>
            <a:ext cx="1819434" cy="324458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7DEC4450-58BE-9188-471E-8AE3AD850A68}"/>
              </a:ext>
            </a:extLst>
          </p:cNvPr>
          <p:cNvSpPr txBox="1"/>
          <p:nvPr/>
        </p:nvSpPr>
        <p:spPr>
          <a:xfrm>
            <a:off x="839406" y="3988892"/>
            <a:ext cx="6336704" cy="1200329"/>
          </a:xfrm>
          <a:prstGeom prst="rect">
            <a:avLst/>
          </a:prstGeom>
          <a:noFill/>
        </p:spPr>
        <p:txBody>
          <a:bodyPr wrap="square">
            <a:spAutoFit/>
          </a:bodyPr>
          <a:lstStyle/>
          <a:p>
            <a:r>
              <a:rPr lang="en-GB" dirty="0"/>
              <a:t>Other contacts through manufacturers of cleaning facilities:</a:t>
            </a:r>
          </a:p>
          <a:p>
            <a:r>
              <a:rPr lang="en-GB" dirty="0"/>
              <a:t>ECOCLEAN GmbH</a:t>
            </a:r>
          </a:p>
          <a:p>
            <a:r>
              <a:rPr lang="en-GB" dirty="0"/>
              <a:t>HEMO GmbH</a:t>
            </a:r>
          </a:p>
          <a:p>
            <a:r>
              <a:rPr lang="en-GB" dirty="0"/>
              <a:t>Firbimatic Spa</a:t>
            </a:r>
          </a:p>
        </p:txBody>
      </p:sp>
      <p:sp>
        <p:nvSpPr>
          <p:cNvPr id="14" name="TextBox 13">
            <a:extLst>
              <a:ext uri="{FF2B5EF4-FFF2-40B4-BE49-F238E27FC236}">
                <a16:creationId xmlns:a16="http://schemas.microsoft.com/office/drawing/2014/main" id="{8958C286-DB79-3834-E5B1-17E7060AC293}"/>
              </a:ext>
            </a:extLst>
          </p:cNvPr>
          <p:cNvSpPr txBox="1"/>
          <p:nvPr/>
        </p:nvSpPr>
        <p:spPr>
          <a:xfrm>
            <a:off x="412775" y="5850712"/>
            <a:ext cx="1667123" cy="276999"/>
          </a:xfrm>
          <a:prstGeom prst="rect">
            <a:avLst/>
          </a:prstGeom>
          <a:noFill/>
        </p:spPr>
        <p:txBody>
          <a:bodyPr wrap="none" lIns="0" tIns="0" rIns="0" bIns="0" rtlCol="0">
            <a:spAutoFit/>
          </a:bodyPr>
          <a:lstStyle/>
          <a:p>
            <a:pPr algn="l"/>
            <a:r>
              <a:rPr lang="fr-CH" b="1" dirty="0">
                <a:solidFill>
                  <a:srgbClr val="00B050"/>
                </a:solidFill>
              </a:rPr>
              <a:t>Leonel Ferreira</a:t>
            </a:r>
            <a:endParaRPr lang="en-GB" b="1" dirty="0">
              <a:solidFill>
                <a:srgbClr val="00B050"/>
              </a:solidFill>
            </a:endParaRPr>
          </a:p>
        </p:txBody>
      </p:sp>
      <p:sp>
        <p:nvSpPr>
          <p:cNvPr id="15" name="Title 1">
            <a:extLst>
              <a:ext uri="{FF2B5EF4-FFF2-40B4-BE49-F238E27FC236}">
                <a16:creationId xmlns:a16="http://schemas.microsoft.com/office/drawing/2014/main" id="{8C1EBE08-9AFC-81E5-A86E-55A97EBCA0AC}"/>
              </a:ext>
            </a:extLst>
          </p:cNvPr>
          <p:cNvSpPr txBox="1">
            <a:spLocks/>
          </p:cNvSpPr>
          <p:nvPr/>
        </p:nvSpPr>
        <p:spPr>
          <a:xfrm>
            <a:off x="412775" y="257664"/>
            <a:ext cx="11376025" cy="60418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WP3: pilot </a:t>
            </a:r>
            <a:r>
              <a:rPr lang="fr-CH" dirty="0" err="1"/>
              <a:t>sector</a:t>
            </a:r>
            <a:r>
              <a:rPr lang="fr-CH" dirty="0"/>
              <a:t> </a:t>
            </a:r>
            <a:r>
              <a:rPr lang="fr-CH" dirty="0" err="1"/>
              <a:t>cleaning</a:t>
            </a:r>
            <a:endParaRPr lang="en-GB" dirty="0"/>
          </a:p>
        </p:txBody>
      </p:sp>
    </p:spTree>
    <p:extLst>
      <p:ext uri="{BB962C8B-B14F-4D97-AF65-F5344CB8AC3E}">
        <p14:creationId xmlns:p14="http://schemas.microsoft.com/office/powerpoint/2010/main" val="346520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2B8307-4136-F668-954C-E3B84078B9CE}"/>
              </a:ext>
            </a:extLst>
          </p:cNvPr>
          <p:cNvSpPr>
            <a:spLocks noGrp="1"/>
          </p:cNvSpPr>
          <p:nvPr>
            <p:ph type="dt" sz="half" idx="10"/>
          </p:nvPr>
        </p:nvSpPr>
        <p:spPr/>
        <p:txBody>
          <a:bodyPr/>
          <a:lstStyle/>
          <a:p>
            <a:r>
              <a:rPr lang="en-US"/>
              <a:t>June 12th, 2023</a:t>
            </a:r>
            <a:endParaRPr lang="en-US" dirty="0"/>
          </a:p>
        </p:txBody>
      </p:sp>
      <p:sp>
        <p:nvSpPr>
          <p:cNvPr id="3" name="Footer Placeholder 2">
            <a:extLst>
              <a:ext uri="{FF2B5EF4-FFF2-40B4-BE49-F238E27FC236}">
                <a16:creationId xmlns:a16="http://schemas.microsoft.com/office/drawing/2014/main" id="{DF7767C9-5529-5AD6-669E-DDCDAC949A24}"/>
              </a:ext>
            </a:extLst>
          </p:cNvPr>
          <p:cNvSpPr>
            <a:spLocks noGrp="1"/>
          </p:cNvSpPr>
          <p:nvPr>
            <p:ph type="ftr" sz="quarter" idx="11"/>
          </p:nvPr>
        </p:nvSpPr>
        <p:spPr/>
        <p:txBody>
          <a:bodyPr/>
          <a:lstStyle/>
          <a:p>
            <a:r>
              <a:rPr lang="en-US"/>
              <a:t>Paolo Chiggiato | ET beampipe activities at CERN</a:t>
            </a:r>
            <a:endParaRPr lang="en-US" dirty="0"/>
          </a:p>
        </p:txBody>
      </p:sp>
      <p:sp>
        <p:nvSpPr>
          <p:cNvPr id="4" name="Slide Number Placeholder 3">
            <a:extLst>
              <a:ext uri="{FF2B5EF4-FFF2-40B4-BE49-F238E27FC236}">
                <a16:creationId xmlns:a16="http://schemas.microsoft.com/office/drawing/2014/main" id="{235B8423-209F-6BAE-C9FB-A1E9FE304AB5}"/>
              </a:ext>
            </a:extLst>
          </p:cNvPr>
          <p:cNvSpPr>
            <a:spLocks noGrp="1"/>
          </p:cNvSpPr>
          <p:nvPr>
            <p:ph type="sldNum" sz="quarter" idx="12"/>
          </p:nvPr>
        </p:nvSpPr>
        <p:spPr/>
        <p:txBody>
          <a:bodyPr/>
          <a:lstStyle/>
          <a:p>
            <a:fld id="{36B5EA5A-BC32-A742-B11B-8E7414D5B535}" type="slidenum">
              <a:rPr lang="en-US" smtClean="0"/>
              <a:pPr/>
              <a:t>32</a:t>
            </a:fld>
            <a:endParaRPr lang="en-US" dirty="0"/>
          </a:p>
        </p:txBody>
      </p:sp>
      <p:pic>
        <p:nvPicPr>
          <p:cNvPr id="6" name="Picture 5">
            <a:extLst>
              <a:ext uri="{FF2B5EF4-FFF2-40B4-BE49-F238E27FC236}">
                <a16:creationId xmlns:a16="http://schemas.microsoft.com/office/drawing/2014/main" id="{214F1402-4251-E199-094A-4AE1806644EA}"/>
              </a:ext>
            </a:extLst>
          </p:cNvPr>
          <p:cNvPicPr>
            <a:picLocks noChangeAspect="1"/>
          </p:cNvPicPr>
          <p:nvPr/>
        </p:nvPicPr>
        <p:blipFill>
          <a:blip r:embed="rId2"/>
          <a:stretch>
            <a:fillRect/>
          </a:stretch>
        </p:blipFill>
        <p:spPr>
          <a:xfrm>
            <a:off x="1450854" y="1010562"/>
            <a:ext cx="8646083" cy="4811398"/>
          </a:xfrm>
          <a:prstGeom prst="rect">
            <a:avLst/>
          </a:prstGeom>
        </p:spPr>
      </p:pic>
      <p:sp>
        <p:nvSpPr>
          <p:cNvPr id="7" name="TextBox 6">
            <a:extLst>
              <a:ext uri="{FF2B5EF4-FFF2-40B4-BE49-F238E27FC236}">
                <a16:creationId xmlns:a16="http://schemas.microsoft.com/office/drawing/2014/main" id="{978BCE05-27DC-9A3F-CC4A-F652293B0C71}"/>
              </a:ext>
            </a:extLst>
          </p:cNvPr>
          <p:cNvSpPr txBox="1"/>
          <p:nvPr/>
        </p:nvSpPr>
        <p:spPr>
          <a:xfrm>
            <a:off x="60006" y="5989212"/>
            <a:ext cx="1667123" cy="276999"/>
          </a:xfrm>
          <a:prstGeom prst="rect">
            <a:avLst/>
          </a:prstGeom>
          <a:noFill/>
        </p:spPr>
        <p:txBody>
          <a:bodyPr wrap="none" lIns="0" tIns="0" rIns="0" bIns="0" rtlCol="0">
            <a:spAutoFit/>
          </a:bodyPr>
          <a:lstStyle/>
          <a:p>
            <a:pPr algn="l"/>
            <a:r>
              <a:rPr lang="fr-CH" b="1" dirty="0">
                <a:solidFill>
                  <a:srgbClr val="00B050"/>
                </a:solidFill>
              </a:rPr>
              <a:t>Leonel Ferreira</a:t>
            </a:r>
            <a:endParaRPr lang="en-GB" b="1" dirty="0">
              <a:solidFill>
                <a:srgbClr val="00B050"/>
              </a:solidFill>
            </a:endParaRPr>
          </a:p>
        </p:txBody>
      </p:sp>
      <p:sp>
        <p:nvSpPr>
          <p:cNvPr id="8" name="Title 1">
            <a:extLst>
              <a:ext uri="{FF2B5EF4-FFF2-40B4-BE49-F238E27FC236}">
                <a16:creationId xmlns:a16="http://schemas.microsoft.com/office/drawing/2014/main" id="{EDE0ED56-688B-6B6D-CA4C-3D9AB023204E}"/>
              </a:ext>
            </a:extLst>
          </p:cNvPr>
          <p:cNvSpPr txBox="1">
            <a:spLocks/>
          </p:cNvSpPr>
          <p:nvPr/>
        </p:nvSpPr>
        <p:spPr>
          <a:xfrm>
            <a:off x="144855" y="257664"/>
            <a:ext cx="11977735" cy="60418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WP3: </a:t>
            </a:r>
            <a:r>
              <a:rPr lang="fr-CH" dirty="0" err="1"/>
              <a:t>Assessment</a:t>
            </a:r>
            <a:r>
              <a:rPr lang="fr-CH" dirty="0"/>
              <a:t> matrix for ET</a:t>
            </a:r>
            <a:endParaRPr lang="en-GB" dirty="0"/>
          </a:p>
        </p:txBody>
      </p:sp>
    </p:spTree>
    <p:extLst>
      <p:ext uri="{BB962C8B-B14F-4D97-AF65-F5344CB8AC3E}">
        <p14:creationId xmlns:p14="http://schemas.microsoft.com/office/powerpoint/2010/main" val="3720361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WP4 and WP5</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dirty="0"/>
              <a:t>Paolo Chiggiato | ET beampipe activities at CERN</a:t>
            </a:r>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33</a:t>
            </a:fld>
            <a:endParaRPr lang="en-US" dirty="0"/>
          </a:p>
        </p:txBody>
      </p:sp>
      <p:sp>
        <p:nvSpPr>
          <p:cNvPr id="6" name="TextBox 5">
            <a:extLst>
              <a:ext uri="{FF2B5EF4-FFF2-40B4-BE49-F238E27FC236}">
                <a16:creationId xmlns:a16="http://schemas.microsoft.com/office/drawing/2014/main" id="{66A884EE-CB74-FC83-009C-2488E1E1555A}"/>
              </a:ext>
            </a:extLst>
          </p:cNvPr>
          <p:cNvSpPr txBox="1"/>
          <p:nvPr/>
        </p:nvSpPr>
        <p:spPr>
          <a:xfrm>
            <a:off x="407988" y="1180279"/>
            <a:ext cx="3834383" cy="276999"/>
          </a:xfrm>
          <a:prstGeom prst="rect">
            <a:avLst/>
          </a:prstGeom>
          <a:noFill/>
        </p:spPr>
        <p:txBody>
          <a:bodyPr wrap="none" lIns="0" tIns="0" rIns="0" bIns="0" rtlCol="0">
            <a:spAutoFit/>
          </a:bodyPr>
          <a:lstStyle/>
          <a:p>
            <a:pPr algn="l"/>
            <a:r>
              <a:rPr lang="fr-CH" b="1" dirty="0"/>
              <a:t>WP4 &amp; 5: </a:t>
            </a:r>
            <a:r>
              <a:rPr lang="fr-CH" b="1" dirty="0" err="1"/>
              <a:t>Logistics</a:t>
            </a:r>
            <a:r>
              <a:rPr lang="fr-CH" b="1" dirty="0"/>
              <a:t> and installation</a:t>
            </a:r>
          </a:p>
        </p:txBody>
      </p:sp>
      <p:sp>
        <p:nvSpPr>
          <p:cNvPr id="9" name="TextBox 8">
            <a:extLst>
              <a:ext uri="{FF2B5EF4-FFF2-40B4-BE49-F238E27FC236}">
                <a16:creationId xmlns:a16="http://schemas.microsoft.com/office/drawing/2014/main" id="{D70B0F17-46A4-BC9C-2E66-162D3477403E}"/>
              </a:ext>
            </a:extLst>
          </p:cNvPr>
          <p:cNvSpPr txBox="1"/>
          <p:nvPr/>
        </p:nvSpPr>
        <p:spPr>
          <a:xfrm>
            <a:off x="625642" y="2263964"/>
            <a:ext cx="11158371" cy="1938992"/>
          </a:xfrm>
          <a:prstGeom prst="rect">
            <a:avLst/>
          </a:prstGeom>
          <a:noFill/>
        </p:spPr>
        <p:txBody>
          <a:bodyPr wrap="square" lIns="0" tIns="0" rIns="0" bIns="0" rtlCol="0">
            <a:spAutoFit/>
          </a:bodyPr>
          <a:lstStyle/>
          <a:p>
            <a:pPr algn="l"/>
            <a:r>
              <a:rPr lang="en-GB" dirty="0"/>
              <a:t>First draft for </a:t>
            </a:r>
            <a:r>
              <a:rPr lang="en-GB" b="1" dirty="0">
                <a:solidFill>
                  <a:srgbClr val="00B050"/>
                </a:solidFill>
              </a:rPr>
              <a:t>leak detection procedure </a:t>
            </a:r>
            <a:r>
              <a:rPr lang="en-GB" dirty="0"/>
              <a:t>of single vessels and installed beampipe.</a:t>
            </a:r>
          </a:p>
          <a:p>
            <a:pPr algn="l"/>
            <a:endParaRPr lang="en-GB" dirty="0"/>
          </a:p>
          <a:p>
            <a:pPr algn="l"/>
            <a:r>
              <a:rPr lang="en-GB" b="1" dirty="0">
                <a:solidFill>
                  <a:srgbClr val="00B050"/>
                </a:solidFill>
              </a:rPr>
              <a:t>Installation process </a:t>
            </a:r>
            <a:r>
              <a:rPr lang="en-GB" dirty="0"/>
              <a:t>considerations.</a:t>
            </a:r>
          </a:p>
          <a:p>
            <a:pPr algn="l"/>
            <a:endParaRPr lang="en-GB" dirty="0"/>
          </a:p>
          <a:p>
            <a:pPr algn="l"/>
            <a:r>
              <a:rPr lang="en-GB" dirty="0"/>
              <a:t>Participation in the ETO’s </a:t>
            </a:r>
            <a:r>
              <a:rPr lang="en-GB" b="1" dirty="0">
                <a:solidFill>
                  <a:srgbClr val="00B050"/>
                </a:solidFill>
              </a:rPr>
              <a:t>PBS</a:t>
            </a:r>
            <a:r>
              <a:rPr lang="en-GB" dirty="0"/>
              <a:t>.</a:t>
            </a:r>
          </a:p>
          <a:p>
            <a:pPr algn="l"/>
            <a:endParaRPr lang="en-GB" dirty="0"/>
          </a:p>
          <a:p>
            <a:pPr algn="l"/>
            <a:r>
              <a:rPr lang="en-GB" dirty="0"/>
              <a:t>Consideration about </a:t>
            </a:r>
            <a:r>
              <a:rPr lang="en-GB" b="1" dirty="0">
                <a:solidFill>
                  <a:srgbClr val="00B050"/>
                </a:solidFill>
              </a:rPr>
              <a:t>storage and transport</a:t>
            </a:r>
            <a:r>
              <a:rPr lang="en-GB" dirty="0"/>
              <a:t>. </a:t>
            </a:r>
          </a:p>
        </p:txBody>
      </p:sp>
    </p:spTree>
    <p:extLst>
      <p:ext uri="{BB962C8B-B14F-4D97-AF65-F5344CB8AC3E}">
        <p14:creationId xmlns:p14="http://schemas.microsoft.com/office/powerpoint/2010/main" val="329947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0D4EB-C40A-794F-8797-AD46A98E83CA}"/>
              </a:ext>
            </a:extLst>
          </p:cNvPr>
          <p:cNvSpPr>
            <a:spLocks noGrp="1"/>
          </p:cNvSpPr>
          <p:nvPr>
            <p:ph type="sldNum" sz="quarter" idx="12"/>
          </p:nvPr>
        </p:nvSpPr>
        <p:spPr/>
        <p:txBody>
          <a:bodyPr/>
          <a:lstStyle/>
          <a:p>
            <a:fld id="{36B5EA5A-BC32-A742-B11B-8E7414D5B535}" type="slidenum">
              <a:rPr lang="en-US" smtClean="0"/>
              <a:pPr/>
              <a:t>34</a:t>
            </a:fld>
            <a:endParaRPr lang="en-US"/>
          </a:p>
        </p:txBody>
      </p:sp>
      <p:sp>
        <p:nvSpPr>
          <p:cNvPr id="7" name="Rectangle 6">
            <a:extLst>
              <a:ext uri="{FF2B5EF4-FFF2-40B4-BE49-F238E27FC236}">
                <a16:creationId xmlns:a16="http://schemas.microsoft.com/office/drawing/2014/main" id="{DC9351CC-56BB-02D1-87B6-C0FD06E113D2}"/>
              </a:ext>
            </a:extLst>
          </p:cNvPr>
          <p:cNvSpPr/>
          <p:nvPr/>
        </p:nvSpPr>
        <p:spPr>
          <a:xfrm>
            <a:off x="61297" y="3545454"/>
            <a:ext cx="12096000" cy="27502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Rectangle 7">
            <a:extLst>
              <a:ext uri="{FF2B5EF4-FFF2-40B4-BE49-F238E27FC236}">
                <a16:creationId xmlns:a16="http://schemas.microsoft.com/office/drawing/2014/main" id="{8A2B6B2B-860E-6C41-7CEF-1E571CAAFFB5}"/>
              </a:ext>
            </a:extLst>
          </p:cNvPr>
          <p:cNvSpPr/>
          <p:nvPr/>
        </p:nvSpPr>
        <p:spPr>
          <a:xfrm>
            <a:off x="7896200" y="1327930"/>
            <a:ext cx="122413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Warehouse storage</a:t>
            </a:r>
          </a:p>
        </p:txBody>
      </p:sp>
      <p:sp>
        <p:nvSpPr>
          <p:cNvPr id="10" name="Rectangle 9">
            <a:extLst>
              <a:ext uri="{FF2B5EF4-FFF2-40B4-BE49-F238E27FC236}">
                <a16:creationId xmlns:a16="http://schemas.microsoft.com/office/drawing/2014/main" id="{4D199010-330E-1F25-43AC-98FFA85113D6}"/>
              </a:ext>
            </a:extLst>
          </p:cNvPr>
          <p:cNvSpPr/>
          <p:nvPr/>
        </p:nvSpPr>
        <p:spPr>
          <a:xfrm>
            <a:off x="10560496" y="1327930"/>
            <a:ext cx="1224136"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Site buffer storage</a:t>
            </a:r>
          </a:p>
        </p:txBody>
      </p:sp>
      <p:grpSp>
        <p:nvGrpSpPr>
          <p:cNvPr id="11" name="Group 10">
            <a:extLst>
              <a:ext uri="{FF2B5EF4-FFF2-40B4-BE49-F238E27FC236}">
                <a16:creationId xmlns:a16="http://schemas.microsoft.com/office/drawing/2014/main" id="{D75B1030-0BA4-FBBC-0FB1-ABD0F3A06830}"/>
              </a:ext>
            </a:extLst>
          </p:cNvPr>
          <p:cNvGrpSpPr/>
          <p:nvPr/>
        </p:nvGrpSpPr>
        <p:grpSpPr>
          <a:xfrm>
            <a:off x="9336480" y="1268760"/>
            <a:ext cx="1080000" cy="543904"/>
            <a:chOff x="6835687" y="505520"/>
            <a:chExt cx="1149709" cy="543904"/>
          </a:xfrm>
        </p:grpSpPr>
        <p:pic>
          <p:nvPicPr>
            <p:cNvPr id="12" name="Picture 11">
              <a:extLst>
                <a:ext uri="{FF2B5EF4-FFF2-40B4-BE49-F238E27FC236}">
                  <a16:creationId xmlns:a16="http://schemas.microsoft.com/office/drawing/2014/main" id="{4E8E8844-385C-B256-835E-0D211B30B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5687" y="721544"/>
              <a:ext cx="1149709" cy="327880"/>
            </a:xfrm>
            <a:prstGeom prst="rect">
              <a:avLst/>
            </a:prstGeom>
          </p:spPr>
        </p:pic>
        <p:sp>
          <p:nvSpPr>
            <p:cNvPr id="13" name="TextBox 12">
              <a:extLst>
                <a:ext uri="{FF2B5EF4-FFF2-40B4-BE49-F238E27FC236}">
                  <a16:creationId xmlns:a16="http://schemas.microsoft.com/office/drawing/2014/main" id="{F7BD7A4C-7C91-784E-20E1-5682D180ECD6}"/>
                </a:ext>
              </a:extLst>
            </p:cNvPr>
            <p:cNvSpPr txBox="1"/>
            <p:nvPr/>
          </p:nvSpPr>
          <p:spPr>
            <a:xfrm>
              <a:off x="6954604" y="505520"/>
              <a:ext cx="911874" cy="215444"/>
            </a:xfrm>
            <a:prstGeom prst="rect">
              <a:avLst/>
            </a:prstGeom>
            <a:noFill/>
          </p:spPr>
          <p:txBody>
            <a:bodyPr wrap="square" lIns="0" tIns="0" rIns="0" bIns="0" rtlCol="0">
              <a:spAutoFit/>
            </a:bodyPr>
            <a:lstStyle/>
            <a:p>
              <a:pPr algn="ctr"/>
              <a:r>
                <a:rPr lang="en-CH" sz="1400" dirty="0">
                  <a:solidFill>
                    <a:schemeClr val="tx2"/>
                  </a:solidFill>
                </a:rPr>
                <a:t>Transport</a:t>
              </a:r>
            </a:p>
          </p:txBody>
        </p:sp>
      </p:grpSp>
      <p:grpSp>
        <p:nvGrpSpPr>
          <p:cNvPr id="14" name="Group 13">
            <a:extLst>
              <a:ext uri="{FF2B5EF4-FFF2-40B4-BE49-F238E27FC236}">
                <a16:creationId xmlns:a16="http://schemas.microsoft.com/office/drawing/2014/main" id="{46CC2A07-1C29-7FD9-771B-3A2D85E9C9E3}"/>
              </a:ext>
            </a:extLst>
          </p:cNvPr>
          <p:cNvGrpSpPr>
            <a:grpSpLocks noChangeAspect="1"/>
          </p:cNvGrpSpPr>
          <p:nvPr/>
        </p:nvGrpSpPr>
        <p:grpSpPr>
          <a:xfrm>
            <a:off x="5825497" y="2520061"/>
            <a:ext cx="1224000" cy="894386"/>
            <a:chOff x="2376166" y="2060848"/>
            <a:chExt cx="1224136" cy="894486"/>
          </a:xfrm>
        </p:grpSpPr>
        <p:pic>
          <p:nvPicPr>
            <p:cNvPr id="15" name="Picture 14">
              <a:extLst>
                <a:ext uri="{FF2B5EF4-FFF2-40B4-BE49-F238E27FC236}">
                  <a16:creationId xmlns:a16="http://schemas.microsoft.com/office/drawing/2014/main" id="{61E0BA89-2B6A-EF94-F43E-0064B60AC5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2200" y="2343266"/>
              <a:ext cx="612068" cy="612068"/>
            </a:xfrm>
            <a:prstGeom prst="rect">
              <a:avLst/>
            </a:prstGeom>
          </p:spPr>
        </p:pic>
        <p:sp>
          <p:nvSpPr>
            <p:cNvPr id="17" name="TextBox 16">
              <a:extLst>
                <a:ext uri="{FF2B5EF4-FFF2-40B4-BE49-F238E27FC236}">
                  <a16:creationId xmlns:a16="http://schemas.microsoft.com/office/drawing/2014/main" id="{B61ECAEB-D5C9-4DD2-87A3-D6C8A10EA0F8}"/>
                </a:ext>
              </a:extLst>
            </p:cNvPr>
            <p:cNvSpPr txBox="1"/>
            <p:nvPr/>
          </p:nvSpPr>
          <p:spPr>
            <a:xfrm>
              <a:off x="2376166" y="2060848"/>
              <a:ext cx="1224136" cy="215468"/>
            </a:xfrm>
            <a:prstGeom prst="rect">
              <a:avLst/>
            </a:prstGeom>
            <a:noFill/>
          </p:spPr>
          <p:txBody>
            <a:bodyPr wrap="square" lIns="0" tIns="0" rIns="0" bIns="0" rtlCol="0">
              <a:spAutoFit/>
            </a:bodyPr>
            <a:lstStyle/>
            <a:p>
              <a:pPr algn="ctr"/>
              <a:r>
                <a:rPr lang="en-CH" sz="1400" dirty="0">
                  <a:solidFill>
                    <a:schemeClr val="tx2"/>
                  </a:solidFill>
                </a:rPr>
                <a:t>Heavy handling</a:t>
              </a:r>
            </a:p>
          </p:txBody>
        </p:sp>
      </p:grpSp>
      <p:grpSp>
        <p:nvGrpSpPr>
          <p:cNvPr id="18" name="Group 17">
            <a:extLst>
              <a:ext uri="{FF2B5EF4-FFF2-40B4-BE49-F238E27FC236}">
                <a16:creationId xmlns:a16="http://schemas.microsoft.com/office/drawing/2014/main" id="{64FCE5CC-CDE1-1B67-94BD-2792D27E20BA}"/>
              </a:ext>
            </a:extLst>
          </p:cNvPr>
          <p:cNvGrpSpPr/>
          <p:nvPr/>
        </p:nvGrpSpPr>
        <p:grpSpPr>
          <a:xfrm>
            <a:off x="6600176" y="1268760"/>
            <a:ext cx="1080000" cy="541402"/>
            <a:chOff x="6835687" y="505520"/>
            <a:chExt cx="1149709" cy="541402"/>
          </a:xfrm>
        </p:grpSpPr>
        <p:pic>
          <p:nvPicPr>
            <p:cNvPr id="19" name="Picture 18">
              <a:extLst>
                <a:ext uri="{FF2B5EF4-FFF2-40B4-BE49-F238E27FC236}">
                  <a16:creationId xmlns:a16="http://schemas.microsoft.com/office/drawing/2014/main" id="{35A53AAD-778A-6EC4-FD09-B5E4111335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5687" y="719042"/>
              <a:ext cx="1149709" cy="327880"/>
            </a:xfrm>
            <a:prstGeom prst="rect">
              <a:avLst/>
            </a:prstGeom>
          </p:spPr>
        </p:pic>
        <p:sp>
          <p:nvSpPr>
            <p:cNvPr id="20" name="TextBox 19">
              <a:extLst>
                <a:ext uri="{FF2B5EF4-FFF2-40B4-BE49-F238E27FC236}">
                  <a16:creationId xmlns:a16="http://schemas.microsoft.com/office/drawing/2014/main" id="{058A4518-9051-70E7-26BD-3321D337D9F0}"/>
                </a:ext>
              </a:extLst>
            </p:cNvPr>
            <p:cNvSpPr txBox="1"/>
            <p:nvPr/>
          </p:nvSpPr>
          <p:spPr>
            <a:xfrm>
              <a:off x="6954604" y="505520"/>
              <a:ext cx="911874" cy="215444"/>
            </a:xfrm>
            <a:prstGeom prst="rect">
              <a:avLst/>
            </a:prstGeom>
            <a:noFill/>
          </p:spPr>
          <p:txBody>
            <a:bodyPr wrap="square" lIns="0" tIns="0" rIns="0" bIns="0" rtlCol="0">
              <a:spAutoFit/>
            </a:bodyPr>
            <a:lstStyle/>
            <a:p>
              <a:pPr algn="ctr"/>
              <a:r>
                <a:rPr lang="en-CH" sz="1400" dirty="0">
                  <a:solidFill>
                    <a:schemeClr val="tx2"/>
                  </a:solidFill>
                </a:rPr>
                <a:t>Transport</a:t>
              </a:r>
            </a:p>
          </p:txBody>
        </p:sp>
      </p:grpSp>
      <p:cxnSp>
        <p:nvCxnSpPr>
          <p:cNvPr id="21" name="Elbow Connector 78">
            <a:extLst>
              <a:ext uri="{FF2B5EF4-FFF2-40B4-BE49-F238E27FC236}">
                <a16:creationId xmlns:a16="http://schemas.microsoft.com/office/drawing/2014/main" id="{D996EF8A-EE9B-157D-C587-99A48CDB123F}"/>
              </a:ext>
            </a:extLst>
          </p:cNvPr>
          <p:cNvCxnSpPr>
            <a:cxnSpLocks/>
            <a:stCxn id="15" idx="2"/>
            <a:endCxn id="35" idx="0"/>
          </p:cNvCxnSpPr>
          <p:nvPr/>
        </p:nvCxnSpPr>
        <p:spPr>
          <a:xfrm rot="16200000" flipH="1">
            <a:off x="6574574" y="3277370"/>
            <a:ext cx="590617" cy="864770"/>
          </a:xfrm>
          <a:prstGeom prst="bentConnector3">
            <a:avLst>
              <a:gd name="adj1" fmla="val 50000"/>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8D6489-3D6F-CCF9-F9F7-2C354895CAB9}"/>
              </a:ext>
            </a:extLst>
          </p:cNvPr>
          <p:cNvSpPr>
            <a:spLocks/>
          </p:cNvSpPr>
          <p:nvPr/>
        </p:nvSpPr>
        <p:spPr>
          <a:xfrm>
            <a:off x="263352" y="1327930"/>
            <a:ext cx="126000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Material Bakeout @450°</a:t>
            </a:r>
          </a:p>
        </p:txBody>
      </p:sp>
      <p:sp>
        <p:nvSpPr>
          <p:cNvPr id="23" name="Title 2">
            <a:extLst>
              <a:ext uri="{FF2B5EF4-FFF2-40B4-BE49-F238E27FC236}">
                <a16:creationId xmlns:a16="http://schemas.microsoft.com/office/drawing/2014/main" id="{1D688662-5B3D-942A-8CBF-089FA7C14496}"/>
              </a:ext>
            </a:extLst>
          </p:cNvPr>
          <p:cNvSpPr txBox="1">
            <a:spLocks/>
          </p:cNvSpPr>
          <p:nvPr/>
        </p:nvSpPr>
        <p:spPr>
          <a:xfrm>
            <a:off x="407988" y="373063"/>
            <a:ext cx="11376025" cy="1066800"/>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dirty="0"/>
          </a:p>
        </p:txBody>
      </p:sp>
      <p:grpSp>
        <p:nvGrpSpPr>
          <p:cNvPr id="24" name="Group 23">
            <a:extLst>
              <a:ext uri="{FF2B5EF4-FFF2-40B4-BE49-F238E27FC236}">
                <a16:creationId xmlns:a16="http://schemas.microsoft.com/office/drawing/2014/main" id="{19384D82-E232-9EF5-7279-E25B698593B4}"/>
              </a:ext>
            </a:extLst>
          </p:cNvPr>
          <p:cNvGrpSpPr/>
          <p:nvPr/>
        </p:nvGrpSpPr>
        <p:grpSpPr>
          <a:xfrm>
            <a:off x="2622087" y="1053122"/>
            <a:ext cx="3689937" cy="1197688"/>
            <a:chOff x="3141463" y="287096"/>
            <a:chExt cx="3689937" cy="1197688"/>
          </a:xfrm>
        </p:grpSpPr>
        <p:sp>
          <p:nvSpPr>
            <p:cNvPr id="25" name="Rectangle 24">
              <a:extLst>
                <a:ext uri="{FF2B5EF4-FFF2-40B4-BE49-F238E27FC236}">
                  <a16:creationId xmlns:a16="http://schemas.microsoft.com/office/drawing/2014/main" id="{C7B7B045-4713-684D-E341-22A5474B82D7}"/>
                </a:ext>
              </a:extLst>
            </p:cNvPr>
            <p:cNvSpPr>
              <a:spLocks/>
            </p:cNvSpPr>
            <p:nvPr/>
          </p:nvSpPr>
          <p:spPr>
            <a:xfrm>
              <a:off x="3141463" y="287096"/>
              <a:ext cx="3689937" cy="1197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dirty="0">
                <a:solidFill>
                  <a:schemeClr val="tx2"/>
                </a:solidFill>
              </a:endParaRPr>
            </a:p>
          </p:txBody>
        </p:sp>
        <p:grpSp>
          <p:nvGrpSpPr>
            <p:cNvPr id="26" name="Group 25">
              <a:extLst>
                <a:ext uri="{FF2B5EF4-FFF2-40B4-BE49-F238E27FC236}">
                  <a16:creationId xmlns:a16="http://schemas.microsoft.com/office/drawing/2014/main" id="{7D72D481-28CE-4394-4C82-7C09179DAF90}"/>
                </a:ext>
              </a:extLst>
            </p:cNvPr>
            <p:cNvGrpSpPr/>
            <p:nvPr/>
          </p:nvGrpSpPr>
          <p:grpSpPr>
            <a:xfrm>
              <a:off x="3249624" y="532656"/>
              <a:ext cx="3500844" cy="659972"/>
              <a:chOff x="3308073" y="529699"/>
              <a:chExt cx="3500844" cy="659972"/>
            </a:xfrm>
          </p:grpSpPr>
          <p:sp>
            <p:nvSpPr>
              <p:cNvPr id="28" name="Rectangle 27">
                <a:extLst>
                  <a:ext uri="{FF2B5EF4-FFF2-40B4-BE49-F238E27FC236}">
                    <a16:creationId xmlns:a16="http://schemas.microsoft.com/office/drawing/2014/main" id="{750E0D80-3E83-40E0-3A2A-E0E5F2D68E34}"/>
                  </a:ext>
                </a:extLst>
              </p:cNvPr>
              <p:cNvSpPr/>
              <p:nvPr/>
            </p:nvSpPr>
            <p:spPr>
              <a:xfrm>
                <a:off x="5800917" y="541599"/>
                <a:ext cx="100800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Cleaning</a:t>
                </a:r>
              </a:p>
            </p:txBody>
          </p:sp>
          <p:sp>
            <p:nvSpPr>
              <p:cNvPr id="29" name="Rectangle 28">
                <a:extLst>
                  <a:ext uri="{FF2B5EF4-FFF2-40B4-BE49-F238E27FC236}">
                    <a16:creationId xmlns:a16="http://schemas.microsoft.com/office/drawing/2014/main" id="{B968F031-9390-7318-52E3-B84F5FF28B59}"/>
                  </a:ext>
                </a:extLst>
              </p:cNvPr>
              <p:cNvSpPr/>
              <p:nvPr/>
            </p:nvSpPr>
            <p:spPr>
              <a:xfrm>
                <a:off x="4712081" y="529699"/>
                <a:ext cx="100800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Leak testing</a:t>
                </a:r>
              </a:p>
            </p:txBody>
          </p:sp>
          <p:sp>
            <p:nvSpPr>
              <p:cNvPr id="30" name="Rectangle 29">
                <a:extLst>
                  <a:ext uri="{FF2B5EF4-FFF2-40B4-BE49-F238E27FC236}">
                    <a16:creationId xmlns:a16="http://schemas.microsoft.com/office/drawing/2014/main" id="{3D3B37BC-ED91-1E14-3579-9AF471341D22}"/>
                  </a:ext>
                </a:extLst>
              </p:cNvPr>
              <p:cNvSpPr/>
              <p:nvPr/>
            </p:nvSpPr>
            <p:spPr>
              <a:xfrm>
                <a:off x="3308073" y="529699"/>
                <a:ext cx="133200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X [m] section pipe preparation</a:t>
                </a:r>
              </a:p>
            </p:txBody>
          </p:sp>
        </p:grpSp>
        <p:sp>
          <p:nvSpPr>
            <p:cNvPr id="27" name="TextBox 26">
              <a:extLst>
                <a:ext uri="{FF2B5EF4-FFF2-40B4-BE49-F238E27FC236}">
                  <a16:creationId xmlns:a16="http://schemas.microsoft.com/office/drawing/2014/main" id="{5C46F262-3140-976A-C933-BAD9207AABFC}"/>
                </a:ext>
              </a:extLst>
            </p:cNvPr>
            <p:cNvSpPr txBox="1"/>
            <p:nvPr/>
          </p:nvSpPr>
          <p:spPr>
            <a:xfrm>
              <a:off x="3570156" y="1269340"/>
              <a:ext cx="2811667" cy="215444"/>
            </a:xfrm>
            <a:prstGeom prst="rect">
              <a:avLst/>
            </a:prstGeom>
            <a:noFill/>
          </p:spPr>
          <p:txBody>
            <a:bodyPr wrap="none" lIns="0" tIns="0" rIns="0" bIns="0" rtlCol="0">
              <a:spAutoFit/>
            </a:bodyPr>
            <a:lstStyle/>
            <a:p>
              <a:pPr algn="l"/>
              <a:r>
                <a:rPr lang="en-GB" sz="1400" dirty="0">
                  <a:solidFill>
                    <a:schemeClr val="tx2"/>
                  </a:solidFill>
                </a:rPr>
                <a:t>x</a:t>
              </a:r>
              <a:r>
                <a:rPr lang="en-CH" sz="1400" dirty="0">
                  <a:solidFill>
                    <a:schemeClr val="tx2"/>
                  </a:solidFill>
                </a:rPr>
                <a:t> 12 10</a:t>
              </a:r>
              <a:r>
                <a:rPr lang="en-CH" sz="1400" baseline="30000" dirty="0">
                  <a:solidFill>
                    <a:schemeClr val="tx2"/>
                  </a:solidFill>
                </a:rPr>
                <a:t>-6</a:t>
              </a:r>
              <a:r>
                <a:rPr lang="en-CH" sz="1400" dirty="0">
                  <a:solidFill>
                    <a:schemeClr val="tx2"/>
                  </a:solidFill>
                </a:rPr>
                <a:t> [m] / X (= 8000 for X = 15)</a:t>
              </a:r>
            </a:p>
          </p:txBody>
        </p:sp>
      </p:grpSp>
      <p:cxnSp>
        <p:nvCxnSpPr>
          <p:cNvPr id="31" name="Straight Arrow Connector 30">
            <a:extLst>
              <a:ext uri="{FF2B5EF4-FFF2-40B4-BE49-F238E27FC236}">
                <a16:creationId xmlns:a16="http://schemas.microsoft.com/office/drawing/2014/main" id="{0BED2A25-E3BD-2411-5AA7-A359EB721C82}"/>
              </a:ext>
            </a:extLst>
          </p:cNvPr>
          <p:cNvCxnSpPr>
            <a:cxnSpLocks/>
            <a:stCxn id="134" idx="3"/>
            <a:endCxn id="25" idx="1"/>
          </p:cNvCxnSpPr>
          <p:nvPr/>
        </p:nvCxnSpPr>
        <p:spPr>
          <a:xfrm>
            <a:off x="2417804" y="1646225"/>
            <a:ext cx="204283" cy="5741"/>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A75824F-371C-8D94-DC9E-50204D07A7DB}"/>
              </a:ext>
            </a:extLst>
          </p:cNvPr>
          <p:cNvCxnSpPr>
            <a:cxnSpLocks/>
            <a:stCxn id="25" idx="3"/>
            <a:endCxn id="19" idx="1"/>
          </p:cNvCxnSpPr>
          <p:nvPr/>
        </p:nvCxnSpPr>
        <p:spPr>
          <a:xfrm flipV="1">
            <a:off x="6312024" y="1646222"/>
            <a:ext cx="288152" cy="5744"/>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98">
            <a:extLst>
              <a:ext uri="{FF2B5EF4-FFF2-40B4-BE49-F238E27FC236}">
                <a16:creationId xmlns:a16="http://schemas.microsoft.com/office/drawing/2014/main" id="{7CC6383E-7322-E420-5485-96CA19C8AB99}"/>
              </a:ext>
            </a:extLst>
          </p:cNvPr>
          <p:cNvCxnSpPr>
            <a:cxnSpLocks/>
            <a:stCxn id="10" idx="3"/>
            <a:endCxn id="17" idx="0"/>
          </p:cNvCxnSpPr>
          <p:nvPr/>
        </p:nvCxnSpPr>
        <p:spPr>
          <a:xfrm flipH="1">
            <a:off x="6437497" y="1651966"/>
            <a:ext cx="5347135" cy="868095"/>
          </a:xfrm>
          <a:prstGeom prst="bentConnector4">
            <a:avLst>
              <a:gd name="adj1" fmla="val -4275"/>
              <a:gd name="adj2" fmla="val 68664"/>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4D87FB3F-786D-C105-8DBC-B2F7D8DDCD59}"/>
              </a:ext>
            </a:extLst>
          </p:cNvPr>
          <p:cNvGrpSpPr/>
          <p:nvPr/>
        </p:nvGrpSpPr>
        <p:grpSpPr>
          <a:xfrm>
            <a:off x="3960782" y="4005064"/>
            <a:ext cx="6682970" cy="1656184"/>
            <a:chOff x="5824737" y="2797138"/>
            <a:chExt cx="6682970" cy="1656184"/>
          </a:xfrm>
        </p:grpSpPr>
        <p:sp>
          <p:nvSpPr>
            <p:cNvPr id="35" name="Rectangle 34">
              <a:extLst>
                <a:ext uri="{FF2B5EF4-FFF2-40B4-BE49-F238E27FC236}">
                  <a16:creationId xmlns:a16="http://schemas.microsoft.com/office/drawing/2014/main" id="{282D12FB-5279-3A32-7446-23759F68F033}"/>
                </a:ext>
              </a:extLst>
            </p:cNvPr>
            <p:cNvSpPr>
              <a:spLocks/>
            </p:cNvSpPr>
            <p:nvPr/>
          </p:nvSpPr>
          <p:spPr>
            <a:xfrm>
              <a:off x="5824737" y="2797138"/>
              <a:ext cx="6682970" cy="165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dirty="0">
                <a:solidFill>
                  <a:schemeClr val="tx2"/>
                </a:solidFill>
              </a:endParaRPr>
            </a:p>
          </p:txBody>
        </p:sp>
        <p:sp>
          <p:nvSpPr>
            <p:cNvPr id="36" name="Rectangle 35">
              <a:extLst>
                <a:ext uri="{FF2B5EF4-FFF2-40B4-BE49-F238E27FC236}">
                  <a16:creationId xmlns:a16="http://schemas.microsoft.com/office/drawing/2014/main" id="{F93F3CF5-2072-7DAE-DBF7-7D95162A36B7}"/>
                </a:ext>
              </a:extLst>
            </p:cNvPr>
            <p:cNvSpPr/>
            <p:nvPr/>
          </p:nvSpPr>
          <p:spPr>
            <a:xfrm>
              <a:off x="5980343" y="2869147"/>
              <a:ext cx="5068276" cy="115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dirty="0">
                <a:solidFill>
                  <a:schemeClr val="tx2"/>
                </a:solidFill>
              </a:endParaRPr>
            </a:p>
          </p:txBody>
        </p:sp>
        <p:sp>
          <p:nvSpPr>
            <p:cNvPr id="37" name="Rectangle 36">
              <a:extLst>
                <a:ext uri="{FF2B5EF4-FFF2-40B4-BE49-F238E27FC236}">
                  <a16:creationId xmlns:a16="http://schemas.microsoft.com/office/drawing/2014/main" id="{6099990F-1C9B-FC4F-C098-B0881C4B6B01}"/>
                </a:ext>
              </a:extLst>
            </p:cNvPr>
            <p:cNvSpPr/>
            <p:nvPr/>
          </p:nvSpPr>
          <p:spPr>
            <a:xfrm>
              <a:off x="6093227" y="3073009"/>
              <a:ext cx="201600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Welding, assembly and transport of 312.5 m sections</a:t>
              </a:r>
            </a:p>
          </p:txBody>
        </p:sp>
        <p:sp>
          <p:nvSpPr>
            <p:cNvPr id="38" name="Rectangle 37">
              <a:extLst>
                <a:ext uri="{FF2B5EF4-FFF2-40B4-BE49-F238E27FC236}">
                  <a16:creationId xmlns:a16="http://schemas.microsoft.com/office/drawing/2014/main" id="{04821844-2AE1-D1EE-EA1D-3CFD5F9C268A}"/>
                </a:ext>
              </a:extLst>
            </p:cNvPr>
            <p:cNvSpPr/>
            <p:nvPr/>
          </p:nvSpPr>
          <p:spPr>
            <a:xfrm>
              <a:off x="11100374" y="3073009"/>
              <a:ext cx="126000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5km (10km)</a:t>
              </a:r>
            </a:p>
            <a:p>
              <a:pPr algn="ctr"/>
              <a:r>
                <a:rPr lang="en-CH" sz="1200" dirty="0">
                  <a:solidFill>
                    <a:schemeClr val="tx2"/>
                  </a:solidFill>
                </a:rPr>
                <a:t>Bakeout @150°</a:t>
              </a:r>
            </a:p>
          </p:txBody>
        </p:sp>
        <p:sp>
          <p:nvSpPr>
            <p:cNvPr id="40" name="Rectangle 39">
              <a:extLst>
                <a:ext uri="{FF2B5EF4-FFF2-40B4-BE49-F238E27FC236}">
                  <a16:creationId xmlns:a16="http://schemas.microsoft.com/office/drawing/2014/main" id="{E6132D99-DF38-CD45-5E80-579BD9788969}"/>
                </a:ext>
              </a:extLst>
            </p:cNvPr>
            <p:cNvSpPr/>
            <p:nvPr/>
          </p:nvSpPr>
          <p:spPr>
            <a:xfrm>
              <a:off x="9971577" y="3073009"/>
              <a:ext cx="1010728"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Leak testing</a:t>
              </a:r>
            </a:p>
          </p:txBody>
        </p:sp>
        <p:sp>
          <p:nvSpPr>
            <p:cNvPr id="41" name="TextBox 40">
              <a:extLst>
                <a:ext uri="{FF2B5EF4-FFF2-40B4-BE49-F238E27FC236}">
                  <a16:creationId xmlns:a16="http://schemas.microsoft.com/office/drawing/2014/main" id="{DB62D2DF-47BB-C7E4-6BAC-D88D9A3F4863}"/>
                </a:ext>
              </a:extLst>
            </p:cNvPr>
            <p:cNvSpPr txBox="1"/>
            <p:nvPr/>
          </p:nvSpPr>
          <p:spPr>
            <a:xfrm>
              <a:off x="10190217" y="3793130"/>
              <a:ext cx="795089" cy="215444"/>
            </a:xfrm>
            <a:prstGeom prst="rect">
              <a:avLst/>
            </a:prstGeom>
            <a:noFill/>
          </p:spPr>
          <p:txBody>
            <a:bodyPr wrap="none" lIns="0" tIns="0" rIns="0" bIns="0" rtlCol="0">
              <a:spAutoFit/>
            </a:bodyPr>
            <a:lstStyle/>
            <a:p>
              <a:pPr algn="l"/>
              <a:r>
                <a:rPr lang="en-GB" sz="1400" dirty="0">
                  <a:solidFill>
                    <a:schemeClr val="tx2"/>
                  </a:solidFill>
                </a:rPr>
                <a:t>x</a:t>
              </a:r>
              <a:r>
                <a:rPr lang="en-CH" sz="1400" dirty="0">
                  <a:solidFill>
                    <a:schemeClr val="tx2"/>
                  </a:solidFill>
                </a:rPr>
                <a:t> 16 (x32)</a:t>
              </a:r>
            </a:p>
          </p:txBody>
        </p:sp>
        <p:sp>
          <p:nvSpPr>
            <p:cNvPr id="42" name="TextBox 41">
              <a:extLst>
                <a:ext uri="{FF2B5EF4-FFF2-40B4-BE49-F238E27FC236}">
                  <a16:creationId xmlns:a16="http://schemas.microsoft.com/office/drawing/2014/main" id="{DBD108E1-868C-8DC5-E147-4335F355A396}"/>
                </a:ext>
              </a:extLst>
            </p:cNvPr>
            <p:cNvSpPr txBox="1"/>
            <p:nvPr/>
          </p:nvSpPr>
          <p:spPr>
            <a:xfrm>
              <a:off x="12097466" y="4237878"/>
              <a:ext cx="338234" cy="215444"/>
            </a:xfrm>
            <a:prstGeom prst="rect">
              <a:avLst/>
            </a:prstGeom>
            <a:noFill/>
          </p:spPr>
          <p:txBody>
            <a:bodyPr wrap="none" lIns="0" tIns="0" rIns="0" bIns="0" rtlCol="0">
              <a:spAutoFit/>
            </a:bodyPr>
            <a:lstStyle/>
            <a:p>
              <a:pPr algn="l"/>
              <a:r>
                <a:rPr lang="en-GB" sz="1400" dirty="0">
                  <a:solidFill>
                    <a:schemeClr val="tx2"/>
                  </a:solidFill>
                </a:rPr>
                <a:t>x</a:t>
              </a:r>
              <a:r>
                <a:rPr lang="en-CH" sz="1400" dirty="0">
                  <a:solidFill>
                    <a:schemeClr val="tx2"/>
                  </a:solidFill>
                </a:rPr>
                <a:t> 12</a:t>
              </a:r>
            </a:p>
          </p:txBody>
        </p:sp>
        <p:sp>
          <p:nvSpPr>
            <p:cNvPr id="48" name="TextBox 47">
              <a:extLst>
                <a:ext uri="{FF2B5EF4-FFF2-40B4-BE49-F238E27FC236}">
                  <a16:creationId xmlns:a16="http://schemas.microsoft.com/office/drawing/2014/main" id="{13EC1FA7-EFAA-3884-A758-56CFFA7C338C}"/>
                </a:ext>
              </a:extLst>
            </p:cNvPr>
            <p:cNvSpPr txBox="1"/>
            <p:nvPr/>
          </p:nvSpPr>
          <p:spPr>
            <a:xfrm>
              <a:off x="6020995" y="4187937"/>
              <a:ext cx="1629950" cy="215444"/>
            </a:xfrm>
            <a:prstGeom prst="rect">
              <a:avLst/>
            </a:prstGeom>
            <a:noFill/>
          </p:spPr>
          <p:txBody>
            <a:bodyPr wrap="square" lIns="0" tIns="0" rIns="0" bIns="0" rtlCol="0">
              <a:spAutoFit/>
            </a:bodyPr>
            <a:lstStyle/>
            <a:p>
              <a:pPr algn="l"/>
              <a:r>
                <a:rPr lang="en-CH" sz="1400" dirty="0">
                  <a:solidFill>
                    <a:schemeClr val="tx2"/>
                  </a:solidFill>
                </a:rPr>
                <a:t>Option 1 (Option 2)</a:t>
              </a:r>
            </a:p>
          </p:txBody>
        </p:sp>
        <p:sp>
          <p:nvSpPr>
            <p:cNvPr id="49" name="Rectangle 48">
              <a:extLst>
                <a:ext uri="{FF2B5EF4-FFF2-40B4-BE49-F238E27FC236}">
                  <a16:creationId xmlns:a16="http://schemas.microsoft.com/office/drawing/2014/main" id="{99BCCC59-DFCB-2527-49D4-527ACF6E74A2}"/>
                </a:ext>
              </a:extLst>
            </p:cNvPr>
            <p:cNvSpPr/>
            <p:nvPr/>
          </p:nvSpPr>
          <p:spPr>
            <a:xfrm>
              <a:off x="8158402" y="3073009"/>
              <a:ext cx="176400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Vacuum systems installation and testing</a:t>
              </a:r>
            </a:p>
          </p:txBody>
        </p:sp>
        <p:sp>
          <p:nvSpPr>
            <p:cNvPr id="50" name="Rectangle 49">
              <a:extLst>
                <a:ext uri="{FF2B5EF4-FFF2-40B4-BE49-F238E27FC236}">
                  <a16:creationId xmlns:a16="http://schemas.microsoft.com/office/drawing/2014/main" id="{3F47D314-7F89-EC1F-376F-43A7F2819167}"/>
                </a:ext>
              </a:extLst>
            </p:cNvPr>
            <p:cNvSpPr/>
            <p:nvPr/>
          </p:nvSpPr>
          <p:spPr>
            <a:xfrm>
              <a:off x="5893985" y="2834290"/>
              <a:ext cx="6541715" cy="1258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dirty="0">
                <a:solidFill>
                  <a:schemeClr val="tx2"/>
                </a:solidFill>
              </a:endParaRPr>
            </a:p>
          </p:txBody>
        </p:sp>
        <p:sp>
          <p:nvSpPr>
            <p:cNvPr id="51" name="TextBox 50">
              <a:extLst>
                <a:ext uri="{FF2B5EF4-FFF2-40B4-BE49-F238E27FC236}">
                  <a16:creationId xmlns:a16="http://schemas.microsoft.com/office/drawing/2014/main" id="{5F44EEEE-3264-1194-49BE-6154274F8433}"/>
                </a:ext>
              </a:extLst>
            </p:cNvPr>
            <p:cNvSpPr txBox="1"/>
            <p:nvPr/>
          </p:nvSpPr>
          <p:spPr>
            <a:xfrm>
              <a:off x="11787628" y="3832846"/>
              <a:ext cx="596317" cy="215444"/>
            </a:xfrm>
            <a:prstGeom prst="rect">
              <a:avLst/>
            </a:prstGeom>
            <a:noFill/>
          </p:spPr>
          <p:txBody>
            <a:bodyPr wrap="none" lIns="0" tIns="0" rIns="0" bIns="0" rtlCol="0">
              <a:spAutoFit/>
            </a:bodyPr>
            <a:lstStyle/>
            <a:p>
              <a:pPr algn="l"/>
              <a:r>
                <a:rPr lang="en-GB" sz="1400" dirty="0">
                  <a:solidFill>
                    <a:schemeClr val="tx2"/>
                  </a:solidFill>
                </a:rPr>
                <a:t>x</a:t>
              </a:r>
              <a:r>
                <a:rPr lang="en-CH" sz="1400" dirty="0">
                  <a:solidFill>
                    <a:schemeClr val="tx2"/>
                  </a:solidFill>
                </a:rPr>
                <a:t> 2 (x1)</a:t>
              </a:r>
            </a:p>
          </p:txBody>
        </p:sp>
      </p:grpSp>
      <p:pic>
        <p:nvPicPr>
          <p:cNvPr id="52" name="Picture 2" descr="Star Symbol icon PNG and SVG Vector Free Download">
            <a:extLst>
              <a:ext uri="{FF2B5EF4-FFF2-40B4-BE49-F238E27FC236}">
                <a16:creationId xmlns:a16="http://schemas.microsoft.com/office/drawing/2014/main" id="{DB84E485-1AE5-1CED-3370-62612A487F0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88079" y="5443765"/>
            <a:ext cx="462176" cy="444012"/>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a:extLst>
              <a:ext uri="{FF2B5EF4-FFF2-40B4-BE49-F238E27FC236}">
                <a16:creationId xmlns:a16="http://schemas.microsoft.com/office/drawing/2014/main" id="{39697700-D88F-2280-8E70-4FEC5F54104C}"/>
              </a:ext>
            </a:extLst>
          </p:cNvPr>
          <p:cNvCxnSpPr>
            <a:cxnSpLocks/>
            <a:stCxn id="56" idx="2"/>
            <a:endCxn id="52" idx="0"/>
          </p:cNvCxnSpPr>
          <p:nvPr/>
        </p:nvCxnSpPr>
        <p:spPr>
          <a:xfrm>
            <a:off x="11406656" y="5216400"/>
            <a:ext cx="12511" cy="227365"/>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2E66C6E-F022-07E4-5716-7FD67139FD63}"/>
              </a:ext>
            </a:extLst>
          </p:cNvPr>
          <p:cNvSpPr txBox="1"/>
          <p:nvPr/>
        </p:nvSpPr>
        <p:spPr>
          <a:xfrm>
            <a:off x="10807167" y="5930023"/>
            <a:ext cx="1224000" cy="369332"/>
          </a:xfrm>
          <a:prstGeom prst="rect">
            <a:avLst/>
          </a:prstGeom>
          <a:noFill/>
        </p:spPr>
        <p:txBody>
          <a:bodyPr wrap="square" lIns="0" tIns="0" rIns="0" bIns="0" rtlCol="0">
            <a:spAutoFit/>
          </a:bodyPr>
          <a:lstStyle/>
          <a:p>
            <a:pPr algn="ctr"/>
            <a:r>
              <a:rPr lang="en-CH" sz="1200" dirty="0">
                <a:solidFill>
                  <a:schemeClr val="tx2"/>
                </a:solidFill>
              </a:rPr>
              <a:t>Beam pipe ready for operation</a:t>
            </a:r>
          </a:p>
        </p:txBody>
      </p:sp>
      <p:grpSp>
        <p:nvGrpSpPr>
          <p:cNvPr id="55" name="Group 54">
            <a:extLst>
              <a:ext uri="{FF2B5EF4-FFF2-40B4-BE49-F238E27FC236}">
                <a16:creationId xmlns:a16="http://schemas.microsoft.com/office/drawing/2014/main" id="{658FEAA4-4553-BC33-C76E-F621F61804B0}"/>
              </a:ext>
            </a:extLst>
          </p:cNvPr>
          <p:cNvGrpSpPr/>
          <p:nvPr/>
        </p:nvGrpSpPr>
        <p:grpSpPr>
          <a:xfrm>
            <a:off x="10812656" y="4280400"/>
            <a:ext cx="1188000" cy="942963"/>
            <a:chOff x="6457575" y="5232879"/>
            <a:chExt cx="1188000" cy="942963"/>
          </a:xfrm>
        </p:grpSpPr>
        <p:sp>
          <p:nvSpPr>
            <p:cNvPr id="56" name="Rectangle 55">
              <a:extLst>
                <a:ext uri="{FF2B5EF4-FFF2-40B4-BE49-F238E27FC236}">
                  <a16:creationId xmlns:a16="http://schemas.microsoft.com/office/drawing/2014/main" id="{9F2044B7-8D72-AB16-0B3D-917976368EEB}"/>
                </a:ext>
              </a:extLst>
            </p:cNvPr>
            <p:cNvSpPr/>
            <p:nvPr/>
          </p:nvSpPr>
          <p:spPr>
            <a:xfrm>
              <a:off x="6457575" y="5232879"/>
              <a:ext cx="1188000" cy="93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dirty="0">
                <a:solidFill>
                  <a:schemeClr val="tx2"/>
                </a:solidFill>
              </a:endParaRPr>
            </a:p>
          </p:txBody>
        </p:sp>
        <p:sp>
          <p:nvSpPr>
            <p:cNvPr id="57" name="Rectangle 56">
              <a:extLst>
                <a:ext uri="{FF2B5EF4-FFF2-40B4-BE49-F238E27FC236}">
                  <a16:creationId xmlns:a16="http://schemas.microsoft.com/office/drawing/2014/main" id="{2670E4CB-F12D-A116-81D2-CDFF139D709E}"/>
                </a:ext>
              </a:extLst>
            </p:cNvPr>
            <p:cNvSpPr/>
            <p:nvPr/>
          </p:nvSpPr>
          <p:spPr>
            <a:xfrm>
              <a:off x="6571220" y="5298464"/>
              <a:ext cx="100800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200" dirty="0">
                  <a:solidFill>
                    <a:schemeClr val="tx2"/>
                  </a:solidFill>
                </a:rPr>
                <a:t>Vacuum pumping</a:t>
              </a:r>
            </a:p>
          </p:txBody>
        </p:sp>
        <p:sp>
          <p:nvSpPr>
            <p:cNvPr id="58" name="TextBox 57">
              <a:extLst>
                <a:ext uri="{FF2B5EF4-FFF2-40B4-BE49-F238E27FC236}">
                  <a16:creationId xmlns:a16="http://schemas.microsoft.com/office/drawing/2014/main" id="{C4C86624-3B89-8821-81A3-F4B4C8D4EFB5}"/>
                </a:ext>
              </a:extLst>
            </p:cNvPr>
            <p:cNvSpPr txBox="1"/>
            <p:nvPr/>
          </p:nvSpPr>
          <p:spPr>
            <a:xfrm>
              <a:off x="7197926" y="5960398"/>
              <a:ext cx="338234" cy="215444"/>
            </a:xfrm>
            <a:prstGeom prst="rect">
              <a:avLst/>
            </a:prstGeom>
            <a:noFill/>
          </p:spPr>
          <p:txBody>
            <a:bodyPr wrap="none" lIns="0" tIns="0" rIns="0" bIns="0" rtlCol="0">
              <a:spAutoFit/>
            </a:bodyPr>
            <a:lstStyle/>
            <a:p>
              <a:pPr algn="l"/>
              <a:r>
                <a:rPr lang="en-GB" sz="1400" dirty="0">
                  <a:solidFill>
                    <a:schemeClr val="tx2"/>
                  </a:solidFill>
                </a:rPr>
                <a:t>x</a:t>
              </a:r>
              <a:r>
                <a:rPr lang="en-CH" sz="1400" dirty="0">
                  <a:solidFill>
                    <a:schemeClr val="tx2"/>
                  </a:solidFill>
                </a:rPr>
                <a:t> 12</a:t>
              </a:r>
            </a:p>
          </p:txBody>
        </p:sp>
      </p:grpSp>
      <p:sp>
        <p:nvSpPr>
          <p:cNvPr id="59" name="TextBox 58">
            <a:extLst>
              <a:ext uri="{FF2B5EF4-FFF2-40B4-BE49-F238E27FC236}">
                <a16:creationId xmlns:a16="http://schemas.microsoft.com/office/drawing/2014/main" id="{51284C91-FAA6-EEC3-A48C-9B914338D54F}"/>
              </a:ext>
            </a:extLst>
          </p:cNvPr>
          <p:cNvSpPr txBox="1"/>
          <p:nvPr/>
        </p:nvSpPr>
        <p:spPr>
          <a:xfrm>
            <a:off x="5225009" y="5943357"/>
            <a:ext cx="1224000" cy="184666"/>
          </a:xfrm>
          <a:prstGeom prst="rect">
            <a:avLst/>
          </a:prstGeom>
          <a:noFill/>
        </p:spPr>
        <p:txBody>
          <a:bodyPr wrap="square" lIns="0" tIns="0" rIns="0" bIns="0" rtlCol="0">
            <a:spAutoFit/>
          </a:bodyPr>
          <a:lstStyle/>
          <a:p>
            <a:pPr algn="ctr"/>
            <a:r>
              <a:rPr lang="en-CH" sz="1200" b="1" dirty="0">
                <a:solidFill>
                  <a:schemeClr val="tx2"/>
                </a:solidFill>
              </a:rPr>
              <a:t>TUNNEL</a:t>
            </a:r>
          </a:p>
        </p:txBody>
      </p:sp>
      <p:cxnSp>
        <p:nvCxnSpPr>
          <p:cNvPr id="60" name="Elbow Connector 122">
            <a:extLst>
              <a:ext uri="{FF2B5EF4-FFF2-40B4-BE49-F238E27FC236}">
                <a16:creationId xmlns:a16="http://schemas.microsoft.com/office/drawing/2014/main" id="{DCAD6CEF-79BD-BB58-1824-59D5968D597B}"/>
              </a:ext>
            </a:extLst>
          </p:cNvPr>
          <p:cNvCxnSpPr>
            <a:cxnSpLocks/>
            <a:stCxn id="50" idx="3"/>
            <a:endCxn id="57" idx="1"/>
          </p:cNvCxnSpPr>
          <p:nvPr/>
        </p:nvCxnSpPr>
        <p:spPr>
          <a:xfrm flipV="1">
            <a:off x="10571745" y="4670021"/>
            <a:ext cx="354556" cy="1289"/>
          </a:xfrm>
          <a:prstGeom prst="bentConnector3">
            <a:avLst>
              <a:gd name="adj1" fmla="val 50000"/>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9D479BE3-F12D-12A4-9D72-86FEBFD05736}"/>
              </a:ext>
            </a:extLst>
          </p:cNvPr>
          <p:cNvGrpSpPr/>
          <p:nvPr/>
        </p:nvGrpSpPr>
        <p:grpSpPr>
          <a:xfrm>
            <a:off x="455923" y="1087299"/>
            <a:ext cx="11435318" cy="3447873"/>
            <a:chOff x="455923" y="1087299"/>
            <a:chExt cx="11435318" cy="3447873"/>
          </a:xfrm>
        </p:grpSpPr>
        <p:grpSp>
          <p:nvGrpSpPr>
            <p:cNvPr id="62" name="Group 61">
              <a:extLst>
                <a:ext uri="{FF2B5EF4-FFF2-40B4-BE49-F238E27FC236}">
                  <a16:creationId xmlns:a16="http://schemas.microsoft.com/office/drawing/2014/main" id="{1F277F84-8FC1-4103-D92E-C273269F6762}"/>
                </a:ext>
              </a:extLst>
            </p:cNvPr>
            <p:cNvGrpSpPr/>
            <p:nvPr/>
          </p:nvGrpSpPr>
          <p:grpSpPr>
            <a:xfrm>
              <a:off x="455923" y="1087299"/>
              <a:ext cx="11435318" cy="3447873"/>
              <a:chOff x="455923" y="1087299"/>
              <a:chExt cx="11435318" cy="3447873"/>
            </a:xfrm>
          </p:grpSpPr>
          <p:sp>
            <p:nvSpPr>
              <p:cNvPr id="93" name="Oval 92">
                <a:extLst>
                  <a:ext uri="{FF2B5EF4-FFF2-40B4-BE49-F238E27FC236}">
                    <a16:creationId xmlns:a16="http://schemas.microsoft.com/office/drawing/2014/main" id="{936A8871-7EC9-03D3-D06C-7A1BF3568F08}"/>
                  </a:ext>
                </a:extLst>
              </p:cNvPr>
              <p:cNvSpPr>
                <a:spLocks noChangeAspect="1"/>
              </p:cNvSpPr>
              <p:nvPr/>
            </p:nvSpPr>
            <p:spPr>
              <a:xfrm>
                <a:off x="3834079" y="1327930"/>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94" name="Oval 93">
                <a:extLst>
                  <a:ext uri="{FF2B5EF4-FFF2-40B4-BE49-F238E27FC236}">
                    <a16:creationId xmlns:a16="http://schemas.microsoft.com/office/drawing/2014/main" id="{00ADC52B-D5EC-FF23-204C-B6F239B78B30}"/>
                  </a:ext>
                </a:extLst>
              </p:cNvPr>
              <p:cNvSpPr>
                <a:spLocks noChangeAspect="1"/>
              </p:cNvSpPr>
              <p:nvPr/>
            </p:nvSpPr>
            <p:spPr>
              <a:xfrm>
                <a:off x="6096016" y="1087299"/>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95" name="Oval 94">
                <a:extLst>
                  <a:ext uri="{FF2B5EF4-FFF2-40B4-BE49-F238E27FC236}">
                    <a16:creationId xmlns:a16="http://schemas.microsoft.com/office/drawing/2014/main" id="{C84E31A8-2E87-4CBA-2BD6-39ADF15D487E}"/>
                  </a:ext>
                </a:extLst>
              </p:cNvPr>
              <p:cNvSpPr>
                <a:spLocks noChangeAspect="1"/>
              </p:cNvSpPr>
              <p:nvPr/>
            </p:nvSpPr>
            <p:spPr>
              <a:xfrm>
                <a:off x="4940984" y="1337555"/>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96" name="Oval 95">
                <a:extLst>
                  <a:ext uri="{FF2B5EF4-FFF2-40B4-BE49-F238E27FC236}">
                    <a16:creationId xmlns:a16="http://schemas.microsoft.com/office/drawing/2014/main" id="{A058C723-8B05-7B9A-E64B-37BA1B041E9C}"/>
                  </a:ext>
                </a:extLst>
              </p:cNvPr>
              <p:cNvSpPr>
                <a:spLocks noChangeAspect="1"/>
              </p:cNvSpPr>
              <p:nvPr/>
            </p:nvSpPr>
            <p:spPr>
              <a:xfrm>
                <a:off x="5999762" y="1337555"/>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97" name="Oval 96">
                <a:extLst>
                  <a:ext uri="{FF2B5EF4-FFF2-40B4-BE49-F238E27FC236}">
                    <a16:creationId xmlns:a16="http://schemas.microsoft.com/office/drawing/2014/main" id="{474A642E-4AD8-99D9-6BDE-03D029296274}"/>
                  </a:ext>
                </a:extLst>
              </p:cNvPr>
              <p:cNvSpPr>
                <a:spLocks noChangeAspect="1"/>
              </p:cNvSpPr>
              <p:nvPr/>
            </p:nvSpPr>
            <p:spPr>
              <a:xfrm>
                <a:off x="8904328" y="1356806"/>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98" name="Oval 97">
                <a:extLst>
                  <a:ext uri="{FF2B5EF4-FFF2-40B4-BE49-F238E27FC236}">
                    <a16:creationId xmlns:a16="http://schemas.microsoft.com/office/drawing/2014/main" id="{EA87A568-4FF1-CA5D-9C53-9CB567658CE0}"/>
                  </a:ext>
                </a:extLst>
              </p:cNvPr>
              <p:cNvSpPr>
                <a:spLocks noChangeAspect="1"/>
              </p:cNvSpPr>
              <p:nvPr/>
            </p:nvSpPr>
            <p:spPr>
              <a:xfrm>
                <a:off x="11747241" y="4391172"/>
                <a:ext cx="144000" cy="144000"/>
              </a:xfrm>
              <a:prstGeom prst="ellipse">
                <a:avLst/>
              </a:prstGeom>
              <a:solidFill>
                <a:srgbClr val="FF40FF"/>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00" name="Oval 99">
                <a:extLst>
                  <a:ext uri="{FF2B5EF4-FFF2-40B4-BE49-F238E27FC236}">
                    <a16:creationId xmlns:a16="http://schemas.microsoft.com/office/drawing/2014/main" id="{544BAC4B-4080-01FF-A8CC-2FF56F76769E}"/>
                  </a:ext>
                </a:extLst>
              </p:cNvPr>
              <p:cNvSpPr>
                <a:spLocks noChangeAspect="1"/>
              </p:cNvSpPr>
              <p:nvPr/>
            </p:nvSpPr>
            <p:spPr>
              <a:xfrm>
                <a:off x="10303452" y="4333421"/>
                <a:ext cx="144000" cy="144000"/>
              </a:xfrm>
              <a:prstGeom prst="ellipse">
                <a:avLst/>
              </a:prstGeom>
              <a:solidFill>
                <a:srgbClr val="FF40FF"/>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01" name="Oval 100">
                <a:extLst>
                  <a:ext uri="{FF2B5EF4-FFF2-40B4-BE49-F238E27FC236}">
                    <a16:creationId xmlns:a16="http://schemas.microsoft.com/office/drawing/2014/main" id="{4E1EA947-A5DF-A233-F8C8-8A7D5F3D840A}"/>
                  </a:ext>
                </a:extLst>
              </p:cNvPr>
              <p:cNvSpPr>
                <a:spLocks noChangeAspect="1"/>
              </p:cNvSpPr>
              <p:nvPr/>
            </p:nvSpPr>
            <p:spPr>
              <a:xfrm>
                <a:off x="8968894" y="4109631"/>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02" name="Oval 101">
                <a:extLst>
                  <a:ext uri="{FF2B5EF4-FFF2-40B4-BE49-F238E27FC236}">
                    <a16:creationId xmlns:a16="http://schemas.microsoft.com/office/drawing/2014/main" id="{86E58942-448E-AAB7-C174-104C73842D80}"/>
                  </a:ext>
                </a:extLst>
              </p:cNvPr>
              <p:cNvSpPr>
                <a:spLocks noChangeAspect="1"/>
              </p:cNvSpPr>
              <p:nvPr/>
            </p:nvSpPr>
            <p:spPr>
              <a:xfrm>
                <a:off x="8946290" y="4323796"/>
                <a:ext cx="144000" cy="144000"/>
              </a:xfrm>
              <a:prstGeom prst="ellipse">
                <a:avLst/>
              </a:prstGeom>
              <a:solidFill>
                <a:srgbClr val="FF40FF"/>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24" name="Oval 123">
                <a:extLst>
                  <a:ext uri="{FF2B5EF4-FFF2-40B4-BE49-F238E27FC236}">
                    <a16:creationId xmlns:a16="http://schemas.microsoft.com/office/drawing/2014/main" id="{146FCEF7-14A6-CFA7-87F1-AE4564CCA6B8}"/>
                  </a:ext>
                </a:extLst>
              </p:cNvPr>
              <p:cNvSpPr>
                <a:spLocks noChangeAspect="1"/>
              </p:cNvSpPr>
              <p:nvPr/>
            </p:nvSpPr>
            <p:spPr>
              <a:xfrm>
                <a:off x="455923" y="2740883"/>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25" name="Oval 124">
                <a:extLst>
                  <a:ext uri="{FF2B5EF4-FFF2-40B4-BE49-F238E27FC236}">
                    <a16:creationId xmlns:a16="http://schemas.microsoft.com/office/drawing/2014/main" id="{B29B7EE3-40E1-970C-DD21-D1E18FFED86F}"/>
                  </a:ext>
                </a:extLst>
              </p:cNvPr>
              <p:cNvSpPr>
                <a:spLocks noChangeAspect="1"/>
              </p:cNvSpPr>
              <p:nvPr/>
            </p:nvSpPr>
            <p:spPr>
              <a:xfrm>
                <a:off x="455923" y="2982333"/>
                <a:ext cx="144000" cy="144000"/>
              </a:xfrm>
              <a:prstGeom prst="ellipse">
                <a:avLst/>
              </a:prstGeom>
              <a:solidFill>
                <a:srgbClr val="FF40FF"/>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26" name="Oval 125">
                <a:extLst>
                  <a:ext uri="{FF2B5EF4-FFF2-40B4-BE49-F238E27FC236}">
                    <a16:creationId xmlns:a16="http://schemas.microsoft.com/office/drawing/2014/main" id="{2DDA7D3E-AA3C-477F-E60C-608167D3A091}"/>
                  </a:ext>
                </a:extLst>
              </p:cNvPr>
              <p:cNvSpPr>
                <a:spLocks noChangeAspect="1"/>
              </p:cNvSpPr>
              <p:nvPr/>
            </p:nvSpPr>
            <p:spPr>
              <a:xfrm>
                <a:off x="6052439" y="4331012"/>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27" name="Oval 126">
                <a:extLst>
                  <a:ext uri="{FF2B5EF4-FFF2-40B4-BE49-F238E27FC236}">
                    <a16:creationId xmlns:a16="http://schemas.microsoft.com/office/drawing/2014/main" id="{55238520-6666-F87D-F86F-8F83860944F6}"/>
                  </a:ext>
                </a:extLst>
              </p:cNvPr>
              <p:cNvSpPr>
                <a:spLocks noChangeAspect="1"/>
              </p:cNvSpPr>
              <p:nvPr/>
            </p:nvSpPr>
            <p:spPr>
              <a:xfrm>
                <a:off x="7861988" y="4321387"/>
                <a:ext cx="144000" cy="144000"/>
              </a:xfrm>
              <a:prstGeom prst="ellipse">
                <a:avLst/>
              </a:prstGeom>
              <a:solidFill>
                <a:srgbClr val="FFC0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28" name="Oval 127">
                <a:extLst>
                  <a:ext uri="{FF2B5EF4-FFF2-40B4-BE49-F238E27FC236}">
                    <a16:creationId xmlns:a16="http://schemas.microsoft.com/office/drawing/2014/main" id="{C771F1C1-C5A4-F2BC-F723-C9A00AE4EE77}"/>
                  </a:ext>
                </a:extLst>
              </p:cNvPr>
              <p:cNvSpPr>
                <a:spLocks noChangeAspect="1"/>
              </p:cNvSpPr>
              <p:nvPr/>
            </p:nvSpPr>
            <p:spPr>
              <a:xfrm>
                <a:off x="455923" y="3225068"/>
                <a:ext cx="144000" cy="144000"/>
              </a:xfrm>
              <a:prstGeom prst="ellipse">
                <a:avLst/>
              </a:prstGeom>
              <a:solidFill>
                <a:srgbClr val="00B05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29" name="Oval 128">
                <a:extLst>
                  <a:ext uri="{FF2B5EF4-FFF2-40B4-BE49-F238E27FC236}">
                    <a16:creationId xmlns:a16="http://schemas.microsoft.com/office/drawing/2014/main" id="{30308FAA-5AEE-F4FA-A431-491EFD5DF33F}"/>
                  </a:ext>
                </a:extLst>
              </p:cNvPr>
              <p:cNvSpPr>
                <a:spLocks noChangeAspect="1"/>
              </p:cNvSpPr>
              <p:nvPr/>
            </p:nvSpPr>
            <p:spPr>
              <a:xfrm>
                <a:off x="1343488" y="1354227"/>
                <a:ext cx="144000" cy="144000"/>
              </a:xfrm>
              <a:prstGeom prst="ellipse">
                <a:avLst/>
              </a:prstGeom>
              <a:solidFill>
                <a:srgbClr val="00B05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b="1" dirty="0"/>
              </a:p>
            </p:txBody>
          </p:sp>
        </p:grpSp>
        <p:sp>
          <p:nvSpPr>
            <p:cNvPr id="63" name="TextBox 62">
              <a:extLst>
                <a:ext uri="{FF2B5EF4-FFF2-40B4-BE49-F238E27FC236}">
                  <a16:creationId xmlns:a16="http://schemas.microsoft.com/office/drawing/2014/main" id="{F99F020B-6FC5-59FF-82F1-F3D54D75EB85}"/>
                </a:ext>
              </a:extLst>
            </p:cNvPr>
            <p:cNvSpPr txBox="1"/>
            <p:nvPr/>
          </p:nvSpPr>
          <p:spPr>
            <a:xfrm>
              <a:off x="748458" y="2946611"/>
              <a:ext cx="2274180" cy="215444"/>
            </a:xfrm>
            <a:prstGeom prst="rect">
              <a:avLst/>
            </a:prstGeom>
            <a:noFill/>
          </p:spPr>
          <p:txBody>
            <a:bodyPr wrap="square" lIns="0" tIns="0" rIns="0" bIns="0" rtlCol="0">
              <a:spAutoFit/>
            </a:bodyPr>
            <a:lstStyle/>
            <a:p>
              <a:r>
                <a:rPr lang="en-CH" sz="1400" dirty="0">
                  <a:solidFill>
                    <a:schemeClr val="tx2"/>
                  </a:solidFill>
                </a:rPr>
                <a:t>Potential Parallel operation</a:t>
              </a:r>
            </a:p>
          </p:txBody>
        </p:sp>
        <p:sp>
          <p:nvSpPr>
            <p:cNvPr id="86" name="TextBox 85">
              <a:extLst>
                <a:ext uri="{FF2B5EF4-FFF2-40B4-BE49-F238E27FC236}">
                  <a16:creationId xmlns:a16="http://schemas.microsoft.com/office/drawing/2014/main" id="{4DA3D2F7-8245-0996-9B19-59DB806FB6EE}"/>
                </a:ext>
              </a:extLst>
            </p:cNvPr>
            <p:cNvSpPr txBox="1"/>
            <p:nvPr/>
          </p:nvSpPr>
          <p:spPr>
            <a:xfrm>
              <a:off x="748458" y="2705161"/>
              <a:ext cx="2194292" cy="215444"/>
            </a:xfrm>
            <a:prstGeom prst="rect">
              <a:avLst/>
            </a:prstGeom>
            <a:noFill/>
          </p:spPr>
          <p:txBody>
            <a:bodyPr wrap="square" lIns="0" tIns="0" rIns="0" bIns="0" rtlCol="0">
              <a:spAutoFit/>
            </a:bodyPr>
            <a:lstStyle/>
            <a:p>
              <a:r>
                <a:rPr lang="en-CH" sz="1400" dirty="0">
                  <a:solidFill>
                    <a:schemeClr val="tx2"/>
                  </a:solidFill>
                </a:rPr>
                <a:t>Potential parallel activtiy</a:t>
              </a:r>
            </a:p>
          </p:txBody>
        </p:sp>
        <p:sp>
          <p:nvSpPr>
            <p:cNvPr id="92" name="TextBox 91">
              <a:extLst>
                <a:ext uri="{FF2B5EF4-FFF2-40B4-BE49-F238E27FC236}">
                  <a16:creationId xmlns:a16="http://schemas.microsoft.com/office/drawing/2014/main" id="{8E1DA4E1-5E50-F899-2091-FAD72610A67C}"/>
                </a:ext>
              </a:extLst>
            </p:cNvPr>
            <p:cNvSpPr txBox="1"/>
            <p:nvPr/>
          </p:nvSpPr>
          <p:spPr>
            <a:xfrm>
              <a:off x="748458" y="3189346"/>
              <a:ext cx="2274180" cy="215444"/>
            </a:xfrm>
            <a:prstGeom prst="rect">
              <a:avLst/>
            </a:prstGeom>
            <a:noFill/>
          </p:spPr>
          <p:txBody>
            <a:bodyPr wrap="square" lIns="0" tIns="0" rIns="0" bIns="0" rtlCol="0">
              <a:spAutoFit/>
            </a:bodyPr>
            <a:lstStyle/>
            <a:p>
              <a:r>
                <a:rPr lang="en-CH" sz="1400" dirty="0">
                  <a:solidFill>
                    <a:schemeClr val="tx2"/>
                  </a:solidFill>
                </a:rPr>
                <a:t>Design dependence</a:t>
              </a:r>
            </a:p>
          </p:txBody>
        </p:sp>
      </p:grpSp>
      <p:cxnSp>
        <p:nvCxnSpPr>
          <p:cNvPr id="130" name="Straight Arrow Connector 129">
            <a:extLst>
              <a:ext uri="{FF2B5EF4-FFF2-40B4-BE49-F238E27FC236}">
                <a16:creationId xmlns:a16="http://schemas.microsoft.com/office/drawing/2014/main" id="{4E783509-B550-D913-0175-258461F7272D}"/>
              </a:ext>
            </a:extLst>
          </p:cNvPr>
          <p:cNvCxnSpPr>
            <a:cxnSpLocks/>
            <a:stCxn id="19" idx="3"/>
            <a:endCxn id="8" idx="1"/>
          </p:cNvCxnSpPr>
          <p:nvPr/>
        </p:nvCxnSpPr>
        <p:spPr>
          <a:xfrm>
            <a:off x="7680176" y="1646222"/>
            <a:ext cx="216024" cy="5744"/>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5171CEE6-897E-7CD4-AE9B-EDAEC8D83CC5}"/>
              </a:ext>
            </a:extLst>
          </p:cNvPr>
          <p:cNvCxnSpPr>
            <a:cxnSpLocks/>
            <a:stCxn id="8" idx="3"/>
            <a:endCxn id="12" idx="1"/>
          </p:cNvCxnSpPr>
          <p:nvPr/>
        </p:nvCxnSpPr>
        <p:spPr>
          <a:xfrm flipV="1">
            <a:off x="9120336" y="1648724"/>
            <a:ext cx="216144" cy="3242"/>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DBA45793-7F60-E9FC-1CFC-0C3FCA7083F2}"/>
              </a:ext>
            </a:extLst>
          </p:cNvPr>
          <p:cNvCxnSpPr>
            <a:cxnSpLocks/>
            <a:stCxn id="12" idx="3"/>
            <a:endCxn id="10" idx="1"/>
          </p:cNvCxnSpPr>
          <p:nvPr/>
        </p:nvCxnSpPr>
        <p:spPr>
          <a:xfrm>
            <a:off x="10416480" y="1648724"/>
            <a:ext cx="144016" cy="3242"/>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547C444C-BFBB-7442-5CCC-401B39A662E5}"/>
              </a:ext>
            </a:extLst>
          </p:cNvPr>
          <p:cNvGrpSpPr/>
          <p:nvPr/>
        </p:nvGrpSpPr>
        <p:grpSpPr>
          <a:xfrm>
            <a:off x="1683511" y="1268760"/>
            <a:ext cx="856587" cy="541406"/>
            <a:chOff x="6895146" y="505520"/>
            <a:chExt cx="911874" cy="541406"/>
          </a:xfrm>
        </p:grpSpPr>
        <p:pic>
          <p:nvPicPr>
            <p:cNvPr id="134" name="Picture 133">
              <a:extLst>
                <a:ext uri="{FF2B5EF4-FFF2-40B4-BE49-F238E27FC236}">
                  <a16:creationId xmlns:a16="http://schemas.microsoft.com/office/drawing/2014/main" id="{2ADC6A8C-3579-EADC-1619-24C06E90AF96}"/>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7025332" y="719044"/>
              <a:ext cx="651501" cy="327882"/>
            </a:xfrm>
            <a:prstGeom prst="rect">
              <a:avLst/>
            </a:prstGeom>
          </p:spPr>
        </p:pic>
        <p:sp>
          <p:nvSpPr>
            <p:cNvPr id="135" name="TextBox 134">
              <a:extLst>
                <a:ext uri="{FF2B5EF4-FFF2-40B4-BE49-F238E27FC236}">
                  <a16:creationId xmlns:a16="http://schemas.microsoft.com/office/drawing/2014/main" id="{C28B1BE0-3D3B-E9C8-78C4-E3C8E07FBAD0}"/>
                </a:ext>
              </a:extLst>
            </p:cNvPr>
            <p:cNvSpPr txBox="1"/>
            <p:nvPr/>
          </p:nvSpPr>
          <p:spPr>
            <a:xfrm>
              <a:off x="6895146" y="505520"/>
              <a:ext cx="911874" cy="215444"/>
            </a:xfrm>
            <a:prstGeom prst="rect">
              <a:avLst/>
            </a:prstGeom>
            <a:noFill/>
          </p:spPr>
          <p:txBody>
            <a:bodyPr wrap="square" lIns="0" tIns="0" rIns="0" bIns="0" rtlCol="0">
              <a:spAutoFit/>
            </a:bodyPr>
            <a:lstStyle/>
            <a:p>
              <a:pPr algn="ctr"/>
              <a:r>
                <a:rPr lang="en-CH" sz="1400" dirty="0">
                  <a:solidFill>
                    <a:schemeClr val="tx2"/>
                  </a:solidFill>
                </a:rPr>
                <a:t>Transport</a:t>
              </a:r>
            </a:p>
          </p:txBody>
        </p:sp>
      </p:grpSp>
      <p:cxnSp>
        <p:nvCxnSpPr>
          <p:cNvPr id="136" name="Straight Arrow Connector 135">
            <a:extLst>
              <a:ext uri="{FF2B5EF4-FFF2-40B4-BE49-F238E27FC236}">
                <a16:creationId xmlns:a16="http://schemas.microsoft.com/office/drawing/2014/main" id="{CE42C465-2588-6E59-9CE9-FFA336025083}"/>
              </a:ext>
            </a:extLst>
          </p:cNvPr>
          <p:cNvCxnSpPr>
            <a:cxnSpLocks/>
            <a:stCxn id="22" idx="3"/>
            <a:endCxn id="134" idx="1"/>
          </p:cNvCxnSpPr>
          <p:nvPr/>
        </p:nvCxnSpPr>
        <p:spPr>
          <a:xfrm flipV="1">
            <a:off x="1523352" y="1646225"/>
            <a:ext cx="282452" cy="5741"/>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97A79005-6302-C5F5-4A5D-D3425BA1D6DF}"/>
              </a:ext>
            </a:extLst>
          </p:cNvPr>
          <p:cNvSpPr txBox="1"/>
          <p:nvPr/>
        </p:nvSpPr>
        <p:spPr>
          <a:xfrm>
            <a:off x="102773" y="5786100"/>
            <a:ext cx="6097712" cy="523220"/>
          </a:xfrm>
          <a:prstGeom prst="rect">
            <a:avLst/>
          </a:prstGeom>
          <a:noFill/>
        </p:spPr>
        <p:txBody>
          <a:bodyPr wrap="square">
            <a:spAutoFit/>
          </a:bodyPr>
          <a:lstStyle/>
          <a:p>
            <a:r>
              <a:rPr lang="en-CH" sz="1400" dirty="0">
                <a:solidFill>
                  <a:schemeClr val="tx2"/>
                </a:solidFill>
              </a:rPr>
              <a:t>Option 1: 10km sector</a:t>
            </a:r>
          </a:p>
          <a:p>
            <a:r>
              <a:rPr lang="en-CH" sz="1400" dirty="0">
                <a:solidFill>
                  <a:schemeClr val="tx2"/>
                </a:solidFill>
              </a:rPr>
              <a:t>Option 2: 5km sector</a:t>
            </a:r>
            <a:endParaRPr lang="en-CH" sz="1400" dirty="0"/>
          </a:p>
        </p:txBody>
      </p:sp>
      <p:sp>
        <p:nvSpPr>
          <p:cNvPr id="138" name="Title 1">
            <a:extLst>
              <a:ext uri="{FF2B5EF4-FFF2-40B4-BE49-F238E27FC236}">
                <a16:creationId xmlns:a16="http://schemas.microsoft.com/office/drawing/2014/main" id="{08E7E9B7-49A0-4BB8-AF82-6858376BD81E}"/>
              </a:ext>
            </a:extLst>
          </p:cNvPr>
          <p:cNvSpPr txBox="1">
            <a:spLocks/>
          </p:cNvSpPr>
          <p:nvPr/>
        </p:nvSpPr>
        <p:spPr>
          <a:xfrm>
            <a:off x="349798" y="127614"/>
            <a:ext cx="11701374" cy="60790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WP4&amp;5:</a:t>
            </a:r>
            <a:r>
              <a:rPr lang="en-US" dirty="0"/>
              <a:t>off-site manufacturing</a:t>
            </a:r>
          </a:p>
          <a:p>
            <a:endParaRPr lang="en-GB" dirty="0"/>
          </a:p>
        </p:txBody>
      </p:sp>
      <p:sp>
        <p:nvSpPr>
          <p:cNvPr id="2" name="Date Placeholder 2">
            <a:extLst>
              <a:ext uri="{FF2B5EF4-FFF2-40B4-BE49-F238E27FC236}">
                <a16:creationId xmlns:a16="http://schemas.microsoft.com/office/drawing/2014/main" id="{3860D033-9EE1-C032-AAFE-08508A2EBDD0}"/>
              </a:ext>
            </a:extLst>
          </p:cNvPr>
          <p:cNvSpPr>
            <a:spLocks noGrp="1"/>
          </p:cNvSpPr>
          <p:nvPr>
            <p:ph type="dt" sz="half" idx="10"/>
          </p:nvPr>
        </p:nvSpPr>
        <p:spPr>
          <a:xfrm>
            <a:off x="5240055" y="6424669"/>
            <a:ext cx="1773923" cy="365125"/>
          </a:xfrm>
        </p:spPr>
        <p:txBody>
          <a:bodyPr/>
          <a:lstStyle/>
          <a:p>
            <a:r>
              <a:rPr lang="en-US"/>
              <a:t>June 12th, 2023</a:t>
            </a:r>
            <a:endParaRPr lang="en-US" dirty="0"/>
          </a:p>
        </p:txBody>
      </p:sp>
      <p:sp>
        <p:nvSpPr>
          <p:cNvPr id="3" name="Footer Placeholder 3">
            <a:extLst>
              <a:ext uri="{FF2B5EF4-FFF2-40B4-BE49-F238E27FC236}">
                <a16:creationId xmlns:a16="http://schemas.microsoft.com/office/drawing/2014/main" id="{3527C613-A262-85EF-08F5-33840A5BDE4B}"/>
              </a:ext>
            </a:extLst>
          </p:cNvPr>
          <p:cNvSpPr>
            <a:spLocks noGrp="1"/>
          </p:cNvSpPr>
          <p:nvPr>
            <p:ph type="ftr" sz="quarter" idx="11"/>
          </p:nvPr>
        </p:nvSpPr>
        <p:spPr>
          <a:xfrm>
            <a:off x="1368056" y="6424669"/>
            <a:ext cx="3769336" cy="365125"/>
          </a:xfrm>
        </p:spPr>
        <p:txBody>
          <a:bodyPr/>
          <a:lstStyle/>
          <a:p>
            <a:r>
              <a:rPr lang="en-US" dirty="0"/>
              <a:t>Paolo Chiggiato | ET beampipe activities at CERN</a:t>
            </a:r>
          </a:p>
        </p:txBody>
      </p:sp>
    </p:spTree>
    <p:extLst>
      <p:ext uri="{BB962C8B-B14F-4D97-AF65-F5344CB8AC3E}">
        <p14:creationId xmlns:p14="http://schemas.microsoft.com/office/powerpoint/2010/main" val="69099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35</a:t>
            </a:fld>
            <a:endParaRPr lang="en-US" dirty="0"/>
          </a:p>
        </p:txBody>
      </p:sp>
      <p:sp>
        <p:nvSpPr>
          <p:cNvPr id="2" name="Content Placeholder 1">
            <a:extLst>
              <a:ext uri="{FF2B5EF4-FFF2-40B4-BE49-F238E27FC236}">
                <a16:creationId xmlns:a16="http://schemas.microsoft.com/office/drawing/2014/main" id="{97F283B3-893E-E844-A539-D34BA0CC00FE}"/>
              </a:ext>
            </a:extLst>
          </p:cNvPr>
          <p:cNvSpPr>
            <a:spLocks noGrp="1"/>
          </p:cNvSpPr>
          <p:nvPr>
            <p:ph idx="4294967295"/>
          </p:nvPr>
        </p:nvSpPr>
        <p:spPr>
          <a:xfrm>
            <a:off x="0" y="1124744"/>
            <a:ext cx="8640763" cy="3291808"/>
          </a:xfrm>
        </p:spPr>
        <p:txBody>
          <a:bodyPr/>
          <a:lstStyle/>
          <a:p>
            <a:pPr lvl="2"/>
            <a:r>
              <a:rPr lang="en-GB" sz="2000" dirty="0">
                <a:solidFill>
                  <a:schemeClr val="tx1"/>
                </a:solidFill>
              </a:rPr>
              <a:t>Schedule for the ET beampipe installation</a:t>
            </a:r>
          </a:p>
          <a:p>
            <a:pPr lvl="2"/>
            <a:r>
              <a:rPr lang="en-GB" sz="2000" dirty="0">
                <a:solidFill>
                  <a:schemeClr val="tx1"/>
                </a:solidFill>
              </a:rPr>
              <a:t>How:</a:t>
            </a:r>
          </a:p>
          <a:p>
            <a:pPr lvl="3"/>
            <a:r>
              <a:rPr lang="en-GB" sz="1800" dirty="0">
                <a:solidFill>
                  <a:schemeClr val="tx1"/>
                </a:solidFill>
              </a:rPr>
              <a:t>Gathering information to setup an activity list, production rates, and </a:t>
            </a:r>
            <a:r>
              <a:rPr lang="en-GB" sz="1800" b="1" dirty="0">
                <a:solidFill>
                  <a:srgbClr val="00B050"/>
                </a:solidFill>
              </a:rPr>
              <a:t>potential parallelisms</a:t>
            </a:r>
            <a:r>
              <a:rPr lang="en-GB" sz="1800" dirty="0">
                <a:solidFill>
                  <a:schemeClr val="tx1"/>
                </a:solidFill>
              </a:rPr>
              <a:t>.</a:t>
            </a:r>
          </a:p>
          <a:p>
            <a:pPr lvl="3"/>
            <a:r>
              <a:rPr lang="en-GB" sz="1800" dirty="0">
                <a:solidFill>
                  <a:schemeClr val="tx1"/>
                </a:solidFill>
              </a:rPr>
              <a:t>Building a master schedule and a </a:t>
            </a:r>
            <a:r>
              <a:rPr lang="en-GB" sz="1800" b="1" dirty="0">
                <a:solidFill>
                  <a:srgbClr val="00B050"/>
                </a:solidFill>
              </a:rPr>
              <a:t>time-location diagram </a:t>
            </a:r>
            <a:r>
              <a:rPr lang="en-GB" sz="1800" dirty="0">
                <a:solidFill>
                  <a:schemeClr val="tx1"/>
                </a:solidFill>
              </a:rPr>
              <a:t>to highlight the scheduling constraints for the various options.</a:t>
            </a:r>
          </a:p>
          <a:p>
            <a:pPr marL="324000" lvl="2" indent="0">
              <a:buNone/>
            </a:pPr>
            <a:endParaRPr lang="en-GB" sz="2000" b="1" dirty="0">
              <a:solidFill>
                <a:schemeClr val="tx1"/>
              </a:solidFill>
            </a:endParaRPr>
          </a:p>
          <a:p>
            <a:pPr lvl="2"/>
            <a:r>
              <a:rPr lang="en-GB" sz="2000" dirty="0">
                <a:solidFill>
                  <a:schemeClr val="tx1"/>
                </a:solidFill>
              </a:rPr>
              <a:t>Analysis of </a:t>
            </a:r>
            <a:r>
              <a:rPr lang="en-GB" sz="2000" b="1" dirty="0">
                <a:solidFill>
                  <a:srgbClr val="00B050"/>
                </a:solidFill>
              </a:rPr>
              <a:t>constraints</a:t>
            </a:r>
            <a:r>
              <a:rPr lang="en-GB" sz="2000" dirty="0">
                <a:solidFill>
                  <a:schemeClr val="tx1"/>
                </a:solidFill>
              </a:rPr>
              <a:t> between sequences and parallel </a:t>
            </a:r>
            <a:br>
              <a:rPr lang="en-GB" sz="2000" dirty="0">
                <a:solidFill>
                  <a:schemeClr val="tx1"/>
                </a:solidFill>
              </a:rPr>
            </a:br>
            <a:r>
              <a:rPr lang="en-GB" sz="2000" dirty="0">
                <a:solidFill>
                  <a:schemeClr val="tx1"/>
                </a:solidFill>
              </a:rPr>
              <a:t>activities (technical and safety feasibility).</a:t>
            </a:r>
          </a:p>
        </p:txBody>
      </p:sp>
      <p:pic>
        <p:nvPicPr>
          <p:cNvPr id="7" name="Picture 6">
            <a:extLst>
              <a:ext uri="{FF2B5EF4-FFF2-40B4-BE49-F238E27FC236}">
                <a16:creationId xmlns:a16="http://schemas.microsoft.com/office/drawing/2014/main" id="{2528516F-1568-3B47-BD50-C5049411AC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72884" y="3125177"/>
            <a:ext cx="4578288" cy="2863186"/>
          </a:xfrm>
          <a:prstGeom prst="rect">
            <a:avLst/>
          </a:prstGeom>
          <a:effectLst>
            <a:outerShdw blurRad="101600" dist="63500" dir="2700000" algn="tl" rotWithShape="0">
              <a:prstClr val="black">
                <a:alpha val="40000"/>
              </a:prstClr>
            </a:outerShdw>
          </a:effectLst>
        </p:spPr>
      </p:pic>
      <p:sp>
        <p:nvSpPr>
          <p:cNvPr id="10" name="TextBox 9">
            <a:extLst>
              <a:ext uri="{FF2B5EF4-FFF2-40B4-BE49-F238E27FC236}">
                <a16:creationId xmlns:a16="http://schemas.microsoft.com/office/drawing/2014/main" id="{42B23EBE-A955-2A4B-91E6-22ADC3D8A585}"/>
              </a:ext>
            </a:extLst>
          </p:cNvPr>
          <p:cNvSpPr txBox="1"/>
          <p:nvPr/>
        </p:nvSpPr>
        <p:spPr>
          <a:xfrm>
            <a:off x="8729261" y="2807813"/>
            <a:ext cx="2271199" cy="215444"/>
          </a:xfrm>
          <a:prstGeom prst="rect">
            <a:avLst/>
          </a:prstGeom>
          <a:noFill/>
        </p:spPr>
        <p:txBody>
          <a:bodyPr wrap="none" lIns="0" tIns="0" rIns="0" bIns="0" rtlCol="0">
            <a:spAutoFit/>
          </a:bodyPr>
          <a:lstStyle/>
          <a:p>
            <a:pPr algn="l"/>
            <a:r>
              <a:rPr lang="en-CH" sz="1400" dirty="0"/>
              <a:t>Time-location: LHC example</a:t>
            </a:r>
          </a:p>
        </p:txBody>
      </p:sp>
      <p:sp>
        <p:nvSpPr>
          <p:cNvPr id="8" name="TextBox 7">
            <a:extLst>
              <a:ext uri="{FF2B5EF4-FFF2-40B4-BE49-F238E27FC236}">
                <a16:creationId xmlns:a16="http://schemas.microsoft.com/office/drawing/2014/main" id="{F6C4FDAC-854A-10FE-CF97-DDB8B8BA6ECF}"/>
              </a:ext>
            </a:extLst>
          </p:cNvPr>
          <p:cNvSpPr txBox="1"/>
          <p:nvPr/>
        </p:nvSpPr>
        <p:spPr>
          <a:xfrm>
            <a:off x="870200" y="5458613"/>
            <a:ext cx="1359346" cy="276999"/>
          </a:xfrm>
          <a:prstGeom prst="rect">
            <a:avLst/>
          </a:prstGeom>
          <a:noFill/>
        </p:spPr>
        <p:txBody>
          <a:bodyPr wrap="none" lIns="0" tIns="0" rIns="0" bIns="0" rtlCol="0">
            <a:spAutoFit/>
          </a:bodyPr>
          <a:lstStyle/>
          <a:p>
            <a:pPr algn="l"/>
            <a:r>
              <a:rPr lang="fr-CH" b="1" dirty="0">
                <a:solidFill>
                  <a:srgbClr val="00B050"/>
                </a:solidFill>
              </a:rPr>
              <a:t>Luigi Scibile</a:t>
            </a:r>
            <a:endParaRPr lang="en-GB" b="1" dirty="0">
              <a:solidFill>
                <a:srgbClr val="00B050"/>
              </a:solidFill>
            </a:endParaRPr>
          </a:p>
        </p:txBody>
      </p:sp>
      <p:sp>
        <p:nvSpPr>
          <p:cNvPr id="9" name="Title 1">
            <a:extLst>
              <a:ext uri="{FF2B5EF4-FFF2-40B4-BE49-F238E27FC236}">
                <a16:creationId xmlns:a16="http://schemas.microsoft.com/office/drawing/2014/main" id="{980DFF2C-4426-3EE4-DE75-4BF0911D1211}"/>
              </a:ext>
            </a:extLst>
          </p:cNvPr>
          <p:cNvSpPr txBox="1">
            <a:spLocks/>
          </p:cNvSpPr>
          <p:nvPr/>
        </p:nvSpPr>
        <p:spPr>
          <a:xfrm>
            <a:off x="349798" y="127614"/>
            <a:ext cx="11701374" cy="60790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WP4&amp;5: </a:t>
            </a:r>
            <a:r>
              <a:rPr lang="en-US" dirty="0"/>
              <a:t>schedule</a:t>
            </a:r>
          </a:p>
          <a:p>
            <a:endParaRPr lang="en-GB" dirty="0"/>
          </a:p>
        </p:txBody>
      </p:sp>
      <p:sp>
        <p:nvSpPr>
          <p:cNvPr id="3" name="Date Placeholder 2">
            <a:extLst>
              <a:ext uri="{FF2B5EF4-FFF2-40B4-BE49-F238E27FC236}">
                <a16:creationId xmlns:a16="http://schemas.microsoft.com/office/drawing/2014/main" id="{07C9D375-D776-7FAA-6210-182F739D6091}"/>
              </a:ext>
            </a:extLst>
          </p:cNvPr>
          <p:cNvSpPr>
            <a:spLocks noGrp="1"/>
          </p:cNvSpPr>
          <p:nvPr>
            <p:ph type="dt" sz="half" idx="10"/>
          </p:nvPr>
        </p:nvSpPr>
        <p:spPr>
          <a:xfrm>
            <a:off x="5240055" y="6424669"/>
            <a:ext cx="1773923" cy="365125"/>
          </a:xfrm>
        </p:spPr>
        <p:txBody>
          <a:bodyPr/>
          <a:lstStyle/>
          <a:p>
            <a:r>
              <a:rPr lang="en-US"/>
              <a:t>June 12th, 2023</a:t>
            </a:r>
            <a:endParaRPr lang="en-US" dirty="0"/>
          </a:p>
        </p:txBody>
      </p:sp>
      <p:sp>
        <p:nvSpPr>
          <p:cNvPr id="11" name="Footer Placeholder 3">
            <a:extLst>
              <a:ext uri="{FF2B5EF4-FFF2-40B4-BE49-F238E27FC236}">
                <a16:creationId xmlns:a16="http://schemas.microsoft.com/office/drawing/2014/main" id="{BE77267A-B4E6-76A5-328A-869A16BC7663}"/>
              </a:ext>
            </a:extLst>
          </p:cNvPr>
          <p:cNvSpPr>
            <a:spLocks noGrp="1"/>
          </p:cNvSpPr>
          <p:nvPr>
            <p:ph type="ftr" sz="quarter" idx="11"/>
          </p:nvPr>
        </p:nvSpPr>
        <p:spPr>
          <a:xfrm>
            <a:off x="1368056" y="6424669"/>
            <a:ext cx="3769336" cy="365125"/>
          </a:xfrm>
        </p:spPr>
        <p:txBody>
          <a:bodyPr/>
          <a:lstStyle/>
          <a:p>
            <a:r>
              <a:rPr lang="en-US" dirty="0"/>
              <a:t>Paolo Chiggiato | ET beampipe activities at CERN</a:t>
            </a:r>
          </a:p>
        </p:txBody>
      </p:sp>
    </p:spTree>
    <p:extLst>
      <p:ext uri="{BB962C8B-B14F-4D97-AF65-F5344CB8AC3E}">
        <p14:creationId xmlns:p14="http://schemas.microsoft.com/office/powerpoint/2010/main" val="3722232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3AA6BD-84CA-8AA5-84F6-5B4B80832CB7}"/>
              </a:ext>
            </a:extLst>
          </p:cNvPr>
          <p:cNvSpPr>
            <a:spLocks noGrp="1"/>
          </p:cNvSpPr>
          <p:nvPr>
            <p:ph type="dt" sz="half" idx="10"/>
          </p:nvPr>
        </p:nvSpPr>
        <p:spPr/>
        <p:txBody>
          <a:bodyPr/>
          <a:lstStyle/>
          <a:p>
            <a:r>
              <a:rPr lang="en-US"/>
              <a:t>June 12th, 2023</a:t>
            </a:r>
            <a:endParaRPr lang="en-US" dirty="0"/>
          </a:p>
        </p:txBody>
      </p:sp>
      <p:sp>
        <p:nvSpPr>
          <p:cNvPr id="3" name="Footer Placeholder 2">
            <a:extLst>
              <a:ext uri="{FF2B5EF4-FFF2-40B4-BE49-F238E27FC236}">
                <a16:creationId xmlns:a16="http://schemas.microsoft.com/office/drawing/2014/main" id="{CBAE92E8-668E-AE1A-A80C-48C4335BE53E}"/>
              </a:ext>
            </a:extLst>
          </p:cNvPr>
          <p:cNvSpPr>
            <a:spLocks noGrp="1"/>
          </p:cNvSpPr>
          <p:nvPr>
            <p:ph type="ftr" sz="quarter" idx="11"/>
          </p:nvPr>
        </p:nvSpPr>
        <p:spPr/>
        <p:txBody>
          <a:bodyPr/>
          <a:lstStyle/>
          <a:p>
            <a:r>
              <a:rPr lang="en-US"/>
              <a:t>Paolo Chiggiato | ET beampipe activities at CERN</a:t>
            </a:r>
            <a:endParaRPr lang="en-US" dirty="0"/>
          </a:p>
        </p:txBody>
      </p:sp>
      <p:sp>
        <p:nvSpPr>
          <p:cNvPr id="4" name="Slide Number Placeholder 3">
            <a:extLst>
              <a:ext uri="{FF2B5EF4-FFF2-40B4-BE49-F238E27FC236}">
                <a16:creationId xmlns:a16="http://schemas.microsoft.com/office/drawing/2014/main" id="{9423E1E6-BCD0-86FE-9D3B-89A3B445EFD9}"/>
              </a:ext>
            </a:extLst>
          </p:cNvPr>
          <p:cNvSpPr>
            <a:spLocks noGrp="1"/>
          </p:cNvSpPr>
          <p:nvPr>
            <p:ph type="sldNum" sz="quarter" idx="12"/>
          </p:nvPr>
        </p:nvSpPr>
        <p:spPr/>
        <p:txBody>
          <a:bodyPr/>
          <a:lstStyle/>
          <a:p>
            <a:fld id="{36B5EA5A-BC32-A742-B11B-8E7414D5B535}" type="slidenum">
              <a:rPr lang="en-US" smtClean="0"/>
              <a:pPr/>
              <a:t>36</a:t>
            </a:fld>
            <a:endParaRPr lang="en-US" dirty="0"/>
          </a:p>
        </p:txBody>
      </p:sp>
      <p:sp>
        <p:nvSpPr>
          <p:cNvPr id="6" name="TextBox 5">
            <a:extLst>
              <a:ext uri="{FF2B5EF4-FFF2-40B4-BE49-F238E27FC236}">
                <a16:creationId xmlns:a16="http://schemas.microsoft.com/office/drawing/2014/main" id="{92702E93-759E-E4BB-8024-3251F7370EB6}"/>
              </a:ext>
            </a:extLst>
          </p:cNvPr>
          <p:cNvSpPr txBox="1"/>
          <p:nvPr/>
        </p:nvSpPr>
        <p:spPr>
          <a:xfrm>
            <a:off x="422144" y="5924989"/>
            <a:ext cx="1359346" cy="276999"/>
          </a:xfrm>
          <a:prstGeom prst="rect">
            <a:avLst/>
          </a:prstGeom>
          <a:noFill/>
        </p:spPr>
        <p:txBody>
          <a:bodyPr wrap="none" lIns="0" tIns="0" rIns="0" bIns="0" rtlCol="0">
            <a:spAutoFit/>
          </a:bodyPr>
          <a:lstStyle/>
          <a:p>
            <a:pPr algn="l"/>
            <a:r>
              <a:rPr lang="fr-CH" b="1" dirty="0">
                <a:solidFill>
                  <a:srgbClr val="00B050"/>
                </a:solidFill>
              </a:rPr>
              <a:t>Luigi Scibile</a:t>
            </a:r>
            <a:endParaRPr lang="en-GB" b="1" dirty="0">
              <a:solidFill>
                <a:srgbClr val="00B050"/>
              </a:solidFill>
            </a:endParaRPr>
          </a:p>
        </p:txBody>
      </p:sp>
      <p:sp>
        <p:nvSpPr>
          <p:cNvPr id="7" name="Title 1">
            <a:extLst>
              <a:ext uri="{FF2B5EF4-FFF2-40B4-BE49-F238E27FC236}">
                <a16:creationId xmlns:a16="http://schemas.microsoft.com/office/drawing/2014/main" id="{671BC19E-06EC-9111-7577-619C60BFF8ED}"/>
              </a:ext>
            </a:extLst>
          </p:cNvPr>
          <p:cNvSpPr txBox="1">
            <a:spLocks/>
          </p:cNvSpPr>
          <p:nvPr/>
        </p:nvSpPr>
        <p:spPr>
          <a:xfrm>
            <a:off x="349798" y="127614"/>
            <a:ext cx="11701374" cy="60790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WP4&amp;5: </a:t>
            </a:r>
            <a:r>
              <a:rPr lang="en-US" dirty="0"/>
              <a:t>schedule</a:t>
            </a:r>
          </a:p>
          <a:p>
            <a:endParaRPr lang="en-GB" dirty="0"/>
          </a:p>
        </p:txBody>
      </p:sp>
      <p:sp>
        <p:nvSpPr>
          <p:cNvPr id="9" name="TextBox 8">
            <a:extLst>
              <a:ext uri="{FF2B5EF4-FFF2-40B4-BE49-F238E27FC236}">
                <a16:creationId xmlns:a16="http://schemas.microsoft.com/office/drawing/2014/main" id="{6254C507-ABDB-31A1-3513-EBC3CAE8A6A5}"/>
              </a:ext>
            </a:extLst>
          </p:cNvPr>
          <p:cNvSpPr txBox="1"/>
          <p:nvPr/>
        </p:nvSpPr>
        <p:spPr>
          <a:xfrm>
            <a:off x="203970" y="891229"/>
            <a:ext cx="6097508" cy="369332"/>
          </a:xfrm>
          <a:prstGeom prst="rect">
            <a:avLst/>
          </a:prstGeom>
          <a:noFill/>
        </p:spPr>
        <p:txBody>
          <a:bodyPr wrap="square">
            <a:spAutoFit/>
          </a:bodyPr>
          <a:lstStyle/>
          <a:p>
            <a:r>
              <a:rPr lang="en-GB" sz="1800" b="1" dirty="0"/>
              <a:t>Time-Location diagram for ET</a:t>
            </a:r>
            <a:endParaRPr lang="en-GB" dirty="0"/>
          </a:p>
        </p:txBody>
      </p:sp>
      <p:pic>
        <p:nvPicPr>
          <p:cNvPr id="8" name="Picture 7">
            <a:extLst>
              <a:ext uri="{FF2B5EF4-FFF2-40B4-BE49-F238E27FC236}">
                <a16:creationId xmlns:a16="http://schemas.microsoft.com/office/drawing/2014/main" id="{12B546CA-7465-2A20-0F3D-0BA1B84210B1}"/>
              </a:ext>
            </a:extLst>
          </p:cNvPr>
          <p:cNvPicPr>
            <a:picLocks noChangeAspect="1"/>
          </p:cNvPicPr>
          <p:nvPr/>
        </p:nvPicPr>
        <p:blipFill>
          <a:blip r:embed="rId2"/>
          <a:stretch>
            <a:fillRect/>
          </a:stretch>
        </p:blipFill>
        <p:spPr>
          <a:xfrm>
            <a:off x="4028406" y="744053"/>
            <a:ext cx="6501785" cy="5369894"/>
          </a:xfrm>
          <a:prstGeom prst="rect">
            <a:avLst/>
          </a:prstGeom>
        </p:spPr>
      </p:pic>
    </p:spTree>
    <p:extLst>
      <p:ext uri="{BB962C8B-B14F-4D97-AF65-F5344CB8AC3E}">
        <p14:creationId xmlns:p14="http://schemas.microsoft.com/office/powerpoint/2010/main" val="4146265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F89983-CBA0-5B5D-7C1E-0AE51E3F6667}"/>
              </a:ext>
            </a:extLst>
          </p:cNvPr>
          <p:cNvSpPr>
            <a:spLocks noGrp="1"/>
          </p:cNvSpPr>
          <p:nvPr>
            <p:ph type="sldNum" sz="quarter" idx="12"/>
          </p:nvPr>
        </p:nvSpPr>
        <p:spPr/>
        <p:txBody>
          <a:bodyPr/>
          <a:lstStyle/>
          <a:p>
            <a:fld id="{2B65D6D2-FD28-46B4-B2D6-08C15FD3F408}" type="slidenum">
              <a:rPr lang="en-GB" smtClean="0"/>
              <a:t>37</a:t>
            </a:fld>
            <a:endParaRPr lang="en-GB"/>
          </a:p>
        </p:txBody>
      </p:sp>
      <p:sp>
        <p:nvSpPr>
          <p:cNvPr id="4" name="TextBox 3">
            <a:extLst>
              <a:ext uri="{FF2B5EF4-FFF2-40B4-BE49-F238E27FC236}">
                <a16:creationId xmlns:a16="http://schemas.microsoft.com/office/drawing/2014/main" id="{8B8DBF91-3B08-1617-9436-47706D771B6E}"/>
              </a:ext>
            </a:extLst>
          </p:cNvPr>
          <p:cNvSpPr txBox="1"/>
          <p:nvPr/>
        </p:nvSpPr>
        <p:spPr>
          <a:xfrm>
            <a:off x="1261008" y="2133073"/>
            <a:ext cx="9669983" cy="1754326"/>
          </a:xfrm>
          <a:prstGeom prst="rect">
            <a:avLst/>
          </a:prstGeom>
          <a:noFill/>
        </p:spPr>
        <p:txBody>
          <a:bodyPr wrap="square">
            <a:spAutoFit/>
          </a:bodyPr>
          <a:lstStyle/>
          <a:p>
            <a:r>
              <a:rPr lang="en-GB" b="1" dirty="0">
                <a:solidFill>
                  <a:srgbClr val="C00000"/>
                </a:solidFill>
              </a:rPr>
              <a:t>Hypothesis</a:t>
            </a:r>
            <a:r>
              <a:rPr lang="en-GB" dirty="0">
                <a:solidFill>
                  <a:srgbClr val="C00000"/>
                </a:solidFill>
              </a:rPr>
              <a:t>: </a:t>
            </a:r>
          </a:p>
          <a:p>
            <a:pPr marL="1790700" indent="-179388">
              <a:buFont typeface="Arial" panose="020B0604020202020204" pitchFamily="34" charset="0"/>
              <a:buChar char="•"/>
            </a:pPr>
            <a:r>
              <a:rPr lang="en-GB" b="1" dirty="0">
                <a:solidFill>
                  <a:srgbClr val="00B050"/>
                </a:solidFill>
              </a:rPr>
              <a:t>Two circular welds per working day per team</a:t>
            </a:r>
            <a:r>
              <a:rPr lang="en-GB" dirty="0"/>
              <a:t>, 10 circular welds per week per team</a:t>
            </a:r>
          </a:p>
          <a:p>
            <a:pPr marL="1790700" indent="-179388">
              <a:buFont typeface="Arial" panose="020B0604020202020204" pitchFamily="34" charset="0"/>
              <a:buChar char="•"/>
            </a:pPr>
            <a:r>
              <a:rPr lang="en-GB" dirty="0"/>
              <a:t>Beam tube length: 14 m</a:t>
            </a:r>
          </a:p>
          <a:p>
            <a:pPr marL="1790700" indent="-179388">
              <a:buFont typeface="Arial" panose="020B0604020202020204" pitchFamily="34" charset="0"/>
              <a:buChar char="•"/>
            </a:pPr>
            <a:r>
              <a:rPr lang="en-GB" dirty="0"/>
              <a:t>Teams working simultaneously in a tunnel side: maximum two teams.</a:t>
            </a:r>
          </a:p>
          <a:p>
            <a:pPr marL="1790700" indent="-179388">
              <a:buFont typeface="Arial" panose="020B0604020202020204" pitchFamily="34" charset="0"/>
              <a:buChar char="•"/>
            </a:pPr>
            <a:r>
              <a:rPr lang="en-GB" dirty="0"/>
              <a:t>Installation and test activities only during standard working hours.</a:t>
            </a:r>
          </a:p>
        </p:txBody>
      </p:sp>
      <p:sp>
        <p:nvSpPr>
          <p:cNvPr id="5" name="Title 1">
            <a:extLst>
              <a:ext uri="{FF2B5EF4-FFF2-40B4-BE49-F238E27FC236}">
                <a16:creationId xmlns:a16="http://schemas.microsoft.com/office/drawing/2014/main" id="{BC70FADE-6764-E721-B76A-556330884022}"/>
              </a:ext>
            </a:extLst>
          </p:cNvPr>
          <p:cNvSpPr txBox="1">
            <a:spLocks/>
          </p:cNvSpPr>
          <p:nvPr/>
        </p:nvSpPr>
        <p:spPr>
          <a:xfrm>
            <a:off x="349798" y="127614"/>
            <a:ext cx="11701374" cy="60790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WP4&amp;5: </a:t>
            </a:r>
            <a:r>
              <a:rPr lang="en-US" dirty="0"/>
              <a:t>schedule</a:t>
            </a:r>
          </a:p>
          <a:p>
            <a:endParaRPr lang="en-GB" dirty="0"/>
          </a:p>
        </p:txBody>
      </p:sp>
      <p:sp>
        <p:nvSpPr>
          <p:cNvPr id="3" name="Date Placeholder 2">
            <a:extLst>
              <a:ext uri="{FF2B5EF4-FFF2-40B4-BE49-F238E27FC236}">
                <a16:creationId xmlns:a16="http://schemas.microsoft.com/office/drawing/2014/main" id="{74670036-F2EE-7757-0E52-689F7B887EE7}"/>
              </a:ext>
            </a:extLst>
          </p:cNvPr>
          <p:cNvSpPr>
            <a:spLocks noGrp="1"/>
          </p:cNvSpPr>
          <p:nvPr>
            <p:ph type="dt" sz="half" idx="10"/>
          </p:nvPr>
        </p:nvSpPr>
        <p:spPr>
          <a:xfrm>
            <a:off x="5240055" y="6424669"/>
            <a:ext cx="1773923" cy="365125"/>
          </a:xfrm>
        </p:spPr>
        <p:txBody>
          <a:bodyPr/>
          <a:lstStyle/>
          <a:p>
            <a:r>
              <a:rPr lang="en-US"/>
              <a:t>June 12th, 2023</a:t>
            </a:r>
            <a:endParaRPr lang="en-US" dirty="0"/>
          </a:p>
        </p:txBody>
      </p:sp>
      <p:sp>
        <p:nvSpPr>
          <p:cNvPr id="6" name="Footer Placeholder 3">
            <a:extLst>
              <a:ext uri="{FF2B5EF4-FFF2-40B4-BE49-F238E27FC236}">
                <a16:creationId xmlns:a16="http://schemas.microsoft.com/office/drawing/2014/main" id="{EF7764F9-F7B2-ED3D-85B4-0776C0296638}"/>
              </a:ext>
            </a:extLst>
          </p:cNvPr>
          <p:cNvSpPr>
            <a:spLocks noGrp="1"/>
          </p:cNvSpPr>
          <p:nvPr>
            <p:ph type="ftr" sz="quarter" idx="11"/>
          </p:nvPr>
        </p:nvSpPr>
        <p:spPr>
          <a:xfrm>
            <a:off x="1368056" y="6424669"/>
            <a:ext cx="3769336" cy="365125"/>
          </a:xfrm>
        </p:spPr>
        <p:txBody>
          <a:bodyPr/>
          <a:lstStyle/>
          <a:p>
            <a:r>
              <a:rPr lang="en-US" dirty="0"/>
              <a:t>Paolo Chiggiato | ET beampipe activities at CERN</a:t>
            </a:r>
          </a:p>
        </p:txBody>
      </p:sp>
    </p:spTree>
    <p:extLst>
      <p:ext uri="{BB962C8B-B14F-4D97-AF65-F5344CB8AC3E}">
        <p14:creationId xmlns:p14="http://schemas.microsoft.com/office/powerpoint/2010/main" val="836821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4AA50A-E786-C650-3DEF-6A8A1DB415B4}"/>
              </a:ext>
            </a:extLst>
          </p:cNvPr>
          <p:cNvSpPr txBox="1"/>
          <p:nvPr/>
        </p:nvSpPr>
        <p:spPr>
          <a:xfrm>
            <a:off x="437614" y="2916757"/>
            <a:ext cx="11316771" cy="3416320"/>
          </a:xfrm>
          <a:prstGeom prst="rect">
            <a:avLst/>
          </a:prstGeom>
          <a:noFill/>
        </p:spPr>
        <p:txBody>
          <a:bodyPr wrap="square" rtlCol="0">
            <a:spAutoFit/>
          </a:bodyPr>
          <a:lstStyle/>
          <a:p>
            <a:pPr marL="1611312"/>
            <a:r>
              <a:rPr lang="en-GB" dirty="0"/>
              <a:t> </a:t>
            </a:r>
          </a:p>
          <a:p>
            <a:r>
              <a:rPr lang="en-GB" dirty="0"/>
              <a:t>10000 m/14=714 welds per line -&gt; </a:t>
            </a:r>
            <a:r>
              <a:rPr lang="en-GB" dirty="0">
                <a:solidFill>
                  <a:srgbClr val="C00000"/>
                </a:solidFill>
              </a:rPr>
              <a:t>≈4 x 750 welds per line, </a:t>
            </a:r>
            <a:r>
              <a:rPr lang="en-GB" dirty="0"/>
              <a:t>including pumping modules, </a:t>
            </a:r>
            <a:r>
              <a:rPr lang="en-GB" dirty="0">
                <a:solidFill>
                  <a:srgbClr val="C00000"/>
                </a:solidFill>
              </a:rPr>
              <a:t>≈ 3000 welds per triangle side,  9000 for the whole triangle; therefore</a:t>
            </a:r>
            <a:r>
              <a:rPr lang="en-GB" dirty="0"/>
              <a:t> </a:t>
            </a:r>
            <a:r>
              <a:rPr lang="en-GB" b="1" dirty="0">
                <a:solidFill>
                  <a:srgbClr val="C00000"/>
                </a:solidFill>
              </a:rPr>
              <a:t>900 </a:t>
            </a:r>
            <a:r>
              <a:rPr lang="en-GB" b="1" dirty="0" err="1">
                <a:solidFill>
                  <a:srgbClr val="C00000"/>
                </a:solidFill>
              </a:rPr>
              <a:t>team.weeks</a:t>
            </a:r>
            <a:r>
              <a:rPr lang="en-GB" dirty="0"/>
              <a:t> of mechanical installation are needed.</a:t>
            </a:r>
          </a:p>
          <a:p>
            <a:endParaRPr lang="en-GB" dirty="0"/>
          </a:p>
          <a:p>
            <a:r>
              <a:rPr lang="en-GB" dirty="0"/>
              <a:t>With </a:t>
            </a:r>
            <a:r>
              <a:rPr lang="en-GB" b="1" dirty="0">
                <a:solidFill>
                  <a:srgbClr val="FF0000"/>
                </a:solidFill>
              </a:rPr>
              <a:t>6 welding teams </a:t>
            </a:r>
            <a:r>
              <a:rPr lang="en-GB" dirty="0"/>
              <a:t>(2 per side): </a:t>
            </a:r>
            <a:r>
              <a:rPr lang="en-GB" b="1" dirty="0">
                <a:solidFill>
                  <a:srgbClr val="C00000"/>
                </a:solidFill>
              </a:rPr>
              <a:t>≈3 years of mechanical installation</a:t>
            </a:r>
          </a:p>
          <a:p>
            <a:endParaRPr lang="en-GB" b="1" dirty="0">
              <a:solidFill>
                <a:srgbClr val="C00000"/>
              </a:solidFill>
            </a:endParaRPr>
          </a:p>
          <a:p>
            <a:r>
              <a:rPr lang="en-GB" dirty="0"/>
              <a:t>Minimum beampipe production rate: </a:t>
            </a:r>
            <a:r>
              <a:rPr lang="en-GB" b="1" dirty="0">
                <a:solidFill>
                  <a:srgbClr val="00B050"/>
                </a:solidFill>
              </a:rPr>
              <a:t>12 tubes/working day</a:t>
            </a:r>
            <a:r>
              <a:rPr lang="en-GB" dirty="0"/>
              <a:t>. This will imply parallel manufacturing and testing benches. </a:t>
            </a:r>
          </a:p>
          <a:p>
            <a:endParaRPr lang="en-GB" dirty="0"/>
          </a:p>
          <a:p>
            <a:r>
              <a:rPr lang="en-GB" dirty="0"/>
              <a:t>The teams would have to </a:t>
            </a:r>
            <a:r>
              <a:rPr lang="en-GB" b="1" dirty="0">
                <a:solidFill>
                  <a:srgbClr val="FF0000"/>
                </a:solidFill>
              </a:rPr>
              <a:t>travel a maximum of 5 km </a:t>
            </a:r>
            <a:r>
              <a:rPr lang="en-GB" dirty="0"/>
              <a:t>to reach the working point. If the installation started from the centre of the triangle side, the transport of personnel would happen in an empty tunnel (time required: maximum 10-15 minutes to reach the installation front). </a:t>
            </a:r>
          </a:p>
        </p:txBody>
      </p:sp>
      <p:sp>
        <p:nvSpPr>
          <p:cNvPr id="6" name="Rectangle 5">
            <a:extLst>
              <a:ext uri="{FF2B5EF4-FFF2-40B4-BE49-F238E27FC236}">
                <a16:creationId xmlns:a16="http://schemas.microsoft.com/office/drawing/2014/main" id="{11093BD6-C8D6-D6B6-A6D6-1F87BA531EA1}"/>
              </a:ext>
            </a:extLst>
          </p:cNvPr>
          <p:cNvSpPr/>
          <p:nvPr/>
        </p:nvSpPr>
        <p:spPr>
          <a:xfrm>
            <a:off x="4369171" y="2318469"/>
            <a:ext cx="5618375" cy="313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nector: Elbow 7">
            <a:extLst>
              <a:ext uri="{FF2B5EF4-FFF2-40B4-BE49-F238E27FC236}">
                <a16:creationId xmlns:a16="http://schemas.microsoft.com/office/drawing/2014/main" id="{243EDFC9-DEAF-8904-1FA4-C3E008F6E89D}"/>
              </a:ext>
            </a:extLst>
          </p:cNvPr>
          <p:cNvCxnSpPr>
            <a:cxnSpLocks/>
            <a:endCxn id="13" idx="3"/>
          </p:cNvCxnSpPr>
          <p:nvPr/>
        </p:nvCxnSpPr>
        <p:spPr>
          <a:xfrm rot="5400000">
            <a:off x="6878999" y="2635404"/>
            <a:ext cx="236916" cy="2274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77535887-5337-1F5B-6C9C-8E3B97B63527}"/>
              </a:ext>
            </a:extLst>
          </p:cNvPr>
          <p:cNvCxnSpPr>
            <a:cxnSpLocks/>
          </p:cNvCxnSpPr>
          <p:nvPr/>
        </p:nvCxnSpPr>
        <p:spPr>
          <a:xfrm>
            <a:off x="7130447" y="2623817"/>
            <a:ext cx="251382" cy="235671"/>
          </a:xfrm>
          <a:prstGeom prst="bentConnector3">
            <a:avLst>
              <a:gd name="adj1" fmla="val 1250"/>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F32A6C-E8D6-50ED-AF10-E30A54E65927}"/>
              </a:ext>
            </a:extLst>
          </p:cNvPr>
          <p:cNvSpPr txBox="1"/>
          <p:nvPr/>
        </p:nvSpPr>
        <p:spPr>
          <a:xfrm>
            <a:off x="6027092" y="2682915"/>
            <a:ext cx="856645" cy="369332"/>
          </a:xfrm>
          <a:prstGeom prst="rect">
            <a:avLst/>
          </a:prstGeom>
          <a:noFill/>
        </p:spPr>
        <p:txBody>
          <a:bodyPr wrap="none" rtlCol="0">
            <a:spAutoFit/>
          </a:bodyPr>
          <a:lstStyle/>
          <a:p>
            <a:r>
              <a:rPr lang="en-GB" dirty="0"/>
              <a:t>Team 1</a:t>
            </a:r>
          </a:p>
        </p:txBody>
      </p:sp>
      <p:sp>
        <p:nvSpPr>
          <p:cNvPr id="14" name="TextBox 13">
            <a:extLst>
              <a:ext uri="{FF2B5EF4-FFF2-40B4-BE49-F238E27FC236}">
                <a16:creationId xmlns:a16="http://schemas.microsoft.com/office/drawing/2014/main" id="{3747E5D3-7E1E-12B2-9BA5-B8C9B567B7B0}"/>
              </a:ext>
            </a:extLst>
          </p:cNvPr>
          <p:cNvSpPr txBox="1"/>
          <p:nvPr/>
        </p:nvSpPr>
        <p:spPr>
          <a:xfrm>
            <a:off x="7434053" y="2682915"/>
            <a:ext cx="856645" cy="369332"/>
          </a:xfrm>
          <a:prstGeom prst="rect">
            <a:avLst/>
          </a:prstGeom>
          <a:noFill/>
        </p:spPr>
        <p:txBody>
          <a:bodyPr wrap="none" rtlCol="0">
            <a:spAutoFit/>
          </a:bodyPr>
          <a:lstStyle/>
          <a:p>
            <a:r>
              <a:rPr lang="en-GB" dirty="0"/>
              <a:t>Team 2</a:t>
            </a:r>
          </a:p>
        </p:txBody>
      </p:sp>
      <p:sp>
        <p:nvSpPr>
          <p:cNvPr id="17" name="TextBox 16">
            <a:extLst>
              <a:ext uri="{FF2B5EF4-FFF2-40B4-BE49-F238E27FC236}">
                <a16:creationId xmlns:a16="http://schemas.microsoft.com/office/drawing/2014/main" id="{6E765CB0-FE67-CFB7-4C3F-FC7FB894B867}"/>
              </a:ext>
            </a:extLst>
          </p:cNvPr>
          <p:cNvSpPr txBox="1"/>
          <p:nvPr/>
        </p:nvSpPr>
        <p:spPr>
          <a:xfrm>
            <a:off x="6241821" y="1234632"/>
            <a:ext cx="1866793" cy="400110"/>
          </a:xfrm>
          <a:prstGeom prst="rect">
            <a:avLst/>
          </a:prstGeom>
          <a:noFill/>
        </p:spPr>
        <p:txBody>
          <a:bodyPr wrap="none" rtlCol="0">
            <a:spAutoFit/>
          </a:bodyPr>
          <a:lstStyle/>
          <a:p>
            <a:r>
              <a:rPr lang="en-GB" sz="2000" b="1" dirty="0">
                <a:solidFill>
                  <a:srgbClr val="00B050"/>
                </a:solidFill>
              </a:rPr>
              <a:t>Triangle version</a:t>
            </a:r>
          </a:p>
        </p:txBody>
      </p:sp>
      <p:cxnSp>
        <p:nvCxnSpPr>
          <p:cNvPr id="19" name="Straight Arrow Connector 18">
            <a:extLst>
              <a:ext uri="{FF2B5EF4-FFF2-40B4-BE49-F238E27FC236}">
                <a16:creationId xmlns:a16="http://schemas.microsoft.com/office/drawing/2014/main" id="{1055877E-3BF8-B779-951C-B5535186A68E}"/>
              </a:ext>
            </a:extLst>
          </p:cNvPr>
          <p:cNvCxnSpPr>
            <a:cxnSpLocks/>
          </p:cNvCxnSpPr>
          <p:nvPr/>
        </p:nvCxnSpPr>
        <p:spPr>
          <a:xfrm>
            <a:off x="4393447" y="2110151"/>
            <a:ext cx="2750282" cy="18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3196F25-1D51-75B6-1BF7-207BED035D71}"/>
              </a:ext>
            </a:extLst>
          </p:cNvPr>
          <p:cNvSpPr txBox="1"/>
          <p:nvPr/>
        </p:nvSpPr>
        <p:spPr>
          <a:xfrm>
            <a:off x="5329580" y="1773105"/>
            <a:ext cx="643125" cy="369332"/>
          </a:xfrm>
          <a:prstGeom prst="rect">
            <a:avLst/>
          </a:prstGeom>
          <a:noFill/>
        </p:spPr>
        <p:txBody>
          <a:bodyPr wrap="none" rtlCol="0">
            <a:spAutoFit/>
          </a:bodyPr>
          <a:lstStyle/>
          <a:p>
            <a:r>
              <a:rPr lang="en-GB" dirty="0"/>
              <a:t>5 km</a:t>
            </a:r>
          </a:p>
        </p:txBody>
      </p:sp>
      <p:sp>
        <p:nvSpPr>
          <p:cNvPr id="21" name="Slide Number Placeholder 20">
            <a:extLst>
              <a:ext uri="{FF2B5EF4-FFF2-40B4-BE49-F238E27FC236}">
                <a16:creationId xmlns:a16="http://schemas.microsoft.com/office/drawing/2014/main" id="{7468BAD7-C330-E946-2308-D6CD20746976}"/>
              </a:ext>
            </a:extLst>
          </p:cNvPr>
          <p:cNvSpPr>
            <a:spLocks noGrp="1"/>
          </p:cNvSpPr>
          <p:nvPr>
            <p:ph type="sldNum" sz="quarter" idx="12"/>
          </p:nvPr>
        </p:nvSpPr>
        <p:spPr/>
        <p:txBody>
          <a:bodyPr/>
          <a:lstStyle/>
          <a:p>
            <a:fld id="{2B65D6D2-FD28-46B4-B2D6-08C15FD3F408}" type="slidenum">
              <a:rPr lang="en-GB" smtClean="0"/>
              <a:t>38</a:t>
            </a:fld>
            <a:endParaRPr lang="en-GB"/>
          </a:p>
        </p:txBody>
      </p:sp>
      <p:sp>
        <p:nvSpPr>
          <p:cNvPr id="2" name="Isosceles Triangle 1">
            <a:extLst>
              <a:ext uri="{FF2B5EF4-FFF2-40B4-BE49-F238E27FC236}">
                <a16:creationId xmlns:a16="http://schemas.microsoft.com/office/drawing/2014/main" id="{A42BE43C-9758-68EE-314D-AA580E83FA21}"/>
              </a:ext>
            </a:extLst>
          </p:cNvPr>
          <p:cNvSpPr/>
          <p:nvPr/>
        </p:nvSpPr>
        <p:spPr>
          <a:xfrm>
            <a:off x="1619793" y="1409771"/>
            <a:ext cx="1866793" cy="1456494"/>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396901A6-4C3D-894F-884A-41CBFFDFDDCE}"/>
              </a:ext>
            </a:extLst>
          </p:cNvPr>
          <p:cNvSpPr/>
          <p:nvPr/>
        </p:nvSpPr>
        <p:spPr>
          <a:xfrm>
            <a:off x="2460131" y="1316713"/>
            <a:ext cx="186116" cy="186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644E170-C922-20AE-EC86-097F5A5BF855}"/>
              </a:ext>
            </a:extLst>
          </p:cNvPr>
          <p:cNvSpPr/>
          <p:nvPr/>
        </p:nvSpPr>
        <p:spPr>
          <a:xfrm>
            <a:off x="1500623" y="2780231"/>
            <a:ext cx="186116" cy="186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0328861-9471-C358-5C96-CAF4EE622F5E}"/>
              </a:ext>
            </a:extLst>
          </p:cNvPr>
          <p:cNvSpPr/>
          <p:nvPr/>
        </p:nvSpPr>
        <p:spPr>
          <a:xfrm>
            <a:off x="3423825" y="2779183"/>
            <a:ext cx="186116" cy="186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A0B0965-53F7-2A7F-07E7-1AB0BB3E76CE}"/>
              </a:ext>
            </a:extLst>
          </p:cNvPr>
          <p:cNvSpPr txBox="1"/>
          <p:nvPr/>
        </p:nvSpPr>
        <p:spPr>
          <a:xfrm>
            <a:off x="3619941" y="1225105"/>
            <a:ext cx="1029449" cy="307777"/>
          </a:xfrm>
          <a:prstGeom prst="rect">
            <a:avLst/>
          </a:prstGeom>
          <a:noFill/>
        </p:spPr>
        <p:txBody>
          <a:bodyPr wrap="none" rtlCol="0">
            <a:spAutoFit/>
          </a:bodyPr>
          <a:lstStyle/>
          <a:p>
            <a:r>
              <a:rPr lang="en-GB" sz="1400" dirty="0"/>
              <a:t>M+P access</a:t>
            </a:r>
          </a:p>
        </p:txBody>
      </p:sp>
      <p:sp>
        <p:nvSpPr>
          <p:cNvPr id="15" name="Oval 14">
            <a:extLst>
              <a:ext uri="{FF2B5EF4-FFF2-40B4-BE49-F238E27FC236}">
                <a16:creationId xmlns:a16="http://schemas.microsoft.com/office/drawing/2014/main" id="{F6AA723E-BB15-BBBB-1505-3E929CDD64C9}"/>
              </a:ext>
            </a:extLst>
          </p:cNvPr>
          <p:cNvSpPr/>
          <p:nvPr/>
        </p:nvSpPr>
        <p:spPr>
          <a:xfrm>
            <a:off x="3463134" y="1316713"/>
            <a:ext cx="186116" cy="186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0796D346-26BF-15F7-043A-E69A64D05AD3}"/>
              </a:ext>
            </a:extLst>
          </p:cNvPr>
          <p:cNvCxnSpPr/>
          <p:nvPr/>
        </p:nvCxnSpPr>
        <p:spPr>
          <a:xfrm>
            <a:off x="4369171" y="1746274"/>
            <a:ext cx="0" cy="49233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DB2FE37-78B7-7367-468D-48A63172CC34}"/>
              </a:ext>
            </a:extLst>
          </p:cNvPr>
          <p:cNvCxnSpPr/>
          <p:nvPr/>
        </p:nvCxnSpPr>
        <p:spPr>
          <a:xfrm>
            <a:off x="9986473" y="1773804"/>
            <a:ext cx="0" cy="49233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091FC96-9C55-F880-D610-9E4FC53F6215}"/>
              </a:ext>
            </a:extLst>
          </p:cNvPr>
          <p:cNvSpPr txBox="1"/>
          <p:nvPr/>
        </p:nvSpPr>
        <p:spPr>
          <a:xfrm>
            <a:off x="4066275" y="1507308"/>
            <a:ext cx="521297" cy="307777"/>
          </a:xfrm>
          <a:prstGeom prst="rect">
            <a:avLst/>
          </a:prstGeom>
          <a:noFill/>
        </p:spPr>
        <p:txBody>
          <a:bodyPr wrap="none" rtlCol="0">
            <a:spAutoFit/>
          </a:bodyPr>
          <a:lstStyle/>
          <a:p>
            <a:r>
              <a:rPr lang="en-GB" sz="1400" dirty="0"/>
              <a:t>M+P</a:t>
            </a:r>
          </a:p>
        </p:txBody>
      </p:sp>
      <p:sp>
        <p:nvSpPr>
          <p:cNvPr id="30" name="TextBox 29">
            <a:extLst>
              <a:ext uri="{FF2B5EF4-FFF2-40B4-BE49-F238E27FC236}">
                <a16:creationId xmlns:a16="http://schemas.microsoft.com/office/drawing/2014/main" id="{D5A8A248-3414-49BE-84E9-6FBFF9F6E4F0}"/>
              </a:ext>
            </a:extLst>
          </p:cNvPr>
          <p:cNvSpPr txBox="1"/>
          <p:nvPr/>
        </p:nvSpPr>
        <p:spPr>
          <a:xfrm>
            <a:off x="9687900" y="1554496"/>
            <a:ext cx="521297" cy="307777"/>
          </a:xfrm>
          <a:prstGeom prst="rect">
            <a:avLst/>
          </a:prstGeom>
          <a:noFill/>
        </p:spPr>
        <p:txBody>
          <a:bodyPr wrap="none" rtlCol="0">
            <a:spAutoFit/>
          </a:bodyPr>
          <a:lstStyle/>
          <a:p>
            <a:r>
              <a:rPr lang="en-GB" sz="1400" dirty="0"/>
              <a:t>M+P</a:t>
            </a:r>
          </a:p>
        </p:txBody>
      </p:sp>
      <p:cxnSp>
        <p:nvCxnSpPr>
          <p:cNvPr id="34" name="Straight Arrow Connector 33">
            <a:extLst>
              <a:ext uri="{FF2B5EF4-FFF2-40B4-BE49-F238E27FC236}">
                <a16:creationId xmlns:a16="http://schemas.microsoft.com/office/drawing/2014/main" id="{CA1D3248-2E56-3307-346A-C464D7999A87}"/>
              </a:ext>
            </a:extLst>
          </p:cNvPr>
          <p:cNvCxnSpPr>
            <a:cxnSpLocks/>
          </p:cNvCxnSpPr>
          <p:nvPr/>
        </p:nvCxnSpPr>
        <p:spPr>
          <a:xfrm flipV="1">
            <a:off x="7143730" y="2109497"/>
            <a:ext cx="2842743" cy="37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EF359F5-8254-5417-1B42-0DADE88B52EE}"/>
              </a:ext>
            </a:extLst>
          </p:cNvPr>
          <p:cNvSpPr txBox="1"/>
          <p:nvPr/>
        </p:nvSpPr>
        <p:spPr>
          <a:xfrm>
            <a:off x="8249984" y="1768697"/>
            <a:ext cx="643125" cy="369332"/>
          </a:xfrm>
          <a:prstGeom prst="rect">
            <a:avLst/>
          </a:prstGeom>
          <a:noFill/>
        </p:spPr>
        <p:txBody>
          <a:bodyPr wrap="none" rtlCol="0">
            <a:spAutoFit/>
          </a:bodyPr>
          <a:lstStyle/>
          <a:p>
            <a:r>
              <a:rPr lang="en-GB" dirty="0"/>
              <a:t>5 km</a:t>
            </a:r>
          </a:p>
        </p:txBody>
      </p:sp>
      <p:sp>
        <p:nvSpPr>
          <p:cNvPr id="3" name="Title 1">
            <a:extLst>
              <a:ext uri="{FF2B5EF4-FFF2-40B4-BE49-F238E27FC236}">
                <a16:creationId xmlns:a16="http://schemas.microsoft.com/office/drawing/2014/main" id="{47994B33-E4FB-07DA-0562-2B5D484D2843}"/>
              </a:ext>
            </a:extLst>
          </p:cNvPr>
          <p:cNvSpPr txBox="1">
            <a:spLocks/>
          </p:cNvSpPr>
          <p:nvPr/>
        </p:nvSpPr>
        <p:spPr>
          <a:xfrm>
            <a:off x="349798" y="127614"/>
            <a:ext cx="11701374" cy="60790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WP4&amp;5: </a:t>
            </a:r>
            <a:r>
              <a:rPr lang="en-US" dirty="0"/>
              <a:t>schedule</a:t>
            </a:r>
          </a:p>
          <a:p>
            <a:endParaRPr lang="en-GB" dirty="0"/>
          </a:p>
        </p:txBody>
      </p:sp>
      <p:sp>
        <p:nvSpPr>
          <p:cNvPr id="10" name="Date Placeholder 2">
            <a:extLst>
              <a:ext uri="{FF2B5EF4-FFF2-40B4-BE49-F238E27FC236}">
                <a16:creationId xmlns:a16="http://schemas.microsoft.com/office/drawing/2014/main" id="{77E912BF-AE36-A5E6-A508-B4F00A2FAF3A}"/>
              </a:ext>
            </a:extLst>
          </p:cNvPr>
          <p:cNvSpPr>
            <a:spLocks noGrp="1"/>
          </p:cNvSpPr>
          <p:nvPr>
            <p:ph type="dt" sz="half" idx="10"/>
          </p:nvPr>
        </p:nvSpPr>
        <p:spPr>
          <a:xfrm>
            <a:off x="5240055" y="6424669"/>
            <a:ext cx="1773923" cy="365125"/>
          </a:xfrm>
        </p:spPr>
        <p:txBody>
          <a:bodyPr/>
          <a:lstStyle/>
          <a:p>
            <a:r>
              <a:rPr lang="en-US"/>
              <a:t>June 12th, 2023</a:t>
            </a:r>
            <a:endParaRPr lang="en-US" dirty="0"/>
          </a:p>
        </p:txBody>
      </p:sp>
      <p:sp>
        <p:nvSpPr>
          <p:cNvPr id="16" name="Footer Placeholder 3">
            <a:extLst>
              <a:ext uri="{FF2B5EF4-FFF2-40B4-BE49-F238E27FC236}">
                <a16:creationId xmlns:a16="http://schemas.microsoft.com/office/drawing/2014/main" id="{FA3380CE-7FB0-0DBA-0BF3-61E5EEB0EC85}"/>
              </a:ext>
            </a:extLst>
          </p:cNvPr>
          <p:cNvSpPr>
            <a:spLocks noGrp="1"/>
          </p:cNvSpPr>
          <p:nvPr>
            <p:ph type="ftr" sz="quarter" idx="11"/>
          </p:nvPr>
        </p:nvSpPr>
        <p:spPr>
          <a:xfrm>
            <a:off x="1368056" y="6424669"/>
            <a:ext cx="3769336" cy="365125"/>
          </a:xfrm>
        </p:spPr>
        <p:txBody>
          <a:bodyPr/>
          <a:lstStyle/>
          <a:p>
            <a:r>
              <a:rPr lang="en-US" dirty="0"/>
              <a:t>Paolo Chiggiato | ET beampipe activities at CERN</a:t>
            </a:r>
          </a:p>
        </p:txBody>
      </p:sp>
    </p:spTree>
    <p:extLst>
      <p:ext uri="{BB962C8B-B14F-4D97-AF65-F5344CB8AC3E}">
        <p14:creationId xmlns:p14="http://schemas.microsoft.com/office/powerpoint/2010/main" val="2257797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4AA50A-E786-C650-3DEF-6A8A1DB415B4}"/>
              </a:ext>
            </a:extLst>
          </p:cNvPr>
          <p:cNvSpPr txBox="1"/>
          <p:nvPr/>
        </p:nvSpPr>
        <p:spPr>
          <a:xfrm>
            <a:off x="437614" y="2126650"/>
            <a:ext cx="11316771" cy="4031873"/>
          </a:xfrm>
          <a:prstGeom prst="rect">
            <a:avLst/>
          </a:prstGeom>
          <a:noFill/>
        </p:spPr>
        <p:txBody>
          <a:bodyPr wrap="square" rtlCol="0">
            <a:spAutoFit/>
          </a:bodyPr>
          <a:lstStyle/>
          <a:p>
            <a:endParaRPr lang="en-GB" dirty="0"/>
          </a:p>
          <a:p>
            <a:r>
              <a:rPr lang="en-GB" dirty="0"/>
              <a:t>As the total length of the beampipes is identical in the two options (i.e. 120 km), for </a:t>
            </a:r>
            <a:r>
              <a:rPr lang="en-GB" b="1" dirty="0">
                <a:solidFill>
                  <a:srgbClr val="FF0000"/>
                </a:solidFill>
              </a:rPr>
              <a:t>two L</a:t>
            </a:r>
            <a:r>
              <a:rPr lang="en-GB" dirty="0"/>
              <a:t> we have 9000 welds and </a:t>
            </a:r>
            <a:r>
              <a:rPr lang="en-GB" b="1" dirty="0">
                <a:solidFill>
                  <a:srgbClr val="C00000"/>
                </a:solidFill>
              </a:rPr>
              <a:t>900 team-weeks</a:t>
            </a:r>
            <a:r>
              <a:rPr lang="en-GB" dirty="0"/>
              <a:t> of mechanical installation.  </a:t>
            </a:r>
          </a:p>
          <a:p>
            <a:endParaRPr lang="en-GB" sz="1000" dirty="0"/>
          </a:p>
          <a:p>
            <a:r>
              <a:rPr lang="en-GB" b="1" dirty="0">
                <a:solidFill>
                  <a:srgbClr val="C00000"/>
                </a:solidFill>
              </a:rPr>
              <a:t>450 team-weeks</a:t>
            </a:r>
            <a:r>
              <a:rPr lang="en-GB" dirty="0"/>
              <a:t> of mechanical installation for </a:t>
            </a:r>
            <a:r>
              <a:rPr lang="en-GB" b="1" dirty="0">
                <a:solidFill>
                  <a:srgbClr val="C00000"/>
                </a:solidFill>
              </a:rPr>
              <a:t>one L</a:t>
            </a:r>
            <a:r>
              <a:rPr lang="en-GB" dirty="0"/>
              <a:t>; 225 team-weeks per L side.</a:t>
            </a:r>
          </a:p>
          <a:p>
            <a:endParaRPr lang="en-GB" sz="1000" dirty="0"/>
          </a:p>
          <a:p>
            <a:r>
              <a:rPr lang="en-GB" dirty="0"/>
              <a:t>With </a:t>
            </a:r>
            <a:r>
              <a:rPr lang="en-GB" b="1" dirty="0"/>
              <a:t>4 teams per site (2 in each L side), </a:t>
            </a:r>
            <a:r>
              <a:rPr lang="en-GB" dirty="0"/>
              <a:t>it would needs </a:t>
            </a:r>
            <a:r>
              <a:rPr lang="en-GB" dirty="0">
                <a:solidFill>
                  <a:srgbClr val="C00000"/>
                </a:solidFill>
              </a:rPr>
              <a:t>≈ 2 years + a few months for a whole</a:t>
            </a:r>
            <a:r>
              <a:rPr lang="en-GB" dirty="0"/>
              <a:t> L.</a:t>
            </a:r>
          </a:p>
          <a:p>
            <a:r>
              <a:rPr lang="en-GB" dirty="0"/>
              <a:t>If the installation is performed at the same time in the two sites, </a:t>
            </a:r>
            <a:r>
              <a:rPr lang="en-GB" b="1" dirty="0">
                <a:solidFill>
                  <a:srgbClr val="FF0000"/>
                </a:solidFill>
              </a:rPr>
              <a:t>8 teams </a:t>
            </a:r>
            <a:r>
              <a:rPr lang="en-GB" dirty="0"/>
              <a:t>are needed: </a:t>
            </a:r>
            <a:r>
              <a:rPr lang="en-GB" b="1" dirty="0">
                <a:solidFill>
                  <a:srgbClr val="FF0000"/>
                </a:solidFill>
              </a:rPr>
              <a:t>2 years and a few months </a:t>
            </a:r>
            <a:r>
              <a:rPr lang="en-GB" dirty="0"/>
              <a:t>to complete the whole beampipe installation.</a:t>
            </a:r>
          </a:p>
          <a:p>
            <a:endParaRPr lang="en-GB" sz="1000" dirty="0"/>
          </a:p>
          <a:p>
            <a:r>
              <a:rPr lang="en-GB" dirty="0"/>
              <a:t>If 8 (4+4) teams worked in parallel, 16 vacuum chambers would have to be manufactured/tested/cleaned in a working day (challenging).</a:t>
            </a:r>
          </a:p>
          <a:p>
            <a:endParaRPr lang="en-GB" sz="1000" dirty="0"/>
          </a:p>
          <a:p>
            <a:r>
              <a:rPr lang="en-GB" dirty="0"/>
              <a:t>The teams would have to </a:t>
            </a:r>
            <a:r>
              <a:rPr lang="en-GB" b="1" dirty="0">
                <a:solidFill>
                  <a:srgbClr val="FF0000"/>
                </a:solidFill>
              </a:rPr>
              <a:t>travel a maximum of 7.5 km </a:t>
            </a:r>
            <a:r>
              <a:rPr lang="en-GB" dirty="0"/>
              <a:t>to reach the working front. If the installation started from the centre of the L side, the transport of personnel would happen in an empty tunnel (time required: maximum 15-20 minutes to reach the installation front). </a:t>
            </a:r>
          </a:p>
        </p:txBody>
      </p:sp>
      <p:sp>
        <p:nvSpPr>
          <p:cNvPr id="6" name="Rectangle 5">
            <a:extLst>
              <a:ext uri="{FF2B5EF4-FFF2-40B4-BE49-F238E27FC236}">
                <a16:creationId xmlns:a16="http://schemas.microsoft.com/office/drawing/2014/main" id="{11093BD6-C8D6-D6B6-A6D6-1F87BA531EA1}"/>
              </a:ext>
            </a:extLst>
          </p:cNvPr>
          <p:cNvSpPr/>
          <p:nvPr/>
        </p:nvSpPr>
        <p:spPr>
          <a:xfrm>
            <a:off x="4223518" y="1577716"/>
            <a:ext cx="5618375" cy="313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nector: Elbow 7">
            <a:extLst>
              <a:ext uri="{FF2B5EF4-FFF2-40B4-BE49-F238E27FC236}">
                <a16:creationId xmlns:a16="http://schemas.microsoft.com/office/drawing/2014/main" id="{243EDFC9-DEAF-8904-1FA4-C3E008F6E89D}"/>
              </a:ext>
            </a:extLst>
          </p:cNvPr>
          <p:cNvCxnSpPr>
            <a:cxnSpLocks/>
          </p:cNvCxnSpPr>
          <p:nvPr/>
        </p:nvCxnSpPr>
        <p:spPr>
          <a:xfrm rot="10800000" flipV="1">
            <a:off x="6760983" y="1898504"/>
            <a:ext cx="251382" cy="235671"/>
          </a:xfrm>
          <a:prstGeom prst="bentConnector3">
            <a:avLst>
              <a:gd name="adj1" fmla="val -25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77535887-5337-1F5B-6C9C-8E3B97B63527}"/>
              </a:ext>
            </a:extLst>
          </p:cNvPr>
          <p:cNvCxnSpPr>
            <a:cxnSpLocks/>
          </p:cNvCxnSpPr>
          <p:nvPr/>
        </p:nvCxnSpPr>
        <p:spPr>
          <a:xfrm>
            <a:off x="7031638" y="1899747"/>
            <a:ext cx="251382" cy="235671"/>
          </a:xfrm>
          <a:prstGeom prst="bentConnector3">
            <a:avLst>
              <a:gd name="adj1" fmla="val 1250"/>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F32A6C-E8D6-50ED-AF10-E30A54E65927}"/>
              </a:ext>
            </a:extLst>
          </p:cNvPr>
          <p:cNvSpPr txBox="1"/>
          <p:nvPr/>
        </p:nvSpPr>
        <p:spPr>
          <a:xfrm>
            <a:off x="5928283" y="1971533"/>
            <a:ext cx="856645" cy="369332"/>
          </a:xfrm>
          <a:prstGeom prst="rect">
            <a:avLst/>
          </a:prstGeom>
          <a:noFill/>
        </p:spPr>
        <p:txBody>
          <a:bodyPr wrap="none" rtlCol="0">
            <a:spAutoFit/>
          </a:bodyPr>
          <a:lstStyle/>
          <a:p>
            <a:r>
              <a:rPr lang="en-GB" dirty="0"/>
              <a:t>Team 1</a:t>
            </a:r>
          </a:p>
        </p:txBody>
      </p:sp>
      <p:sp>
        <p:nvSpPr>
          <p:cNvPr id="14" name="TextBox 13">
            <a:extLst>
              <a:ext uri="{FF2B5EF4-FFF2-40B4-BE49-F238E27FC236}">
                <a16:creationId xmlns:a16="http://schemas.microsoft.com/office/drawing/2014/main" id="{3747E5D3-7E1E-12B2-9BA5-B8C9B567B7B0}"/>
              </a:ext>
            </a:extLst>
          </p:cNvPr>
          <p:cNvSpPr txBox="1"/>
          <p:nvPr/>
        </p:nvSpPr>
        <p:spPr>
          <a:xfrm>
            <a:off x="7335244" y="1971533"/>
            <a:ext cx="856645" cy="369332"/>
          </a:xfrm>
          <a:prstGeom prst="rect">
            <a:avLst/>
          </a:prstGeom>
          <a:noFill/>
        </p:spPr>
        <p:txBody>
          <a:bodyPr wrap="none" rtlCol="0">
            <a:spAutoFit/>
          </a:bodyPr>
          <a:lstStyle/>
          <a:p>
            <a:r>
              <a:rPr lang="en-GB" dirty="0"/>
              <a:t>Team 2</a:t>
            </a:r>
          </a:p>
        </p:txBody>
      </p:sp>
      <p:sp>
        <p:nvSpPr>
          <p:cNvPr id="17" name="TextBox 16">
            <a:extLst>
              <a:ext uri="{FF2B5EF4-FFF2-40B4-BE49-F238E27FC236}">
                <a16:creationId xmlns:a16="http://schemas.microsoft.com/office/drawing/2014/main" id="{6E765CB0-FE67-CFB7-4C3F-FC7FB894B867}"/>
              </a:ext>
            </a:extLst>
          </p:cNvPr>
          <p:cNvSpPr txBox="1"/>
          <p:nvPr/>
        </p:nvSpPr>
        <p:spPr>
          <a:xfrm>
            <a:off x="6233768" y="414377"/>
            <a:ext cx="1129733" cy="400110"/>
          </a:xfrm>
          <a:prstGeom prst="rect">
            <a:avLst/>
          </a:prstGeom>
          <a:noFill/>
        </p:spPr>
        <p:txBody>
          <a:bodyPr wrap="none" rtlCol="0">
            <a:spAutoFit/>
          </a:bodyPr>
          <a:lstStyle/>
          <a:p>
            <a:r>
              <a:rPr lang="en-GB" sz="2000" b="1" dirty="0">
                <a:solidFill>
                  <a:srgbClr val="00B050"/>
                </a:solidFill>
              </a:rPr>
              <a:t>L version</a:t>
            </a:r>
          </a:p>
        </p:txBody>
      </p:sp>
      <p:cxnSp>
        <p:nvCxnSpPr>
          <p:cNvPr id="3" name="Straight Arrow Connector 2">
            <a:extLst>
              <a:ext uri="{FF2B5EF4-FFF2-40B4-BE49-F238E27FC236}">
                <a16:creationId xmlns:a16="http://schemas.microsoft.com/office/drawing/2014/main" id="{07DAE923-C58C-6576-DE31-133D94DB8156}"/>
              </a:ext>
            </a:extLst>
          </p:cNvPr>
          <p:cNvCxnSpPr>
            <a:cxnSpLocks/>
          </p:cNvCxnSpPr>
          <p:nvPr/>
        </p:nvCxnSpPr>
        <p:spPr>
          <a:xfrm>
            <a:off x="4244300" y="1359007"/>
            <a:ext cx="276806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F9C1187-3C46-88F5-21ED-41154DD18083}"/>
              </a:ext>
            </a:extLst>
          </p:cNvPr>
          <p:cNvSpPr txBox="1"/>
          <p:nvPr/>
        </p:nvSpPr>
        <p:spPr>
          <a:xfrm>
            <a:off x="5150183" y="1033214"/>
            <a:ext cx="817853" cy="369332"/>
          </a:xfrm>
          <a:prstGeom prst="rect">
            <a:avLst/>
          </a:prstGeom>
          <a:noFill/>
        </p:spPr>
        <p:txBody>
          <a:bodyPr wrap="none" rtlCol="0">
            <a:spAutoFit/>
          </a:bodyPr>
          <a:lstStyle/>
          <a:p>
            <a:r>
              <a:rPr lang="en-GB" dirty="0"/>
              <a:t>7.5 km</a:t>
            </a:r>
          </a:p>
        </p:txBody>
      </p:sp>
      <p:sp>
        <p:nvSpPr>
          <p:cNvPr id="21" name="Slide Number Placeholder 20">
            <a:extLst>
              <a:ext uri="{FF2B5EF4-FFF2-40B4-BE49-F238E27FC236}">
                <a16:creationId xmlns:a16="http://schemas.microsoft.com/office/drawing/2014/main" id="{44EF066E-AADF-B59E-8AA0-AFFD5F45E14B}"/>
              </a:ext>
            </a:extLst>
          </p:cNvPr>
          <p:cNvSpPr>
            <a:spLocks noGrp="1"/>
          </p:cNvSpPr>
          <p:nvPr>
            <p:ph type="sldNum" sz="quarter" idx="12"/>
          </p:nvPr>
        </p:nvSpPr>
        <p:spPr/>
        <p:txBody>
          <a:bodyPr/>
          <a:lstStyle/>
          <a:p>
            <a:fld id="{2B65D6D2-FD28-46B4-B2D6-08C15FD3F408}" type="slidenum">
              <a:rPr lang="en-GB" smtClean="0"/>
              <a:t>39</a:t>
            </a:fld>
            <a:endParaRPr lang="en-GB"/>
          </a:p>
        </p:txBody>
      </p:sp>
      <p:cxnSp>
        <p:nvCxnSpPr>
          <p:cNvPr id="9" name="Connector: Elbow 8">
            <a:extLst>
              <a:ext uri="{FF2B5EF4-FFF2-40B4-BE49-F238E27FC236}">
                <a16:creationId xmlns:a16="http://schemas.microsoft.com/office/drawing/2014/main" id="{DBE8926B-554C-803C-4A66-B768C85C4967}"/>
              </a:ext>
            </a:extLst>
          </p:cNvPr>
          <p:cNvCxnSpPr>
            <a:cxnSpLocks/>
          </p:cNvCxnSpPr>
          <p:nvPr/>
        </p:nvCxnSpPr>
        <p:spPr>
          <a:xfrm>
            <a:off x="1647764" y="508127"/>
            <a:ext cx="1532366" cy="1472750"/>
          </a:xfrm>
          <a:prstGeom prst="bentConnector3">
            <a:avLst>
              <a:gd name="adj1" fmla="val 889"/>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CBCAC6D-B925-AE34-B0AF-3F08C4ADD651}"/>
              </a:ext>
            </a:extLst>
          </p:cNvPr>
          <p:cNvSpPr/>
          <p:nvPr/>
        </p:nvSpPr>
        <p:spPr>
          <a:xfrm>
            <a:off x="1576771" y="400498"/>
            <a:ext cx="186116" cy="186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FD1C5E06-7F7E-FB67-A975-E5F55578BEB5}"/>
              </a:ext>
            </a:extLst>
          </p:cNvPr>
          <p:cNvSpPr/>
          <p:nvPr/>
        </p:nvSpPr>
        <p:spPr>
          <a:xfrm>
            <a:off x="3066694" y="1900265"/>
            <a:ext cx="186116" cy="186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DD6C044-75CA-AEC1-EA99-120DF7AAFEFE}"/>
              </a:ext>
            </a:extLst>
          </p:cNvPr>
          <p:cNvSpPr/>
          <p:nvPr/>
        </p:nvSpPr>
        <p:spPr>
          <a:xfrm>
            <a:off x="1554706" y="1871537"/>
            <a:ext cx="186116" cy="186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Arrow Connector 31">
            <a:extLst>
              <a:ext uri="{FF2B5EF4-FFF2-40B4-BE49-F238E27FC236}">
                <a16:creationId xmlns:a16="http://schemas.microsoft.com/office/drawing/2014/main" id="{6830BAEB-0775-D0CD-5315-9D03E446EE64}"/>
              </a:ext>
            </a:extLst>
          </p:cNvPr>
          <p:cNvCxnSpPr/>
          <p:nvPr/>
        </p:nvCxnSpPr>
        <p:spPr>
          <a:xfrm>
            <a:off x="4223518" y="1078531"/>
            <a:ext cx="0" cy="49233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F454070-CA85-235C-EFDC-D67EB3BE9B69}"/>
              </a:ext>
            </a:extLst>
          </p:cNvPr>
          <p:cNvSpPr txBox="1"/>
          <p:nvPr/>
        </p:nvSpPr>
        <p:spPr>
          <a:xfrm>
            <a:off x="3920622" y="839565"/>
            <a:ext cx="521297" cy="307777"/>
          </a:xfrm>
          <a:prstGeom prst="rect">
            <a:avLst/>
          </a:prstGeom>
          <a:noFill/>
        </p:spPr>
        <p:txBody>
          <a:bodyPr wrap="none" rtlCol="0">
            <a:spAutoFit/>
          </a:bodyPr>
          <a:lstStyle/>
          <a:p>
            <a:r>
              <a:rPr lang="en-GB" sz="1400" dirty="0"/>
              <a:t>M+P</a:t>
            </a:r>
          </a:p>
        </p:txBody>
      </p:sp>
      <p:cxnSp>
        <p:nvCxnSpPr>
          <p:cNvPr id="40" name="Straight Arrow Connector 39">
            <a:extLst>
              <a:ext uri="{FF2B5EF4-FFF2-40B4-BE49-F238E27FC236}">
                <a16:creationId xmlns:a16="http://schemas.microsoft.com/office/drawing/2014/main" id="{A20F9CE9-E112-86FB-FE43-5AD1413CE7AF}"/>
              </a:ext>
            </a:extLst>
          </p:cNvPr>
          <p:cNvCxnSpPr/>
          <p:nvPr/>
        </p:nvCxnSpPr>
        <p:spPr>
          <a:xfrm>
            <a:off x="9835278" y="1068305"/>
            <a:ext cx="0" cy="49233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6AA93BA-866F-6388-ECB3-563C874B8D76}"/>
              </a:ext>
            </a:extLst>
          </p:cNvPr>
          <p:cNvSpPr txBox="1"/>
          <p:nvPr/>
        </p:nvSpPr>
        <p:spPr>
          <a:xfrm>
            <a:off x="9532382" y="829339"/>
            <a:ext cx="521297" cy="307777"/>
          </a:xfrm>
          <a:prstGeom prst="rect">
            <a:avLst/>
          </a:prstGeom>
          <a:noFill/>
        </p:spPr>
        <p:txBody>
          <a:bodyPr wrap="none" rtlCol="0">
            <a:spAutoFit/>
          </a:bodyPr>
          <a:lstStyle/>
          <a:p>
            <a:r>
              <a:rPr lang="en-GB" sz="1400" dirty="0"/>
              <a:t>M+P</a:t>
            </a:r>
          </a:p>
        </p:txBody>
      </p:sp>
      <p:cxnSp>
        <p:nvCxnSpPr>
          <p:cNvPr id="45" name="Straight Arrow Connector 44">
            <a:extLst>
              <a:ext uri="{FF2B5EF4-FFF2-40B4-BE49-F238E27FC236}">
                <a16:creationId xmlns:a16="http://schemas.microsoft.com/office/drawing/2014/main" id="{3344D9E6-1910-BA20-A650-8E4FE9C1F084}"/>
              </a:ext>
            </a:extLst>
          </p:cNvPr>
          <p:cNvCxnSpPr>
            <a:cxnSpLocks/>
          </p:cNvCxnSpPr>
          <p:nvPr/>
        </p:nvCxnSpPr>
        <p:spPr>
          <a:xfrm>
            <a:off x="7031638" y="1359007"/>
            <a:ext cx="2789389" cy="29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4269A63-0259-650C-6F1B-6C028E6818FD}"/>
              </a:ext>
            </a:extLst>
          </p:cNvPr>
          <p:cNvSpPr txBox="1"/>
          <p:nvPr/>
        </p:nvSpPr>
        <p:spPr>
          <a:xfrm>
            <a:off x="8295966" y="1044819"/>
            <a:ext cx="817853" cy="369332"/>
          </a:xfrm>
          <a:prstGeom prst="rect">
            <a:avLst/>
          </a:prstGeom>
          <a:noFill/>
        </p:spPr>
        <p:txBody>
          <a:bodyPr wrap="none" rtlCol="0">
            <a:spAutoFit/>
          </a:bodyPr>
          <a:lstStyle/>
          <a:p>
            <a:r>
              <a:rPr lang="en-GB" dirty="0"/>
              <a:t>7.5 km</a:t>
            </a:r>
          </a:p>
        </p:txBody>
      </p:sp>
      <p:sp>
        <p:nvSpPr>
          <p:cNvPr id="52" name="Oval 51">
            <a:extLst>
              <a:ext uri="{FF2B5EF4-FFF2-40B4-BE49-F238E27FC236}">
                <a16:creationId xmlns:a16="http://schemas.microsoft.com/office/drawing/2014/main" id="{7FEB773B-F7D8-2A8C-2D1D-DA362441AB8C}"/>
              </a:ext>
            </a:extLst>
          </p:cNvPr>
          <p:cNvSpPr/>
          <p:nvPr/>
        </p:nvSpPr>
        <p:spPr>
          <a:xfrm>
            <a:off x="3317481" y="430486"/>
            <a:ext cx="186116" cy="186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6CB62ACB-D083-FF4D-2B63-249360261BE8}"/>
              </a:ext>
            </a:extLst>
          </p:cNvPr>
          <p:cNvSpPr txBox="1"/>
          <p:nvPr/>
        </p:nvSpPr>
        <p:spPr>
          <a:xfrm>
            <a:off x="3474288" y="338878"/>
            <a:ext cx="521297" cy="307777"/>
          </a:xfrm>
          <a:prstGeom prst="rect">
            <a:avLst/>
          </a:prstGeom>
          <a:noFill/>
        </p:spPr>
        <p:txBody>
          <a:bodyPr wrap="none" rtlCol="0">
            <a:spAutoFit/>
          </a:bodyPr>
          <a:lstStyle/>
          <a:p>
            <a:r>
              <a:rPr lang="en-GB" sz="1400" dirty="0"/>
              <a:t>M+P</a:t>
            </a:r>
          </a:p>
        </p:txBody>
      </p:sp>
      <p:sp>
        <p:nvSpPr>
          <p:cNvPr id="2" name="Date Placeholder 2">
            <a:extLst>
              <a:ext uri="{FF2B5EF4-FFF2-40B4-BE49-F238E27FC236}">
                <a16:creationId xmlns:a16="http://schemas.microsoft.com/office/drawing/2014/main" id="{5FCE9EBB-1DB4-1A9E-4D7F-C446481434F3}"/>
              </a:ext>
            </a:extLst>
          </p:cNvPr>
          <p:cNvSpPr>
            <a:spLocks noGrp="1"/>
          </p:cNvSpPr>
          <p:nvPr>
            <p:ph type="dt" sz="half" idx="10"/>
          </p:nvPr>
        </p:nvSpPr>
        <p:spPr>
          <a:xfrm>
            <a:off x="5240055" y="6424669"/>
            <a:ext cx="1773923" cy="365125"/>
          </a:xfrm>
        </p:spPr>
        <p:txBody>
          <a:bodyPr/>
          <a:lstStyle/>
          <a:p>
            <a:r>
              <a:rPr lang="en-US"/>
              <a:t>June 12th, 2023</a:t>
            </a:r>
            <a:endParaRPr lang="en-US" dirty="0"/>
          </a:p>
        </p:txBody>
      </p:sp>
      <p:sp>
        <p:nvSpPr>
          <p:cNvPr id="7" name="Footer Placeholder 3">
            <a:extLst>
              <a:ext uri="{FF2B5EF4-FFF2-40B4-BE49-F238E27FC236}">
                <a16:creationId xmlns:a16="http://schemas.microsoft.com/office/drawing/2014/main" id="{D4907A93-93AA-423A-1E37-01E20A589CB3}"/>
              </a:ext>
            </a:extLst>
          </p:cNvPr>
          <p:cNvSpPr>
            <a:spLocks noGrp="1"/>
          </p:cNvSpPr>
          <p:nvPr>
            <p:ph type="ftr" sz="quarter" idx="11"/>
          </p:nvPr>
        </p:nvSpPr>
        <p:spPr>
          <a:xfrm>
            <a:off x="1368056" y="6424669"/>
            <a:ext cx="3769336" cy="365125"/>
          </a:xfrm>
        </p:spPr>
        <p:txBody>
          <a:bodyPr/>
          <a:lstStyle/>
          <a:p>
            <a:r>
              <a:rPr lang="en-US" dirty="0"/>
              <a:t>Paolo Chiggiato | ET beampipe activities at CERN</a:t>
            </a:r>
          </a:p>
        </p:txBody>
      </p:sp>
    </p:spTree>
    <p:extLst>
      <p:ext uri="{BB962C8B-B14F-4D97-AF65-F5344CB8AC3E}">
        <p14:creationId xmlns:p14="http://schemas.microsoft.com/office/powerpoint/2010/main" val="140017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FD7D-3E54-374D-862A-BA884939E2A9}"/>
              </a:ext>
            </a:extLst>
          </p:cNvPr>
          <p:cNvSpPr>
            <a:spLocks noGrp="1"/>
          </p:cNvSpPr>
          <p:nvPr>
            <p:ph type="title"/>
          </p:nvPr>
        </p:nvSpPr>
        <p:spPr>
          <a:xfrm>
            <a:off x="407989" y="373593"/>
            <a:ext cx="5616574" cy="1065742"/>
          </a:xfrm>
        </p:spPr>
        <p:txBody>
          <a:bodyPr anchor="t">
            <a:normAutofit/>
          </a:bodyPr>
          <a:lstStyle/>
          <a:p>
            <a:r>
              <a:rPr lang="fr-CH" dirty="0"/>
              <a:t>The </a:t>
            </a:r>
            <a:r>
              <a:rPr lang="fr-CH" dirty="0" err="1"/>
              <a:t>approved</a:t>
            </a:r>
            <a:r>
              <a:rPr lang="fr-CH" dirty="0"/>
              <a:t> addendum. </a:t>
            </a:r>
            <a:endParaRPr lang="en-US" dirty="0"/>
          </a:p>
        </p:txBody>
      </p:sp>
      <p:sp>
        <p:nvSpPr>
          <p:cNvPr id="3" name="Content Placeholder 2">
            <a:extLst>
              <a:ext uri="{FF2B5EF4-FFF2-40B4-BE49-F238E27FC236}">
                <a16:creationId xmlns:a16="http://schemas.microsoft.com/office/drawing/2014/main" id="{488BE817-4C2A-7A44-BC12-E3A8908A1153}"/>
              </a:ext>
            </a:extLst>
          </p:cNvPr>
          <p:cNvSpPr>
            <a:spLocks noGrp="1"/>
          </p:cNvSpPr>
          <p:nvPr>
            <p:ph sz="half" idx="1"/>
          </p:nvPr>
        </p:nvSpPr>
        <p:spPr>
          <a:xfrm>
            <a:off x="407987" y="1236708"/>
            <a:ext cx="6605991" cy="4998722"/>
          </a:xfrm>
        </p:spPr>
        <p:txBody>
          <a:bodyPr>
            <a:noAutofit/>
          </a:bodyPr>
          <a:lstStyle/>
          <a:p>
            <a:r>
              <a:rPr lang="en-US" sz="1800" dirty="0"/>
              <a:t>The specific agreement (addendum)</a:t>
            </a:r>
          </a:p>
          <a:p>
            <a:pPr marL="285750" lvl="1" indent="-285750"/>
            <a:r>
              <a:rPr lang="en-US" dirty="0"/>
              <a:t>On July 2022, INFN, </a:t>
            </a:r>
            <a:r>
              <a:rPr lang="en-US" dirty="0" err="1"/>
              <a:t>Nikhef</a:t>
            </a:r>
            <a:r>
              <a:rPr lang="en-US" dirty="0"/>
              <a:t> and CERN signed an addendum about CERN contribution to ET </a:t>
            </a:r>
            <a:r>
              <a:rPr lang="en-US" dirty="0" err="1"/>
              <a:t>beampipes</a:t>
            </a:r>
            <a:r>
              <a:rPr lang="en-US" dirty="0"/>
              <a:t>.</a:t>
            </a:r>
          </a:p>
          <a:p>
            <a:pPr lvl="1"/>
            <a:r>
              <a:rPr lang="en-US" dirty="0"/>
              <a:t>On a practical basis, CERN activities started on September 2022.</a:t>
            </a:r>
          </a:p>
          <a:p>
            <a:pPr lvl="1"/>
            <a:r>
              <a:rPr lang="en-US" dirty="0"/>
              <a:t>The main objectives are:</a:t>
            </a:r>
          </a:p>
          <a:p>
            <a:pPr lvl="3">
              <a:buFont typeface="Courier New" panose="02070309020205020404" pitchFamily="49" charset="0"/>
              <a:buChar char="o"/>
            </a:pPr>
            <a:r>
              <a:rPr lang="en-GB" sz="1800" b="1" dirty="0"/>
              <a:t>Coordinate the contributions </a:t>
            </a:r>
            <a:r>
              <a:rPr lang="en-GB" sz="1800" dirty="0"/>
              <a:t>of all Parties involved in the study of ET beampipes.</a:t>
            </a:r>
          </a:p>
          <a:p>
            <a:pPr lvl="3">
              <a:buFont typeface="Courier New" panose="02070309020205020404" pitchFamily="49" charset="0"/>
              <a:buChar char="o"/>
            </a:pPr>
            <a:r>
              <a:rPr lang="en-GB" sz="1800" dirty="0"/>
              <a:t>Preparation and writing of the ‘</a:t>
            </a:r>
            <a:r>
              <a:rPr lang="en-GB" sz="1800" b="1" dirty="0"/>
              <a:t>Technical Design Report</a:t>
            </a:r>
            <a:r>
              <a:rPr lang="en-GB" sz="1800" dirty="0"/>
              <a:t>’ for the vacuum systems of the ET’s arms, including cost estimations.</a:t>
            </a:r>
          </a:p>
          <a:p>
            <a:pPr lvl="3">
              <a:buFont typeface="Courier New" panose="02070309020205020404" pitchFamily="49" charset="0"/>
              <a:buChar char="o"/>
            </a:pPr>
            <a:r>
              <a:rPr lang="en-GB" sz="1800" dirty="0"/>
              <a:t>Design, manufacturing, assembling, and tests of a </a:t>
            </a:r>
            <a:r>
              <a:rPr lang="en-GB" sz="1800" b="1" dirty="0"/>
              <a:t>pilot sector</a:t>
            </a:r>
            <a:r>
              <a:rPr lang="en-GB" sz="1800" dirty="0"/>
              <a:t> of the selected ET-</a:t>
            </a:r>
            <a:r>
              <a:rPr lang="en-GB" sz="1800" dirty="0" err="1"/>
              <a:t>beampipe</a:t>
            </a:r>
            <a:r>
              <a:rPr lang="en-GB" sz="1800" dirty="0"/>
              <a:t> vacuum systems.</a:t>
            </a:r>
          </a:p>
          <a:p>
            <a:pPr lvl="3">
              <a:buFont typeface="Courier New" panose="02070309020205020404" pitchFamily="49" charset="0"/>
              <a:buChar char="o"/>
            </a:pPr>
            <a:r>
              <a:rPr lang="en-GB" sz="1800" dirty="0"/>
              <a:t>Contact and sharing of information with </a:t>
            </a:r>
            <a:r>
              <a:rPr lang="en-GB" sz="1800" b="1" dirty="0"/>
              <a:t>Cosmic Explorer</a:t>
            </a:r>
            <a:endParaRPr lang="en-US" sz="1800" b="1" dirty="0"/>
          </a:p>
          <a:p>
            <a:endParaRPr lang="en-US" sz="1800" dirty="0"/>
          </a:p>
        </p:txBody>
      </p:sp>
      <p:sp>
        <p:nvSpPr>
          <p:cNvPr id="4" name="Date Placeholder 3">
            <a:extLst>
              <a:ext uri="{FF2B5EF4-FFF2-40B4-BE49-F238E27FC236}">
                <a16:creationId xmlns:a16="http://schemas.microsoft.com/office/drawing/2014/main" id="{F1F303D6-1931-BB49-8BE7-FC18BE7E099F}"/>
              </a:ext>
            </a:extLst>
          </p:cNvPr>
          <p:cNvSpPr>
            <a:spLocks noGrp="1"/>
          </p:cNvSpPr>
          <p:nvPr>
            <p:ph type="dt" sz="half" idx="14"/>
          </p:nvPr>
        </p:nvSpPr>
        <p:spPr>
          <a:xfrm>
            <a:off x="5240055" y="6424669"/>
            <a:ext cx="1773923" cy="365125"/>
          </a:xfrm>
        </p:spPr>
        <p:txBody>
          <a:bodyPr anchor="ctr">
            <a:normAutofit/>
          </a:bodyPr>
          <a:lstStyle/>
          <a:p>
            <a:pPr>
              <a:spcAft>
                <a:spcPts val="600"/>
              </a:spcAft>
            </a:pPr>
            <a:r>
              <a:rPr lang="en-US"/>
              <a:t>June 12th, 2023</a:t>
            </a:r>
          </a:p>
        </p:txBody>
      </p:sp>
      <p:sp>
        <p:nvSpPr>
          <p:cNvPr id="5" name="Footer Placeholder 4">
            <a:extLst>
              <a:ext uri="{FF2B5EF4-FFF2-40B4-BE49-F238E27FC236}">
                <a16:creationId xmlns:a16="http://schemas.microsoft.com/office/drawing/2014/main" id="{20D56402-A1DA-754C-863B-CCB35F0EBC24}"/>
              </a:ext>
            </a:extLst>
          </p:cNvPr>
          <p:cNvSpPr>
            <a:spLocks noGrp="1"/>
          </p:cNvSpPr>
          <p:nvPr>
            <p:ph type="ftr" sz="quarter" idx="15"/>
          </p:nvPr>
        </p:nvSpPr>
        <p:spPr>
          <a:xfrm>
            <a:off x="1368056" y="6424669"/>
            <a:ext cx="3769336" cy="365125"/>
          </a:xfrm>
        </p:spPr>
        <p:txBody>
          <a:bodyPr anchor="ctr">
            <a:normAutofit/>
          </a:bodyPr>
          <a:lstStyle/>
          <a:p>
            <a:pPr>
              <a:spcAft>
                <a:spcPts val="600"/>
              </a:spcAft>
            </a:pPr>
            <a:r>
              <a:rPr lang="en-US"/>
              <a:t>Paolo Chiggiato | ET beampipe activities at CERN</a:t>
            </a:r>
          </a:p>
        </p:txBody>
      </p:sp>
      <p:sp>
        <p:nvSpPr>
          <p:cNvPr id="6" name="Slide Number Placeholder 5">
            <a:extLst>
              <a:ext uri="{FF2B5EF4-FFF2-40B4-BE49-F238E27FC236}">
                <a16:creationId xmlns:a16="http://schemas.microsoft.com/office/drawing/2014/main" id="{A61A5809-A654-E805-D3D1-EB1C4ABCEEB1}"/>
              </a:ext>
            </a:extLst>
          </p:cNvPr>
          <p:cNvSpPr>
            <a:spLocks noGrp="1"/>
          </p:cNvSpPr>
          <p:nvPr>
            <p:ph type="sldNum" sz="quarter" idx="16"/>
          </p:nvPr>
        </p:nvSpPr>
        <p:spPr>
          <a:xfrm>
            <a:off x="7279299" y="6422750"/>
            <a:ext cx="619322" cy="365125"/>
          </a:xfrm>
        </p:spPr>
        <p:txBody>
          <a:bodyPr anchor="ctr">
            <a:normAutofit/>
          </a:bodyPr>
          <a:lstStyle/>
          <a:p>
            <a:pPr>
              <a:spcAft>
                <a:spcPts val="600"/>
              </a:spcAft>
            </a:pPr>
            <a:fld id="{36B5EA5A-BC32-A742-B11B-8E7414D5B535}" type="slidenum">
              <a:rPr lang="en-US" smtClean="0"/>
              <a:pPr>
                <a:spcAft>
                  <a:spcPts val="600"/>
                </a:spcAft>
              </a:pPr>
              <a:t>4</a:t>
            </a:fld>
            <a:endParaRPr lang="en-US"/>
          </a:p>
        </p:txBody>
      </p:sp>
      <p:pic>
        <p:nvPicPr>
          <p:cNvPr id="8" name="Picture 7" descr="A picture containing text, letter, font, document&#10;&#10;Description automatically generated">
            <a:extLst>
              <a:ext uri="{FF2B5EF4-FFF2-40B4-BE49-F238E27FC236}">
                <a16:creationId xmlns:a16="http://schemas.microsoft.com/office/drawing/2014/main" id="{31D95B04-6ADA-3DD7-3B07-7168CF2E5750}"/>
              </a:ext>
            </a:extLst>
          </p:cNvPr>
          <p:cNvPicPr>
            <a:picLocks noChangeAspect="1"/>
          </p:cNvPicPr>
          <p:nvPr/>
        </p:nvPicPr>
        <p:blipFill>
          <a:blip r:embed="rId2"/>
          <a:stretch>
            <a:fillRect/>
          </a:stretch>
        </p:blipFill>
        <p:spPr>
          <a:xfrm>
            <a:off x="7178936" y="15093"/>
            <a:ext cx="4465916" cy="6235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7733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A52DFE-49E1-2F09-CD4B-D5B90B3649A8}"/>
              </a:ext>
            </a:extLst>
          </p:cNvPr>
          <p:cNvSpPr txBox="1"/>
          <p:nvPr/>
        </p:nvSpPr>
        <p:spPr>
          <a:xfrm>
            <a:off x="7588958" y="1123383"/>
            <a:ext cx="4525396" cy="4524315"/>
          </a:xfrm>
          <a:prstGeom prst="rect">
            <a:avLst/>
          </a:prstGeom>
          <a:noFill/>
        </p:spPr>
        <p:txBody>
          <a:bodyPr wrap="square" rtlCol="0">
            <a:spAutoFit/>
          </a:bodyPr>
          <a:lstStyle/>
          <a:p>
            <a:r>
              <a:rPr lang="en-GB" sz="1600" dirty="0"/>
              <a:t>In our present </a:t>
            </a:r>
            <a:r>
              <a:rPr lang="en-GB" sz="1600" b="1" dirty="0">
                <a:solidFill>
                  <a:srgbClr val="C00000"/>
                </a:solidFill>
              </a:rPr>
              <a:t>technical study</a:t>
            </a:r>
            <a:r>
              <a:rPr lang="en-GB" sz="1600" dirty="0"/>
              <a:t>, we </a:t>
            </a:r>
            <a:r>
              <a:rPr lang="en-GB" sz="1600" b="1" dirty="0">
                <a:solidFill>
                  <a:srgbClr val="C00000"/>
                </a:solidFill>
              </a:rPr>
              <a:t>do not consider a </a:t>
            </a:r>
            <a:r>
              <a:rPr lang="en-GB" sz="1600" b="1" dirty="0">
                <a:solidFill>
                  <a:srgbClr val="C00000"/>
                </a:solidFill>
                <a:highlight>
                  <a:srgbClr val="FFFF00"/>
                </a:highlight>
              </a:rPr>
              <a:t>material and personnel access</a:t>
            </a:r>
            <a:r>
              <a:rPr lang="en-GB" sz="1600" b="1" dirty="0">
                <a:solidFill>
                  <a:srgbClr val="C00000"/>
                </a:solidFill>
              </a:rPr>
              <a:t> </a:t>
            </a:r>
            <a:r>
              <a:rPr lang="en-GB" sz="1600" dirty="0"/>
              <a:t>in the centre of the triangle side; the same would apply to the L option. </a:t>
            </a:r>
          </a:p>
          <a:p>
            <a:endParaRPr lang="en-GB" sz="1600" dirty="0"/>
          </a:p>
          <a:p>
            <a:r>
              <a:rPr lang="en-GB" sz="1600" dirty="0"/>
              <a:t>Are </a:t>
            </a:r>
            <a:r>
              <a:rPr lang="en-GB" sz="1600" dirty="0">
                <a:highlight>
                  <a:srgbClr val="FFFF00"/>
                </a:highlight>
              </a:rPr>
              <a:t>escape shafts in the middle of the tunnels </a:t>
            </a:r>
            <a:r>
              <a:rPr lang="en-GB" sz="1600" dirty="0"/>
              <a:t>necessary? If only the technical aspects are considered, the additional access is not necessary in the two options. However, </a:t>
            </a:r>
            <a:r>
              <a:rPr lang="en-GB" sz="1600" b="1" dirty="0">
                <a:solidFill>
                  <a:srgbClr val="FF0000"/>
                </a:solidFill>
              </a:rPr>
              <a:t>safety considerations </a:t>
            </a:r>
            <a:r>
              <a:rPr lang="en-GB" sz="1600" dirty="0"/>
              <a:t>could lead to a </a:t>
            </a:r>
            <a:r>
              <a:rPr lang="en-GB" sz="1600" b="1" dirty="0">
                <a:solidFill>
                  <a:srgbClr val="FF0000"/>
                </a:solidFill>
              </a:rPr>
              <a:t>different conclusion</a:t>
            </a:r>
            <a:r>
              <a:rPr lang="en-GB" sz="1600" dirty="0"/>
              <a:t>. As a comparison, in the present study of the FCC tunnel the distance between access points is 9 km or 11 km (see pictures here below; fire doors are used in the sectors). If the same choice was applied to ET, this would mean that </a:t>
            </a:r>
            <a:r>
              <a:rPr lang="en-GB" sz="1600" b="1" dirty="0">
                <a:solidFill>
                  <a:srgbClr val="FF0000"/>
                </a:solidFill>
              </a:rPr>
              <a:t>no access shaft in the middle of the triangle </a:t>
            </a:r>
            <a:r>
              <a:rPr lang="en-GB" sz="1600" dirty="0"/>
              <a:t>would be required for safety reason. </a:t>
            </a:r>
          </a:p>
        </p:txBody>
      </p:sp>
      <p:sp>
        <p:nvSpPr>
          <p:cNvPr id="5" name="Slide Number Placeholder 4">
            <a:extLst>
              <a:ext uri="{FF2B5EF4-FFF2-40B4-BE49-F238E27FC236}">
                <a16:creationId xmlns:a16="http://schemas.microsoft.com/office/drawing/2014/main" id="{5ECF5DA8-A8BB-67E9-84DC-E49C024BF864}"/>
              </a:ext>
            </a:extLst>
          </p:cNvPr>
          <p:cNvSpPr>
            <a:spLocks noGrp="1"/>
          </p:cNvSpPr>
          <p:nvPr>
            <p:ph type="sldNum" sz="quarter" idx="12"/>
          </p:nvPr>
        </p:nvSpPr>
        <p:spPr/>
        <p:txBody>
          <a:bodyPr/>
          <a:lstStyle/>
          <a:p>
            <a:fld id="{2B65D6D2-FD28-46B4-B2D6-08C15FD3F408}" type="slidenum">
              <a:rPr lang="en-GB" smtClean="0"/>
              <a:t>40</a:t>
            </a:fld>
            <a:endParaRPr lang="en-GB"/>
          </a:p>
        </p:txBody>
      </p:sp>
      <p:sp>
        <p:nvSpPr>
          <p:cNvPr id="10" name="Arrow: Right 9">
            <a:extLst>
              <a:ext uri="{FF2B5EF4-FFF2-40B4-BE49-F238E27FC236}">
                <a16:creationId xmlns:a16="http://schemas.microsoft.com/office/drawing/2014/main" id="{904F2C35-3CB7-4409-4FDF-923E2902E990}"/>
              </a:ext>
            </a:extLst>
          </p:cNvPr>
          <p:cNvSpPr/>
          <p:nvPr/>
        </p:nvSpPr>
        <p:spPr>
          <a:xfrm>
            <a:off x="6712267" y="4153425"/>
            <a:ext cx="352425" cy="11430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ED8C3FB-39F8-48A3-649B-4689F02D8646}"/>
              </a:ext>
            </a:extLst>
          </p:cNvPr>
          <p:cNvSpPr txBox="1"/>
          <p:nvPr/>
        </p:nvSpPr>
        <p:spPr>
          <a:xfrm>
            <a:off x="349798" y="5647698"/>
            <a:ext cx="4744953" cy="276999"/>
          </a:xfrm>
          <a:prstGeom prst="rect">
            <a:avLst/>
          </a:prstGeom>
          <a:noFill/>
        </p:spPr>
        <p:txBody>
          <a:bodyPr wrap="none" lIns="0" tIns="0" rIns="0" bIns="0" rtlCol="0">
            <a:spAutoFit/>
          </a:bodyPr>
          <a:lstStyle/>
          <a:p>
            <a:pPr algn="l"/>
            <a:r>
              <a:rPr lang="fr-CH" b="1" dirty="0">
                <a:solidFill>
                  <a:srgbClr val="00B050"/>
                </a:solidFill>
              </a:rPr>
              <a:t>Data </a:t>
            </a:r>
            <a:r>
              <a:rPr lang="fr-CH" b="1" dirty="0" err="1">
                <a:solidFill>
                  <a:srgbClr val="00B050"/>
                </a:solidFill>
              </a:rPr>
              <a:t>from</a:t>
            </a:r>
            <a:r>
              <a:rPr lang="fr-CH" b="1" dirty="0">
                <a:solidFill>
                  <a:srgbClr val="00B050"/>
                </a:solidFill>
              </a:rPr>
              <a:t> Timothy Watson: FCC </a:t>
            </a:r>
            <a:r>
              <a:rPr lang="fr-CH" b="1" dirty="0" err="1">
                <a:solidFill>
                  <a:srgbClr val="00B050"/>
                </a:solidFill>
              </a:rPr>
              <a:t>week</a:t>
            </a:r>
            <a:r>
              <a:rPr lang="fr-CH" b="1" dirty="0">
                <a:solidFill>
                  <a:srgbClr val="00B050"/>
                </a:solidFill>
              </a:rPr>
              <a:t> 2023</a:t>
            </a:r>
            <a:endParaRPr lang="en-GB" b="1" dirty="0">
              <a:solidFill>
                <a:srgbClr val="00B050"/>
              </a:solidFill>
            </a:endParaRPr>
          </a:p>
        </p:txBody>
      </p:sp>
      <p:sp>
        <p:nvSpPr>
          <p:cNvPr id="11" name="Title 1">
            <a:extLst>
              <a:ext uri="{FF2B5EF4-FFF2-40B4-BE49-F238E27FC236}">
                <a16:creationId xmlns:a16="http://schemas.microsoft.com/office/drawing/2014/main" id="{530E8B0D-2721-1750-7F4A-A0D88FBC5EE4}"/>
              </a:ext>
            </a:extLst>
          </p:cNvPr>
          <p:cNvSpPr txBox="1">
            <a:spLocks/>
          </p:cNvSpPr>
          <p:nvPr/>
        </p:nvSpPr>
        <p:spPr>
          <a:xfrm>
            <a:off x="349798" y="127614"/>
            <a:ext cx="11701374" cy="60790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WP4&amp;5: </a:t>
            </a:r>
            <a:r>
              <a:rPr lang="en-US" dirty="0"/>
              <a:t>schedule</a:t>
            </a:r>
          </a:p>
          <a:p>
            <a:endParaRPr lang="en-GB" dirty="0"/>
          </a:p>
        </p:txBody>
      </p:sp>
      <p:pic>
        <p:nvPicPr>
          <p:cNvPr id="3" name="Picture 2">
            <a:extLst>
              <a:ext uri="{FF2B5EF4-FFF2-40B4-BE49-F238E27FC236}">
                <a16:creationId xmlns:a16="http://schemas.microsoft.com/office/drawing/2014/main" id="{70A9A8CC-2C1F-D75A-C25D-A63D9C497154}"/>
              </a:ext>
            </a:extLst>
          </p:cNvPr>
          <p:cNvPicPr>
            <a:picLocks noChangeAspect="1"/>
          </p:cNvPicPr>
          <p:nvPr/>
        </p:nvPicPr>
        <p:blipFill rotWithShape="1">
          <a:blip r:embed="rId2"/>
          <a:srcRect l="59606" t="25474" r="2237" b="11244"/>
          <a:stretch/>
        </p:blipFill>
        <p:spPr>
          <a:xfrm>
            <a:off x="77646" y="1372743"/>
            <a:ext cx="7426746" cy="3848961"/>
          </a:xfrm>
          <a:prstGeom prst="rect">
            <a:avLst/>
          </a:prstGeom>
        </p:spPr>
      </p:pic>
      <p:sp>
        <p:nvSpPr>
          <p:cNvPr id="2" name="Date Placeholder 2">
            <a:extLst>
              <a:ext uri="{FF2B5EF4-FFF2-40B4-BE49-F238E27FC236}">
                <a16:creationId xmlns:a16="http://schemas.microsoft.com/office/drawing/2014/main" id="{B80EB79B-46C1-1746-968C-96578B923772}"/>
              </a:ext>
            </a:extLst>
          </p:cNvPr>
          <p:cNvSpPr>
            <a:spLocks noGrp="1"/>
          </p:cNvSpPr>
          <p:nvPr>
            <p:ph type="dt" sz="half" idx="10"/>
          </p:nvPr>
        </p:nvSpPr>
        <p:spPr>
          <a:xfrm>
            <a:off x="5240055" y="6424669"/>
            <a:ext cx="1773923" cy="365125"/>
          </a:xfrm>
        </p:spPr>
        <p:txBody>
          <a:bodyPr/>
          <a:lstStyle/>
          <a:p>
            <a:r>
              <a:rPr lang="en-US"/>
              <a:t>June 12th, 2023</a:t>
            </a:r>
            <a:endParaRPr lang="en-US" dirty="0"/>
          </a:p>
        </p:txBody>
      </p:sp>
      <p:sp>
        <p:nvSpPr>
          <p:cNvPr id="6" name="Footer Placeholder 3">
            <a:extLst>
              <a:ext uri="{FF2B5EF4-FFF2-40B4-BE49-F238E27FC236}">
                <a16:creationId xmlns:a16="http://schemas.microsoft.com/office/drawing/2014/main" id="{B3BCA418-F048-BF43-427D-048AEA5DAC6F}"/>
              </a:ext>
            </a:extLst>
          </p:cNvPr>
          <p:cNvSpPr>
            <a:spLocks noGrp="1"/>
          </p:cNvSpPr>
          <p:nvPr>
            <p:ph type="ftr" sz="quarter" idx="11"/>
          </p:nvPr>
        </p:nvSpPr>
        <p:spPr>
          <a:xfrm>
            <a:off x="1368056" y="6424669"/>
            <a:ext cx="3769336" cy="365125"/>
          </a:xfrm>
        </p:spPr>
        <p:txBody>
          <a:bodyPr/>
          <a:lstStyle/>
          <a:p>
            <a:r>
              <a:rPr lang="en-US" dirty="0"/>
              <a:t>Paolo Chiggiato | ET beampipe activities at CERN</a:t>
            </a:r>
          </a:p>
        </p:txBody>
      </p:sp>
    </p:spTree>
    <p:extLst>
      <p:ext uri="{BB962C8B-B14F-4D97-AF65-F5344CB8AC3E}">
        <p14:creationId xmlns:p14="http://schemas.microsoft.com/office/powerpoint/2010/main" val="1514535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WP6</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41</a:t>
            </a:fld>
            <a:endParaRPr lang="en-US" dirty="0"/>
          </a:p>
        </p:txBody>
      </p:sp>
      <p:sp>
        <p:nvSpPr>
          <p:cNvPr id="6" name="TextBox 5">
            <a:extLst>
              <a:ext uri="{FF2B5EF4-FFF2-40B4-BE49-F238E27FC236}">
                <a16:creationId xmlns:a16="http://schemas.microsoft.com/office/drawing/2014/main" id="{66A884EE-CB74-FC83-009C-2488E1E1555A}"/>
              </a:ext>
            </a:extLst>
          </p:cNvPr>
          <p:cNvSpPr txBox="1"/>
          <p:nvPr/>
        </p:nvSpPr>
        <p:spPr>
          <a:xfrm>
            <a:off x="407988" y="1180279"/>
            <a:ext cx="1586075" cy="276999"/>
          </a:xfrm>
          <a:prstGeom prst="rect">
            <a:avLst/>
          </a:prstGeom>
          <a:noFill/>
        </p:spPr>
        <p:txBody>
          <a:bodyPr wrap="none" lIns="0" tIns="0" rIns="0" bIns="0" rtlCol="0">
            <a:spAutoFit/>
          </a:bodyPr>
          <a:lstStyle/>
          <a:p>
            <a:pPr algn="l"/>
            <a:r>
              <a:rPr lang="fr-CH" b="1" dirty="0"/>
              <a:t>WP 6: Vacuum</a:t>
            </a:r>
          </a:p>
        </p:txBody>
      </p:sp>
      <p:sp>
        <p:nvSpPr>
          <p:cNvPr id="9" name="TextBox 8">
            <a:extLst>
              <a:ext uri="{FF2B5EF4-FFF2-40B4-BE49-F238E27FC236}">
                <a16:creationId xmlns:a16="http://schemas.microsoft.com/office/drawing/2014/main" id="{D70B0F17-46A4-BC9C-2E66-162D3477403E}"/>
              </a:ext>
            </a:extLst>
          </p:cNvPr>
          <p:cNvSpPr txBox="1"/>
          <p:nvPr/>
        </p:nvSpPr>
        <p:spPr>
          <a:xfrm>
            <a:off x="689650" y="1904198"/>
            <a:ext cx="11158371" cy="360098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dirty="0"/>
              <a:t>Models for pressure decrease during pumpdown: </a:t>
            </a:r>
            <a:r>
              <a:rPr lang="en-GB" b="1" dirty="0">
                <a:solidFill>
                  <a:srgbClr val="00B050"/>
                </a:solidFill>
              </a:rPr>
              <a:t>influence of bakeout temperature and time</a:t>
            </a:r>
            <a:r>
              <a:rPr lang="en-GB" dirty="0"/>
              <a:t>.</a:t>
            </a:r>
          </a:p>
          <a:p>
            <a:pPr algn="l"/>
            <a:endParaRPr lang="en-GB" dirty="0"/>
          </a:p>
          <a:p>
            <a:pPr marL="285750" indent="-285750" algn="l">
              <a:buFont typeface="Arial" panose="020B0604020202020204" pitchFamily="34" charset="0"/>
              <a:buChar char="•"/>
            </a:pPr>
            <a:r>
              <a:rPr lang="en-GB" dirty="0"/>
              <a:t>Evaluation of pressure profile and optimisation of </a:t>
            </a:r>
            <a:r>
              <a:rPr lang="en-GB" b="1" dirty="0">
                <a:solidFill>
                  <a:srgbClr val="00B050"/>
                </a:solidFill>
              </a:rPr>
              <a:t>pumping scheme </a:t>
            </a:r>
            <a:r>
              <a:rPr lang="en-GB" dirty="0"/>
              <a:t>during and after bakeout.</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Selection of </a:t>
            </a:r>
            <a:r>
              <a:rPr lang="en-GB" b="1" dirty="0">
                <a:solidFill>
                  <a:srgbClr val="00B050"/>
                </a:solidFill>
              </a:rPr>
              <a:t>instrumentation and option for control </a:t>
            </a:r>
            <a:r>
              <a:rPr lang="en-GB" dirty="0"/>
              <a:t>of bakeout and regular operation.</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Impact of bakeout on the </a:t>
            </a:r>
            <a:r>
              <a:rPr lang="en-GB" b="1" dirty="0">
                <a:solidFill>
                  <a:srgbClr val="00B050"/>
                </a:solidFill>
              </a:rPr>
              <a:t>temperature of the tunnel air</a:t>
            </a:r>
            <a:r>
              <a:rPr lang="en-GB" dirty="0"/>
              <a:t>; ongoing selection of thermal insulation.</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Simulation of the </a:t>
            </a:r>
            <a:r>
              <a:rPr lang="en-GB" b="1" dirty="0">
                <a:solidFill>
                  <a:srgbClr val="00B050"/>
                </a:solidFill>
              </a:rPr>
              <a:t>impact of leaks </a:t>
            </a:r>
            <a:r>
              <a:rPr lang="en-GB" dirty="0"/>
              <a:t>on pressure profile.</a:t>
            </a:r>
          </a:p>
          <a:p>
            <a:pPr marL="285750" indent="-285750" algn="l">
              <a:buFont typeface="Arial" panose="020B0604020202020204" pitchFamily="34" charset="0"/>
              <a:buChar char="•"/>
            </a:pPr>
            <a:endParaRPr lang="en-GB" dirty="0"/>
          </a:p>
          <a:p>
            <a:pPr marL="285750" indent="-285750">
              <a:buFont typeface="Arial" panose="020B0604020202020204" pitchFamily="34" charset="0"/>
              <a:buChar char="•"/>
            </a:pPr>
            <a:r>
              <a:rPr lang="en-GB" dirty="0"/>
              <a:t>Ongoing measurements of vacuum chambers: </a:t>
            </a:r>
            <a:r>
              <a:rPr lang="en-GB" b="1" dirty="0">
                <a:solidFill>
                  <a:srgbClr val="00B050"/>
                </a:solidFill>
              </a:rPr>
              <a:t>ultimate pressure</a:t>
            </a:r>
            <a:r>
              <a:rPr lang="en-GB" dirty="0"/>
              <a:t>.</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endParaRPr lang="en-GB" dirty="0"/>
          </a:p>
        </p:txBody>
      </p:sp>
    </p:spTree>
    <p:extLst>
      <p:ext uri="{BB962C8B-B14F-4D97-AF65-F5344CB8AC3E}">
        <p14:creationId xmlns:p14="http://schemas.microsoft.com/office/powerpoint/2010/main" val="36623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42</a:t>
            </a:fld>
            <a:endParaRPr lang="en-US" dirty="0"/>
          </a:p>
        </p:txBody>
      </p:sp>
      <p:pic>
        <p:nvPicPr>
          <p:cNvPr id="10" name="Picture 9">
            <a:extLst>
              <a:ext uri="{FF2B5EF4-FFF2-40B4-BE49-F238E27FC236}">
                <a16:creationId xmlns:a16="http://schemas.microsoft.com/office/drawing/2014/main" id="{11C6E125-3259-748E-0E24-EB61120D784B}"/>
              </a:ext>
            </a:extLst>
          </p:cNvPr>
          <p:cNvPicPr>
            <a:picLocks noChangeAspect="1"/>
          </p:cNvPicPr>
          <p:nvPr/>
        </p:nvPicPr>
        <p:blipFill rotWithShape="1">
          <a:blip r:embed="rId2"/>
          <a:srcRect l="36512"/>
          <a:stretch/>
        </p:blipFill>
        <p:spPr>
          <a:xfrm>
            <a:off x="4495800" y="741822"/>
            <a:ext cx="7532060" cy="5374355"/>
          </a:xfrm>
          <a:prstGeom prst="rect">
            <a:avLst/>
          </a:prstGeom>
        </p:spPr>
      </p:pic>
      <p:sp>
        <p:nvSpPr>
          <p:cNvPr id="7" name="TextBox 6">
            <a:extLst>
              <a:ext uri="{FF2B5EF4-FFF2-40B4-BE49-F238E27FC236}">
                <a16:creationId xmlns:a16="http://schemas.microsoft.com/office/drawing/2014/main" id="{8DA25247-307D-C351-8AF8-7B37761C5BB1}"/>
              </a:ext>
            </a:extLst>
          </p:cNvPr>
          <p:cNvSpPr txBox="1"/>
          <p:nvPr/>
        </p:nvSpPr>
        <p:spPr>
          <a:xfrm>
            <a:off x="797387" y="5839178"/>
            <a:ext cx="1474763" cy="276999"/>
          </a:xfrm>
          <a:prstGeom prst="rect">
            <a:avLst/>
          </a:prstGeom>
          <a:noFill/>
        </p:spPr>
        <p:txBody>
          <a:bodyPr wrap="none" lIns="0" tIns="0" rIns="0" bIns="0" rtlCol="0">
            <a:spAutoFit/>
          </a:bodyPr>
          <a:lstStyle/>
          <a:p>
            <a:pPr algn="l"/>
            <a:r>
              <a:rPr lang="fr-CH" b="1" dirty="0">
                <a:solidFill>
                  <a:srgbClr val="00B050"/>
                </a:solidFill>
              </a:rPr>
              <a:t>Carlo Scarcia</a:t>
            </a:r>
            <a:endParaRPr lang="en-GB" b="1" dirty="0">
              <a:solidFill>
                <a:srgbClr val="00B050"/>
              </a:solidFill>
            </a:endParaRPr>
          </a:p>
        </p:txBody>
      </p:sp>
      <p:sp>
        <p:nvSpPr>
          <p:cNvPr id="8" name="Title 1">
            <a:extLst>
              <a:ext uri="{FF2B5EF4-FFF2-40B4-BE49-F238E27FC236}">
                <a16:creationId xmlns:a16="http://schemas.microsoft.com/office/drawing/2014/main" id="{0B65DCF0-78D3-F9A5-223E-2B8654D0BFDF}"/>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bakeout</a:t>
            </a:r>
            <a:endParaRPr lang="en-GB" dirty="0"/>
          </a:p>
        </p:txBody>
      </p:sp>
      <p:sp>
        <p:nvSpPr>
          <p:cNvPr id="12" name="TextBox 11">
            <a:extLst>
              <a:ext uri="{FF2B5EF4-FFF2-40B4-BE49-F238E27FC236}">
                <a16:creationId xmlns:a16="http://schemas.microsoft.com/office/drawing/2014/main" id="{40E3144E-3E17-060C-6A69-5EF27BE0C36D}"/>
              </a:ext>
            </a:extLst>
          </p:cNvPr>
          <p:cNvSpPr txBox="1"/>
          <p:nvPr/>
        </p:nvSpPr>
        <p:spPr>
          <a:xfrm>
            <a:off x="164140" y="1252855"/>
            <a:ext cx="4331660" cy="1107996"/>
          </a:xfrm>
          <a:prstGeom prst="rect">
            <a:avLst/>
          </a:prstGeom>
          <a:noFill/>
        </p:spPr>
        <p:txBody>
          <a:bodyPr wrap="square" lIns="0" tIns="0" rIns="0" bIns="0" rtlCol="0">
            <a:spAutoFit/>
          </a:bodyPr>
          <a:lstStyle/>
          <a:p>
            <a:pPr algn="l"/>
            <a:r>
              <a:rPr lang="en-GB" b="1" dirty="0">
                <a:solidFill>
                  <a:srgbClr val="00B050"/>
                </a:solidFill>
              </a:rPr>
              <a:t>Auxiliary NEG pumping during bakeout</a:t>
            </a:r>
            <a:r>
              <a:rPr lang="en-GB" dirty="0"/>
              <a:t> (</a:t>
            </a:r>
            <a:r>
              <a:rPr lang="en-GB" b="1" dirty="0">
                <a:solidFill>
                  <a:srgbClr val="00B050"/>
                </a:solidFill>
              </a:rPr>
              <a:t>SAES proposal</a:t>
            </a:r>
            <a:r>
              <a:rPr lang="en-GB" dirty="0"/>
              <a:t>): simulation of bakeout time and NEG pump distance on ultimate pressure of water vapour. </a:t>
            </a:r>
          </a:p>
        </p:txBody>
      </p:sp>
      <p:pic>
        <p:nvPicPr>
          <p:cNvPr id="13" name="Picture 12">
            <a:extLst>
              <a:ext uri="{FF2B5EF4-FFF2-40B4-BE49-F238E27FC236}">
                <a16:creationId xmlns:a16="http://schemas.microsoft.com/office/drawing/2014/main" id="{5E65898D-2B13-7DE5-4F5C-1D0074A69D45}"/>
              </a:ext>
            </a:extLst>
          </p:cNvPr>
          <p:cNvPicPr>
            <a:picLocks noChangeAspect="1"/>
          </p:cNvPicPr>
          <p:nvPr/>
        </p:nvPicPr>
        <p:blipFill rotWithShape="1">
          <a:blip r:embed="rId2"/>
          <a:srcRect r="65014" b="45924"/>
          <a:stretch/>
        </p:blipFill>
        <p:spPr>
          <a:xfrm>
            <a:off x="128424" y="2504177"/>
            <a:ext cx="4150686" cy="2906253"/>
          </a:xfrm>
          <a:prstGeom prst="rect">
            <a:avLst/>
          </a:prstGeom>
        </p:spPr>
      </p:pic>
    </p:spTree>
    <p:extLst>
      <p:ext uri="{BB962C8B-B14F-4D97-AF65-F5344CB8AC3E}">
        <p14:creationId xmlns:p14="http://schemas.microsoft.com/office/powerpoint/2010/main" val="3779334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1236B19-C444-475D-D26D-8F5DE05B5DD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80745EC3-00CD-61FE-26F2-5B6EE752C3DE}"/>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62206644-22A0-4D63-EE96-8BC019DB105B}"/>
              </a:ext>
            </a:extLst>
          </p:cNvPr>
          <p:cNvSpPr>
            <a:spLocks noGrp="1"/>
          </p:cNvSpPr>
          <p:nvPr>
            <p:ph type="sldNum" sz="quarter" idx="12"/>
          </p:nvPr>
        </p:nvSpPr>
        <p:spPr/>
        <p:txBody>
          <a:bodyPr/>
          <a:lstStyle/>
          <a:p>
            <a:fld id="{36B5EA5A-BC32-A742-B11B-8E7414D5B535}" type="slidenum">
              <a:rPr lang="en-US" smtClean="0"/>
              <a:pPr/>
              <a:t>43</a:t>
            </a:fld>
            <a:endParaRPr lang="en-US" dirty="0"/>
          </a:p>
        </p:txBody>
      </p:sp>
      <p:pic>
        <p:nvPicPr>
          <p:cNvPr id="7" name="Picture 6">
            <a:extLst>
              <a:ext uri="{FF2B5EF4-FFF2-40B4-BE49-F238E27FC236}">
                <a16:creationId xmlns:a16="http://schemas.microsoft.com/office/drawing/2014/main" id="{2EDAA406-2EF7-E166-CD1B-B1E37358D255}"/>
              </a:ext>
            </a:extLst>
          </p:cNvPr>
          <p:cNvPicPr>
            <a:picLocks noChangeAspect="1"/>
          </p:cNvPicPr>
          <p:nvPr/>
        </p:nvPicPr>
        <p:blipFill>
          <a:blip r:embed="rId2"/>
          <a:stretch>
            <a:fillRect/>
          </a:stretch>
        </p:blipFill>
        <p:spPr>
          <a:xfrm>
            <a:off x="119539" y="825750"/>
            <a:ext cx="11952922" cy="5366921"/>
          </a:xfrm>
          <a:prstGeom prst="rect">
            <a:avLst/>
          </a:prstGeom>
        </p:spPr>
      </p:pic>
      <p:sp>
        <p:nvSpPr>
          <p:cNvPr id="2" name="TextBox 1">
            <a:extLst>
              <a:ext uri="{FF2B5EF4-FFF2-40B4-BE49-F238E27FC236}">
                <a16:creationId xmlns:a16="http://schemas.microsoft.com/office/drawing/2014/main" id="{07BEE049-FEEF-8228-2292-3F8E5AC277AF}"/>
              </a:ext>
            </a:extLst>
          </p:cNvPr>
          <p:cNvSpPr txBox="1"/>
          <p:nvPr/>
        </p:nvSpPr>
        <p:spPr>
          <a:xfrm>
            <a:off x="60006" y="5989212"/>
            <a:ext cx="3462486" cy="276999"/>
          </a:xfrm>
          <a:prstGeom prst="rect">
            <a:avLst/>
          </a:prstGeom>
          <a:noFill/>
        </p:spPr>
        <p:txBody>
          <a:bodyPr wrap="none" lIns="0" tIns="0" rIns="0" bIns="0" rtlCol="0">
            <a:spAutoFit/>
          </a:bodyPr>
          <a:lstStyle/>
          <a:p>
            <a:pPr algn="l"/>
            <a:r>
              <a:rPr lang="fr-CH" b="1" dirty="0">
                <a:solidFill>
                  <a:srgbClr val="00B050"/>
                </a:solidFill>
              </a:rPr>
              <a:t>Carlo Scarcia and José Ferreira</a:t>
            </a:r>
            <a:endParaRPr lang="en-GB" b="1" dirty="0">
              <a:solidFill>
                <a:srgbClr val="00B050"/>
              </a:solidFill>
            </a:endParaRPr>
          </a:p>
        </p:txBody>
      </p:sp>
      <p:sp>
        <p:nvSpPr>
          <p:cNvPr id="6" name="Title 1">
            <a:extLst>
              <a:ext uri="{FF2B5EF4-FFF2-40B4-BE49-F238E27FC236}">
                <a16:creationId xmlns:a16="http://schemas.microsoft.com/office/drawing/2014/main" id="{9AFC01EA-9743-1CEA-24C8-5A5C0ED9888C}"/>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bakeout</a:t>
            </a:r>
            <a:endParaRPr lang="en-GB" dirty="0"/>
          </a:p>
        </p:txBody>
      </p:sp>
    </p:spTree>
    <p:extLst>
      <p:ext uri="{BB962C8B-B14F-4D97-AF65-F5344CB8AC3E}">
        <p14:creationId xmlns:p14="http://schemas.microsoft.com/office/powerpoint/2010/main" val="3613053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8DC57E6-DCB4-98A2-E509-45FA25F24A94}"/>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21DD6CA5-C619-439E-099F-3461D4E01D87}"/>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88BEA669-CC2E-E806-E86D-C475CEBFC6CA}"/>
              </a:ext>
            </a:extLst>
          </p:cNvPr>
          <p:cNvSpPr>
            <a:spLocks noGrp="1"/>
          </p:cNvSpPr>
          <p:nvPr>
            <p:ph type="sldNum" sz="quarter" idx="12"/>
          </p:nvPr>
        </p:nvSpPr>
        <p:spPr/>
        <p:txBody>
          <a:bodyPr/>
          <a:lstStyle/>
          <a:p>
            <a:fld id="{36B5EA5A-BC32-A742-B11B-8E7414D5B535}" type="slidenum">
              <a:rPr lang="en-US" smtClean="0"/>
              <a:pPr/>
              <a:t>44</a:t>
            </a:fld>
            <a:endParaRPr lang="en-US" dirty="0"/>
          </a:p>
        </p:txBody>
      </p:sp>
      <p:pic>
        <p:nvPicPr>
          <p:cNvPr id="7" name="Picture 6">
            <a:extLst>
              <a:ext uri="{FF2B5EF4-FFF2-40B4-BE49-F238E27FC236}">
                <a16:creationId xmlns:a16="http://schemas.microsoft.com/office/drawing/2014/main" id="{CAA0ED4C-D56E-0F26-AABD-2B87E5BE311E}"/>
              </a:ext>
            </a:extLst>
          </p:cNvPr>
          <p:cNvPicPr>
            <a:picLocks noChangeAspect="1"/>
          </p:cNvPicPr>
          <p:nvPr/>
        </p:nvPicPr>
        <p:blipFill rotWithShape="1">
          <a:blip r:embed="rId2"/>
          <a:srcRect t="19707"/>
          <a:stretch/>
        </p:blipFill>
        <p:spPr>
          <a:xfrm>
            <a:off x="205023" y="1796716"/>
            <a:ext cx="11781953" cy="3581095"/>
          </a:xfrm>
          <a:prstGeom prst="rect">
            <a:avLst/>
          </a:prstGeom>
        </p:spPr>
      </p:pic>
      <p:sp>
        <p:nvSpPr>
          <p:cNvPr id="2" name="TextBox 1">
            <a:extLst>
              <a:ext uri="{FF2B5EF4-FFF2-40B4-BE49-F238E27FC236}">
                <a16:creationId xmlns:a16="http://schemas.microsoft.com/office/drawing/2014/main" id="{05B2C26E-96A4-ACA8-0231-0652CCD62EEA}"/>
              </a:ext>
            </a:extLst>
          </p:cNvPr>
          <p:cNvSpPr txBox="1"/>
          <p:nvPr/>
        </p:nvSpPr>
        <p:spPr>
          <a:xfrm>
            <a:off x="60006" y="5989212"/>
            <a:ext cx="1474763" cy="276999"/>
          </a:xfrm>
          <a:prstGeom prst="rect">
            <a:avLst/>
          </a:prstGeom>
          <a:noFill/>
        </p:spPr>
        <p:txBody>
          <a:bodyPr wrap="none" lIns="0" tIns="0" rIns="0" bIns="0" rtlCol="0">
            <a:spAutoFit/>
          </a:bodyPr>
          <a:lstStyle/>
          <a:p>
            <a:pPr algn="l"/>
            <a:r>
              <a:rPr lang="fr-CH" b="1" dirty="0">
                <a:solidFill>
                  <a:srgbClr val="00B050"/>
                </a:solidFill>
              </a:rPr>
              <a:t>Carlo Scarcia</a:t>
            </a:r>
            <a:endParaRPr lang="en-GB" b="1" dirty="0">
              <a:solidFill>
                <a:srgbClr val="00B050"/>
              </a:solidFill>
            </a:endParaRPr>
          </a:p>
        </p:txBody>
      </p:sp>
      <p:sp>
        <p:nvSpPr>
          <p:cNvPr id="6" name="Title 1">
            <a:extLst>
              <a:ext uri="{FF2B5EF4-FFF2-40B4-BE49-F238E27FC236}">
                <a16:creationId xmlns:a16="http://schemas.microsoft.com/office/drawing/2014/main" id="{5E686BE9-BDAC-0B08-4084-BBB4645470BB}"/>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bakeout</a:t>
            </a:r>
            <a:endParaRPr lang="en-GB" dirty="0"/>
          </a:p>
        </p:txBody>
      </p:sp>
      <p:sp>
        <p:nvSpPr>
          <p:cNvPr id="8" name="TextBox 7">
            <a:extLst>
              <a:ext uri="{FF2B5EF4-FFF2-40B4-BE49-F238E27FC236}">
                <a16:creationId xmlns:a16="http://schemas.microsoft.com/office/drawing/2014/main" id="{02C2B5AA-70F0-6E96-073E-6AF50404029C}"/>
              </a:ext>
            </a:extLst>
          </p:cNvPr>
          <p:cNvSpPr txBox="1"/>
          <p:nvPr/>
        </p:nvSpPr>
        <p:spPr>
          <a:xfrm>
            <a:off x="473242" y="1185315"/>
            <a:ext cx="5937523" cy="276999"/>
          </a:xfrm>
          <a:prstGeom prst="rect">
            <a:avLst/>
          </a:prstGeom>
          <a:noFill/>
        </p:spPr>
        <p:txBody>
          <a:bodyPr wrap="none" lIns="0" tIns="0" rIns="0" bIns="0" rtlCol="0">
            <a:spAutoFit/>
          </a:bodyPr>
          <a:lstStyle/>
          <a:p>
            <a:pPr algn="l"/>
            <a:r>
              <a:rPr lang="en-GB" dirty="0"/>
              <a:t>Ongoing studies for the selection of the </a:t>
            </a:r>
            <a:r>
              <a:rPr lang="en-GB" b="1" dirty="0">
                <a:solidFill>
                  <a:srgbClr val="00B050"/>
                </a:solidFill>
              </a:rPr>
              <a:t>thermal insulator</a:t>
            </a:r>
          </a:p>
        </p:txBody>
      </p:sp>
    </p:spTree>
    <p:extLst>
      <p:ext uri="{BB962C8B-B14F-4D97-AF65-F5344CB8AC3E}">
        <p14:creationId xmlns:p14="http://schemas.microsoft.com/office/powerpoint/2010/main" val="1651901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2FC761-249D-BA97-9143-0CB2C17B8177}"/>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CD1E06B1-DD58-B8E8-50DE-4DE9F04C9CFC}"/>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333BE971-2B79-BD61-0CC6-FBCCEE7AD2C8}"/>
              </a:ext>
            </a:extLst>
          </p:cNvPr>
          <p:cNvSpPr>
            <a:spLocks noGrp="1"/>
          </p:cNvSpPr>
          <p:nvPr>
            <p:ph type="sldNum" sz="quarter" idx="12"/>
          </p:nvPr>
        </p:nvSpPr>
        <p:spPr/>
        <p:txBody>
          <a:bodyPr/>
          <a:lstStyle/>
          <a:p>
            <a:fld id="{36B5EA5A-BC32-A742-B11B-8E7414D5B535}" type="slidenum">
              <a:rPr lang="en-US" smtClean="0"/>
              <a:pPr/>
              <a:t>45</a:t>
            </a:fld>
            <a:endParaRPr lang="en-US" dirty="0"/>
          </a:p>
        </p:txBody>
      </p:sp>
      <p:pic>
        <p:nvPicPr>
          <p:cNvPr id="9" name="Picture 8">
            <a:extLst>
              <a:ext uri="{FF2B5EF4-FFF2-40B4-BE49-F238E27FC236}">
                <a16:creationId xmlns:a16="http://schemas.microsoft.com/office/drawing/2014/main" id="{F16BD5E8-0631-FCB8-93C7-9AEED0CAA37C}"/>
              </a:ext>
            </a:extLst>
          </p:cNvPr>
          <p:cNvPicPr>
            <a:picLocks noChangeAspect="1"/>
          </p:cNvPicPr>
          <p:nvPr/>
        </p:nvPicPr>
        <p:blipFill rotWithShape="1">
          <a:blip r:embed="rId2"/>
          <a:srcRect t="13403"/>
          <a:stretch/>
        </p:blipFill>
        <p:spPr>
          <a:xfrm>
            <a:off x="105954" y="1183377"/>
            <a:ext cx="12042123" cy="5342791"/>
          </a:xfrm>
          <a:prstGeom prst="rect">
            <a:avLst/>
          </a:prstGeom>
        </p:spPr>
      </p:pic>
      <p:sp>
        <p:nvSpPr>
          <p:cNvPr id="2" name="TextBox 1">
            <a:extLst>
              <a:ext uri="{FF2B5EF4-FFF2-40B4-BE49-F238E27FC236}">
                <a16:creationId xmlns:a16="http://schemas.microsoft.com/office/drawing/2014/main" id="{32BBEC5F-0477-CE2C-20D9-81FB3E93561D}"/>
              </a:ext>
            </a:extLst>
          </p:cNvPr>
          <p:cNvSpPr txBox="1"/>
          <p:nvPr/>
        </p:nvSpPr>
        <p:spPr>
          <a:xfrm>
            <a:off x="279651" y="5351017"/>
            <a:ext cx="1474763" cy="276999"/>
          </a:xfrm>
          <a:prstGeom prst="rect">
            <a:avLst/>
          </a:prstGeom>
          <a:noFill/>
        </p:spPr>
        <p:txBody>
          <a:bodyPr wrap="none" lIns="0" tIns="0" rIns="0" bIns="0" rtlCol="0">
            <a:spAutoFit/>
          </a:bodyPr>
          <a:lstStyle/>
          <a:p>
            <a:pPr algn="l"/>
            <a:r>
              <a:rPr lang="fr-CH" b="1" dirty="0">
                <a:solidFill>
                  <a:srgbClr val="00B050"/>
                </a:solidFill>
              </a:rPr>
              <a:t>Carlo Scarcia</a:t>
            </a:r>
            <a:endParaRPr lang="en-GB" b="1" dirty="0">
              <a:solidFill>
                <a:srgbClr val="00B050"/>
              </a:solidFill>
            </a:endParaRPr>
          </a:p>
        </p:txBody>
      </p:sp>
      <p:sp>
        <p:nvSpPr>
          <p:cNvPr id="6" name="Title 1">
            <a:extLst>
              <a:ext uri="{FF2B5EF4-FFF2-40B4-BE49-F238E27FC236}">
                <a16:creationId xmlns:a16="http://schemas.microsoft.com/office/drawing/2014/main" id="{E2DA654D-2477-4593-D12E-C5746D46474F}"/>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bakeout</a:t>
            </a:r>
            <a:endParaRPr lang="en-GB" dirty="0"/>
          </a:p>
        </p:txBody>
      </p:sp>
      <p:sp>
        <p:nvSpPr>
          <p:cNvPr id="7" name="TextBox 6">
            <a:extLst>
              <a:ext uri="{FF2B5EF4-FFF2-40B4-BE49-F238E27FC236}">
                <a16:creationId xmlns:a16="http://schemas.microsoft.com/office/drawing/2014/main" id="{53BCBAA4-90DB-2430-0C50-152C14B1F902}"/>
              </a:ext>
            </a:extLst>
          </p:cNvPr>
          <p:cNvSpPr txBox="1"/>
          <p:nvPr/>
        </p:nvSpPr>
        <p:spPr>
          <a:xfrm>
            <a:off x="409072" y="932054"/>
            <a:ext cx="6793833" cy="276999"/>
          </a:xfrm>
          <a:prstGeom prst="rect">
            <a:avLst/>
          </a:prstGeom>
          <a:noFill/>
        </p:spPr>
        <p:txBody>
          <a:bodyPr wrap="square" lIns="0" tIns="0" rIns="0" bIns="0" rtlCol="0">
            <a:spAutoFit/>
          </a:bodyPr>
          <a:lstStyle/>
          <a:p>
            <a:pPr algn="l"/>
            <a:r>
              <a:rPr lang="en-GB" dirty="0"/>
              <a:t>The reported data are </a:t>
            </a:r>
            <a:r>
              <a:rPr lang="en-GB" b="1" dirty="0">
                <a:solidFill>
                  <a:srgbClr val="00B050"/>
                </a:solidFill>
              </a:rPr>
              <a:t>only an example </a:t>
            </a:r>
            <a:r>
              <a:rPr lang="en-GB" dirty="0"/>
              <a:t>of the ongoing activities.  </a:t>
            </a:r>
          </a:p>
        </p:txBody>
      </p:sp>
    </p:spTree>
    <p:extLst>
      <p:ext uri="{BB962C8B-B14F-4D97-AF65-F5344CB8AC3E}">
        <p14:creationId xmlns:p14="http://schemas.microsoft.com/office/powerpoint/2010/main" val="2577298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AD7CBF2-230B-5990-2671-085AD39006E3}"/>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850D3E18-6709-CE90-BC7B-41CA457E78E6}"/>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4194FA5C-C154-7B00-2455-35D449330386}"/>
              </a:ext>
            </a:extLst>
          </p:cNvPr>
          <p:cNvSpPr>
            <a:spLocks noGrp="1"/>
          </p:cNvSpPr>
          <p:nvPr>
            <p:ph type="sldNum" sz="quarter" idx="12"/>
          </p:nvPr>
        </p:nvSpPr>
        <p:spPr/>
        <p:txBody>
          <a:bodyPr/>
          <a:lstStyle/>
          <a:p>
            <a:fld id="{36B5EA5A-BC32-A742-B11B-8E7414D5B535}" type="slidenum">
              <a:rPr lang="en-US" smtClean="0"/>
              <a:pPr/>
              <a:t>46</a:t>
            </a:fld>
            <a:endParaRPr lang="en-US" dirty="0"/>
          </a:p>
        </p:txBody>
      </p:sp>
      <p:pic>
        <p:nvPicPr>
          <p:cNvPr id="7" name="Picture 6">
            <a:extLst>
              <a:ext uri="{FF2B5EF4-FFF2-40B4-BE49-F238E27FC236}">
                <a16:creationId xmlns:a16="http://schemas.microsoft.com/office/drawing/2014/main" id="{4A68807A-5187-3EF7-981B-03C87E8F9324}"/>
              </a:ext>
            </a:extLst>
          </p:cNvPr>
          <p:cNvPicPr>
            <a:picLocks noChangeAspect="1"/>
          </p:cNvPicPr>
          <p:nvPr/>
        </p:nvPicPr>
        <p:blipFill rotWithShape="1">
          <a:blip r:embed="rId2"/>
          <a:srcRect t="15578"/>
          <a:stretch/>
        </p:blipFill>
        <p:spPr>
          <a:xfrm>
            <a:off x="141839" y="1130968"/>
            <a:ext cx="11908321" cy="5183546"/>
          </a:xfrm>
          <a:prstGeom prst="rect">
            <a:avLst/>
          </a:prstGeom>
        </p:spPr>
      </p:pic>
      <p:sp>
        <p:nvSpPr>
          <p:cNvPr id="6" name="TextBox 5">
            <a:extLst>
              <a:ext uri="{FF2B5EF4-FFF2-40B4-BE49-F238E27FC236}">
                <a16:creationId xmlns:a16="http://schemas.microsoft.com/office/drawing/2014/main" id="{52BF717B-D9F8-0DC3-44E1-A49913B1737F}"/>
              </a:ext>
            </a:extLst>
          </p:cNvPr>
          <p:cNvSpPr txBox="1"/>
          <p:nvPr/>
        </p:nvSpPr>
        <p:spPr>
          <a:xfrm>
            <a:off x="279651" y="5850712"/>
            <a:ext cx="3680495" cy="276999"/>
          </a:xfrm>
          <a:prstGeom prst="rect">
            <a:avLst/>
          </a:prstGeom>
          <a:noFill/>
        </p:spPr>
        <p:txBody>
          <a:bodyPr wrap="none" lIns="0" tIns="0" rIns="0" bIns="0" rtlCol="0">
            <a:spAutoFit/>
          </a:bodyPr>
          <a:lstStyle/>
          <a:p>
            <a:pPr algn="l"/>
            <a:r>
              <a:rPr lang="fr-CH" b="1" dirty="0">
                <a:solidFill>
                  <a:srgbClr val="00B050"/>
                </a:solidFill>
              </a:rPr>
              <a:t>Carlo Scarcia and Marco Morrone</a:t>
            </a:r>
            <a:endParaRPr lang="en-GB" b="1" dirty="0">
              <a:solidFill>
                <a:srgbClr val="00B050"/>
              </a:solidFill>
            </a:endParaRPr>
          </a:p>
        </p:txBody>
      </p:sp>
      <p:sp>
        <p:nvSpPr>
          <p:cNvPr id="8" name="Title 1">
            <a:extLst>
              <a:ext uri="{FF2B5EF4-FFF2-40B4-BE49-F238E27FC236}">
                <a16:creationId xmlns:a16="http://schemas.microsoft.com/office/drawing/2014/main" id="{A0E60F85-F5A7-A9BD-81F4-BC0E4A18BE08}"/>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bakeout</a:t>
            </a:r>
            <a:endParaRPr lang="en-GB" dirty="0"/>
          </a:p>
        </p:txBody>
      </p:sp>
      <p:sp>
        <p:nvSpPr>
          <p:cNvPr id="9" name="TextBox 8">
            <a:extLst>
              <a:ext uri="{FF2B5EF4-FFF2-40B4-BE49-F238E27FC236}">
                <a16:creationId xmlns:a16="http://schemas.microsoft.com/office/drawing/2014/main" id="{05C9FCC6-349D-5AAF-A4FD-CFE6B23887E9}"/>
              </a:ext>
            </a:extLst>
          </p:cNvPr>
          <p:cNvSpPr txBox="1"/>
          <p:nvPr/>
        </p:nvSpPr>
        <p:spPr>
          <a:xfrm>
            <a:off x="351840" y="992468"/>
            <a:ext cx="4629537" cy="276999"/>
          </a:xfrm>
          <a:prstGeom prst="rect">
            <a:avLst/>
          </a:prstGeom>
          <a:noFill/>
        </p:spPr>
        <p:txBody>
          <a:bodyPr wrap="none" lIns="0" tIns="0" rIns="0" bIns="0" rtlCol="0">
            <a:spAutoFit/>
          </a:bodyPr>
          <a:lstStyle/>
          <a:p>
            <a:pPr algn="l"/>
            <a:r>
              <a:rPr lang="en-GB" dirty="0"/>
              <a:t>Temperature of the </a:t>
            </a:r>
            <a:r>
              <a:rPr lang="en-GB" b="1" dirty="0">
                <a:solidFill>
                  <a:srgbClr val="00B050"/>
                </a:solidFill>
              </a:rPr>
              <a:t>tunnel air </a:t>
            </a:r>
            <a:r>
              <a:rPr lang="en-GB" dirty="0"/>
              <a:t>during bakeout</a:t>
            </a:r>
          </a:p>
        </p:txBody>
      </p:sp>
    </p:spTree>
    <p:extLst>
      <p:ext uri="{BB962C8B-B14F-4D97-AF65-F5344CB8AC3E}">
        <p14:creationId xmlns:p14="http://schemas.microsoft.com/office/powerpoint/2010/main" val="875332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EE068EE-8D36-A35B-AE8B-48EF5E59BB52}"/>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FB9C9668-0AAE-59A8-BB82-70D71CAEF554}"/>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21C689C0-EE87-34F7-D4F1-9117B61DDA76}"/>
              </a:ext>
            </a:extLst>
          </p:cNvPr>
          <p:cNvSpPr>
            <a:spLocks noGrp="1"/>
          </p:cNvSpPr>
          <p:nvPr>
            <p:ph type="sldNum" sz="quarter" idx="12"/>
          </p:nvPr>
        </p:nvSpPr>
        <p:spPr/>
        <p:txBody>
          <a:bodyPr/>
          <a:lstStyle/>
          <a:p>
            <a:fld id="{36B5EA5A-BC32-A742-B11B-8E7414D5B535}" type="slidenum">
              <a:rPr lang="en-US" smtClean="0"/>
              <a:pPr/>
              <a:t>47</a:t>
            </a:fld>
            <a:endParaRPr lang="en-US" dirty="0"/>
          </a:p>
        </p:txBody>
      </p:sp>
      <p:pic>
        <p:nvPicPr>
          <p:cNvPr id="7" name="Picture 6">
            <a:extLst>
              <a:ext uri="{FF2B5EF4-FFF2-40B4-BE49-F238E27FC236}">
                <a16:creationId xmlns:a16="http://schemas.microsoft.com/office/drawing/2014/main" id="{ACFF1521-90E2-1741-2F9E-33FF1981B0CD}"/>
              </a:ext>
            </a:extLst>
          </p:cNvPr>
          <p:cNvPicPr>
            <a:picLocks noChangeAspect="1"/>
          </p:cNvPicPr>
          <p:nvPr/>
        </p:nvPicPr>
        <p:blipFill>
          <a:blip r:embed="rId2"/>
          <a:stretch>
            <a:fillRect/>
          </a:stretch>
        </p:blipFill>
        <p:spPr>
          <a:xfrm>
            <a:off x="961511" y="913503"/>
            <a:ext cx="10124599" cy="5090191"/>
          </a:xfrm>
          <a:prstGeom prst="rect">
            <a:avLst/>
          </a:prstGeom>
        </p:spPr>
      </p:pic>
      <p:sp>
        <p:nvSpPr>
          <p:cNvPr id="2" name="TextBox 1">
            <a:extLst>
              <a:ext uri="{FF2B5EF4-FFF2-40B4-BE49-F238E27FC236}">
                <a16:creationId xmlns:a16="http://schemas.microsoft.com/office/drawing/2014/main" id="{38CF5266-E2BD-D6BF-CB33-68230FA0CE2B}"/>
              </a:ext>
            </a:extLst>
          </p:cNvPr>
          <p:cNvSpPr txBox="1"/>
          <p:nvPr/>
        </p:nvSpPr>
        <p:spPr>
          <a:xfrm>
            <a:off x="143810" y="6036875"/>
            <a:ext cx="5561459" cy="276999"/>
          </a:xfrm>
          <a:prstGeom prst="rect">
            <a:avLst/>
          </a:prstGeom>
          <a:noFill/>
        </p:spPr>
        <p:txBody>
          <a:bodyPr wrap="none" lIns="0" tIns="0" rIns="0" bIns="0" rtlCol="0">
            <a:spAutoFit/>
          </a:bodyPr>
          <a:lstStyle/>
          <a:p>
            <a:pPr algn="l"/>
            <a:r>
              <a:rPr lang="fr-CH" b="1" dirty="0">
                <a:solidFill>
                  <a:srgbClr val="00B050"/>
                </a:solidFill>
              </a:rPr>
              <a:t>Carlo Scarcia, Giuseppe Bregliozzi and Ivo </a:t>
            </a:r>
            <a:r>
              <a:rPr lang="fr-CH" b="1" dirty="0" err="1">
                <a:solidFill>
                  <a:srgbClr val="00B050"/>
                </a:solidFill>
              </a:rPr>
              <a:t>Wevers</a:t>
            </a:r>
            <a:endParaRPr lang="en-GB" b="1" dirty="0">
              <a:solidFill>
                <a:srgbClr val="00B050"/>
              </a:solidFill>
            </a:endParaRPr>
          </a:p>
        </p:txBody>
      </p:sp>
      <p:sp>
        <p:nvSpPr>
          <p:cNvPr id="6" name="Title 1">
            <a:extLst>
              <a:ext uri="{FF2B5EF4-FFF2-40B4-BE49-F238E27FC236}">
                <a16:creationId xmlns:a16="http://schemas.microsoft.com/office/drawing/2014/main" id="{0F7FE159-FBF4-507D-B053-B9F97D226F5B}"/>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a:t>
            </a:r>
            <a:r>
              <a:rPr lang="fr-CH" dirty="0" err="1"/>
              <a:t>pumping</a:t>
            </a:r>
            <a:r>
              <a:rPr lang="fr-CH" dirty="0"/>
              <a:t> </a:t>
            </a:r>
            <a:r>
              <a:rPr lang="fr-CH" dirty="0" err="1"/>
              <a:t>scheme</a:t>
            </a:r>
            <a:endParaRPr lang="en-GB" dirty="0"/>
          </a:p>
        </p:txBody>
      </p:sp>
    </p:spTree>
    <p:extLst>
      <p:ext uri="{BB962C8B-B14F-4D97-AF65-F5344CB8AC3E}">
        <p14:creationId xmlns:p14="http://schemas.microsoft.com/office/powerpoint/2010/main" val="2050023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26D155B-429C-A2B9-754A-D153E02D0E56}"/>
              </a:ext>
            </a:extLst>
          </p:cNvPr>
          <p:cNvGrpSpPr/>
          <p:nvPr/>
        </p:nvGrpSpPr>
        <p:grpSpPr>
          <a:xfrm>
            <a:off x="909848" y="68206"/>
            <a:ext cx="9216178" cy="6259154"/>
            <a:chOff x="909848" y="68206"/>
            <a:chExt cx="9216178" cy="6259154"/>
          </a:xfrm>
        </p:grpSpPr>
        <p:pic>
          <p:nvPicPr>
            <p:cNvPr id="7" name="Picture 6">
              <a:extLst>
                <a:ext uri="{FF2B5EF4-FFF2-40B4-BE49-F238E27FC236}">
                  <a16:creationId xmlns:a16="http://schemas.microsoft.com/office/drawing/2014/main" id="{47FEF32B-EF01-9765-24A1-6816415DF945}"/>
                </a:ext>
              </a:extLst>
            </p:cNvPr>
            <p:cNvPicPr>
              <a:picLocks noChangeAspect="1"/>
            </p:cNvPicPr>
            <p:nvPr/>
          </p:nvPicPr>
          <p:blipFill>
            <a:blip r:embed="rId2"/>
            <a:stretch>
              <a:fillRect/>
            </a:stretch>
          </p:blipFill>
          <p:spPr>
            <a:xfrm>
              <a:off x="1007372" y="86638"/>
              <a:ext cx="4111554" cy="3031505"/>
            </a:xfrm>
            <a:prstGeom prst="rect">
              <a:avLst/>
            </a:prstGeom>
          </p:spPr>
        </p:pic>
        <p:pic>
          <p:nvPicPr>
            <p:cNvPr id="9" name="Picture 8">
              <a:extLst>
                <a:ext uri="{FF2B5EF4-FFF2-40B4-BE49-F238E27FC236}">
                  <a16:creationId xmlns:a16="http://schemas.microsoft.com/office/drawing/2014/main" id="{EA936951-2B03-35C8-166F-EFA6C32BA568}"/>
                </a:ext>
              </a:extLst>
            </p:cNvPr>
            <p:cNvPicPr>
              <a:picLocks noChangeAspect="1"/>
            </p:cNvPicPr>
            <p:nvPr/>
          </p:nvPicPr>
          <p:blipFill>
            <a:blip r:embed="rId3"/>
            <a:stretch>
              <a:fillRect/>
            </a:stretch>
          </p:blipFill>
          <p:spPr>
            <a:xfrm>
              <a:off x="6705599" y="68206"/>
              <a:ext cx="3420427" cy="3208394"/>
            </a:xfrm>
            <a:prstGeom prst="rect">
              <a:avLst/>
            </a:prstGeom>
          </p:spPr>
        </p:pic>
        <p:pic>
          <p:nvPicPr>
            <p:cNvPr id="11" name="Picture 10">
              <a:extLst>
                <a:ext uri="{FF2B5EF4-FFF2-40B4-BE49-F238E27FC236}">
                  <a16:creationId xmlns:a16="http://schemas.microsoft.com/office/drawing/2014/main" id="{FB24BB8F-BFA5-D98F-6472-35FEE74EBE53}"/>
                </a:ext>
              </a:extLst>
            </p:cNvPr>
            <p:cNvPicPr>
              <a:picLocks noChangeAspect="1"/>
            </p:cNvPicPr>
            <p:nvPr/>
          </p:nvPicPr>
          <p:blipFill>
            <a:blip r:embed="rId4"/>
            <a:stretch>
              <a:fillRect/>
            </a:stretch>
          </p:blipFill>
          <p:spPr>
            <a:xfrm>
              <a:off x="909848" y="3276601"/>
              <a:ext cx="4130020" cy="2954152"/>
            </a:xfrm>
            <a:prstGeom prst="rect">
              <a:avLst/>
            </a:prstGeom>
          </p:spPr>
        </p:pic>
        <p:pic>
          <p:nvPicPr>
            <p:cNvPr id="13" name="Picture 12">
              <a:extLst>
                <a:ext uri="{FF2B5EF4-FFF2-40B4-BE49-F238E27FC236}">
                  <a16:creationId xmlns:a16="http://schemas.microsoft.com/office/drawing/2014/main" id="{37819F4D-9168-2857-4499-2188A616BC4A}"/>
                </a:ext>
              </a:extLst>
            </p:cNvPr>
            <p:cNvPicPr>
              <a:picLocks noChangeAspect="1"/>
            </p:cNvPicPr>
            <p:nvPr/>
          </p:nvPicPr>
          <p:blipFill>
            <a:blip r:embed="rId5"/>
            <a:stretch>
              <a:fillRect/>
            </a:stretch>
          </p:blipFill>
          <p:spPr>
            <a:xfrm>
              <a:off x="6792447" y="3276600"/>
              <a:ext cx="3246729" cy="3050760"/>
            </a:xfrm>
            <a:prstGeom prst="rect">
              <a:avLst/>
            </a:prstGeom>
          </p:spPr>
        </p:pic>
        <p:sp>
          <p:nvSpPr>
            <p:cNvPr id="6" name="Rectangle 5">
              <a:extLst>
                <a:ext uri="{FF2B5EF4-FFF2-40B4-BE49-F238E27FC236}">
                  <a16:creationId xmlns:a16="http://schemas.microsoft.com/office/drawing/2014/main" id="{1D0949C6-7E3E-0B08-4756-93455324E0C8}"/>
                </a:ext>
              </a:extLst>
            </p:cNvPr>
            <p:cNvSpPr/>
            <p:nvPr/>
          </p:nvSpPr>
          <p:spPr>
            <a:xfrm>
              <a:off x="909848" y="256674"/>
              <a:ext cx="1156126" cy="184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B858283-A801-C47B-E15E-6A7641C045E0}"/>
                </a:ext>
              </a:extLst>
            </p:cNvPr>
            <p:cNvSpPr/>
            <p:nvPr/>
          </p:nvSpPr>
          <p:spPr>
            <a:xfrm>
              <a:off x="4254627" y="256674"/>
              <a:ext cx="1156126" cy="184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3DC8602-3958-FA6F-B698-A96551A47691}"/>
                </a:ext>
              </a:extLst>
            </p:cNvPr>
            <p:cNvSpPr/>
            <p:nvPr/>
          </p:nvSpPr>
          <p:spPr>
            <a:xfrm>
              <a:off x="4352066" y="246544"/>
              <a:ext cx="1156126" cy="184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4FE660C-5F71-9F3D-9535-7319BD01C29B}"/>
                </a:ext>
              </a:extLst>
            </p:cNvPr>
            <p:cNvSpPr/>
            <p:nvPr/>
          </p:nvSpPr>
          <p:spPr>
            <a:xfrm>
              <a:off x="4326042" y="3195936"/>
              <a:ext cx="1156126" cy="54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D56B2E6-11F6-4336-7B06-E5F8DB69CFDE}"/>
                </a:ext>
              </a:extLst>
            </p:cNvPr>
            <p:cNvSpPr/>
            <p:nvPr/>
          </p:nvSpPr>
          <p:spPr>
            <a:xfrm>
              <a:off x="4478442" y="3348336"/>
              <a:ext cx="1156126" cy="54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8461B84-E1F4-1FFA-543C-58F29028FA4F}"/>
                </a:ext>
              </a:extLst>
            </p:cNvPr>
            <p:cNvSpPr/>
            <p:nvPr/>
          </p:nvSpPr>
          <p:spPr>
            <a:xfrm rot="5400000">
              <a:off x="4625543" y="3590899"/>
              <a:ext cx="609170" cy="304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CD737F1-24CF-1360-2746-1094BF4C5122}"/>
                </a:ext>
              </a:extLst>
            </p:cNvPr>
            <p:cNvSpPr/>
            <p:nvPr/>
          </p:nvSpPr>
          <p:spPr>
            <a:xfrm rot="5400000">
              <a:off x="1871398" y="3083848"/>
              <a:ext cx="609170" cy="3048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FDDB93C-E688-000A-4E1F-6914352E453D}"/>
                </a:ext>
              </a:extLst>
            </p:cNvPr>
            <p:cNvSpPr/>
            <p:nvPr/>
          </p:nvSpPr>
          <p:spPr>
            <a:xfrm rot="5400000">
              <a:off x="5943371" y="994385"/>
              <a:ext cx="1638689" cy="367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1AA97F5-221D-2867-5761-CFD61DB13F0F}"/>
                </a:ext>
              </a:extLst>
            </p:cNvPr>
            <p:cNvSpPr/>
            <p:nvPr/>
          </p:nvSpPr>
          <p:spPr>
            <a:xfrm rot="5400000">
              <a:off x="408987" y="2934628"/>
              <a:ext cx="1638689" cy="367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Date Placeholder 2">
            <a:extLst>
              <a:ext uri="{FF2B5EF4-FFF2-40B4-BE49-F238E27FC236}">
                <a16:creationId xmlns:a16="http://schemas.microsoft.com/office/drawing/2014/main" id="{9A2F9D37-23EB-DD35-7858-3BEA7DD35B4C}"/>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1BE20827-CD64-6BE2-904C-981B1ED9BDD0}"/>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C978C39E-F1B9-6698-64B9-20BBE4FCCF68}"/>
              </a:ext>
            </a:extLst>
          </p:cNvPr>
          <p:cNvSpPr>
            <a:spLocks noGrp="1"/>
          </p:cNvSpPr>
          <p:nvPr>
            <p:ph type="sldNum" sz="quarter" idx="12"/>
          </p:nvPr>
        </p:nvSpPr>
        <p:spPr/>
        <p:txBody>
          <a:bodyPr/>
          <a:lstStyle/>
          <a:p>
            <a:fld id="{36B5EA5A-BC32-A742-B11B-8E7414D5B535}" type="slidenum">
              <a:rPr lang="en-US" smtClean="0"/>
              <a:pPr/>
              <a:t>48</a:t>
            </a:fld>
            <a:endParaRPr lang="en-US" dirty="0"/>
          </a:p>
        </p:txBody>
      </p:sp>
      <p:sp>
        <p:nvSpPr>
          <p:cNvPr id="20" name="TextBox 19">
            <a:extLst>
              <a:ext uri="{FF2B5EF4-FFF2-40B4-BE49-F238E27FC236}">
                <a16:creationId xmlns:a16="http://schemas.microsoft.com/office/drawing/2014/main" id="{978C12B2-EF77-5C94-7C16-78F690322D7E}"/>
              </a:ext>
            </a:extLst>
          </p:cNvPr>
          <p:cNvSpPr txBox="1"/>
          <p:nvPr/>
        </p:nvSpPr>
        <p:spPr>
          <a:xfrm>
            <a:off x="188231" y="351222"/>
            <a:ext cx="1577384" cy="707886"/>
          </a:xfrm>
          <a:prstGeom prst="rect">
            <a:avLst/>
          </a:prstGeom>
          <a:noFill/>
        </p:spPr>
        <p:txBody>
          <a:bodyPr wrap="square" lIns="0" tIns="0" rIns="0" bIns="0" rtlCol="0">
            <a:spAutoFit/>
          </a:bodyPr>
          <a:lstStyle/>
          <a:p>
            <a:pPr algn="l"/>
            <a:r>
              <a:rPr lang="en-GB" dirty="0"/>
              <a:t>Module A</a:t>
            </a:r>
          </a:p>
          <a:p>
            <a:pPr algn="l"/>
            <a:r>
              <a:rPr lang="en-GB" sz="1400" dirty="0"/>
              <a:t>TMP pumping during </a:t>
            </a:r>
            <a:r>
              <a:rPr lang="en-GB" sz="1400" dirty="0" err="1"/>
              <a:t>pumdown</a:t>
            </a:r>
            <a:endParaRPr lang="en-GB" sz="1400" dirty="0"/>
          </a:p>
        </p:txBody>
      </p:sp>
      <p:sp>
        <p:nvSpPr>
          <p:cNvPr id="21" name="TextBox 20">
            <a:extLst>
              <a:ext uri="{FF2B5EF4-FFF2-40B4-BE49-F238E27FC236}">
                <a16:creationId xmlns:a16="http://schemas.microsoft.com/office/drawing/2014/main" id="{B96B14A4-400D-03E0-FB5F-FF5AC9454DA4}"/>
              </a:ext>
            </a:extLst>
          </p:cNvPr>
          <p:cNvSpPr txBox="1"/>
          <p:nvPr/>
        </p:nvSpPr>
        <p:spPr>
          <a:xfrm>
            <a:off x="10376539" y="431028"/>
            <a:ext cx="1616178" cy="707886"/>
          </a:xfrm>
          <a:prstGeom prst="rect">
            <a:avLst/>
          </a:prstGeom>
          <a:noFill/>
        </p:spPr>
        <p:txBody>
          <a:bodyPr wrap="square" lIns="0" tIns="0" rIns="0" bIns="0" rtlCol="0">
            <a:spAutoFit/>
          </a:bodyPr>
          <a:lstStyle/>
          <a:p>
            <a:pPr algn="l"/>
            <a:r>
              <a:rPr lang="en-GB" dirty="0"/>
              <a:t>Module B</a:t>
            </a:r>
          </a:p>
          <a:p>
            <a:pPr algn="l"/>
            <a:r>
              <a:rPr lang="en-GB" sz="1400" dirty="0"/>
              <a:t>Auxiliary pumping during bakeout</a:t>
            </a:r>
          </a:p>
        </p:txBody>
      </p:sp>
      <p:sp>
        <p:nvSpPr>
          <p:cNvPr id="22" name="TextBox 21">
            <a:extLst>
              <a:ext uri="{FF2B5EF4-FFF2-40B4-BE49-F238E27FC236}">
                <a16:creationId xmlns:a16="http://schemas.microsoft.com/office/drawing/2014/main" id="{4B6C4FF5-6DBE-C7E2-3EEE-7CB9056A5486}"/>
              </a:ext>
            </a:extLst>
          </p:cNvPr>
          <p:cNvSpPr txBox="1"/>
          <p:nvPr/>
        </p:nvSpPr>
        <p:spPr>
          <a:xfrm>
            <a:off x="10403304" y="3618720"/>
            <a:ext cx="1616178" cy="707886"/>
          </a:xfrm>
          <a:prstGeom prst="rect">
            <a:avLst/>
          </a:prstGeom>
          <a:noFill/>
        </p:spPr>
        <p:txBody>
          <a:bodyPr wrap="square" lIns="0" tIns="0" rIns="0" bIns="0" rtlCol="0">
            <a:spAutoFit/>
          </a:bodyPr>
          <a:lstStyle/>
          <a:p>
            <a:pPr algn="l"/>
            <a:r>
              <a:rPr lang="en-GB" dirty="0"/>
              <a:t>Module C</a:t>
            </a:r>
          </a:p>
          <a:p>
            <a:pPr algn="l"/>
            <a:r>
              <a:rPr lang="en-GB" sz="1400" dirty="0"/>
              <a:t>NEG pumping for ultimate pressure</a:t>
            </a:r>
          </a:p>
        </p:txBody>
      </p:sp>
      <p:sp>
        <p:nvSpPr>
          <p:cNvPr id="23" name="TextBox 22">
            <a:extLst>
              <a:ext uri="{FF2B5EF4-FFF2-40B4-BE49-F238E27FC236}">
                <a16:creationId xmlns:a16="http://schemas.microsoft.com/office/drawing/2014/main" id="{9E35F73C-2E36-5F82-267D-D4EA89DDD461}"/>
              </a:ext>
            </a:extLst>
          </p:cNvPr>
          <p:cNvSpPr txBox="1"/>
          <p:nvPr/>
        </p:nvSpPr>
        <p:spPr>
          <a:xfrm>
            <a:off x="234059" y="3580634"/>
            <a:ext cx="987450" cy="492443"/>
          </a:xfrm>
          <a:prstGeom prst="rect">
            <a:avLst/>
          </a:prstGeom>
          <a:noFill/>
        </p:spPr>
        <p:txBody>
          <a:bodyPr wrap="none" lIns="0" tIns="0" rIns="0" bIns="0" rtlCol="0">
            <a:spAutoFit/>
          </a:bodyPr>
          <a:lstStyle/>
          <a:p>
            <a:pPr algn="l"/>
            <a:r>
              <a:rPr lang="en-GB" dirty="0"/>
              <a:t>Module D</a:t>
            </a:r>
          </a:p>
          <a:p>
            <a:pPr algn="l"/>
            <a:r>
              <a:rPr lang="en-GB" sz="1400" dirty="0"/>
              <a:t>Ion pumping</a:t>
            </a:r>
          </a:p>
        </p:txBody>
      </p:sp>
      <p:sp>
        <p:nvSpPr>
          <p:cNvPr id="24" name="TextBox 23">
            <a:extLst>
              <a:ext uri="{FF2B5EF4-FFF2-40B4-BE49-F238E27FC236}">
                <a16:creationId xmlns:a16="http://schemas.microsoft.com/office/drawing/2014/main" id="{86744F28-8865-37D4-1F55-3AF5C6389006}"/>
              </a:ext>
            </a:extLst>
          </p:cNvPr>
          <p:cNvSpPr txBox="1"/>
          <p:nvPr/>
        </p:nvSpPr>
        <p:spPr>
          <a:xfrm>
            <a:off x="185391" y="6052464"/>
            <a:ext cx="5561459" cy="276999"/>
          </a:xfrm>
          <a:prstGeom prst="rect">
            <a:avLst/>
          </a:prstGeom>
          <a:noFill/>
        </p:spPr>
        <p:txBody>
          <a:bodyPr wrap="none" lIns="0" tIns="0" rIns="0" bIns="0" rtlCol="0">
            <a:spAutoFit/>
          </a:bodyPr>
          <a:lstStyle/>
          <a:p>
            <a:pPr algn="l"/>
            <a:r>
              <a:rPr lang="fr-CH" b="1" dirty="0">
                <a:solidFill>
                  <a:srgbClr val="00B050"/>
                </a:solidFill>
              </a:rPr>
              <a:t>Carlo Scarcia, Giuseppe Bregliozzi and Ivo </a:t>
            </a:r>
            <a:r>
              <a:rPr lang="fr-CH" b="1" dirty="0" err="1">
                <a:solidFill>
                  <a:srgbClr val="00B050"/>
                </a:solidFill>
              </a:rPr>
              <a:t>Wevers</a:t>
            </a:r>
            <a:endParaRPr lang="en-GB" b="1" dirty="0">
              <a:solidFill>
                <a:srgbClr val="00B050"/>
              </a:solidFill>
            </a:endParaRPr>
          </a:p>
        </p:txBody>
      </p:sp>
    </p:spTree>
    <p:extLst>
      <p:ext uri="{BB962C8B-B14F-4D97-AF65-F5344CB8AC3E}">
        <p14:creationId xmlns:p14="http://schemas.microsoft.com/office/powerpoint/2010/main" val="2394627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FFF428B-F13C-8A5B-B9C5-15D5395AA6F3}"/>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5296381B-3942-5469-A38A-5EE5486D655C}"/>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54341D9D-19DE-A50E-395C-82450355722B}"/>
              </a:ext>
            </a:extLst>
          </p:cNvPr>
          <p:cNvSpPr>
            <a:spLocks noGrp="1"/>
          </p:cNvSpPr>
          <p:nvPr>
            <p:ph type="sldNum" sz="quarter" idx="12"/>
          </p:nvPr>
        </p:nvSpPr>
        <p:spPr/>
        <p:txBody>
          <a:bodyPr/>
          <a:lstStyle/>
          <a:p>
            <a:fld id="{36B5EA5A-BC32-A742-B11B-8E7414D5B535}" type="slidenum">
              <a:rPr lang="en-US" smtClean="0"/>
              <a:pPr/>
              <a:t>49</a:t>
            </a:fld>
            <a:endParaRPr lang="en-US" dirty="0"/>
          </a:p>
        </p:txBody>
      </p:sp>
      <p:pic>
        <p:nvPicPr>
          <p:cNvPr id="7" name="Picture 6">
            <a:extLst>
              <a:ext uri="{FF2B5EF4-FFF2-40B4-BE49-F238E27FC236}">
                <a16:creationId xmlns:a16="http://schemas.microsoft.com/office/drawing/2014/main" id="{33610FFE-1DF6-AF08-6A81-C685871F2918}"/>
              </a:ext>
            </a:extLst>
          </p:cNvPr>
          <p:cNvPicPr>
            <a:picLocks noChangeAspect="1"/>
          </p:cNvPicPr>
          <p:nvPr/>
        </p:nvPicPr>
        <p:blipFill>
          <a:blip r:embed="rId2"/>
          <a:stretch>
            <a:fillRect/>
          </a:stretch>
        </p:blipFill>
        <p:spPr>
          <a:xfrm>
            <a:off x="99451" y="68206"/>
            <a:ext cx="2594260" cy="3813339"/>
          </a:xfrm>
          <a:prstGeom prst="rect">
            <a:avLst/>
          </a:prstGeom>
        </p:spPr>
      </p:pic>
      <p:pic>
        <p:nvPicPr>
          <p:cNvPr id="9" name="Picture 8">
            <a:extLst>
              <a:ext uri="{FF2B5EF4-FFF2-40B4-BE49-F238E27FC236}">
                <a16:creationId xmlns:a16="http://schemas.microsoft.com/office/drawing/2014/main" id="{016EB20D-36DA-9227-3350-4E5EA2EC357A}"/>
              </a:ext>
            </a:extLst>
          </p:cNvPr>
          <p:cNvPicPr>
            <a:picLocks noChangeAspect="1"/>
          </p:cNvPicPr>
          <p:nvPr/>
        </p:nvPicPr>
        <p:blipFill>
          <a:blip r:embed="rId3"/>
          <a:stretch>
            <a:fillRect/>
          </a:stretch>
        </p:blipFill>
        <p:spPr>
          <a:xfrm>
            <a:off x="5650071" y="657552"/>
            <a:ext cx="2415858" cy="2430725"/>
          </a:xfrm>
          <a:prstGeom prst="rect">
            <a:avLst/>
          </a:prstGeom>
        </p:spPr>
      </p:pic>
      <p:pic>
        <p:nvPicPr>
          <p:cNvPr id="11" name="Picture 10">
            <a:extLst>
              <a:ext uri="{FF2B5EF4-FFF2-40B4-BE49-F238E27FC236}">
                <a16:creationId xmlns:a16="http://schemas.microsoft.com/office/drawing/2014/main" id="{380FB84D-DADE-7A51-B26C-83BC27D3C193}"/>
              </a:ext>
            </a:extLst>
          </p:cNvPr>
          <p:cNvPicPr>
            <a:picLocks noChangeAspect="1"/>
          </p:cNvPicPr>
          <p:nvPr/>
        </p:nvPicPr>
        <p:blipFill>
          <a:blip r:embed="rId4"/>
          <a:stretch>
            <a:fillRect/>
          </a:stretch>
        </p:blipFill>
        <p:spPr>
          <a:xfrm>
            <a:off x="8199856" y="1051522"/>
            <a:ext cx="3813339" cy="1642783"/>
          </a:xfrm>
          <a:prstGeom prst="rect">
            <a:avLst/>
          </a:prstGeom>
        </p:spPr>
      </p:pic>
      <p:pic>
        <p:nvPicPr>
          <p:cNvPr id="13" name="Picture 12">
            <a:extLst>
              <a:ext uri="{FF2B5EF4-FFF2-40B4-BE49-F238E27FC236}">
                <a16:creationId xmlns:a16="http://schemas.microsoft.com/office/drawing/2014/main" id="{99283218-8151-D356-3E88-1BAEDB87FADB}"/>
              </a:ext>
            </a:extLst>
          </p:cNvPr>
          <p:cNvPicPr>
            <a:picLocks noChangeAspect="1"/>
          </p:cNvPicPr>
          <p:nvPr/>
        </p:nvPicPr>
        <p:blipFill>
          <a:blip r:embed="rId5"/>
          <a:stretch>
            <a:fillRect/>
          </a:stretch>
        </p:blipFill>
        <p:spPr>
          <a:xfrm>
            <a:off x="1933593" y="2926573"/>
            <a:ext cx="3203799" cy="3218666"/>
          </a:xfrm>
          <a:prstGeom prst="rect">
            <a:avLst/>
          </a:prstGeom>
        </p:spPr>
      </p:pic>
      <p:pic>
        <p:nvPicPr>
          <p:cNvPr id="15" name="Picture 14">
            <a:extLst>
              <a:ext uri="{FF2B5EF4-FFF2-40B4-BE49-F238E27FC236}">
                <a16:creationId xmlns:a16="http://schemas.microsoft.com/office/drawing/2014/main" id="{3C90945A-F07B-B569-01F6-134EC1EBF497}"/>
              </a:ext>
            </a:extLst>
          </p:cNvPr>
          <p:cNvPicPr>
            <a:picLocks noChangeAspect="1"/>
          </p:cNvPicPr>
          <p:nvPr/>
        </p:nvPicPr>
        <p:blipFill>
          <a:blip r:embed="rId4"/>
          <a:stretch>
            <a:fillRect/>
          </a:stretch>
        </p:blipFill>
        <p:spPr>
          <a:xfrm>
            <a:off x="8320172" y="4170950"/>
            <a:ext cx="3813339" cy="1642783"/>
          </a:xfrm>
          <a:prstGeom prst="rect">
            <a:avLst/>
          </a:prstGeom>
        </p:spPr>
      </p:pic>
      <p:pic>
        <p:nvPicPr>
          <p:cNvPr id="17" name="Picture 16">
            <a:extLst>
              <a:ext uri="{FF2B5EF4-FFF2-40B4-BE49-F238E27FC236}">
                <a16:creationId xmlns:a16="http://schemas.microsoft.com/office/drawing/2014/main" id="{6C99D8EE-D568-9349-B16C-8049379DC0D3}"/>
              </a:ext>
            </a:extLst>
          </p:cNvPr>
          <p:cNvPicPr>
            <a:picLocks noChangeAspect="1"/>
          </p:cNvPicPr>
          <p:nvPr/>
        </p:nvPicPr>
        <p:blipFill>
          <a:blip r:embed="rId3"/>
          <a:stretch>
            <a:fillRect/>
          </a:stretch>
        </p:blipFill>
        <p:spPr>
          <a:xfrm>
            <a:off x="5650071" y="3682602"/>
            <a:ext cx="2415858" cy="2430725"/>
          </a:xfrm>
          <a:prstGeom prst="rect">
            <a:avLst/>
          </a:prstGeom>
        </p:spPr>
      </p:pic>
      <p:sp>
        <p:nvSpPr>
          <p:cNvPr id="6" name="TextBox 5">
            <a:extLst>
              <a:ext uri="{FF2B5EF4-FFF2-40B4-BE49-F238E27FC236}">
                <a16:creationId xmlns:a16="http://schemas.microsoft.com/office/drawing/2014/main" id="{BF586AE9-A565-38A3-CFCA-49AB36148316}"/>
              </a:ext>
            </a:extLst>
          </p:cNvPr>
          <p:cNvSpPr txBox="1"/>
          <p:nvPr/>
        </p:nvSpPr>
        <p:spPr>
          <a:xfrm>
            <a:off x="2827638" y="519664"/>
            <a:ext cx="1577384" cy="707886"/>
          </a:xfrm>
          <a:prstGeom prst="rect">
            <a:avLst/>
          </a:prstGeom>
          <a:noFill/>
        </p:spPr>
        <p:txBody>
          <a:bodyPr wrap="square" lIns="0" tIns="0" rIns="0" bIns="0" rtlCol="0">
            <a:spAutoFit/>
          </a:bodyPr>
          <a:lstStyle/>
          <a:p>
            <a:pPr algn="l"/>
            <a:r>
              <a:rPr lang="en-GB" dirty="0"/>
              <a:t>Module A</a:t>
            </a:r>
          </a:p>
          <a:p>
            <a:pPr algn="l"/>
            <a:r>
              <a:rPr lang="en-GB" sz="1400" dirty="0"/>
              <a:t>TMP pumping during </a:t>
            </a:r>
            <a:r>
              <a:rPr lang="en-GB" sz="1400" dirty="0" err="1"/>
              <a:t>pumdown</a:t>
            </a:r>
            <a:endParaRPr lang="en-GB" sz="1400" dirty="0"/>
          </a:p>
        </p:txBody>
      </p:sp>
      <p:sp>
        <p:nvSpPr>
          <p:cNvPr id="8" name="TextBox 7">
            <a:extLst>
              <a:ext uri="{FF2B5EF4-FFF2-40B4-BE49-F238E27FC236}">
                <a16:creationId xmlns:a16="http://schemas.microsoft.com/office/drawing/2014/main" id="{72265894-66DB-D7C0-EE75-9DF3E5687643}"/>
              </a:ext>
            </a:extLst>
          </p:cNvPr>
          <p:cNvSpPr txBox="1"/>
          <p:nvPr/>
        </p:nvSpPr>
        <p:spPr>
          <a:xfrm>
            <a:off x="10376539" y="431028"/>
            <a:ext cx="1616178" cy="707886"/>
          </a:xfrm>
          <a:prstGeom prst="rect">
            <a:avLst/>
          </a:prstGeom>
          <a:noFill/>
        </p:spPr>
        <p:txBody>
          <a:bodyPr wrap="square" lIns="0" tIns="0" rIns="0" bIns="0" rtlCol="0">
            <a:spAutoFit/>
          </a:bodyPr>
          <a:lstStyle/>
          <a:p>
            <a:pPr algn="l"/>
            <a:r>
              <a:rPr lang="en-GB" dirty="0"/>
              <a:t>Module B</a:t>
            </a:r>
          </a:p>
          <a:p>
            <a:pPr algn="l"/>
            <a:r>
              <a:rPr lang="en-GB" sz="1400" dirty="0"/>
              <a:t>Auxiliary pumping during bakeout</a:t>
            </a:r>
          </a:p>
        </p:txBody>
      </p:sp>
      <p:sp>
        <p:nvSpPr>
          <p:cNvPr id="10" name="TextBox 9">
            <a:extLst>
              <a:ext uri="{FF2B5EF4-FFF2-40B4-BE49-F238E27FC236}">
                <a16:creationId xmlns:a16="http://schemas.microsoft.com/office/drawing/2014/main" id="{144DCBFB-844D-A514-DFD8-610946189D34}"/>
              </a:ext>
            </a:extLst>
          </p:cNvPr>
          <p:cNvSpPr txBox="1"/>
          <p:nvPr/>
        </p:nvSpPr>
        <p:spPr>
          <a:xfrm>
            <a:off x="10403304" y="3618720"/>
            <a:ext cx="1616178" cy="707886"/>
          </a:xfrm>
          <a:prstGeom prst="rect">
            <a:avLst/>
          </a:prstGeom>
          <a:noFill/>
        </p:spPr>
        <p:txBody>
          <a:bodyPr wrap="square" lIns="0" tIns="0" rIns="0" bIns="0" rtlCol="0">
            <a:spAutoFit/>
          </a:bodyPr>
          <a:lstStyle/>
          <a:p>
            <a:pPr algn="l"/>
            <a:r>
              <a:rPr lang="en-GB" dirty="0"/>
              <a:t>Module C</a:t>
            </a:r>
          </a:p>
          <a:p>
            <a:pPr algn="l"/>
            <a:r>
              <a:rPr lang="en-GB" sz="1400" dirty="0"/>
              <a:t>NEG pumping for ultimate pressure</a:t>
            </a:r>
          </a:p>
        </p:txBody>
      </p:sp>
      <p:sp>
        <p:nvSpPr>
          <p:cNvPr id="12" name="TextBox 11">
            <a:extLst>
              <a:ext uri="{FF2B5EF4-FFF2-40B4-BE49-F238E27FC236}">
                <a16:creationId xmlns:a16="http://schemas.microsoft.com/office/drawing/2014/main" id="{64C03FB1-997B-AD3A-F936-673A6AFD4216}"/>
              </a:ext>
            </a:extLst>
          </p:cNvPr>
          <p:cNvSpPr txBox="1"/>
          <p:nvPr/>
        </p:nvSpPr>
        <p:spPr>
          <a:xfrm>
            <a:off x="3783339" y="3190159"/>
            <a:ext cx="987450" cy="492443"/>
          </a:xfrm>
          <a:prstGeom prst="rect">
            <a:avLst/>
          </a:prstGeom>
          <a:noFill/>
        </p:spPr>
        <p:txBody>
          <a:bodyPr wrap="none" lIns="0" tIns="0" rIns="0" bIns="0" rtlCol="0">
            <a:spAutoFit/>
          </a:bodyPr>
          <a:lstStyle/>
          <a:p>
            <a:pPr algn="l"/>
            <a:r>
              <a:rPr lang="en-GB" dirty="0"/>
              <a:t>Module D</a:t>
            </a:r>
          </a:p>
          <a:p>
            <a:pPr algn="l"/>
            <a:r>
              <a:rPr lang="en-GB" sz="1400" dirty="0"/>
              <a:t>Ion pumping</a:t>
            </a:r>
          </a:p>
        </p:txBody>
      </p:sp>
      <p:sp>
        <p:nvSpPr>
          <p:cNvPr id="14" name="TextBox 13">
            <a:extLst>
              <a:ext uri="{FF2B5EF4-FFF2-40B4-BE49-F238E27FC236}">
                <a16:creationId xmlns:a16="http://schemas.microsoft.com/office/drawing/2014/main" id="{137C0E03-FC73-ABE3-563A-280ADF5CF2A1}"/>
              </a:ext>
            </a:extLst>
          </p:cNvPr>
          <p:cNvSpPr txBox="1"/>
          <p:nvPr/>
        </p:nvSpPr>
        <p:spPr>
          <a:xfrm>
            <a:off x="174347" y="6050338"/>
            <a:ext cx="5561459" cy="276999"/>
          </a:xfrm>
          <a:prstGeom prst="rect">
            <a:avLst/>
          </a:prstGeom>
          <a:noFill/>
        </p:spPr>
        <p:txBody>
          <a:bodyPr wrap="none" lIns="0" tIns="0" rIns="0" bIns="0" rtlCol="0">
            <a:spAutoFit/>
          </a:bodyPr>
          <a:lstStyle/>
          <a:p>
            <a:pPr algn="l"/>
            <a:r>
              <a:rPr lang="fr-CH" b="1" dirty="0">
                <a:solidFill>
                  <a:srgbClr val="00B050"/>
                </a:solidFill>
              </a:rPr>
              <a:t>Carlo Scarcia, Giuseppe Bregliozzi and Ivo </a:t>
            </a:r>
            <a:r>
              <a:rPr lang="fr-CH" b="1" dirty="0" err="1">
                <a:solidFill>
                  <a:srgbClr val="00B050"/>
                </a:solidFill>
              </a:rPr>
              <a:t>Wevers</a:t>
            </a:r>
            <a:endParaRPr lang="en-GB" b="1" dirty="0">
              <a:solidFill>
                <a:srgbClr val="00B050"/>
              </a:solidFill>
            </a:endParaRPr>
          </a:p>
        </p:txBody>
      </p:sp>
    </p:spTree>
    <p:extLst>
      <p:ext uri="{BB962C8B-B14F-4D97-AF65-F5344CB8AC3E}">
        <p14:creationId xmlns:p14="http://schemas.microsoft.com/office/powerpoint/2010/main" val="1381113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BEC3E9-B6FE-3E97-119E-4B4EBA83FD08}"/>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ECD38165-8B91-94D6-8A9E-01B91E264521}"/>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BA875D18-5879-DA80-7BC4-B62E5D4109F6}"/>
              </a:ext>
            </a:extLst>
          </p:cNvPr>
          <p:cNvSpPr>
            <a:spLocks noGrp="1"/>
          </p:cNvSpPr>
          <p:nvPr>
            <p:ph type="sldNum" sz="quarter" idx="12"/>
          </p:nvPr>
        </p:nvSpPr>
        <p:spPr/>
        <p:txBody>
          <a:bodyPr/>
          <a:lstStyle/>
          <a:p>
            <a:fld id="{36B5EA5A-BC32-A742-B11B-8E7414D5B535}" type="slidenum">
              <a:rPr lang="en-US" smtClean="0"/>
              <a:pPr/>
              <a:t>5</a:t>
            </a:fld>
            <a:endParaRPr lang="en-US" dirty="0"/>
          </a:p>
        </p:txBody>
      </p:sp>
      <p:sp>
        <p:nvSpPr>
          <p:cNvPr id="8" name="Rectangle: Rounded Corners 7">
            <a:extLst>
              <a:ext uri="{FF2B5EF4-FFF2-40B4-BE49-F238E27FC236}">
                <a16:creationId xmlns:a16="http://schemas.microsoft.com/office/drawing/2014/main" id="{0AA9154B-3893-44A7-8427-DC42FD0DF645}"/>
              </a:ext>
            </a:extLst>
          </p:cNvPr>
          <p:cNvSpPr/>
          <p:nvPr/>
        </p:nvSpPr>
        <p:spPr>
          <a:xfrm>
            <a:off x="222465" y="1176794"/>
            <a:ext cx="1849395" cy="7496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WP1: </a:t>
            </a:r>
            <a:r>
              <a:rPr lang="en-GB" b="1" dirty="0"/>
              <a:t>engineering</a:t>
            </a:r>
          </a:p>
        </p:txBody>
      </p:sp>
      <p:sp>
        <p:nvSpPr>
          <p:cNvPr id="9" name="Rectangle: Rounded Corners 8">
            <a:extLst>
              <a:ext uri="{FF2B5EF4-FFF2-40B4-BE49-F238E27FC236}">
                <a16:creationId xmlns:a16="http://schemas.microsoft.com/office/drawing/2014/main" id="{1EF3CBEB-672D-EAAF-9639-6F3256D13A52}"/>
              </a:ext>
            </a:extLst>
          </p:cNvPr>
          <p:cNvSpPr/>
          <p:nvPr/>
        </p:nvSpPr>
        <p:spPr>
          <a:xfrm>
            <a:off x="2187189" y="1156199"/>
            <a:ext cx="1849395" cy="7496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WP2: </a:t>
            </a:r>
          </a:p>
          <a:p>
            <a:pPr algn="ctr"/>
            <a:r>
              <a:rPr lang="en-GB" b="1" dirty="0"/>
              <a:t>production</a:t>
            </a:r>
          </a:p>
        </p:txBody>
      </p:sp>
      <p:sp>
        <p:nvSpPr>
          <p:cNvPr id="10" name="Rectangle: Rounded Corners 9">
            <a:extLst>
              <a:ext uri="{FF2B5EF4-FFF2-40B4-BE49-F238E27FC236}">
                <a16:creationId xmlns:a16="http://schemas.microsoft.com/office/drawing/2014/main" id="{D39C95B5-C0E2-21C9-26B3-2520E92FC262}"/>
              </a:ext>
            </a:extLst>
          </p:cNvPr>
          <p:cNvSpPr/>
          <p:nvPr/>
        </p:nvSpPr>
        <p:spPr>
          <a:xfrm>
            <a:off x="4151913" y="1156199"/>
            <a:ext cx="1849395" cy="7496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WP3: </a:t>
            </a:r>
          </a:p>
          <a:p>
            <a:pPr algn="ctr"/>
            <a:r>
              <a:rPr lang="en-GB" b="1" dirty="0"/>
              <a:t>treatments</a:t>
            </a:r>
          </a:p>
        </p:txBody>
      </p:sp>
      <p:sp>
        <p:nvSpPr>
          <p:cNvPr id="11" name="Rectangle: Rounded Corners 10">
            <a:extLst>
              <a:ext uri="{FF2B5EF4-FFF2-40B4-BE49-F238E27FC236}">
                <a16:creationId xmlns:a16="http://schemas.microsoft.com/office/drawing/2014/main" id="{E13EAF3B-7776-7DB4-B866-4EEC9FCDDC0E}"/>
              </a:ext>
            </a:extLst>
          </p:cNvPr>
          <p:cNvSpPr/>
          <p:nvPr/>
        </p:nvSpPr>
        <p:spPr>
          <a:xfrm>
            <a:off x="6157826" y="1156199"/>
            <a:ext cx="1849395" cy="7496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WP4: </a:t>
            </a:r>
          </a:p>
          <a:p>
            <a:pPr algn="ctr"/>
            <a:r>
              <a:rPr lang="en-GB" b="1" dirty="0"/>
              <a:t>transport</a:t>
            </a:r>
          </a:p>
        </p:txBody>
      </p:sp>
      <p:sp>
        <p:nvSpPr>
          <p:cNvPr id="12" name="Rectangle: Rounded Corners 11">
            <a:extLst>
              <a:ext uri="{FF2B5EF4-FFF2-40B4-BE49-F238E27FC236}">
                <a16:creationId xmlns:a16="http://schemas.microsoft.com/office/drawing/2014/main" id="{2952ABD0-7446-A051-B7A4-94BAA09D669A}"/>
              </a:ext>
            </a:extLst>
          </p:cNvPr>
          <p:cNvSpPr/>
          <p:nvPr/>
        </p:nvSpPr>
        <p:spPr>
          <a:xfrm>
            <a:off x="8114529" y="373593"/>
            <a:ext cx="1849395" cy="7496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WP5: </a:t>
            </a:r>
          </a:p>
          <a:p>
            <a:pPr algn="ctr"/>
            <a:r>
              <a:rPr lang="en-GB" b="1" dirty="0"/>
              <a:t>installation</a:t>
            </a:r>
          </a:p>
        </p:txBody>
      </p:sp>
      <p:sp>
        <p:nvSpPr>
          <p:cNvPr id="13" name="Rectangle: Rounded Corners 12">
            <a:extLst>
              <a:ext uri="{FF2B5EF4-FFF2-40B4-BE49-F238E27FC236}">
                <a16:creationId xmlns:a16="http://schemas.microsoft.com/office/drawing/2014/main" id="{5D7A5F21-E1F2-9F8A-B70C-A6F80396D389}"/>
              </a:ext>
            </a:extLst>
          </p:cNvPr>
          <p:cNvSpPr/>
          <p:nvPr/>
        </p:nvSpPr>
        <p:spPr>
          <a:xfrm>
            <a:off x="10079253" y="373593"/>
            <a:ext cx="1849395" cy="7496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WP6: </a:t>
            </a:r>
          </a:p>
          <a:p>
            <a:pPr algn="ctr"/>
            <a:r>
              <a:rPr lang="en-GB" b="1" dirty="0"/>
              <a:t>vacuum</a:t>
            </a:r>
          </a:p>
        </p:txBody>
      </p:sp>
      <p:sp>
        <p:nvSpPr>
          <p:cNvPr id="14" name="Rectangle: Rounded Corners 13">
            <a:extLst>
              <a:ext uri="{FF2B5EF4-FFF2-40B4-BE49-F238E27FC236}">
                <a16:creationId xmlns:a16="http://schemas.microsoft.com/office/drawing/2014/main" id="{D9682865-9DB7-B55E-3D1C-F603E04CCEBC}"/>
              </a:ext>
            </a:extLst>
          </p:cNvPr>
          <p:cNvSpPr/>
          <p:nvPr/>
        </p:nvSpPr>
        <p:spPr>
          <a:xfrm>
            <a:off x="222465" y="1988221"/>
            <a:ext cx="1849395" cy="1940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Design and engineering of the vacuum chamber</a:t>
            </a:r>
          </a:p>
        </p:txBody>
      </p:sp>
      <p:sp>
        <p:nvSpPr>
          <p:cNvPr id="15" name="Rectangle: Rounded Corners 14">
            <a:extLst>
              <a:ext uri="{FF2B5EF4-FFF2-40B4-BE49-F238E27FC236}">
                <a16:creationId xmlns:a16="http://schemas.microsoft.com/office/drawing/2014/main" id="{C46E5411-98EB-0560-34A9-6C8298BFCAB4}"/>
              </a:ext>
            </a:extLst>
          </p:cNvPr>
          <p:cNvSpPr/>
          <p:nvPr/>
        </p:nvSpPr>
        <p:spPr>
          <a:xfrm>
            <a:off x="2207783" y="1988221"/>
            <a:ext cx="1849395" cy="1940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Choice of materials and manufacturing technology</a:t>
            </a:r>
          </a:p>
        </p:txBody>
      </p:sp>
      <p:sp>
        <p:nvSpPr>
          <p:cNvPr id="16" name="Rectangle: Rounded Corners 15">
            <a:extLst>
              <a:ext uri="{FF2B5EF4-FFF2-40B4-BE49-F238E27FC236}">
                <a16:creationId xmlns:a16="http://schemas.microsoft.com/office/drawing/2014/main" id="{CD2B1FD8-DD02-C8CA-2E16-3AF3A0D8B9A7}"/>
              </a:ext>
            </a:extLst>
          </p:cNvPr>
          <p:cNvSpPr/>
          <p:nvPr/>
        </p:nvSpPr>
        <p:spPr>
          <a:xfrm>
            <a:off x="4193102" y="1988221"/>
            <a:ext cx="1849395" cy="1940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Choice of post-manufacturing treatments</a:t>
            </a:r>
          </a:p>
        </p:txBody>
      </p:sp>
      <p:sp>
        <p:nvSpPr>
          <p:cNvPr id="17" name="Rectangle: Rounded Corners 16">
            <a:extLst>
              <a:ext uri="{FF2B5EF4-FFF2-40B4-BE49-F238E27FC236}">
                <a16:creationId xmlns:a16="http://schemas.microsoft.com/office/drawing/2014/main" id="{B9795AE1-FE6E-AD39-D9C0-126E59CA1460}"/>
              </a:ext>
            </a:extLst>
          </p:cNvPr>
          <p:cNvSpPr/>
          <p:nvPr/>
        </p:nvSpPr>
        <p:spPr>
          <a:xfrm>
            <a:off x="6157826" y="1988221"/>
            <a:ext cx="1849395" cy="1940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Handling and logistics </a:t>
            </a:r>
          </a:p>
        </p:txBody>
      </p:sp>
      <p:sp>
        <p:nvSpPr>
          <p:cNvPr id="18" name="Rectangle: Rounded Corners 17">
            <a:extLst>
              <a:ext uri="{FF2B5EF4-FFF2-40B4-BE49-F238E27FC236}">
                <a16:creationId xmlns:a16="http://schemas.microsoft.com/office/drawing/2014/main" id="{1E0722D6-9B89-7AC1-AEAA-DD5AEA53C805}"/>
              </a:ext>
            </a:extLst>
          </p:cNvPr>
          <p:cNvSpPr/>
          <p:nvPr/>
        </p:nvSpPr>
        <p:spPr>
          <a:xfrm>
            <a:off x="8114529" y="1226210"/>
            <a:ext cx="1849395" cy="1940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Installation procedure and interface with other systems</a:t>
            </a:r>
          </a:p>
        </p:txBody>
      </p:sp>
      <p:sp>
        <p:nvSpPr>
          <p:cNvPr id="19" name="Rectangle: Rounded Corners 18">
            <a:extLst>
              <a:ext uri="{FF2B5EF4-FFF2-40B4-BE49-F238E27FC236}">
                <a16:creationId xmlns:a16="http://schemas.microsoft.com/office/drawing/2014/main" id="{EB3BE335-DB93-EA4D-60F9-E66E00DAB933}"/>
              </a:ext>
            </a:extLst>
          </p:cNvPr>
          <p:cNvSpPr/>
          <p:nvPr/>
        </p:nvSpPr>
        <p:spPr>
          <a:xfrm>
            <a:off x="10079253" y="1226210"/>
            <a:ext cx="1849395" cy="1940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Choice of vacuum pumps and valves</a:t>
            </a:r>
          </a:p>
        </p:txBody>
      </p:sp>
      <p:sp>
        <p:nvSpPr>
          <p:cNvPr id="20" name="Rectangle: Rounded Corners 19">
            <a:extLst>
              <a:ext uri="{FF2B5EF4-FFF2-40B4-BE49-F238E27FC236}">
                <a16:creationId xmlns:a16="http://schemas.microsoft.com/office/drawing/2014/main" id="{FD89BDAD-8BB4-5F31-24DE-B83FA07F3207}"/>
              </a:ext>
            </a:extLst>
          </p:cNvPr>
          <p:cNvSpPr/>
          <p:nvPr/>
        </p:nvSpPr>
        <p:spPr>
          <a:xfrm>
            <a:off x="8080223" y="3501918"/>
            <a:ext cx="1849395" cy="7496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WP7:</a:t>
            </a:r>
          </a:p>
          <a:p>
            <a:pPr algn="ctr"/>
            <a:r>
              <a:rPr lang="en-GB" b="1" dirty="0"/>
              <a:t>prototyping</a:t>
            </a:r>
          </a:p>
        </p:txBody>
      </p:sp>
      <p:sp>
        <p:nvSpPr>
          <p:cNvPr id="21" name="Rectangle: Rounded Corners 20">
            <a:extLst>
              <a:ext uri="{FF2B5EF4-FFF2-40B4-BE49-F238E27FC236}">
                <a16:creationId xmlns:a16="http://schemas.microsoft.com/office/drawing/2014/main" id="{03C7E9B5-2160-3782-4171-710500A58B0C}"/>
              </a:ext>
            </a:extLst>
          </p:cNvPr>
          <p:cNvSpPr/>
          <p:nvPr/>
        </p:nvSpPr>
        <p:spPr>
          <a:xfrm>
            <a:off x="8080223" y="4313345"/>
            <a:ext cx="1849395" cy="19173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Installation and test of a pilot sector</a:t>
            </a:r>
          </a:p>
        </p:txBody>
      </p:sp>
      <p:sp>
        <p:nvSpPr>
          <p:cNvPr id="22" name="Rectangle: Rounded Corners 21">
            <a:extLst>
              <a:ext uri="{FF2B5EF4-FFF2-40B4-BE49-F238E27FC236}">
                <a16:creationId xmlns:a16="http://schemas.microsoft.com/office/drawing/2014/main" id="{14A40721-AFB6-58C7-564A-40D57855A313}"/>
              </a:ext>
            </a:extLst>
          </p:cNvPr>
          <p:cNvSpPr/>
          <p:nvPr/>
        </p:nvSpPr>
        <p:spPr>
          <a:xfrm>
            <a:off x="10120226" y="3501918"/>
            <a:ext cx="1849395" cy="7496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WP8:</a:t>
            </a:r>
          </a:p>
          <a:p>
            <a:pPr algn="ctr"/>
            <a:r>
              <a:rPr lang="en-GB" b="1" dirty="0"/>
              <a:t>coordination</a:t>
            </a:r>
          </a:p>
        </p:txBody>
      </p:sp>
      <p:sp>
        <p:nvSpPr>
          <p:cNvPr id="23" name="Rectangle: Rounded Corners 22">
            <a:extLst>
              <a:ext uri="{FF2B5EF4-FFF2-40B4-BE49-F238E27FC236}">
                <a16:creationId xmlns:a16="http://schemas.microsoft.com/office/drawing/2014/main" id="{BE80DAD9-EDAE-C669-97AA-7EC7B8E992DE}"/>
              </a:ext>
            </a:extLst>
          </p:cNvPr>
          <p:cNvSpPr/>
          <p:nvPr/>
        </p:nvSpPr>
        <p:spPr>
          <a:xfrm>
            <a:off x="10120226" y="4313345"/>
            <a:ext cx="1849395" cy="19173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Coordination of the different work packages and contribution of collaborators</a:t>
            </a:r>
          </a:p>
        </p:txBody>
      </p:sp>
      <p:sp>
        <p:nvSpPr>
          <p:cNvPr id="25" name="Title 1">
            <a:extLst>
              <a:ext uri="{FF2B5EF4-FFF2-40B4-BE49-F238E27FC236}">
                <a16:creationId xmlns:a16="http://schemas.microsoft.com/office/drawing/2014/main" id="{5C855F04-2C37-EE35-4396-1CE0F2E8CE0A}"/>
              </a:ext>
            </a:extLst>
          </p:cNvPr>
          <p:cNvSpPr>
            <a:spLocks noGrp="1"/>
          </p:cNvSpPr>
          <p:nvPr>
            <p:ph type="title"/>
          </p:nvPr>
        </p:nvSpPr>
        <p:spPr>
          <a:xfrm>
            <a:off x="407988" y="373063"/>
            <a:ext cx="11376025" cy="1066800"/>
          </a:xfrm>
        </p:spPr>
        <p:txBody>
          <a:bodyPr anchor="t">
            <a:normAutofit/>
          </a:bodyPr>
          <a:lstStyle/>
          <a:p>
            <a:r>
              <a:rPr lang="fr-CH" dirty="0"/>
              <a:t>The </a:t>
            </a:r>
            <a:r>
              <a:rPr lang="fr-CH" dirty="0" err="1"/>
              <a:t>work</a:t>
            </a:r>
            <a:r>
              <a:rPr lang="fr-CH" dirty="0"/>
              <a:t> structure. </a:t>
            </a:r>
            <a:endParaRPr lang="en-US" dirty="0"/>
          </a:p>
        </p:txBody>
      </p:sp>
      <p:sp>
        <p:nvSpPr>
          <p:cNvPr id="26" name="TextBox 25">
            <a:extLst>
              <a:ext uri="{FF2B5EF4-FFF2-40B4-BE49-F238E27FC236}">
                <a16:creationId xmlns:a16="http://schemas.microsoft.com/office/drawing/2014/main" id="{200649A3-5732-A357-FFD2-879971A9E503}"/>
              </a:ext>
            </a:extLst>
          </p:cNvPr>
          <p:cNvSpPr txBox="1"/>
          <p:nvPr/>
        </p:nvSpPr>
        <p:spPr>
          <a:xfrm>
            <a:off x="222465" y="4251561"/>
            <a:ext cx="7582019" cy="2492990"/>
          </a:xfrm>
          <a:prstGeom prst="rect">
            <a:avLst/>
          </a:prstGeom>
          <a:noFill/>
        </p:spPr>
        <p:txBody>
          <a:bodyPr wrap="square" lIns="0" tIns="0" rIns="0" bIns="0" rtlCol="0">
            <a:spAutoFit/>
          </a:bodyPr>
          <a:lstStyle/>
          <a:p>
            <a:pPr algn="l"/>
            <a:r>
              <a:rPr lang="en-GB" dirty="0"/>
              <a:t>Each work package will provide </a:t>
            </a:r>
            <a:r>
              <a:rPr lang="en-GB" b="1" dirty="0">
                <a:solidFill>
                  <a:srgbClr val="00B050"/>
                </a:solidFill>
              </a:rPr>
              <a:t>input for the TDR </a:t>
            </a:r>
            <a:r>
              <a:rPr lang="en-GB" dirty="0"/>
              <a:t>and cost estimation.</a:t>
            </a:r>
          </a:p>
          <a:p>
            <a:pPr algn="l"/>
            <a:endParaRPr lang="en-GB" dirty="0"/>
          </a:p>
          <a:p>
            <a:pPr algn="l"/>
            <a:r>
              <a:rPr lang="en-GB" dirty="0"/>
              <a:t>The work packages are </a:t>
            </a:r>
            <a:r>
              <a:rPr lang="en-GB" b="1" dirty="0">
                <a:solidFill>
                  <a:srgbClr val="00B050"/>
                </a:solidFill>
              </a:rPr>
              <a:t>interconnected</a:t>
            </a:r>
            <a:r>
              <a:rPr lang="en-GB" dirty="0"/>
              <a:t> and they need active coordination.</a:t>
            </a:r>
          </a:p>
          <a:p>
            <a:pPr algn="l"/>
            <a:endParaRPr lang="en-GB" dirty="0"/>
          </a:p>
          <a:p>
            <a:pPr algn="l"/>
            <a:r>
              <a:rPr lang="en-GB" b="1" dirty="0">
                <a:solidFill>
                  <a:srgbClr val="00B050"/>
                </a:solidFill>
              </a:rPr>
              <a:t>WP1, WP2 and WP6 are the most advanced </a:t>
            </a:r>
            <a:r>
              <a:rPr lang="en-GB" dirty="0"/>
              <a:t>as they started before the signature of the addendum.</a:t>
            </a:r>
          </a:p>
          <a:p>
            <a:pPr algn="l"/>
            <a:endParaRPr lang="en-GB" dirty="0"/>
          </a:p>
          <a:p>
            <a:pPr algn="l"/>
            <a:endParaRPr lang="en-GB" dirty="0"/>
          </a:p>
        </p:txBody>
      </p:sp>
    </p:spTree>
    <p:extLst>
      <p:ext uri="{BB962C8B-B14F-4D97-AF65-F5344CB8AC3E}">
        <p14:creationId xmlns:p14="http://schemas.microsoft.com/office/powerpoint/2010/main" val="1281565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C23614-6494-7BD4-3FA3-1BD55C5394E2}"/>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505CC384-0C5E-D3E5-9E22-D2BE78AD28D8}"/>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655ED10F-8D3F-E397-434B-E6932D88B070}"/>
              </a:ext>
            </a:extLst>
          </p:cNvPr>
          <p:cNvSpPr>
            <a:spLocks noGrp="1"/>
          </p:cNvSpPr>
          <p:nvPr>
            <p:ph type="sldNum" sz="quarter" idx="12"/>
          </p:nvPr>
        </p:nvSpPr>
        <p:spPr/>
        <p:txBody>
          <a:bodyPr/>
          <a:lstStyle/>
          <a:p>
            <a:fld id="{36B5EA5A-BC32-A742-B11B-8E7414D5B535}" type="slidenum">
              <a:rPr lang="en-US" smtClean="0"/>
              <a:pPr/>
              <a:t>50</a:t>
            </a:fld>
            <a:endParaRPr lang="en-US" dirty="0"/>
          </a:p>
        </p:txBody>
      </p:sp>
      <p:pic>
        <p:nvPicPr>
          <p:cNvPr id="7" name="Picture 6">
            <a:extLst>
              <a:ext uri="{FF2B5EF4-FFF2-40B4-BE49-F238E27FC236}">
                <a16:creationId xmlns:a16="http://schemas.microsoft.com/office/drawing/2014/main" id="{EEFF1394-AC57-8F22-C16C-865C84FAF30D}"/>
              </a:ext>
            </a:extLst>
          </p:cNvPr>
          <p:cNvPicPr>
            <a:picLocks noChangeAspect="1"/>
          </p:cNvPicPr>
          <p:nvPr/>
        </p:nvPicPr>
        <p:blipFill>
          <a:blip r:embed="rId2"/>
          <a:stretch>
            <a:fillRect/>
          </a:stretch>
        </p:blipFill>
        <p:spPr>
          <a:xfrm>
            <a:off x="4956613" y="1172791"/>
            <a:ext cx="7095894" cy="4615527"/>
          </a:xfrm>
          <a:prstGeom prst="rect">
            <a:avLst/>
          </a:prstGeom>
        </p:spPr>
      </p:pic>
      <p:pic>
        <p:nvPicPr>
          <p:cNvPr id="9" name="Picture 8">
            <a:extLst>
              <a:ext uri="{FF2B5EF4-FFF2-40B4-BE49-F238E27FC236}">
                <a16:creationId xmlns:a16="http://schemas.microsoft.com/office/drawing/2014/main" id="{D37D50EA-B111-C4C8-E72A-B912207606A4}"/>
              </a:ext>
            </a:extLst>
          </p:cNvPr>
          <p:cNvPicPr>
            <a:picLocks noChangeAspect="1"/>
          </p:cNvPicPr>
          <p:nvPr/>
        </p:nvPicPr>
        <p:blipFill>
          <a:blip r:embed="rId3"/>
          <a:stretch>
            <a:fillRect/>
          </a:stretch>
        </p:blipFill>
        <p:spPr>
          <a:xfrm>
            <a:off x="430416" y="1172508"/>
            <a:ext cx="2088194" cy="2239227"/>
          </a:xfrm>
          <a:prstGeom prst="rect">
            <a:avLst/>
          </a:prstGeom>
        </p:spPr>
      </p:pic>
      <p:sp>
        <p:nvSpPr>
          <p:cNvPr id="2" name="TextBox 1">
            <a:extLst>
              <a:ext uri="{FF2B5EF4-FFF2-40B4-BE49-F238E27FC236}">
                <a16:creationId xmlns:a16="http://schemas.microsoft.com/office/drawing/2014/main" id="{DA16D182-07D0-78E4-7A6A-170BDBA59FEA}"/>
              </a:ext>
            </a:extLst>
          </p:cNvPr>
          <p:cNvSpPr txBox="1"/>
          <p:nvPr/>
        </p:nvSpPr>
        <p:spPr>
          <a:xfrm>
            <a:off x="245932" y="5948904"/>
            <a:ext cx="1474763" cy="276999"/>
          </a:xfrm>
          <a:prstGeom prst="rect">
            <a:avLst/>
          </a:prstGeom>
          <a:noFill/>
        </p:spPr>
        <p:txBody>
          <a:bodyPr wrap="none" lIns="0" tIns="0" rIns="0" bIns="0" rtlCol="0">
            <a:spAutoFit/>
          </a:bodyPr>
          <a:lstStyle/>
          <a:p>
            <a:pPr algn="l"/>
            <a:r>
              <a:rPr lang="fr-CH" b="1" dirty="0">
                <a:solidFill>
                  <a:srgbClr val="00B050"/>
                </a:solidFill>
              </a:rPr>
              <a:t>Carlo Scarcia</a:t>
            </a:r>
            <a:endParaRPr lang="en-GB" b="1" dirty="0">
              <a:solidFill>
                <a:srgbClr val="00B050"/>
              </a:solidFill>
            </a:endParaRPr>
          </a:p>
        </p:txBody>
      </p:sp>
      <p:pic>
        <p:nvPicPr>
          <p:cNvPr id="6" name="Picture 5">
            <a:extLst>
              <a:ext uri="{FF2B5EF4-FFF2-40B4-BE49-F238E27FC236}">
                <a16:creationId xmlns:a16="http://schemas.microsoft.com/office/drawing/2014/main" id="{6318E1C2-FDD3-16A0-6947-2C7764B45F7E}"/>
              </a:ext>
            </a:extLst>
          </p:cNvPr>
          <p:cNvPicPr>
            <a:picLocks noChangeAspect="1"/>
          </p:cNvPicPr>
          <p:nvPr/>
        </p:nvPicPr>
        <p:blipFill rotWithShape="1">
          <a:blip r:embed="rId4"/>
          <a:srcRect l="6902" t="3611" r="20433" b="14936"/>
          <a:stretch/>
        </p:blipFill>
        <p:spPr>
          <a:xfrm>
            <a:off x="2442411" y="1152271"/>
            <a:ext cx="2366211" cy="2259464"/>
          </a:xfrm>
          <a:prstGeom prst="rect">
            <a:avLst/>
          </a:prstGeom>
        </p:spPr>
      </p:pic>
      <p:sp>
        <p:nvSpPr>
          <p:cNvPr id="8" name="Title 1">
            <a:extLst>
              <a:ext uri="{FF2B5EF4-FFF2-40B4-BE49-F238E27FC236}">
                <a16:creationId xmlns:a16="http://schemas.microsoft.com/office/drawing/2014/main" id="{698D946E-A09B-DBF8-E0AA-667670E4CC13}"/>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pressure profiles</a:t>
            </a:r>
            <a:endParaRPr lang="en-GB" dirty="0"/>
          </a:p>
        </p:txBody>
      </p:sp>
      <p:sp>
        <p:nvSpPr>
          <p:cNvPr id="10" name="TextBox 9">
            <a:extLst>
              <a:ext uri="{FF2B5EF4-FFF2-40B4-BE49-F238E27FC236}">
                <a16:creationId xmlns:a16="http://schemas.microsoft.com/office/drawing/2014/main" id="{CFF71A1D-72AE-C97A-F4AE-2FB7AC09AF32}"/>
              </a:ext>
            </a:extLst>
          </p:cNvPr>
          <p:cNvSpPr txBox="1"/>
          <p:nvPr/>
        </p:nvSpPr>
        <p:spPr>
          <a:xfrm>
            <a:off x="891393" y="896850"/>
            <a:ext cx="1090042" cy="276999"/>
          </a:xfrm>
          <a:prstGeom prst="rect">
            <a:avLst/>
          </a:prstGeom>
          <a:noFill/>
        </p:spPr>
        <p:txBody>
          <a:bodyPr wrap="none" lIns="0" tIns="0" rIns="0" bIns="0" rtlCol="0">
            <a:spAutoFit/>
          </a:bodyPr>
          <a:lstStyle/>
          <a:p>
            <a:pPr algn="l"/>
            <a:r>
              <a:rPr lang="en-GB" dirty="0"/>
              <a:t>Calculated</a:t>
            </a:r>
          </a:p>
        </p:txBody>
      </p:sp>
      <p:sp>
        <p:nvSpPr>
          <p:cNvPr id="12" name="TextBox 11">
            <a:extLst>
              <a:ext uri="{FF2B5EF4-FFF2-40B4-BE49-F238E27FC236}">
                <a16:creationId xmlns:a16="http://schemas.microsoft.com/office/drawing/2014/main" id="{46966677-7F3E-CDED-0780-B4860B91DC3B}"/>
              </a:ext>
            </a:extLst>
          </p:cNvPr>
          <p:cNvSpPr txBox="1"/>
          <p:nvPr/>
        </p:nvSpPr>
        <p:spPr>
          <a:xfrm>
            <a:off x="2965079" y="895509"/>
            <a:ext cx="1436291" cy="276999"/>
          </a:xfrm>
          <a:prstGeom prst="rect">
            <a:avLst/>
          </a:prstGeom>
          <a:noFill/>
        </p:spPr>
        <p:txBody>
          <a:bodyPr wrap="none" lIns="0" tIns="0" rIns="0" bIns="0" rtlCol="0">
            <a:spAutoFit/>
          </a:bodyPr>
          <a:lstStyle/>
          <a:p>
            <a:pPr algn="l"/>
            <a:r>
              <a:rPr lang="en-GB" dirty="0"/>
              <a:t>Requirements</a:t>
            </a:r>
          </a:p>
        </p:txBody>
      </p:sp>
      <p:sp>
        <p:nvSpPr>
          <p:cNvPr id="14" name="TextBox 13">
            <a:extLst>
              <a:ext uri="{FF2B5EF4-FFF2-40B4-BE49-F238E27FC236}">
                <a16:creationId xmlns:a16="http://schemas.microsoft.com/office/drawing/2014/main" id="{70BE6962-FE47-5059-F19A-F34C4D175CCB}"/>
              </a:ext>
            </a:extLst>
          </p:cNvPr>
          <p:cNvSpPr txBox="1"/>
          <p:nvPr/>
        </p:nvSpPr>
        <p:spPr>
          <a:xfrm>
            <a:off x="502208" y="3668497"/>
            <a:ext cx="4454405" cy="1938992"/>
          </a:xfrm>
          <a:prstGeom prst="rect">
            <a:avLst/>
          </a:prstGeom>
          <a:noFill/>
        </p:spPr>
        <p:txBody>
          <a:bodyPr wrap="square" lIns="0" tIns="0" rIns="0" bIns="0" rtlCol="0">
            <a:spAutoFit/>
          </a:bodyPr>
          <a:lstStyle/>
          <a:p>
            <a:pPr algn="l"/>
            <a:r>
              <a:rPr lang="en-GB" dirty="0"/>
              <a:t>The calculated values are based on measured outgassing rates. Those for CH</a:t>
            </a:r>
            <a:r>
              <a:rPr lang="en-GB" baseline="-25000" dirty="0"/>
              <a:t>4</a:t>
            </a:r>
            <a:r>
              <a:rPr lang="en-GB" dirty="0"/>
              <a:t>, CO and CO</a:t>
            </a:r>
            <a:r>
              <a:rPr lang="en-GB" baseline="-25000" dirty="0"/>
              <a:t>2</a:t>
            </a:r>
            <a:r>
              <a:rPr lang="en-GB" dirty="0"/>
              <a:t> are measurement limits.</a:t>
            </a:r>
          </a:p>
          <a:p>
            <a:pPr algn="l"/>
            <a:endParaRPr lang="en-GB" dirty="0"/>
          </a:p>
          <a:p>
            <a:pPr algn="l"/>
            <a:r>
              <a:rPr lang="en-GB" b="1" dirty="0">
                <a:solidFill>
                  <a:srgbClr val="00B050"/>
                </a:solidFill>
              </a:rPr>
              <a:t>The outgassing rates of the valves are not included </a:t>
            </a:r>
            <a:r>
              <a:rPr lang="en-GB" dirty="0"/>
              <a:t>in this calculation. They could be the </a:t>
            </a:r>
            <a:r>
              <a:rPr lang="en-GB" b="1" dirty="0"/>
              <a:t>leading source of gas</a:t>
            </a:r>
            <a:r>
              <a:rPr lang="en-GB" dirty="0"/>
              <a:t>.</a:t>
            </a:r>
          </a:p>
        </p:txBody>
      </p:sp>
    </p:spTree>
    <p:extLst>
      <p:ext uri="{BB962C8B-B14F-4D97-AF65-F5344CB8AC3E}">
        <p14:creationId xmlns:p14="http://schemas.microsoft.com/office/powerpoint/2010/main" val="3797366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FB22BC-0A00-CAD4-548F-5783A5E02624}"/>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151B1247-7C5D-1D0C-82EA-53E3EFDDA6A5}"/>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A41E58B-8D16-F7D5-0E22-02B74E3DDF1D}"/>
              </a:ext>
            </a:extLst>
          </p:cNvPr>
          <p:cNvSpPr>
            <a:spLocks noGrp="1"/>
          </p:cNvSpPr>
          <p:nvPr>
            <p:ph type="sldNum" sz="quarter" idx="12"/>
          </p:nvPr>
        </p:nvSpPr>
        <p:spPr/>
        <p:txBody>
          <a:bodyPr/>
          <a:lstStyle/>
          <a:p>
            <a:fld id="{36B5EA5A-BC32-A742-B11B-8E7414D5B535}" type="slidenum">
              <a:rPr lang="en-US" smtClean="0"/>
              <a:pPr/>
              <a:t>51</a:t>
            </a:fld>
            <a:endParaRPr lang="en-US" dirty="0"/>
          </a:p>
        </p:txBody>
      </p:sp>
      <p:pic>
        <p:nvPicPr>
          <p:cNvPr id="7" name="Picture 6">
            <a:extLst>
              <a:ext uri="{FF2B5EF4-FFF2-40B4-BE49-F238E27FC236}">
                <a16:creationId xmlns:a16="http://schemas.microsoft.com/office/drawing/2014/main" id="{725BAAFD-4EEB-5B08-DAA3-FE0A98120CEC}"/>
              </a:ext>
            </a:extLst>
          </p:cNvPr>
          <p:cNvPicPr>
            <a:picLocks noChangeAspect="1"/>
          </p:cNvPicPr>
          <p:nvPr/>
        </p:nvPicPr>
        <p:blipFill rotWithShape="1">
          <a:blip r:embed="rId2"/>
          <a:srcRect t="12608"/>
          <a:stretch/>
        </p:blipFill>
        <p:spPr>
          <a:xfrm>
            <a:off x="100955" y="900280"/>
            <a:ext cx="11990089" cy="5216454"/>
          </a:xfrm>
          <a:prstGeom prst="rect">
            <a:avLst/>
          </a:prstGeom>
        </p:spPr>
      </p:pic>
      <p:sp>
        <p:nvSpPr>
          <p:cNvPr id="2" name="TextBox 1">
            <a:extLst>
              <a:ext uri="{FF2B5EF4-FFF2-40B4-BE49-F238E27FC236}">
                <a16:creationId xmlns:a16="http://schemas.microsoft.com/office/drawing/2014/main" id="{230F25FE-53C0-2EDB-45FE-E17772DDD576}"/>
              </a:ext>
            </a:extLst>
          </p:cNvPr>
          <p:cNvSpPr txBox="1"/>
          <p:nvPr/>
        </p:nvSpPr>
        <p:spPr>
          <a:xfrm>
            <a:off x="60006" y="5989212"/>
            <a:ext cx="1474763" cy="276999"/>
          </a:xfrm>
          <a:prstGeom prst="rect">
            <a:avLst/>
          </a:prstGeom>
          <a:noFill/>
        </p:spPr>
        <p:txBody>
          <a:bodyPr wrap="none" lIns="0" tIns="0" rIns="0" bIns="0" rtlCol="0">
            <a:spAutoFit/>
          </a:bodyPr>
          <a:lstStyle/>
          <a:p>
            <a:pPr algn="l"/>
            <a:r>
              <a:rPr lang="fr-CH" b="1" dirty="0">
                <a:solidFill>
                  <a:srgbClr val="00B050"/>
                </a:solidFill>
              </a:rPr>
              <a:t>Carlo Scarcia</a:t>
            </a:r>
            <a:endParaRPr lang="en-GB" b="1" dirty="0">
              <a:solidFill>
                <a:srgbClr val="00B050"/>
              </a:solidFill>
            </a:endParaRPr>
          </a:p>
        </p:txBody>
      </p:sp>
      <p:sp>
        <p:nvSpPr>
          <p:cNvPr id="6" name="Title 1">
            <a:extLst>
              <a:ext uri="{FF2B5EF4-FFF2-40B4-BE49-F238E27FC236}">
                <a16:creationId xmlns:a16="http://schemas.microsoft.com/office/drawing/2014/main" id="{B802BFF1-B545-19F8-F547-F77F4C7931F0}"/>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impact of </a:t>
            </a:r>
            <a:r>
              <a:rPr lang="fr-CH" dirty="0" err="1"/>
              <a:t>leaks</a:t>
            </a:r>
            <a:endParaRPr lang="en-GB" dirty="0"/>
          </a:p>
        </p:txBody>
      </p:sp>
    </p:spTree>
    <p:extLst>
      <p:ext uri="{BB962C8B-B14F-4D97-AF65-F5344CB8AC3E}">
        <p14:creationId xmlns:p14="http://schemas.microsoft.com/office/powerpoint/2010/main" val="2379016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8">
            <a:extLst>
              <a:ext uri="{FF2B5EF4-FFF2-40B4-BE49-F238E27FC236}">
                <a16:creationId xmlns:a16="http://schemas.microsoft.com/office/drawing/2014/main" id="{3593B080-78E0-B903-C705-A4740BC843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865" y="1247709"/>
            <a:ext cx="3708400" cy="2651504"/>
          </a:xfrm>
          <a:prstGeom prst="rect">
            <a:avLst/>
          </a:prstGeom>
          <a:solidFill>
            <a:srgbClr val="FFFFFF"/>
          </a:solidFill>
        </p:spPr>
      </p:pic>
      <p:pic>
        <p:nvPicPr>
          <p:cNvPr id="2050" name="Picture 4">
            <a:extLst>
              <a:ext uri="{FF2B5EF4-FFF2-40B4-BE49-F238E27FC236}">
                <a16:creationId xmlns:a16="http://schemas.microsoft.com/office/drawing/2014/main" id="{97C88D83-F42D-343F-286C-9E91DC93E4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42489" y="1241235"/>
            <a:ext cx="3713187" cy="2654926"/>
          </a:xfrm>
          <a:prstGeom prst="rect">
            <a:avLst/>
          </a:prstGeom>
          <a:solidFill>
            <a:srgbClr val="FFFFFF"/>
          </a:solidFill>
        </p:spPr>
      </p:pic>
      <p:pic>
        <p:nvPicPr>
          <p:cNvPr id="2051" name="Picture 6">
            <a:extLst>
              <a:ext uri="{FF2B5EF4-FFF2-40B4-BE49-F238E27FC236}">
                <a16:creationId xmlns:a16="http://schemas.microsoft.com/office/drawing/2014/main" id="{53308132-5FFB-B400-6A63-B318A127D95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20724" y="1256673"/>
            <a:ext cx="3708400" cy="2651504"/>
          </a:xfrm>
          <a:prstGeom prst="rect">
            <a:avLst/>
          </a:prstGeom>
          <a:solidFill>
            <a:srgbClr val="FFFFFF"/>
          </a:solidFill>
        </p:spPr>
      </p:pic>
      <p:sp>
        <p:nvSpPr>
          <p:cNvPr id="3" name="Date Placeholder 2">
            <a:extLst>
              <a:ext uri="{FF2B5EF4-FFF2-40B4-BE49-F238E27FC236}">
                <a16:creationId xmlns:a16="http://schemas.microsoft.com/office/drawing/2014/main" id="{22D590B8-31D8-C910-47A4-3A6D2CB2C61F}"/>
              </a:ext>
            </a:extLst>
          </p:cNvPr>
          <p:cNvSpPr>
            <a:spLocks noGrp="1"/>
          </p:cNvSpPr>
          <p:nvPr>
            <p:ph type="dt" sz="half" idx="17"/>
          </p:nvPr>
        </p:nvSpPr>
        <p:spPr>
          <a:xfrm>
            <a:off x="5240055" y="6424669"/>
            <a:ext cx="1773923" cy="365125"/>
          </a:xfrm>
        </p:spPr>
        <p:txBody>
          <a:bodyPr anchor="ctr">
            <a:normAutofit/>
          </a:bodyPr>
          <a:lstStyle/>
          <a:p>
            <a:pPr>
              <a:spcAft>
                <a:spcPts val="600"/>
              </a:spcAft>
            </a:pPr>
            <a:r>
              <a:rPr lang="en-US"/>
              <a:t>June 12th, 2023</a:t>
            </a:r>
          </a:p>
        </p:txBody>
      </p:sp>
      <p:sp>
        <p:nvSpPr>
          <p:cNvPr id="4" name="Footer Placeholder 3">
            <a:extLst>
              <a:ext uri="{FF2B5EF4-FFF2-40B4-BE49-F238E27FC236}">
                <a16:creationId xmlns:a16="http://schemas.microsoft.com/office/drawing/2014/main" id="{66D567D0-10DF-AEA9-B59E-CD556938C3E5}"/>
              </a:ext>
            </a:extLst>
          </p:cNvPr>
          <p:cNvSpPr>
            <a:spLocks noGrp="1"/>
          </p:cNvSpPr>
          <p:nvPr>
            <p:ph type="ftr" sz="quarter" idx="18"/>
          </p:nvPr>
        </p:nvSpPr>
        <p:spPr>
          <a:xfrm>
            <a:off x="1368056" y="6424669"/>
            <a:ext cx="3769336" cy="365125"/>
          </a:xfrm>
        </p:spPr>
        <p:txBody>
          <a:bodyPr anchor="ctr">
            <a:normAutofit/>
          </a:bodyPr>
          <a:lstStyle/>
          <a:p>
            <a:pPr>
              <a:spcAft>
                <a:spcPts val="600"/>
              </a:spcAft>
            </a:pPr>
            <a:r>
              <a:rPr lang="en-US"/>
              <a:t>Paolo Chiggiato | ET beampipe activities at CERN</a:t>
            </a:r>
          </a:p>
        </p:txBody>
      </p:sp>
      <p:sp>
        <p:nvSpPr>
          <p:cNvPr id="5" name="Slide Number Placeholder 4">
            <a:extLst>
              <a:ext uri="{FF2B5EF4-FFF2-40B4-BE49-F238E27FC236}">
                <a16:creationId xmlns:a16="http://schemas.microsoft.com/office/drawing/2014/main" id="{8360658A-6EB9-52F4-78A4-EF2135FDD160}"/>
              </a:ext>
            </a:extLst>
          </p:cNvPr>
          <p:cNvSpPr>
            <a:spLocks noGrp="1"/>
          </p:cNvSpPr>
          <p:nvPr>
            <p:ph type="sldNum" sz="quarter" idx="19"/>
          </p:nvPr>
        </p:nvSpPr>
        <p:spPr>
          <a:xfrm>
            <a:off x="7279299" y="6422750"/>
            <a:ext cx="619322" cy="365125"/>
          </a:xfrm>
        </p:spPr>
        <p:txBody>
          <a:bodyPr anchor="ctr">
            <a:normAutofit/>
          </a:bodyPr>
          <a:lstStyle/>
          <a:p>
            <a:pPr>
              <a:spcAft>
                <a:spcPts val="600"/>
              </a:spcAft>
            </a:pPr>
            <a:fld id="{36B5EA5A-BC32-A742-B11B-8E7414D5B535}" type="slidenum">
              <a:rPr lang="en-US" smtClean="0"/>
              <a:pPr>
                <a:spcAft>
                  <a:spcPts val="600"/>
                </a:spcAft>
              </a:pPr>
              <a:t>52</a:t>
            </a:fld>
            <a:endParaRPr lang="en-US"/>
          </a:p>
        </p:txBody>
      </p:sp>
      <p:sp>
        <p:nvSpPr>
          <p:cNvPr id="2" name="Title 1">
            <a:extLst>
              <a:ext uri="{FF2B5EF4-FFF2-40B4-BE49-F238E27FC236}">
                <a16:creationId xmlns:a16="http://schemas.microsoft.com/office/drawing/2014/main" id="{6640C8E2-818D-01ED-4779-2336A1106753}"/>
              </a:ext>
            </a:extLst>
          </p:cNvPr>
          <p:cNvSpPr txBox="1">
            <a:spLocks/>
          </p:cNvSpPr>
          <p:nvPr/>
        </p:nvSpPr>
        <p:spPr>
          <a:xfrm>
            <a:off x="279651" y="208951"/>
            <a:ext cx="11376025" cy="5328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WP6: </a:t>
            </a:r>
            <a:r>
              <a:rPr lang="fr-CH" dirty="0" err="1"/>
              <a:t>cost</a:t>
            </a:r>
            <a:r>
              <a:rPr lang="fr-CH" dirty="0"/>
              <a:t> optimisation</a:t>
            </a:r>
            <a:endParaRPr lang="en-GB" dirty="0"/>
          </a:p>
        </p:txBody>
      </p:sp>
      <p:sp>
        <p:nvSpPr>
          <p:cNvPr id="7" name="TextBox 6">
            <a:extLst>
              <a:ext uri="{FF2B5EF4-FFF2-40B4-BE49-F238E27FC236}">
                <a16:creationId xmlns:a16="http://schemas.microsoft.com/office/drawing/2014/main" id="{03899DEA-27FC-5677-C337-B50687C473CD}"/>
              </a:ext>
            </a:extLst>
          </p:cNvPr>
          <p:cNvSpPr txBox="1"/>
          <p:nvPr/>
        </p:nvSpPr>
        <p:spPr>
          <a:xfrm>
            <a:off x="395973" y="4231770"/>
            <a:ext cx="11462085" cy="1384995"/>
          </a:xfrm>
          <a:prstGeom prst="rect">
            <a:avLst/>
          </a:prstGeom>
          <a:noFill/>
        </p:spPr>
        <p:txBody>
          <a:bodyPr wrap="square" lIns="0" tIns="0" rIns="0" bIns="0" rtlCol="0">
            <a:spAutoFit/>
          </a:bodyPr>
          <a:lstStyle/>
          <a:p>
            <a:pPr algn="l"/>
            <a:r>
              <a:rPr lang="en-GB" dirty="0"/>
              <a:t>The ultimate total pressure is plotted as a function of bakeout time-temperature and pumps distance.</a:t>
            </a:r>
          </a:p>
          <a:p>
            <a:pPr algn="l"/>
            <a:r>
              <a:rPr lang="en-GB" b="1" dirty="0">
                <a:solidFill>
                  <a:srgbClr val="00B050"/>
                </a:solidFill>
              </a:rPr>
              <a:t>The parametric plot </a:t>
            </a:r>
            <a:r>
              <a:rPr lang="en-GB" dirty="0"/>
              <a:t>can be extended taking into account the insulation thickness and material, and heating current.</a:t>
            </a:r>
          </a:p>
          <a:p>
            <a:pPr algn="l"/>
            <a:r>
              <a:rPr lang="en-GB" b="1" dirty="0">
                <a:solidFill>
                  <a:srgbClr val="00B050"/>
                </a:solidFill>
              </a:rPr>
              <a:t>Each point in the plot corresponds to a cost</a:t>
            </a:r>
            <a:r>
              <a:rPr lang="en-GB" dirty="0"/>
              <a:t>. The final result will be to </a:t>
            </a:r>
            <a:r>
              <a:rPr lang="en-GB" b="1" dirty="0">
                <a:solidFill>
                  <a:srgbClr val="00B050"/>
                </a:solidFill>
              </a:rPr>
              <a:t>find the minimum of the cost function</a:t>
            </a:r>
            <a:r>
              <a:rPr lang="en-GB" dirty="0"/>
              <a:t>. Work ongoing…</a:t>
            </a:r>
          </a:p>
        </p:txBody>
      </p:sp>
      <p:sp>
        <p:nvSpPr>
          <p:cNvPr id="6" name="TextBox 5">
            <a:extLst>
              <a:ext uri="{FF2B5EF4-FFF2-40B4-BE49-F238E27FC236}">
                <a16:creationId xmlns:a16="http://schemas.microsoft.com/office/drawing/2014/main" id="{F1A9F87F-DCFE-D304-A496-5CBC631A6BFC}"/>
              </a:ext>
            </a:extLst>
          </p:cNvPr>
          <p:cNvSpPr txBox="1"/>
          <p:nvPr/>
        </p:nvSpPr>
        <p:spPr>
          <a:xfrm>
            <a:off x="274865" y="5937844"/>
            <a:ext cx="3462486" cy="276999"/>
          </a:xfrm>
          <a:prstGeom prst="rect">
            <a:avLst/>
          </a:prstGeom>
          <a:noFill/>
        </p:spPr>
        <p:txBody>
          <a:bodyPr wrap="none" lIns="0" tIns="0" rIns="0" bIns="0" rtlCol="0">
            <a:spAutoFit/>
          </a:bodyPr>
          <a:lstStyle/>
          <a:p>
            <a:pPr algn="l"/>
            <a:r>
              <a:rPr lang="fr-CH" b="1" dirty="0">
                <a:solidFill>
                  <a:srgbClr val="00B050"/>
                </a:solidFill>
              </a:rPr>
              <a:t>Carlo Scarcia and José Ferreira</a:t>
            </a:r>
            <a:endParaRPr lang="en-GB" b="1" dirty="0">
              <a:solidFill>
                <a:srgbClr val="00B050"/>
              </a:solidFill>
            </a:endParaRPr>
          </a:p>
        </p:txBody>
      </p:sp>
    </p:spTree>
    <p:extLst>
      <p:ext uri="{BB962C8B-B14F-4D97-AF65-F5344CB8AC3E}">
        <p14:creationId xmlns:p14="http://schemas.microsoft.com/office/powerpoint/2010/main" val="672616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WP7</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53</a:t>
            </a:fld>
            <a:endParaRPr lang="en-US" dirty="0"/>
          </a:p>
        </p:txBody>
      </p:sp>
      <p:sp>
        <p:nvSpPr>
          <p:cNvPr id="6" name="TextBox 5">
            <a:extLst>
              <a:ext uri="{FF2B5EF4-FFF2-40B4-BE49-F238E27FC236}">
                <a16:creationId xmlns:a16="http://schemas.microsoft.com/office/drawing/2014/main" id="{66A884EE-CB74-FC83-009C-2488E1E1555A}"/>
              </a:ext>
            </a:extLst>
          </p:cNvPr>
          <p:cNvSpPr txBox="1"/>
          <p:nvPr/>
        </p:nvSpPr>
        <p:spPr>
          <a:xfrm>
            <a:off x="407988" y="1180279"/>
            <a:ext cx="1957908" cy="276999"/>
          </a:xfrm>
          <a:prstGeom prst="rect">
            <a:avLst/>
          </a:prstGeom>
          <a:noFill/>
        </p:spPr>
        <p:txBody>
          <a:bodyPr wrap="none" lIns="0" tIns="0" rIns="0" bIns="0" rtlCol="0">
            <a:spAutoFit/>
          </a:bodyPr>
          <a:lstStyle/>
          <a:p>
            <a:pPr algn="l"/>
            <a:r>
              <a:rPr lang="fr-CH" b="1" dirty="0"/>
              <a:t>WP 7: Pilot </a:t>
            </a:r>
            <a:r>
              <a:rPr lang="fr-CH" b="1" dirty="0" err="1"/>
              <a:t>sector</a:t>
            </a:r>
            <a:endParaRPr lang="fr-CH" b="1" dirty="0"/>
          </a:p>
        </p:txBody>
      </p:sp>
      <p:sp>
        <p:nvSpPr>
          <p:cNvPr id="9" name="TextBox 8">
            <a:extLst>
              <a:ext uri="{FF2B5EF4-FFF2-40B4-BE49-F238E27FC236}">
                <a16:creationId xmlns:a16="http://schemas.microsoft.com/office/drawing/2014/main" id="{D70B0F17-46A4-BC9C-2E66-162D3477403E}"/>
              </a:ext>
            </a:extLst>
          </p:cNvPr>
          <p:cNvSpPr txBox="1"/>
          <p:nvPr/>
        </p:nvSpPr>
        <p:spPr>
          <a:xfrm>
            <a:off x="625642" y="1812758"/>
            <a:ext cx="11158371" cy="3323987"/>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dirty="0"/>
              <a:t>Selection of two possible </a:t>
            </a:r>
            <a:r>
              <a:rPr lang="en-GB" b="1" dirty="0">
                <a:solidFill>
                  <a:srgbClr val="00B050"/>
                </a:solidFill>
              </a:rPr>
              <a:t>CERN’s sites</a:t>
            </a:r>
            <a:r>
              <a:rPr lang="en-GB" dirty="0"/>
              <a:t>.</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Pros and cons of the two sites; </a:t>
            </a:r>
            <a:r>
              <a:rPr lang="en-GB" b="1" dirty="0">
                <a:solidFill>
                  <a:srgbClr val="00B050"/>
                </a:solidFill>
              </a:rPr>
              <a:t>final selection</a:t>
            </a:r>
            <a:r>
              <a:rPr lang="en-GB" dirty="0"/>
              <a:t>.</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Discussion and compromise with the present owners of the selected building.</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List of activities for the next months, including services and dedicated tents to moderate temperature excursion.</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b="1" dirty="0">
                <a:solidFill>
                  <a:srgbClr val="00B050"/>
                </a:solidFill>
              </a:rPr>
              <a:t>CAD model of the pilot sector </a:t>
            </a:r>
            <a:r>
              <a:rPr lang="en-GB" dirty="0"/>
              <a:t>in the selected building.</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endParaRPr lang="en-GB" dirty="0"/>
          </a:p>
        </p:txBody>
      </p:sp>
    </p:spTree>
    <p:extLst>
      <p:ext uri="{BB962C8B-B14F-4D97-AF65-F5344CB8AC3E}">
        <p14:creationId xmlns:p14="http://schemas.microsoft.com/office/powerpoint/2010/main" val="19063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WP7: possible areas</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54</a:t>
            </a:fld>
            <a:endParaRPr lang="en-US" dirty="0"/>
          </a:p>
        </p:txBody>
      </p:sp>
      <p:pic>
        <p:nvPicPr>
          <p:cNvPr id="11" name="Picture 10">
            <a:extLst>
              <a:ext uri="{FF2B5EF4-FFF2-40B4-BE49-F238E27FC236}">
                <a16:creationId xmlns:a16="http://schemas.microsoft.com/office/drawing/2014/main" id="{7270B417-D391-F217-37CA-66CC20A214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9783" y="1552738"/>
            <a:ext cx="2505659" cy="3752522"/>
          </a:xfrm>
          <a:prstGeom prst="rect">
            <a:avLst/>
          </a:prstGeom>
        </p:spPr>
      </p:pic>
      <p:pic>
        <p:nvPicPr>
          <p:cNvPr id="12" name="Picture 11">
            <a:extLst>
              <a:ext uri="{FF2B5EF4-FFF2-40B4-BE49-F238E27FC236}">
                <a16:creationId xmlns:a16="http://schemas.microsoft.com/office/drawing/2014/main" id="{381DABC7-6A85-9CB1-5723-BE093936A1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6440" y="1695610"/>
            <a:ext cx="3372098" cy="3466779"/>
          </a:xfrm>
          <a:prstGeom prst="rect">
            <a:avLst/>
          </a:prstGeom>
        </p:spPr>
      </p:pic>
      <p:pic>
        <p:nvPicPr>
          <p:cNvPr id="13" name="Picture 12">
            <a:extLst>
              <a:ext uri="{FF2B5EF4-FFF2-40B4-BE49-F238E27FC236}">
                <a16:creationId xmlns:a16="http://schemas.microsoft.com/office/drawing/2014/main" id="{57E8C577-2F1A-801E-70BD-8F1EC7520E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484" y="1725834"/>
            <a:ext cx="3313301" cy="3406331"/>
          </a:xfrm>
          <a:prstGeom prst="rect">
            <a:avLst/>
          </a:prstGeom>
        </p:spPr>
      </p:pic>
      <p:cxnSp>
        <p:nvCxnSpPr>
          <p:cNvPr id="14" name="Straight Arrow Connector 13">
            <a:extLst>
              <a:ext uri="{FF2B5EF4-FFF2-40B4-BE49-F238E27FC236}">
                <a16:creationId xmlns:a16="http://schemas.microsoft.com/office/drawing/2014/main" id="{5B9783A8-B6B4-259B-23B5-2D8310F69D93}"/>
              </a:ext>
            </a:extLst>
          </p:cNvPr>
          <p:cNvCxnSpPr/>
          <p:nvPr/>
        </p:nvCxnSpPr>
        <p:spPr>
          <a:xfrm>
            <a:off x="6616280" y="2437702"/>
            <a:ext cx="2736304" cy="82755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F647B0-A60D-8CA9-737D-326997F452CD}"/>
              </a:ext>
            </a:extLst>
          </p:cNvPr>
          <p:cNvCxnSpPr>
            <a:cxnSpLocks/>
          </p:cNvCxnSpPr>
          <p:nvPr/>
        </p:nvCxnSpPr>
        <p:spPr>
          <a:xfrm flipH="1" flipV="1">
            <a:off x="3663952" y="3733846"/>
            <a:ext cx="2016224" cy="100811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91C45FA-88E9-FDBE-6A21-9D18224C797F}"/>
              </a:ext>
            </a:extLst>
          </p:cNvPr>
          <p:cNvSpPr txBox="1"/>
          <p:nvPr/>
        </p:nvSpPr>
        <p:spPr>
          <a:xfrm>
            <a:off x="1960701" y="1418611"/>
            <a:ext cx="1102866" cy="276999"/>
          </a:xfrm>
          <a:prstGeom prst="rect">
            <a:avLst/>
          </a:prstGeom>
          <a:noFill/>
        </p:spPr>
        <p:txBody>
          <a:bodyPr wrap="none" lIns="0" tIns="0" rIns="0" bIns="0" rtlCol="0">
            <a:spAutoFit/>
          </a:bodyPr>
          <a:lstStyle/>
          <a:p>
            <a:pPr algn="l"/>
            <a:r>
              <a:rPr lang="en-CH"/>
              <a:t>TT1 tunnel</a:t>
            </a:r>
          </a:p>
        </p:txBody>
      </p:sp>
      <p:sp>
        <p:nvSpPr>
          <p:cNvPr id="17" name="TextBox 16">
            <a:extLst>
              <a:ext uri="{FF2B5EF4-FFF2-40B4-BE49-F238E27FC236}">
                <a16:creationId xmlns:a16="http://schemas.microsoft.com/office/drawing/2014/main" id="{B34FE055-E1DC-7579-9F72-74BA10B8F0E9}"/>
              </a:ext>
            </a:extLst>
          </p:cNvPr>
          <p:cNvSpPr txBox="1"/>
          <p:nvPr/>
        </p:nvSpPr>
        <p:spPr>
          <a:xfrm>
            <a:off x="9133348" y="1381541"/>
            <a:ext cx="1218282" cy="276999"/>
          </a:xfrm>
          <a:prstGeom prst="rect">
            <a:avLst/>
          </a:prstGeom>
          <a:noFill/>
        </p:spPr>
        <p:txBody>
          <a:bodyPr wrap="none" lIns="0" tIns="0" rIns="0" bIns="0" rtlCol="0">
            <a:spAutoFit/>
          </a:bodyPr>
          <a:lstStyle/>
          <a:p>
            <a:pPr algn="l"/>
            <a:r>
              <a:rPr lang="en-CH"/>
              <a:t>Bulding 973</a:t>
            </a:r>
          </a:p>
        </p:txBody>
      </p:sp>
      <p:sp>
        <p:nvSpPr>
          <p:cNvPr id="7" name="TextBox 6">
            <a:extLst>
              <a:ext uri="{FF2B5EF4-FFF2-40B4-BE49-F238E27FC236}">
                <a16:creationId xmlns:a16="http://schemas.microsoft.com/office/drawing/2014/main" id="{DE0EBC70-FE73-DB45-1E79-8A668BBC44AE}"/>
              </a:ext>
            </a:extLst>
          </p:cNvPr>
          <p:cNvSpPr txBox="1"/>
          <p:nvPr/>
        </p:nvSpPr>
        <p:spPr>
          <a:xfrm>
            <a:off x="229094" y="5900326"/>
            <a:ext cx="3167534" cy="276999"/>
          </a:xfrm>
          <a:prstGeom prst="rect">
            <a:avLst/>
          </a:prstGeom>
          <a:noFill/>
        </p:spPr>
        <p:txBody>
          <a:bodyPr wrap="none" lIns="0" tIns="0" rIns="0" bIns="0" rtlCol="0">
            <a:spAutoFit/>
          </a:bodyPr>
          <a:lstStyle/>
          <a:p>
            <a:pPr algn="l"/>
            <a:r>
              <a:rPr lang="fr-CH" b="1" dirty="0">
                <a:solidFill>
                  <a:srgbClr val="00B050"/>
                </a:solidFill>
              </a:rPr>
              <a:t>Jan Hansen and Luigi Scibile</a:t>
            </a:r>
            <a:endParaRPr lang="en-GB" b="1" dirty="0">
              <a:solidFill>
                <a:srgbClr val="00B050"/>
              </a:solidFill>
            </a:endParaRPr>
          </a:p>
        </p:txBody>
      </p:sp>
    </p:spTree>
    <p:extLst>
      <p:ext uri="{BB962C8B-B14F-4D97-AF65-F5344CB8AC3E}">
        <p14:creationId xmlns:p14="http://schemas.microsoft.com/office/powerpoint/2010/main" val="44584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WP7: pros and cons</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55</a:t>
            </a:fld>
            <a:endParaRPr lang="en-US" dirty="0"/>
          </a:p>
        </p:txBody>
      </p:sp>
      <p:graphicFrame>
        <p:nvGraphicFramePr>
          <p:cNvPr id="7" name="Table 7">
            <a:extLst>
              <a:ext uri="{FF2B5EF4-FFF2-40B4-BE49-F238E27FC236}">
                <a16:creationId xmlns:a16="http://schemas.microsoft.com/office/drawing/2014/main" id="{4BD442E8-F789-6E0A-0D7D-42CA4814FFD3}"/>
              </a:ext>
            </a:extLst>
          </p:cNvPr>
          <p:cNvGraphicFramePr>
            <a:graphicFrameLocks noGrp="1"/>
          </p:cNvGraphicFramePr>
          <p:nvPr>
            <p:extLst>
              <p:ext uri="{D42A27DB-BD31-4B8C-83A1-F6EECF244321}">
                <p14:modId xmlns:p14="http://schemas.microsoft.com/office/powerpoint/2010/main" val="1505604846"/>
              </p:ext>
            </p:extLst>
          </p:nvPr>
        </p:nvGraphicFramePr>
        <p:xfrm>
          <a:off x="407368" y="1196752"/>
          <a:ext cx="11381431" cy="4176464"/>
        </p:xfrm>
        <a:graphic>
          <a:graphicData uri="http://schemas.openxmlformats.org/drawingml/2006/table">
            <a:tbl>
              <a:tblPr firstRow="1" bandRow="1">
                <a:tableStyleId>{8EC20E35-A176-4012-BC5E-935CFFF8708E}</a:tableStyleId>
              </a:tblPr>
              <a:tblGrid>
                <a:gridCol w="1107589">
                  <a:extLst>
                    <a:ext uri="{9D8B030D-6E8A-4147-A177-3AD203B41FA5}">
                      <a16:colId xmlns:a16="http://schemas.microsoft.com/office/drawing/2014/main" val="36044197"/>
                    </a:ext>
                  </a:extLst>
                </a:gridCol>
                <a:gridCol w="2826262">
                  <a:extLst>
                    <a:ext uri="{9D8B030D-6E8A-4147-A177-3AD203B41FA5}">
                      <a16:colId xmlns:a16="http://schemas.microsoft.com/office/drawing/2014/main" val="1553212827"/>
                    </a:ext>
                  </a:extLst>
                </a:gridCol>
                <a:gridCol w="5314698">
                  <a:extLst>
                    <a:ext uri="{9D8B030D-6E8A-4147-A177-3AD203B41FA5}">
                      <a16:colId xmlns:a16="http://schemas.microsoft.com/office/drawing/2014/main" val="1698743265"/>
                    </a:ext>
                  </a:extLst>
                </a:gridCol>
                <a:gridCol w="2132882">
                  <a:extLst>
                    <a:ext uri="{9D8B030D-6E8A-4147-A177-3AD203B41FA5}">
                      <a16:colId xmlns:a16="http://schemas.microsoft.com/office/drawing/2014/main" val="3080345344"/>
                    </a:ext>
                  </a:extLst>
                </a:gridCol>
              </a:tblGrid>
              <a:tr h="437420">
                <a:tc>
                  <a:txBody>
                    <a:bodyPr/>
                    <a:lstStyle/>
                    <a:p>
                      <a:endParaRPr lang="en-CH" sz="1400" dirty="0"/>
                    </a:p>
                  </a:txBody>
                  <a:tcPr/>
                </a:tc>
                <a:tc>
                  <a:txBody>
                    <a:bodyPr/>
                    <a:lstStyle/>
                    <a:p>
                      <a:pPr algn="ctr"/>
                      <a:r>
                        <a:rPr lang="en-CH" sz="1400" dirty="0"/>
                        <a:t>Advantages</a:t>
                      </a:r>
                    </a:p>
                  </a:txBody>
                  <a:tcPr/>
                </a:tc>
                <a:tc>
                  <a:txBody>
                    <a:bodyPr/>
                    <a:lstStyle/>
                    <a:p>
                      <a:pPr algn="ctr"/>
                      <a:r>
                        <a:rPr lang="en-CH" sz="1400" dirty="0"/>
                        <a:t>Disadvantages</a:t>
                      </a:r>
                    </a:p>
                  </a:txBody>
                  <a:tcPr/>
                </a:tc>
                <a:tc>
                  <a:txBody>
                    <a:bodyPr/>
                    <a:lstStyle/>
                    <a:p>
                      <a:pPr algn="ctr"/>
                      <a:r>
                        <a:rPr lang="en-CH" sz="1400" dirty="0"/>
                        <a:t>Summary </a:t>
                      </a:r>
                    </a:p>
                  </a:txBody>
                  <a:tcPr/>
                </a:tc>
                <a:extLst>
                  <a:ext uri="{0D108BD9-81ED-4DB2-BD59-A6C34878D82A}">
                    <a16:rowId xmlns:a16="http://schemas.microsoft.com/office/drawing/2014/main" val="1296472878"/>
                  </a:ext>
                </a:extLst>
              </a:tr>
              <a:tr h="2372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400" b="1" dirty="0"/>
                        <a:t>TT1 tunnel</a:t>
                      </a:r>
                    </a:p>
                  </a:txBody>
                  <a:tcPr anchor="ctr"/>
                </a:tc>
                <a:tc>
                  <a:txBody>
                    <a:bodyPr/>
                    <a:lstStyle/>
                    <a:p>
                      <a:pPr marL="285750" indent="-285750">
                        <a:buClr>
                          <a:srgbClr val="00B050"/>
                        </a:buClr>
                        <a:buFont typeface="Wingdings" pitchFamily="2" charset="2"/>
                        <a:buChar char="ü"/>
                      </a:pPr>
                      <a:r>
                        <a:rPr lang="en-CH" sz="1400" dirty="0"/>
                        <a:t>Tunnel like environment</a:t>
                      </a:r>
                    </a:p>
                    <a:p>
                      <a:pPr marL="285750" indent="-285750">
                        <a:buClr>
                          <a:srgbClr val="00B050"/>
                        </a:buClr>
                        <a:buFont typeface="Wingdings" pitchFamily="2" charset="2"/>
                        <a:buChar char="ü"/>
                      </a:pPr>
                      <a:r>
                        <a:rPr lang="en-CH" sz="1400" dirty="0"/>
                        <a:t>Stable temperature and humidity</a:t>
                      </a:r>
                    </a:p>
                    <a:p>
                      <a:pPr marL="285750" indent="-285750">
                        <a:buFont typeface="Wingdings" pitchFamily="2" charset="2"/>
                        <a:buChar char="ü"/>
                      </a:pPr>
                      <a:endParaRPr lang="en-CH" sz="1400" dirty="0"/>
                    </a:p>
                  </a:txBody>
                  <a:tcPr anchor="ctr"/>
                </a:tc>
                <a:tc>
                  <a:txBody>
                    <a:bodyPr/>
                    <a:lstStyle/>
                    <a:p>
                      <a:pPr marL="285750" indent="-285750">
                        <a:buClr>
                          <a:srgbClr val="FF0000"/>
                        </a:buClr>
                        <a:buFont typeface="System Font Regular"/>
                        <a:buChar char="✗"/>
                      </a:pPr>
                      <a:r>
                        <a:rPr lang="en-CH" sz="1400" kern="1200" dirty="0">
                          <a:solidFill>
                            <a:schemeClr val="dk1"/>
                          </a:solidFill>
                          <a:latin typeface="+mn-lt"/>
                          <a:ea typeface="+mn-ea"/>
                          <a:cs typeface="+mn-cs"/>
                        </a:rPr>
                        <a:t>Difficult transport with max lenght to ~ 7m -&gt; cannot test the full process (cleaning, </a:t>
                      </a:r>
                      <a:r>
                        <a:rPr lang="en-GB" sz="1400" kern="1200" dirty="0">
                          <a:solidFill>
                            <a:schemeClr val="dk1"/>
                          </a:solidFill>
                          <a:latin typeface="+mn-lt"/>
                          <a:ea typeface="+mn-ea"/>
                          <a:cs typeface="+mn-cs"/>
                        </a:rPr>
                        <a:t>bakeout, etc,) on an ET-like tube.</a:t>
                      </a:r>
                      <a:endParaRPr lang="en-CH" sz="1400" kern="1200" dirty="0">
                        <a:solidFill>
                          <a:schemeClr val="dk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System Font Regular"/>
                        <a:buChar char="✗"/>
                        <a:tabLst/>
                        <a:defRPr/>
                      </a:pPr>
                      <a:r>
                        <a:rPr lang="en-CH" sz="1400" b="1" kern="1200" dirty="0">
                          <a:solidFill>
                            <a:schemeClr val="dk1"/>
                          </a:solidFill>
                          <a:latin typeface="+mn-lt"/>
                          <a:ea typeface="+mn-ea"/>
                          <a:cs typeface="+mn-cs"/>
                        </a:rPr>
                        <a:t>Not possible double tube setup</a:t>
                      </a:r>
                    </a:p>
                    <a:p>
                      <a:pPr marL="285750" indent="-285750">
                        <a:buClr>
                          <a:srgbClr val="FF0000"/>
                        </a:buClr>
                        <a:buFont typeface="System Font Regular"/>
                        <a:buChar char="✗"/>
                      </a:pPr>
                      <a:r>
                        <a:rPr lang="en-CH" sz="1400" kern="1200" dirty="0">
                          <a:solidFill>
                            <a:schemeClr val="dk1"/>
                          </a:solidFill>
                          <a:latin typeface="+mn-lt"/>
                          <a:ea typeface="+mn-ea"/>
                          <a:cs typeface="+mn-cs"/>
                        </a:rPr>
                        <a:t>Availability to start civil works </a:t>
                      </a:r>
                      <a:r>
                        <a:rPr lang="en-GB" sz="1400" b="1" kern="1200" dirty="0">
                          <a:solidFill>
                            <a:schemeClr val="dk1"/>
                          </a:solidFill>
                          <a:latin typeface="+mn-lt"/>
                          <a:ea typeface="+mn-ea"/>
                          <a:cs typeface="+mn-cs"/>
                        </a:rPr>
                        <a:t>not before Q4 2024</a:t>
                      </a:r>
                      <a:endParaRPr lang="en-CH" sz="1400" b="1" kern="1200" dirty="0">
                        <a:solidFill>
                          <a:schemeClr val="dk1"/>
                        </a:solidFill>
                        <a:latin typeface="+mn-lt"/>
                        <a:ea typeface="+mn-ea"/>
                        <a:cs typeface="+mn-cs"/>
                      </a:endParaRPr>
                    </a:p>
                    <a:p>
                      <a:pPr marL="285750" indent="-285750">
                        <a:buClr>
                          <a:srgbClr val="FF0000"/>
                        </a:buClr>
                        <a:buFont typeface="System Font Regular"/>
                        <a:buChar char="✗"/>
                      </a:pPr>
                      <a:r>
                        <a:rPr lang="en-CH" sz="1400" kern="1200" dirty="0">
                          <a:solidFill>
                            <a:schemeClr val="dk1"/>
                          </a:solidFill>
                          <a:latin typeface="+mn-lt"/>
                          <a:ea typeface="+mn-ea"/>
                          <a:cs typeface="+mn-cs"/>
                        </a:rPr>
                        <a:t>Co-activity with the survey testing campaigns</a:t>
                      </a:r>
                    </a:p>
                    <a:p>
                      <a:pPr marL="285750" indent="-285750">
                        <a:buClr>
                          <a:srgbClr val="FF0000"/>
                        </a:buClr>
                        <a:buFont typeface="System Font Regular"/>
                        <a:buChar char="✗"/>
                      </a:pPr>
                      <a:r>
                        <a:rPr lang="en-CH" sz="1400" kern="1200" dirty="0">
                          <a:solidFill>
                            <a:schemeClr val="dk1"/>
                          </a:solidFill>
                          <a:latin typeface="+mn-lt"/>
                          <a:ea typeface="+mn-ea"/>
                          <a:cs typeface="+mn-cs"/>
                        </a:rPr>
                        <a:t>Cost for Civil Engineering (cutting pillars) and electrical distribution depending on tunnel area</a:t>
                      </a:r>
                    </a:p>
                    <a:p>
                      <a:pPr marL="285750" indent="-285750">
                        <a:buClr>
                          <a:srgbClr val="FF0000"/>
                        </a:buClr>
                        <a:buFont typeface="System Font Regular"/>
                        <a:buChar char="✗"/>
                      </a:pPr>
                      <a:r>
                        <a:rPr lang="en-CH" sz="1400" kern="1200" dirty="0">
                          <a:solidFill>
                            <a:schemeClr val="dk1"/>
                          </a:solidFill>
                          <a:latin typeface="+mn-lt"/>
                          <a:ea typeface="+mn-ea"/>
                          <a:cs typeface="+mn-cs"/>
                        </a:rPr>
                        <a:t>Special supports depending on tunnel area (inclination)</a:t>
                      </a:r>
                    </a:p>
                  </a:txBody>
                  <a:tcPr anchor="ctr"/>
                </a:tc>
                <a:tc>
                  <a:txBody>
                    <a:bodyPr/>
                    <a:lstStyle/>
                    <a:p>
                      <a:r>
                        <a:rPr lang="en-CH" sz="1400" dirty="0"/>
                        <a:t>Deal breaker?</a:t>
                      </a:r>
                    </a:p>
                  </a:txBody>
                  <a:tcPr anchor="ctr"/>
                </a:tc>
                <a:extLst>
                  <a:ext uri="{0D108BD9-81ED-4DB2-BD59-A6C34878D82A}">
                    <a16:rowId xmlns:a16="http://schemas.microsoft.com/office/drawing/2014/main" val="1558711998"/>
                  </a:ext>
                </a:extLst>
              </a:tr>
              <a:tr h="1366189">
                <a:tc>
                  <a:txBody>
                    <a:bodyPr/>
                    <a:lstStyle/>
                    <a:p>
                      <a:r>
                        <a:rPr lang="en-CH" sz="1400" b="1" dirty="0"/>
                        <a:t>B973</a:t>
                      </a:r>
                    </a:p>
                  </a:txBody>
                  <a:tcPr anchor="ctr"/>
                </a:tc>
                <a:tc>
                  <a:txBody>
                    <a:bodyPr/>
                    <a:lstStyle/>
                    <a:p>
                      <a:pPr marL="285750" indent="-285750">
                        <a:buClr>
                          <a:srgbClr val="00B050"/>
                        </a:buClr>
                        <a:buFont typeface="Wingdings" pitchFamily="2" charset="2"/>
                        <a:buChar char="ü"/>
                      </a:pPr>
                      <a:r>
                        <a:rPr lang="en-CH" sz="1400" dirty="0"/>
                        <a:t>Available from </a:t>
                      </a:r>
                      <a:r>
                        <a:rPr lang="en-GB" sz="1400" dirty="0"/>
                        <a:t>Q1/Q2 2024.</a:t>
                      </a:r>
                      <a:endParaRPr lang="en-CH" sz="1400" dirty="0"/>
                    </a:p>
                    <a:p>
                      <a:pPr marL="285750" indent="-285750">
                        <a:buClr>
                          <a:srgbClr val="00B050"/>
                        </a:buClr>
                        <a:buFont typeface="Wingdings" pitchFamily="2" charset="2"/>
                        <a:buChar char="ü"/>
                      </a:pPr>
                      <a:r>
                        <a:rPr lang="en-CH" sz="1400" dirty="0"/>
                        <a:t>Easy access/installation.</a:t>
                      </a:r>
                    </a:p>
                    <a:p>
                      <a:pPr marL="285750" indent="-285750">
                        <a:buClr>
                          <a:srgbClr val="00B050"/>
                        </a:buClr>
                        <a:buFont typeface="Wingdings" pitchFamily="2" charset="2"/>
                        <a:buChar char="ü"/>
                      </a:pPr>
                      <a:r>
                        <a:rPr lang="en-CH" sz="1400" dirty="0"/>
                        <a:t>Sufficient space for double tube setup.</a:t>
                      </a:r>
                    </a:p>
                  </a:txBody>
                  <a:tcPr anchor="ctr"/>
                </a:tc>
                <a:tc>
                  <a:txBody>
                    <a:bodyPr/>
                    <a:lstStyle/>
                    <a:p>
                      <a:pPr marL="285750" indent="-285750">
                        <a:buClr>
                          <a:srgbClr val="FF0000"/>
                        </a:buClr>
                        <a:buFont typeface="System Font Regular"/>
                        <a:buChar char="✗"/>
                      </a:pPr>
                      <a:r>
                        <a:rPr lang="en-CH" sz="1400" kern="1200" dirty="0">
                          <a:solidFill>
                            <a:schemeClr val="dk1"/>
                          </a:solidFill>
                          <a:latin typeface="+mn-lt"/>
                          <a:ea typeface="+mn-ea"/>
                          <a:cs typeface="+mn-cs"/>
                        </a:rPr>
                        <a:t>Potential cost to have a </a:t>
                      </a:r>
                      <a:r>
                        <a:rPr lang="en-GB" sz="1400" kern="1200" dirty="0">
                          <a:solidFill>
                            <a:schemeClr val="dk1"/>
                          </a:solidFill>
                          <a:latin typeface="+mn-lt"/>
                          <a:ea typeface="+mn-ea"/>
                          <a:cs typeface="+mn-cs"/>
                        </a:rPr>
                        <a:t>constant humidity and a temperature within +/-3 degrees during the measuring campaign</a:t>
                      </a:r>
                      <a:r>
                        <a:rPr lang="en-CH" sz="1400" kern="1200" dirty="0">
                          <a:solidFill>
                            <a:schemeClr val="dk1"/>
                          </a:solidFill>
                          <a:latin typeface="+mn-lt"/>
                          <a:ea typeface="+mn-ea"/>
                          <a:cs typeface="+mn-cs"/>
                        </a:rPr>
                        <a:t> (to be verified with data taking period/profiles)</a:t>
                      </a:r>
                    </a:p>
                    <a:p>
                      <a:pPr marL="285750" indent="-285750">
                        <a:buClr>
                          <a:srgbClr val="FF0000"/>
                        </a:buClr>
                        <a:buFont typeface="System Font Regular"/>
                        <a:buChar char="✗"/>
                      </a:pPr>
                      <a:r>
                        <a:rPr lang="en-CH" sz="1400" kern="1200" dirty="0">
                          <a:solidFill>
                            <a:schemeClr val="dk1"/>
                          </a:solidFill>
                          <a:latin typeface="+mn-lt"/>
                          <a:ea typeface="+mn-ea"/>
                          <a:cs typeface="+mn-cs"/>
                        </a:rPr>
                        <a:t>Potential cost of renting a storage tent.</a:t>
                      </a:r>
                    </a:p>
                  </a:txBody>
                  <a:tcPr anchor="ctr"/>
                </a:tc>
                <a:tc>
                  <a:txBody>
                    <a:bodyPr/>
                    <a:lstStyle/>
                    <a:p>
                      <a:r>
                        <a:rPr lang="en-CH" sz="1400" dirty="0"/>
                        <a:t>Easy fit!</a:t>
                      </a:r>
                    </a:p>
                  </a:txBody>
                  <a:tcPr anchor="ctr"/>
                </a:tc>
                <a:extLst>
                  <a:ext uri="{0D108BD9-81ED-4DB2-BD59-A6C34878D82A}">
                    <a16:rowId xmlns:a16="http://schemas.microsoft.com/office/drawing/2014/main" val="3083157233"/>
                  </a:ext>
                </a:extLst>
              </a:tr>
            </a:tbl>
          </a:graphicData>
        </a:graphic>
      </p:graphicFrame>
      <p:pic>
        <p:nvPicPr>
          <p:cNvPr id="8" name="Picture 2" descr="Green Ok Icon PNG Transparent Background, Free Download #45012 -  FreeIconsPNG">
            <a:extLst>
              <a:ext uri="{FF2B5EF4-FFF2-40B4-BE49-F238E27FC236}">
                <a16:creationId xmlns:a16="http://schemas.microsoft.com/office/drawing/2014/main" id="{821D925B-CBCD-F184-CFDD-EC9BDFEF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2705" y="4077072"/>
            <a:ext cx="1118617" cy="11186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195E58-DD0D-8F0D-3C92-C7833812B057}"/>
              </a:ext>
            </a:extLst>
          </p:cNvPr>
          <p:cNvSpPr txBox="1"/>
          <p:nvPr/>
        </p:nvSpPr>
        <p:spPr>
          <a:xfrm>
            <a:off x="341864" y="5811582"/>
            <a:ext cx="1295226" cy="276999"/>
          </a:xfrm>
          <a:prstGeom prst="rect">
            <a:avLst/>
          </a:prstGeom>
          <a:noFill/>
        </p:spPr>
        <p:txBody>
          <a:bodyPr wrap="none" lIns="0" tIns="0" rIns="0" bIns="0" rtlCol="0">
            <a:spAutoFit/>
          </a:bodyPr>
          <a:lstStyle/>
          <a:p>
            <a:pPr algn="l"/>
            <a:r>
              <a:rPr lang="fr-CH" b="1" dirty="0">
                <a:solidFill>
                  <a:srgbClr val="00B050"/>
                </a:solidFill>
              </a:rPr>
              <a:t>Jan Hansen</a:t>
            </a:r>
            <a:endParaRPr lang="en-GB" b="1" dirty="0">
              <a:solidFill>
                <a:srgbClr val="00B050"/>
              </a:solidFill>
            </a:endParaRPr>
          </a:p>
        </p:txBody>
      </p:sp>
    </p:spTree>
    <p:extLst>
      <p:ext uri="{BB962C8B-B14F-4D97-AF65-F5344CB8AC3E}">
        <p14:creationId xmlns:p14="http://schemas.microsoft.com/office/powerpoint/2010/main" val="3050222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a:xfrm>
            <a:off x="407987" y="273531"/>
            <a:ext cx="11376025" cy="1065742"/>
          </a:xfrm>
        </p:spPr>
        <p:txBody>
          <a:bodyPr/>
          <a:lstStyle/>
          <a:p>
            <a:r>
              <a:rPr lang="fr-CH" dirty="0"/>
              <a:t>Main </a:t>
            </a:r>
            <a:r>
              <a:rPr lang="fr-CH" dirty="0" err="1"/>
              <a:t>achievements</a:t>
            </a:r>
            <a:r>
              <a:rPr lang="fr-CH" dirty="0"/>
              <a:t> of WP7: </a:t>
            </a:r>
            <a:r>
              <a:rPr lang="fr-CH" dirty="0" err="1"/>
              <a:t>integration</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56</a:t>
            </a:fld>
            <a:endParaRPr lang="en-US" dirty="0"/>
          </a:p>
        </p:txBody>
      </p:sp>
      <p:pic>
        <p:nvPicPr>
          <p:cNvPr id="9" name="Picture 8">
            <a:extLst>
              <a:ext uri="{FF2B5EF4-FFF2-40B4-BE49-F238E27FC236}">
                <a16:creationId xmlns:a16="http://schemas.microsoft.com/office/drawing/2014/main" id="{153254E2-F6AA-DDDE-C1E3-8805102B9912}"/>
              </a:ext>
            </a:extLst>
          </p:cNvPr>
          <p:cNvPicPr>
            <a:picLocks noChangeAspect="1"/>
          </p:cNvPicPr>
          <p:nvPr/>
        </p:nvPicPr>
        <p:blipFill>
          <a:blip r:embed="rId2"/>
          <a:stretch>
            <a:fillRect/>
          </a:stretch>
        </p:blipFill>
        <p:spPr>
          <a:xfrm>
            <a:off x="4850726" y="2185882"/>
            <a:ext cx="7279767" cy="4102188"/>
          </a:xfrm>
          <a:prstGeom prst="rect">
            <a:avLst/>
          </a:prstGeom>
        </p:spPr>
      </p:pic>
      <p:grpSp>
        <p:nvGrpSpPr>
          <p:cNvPr id="10" name="Group 9">
            <a:extLst>
              <a:ext uri="{FF2B5EF4-FFF2-40B4-BE49-F238E27FC236}">
                <a16:creationId xmlns:a16="http://schemas.microsoft.com/office/drawing/2014/main" id="{CB209F98-FBC0-4B48-2A79-DFC75F51CDD8}"/>
              </a:ext>
            </a:extLst>
          </p:cNvPr>
          <p:cNvGrpSpPr/>
          <p:nvPr/>
        </p:nvGrpSpPr>
        <p:grpSpPr>
          <a:xfrm>
            <a:off x="1111838" y="3652848"/>
            <a:ext cx="2861123" cy="2340000"/>
            <a:chOff x="6001829" y="3356992"/>
            <a:chExt cx="2861123" cy="2340000"/>
          </a:xfrm>
          <a:solidFill>
            <a:schemeClr val="bg1"/>
          </a:solidFill>
        </p:grpSpPr>
        <p:sp>
          <p:nvSpPr>
            <p:cNvPr id="11" name="Oval 10">
              <a:extLst>
                <a:ext uri="{FF2B5EF4-FFF2-40B4-BE49-F238E27FC236}">
                  <a16:creationId xmlns:a16="http://schemas.microsoft.com/office/drawing/2014/main" id="{B75D83B5-86C3-B766-B7F1-C53449ABCD09}"/>
                </a:ext>
              </a:extLst>
            </p:cNvPr>
            <p:cNvSpPr/>
            <p:nvPr/>
          </p:nvSpPr>
          <p:spPr>
            <a:xfrm>
              <a:off x="6001829" y="3356992"/>
              <a:ext cx="2340000" cy="2340000"/>
            </a:xfrm>
            <a:prstGeom prst="ellipse">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nvGrpSpPr>
            <p:cNvPr id="12" name="Group 11">
              <a:extLst>
                <a:ext uri="{FF2B5EF4-FFF2-40B4-BE49-F238E27FC236}">
                  <a16:creationId xmlns:a16="http://schemas.microsoft.com/office/drawing/2014/main" id="{9228FB14-87EC-9208-5BD7-C100DDF0425C}"/>
                </a:ext>
              </a:extLst>
            </p:cNvPr>
            <p:cNvGrpSpPr/>
            <p:nvPr/>
          </p:nvGrpSpPr>
          <p:grpSpPr>
            <a:xfrm>
              <a:off x="6197581" y="3876339"/>
              <a:ext cx="2088232" cy="1776326"/>
              <a:chOff x="5532724" y="3847398"/>
              <a:chExt cx="2088232" cy="1776326"/>
            </a:xfrm>
            <a:grpFill/>
          </p:grpSpPr>
          <p:sp>
            <p:nvSpPr>
              <p:cNvPr id="55" name="Oval 54">
                <a:extLst>
                  <a:ext uri="{FF2B5EF4-FFF2-40B4-BE49-F238E27FC236}">
                    <a16:creationId xmlns:a16="http://schemas.microsoft.com/office/drawing/2014/main" id="{8075E6C4-C373-0728-AABB-E4B90195EC3B}"/>
                  </a:ext>
                </a:extLst>
              </p:cNvPr>
              <p:cNvSpPr>
                <a:spLocks/>
              </p:cNvSpPr>
              <p:nvPr/>
            </p:nvSpPr>
            <p:spPr>
              <a:xfrm>
                <a:off x="5532724" y="3855718"/>
                <a:ext cx="504000" cy="504000"/>
              </a:xfrm>
              <a:prstGeom prst="ellipse">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dirty="0"/>
              </a:p>
            </p:txBody>
          </p:sp>
          <p:sp>
            <p:nvSpPr>
              <p:cNvPr id="56" name="Oval 55">
                <a:extLst>
                  <a:ext uri="{FF2B5EF4-FFF2-40B4-BE49-F238E27FC236}">
                    <a16:creationId xmlns:a16="http://schemas.microsoft.com/office/drawing/2014/main" id="{5381BE9F-3DD2-1278-EF31-0C8C0E82FFDF}"/>
                  </a:ext>
                </a:extLst>
              </p:cNvPr>
              <p:cNvSpPr>
                <a:spLocks/>
              </p:cNvSpPr>
              <p:nvPr/>
            </p:nvSpPr>
            <p:spPr>
              <a:xfrm>
                <a:off x="5532724" y="4589448"/>
                <a:ext cx="504000" cy="504000"/>
              </a:xfrm>
              <a:prstGeom prst="ellipse">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57" name="Oval 56">
                <a:extLst>
                  <a:ext uri="{FF2B5EF4-FFF2-40B4-BE49-F238E27FC236}">
                    <a16:creationId xmlns:a16="http://schemas.microsoft.com/office/drawing/2014/main" id="{ED26DAA1-0C30-C96F-E3BE-B9EDF434413C}"/>
                  </a:ext>
                </a:extLst>
              </p:cNvPr>
              <p:cNvSpPr>
                <a:spLocks/>
              </p:cNvSpPr>
              <p:nvPr/>
            </p:nvSpPr>
            <p:spPr>
              <a:xfrm>
                <a:off x="6972940" y="3847398"/>
                <a:ext cx="504000" cy="504000"/>
              </a:xfrm>
              <a:prstGeom prst="ellipse">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58" name="Oval 57">
                <a:extLst>
                  <a:ext uri="{FF2B5EF4-FFF2-40B4-BE49-F238E27FC236}">
                    <a16:creationId xmlns:a16="http://schemas.microsoft.com/office/drawing/2014/main" id="{D7F10918-14CB-1160-3F01-BAB0433942B6}"/>
                  </a:ext>
                </a:extLst>
              </p:cNvPr>
              <p:cNvSpPr>
                <a:spLocks/>
              </p:cNvSpPr>
              <p:nvPr/>
            </p:nvSpPr>
            <p:spPr>
              <a:xfrm>
                <a:off x="6972940" y="4581128"/>
                <a:ext cx="504000" cy="504000"/>
              </a:xfrm>
              <a:prstGeom prst="ellipse">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cxnSp>
            <p:nvCxnSpPr>
              <p:cNvPr id="59" name="Straight Arrow Connector 58">
                <a:extLst>
                  <a:ext uri="{FF2B5EF4-FFF2-40B4-BE49-F238E27FC236}">
                    <a16:creationId xmlns:a16="http://schemas.microsoft.com/office/drawing/2014/main" id="{BD736A7B-93FF-B79D-89DF-11DDACB9C73D}"/>
                  </a:ext>
                </a:extLst>
              </p:cNvPr>
              <p:cNvCxnSpPr>
                <a:cxnSpLocks/>
              </p:cNvCxnSpPr>
              <p:nvPr/>
            </p:nvCxnSpPr>
            <p:spPr>
              <a:xfrm>
                <a:off x="6108788" y="4116005"/>
                <a:ext cx="792088" cy="3527"/>
              </a:xfrm>
              <a:prstGeom prst="straightConnector1">
                <a:avLst/>
              </a:prstGeom>
              <a:grpFill/>
              <a:ln w="25400">
                <a:solidFill>
                  <a:schemeClr val="accent1"/>
                </a:solidFill>
                <a:headEnd type="triangle"/>
                <a:tailEnd type="triangle"/>
              </a:ln>
            </p:spPr>
            <p:style>
              <a:lnRef idx="2">
                <a:schemeClr val="accent6"/>
              </a:lnRef>
              <a:fillRef idx="1">
                <a:schemeClr val="lt1"/>
              </a:fillRef>
              <a:effectRef idx="0">
                <a:schemeClr val="accent6"/>
              </a:effectRef>
              <a:fontRef idx="minor">
                <a:schemeClr val="dk1"/>
              </a:fontRef>
            </p:style>
          </p:cxnSp>
          <p:cxnSp>
            <p:nvCxnSpPr>
              <p:cNvPr id="60" name="Straight Arrow Connector 59">
                <a:extLst>
                  <a:ext uri="{FF2B5EF4-FFF2-40B4-BE49-F238E27FC236}">
                    <a16:creationId xmlns:a16="http://schemas.microsoft.com/office/drawing/2014/main" id="{AD514CBC-1428-614D-C893-489053BE475C}"/>
                  </a:ext>
                </a:extLst>
              </p:cNvPr>
              <p:cNvCxnSpPr>
                <a:cxnSpLocks/>
                <a:stCxn id="55" idx="5"/>
                <a:endCxn id="55" idx="1"/>
              </p:cNvCxnSpPr>
              <p:nvPr/>
            </p:nvCxnSpPr>
            <p:spPr>
              <a:xfrm flipH="1" flipV="1">
                <a:off x="5606533" y="3929527"/>
                <a:ext cx="356382" cy="356382"/>
              </a:xfrm>
              <a:prstGeom prst="straightConnector1">
                <a:avLst/>
              </a:prstGeom>
              <a:grpFill/>
              <a:ln w="25400">
                <a:solidFill>
                  <a:schemeClr val="accent1"/>
                </a:solidFill>
                <a:headEnd type="triangle"/>
                <a:tailEnd type="triangle"/>
              </a:ln>
            </p:spPr>
            <p:style>
              <a:lnRef idx="2">
                <a:schemeClr val="accent6"/>
              </a:lnRef>
              <a:fillRef idx="1">
                <a:schemeClr val="lt1"/>
              </a:fillRef>
              <a:effectRef idx="0">
                <a:schemeClr val="accent6"/>
              </a:effectRef>
              <a:fontRef idx="minor">
                <a:schemeClr val="dk1"/>
              </a:fontRef>
            </p:style>
          </p:cxnSp>
          <p:cxnSp>
            <p:nvCxnSpPr>
              <p:cNvPr id="61" name="Straight Arrow Connector 60">
                <a:extLst>
                  <a:ext uri="{FF2B5EF4-FFF2-40B4-BE49-F238E27FC236}">
                    <a16:creationId xmlns:a16="http://schemas.microsoft.com/office/drawing/2014/main" id="{F421BBF9-E7F9-D2D5-BB4A-3545E5800CAF}"/>
                  </a:ext>
                </a:extLst>
              </p:cNvPr>
              <p:cNvCxnSpPr>
                <a:cxnSpLocks/>
                <a:stCxn id="57" idx="6"/>
              </p:cNvCxnSpPr>
              <p:nvPr/>
            </p:nvCxnSpPr>
            <p:spPr>
              <a:xfrm flipV="1">
                <a:off x="7476940" y="4089458"/>
                <a:ext cx="144016" cy="9940"/>
              </a:xfrm>
              <a:prstGeom prst="straightConnector1">
                <a:avLst/>
              </a:prstGeom>
              <a:grpFill/>
              <a:ln w="25400">
                <a:solidFill>
                  <a:schemeClr val="accent1"/>
                </a:solidFill>
                <a:headEnd type="triangle"/>
                <a:tailEnd type="triangle"/>
              </a:ln>
            </p:spPr>
            <p:style>
              <a:lnRef idx="2">
                <a:schemeClr val="accent6"/>
              </a:lnRef>
              <a:fillRef idx="1">
                <a:schemeClr val="lt1"/>
              </a:fillRef>
              <a:effectRef idx="0">
                <a:schemeClr val="accent6"/>
              </a:effectRef>
              <a:fontRef idx="minor">
                <a:schemeClr val="dk1"/>
              </a:fontRef>
            </p:style>
          </p:cxnSp>
          <p:sp>
            <p:nvSpPr>
              <p:cNvPr id="62" name="Oval 61">
                <a:extLst>
                  <a:ext uri="{FF2B5EF4-FFF2-40B4-BE49-F238E27FC236}">
                    <a16:creationId xmlns:a16="http://schemas.microsoft.com/office/drawing/2014/main" id="{1BB92A0C-3B34-B3F2-DB2C-84A9F33E26CF}"/>
                  </a:ext>
                </a:extLst>
              </p:cNvPr>
              <p:cNvSpPr>
                <a:spLocks noChangeAspect="1"/>
              </p:cNvSpPr>
              <p:nvPr/>
            </p:nvSpPr>
            <p:spPr>
              <a:xfrm>
                <a:off x="6200948" y="5443724"/>
                <a:ext cx="180000" cy="180000"/>
              </a:xfrm>
              <a:prstGeom prst="ellipse">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63" name="Oval 62">
                <a:extLst>
                  <a:ext uri="{FF2B5EF4-FFF2-40B4-BE49-F238E27FC236}">
                    <a16:creationId xmlns:a16="http://schemas.microsoft.com/office/drawing/2014/main" id="{87BB3D2A-7F22-0964-85DE-909B6B2C1285}"/>
                  </a:ext>
                </a:extLst>
              </p:cNvPr>
              <p:cNvSpPr>
                <a:spLocks noChangeAspect="1"/>
              </p:cNvSpPr>
              <p:nvPr/>
            </p:nvSpPr>
            <p:spPr>
              <a:xfrm>
                <a:off x="6414308" y="5443724"/>
                <a:ext cx="180000" cy="180000"/>
              </a:xfrm>
              <a:prstGeom prst="ellipse">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64" name="Oval 63">
                <a:extLst>
                  <a:ext uri="{FF2B5EF4-FFF2-40B4-BE49-F238E27FC236}">
                    <a16:creationId xmlns:a16="http://schemas.microsoft.com/office/drawing/2014/main" id="{56187946-3F02-CEAB-6C8F-2D080271C88C}"/>
                  </a:ext>
                </a:extLst>
              </p:cNvPr>
              <p:cNvSpPr>
                <a:spLocks noChangeAspect="1"/>
              </p:cNvSpPr>
              <p:nvPr/>
            </p:nvSpPr>
            <p:spPr>
              <a:xfrm>
                <a:off x="6627667" y="5443724"/>
                <a:ext cx="180000" cy="180000"/>
              </a:xfrm>
              <a:prstGeom prst="ellipse">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nvGrpSpPr>
            <p:cNvPr id="13" name="Group 12">
              <a:extLst>
                <a:ext uri="{FF2B5EF4-FFF2-40B4-BE49-F238E27FC236}">
                  <a16:creationId xmlns:a16="http://schemas.microsoft.com/office/drawing/2014/main" id="{AD226010-C404-686E-2CC1-BBCA11D60B14}"/>
                </a:ext>
              </a:extLst>
            </p:cNvPr>
            <p:cNvGrpSpPr/>
            <p:nvPr/>
          </p:nvGrpSpPr>
          <p:grpSpPr>
            <a:xfrm>
              <a:off x="7565733" y="3767570"/>
              <a:ext cx="580903" cy="1644298"/>
              <a:chOff x="5587105" y="3825048"/>
              <a:chExt cx="580903" cy="1644298"/>
            </a:xfrm>
            <a:grpFill/>
          </p:grpSpPr>
          <p:grpSp>
            <p:nvGrpSpPr>
              <p:cNvPr id="37" name="Group 36">
                <a:extLst>
                  <a:ext uri="{FF2B5EF4-FFF2-40B4-BE49-F238E27FC236}">
                    <a16:creationId xmlns:a16="http://schemas.microsoft.com/office/drawing/2014/main" id="{A9E66FBA-DD09-B068-15A9-C6A1852DB5C2}"/>
                  </a:ext>
                </a:extLst>
              </p:cNvPr>
              <p:cNvGrpSpPr/>
              <p:nvPr/>
            </p:nvGrpSpPr>
            <p:grpSpPr>
              <a:xfrm>
                <a:off x="5729087" y="4483228"/>
                <a:ext cx="326472" cy="36000"/>
                <a:chOff x="5689934" y="4381259"/>
                <a:chExt cx="326472" cy="36000"/>
              </a:xfrm>
              <a:grpFill/>
            </p:grpSpPr>
            <p:grpSp>
              <p:nvGrpSpPr>
                <p:cNvPr id="49" name="Group 48">
                  <a:extLst>
                    <a:ext uri="{FF2B5EF4-FFF2-40B4-BE49-F238E27FC236}">
                      <a16:creationId xmlns:a16="http://schemas.microsoft.com/office/drawing/2014/main" id="{AE319959-DA13-B1F0-FF26-5251A05C0E31}"/>
                    </a:ext>
                  </a:extLst>
                </p:cNvPr>
                <p:cNvGrpSpPr>
                  <a:grpSpLocks noChangeAspect="1"/>
                </p:cNvGrpSpPr>
                <p:nvPr/>
              </p:nvGrpSpPr>
              <p:grpSpPr>
                <a:xfrm>
                  <a:off x="5689934" y="4381259"/>
                  <a:ext cx="43897" cy="36000"/>
                  <a:chOff x="4655840" y="2978423"/>
                  <a:chExt cx="144000" cy="118095"/>
                </a:xfrm>
                <a:grpFill/>
              </p:grpSpPr>
              <p:sp>
                <p:nvSpPr>
                  <p:cNvPr id="53" name="Rectangle 52">
                    <a:extLst>
                      <a:ext uri="{FF2B5EF4-FFF2-40B4-BE49-F238E27FC236}">
                        <a16:creationId xmlns:a16="http://schemas.microsoft.com/office/drawing/2014/main" id="{F8C4C0A8-9BCA-25FF-6395-8190741BE29B}"/>
                      </a:ext>
                    </a:extLst>
                  </p:cNvPr>
                  <p:cNvSpPr/>
                  <p:nvPr/>
                </p:nvSpPr>
                <p:spPr>
                  <a:xfrm>
                    <a:off x="4655840" y="3050799"/>
                    <a:ext cx="144000" cy="45719"/>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54" name="Rectangle 53">
                    <a:extLst>
                      <a:ext uri="{FF2B5EF4-FFF2-40B4-BE49-F238E27FC236}">
                        <a16:creationId xmlns:a16="http://schemas.microsoft.com/office/drawing/2014/main" id="{184ED654-E63B-618B-0FAD-9D484DB67133}"/>
                      </a:ext>
                    </a:extLst>
                  </p:cNvPr>
                  <p:cNvSpPr/>
                  <p:nvPr/>
                </p:nvSpPr>
                <p:spPr>
                  <a:xfrm>
                    <a:off x="4691840" y="2978423"/>
                    <a:ext cx="72000" cy="7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nvGrpSpPr>
                <p:cNvPr id="50" name="Group 49">
                  <a:extLst>
                    <a:ext uri="{FF2B5EF4-FFF2-40B4-BE49-F238E27FC236}">
                      <a16:creationId xmlns:a16="http://schemas.microsoft.com/office/drawing/2014/main" id="{5D78CE21-E9CA-F6DA-8DDE-2BC0DEA3125B}"/>
                    </a:ext>
                  </a:extLst>
                </p:cNvPr>
                <p:cNvGrpSpPr>
                  <a:grpSpLocks noChangeAspect="1"/>
                </p:cNvGrpSpPr>
                <p:nvPr/>
              </p:nvGrpSpPr>
              <p:grpSpPr>
                <a:xfrm>
                  <a:off x="5972509" y="4381259"/>
                  <a:ext cx="43897" cy="36000"/>
                  <a:chOff x="4655840" y="2978423"/>
                  <a:chExt cx="144000" cy="118095"/>
                </a:xfrm>
                <a:grpFill/>
              </p:grpSpPr>
              <p:sp>
                <p:nvSpPr>
                  <p:cNvPr id="51" name="Rectangle 50">
                    <a:extLst>
                      <a:ext uri="{FF2B5EF4-FFF2-40B4-BE49-F238E27FC236}">
                        <a16:creationId xmlns:a16="http://schemas.microsoft.com/office/drawing/2014/main" id="{00C6D26F-A639-228A-CD70-38AF404F0026}"/>
                      </a:ext>
                    </a:extLst>
                  </p:cNvPr>
                  <p:cNvSpPr/>
                  <p:nvPr/>
                </p:nvSpPr>
                <p:spPr>
                  <a:xfrm>
                    <a:off x="4655840" y="3050799"/>
                    <a:ext cx="144000" cy="45719"/>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52" name="Rectangle 51">
                    <a:extLst>
                      <a:ext uri="{FF2B5EF4-FFF2-40B4-BE49-F238E27FC236}">
                        <a16:creationId xmlns:a16="http://schemas.microsoft.com/office/drawing/2014/main" id="{1A135D69-24BB-3335-1CC0-C32A1961A300}"/>
                      </a:ext>
                    </a:extLst>
                  </p:cNvPr>
                  <p:cNvSpPr/>
                  <p:nvPr/>
                </p:nvSpPr>
                <p:spPr>
                  <a:xfrm>
                    <a:off x="4691840" y="2978423"/>
                    <a:ext cx="72000" cy="7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sp>
            <p:nvSpPr>
              <p:cNvPr id="38" name="Rectangle 37">
                <a:extLst>
                  <a:ext uri="{FF2B5EF4-FFF2-40B4-BE49-F238E27FC236}">
                    <a16:creationId xmlns:a16="http://schemas.microsoft.com/office/drawing/2014/main" id="{1BCC6AE8-126C-F34D-50E6-F698D9E5FA4F}"/>
                  </a:ext>
                </a:extLst>
              </p:cNvPr>
              <p:cNvSpPr/>
              <p:nvPr/>
            </p:nvSpPr>
            <p:spPr>
              <a:xfrm>
                <a:off x="5587105" y="3849346"/>
                <a:ext cx="36000" cy="162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dirty="0"/>
              </a:p>
            </p:txBody>
          </p:sp>
          <p:sp>
            <p:nvSpPr>
              <p:cNvPr id="39" name="Rectangle 38">
                <a:extLst>
                  <a:ext uri="{FF2B5EF4-FFF2-40B4-BE49-F238E27FC236}">
                    <a16:creationId xmlns:a16="http://schemas.microsoft.com/office/drawing/2014/main" id="{4A19A06B-E308-69CB-256D-A75DBF1E9D11}"/>
                  </a:ext>
                </a:extLst>
              </p:cNvPr>
              <p:cNvSpPr/>
              <p:nvPr/>
            </p:nvSpPr>
            <p:spPr>
              <a:xfrm rot="16200000">
                <a:off x="5843944" y="4278379"/>
                <a:ext cx="36000" cy="54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40" name="Rectangle 39">
                <a:extLst>
                  <a:ext uri="{FF2B5EF4-FFF2-40B4-BE49-F238E27FC236}">
                    <a16:creationId xmlns:a16="http://schemas.microsoft.com/office/drawing/2014/main" id="{E2A087E7-EE7B-80A4-332D-C7D6650F7B33}"/>
                  </a:ext>
                </a:extLst>
              </p:cNvPr>
              <p:cNvSpPr/>
              <p:nvPr/>
            </p:nvSpPr>
            <p:spPr>
              <a:xfrm rot="16200000">
                <a:off x="5864327" y="4983081"/>
                <a:ext cx="36000" cy="54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nvGrpSpPr>
              <p:cNvPr id="41" name="Group 40">
                <a:extLst>
                  <a:ext uri="{FF2B5EF4-FFF2-40B4-BE49-F238E27FC236}">
                    <a16:creationId xmlns:a16="http://schemas.microsoft.com/office/drawing/2014/main" id="{73826B0E-0E12-748C-A0DE-F492769469EC}"/>
                  </a:ext>
                </a:extLst>
              </p:cNvPr>
              <p:cNvGrpSpPr/>
              <p:nvPr/>
            </p:nvGrpSpPr>
            <p:grpSpPr>
              <a:xfrm>
                <a:off x="5749470" y="5188315"/>
                <a:ext cx="326472" cy="36000"/>
                <a:chOff x="5689934" y="4381259"/>
                <a:chExt cx="326472" cy="36000"/>
              </a:xfrm>
              <a:grpFill/>
            </p:grpSpPr>
            <p:grpSp>
              <p:nvGrpSpPr>
                <p:cNvPr id="43" name="Group 42">
                  <a:extLst>
                    <a:ext uri="{FF2B5EF4-FFF2-40B4-BE49-F238E27FC236}">
                      <a16:creationId xmlns:a16="http://schemas.microsoft.com/office/drawing/2014/main" id="{5632EA5E-229A-D92F-D1DF-D7119E2CCB5B}"/>
                    </a:ext>
                  </a:extLst>
                </p:cNvPr>
                <p:cNvGrpSpPr>
                  <a:grpSpLocks noChangeAspect="1"/>
                </p:cNvGrpSpPr>
                <p:nvPr/>
              </p:nvGrpSpPr>
              <p:grpSpPr>
                <a:xfrm>
                  <a:off x="5689934" y="4381259"/>
                  <a:ext cx="43897" cy="36000"/>
                  <a:chOff x="4655840" y="2978423"/>
                  <a:chExt cx="144000" cy="118095"/>
                </a:xfrm>
                <a:grpFill/>
              </p:grpSpPr>
              <p:sp>
                <p:nvSpPr>
                  <p:cNvPr id="47" name="Rectangle 46">
                    <a:extLst>
                      <a:ext uri="{FF2B5EF4-FFF2-40B4-BE49-F238E27FC236}">
                        <a16:creationId xmlns:a16="http://schemas.microsoft.com/office/drawing/2014/main" id="{F20ECF11-5A95-C3C3-0129-20741B10D42B}"/>
                      </a:ext>
                    </a:extLst>
                  </p:cNvPr>
                  <p:cNvSpPr/>
                  <p:nvPr/>
                </p:nvSpPr>
                <p:spPr>
                  <a:xfrm>
                    <a:off x="4655840" y="3050799"/>
                    <a:ext cx="144000" cy="45719"/>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48" name="Rectangle 47">
                    <a:extLst>
                      <a:ext uri="{FF2B5EF4-FFF2-40B4-BE49-F238E27FC236}">
                        <a16:creationId xmlns:a16="http://schemas.microsoft.com/office/drawing/2014/main" id="{FC20A4A3-2BB9-8F5A-5AC6-A0123DA5E65F}"/>
                      </a:ext>
                    </a:extLst>
                  </p:cNvPr>
                  <p:cNvSpPr/>
                  <p:nvPr/>
                </p:nvSpPr>
                <p:spPr>
                  <a:xfrm>
                    <a:off x="4691840" y="2978423"/>
                    <a:ext cx="72000" cy="7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nvGrpSpPr>
                <p:cNvPr id="44" name="Group 43">
                  <a:extLst>
                    <a:ext uri="{FF2B5EF4-FFF2-40B4-BE49-F238E27FC236}">
                      <a16:creationId xmlns:a16="http://schemas.microsoft.com/office/drawing/2014/main" id="{105AD85A-086C-8F17-EB50-BD8841729C8F}"/>
                    </a:ext>
                  </a:extLst>
                </p:cNvPr>
                <p:cNvGrpSpPr>
                  <a:grpSpLocks noChangeAspect="1"/>
                </p:cNvGrpSpPr>
                <p:nvPr/>
              </p:nvGrpSpPr>
              <p:grpSpPr>
                <a:xfrm>
                  <a:off x="5972509" y="4381259"/>
                  <a:ext cx="43897" cy="36000"/>
                  <a:chOff x="4655840" y="2978423"/>
                  <a:chExt cx="144000" cy="118095"/>
                </a:xfrm>
                <a:grpFill/>
              </p:grpSpPr>
              <p:sp>
                <p:nvSpPr>
                  <p:cNvPr id="45" name="Rectangle 44">
                    <a:extLst>
                      <a:ext uri="{FF2B5EF4-FFF2-40B4-BE49-F238E27FC236}">
                        <a16:creationId xmlns:a16="http://schemas.microsoft.com/office/drawing/2014/main" id="{28DE3997-AA27-F510-9E7B-E07EC2891666}"/>
                      </a:ext>
                    </a:extLst>
                  </p:cNvPr>
                  <p:cNvSpPr/>
                  <p:nvPr/>
                </p:nvSpPr>
                <p:spPr>
                  <a:xfrm>
                    <a:off x="4655840" y="3050799"/>
                    <a:ext cx="144000" cy="45719"/>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46" name="Rectangle 45">
                    <a:extLst>
                      <a:ext uri="{FF2B5EF4-FFF2-40B4-BE49-F238E27FC236}">
                        <a16:creationId xmlns:a16="http://schemas.microsoft.com/office/drawing/2014/main" id="{F09D7EEA-6EC7-8A26-A3CB-FAA0D415C97B}"/>
                      </a:ext>
                    </a:extLst>
                  </p:cNvPr>
                  <p:cNvSpPr/>
                  <p:nvPr/>
                </p:nvSpPr>
                <p:spPr>
                  <a:xfrm>
                    <a:off x="4691840" y="2978423"/>
                    <a:ext cx="72000" cy="7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sp>
            <p:nvSpPr>
              <p:cNvPr id="42" name="Rectangle 41">
                <a:extLst>
                  <a:ext uri="{FF2B5EF4-FFF2-40B4-BE49-F238E27FC236}">
                    <a16:creationId xmlns:a16="http://schemas.microsoft.com/office/drawing/2014/main" id="{7BDCF6B7-BAC5-2841-CA2D-16A280E45E02}"/>
                  </a:ext>
                </a:extLst>
              </p:cNvPr>
              <p:cNvSpPr/>
              <p:nvPr/>
            </p:nvSpPr>
            <p:spPr>
              <a:xfrm rot="16200000">
                <a:off x="5880008" y="3573048"/>
                <a:ext cx="36000" cy="54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sp>
          <p:nvSpPr>
            <p:cNvPr id="14" name="TextBox 13">
              <a:extLst>
                <a:ext uri="{FF2B5EF4-FFF2-40B4-BE49-F238E27FC236}">
                  <a16:creationId xmlns:a16="http://schemas.microsoft.com/office/drawing/2014/main" id="{AC482A70-0195-4752-0913-8B1EF9A86BA9}"/>
                </a:ext>
              </a:extLst>
            </p:cNvPr>
            <p:cNvSpPr txBox="1"/>
            <p:nvPr/>
          </p:nvSpPr>
          <p:spPr>
            <a:xfrm>
              <a:off x="8348388" y="3825961"/>
              <a:ext cx="514564" cy="246221"/>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wrap="none" lIns="0" tIns="0" rIns="0" bIns="0" rtlCol="0">
              <a:spAutoFit/>
            </a:bodyPr>
            <a:lstStyle/>
            <a:p>
              <a:pPr algn="l"/>
              <a:r>
                <a:rPr lang="en-CH" sz="1600" dirty="0"/>
                <a:t>0.4 m</a:t>
              </a:r>
            </a:p>
          </p:txBody>
        </p:sp>
        <p:grpSp>
          <p:nvGrpSpPr>
            <p:cNvPr id="15" name="Group 14">
              <a:extLst>
                <a:ext uri="{FF2B5EF4-FFF2-40B4-BE49-F238E27FC236}">
                  <a16:creationId xmlns:a16="http://schemas.microsoft.com/office/drawing/2014/main" id="{AF5B9575-AC89-FE30-6147-BBA055B65662}"/>
                </a:ext>
              </a:extLst>
            </p:cNvPr>
            <p:cNvGrpSpPr/>
            <p:nvPr/>
          </p:nvGrpSpPr>
          <p:grpSpPr>
            <a:xfrm flipH="1">
              <a:off x="6197581" y="3767570"/>
              <a:ext cx="1685892" cy="1687992"/>
              <a:chOff x="4482116" y="3825048"/>
              <a:chExt cx="1685892" cy="1687992"/>
            </a:xfrm>
            <a:grpFill/>
          </p:grpSpPr>
          <p:grpSp>
            <p:nvGrpSpPr>
              <p:cNvPr id="17" name="Group 16">
                <a:extLst>
                  <a:ext uri="{FF2B5EF4-FFF2-40B4-BE49-F238E27FC236}">
                    <a16:creationId xmlns:a16="http://schemas.microsoft.com/office/drawing/2014/main" id="{FD11E7DE-55D4-2D58-D852-FD23B1CC8CFB}"/>
                  </a:ext>
                </a:extLst>
              </p:cNvPr>
              <p:cNvGrpSpPr/>
              <p:nvPr/>
            </p:nvGrpSpPr>
            <p:grpSpPr>
              <a:xfrm>
                <a:off x="5729087" y="4483228"/>
                <a:ext cx="326472" cy="36000"/>
                <a:chOff x="5689934" y="4381259"/>
                <a:chExt cx="326472" cy="36000"/>
              </a:xfrm>
              <a:grpFill/>
            </p:grpSpPr>
            <p:grpSp>
              <p:nvGrpSpPr>
                <p:cNvPr id="31" name="Group 30">
                  <a:extLst>
                    <a:ext uri="{FF2B5EF4-FFF2-40B4-BE49-F238E27FC236}">
                      <a16:creationId xmlns:a16="http://schemas.microsoft.com/office/drawing/2014/main" id="{6609F782-D569-D0C9-7519-661A00E2D1C2}"/>
                    </a:ext>
                  </a:extLst>
                </p:cNvPr>
                <p:cNvGrpSpPr>
                  <a:grpSpLocks noChangeAspect="1"/>
                </p:cNvGrpSpPr>
                <p:nvPr/>
              </p:nvGrpSpPr>
              <p:grpSpPr>
                <a:xfrm>
                  <a:off x="5689934" y="4381259"/>
                  <a:ext cx="43897" cy="36000"/>
                  <a:chOff x="4655840" y="2978423"/>
                  <a:chExt cx="144000" cy="118095"/>
                </a:xfrm>
                <a:grpFill/>
              </p:grpSpPr>
              <p:sp>
                <p:nvSpPr>
                  <p:cNvPr id="35" name="Rectangle 34">
                    <a:extLst>
                      <a:ext uri="{FF2B5EF4-FFF2-40B4-BE49-F238E27FC236}">
                        <a16:creationId xmlns:a16="http://schemas.microsoft.com/office/drawing/2014/main" id="{34169375-D4C8-9BE1-3B42-1BD1C219B2B7}"/>
                      </a:ext>
                    </a:extLst>
                  </p:cNvPr>
                  <p:cNvSpPr/>
                  <p:nvPr/>
                </p:nvSpPr>
                <p:spPr>
                  <a:xfrm>
                    <a:off x="4655840" y="3050799"/>
                    <a:ext cx="144000" cy="45719"/>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36" name="Rectangle 35">
                    <a:extLst>
                      <a:ext uri="{FF2B5EF4-FFF2-40B4-BE49-F238E27FC236}">
                        <a16:creationId xmlns:a16="http://schemas.microsoft.com/office/drawing/2014/main" id="{A679FC4F-4124-9FD7-89D4-178D81BE4E6B}"/>
                      </a:ext>
                    </a:extLst>
                  </p:cNvPr>
                  <p:cNvSpPr/>
                  <p:nvPr/>
                </p:nvSpPr>
                <p:spPr>
                  <a:xfrm>
                    <a:off x="4691840" y="2978423"/>
                    <a:ext cx="72000" cy="7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nvGrpSpPr>
                <p:cNvPr id="32" name="Group 31">
                  <a:extLst>
                    <a:ext uri="{FF2B5EF4-FFF2-40B4-BE49-F238E27FC236}">
                      <a16:creationId xmlns:a16="http://schemas.microsoft.com/office/drawing/2014/main" id="{B8D828B4-1C46-364D-23D4-ACBD72FF7E4A}"/>
                    </a:ext>
                  </a:extLst>
                </p:cNvPr>
                <p:cNvGrpSpPr>
                  <a:grpSpLocks noChangeAspect="1"/>
                </p:cNvGrpSpPr>
                <p:nvPr/>
              </p:nvGrpSpPr>
              <p:grpSpPr>
                <a:xfrm>
                  <a:off x="5972509" y="4381259"/>
                  <a:ext cx="43897" cy="36000"/>
                  <a:chOff x="4655840" y="2978423"/>
                  <a:chExt cx="144000" cy="118095"/>
                </a:xfrm>
                <a:grpFill/>
              </p:grpSpPr>
              <p:sp>
                <p:nvSpPr>
                  <p:cNvPr id="33" name="Rectangle 32">
                    <a:extLst>
                      <a:ext uri="{FF2B5EF4-FFF2-40B4-BE49-F238E27FC236}">
                        <a16:creationId xmlns:a16="http://schemas.microsoft.com/office/drawing/2014/main" id="{71A65907-FA0F-848C-F87A-ECCEB6CFB39B}"/>
                      </a:ext>
                    </a:extLst>
                  </p:cNvPr>
                  <p:cNvSpPr/>
                  <p:nvPr/>
                </p:nvSpPr>
                <p:spPr>
                  <a:xfrm>
                    <a:off x="4655840" y="3050799"/>
                    <a:ext cx="144000" cy="45719"/>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34" name="Rectangle 33">
                    <a:extLst>
                      <a:ext uri="{FF2B5EF4-FFF2-40B4-BE49-F238E27FC236}">
                        <a16:creationId xmlns:a16="http://schemas.microsoft.com/office/drawing/2014/main" id="{B5257E3A-DA3A-A7F2-38F5-95214122E71B}"/>
                      </a:ext>
                    </a:extLst>
                  </p:cNvPr>
                  <p:cNvSpPr/>
                  <p:nvPr/>
                </p:nvSpPr>
                <p:spPr>
                  <a:xfrm>
                    <a:off x="4691840" y="2978423"/>
                    <a:ext cx="72000" cy="7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sp>
            <p:nvSpPr>
              <p:cNvPr id="18" name="Rectangle 17">
                <a:extLst>
                  <a:ext uri="{FF2B5EF4-FFF2-40B4-BE49-F238E27FC236}">
                    <a16:creationId xmlns:a16="http://schemas.microsoft.com/office/drawing/2014/main" id="{27A9543B-BD02-15D8-88D9-26840018C2CB}"/>
                  </a:ext>
                </a:extLst>
              </p:cNvPr>
              <p:cNvSpPr/>
              <p:nvPr/>
            </p:nvSpPr>
            <p:spPr>
              <a:xfrm>
                <a:off x="5587105" y="3849346"/>
                <a:ext cx="36000" cy="162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19" name="Rectangle 18">
                <a:extLst>
                  <a:ext uri="{FF2B5EF4-FFF2-40B4-BE49-F238E27FC236}">
                    <a16:creationId xmlns:a16="http://schemas.microsoft.com/office/drawing/2014/main" id="{7E1E62D2-B7DA-4B9F-1F49-1540664C6C53}"/>
                  </a:ext>
                </a:extLst>
              </p:cNvPr>
              <p:cNvSpPr/>
              <p:nvPr/>
            </p:nvSpPr>
            <p:spPr>
              <a:xfrm rot="16200000">
                <a:off x="5843944" y="4278379"/>
                <a:ext cx="36000" cy="54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20" name="Rectangle 19">
                <a:extLst>
                  <a:ext uri="{FF2B5EF4-FFF2-40B4-BE49-F238E27FC236}">
                    <a16:creationId xmlns:a16="http://schemas.microsoft.com/office/drawing/2014/main" id="{75139991-4E67-9DF9-D87C-B408943001BA}"/>
                  </a:ext>
                </a:extLst>
              </p:cNvPr>
              <p:cNvSpPr/>
              <p:nvPr/>
            </p:nvSpPr>
            <p:spPr>
              <a:xfrm rot="16200000">
                <a:off x="5864327" y="4983081"/>
                <a:ext cx="36000" cy="54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nvGrpSpPr>
              <p:cNvPr id="21" name="Group 20">
                <a:extLst>
                  <a:ext uri="{FF2B5EF4-FFF2-40B4-BE49-F238E27FC236}">
                    <a16:creationId xmlns:a16="http://schemas.microsoft.com/office/drawing/2014/main" id="{43998D2C-5226-E13F-E610-6B623652F0FD}"/>
                  </a:ext>
                </a:extLst>
              </p:cNvPr>
              <p:cNvGrpSpPr/>
              <p:nvPr/>
            </p:nvGrpSpPr>
            <p:grpSpPr>
              <a:xfrm>
                <a:off x="5749470" y="5188315"/>
                <a:ext cx="326472" cy="36000"/>
                <a:chOff x="5689934" y="4381259"/>
                <a:chExt cx="326472" cy="36000"/>
              </a:xfrm>
              <a:grpFill/>
            </p:grpSpPr>
            <p:grpSp>
              <p:nvGrpSpPr>
                <p:cNvPr id="25" name="Group 24">
                  <a:extLst>
                    <a:ext uri="{FF2B5EF4-FFF2-40B4-BE49-F238E27FC236}">
                      <a16:creationId xmlns:a16="http://schemas.microsoft.com/office/drawing/2014/main" id="{94361A29-1DED-D5E1-87AA-DD0D43CD1380}"/>
                    </a:ext>
                  </a:extLst>
                </p:cNvPr>
                <p:cNvGrpSpPr>
                  <a:grpSpLocks noChangeAspect="1"/>
                </p:cNvGrpSpPr>
                <p:nvPr/>
              </p:nvGrpSpPr>
              <p:grpSpPr>
                <a:xfrm>
                  <a:off x="5689934" y="4381259"/>
                  <a:ext cx="43897" cy="36000"/>
                  <a:chOff x="4655840" y="2978423"/>
                  <a:chExt cx="144000" cy="118095"/>
                </a:xfrm>
                <a:grpFill/>
              </p:grpSpPr>
              <p:sp>
                <p:nvSpPr>
                  <p:cNvPr id="29" name="Rectangle 28">
                    <a:extLst>
                      <a:ext uri="{FF2B5EF4-FFF2-40B4-BE49-F238E27FC236}">
                        <a16:creationId xmlns:a16="http://schemas.microsoft.com/office/drawing/2014/main" id="{7625936C-01E0-DEA5-172D-5B2AE7684B00}"/>
                      </a:ext>
                    </a:extLst>
                  </p:cNvPr>
                  <p:cNvSpPr/>
                  <p:nvPr/>
                </p:nvSpPr>
                <p:spPr>
                  <a:xfrm>
                    <a:off x="4655840" y="3050799"/>
                    <a:ext cx="144000" cy="45719"/>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30" name="Rectangle 29">
                    <a:extLst>
                      <a:ext uri="{FF2B5EF4-FFF2-40B4-BE49-F238E27FC236}">
                        <a16:creationId xmlns:a16="http://schemas.microsoft.com/office/drawing/2014/main" id="{64BBB249-DB7F-EFCD-629C-E5969A8030A9}"/>
                      </a:ext>
                    </a:extLst>
                  </p:cNvPr>
                  <p:cNvSpPr/>
                  <p:nvPr/>
                </p:nvSpPr>
                <p:spPr>
                  <a:xfrm>
                    <a:off x="4691840" y="2978423"/>
                    <a:ext cx="72000" cy="7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nvGrpSpPr>
                <p:cNvPr id="26" name="Group 25">
                  <a:extLst>
                    <a:ext uri="{FF2B5EF4-FFF2-40B4-BE49-F238E27FC236}">
                      <a16:creationId xmlns:a16="http://schemas.microsoft.com/office/drawing/2014/main" id="{FD7B2ED2-5B3F-A9E9-76B2-658C1019329E}"/>
                    </a:ext>
                  </a:extLst>
                </p:cNvPr>
                <p:cNvGrpSpPr>
                  <a:grpSpLocks noChangeAspect="1"/>
                </p:cNvGrpSpPr>
                <p:nvPr/>
              </p:nvGrpSpPr>
              <p:grpSpPr>
                <a:xfrm>
                  <a:off x="5972509" y="4381259"/>
                  <a:ext cx="43897" cy="36000"/>
                  <a:chOff x="4655840" y="2978423"/>
                  <a:chExt cx="144000" cy="118095"/>
                </a:xfrm>
                <a:grpFill/>
              </p:grpSpPr>
              <p:sp>
                <p:nvSpPr>
                  <p:cNvPr id="27" name="Rectangle 26">
                    <a:extLst>
                      <a:ext uri="{FF2B5EF4-FFF2-40B4-BE49-F238E27FC236}">
                        <a16:creationId xmlns:a16="http://schemas.microsoft.com/office/drawing/2014/main" id="{FCF58BA6-2DD9-C393-F19C-9E437340807A}"/>
                      </a:ext>
                    </a:extLst>
                  </p:cNvPr>
                  <p:cNvSpPr/>
                  <p:nvPr/>
                </p:nvSpPr>
                <p:spPr>
                  <a:xfrm>
                    <a:off x="4655840" y="3050799"/>
                    <a:ext cx="144000" cy="45719"/>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28" name="Rectangle 27">
                    <a:extLst>
                      <a:ext uri="{FF2B5EF4-FFF2-40B4-BE49-F238E27FC236}">
                        <a16:creationId xmlns:a16="http://schemas.microsoft.com/office/drawing/2014/main" id="{E9A73EE7-BF25-E4A4-5E72-EB7297441EC3}"/>
                      </a:ext>
                    </a:extLst>
                  </p:cNvPr>
                  <p:cNvSpPr/>
                  <p:nvPr/>
                </p:nvSpPr>
                <p:spPr>
                  <a:xfrm>
                    <a:off x="4691840" y="2978423"/>
                    <a:ext cx="72000" cy="7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grpSp>
          <p:sp>
            <p:nvSpPr>
              <p:cNvPr id="22" name="Rectangle 21">
                <a:extLst>
                  <a:ext uri="{FF2B5EF4-FFF2-40B4-BE49-F238E27FC236}">
                    <a16:creationId xmlns:a16="http://schemas.microsoft.com/office/drawing/2014/main" id="{CDFD642B-60D9-4443-D85B-4187868DB923}"/>
                  </a:ext>
                </a:extLst>
              </p:cNvPr>
              <p:cNvSpPr/>
              <p:nvPr/>
            </p:nvSpPr>
            <p:spPr>
              <a:xfrm rot="16200000">
                <a:off x="5880008" y="3573048"/>
                <a:ext cx="36000" cy="54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23" name="Rectangle 22">
                <a:extLst>
                  <a:ext uri="{FF2B5EF4-FFF2-40B4-BE49-F238E27FC236}">
                    <a16:creationId xmlns:a16="http://schemas.microsoft.com/office/drawing/2014/main" id="{2A7FC130-FBEB-B2F6-F51B-E1CDC21CF63E}"/>
                  </a:ext>
                </a:extLst>
              </p:cNvPr>
              <p:cNvSpPr/>
              <p:nvPr/>
            </p:nvSpPr>
            <p:spPr>
              <a:xfrm rot="16200000">
                <a:off x="5177856" y="4620030"/>
                <a:ext cx="36000" cy="792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24" name="Rectangle 23">
                <a:extLst>
                  <a:ext uri="{FF2B5EF4-FFF2-40B4-BE49-F238E27FC236}">
                    <a16:creationId xmlns:a16="http://schemas.microsoft.com/office/drawing/2014/main" id="{71BB13B9-F8C6-EB1E-0D6E-9BB247A57791}"/>
                  </a:ext>
                </a:extLst>
              </p:cNvPr>
              <p:cNvSpPr/>
              <p:nvPr/>
            </p:nvSpPr>
            <p:spPr>
              <a:xfrm rot="16200000">
                <a:off x="5184116" y="4775040"/>
                <a:ext cx="36000" cy="1440000"/>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sp>
          <p:nvSpPr>
            <p:cNvPr id="16" name="TextBox 15">
              <a:extLst>
                <a:ext uri="{FF2B5EF4-FFF2-40B4-BE49-F238E27FC236}">
                  <a16:creationId xmlns:a16="http://schemas.microsoft.com/office/drawing/2014/main" id="{5ED0B4BF-CAA1-8655-E3D1-625F803CD544}"/>
                </a:ext>
              </a:extLst>
            </p:cNvPr>
            <p:cNvSpPr txBox="1"/>
            <p:nvPr/>
          </p:nvSpPr>
          <p:spPr>
            <a:xfrm rot="2753770">
              <a:off x="6416136" y="3985603"/>
              <a:ext cx="195566" cy="169277"/>
            </a:xfrm>
            <a:prstGeom prst="rect">
              <a:avLst/>
            </a:prstGeom>
            <a:grpFill/>
            <a:ln w="25400">
              <a:solidFill>
                <a:schemeClr val="accent1"/>
              </a:solidFill>
            </a:ln>
          </p:spPr>
          <p:style>
            <a:lnRef idx="2">
              <a:schemeClr val="accent6"/>
            </a:lnRef>
            <a:fillRef idx="1">
              <a:schemeClr val="lt1"/>
            </a:fillRef>
            <a:effectRef idx="0">
              <a:schemeClr val="accent6"/>
            </a:effectRef>
            <a:fontRef idx="minor">
              <a:schemeClr val="dk1"/>
            </a:fontRef>
          </p:style>
          <p:txBody>
            <a:bodyPr wrap="none" lIns="0" tIns="0" rIns="0" bIns="0" rtlCol="0">
              <a:spAutoFit/>
            </a:bodyPr>
            <a:lstStyle/>
            <a:p>
              <a:pPr algn="l"/>
              <a:r>
                <a:rPr lang="en-CH" sz="1100" dirty="0"/>
                <a:t>1.4</a:t>
              </a:r>
            </a:p>
          </p:txBody>
        </p:sp>
      </p:grpSp>
      <p:sp>
        <p:nvSpPr>
          <p:cNvPr id="65" name="Content Placeholder 11">
            <a:extLst>
              <a:ext uri="{FF2B5EF4-FFF2-40B4-BE49-F238E27FC236}">
                <a16:creationId xmlns:a16="http://schemas.microsoft.com/office/drawing/2014/main" id="{F4134CEB-3635-A32B-C95E-2FB947C061C1}"/>
              </a:ext>
            </a:extLst>
          </p:cNvPr>
          <p:cNvSpPr txBox="1">
            <a:spLocks/>
          </p:cNvSpPr>
          <p:nvPr/>
        </p:nvSpPr>
        <p:spPr>
          <a:xfrm>
            <a:off x="4850726" y="1087471"/>
            <a:ext cx="6770853" cy="1065742"/>
          </a:xfrm>
          <a:prstGeom prst="rect">
            <a:avLst/>
          </a:prstGeom>
          <a:ln w="12700">
            <a:noFill/>
          </a:ln>
        </p:spPr>
        <p:txBody>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66900" lvl="1" indent="-342900">
              <a:buFont typeface="Arial" panose="020B0604020202020204" pitchFamily="34" charset="0"/>
              <a:buChar char="•"/>
            </a:pPr>
            <a:r>
              <a:rPr lang="en-GB" dirty="0">
                <a:solidFill>
                  <a:schemeClr val="tx1"/>
                </a:solidFill>
              </a:rPr>
              <a:t>Double tube installation: side by side or stacked tubes. </a:t>
            </a:r>
          </a:p>
          <a:p>
            <a:pPr marL="666900" lvl="1" indent="-342900">
              <a:buFont typeface="Arial" panose="020B0604020202020204" pitchFamily="34" charset="0"/>
              <a:buChar char="•"/>
            </a:pPr>
            <a:r>
              <a:rPr lang="en-GB" dirty="0">
                <a:solidFill>
                  <a:schemeClr val="tx1"/>
                </a:solidFill>
              </a:rPr>
              <a:t>Possible infrastructure: tube assembly area and test area </a:t>
            </a:r>
          </a:p>
        </p:txBody>
      </p:sp>
      <p:pic>
        <p:nvPicPr>
          <p:cNvPr id="66" name="Picture 65">
            <a:extLst>
              <a:ext uri="{FF2B5EF4-FFF2-40B4-BE49-F238E27FC236}">
                <a16:creationId xmlns:a16="http://schemas.microsoft.com/office/drawing/2014/main" id="{1A78298A-6668-03D4-64EC-3116B470C619}"/>
              </a:ext>
            </a:extLst>
          </p:cNvPr>
          <p:cNvPicPr>
            <a:picLocks noChangeAspect="1"/>
          </p:cNvPicPr>
          <p:nvPr/>
        </p:nvPicPr>
        <p:blipFill>
          <a:blip r:embed="rId3"/>
          <a:stretch>
            <a:fillRect/>
          </a:stretch>
        </p:blipFill>
        <p:spPr>
          <a:xfrm>
            <a:off x="595056" y="931724"/>
            <a:ext cx="3766049" cy="2368492"/>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
        <p:nvSpPr>
          <p:cNvPr id="67" name="Arrow: Down 66">
            <a:extLst>
              <a:ext uri="{FF2B5EF4-FFF2-40B4-BE49-F238E27FC236}">
                <a16:creationId xmlns:a16="http://schemas.microsoft.com/office/drawing/2014/main" id="{2498DED0-1AD9-3F9B-BA4B-DB10F88528CF}"/>
              </a:ext>
            </a:extLst>
          </p:cNvPr>
          <p:cNvSpPr/>
          <p:nvPr/>
        </p:nvSpPr>
        <p:spPr>
          <a:xfrm>
            <a:off x="2172559" y="3330297"/>
            <a:ext cx="244249" cy="34339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8" name="Rectangle: Rounded Corners 67">
            <a:extLst>
              <a:ext uri="{FF2B5EF4-FFF2-40B4-BE49-F238E27FC236}">
                <a16:creationId xmlns:a16="http://schemas.microsoft.com/office/drawing/2014/main" id="{2CBB3DA6-3C49-F452-0371-E6602CDE7CA7}"/>
              </a:ext>
            </a:extLst>
          </p:cNvPr>
          <p:cNvSpPr/>
          <p:nvPr/>
        </p:nvSpPr>
        <p:spPr>
          <a:xfrm>
            <a:off x="1168782" y="3877338"/>
            <a:ext cx="820715" cy="1911810"/>
          </a:xfrm>
          <a:prstGeom prst="roundRect">
            <a:avLst/>
          </a:prstGeom>
          <a:solidFill>
            <a:schemeClr val="accent2">
              <a:alpha val="3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69" name="Straight Arrow Connector 68">
            <a:extLst>
              <a:ext uri="{FF2B5EF4-FFF2-40B4-BE49-F238E27FC236}">
                <a16:creationId xmlns:a16="http://schemas.microsoft.com/office/drawing/2014/main" id="{E9B5465A-DC73-0DF5-4A7C-CCBAC895B7EA}"/>
              </a:ext>
            </a:extLst>
          </p:cNvPr>
          <p:cNvCxnSpPr>
            <a:cxnSpLocks/>
            <a:stCxn id="73" idx="2"/>
          </p:cNvCxnSpPr>
          <p:nvPr/>
        </p:nvCxnSpPr>
        <p:spPr>
          <a:xfrm>
            <a:off x="3580039" y="5274752"/>
            <a:ext cx="2515961" cy="53728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0" name="Ink 69">
                <a:extLst>
                  <a:ext uri="{FF2B5EF4-FFF2-40B4-BE49-F238E27FC236}">
                    <a16:creationId xmlns:a16="http://schemas.microsoft.com/office/drawing/2014/main" id="{2828F3DB-CA8B-A676-7679-3151EFFF04D1}"/>
                  </a:ext>
                </a:extLst>
              </p14:cNvPr>
              <p14:cNvContentPartPr/>
              <p14:nvPr/>
            </p14:nvContentPartPr>
            <p14:xfrm>
              <a:off x="2690128" y="2514337"/>
              <a:ext cx="360" cy="360"/>
            </p14:xfrm>
          </p:contentPart>
        </mc:Choice>
        <mc:Fallback xmlns="">
          <p:pic>
            <p:nvPicPr>
              <p:cNvPr id="70" name="Ink 69">
                <a:extLst>
                  <a:ext uri="{FF2B5EF4-FFF2-40B4-BE49-F238E27FC236}">
                    <a16:creationId xmlns:a16="http://schemas.microsoft.com/office/drawing/2014/main" id="{2828F3DB-CA8B-A676-7679-3151EFFF04D1}"/>
                  </a:ext>
                </a:extLst>
              </p:cNvPr>
              <p:cNvPicPr/>
              <p:nvPr/>
            </p:nvPicPr>
            <p:blipFill>
              <a:blip r:embed="rId5"/>
              <a:stretch>
                <a:fillRect/>
              </a:stretch>
            </p:blipFill>
            <p:spPr>
              <a:xfrm>
                <a:off x="2672128" y="2406337"/>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1" name="Ink 70">
                <a:extLst>
                  <a:ext uri="{FF2B5EF4-FFF2-40B4-BE49-F238E27FC236}">
                    <a16:creationId xmlns:a16="http://schemas.microsoft.com/office/drawing/2014/main" id="{4B9FB8F2-D1AF-783D-53B8-303FE500BE7C}"/>
                  </a:ext>
                </a:extLst>
              </p14:cNvPr>
              <p14:cNvContentPartPr/>
              <p14:nvPr/>
            </p14:nvContentPartPr>
            <p14:xfrm>
              <a:off x="2742688" y="2250457"/>
              <a:ext cx="360" cy="360"/>
            </p14:xfrm>
          </p:contentPart>
        </mc:Choice>
        <mc:Fallback xmlns="">
          <p:pic>
            <p:nvPicPr>
              <p:cNvPr id="71" name="Ink 70">
                <a:extLst>
                  <a:ext uri="{FF2B5EF4-FFF2-40B4-BE49-F238E27FC236}">
                    <a16:creationId xmlns:a16="http://schemas.microsoft.com/office/drawing/2014/main" id="{4B9FB8F2-D1AF-783D-53B8-303FE500BE7C}"/>
                  </a:ext>
                </a:extLst>
              </p:cNvPr>
              <p:cNvPicPr/>
              <p:nvPr/>
            </p:nvPicPr>
            <p:blipFill>
              <a:blip r:embed="rId7"/>
              <a:stretch>
                <a:fillRect/>
              </a:stretch>
            </p:blipFill>
            <p:spPr>
              <a:xfrm>
                <a:off x="2679688" y="1872457"/>
                <a:ext cx="126000" cy="756000"/>
              </a:xfrm>
              <a:prstGeom prst="rect">
                <a:avLst/>
              </a:prstGeom>
            </p:spPr>
          </p:pic>
        </mc:Fallback>
      </mc:AlternateContent>
      <p:sp>
        <p:nvSpPr>
          <p:cNvPr id="72" name="Rectangle: Rounded Corners 71">
            <a:extLst>
              <a:ext uri="{FF2B5EF4-FFF2-40B4-BE49-F238E27FC236}">
                <a16:creationId xmlns:a16="http://schemas.microsoft.com/office/drawing/2014/main" id="{02FBF4C6-B41A-DD7C-0DCF-B483F7E0E02C}"/>
              </a:ext>
            </a:extLst>
          </p:cNvPr>
          <p:cNvSpPr/>
          <p:nvPr/>
        </p:nvSpPr>
        <p:spPr>
          <a:xfrm>
            <a:off x="1961273" y="2237007"/>
            <a:ext cx="889374" cy="616757"/>
          </a:xfrm>
          <a:prstGeom prst="roundRect">
            <a:avLst/>
          </a:prstGeom>
          <a:solidFill>
            <a:schemeClr val="tx2">
              <a:lumMod val="25000"/>
              <a:lumOff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Rounded Corners 72">
            <a:extLst>
              <a:ext uri="{FF2B5EF4-FFF2-40B4-BE49-F238E27FC236}">
                <a16:creationId xmlns:a16="http://schemas.microsoft.com/office/drawing/2014/main" id="{DF42D9C4-C32C-2D11-8E9E-4B21E6AD1FCB}"/>
              </a:ext>
            </a:extLst>
          </p:cNvPr>
          <p:cNvSpPr/>
          <p:nvPr/>
        </p:nvSpPr>
        <p:spPr>
          <a:xfrm rot="16200000">
            <a:off x="1848436" y="3984657"/>
            <a:ext cx="883016" cy="2580189"/>
          </a:xfrm>
          <a:prstGeom prst="roundRect">
            <a:avLst/>
          </a:prstGeom>
          <a:solidFill>
            <a:srgbClr val="FFC000">
              <a:alpha val="36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BCFD07EF-B551-46E1-DF97-E4765A3C577F}"/>
              </a:ext>
            </a:extLst>
          </p:cNvPr>
          <p:cNvSpPr txBox="1"/>
          <p:nvPr/>
        </p:nvSpPr>
        <p:spPr>
          <a:xfrm>
            <a:off x="5408956" y="3000942"/>
            <a:ext cx="942039" cy="276999"/>
          </a:xfrm>
          <a:prstGeom prst="rect">
            <a:avLst/>
          </a:prstGeom>
          <a:noFill/>
        </p:spPr>
        <p:txBody>
          <a:bodyPr wrap="square" lIns="0" tIns="0" rIns="0" bIns="0" rtlCol="0">
            <a:spAutoFit/>
          </a:bodyPr>
          <a:lstStyle/>
          <a:p>
            <a:pPr algn="l"/>
            <a:r>
              <a:rPr lang="en-US" dirty="0">
                <a:solidFill>
                  <a:srgbClr val="FFFF00"/>
                </a:solidFill>
              </a:rPr>
              <a:t>Test area </a:t>
            </a:r>
            <a:endParaRPr lang="en-GB" dirty="0">
              <a:solidFill>
                <a:srgbClr val="FFFF00"/>
              </a:solidFill>
            </a:endParaRPr>
          </a:p>
        </p:txBody>
      </p:sp>
      <p:sp>
        <p:nvSpPr>
          <p:cNvPr id="75" name="TextBox 74">
            <a:extLst>
              <a:ext uri="{FF2B5EF4-FFF2-40B4-BE49-F238E27FC236}">
                <a16:creationId xmlns:a16="http://schemas.microsoft.com/office/drawing/2014/main" id="{56D5E27F-3D8E-67DC-D738-8B053DFC617C}"/>
              </a:ext>
            </a:extLst>
          </p:cNvPr>
          <p:cNvSpPr txBox="1"/>
          <p:nvPr/>
        </p:nvSpPr>
        <p:spPr>
          <a:xfrm>
            <a:off x="7728428" y="2185882"/>
            <a:ext cx="2655882" cy="369332"/>
          </a:xfrm>
          <a:prstGeom prst="rect">
            <a:avLst/>
          </a:prstGeom>
          <a:noFill/>
        </p:spPr>
        <p:txBody>
          <a:bodyPr wrap="square">
            <a:spAutoFit/>
          </a:bodyPr>
          <a:lstStyle/>
          <a:p>
            <a:pPr algn="l"/>
            <a:r>
              <a:rPr lang="en-US" dirty="0">
                <a:solidFill>
                  <a:srgbClr val="FFFF00"/>
                </a:solidFill>
              </a:rPr>
              <a:t>Possible assembly area </a:t>
            </a:r>
            <a:endParaRPr lang="en-GB" dirty="0">
              <a:solidFill>
                <a:srgbClr val="FFFF00"/>
              </a:solidFill>
            </a:endParaRPr>
          </a:p>
        </p:txBody>
      </p:sp>
      <p:cxnSp>
        <p:nvCxnSpPr>
          <p:cNvPr id="76" name="Straight Arrow Connector 75">
            <a:extLst>
              <a:ext uri="{FF2B5EF4-FFF2-40B4-BE49-F238E27FC236}">
                <a16:creationId xmlns:a16="http://schemas.microsoft.com/office/drawing/2014/main" id="{1A6D3053-FB35-51B5-7FB5-ABE1C64030C8}"/>
              </a:ext>
            </a:extLst>
          </p:cNvPr>
          <p:cNvCxnSpPr>
            <a:cxnSpLocks/>
          </p:cNvCxnSpPr>
          <p:nvPr/>
        </p:nvCxnSpPr>
        <p:spPr>
          <a:xfrm>
            <a:off x="5879975" y="3277941"/>
            <a:ext cx="1080121" cy="1090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7F18950-4FD7-3E90-521D-582687D79407}"/>
              </a:ext>
            </a:extLst>
          </p:cNvPr>
          <p:cNvCxnSpPr>
            <a:cxnSpLocks/>
          </p:cNvCxnSpPr>
          <p:nvPr/>
        </p:nvCxnSpPr>
        <p:spPr>
          <a:xfrm>
            <a:off x="9056369" y="2555214"/>
            <a:ext cx="1775114" cy="115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1C9EF4C-43EE-1E11-5214-860A242B3191}"/>
              </a:ext>
            </a:extLst>
          </p:cNvPr>
          <p:cNvCxnSpPr/>
          <p:nvPr/>
        </p:nvCxnSpPr>
        <p:spPr>
          <a:xfrm>
            <a:off x="10101227" y="3139441"/>
            <a:ext cx="1179349" cy="18540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007EAA1-9BF4-91B4-8F51-4E3C84929A79}"/>
              </a:ext>
            </a:extLst>
          </p:cNvPr>
          <p:cNvSpPr txBox="1"/>
          <p:nvPr/>
        </p:nvSpPr>
        <p:spPr>
          <a:xfrm>
            <a:off x="85190" y="6035804"/>
            <a:ext cx="3936975" cy="276999"/>
          </a:xfrm>
          <a:prstGeom prst="rect">
            <a:avLst/>
          </a:prstGeom>
          <a:noFill/>
        </p:spPr>
        <p:txBody>
          <a:bodyPr wrap="none" lIns="0" tIns="0" rIns="0" bIns="0" rtlCol="0">
            <a:spAutoFit/>
          </a:bodyPr>
          <a:lstStyle/>
          <a:p>
            <a:pPr algn="l"/>
            <a:r>
              <a:rPr lang="fr-CH" b="1" dirty="0">
                <a:solidFill>
                  <a:srgbClr val="00B050"/>
                </a:solidFill>
              </a:rPr>
              <a:t>Jan Hansen and Fabrice Santangelo</a:t>
            </a:r>
            <a:endParaRPr lang="en-GB" b="1" dirty="0">
              <a:solidFill>
                <a:srgbClr val="00B050"/>
              </a:solidFill>
            </a:endParaRPr>
          </a:p>
        </p:txBody>
      </p:sp>
    </p:spTree>
    <p:extLst>
      <p:ext uri="{BB962C8B-B14F-4D97-AF65-F5344CB8AC3E}">
        <p14:creationId xmlns:p14="http://schemas.microsoft.com/office/powerpoint/2010/main" val="2598073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57</a:t>
            </a:fld>
            <a:endParaRPr lang="en-US" dirty="0"/>
          </a:p>
        </p:txBody>
      </p:sp>
      <p:pic>
        <p:nvPicPr>
          <p:cNvPr id="7" name="Picture 6">
            <a:extLst>
              <a:ext uri="{FF2B5EF4-FFF2-40B4-BE49-F238E27FC236}">
                <a16:creationId xmlns:a16="http://schemas.microsoft.com/office/drawing/2014/main" id="{A837C195-18B6-3F02-D038-130294E4F1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57" r="30704" b="13769"/>
          <a:stretch/>
        </p:blipFill>
        <p:spPr>
          <a:xfrm>
            <a:off x="5135113" y="1204191"/>
            <a:ext cx="7009559" cy="5006946"/>
          </a:xfrm>
          <a:prstGeom prst="rect">
            <a:avLst/>
          </a:prstGeom>
          <a:ln>
            <a:noFill/>
          </a:ln>
        </p:spPr>
      </p:pic>
      <p:sp>
        <p:nvSpPr>
          <p:cNvPr id="8" name="Oval 7">
            <a:extLst>
              <a:ext uri="{FF2B5EF4-FFF2-40B4-BE49-F238E27FC236}">
                <a16:creationId xmlns:a16="http://schemas.microsoft.com/office/drawing/2014/main" id="{0BB07269-89E5-91A0-DFAA-EDCCC85A49D3}"/>
              </a:ext>
            </a:extLst>
          </p:cNvPr>
          <p:cNvSpPr/>
          <p:nvPr/>
        </p:nvSpPr>
        <p:spPr>
          <a:xfrm flipH="1">
            <a:off x="5293844" y="1986742"/>
            <a:ext cx="1368152" cy="1497938"/>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A65406AB-D094-2E02-5E90-B848953B9806}"/>
              </a:ext>
            </a:extLst>
          </p:cNvPr>
          <p:cNvSpPr/>
          <p:nvPr/>
        </p:nvSpPr>
        <p:spPr>
          <a:xfrm flipH="1">
            <a:off x="11392337" y="2871214"/>
            <a:ext cx="382116" cy="36626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 name="Straight Connector 9">
            <a:extLst>
              <a:ext uri="{FF2B5EF4-FFF2-40B4-BE49-F238E27FC236}">
                <a16:creationId xmlns:a16="http://schemas.microsoft.com/office/drawing/2014/main" id="{7FFC9DAA-AC49-B27C-113B-3D2EA59CE06B}"/>
              </a:ext>
            </a:extLst>
          </p:cNvPr>
          <p:cNvCxnSpPr>
            <a:cxnSpLocks/>
            <a:stCxn id="8" idx="0"/>
            <a:endCxn id="9" idx="0"/>
          </p:cNvCxnSpPr>
          <p:nvPr/>
        </p:nvCxnSpPr>
        <p:spPr>
          <a:xfrm>
            <a:off x="5977920" y="1986742"/>
            <a:ext cx="5605475" cy="8844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F4029C-B281-DE83-A2B1-4B6DB6408EA6}"/>
              </a:ext>
            </a:extLst>
          </p:cNvPr>
          <p:cNvCxnSpPr>
            <a:cxnSpLocks/>
            <a:stCxn id="8" idx="4"/>
            <a:endCxn id="9" idx="4"/>
          </p:cNvCxnSpPr>
          <p:nvPr/>
        </p:nvCxnSpPr>
        <p:spPr>
          <a:xfrm flipV="1">
            <a:off x="5977920" y="3237478"/>
            <a:ext cx="5605475" cy="2472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66E256B-81A7-BB0A-4C33-7BB70243DA67}"/>
              </a:ext>
            </a:extLst>
          </p:cNvPr>
          <p:cNvPicPr>
            <a:picLocks noChangeAspect="1"/>
          </p:cNvPicPr>
          <p:nvPr/>
        </p:nvPicPr>
        <p:blipFill>
          <a:blip r:embed="rId3"/>
          <a:stretch>
            <a:fillRect/>
          </a:stretch>
        </p:blipFill>
        <p:spPr>
          <a:xfrm>
            <a:off x="112933" y="1136117"/>
            <a:ext cx="4848619" cy="5079505"/>
          </a:xfrm>
          <a:prstGeom prst="rect">
            <a:avLst/>
          </a:prstGeom>
        </p:spPr>
      </p:pic>
      <p:sp>
        <p:nvSpPr>
          <p:cNvPr id="13" name="TextBox 12">
            <a:extLst>
              <a:ext uri="{FF2B5EF4-FFF2-40B4-BE49-F238E27FC236}">
                <a16:creationId xmlns:a16="http://schemas.microsoft.com/office/drawing/2014/main" id="{30A747A2-BFCD-06E4-254B-9D878D7811A4}"/>
              </a:ext>
            </a:extLst>
          </p:cNvPr>
          <p:cNvSpPr txBox="1"/>
          <p:nvPr/>
        </p:nvSpPr>
        <p:spPr>
          <a:xfrm>
            <a:off x="225577" y="1210103"/>
            <a:ext cx="1741758" cy="276999"/>
          </a:xfrm>
          <a:prstGeom prst="rect">
            <a:avLst/>
          </a:prstGeom>
          <a:noFill/>
        </p:spPr>
        <p:txBody>
          <a:bodyPr wrap="square">
            <a:spAutoFit/>
          </a:bodyPr>
          <a:lstStyle/>
          <a:p>
            <a:pPr algn="l"/>
            <a:r>
              <a:rPr lang="en-US" sz="1200" dirty="0">
                <a:highlight>
                  <a:srgbClr val="FFFF00"/>
                </a:highlight>
              </a:rPr>
              <a:t>Tent and structure </a:t>
            </a:r>
            <a:endParaRPr lang="en-GB" sz="1200" dirty="0">
              <a:highlight>
                <a:srgbClr val="FFFF00"/>
              </a:highlight>
            </a:endParaRPr>
          </a:p>
        </p:txBody>
      </p:sp>
      <p:sp>
        <p:nvSpPr>
          <p:cNvPr id="14" name="TextBox 13">
            <a:extLst>
              <a:ext uri="{FF2B5EF4-FFF2-40B4-BE49-F238E27FC236}">
                <a16:creationId xmlns:a16="http://schemas.microsoft.com/office/drawing/2014/main" id="{26AF11A8-B9FD-5944-FD6F-CE52F7A0029D}"/>
              </a:ext>
            </a:extLst>
          </p:cNvPr>
          <p:cNvSpPr txBox="1"/>
          <p:nvPr/>
        </p:nvSpPr>
        <p:spPr>
          <a:xfrm>
            <a:off x="1530762" y="5971904"/>
            <a:ext cx="1745478" cy="184666"/>
          </a:xfrm>
          <a:prstGeom prst="rect">
            <a:avLst/>
          </a:prstGeom>
          <a:noFill/>
        </p:spPr>
        <p:txBody>
          <a:bodyPr wrap="none" lIns="0" tIns="0" rIns="0" bIns="0" rtlCol="0">
            <a:spAutoFit/>
          </a:bodyPr>
          <a:lstStyle/>
          <a:p>
            <a:pPr algn="l"/>
            <a:r>
              <a:rPr lang="en-US" sz="1200" dirty="0">
                <a:highlight>
                  <a:srgbClr val="FFFF00"/>
                </a:highlight>
              </a:rPr>
              <a:t>Vacuum chamber support</a:t>
            </a:r>
            <a:endParaRPr lang="en-GB" sz="1200" dirty="0">
              <a:highlight>
                <a:srgbClr val="FFFF00"/>
              </a:highlight>
            </a:endParaRPr>
          </a:p>
        </p:txBody>
      </p:sp>
      <p:pic>
        <p:nvPicPr>
          <p:cNvPr id="15" name="Picture 14">
            <a:extLst>
              <a:ext uri="{FF2B5EF4-FFF2-40B4-BE49-F238E27FC236}">
                <a16:creationId xmlns:a16="http://schemas.microsoft.com/office/drawing/2014/main" id="{28E5D005-4B88-8411-8D43-63F0872D33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286" t="18174" r="66076" b="59784"/>
          <a:stretch/>
        </p:blipFill>
        <p:spPr>
          <a:xfrm>
            <a:off x="8040217" y="2204864"/>
            <a:ext cx="382116" cy="1279816"/>
          </a:xfrm>
          <a:prstGeom prst="rect">
            <a:avLst/>
          </a:prstGeom>
          <a:ln>
            <a:noFill/>
          </a:ln>
        </p:spPr>
      </p:pic>
      <p:pic>
        <p:nvPicPr>
          <p:cNvPr id="16" name="Picture 15">
            <a:extLst>
              <a:ext uri="{FF2B5EF4-FFF2-40B4-BE49-F238E27FC236}">
                <a16:creationId xmlns:a16="http://schemas.microsoft.com/office/drawing/2014/main" id="{E449EF3C-05B8-A0C9-9E26-DCDD2880FF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7710" t="25615" r="40962" b="61984"/>
          <a:stretch/>
        </p:blipFill>
        <p:spPr>
          <a:xfrm>
            <a:off x="10920536" y="2636912"/>
            <a:ext cx="139509" cy="720080"/>
          </a:xfrm>
          <a:prstGeom prst="rect">
            <a:avLst/>
          </a:prstGeom>
          <a:ln>
            <a:noFill/>
          </a:ln>
        </p:spPr>
      </p:pic>
      <p:grpSp>
        <p:nvGrpSpPr>
          <p:cNvPr id="17" name="Group 16">
            <a:extLst>
              <a:ext uri="{FF2B5EF4-FFF2-40B4-BE49-F238E27FC236}">
                <a16:creationId xmlns:a16="http://schemas.microsoft.com/office/drawing/2014/main" id="{657345B5-7288-878D-F0A0-A021038125B3}"/>
              </a:ext>
            </a:extLst>
          </p:cNvPr>
          <p:cNvGrpSpPr/>
          <p:nvPr/>
        </p:nvGrpSpPr>
        <p:grpSpPr>
          <a:xfrm>
            <a:off x="3276240" y="4886055"/>
            <a:ext cx="162360" cy="19440"/>
            <a:chOff x="3276240" y="4886055"/>
            <a:chExt cx="162360" cy="1944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8" name="Ink 17">
                  <a:extLst>
                    <a:ext uri="{FF2B5EF4-FFF2-40B4-BE49-F238E27FC236}">
                      <a16:creationId xmlns:a16="http://schemas.microsoft.com/office/drawing/2014/main" id="{E00C515F-C5FD-368E-99AA-D3077156DD74}"/>
                    </a:ext>
                  </a:extLst>
                </p14:cNvPr>
                <p14:cNvContentPartPr/>
                <p14:nvPr/>
              </p14:nvContentPartPr>
              <p14:xfrm>
                <a:off x="3276240" y="4905135"/>
                <a:ext cx="360" cy="360"/>
              </p14:xfrm>
            </p:contentPart>
          </mc:Choice>
          <mc:Fallback xmlns="">
            <p:pic>
              <p:nvPicPr>
                <p:cNvPr id="2" name="Ink 7">
                  <a:extLst>
                    <a:ext uri="{FF2B5EF4-FFF2-40B4-BE49-F238E27FC236}">
                      <a16:creationId xmlns:a16="http://schemas.microsoft.com/office/drawing/2014/main" id="{5DEEB09B-94AA-8562-ED0A-D2781C5761BF}"/>
                    </a:ext>
                  </a:extLst>
                </p:cNvPr>
                <p:cNvPicPr/>
                <p:nvPr/>
              </p:nvPicPr>
              <p:blipFill>
                <a:blip r:embed="rId5"/>
                <a:stretch>
                  <a:fillRect/>
                </a:stretch>
              </p:blipFill>
              <p:spPr>
                <a:xfrm>
                  <a:off x="3213240" y="4527135"/>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9" name="Ink 18">
                  <a:extLst>
                    <a:ext uri="{FF2B5EF4-FFF2-40B4-BE49-F238E27FC236}">
                      <a16:creationId xmlns:a16="http://schemas.microsoft.com/office/drawing/2014/main" id="{4815BD92-0A8B-E0A4-C9C5-081353DE9C23}"/>
                    </a:ext>
                  </a:extLst>
                </p14:cNvPr>
                <p14:cNvContentPartPr/>
                <p14:nvPr/>
              </p14:nvContentPartPr>
              <p14:xfrm>
                <a:off x="3438240" y="4886055"/>
                <a:ext cx="360" cy="360"/>
              </p14:xfrm>
            </p:contentPart>
          </mc:Choice>
          <mc:Fallback xmlns="">
            <p:pic>
              <p:nvPicPr>
                <p:cNvPr id="6" name="Ink 8">
                  <a:extLst>
                    <a:ext uri="{FF2B5EF4-FFF2-40B4-BE49-F238E27FC236}">
                      <a16:creationId xmlns:a16="http://schemas.microsoft.com/office/drawing/2014/main" id="{C666E96A-9319-F8B4-66E9-C637DAF0A3C6}"/>
                    </a:ext>
                  </a:extLst>
                </p:cNvPr>
                <p:cNvPicPr/>
                <p:nvPr/>
              </p:nvPicPr>
              <p:blipFill>
                <a:blip r:embed="rId8"/>
                <a:stretch>
                  <a:fillRect/>
                </a:stretch>
              </p:blipFill>
              <p:spPr>
                <a:xfrm>
                  <a:off x="3375240" y="4508055"/>
                  <a:ext cx="126000" cy="756000"/>
                </a:xfrm>
                <a:prstGeom prst="rect">
                  <a:avLst/>
                </a:prstGeom>
              </p:spPr>
            </p:pic>
          </mc:Fallback>
        </mc:AlternateContent>
      </p:grpSp>
      <p:cxnSp>
        <p:nvCxnSpPr>
          <p:cNvPr id="20" name="Straight Arrow Connector 19">
            <a:extLst>
              <a:ext uri="{FF2B5EF4-FFF2-40B4-BE49-F238E27FC236}">
                <a16:creationId xmlns:a16="http://schemas.microsoft.com/office/drawing/2014/main" id="{7658C5C3-705E-CD43-5AAD-9979C42F2526}"/>
              </a:ext>
            </a:extLst>
          </p:cNvPr>
          <p:cNvCxnSpPr>
            <a:stCxn id="13" idx="2"/>
          </p:cNvCxnSpPr>
          <p:nvPr/>
        </p:nvCxnSpPr>
        <p:spPr>
          <a:xfrm>
            <a:off x="1096456" y="1487102"/>
            <a:ext cx="175008" cy="42973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1" name="TextBox 20">
            <a:extLst>
              <a:ext uri="{FF2B5EF4-FFF2-40B4-BE49-F238E27FC236}">
                <a16:creationId xmlns:a16="http://schemas.microsoft.com/office/drawing/2014/main" id="{4886B147-F746-4C9F-7849-4B58CB4F4395}"/>
              </a:ext>
            </a:extLst>
          </p:cNvPr>
          <p:cNvSpPr txBox="1"/>
          <p:nvPr/>
        </p:nvSpPr>
        <p:spPr>
          <a:xfrm>
            <a:off x="3463764" y="988738"/>
            <a:ext cx="2632236" cy="184666"/>
          </a:xfrm>
          <a:prstGeom prst="rect">
            <a:avLst/>
          </a:prstGeom>
          <a:noFill/>
        </p:spPr>
        <p:txBody>
          <a:bodyPr wrap="square" lIns="0" tIns="0" rIns="0" bIns="0" rtlCol="0">
            <a:spAutoFit/>
          </a:bodyPr>
          <a:lstStyle/>
          <a:p>
            <a:pPr algn="l"/>
            <a:r>
              <a:rPr lang="en-US" sz="1200" dirty="0">
                <a:highlight>
                  <a:srgbClr val="FFFF00"/>
                </a:highlight>
              </a:rPr>
              <a:t>Tent volume with constant temperature</a:t>
            </a:r>
            <a:endParaRPr lang="en-GB" sz="1200" dirty="0">
              <a:highlight>
                <a:srgbClr val="FFFF00"/>
              </a:highlight>
            </a:endParaRPr>
          </a:p>
        </p:txBody>
      </p:sp>
      <p:sp>
        <p:nvSpPr>
          <p:cNvPr id="22" name="Flowchart: Delay 21">
            <a:extLst>
              <a:ext uri="{FF2B5EF4-FFF2-40B4-BE49-F238E27FC236}">
                <a16:creationId xmlns:a16="http://schemas.microsoft.com/office/drawing/2014/main" id="{2EA057B1-9F7C-E831-C7E1-CBF405923C85}"/>
              </a:ext>
            </a:extLst>
          </p:cNvPr>
          <p:cNvSpPr/>
          <p:nvPr/>
        </p:nvSpPr>
        <p:spPr>
          <a:xfrm rot="16200000">
            <a:off x="4237442" y="2147147"/>
            <a:ext cx="4661511" cy="2988000"/>
          </a:xfrm>
          <a:prstGeom prst="flowChartDelay">
            <a:avLst/>
          </a:prstGeom>
          <a:solidFill>
            <a:srgbClr val="FFFF00">
              <a:alpha val="16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3A039D43-F7FF-3F98-AF01-DFAE719CDE5D}"/>
              </a:ext>
            </a:extLst>
          </p:cNvPr>
          <p:cNvSpPr/>
          <p:nvPr/>
        </p:nvSpPr>
        <p:spPr>
          <a:xfrm rot="20913823">
            <a:off x="5220109" y="5607171"/>
            <a:ext cx="1263152" cy="52418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ighlight>
                  <a:srgbClr val="808000"/>
                </a:highlight>
              </a:rPr>
              <a:t>Air flow</a:t>
            </a:r>
            <a:endParaRPr lang="en-GB" dirty="0">
              <a:highlight>
                <a:srgbClr val="808000"/>
              </a:highlight>
            </a:endParaRPr>
          </a:p>
        </p:txBody>
      </p:sp>
      <p:sp>
        <p:nvSpPr>
          <p:cNvPr id="26" name="Title 1">
            <a:extLst>
              <a:ext uri="{FF2B5EF4-FFF2-40B4-BE49-F238E27FC236}">
                <a16:creationId xmlns:a16="http://schemas.microsoft.com/office/drawing/2014/main" id="{709F34A3-6F36-87DE-F91F-37144C10A4F7}"/>
              </a:ext>
            </a:extLst>
          </p:cNvPr>
          <p:cNvSpPr>
            <a:spLocks noGrp="1"/>
          </p:cNvSpPr>
          <p:nvPr>
            <p:ph type="title"/>
          </p:nvPr>
        </p:nvSpPr>
        <p:spPr>
          <a:xfrm>
            <a:off x="407987" y="302106"/>
            <a:ext cx="11376025" cy="1065742"/>
          </a:xfrm>
        </p:spPr>
        <p:txBody>
          <a:bodyPr/>
          <a:lstStyle/>
          <a:p>
            <a:r>
              <a:rPr lang="fr-CH" dirty="0"/>
              <a:t>Main </a:t>
            </a:r>
            <a:r>
              <a:rPr lang="fr-CH" dirty="0" err="1"/>
              <a:t>achievements</a:t>
            </a:r>
            <a:r>
              <a:rPr lang="fr-CH" dirty="0"/>
              <a:t> of WP7: </a:t>
            </a:r>
            <a:r>
              <a:rPr lang="fr-CH" dirty="0" err="1"/>
              <a:t>integration</a:t>
            </a:r>
            <a:endParaRPr lang="en-GB" dirty="0"/>
          </a:p>
        </p:txBody>
      </p:sp>
    </p:spTree>
    <p:extLst>
      <p:ext uri="{BB962C8B-B14F-4D97-AF65-F5344CB8AC3E}">
        <p14:creationId xmlns:p14="http://schemas.microsoft.com/office/powerpoint/2010/main" val="253306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a:xfrm>
            <a:off x="407987" y="324182"/>
            <a:ext cx="11376025" cy="1065742"/>
          </a:xfrm>
        </p:spPr>
        <p:txBody>
          <a:bodyPr/>
          <a:lstStyle/>
          <a:p>
            <a:r>
              <a:rPr lang="fr-CH" dirty="0"/>
              <a:t>Main </a:t>
            </a:r>
            <a:r>
              <a:rPr lang="fr-CH" dirty="0" err="1"/>
              <a:t>achievements</a:t>
            </a:r>
            <a:r>
              <a:rPr lang="fr-CH" dirty="0"/>
              <a:t> of WP7: planning</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58</a:t>
            </a:fld>
            <a:endParaRPr lang="en-US" dirty="0"/>
          </a:p>
        </p:txBody>
      </p:sp>
      <p:sp>
        <p:nvSpPr>
          <p:cNvPr id="7" name="Content Placeholder 17">
            <a:extLst>
              <a:ext uri="{FF2B5EF4-FFF2-40B4-BE49-F238E27FC236}">
                <a16:creationId xmlns:a16="http://schemas.microsoft.com/office/drawing/2014/main" id="{6F081E76-607F-5976-B8B5-79013562E8AC}"/>
              </a:ext>
            </a:extLst>
          </p:cNvPr>
          <p:cNvSpPr txBox="1">
            <a:spLocks/>
          </p:cNvSpPr>
          <p:nvPr/>
        </p:nvSpPr>
        <p:spPr>
          <a:xfrm>
            <a:off x="839416" y="1755231"/>
            <a:ext cx="5765648" cy="488309"/>
          </a:xfrm>
          <a:prstGeom prst="rect">
            <a:avLst/>
          </a:prstGeom>
        </p:spPr>
        <p:txBody>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Main deliverable: provide design report  </a:t>
            </a:r>
            <a:r>
              <a:rPr lang="en-CH" dirty="0"/>
              <a:t>by end 2025</a:t>
            </a:r>
          </a:p>
        </p:txBody>
      </p:sp>
      <p:pic>
        <p:nvPicPr>
          <p:cNvPr id="8" name="Picture 7">
            <a:extLst>
              <a:ext uri="{FF2B5EF4-FFF2-40B4-BE49-F238E27FC236}">
                <a16:creationId xmlns:a16="http://schemas.microsoft.com/office/drawing/2014/main" id="{A861D6CC-A964-E70B-B894-C71F956780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3978" y="832966"/>
            <a:ext cx="4568545" cy="1994527"/>
          </a:xfrm>
          <a:prstGeom prst="rect">
            <a:avLst/>
          </a:prstGeom>
        </p:spPr>
      </p:pic>
      <p:graphicFrame>
        <p:nvGraphicFramePr>
          <p:cNvPr id="9" name="Table 8">
            <a:extLst>
              <a:ext uri="{FF2B5EF4-FFF2-40B4-BE49-F238E27FC236}">
                <a16:creationId xmlns:a16="http://schemas.microsoft.com/office/drawing/2014/main" id="{889654A6-AFCB-3818-2C68-B8A2331A9F3B}"/>
              </a:ext>
            </a:extLst>
          </p:cNvPr>
          <p:cNvGraphicFramePr>
            <a:graphicFrameLocks noGrp="1"/>
          </p:cNvGraphicFramePr>
          <p:nvPr>
            <p:extLst>
              <p:ext uri="{D42A27DB-BD31-4B8C-83A1-F6EECF244321}">
                <p14:modId xmlns:p14="http://schemas.microsoft.com/office/powerpoint/2010/main" val="4191584812"/>
              </p:ext>
            </p:extLst>
          </p:nvPr>
        </p:nvGraphicFramePr>
        <p:xfrm>
          <a:off x="255787" y="2852936"/>
          <a:ext cx="11606805" cy="2872609"/>
        </p:xfrm>
        <a:graphic>
          <a:graphicData uri="http://schemas.openxmlformats.org/drawingml/2006/table">
            <a:tbl>
              <a:tblPr/>
              <a:tblGrid>
                <a:gridCol w="3247925">
                  <a:extLst>
                    <a:ext uri="{9D8B030D-6E8A-4147-A177-3AD203B41FA5}">
                      <a16:colId xmlns:a16="http://schemas.microsoft.com/office/drawing/2014/main" val="198775057"/>
                    </a:ext>
                  </a:extLst>
                </a:gridCol>
                <a:gridCol w="522430">
                  <a:extLst>
                    <a:ext uri="{9D8B030D-6E8A-4147-A177-3AD203B41FA5}">
                      <a16:colId xmlns:a16="http://schemas.microsoft.com/office/drawing/2014/main" val="1235399948"/>
                    </a:ext>
                  </a:extLst>
                </a:gridCol>
                <a:gridCol w="522430">
                  <a:extLst>
                    <a:ext uri="{9D8B030D-6E8A-4147-A177-3AD203B41FA5}">
                      <a16:colId xmlns:a16="http://schemas.microsoft.com/office/drawing/2014/main" val="4117815552"/>
                    </a:ext>
                  </a:extLst>
                </a:gridCol>
                <a:gridCol w="522430">
                  <a:extLst>
                    <a:ext uri="{9D8B030D-6E8A-4147-A177-3AD203B41FA5}">
                      <a16:colId xmlns:a16="http://schemas.microsoft.com/office/drawing/2014/main" val="2892557015"/>
                    </a:ext>
                  </a:extLst>
                </a:gridCol>
                <a:gridCol w="522430">
                  <a:extLst>
                    <a:ext uri="{9D8B030D-6E8A-4147-A177-3AD203B41FA5}">
                      <a16:colId xmlns:a16="http://schemas.microsoft.com/office/drawing/2014/main" val="4058777119"/>
                    </a:ext>
                  </a:extLst>
                </a:gridCol>
                <a:gridCol w="522430">
                  <a:extLst>
                    <a:ext uri="{9D8B030D-6E8A-4147-A177-3AD203B41FA5}">
                      <a16:colId xmlns:a16="http://schemas.microsoft.com/office/drawing/2014/main" val="3619242374"/>
                    </a:ext>
                  </a:extLst>
                </a:gridCol>
                <a:gridCol w="522430">
                  <a:extLst>
                    <a:ext uri="{9D8B030D-6E8A-4147-A177-3AD203B41FA5}">
                      <a16:colId xmlns:a16="http://schemas.microsoft.com/office/drawing/2014/main" val="44459441"/>
                    </a:ext>
                  </a:extLst>
                </a:gridCol>
                <a:gridCol w="522430">
                  <a:extLst>
                    <a:ext uri="{9D8B030D-6E8A-4147-A177-3AD203B41FA5}">
                      <a16:colId xmlns:a16="http://schemas.microsoft.com/office/drawing/2014/main" val="3367754646"/>
                    </a:ext>
                  </a:extLst>
                </a:gridCol>
                <a:gridCol w="522430">
                  <a:extLst>
                    <a:ext uri="{9D8B030D-6E8A-4147-A177-3AD203B41FA5}">
                      <a16:colId xmlns:a16="http://schemas.microsoft.com/office/drawing/2014/main" val="1956777902"/>
                    </a:ext>
                  </a:extLst>
                </a:gridCol>
                <a:gridCol w="522430">
                  <a:extLst>
                    <a:ext uri="{9D8B030D-6E8A-4147-A177-3AD203B41FA5}">
                      <a16:colId xmlns:a16="http://schemas.microsoft.com/office/drawing/2014/main" val="1550193344"/>
                    </a:ext>
                  </a:extLst>
                </a:gridCol>
                <a:gridCol w="522430">
                  <a:extLst>
                    <a:ext uri="{9D8B030D-6E8A-4147-A177-3AD203B41FA5}">
                      <a16:colId xmlns:a16="http://schemas.microsoft.com/office/drawing/2014/main" val="3650496800"/>
                    </a:ext>
                  </a:extLst>
                </a:gridCol>
                <a:gridCol w="522430">
                  <a:extLst>
                    <a:ext uri="{9D8B030D-6E8A-4147-A177-3AD203B41FA5}">
                      <a16:colId xmlns:a16="http://schemas.microsoft.com/office/drawing/2014/main" val="3928582693"/>
                    </a:ext>
                  </a:extLst>
                </a:gridCol>
                <a:gridCol w="522430">
                  <a:extLst>
                    <a:ext uri="{9D8B030D-6E8A-4147-A177-3AD203B41FA5}">
                      <a16:colId xmlns:a16="http://schemas.microsoft.com/office/drawing/2014/main" val="173321130"/>
                    </a:ext>
                  </a:extLst>
                </a:gridCol>
                <a:gridCol w="522430">
                  <a:extLst>
                    <a:ext uri="{9D8B030D-6E8A-4147-A177-3AD203B41FA5}">
                      <a16:colId xmlns:a16="http://schemas.microsoft.com/office/drawing/2014/main" val="2325975907"/>
                    </a:ext>
                  </a:extLst>
                </a:gridCol>
                <a:gridCol w="522430">
                  <a:extLst>
                    <a:ext uri="{9D8B030D-6E8A-4147-A177-3AD203B41FA5}">
                      <a16:colId xmlns:a16="http://schemas.microsoft.com/office/drawing/2014/main" val="2700996273"/>
                    </a:ext>
                  </a:extLst>
                </a:gridCol>
                <a:gridCol w="522430">
                  <a:extLst>
                    <a:ext uri="{9D8B030D-6E8A-4147-A177-3AD203B41FA5}">
                      <a16:colId xmlns:a16="http://schemas.microsoft.com/office/drawing/2014/main" val="4285785923"/>
                    </a:ext>
                  </a:extLst>
                </a:gridCol>
                <a:gridCol w="522430">
                  <a:extLst>
                    <a:ext uri="{9D8B030D-6E8A-4147-A177-3AD203B41FA5}">
                      <a16:colId xmlns:a16="http://schemas.microsoft.com/office/drawing/2014/main" val="3840396025"/>
                    </a:ext>
                  </a:extLst>
                </a:gridCol>
              </a:tblGrid>
              <a:tr h="95832">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4">
                  <a:txBody>
                    <a:bodyPr/>
                    <a:lstStyle/>
                    <a:p>
                      <a:pPr algn="ctr" fontAlgn="b"/>
                      <a:r>
                        <a:rPr lang="en-GB" sz="1100" b="0" i="0" u="none" strike="noStrike" dirty="0">
                          <a:solidFill>
                            <a:srgbClr val="000000"/>
                          </a:solidFill>
                          <a:effectLst/>
                          <a:latin typeface="Calibri" panose="020F0502020204030204" pitchFamily="34" charset="0"/>
                        </a:rPr>
                        <a:t>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100" b="0" i="0" u="none" strike="noStrike" dirty="0">
                          <a:solidFill>
                            <a:srgbClr val="000000"/>
                          </a:solidFill>
                          <a:effectLst/>
                          <a:latin typeface="Calibri" panose="020F0502020204030204" pitchFamily="34" charset="0"/>
                        </a:rPr>
                        <a:t>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100" b="0" i="0" u="none" strike="noStrike" dirty="0">
                          <a:solidFill>
                            <a:srgbClr val="000000"/>
                          </a:solidFill>
                          <a:effectLst/>
                          <a:latin typeface="Calibri" panose="020F0502020204030204" pitchFamily="34" charset="0"/>
                        </a:rPr>
                        <a:t>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r>
                        <a:rPr lang="en-GB" sz="1100" b="0" i="0" u="none" strike="noStrike" dirty="0">
                          <a:solidFill>
                            <a:srgbClr val="000000"/>
                          </a:solidFill>
                          <a:effectLst/>
                          <a:latin typeface="Calibri" panose="020F0502020204030204" pitchFamily="34" charset="0"/>
                        </a:rPr>
                        <a:t>2026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520924"/>
                  </a:ext>
                </a:extLst>
              </a:tr>
              <a:tr h="200025">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Q4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327988"/>
                  </a:ext>
                </a:extLst>
              </a:tr>
              <a:tr h="266652">
                <a:tc>
                  <a:txBody>
                    <a:bodyPr/>
                    <a:lstStyle/>
                    <a:p>
                      <a:pPr algn="l" fontAlgn="b"/>
                      <a:r>
                        <a:rPr lang="en-GB" sz="1400" b="1" i="0" u="none" strike="noStrike" dirty="0">
                          <a:solidFill>
                            <a:srgbClr val="000000"/>
                          </a:solidFill>
                          <a:effectLst/>
                          <a:latin typeface="Calibri" panose="020F0502020204030204" pitchFamily="34" charset="0"/>
                        </a:rPr>
                        <a:t>Design report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74620"/>
                  </a:ext>
                </a:extLst>
              </a:tr>
              <a:tr h="288032">
                <a:tc>
                  <a:txBody>
                    <a:bodyPr/>
                    <a:lstStyle/>
                    <a:p>
                      <a:pPr algn="l" fontAlgn="b"/>
                      <a:r>
                        <a:rPr lang="en-US" sz="1400" b="1" i="0" u="none" strike="noStrike" dirty="0">
                          <a:solidFill>
                            <a:srgbClr val="000000"/>
                          </a:solidFill>
                          <a:effectLst/>
                          <a:latin typeface="Calibri" panose="020F0502020204030204" pitchFamily="34" charset="0"/>
                        </a:rPr>
                        <a:t>Removal and cleaning of B973</a:t>
                      </a:r>
                      <a:endParaRPr lang="en-GB" sz="1400" b="1" i="0" u="none" strike="noStrike" dirty="0">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153888"/>
                  </a:ext>
                </a:extLst>
              </a:tr>
              <a:tr h="283028">
                <a:tc>
                  <a:txBody>
                    <a:bodyPr/>
                    <a:lstStyle/>
                    <a:p>
                      <a:pPr algn="l" fontAlgn="b"/>
                      <a:r>
                        <a:rPr lang="en-GB" sz="1400" b="1" i="0" u="none" strike="noStrike" dirty="0">
                          <a:solidFill>
                            <a:srgbClr val="000000"/>
                          </a:solidFill>
                          <a:effectLst/>
                          <a:latin typeface="Calibri" panose="020F0502020204030204" pitchFamily="34" charset="0"/>
                        </a:rPr>
                        <a:t>Finalize required infrastructure (tent)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451760"/>
                  </a:ext>
                </a:extLst>
              </a:tr>
              <a:tr h="293036">
                <a:tc>
                  <a:txBody>
                    <a:bodyPr/>
                    <a:lstStyle/>
                    <a:p>
                      <a:pPr algn="l" fontAlgn="b"/>
                      <a:r>
                        <a:rPr lang="en-GB" sz="1400" b="1" i="0" u="none" strike="noStrike" dirty="0">
                          <a:solidFill>
                            <a:srgbClr val="000000"/>
                          </a:solidFill>
                          <a:effectLst/>
                          <a:latin typeface="Calibri" panose="020F0502020204030204" pitchFamily="34" charset="0"/>
                        </a:rPr>
                        <a:t>Installation of infrastructure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9903314"/>
                  </a:ext>
                </a:extLst>
              </a:tr>
              <a:tr h="274320">
                <a:tc>
                  <a:txBody>
                    <a:bodyPr/>
                    <a:lstStyle/>
                    <a:p>
                      <a:pPr algn="l" fontAlgn="b"/>
                      <a:r>
                        <a:rPr lang="en-GB" sz="1400" b="1" i="0" u="none" strike="noStrike" dirty="0">
                          <a:solidFill>
                            <a:srgbClr val="000000"/>
                          </a:solidFill>
                          <a:effectLst/>
                          <a:latin typeface="Calibri" panose="020F0502020204030204" pitchFamily="34" charset="0"/>
                        </a:rPr>
                        <a:t>Design of support, tube, bakeout, controls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359856"/>
                  </a:ext>
                </a:extLst>
              </a:tr>
              <a:tr h="274320">
                <a:tc>
                  <a:txBody>
                    <a:bodyPr/>
                    <a:lstStyle/>
                    <a:p>
                      <a:pPr algn="l" fontAlgn="b"/>
                      <a:r>
                        <a:rPr lang="en-GB" sz="1400" b="1" i="0" u="none" strike="noStrike" dirty="0">
                          <a:solidFill>
                            <a:srgbClr val="000000"/>
                          </a:solidFill>
                          <a:effectLst/>
                          <a:latin typeface="Calibri" panose="020F0502020204030204" pitchFamily="34" charset="0"/>
                        </a:rPr>
                        <a:t>Ordering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540110"/>
                  </a:ext>
                </a:extLst>
              </a:tr>
              <a:tr h="276916">
                <a:tc>
                  <a:txBody>
                    <a:bodyPr/>
                    <a:lstStyle/>
                    <a:p>
                      <a:pPr algn="l" fontAlgn="b"/>
                      <a:r>
                        <a:rPr lang="en-GB" sz="1400" b="1" i="0" u="none" strike="noStrike" dirty="0">
                          <a:solidFill>
                            <a:srgbClr val="000000"/>
                          </a:solidFill>
                          <a:effectLst/>
                          <a:latin typeface="Calibri" panose="020F0502020204030204" pitchFamily="34" charset="0"/>
                        </a:rPr>
                        <a:t>Manufacturing and cleaning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242699"/>
                  </a:ext>
                </a:extLst>
              </a:tr>
              <a:tr h="2743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1" i="0" u="none" strike="noStrike" dirty="0">
                          <a:solidFill>
                            <a:srgbClr val="000000"/>
                          </a:solidFill>
                          <a:effectLst/>
                          <a:latin typeface="Calibri" panose="020F0502020204030204" pitchFamily="34" charset="0"/>
                        </a:rPr>
                        <a:t>Assembly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2626390"/>
                  </a:ext>
                </a:extLst>
              </a:tr>
              <a:tr h="274320">
                <a:tc>
                  <a:txBody>
                    <a:bodyPr/>
                    <a:lstStyle/>
                    <a:p>
                      <a:pPr algn="l" fontAlgn="b"/>
                      <a:r>
                        <a:rPr lang="en-GB" sz="1400" b="1" i="0" u="none" strike="noStrike" dirty="0">
                          <a:solidFill>
                            <a:srgbClr val="000000"/>
                          </a:solidFill>
                          <a:effectLst/>
                          <a:latin typeface="Calibri" panose="020F0502020204030204" pitchFamily="34" charset="0"/>
                        </a:rPr>
                        <a:t>Test program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b"/>
                      <a:endParaRPr lang="en-GB" sz="1100" b="0" i="0" u="none" strike="noStrike" dirty="0">
                        <a:solidFill>
                          <a:srgbClr val="0061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61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4547464"/>
                  </a:ext>
                </a:extLst>
              </a:tr>
            </a:tbl>
          </a:graphicData>
        </a:graphic>
      </p:graphicFrame>
      <p:sp>
        <p:nvSpPr>
          <p:cNvPr id="10" name="Star: 5 Points 9">
            <a:extLst>
              <a:ext uri="{FF2B5EF4-FFF2-40B4-BE49-F238E27FC236}">
                <a16:creationId xmlns:a16="http://schemas.microsoft.com/office/drawing/2014/main" id="{3AB54FC3-7EF9-943E-9360-7F50FE3356D7}"/>
              </a:ext>
            </a:extLst>
          </p:cNvPr>
          <p:cNvSpPr/>
          <p:nvPr/>
        </p:nvSpPr>
        <p:spPr>
          <a:xfrm>
            <a:off x="9408368" y="2941852"/>
            <a:ext cx="720080" cy="7200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sp>
        <p:nvSpPr>
          <p:cNvPr id="11" name="Star: 5 Points 10">
            <a:extLst>
              <a:ext uri="{FF2B5EF4-FFF2-40B4-BE49-F238E27FC236}">
                <a16:creationId xmlns:a16="http://schemas.microsoft.com/office/drawing/2014/main" id="{D311B094-1864-E6CA-2942-12643FC2B286}"/>
              </a:ext>
            </a:extLst>
          </p:cNvPr>
          <p:cNvSpPr/>
          <p:nvPr/>
        </p:nvSpPr>
        <p:spPr>
          <a:xfrm>
            <a:off x="228303" y="1588354"/>
            <a:ext cx="720080" cy="7200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sp>
        <p:nvSpPr>
          <p:cNvPr id="12" name="Arrow: Bent 11">
            <a:extLst>
              <a:ext uri="{FF2B5EF4-FFF2-40B4-BE49-F238E27FC236}">
                <a16:creationId xmlns:a16="http://schemas.microsoft.com/office/drawing/2014/main" id="{B592FFF5-E4AB-C45A-84DA-A282342C08E9}"/>
              </a:ext>
            </a:extLst>
          </p:cNvPr>
          <p:cNvSpPr/>
          <p:nvPr/>
        </p:nvSpPr>
        <p:spPr>
          <a:xfrm rot="16200000" flipV="1">
            <a:off x="4151784" y="4979242"/>
            <a:ext cx="1440160" cy="7200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76FEA7A8-E07E-4AF8-9DA0-EDBBE8F057A0}"/>
              </a:ext>
            </a:extLst>
          </p:cNvPr>
          <p:cNvSpPr txBox="1"/>
          <p:nvPr/>
        </p:nvSpPr>
        <p:spPr>
          <a:xfrm>
            <a:off x="1164070" y="5829477"/>
            <a:ext cx="3350122" cy="276999"/>
          </a:xfrm>
          <a:prstGeom prst="rect">
            <a:avLst/>
          </a:prstGeom>
          <a:noFill/>
        </p:spPr>
        <p:txBody>
          <a:bodyPr wrap="square" lIns="0" tIns="0" rIns="0" bIns="0" rtlCol="0">
            <a:spAutoFit/>
          </a:bodyPr>
          <a:lstStyle/>
          <a:p>
            <a:pPr algn="l"/>
            <a:r>
              <a:rPr lang="en-US" dirty="0"/>
              <a:t>Block choice of bakeout method</a:t>
            </a:r>
            <a:endParaRPr lang="en-GB" dirty="0"/>
          </a:p>
        </p:txBody>
      </p:sp>
      <p:sp>
        <p:nvSpPr>
          <p:cNvPr id="14" name="TextBox 13">
            <a:extLst>
              <a:ext uri="{FF2B5EF4-FFF2-40B4-BE49-F238E27FC236}">
                <a16:creationId xmlns:a16="http://schemas.microsoft.com/office/drawing/2014/main" id="{2F99D40B-C056-D0BF-961B-02C4AD8AFA60}"/>
              </a:ext>
            </a:extLst>
          </p:cNvPr>
          <p:cNvSpPr txBox="1"/>
          <p:nvPr/>
        </p:nvSpPr>
        <p:spPr>
          <a:xfrm>
            <a:off x="85190" y="6035804"/>
            <a:ext cx="1295226" cy="276999"/>
          </a:xfrm>
          <a:prstGeom prst="rect">
            <a:avLst/>
          </a:prstGeom>
          <a:noFill/>
        </p:spPr>
        <p:txBody>
          <a:bodyPr wrap="none" lIns="0" tIns="0" rIns="0" bIns="0" rtlCol="0">
            <a:spAutoFit/>
          </a:bodyPr>
          <a:lstStyle/>
          <a:p>
            <a:pPr algn="l"/>
            <a:r>
              <a:rPr lang="fr-CH" b="1" dirty="0">
                <a:solidFill>
                  <a:srgbClr val="00B050"/>
                </a:solidFill>
              </a:rPr>
              <a:t>Jan Hansen</a:t>
            </a:r>
            <a:endParaRPr lang="en-GB" b="1" dirty="0">
              <a:solidFill>
                <a:srgbClr val="00B050"/>
              </a:solidFill>
            </a:endParaRPr>
          </a:p>
        </p:txBody>
      </p:sp>
      <p:sp>
        <p:nvSpPr>
          <p:cNvPr id="15" name="Arrow: Right 14">
            <a:extLst>
              <a:ext uri="{FF2B5EF4-FFF2-40B4-BE49-F238E27FC236}">
                <a16:creationId xmlns:a16="http://schemas.microsoft.com/office/drawing/2014/main" id="{1786844C-A1D8-2A96-1139-A27D4B6D8276}"/>
              </a:ext>
            </a:extLst>
          </p:cNvPr>
          <p:cNvSpPr/>
          <p:nvPr/>
        </p:nvSpPr>
        <p:spPr>
          <a:xfrm rot="10800000">
            <a:off x="5421082" y="4764533"/>
            <a:ext cx="385010" cy="501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07A51010-F68D-BE0E-791E-D52E83C15EF8}"/>
              </a:ext>
            </a:extLst>
          </p:cNvPr>
          <p:cNvSpPr/>
          <p:nvPr/>
        </p:nvSpPr>
        <p:spPr>
          <a:xfrm rot="10800000">
            <a:off x="6319440" y="5029227"/>
            <a:ext cx="385010" cy="501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3590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0020B0-61BF-7348-791C-793981764A50}"/>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E4E1A85A-BCA3-020D-83D7-34BEC5792C94}"/>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0CBDFB72-728A-F6FE-0D3E-8D1F0639DE11}"/>
              </a:ext>
            </a:extLst>
          </p:cNvPr>
          <p:cNvSpPr>
            <a:spLocks noGrp="1"/>
          </p:cNvSpPr>
          <p:nvPr>
            <p:ph type="sldNum" sz="quarter" idx="12"/>
          </p:nvPr>
        </p:nvSpPr>
        <p:spPr/>
        <p:txBody>
          <a:bodyPr/>
          <a:lstStyle/>
          <a:p>
            <a:fld id="{36B5EA5A-BC32-A742-B11B-8E7414D5B535}" type="slidenum">
              <a:rPr lang="en-US" smtClean="0"/>
              <a:pPr/>
              <a:t>59</a:t>
            </a:fld>
            <a:endParaRPr lang="en-US" dirty="0"/>
          </a:p>
        </p:txBody>
      </p:sp>
      <p:sp>
        <p:nvSpPr>
          <p:cNvPr id="6" name="TextBox 5">
            <a:extLst>
              <a:ext uri="{FF2B5EF4-FFF2-40B4-BE49-F238E27FC236}">
                <a16:creationId xmlns:a16="http://schemas.microsoft.com/office/drawing/2014/main" id="{F45C0E19-A1DD-58BC-CF22-9B4E0C862AD7}"/>
              </a:ext>
            </a:extLst>
          </p:cNvPr>
          <p:cNvSpPr txBox="1"/>
          <p:nvPr/>
        </p:nvSpPr>
        <p:spPr>
          <a:xfrm>
            <a:off x="279928" y="1586974"/>
            <a:ext cx="11912072" cy="4093428"/>
          </a:xfrm>
          <a:prstGeom prst="rect">
            <a:avLst/>
          </a:prstGeom>
          <a:noFill/>
        </p:spPr>
        <p:txBody>
          <a:bodyPr wrap="square">
            <a:spAutoFit/>
          </a:bodyPr>
          <a:lstStyle/>
          <a:p>
            <a:pPr marL="457200" indent="-457200">
              <a:buFont typeface="Arial" panose="020B0604020202020204" pitchFamily="34" charset="0"/>
              <a:buChar char="•"/>
            </a:pPr>
            <a:r>
              <a:rPr lang="en-US" sz="2000" b="1" dirty="0">
                <a:solidFill>
                  <a:srgbClr val="00B050"/>
                </a:solidFill>
              </a:rPr>
              <a:t>Foreseen measurements </a:t>
            </a:r>
          </a:p>
          <a:p>
            <a:pPr marL="914400" lvl="1" indent="-457200">
              <a:buFont typeface="Arial" panose="020B0604020202020204" pitchFamily="34" charset="0"/>
              <a:buChar char="•"/>
            </a:pPr>
            <a:r>
              <a:rPr lang="en-US" sz="2000" dirty="0"/>
              <a:t>Installation and alignment of supports and tubes</a:t>
            </a:r>
          </a:p>
          <a:p>
            <a:pPr marL="914400" lvl="1" indent="-457200">
              <a:buFont typeface="Arial" panose="020B0604020202020204" pitchFamily="34" charset="0"/>
              <a:buChar char="•"/>
            </a:pPr>
            <a:r>
              <a:rPr lang="en-US" sz="2000" dirty="0"/>
              <a:t>Welding and assembly </a:t>
            </a:r>
          </a:p>
          <a:p>
            <a:pPr marL="914400" lvl="1" indent="-457200">
              <a:buFont typeface="Arial" panose="020B0604020202020204" pitchFamily="34" charset="0"/>
              <a:buChar char="•"/>
            </a:pPr>
            <a:r>
              <a:rPr lang="en-US" sz="2000" dirty="0"/>
              <a:t>Leak detection scenarios: assembly and operation </a:t>
            </a:r>
          </a:p>
          <a:p>
            <a:pPr marL="914400" lvl="1" indent="-457200">
              <a:buFont typeface="Arial" panose="020B0604020202020204" pitchFamily="34" charset="0"/>
              <a:buChar char="•"/>
            </a:pPr>
            <a:r>
              <a:rPr lang="en-US" sz="2000" dirty="0"/>
              <a:t>Pumping down time and bakeout time scaled from 5km to 45m tube</a:t>
            </a:r>
          </a:p>
          <a:p>
            <a:pPr marL="914400" lvl="1" indent="-457200">
              <a:buFont typeface="Arial" panose="020B0604020202020204" pitchFamily="34" charset="0"/>
              <a:buChar char="•"/>
            </a:pPr>
            <a:r>
              <a:rPr lang="en-US" sz="2000" dirty="0"/>
              <a:t>Residual gas analyses</a:t>
            </a:r>
          </a:p>
          <a:p>
            <a:pPr marL="914400" lvl="1" indent="-457200">
              <a:buFont typeface="Arial" panose="020B0604020202020204" pitchFamily="34" charset="0"/>
              <a:buChar char="•"/>
            </a:pPr>
            <a:r>
              <a:rPr lang="en-GB" sz="2000" dirty="0"/>
              <a:t>Temperature during NEG activation and bakeout (tunnel and vessel)</a:t>
            </a:r>
          </a:p>
          <a:p>
            <a:pPr marL="914400" lvl="1" indent="-457200">
              <a:buFont typeface="Arial" panose="020B0604020202020204" pitchFamily="34" charset="0"/>
              <a:buChar char="•"/>
            </a:pPr>
            <a:endParaRPr lang="en-GB" sz="2000" dirty="0">
              <a:solidFill>
                <a:srgbClr val="00B050"/>
              </a:solidFill>
            </a:endParaRPr>
          </a:p>
          <a:p>
            <a:pPr marL="457200" indent="-457200">
              <a:buFont typeface="Arial" panose="020B0604020202020204" pitchFamily="34" charset="0"/>
              <a:buChar char="•"/>
            </a:pPr>
            <a:r>
              <a:rPr lang="en-US" sz="2000" b="1" dirty="0">
                <a:solidFill>
                  <a:srgbClr val="00B050"/>
                </a:solidFill>
              </a:rPr>
              <a:t>We are open for other experimental measurements. </a:t>
            </a:r>
            <a:r>
              <a:rPr lang="en-US" sz="2000" dirty="0">
                <a:solidFill>
                  <a:srgbClr val="00B050"/>
                </a:solidFill>
              </a:rPr>
              <a:t> </a:t>
            </a:r>
          </a:p>
          <a:p>
            <a:pPr marL="914400" lvl="1" indent="-457200">
              <a:buFont typeface="Arial" panose="020B0604020202020204" pitchFamily="34" charset="0"/>
              <a:buChar char="•"/>
            </a:pPr>
            <a:r>
              <a:rPr lang="en-US" sz="2000" dirty="0"/>
              <a:t>Dust concentration inside tube and on the baffles ?</a:t>
            </a:r>
          </a:p>
          <a:p>
            <a:pPr marL="914400" lvl="1" indent="-457200">
              <a:buFont typeface="Arial" panose="020B0604020202020204" pitchFamily="34" charset="0"/>
              <a:buChar char="•"/>
            </a:pPr>
            <a:r>
              <a:rPr lang="en-US" sz="2000" dirty="0"/>
              <a:t>Dust displacement inside the tube (from vacuum to atmospheric pressure)?</a:t>
            </a:r>
          </a:p>
          <a:p>
            <a:pPr marL="914400" lvl="1" indent="-457200">
              <a:buFont typeface="Arial" panose="020B0604020202020204" pitchFamily="34" charset="0"/>
              <a:buChar char="•"/>
            </a:pPr>
            <a:r>
              <a:rPr lang="en-US" sz="2000" dirty="0"/>
              <a:t>Alignment of baffles inside the tube ? </a:t>
            </a:r>
          </a:p>
          <a:p>
            <a:pPr marL="914400" lvl="1" indent="-457200">
              <a:buFont typeface="Arial" panose="020B0604020202020204" pitchFamily="34" charset="0"/>
              <a:buChar char="•"/>
            </a:pPr>
            <a:r>
              <a:rPr lang="en-US" sz="2000" dirty="0"/>
              <a:t>Vibration transfer function: supports, tubes and baffles ? </a:t>
            </a:r>
          </a:p>
        </p:txBody>
      </p:sp>
      <p:sp>
        <p:nvSpPr>
          <p:cNvPr id="2" name="TextBox 1">
            <a:extLst>
              <a:ext uri="{FF2B5EF4-FFF2-40B4-BE49-F238E27FC236}">
                <a16:creationId xmlns:a16="http://schemas.microsoft.com/office/drawing/2014/main" id="{F3DB156C-DC57-5EEB-1041-6412621FE660}"/>
              </a:ext>
            </a:extLst>
          </p:cNvPr>
          <p:cNvSpPr txBox="1"/>
          <p:nvPr/>
        </p:nvSpPr>
        <p:spPr>
          <a:xfrm>
            <a:off x="279928" y="5839352"/>
            <a:ext cx="1295226" cy="276999"/>
          </a:xfrm>
          <a:prstGeom prst="rect">
            <a:avLst/>
          </a:prstGeom>
          <a:noFill/>
        </p:spPr>
        <p:txBody>
          <a:bodyPr wrap="none" lIns="0" tIns="0" rIns="0" bIns="0" rtlCol="0">
            <a:spAutoFit/>
          </a:bodyPr>
          <a:lstStyle/>
          <a:p>
            <a:pPr algn="l"/>
            <a:r>
              <a:rPr lang="fr-CH" b="1" dirty="0">
                <a:solidFill>
                  <a:srgbClr val="00B050"/>
                </a:solidFill>
              </a:rPr>
              <a:t>Jan Hansen</a:t>
            </a:r>
            <a:endParaRPr lang="en-GB" b="1" dirty="0">
              <a:solidFill>
                <a:srgbClr val="00B050"/>
              </a:solidFill>
            </a:endParaRPr>
          </a:p>
        </p:txBody>
      </p:sp>
      <p:sp>
        <p:nvSpPr>
          <p:cNvPr id="7" name="Title 1">
            <a:extLst>
              <a:ext uri="{FF2B5EF4-FFF2-40B4-BE49-F238E27FC236}">
                <a16:creationId xmlns:a16="http://schemas.microsoft.com/office/drawing/2014/main" id="{E402E160-6D6C-1091-4BEF-4C3FEB674CC6}"/>
              </a:ext>
            </a:extLst>
          </p:cNvPr>
          <p:cNvSpPr>
            <a:spLocks noGrp="1"/>
          </p:cNvSpPr>
          <p:nvPr>
            <p:ph type="title"/>
          </p:nvPr>
        </p:nvSpPr>
        <p:spPr>
          <a:xfrm>
            <a:off x="407987" y="324182"/>
            <a:ext cx="11376025" cy="1065742"/>
          </a:xfrm>
        </p:spPr>
        <p:txBody>
          <a:bodyPr/>
          <a:lstStyle/>
          <a:p>
            <a:r>
              <a:rPr lang="fr-CH" dirty="0"/>
              <a:t>Main </a:t>
            </a:r>
            <a:r>
              <a:rPr lang="fr-CH" dirty="0" err="1"/>
              <a:t>achievements</a:t>
            </a:r>
            <a:r>
              <a:rPr lang="fr-CH" dirty="0"/>
              <a:t> of WP7: </a:t>
            </a:r>
            <a:r>
              <a:rPr lang="fr-CH" dirty="0" err="1"/>
              <a:t>measurement</a:t>
            </a:r>
            <a:r>
              <a:rPr lang="fr-CH" dirty="0"/>
              <a:t> planning</a:t>
            </a:r>
            <a:endParaRPr lang="en-GB" dirty="0"/>
          </a:p>
        </p:txBody>
      </p:sp>
    </p:spTree>
    <p:extLst>
      <p:ext uri="{BB962C8B-B14F-4D97-AF65-F5344CB8AC3E}">
        <p14:creationId xmlns:p14="http://schemas.microsoft.com/office/powerpoint/2010/main" val="13351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BEC3E9-B6FE-3E97-119E-4B4EBA83FD08}"/>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ECD38165-8B91-94D6-8A9E-01B91E264521}"/>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BA875D18-5879-DA80-7BC4-B62E5D4109F6}"/>
              </a:ext>
            </a:extLst>
          </p:cNvPr>
          <p:cNvSpPr>
            <a:spLocks noGrp="1"/>
          </p:cNvSpPr>
          <p:nvPr>
            <p:ph type="sldNum" sz="quarter" idx="12"/>
          </p:nvPr>
        </p:nvSpPr>
        <p:spPr/>
        <p:txBody>
          <a:bodyPr/>
          <a:lstStyle/>
          <a:p>
            <a:fld id="{36B5EA5A-BC32-A742-B11B-8E7414D5B535}" type="slidenum">
              <a:rPr lang="en-US" smtClean="0"/>
              <a:pPr/>
              <a:t>6</a:t>
            </a:fld>
            <a:endParaRPr lang="en-US" dirty="0"/>
          </a:p>
        </p:txBody>
      </p:sp>
      <p:graphicFrame>
        <p:nvGraphicFramePr>
          <p:cNvPr id="6" name="Table 6">
            <a:extLst>
              <a:ext uri="{FF2B5EF4-FFF2-40B4-BE49-F238E27FC236}">
                <a16:creationId xmlns:a16="http://schemas.microsoft.com/office/drawing/2014/main" id="{3B191235-DB61-5456-FB32-3BA84BACD0D2}"/>
              </a:ext>
            </a:extLst>
          </p:cNvPr>
          <p:cNvGraphicFramePr>
            <a:graphicFrameLocks noGrp="1"/>
          </p:cNvGraphicFramePr>
          <p:nvPr>
            <p:extLst>
              <p:ext uri="{D42A27DB-BD31-4B8C-83A1-F6EECF244321}">
                <p14:modId xmlns:p14="http://schemas.microsoft.com/office/powerpoint/2010/main" val="4106922569"/>
              </p:ext>
            </p:extLst>
          </p:nvPr>
        </p:nvGraphicFramePr>
        <p:xfrm>
          <a:off x="266701" y="1229785"/>
          <a:ext cx="5592762" cy="4124960"/>
        </p:xfrm>
        <a:graphic>
          <a:graphicData uri="http://schemas.openxmlformats.org/drawingml/2006/table">
            <a:tbl>
              <a:tblPr firstRow="1" bandRow="1">
                <a:tableStyleId>{8EC20E35-A176-4012-BC5E-935CFFF8708E}</a:tableStyleId>
              </a:tblPr>
              <a:tblGrid>
                <a:gridCol w="1941225">
                  <a:extLst>
                    <a:ext uri="{9D8B030D-6E8A-4147-A177-3AD203B41FA5}">
                      <a16:colId xmlns:a16="http://schemas.microsoft.com/office/drawing/2014/main" val="2359702446"/>
                    </a:ext>
                  </a:extLst>
                </a:gridCol>
                <a:gridCol w="1990050">
                  <a:extLst>
                    <a:ext uri="{9D8B030D-6E8A-4147-A177-3AD203B41FA5}">
                      <a16:colId xmlns:a16="http://schemas.microsoft.com/office/drawing/2014/main" val="3884936741"/>
                    </a:ext>
                  </a:extLst>
                </a:gridCol>
                <a:gridCol w="1661487">
                  <a:extLst>
                    <a:ext uri="{9D8B030D-6E8A-4147-A177-3AD203B41FA5}">
                      <a16:colId xmlns:a16="http://schemas.microsoft.com/office/drawing/2014/main" val="812710692"/>
                    </a:ext>
                  </a:extLst>
                </a:gridCol>
              </a:tblGrid>
              <a:tr h="370840">
                <a:tc>
                  <a:txBody>
                    <a:bodyPr/>
                    <a:lstStyle/>
                    <a:p>
                      <a:r>
                        <a:rPr lang="fr-CH" sz="1600" dirty="0"/>
                        <a:t>Name</a:t>
                      </a:r>
                      <a:endParaRPr lang="en-GB" sz="1600" dirty="0"/>
                    </a:p>
                  </a:txBody>
                  <a:tcPr/>
                </a:tc>
                <a:tc>
                  <a:txBody>
                    <a:bodyPr/>
                    <a:lstStyle/>
                    <a:p>
                      <a:r>
                        <a:rPr lang="fr-CH" sz="1600" dirty="0" err="1"/>
                        <a:t>Competences</a:t>
                      </a:r>
                      <a:endParaRPr lang="en-GB" sz="1600" dirty="0"/>
                    </a:p>
                  </a:txBody>
                  <a:tcPr/>
                </a:tc>
                <a:tc>
                  <a:txBody>
                    <a:bodyPr/>
                    <a:lstStyle/>
                    <a:p>
                      <a:r>
                        <a:rPr lang="fr-CH" sz="1600" dirty="0" err="1"/>
                        <a:t>Workpackage</a:t>
                      </a:r>
                      <a:endParaRPr lang="en-GB" sz="1600" dirty="0"/>
                    </a:p>
                  </a:txBody>
                  <a:tcPr/>
                </a:tc>
                <a:extLst>
                  <a:ext uri="{0D108BD9-81ED-4DB2-BD59-A6C34878D82A}">
                    <a16:rowId xmlns:a16="http://schemas.microsoft.com/office/drawing/2014/main" val="959124105"/>
                  </a:ext>
                </a:extLst>
              </a:tr>
              <a:tr h="370840">
                <a:tc>
                  <a:txBody>
                    <a:bodyPr/>
                    <a:lstStyle/>
                    <a:p>
                      <a:r>
                        <a:rPr lang="fr-CH" sz="1600" dirty="0"/>
                        <a:t>Cedric Garion</a:t>
                      </a:r>
                      <a:endParaRPr lang="en-GB" sz="1600" dirty="0"/>
                    </a:p>
                  </a:txBody>
                  <a:tcPr/>
                </a:tc>
                <a:tc>
                  <a:txBody>
                    <a:bodyPr/>
                    <a:lstStyle/>
                    <a:p>
                      <a:r>
                        <a:rPr lang="fr-CH" sz="1600" dirty="0"/>
                        <a:t>Structural </a:t>
                      </a:r>
                      <a:r>
                        <a:rPr lang="fr-CH" sz="1600" dirty="0" err="1"/>
                        <a:t>mechanics</a:t>
                      </a:r>
                      <a:endParaRPr lang="en-GB" sz="1600" dirty="0"/>
                    </a:p>
                  </a:txBody>
                  <a:tcPr/>
                </a:tc>
                <a:tc>
                  <a:txBody>
                    <a:bodyPr/>
                    <a:lstStyle/>
                    <a:p>
                      <a:r>
                        <a:rPr lang="fr-CH" sz="1600" dirty="0"/>
                        <a:t>WP1</a:t>
                      </a:r>
                      <a:endParaRPr lang="en-GB" sz="1600" dirty="0"/>
                    </a:p>
                  </a:txBody>
                  <a:tcPr/>
                </a:tc>
                <a:extLst>
                  <a:ext uri="{0D108BD9-81ED-4DB2-BD59-A6C34878D82A}">
                    <a16:rowId xmlns:a16="http://schemas.microsoft.com/office/drawing/2014/main" val="3302587909"/>
                  </a:ext>
                </a:extLst>
              </a:tr>
              <a:tr h="370840">
                <a:tc>
                  <a:txBody>
                    <a:bodyPr/>
                    <a:lstStyle/>
                    <a:p>
                      <a:r>
                        <a:rPr lang="fr-CH" sz="1600" dirty="0"/>
                        <a:t>Carlotta Accettura</a:t>
                      </a:r>
                      <a:endParaRPr lang="en-GB" sz="1600" dirty="0"/>
                    </a:p>
                  </a:txBody>
                  <a:tcPr/>
                </a:tc>
                <a:tc>
                  <a:txBody>
                    <a:bodyPr/>
                    <a:lstStyle/>
                    <a:p>
                      <a:r>
                        <a:rPr lang="fr-CH" sz="1600" dirty="0" err="1"/>
                        <a:t>Mechanical</a:t>
                      </a:r>
                      <a:r>
                        <a:rPr lang="fr-CH" sz="1600" dirty="0"/>
                        <a:t> design</a:t>
                      </a:r>
                      <a:endParaRPr lang="en-GB" sz="1600" dirty="0"/>
                    </a:p>
                  </a:txBody>
                  <a:tcPr/>
                </a:tc>
                <a:tc>
                  <a:txBody>
                    <a:bodyPr/>
                    <a:lstStyle/>
                    <a:p>
                      <a:r>
                        <a:rPr lang="fr-CH" sz="1600" dirty="0"/>
                        <a:t>WP1</a:t>
                      </a:r>
                      <a:endParaRPr lang="en-GB" sz="1600" dirty="0"/>
                    </a:p>
                  </a:txBody>
                  <a:tcPr/>
                </a:tc>
                <a:extLst>
                  <a:ext uri="{0D108BD9-81ED-4DB2-BD59-A6C34878D82A}">
                    <a16:rowId xmlns:a16="http://schemas.microsoft.com/office/drawing/2014/main" val="1565074540"/>
                  </a:ext>
                </a:extLst>
              </a:tr>
              <a:tr h="370840">
                <a:tc>
                  <a:txBody>
                    <a:bodyPr/>
                    <a:lstStyle/>
                    <a:p>
                      <a:r>
                        <a:rPr lang="fr-CH" sz="1600" dirty="0"/>
                        <a:t>Ana Teresa Perez</a:t>
                      </a:r>
                      <a:endParaRPr lang="en-GB" sz="1600" dirty="0"/>
                    </a:p>
                  </a:txBody>
                  <a:tcPr/>
                </a:tc>
                <a:tc>
                  <a:txBody>
                    <a:bodyPr/>
                    <a:lstStyle/>
                    <a:p>
                      <a:r>
                        <a:rPr lang="fr-CH" sz="1600" dirty="0" err="1"/>
                        <a:t>Metallurgy</a:t>
                      </a:r>
                      <a:endParaRPr lang="en-GB" sz="1600" dirty="0"/>
                    </a:p>
                  </a:txBody>
                  <a:tcPr/>
                </a:tc>
                <a:tc>
                  <a:txBody>
                    <a:bodyPr/>
                    <a:lstStyle/>
                    <a:p>
                      <a:r>
                        <a:rPr lang="fr-CH" sz="1600" dirty="0"/>
                        <a:t>WP2/WP8</a:t>
                      </a:r>
                      <a:endParaRPr lang="en-GB" sz="1600" dirty="0"/>
                    </a:p>
                  </a:txBody>
                  <a:tcPr/>
                </a:tc>
                <a:extLst>
                  <a:ext uri="{0D108BD9-81ED-4DB2-BD59-A6C34878D82A}">
                    <a16:rowId xmlns:a16="http://schemas.microsoft.com/office/drawing/2014/main" val="348734894"/>
                  </a:ext>
                </a:extLst>
              </a:tr>
              <a:tr h="370840">
                <a:tc>
                  <a:txBody>
                    <a:bodyPr/>
                    <a:lstStyle/>
                    <a:p>
                      <a:r>
                        <a:rPr lang="fr-CH" sz="1600" dirty="0"/>
                        <a:t>Gilles Favre</a:t>
                      </a:r>
                      <a:endParaRPr lang="en-GB" sz="1600" dirty="0"/>
                    </a:p>
                  </a:txBody>
                  <a:tcPr/>
                </a:tc>
                <a:tc>
                  <a:txBody>
                    <a:bodyPr/>
                    <a:lstStyle/>
                    <a:p>
                      <a:r>
                        <a:rPr lang="fr-CH" sz="1600" dirty="0" err="1"/>
                        <a:t>Manufacturing</a:t>
                      </a:r>
                      <a:endParaRPr lang="en-GB" sz="1600" dirty="0"/>
                    </a:p>
                  </a:txBody>
                  <a:tcPr/>
                </a:tc>
                <a:tc>
                  <a:txBody>
                    <a:bodyPr/>
                    <a:lstStyle/>
                    <a:p>
                      <a:r>
                        <a:rPr lang="fr-CH" sz="1600" dirty="0"/>
                        <a:t>WP2</a:t>
                      </a:r>
                      <a:endParaRPr lang="en-GB" sz="1600" dirty="0"/>
                    </a:p>
                  </a:txBody>
                  <a:tcPr/>
                </a:tc>
                <a:extLst>
                  <a:ext uri="{0D108BD9-81ED-4DB2-BD59-A6C34878D82A}">
                    <a16:rowId xmlns:a16="http://schemas.microsoft.com/office/drawing/2014/main" val="1160532595"/>
                  </a:ext>
                </a:extLst>
              </a:tr>
              <a:tr h="370840">
                <a:tc>
                  <a:txBody>
                    <a:bodyPr/>
                    <a:lstStyle/>
                    <a:p>
                      <a:r>
                        <a:rPr lang="en-GB" sz="1600" dirty="0"/>
                        <a:t>Audrey Vichard </a:t>
                      </a:r>
                    </a:p>
                  </a:txBody>
                  <a:tcPr/>
                </a:tc>
                <a:tc>
                  <a:txBody>
                    <a:bodyPr/>
                    <a:lstStyle/>
                    <a:p>
                      <a:r>
                        <a:rPr lang="fr-CH" sz="1600" dirty="0" err="1"/>
                        <a:t>Welding</a:t>
                      </a:r>
                      <a:endParaRPr lang="en-GB" sz="1600" dirty="0"/>
                    </a:p>
                  </a:txBody>
                  <a:tcPr/>
                </a:tc>
                <a:tc>
                  <a:txBody>
                    <a:bodyPr/>
                    <a:lstStyle/>
                    <a:p>
                      <a:r>
                        <a:rPr lang="fr-CH" sz="1600" dirty="0"/>
                        <a:t>WP2</a:t>
                      </a:r>
                      <a:endParaRPr lang="en-GB" sz="1600" dirty="0"/>
                    </a:p>
                  </a:txBody>
                  <a:tcPr/>
                </a:tc>
                <a:extLst>
                  <a:ext uri="{0D108BD9-81ED-4DB2-BD59-A6C34878D82A}">
                    <a16:rowId xmlns:a16="http://schemas.microsoft.com/office/drawing/2014/main" val="3075202828"/>
                  </a:ext>
                </a:extLst>
              </a:tr>
              <a:tr h="370840">
                <a:tc>
                  <a:txBody>
                    <a:bodyPr/>
                    <a:lstStyle/>
                    <a:p>
                      <a:r>
                        <a:rPr lang="fr-CH" sz="1600" dirty="0"/>
                        <a:t>Stefano Sgobba</a:t>
                      </a:r>
                      <a:endParaRPr lang="en-GB" sz="1600" dirty="0"/>
                    </a:p>
                  </a:txBody>
                  <a:tcPr/>
                </a:tc>
                <a:tc>
                  <a:txBody>
                    <a:bodyPr/>
                    <a:lstStyle/>
                    <a:p>
                      <a:r>
                        <a:rPr lang="fr-CH" sz="1600" dirty="0" err="1"/>
                        <a:t>Metallurgy</a:t>
                      </a:r>
                      <a:endParaRPr lang="en-GB" sz="1600" dirty="0"/>
                    </a:p>
                  </a:txBody>
                  <a:tcPr/>
                </a:tc>
                <a:tc>
                  <a:txBody>
                    <a:bodyPr/>
                    <a:lstStyle/>
                    <a:p>
                      <a:r>
                        <a:rPr lang="fr-CH" sz="1600" dirty="0"/>
                        <a:t>WP2</a:t>
                      </a:r>
                      <a:endParaRPr lang="en-GB" sz="1600" dirty="0"/>
                    </a:p>
                  </a:txBody>
                  <a:tcPr/>
                </a:tc>
                <a:extLst>
                  <a:ext uri="{0D108BD9-81ED-4DB2-BD59-A6C34878D82A}">
                    <a16:rowId xmlns:a16="http://schemas.microsoft.com/office/drawing/2014/main" val="1859579702"/>
                  </a:ext>
                </a:extLst>
              </a:tr>
              <a:tr h="370840">
                <a:tc>
                  <a:txBody>
                    <a:bodyPr/>
                    <a:lstStyle/>
                    <a:p>
                      <a:r>
                        <a:rPr lang="en-GB" sz="1600" b="0" dirty="0">
                          <a:solidFill>
                            <a:srgbClr val="00B050"/>
                          </a:solidFill>
                        </a:rPr>
                        <a:t>Manjunath </a:t>
                      </a:r>
                      <a:r>
                        <a:rPr lang="en-GB" sz="1600" b="0" dirty="0" err="1">
                          <a:solidFill>
                            <a:srgbClr val="00B050"/>
                          </a:solidFill>
                        </a:rPr>
                        <a:t>Dakshinamurthy</a:t>
                      </a:r>
                      <a:endParaRPr lang="en-GB" sz="1600" b="0" dirty="0">
                        <a:solidFill>
                          <a:srgbClr val="00B050"/>
                        </a:solidFill>
                      </a:endParaRPr>
                    </a:p>
                  </a:txBody>
                  <a:tcPr/>
                </a:tc>
                <a:tc>
                  <a:txBody>
                    <a:bodyPr/>
                    <a:lstStyle/>
                    <a:p>
                      <a:r>
                        <a:rPr lang="fr-CH" sz="1600" b="0" dirty="0" err="1">
                          <a:solidFill>
                            <a:srgbClr val="00B050"/>
                          </a:solidFill>
                        </a:rPr>
                        <a:t>Metallurgy</a:t>
                      </a:r>
                      <a:endParaRPr lang="en-GB" sz="1600" b="0" dirty="0">
                        <a:solidFill>
                          <a:srgbClr val="00B050"/>
                        </a:solidFill>
                      </a:endParaRPr>
                    </a:p>
                  </a:txBody>
                  <a:tcPr/>
                </a:tc>
                <a:tc>
                  <a:txBody>
                    <a:bodyPr/>
                    <a:lstStyle/>
                    <a:p>
                      <a:r>
                        <a:rPr lang="fr-CH" sz="1600" b="0" dirty="0">
                          <a:solidFill>
                            <a:srgbClr val="00B050"/>
                          </a:solidFill>
                        </a:rPr>
                        <a:t>WP2</a:t>
                      </a:r>
                      <a:endParaRPr lang="en-GB" sz="1600" b="0" dirty="0">
                        <a:solidFill>
                          <a:srgbClr val="00B050"/>
                        </a:solidFill>
                      </a:endParaRPr>
                    </a:p>
                  </a:txBody>
                  <a:tcPr/>
                </a:tc>
                <a:extLst>
                  <a:ext uri="{0D108BD9-81ED-4DB2-BD59-A6C34878D82A}">
                    <a16:rowId xmlns:a16="http://schemas.microsoft.com/office/drawing/2014/main" val="3828177570"/>
                  </a:ext>
                </a:extLst>
              </a:tr>
              <a:tr h="370840">
                <a:tc>
                  <a:txBody>
                    <a:bodyPr/>
                    <a:lstStyle/>
                    <a:p>
                      <a:r>
                        <a:rPr lang="fr-CH" sz="1600" dirty="0"/>
                        <a:t>Leonel Ferreira</a:t>
                      </a:r>
                      <a:endParaRPr lang="en-GB" sz="1600" dirty="0"/>
                    </a:p>
                  </a:txBody>
                  <a:tcPr/>
                </a:tc>
                <a:tc>
                  <a:txBody>
                    <a:bodyPr/>
                    <a:lstStyle/>
                    <a:p>
                      <a:r>
                        <a:rPr lang="fr-CH" sz="1600" dirty="0"/>
                        <a:t>Surface </a:t>
                      </a:r>
                      <a:r>
                        <a:rPr lang="fr-CH" sz="1600" dirty="0" err="1"/>
                        <a:t>treatments</a:t>
                      </a:r>
                      <a:endParaRPr lang="en-GB" sz="1600" dirty="0"/>
                    </a:p>
                  </a:txBody>
                  <a:tcPr/>
                </a:tc>
                <a:tc>
                  <a:txBody>
                    <a:bodyPr/>
                    <a:lstStyle/>
                    <a:p>
                      <a:r>
                        <a:rPr lang="fr-CH" sz="1600" dirty="0"/>
                        <a:t>WP3</a:t>
                      </a:r>
                      <a:endParaRPr lang="en-GB" sz="1600" dirty="0"/>
                    </a:p>
                  </a:txBody>
                  <a:tcPr/>
                </a:tc>
                <a:extLst>
                  <a:ext uri="{0D108BD9-81ED-4DB2-BD59-A6C34878D82A}">
                    <a16:rowId xmlns:a16="http://schemas.microsoft.com/office/drawing/2014/main" val="2884013583"/>
                  </a:ext>
                </a:extLst>
              </a:tr>
              <a:tr h="370840">
                <a:tc>
                  <a:txBody>
                    <a:bodyPr/>
                    <a:lstStyle/>
                    <a:p>
                      <a:r>
                        <a:rPr lang="fr-CH" sz="1600" dirty="0"/>
                        <a:t>Mauro Taborelli</a:t>
                      </a:r>
                      <a:endParaRPr lang="en-GB" sz="1600" dirty="0"/>
                    </a:p>
                  </a:txBody>
                  <a:tcPr/>
                </a:tc>
                <a:tc>
                  <a:txBody>
                    <a:bodyPr/>
                    <a:lstStyle/>
                    <a:p>
                      <a:r>
                        <a:rPr lang="fr-CH" sz="1600" dirty="0"/>
                        <a:t>Surface </a:t>
                      </a:r>
                      <a:r>
                        <a:rPr lang="fr-CH" sz="1600" dirty="0" err="1"/>
                        <a:t>analysis</a:t>
                      </a:r>
                      <a:endParaRPr lang="en-GB" sz="1600" dirty="0"/>
                    </a:p>
                  </a:txBody>
                  <a:tcPr/>
                </a:tc>
                <a:tc>
                  <a:txBody>
                    <a:bodyPr/>
                    <a:lstStyle/>
                    <a:p>
                      <a:r>
                        <a:rPr lang="fr-CH" sz="1600" dirty="0"/>
                        <a:t>WP3</a:t>
                      </a:r>
                      <a:endParaRPr lang="en-GB" sz="1600" dirty="0"/>
                    </a:p>
                  </a:txBody>
                  <a:tcPr/>
                </a:tc>
                <a:extLst>
                  <a:ext uri="{0D108BD9-81ED-4DB2-BD59-A6C34878D82A}">
                    <a16:rowId xmlns:a16="http://schemas.microsoft.com/office/drawing/2014/main" val="2439747295"/>
                  </a:ext>
                </a:extLst>
              </a:tr>
            </a:tbl>
          </a:graphicData>
        </a:graphic>
      </p:graphicFrame>
      <p:sp>
        <p:nvSpPr>
          <p:cNvPr id="24" name="Title 23">
            <a:extLst>
              <a:ext uri="{FF2B5EF4-FFF2-40B4-BE49-F238E27FC236}">
                <a16:creationId xmlns:a16="http://schemas.microsoft.com/office/drawing/2014/main" id="{1A8C954B-D414-B7E0-212D-858B3CEE1C3F}"/>
              </a:ext>
            </a:extLst>
          </p:cNvPr>
          <p:cNvSpPr>
            <a:spLocks noGrp="1"/>
          </p:cNvSpPr>
          <p:nvPr>
            <p:ph type="title"/>
          </p:nvPr>
        </p:nvSpPr>
        <p:spPr/>
        <p:txBody>
          <a:bodyPr/>
          <a:lstStyle/>
          <a:p>
            <a:r>
              <a:rPr lang="fr-CH" dirty="0"/>
              <a:t>The CERN team</a:t>
            </a:r>
            <a:endParaRPr lang="en-GB" dirty="0"/>
          </a:p>
        </p:txBody>
      </p:sp>
      <p:graphicFrame>
        <p:nvGraphicFramePr>
          <p:cNvPr id="25" name="Table 6">
            <a:extLst>
              <a:ext uri="{FF2B5EF4-FFF2-40B4-BE49-F238E27FC236}">
                <a16:creationId xmlns:a16="http://schemas.microsoft.com/office/drawing/2014/main" id="{41B8CA16-D508-DC20-60E1-4E82637A80D4}"/>
              </a:ext>
            </a:extLst>
          </p:cNvPr>
          <p:cNvGraphicFramePr>
            <a:graphicFrameLocks noGrp="1"/>
          </p:cNvGraphicFramePr>
          <p:nvPr>
            <p:extLst>
              <p:ext uri="{D42A27DB-BD31-4B8C-83A1-F6EECF244321}">
                <p14:modId xmlns:p14="http://schemas.microsoft.com/office/powerpoint/2010/main" val="4251488725"/>
              </p:ext>
            </p:extLst>
          </p:nvPr>
        </p:nvGraphicFramePr>
        <p:xfrm>
          <a:off x="6096824" y="1229785"/>
          <a:ext cx="5687189" cy="4124960"/>
        </p:xfrm>
        <a:graphic>
          <a:graphicData uri="http://schemas.openxmlformats.org/drawingml/2006/table">
            <a:tbl>
              <a:tblPr firstRow="1" bandRow="1">
                <a:tableStyleId>{8EC20E35-A176-4012-BC5E-935CFFF8708E}</a:tableStyleId>
              </a:tblPr>
              <a:tblGrid>
                <a:gridCol w="1594391">
                  <a:extLst>
                    <a:ext uri="{9D8B030D-6E8A-4147-A177-3AD203B41FA5}">
                      <a16:colId xmlns:a16="http://schemas.microsoft.com/office/drawing/2014/main" val="2359702446"/>
                    </a:ext>
                  </a:extLst>
                </a:gridCol>
                <a:gridCol w="2344429">
                  <a:extLst>
                    <a:ext uri="{9D8B030D-6E8A-4147-A177-3AD203B41FA5}">
                      <a16:colId xmlns:a16="http://schemas.microsoft.com/office/drawing/2014/main" val="3884936741"/>
                    </a:ext>
                  </a:extLst>
                </a:gridCol>
                <a:gridCol w="1748369">
                  <a:extLst>
                    <a:ext uri="{9D8B030D-6E8A-4147-A177-3AD203B41FA5}">
                      <a16:colId xmlns:a16="http://schemas.microsoft.com/office/drawing/2014/main" val="812710692"/>
                    </a:ext>
                  </a:extLst>
                </a:gridCol>
              </a:tblGrid>
              <a:tr h="370840">
                <a:tc>
                  <a:txBody>
                    <a:bodyPr/>
                    <a:lstStyle/>
                    <a:p>
                      <a:r>
                        <a:rPr lang="fr-CH" sz="1600" dirty="0"/>
                        <a:t>Name</a:t>
                      </a:r>
                      <a:endParaRPr lang="en-GB" sz="1600" dirty="0"/>
                    </a:p>
                  </a:txBody>
                  <a:tcPr/>
                </a:tc>
                <a:tc>
                  <a:txBody>
                    <a:bodyPr/>
                    <a:lstStyle/>
                    <a:p>
                      <a:r>
                        <a:rPr lang="fr-CH" sz="1600" dirty="0" err="1"/>
                        <a:t>Competences</a:t>
                      </a:r>
                      <a:endParaRPr lang="en-GB" sz="1600" dirty="0"/>
                    </a:p>
                  </a:txBody>
                  <a:tcPr/>
                </a:tc>
                <a:tc>
                  <a:txBody>
                    <a:bodyPr/>
                    <a:lstStyle/>
                    <a:p>
                      <a:r>
                        <a:rPr lang="fr-CH" sz="1600" dirty="0" err="1"/>
                        <a:t>Workpackage</a:t>
                      </a:r>
                      <a:endParaRPr lang="en-GB" sz="1600" dirty="0"/>
                    </a:p>
                  </a:txBody>
                  <a:tcPr/>
                </a:tc>
                <a:extLst>
                  <a:ext uri="{0D108BD9-81ED-4DB2-BD59-A6C34878D82A}">
                    <a16:rowId xmlns:a16="http://schemas.microsoft.com/office/drawing/2014/main" val="959124105"/>
                  </a:ext>
                </a:extLst>
              </a:tr>
              <a:tr h="370840">
                <a:tc>
                  <a:txBody>
                    <a:bodyPr/>
                    <a:lstStyle/>
                    <a:p>
                      <a:r>
                        <a:rPr lang="fr-CH" sz="1600" dirty="0"/>
                        <a:t>Luigi Scibile</a:t>
                      </a:r>
                      <a:endParaRPr lang="en-GB" sz="1600" dirty="0"/>
                    </a:p>
                  </a:txBody>
                  <a:tcPr/>
                </a:tc>
                <a:tc>
                  <a:txBody>
                    <a:bodyPr/>
                    <a:lstStyle/>
                    <a:p>
                      <a:r>
                        <a:rPr lang="fr-CH" sz="1600" dirty="0" err="1"/>
                        <a:t>Premises</a:t>
                      </a:r>
                      <a:r>
                        <a:rPr lang="fr-CH" sz="1600" dirty="0"/>
                        <a:t> and </a:t>
                      </a:r>
                      <a:r>
                        <a:rPr lang="fr-CH" sz="1600" dirty="0" err="1"/>
                        <a:t>logistics</a:t>
                      </a:r>
                      <a:endParaRPr lang="en-GB" sz="1600" dirty="0"/>
                    </a:p>
                  </a:txBody>
                  <a:tcPr/>
                </a:tc>
                <a:tc>
                  <a:txBody>
                    <a:bodyPr/>
                    <a:lstStyle/>
                    <a:p>
                      <a:r>
                        <a:rPr lang="fr-CH" sz="1600" dirty="0"/>
                        <a:t>WP4&amp;WP5</a:t>
                      </a:r>
                      <a:endParaRPr lang="en-GB" sz="1600" dirty="0"/>
                    </a:p>
                  </a:txBody>
                  <a:tcPr/>
                </a:tc>
                <a:extLst>
                  <a:ext uri="{0D108BD9-81ED-4DB2-BD59-A6C34878D82A}">
                    <a16:rowId xmlns:a16="http://schemas.microsoft.com/office/drawing/2014/main" val="3302587909"/>
                  </a:ext>
                </a:extLst>
              </a:tr>
              <a:tr h="370840">
                <a:tc>
                  <a:txBody>
                    <a:bodyPr/>
                    <a:lstStyle/>
                    <a:p>
                      <a:r>
                        <a:rPr lang="fr-CH" sz="1600" dirty="0"/>
                        <a:t>Gregory Pigny</a:t>
                      </a:r>
                      <a:endParaRPr lang="en-GB" sz="1600" dirty="0"/>
                    </a:p>
                  </a:txBody>
                  <a:tcPr/>
                </a:tc>
                <a:tc>
                  <a:txBody>
                    <a:bodyPr/>
                    <a:lstStyle/>
                    <a:p>
                      <a:r>
                        <a:rPr lang="fr-CH" sz="1600" dirty="0"/>
                        <a:t>Vacuum control</a:t>
                      </a:r>
                      <a:endParaRPr lang="en-GB" sz="1600" dirty="0"/>
                    </a:p>
                  </a:txBody>
                  <a:tcPr/>
                </a:tc>
                <a:tc>
                  <a:txBody>
                    <a:bodyPr/>
                    <a:lstStyle/>
                    <a:p>
                      <a:r>
                        <a:rPr lang="fr-CH" sz="1600" dirty="0"/>
                        <a:t>WP6</a:t>
                      </a:r>
                      <a:endParaRPr lang="en-GB" sz="1600" dirty="0"/>
                    </a:p>
                  </a:txBody>
                  <a:tcPr/>
                </a:tc>
                <a:extLst>
                  <a:ext uri="{0D108BD9-81ED-4DB2-BD59-A6C34878D82A}">
                    <a16:rowId xmlns:a16="http://schemas.microsoft.com/office/drawing/2014/main" val="1565074540"/>
                  </a:ext>
                </a:extLst>
              </a:tr>
              <a:tr h="370840">
                <a:tc>
                  <a:txBody>
                    <a:bodyPr/>
                    <a:lstStyle/>
                    <a:p>
                      <a:r>
                        <a:rPr lang="fr-CH" sz="1600" dirty="0"/>
                        <a:t>Giuseppe Bregliozzi</a:t>
                      </a:r>
                      <a:endParaRPr lang="en-GB" sz="1600" dirty="0"/>
                    </a:p>
                  </a:txBody>
                  <a:tcPr/>
                </a:tc>
                <a:tc>
                  <a:txBody>
                    <a:bodyPr/>
                    <a:lstStyle/>
                    <a:p>
                      <a:r>
                        <a:rPr lang="fr-CH" sz="1600" dirty="0"/>
                        <a:t>Vacuum engineering</a:t>
                      </a:r>
                      <a:endParaRPr lang="en-GB" sz="1600" dirty="0"/>
                    </a:p>
                  </a:txBody>
                  <a:tcPr/>
                </a:tc>
                <a:tc>
                  <a:txBody>
                    <a:bodyPr/>
                    <a:lstStyle/>
                    <a:p>
                      <a:r>
                        <a:rPr lang="fr-CH" sz="1600" dirty="0"/>
                        <a:t>WP6</a:t>
                      </a:r>
                      <a:endParaRPr lang="en-GB" sz="1600" dirty="0"/>
                    </a:p>
                  </a:txBody>
                  <a:tcPr/>
                </a:tc>
                <a:extLst>
                  <a:ext uri="{0D108BD9-81ED-4DB2-BD59-A6C34878D82A}">
                    <a16:rowId xmlns:a16="http://schemas.microsoft.com/office/drawing/2014/main" val="348734894"/>
                  </a:ext>
                </a:extLst>
              </a:tr>
              <a:tr h="370840">
                <a:tc>
                  <a:txBody>
                    <a:bodyPr/>
                    <a:lstStyle/>
                    <a:p>
                      <a:r>
                        <a:rPr lang="fr-CH" sz="1600" dirty="0">
                          <a:solidFill>
                            <a:srgbClr val="00B050"/>
                          </a:solidFill>
                        </a:rPr>
                        <a:t>Carlo Scarcia</a:t>
                      </a:r>
                      <a:endParaRPr lang="en-GB" sz="1600" dirty="0">
                        <a:solidFill>
                          <a:srgbClr val="00B050"/>
                        </a:solidFill>
                      </a:endParaRPr>
                    </a:p>
                  </a:txBody>
                  <a:tcPr/>
                </a:tc>
                <a:tc>
                  <a:txBody>
                    <a:bodyPr/>
                    <a:lstStyle/>
                    <a:p>
                      <a:r>
                        <a:rPr lang="fr-CH" sz="1600" dirty="0">
                          <a:solidFill>
                            <a:srgbClr val="00B050"/>
                          </a:solidFill>
                        </a:rPr>
                        <a:t>Vacuum engineering</a:t>
                      </a:r>
                      <a:endParaRPr lang="en-GB" sz="1600" dirty="0">
                        <a:solidFill>
                          <a:srgbClr val="00B050"/>
                        </a:solidFill>
                      </a:endParaRPr>
                    </a:p>
                  </a:txBody>
                  <a:tcPr/>
                </a:tc>
                <a:tc>
                  <a:txBody>
                    <a:bodyPr/>
                    <a:lstStyle/>
                    <a:p>
                      <a:r>
                        <a:rPr lang="fr-CH" sz="1600" dirty="0">
                          <a:solidFill>
                            <a:srgbClr val="00B050"/>
                          </a:solidFill>
                        </a:rPr>
                        <a:t>WP2/WP6</a:t>
                      </a:r>
                      <a:endParaRPr lang="en-GB" sz="1600" dirty="0">
                        <a:solidFill>
                          <a:srgbClr val="00B050"/>
                        </a:solidFill>
                      </a:endParaRPr>
                    </a:p>
                  </a:txBody>
                  <a:tcPr/>
                </a:tc>
                <a:extLst>
                  <a:ext uri="{0D108BD9-81ED-4DB2-BD59-A6C34878D82A}">
                    <a16:rowId xmlns:a16="http://schemas.microsoft.com/office/drawing/2014/main" val="1160532595"/>
                  </a:ext>
                </a:extLst>
              </a:tr>
              <a:tr h="370840">
                <a:tc>
                  <a:txBody>
                    <a:bodyPr/>
                    <a:lstStyle/>
                    <a:p>
                      <a:r>
                        <a:rPr lang="fr-CH" sz="1600" dirty="0"/>
                        <a:t>Jose Ferreira</a:t>
                      </a:r>
                      <a:endParaRPr lang="en-GB" sz="1600" dirty="0"/>
                    </a:p>
                  </a:txBody>
                  <a:tcPr/>
                </a:tc>
                <a:tc>
                  <a:txBody>
                    <a:bodyPr/>
                    <a:lstStyle/>
                    <a:p>
                      <a:r>
                        <a:rPr lang="fr-CH" sz="1600" dirty="0"/>
                        <a:t>Vacuum modeling</a:t>
                      </a:r>
                      <a:endParaRPr lang="en-GB" sz="1600" dirty="0"/>
                    </a:p>
                  </a:txBody>
                  <a:tcPr/>
                </a:tc>
                <a:tc>
                  <a:txBody>
                    <a:bodyPr/>
                    <a:lstStyle/>
                    <a:p>
                      <a:r>
                        <a:rPr lang="fr-CH" sz="1600" dirty="0"/>
                        <a:t>WP6/WP7</a:t>
                      </a:r>
                      <a:endParaRPr lang="en-GB" sz="1600" dirty="0"/>
                    </a:p>
                  </a:txBody>
                  <a:tcPr/>
                </a:tc>
                <a:extLst>
                  <a:ext uri="{0D108BD9-81ED-4DB2-BD59-A6C34878D82A}">
                    <a16:rowId xmlns:a16="http://schemas.microsoft.com/office/drawing/2014/main" val="1859579702"/>
                  </a:ext>
                </a:extLst>
              </a:tr>
              <a:tr h="370840">
                <a:tc>
                  <a:txBody>
                    <a:bodyPr/>
                    <a:lstStyle/>
                    <a:p>
                      <a:r>
                        <a:rPr lang="fr-CH" sz="1600" dirty="0"/>
                        <a:t>Alice Michet</a:t>
                      </a:r>
                      <a:endParaRPr lang="en-GB" sz="1600" dirty="0"/>
                    </a:p>
                  </a:txBody>
                  <a:tcPr/>
                </a:tc>
                <a:tc>
                  <a:txBody>
                    <a:bodyPr/>
                    <a:lstStyle/>
                    <a:p>
                      <a:r>
                        <a:rPr lang="fr-CH" sz="1600" dirty="0"/>
                        <a:t>Vacuum </a:t>
                      </a:r>
                      <a:r>
                        <a:rPr lang="fr-CH" sz="1600" dirty="0" err="1"/>
                        <a:t>measurement</a:t>
                      </a:r>
                      <a:endParaRPr lang="en-GB" sz="1600" dirty="0"/>
                    </a:p>
                  </a:txBody>
                  <a:tcPr/>
                </a:tc>
                <a:tc>
                  <a:txBody>
                    <a:bodyPr/>
                    <a:lstStyle/>
                    <a:p>
                      <a:r>
                        <a:rPr lang="fr-CH" sz="1600" dirty="0"/>
                        <a:t>WP6</a:t>
                      </a:r>
                      <a:endParaRPr lang="en-GB" sz="1600" dirty="0"/>
                    </a:p>
                  </a:txBody>
                  <a:tcPr/>
                </a:tc>
                <a:extLst>
                  <a:ext uri="{0D108BD9-81ED-4DB2-BD59-A6C34878D82A}">
                    <a16:rowId xmlns:a16="http://schemas.microsoft.com/office/drawing/2014/main" val="2670478696"/>
                  </a:ext>
                </a:extLst>
              </a:tr>
              <a:tr h="370840">
                <a:tc>
                  <a:txBody>
                    <a:bodyPr/>
                    <a:lstStyle/>
                    <a:p>
                      <a:r>
                        <a:rPr lang="fr-CH" sz="1600" dirty="0"/>
                        <a:t>Jan Hansen</a:t>
                      </a:r>
                      <a:endParaRPr lang="en-GB" sz="1600" dirty="0"/>
                    </a:p>
                  </a:txBody>
                  <a:tcPr/>
                </a:tc>
                <a:tc>
                  <a:txBody>
                    <a:bodyPr/>
                    <a:lstStyle/>
                    <a:p>
                      <a:r>
                        <a:rPr lang="fr-CH" sz="1600" dirty="0" err="1"/>
                        <a:t>Mechanical</a:t>
                      </a:r>
                      <a:r>
                        <a:rPr lang="fr-CH" sz="1600" dirty="0"/>
                        <a:t> engineering</a:t>
                      </a:r>
                      <a:endParaRPr lang="en-GB" sz="1600" dirty="0"/>
                    </a:p>
                  </a:txBody>
                  <a:tcPr/>
                </a:tc>
                <a:tc>
                  <a:txBody>
                    <a:bodyPr/>
                    <a:lstStyle/>
                    <a:p>
                      <a:r>
                        <a:rPr lang="fr-CH" sz="1600" dirty="0"/>
                        <a:t>WP7</a:t>
                      </a:r>
                      <a:endParaRPr lang="en-GB" sz="1600" dirty="0"/>
                    </a:p>
                  </a:txBody>
                  <a:tcPr/>
                </a:tc>
                <a:extLst>
                  <a:ext uri="{0D108BD9-81ED-4DB2-BD59-A6C34878D82A}">
                    <a16:rowId xmlns:a16="http://schemas.microsoft.com/office/drawing/2014/main" val="3828177570"/>
                  </a:ext>
                </a:extLst>
              </a:tr>
              <a:tr h="370840">
                <a:tc>
                  <a:txBody>
                    <a:bodyPr/>
                    <a:lstStyle/>
                    <a:p>
                      <a:r>
                        <a:rPr lang="fr-CH" sz="1600" dirty="0"/>
                        <a:t>Ivo </a:t>
                      </a:r>
                      <a:r>
                        <a:rPr lang="fr-CH" sz="1600" dirty="0" err="1"/>
                        <a:t>Wevers</a:t>
                      </a:r>
                      <a:endParaRPr lang="en-GB" sz="1600" dirty="0"/>
                    </a:p>
                  </a:txBody>
                  <a:tcPr/>
                </a:tc>
                <a:tc>
                  <a:txBody>
                    <a:bodyPr/>
                    <a:lstStyle/>
                    <a:p>
                      <a:r>
                        <a:rPr lang="fr-CH" sz="1600" dirty="0"/>
                        <a:t>Vacuum </a:t>
                      </a:r>
                      <a:r>
                        <a:rPr lang="fr-CH" sz="1600" dirty="0" err="1"/>
                        <a:t>measurement</a:t>
                      </a:r>
                      <a:endParaRPr lang="en-GB" sz="1600" dirty="0"/>
                    </a:p>
                  </a:txBody>
                  <a:tcPr/>
                </a:tc>
                <a:tc>
                  <a:txBody>
                    <a:bodyPr/>
                    <a:lstStyle/>
                    <a:p>
                      <a:r>
                        <a:rPr lang="fr-CH" sz="1600" dirty="0"/>
                        <a:t>WP6/WP7</a:t>
                      </a:r>
                      <a:endParaRPr lang="en-GB" sz="1600" dirty="0"/>
                    </a:p>
                  </a:txBody>
                  <a:tcPr/>
                </a:tc>
                <a:extLst>
                  <a:ext uri="{0D108BD9-81ED-4DB2-BD59-A6C34878D82A}">
                    <a16:rowId xmlns:a16="http://schemas.microsoft.com/office/drawing/2014/main" val="2884013583"/>
                  </a:ext>
                </a:extLst>
              </a:tr>
              <a:tr h="370840">
                <a:tc>
                  <a:txBody>
                    <a:bodyPr/>
                    <a:lstStyle/>
                    <a:p>
                      <a:r>
                        <a:rPr lang="en-GB" sz="1600" dirty="0"/>
                        <a:t>Paolo Chiggiato</a:t>
                      </a:r>
                    </a:p>
                  </a:txBody>
                  <a:tcPr/>
                </a:tc>
                <a:tc>
                  <a:txBody>
                    <a:bodyPr/>
                    <a:lstStyle/>
                    <a:p>
                      <a:r>
                        <a:rPr lang="fr-CH" sz="1600" dirty="0"/>
                        <a:t>Coordination</a:t>
                      </a:r>
                      <a:endParaRPr lang="en-GB" sz="1600" dirty="0"/>
                    </a:p>
                  </a:txBody>
                  <a:tcPr/>
                </a:tc>
                <a:tc>
                  <a:txBody>
                    <a:bodyPr/>
                    <a:lstStyle/>
                    <a:p>
                      <a:r>
                        <a:rPr lang="fr-CH" sz="1600" dirty="0"/>
                        <a:t>WP8</a:t>
                      </a:r>
                      <a:endParaRPr lang="en-GB" sz="1600" dirty="0"/>
                    </a:p>
                  </a:txBody>
                  <a:tcPr/>
                </a:tc>
                <a:extLst>
                  <a:ext uri="{0D108BD9-81ED-4DB2-BD59-A6C34878D82A}">
                    <a16:rowId xmlns:a16="http://schemas.microsoft.com/office/drawing/2014/main" val="2439747295"/>
                  </a:ext>
                </a:extLst>
              </a:tr>
            </a:tbl>
          </a:graphicData>
        </a:graphic>
      </p:graphicFrame>
      <p:sp>
        <p:nvSpPr>
          <p:cNvPr id="2" name="TextBox 1">
            <a:extLst>
              <a:ext uri="{FF2B5EF4-FFF2-40B4-BE49-F238E27FC236}">
                <a16:creationId xmlns:a16="http://schemas.microsoft.com/office/drawing/2014/main" id="{068B58E6-29B2-1A7C-BADC-E5882F784B9A}"/>
              </a:ext>
            </a:extLst>
          </p:cNvPr>
          <p:cNvSpPr txBox="1"/>
          <p:nvPr/>
        </p:nvSpPr>
        <p:spPr>
          <a:xfrm>
            <a:off x="407987" y="5743481"/>
            <a:ext cx="11376026" cy="276999"/>
          </a:xfrm>
          <a:prstGeom prst="rect">
            <a:avLst/>
          </a:prstGeom>
          <a:noFill/>
        </p:spPr>
        <p:txBody>
          <a:bodyPr wrap="square" lIns="0" tIns="0" rIns="0" bIns="0" rtlCol="0">
            <a:spAutoFit/>
          </a:bodyPr>
          <a:lstStyle/>
          <a:p>
            <a:pPr algn="ctr"/>
            <a:r>
              <a:rPr lang="en-GB" dirty="0"/>
              <a:t>By contract, during the three-year agreement, two FTE/y of CERN staff and two CERN fellows work for ET.</a:t>
            </a:r>
          </a:p>
        </p:txBody>
      </p:sp>
    </p:spTree>
    <p:extLst>
      <p:ext uri="{BB962C8B-B14F-4D97-AF65-F5344CB8AC3E}">
        <p14:creationId xmlns:p14="http://schemas.microsoft.com/office/powerpoint/2010/main" val="7949143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502D95-28C2-B687-FC8D-39D23B80DC6A}"/>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9E7B5773-A3BB-CCAE-AA04-B2D9C446EB74}"/>
              </a:ext>
            </a:extLst>
          </p:cNvPr>
          <p:cNvSpPr>
            <a:spLocks noGrp="1"/>
          </p:cNvSpPr>
          <p:nvPr>
            <p:ph type="dt" sz="half" idx="10"/>
          </p:nvPr>
        </p:nvSpPr>
        <p:spPr/>
        <p:txBody>
          <a:bodyPr/>
          <a:lstStyle/>
          <a:p>
            <a:r>
              <a:rPr lang="en-US"/>
              <a:t>28.03.2023</a:t>
            </a:r>
            <a:endParaRPr lang="en-US" dirty="0"/>
          </a:p>
        </p:txBody>
      </p:sp>
      <p:sp>
        <p:nvSpPr>
          <p:cNvPr id="5" name="Footer Placeholder 4">
            <a:extLst>
              <a:ext uri="{FF2B5EF4-FFF2-40B4-BE49-F238E27FC236}">
                <a16:creationId xmlns:a16="http://schemas.microsoft.com/office/drawing/2014/main" id="{BC45B8D4-0793-4157-5A6C-37934AB9145E}"/>
              </a:ext>
            </a:extLst>
          </p:cNvPr>
          <p:cNvSpPr>
            <a:spLocks noGrp="1"/>
          </p:cNvSpPr>
          <p:nvPr>
            <p:ph type="ftr" sz="quarter" idx="11"/>
          </p:nvPr>
        </p:nvSpPr>
        <p:spPr/>
        <p:txBody>
          <a:bodyPr/>
          <a:lstStyle/>
          <a:p>
            <a:r>
              <a:rPr lang="en-GB"/>
              <a:t>Jan HANSEN  | ET pilot sector at CERN</a:t>
            </a:r>
            <a:endParaRPr lang="en-US" dirty="0"/>
          </a:p>
        </p:txBody>
      </p:sp>
      <p:sp>
        <p:nvSpPr>
          <p:cNvPr id="6" name="Slide Number Placeholder 5">
            <a:extLst>
              <a:ext uri="{FF2B5EF4-FFF2-40B4-BE49-F238E27FC236}">
                <a16:creationId xmlns:a16="http://schemas.microsoft.com/office/drawing/2014/main" id="{F5F31245-BC9A-0C8E-D4EC-4E756079041C}"/>
              </a:ext>
            </a:extLst>
          </p:cNvPr>
          <p:cNvSpPr>
            <a:spLocks noGrp="1"/>
          </p:cNvSpPr>
          <p:nvPr>
            <p:ph type="sldNum" sz="quarter" idx="12"/>
          </p:nvPr>
        </p:nvSpPr>
        <p:spPr/>
        <p:txBody>
          <a:bodyPr/>
          <a:lstStyle/>
          <a:p>
            <a:fld id="{36B5EA5A-BC32-A742-B11B-8E7414D5B535}" type="slidenum">
              <a:rPr lang="en-US" smtClean="0"/>
              <a:pPr/>
              <a:t>60</a:t>
            </a:fld>
            <a:endParaRPr lang="en-US" dirty="0"/>
          </a:p>
        </p:txBody>
      </p:sp>
      <p:pic>
        <p:nvPicPr>
          <p:cNvPr id="1026" name="Graphic 1">
            <a:extLst>
              <a:ext uri="{FF2B5EF4-FFF2-40B4-BE49-F238E27FC236}">
                <a16:creationId xmlns:a16="http://schemas.microsoft.com/office/drawing/2014/main" id="{F601FFA0-E6E8-43FD-3A1B-6B800632C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20"/>
          <a:stretch/>
        </p:blipFill>
        <p:spPr bwMode="auto">
          <a:xfrm>
            <a:off x="4762" y="938463"/>
            <a:ext cx="12187237" cy="592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0186C18-96EA-9B64-91A2-5CE3E0D7813F}"/>
              </a:ext>
            </a:extLst>
          </p:cNvPr>
          <p:cNvSpPr txBox="1"/>
          <p:nvPr/>
        </p:nvSpPr>
        <p:spPr>
          <a:xfrm>
            <a:off x="10281521" y="1126864"/>
            <a:ext cx="1590179" cy="276999"/>
          </a:xfrm>
          <a:prstGeom prst="rect">
            <a:avLst/>
          </a:prstGeom>
          <a:noFill/>
        </p:spPr>
        <p:txBody>
          <a:bodyPr wrap="none" lIns="0" tIns="0" rIns="0" bIns="0" rtlCol="0">
            <a:spAutoFit/>
          </a:bodyPr>
          <a:lstStyle/>
          <a:p>
            <a:pPr algn="l"/>
            <a:r>
              <a:rPr lang="fr-CH" b="1" dirty="0">
                <a:solidFill>
                  <a:srgbClr val="00B050"/>
                </a:solidFill>
              </a:rPr>
              <a:t>Gregory Pigny</a:t>
            </a:r>
            <a:endParaRPr lang="en-GB" b="1" dirty="0">
              <a:solidFill>
                <a:srgbClr val="00B050"/>
              </a:solidFill>
            </a:endParaRPr>
          </a:p>
        </p:txBody>
      </p:sp>
      <p:sp>
        <p:nvSpPr>
          <p:cNvPr id="8" name="Title 1">
            <a:extLst>
              <a:ext uri="{FF2B5EF4-FFF2-40B4-BE49-F238E27FC236}">
                <a16:creationId xmlns:a16="http://schemas.microsoft.com/office/drawing/2014/main" id="{A22A95FF-EFD4-E081-E459-439079DC8F83}"/>
              </a:ext>
            </a:extLst>
          </p:cNvPr>
          <p:cNvSpPr>
            <a:spLocks noGrp="1"/>
          </p:cNvSpPr>
          <p:nvPr>
            <p:ph type="title"/>
          </p:nvPr>
        </p:nvSpPr>
        <p:spPr>
          <a:xfrm>
            <a:off x="175377" y="134518"/>
            <a:ext cx="11376025" cy="1065742"/>
          </a:xfrm>
        </p:spPr>
        <p:txBody>
          <a:bodyPr/>
          <a:lstStyle/>
          <a:p>
            <a:r>
              <a:rPr lang="fr-CH" dirty="0"/>
              <a:t>Main </a:t>
            </a:r>
            <a:r>
              <a:rPr lang="fr-CH" dirty="0" err="1"/>
              <a:t>achievements</a:t>
            </a:r>
            <a:r>
              <a:rPr lang="fr-CH" dirty="0"/>
              <a:t> of WP7: bakeout concept</a:t>
            </a:r>
            <a:endParaRPr lang="en-GB" dirty="0"/>
          </a:p>
        </p:txBody>
      </p:sp>
      <p:sp>
        <p:nvSpPr>
          <p:cNvPr id="3" name="Rectangle 2">
            <a:extLst>
              <a:ext uri="{FF2B5EF4-FFF2-40B4-BE49-F238E27FC236}">
                <a16:creationId xmlns:a16="http://schemas.microsoft.com/office/drawing/2014/main" id="{5D50BE1B-BC9A-45D7-A697-5EAAA42BB783}"/>
              </a:ext>
            </a:extLst>
          </p:cNvPr>
          <p:cNvSpPr/>
          <p:nvPr/>
        </p:nvSpPr>
        <p:spPr>
          <a:xfrm>
            <a:off x="1122947" y="6424669"/>
            <a:ext cx="9488906" cy="36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2">
            <a:extLst>
              <a:ext uri="{FF2B5EF4-FFF2-40B4-BE49-F238E27FC236}">
                <a16:creationId xmlns:a16="http://schemas.microsoft.com/office/drawing/2014/main" id="{D9837258-8254-B246-1902-D014B1CFEC40}"/>
              </a:ext>
            </a:extLst>
          </p:cNvPr>
          <p:cNvSpPr txBox="1">
            <a:spLocks/>
          </p:cNvSpPr>
          <p:nvPr/>
        </p:nvSpPr>
        <p:spPr>
          <a:xfrm>
            <a:off x="5372716" y="6432836"/>
            <a:ext cx="1773923" cy="365125"/>
          </a:xfrm>
          <a:prstGeom prst="rect">
            <a:avLst/>
          </a:prstGeom>
        </p:spPr>
        <p:txBody>
          <a:bodyPr vert="horz" lIns="0" tIns="0" rIns="0" bIns="0" rtlCol="0" anchor="ctr"/>
          <a:lstStyle>
            <a:defPPr>
              <a:defRPr lang="en-US"/>
            </a:defPPr>
            <a:lvl1pPr marL="0" algn="ctr"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June 12th, 2023</a:t>
            </a:r>
            <a:endParaRPr lang="en-US" dirty="0"/>
          </a:p>
        </p:txBody>
      </p:sp>
      <p:sp>
        <p:nvSpPr>
          <p:cNvPr id="10" name="Footer Placeholder 3">
            <a:extLst>
              <a:ext uri="{FF2B5EF4-FFF2-40B4-BE49-F238E27FC236}">
                <a16:creationId xmlns:a16="http://schemas.microsoft.com/office/drawing/2014/main" id="{CC022C11-C433-10A6-34E7-7779A7420AEC}"/>
              </a:ext>
            </a:extLst>
          </p:cNvPr>
          <p:cNvSpPr txBox="1">
            <a:spLocks/>
          </p:cNvSpPr>
          <p:nvPr/>
        </p:nvSpPr>
        <p:spPr>
          <a:xfrm>
            <a:off x="1500717" y="6432836"/>
            <a:ext cx="3769336"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Paolo Chiggiato | ET beampipe activities at CERN</a:t>
            </a:r>
            <a:endParaRPr lang="en-US" dirty="0"/>
          </a:p>
        </p:txBody>
      </p:sp>
    </p:spTree>
    <p:extLst>
      <p:ext uri="{BB962C8B-B14F-4D97-AF65-F5344CB8AC3E}">
        <p14:creationId xmlns:p14="http://schemas.microsoft.com/office/powerpoint/2010/main" val="2367334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B81703-7B4E-B7CD-A805-D36414249BFC}"/>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89166B8E-BC54-7652-ACF6-FFCE8DC27C6E}"/>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4CAD9088-6508-EA24-5164-CB6425FDE5E3}"/>
              </a:ext>
            </a:extLst>
          </p:cNvPr>
          <p:cNvSpPr>
            <a:spLocks noGrp="1"/>
          </p:cNvSpPr>
          <p:nvPr>
            <p:ph type="sldNum" sz="quarter" idx="12"/>
          </p:nvPr>
        </p:nvSpPr>
        <p:spPr/>
        <p:txBody>
          <a:bodyPr/>
          <a:lstStyle/>
          <a:p>
            <a:fld id="{36B5EA5A-BC32-A742-B11B-8E7414D5B535}" type="slidenum">
              <a:rPr lang="en-US" smtClean="0"/>
              <a:pPr/>
              <a:t>61</a:t>
            </a:fld>
            <a:endParaRPr lang="en-US" dirty="0"/>
          </a:p>
        </p:txBody>
      </p:sp>
      <p:sp>
        <p:nvSpPr>
          <p:cNvPr id="6" name="TextBox 9">
            <a:extLst>
              <a:ext uri="{FF2B5EF4-FFF2-40B4-BE49-F238E27FC236}">
                <a16:creationId xmlns:a16="http://schemas.microsoft.com/office/drawing/2014/main" id="{2B4724A9-49ED-DB51-830A-4AA24B6E0A67}"/>
              </a:ext>
            </a:extLst>
          </p:cNvPr>
          <p:cNvSpPr txBox="1"/>
          <p:nvPr/>
        </p:nvSpPr>
        <p:spPr>
          <a:xfrm>
            <a:off x="467686" y="476672"/>
            <a:ext cx="11548937" cy="2585323"/>
          </a:xfrm>
          <a:prstGeom prst="rect">
            <a:avLst/>
          </a:prstGeom>
          <a:noFill/>
        </p:spPr>
        <p:txBody>
          <a:bodyPr wrap="square">
            <a:spAutoFit/>
          </a:bodyPr>
          <a:lstStyle/>
          <a:p>
            <a:endParaRPr lang="en-GB" sz="1600" dirty="0"/>
          </a:p>
          <a:p>
            <a:r>
              <a:rPr lang="en-GB" dirty="0"/>
              <a:t>Fabrication of the </a:t>
            </a:r>
            <a:r>
              <a:rPr lang="en-GB" b="1" dirty="0"/>
              <a:t>pilot sector </a:t>
            </a:r>
            <a:r>
              <a:rPr lang="en-GB" dirty="0"/>
              <a:t>(foreseen in 2024)</a:t>
            </a:r>
          </a:p>
          <a:p>
            <a:pPr lvl="1"/>
            <a:r>
              <a:rPr lang="en-GB" sz="1600" dirty="0"/>
              <a:t>Objective is to manufacture two 50 m long chambers, 1 m diameter, ideally based on 15-m long segments.</a:t>
            </a:r>
          </a:p>
          <a:p>
            <a:pPr lvl="1"/>
            <a:endParaRPr lang="en-GB" sz="1600" dirty="0"/>
          </a:p>
          <a:p>
            <a:pPr marL="800100" lvl="1" indent="-342900">
              <a:buFont typeface="Wingdings" panose="05000000000000000000" pitchFamily="2" charset="2"/>
              <a:buChar char="§"/>
            </a:pPr>
            <a:r>
              <a:rPr lang="en-GB" sz="1600" dirty="0"/>
              <a:t>Contact with industry for existing solutions to be </a:t>
            </a:r>
            <a:r>
              <a:rPr lang="en-GB" sz="1600" b="1" dirty="0"/>
              <a:t>adapted for UHV application</a:t>
            </a:r>
            <a:r>
              <a:rPr lang="en-GB" sz="1600" dirty="0"/>
              <a:t>. May require a significant time for weld quality improvement.</a:t>
            </a:r>
          </a:p>
          <a:p>
            <a:pPr lvl="1"/>
            <a:r>
              <a:rPr lang="en-GB" sz="1600" dirty="0"/>
              <a:t> </a:t>
            </a:r>
          </a:p>
          <a:p>
            <a:pPr marL="800100" lvl="1" indent="-342900">
              <a:buFont typeface="Wingdings" panose="05000000000000000000" pitchFamily="2" charset="2"/>
              <a:buChar char="§"/>
            </a:pPr>
            <a:r>
              <a:rPr lang="en-GB" sz="1600" dirty="0"/>
              <a:t>An alternative could be the manufacturing of “short segments” (of the order of 1.5 m in length)</a:t>
            </a:r>
          </a:p>
          <a:p>
            <a:pPr lvl="2"/>
            <a:r>
              <a:rPr lang="en-GB" sz="1600" dirty="0"/>
              <a:t>- technology already available from bellows manufacturers;</a:t>
            </a:r>
          </a:p>
          <a:p>
            <a:pPr lvl="2"/>
            <a:r>
              <a:rPr lang="en-GB" sz="1600" dirty="0"/>
              <a:t>- could also be produced at CERN. </a:t>
            </a:r>
          </a:p>
        </p:txBody>
      </p:sp>
      <p:pic>
        <p:nvPicPr>
          <p:cNvPr id="10" name="Image 13">
            <a:extLst>
              <a:ext uri="{FF2B5EF4-FFF2-40B4-BE49-F238E27FC236}">
                <a16:creationId xmlns:a16="http://schemas.microsoft.com/office/drawing/2014/main" id="{B1A1A289-791D-2373-FEFF-F0FF36C4B35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11672" y="2895946"/>
            <a:ext cx="3618415" cy="3330138"/>
          </a:xfrm>
          <a:prstGeom prst="rect">
            <a:avLst/>
          </a:prstGeom>
        </p:spPr>
      </p:pic>
      <p:pic>
        <p:nvPicPr>
          <p:cNvPr id="11" name="Image 14">
            <a:extLst>
              <a:ext uri="{FF2B5EF4-FFF2-40B4-BE49-F238E27FC236}">
                <a16:creationId xmlns:a16="http://schemas.microsoft.com/office/drawing/2014/main" id="{267BFA18-2A00-42F2-A7C2-7BE9BA26EB12}"/>
              </a:ext>
            </a:extLst>
          </p:cNvPr>
          <p:cNvPicPr>
            <a:picLocks noChangeAspect="1"/>
          </p:cNvPicPr>
          <p:nvPr/>
        </p:nvPicPr>
        <p:blipFill>
          <a:blip r:embed="rId3"/>
          <a:stretch>
            <a:fillRect/>
          </a:stretch>
        </p:blipFill>
        <p:spPr>
          <a:xfrm>
            <a:off x="2961913" y="4289737"/>
            <a:ext cx="1947520" cy="1626280"/>
          </a:xfrm>
          <a:prstGeom prst="rect">
            <a:avLst/>
          </a:prstGeom>
        </p:spPr>
      </p:pic>
      <p:sp>
        <p:nvSpPr>
          <p:cNvPr id="2" name="TextBox 1">
            <a:extLst>
              <a:ext uri="{FF2B5EF4-FFF2-40B4-BE49-F238E27FC236}">
                <a16:creationId xmlns:a16="http://schemas.microsoft.com/office/drawing/2014/main" id="{D6C98AC1-B061-4C45-D02E-451B33EAB316}"/>
              </a:ext>
            </a:extLst>
          </p:cNvPr>
          <p:cNvSpPr txBox="1"/>
          <p:nvPr/>
        </p:nvSpPr>
        <p:spPr>
          <a:xfrm>
            <a:off x="467686" y="5916017"/>
            <a:ext cx="1308050" cy="276999"/>
          </a:xfrm>
          <a:prstGeom prst="rect">
            <a:avLst/>
          </a:prstGeom>
          <a:noFill/>
        </p:spPr>
        <p:txBody>
          <a:bodyPr wrap="none" lIns="0" tIns="0" rIns="0" bIns="0" rtlCol="0">
            <a:spAutoFit/>
          </a:bodyPr>
          <a:lstStyle/>
          <a:p>
            <a:pPr algn="l"/>
            <a:r>
              <a:rPr lang="fr-CH" b="1" dirty="0">
                <a:solidFill>
                  <a:srgbClr val="00B050"/>
                </a:solidFill>
              </a:rPr>
              <a:t>Gilles Favre</a:t>
            </a:r>
            <a:endParaRPr lang="en-GB" b="1" dirty="0">
              <a:solidFill>
                <a:srgbClr val="00B050"/>
              </a:solidFill>
            </a:endParaRPr>
          </a:p>
        </p:txBody>
      </p:sp>
      <p:sp>
        <p:nvSpPr>
          <p:cNvPr id="12" name="Title 1">
            <a:extLst>
              <a:ext uri="{FF2B5EF4-FFF2-40B4-BE49-F238E27FC236}">
                <a16:creationId xmlns:a16="http://schemas.microsoft.com/office/drawing/2014/main" id="{83FB01C4-FA70-7D98-439B-90440E17ED49}"/>
              </a:ext>
            </a:extLst>
          </p:cNvPr>
          <p:cNvSpPr>
            <a:spLocks noGrp="1"/>
          </p:cNvSpPr>
          <p:nvPr>
            <p:ph type="title"/>
          </p:nvPr>
        </p:nvSpPr>
        <p:spPr>
          <a:xfrm>
            <a:off x="175377" y="134518"/>
            <a:ext cx="11920370" cy="1065742"/>
          </a:xfrm>
        </p:spPr>
        <p:txBody>
          <a:bodyPr/>
          <a:lstStyle/>
          <a:p>
            <a:r>
              <a:rPr lang="fr-CH" dirty="0"/>
              <a:t>Main </a:t>
            </a:r>
            <a:r>
              <a:rPr lang="fr-CH" dirty="0" err="1"/>
              <a:t>achievements</a:t>
            </a:r>
            <a:r>
              <a:rPr lang="fr-CH" dirty="0"/>
              <a:t> of WP7: </a:t>
            </a:r>
            <a:r>
              <a:rPr lang="fr-CH" dirty="0" err="1"/>
              <a:t>manufacturing</a:t>
            </a:r>
            <a:r>
              <a:rPr lang="fr-CH" dirty="0"/>
              <a:t> scenarios</a:t>
            </a:r>
            <a:endParaRPr lang="en-GB" dirty="0"/>
          </a:p>
        </p:txBody>
      </p:sp>
    </p:spTree>
    <p:extLst>
      <p:ext uri="{BB962C8B-B14F-4D97-AF65-F5344CB8AC3E}">
        <p14:creationId xmlns:p14="http://schemas.microsoft.com/office/powerpoint/2010/main" val="2099799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WP8</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62</a:t>
            </a:fld>
            <a:endParaRPr lang="en-US" dirty="0"/>
          </a:p>
        </p:txBody>
      </p:sp>
      <p:sp>
        <p:nvSpPr>
          <p:cNvPr id="6" name="TextBox 5">
            <a:extLst>
              <a:ext uri="{FF2B5EF4-FFF2-40B4-BE49-F238E27FC236}">
                <a16:creationId xmlns:a16="http://schemas.microsoft.com/office/drawing/2014/main" id="{66A884EE-CB74-FC83-009C-2488E1E1555A}"/>
              </a:ext>
            </a:extLst>
          </p:cNvPr>
          <p:cNvSpPr txBox="1"/>
          <p:nvPr/>
        </p:nvSpPr>
        <p:spPr>
          <a:xfrm>
            <a:off x="407988" y="1180279"/>
            <a:ext cx="2137445" cy="276999"/>
          </a:xfrm>
          <a:prstGeom prst="rect">
            <a:avLst/>
          </a:prstGeom>
          <a:noFill/>
        </p:spPr>
        <p:txBody>
          <a:bodyPr wrap="none" lIns="0" tIns="0" rIns="0" bIns="0" rtlCol="0">
            <a:spAutoFit/>
          </a:bodyPr>
          <a:lstStyle/>
          <a:p>
            <a:pPr algn="l"/>
            <a:r>
              <a:rPr lang="fr-CH" b="1" dirty="0">
                <a:solidFill>
                  <a:srgbClr val="00B050"/>
                </a:solidFill>
              </a:rPr>
              <a:t>WP 8: Coordination</a:t>
            </a:r>
          </a:p>
        </p:txBody>
      </p:sp>
      <p:sp>
        <p:nvSpPr>
          <p:cNvPr id="9" name="TextBox 8">
            <a:extLst>
              <a:ext uri="{FF2B5EF4-FFF2-40B4-BE49-F238E27FC236}">
                <a16:creationId xmlns:a16="http://schemas.microsoft.com/office/drawing/2014/main" id="{D70B0F17-46A4-BC9C-2E66-162D3477403E}"/>
              </a:ext>
            </a:extLst>
          </p:cNvPr>
          <p:cNvSpPr txBox="1"/>
          <p:nvPr/>
        </p:nvSpPr>
        <p:spPr>
          <a:xfrm>
            <a:off x="745958" y="2182505"/>
            <a:ext cx="11158371" cy="249299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dirty="0"/>
              <a:t>General coordination in CERN, with ETO and with ET collaboration.</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GWD beampipe workshop (03-2023).</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Regular meetings with USA colleagues involved in CE vacuum study.</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endParaRPr lang="en-GB" dirty="0"/>
          </a:p>
        </p:txBody>
      </p:sp>
    </p:spTree>
    <p:extLst>
      <p:ext uri="{BB962C8B-B14F-4D97-AF65-F5344CB8AC3E}">
        <p14:creationId xmlns:p14="http://schemas.microsoft.com/office/powerpoint/2010/main" val="2590828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WP8: workshop</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63</a:t>
            </a:fld>
            <a:endParaRPr lang="en-US" dirty="0"/>
          </a:p>
        </p:txBody>
      </p:sp>
      <p:pic>
        <p:nvPicPr>
          <p:cNvPr id="9" name="Picture 8">
            <a:extLst>
              <a:ext uri="{FF2B5EF4-FFF2-40B4-BE49-F238E27FC236}">
                <a16:creationId xmlns:a16="http://schemas.microsoft.com/office/drawing/2014/main" id="{F65C45D4-9895-4F61-7DA4-639EC9ABDD3A}"/>
              </a:ext>
            </a:extLst>
          </p:cNvPr>
          <p:cNvPicPr>
            <a:picLocks noChangeAspect="1"/>
          </p:cNvPicPr>
          <p:nvPr/>
        </p:nvPicPr>
        <p:blipFill>
          <a:blip r:embed="rId2"/>
          <a:stretch>
            <a:fillRect/>
          </a:stretch>
        </p:blipFill>
        <p:spPr>
          <a:xfrm>
            <a:off x="1274210" y="1116666"/>
            <a:ext cx="9643580" cy="4854673"/>
          </a:xfrm>
          <a:prstGeom prst="rect">
            <a:avLst/>
          </a:prstGeom>
        </p:spPr>
      </p:pic>
    </p:spTree>
    <p:extLst>
      <p:ext uri="{BB962C8B-B14F-4D97-AF65-F5344CB8AC3E}">
        <p14:creationId xmlns:p14="http://schemas.microsoft.com/office/powerpoint/2010/main" val="1182423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WP8: workshop</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64</a:t>
            </a:fld>
            <a:endParaRPr lang="en-US" dirty="0"/>
          </a:p>
        </p:txBody>
      </p:sp>
      <p:pic>
        <p:nvPicPr>
          <p:cNvPr id="10" name="Picture 9">
            <a:extLst>
              <a:ext uri="{FF2B5EF4-FFF2-40B4-BE49-F238E27FC236}">
                <a16:creationId xmlns:a16="http://schemas.microsoft.com/office/drawing/2014/main" id="{AD01701D-DAB1-84BF-3E2C-A56B40AB8F8E}"/>
              </a:ext>
            </a:extLst>
          </p:cNvPr>
          <p:cNvPicPr>
            <a:picLocks noChangeAspect="1"/>
          </p:cNvPicPr>
          <p:nvPr/>
        </p:nvPicPr>
        <p:blipFill>
          <a:blip r:embed="rId2"/>
          <a:stretch>
            <a:fillRect/>
          </a:stretch>
        </p:blipFill>
        <p:spPr>
          <a:xfrm>
            <a:off x="1905467" y="1586535"/>
            <a:ext cx="8122255" cy="4106302"/>
          </a:xfrm>
          <a:prstGeom prst="rect">
            <a:avLst/>
          </a:prstGeom>
        </p:spPr>
      </p:pic>
      <p:sp>
        <p:nvSpPr>
          <p:cNvPr id="11" name="TextBox 10">
            <a:extLst>
              <a:ext uri="{FF2B5EF4-FFF2-40B4-BE49-F238E27FC236}">
                <a16:creationId xmlns:a16="http://schemas.microsoft.com/office/drawing/2014/main" id="{DE9204ED-1325-65A6-B157-3D3EEFCA2184}"/>
              </a:ext>
            </a:extLst>
          </p:cNvPr>
          <p:cNvSpPr txBox="1"/>
          <p:nvPr/>
        </p:nvSpPr>
        <p:spPr>
          <a:xfrm>
            <a:off x="2566145" y="1162336"/>
            <a:ext cx="7309693" cy="276999"/>
          </a:xfrm>
          <a:prstGeom prst="rect">
            <a:avLst/>
          </a:prstGeom>
          <a:noFill/>
        </p:spPr>
        <p:txBody>
          <a:bodyPr wrap="none" lIns="0" tIns="0" rIns="0" bIns="0" rtlCol="0">
            <a:spAutoFit/>
          </a:bodyPr>
          <a:lstStyle/>
          <a:p>
            <a:pPr algn="l"/>
            <a:r>
              <a:rPr lang="en-GB" dirty="0"/>
              <a:t>Published in the July-August issue of the CERN Courier (paper version)</a:t>
            </a:r>
          </a:p>
        </p:txBody>
      </p:sp>
    </p:spTree>
    <p:extLst>
      <p:ext uri="{BB962C8B-B14F-4D97-AF65-F5344CB8AC3E}">
        <p14:creationId xmlns:p14="http://schemas.microsoft.com/office/powerpoint/2010/main" val="2707806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F23768B-E84D-C4FE-9726-F5A7A6A047E1}"/>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5154D71-7266-F9CC-503E-4FAA98F778CE}"/>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DFB2A894-2047-9A9C-3A57-D309CAB82DFC}"/>
              </a:ext>
            </a:extLst>
          </p:cNvPr>
          <p:cNvSpPr>
            <a:spLocks noGrp="1"/>
          </p:cNvSpPr>
          <p:nvPr>
            <p:ph type="sldNum" sz="quarter" idx="12"/>
          </p:nvPr>
        </p:nvSpPr>
        <p:spPr/>
        <p:txBody>
          <a:bodyPr/>
          <a:lstStyle/>
          <a:p>
            <a:fld id="{36B5EA5A-BC32-A742-B11B-8E7414D5B535}" type="slidenum">
              <a:rPr lang="en-US" smtClean="0"/>
              <a:pPr/>
              <a:t>65</a:t>
            </a:fld>
            <a:endParaRPr lang="en-US" dirty="0"/>
          </a:p>
        </p:txBody>
      </p:sp>
      <p:sp>
        <p:nvSpPr>
          <p:cNvPr id="8" name="Title 1">
            <a:extLst>
              <a:ext uri="{FF2B5EF4-FFF2-40B4-BE49-F238E27FC236}">
                <a16:creationId xmlns:a16="http://schemas.microsoft.com/office/drawing/2014/main" id="{DB7FC786-2447-6B77-DA9F-A9C15C810968}"/>
              </a:ext>
            </a:extLst>
          </p:cNvPr>
          <p:cNvSpPr>
            <a:spLocks noGrp="1"/>
          </p:cNvSpPr>
          <p:nvPr>
            <p:ph type="title"/>
          </p:nvPr>
        </p:nvSpPr>
        <p:spPr>
          <a:xfrm>
            <a:off x="407988" y="373593"/>
            <a:ext cx="11376025" cy="1065742"/>
          </a:xfrm>
        </p:spPr>
        <p:txBody>
          <a:bodyPr/>
          <a:lstStyle/>
          <a:p>
            <a:r>
              <a:rPr lang="fr-CH" dirty="0"/>
              <a:t>Main </a:t>
            </a:r>
            <a:r>
              <a:rPr lang="fr-CH" dirty="0" err="1"/>
              <a:t>achievements</a:t>
            </a:r>
            <a:r>
              <a:rPr lang="fr-CH" dirty="0"/>
              <a:t> of WP8: contacts </a:t>
            </a:r>
            <a:r>
              <a:rPr lang="fr-CH" dirty="0" err="1"/>
              <a:t>with</a:t>
            </a:r>
            <a:r>
              <a:rPr lang="fr-CH" dirty="0"/>
              <a:t> CE</a:t>
            </a:r>
            <a:endParaRPr lang="en-GB" dirty="0"/>
          </a:p>
        </p:txBody>
      </p:sp>
      <p:sp>
        <p:nvSpPr>
          <p:cNvPr id="10" name="TextBox 9">
            <a:extLst>
              <a:ext uri="{FF2B5EF4-FFF2-40B4-BE49-F238E27FC236}">
                <a16:creationId xmlns:a16="http://schemas.microsoft.com/office/drawing/2014/main" id="{74501AA1-7948-7156-78CF-C777A556225B}"/>
              </a:ext>
            </a:extLst>
          </p:cNvPr>
          <p:cNvSpPr txBox="1"/>
          <p:nvPr/>
        </p:nvSpPr>
        <p:spPr>
          <a:xfrm flipH="1">
            <a:off x="1834414" y="2020274"/>
            <a:ext cx="7879081" cy="830997"/>
          </a:xfrm>
          <a:prstGeom prst="rect">
            <a:avLst/>
          </a:prstGeom>
          <a:noFill/>
        </p:spPr>
        <p:txBody>
          <a:bodyPr wrap="square" lIns="0" tIns="0" rIns="0" bIns="0" rtlCol="0">
            <a:spAutoFit/>
          </a:bodyPr>
          <a:lstStyle/>
          <a:p>
            <a:pPr algn="ctr"/>
            <a:r>
              <a:rPr lang="en-GB" dirty="0"/>
              <a:t>Regular bi-monthly meeting with GWD vacuum expert in USA.</a:t>
            </a:r>
          </a:p>
          <a:p>
            <a:pPr algn="ctr"/>
            <a:endParaRPr lang="en-GB" dirty="0"/>
          </a:p>
          <a:p>
            <a:pPr algn="ctr"/>
            <a:r>
              <a:rPr lang="en-GB" dirty="0"/>
              <a:t>NIST, LIGO-Caltech, LIGO-MIT, WM University and Jefferson Lab</a:t>
            </a:r>
          </a:p>
        </p:txBody>
      </p:sp>
      <p:sp>
        <p:nvSpPr>
          <p:cNvPr id="11" name="TextBox 10">
            <a:extLst>
              <a:ext uri="{FF2B5EF4-FFF2-40B4-BE49-F238E27FC236}">
                <a16:creationId xmlns:a16="http://schemas.microsoft.com/office/drawing/2014/main" id="{D1CB0FA9-BF4B-7590-88D5-D89F21C65E2C}"/>
              </a:ext>
            </a:extLst>
          </p:cNvPr>
          <p:cNvSpPr txBox="1"/>
          <p:nvPr/>
        </p:nvSpPr>
        <p:spPr>
          <a:xfrm>
            <a:off x="753978" y="4172170"/>
            <a:ext cx="10876547" cy="830997"/>
          </a:xfrm>
          <a:prstGeom prst="rect">
            <a:avLst/>
          </a:prstGeom>
          <a:noFill/>
        </p:spPr>
        <p:txBody>
          <a:bodyPr wrap="square" lIns="0" tIns="0" rIns="0" bIns="0" rtlCol="0">
            <a:spAutoFit/>
          </a:bodyPr>
          <a:lstStyle/>
          <a:p>
            <a:pPr algn="l"/>
            <a:r>
              <a:rPr lang="en-GB" dirty="0"/>
              <a:t>Alman H Al-</a:t>
            </a:r>
            <a:r>
              <a:rPr lang="en-GB" dirty="0" err="1"/>
              <a:t>Allaq</a:t>
            </a:r>
            <a:r>
              <a:rPr lang="en-GB" dirty="0"/>
              <a:t>, Alena Ananyeva, Bill Cooke, Daniel Henkel, Dennis Manos, Douglas </a:t>
            </a:r>
            <a:r>
              <a:rPr lang="en-GB" dirty="0" err="1"/>
              <a:t>Beringer</a:t>
            </a:r>
            <a:r>
              <a:rPr lang="en-GB" dirty="0"/>
              <a:t>, Emmanuel Mr. Newsome, </a:t>
            </a:r>
            <a:r>
              <a:rPr lang="en-GB" b="1" dirty="0"/>
              <a:t>Fred Dylla</a:t>
            </a:r>
            <a:r>
              <a:rPr lang="en-GB" dirty="0"/>
              <a:t>, Harry Eller, James Fedchak, Jon Feicht, Lisa Barsotti, Marcy Stutzman, Matt Poelker, Md Abdullah Mamun, Melinda Fuente-Garcia, Reiner Weiss.</a:t>
            </a:r>
          </a:p>
        </p:txBody>
      </p:sp>
    </p:spTree>
    <p:extLst>
      <p:ext uri="{BB962C8B-B14F-4D97-AF65-F5344CB8AC3E}">
        <p14:creationId xmlns:p14="http://schemas.microsoft.com/office/powerpoint/2010/main" val="2025839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021B-5899-EC4F-F54A-42E39C3BC5AE}"/>
              </a:ext>
            </a:extLst>
          </p:cNvPr>
          <p:cNvSpPr>
            <a:spLocks noGrp="1"/>
          </p:cNvSpPr>
          <p:nvPr>
            <p:ph type="title"/>
          </p:nvPr>
        </p:nvSpPr>
        <p:spPr/>
        <p:txBody>
          <a:bodyPr/>
          <a:lstStyle/>
          <a:p>
            <a:r>
              <a:rPr lang="fr-CH" dirty="0"/>
              <a:t>Plan for the </a:t>
            </a:r>
            <a:r>
              <a:rPr lang="fr-CH" dirty="0" err="1"/>
              <a:t>next</a:t>
            </a:r>
            <a:r>
              <a:rPr lang="fr-CH" dirty="0"/>
              <a:t> 12 </a:t>
            </a:r>
            <a:r>
              <a:rPr lang="fr-CH" dirty="0" err="1"/>
              <a:t>months</a:t>
            </a:r>
            <a:endParaRPr lang="en-GB" dirty="0"/>
          </a:p>
        </p:txBody>
      </p:sp>
      <p:sp>
        <p:nvSpPr>
          <p:cNvPr id="3" name="Date Placeholder 2">
            <a:extLst>
              <a:ext uri="{FF2B5EF4-FFF2-40B4-BE49-F238E27FC236}">
                <a16:creationId xmlns:a16="http://schemas.microsoft.com/office/drawing/2014/main" id="{FF23768B-E84D-C4FE-9726-F5A7A6A047E1}"/>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5154D71-7266-F9CC-503E-4FAA98F778CE}"/>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DFB2A894-2047-9A9C-3A57-D309CAB82DFC}"/>
              </a:ext>
            </a:extLst>
          </p:cNvPr>
          <p:cNvSpPr>
            <a:spLocks noGrp="1"/>
          </p:cNvSpPr>
          <p:nvPr>
            <p:ph type="sldNum" sz="quarter" idx="12"/>
          </p:nvPr>
        </p:nvSpPr>
        <p:spPr/>
        <p:txBody>
          <a:bodyPr/>
          <a:lstStyle/>
          <a:p>
            <a:fld id="{36B5EA5A-BC32-A742-B11B-8E7414D5B535}" type="slidenum">
              <a:rPr lang="en-US" smtClean="0"/>
              <a:pPr/>
              <a:t>66</a:t>
            </a:fld>
            <a:endParaRPr lang="en-US" dirty="0"/>
          </a:p>
        </p:txBody>
      </p:sp>
      <p:pic>
        <p:nvPicPr>
          <p:cNvPr id="7" name="Picture 6">
            <a:extLst>
              <a:ext uri="{FF2B5EF4-FFF2-40B4-BE49-F238E27FC236}">
                <a16:creationId xmlns:a16="http://schemas.microsoft.com/office/drawing/2014/main" id="{CA9B19B4-7CF2-A7C0-938A-1F397BFB6259}"/>
              </a:ext>
            </a:extLst>
          </p:cNvPr>
          <p:cNvPicPr>
            <a:picLocks noChangeAspect="1"/>
          </p:cNvPicPr>
          <p:nvPr/>
        </p:nvPicPr>
        <p:blipFill>
          <a:blip r:embed="rId2"/>
          <a:stretch>
            <a:fillRect/>
          </a:stretch>
        </p:blipFill>
        <p:spPr>
          <a:xfrm>
            <a:off x="878167" y="1171575"/>
            <a:ext cx="10259537" cy="4438650"/>
          </a:xfrm>
          <a:prstGeom prst="rect">
            <a:avLst/>
          </a:prstGeom>
        </p:spPr>
      </p:pic>
      <p:cxnSp>
        <p:nvCxnSpPr>
          <p:cNvPr id="9" name="Straight Connector 8">
            <a:extLst>
              <a:ext uri="{FF2B5EF4-FFF2-40B4-BE49-F238E27FC236}">
                <a16:creationId xmlns:a16="http://schemas.microsoft.com/office/drawing/2014/main" id="{CF836CB0-E1E5-96E8-0F76-DE809DD2AD5E}"/>
              </a:ext>
            </a:extLst>
          </p:cNvPr>
          <p:cNvCxnSpPr/>
          <p:nvPr/>
        </p:nvCxnSpPr>
        <p:spPr>
          <a:xfrm>
            <a:off x="6830428" y="1266825"/>
            <a:ext cx="0" cy="467677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502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021B-5899-EC4F-F54A-42E39C3BC5AE}"/>
              </a:ext>
            </a:extLst>
          </p:cNvPr>
          <p:cNvSpPr>
            <a:spLocks noGrp="1"/>
          </p:cNvSpPr>
          <p:nvPr>
            <p:ph type="title"/>
          </p:nvPr>
        </p:nvSpPr>
        <p:spPr/>
        <p:txBody>
          <a:bodyPr/>
          <a:lstStyle/>
          <a:p>
            <a:r>
              <a:rPr lang="fr-CH" dirty="0"/>
              <a:t>Plan for the </a:t>
            </a:r>
            <a:r>
              <a:rPr lang="fr-CH" dirty="0" err="1"/>
              <a:t>next</a:t>
            </a:r>
            <a:r>
              <a:rPr lang="fr-CH" dirty="0"/>
              <a:t> 12 </a:t>
            </a:r>
            <a:r>
              <a:rPr lang="fr-CH" dirty="0" err="1"/>
              <a:t>months</a:t>
            </a:r>
            <a:endParaRPr lang="en-GB" dirty="0"/>
          </a:p>
        </p:txBody>
      </p:sp>
      <p:sp>
        <p:nvSpPr>
          <p:cNvPr id="3" name="Date Placeholder 2">
            <a:extLst>
              <a:ext uri="{FF2B5EF4-FFF2-40B4-BE49-F238E27FC236}">
                <a16:creationId xmlns:a16="http://schemas.microsoft.com/office/drawing/2014/main" id="{FF23768B-E84D-C4FE-9726-F5A7A6A047E1}"/>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5154D71-7266-F9CC-503E-4FAA98F778CE}"/>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DFB2A894-2047-9A9C-3A57-D309CAB82DFC}"/>
              </a:ext>
            </a:extLst>
          </p:cNvPr>
          <p:cNvSpPr>
            <a:spLocks noGrp="1"/>
          </p:cNvSpPr>
          <p:nvPr>
            <p:ph type="sldNum" sz="quarter" idx="12"/>
          </p:nvPr>
        </p:nvSpPr>
        <p:spPr/>
        <p:txBody>
          <a:bodyPr/>
          <a:lstStyle/>
          <a:p>
            <a:fld id="{36B5EA5A-BC32-A742-B11B-8E7414D5B535}" type="slidenum">
              <a:rPr lang="en-US" smtClean="0"/>
              <a:pPr/>
              <a:t>67</a:t>
            </a:fld>
            <a:endParaRPr lang="en-US" dirty="0"/>
          </a:p>
        </p:txBody>
      </p:sp>
      <p:sp>
        <p:nvSpPr>
          <p:cNvPr id="6" name="TextBox 5">
            <a:extLst>
              <a:ext uri="{FF2B5EF4-FFF2-40B4-BE49-F238E27FC236}">
                <a16:creationId xmlns:a16="http://schemas.microsoft.com/office/drawing/2014/main" id="{3EE6C792-EBE3-DAAD-0602-7314077862F9}"/>
              </a:ext>
            </a:extLst>
          </p:cNvPr>
          <p:cNvSpPr txBox="1"/>
          <p:nvPr/>
        </p:nvSpPr>
        <p:spPr>
          <a:xfrm>
            <a:off x="526382" y="995111"/>
            <a:ext cx="10791825" cy="4955203"/>
          </a:xfrm>
          <a:prstGeom prst="rect">
            <a:avLst/>
          </a:prstGeom>
          <a:noFill/>
        </p:spPr>
        <p:txBody>
          <a:bodyPr wrap="square" lIns="0" tIns="0" rIns="0" bIns="0" rtlCol="0">
            <a:spAutoFit/>
          </a:bodyPr>
          <a:lstStyle/>
          <a:p>
            <a:pPr algn="l"/>
            <a:r>
              <a:rPr lang="en-GB" sz="1400" dirty="0"/>
              <a:t>WP1: selection of design for </a:t>
            </a:r>
            <a:r>
              <a:rPr lang="en-GB" sz="1400" b="1" dirty="0">
                <a:solidFill>
                  <a:srgbClr val="00B050"/>
                </a:solidFill>
              </a:rPr>
              <a:t>pilot sector.</a:t>
            </a:r>
          </a:p>
          <a:p>
            <a:pPr algn="l"/>
            <a:endParaRPr lang="en-GB" sz="1400" dirty="0"/>
          </a:p>
          <a:p>
            <a:pPr algn="l"/>
            <a:r>
              <a:rPr lang="en-GB" sz="1400" dirty="0"/>
              <a:t>WP1: manufacturing drawings for beampipe and supports of </a:t>
            </a:r>
            <a:r>
              <a:rPr lang="en-GB" sz="1400" b="1" dirty="0">
                <a:solidFill>
                  <a:srgbClr val="00B050"/>
                </a:solidFill>
              </a:rPr>
              <a:t>pilot sector</a:t>
            </a:r>
            <a:r>
              <a:rPr lang="en-GB" sz="1400" dirty="0"/>
              <a:t>.</a:t>
            </a:r>
          </a:p>
          <a:p>
            <a:pPr algn="l"/>
            <a:endParaRPr lang="en-GB" sz="1400" dirty="0"/>
          </a:p>
          <a:p>
            <a:pPr algn="l"/>
            <a:r>
              <a:rPr lang="en-GB" sz="1400" dirty="0"/>
              <a:t>WP2: selection, characterisation and purchasing of the material for the </a:t>
            </a:r>
            <a:r>
              <a:rPr lang="en-GB" sz="1400" b="1" dirty="0">
                <a:solidFill>
                  <a:srgbClr val="00B050"/>
                </a:solidFill>
              </a:rPr>
              <a:t>pilot sector.</a:t>
            </a:r>
          </a:p>
          <a:p>
            <a:pPr algn="l"/>
            <a:endParaRPr lang="en-GB" sz="1400" dirty="0"/>
          </a:p>
          <a:p>
            <a:pPr algn="l"/>
            <a:r>
              <a:rPr lang="en-GB" sz="1400" dirty="0"/>
              <a:t>WP2: quality assurance plan for the selected material.</a:t>
            </a:r>
          </a:p>
          <a:p>
            <a:pPr algn="l"/>
            <a:endParaRPr lang="en-GB" sz="1400" dirty="0"/>
          </a:p>
          <a:p>
            <a:pPr algn="l"/>
            <a:r>
              <a:rPr lang="en-GB" sz="1400" dirty="0"/>
              <a:t>WP2: manufacturing procedure and selection of manufacturers; order sent.</a:t>
            </a:r>
          </a:p>
          <a:p>
            <a:pPr algn="l"/>
            <a:endParaRPr lang="en-GB" sz="1400" dirty="0"/>
          </a:p>
          <a:p>
            <a:pPr algn="l"/>
            <a:r>
              <a:rPr lang="en-GB" sz="1400" dirty="0"/>
              <a:t>WP3: cleaning procedure for the </a:t>
            </a:r>
            <a:r>
              <a:rPr lang="en-GB" sz="1400" b="1" dirty="0">
                <a:solidFill>
                  <a:srgbClr val="00B050"/>
                </a:solidFill>
              </a:rPr>
              <a:t>pilot sector</a:t>
            </a:r>
            <a:r>
              <a:rPr lang="en-GB" sz="1400" dirty="0"/>
              <a:t>; selection of companies.</a:t>
            </a:r>
          </a:p>
          <a:p>
            <a:pPr algn="l"/>
            <a:endParaRPr lang="en-GB" sz="1400" dirty="0"/>
          </a:p>
          <a:p>
            <a:pPr algn="l"/>
            <a:r>
              <a:rPr lang="en-GB" sz="1400" dirty="0"/>
              <a:t>WP4 &amp; WP5: in-situ vs. ex-situ production; draft of installation procedure; main interference with other services; time-place planning.</a:t>
            </a:r>
          </a:p>
          <a:p>
            <a:pPr algn="l"/>
            <a:endParaRPr lang="en-GB" sz="1400" dirty="0"/>
          </a:p>
          <a:p>
            <a:pPr algn="l"/>
            <a:r>
              <a:rPr lang="en-GB" sz="1400" dirty="0"/>
              <a:t>WP6: conclude characterisation of pre-prototypes; vacuum and bakeout material selection and purchasing for </a:t>
            </a:r>
            <a:r>
              <a:rPr lang="en-GB" sz="1400" b="1" dirty="0">
                <a:solidFill>
                  <a:srgbClr val="00B050"/>
                </a:solidFill>
              </a:rPr>
              <a:t>pilot sector</a:t>
            </a:r>
            <a:r>
              <a:rPr lang="en-GB" sz="1400" dirty="0"/>
              <a:t>; procedure for </a:t>
            </a:r>
            <a:r>
              <a:rPr lang="en-GB" sz="1400" b="1" dirty="0">
                <a:solidFill>
                  <a:srgbClr val="00B050"/>
                </a:solidFill>
              </a:rPr>
              <a:t>pilot sector</a:t>
            </a:r>
            <a:r>
              <a:rPr lang="en-GB" sz="1400" dirty="0"/>
              <a:t>; advanced layout for ET.</a:t>
            </a:r>
          </a:p>
          <a:p>
            <a:pPr algn="l"/>
            <a:endParaRPr lang="en-GB" sz="1400" dirty="0"/>
          </a:p>
          <a:p>
            <a:r>
              <a:rPr lang="en-GB" sz="1400" dirty="0"/>
              <a:t>WP6: leak detection procedure for </a:t>
            </a:r>
            <a:r>
              <a:rPr lang="en-GB" sz="1400" b="1" dirty="0">
                <a:solidFill>
                  <a:srgbClr val="00B050"/>
                </a:solidFill>
              </a:rPr>
              <a:t>pilot sector</a:t>
            </a:r>
            <a:r>
              <a:rPr lang="en-GB" sz="1400" dirty="0"/>
              <a:t>.</a:t>
            </a:r>
          </a:p>
          <a:p>
            <a:pPr algn="l"/>
            <a:endParaRPr lang="en-GB" sz="1400" dirty="0"/>
          </a:p>
          <a:p>
            <a:pPr algn="l"/>
            <a:r>
              <a:rPr lang="en-GB" sz="1400" dirty="0"/>
              <a:t>WP7: space and services for </a:t>
            </a:r>
            <a:r>
              <a:rPr lang="en-GB" sz="1400" b="1" dirty="0">
                <a:solidFill>
                  <a:srgbClr val="00B050"/>
                </a:solidFill>
              </a:rPr>
              <a:t>pilot sector </a:t>
            </a:r>
            <a:r>
              <a:rPr lang="en-GB" sz="1400" dirty="0"/>
              <a:t>are ready.</a:t>
            </a:r>
          </a:p>
          <a:p>
            <a:pPr algn="l"/>
            <a:endParaRPr lang="en-GB" sz="1400" dirty="0"/>
          </a:p>
          <a:p>
            <a:pPr algn="l"/>
            <a:r>
              <a:rPr lang="en-GB" sz="1400" dirty="0"/>
              <a:t>WP8: organisation of the second workshop; finalisation of collaboration agreement with U. Antwerp and U. Gent; hiring of a doctoral student and fellow. First comprehensive cost analysis.</a:t>
            </a:r>
          </a:p>
        </p:txBody>
      </p:sp>
      <p:sp>
        <p:nvSpPr>
          <p:cNvPr id="7" name="TextBox 6"/>
          <p:cNvSpPr txBox="1"/>
          <p:nvPr/>
        </p:nvSpPr>
        <p:spPr>
          <a:xfrm flipH="1">
            <a:off x="8308516" y="2090976"/>
            <a:ext cx="3242594" cy="553998"/>
          </a:xfrm>
          <a:prstGeom prst="rect">
            <a:avLst/>
          </a:prstGeom>
          <a:solidFill>
            <a:srgbClr val="FFFF00"/>
          </a:solidFill>
          <a:ln>
            <a:solidFill>
              <a:srgbClr val="00B050"/>
            </a:solidFill>
          </a:ln>
        </p:spPr>
        <p:txBody>
          <a:bodyPr wrap="square" lIns="0" tIns="0" rIns="0" bIns="0" rtlCol="0">
            <a:spAutoFit/>
          </a:bodyPr>
          <a:lstStyle/>
          <a:p>
            <a:pPr algn="l"/>
            <a:r>
              <a:rPr lang="en-GB" b="1" dirty="0">
                <a:solidFill>
                  <a:srgbClr val="00B050"/>
                </a:solidFill>
              </a:rPr>
              <a:t>The keyword for the next 12 months is ‘pilot sector’!</a:t>
            </a:r>
          </a:p>
        </p:txBody>
      </p:sp>
    </p:spTree>
    <p:extLst>
      <p:ext uri="{BB962C8B-B14F-4D97-AF65-F5344CB8AC3E}">
        <p14:creationId xmlns:p14="http://schemas.microsoft.com/office/powerpoint/2010/main" val="23666406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021B-5899-EC4F-F54A-42E39C3BC5AE}"/>
              </a:ext>
            </a:extLst>
          </p:cNvPr>
          <p:cNvSpPr>
            <a:spLocks noGrp="1"/>
          </p:cNvSpPr>
          <p:nvPr>
            <p:ph type="title"/>
          </p:nvPr>
        </p:nvSpPr>
        <p:spPr/>
        <p:txBody>
          <a:bodyPr/>
          <a:lstStyle/>
          <a:p>
            <a:r>
              <a:rPr lang="fr-CH" dirty="0"/>
              <a:t>Conclusions</a:t>
            </a:r>
            <a:endParaRPr lang="en-GB" dirty="0"/>
          </a:p>
        </p:txBody>
      </p:sp>
      <p:sp>
        <p:nvSpPr>
          <p:cNvPr id="3" name="Date Placeholder 2">
            <a:extLst>
              <a:ext uri="{FF2B5EF4-FFF2-40B4-BE49-F238E27FC236}">
                <a16:creationId xmlns:a16="http://schemas.microsoft.com/office/drawing/2014/main" id="{FF23768B-E84D-C4FE-9726-F5A7A6A047E1}"/>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5154D71-7266-F9CC-503E-4FAA98F778CE}"/>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DFB2A894-2047-9A9C-3A57-D309CAB82DFC}"/>
              </a:ext>
            </a:extLst>
          </p:cNvPr>
          <p:cNvSpPr>
            <a:spLocks noGrp="1"/>
          </p:cNvSpPr>
          <p:nvPr>
            <p:ph type="sldNum" sz="quarter" idx="12"/>
          </p:nvPr>
        </p:nvSpPr>
        <p:spPr/>
        <p:txBody>
          <a:bodyPr/>
          <a:lstStyle/>
          <a:p>
            <a:fld id="{36B5EA5A-BC32-A742-B11B-8E7414D5B535}" type="slidenum">
              <a:rPr lang="en-US" smtClean="0"/>
              <a:pPr/>
              <a:t>68</a:t>
            </a:fld>
            <a:endParaRPr lang="en-US" dirty="0"/>
          </a:p>
        </p:txBody>
      </p:sp>
      <p:sp>
        <p:nvSpPr>
          <p:cNvPr id="6" name="TextBox 5">
            <a:extLst>
              <a:ext uri="{FF2B5EF4-FFF2-40B4-BE49-F238E27FC236}">
                <a16:creationId xmlns:a16="http://schemas.microsoft.com/office/drawing/2014/main" id="{AD0E71EC-D8D6-F73A-8A4B-D1AFF90F7415}"/>
              </a:ext>
            </a:extLst>
          </p:cNvPr>
          <p:cNvSpPr txBox="1"/>
          <p:nvPr/>
        </p:nvSpPr>
        <p:spPr>
          <a:xfrm>
            <a:off x="633662" y="1452692"/>
            <a:ext cx="10674115" cy="360098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dirty="0"/>
              <a:t>The first </a:t>
            </a:r>
            <a:r>
              <a:rPr lang="en-GB" b="1" dirty="0">
                <a:solidFill>
                  <a:srgbClr val="00B050"/>
                </a:solidFill>
              </a:rPr>
              <a:t>9 months </a:t>
            </a:r>
            <a:r>
              <a:rPr lang="en-GB" dirty="0"/>
              <a:t>of the agreement were </a:t>
            </a:r>
            <a:r>
              <a:rPr lang="en-GB" b="1" dirty="0">
                <a:solidFill>
                  <a:srgbClr val="00B050"/>
                </a:solidFill>
              </a:rPr>
              <a:t>productive</a:t>
            </a:r>
            <a:r>
              <a:rPr lang="en-GB" dirty="0"/>
              <a:t> in terms of technical results. The CERN’s team involved in ET beampipes is officially launched.</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Our main challenge is to be </a:t>
            </a:r>
            <a:r>
              <a:rPr lang="en-GB" b="1" dirty="0">
                <a:solidFill>
                  <a:srgbClr val="00B050"/>
                </a:solidFill>
              </a:rPr>
              <a:t>ready next year with the pilot sector</a:t>
            </a:r>
            <a:r>
              <a:rPr lang="en-GB" dirty="0"/>
              <a:t>.</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Today, we have a better view of the interference with the other services and we can elaborate draft of </a:t>
            </a:r>
            <a:r>
              <a:rPr lang="en-GB" b="1" dirty="0">
                <a:solidFill>
                  <a:srgbClr val="00B050"/>
                </a:solidFill>
              </a:rPr>
              <a:t>effective planning for the installation</a:t>
            </a:r>
            <a:r>
              <a:rPr lang="en-GB" dirty="0"/>
              <a:t>. </a:t>
            </a:r>
            <a:r>
              <a:rPr lang="en-GB" b="1" dirty="0">
                <a:solidFill>
                  <a:srgbClr val="C00000"/>
                </a:solidFill>
              </a:rPr>
              <a:t>Dust control consideration </a:t>
            </a:r>
            <a:r>
              <a:rPr lang="en-GB" dirty="0"/>
              <a:t>are going to be included in our analysis.</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The relation with the ETO is excellent. The contacts with the ET collaboration are fruitful and necessary as we (CERN) lack of knowledge and experience in the operation of GWD.  </a:t>
            </a:r>
          </a:p>
          <a:p>
            <a:pPr marL="285750" indent="-285750" algn="l">
              <a:buFont typeface="Arial" panose="020B0604020202020204" pitchFamily="34" charset="0"/>
              <a:buChar char="•"/>
            </a:pPr>
            <a:endParaRPr lang="en-GB" dirty="0"/>
          </a:p>
          <a:p>
            <a:pPr marL="285750" indent="-285750" algn="l">
              <a:buFont typeface="Arial" panose="020B0604020202020204" pitchFamily="34" charset="0"/>
              <a:buChar char="•"/>
            </a:pPr>
            <a:r>
              <a:rPr lang="en-GB" dirty="0"/>
              <a:t>Thanks for your support!</a:t>
            </a:r>
          </a:p>
        </p:txBody>
      </p:sp>
    </p:spTree>
    <p:extLst>
      <p:ext uri="{BB962C8B-B14F-4D97-AF65-F5344CB8AC3E}">
        <p14:creationId xmlns:p14="http://schemas.microsoft.com/office/powerpoint/2010/main" val="192666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BEC3E9-B6FE-3E97-119E-4B4EBA83FD08}"/>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ECD38165-8B91-94D6-8A9E-01B91E264521}"/>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BA875D18-5879-DA80-7BC4-B62E5D4109F6}"/>
              </a:ext>
            </a:extLst>
          </p:cNvPr>
          <p:cNvSpPr>
            <a:spLocks noGrp="1"/>
          </p:cNvSpPr>
          <p:nvPr>
            <p:ph type="sldNum" sz="quarter" idx="12"/>
          </p:nvPr>
        </p:nvSpPr>
        <p:spPr/>
        <p:txBody>
          <a:bodyPr/>
          <a:lstStyle/>
          <a:p>
            <a:fld id="{36B5EA5A-BC32-A742-B11B-8E7414D5B535}" type="slidenum">
              <a:rPr lang="en-US" smtClean="0"/>
              <a:pPr/>
              <a:t>7</a:t>
            </a:fld>
            <a:endParaRPr lang="en-US" dirty="0"/>
          </a:p>
        </p:txBody>
      </p:sp>
      <p:sp>
        <p:nvSpPr>
          <p:cNvPr id="24" name="Title 23">
            <a:extLst>
              <a:ext uri="{FF2B5EF4-FFF2-40B4-BE49-F238E27FC236}">
                <a16:creationId xmlns:a16="http://schemas.microsoft.com/office/drawing/2014/main" id="{1A8C954B-D414-B7E0-212D-858B3CEE1C3F}"/>
              </a:ext>
            </a:extLst>
          </p:cNvPr>
          <p:cNvSpPr>
            <a:spLocks noGrp="1"/>
          </p:cNvSpPr>
          <p:nvPr>
            <p:ph type="title"/>
          </p:nvPr>
        </p:nvSpPr>
        <p:spPr/>
        <p:txBody>
          <a:bodyPr/>
          <a:lstStyle/>
          <a:p>
            <a:r>
              <a:rPr lang="fr-CH" dirty="0"/>
              <a:t>Collaborations</a:t>
            </a:r>
            <a:endParaRPr lang="en-GB" dirty="0"/>
          </a:p>
        </p:txBody>
      </p:sp>
      <p:graphicFrame>
        <p:nvGraphicFramePr>
          <p:cNvPr id="2" name="Table 6">
            <a:extLst>
              <a:ext uri="{FF2B5EF4-FFF2-40B4-BE49-F238E27FC236}">
                <a16:creationId xmlns:a16="http://schemas.microsoft.com/office/drawing/2014/main" id="{C0557429-1671-B19A-9800-9B73C78B4538}"/>
              </a:ext>
            </a:extLst>
          </p:cNvPr>
          <p:cNvGraphicFramePr>
            <a:graphicFrameLocks noGrp="1"/>
          </p:cNvGraphicFramePr>
          <p:nvPr>
            <p:extLst>
              <p:ext uri="{D42A27DB-BD31-4B8C-83A1-F6EECF244321}">
                <p14:modId xmlns:p14="http://schemas.microsoft.com/office/powerpoint/2010/main" val="2967586072"/>
              </p:ext>
            </p:extLst>
          </p:nvPr>
        </p:nvGraphicFramePr>
        <p:xfrm>
          <a:off x="351210" y="906464"/>
          <a:ext cx="11587855" cy="4953000"/>
        </p:xfrm>
        <a:graphic>
          <a:graphicData uri="http://schemas.openxmlformats.org/drawingml/2006/table">
            <a:tbl>
              <a:tblPr firstRow="1" bandRow="1">
                <a:tableStyleId>{8EC20E35-A176-4012-BC5E-935CFFF8708E}</a:tableStyleId>
              </a:tblPr>
              <a:tblGrid>
                <a:gridCol w="2054743">
                  <a:extLst>
                    <a:ext uri="{9D8B030D-6E8A-4147-A177-3AD203B41FA5}">
                      <a16:colId xmlns:a16="http://schemas.microsoft.com/office/drawing/2014/main" val="3834806400"/>
                    </a:ext>
                  </a:extLst>
                </a:gridCol>
                <a:gridCol w="3552970">
                  <a:extLst>
                    <a:ext uri="{9D8B030D-6E8A-4147-A177-3AD203B41FA5}">
                      <a16:colId xmlns:a16="http://schemas.microsoft.com/office/drawing/2014/main" val="642384683"/>
                    </a:ext>
                  </a:extLst>
                </a:gridCol>
                <a:gridCol w="2990071">
                  <a:extLst>
                    <a:ext uri="{9D8B030D-6E8A-4147-A177-3AD203B41FA5}">
                      <a16:colId xmlns:a16="http://schemas.microsoft.com/office/drawing/2014/main" val="911231257"/>
                    </a:ext>
                  </a:extLst>
                </a:gridCol>
                <a:gridCol w="2990071">
                  <a:extLst>
                    <a:ext uri="{9D8B030D-6E8A-4147-A177-3AD203B41FA5}">
                      <a16:colId xmlns:a16="http://schemas.microsoft.com/office/drawing/2014/main" val="1799913047"/>
                    </a:ext>
                  </a:extLst>
                </a:gridCol>
              </a:tblGrid>
              <a:tr h="370840">
                <a:tc>
                  <a:txBody>
                    <a:bodyPr/>
                    <a:lstStyle/>
                    <a:p>
                      <a:r>
                        <a:rPr lang="en-GB" noProof="0" dirty="0"/>
                        <a:t>Institute</a:t>
                      </a:r>
                    </a:p>
                  </a:txBody>
                  <a:tcPr/>
                </a:tc>
                <a:tc>
                  <a:txBody>
                    <a:bodyPr/>
                    <a:lstStyle/>
                    <a:p>
                      <a:r>
                        <a:rPr lang="en-GB" noProof="0" dirty="0"/>
                        <a:t>Subject</a:t>
                      </a:r>
                    </a:p>
                  </a:txBody>
                  <a:tcPr/>
                </a:tc>
                <a:tc>
                  <a:txBody>
                    <a:bodyPr/>
                    <a:lstStyle/>
                    <a:p>
                      <a:r>
                        <a:rPr lang="fr-CH" noProof="0" dirty="0"/>
                        <a:t>Type of agreement</a:t>
                      </a:r>
                      <a:endParaRPr lang="en-GB" noProof="0" dirty="0"/>
                    </a:p>
                  </a:txBody>
                  <a:tcPr/>
                </a:tc>
                <a:tc>
                  <a:txBody>
                    <a:bodyPr/>
                    <a:lstStyle/>
                    <a:p>
                      <a:r>
                        <a:rPr lang="fr-CH" noProof="0" dirty="0"/>
                        <a:t>Contacts</a:t>
                      </a:r>
                      <a:endParaRPr lang="en-GB" noProof="0" dirty="0"/>
                    </a:p>
                  </a:txBody>
                  <a:tcPr/>
                </a:tc>
                <a:extLst>
                  <a:ext uri="{0D108BD9-81ED-4DB2-BD59-A6C34878D82A}">
                    <a16:rowId xmlns:a16="http://schemas.microsoft.com/office/drawing/2014/main" val="2967670487"/>
                  </a:ext>
                </a:extLst>
              </a:tr>
              <a:tr h="370840">
                <a:tc>
                  <a:txBody>
                    <a:bodyPr/>
                    <a:lstStyle/>
                    <a:p>
                      <a:r>
                        <a:rPr lang="en-GB" noProof="0" dirty="0"/>
                        <a:t>CNRS LAPP</a:t>
                      </a:r>
                    </a:p>
                  </a:txBody>
                  <a:tcPr/>
                </a:tc>
                <a:tc>
                  <a:txBody>
                    <a:bodyPr/>
                    <a:lstStyle/>
                    <a:p>
                      <a:r>
                        <a:rPr lang="en-GB" noProof="0" dirty="0"/>
                        <a:t>Mechanical design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Informal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Chair of WP1</a:t>
                      </a: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Guillaume Deleglise</a:t>
                      </a:r>
                      <a:endParaRPr lang="en-GB" noProof="0" dirty="0"/>
                    </a:p>
                  </a:txBody>
                  <a:tcPr/>
                </a:tc>
                <a:extLst>
                  <a:ext uri="{0D108BD9-81ED-4DB2-BD59-A6C34878D82A}">
                    <a16:rowId xmlns:a16="http://schemas.microsoft.com/office/drawing/2014/main" val="339140511"/>
                  </a:ext>
                </a:extLst>
              </a:tr>
              <a:tr h="370840">
                <a:tc>
                  <a:txBody>
                    <a:bodyPr/>
                    <a:lstStyle/>
                    <a:p>
                      <a:r>
                        <a:rPr lang="en-GB" noProof="0" dirty="0"/>
                        <a:t>CNRS </a:t>
                      </a:r>
                      <a:r>
                        <a:rPr lang="en-GB" noProof="0" dirty="0" err="1"/>
                        <a:t>IJCLab</a:t>
                      </a:r>
                      <a:endParaRPr lang="en-GB" noProof="0" dirty="0"/>
                    </a:p>
                  </a:txBody>
                  <a:tcPr/>
                </a:tc>
                <a:tc>
                  <a:txBody>
                    <a:bodyPr/>
                    <a:lstStyle/>
                    <a:p>
                      <a:r>
                        <a:rPr lang="fr-CH" noProof="0" dirty="0"/>
                        <a:t>Design of ‘</a:t>
                      </a:r>
                      <a:r>
                        <a:rPr lang="fr-CH" noProof="0" dirty="0" err="1"/>
                        <a:t>baseline</a:t>
                      </a:r>
                      <a:r>
                        <a:rPr lang="fr-CH" noProof="0" dirty="0"/>
                        <a:t> solution’</a:t>
                      </a: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Informal collaboration</a:t>
                      </a: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Denis </a:t>
                      </a:r>
                      <a:r>
                        <a:rPr lang="en-US" sz="1800" kern="1200" dirty="0" err="1">
                          <a:solidFill>
                            <a:schemeClr val="dk1"/>
                          </a:solidFill>
                          <a:effectLst/>
                          <a:latin typeface="+mn-lt"/>
                          <a:ea typeface="+mn-ea"/>
                          <a:cs typeface="+mn-cs"/>
                        </a:rPr>
                        <a:t>Reynet</a:t>
                      </a:r>
                      <a:r>
                        <a:rPr lang="en-US" sz="1800" kern="1200" dirty="0">
                          <a:solidFill>
                            <a:schemeClr val="dk1"/>
                          </a:solidFill>
                          <a:effectLst/>
                          <a:latin typeface="+mn-lt"/>
                          <a:ea typeface="+mn-ea"/>
                          <a:cs typeface="+mn-cs"/>
                        </a:rPr>
                        <a:t>/G. </a:t>
                      </a:r>
                      <a:r>
                        <a:rPr lang="en-US" sz="1800" kern="1200" dirty="0" err="1">
                          <a:solidFill>
                            <a:schemeClr val="dk1"/>
                          </a:solidFill>
                          <a:effectLst/>
                          <a:latin typeface="+mn-lt"/>
                          <a:ea typeface="+mn-ea"/>
                          <a:cs typeface="+mn-cs"/>
                        </a:rPr>
                        <a:t>Iaquaniello</a:t>
                      </a:r>
                      <a:endParaRPr lang="en-GB" noProof="0" dirty="0"/>
                    </a:p>
                  </a:txBody>
                  <a:tcPr/>
                </a:tc>
                <a:extLst>
                  <a:ext uri="{0D108BD9-81ED-4DB2-BD59-A6C34878D82A}">
                    <a16:rowId xmlns:a16="http://schemas.microsoft.com/office/drawing/2014/main" val="4074209052"/>
                  </a:ext>
                </a:extLst>
              </a:tr>
              <a:tr h="370840">
                <a:tc>
                  <a:txBody>
                    <a:bodyPr/>
                    <a:lstStyle/>
                    <a:p>
                      <a:r>
                        <a:rPr lang="en-GB" noProof="0" dirty="0"/>
                        <a:t>IFAE</a:t>
                      </a:r>
                    </a:p>
                  </a:txBody>
                  <a:tcPr/>
                </a:tc>
                <a:tc>
                  <a:txBody>
                    <a:bodyPr/>
                    <a:lstStyle/>
                    <a:p>
                      <a:r>
                        <a:rPr lang="fr-CH" noProof="0" dirty="0"/>
                        <a:t>Baffles design and </a:t>
                      </a:r>
                      <a:r>
                        <a:rPr lang="fr-CH" noProof="0" dirty="0" err="1"/>
                        <a:t>integration</a:t>
                      </a: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Framework agreement</a:t>
                      </a: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Mario Martinez/</a:t>
                      </a:r>
                      <a:r>
                        <a:rPr lang="en-GB" sz="1800" kern="1200" dirty="0">
                          <a:solidFill>
                            <a:schemeClr val="dk1"/>
                          </a:solidFill>
                          <a:effectLst/>
                          <a:latin typeface="+mn-lt"/>
                          <a:ea typeface="+mn-ea"/>
                          <a:cs typeface="+mn-cs"/>
                        </a:rPr>
                        <a:t>Marc Andres </a:t>
                      </a:r>
                      <a:endParaRPr lang="en-GB" noProof="0" dirty="0"/>
                    </a:p>
                  </a:txBody>
                  <a:tcPr/>
                </a:tc>
                <a:extLst>
                  <a:ext uri="{0D108BD9-81ED-4DB2-BD59-A6C34878D82A}">
                    <a16:rowId xmlns:a16="http://schemas.microsoft.com/office/drawing/2014/main" val="35234757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err="1"/>
                        <a:t>Nikhef</a:t>
                      </a:r>
                      <a:endParaRPr lang="en-GB" noProof="0" dirty="0"/>
                    </a:p>
                  </a:txBody>
                  <a:tcPr/>
                </a:tc>
                <a:tc>
                  <a:txBody>
                    <a:bodyPr/>
                    <a:lstStyle/>
                    <a:p>
                      <a:r>
                        <a:rPr lang="fr-CH" noProof="0" dirty="0" err="1"/>
                        <a:t>Pumping</a:t>
                      </a:r>
                      <a:r>
                        <a:rPr lang="fr-CH" noProof="0" dirty="0"/>
                        <a:t> modules</a:t>
                      </a: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Framework agreement</a:t>
                      </a: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Martijn van Overbeek / Patrick Werneke</a:t>
                      </a:r>
                      <a:endParaRPr lang="en-GB" noProof="0" dirty="0"/>
                    </a:p>
                  </a:txBody>
                  <a:tcPr/>
                </a:tc>
                <a:extLst>
                  <a:ext uri="{0D108BD9-81ED-4DB2-BD59-A6C34878D82A}">
                    <a16:rowId xmlns:a16="http://schemas.microsoft.com/office/drawing/2014/main" val="448933311"/>
                  </a:ext>
                </a:extLst>
              </a:tr>
              <a:tr h="370840">
                <a:tc>
                  <a:txBody>
                    <a:bodyPr/>
                    <a:lstStyle/>
                    <a:p>
                      <a:r>
                        <a:rPr lang="en-GB" noProof="0" dirty="0"/>
                        <a:t>U. Gent</a:t>
                      </a:r>
                    </a:p>
                  </a:txBody>
                  <a:tcPr/>
                </a:tc>
                <a:tc>
                  <a:txBody>
                    <a:bodyPr/>
                    <a:lstStyle/>
                    <a:p>
                      <a:r>
                        <a:rPr lang="fr-CH" noProof="0" dirty="0"/>
                        <a:t>Pipeline solution</a:t>
                      </a: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Informal collaboration</a:t>
                      </a:r>
                      <a:endParaRPr lang="en-GB" noProof="0" dirty="0"/>
                    </a:p>
                    <a:p>
                      <a:r>
                        <a:rPr lang="en-GB" noProof="0" dirty="0"/>
                        <a:t>(Post-doc at CERN)</a:t>
                      </a:r>
                    </a:p>
                  </a:txBody>
                  <a:tcPr/>
                </a:tc>
                <a:tc>
                  <a:txBody>
                    <a:bodyPr/>
                    <a:lstStyle/>
                    <a:p>
                      <a:r>
                        <a:rPr lang="fi-FI" noProof="0" dirty="0"/>
                        <a:t>Leo Kestens / </a:t>
                      </a:r>
                      <a:r>
                        <a:rPr lang="en-GB" noProof="0" dirty="0"/>
                        <a:t>Alexey Gervasyev</a:t>
                      </a:r>
                    </a:p>
                  </a:txBody>
                  <a:tcPr/>
                </a:tc>
                <a:extLst>
                  <a:ext uri="{0D108BD9-81ED-4DB2-BD59-A6C34878D82A}">
                    <a16:rowId xmlns:a16="http://schemas.microsoft.com/office/drawing/2014/main" val="661354331"/>
                  </a:ext>
                </a:extLst>
              </a:tr>
              <a:tr h="370840">
                <a:tc>
                  <a:txBody>
                    <a:bodyPr/>
                    <a:lstStyle/>
                    <a:p>
                      <a:r>
                        <a:rPr lang="en-GB" noProof="0" dirty="0"/>
                        <a:t>U. Aachen</a:t>
                      </a:r>
                    </a:p>
                  </a:txBody>
                  <a:tcPr/>
                </a:tc>
                <a:tc>
                  <a:txBody>
                    <a:bodyPr/>
                    <a:lstStyle/>
                    <a:p>
                      <a:r>
                        <a:rPr lang="fr-CH" noProof="0" dirty="0"/>
                        <a:t>Supervision of a PhD </a:t>
                      </a:r>
                      <a:r>
                        <a:rPr lang="fr-CH" noProof="0" dirty="0" err="1"/>
                        <a:t>student</a:t>
                      </a:r>
                      <a:endParaRPr lang="en-GB" noProof="0" dirty="0"/>
                    </a:p>
                  </a:txBody>
                  <a:tcPr/>
                </a:tc>
                <a:tc>
                  <a:txBody>
                    <a:bodyPr/>
                    <a:lstStyle/>
                    <a:p>
                      <a:r>
                        <a:rPr lang="fr-CH" noProof="0" dirty="0" err="1"/>
                        <a:t>Gentner</a:t>
                      </a:r>
                      <a:r>
                        <a:rPr lang="fr-CH" noProof="0" dirty="0"/>
                        <a:t> programme</a:t>
                      </a:r>
                      <a:endParaRPr lang="en-GB" noProof="0" dirty="0"/>
                    </a:p>
                  </a:txBody>
                  <a:tcPr/>
                </a:tc>
                <a:tc>
                  <a:txBody>
                    <a:bodyPr/>
                    <a:lstStyle/>
                    <a:p>
                      <a:r>
                        <a:rPr lang="fr-CH" noProof="0" dirty="0"/>
                        <a:t>Achim Stahl </a:t>
                      </a:r>
                      <a:endParaRPr lang="en-GB" noProof="0" dirty="0"/>
                    </a:p>
                  </a:txBody>
                  <a:tcPr/>
                </a:tc>
                <a:extLst>
                  <a:ext uri="{0D108BD9-81ED-4DB2-BD59-A6C34878D82A}">
                    <a16:rowId xmlns:a16="http://schemas.microsoft.com/office/drawing/2014/main" val="3110945715"/>
                  </a:ext>
                </a:extLst>
              </a:tr>
              <a:tr h="370840">
                <a:tc>
                  <a:txBody>
                    <a:bodyPr/>
                    <a:lstStyle/>
                    <a:p>
                      <a:r>
                        <a:rPr lang="en-GB" i="0" noProof="0" dirty="0"/>
                        <a:t>INFN</a:t>
                      </a:r>
                    </a:p>
                  </a:txBody>
                  <a:tcPr/>
                </a:tc>
                <a:tc>
                  <a:txBody>
                    <a:bodyPr/>
                    <a:lstStyle/>
                    <a:p>
                      <a:r>
                        <a:rPr lang="fr-CH" i="0" noProof="0" dirty="0"/>
                        <a:t>Magnetic </a:t>
                      </a:r>
                      <a:r>
                        <a:rPr lang="fr-CH" i="0" noProof="0" dirty="0" err="1"/>
                        <a:t>measurements</a:t>
                      </a:r>
                      <a:endParaRPr lang="en-GB" i="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i="0" noProof="0" dirty="0"/>
                        <a:t>Framework agreement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i="0" noProof="0" dirty="0"/>
                        <a:t>(PhD </a:t>
                      </a:r>
                      <a:r>
                        <a:rPr lang="fr-CH" i="0" noProof="0" dirty="0" err="1"/>
                        <a:t>student</a:t>
                      </a:r>
                      <a:r>
                        <a:rPr lang="fr-CH" i="0" noProof="0" dirty="0"/>
                        <a:t> at CERN)</a:t>
                      </a:r>
                      <a:endParaRPr lang="en-GB" i="0" noProof="0" dirty="0"/>
                    </a:p>
                  </a:txBody>
                  <a:tcPr/>
                </a:tc>
                <a:tc>
                  <a:txBody>
                    <a:bodyPr/>
                    <a:lstStyle/>
                    <a:p>
                      <a:r>
                        <a:rPr lang="fr-CH" i="0" noProof="0" dirty="0"/>
                        <a:t>Aniello Grado</a:t>
                      </a:r>
                      <a:endParaRPr lang="en-GB" i="0" noProof="0" dirty="0"/>
                    </a:p>
                  </a:txBody>
                  <a:tcPr/>
                </a:tc>
                <a:extLst>
                  <a:ext uri="{0D108BD9-81ED-4DB2-BD59-A6C34878D82A}">
                    <a16:rowId xmlns:a16="http://schemas.microsoft.com/office/drawing/2014/main" val="2243575163"/>
                  </a:ext>
                </a:extLst>
              </a:tr>
              <a:tr h="370840">
                <a:tc>
                  <a:txBody>
                    <a:bodyPr/>
                    <a:lstStyle/>
                    <a:p>
                      <a:r>
                        <a:rPr lang="en-GB" i="1" noProof="0" dirty="0"/>
                        <a:t>Uni. Antwerp</a:t>
                      </a:r>
                    </a:p>
                  </a:txBody>
                  <a:tcPr/>
                </a:tc>
                <a:tc>
                  <a:txBody>
                    <a:bodyPr/>
                    <a:lstStyle/>
                    <a:p>
                      <a:r>
                        <a:rPr lang="fr-CH" i="1" noProof="0" dirty="0"/>
                        <a:t>In </a:t>
                      </a:r>
                      <a:r>
                        <a:rPr lang="fr-CH" i="1" noProof="0" dirty="0" err="1"/>
                        <a:t>preparation</a:t>
                      </a:r>
                      <a:r>
                        <a:rPr lang="fr-CH" i="1" noProof="0" dirty="0"/>
                        <a:t>…</a:t>
                      </a:r>
                      <a:endParaRPr lang="en-GB" i="1" noProof="0" dirty="0"/>
                    </a:p>
                  </a:txBody>
                  <a:tcPr/>
                </a:tc>
                <a:tc>
                  <a:txBody>
                    <a:bodyPr/>
                    <a:lstStyle/>
                    <a:p>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Nick Van Remortel</a:t>
                      </a:r>
                      <a:endParaRPr lang="en-GB" noProof="0" dirty="0"/>
                    </a:p>
                  </a:txBody>
                  <a:tcPr/>
                </a:tc>
                <a:extLst>
                  <a:ext uri="{0D108BD9-81ED-4DB2-BD59-A6C34878D82A}">
                    <a16:rowId xmlns:a16="http://schemas.microsoft.com/office/drawing/2014/main" val="137822950"/>
                  </a:ext>
                </a:extLst>
              </a:tr>
            </a:tbl>
          </a:graphicData>
        </a:graphic>
      </p:graphicFrame>
      <p:sp>
        <p:nvSpPr>
          <p:cNvPr id="6" name="TextBox 5">
            <a:extLst>
              <a:ext uri="{FF2B5EF4-FFF2-40B4-BE49-F238E27FC236}">
                <a16:creationId xmlns:a16="http://schemas.microsoft.com/office/drawing/2014/main" id="{F39E8A67-0721-B71E-6823-A5763814F04B}"/>
              </a:ext>
            </a:extLst>
          </p:cNvPr>
          <p:cNvSpPr txBox="1"/>
          <p:nvPr/>
        </p:nvSpPr>
        <p:spPr>
          <a:xfrm>
            <a:off x="407988" y="5957630"/>
            <a:ext cx="11376025" cy="276999"/>
          </a:xfrm>
          <a:prstGeom prst="rect">
            <a:avLst/>
          </a:prstGeom>
          <a:noFill/>
        </p:spPr>
        <p:txBody>
          <a:bodyPr wrap="square" lIns="0" tIns="0" rIns="0" bIns="0" rtlCol="0">
            <a:spAutoFit/>
          </a:bodyPr>
          <a:lstStyle/>
          <a:p>
            <a:pPr algn="l"/>
            <a:r>
              <a:rPr lang="fr-CH" dirty="0" err="1"/>
              <a:t>Cooperation</a:t>
            </a:r>
            <a:r>
              <a:rPr lang="fr-CH" dirty="0"/>
              <a:t> </a:t>
            </a:r>
            <a:r>
              <a:rPr lang="fr-CH" dirty="0" err="1"/>
              <a:t>with</a:t>
            </a:r>
            <a:r>
              <a:rPr lang="fr-CH" dirty="0"/>
              <a:t> industries: Aperam, </a:t>
            </a:r>
            <a:r>
              <a:rPr lang="fr-CH" dirty="0" err="1"/>
              <a:t>Arvedi</a:t>
            </a:r>
            <a:r>
              <a:rPr lang="fr-CH" dirty="0"/>
              <a:t>, SAES, Agilent Vacuum…</a:t>
            </a:r>
            <a:endParaRPr lang="en-GB" dirty="0"/>
          </a:p>
        </p:txBody>
      </p:sp>
    </p:spTree>
    <p:extLst>
      <p:ext uri="{BB962C8B-B14F-4D97-AF65-F5344CB8AC3E}">
        <p14:creationId xmlns:p14="http://schemas.microsoft.com/office/powerpoint/2010/main" val="2059699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C21-DCA8-DEF9-8196-DA12AE06ED0C}"/>
              </a:ext>
            </a:extLst>
          </p:cNvPr>
          <p:cNvSpPr>
            <a:spLocks noGrp="1"/>
          </p:cNvSpPr>
          <p:nvPr>
            <p:ph type="title"/>
          </p:nvPr>
        </p:nvSpPr>
        <p:spPr/>
        <p:txBody>
          <a:bodyPr/>
          <a:lstStyle/>
          <a:p>
            <a:r>
              <a:rPr lang="fr-CH" dirty="0"/>
              <a:t>Main </a:t>
            </a:r>
            <a:r>
              <a:rPr lang="fr-CH" dirty="0" err="1"/>
              <a:t>achievements</a:t>
            </a:r>
            <a:r>
              <a:rPr lang="fr-CH" dirty="0"/>
              <a:t> of WP1</a:t>
            </a:r>
            <a:endParaRPr lang="en-GB" dirty="0"/>
          </a:p>
        </p:txBody>
      </p:sp>
      <p:sp>
        <p:nvSpPr>
          <p:cNvPr id="3" name="Date Placeholder 2">
            <a:extLst>
              <a:ext uri="{FF2B5EF4-FFF2-40B4-BE49-F238E27FC236}">
                <a16:creationId xmlns:a16="http://schemas.microsoft.com/office/drawing/2014/main" id="{43466D5C-24B0-855E-D3E2-16B9F28C1A0F}"/>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34AA69FB-704C-7FB7-91B8-625C4B24E83B}"/>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BEF9BAA-A8C5-07C9-6B6D-13AFDB9AFB6D}"/>
              </a:ext>
            </a:extLst>
          </p:cNvPr>
          <p:cNvSpPr>
            <a:spLocks noGrp="1"/>
          </p:cNvSpPr>
          <p:nvPr>
            <p:ph type="sldNum" sz="quarter" idx="12"/>
          </p:nvPr>
        </p:nvSpPr>
        <p:spPr/>
        <p:txBody>
          <a:bodyPr/>
          <a:lstStyle/>
          <a:p>
            <a:fld id="{36B5EA5A-BC32-A742-B11B-8E7414D5B535}" type="slidenum">
              <a:rPr lang="en-US" smtClean="0"/>
              <a:pPr/>
              <a:t>8</a:t>
            </a:fld>
            <a:endParaRPr lang="en-US" dirty="0"/>
          </a:p>
        </p:txBody>
      </p:sp>
      <p:sp>
        <p:nvSpPr>
          <p:cNvPr id="6" name="TextBox 5">
            <a:extLst>
              <a:ext uri="{FF2B5EF4-FFF2-40B4-BE49-F238E27FC236}">
                <a16:creationId xmlns:a16="http://schemas.microsoft.com/office/drawing/2014/main" id="{66A884EE-CB74-FC83-009C-2488E1E1555A}"/>
              </a:ext>
            </a:extLst>
          </p:cNvPr>
          <p:cNvSpPr txBox="1"/>
          <p:nvPr/>
        </p:nvSpPr>
        <p:spPr>
          <a:xfrm>
            <a:off x="617182" y="1251340"/>
            <a:ext cx="2013372" cy="276999"/>
          </a:xfrm>
          <a:prstGeom prst="rect">
            <a:avLst/>
          </a:prstGeom>
          <a:noFill/>
        </p:spPr>
        <p:txBody>
          <a:bodyPr wrap="none" lIns="0" tIns="0" rIns="0" bIns="0" rtlCol="0">
            <a:spAutoFit/>
          </a:bodyPr>
          <a:lstStyle/>
          <a:p>
            <a:pPr algn="l"/>
            <a:r>
              <a:rPr lang="fr-CH" b="1" dirty="0"/>
              <a:t>WP1: engineering </a:t>
            </a:r>
            <a:endParaRPr lang="en-GB" b="1" dirty="0"/>
          </a:p>
        </p:txBody>
      </p:sp>
      <p:sp>
        <p:nvSpPr>
          <p:cNvPr id="7" name="TextBox 6">
            <a:extLst>
              <a:ext uri="{FF2B5EF4-FFF2-40B4-BE49-F238E27FC236}">
                <a16:creationId xmlns:a16="http://schemas.microsoft.com/office/drawing/2014/main" id="{B60D1D5C-57A7-E5D3-DA83-67C63ACF1A08}"/>
              </a:ext>
            </a:extLst>
          </p:cNvPr>
          <p:cNvSpPr txBox="1"/>
          <p:nvPr/>
        </p:nvSpPr>
        <p:spPr>
          <a:xfrm>
            <a:off x="625642" y="1812758"/>
            <a:ext cx="11158371" cy="4154984"/>
          </a:xfrm>
          <a:prstGeom prst="rect">
            <a:avLst/>
          </a:prstGeom>
          <a:noFill/>
        </p:spPr>
        <p:txBody>
          <a:bodyPr wrap="square" lIns="0" tIns="0" rIns="0" bIns="0" rtlCol="0">
            <a:spAutoFit/>
          </a:bodyPr>
          <a:lstStyle/>
          <a:p>
            <a:pPr algn="l"/>
            <a:r>
              <a:rPr lang="en-GB" dirty="0"/>
              <a:t>Four designs have been considered:</a:t>
            </a:r>
          </a:p>
          <a:p>
            <a:pPr marL="1200150" lvl="2" indent="-285750">
              <a:buFont typeface="Arial" panose="020B0604020202020204" pitchFamily="34" charset="0"/>
              <a:buChar char="•"/>
            </a:pPr>
            <a:r>
              <a:rPr lang="en-GB" b="1" dirty="0">
                <a:solidFill>
                  <a:srgbClr val="00B050"/>
                </a:solidFill>
              </a:rPr>
              <a:t>Baseline: Virgo-like </a:t>
            </a:r>
            <a:r>
              <a:rPr lang="en-GB" dirty="0"/>
              <a:t>solution adapted to ET tunnel (G. </a:t>
            </a:r>
            <a:r>
              <a:rPr lang="en-GB" dirty="0" err="1"/>
              <a:t>Iaquaniello</a:t>
            </a:r>
            <a:r>
              <a:rPr lang="en-GB" dirty="0"/>
              <a:t>, CNRS).</a:t>
            </a:r>
          </a:p>
          <a:p>
            <a:pPr marL="1200150" lvl="2" indent="-285750">
              <a:buFont typeface="Arial" panose="020B0604020202020204" pitchFamily="34" charset="0"/>
              <a:buChar char="•"/>
            </a:pPr>
            <a:r>
              <a:rPr lang="en-GB" b="1" dirty="0">
                <a:solidFill>
                  <a:srgbClr val="00B050"/>
                </a:solidFill>
              </a:rPr>
              <a:t>Corrugated wall: </a:t>
            </a:r>
            <a:r>
              <a:rPr lang="en-GB" dirty="0"/>
              <a:t>1.3-mm thick wall with regular corrugations (C. Garion).</a:t>
            </a:r>
          </a:p>
          <a:p>
            <a:pPr marL="1200150" lvl="2" indent="-285750">
              <a:buFont typeface="Arial" panose="020B0604020202020204" pitchFamily="34" charset="0"/>
              <a:buChar char="•"/>
            </a:pPr>
            <a:r>
              <a:rPr lang="en-GB" dirty="0"/>
              <a:t>Double wall chamber with thermal insulator between the two walls (G. Deleglise, CNRS).</a:t>
            </a:r>
          </a:p>
          <a:p>
            <a:pPr marL="1200150" lvl="2" indent="-285750">
              <a:buFont typeface="Arial" panose="020B0604020202020204" pitchFamily="34" charset="0"/>
              <a:buChar char="•"/>
            </a:pPr>
            <a:r>
              <a:rPr lang="en-GB" dirty="0"/>
              <a:t>Pipeline (US collaborators).</a:t>
            </a:r>
          </a:p>
          <a:p>
            <a:pPr marL="1200150" lvl="2" indent="-285750">
              <a:buFont typeface="Arial" panose="020B0604020202020204" pitchFamily="34" charset="0"/>
              <a:buChar char="•"/>
            </a:pPr>
            <a:endParaRPr lang="en-GB" dirty="0"/>
          </a:p>
          <a:p>
            <a:r>
              <a:rPr lang="en-GB" dirty="0"/>
              <a:t>For the first two, we have a detailed:</a:t>
            </a:r>
          </a:p>
          <a:p>
            <a:pPr marL="1200150" lvl="2" indent="-285750">
              <a:buFont typeface="Arial" panose="020B0604020202020204" pitchFamily="34" charset="0"/>
              <a:buChar char="•"/>
            </a:pPr>
            <a:r>
              <a:rPr lang="en-GB" dirty="0"/>
              <a:t>thermal-structural analysis;</a:t>
            </a:r>
          </a:p>
          <a:p>
            <a:pPr marL="1200150" lvl="2" indent="-285750">
              <a:buFont typeface="Arial" panose="020B0604020202020204" pitchFamily="34" charset="0"/>
              <a:buChar char="•"/>
            </a:pPr>
            <a:r>
              <a:rPr lang="en-GB" dirty="0"/>
              <a:t>vibration modal analysis;</a:t>
            </a:r>
          </a:p>
          <a:p>
            <a:pPr marL="1200150" lvl="2" indent="-285750">
              <a:buFont typeface="Arial" panose="020B0604020202020204" pitchFamily="34" charset="0"/>
              <a:buChar char="•"/>
            </a:pPr>
            <a:r>
              <a:rPr lang="en-GB" dirty="0"/>
              <a:t>design of different support systems (rigid and suspended);</a:t>
            </a:r>
          </a:p>
          <a:p>
            <a:pPr marL="1200150" lvl="2" indent="-285750">
              <a:buFont typeface="Arial" panose="020B0604020202020204" pitchFamily="34" charset="0"/>
              <a:buChar char="•"/>
            </a:pPr>
            <a:r>
              <a:rPr lang="en-GB" dirty="0"/>
              <a:t>positioning in the tunnel.</a:t>
            </a:r>
          </a:p>
          <a:p>
            <a:endParaRPr lang="en-GB" dirty="0"/>
          </a:p>
          <a:p>
            <a:r>
              <a:rPr lang="en-GB" dirty="0"/>
              <a:t>The double wall solution is under investigation.</a:t>
            </a:r>
          </a:p>
          <a:p>
            <a:r>
              <a:rPr lang="en-GB" dirty="0"/>
              <a:t>The pipeline option is being studied in collaboration with the University of Gent.</a:t>
            </a:r>
            <a:br>
              <a:rPr lang="en-GB" dirty="0"/>
            </a:br>
            <a:endParaRPr lang="en-GB" dirty="0"/>
          </a:p>
        </p:txBody>
      </p:sp>
    </p:spTree>
    <p:extLst>
      <p:ext uri="{BB962C8B-B14F-4D97-AF65-F5344CB8AC3E}">
        <p14:creationId xmlns:p14="http://schemas.microsoft.com/office/powerpoint/2010/main" val="152075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1939BF4-6489-3B7B-BC8F-5BECEC5329AB}"/>
              </a:ext>
            </a:extLst>
          </p:cNvPr>
          <p:cNvSpPr>
            <a:spLocks noGrp="1"/>
          </p:cNvSpPr>
          <p:nvPr>
            <p:ph type="dt" sz="half" idx="10"/>
          </p:nvPr>
        </p:nvSpPr>
        <p:spPr/>
        <p:txBody>
          <a:bodyPr/>
          <a:lstStyle/>
          <a:p>
            <a:r>
              <a:rPr lang="en-US"/>
              <a:t>June 12th, 2023</a:t>
            </a:r>
            <a:endParaRPr lang="en-US" dirty="0"/>
          </a:p>
        </p:txBody>
      </p:sp>
      <p:sp>
        <p:nvSpPr>
          <p:cNvPr id="4" name="Footer Placeholder 3">
            <a:extLst>
              <a:ext uri="{FF2B5EF4-FFF2-40B4-BE49-F238E27FC236}">
                <a16:creationId xmlns:a16="http://schemas.microsoft.com/office/drawing/2014/main" id="{CA2DA4E6-ECA0-8892-51FC-D62974EBD5B0}"/>
              </a:ext>
            </a:extLst>
          </p:cNvPr>
          <p:cNvSpPr>
            <a:spLocks noGrp="1"/>
          </p:cNvSpPr>
          <p:nvPr>
            <p:ph type="ftr" sz="quarter" idx="11"/>
          </p:nvPr>
        </p:nvSpPr>
        <p:spPr/>
        <p:txBody>
          <a:bodyPr/>
          <a:lstStyle/>
          <a:p>
            <a:r>
              <a:rPr lang="en-US"/>
              <a:t>Paolo Chiggiato | ET beampipe activities at CERN</a:t>
            </a:r>
            <a:endParaRPr lang="en-US" dirty="0"/>
          </a:p>
        </p:txBody>
      </p:sp>
      <p:sp>
        <p:nvSpPr>
          <p:cNvPr id="5" name="Slide Number Placeholder 4">
            <a:extLst>
              <a:ext uri="{FF2B5EF4-FFF2-40B4-BE49-F238E27FC236}">
                <a16:creationId xmlns:a16="http://schemas.microsoft.com/office/drawing/2014/main" id="{E4A6625C-D05C-CB58-A472-97112CF5E315}"/>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6" name="Title 1">
            <a:extLst>
              <a:ext uri="{FF2B5EF4-FFF2-40B4-BE49-F238E27FC236}">
                <a16:creationId xmlns:a16="http://schemas.microsoft.com/office/drawing/2014/main" id="{B02E81C9-2394-3DBA-B6E9-E5C78B055812}"/>
              </a:ext>
            </a:extLst>
          </p:cNvPr>
          <p:cNvSpPr txBox="1">
            <a:spLocks/>
          </p:cNvSpPr>
          <p:nvPr/>
        </p:nvSpPr>
        <p:spPr>
          <a:xfrm>
            <a:off x="314582" y="227408"/>
            <a:ext cx="11376025" cy="6735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fr-CH" dirty="0"/>
              <a:t>Main </a:t>
            </a:r>
            <a:r>
              <a:rPr lang="fr-CH" dirty="0" err="1"/>
              <a:t>achievements</a:t>
            </a:r>
            <a:r>
              <a:rPr lang="fr-CH" dirty="0"/>
              <a:t> of WP1: </a:t>
            </a:r>
            <a:r>
              <a:rPr lang="fr-CH" dirty="0" err="1"/>
              <a:t>stability</a:t>
            </a:r>
            <a:r>
              <a:rPr lang="fr-CH" dirty="0"/>
              <a:t> </a:t>
            </a:r>
            <a:r>
              <a:rPr lang="fr-CH" dirty="0" err="1"/>
              <a:t>studies</a:t>
            </a:r>
            <a:endParaRPr lang="en-GB" dirty="0"/>
          </a:p>
        </p:txBody>
      </p:sp>
      <p:grpSp>
        <p:nvGrpSpPr>
          <p:cNvPr id="27" name="Group 26">
            <a:extLst>
              <a:ext uri="{FF2B5EF4-FFF2-40B4-BE49-F238E27FC236}">
                <a16:creationId xmlns:a16="http://schemas.microsoft.com/office/drawing/2014/main" id="{29F12990-3EF7-A8C8-1E53-F0CB86A0B2A9}"/>
              </a:ext>
            </a:extLst>
          </p:cNvPr>
          <p:cNvGrpSpPr/>
          <p:nvPr/>
        </p:nvGrpSpPr>
        <p:grpSpPr>
          <a:xfrm>
            <a:off x="1197504" y="4667929"/>
            <a:ext cx="3991219" cy="1756740"/>
            <a:chOff x="360115" y="2338487"/>
            <a:chExt cx="3991219" cy="1756740"/>
          </a:xfrm>
        </p:grpSpPr>
        <p:grpSp>
          <p:nvGrpSpPr>
            <p:cNvPr id="7" name="Group 6">
              <a:extLst>
                <a:ext uri="{FF2B5EF4-FFF2-40B4-BE49-F238E27FC236}">
                  <a16:creationId xmlns:a16="http://schemas.microsoft.com/office/drawing/2014/main" id="{965CC708-07C7-22B2-DD06-671731B6D742}"/>
                </a:ext>
              </a:extLst>
            </p:cNvPr>
            <p:cNvGrpSpPr>
              <a:grpSpLocks noChangeAspect="1"/>
            </p:cNvGrpSpPr>
            <p:nvPr/>
          </p:nvGrpSpPr>
          <p:grpSpPr>
            <a:xfrm>
              <a:off x="514885" y="2925928"/>
              <a:ext cx="3836449" cy="573641"/>
              <a:chOff x="2066544" y="1475232"/>
              <a:chExt cx="6400800" cy="957072"/>
            </a:xfrm>
            <a:noFill/>
          </p:grpSpPr>
          <p:sp>
            <p:nvSpPr>
              <p:cNvPr id="8" name="Arc 7">
                <a:extLst>
                  <a:ext uri="{FF2B5EF4-FFF2-40B4-BE49-F238E27FC236}">
                    <a16:creationId xmlns:a16="http://schemas.microsoft.com/office/drawing/2014/main" id="{9DFBB48F-2B9F-7E9A-A627-D561F1E1B848}"/>
                  </a:ext>
                </a:extLst>
              </p:cNvPr>
              <p:cNvSpPr/>
              <p:nvPr/>
            </p:nvSpPr>
            <p:spPr>
              <a:xfrm rot="5400000">
                <a:off x="2523744" y="1475232"/>
                <a:ext cx="914400" cy="914400"/>
              </a:xfrm>
              <a:prstGeom prst="arc">
                <a:avLst/>
              </a:prstGeom>
              <a:grp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EE4CBE20-2112-D9A6-F700-CD56796DC68A}"/>
                  </a:ext>
                </a:extLst>
              </p:cNvPr>
              <p:cNvSpPr/>
              <p:nvPr/>
            </p:nvSpPr>
            <p:spPr>
              <a:xfrm>
                <a:off x="3438144" y="1517904"/>
                <a:ext cx="914400" cy="914400"/>
              </a:xfrm>
              <a:prstGeom prst="arc">
                <a:avLst>
                  <a:gd name="adj1" fmla="val 11058268"/>
                  <a:gd name="adj2" fmla="val 0"/>
                </a:avLst>
              </a:prstGeom>
              <a:grp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CEC76E24-1416-4BCC-5592-7DFEAF1274D6}"/>
                  </a:ext>
                </a:extLst>
              </p:cNvPr>
              <p:cNvSpPr/>
              <p:nvPr/>
            </p:nvSpPr>
            <p:spPr>
              <a:xfrm>
                <a:off x="6181344" y="1517904"/>
                <a:ext cx="914400" cy="914400"/>
              </a:xfrm>
              <a:prstGeom prst="arc">
                <a:avLst>
                  <a:gd name="adj1" fmla="val 10737831"/>
                  <a:gd name="adj2" fmla="val 0"/>
                </a:avLst>
              </a:prstGeom>
              <a:grp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2A049601-B549-2ACA-157B-0B4CBEBFEA20}"/>
                  </a:ext>
                </a:extLst>
              </p:cNvPr>
              <p:cNvSpPr/>
              <p:nvPr/>
            </p:nvSpPr>
            <p:spPr>
              <a:xfrm rot="5400000">
                <a:off x="5266944" y="1517904"/>
                <a:ext cx="914400" cy="914400"/>
              </a:xfrm>
              <a:prstGeom prst="arc">
                <a:avLst/>
              </a:prstGeom>
              <a:grp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294C36BE-BBFA-0ACD-D2FA-88748C0CAFCC}"/>
                  </a:ext>
                </a:extLst>
              </p:cNvPr>
              <p:cNvSpPr/>
              <p:nvPr/>
            </p:nvSpPr>
            <p:spPr>
              <a:xfrm rot="16200000" flipH="1">
                <a:off x="4352544" y="1517904"/>
                <a:ext cx="914400" cy="914400"/>
              </a:xfrm>
              <a:prstGeom prst="arc">
                <a:avLst/>
              </a:prstGeom>
              <a:grp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7823821B-BD02-0E35-4FA4-CE5A827CCB18}"/>
                  </a:ext>
                </a:extLst>
              </p:cNvPr>
              <p:cNvCxnSpPr>
                <a:endCxn id="11" idx="2"/>
              </p:cNvCxnSpPr>
              <p:nvPr/>
            </p:nvCxnSpPr>
            <p:spPr>
              <a:xfrm>
                <a:off x="4809744" y="2432304"/>
                <a:ext cx="914400" cy="0"/>
              </a:xfrm>
              <a:prstGeom prst="line">
                <a:avLst/>
              </a:prstGeom>
              <a:grpFill/>
              <a:ln w="38100" cap="flat" cmpd="sng" algn="ctr">
                <a:solidFill>
                  <a:srgbClr val="4472C4"/>
                </a:solidFill>
                <a:prstDash val="solid"/>
                <a:miter lim="800000"/>
              </a:ln>
              <a:effectLst/>
            </p:spPr>
          </p:cxnSp>
          <p:sp>
            <p:nvSpPr>
              <p:cNvPr id="14" name="Arc 13">
                <a:extLst>
                  <a:ext uri="{FF2B5EF4-FFF2-40B4-BE49-F238E27FC236}">
                    <a16:creationId xmlns:a16="http://schemas.microsoft.com/office/drawing/2014/main" id="{A01FDE52-4D93-5DAF-DCAC-141AACD3F4EE}"/>
                  </a:ext>
                </a:extLst>
              </p:cNvPr>
              <p:cNvSpPr/>
              <p:nvPr/>
            </p:nvSpPr>
            <p:spPr>
              <a:xfrm rot="16200000" flipH="1">
                <a:off x="7095744" y="1517904"/>
                <a:ext cx="914400" cy="914400"/>
              </a:xfrm>
              <a:prstGeom prst="arc">
                <a:avLst/>
              </a:prstGeom>
              <a:grpFill/>
              <a:ln w="381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88A93F4-4C66-A329-935A-C9C583E5E09A}"/>
                  </a:ext>
                </a:extLst>
              </p:cNvPr>
              <p:cNvCxnSpPr/>
              <p:nvPr/>
            </p:nvCxnSpPr>
            <p:spPr>
              <a:xfrm>
                <a:off x="7552944" y="2432304"/>
                <a:ext cx="914400" cy="0"/>
              </a:xfrm>
              <a:prstGeom prst="line">
                <a:avLst/>
              </a:prstGeom>
              <a:grpFill/>
              <a:ln w="38100" cap="flat" cmpd="sng" algn="ctr">
                <a:solidFill>
                  <a:srgbClr val="4472C4"/>
                </a:solidFill>
                <a:prstDash val="solid"/>
                <a:miter lim="800000"/>
              </a:ln>
              <a:effectLst/>
            </p:spPr>
          </p:cxnSp>
          <p:cxnSp>
            <p:nvCxnSpPr>
              <p:cNvPr id="16" name="Straight Connector 15">
                <a:extLst>
                  <a:ext uri="{FF2B5EF4-FFF2-40B4-BE49-F238E27FC236}">
                    <a16:creationId xmlns:a16="http://schemas.microsoft.com/office/drawing/2014/main" id="{A4008152-8F37-034B-EFA6-940955AFF603}"/>
                  </a:ext>
                </a:extLst>
              </p:cNvPr>
              <p:cNvCxnSpPr/>
              <p:nvPr/>
            </p:nvCxnSpPr>
            <p:spPr>
              <a:xfrm>
                <a:off x="2066544" y="2389632"/>
                <a:ext cx="914400" cy="0"/>
              </a:xfrm>
              <a:prstGeom prst="line">
                <a:avLst/>
              </a:prstGeom>
              <a:grpFill/>
              <a:ln w="38100" cap="flat" cmpd="sng" algn="ctr">
                <a:solidFill>
                  <a:srgbClr val="4472C4"/>
                </a:solidFill>
                <a:prstDash val="solid"/>
                <a:miter lim="800000"/>
              </a:ln>
              <a:effectLst/>
            </p:spPr>
          </p:cxnSp>
        </p:grpSp>
        <p:cxnSp>
          <p:nvCxnSpPr>
            <p:cNvPr id="17" name="Straight Arrow Connector 16">
              <a:extLst>
                <a:ext uri="{FF2B5EF4-FFF2-40B4-BE49-F238E27FC236}">
                  <a16:creationId xmlns:a16="http://schemas.microsoft.com/office/drawing/2014/main" id="{CD309FBB-5BF1-5550-48AD-1E8B6D04C081}"/>
                </a:ext>
              </a:extLst>
            </p:cNvPr>
            <p:cNvCxnSpPr/>
            <p:nvPr/>
          </p:nvCxnSpPr>
          <p:spPr>
            <a:xfrm flipH="1" flipV="1">
              <a:off x="1611013" y="2725177"/>
              <a:ext cx="1644193"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1BDBE95-5612-3D25-A77D-39FE37759B25}"/>
                </a:ext>
              </a:extLst>
            </p:cNvPr>
            <p:cNvCxnSpPr>
              <a:cxnSpLocks/>
            </p:cNvCxnSpPr>
            <p:nvPr/>
          </p:nvCxnSpPr>
          <p:spPr>
            <a:xfrm flipV="1">
              <a:off x="3253122" y="2925928"/>
              <a:ext cx="4168" cy="622415"/>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A433BDA-4BB2-7C98-DE7C-EFCDEF7F8798}"/>
                </a:ext>
              </a:extLst>
            </p:cNvPr>
            <p:cNvSpPr txBox="1"/>
            <p:nvPr/>
          </p:nvSpPr>
          <p:spPr>
            <a:xfrm>
              <a:off x="3190902" y="3052469"/>
              <a:ext cx="441746" cy="369332"/>
            </a:xfrm>
            <a:prstGeom prst="rect">
              <a:avLst/>
            </a:prstGeom>
            <a:noFill/>
          </p:spPr>
          <p:txBody>
            <a:bodyPr wrap="square" rtlCol="0">
              <a:spAutoFit/>
            </a:bodyPr>
            <a:lstStyle/>
            <a:p>
              <a:r>
                <a:rPr lang="en-GB" dirty="0"/>
                <a:t>h</a:t>
              </a:r>
            </a:p>
          </p:txBody>
        </p:sp>
        <p:cxnSp>
          <p:nvCxnSpPr>
            <p:cNvPr id="20" name="Straight Arrow Connector 19">
              <a:extLst>
                <a:ext uri="{FF2B5EF4-FFF2-40B4-BE49-F238E27FC236}">
                  <a16:creationId xmlns:a16="http://schemas.microsoft.com/office/drawing/2014/main" id="{D7EC2299-3B4F-DE73-0413-D25F3ABDCB6D}"/>
                </a:ext>
              </a:extLst>
            </p:cNvPr>
            <p:cNvCxnSpPr>
              <a:cxnSpLocks/>
            </p:cNvCxnSpPr>
            <p:nvPr/>
          </p:nvCxnSpPr>
          <p:spPr>
            <a:xfrm flipH="1">
              <a:off x="2707141" y="3642508"/>
              <a:ext cx="1096130" cy="0"/>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A041272-8FF1-319C-4985-47352762E9FE}"/>
                </a:ext>
              </a:extLst>
            </p:cNvPr>
            <p:cNvSpPr txBox="1"/>
            <p:nvPr/>
          </p:nvSpPr>
          <p:spPr>
            <a:xfrm>
              <a:off x="3087492" y="3725895"/>
              <a:ext cx="441746" cy="369332"/>
            </a:xfrm>
            <a:prstGeom prst="rect">
              <a:avLst/>
            </a:prstGeom>
            <a:noFill/>
          </p:spPr>
          <p:txBody>
            <a:bodyPr wrap="square" rtlCol="0">
              <a:spAutoFit/>
            </a:bodyPr>
            <a:lstStyle/>
            <a:p>
              <a:r>
                <a:rPr lang="en-GB" dirty="0"/>
                <a:t>2h</a:t>
              </a:r>
            </a:p>
          </p:txBody>
        </p:sp>
        <p:sp>
          <p:nvSpPr>
            <p:cNvPr id="22" name="TextBox 21">
              <a:extLst>
                <a:ext uri="{FF2B5EF4-FFF2-40B4-BE49-F238E27FC236}">
                  <a16:creationId xmlns:a16="http://schemas.microsoft.com/office/drawing/2014/main" id="{CFBF5909-8CD4-3485-0298-5BB5254E377C}"/>
                </a:ext>
              </a:extLst>
            </p:cNvPr>
            <p:cNvSpPr txBox="1"/>
            <p:nvPr/>
          </p:nvSpPr>
          <p:spPr>
            <a:xfrm>
              <a:off x="2362771" y="2338487"/>
              <a:ext cx="548065" cy="372501"/>
            </a:xfrm>
            <a:prstGeom prst="rect">
              <a:avLst/>
            </a:prstGeom>
            <a:noFill/>
          </p:spPr>
          <p:txBody>
            <a:bodyPr wrap="square" rtlCol="0">
              <a:spAutoFit/>
            </a:bodyPr>
            <a:lstStyle/>
            <a:p>
              <a:r>
                <a:rPr lang="en-GB" dirty="0"/>
                <a:t>p</a:t>
              </a:r>
            </a:p>
          </p:txBody>
        </p:sp>
        <p:cxnSp>
          <p:nvCxnSpPr>
            <p:cNvPr id="23" name="Straight Arrow Connector 22">
              <a:extLst>
                <a:ext uri="{FF2B5EF4-FFF2-40B4-BE49-F238E27FC236}">
                  <a16:creationId xmlns:a16="http://schemas.microsoft.com/office/drawing/2014/main" id="{E7D1C1B7-0E7C-633E-6713-C41383BA73A5}"/>
                </a:ext>
              </a:extLst>
            </p:cNvPr>
            <p:cNvCxnSpPr/>
            <p:nvPr/>
          </p:nvCxnSpPr>
          <p:spPr>
            <a:xfrm>
              <a:off x="655200" y="3036314"/>
              <a:ext cx="0" cy="421524"/>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C962B60-77E1-FFA1-FC94-5ED7C24C4C1A}"/>
                </a:ext>
              </a:extLst>
            </p:cNvPr>
            <p:cNvCxnSpPr>
              <a:cxnSpLocks/>
            </p:cNvCxnSpPr>
            <p:nvPr/>
          </p:nvCxnSpPr>
          <p:spPr>
            <a:xfrm flipV="1">
              <a:off x="655200" y="3493107"/>
              <a:ext cx="0" cy="215845"/>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846F9668-892B-ED5A-1CDD-9692B9DE9B15}"/>
                </a:ext>
              </a:extLst>
            </p:cNvPr>
            <p:cNvSpPr txBox="1"/>
            <p:nvPr/>
          </p:nvSpPr>
          <p:spPr>
            <a:xfrm>
              <a:off x="360115" y="2925927"/>
              <a:ext cx="280632" cy="372501"/>
            </a:xfrm>
            <a:prstGeom prst="rect">
              <a:avLst/>
            </a:prstGeom>
            <a:noFill/>
          </p:spPr>
          <p:txBody>
            <a:bodyPr wrap="square" rtlCol="0">
              <a:spAutoFit/>
            </a:bodyPr>
            <a:lstStyle/>
            <a:p>
              <a:r>
                <a:rPr lang="en-GB" dirty="0"/>
                <a:t>t</a:t>
              </a:r>
            </a:p>
          </p:txBody>
        </p:sp>
      </p:grpSp>
      <p:pic>
        <p:nvPicPr>
          <p:cNvPr id="26" name="Picture 25">
            <a:extLst>
              <a:ext uri="{FF2B5EF4-FFF2-40B4-BE49-F238E27FC236}">
                <a16:creationId xmlns:a16="http://schemas.microsoft.com/office/drawing/2014/main" id="{F4CB2E28-E95C-A9AB-C28E-440D84F6386E}"/>
              </a:ext>
            </a:extLst>
          </p:cNvPr>
          <p:cNvPicPr>
            <a:picLocks noChangeAspect="1"/>
          </p:cNvPicPr>
          <p:nvPr/>
        </p:nvPicPr>
        <p:blipFill>
          <a:blip r:embed="rId2"/>
          <a:stretch>
            <a:fillRect/>
          </a:stretch>
        </p:blipFill>
        <p:spPr>
          <a:xfrm>
            <a:off x="6390840" y="1007874"/>
            <a:ext cx="5616108" cy="3736258"/>
          </a:xfrm>
          <a:prstGeom prst="rect">
            <a:avLst/>
          </a:prstGeom>
        </p:spPr>
      </p:pic>
      <p:sp>
        <p:nvSpPr>
          <p:cNvPr id="29" name="TextBox 28">
            <a:extLst>
              <a:ext uri="{FF2B5EF4-FFF2-40B4-BE49-F238E27FC236}">
                <a16:creationId xmlns:a16="http://schemas.microsoft.com/office/drawing/2014/main" id="{A199F940-C5B5-633E-2CC4-0649654721A3}"/>
              </a:ext>
            </a:extLst>
          </p:cNvPr>
          <p:cNvSpPr txBox="1"/>
          <p:nvPr/>
        </p:nvSpPr>
        <p:spPr>
          <a:xfrm>
            <a:off x="6690516" y="4976353"/>
            <a:ext cx="5024459" cy="1200329"/>
          </a:xfrm>
          <a:prstGeom prst="rect">
            <a:avLst/>
          </a:prstGeom>
          <a:noFill/>
        </p:spPr>
        <p:txBody>
          <a:bodyPr wrap="square" rtlCol="0">
            <a:spAutoFit/>
          </a:bodyPr>
          <a:lstStyle/>
          <a:p>
            <a:r>
              <a:rPr lang="en-GB" dirty="0"/>
              <a:t>1.3 mm thick wall chamber is a good compromise with a 120 mm pitch and 35 mm corrugation height. Possible optimisation with other constraints.</a:t>
            </a:r>
          </a:p>
        </p:txBody>
      </p:sp>
      <p:pic>
        <p:nvPicPr>
          <p:cNvPr id="31" name="Picture 30">
            <a:extLst>
              <a:ext uri="{FF2B5EF4-FFF2-40B4-BE49-F238E27FC236}">
                <a16:creationId xmlns:a16="http://schemas.microsoft.com/office/drawing/2014/main" id="{14AE28B9-E612-BC61-B2AB-D2D295F4B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8" y="849343"/>
            <a:ext cx="3431016" cy="3532232"/>
          </a:xfrm>
          <a:prstGeom prst="rect">
            <a:avLst/>
          </a:prstGeom>
        </p:spPr>
      </p:pic>
      <p:cxnSp>
        <p:nvCxnSpPr>
          <p:cNvPr id="33" name="Straight Arrow Connector 32">
            <a:extLst>
              <a:ext uri="{FF2B5EF4-FFF2-40B4-BE49-F238E27FC236}">
                <a16:creationId xmlns:a16="http://schemas.microsoft.com/office/drawing/2014/main" id="{35D61A6C-8768-815C-EC7E-D4329ECF02B6}"/>
              </a:ext>
            </a:extLst>
          </p:cNvPr>
          <p:cNvCxnSpPr/>
          <p:nvPr/>
        </p:nvCxnSpPr>
        <p:spPr>
          <a:xfrm flipV="1">
            <a:off x="1336387" y="2054977"/>
            <a:ext cx="2492477" cy="2382486"/>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E01668D-E175-3147-4A38-C57D9F89405E}"/>
              </a:ext>
            </a:extLst>
          </p:cNvPr>
          <p:cNvSpPr txBox="1"/>
          <p:nvPr/>
        </p:nvSpPr>
        <p:spPr>
          <a:xfrm rot="18809788">
            <a:off x="1694141" y="2805266"/>
            <a:ext cx="1710813" cy="369332"/>
          </a:xfrm>
          <a:prstGeom prst="rect">
            <a:avLst/>
          </a:prstGeom>
          <a:noFill/>
        </p:spPr>
        <p:txBody>
          <a:bodyPr wrap="square" rtlCol="0">
            <a:spAutoFit/>
          </a:bodyPr>
          <a:lstStyle/>
          <a:p>
            <a:pPr algn="ctr"/>
            <a:r>
              <a:rPr lang="en-GB" dirty="0"/>
              <a:t>3600 mm</a:t>
            </a:r>
          </a:p>
        </p:txBody>
      </p:sp>
      <p:sp>
        <p:nvSpPr>
          <p:cNvPr id="28" name="TextBox 27">
            <a:extLst>
              <a:ext uri="{FF2B5EF4-FFF2-40B4-BE49-F238E27FC236}">
                <a16:creationId xmlns:a16="http://schemas.microsoft.com/office/drawing/2014/main" id="{EC46B4D9-7DFF-EF0A-671F-74901B703929}"/>
              </a:ext>
            </a:extLst>
          </p:cNvPr>
          <p:cNvSpPr txBox="1"/>
          <p:nvPr/>
        </p:nvSpPr>
        <p:spPr>
          <a:xfrm>
            <a:off x="2768119" y="3371285"/>
            <a:ext cx="3622721" cy="1200329"/>
          </a:xfrm>
          <a:prstGeom prst="rect">
            <a:avLst/>
          </a:prstGeom>
          <a:noFill/>
        </p:spPr>
        <p:txBody>
          <a:bodyPr wrap="square" rtlCol="0">
            <a:spAutoFit/>
          </a:bodyPr>
          <a:lstStyle/>
          <a:p>
            <a:r>
              <a:rPr lang="en-GB" dirty="0"/>
              <a:t>Wall thickness in the range 1.2-1.5 mm can be considered for a buckling differential pressure of 3 bars.</a:t>
            </a:r>
          </a:p>
        </p:txBody>
      </p:sp>
      <p:sp>
        <p:nvSpPr>
          <p:cNvPr id="38" name="TextBox 37">
            <a:extLst>
              <a:ext uri="{FF2B5EF4-FFF2-40B4-BE49-F238E27FC236}">
                <a16:creationId xmlns:a16="http://schemas.microsoft.com/office/drawing/2014/main" id="{3750E766-AD3E-EB77-FB0E-C5F8732DBD61}"/>
              </a:ext>
            </a:extLst>
          </p:cNvPr>
          <p:cNvSpPr txBox="1"/>
          <p:nvPr/>
        </p:nvSpPr>
        <p:spPr>
          <a:xfrm>
            <a:off x="3748225" y="1270282"/>
            <a:ext cx="2487861" cy="553998"/>
          </a:xfrm>
          <a:prstGeom prst="rect">
            <a:avLst/>
          </a:prstGeom>
          <a:noFill/>
        </p:spPr>
        <p:txBody>
          <a:bodyPr wrap="none" lIns="0" tIns="0" rIns="0" bIns="0" rtlCol="0">
            <a:spAutoFit/>
          </a:bodyPr>
          <a:lstStyle/>
          <a:p>
            <a:r>
              <a:rPr lang="en-GB" dirty="0"/>
              <a:t>Specific weight: 48 kg/m</a:t>
            </a:r>
          </a:p>
          <a:p>
            <a:pPr algn="l"/>
            <a:endParaRPr lang="en-GB" dirty="0"/>
          </a:p>
        </p:txBody>
      </p:sp>
      <p:sp>
        <p:nvSpPr>
          <p:cNvPr id="40" name="TextBox 39">
            <a:extLst>
              <a:ext uri="{FF2B5EF4-FFF2-40B4-BE49-F238E27FC236}">
                <a16:creationId xmlns:a16="http://schemas.microsoft.com/office/drawing/2014/main" id="{2053AC0D-8BFA-3F41-3DB8-59592FA96779}"/>
              </a:ext>
            </a:extLst>
          </p:cNvPr>
          <p:cNvSpPr txBox="1"/>
          <p:nvPr/>
        </p:nvSpPr>
        <p:spPr>
          <a:xfrm>
            <a:off x="294840" y="6003144"/>
            <a:ext cx="6096000" cy="369332"/>
          </a:xfrm>
          <a:prstGeom prst="rect">
            <a:avLst/>
          </a:prstGeom>
          <a:noFill/>
        </p:spPr>
        <p:txBody>
          <a:bodyPr wrap="square">
            <a:spAutoFit/>
          </a:bodyPr>
          <a:lstStyle/>
          <a:p>
            <a:r>
              <a:rPr lang="fr-CH" b="1" dirty="0">
                <a:solidFill>
                  <a:srgbClr val="00B050"/>
                </a:solidFill>
              </a:rPr>
              <a:t>Cedric Garion </a:t>
            </a:r>
            <a:endParaRPr lang="en-GB" dirty="0"/>
          </a:p>
        </p:txBody>
      </p:sp>
    </p:spTree>
    <p:extLst>
      <p:ext uri="{BB962C8B-B14F-4D97-AF65-F5344CB8AC3E}">
        <p14:creationId xmlns:p14="http://schemas.microsoft.com/office/powerpoint/2010/main" val="3190117684"/>
      </p:ext>
    </p:extLst>
  </p:cSld>
  <p:clrMapOvr>
    <a:masterClrMapping/>
  </p:clrMapOvr>
</p:sld>
</file>

<file path=ppt/theme/theme1.xml><?xml version="1.0" encoding="utf-8"?>
<a:theme xmlns:a="http://schemas.openxmlformats.org/drawingml/2006/main" name="Office Theme">
  <a:themeElements>
    <a:clrScheme name="Custom 17">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IR_template  presentation.potx" id="{ED0CFC14-E614-6647-9CE1-6475111B166A}" vid="{421B573E-B94D-464A-8DFE-42673B0FBA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IR_template  presentation</Template>
  <TotalTime>2070</TotalTime>
  <Words>5588</Words>
  <Application>Microsoft Office PowerPoint</Application>
  <PresentationFormat>Widescreen</PresentationFormat>
  <Paragraphs>1017</Paragraphs>
  <Slides>68</Slides>
  <Notes>0</Notes>
  <HiddenSlides>26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Courier New</vt:lpstr>
      <vt:lpstr>Symbol</vt:lpstr>
      <vt:lpstr>System Font Regular</vt:lpstr>
      <vt:lpstr>Titillium Web Black</vt:lpstr>
      <vt:lpstr>Wingdings</vt:lpstr>
      <vt:lpstr>Office Theme</vt:lpstr>
      <vt:lpstr>ET beampipe activities at CERN: status report and plan</vt:lpstr>
      <vt:lpstr>Content</vt:lpstr>
      <vt:lpstr>The approved agreement. </vt:lpstr>
      <vt:lpstr>The approved addendum. </vt:lpstr>
      <vt:lpstr>The work structure. </vt:lpstr>
      <vt:lpstr>The CERN team</vt:lpstr>
      <vt:lpstr>Collaborations</vt:lpstr>
      <vt:lpstr>Main achievements of WP1</vt:lpstr>
      <vt:lpstr>PowerPoint Presentation</vt:lpstr>
      <vt:lpstr>PowerPoint Presentation</vt:lpstr>
      <vt:lpstr>PowerPoint Presentation</vt:lpstr>
      <vt:lpstr>PowerPoint Presentation</vt:lpstr>
      <vt:lpstr>PowerPoint Presentation</vt:lpstr>
      <vt:lpstr>Main achievements of WP2</vt:lpstr>
      <vt:lpstr>Main achievements of WP2: material selection</vt:lpstr>
      <vt:lpstr>Main achievements of WP2: material selection</vt:lpstr>
      <vt:lpstr>Main achievements of WP2: welding characterisation</vt:lpstr>
      <vt:lpstr>PowerPoint Presentation</vt:lpstr>
      <vt:lpstr>Main achievements of WP2: pre-prototypes</vt:lpstr>
      <vt:lpstr>Main achievements of WP2: pre-prototypes</vt:lpstr>
      <vt:lpstr>Main achievements of WP2: pre-prototypes</vt:lpstr>
      <vt:lpstr>Main achievements of WP2: pre-prototypes</vt:lpstr>
      <vt:lpstr>Main achievements of WP2: pre-prototypes</vt:lpstr>
      <vt:lpstr>PowerPoint Presentation</vt:lpstr>
      <vt:lpstr>PowerPoint Presentation</vt:lpstr>
      <vt:lpstr>PowerPoint Presentation</vt:lpstr>
      <vt:lpstr>PowerPoint Presentation</vt:lpstr>
      <vt:lpstr>Main achievements of WP3</vt:lpstr>
      <vt:lpstr>Main achievements of WP3: pre-prototype cleaning</vt:lpstr>
      <vt:lpstr>Main achievements of WP3: pre-prototype cleaning</vt:lpstr>
      <vt:lpstr>PowerPoint Presentation</vt:lpstr>
      <vt:lpstr>PowerPoint Presentation</vt:lpstr>
      <vt:lpstr>Main achievements: WP4 and WP5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achievements of WP6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achievements of WP7</vt:lpstr>
      <vt:lpstr>Main achievements of WP7: possible areas</vt:lpstr>
      <vt:lpstr>Main achievements of WP7: pros and cons</vt:lpstr>
      <vt:lpstr>Main achievements of WP7: integration</vt:lpstr>
      <vt:lpstr>Main achievements of WP7: integration</vt:lpstr>
      <vt:lpstr>Main achievements of WP7: planning</vt:lpstr>
      <vt:lpstr>Main achievements of WP7: measurement planning</vt:lpstr>
      <vt:lpstr>Main achievements of WP7: bakeout concept</vt:lpstr>
      <vt:lpstr>Main achievements of WP7: manufacturing scenarios</vt:lpstr>
      <vt:lpstr>Main achievements of WP8</vt:lpstr>
      <vt:lpstr>Main achievements of WP8: workshop</vt:lpstr>
      <vt:lpstr>Main achievements of WP8: workshop</vt:lpstr>
      <vt:lpstr>Main achievements of WP8: contacts with CE</vt:lpstr>
      <vt:lpstr>Plan for the next 12 months</vt:lpstr>
      <vt:lpstr>Plan for the next 12 months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Paolo Chiggiato</dc:creator>
  <cp:lastModifiedBy>Paolo Chiggiato</cp:lastModifiedBy>
  <cp:revision>80</cp:revision>
  <dcterms:created xsi:type="dcterms:W3CDTF">2023-06-05T13:40:05Z</dcterms:created>
  <dcterms:modified xsi:type="dcterms:W3CDTF">2023-06-11T08:32:39Z</dcterms:modified>
</cp:coreProperties>
</file>