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4"/>
  </p:notesMasterIdLst>
  <p:sldIdLst>
    <p:sldId id="256" r:id="rId2"/>
    <p:sldId id="322" r:id="rId3"/>
    <p:sldId id="316" r:id="rId4"/>
    <p:sldId id="315" r:id="rId5"/>
    <p:sldId id="318" r:id="rId6"/>
    <p:sldId id="319" r:id="rId7"/>
    <p:sldId id="320" r:id="rId8"/>
    <p:sldId id="321" r:id="rId9"/>
    <p:sldId id="295" r:id="rId10"/>
    <p:sldId id="301" r:id="rId11"/>
    <p:sldId id="314" r:id="rId12"/>
    <p:sldId id="30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4621" autoAdjust="0"/>
  </p:normalViewPr>
  <p:slideViewPr>
    <p:cSldViewPr>
      <p:cViewPr varScale="1">
        <p:scale>
          <a:sx n="32" d="100"/>
          <a:sy n="32" d="100"/>
        </p:scale>
        <p:origin x="732" y="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IKHEF_PATROON1.png" descr="NIKHEF_PATRO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2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23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67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80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8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9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9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2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3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5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5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5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6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7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72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8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8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8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8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9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9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01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NIKHEF_PATROON2.png" descr="NIKHEF_PATRO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6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37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38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1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15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2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29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3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40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44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42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5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57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6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7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75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7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80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9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9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9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9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9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1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1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2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2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3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4999"/>
            <a:ext cx="19879668" cy="200291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4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4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44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4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49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6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6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6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6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6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6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7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50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fbeelding"/>
          <p:cNvSpPr>
            <a:spLocks noGrp="1"/>
          </p:cNvSpPr>
          <p:nvPr>
            <p:ph type="pic" idx="14"/>
          </p:nvPr>
        </p:nvSpPr>
        <p:spPr>
          <a:xfrm>
            <a:off x="11479311" y="-33119"/>
            <a:ext cx="12970903" cy="13746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7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7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7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80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8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8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9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grpSp>
        <p:nvGrpSpPr>
          <p:cNvPr id="500" name="Groepeer"/>
          <p:cNvGrpSpPr/>
          <p:nvPr/>
        </p:nvGrpSpPr>
        <p:grpSpPr>
          <a:xfrm>
            <a:off x="20555686" y="-1"/>
            <a:ext cx="3828315" cy="13716001"/>
            <a:chOff x="0" y="0"/>
            <a:chExt cx="3828314" cy="13716000"/>
          </a:xfrm>
        </p:grpSpPr>
        <p:grpSp>
          <p:nvGrpSpPr>
            <p:cNvPr id="498" name="Groepeer"/>
            <p:cNvGrpSpPr/>
            <p:nvPr/>
          </p:nvGrpSpPr>
          <p:grpSpPr>
            <a:xfrm>
              <a:off x="-1" y="0"/>
              <a:ext cx="3828315" cy="13716000"/>
              <a:chOff x="0" y="0"/>
              <a:chExt cx="3828314" cy="13715999"/>
            </a:xfrm>
          </p:grpSpPr>
          <p:sp>
            <p:nvSpPr>
              <p:cNvPr id="496" name="Driehoek"/>
              <p:cNvSpPr/>
              <p:nvPr/>
            </p:nvSpPr>
            <p:spPr>
              <a:xfrm rot="10800000">
                <a:off x="0" y="2972716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7" name="Driehoek"/>
              <p:cNvSpPr/>
              <p:nvPr/>
            </p:nvSpPr>
            <p:spPr>
              <a:xfrm flipH="1">
                <a:off x="0" y="0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2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99" name="NIKHEF_LOGO.png" descr="NIKHEF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279" y="12538392"/>
              <a:ext cx="2123754" cy="83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1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1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1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15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16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17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1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2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3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3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33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34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3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4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grpSp>
        <p:nvGrpSpPr>
          <p:cNvPr id="54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4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51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6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6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66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67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7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7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7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8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82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83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Afbeelding"/>
          <p:cNvSpPr>
            <a:spLocks noGrp="1"/>
          </p:cNvSpPr>
          <p:nvPr>
            <p:ph type="pic" idx="13"/>
          </p:nvPr>
        </p:nvSpPr>
        <p:spPr>
          <a:xfrm>
            <a:off x="1795130" y="0"/>
            <a:ext cx="2258887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9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647282"/>
            <a:ext cx="4886061" cy="124214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481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8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0" name="NIKHEF_PATROON3.png" descr="NIKHEF_PATRO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64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65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fbeelding"/>
          <p:cNvSpPr>
            <a:spLocks noGrp="1"/>
          </p:cNvSpPr>
          <p:nvPr>
            <p:ph type="pic" idx="13"/>
          </p:nvPr>
        </p:nvSpPr>
        <p:spPr>
          <a:xfrm>
            <a:off x="-8930" y="-728"/>
            <a:ext cx="22501585" cy="137174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fbeelding"/>
          <p:cNvSpPr>
            <a:spLocks noGrp="1"/>
          </p:cNvSpPr>
          <p:nvPr>
            <p:ph type="pic" idx="13"/>
          </p:nvPr>
        </p:nvSpPr>
        <p:spPr>
          <a:xfrm>
            <a:off x="-8930" y="-29140"/>
            <a:ext cx="24401860" cy="13745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3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4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46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7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48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49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50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0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62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63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64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" name="NIKHEF_PATROON5.png" descr="NIKHEF_PATRO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77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78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79" name="NIKHEF_LOGO_groot2.png" descr="NIKHEF_LOGO_g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8" name="NIKHEF_PATROON6.png" descr="NIKHEF_PATRO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9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93" name="NIKHEF_LOGO_groot3.png" descr="NIKHEF_LOGO_groo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3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104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NIKHEF_PATROON4.png" descr="NIKHEF_PATRO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kst"/>
          <p:cNvSpPr txBox="1">
            <a:spLocks noGrp="1"/>
          </p:cNvSpPr>
          <p:nvPr>
            <p:ph type="body" sz="quarter" idx="14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134" name="Afbeelding"/>
          <p:cNvSpPr>
            <a:spLocks noGrp="1"/>
          </p:cNvSpPr>
          <p:nvPr>
            <p:ph type="pic" sz="half" idx="14"/>
          </p:nvPr>
        </p:nvSpPr>
        <p:spPr>
          <a:xfrm>
            <a:off x="12573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HOOFDTITEL VAN DEZE SLIDE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986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</a:t>
            </a:r>
          </a:p>
        </p:txBody>
      </p:sp>
      <p:sp>
        <p:nvSpPr>
          <p:cNvPr id="149" name="Afbeelding"/>
          <p:cNvSpPr>
            <a:spLocks noGrp="1"/>
          </p:cNvSpPr>
          <p:nvPr>
            <p:ph type="pic" sz="half" idx="14"/>
          </p:nvPr>
        </p:nvSpPr>
        <p:spPr>
          <a:xfrm>
            <a:off x="12675750" y="1982216"/>
            <a:ext cx="10887569" cy="97515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50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2022602"/>
            <a:ext cx="11181358" cy="955294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53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5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Titeltekst</a:t>
            </a:r>
            <a:endParaRPr dirty="0"/>
          </a:p>
        </p:txBody>
      </p:sp>
      <p:sp>
        <p:nvSpPr>
          <p:cNvPr id="1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811422" y="13102037"/>
            <a:ext cx="954721" cy="1235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195661" y="2186862"/>
            <a:ext cx="20795891" cy="1044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/>
          <a:lstStyle>
            <a:lvl2pPr marL="976891" indent="-479051">
              <a:spcBef>
                <a:spcPts val="0"/>
              </a:spcBef>
              <a:buChar char="–"/>
              <a:defRPr sz="57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lvl2pPr>
            <a:lvl3pPr marL="1338761" indent="-383721">
              <a:spcBef>
                <a:spcPts val="0"/>
              </a:spcBef>
              <a:defRPr sz="47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 marL="1840864" indent="-428625">
              <a:spcBef>
                <a:spcPts val="100"/>
              </a:spcBef>
              <a:buChar char="–"/>
              <a:defRPr sz="4500"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</a:defRPr>
            </a:lvl4pPr>
            <a:lvl5pPr marL="2298064" indent="-428625">
              <a:spcBef>
                <a:spcPts val="600"/>
              </a:spcBef>
              <a:buChar char="»"/>
              <a:defRPr sz="4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riehoek"/>
          <p:cNvSpPr/>
          <p:nvPr/>
        </p:nvSpPr>
        <p:spPr>
          <a:xfrm>
            <a:off x="1812929" y="-27381"/>
            <a:ext cx="1171580" cy="163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399167" y="-33734"/>
            <a:ext cx="18457712" cy="16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/>
          <a:p>
            <a:r>
              <a:t>Titeltekst</a:t>
            </a:r>
          </a:p>
        </p:txBody>
      </p:sp>
      <p:sp>
        <p:nvSpPr>
          <p:cNvPr id="7" name="Rechthoek"/>
          <p:cNvSpPr/>
          <p:nvPr/>
        </p:nvSpPr>
        <p:spPr>
          <a:xfrm>
            <a:off x="-965640" y="-273776"/>
            <a:ext cx="2819064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2713" y="200122"/>
            <a:ext cx="2149640" cy="974056"/>
          </a:xfrm>
          <a:prstGeom prst="rect">
            <a:avLst/>
          </a:prstGeom>
          <a:ln w="12700"/>
        </p:spPr>
      </p:pic>
      <p:sp>
        <p:nvSpPr>
          <p:cNvPr id="9" name="Driehoek"/>
          <p:cNvSpPr/>
          <p:nvPr/>
        </p:nvSpPr>
        <p:spPr>
          <a:xfrm>
            <a:off x="2622140" y="776968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transition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novatie nikhef gebouw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Workpackage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2:  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 smtClean="0">
                <a:solidFill>
                  <a:prstClr val="white"/>
                </a:solidFill>
                <a:latin typeface="Calibri"/>
              </a:rPr>
            </a:br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Organisation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,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Governance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legal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NL" sz="5400" kern="1200" cap="none" dirty="0" err="1">
                <a:solidFill>
                  <a:prstClr val="white"/>
                </a:solidFill>
                <a:latin typeface="Calibri"/>
              </a:rPr>
              <a:t>aspects</a:t>
            </a: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>
                <a:solidFill>
                  <a:prstClr val="white"/>
                </a:solidFill>
                <a:latin typeface="Calibri"/>
              </a:rPr>
            </a:br>
            <a:r>
              <a:rPr lang="nl-NL" sz="3600" dirty="0">
                <a:solidFill>
                  <a:srgbClr val="702677"/>
                </a:solidFill>
              </a:rPr>
              <a:t/>
            </a:r>
            <a:br>
              <a:rPr lang="nl-NL" sz="3600" dirty="0">
                <a:solidFill>
                  <a:srgbClr val="702677"/>
                </a:solidFill>
              </a:rPr>
            </a:br>
            <a:endParaRPr lang="en-US" dirty="0"/>
          </a:p>
        </p:txBody>
      </p:sp>
      <p:sp>
        <p:nvSpPr>
          <p:cNvPr id="674" name="Woensdag 18 april…"/>
          <p:cNvSpPr txBox="1">
            <a:spLocks noGrp="1"/>
          </p:cNvSpPr>
          <p:nvPr>
            <p:ph type="body" sz="quarter" idx="13"/>
          </p:nvPr>
        </p:nvSpPr>
        <p:spPr>
          <a:xfrm>
            <a:off x="14598650" y="7328899"/>
            <a:ext cx="8106518" cy="5820525"/>
          </a:xfrm>
        </p:spPr>
        <p:txBody>
          <a:bodyPr/>
          <a:lstStyle/>
          <a:p>
            <a:r>
              <a:rPr lang="en-US" dirty="0" smtClean="0"/>
              <a:t>ET PP Coordination meeting</a:t>
            </a:r>
            <a:endParaRPr lang="en-US" dirty="0"/>
          </a:p>
          <a:p>
            <a:r>
              <a:rPr lang="en-US" smtClean="0"/>
              <a:t>12 June 2023</a:t>
            </a:r>
            <a:endParaRPr lang="en-US" dirty="0"/>
          </a:p>
          <a:p>
            <a:r>
              <a:rPr lang="en-US" dirty="0"/>
              <a:t>Miriam </a:t>
            </a:r>
            <a:r>
              <a:rPr lang="en-US" dirty="0" smtClean="0"/>
              <a:t>Roelofs, work package leader</a:t>
            </a:r>
          </a:p>
          <a:p>
            <a:r>
              <a:rPr lang="en-US" sz="2800" dirty="0" smtClean="0"/>
              <a:t>M.Roelofs@nwo.nl</a:t>
            </a:r>
            <a:endParaRPr lang="en-US" sz="2800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635001" y="6394215"/>
            <a:ext cx="13963649" cy="934684"/>
          </a:xfrm>
        </p:spPr>
        <p:txBody>
          <a:bodyPr/>
          <a:lstStyle/>
          <a:p>
            <a:r>
              <a:rPr lang="nl-NL" sz="4000" b="1" kern="1200" cap="none" dirty="0" smtClean="0">
                <a:solidFill>
                  <a:prstClr val="white"/>
                </a:solidFill>
                <a:latin typeface="Calibri"/>
                <a:ea typeface="+mj-ea"/>
              </a:rPr>
              <a:t>Einstein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Telescope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b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</a:b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Preparatory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phase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INFRA DEV</a:t>
            </a:r>
            <a:endParaRPr lang="nl-NL" sz="4000" b="1" kern="1200" cap="none" dirty="0" smtClean="0"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endParaRPr lang="nl-NL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ESFRI </a:t>
            </a:r>
            <a:r>
              <a:rPr lang="nl-NL" sz="4800" b="1" dirty="0" err="1" smtClean="0"/>
              <a:t>guidelines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796876" y="1889448"/>
            <a:ext cx="22790248" cy="9711519"/>
          </a:xfrm>
        </p:spPr>
        <p:txBody>
          <a:bodyPr/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</a:rPr>
              <a:t>Sustainable </a:t>
            </a:r>
            <a:r>
              <a:rPr lang="en-US" sz="3200" b="1" dirty="0">
                <a:solidFill>
                  <a:srgbClr val="002060"/>
                </a:solidFill>
              </a:rPr>
              <a:t>governance (ESFRI report 2017)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Effective governance: clear line of authority  in managerial, financial and scientific matters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Long term </a:t>
            </a:r>
            <a:r>
              <a:rPr lang="nl-NL" sz="3200" dirty="0" err="1">
                <a:solidFill>
                  <a:srgbClr val="002060"/>
                </a:solidFill>
              </a:rPr>
              <a:t>sustainable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funding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Legal personality in all countries where it is operational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Flexible to enlarge membership 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Fair return on investment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2060"/>
                </a:solidFill>
              </a:rPr>
              <a:t>VAT </a:t>
            </a:r>
            <a:r>
              <a:rPr lang="nl-NL" sz="3200" dirty="0" err="1">
                <a:solidFill>
                  <a:srgbClr val="002060"/>
                </a:solidFill>
              </a:rPr>
              <a:t>exemptions</a:t>
            </a:r>
            <a:endParaRPr lang="nl-NL" sz="32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nl-NL" sz="3200" dirty="0" err="1">
                <a:solidFill>
                  <a:srgbClr val="002060"/>
                </a:solidFill>
              </a:rPr>
              <a:t>Societal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and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err="1">
                <a:solidFill>
                  <a:srgbClr val="002060"/>
                </a:solidFill>
              </a:rPr>
              <a:t>economic</a:t>
            </a:r>
            <a:r>
              <a:rPr lang="nl-NL" sz="3200" dirty="0">
                <a:solidFill>
                  <a:srgbClr val="002060"/>
                </a:solidFill>
              </a:rPr>
              <a:t> </a:t>
            </a:r>
            <a:r>
              <a:rPr lang="nl-NL" sz="3200" dirty="0" smtClean="0">
                <a:solidFill>
                  <a:srgbClr val="002060"/>
                </a:solidFill>
              </a:rPr>
              <a:t>impact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002060"/>
              </a:solidFill>
            </a:endParaRPr>
          </a:p>
          <a:p>
            <a:pPr lvl="0"/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ifecycle approach</a:t>
            </a:r>
            <a:endParaRPr lang="nl-NL" sz="32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lvl="0"/>
            <a:r>
              <a:rPr lang="en-US" sz="3200" b="1" i="1" dirty="0">
                <a:solidFill>
                  <a:srgbClr val="002060"/>
                </a:solidFill>
                <a:cs typeface="Calibri" panose="020F0502020204030204" pitchFamily="34" charset="0"/>
              </a:rPr>
              <a:t>Short term governance: 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Suitable legal entity to govern the design and pre-construction activities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i="1" dirty="0">
                <a:solidFill>
                  <a:srgbClr val="002060"/>
                </a:solidFill>
                <a:cs typeface="Calibri" panose="020F0502020204030204" pitchFamily="34" charset="0"/>
              </a:rPr>
              <a:t>specific aim:</a:t>
            </a: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to prepare for construction readiness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to prepare for long term governance</a:t>
            </a:r>
          </a:p>
          <a:p>
            <a:pPr lvl="0"/>
            <a:endParaRPr lang="nl-NL" sz="3200" b="1" i="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lvl="0"/>
            <a:r>
              <a:rPr lang="en-US" sz="3200" b="1" i="1" dirty="0">
                <a:solidFill>
                  <a:srgbClr val="002060"/>
                </a:solidFill>
                <a:cs typeface="Calibri" panose="020F0502020204030204" pitchFamily="34" charset="0"/>
              </a:rPr>
              <a:t>Long term governance:</a:t>
            </a:r>
            <a: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cs typeface="Calibri" panose="020F0502020204030204" pitchFamily="34" charset="0"/>
              </a:rPr>
            </a:br>
            <a: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  <a:t>Legal entity for construction, operation, maintenance and decommissioning</a:t>
            </a:r>
            <a:br>
              <a:rPr lang="en-US" sz="3200" dirty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en-US" sz="3200" dirty="0">
              <a:solidFill>
                <a:srgbClr val="002060"/>
              </a:solidFill>
            </a:endParaRPr>
          </a:p>
          <a:p>
            <a:pPr lvl="0"/>
            <a:r>
              <a:rPr lang="nl-NL" sz="2800" dirty="0"/>
              <a:t> </a:t>
            </a:r>
          </a:p>
          <a:p>
            <a:endParaRPr lang="en-US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489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WP2, </a:t>
            </a:r>
            <a:r>
              <a:rPr lang="nl-NL" sz="4800" b="1" dirty="0" smtClean="0">
                <a:latin typeface="+mj-lt"/>
              </a:rPr>
              <a:t>First focus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594139" y="1961456"/>
            <a:ext cx="22718240" cy="9552941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4400" b="1" kern="1200" dirty="0">
                <a:solidFill>
                  <a:srgbClr val="002060"/>
                </a:solidFill>
              </a:rPr>
              <a:t>2.1</a:t>
            </a:r>
            <a:r>
              <a:rPr lang="nl-NL" sz="4000" b="1" kern="1200" dirty="0">
                <a:solidFill>
                  <a:srgbClr val="002060"/>
                </a:solidFill>
              </a:rPr>
              <a:t>. </a:t>
            </a:r>
            <a:r>
              <a:rPr lang="nl-NL" sz="3200" b="1" kern="1200" dirty="0">
                <a:solidFill>
                  <a:srgbClr val="002060"/>
                </a:solidFill>
              </a:rPr>
              <a:t>Report </a:t>
            </a:r>
            <a:r>
              <a:rPr lang="nl-NL" sz="3200" b="1" kern="1200" dirty="0" err="1">
                <a:solidFill>
                  <a:srgbClr val="002060"/>
                </a:solidFill>
              </a:rPr>
              <a:t>providing</a:t>
            </a:r>
            <a:r>
              <a:rPr lang="nl-NL" sz="3200" b="1" kern="1200" dirty="0">
                <a:solidFill>
                  <a:srgbClr val="002060"/>
                </a:solidFill>
              </a:rPr>
              <a:t> options </a:t>
            </a:r>
            <a:r>
              <a:rPr lang="nl-NL" sz="3200" b="1" kern="1200" dirty="0" err="1">
                <a:solidFill>
                  <a:srgbClr val="002060"/>
                </a:solidFill>
              </a:rPr>
              <a:t>for</a:t>
            </a:r>
            <a:r>
              <a:rPr lang="nl-NL" sz="3200" b="1" kern="1200" dirty="0">
                <a:solidFill>
                  <a:srgbClr val="002060"/>
                </a:solidFill>
              </a:rPr>
              <a:t> a </a:t>
            </a:r>
            <a:r>
              <a:rPr lang="nl-NL" sz="3200" b="1" kern="1200" dirty="0" err="1">
                <a:solidFill>
                  <a:srgbClr val="002060"/>
                </a:solidFill>
              </a:rPr>
              <a:t>legal</a:t>
            </a:r>
            <a:r>
              <a:rPr lang="nl-NL" sz="3200" b="1" kern="1200" dirty="0">
                <a:solidFill>
                  <a:srgbClr val="002060"/>
                </a:solidFill>
              </a:rPr>
              <a:t> </a:t>
            </a:r>
            <a:r>
              <a:rPr lang="nl-NL" sz="3200" b="1" kern="1200" dirty="0" err="1" smtClean="0">
                <a:solidFill>
                  <a:srgbClr val="002060"/>
                </a:solidFill>
              </a:rPr>
              <a:t>entity</a:t>
            </a:r>
            <a:r>
              <a:rPr lang="nl-NL" sz="3200" b="1" kern="1200" dirty="0" smtClean="0">
                <a:solidFill>
                  <a:srgbClr val="002060"/>
                </a:solidFill>
              </a:rPr>
              <a:t> (Q3 2023)</a:t>
            </a:r>
            <a:endParaRPr lang="nl-NL" sz="3200" b="1" kern="1200" dirty="0">
              <a:solidFill>
                <a:srgbClr val="002060"/>
              </a:solidFill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Analysis of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the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ET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Observatory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characteristics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with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impact on 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 smtClean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Inventory 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of best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practices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future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ET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308553" marR="0" lvl="3" indent="-265113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Font typeface="Calibri Light" panose="020F0302020204030204" pitchFamily="34" charset="0"/>
              <a:buChar char="-"/>
            </a:pP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Preferred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options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for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pre-</a:t>
            </a:r>
            <a:r>
              <a:rPr lang="nl-NL" sz="3200" kern="1200" dirty="0" err="1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construction</a:t>
            </a:r>
            <a:r>
              <a:rPr lang="nl-NL" sz="3200" kern="1200" dirty="0" smtClean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and</a:t>
            </a: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 long term </a:t>
            </a:r>
            <a:r>
              <a:rPr lang="nl-NL" sz="3200" kern="1200" dirty="0" err="1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>governance</a:t>
            </a: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pPr marL="1043440" marR="0" lvl="3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SzTx/>
              <a:buNone/>
            </a:pPr>
            <a: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  <a:t/>
            </a:r>
            <a:br>
              <a:rPr lang="nl-NL" sz="3200" kern="1200" dirty="0">
                <a:solidFill>
                  <a:srgbClr val="002060"/>
                </a:solidFill>
                <a:uFillTx/>
                <a:latin typeface="+mn-lt"/>
                <a:ea typeface="+mn-ea"/>
                <a:cs typeface="+mn-cs"/>
              </a:rPr>
            </a:br>
            <a:endParaRPr lang="nl-NL" sz="3200" kern="1200" dirty="0">
              <a:solidFill>
                <a:srgbClr val="002060"/>
              </a:solidFill>
              <a:uFillTx/>
              <a:latin typeface="+mn-lt"/>
              <a:ea typeface="+mn-ea"/>
              <a:cs typeface="+mn-cs"/>
            </a:endParaRPr>
          </a:p>
          <a:p>
            <a:r>
              <a:rPr lang="en-US" sz="3200" b="1" dirty="0"/>
              <a:t>2.2.  Minutes of meetings with </a:t>
            </a:r>
            <a:r>
              <a:rPr lang="en-US" sz="3200" b="1" dirty="0" smtClean="0"/>
              <a:t>involved Ministries (BGR) and EC (</a:t>
            </a:r>
            <a:r>
              <a:rPr lang="en-US" sz="3200" b="1" dirty="0" smtClean="0">
                <a:sym typeface="Wingdings" panose="05000000000000000000" pitchFamily="2" charset="2"/>
              </a:rPr>
              <a:t> 2022-2026)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Interactions </a:t>
            </a:r>
            <a:r>
              <a:rPr lang="en-US" sz="3200" dirty="0">
                <a:solidFill>
                  <a:srgbClr val="002060"/>
                </a:solidFill>
              </a:rPr>
              <a:t>with </a:t>
            </a:r>
            <a:r>
              <a:rPr lang="en-US" sz="3200" dirty="0" smtClean="0">
                <a:solidFill>
                  <a:srgbClr val="002060"/>
                </a:solidFill>
              </a:rPr>
              <a:t>BGR, governance requirements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Input for discussions in BGR, presentation of </a:t>
            </a:r>
            <a:r>
              <a:rPr lang="en-US" sz="3200" dirty="0">
                <a:solidFill>
                  <a:srgbClr val="002060"/>
                </a:solidFill>
              </a:rPr>
              <a:t>D.2.1</a:t>
            </a:r>
            <a:r>
              <a:rPr lang="en-US" sz="3200" dirty="0" smtClean="0">
                <a:solidFill>
                  <a:srgbClr val="002060"/>
                </a:solidFill>
              </a:rPr>
              <a:t>., D 2.3, D 2.4, D 2.5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Proposal to BGR on </a:t>
            </a:r>
            <a:r>
              <a:rPr lang="en-US" sz="3200" dirty="0">
                <a:solidFill>
                  <a:srgbClr val="002060"/>
                </a:solidFill>
              </a:rPr>
              <a:t>preferred </a:t>
            </a:r>
            <a:r>
              <a:rPr lang="en-US" sz="3200" dirty="0" smtClean="0">
                <a:solidFill>
                  <a:srgbClr val="002060"/>
                </a:solidFill>
              </a:rPr>
              <a:t>governance model for all stages ET project</a:t>
            </a:r>
            <a:endParaRPr lang="en-US" sz="32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2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Deliverables WP2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796876" y="2058888"/>
            <a:ext cx="22790248" cy="9542079"/>
          </a:xfrm>
        </p:spPr>
        <p:txBody>
          <a:bodyPr/>
          <a:lstStyle/>
          <a:p>
            <a:r>
              <a:rPr lang="en-US" b="1" dirty="0" smtClean="0"/>
              <a:t>2.3</a:t>
            </a:r>
            <a:r>
              <a:rPr lang="en-US" sz="3200" b="1" dirty="0"/>
              <a:t>.  Legal documents and </a:t>
            </a:r>
            <a:r>
              <a:rPr lang="en-US" sz="3200" b="1" dirty="0" smtClean="0"/>
              <a:t>statutes (Q3 2025)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Input of BGR on preferred governance model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e.g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 discussions on: Membership, decision making, financial model, liability, accession of the data, fair return 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  <a:latin typeface="+mn-lt"/>
              </a:rPr>
              <a:t>Involve legal experts nominated by the BGR and BSR (or outsourcing)</a:t>
            </a:r>
          </a:p>
          <a:p>
            <a:endParaRPr lang="en-US" sz="3200" dirty="0"/>
          </a:p>
          <a:p>
            <a:r>
              <a:rPr lang="en-US" sz="3200" b="1" dirty="0"/>
              <a:t>2.4.  Legal entity </a:t>
            </a:r>
            <a:r>
              <a:rPr lang="en-US" sz="3200" b="1" dirty="0" smtClean="0"/>
              <a:t>statutes (Q3 2026)</a:t>
            </a:r>
            <a:endParaRPr lang="en-US" sz="3200" b="1" dirty="0"/>
          </a:p>
          <a:p>
            <a:pPr lvl="0"/>
            <a:r>
              <a:rPr lang="en-US" sz="3200" dirty="0">
                <a:solidFill>
                  <a:srgbClr val="002060"/>
                </a:solidFill>
              </a:rPr>
              <a:t>Comprising the conclusions of the discussions in a preferred governance </a:t>
            </a:r>
            <a:r>
              <a:rPr lang="en-US" sz="3200" dirty="0" smtClean="0">
                <a:solidFill>
                  <a:srgbClr val="002060"/>
                </a:solidFill>
              </a:rPr>
              <a:t>structure</a:t>
            </a:r>
          </a:p>
          <a:p>
            <a:pPr lvl="0"/>
            <a:endParaRPr lang="en-US" sz="3200" dirty="0">
              <a:sym typeface="Wingdings" panose="05000000000000000000" pitchFamily="2" charset="2"/>
            </a:endParaRPr>
          </a:p>
          <a:p>
            <a:r>
              <a:rPr lang="en-US" sz="3200" b="1" dirty="0" smtClean="0"/>
              <a:t>2.5</a:t>
            </a:r>
            <a:r>
              <a:rPr lang="en-US" sz="3200" b="1" dirty="0"/>
              <a:t>.  Roadmap to establish the legal </a:t>
            </a:r>
            <a:r>
              <a:rPr lang="en-US" sz="3200" b="1" dirty="0" smtClean="0"/>
              <a:t>entity (Q3 2026)</a:t>
            </a:r>
            <a:endParaRPr lang="en-US" sz="3200" b="1" dirty="0"/>
          </a:p>
          <a:p>
            <a:pPr lvl="1"/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Proposal to BGR to conclude on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steps towards the establishment of the legal entity</a:t>
            </a:r>
          </a:p>
          <a:p>
            <a:pPr lvl="1"/>
            <a:r>
              <a:rPr lang="en-US" sz="3200" dirty="0">
                <a:solidFill>
                  <a:srgbClr val="002060"/>
                </a:solidFill>
                <a:latin typeface="+mn-lt"/>
              </a:rPr>
              <a:t>Interaction and alignment with the BGR</a:t>
            </a:r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671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 </a:t>
            </a:r>
            <a:r>
              <a:rPr lang="nl-NL" sz="4800" b="1" dirty="0" err="1" smtClean="0"/>
              <a:t>Aim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today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2537520"/>
            <a:ext cx="22646232" cy="8933708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r>
              <a:rPr lang="nl-NL" sz="4000" kern="1200" dirty="0" err="1" smtClean="0">
                <a:solidFill>
                  <a:srgbClr val="002060"/>
                </a:solidFill>
                <a:latin typeface="+mn-lt"/>
              </a:rPr>
              <a:t>Progres</a:t>
            </a:r>
            <a:r>
              <a:rPr lang="nl-NL" sz="4000" kern="1200" dirty="0" smtClean="0">
                <a:solidFill>
                  <a:srgbClr val="002060"/>
                </a:solidFill>
                <a:latin typeface="+mn-lt"/>
              </a:rPr>
              <a:t> report 2022-2023 </a:t>
            </a: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endParaRPr lang="nl-NL" sz="4000" kern="1200" dirty="0" smtClean="0">
              <a:solidFill>
                <a:srgbClr val="002060"/>
              </a:solidFill>
              <a:latin typeface="+mn-lt"/>
            </a:endParaRPr>
          </a:p>
          <a:p>
            <a:pPr marL="1012190" lvl="1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+mj-lt"/>
              <a:buAutoNum type="arabicPeriod"/>
            </a:pPr>
            <a:r>
              <a:rPr lang="nl-NL" sz="4000" kern="1200" dirty="0" smtClean="0">
                <a:solidFill>
                  <a:srgbClr val="002060"/>
                </a:solidFill>
                <a:latin typeface="+mn-lt"/>
              </a:rPr>
              <a:t>Preliminary </a:t>
            </a:r>
            <a:r>
              <a:rPr lang="nl-NL" sz="4000" kern="1200" dirty="0" err="1" smtClean="0">
                <a:solidFill>
                  <a:srgbClr val="002060"/>
                </a:solidFill>
                <a:latin typeface="+mn-lt"/>
              </a:rPr>
              <a:t>findings</a:t>
            </a:r>
            <a:endParaRPr lang="nl-NL" sz="40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99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WP2 INFRADEV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1678140"/>
            <a:ext cx="22646232" cy="9793088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 smtClean="0">
              <a:solidFill>
                <a:srgbClr val="002060"/>
              </a:solidFill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</a:rPr>
              <a:t>WP2 </a:t>
            </a: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</a:rPr>
              <a:t>working</a:t>
            </a: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</a:rPr>
              <a:t>group</a:t>
            </a: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 marL="571500" lvl="0" indent="-5715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</a:rPr>
              <a:t>Lead Nikhef, 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</a:rPr>
              <a:t>INFN, STFC </a:t>
            </a:r>
          </a:p>
          <a:p>
            <a:pPr marL="571500" indent="-5715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</a:rPr>
              <a:t>Standing </a:t>
            </a:r>
            <a:r>
              <a:rPr lang="nl-NL" sz="3200" kern="1200" dirty="0" err="1" smtClean="0">
                <a:solidFill>
                  <a:schemeClr val="tx2">
                    <a:lumMod val="10000"/>
                  </a:schemeClr>
                </a:solidFill>
              </a:rPr>
              <a:t>invitations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nl-NL" sz="3200" kern="1200" dirty="0" err="1" smtClean="0"/>
              <a:t>secretary</a:t>
            </a:r>
            <a:r>
              <a:rPr lang="nl-NL" sz="3200" kern="1200" dirty="0" smtClean="0"/>
              <a:t> BGR, </a:t>
            </a:r>
            <a:r>
              <a:rPr lang="nl-NL" sz="3200" kern="1200" dirty="0" err="1" smtClean="0"/>
              <a:t>secretary</a:t>
            </a:r>
            <a:r>
              <a:rPr lang="nl-NL" sz="3200" kern="1200" dirty="0" smtClean="0"/>
              <a:t> 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</a:rPr>
              <a:t>BSR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Nikhef team: 	Miriam Roelofs, Hans Chang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INFN team: 	Fernando Ferroni, </a:t>
            </a:r>
            <a:r>
              <a:rPr lang="nl-NL" sz="3200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Nando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nl-NL" sz="3200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Minnella</a:t>
            </a:r>
            <a:endParaRPr lang="nl-NL" sz="3200" kern="1200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STFC team: 	Justin O’Byrne, Jenny </a:t>
            </a:r>
            <a:r>
              <a:rPr lang="nl-NL" sz="3200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Hiscock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>
              <a:solidFill>
                <a:schemeClr val="tx2">
                  <a:lumMod val="10000"/>
                </a:schemeClr>
              </a:solidFill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Interaction</a:t>
            </a: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with</a:t>
            </a: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ET Board of </a:t>
            </a: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Governmental</a:t>
            </a:r>
            <a:r>
              <a:rPr lang="nl-NL" sz="3200" b="1" kern="1200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 </a:t>
            </a:r>
            <a:r>
              <a:rPr lang="nl-NL" sz="3200" b="1" kern="1200" dirty="0" err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Representatives</a:t>
            </a:r>
            <a:endParaRPr lang="nl-NL" sz="3200" b="1" kern="1200" dirty="0" smtClean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lvl="1"/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Proposal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to BGR on preferred governance model for 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all 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</a:rPr>
              <a:t>phases </a:t>
            </a:r>
            <a:r>
              <a:rPr lang="en-US" sz="3200" i="1" dirty="0">
                <a:solidFill>
                  <a:schemeClr val="tx2">
                    <a:lumMod val="10000"/>
                  </a:schemeClr>
                </a:solidFill>
              </a:rPr>
              <a:t>ET </a:t>
            </a:r>
            <a:r>
              <a:rPr lang="en-US" sz="3200" i="1" dirty="0" smtClean="0">
                <a:solidFill>
                  <a:schemeClr val="tx2">
                    <a:lumMod val="10000"/>
                  </a:schemeClr>
                </a:solidFill>
              </a:rPr>
              <a:t>project</a:t>
            </a:r>
          </a:p>
          <a:p>
            <a:pPr lvl="1"/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Input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for discussions and interactions with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BGR on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governance requirements </a:t>
            </a:r>
          </a:p>
          <a:p>
            <a:pPr lvl="1"/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Presentation of D.2.1., D 2.3, D 2.4, D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2.5 (slide 10)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r>
              <a:rPr lang="nl-NL" sz="3200" b="1" dirty="0" smtClean="0">
                <a:solidFill>
                  <a:schemeClr val="tx2">
                    <a:lumMod val="10000"/>
                  </a:schemeClr>
                </a:solidFill>
                <a:latin typeface="Arial"/>
              </a:rPr>
              <a:t>Exchange </a:t>
            </a:r>
            <a:r>
              <a:rPr lang="nl-NL" sz="3200" b="1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with</a:t>
            </a:r>
            <a:r>
              <a:rPr lang="nl-NL" sz="3200" b="1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  <a:r>
              <a:rPr lang="nl-NL" sz="3200" b="1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other</a:t>
            </a:r>
            <a:r>
              <a:rPr lang="nl-NL" sz="3200" b="1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INFRADEV </a:t>
            </a:r>
            <a:r>
              <a:rPr lang="nl-NL" sz="3200" b="1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workpackages</a:t>
            </a:r>
            <a:r>
              <a:rPr lang="nl-NL" sz="3200" b="1" dirty="0">
                <a:solidFill>
                  <a:schemeClr val="tx2">
                    <a:lumMod val="10000"/>
                  </a:schemeClr>
                </a:solidFill>
                <a:latin typeface="Arial"/>
              </a:rPr>
              <a:t>: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Input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for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governance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requirements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WP3, WP7, WP5: e.g. fair return on investment,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procurement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,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beneficial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  <a:r>
              <a:rPr lang="nl-NL" sz="3200" kern="1200" dirty="0" err="1">
                <a:solidFill>
                  <a:schemeClr val="tx2">
                    <a:lumMod val="10000"/>
                  </a:schemeClr>
                </a:solidFill>
                <a:latin typeface="Arial"/>
              </a:rPr>
              <a:t>tax</a:t>
            </a:r>
            <a:r>
              <a:rPr lang="nl-NL" sz="3200" kern="12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 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Arial"/>
              </a:rPr>
              <a:t>regime, </a:t>
            </a:r>
            <a:r>
              <a:rPr lang="nl-NL" sz="3200" kern="1200" dirty="0" err="1" smtClean="0">
                <a:solidFill>
                  <a:schemeClr val="tx2">
                    <a:lumMod val="10000"/>
                  </a:schemeClr>
                </a:solidFill>
                <a:latin typeface="Arial"/>
              </a:rPr>
              <a:t>contribution</a:t>
            </a:r>
            <a:r>
              <a:rPr lang="nl-NL" sz="3200" kern="1200" dirty="0" smtClean="0">
                <a:solidFill>
                  <a:schemeClr val="tx2">
                    <a:lumMod val="10000"/>
                  </a:schemeClr>
                </a:solidFill>
                <a:latin typeface="Arial"/>
              </a:rPr>
              <a:t> model</a:t>
            </a:r>
            <a:endParaRPr lang="nl-NL" sz="3200" kern="1200" dirty="0">
              <a:solidFill>
                <a:schemeClr val="tx2">
                  <a:lumMod val="10000"/>
                </a:schemeClr>
              </a:solidFill>
              <a:latin typeface="Arial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kern="12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112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Update  WP2 </a:t>
            </a:r>
            <a:r>
              <a:rPr lang="nl-NL" sz="4800" b="1" dirty="0" err="1" smtClean="0"/>
              <a:t>activities</a:t>
            </a:r>
            <a:r>
              <a:rPr lang="nl-NL" sz="4800" b="1" dirty="0" smtClean="0"/>
              <a:t>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594139" y="1673424"/>
            <a:ext cx="22718240" cy="9865095"/>
          </a:xfrm>
        </p:spPr>
        <p:txBody>
          <a:bodyPr/>
          <a:lstStyle/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b="1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err="1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Monthly</a:t>
            </a:r>
            <a:r>
              <a:rPr lang="nl-NL" sz="3200" b="1" dirty="0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 meetings</a:t>
            </a: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dirty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err="1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Actionlines</a:t>
            </a:r>
            <a:r>
              <a:rPr lang="nl-NL" sz="3200" b="1" dirty="0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 WP2 Q4 2022-Q3 2023:</a:t>
            </a: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A.1. 		Analysis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current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governance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mandate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 ET PD</a:t>
            </a:r>
            <a:endParaRPr lang="nl-NL" sz="3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A.2. 		</a:t>
            </a:r>
            <a:r>
              <a:rPr lang="nl-NL" sz="3200" b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G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athering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best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practices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ESS, SKA, CERN, CTA, EGO</a:t>
            </a: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A.3. 		Inventory of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dependencies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other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INFRA DEV 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workpackages</a:t>
            </a:r>
            <a:endParaRPr lang="nl-NL" sz="3200" b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A.4. 		</a:t>
            </a:r>
            <a:r>
              <a:rPr lang="nl-NL" sz="32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Interactions</a:t>
            </a:r>
            <a:r>
              <a:rPr lang="nl-NL" sz="3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 BGR</a:t>
            </a:r>
          </a:p>
          <a:p>
            <a:pPr indent="-47905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D.2.1.	</a:t>
            </a:r>
            <a:r>
              <a:rPr lang="nl-NL" sz="3200" dirty="0" err="1">
                <a:solidFill>
                  <a:srgbClr val="D5D5D5">
                    <a:lumMod val="10000"/>
                  </a:srgbClr>
                </a:solidFill>
                <a:latin typeface="+mj-lt"/>
              </a:rPr>
              <a:t>V</a:t>
            </a:r>
            <a:r>
              <a:rPr lang="nl-NL" sz="3200" dirty="0" err="1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iable</a:t>
            </a:r>
            <a:r>
              <a:rPr lang="nl-NL" sz="3200" dirty="0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 options </a:t>
            </a:r>
            <a:r>
              <a:rPr lang="nl-NL" sz="3200" dirty="0" err="1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for</a:t>
            </a:r>
            <a:r>
              <a:rPr lang="nl-NL" sz="3200" dirty="0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 ET </a:t>
            </a:r>
            <a:r>
              <a:rPr lang="nl-NL" sz="3200" dirty="0" err="1" smtClean="0">
                <a:solidFill>
                  <a:srgbClr val="D5D5D5">
                    <a:lumMod val="10000"/>
                  </a:srgbClr>
                </a:solidFill>
                <a:latin typeface="+mj-lt"/>
              </a:rPr>
              <a:t>governance</a:t>
            </a:r>
            <a:endParaRPr lang="nl-NL" sz="3200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b="1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b="1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/>
              <a:t>Q3 2023  </a:t>
            </a:r>
            <a:endParaRPr lang="nl-NL" sz="3200" b="1" dirty="0" smtClean="0"/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/>
              <a:t>D. 2.1</a:t>
            </a:r>
            <a:r>
              <a:rPr lang="nl-NL" sz="3200" b="1" dirty="0"/>
              <a:t>. </a:t>
            </a:r>
            <a:r>
              <a:rPr lang="nl-NL" sz="3200" b="1" dirty="0" err="1"/>
              <a:t>viable</a:t>
            </a:r>
            <a:r>
              <a:rPr lang="nl-NL" sz="3200" b="1" dirty="0"/>
              <a:t> options </a:t>
            </a:r>
            <a:r>
              <a:rPr lang="nl-NL" sz="3200" b="1" dirty="0" err="1"/>
              <a:t>for</a:t>
            </a:r>
            <a:r>
              <a:rPr lang="nl-NL" sz="3200" b="1" dirty="0"/>
              <a:t> ET </a:t>
            </a:r>
            <a:r>
              <a:rPr lang="nl-NL" sz="3200" b="1" dirty="0" err="1"/>
              <a:t>governance</a:t>
            </a:r>
            <a:endParaRPr lang="nl-NL" sz="3200" b="1" dirty="0"/>
          </a:p>
          <a:p>
            <a:pPr marL="457200" lvl="0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Wingdings" panose="05000000000000000000" pitchFamily="2" charset="2"/>
              <a:buChar char="Ø"/>
            </a:pPr>
            <a:r>
              <a:rPr lang="nl-NL" sz="3200" dirty="0" smtClean="0"/>
              <a:t>Input</a:t>
            </a:r>
            <a:r>
              <a:rPr lang="nl-NL" sz="3200" dirty="0"/>
              <a:t>:   </a:t>
            </a:r>
            <a:r>
              <a:rPr lang="nl-NL" sz="3200" dirty="0" smtClean="0"/>
              <a:t>WP2 </a:t>
            </a:r>
            <a:r>
              <a:rPr lang="nl-NL" sz="3200" dirty="0" err="1" smtClean="0"/>
              <a:t>findings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		BGR </a:t>
            </a:r>
            <a:r>
              <a:rPr lang="nl-NL" sz="3200" dirty="0"/>
              <a:t>1st workshop: </a:t>
            </a:r>
            <a:r>
              <a:rPr lang="nl-NL" sz="3200" dirty="0" err="1" smtClean="0"/>
              <a:t>inter</a:t>
            </a:r>
            <a:r>
              <a:rPr lang="nl-NL" sz="3200" dirty="0" smtClean="0"/>
              <a:t> action WP2</a:t>
            </a:r>
            <a:br>
              <a:rPr lang="nl-NL" sz="3200" dirty="0" smtClean="0"/>
            </a:br>
            <a:r>
              <a:rPr lang="nl-NL" sz="3200" dirty="0" smtClean="0"/>
              <a:t>		Input </a:t>
            </a:r>
            <a:r>
              <a:rPr lang="nl-NL" sz="3200" dirty="0" err="1" smtClean="0"/>
              <a:t>from</a:t>
            </a:r>
            <a:r>
              <a:rPr lang="nl-NL" sz="3200" dirty="0" smtClean="0"/>
              <a:t> INFRA DEV </a:t>
            </a:r>
            <a:r>
              <a:rPr lang="nl-NL" sz="3200" dirty="0" err="1" smtClean="0"/>
              <a:t>work</a:t>
            </a:r>
            <a:r>
              <a:rPr lang="nl-NL" sz="3200" dirty="0" smtClean="0"/>
              <a:t> packages</a:t>
            </a:r>
            <a:endParaRPr lang="nl-NL" sz="3200" dirty="0"/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 smtClean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marL="497840" lvl="1" indent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None/>
            </a:pPr>
            <a:endParaRPr lang="nl-NL" sz="3200" dirty="0">
              <a:solidFill>
                <a:srgbClr val="D5D5D5">
                  <a:lumMod val="10000"/>
                </a:srgbClr>
              </a:solidFill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latin typeface="+mj-lt"/>
              </a:rPr>
              <a:t>    </a:t>
            </a:r>
            <a:endParaRPr lang="nl-NL" sz="3200" b="1" dirty="0">
              <a:latin typeface="+mj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95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NEXT </a:t>
            </a:r>
            <a:r>
              <a:rPr lang="nl-NL" sz="4800" b="1" dirty="0" err="1" smtClean="0"/>
              <a:t>StEPs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and</a:t>
            </a:r>
            <a:r>
              <a:rPr lang="nl-NL" sz="4800" b="1" dirty="0" smtClean="0"/>
              <a:t> Timeline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594139" y="1673424"/>
            <a:ext cx="22718240" cy="9840973"/>
          </a:xfrm>
        </p:spPr>
        <p:txBody>
          <a:bodyPr/>
          <a:lstStyle/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 smtClean="0">
              <a:solidFill>
                <a:srgbClr val="FF0000"/>
              </a:solidFill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dirty="0" smtClean="0">
                <a:latin typeface="+mj-lt"/>
              </a:rPr>
              <a:t>Timeline 2023: 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17 May/5 </a:t>
            </a:r>
            <a:r>
              <a:rPr lang="nl-NL" sz="3200" dirty="0" err="1" smtClean="0">
                <a:latin typeface="+mj-lt"/>
              </a:rPr>
              <a:t>June</a:t>
            </a:r>
            <a:r>
              <a:rPr lang="nl-NL" sz="3200" dirty="0" smtClean="0">
                <a:latin typeface="+mj-lt"/>
              </a:rPr>
              <a:t>			Exchange </a:t>
            </a:r>
            <a:r>
              <a:rPr lang="nl-NL" sz="3200" dirty="0" err="1" smtClean="0">
                <a:latin typeface="+mj-lt"/>
              </a:rPr>
              <a:t>with</a:t>
            </a:r>
            <a:r>
              <a:rPr lang="nl-NL" sz="3200" dirty="0" smtClean="0">
                <a:latin typeface="+mj-lt"/>
              </a:rPr>
              <a:t> WP3 and WP7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8 </a:t>
            </a:r>
            <a:r>
              <a:rPr lang="nl-NL" sz="3200" dirty="0" err="1" smtClean="0">
                <a:latin typeface="+mj-lt"/>
              </a:rPr>
              <a:t>June</a:t>
            </a:r>
            <a:r>
              <a:rPr lang="nl-NL" sz="3200" dirty="0" smtClean="0">
                <a:latin typeface="+mj-lt"/>
              </a:rPr>
              <a:t>+ follow-up</a:t>
            </a:r>
            <a:r>
              <a:rPr lang="nl-NL" sz="3200" dirty="0" smtClean="0">
                <a:latin typeface="+mj-lt"/>
              </a:rPr>
              <a:t>		</a:t>
            </a:r>
            <a:r>
              <a:rPr lang="nl-NL" sz="3200" dirty="0" smtClean="0">
                <a:latin typeface="+mj-lt"/>
              </a:rPr>
              <a:t>ESS/WP2/WP3/WP7 </a:t>
            </a:r>
            <a:r>
              <a:rPr lang="nl-NL" sz="3200" dirty="0" smtClean="0">
                <a:latin typeface="+mj-lt"/>
              </a:rPr>
              <a:t>meeting: </a:t>
            </a:r>
            <a:r>
              <a:rPr lang="nl-NL" sz="3200" dirty="0" err="1" smtClean="0">
                <a:latin typeface="+mj-lt"/>
              </a:rPr>
              <a:t>procurement</a:t>
            </a:r>
            <a:r>
              <a:rPr lang="nl-NL" sz="3200" dirty="0" smtClean="0">
                <a:latin typeface="+mj-lt"/>
              </a:rPr>
              <a:t> policy, VAT, </a:t>
            </a:r>
            <a:r>
              <a:rPr lang="nl-NL" sz="3200" dirty="0" err="1" smtClean="0">
                <a:latin typeface="+mj-lt"/>
              </a:rPr>
              <a:t>contributionmodels</a:t>
            </a:r>
            <a:endParaRPr lang="nl-NL" sz="3200" dirty="0" smtClean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12-13 </a:t>
            </a:r>
            <a:r>
              <a:rPr lang="nl-NL" sz="3200" dirty="0" err="1" smtClean="0">
                <a:latin typeface="+mj-lt"/>
              </a:rPr>
              <a:t>June</a:t>
            </a:r>
            <a:r>
              <a:rPr lang="nl-NL" sz="3200" dirty="0" smtClean="0">
                <a:latin typeface="+mj-lt"/>
              </a:rPr>
              <a:t> 			Barcelona INFRA DEV; </a:t>
            </a:r>
            <a:r>
              <a:rPr lang="nl-NL" sz="3200" dirty="0" err="1" smtClean="0">
                <a:latin typeface="+mj-lt"/>
              </a:rPr>
              <a:t>progress</a:t>
            </a:r>
            <a:r>
              <a:rPr lang="nl-NL" sz="3200" dirty="0" smtClean="0">
                <a:latin typeface="+mj-lt"/>
              </a:rPr>
              <a:t> WP2, input ETO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 smtClean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en-US" sz="3200" dirty="0">
                <a:latin typeface="+mj-lt"/>
              </a:rPr>
              <a:t>30 June		  		WP2ET- 10; first draft BGR discussion paper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22 August				WP2ET-11; BGR </a:t>
            </a:r>
            <a:r>
              <a:rPr lang="nl-NL" sz="3200" dirty="0" err="1" smtClean="0">
                <a:latin typeface="+mj-lt"/>
              </a:rPr>
              <a:t>discussion</a:t>
            </a:r>
            <a:r>
              <a:rPr lang="nl-NL" sz="3200" dirty="0" smtClean="0">
                <a:latin typeface="+mj-lt"/>
              </a:rPr>
              <a:t> paper + draft Del.2.1.report 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September</a:t>
            </a:r>
            <a:r>
              <a:rPr lang="nl-NL" sz="3200" dirty="0" smtClean="0">
                <a:solidFill>
                  <a:srgbClr val="FF0000"/>
                </a:solidFill>
                <a:latin typeface="+mj-lt"/>
              </a:rPr>
              <a:t>	 		BGR 1st workshop (</a:t>
            </a:r>
            <a:r>
              <a:rPr lang="nl-NL" sz="2400" dirty="0" smtClean="0">
                <a:solidFill>
                  <a:srgbClr val="FF0000"/>
                </a:solidFill>
                <a:latin typeface="+mj-lt"/>
              </a:rPr>
              <a:t>week of 25th September</a:t>
            </a:r>
            <a:r>
              <a:rPr lang="nl-NL" sz="3200" dirty="0" smtClean="0">
                <a:solidFill>
                  <a:srgbClr val="FF0000"/>
                </a:solidFill>
                <a:latin typeface="+mj-lt"/>
              </a:rPr>
              <a:t>)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dirty="0" smtClean="0">
                <a:latin typeface="+mj-lt"/>
              </a:rPr>
              <a:t>September/</a:t>
            </a:r>
            <a:r>
              <a:rPr lang="nl-NL" sz="3200" dirty="0" err="1" smtClean="0">
                <a:latin typeface="+mj-lt"/>
              </a:rPr>
              <a:t>October</a:t>
            </a:r>
            <a:r>
              <a:rPr lang="nl-NL" sz="3200" dirty="0" smtClean="0">
                <a:latin typeface="+mj-lt"/>
              </a:rPr>
              <a:t>	</a:t>
            </a:r>
            <a:r>
              <a:rPr lang="nl-NL" sz="3200" dirty="0" smtClean="0">
                <a:solidFill>
                  <a:srgbClr val="FF0000"/>
                </a:solidFill>
                <a:latin typeface="+mj-lt"/>
              </a:rPr>
              <a:t>	Del.2.1. report </a:t>
            </a:r>
            <a:r>
              <a:rPr lang="nl-NL" sz="3200" dirty="0" err="1" smtClean="0">
                <a:solidFill>
                  <a:srgbClr val="FF0000"/>
                </a:solidFill>
                <a:latin typeface="+mj-lt"/>
              </a:rPr>
              <a:t>providing</a:t>
            </a:r>
            <a:r>
              <a:rPr lang="nl-NL" sz="3200" dirty="0" smtClean="0">
                <a:solidFill>
                  <a:srgbClr val="FF0000"/>
                </a:solidFill>
                <a:latin typeface="+mj-lt"/>
              </a:rPr>
              <a:t> options </a:t>
            </a:r>
            <a:r>
              <a:rPr lang="nl-NL" sz="3200" dirty="0" err="1" smtClean="0">
                <a:solidFill>
                  <a:srgbClr val="FF0000"/>
                </a:solidFill>
                <a:latin typeface="+mj-lt"/>
              </a:rPr>
              <a:t>for</a:t>
            </a:r>
            <a:r>
              <a:rPr lang="nl-NL" sz="3200" dirty="0" smtClean="0">
                <a:solidFill>
                  <a:srgbClr val="FF0000"/>
                </a:solidFill>
                <a:latin typeface="+mj-lt"/>
              </a:rPr>
              <a:t> ET </a:t>
            </a:r>
            <a:r>
              <a:rPr lang="nl-NL" sz="3200" dirty="0" err="1" smtClean="0">
                <a:solidFill>
                  <a:srgbClr val="FF0000"/>
                </a:solidFill>
                <a:latin typeface="+mj-lt"/>
              </a:rPr>
              <a:t>governance</a:t>
            </a:r>
            <a:endParaRPr lang="nl-NL" sz="3200" dirty="0" smtClean="0">
              <a:solidFill>
                <a:srgbClr val="FF0000"/>
              </a:solidFill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 smtClean="0">
              <a:latin typeface="+mj-lt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dirty="0" smtClean="0">
              <a:latin typeface="+mj-lt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2963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Preliminary </a:t>
            </a:r>
            <a:r>
              <a:rPr lang="nl-NL" sz="4800" b="1" dirty="0" err="1" smtClean="0"/>
              <a:t>findings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Governance</a:t>
            </a:r>
            <a:endParaRPr lang="nl-NL" sz="4800" b="1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half" idx="14"/>
          </p:nvPr>
        </p:nvPicPr>
        <p:blipFill>
          <a:blip r:embed="rId2"/>
          <a:srcRect t="19543" b="195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nl-NL" sz="3200" b="1" dirty="0" err="1" smtClean="0"/>
              <a:t>Suitable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legal</a:t>
            </a:r>
            <a:r>
              <a:rPr lang="nl-NL" sz="3200" b="1" dirty="0" smtClean="0"/>
              <a:t> </a:t>
            </a:r>
            <a:r>
              <a:rPr lang="nl-NL" sz="3200" b="1" dirty="0" err="1" smtClean="0"/>
              <a:t>framework</a:t>
            </a:r>
            <a:r>
              <a:rPr lang="nl-NL" sz="3200" b="1" dirty="0" smtClean="0"/>
              <a:t> long term:</a:t>
            </a: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b="1" dirty="0" smtClean="0"/>
          </a:p>
          <a:p>
            <a:r>
              <a:rPr lang="nl-NL" sz="3200" b="1" dirty="0">
                <a:solidFill>
                  <a:srgbClr val="FF0000"/>
                </a:solidFill>
              </a:rPr>
              <a:t>E</a:t>
            </a:r>
            <a:r>
              <a:rPr lang="nl-NL" sz="3200" b="1" dirty="0" smtClean="0">
                <a:solidFill>
                  <a:srgbClr val="FF0000"/>
                </a:solidFill>
              </a:rPr>
              <a:t>uropean Research </a:t>
            </a:r>
            <a:r>
              <a:rPr lang="nl-NL" sz="3200" b="1" dirty="0" err="1" smtClean="0">
                <a:solidFill>
                  <a:srgbClr val="FF0000"/>
                </a:solidFill>
              </a:rPr>
              <a:t>Infrastructure</a:t>
            </a:r>
            <a:r>
              <a:rPr lang="nl-NL" sz="3200" b="1" dirty="0" smtClean="0">
                <a:solidFill>
                  <a:srgbClr val="FF0000"/>
                </a:solidFill>
              </a:rPr>
              <a:t> Consortium (ERIC) </a:t>
            </a:r>
            <a:r>
              <a:rPr lang="nl-NL" sz="3200" dirty="0" err="1" smtClean="0"/>
              <a:t>would</a:t>
            </a:r>
            <a:r>
              <a:rPr lang="nl-NL" sz="3200" dirty="0" smtClean="0"/>
              <a:t> </a:t>
            </a:r>
            <a:r>
              <a:rPr lang="nl-NL" sz="3200" dirty="0" err="1" smtClean="0"/>
              <a:t>be</a:t>
            </a:r>
            <a:r>
              <a:rPr lang="nl-NL" sz="3200" dirty="0" smtClean="0"/>
              <a:t> most </a:t>
            </a:r>
            <a:r>
              <a:rPr lang="nl-NL" sz="3200" dirty="0" err="1" smtClean="0"/>
              <a:t>suitable</a:t>
            </a:r>
            <a:r>
              <a:rPr lang="nl-NL" sz="3200" dirty="0" smtClean="0"/>
              <a:t> </a:t>
            </a:r>
            <a:r>
              <a:rPr lang="nl-NL" sz="3200" dirty="0" err="1" smtClean="0"/>
              <a:t>legal</a:t>
            </a:r>
            <a:r>
              <a:rPr lang="nl-NL" sz="3200" dirty="0" smtClean="0"/>
              <a:t> </a:t>
            </a:r>
            <a:r>
              <a:rPr lang="nl-NL" sz="3200" dirty="0" err="1" smtClean="0"/>
              <a:t>framework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Einstein </a:t>
            </a:r>
            <a:r>
              <a:rPr lang="nl-NL" sz="3200" dirty="0" err="1" smtClean="0"/>
              <a:t>Telescope</a:t>
            </a:r>
            <a:r>
              <a:rPr lang="nl-NL" sz="3200" dirty="0" smtClean="0"/>
              <a:t> </a:t>
            </a:r>
            <a:r>
              <a:rPr lang="nl-NL" sz="3200" dirty="0" err="1" smtClean="0"/>
              <a:t>Observatory</a:t>
            </a:r>
            <a:r>
              <a:rPr lang="nl-NL" sz="3200" dirty="0" smtClean="0"/>
              <a:t> </a:t>
            </a:r>
            <a:r>
              <a:rPr lang="nl-NL" sz="3200" dirty="0" err="1" smtClean="0"/>
              <a:t>construction</a:t>
            </a:r>
            <a:r>
              <a:rPr lang="nl-NL" sz="3200" dirty="0" smtClean="0"/>
              <a:t>, operations, maintenance </a:t>
            </a:r>
            <a:r>
              <a:rPr lang="nl-NL" sz="3200" dirty="0" err="1" smtClean="0"/>
              <a:t>phase</a:t>
            </a:r>
            <a:r>
              <a:rPr lang="nl-NL" sz="3200" dirty="0"/>
              <a:t>.</a:t>
            </a:r>
            <a:endParaRPr lang="nl-NL" sz="3200" dirty="0" smtClean="0"/>
          </a:p>
          <a:p>
            <a:endParaRPr lang="nl-NL" sz="3200" dirty="0" smtClean="0"/>
          </a:p>
          <a:p>
            <a:endParaRPr lang="nl-NL" sz="3200" dirty="0" smtClean="0">
              <a:solidFill>
                <a:srgbClr val="FF0000"/>
              </a:solidFill>
            </a:endParaRPr>
          </a:p>
          <a:p>
            <a:r>
              <a:rPr lang="nl-NL" sz="3200" b="1" dirty="0" err="1" smtClean="0">
                <a:solidFill>
                  <a:srgbClr val="FF0000"/>
                </a:solidFill>
              </a:rPr>
              <a:t>Intermediate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legal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b="1" dirty="0" err="1" smtClean="0">
                <a:solidFill>
                  <a:srgbClr val="FF0000"/>
                </a:solidFill>
              </a:rPr>
              <a:t>entity</a:t>
            </a:r>
            <a:r>
              <a:rPr lang="nl-NL" sz="3200" b="1" dirty="0" smtClean="0">
                <a:solidFill>
                  <a:srgbClr val="FF0000"/>
                </a:solidFill>
              </a:rPr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prepare</a:t>
            </a:r>
            <a:r>
              <a:rPr lang="nl-NL" sz="3200" dirty="0" smtClean="0"/>
              <a:t> </a:t>
            </a:r>
            <a:r>
              <a:rPr lang="nl-NL" sz="3200" dirty="0" err="1" smtClean="0"/>
              <a:t>the</a:t>
            </a:r>
            <a:r>
              <a:rPr lang="nl-NL" sz="3200" dirty="0" smtClean="0"/>
              <a:t> </a:t>
            </a:r>
            <a:r>
              <a:rPr lang="nl-NL" sz="3200" dirty="0" err="1" smtClean="0"/>
              <a:t>transition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</a:t>
            </a:r>
            <a:r>
              <a:rPr lang="nl-NL" sz="3200" dirty="0" err="1" smtClean="0"/>
              <a:t>construction</a:t>
            </a:r>
            <a:r>
              <a:rPr lang="nl-NL" sz="3200" dirty="0" smtClean="0"/>
              <a:t> and operations </a:t>
            </a:r>
            <a:r>
              <a:rPr lang="nl-NL" sz="3200" dirty="0" err="1" smtClean="0"/>
              <a:t>phase</a:t>
            </a:r>
            <a:r>
              <a:rPr lang="nl-NL" sz="3200" dirty="0" smtClean="0"/>
              <a:t>:</a:t>
            </a: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DengXian"/>
                <a:cs typeface="Calibri" panose="020F0502020204030204" pitchFamily="34" charset="0"/>
              </a:rPr>
              <a:t>to </a:t>
            </a:r>
            <a:r>
              <a:rPr lang="en-GB" sz="2400" dirty="0">
                <a:ea typeface="DengXian"/>
                <a:cs typeface="Calibri" panose="020F0502020204030204" pitchFamily="34" charset="0"/>
              </a:rPr>
              <a:t>build the comfort and trust </a:t>
            </a:r>
            <a:r>
              <a:rPr lang="en-GB" sz="2400" dirty="0" smtClean="0">
                <a:ea typeface="DengXian"/>
                <a:cs typeface="Calibri" panose="020F0502020204030204" pitchFamily="34" charset="0"/>
              </a:rPr>
              <a:t>among the members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 smtClean="0">
                <a:ea typeface="DengXian"/>
                <a:cs typeface="Arial" panose="020B0604020202020204" pitchFamily="34" charset="0"/>
              </a:rPr>
              <a:t>to </a:t>
            </a:r>
            <a:r>
              <a:rPr lang="en-US" sz="2400" kern="100" dirty="0">
                <a:ea typeface="DengXian"/>
                <a:cs typeface="Arial" panose="020B0604020202020204" pitchFamily="34" charset="0"/>
              </a:rPr>
              <a:t>develop an organizational framework for the preparation of the construction and operation of the ET facility;</a:t>
            </a:r>
            <a:endParaRPr lang="nl-N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 smtClean="0">
                <a:ea typeface="DengXian"/>
                <a:cs typeface="Arial" panose="020B0604020202020204" pitchFamily="34" charset="0"/>
              </a:rPr>
              <a:t>to </a:t>
            </a:r>
            <a:r>
              <a:rPr lang="en-US" sz="2400" kern="100" dirty="0">
                <a:ea typeface="DengXian"/>
                <a:cs typeface="Arial" panose="020B0604020202020204" pitchFamily="34" charset="0"/>
              </a:rPr>
              <a:t>manage Member’s Contributions during the Preparatory Phase for the benefit of the Project and</a:t>
            </a:r>
            <a:endParaRPr lang="nl-N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kern="100" dirty="0" smtClean="0">
                <a:ea typeface="DengXian"/>
                <a:cs typeface="Arial" panose="020B0604020202020204" pitchFamily="34" charset="0"/>
              </a:rPr>
              <a:t>to </a:t>
            </a:r>
            <a:r>
              <a:rPr lang="en-US" sz="2400" kern="100" dirty="0">
                <a:ea typeface="DengXian"/>
                <a:cs typeface="Arial" panose="020B0604020202020204" pitchFamily="34" charset="0"/>
              </a:rPr>
              <a:t>do all such other acts and things considered necessary or desirable in connection with the development and promotion of the objects of the ET </a:t>
            </a:r>
            <a:r>
              <a:rPr lang="en-US" sz="2400" kern="100" dirty="0" err="1">
                <a:ea typeface="DengXian"/>
                <a:cs typeface="Arial" panose="020B0604020202020204" pitchFamily="34" charset="0"/>
              </a:rPr>
              <a:t>Organisation</a:t>
            </a:r>
            <a:r>
              <a:rPr lang="en-US" sz="2400" kern="100" dirty="0">
                <a:ea typeface="DengXian"/>
                <a:cs typeface="Arial" panose="020B0604020202020204" pitchFamily="34" charset="0"/>
              </a:rPr>
              <a:t>.</a:t>
            </a:r>
            <a:endParaRPr lang="nl-N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3200" dirty="0" smtClean="0">
                <a:sym typeface="Wingdings" panose="05000000000000000000" pitchFamily="2" charset="2"/>
              </a:rPr>
              <a:t>	</a:t>
            </a:r>
          </a:p>
          <a:p>
            <a:endParaRPr lang="nl-NL" sz="3200" dirty="0" smtClean="0">
              <a:sym typeface="Wingdings" panose="05000000000000000000" pitchFamily="2" charset="2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3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err="1" smtClean="0"/>
              <a:t>Suitability</a:t>
            </a:r>
            <a:r>
              <a:rPr lang="nl-NL" sz="4800" b="1" dirty="0" smtClean="0"/>
              <a:t>: ERIC </a:t>
            </a:r>
            <a:r>
              <a:rPr lang="nl-NL" sz="4800" b="1" dirty="0" err="1" smtClean="0"/>
              <a:t>LeGAL</a:t>
            </a:r>
            <a:r>
              <a:rPr lang="nl-NL" sz="4800" b="1" dirty="0" smtClean="0"/>
              <a:t> FRAMEWORK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727840" y="1673425"/>
            <a:ext cx="22928319" cy="10087646"/>
          </a:xfrm>
        </p:spPr>
        <p:txBody>
          <a:bodyPr/>
          <a:lstStyle/>
          <a:p>
            <a:r>
              <a:rPr lang="nl-NL" sz="3200" b="1" dirty="0"/>
              <a:t>ET </a:t>
            </a:r>
            <a:r>
              <a:rPr lang="nl-NL" sz="3200" b="1" dirty="0" err="1" smtClean="0"/>
              <a:t>characteristics</a:t>
            </a:r>
            <a:r>
              <a:rPr lang="nl-NL" sz="3200" b="1" dirty="0" smtClean="0"/>
              <a:t>:</a:t>
            </a:r>
            <a:endParaRPr lang="nl-NL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European </a:t>
            </a:r>
            <a:r>
              <a:rPr lang="nl-NL" sz="3200" dirty="0" err="1"/>
              <a:t>participants</a:t>
            </a:r>
            <a:r>
              <a:rPr lang="nl-NL" sz="3200" dirty="0"/>
              <a:t> (83 </a:t>
            </a:r>
            <a:r>
              <a:rPr lang="nl-NL" sz="3200" dirty="0" err="1"/>
              <a:t>institutions</a:t>
            </a:r>
            <a:r>
              <a:rPr lang="nl-NL" sz="3200" dirty="0"/>
              <a:t>/10 </a:t>
            </a:r>
            <a:r>
              <a:rPr lang="nl-NL" sz="3200" dirty="0" err="1"/>
              <a:t>countries</a:t>
            </a:r>
            <a:r>
              <a:rPr lang="nl-NL" sz="3200" dirty="0"/>
              <a:t> BGR)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Board of </a:t>
            </a:r>
            <a:r>
              <a:rPr lang="nl-NL" sz="3200" dirty="0" err="1" smtClean="0"/>
              <a:t>Governmental</a:t>
            </a:r>
            <a:r>
              <a:rPr lang="nl-NL" sz="3200" dirty="0" smtClean="0"/>
              <a:t> </a:t>
            </a:r>
            <a:r>
              <a:rPr lang="nl-NL" sz="3200" dirty="0" err="1" smtClean="0"/>
              <a:t>Representatives</a:t>
            </a:r>
            <a:r>
              <a:rPr lang="nl-NL" sz="3200" dirty="0" smtClean="0"/>
              <a:t> (BGR</a:t>
            </a:r>
            <a:r>
              <a:rPr lang="nl-NL" sz="3200" dirty="0"/>
              <a:t>, </a:t>
            </a:r>
            <a:r>
              <a:rPr lang="nl-NL" sz="3200" dirty="0" err="1"/>
              <a:t>ToR</a:t>
            </a:r>
            <a:r>
              <a:rPr lang="nl-NL" sz="3200" dirty="0"/>
              <a:t> 2022)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Site </a:t>
            </a:r>
            <a:r>
              <a:rPr lang="nl-NL" sz="3200" dirty="0" err="1"/>
              <a:t>within</a:t>
            </a:r>
            <a:r>
              <a:rPr lang="nl-NL" sz="3200" dirty="0"/>
              <a:t> </a:t>
            </a:r>
            <a:r>
              <a:rPr lang="nl-NL" sz="3200" dirty="0" smtClean="0"/>
              <a:t>EU </a:t>
            </a:r>
            <a:r>
              <a:rPr lang="nl-NL" sz="3200" dirty="0" err="1" smtClean="0"/>
              <a:t>territory</a:t>
            </a:r>
            <a:endParaRPr lang="nl-NL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/>
              <a:t>Public </a:t>
            </a:r>
            <a:r>
              <a:rPr lang="nl-NL" sz="3200" dirty="0" err="1" smtClean="0"/>
              <a:t>funding</a:t>
            </a:r>
            <a:endParaRPr lang="nl-NL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50 </a:t>
            </a:r>
            <a:r>
              <a:rPr lang="nl-NL" sz="3200" dirty="0" err="1" smtClean="0"/>
              <a:t>years</a:t>
            </a:r>
            <a:r>
              <a:rPr lang="nl-NL" sz="3200" dirty="0" smtClean="0"/>
              <a:t> </a:t>
            </a:r>
            <a:r>
              <a:rPr lang="nl-NL" sz="3200" dirty="0" err="1" smtClean="0"/>
              <a:t>lifetime</a:t>
            </a:r>
            <a:endParaRPr lang="nl-NL" sz="3200" dirty="0"/>
          </a:p>
          <a:p>
            <a:r>
              <a:rPr lang="nl-NL" sz="3200" dirty="0" smtClean="0"/>
              <a:t> </a:t>
            </a:r>
          </a:p>
          <a:p>
            <a:r>
              <a:rPr lang="nl-NL" sz="3200" b="1" dirty="0" smtClean="0"/>
              <a:t>SWOT analysis ERIC</a:t>
            </a:r>
          </a:p>
          <a:p>
            <a:r>
              <a:rPr lang="nl-NL" sz="3200" i="1" dirty="0" err="1" smtClean="0"/>
              <a:t>Strenghts</a:t>
            </a:r>
            <a:r>
              <a:rPr lang="nl-NL" sz="3200" i="1" dirty="0" smtClean="0"/>
              <a:t> and </a:t>
            </a:r>
            <a:r>
              <a:rPr lang="nl-NL" sz="3200" i="1" dirty="0" err="1" smtClean="0"/>
              <a:t>opportunities</a:t>
            </a:r>
            <a:r>
              <a:rPr lang="nl-NL" sz="3200" i="1" dirty="0" smtClean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ERIC </a:t>
            </a:r>
            <a:r>
              <a:rPr lang="nl-NL" sz="3200" dirty="0" err="1" smtClean="0"/>
              <a:t>framework</a:t>
            </a:r>
            <a:r>
              <a:rPr lang="nl-NL" sz="3200" dirty="0" smtClean="0"/>
              <a:t> </a:t>
            </a:r>
            <a:r>
              <a:rPr lang="nl-NL" sz="3200" dirty="0" err="1" smtClean="0"/>
              <a:t>designed</a:t>
            </a:r>
            <a:r>
              <a:rPr lang="nl-NL" sz="3200" dirty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research </a:t>
            </a:r>
            <a:r>
              <a:rPr lang="nl-NL" sz="3200" dirty="0" err="1" smtClean="0"/>
              <a:t>infrastructures</a:t>
            </a:r>
            <a:endParaRPr lang="nl-NL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VAT </a:t>
            </a:r>
            <a:r>
              <a:rPr lang="nl-NL" sz="3200" dirty="0" err="1" smtClean="0"/>
              <a:t>exemptions</a:t>
            </a:r>
            <a:r>
              <a:rPr lang="nl-NL" sz="3200" dirty="0" smtClean="0"/>
              <a:t>, </a:t>
            </a:r>
            <a:r>
              <a:rPr lang="nl-NL" sz="3200" dirty="0" err="1" smtClean="0"/>
              <a:t>excise</a:t>
            </a:r>
            <a:r>
              <a:rPr lang="nl-NL" sz="3200" dirty="0" smtClean="0"/>
              <a:t> </a:t>
            </a:r>
            <a:r>
              <a:rPr lang="nl-NL" sz="3200" dirty="0" err="1" smtClean="0"/>
              <a:t>duties</a:t>
            </a:r>
            <a:endParaRPr lang="nl-NL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err="1" smtClean="0"/>
              <a:t>Exemption</a:t>
            </a:r>
            <a:r>
              <a:rPr lang="nl-NL" sz="3200" dirty="0" smtClean="0"/>
              <a:t> EU tender </a:t>
            </a:r>
            <a:r>
              <a:rPr lang="nl-NL" sz="3200" dirty="0" err="1" smtClean="0"/>
              <a:t>regulation</a:t>
            </a:r>
            <a:endParaRPr lang="nl-NL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Strong commitment </a:t>
            </a:r>
            <a:r>
              <a:rPr lang="nl-NL" sz="3200" dirty="0" err="1" smtClean="0"/>
              <a:t>governmental</a:t>
            </a:r>
            <a:r>
              <a:rPr lang="nl-NL" sz="3200" dirty="0" smtClean="0"/>
              <a:t> </a:t>
            </a:r>
            <a:r>
              <a:rPr lang="nl-NL" sz="3200" dirty="0" err="1" smtClean="0"/>
              <a:t>participation</a:t>
            </a:r>
            <a:endParaRPr lang="nl-NL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200" dirty="0" smtClean="0"/>
              <a:t>Open </a:t>
            </a:r>
            <a:r>
              <a:rPr lang="nl-NL" sz="3200" dirty="0" err="1" smtClean="0"/>
              <a:t>for</a:t>
            </a:r>
            <a:r>
              <a:rPr lang="nl-NL" sz="3200" dirty="0" smtClean="0"/>
              <a:t> non-EU </a:t>
            </a:r>
            <a:r>
              <a:rPr lang="nl-NL" sz="3200" dirty="0" err="1" smtClean="0"/>
              <a:t>states</a:t>
            </a:r>
            <a:r>
              <a:rPr lang="nl-NL" sz="3200" dirty="0"/>
              <a:t> </a:t>
            </a:r>
            <a:r>
              <a:rPr lang="nl-NL" sz="3200" dirty="0" smtClean="0"/>
              <a:t>and </a:t>
            </a:r>
            <a:r>
              <a:rPr lang="nl-NL" sz="3200" dirty="0" err="1" smtClean="0"/>
              <a:t>organisations</a:t>
            </a:r>
            <a:endParaRPr lang="nl-NL" sz="3200" dirty="0" smtClean="0"/>
          </a:p>
          <a:p>
            <a:endParaRPr lang="nl-NL" sz="3200" dirty="0" smtClean="0"/>
          </a:p>
          <a:p>
            <a:r>
              <a:rPr lang="nl-NL" sz="3200" i="1" dirty="0" err="1" smtClean="0"/>
              <a:t>Weakness</a:t>
            </a:r>
            <a:r>
              <a:rPr lang="nl-NL" sz="3200" i="1" dirty="0" smtClean="0"/>
              <a:t> and </a:t>
            </a:r>
            <a:r>
              <a:rPr lang="nl-NL" sz="3200" i="1" dirty="0" err="1" smtClean="0"/>
              <a:t>threats</a:t>
            </a:r>
            <a:r>
              <a:rPr lang="nl-NL" sz="3200" i="1" dirty="0" smtClean="0"/>
              <a:t>:</a:t>
            </a:r>
            <a:endParaRPr lang="nl-NL" sz="3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 smtClean="0"/>
              <a:t>Initial</a:t>
            </a:r>
            <a:r>
              <a:rPr lang="nl-NL" sz="3200" dirty="0" smtClean="0"/>
              <a:t> commitment of 10 </a:t>
            </a:r>
            <a:r>
              <a:rPr lang="nl-NL" sz="3200" dirty="0" err="1" smtClean="0"/>
              <a:t>years</a:t>
            </a:r>
            <a:endParaRPr lang="nl-NL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/>
              <a:t>Different types of </a:t>
            </a:r>
            <a:r>
              <a:rPr lang="nl-NL" sz="3200" dirty="0" err="1"/>
              <a:t>a</a:t>
            </a:r>
            <a:r>
              <a:rPr lang="nl-NL" sz="3200" dirty="0" err="1" smtClean="0"/>
              <a:t>pplicable</a:t>
            </a:r>
            <a:r>
              <a:rPr lang="nl-NL" sz="3200" dirty="0" smtClean="0"/>
              <a:t> </a:t>
            </a:r>
            <a:r>
              <a:rPr lang="nl-NL" sz="3200" dirty="0" err="1" smtClean="0"/>
              <a:t>law</a:t>
            </a:r>
            <a:r>
              <a:rPr lang="nl-NL" sz="3200" dirty="0"/>
              <a:t> </a:t>
            </a:r>
            <a:r>
              <a:rPr lang="nl-NL" sz="32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 smtClean="0"/>
              <a:t>Aplication</a:t>
            </a:r>
            <a:r>
              <a:rPr lang="nl-NL" sz="3200" dirty="0" smtClean="0"/>
              <a:t> procedure and </a:t>
            </a:r>
            <a:r>
              <a:rPr lang="nl-NL" sz="3200" dirty="0" err="1" smtClean="0"/>
              <a:t>approval</a:t>
            </a:r>
            <a:r>
              <a:rPr lang="nl-NL" sz="3200" dirty="0" smtClean="0"/>
              <a:t> </a:t>
            </a:r>
            <a:r>
              <a:rPr lang="nl-NL" sz="3200" dirty="0" err="1" smtClean="0"/>
              <a:t>by</a:t>
            </a:r>
            <a:r>
              <a:rPr lang="nl-NL" sz="3200" dirty="0" smtClean="0"/>
              <a:t> EC</a:t>
            </a:r>
          </a:p>
          <a:p>
            <a:endParaRPr lang="nl-NL" sz="40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28102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738664"/>
          </a:xfrm>
        </p:spPr>
        <p:txBody>
          <a:bodyPr/>
          <a:lstStyle/>
          <a:p>
            <a:r>
              <a:rPr lang="nl-NL" sz="4800" b="1" dirty="0" smtClean="0"/>
              <a:t>INTERMEDIATE </a:t>
            </a:r>
            <a:r>
              <a:rPr lang="nl-NL" sz="4800" b="1" dirty="0" err="1" smtClean="0"/>
              <a:t>legal</a:t>
            </a:r>
            <a:r>
              <a:rPr lang="nl-NL" sz="4800" b="1" dirty="0" smtClean="0"/>
              <a:t> </a:t>
            </a:r>
            <a:r>
              <a:rPr lang="nl-NL" sz="4800" b="1" dirty="0" err="1" smtClean="0"/>
              <a:t>entity</a:t>
            </a:r>
            <a:r>
              <a:rPr lang="nl-NL" sz="4800" b="1" dirty="0" smtClean="0"/>
              <a:t>, first </a:t>
            </a:r>
            <a:r>
              <a:rPr lang="nl-NL" sz="4800" b="1" dirty="0" err="1" smtClean="0"/>
              <a:t>thoughts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93681" y="1961456"/>
            <a:ext cx="22928319" cy="9552941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nl-NL" sz="4000" b="1" dirty="0" smtClean="0"/>
              <a:t>‘</a:t>
            </a:r>
            <a:r>
              <a:rPr lang="nl-NL" sz="4000" dirty="0" smtClean="0"/>
              <a:t>Design’, </a:t>
            </a:r>
            <a:r>
              <a:rPr lang="nl-NL" sz="4000" dirty="0" err="1" smtClean="0"/>
              <a:t>consultation</a:t>
            </a:r>
            <a:r>
              <a:rPr lang="nl-NL" sz="4000" dirty="0" smtClean="0"/>
              <a:t> and </a:t>
            </a:r>
            <a:r>
              <a:rPr lang="nl-NL" sz="4000" dirty="0" err="1" smtClean="0"/>
              <a:t>endorsement</a:t>
            </a:r>
            <a:r>
              <a:rPr lang="nl-NL" sz="4000" dirty="0" smtClean="0"/>
              <a:t> </a:t>
            </a:r>
            <a:r>
              <a:rPr lang="nl-NL" sz="4000" dirty="0" err="1" smtClean="0"/>
              <a:t>by</a:t>
            </a:r>
            <a:r>
              <a:rPr lang="nl-NL" sz="4000" dirty="0" smtClean="0"/>
              <a:t> ET Board of </a:t>
            </a:r>
            <a:r>
              <a:rPr lang="nl-NL" sz="4000" dirty="0" err="1" smtClean="0"/>
              <a:t>Governmental</a:t>
            </a:r>
            <a:r>
              <a:rPr lang="nl-NL" sz="4000" dirty="0" smtClean="0"/>
              <a:t> </a:t>
            </a:r>
            <a:r>
              <a:rPr lang="nl-NL" sz="4000" dirty="0" err="1" smtClean="0"/>
              <a:t>Representatives</a:t>
            </a:r>
            <a:endParaRPr lang="nl-NL" sz="4000" dirty="0" smtClean="0"/>
          </a:p>
          <a:p>
            <a:endParaRPr lang="nl-NL" sz="4000" dirty="0"/>
          </a:p>
          <a:p>
            <a:r>
              <a:rPr lang="nl-NL" sz="4000" i="1" dirty="0" err="1" smtClean="0"/>
              <a:t>Purpose</a:t>
            </a:r>
            <a:r>
              <a:rPr lang="nl-NL" sz="4000" i="1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err="1"/>
              <a:t>S</a:t>
            </a:r>
            <a:r>
              <a:rPr lang="nl-NL" sz="4000" dirty="0" err="1" smtClean="0"/>
              <a:t>horten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transition</a:t>
            </a:r>
            <a:r>
              <a:rPr lang="nl-NL" sz="4000" dirty="0" smtClean="0"/>
              <a:t> </a:t>
            </a:r>
            <a:r>
              <a:rPr lang="nl-NL" sz="4000" dirty="0" err="1" smtClean="0"/>
              <a:t>process</a:t>
            </a:r>
            <a:r>
              <a:rPr lang="nl-NL" sz="4000" dirty="0" smtClean="0"/>
              <a:t> </a:t>
            </a:r>
            <a:r>
              <a:rPr lang="nl-NL" sz="4000" dirty="0" err="1" smtClean="0"/>
              <a:t>to</a:t>
            </a:r>
            <a:r>
              <a:rPr lang="nl-NL" sz="4000" dirty="0" smtClean="0"/>
              <a:t> </a:t>
            </a:r>
            <a:r>
              <a:rPr lang="nl-NL" sz="4000" dirty="0" err="1" smtClean="0"/>
              <a:t>construction</a:t>
            </a:r>
            <a:r>
              <a:rPr lang="nl-NL" sz="4000" dirty="0" smtClean="0"/>
              <a:t> and operations </a:t>
            </a:r>
            <a:r>
              <a:rPr lang="nl-NL" sz="4000" dirty="0" err="1" smtClean="0"/>
              <a:t>phase</a:t>
            </a:r>
            <a:endParaRPr lang="nl-NL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dirty="0" err="1" smtClean="0"/>
              <a:t>Prepare</a:t>
            </a:r>
            <a:r>
              <a:rPr lang="nl-NL" sz="4000" dirty="0" smtClean="0"/>
              <a:t> and </a:t>
            </a:r>
            <a:r>
              <a:rPr lang="nl-NL" sz="4000" dirty="0" err="1"/>
              <a:t>a</a:t>
            </a:r>
            <a:r>
              <a:rPr lang="nl-NL" sz="4000" dirty="0" err="1" smtClean="0"/>
              <a:t>nticipate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requirements</a:t>
            </a:r>
            <a:r>
              <a:rPr lang="nl-NL" sz="4000" dirty="0" smtClean="0"/>
              <a:t> of </a:t>
            </a:r>
            <a:r>
              <a:rPr lang="nl-NL" sz="4000" dirty="0" err="1" smtClean="0"/>
              <a:t>the</a:t>
            </a:r>
            <a:r>
              <a:rPr lang="nl-NL" sz="4000" dirty="0" smtClean="0"/>
              <a:t> long term </a:t>
            </a:r>
            <a:r>
              <a:rPr lang="nl-NL" sz="4000" dirty="0" err="1" smtClean="0"/>
              <a:t>governance</a:t>
            </a:r>
            <a:r>
              <a:rPr lang="nl-NL" sz="4000" dirty="0" smtClean="0"/>
              <a:t> </a:t>
            </a:r>
            <a:r>
              <a:rPr lang="nl-NL" sz="4000" dirty="0" err="1" smtClean="0"/>
              <a:t>structure</a:t>
            </a:r>
            <a:r>
              <a:rPr lang="nl-NL" sz="4000" dirty="0" smtClean="0"/>
              <a:t> </a:t>
            </a:r>
          </a:p>
          <a:p>
            <a:endParaRPr lang="nl-NL" sz="4000" dirty="0"/>
          </a:p>
          <a:p>
            <a:pPr>
              <a:lnSpc>
                <a:spcPct val="107000"/>
              </a:lnSpc>
            </a:pPr>
            <a:r>
              <a:rPr lang="en-GB" sz="4000" i="1" dirty="0">
                <a:ea typeface="DengXian"/>
                <a:cs typeface="Calibri" panose="020F0502020204030204" pitchFamily="34" charset="0"/>
              </a:rPr>
              <a:t>Governance</a:t>
            </a:r>
            <a:endParaRPr lang="nl-NL" sz="4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4000" dirty="0">
                <a:ea typeface="DengXian"/>
                <a:cs typeface="Calibri" panose="020F0502020204030204" pitchFamily="34" charset="0"/>
              </a:rPr>
              <a:t>The </a:t>
            </a:r>
            <a:r>
              <a:rPr lang="en-GB" sz="4000" dirty="0" smtClean="0">
                <a:ea typeface="DengXian"/>
                <a:cs typeface="Calibri" panose="020F0502020204030204" pitchFamily="34" charset="0"/>
              </a:rPr>
              <a:t>governing </a:t>
            </a:r>
            <a:r>
              <a:rPr lang="en-GB" sz="4000" dirty="0">
                <a:ea typeface="DengXian"/>
                <a:cs typeface="Calibri" panose="020F0502020204030204" pitchFamily="34" charset="0"/>
              </a:rPr>
              <a:t>board might be formed by two representative per country anticipating the shape of the Council that will rule the final Organisation (a merge of BSR and BGR</a:t>
            </a:r>
            <a:r>
              <a:rPr lang="en-GB" sz="4000" dirty="0" smtClean="0">
                <a:ea typeface="DengXian"/>
                <a:cs typeface="Calibri" panose="020F0502020204030204" pitchFamily="34" charset="0"/>
              </a:rPr>
              <a:t>) </a:t>
            </a:r>
            <a:r>
              <a:rPr lang="en-GB" sz="4000" b="1" dirty="0" smtClean="0">
                <a:ea typeface="DengXian"/>
                <a:cs typeface="Calibri" panose="020F0502020204030204" pitchFamily="34" charset="0"/>
              </a:rPr>
              <a:t>or</a:t>
            </a:r>
            <a:endParaRPr lang="nl-NL" sz="4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en-GB" sz="4000" dirty="0">
                <a:ea typeface="DengXian"/>
                <a:cs typeface="Calibri" panose="020F0502020204030204" pitchFamily="34" charset="0"/>
              </a:rPr>
              <a:t>Alternatively it could be run only by the Agencies, the entities that have the power to commit money.</a:t>
            </a:r>
            <a:endParaRPr lang="nl-NL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4000" dirty="0" smtClean="0"/>
          </a:p>
          <a:p>
            <a:r>
              <a:rPr lang="nl-NL" sz="4000" i="1" dirty="0" smtClean="0"/>
              <a:t>Legal </a:t>
            </a:r>
            <a:r>
              <a:rPr lang="nl-NL" sz="4000" i="1" dirty="0" err="1" smtClean="0"/>
              <a:t>framework</a:t>
            </a:r>
            <a:endParaRPr lang="nl-NL" sz="4000" i="1" dirty="0" smtClean="0"/>
          </a:p>
          <a:p>
            <a:r>
              <a:rPr lang="nl-NL" sz="4000" dirty="0" smtClean="0"/>
              <a:t>a) National </a:t>
            </a:r>
            <a:r>
              <a:rPr lang="nl-NL" sz="4000" dirty="0" err="1" smtClean="0"/>
              <a:t>legal</a:t>
            </a:r>
            <a:r>
              <a:rPr lang="nl-NL" sz="4000" dirty="0" smtClean="0"/>
              <a:t> </a:t>
            </a:r>
            <a:r>
              <a:rPr lang="nl-NL" sz="4000" dirty="0" err="1" smtClean="0"/>
              <a:t>entity</a:t>
            </a:r>
            <a:r>
              <a:rPr lang="nl-NL" sz="4000" dirty="0" smtClean="0"/>
              <a:t> in a </a:t>
            </a:r>
            <a:r>
              <a:rPr lang="nl-NL" sz="4000" dirty="0" err="1" smtClean="0"/>
              <a:t>potential</a:t>
            </a:r>
            <a:r>
              <a:rPr lang="nl-NL" sz="4000" dirty="0" smtClean="0"/>
              <a:t> ETO member state </a:t>
            </a:r>
            <a:r>
              <a:rPr lang="nl-NL" sz="4000" b="1" dirty="0" smtClean="0"/>
              <a:t>or</a:t>
            </a:r>
          </a:p>
          <a:p>
            <a:r>
              <a:rPr lang="nl-NL" sz="4000" dirty="0" smtClean="0"/>
              <a:t>b) Hosting agency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9101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sz="9000" dirty="0"/>
              <a:t>THANK YOU!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608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C4E6E1"/>
      </a:dk1>
      <a:lt1>
        <a:srgbClr val="E6223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17492</TotalTime>
  <Words>989</Words>
  <Application>Microsoft Office PowerPoint</Application>
  <PresentationFormat>Aangepast</PresentationFormat>
  <Paragraphs>149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4" baseType="lpstr">
      <vt:lpstr>Akkurat Std Mono</vt:lpstr>
      <vt:lpstr>Arial</vt:lpstr>
      <vt:lpstr>Calibri</vt:lpstr>
      <vt:lpstr>Calibri Light</vt:lpstr>
      <vt:lpstr>Candara</vt:lpstr>
      <vt:lpstr>DengXian</vt:lpstr>
      <vt:lpstr>Helvetica Neue</vt:lpstr>
      <vt:lpstr>Helvetica Neue Medium</vt:lpstr>
      <vt:lpstr>Minion Pro</vt:lpstr>
      <vt:lpstr>Times New Roman</vt:lpstr>
      <vt:lpstr>Wingdings</vt:lpstr>
      <vt:lpstr>White</vt:lpstr>
      <vt:lpstr>Workpackage 2:   Organisation, Governance and legal aspects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renovatie nikhef gebouw</dc:title>
  <dc:creator>Arjen van Rijn</dc:creator>
  <cp:lastModifiedBy>Roelofs, M.E.H. [Miriam]</cp:lastModifiedBy>
  <cp:revision>274</cp:revision>
  <dcterms:modified xsi:type="dcterms:W3CDTF">2023-06-11T20:03:21Z</dcterms:modified>
</cp:coreProperties>
</file>